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3.xml" ContentType="application/vnd.openxmlformats-officedocument.drawingml.chart+xml"/>
  <Override PartName="/ppt/notesSlides/notesSlide49.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 id="2147483668" r:id="rId5"/>
    <p:sldMasterId id="2147483680" r:id="rId6"/>
    <p:sldMasterId id="2147483692" r:id="rId7"/>
    <p:sldMasterId id="2147483746" r:id="rId8"/>
    <p:sldMasterId id="2147483766" r:id="rId9"/>
    <p:sldMasterId id="2147483769" r:id="rId10"/>
    <p:sldMasterId id="2147483785" r:id="rId11"/>
    <p:sldMasterId id="2147483801" r:id="rId12"/>
    <p:sldMasterId id="2147483806" r:id="rId13"/>
    <p:sldMasterId id="2147483818" r:id="rId14"/>
    <p:sldMasterId id="2147483830" r:id="rId15"/>
  </p:sldMasterIdLst>
  <p:notesMasterIdLst>
    <p:notesMasterId r:id="rId248"/>
  </p:notesMasterIdLst>
  <p:handoutMasterIdLst>
    <p:handoutMasterId r:id="rId249"/>
  </p:handoutMasterIdLst>
  <p:sldIdLst>
    <p:sldId id="269" r:id="rId16"/>
    <p:sldId id="2134958656" r:id="rId17"/>
    <p:sldId id="2134958655" r:id="rId18"/>
    <p:sldId id="2134958654" r:id="rId19"/>
    <p:sldId id="2134958653" r:id="rId20"/>
    <p:sldId id="2134958652" r:id="rId21"/>
    <p:sldId id="2134958646" r:id="rId22"/>
    <p:sldId id="2134958650" r:id="rId23"/>
    <p:sldId id="2134958649" r:id="rId24"/>
    <p:sldId id="2134958657" r:id="rId25"/>
    <p:sldId id="2147474938" r:id="rId26"/>
    <p:sldId id="2921" r:id="rId27"/>
    <p:sldId id="6600" r:id="rId28"/>
    <p:sldId id="2147468693" r:id="rId29"/>
    <p:sldId id="2147468626" r:id="rId30"/>
    <p:sldId id="6599" r:id="rId31"/>
    <p:sldId id="2147474936" r:id="rId32"/>
    <p:sldId id="2147468689" r:id="rId33"/>
    <p:sldId id="1448942560" r:id="rId34"/>
    <p:sldId id="2147468694" r:id="rId35"/>
    <p:sldId id="2147468691" r:id="rId36"/>
    <p:sldId id="2147474890" r:id="rId37"/>
    <p:sldId id="263" r:id="rId38"/>
    <p:sldId id="281" r:id="rId39"/>
    <p:sldId id="6588" r:id="rId40"/>
    <p:sldId id="2147468699" r:id="rId41"/>
    <p:sldId id="2147474891" r:id="rId42"/>
    <p:sldId id="2147474896" r:id="rId43"/>
    <p:sldId id="259" r:id="rId44"/>
    <p:sldId id="2076137358" r:id="rId45"/>
    <p:sldId id="280" r:id="rId46"/>
    <p:sldId id="274" r:id="rId47"/>
    <p:sldId id="2076137359" r:id="rId48"/>
    <p:sldId id="6570" r:id="rId49"/>
    <p:sldId id="2147474915" r:id="rId50"/>
    <p:sldId id="270" r:id="rId51"/>
    <p:sldId id="282" r:id="rId52"/>
    <p:sldId id="2147474937" r:id="rId53"/>
    <p:sldId id="276" r:id="rId54"/>
    <p:sldId id="6604" r:id="rId55"/>
    <p:sldId id="1277" r:id="rId56"/>
    <p:sldId id="2147474939" r:id="rId57"/>
    <p:sldId id="265" r:id="rId58"/>
    <p:sldId id="266" r:id="rId59"/>
    <p:sldId id="2147474940" r:id="rId60"/>
    <p:sldId id="271" r:id="rId61"/>
    <p:sldId id="277" r:id="rId62"/>
    <p:sldId id="273" r:id="rId63"/>
    <p:sldId id="2147474941" r:id="rId64"/>
    <p:sldId id="272" r:id="rId65"/>
    <p:sldId id="275" r:id="rId66"/>
    <p:sldId id="279" r:id="rId67"/>
    <p:sldId id="2147474942" r:id="rId68"/>
    <p:sldId id="2147474943" r:id="rId69"/>
    <p:sldId id="283" r:id="rId70"/>
    <p:sldId id="284" r:id="rId71"/>
    <p:sldId id="287" r:id="rId72"/>
    <p:sldId id="286" r:id="rId73"/>
    <p:sldId id="288" r:id="rId74"/>
    <p:sldId id="289" r:id="rId75"/>
    <p:sldId id="290" r:id="rId76"/>
    <p:sldId id="291" r:id="rId77"/>
    <p:sldId id="292" r:id="rId78"/>
    <p:sldId id="293" r:id="rId79"/>
    <p:sldId id="295" r:id="rId80"/>
    <p:sldId id="296" r:id="rId81"/>
    <p:sldId id="297" r:id="rId82"/>
    <p:sldId id="298" r:id="rId83"/>
    <p:sldId id="2147474944" r:id="rId84"/>
    <p:sldId id="5084" r:id="rId85"/>
    <p:sldId id="2147480279" r:id="rId86"/>
    <p:sldId id="2147480159" r:id="rId87"/>
    <p:sldId id="2147480205" r:id="rId88"/>
    <p:sldId id="2147480207" r:id="rId89"/>
    <p:sldId id="2147480212" r:id="rId90"/>
    <p:sldId id="2147472829" r:id="rId91"/>
    <p:sldId id="2147472830" r:id="rId92"/>
    <p:sldId id="2147480274" r:id="rId93"/>
    <p:sldId id="2147472819" r:id="rId94"/>
    <p:sldId id="368" r:id="rId95"/>
    <p:sldId id="2147472778" r:id="rId96"/>
    <p:sldId id="264" r:id="rId97"/>
    <p:sldId id="2147472780" r:id="rId98"/>
    <p:sldId id="2147472781" r:id="rId99"/>
    <p:sldId id="2147480165" r:id="rId100"/>
    <p:sldId id="2147472825" r:id="rId101"/>
    <p:sldId id="2147472826" r:id="rId102"/>
    <p:sldId id="2147470626" r:id="rId103"/>
    <p:sldId id="2147480288" r:id="rId104"/>
    <p:sldId id="2147472799" r:id="rId105"/>
    <p:sldId id="258" r:id="rId106"/>
    <p:sldId id="2141411576" r:id="rId107"/>
    <p:sldId id="2147480132" r:id="rId108"/>
    <p:sldId id="2147480282" r:id="rId109"/>
    <p:sldId id="2141411573" r:id="rId110"/>
    <p:sldId id="2147471256" r:id="rId111"/>
    <p:sldId id="2147471721" r:id="rId112"/>
    <p:sldId id="2147480276" r:id="rId113"/>
    <p:sldId id="2147480160" r:id="rId114"/>
    <p:sldId id="2147480289" r:id="rId115"/>
    <p:sldId id="261" r:id="rId116"/>
    <p:sldId id="2147480262" r:id="rId117"/>
    <p:sldId id="2147480264" r:id="rId118"/>
    <p:sldId id="2147480136" r:id="rId119"/>
    <p:sldId id="2147480139" r:id="rId120"/>
    <p:sldId id="2147480283" r:id="rId121"/>
    <p:sldId id="2147480284" r:id="rId122"/>
    <p:sldId id="256" r:id="rId123"/>
    <p:sldId id="257" r:id="rId124"/>
    <p:sldId id="2147480278" r:id="rId125"/>
    <p:sldId id="2147480273" r:id="rId126"/>
    <p:sldId id="2145706353" r:id="rId127"/>
    <p:sldId id="2147480290" r:id="rId128"/>
    <p:sldId id="2147480291" r:id="rId129"/>
    <p:sldId id="339" r:id="rId130"/>
    <p:sldId id="2147480292" r:id="rId131"/>
    <p:sldId id="2147480293" r:id="rId132"/>
    <p:sldId id="305" r:id="rId133"/>
    <p:sldId id="2147480294" r:id="rId134"/>
    <p:sldId id="359" r:id="rId135"/>
    <p:sldId id="351" r:id="rId136"/>
    <p:sldId id="345" r:id="rId137"/>
    <p:sldId id="364" r:id="rId138"/>
    <p:sldId id="366" r:id="rId139"/>
    <p:sldId id="347" r:id="rId140"/>
    <p:sldId id="353" r:id="rId141"/>
    <p:sldId id="367" r:id="rId142"/>
    <p:sldId id="343" r:id="rId143"/>
    <p:sldId id="337" r:id="rId144"/>
    <p:sldId id="2147480295" r:id="rId145"/>
    <p:sldId id="335" r:id="rId146"/>
    <p:sldId id="336" r:id="rId147"/>
    <p:sldId id="2147480296" r:id="rId148"/>
    <p:sldId id="331" r:id="rId149"/>
    <p:sldId id="328" r:id="rId150"/>
    <p:sldId id="332" r:id="rId151"/>
    <p:sldId id="333" r:id="rId152"/>
    <p:sldId id="303" r:id="rId153"/>
    <p:sldId id="306" r:id="rId154"/>
    <p:sldId id="323" r:id="rId155"/>
    <p:sldId id="358" r:id="rId156"/>
    <p:sldId id="363" r:id="rId157"/>
    <p:sldId id="2147480297" r:id="rId158"/>
    <p:sldId id="2147480298" r:id="rId159"/>
    <p:sldId id="326" r:id="rId160"/>
    <p:sldId id="2147480299" r:id="rId161"/>
    <p:sldId id="355" r:id="rId162"/>
    <p:sldId id="369" r:id="rId163"/>
    <p:sldId id="2147480300" r:id="rId164"/>
    <p:sldId id="322" r:id="rId165"/>
    <p:sldId id="365" r:id="rId166"/>
    <p:sldId id="2147480301" r:id="rId167"/>
    <p:sldId id="324" r:id="rId168"/>
    <p:sldId id="294" r:id="rId169"/>
    <p:sldId id="360" r:id="rId170"/>
    <p:sldId id="315" r:id="rId171"/>
    <p:sldId id="356" r:id="rId172"/>
    <p:sldId id="361" r:id="rId173"/>
    <p:sldId id="314" r:id="rId174"/>
    <p:sldId id="349" r:id="rId175"/>
    <p:sldId id="350" r:id="rId176"/>
    <p:sldId id="348" r:id="rId177"/>
    <p:sldId id="344" r:id="rId178"/>
    <p:sldId id="2147480302" r:id="rId179"/>
    <p:sldId id="310" r:id="rId180"/>
    <p:sldId id="2147480303" r:id="rId181"/>
    <p:sldId id="2147480304" r:id="rId182"/>
    <p:sldId id="268" r:id="rId183"/>
    <p:sldId id="2147480305" r:id="rId184"/>
    <p:sldId id="2147480306" r:id="rId185"/>
    <p:sldId id="325" r:id="rId186"/>
    <p:sldId id="321" r:id="rId187"/>
    <p:sldId id="327" r:id="rId188"/>
    <p:sldId id="2147480307" r:id="rId189"/>
    <p:sldId id="2147480308" r:id="rId190"/>
    <p:sldId id="2147480309" r:id="rId191"/>
    <p:sldId id="2147480310" r:id="rId192"/>
    <p:sldId id="2147480311" r:id="rId193"/>
    <p:sldId id="341" r:id="rId194"/>
    <p:sldId id="334" r:id="rId195"/>
    <p:sldId id="2147480312" r:id="rId196"/>
    <p:sldId id="2147480313" r:id="rId197"/>
    <p:sldId id="2147480314" r:id="rId198"/>
    <p:sldId id="338" r:id="rId199"/>
    <p:sldId id="2147480315" r:id="rId200"/>
    <p:sldId id="2147480316" r:id="rId201"/>
    <p:sldId id="2147480317" r:id="rId202"/>
    <p:sldId id="2147480318" r:id="rId203"/>
    <p:sldId id="340" r:id="rId204"/>
    <p:sldId id="2147480319" r:id="rId205"/>
    <p:sldId id="2147480320" r:id="rId206"/>
    <p:sldId id="2147480321" r:id="rId207"/>
    <p:sldId id="2147480322" r:id="rId208"/>
    <p:sldId id="330" r:id="rId209"/>
    <p:sldId id="346" r:id="rId210"/>
    <p:sldId id="2147480323" r:id="rId211"/>
    <p:sldId id="2147480324" r:id="rId212"/>
    <p:sldId id="2147480325" r:id="rId213"/>
    <p:sldId id="2071590008" r:id="rId214"/>
    <p:sldId id="2071589995" r:id="rId215"/>
    <p:sldId id="2147480326" r:id="rId216"/>
    <p:sldId id="2071589998" r:id="rId217"/>
    <p:sldId id="2071589997" r:id="rId218"/>
    <p:sldId id="2071589999" r:id="rId219"/>
    <p:sldId id="2071590000" r:id="rId220"/>
    <p:sldId id="2071590001" r:id="rId221"/>
    <p:sldId id="2071590002" r:id="rId222"/>
    <p:sldId id="2071590003" r:id="rId223"/>
    <p:sldId id="2071590004" r:id="rId224"/>
    <p:sldId id="2071590011" r:id="rId225"/>
    <p:sldId id="2071590005" r:id="rId226"/>
    <p:sldId id="2071590006" r:id="rId227"/>
    <p:sldId id="2071590007" r:id="rId228"/>
    <p:sldId id="2135714592" r:id="rId229"/>
    <p:sldId id="2135714593" r:id="rId230"/>
    <p:sldId id="2135714594" r:id="rId231"/>
    <p:sldId id="2135714595" r:id="rId232"/>
    <p:sldId id="2135714596" r:id="rId233"/>
    <p:sldId id="2071590009" r:id="rId234"/>
    <p:sldId id="2135714585" r:id="rId235"/>
    <p:sldId id="2071590010" r:id="rId236"/>
    <p:sldId id="2135714583" r:id="rId237"/>
    <p:sldId id="2147480327" r:id="rId238"/>
    <p:sldId id="2135714584" r:id="rId239"/>
    <p:sldId id="2135714586" r:id="rId240"/>
    <p:sldId id="2135714587" r:id="rId241"/>
    <p:sldId id="2135714589" r:id="rId242"/>
    <p:sldId id="2135714588" r:id="rId243"/>
    <p:sldId id="2135714590" r:id="rId244"/>
    <p:sldId id="2135714591" r:id="rId245"/>
    <p:sldId id="2071590012" r:id="rId246"/>
    <p:sldId id="2071589996" r:id="rId247"/>
  </p:sldIdLst>
  <p:sldSz cx="9144000" cy="514826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2">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767"/>
    <a:srgbClr val="FFC82C"/>
    <a:srgbClr val="FFC92A"/>
    <a:srgbClr val="002E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353A3D-1974-40D2-BAB0-FD3D3C7C1409}" v="11" dt="2023-11-09T17:12:25.8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36" autoAdjust="0"/>
    <p:restoredTop sz="94694"/>
  </p:normalViewPr>
  <p:slideViewPr>
    <p:cSldViewPr snapToGrid="0" snapToObjects="1">
      <p:cViewPr varScale="1">
        <p:scale>
          <a:sx n="78" d="100"/>
          <a:sy n="78" d="100"/>
        </p:scale>
        <p:origin x="792" y="36"/>
      </p:cViewPr>
      <p:guideLst>
        <p:guide orient="horz" pos="1622"/>
        <p:guide pos="2880"/>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63" Type="http://schemas.openxmlformats.org/officeDocument/2006/relationships/slide" Target="slides/slide48.xml"/><Relationship Id="rId84" Type="http://schemas.openxmlformats.org/officeDocument/2006/relationships/slide" Target="slides/slide69.xml"/><Relationship Id="rId138" Type="http://schemas.openxmlformats.org/officeDocument/2006/relationships/slide" Target="slides/slide123.xml"/><Relationship Id="rId159" Type="http://schemas.openxmlformats.org/officeDocument/2006/relationships/slide" Target="slides/slide144.xml"/><Relationship Id="rId170" Type="http://schemas.openxmlformats.org/officeDocument/2006/relationships/slide" Target="slides/slide155.xml"/><Relationship Id="rId191" Type="http://schemas.openxmlformats.org/officeDocument/2006/relationships/slide" Target="slides/slide176.xml"/><Relationship Id="rId205" Type="http://schemas.openxmlformats.org/officeDocument/2006/relationships/slide" Target="slides/slide190.xml"/><Relationship Id="rId226" Type="http://schemas.openxmlformats.org/officeDocument/2006/relationships/slide" Target="slides/slide211.xml"/><Relationship Id="rId247" Type="http://schemas.openxmlformats.org/officeDocument/2006/relationships/slide" Target="slides/slide232.xml"/><Relationship Id="rId107" Type="http://schemas.openxmlformats.org/officeDocument/2006/relationships/slide" Target="slides/slide92.xml"/><Relationship Id="rId11" Type="http://schemas.openxmlformats.org/officeDocument/2006/relationships/slideMaster" Target="slideMasters/slideMaster8.xml"/><Relationship Id="rId32" Type="http://schemas.openxmlformats.org/officeDocument/2006/relationships/slide" Target="slides/slide17.xml"/><Relationship Id="rId53" Type="http://schemas.openxmlformats.org/officeDocument/2006/relationships/slide" Target="slides/slide38.xml"/><Relationship Id="rId74" Type="http://schemas.openxmlformats.org/officeDocument/2006/relationships/slide" Target="slides/slide59.xml"/><Relationship Id="rId128" Type="http://schemas.openxmlformats.org/officeDocument/2006/relationships/slide" Target="slides/slide113.xml"/><Relationship Id="rId149" Type="http://schemas.openxmlformats.org/officeDocument/2006/relationships/slide" Target="slides/slide134.xml"/><Relationship Id="rId5" Type="http://schemas.openxmlformats.org/officeDocument/2006/relationships/slideMaster" Target="slideMasters/slideMaster2.xml"/><Relationship Id="rId95" Type="http://schemas.openxmlformats.org/officeDocument/2006/relationships/slide" Target="slides/slide80.xml"/><Relationship Id="rId160" Type="http://schemas.openxmlformats.org/officeDocument/2006/relationships/slide" Target="slides/slide145.xml"/><Relationship Id="rId181" Type="http://schemas.openxmlformats.org/officeDocument/2006/relationships/slide" Target="slides/slide166.xml"/><Relationship Id="rId216" Type="http://schemas.openxmlformats.org/officeDocument/2006/relationships/slide" Target="slides/slide201.xml"/><Relationship Id="rId237" Type="http://schemas.openxmlformats.org/officeDocument/2006/relationships/slide" Target="slides/slide222.xml"/><Relationship Id="rId22" Type="http://schemas.openxmlformats.org/officeDocument/2006/relationships/slide" Target="slides/slide7.xml"/><Relationship Id="rId43" Type="http://schemas.openxmlformats.org/officeDocument/2006/relationships/slide" Target="slides/slide28.xml"/><Relationship Id="rId64" Type="http://schemas.openxmlformats.org/officeDocument/2006/relationships/slide" Target="slides/slide49.xml"/><Relationship Id="rId118" Type="http://schemas.openxmlformats.org/officeDocument/2006/relationships/slide" Target="slides/slide103.xml"/><Relationship Id="rId139" Type="http://schemas.openxmlformats.org/officeDocument/2006/relationships/slide" Target="slides/slide124.xml"/><Relationship Id="rId85" Type="http://schemas.openxmlformats.org/officeDocument/2006/relationships/slide" Target="slides/slide70.xml"/><Relationship Id="rId150" Type="http://schemas.openxmlformats.org/officeDocument/2006/relationships/slide" Target="slides/slide135.xml"/><Relationship Id="rId171" Type="http://schemas.openxmlformats.org/officeDocument/2006/relationships/slide" Target="slides/slide156.xml"/><Relationship Id="rId192" Type="http://schemas.openxmlformats.org/officeDocument/2006/relationships/slide" Target="slides/slide177.xml"/><Relationship Id="rId206" Type="http://schemas.openxmlformats.org/officeDocument/2006/relationships/slide" Target="slides/slide191.xml"/><Relationship Id="rId227" Type="http://schemas.openxmlformats.org/officeDocument/2006/relationships/slide" Target="slides/slide212.xml"/><Relationship Id="rId248" Type="http://schemas.openxmlformats.org/officeDocument/2006/relationships/notesMaster" Target="notesMasters/notesMaster1.xml"/><Relationship Id="rId12" Type="http://schemas.openxmlformats.org/officeDocument/2006/relationships/slideMaster" Target="slideMasters/slideMaster9.xml"/><Relationship Id="rId33" Type="http://schemas.openxmlformats.org/officeDocument/2006/relationships/slide" Target="slides/slide18.xml"/><Relationship Id="rId108" Type="http://schemas.openxmlformats.org/officeDocument/2006/relationships/slide" Target="slides/slide93.xml"/><Relationship Id="rId129" Type="http://schemas.openxmlformats.org/officeDocument/2006/relationships/slide" Target="slides/slide114.xml"/><Relationship Id="rId54" Type="http://schemas.openxmlformats.org/officeDocument/2006/relationships/slide" Target="slides/slide39.xml"/><Relationship Id="rId75" Type="http://schemas.openxmlformats.org/officeDocument/2006/relationships/slide" Target="slides/slide60.xml"/><Relationship Id="rId96" Type="http://schemas.openxmlformats.org/officeDocument/2006/relationships/slide" Target="slides/slide81.xml"/><Relationship Id="rId140" Type="http://schemas.openxmlformats.org/officeDocument/2006/relationships/slide" Target="slides/slide125.xml"/><Relationship Id="rId161" Type="http://schemas.openxmlformats.org/officeDocument/2006/relationships/slide" Target="slides/slide146.xml"/><Relationship Id="rId182" Type="http://schemas.openxmlformats.org/officeDocument/2006/relationships/slide" Target="slides/slide167.xml"/><Relationship Id="rId217" Type="http://schemas.openxmlformats.org/officeDocument/2006/relationships/slide" Target="slides/slide202.xml"/><Relationship Id="rId6" Type="http://schemas.openxmlformats.org/officeDocument/2006/relationships/slideMaster" Target="slideMasters/slideMaster3.xml"/><Relationship Id="rId238" Type="http://schemas.openxmlformats.org/officeDocument/2006/relationships/slide" Target="slides/slide223.xml"/><Relationship Id="rId23" Type="http://schemas.openxmlformats.org/officeDocument/2006/relationships/slide" Target="slides/slide8.xml"/><Relationship Id="rId119" Type="http://schemas.openxmlformats.org/officeDocument/2006/relationships/slide" Target="slides/slide104.xml"/><Relationship Id="rId44" Type="http://schemas.openxmlformats.org/officeDocument/2006/relationships/slide" Target="slides/slide29.xml"/><Relationship Id="rId65" Type="http://schemas.openxmlformats.org/officeDocument/2006/relationships/slide" Target="slides/slide50.xml"/><Relationship Id="rId86" Type="http://schemas.openxmlformats.org/officeDocument/2006/relationships/slide" Target="slides/slide71.xml"/><Relationship Id="rId130" Type="http://schemas.openxmlformats.org/officeDocument/2006/relationships/slide" Target="slides/slide115.xml"/><Relationship Id="rId151" Type="http://schemas.openxmlformats.org/officeDocument/2006/relationships/slide" Target="slides/slide136.xml"/><Relationship Id="rId172" Type="http://schemas.openxmlformats.org/officeDocument/2006/relationships/slide" Target="slides/slide157.xml"/><Relationship Id="rId193" Type="http://schemas.openxmlformats.org/officeDocument/2006/relationships/slide" Target="slides/slide178.xml"/><Relationship Id="rId207" Type="http://schemas.openxmlformats.org/officeDocument/2006/relationships/slide" Target="slides/slide192.xml"/><Relationship Id="rId228" Type="http://schemas.openxmlformats.org/officeDocument/2006/relationships/slide" Target="slides/slide213.xml"/><Relationship Id="rId249" Type="http://schemas.openxmlformats.org/officeDocument/2006/relationships/handoutMaster" Target="handoutMasters/handoutMaster1.xml"/><Relationship Id="rId13" Type="http://schemas.openxmlformats.org/officeDocument/2006/relationships/slideMaster" Target="slideMasters/slideMaster10.xml"/><Relationship Id="rId109" Type="http://schemas.openxmlformats.org/officeDocument/2006/relationships/slide" Target="slides/slide94.xml"/><Relationship Id="rId34" Type="http://schemas.openxmlformats.org/officeDocument/2006/relationships/slide" Target="slides/slide19.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20" Type="http://schemas.openxmlformats.org/officeDocument/2006/relationships/slide" Target="slides/slide105.xml"/><Relationship Id="rId141" Type="http://schemas.openxmlformats.org/officeDocument/2006/relationships/slide" Target="slides/slide126.xml"/><Relationship Id="rId7" Type="http://schemas.openxmlformats.org/officeDocument/2006/relationships/slideMaster" Target="slideMasters/slideMaster4.xml"/><Relationship Id="rId162" Type="http://schemas.openxmlformats.org/officeDocument/2006/relationships/slide" Target="slides/slide147.xml"/><Relationship Id="rId183" Type="http://schemas.openxmlformats.org/officeDocument/2006/relationships/slide" Target="slides/slide168.xml"/><Relationship Id="rId218" Type="http://schemas.openxmlformats.org/officeDocument/2006/relationships/slide" Target="slides/slide203.xml"/><Relationship Id="rId239" Type="http://schemas.openxmlformats.org/officeDocument/2006/relationships/slide" Target="slides/slide224.xml"/><Relationship Id="rId250" Type="http://schemas.openxmlformats.org/officeDocument/2006/relationships/presProps" Target="presProps.xml"/><Relationship Id="rId24" Type="http://schemas.openxmlformats.org/officeDocument/2006/relationships/slide" Target="slides/slide9.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31" Type="http://schemas.openxmlformats.org/officeDocument/2006/relationships/slide" Target="slides/slide116.xml"/><Relationship Id="rId152" Type="http://schemas.openxmlformats.org/officeDocument/2006/relationships/slide" Target="slides/slide137.xml"/><Relationship Id="rId173" Type="http://schemas.openxmlformats.org/officeDocument/2006/relationships/slide" Target="slides/slide158.xml"/><Relationship Id="rId194" Type="http://schemas.openxmlformats.org/officeDocument/2006/relationships/slide" Target="slides/slide179.xml"/><Relationship Id="rId208" Type="http://schemas.openxmlformats.org/officeDocument/2006/relationships/slide" Target="slides/slide193.xml"/><Relationship Id="rId229" Type="http://schemas.openxmlformats.org/officeDocument/2006/relationships/slide" Target="slides/slide214.xml"/><Relationship Id="rId240" Type="http://schemas.openxmlformats.org/officeDocument/2006/relationships/slide" Target="slides/slide225.xml"/><Relationship Id="rId14" Type="http://schemas.openxmlformats.org/officeDocument/2006/relationships/slideMaster" Target="slideMasters/slideMaster11.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8" Type="http://schemas.openxmlformats.org/officeDocument/2006/relationships/slideMaster" Target="slideMasters/slideMaster5.xml"/><Relationship Id="rId98" Type="http://schemas.openxmlformats.org/officeDocument/2006/relationships/slide" Target="slides/slide83.xml"/><Relationship Id="rId121" Type="http://schemas.openxmlformats.org/officeDocument/2006/relationships/slide" Target="slides/slide106.xml"/><Relationship Id="rId142" Type="http://schemas.openxmlformats.org/officeDocument/2006/relationships/slide" Target="slides/slide127.xml"/><Relationship Id="rId163" Type="http://schemas.openxmlformats.org/officeDocument/2006/relationships/slide" Target="slides/slide148.xml"/><Relationship Id="rId184" Type="http://schemas.openxmlformats.org/officeDocument/2006/relationships/slide" Target="slides/slide169.xml"/><Relationship Id="rId219" Type="http://schemas.openxmlformats.org/officeDocument/2006/relationships/slide" Target="slides/slide204.xml"/><Relationship Id="rId230" Type="http://schemas.openxmlformats.org/officeDocument/2006/relationships/slide" Target="slides/slide215.xml"/><Relationship Id="rId251" Type="http://schemas.openxmlformats.org/officeDocument/2006/relationships/viewProps" Target="viewProps.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88" Type="http://schemas.openxmlformats.org/officeDocument/2006/relationships/slide" Target="slides/slide73.xml"/><Relationship Id="rId111" Type="http://schemas.openxmlformats.org/officeDocument/2006/relationships/slide" Target="slides/slide96.xml"/><Relationship Id="rId132" Type="http://schemas.openxmlformats.org/officeDocument/2006/relationships/slide" Target="slides/slide117.xml"/><Relationship Id="rId153" Type="http://schemas.openxmlformats.org/officeDocument/2006/relationships/slide" Target="slides/slide138.xml"/><Relationship Id="rId174" Type="http://schemas.openxmlformats.org/officeDocument/2006/relationships/slide" Target="slides/slide159.xml"/><Relationship Id="rId195" Type="http://schemas.openxmlformats.org/officeDocument/2006/relationships/slide" Target="slides/slide180.xml"/><Relationship Id="rId209" Type="http://schemas.openxmlformats.org/officeDocument/2006/relationships/slide" Target="slides/slide194.xml"/><Relationship Id="rId220" Type="http://schemas.openxmlformats.org/officeDocument/2006/relationships/slide" Target="slides/slide205.xml"/><Relationship Id="rId241" Type="http://schemas.openxmlformats.org/officeDocument/2006/relationships/slide" Target="slides/slide226.xml"/><Relationship Id="rId15" Type="http://schemas.openxmlformats.org/officeDocument/2006/relationships/slideMaster" Target="slideMasters/slideMaster12.xml"/><Relationship Id="rId36" Type="http://schemas.openxmlformats.org/officeDocument/2006/relationships/slide" Target="slides/slide21.xml"/><Relationship Id="rId57" Type="http://schemas.openxmlformats.org/officeDocument/2006/relationships/slide" Target="slides/slide42.xml"/><Relationship Id="rId78" Type="http://schemas.openxmlformats.org/officeDocument/2006/relationships/slide" Target="slides/slide63.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143" Type="http://schemas.openxmlformats.org/officeDocument/2006/relationships/slide" Target="slides/slide128.xml"/><Relationship Id="rId164" Type="http://schemas.openxmlformats.org/officeDocument/2006/relationships/slide" Target="slides/slide149.xml"/><Relationship Id="rId185" Type="http://schemas.openxmlformats.org/officeDocument/2006/relationships/slide" Target="slides/slide170.xml"/><Relationship Id="rId9" Type="http://schemas.openxmlformats.org/officeDocument/2006/relationships/slideMaster" Target="slideMasters/slideMaster6.xml"/><Relationship Id="rId210" Type="http://schemas.openxmlformats.org/officeDocument/2006/relationships/slide" Target="slides/slide195.xml"/><Relationship Id="rId26" Type="http://schemas.openxmlformats.org/officeDocument/2006/relationships/slide" Target="slides/slide11.xml"/><Relationship Id="rId231" Type="http://schemas.openxmlformats.org/officeDocument/2006/relationships/slide" Target="slides/slide216.xml"/><Relationship Id="rId252" Type="http://schemas.openxmlformats.org/officeDocument/2006/relationships/theme" Target="theme/theme1.xml"/><Relationship Id="rId47" Type="http://schemas.openxmlformats.org/officeDocument/2006/relationships/slide" Target="slides/slide32.xml"/><Relationship Id="rId68" Type="http://schemas.openxmlformats.org/officeDocument/2006/relationships/slide" Target="slides/slide53.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slide" Target="slides/slide118.xml"/><Relationship Id="rId154" Type="http://schemas.openxmlformats.org/officeDocument/2006/relationships/slide" Target="slides/slide139.xml"/><Relationship Id="rId175" Type="http://schemas.openxmlformats.org/officeDocument/2006/relationships/slide" Target="slides/slide160.xml"/><Relationship Id="rId196" Type="http://schemas.openxmlformats.org/officeDocument/2006/relationships/slide" Target="slides/slide181.xml"/><Relationship Id="rId200" Type="http://schemas.openxmlformats.org/officeDocument/2006/relationships/slide" Target="slides/slide185.xml"/><Relationship Id="rId16" Type="http://schemas.openxmlformats.org/officeDocument/2006/relationships/slide" Target="slides/slide1.xml"/><Relationship Id="rId221" Type="http://schemas.openxmlformats.org/officeDocument/2006/relationships/slide" Target="slides/slide206.xml"/><Relationship Id="rId242" Type="http://schemas.openxmlformats.org/officeDocument/2006/relationships/slide" Target="slides/slide227.xml"/><Relationship Id="rId37" Type="http://schemas.openxmlformats.org/officeDocument/2006/relationships/slide" Target="slides/slide22.xml"/><Relationship Id="rId58" Type="http://schemas.openxmlformats.org/officeDocument/2006/relationships/slide" Target="slides/slide43.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44" Type="http://schemas.openxmlformats.org/officeDocument/2006/relationships/slide" Target="slides/slide129.xml"/><Relationship Id="rId90" Type="http://schemas.openxmlformats.org/officeDocument/2006/relationships/slide" Target="slides/slide75.xml"/><Relationship Id="rId165" Type="http://schemas.openxmlformats.org/officeDocument/2006/relationships/slide" Target="slides/slide150.xml"/><Relationship Id="rId186" Type="http://schemas.openxmlformats.org/officeDocument/2006/relationships/slide" Target="slides/slide171.xml"/><Relationship Id="rId211" Type="http://schemas.openxmlformats.org/officeDocument/2006/relationships/slide" Target="slides/slide196.xml"/><Relationship Id="rId232" Type="http://schemas.openxmlformats.org/officeDocument/2006/relationships/slide" Target="slides/slide217.xml"/><Relationship Id="rId253" Type="http://schemas.openxmlformats.org/officeDocument/2006/relationships/tableStyles" Target="tableStyles.xml"/><Relationship Id="rId27" Type="http://schemas.openxmlformats.org/officeDocument/2006/relationships/slide" Target="slides/slide12.xml"/><Relationship Id="rId48" Type="http://schemas.openxmlformats.org/officeDocument/2006/relationships/slide" Target="slides/slide33.xml"/><Relationship Id="rId69" Type="http://schemas.openxmlformats.org/officeDocument/2006/relationships/slide" Target="slides/slide54.xml"/><Relationship Id="rId113" Type="http://schemas.openxmlformats.org/officeDocument/2006/relationships/slide" Target="slides/slide98.xml"/><Relationship Id="rId134" Type="http://schemas.openxmlformats.org/officeDocument/2006/relationships/slide" Target="slides/slide119.xml"/><Relationship Id="rId80" Type="http://schemas.openxmlformats.org/officeDocument/2006/relationships/slide" Target="slides/slide65.xml"/><Relationship Id="rId155" Type="http://schemas.openxmlformats.org/officeDocument/2006/relationships/slide" Target="slides/slide140.xml"/><Relationship Id="rId176" Type="http://schemas.openxmlformats.org/officeDocument/2006/relationships/slide" Target="slides/slide161.xml"/><Relationship Id="rId197" Type="http://schemas.openxmlformats.org/officeDocument/2006/relationships/slide" Target="slides/slide182.xml"/><Relationship Id="rId201" Type="http://schemas.openxmlformats.org/officeDocument/2006/relationships/slide" Target="slides/slide186.xml"/><Relationship Id="rId222" Type="http://schemas.openxmlformats.org/officeDocument/2006/relationships/slide" Target="slides/slide207.xml"/><Relationship Id="rId243" Type="http://schemas.openxmlformats.org/officeDocument/2006/relationships/slide" Target="slides/slide228.xml"/><Relationship Id="rId17" Type="http://schemas.openxmlformats.org/officeDocument/2006/relationships/slide" Target="slides/slide2.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24" Type="http://schemas.openxmlformats.org/officeDocument/2006/relationships/slide" Target="slides/slide109.xml"/><Relationship Id="rId70" Type="http://schemas.openxmlformats.org/officeDocument/2006/relationships/slide" Target="slides/slide55.xml"/><Relationship Id="rId91" Type="http://schemas.openxmlformats.org/officeDocument/2006/relationships/slide" Target="slides/slide76.xml"/><Relationship Id="rId145" Type="http://schemas.openxmlformats.org/officeDocument/2006/relationships/slide" Target="slides/slide130.xml"/><Relationship Id="rId166" Type="http://schemas.openxmlformats.org/officeDocument/2006/relationships/slide" Target="slides/slide151.xml"/><Relationship Id="rId187" Type="http://schemas.openxmlformats.org/officeDocument/2006/relationships/slide" Target="slides/slide172.xml"/><Relationship Id="rId1" Type="http://schemas.openxmlformats.org/officeDocument/2006/relationships/customXml" Target="../customXml/item1.xml"/><Relationship Id="rId212" Type="http://schemas.openxmlformats.org/officeDocument/2006/relationships/slide" Target="slides/slide197.xml"/><Relationship Id="rId233" Type="http://schemas.openxmlformats.org/officeDocument/2006/relationships/slide" Target="slides/slide218.xml"/><Relationship Id="rId254" Type="http://schemas.microsoft.com/office/2016/11/relationships/changesInfo" Target="changesInfos/changesInfo1.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60" Type="http://schemas.openxmlformats.org/officeDocument/2006/relationships/slide" Target="slides/slide45.xml"/><Relationship Id="rId81" Type="http://schemas.openxmlformats.org/officeDocument/2006/relationships/slide" Target="slides/slide66.xml"/><Relationship Id="rId135" Type="http://schemas.openxmlformats.org/officeDocument/2006/relationships/slide" Target="slides/slide120.xml"/><Relationship Id="rId156" Type="http://schemas.openxmlformats.org/officeDocument/2006/relationships/slide" Target="slides/slide141.xml"/><Relationship Id="rId177" Type="http://schemas.openxmlformats.org/officeDocument/2006/relationships/slide" Target="slides/slide162.xml"/><Relationship Id="rId198" Type="http://schemas.openxmlformats.org/officeDocument/2006/relationships/slide" Target="slides/slide183.xml"/><Relationship Id="rId202" Type="http://schemas.openxmlformats.org/officeDocument/2006/relationships/slide" Target="slides/slide187.xml"/><Relationship Id="rId223" Type="http://schemas.openxmlformats.org/officeDocument/2006/relationships/slide" Target="slides/slide208.xml"/><Relationship Id="rId244" Type="http://schemas.openxmlformats.org/officeDocument/2006/relationships/slide" Target="slides/slide229.xml"/><Relationship Id="rId18" Type="http://schemas.openxmlformats.org/officeDocument/2006/relationships/slide" Target="slides/slide3.xml"/><Relationship Id="rId39" Type="http://schemas.openxmlformats.org/officeDocument/2006/relationships/slide" Target="slides/slide24.xml"/><Relationship Id="rId50" Type="http://schemas.openxmlformats.org/officeDocument/2006/relationships/slide" Target="slides/slide35.xml"/><Relationship Id="rId104" Type="http://schemas.openxmlformats.org/officeDocument/2006/relationships/slide" Target="slides/slide89.xml"/><Relationship Id="rId125" Type="http://schemas.openxmlformats.org/officeDocument/2006/relationships/slide" Target="slides/slide110.xml"/><Relationship Id="rId146" Type="http://schemas.openxmlformats.org/officeDocument/2006/relationships/slide" Target="slides/slide131.xml"/><Relationship Id="rId167" Type="http://schemas.openxmlformats.org/officeDocument/2006/relationships/slide" Target="slides/slide152.xml"/><Relationship Id="rId188" Type="http://schemas.openxmlformats.org/officeDocument/2006/relationships/slide" Target="slides/slide173.xml"/><Relationship Id="rId71" Type="http://schemas.openxmlformats.org/officeDocument/2006/relationships/slide" Target="slides/slide56.xml"/><Relationship Id="rId92" Type="http://schemas.openxmlformats.org/officeDocument/2006/relationships/slide" Target="slides/slide77.xml"/><Relationship Id="rId213" Type="http://schemas.openxmlformats.org/officeDocument/2006/relationships/slide" Target="slides/slide198.xml"/><Relationship Id="rId234" Type="http://schemas.openxmlformats.org/officeDocument/2006/relationships/slide" Target="slides/slide219.xml"/><Relationship Id="rId2" Type="http://schemas.openxmlformats.org/officeDocument/2006/relationships/customXml" Target="../customXml/item2.xml"/><Relationship Id="rId29" Type="http://schemas.openxmlformats.org/officeDocument/2006/relationships/slide" Target="slides/slide14.xml"/><Relationship Id="rId255" Type="http://schemas.microsoft.com/office/2015/10/relationships/revisionInfo" Target="revisionInfo.xml"/><Relationship Id="rId40" Type="http://schemas.openxmlformats.org/officeDocument/2006/relationships/slide" Target="slides/slide25.xml"/><Relationship Id="rId115" Type="http://schemas.openxmlformats.org/officeDocument/2006/relationships/slide" Target="slides/slide100.xml"/><Relationship Id="rId136" Type="http://schemas.openxmlformats.org/officeDocument/2006/relationships/slide" Target="slides/slide121.xml"/><Relationship Id="rId157" Type="http://schemas.openxmlformats.org/officeDocument/2006/relationships/slide" Target="slides/slide142.xml"/><Relationship Id="rId178" Type="http://schemas.openxmlformats.org/officeDocument/2006/relationships/slide" Target="slides/slide163.xml"/><Relationship Id="rId61" Type="http://schemas.openxmlformats.org/officeDocument/2006/relationships/slide" Target="slides/slide46.xml"/><Relationship Id="rId82" Type="http://schemas.openxmlformats.org/officeDocument/2006/relationships/slide" Target="slides/slide67.xml"/><Relationship Id="rId199" Type="http://schemas.openxmlformats.org/officeDocument/2006/relationships/slide" Target="slides/slide184.xml"/><Relationship Id="rId203" Type="http://schemas.openxmlformats.org/officeDocument/2006/relationships/slide" Target="slides/slide188.xml"/><Relationship Id="rId19" Type="http://schemas.openxmlformats.org/officeDocument/2006/relationships/slide" Target="slides/slide4.xml"/><Relationship Id="rId224" Type="http://schemas.openxmlformats.org/officeDocument/2006/relationships/slide" Target="slides/slide209.xml"/><Relationship Id="rId245" Type="http://schemas.openxmlformats.org/officeDocument/2006/relationships/slide" Target="slides/slide230.xml"/><Relationship Id="rId30" Type="http://schemas.openxmlformats.org/officeDocument/2006/relationships/slide" Target="slides/slide15.xml"/><Relationship Id="rId105" Type="http://schemas.openxmlformats.org/officeDocument/2006/relationships/slide" Target="slides/slide90.xml"/><Relationship Id="rId126" Type="http://schemas.openxmlformats.org/officeDocument/2006/relationships/slide" Target="slides/slide111.xml"/><Relationship Id="rId147" Type="http://schemas.openxmlformats.org/officeDocument/2006/relationships/slide" Target="slides/slide132.xml"/><Relationship Id="rId168" Type="http://schemas.openxmlformats.org/officeDocument/2006/relationships/slide" Target="slides/slide153.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189" Type="http://schemas.openxmlformats.org/officeDocument/2006/relationships/slide" Target="slides/slide174.xml"/><Relationship Id="rId3" Type="http://schemas.openxmlformats.org/officeDocument/2006/relationships/customXml" Target="../customXml/item3.xml"/><Relationship Id="rId214" Type="http://schemas.openxmlformats.org/officeDocument/2006/relationships/slide" Target="slides/slide199.xml"/><Relationship Id="rId235" Type="http://schemas.openxmlformats.org/officeDocument/2006/relationships/slide" Target="slides/slide220.xml"/><Relationship Id="rId116" Type="http://schemas.openxmlformats.org/officeDocument/2006/relationships/slide" Target="slides/slide101.xml"/><Relationship Id="rId137" Type="http://schemas.openxmlformats.org/officeDocument/2006/relationships/slide" Target="slides/slide122.xml"/><Relationship Id="rId158" Type="http://schemas.openxmlformats.org/officeDocument/2006/relationships/slide" Target="slides/slide143.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179" Type="http://schemas.openxmlformats.org/officeDocument/2006/relationships/slide" Target="slides/slide164.xml"/><Relationship Id="rId190" Type="http://schemas.openxmlformats.org/officeDocument/2006/relationships/slide" Target="slides/slide175.xml"/><Relationship Id="rId204" Type="http://schemas.openxmlformats.org/officeDocument/2006/relationships/slide" Target="slides/slide189.xml"/><Relationship Id="rId225" Type="http://schemas.openxmlformats.org/officeDocument/2006/relationships/slide" Target="slides/slide210.xml"/><Relationship Id="rId246" Type="http://schemas.openxmlformats.org/officeDocument/2006/relationships/slide" Target="slides/slide231.xml"/><Relationship Id="rId106" Type="http://schemas.openxmlformats.org/officeDocument/2006/relationships/slide" Target="slides/slide91.xml"/><Relationship Id="rId127" Type="http://schemas.openxmlformats.org/officeDocument/2006/relationships/slide" Target="slides/slide112.xml"/><Relationship Id="rId10" Type="http://schemas.openxmlformats.org/officeDocument/2006/relationships/slideMaster" Target="slideMasters/slideMaster7.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94" Type="http://schemas.openxmlformats.org/officeDocument/2006/relationships/slide" Target="slides/slide79.xml"/><Relationship Id="rId148" Type="http://schemas.openxmlformats.org/officeDocument/2006/relationships/slide" Target="slides/slide133.xml"/><Relationship Id="rId169" Type="http://schemas.openxmlformats.org/officeDocument/2006/relationships/slide" Target="slides/slide154.xml"/><Relationship Id="rId4" Type="http://schemas.openxmlformats.org/officeDocument/2006/relationships/slideMaster" Target="slideMasters/slideMaster1.xml"/><Relationship Id="rId180" Type="http://schemas.openxmlformats.org/officeDocument/2006/relationships/slide" Target="slides/slide165.xml"/><Relationship Id="rId215" Type="http://schemas.openxmlformats.org/officeDocument/2006/relationships/slide" Target="slides/slide200.xml"/><Relationship Id="rId236" Type="http://schemas.openxmlformats.org/officeDocument/2006/relationships/slide" Target="slides/slide22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an Gallagher" userId="577446c3-45ae-4097-b8f0-9d862fa3a0df" providerId="ADAL" clId="{8D353A3D-1974-40D2-BAB0-FD3D3C7C1409}"/>
    <pc:docChg chg="undo custSel addSld delSld modSld delMainMaster">
      <pc:chgData name="Sean Gallagher" userId="577446c3-45ae-4097-b8f0-9d862fa3a0df" providerId="ADAL" clId="{8D353A3D-1974-40D2-BAB0-FD3D3C7C1409}" dt="2023-11-09T17:12:25.863" v="16"/>
      <pc:docMkLst>
        <pc:docMk/>
      </pc:docMkLst>
      <pc:sldChg chg="add">
        <pc:chgData name="Sean Gallagher" userId="577446c3-45ae-4097-b8f0-9d862fa3a0df" providerId="ADAL" clId="{8D353A3D-1974-40D2-BAB0-FD3D3C7C1409}" dt="2023-11-09T17:10:03.870" v="13"/>
        <pc:sldMkLst>
          <pc:docMk/>
          <pc:sldMk cId="3373899651" sldId="256"/>
        </pc:sldMkLst>
      </pc:sldChg>
      <pc:sldChg chg="add">
        <pc:chgData name="Sean Gallagher" userId="577446c3-45ae-4097-b8f0-9d862fa3a0df" providerId="ADAL" clId="{8D353A3D-1974-40D2-BAB0-FD3D3C7C1409}" dt="2023-11-09T17:10:03.870" v="13"/>
        <pc:sldMkLst>
          <pc:docMk/>
          <pc:sldMk cId="719913147" sldId="257"/>
        </pc:sldMkLst>
      </pc:sldChg>
      <pc:sldChg chg="add">
        <pc:chgData name="Sean Gallagher" userId="577446c3-45ae-4097-b8f0-9d862fa3a0df" providerId="ADAL" clId="{8D353A3D-1974-40D2-BAB0-FD3D3C7C1409}" dt="2023-11-09T17:10:03.870" v="13"/>
        <pc:sldMkLst>
          <pc:docMk/>
          <pc:sldMk cId="0" sldId="258"/>
        </pc:sldMkLst>
      </pc:sldChg>
      <pc:sldChg chg="add del">
        <pc:chgData name="Sean Gallagher" userId="577446c3-45ae-4097-b8f0-9d862fa3a0df" providerId="ADAL" clId="{8D353A3D-1974-40D2-BAB0-FD3D3C7C1409}" dt="2023-11-09T17:06:40.824" v="4"/>
        <pc:sldMkLst>
          <pc:docMk/>
          <pc:sldMk cId="528226684" sldId="259"/>
        </pc:sldMkLst>
      </pc:sldChg>
      <pc:sldChg chg="add">
        <pc:chgData name="Sean Gallagher" userId="577446c3-45ae-4097-b8f0-9d862fa3a0df" providerId="ADAL" clId="{8D353A3D-1974-40D2-BAB0-FD3D3C7C1409}" dt="2023-11-09T17:10:03.870" v="13"/>
        <pc:sldMkLst>
          <pc:docMk/>
          <pc:sldMk cId="3916153306" sldId="261"/>
        </pc:sldMkLst>
      </pc:sldChg>
      <pc:sldChg chg="add del">
        <pc:chgData name="Sean Gallagher" userId="577446c3-45ae-4097-b8f0-9d862fa3a0df" providerId="ADAL" clId="{8D353A3D-1974-40D2-BAB0-FD3D3C7C1409}" dt="2023-11-09T17:06:40.824" v="4"/>
        <pc:sldMkLst>
          <pc:docMk/>
          <pc:sldMk cId="0" sldId="263"/>
        </pc:sldMkLst>
      </pc:sldChg>
      <pc:sldChg chg="add">
        <pc:chgData name="Sean Gallagher" userId="577446c3-45ae-4097-b8f0-9d862fa3a0df" providerId="ADAL" clId="{8D353A3D-1974-40D2-BAB0-FD3D3C7C1409}" dt="2023-11-09T17:10:03.870" v="13"/>
        <pc:sldMkLst>
          <pc:docMk/>
          <pc:sldMk cId="0" sldId="264"/>
        </pc:sldMkLst>
      </pc:sldChg>
      <pc:sldChg chg="add del">
        <pc:chgData name="Sean Gallagher" userId="577446c3-45ae-4097-b8f0-9d862fa3a0df" providerId="ADAL" clId="{8D353A3D-1974-40D2-BAB0-FD3D3C7C1409}" dt="2023-11-09T17:08:41.926" v="12"/>
        <pc:sldMkLst>
          <pc:docMk/>
          <pc:sldMk cId="1643160523" sldId="265"/>
        </pc:sldMkLst>
      </pc:sldChg>
      <pc:sldChg chg="add del">
        <pc:chgData name="Sean Gallagher" userId="577446c3-45ae-4097-b8f0-9d862fa3a0df" providerId="ADAL" clId="{8D353A3D-1974-40D2-BAB0-FD3D3C7C1409}" dt="2023-11-09T17:08:41.926" v="12"/>
        <pc:sldMkLst>
          <pc:docMk/>
          <pc:sldMk cId="1249712676" sldId="266"/>
        </pc:sldMkLst>
      </pc:sldChg>
      <pc:sldChg chg="add">
        <pc:chgData name="Sean Gallagher" userId="577446c3-45ae-4097-b8f0-9d862fa3a0df" providerId="ADAL" clId="{8D353A3D-1974-40D2-BAB0-FD3D3C7C1409}" dt="2023-11-09T17:10:54.049" v="14"/>
        <pc:sldMkLst>
          <pc:docMk/>
          <pc:sldMk cId="969154322" sldId="268"/>
        </pc:sldMkLst>
      </pc:sldChg>
      <pc:sldChg chg="add del">
        <pc:chgData name="Sean Gallagher" userId="577446c3-45ae-4097-b8f0-9d862fa3a0df" providerId="ADAL" clId="{8D353A3D-1974-40D2-BAB0-FD3D3C7C1409}" dt="2023-11-09T17:06:40.824" v="4"/>
        <pc:sldMkLst>
          <pc:docMk/>
          <pc:sldMk cId="0" sldId="270"/>
        </pc:sldMkLst>
      </pc:sldChg>
      <pc:sldChg chg="add del">
        <pc:chgData name="Sean Gallagher" userId="577446c3-45ae-4097-b8f0-9d862fa3a0df" providerId="ADAL" clId="{8D353A3D-1974-40D2-BAB0-FD3D3C7C1409}" dt="2023-11-09T17:08:41.926" v="12"/>
        <pc:sldMkLst>
          <pc:docMk/>
          <pc:sldMk cId="4229570270" sldId="271"/>
        </pc:sldMkLst>
      </pc:sldChg>
      <pc:sldChg chg="add del">
        <pc:chgData name="Sean Gallagher" userId="577446c3-45ae-4097-b8f0-9d862fa3a0df" providerId="ADAL" clId="{8D353A3D-1974-40D2-BAB0-FD3D3C7C1409}" dt="2023-11-09T17:08:41.926" v="12"/>
        <pc:sldMkLst>
          <pc:docMk/>
          <pc:sldMk cId="3601077176" sldId="272"/>
        </pc:sldMkLst>
      </pc:sldChg>
      <pc:sldChg chg="add del">
        <pc:chgData name="Sean Gallagher" userId="577446c3-45ae-4097-b8f0-9d862fa3a0df" providerId="ADAL" clId="{8D353A3D-1974-40D2-BAB0-FD3D3C7C1409}" dt="2023-11-09T17:08:41.926" v="12"/>
        <pc:sldMkLst>
          <pc:docMk/>
          <pc:sldMk cId="632363643" sldId="273"/>
        </pc:sldMkLst>
      </pc:sldChg>
      <pc:sldChg chg="add del">
        <pc:chgData name="Sean Gallagher" userId="577446c3-45ae-4097-b8f0-9d862fa3a0df" providerId="ADAL" clId="{8D353A3D-1974-40D2-BAB0-FD3D3C7C1409}" dt="2023-11-09T17:06:40.824" v="4"/>
        <pc:sldMkLst>
          <pc:docMk/>
          <pc:sldMk cId="0" sldId="274"/>
        </pc:sldMkLst>
      </pc:sldChg>
      <pc:sldChg chg="add del">
        <pc:chgData name="Sean Gallagher" userId="577446c3-45ae-4097-b8f0-9d862fa3a0df" providerId="ADAL" clId="{8D353A3D-1974-40D2-BAB0-FD3D3C7C1409}" dt="2023-11-09T17:08:41.926" v="12"/>
        <pc:sldMkLst>
          <pc:docMk/>
          <pc:sldMk cId="3861659425" sldId="275"/>
        </pc:sldMkLst>
      </pc:sldChg>
      <pc:sldChg chg="add del">
        <pc:chgData name="Sean Gallagher" userId="577446c3-45ae-4097-b8f0-9d862fa3a0df" providerId="ADAL" clId="{8D353A3D-1974-40D2-BAB0-FD3D3C7C1409}" dt="2023-11-09T17:06:40.824" v="4"/>
        <pc:sldMkLst>
          <pc:docMk/>
          <pc:sldMk cId="0" sldId="276"/>
        </pc:sldMkLst>
      </pc:sldChg>
      <pc:sldChg chg="add del">
        <pc:chgData name="Sean Gallagher" userId="577446c3-45ae-4097-b8f0-9d862fa3a0df" providerId="ADAL" clId="{8D353A3D-1974-40D2-BAB0-FD3D3C7C1409}" dt="2023-11-09T17:08:41.926" v="12"/>
        <pc:sldMkLst>
          <pc:docMk/>
          <pc:sldMk cId="1175196" sldId="277"/>
        </pc:sldMkLst>
      </pc:sldChg>
      <pc:sldChg chg="add del">
        <pc:chgData name="Sean Gallagher" userId="577446c3-45ae-4097-b8f0-9d862fa3a0df" providerId="ADAL" clId="{8D353A3D-1974-40D2-BAB0-FD3D3C7C1409}" dt="2023-11-09T17:08:41.926" v="12"/>
        <pc:sldMkLst>
          <pc:docMk/>
          <pc:sldMk cId="774712203" sldId="279"/>
        </pc:sldMkLst>
      </pc:sldChg>
      <pc:sldChg chg="add del">
        <pc:chgData name="Sean Gallagher" userId="577446c3-45ae-4097-b8f0-9d862fa3a0df" providerId="ADAL" clId="{8D353A3D-1974-40D2-BAB0-FD3D3C7C1409}" dt="2023-11-09T17:06:40.824" v="4"/>
        <pc:sldMkLst>
          <pc:docMk/>
          <pc:sldMk cId="0" sldId="280"/>
        </pc:sldMkLst>
      </pc:sldChg>
      <pc:sldChg chg="add del">
        <pc:chgData name="Sean Gallagher" userId="577446c3-45ae-4097-b8f0-9d862fa3a0df" providerId="ADAL" clId="{8D353A3D-1974-40D2-BAB0-FD3D3C7C1409}" dt="2023-11-09T17:06:40.824" v="4"/>
        <pc:sldMkLst>
          <pc:docMk/>
          <pc:sldMk cId="1853942017" sldId="281"/>
        </pc:sldMkLst>
      </pc:sldChg>
      <pc:sldChg chg="add del">
        <pc:chgData name="Sean Gallagher" userId="577446c3-45ae-4097-b8f0-9d862fa3a0df" providerId="ADAL" clId="{8D353A3D-1974-40D2-BAB0-FD3D3C7C1409}" dt="2023-11-09T17:06:40.824" v="4"/>
        <pc:sldMkLst>
          <pc:docMk/>
          <pc:sldMk cId="0" sldId="282"/>
        </pc:sldMkLst>
      </pc:sldChg>
      <pc:sldChg chg="add del">
        <pc:chgData name="Sean Gallagher" userId="577446c3-45ae-4097-b8f0-9d862fa3a0df" providerId="ADAL" clId="{8D353A3D-1974-40D2-BAB0-FD3D3C7C1409}" dt="2023-11-09T17:08:41.926" v="12"/>
        <pc:sldMkLst>
          <pc:docMk/>
          <pc:sldMk cId="3553292342" sldId="283"/>
        </pc:sldMkLst>
      </pc:sldChg>
      <pc:sldChg chg="add del">
        <pc:chgData name="Sean Gallagher" userId="577446c3-45ae-4097-b8f0-9d862fa3a0df" providerId="ADAL" clId="{8D353A3D-1974-40D2-BAB0-FD3D3C7C1409}" dt="2023-11-09T17:08:41.926" v="12"/>
        <pc:sldMkLst>
          <pc:docMk/>
          <pc:sldMk cId="2183471808" sldId="284"/>
        </pc:sldMkLst>
      </pc:sldChg>
      <pc:sldChg chg="add del">
        <pc:chgData name="Sean Gallagher" userId="577446c3-45ae-4097-b8f0-9d862fa3a0df" providerId="ADAL" clId="{8D353A3D-1974-40D2-BAB0-FD3D3C7C1409}" dt="2023-11-09T17:08:41.926" v="12"/>
        <pc:sldMkLst>
          <pc:docMk/>
          <pc:sldMk cId="396435882" sldId="286"/>
        </pc:sldMkLst>
      </pc:sldChg>
      <pc:sldChg chg="add del">
        <pc:chgData name="Sean Gallagher" userId="577446c3-45ae-4097-b8f0-9d862fa3a0df" providerId="ADAL" clId="{8D353A3D-1974-40D2-BAB0-FD3D3C7C1409}" dt="2023-11-09T17:08:41.926" v="12"/>
        <pc:sldMkLst>
          <pc:docMk/>
          <pc:sldMk cId="2352682183" sldId="287"/>
        </pc:sldMkLst>
      </pc:sldChg>
      <pc:sldChg chg="add del">
        <pc:chgData name="Sean Gallagher" userId="577446c3-45ae-4097-b8f0-9d862fa3a0df" providerId="ADAL" clId="{8D353A3D-1974-40D2-BAB0-FD3D3C7C1409}" dt="2023-11-09T17:08:41.926" v="12"/>
        <pc:sldMkLst>
          <pc:docMk/>
          <pc:sldMk cId="2470882168" sldId="288"/>
        </pc:sldMkLst>
      </pc:sldChg>
      <pc:sldChg chg="add del">
        <pc:chgData name="Sean Gallagher" userId="577446c3-45ae-4097-b8f0-9d862fa3a0df" providerId="ADAL" clId="{8D353A3D-1974-40D2-BAB0-FD3D3C7C1409}" dt="2023-11-09T17:08:41.926" v="12"/>
        <pc:sldMkLst>
          <pc:docMk/>
          <pc:sldMk cId="2765348596" sldId="289"/>
        </pc:sldMkLst>
      </pc:sldChg>
      <pc:sldChg chg="add del">
        <pc:chgData name="Sean Gallagher" userId="577446c3-45ae-4097-b8f0-9d862fa3a0df" providerId="ADAL" clId="{8D353A3D-1974-40D2-BAB0-FD3D3C7C1409}" dt="2023-11-09T17:08:41.926" v="12"/>
        <pc:sldMkLst>
          <pc:docMk/>
          <pc:sldMk cId="1388057265" sldId="290"/>
        </pc:sldMkLst>
      </pc:sldChg>
      <pc:sldChg chg="add del">
        <pc:chgData name="Sean Gallagher" userId="577446c3-45ae-4097-b8f0-9d862fa3a0df" providerId="ADAL" clId="{8D353A3D-1974-40D2-BAB0-FD3D3C7C1409}" dt="2023-11-09T17:08:41.926" v="12"/>
        <pc:sldMkLst>
          <pc:docMk/>
          <pc:sldMk cId="1123254334" sldId="291"/>
        </pc:sldMkLst>
      </pc:sldChg>
      <pc:sldChg chg="add del">
        <pc:chgData name="Sean Gallagher" userId="577446c3-45ae-4097-b8f0-9d862fa3a0df" providerId="ADAL" clId="{8D353A3D-1974-40D2-BAB0-FD3D3C7C1409}" dt="2023-11-09T17:08:41.926" v="12"/>
        <pc:sldMkLst>
          <pc:docMk/>
          <pc:sldMk cId="3400818205" sldId="292"/>
        </pc:sldMkLst>
      </pc:sldChg>
      <pc:sldChg chg="add del">
        <pc:chgData name="Sean Gallagher" userId="577446c3-45ae-4097-b8f0-9d862fa3a0df" providerId="ADAL" clId="{8D353A3D-1974-40D2-BAB0-FD3D3C7C1409}" dt="2023-11-09T17:08:41.926" v="12"/>
        <pc:sldMkLst>
          <pc:docMk/>
          <pc:sldMk cId="3305346272" sldId="293"/>
        </pc:sldMkLst>
      </pc:sldChg>
      <pc:sldChg chg="add">
        <pc:chgData name="Sean Gallagher" userId="577446c3-45ae-4097-b8f0-9d862fa3a0df" providerId="ADAL" clId="{8D353A3D-1974-40D2-BAB0-FD3D3C7C1409}" dt="2023-11-09T17:10:54.049" v="14"/>
        <pc:sldMkLst>
          <pc:docMk/>
          <pc:sldMk cId="1526864095" sldId="294"/>
        </pc:sldMkLst>
      </pc:sldChg>
      <pc:sldChg chg="add del">
        <pc:chgData name="Sean Gallagher" userId="577446c3-45ae-4097-b8f0-9d862fa3a0df" providerId="ADAL" clId="{8D353A3D-1974-40D2-BAB0-FD3D3C7C1409}" dt="2023-11-09T17:08:41.926" v="12"/>
        <pc:sldMkLst>
          <pc:docMk/>
          <pc:sldMk cId="937544372" sldId="295"/>
        </pc:sldMkLst>
      </pc:sldChg>
      <pc:sldChg chg="add del">
        <pc:chgData name="Sean Gallagher" userId="577446c3-45ae-4097-b8f0-9d862fa3a0df" providerId="ADAL" clId="{8D353A3D-1974-40D2-BAB0-FD3D3C7C1409}" dt="2023-11-09T17:08:41.926" v="12"/>
        <pc:sldMkLst>
          <pc:docMk/>
          <pc:sldMk cId="2295592279" sldId="296"/>
        </pc:sldMkLst>
      </pc:sldChg>
      <pc:sldChg chg="add del">
        <pc:chgData name="Sean Gallagher" userId="577446c3-45ae-4097-b8f0-9d862fa3a0df" providerId="ADAL" clId="{8D353A3D-1974-40D2-BAB0-FD3D3C7C1409}" dt="2023-11-09T17:08:41.926" v="12"/>
        <pc:sldMkLst>
          <pc:docMk/>
          <pc:sldMk cId="412057368" sldId="297"/>
        </pc:sldMkLst>
      </pc:sldChg>
      <pc:sldChg chg="add del">
        <pc:chgData name="Sean Gallagher" userId="577446c3-45ae-4097-b8f0-9d862fa3a0df" providerId="ADAL" clId="{8D353A3D-1974-40D2-BAB0-FD3D3C7C1409}" dt="2023-11-09T17:08:41.926" v="12"/>
        <pc:sldMkLst>
          <pc:docMk/>
          <pc:sldMk cId="4076256969" sldId="298"/>
        </pc:sldMkLst>
      </pc:sldChg>
      <pc:sldChg chg="add">
        <pc:chgData name="Sean Gallagher" userId="577446c3-45ae-4097-b8f0-9d862fa3a0df" providerId="ADAL" clId="{8D353A3D-1974-40D2-BAB0-FD3D3C7C1409}" dt="2023-11-09T17:10:54.049" v="14"/>
        <pc:sldMkLst>
          <pc:docMk/>
          <pc:sldMk cId="2938765326" sldId="303"/>
        </pc:sldMkLst>
      </pc:sldChg>
      <pc:sldChg chg="add">
        <pc:chgData name="Sean Gallagher" userId="577446c3-45ae-4097-b8f0-9d862fa3a0df" providerId="ADAL" clId="{8D353A3D-1974-40D2-BAB0-FD3D3C7C1409}" dt="2023-11-09T17:10:54.049" v="14"/>
        <pc:sldMkLst>
          <pc:docMk/>
          <pc:sldMk cId="3247107890" sldId="305"/>
        </pc:sldMkLst>
      </pc:sldChg>
      <pc:sldChg chg="add">
        <pc:chgData name="Sean Gallagher" userId="577446c3-45ae-4097-b8f0-9d862fa3a0df" providerId="ADAL" clId="{8D353A3D-1974-40D2-BAB0-FD3D3C7C1409}" dt="2023-11-09T17:10:54.049" v="14"/>
        <pc:sldMkLst>
          <pc:docMk/>
          <pc:sldMk cId="2407451699" sldId="306"/>
        </pc:sldMkLst>
      </pc:sldChg>
      <pc:sldChg chg="add">
        <pc:chgData name="Sean Gallagher" userId="577446c3-45ae-4097-b8f0-9d862fa3a0df" providerId="ADAL" clId="{8D353A3D-1974-40D2-BAB0-FD3D3C7C1409}" dt="2023-11-09T17:10:54.049" v="14"/>
        <pc:sldMkLst>
          <pc:docMk/>
          <pc:sldMk cId="794451000" sldId="310"/>
        </pc:sldMkLst>
      </pc:sldChg>
      <pc:sldChg chg="add">
        <pc:chgData name="Sean Gallagher" userId="577446c3-45ae-4097-b8f0-9d862fa3a0df" providerId="ADAL" clId="{8D353A3D-1974-40D2-BAB0-FD3D3C7C1409}" dt="2023-11-09T17:10:54.049" v="14"/>
        <pc:sldMkLst>
          <pc:docMk/>
          <pc:sldMk cId="3942662112" sldId="314"/>
        </pc:sldMkLst>
      </pc:sldChg>
      <pc:sldChg chg="add">
        <pc:chgData name="Sean Gallagher" userId="577446c3-45ae-4097-b8f0-9d862fa3a0df" providerId="ADAL" clId="{8D353A3D-1974-40D2-BAB0-FD3D3C7C1409}" dt="2023-11-09T17:10:54.049" v="14"/>
        <pc:sldMkLst>
          <pc:docMk/>
          <pc:sldMk cId="2162747246" sldId="315"/>
        </pc:sldMkLst>
      </pc:sldChg>
      <pc:sldChg chg="add">
        <pc:chgData name="Sean Gallagher" userId="577446c3-45ae-4097-b8f0-9d862fa3a0df" providerId="ADAL" clId="{8D353A3D-1974-40D2-BAB0-FD3D3C7C1409}" dt="2023-11-09T17:11:37.107" v="15"/>
        <pc:sldMkLst>
          <pc:docMk/>
          <pc:sldMk cId="4173106006" sldId="321"/>
        </pc:sldMkLst>
      </pc:sldChg>
      <pc:sldChg chg="add">
        <pc:chgData name="Sean Gallagher" userId="577446c3-45ae-4097-b8f0-9d862fa3a0df" providerId="ADAL" clId="{8D353A3D-1974-40D2-BAB0-FD3D3C7C1409}" dt="2023-11-09T17:10:54.049" v="14"/>
        <pc:sldMkLst>
          <pc:docMk/>
          <pc:sldMk cId="4268727912" sldId="322"/>
        </pc:sldMkLst>
      </pc:sldChg>
      <pc:sldChg chg="add">
        <pc:chgData name="Sean Gallagher" userId="577446c3-45ae-4097-b8f0-9d862fa3a0df" providerId="ADAL" clId="{8D353A3D-1974-40D2-BAB0-FD3D3C7C1409}" dt="2023-11-09T17:10:54.049" v="14"/>
        <pc:sldMkLst>
          <pc:docMk/>
          <pc:sldMk cId="3878798699" sldId="323"/>
        </pc:sldMkLst>
      </pc:sldChg>
      <pc:sldChg chg="add">
        <pc:chgData name="Sean Gallagher" userId="577446c3-45ae-4097-b8f0-9d862fa3a0df" providerId="ADAL" clId="{8D353A3D-1974-40D2-BAB0-FD3D3C7C1409}" dt="2023-11-09T17:10:54.049" v="14"/>
        <pc:sldMkLst>
          <pc:docMk/>
          <pc:sldMk cId="1631761228" sldId="324"/>
        </pc:sldMkLst>
      </pc:sldChg>
      <pc:sldChg chg="add">
        <pc:chgData name="Sean Gallagher" userId="577446c3-45ae-4097-b8f0-9d862fa3a0df" providerId="ADAL" clId="{8D353A3D-1974-40D2-BAB0-FD3D3C7C1409}" dt="2023-11-09T17:11:37.107" v="15"/>
        <pc:sldMkLst>
          <pc:docMk/>
          <pc:sldMk cId="1419825912" sldId="325"/>
        </pc:sldMkLst>
      </pc:sldChg>
      <pc:sldChg chg="add">
        <pc:chgData name="Sean Gallagher" userId="577446c3-45ae-4097-b8f0-9d862fa3a0df" providerId="ADAL" clId="{8D353A3D-1974-40D2-BAB0-FD3D3C7C1409}" dt="2023-11-09T17:10:54.049" v="14"/>
        <pc:sldMkLst>
          <pc:docMk/>
          <pc:sldMk cId="3564980514" sldId="326"/>
        </pc:sldMkLst>
      </pc:sldChg>
      <pc:sldChg chg="add">
        <pc:chgData name="Sean Gallagher" userId="577446c3-45ae-4097-b8f0-9d862fa3a0df" providerId="ADAL" clId="{8D353A3D-1974-40D2-BAB0-FD3D3C7C1409}" dt="2023-11-09T17:11:37.107" v="15"/>
        <pc:sldMkLst>
          <pc:docMk/>
          <pc:sldMk cId="3814509512" sldId="327"/>
        </pc:sldMkLst>
      </pc:sldChg>
      <pc:sldChg chg="add">
        <pc:chgData name="Sean Gallagher" userId="577446c3-45ae-4097-b8f0-9d862fa3a0df" providerId="ADAL" clId="{8D353A3D-1974-40D2-BAB0-FD3D3C7C1409}" dt="2023-11-09T17:10:54.049" v="14"/>
        <pc:sldMkLst>
          <pc:docMk/>
          <pc:sldMk cId="4282300875" sldId="328"/>
        </pc:sldMkLst>
      </pc:sldChg>
      <pc:sldChg chg="add">
        <pc:chgData name="Sean Gallagher" userId="577446c3-45ae-4097-b8f0-9d862fa3a0df" providerId="ADAL" clId="{8D353A3D-1974-40D2-BAB0-FD3D3C7C1409}" dt="2023-11-09T17:11:37.107" v="15"/>
        <pc:sldMkLst>
          <pc:docMk/>
          <pc:sldMk cId="3331045915" sldId="330"/>
        </pc:sldMkLst>
      </pc:sldChg>
      <pc:sldChg chg="add">
        <pc:chgData name="Sean Gallagher" userId="577446c3-45ae-4097-b8f0-9d862fa3a0df" providerId="ADAL" clId="{8D353A3D-1974-40D2-BAB0-FD3D3C7C1409}" dt="2023-11-09T17:10:54.049" v="14"/>
        <pc:sldMkLst>
          <pc:docMk/>
          <pc:sldMk cId="949145536" sldId="331"/>
        </pc:sldMkLst>
      </pc:sldChg>
      <pc:sldChg chg="add">
        <pc:chgData name="Sean Gallagher" userId="577446c3-45ae-4097-b8f0-9d862fa3a0df" providerId="ADAL" clId="{8D353A3D-1974-40D2-BAB0-FD3D3C7C1409}" dt="2023-11-09T17:10:54.049" v="14"/>
        <pc:sldMkLst>
          <pc:docMk/>
          <pc:sldMk cId="1504494186" sldId="332"/>
        </pc:sldMkLst>
      </pc:sldChg>
      <pc:sldChg chg="add">
        <pc:chgData name="Sean Gallagher" userId="577446c3-45ae-4097-b8f0-9d862fa3a0df" providerId="ADAL" clId="{8D353A3D-1974-40D2-BAB0-FD3D3C7C1409}" dt="2023-11-09T17:10:54.049" v="14"/>
        <pc:sldMkLst>
          <pc:docMk/>
          <pc:sldMk cId="917587579" sldId="333"/>
        </pc:sldMkLst>
      </pc:sldChg>
      <pc:sldChg chg="add">
        <pc:chgData name="Sean Gallagher" userId="577446c3-45ae-4097-b8f0-9d862fa3a0df" providerId="ADAL" clId="{8D353A3D-1974-40D2-BAB0-FD3D3C7C1409}" dt="2023-11-09T17:11:37.107" v="15"/>
        <pc:sldMkLst>
          <pc:docMk/>
          <pc:sldMk cId="1072598206" sldId="334"/>
        </pc:sldMkLst>
      </pc:sldChg>
      <pc:sldChg chg="add">
        <pc:chgData name="Sean Gallagher" userId="577446c3-45ae-4097-b8f0-9d862fa3a0df" providerId="ADAL" clId="{8D353A3D-1974-40D2-BAB0-FD3D3C7C1409}" dt="2023-11-09T17:10:54.049" v="14"/>
        <pc:sldMkLst>
          <pc:docMk/>
          <pc:sldMk cId="324881121" sldId="335"/>
        </pc:sldMkLst>
      </pc:sldChg>
      <pc:sldChg chg="add">
        <pc:chgData name="Sean Gallagher" userId="577446c3-45ae-4097-b8f0-9d862fa3a0df" providerId="ADAL" clId="{8D353A3D-1974-40D2-BAB0-FD3D3C7C1409}" dt="2023-11-09T17:10:54.049" v="14"/>
        <pc:sldMkLst>
          <pc:docMk/>
          <pc:sldMk cId="195877992" sldId="336"/>
        </pc:sldMkLst>
      </pc:sldChg>
      <pc:sldChg chg="add">
        <pc:chgData name="Sean Gallagher" userId="577446c3-45ae-4097-b8f0-9d862fa3a0df" providerId="ADAL" clId="{8D353A3D-1974-40D2-BAB0-FD3D3C7C1409}" dt="2023-11-09T17:10:54.049" v="14"/>
        <pc:sldMkLst>
          <pc:docMk/>
          <pc:sldMk cId="2109584171" sldId="337"/>
        </pc:sldMkLst>
      </pc:sldChg>
      <pc:sldChg chg="add">
        <pc:chgData name="Sean Gallagher" userId="577446c3-45ae-4097-b8f0-9d862fa3a0df" providerId="ADAL" clId="{8D353A3D-1974-40D2-BAB0-FD3D3C7C1409}" dt="2023-11-09T17:11:37.107" v="15"/>
        <pc:sldMkLst>
          <pc:docMk/>
          <pc:sldMk cId="2077452053" sldId="338"/>
        </pc:sldMkLst>
      </pc:sldChg>
      <pc:sldChg chg="add">
        <pc:chgData name="Sean Gallagher" userId="577446c3-45ae-4097-b8f0-9d862fa3a0df" providerId="ADAL" clId="{8D353A3D-1974-40D2-BAB0-FD3D3C7C1409}" dt="2023-11-09T17:10:54.049" v="14"/>
        <pc:sldMkLst>
          <pc:docMk/>
          <pc:sldMk cId="3392405827" sldId="339"/>
        </pc:sldMkLst>
      </pc:sldChg>
      <pc:sldChg chg="add">
        <pc:chgData name="Sean Gallagher" userId="577446c3-45ae-4097-b8f0-9d862fa3a0df" providerId="ADAL" clId="{8D353A3D-1974-40D2-BAB0-FD3D3C7C1409}" dt="2023-11-09T17:11:37.107" v="15"/>
        <pc:sldMkLst>
          <pc:docMk/>
          <pc:sldMk cId="1273111907" sldId="340"/>
        </pc:sldMkLst>
      </pc:sldChg>
      <pc:sldChg chg="add">
        <pc:chgData name="Sean Gallagher" userId="577446c3-45ae-4097-b8f0-9d862fa3a0df" providerId="ADAL" clId="{8D353A3D-1974-40D2-BAB0-FD3D3C7C1409}" dt="2023-11-09T17:11:37.107" v="15"/>
        <pc:sldMkLst>
          <pc:docMk/>
          <pc:sldMk cId="2412399002" sldId="341"/>
        </pc:sldMkLst>
      </pc:sldChg>
      <pc:sldChg chg="add">
        <pc:chgData name="Sean Gallagher" userId="577446c3-45ae-4097-b8f0-9d862fa3a0df" providerId="ADAL" clId="{8D353A3D-1974-40D2-BAB0-FD3D3C7C1409}" dt="2023-11-09T17:10:54.049" v="14"/>
        <pc:sldMkLst>
          <pc:docMk/>
          <pc:sldMk cId="523592566" sldId="343"/>
        </pc:sldMkLst>
      </pc:sldChg>
      <pc:sldChg chg="add">
        <pc:chgData name="Sean Gallagher" userId="577446c3-45ae-4097-b8f0-9d862fa3a0df" providerId="ADAL" clId="{8D353A3D-1974-40D2-BAB0-FD3D3C7C1409}" dt="2023-11-09T17:10:54.049" v="14"/>
        <pc:sldMkLst>
          <pc:docMk/>
          <pc:sldMk cId="3427715710" sldId="344"/>
        </pc:sldMkLst>
      </pc:sldChg>
      <pc:sldChg chg="add">
        <pc:chgData name="Sean Gallagher" userId="577446c3-45ae-4097-b8f0-9d862fa3a0df" providerId="ADAL" clId="{8D353A3D-1974-40D2-BAB0-FD3D3C7C1409}" dt="2023-11-09T17:10:54.049" v="14"/>
        <pc:sldMkLst>
          <pc:docMk/>
          <pc:sldMk cId="2165612547" sldId="345"/>
        </pc:sldMkLst>
      </pc:sldChg>
      <pc:sldChg chg="add">
        <pc:chgData name="Sean Gallagher" userId="577446c3-45ae-4097-b8f0-9d862fa3a0df" providerId="ADAL" clId="{8D353A3D-1974-40D2-BAB0-FD3D3C7C1409}" dt="2023-11-09T17:11:37.107" v="15"/>
        <pc:sldMkLst>
          <pc:docMk/>
          <pc:sldMk cId="568264348" sldId="346"/>
        </pc:sldMkLst>
      </pc:sldChg>
      <pc:sldChg chg="add">
        <pc:chgData name="Sean Gallagher" userId="577446c3-45ae-4097-b8f0-9d862fa3a0df" providerId="ADAL" clId="{8D353A3D-1974-40D2-BAB0-FD3D3C7C1409}" dt="2023-11-09T17:10:54.049" v="14"/>
        <pc:sldMkLst>
          <pc:docMk/>
          <pc:sldMk cId="2596176160" sldId="347"/>
        </pc:sldMkLst>
      </pc:sldChg>
      <pc:sldChg chg="add">
        <pc:chgData name="Sean Gallagher" userId="577446c3-45ae-4097-b8f0-9d862fa3a0df" providerId="ADAL" clId="{8D353A3D-1974-40D2-BAB0-FD3D3C7C1409}" dt="2023-11-09T17:10:54.049" v="14"/>
        <pc:sldMkLst>
          <pc:docMk/>
          <pc:sldMk cId="3338336313" sldId="348"/>
        </pc:sldMkLst>
      </pc:sldChg>
      <pc:sldChg chg="add">
        <pc:chgData name="Sean Gallagher" userId="577446c3-45ae-4097-b8f0-9d862fa3a0df" providerId="ADAL" clId="{8D353A3D-1974-40D2-BAB0-FD3D3C7C1409}" dt="2023-11-09T17:10:54.049" v="14"/>
        <pc:sldMkLst>
          <pc:docMk/>
          <pc:sldMk cId="729074377" sldId="349"/>
        </pc:sldMkLst>
      </pc:sldChg>
      <pc:sldChg chg="add">
        <pc:chgData name="Sean Gallagher" userId="577446c3-45ae-4097-b8f0-9d862fa3a0df" providerId="ADAL" clId="{8D353A3D-1974-40D2-BAB0-FD3D3C7C1409}" dt="2023-11-09T17:10:54.049" v="14"/>
        <pc:sldMkLst>
          <pc:docMk/>
          <pc:sldMk cId="2824292229" sldId="350"/>
        </pc:sldMkLst>
      </pc:sldChg>
      <pc:sldChg chg="add">
        <pc:chgData name="Sean Gallagher" userId="577446c3-45ae-4097-b8f0-9d862fa3a0df" providerId="ADAL" clId="{8D353A3D-1974-40D2-BAB0-FD3D3C7C1409}" dt="2023-11-09T17:10:54.049" v="14"/>
        <pc:sldMkLst>
          <pc:docMk/>
          <pc:sldMk cId="3073054243" sldId="351"/>
        </pc:sldMkLst>
      </pc:sldChg>
      <pc:sldChg chg="add">
        <pc:chgData name="Sean Gallagher" userId="577446c3-45ae-4097-b8f0-9d862fa3a0df" providerId="ADAL" clId="{8D353A3D-1974-40D2-BAB0-FD3D3C7C1409}" dt="2023-11-09T17:10:54.049" v="14"/>
        <pc:sldMkLst>
          <pc:docMk/>
          <pc:sldMk cId="4091976630" sldId="353"/>
        </pc:sldMkLst>
      </pc:sldChg>
      <pc:sldChg chg="add">
        <pc:chgData name="Sean Gallagher" userId="577446c3-45ae-4097-b8f0-9d862fa3a0df" providerId="ADAL" clId="{8D353A3D-1974-40D2-BAB0-FD3D3C7C1409}" dt="2023-11-09T17:10:54.049" v="14"/>
        <pc:sldMkLst>
          <pc:docMk/>
          <pc:sldMk cId="517095101" sldId="355"/>
        </pc:sldMkLst>
      </pc:sldChg>
      <pc:sldChg chg="add">
        <pc:chgData name="Sean Gallagher" userId="577446c3-45ae-4097-b8f0-9d862fa3a0df" providerId="ADAL" clId="{8D353A3D-1974-40D2-BAB0-FD3D3C7C1409}" dt="2023-11-09T17:10:54.049" v="14"/>
        <pc:sldMkLst>
          <pc:docMk/>
          <pc:sldMk cId="3208932004" sldId="356"/>
        </pc:sldMkLst>
      </pc:sldChg>
      <pc:sldChg chg="add">
        <pc:chgData name="Sean Gallagher" userId="577446c3-45ae-4097-b8f0-9d862fa3a0df" providerId="ADAL" clId="{8D353A3D-1974-40D2-BAB0-FD3D3C7C1409}" dt="2023-11-09T17:10:54.049" v="14"/>
        <pc:sldMkLst>
          <pc:docMk/>
          <pc:sldMk cId="3976182090" sldId="358"/>
        </pc:sldMkLst>
      </pc:sldChg>
      <pc:sldChg chg="add">
        <pc:chgData name="Sean Gallagher" userId="577446c3-45ae-4097-b8f0-9d862fa3a0df" providerId="ADAL" clId="{8D353A3D-1974-40D2-BAB0-FD3D3C7C1409}" dt="2023-11-09T17:10:54.049" v="14"/>
        <pc:sldMkLst>
          <pc:docMk/>
          <pc:sldMk cId="483848801" sldId="359"/>
        </pc:sldMkLst>
      </pc:sldChg>
      <pc:sldChg chg="add">
        <pc:chgData name="Sean Gallagher" userId="577446c3-45ae-4097-b8f0-9d862fa3a0df" providerId="ADAL" clId="{8D353A3D-1974-40D2-BAB0-FD3D3C7C1409}" dt="2023-11-09T17:10:54.049" v="14"/>
        <pc:sldMkLst>
          <pc:docMk/>
          <pc:sldMk cId="598671189" sldId="360"/>
        </pc:sldMkLst>
      </pc:sldChg>
      <pc:sldChg chg="add">
        <pc:chgData name="Sean Gallagher" userId="577446c3-45ae-4097-b8f0-9d862fa3a0df" providerId="ADAL" clId="{8D353A3D-1974-40D2-BAB0-FD3D3C7C1409}" dt="2023-11-09T17:10:54.049" v="14"/>
        <pc:sldMkLst>
          <pc:docMk/>
          <pc:sldMk cId="2316251627" sldId="361"/>
        </pc:sldMkLst>
      </pc:sldChg>
      <pc:sldChg chg="add">
        <pc:chgData name="Sean Gallagher" userId="577446c3-45ae-4097-b8f0-9d862fa3a0df" providerId="ADAL" clId="{8D353A3D-1974-40D2-BAB0-FD3D3C7C1409}" dt="2023-11-09T17:10:54.049" v="14"/>
        <pc:sldMkLst>
          <pc:docMk/>
          <pc:sldMk cId="2651384681" sldId="363"/>
        </pc:sldMkLst>
      </pc:sldChg>
      <pc:sldChg chg="add">
        <pc:chgData name="Sean Gallagher" userId="577446c3-45ae-4097-b8f0-9d862fa3a0df" providerId="ADAL" clId="{8D353A3D-1974-40D2-BAB0-FD3D3C7C1409}" dt="2023-11-09T17:10:54.049" v="14"/>
        <pc:sldMkLst>
          <pc:docMk/>
          <pc:sldMk cId="3773318780" sldId="364"/>
        </pc:sldMkLst>
      </pc:sldChg>
      <pc:sldChg chg="add">
        <pc:chgData name="Sean Gallagher" userId="577446c3-45ae-4097-b8f0-9d862fa3a0df" providerId="ADAL" clId="{8D353A3D-1974-40D2-BAB0-FD3D3C7C1409}" dt="2023-11-09T17:10:54.049" v="14"/>
        <pc:sldMkLst>
          <pc:docMk/>
          <pc:sldMk cId="264767" sldId="365"/>
        </pc:sldMkLst>
      </pc:sldChg>
      <pc:sldChg chg="add">
        <pc:chgData name="Sean Gallagher" userId="577446c3-45ae-4097-b8f0-9d862fa3a0df" providerId="ADAL" clId="{8D353A3D-1974-40D2-BAB0-FD3D3C7C1409}" dt="2023-11-09T17:10:54.049" v="14"/>
        <pc:sldMkLst>
          <pc:docMk/>
          <pc:sldMk cId="1555033458" sldId="366"/>
        </pc:sldMkLst>
      </pc:sldChg>
      <pc:sldChg chg="add">
        <pc:chgData name="Sean Gallagher" userId="577446c3-45ae-4097-b8f0-9d862fa3a0df" providerId="ADAL" clId="{8D353A3D-1974-40D2-BAB0-FD3D3C7C1409}" dt="2023-11-09T17:10:54.049" v="14"/>
        <pc:sldMkLst>
          <pc:docMk/>
          <pc:sldMk cId="4158128069" sldId="367"/>
        </pc:sldMkLst>
      </pc:sldChg>
      <pc:sldChg chg="add">
        <pc:chgData name="Sean Gallagher" userId="577446c3-45ae-4097-b8f0-9d862fa3a0df" providerId="ADAL" clId="{8D353A3D-1974-40D2-BAB0-FD3D3C7C1409}" dt="2023-11-09T17:10:03.870" v="13"/>
        <pc:sldMkLst>
          <pc:docMk/>
          <pc:sldMk cId="1489664994" sldId="368"/>
        </pc:sldMkLst>
      </pc:sldChg>
      <pc:sldChg chg="add">
        <pc:chgData name="Sean Gallagher" userId="577446c3-45ae-4097-b8f0-9d862fa3a0df" providerId="ADAL" clId="{8D353A3D-1974-40D2-BAB0-FD3D3C7C1409}" dt="2023-11-09T17:10:54.049" v="14"/>
        <pc:sldMkLst>
          <pc:docMk/>
          <pc:sldMk cId="1360681306" sldId="369"/>
        </pc:sldMkLst>
      </pc:sldChg>
      <pc:sldChg chg="add del modNotes">
        <pc:chgData name="Sean Gallagher" userId="577446c3-45ae-4097-b8f0-9d862fa3a0df" providerId="ADAL" clId="{8D353A3D-1974-40D2-BAB0-FD3D3C7C1409}" dt="2023-11-09T17:07:25.486" v="9" actId="2696"/>
        <pc:sldMkLst>
          <pc:docMk/>
          <pc:sldMk cId="1479995127" sldId="840"/>
        </pc:sldMkLst>
      </pc:sldChg>
      <pc:sldChg chg="add del">
        <pc:chgData name="Sean Gallagher" userId="577446c3-45ae-4097-b8f0-9d862fa3a0df" providerId="ADAL" clId="{8D353A3D-1974-40D2-BAB0-FD3D3C7C1409}" dt="2023-11-09T17:06:40.824" v="4"/>
        <pc:sldMkLst>
          <pc:docMk/>
          <pc:sldMk cId="1101929688" sldId="1277"/>
        </pc:sldMkLst>
      </pc:sldChg>
      <pc:sldChg chg="add del">
        <pc:chgData name="Sean Gallagher" userId="577446c3-45ae-4097-b8f0-9d862fa3a0df" providerId="ADAL" clId="{8D353A3D-1974-40D2-BAB0-FD3D3C7C1409}" dt="2023-11-09T17:06:40.824" v="4"/>
        <pc:sldMkLst>
          <pc:docMk/>
          <pc:sldMk cId="1526262831" sldId="2921"/>
        </pc:sldMkLst>
      </pc:sldChg>
      <pc:sldChg chg="add">
        <pc:chgData name="Sean Gallagher" userId="577446c3-45ae-4097-b8f0-9d862fa3a0df" providerId="ADAL" clId="{8D353A3D-1974-40D2-BAB0-FD3D3C7C1409}" dt="2023-11-09T17:10:03.870" v="13"/>
        <pc:sldMkLst>
          <pc:docMk/>
          <pc:sldMk cId="3441629615" sldId="5084"/>
        </pc:sldMkLst>
      </pc:sldChg>
      <pc:sldChg chg="add del">
        <pc:chgData name="Sean Gallagher" userId="577446c3-45ae-4097-b8f0-9d862fa3a0df" providerId="ADAL" clId="{8D353A3D-1974-40D2-BAB0-FD3D3C7C1409}" dt="2023-11-09T17:06:40.824" v="4"/>
        <pc:sldMkLst>
          <pc:docMk/>
          <pc:sldMk cId="3694615970" sldId="6570"/>
        </pc:sldMkLst>
      </pc:sldChg>
      <pc:sldChg chg="add del">
        <pc:chgData name="Sean Gallagher" userId="577446c3-45ae-4097-b8f0-9d862fa3a0df" providerId="ADAL" clId="{8D353A3D-1974-40D2-BAB0-FD3D3C7C1409}" dt="2023-11-09T17:06:40.824" v="4"/>
        <pc:sldMkLst>
          <pc:docMk/>
          <pc:sldMk cId="1303381487" sldId="6588"/>
        </pc:sldMkLst>
      </pc:sldChg>
      <pc:sldChg chg="add del">
        <pc:chgData name="Sean Gallagher" userId="577446c3-45ae-4097-b8f0-9d862fa3a0df" providerId="ADAL" clId="{8D353A3D-1974-40D2-BAB0-FD3D3C7C1409}" dt="2023-11-09T17:06:40.824" v="4"/>
        <pc:sldMkLst>
          <pc:docMk/>
          <pc:sldMk cId="2837322393" sldId="6599"/>
        </pc:sldMkLst>
      </pc:sldChg>
      <pc:sldChg chg="add del">
        <pc:chgData name="Sean Gallagher" userId="577446c3-45ae-4097-b8f0-9d862fa3a0df" providerId="ADAL" clId="{8D353A3D-1974-40D2-BAB0-FD3D3C7C1409}" dt="2023-11-09T17:06:40.824" v="4"/>
        <pc:sldMkLst>
          <pc:docMk/>
          <pc:sldMk cId="3191081722" sldId="6600"/>
        </pc:sldMkLst>
      </pc:sldChg>
      <pc:sldChg chg="add del">
        <pc:chgData name="Sean Gallagher" userId="577446c3-45ae-4097-b8f0-9d862fa3a0df" providerId="ADAL" clId="{8D353A3D-1974-40D2-BAB0-FD3D3C7C1409}" dt="2023-11-09T17:06:40.824" v="4"/>
        <pc:sldMkLst>
          <pc:docMk/>
          <pc:sldMk cId="2559134118" sldId="6604"/>
        </pc:sldMkLst>
      </pc:sldChg>
      <pc:sldChg chg="add del">
        <pc:chgData name="Sean Gallagher" userId="577446c3-45ae-4097-b8f0-9d862fa3a0df" providerId="ADAL" clId="{8D353A3D-1974-40D2-BAB0-FD3D3C7C1409}" dt="2023-11-09T17:06:40.824" v="4"/>
        <pc:sldMkLst>
          <pc:docMk/>
          <pc:sldMk cId="790847041" sldId="1448942560"/>
        </pc:sldMkLst>
      </pc:sldChg>
      <pc:sldChg chg="add">
        <pc:chgData name="Sean Gallagher" userId="577446c3-45ae-4097-b8f0-9d862fa3a0df" providerId="ADAL" clId="{8D353A3D-1974-40D2-BAB0-FD3D3C7C1409}" dt="2023-11-09T17:12:25.863" v="16"/>
        <pc:sldMkLst>
          <pc:docMk/>
          <pc:sldMk cId="264420270" sldId="2071589995"/>
        </pc:sldMkLst>
      </pc:sldChg>
      <pc:sldChg chg="add">
        <pc:chgData name="Sean Gallagher" userId="577446c3-45ae-4097-b8f0-9d862fa3a0df" providerId="ADAL" clId="{8D353A3D-1974-40D2-BAB0-FD3D3C7C1409}" dt="2023-11-09T17:12:25.863" v="16"/>
        <pc:sldMkLst>
          <pc:docMk/>
          <pc:sldMk cId="2849113486" sldId="2071589996"/>
        </pc:sldMkLst>
      </pc:sldChg>
      <pc:sldChg chg="add">
        <pc:chgData name="Sean Gallagher" userId="577446c3-45ae-4097-b8f0-9d862fa3a0df" providerId="ADAL" clId="{8D353A3D-1974-40D2-BAB0-FD3D3C7C1409}" dt="2023-11-09T17:12:25.863" v="16"/>
        <pc:sldMkLst>
          <pc:docMk/>
          <pc:sldMk cId="60802925" sldId="2071589997"/>
        </pc:sldMkLst>
      </pc:sldChg>
      <pc:sldChg chg="add">
        <pc:chgData name="Sean Gallagher" userId="577446c3-45ae-4097-b8f0-9d862fa3a0df" providerId="ADAL" clId="{8D353A3D-1974-40D2-BAB0-FD3D3C7C1409}" dt="2023-11-09T17:12:25.863" v="16"/>
        <pc:sldMkLst>
          <pc:docMk/>
          <pc:sldMk cId="1062121284" sldId="2071589998"/>
        </pc:sldMkLst>
      </pc:sldChg>
      <pc:sldChg chg="add">
        <pc:chgData name="Sean Gallagher" userId="577446c3-45ae-4097-b8f0-9d862fa3a0df" providerId="ADAL" clId="{8D353A3D-1974-40D2-BAB0-FD3D3C7C1409}" dt="2023-11-09T17:12:25.863" v="16"/>
        <pc:sldMkLst>
          <pc:docMk/>
          <pc:sldMk cId="4208520113" sldId="2071589999"/>
        </pc:sldMkLst>
      </pc:sldChg>
      <pc:sldChg chg="add">
        <pc:chgData name="Sean Gallagher" userId="577446c3-45ae-4097-b8f0-9d862fa3a0df" providerId="ADAL" clId="{8D353A3D-1974-40D2-BAB0-FD3D3C7C1409}" dt="2023-11-09T17:12:25.863" v="16"/>
        <pc:sldMkLst>
          <pc:docMk/>
          <pc:sldMk cId="553738874" sldId="2071590000"/>
        </pc:sldMkLst>
      </pc:sldChg>
      <pc:sldChg chg="add">
        <pc:chgData name="Sean Gallagher" userId="577446c3-45ae-4097-b8f0-9d862fa3a0df" providerId="ADAL" clId="{8D353A3D-1974-40D2-BAB0-FD3D3C7C1409}" dt="2023-11-09T17:12:25.863" v="16"/>
        <pc:sldMkLst>
          <pc:docMk/>
          <pc:sldMk cId="3588027858" sldId="2071590001"/>
        </pc:sldMkLst>
      </pc:sldChg>
      <pc:sldChg chg="add">
        <pc:chgData name="Sean Gallagher" userId="577446c3-45ae-4097-b8f0-9d862fa3a0df" providerId="ADAL" clId="{8D353A3D-1974-40D2-BAB0-FD3D3C7C1409}" dt="2023-11-09T17:12:25.863" v="16"/>
        <pc:sldMkLst>
          <pc:docMk/>
          <pc:sldMk cId="103844879" sldId="2071590002"/>
        </pc:sldMkLst>
      </pc:sldChg>
      <pc:sldChg chg="add">
        <pc:chgData name="Sean Gallagher" userId="577446c3-45ae-4097-b8f0-9d862fa3a0df" providerId="ADAL" clId="{8D353A3D-1974-40D2-BAB0-FD3D3C7C1409}" dt="2023-11-09T17:12:25.863" v="16"/>
        <pc:sldMkLst>
          <pc:docMk/>
          <pc:sldMk cId="3101830336" sldId="2071590003"/>
        </pc:sldMkLst>
      </pc:sldChg>
      <pc:sldChg chg="add">
        <pc:chgData name="Sean Gallagher" userId="577446c3-45ae-4097-b8f0-9d862fa3a0df" providerId="ADAL" clId="{8D353A3D-1974-40D2-BAB0-FD3D3C7C1409}" dt="2023-11-09T17:12:25.863" v="16"/>
        <pc:sldMkLst>
          <pc:docMk/>
          <pc:sldMk cId="1862852260" sldId="2071590004"/>
        </pc:sldMkLst>
      </pc:sldChg>
      <pc:sldChg chg="add">
        <pc:chgData name="Sean Gallagher" userId="577446c3-45ae-4097-b8f0-9d862fa3a0df" providerId="ADAL" clId="{8D353A3D-1974-40D2-BAB0-FD3D3C7C1409}" dt="2023-11-09T17:12:25.863" v="16"/>
        <pc:sldMkLst>
          <pc:docMk/>
          <pc:sldMk cId="1886654763" sldId="2071590005"/>
        </pc:sldMkLst>
      </pc:sldChg>
      <pc:sldChg chg="add">
        <pc:chgData name="Sean Gallagher" userId="577446c3-45ae-4097-b8f0-9d862fa3a0df" providerId="ADAL" clId="{8D353A3D-1974-40D2-BAB0-FD3D3C7C1409}" dt="2023-11-09T17:12:25.863" v="16"/>
        <pc:sldMkLst>
          <pc:docMk/>
          <pc:sldMk cId="1951109482" sldId="2071590006"/>
        </pc:sldMkLst>
      </pc:sldChg>
      <pc:sldChg chg="add">
        <pc:chgData name="Sean Gallagher" userId="577446c3-45ae-4097-b8f0-9d862fa3a0df" providerId="ADAL" clId="{8D353A3D-1974-40D2-BAB0-FD3D3C7C1409}" dt="2023-11-09T17:12:25.863" v="16"/>
        <pc:sldMkLst>
          <pc:docMk/>
          <pc:sldMk cId="2819331943" sldId="2071590007"/>
        </pc:sldMkLst>
      </pc:sldChg>
      <pc:sldChg chg="add">
        <pc:chgData name="Sean Gallagher" userId="577446c3-45ae-4097-b8f0-9d862fa3a0df" providerId="ADAL" clId="{8D353A3D-1974-40D2-BAB0-FD3D3C7C1409}" dt="2023-11-09T17:12:25.863" v="16"/>
        <pc:sldMkLst>
          <pc:docMk/>
          <pc:sldMk cId="1168905225" sldId="2071590008"/>
        </pc:sldMkLst>
      </pc:sldChg>
      <pc:sldChg chg="add">
        <pc:chgData name="Sean Gallagher" userId="577446c3-45ae-4097-b8f0-9d862fa3a0df" providerId="ADAL" clId="{8D353A3D-1974-40D2-BAB0-FD3D3C7C1409}" dt="2023-11-09T17:12:25.863" v="16"/>
        <pc:sldMkLst>
          <pc:docMk/>
          <pc:sldMk cId="3333629578" sldId="2071590009"/>
        </pc:sldMkLst>
      </pc:sldChg>
      <pc:sldChg chg="add">
        <pc:chgData name="Sean Gallagher" userId="577446c3-45ae-4097-b8f0-9d862fa3a0df" providerId="ADAL" clId="{8D353A3D-1974-40D2-BAB0-FD3D3C7C1409}" dt="2023-11-09T17:12:25.863" v="16"/>
        <pc:sldMkLst>
          <pc:docMk/>
          <pc:sldMk cId="3970097561" sldId="2071590010"/>
        </pc:sldMkLst>
      </pc:sldChg>
      <pc:sldChg chg="add">
        <pc:chgData name="Sean Gallagher" userId="577446c3-45ae-4097-b8f0-9d862fa3a0df" providerId="ADAL" clId="{8D353A3D-1974-40D2-BAB0-FD3D3C7C1409}" dt="2023-11-09T17:12:25.863" v="16"/>
        <pc:sldMkLst>
          <pc:docMk/>
          <pc:sldMk cId="1923177697" sldId="2071590011"/>
        </pc:sldMkLst>
      </pc:sldChg>
      <pc:sldChg chg="add">
        <pc:chgData name="Sean Gallagher" userId="577446c3-45ae-4097-b8f0-9d862fa3a0df" providerId="ADAL" clId="{8D353A3D-1974-40D2-BAB0-FD3D3C7C1409}" dt="2023-11-09T17:12:25.863" v="16"/>
        <pc:sldMkLst>
          <pc:docMk/>
          <pc:sldMk cId="1191125195" sldId="2071590012"/>
        </pc:sldMkLst>
      </pc:sldChg>
      <pc:sldChg chg="add del">
        <pc:chgData name="Sean Gallagher" userId="577446c3-45ae-4097-b8f0-9d862fa3a0df" providerId="ADAL" clId="{8D353A3D-1974-40D2-BAB0-FD3D3C7C1409}" dt="2023-11-09T17:06:40.824" v="4"/>
        <pc:sldMkLst>
          <pc:docMk/>
          <pc:sldMk cId="997713510" sldId="2076137358"/>
        </pc:sldMkLst>
      </pc:sldChg>
      <pc:sldChg chg="add del">
        <pc:chgData name="Sean Gallagher" userId="577446c3-45ae-4097-b8f0-9d862fa3a0df" providerId="ADAL" clId="{8D353A3D-1974-40D2-BAB0-FD3D3C7C1409}" dt="2023-11-09T17:06:40.824" v="4"/>
        <pc:sldMkLst>
          <pc:docMk/>
          <pc:sldMk cId="2808088901" sldId="2076137359"/>
        </pc:sldMkLst>
      </pc:sldChg>
      <pc:sldChg chg="add">
        <pc:chgData name="Sean Gallagher" userId="577446c3-45ae-4097-b8f0-9d862fa3a0df" providerId="ADAL" clId="{8D353A3D-1974-40D2-BAB0-FD3D3C7C1409}" dt="2023-11-09T17:12:25.863" v="16"/>
        <pc:sldMkLst>
          <pc:docMk/>
          <pc:sldMk cId="859948725" sldId="2135714583"/>
        </pc:sldMkLst>
      </pc:sldChg>
      <pc:sldChg chg="add">
        <pc:chgData name="Sean Gallagher" userId="577446c3-45ae-4097-b8f0-9d862fa3a0df" providerId="ADAL" clId="{8D353A3D-1974-40D2-BAB0-FD3D3C7C1409}" dt="2023-11-09T17:12:25.863" v="16"/>
        <pc:sldMkLst>
          <pc:docMk/>
          <pc:sldMk cId="206952920" sldId="2135714584"/>
        </pc:sldMkLst>
      </pc:sldChg>
      <pc:sldChg chg="add">
        <pc:chgData name="Sean Gallagher" userId="577446c3-45ae-4097-b8f0-9d862fa3a0df" providerId="ADAL" clId="{8D353A3D-1974-40D2-BAB0-FD3D3C7C1409}" dt="2023-11-09T17:12:25.863" v="16"/>
        <pc:sldMkLst>
          <pc:docMk/>
          <pc:sldMk cId="3690117798" sldId="2135714585"/>
        </pc:sldMkLst>
      </pc:sldChg>
      <pc:sldChg chg="add">
        <pc:chgData name="Sean Gallagher" userId="577446c3-45ae-4097-b8f0-9d862fa3a0df" providerId="ADAL" clId="{8D353A3D-1974-40D2-BAB0-FD3D3C7C1409}" dt="2023-11-09T17:12:25.863" v="16"/>
        <pc:sldMkLst>
          <pc:docMk/>
          <pc:sldMk cId="1388938579" sldId="2135714586"/>
        </pc:sldMkLst>
      </pc:sldChg>
      <pc:sldChg chg="add">
        <pc:chgData name="Sean Gallagher" userId="577446c3-45ae-4097-b8f0-9d862fa3a0df" providerId="ADAL" clId="{8D353A3D-1974-40D2-BAB0-FD3D3C7C1409}" dt="2023-11-09T17:12:25.863" v="16"/>
        <pc:sldMkLst>
          <pc:docMk/>
          <pc:sldMk cId="3842611861" sldId="2135714587"/>
        </pc:sldMkLst>
      </pc:sldChg>
      <pc:sldChg chg="add">
        <pc:chgData name="Sean Gallagher" userId="577446c3-45ae-4097-b8f0-9d862fa3a0df" providerId="ADAL" clId="{8D353A3D-1974-40D2-BAB0-FD3D3C7C1409}" dt="2023-11-09T17:12:25.863" v="16"/>
        <pc:sldMkLst>
          <pc:docMk/>
          <pc:sldMk cId="2309677732" sldId="2135714588"/>
        </pc:sldMkLst>
      </pc:sldChg>
      <pc:sldChg chg="add">
        <pc:chgData name="Sean Gallagher" userId="577446c3-45ae-4097-b8f0-9d862fa3a0df" providerId="ADAL" clId="{8D353A3D-1974-40D2-BAB0-FD3D3C7C1409}" dt="2023-11-09T17:12:25.863" v="16"/>
        <pc:sldMkLst>
          <pc:docMk/>
          <pc:sldMk cId="412424184" sldId="2135714589"/>
        </pc:sldMkLst>
      </pc:sldChg>
      <pc:sldChg chg="add">
        <pc:chgData name="Sean Gallagher" userId="577446c3-45ae-4097-b8f0-9d862fa3a0df" providerId="ADAL" clId="{8D353A3D-1974-40D2-BAB0-FD3D3C7C1409}" dt="2023-11-09T17:12:25.863" v="16"/>
        <pc:sldMkLst>
          <pc:docMk/>
          <pc:sldMk cId="4116064928" sldId="2135714590"/>
        </pc:sldMkLst>
      </pc:sldChg>
      <pc:sldChg chg="add">
        <pc:chgData name="Sean Gallagher" userId="577446c3-45ae-4097-b8f0-9d862fa3a0df" providerId="ADAL" clId="{8D353A3D-1974-40D2-BAB0-FD3D3C7C1409}" dt="2023-11-09T17:12:25.863" v="16"/>
        <pc:sldMkLst>
          <pc:docMk/>
          <pc:sldMk cId="1538316668" sldId="2135714591"/>
        </pc:sldMkLst>
      </pc:sldChg>
      <pc:sldChg chg="add">
        <pc:chgData name="Sean Gallagher" userId="577446c3-45ae-4097-b8f0-9d862fa3a0df" providerId="ADAL" clId="{8D353A3D-1974-40D2-BAB0-FD3D3C7C1409}" dt="2023-11-09T17:12:25.863" v="16"/>
        <pc:sldMkLst>
          <pc:docMk/>
          <pc:sldMk cId="2561274284" sldId="2135714592"/>
        </pc:sldMkLst>
      </pc:sldChg>
      <pc:sldChg chg="add">
        <pc:chgData name="Sean Gallagher" userId="577446c3-45ae-4097-b8f0-9d862fa3a0df" providerId="ADAL" clId="{8D353A3D-1974-40D2-BAB0-FD3D3C7C1409}" dt="2023-11-09T17:12:25.863" v="16"/>
        <pc:sldMkLst>
          <pc:docMk/>
          <pc:sldMk cId="2530332828" sldId="2135714593"/>
        </pc:sldMkLst>
      </pc:sldChg>
      <pc:sldChg chg="add">
        <pc:chgData name="Sean Gallagher" userId="577446c3-45ae-4097-b8f0-9d862fa3a0df" providerId="ADAL" clId="{8D353A3D-1974-40D2-BAB0-FD3D3C7C1409}" dt="2023-11-09T17:12:25.863" v="16"/>
        <pc:sldMkLst>
          <pc:docMk/>
          <pc:sldMk cId="3554733052" sldId="2135714594"/>
        </pc:sldMkLst>
      </pc:sldChg>
      <pc:sldChg chg="add">
        <pc:chgData name="Sean Gallagher" userId="577446c3-45ae-4097-b8f0-9d862fa3a0df" providerId="ADAL" clId="{8D353A3D-1974-40D2-BAB0-FD3D3C7C1409}" dt="2023-11-09T17:12:25.863" v="16"/>
        <pc:sldMkLst>
          <pc:docMk/>
          <pc:sldMk cId="2482155600" sldId="2135714595"/>
        </pc:sldMkLst>
      </pc:sldChg>
      <pc:sldChg chg="add">
        <pc:chgData name="Sean Gallagher" userId="577446c3-45ae-4097-b8f0-9d862fa3a0df" providerId="ADAL" clId="{8D353A3D-1974-40D2-BAB0-FD3D3C7C1409}" dt="2023-11-09T17:12:25.863" v="16"/>
        <pc:sldMkLst>
          <pc:docMk/>
          <pc:sldMk cId="4124689590" sldId="2135714596"/>
        </pc:sldMkLst>
      </pc:sldChg>
      <pc:sldChg chg="add">
        <pc:chgData name="Sean Gallagher" userId="577446c3-45ae-4097-b8f0-9d862fa3a0df" providerId="ADAL" clId="{8D353A3D-1974-40D2-BAB0-FD3D3C7C1409}" dt="2023-11-09T17:10:03.870" v="13"/>
        <pc:sldMkLst>
          <pc:docMk/>
          <pc:sldMk cId="1069652947" sldId="2141411573"/>
        </pc:sldMkLst>
      </pc:sldChg>
      <pc:sldChg chg="add">
        <pc:chgData name="Sean Gallagher" userId="577446c3-45ae-4097-b8f0-9d862fa3a0df" providerId="ADAL" clId="{8D353A3D-1974-40D2-BAB0-FD3D3C7C1409}" dt="2023-11-09T17:10:03.870" v="13"/>
        <pc:sldMkLst>
          <pc:docMk/>
          <pc:sldMk cId="1156376771" sldId="2141411576"/>
        </pc:sldMkLst>
      </pc:sldChg>
      <pc:sldChg chg="add">
        <pc:chgData name="Sean Gallagher" userId="577446c3-45ae-4097-b8f0-9d862fa3a0df" providerId="ADAL" clId="{8D353A3D-1974-40D2-BAB0-FD3D3C7C1409}" dt="2023-11-09T17:10:03.870" v="13"/>
        <pc:sldMkLst>
          <pc:docMk/>
          <pc:sldMk cId="2659262515" sldId="2145706353"/>
        </pc:sldMkLst>
      </pc:sldChg>
      <pc:sldChg chg="add del">
        <pc:chgData name="Sean Gallagher" userId="577446c3-45ae-4097-b8f0-9d862fa3a0df" providerId="ADAL" clId="{8D353A3D-1974-40D2-BAB0-FD3D3C7C1409}" dt="2023-11-09T17:06:40.824" v="4"/>
        <pc:sldMkLst>
          <pc:docMk/>
          <pc:sldMk cId="644270697" sldId="2147468626"/>
        </pc:sldMkLst>
      </pc:sldChg>
      <pc:sldChg chg="add del">
        <pc:chgData name="Sean Gallagher" userId="577446c3-45ae-4097-b8f0-9d862fa3a0df" providerId="ADAL" clId="{8D353A3D-1974-40D2-BAB0-FD3D3C7C1409}" dt="2023-11-09T17:06:40.824" v="4"/>
        <pc:sldMkLst>
          <pc:docMk/>
          <pc:sldMk cId="3362446519" sldId="2147468689"/>
        </pc:sldMkLst>
      </pc:sldChg>
      <pc:sldChg chg="add del">
        <pc:chgData name="Sean Gallagher" userId="577446c3-45ae-4097-b8f0-9d862fa3a0df" providerId="ADAL" clId="{8D353A3D-1974-40D2-BAB0-FD3D3C7C1409}" dt="2023-11-09T17:06:40.824" v="4"/>
        <pc:sldMkLst>
          <pc:docMk/>
          <pc:sldMk cId="3506087831" sldId="2147468691"/>
        </pc:sldMkLst>
      </pc:sldChg>
      <pc:sldChg chg="add del">
        <pc:chgData name="Sean Gallagher" userId="577446c3-45ae-4097-b8f0-9d862fa3a0df" providerId="ADAL" clId="{8D353A3D-1974-40D2-BAB0-FD3D3C7C1409}" dt="2023-11-09T17:06:40.824" v="4"/>
        <pc:sldMkLst>
          <pc:docMk/>
          <pc:sldMk cId="1998405754" sldId="2147468693"/>
        </pc:sldMkLst>
      </pc:sldChg>
      <pc:sldChg chg="add del">
        <pc:chgData name="Sean Gallagher" userId="577446c3-45ae-4097-b8f0-9d862fa3a0df" providerId="ADAL" clId="{8D353A3D-1974-40D2-BAB0-FD3D3C7C1409}" dt="2023-11-09T17:06:40.824" v="4"/>
        <pc:sldMkLst>
          <pc:docMk/>
          <pc:sldMk cId="2253946732" sldId="2147468694"/>
        </pc:sldMkLst>
      </pc:sldChg>
      <pc:sldChg chg="add del">
        <pc:chgData name="Sean Gallagher" userId="577446c3-45ae-4097-b8f0-9d862fa3a0df" providerId="ADAL" clId="{8D353A3D-1974-40D2-BAB0-FD3D3C7C1409}" dt="2023-11-09T17:06:40.824" v="4"/>
        <pc:sldMkLst>
          <pc:docMk/>
          <pc:sldMk cId="3355058254" sldId="2147468699"/>
        </pc:sldMkLst>
      </pc:sldChg>
      <pc:sldChg chg="add">
        <pc:chgData name="Sean Gallagher" userId="577446c3-45ae-4097-b8f0-9d862fa3a0df" providerId="ADAL" clId="{8D353A3D-1974-40D2-BAB0-FD3D3C7C1409}" dt="2023-11-09T17:10:03.870" v="13"/>
        <pc:sldMkLst>
          <pc:docMk/>
          <pc:sldMk cId="3567547215" sldId="2147470626"/>
        </pc:sldMkLst>
      </pc:sldChg>
      <pc:sldChg chg="add">
        <pc:chgData name="Sean Gallagher" userId="577446c3-45ae-4097-b8f0-9d862fa3a0df" providerId="ADAL" clId="{8D353A3D-1974-40D2-BAB0-FD3D3C7C1409}" dt="2023-11-09T17:10:03.870" v="13"/>
        <pc:sldMkLst>
          <pc:docMk/>
          <pc:sldMk cId="1285584091" sldId="2147471256"/>
        </pc:sldMkLst>
      </pc:sldChg>
      <pc:sldChg chg="add">
        <pc:chgData name="Sean Gallagher" userId="577446c3-45ae-4097-b8f0-9d862fa3a0df" providerId="ADAL" clId="{8D353A3D-1974-40D2-BAB0-FD3D3C7C1409}" dt="2023-11-09T17:10:03.870" v="13"/>
        <pc:sldMkLst>
          <pc:docMk/>
          <pc:sldMk cId="3033229346" sldId="2147471721"/>
        </pc:sldMkLst>
      </pc:sldChg>
      <pc:sldChg chg="add">
        <pc:chgData name="Sean Gallagher" userId="577446c3-45ae-4097-b8f0-9d862fa3a0df" providerId="ADAL" clId="{8D353A3D-1974-40D2-BAB0-FD3D3C7C1409}" dt="2023-11-09T17:10:03.870" v="13"/>
        <pc:sldMkLst>
          <pc:docMk/>
          <pc:sldMk cId="603774896" sldId="2147472778"/>
        </pc:sldMkLst>
      </pc:sldChg>
      <pc:sldChg chg="add">
        <pc:chgData name="Sean Gallagher" userId="577446c3-45ae-4097-b8f0-9d862fa3a0df" providerId="ADAL" clId="{8D353A3D-1974-40D2-BAB0-FD3D3C7C1409}" dt="2023-11-09T17:10:03.870" v="13"/>
        <pc:sldMkLst>
          <pc:docMk/>
          <pc:sldMk cId="4281569175" sldId="2147472780"/>
        </pc:sldMkLst>
      </pc:sldChg>
      <pc:sldChg chg="add">
        <pc:chgData name="Sean Gallagher" userId="577446c3-45ae-4097-b8f0-9d862fa3a0df" providerId="ADAL" clId="{8D353A3D-1974-40D2-BAB0-FD3D3C7C1409}" dt="2023-11-09T17:10:03.870" v="13"/>
        <pc:sldMkLst>
          <pc:docMk/>
          <pc:sldMk cId="3503539214" sldId="2147472781"/>
        </pc:sldMkLst>
      </pc:sldChg>
      <pc:sldChg chg="add">
        <pc:chgData name="Sean Gallagher" userId="577446c3-45ae-4097-b8f0-9d862fa3a0df" providerId="ADAL" clId="{8D353A3D-1974-40D2-BAB0-FD3D3C7C1409}" dt="2023-11-09T17:10:03.870" v="13"/>
        <pc:sldMkLst>
          <pc:docMk/>
          <pc:sldMk cId="2425499341" sldId="2147472799"/>
        </pc:sldMkLst>
      </pc:sldChg>
      <pc:sldChg chg="add">
        <pc:chgData name="Sean Gallagher" userId="577446c3-45ae-4097-b8f0-9d862fa3a0df" providerId="ADAL" clId="{8D353A3D-1974-40D2-BAB0-FD3D3C7C1409}" dt="2023-11-09T17:10:03.870" v="13"/>
        <pc:sldMkLst>
          <pc:docMk/>
          <pc:sldMk cId="3879344596" sldId="2147472819"/>
        </pc:sldMkLst>
      </pc:sldChg>
      <pc:sldChg chg="add">
        <pc:chgData name="Sean Gallagher" userId="577446c3-45ae-4097-b8f0-9d862fa3a0df" providerId="ADAL" clId="{8D353A3D-1974-40D2-BAB0-FD3D3C7C1409}" dt="2023-11-09T17:10:03.870" v="13"/>
        <pc:sldMkLst>
          <pc:docMk/>
          <pc:sldMk cId="2198481504" sldId="2147472825"/>
        </pc:sldMkLst>
      </pc:sldChg>
      <pc:sldChg chg="add">
        <pc:chgData name="Sean Gallagher" userId="577446c3-45ae-4097-b8f0-9d862fa3a0df" providerId="ADAL" clId="{8D353A3D-1974-40D2-BAB0-FD3D3C7C1409}" dt="2023-11-09T17:10:03.870" v="13"/>
        <pc:sldMkLst>
          <pc:docMk/>
          <pc:sldMk cId="1054820210" sldId="2147472826"/>
        </pc:sldMkLst>
      </pc:sldChg>
      <pc:sldChg chg="add">
        <pc:chgData name="Sean Gallagher" userId="577446c3-45ae-4097-b8f0-9d862fa3a0df" providerId="ADAL" clId="{8D353A3D-1974-40D2-BAB0-FD3D3C7C1409}" dt="2023-11-09T17:10:03.870" v="13"/>
        <pc:sldMkLst>
          <pc:docMk/>
          <pc:sldMk cId="4217782610" sldId="2147472829"/>
        </pc:sldMkLst>
      </pc:sldChg>
      <pc:sldChg chg="add">
        <pc:chgData name="Sean Gallagher" userId="577446c3-45ae-4097-b8f0-9d862fa3a0df" providerId="ADAL" clId="{8D353A3D-1974-40D2-BAB0-FD3D3C7C1409}" dt="2023-11-09T17:10:03.870" v="13"/>
        <pc:sldMkLst>
          <pc:docMk/>
          <pc:sldMk cId="3966017796" sldId="2147472830"/>
        </pc:sldMkLst>
      </pc:sldChg>
      <pc:sldChg chg="modSp add del mod">
        <pc:chgData name="Sean Gallagher" userId="577446c3-45ae-4097-b8f0-9d862fa3a0df" providerId="ADAL" clId="{8D353A3D-1974-40D2-BAB0-FD3D3C7C1409}" dt="2023-11-09T17:06:40.824" v="4"/>
        <pc:sldMkLst>
          <pc:docMk/>
          <pc:sldMk cId="3040689997" sldId="2147474890"/>
        </pc:sldMkLst>
        <pc:spChg chg="mod">
          <ac:chgData name="Sean Gallagher" userId="577446c3-45ae-4097-b8f0-9d862fa3a0df" providerId="ADAL" clId="{8D353A3D-1974-40D2-BAB0-FD3D3C7C1409}" dt="2023-11-09T17:06:37.607" v="3"/>
          <ac:spMkLst>
            <pc:docMk/>
            <pc:sldMk cId="3040689997" sldId="2147474890"/>
            <ac:spMk id="3" creationId="{1A680338-16B2-4F66-3831-61E201D8B17B}"/>
          </ac:spMkLst>
        </pc:spChg>
      </pc:sldChg>
      <pc:sldChg chg="add del">
        <pc:chgData name="Sean Gallagher" userId="577446c3-45ae-4097-b8f0-9d862fa3a0df" providerId="ADAL" clId="{8D353A3D-1974-40D2-BAB0-FD3D3C7C1409}" dt="2023-11-09T17:06:40.824" v="4"/>
        <pc:sldMkLst>
          <pc:docMk/>
          <pc:sldMk cId="164263051" sldId="2147474891"/>
        </pc:sldMkLst>
      </pc:sldChg>
      <pc:sldChg chg="add del">
        <pc:chgData name="Sean Gallagher" userId="577446c3-45ae-4097-b8f0-9d862fa3a0df" providerId="ADAL" clId="{8D353A3D-1974-40D2-BAB0-FD3D3C7C1409}" dt="2023-11-09T17:06:40.824" v="4"/>
        <pc:sldMkLst>
          <pc:docMk/>
          <pc:sldMk cId="1278548552" sldId="2147474896"/>
        </pc:sldMkLst>
      </pc:sldChg>
      <pc:sldChg chg="add del">
        <pc:chgData name="Sean Gallagher" userId="577446c3-45ae-4097-b8f0-9d862fa3a0df" providerId="ADAL" clId="{8D353A3D-1974-40D2-BAB0-FD3D3C7C1409}" dt="2023-11-09T17:06:40.824" v="4"/>
        <pc:sldMkLst>
          <pc:docMk/>
          <pc:sldMk cId="1872955693" sldId="2147474915"/>
        </pc:sldMkLst>
      </pc:sldChg>
      <pc:sldChg chg="add del">
        <pc:chgData name="Sean Gallagher" userId="577446c3-45ae-4097-b8f0-9d862fa3a0df" providerId="ADAL" clId="{8D353A3D-1974-40D2-BAB0-FD3D3C7C1409}" dt="2023-11-09T17:06:40.824" v="4"/>
        <pc:sldMkLst>
          <pc:docMk/>
          <pc:sldMk cId="1276623741" sldId="2147474936"/>
        </pc:sldMkLst>
      </pc:sldChg>
      <pc:sldChg chg="add del">
        <pc:chgData name="Sean Gallagher" userId="577446c3-45ae-4097-b8f0-9d862fa3a0df" providerId="ADAL" clId="{8D353A3D-1974-40D2-BAB0-FD3D3C7C1409}" dt="2023-11-09T17:06:40.824" v="4"/>
        <pc:sldMkLst>
          <pc:docMk/>
          <pc:sldMk cId="0" sldId="2147474937"/>
        </pc:sldMkLst>
      </pc:sldChg>
      <pc:sldChg chg="modSp add mod">
        <pc:chgData name="Sean Gallagher" userId="577446c3-45ae-4097-b8f0-9d862fa3a0df" providerId="ADAL" clId="{8D353A3D-1974-40D2-BAB0-FD3D3C7C1409}" dt="2023-11-09T17:07:19.782" v="8"/>
        <pc:sldMkLst>
          <pc:docMk/>
          <pc:sldMk cId="1606375342" sldId="2147474938"/>
        </pc:sldMkLst>
        <pc:spChg chg="mod">
          <ac:chgData name="Sean Gallagher" userId="577446c3-45ae-4097-b8f0-9d862fa3a0df" providerId="ADAL" clId="{8D353A3D-1974-40D2-BAB0-FD3D3C7C1409}" dt="2023-11-09T17:07:19.782" v="8"/>
          <ac:spMkLst>
            <pc:docMk/>
            <pc:sldMk cId="1606375342" sldId="2147474938"/>
            <ac:spMk id="2" creationId="{00000000-0000-0000-0000-000000000000}"/>
          </ac:spMkLst>
        </pc:spChg>
        <pc:spChg chg="mod">
          <ac:chgData name="Sean Gallagher" userId="577446c3-45ae-4097-b8f0-9d862fa3a0df" providerId="ADAL" clId="{8D353A3D-1974-40D2-BAB0-FD3D3C7C1409}" dt="2023-11-09T17:07:08.280" v="7" actId="207"/>
          <ac:spMkLst>
            <pc:docMk/>
            <pc:sldMk cId="1606375342" sldId="2147474938"/>
            <ac:spMk id="4" creationId="{00000000-0000-0000-0000-000000000000}"/>
          </ac:spMkLst>
        </pc:spChg>
      </pc:sldChg>
      <pc:sldChg chg="add">
        <pc:chgData name="Sean Gallagher" userId="577446c3-45ae-4097-b8f0-9d862fa3a0df" providerId="ADAL" clId="{8D353A3D-1974-40D2-BAB0-FD3D3C7C1409}" dt="2023-11-09T17:08:41.926" v="12"/>
        <pc:sldMkLst>
          <pc:docMk/>
          <pc:sldMk cId="757862144" sldId="2147474939"/>
        </pc:sldMkLst>
      </pc:sldChg>
      <pc:sldChg chg="add del">
        <pc:chgData name="Sean Gallagher" userId="577446c3-45ae-4097-b8f0-9d862fa3a0df" providerId="ADAL" clId="{8D353A3D-1974-40D2-BAB0-FD3D3C7C1409}" dt="2023-11-09T17:08:38.789" v="11"/>
        <pc:sldMkLst>
          <pc:docMk/>
          <pc:sldMk cId="2733598155" sldId="2147474939"/>
        </pc:sldMkLst>
      </pc:sldChg>
      <pc:sldChg chg="add del">
        <pc:chgData name="Sean Gallagher" userId="577446c3-45ae-4097-b8f0-9d862fa3a0df" providerId="ADAL" clId="{8D353A3D-1974-40D2-BAB0-FD3D3C7C1409}" dt="2023-11-09T17:08:41.926" v="12"/>
        <pc:sldMkLst>
          <pc:docMk/>
          <pc:sldMk cId="2330566958" sldId="2147474940"/>
        </pc:sldMkLst>
      </pc:sldChg>
      <pc:sldChg chg="add del">
        <pc:chgData name="Sean Gallagher" userId="577446c3-45ae-4097-b8f0-9d862fa3a0df" providerId="ADAL" clId="{8D353A3D-1974-40D2-BAB0-FD3D3C7C1409}" dt="2023-11-09T17:08:41.926" v="12"/>
        <pc:sldMkLst>
          <pc:docMk/>
          <pc:sldMk cId="1033682893" sldId="2147474941"/>
        </pc:sldMkLst>
      </pc:sldChg>
      <pc:sldChg chg="add del">
        <pc:chgData name="Sean Gallagher" userId="577446c3-45ae-4097-b8f0-9d862fa3a0df" providerId="ADAL" clId="{8D353A3D-1974-40D2-BAB0-FD3D3C7C1409}" dt="2023-11-09T17:08:41.926" v="12"/>
        <pc:sldMkLst>
          <pc:docMk/>
          <pc:sldMk cId="152388606" sldId="2147474942"/>
        </pc:sldMkLst>
      </pc:sldChg>
      <pc:sldChg chg="add del">
        <pc:chgData name="Sean Gallagher" userId="577446c3-45ae-4097-b8f0-9d862fa3a0df" providerId="ADAL" clId="{8D353A3D-1974-40D2-BAB0-FD3D3C7C1409}" dt="2023-11-09T17:08:41.926" v="12"/>
        <pc:sldMkLst>
          <pc:docMk/>
          <pc:sldMk cId="452300924" sldId="2147474943"/>
        </pc:sldMkLst>
      </pc:sldChg>
      <pc:sldChg chg="add">
        <pc:chgData name="Sean Gallagher" userId="577446c3-45ae-4097-b8f0-9d862fa3a0df" providerId="ADAL" clId="{8D353A3D-1974-40D2-BAB0-FD3D3C7C1409}" dt="2023-11-09T17:10:03.870" v="13"/>
        <pc:sldMkLst>
          <pc:docMk/>
          <pc:sldMk cId="631240043" sldId="2147474944"/>
        </pc:sldMkLst>
      </pc:sldChg>
      <pc:sldChg chg="add">
        <pc:chgData name="Sean Gallagher" userId="577446c3-45ae-4097-b8f0-9d862fa3a0df" providerId="ADAL" clId="{8D353A3D-1974-40D2-BAB0-FD3D3C7C1409}" dt="2023-11-09T17:10:03.870" v="13"/>
        <pc:sldMkLst>
          <pc:docMk/>
          <pc:sldMk cId="2277883101" sldId="2147480132"/>
        </pc:sldMkLst>
      </pc:sldChg>
      <pc:sldChg chg="add">
        <pc:chgData name="Sean Gallagher" userId="577446c3-45ae-4097-b8f0-9d862fa3a0df" providerId="ADAL" clId="{8D353A3D-1974-40D2-BAB0-FD3D3C7C1409}" dt="2023-11-09T17:10:03.870" v="13"/>
        <pc:sldMkLst>
          <pc:docMk/>
          <pc:sldMk cId="0" sldId="2147480136"/>
        </pc:sldMkLst>
      </pc:sldChg>
      <pc:sldChg chg="add">
        <pc:chgData name="Sean Gallagher" userId="577446c3-45ae-4097-b8f0-9d862fa3a0df" providerId="ADAL" clId="{8D353A3D-1974-40D2-BAB0-FD3D3C7C1409}" dt="2023-11-09T17:10:03.870" v="13"/>
        <pc:sldMkLst>
          <pc:docMk/>
          <pc:sldMk cId="0" sldId="2147480139"/>
        </pc:sldMkLst>
      </pc:sldChg>
      <pc:sldChg chg="add">
        <pc:chgData name="Sean Gallagher" userId="577446c3-45ae-4097-b8f0-9d862fa3a0df" providerId="ADAL" clId="{8D353A3D-1974-40D2-BAB0-FD3D3C7C1409}" dt="2023-11-09T17:10:03.870" v="13"/>
        <pc:sldMkLst>
          <pc:docMk/>
          <pc:sldMk cId="3439612143" sldId="2147480159"/>
        </pc:sldMkLst>
      </pc:sldChg>
      <pc:sldChg chg="add">
        <pc:chgData name="Sean Gallagher" userId="577446c3-45ae-4097-b8f0-9d862fa3a0df" providerId="ADAL" clId="{8D353A3D-1974-40D2-BAB0-FD3D3C7C1409}" dt="2023-11-09T17:10:03.870" v="13"/>
        <pc:sldMkLst>
          <pc:docMk/>
          <pc:sldMk cId="520491913" sldId="2147480160"/>
        </pc:sldMkLst>
      </pc:sldChg>
      <pc:sldChg chg="add">
        <pc:chgData name="Sean Gallagher" userId="577446c3-45ae-4097-b8f0-9d862fa3a0df" providerId="ADAL" clId="{8D353A3D-1974-40D2-BAB0-FD3D3C7C1409}" dt="2023-11-09T17:10:03.870" v="13"/>
        <pc:sldMkLst>
          <pc:docMk/>
          <pc:sldMk cId="0" sldId="2147480165"/>
        </pc:sldMkLst>
      </pc:sldChg>
      <pc:sldChg chg="add">
        <pc:chgData name="Sean Gallagher" userId="577446c3-45ae-4097-b8f0-9d862fa3a0df" providerId="ADAL" clId="{8D353A3D-1974-40D2-BAB0-FD3D3C7C1409}" dt="2023-11-09T17:10:03.870" v="13"/>
        <pc:sldMkLst>
          <pc:docMk/>
          <pc:sldMk cId="941674780" sldId="2147480205"/>
        </pc:sldMkLst>
      </pc:sldChg>
      <pc:sldChg chg="add">
        <pc:chgData name="Sean Gallagher" userId="577446c3-45ae-4097-b8f0-9d862fa3a0df" providerId="ADAL" clId="{8D353A3D-1974-40D2-BAB0-FD3D3C7C1409}" dt="2023-11-09T17:10:03.870" v="13"/>
        <pc:sldMkLst>
          <pc:docMk/>
          <pc:sldMk cId="1006225940" sldId="2147480207"/>
        </pc:sldMkLst>
      </pc:sldChg>
      <pc:sldChg chg="add">
        <pc:chgData name="Sean Gallagher" userId="577446c3-45ae-4097-b8f0-9d862fa3a0df" providerId="ADAL" clId="{8D353A3D-1974-40D2-BAB0-FD3D3C7C1409}" dt="2023-11-09T17:10:03.870" v="13"/>
        <pc:sldMkLst>
          <pc:docMk/>
          <pc:sldMk cId="3725999536" sldId="2147480212"/>
        </pc:sldMkLst>
      </pc:sldChg>
      <pc:sldChg chg="add">
        <pc:chgData name="Sean Gallagher" userId="577446c3-45ae-4097-b8f0-9d862fa3a0df" providerId="ADAL" clId="{8D353A3D-1974-40D2-BAB0-FD3D3C7C1409}" dt="2023-11-09T17:10:03.870" v="13"/>
        <pc:sldMkLst>
          <pc:docMk/>
          <pc:sldMk cId="0" sldId="2147480262"/>
        </pc:sldMkLst>
      </pc:sldChg>
      <pc:sldChg chg="add">
        <pc:chgData name="Sean Gallagher" userId="577446c3-45ae-4097-b8f0-9d862fa3a0df" providerId="ADAL" clId="{8D353A3D-1974-40D2-BAB0-FD3D3C7C1409}" dt="2023-11-09T17:10:03.870" v="13"/>
        <pc:sldMkLst>
          <pc:docMk/>
          <pc:sldMk cId="0" sldId="2147480264"/>
        </pc:sldMkLst>
      </pc:sldChg>
      <pc:sldChg chg="add">
        <pc:chgData name="Sean Gallagher" userId="577446c3-45ae-4097-b8f0-9d862fa3a0df" providerId="ADAL" clId="{8D353A3D-1974-40D2-BAB0-FD3D3C7C1409}" dt="2023-11-09T17:10:03.870" v="13"/>
        <pc:sldMkLst>
          <pc:docMk/>
          <pc:sldMk cId="3225419523" sldId="2147480273"/>
        </pc:sldMkLst>
      </pc:sldChg>
      <pc:sldChg chg="add">
        <pc:chgData name="Sean Gallagher" userId="577446c3-45ae-4097-b8f0-9d862fa3a0df" providerId="ADAL" clId="{8D353A3D-1974-40D2-BAB0-FD3D3C7C1409}" dt="2023-11-09T17:10:03.870" v="13"/>
        <pc:sldMkLst>
          <pc:docMk/>
          <pc:sldMk cId="3932315609" sldId="2147480274"/>
        </pc:sldMkLst>
      </pc:sldChg>
      <pc:sldChg chg="add">
        <pc:chgData name="Sean Gallagher" userId="577446c3-45ae-4097-b8f0-9d862fa3a0df" providerId="ADAL" clId="{8D353A3D-1974-40D2-BAB0-FD3D3C7C1409}" dt="2023-11-09T17:10:03.870" v="13"/>
        <pc:sldMkLst>
          <pc:docMk/>
          <pc:sldMk cId="787216597" sldId="2147480276"/>
        </pc:sldMkLst>
      </pc:sldChg>
      <pc:sldChg chg="add">
        <pc:chgData name="Sean Gallagher" userId="577446c3-45ae-4097-b8f0-9d862fa3a0df" providerId="ADAL" clId="{8D353A3D-1974-40D2-BAB0-FD3D3C7C1409}" dt="2023-11-09T17:10:03.870" v="13"/>
        <pc:sldMkLst>
          <pc:docMk/>
          <pc:sldMk cId="56789606" sldId="2147480278"/>
        </pc:sldMkLst>
      </pc:sldChg>
      <pc:sldChg chg="add">
        <pc:chgData name="Sean Gallagher" userId="577446c3-45ae-4097-b8f0-9d862fa3a0df" providerId="ADAL" clId="{8D353A3D-1974-40D2-BAB0-FD3D3C7C1409}" dt="2023-11-09T17:10:03.870" v="13"/>
        <pc:sldMkLst>
          <pc:docMk/>
          <pc:sldMk cId="1782299176" sldId="2147480279"/>
        </pc:sldMkLst>
      </pc:sldChg>
      <pc:sldChg chg="add">
        <pc:chgData name="Sean Gallagher" userId="577446c3-45ae-4097-b8f0-9d862fa3a0df" providerId="ADAL" clId="{8D353A3D-1974-40D2-BAB0-FD3D3C7C1409}" dt="2023-11-09T17:10:03.870" v="13"/>
        <pc:sldMkLst>
          <pc:docMk/>
          <pc:sldMk cId="2872352937" sldId="2147480282"/>
        </pc:sldMkLst>
      </pc:sldChg>
      <pc:sldChg chg="add">
        <pc:chgData name="Sean Gallagher" userId="577446c3-45ae-4097-b8f0-9d862fa3a0df" providerId="ADAL" clId="{8D353A3D-1974-40D2-BAB0-FD3D3C7C1409}" dt="2023-11-09T17:10:03.870" v="13"/>
        <pc:sldMkLst>
          <pc:docMk/>
          <pc:sldMk cId="3657235412" sldId="2147480283"/>
        </pc:sldMkLst>
      </pc:sldChg>
      <pc:sldChg chg="add">
        <pc:chgData name="Sean Gallagher" userId="577446c3-45ae-4097-b8f0-9d862fa3a0df" providerId="ADAL" clId="{8D353A3D-1974-40D2-BAB0-FD3D3C7C1409}" dt="2023-11-09T17:10:03.870" v="13"/>
        <pc:sldMkLst>
          <pc:docMk/>
          <pc:sldMk cId="4166270773" sldId="2147480284"/>
        </pc:sldMkLst>
      </pc:sldChg>
      <pc:sldChg chg="add">
        <pc:chgData name="Sean Gallagher" userId="577446c3-45ae-4097-b8f0-9d862fa3a0df" providerId="ADAL" clId="{8D353A3D-1974-40D2-BAB0-FD3D3C7C1409}" dt="2023-11-09T17:10:03.870" v="13"/>
        <pc:sldMkLst>
          <pc:docMk/>
          <pc:sldMk cId="2283963639" sldId="2147480288"/>
        </pc:sldMkLst>
      </pc:sldChg>
      <pc:sldChg chg="add">
        <pc:chgData name="Sean Gallagher" userId="577446c3-45ae-4097-b8f0-9d862fa3a0df" providerId="ADAL" clId="{8D353A3D-1974-40D2-BAB0-FD3D3C7C1409}" dt="2023-11-09T17:10:03.870" v="13"/>
        <pc:sldMkLst>
          <pc:docMk/>
          <pc:sldMk cId="2108222692" sldId="2147480289"/>
        </pc:sldMkLst>
      </pc:sldChg>
      <pc:sldChg chg="add">
        <pc:chgData name="Sean Gallagher" userId="577446c3-45ae-4097-b8f0-9d862fa3a0df" providerId="ADAL" clId="{8D353A3D-1974-40D2-BAB0-FD3D3C7C1409}" dt="2023-11-09T17:10:54.049" v="14"/>
        <pc:sldMkLst>
          <pc:docMk/>
          <pc:sldMk cId="3929845815" sldId="2147480290"/>
        </pc:sldMkLst>
      </pc:sldChg>
      <pc:sldChg chg="add">
        <pc:chgData name="Sean Gallagher" userId="577446c3-45ae-4097-b8f0-9d862fa3a0df" providerId="ADAL" clId="{8D353A3D-1974-40D2-BAB0-FD3D3C7C1409}" dt="2023-11-09T17:10:54.049" v="14"/>
        <pc:sldMkLst>
          <pc:docMk/>
          <pc:sldMk cId="1238971879" sldId="2147480291"/>
        </pc:sldMkLst>
      </pc:sldChg>
      <pc:sldChg chg="add">
        <pc:chgData name="Sean Gallagher" userId="577446c3-45ae-4097-b8f0-9d862fa3a0df" providerId="ADAL" clId="{8D353A3D-1974-40D2-BAB0-FD3D3C7C1409}" dt="2023-11-09T17:10:54.049" v="14"/>
        <pc:sldMkLst>
          <pc:docMk/>
          <pc:sldMk cId="892899452" sldId="2147480292"/>
        </pc:sldMkLst>
      </pc:sldChg>
      <pc:sldChg chg="add">
        <pc:chgData name="Sean Gallagher" userId="577446c3-45ae-4097-b8f0-9d862fa3a0df" providerId="ADAL" clId="{8D353A3D-1974-40D2-BAB0-FD3D3C7C1409}" dt="2023-11-09T17:10:54.049" v="14"/>
        <pc:sldMkLst>
          <pc:docMk/>
          <pc:sldMk cId="2769407676" sldId="2147480293"/>
        </pc:sldMkLst>
      </pc:sldChg>
      <pc:sldChg chg="add">
        <pc:chgData name="Sean Gallagher" userId="577446c3-45ae-4097-b8f0-9d862fa3a0df" providerId="ADAL" clId="{8D353A3D-1974-40D2-BAB0-FD3D3C7C1409}" dt="2023-11-09T17:10:54.049" v="14"/>
        <pc:sldMkLst>
          <pc:docMk/>
          <pc:sldMk cId="1486672223" sldId="2147480294"/>
        </pc:sldMkLst>
      </pc:sldChg>
      <pc:sldChg chg="add">
        <pc:chgData name="Sean Gallagher" userId="577446c3-45ae-4097-b8f0-9d862fa3a0df" providerId="ADAL" clId="{8D353A3D-1974-40D2-BAB0-FD3D3C7C1409}" dt="2023-11-09T17:10:54.049" v="14"/>
        <pc:sldMkLst>
          <pc:docMk/>
          <pc:sldMk cId="1872213436" sldId="2147480295"/>
        </pc:sldMkLst>
      </pc:sldChg>
      <pc:sldChg chg="add">
        <pc:chgData name="Sean Gallagher" userId="577446c3-45ae-4097-b8f0-9d862fa3a0df" providerId="ADAL" clId="{8D353A3D-1974-40D2-BAB0-FD3D3C7C1409}" dt="2023-11-09T17:10:54.049" v="14"/>
        <pc:sldMkLst>
          <pc:docMk/>
          <pc:sldMk cId="4003809268" sldId="2147480296"/>
        </pc:sldMkLst>
      </pc:sldChg>
      <pc:sldChg chg="add">
        <pc:chgData name="Sean Gallagher" userId="577446c3-45ae-4097-b8f0-9d862fa3a0df" providerId="ADAL" clId="{8D353A3D-1974-40D2-BAB0-FD3D3C7C1409}" dt="2023-11-09T17:10:54.049" v="14"/>
        <pc:sldMkLst>
          <pc:docMk/>
          <pc:sldMk cId="2521823869" sldId="2147480297"/>
        </pc:sldMkLst>
      </pc:sldChg>
      <pc:sldChg chg="add">
        <pc:chgData name="Sean Gallagher" userId="577446c3-45ae-4097-b8f0-9d862fa3a0df" providerId="ADAL" clId="{8D353A3D-1974-40D2-BAB0-FD3D3C7C1409}" dt="2023-11-09T17:10:54.049" v="14"/>
        <pc:sldMkLst>
          <pc:docMk/>
          <pc:sldMk cId="783188957" sldId="2147480298"/>
        </pc:sldMkLst>
      </pc:sldChg>
      <pc:sldChg chg="add">
        <pc:chgData name="Sean Gallagher" userId="577446c3-45ae-4097-b8f0-9d862fa3a0df" providerId="ADAL" clId="{8D353A3D-1974-40D2-BAB0-FD3D3C7C1409}" dt="2023-11-09T17:10:54.049" v="14"/>
        <pc:sldMkLst>
          <pc:docMk/>
          <pc:sldMk cId="3125426252" sldId="2147480299"/>
        </pc:sldMkLst>
      </pc:sldChg>
      <pc:sldChg chg="add">
        <pc:chgData name="Sean Gallagher" userId="577446c3-45ae-4097-b8f0-9d862fa3a0df" providerId="ADAL" clId="{8D353A3D-1974-40D2-BAB0-FD3D3C7C1409}" dt="2023-11-09T17:10:54.049" v="14"/>
        <pc:sldMkLst>
          <pc:docMk/>
          <pc:sldMk cId="3183923988" sldId="2147480300"/>
        </pc:sldMkLst>
      </pc:sldChg>
      <pc:sldChg chg="add">
        <pc:chgData name="Sean Gallagher" userId="577446c3-45ae-4097-b8f0-9d862fa3a0df" providerId="ADAL" clId="{8D353A3D-1974-40D2-BAB0-FD3D3C7C1409}" dt="2023-11-09T17:10:54.049" v="14"/>
        <pc:sldMkLst>
          <pc:docMk/>
          <pc:sldMk cId="523226867" sldId="2147480301"/>
        </pc:sldMkLst>
      </pc:sldChg>
      <pc:sldChg chg="add">
        <pc:chgData name="Sean Gallagher" userId="577446c3-45ae-4097-b8f0-9d862fa3a0df" providerId="ADAL" clId="{8D353A3D-1974-40D2-BAB0-FD3D3C7C1409}" dt="2023-11-09T17:10:54.049" v="14"/>
        <pc:sldMkLst>
          <pc:docMk/>
          <pc:sldMk cId="2539643363" sldId="2147480302"/>
        </pc:sldMkLst>
      </pc:sldChg>
      <pc:sldChg chg="add">
        <pc:chgData name="Sean Gallagher" userId="577446c3-45ae-4097-b8f0-9d862fa3a0df" providerId="ADAL" clId="{8D353A3D-1974-40D2-BAB0-FD3D3C7C1409}" dt="2023-11-09T17:10:54.049" v="14"/>
        <pc:sldMkLst>
          <pc:docMk/>
          <pc:sldMk cId="173891716" sldId="2147480303"/>
        </pc:sldMkLst>
      </pc:sldChg>
      <pc:sldChg chg="add">
        <pc:chgData name="Sean Gallagher" userId="577446c3-45ae-4097-b8f0-9d862fa3a0df" providerId="ADAL" clId="{8D353A3D-1974-40D2-BAB0-FD3D3C7C1409}" dt="2023-11-09T17:10:54.049" v="14"/>
        <pc:sldMkLst>
          <pc:docMk/>
          <pc:sldMk cId="4269199573" sldId="2147480304"/>
        </pc:sldMkLst>
      </pc:sldChg>
      <pc:sldChg chg="add">
        <pc:chgData name="Sean Gallagher" userId="577446c3-45ae-4097-b8f0-9d862fa3a0df" providerId="ADAL" clId="{8D353A3D-1974-40D2-BAB0-FD3D3C7C1409}" dt="2023-11-09T17:11:37.107" v="15"/>
        <pc:sldMkLst>
          <pc:docMk/>
          <pc:sldMk cId="1108617959" sldId="2147480305"/>
        </pc:sldMkLst>
      </pc:sldChg>
      <pc:sldChg chg="add">
        <pc:chgData name="Sean Gallagher" userId="577446c3-45ae-4097-b8f0-9d862fa3a0df" providerId="ADAL" clId="{8D353A3D-1974-40D2-BAB0-FD3D3C7C1409}" dt="2023-11-09T17:11:37.107" v="15"/>
        <pc:sldMkLst>
          <pc:docMk/>
          <pc:sldMk cId="20756146" sldId="2147480306"/>
        </pc:sldMkLst>
      </pc:sldChg>
      <pc:sldChg chg="add">
        <pc:chgData name="Sean Gallagher" userId="577446c3-45ae-4097-b8f0-9d862fa3a0df" providerId="ADAL" clId="{8D353A3D-1974-40D2-BAB0-FD3D3C7C1409}" dt="2023-11-09T17:11:37.107" v="15"/>
        <pc:sldMkLst>
          <pc:docMk/>
          <pc:sldMk cId="1268157864" sldId="2147480307"/>
        </pc:sldMkLst>
      </pc:sldChg>
      <pc:sldChg chg="add">
        <pc:chgData name="Sean Gallagher" userId="577446c3-45ae-4097-b8f0-9d862fa3a0df" providerId="ADAL" clId="{8D353A3D-1974-40D2-BAB0-FD3D3C7C1409}" dt="2023-11-09T17:11:37.107" v="15"/>
        <pc:sldMkLst>
          <pc:docMk/>
          <pc:sldMk cId="3656807405" sldId="2147480308"/>
        </pc:sldMkLst>
      </pc:sldChg>
      <pc:sldChg chg="add">
        <pc:chgData name="Sean Gallagher" userId="577446c3-45ae-4097-b8f0-9d862fa3a0df" providerId="ADAL" clId="{8D353A3D-1974-40D2-BAB0-FD3D3C7C1409}" dt="2023-11-09T17:11:37.107" v="15"/>
        <pc:sldMkLst>
          <pc:docMk/>
          <pc:sldMk cId="1549741069" sldId="2147480309"/>
        </pc:sldMkLst>
      </pc:sldChg>
      <pc:sldChg chg="add">
        <pc:chgData name="Sean Gallagher" userId="577446c3-45ae-4097-b8f0-9d862fa3a0df" providerId="ADAL" clId="{8D353A3D-1974-40D2-BAB0-FD3D3C7C1409}" dt="2023-11-09T17:11:37.107" v="15"/>
        <pc:sldMkLst>
          <pc:docMk/>
          <pc:sldMk cId="4188776287" sldId="2147480310"/>
        </pc:sldMkLst>
      </pc:sldChg>
      <pc:sldChg chg="add">
        <pc:chgData name="Sean Gallagher" userId="577446c3-45ae-4097-b8f0-9d862fa3a0df" providerId="ADAL" clId="{8D353A3D-1974-40D2-BAB0-FD3D3C7C1409}" dt="2023-11-09T17:11:37.107" v="15"/>
        <pc:sldMkLst>
          <pc:docMk/>
          <pc:sldMk cId="1197043039" sldId="2147480311"/>
        </pc:sldMkLst>
      </pc:sldChg>
      <pc:sldChg chg="add">
        <pc:chgData name="Sean Gallagher" userId="577446c3-45ae-4097-b8f0-9d862fa3a0df" providerId="ADAL" clId="{8D353A3D-1974-40D2-BAB0-FD3D3C7C1409}" dt="2023-11-09T17:11:37.107" v="15"/>
        <pc:sldMkLst>
          <pc:docMk/>
          <pc:sldMk cId="447789824" sldId="2147480312"/>
        </pc:sldMkLst>
      </pc:sldChg>
      <pc:sldChg chg="add">
        <pc:chgData name="Sean Gallagher" userId="577446c3-45ae-4097-b8f0-9d862fa3a0df" providerId="ADAL" clId="{8D353A3D-1974-40D2-BAB0-FD3D3C7C1409}" dt="2023-11-09T17:11:37.107" v="15"/>
        <pc:sldMkLst>
          <pc:docMk/>
          <pc:sldMk cId="3080841931" sldId="2147480313"/>
        </pc:sldMkLst>
      </pc:sldChg>
      <pc:sldChg chg="add">
        <pc:chgData name="Sean Gallagher" userId="577446c3-45ae-4097-b8f0-9d862fa3a0df" providerId="ADAL" clId="{8D353A3D-1974-40D2-BAB0-FD3D3C7C1409}" dt="2023-11-09T17:11:37.107" v="15"/>
        <pc:sldMkLst>
          <pc:docMk/>
          <pc:sldMk cId="606559690" sldId="2147480314"/>
        </pc:sldMkLst>
      </pc:sldChg>
      <pc:sldChg chg="add">
        <pc:chgData name="Sean Gallagher" userId="577446c3-45ae-4097-b8f0-9d862fa3a0df" providerId="ADAL" clId="{8D353A3D-1974-40D2-BAB0-FD3D3C7C1409}" dt="2023-11-09T17:11:37.107" v="15"/>
        <pc:sldMkLst>
          <pc:docMk/>
          <pc:sldMk cId="159090167" sldId="2147480315"/>
        </pc:sldMkLst>
      </pc:sldChg>
      <pc:sldChg chg="add">
        <pc:chgData name="Sean Gallagher" userId="577446c3-45ae-4097-b8f0-9d862fa3a0df" providerId="ADAL" clId="{8D353A3D-1974-40D2-BAB0-FD3D3C7C1409}" dt="2023-11-09T17:11:37.107" v="15"/>
        <pc:sldMkLst>
          <pc:docMk/>
          <pc:sldMk cId="4110613062" sldId="2147480316"/>
        </pc:sldMkLst>
      </pc:sldChg>
      <pc:sldChg chg="add">
        <pc:chgData name="Sean Gallagher" userId="577446c3-45ae-4097-b8f0-9d862fa3a0df" providerId="ADAL" clId="{8D353A3D-1974-40D2-BAB0-FD3D3C7C1409}" dt="2023-11-09T17:11:37.107" v="15"/>
        <pc:sldMkLst>
          <pc:docMk/>
          <pc:sldMk cId="3177051997" sldId="2147480317"/>
        </pc:sldMkLst>
      </pc:sldChg>
      <pc:sldChg chg="add">
        <pc:chgData name="Sean Gallagher" userId="577446c3-45ae-4097-b8f0-9d862fa3a0df" providerId="ADAL" clId="{8D353A3D-1974-40D2-BAB0-FD3D3C7C1409}" dt="2023-11-09T17:11:37.107" v="15"/>
        <pc:sldMkLst>
          <pc:docMk/>
          <pc:sldMk cId="0" sldId="2147480318"/>
        </pc:sldMkLst>
      </pc:sldChg>
      <pc:sldChg chg="add">
        <pc:chgData name="Sean Gallagher" userId="577446c3-45ae-4097-b8f0-9d862fa3a0df" providerId="ADAL" clId="{8D353A3D-1974-40D2-BAB0-FD3D3C7C1409}" dt="2023-11-09T17:11:37.107" v="15"/>
        <pc:sldMkLst>
          <pc:docMk/>
          <pc:sldMk cId="3239603481" sldId="2147480319"/>
        </pc:sldMkLst>
      </pc:sldChg>
      <pc:sldChg chg="add">
        <pc:chgData name="Sean Gallagher" userId="577446c3-45ae-4097-b8f0-9d862fa3a0df" providerId="ADAL" clId="{8D353A3D-1974-40D2-BAB0-FD3D3C7C1409}" dt="2023-11-09T17:11:37.107" v="15"/>
        <pc:sldMkLst>
          <pc:docMk/>
          <pc:sldMk cId="1037678653" sldId="2147480320"/>
        </pc:sldMkLst>
      </pc:sldChg>
      <pc:sldChg chg="add">
        <pc:chgData name="Sean Gallagher" userId="577446c3-45ae-4097-b8f0-9d862fa3a0df" providerId="ADAL" clId="{8D353A3D-1974-40D2-BAB0-FD3D3C7C1409}" dt="2023-11-09T17:11:37.107" v="15"/>
        <pc:sldMkLst>
          <pc:docMk/>
          <pc:sldMk cId="1579923755" sldId="2147480321"/>
        </pc:sldMkLst>
      </pc:sldChg>
      <pc:sldChg chg="add">
        <pc:chgData name="Sean Gallagher" userId="577446c3-45ae-4097-b8f0-9d862fa3a0df" providerId="ADAL" clId="{8D353A3D-1974-40D2-BAB0-FD3D3C7C1409}" dt="2023-11-09T17:11:37.107" v="15"/>
        <pc:sldMkLst>
          <pc:docMk/>
          <pc:sldMk cId="4269497468" sldId="2147480322"/>
        </pc:sldMkLst>
      </pc:sldChg>
      <pc:sldChg chg="add">
        <pc:chgData name="Sean Gallagher" userId="577446c3-45ae-4097-b8f0-9d862fa3a0df" providerId="ADAL" clId="{8D353A3D-1974-40D2-BAB0-FD3D3C7C1409}" dt="2023-11-09T17:12:25.863" v="16"/>
        <pc:sldMkLst>
          <pc:docMk/>
          <pc:sldMk cId="1122100307" sldId="2147480323"/>
        </pc:sldMkLst>
      </pc:sldChg>
      <pc:sldChg chg="add">
        <pc:chgData name="Sean Gallagher" userId="577446c3-45ae-4097-b8f0-9d862fa3a0df" providerId="ADAL" clId="{8D353A3D-1974-40D2-BAB0-FD3D3C7C1409}" dt="2023-11-09T17:12:25.863" v="16"/>
        <pc:sldMkLst>
          <pc:docMk/>
          <pc:sldMk cId="3185411887" sldId="2147480324"/>
        </pc:sldMkLst>
      </pc:sldChg>
      <pc:sldChg chg="add">
        <pc:chgData name="Sean Gallagher" userId="577446c3-45ae-4097-b8f0-9d862fa3a0df" providerId="ADAL" clId="{8D353A3D-1974-40D2-BAB0-FD3D3C7C1409}" dt="2023-11-09T17:12:25.863" v="16"/>
        <pc:sldMkLst>
          <pc:docMk/>
          <pc:sldMk cId="64844571" sldId="2147480325"/>
        </pc:sldMkLst>
      </pc:sldChg>
      <pc:sldChg chg="add">
        <pc:chgData name="Sean Gallagher" userId="577446c3-45ae-4097-b8f0-9d862fa3a0df" providerId="ADAL" clId="{8D353A3D-1974-40D2-BAB0-FD3D3C7C1409}" dt="2023-11-09T17:12:25.863" v="16"/>
        <pc:sldMkLst>
          <pc:docMk/>
          <pc:sldMk cId="3564856862" sldId="2147480326"/>
        </pc:sldMkLst>
      </pc:sldChg>
      <pc:sldChg chg="add">
        <pc:chgData name="Sean Gallagher" userId="577446c3-45ae-4097-b8f0-9d862fa3a0df" providerId="ADAL" clId="{8D353A3D-1974-40D2-BAB0-FD3D3C7C1409}" dt="2023-11-09T17:12:25.863" v="16"/>
        <pc:sldMkLst>
          <pc:docMk/>
          <pc:sldMk cId="3628400868" sldId="2147480327"/>
        </pc:sldMkLst>
      </pc:sldChg>
      <pc:sldMasterChg chg="del delSldLayout">
        <pc:chgData name="Sean Gallagher" userId="577446c3-45ae-4097-b8f0-9d862fa3a0df" providerId="ADAL" clId="{8D353A3D-1974-40D2-BAB0-FD3D3C7C1409}" dt="2023-11-09T17:07:25.486" v="9" actId="2696"/>
        <pc:sldMasterMkLst>
          <pc:docMk/>
          <pc:sldMasterMk cId="3510830922" sldId="2147483767"/>
        </pc:sldMasterMkLst>
        <pc:sldLayoutChg chg="del">
          <pc:chgData name="Sean Gallagher" userId="577446c3-45ae-4097-b8f0-9d862fa3a0df" providerId="ADAL" clId="{8D353A3D-1974-40D2-BAB0-FD3D3C7C1409}" dt="2023-11-09T17:07:25.486" v="9" actId="2696"/>
          <pc:sldLayoutMkLst>
            <pc:docMk/>
            <pc:sldMasterMk cId="3510830922" sldId="2147483767"/>
            <pc:sldLayoutMk cId="3270542862" sldId="2147483768"/>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oleObject" Target="file:///C:\Users\ducasv\Documents\Tasks\2020\November\201118\ASCO-GI21\F14-2-10-1-KM-OS-RPSFT-ITT_vd%2018Nov2020.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C:\Users\ducasv\Documents\Tasks\2020\November\201118\ASCO-GI21\F14-2-10-1-KM-OS-RPSFT-ITT_vd%2018Nov2020.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C:\Users\ducasv\Documents\Tasks\2020\November\201118\ASCO-GI21\F14-2-10-1-KM-OS-RPSFT-ITT_vd%2018Nov2020.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5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3.0766478848045786E-3"/>
          <c:w val="1"/>
          <c:h val="0.99144929270670112"/>
        </c:manualLayout>
      </c:layout>
      <c:pie3DChart>
        <c:varyColors val="1"/>
        <c:ser>
          <c:idx val="0"/>
          <c:order val="0"/>
          <c:tx>
            <c:strRef>
              <c:f>Sheet1!$B$1</c:f>
              <c:strCache>
                <c:ptCount val="1"/>
                <c:pt idx="0">
                  <c:v>Sales</c:v>
                </c:pt>
              </c:strCache>
            </c:strRef>
          </c:tx>
          <c:spPr>
            <a:effectLst>
              <a:outerShdw blurRad="50800" dist="38100" dir="10800000" algn="r" rotWithShape="0">
                <a:schemeClr val="tx1">
                  <a:lumMod val="75000"/>
                  <a:alpha val="40000"/>
                </a:schemeClr>
              </a:outerShdw>
            </a:effectLst>
            <a:scene3d>
              <a:camera prst="orthographicFront"/>
              <a:lightRig rig="threePt" dir="t"/>
            </a:scene3d>
            <a:sp3d>
              <a:bevelT w="95250" h="107950"/>
              <a:bevelB/>
              <a:contourClr>
                <a:srgbClr val="000000"/>
              </a:contourClr>
            </a:sp3d>
          </c:spPr>
          <c:dPt>
            <c:idx val="0"/>
            <c:bubble3D val="0"/>
            <c:spPr>
              <a:solidFill>
                <a:srgbClr val="908D00"/>
              </a:solidFill>
              <a:ln w="25400">
                <a:solidFill>
                  <a:schemeClr val="lt1"/>
                </a:solidFill>
              </a:ln>
              <a:effectLst>
                <a:outerShdw blurRad="50800" dist="38100" dir="10800000" algn="r" rotWithShape="0">
                  <a:schemeClr val="tx1">
                    <a:lumMod val="75000"/>
                    <a:alpha val="40000"/>
                  </a:schemeClr>
                </a:outerShdw>
              </a:effectLst>
              <a:scene3d>
                <a:camera prst="orthographicFront"/>
                <a:lightRig rig="threePt" dir="t"/>
              </a:scene3d>
              <a:sp3d contourW="25400">
                <a:bevelT w="95250" h="107950"/>
                <a:bevelB/>
                <a:contourClr>
                  <a:schemeClr val="lt1"/>
                </a:contourClr>
              </a:sp3d>
            </c:spPr>
            <c:extLst>
              <c:ext xmlns:c16="http://schemas.microsoft.com/office/drawing/2014/chart" uri="{C3380CC4-5D6E-409C-BE32-E72D297353CC}">
                <c16:uniqueId val="{0000000B-AAC1-4F4A-9BFE-874214155416}"/>
              </c:ext>
            </c:extLst>
          </c:dPt>
          <c:dPt>
            <c:idx val="1"/>
            <c:bubble3D val="0"/>
            <c:explosion val="46"/>
            <c:spPr>
              <a:solidFill>
                <a:srgbClr val="BBD6EB"/>
              </a:solidFill>
              <a:ln w="25400">
                <a:solidFill>
                  <a:schemeClr val="lt1"/>
                </a:solidFill>
              </a:ln>
              <a:effectLst>
                <a:outerShdw blurRad="50800" dist="38100" dir="10800000" algn="r" rotWithShape="0">
                  <a:schemeClr val="tx1">
                    <a:lumMod val="75000"/>
                    <a:alpha val="40000"/>
                  </a:schemeClr>
                </a:outerShdw>
              </a:effectLst>
              <a:scene3d>
                <a:camera prst="orthographicFront"/>
                <a:lightRig rig="threePt" dir="t"/>
              </a:scene3d>
              <a:sp3d contourW="25400">
                <a:bevelT w="95250" h="107950"/>
                <a:bevelB/>
                <a:contourClr>
                  <a:schemeClr val="lt1"/>
                </a:contourClr>
              </a:sp3d>
            </c:spPr>
            <c:extLst>
              <c:ext xmlns:c16="http://schemas.microsoft.com/office/drawing/2014/chart" uri="{C3380CC4-5D6E-409C-BE32-E72D297353CC}">
                <c16:uniqueId val="{00000001-AAC1-4F4A-9BFE-874214155416}"/>
              </c:ext>
            </c:extLst>
          </c:dPt>
          <c:dPt>
            <c:idx val="2"/>
            <c:bubble3D val="0"/>
            <c:explosion val="32"/>
            <c:spPr>
              <a:solidFill>
                <a:srgbClr val="4271C1"/>
              </a:solidFill>
              <a:ln w="25400">
                <a:solidFill>
                  <a:schemeClr val="lt1"/>
                </a:solidFill>
              </a:ln>
              <a:effectLst>
                <a:outerShdw blurRad="50800" dist="38100" dir="10800000" algn="r" rotWithShape="0">
                  <a:schemeClr val="tx1">
                    <a:lumMod val="75000"/>
                    <a:alpha val="40000"/>
                  </a:schemeClr>
                </a:outerShdw>
              </a:effectLst>
              <a:scene3d>
                <a:camera prst="orthographicFront"/>
                <a:lightRig rig="threePt" dir="t"/>
              </a:scene3d>
              <a:sp3d contourW="25400">
                <a:bevelT w="95250" h="107950"/>
                <a:bevelB/>
                <a:contourClr>
                  <a:schemeClr val="lt1"/>
                </a:contourClr>
              </a:sp3d>
            </c:spPr>
            <c:extLst>
              <c:ext xmlns:c16="http://schemas.microsoft.com/office/drawing/2014/chart" uri="{C3380CC4-5D6E-409C-BE32-E72D297353CC}">
                <c16:uniqueId val="{00000002-AAC1-4F4A-9BFE-874214155416}"/>
              </c:ext>
            </c:extLst>
          </c:dPt>
          <c:dPt>
            <c:idx val="3"/>
            <c:bubble3D val="0"/>
            <c:explosion val="28"/>
            <c:spPr>
              <a:solidFill>
                <a:srgbClr val="EC7A31"/>
              </a:solidFill>
              <a:ln w="25400">
                <a:solidFill>
                  <a:schemeClr val="lt1"/>
                </a:solidFill>
              </a:ln>
              <a:effectLst>
                <a:outerShdw blurRad="50800" dist="38100" dir="10800000" algn="r" rotWithShape="0">
                  <a:schemeClr val="tx1">
                    <a:lumMod val="75000"/>
                    <a:alpha val="40000"/>
                  </a:schemeClr>
                </a:outerShdw>
              </a:effectLst>
              <a:scene3d>
                <a:camera prst="orthographicFront"/>
                <a:lightRig rig="threePt" dir="t"/>
              </a:scene3d>
              <a:sp3d contourW="25400">
                <a:bevelT w="95250" h="107950"/>
                <a:bevelB/>
                <a:contourClr>
                  <a:schemeClr val="lt1"/>
                </a:contourClr>
              </a:sp3d>
            </c:spPr>
            <c:extLst>
              <c:ext xmlns:c16="http://schemas.microsoft.com/office/drawing/2014/chart" uri="{C3380CC4-5D6E-409C-BE32-E72D297353CC}">
                <c16:uniqueId val="{00000003-AAC1-4F4A-9BFE-874214155416}"/>
              </c:ext>
            </c:extLst>
          </c:dPt>
          <c:dPt>
            <c:idx val="4"/>
            <c:bubble3D val="0"/>
            <c:explosion val="27"/>
            <c:spPr>
              <a:solidFill>
                <a:srgbClr val="A3A3A3"/>
              </a:solidFill>
              <a:ln w="25400">
                <a:solidFill>
                  <a:schemeClr val="lt1"/>
                </a:solidFill>
              </a:ln>
              <a:effectLst>
                <a:outerShdw blurRad="50800" dist="38100" dir="10800000" algn="r" rotWithShape="0">
                  <a:schemeClr val="tx1">
                    <a:lumMod val="75000"/>
                    <a:alpha val="40000"/>
                  </a:schemeClr>
                </a:outerShdw>
              </a:effectLst>
              <a:scene3d>
                <a:camera prst="orthographicFront"/>
                <a:lightRig rig="threePt" dir="t"/>
              </a:scene3d>
              <a:sp3d contourW="25400">
                <a:bevelT w="95250" h="107950"/>
                <a:bevelB/>
                <a:contourClr>
                  <a:schemeClr val="lt1"/>
                </a:contourClr>
              </a:sp3d>
            </c:spPr>
            <c:extLst>
              <c:ext xmlns:c16="http://schemas.microsoft.com/office/drawing/2014/chart" uri="{C3380CC4-5D6E-409C-BE32-E72D297353CC}">
                <c16:uniqueId val="{00000004-AAC1-4F4A-9BFE-874214155416}"/>
              </c:ext>
            </c:extLst>
          </c:dPt>
          <c:dPt>
            <c:idx val="5"/>
            <c:bubble3D val="0"/>
            <c:explosion val="27"/>
            <c:spPr>
              <a:solidFill>
                <a:srgbClr val="FBBE01"/>
              </a:solidFill>
              <a:ln w="25400">
                <a:solidFill>
                  <a:schemeClr val="lt1"/>
                </a:solidFill>
              </a:ln>
              <a:effectLst>
                <a:outerShdw blurRad="50800" dist="38100" dir="10800000" algn="r" rotWithShape="0">
                  <a:schemeClr val="tx1">
                    <a:lumMod val="75000"/>
                    <a:alpha val="40000"/>
                  </a:schemeClr>
                </a:outerShdw>
              </a:effectLst>
              <a:scene3d>
                <a:camera prst="orthographicFront"/>
                <a:lightRig rig="threePt" dir="t"/>
              </a:scene3d>
              <a:sp3d contourW="25400">
                <a:bevelT w="95250" h="107950"/>
                <a:bevelB/>
                <a:contourClr>
                  <a:schemeClr val="lt1"/>
                </a:contourClr>
              </a:sp3d>
            </c:spPr>
            <c:extLst>
              <c:ext xmlns:c16="http://schemas.microsoft.com/office/drawing/2014/chart" uri="{C3380CC4-5D6E-409C-BE32-E72D297353CC}">
                <c16:uniqueId val="{00000005-AAC1-4F4A-9BFE-874214155416}"/>
              </c:ext>
            </c:extLst>
          </c:dPt>
          <c:dPt>
            <c:idx val="6"/>
            <c:bubble3D val="0"/>
            <c:explosion val="27"/>
            <c:spPr>
              <a:solidFill>
                <a:srgbClr val="5C95D4"/>
              </a:solidFill>
              <a:ln w="25400">
                <a:solidFill>
                  <a:schemeClr val="lt1"/>
                </a:solidFill>
              </a:ln>
              <a:effectLst>
                <a:outerShdw blurRad="50800" dist="38100" dir="10800000" algn="r" rotWithShape="0">
                  <a:schemeClr val="tx1">
                    <a:lumMod val="75000"/>
                    <a:alpha val="40000"/>
                  </a:schemeClr>
                </a:outerShdw>
              </a:effectLst>
              <a:scene3d>
                <a:camera prst="orthographicFront"/>
                <a:lightRig rig="threePt" dir="t"/>
              </a:scene3d>
              <a:sp3d contourW="25400">
                <a:bevelT w="95250" h="107950"/>
                <a:bevelB/>
                <a:contourClr>
                  <a:schemeClr val="lt1"/>
                </a:contourClr>
              </a:sp3d>
            </c:spPr>
            <c:extLst>
              <c:ext xmlns:c16="http://schemas.microsoft.com/office/drawing/2014/chart" uri="{C3380CC4-5D6E-409C-BE32-E72D297353CC}">
                <c16:uniqueId val="{00000006-AAC1-4F4A-9BFE-874214155416}"/>
              </c:ext>
            </c:extLst>
          </c:dPt>
          <c:dPt>
            <c:idx val="7"/>
            <c:bubble3D val="0"/>
            <c:explosion val="27"/>
            <c:spPr>
              <a:solidFill>
                <a:srgbClr val="FC7D77"/>
              </a:solidFill>
              <a:ln w="25400">
                <a:solidFill>
                  <a:schemeClr val="lt1"/>
                </a:solidFill>
              </a:ln>
              <a:effectLst>
                <a:outerShdw blurRad="50800" dist="38100" dir="10800000" algn="r" rotWithShape="0">
                  <a:schemeClr val="tx1">
                    <a:lumMod val="75000"/>
                    <a:alpha val="40000"/>
                  </a:schemeClr>
                </a:outerShdw>
              </a:effectLst>
              <a:scene3d>
                <a:camera prst="orthographicFront"/>
                <a:lightRig rig="threePt" dir="t"/>
              </a:scene3d>
              <a:sp3d contourW="25400">
                <a:bevelT w="95250" h="107950"/>
                <a:bevelB/>
                <a:contourClr>
                  <a:schemeClr val="lt1"/>
                </a:contourClr>
              </a:sp3d>
            </c:spPr>
            <c:extLst>
              <c:ext xmlns:c16="http://schemas.microsoft.com/office/drawing/2014/chart" uri="{C3380CC4-5D6E-409C-BE32-E72D297353CC}">
                <c16:uniqueId val="{00000007-AAC1-4F4A-9BFE-874214155416}"/>
              </c:ext>
            </c:extLst>
          </c:dPt>
          <c:dPt>
            <c:idx val="8"/>
            <c:bubble3D val="0"/>
            <c:explosion val="25"/>
            <c:spPr>
              <a:solidFill>
                <a:srgbClr val="D680FD"/>
              </a:solidFill>
              <a:ln w="25400">
                <a:solidFill>
                  <a:schemeClr val="lt1"/>
                </a:solidFill>
              </a:ln>
              <a:effectLst>
                <a:outerShdw blurRad="50800" dist="38100" dir="10800000" algn="r" rotWithShape="0">
                  <a:schemeClr val="tx1">
                    <a:lumMod val="75000"/>
                    <a:alpha val="40000"/>
                  </a:schemeClr>
                </a:outerShdw>
              </a:effectLst>
              <a:scene3d>
                <a:camera prst="orthographicFront"/>
                <a:lightRig rig="threePt" dir="t"/>
              </a:scene3d>
              <a:sp3d contourW="25400">
                <a:bevelT w="95250" h="107950"/>
                <a:bevelB/>
                <a:contourClr>
                  <a:schemeClr val="lt1"/>
                </a:contourClr>
              </a:sp3d>
            </c:spPr>
            <c:extLst>
              <c:ext xmlns:c16="http://schemas.microsoft.com/office/drawing/2014/chart" uri="{C3380CC4-5D6E-409C-BE32-E72D297353CC}">
                <c16:uniqueId val="{00000008-AAC1-4F4A-9BFE-874214155416}"/>
              </c:ext>
            </c:extLst>
          </c:dPt>
          <c:dPt>
            <c:idx val="9"/>
            <c:bubble3D val="0"/>
            <c:explosion val="24"/>
            <c:spPr>
              <a:solidFill>
                <a:schemeClr val="accent4">
                  <a:lumMod val="60000"/>
                </a:schemeClr>
              </a:solidFill>
              <a:ln w="25400">
                <a:solidFill>
                  <a:schemeClr val="lt1"/>
                </a:solidFill>
              </a:ln>
              <a:effectLst>
                <a:outerShdw blurRad="50800" dist="38100" dir="10800000" algn="r" rotWithShape="0">
                  <a:schemeClr val="tx1">
                    <a:lumMod val="75000"/>
                    <a:alpha val="40000"/>
                  </a:schemeClr>
                </a:outerShdw>
              </a:effectLst>
              <a:scene3d>
                <a:camera prst="orthographicFront"/>
                <a:lightRig rig="threePt" dir="t"/>
              </a:scene3d>
              <a:sp3d contourW="25400">
                <a:bevelT w="95250" h="107950"/>
                <a:bevelB/>
                <a:contourClr>
                  <a:schemeClr val="lt1"/>
                </a:contourClr>
              </a:sp3d>
            </c:spPr>
            <c:extLst>
              <c:ext xmlns:c16="http://schemas.microsoft.com/office/drawing/2014/chart" uri="{C3380CC4-5D6E-409C-BE32-E72D297353CC}">
                <c16:uniqueId val="{00000009-AAC1-4F4A-9BFE-874214155416}"/>
              </c:ext>
            </c:extLst>
          </c:dPt>
          <c:dPt>
            <c:idx val="10"/>
            <c:bubble3D val="0"/>
            <c:spPr>
              <a:solidFill>
                <a:srgbClr val="A6CF8B"/>
              </a:solidFill>
              <a:ln w="25400">
                <a:solidFill>
                  <a:schemeClr val="lt1"/>
                </a:solidFill>
              </a:ln>
              <a:effectLst>
                <a:outerShdw blurRad="50800" dist="38100" dir="10800000" algn="r" rotWithShape="0">
                  <a:schemeClr val="tx1">
                    <a:lumMod val="75000"/>
                    <a:alpha val="40000"/>
                  </a:schemeClr>
                </a:outerShdw>
              </a:effectLst>
              <a:scene3d>
                <a:camera prst="orthographicFront"/>
                <a:lightRig rig="threePt" dir="t"/>
              </a:scene3d>
              <a:sp3d contourW="25400">
                <a:bevelT w="95250" h="107950"/>
                <a:bevelB/>
                <a:contourClr>
                  <a:schemeClr val="lt1"/>
                </a:contourClr>
              </a:sp3d>
            </c:spPr>
            <c:extLst>
              <c:ext xmlns:c16="http://schemas.microsoft.com/office/drawing/2014/chart" uri="{C3380CC4-5D6E-409C-BE32-E72D297353CC}">
                <c16:uniqueId val="{0000000A-AAC1-4F4A-9BFE-874214155416}"/>
              </c:ext>
            </c:extLst>
          </c:dPt>
          <c:dLbls>
            <c:dLbl>
              <c:idx val="3"/>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Calibri" panose="020F0502020204030204" pitchFamily="34" charset="0"/>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3-AAC1-4F4A-9BFE-874214155416}"/>
                </c:ext>
              </c:extLst>
            </c:dLbl>
            <c:dLbl>
              <c:idx val="4"/>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Calibri" panose="020F0502020204030204" pitchFamily="34" charset="0"/>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4-AAC1-4F4A-9BFE-874214155416}"/>
                </c:ext>
              </c:extLst>
            </c:dLbl>
            <c:dLbl>
              <c:idx val="5"/>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Calibri" panose="020F0502020204030204" pitchFamily="34" charset="0"/>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5-AAC1-4F4A-9BFE-874214155416}"/>
                </c:ext>
              </c:extLst>
            </c:dLbl>
            <c:dLbl>
              <c:idx val="6"/>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Calibri" panose="020F0502020204030204" pitchFamily="34" charset="0"/>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6-AAC1-4F4A-9BFE-874214155416}"/>
                </c:ext>
              </c:extLst>
            </c:dLbl>
            <c:dLbl>
              <c:idx val="7"/>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Calibri" panose="020F0502020204030204" pitchFamily="34" charset="0"/>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7-AAC1-4F4A-9BFE-874214155416}"/>
                </c:ext>
              </c:extLst>
            </c:dLbl>
            <c:dLbl>
              <c:idx val="8"/>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Calibri" panose="020F0502020204030204" pitchFamily="34" charset="0"/>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8-AAC1-4F4A-9BFE-874214155416}"/>
                </c:ext>
              </c:extLst>
            </c:dLbl>
            <c:dLbl>
              <c:idx val="9"/>
              <c:layout>
                <c:manualLayout>
                  <c:x val="5.4727965735324582E-2"/>
                  <c:y val="-0.15141866095991155"/>
                </c:manualLayout>
              </c:layout>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Calibri" panose="020F0502020204030204" pitchFamily="34" charset="0"/>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AC1-4F4A-9BFE-874214155416}"/>
                </c:ext>
              </c:extLst>
            </c:dLbl>
            <c:spPr>
              <a:noFill/>
              <a:ln>
                <a:noFill/>
              </a:ln>
              <a:effectLst/>
            </c:spPr>
            <c:txPr>
              <a:bodyPr rot="0" spcFirstLastPara="1" vertOverflow="ellipsis" vert="horz" wrap="square" anchor="ctr" anchorCtr="1"/>
              <a:lstStyle/>
              <a:p>
                <a:pPr>
                  <a:defRPr sz="2400" b="1" i="0" u="none" strike="noStrike" kern="1200" baseline="0">
                    <a:solidFill>
                      <a:schemeClr val="bg1"/>
                    </a:solidFill>
                    <a:latin typeface="Calibri" panose="020F0502020204030204" pitchFamily="34" charset="0"/>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Sheet1!$A$2:$A$12</c:f>
              <c:strCache>
                <c:ptCount val="11"/>
                <c:pt idx="0">
                  <c:v>PIK3CA/PTEN mutation</c:v>
                </c:pt>
                <c:pt idx="1">
                  <c:v>Wild type</c:v>
                </c:pt>
                <c:pt idx="2">
                  <c:v>BRAF V600E</c:v>
                </c:pt>
                <c:pt idx="3">
                  <c:v>BRAF non-V600</c:v>
                </c:pt>
                <c:pt idx="4">
                  <c:v>MSI</c:v>
                </c:pt>
                <c:pt idx="5">
                  <c:v>MSI + other</c:v>
                </c:pt>
                <c:pt idx="6">
                  <c:v>POLE mutation</c:v>
                </c:pt>
                <c:pt idx="7">
                  <c:v>HER2 amp</c:v>
                </c:pt>
                <c:pt idx="8">
                  <c:v>MET amp</c:v>
                </c:pt>
                <c:pt idx="9">
                  <c:v>Gene fusion</c:v>
                </c:pt>
                <c:pt idx="10">
                  <c:v>RAS mutation + PIK3CA/PTEN</c:v>
                </c:pt>
              </c:strCache>
            </c:strRef>
          </c:cat>
          <c:val>
            <c:numRef>
              <c:f>Sheet1!$B$2:$B$12</c:f>
              <c:numCache>
                <c:formatCode>0%</c:formatCode>
                <c:ptCount val="11"/>
                <c:pt idx="0">
                  <c:v>0.08</c:v>
                </c:pt>
                <c:pt idx="1">
                  <c:v>0.26</c:v>
                </c:pt>
                <c:pt idx="2">
                  <c:v>0.08</c:v>
                </c:pt>
                <c:pt idx="3">
                  <c:v>0.02</c:v>
                </c:pt>
                <c:pt idx="4">
                  <c:v>0.02</c:v>
                </c:pt>
                <c:pt idx="5">
                  <c:v>0.02</c:v>
                </c:pt>
                <c:pt idx="6">
                  <c:v>0.01</c:v>
                </c:pt>
                <c:pt idx="7">
                  <c:v>2.4E-2</c:v>
                </c:pt>
                <c:pt idx="8">
                  <c:v>0.02</c:v>
                </c:pt>
                <c:pt idx="9">
                  <c:v>0.01</c:v>
                </c:pt>
                <c:pt idx="10">
                  <c:v>0.45</c:v>
                </c:pt>
              </c:numCache>
            </c:numRef>
          </c:val>
          <c:extLst>
            <c:ext xmlns:c16="http://schemas.microsoft.com/office/drawing/2014/chart" uri="{C3380CC4-5D6E-409C-BE32-E72D297353CC}">
              <c16:uniqueId val="{00000000-AAC1-4F4A-9BFE-874214155416}"/>
            </c:ext>
          </c:extLst>
        </c:ser>
        <c:dLbls>
          <c:dLblPos val="inEnd"/>
          <c:showLegendKey val="0"/>
          <c:showVal val="1"/>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Calibri" panose="020F050202020403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ubbleChart>
        <c:varyColors val="0"/>
        <c:ser>
          <c:idx val="0"/>
          <c:order val="0"/>
          <c:spPr>
            <a:solidFill>
              <a:schemeClr val="accent1">
                <a:alpha val="75000"/>
              </a:schemeClr>
            </a:solidFill>
            <a:ln>
              <a:noFill/>
            </a:ln>
            <a:effectLst/>
          </c:spPr>
          <c:invertIfNegative val="0"/>
          <c:dPt>
            <c:idx val="0"/>
            <c:invertIfNegative val="0"/>
            <c:bubble3D val="0"/>
            <c:spPr>
              <a:solidFill>
                <a:srgbClr val="00833E">
                  <a:alpha val="80000"/>
                </a:srgbClr>
              </a:solidFill>
              <a:ln>
                <a:noFill/>
              </a:ln>
              <a:effectLst/>
            </c:spPr>
            <c:extLst>
              <c:ext xmlns:c16="http://schemas.microsoft.com/office/drawing/2014/chart" uri="{C3380CC4-5D6E-409C-BE32-E72D297353CC}">
                <c16:uniqueId val="{00000001-18D9-4200-8649-6EB0B68C829F}"/>
              </c:ext>
            </c:extLst>
          </c:dPt>
          <c:dPt>
            <c:idx val="1"/>
            <c:invertIfNegative val="0"/>
            <c:bubble3D val="0"/>
            <c:spPr>
              <a:solidFill>
                <a:srgbClr val="505684">
                  <a:alpha val="80000"/>
                </a:srgbClr>
              </a:solidFill>
              <a:ln>
                <a:noFill/>
              </a:ln>
              <a:effectLst/>
            </c:spPr>
            <c:extLst>
              <c:ext xmlns:c16="http://schemas.microsoft.com/office/drawing/2014/chart" uri="{C3380CC4-5D6E-409C-BE32-E72D297353CC}">
                <c16:uniqueId val="{00000003-18D9-4200-8649-6EB0B68C829F}"/>
              </c:ext>
            </c:extLst>
          </c:dPt>
          <c:dPt>
            <c:idx val="2"/>
            <c:invertIfNegative val="0"/>
            <c:bubble3D val="0"/>
            <c:spPr>
              <a:solidFill>
                <a:srgbClr val="D8D340">
                  <a:alpha val="80000"/>
                </a:srgbClr>
              </a:solidFill>
              <a:ln>
                <a:noFill/>
              </a:ln>
              <a:effectLst/>
            </c:spPr>
            <c:extLst>
              <c:ext xmlns:c16="http://schemas.microsoft.com/office/drawing/2014/chart" uri="{C3380CC4-5D6E-409C-BE32-E72D297353CC}">
                <c16:uniqueId val="{00000013-18D9-4200-8649-6EB0B68C829F}"/>
              </c:ext>
            </c:extLst>
          </c:dPt>
          <c:dPt>
            <c:idx val="3"/>
            <c:invertIfNegative val="0"/>
            <c:bubble3D val="0"/>
            <c:spPr>
              <a:solidFill>
                <a:srgbClr val="D8D340">
                  <a:alpha val="80000"/>
                </a:srgbClr>
              </a:solidFill>
              <a:ln>
                <a:noFill/>
              </a:ln>
              <a:effectLst/>
            </c:spPr>
            <c:extLst>
              <c:ext xmlns:c16="http://schemas.microsoft.com/office/drawing/2014/chart" uri="{C3380CC4-5D6E-409C-BE32-E72D297353CC}">
                <c16:uniqueId val="{00000011-18D9-4200-8649-6EB0B68C829F}"/>
              </c:ext>
            </c:extLst>
          </c:dPt>
          <c:dPt>
            <c:idx val="4"/>
            <c:invertIfNegative val="0"/>
            <c:bubble3D val="0"/>
            <c:spPr>
              <a:solidFill>
                <a:srgbClr val="D8D340">
                  <a:alpha val="80000"/>
                </a:srgbClr>
              </a:solidFill>
              <a:ln>
                <a:noFill/>
              </a:ln>
              <a:effectLst/>
            </c:spPr>
            <c:extLst>
              <c:ext xmlns:c16="http://schemas.microsoft.com/office/drawing/2014/chart" uri="{C3380CC4-5D6E-409C-BE32-E72D297353CC}">
                <c16:uniqueId val="{00000005-18D9-4200-8649-6EB0B68C829F}"/>
              </c:ext>
            </c:extLst>
          </c:dPt>
          <c:dPt>
            <c:idx val="5"/>
            <c:invertIfNegative val="0"/>
            <c:bubble3D val="0"/>
            <c:spPr>
              <a:solidFill>
                <a:srgbClr val="FFFFFF">
                  <a:lumMod val="50000"/>
                  <a:alpha val="80000"/>
                </a:srgbClr>
              </a:solidFill>
              <a:ln>
                <a:noFill/>
              </a:ln>
              <a:effectLst/>
            </c:spPr>
            <c:extLst>
              <c:ext xmlns:c16="http://schemas.microsoft.com/office/drawing/2014/chart" uri="{C3380CC4-5D6E-409C-BE32-E72D297353CC}">
                <c16:uniqueId val="{00000007-18D9-4200-8649-6EB0B68C829F}"/>
              </c:ext>
            </c:extLst>
          </c:dPt>
          <c:dPt>
            <c:idx val="6"/>
            <c:invertIfNegative val="0"/>
            <c:bubble3D val="0"/>
            <c:spPr>
              <a:solidFill>
                <a:srgbClr val="D8D340">
                  <a:alpha val="80000"/>
                </a:srgbClr>
              </a:solidFill>
              <a:ln>
                <a:noFill/>
              </a:ln>
              <a:effectLst/>
            </c:spPr>
            <c:extLst>
              <c:ext xmlns:c16="http://schemas.microsoft.com/office/drawing/2014/chart" uri="{C3380CC4-5D6E-409C-BE32-E72D297353CC}">
                <c16:uniqueId val="{00000012-18D9-4200-8649-6EB0B68C829F}"/>
              </c:ext>
            </c:extLst>
          </c:dPt>
          <c:dPt>
            <c:idx val="7"/>
            <c:invertIfNegative val="0"/>
            <c:bubble3D val="0"/>
            <c:spPr>
              <a:solidFill>
                <a:srgbClr val="FFFFFF">
                  <a:lumMod val="50000"/>
                  <a:alpha val="80000"/>
                </a:srgbClr>
              </a:solidFill>
              <a:ln>
                <a:noFill/>
              </a:ln>
              <a:effectLst/>
            </c:spPr>
            <c:extLst>
              <c:ext xmlns:c16="http://schemas.microsoft.com/office/drawing/2014/chart" uri="{C3380CC4-5D6E-409C-BE32-E72D297353CC}">
                <c16:uniqueId val="{00000009-18D9-4200-8649-6EB0B68C829F}"/>
              </c:ext>
            </c:extLst>
          </c:dPt>
          <c:dPt>
            <c:idx val="8"/>
            <c:invertIfNegative val="0"/>
            <c:bubble3D val="0"/>
            <c:spPr>
              <a:solidFill>
                <a:srgbClr val="FFFFFF">
                  <a:lumMod val="50000"/>
                  <a:alpha val="80000"/>
                </a:srgbClr>
              </a:solidFill>
              <a:ln>
                <a:noFill/>
              </a:ln>
              <a:effectLst/>
            </c:spPr>
            <c:extLst>
              <c:ext xmlns:c16="http://schemas.microsoft.com/office/drawing/2014/chart" uri="{C3380CC4-5D6E-409C-BE32-E72D297353CC}">
                <c16:uniqueId val="{0000000B-18D9-4200-8649-6EB0B68C829F}"/>
              </c:ext>
            </c:extLst>
          </c:dPt>
          <c:dPt>
            <c:idx val="9"/>
            <c:invertIfNegative val="0"/>
            <c:bubble3D val="0"/>
            <c:spPr>
              <a:solidFill>
                <a:srgbClr val="00B9AE">
                  <a:alpha val="80000"/>
                </a:srgbClr>
              </a:solidFill>
              <a:ln>
                <a:noFill/>
              </a:ln>
              <a:effectLst/>
            </c:spPr>
            <c:extLst>
              <c:ext xmlns:c16="http://schemas.microsoft.com/office/drawing/2014/chart" uri="{C3380CC4-5D6E-409C-BE32-E72D297353CC}">
                <c16:uniqueId val="{0000000D-18D9-4200-8649-6EB0B68C829F}"/>
              </c:ext>
            </c:extLst>
          </c:dPt>
          <c:dPt>
            <c:idx val="10"/>
            <c:invertIfNegative val="0"/>
            <c:bubble3D val="0"/>
            <c:spPr>
              <a:solidFill>
                <a:srgbClr val="32C7BE"/>
              </a:solidFill>
              <a:ln>
                <a:noFill/>
              </a:ln>
              <a:effectLst/>
            </c:spPr>
            <c:extLst>
              <c:ext xmlns:c16="http://schemas.microsoft.com/office/drawing/2014/chart" uri="{C3380CC4-5D6E-409C-BE32-E72D297353CC}">
                <c16:uniqueId val="{0000000F-18D9-4200-8649-6EB0B68C829F}"/>
              </c:ext>
            </c:extLst>
          </c:dPt>
          <c:xVal>
            <c:numRef>
              <c:f>Sheet1!$A$2:$A$11</c:f>
              <c:numCache>
                <c:formatCode>General</c:formatCode>
                <c:ptCount val="10"/>
                <c:pt idx="0">
                  <c:v>28</c:v>
                </c:pt>
                <c:pt idx="1">
                  <c:v>38</c:v>
                </c:pt>
                <c:pt idx="2">
                  <c:v>32</c:v>
                </c:pt>
                <c:pt idx="3">
                  <c:v>25</c:v>
                </c:pt>
                <c:pt idx="4">
                  <c:v>30</c:v>
                </c:pt>
                <c:pt idx="5">
                  <c:v>45</c:v>
                </c:pt>
                <c:pt idx="6">
                  <c:v>31</c:v>
                </c:pt>
                <c:pt idx="7">
                  <c:v>28</c:v>
                </c:pt>
                <c:pt idx="8">
                  <c:v>38</c:v>
                </c:pt>
                <c:pt idx="9">
                  <c:v>9.6999999999999993</c:v>
                </c:pt>
              </c:numCache>
            </c:numRef>
          </c:xVal>
          <c:yVal>
            <c:numRef>
              <c:f>Sheet1!$B$2:$B$11</c:f>
              <c:numCache>
                <c:formatCode>General</c:formatCode>
                <c:ptCount val="10"/>
                <c:pt idx="0">
                  <c:v>4.7</c:v>
                </c:pt>
                <c:pt idx="1">
                  <c:v>8.1999999999999993</c:v>
                </c:pt>
                <c:pt idx="2">
                  <c:v>2.9</c:v>
                </c:pt>
                <c:pt idx="3">
                  <c:v>3.8</c:v>
                </c:pt>
                <c:pt idx="4">
                  <c:v>4</c:v>
                </c:pt>
                <c:pt idx="5">
                  <c:v>6.9</c:v>
                </c:pt>
                <c:pt idx="6">
                  <c:v>4.4000000000000004</c:v>
                </c:pt>
                <c:pt idx="7">
                  <c:v>5.5</c:v>
                </c:pt>
                <c:pt idx="8">
                  <c:v>5.8</c:v>
                </c:pt>
                <c:pt idx="9">
                  <c:v>4.0999999999999996</c:v>
                </c:pt>
              </c:numCache>
            </c:numRef>
          </c:yVal>
          <c:bubbleSize>
            <c:numRef>
              <c:f>Sheet1!$C$2:$C$11</c:f>
              <c:numCache>
                <c:formatCode>General</c:formatCode>
                <c:ptCount val="10"/>
                <c:pt idx="0">
                  <c:v>32</c:v>
                </c:pt>
                <c:pt idx="1">
                  <c:v>84</c:v>
                </c:pt>
                <c:pt idx="2">
                  <c:v>57</c:v>
                </c:pt>
                <c:pt idx="3">
                  <c:v>28</c:v>
                </c:pt>
                <c:pt idx="4">
                  <c:v>27</c:v>
                </c:pt>
                <c:pt idx="5">
                  <c:v>53</c:v>
                </c:pt>
                <c:pt idx="6">
                  <c:v>26</c:v>
                </c:pt>
                <c:pt idx="7">
                  <c:v>40</c:v>
                </c:pt>
                <c:pt idx="8">
                  <c:v>82</c:v>
                </c:pt>
                <c:pt idx="9">
                  <c:v>31</c:v>
                </c:pt>
              </c:numCache>
            </c:numRef>
          </c:bubbleSize>
          <c:bubble3D val="0"/>
          <c:extLst>
            <c:ext xmlns:c16="http://schemas.microsoft.com/office/drawing/2014/chart" uri="{C3380CC4-5D6E-409C-BE32-E72D297353CC}">
              <c16:uniqueId val="{00000010-18D9-4200-8649-6EB0B68C829F}"/>
            </c:ext>
          </c:extLst>
        </c:ser>
        <c:dLbls>
          <c:showLegendKey val="0"/>
          <c:showVal val="0"/>
          <c:showCatName val="0"/>
          <c:showSerName val="0"/>
          <c:showPercent val="0"/>
          <c:showBubbleSize val="0"/>
        </c:dLbls>
        <c:bubbleScale val="100"/>
        <c:showNegBubbles val="0"/>
        <c:axId val="514850112"/>
        <c:axId val="514845848"/>
      </c:bubbleChart>
      <c:valAx>
        <c:axId val="514850112"/>
        <c:scaling>
          <c:orientation val="minMax"/>
          <c:max val="55"/>
          <c:min val="0"/>
        </c:scaling>
        <c:delete val="0"/>
        <c:axPos val="b"/>
        <c:majorGridlines>
          <c:spPr>
            <a:ln w="9525" cap="flat" cmpd="sng" algn="ctr">
              <a:solidFill>
                <a:srgbClr val="9CA3B5">
                  <a:lumMod val="40000"/>
                  <a:lumOff val="60000"/>
                </a:srgbClr>
              </a:solidFill>
              <a:round/>
            </a:ln>
            <a:effectLst/>
          </c:spPr>
        </c:majorGridlines>
        <c:numFmt formatCode="#,##0" sourceLinked="0"/>
        <c:majorTickMark val="in"/>
        <c:minorTickMark val="none"/>
        <c:tickLblPos val="nextTo"/>
        <c:spPr>
          <a:noFill/>
          <a:ln w="19050" cap="flat" cmpd="sng" algn="ctr">
            <a:solidFill>
              <a:schemeClr val="accent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Avenir Next LT Pro" panose="020B0504020202020204" pitchFamily="34" charset="0"/>
                <a:ea typeface="+mn-ea"/>
                <a:cs typeface="+mn-cs"/>
              </a:defRPr>
            </a:pPr>
            <a:endParaRPr lang="en-US"/>
          </a:p>
        </c:txPr>
        <c:crossAx val="514845848"/>
        <c:crosses val="autoZero"/>
        <c:crossBetween val="midCat"/>
      </c:valAx>
      <c:valAx>
        <c:axId val="514845848"/>
        <c:scaling>
          <c:orientation val="minMax"/>
        </c:scaling>
        <c:delete val="0"/>
        <c:axPos val="l"/>
        <c:majorGridlines>
          <c:spPr>
            <a:ln w="9525" cap="flat" cmpd="sng" algn="ctr">
              <a:solidFill>
                <a:srgbClr val="9CA3B5">
                  <a:lumMod val="40000"/>
                  <a:lumOff val="60000"/>
                </a:srgbClr>
              </a:solidFill>
              <a:round/>
            </a:ln>
            <a:effectLst/>
          </c:spPr>
        </c:majorGridlines>
        <c:numFmt formatCode="#,##0.0" sourceLinked="0"/>
        <c:majorTickMark val="in"/>
        <c:minorTickMark val="none"/>
        <c:tickLblPos val="nextTo"/>
        <c:spPr>
          <a:noFill/>
          <a:ln w="19050" cap="flat" cmpd="sng" algn="ctr">
            <a:solidFill>
              <a:schemeClr val="accent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Avenir Next LT Pro" panose="020B0504020202020204" pitchFamily="34" charset="0"/>
                <a:ea typeface="+mn-ea"/>
                <a:cs typeface="+mn-cs"/>
              </a:defRPr>
            </a:pPr>
            <a:endParaRPr lang="en-US"/>
          </a:p>
        </c:txPr>
        <c:crossAx val="514850112"/>
        <c:crosses val="autoZero"/>
        <c:crossBetween val="midCat"/>
        <c:majorUnit val="2"/>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5861321880219512E-2"/>
          <c:y val="2.9836435500960334E-2"/>
          <c:w val="0.93344032450489145"/>
          <c:h val="0.73610945052692711"/>
        </c:manualLayout>
      </c:layout>
      <c:scatterChart>
        <c:scatterStyle val="lineMarker"/>
        <c:varyColors val="0"/>
        <c:ser>
          <c:idx val="0"/>
          <c:order val="0"/>
          <c:tx>
            <c:v>Ivosidenib</c:v>
          </c:tx>
          <c:spPr>
            <a:ln w="25400" cap="rnd">
              <a:solidFill>
                <a:srgbClr val="0070C0"/>
              </a:solidFill>
              <a:round/>
            </a:ln>
            <a:effectLst/>
          </c:spPr>
          <c:marker>
            <c:symbol val="none"/>
          </c:marker>
          <c:xVal>
            <c:numRef>
              <c:f>'IVO data'!$P$2:$P$157</c:f>
              <c:numCache>
                <c:formatCode>General</c:formatCode>
                <c:ptCount val="156"/>
                <c:pt idx="0">
                  <c:v>0</c:v>
                </c:pt>
                <c:pt idx="1">
                  <c:v>0.32850000000000001</c:v>
                </c:pt>
                <c:pt idx="2">
                  <c:v>0.32850000000000001</c:v>
                </c:pt>
                <c:pt idx="3">
                  <c:v>0.49280000000000002</c:v>
                </c:pt>
                <c:pt idx="4">
                  <c:v>0.49280000000000002</c:v>
                </c:pt>
                <c:pt idx="5">
                  <c:v>0.52569999999999995</c:v>
                </c:pt>
                <c:pt idx="6">
                  <c:v>0.52569999999999995</c:v>
                </c:pt>
                <c:pt idx="7">
                  <c:v>0.59140000000000004</c:v>
                </c:pt>
                <c:pt idx="8">
                  <c:v>0.59140000000000004</c:v>
                </c:pt>
                <c:pt idx="9">
                  <c:v>0.7228</c:v>
                </c:pt>
                <c:pt idx="10">
                  <c:v>0.7228</c:v>
                </c:pt>
                <c:pt idx="11">
                  <c:v>0.78849999999999998</c:v>
                </c:pt>
                <c:pt idx="12">
                  <c:v>0.78849999999999998</c:v>
                </c:pt>
                <c:pt idx="13">
                  <c:v>0.85419999999999996</c:v>
                </c:pt>
                <c:pt idx="14">
                  <c:v>0.85419999999999996</c:v>
                </c:pt>
                <c:pt idx="15">
                  <c:v>0.91990000000000005</c:v>
                </c:pt>
                <c:pt idx="16">
                  <c:v>0.91990000000000005</c:v>
                </c:pt>
                <c:pt idx="17">
                  <c:v>0.95279999999999998</c:v>
                </c:pt>
                <c:pt idx="18">
                  <c:v>0.95279999999999998</c:v>
                </c:pt>
                <c:pt idx="19">
                  <c:v>0.95279999999999998</c:v>
                </c:pt>
                <c:pt idx="20">
                  <c:v>0.95279999999999998</c:v>
                </c:pt>
                <c:pt idx="21">
                  <c:v>0.95279999999999998</c:v>
                </c:pt>
                <c:pt idx="22">
                  <c:v>0.95279999999999998</c:v>
                </c:pt>
                <c:pt idx="23">
                  <c:v>1.0185</c:v>
                </c:pt>
                <c:pt idx="24">
                  <c:v>1.0185</c:v>
                </c:pt>
                <c:pt idx="25">
                  <c:v>1.0842000000000001</c:v>
                </c:pt>
                <c:pt idx="26">
                  <c:v>1.0842000000000001</c:v>
                </c:pt>
                <c:pt idx="27">
                  <c:v>1.2156</c:v>
                </c:pt>
                <c:pt idx="28">
                  <c:v>1.2156</c:v>
                </c:pt>
                <c:pt idx="29">
                  <c:v>1.2484999999999999</c:v>
                </c:pt>
                <c:pt idx="30">
                  <c:v>1.2484999999999999</c:v>
                </c:pt>
                <c:pt idx="31">
                  <c:v>1.2813000000000001</c:v>
                </c:pt>
                <c:pt idx="32">
                  <c:v>1.2813000000000001</c:v>
                </c:pt>
                <c:pt idx="33">
                  <c:v>1.2813000000000001</c:v>
                </c:pt>
                <c:pt idx="34">
                  <c:v>1.2813000000000001</c:v>
                </c:pt>
                <c:pt idx="35">
                  <c:v>1.2813000000000001</c:v>
                </c:pt>
                <c:pt idx="36">
                  <c:v>1.2813000000000001</c:v>
                </c:pt>
                <c:pt idx="37">
                  <c:v>1.2813000000000001</c:v>
                </c:pt>
                <c:pt idx="38">
                  <c:v>1.2813000000000001</c:v>
                </c:pt>
                <c:pt idx="39">
                  <c:v>1.2813000000000001</c:v>
                </c:pt>
                <c:pt idx="40">
                  <c:v>1.2813000000000001</c:v>
                </c:pt>
                <c:pt idx="41">
                  <c:v>1.3142</c:v>
                </c:pt>
                <c:pt idx="42">
                  <c:v>1.3142</c:v>
                </c:pt>
                <c:pt idx="43">
                  <c:v>1.3142</c:v>
                </c:pt>
                <c:pt idx="44">
                  <c:v>1.3142</c:v>
                </c:pt>
                <c:pt idx="45">
                  <c:v>1.3798999999999999</c:v>
                </c:pt>
                <c:pt idx="46">
                  <c:v>1.3798999999999999</c:v>
                </c:pt>
                <c:pt idx="47">
                  <c:v>1.4127000000000001</c:v>
                </c:pt>
                <c:pt idx="48">
                  <c:v>1.4127000000000001</c:v>
                </c:pt>
                <c:pt idx="49">
                  <c:v>1.4127000000000001</c:v>
                </c:pt>
                <c:pt idx="50">
                  <c:v>1.4127000000000001</c:v>
                </c:pt>
                <c:pt idx="51">
                  <c:v>1.4127000000000001</c:v>
                </c:pt>
                <c:pt idx="52">
                  <c:v>1.4127000000000001</c:v>
                </c:pt>
                <c:pt idx="53">
                  <c:v>1.4127000000000001</c:v>
                </c:pt>
                <c:pt idx="54">
                  <c:v>1.4127000000000001</c:v>
                </c:pt>
                <c:pt idx="55">
                  <c:v>1.4127000000000001</c:v>
                </c:pt>
                <c:pt idx="56">
                  <c:v>1.4127000000000001</c:v>
                </c:pt>
                <c:pt idx="57">
                  <c:v>1.4127000000000001</c:v>
                </c:pt>
                <c:pt idx="58">
                  <c:v>1.4127000000000001</c:v>
                </c:pt>
                <c:pt idx="59">
                  <c:v>1.4456</c:v>
                </c:pt>
                <c:pt idx="60">
                  <c:v>1.4456</c:v>
                </c:pt>
                <c:pt idx="61">
                  <c:v>1.4456</c:v>
                </c:pt>
                <c:pt idx="62">
                  <c:v>1.4456</c:v>
                </c:pt>
                <c:pt idx="63">
                  <c:v>1.4456</c:v>
                </c:pt>
                <c:pt idx="64">
                  <c:v>1.4456</c:v>
                </c:pt>
                <c:pt idx="65">
                  <c:v>1.4456</c:v>
                </c:pt>
                <c:pt idx="66">
                  <c:v>1.4456</c:v>
                </c:pt>
                <c:pt idx="67">
                  <c:v>1.4456</c:v>
                </c:pt>
                <c:pt idx="68">
                  <c:v>1.4456</c:v>
                </c:pt>
                <c:pt idx="69">
                  <c:v>1.4783999999999999</c:v>
                </c:pt>
                <c:pt idx="70">
                  <c:v>1.4783999999999999</c:v>
                </c:pt>
                <c:pt idx="71">
                  <c:v>1.4783999999999999</c:v>
                </c:pt>
                <c:pt idx="72">
                  <c:v>1.4783999999999999</c:v>
                </c:pt>
                <c:pt idx="73">
                  <c:v>1.4783999999999999</c:v>
                </c:pt>
                <c:pt idx="74">
                  <c:v>1.4783999999999999</c:v>
                </c:pt>
                <c:pt idx="75">
                  <c:v>1.4783999999999999</c:v>
                </c:pt>
                <c:pt idx="76">
                  <c:v>1.4783999999999999</c:v>
                </c:pt>
                <c:pt idx="77">
                  <c:v>1.5113000000000001</c:v>
                </c:pt>
                <c:pt idx="78">
                  <c:v>1.5113000000000001</c:v>
                </c:pt>
                <c:pt idx="79">
                  <c:v>1.5113000000000001</c:v>
                </c:pt>
                <c:pt idx="80">
                  <c:v>1.5113000000000001</c:v>
                </c:pt>
                <c:pt idx="81">
                  <c:v>1.5113000000000001</c:v>
                </c:pt>
                <c:pt idx="82">
                  <c:v>1.5113000000000001</c:v>
                </c:pt>
                <c:pt idx="83">
                  <c:v>1.5441</c:v>
                </c:pt>
                <c:pt idx="84">
                  <c:v>1.5441</c:v>
                </c:pt>
                <c:pt idx="85">
                  <c:v>1.5441</c:v>
                </c:pt>
                <c:pt idx="86">
                  <c:v>1.5441</c:v>
                </c:pt>
                <c:pt idx="87">
                  <c:v>1.6099000000000001</c:v>
                </c:pt>
                <c:pt idx="88">
                  <c:v>1.6099000000000001</c:v>
                </c:pt>
                <c:pt idx="89">
                  <c:v>1.8069999999999999</c:v>
                </c:pt>
                <c:pt idx="90">
                  <c:v>1.8069999999999999</c:v>
                </c:pt>
                <c:pt idx="91">
                  <c:v>1.9055</c:v>
                </c:pt>
                <c:pt idx="92">
                  <c:v>1.9055</c:v>
                </c:pt>
                <c:pt idx="93">
                  <c:v>2.0369999999999999</c:v>
                </c:pt>
                <c:pt idx="94">
                  <c:v>2.0369999999999999</c:v>
                </c:pt>
                <c:pt idx="95">
                  <c:v>2.0369999999999999</c:v>
                </c:pt>
                <c:pt idx="96">
                  <c:v>2.0369999999999999</c:v>
                </c:pt>
                <c:pt idx="97">
                  <c:v>2.5297999999999998</c:v>
                </c:pt>
                <c:pt idx="98">
                  <c:v>2.5297999999999998</c:v>
                </c:pt>
                <c:pt idx="99">
                  <c:v>2.5297999999999998</c:v>
                </c:pt>
                <c:pt idx="100">
                  <c:v>2.5297999999999998</c:v>
                </c:pt>
                <c:pt idx="101">
                  <c:v>2.5954999999999999</c:v>
                </c:pt>
                <c:pt idx="102">
                  <c:v>2.5954999999999999</c:v>
                </c:pt>
                <c:pt idx="103">
                  <c:v>2.6282999999999999</c:v>
                </c:pt>
                <c:pt idx="104">
                  <c:v>2.6282999999999999</c:v>
                </c:pt>
                <c:pt idx="105">
                  <c:v>2.694</c:v>
                </c:pt>
                <c:pt idx="106">
                  <c:v>2.694</c:v>
                </c:pt>
                <c:pt idx="107">
                  <c:v>2.694</c:v>
                </c:pt>
                <c:pt idx="108">
                  <c:v>2.694</c:v>
                </c:pt>
                <c:pt idx="109">
                  <c:v>2.694</c:v>
                </c:pt>
                <c:pt idx="110">
                  <c:v>2.694</c:v>
                </c:pt>
                <c:pt idx="111">
                  <c:v>2.7926000000000002</c:v>
                </c:pt>
                <c:pt idx="112">
                  <c:v>2.7926000000000002</c:v>
                </c:pt>
                <c:pt idx="113">
                  <c:v>2.8582999999999998</c:v>
                </c:pt>
                <c:pt idx="114">
                  <c:v>2.8582999999999998</c:v>
                </c:pt>
                <c:pt idx="115">
                  <c:v>2.8912</c:v>
                </c:pt>
                <c:pt idx="116">
                  <c:v>2.8912</c:v>
                </c:pt>
                <c:pt idx="117">
                  <c:v>3.0226000000000002</c:v>
                </c:pt>
                <c:pt idx="118">
                  <c:v>3.0226000000000002</c:v>
                </c:pt>
                <c:pt idx="119">
                  <c:v>3.0554000000000001</c:v>
                </c:pt>
                <c:pt idx="120">
                  <c:v>3.0554000000000001</c:v>
                </c:pt>
                <c:pt idx="121">
                  <c:v>4.0082000000000004</c:v>
                </c:pt>
                <c:pt idx="122">
                  <c:v>4.0082000000000004</c:v>
                </c:pt>
                <c:pt idx="123">
                  <c:v>4.2382</c:v>
                </c:pt>
                <c:pt idx="124">
                  <c:v>4.2382</c:v>
                </c:pt>
                <c:pt idx="125">
                  <c:v>4.2382</c:v>
                </c:pt>
                <c:pt idx="126">
                  <c:v>4.2382</c:v>
                </c:pt>
                <c:pt idx="127">
                  <c:v>4.3368000000000002</c:v>
                </c:pt>
                <c:pt idx="128">
                  <c:v>4.3368000000000002</c:v>
                </c:pt>
                <c:pt idx="129">
                  <c:v>5.4208999999999996</c:v>
                </c:pt>
                <c:pt idx="130">
                  <c:v>5.4208999999999996</c:v>
                </c:pt>
                <c:pt idx="131">
                  <c:v>5.5194999999999999</c:v>
                </c:pt>
                <c:pt idx="132">
                  <c:v>5.5194999999999999</c:v>
                </c:pt>
                <c:pt idx="133">
                  <c:v>5.6181000000000001</c:v>
                </c:pt>
                <c:pt idx="134">
                  <c:v>5.6181000000000001</c:v>
                </c:pt>
                <c:pt idx="135">
                  <c:v>5.9466000000000001</c:v>
                </c:pt>
                <c:pt idx="136">
                  <c:v>5.9466000000000001</c:v>
                </c:pt>
                <c:pt idx="137">
                  <c:v>6.1109</c:v>
                </c:pt>
                <c:pt idx="138">
                  <c:v>6.1109</c:v>
                </c:pt>
                <c:pt idx="139">
                  <c:v>6.8994</c:v>
                </c:pt>
                <c:pt idx="140">
                  <c:v>6.8994</c:v>
                </c:pt>
                <c:pt idx="141">
                  <c:v>6.8994</c:v>
                </c:pt>
                <c:pt idx="142">
                  <c:v>6.8994</c:v>
                </c:pt>
                <c:pt idx="143">
                  <c:v>6.9978999999999996</c:v>
                </c:pt>
                <c:pt idx="144">
                  <c:v>6.9978999999999996</c:v>
                </c:pt>
                <c:pt idx="145">
                  <c:v>8.4435000000000002</c:v>
                </c:pt>
                <c:pt idx="146">
                  <c:v>8.4435000000000002</c:v>
                </c:pt>
                <c:pt idx="147">
                  <c:v>8.4435000000000002</c:v>
                </c:pt>
                <c:pt idx="148">
                  <c:v>8.4435000000000002</c:v>
                </c:pt>
                <c:pt idx="149">
                  <c:v>12.9117</c:v>
                </c:pt>
                <c:pt idx="150">
                  <c:v>12.9117</c:v>
                </c:pt>
                <c:pt idx="151">
                  <c:v>13.4702</c:v>
                </c:pt>
                <c:pt idx="152">
                  <c:v>13.4702</c:v>
                </c:pt>
                <c:pt idx="153">
                  <c:v>18.4312</c:v>
                </c:pt>
                <c:pt idx="154">
                  <c:v>18.4312</c:v>
                </c:pt>
              </c:numCache>
            </c:numRef>
          </c:xVal>
          <c:yVal>
            <c:numRef>
              <c:f>'IVO data'!$Q$2:$Q$157</c:f>
              <c:numCache>
                <c:formatCode>General</c:formatCode>
                <c:ptCount val="156"/>
                <c:pt idx="0">
                  <c:v>1</c:v>
                </c:pt>
                <c:pt idx="1">
                  <c:v>1</c:v>
                </c:pt>
                <c:pt idx="2">
                  <c:v>0.99138000000000004</c:v>
                </c:pt>
                <c:pt idx="3">
                  <c:v>0.99138000000000004</c:v>
                </c:pt>
                <c:pt idx="4">
                  <c:v>0.98275999999999997</c:v>
                </c:pt>
                <c:pt idx="5">
                  <c:v>0.98275999999999997</c:v>
                </c:pt>
                <c:pt idx="6">
                  <c:v>0.97414000000000001</c:v>
                </c:pt>
                <c:pt idx="7">
                  <c:v>0.97414000000000001</c:v>
                </c:pt>
                <c:pt idx="8">
                  <c:v>0.96552000000000004</c:v>
                </c:pt>
                <c:pt idx="9">
                  <c:v>0.96552000000000004</c:v>
                </c:pt>
                <c:pt idx="10">
                  <c:v>0.95689999999999997</c:v>
                </c:pt>
                <c:pt idx="11">
                  <c:v>0.95689999999999997</c:v>
                </c:pt>
                <c:pt idx="12">
                  <c:v>0.94828000000000001</c:v>
                </c:pt>
                <c:pt idx="13">
                  <c:v>0.94828000000000001</c:v>
                </c:pt>
                <c:pt idx="14">
                  <c:v>0.93966000000000005</c:v>
                </c:pt>
                <c:pt idx="15">
                  <c:v>0.93966000000000005</c:v>
                </c:pt>
                <c:pt idx="16">
                  <c:v>0.93103000000000002</c:v>
                </c:pt>
                <c:pt idx="17">
                  <c:v>0.93103000000000002</c:v>
                </c:pt>
                <c:pt idx="18">
                  <c:v>0.90517000000000003</c:v>
                </c:pt>
                <c:pt idx="19">
                  <c:v>0.90517000000000003</c:v>
                </c:pt>
                <c:pt idx="20">
                  <c:v>0.90517000000000003</c:v>
                </c:pt>
                <c:pt idx="21">
                  <c:v>0.90517000000000003</c:v>
                </c:pt>
                <c:pt idx="22">
                  <c:v>0.90517000000000003</c:v>
                </c:pt>
                <c:pt idx="23">
                  <c:v>0.90517000000000003</c:v>
                </c:pt>
                <c:pt idx="24">
                  <c:v>0.89654999999999996</c:v>
                </c:pt>
                <c:pt idx="25">
                  <c:v>0.89654999999999996</c:v>
                </c:pt>
                <c:pt idx="26">
                  <c:v>0.88793</c:v>
                </c:pt>
                <c:pt idx="27">
                  <c:v>0.88793</c:v>
                </c:pt>
                <c:pt idx="28">
                  <c:v>0.87931000000000004</c:v>
                </c:pt>
                <c:pt idx="29">
                  <c:v>0.87931000000000004</c:v>
                </c:pt>
                <c:pt idx="30">
                  <c:v>0.87068999999999996</c:v>
                </c:pt>
                <c:pt idx="31">
                  <c:v>0.87068999999999996</c:v>
                </c:pt>
                <c:pt idx="32">
                  <c:v>0.82759000000000005</c:v>
                </c:pt>
                <c:pt idx="33">
                  <c:v>0.82759000000000005</c:v>
                </c:pt>
                <c:pt idx="34">
                  <c:v>0.82759000000000005</c:v>
                </c:pt>
                <c:pt idx="35">
                  <c:v>0.82759000000000005</c:v>
                </c:pt>
                <c:pt idx="36">
                  <c:v>0.82759000000000005</c:v>
                </c:pt>
                <c:pt idx="37">
                  <c:v>0.82759000000000005</c:v>
                </c:pt>
                <c:pt idx="38">
                  <c:v>0.82759000000000005</c:v>
                </c:pt>
                <c:pt idx="39">
                  <c:v>0.82759000000000005</c:v>
                </c:pt>
                <c:pt idx="40">
                  <c:v>0.82759000000000005</c:v>
                </c:pt>
                <c:pt idx="41">
                  <c:v>0.82759000000000005</c:v>
                </c:pt>
                <c:pt idx="42">
                  <c:v>0.81033999999999995</c:v>
                </c:pt>
                <c:pt idx="43">
                  <c:v>0.81033999999999995</c:v>
                </c:pt>
                <c:pt idx="44">
                  <c:v>0.81033999999999995</c:v>
                </c:pt>
                <c:pt idx="45">
                  <c:v>0.81033999999999995</c:v>
                </c:pt>
                <c:pt idx="46">
                  <c:v>0.80123999999999995</c:v>
                </c:pt>
                <c:pt idx="47">
                  <c:v>0.80123999999999995</c:v>
                </c:pt>
                <c:pt idx="48">
                  <c:v>0.74661</c:v>
                </c:pt>
                <c:pt idx="49">
                  <c:v>0.74661</c:v>
                </c:pt>
                <c:pt idx="50">
                  <c:v>0.74661</c:v>
                </c:pt>
                <c:pt idx="51">
                  <c:v>0.74661</c:v>
                </c:pt>
                <c:pt idx="52">
                  <c:v>0.74661</c:v>
                </c:pt>
                <c:pt idx="53">
                  <c:v>0.74661</c:v>
                </c:pt>
                <c:pt idx="54">
                  <c:v>0.74661</c:v>
                </c:pt>
                <c:pt idx="55">
                  <c:v>0.74661</c:v>
                </c:pt>
                <c:pt idx="56">
                  <c:v>0.74661</c:v>
                </c:pt>
                <c:pt idx="57">
                  <c:v>0.74661</c:v>
                </c:pt>
                <c:pt idx="58">
                  <c:v>0.74661</c:v>
                </c:pt>
                <c:pt idx="59">
                  <c:v>0.74661</c:v>
                </c:pt>
                <c:pt idx="60">
                  <c:v>0.69874999999999998</c:v>
                </c:pt>
                <c:pt idx="61">
                  <c:v>0.69874999999999998</c:v>
                </c:pt>
                <c:pt idx="62">
                  <c:v>0.69874999999999998</c:v>
                </c:pt>
                <c:pt idx="63">
                  <c:v>0.69874999999999998</c:v>
                </c:pt>
                <c:pt idx="64">
                  <c:v>0.69874999999999998</c:v>
                </c:pt>
                <c:pt idx="65">
                  <c:v>0.69874999999999998</c:v>
                </c:pt>
                <c:pt idx="66">
                  <c:v>0.69874999999999998</c:v>
                </c:pt>
                <c:pt idx="67">
                  <c:v>0.69874999999999998</c:v>
                </c:pt>
                <c:pt idx="68">
                  <c:v>0.69874999999999998</c:v>
                </c:pt>
                <c:pt idx="69">
                  <c:v>0.69874999999999998</c:v>
                </c:pt>
                <c:pt idx="70">
                  <c:v>0.65937999999999997</c:v>
                </c:pt>
                <c:pt idx="71">
                  <c:v>0.65937999999999997</c:v>
                </c:pt>
                <c:pt idx="72">
                  <c:v>0.65937999999999997</c:v>
                </c:pt>
                <c:pt idx="73">
                  <c:v>0.65937999999999997</c:v>
                </c:pt>
                <c:pt idx="74">
                  <c:v>0.65937999999999997</c:v>
                </c:pt>
                <c:pt idx="75">
                  <c:v>0.65937999999999997</c:v>
                </c:pt>
                <c:pt idx="76">
                  <c:v>0.65937999999999997</c:v>
                </c:pt>
                <c:pt idx="77">
                  <c:v>0.65937999999999997</c:v>
                </c:pt>
                <c:pt idx="78">
                  <c:v>0.62941000000000003</c:v>
                </c:pt>
                <c:pt idx="79">
                  <c:v>0.62941000000000003</c:v>
                </c:pt>
                <c:pt idx="80">
                  <c:v>0.62941000000000003</c:v>
                </c:pt>
                <c:pt idx="81">
                  <c:v>0.62941000000000003</c:v>
                </c:pt>
                <c:pt idx="82">
                  <c:v>0.62941000000000003</c:v>
                </c:pt>
                <c:pt idx="83">
                  <c:v>0.62941000000000003</c:v>
                </c:pt>
                <c:pt idx="84">
                  <c:v>0.60911000000000004</c:v>
                </c:pt>
                <c:pt idx="85">
                  <c:v>0.60911000000000004</c:v>
                </c:pt>
                <c:pt idx="86">
                  <c:v>0.60911000000000004</c:v>
                </c:pt>
                <c:pt idx="87">
                  <c:v>0.60911000000000004</c:v>
                </c:pt>
                <c:pt idx="88">
                  <c:v>0.59877999999999998</c:v>
                </c:pt>
                <c:pt idx="89">
                  <c:v>0.59877999999999998</c:v>
                </c:pt>
                <c:pt idx="90">
                  <c:v>0.58828000000000003</c:v>
                </c:pt>
                <c:pt idx="91">
                  <c:v>0.58828000000000003</c:v>
                </c:pt>
                <c:pt idx="92">
                  <c:v>0.57757999999999998</c:v>
                </c:pt>
                <c:pt idx="93">
                  <c:v>0.57757999999999998</c:v>
                </c:pt>
                <c:pt idx="94">
                  <c:v>0.55618999999999996</c:v>
                </c:pt>
                <c:pt idx="95">
                  <c:v>0.55618999999999996</c:v>
                </c:pt>
                <c:pt idx="96">
                  <c:v>0.55618999999999996</c:v>
                </c:pt>
                <c:pt idx="97">
                  <c:v>0.55618999999999996</c:v>
                </c:pt>
                <c:pt idx="98">
                  <c:v>0.53480000000000005</c:v>
                </c:pt>
                <c:pt idx="99">
                  <c:v>0.53480000000000005</c:v>
                </c:pt>
                <c:pt idx="100">
                  <c:v>0.53480000000000005</c:v>
                </c:pt>
                <c:pt idx="101">
                  <c:v>0.53480000000000005</c:v>
                </c:pt>
                <c:pt idx="102">
                  <c:v>0.52410000000000001</c:v>
                </c:pt>
                <c:pt idx="103">
                  <c:v>0.52410000000000001</c:v>
                </c:pt>
                <c:pt idx="104">
                  <c:v>0.51341000000000003</c:v>
                </c:pt>
                <c:pt idx="105">
                  <c:v>0.51341000000000003</c:v>
                </c:pt>
                <c:pt idx="106">
                  <c:v>0.48132000000000003</c:v>
                </c:pt>
                <c:pt idx="107">
                  <c:v>0.48132000000000003</c:v>
                </c:pt>
                <c:pt idx="108">
                  <c:v>0.48132000000000003</c:v>
                </c:pt>
                <c:pt idx="109">
                  <c:v>0.48132000000000003</c:v>
                </c:pt>
                <c:pt idx="110">
                  <c:v>0.48132000000000003</c:v>
                </c:pt>
                <c:pt idx="111">
                  <c:v>0.48132000000000003</c:v>
                </c:pt>
                <c:pt idx="112">
                  <c:v>0.47061999999999998</c:v>
                </c:pt>
                <c:pt idx="113">
                  <c:v>0.47061999999999998</c:v>
                </c:pt>
                <c:pt idx="114">
                  <c:v>0.45942</c:v>
                </c:pt>
                <c:pt idx="115">
                  <c:v>0.45942</c:v>
                </c:pt>
                <c:pt idx="116">
                  <c:v>0.44821</c:v>
                </c:pt>
                <c:pt idx="117">
                  <c:v>0.44821</c:v>
                </c:pt>
                <c:pt idx="118">
                  <c:v>0.43701000000000001</c:v>
                </c:pt>
                <c:pt idx="119">
                  <c:v>0.43701000000000001</c:v>
                </c:pt>
                <c:pt idx="120">
                  <c:v>0.42580000000000001</c:v>
                </c:pt>
                <c:pt idx="121">
                  <c:v>0.42580000000000001</c:v>
                </c:pt>
                <c:pt idx="122">
                  <c:v>0.41397</c:v>
                </c:pt>
                <c:pt idx="123">
                  <c:v>0.41397</c:v>
                </c:pt>
                <c:pt idx="124">
                  <c:v>0.38889000000000001</c:v>
                </c:pt>
                <c:pt idx="125">
                  <c:v>0.38889000000000001</c:v>
                </c:pt>
                <c:pt idx="126">
                  <c:v>0.38889000000000001</c:v>
                </c:pt>
                <c:pt idx="127">
                  <c:v>0.38889000000000001</c:v>
                </c:pt>
                <c:pt idx="128">
                  <c:v>0.37634000000000001</c:v>
                </c:pt>
                <c:pt idx="129">
                  <c:v>0.37634000000000001</c:v>
                </c:pt>
                <c:pt idx="130">
                  <c:v>0.3629</c:v>
                </c:pt>
                <c:pt idx="131">
                  <c:v>0.3629</c:v>
                </c:pt>
                <c:pt idx="132">
                  <c:v>0.34893999999999997</c:v>
                </c:pt>
                <c:pt idx="133">
                  <c:v>0.34893999999999997</c:v>
                </c:pt>
                <c:pt idx="134">
                  <c:v>0.33439999999999998</c:v>
                </c:pt>
                <c:pt idx="135">
                  <c:v>0.33439999999999998</c:v>
                </c:pt>
                <c:pt idx="136">
                  <c:v>0.31985999999999998</c:v>
                </c:pt>
                <c:pt idx="137">
                  <c:v>0.31985999999999998</c:v>
                </c:pt>
                <c:pt idx="138">
                  <c:v>0.30531999999999998</c:v>
                </c:pt>
                <c:pt idx="139">
                  <c:v>0.30531999999999998</c:v>
                </c:pt>
                <c:pt idx="140">
                  <c:v>0.27478999999999998</c:v>
                </c:pt>
                <c:pt idx="141">
                  <c:v>0.27478999999999998</c:v>
                </c:pt>
                <c:pt idx="142">
                  <c:v>0.27478999999999998</c:v>
                </c:pt>
                <c:pt idx="143">
                  <c:v>0.27478999999999998</c:v>
                </c:pt>
                <c:pt idx="144">
                  <c:v>0.25863000000000003</c:v>
                </c:pt>
                <c:pt idx="145">
                  <c:v>0.25863000000000003</c:v>
                </c:pt>
                <c:pt idx="146">
                  <c:v>0.21884000000000001</c:v>
                </c:pt>
                <c:pt idx="147">
                  <c:v>0.21884000000000001</c:v>
                </c:pt>
                <c:pt idx="148">
                  <c:v>0.21884000000000001</c:v>
                </c:pt>
                <c:pt idx="149">
                  <c:v>0.21884000000000001</c:v>
                </c:pt>
                <c:pt idx="150">
                  <c:v>0.17507</c:v>
                </c:pt>
                <c:pt idx="151">
                  <c:v>0.17507</c:v>
                </c:pt>
                <c:pt idx="152">
                  <c:v>0.1313</c:v>
                </c:pt>
                <c:pt idx="153">
                  <c:v>0.1313</c:v>
                </c:pt>
                <c:pt idx="154">
                  <c:v>0.1313</c:v>
                </c:pt>
              </c:numCache>
            </c:numRef>
          </c:yVal>
          <c:smooth val="0"/>
          <c:extLst>
            <c:ext xmlns:c16="http://schemas.microsoft.com/office/drawing/2014/chart" uri="{C3380CC4-5D6E-409C-BE32-E72D297353CC}">
              <c16:uniqueId val="{00000000-F3AF-D34D-B078-C8B226724933}"/>
            </c:ext>
          </c:extLst>
        </c:ser>
        <c:ser>
          <c:idx val="1"/>
          <c:order val="1"/>
          <c:tx>
            <c:v>Censored_IVO</c:v>
          </c:tx>
          <c:spPr>
            <a:ln>
              <a:noFill/>
            </a:ln>
          </c:spPr>
          <c:marker>
            <c:symbol val="plus"/>
            <c:size val="6"/>
            <c:spPr>
              <a:ln w="19050">
                <a:solidFill>
                  <a:schemeClr val="bg1"/>
                </a:solidFill>
              </a:ln>
            </c:spPr>
          </c:marker>
          <c:xVal>
            <c:numRef>
              <c:f>'IVO data'!$T$2:$T$49</c:f>
              <c:numCache>
                <c:formatCode>General</c:formatCode>
                <c:ptCount val="48"/>
                <c:pt idx="0">
                  <c:v>3.2899999999999999E-2</c:v>
                </c:pt>
                <c:pt idx="1">
                  <c:v>3.2899999999999999E-2</c:v>
                </c:pt>
                <c:pt idx="2">
                  <c:v>3.2899999999999999E-2</c:v>
                </c:pt>
                <c:pt idx="3">
                  <c:v>3.2899999999999999E-2</c:v>
                </c:pt>
                <c:pt idx="4">
                  <c:v>3.2899999999999999E-2</c:v>
                </c:pt>
                <c:pt idx="5">
                  <c:v>3.2899999999999999E-2</c:v>
                </c:pt>
                <c:pt idx="6">
                  <c:v>3.2899999999999999E-2</c:v>
                </c:pt>
                <c:pt idx="7">
                  <c:v>3.2899999999999999E-2</c:v>
                </c:pt>
                <c:pt idx="8">
                  <c:v>1.3142</c:v>
                </c:pt>
                <c:pt idx="9">
                  <c:v>1.3142</c:v>
                </c:pt>
                <c:pt idx="10">
                  <c:v>1.347</c:v>
                </c:pt>
                <c:pt idx="11">
                  <c:v>1.347</c:v>
                </c:pt>
                <c:pt idx="12">
                  <c:v>1.347</c:v>
                </c:pt>
                <c:pt idx="13">
                  <c:v>1.4127000000000001</c:v>
                </c:pt>
                <c:pt idx="14">
                  <c:v>1.4127000000000001</c:v>
                </c:pt>
                <c:pt idx="15">
                  <c:v>1.4127000000000001</c:v>
                </c:pt>
                <c:pt idx="16">
                  <c:v>1.4127000000000001</c:v>
                </c:pt>
                <c:pt idx="17">
                  <c:v>1.4456</c:v>
                </c:pt>
                <c:pt idx="18">
                  <c:v>1.4456</c:v>
                </c:pt>
                <c:pt idx="19">
                  <c:v>1.4783999999999999</c:v>
                </c:pt>
                <c:pt idx="20">
                  <c:v>1.5113000000000001</c:v>
                </c:pt>
                <c:pt idx="21">
                  <c:v>1.577</c:v>
                </c:pt>
                <c:pt idx="22">
                  <c:v>1.6427</c:v>
                </c:pt>
                <c:pt idx="23">
                  <c:v>1.8727</c:v>
                </c:pt>
                <c:pt idx="24">
                  <c:v>2.7926000000000002</c:v>
                </c:pt>
                <c:pt idx="25">
                  <c:v>2.7926000000000002</c:v>
                </c:pt>
                <c:pt idx="26">
                  <c:v>3.4824999999999999</c:v>
                </c:pt>
                <c:pt idx="27">
                  <c:v>3.6139999999999999</c:v>
                </c:pt>
                <c:pt idx="28">
                  <c:v>4.1067999999999998</c:v>
                </c:pt>
                <c:pt idx="29">
                  <c:v>4.1725000000000003</c:v>
                </c:pt>
                <c:pt idx="30">
                  <c:v>4.5667</c:v>
                </c:pt>
                <c:pt idx="31">
                  <c:v>4.5667</c:v>
                </c:pt>
                <c:pt idx="32">
                  <c:v>5.4866999999999999</c:v>
                </c:pt>
                <c:pt idx="33">
                  <c:v>5.5194999999999999</c:v>
                </c:pt>
                <c:pt idx="34">
                  <c:v>6.8337000000000003</c:v>
                </c:pt>
                <c:pt idx="35">
                  <c:v>6.8994</c:v>
                </c:pt>
                <c:pt idx="36">
                  <c:v>7.0964999999999998</c:v>
                </c:pt>
                <c:pt idx="37">
                  <c:v>7.2279</c:v>
                </c:pt>
                <c:pt idx="38">
                  <c:v>8.2463999999999995</c:v>
                </c:pt>
                <c:pt idx="39">
                  <c:v>8.4763999999999999</c:v>
                </c:pt>
                <c:pt idx="40">
                  <c:v>9.7576999999999998</c:v>
                </c:pt>
                <c:pt idx="41">
                  <c:v>10.151999999999999</c:v>
                </c:pt>
                <c:pt idx="42">
                  <c:v>10.776199999999999</c:v>
                </c:pt>
                <c:pt idx="43">
                  <c:v>10.9405</c:v>
                </c:pt>
                <c:pt idx="44">
                  <c:v>11.039</c:v>
                </c:pt>
                <c:pt idx="45">
                  <c:v>15.211499999999999</c:v>
                </c:pt>
                <c:pt idx="46">
                  <c:v>16.558499999999999</c:v>
                </c:pt>
                <c:pt idx="47">
                  <c:v>18.4312</c:v>
                </c:pt>
              </c:numCache>
            </c:numRef>
          </c:xVal>
          <c:yVal>
            <c:numRef>
              <c:f>'IVO data'!$U$2:$U$49</c:f>
              <c:numCache>
                <c:formatCode>General</c:formatCode>
                <c:ptCount val="48"/>
                <c:pt idx="0">
                  <c:v>1</c:v>
                </c:pt>
                <c:pt idx="1">
                  <c:v>1</c:v>
                </c:pt>
                <c:pt idx="2">
                  <c:v>1</c:v>
                </c:pt>
                <c:pt idx="3">
                  <c:v>1</c:v>
                </c:pt>
                <c:pt idx="4">
                  <c:v>1</c:v>
                </c:pt>
                <c:pt idx="5">
                  <c:v>1</c:v>
                </c:pt>
                <c:pt idx="6">
                  <c:v>1</c:v>
                </c:pt>
                <c:pt idx="7">
                  <c:v>1</c:v>
                </c:pt>
                <c:pt idx="8">
                  <c:v>0.81033999999999995</c:v>
                </c:pt>
                <c:pt idx="9">
                  <c:v>0.81033999999999995</c:v>
                </c:pt>
                <c:pt idx="10">
                  <c:v>0.81033999999999995</c:v>
                </c:pt>
                <c:pt idx="11">
                  <c:v>0.81033999999999995</c:v>
                </c:pt>
                <c:pt idx="12">
                  <c:v>0.81033999999999995</c:v>
                </c:pt>
                <c:pt idx="13">
                  <c:v>0.74661</c:v>
                </c:pt>
                <c:pt idx="14">
                  <c:v>0.74661</c:v>
                </c:pt>
                <c:pt idx="15">
                  <c:v>0.74661</c:v>
                </c:pt>
                <c:pt idx="16">
                  <c:v>0.74661</c:v>
                </c:pt>
                <c:pt idx="17">
                  <c:v>0.69874999999999998</c:v>
                </c:pt>
                <c:pt idx="18">
                  <c:v>0.69874999999999998</c:v>
                </c:pt>
                <c:pt idx="19">
                  <c:v>0.65937999999999997</c:v>
                </c:pt>
                <c:pt idx="20">
                  <c:v>0.62941000000000003</c:v>
                </c:pt>
                <c:pt idx="21">
                  <c:v>0.60911000000000004</c:v>
                </c:pt>
                <c:pt idx="22">
                  <c:v>0.59877999999999998</c:v>
                </c:pt>
                <c:pt idx="23">
                  <c:v>0.58828000000000003</c:v>
                </c:pt>
                <c:pt idx="24">
                  <c:v>0.47061999999999998</c:v>
                </c:pt>
                <c:pt idx="25">
                  <c:v>0.47061999999999998</c:v>
                </c:pt>
                <c:pt idx="26">
                  <c:v>0.42580000000000001</c:v>
                </c:pt>
                <c:pt idx="27">
                  <c:v>0.42580000000000001</c:v>
                </c:pt>
                <c:pt idx="28">
                  <c:v>0.41397</c:v>
                </c:pt>
                <c:pt idx="29">
                  <c:v>0.41397</c:v>
                </c:pt>
                <c:pt idx="30">
                  <c:v>0.37634000000000001</c:v>
                </c:pt>
                <c:pt idx="31">
                  <c:v>0.37634000000000001</c:v>
                </c:pt>
                <c:pt idx="32">
                  <c:v>0.3629</c:v>
                </c:pt>
                <c:pt idx="33">
                  <c:v>0.34893999999999997</c:v>
                </c:pt>
                <c:pt idx="34">
                  <c:v>0.30531999999999998</c:v>
                </c:pt>
                <c:pt idx="35">
                  <c:v>0.27478999999999998</c:v>
                </c:pt>
                <c:pt idx="36">
                  <c:v>0.25863000000000003</c:v>
                </c:pt>
                <c:pt idx="37">
                  <c:v>0.25863000000000003</c:v>
                </c:pt>
                <c:pt idx="38">
                  <c:v>0.25863000000000003</c:v>
                </c:pt>
                <c:pt idx="39">
                  <c:v>0.21884000000000001</c:v>
                </c:pt>
                <c:pt idx="40">
                  <c:v>0.21884000000000001</c:v>
                </c:pt>
                <c:pt idx="41">
                  <c:v>0.21884000000000001</c:v>
                </c:pt>
                <c:pt idx="42">
                  <c:v>0.21884000000000001</c:v>
                </c:pt>
                <c:pt idx="43">
                  <c:v>0.21884000000000001</c:v>
                </c:pt>
                <c:pt idx="44">
                  <c:v>0.21884000000000001</c:v>
                </c:pt>
                <c:pt idx="45">
                  <c:v>0.1313</c:v>
                </c:pt>
                <c:pt idx="46">
                  <c:v>0.1313</c:v>
                </c:pt>
                <c:pt idx="47">
                  <c:v>0.1313</c:v>
                </c:pt>
              </c:numCache>
            </c:numRef>
          </c:yVal>
          <c:smooth val="0"/>
          <c:extLst>
            <c:ext xmlns:c16="http://schemas.microsoft.com/office/drawing/2014/chart" uri="{C3380CC4-5D6E-409C-BE32-E72D297353CC}">
              <c16:uniqueId val="{00000001-F3AF-D34D-B078-C8B226724933}"/>
            </c:ext>
          </c:extLst>
        </c:ser>
        <c:ser>
          <c:idx val="2"/>
          <c:order val="2"/>
          <c:tx>
            <c:v>Placebo</c:v>
          </c:tx>
          <c:spPr>
            <a:ln w="25400">
              <a:solidFill>
                <a:srgbClr val="FF0000"/>
              </a:solidFill>
            </a:ln>
          </c:spPr>
          <c:marker>
            <c:symbol val="none"/>
          </c:marker>
          <c:xVal>
            <c:numRef>
              <c:f>PBO!$P$2:$P$104</c:f>
              <c:numCache>
                <c:formatCode>General</c:formatCode>
                <c:ptCount val="103"/>
                <c:pt idx="0">
                  <c:v>0</c:v>
                </c:pt>
                <c:pt idx="1">
                  <c:v>0.3614</c:v>
                </c:pt>
                <c:pt idx="2">
                  <c:v>0.3614</c:v>
                </c:pt>
                <c:pt idx="3">
                  <c:v>0.46</c:v>
                </c:pt>
                <c:pt idx="4">
                  <c:v>0.46</c:v>
                </c:pt>
                <c:pt idx="5">
                  <c:v>0.46</c:v>
                </c:pt>
                <c:pt idx="6">
                  <c:v>0.46</c:v>
                </c:pt>
                <c:pt idx="7">
                  <c:v>0.49280000000000002</c:v>
                </c:pt>
                <c:pt idx="8">
                  <c:v>0.49280000000000002</c:v>
                </c:pt>
                <c:pt idx="9">
                  <c:v>0.59140000000000004</c:v>
                </c:pt>
                <c:pt idx="10">
                  <c:v>0.59140000000000004</c:v>
                </c:pt>
                <c:pt idx="11">
                  <c:v>0.65710000000000002</c:v>
                </c:pt>
                <c:pt idx="12">
                  <c:v>0.65710000000000002</c:v>
                </c:pt>
                <c:pt idx="13">
                  <c:v>0.7228</c:v>
                </c:pt>
                <c:pt idx="14">
                  <c:v>0.7228</c:v>
                </c:pt>
                <c:pt idx="15">
                  <c:v>0.75560000000000005</c:v>
                </c:pt>
                <c:pt idx="16">
                  <c:v>0.75560000000000005</c:v>
                </c:pt>
                <c:pt idx="17">
                  <c:v>0.82140000000000002</c:v>
                </c:pt>
                <c:pt idx="18">
                  <c:v>0.82140000000000002</c:v>
                </c:pt>
                <c:pt idx="19">
                  <c:v>0.91990000000000005</c:v>
                </c:pt>
                <c:pt idx="20">
                  <c:v>0.91990000000000005</c:v>
                </c:pt>
                <c:pt idx="21">
                  <c:v>0.98560000000000003</c:v>
                </c:pt>
                <c:pt idx="22">
                  <c:v>0.98560000000000003</c:v>
                </c:pt>
                <c:pt idx="23">
                  <c:v>1.0185</c:v>
                </c:pt>
                <c:pt idx="24">
                  <c:v>1.0185</c:v>
                </c:pt>
                <c:pt idx="25">
                  <c:v>1.0512999999999999</c:v>
                </c:pt>
                <c:pt idx="26">
                  <c:v>1.0512999999999999</c:v>
                </c:pt>
                <c:pt idx="27">
                  <c:v>1.0512999999999999</c:v>
                </c:pt>
                <c:pt idx="28">
                  <c:v>1.0512999999999999</c:v>
                </c:pt>
                <c:pt idx="29">
                  <c:v>1.0512999999999999</c:v>
                </c:pt>
                <c:pt idx="30">
                  <c:v>1.0512999999999999</c:v>
                </c:pt>
                <c:pt idx="31">
                  <c:v>1.2156</c:v>
                </c:pt>
                <c:pt idx="32">
                  <c:v>1.2156</c:v>
                </c:pt>
                <c:pt idx="33">
                  <c:v>1.2484999999999999</c:v>
                </c:pt>
                <c:pt idx="34">
                  <c:v>1.2484999999999999</c:v>
                </c:pt>
                <c:pt idx="35">
                  <c:v>1.2813000000000001</c:v>
                </c:pt>
                <c:pt idx="36">
                  <c:v>1.2813000000000001</c:v>
                </c:pt>
                <c:pt idx="37">
                  <c:v>1.2813000000000001</c:v>
                </c:pt>
                <c:pt idx="38">
                  <c:v>1.2813000000000001</c:v>
                </c:pt>
                <c:pt idx="39">
                  <c:v>1.3142</c:v>
                </c:pt>
                <c:pt idx="40">
                  <c:v>1.3142</c:v>
                </c:pt>
                <c:pt idx="41">
                  <c:v>1.3798999999999999</c:v>
                </c:pt>
                <c:pt idx="42">
                  <c:v>1.3798999999999999</c:v>
                </c:pt>
                <c:pt idx="43">
                  <c:v>1.3798999999999999</c:v>
                </c:pt>
                <c:pt idx="44">
                  <c:v>1.3798999999999999</c:v>
                </c:pt>
                <c:pt idx="45">
                  <c:v>1.3798999999999999</c:v>
                </c:pt>
                <c:pt idx="46">
                  <c:v>1.3798999999999999</c:v>
                </c:pt>
                <c:pt idx="47">
                  <c:v>1.4127000000000001</c:v>
                </c:pt>
                <c:pt idx="48">
                  <c:v>1.4127000000000001</c:v>
                </c:pt>
                <c:pt idx="49">
                  <c:v>1.4127000000000001</c:v>
                </c:pt>
                <c:pt idx="50">
                  <c:v>1.4127000000000001</c:v>
                </c:pt>
                <c:pt idx="51">
                  <c:v>1.4127000000000001</c:v>
                </c:pt>
                <c:pt idx="52">
                  <c:v>1.4127000000000001</c:v>
                </c:pt>
                <c:pt idx="53">
                  <c:v>1.4127000000000001</c:v>
                </c:pt>
                <c:pt idx="54">
                  <c:v>1.4127000000000001</c:v>
                </c:pt>
                <c:pt idx="55">
                  <c:v>1.4456</c:v>
                </c:pt>
                <c:pt idx="56">
                  <c:v>1.4456</c:v>
                </c:pt>
                <c:pt idx="57">
                  <c:v>1.4456</c:v>
                </c:pt>
                <c:pt idx="58">
                  <c:v>1.4456</c:v>
                </c:pt>
                <c:pt idx="59">
                  <c:v>1.4456</c:v>
                </c:pt>
                <c:pt idx="60">
                  <c:v>1.4456</c:v>
                </c:pt>
                <c:pt idx="61">
                  <c:v>1.4456</c:v>
                </c:pt>
                <c:pt idx="62">
                  <c:v>1.4456</c:v>
                </c:pt>
                <c:pt idx="63">
                  <c:v>1.4456</c:v>
                </c:pt>
                <c:pt idx="64">
                  <c:v>1.4456</c:v>
                </c:pt>
                <c:pt idx="65">
                  <c:v>1.5113000000000001</c:v>
                </c:pt>
                <c:pt idx="66">
                  <c:v>1.5113000000000001</c:v>
                </c:pt>
                <c:pt idx="67">
                  <c:v>1.5441</c:v>
                </c:pt>
                <c:pt idx="68">
                  <c:v>1.5441</c:v>
                </c:pt>
                <c:pt idx="69">
                  <c:v>1.577</c:v>
                </c:pt>
                <c:pt idx="70">
                  <c:v>1.577</c:v>
                </c:pt>
                <c:pt idx="71">
                  <c:v>1.577</c:v>
                </c:pt>
                <c:pt idx="72">
                  <c:v>1.577</c:v>
                </c:pt>
                <c:pt idx="73">
                  <c:v>1.577</c:v>
                </c:pt>
                <c:pt idx="74">
                  <c:v>1.577</c:v>
                </c:pt>
                <c:pt idx="75">
                  <c:v>1.577</c:v>
                </c:pt>
                <c:pt idx="76">
                  <c:v>1.577</c:v>
                </c:pt>
                <c:pt idx="77">
                  <c:v>1.6099000000000001</c:v>
                </c:pt>
                <c:pt idx="78">
                  <c:v>1.6099000000000001</c:v>
                </c:pt>
                <c:pt idx="79">
                  <c:v>1.6427</c:v>
                </c:pt>
                <c:pt idx="80">
                  <c:v>1.6427</c:v>
                </c:pt>
                <c:pt idx="81">
                  <c:v>1.8727</c:v>
                </c:pt>
                <c:pt idx="82">
                  <c:v>1.8727</c:v>
                </c:pt>
                <c:pt idx="83">
                  <c:v>2.1355</c:v>
                </c:pt>
                <c:pt idx="84">
                  <c:v>2.1355</c:v>
                </c:pt>
                <c:pt idx="85">
                  <c:v>2.7269000000000001</c:v>
                </c:pt>
                <c:pt idx="86">
                  <c:v>2.7269000000000001</c:v>
                </c:pt>
                <c:pt idx="87">
                  <c:v>2.7269000000000001</c:v>
                </c:pt>
                <c:pt idx="88">
                  <c:v>2.7269000000000001</c:v>
                </c:pt>
                <c:pt idx="89">
                  <c:v>2.8254999999999999</c:v>
                </c:pt>
                <c:pt idx="90">
                  <c:v>2.8254999999999999</c:v>
                </c:pt>
                <c:pt idx="91">
                  <c:v>2.9897</c:v>
                </c:pt>
                <c:pt idx="92">
                  <c:v>2.9897</c:v>
                </c:pt>
                <c:pt idx="93">
                  <c:v>3.1211000000000002</c:v>
                </c:pt>
                <c:pt idx="94">
                  <c:v>3.1211000000000002</c:v>
                </c:pt>
                <c:pt idx="95">
                  <c:v>4.1395999999999997</c:v>
                </c:pt>
                <c:pt idx="96">
                  <c:v>4.1395999999999997</c:v>
                </c:pt>
                <c:pt idx="97">
                  <c:v>4.2053000000000003</c:v>
                </c:pt>
                <c:pt idx="98">
                  <c:v>4.2053000000000003</c:v>
                </c:pt>
                <c:pt idx="99">
                  <c:v>4.3038999999999996</c:v>
                </c:pt>
                <c:pt idx="100">
                  <c:v>4.3038999999999996</c:v>
                </c:pt>
                <c:pt idx="101">
                  <c:v>5.7165999999999997</c:v>
                </c:pt>
                <c:pt idx="102">
                  <c:v>5.7165999999999997</c:v>
                </c:pt>
              </c:numCache>
            </c:numRef>
          </c:xVal>
          <c:yVal>
            <c:numRef>
              <c:f>PBO!$Q$2:$Q$104</c:f>
              <c:numCache>
                <c:formatCode>General</c:formatCode>
                <c:ptCount val="103"/>
                <c:pt idx="0">
                  <c:v>1</c:v>
                </c:pt>
                <c:pt idx="1">
                  <c:v>1</c:v>
                </c:pt>
                <c:pt idx="2">
                  <c:v>0.98246</c:v>
                </c:pt>
                <c:pt idx="3">
                  <c:v>0.98246</c:v>
                </c:pt>
                <c:pt idx="4">
                  <c:v>0.94737000000000005</c:v>
                </c:pt>
                <c:pt idx="5">
                  <c:v>0.94737000000000005</c:v>
                </c:pt>
                <c:pt idx="6">
                  <c:v>0.94737000000000005</c:v>
                </c:pt>
                <c:pt idx="7">
                  <c:v>0.94737000000000005</c:v>
                </c:pt>
                <c:pt idx="8">
                  <c:v>0.92981999999999998</c:v>
                </c:pt>
                <c:pt idx="9">
                  <c:v>0.92981999999999998</c:v>
                </c:pt>
                <c:pt idx="10">
                  <c:v>0.91227999999999998</c:v>
                </c:pt>
                <c:pt idx="11">
                  <c:v>0.91227999999999998</c:v>
                </c:pt>
                <c:pt idx="12">
                  <c:v>0.89473999999999998</c:v>
                </c:pt>
                <c:pt idx="13">
                  <c:v>0.89473999999999998</c:v>
                </c:pt>
                <c:pt idx="14">
                  <c:v>0.87719000000000003</c:v>
                </c:pt>
                <c:pt idx="15">
                  <c:v>0.87719000000000003</c:v>
                </c:pt>
                <c:pt idx="16">
                  <c:v>0.85965000000000003</c:v>
                </c:pt>
                <c:pt idx="17">
                  <c:v>0.85965000000000003</c:v>
                </c:pt>
                <c:pt idx="18">
                  <c:v>0.84211000000000003</c:v>
                </c:pt>
                <c:pt idx="19">
                  <c:v>0.84211000000000003</c:v>
                </c:pt>
                <c:pt idx="20">
                  <c:v>0.82455999999999996</c:v>
                </c:pt>
                <c:pt idx="21">
                  <c:v>0.82455999999999996</c:v>
                </c:pt>
                <c:pt idx="22">
                  <c:v>0.80701999999999996</c:v>
                </c:pt>
                <c:pt idx="23">
                  <c:v>0.80701999999999996</c:v>
                </c:pt>
                <c:pt idx="24">
                  <c:v>0.78947000000000001</c:v>
                </c:pt>
                <c:pt idx="25">
                  <c:v>0.78947000000000001</c:v>
                </c:pt>
                <c:pt idx="26">
                  <c:v>0.73684000000000005</c:v>
                </c:pt>
                <c:pt idx="27">
                  <c:v>0.73684000000000005</c:v>
                </c:pt>
                <c:pt idx="28">
                  <c:v>0.73684000000000005</c:v>
                </c:pt>
                <c:pt idx="29">
                  <c:v>0.73684000000000005</c:v>
                </c:pt>
                <c:pt idx="30">
                  <c:v>0.73684000000000005</c:v>
                </c:pt>
                <c:pt idx="31">
                  <c:v>0.73684000000000005</c:v>
                </c:pt>
                <c:pt idx="32">
                  <c:v>0.71930000000000005</c:v>
                </c:pt>
                <c:pt idx="33">
                  <c:v>0.71930000000000005</c:v>
                </c:pt>
                <c:pt idx="34">
                  <c:v>0.70174999999999998</c:v>
                </c:pt>
                <c:pt idx="35">
                  <c:v>0.70174999999999998</c:v>
                </c:pt>
                <c:pt idx="36">
                  <c:v>0.66666999999999998</c:v>
                </c:pt>
                <c:pt idx="37">
                  <c:v>0.66666999999999998</c:v>
                </c:pt>
                <c:pt idx="38">
                  <c:v>0.66666999999999998</c:v>
                </c:pt>
                <c:pt idx="39">
                  <c:v>0.66666999999999998</c:v>
                </c:pt>
                <c:pt idx="40">
                  <c:v>0.64912000000000003</c:v>
                </c:pt>
                <c:pt idx="41">
                  <c:v>0.64912000000000003</c:v>
                </c:pt>
                <c:pt idx="42">
                  <c:v>0.59502999999999995</c:v>
                </c:pt>
                <c:pt idx="43">
                  <c:v>0.59502999999999995</c:v>
                </c:pt>
                <c:pt idx="44">
                  <c:v>0.59502999999999995</c:v>
                </c:pt>
                <c:pt idx="45">
                  <c:v>0.59502999999999995</c:v>
                </c:pt>
                <c:pt idx="46">
                  <c:v>0.59502999999999995</c:v>
                </c:pt>
                <c:pt idx="47">
                  <c:v>0.59502999999999995</c:v>
                </c:pt>
                <c:pt idx="48">
                  <c:v>0.52064999999999995</c:v>
                </c:pt>
                <c:pt idx="49">
                  <c:v>0.52064999999999995</c:v>
                </c:pt>
                <c:pt idx="50">
                  <c:v>0.52064999999999995</c:v>
                </c:pt>
                <c:pt idx="51">
                  <c:v>0.52064999999999995</c:v>
                </c:pt>
                <c:pt idx="52">
                  <c:v>0.52064999999999995</c:v>
                </c:pt>
                <c:pt idx="53">
                  <c:v>0.52064999999999995</c:v>
                </c:pt>
                <c:pt idx="54">
                  <c:v>0.52064999999999995</c:v>
                </c:pt>
                <c:pt idx="55">
                  <c:v>0.52064999999999995</c:v>
                </c:pt>
                <c:pt idx="56">
                  <c:v>0.41652</c:v>
                </c:pt>
                <c:pt idx="57">
                  <c:v>0.41652</c:v>
                </c:pt>
                <c:pt idx="58">
                  <c:v>0.41652</c:v>
                </c:pt>
                <c:pt idx="59">
                  <c:v>0.41652</c:v>
                </c:pt>
                <c:pt idx="60">
                  <c:v>0.41652</c:v>
                </c:pt>
                <c:pt idx="61">
                  <c:v>0.41652</c:v>
                </c:pt>
                <c:pt idx="62">
                  <c:v>0.41652</c:v>
                </c:pt>
                <c:pt idx="63">
                  <c:v>0.41652</c:v>
                </c:pt>
                <c:pt idx="64">
                  <c:v>0.41652</c:v>
                </c:pt>
                <c:pt idx="65">
                  <c:v>0.41652</c:v>
                </c:pt>
                <c:pt idx="66">
                  <c:v>0.39568999999999999</c:v>
                </c:pt>
                <c:pt idx="67">
                  <c:v>0.39568999999999999</c:v>
                </c:pt>
                <c:pt idx="68">
                  <c:v>0.37486999999999998</c:v>
                </c:pt>
                <c:pt idx="69">
                  <c:v>0.37486999999999998</c:v>
                </c:pt>
                <c:pt idx="70">
                  <c:v>0.29155999999999999</c:v>
                </c:pt>
                <c:pt idx="71">
                  <c:v>0.29155999999999999</c:v>
                </c:pt>
                <c:pt idx="72">
                  <c:v>0.29155999999999999</c:v>
                </c:pt>
                <c:pt idx="73">
                  <c:v>0.29155999999999999</c:v>
                </c:pt>
                <c:pt idx="74">
                  <c:v>0.29155999999999999</c:v>
                </c:pt>
                <c:pt idx="75">
                  <c:v>0.29155999999999999</c:v>
                </c:pt>
                <c:pt idx="76">
                  <c:v>0.29155999999999999</c:v>
                </c:pt>
                <c:pt idx="77">
                  <c:v>0.29155999999999999</c:v>
                </c:pt>
                <c:pt idx="78">
                  <c:v>0.27073999999999998</c:v>
                </c:pt>
                <c:pt idx="79">
                  <c:v>0.27073999999999998</c:v>
                </c:pt>
                <c:pt idx="80">
                  <c:v>0.24990999999999999</c:v>
                </c:pt>
                <c:pt idx="81">
                  <c:v>0.24990999999999999</c:v>
                </c:pt>
                <c:pt idx="82">
                  <c:v>0.22908999999999999</c:v>
                </c:pt>
                <c:pt idx="83">
                  <c:v>0.22908999999999999</c:v>
                </c:pt>
                <c:pt idx="84">
                  <c:v>0.20826</c:v>
                </c:pt>
                <c:pt idx="85">
                  <c:v>0.20826</c:v>
                </c:pt>
                <c:pt idx="86">
                  <c:v>0.16661000000000001</c:v>
                </c:pt>
                <c:pt idx="87">
                  <c:v>0.16661000000000001</c:v>
                </c:pt>
                <c:pt idx="88">
                  <c:v>0.16661000000000001</c:v>
                </c:pt>
                <c:pt idx="89">
                  <c:v>0.16661000000000001</c:v>
                </c:pt>
                <c:pt idx="90">
                  <c:v>0.14577999999999999</c:v>
                </c:pt>
                <c:pt idx="91">
                  <c:v>0.14577999999999999</c:v>
                </c:pt>
                <c:pt idx="92">
                  <c:v>0.12496</c:v>
                </c:pt>
                <c:pt idx="93">
                  <c:v>0.12496</c:v>
                </c:pt>
                <c:pt idx="94">
                  <c:v>0.10413</c:v>
                </c:pt>
                <c:pt idx="95">
                  <c:v>0.10413</c:v>
                </c:pt>
                <c:pt idx="96">
                  <c:v>7.8100000000000003E-2</c:v>
                </c:pt>
                <c:pt idx="97">
                  <c:v>7.8100000000000003E-2</c:v>
                </c:pt>
                <c:pt idx="98">
                  <c:v>5.2069999999999998E-2</c:v>
                </c:pt>
                <c:pt idx="99">
                  <c:v>5.2069999999999998E-2</c:v>
                </c:pt>
                <c:pt idx="100">
                  <c:v>2.6030000000000001E-2</c:v>
                </c:pt>
                <c:pt idx="101">
                  <c:v>2.6030000000000001E-2</c:v>
                </c:pt>
                <c:pt idx="102">
                  <c:v>2.6030000000000001E-2</c:v>
                </c:pt>
              </c:numCache>
            </c:numRef>
          </c:yVal>
          <c:smooth val="0"/>
          <c:extLst>
            <c:ext xmlns:c16="http://schemas.microsoft.com/office/drawing/2014/chart" uri="{C3380CC4-5D6E-409C-BE32-E72D297353CC}">
              <c16:uniqueId val="{00000002-F3AF-D34D-B078-C8B226724933}"/>
            </c:ext>
          </c:extLst>
        </c:ser>
        <c:ser>
          <c:idx val="3"/>
          <c:order val="3"/>
          <c:tx>
            <c:v>Censored_PBO</c:v>
          </c:tx>
          <c:spPr>
            <a:ln>
              <a:noFill/>
            </a:ln>
          </c:spPr>
          <c:marker>
            <c:symbol val="plus"/>
            <c:size val="6"/>
            <c:spPr>
              <a:noFill/>
              <a:ln w="19050">
                <a:solidFill>
                  <a:schemeClr val="bg1"/>
                </a:solidFill>
              </a:ln>
            </c:spPr>
          </c:marker>
          <c:xVal>
            <c:numRef>
              <c:f>PBO!$S$2:$S$12</c:f>
              <c:numCache>
                <c:formatCode>General</c:formatCode>
                <c:ptCount val="11"/>
                <c:pt idx="0">
                  <c:v>3.2899999999999999E-2</c:v>
                </c:pt>
                <c:pt idx="1">
                  <c:v>3.2899999999999999E-2</c:v>
                </c:pt>
                <c:pt idx="2">
                  <c:v>3.2899999999999999E-2</c:v>
                </c:pt>
                <c:pt idx="3">
                  <c:v>3.2899999999999999E-2</c:v>
                </c:pt>
                <c:pt idx="4">
                  <c:v>1.347</c:v>
                </c:pt>
                <c:pt idx="5">
                  <c:v>1.3798999999999999</c:v>
                </c:pt>
                <c:pt idx="6">
                  <c:v>1.4127000000000001</c:v>
                </c:pt>
                <c:pt idx="7">
                  <c:v>1.4127000000000001</c:v>
                </c:pt>
                <c:pt idx="8">
                  <c:v>1.4127000000000001</c:v>
                </c:pt>
                <c:pt idx="9">
                  <c:v>3.1539999999999999</c:v>
                </c:pt>
                <c:pt idx="10">
                  <c:v>5.7165999999999997</c:v>
                </c:pt>
              </c:numCache>
            </c:numRef>
          </c:xVal>
          <c:yVal>
            <c:numRef>
              <c:f>PBO!$T$2:$T$12</c:f>
              <c:numCache>
                <c:formatCode>General</c:formatCode>
                <c:ptCount val="11"/>
                <c:pt idx="0">
                  <c:v>1</c:v>
                </c:pt>
                <c:pt idx="1">
                  <c:v>1</c:v>
                </c:pt>
                <c:pt idx="2">
                  <c:v>1</c:v>
                </c:pt>
                <c:pt idx="3">
                  <c:v>1</c:v>
                </c:pt>
                <c:pt idx="4">
                  <c:v>0.64912000000000003</c:v>
                </c:pt>
                <c:pt idx="5">
                  <c:v>0.59502999999999995</c:v>
                </c:pt>
                <c:pt idx="6">
                  <c:v>0.52064999999999995</c:v>
                </c:pt>
                <c:pt idx="7">
                  <c:v>0.52064999999999995</c:v>
                </c:pt>
                <c:pt idx="8">
                  <c:v>0.52064999999999995</c:v>
                </c:pt>
                <c:pt idx="9">
                  <c:v>0.10413</c:v>
                </c:pt>
                <c:pt idx="10">
                  <c:v>2.6030000000000001E-2</c:v>
                </c:pt>
              </c:numCache>
            </c:numRef>
          </c:yVal>
          <c:smooth val="0"/>
          <c:extLst>
            <c:ext xmlns:c16="http://schemas.microsoft.com/office/drawing/2014/chart" uri="{C3380CC4-5D6E-409C-BE32-E72D297353CC}">
              <c16:uniqueId val="{00000003-F3AF-D34D-B078-C8B226724933}"/>
            </c:ext>
          </c:extLst>
        </c:ser>
        <c:dLbls>
          <c:showLegendKey val="0"/>
          <c:showVal val="0"/>
          <c:showCatName val="0"/>
          <c:showSerName val="0"/>
          <c:showPercent val="0"/>
          <c:showBubbleSize val="0"/>
        </c:dLbls>
        <c:axId val="190902096"/>
        <c:axId val="190903776"/>
      </c:scatterChart>
      <c:valAx>
        <c:axId val="190902096"/>
        <c:scaling>
          <c:orientation val="minMax"/>
        </c:scaling>
        <c:delete val="0"/>
        <c:axPos val="b"/>
        <c:numFmt formatCode="General" sourceLinked="1"/>
        <c:majorTickMark val="out"/>
        <c:minorTickMark val="none"/>
        <c:tickLblPos val="nextTo"/>
        <c:spPr>
          <a:noFill/>
          <a:ln w="9525" cap="flat" cmpd="sng" algn="ctr">
            <a:solidFill>
              <a:schemeClr val="bg1"/>
            </a:solidFill>
            <a:round/>
          </a:ln>
          <a:effectLst/>
        </c:spPr>
        <c:txPr>
          <a:bodyPr rot="0" vert="horz"/>
          <a:lstStyle/>
          <a:p>
            <a:pPr>
              <a:defRPr sz="1200" b="0" i="0" u="none" strike="noStrike" baseline="0">
                <a:solidFill>
                  <a:schemeClr val="tx1"/>
                </a:solidFill>
                <a:latin typeface="Arial" panose="020B0604020202020204" pitchFamily="34" charset="0"/>
                <a:ea typeface="Calibri"/>
                <a:cs typeface="Arial" panose="020B0604020202020204" pitchFamily="34" charset="0"/>
              </a:defRPr>
            </a:pPr>
            <a:endParaRPr lang="en-US"/>
          </a:p>
        </c:txPr>
        <c:crossAx val="190903776"/>
        <c:crosses val="autoZero"/>
        <c:crossBetween val="midCat"/>
        <c:majorUnit val="1"/>
      </c:valAx>
      <c:valAx>
        <c:axId val="190903776"/>
        <c:scaling>
          <c:orientation val="minMax"/>
          <c:max val="1"/>
        </c:scaling>
        <c:delete val="0"/>
        <c:axPos val="l"/>
        <c:numFmt formatCode="#,##0.0" sourceLinked="0"/>
        <c:majorTickMark val="out"/>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90902096"/>
        <c:crosses val="autoZero"/>
        <c:crossBetween val="midCat"/>
        <c:majorUnit val="0.1"/>
        <c:minorUnit val="5.000000000000001E-2"/>
      </c:valAx>
      <c:spPr>
        <a:noFill/>
        <a:ln w="25400">
          <a:noFill/>
        </a:ln>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PBO</c:v>
          </c:tx>
          <c:spPr>
            <a:ln w="19050" cap="rnd">
              <a:noFill/>
              <a:round/>
            </a:ln>
            <a:effectLst/>
          </c:spPr>
          <c:marker>
            <c:symbol val="none"/>
          </c:marker>
          <c:xVal>
            <c:numRef>
              <c:f>PBO!$M$2:$M$104</c:f>
              <c:numCache>
                <c:formatCode>General</c:formatCode>
                <c:ptCount val="103"/>
                <c:pt idx="0">
                  <c:v>0</c:v>
                </c:pt>
                <c:pt idx="1">
                  <c:v>0.36139630390143701</c:v>
                </c:pt>
                <c:pt idx="2">
                  <c:v>0.36139630390143701</c:v>
                </c:pt>
                <c:pt idx="3">
                  <c:v>0.59137577002053399</c:v>
                </c:pt>
                <c:pt idx="4">
                  <c:v>0.59137577002053399</c:v>
                </c:pt>
                <c:pt idx="5">
                  <c:v>0.68993839835728998</c:v>
                </c:pt>
                <c:pt idx="6">
                  <c:v>0.68993839835728998</c:v>
                </c:pt>
                <c:pt idx="7">
                  <c:v>0.91991786447638602</c:v>
                </c:pt>
                <c:pt idx="8">
                  <c:v>0.91991786447638602</c:v>
                </c:pt>
                <c:pt idx="9">
                  <c:v>1.0184804928131399</c:v>
                </c:pt>
                <c:pt idx="10">
                  <c:v>1.0184804928131399</c:v>
                </c:pt>
                <c:pt idx="11">
                  <c:v>1.08418891170431</c:v>
                </c:pt>
                <c:pt idx="12">
                  <c:v>1.08418891170431</c:v>
                </c:pt>
                <c:pt idx="13">
                  <c:v>1.34702258726899</c:v>
                </c:pt>
                <c:pt idx="14">
                  <c:v>1.34702258726899</c:v>
                </c:pt>
                <c:pt idx="15">
                  <c:v>1.37987679671458</c:v>
                </c:pt>
                <c:pt idx="16">
                  <c:v>1.37987679671458</c:v>
                </c:pt>
                <c:pt idx="17">
                  <c:v>1.44558521560575</c:v>
                </c:pt>
                <c:pt idx="18">
                  <c:v>1.44558521560575</c:v>
                </c:pt>
                <c:pt idx="19">
                  <c:v>1.57700205338809</c:v>
                </c:pt>
                <c:pt idx="20">
                  <c:v>1.57700205338809</c:v>
                </c:pt>
                <c:pt idx="21">
                  <c:v>1.87268993839836</c:v>
                </c:pt>
                <c:pt idx="22">
                  <c:v>1.87268993839836</c:v>
                </c:pt>
                <c:pt idx="23">
                  <c:v>2.13552361396304</c:v>
                </c:pt>
                <c:pt idx="24">
                  <c:v>2.13552361396304</c:v>
                </c:pt>
                <c:pt idx="25">
                  <c:v>2.2669404517453802</c:v>
                </c:pt>
                <c:pt idx="26">
                  <c:v>2.2669404517453802</c:v>
                </c:pt>
                <c:pt idx="27">
                  <c:v>2.7268993839835698</c:v>
                </c:pt>
                <c:pt idx="28">
                  <c:v>2.7268993839835698</c:v>
                </c:pt>
                <c:pt idx="29">
                  <c:v>2.7597535934291599</c:v>
                </c:pt>
                <c:pt idx="30">
                  <c:v>2.7597535934291599</c:v>
                </c:pt>
                <c:pt idx="31">
                  <c:v>2.92402464065708</c:v>
                </c:pt>
                <c:pt idx="32">
                  <c:v>2.92402464065708</c:v>
                </c:pt>
                <c:pt idx="33">
                  <c:v>3.51540041067762</c:v>
                </c:pt>
                <c:pt idx="34">
                  <c:v>3.51540041067762</c:v>
                </c:pt>
                <c:pt idx="35">
                  <c:v>3.8439425051334699</c:v>
                </c:pt>
                <c:pt idx="36">
                  <c:v>3.8439425051334699</c:v>
                </c:pt>
                <c:pt idx="37">
                  <c:v>4.2381930184804899</c:v>
                </c:pt>
                <c:pt idx="38">
                  <c:v>4.2381930184804899</c:v>
                </c:pt>
                <c:pt idx="39">
                  <c:v>4.6324435318275201</c:v>
                </c:pt>
                <c:pt idx="40">
                  <c:v>4.6324435318275201</c:v>
                </c:pt>
                <c:pt idx="41">
                  <c:v>4.7638603696098603</c:v>
                </c:pt>
                <c:pt idx="42">
                  <c:v>4.7638603696098603</c:v>
                </c:pt>
                <c:pt idx="43">
                  <c:v>4.7967145790554397</c:v>
                </c:pt>
                <c:pt idx="44">
                  <c:v>4.7967145790554397</c:v>
                </c:pt>
                <c:pt idx="45">
                  <c:v>4.8295687885010299</c:v>
                </c:pt>
                <c:pt idx="46">
                  <c:v>4.8295687885010299</c:v>
                </c:pt>
                <c:pt idx="47">
                  <c:v>5.0266940451745397</c:v>
                </c:pt>
                <c:pt idx="48">
                  <c:v>5.0266940451745397</c:v>
                </c:pt>
                <c:pt idx="49">
                  <c:v>5.3223819301848003</c:v>
                </c:pt>
                <c:pt idx="50">
                  <c:v>5.3223819301848003</c:v>
                </c:pt>
                <c:pt idx="51">
                  <c:v>5.4866529774127297</c:v>
                </c:pt>
                <c:pt idx="52">
                  <c:v>5.4866529774127297</c:v>
                </c:pt>
                <c:pt idx="53">
                  <c:v>6.0780287474332697</c:v>
                </c:pt>
                <c:pt idx="54">
                  <c:v>6.0780287474332697</c:v>
                </c:pt>
                <c:pt idx="55">
                  <c:v>6.2094455852156099</c:v>
                </c:pt>
                <c:pt idx="56">
                  <c:v>6.2094455852156099</c:v>
                </c:pt>
                <c:pt idx="57">
                  <c:v>6.4065708418891196</c:v>
                </c:pt>
                <c:pt idx="58">
                  <c:v>6.4065708418891196</c:v>
                </c:pt>
                <c:pt idx="59">
                  <c:v>6.6036960985626303</c:v>
                </c:pt>
                <c:pt idx="60">
                  <c:v>6.6036960985626303</c:v>
                </c:pt>
                <c:pt idx="61">
                  <c:v>7.4579055441478399</c:v>
                </c:pt>
                <c:pt idx="62">
                  <c:v>7.4579055441478399</c:v>
                </c:pt>
                <c:pt idx="63">
                  <c:v>7.8850102669404496</c:v>
                </c:pt>
                <c:pt idx="64">
                  <c:v>7.8850102669404496</c:v>
                </c:pt>
                <c:pt idx="65">
                  <c:v>8.0821355236139603</c:v>
                </c:pt>
                <c:pt idx="66">
                  <c:v>8.0821355236139603</c:v>
                </c:pt>
                <c:pt idx="67">
                  <c:v>9.6919917864476393</c:v>
                </c:pt>
                <c:pt idx="68">
                  <c:v>9.6919917864476393</c:v>
                </c:pt>
                <c:pt idx="69">
                  <c:v>10.3162217659138</c:v>
                </c:pt>
                <c:pt idx="70">
                  <c:v>10.3162217659138</c:v>
                </c:pt>
                <c:pt idx="71">
                  <c:v>10.8090349075975</c:v>
                </c:pt>
                <c:pt idx="72">
                  <c:v>10.8090349075975</c:v>
                </c:pt>
                <c:pt idx="73">
                  <c:v>10.9404517453799</c:v>
                </c:pt>
                <c:pt idx="74">
                  <c:v>10.9404517453799</c:v>
                </c:pt>
                <c:pt idx="75">
                  <c:v>11.0718685831622</c:v>
                </c:pt>
                <c:pt idx="76">
                  <c:v>11.0718685831622</c:v>
                </c:pt>
                <c:pt idx="77">
                  <c:v>11.400410677618099</c:v>
                </c:pt>
                <c:pt idx="78">
                  <c:v>11.400410677618099</c:v>
                </c:pt>
                <c:pt idx="79">
                  <c:v>12.0903490759754</c:v>
                </c:pt>
                <c:pt idx="80">
                  <c:v>12.0903490759754</c:v>
                </c:pt>
                <c:pt idx="81">
                  <c:v>12.845995893223799</c:v>
                </c:pt>
                <c:pt idx="82">
                  <c:v>12.845995893223799</c:v>
                </c:pt>
                <c:pt idx="83">
                  <c:v>13.667351129363499</c:v>
                </c:pt>
                <c:pt idx="84">
                  <c:v>13.667351129363499</c:v>
                </c:pt>
                <c:pt idx="85">
                  <c:v>15.0800821355236</c:v>
                </c:pt>
                <c:pt idx="86">
                  <c:v>15.0800821355236</c:v>
                </c:pt>
                <c:pt idx="87">
                  <c:v>16.197125256673498</c:v>
                </c:pt>
                <c:pt idx="88">
                  <c:v>16.197125256673498</c:v>
                </c:pt>
                <c:pt idx="89">
                  <c:v>16.459958932238202</c:v>
                </c:pt>
                <c:pt idx="90">
                  <c:v>16.459958932238202</c:v>
                </c:pt>
                <c:pt idx="91">
                  <c:v>18.628336755646799</c:v>
                </c:pt>
                <c:pt idx="92">
                  <c:v>18.628336755646799</c:v>
                </c:pt>
                <c:pt idx="93">
                  <c:v>19.745379876796701</c:v>
                </c:pt>
                <c:pt idx="94">
                  <c:v>19.745379876796701</c:v>
                </c:pt>
                <c:pt idx="95">
                  <c:v>19.811088295687899</c:v>
                </c:pt>
                <c:pt idx="96">
                  <c:v>19.811088295687899</c:v>
                </c:pt>
                <c:pt idx="97">
                  <c:v>20.6652977412731</c:v>
                </c:pt>
                <c:pt idx="98">
                  <c:v>20.6652977412731</c:v>
                </c:pt>
                <c:pt idx="99">
                  <c:v>25.133470225872699</c:v>
                </c:pt>
                <c:pt idx="100">
                  <c:v>25.133470225872699</c:v>
                </c:pt>
                <c:pt idx="101">
                  <c:v>33.0513347022587</c:v>
                </c:pt>
                <c:pt idx="102">
                  <c:v>33.0513347022587</c:v>
                </c:pt>
              </c:numCache>
            </c:numRef>
          </c:xVal>
          <c:yVal>
            <c:numRef>
              <c:f>PBO!$N$2:$N$104</c:f>
              <c:numCache>
                <c:formatCode>General</c:formatCode>
                <c:ptCount val="103"/>
                <c:pt idx="0">
                  <c:v>1</c:v>
                </c:pt>
                <c:pt idx="1">
                  <c:v>1</c:v>
                </c:pt>
                <c:pt idx="2">
                  <c:v>0.98360655737704905</c:v>
                </c:pt>
                <c:pt idx="3">
                  <c:v>0.98360655737704905</c:v>
                </c:pt>
                <c:pt idx="4">
                  <c:v>0.96721311475409799</c:v>
                </c:pt>
                <c:pt idx="5">
                  <c:v>0.96721311475409799</c:v>
                </c:pt>
                <c:pt idx="6">
                  <c:v>0.95081967213114804</c:v>
                </c:pt>
                <c:pt idx="7">
                  <c:v>0.95081967213114804</c:v>
                </c:pt>
                <c:pt idx="8">
                  <c:v>0.93442622950819698</c:v>
                </c:pt>
                <c:pt idx="9">
                  <c:v>0.93442622950819698</c:v>
                </c:pt>
                <c:pt idx="10">
                  <c:v>0.91803278688524603</c:v>
                </c:pt>
                <c:pt idx="11">
                  <c:v>0.91803278688524603</c:v>
                </c:pt>
                <c:pt idx="12">
                  <c:v>0.90163934426229497</c:v>
                </c:pt>
                <c:pt idx="13">
                  <c:v>0.90163934426229497</c:v>
                </c:pt>
                <c:pt idx="14">
                  <c:v>0.88524590163934402</c:v>
                </c:pt>
                <c:pt idx="15">
                  <c:v>0.88524590163934402</c:v>
                </c:pt>
                <c:pt idx="16">
                  <c:v>0.86885245901639296</c:v>
                </c:pt>
                <c:pt idx="17">
                  <c:v>0.86885245901639296</c:v>
                </c:pt>
                <c:pt idx="18">
                  <c:v>0.85245901639344301</c:v>
                </c:pt>
                <c:pt idx="19">
                  <c:v>0.85245901639344301</c:v>
                </c:pt>
                <c:pt idx="20">
                  <c:v>0.83606557377049195</c:v>
                </c:pt>
                <c:pt idx="21">
                  <c:v>0.83606557377049195</c:v>
                </c:pt>
                <c:pt idx="22">
                  <c:v>0.81967213114754101</c:v>
                </c:pt>
                <c:pt idx="23">
                  <c:v>0.81967213114754101</c:v>
                </c:pt>
                <c:pt idx="24">
                  <c:v>0.80327868852458995</c:v>
                </c:pt>
                <c:pt idx="25">
                  <c:v>0.80327868852458995</c:v>
                </c:pt>
                <c:pt idx="26">
                  <c:v>0.786885245901639</c:v>
                </c:pt>
                <c:pt idx="27">
                  <c:v>0.786885245901639</c:v>
                </c:pt>
                <c:pt idx="28">
                  <c:v>0.77049180327868805</c:v>
                </c:pt>
                <c:pt idx="29">
                  <c:v>0.77049180327868805</c:v>
                </c:pt>
                <c:pt idx="30">
                  <c:v>0.75409836065573799</c:v>
                </c:pt>
                <c:pt idx="31">
                  <c:v>0.75409836065573799</c:v>
                </c:pt>
                <c:pt idx="32">
                  <c:v>0.73770491803278704</c:v>
                </c:pt>
                <c:pt idx="33">
                  <c:v>0.73770491803278704</c:v>
                </c:pt>
                <c:pt idx="34">
                  <c:v>0.72131147540983598</c:v>
                </c:pt>
                <c:pt idx="35">
                  <c:v>0.72131147540983598</c:v>
                </c:pt>
                <c:pt idx="36">
                  <c:v>0.70491803278688503</c:v>
                </c:pt>
                <c:pt idx="37">
                  <c:v>0.70491803278688503</c:v>
                </c:pt>
                <c:pt idx="38">
                  <c:v>0.68852459016393397</c:v>
                </c:pt>
                <c:pt idx="39">
                  <c:v>0.68852459016393397</c:v>
                </c:pt>
                <c:pt idx="40">
                  <c:v>0.67213114754098302</c:v>
                </c:pt>
                <c:pt idx="41">
                  <c:v>0.67213114754098302</c:v>
                </c:pt>
                <c:pt idx="42">
                  <c:v>0.65573770491803296</c:v>
                </c:pt>
                <c:pt idx="43">
                  <c:v>0.65573770491803296</c:v>
                </c:pt>
                <c:pt idx="44">
                  <c:v>0.63934426229508201</c:v>
                </c:pt>
                <c:pt idx="45">
                  <c:v>0.63934426229508201</c:v>
                </c:pt>
                <c:pt idx="46">
                  <c:v>0.62295081967213095</c:v>
                </c:pt>
                <c:pt idx="47">
                  <c:v>0.62295081967213095</c:v>
                </c:pt>
                <c:pt idx="48">
                  <c:v>0.60655737704918</c:v>
                </c:pt>
                <c:pt idx="49">
                  <c:v>0.60655737704918</c:v>
                </c:pt>
                <c:pt idx="50">
                  <c:v>0.59016393442622905</c:v>
                </c:pt>
                <c:pt idx="51">
                  <c:v>0.59016393442622905</c:v>
                </c:pt>
                <c:pt idx="52">
                  <c:v>0.57377049180327799</c:v>
                </c:pt>
                <c:pt idx="53">
                  <c:v>0.57377049180327799</c:v>
                </c:pt>
                <c:pt idx="54">
                  <c:v>0.55737704918032804</c:v>
                </c:pt>
                <c:pt idx="55">
                  <c:v>0.55737704918032804</c:v>
                </c:pt>
                <c:pt idx="56">
                  <c:v>0.54098360655737698</c:v>
                </c:pt>
                <c:pt idx="57">
                  <c:v>0.54098360655737698</c:v>
                </c:pt>
                <c:pt idx="58">
                  <c:v>0.52459016393442603</c:v>
                </c:pt>
                <c:pt idx="59">
                  <c:v>0.52459016393442603</c:v>
                </c:pt>
                <c:pt idx="60">
                  <c:v>0.50819672131147497</c:v>
                </c:pt>
                <c:pt idx="61">
                  <c:v>0.50819672131147497</c:v>
                </c:pt>
                <c:pt idx="62">
                  <c:v>0.49180327868852403</c:v>
                </c:pt>
                <c:pt idx="63">
                  <c:v>0.49180327868852403</c:v>
                </c:pt>
                <c:pt idx="64">
                  <c:v>0.47540983606557402</c:v>
                </c:pt>
                <c:pt idx="65">
                  <c:v>0.47540983606557402</c:v>
                </c:pt>
                <c:pt idx="66">
                  <c:v>0.45901639344262302</c:v>
                </c:pt>
                <c:pt idx="67">
                  <c:v>0.45901639344262302</c:v>
                </c:pt>
                <c:pt idx="68">
                  <c:v>0.44262295081967201</c:v>
                </c:pt>
                <c:pt idx="69">
                  <c:v>0.44262295081967201</c:v>
                </c:pt>
                <c:pt idx="70">
                  <c:v>0.42622950819672101</c:v>
                </c:pt>
                <c:pt idx="71">
                  <c:v>0.42622950819672101</c:v>
                </c:pt>
                <c:pt idx="72">
                  <c:v>0.409180327868852</c:v>
                </c:pt>
                <c:pt idx="73">
                  <c:v>0.409180327868852</c:v>
                </c:pt>
                <c:pt idx="74">
                  <c:v>0.39213114754098299</c:v>
                </c:pt>
                <c:pt idx="75">
                  <c:v>0.39213114754098299</c:v>
                </c:pt>
                <c:pt idx="76">
                  <c:v>0.37508196721311499</c:v>
                </c:pt>
                <c:pt idx="77">
                  <c:v>0.37508196721311499</c:v>
                </c:pt>
                <c:pt idx="78">
                  <c:v>0.35803278688524598</c:v>
                </c:pt>
                <c:pt idx="79">
                  <c:v>0.35803278688524598</c:v>
                </c:pt>
                <c:pt idx="80">
                  <c:v>0.34098360655737697</c:v>
                </c:pt>
                <c:pt idx="81">
                  <c:v>0.34098360655737697</c:v>
                </c:pt>
                <c:pt idx="82">
                  <c:v>0.32393442622950802</c:v>
                </c:pt>
                <c:pt idx="83">
                  <c:v>0.32393442622950802</c:v>
                </c:pt>
                <c:pt idx="84">
                  <c:v>0.30688524590163901</c:v>
                </c:pt>
                <c:pt idx="85">
                  <c:v>0.30688524590163901</c:v>
                </c:pt>
                <c:pt idx="86">
                  <c:v>0.28983606557377001</c:v>
                </c:pt>
                <c:pt idx="87">
                  <c:v>0.28983606557377001</c:v>
                </c:pt>
                <c:pt idx="88">
                  <c:v>0.272786885245902</c:v>
                </c:pt>
                <c:pt idx="89">
                  <c:v>0.272786885245902</c:v>
                </c:pt>
                <c:pt idx="90">
                  <c:v>0.25573770491803299</c:v>
                </c:pt>
                <c:pt idx="91">
                  <c:v>0.25573770491803299</c:v>
                </c:pt>
                <c:pt idx="92">
                  <c:v>0.234426229508197</c:v>
                </c:pt>
                <c:pt idx="93">
                  <c:v>0.234426229508197</c:v>
                </c:pt>
                <c:pt idx="94">
                  <c:v>0.210983606557377</c:v>
                </c:pt>
                <c:pt idx="95">
                  <c:v>0.210983606557377</c:v>
                </c:pt>
                <c:pt idx="96">
                  <c:v>0.18754098360655699</c:v>
                </c:pt>
                <c:pt idx="97">
                  <c:v>0.18754098360655699</c:v>
                </c:pt>
                <c:pt idx="98">
                  <c:v>0.15003278688524599</c:v>
                </c:pt>
                <c:pt idx="99">
                  <c:v>0.15003278688524599</c:v>
                </c:pt>
                <c:pt idx="100">
                  <c:v>0.10002185792349701</c:v>
                </c:pt>
                <c:pt idx="101">
                  <c:v>0.10002185792349701</c:v>
                </c:pt>
                <c:pt idx="102">
                  <c:v>0.10002185792349701</c:v>
                </c:pt>
              </c:numCache>
            </c:numRef>
          </c:yVal>
          <c:smooth val="0"/>
          <c:extLst>
            <c:ext xmlns:c16="http://schemas.microsoft.com/office/drawing/2014/chart" uri="{C3380CC4-5D6E-409C-BE32-E72D297353CC}">
              <c16:uniqueId val="{00000000-7CBD-9042-BEA1-BD957A6C4315}"/>
            </c:ext>
          </c:extLst>
        </c:ser>
        <c:ser>
          <c:idx val="1"/>
          <c:order val="1"/>
          <c:tx>
            <c:v>PBO RPSFT</c:v>
          </c:tx>
          <c:spPr>
            <a:ln w="19050" cap="rnd">
              <a:noFill/>
              <a:round/>
            </a:ln>
            <a:effectLst/>
          </c:spPr>
          <c:marker>
            <c:symbol val="none"/>
          </c:marker>
          <c:xVal>
            <c:numRef>
              <c:f>'PBO RPSFT'!$M$2:$M$102</c:f>
              <c:numCache>
                <c:formatCode>General</c:formatCode>
                <c:ptCount val="101"/>
                <c:pt idx="0">
                  <c:v>0</c:v>
                </c:pt>
                <c:pt idx="1">
                  <c:v>0.36139630390143701</c:v>
                </c:pt>
                <c:pt idx="2">
                  <c:v>0.36139630390143701</c:v>
                </c:pt>
                <c:pt idx="3">
                  <c:v>0.59137577002053399</c:v>
                </c:pt>
                <c:pt idx="4">
                  <c:v>0.59137577002053399</c:v>
                </c:pt>
                <c:pt idx="5">
                  <c:v>0.68993839835728998</c:v>
                </c:pt>
                <c:pt idx="6">
                  <c:v>0.68993839835728998</c:v>
                </c:pt>
                <c:pt idx="7">
                  <c:v>0.91991786447638602</c:v>
                </c:pt>
                <c:pt idx="8">
                  <c:v>0.91991786447638602</c:v>
                </c:pt>
                <c:pt idx="9">
                  <c:v>1.0184804928131399</c:v>
                </c:pt>
                <c:pt idx="10">
                  <c:v>1.0184804928131399</c:v>
                </c:pt>
                <c:pt idx="11">
                  <c:v>1.08418891170431</c:v>
                </c:pt>
                <c:pt idx="12">
                  <c:v>1.08418891170431</c:v>
                </c:pt>
                <c:pt idx="13">
                  <c:v>1.34702258726899</c:v>
                </c:pt>
                <c:pt idx="14">
                  <c:v>1.34702258726899</c:v>
                </c:pt>
                <c:pt idx="15">
                  <c:v>1.37987679671458</c:v>
                </c:pt>
                <c:pt idx="16">
                  <c:v>1.37987679671458</c:v>
                </c:pt>
                <c:pt idx="17">
                  <c:v>1.4243713861910401</c:v>
                </c:pt>
                <c:pt idx="18">
                  <c:v>1.4243713861910401</c:v>
                </c:pt>
                <c:pt idx="19">
                  <c:v>1.44558521560575</c:v>
                </c:pt>
                <c:pt idx="20">
                  <c:v>1.44558521560575</c:v>
                </c:pt>
                <c:pt idx="21">
                  <c:v>1.5248959515401701</c:v>
                </c:pt>
                <c:pt idx="22">
                  <c:v>1.5248959515401701</c:v>
                </c:pt>
                <c:pt idx="23">
                  <c:v>1.57700205338809</c:v>
                </c:pt>
                <c:pt idx="24">
                  <c:v>1.57700205338809</c:v>
                </c:pt>
                <c:pt idx="25">
                  <c:v>2.13552361396304</c:v>
                </c:pt>
                <c:pt idx="26">
                  <c:v>2.13552361396304</c:v>
                </c:pt>
                <c:pt idx="27">
                  <c:v>2.6766764739220101</c:v>
                </c:pt>
                <c:pt idx="28">
                  <c:v>2.6766764739220101</c:v>
                </c:pt>
                <c:pt idx="29">
                  <c:v>2.7268993839835698</c:v>
                </c:pt>
                <c:pt idx="30">
                  <c:v>2.7268993839835698</c:v>
                </c:pt>
                <c:pt idx="31">
                  <c:v>2.7597535934291599</c:v>
                </c:pt>
                <c:pt idx="32">
                  <c:v>2.7597535934291599</c:v>
                </c:pt>
                <c:pt idx="33">
                  <c:v>3.0478299660679702</c:v>
                </c:pt>
                <c:pt idx="34">
                  <c:v>3.0478299660679702</c:v>
                </c:pt>
                <c:pt idx="35">
                  <c:v>3.36093904851155</c:v>
                </c:pt>
                <c:pt idx="36">
                  <c:v>3.36093904851155</c:v>
                </c:pt>
                <c:pt idx="37">
                  <c:v>3.47299900025688</c:v>
                </c:pt>
                <c:pt idx="38">
                  <c:v>3.47299900025688</c:v>
                </c:pt>
                <c:pt idx="39">
                  <c:v>3.51540041067762</c:v>
                </c:pt>
                <c:pt idx="40">
                  <c:v>3.51540041067762</c:v>
                </c:pt>
                <c:pt idx="41">
                  <c:v>3.58516394563688</c:v>
                </c:pt>
                <c:pt idx="42">
                  <c:v>3.58516394563688</c:v>
                </c:pt>
                <c:pt idx="43">
                  <c:v>3.8073744089325001</c:v>
                </c:pt>
                <c:pt idx="44">
                  <c:v>3.8073744089325001</c:v>
                </c:pt>
                <c:pt idx="45">
                  <c:v>3.8363309927620199</c:v>
                </c:pt>
                <c:pt idx="46">
                  <c:v>3.8363309927620199</c:v>
                </c:pt>
                <c:pt idx="47">
                  <c:v>3.8439425051334699</c:v>
                </c:pt>
                <c:pt idx="48">
                  <c:v>3.8439425051334699</c:v>
                </c:pt>
                <c:pt idx="49">
                  <c:v>4.0372751298255896</c:v>
                </c:pt>
                <c:pt idx="50">
                  <c:v>4.0372751298255896</c:v>
                </c:pt>
                <c:pt idx="51">
                  <c:v>4.0701293392711797</c:v>
                </c:pt>
                <c:pt idx="52">
                  <c:v>4.0701293392711797</c:v>
                </c:pt>
                <c:pt idx="53">
                  <c:v>4.1533639492303402</c:v>
                </c:pt>
                <c:pt idx="54">
                  <c:v>4.1533639492303402</c:v>
                </c:pt>
                <c:pt idx="55">
                  <c:v>4.1804373412734899</c:v>
                </c:pt>
                <c:pt idx="56">
                  <c:v>4.1804373412734899</c:v>
                </c:pt>
                <c:pt idx="57">
                  <c:v>4.2075107333166404</c:v>
                </c:pt>
                <c:pt idx="58">
                  <c:v>4.2075107333166404</c:v>
                </c:pt>
                <c:pt idx="59">
                  <c:v>4.9380460955343199</c:v>
                </c:pt>
                <c:pt idx="60">
                  <c:v>4.9380460955343199</c:v>
                </c:pt>
                <c:pt idx="61">
                  <c:v>5.0521204811093599</c:v>
                </c:pt>
                <c:pt idx="62">
                  <c:v>5.0521204811093599</c:v>
                </c:pt>
                <c:pt idx="63">
                  <c:v>5.14872117243375</c:v>
                </c:pt>
                <c:pt idx="64">
                  <c:v>5.14872117243375</c:v>
                </c:pt>
                <c:pt idx="65">
                  <c:v>6.0780287474332697</c:v>
                </c:pt>
                <c:pt idx="66">
                  <c:v>6.0780287474332697</c:v>
                </c:pt>
                <c:pt idx="67">
                  <c:v>6.3277325773107602</c:v>
                </c:pt>
                <c:pt idx="68">
                  <c:v>6.3277325773107602</c:v>
                </c:pt>
                <c:pt idx="69">
                  <c:v>6.6544177283889203</c:v>
                </c:pt>
                <c:pt idx="70">
                  <c:v>6.6544177283889203</c:v>
                </c:pt>
                <c:pt idx="71">
                  <c:v>6.6619767439430397</c:v>
                </c:pt>
                <c:pt idx="72">
                  <c:v>6.6619767439430397</c:v>
                </c:pt>
                <c:pt idx="73">
                  <c:v>7.0506301787483201</c:v>
                </c:pt>
                <c:pt idx="74">
                  <c:v>7.0506301787483201</c:v>
                </c:pt>
                <c:pt idx="75">
                  <c:v>7.5898473501035904</c:v>
                </c:pt>
                <c:pt idx="76">
                  <c:v>7.5898473501035904</c:v>
                </c:pt>
                <c:pt idx="77">
                  <c:v>7.7017498113969003</c:v>
                </c:pt>
                <c:pt idx="78">
                  <c:v>7.7017498113969003</c:v>
                </c:pt>
                <c:pt idx="79">
                  <c:v>8.5674421465609694</c:v>
                </c:pt>
                <c:pt idx="80">
                  <c:v>8.5674421465609694</c:v>
                </c:pt>
                <c:pt idx="81">
                  <c:v>8.8654594463049907</c:v>
                </c:pt>
                <c:pt idx="82">
                  <c:v>8.8654594463049907</c:v>
                </c:pt>
                <c:pt idx="83">
                  <c:v>9.4005952531835</c:v>
                </c:pt>
                <c:pt idx="84">
                  <c:v>9.4005952531835</c:v>
                </c:pt>
                <c:pt idx="85">
                  <c:v>10.1062028992311</c:v>
                </c:pt>
                <c:pt idx="86">
                  <c:v>10.1062028992311</c:v>
                </c:pt>
                <c:pt idx="87">
                  <c:v>10.9404517453799</c:v>
                </c:pt>
                <c:pt idx="88">
                  <c:v>10.9404517453799</c:v>
                </c:pt>
                <c:pt idx="89">
                  <c:v>11.211868124436799</c:v>
                </c:pt>
                <c:pt idx="90">
                  <c:v>11.211868124436799</c:v>
                </c:pt>
                <c:pt idx="91">
                  <c:v>11.822600780494399</c:v>
                </c:pt>
                <c:pt idx="92">
                  <c:v>11.822600780494399</c:v>
                </c:pt>
                <c:pt idx="93">
                  <c:v>11.8804876997447</c:v>
                </c:pt>
                <c:pt idx="94">
                  <c:v>11.8804876997447</c:v>
                </c:pt>
                <c:pt idx="95">
                  <c:v>12.691980754005201</c:v>
                </c:pt>
                <c:pt idx="96">
                  <c:v>12.691980754005201</c:v>
                </c:pt>
                <c:pt idx="97">
                  <c:v>14.698469441736901</c:v>
                </c:pt>
                <c:pt idx="98">
                  <c:v>14.698469441736901</c:v>
                </c:pt>
                <c:pt idx="99">
                  <c:v>20.5338809034908</c:v>
                </c:pt>
                <c:pt idx="100">
                  <c:v>20.5338809034908</c:v>
                </c:pt>
              </c:numCache>
            </c:numRef>
          </c:xVal>
          <c:yVal>
            <c:numRef>
              <c:f>'PBO RPSFT'!$N$2:$N$102</c:f>
              <c:numCache>
                <c:formatCode>General</c:formatCode>
                <c:ptCount val="101"/>
                <c:pt idx="0">
                  <c:v>1</c:v>
                </c:pt>
                <c:pt idx="1">
                  <c:v>1</c:v>
                </c:pt>
                <c:pt idx="2">
                  <c:v>0.98360655737704905</c:v>
                </c:pt>
                <c:pt idx="3">
                  <c:v>0.98360655737704905</c:v>
                </c:pt>
                <c:pt idx="4">
                  <c:v>0.96721311475409799</c:v>
                </c:pt>
                <c:pt idx="5">
                  <c:v>0.96721311475409799</c:v>
                </c:pt>
                <c:pt idx="6">
                  <c:v>0.95081967213114804</c:v>
                </c:pt>
                <c:pt idx="7">
                  <c:v>0.95081967213114804</c:v>
                </c:pt>
                <c:pt idx="8">
                  <c:v>0.93442622950819698</c:v>
                </c:pt>
                <c:pt idx="9">
                  <c:v>0.93442622950819698</c:v>
                </c:pt>
                <c:pt idx="10">
                  <c:v>0.91803278688524603</c:v>
                </c:pt>
                <c:pt idx="11">
                  <c:v>0.91803278688524603</c:v>
                </c:pt>
                <c:pt idx="12">
                  <c:v>0.90163934426229497</c:v>
                </c:pt>
                <c:pt idx="13">
                  <c:v>0.90163934426229497</c:v>
                </c:pt>
                <c:pt idx="14">
                  <c:v>0.88524590163934402</c:v>
                </c:pt>
                <c:pt idx="15">
                  <c:v>0.88524590163934402</c:v>
                </c:pt>
                <c:pt idx="16">
                  <c:v>0.86885245901639296</c:v>
                </c:pt>
                <c:pt idx="17">
                  <c:v>0.86885245901639296</c:v>
                </c:pt>
                <c:pt idx="18">
                  <c:v>0.85245901639344301</c:v>
                </c:pt>
                <c:pt idx="19">
                  <c:v>0.85245901639344301</c:v>
                </c:pt>
                <c:pt idx="20">
                  <c:v>0.83606557377049195</c:v>
                </c:pt>
                <c:pt idx="21">
                  <c:v>0.83606557377049195</c:v>
                </c:pt>
                <c:pt idx="22">
                  <c:v>0.81967213114754101</c:v>
                </c:pt>
                <c:pt idx="23">
                  <c:v>0.81967213114754101</c:v>
                </c:pt>
                <c:pt idx="24">
                  <c:v>0.80327868852458995</c:v>
                </c:pt>
                <c:pt idx="25">
                  <c:v>0.80327868852458995</c:v>
                </c:pt>
                <c:pt idx="26">
                  <c:v>0.786885245901639</c:v>
                </c:pt>
                <c:pt idx="27">
                  <c:v>0.786885245901639</c:v>
                </c:pt>
                <c:pt idx="28">
                  <c:v>0.77049180327868805</c:v>
                </c:pt>
                <c:pt idx="29">
                  <c:v>0.77049180327868805</c:v>
                </c:pt>
                <c:pt idx="30">
                  <c:v>0.75409836065573799</c:v>
                </c:pt>
                <c:pt idx="31">
                  <c:v>0.75409836065573799</c:v>
                </c:pt>
                <c:pt idx="32">
                  <c:v>0.73770491803278704</c:v>
                </c:pt>
                <c:pt idx="33">
                  <c:v>0.73770491803278704</c:v>
                </c:pt>
                <c:pt idx="34">
                  <c:v>0.72131147540983598</c:v>
                </c:pt>
                <c:pt idx="35">
                  <c:v>0.72131147540983598</c:v>
                </c:pt>
                <c:pt idx="36">
                  <c:v>0.70491803278688503</c:v>
                </c:pt>
                <c:pt idx="37">
                  <c:v>0.70491803278688503</c:v>
                </c:pt>
                <c:pt idx="38">
                  <c:v>0.68852459016393397</c:v>
                </c:pt>
                <c:pt idx="39">
                  <c:v>0.68852459016393397</c:v>
                </c:pt>
                <c:pt idx="40">
                  <c:v>0.67213114754098302</c:v>
                </c:pt>
                <c:pt idx="41">
                  <c:v>0.67213114754098302</c:v>
                </c:pt>
                <c:pt idx="42">
                  <c:v>0.65573770491803296</c:v>
                </c:pt>
                <c:pt idx="43">
                  <c:v>0.65573770491803296</c:v>
                </c:pt>
                <c:pt idx="44">
                  <c:v>0.63934426229508201</c:v>
                </c:pt>
                <c:pt idx="45">
                  <c:v>0.63934426229508201</c:v>
                </c:pt>
                <c:pt idx="46">
                  <c:v>0.62295081967213095</c:v>
                </c:pt>
                <c:pt idx="47">
                  <c:v>0.62295081967213095</c:v>
                </c:pt>
                <c:pt idx="48">
                  <c:v>0.60655737704918</c:v>
                </c:pt>
                <c:pt idx="49">
                  <c:v>0.60655737704918</c:v>
                </c:pt>
                <c:pt idx="50">
                  <c:v>0.59016393442622905</c:v>
                </c:pt>
                <c:pt idx="51">
                  <c:v>0.59016393442622905</c:v>
                </c:pt>
                <c:pt idx="52">
                  <c:v>0.57377049180327799</c:v>
                </c:pt>
                <c:pt idx="53">
                  <c:v>0.57377049180327799</c:v>
                </c:pt>
                <c:pt idx="54">
                  <c:v>0.55737704918032804</c:v>
                </c:pt>
                <c:pt idx="55">
                  <c:v>0.55737704918032804</c:v>
                </c:pt>
                <c:pt idx="56">
                  <c:v>0.54098360655737698</c:v>
                </c:pt>
                <c:pt idx="57">
                  <c:v>0.54098360655737698</c:v>
                </c:pt>
                <c:pt idx="58">
                  <c:v>0.52459016393442603</c:v>
                </c:pt>
                <c:pt idx="59">
                  <c:v>0.52459016393442603</c:v>
                </c:pt>
                <c:pt idx="60">
                  <c:v>0.50819672131147497</c:v>
                </c:pt>
                <c:pt idx="61">
                  <c:v>0.50819672131147497</c:v>
                </c:pt>
                <c:pt idx="62">
                  <c:v>0.49180327868852403</c:v>
                </c:pt>
                <c:pt idx="63">
                  <c:v>0.49180327868852403</c:v>
                </c:pt>
                <c:pt idx="64">
                  <c:v>0.47540983606557402</c:v>
                </c:pt>
                <c:pt idx="65">
                  <c:v>0.47540983606557402</c:v>
                </c:pt>
                <c:pt idx="66">
                  <c:v>0.45901639344262302</c:v>
                </c:pt>
                <c:pt idx="67">
                  <c:v>0.45901639344262302</c:v>
                </c:pt>
                <c:pt idx="68">
                  <c:v>0.44262295081967201</c:v>
                </c:pt>
                <c:pt idx="69">
                  <c:v>0.44262295081967201</c:v>
                </c:pt>
                <c:pt idx="70">
                  <c:v>0.42622950819672101</c:v>
                </c:pt>
                <c:pt idx="71">
                  <c:v>0.42622950819672101</c:v>
                </c:pt>
                <c:pt idx="72">
                  <c:v>0.40983606557377</c:v>
                </c:pt>
                <c:pt idx="73">
                  <c:v>0.40983606557377</c:v>
                </c:pt>
                <c:pt idx="74">
                  <c:v>0.39344262295082</c:v>
                </c:pt>
                <c:pt idx="75">
                  <c:v>0.39344262295082</c:v>
                </c:pt>
                <c:pt idx="76">
                  <c:v>0.37704918032786899</c:v>
                </c:pt>
                <c:pt idx="77">
                  <c:v>0.37704918032786899</c:v>
                </c:pt>
                <c:pt idx="78">
                  <c:v>0.36065573770491799</c:v>
                </c:pt>
                <c:pt idx="79">
                  <c:v>0.36065573770491799</c:v>
                </c:pt>
                <c:pt idx="80">
                  <c:v>0.34348165495706501</c:v>
                </c:pt>
                <c:pt idx="81">
                  <c:v>0.34348165495706501</c:v>
                </c:pt>
                <c:pt idx="82">
                  <c:v>0.32630757220921103</c:v>
                </c:pt>
                <c:pt idx="83">
                  <c:v>0.32630757220921103</c:v>
                </c:pt>
                <c:pt idx="84">
                  <c:v>0.30711300913808098</c:v>
                </c:pt>
                <c:pt idx="85">
                  <c:v>0.30711300913808098</c:v>
                </c:pt>
                <c:pt idx="86">
                  <c:v>0.28517636562821802</c:v>
                </c:pt>
                <c:pt idx="87">
                  <c:v>0.28517636562821802</c:v>
                </c:pt>
                <c:pt idx="88">
                  <c:v>0.256658729065397</c:v>
                </c:pt>
                <c:pt idx="89">
                  <c:v>0.256658729065397</c:v>
                </c:pt>
                <c:pt idx="90">
                  <c:v>0.228141092502575</c:v>
                </c:pt>
                <c:pt idx="91">
                  <c:v>0.228141092502575</c:v>
                </c:pt>
                <c:pt idx="92">
                  <c:v>0.199623455939753</c:v>
                </c:pt>
                <c:pt idx="93">
                  <c:v>0.199623455939753</c:v>
                </c:pt>
                <c:pt idx="94">
                  <c:v>0.17110581937693101</c:v>
                </c:pt>
                <c:pt idx="95">
                  <c:v>0.17110581937693101</c:v>
                </c:pt>
                <c:pt idx="96">
                  <c:v>0.14258818281410901</c:v>
                </c:pt>
                <c:pt idx="97">
                  <c:v>0.14258818281410901</c:v>
                </c:pt>
                <c:pt idx="98">
                  <c:v>9.50587885427394E-2</c:v>
                </c:pt>
                <c:pt idx="99">
                  <c:v>9.50587885427394E-2</c:v>
                </c:pt>
                <c:pt idx="100">
                  <c:v>9.50587885427394E-2</c:v>
                </c:pt>
              </c:numCache>
            </c:numRef>
          </c:yVal>
          <c:smooth val="0"/>
          <c:extLst>
            <c:ext xmlns:c16="http://schemas.microsoft.com/office/drawing/2014/chart" uri="{C3380CC4-5D6E-409C-BE32-E72D297353CC}">
              <c16:uniqueId val="{00000001-7CBD-9042-BEA1-BD957A6C4315}"/>
            </c:ext>
          </c:extLst>
        </c:ser>
        <c:ser>
          <c:idx val="2"/>
          <c:order val="2"/>
          <c:tx>
            <c:v>IVO</c:v>
          </c:tx>
          <c:spPr>
            <a:ln w="19050" cap="rnd">
              <a:solidFill>
                <a:srgbClr val="0070C0"/>
              </a:solidFill>
              <a:round/>
            </a:ln>
            <a:effectLst/>
          </c:spPr>
          <c:marker>
            <c:symbol val="none"/>
          </c:marker>
          <c:xVal>
            <c:numRef>
              <c:f>IVO!$M$2:$M$190</c:f>
              <c:numCache>
                <c:formatCode>General</c:formatCode>
                <c:ptCount val="189"/>
                <c:pt idx="0">
                  <c:v>0</c:v>
                </c:pt>
                <c:pt idx="1">
                  <c:v>0.49281314168377799</c:v>
                </c:pt>
                <c:pt idx="2">
                  <c:v>0.49281314168377799</c:v>
                </c:pt>
                <c:pt idx="3">
                  <c:v>0.52566735112936303</c:v>
                </c:pt>
                <c:pt idx="4">
                  <c:v>0.52566735112936303</c:v>
                </c:pt>
                <c:pt idx="5">
                  <c:v>0.59137577002053399</c:v>
                </c:pt>
                <c:pt idx="6">
                  <c:v>0.59137577002053399</c:v>
                </c:pt>
                <c:pt idx="7">
                  <c:v>0.95277207392197105</c:v>
                </c:pt>
                <c:pt idx="8">
                  <c:v>0.95277207392197105</c:v>
                </c:pt>
                <c:pt idx="9">
                  <c:v>1.24845995893224</c:v>
                </c:pt>
                <c:pt idx="10">
                  <c:v>1.24845995893224</c:v>
                </c:pt>
                <c:pt idx="11">
                  <c:v>1.28131416837782</c:v>
                </c:pt>
                <c:pt idx="12">
                  <c:v>1.28131416837782</c:v>
                </c:pt>
                <c:pt idx="13">
                  <c:v>1.3141683778234099</c:v>
                </c:pt>
                <c:pt idx="14">
                  <c:v>1.3141683778234099</c:v>
                </c:pt>
                <c:pt idx="15">
                  <c:v>1.34702258726899</c:v>
                </c:pt>
                <c:pt idx="16">
                  <c:v>1.34702258726899</c:v>
                </c:pt>
                <c:pt idx="17">
                  <c:v>1.64271047227926</c:v>
                </c:pt>
                <c:pt idx="18">
                  <c:v>1.64271047227926</c:v>
                </c:pt>
                <c:pt idx="19">
                  <c:v>1.7741273100616</c:v>
                </c:pt>
                <c:pt idx="20">
                  <c:v>1.7741273100616</c:v>
                </c:pt>
                <c:pt idx="21">
                  <c:v>1.8069815195071901</c:v>
                </c:pt>
                <c:pt idx="22">
                  <c:v>1.8069815195071901</c:v>
                </c:pt>
                <c:pt idx="23">
                  <c:v>1.9055441478439401</c:v>
                </c:pt>
                <c:pt idx="24">
                  <c:v>1.9055441478439401</c:v>
                </c:pt>
                <c:pt idx="25">
                  <c:v>2.13552361396304</c:v>
                </c:pt>
                <c:pt idx="26">
                  <c:v>2.13552361396304</c:v>
                </c:pt>
                <c:pt idx="27">
                  <c:v>2.5626283367556502</c:v>
                </c:pt>
                <c:pt idx="28">
                  <c:v>2.5626283367556502</c:v>
                </c:pt>
                <c:pt idx="29">
                  <c:v>2.5954825462012301</c:v>
                </c:pt>
                <c:pt idx="30">
                  <c:v>2.5954825462012301</c:v>
                </c:pt>
                <c:pt idx="31">
                  <c:v>2.6283367556468198</c:v>
                </c:pt>
                <c:pt idx="32">
                  <c:v>2.6283367556468198</c:v>
                </c:pt>
                <c:pt idx="33">
                  <c:v>2.82546201232033</c:v>
                </c:pt>
                <c:pt idx="34">
                  <c:v>2.82546201232033</c:v>
                </c:pt>
                <c:pt idx="35">
                  <c:v>2.8583162217659099</c:v>
                </c:pt>
                <c:pt idx="36">
                  <c:v>2.8583162217659099</c:v>
                </c:pt>
                <c:pt idx="37">
                  <c:v>2.8911704312115001</c:v>
                </c:pt>
                <c:pt idx="38">
                  <c:v>2.8911704312115001</c:v>
                </c:pt>
                <c:pt idx="39">
                  <c:v>3.0554414784394299</c:v>
                </c:pt>
                <c:pt idx="40">
                  <c:v>3.0554414784394299</c:v>
                </c:pt>
                <c:pt idx="41">
                  <c:v>3.0882956878850099</c:v>
                </c:pt>
                <c:pt idx="42">
                  <c:v>3.0882956878850099</c:v>
                </c:pt>
                <c:pt idx="43">
                  <c:v>3.4168377823408602</c:v>
                </c:pt>
                <c:pt idx="44">
                  <c:v>3.4168377823408602</c:v>
                </c:pt>
                <c:pt idx="45">
                  <c:v>3.4496919917864499</c:v>
                </c:pt>
                <c:pt idx="46">
                  <c:v>3.4496919917864499</c:v>
                </c:pt>
                <c:pt idx="47">
                  <c:v>3.4825462012320298</c:v>
                </c:pt>
                <c:pt idx="48">
                  <c:v>3.4825462012320298</c:v>
                </c:pt>
                <c:pt idx="49">
                  <c:v>3.51540041067762</c:v>
                </c:pt>
                <c:pt idx="50">
                  <c:v>3.51540041067762</c:v>
                </c:pt>
                <c:pt idx="51">
                  <c:v>3.6796714579055401</c:v>
                </c:pt>
                <c:pt idx="52">
                  <c:v>3.6796714579055401</c:v>
                </c:pt>
                <c:pt idx="53">
                  <c:v>4.3367556468172497</c:v>
                </c:pt>
                <c:pt idx="54">
                  <c:v>4.3367556468172497</c:v>
                </c:pt>
                <c:pt idx="55">
                  <c:v>4.5338809034907603</c:v>
                </c:pt>
                <c:pt idx="56">
                  <c:v>4.5338809034907603</c:v>
                </c:pt>
                <c:pt idx="57">
                  <c:v>4.8295687885010299</c:v>
                </c:pt>
                <c:pt idx="58">
                  <c:v>4.8295687885010299</c:v>
                </c:pt>
                <c:pt idx="59">
                  <c:v>4.96098562628337</c:v>
                </c:pt>
                <c:pt idx="60">
                  <c:v>4.96098562628337</c:v>
                </c:pt>
                <c:pt idx="61">
                  <c:v>5.3880903490759797</c:v>
                </c:pt>
                <c:pt idx="62">
                  <c:v>5.3880903490759797</c:v>
                </c:pt>
                <c:pt idx="63">
                  <c:v>5.4537987679671502</c:v>
                </c:pt>
                <c:pt idx="64">
                  <c:v>5.4537987679671502</c:v>
                </c:pt>
                <c:pt idx="65">
                  <c:v>5.5852156057494904</c:v>
                </c:pt>
                <c:pt idx="66">
                  <c:v>5.5852156057494904</c:v>
                </c:pt>
                <c:pt idx="67">
                  <c:v>5.8151950718685796</c:v>
                </c:pt>
                <c:pt idx="68">
                  <c:v>5.8151950718685796</c:v>
                </c:pt>
                <c:pt idx="69">
                  <c:v>5.8480492813141698</c:v>
                </c:pt>
                <c:pt idx="70">
                  <c:v>5.8480492813141698</c:v>
                </c:pt>
                <c:pt idx="71">
                  <c:v>5.9794661190965099</c:v>
                </c:pt>
                <c:pt idx="72">
                  <c:v>5.9794661190965099</c:v>
                </c:pt>
                <c:pt idx="73">
                  <c:v>6.0123203285420903</c:v>
                </c:pt>
                <c:pt idx="74">
                  <c:v>6.0123203285420903</c:v>
                </c:pt>
                <c:pt idx="75">
                  <c:v>6.0451745379876796</c:v>
                </c:pt>
                <c:pt idx="76">
                  <c:v>6.0451745379876796</c:v>
                </c:pt>
                <c:pt idx="77">
                  <c:v>6.4394250513347</c:v>
                </c:pt>
                <c:pt idx="78">
                  <c:v>6.4394250513347</c:v>
                </c:pt>
                <c:pt idx="79">
                  <c:v>6.5379876796714598</c:v>
                </c:pt>
                <c:pt idx="80">
                  <c:v>6.5379876796714598</c:v>
                </c:pt>
                <c:pt idx="81">
                  <c:v>6.7679671457905499</c:v>
                </c:pt>
                <c:pt idx="82">
                  <c:v>6.7679671457905499</c:v>
                </c:pt>
                <c:pt idx="83">
                  <c:v>6.9322381930184802</c:v>
                </c:pt>
                <c:pt idx="84">
                  <c:v>6.9322381930184802</c:v>
                </c:pt>
                <c:pt idx="85">
                  <c:v>6.9979466119096498</c:v>
                </c:pt>
                <c:pt idx="86">
                  <c:v>6.9979466119096498</c:v>
                </c:pt>
                <c:pt idx="87">
                  <c:v>7.12936344969199</c:v>
                </c:pt>
                <c:pt idx="88">
                  <c:v>7.12936344969199</c:v>
                </c:pt>
                <c:pt idx="89">
                  <c:v>7.3264887063654998</c:v>
                </c:pt>
                <c:pt idx="90">
                  <c:v>7.3264887063654998</c:v>
                </c:pt>
                <c:pt idx="91">
                  <c:v>7.3593429158110899</c:v>
                </c:pt>
                <c:pt idx="92">
                  <c:v>7.3593429158110899</c:v>
                </c:pt>
                <c:pt idx="93">
                  <c:v>7.6878850102669398</c:v>
                </c:pt>
                <c:pt idx="94">
                  <c:v>7.6878850102669398</c:v>
                </c:pt>
                <c:pt idx="95">
                  <c:v>7.7535934291581103</c:v>
                </c:pt>
                <c:pt idx="96">
                  <c:v>7.7535934291581103</c:v>
                </c:pt>
                <c:pt idx="97">
                  <c:v>7.81930184804928</c:v>
                </c:pt>
                <c:pt idx="98">
                  <c:v>7.81930184804928</c:v>
                </c:pt>
                <c:pt idx="99">
                  <c:v>8.2464065708418897</c:v>
                </c:pt>
                <c:pt idx="100">
                  <c:v>8.2464065708418897</c:v>
                </c:pt>
                <c:pt idx="101">
                  <c:v>8.3121149897330593</c:v>
                </c:pt>
                <c:pt idx="102">
                  <c:v>8.3121149897330593</c:v>
                </c:pt>
                <c:pt idx="103">
                  <c:v>8.7392197125256708</c:v>
                </c:pt>
                <c:pt idx="104">
                  <c:v>8.7392197125256708</c:v>
                </c:pt>
                <c:pt idx="105">
                  <c:v>8.9363449691991796</c:v>
                </c:pt>
                <c:pt idx="106">
                  <c:v>8.9363449691991796</c:v>
                </c:pt>
                <c:pt idx="107">
                  <c:v>9.2320328542094394</c:v>
                </c:pt>
                <c:pt idx="108">
                  <c:v>9.2320328542094394</c:v>
                </c:pt>
                <c:pt idx="109">
                  <c:v>9.3963039014373706</c:v>
                </c:pt>
                <c:pt idx="110">
                  <c:v>9.3963039014373706</c:v>
                </c:pt>
                <c:pt idx="111">
                  <c:v>9.4948665297741304</c:v>
                </c:pt>
                <c:pt idx="112">
                  <c:v>9.4948665297741304</c:v>
                </c:pt>
                <c:pt idx="113">
                  <c:v>9.8234086242299803</c:v>
                </c:pt>
                <c:pt idx="114">
                  <c:v>9.8234086242299803</c:v>
                </c:pt>
                <c:pt idx="115">
                  <c:v>10.2833675564682</c:v>
                </c:pt>
                <c:pt idx="116">
                  <c:v>10.2833675564682</c:v>
                </c:pt>
                <c:pt idx="117">
                  <c:v>10.381930184804901</c:v>
                </c:pt>
                <c:pt idx="118">
                  <c:v>10.381930184804901</c:v>
                </c:pt>
                <c:pt idx="119">
                  <c:v>10.776180698152</c:v>
                </c:pt>
                <c:pt idx="120">
                  <c:v>10.776180698152</c:v>
                </c:pt>
                <c:pt idx="121">
                  <c:v>11.1047227926078</c:v>
                </c:pt>
                <c:pt idx="122">
                  <c:v>11.1047227926078</c:v>
                </c:pt>
                <c:pt idx="123">
                  <c:v>11.6303901437372</c:v>
                </c:pt>
                <c:pt idx="124">
                  <c:v>11.6303901437372</c:v>
                </c:pt>
                <c:pt idx="125">
                  <c:v>11.8275154004107</c:v>
                </c:pt>
                <c:pt idx="126">
                  <c:v>11.8275154004107</c:v>
                </c:pt>
                <c:pt idx="127">
                  <c:v>11.893223819301801</c:v>
                </c:pt>
                <c:pt idx="128">
                  <c:v>11.893223819301801</c:v>
                </c:pt>
                <c:pt idx="129">
                  <c:v>12.1232032854209</c:v>
                </c:pt>
                <c:pt idx="130">
                  <c:v>12.1232032854209</c:v>
                </c:pt>
                <c:pt idx="131">
                  <c:v>12.35318275154</c:v>
                </c:pt>
                <c:pt idx="132">
                  <c:v>12.35318275154</c:v>
                </c:pt>
                <c:pt idx="133">
                  <c:v>12.5503080082136</c:v>
                </c:pt>
                <c:pt idx="134">
                  <c:v>12.5503080082136</c:v>
                </c:pt>
                <c:pt idx="135">
                  <c:v>13.4045174537988</c:v>
                </c:pt>
                <c:pt idx="136">
                  <c:v>13.4045174537988</c:v>
                </c:pt>
                <c:pt idx="137">
                  <c:v>14.258726899384</c:v>
                </c:pt>
                <c:pt idx="138">
                  <c:v>14.258726899384</c:v>
                </c:pt>
                <c:pt idx="139">
                  <c:v>14.4229979466119</c:v>
                </c:pt>
                <c:pt idx="140">
                  <c:v>14.4229979466119</c:v>
                </c:pt>
                <c:pt idx="141">
                  <c:v>14.7515400410678</c:v>
                </c:pt>
                <c:pt idx="142">
                  <c:v>14.7515400410678</c:v>
                </c:pt>
                <c:pt idx="143">
                  <c:v>14.8172484599589</c:v>
                </c:pt>
                <c:pt idx="144">
                  <c:v>14.8172484599589</c:v>
                </c:pt>
                <c:pt idx="145">
                  <c:v>16.295687885010299</c:v>
                </c:pt>
                <c:pt idx="146">
                  <c:v>16.295687885010299</c:v>
                </c:pt>
                <c:pt idx="147">
                  <c:v>16.9199178644764</c:v>
                </c:pt>
                <c:pt idx="148">
                  <c:v>16.9199178644764</c:v>
                </c:pt>
                <c:pt idx="149">
                  <c:v>17.084188911704299</c:v>
                </c:pt>
                <c:pt idx="150">
                  <c:v>17.084188911704299</c:v>
                </c:pt>
                <c:pt idx="151">
                  <c:v>17.347022587268999</c:v>
                </c:pt>
                <c:pt idx="152">
                  <c:v>17.347022587268999</c:v>
                </c:pt>
                <c:pt idx="153">
                  <c:v>17.4127310061602</c:v>
                </c:pt>
                <c:pt idx="154">
                  <c:v>17.4127310061602</c:v>
                </c:pt>
                <c:pt idx="155">
                  <c:v>17.609856262833699</c:v>
                </c:pt>
                <c:pt idx="156">
                  <c:v>17.609856262833699</c:v>
                </c:pt>
                <c:pt idx="157">
                  <c:v>17.8069815195072</c:v>
                </c:pt>
                <c:pt idx="158">
                  <c:v>17.8069815195072</c:v>
                </c:pt>
                <c:pt idx="159">
                  <c:v>18.2012320328542</c:v>
                </c:pt>
                <c:pt idx="160">
                  <c:v>18.2012320328542</c:v>
                </c:pt>
                <c:pt idx="161">
                  <c:v>18.299794661191001</c:v>
                </c:pt>
                <c:pt idx="162">
                  <c:v>18.299794661191001</c:v>
                </c:pt>
                <c:pt idx="163">
                  <c:v>18.562628336755601</c:v>
                </c:pt>
                <c:pt idx="164">
                  <c:v>18.562628336755601</c:v>
                </c:pt>
                <c:pt idx="165">
                  <c:v>18.8583162217659</c:v>
                </c:pt>
                <c:pt idx="166">
                  <c:v>18.8583162217659</c:v>
                </c:pt>
                <c:pt idx="167">
                  <c:v>19.581108829568802</c:v>
                </c:pt>
                <c:pt idx="168">
                  <c:v>19.581108829568802</c:v>
                </c:pt>
                <c:pt idx="169">
                  <c:v>20.139630390143701</c:v>
                </c:pt>
                <c:pt idx="170">
                  <c:v>20.139630390143701</c:v>
                </c:pt>
                <c:pt idx="171">
                  <c:v>20.369609856262802</c:v>
                </c:pt>
                <c:pt idx="172">
                  <c:v>20.369609856262802</c:v>
                </c:pt>
                <c:pt idx="173">
                  <c:v>21.7166324435318</c:v>
                </c:pt>
                <c:pt idx="174">
                  <c:v>21.7166324435318</c:v>
                </c:pt>
                <c:pt idx="175">
                  <c:v>22.439425051334698</c:v>
                </c:pt>
                <c:pt idx="176">
                  <c:v>22.439425051334698</c:v>
                </c:pt>
                <c:pt idx="177">
                  <c:v>24.3121149897331</c:v>
                </c:pt>
                <c:pt idx="178">
                  <c:v>24.3121149897331</c:v>
                </c:pt>
                <c:pt idx="179">
                  <c:v>24.574948665297701</c:v>
                </c:pt>
                <c:pt idx="180">
                  <c:v>24.574948665297701</c:v>
                </c:pt>
                <c:pt idx="181">
                  <c:v>27.236139630390099</c:v>
                </c:pt>
                <c:pt idx="182">
                  <c:v>27.236139630390099</c:v>
                </c:pt>
                <c:pt idx="183">
                  <c:v>27.367556468172499</c:v>
                </c:pt>
                <c:pt idx="184">
                  <c:v>27.367556468172499</c:v>
                </c:pt>
                <c:pt idx="185">
                  <c:v>33.445585215605703</c:v>
                </c:pt>
                <c:pt idx="186">
                  <c:v>33.445585215605703</c:v>
                </c:pt>
                <c:pt idx="187">
                  <c:v>35.482546201231997</c:v>
                </c:pt>
                <c:pt idx="188">
                  <c:v>35.482546201231997</c:v>
                </c:pt>
              </c:numCache>
            </c:numRef>
          </c:xVal>
          <c:yVal>
            <c:numRef>
              <c:f>IVO!$N$2:$N$190</c:f>
              <c:numCache>
                <c:formatCode>General</c:formatCode>
                <c:ptCount val="189"/>
                <c:pt idx="0">
                  <c:v>1</c:v>
                </c:pt>
                <c:pt idx="1">
                  <c:v>1</c:v>
                </c:pt>
                <c:pt idx="2">
                  <c:v>0.99206349206349198</c:v>
                </c:pt>
                <c:pt idx="3">
                  <c:v>0.99206349206349198</c:v>
                </c:pt>
                <c:pt idx="4">
                  <c:v>0.98412698412698396</c:v>
                </c:pt>
                <c:pt idx="5">
                  <c:v>0.98412698412698396</c:v>
                </c:pt>
                <c:pt idx="6">
                  <c:v>0.97619047619047605</c:v>
                </c:pt>
                <c:pt idx="7">
                  <c:v>0.97619047619047605</c:v>
                </c:pt>
                <c:pt idx="8">
                  <c:v>0.96825396825396803</c:v>
                </c:pt>
                <c:pt idx="9">
                  <c:v>0.96825396825396803</c:v>
                </c:pt>
                <c:pt idx="10">
                  <c:v>0.96031746031746001</c:v>
                </c:pt>
                <c:pt idx="11">
                  <c:v>0.96031746031746001</c:v>
                </c:pt>
                <c:pt idx="12">
                  <c:v>0.952380952380952</c:v>
                </c:pt>
                <c:pt idx="13">
                  <c:v>0.952380952380952</c:v>
                </c:pt>
                <c:pt idx="14">
                  <c:v>0.94444444444444497</c:v>
                </c:pt>
                <c:pt idx="15">
                  <c:v>0.94444444444444497</c:v>
                </c:pt>
                <c:pt idx="16">
                  <c:v>0.93650793650793696</c:v>
                </c:pt>
                <c:pt idx="17">
                  <c:v>0.93650793650793696</c:v>
                </c:pt>
                <c:pt idx="18">
                  <c:v>0.92857142857142905</c:v>
                </c:pt>
                <c:pt idx="19">
                  <c:v>0.92857142857142905</c:v>
                </c:pt>
                <c:pt idx="20">
                  <c:v>0.92063492063492103</c:v>
                </c:pt>
                <c:pt idx="21">
                  <c:v>0.92063492063492103</c:v>
                </c:pt>
                <c:pt idx="22">
                  <c:v>0.91269841269841301</c:v>
                </c:pt>
                <c:pt idx="23">
                  <c:v>0.91269841269841301</c:v>
                </c:pt>
                <c:pt idx="24">
                  <c:v>0.90469228627123399</c:v>
                </c:pt>
                <c:pt idx="25">
                  <c:v>0.90469228627123399</c:v>
                </c:pt>
                <c:pt idx="26">
                  <c:v>0.89668615984405498</c:v>
                </c:pt>
                <c:pt idx="27">
                  <c:v>0.89668615984405498</c:v>
                </c:pt>
                <c:pt idx="28">
                  <c:v>0.88868003341687596</c:v>
                </c:pt>
                <c:pt idx="29">
                  <c:v>0.88868003341687596</c:v>
                </c:pt>
                <c:pt idx="30">
                  <c:v>0.88067390698969705</c:v>
                </c:pt>
                <c:pt idx="31">
                  <c:v>0.88067390698969705</c:v>
                </c:pt>
                <c:pt idx="32">
                  <c:v>0.87266778056251704</c:v>
                </c:pt>
                <c:pt idx="33">
                  <c:v>0.87266778056251704</c:v>
                </c:pt>
                <c:pt idx="34">
                  <c:v>0.856655527708159</c:v>
                </c:pt>
                <c:pt idx="35">
                  <c:v>0.856655527708159</c:v>
                </c:pt>
                <c:pt idx="36">
                  <c:v>0.84864940128097999</c:v>
                </c:pt>
                <c:pt idx="37">
                  <c:v>0.84864940128097999</c:v>
                </c:pt>
                <c:pt idx="38">
                  <c:v>0.83263714842662195</c:v>
                </c:pt>
                <c:pt idx="39">
                  <c:v>0.83263714842662195</c:v>
                </c:pt>
                <c:pt idx="40">
                  <c:v>0.82463102199944305</c:v>
                </c:pt>
                <c:pt idx="41">
                  <c:v>0.82463102199944305</c:v>
                </c:pt>
                <c:pt idx="42">
                  <c:v>0.81662489557226403</c:v>
                </c:pt>
                <c:pt idx="43">
                  <c:v>0.81662489557226403</c:v>
                </c:pt>
                <c:pt idx="44">
                  <c:v>0.80861876914508501</c:v>
                </c:pt>
                <c:pt idx="45">
                  <c:v>0.80861876914508501</c:v>
                </c:pt>
                <c:pt idx="46">
                  <c:v>0.800612642717906</c:v>
                </c:pt>
                <c:pt idx="47">
                  <c:v>0.800612642717906</c:v>
                </c:pt>
                <c:pt idx="48">
                  <c:v>0.79260651629072698</c:v>
                </c:pt>
                <c:pt idx="49">
                  <c:v>0.79260651629072698</c:v>
                </c:pt>
                <c:pt idx="50">
                  <c:v>0.78460038986354796</c:v>
                </c:pt>
                <c:pt idx="51">
                  <c:v>0.78460038986354796</c:v>
                </c:pt>
                <c:pt idx="52">
                  <c:v>0.77659426343636895</c:v>
                </c:pt>
                <c:pt idx="53">
                  <c:v>0.77659426343636895</c:v>
                </c:pt>
                <c:pt idx="54">
                  <c:v>0.76858813700919004</c:v>
                </c:pt>
                <c:pt idx="55">
                  <c:v>0.76858813700919004</c:v>
                </c:pt>
                <c:pt idx="56">
                  <c:v>0.76058201058201103</c:v>
                </c:pt>
                <c:pt idx="57">
                  <c:v>0.76058201058201103</c:v>
                </c:pt>
                <c:pt idx="58">
                  <c:v>0.75249071259709599</c:v>
                </c:pt>
                <c:pt idx="59">
                  <c:v>0.75249071259709599</c:v>
                </c:pt>
                <c:pt idx="60">
                  <c:v>0.73630811662726603</c:v>
                </c:pt>
                <c:pt idx="61">
                  <c:v>0.73630811662726603</c:v>
                </c:pt>
                <c:pt idx="62">
                  <c:v>0.72821681864235099</c:v>
                </c:pt>
                <c:pt idx="63">
                  <c:v>0.72821681864235099</c:v>
                </c:pt>
                <c:pt idx="64">
                  <c:v>0.72012552065743596</c:v>
                </c:pt>
                <c:pt idx="65">
                  <c:v>0.72012552065743596</c:v>
                </c:pt>
                <c:pt idx="66">
                  <c:v>0.71203422267252103</c:v>
                </c:pt>
                <c:pt idx="67">
                  <c:v>0.71203422267252103</c:v>
                </c:pt>
                <c:pt idx="68">
                  <c:v>0.703942924687606</c:v>
                </c:pt>
                <c:pt idx="69">
                  <c:v>0.703942924687606</c:v>
                </c:pt>
                <c:pt idx="70">
                  <c:v>0.69585162670269096</c:v>
                </c:pt>
                <c:pt idx="71">
                  <c:v>0.69585162670269096</c:v>
                </c:pt>
                <c:pt idx="72">
                  <c:v>0.68776032871777604</c:v>
                </c:pt>
                <c:pt idx="73">
                  <c:v>0.68776032871777604</c:v>
                </c:pt>
                <c:pt idx="74">
                  <c:v>0.679669030732861</c:v>
                </c:pt>
                <c:pt idx="75">
                  <c:v>0.679669030732861</c:v>
                </c:pt>
                <c:pt idx="76">
                  <c:v>0.67157773274794597</c:v>
                </c:pt>
                <c:pt idx="77">
                  <c:v>0.67157773274794597</c:v>
                </c:pt>
                <c:pt idx="78">
                  <c:v>0.66348643476303104</c:v>
                </c:pt>
                <c:pt idx="79">
                  <c:v>0.66348643476303104</c:v>
                </c:pt>
                <c:pt idx="80">
                  <c:v>0.65539513677811601</c:v>
                </c:pt>
                <c:pt idx="81">
                  <c:v>0.65539513677811601</c:v>
                </c:pt>
                <c:pt idx="82">
                  <c:v>0.64730383879320097</c:v>
                </c:pt>
                <c:pt idx="83">
                  <c:v>0.64730383879320097</c:v>
                </c:pt>
                <c:pt idx="84">
                  <c:v>0.63921254080828604</c:v>
                </c:pt>
                <c:pt idx="85">
                  <c:v>0.63921254080828604</c:v>
                </c:pt>
                <c:pt idx="86">
                  <c:v>0.63112124282337101</c:v>
                </c:pt>
                <c:pt idx="87">
                  <c:v>0.63112124282337101</c:v>
                </c:pt>
                <c:pt idx="88">
                  <c:v>0.62302994483845597</c:v>
                </c:pt>
                <c:pt idx="89">
                  <c:v>0.62302994483845597</c:v>
                </c:pt>
                <c:pt idx="90">
                  <c:v>0.61493864685354105</c:v>
                </c:pt>
                <c:pt idx="91">
                  <c:v>0.61493864685354105</c:v>
                </c:pt>
                <c:pt idx="92">
                  <c:v>0.60684734886862601</c:v>
                </c:pt>
                <c:pt idx="93">
                  <c:v>0.60684734886862601</c:v>
                </c:pt>
                <c:pt idx="94">
                  <c:v>0.59875605088371098</c:v>
                </c:pt>
                <c:pt idx="95">
                  <c:v>0.59875605088371098</c:v>
                </c:pt>
                <c:pt idx="96">
                  <c:v>0.59066475289879605</c:v>
                </c:pt>
                <c:pt idx="97">
                  <c:v>0.59066475289879605</c:v>
                </c:pt>
                <c:pt idx="98">
                  <c:v>0.58257345491388102</c:v>
                </c:pt>
                <c:pt idx="99">
                  <c:v>0.58257345491388102</c:v>
                </c:pt>
                <c:pt idx="100">
                  <c:v>0.56639085894405095</c:v>
                </c:pt>
                <c:pt idx="101">
                  <c:v>0.56639085894405095</c:v>
                </c:pt>
                <c:pt idx="102">
                  <c:v>0.55829956095913602</c:v>
                </c:pt>
                <c:pt idx="103">
                  <c:v>0.55829956095913602</c:v>
                </c:pt>
                <c:pt idx="104">
                  <c:v>0.55020826297422099</c:v>
                </c:pt>
                <c:pt idx="105">
                  <c:v>0.55020826297422099</c:v>
                </c:pt>
                <c:pt idx="106">
                  <c:v>0.54211696498930595</c:v>
                </c:pt>
                <c:pt idx="107">
                  <c:v>0.54211696498930595</c:v>
                </c:pt>
                <c:pt idx="108">
                  <c:v>0.53402566700439102</c:v>
                </c:pt>
                <c:pt idx="109">
                  <c:v>0.53402566700439102</c:v>
                </c:pt>
                <c:pt idx="110">
                  <c:v>0.52593436901947599</c:v>
                </c:pt>
                <c:pt idx="111">
                  <c:v>0.52593436901947599</c:v>
                </c:pt>
                <c:pt idx="112">
                  <c:v>0.50975177304964503</c:v>
                </c:pt>
                <c:pt idx="113">
                  <c:v>0.50975177304964503</c:v>
                </c:pt>
                <c:pt idx="114">
                  <c:v>0.50166047506472999</c:v>
                </c:pt>
                <c:pt idx="115">
                  <c:v>0.50166047506472999</c:v>
                </c:pt>
                <c:pt idx="116">
                  <c:v>0.48547787909489998</c:v>
                </c:pt>
                <c:pt idx="117">
                  <c:v>0.48547787909489998</c:v>
                </c:pt>
                <c:pt idx="118">
                  <c:v>0.46929528312507002</c:v>
                </c:pt>
                <c:pt idx="119">
                  <c:v>0.46929528312507002</c:v>
                </c:pt>
                <c:pt idx="120">
                  <c:v>0.46120398514015498</c:v>
                </c:pt>
                <c:pt idx="121">
                  <c:v>0.46120398514015498</c:v>
                </c:pt>
                <c:pt idx="122">
                  <c:v>0.45311268715524</c:v>
                </c:pt>
                <c:pt idx="123">
                  <c:v>0.45311268715524</c:v>
                </c:pt>
                <c:pt idx="124">
                  <c:v>0.44502138917032502</c:v>
                </c:pt>
                <c:pt idx="125">
                  <c:v>0.44502138917032502</c:v>
                </c:pt>
                <c:pt idx="126">
                  <c:v>0.43693009118540999</c:v>
                </c:pt>
                <c:pt idx="127">
                  <c:v>0.43693009118540999</c:v>
                </c:pt>
                <c:pt idx="128">
                  <c:v>0.42883879320049501</c:v>
                </c:pt>
                <c:pt idx="129">
                  <c:v>0.42883879320049501</c:v>
                </c:pt>
                <c:pt idx="130">
                  <c:v>0.42074749521558003</c:v>
                </c:pt>
                <c:pt idx="131">
                  <c:v>0.42074749521558003</c:v>
                </c:pt>
                <c:pt idx="132">
                  <c:v>0.41265619723066499</c:v>
                </c:pt>
                <c:pt idx="133">
                  <c:v>0.41265619723066499</c:v>
                </c:pt>
                <c:pt idx="134">
                  <c:v>0.40456489924575001</c:v>
                </c:pt>
                <c:pt idx="135">
                  <c:v>0.40456489924575001</c:v>
                </c:pt>
                <c:pt idx="136">
                  <c:v>0.39630847273053099</c:v>
                </c:pt>
                <c:pt idx="137">
                  <c:v>0.39630847273053099</c:v>
                </c:pt>
                <c:pt idx="138">
                  <c:v>0.38805204621531098</c:v>
                </c:pt>
                <c:pt idx="139">
                  <c:v>0.38805204621531098</c:v>
                </c:pt>
                <c:pt idx="140">
                  <c:v>0.37979561970009201</c:v>
                </c:pt>
                <c:pt idx="141">
                  <c:v>0.37979561970009201</c:v>
                </c:pt>
                <c:pt idx="142">
                  <c:v>0.371539193184873</c:v>
                </c:pt>
                <c:pt idx="143">
                  <c:v>0.371539193184873</c:v>
                </c:pt>
                <c:pt idx="144">
                  <c:v>0.36328276666965298</c:v>
                </c:pt>
                <c:pt idx="145">
                  <c:v>0.36328276666965298</c:v>
                </c:pt>
                <c:pt idx="146">
                  <c:v>0.354633176987042</c:v>
                </c:pt>
                <c:pt idx="147">
                  <c:v>0.354633176987042</c:v>
                </c:pt>
                <c:pt idx="148">
                  <c:v>0.34576734756236599</c:v>
                </c:pt>
                <c:pt idx="149">
                  <c:v>0.34576734756236599</c:v>
                </c:pt>
                <c:pt idx="150">
                  <c:v>0.33690151813768998</c:v>
                </c:pt>
                <c:pt idx="151">
                  <c:v>0.33690151813768998</c:v>
                </c:pt>
                <c:pt idx="152">
                  <c:v>0.32754314263386602</c:v>
                </c:pt>
                <c:pt idx="153">
                  <c:v>0.32754314263386602</c:v>
                </c:pt>
                <c:pt idx="154">
                  <c:v>0.31818476713004101</c:v>
                </c:pt>
                <c:pt idx="155">
                  <c:v>0.31818476713004101</c:v>
                </c:pt>
                <c:pt idx="156">
                  <c:v>0.308826391626216</c:v>
                </c:pt>
                <c:pt idx="157">
                  <c:v>0.308826391626216</c:v>
                </c:pt>
                <c:pt idx="158">
                  <c:v>0.29946801612239099</c:v>
                </c:pt>
                <c:pt idx="159">
                  <c:v>0.29946801612239099</c:v>
                </c:pt>
                <c:pt idx="160">
                  <c:v>0.29010964061856698</c:v>
                </c:pt>
                <c:pt idx="161">
                  <c:v>0.29010964061856698</c:v>
                </c:pt>
                <c:pt idx="162">
                  <c:v>0.28075126511474202</c:v>
                </c:pt>
                <c:pt idx="163">
                  <c:v>0.28075126511474202</c:v>
                </c:pt>
                <c:pt idx="164">
                  <c:v>0.27139288961091701</c:v>
                </c:pt>
                <c:pt idx="165">
                  <c:v>0.27139288961091701</c:v>
                </c:pt>
                <c:pt idx="166">
                  <c:v>0.262034514107092</c:v>
                </c:pt>
                <c:pt idx="167">
                  <c:v>0.262034514107092</c:v>
                </c:pt>
                <c:pt idx="168">
                  <c:v>0.25195626356451201</c:v>
                </c:pt>
                <c:pt idx="169">
                  <c:v>0.25195626356451201</c:v>
                </c:pt>
                <c:pt idx="170">
                  <c:v>0.24187801302193099</c:v>
                </c:pt>
                <c:pt idx="171">
                  <c:v>0.24187801302193099</c:v>
                </c:pt>
                <c:pt idx="172">
                  <c:v>0.231799762479351</c:v>
                </c:pt>
                <c:pt idx="173">
                  <c:v>0.231799762479351</c:v>
                </c:pt>
                <c:pt idx="174">
                  <c:v>0.21959977498043801</c:v>
                </c:pt>
                <c:pt idx="175">
                  <c:v>0.21959977498043801</c:v>
                </c:pt>
                <c:pt idx="176">
                  <c:v>0.20739978748152499</c:v>
                </c:pt>
                <c:pt idx="177">
                  <c:v>0.20739978748152499</c:v>
                </c:pt>
                <c:pt idx="178">
                  <c:v>0.19258551694713</c:v>
                </c:pt>
                <c:pt idx="179">
                  <c:v>0.19258551694713</c:v>
                </c:pt>
                <c:pt idx="180">
                  <c:v>0.17653672386820199</c:v>
                </c:pt>
                <c:pt idx="181">
                  <c:v>0.17653672386820199</c:v>
                </c:pt>
                <c:pt idx="182">
                  <c:v>0.15888305148138199</c:v>
                </c:pt>
                <c:pt idx="183">
                  <c:v>0.15888305148138199</c:v>
                </c:pt>
                <c:pt idx="184">
                  <c:v>0.14122937909456201</c:v>
                </c:pt>
                <c:pt idx="185">
                  <c:v>0.14122937909456201</c:v>
                </c:pt>
                <c:pt idx="186">
                  <c:v>9.4152919396374601E-2</c:v>
                </c:pt>
                <c:pt idx="187">
                  <c:v>9.4152919396374601E-2</c:v>
                </c:pt>
                <c:pt idx="188">
                  <c:v>9.4152919396374601E-2</c:v>
                </c:pt>
              </c:numCache>
            </c:numRef>
          </c:yVal>
          <c:smooth val="0"/>
          <c:extLst>
            <c:ext xmlns:c16="http://schemas.microsoft.com/office/drawing/2014/chart" uri="{C3380CC4-5D6E-409C-BE32-E72D297353CC}">
              <c16:uniqueId val="{00000002-7CBD-9042-BEA1-BD957A6C4315}"/>
            </c:ext>
          </c:extLst>
        </c:ser>
        <c:ser>
          <c:idx val="3"/>
          <c:order val="3"/>
          <c:tx>
            <c:v>Censored PBO</c:v>
          </c:tx>
          <c:spPr>
            <a:ln w="25400" cap="rnd">
              <a:noFill/>
              <a:round/>
            </a:ln>
            <a:effectLst/>
          </c:spPr>
          <c:marker>
            <c:symbol val="plus"/>
            <c:size val="5"/>
            <c:spPr>
              <a:noFill/>
              <a:ln w="12700">
                <a:noFill/>
              </a:ln>
              <a:effectLst/>
            </c:spPr>
          </c:marker>
          <c:xVal>
            <c:numRef>
              <c:f>PBO!$Q$2:$Q$12</c:f>
              <c:numCache>
                <c:formatCode>General</c:formatCode>
                <c:ptCount val="11"/>
                <c:pt idx="0">
                  <c:v>10.3162217659138</c:v>
                </c:pt>
                <c:pt idx="1">
                  <c:v>17.1498973305955</c:v>
                </c:pt>
                <c:pt idx="2">
                  <c:v>17.872689938398398</c:v>
                </c:pt>
                <c:pt idx="3">
                  <c:v>17.9383983572895</c:v>
                </c:pt>
                <c:pt idx="4">
                  <c:v>19.416837782340899</c:v>
                </c:pt>
                <c:pt idx="5">
                  <c:v>20.106776180698201</c:v>
                </c:pt>
                <c:pt idx="6">
                  <c:v>20.238193018480501</c:v>
                </c:pt>
                <c:pt idx="7">
                  <c:v>20.5338809034908</c:v>
                </c:pt>
                <c:pt idx="8">
                  <c:v>24.9691991786448</c:v>
                </c:pt>
                <c:pt idx="9">
                  <c:v>26.9404517453799</c:v>
                </c:pt>
                <c:pt idx="10">
                  <c:v>33.0513347022587</c:v>
                </c:pt>
              </c:numCache>
            </c:numRef>
          </c:xVal>
          <c:yVal>
            <c:numRef>
              <c:f>PBO!$R$2:$R$12</c:f>
              <c:numCache>
                <c:formatCode>General</c:formatCode>
                <c:ptCount val="11"/>
                <c:pt idx="0">
                  <c:v>0.42622950819672101</c:v>
                </c:pt>
                <c:pt idx="1">
                  <c:v>0.25573770491803299</c:v>
                </c:pt>
                <c:pt idx="2">
                  <c:v>0.25573770491803299</c:v>
                </c:pt>
                <c:pt idx="3">
                  <c:v>0.25573770491803299</c:v>
                </c:pt>
                <c:pt idx="4">
                  <c:v>0.234426229508197</c:v>
                </c:pt>
                <c:pt idx="5">
                  <c:v>0.18754098360655699</c:v>
                </c:pt>
                <c:pt idx="6">
                  <c:v>0.18754098360655699</c:v>
                </c:pt>
                <c:pt idx="7">
                  <c:v>0.18754098360655699</c:v>
                </c:pt>
                <c:pt idx="8">
                  <c:v>0.15003278688524599</c:v>
                </c:pt>
                <c:pt idx="9">
                  <c:v>0.10002185792349701</c:v>
                </c:pt>
                <c:pt idx="10">
                  <c:v>0.10002185792349701</c:v>
                </c:pt>
              </c:numCache>
            </c:numRef>
          </c:yVal>
          <c:smooth val="0"/>
          <c:extLst>
            <c:ext xmlns:c16="http://schemas.microsoft.com/office/drawing/2014/chart" uri="{C3380CC4-5D6E-409C-BE32-E72D297353CC}">
              <c16:uniqueId val="{00000003-7CBD-9042-BEA1-BD957A6C4315}"/>
            </c:ext>
          </c:extLst>
        </c:ser>
        <c:ser>
          <c:idx val="4"/>
          <c:order val="4"/>
          <c:tx>
            <c:v>Censored PBO RPSFT</c:v>
          </c:tx>
          <c:spPr>
            <a:ln w="25400" cap="rnd">
              <a:noFill/>
              <a:round/>
            </a:ln>
            <a:effectLst/>
          </c:spPr>
          <c:marker>
            <c:symbol val="plus"/>
            <c:size val="5"/>
            <c:spPr>
              <a:noFill/>
              <a:ln w="12700">
                <a:noFill/>
              </a:ln>
              <a:effectLst/>
            </c:spPr>
          </c:marker>
          <c:xVal>
            <c:numRef>
              <c:f>'PBO RPSFT'!$Q$2:$Q$13</c:f>
              <c:numCache>
                <c:formatCode>General</c:formatCode>
                <c:ptCount val="12"/>
                <c:pt idx="0">
                  <c:v>7.7963623173002397</c:v>
                </c:pt>
                <c:pt idx="1">
                  <c:v>8.9757936967159804</c:v>
                </c:pt>
                <c:pt idx="2">
                  <c:v>9.1845330850117008</c:v>
                </c:pt>
                <c:pt idx="3">
                  <c:v>9.4628522694059907</c:v>
                </c:pt>
                <c:pt idx="4">
                  <c:v>9.5672219635538607</c:v>
                </c:pt>
                <c:pt idx="5">
                  <c:v>10.280414873564199</c:v>
                </c:pt>
                <c:pt idx="6">
                  <c:v>10.715288599180299</c:v>
                </c:pt>
                <c:pt idx="7">
                  <c:v>10.8370532423528</c:v>
                </c:pt>
                <c:pt idx="8">
                  <c:v>13.2723461058029</c:v>
                </c:pt>
                <c:pt idx="9">
                  <c:v>14.4899925375279</c:v>
                </c:pt>
                <c:pt idx="10">
                  <c:v>17.499318718791201</c:v>
                </c:pt>
                <c:pt idx="11">
                  <c:v>20.5338809034908</c:v>
                </c:pt>
              </c:numCache>
            </c:numRef>
          </c:xVal>
          <c:yVal>
            <c:numRef>
              <c:f>'PBO RPSFT'!$R$2:$R$13</c:f>
              <c:numCache>
                <c:formatCode>General</c:formatCode>
                <c:ptCount val="12"/>
                <c:pt idx="0">
                  <c:v>0.36065573770491799</c:v>
                </c:pt>
                <c:pt idx="1">
                  <c:v>0.32630757220921103</c:v>
                </c:pt>
                <c:pt idx="2">
                  <c:v>0.32630757220921103</c:v>
                </c:pt>
                <c:pt idx="3">
                  <c:v>0.30711300913808098</c:v>
                </c:pt>
                <c:pt idx="4">
                  <c:v>0.30711300913808098</c:v>
                </c:pt>
                <c:pt idx="5">
                  <c:v>0.28517636562821802</c:v>
                </c:pt>
                <c:pt idx="6">
                  <c:v>0.28517636562821802</c:v>
                </c:pt>
                <c:pt idx="7">
                  <c:v>0.28517636562821802</c:v>
                </c:pt>
                <c:pt idx="8">
                  <c:v>0.14258818281410901</c:v>
                </c:pt>
                <c:pt idx="9">
                  <c:v>0.14258818281410901</c:v>
                </c:pt>
                <c:pt idx="10">
                  <c:v>9.50587885427394E-2</c:v>
                </c:pt>
                <c:pt idx="11">
                  <c:v>9.50587885427394E-2</c:v>
                </c:pt>
              </c:numCache>
            </c:numRef>
          </c:yVal>
          <c:smooth val="0"/>
          <c:extLst>
            <c:ext xmlns:c16="http://schemas.microsoft.com/office/drawing/2014/chart" uri="{C3380CC4-5D6E-409C-BE32-E72D297353CC}">
              <c16:uniqueId val="{00000004-7CBD-9042-BEA1-BD957A6C4315}"/>
            </c:ext>
          </c:extLst>
        </c:ser>
        <c:ser>
          <c:idx val="5"/>
          <c:order val="5"/>
          <c:tx>
            <c:v>Censored IVO</c:v>
          </c:tx>
          <c:spPr>
            <a:ln w="25400" cap="rnd">
              <a:noFill/>
              <a:round/>
            </a:ln>
            <a:effectLst/>
          </c:spPr>
          <c:marker>
            <c:symbol val="plus"/>
            <c:size val="5"/>
            <c:spPr>
              <a:noFill/>
              <a:ln w="12700">
                <a:solidFill>
                  <a:schemeClr val="bg1"/>
                </a:solidFill>
              </a:ln>
              <a:effectLst/>
            </c:spPr>
          </c:marker>
          <c:xVal>
            <c:numRef>
              <c:f>IVO!$Q$2:$Q$27</c:f>
              <c:numCache>
                <c:formatCode>General</c:formatCode>
                <c:ptCount val="26"/>
                <c:pt idx="0">
                  <c:v>1.83983572895277</c:v>
                </c:pt>
                <c:pt idx="1">
                  <c:v>4.6324435318275201</c:v>
                </c:pt>
                <c:pt idx="2">
                  <c:v>12.8788501026694</c:v>
                </c:pt>
                <c:pt idx="3">
                  <c:v>15.047227926078</c:v>
                </c:pt>
                <c:pt idx="4">
                  <c:v>15.638603696098601</c:v>
                </c:pt>
                <c:pt idx="5">
                  <c:v>16.722792607802901</c:v>
                </c:pt>
                <c:pt idx="6">
                  <c:v>17.084188911704299</c:v>
                </c:pt>
                <c:pt idx="7">
                  <c:v>17.248459958932202</c:v>
                </c:pt>
                <c:pt idx="8">
                  <c:v>18.924024640657102</c:v>
                </c:pt>
                <c:pt idx="9">
                  <c:v>19.449691991786398</c:v>
                </c:pt>
                <c:pt idx="10">
                  <c:v>20.501026694045201</c:v>
                </c:pt>
                <c:pt idx="11">
                  <c:v>20.862422997946599</c:v>
                </c:pt>
                <c:pt idx="12">
                  <c:v>20.895277207392201</c:v>
                </c:pt>
                <c:pt idx="13">
                  <c:v>21.158110882956901</c:v>
                </c:pt>
                <c:pt idx="14">
                  <c:v>22.9979466119097</c:v>
                </c:pt>
                <c:pt idx="15">
                  <c:v>23.917864476386001</c:v>
                </c:pt>
                <c:pt idx="16">
                  <c:v>23.983572895277199</c:v>
                </c:pt>
                <c:pt idx="17">
                  <c:v>24.4435318275154</c:v>
                </c:pt>
                <c:pt idx="18">
                  <c:v>25.297741273100598</c:v>
                </c:pt>
                <c:pt idx="19">
                  <c:v>27.4661190965092</c:v>
                </c:pt>
                <c:pt idx="20">
                  <c:v>29.700205338808999</c:v>
                </c:pt>
                <c:pt idx="21">
                  <c:v>31.0800821355236</c:v>
                </c:pt>
                <c:pt idx="22">
                  <c:v>32.229979466119097</c:v>
                </c:pt>
                <c:pt idx="23">
                  <c:v>33.084188911704302</c:v>
                </c:pt>
                <c:pt idx="24">
                  <c:v>34.4640657084189</c:v>
                </c:pt>
                <c:pt idx="25">
                  <c:v>35.482546201231997</c:v>
                </c:pt>
              </c:numCache>
            </c:numRef>
          </c:xVal>
          <c:yVal>
            <c:numRef>
              <c:f>IVO!$R$2:$R$27</c:f>
              <c:numCache>
                <c:formatCode>General</c:formatCode>
                <c:ptCount val="26"/>
                <c:pt idx="0">
                  <c:v>0.91269841269841301</c:v>
                </c:pt>
                <c:pt idx="1">
                  <c:v>0.76058201058201103</c:v>
                </c:pt>
                <c:pt idx="2">
                  <c:v>0.40456489924575001</c:v>
                </c:pt>
                <c:pt idx="3">
                  <c:v>0.36328276666965298</c:v>
                </c:pt>
                <c:pt idx="4">
                  <c:v>0.36328276666965298</c:v>
                </c:pt>
                <c:pt idx="5">
                  <c:v>0.354633176987042</c:v>
                </c:pt>
                <c:pt idx="6">
                  <c:v>0.33690151813768998</c:v>
                </c:pt>
                <c:pt idx="7">
                  <c:v>0.33690151813768998</c:v>
                </c:pt>
                <c:pt idx="8">
                  <c:v>0.262034514107092</c:v>
                </c:pt>
                <c:pt idx="9">
                  <c:v>0.262034514107092</c:v>
                </c:pt>
                <c:pt idx="10">
                  <c:v>0.231799762479351</c:v>
                </c:pt>
                <c:pt idx="11">
                  <c:v>0.231799762479351</c:v>
                </c:pt>
                <c:pt idx="12">
                  <c:v>0.231799762479351</c:v>
                </c:pt>
                <c:pt idx="13">
                  <c:v>0.231799762479351</c:v>
                </c:pt>
                <c:pt idx="14">
                  <c:v>0.20739978748152499</c:v>
                </c:pt>
                <c:pt idx="15">
                  <c:v>0.20739978748152499</c:v>
                </c:pt>
                <c:pt idx="16">
                  <c:v>0.20739978748152499</c:v>
                </c:pt>
                <c:pt idx="17">
                  <c:v>0.19258551694713</c:v>
                </c:pt>
                <c:pt idx="18">
                  <c:v>0.17653672386820199</c:v>
                </c:pt>
                <c:pt idx="19">
                  <c:v>0.14122937909456201</c:v>
                </c:pt>
                <c:pt idx="20">
                  <c:v>0.14122937909456201</c:v>
                </c:pt>
                <c:pt idx="21">
                  <c:v>0.14122937909456201</c:v>
                </c:pt>
                <c:pt idx="22">
                  <c:v>0.14122937909456201</c:v>
                </c:pt>
                <c:pt idx="23">
                  <c:v>0.14122937909456201</c:v>
                </c:pt>
                <c:pt idx="24">
                  <c:v>9.4152919396374601E-2</c:v>
                </c:pt>
                <c:pt idx="25">
                  <c:v>9.4152919396374601E-2</c:v>
                </c:pt>
              </c:numCache>
            </c:numRef>
          </c:yVal>
          <c:smooth val="0"/>
          <c:extLst>
            <c:ext xmlns:c16="http://schemas.microsoft.com/office/drawing/2014/chart" uri="{C3380CC4-5D6E-409C-BE32-E72D297353CC}">
              <c16:uniqueId val="{00000005-7CBD-9042-BEA1-BD957A6C4315}"/>
            </c:ext>
          </c:extLst>
        </c:ser>
        <c:dLbls>
          <c:showLegendKey val="0"/>
          <c:showVal val="0"/>
          <c:showCatName val="0"/>
          <c:showSerName val="0"/>
          <c:showPercent val="0"/>
          <c:showBubbleSize val="0"/>
        </c:dLbls>
        <c:axId val="544759552"/>
        <c:axId val="544759224"/>
      </c:scatterChart>
      <c:valAx>
        <c:axId val="544759552"/>
        <c:scaling>
          <c:orientation val="minMax"/>
          <c:max val="36"/>
        </c:scaling>
        <c:delete val="0"/>
        <c:axPos val="b"/>
        <c:numFmt formatCode="General" sourceLinked="1"/>
        <c:majorTickMark val="out"/>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544759224"/>
        <c:crosses val="autoZero"/>
        <c:crossBetween val="midCat"/>
        <c:majorUnit val="2"/>
      </c:valAx>
      <c:valAx>
        <c:axId val="544759224"/>
        <c:scaling>
          <c:orientation val="minMax"/>
          <c:max val="1"/>
        </c:scaling>
        <c:delete val="0"/>
        <c:axPos val="l"/>
        <c:numFmt formatCode="General" sourceLinked="1"/>
        <c:majorTickMark val="out"/>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544759552"/>
        <c:crosses val="autoZero"/>
        <c:crossBetween val="midCat"/>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PBO</c:v>
          </c:tx>
          <c:spPr>
            <a:ln w="19050" cap="rnd">
              <a:solidFill>
                <a:srgbClr val="FF0000"/>
              </a:solidFill>
              <a:round/>
            </a:ln>
            <a:effectLst/>
          </c:spPr>
          <c:marker>
            <c:symbol val="none"/>
          </c:marker>
          <c:xVal>
            <c:numRef>
              <c:f>PBO!$M$2:$M$104</c:f>
              <c:numCache>
                <c:formatCode>General</c:formatCode>
                <c:ptCount val="103"/>
                <c:pt idx="0">
                  <c:v>0</c:v>
                </c:pt>
                <c:pt idx="1">
                  <c:v>0.36139630390143701</c:v>
                </c:pt>
                <c:pt idx="2">
                  <c:v>0.36139630390143701</c:v>
                </c:pt>
                <c:pt idx="3">
                  <c:v>0.59137577002053399</c:v>
                </c:pt>
                <c:pt idx="4">
                  <c:v>0.59137577002053399</c:v>
                </c:pt>
                <c:pt idx="5">
                  <c:v>0.68993839835728998</c:v>
                </c:pt>
                <c:pt idx="6">
                  <c:v>0.68993839835728998</c:v>
                </c:pt>
                <c:pt idx="7">
                  <c:v>0.91991786447638602</c:v>
                </c:pt>
                <c:pt idx="8">
                  <c:v>0.91991786447638602</c:v>
                </c:pt>
                <c:pt idx="9">
                  <c:v>1.0184804928131399</c:v>
                </c:pt>
                <c:pt idx="10">
                  <c:v>1.0184804928131399</c:v>
                </c:pt>
                <c:pt idx="11">
                  <c:v>1.08418891170431</c:v>
                </c:pt>
                <c:pt idx="12">
                  <c:v>1.08418891170431</c:v>
                </c:pt>
                <c:pt idx="13">
                  <c:v>1.34702258726899</c:v>
                </c:pt>
                <c:pt idx="14">
                  <c:v>1.34702258726899</c:v>
                </c:pt>
                <c:pt idx="15">
                  <c:v>1.37987679671458</c:v>
                </c:pt>
                <c:pt idx="16">
                  <c:v>1.37987679671458</c:v>
                </c:pt>
                <c:pt idx="17">
                  <c:v>1.44558521560575</c:v>
                </c:pt>
                <c:pt idx="18">
                  <c:v>1.44558521560575</c:v>
                </c:pt>
                <c:pt idx="19">
                  <c:v>1.57700205338809</c:v>
                </c:pt>
                <c:pt idx="20">
                  <c:v>1.57700205338809</c:v>
                </c:pt>
                <c:pt idx="21">
                  <c:v>1.87268993839836</c:v>
                </c:pt>
                <c:pt idx="22">
                  <c:v>1.87268993839836</c:v>
                </c:pt>
                <c:pt idx="23">
                  <c:v>2.13552361396304</c:v>
                </c:pt>
                <c:pt idx="24">
                  <c:v>2.13552361396304</c:v>
                </c:pt>
                <c:pt idx="25">
                  <c:v>2.2669404517453802</c:v>
                </c:pt>
                <c:pt idx="26">
                  <c:v>2.2669404517453802</c:v>
                </c:pt>
                <c:pt idx="27">
                  <c:v>2.7268993839835698</c:v>
                </c:pt>
                <c:pt idx="28">
                  <c:v>2.7268993839835698</c:v>
                </c:pt>
                <c:pt idx="29">
                  <c:v>2.7597535934291599</c:v>
                </c:pt>
                <c:pt idx="30">
                  <c:v>2.7597535934291599</c:v>
                </c:pt>
                <c:pt idx="31">
                  <c:v>2.92402464065708</c:v>
                </c:pt>
                <c:pt idx="32">
                  <c:v>2.92402464065708</c:v>
                </c:pt>
                <c:pt idx="33">
                  <c:v>3.51540041067762</c:v>
                </c:pt>
                <c:pt idx="34">
                  <c:v>3.51540041067762</c:v>
                </c:pt>
                <c:pt idx="35">
                  <c:v>3.8439425051334699</c:v>
                </c:pt>
                <c:pt idx="36">
                  <c:v>3.8439425051334699</c:v>
                </c:pt>
                <c:pt idx="37">
                  <c:v>4.2381930184804899</c:v>
                </c:pt>
                <c:pt idx="38">
                  <c:v>4.2381930184804899</c:v>
                </c:pt>
                <c:pt idx="39">
                  <c:v>4.6324435318275201</c:v>
                </c:pt>
                <c:pt idx="40">
                  <c:v>4.6324435318275201</c:v>
                </c:pt>
                <c:pt idx="41">
                  <c:v>4.7638603696098603</c:v>
                </c:pt>
                <c:pt idx="42">
                  <c:v>4.7638603696098603</c:v>
                </c:pt>
                <c:pt idx="43">
                  <c:v>4.7967145790554397</c:v>
                </c:pt>
                <c:pt idx="44">
                  <c:v>4.7967145790554397</c:v>
                </c:pt>
                <c:pt idx="45">
                  <c:v>4.8295687885010299</c:v>
                </c:pt>
                <c:pt idx="46">
                  <c:v>4.8295687885010299</c:v>
                </c:pt>
                <c:pt idx="47">
                  <c:v>5.0266940451745397</c:v>
                </c:pt>
                <c:pt idx="48">
                  <c:v>5.0266940451745397</c:v>
                </c:pt>
                <c:pt idx="49">
                  <c:v>5.3223819301848003</c:v>
                </c:pt>
                <c:pt idx="50">
                  <c:v>5.3223819301848003</c:v>
                </c:pt>
                <c:pt idx="51">
                  <c:v>5.4866529774127297</c:v>
                </c:pt>
                <c:pt idx="52">
                  <c:v>5.4866529774127297</c:v>
                </c:pt>
                <c:pt idx="53">
                  <c:v>6.0780287474332697</c:v>
                </c:pt>
                <c:pt idx="54">
                  <c:v>6.0780287474332697</c:v>
                </c:pt>
                <c:pt idx="55">
                  <c:v>6.2094455852156099</c:v>
                </c:pt>
                <c:pt idx="56">
                  <c:v>6.2094455852156099</c:v>
                </c:pt>
                <c:pt idx="57">
                  <c:v>6.4065708418891196</c:v>
                </c:pt>
                <c:pt idx="58">
                  <c:v>6.4065708418891196</c:v>
                </c:pt>
                <c:pt idx="59">
                  <c:v>6.6036960985626303</c:v>
                </c:pt>
                <c:pt idx="60">
                  <c:v>6.6036960985626303</c:v>
                </c:pt>
                <c:pt idx="61">
                  <c:v>7.4579055441478399</c:v>
                </c:pt>
                <c:pt idx="62">
                  <c:v>7.4579055441478399</c:v>
                </c:pt>
                <c:pt idx="63">
                  <c:v>7.8850102669404496</c:v>
                </c:pt>
                <c:pt idx="64">
                  <c:v>7.8850102669404496</c:v>
                </c:pt>
                <c:pt idx="65">
                  <c:v>8.0821355236139603</c:v>
                </c:pt>
                <c:pt idx="66">
                  <c:v>8.0821355236139603</c:v>
                </c:pt>
                <c:pt idx="67">
                  <c:v>9.6919917864476393</c:v>
                </c:pt>
                <c:pt idx="68">
                  <c:v>9.6919917864476393</c:v>
                </c:pt>
                <c:pt idx="69">
                  <c:v>10.3162217659138</c:v>
                </c:pt>
                <c:pt idx="70">
                  <c:v>10.3162217659138</c:v>
                </c:pt>
                <c:pt idx="71">
                  <c:v>10.8090349075975</c:v>
                </c:pt>
                <c:pt idx="72">
                  <c:v>10.8090349075975</c:v>
                </c:pt>
                <c:pt idx="73">
                  <c:v>10.9404517453799</c:v>
                </c:pt>
                <c:pt idx="74">
                  <c:v>10.9404517453799</c:v>
                </c:pt>
                <c:pt idx="75">
                  <c:v>11.0718685831622</c:v>
                </c:pt>
                <c:pt idx="76">
                  <c:v>11.0718685831622</c:v>
                </c:pt>
                <c:pt idx="77">
                  <c:v>11.400410677618099</c:v>
                </c:pt>
                <c:pt idx="78">
                  <c:v>11.400410677618099</c:v>
                </c:pt>
                <c:pt idx="79">
                  <c:v>12.0903490759754</c:v>
                </c:pt>
                <c:pt idx="80">
                  <c:v>12.0903490759754</c:v>
                </c:pt>
                <c:pt idx="81">
                  <c:v>12.845995893223799</c:v>
                </c:pt>
                <c:pt idx="82">
                  <c:v>12.845995893223799</c:v>
                </c:pt>
                <c:pt idx="83">
                  <c:v>13.667351129363499</c:v>
                </c:pt>
                <c:pt idx="84">
                  <c:v>13.667351129363499</c:v>
                </c:pt>
                <c:pt idx="85">
                  <c:v>15.0800821355236</c:v>
                </c:pt>
                <c:pt idx="86">
                  <c:v>15.0800821355236</c:v>
                </c:pt>
                <c:pt idx="87">
                  <c:v>16.197125256673498</c:v>
                </c:pt>
                <c:pt idx="88">
                  <c:v>16.197125256673498</c:v>
                </c:pt>
                <c:pt idx="89">
                  <c:v>16.459958932238202</c:v>
                </c:pt>
                <c:pt idx="90">
                  <c:v>16.459958932238202</c:v>
                </c:pt>
                <c:pt idx="91">
                  <c:v>18.628336755646799</c:v>
                </c:pt>
                <c:pt idx="92">
                  <c:v>18.628336755646799</c:v>
                </c:pt>
                <c:pt idx="93">
                  <c:v>19.745379876796701</c:v>
                </c:pt>
                <c:pt idx="94">
                  <c:v>19.745379876796701</c:v>
                </c:pt>
                <c:pt idx="95">
                  <c:v>19.811088295687899</c:v>
                </c:pt>
                <c:pt idx="96">
                  <c:v>19.811088295687899</c:v>
                </c:pt>
                <c:pt idx="97">
                  <c:v>20.6652977412731</c:v>
                </c:pt>
                <c:pt idx="98">
                  <c:v>20.6652977412731</c:v>
                </c:pt>
                <c:pt idx="99">
                  <c:v>25.133470225872699</c:v>
                </c:pt>
                <c:pt idx="100">
                  <c:v>25.133470225872699</c:v>
                </c:pt>
                <c:pt idx="101">
                  <c:v>33.0513347022587</c:v>
                </c:pt>
                <c:pt idx="102">
                  <c:v>33.0513347022587</c:v>
                </c:pt>
              </c:numCache>
            </c:numRef>
          </c:xVal>
          <c:yVal>
            <c:numRef>
              <c:f>PBO!$N$2:$N$104</c:f>
              <c:numCache>
                <c:formatCode>General</c:formatCode>
                <c:ptCount val="103"/>
                <c:pt idx="0">
                  <c:v>1</c:v>
                </c:pt>
                <c:pt idx="1">
                  <c:v>1</c:v>
                </c:pt>
                <c:pt idx="2">
                  <c:v>0.98360655737704905</c:v>
                </c:pt>
                <c:pt idx="3">
                  <c:v>0.98360655737704905</c:v>
                </c:pt>
                <c:pt idx="4">
                  <c:v>0.96721311475409799</c:v>
                </c:pt>
                <c:pt idx="5">
                  <c:v>0.96721311475409799</c:v>
                </c:pt>
                <c:pt idx="6">
                  <c:v>0.95081967213114804</c:v>
                </c:pt>
                <c:pt idx="7">
                  <c:v>0.95081967213114804</c:v>
                </c:pt>
                <c:pt idx="8">
                  <c:v>0.93442622950819698</c:v>
                </c:pt>
                <c:pt idx="9">
                  <c:v>0.93442622950819698</c:v>
                </c:pt>
                <c:pt idx="10">
                  <c:v>0.91803278688524603</c:v>
                </c:pt>
                <c:pt idx="11">
                  <c:v>0.91803278688524603</c:v>
                </c:pt>
                <c:pt idx="12">
                  <c:v>0.90163934426229497</c:v>
                </c:pt>
                <c:pt idx="13">
                  <c:v>0.90163934426229497</c:v>
                </c:pt>
                <c:pt idx="14">
                  <c:v>0.88524590163934402</c:v>
                </c:pt>
                <c:pt idx="15">
                  <c:v>0.88524590163934402</c:v>
                </c:pt>
                <c:pt idx="16">
                  <c:v>0.86885245901639296</c:v>
                </c:pt>
                <c:pt idx="17">
                  <c:v>0.86885245901639296</c:v>
                </c:pt>
                <c:pt idx="18">
                  <c:v>0.85245901639344301</c:v>
                </c:pt>
                <c:pt idx="19">
                  <c:v>0.85245901639344301</c:v>
                </c:pt>
                <c:pt idx="20">
                  <c:v>0.83606557377049195</c:v>
                </c:pt>
                <c:pt idx="21">
                  <c:v>0.83606557377049195</c:v>
                </c:pt>
                <c:pt idx="22">
                  <c:v>0.81967213114754101</c:v>
                </c:pt>
                <c:pt idx="23">
                  <c:v>0.81967213114754101</c:v>
                </c:pt>
                <c:pt idx="24">
                  <c:v>0.80327868852458995</c:v>
                </c:pt>
                <c:pt idx="25">
                  <c:v>0.80327868852458995</c:v>
                </c:pt>
                <c:pt idx="26">
                  <c:v>0.786885245901639</c:v>
                </c:pt>
                <c:pt idx="27">
                  <c:v>0.786885245901639</c:v>
                </c:pt>
                <c:pt idx="28">
                  <c:v>0.77049180327868805</c:v>
                </c:pt>
                <c:pt idx="29">
                  <c:v>0.77049180327868805</c:v>
                </c:pt>
                <c:pt idx="30">
                  <c:v>0.75409836065573799</c:v>
                </c:pt>
                <c:pt idx="31">
                  <c:v>0.75409836065573799</c:v>
                </c:pt>
                <c:pt idx="32">
                  <c:v>0.73770491803278704</c:v>
                </c:pt>
                <c:pt idx="33">
                  <c:v>0.73770491803278704</c:v>
                </c:pt>
                <c:pt idx="34">
                  <c:v>0.72131147540983598</c:v>
                </c:pt>
                <c:pt idx="35">
                  <c:v>0.72131147540983598</c:v>
                </c:pt>
                <c:pt idx="36">
                  <c:v>0.70491803278688503</c:v>
                </c:pt>
                <c:pt idx="37">
                  <c:v>0.70491803278688503</c:v>
                </c:pt>
                <c:pt idx="38">
                  <c:v>0.68852459016393397</c:v>
                </c:pt>
                <c:pt idx="39">
                  <c:v>0.68852459016393397</c:v>
                </c:pt>
                <c:pt idx="40">
                  <c:v>0.67213114754098302</c:v>
                </c:pt>
                <c:pt idx="41">
                  <c:v>0.67213114754098302</c:v>
                </c:pt>
                <c:pt idx="42">
                  <c:v>0.65573770491803296</c:v>
                </c:pt>
                <c:pt idx="43">
                  <c:v>0.65573770491803296</c:v>
                </c:pt>
                <c:pt idx="44">
                  <c:v>0.63934426229508201</c:v>
                </c:pt>
                <c:pt idx="45">
                  <c:v>0.63934426229508201</c:v>
                </c:pt>
                <c:pt idx="46">
                  <c:v>0.62295081967213095</c:v>
                </c:pt>
                <c:pt idx="47">
                  <c:v>0.62295081967213095</c:v>
                </c:pt>
                <c:pt idx="48">
                  <c:v>0.60655737704918</c:v>
                </c:pt>
                <c:pt idx="49">
                  <c:v>0.60655737704918</c:v>
                </c:pt>
                <c:pt idx="50">
                  <c:v>0.59016393442622905</c:v>
                </c:pt>
                <c:pt idx="51">
                  <c:v>0.59016393442622905</c:v>
                </c:pt>
                <c:pt idx="52">
                  <c:v>0.57377049180327799</c:v>
                </c:pt>
                <c:pt idx="53">
                  <c:v>0.57377049180327799</c:v>
                </c:pt>
                <c:pt idx="54">
                  <c:v>0.55737704918032804</c:v>
                </c:pt>
                <c:pt idx="55">
                  <c:v>0.55737704918032804</c:v>
                </c:pt>
                <c:pt idx="56">
                  <c:v>0.54098360655737698</c:v>
                </c:pt>
                <c:pt idx="57">
                  <c:v>0.54098360655737698</c:v>
                </c:pt>
                <c:pt idx="58">
                  <c:v>0.52459016393442603</c:v>
                </c:pt>
                <c:pt idx="59">
                  <c:v>0.52459016393442603</c:v>
                </c:pt>
                <c:pt idx="60">
                  <c:v>0.50819672131147497</c:v>
                </c:pt>
                <c:pt idx="61">
                  <c:v>0.50819672131147497</c:v>
                </c:pt>
                <c:pt idx="62">
                  <c:v>0.49180327868852403</c:v>
                </c:pt>
                <c:pt idx="63">
                  <c:v>0.49180327868852403</c:v>
                </c:pt>
                <c:pt idx="64">
                  <c:v>0.47540983606557402</c:v>
                </c:pt>
                <c:pt idx="65">
                  <c:v>0.47540983606557402</c:v>
                </c:pt>
                <c:pt idx="66">
                  <c:v>0.45901639344262302</c:v>
                </c:pt>
                <c:pt idx="67">
                  <c:v>0.45901639344262302</c:v>
                </c:pt>
                <c:pt idx="68">
                  <c:v>0.44262295081967201</c:v>
                </c:pt>
                <c:pt idx="69">
                  <c:v>0.44262295081967201</c:v>
                </c:pt>
                <c:pt idx="70">
                  <c:v>0.42622950819672101</c:v>
                </c:pt>
                <c:pt idx="71">
                  <c:v>0.42622950819672101</c:v>
                </c:pt>
                <c:pt idx="72">
                  <c:v>0.409180327868852</c:v>
                </c:pt>
                <c:pt idx="73">
                  <c:v>0.409180327868852</c:v>
                </c:pt>
                <c:pt idx="74">
                  <c:v>0.39213114754098299</c:v>
                </c:pt>
                <c:pt idx="75">
                  <c:v>0.39213114754098299</c:v>
                </c:pt>
                <c:pt idx="76">
                  <c:v>0.37508196721311499</c:v>
                </c:pt>
                <c:pt idx="77">
                  <c:v>0.37508196721311499</c:v>
                </c:pt>
                <c:pt idx="78">
                  <c:v>0.35803278688524598</c:v>
                </c:pt>
                <c:pt idx="79">
                  <c:v>0.35803278688524598</c:v>
                </c:pt>
                <c:pt idx="80">
                  <c:v>0.34098360655737697</c:v>
                </c:pt>
                <c:pt idx="81">
                  <c:v>0.34098360655737697</c:v>
                </c:pt>
                <c:pt idx="82">
                  <c:v>0.32393442622950802</c:v>
                </c:pt>
                <c:pt idx="83">
                  <c:v>0.32393442622950802</c:v>
                </c:pt>
                <c:pt idx="84">
                  <c:v>0.30688524590163901</c:v>
                </c:pt>
                <c:pt idx="85">
                  <c:v>0.30688524590163901</c:v>
                </c:pt>
                <c:pt idx="86">
                  <c:v>0.28983606557377001</c:v>
                </c:pt>
                <c:pt idx="87">
                  <c:v>0.28983606557377001</c:v>
                </c:pt>
                <c:pt idx="88">
                  <c:v>0.272786885245902</c:v>
                </c:pt>
                <c:pt idx="89">
                  <c:v>0.272786885245902</c:v>
                </c:pt>
                <c:pt idx="90">
                  <c:v>0.25573770491803299</c:v>
                </c:pt>
                <c:pt idx="91">
                  <c:v>0.25573770491803299</c:v>
                </c:pt>
                <c:pt idx="92">
                  <c:v>0.234426229508197</c:v>
                </c:pt>
                <c:pt idx="93">
                  <c:v>0.234426229508197</c:v>
                </c:pt>
                <c:pt idx="94">
                  <c:v>0.210983606557377</c:v>
                </c:pt>
                <c:pt idx="95">
                  <c:v>0.210983606557377</c:v>
                </c:pt>
                <c:pt idx="96">
                  <c:v>0.18754098360655699</c:v>
                </c:pt>
                <c:pt idx="97">
                  <c:v>0.18754098360655699</c:v>
                </c:pt>
                <c:pt idx="98">
                  <c:v>0.15003278688524599</c:v>
                </c:pt>
                <c:pt idx="99">
                  <c:v>0.15003278688524599</c:v>
                </c:pt>
                <c:pt idx="100">
                  <c:v>0.10002185792349701</c:v>
                </c:pt>
                <c:pt idx="101">
                  <c:v>0.10002185792349701</c:v>
                </c:pt>
                <c:pt idx="102">
                  <c:v>0.10002185792349701</c:v>
                </c:pt>
              </c:numCache>
            </c:numRef>
          </c:yVal>
          <c:smooth val="0"/>
          <c:extLst>
            <c:ext xmlns:c16="http://schemas.microsoft.com/office/drawing/2014/chart" uri="{C3380CC4-5D6E-409C-BE32-E72D297353CC}">
              <c16:uniqueId val="{00000000-5C53-C047-B988-DD253468EC2A}"/>
            </c:ext>
          </c:extLst>
        </c:ser>
        <c:ser>
          <c:idx val="1"/>
          <c:order val="1"/>
          <c:tx>
            <c:v>PBO RPSFT</c:v>
          </c:tx>
          <c:spPr>
            <a:ln w="19050" cap="rnd">
              <a:noFill/>
              <a:round/>
            </a:ln>
            <a:effectLst/>
          </c:spPr>
          <c:marker>
            <c:symbol val="none"/>
          </c:marker>
          <c:xVal>
            <c:numRef>
              <c:f>'PBO RPSFT'!$M$2:$M$102</c:f>
              <c:numCache>
                <c:formatCode>General</c:formatCode>
                <c:ptCount val="101"/>
                <c:pt idx="0">
                  <c:v>0</c:v>
                </c:pt>
                <c:pt idx="1">
                  <c:v>0.36139630390143701</c:v>
                </c:pt>
                <c:pt idx="2">
                  <c:v>0.36139630390143701</c:v>
                </c:pt>
                <c:pt idx="3">
                  <c:v>0.59137577002053399</c:v>
                </c:pt>
                <c:pt idx="4">
                  <c:v>0.59137577002053399</c:v>
                </c:pt>
                <c:pt idx="5">
                  <c:v>0.68993839835728998</c:v>
                </c:pt>
                <c:pt idx="6">
                  <c:v>0.68993839835728998</c:v>
                </c:pt>
                <c:pt idx="7">
                  <c:v>0.91991786447638602</c:v>
                </c:pt>
                <c:pt idx="8">
                  <c:v>0.91991786447638602</c:v>
                </c:pt>
                <c:pt idx="9">
                  <c:v>1.0184804928131399</c:v>
                </c:pt>
                <c:pt idx="10">
                  <c:v>1.0184804928131399</c:v>
                </c:pt>
                <c:pt idx="11">
                  <c:v>1.08418891170431</c:v>
                </c:pt>
                <c:pt idx="12">
                  <c:v>1.08418891170431</c:v>
                </c:pt>
                <c:pt idx="13">
                  <c:v>1.34702258726899</c:v>
                </c:pt>
                <c:pt idx="14">
                  <c:v>1.34702258726899</c:v>
                </c:pt>
                <c:pt idx="15">
                  <c:v>1.37987679671458</c:v>
                </c:pt>
                <c:pt idx="16">
                  <c:v>1.37987679671458</c:v>
                </c:pt>
                <c:pt idx="17">
                  <c:v>1.4243713861910401</c:v>
                </c:pt>
                <c:pt idx="18">
                  <c:v>1.4243713861910401</c:v>
                </c:pt>
                <c:pt idx="19">
                  <c:v>1.44558521560575</c:v>
                </c:pt>
                <c:pt idx="20">
                  <c:v>1.44558521560575</c:v>
                </c:pt>
                <c:pt idx="21">
                  <c:v>1.5248959515401701</c:v>
                </c:pt>
                <c:pt idx="22">
                  <c:v>1.5248959515401701</c:v>
                </c:pt>
                <c:pt idx="23">
                  <c:v>1.57700205338809</c:v>
                </c:pt>
                <c:pt idx="24">
                  <c:v>1.57700205338809</c:v>
                </c:pt>
                <c:pt idx="25">
                  <c:v>2.13552361396304</c:v>
                </c:pt>
                <c:pt idx="26">
                  <c:v>2.13552361396304</c:v>
                </c:pt>
                <c:pt idx="27">
                  <c:v>2.6766764739220101</c:v>
                </c:pt>
                <c:pt idx="28">
                  <c:v>2.6766764739220101</c:v>
                </c:pt>
                <c:pt idx="29">
                  <c:v>2.7268993839835698</c:v>
                </c:pt>
                <c:pt idx="30">
                  <c:v>2.7268993839835698</c:v>
                </c:pt>
                <c:pt idx="31">
                  <c:v>2.7597535934291599</c:v>
                </c:pt>
                <c:pt idx="32">
                  <c:v>2.7597535934291599</c:v>
                </c:pt>
                <c:pt idx="33">
                  <c:v>3.0478299660679702</c:v>
                </c:pt>
                <c:pt idx="34">
                  <c:v>3.0478299660679702</c:v>
                </c:pt>
                <c:pt idx="35">
                  <c:v>3.36093904851155</c:v>
                </c:pt>
                <c:pt idx="36">
                  <c:v>3.36093904851155</c:v>
                </c:pt>
                <c:pt idx="37">
                  <c:v>3.47299900025688</c:v>
                </c:pt>
                <c:pt idx="38">
                  <c:v>3.47299900025688</c:v>
                </c:pt>
                <c:pt idx="39">
                  <c:v>3.51540041067762</c:v>
                </c:pt>
                <c:pt idx="40">
                  <c:v>3.51540041067762</c:v>
                </c:pt>
                <c:pt idx="41">
                  <c:v>3.58516394563688</c:v>
                </c:pt>
                <c:pt idx="42">
                  <c:v>3.58516394563688</c:v>
                </c:pt>
                <c:pt idx="43">
                  <c:v>3.8073744089325001</c:v>
                </c:pt>
                <c:pt idx="44">
                  <c:v>3.8073744089325001</c:v>
                </c:pt>
                <c:pt idx="45">
                  <c:v>3.8363309927620199</c:v>
                </c:pt>
                <c:pt idx="46">
                  <c:v>3.8363309927620199</c:v>
                </c:pt>
                <c:pt idx="47">
                  <c:v>3.8439425051334699</c:v>
                </c:pt>
                <c:pt idx="48">
                  <c:v>3.8439425051334699</c:v>
                </c:pt>
                <c:pt idx="49">
                  <c:v>4.0372751298255896</c:v>
                </c:pt>
                <c:pt idx="50">
                  <c:v>4.0372751298255896</c:v>
                </c:pt>
                <c:pt idx="51">
                  <c:v>4.0701293392711797</c:v>
                </c:pt>
                <c:pt idx="52">
                  <c:v>4.0701293392711797</c:v>
                </c:pt>
                <c:pt idx="53">
                  <c:v>4.1533639492303402</c:v>
                </c:pt>
                <c:pt idx="54">
                  <c:v>4.1533639492303402</c:v>
                </c:pt>
                <c:pt idx="55">
                  <c:v>4.1804373412734899</c:v>
                </c:pt>
                <c:pt idx="56">
                  <c:v>4.1804373412734899</c:v>
                </c:pt>
                <c:pt idx="57">
                  <c:v>4.2075107333166404</c:v>
                </c:pt>
                <c:pt idx="58">
                  <c:v>4.2075107333166404</c:v>
                </c:pt>
                <c:pt idx="59">
                  <c:v>4.9380460955343199</c:v>
                </c:pt>
                <c:pt idx="60">
                  <c:v>4.9380460955343199</c:v>
                </c:pt>
                <c:pt idx="61">
                  <c:v>5.0521204811093599</c:v>
                </c:pt>
                <c:pt idx="62">
                  <c:v>5.0521204811093599</c:v>
                </c:pt>
                <c:pt idx="63">
                  <c:v>5.14872117243375</c:v>
                </c:pt>
                <c:pt idx="64">
                  <c:v>5.14872117243375</c:v>
                </c:pt>
                <c:pt idx="65">
                  <c:v>6.0780287474332697</c:v>
                </c:pt>
                <c:pt idx="66">
                  <c:v>6.0780287474332697</c:v>
                </c:pt>
                <c:pt idx="67">
                  <c:v>6.3277325773107602</c:v>
                </c:pt>
                <c:pt idx="68">
                  <c:v>6.3277325773107602</c:v>
                </c:pt>
                <c:pt idx="69">
                  <c:v>6.6544177283889203</c:v>
                </c:pt>
                <c:pt idx="70">
                  <c:v>6.6544177283889203</c:v>
                </c:pt>
                <c:pt idx="71">
                  <c:v>6.6619767439430397</c:v>
                </c:pt>
                <c:pt idx="72">
                  <c:v>6.6619767439430397</c:v>
                </c:pt>
                <c:pt idx="73">
                  <c:v>7.0506301787483201</c:v>
                </c:pt>
                <c:pt idx="74">
                  <c:v>7.0506301787483201</c:v>
                </c:pt>
                <c:pt idx="75">
                  <c:v>7.5898473501035904</c:v>
                </c:pt>
                <c:pt idx="76">
                  <c:v>7.5898473501035904</c:v>
                </c:pt>
                <c:pt idx="77">
                  <c:v>7.7017498113969003</c:v>
                </c:pt>
                <c:pt idx="78">
                  <c:v>7.7017498113969003</c:v>
                </c:pt>
                <c:pt idx="79">
                  <c:v>8.5674421465609694</c:v>
                </c:pt>
                <c:pt idx="80">
                  <c:v>8.5674421465609694</c:v>
                </c:pt>
                <c:pt idx="81">
                  <c:v>8.8654594463049907</c:v>
                </c:pt>
                <c:pt idx="82">
                  <c:v>8.8654594463049907</c:v>
                </c:pt>
                <c:pt idx="83">
                  <c:v>9.4005952531835</c:v>
                </c:pt>
                <c:pt idx="84">
                  <c:v>9.4005952531835</c:v>
                </c:pt>
                <c:pt idx="85">
                  <c:v>10.1062028992311</c:v>
                </c:pt>
                <c:pt idx="86">
                  <c:v>10.1062028992311</c:v>
                </c:pt>
                <c:pt idx="87">
                  <c:v>10.9404517453799</c:v>
                </c:pt>
                <c:pt idx="88">
                  <c:v>10.9404517453799</c:v>
                </c:pt>
                <c:pt idx="89">
                  <c:v>11.211868124436799</c:v>
                </c:pt>
                <c:pt idx="90">
                  <c:v>11.211868124436799</c:v>
                </c:pt>
                <c:pt idx="91">
                  <c:v>11.822600780494399</c:v>
                </c:pt>
                <c:pt idx="92">
                  <c:v>11.822600780494399</c:v>
                </c:pt>
                <c:pt idx="93">
                  <c:v>11.8804876997447</c:v>
                </c:pt>
                <c:pt idx="94">
                  <c:v>11.8804876997447</c:v>
                </c:pt>
                <c:pt idx="95">
                  <c:v>12.691980754005201</c:v>
                </c:pt>
                <c:pt idx="96">
                  <c:v>12.691980754005201</c:v>
                </c:pt>
                <c:pt idx="97">
                  <c:v>14.698469441736901</c:v>
                </c:pt>
                <c:pt idx="98">
                  <c:v>14.698469441736901</c:v>
                </c:pt>
                <c:pt idx="99">
                  <c:v>20.5338809034908</c:v>
                </c:pt>
                <c:pt idx="100">
                  <c:v>20.5338809034908</c:v>
                </c:pt>
              </c:numCache>
            </c:numRef>
          </c:xVal>
          <c:yVal>
            <c:numRef>
              <c:f>'PBO RPSFT'!$N$2:$N$102</c:f>
              <c:numCache>
                <c:formatCode>General</c:formatCode>
                <c:ptCount val="101"/>
                <c:pt idx="0">
                  <c:v>1</c:v>
                </c:pt>
                <c:pt idx="1">
                  <c:v>1</c:v>
                </c:pt>
                <c:pt idx="2">
                  <c:v>0.98360655737704905</c:v>
                </c:pt>
                <c:pt idx="3">
                  <c:v>0.98360655737704905</c:v>
                </c:pt>
                <c:pt idx="4">
                  <c:v>0.96721311475409799</c:v>
                </c:pt>
                <c:pt idx="5">
                  <c:v>0.96721311475409799</c:v>
                </c:pt>
                <c:pt idx="6">
                  <c:v>0.95081967213114804</c:v>
                </c:pt>
                <c:pt idx="7">
                  <c:v>0.95081967213114804</c:v>
                </c:pt>
                <c:pt idx="8">
                  <c:v>0.93442622950819698</c:v>
                </c:pt>
                <c:pt idx="9">
                  <c:v>0.93442622950819698</c:v>
                </c:pt>
                <c:pt idx="10">
                  <c:v>0.91803278688524603</c:v>
                </c:pt>
                <c:pt idx="11">
                  <c:v>0.91803278688524603</c:v>
                </c:pt>
                <c:pt idx="12">
                  <c:v>0.90163934426229497</c:v>
                </c:pt>
                <c:pt idx="13">
                  <c:v>0.90163934426229497</c:v>
                </c:pt>
                <c:pt idx="14">
                  <c:v>0.88524590163934402</c:v>
                </c:pt>
                <c:pt idx="15">
                  <c:v>0.88524590163934402</c:v>
                </c:pt>
                <c:pt idx="16">
                  <c:v>0.86885245901639296</c:v>
                </c:pt>
                <c:pt idx="17">
                  <c:v>0.86885245901639296</c:v>
                </c:pt>
                <c:pt idx="18">
                  <c:v>0.85245901639344301</c:v>
                </c:pt>
                <c:pt idx="19">
                  <c:v>0.85245901639344301</c:v>
                </c:pt>
                <c:pt idx="20">
                  <c:v>0.83606557377049195</c:v>
                </c:pt>
                <c:pt idx="21">
                  <c:v>0.83606557377049195</c:v>
                </c:pt>
                <c:pt idx="22">
                  <c:v>0.81967213114754101</c:v>
                </c:pt>
                <c:pt idx="23">
                  <c:v>0.81967213114754101</c:v>
                </c:pt>
                <c:pt idx="24">
                  <c:v>0.80327868852458995</c:v>
                </c:pt>
                <c:pt idx="25">
                  <c:v>0.80327868852458995</c:v>
                </c:pt>
                <c:pt idx="26">
                  <c:v>0.786885245901639</c:v>
                </c:pt>
                <c:pt idx="27">
                  <c:v>0.786885245901639</c:v>
                </c:pt>
                <c:pt idx="28">
                  <c:v>0.77049180327868805</c:v>
                </c:pt>
                <c:pt idx="29">
                  <c:v>0.77049180327868805</c:v>
                </c:pt>
                <c:pt idx="30">
                  <c:v>0.75409836065573799</c:v>
                </c:pt>
                <c:pt idx="31">
                  <c:v>0.75409836065573799</c:v>
                </c:pt>
                <c:pt idx="32">
                  <c:v>0.73770491803278704</c:v>
                </c:pt>
                <c:pt idx="33">
                  <c:v>0.73770491803278704</c:v>
                </c:pt>
                <c:pt idx="34">
                  <c:v>0.72131147540983598</c:v>
                </c:pt>
                <c:pt idx="35">
                  <c:v>0.72131147540983598</c:v>
                </c:pt>
                <c:pt idx="36">
                  <c:v>0.70491803278688503</c:v>
                </c:pt>
                <c:pt idx="37">
                  <c:v>0.70491803278688503</c:v>
                </c:pt>
                <c:pt idx="38">
                  <c:v>0.68852459016393397</c:v>
                </c:pt>
                <c:pt idx="39">
                  <c:v>0.68852459016393397</c:v>
                </c:pt>
                <c:pt idx="40">
                  <c:v>0.67213114754098302</c:v>
                </c:pt>
                <c:pt idx="41">
                  <c:v>0.67213114754098302</c:v>
                </c:pt>
                <c:pt idx="42">
                  <c:v>0.65573770491803296</c:v>
                </c:pt>
                <c:pt idx="43">
                  <c:v>0.65573770491803296</c:v>
                </c:pt>
                <c:pt idx="44">
                  <c:v>0.63934426229508201</c:v>
                </c:pt>
                <c:pt idx="45">
                  <c:v>0.63934426229508201</c:v>
                </c:pt>
                <c:pt idx="46">
                  <c:v>0.62295081967213095</c:v>
                </c:pt>
                <c:pt idx="47">
                  <c:v>0.62295081967213095</c:v>
                </c:pt>
                <c:pt idx="48">
                  <c:v>0.60655737704918</c:v>
                </c:pt>
                <c:pt idx="49">
                  <c:v>0.60655737704918</c:v>
                </c:pt>
                <c:pt idx="50">
                  <c:v>0.59016393442622905</c:v>
                </c:pt>
                <c:pt idx="51">
                  <c:v>0.59016393442622905</c:v>
                </c:pt>
                <c:pt idx="52">
                  <c:v>0.57377049180327799</c:v>
                </c:pt>
                <c:pt idx="53">
                  <c:v>0.57377049180327799</c:v>
                </c:pt>
                <c:pt idx="54">
                  <c:v>0.55737704918032804</c:v>
                </c:pt>
                <c:pt idx="55">
                  <c:v>0.55737704918032804</c:v>
                </c:pt>
                <c:pt idx="56">
                  <c:v>0.54098360655737698</c:v>
                </c:pt>
                <c:pt idx="57">
                  <c:v>0.54098360655737698</c:v>
                </c:pt>
                <c:pt idx="58">
                  <c:v>0.52459016393442603</c:v>
                </c:pt>
                <c:pt idx="59">
                  <c:v>0.52459016393442603</c:v>
                </c:pt>
                <c:pt idx="60">
                  <c:v>0.50819672131147497</c:v>
                </c:pt>
                <c:pt idx="61">
                  <c:v>0.50819672131147497</c:v>
                </c:pt>
                <c:pt idx="62">
                  <c:v>0.49180327868852403</c:v>
                </c:pt>
                <c:pt idx="63">
                  <c:v>0.49180327868852403</c:v>
                </c:pt>
                <c:pt idx="64">
                  <c:v>0.47540983606557402</c:v>
                </c:pt>
                <c:pt idx="65">
                  <c:v>0.47540983606557402</c:v>
                </c:pt>
                <c:pt idx="66">
                  <c:v>0.45901639344262302</c:v>
                </c:pt>
                <c:pt idx="67">
                  <c:v>0.45901639344262302</c:v>
                </c:pt>
                <c:pt idx="68">
                  <c:v>0.44262295081967201</c:v>
                </c:pt>
                <c:pt idx="69">
                  <c:v>0.44262295081967201</c:v>
                </c:pt>
                <c:pt idx="70">
                  <c:v>0.42622950819672101</c:v>
                </c:pt>
                <c:pt idx="71">
                  <c:v>0.42622950819672101</c:v>
                </c:pt>
                <c:pt idx="72">
                  <c:v>0.40983606557377</c:v>
                </c:pt>
                <c:pt idx="73">
                  <c:v>0.40983606557377</c:v>
                </c:pt>
                <c:pt idx="74">
                  <c:v>0.39344262295082</c:v>
                </c:pt>
                <c:pt idx="75">
                  <c:v>0.39344262295082</c:v>
                </c:pt>
                <c:pt idx="76">
                  <c:v>0.37704918032786899</c:v>
                </c:pt>
                <c:pt idx="77">
                  <c:v>0.37704918032786899</c:v>
                </c:pt>
                <c:pt idx="78">
                  <c:v>0.36065573770491799</c:v>
                </c:pt>
                <c:pt idx="79">
                  <c:v>0.36065573770491799</c:v>
                </c:pt>
                <c:pt idx="80">
                  <c:v>0.34348165495706501</c:v>
                </c:pt>
                <c:pt idx="81">
                  <c:v>0.34348165495706501</c:v>
                </c:pt>
                <c:pt idx="82">
                  <c:v>0.32630757220921103</c:v>
                </c:pt>
                <c:pt idx="83">
                  <c:v>0.32630757220921103</c:v>
                </c:pt>
                <c:pt idx="84">
                  <c:v>0.30711300913808098</c:v>
                </c:pt>
                <c:pt idx="85">
                  <c:v>0.30711300913808098</c:v>
                </c:pt>
                <c:pt idx="86">
                  <c:v>0.28517636562821802</c:v>
                </c:pt>
                <c:pt idx="87">
                  <c:v>0.28517636562821802</c:v>
                </c:pt>
                <c:pt idx="88">
                  <c:v>0.256658729065397</c:v>
                </c:pt>
                <c:pt idx="89">
                  <c:v>0.256658729065397</c:v>
                </c:pt>
                <c:pt idx="90">
                  <c:v>0.228141092502575</c:v>
                </c:pt>
                <c:pt idx="91">
                  <c:v>0.228141092502575</c:v>
                </c:pt>
                <c:pt idx="92">
                  <c:v>0.199623455939753</c:v>
                </c:pt>
                <c:pt idx="93">
                  <c:v>0.199623455939753</c:v>
                </c:pt>
                <c:pt idx="94">
                  <c:v>0.17110581937693101</c:v>
                </c:pt>
                <c:pt idx="95">
                  <c:v>0.17110581937693101</c:v>
                </c:pt>
                <c:pt idx="96">
                  <c:v>0.14258818281410901</c:v>
                </c:pt>
                <c:pt idx="97">
                  <c:v>0.14258818281410901</c:v>
                </c:pt>
                <c:pt idx="98">
                  <c:v>9.50587885427394E-2</c:v>
                </c:pt>
                <c:pt idx="99">
                  <c:v>9.50587885427394E-2</c:v>
                </c:pt>
                <c:pt idx="100">
                  <c:v>9.50587885427394E-2</c:v>
                </c:pt>
              </c:numCache>
            </c:numRef>
          </c:yVal>
          <c:smooth val="0"/>
          <c:extLst>
            <c:ext xmlns:c16="http://schemas.microsoft.com/office/drawing/2014/chart" uri="{C3380CC4-5D6E-409C-BE32-E72D297353CC}">
              <c16:uniqueId val="{00000001-5C53-C047-B988-DD253468EC2A}"/>
            </c:ext>
          </c:extLst>
        </c:ser>
        <c:ser>
          <c:idx val="2"/>
          <c:order val="2"/>
          <c:tx>
            <c:v>IVO</c:v>
          </c:tx>
          <c:spPr>
            <a:ln w="19050" cap="rnd">
              <a:noFill/>
              <a:round/>
            </a:ln>
            <a:effectLst/>
          </c:spPr>
          <c:marker>
            <c:symbol val="none"/>
          </c:marker>
          <c:xVal>
            <c:numRef>
              <c:f>IVO!$M$2:$M$190</c:f>
              <c:numCache>
                <c:formatCode>General</c:formatCode>
                <c:ptCount val="189"/>
                <c:pt idx="0">
                  <c:v>0</c:v>
                </c:pt>
                <c:pt idx="1">
                  <c:v>0.49281314168377799</c:v>
                </c:pt>
                <c:pt idx="2">
                  <c:v>0.49281314168377799</c:v>
                </c:pt>
                <c:pt idx="3">
                  <c:v>0.52566735112936303</c:v>
                </c:pt>
                <c:pt idx="4">
                  <c:v>0.52566735112936303</c:v>
                </c:pt>
                <c:pt idx="5">
                  <c:v>0.59137577002053399</c:v>
                </c:pt>
                <c:pt idx="6">
                  <c:v>0.59137577002053399</c:v>
                </c:pt>
                <c:pt idx="7">
                  <c:v>0.95277207392197105</c:v>
                </c:pt>
                <c:pt idx="8">
                  <c:v>0.95277207392197105</c:v>
                </c:pt>
                <c:pt idx="9">
                  <c:v>1.24845995893224</c:v>
                </c:pt>
                <c:pt idx="10">
                  <c:v>1.24845995893224</c:v>
                </c:pt>
                <c:pt idx="11">
                  <c:v>1.28131416837782</c:v>
                </c:pt>
                <c:pt idx="12">
                  <c:v>1.28131416837782</c:v>
                </c:pt>
                <c:pt idx="13">
                  <c:v>1.3141683778234099</c:v>
                </c:pt>
                <c:pt idx="14">
                  <c:v>1.3141683778234099</c:v>
                </c:pt>
                <c:pt idx="15">
                  <c:v>1.34702258726899</c:v>
                </c:pt>
                <c:pt idx="16">
                  <c:v>1.34702258726899</c:v>
                </c:pt>
                <c:pt idx="17">
                  <c:v>1.64271047227926</c:v>
                </c:pt>
                <c:pt idx="18">
                  <c:v>1.64271047227926</c:v>
                </c:pt>
                <c:pt idx="19">
                  <c:v>1.7741273100616</c:v>
                </c:pt>
                <c:pt idx="20">
                  <c:v>1.7741273100616</c:v>
                </c:pt>
                <c:pt idx="21">
                  <c:v>1.8069815195071901</c:v>
                </c:pt>
                <c:pt idx="22">
                  <c:v>1.8069815195071901</c:v>
                </c:pt>
                <c:pt idx="23">
                  <c:v>1.9055441478439401</c:v>
                </c:pt>
                <c:pt idx="24">
                  <c:v>1.9055441478439401</c:v>
                </c:pt>
                <c:pt idx="25">
                  <c:v>2.13552361396304</c:v>
                </c:pt>
                <c:pt idx="26">
                  <c:v>2.13552361396304</c:v>
                </c:pt>
                <c:pt idx="27">
                  <c:v>2.5626283367556502</c:v>
                </c:pt>
                <c:pt idx="28">
                  <c:v>2.5626283367556502</c:v>
                </c:pt>
                <c:pt idx="29">
                  <c:v>2.5954825462012301</c:v>
                </c:pt>
                <c:pt idx="30">
                  <c:v>2.5954825462012301</c:v>
                </c:pt>
                <c:pt idx="31">
                  <c:v>2.6283367556468198</c:v>
                </c:pt>
                <c:pt idx="32">
                  <c:v>2.6283367556468198</c:v>
                </c:pt>
                <c:pt idx="33">
                  <c:v>2.82546201232033</c:v>
                </c:pt>
                <c:pt idx="34">
                  <c:v>2.82546201232033</c:v>
                </c:pt>
                <c:pt idx="35">
                  <c:v>2.8583162217659099</c:v>
                </c:pt>
                <c:pt idx="36">
                  <c:v>2.8583162217659099</c:v>
                </c:pt>
                <c:pt idx="37">
                  <c:v>2.8911704312115001</c:v>
                </c:pt>
                <c:pt idx="38">
                  <c:v>2.8911704312115001</c:v>
                </c:pt>
                <c:pt idx="39">
                  <c:v>3.0554414784394299</c:v>
                </c:pt>
                <c:pt idx="40">
                  <c:v>3.0554414784394299</c:v>
                </c:pt>
                <c:pt idx="41">
                  <c:v>3.0882956878850099</c:v>
                </c:pt>
                <c:pt idx="42">
                  <c:v>3.0882956878850099</c:v>
                </c:pt>
                <c:pt idx="43">
                  <c:v>3.4168377823408602</c:v>
                </c:pt>
                <c:pt idx="44">
                  <c:v>3.4168377823408602</c:v>
                </c:pt>
                <c:pt idx="45">
                  <c:v>3.4496919917864499</c:v>
                </c:pt>
                <c:pt idx="46">
                  <c:v>3.4496919917864499</c:v>
                </c:pt>
                <c:pt idx="47">
                  <c:v>3.4825462012320298</c:v>
                </c:pt>
                <c:pt idx="48">
                  <c:v>3.4825462012320298</c:v>
                </c:pt>
                <c:pt idx="49">
                  <c:v>3.51540041067762</c:v>
                </c:pt>
                <c:pt idx="50">
                  <c:v>3.51540041067762</c:v>
                </c:pt>
                <c:pt idx="51">
                  <c:v>3.6796714579055401</c:v>
                </c:pt>
                <c:pt idx="52">
                  <c:v>3.6796714579055401</c:v>
                </c:pt>
                <c:pt idx="53">
                  <c:v>4.3367556468172497</c:v>
                </c:pt>
                <c:pt idx="54">
                  <c:v>4.3367556468172497</c:v>
                </c:pt>
                <c:pt idx="55">
                  <c:v>4.5338809034907603</c:v>
                </c:pt>
                <c:pt idx="56">
                  <c:v>4.5338809034907603</c:v>
                </c:pt>
                <c:pt idx="57">
                  <c:v>4.8295687885010299</c:v>
                </c:pt>
                <c:pt idx="58">
                  <c:v>4.8295687885010299</c:v>
                </c:pt>
                <c:pt idx="59">
                  <c:v>4.96098562628337</c:v>
                </c:pt>
                <c:pt idx="60">
                  <c:v>4.96098562628337</c:v>
                </c:pt>
                <c:pt idx="61">
                  <c:v>5.3880903490759797</c:v>
                </c:pt>
                <c:pt idx="62">
                  <c:v>5.3880903490759797</c:v>
                </c:pt>
                <c:pt idx="63">
                  <c:v>5.4537987679671502</c:v>
                </c:pt>
                <c:pt idx="64">
                  <c:v>5.4537987679671502</c:v>
                </c:pt>
                <c:pt idx="65">
                  <c:v>5.5852156057494904</c:v>
                </c:pt>
                <c:pt idx="66">
                  <c:v>5.5852156057494904</c:v>
                </c:pt>
                <c:pt idx="67">
                  <c:v>5.8151950718685796</c:v>
                </c:pt>
                <c:pt idx="68">
                  <c:v>5.8151950718685796</c:v>
                </c:pt>
                <c:pt idx="69">
                  <c:v>5.8480492813141698</c:v>
                </c:pt>
                <c:pt idx="70">
                  <c:v>5.8480492813141698</c:v>
                </c:pt>
                <c:pt idx="71">
                  <c:v>5.9794661190965099</c:v>
                </c:pt>
                <c:pt idx="72">
                  <c:v>5.9794661190965099</c:v>
                </c:pt>
                <c:pt idx="73">
                  <c:v>6.0123203285420903</c:v>
                </c:pt>
                <c:pt idx="74">
                  <c:v>6.0123203285420903</c:v>
                </c:pt>
                <c:pt idx="75">
                  <c:v>6.0451745379876796</c:v>
                </c:pt>
                <c:pt idx="76">
                  <c:v>6.0451745379876796</c:v>
                </c:pt>
                <c:pt idx="77">
                  <c:v>6.4394250513347</c:v>
                </c:pt>
                <c:pt idx="78">
                  <c:v>6.4394250513347</c:v>
                </c:pt>
                <c:pt idx="79">
                  <c:v>6.5379876796714598</c:v>
                </c:pt>
                <c:pt idx="80">
                  <c:v>6.5379876796714598</c:v>
                </c:pt>
                <c:pt idx="81">
                  <c:v>6.7679671457905499</c:v>
                </c:pt>
                <c:pt idx="82">
                  <c:v>6.7679671457905499</c:v>
                </c:pt>
                <c:pt idx="83">
                  <c:v>6.9322381930184802</c:v>
                </c:pt>
                <c:pt idx="84">
                  <c:v>6.9322381930184802</c:v>
                </c:pt>
                <c:pt idx="85">
                  <c:v>6.9979466119096498</c:v>
                </c:pt>
                <c:pt idx="86">
                  <c:v>6.9979466119096498</c:v>
                </c:pt>
                <c:pt idx="87">
                  <c:v>7.12936344969199</c:v>
                </c:pt>
                <c:pt idx="88">
                  <c:v>7.12936344969199</c:v>
                </c:pt>
                <c:pt idx="89">
                  <c:v>7.3264887063654998</c:v>
                </c:pt>
                <c:pt idx="90">
                  <c:v>7.3264887063654998</c:v>
                </c:pt>
                <c:pt idx="91">
                  <c:v>7.3593429158110899</c:v>
                </c:pt>
                <c:pt idx="92">
                  <c:v>7.3593429158110899</c:v>
                </c:pt>
                <c:pt idx="93">
                  <c:v>7.6878850102669398</c:v>
                </c:pt>
                <c:pt idx="94">
                  <c:v>7.6878850102669398</c:v>
                </c:pt>
                <c:pt idx="95">
                  <c:v>7.7535934291581103</c:v>
                </c:pt>
                <c:pt idx="96">
                  <c:v>7.7535934291581103</c:v>
                </c:pt>
                <c:pt idx="97">
                  <c:v>7.81930184804928</c:v>
                </c:pt>
                <c:pt idx="98">
                  <c:v>7.81930184804928</c:v>
                </c:pt>
                <c:pt idx="99">
                  <c:v>8.2464065708418897</c:v>
                </c:pt>
                <c:pt idx="100">
                  <c:v>8.2464065708418897</c:v>
                </c:pt>
                <c:pt idx="101">
                  <c:v>8.3121149897330593</c:v>
                </c:pt>
                <c:pt idx="102">
                  <c:v>8.3121149897330593</c:v>
                </c:pt>
                <c:pt idx="103">
                  <c:v>8.7392197125256708</c:v>
                </c:pt>
                <c:pt idx="104">
                  <c:v>8.7392197125256708</c:v>
                </c:pt>
                <c:pt idx="105">
                  <c:v>8.9363449691991796</c:v>
                </c:pt>
                <c:pt idx="106">
                  <c:v>8.9363449691991796</c:v>
                </c:pt>
                <c:pt idx="107">
                  <c:v>9.2320328542094394</c:v>
                </c:pt>
                <c:pt idx="108">
                  <c:v>9.2320328542094394</c:v>
                </c:pt>
                <c:pt idx="109">
                  <c:v>9.3963039014373706</c:v>
                </c:pt>
                <c:pt idx="110">
                  <c:v>9.3963039014373706</c:v>
                </c:pt>
                <c:pt idx="111">
                  <c:v>9.4948665297741304</c:v>
                </c:pt>
                <c:pt idx="112">
                  <c:v>9.4948665297741304</c:v>
                </c:pt>
                <c:pt idx="113">
                  <c:v>9.8234086242299803</c:v>
                </c:pt>
                <c:pt idx="114">
                  <c:v>9.8234086242299803</c:v>
                </c:pt>
                <c:pt idx="115">
                  <c:v>10.2833675564682</c:v>
                </c:pt>
                <c:pt idx="116">
                  <c:v>10.2833675564682</c:v>
                </c:pt>
                <c:pt idx="117">
                  <c:v>10.381930184804901</c:v>
                </c:pt>
                <c:pt idx="118">
                  <c:v>10.381930184804901</c:v>
                </c:pt>
                <c:pt idx="119">
                  <c:v>10.776180698152</c:v>
                </c:pt>
                <c:pt idx="120">
                  <c:v>10.776180698152</c:v>
                </c:pt>
                <c:pt idx="121">
                  <c:v>11.1047227926078</c:v>
                </c:pt>
                <c:pt idx="122">
                  <c:v>11.1047227926078</c:v>
                </c:pt>
                <c:pt idx="123">
                  <c:v>11.6303901437372</c:v>
                </c:pt>
                <c:pt idx="124">
                  <c:v>11.6303901437372</c:v>
                </c:pt>
                <c:pt idx="125">
                  <c:v>11.8275154004107</c:v>
                </c:pt>
                <c:pt idx="126">
                  <c:v>11.8275154004107</c:v>
                </c:pt>
                <c:pt idx="127">
                  <c:v>11.893223819301801</c:v>
                </c:pt>
                <c:pt idx="128">
                  <c:v>11.893223819301801</c:v>
                </c:pt>
                <c:pt idx="129">
                  <c:v>12.1232032854209</c:v>
                </c:pt>
                <c:pt idx="130">
                  <c:v>12.1232032854209</c:v>
                </c:pt>
                <c:pt idx="131">
                  <c:v>12.35318275154</c:v>
                </c:pt>
                <c:pt idx="132">
                  <c:v>12.35318275154</c:v>
                </c:pt>
                <c:pt idx="133">
                  <c:v>12.5503080082136</c:v>
                </c:pt>
                <c:pt idx="134">
                  <c:v>12.5503080082136</c:v>
                </c:pt>
                <c:pt idx="135">
                  <c:v>13.4045174537988</c:v>
                </c:pt>
                <c:pt idx="136">
                  <c:v>13.4045174537988</c:v>
                </c:pt>
                <c:pt idx="137">
                  <c:v>14.258726899384</c:v>
                </c:pt>
                <c:pt idx="138">
                  <c:v>14.258726899384</c:v>
                </c:pt>
                <c:pt idx="139">
                  <c:v>14.4229979466119</c:v>
                </c:pt>
                <c:pt idx="140">
                  <c:v>14.4229979466119</c:v>
                </c:pt>
                <c:pt idx="141">
                  <c:v>14.7515400410678</c:v>
                </c:pt>
                <c:pt idx="142">
                  <c:v>14.7515400410678</c:v>
                </c:pt>
                <c:pt idx="143">
                  <c:v>14.8172484599589</c:v>
                </c:pt>
                <c:pt idx="144">
                  <c:v>14.8172484599589</c:v>
                </c:pt>
                <c:pt idx="145">
                  <c:v>16.295687885010299</c:v>
                </c:pt>
                <c:pt idx="146">
                  <c:v>16.295687885010299</c:v>
                </c:pt>
                <c:pt idx="147">
                  <c:v>16.9199178644764</c:v>
                </c:pt>
                <c:pt idx="148">
                  <c:v>16.9199178644764</c:v>
                </c:pt>
                <c:pt idx="149">
                  <c:v>17.084188911704299</c:v>
                </c:pt>
                <c:pt idx="150">
                  <c:v>17.084188911704299</c:v>
                </c:pt>
                <c:pt idx="151">
                  <c:v>17.347022587268999</c:v>
                </c:pt>
                <c:pt idx="152">
                  <c:v>17.347022587268999</c:v>
                </c:pt>
                <c:pt idx="153">
                  <c:v>17.4127310061602</c:v>
                </c:pt>
                <c:pt idx="154">
                  <c:v>17.4127310061602</c:v>
                </c:pt>
                <c:pt idx="155">
                  <c:v>17.609856262833699</c:v>
                </c:pt>
                <c:pt idx="156">
                  <c:v>17.609856262833699</c:v>
                </c:pt>
                <c:pt idx="157">
                  <c:v>17.8069815195072</c:v>
                </c:pt>
                <c:pt idx="158">
                  <c:v>17.8069815195072</c:v>
                </c:pt>
                <c:pt idx="159">
                  <c:v>18.2012320328542</c:v>
                </c:pt>
                <c:pt idx="160">
                  <c:v>18.2012320328542</c:v>
                </c:pt>
                <c:pt idx="161">
                  <c:v>18.299794661191001</c:v>
                </c:pt>
                <c:pt idx="162">
                  <c:v>18.299794661191001</c:v>
                </c:pt>
                <c:pt idx="163">
                  <c:v>18.562628336755601</c:v>
                </c:pt>
                <c:pt idx="164">
                  <c:v>18.562628336755601</c:v>
                </c:pt>
                <c:pt idx="165">
                  <c:v>18.8583162217659</c:v>
                </c:pt>
                <c:pt idx="166">
                  <c:v>18.8583162217659</c:v>
                </c:pt>
                <c:pt idx="167">
                  <c:v>19.581108829568802</c:v>
                </c:pt>
                <c:pt idx="168">
                  <c:v>19.581108829568802</c:v>
                </c:pt>
                <c:pt idx="169">
                  <c:v>20.139630390143701</c:v>
                </c:pt>
                <c:pt idx="170">
                  <c:v>20.139630390143701</c:v>
                </c:pt>
                <c:pt idx="171">
                  <c:v>20.369609856262802</c:v>
                </c:pt>
                <c:pt idx="172">
                  <c:v>20.369609856262802</c:v>
                </c:pt>
                <c:pt idx="173">
                  <c:v>21.7166324435318</c:v>
                </c:pt>
                <c:pt idx="174">
                  <c:v>21.7166324435318</c:v>
                </c:pt>
                <c:pt idx="175">
                  <c:v>22.439425051334698</c:v>
                </c:pt>
                <c:pt idx="176">
                  <c:v>22.439425051334698</c:v>
                </c:pt>
                <c:pt idx="177">
                  <c:v>24.3121149897331</c:v>
                </c:pt>
                <c:pt idx="178">
                  <c:v>24.3121149897331</c:v>
                </c:pt>
                <c:pt idx="179">
                  <c:v>24.574948665297701</c:v>
                </c:pt>
                <c:pt idx="180">
                  <c:v>24.574948665297701</c:v>
                </c:pt>
                <c:pt idx="181">
                  <c:v>27.236139630390099</c:v>
                </c:pt>
                <c:pt idx="182">
                  <c:v>27.236139630390099</c:v>
                </c:pt>
                <c:pt idx="183">
                  <c:v>27.367556468172499</c:v>
                </c:pt>
                <c:pt idx="184">
                  <c:v>27.367556468172499</c:v>
                </c:pt>
                <c:pt idx="185">
                  <c:v>33.445585215605703</c:v>
                </c:pt>
                <c:pt idx="186">
                  <c:v>33.445585215605703</c:v>
                </c:pt>
                <c:pt idx="187">
                  <c:v>35.482546201231997</c:v>
                </c:pt>
                <c:pt idx="188">
                  <c:v>35.482546201231997</c:v>
                </c:pt>
              </c:numCache>
            </c:numRef>
          </c:xVal>
          <c:yVal>
            <c:numRef>
              <c:f>IVO!$N$2:$N$190</c:f>
              <c:numCache>
                <c:formatCode>General</c:formatCode>
                <c:ptCount val="189"/>
                <c:pt idx="0">
                  <c:v>1</c:v>
                </c:pt>
                <c:pt idx="1">
                  <c:v>1</c:v>
                </c:pt>
                <c:pt idx="2">
                  <c:v>0.99206349206349198</c:v>
                </c:pt>
                <c:pt idx="3">
                  <c:v>0.99206349206349198</c:v>
                </c:pt>
                <c:pt idx="4">
                  <c:v>0.98412698412698396</c:v>
                </c:pt>
                <c:pt idx="5">
                  <c:v>0.98412698412698396</c:v>
                </c:pt>
                <c:pt idx="6">
                  <c:v>0.97619047619047605</c:v>
                </c:pt>
                <c:pt idx="7">
                  <c:v>0.97619047619047605</c:v>
                </c:pt>
                <c:pt idx="8">
                  <c:v>0.96825396825396803</c:v>
                </c:pt>
                <c:pt idx="9">
                  <c:v>0.96825396825396803</c:v>
                </c:pt>
                <c:pt idx="10">
                  <c:v>0.96031746031746001</c:v>
                </c:pt>
                <c:pt idx="11">
                  <c:v>0.96031746031746001</c:v>
                </c:pt>
                <c:pt idx="12">
                  <c:v>0.952380952380952</c:v>
                </c:pt>
                <c:pt idx="13">
                  <c:v>0.952380952380952</c:v>
                </c:pt>
                <c:pt idx="14">
                  <c:v>0.94444444444444497</c:v>
                </c:pt>
                <c:pt idx="15">
                  <c:v>0.94444444444444497</c:v>
                </c:pt>
                <c:pt idx="16">
                  <c:v>0.93650793650793696</c:v>
                </c:pt>
                <c:pt idx="17">
                  <c:v>0.93650793650793696</c:v>
                </c:pt>
                <c:pt idx="18">
                  <c:v>0.92857142857142905</c:v>
                </c:pt>
                <c:pt idx="19">
                  <c:v>0.92857142857142905</c:v>
                </c:pt>
                <c:pt idx="20">
                  <c:v>0.92063492063492103</c:v>
                </c:pt>
                <c:pt idx="21">
                  <c:v>0.92063492063492103</c:v>
                </c:pt>
                <c:pt idx="22">
                  <c:v>0.91269841269841301</c:v>
                </c:pt>
                <c:pt idx="23">
                  <c:v>0.91269841269841301</c:v>
                </c:pt>
                <c:pt idx="24">
                  <c:v>0.90469228627123399</c:v>
                </c:pt>
                <c:pt idx="25">
                  <c:v>0.90469228627123399</c:v>
                </c:pt>
                <c:pt idx="26">
                  <c:v>0.89668615984405498</c:v>
                </c:pt>
                <c:pt idx="27">
                  <c:v>0.89668615984405498</c:v>
                </c:pt>
                <c:pt idx="28">
                  <c:v>0.88868003341687596</c:v>
                </c:pt>
                <c:pt idx="29">
                  <c:v>0.88868003341687596</c:v>
                </c:pt>
                <c:pt idx="30">
                  <c:v>0.88067390698969705</c:v>
                </c:pt>
                <c:pt idx="31">
                  <c:v>0.88067390698969705</c:v>
                </c:pt>
                <c:pt idx="32">
                  <c:v>0.87266778056251704</c:v>
                </c:pt>
                <c:pt idx="33">
                  <c:v>0.87266778056251704</c:v>
                </c:pt>
                <c:pt idx="34">
                  <c:v>0.856655527708159</c:v>
                </c:pt>
                <c:pt idx="35">
                  <c:v>0.856655527708159</c:v>
                </c:pt>
                <c:pt idx="36">
                  <c:v>0.84864940128097999</c:v>
                </c:pt>
                <c:pt idx="37">
                  <c:v>0.84864940128097999</c:v>
                </c:pt>
                <c:pt idx="38">
                  <c:v>0.83263714842662195</c:v>
                </c:pt>
                <c:pt idx="39">
                  <c:v>0.83263714842662195</c:v>
                </c:pt>
                <c:pt idx="40">
                  <c:v>0.82463102199944305</c:v>
                </c:pt>
                <c:pt idx="41">
                  <c:v>0.82463102199944305</c:v>
                </c:pt>
                <c:pt idx="42">
                  <c:v>0.81662489557226403</c:v>
                </c:pt>
                <c:pt idx="43">
                  <c:v>0.81662489557226403</c:v>
                </c:pt>
                <c:pt idx="44">
                  <c:v>0.80861876914508501</c:v>
                </c:pt>
                <c:pt idx="45">
                  <c:v>0.80861876914508501</c:v>
                </c:pt>
                <c:pt idx="46">
                  <c:v>0.800612642717906</c:v>
                </c:pt>
                <c:pt idx="47">
                  <c:v>0.800612642717906</c:v>
                </c:pt>
                <c:pt idx="48">
                  <c:v>0.79260651629072698</c:v>
                </c:pt>
                <c:pt idx="49">
                  <c:v>0.79260651629072698</c:v>
                </c:pt>
                <c:pt idx="50">
                  <c:v>0.78460038986354796</c:v>
                </c:pt>
                <c:pt idx="51">
                  <c:v>0.78460038986354796</c:v>
                </c:pt>
                <c:pt idx="52">
                  <c:v>0.77659426343636895</c:v>
                </c:pt>
                <c:pt idx="53">
                  <c:v>0.77659426343636895</c:v>
                </c:pt>
                <c:pt idx="54">
                  <c:v>0.76858813700919004</c:v>
                </c:pt>
                <c:pt idx="55">
                  <c:v>0.76858813700919004</c:v>
                </c:pt>
                <c:pt idx="56">
                  <c:v>0.76058201058201103</c:v>
                </c:pt>
                <c:pt idx="57">
                  <c:v>0.76058201058201103</c:v>
                </c:pt>
                <c:pt idx="58">
                  <c:v>0.75249071259709599</c:v>
                </c:pt>
                <c:pt idx="59">
                  <c:v>0.75249071259709599</c:v>
                </c:pt>
                <c:pt idx="60">
                  <c:v>0.73630811662726603</c:v>
                </c:pt>
                <c:pt idx="61">
                  <c:v>0.73630811662726603</c:v>
                </c:pt>
                <c:pt idx="62">
                  <c:v>0.72821681864235099</c:v>
                </c:pt>
                <c:pt idx="63">
                  <c:v>0.72821681864235099</c:v>
                </c:pt>
                <c:pt idx="64">
                  <c:v>0.72012552065743596</c:v>
                </c:pt>
                <c:pt idx="65">
                  <c:v>0.72012552065743596</c:v>
                </c:pt>
                <c:pt idx="66">
                  <c:v>0.71203422267252103</c:v>
                </c:pt>
                <c:pt idx="67">
                  <c:v>0.71203422267252103</c:v>
                </c:pt>
                <c:pt idx="68">
                  <c:v>0.703942924687606</c:v>
                </c:pt>
                <c:pt idx="69">
                  <c:v>0.703942924687606</c:v>
                </c:pt>
                <c:pt idx="70">
                  <c:v>0.69585162670269096</c:v>
                </c:pt>
                <c:pt idx="71">
                  <c:v>0.69585162670269096</c:v>
                </c:pt>
                <c:pt idx="72">
                  <c:v>0.68776032871777604</c:v>
                </c:pt>
                <c:pt idx="73">
                  <c:v>0.68776032871777604</c:v>
                </c:pt>
                <c:pt idx="74">
                  <c:v>0.679669030732861</c:v>
                </c:pt>
                <c:pt idx="75">
                  <c:v>0.679669030732861</c:v>
                </c:pt>
                <c:pt idx="76">
                  <c:v>0.67157773274794597</c:v>
                </c:pt>
                <c:pt idx="77">
                  <c:v>0.67157773274794597</c:v>
                </c:pt>
                <c:pt idx="78">
                  <c:v>0.66348643476303104</c:v>
                </c:pt>
                <c:pt idx="79">
                  <c:v>0.66348643476303104</c:v>
                </c:pt>
                <c:pt idx="80">
                  <c:v>0.65539513677811601</c:v>
                </c:pt>
                <c:pt idx="81">
                  <c:v>0.65539513677811601</c:v>
                </c:pt>
                <c:pt idx="82">
                  <c:v>0.64730383879320097</c:v>
                </c:pt>
                <c:pt idx="83">
                  <c:v>0.64730383879320097</c:v>
                </c:pt>
                <c:pt idx="84">
                  <c:v>0.63921254080828604</c:v>
                </c:pt>
                <c:pt idx="85">
                  <c:v>0.63921254080828604</c:v>
                </c:pt>
                <c:pt idx="86">
                  <c:v>0.63112124282337101</c:v>
                </c:pt>
                <c:pt idx="87">
                  <c:v>0.63112124282337101</c:v>
                </c:pt>
                <c:pt idx="88">
                  <c:v>0.62302994483845597</c:v>
                </c:pt>
                <c:pt idx="89">
                  <c:v>0.62302994483845597</c:v>
                </c:pt>
                <c:pt idx="90">
                  <c:v>0.61493864685354105</c:v>
                </c:pt>
                <c:pt idx="91">
                  <c:v>0.61493864685354105</c:v>
                </c:pt>
                <c:pt idx="92">
                  <c:v>0.60684734886862601</c:v>
                </c:pt>
                <c:pt idx="93">
                  <c:v>0.60684734886862601</c:v>
                </c:pt>
                <c:pt idx="94">
                  <c:v>0.59875605088371098</c:v>
                </c:pt>
                <c:pt idx="95">
                  <c:v>0.59875605088371098</c:v>
                </c:pt>
                <c:pt idx="96">
                  <c:v>0.59066475289879605</c:v>
                </c:pt>
                <c:pt idx="97">
                  <c:v>0.59066475289879605</c:v>
                </c:pt>
                <c:pt idx="98">
                  <c:v>0.58257345491388102</c:v>
                </c:pt>
                <c:pt idx="99">
                  <c:v>0.58257345491388102</c:v>
                </c:pt>
                <c:pt idx="100">
                  <c:v>0.56639085894405095</c:v>
                </c:pt>
                <c:pt idx="101">
                  <c:v>0.56639085894405095</c:v>
                </c:pt>
                <c:pt idx="102">
                  <c:v>0.55829956095913602</c:v>
                </c:pt>
                <c:pt idx="103">
                  <c:v>0.55829956095913602</c:v>
                </c:pt>
                <c:pt idx="104">
                  <c:v>0.55020826297422099</c:v>
                </c:pt>
                <c:pt idx="105">
                  <c:v>0.55020826297422099</c:v>
                </c:pt>
                <c:pt idx="106">
                  <c:v>0.54211696498930595</c:v>
                </c:pt>
                <c:pt idx="107">
                  <c:v>0.54211696498930595</c:v>
                </c:pt>
                <c:pt idx="108">
                  <c:v>0.53402566700439102</c:v>
                </c:pt>
                <c:pt idx="109">
                  <c:v>0.53402566700439102</c:v>
                </c:pt>
                <c:pt idx="110">
                  <c:v>0.52593436901947599</c:v>
                </c:pt>
                <c:pt idx="111">
                  <c:v>0.52593436901947599</c:v>
                </c:pt>
                <c:pt idx="112">
                  <c:v>0.50975177304964503</c:v>
                </c:pt>
                <c:pt idx="113">
                  <c:v>0.50975177304964503</c:v>
                </c:pt>
                <c:pt idx="114">
                  <c:v>0.50166047506472999</c:v>
                </c:pt>
                <c:pt idx="115">
                  <c:v>0.50166047506472999</c:v>
                </c:pt>
                <c:pt idx="116">
                  <c:v>0.48547787909489998</c:v>
                </c:pt>
                <c:pt idx="117">
                  <c:v>0.48547787909489998</c:v>
                </c:pt>
                <c:pt idx="118">
                  <c:v>0.46929528312507002</c:v>
                </c:pt>
                <c:pt idx="119">
                  <c:v>0.46929528312507002</c:v>
                </c:pt>
                <c:pt idx="120">
                  <c:v>0.46120398514015498</c:v>
                </c:pt>
                <c:pt idx="121">
                  <c:v>0.46120398514015498</c:v>
                </c:pt>
                <c:pt idx="122">
                  <c:v>0.45311268715524</c:v>
                </c:pt>
                <c:pt idx="123">
                  <c:v>0.45311268715524</c:v>
                </c:pt>
                <c:pt idx="124">
                  <c:v>0.44502138917032502</c:v>
                </c:pt>
                <c:pt idx="125">
                  <c:v>0.44502138917032502</c:v>
                </c:pt>
                <c:pt idx="126">
                  <c:v>0.43693009118540999</c:v>
                </c:pt>
                <c:pt idx="127">
                  <c:v>0.43693009118540999</c:v>
                </c:pt>
                <c:pt idx="128">
                  <c:v>0.42883879320049501</c:v>
                </c:pt>
                <c:pt idx="129">
                  <c:v>0.42883879320049501</c:v>
                </c:pt>
                <c:pt idx="130">
                  <c:v>0.42074749521558003</c:v>
                </c:pt>
                <c:pt idx="131">
                  <c:v>0.42074749521558003</c:v>
                </c:pt>
                <c:pt idx="132">
                  <c:v>0.41265619723066499</c:v>
                </c:pt>
                <c:pt idx="133">
                  <c:v>0.41265619723066499</c:v>
                </c:pt>
                <c:pt idx="134">
                  <c:v>0.40456489924575001</c:v>
                </c:pt>
                <c:pt idx="135">
                  <c:v>0.40456489924575001</c:v>
                </c:pt>
                <c:pt idx="136">
                  <c:v>0.39630847273053099</c:v>
                </c:pt>
                <c:pt idx="137">
                  <c:v>0.39630847273053099</c:v>
                </c:pt>
                <c:pt idx="138">
                  <c:v>0.38805204621531098</c:v>
                </c:pt>
                <c:pt idx="139">
                  <c:v>0.38805204621531098</c:v>
                </c:pt>
                <c:pt idx="140">
                  <c:v>0.37979561970009201</c:v>
                </c:pt>
                <c:pt idx="141">
                  <c:v>0.37979561970009201</c:v>
                </c:pt>
                <c:pt idx="142">
                  <c:v>0.371539193184873</c:v>
                </c:pt>
                <c:pt idx="143">
                  <c:v>0.371539193184873</c:v>
                </c:pt>
                <c:pt idx="144">
                  <c:v>0.36328276666965298</c:v>
                </c:pt>
                <c:pt idx="145">
                  <c:v>0.36328276666965298</c:v>
                </c:pt>
                <c:pt idx="146">
                  <c:v>0.354633176987042</c:v>
                </c:pt>
                <c:pt idx="147">
                  <c:v>0.354633176987042</c:v>
                </c:pt>
                <c:pt idx="148">
                  <c:v>0.34576734756236599</c:v>
                </c:pt>
                <c:pt idx="149">
                  <c:v>0.34576734756236599</c:v>
                </c:pt>
                <c:pt idx="150">
                  <c:v>0.33690151813768998</c:v>
                </c:pt>
                <c:pt idx="151">
                  <c:v>0.33690151813768998</c:v>
                </c:pt>
                <c:pt idx="152">
                  <c:v>0.32754314263386602</c:v>
                </c:pt>
                <c:pt idx="153">
                  <c:v>0.32754314263386602</c:v>
                </c:pt>
                <c:pt idx="154">
                  <c:v>0.31818476713004101</c:v>
                </c:pt>
                <c:pt idx="155">
                  <c:v>0.31818476713004101</c:v>
                </c:pt>
                <c:pt idx="156">
                  <c:v>0.308826391626216</c:v>
                </c:pt>
                <c:pt idx="157">
                  <c:v>0.308826391626216</c:v>
                </c:pt>
                <c:pt idx="158">
                  <c:v>0.29946801612239099</c:v>
                </c:pt>
                <c:pt idx="159">
                  <c:v>0.29946801612239099</c:v>
                </c:pt>
                <c:pt idx="160">
                  <c:v>0.29010964061856698</c:v>
                </c:pt>
                <c:pt idx="161">
                  <c:v>0.29010964061856698</c:v>
                </c:pt>
                <c:pt idx="162">
                  <c:v>0.28075126511474202</c:v>
                </c:pt>
                <c:pt idx="163">
                  <c:v>0.28075126511474202</c:v>
                </c:pt>
                <c:pt idx="164">
                  <c:v>0.27139288961091701</c:v>
                </c:pt>
                <c:pt idx="165">
                  <c:v>0.27139288961091701</c:v>
                </c:pt>
                <c:pt idx="166">
                  <c:v>0.262034514107092</c:v>
                </c:pt>
                <c:pt idx="167">
                  <c:v>0.262034514107092</c:v>
                </c:pt>
                <c:pt idx="168">
                  <c:v>0.25195626356451201</c:v>
                </c:pt>
                <c:pt idx="169">
                  <c:v>0.25195626356451201</c:v>
                </c:pt>
                <c:pt idx="170">
                  <c:v>0.24187801302193099</c:v>
                </c:pt>
                <c:pt idx="171">
                  <c:v>0.24187801302193099</c:v>
                </c:pt>
                <c:pt idx="172">
                  <c:v>0.231799762479351</c:v>
                </c:pt>
                <c:pt idx="173">
                  <c:v>0.231799762479351</c:v>
                </c:pt>
                <c:pt idx="174">
                  <c:v>0.21959977498043801</c:v>
                </c:pt>
                <c:pt idx="175">
                  <c:v>0.21959977498043801</c:v>
                </c:pt>
                <c:pt idx="176">
                  <c:v>0.20739978748152499</c:v>
                </c:pt>
                <c:pt idx="177">
                  <c:v>0.20739978748152499</c:v>
                </c:pt>
                <c:pt idx="178">
                  <c:v>0.19258551694713</c:v>
                </c:pt>
                <c:pt idx="179">
                  <c:v>0.19258551694713</c:v>
                </c:pt>
                <c:pt idx="180">
                  <c:v>0.17653672386820199</c:v>
                </c:pt>
                <c:pt idx="181">
                  <c:v>0.17653672386820199</c:v>
                </c:pt>
                <c:pt idx="182">
                  <c:v>0.15888305148138199</c:v>
                </c:pt>
                <c:pt idx="183">
                  <c:v>0.15888305148138199</c:v>
                </c:pt>
                <c:pt idx="184">
                  <c:v>0.14122937909456201</c:v>
                </c:pt>
                <c:pt idx="185">
                  <c:v>0.14122937909456201</c:v>
                </c:pt>
                <c:pt idx="186">
                  <c:v>9.4152919396374601E-2</c:v>
                </c:pt>
                <c:pt idx="187">
                  <c:v>9.4152919396374601E-2</c:v>
                </c:pt>
                <c:pt idx="188">
                  <c:v>9.4152919396374601E-2</c:v>
                </c:pt>
              </c:numCache>
            </c:numRef>
          </c:yVal>
          <c:smooth val="0"/>
          <c:extLst>
            <c:ext xmlns:c16="http://schemas.microsoft.com/office/drawing/2014/chart" uri="{C3380CC4-5D6E-409C-BE32-E72D297353CC}">
              <c16:uniqueId val="{00000002-5C53-C047-B988-DD253468EC2A}"/>
            </c:ext>
          </c:extLst>
        </c:ser>
        <c:ser>
          <c:idx val="3"/>
          <c:order val="3"/>
          <c:tx>
            <c:v>Censored PBO</c:v>
          </c:tx>
          <c:spPr>
            <a:ln w="25400" cap="rnd">
              <a:noFill/>
              <a:round/>
            </a:ln>
            <a:effectLst/>
          </c:spPr>
          <c:marker>
            <c:symbol val="plus"/>
            <c:size val="5"/>
            <c:spPr>
              <a:noFill/>
              <a:ln w="12700">
                <a:solidFill>
                  <a:schemeClr val="bg1"/>
                </a:solidFill>
              </a:ln>
              <a:effectLst/>
            </c:spPr>
          </c:marker>
          <c:xVal>
            <c:numRef>
              <c:f>PBO!$Q$2:$Q$12</c:f>
              <c:numCache>
                <c:formatCode>General</c:formatCode>
                <c:ptCount val="11"/>
                <c:pt idx="0">
                  <c:v>10.3162217659138</c:v>
                </c:pt>
                <c:pt idx="1">
                  <c:v>17.1498973305955</c:v>
                </c:pt>
                <c:pt idx="2">
                  <c:v>17.872689938398398</c:v>
                </c:pt>
                <c:pt idx="3">
                  <c:v>17.9383983572895</c:v>
                </c:pt>
                <c:pt idx="4">
                  <c:v>19.416837782340899</c:v>
                </c:pt>
                <c:pt idx="5">
                  <c:v>20.106776180698201</c:v>
                </c:pt>
                <c:pt idx="6">
                  <c:v>20.238193018480501</c:v>
                </c:pt>
                <c:pt idx="7">
                  <c:v>20.5338809034908</c:v>
                </c:pt>
                <c:pt idx="8">
                  <c:v>24.9691991786448</c:v>
                </c:pt>
                <c:pt idx="9">
                  <c:v>26.9404517453799</c:v>
                </c:pt>
                <c:pt idx="10">
                  <c:v>33.0513347022587</c:v>
                </c:pt>
              </c:numCache>
            </c:numRef>
          </c:xVal>
          <c:yVal>
            <c:numRef>
              <c:f>PBO!$R$2:$R$12</c:f>
              <c:numCache>
                <c:formatCode>General</c:formatCode>
                <c:ptCount val="11"/>
                <c:pt idx="0">
                  <c:v>0.42622950819672101</c:v>
                </c:pt>
                <c:pt idx="1">
                  <c:v>0.25573770491803299</c:v>
                </c:pt>
                <c:pt idx="2">
                  <c:v>0.25573770491803299</c:v>
                </c:pt>
                <c:pt idx="3">
                  <c:v>0.25573770491803299</c:v>
                </c:pt>
                <c:pt idx="4">
                  <c:v>0.234426229508197</c:v>
                </c:pt>
                <c:pt idx="5">
                  <c:v>0.18754098360655699</c:v>
                </c:pt>
                <c:pt idx="6">
                  <c:v>0.18754098360655699</c:v>
                </c:pt>
                <c:pt idx="7">
                  <c:v>0.18754098360655699</c:v>
                </c:pt>
                <c:pt idx="8">
                  <c:v>0.15003278688524599</c:v>
                </c:pt>
                <c:pt idx="9">
                  <c:v>0.10002185792349701</c:v>
                </c:pt>
                <c:pt idx="10">
                  <c:v>0.10002185792349701</c:v>
                </c:pt>
              </c:numCache>
            </c:numRef>
          </c:yVal>
          <c:smooth val="0"/>
          <c:extLst>
            <c:ext xmlns:c16="http://schemas.microsoft.com/office/drawing/2014/chart" uri="{C3380CC4-5D6E-409C-BE32-E72D297353CC}">
              <c16:uniqueId val="{00000003-5C53-C047-B988-DD253468EC2A}"/>
            </c:ext>
          </c:extLst>
        </c:ser>
        <c:ser>
          <c:idx val="4"/>
          <c:order val="4"/>
          <c:tx>
            <c:v>Censored PBO RPSFT</c:v>
          </c:tx>
          <c:spPr>
            <a:ln w="25400" cap="rnd">
              <a:noFill/>
              <a:round/>
            </a:ln>
            <a:effectLst/>
          </c:spPr>
          <c:marker>
            <c:symbol val="plus"/>
            <c:size val="5"/>
            <c:spPr>
              <a:noFill/>
              <a:ln w="12700">
                <a:noFill/>
              </a:ln>
              <a:effectLst/>
            </c:spPr>
          </c:marker>
          <c:xVal>
            <c:numRef>
              <c:f>'PBO RPSFT'!$Q$2:$Q$13</c:f>
              <c:numCache>
                <c:formatCode>General</c:formatCode>
                <c:ptCount val="12"/>
                <c:pt idx="0">
                  <c:v>7.7963623173002397</c:v>
                </c:pt>
                <c:pt idx="1">
                  <c:v>8.9757936967159804</c:v>
                </c:pt>
                <c:pt idx="2">
                  <c:v>9.1845330850117008</c:v>
                </c:pt>
                <c:pt idx="3">
                  <c:v>9.4628522694059907</c:v>
                </c:pt>
                <c:pt idx="4">
                  <c:v>9.5672219635538607</c:v>
                </c:pt>
                <c:pt idx="5">
                  <c:v>10.280414873564199</c:v>
                </c:pt>
                <c:pt idx="6">
                  <c:v>10.715288599180299</c:v>
                </c:pt>
                <c:pt idx="7">
                  <c:v>10.8370532423528</c:v>
                </c:pt>
                <c:pt idx="8">
                  <c:v>13.2723461058029</c:v>
                </c:pt>
                <c:pt idx="9">
                  <c:v>14.4899925375279</c:v>
                </c:pt>
                <c:pt idx="10">
                  <c:v>17.499318718791201</c:v>
                </c:pt>
                <c:pt idx="11">
                  <c:v>20.5338809034908</c:v>
                </c:pt>
              </c:numCache>
            </c:numRef>
          </c:xVal>
          <c:yVal>
            <c:numRef>
              <c:f>'PBO RPSFT'!$R$2:$R$13</c:f>
              <c:numCache>
                <c:formatCode>General</c:formatCode>
                <c:ptCount val="12"/>
                <c:pt idx="0">
                  <c:v>0.36065573770491799</c:v>
                </c:pt>
                <c:pt idx="1">
                  <c:v>0.32630757220921103</c:v>
                </c:pt>
                <c:pt idx="2">
                  <c:v>0.32630757220921103</c:v>
                </c:pt>
                <c:pt idx="3">
                  <c:v>0.30711300913808098</c:v>
                </c:pt>
                <c:pt idx="4">
                  <c:v>0.30711300913808098</c:v>
                </c:pt>
                <c:pt idx="5">
                  <c:v>0.28517636562821802</c:v>
                </c:pt>
                <c:pt idx="6">
                  <c:v>0.28517636562821802</c:v>
                </c:pt>
                <c:pt idx="7">
                  <c:v>0.28517636562821802</c:v>
                </c:pt>
                <c:pt idx="8">
                  <c:v>0.14258818281410901</c:v>
                </c:pt>
                <c:pt idx="9">
                  <c:v>0.14258818281410901</c:v>
                </c:pt>
                <c:pt idx="10">
                  <c:v>9.50587885427394E-2</c:v>
                </c:pt>
                <c:pt idx="11">
                  <c:v>9.50587885427394E-2</c:v>
                </c:pt>
              </c:numCache>
            </c:numRef>
          </c:yVal>
          <c:smooth val="0"/>
          <c:extLst>
            <c:ext xmlns:c16="http://schemas.microsoft.com/office/drawing/2014/chart" uri="{C3380CC4-5D6E-409C-BE32-E72D297353CC}">
              <c16:uniqueId val="{00000004-5C53-C047-B988-DD253468EC2A}"/>
            </c:ext>
          </c:extLst>
        </c:ser>
        <c:ser>
          <c:idx val="5"/>
          <c:order val="5"/>
          <c:tx>
            <c:v>Censored IVO</c:v>
          </c:tx>
          <c:spPr>
            <a:ln w="25400" cap="rnd">
              <a:noFill/>
              <a:round/>
            </a:ln>
            <a:effectLst/>
          </c:spPr>
          <c:marker>
            <c:symbol val="plus"/>
            <c:size val="5"/>
            <c:spPr>
              <a:noFill/>
              <a:ln w="12700">
                <a:noFill/>
              </a:ln>
              <a:effectLst/>
            </c:spPr>
          </c:marker>
          <c:xVal>
            <c:numRef>
              <c:f>IVO!$Q$2:$Q$27</c:f>
              <c:numCache>
                <c:formatCode>General</c:formatCode>
                <c:ptCount val="26"/>
                <c:pt idx="0">
                  <c:v>1.83983572895277</c:v>
                </c:pt>
                <c:pt idx="1">
                  <c:v>4.6324435318275201</c:v>
                </c:pt>
                <c:pt idx="2">
                  <c:v>12.8788501026694</c:v>
                </c:pt>
                <c:pt idx="3">
                  <c:v>15.047227926078</c:v>
                </c:pt>
                <c:pt idx="4">
                  <c:v>15.638603696098601</c:v>
                </c:pt>
                <c:pt idx="5">
                  <c:v>16.722792607802901</c:v>
                </c:pt>
                <c:pt idx="6">
                  <c:v>17.084188911704299</c:v>
                </c:pt>
                <c:pt idx="7">
                  <c:v>17.248459958932202</c:v>
                </c:pt>
                <c:pt idx="8">
                  <c:v>18.924024640657102</c:v>
                </c:pt>
                <c:pt idx="9">
                  <c:v>19.449691991786398</c:v>
                </c:pt>
                <c:pt idx="10">
                  <c:v>20.501026694045201</c:v>
                </c:pt>
                <c:pt idx="11">
                  <c:v>20.862422997946599</c:v>
                </c:pt>
                <c:pt idx="12">
                  <c:v>20.895277207392201</c:v>
                </c:pt>
                <c:pt idx="13">
                  <c:v>21.158110882956901</c:v>
                </c:pt>
                <c:pt idx="14">
                  <c:v>22.9979466119097</c:v>
                </c:pt>
                <c:pt idx="15">
                  <c:v>23.917864476386001</c:v>
                </c:pt>
                <c:pt idx="16">
                  <c:v>23.983572895277199</c:v>
                </c:pt>
                <c:pt idx="17">
                  <c:v>24.4435318275154</c:v>
                </c:pt>
                <c:pt idx="18">
                  <c:v>25.297741273100598</c:v>
                </c:pt>
                <c:pt idx="19">
                  <c:v>27.4661190965092</c:v>
                </c:pt>
                <c:pt idx="20">
                  <c:v>29.700205338808999</c:v>
                </c:pt>
                <c:pt idx="21">
                  <c:v>31.0800821355236</c:v>
                </c:pt>
                <c:pt idx="22">
                  <c:v>32.229979466119097</c:v>
                </c:pt>
                <c:pt idx="23">
                  <c:v>33.084188911704302</c:v>
                </c:pt>
                <c:pt idx="24">
                  <c:v>34.4640657084189</c:v>
                </c:pt>
                <c:pt idx="25">
                  <c:v>35.482546201231997</c:v>
                </c:pt>
              </c:numCache>
            </c:numRef>
          </c:xVal>
          <c:yVal>
            <c:numRef>
              <c:f>IVO!$R$2:$R$27</c:f>
              <c:numCache>
                <c:formatCode>General</c:formatCode>
                <c:ptCount val="26"/>
                <c:pt idx="0">
                  <c:v>0.91269841269841301</c:v>
                </c:pt>
                <c:pt idx="1">
                  <c:v>0.76058201058201103</c:v>
                </c:pt>
                <c:pt idx="2">
                  <c:v>0.40456489924575001</c:v>
                </c:pt>
                <c:pt idx="3">
                  <c:v>0.36328276666965298</c:v>
                </c:pt>
                <c:pt idx="4">
                  <c:v>0.36328276666965298</c:v>
                </c:pt>
                <c:pt idx="5">
                  <c:v>0.354633176987042</c:v>
                </c:pt>
                <c:pt idx="6">
                  <c:v>0.33690151813768998</c:v>
                </c:pt>
                <c:pt idx="7">
                  <c:v>0.33690151813768998</c:v>
                </c:pt>
                <c:pt idx="8">
                  <c:v>0.262034514107092</c:v>
                </c:pt>
                <c:pt idx="9">
                  <c:v>0.262034514107092</c:v>
                </c:pt>
                <c:pt idx="10">
                  <c:v>0.231799762479351</c:v>
                </c:pt>
                <c:pt idx="11">
                  <c:v>0.231799762479351</c:v>
                </c:pt>
                <c:pt idx="12">
                  <c:v>0.231799762479351</c:v>
                </c:pt>
                <c:pt idx="13">
                  <c:v>0.231799762479351</c:v>
                </c:pt>
                <c:pt idx="14">
                  <c:v>0.20739978748152499</c:v>
                </c:pt>
                <c:pt idx="15">
                  <c:v>0.20739978748152499</c:v>
                </c:pt>
                <c:pt idx="16">
                  <c:v>0.20739978748152499</c:v>
                </c:pt>
                <c:pt idx="17">
                  <c:v>0.19258551694713</c:v>
                </c:pt>
                <c:pt idx="18">
                  <c:v>0.17653672386820199</c:v>
                </c:pt>
                <c:pt idx="19">
                  <c:v>0.14122937909456201</c:v>
                </c:pt>
                <c:pt idx="20">
                  <c:v>0.14122937909456201</c:v>
                </c:pt>
                <c:pt idx="21">
                  <c:v>0.14122937909456201</c:v>
                </c:pt>
                <c:pt idx="22">
                  <c:v>0.14122937909456201</c:v>
                </c:pt>
                <c:pt idx="23">
                  <c:v>0.14122937909456201</c:v>
                </c:pt>
                <c:pt idx="24">
                  <c:v>9.4152919396374601E-2</c:v>
                </c:pt>
                <c:pt idx="25">
                  <c:v>9.4152919396374601E-2</c:v>
                </c:pt>
              </c:numCache>
            </c:numRef>
          </c:yVal>
          <c:smooth val="0"/>
          <c:extLst>
            <c:ext xmlns:c16="http://schemas.microsoft.com/office/drawing/2014/chart" uri="{C3380CC4-5D6E-409C-BE32-E72D297353CC}">
              <c16:uniqueId val="{00000005-5C53-C047-B988-DD253468EC2A}"/>
            </c:ext>
          </c:extLst>
        </c:ser>
        <c:dLbls>
          <c:showLegendKey val="0"/>
          <c:showVal val="0"/>
          <c:showCatName val="0"/>
          <c:showSerName val="0"/>
          <c:showPercent val="0"/>
          <c:showBubbleSize val="0"/>
        </c:dLbls>
        <c:axId val="544759552"/>
        <c:axId val="544759224"/>
      </c:scatterChart>
      <c:valAx>
        <c:axId val="544759552"/>
        <c:scaling>
          <c:orientation val="minMax"/>
          <c:max val="36"/>
        </c:scaling>
        <c:delete val="0"/>
        <c:axPos val="b"/>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noFill/>
                <a:latin typeface="Arial" panose="020B0604020202020204" pitchFamily="34" charset="0"/>
                <a:ea typeface="+mn-ea"/>
                <a:cs typeface="Arial" panose="020B0604020202020204" pitchFamily="34" charset="0"/>
              </a:defRPr>
            </a:pPr>
            <a:endParaRPr lang="en-US"/>
          </a:p>
        </c:txPr>
        <c:crossAx val="544759224"/>
        <c:crosses val="autoZero"/>
        <c:crossBetween val="midCat"/>
        <c:majorUnit val="2"/>
      </c:valAx>
      <c:valAx>
        <c:axId val="544759224"/>
        <c:scaling>
          <c:orientation val="minMax"/>
          <c:max val="1"/>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noFill/>
                <a:latin typeface="Arial" panose="020B0604020202020204" pitchFamily="34" charset="0"/>
                <a:ea typeface="+mn-ea"/>
                <a:cs typeface="Arial" panose="020B0604020202020204" pitchFamily="34" charset="0"/>
              </a:defRPr>
            </a:pPr>
            <a:endParaRPr lang="en-US"/>
          </a:p>
        </c:txPr>
        <c:crossAx val="544759552"/>
        <c:crosses val="autoZero"/>
        <c:crossBetween val="midCat"/>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PBO</c:v>
          </c:tx>
          <c:spPr>
            <a:ln w="19050" cap="rnd">
              <a:noFill/>
              <a:round/>
            </a:ln>
            <a:effectLst/>
          </c:spPr>
          <c:marker>
            <c:symbol val="none"/>
          </c:marker>
          <c:xVal>
            <c:numRef>
              <c:f>PBO!$M$2:$M$104</c:f>
              <c:numCache>
                <c:formatCode>General</c:formatCode>
                <c:ptCount val="103"/>
                <c:pt idx="0">
                  <c:v>0</c:v>
                </c:pt>
                <c:pt idx="1">
                  <c:v>0.36139630390143701</c:v>
                </c:pt>
                <c:pt idx="2">
                  <c:v>0.36139630390143701</c:v>
                </c:pt>
                <c:pt idx="3">
                  <c:v>0.59137577002053399</c:v>
                </c:pt>
                <c:pt idx="4">
                  <c:v>0.59137577002053399</c:v>
                </c:pt>
                <c:pt idx="5">
                  <c:v>0.68993839835728998</c:v>
                </c:pt>
                <c:pt idx="6">
                  <c:v>0.68993839835728998</c:v>
                </c:pt>
                <c:pt idx="7">
                  <c:v>0.91991786447638602</c:v>
                </c:pt>
                <c:pt idx="8">
                  <c:v>0.91991786447638602</c:v>
                </c:pt>
                <c:pt idx="9">
                  <c:v>1.0184804928131399</c:v>
                </c:pt>
                <c:pt idx="10">
                  <c:v>1.0184804928131399</c:v>
                </c:pt>
                <c:pt idx="11">
                  <c:v>1.08418891170431</c:v>
                </c:pt>
                <c:pt idx="12">
                  <c:v>1.08418891170431</c:v>
                </c:pt>
                <c:pt idx="13">
                  <c:v>1.34702258726899</c:v>
                </c:pt>
                <c:pt idx="14">
                  <c:v>1.34702258726899</c:v>
                </c:pt>
                <c:pt idx="15">
                  <c:v>1.37987679671458</c:v>
                </c:pt>
                <c:pt idx="16">
                  <c:v>1.37987679671458</c:v>
                </c:pt>
                <c:pt idx="17">
                  <c:v>1.44558521560575</c:v>
                </c:pt>
                <c:pt idx="18">
                  <c:v>1.44558521560575</c:v>
                </c:pt>
                <c:pt idx="19">
                  <c:v>1.57700205338809</c:v>
                </c:pt>
                <c:pt idx="20">
                  <c:v>1.57700205338809</c:v>
                </c:pt>
                <c:pt idx="21">
                  <c:v>1.87268993839836</c:v>
                </c:pt>
                <c:pt idx="22">
                  <c:v>1.87268993839836</c:v>
                </c:pt>
                <c:pt idx="23">
                  <c:v>2.13552361396304</c:v>
                </c:pt>
                <c:pt idx="24">
                  <c:v>2.13552361396304</c:v>
                </c:pt>
                <c:pt idx="25">
                  <c:v>2.2669404517453802</c:v>
                </c:pt>
                <c:pt idx="26">
                  <c:v>2.2669404517453802</c:v>
                </c:pt>
                <c:pt idx="27">
                  <c:v>2.7268993839835698</c:v>
                </c:pt>
                <c:pt idx="28">
                  <c:v>2.7268993839835698</c:v>
                </c:pt>
                <c:pt idx="29">
                  <c:v>2.7597535934291599</c:v>
                </c:pt>
                <c:pt idx="30">
                  <c:v>2.7597535934291599</c:v>
                </c:pt>
                <c:pt idx="31">
                  <c:v>2.92402464065708</c:v>
                </c:pt>
                <c:pt idx="32">
                  <c:v>2.92402464065708</c:v>
                </c:pt>
                <c:pt idx="33">
                  <c:v>3.51540041067762</c:v>
                </c:pt>
                <c:pt idx="34">
                  <c:v>3.51540041067762</c:v>
                </c:pt>
                <c:pt idx="35">
                  <c:v>3.8439425051334699</c:v>
                </c:pt>
                <c:pt idx="36">
                  <c:v>3.8439425051334699</c:v>
                </c:pt>
                <c:pt idx="37">
                  <c:v>4.2381930184804899</c:v>
                </c:pt>
                <c:pt idx="38">
                  <c:v>4.2381930184804899</c:v>
                </c:pt>
                <c:pt idx="39">
                  <c:v>4.6324435318275201</c:v>
                </c:pt>
                <c:pt idx="40">
                  <c:v>4.6324435318275201</c:v>
                </c:pt>
                <c:pt idx="41">
                  <c:v>4.7638603696098603</c:v>
                </c:pt>
                <c:pt idx="42">
                  <c:v>4.7638603696098603</c:v>
                </c:pt>
                <c:pt idx="43">
                  <c:v>4.7967145790554397</c:v>
                </c:pt>
                <c:pt idx="44">
                  <c:v>4.7967145790554397</c:v>
                </c:pt>
                <c:pt idx="45">
                  <c:v>4.8295687885010299</c:v>
                </c:pt>
                <c:pt idx="46">
                  <c:v>4.8295687885010299</c:v>
                </c:pt>
                <c:pt idx="47">
                  <c:v>5.0266940451745397</c:v>
                </c:pt>
                <c:pt idx="48">
                  <c:v>5.0266940451745397</c:v>
                </c:pt>
                <c:pt idx="49">
                  <c:v>5.3223819301848003</c:v>
                </c:pt>
                <c:pt idx="50">
                  <c:v>5.3223819301848003</c:v>
                </c:pt>
                <c:pt idx="51">
                  <c:v>5.4866529774127297</c:v>
                </c:pt>
                <c:pt idx="52">
                  <c:v>5.4866529774127297</c:v>
                </c:pt>
                <c:pt idx="53">
                  <c:v>6.0780287474332697</c:v>
                </c:pt>
                <c:pt idx="54">
                  <c:v>6.0780287474332697</c:v>
                </c:pt>
                <c:pt idx="55">
                  <c:v>6.2094455852156099</c:v>
                </c:pt>
                <c:pt idx="56">
                  <c:v>6.2094455852156099</c:v>
                </c:pt>
                <c:pt idx="57">
                  <c:v>6.4065708418891196</c:v>
                </c:pt>
                <c:pt idx="58">
                  <c:v>6.4065708418891196</c:v>
                </c:pt>
                <c:pt idx="59">
                  <c:v>6.6036960985626303</c:v>
                </c:pt>
                <c:pt idx="60">
                  <c:v>6.6036960985626303</c:v>
                </c:pt>
                <c:pt idx="61">
                  <c:v>7.4579055441478399</c:v>
                </c:pt>
                <c:pt idx="62">
                  <c:v>7.4579055441478399</c:v>
                </c:pt>
                <c:pt idx="63">
                  <c:v>7.8850102669404496</c:v>
                </c:pt>
                <c:pt idx="64">
                  <c:v>7.8850102669404496</c:v>
                </c:pt>
                <c:pt idx="65">
                  <c:v>8.0821355236139603</c:v>
                </c:pt>
                <c:pt idx="66">
                  <c:v>8.0821355236139603</c:v>
                </c:pt>
                <c:pt idx="67">
                  <c:v>9.6919917864476393</c:v>
                </c:pt>
                <c:pt idx="68">
                  <c:v>9.6919917864476393</c:v>
                </c:pt>
                <c:pt idx="69">
                  <c:v>10.3162217659138</c:v>
                </c:pt>
                <c:pt idx="70">
                  <c:v>10.3162217659138</c:v>
                </c:pt>
                <c:pt idx="71">
                  <c:v>10.8090349075975</c:v>
                </c:pt>
                <c:pt idx="72">
                  <c:v>10.8090349075975</c:v>
                </c:pt>
                <c:pt idx="73">
                  <c:v>10.9404517453799</c:v>
                </c:pt>
                <c:pt idx="74">
                  <c:v>10.9404517453799</c:v>
                </c:pt>
                <c:pt idx="75">
                  <c:v>11.0718685831622</c:v>
                </c:pt>
                <c:pt idx="76">
                  <c:v>11.0718685831622</c:v>
                </c:pt>
                <c:pt idx="77">
                  <c:v>11.400410677618099</c:v>
                </c:pt>
                <c:pt idx="78">
                  <c:v>11.400410677618099</c:v>
                </c:pt>
                <c:pt idx="79">
                  <c:v>12.0903490759754</c:v>
                </c:pt>
                <c:pt idx="80">
                  <c:v>12.0903490759754</c:v>
                </c:pt>
                <c:pt idx="81">
                  <c:v>12.845995893223799</c:v>
                </c:pt>
                <c:pt idx="82">
                  <c:v>12.845995893223799</c:v>
                </c:pt>
                <c:pt idx="83">
                  <c:v>13.667351129363499</c:v>
                </c:pt>
                <c:pt idx="84">
                  <c:v>13.667351129363499</c:v>
                </c:pt>
                <c:pt idx="85">
                  <c:v>15.0800821355236</c:v>
                </c:pt>
                <c:pt idx="86">
                  <c:v>15.0800821355236</c:v>
                </c:pt>
                <c:pt idx="87">
                  <c:v>16.197125256673498</c:v>
                </c:pt>
                <c:pt idx="88">
                  <c:v>16.197125256673498</c:v>
                </c:pt>
                <c:pt idx="89">
                  <c:v>16.459958932238202</c:v>
                </c:pt>
                <c:pt idx="90">
                  <c:v>16.459958932238202</c:v>
                </c:pt>
                <c:pt idx="91">
                  <c:v>18.628336755646799</c:v>
                </c:pt>
                <c:pt idx="92">
                  <c:v>18.628336755646799</c:v>
                </c:pt>
                <c:pt idx="93">
                  <c:v>19.745379876796701</c:v>
                </c:pt>
                <c:pt idx="94">
                  <c:v>19.745379876796701</c:v>
                </c:pt>
                <c:pt idx="95">
                  <c:v>19.811088295687899</c:v>
                </c:pt>
                <c:pt idx="96">
                  <c:v>19.811088295687899</c:v>
                </c:pt>
                <c:pt idx="97">
                  <c:v>20.6652977412731</c:v>
                </c:pt>
                <c:pt idx="98">
                  <c:v>20.6652977412731</c:v>
                </c:pt>
                <c:pt idx="99">
                  <c:v>25.133470225872699</c:v>
                </c:pt>
                <c:pt idx="100">
                  <c:v>25.133470225872699</c:v>
                </c:pt>
                <c:pt idx="101">
                  <c:v>33.0513347022587</c:v>
                </c:pt>
                <c:pt idx="102">
                  <c:v>33.0513347022587</c:v>
                </c:pt>
              </c:numCache>
            </c:numRef>
          </c:xVal>
          <c:yVal>
            <c:numRef>
              <c:f>PBO!$N$2:$N$104</c:f>
              <c:numCache>
                <c:formatCode>General</c:formatCode>
                <c:ptCount val="103"/>
                <c:pt idx="0">
                  <c:v>1</c:v>
                </c:pt>
                <c:pt idx="1">
                  <c:v>1</c:v>
                </c:pt>
                <c:pt idx="2">
                  <c:v>0.98360655737704905</c:v>
                </c:pt>
                <c:pt idx="3">
                  <c:v>0.98360655737704905</c:v>
                </c:pt>
                <c:pt idx="4">
                  <c:v>0.96721311475409799</c:v>
                </c:pt>
                <c:pt idx="5">
                  <c:v>0.96721311475409799</c:v>
                </c:pt>
                <c:pt idx="6">
                  <c:v>0.95081967213114804</c:v>
                </c:pt>
                <c:pt idx="7">
                  <c:v>0.95081967213114804</c:v>
                </c:pt>
                <c:pt idx="8">
                  <c:v>0.93442622950819698</c:v>
                </c:pt>
                <c:pt idx="9">
                  <c:v>0.93442622950819698</c:v>
                </c:pt>
                <c:pt idx="10">
                  <c:v>0.91803278688524603</c:v>
                </c:pt>
                <c:pt idx="11">
                  <c:v>0.91803278688524603</c:v>
                </c:pt>
                <c:pt idx="12">
                  <c:v>0.90163934426229497</c:v>
                </c:pt>
                <c:pt idx="13">
                  <c:v>0.90163934426229497</c:v>
                </c:pt>
                <c:pt idx="14">
                  <c:v>0.88524590163934402</c:v>
                </c:pt>
                <c:pt idx="15">
                  <c:v>0.88524590163934402</c:v>
                </c:pt>
                <c:pt idx="16">
                  <c:v>0.86885245901639296</c:v>
                </c:pt>
                <c:pt idx="17">
                  <c:v>0.86885245901639296</c:v>
                </c:pt>
                <c:pt idx="18">
                  <c:v>0.85245901639344301</c:v>
                </c:pt>
                <c:pt idx="19">
                  <c:v>0.85245901639344301</c:v>
                </c:pt>
                <c:pt idx="20">
                  <c:v>0.83606557377049195</c:v>
                </c:pt>
                <c:pt idx="21">
                  <c:v>0.83606557377049195</c:v>
                </c:pt>
                <c:pt idx="22">
                  <c:v>0.81967213114754101</c:v>
                </c:pt>
                <c:pt idx="23">
                  <c:v>0.81967213114754101</c:v>
                </c:pt>
                <c:pt idx="24">
                  <c:v>0.80327868852458995</c:v>
                </c:pt>
                <c:pt idx="25">
                  <c:v>0.80327868852458995</c:v>
                </c:pt>
                <c:pt idx="26">
                  <c:v>0.786885245901639</c:v>
                </c:pt>
                <c:pt idx="27">
                  <c:v>0.786885245901639</c:v>
                </c:pt>
                <c:pt idx="28">
                  <c:v>0.77049180327868805</c:v>
                </c:pt>
                <c:pt idx="29">
                  <c:v>0.77049180327868805</c:v>
                </c:pt>
                <c:pt idx="30">
                  <c:v>0.75409836065573799</c:v>
                </c:pt>
                <c:pt idx="31">
                  <c:v>0.75409836065573799</c:v>
                </c:pt>
                <c:pt idx="32">
                  <c:v>0.73770491803278704</c:v>
                </c:pt>
                <c:pt idx="33">
                  <c:v>0.73770491803278704</c:v>
                </c:pt>
                <c:pt idx="34">
                  <c:v>0.72131147540983598</c:v>
                </c:pt>
                <c:pt idx="35">
                  <c:v>0.72131147540983598</c:v>
                </c:pt>
                <c:pt idx="36">
                  <c:v>0.70491803278688503</c:v>
                </c:pt>
                <c:pt idx="37">
                  <c:v>0.70491803278688503</c:v>
                </c:pt>
                <c:pt idx="38">
                  <c:v>0.68852459016393397</c:v>
                </c:pt>
                <c:pt idx="39">
                  <c:v>0.68852459016393397</c:v>
                </c:pt>
                <c:pt idx="40">
                  <c:v>0.67213114754098302</c:v>
                </c:pt>
                <c:pt idx="41">
                  <c:v>0.67213114754098302</c:v>
                </c:pt>
                <c:pt idx="42">
                  <c:v>0.65573770491803296</c:v>
                </c:pt>
                <c:pt idx="43">
                  <c:v>0.65573770491803296</c:v>
                </c:pt>
                <c:pt idx="44">
                  <c:v>0.63934426229508201</c:v>
                </c:pt>
                <c:pt idx="45">
                  <c:v>0.63934426229508201</c:v>
                </c:pt>
                <c:pt idx="46">
                  <c:v>0.62295081967213095</c:v>
                </c:pt>
                <c:pt idx="47">
                  <c:v>0.62295081967213095</c:v>
                </c:pt>
                <c:pt idx="48">
                  <c:v>0.60655737704918</c:v>
                </c:pt>
                <c:pt idx="49">
                  <c:v>0.60655737704918</c:v>
                </c:pt>
                <c:pt idx="50">
                  <c:v>0.59016393442622905</c:v>
                </c:pt>
                <c:pt idx="51">
                  <c:v>0.59016393442622905</c:v>
                </c:pt>
                <c:pt idx="52">
                  <c:v>0.57377049180327799</c:v>
                </c:pt>
                <c:pt idx="53">
                  <c:v>0.57377049180327799</c:v>
                </c:pt>
                <c:pt idx="54">
                  <c:v>0.55737704918032804</c:v>
                </c:pt>
                <c:pt idx="55">
                  <c:v>0.55737704918032804</c:v>
                </c:pt>
                <c:pt idx="56">
                  <c:v>0.54098360655737698</c:v>
                </c:pt>
                <c:pt idx="57">
                  <c:v>0.54098360655737698</c:v>
                </c:pt>
                <c:pt idx="58">
                  <c:v>0.52459016393442603</c:v>
                </c:pt>
                <c:pt idx="59">
                  <c:v>0.52459016393442603</c:v>
                </c:pt>
                <c:pt idx="60">
                  <c:v>0.50819672131147497</c:v>
                </c:pt>
                <c:pt idx="61">
                  <c:v>0.50819672131147497</c:v>
                </c:pt>
                <c:pt idx="62">
                  <c:v>0.49180327868852403</c:v>
                </c:pt>
                <c:pt idx="63">
                  <c:v>0.49180327868852403</c:v>
                </c:pt>
                <c:pt idx="64">
                  <c:v>0.47540983606557402</c:v>
                </c:pt>
                <c:pt idx="65">
                  <c:v>0.47540983606557402</c:v>
                </c:pt>
                <c:pt idx="66">
                  <c:v>0.45901639344262302</c:v>
                </c:pt>
                <c:pt idx="67">
                  <c:v>0.45901639344262302</c:v>
                </c:pt>
                <c:pt idx="68">
                  <c:v>0.44262295081967201</c:v>
                </c:pt>
                <c:pt idx="69">
                  <c:v>0.44262295081967201</c:v>
                </c:pt>
                <c:pt idx="70">
                  <c:v>0.42622950819672101</c:v>
                </c:pt>
                <c:pt idx="71">
                  <c:v>0.42622950819672101</c:v>
                </c:pt>
                <c:pt idx="72">
                  <c:v>0.409180327868852</c:v>
                </c:pt>
                <c:pt idx="73">
                  <c:v>0.409180327868852</c:v>
                </c:pt>
                <c:pt idx="74">
                  <c:v>0.39213114754098299</c:v>
                </c:pt>
                <c:pt idx="75">
                  <c:v>0.39213114754098299</c:v>
                </c:pt>
                <c:pt idx="76">
                  <c:v>0.37508196721311499</c:v>
                </c:pt>
                <c:pt idx="77">
                  <c:v>0.37508196721311499</c:v>
                </c:pt>
                <c:pt idx="78">
                  <c:v>0.35803278688524598</c:v>
                </c:pt>
                <c:pt idx="79">
                  <c:v>0.35803278688524598</c:v>
                </c:pt>
                <c:pt idx="80">
                  <c:v>0.34098360655737697</c:v>
                </c:pt>
                <c:pt idx="81">
                  <c:v>0.34098360655737697</c:v>
                </c:pt>
                <c:pt idx="82">
                  <c:v>0.32393442622950802</c:v>
                </c:pt>
                <c:pt idx="83">
                  <c:v>0.32393442622950802</c:v>
                </c:pt>
                <c:pt idx="84">
                  <c:v>0.30688524590163901</c:v>
                </c:pt>
                <c:pt idx="85">
                  <c:v>0.30688524590163901</c:v>
                </c:pt>
                <c:pt idx="86">
                  <c:v>0.28983606557377001</c:v>
                </c:pt>
                <c:pt idx="87">
                  <c:v>0.28983606557377001</c:v>
                </c:pt>
                <c:pt idx="88">
                  <c:v>0.272786885245902</c:v>
                </c:pt>
                <c:pt idx="89">
                  <c:v>0.272786885245902</c:v>
                </c:pt>
                <c:pt idx="90">
                  <c:v>0.25573770491803299</c:v>
                </c:pt>
                <c:pt idx="91">
                  <c:v>0.25573770491803299</c:v>
                </c:pt>
                <c:pt idx="92">
                  <c:v>0.234426229508197</c:v>
                </c:pt>
                <c:pt idx="93">
                  <c:v>0.234426229508197</c:v>
                </c:pt>
                <c:pt idx="94">
                  <c:v>0.210983606557377</c:v>
                </c:pt>
                <c:pt idx="95">
                  <c:v>0.210983606557377</c:v>
                </c:pt>
                <c:pt idx="96">
                  <c:v>0.18754098360655699</c:v>
                </c:pt>
                <c:pt idx="97">
                  <c:v>0.18754098360655699</c:v>
                </c:pt>
                <c:pt idx="98">
                  <c:v>0.15003278688524599</c:v>
                </c:pt>
                <c:pt idx="99">
                  <c:v>0.15003278688524599</c:v>
                </c:pt>
                <c:pt idx="100">
                  <c:v>0.10002185792349701</c:v>
                </c:pt>
                <c:pt idx="101">
                  <c:v>0.10002185792349701</c:v>
                </c:pt>
                <c:pt idx="102">
                  <c:v>0.10002185792349701</c:v>
                </c:pt>
              </c:numCache>
            </c:numRef>
          </c:yVal>
          <c:smooth val="0"/>
          <c:extLst>
            <c:ext xmlns:c16="http://schemas.microsoft.com/office/drawing/2014/chart" uri="{C3380CC4-5D6E-409C-BE32-E72D297353CC}">
              <c16:uniqueId val="{00000000-8A89-3A48-B39A-9E51BB8AAFFF}"/>
            </c:ext>
          </c:extLst>
        </c:ser>
        <c:ser>
          <c:idx val="1"/>
          <c:order val="1"/>
          <c:tx>
            <c:v>PBO RPSFT</c:v>
          </c:tx>
          <c:spPr>
            <a:ln w="19050" cap="rnd">
              <a:solidFill>
                <a:srgbClr val="00B050"/>
              </a:solidFill>
              <a:round/>
            </a:ln>
            <a:effectLst/>
          </c:spPr>
          <c:marker>
            <c:symbol val="none"/>
          </c:marker>
          <c:xVal>
            <c:numRef>
              <c:f>'PBO RPSFT'!$M$2:$M$102</c:f>
              <c:numCache>
                <c:formatCode>General</c:formatCode>
                <c:ptCount val="101"/>
                <c:pt idx="0">
                  <c:v>0</c:v>
                </c:pt>
                <c:pt idx="1">
                  <c:v>0.36139630390143701</c:v>
                </c:pt>
                <c:pt idx="2">
                  <c:v>0.36139630390143701</c:v>
                </c:pt>
                <c:pt idx="3">
                  <c:v>0.59137577002053399</c:v>
                </c:pt>
                <c:pt idx="4">
                  <c:v>0.59137577002053399</c:v>
                </c:pt>
                <c:pt idx="5">
                  <c:v>0.68993839835728998</c:v>
                </c:pt>
                <c:pt idx="6">
                  <c:v>0.68993839835728998</c:v>
                </c:pt>
                <c:pt idx="7">
                  <c:v>0.91991786447638602</c:v>
                </c:pt>
                <c:pt idx="8">
                  <c:v>0.91991786447638602</c:v>
                </c:pt>
                <c:pt idx="9">
                  <c:v>1.0184804928131399</c:v>
                </c:pt>
                <c:pt idx="10">
                  <c:v>1.0184804928131399</c:v>
                </c:pt>
                <c:pt idx="11">
                  <c:v>1.08418891170431</c:v>
                </c:pt>
                <c:pt idx="12">
                  <c:v>1.08418891170431</c:v>
                </c:pt>
                <c:pt idx="13">
                  <c:v>1.34702258726899</c:v>
                </c:pt>
                <c:pt idx="14">
                  <c:v>1.34702258726899</c:v>
                </c:pt>
                <c:pt idx="15">
                  <c:v>1.37987679671458</c:v>
                </c:pt>
                <c:pt idx="16">
                  <c:v>1.37987679671458</c:v>
                </c:pt>
                <c:pt idx="17">
                  <c:v>1.4243713861910401</c:v>
                </c:pt>
                <c:pt idx="18">
                  <c:v>1.4243713861910401</c:v>
                </c:pt>
                <c:pt idx="19">
                  <c:v>1.44558521560575</c:v>
                </c:pt>
                <c:pt idx="20">
                  <c:v>1.44558521560575</c:v>
                </c:pt>
                <c:pt idx="21">
                  <c:v>1.5248959515401701</c:v>
                </c:pt>
                <c:pt idx="22">
                  <c:v>1.5248959515401701</c:v>
                </c:pt>
                <c:pt idx="23">
                  <c:v>1.57700205338809</c:v>
                </c:pt>
                <c:pt idx="24">
                  <c:v>1.57700205338809</c:v>
                </c:pt>
                <c:pt idx="25">
                  <c:v>2.13552361396304</c:v>
                </c:pt>
                <c:pt idx="26">
                  <c:v>2.13552361396304</c:v>
                </c:pt>
                <c:pt idx="27">
                  <c:v>2.6766764739220101</c:v>
                </c:pt>
                <c:pt idx="28">
                  <c:v>2.6766764739220101</c:v>
                </c:pt>
                <c:pt idx="29">
                  <c:v>2.7268993839835698</c:v>
                </c:pt>
                <c:pt idx="30">
                  <c:v>2.7268993839835698</c:v>
                </c:pt>
                <c:pt idx="31">
                  <c:v>2.7597535934291599</c:v>
                </c:pt>
                <c:pt idx="32">
                  <c:v>2.7597535934291599</c:v>
                </c:pt>
                <c:pt idx="33">
                  <c:v>3.0478299660679702</c:v>
                </c:pt>
                <c:pt idx="34">
                  <c:v>3.0478299660679702</c:v>
                </c:pt>
                <c:pt idx="35">
                  <c:v>3.36093904851155</c:v>
                </c:pt>
                <c:pt idx="36">
                  <c:v>3.36093904851155</c:v>
                </c:pt>
                <c:pt idx="37">
                  <c:v>3.47299900025688</c:v>
                </c:pt>
                <c:pt idx="38">
                  <c:v>3.47299900025688</c:v>
                </c:pt>
                <c:pt idx="39">
                  <c:v>3.51540041067762</c:v>
                </c:pt>
                <c:pt idx="40">
                  <c:v>3.51540041067762</c:v>
                </c:pt>
                <c:pt idx="41">
                  <c:v>3.58516394563688</c:v>
                </c:pt>
                <c:pt idx="42">
                  <c:v>3.58516394563688</c:v>
                </c:pt>
                <c:pt idx="43">
                  <c:v>3.8073744089325001</c:v>
                </c:pt>
                <c:pt idx="44">
                  <c:v>3.8073744089325001</c:v>
                </c:pt>
                <c:pt idx="45">
                  <c:v>3.8363309927620199</c:v>
                </c:pt>
                <c:pt idx="46">
                  <c:v>3.8363309927620199</c:v>
                </c:pt>
                <c:pt idx="47">
                  <c:v>3.8439425051334699</c:v>
                </c:pt>
                <c:pt idx="48">
                  <c:v>3.8439425051334699</c:v>
                </c:pt>
                <c:pt idx="49">
                  <c:v>4.0372751298255896</c:v>
                </c:pt>
                <c:pt idx="50">
                  <c:v>4.0372751298255896</c:v>
                </c:pt>
                <c:pt idx="51">
                  <c:v>4.0701293392711797</c:v>
                </c:pt>
                <c:pt idx="52">
                  <c:v>4.0701293392711797</c:v>
                </c:pt>
                <c:pt idx="53">
                  <c:v>4.1533639492303402</c:v>
                </c:pt>
                <c:pt idx="54">
                  <c:v>4.1533639492303402</c:v>
                </c:pt>
                <c:pt idx="55">
                  <c:v>4.1804373412734899</c:v>
                </c:pt>
                <c:pt idx="56">
                  <c:v>4.1804373412734899</c:v>
                </c:pt>
                <c:pt idx="57">
                  <c:v>4.2075107333166404</c:v>
                </c:pt>
                <c:pt idx="58">
                  <c:v>4.2075107333166404</c:v>
                </c:pt>
                <c:pt idx="59">
                  <c:v>4.9380460955343199</c:v>
                </c:pt>
                <c:pt idx="60">
                  <c:v>4.9380460955343199</c:v>
                </c:pt>
                <c:pt idx="61">
                  <c:v>5.0521204811093599</c:v>
                </c:pt>
                <c:pt idx="62">
                  <c:v>5.0521204811093599</c:v>
                </c:pt>
                <c:pt idx="63">
                  <c:v>5.14872117243375</c:v>
                </c:pt>
                <c:pt idx="64">
                  <c:v>5.14872117243375</c:v>
                </c:pt>
                <c:pt idx="65">
                  <c:v>6.0780287474332697</c:v>
                </c:pt>
                <c:pt idx="66">
                  <c:v>6.0780287474332697</c:v>
                </c:pt>
                <c:pt idx="67">
                  <c:v>6.3277325773107602</c:v>
                </c:pt>
                <c:pt idx="68">
                  <c:v>6.3277325773107602</c:v>
                </c:pt>
                <c:pt idx="69">
                  <c:v>6.6544177283889203</c:v>
                </c:pt>
                <c:pt idx="70">
                  <c:v>6.6544177283889203</c:v>
                </c:pt>
                <c:pt idx="71">
                  <c:v>6.6619767439430397</c:v>
                </c:pt>
                <c:pt idx="72">
                  <c:v>6.6619767439430397</c:v>
                </c:pt>
                <c:pt idx="73">
                  <c:v>7.0506301787483201</c:v>
                </c:pt>
                <c:pt idx="74">
                  <c:v>7.0506301787483201</c:v>
                </c:pt>
                <c:pt idx="75">
                  <c:v>7.5898473501035904</c:v>
                </c:pt>
                <c:pt idx="76">
                  <c:v>7.5898473501035904</c:v>
                </c:pt>
                <c:pt idx="77">
                  <c:v>7.7017498113969003</c:v>
                </c:pt>
                <c:pt idx="78">
                  <c:v>7.7017498113969003</c:v>
                </c:pt>
                <c:pt idx="79">
                  <c:v>8.5674421465609694</c:v>
                </c:pt>
                <c:pt idx="80">
                  <c:v>8.5674421465609694</c:v>
                </c:pt>
                <c:pt idx="81">
                  <c:v>8.8654594463049907</c:v>
                </c:pt>
                <c:pt idx="82">
                  <c:v>8.8654594463049907</c:v>
                </c:pt>
                <c:pt idx="83">
                  <c:v>9.4005952531835</c:v>
                </c:pt>
                <c:pt idx="84">
                  <c:v>9.4005952531835</c:v>
                </c:pt>
                <c:pt idx="85">
                  <c:v>10.1062028992311</c:v>
                </c:pt>
                <c:pt idx="86">
                  <c:v>10.1062028992311</c:v>
                </c:pt>
                <c:pt idx="87">
                  <c:v>10.9404517453799</c:v>
                </c:pt>
                <c:pt idx="88">
                  <c:v>10.9404517453799</c:v>
                </c:pt>
                <c:pt idx="89">
                  <c:v>11.211868124436799</c:v>
                </c:pt>
                <c:pt idx="90">
                  <c:v>11.211868124436799</c:v>
                </c:pt>
                <c:pt idx="91">
                  <c:v>11.822600780494399</c:v>
                </c:pt>
                <c:pt idx="92">
                  <c:v>11.822600780494399</c:v>
                </c:pt>
                <c:pt idx="93">
                  <c:v>11.8804876997447</c:v>
                </c:pt>
                <c:pt idx="94">
                  <c:v>11.8804876997447</c:v>
                </c:pt>
                <c:pt idx="95">
                  <c:v>12.691980754005201</c:v>
                </c:pt>
                <c:pt idx="96">
                  <c:v>12.691980754005201</c:v>
                </c:pt>
                <c:pt idx="97">
                  <c:v>14.698469441736901</c:v>
                </c:pt>
                <c:pt idx="98">
                  <c:v>14.698469441736901</c:v>
                </c:pt>
                <c:pt idx="99">
                  <c:v>20.5338809034908</c:v>
                </c:pt>
                <c:pt idx="100">
                  <c:v>20.5338809034908</c:v>
                </c:pt>
              </c:numCache>
            </c:numRef>
          </c:xVal>
          <c:yVal>
            <c:numRef>
              <c:f>'PBO RPSFT'!$N$2:$N$102</c:f>
              <c:numCache>
                <c:formatCode>General</c:formatCode>
                <c:ptCount val="101"/>
                <c:pt idx="0">
                  <c:v>1</c:v>
                </c:pt>
                <c:pt idx="1">
                  <c:v>1</c:v>
                </c:pt>
                <c:pt idx="2">
                  <c:v>0.98360655737704905</c:v>
                </c:pt>
                <c:pt idx="3">
                  <c:v>0.98360655737704905</c:v>
                </c:pt>
                <c:pt idx="4">
                  <c:v>0.96721311475409799</c:v>
                </c:pt>
                <c:pt idx="5">
                  <c:v>0.96721311475409799</c:v>
                </c:pt>
                <c:pt idx="6">
                  <c:v>0.95081967213114804</c:v>
                </c:pt>
                <c:pt idx="7">
                  <c:v>0.95081967213114804</c:v>
                </c:pt>
                <c:pt idx="8">
                  <c:v>0.93442622950819698</c:v>
                </c:pt>
                <c:pt idx="9">
                  <c:v>0.93442622950819698</c:v>
                </c:pt>
                <c:pt idx="10">
                  <c:v>0.91803278688524603</c:v>
                </c:pt>
                <c:pt idx="11">
                  <c:v>0.91803278688524603</c:v>
                </c:pt>
                <c:pt idx="12">
                  <c:v>0.90163934426229497</c:v>
                </c:pt>
                <c:pt idx="13">
                  <c:v>0.90163934426229497</c:v>
                </c:pt>
                <c:pt idx="14">
                  <c:v>0.88524590163934402</c:v>
                </c:pt>
                <c:pt idx="15">
                  <c:v>0.88524590163934402</c:v>
                </c:pt>
                <c:pt idx="16">
                  <c:v>0.86885245901639296</c:v>
                </c:pt>
                <c:pt idx="17">
                  <c:v>0.86885245901639296</c:v>
                </c:pt>
                <c:pt idx="18">
                  <c:v>0.85245901639344301</c:v>
                </c:pt>
                <c:pt idx="19">
                  <c:v>0.85245901639344301</c:v>
                </c:pt>
                <c:pt idx="20">
                  <c:v>0.83606557377049195</c:v>
                </c:pt>
                <c:pt idx="21">
                  <c:v>0.83606557377049195</c:v>
                </c:pt>
                <c:pt idx="22">
                  <c:v>0.81967213114754101</c:v>
                </c:pt>
                <c:pt idx="23">
                  <c:v>0.81967213114754101</c:v>
                </c:pt>
                <c:pt idx="24">
                  <c:v>0.80327868852458995</c:v>
                </c:pt>
                <c:pt idx="25">
                  <c:v>0.80327868852458995</c:v>
                </c:pt>
                <c:pt idx="26">
                  <c:v>0.786885245901639</c:v>
                </c:pt>
                <c:pt idx="27">
                  <c:v>0.786885245901639</c:v>
                </c:pt>
                <c:pt idx="28">
                  <c:v>0.77049180327868805</c:v>
                </c:pt>
                <c:pt idx="29">
                  <c:v>0.77049180327868805</c:v>
                </c:pt>
                <c:pt idx="30">
                  <c:v>0.75409836065573799</c:v>
                </c:pt>
                <c:pt idx="31">
                  <c:v>0.75409836065573799</c:v>
                </c:pt>
                <c:pt idx="32">
                  <c:v>0.73770491803278704</c:v>
                </c:pt>
                <c:pt idx="33">
                  <c:v>0.73770491803278704</c:v>
                </c:pt>
                <c:pt idx="34">
                  <c:v>0.72131147540983598</c:v>
                </c:pt>
                <c:pt idx="35">
                  <c:v>0.72131147540983598</c:v>
                </c:pt>
                <c:pt idx="36">
                  <c:v>0.70491803278688503</c:v>
                </c:pt>
                <c:pt idx="37">
                  <c:v>0.70491803278688503</c:v>
                </c:pt>
                <c:pt idx="38">
                  <c:v>0.68852459016393397</c:v>
                </c:pt>
                <c:pt idx="39">
                  <c:v>0.68852459016393397</c:v>
                </c:pt>
                <c:pt idx="40">
                  <c:v>0.67213114754098302</c:v>
                </c:pt>
                <c:pt idx="41">
                  <c:v>0.67213114754098302</c:v>
                </c:pt>
                <c:pt idx="42">
                  <c:v>0.65573770491803296</c:v>
                </c:pt>
                <c:pt idx="43">
                  <c:v>0.65573770491803296</c:v>
                </c:pt>
                <c:pt idx="44">
                  <c:v>0.63934426229508201</c:v>
                </c:pt>
                <c:pt idx="45">
                  <c:v>0.63934426229508201</c:v>
                </c:pt>
                <c:pt idx="46">
                  <c:v>0.62295081967213095</c:v>
                </c:pt>
                <c:pt idx="47">
                  <c:v>0.62295081967213095</c:v>
                </c:pt>
                <c:pt idx="48">
                  <c:v>0.60655737704918</c:v>
                </c:pt>
                <c:pt idx="49">
                  <c:v>0.60655737704918</c:v>
                </c:pt>
                <c:pt idx="50">
                  <c:v>0.59016393442622905</c:v>
                </c:pt>
                <c:pt idx="51">
                  <c:v>0.59016393442622905</c:v>
                </c:pt>
                <c:pt idx="52">
                  <c:v>0.57377049180327799</c:v>
                </c:pt>
                <c:pt idx="53">
                  <c:v>0.57377049180327799</c:v>
                </c:pt>
                <c:pt idx="54">
                  <c:v>0.55737704918032804</c:v>
                </c:pt>
                <c:pt idx="55">
                  <c:v>0.55737704918032804</c:v>
                </c:pt>
                <c:pt idx="56">
                  <c:v>0.54098360655737698</c:v>
                </c:pt>
                <c:pt idx="57">
                  <c:v>0.54098360655737698</c:v>
                </c:pt>
                <c:pt idx="58">
                  <c:v>0.52459016393442603</c:v>
                </c:pt>
                <c:pt idx="59">
                  <c:v>0.52459016393442603</c:v>
                </c:pt>
                <c:pt idx="60">
                  <c:v>0.50819672131147497</c:v>
                </c:pt>
                <c:pt idx="61">
                  <c:v>0.50819672131147497</c:v>
                </c:pt>
                <c:pt idx="62">
                  <c:v>0.49180327868852403</c:v>
                </c:pt>
                <c:pt idx="63">
                  <c:v>0.49180327868852403</c:v>
                </c:pt>
                <c:pt idx="64">
                  <c:v>0.47540983606557402</c:v>
                </c:pt>
                <c:pt idx="65">
                  <c:v>0.47540983606557402</c:v>
                </c:pt>
                <c:pt idx="66">
                  <c:v>0.45901639344262302</c:v>
                </c:pt>
                <c:pt idx="67">
                  <c:v>0.45901639344262302</c:v>
                </c:pt>
                <c:pt idx="68">
                  <c:v>0.44262295081967201</c:v>
                </c:pt>
                <c:pt idx="69">
                  <c:v>0.44262295081967201</c:v>
                </c:pt>
                <c:pt idx="70">
                  <c:v>0.42622950819672101</c:v>
                </c:pt>
                <c:pt idx="71">
                  <c:v>0.42622950819672101</c:v>
                </c:pt>
                <c:pt idx="72">
                  <c:v>0.40983606557377</c:v>
                </c:pt>
                <c:pt idx="73">
                  <c:v>0.40983606557377</c:v>
                </c:pt>
                <c:pt idx="74">
                  <c:v>0.39344262295082</c:v>
                </c:pt>
                <c:pt idx="75">
                  <c:v>0.39344262295082</c:v>
                </c:pt>
                <c:pt idx="76">
                  <c:v>0.37704918032786899</c:v>
                </c:pt>
                <c:pt idx="77">
                  <c:v>0.37704918032786899</c:v>
                </c:pt>
                <c:pt idx="78">
                  <c:v>0.36065573770491799</c:v>
                </c:pt>
                <c:pt idx="79">
                  <c:v>0.36065573770491799</c:v>
                </c:pt>
                <c:pt idx="80">
                  <c:v>0.34348165495706501</c:v>
                </c:pt>
                <c:pt idx="81">
                  <c:v>0.34348165495706501</c:v>
                </c:pt>
                <c:pt idx="82">
                  <c:v>0.32630757220921103</c:v>
                </c:pt>
                <c:pt idx="83">
                  <c:v>0.32630757220921103</c:v>
                </c:pt>
                <c:pt idx="84">
                  <c:v>0.30711300913808098</c:v>
                </c:pt>
                <c:pt idx="85">
                  <c:v>0.30711300913808098</c:v>
                </c:pt>
                <c:pt idx="86">
                  <c:v>0.28517636562821802</c:v>
                </c:pt>
                <c:pt idx="87">
                  <c:v>0.28517636562821802</c:v>
                </c:pt>
                <c:pt idx="88">
                  <c:v>0.256658729065397</c:v>
                </c:pt>
                <c:pt idx="89">
                  <c:v>0.256658729065397</c:v>
                </c:pt>
                <c:pt idx="90">
                  <c:v>0.228141092502575</c:v>
                </c:pt>
                <c:pt idx="91">
                  <c:v>0.228141092502575</c:v>
                </c:pt>
                <c:pt idx="92">
                  <c:v>0.199623455939753</c:v>
                </c:pt>
                <c:pt idx="93">
                  <c:v>0.199623455939753</c:v>
                </c:pt>
                <c:pt idx="94">
                  <c:v>0.17110581937693101</c:v>
                </c:pt>
                <c:pt idx="95">
                  <c:v>0.17110581937693101</c:v>
                </c:pt>
                <c:pt idx="96">
                  <c:v>0.14258818281410901</c:v>
                </c:pt>
                <c:pt idx="97">
                  <c:v>0.14258818281410901</c:v>
                </c:pt>
                <c:pt idx="98">
                  <c:v>9.50587885427394E-2</c:v>
                </c:pt>
                <c:pt idx="99">
                  <c:v>9.50587885427394E-2</c:v>
                </c:pt>
                <c:pt idx="100">
                  <c:v>9.50587885427394E-2</c:v>
                </c:pt>
              </c:numCache>
            </c:numRef>
          </c:yVal>
          <c:smooth val="0"/>
          <c:extLst>
            <c:ext xmlns:c16="http://schemas.microsoft.com/office/drawing/2014/chart" uri="{C3380CC4-5D6E-409C-BE32-E72D297353CC}">
              <c16:uniqueId val="{00000001-8A89-3A48-B39A-9E51BB8AAFFF}"/>
            </c:ext>
          </c:extLst>
        </c:ser>
        <c:ser>
          <c:idx val="2"/>
          <c:order val="2"/>
          <c:tx>
            <c:v>IVO</c:v>
          </c:tx>
          <c:spPr>
            <a:ln w="19050" cap="rnd">
              <a:noFill/>
              <a:round/>
            </a:ln>
            <a:effectLst/>
          </c:spPr>
          <c:marker>
            <c:symbol val="none"/>
          </c:marker>
          <c:xVal>
            <c:numRef>
              <c:f>IVO!$M$2:$M$190</c:f>
              <c:numCache>
                <c:formatCode>General</c:formatCode>
                <c:ptCount val="189"/>
                <c:pt idx="0">
                  <c:v>0</c:v>
                </c:pt>
                <c:pt idx="1">
                  <c:v>0.49281314168377799</c:v>
                </c:pt>
                <c:pt idx="2">
                  <c:v>0.49281314168377799</c:v>
                </c:pt>
                <c:pt idx="3">
                  <c:v>0.52566735112936303</c:v>
                </c:pt>
                <c:pt idx="4">
                  <c:v>0.52566735112936303</c:v>
                </c:pt>
                <c:pt idx="5">
                  <c:v>0.59137577002053399</c:v>
                </c:pt>
                <c:pt idx="6">
                  <c:v>0.59137577002053399</c:v>
                </c:pt>
                <c:pt idx="7">
                  <c:v>0.95277207392197105</c:v>
                </c:pt>
                <c:pt idx="8">
                  <c:v>0.95277207392197105</c:v>
                </c:pt>
                <c:pt idx="9">
                  <c:v>1.24845995893224</c:v>
                </c:pt>
                <c:pt idx="10">
                  <c:v>1.24845995893224</c:v>
                </c:pt>
                <c:pt idx="11">
                  <c:v>1.28131416837782</c:v>
                </c:pt>
                <c:pt idx="12">
                  <c:v>1.28131416837782</c:v>
                </c:pt>
                <c:pt idx="13">
                  <c:v>1.3141683778234099</c:v>
                </c:pt>
                <c:pt idx="14">
                  <c:v>1.3141683778234099</c:v>
                </c:pt>
                <c:pt idx="15">
                  <c:v>1.34702258726899</c:v>
                </c:pt>
                <c:pt idx="16">
                  <c:v>1.34702258726899</c:v>
                </c:pt>
                <c:pt idx="17">
                  <c:v>1.64271047227926</c:v>
                </c:pt>
                <c:pt idx="18">
                  <c:v>1.64271047227926</c:v>
                </c:pt>
                <c:pt idx="19">
                  <c:v>1.7741273100616</c:v>
                </c:pt>
                <c:pt idx="20">
                  <c:v>1.7741273100616</c:v>
                </c:pt>
                <c:pt idx="21">
                  <c:v>1.8069815195071901</c:v>
                </c:pt>
                <c:pt idx="22">
                  <c:v>1.8069815195071901</c:v>
                </c:pt>
                <c:pt idx="23">
                  <c:v>1.9055441478439401</c:v>
                </c:pt>
                <c:pt idx="24">
                  <c:v>1.9055441478439401</c:v>
                </c:pt>
                <c:pt idx="25">
                  <c:v>2.13552361396304</c:v>
                </c:pt>
                <c:pt idx="26">
                  <c:v>2.13552361396304</c:v>
                </c:pt>
                <c:pt idx="27">
                  <c:v>2.5626283367556502</c:v>
                </c:pt>
                <c:pt idx="28">
                  <c:v>2.5626283367556502</c:v>
                </c:pt>
                <c:pt idx="29">
                  <c:v>2.5954825462012301</c:v>
                </c:pt>
                <c:pt idx="30">
                  <c:v>2.5954825462012301</c:v>
                </c:pt>
                <c:pt idx="31">
                  <c:v>2.6283367556468198</c:v>
                </c:pt>
                <c:pt idx="32">
                  <c:v>2.6283367556468198</c:v>
                </c:pt>
                <c:pt idx="33">
                  <c:v>2.82546201232033</c:v>
                </c:pt>
                <c:pt idx="34">
                  <c:v>2.82546201232033</c:v>
                </c:pt>
                <c:pt idx="35">
                  <c:v>2.8583162217659099</c:v>
                </c:pt>
                <c:pt idx="36">
                  <c:v>2.8583162217659099</c:v>
                </c:pt>
                <c:pt idx="37">
                  <c:v>2.8911704312115001</c:v>
                </c:pt>
                <c:pt idx="38">
                  <c:v>2.8911704312115001</c:v>
                </c:pt>
                <c:pt idx="39">
                  <c:v>3.0554414784394299</c:v>
                </c:pt>
                <c:pt idx="40">
                  <c:v>3.0554414784394299</c:v>
                </c:pt>
                <c:pt idx="41">
                  <c:v>3.0882956878850099</c:v>
                </c:pt>
                <c:pt idx="42">
                  <c:v>3.0882956878850099</c:v>
                </c:pt>
                <c:pt idx="43">
                  <c:v>3.4168377823408602</c:v>
                </c:pt>
                <c:pt idx="44">
                  <c:v>3.4168377823408602</c:v>
                </c:pt>
                <c:pt idx="45">
                  <c:v>3.4496919917864499</c:v>
                </c:pt>
                <c:pt idx="46">
                  <c:v>3.4496919917864499</c:v>
                </c:pt>
                <c:pt idx="47">
                  <c:v>3.4825462012320298</c:v>
                </c:pt>
                <c:pt idx="48">
                  <c:v>3.4825462012320298</c:v>
                </c:pt>
                <c:pt idx="49">
                  <c:v>3.51540041067762</c:v>
                </c:pt>
                <c:pt idx="50">
                  <c:v>3.51540041067762</c:v>
                </c:pt>
                <c:pt idx="51">
                  <c:v>3.6796714579055401</c:v>
                </c:pt>
                <c:pt idx="52">
                  <c:v>3.6796714579055401</c:v>
                </c:pt>
                <c:pt idx="53">
                  <c:v>4.3367556468172497</c:v>
                </c:pt>
                <c:pt idx="54">
                  <c:v>4.3367556468172497</c:v>
                </c:pt>
                <c:pt idx="55">
                  <c:v>4.5338809034907603</c:v>
                </c:pt>
                <c:pt idx="56">
                  <c:v>4.5338809034907603</c:v>
                </c:pt>
                <c:pt idx="57">
                  <c:v>4.8295687885010299</c:v>
                </c:pt>
                <c:pt idx="58">
                  <c:v>4.8295687885010299</c:v>
                </c:pt>
                <c:pt idx="59">
                  <c:v>4.96098562628337</c:v>
                </c:pt>
                <c:pt idx="60">
                  <c:v>4.96098562628337</c:v>
                </c:pt>
                <c:pt idx="61">
                  <c:v>5.3880903490759797</c:v>
                </c:pt>
                <c:pt idx="62">
                  <c:v>5.3880903490759797</c:v>
                </c:pt>
                <c:pt idx="63">
                  <c:v>5.4537987679671502</c:v>
                </c:pt>
                <c:pt idx="64">
                  <c:v>5.4537987679671502</c:v>
                </c:pt>
                <c:pt idx="65">
                  <c:v>5.5852156057494904</c:v>
                </c:pt>
                <c:pt idx="66">
                  <c:v>5.5852156057494904</c:v>
                </c:pt>
                <c:pt idx="67">
                  <c:v>5.8151950718685796</c:v>
                </c:pt>
                <c:pt idx="68">
                  <c:v>5.8151950718685796</c:v>
                </c:pt>
                <c:pt idx="69">
                  <c:v>5.8480492813141698</c:v>
                </c:pt>
                <c:pt idx="70">
                  <c:v>5.8480492813141698</c:v>
                </c:pt>
                <c:pt idx="71">
                  <c:v>5.9794661190965099</c:v>
                </c:pt>
                <c:pt idx="72">
                  <c:v>5.9794661190965099</c:v>
                </c:pt>
                <c:pt idx="73">
                  <c:v>6.0123203285420903</c:v>
                </c:pt>
                <c:pt idx="74">
                  <c:v>6.0123203285420903</c:v>
                </c:pt>
                <c:pt idx="75">
                  <c:v>6.0451745379876796</c:v>
                </c:pt>
                <c:pt idx="76">
                  <c:v>6.0451745379876796</c:v>
                </c:pt>
                <c:pt idx="77">
                  <c:v>6.4394250513347</c:v>
                </c:pt>
                <c:pt idx="78">
                  <c:v>6.4394250513347</c:v>
                </c:pt>
                <c:pt idx="79">
                  <c:v>6.5379876796714598</c:v>
                </c:pt>
                <c:pt idx="80">
                  <c:v>6.5379876796714598</c:v>
                </c:pt>
                <c:pt idx="81">
                  <c:v>6.7679671457905499</c:v>
                </c:pt>
                <c:pt idx="82">
                  <c:v>6.7679671457905499</c:v>
                </c:pt>
                <c:pt idx="83">
                  <c:v>6.9322381930184802</c:v>
                </c:pt>
                <c:pt idx="84">
                  <c:v>6.9322381930184802</c:v>
                </c:pt>
                <c:pt idx="85">
                  <c:v>6.9979466119096498</c:v>
                </c:pt>
                <c:pt idx="86">
                  <c:v>6.9979466119096498</c:v>
                </c:pt>
                <c:pt idx="87">
                  <c:v>7.12936344969199</c:v>
                </c:pt>
                <c:pt idx="88">
                  <c:v>7.12936344969199</c:v>
                </c:pt>
                <c:pt idx="89">
                  <c:v>7.3264887063654998</c:v>
                </c:pt>
                <c:pt idx="90">
                  <c:v>7.3264887063654998</c:v>
                </c:pt>
                <c:pt idx="91">
                  <c:v>7.3593429158110899</c:v>
                </c:pt>
                <c:pt idx="92">
                  <c:v>7.3593429158110899</c:v>
                </c:pt>
                <c:pt idx="93">
                  <c:v>7.6878850102669398</c:v>
                </c:pt>
                <c:pt idx="94">
                  <c:v>7.6878850102669398</c:v>
                </c:pt>
                <c:pt idx="95">
                  <c:v>7.7535934291581103</c:v>
                </c:pt>
                <c:pt idx="96">
                  <c:v>7.7535934291581103</c:v>
                </c:pt>
                <c:pt idx="97">
                  <c:v>7.81930184804928</c:v>
                </c:pt>
                <c:pt idx="98">
                  <c:v>7.81930184804928</c:v>
                </c:pt>
                <c:pt idx="99">
                  <c:v>8.2464065708418897</c:v>
                </c:pt>
                <c:pt idx="100">
                  <c:v>8.2464065708418897</c:v>
                </c:pt>
                <c:pt idx="101">
                  <c:v>8.3121149897330593</c:v>
                </c:pt>
                <c:pt idx="102">
                  <c:v>8.3121149897330593</c:v>
                </c:pt>
                <c:pt idx="103">
                  <c:v>8.7392197125256708</c:v>
                </c:pt>
                <c:pt idx="104">
                  <c:v>8.7392197125256708</c:v>
                </c:pt>
                <c:pt idx="105">
                  <c:v>8.9363449691991796</c:v>
                </c:pt>
                <c:pt idx="106">
                  <c:v>8.9363449691991796</c:v>
                </c:pt>
                <c:pt idx="107">
                  <c:v>9.2320328542094394</c:v>
                </c:pt>
                <c:pt idx="108">
                  <c:v>9.2320328542094394</c:v>
                </c:pt>
                <c:pt idx="109">
                  <c:v>9.3963039014373706</c:v>
                </c:pt>
                <c:pt idx="110">
                  <c:v>9.3963039014373706</c:v>
                </c:pt>
                <c:pt idx="111">
                  <c:v>9.4948665297741304</c:v>
                </c:pt>
                <c:pt idx="112">
                  <c:v>9.4948665297741304</c:v>
                </c:pt>
                <c:pt idx="113">
                  <c:v>9.8234086242299803</c:v>
                </c:pt>
                <c:pt idx="114">
                  <c:v>9.8234086242299803</c:v>
                </c:pt>
                <c:pt idx="115">
                  <c:v>10.2833675564682</c:v>
                </c:pt>
                <c:pt idx="116">
                  <c:v>10.2833675564682</c:v>
                </c:pt>
                <c:pt idx="117">
                  <c:v>10.381930184804901</c:v>
                </c:pt>
                <c:pt idx="118">
                  <c:v>10.381930184804901</c:v>
                </c:pt>
                <c:pt idx="119">
                  <c:v>10.776180698152</c:v>
                </c:pt>
                <c:pt idx="120">
                  <c:v>10.776180698152</c:v>
                </c:pt>
                <c:pt idx="121">
                  <c:v>11.1047227926078</c:v>
                </c:pt>
                <c:pt idx="122">
                  <c:v>11.1047227926078</c:v>
                </c:pt>
                <c:pt idx="123">
                  <c:v>11.6303901437372</c:v>
                </c:pt>
                <c:pt idx="124">
                  <c:v>11.6303901437372</c:v>
                </c:pt>
                <c:pt idx="125">
                  <c:v>11.8275154004107</c:v>
                </c:pt>
                <c:pt idx="126">
                  <c:v>11.8275154004107</c:v>
                </c:pt>
                <c:pt idx="127">
                  <c:v>11.893223819301801</c:v>
                </c:pt>
                <c:pt idx="128">
                  <c:v>11.893223819301801</c:v>
                </c:pt>
                <c:pt idx="129">
                  <c:v>12.1232032854209</c:v>
                </c:pt>
                <c:pt idx="130">
                  <c:v>12.1232032854209</c:v>
                </c:pt>
                <c:pt idx="131">
                  <c:v>12.35318275154</c:v>
                </c:pt>
                <c:pt idx="132">
                  <c:v>12.35318275154</c:v>
                </c:pt>
                <c:pt idx="133">
                  <c:v>12.5503080082136</c:v>
                </c:pt>
                <c:pt idx="134">
                  <c:v>12.5503080082136</c:v>
                </c:pt>
                <c:pt idx="135">
                  <c:v>13.4045174537988</c:v>
                </c:pt>
                <c:pt idx="136">
                  <c:v>13.4045174537988</c:v>
                </c:pt>
                <c:pt idx="137">
                  <c:v>14.258726899384</c:v>
                </c:pt>
                <c:pt idx="138">
                  <c:v>14.258726899384</c:v>
                </c:pt>
                <c:pt idx="139">
                  <c:v>14.4229979466119</c:v>
                </c:pt>
                <c:pt idx="140">
                  <c:v>14.4229979466119</c:v>
                </c:pt>
                <c:pt idx="141">
                  <c:v>14.7515400410678</c:v>
                </c:pt>
                <c:pt idx="142">
                  <c:v>14.7515400410678</c:v>
                </c:pt>
                <c:pt idx="143">
                  <c:v>14.8172484599589</c:v>
                </c:pt>
                <c:pt idx="144">
                  <c:v>14.8172484599589</c:v>
                </c:pt>
                <c:pt idx="145">
                  <c:v>16.295687885010299</c:v>
                </c:pt>
                <c:pt idx="146">
                  <c:v>16.295687885010299</c:v>
                </c:pt>
                <c:pt idx="147">
                  <c:v>16.9199178644764</c:v>
                </c:pt>
                <c:pt idx="148">
                  <c:v>16.9199178644764</c:v>
                </c:pt>
                <c:pt idx="149">
                  <c:v>17.084188911704299</c:v>
                </c:pt>
                <c:pt idx="150">
                  <c:v>17.084188911704299</c:v>
                </c:pt>
                <c:pt idx="151">
                  <c:v>17.347022587268999</c:v>
                </c:pt>
                <c:pt idx="152">
                  <c:v>17.347022587268999</c:v>
                </c:pt>
                <c:pt idx="153">
                  <c:v>17.4127310061602</c:v>
                </c:pt>
                <c:pt idx="154">
                  <c:v>17.4127310061602</c:v>
                </c:pt>
                <c:pt idx="155">
                  <c:v>17.609856262833699</c:v>
                </c:pt>
                <c:pt idx="156">
                  <c:v>17.609856262833699</c:v>
                </c:pt>
                <c:pt idx="157">
                  <c:v>17.8069815195072</c:v>
                </c:pt>
                <c:pt idx="158">
                  <c:v>17.8069815195072</c:v>
                </c:pt>
                <c:pt idx="159">
                  <c:v>18.2012320328542</c:v>
                </c:pt>
                <c:pt idx="160">
                  <c:v>18.2012320328542</c:v>
                </c:pt>
                <c:pt idx="161">
                  <c:v>18.299794661191001</c:v>
                </c:pt>
                <c:pt idx="162">
                  <c:v>18.299794661191001</c:v>
                </c:pt>
                <c:pt idx="163">
                  <c:v>18.562628336755601</c:v>
                </c:pt>
                <c:pt idx="164">
                  <c:v>18.562628336755601</c:v>
                </c:pt>
                <c:pt idx="165">
                  <c:v>18.8583162217659</c:v>
                </c:pt>
                <c:pt idx="166">
                  <c:v>18.8583162217659</c:v>
                </c:pt>
                <c:pt idx="167">
                  <c:v>19.581108829568802</c:v>
                </c:pt>
                <c:pt idx="168">
                  <c:v>19.581108829568802</c:v>
                </c:pt>
                <c:pt idx="169">
                  <c:v>20.139630390143701</c:v>
                </c:pt>
                <c:pt idx="170">
                  <c:v>20.139630390143701</c:v>
                </c:pt>
                <c:pt idx="171">
                  <c:v>20.369609856262802</c:v>
                </c:pt>
                <c:pt idx="172">
                  <c:v>20.369609856262802</c:v>
                </c:pt>
                <c:pt idx="173">
                  <c:v>21.7166324435318</c:v>
                </c:pt>
                <c:pt idx="174">
                  <c:v>21.7166324435318</c:v>
                </c:pt>
                <c:pt idx="175">
                  <c:v>22.439425051334698</c:v>
                </c:pt>
                <c:pt idx="176">
                  <c:v>22.439425051334698</c:v>
                </c:pt>
                <c:pt idx="177">
                  <c:v>24.3121149897331</c:v>
                </c:pt>
                <c:pt idx="178">
                  <c:v>24.3121149897331</c:v>
                </c:pt>
                <c:pt idx="179">
                  <c:v>24.574948665297701</c:v>
                </c:pt>
                <c:pt idx="180">
                  <c:v>24.574948665297701</c:v>
                </c:pt>
                <c:pt idx="181">
                  <c:v>27.236139630390099</c:v>
                </c:pt>
                <c:pt idx="182">
                  <c:v>27.236139630390099</c:v>
                </c:pt>
                <c:pt idx="183">
                  <c:v>27.367556468172499</c:v>
                </c:pt>
                <c:pt idx="184">
                  <c:v>27.367556468172499</c:v>
                </c:pt>
                <c:pt idx="185">
                  <c:v>33.445585215605703</c:v>
                </c:pt>
                <c:pt idx="186">
                  <c:v>33.445585215605703</c:v>
                </c:pt>
                <c:pt idx="187">
                  <c:v>35.482546201231997</c:v>
                </c:pt>
                <c:pt idx="188">
                  <c:v>35.482546201231997</c:v>
                </c:pt>
              </c:numCache>
            </c:numRef>
          </c:xVal>
          <c:yVal>
            <c:numRef>
              <c:f>IVO!$N$2:$N$190</c:f>
              <c:numCache>
                <c:formatCode>General</c:formatCode>
                <c:ptCount val="189"/>
                <c:pt idx="0">
                  <c:v>1</c:v>
                </c:pt>
                <c:pt idx="1">
                  <c:v>1</c:v>
                </c:pt>
                <c:pt idx="2">
                  <c:v>0.99206349206349198</c:v>
                </c:pt>
                <c:pt idx="3">
                  <c:v>0.99206349206349198</c:v>
                </c:pt>
                <c:pt idx="4">
                  <c:v>0.98412698412698396</c:v>
                </c:pt>
                <c:pt idx="5">
                  <c:v>0.98412698412698396</c:v>
                </c:pt>
                <c:pt idx="6">
                  <c:v>0.97619047619047605</c:v>
                </c:pt>
                <c:pt idx="7">
                  <c:v>0.97619047619047605</c:v>
                </c:pt>
                <c:pt idx="8">
                  <c:v>0.96825396825396803</c:v>
                </c:pt>
                <c:pt idx="9">
                  <c:v>0.96825396825396803</c:v>
                </c:pt>
                <c:pt idx="10">
                  <c:v>0.96031746031746001</c:v>
                </c:pt>
                <c:pt idx="11">
                  <c:v>0.96031746031746001</c:v>
                </c:pt>
                <c:pt idx="12">
                  <c:v>0.952380952380952</c:v>
                </c:pt>
                <c:pt idx="13">
                  <c:v>0.952380952380952</c:v>
                </c:pt>
                <c:pt idx="14">
                  <c:v>0.94444444444444497</c:v>
                </c:pt>
                <c:pt idx="15">
                  <c:v>0.94444444444444497</c:v>
                </c:pt>
                <c:pt idx="16">
                  <c:v>0.93650793650793696</c:v>
                </c:pt>
                <c:pt idx="17">
                  <c:v>0.93650793650793696</c:v>
                </c:pt>
                <c:pt idx="18">
                  <c:v>0.92857142857142905</c:v>
                </c:pt>
                <c:pt idx="19">
                  <c:v>0.92857142857142905</c:v>
                </c:pt>
                <c:pt idx="20">
                  <c:v>0.92063492063492103</c:v>
                </c:pt>
                <c:pt idx="21">
                  <c:v>0.92063492063492103</c:v>
                </c:pt>
                <c:pt idx="22">
                  <c:v>0.91269841269841301</c:v>
                </c:pt>
                <c:pt idx="23">
                  <c:v>0.91269841269841301</c:v>
                </c:pt>
                <c:pt idx="24">
                  <c:v>0.90469228627123399</c:v>
                </c:pt>
                <c:pt idx="25">
                  <c:v>0.90469228627123399</c:v>
                </c:pt>
                <c:pt idx="26">
                  <c:v>0.89668615984405498</c:v>
                </c:pt>
                <c:pt idx="27">
                  <c:v>0.89668615984405498</c:v>
                </c:pt>
                <c:pt idx="28">
                  <c:v>0.88868003341687596</c:v>
                </c:pt>
                <c:pt idx="29">
                  <c:v>0.88868003341687596</c:v>
                </c:pt>
                <c:pt idx="30">
                  <c:v>0.88067390698969705</c:v>
                </c:pt>
                <c:pt idx="31">
                  <c:v>0.88067390698969705</c:v>
                </c:pt>
                <c:pt idx="32">
                  <c:v>0.87266778056251704</c:v>
                </c:pt>
                <c:pt idx="33">
                  <c:v>0.87266778056251704</c:v>
                </c:pt>
                <c:pt idx="34">
                  <c:v>0.856655527708159</c:v>
                </c:pt>
                <c:pt idx="35">
                  <c:v>0.856655527708159</c:v>
                </c:pt>
                <c:pt idx="36">
                  <c:v>0.84864940128097999</c:v>
                </c:pt>
                <c:pt idx="37">
                  <c:v>0.84864940128097999</c:v>
                </c:pt>
                <c:pt idx="38">
                  <c:v>0.83263714842662195</c:v>
                </c:pt>
                <c:pt idx="39">
                  <c:v>0.83263714842662195</c:v>
                </c:pt>
                <c:pt idx="40">
                  <c:v>0.82463102199944305</c:v>
                </c:pt>
                <c:pt idx="41">
                  <c:v>0.82463102199944305</c:v>
                </c:pt>
                <c:pt idx="42">
                  <c:v>0.81662489557226403</c:v>
                </c:pt>
                <c:pt idx="43">
                  <c:v>0.81662489557226403</c:v>
                </c:pt>
                <c:pt idx="44">
                  <c:v>0.80861876914508501</c:v>
                </c:pt>
                <c:pt idx="45">
                  <c:v>0.80861876914508501</c:v>
                </c:pt>
                <c:pt idx="46">
                  <c:v>0.800612642717906</c:v>
                </c:pt>
                <c:pt idx="47">
                  <c:v>0.800612642717906</c:v>
                </c:pt>
                <c:pt idx="48">
                  <c:v>0.79260651629072698</c:v>
                </c:pt>
                <c:pt idx="49">
                  <c:v>0.79260651629072698</c:v>
                </c:pt>
                <c:pt idx="50">
                  <c:v>0.78460038986354796</c:v>
                </c:pt>
                <c:pt idx="51">
                  <c:v>0.78460038986354796</c:v>
                </c:pt>
                <c:pt idx="52">
                  <c:v>0.77659426343636895</c:v>
                </c:pt>
                <c:pt idx="53">
                  <c:v>0.77659426343636895</c:v>
                </c:pt>
                <c:pt idx="54">
                  <c:v>0.76858813700919004</c:v>
                </c:pt>
                <c:pt idx="55">
                  <c:v>0.76858813700919004</c:v>
                </c:pt>
                <c:pt idx="56">
                  <c:v>0.76058201058201103</c:v>
                </c:pt>
                <c:pt idx="57">
                  <c:v>0.76058201058201103</c:v>
                </c:pt>
                <c:pt idx="58">
                  <c:v>0.75249071259709599</c:v>
                </c:pt>
                <c:pt idx="59">
                  <c:v>0.75249071259709599</c:v>
                </c:pt>
                <c:pt idx="60">
                  <c:v>0.73630811662726603</c:v>
                </c:pt>
                <c:pt idx="61">
                  <c:v>0.73630811662726603</c:v>
                </c:pt>
                <c:pt idx="62">
                  <c:v>0.72821681864235099</c:v>
                </c:pt>
                <c:pt idx="63">
                  <c:v>0.72821681864235099</c:v>
                </c:pt>
                <c:pt idx="64">
                  <c:v>0.72012552065743596</c:v>
                </c:pt>
                <c:pt idx="65">
                  <c:v>0.72012552065743596</c:v>
                </c:pt>
                <c:pt idx="66">
                  <c:v>0.71203422267252103</c:v>
                </c:pt>
                <c:pt idx="67">
                  <c:v>0.71203422267252103</c:v>
                </c:pt>
                <c:pt idx="68">
                  <c:v>0.703942924687606</c:v>
                </c:pt>
                <c:pt idx="69">
                  <c:v>0.703942924687606</c:v>
                </c:pt>
                <c:pt idx="70">
                  <c:v>0.69585162670269096</c:v>
                </c:pt>
                <c:pt idx="71">
                  <c:v>0.69585162670269096</c:v>
                </c:pt>
                <c:pt idx="72">
                  <c:v>0.68776032871777604</c:v>
                </c:pt>
                <c:pt idx="73">
                  <c:v>0.68776032871777604</c:v>
                </c:pt>
                <c:pt idx="74">
                  <c:v>0.679669030732861</c:v>
                </c:pt>
                <c:pt idx="75">
                  <c:v>0.679669030732861</c:v>
                </c:pt>
                <c:pt idx="76">
                  <c:v>0.67157773274794597</c:v>
                </c:pt>
                <c:pt idx="77">
                  <c:v>0.67157773274794597</c:v>
                </c:pt>
                <c:pt idx="78">
                  <c:v>0.66348643476303104</c:v>
                </c:pt>
                <c:pt idx="79">
                  <c:v>0.66348643476303104</c:v>
                </c:pt>
                <c:pt idx="80">
                  <c:v>0.65539513677811601</c:v>
                </c:pt>
                <c:pt idx="81">
                  <c:v>0.65539513677811601</c:v>
                </c:pt>
                <c:pt idx="82">
                  <c:v>0.64730383879320097</c:v>
                </c:pt>
                <c:pt idx="83">
                  <c:v>0.64730383879320097</c:v>
                </c:pt>
                <c:pt idx="84">
                  <c:v>0.63921254080828604</c:v>
                </c:pt>
                <c:pt idx="85">
                  <c:v>0.63921254080828604</c:v>
                </c:pt>
                <c:pt idx="86">
                  <c:v>0.63112124282337101</c:v>
                </c:pt>
                <c:pt idx="87">
                  <c:v>0.63112124282337101</c:v>
                </c:pt>
                <c:pt idx="88">
                  <c:v>0.62302994483845597</c:v>
                </c:pt>
                <c:pt idx="89">
                  <c:v>0.62302994483845597</c:v>
                </c:pt>
                <c:pt idx="90">
                  <c:v>0.61493864685354105</c:v>
                </c:pt>
                <c:pt idx="91">
                  <c:v>0.61493864685354105</c:v>
                </c:pt>
                <c:pt idx="92">
                  <c:v>0.60684734886862601</c:v>
                </c:pt>
                <c:pt idx="93">
                  <c:v>0.60684734886862601</c:v>
                </c:pt>
                <c:pt idx="94">
                  <c:v>0.59875605088371098</c:v>
                </c:pt>
                <c:pt idx="95">
                  <c:v>0.59875605088371098</c:v>
                </c:pt>
                <c:pt idx="96">
                  <c:v>0.59066475289879605</c:v>
                </c:pt>
                <c:pt idx="97">
                  <c:v>0.59066475289879605</c:v>
                </c:pt>
                <c:pt idx="98">
                  <c:v>0.58257345491388102</c:v>
                </c:pt>
                <c:pt idx="99">
                  <c:v>0.58257345491388102</c:v>
                </c:pt>
                <c:pt idx="100">
                  <c:v>0.56639085894405095</c:v>
                </c:pt>
                <c:pt idx="101">
                  <c:v>0.56639085894405095</c:v>
                </c:pt>
                <c:pt idx="102">
                  <c:v>0.55829956095913602</c:v>
                </c:pt>
                <c:pt idx="103">
                  <c:v>0.55829956095913602</c:v>
                </c:pt>
                <c:pt idx="104">
                  <c:v>0.55020826297422099</c:v>
                </c:pt>
                <c:pt idx="105">
                  <c:v>0.55020826297422099</c:v>
                </c:pt>
                <c:pt idx="106">
                  <c:v>0.54211696498930595</c:v>
                </c:pt>
                <c:pt idx="107">
                  <c:v>0.54211696498930595</c:v>
                </c:pt>
                <c:pt idx="108">
                  <c:v>0.53402566700439102</c:v>
                </c:pt>
                <c:pt idx="109">
                  <c:v>0.53402566700439102</c:v>
                </c:pt>
                <c:pt idx="110">
                  <c:v>0.52593436901947599</c:v>
                </c:pt>
                <c:pt idx="111">
                  <c:v>0.52593436901947599</c:v>
                </c:pt>
                <c:pt idx="112">
                  <c:v>0.50975177304964503</c:v>
                </c:pt>
                <c:pt idx="113">
                  <c:v>0.50975177304964503</c:v>
                </c:pt>
                <c:pt idx="114">
                  <c:v>0.50166047506472999</c:v>
                </c:pt>
                <c:pt idx="115">
                  <c:v>0.50166047506472999</c:v>
                </c:pt>
                <c:pt idx="116">
                  <c:v>0.48547787909489998</c:v>
                </c:pt>
                <c:pt idx="117">
                  <c:v>0.48547787909489998</c:v>
                </c:pt>
                <c:pt idx="118">
                  <c:v>0.46929528312507002</c:v>
                </c:pt>
                <c:pt idx="119">
                  <c:v>0.46929528312507002</c:v>
                </c:pt>
                <c:pt idx="120">
                  <c:v>0.46120398514015498</c:v>
                </c:pt>
                <c:pt idx="121">
                  <c:v>0.46120398514015498</c:v>
                </c:pt>
                <c:pt idx="122">
                  <c:v>0.45311268715524</c:v>
                </c:pt>
                <c:pt idx="123">
                  <c:v>0.45311268715524</c:v>
                </c:pt>
                <c:pt idx="124">
                  <c:v>0.44502138917032502</c:v>
                </c:pt>
                <c:pt idx="125">
                  <c:v>0.44502138917032502</c:v>
                </c:pt>
                <c:pt idx="126">
                  <c:v>0.43693009118540999</c:v>
                </c:pt>
                <c:pt idx="127">
                  <c:v>0.43693009118540999</c:v>
                </c:pt>
                <c:pt idx="128">
                  <c:v>0.42883879320049501</c:v>
                </c:pt>
                <c:pt idx="129">
                  <c:v>0.42883879320049501</c:v>
                </c:pt>
                <c:pt idx="130">
                  <c:v>0.42074749521558003</c:v>
                </c:pt>
                <c:pt idx="131">
                  <c:v>0.42074749521558003</c:v>
                </c:pt>
                <c:pt idx="132">
                  <c:v>0.41265619723066499</c:v>
                </c:pt>
                <c:pt idx="133">
                  <c:v>0.41265619723066499</c:v>
                </c:pt>
                <c:pt idx="134">
                  <c:v>0.40456489924575001</c:v>
                </c:pt>
                <c:pt idx="135">
                  <c:v>0.40456489924575001</c:v>
                </c:pt>
                <c:pt idx="136">
                  <c:v>0.39630847273053099</c:v>
                </c:pt>
                <c:pt idx="137">
                  <c:v>0.39630847273053099</c:v>
                </c:pt>
                <c:pt idx="138">
                  <c:v>0.38805204621531098</c:v>
                </c:pt>
                <c:pt idx="139">
                  <c:v>0.38805204621531098</c:v>
                </c:pt>
                <c:pt idx="140">
                  <c:v>0.37979561970009201</c:v>
                </c:pt>
                <c:pt idx="141">
                  <c:v>0.37979561970009201</c:v>
                </c:pt>
                <c:pt idx="142">
                  <c:v>0.371539193184873</c:v>
                </c:pt>
                <c:pt idx="143">
                  <c:v>0.371539193184873</c:v>
                </c:pt>
                <c:pt idx="144">
                  <c:v>0.36328276666965298</c:v>
                </c:pt>
                <c:pt idx="145">
                  <c:v>0.36328276666965298</c:v>
                </c:pt>
                <c:pt idx="146">
                  <c:v>0.354633176987042</c:v>
                </c:pt>
                <c:pt idx="147">
                  <c:v>0.354633176987042</c:v>
                </c:pt>
                <c:pt idx="148">
                  <c:v>0.34576734756236599</c:v>
                </c:pt>
                <c:pt idx="149">
                  <c:v>0.34576734756236599</c:v>
                </c:pt>
                <c:pt idx="150">
                  <c:v>0.33690151813768998</c:v>
                </c:pt>
                <c:pt idx="151">
                  <c:v>0.33690151813768998</c:v>
                </c:pt>
                <c:pt idx="152">
                  <c:v>0.32754314263386602</c:v>
                </c:pt>
                <c:pt idx="153">
                  <c:v>0.32754314263386602</c:v>
                </c:pt>
                <c:pt idx="154">
                  <c:v>0.31818476713004101</c:v>
                </c:pt>
                <c:pt idx="155">
                  <c:v>0.31818476713004101</c:v>
                </c:pt>
                <c:pt idx="156">
                  <c:v>0.308826391626216</c:v>
                </c:pt>
                <c:pt idx="157">
                  <c:v>0.308826391626216</c:v>
                </c:pt>
                <c:pt idx="158">
                  <c:v>0.29946801612239099</c:v>
                </c:pt>
                <c:pt idx="159">
                  <c:v>0.29946801612239099</c:v>
                </c:pt>
                <c:pt idx="160">
                  <c:v>0.29010964061856698</c:v>
                </c:pt>
                <c:pt idx="161">
                  <c:v>0.29010964061856698</c:v>
                </c:pt>
                <c:pt idx="162">
                  <c:v>0.28075126511474202</c:v>
                </c:pt>
                <c:pt idx="163">
                  <c:v>0.28075126511474202</c:v>
                </c:pt>
                <c:pt idx="164">
                  <c:v>0.27139288961091701</c:v>
                </c:pt>
                <c:pt idx="165">
                  <c:v>0.27139288961091701</c:v>
                </c:pt>
                <c:pt idx="166">
                  <c:v>0.262034514107092</c:v>
                </c:pt>
                <c:pt idx="167">
                  <c:v>0.262034514107092</c:v>
                </c:pt>
                <c:pt idx="168">
                  <c:v>0.25195626356451201</c:v>
                </c:pt>
                <c:pt idx="169">
                  <c:v>0.25195626356451201</c:v>
                </c:pt>
                <c:pt idx="170">
                  <c:v>0.24187801302193099</c:v>
                </c:pt>
                <c:pt idx="171">
                  <c:v>0.24187801302193099</c:v>
                </c:pt>
                <c:pt idx="172">
                  <c:v>0.231799762479351</c:v>
                </c:pt>
                <c:pt idx="173">
                  <c:v>0.231799762479351</c:v>
                </c:pt>
                <c:pt idx="174">
                  <c:v>0.21959977498043801</c:v>
                </c:pt>
                <c:pt idx="175">
                  <c:v>0.21959977498043801</c:v>
                </c:pt>
                <c:pt idx="176">
                  <c:v>0.20739978748152499</c:v>
                </c:pt>
                <c:pt idx="177">
                  <c:v>0.20739978748152499</c:v>
                </c:pt>
                <c:pt idx="178">
                  <c:v>0.19258551694713</c:v>
                </c:pt>
                <c:pt idx="179">
                  <c:v>0.19258551694713</c:v>
                </c:pt>
                <c:pt idx="180">
                  <c:v>0.17653672386820199</c:v>
                </c:pt>
                <c:pt idx="181">
                  <c:v>0.17653672386820199</c:v>
                </c:pt>
                <c:pt idx="182">
                  <c:v>0.15888305148138199</c:v>
                </c:pt>
                <c:pt idx="183">
                  <c:v>0.15888305148138199</c:v>
                </c:pt>
                <c:pt idx="184">
                  <c:v>0.14122937909456201</c:v>
                </c:pt>
                <c:pt idx="185">
                  <c:v>0.14122937909456201</c:v>
                </c:pt>
                <c:pt idx="186">
                  <c:v>9.4152919396374601E-2</c:v>
                </c:pt>
                <c:pt idx="187">
                  <c:v>9.4152919396374601E-2</c:v>
                </c:pt>
                <c:pt idx="188">
                  <c:v>9.4152919396374601E-2</c:v>
                </c:pt>
              </c:numCache>
            </c:numRef>
          </c:yVal>
          <c:smooth val="0"/>
          <c:extLst>
            <c:ext xmlns:c16="http://schemas.microsoft.com/office/drawing/2014/chart" uri="{C3380CC4-5D6E-409C-BE32-E72D297353CC}">
              <c16:uniqueId val="{00000002-8A89-3A48-B39A-9E51BB8AAFFF}"/>
            </c:ext>
          </c:extLst>
        </c:ser>
        <c:ser>
          <c:idx val="3"/>
          <c:order val="3"/>
          <c:tx>
            <c:v>Censored PBO</c:v>
          </c:tx>
          <c:spPr>
            <a:ln w="25400" cap="rnd">
              <a:noFill/>
              <a:round/>
            </a:ln>
            <a:effectLst/>
          </c:spPr>
          <c:marker>
            <c:symbol val="plus"/>
            <c:size val="5"/>
            <c:spPr>
              <a:noFill/>
              <a:ln w="12700">
                <a:noFill/>
              </a:ln>
              <a:effectLst/>
            </c:spPr>
          </c:marker>
          <c:xVal>
            <c:numRef>
              <c:f>PBO!$Q$2:$Q$12</c:f>
              <c:numCache>
                <c:formatCode>General</c:formatCode>
                <c:ptCount val="11"/>
                <c:pt idx="0">
                  <c:v>10.3162217659138</c:v>
                </c:pt>
                <c:pt idx="1">
                  <c:v>17.1498973305955</c:v>
                </c:pt>
                <c:pt idx="2">
                  <c:v>17.872689938398398</c:v>
                </c:pt>
                <c:pt idx="3">
                  <c:v>17.9383983572895</c:v>
                </c:pt>
                <c:pt idx="4">
                  <c:v>19.416837782340899</c:v>
                </c:pt>
                <c:pt idx="5">
                  <c:v>20.106776180698201</c:v>
                </c:pt>
                <c:pt idx="6">
                  <c:v>20.238193018480501</c:v>
                </c:pt>
                <c:pt idx="7">
                  <c:v>20.5338809034908</c:v>
                </c:pt>
                <c:pt idx="8">
                  <c:v>24.9691991786448</c:v>
                </c:pt>
                <c:pt idx="9">
                  <c:v>26.9404517453799</c:v>
                </c:pt>
                <c:pt idx="10">
                  <c:v>33.0513347022587</c:v>
                </c:pt>
              </c:numCache>
            </c:numRef>
          </c:xVal>
          <c:yVal>
            <c:numRef>
              <c:f>PBO!$R$2:$R$12</c:f>
              <c:numCache>
                <c:formatCode>General</c:formatCode>
                <c:ptCount val="11"/>
                <c:pt idx="0">
                  <c:v>0.42622950819672101</c:v>
                </c:pt>
                <c:pt idx="1">
                  <c:v>0.25573770491803299</c:v>
                </c:pt>
                <c:pt idx="2">
                  <c:v>0.25573770491803299</c:v>
                </c:pt>
                <c:pt idx="3">
                  <c:v>0.25573770491803299</c:v>
                </c:pt>
                <c:pt idx="4">
                  <c:v>0.234426229508197</c:v>
                </c:pt>
                <c:pt idx="5">
                  <c:v>0.18754098360655699</c:v>
                </c:pt>
                <c:pt idx="6">
                  <c:v>0.18754098360655699</c:v>
                </c:pt>
                <c:pt idx="7">
                  <c:v>0.18754098360655699</c:v>
                </c:pt>
                <c:pt idx="8">
                  <c:v>0.15003278688524599</c:v>
                </c:pt>
                <c:pt idx="9">
                  <c:v>0.10002185792349701</c:v>
                </c:pt>
                <c:pt idx="10">
                  <c:v>0.10002185792349701</c:v>
                </c:pt>
              </c:numCache>
            </c:numRef>
          </c:yVal>
          <c:smooth val="0"/>
          <c:extLst>
            <c:ext xmlns:c16="http://schemas.microsoft.com/office/drawing/2014/chart" uri="{C3380CC4-5D6E-409C-BE32-E72D297353CC}">
              <c16:uniqueId val="{00000003-8A89-3A48-B39A-9E51BB8AAFFF}"/>
            </c:ext>
          </c:extLst>
        </c:ser>
        <c:ser>
          <c:idx val="4"/>
          <c:order val="4"/>
          <c:tx>
            <c:v>Censored PBO RPSFT</c:v>
          </c:tx>
          <c:spPr>
            <a:ln w="25400" cap="rnd">
              <a:noFill/>
              <a:round/>
            </a:ln>
            <a:effectLst/>
          </c:spPr>
          <c:marker>
            <c:symbol val="plus"/>
            <c:size val="5"/>
            <c:spPr>
              <a:noFill/>
              <a:ln w="12700">
                <a:solidFill>
                  <a:schemeClr val="bg1"/>
                </a:solidFill>
              </a:ln>
              <a:effectLst/>
            </c:spPr>
          </c:marker>
          <c:xVal>
            <c:numRef>
              <c:f>'PBO RPSFT'!$Q$2:$Q$13</c:f>
              <c:numCache>
                <c:formatCode>General</c:formatCode>
                <c:ptCount val="12"/>
                <c:pt idx="0">
                  <c:v>7.7963623173002397</c:v>
                </c:pt>
                <c:pt idx="1">
                  <c:v>8.9757936967159804</c:v>
                </c:pt>
                <c:pt idx="2">
                  <c:v>9.1845330850117008</c:v>
                </c:pt>
                <c:pt idx="3">
                  <c:v>9.4628522694059907</c:v>
                </c:pt>
                <c:pt idx="4">
                  <c:v>9.5672219635538607</c:v>
                </c:pt>
                <c:pt idx="5">
                  <c:v>10.280414873564199</c:v>
                </c:pt>
                <c:pt idx="6">
                  <c:v>10.715288599180299</c:v>
                </c:pt>
                <c:pt idx="7">
                  <c:v>10.8370532423528</c:v>
                </c:pt>
                <c:pt idx="8">
                  <c:v>13.2723461058029</c:v>
                </c:pt>
                <c:pt idx="9">
                  <c:v>14.4899925375279</c:v>
                </c:pt>
                <c:pt idx="10">
                  <c:v>17.499318718791201</c:v>
                </c:pt>
                <c:pt idx="11">
                  <c:v>20.5338809034908</c:v>
                </c:pt>
              </c:numCache>
            </c:numRef>
          </c:xVal>
          <c:yVal>
            <c:numRef>
              <c:f>'PBO RPSFT'!$R$2:$R$13</c:f>
              <c:numCache>
                <c:formatCode>General</c:formatCode>
                <c:ptCount val="12"/>
                <c:pt idx="0">
                  <c:v>0.36065573770491799</c:v>
                </c:pt>
                <c:pt idx="1">
                  <c:v>0.32630757220921103</c:v>
                </c:pt>
                <c:pt idx="2">
                  <c:v>0.32630757220921103</c:v>
                </c:pt>
                <c:pt idx="3">
                  <c:v>0.30711300913808098</c:v>
                </c:pt>
                <c:pt idx="4">
                  <c:v>0.30711300913808098</c:v>
                </c:pt>
                <c:pt idx="5">
                  <c:v>0.28517636562821802</c:v>
                </c:pt>
                <c:pt idx="6">
                  <c:v>0.28517636562821802</c:v>
                </c:pt>
                <c:pt idx="7">
                  <c:v>0.28517636562821802</c:v>
                </c:pt>
                <c:pt idx="8">
                  <c:v>0.14258818281410901</c:v>
                </c:pt>
                <c:pt idx="9">
                  <c:v>0.14258818281410901</c:v>
                </c:pt>
                <c:pt idx="10">
                  <c:v>9.50587885427394E-2</c:v>
                </c:pt>
                <c:pt idx="11">
                  <c:v>9.50587885427394E-2</c:v>
                </c:pt>
              </c:numCache>
            </c:numRef>
          </c:yVal>
          <c:smooth val="0"/>
          <c:extLst>
            <c:ext xmlns:c16="http://schemas.microsoft.com/office/drawing/2014/chart" uri="{C3380CC4-5D6E-409C-BE32-E72D297353CC}">
              <c16:uniqueId val="{00000004-8A89-3A48-B39A-9E51BB8AAFFF}"/>
            </c:ext>
          </c:extLst>
        </c:ser>
        <c:ser>
          <c:idx val="5"/>
          <c:order val="5"/>
          <c:tx>
            <c:v>Censored IVO</c:v>
          </c:tx>
          <c:spPr>
            <a:ln w="25400" cap="rnd">
              <a:noFill/>
              <a:round/>
            </a:ln>
            <a:effectLst/>
          </c:spPr>
          <c:marker>
            <c:symbol val="plus"/>
            <c:size val="5"/>
            <c:spPr>
              <a:noFill/>
              <a:ln w="12700">
                <a:noFill/>
              </a:ln>
              <a:effectLst/>
            </c:spPr>
          </c:marker>
          <c:xVal>
            <c:numRef>
              <c:f>IVO!$Q$2:$Q$27</c:f>
              <c:numCache>
                <c:formatCode>General</c:formatCode>
                <c:ptCount val="26"/>
                <c:pt idx="0">
                  <c:v>1.83983572895277</c:v>
                </c:pt>
                <c:pt idx="1">
                  <c:v>4.6324435318275201</c:v>
                </c:pt>
                <c:pt idx="2">
                  <c:v>12.8788501026694</c:v>
                </c:pt>
                <c:pt idx="3">
                  <c:v>15.047227926078</c:v>
                </c:pt>
                <c:pt idx="4">
                  <c:v>15.638603696098601</c:v>
                </c:pt>
                <c:pt idx="5">
                  <c:v>16.722792607802901</c:v>
                </c:pt>
                <c:pt idx="6">
                  <c:v>17.084188911704299</c:v>
                </c:pt>
                <c:pt idx="7">
                  <c:v>17.248459958932202</c:v>
                </c:pt>
                <c:pt idx="8">
                  <c:v>18.924024640657102</c:v>
                </c:pt>
                <c:pt idx="9">
                  <c:v>19.449691991786398</c:v>
                </c:pt>
                <c:pt idx="10">
                  <c:v>20.501026694045201</c:v>
                </c:pt>
                <c:pt idx="11">
                  <c:v>20.862422997946599</c:v>
                </c:pt>
                <c:pt idx="12">
                  <c:v>20.895277207392201</c:v>
                </c:pt>
                <c:pt idx="13">
                  <c:v>21.158110882956901</c:v>
                </c:pt>
                <c:pt idx="14">
                  <c:v>22.9979466119097</c:v>
                </c:pt>
                <c:pt idx="15">
                  <c:v>23.917864476386001</c:v>
                </c:pt>
                <c:pt idx="16">
                  <c:v>23.983572895277199</c:v>
                </c:pt>
                <c:pt idx="17">
                  <c:v>24.4435318275154</c:v>
                </c:pt>
                <c:pt idx="18">
                  <c:v>25.297741273100598</c:v>
                </c:pt>
                <c:pt idx="19">
                  <c:v>27.4661190965092</c:v>
                </c:pt>
                <c:pt idx="20">
                  <c:v>29.700205338808999</c:v>
                </c:pt>
                <c:pt idx="21">
                  <c:v>31.0800821355236</c:v>
                </c:pt>
                <c:pt idx="22">
                  <c:v>32.229979466119097</c:v>
                </c:pt>
                <c:pt idx="23">
                  <c:v>33.084188911704302</c:v>
                </c:pt>
                <c:pt idx="24">
                  <c:v>34.4640657084189</c:v>
                </c:pt>
                <c:pt idx="25">
                  <c:v>35.482546201231997</c:v>
                </c:pt>
              </c:numCache>
            </c:numRef>
          </c:xVal>
          <c:yVal>
            <c:numRef>
              <c:f>IVO!$R$2:$R$27</c:f>
              <c:numCache>
                <c:formatCode>General</c:formatCode>
                <c:ptCount val="26"/>
                <c:pt idx="0">
                  <c:v>0.91269841269841301</c:v>
                </c:pt>
                <c:pt idx="1">
                  <c:v>0.76058201058201103</c:v>
                </c:pt>
                <c:pt idx="2">
                  <c:v>0.40456489924575001</c:v>
                </c:pt>
                <c:pt idx="3">
                  <c:v>0.36328276666965298</c:v>
                </c:pt>
                <c:pt idx="4">
                  <c:v>0.36328276666965298</c:v>
                </c:pt>
                <c:pt idx="5">
                  <c:v>0.354633176987042</c:v>
                </c:pt>
                <c:pt idx="6">
                  <c:v>0.33690151813768998</c:v>
                </c:pt>
                <c:pt idx="7">
                  <c:v>0.33690151813768998</c:v>
                </c:pt>
                <c:pt idx="8">
                  <c:v>0.262034514107092</c:v>
                </c:pt>
                <c:pt idx="9">
                  <c:v>0.262034514107092</c:v>
                </c:pt>
                <c:pt idx="10">
                  <c:v>0.231799762479351</c:v>
                </c:pt>
                <c:pt idx="11">
                  <c:v>0.231799762479351</c:v>
                </c:pt>
                <c:pt idx="12">
                  <c:v>0.231799762479351</c:v>
                </c:pt>
                <c:pt idx="13">
                  <c:v>0.231799762479351</c:v>
                </c:pt>
                <c:pt idx="14">
                  <c:v>0.20739978748152499</c:v>
                </c:pt>
                <c:pt idx="15">
                  <c:v>0.20739978748152499</c:v>
                </c:pt>
                <c:pt idx="16">
                  <c:v>0.20739978748152499</c:v>
                </c:pt>
                <c:pt idx="17">
                  <c:v>0.19258551694713</c:v>
                </c:pt>
                <c:pt idx="18">
                  <c:v>0.17653672386820199</c:v>
                </c:pt>
                <c:pt idx="19">
                  <c:v>0.14122937909456201</c:v>
                </c:pt>
                <c:pt idx="20">
                  <c:v>0.14122937909456201</c:v>
                </c:pt>
                <c:pt idx="21">
                  <c:v>0.14122937909456201</c:v>
                </c:pt>
                <c:pt idx="22">
                  <c:v>0.14122937909456201</c:v>
                </c:pt>
                <c:pt idx="23">
                  <c:v>0.14122937909456201</c:v>
                </c:pt>
                <c:pt idx="24">
                  <c:v>9.4152919396374601E-2</c:v>
                </c:pt>
                <c:pt idx="25">
                  <c:v>9.4152919396374601E-2</c:v>
                </c:pt>
              </c:numCache>
            </c:numRef>
          </c:yVal>
          <c:smooth val="0"/>
          <c:extLst>
            <c:ext xmlns:c16="http://schemas.microsoft.com/office/drawing/2014/chart" uri="{C3380CC4-5D6E-409C-BE32-E72D297353CC}">
              <c16:uniqueId val="{00000005-8A89-3A48-B39A-9E51BB8AAFFF}"/>
            </c:ext>
          </c:extLst>
        </c:ser>
        <c:dLbls>
          <c:showLegendKey val="0"/>
          <c:showVal val="0"/>
          <c:showCatName val="0"/>
          <c:showSerName val="0"/>
          <c:showPercent val="0"/>
          <c:showBubbleSize val="0"/>
        </c:dLbls>
        <c:axId val="544759552"/>
        <c:axId val="544759224"/>
      </c:scatterChart>
      <c:valAx>
        <c:axId val="544759552"/>
        <c:scaling>
          <c:orientation val="minMax"/>
          <c:max val="36"/>
        </c:scaling>
        <c:delete val="0"/>
        <c:axPos val="b"/>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44759224"/>
        <c:crosses val="autoZero"/>
        <c:crossBetween val="midCat"/>
        <c:majorUnit val="2"/>
      </c:valAx>
      <c:valAx>
        <c:axId val="544759224"/>
        <c:scaling>
          <c:orientation val="minMax"/>
          <c:max val="1"/>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44759552"/>
        <c:crosses val="autoZero"/>
        <c:crossBetween val="midCat"/>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7261D6C-14C5-3A44-8E3A-4D465321ED47}" type="datetimeFigureOut">
              <a:rPr lang="en-US" smtClean="0"/>
              <a:t>11/9/2023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A34FCD-2836-494B-A704-E09BD8379176}" type="slidenum">
              <a:rPr lang="en-US" smtClean="0"/>
              <a:t>‹#›</a:t>
            </a:fld>
            <a:endParaRPr lang="en-US" dirty="0"/>
          </a:p>
        </p:txBody>
      </p:sp>
    </p:spTree>
    <p:extLst>
      <p:ext uri="{BB962C8B-B14F-4D97-AF65-F5344CB8AC3E}">
        <p14:creationId xmlns:p14="http://schemas.microsoft.com/office/powerpoint/2010/main" val="16288014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E80E03-59A3-E642-9C0D-E919381BCDC5}" type="datetimeFigureOut">
              <a:rPr lang="en-US" smtClean="0"/>
              <a:t>11/9/2023</a:t>
            </a:fld>
            <a:endParaRPr lang="en-US" dirty="0"/>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A96171-A15F-AF4E-B7C5-E1453CAAF64D}"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dirty="0">
                <a:solidFill>
                  <a:srgbClr val="212121"/>
                </a:solidFill>
                <a:effectLst/>
                <a:latin typeface="Avenir Next LT Pro" panose="020B0504020202020204" pitchFamily="34" charset="0"/>
              </a:rPr>
              <a:t>.</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9CC1B-0E94-FF4E-8D57-4ED3B5E08DD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64960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Raghav K, et al. Presented at: ASCO;2023.</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1EB320-143A-4CC5-8CAC-62915E6E29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7387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682468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651490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2021, USPTF screening changed screening recommendations to age 45 </a:t>
            </a:r>
          </a:p>
          <a:p>
            <a:r>
              <a:rPr lang="en-US" dirty="0"/>
              <a:t>Presenting without known hereditary syndromes</a:t>
            </a:r>
          </a:p>
          <a:p>
            <a:r>
              <a:rPr lang="en-US" dirty="0"/>
              <a:t>Southwest, Kentucky/west </a:t>
            </a:r>
            <a:r>
              <a:rPr lang="en-US" dirty="0" err="1"/>
              <a:t>virgina</a:t>
            </a:r>
            <a:r>
              <a:rPr lang="en-US" dirty="0"/>
              <a:t> area – environmental, diet, microbiome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22773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507245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Historical benchmarks ~ 6% local recurrence rate and ~ 30% distant metastatic recurrent rate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661441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TNT – chemo compliance</a:t>
            </a:r>
          </a:p>
          <a:p>
            <a:r>
              <a:rPr lang="en-US" dirty="0"/>
              <a:t>Decreased DM</a:t>
            </a:r>
          </a:p>
          <a:p>
            <a:r>
              <a:rPr lang="en-US" dirty="0"/>
              <a:t>Improved pCR</a:t>
            </a:r>
          </a:p>
          <a:p>
            <a:r>
              <a:rPr lang="en-US" dirty="0"/>
              <a:t>Earlier reversal of </a:t>
            </a:r>
            <a:r>
              <a:rPr lang="en-US"/>
              <a:t>diverting ileostomy</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924450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 Risk Patients – T4 disease, EMVI, abutting MRF, lateral LN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8124423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 Risk Patients – T4 disease, EMVI, abutting MRF, lateral LN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967730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6348310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9217062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TNT and NOM Trial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5768110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719091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 regrowth with CRT first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902262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7773450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69</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15597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486579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61267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11</a:t>
            </a:fld>
            <a:endParaRPr lang="en-US" dirty="0"/>
          </a:p>
        </p:txBody>
      </p:sp>
    </p:spTree>
    <p:extLst>
      <p:ext uri="{BB962C8B-B14F-4D97-AF65-F5344CB8AC3E}">
        <p14:creationId xmlns:p14="http://schemas.microsoft.com/office/powerpoint/2010/main" val="1353332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042599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091262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630238"/>
            <a:ext cx="5480050" cy="3086100"/>
          </a:xfrm>
        </p:spPr>
      </p:sp>
      <p:sp>
        <p:nvSpPr>
          <p:cNvPr id="3" name="Notes Placeholder 2"/>
          <p:cNvSpPr>
            <a:spLocks noGrp="1"/>
          </p:cNvSpPr>
          <p:nvPr>
            <p:ph type="body" idx="1"/>
          </p:nvPr>
        </p:nvSpPr>
        <p:spPr/>
        <p:txBody>
          <a:bodyPr/>
          <a:lstStyle/>
          <a:p>
            <a:pPr marL="0" marR="0" indent="0" algn="just">
              <a:spcBef>
                <a:spcPts val="0"/>
              </a:spcBef>
              <a:spcAft>
                <a:spcPts val="0"/>
              </a:spcAft>
              <a:buNone/>
            </a:pPr>
            <a:endParaRPr lang="en-US" sz="1800" kern="100" dirty="0">
              <a:effectLst/>
              <a:latin typeface="Yu Mincho" panose="02020400000000000000" pitchFamily="18" charset="-128"/>
              <a:ea typeface="Yu Mincho" panose="02020400000000000000" pitchFamily="18"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3461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Lung Cancer</a:t>
            </a:r>
          </a:p>
        </p:txBody>
      </p:sp>
      <p:sp>
        <p:nvSpPr>
          <p:cNvPr id="5" name="Footer Placeholder 4"/>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ONS Bridge</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4749117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26801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113</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114</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169</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170</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171</a:t>
            </a:fld>
            <a:endParaRPr lang="en-US" dirty="0"/>
          </a:p>
        </p:txBody>
      </p:sp>
    </p:spTree>
    <p:extLst>
      <p:ext uri="{BB962C8B-B14F-4D97-AF65-F5344CB8AC3E}">
        <p14:creationId xmlns:p14="http://schemas.microsoft.com/office/powerpoint/2010/main" val="2748536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CRC, colorectal cancer.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19255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a:t>
            </a:r>
          </a:p>
        </p:txBody>
      </p:sp>
      <p:sp>
        <p:nvSpPr>
          <p:cNvPr id="4" name="Slide Number Placeholder 3"/>
          <p:cNvSpPr>
            <a:spLocks noGrp="1"/>
          </p:cNvSpPr>
          <p:nvPr>
            <p:ph type="sldNum" sz="quarter" idx="5"/>
          </p:nvPr>
        </p:nvSpPr>
        <p:spPr/>
        <p:txBody>
          <a:bodyPr/>
          <a:lstStyle/>
          <a:p>
            <a:fld id="{B3A96171-A15F-AF4E-B7C5-E1453CAAF64D}" type="slidenum">
              <a:rPr lang="en-US" smtClean="0"/>
              <a:t>172</a:t>
            </a:fld>
            <a:endParaRPr lang="en-US" dirty="0"/>
          </a:p>
        </p:txBody>
      </p:sp>
    </p:spTree>
    <p:extLst>
      <p:ext uri="{BB962C8B-B14F-4D97-AF65-F5344CB8AC3E}">
        <p14:creationId xmlns:p14="http://schemas.microsoft.com/office/powerpoint/2010/main" val="32456523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2020</a:t>
            </a:r>
          </a:p>
        </p:txBody>
      </p:sp>
      <p:sp>
        <p:nvSpPr>
          <p:cNvPr id="4" name="Slide Number Placeholder 3"/>
          <p:cNvSpPr>
            <a:spLocks noGrp="1"/>
          </p:cNvSpPr>
          <p:nvPr>
            <p:ph type="sldNum" sz="quarter" idx="5"/>
          </p:nvPr>
        </p:nvSpPr>
        <p:spPr/>
        <p:txBody>
          <a:bodyPr/>
          <a:lstStyle/>
          <a:p>
            <a:fld id="{B3A96171-A15F-AF4E-B7C5-E1453CAAF64D}" type="slidenum">
              <a:rPr lang="en-US" smtClean="0"/>
              <a:t>185</a:t>
            </a:fld>
            <a:endParaRPr lang="en-US" dirty="0"/>
          </a:p>
        </p:txBody>
      </p:sp>
    </p:spTree>
    <p:extLst>
      <p:ext uri="{BB962C8B-B14F-4D97-AF65-F5344CB8AC3E}">
        <p14:creationId xmlns:p14="http://schemas.microsoft.com/office/powerpoint/2010/main" val="19528388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2023</a:t>
            </a:r>
          </a:p>
        </p:txBody>
      </p:sp>
      <p:sp>
        <p:nvSpPr>
          <p:cNvPr id="4" name="Slide Number Placeholder 3"/>
          <p:cNvSpPr>
            <a:spLocks noGrp="1"/>
          </p:cNvSpPr>
          <p:nvPr>
            <p:ph type="sldNum" sz="quarter" idx="5"/>
          </p:nvPr>
        </p:nvSpPr>
        <p:spPr/>
        <p:txBody>
          <a:bodyPr/>
          <a:lstStyle/>
          <a:p>
            <a:fld id="{B3A96171-A15F-AF4E-B7C5-E1453CAAF64D}" type="slidenum">
              <a:rPr lang="en-US" smtClean="0"/>
              <a:t>186</a:t>
            </a:fld>
            <a:endParaRPr lang="en-US" dirty="0"/>
          </a:p>
        </p:txBody>
      </p:sp>
    </p:spTree>
    <p:extLst>
      <p:ext uri="{BB962C8B-B14F-4D97-AF65-F5344CB8AC3E}">
        <p14:creationId xmlns:p14="http://schemas.microsoft.com/office/powerpoint/2010/main" val="25636798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Duke- multi-I</a:t>
            </a:r>
          </a:p>
          <a:p>
            <a:r>
              <a:rPr lang="en-US" dirty="0"/>
              <a:t>Median 2 prior lines (1-8)</a:t>
            </a:r>
          </a:p>
          <a:p>
            <a:r>
              <a:rPr lang="en-US" dirty="0"/>
              <a:t>960 mg daily</a:t>
            </a:r>
          </a:p>
        </p:txBody>
      </p:sp>
      <p:sp>
        <p:nvSpPr>
          <p:cNvPr id="4" name="Slide Number Placeholder 3"/>
          <p:cNvSpPr>
            <a:spLocks noGrp="1"/>
          </p:cNvSpPr>
          <p:nvPr>
            <p:ph type="sldNum" sz="quarter" idx="5"/>
          </p:nvPr>
        </p:nvSpPr>
        <p:spPr/>
        <p:txBody>
          <a:bodyPr/>
          <a:lstStyle/>
          <a:p>
            <a:fld id="{B3A96171-A15F-AF4E-B7C5-E1453CAAF64D}" type="slidenum">
              <a:rPr lang="en-US" smtClean="0"/>
              <a:t>190</a:t>
            </a:fld>
            <a:endParaRPr lang="en-US" dirty="0"/>
          </a:p>
        </p:txBody>
      </p:sp>
    </p:spTree>
    <p:extLst>
      <p:ext uri="{BB962C8B-B14F-4D97-AF65-F5344CB8AC3E}">
        <p14:creationId xmlns:p14="http://schemas.microsoft.com/office/powerpoint/2010/main" val="14569890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191</a:t>
            </a:fld>
            <a:endParaRPr lang="en-US" dirty="0"/>
          </a:p>
        </p:txBody>
      </p:sp>
    </p:spTree>
    <p:extLst>
      <p:ext uri="{BB962C8B-B14F-4D97-AF65-F5344CB8AC3E}">
        <p14:creationId xmlns:p14="http://schemas.microsoft.com/office/powerpoint/2010/main" val="37579377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GP-2250 </a:t>
            </a:r>
            <a:r>
              <a:rPr lang="en-US" dirty="0" err="1"/>
              <a:t>GAPDHi</a:t>
            </a:r>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192</a:t>
            </a:fld>
            <a:endParaRPr lang="en-US" dirty="0"/>
          </a:p>
        </p:txBody>
      </p:sp>
    </p:spTree>
    <p:extLst>
      <p:ext uri="{BB962C8B-B14F-4D97-AF65-F5344CB8AC3E}">
        <p14:creationId xmlns:p14="http://schemas.microsoft.com/office/powerpoint/2010/main" val="29402134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194</a:t>
            </a:fld>
            <a:endParaRPr lang="en-US" dirty="0"/>
          </a:p>
        </p:txBody>
      </p:sp>
    </p:spTree>
    <p:extLst>
      <p:ext uri="{BB962C8B-B14F-4D97-AF65-F5344CB8AC3E}">
        <p14:creationId xmlns:p14="http://schemas.microsoft.com/office/powerpoint/2010/main" val="29220470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196</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197</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223</a:t>
            </a:fld>
            <a:endParaRPr lang="en-US" dirty="0"/>
          </a:p>
        </p:txBody>
      </p:sp>
    </p:spTree>
    <p:extLst>
      <p:ext uri="{BB962C8B-B14F-4D97-AF65-F5344CB8AC3E}">
        <p14:creationId xmlns:p14="http://schemas.microsoft.com/office/powerpoint/2010/main" val="1730726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9CC1B-0E94-FF4E-8D57-4ED3B5E08DD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29908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1EB320-143A-4CC5-8CAC-62915E6E29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9509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9CC1B-0E94-FF4E-8D57-4ED3B5E08DD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18400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9CC1B-0E94-FF4E-8D57-4ED3B5E08DD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90261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9CC1B-0E94-FF4E-8D57-4ED3B5E08DD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84065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Master" Target="../slideMasters/slideMaster8.xml"/><Relationship Id="rId1" Type="http://schemas.openxmlformats.org/officeDocument/2006/relationships/tags" Target="../tags/tag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Master" Target="../slideMasters/slideMaster8.xml"/><Relationship Id="rId1" Type="http://schemas.openxmlformats.org/officeDocument/2006/relationships/tags" Target="../tags/tag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2558328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B840F-DD3C-4025-8609-7921DD30B8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43B1B-5D1B-4585-BCA6-F5C4148917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C75597-F7DB-469A-B1CB-ABC60C4591C1}"/>
              </a:ext>
            </a:extLst>
          </p:cNvPr>
          <p:cNvSpPr>
            <a:spLocks noGrp="1"/>
          </p:cNvSpPr>
          <p:nvPr>
            <p:ph type="dt" sz="half" idx="10"/>
          </p:nvPr>
        </p:nvSpPr>
        <p:spPr/>
        <p:txBody>
          <a:bodyPr/>
          <a:lstStyle/>
          <a:p>
            <a:fld id="{AF14DFFF-BE29-4D39-830D-DDE47C3C97AE}" type="datetimeFigureOut">
              <a:rPr lang="en-US" smtClean="0"/>
              <a:t>11/9/2023</a:t>
            </a:fld>
            <a:endParaRPr lang="en-US"/>
          </a:p>
        </p:txBody>
      </p:sp>
      <p:sp>
        <p:nvSpPr>
          <p:cNvPr id="5" name="Footer Placeholder 4">
            <a:extLst>
              <a:ext uri="{FF2B5EF4-FFF2-40B4-BE49-F238E27FC236}">
                <a16:creationId xmlns:a16="http://schemas.microsoft.com/office/drawing/2014/main" id="{456C1D61-D90F-44D8-8197-4BE75896E4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653B4-2114-435A-A8E6-EB1111C19CBF}"/>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27645643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3603784"/>
            <a:ext cx="5486400" cy="425448"/>
          </a:xfrm>
        </p:spPr>
        <p:txBody>
          <a:bodyPr anchor="b"/>
          <a:lstStyle>
            <a:lvl1pPr algn="l">
              <a:defRPr sz="1406" b="1"/>
            </a:lvl1pPr>
          </a:lstStyle>
          <a:p>
            <a:r>
              <a:rPr lang="en-US"/>
              <a:t>Click to edit Master title style</a:t>
            </a:r>
          </a:p>
        </p:txBody>
      </p:sp>
      <p:sp>
        <p:nvSpPr>
          <p:cNvPr id="3" name="Picture Placeholder 2"/>
          <p:cNvSpPr>
            <a:spLocks noGrp="1"/>
          </p:cNvSpPr>
          <p:nvPr>
            <p:ph type="pic" idx="1"/>
          </p:nvPr>
        </p:nvSpPr>
        <p:spPr>
          <a:xfrm>
            <a:off x="1792289" y="460006"/>
            <a:ext cx="5486400" cy="3088958"/>
          </a:xfrm>
        </p:spPr>
        <p:txBody>
          <a:bodyPr/>
          <a:lstStyle>
            <a:lvl1pPr marL="0" indent="0">
              <a:buNone/>
              <a:defRPr sz="2250"/>
            </a:lvl1pPr>
            <a:lvl2pPr marL="321479" indent="0">
              <a:buNone/>
              <a:defRPr sz="1969"/>
            </a:lvl2pPr>
            <a:lvl3pPr marL="642958" indent="0">
              <a:buNone/>
              <a:defRPr sz="1688"/>
            </a:lvl3pPr>
            <a:lvl4pPr marL="964436" indent="0">
              <a:buNone/>
              <a:defRPr sz="1406"/>
            </a:lvl4pPr>
            <a:lvl5pPr marL="1285915" indent="0">
              <a:buNone/>
              <a:defRPr sz="1406"/>
            </a:lvl5pPr>
            <a:lvl6pPr marL="1607394" indent="0">
              <a:buNone/>
              <a:defRPr sz="1406"/>
            </a:lvl6pPr>
            <a:lvl7pPr marL="1928872" indent="0">
              <a:buNone/>
              <a:defRPr sz="1406"/>
            </a:lvl7pPr>
            <a:lvl8pPr marL="2250351" indent="0">
              <a:buNone/>
              <a:defRPr sz="1406"/>
            </a:lvl8pPr>
            <a:lvl9pPr marL="2571830" indent="0">
              <a:buNone/>
              <a:defRPr sz="1406"/>
            </a:lvl9pPr>
          </a:lstStyle>
          <a:p>
            <a:endParaRPr lang="en-US"/>
          </a:p>
        </p:txBody>
      </p:sp>
      <p:sp>
        <p:nvSpPr>
          <p:cNvPr id="4" name="Text Placeholder 3"/>
          <p:cNvSpPr>
            <a:spLocks noGrp="1"/>
          </p:cNvSpPr>
          <p:nvPr>
            <p:ph type="body" sz="half" idx="2"/>
          </p:nvPr>
        </p:nvSpPr>
        <p:spPr>
          <a:xfrm>
            <a:off x="1792289" y="4029232"/>
            <a:ext cx="5486400" cy="604205"/>
          </a:xfrm>
        </p:spPr>
        <p:txBody>
          <a:bodyPr/>
          <a:lstStyle>
            <a:lvl1pPr marL="0" indent="0">
              <a:buNone/>
              <a:defRPr sz="984"/>
            </a:lvl1pPr>
            <a:lvl2pPr marL="321479" indent="0">
              <a:buNone/>
              <a:defRPr sz="844"/>
            </a:lvl2pPr>
            <a:lvl3pPr marL="642958" indent="0">
              <a:buNone/>
              <a:defRPr sz="703"/>
            </a:lvl3pPr>
            <a:lvl4pPr marL="964436" indent="0">
              <a:buNone/>
              <a:defRPr sz="633"/>
            </a:lvl4pPr>
            <a:lvl5pPr marL="1285915" indent="0">
              <a:buNone/>
              <a:defRPr sz="633"/>
            </a:lvl5pPr>
            <a:lvl6pPr marL="1607394" indent="0">
              <a:buNone/>
              <a:defRPr sz="633"/>
            </a:lvl6pPr>
            <a:lvl7pPr marL="1928872" indent="0">
              <a:buNone/>
              <a:defRPr sz="633"/>
            </a:lvl7pPr>
            <a:lvl8pPr marL="2250351" indent="0">
              <a:buNone/>
              <a:defRPr sz="633"/>
            </a:lvl8pPr>
            <a:lvl9pPr marL="2571830" indent="0">
              <a:buNone/>
              <a:defRPr sz="633"/>
            </a:lvl9pPr>
          </a:lstStyle>
          <a:p>
            <a:pPr lvl="0"/>
            <a:r>
              <a:rPr lang="en-US"/>
              <a:t>Click to edit Master text styles</a:t>
            </a:r>
          </a:p>
        </p:txBody>
      </p:sp>
    </p:spTree>
    <p:extLst>
      <p:ext uri="{BB962C8B-B14F-4D97-AF65-F5344CB8AC3E}">
        <p14:creationId xmlns:p14="http://schemas.microsoft.com/office/powerpoint/2010/main" val="38421427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82258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6217" y="427832"/>
            <a:ext cx="1951037" cy="424374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1514" y="427832"/>
            <a:ext cx="5702300" cy="424374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006519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53434-96E1-4D69-9FFE-ADFBF737FD4D}"/>
              </a:ext>
            </a:extLst>
          </p:cNvPr>
          <p:cNvSpPr>
            <a:spLocks noGrp="1"/>
          </p:cNvSpPr>
          <p:nvPr>
            <p:ph type="ctrTitle"/>
          </p:nvPr>
        </p:nvSpPr>
        <p:spPr>
          <a:xfrm>
            <a:off x="1143000" y="842552"/>
            <a:ext cx="6858000" cy="1792358"/>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733B6CC-D295-42C9-B176-7F42F0848D55}"/>
              </a:ext>
            </a:extLst>
          </p:cNvPr>
          <p:cNvSpPr>
            <a:spLocks noGrp="1"/>
          </p:cNvSpPr>
          <p:nvPr>
            <p:ph type="subTitle" idx="1"/>
          </p:nvPr>
        </p:nvSpPr>
        <p:spPr>
          <a:xfrm>
            <a:off x="1143000" y="2704030"/>
            <a:ext cx="6858000" cy="124297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2B39347-6B35-4068-A66A-FEFC494BBA90}"/>
              </a:ext>
            </a:extLst>
          </p:cNvPr>
          <p:cNvSpPr>
            <a:spLocks noGrp="1"/>
          </p:cNvSpPr>
          <p:nvPr>
            <p:ph type="dt" sz="half" idx="10"/>
          </p:nvPr>
        </p:nvSpPr>
        <p:spPr/>
        <p:txBody>
          <a:bodyPr/>
          <a:lstStyle/>
          <a:p>
            <a:fld id="{7009FD36-B758-4A59-95E1-1310DCBDB63A}" type="datetimeFigureOut">
              <a:rPr lang="en-US" smtClean="0"/>
              <a:t>11/9/2023</a:t>
            </a:fld>
            <a:endParaRPr lang="en-US"/>
          </a:p>
        </p:txBody>
      </p:sp>
      <p:sp>
        <p:nvSpPr>
          <p:cNvPr id="5" name="Footer Placeholder 4">
            <a:extLst>
              <a:ext uri="{FF2B5EF4-FFF2-40B4-BE49-F238E27FC236}">
                <a16:creationId xmlns:a16="http://schemas.microsoft.com/office/drawing/2014/main" id="{AF216B04-EE77-4530-AA11-133C65CA14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7DE3CD-7DDB-49BC-84C0-F0A31182C42F}"/>
              </a:ext>
            </a:extLst>
          </p:cNvPr>
          <p:cNvSpPr>
            <a:spLocks noGrp="1"/>
          </p:cNvSpPr>
          <p:nvPr>
            <p:ph type="sldNum" sz="quarter" idx="12"/>
          </p:nvPr>
        </p:nvSpPr>
        <p:spPr/>
        <p:txBody>
          <a:bodyPr/>
          <a:lstStyle/>
          <a:p>
            <a:fld id="{975E6124-8AA0-4DF7-9EBB-E71122D2D890}" type="slidenum">
              <a:rPr lang="en-US" smtClean="0"/>
              <a:t>‹#›</a:t>
            </a:fld>
            <a:endParaRPr lang="en-US"/>
          </a:p>
        </p:txBody>
      </p:sp>
    </p:spTree>
    <p:extLst>
      <p:ext uri="{BB962C8B-B14F-4D97-AF65-F5344CB8AC3E}">
        <p14:creationId xmlns:p14="http://schemas.microsoft.com/office/powerpoint/2010/main" val="158702528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4F049-30BD-43EC-8EBF-B9330568CA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BE952C-514F-4339-8E64-19D2FDB131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38AC05-7EA7-439A-81A5-4780024EC17D}"/>
              </a:ext>
            </a:extLst>
          </p:cNvPr>
          <p:cNvSpPr>
            <a:spLocks noGrp="1"/>
          </p:cNvSpPr>
          <p:nvPr>
            <p:ph type="dt" sz="half" idx="10"/>
          </p:nvPr>
        </p:nvSpPr>
        <p:spPr/>
        <p:txBody>
          <a:bodyPr/>
          <a:lstStyle/>
          <a:p>
            <a:fld id="{7009FD36-B758-4A59-95E1-1310DCBDB63A}" type="datetimeFigureOut">
              <a:rPr lang="en-US" smtClean="0"/>
              <a:t>11/9/2023</a:t>
            </a:fld>
            <a:endParaRPr lang="en-US"/>
          </a:p>
        </p:txBody>
      </p:sp>
      <p:sp>
        <p:nvSpPr>
          <p:cNvPr id="5" name="Footer Placeholder 4">
            <a:extLst>
              <a:ext uri="{FF2B5EF4-FFF2-40B4-BE49-F238E27FC236}">
                <a16:creationId xmlns:a16="http://schemas.microsoft.com/office/drawing/2014/main" id="{269226FB-975B-4105-B598-A0351324BB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329B79-2807-47EA-A86E-1550DABFF121}"/>
              </a:ext>
            </a:extLst>
          </p:cNvPr>
          <p:cNvSpPr>
            <a:spLocks noGrp="1"/>
          </p:cNvSpPr>
          <p:nvPr>
            <p:ph type="sldNum" sz="quarter" idx="12"/>
          </p:nvPr>
        </p:nvSpPr>
        <p:spPr/>
        <p:txBody>
          <a:bodyPr/>
          <a:lstStyle/>
          <a:p>
            <a:fld id="{975E6124-8AA0-4DF7-9EBB-E71122D2D890}" type="slidenum">
              <a:rPr lang="en-US" smtClean="0"/>
              <a:t>‹#›</a:t>
            </a:fld>
            <a:endParaRPr lang="en-US"/>
          </a:p>
        </p:txBody>
      </p:sp>
    </p:spTree>
    <p:extLst>
      <p:ext uri="{BB962C8B-B14F-4D97-AF65-F5344CB8AC3E}">
        <p14:creationId xmlns:p14="http://schemas.microsoft.com/office/powerpoint/2010/main" val="368050459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DA1DD-DB1A-4D05-8C63-B62B776518AD}"/>
              </a:ext>
            </a:extLst>
          </p:cNvPr>
          <p:cNvSpPr>
            <a:spLocks noGrp="1"/>
          </p:cNvSpPr>
          <p:nvPr>
            <p:ph type="title"/>
          </p:nvPr>
        </p:nvSpPr>
        <p:spPr>
          <a:xfrm>
            <a:off x="623888" y="1283492"/>
            <a:ext cx="7886700" cy="2141534"/>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F118C03-42AC-4EE5-A099-056C8E363E4A}"/>
              </a:ext>
            </a:extLst>
          </p:cNvPr>
          <p:cNvSpPr>
            <a:spLocks noGrp="1"/>
          </p:cNvSpPr>
          <p:nvPr>
            <p:ph type="body" idx="1"/>
          </p:nvPr>
        </p:nvSpPr>
        <p:spPr>
          <a:xfrm>
            <a:off x="623888" y="3445285"/>
            <a:ext cx="7886700" cy="1126182"/>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8A0318-0BAA-49F8-A7A7-24C33C121DFD}"/>
              </a:ext>
            </a:extLst>
          </p:cNvPr>
          <p:cNvSpPr>
            <a:spLocks noGrp="1"/>
          </p:cNvSpPr>
          <p:nvPr>
            <p:ph type="dt" sz="half" idx="10"/>
          </p:nvPr>
        </p:nvSpPr>
        <p:spPr/>
        <p:txBody>
          <a:bodyPr/>
          <a:lstStyle/>
          <a:p>
            <a:fld id="{7009FD36-B758-4A59-95E1-1310DCBDB63A}" type="datetimeFigureOut">
              <a:rPr lang="en-US" smtClean="0"/>
              <a:t>11/9/2023</a:t>
            </a:fld>
            <a:endParaRPr lang="en-US"/>
          </a:p>
        </p:txBody>
      </p:sp>
      <p:sp>
        <p:nvSpPr>
          <p:cNvPr id="5" name="Footer Placeholder 4">
            <a:extLst>
              <a:ext uri="{FF2B5EF4-FFF2-40B4-BE49-F238E27FC236}">
                <a16:creationId xmlns:a16="http://schemas.microsoft.com/office/drawing/2014/main" id="{5669CBB5-6558-4944-8EF5-04494209C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245EB3-960A-463C-B2DB-C3BBB4B650C3}"/>
              </a:ext>
            </a:extLst>
          </p:cNvPr>
          <p:cNvSpPr>
            <a:spLocks noGrp="1"/>
          </p:cNvSpPr>
          <p:nvPr>
            <p:ph type="sldNum" sz="quarter" idx="12"/>
          </p:nvPr>
        </p:nvSpPr>
        <p:spPr/>
        <p:txBody>
          <a:bodyPr/>
          <a:lstStyle/>
          <a:p>
            <a:fld id="{975E6124-8AA0-4DF7-9EBB-E71122D2D890}" type="slidenum">
              <a:rPr lang="en-US" smtClean="0"/>
              <a:t>‹#›</a:t>
            </a:fld>
            <a:endParaRPr lang="en-US"/>
          </a:p>
        </p:txBody>
      </p:sp>
    </p:spTree>
    <p:extLst>
      <p:ext uri="{BB962C8B-B14F-4D97-AF65-F5344CB8AC3E}">
        <p14:creationId xmlns:p14="http://schemas.microsoft.com/office/powerpoint/2010/main" val="23022244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6EBEA-8C61-4848-AC24-C2CBFB1DC9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8B9150-85C2-486E-8A77-D3C4F5238D17}"/>
              </a:ext>
            </a:extLst>
          </p:cNvPr>
          <p:cNvSpPr>
            <a:spLocks noGrp="1"/>
          </p:cNvSpPr>
          <p:nvPr>
            <p:ph sz="half" idx="1"/>
          </p:nvPr>
        </p:nvSpPr>
        <p:spPr>
          <a:xfrm>
            <a:off x="628650" y="1370487"/>
            <a:ext cx="3886200" cy="3266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5A36AF-EC31-4F23-B690-2876CBD6CF45}"/>
              </a:ext>
            </a:extLst>
          </p:cNvPr>
          <p:cNvSpPr>
            <a:spLocks noGrp="1"/>
          </p:cNvSpPr>
          <p:nvPr>
            <p:ph sz="half" idx="2"/>
          </p:nvPr>
        </p:nvSpPr>
        <p:spPr>
          <a:xfrm>
            <a:off x="4629150" y="1370487"/>
            <a:ext cx="3886200" cy="3266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C28FD5-E1BB-4472-99A5-6A8E0CA51292}"/>
              </a:ext>
            </a:extLst>
          </p:cNvPr>
          <p:cNvSpPr>
            <a:spLocks noGrp="1"/>
          </p:cNvSpPr>
          <p:nvPr>
            <p:ph type="dt" sz="half" idx="10"/>
          </p:nvPr>
        </p:nvSpPr>
        <p:spPr/>
        <p:txBody>
          <a:bodyPr/>
          <a:lstStyle/>
          <a:p>
            <a:fld id="{7009FD36-B758-4A59-95E1-1310DCBDB63A}" type="datetimeFigureOut">
              <a:rPr lang="en-US" smtClean="0"/>
              <a:t>11/9/2023</a:t>
            </a:fld>
            <a:endParaRPr lang="en-US"/>
          </a:p>
        </p:txBody>
      </p:sp>
      <p:sp>
        <p:nvSpPr>
          <p:cNvPr id="6" name="Footer Placeholder 5">
            <a:extLst>
              <a:ext uri="{FF2B5EF4-FFF2-40B4-BE49-F238E27FC236}">
                <a16:creationId xmlns:a16="http://schemas.microsoft.com/office/drawing/2014/main" id="{B9FA9AE9-1AEF-4152-9F82-E13DD52A84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95AD0F-83ED-49E6-BD92-22D95F1ADC04}"/>
              </a:ext>
            </a:extLst>
          </p:cNvPr>
          <p:cNvSpPr>
            <a:spLocks noGrp="1"/>
          </p:cNvSpPr>
          <p:nvPr>
            <p:ph type="sldNum" sz="quarter" idx="12"/>
          </p:nvPr>
        </p:nvSpPr>
        <p:spPr/>
        <p:txBody>
          <a:bodyPr/>
          <a:lstStyle/>
          <a:p>
            <a:fld id="{975E6124-8AA0-4DF7-9EBB-E71122D2D890}" type="slidenum">
              <a:rPr lang="en-US" smtClean="0"/>
              <a:t>‹#›</a:t>
            </a:fld>
            <a:endParaRPr lang="en-US"/>
          </a:p>
        </p:txBody>
      </p:sp>
    </p:spTree>
    <p:extLst>
      <p:ext uri="{BB962C8B-B14F-4D97-AF65-F5344CB8AC3E}">
        <p14:creationId xmlns:p14="http://schemas.microsoft.com/office/powerpoint/2010/main" val="24796538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62C6E-56B4-45D1-9B4D-AB8CAF64D25F}"/>
              </a:ext>
            </a:extLst>
          </p:cNvPr>
          <p:cNvSpPr>
            <a:spLocks noGrp="1"/>
          </p:cNvSpPr>
          <p:nvPr>
            <p:ph type="title"/>
          </p:nvPr>
        </p:nvSpPr>
        <p:spPr>
          <a:xfrm>
            <a:off x="629841" y="274097"/>
            <a:ext cx="7886700" cy="99509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097F43-DB36-47FE-BF91-B93889B890F3}"/>
              </a:ext>
            </a:extLst>
          </p:cNvPr>
          <p:cNvSpPr>
            <a:spLocks noGrp="1"/>
          </p:cNvSpPr>
          <p:nvPr>
            <p:ph type="body" idx="1"/>
          </p:nvPr>
        </p:nvSpPr>
        <p:spPr>
          <a:xfrm>
            <a:off x="629842" y="1262040"/>
            <a:ext cx="3868340"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09ED9E4-295D-43C1-BADF-87AEB0BB2A23}"/>
              </a:ext>
            </a:extLst>
          </p:cNvPr>
          <p:cNvSpPr>
            <a:spLocks noGrp="1"/>
          </p:cNvSpPr>
          <p:nvPr>
            <p:ph sz="half" idx="2"/>
          </p:nvPr>
        </p:nvSpPr>
        <p:spPr>
          <a:xfrm>
            <a:off x="629842" y="1880546"/>
            <a:ext cx="3868340" cy="27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DC9D23-79C9-4A27-A71D-422442EAAA1F}"/>
              </a:ext>
            </a:extLst>
          </p:cNvPr>
          <p:cNvSpPr>
            <a:spLocks noGrp="1"/>
          </p:cNvSpPr>
          <p:nvPr>
            <p:ph type="body" sz="quarter" idx="3"/>
          </p:nvPr>
        </p:nvSpPr>
        <p:spPr>
          <a:xfrm>
            <a:off x="4629151" y="1262040"/>
            <a:ext cx="3887391"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AF2D99C-A216-44B9-9FDD-0B7C1FB72D35}"/>
              </a:ext>
            </a:extLst>
          </p:cNvPr>
          <p:cNvSpPr>
            <a:spLocks noGrp="1"/>
          </p:cNvSpPr>
          <p:nvPr>
            <p:ph sz="quarter" idx="4"/>
          </p:nvPr>
        </p:nvSpPr>
        <p:spPr>
          <a:xfrm>
            <a:off x="4629151" y="1880546"/>
            <a:ext cx="3887391" cy="27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BA2A94-255E-4121-B29F-DF09085A977E}"/>
              </a:ext>
            </a:extLst>
          </p:cNvPr>
          <p:cNvSpPr>
            <a:spLocks noGrp="1"/>
          </p:cNvSpPr>
          <p:nvPr>
            <p:ph type="dt" sz="half" idx="10"/>
          </p:nvPr>
        </p:nvSpPr>
        <p:spPr/>
        <p:txBody>
          <a:bodyPr/>
          <a:lstStyle/>
          <a:p>
            <a:fld id="{7009FD36-B758-4A59-95E1-1310DCBDB63A}" type="datetimeFigureOut">
              <a:rPr lang="en-US" smtClean="0"/>
              <a:t>11/9/2023</a:t>
            </a:fld>
            <a:endParaRPr lang="en-US"/>
          </a:p>
        </p:txBody>
      </p:sp>
      <p:sp>
        <p:nvSpPr>
          <p:cNvPr id="8" name="Footer Placeholder 7">
            <a:extLst>
              <a:ext uri="{FF2B5EF4-FFF2-40B4-BE49-F238E27FC236}">
                <a16:creationId xmlns:a16="http://schemas.microsoft.com/office/drawing/2014/main" id="{31188E7D-F650-40DC-8566-4D1A86C271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6B3A29-683C-4B2A-AF20-D6DED1118328}"/>
              </a:ext>
            </a:extLst>
          </p:cNvPr>
          <p:cNvSpPr>
            <a:spLocks noGrp="1"/>
          </p:cNvSpPr>
          <p:nvPr>
            <p:ph type="sldNum" sz="quarter" idx="12"/>
          </p:nvPr>
        </p:nvSpPr>
        <p:spPr/>
        <p:txBody>
          <a:bodyPr/>
          <a:lstStyle/>
          <a:p>
            <a:fld id="{975E6124-8AA0-4DF7-9EBB-E71122D2D890}" type="slidenum">
              <a:rPr lang="en-US" smtClean="0"/>
              <a:t>‹#›</a:t>
            </a:fld>
            <a:endParaRPr lang="en-US"/>
          </a:p>
        </p:txBody>
      </p:sp>
    </p:spTree>
    <p:extLst>
      <p:ext uri="{BB962C8B-B14F-4D97-AF65-F5344CB8AC3E}">
        <p14:creationId xmlns:p14="http://schemas.microsoft.com/office/powerpoint/2010/main" val="39681069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B1BA3-FC41-4056-AD1A-CA7DEE9C0F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DE055B-2B62-4CCC-88FF-52CB6E45BA1F}"/>
              </a:ext>
            </a:extLst>
          </p:cNvPr>
          <p:cNvSpPr>
            <a:spLocks noGrp="1"/>
          </p:cNvSpPr>
          <p:nvPr>
            <p:ph type="dt" sz="half" idx="10"/>
          </p:nvPr>
        </p:nvSpPr>
        <p:spPr/>
        <p:txBody>
          <a:bodyPr/>
          <a:lstStyle/>
          <a:p>
            <a:fld id="{7009FD36-B758-4A59-95E1-1310DCBDB63A}" type="datetimeFigureOut">
              <a:rPr lang="en-US" smtClean="0"/>
              <a:t>11/9/2023</a:t>
            </a:fld>
            <a:endParaRPr lang="en-US"/>
          </a:p>
        </p:txBody>
      </p:sp>
      <p:sp>
        <p:nvSpPr>
          <p:cNvPr id="4" name="Footer Placeholder 3">
            <a:extLst>
              <a:ext uri="{FF2B5EF4-FFF2-40B4-BE49-F238E27FC236}">
                <a16:creationId xmlns:a16="http://schemas.microsoft.com/office/drawing/2014/main" id="{1206A789-1812-4FF5-863B-5A539552E5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F4EEFE-65CB-431B-BB01-25D9EE6AE794}"/>
              </a:ext>
            </a:extLst>
          </p:cNvPr>
          <p:cNvSpPr>
            <a:spLocks noGrp="1"/>
          </p:cNvSpPr>
          <p:nvPr>
            <p:ph type="sldNum" sz="quarter" idx="12"/>
          </p:nvPr>
        </p:nvSpPr>
        <p:spPr/>
        <p:txBody>
          <a:bodyPr/>
          <a:lstStyle/>
          <a:p>
            <a:fld id="{975E6124-8AA0-4DF7-9EBB-E71122D2D890}" type="slidenum">
              <a:rPr lang="en-US" smtClean="0"/>
              <a:t>‹#›</a:t>
            </a:fld>
            <a:endParaRPr lang="en-US"/>
          </a:p>
        </p:txBody>
      </p:sp>
    </p:spTree>
    <p:extLst>
      <p:ext uri="{BB962C8B-B14F-4D97-AF65-F5344CB8AC3E}">
        <p14:creationId xmlns:p14="http://schemas.microsoft.com/office/powerpoint/2010/main" val="36264991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4250A3-B561-4FEE-AA23-D33159395C39}"/>
              </a:ext>
            </a:extLst>
          </p:cNvPr>
          <p:cNvSpPr>
            <a:spLocks noGrp="1"/>
          </p:cNvSpPr>
          <p:nvPr>
            <p:ph type="dt" sz="half" idx="10"/>
          </p:nvPr>
        </p:nvSpPr>
        <p:spPr/>
        <p:txBody>
          <a:bodyPr/>
          <a:lstStyle/>
          <a:p>
            <a:fld id="{7009FD36-B758-4A59-95E1-1310DCBDB63A}" type="datetimeFigureOut">
              <a:rPr lang="en-US" smtClean="0"/>
              <a:t>11/9/2023</a:t>
            </a:fld>
            <a:endParaRPr lang="en-US"/>
          </a:p>
        </p:txBody>
      </p:sp>
      <p:sp>
        <p:nvSpPr>
          <p:cNvPr id="3" name="Footer Placeholder 2">
            <a:extLst>
              <a:ext uri="{FF2B5EF4-FFF2-40B4-BE49-F238E27FC236}">
                <a16:creationId xmlns:a16="http://schemas.microsoft.com/office/drawing/2014/main" id="{E12A4E44-2D5F-4DA7-938A-8A8FFBC43A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F67676-3A45-4873-8A69-D74D0DF6DE25}"/>
              </a:ext>
            </a:extLst>
          </p:cNvPr>
          <p:cNvSpPr>
            <a:spLocks noGrp="1"/>
          </p:cNvSpPr>
          <p:nvPr>
            <p:ph type="sldNum" sz="quarter" idx="12"/>
          </p:nvPr>
        </p:nvSpPr>
        <p:spPr/>
        <p:txBody>
          <a:bodyPr/>
          <a:lstStyle/>
          <a:p>
            <a:fld id="{975E6124-8AA0-4DF7-9EBB-E71122D2D890}" type="slidenum">
              <a:rPr lang="en-US" smtClean="0"/>
              <a:t>‹#›</a:t>
            </a:fld>
            <a:endParaRPr lang="en-US"/>
          </a:p>
        </p:txBody>
      </p:sp>
    </p:spTree>
    <p:extLst>
      <p:ext uri="{BB962C8B-B14F-4D97-AF65-F5344CB8AC3E}">
        <p14:creationId xmlns:p14="http://schemas.microsoft.com/office/powerpoint/2010/main" val="3387864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46D9A-EEED-4608-9155-05ECEADA9C0A}"/>
              </a:ext>
            </a:extLst>
          </p:cNvPr>
          <p:cNvSpPr>
            <a:spLocks noGrp="1"/>
          </p:cNvSpPr>
          <p:nvPr>
            <p:ph type="title"/>
          </p:nvPr>
        </p:nvSpPr>
        <p:spPr>
          <a:xfrm>
            <a:off x="623888" y="1282700"/>
            <a:ext cx="7886700" cy="2141538"/>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9F999B-2C83-4E36-B98C-75B5B7862835}"/>
              </a:ext>
            </a:extLst>
          </p:cNvPr>
          <p:cNvSpPr>
            <a:spLocks noGrp="1"/>
          </p:cNvSpPr>
          <p:nvPr>
            <p:ph type="body" idx="1"/>
          </p:nvPr>
        </p:nvSpPr>
        <p:spPr>
          <a:xfrm>
            <a:off x="623888" y="3444875"/>
            <a:ext cx="7886700" cy="112712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A3FCCB-D941-45B5-895F-63709397DD88}"/>
              </a:ext>
            </a:extLst>
          </p:cNvPr>
          <p:cNvSpPr>
            <a:spLocks noGrp="1"/>
          </p:cNvSpPr>
          <p:nvPr>
            <p:ph type="dt" sz="half" idx="10"/>
          </p:nvPr>
        </p:nvSpPr>
        <p:spPr/>
        <p:txBody>
          <a:bodyPr/>
          <a:lstStyle/>
          <a:p>
            <a:fld id="{AF14DFFF-BE29-4D39-830D-DDE47C3C97AE}" type="datetimeFigureOut">
              <a:rPr lang="en-US" smtClean="0"/>
              <a:t>11/9/2023</a:t>
            </a:fld>
            <a:endParaRPr lang="en-US"/>
          </a:p>
        </p:txBody>
      </p:sp>
      <p:sp>
        <p:nvSpPr>
          <p:cNvPr id="5" name="Footer Placeholder 4">
            <a:extLst>
              <a:ext uri="{FF2B5EF4-FFF2-40B4-BE49-F238E27FC236}">
                <a16:creationId xmlns:a16="http://schemas.microsoft.com/office/drawing/2014/main" id="{128FFC6C-D399-43AA-A065-486AA8AD57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641AF2-855C-4DD1-83C9-278A79439016}"/>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27965298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AE923-B9FF-4BD5-907E-E8FF11C25917}"/>
              </a:ext>
            </a:extLst>
          </p:cNvPr>
          <p:cNvSpPr>
            <a:spLocks noGrp="1"/>
          </p:cNvSpPr>
          <p:nvPr>
            <p:ph type="title"/>
          </p:nvPr>
        </p:nvSpPr>
        <p:spPr>
          <a:xfrm>
            <a:off x="629841" y="343218"/>
            <a:ext cx="2949178" cy="1201261"/>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8F38311-1B5F-42FD-BFAC-6422DF98B337}"/>
              </a:ext>
            </a:extLst>
          </p:cNvPr>
          <p:cNvSpPr>
            <a:spLocks noGrp="1"/>
          </p:cNvSpPr>
          <p:nvPr>
            <p:ph idx="1"/>
          </p:nvPr>
        </p:nvSpPr>
        <p:spPr>
          <a:xfrm>
            <a:off x="3887391" y="741255"/>
            <a:ext cx="4629150" cy="365860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105C25-2B9E-4DFA-BC54-183D53DA7626}"/>
              </a:ext>
            </a:extLst>
          </p:cNvPr>
          <p:cNvSpPr>
            <a:spLocks noGrp="1"/>
          </p:cNvSpPr>
          <p:nvPr>
            <p:ph type="body" sz="half" idx="2"/>
          </p:nvPr>
        </p:nvSpPr>
        <p:spPr>
          <a:xfrm>
            <a:off x="629841" y="1544480"/>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7A5D320-9A5C-41BF-B81C-ACD2573F3C87}"/>
              </a:ext>
            </a:extLst>
          </p:cNvPr>
          <p:cNvSpPr>
            <a:spLocks noGrp="1"/>
          </p:cNvSpPr>
          <p:nvPr>
            <p:ph type="dt" sz="half" idx="10"/>
          </p:nvPr>
        </p:nvSpPr>
        <p:spPr/>
        <p:txBody>
          <a:bodyPr/>
          <a:lstStyle/>
          <a:p>
            <a:fld id="{7009FD36-B758-4A59-95E1-1310DCBDB63A}" type="datetimeFigureOut">
              <a:rPr lang="en-US" smtClean="0"/>
              <a:t>11/9/2023</a:t>
            </a:fld>
            <a:endParaRPr lang="en-US"/>
          </a:p>
        </p:txBody>
      </p:sp>
      <p:sp>
        <p:nvSpPr>
          <p:cNvPr id="6" name="Footer Placeholder 5">
            <a:extLst>
              <a:ext uri="{FF2B5EF4-FFF2-40B4-BE49-F238E27FC236}">
                <a16:creationId xmlns:a16="http://schemas.microsoft.com/office/drawing/2014/main" id="{F720AB8E-4C0B-4E70-9781-E5AFEB7375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9E1A2E-B1F4-47BF-9C5B-67324C8BA373}"/>
              </a:ext>
            </a:extLst>
          </p:cNvPr>
          <p:cNvSpPr>
            <a:spLocks noGrp="1"/>
          </p:cNvSpPr>
          <p:nvPr>
            <p:ph type="sldNum" sz="quarter" idx="12"/>
          </p:nvPr>
        </p:nvSpPr>
        <p:spPr/>
        <p:txBody>
          <a:bodyPr/>
          <a:lstStyle/>
          <a:p>
            <a:fld id="{975E6124-8AA0-4DF7-9EBB-E71122D2D890}" type="slidenum">
              <a:rPr lang="en-US" smtClean="0"/>
              <a:t>‹#›</a:t>
            </a:fld>
            <a:endParaRPr lang="en-US"/>
          </a:p>
        </p:txBody>
      </p:sp>
    </p:spTree>
    <p:extLst>
      <p:ext uri="{BB962C8B-B14F-4D97-AF65-F5344CB8AC3E}">
        <p14:creationId xmlns:p14="http://schemas.microsoft.com/office/powerpoint/2010/main" val="14999464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AD859-5FB1-4E42-B225-AEA4CBB6DF1F}"/>
              </a:ext>
            </a:extLst>
          </p:cNvPr>
          <p:cNvSpPr>
            <a:spLocks noGrp="1"/>
          </p:cNvSpPr>
          <p:nvPr>
            <p:ph type="title"/>
          </p:nvPr>
        </p:nvSpPr>
        <p:spPr>
          <a:xfrm>
            <a:off x="629841" y="343218"/>
            <a:ext cx="2949178" cy="1201261"/>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C2BEEAE-3EFE-4E64-837C-C4E1F099FD59}"/>
              </a:ext>
            </a:extLst>
          </p:cNvPr>
          <p:cNvSpPr>
            <a:spLocks noGrp="1"/>
          </p:cNvSpPr>
          <p:nvPr>
            <p:ph type="pic" idx="1"/>
          </p:nvPr>
        </p:nvSpPr>
        <p:spPr>
          <a:xfrm>
            <a:off x="3887391" y="741255"/>
            <a:ext cx="4629150" cy="365860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60856DA-526A-4ADC-8650-BCB2E8F6DDB1}"/>
              </a:ext>
            </a:extLst>
          </p:cNvPr>
          <p:cNvSpPr>
            <a:spLocks noGrp="1"/>
          </p:cNvSpPr>
          <p:nvPr>
            <p:ph type="body" sz="half" idx="2"/>
          </p:nvPr>
        </p:nvSpPr>
        <p:spPr>
          <a:xfrm>
            <a:off x="629841" y="1544480"/>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0B47005-9006-46F9-A70F-9816E6224576}"/>
              </a:ext>
            </a:extLst>
          </p:cNvPr>
          <p:cNvSpPr>
            <a:spLocks noGrp="1"/>
          </p:cNvSpPr>
          <p:nvPr>
            <p:ph type="dt" sz="half" idx="10"/>
          </p:nvPr>
        </p:nvSpPr>
        <p:spPr/>
        <p:txBody>
          <a:bodyPr/>
          <a:lstStyle/>
          <a:p>
            <a:fld id="{7009FD36-B758-4A59-95E1-1310DCBDB63A}" type="datetimeFigureOut">
              <a:rPr lang="en-US" smtClean="0"/>
              <a:t>11/9/2023</a:t>
            </a:fld>
            <a:endParaRPr lang="en-US"/>
          </a:p>
        </p:txBody>
      </p:sp>
      <p:sp>
        <p:nvSpPr>
          <p:cNvPr id="6" name="Footer Placeholder 5">
            <a:extLst>
              <a:ext uri="{FF2B5EF4-FFF2-40B4-BE49-F238E27FC236}">
                <a16:creationId xmlns:a16="http://schemas.microsoft.com/office/drawing/2014/main" id="{CA50DFE1-AC29-45BB-BBB2-CBB7C9631B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667E28-0AD1-4555-BEC0-16796C21A5F2}"/>
              </a:ext>
            </a:extLst>
          </p:cNvPr>
          <p:cNvSpPr>
            <a:spLocks noGrp="1"/>
          </p:cNvSpPr>
          <p:nvPr>
            <p:ph type="sldNum" sz="quarter" idx="12"/>
          </p:nvPr>
        </p:nvSpPr>
        <p:spPr/>
        <p:txBody>
          <a:bodyPr/>
          <a:lstStyle/>
          <a:p>
            <a:fld id="{975E6124-8AA0-4DF7-9EBB-E71122D2D890}" type="slidenum">
              <a:rPr lang="en-US" smtClean="0"/>
              <a:t>‹#›</a:t>
            </a:fld>
            <a:endParaRPr lang="en-US"/>
          </a:p>
        </p:txBody>
      </p:sp>
    </p:spTree>
    <p:extLst>
      <p:ext uri="{BB962C8B-B14F-4D97-AF65-F5344CB8AC3E}">
        <p14:creationId xmlns:p14="http://schemas.microsoft.com/office/powerpoint/2010/main" val="1587303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A0E9A-0D3B-477D-8F2C-05A9E44A5D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9B330C-866C-440B-8BA7-FB517A5C9A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2537F-0B7D-4C8C-9616-584BED8EE315}"/>
              </a:ext>
            </a:extLst>
          </p:cNvPr>
          <p:cNvSpPr>
            <a:spLocks noGrp="1"/>
          </p:cNvSpPr>
          <p:nvPr>
            <p:ph type="dt" sz="half" idx="10"/>
          </p:nvPr>
        </p:nvSpPr>
        <p:spPr/>
        <p:txBody>
          <a:bodyPr/>
          <a:lstStyle/>
          <a:p>
            <a:fld id="{7009FD36-B758-4A59-95E1-1310DCBDB63A}" type="datetimeFigureOut">
              <a:rPr lang="en-US" smtClean="0"/>
              <a:t>11/9/2023</a:t>
            </a:fld>
            <a:endParaRPr lang="en-US"/>
          </a:p>
        </p:txBody>
      </p:sp>
      <p:sp>
        <p:nvSpPr>
          <p:cNvPr id="5" name="Footer Placeholder 4">
            <a:extLst>
              <a:ext uri="{FF2B5EF4-FFF2-40B4-BE49-F238E27FC236}">
                <a16:creationId xmlns:a16="http://schemas.microsoft.com/office/drawing/2014/main" id="{256D80DB-281D-4D9C-B3D4-8EEE6F5579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0D3436-2BBF-45D1-8797-4ECF5511DF82}"/>
              </a:ext>
            </a:extLst>
          </p:cNvPr>
          <p:cNvSpPr>
            <a:spLocks noGrp="1"/>
          </p:cNvSpPr>
          <p:nvPr>
            <p:ph type="sldNum" sz="quarter" idx="12"/>
          </p:nvPr>
        </p:nvSpPr>
        <p:spPr/>
        <p:txBody>
          <a:bodyPr/>
          <a:lstStyle/>
          <a:p>
            <a:fld id="{975E6124-8AA0-4DF7-9EBB-E71122D2D890}" type="slidenum">
              <a:rPr lang="en-US" smtClean="0"/>
              <a:t>‹#›</a:t>
            </a:fld>
            <a:endParaRPr lang="en-US"/>
          </a:p>
        </p:txBody>
      </p:sp>
    </p:spTree>
    <p:extLst>
      <p:ext uri="{BB962C8B-B14F-4D97-AF65-F5344CB8AC3E}">
        <p14:creationId xmlns:p14="http://schemas.microsoft.com/office/powerpoint/2010/main" val="32101168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3A29BA-6034-4C53-B3B9-D2FE669D7985}"/>
              </a:ext>
            </a:extLst>
          </p:cNvPr>
          <p:cNvSpPr>
            <a:spLocks noGrp="1"/>
          </p:cNvSpPr>
          <p:nvPr>
            <p:ph type="title" orient="vert"/>
          </p:nvPr>
        </p:nvSpPr>
        <p:spPr>
          <a:xfrm>
            <a:off x="6543676" y="274098"/>
            <a:ext cx="1971675" cy="436291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655B9F-174C-4E54-9E8F-0739922F5AD4}"/>
              </a:ext>
            </a:extLst>
          </p:cNvPr>
          <p:cNvSpPr>
            <a:spLocks noGrp="1"/>
          </p:cNvSpPr>
          <p:nvPr>
            <p:ph type="body" orient="vert" idx="1"/>
          </p:nvPr>
        </p:nvSpPr>
        <p:spPr>
          <a:xfrm>
            <a:off x="628651" y="274098"/>
            <a:ext cx="5800725" cy="436291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191B3F-BEB2-4D00-8435-44570925362F}"/>
              </a:ext>
            </a:extLst>
          </p:cNvPr>
          <p:cNvSpPr>
            <a:spLocks noGrp="1"/>
          </p:cNvSpPr>
          <p:nvPr>
            <p:ph type="dt" sz="half" idx="10"/>
          </p:nvPr>
        </p:nvSpPr>
        <p:spPr/>
        <p:txBody>
          <a:bodyPr/>
          <a:lstStyle/>
          <a:p>
            <a:fld id="{7009FD36-B758-4A59-95E1-1310DCBDB63A}" type="datetimeFigureOut">
              <a:rPr lang="en-US" smtClean="0"/>
              <a:t>11/9/2023</a:t>
            </a:fld>
            <a:endParaRPr lang="en-US"/>
          </a:p>
        </p:txBody>
      </p:sp>
      <p:sp>
        <p:nvSpPr>
          <p:cNvPr id="5" name="Footer Placeholder 4">
            <a:extLst>
              <a:ext uri="{FF2B5EF4-FFF2-40B4-BE49-F238E27FC236}">
                <a16:creationId xmlns:a16="http://schemas.microsoft.com/office/drawing/2014/main" id="{CDAD2B6F-28E1-47B2-970E-76CBF96365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C1B53D-F510-49F7-998E-999C619F1101}"/>
              </a:ext>
            </a:extLst>
          </p:cNvPr>
          <p:cNvSpPr>
            <a:spLocks noGrp="1"/>
          </p:cNvSpPr>
          <p:nvPr>
            <p:ph type="sldNum" sz="quarter" idx="12"/>
          </p:nvPr>
        </p:nvSpPr>
        <p:spPr/>
        <p:txBody>
          <a:bodyPr/>
          <a:lstStyle/>
          <a:p>
            <a:fld id="{975E6124-8AA0-4DF7-9EBB-E71122D2D890}" type="slidenum">
              <a:rPr lang="en-US" smtClean="0"/>
              <a:t>‹#›</a:t>
            </a:fld>
            <a:endParaRPr lang="en-US"/>
          </a:p>
        </p:txBody>
      </p:sp>
    </p:spTree>
    <p:extLst>
      <p:ext uri="{BB962C8B-B14F-4D97-AF65-F5344CB8AC3E}">
        <p14:creationId xmlns:p14="http://schemas.microsoft.com/office/powerpoint/2010/main" val="283546393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338943364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398920340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130846139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26613511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402555"/>
      </p:ext>
    </p:extLst>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40810308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2AB87-0DC0-417B-8484-4A0B8DC314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473F18-898F-4CFD-98C6-DDC753244E46}"/>
              </a:ext>
            </a:extLst>
          </p:cNvPr>
          <p:cNvSpPr>
            <a:spLocks noGrp="1"/>
          </p:cNvSpPr>
          <p:nvPr>
            <p:ph sz="half" idx="1"/>
          </p:nvPr>
        </p:nvSpPr>
        <p:spPr>
          <a:xfrm>
            <a:off x="628650" y="1370013"/>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1FD847-0123-49D8-86D2-022BE10C150F}"/>
              </a:ext>
            </a:extLst>
          </p:cNvPr>
          <p:cNvSpPr>
            <a:spLocks noGrp="1"/>
          </p:cNvSpPr>
          <p:nvPr>
            <p:ph sz="half" idx="2"/>
          </p:nvPr>
        </p:nvSpPr>
        <p:spPr>
          <a:xfrm>
            <a:off x="4648200" y="1370013"/>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B53343-64EB-4B6F-955D-38C8E7DC78A3}"/>
              </a:ext>
            </a:extLst>
          </p:cNvPr>
          <p:cNvSpPr>
            <a:spLocks noGrp="1"/>
          </p:cNvSpPr>
          <p:nvPr>
            <p:ph type="dt" sz="half" idx="10"/>
          </p:nvPr>
        </p:nvSpPr>
        <p:spPr/>
        <p:txBody>
          <a:bodyPr/>
          <a:lstStyle/>
          <a:p>
            <a:fld id="{AF14DFFF-BE29-4D39-830D-DDE47C3C97AE}" type="datetimeFigureOut">
              <a:rPr lang="en-US" smtClean="0"/>
              <a:t>11/9/2023</a:t>
            </a:fld>
            <a:endParaRPr lang="en-US"/>
          </a:p>
        </p:txBody>
      </p:sp>
      <p:sp>
        <p:nvSpPr>
          <p:cNvPr id="6" name="Footer Placeholder 5">
            <a:extLst>
              <a:ext uri="{FF2B5EF4-FFF2-40B4-BE49-F238E27FC236}">
                <a16:creationId xmlns:a16="http://schemas.microsoft.com/office/drawing/2014/main" id="{7EAD5855-98B8-41D0-8643-4454015225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837C90-7F71-4EDF-93C3-7BF72629A98C}"/>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191225652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36628334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2897632" y="4593882"/>
            <a:ext cx="3903712" cy="417515"/>
          </a:xfrm>
          <a:prstGeom prst="rect">
            <a:avLst/>
          </a:prstGeom>
        </p:spPr>
        <p:txBody>
          <a:bodyPr/>
          <a:lstStyle/>
          <a:p>
            <a:endParaRPr lang="en-US" dirty="0"/>
          </a:p>
        </p:txBody>
      </p:sp>
    </p:spTree>
    <p:extLst>
      <p:ext uri="{BB962C8B-B14F-4D97-AF65-F5344CB8AC3E}">
        <p14:creationId xmlns:p14="http://schemas.microsoft.com/office/powerpoint/2010/main" val="291962077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xfrm>
            <a:off x="4437983" y="4883479"/>
            <a:ext cx="259104" cy="20110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33838981"/>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A53C6-F266-4161-A4E9-B54FCF60D1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C28D23-017A-4CDD-BB0F-A39D6E44D5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3F49C2-87CE-4D92-8664-120E1CE83C13}"/>
              </a:ext>
            </a:extLst>
          </p:cNvPr>
          <p:cNvSpPr>
            <a:spLocks noGrp="1"/>
          </p:cNvSpPr>
          <p:nvPr>
            <p:ph type="dt" sz="half" idx="10"/>
          </p:nvPr>
        </p:nvSpPr>
        <p:spPr/>
        <p:txBody>
          <a:bodyPr/>
          <a:lstStyle/>
          <a:p>
            <a:fld id="{5D9F76C7-0E86-4BCE-B3D8-C7932EF19321}" type="datetimeFigureOut">
              <a:rPr lang="en-US" smtClean="0"/>
              <a:t>11/9/2023</a:t>
            </a:fld>
            <a:endParaRPr lang="en-US"/>
          </a:p>
        </p:txBody>
      </p:sp>
      <p:sp>
        <p:nvSpPr>
          <p:cNvPr id="5" name="Footer Placeholder 4">
            <a:extLst>
              <a:ext uri="{FF2B5EF4-FFF2-40B4-BE49-F238E27FC236}">
                <a16:creationId xmlns:a16="http://schemas.microsoft.com/office/drawing/2014/main" id="{4AAED16C-16D5-419A-9A0D-3628C0EC3F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98F736-4599-4D19-A213-BD7452A81992}"/>
              </a:ext>
            </a:extLst>
          </p:cNvPr>
          <p:cNvSpPr>
            <a:spLocks noGrp="1"/>
          </p:cNvSpPr>
          <p:nvPr>
            <p:ph type="sldNum" sz="quarter" idx="12"/>
          </p:nvPr>
        </p:nvSpPr>
        <p:spPr/>
        <p:txBody>
          <a:bodyPr/>
          <a:lstStyle/>
          <a:p>
            <a:fld id="{FB03E026-773F-4CED-991C-1ADDFBB73CA6}" type="slidenum">
              <a:rPr lang="en-US" smtClean="0"/>
              <a:t>‹#›</a:t>
            </a:fld>
            <a:endParaRPr lang="en-US"/>
          </a:p>
        </p:txBody>
      </p:sp>
    </p:spTree>
    <p:extLst>
      <p:ext uri="{BB962C8B-B14F-4D97-AF65-F5344CB8AC3E}">
        <p14:creationId xmlns:p14="http://schemas.microsoft.com/office/powerpoint/2010/main" val="153580295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2_Title Chapter">
    <p:spTree>
      <p:nvGrpSpPr>
        <p:cNvPr id="1" name=""/>
        <p:cNvGrpSpPr/>
        <p:nvPr/>
      </p:nvGrpSpPr>
      <p:grpSpPr>
        <a:xfrm>
          <a:off x="0" y="0"/>
          <a:ext cx="0" cy="0"/>
          <a:chOff x="0" y="0"/>
          <a:chExt cx="0" cy="0"/>
        </a:xfrm>
      </p:grpSpPr>
      <p:sp>
        <p:nvSpPr>
          <p:cNvPr id="15" name="Title 1"/>
          <p:cNvSpPr>
            <a:spLocks noGrp="1"/>
          </p:cNvSpPr>
          <p:nvPr>
            <p:ph type="ctrTitle"/>
          </p:nvPr>
        </p:nvSpPr>
        <p:spPr>
          <a:xfrm>
            <a:off x="685802" y="1610690"/>
            <a:ext cx="4982737" cy="915247"/>
          </a:xfrm>
        </p:spPr>
        <p:txBody>
          <a:bodyPr anchor="b">
            <a:noAutofit/>
          </a:bodyPr>
          <a:lstStyle>
            <a:lvl1pPr algn="l">
              <a:lnSpc>
                <a:spcPct val="80000"/>
              </a:lnSpc>
              <a:defRPr b="1" i="0" cap="all">
                <a:solidFill>
                  <a:schemeClr val="tx1"/>
                </a:solidFill>
                <a:latin typeface="Arial Narrow"/>
                <a:cs typeface="Arial Narrow"/>
              </a:defRPr>
            </a:lvl1pPr>
          </a:lstStyle>
          <a:p>
            <a:r>
              <a:rPr lang="en-US"/>
              <a:t>Click to edit Master title style</a:t>
            </a:r>
            <a:endParaRPr lang="en-US" dirty="0"/>
          </a:p>
        </p:txBody>
      </p:sp>
      <p:sp>
        <p:nvSpPr>
          <p:cNvPr id="16" name="Subtitle 2"/>
          <p:cNvSpPr>
            <a:spLocks noGrp="1"/>
          </p:cNvSpPr>
          <p:nvPr>
            <p:ph type="subTitle" idx="1"/>
          </p:nvPr>
        </p:nvSpPr>
        <p:spPr>
          <a:xfrm>
            <a:off x="685803" y="2529949"/>
            <a:ext cx="4982737" cy="504467"/>
          </a:xfrm>
        </p:spPr>
        <p:txBody>
          <a:bodyPr>
            <a:noAutofit/>
          </a:bodyPr>
          <a:lstStyle>
            <a:lvl1pPr marL="0" indent="0" algn="l">
              <a:buNone/>
              <a:defRPr sz="2400">
                <a:solidFill>
                  <a:schemeClr val="tx1"/>
                </a:solidFill>
                <a:latin typeface="Arial Narrow"/>
                <a:cs typeface="Arial Narrow"/>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47884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480060" y="1372870"/>
            <a:ext cx="8229600" cy="2924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9405B873-996D-4020-A666-C56376FA7DB2}"/>
              </a:ext>
            </a:extLst>
          </p:cNvPr>
          <p:cNvSpPr>
            <a:spLocks noGrp="1"/>
          </p:cNvSpPr>
          <p:nvPr>
            <p:ph type="body" sz="quarter" idx="15" hasCustomPrompt="1"/>
          </p:nvPr>
        </p:nvSpPr>
        <p:spPr>
          <a:xfrm>
            <a:off x="2969753" y="4708241"/>
            <a:ext cx="4389120" cy="211211"/>
          </a:xfrm>
        </p:spPr>
        <p:txBody>
          <a:bodyPr lIns="0" tIns="0" rIns="0" bIns="0" anchor="b" anchorCtr="0">
            <a:noAutofit/>
          </a:bodyPr>
          <a:lstStyle>
            <a:lvl1pPr marL="0" indent="0">
              <a:spcBef>
                <a:spcPts val="0"/>
              </a:spcBef>
              <a:buFontTx/>
              <a:buNone/>
              <a:defRPr sz="750">
                <a:solidFill>
                  <a:srgbClr val="002557"/>
                </a:solidFill>
              </a:defRPr>
            </a:lvl1pPr>
            <a:lvl2pPr>
              <a:defRPr sz="675">
                <a:solidFill>
                  <a:srgbClr val="002557"/>
                </a:solidFill>
              </a:defRPr>
            </a:lvl2pPr>
            <a:lvl3pPr>
              <a:defRPr sz="675">
                <a:solidFill>
                  <a:srgbClr val="002557"/>
                </a:solidFill>
              </a:defRPr>
            </a:lvl3pPr>
            <a:lvl4pPr>
              <a:defRPr sz="675">
                <a:solidFill>
                  <a:srgbClr val="002557"/>
                </a:solidFill>
              </a:defRPr>
            </a:lvl4pPr>
            <a:lvl5pPr>
              <a:defRPr sz="675">
                <a:solidFill>
                  <a:srgbClr val="002557"/>
                </a:solidFill>
              </a:defRPr>
            </a:lvl5pPr>
          </a:lstStyle>
          <a:p>
            <a:pPr lvl="0"/>
            <a:r>
              <a:rPr lang="en-US"/>
              <a:t>Insert Speaker Name and Title</a:t>
            </a:r>
          </a:p>
        </p:txBody>
      </p:sp>
      <p:sp>
        <p:nvSpPr>
          <p:cNvPr id="3" name="Footer Placeholder 6">
            <a:extLst>
              <a:ext uri="{FF2B5EF4-FFF2-40B4-BE49-F238E27FC236}">
                <a16:creationId xmlns:a16="http://schemas.microsoft.com/office/drawing/2014/main" id="{D63855BC-71E0-C059-11EC-BC78FCD5A696}"/>
              </a:ext>
            </a:extLst>
          </p:cNvPr>
          <p:cNvSpPr>
            <a:spLocks noGrp="1"/>
          </p:cNvSpPr>
          <p:nvPr>
            <p:ph type="ftr" sz="quarter" idx="3"/>
          </p:nvPr>
        </p:nvSpPr>
        <p:spPr>
          <a:xfrm>
            <a:off x="480060" y="4348139"/>
            <a:ext cx="8229600" cy="274097"/>
          </a:xfrm>
          <a:prstGeom prst="rect">
            <a:avLst/>
          </a:prstGeom>
        </p:spPr>
        <p:txBody>
          <a:bodyPr vert="horz" lIns="91440" tIns="45720" rIns="91440" bIns="45720" rtlCol="0" anchor="b"/>
          <a:lstStyle>
            <a:lvl1pPr algn="l">
              <a:defRPr sz="600">
                <a:solidFill>
                  <a:schemeClr val="bg1"/>
                </a:solidFill>
              </a:defRPr>
            </a:lvl1pPr>
          </a:lstStyle>
          <a:p>
            <a:endParaRPr lang="en-US" dirty="0"/>
          </a:p>
        </p:txBody>
      </p:sp>
    </p:spTree>
    <p:extLst>
      <p:ext uri="{BB962C8B-B14F-4D97-AF65-F5344CB8AC3E}">
        <p14:creationId xmlns:p14="http://schemas.microsoft.com/office/powerpoint/2010/main" val="1885084274"/>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00F37-846D-409E-B61F-0BA43EBC6713}"/>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56DE71-F999-457C-AFCF-7633ECBFD5EA}"/>
              </a:ext>
            </a:extLst>
          </p:cNvPr>
          <p:cNvSpPr>
            <a:spLocks noGrp="1"/>
          </p:cNvSpPr>
          <p:nvPr>
            <p:ph type="body" idx="1"/>
          </p:nvPr>
        </p:nvSpPr>
        <p:spPr>
          <a:xfrm>
            <a:off x="630238" y="1262063"/>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848B18-4B16-4563-85E2-9F46D60C08F0}"/>
              </a:ext>
            </a:extLst>
          </p:cNvPr>
          <p:cNvSpPr>
            <a:spLocks noGrp="1"/>
          </p:cNvSpPr>
          <p:nvPr>
            <p:ph sz="half" idx="2"/>
          </p:nvPr>
        </p:nvSpPr>
        <p:spPr>
          <a:xfrm>
            <a:off x="630238" y="1881188"/>
            <a:ext cx="3868737"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DFC2D2-5022-4218-AE1D-603E751FBF64}"/>
              </a:ext>
            </a:extLst>
          </p:cNvPr>
          <p:cNvSpPr>
            <a:spLocks noGrp="1"/>
          </p:cNvSpPr>
          <p:nvPr>
            <p:ph type="body" sz="quarter" idx="3"/>
          </p:nvPr>
        </p:nvSpPr>
        <p:spPr>
          <a:xfrm>
            <a:off x="4629150" y="1262063"/>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471805-1A87-4172-8B36-31020053A580}"/>
              </a:ext>
            </a:extLst>
          </p:cNvPr>
          <p:cNvSpPr>
            <a:spLocks noGrp="1"/>
          </p:cNvSpPr>
          <p:nvPr>
            <p:ph sz="quarter" idx="4"/>
          </p:nvPr>
        </p:nvSpPr>
        <p:spPr>
          <a:xfrm>
            <a:off x="4629150" y="1881188"/>
            <a:ext cx="3887788"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AFB294-79EC-4B17-BA19-B710F9DA9AE0}"/>
              </a:ext>
            </a:extLst>
          </p:cNvPr>
          <p:cNvSpPr>
            <a:spLocks noGrp="1"/>
          </p:cNvSpPr>
          <p:nvPr>
            <p:ph type="dt" sz="half" idx="10"/>
          </p:nvPr>
        </p:nvSpPr>
        <p:spPr/>
        <p:txBody>
          <a:bodyPr/>
          <a:lstStyle/>
          <a:p>
            <a:fld id="{AF14DFFF-BE29-4D39-830D-DDE47C3C97AE}" type="datetimeFigureOut">
              <a:rPr lang="en-US" smtClean="0"/>
              <a:t>11/9/2023</a:t>
            </a:fld>
            <a:endParaRPr lang="en-US"/>
          </a:p>
        </p:txBody>
      </p:sp>
      <p:sp>
        <p:nvSpPr>
          <p:cNvPr id="8" name="Footer Placeholder 7">
            <a:extLst>
              <a:ext uri="{FF2B5EF4-FFF2-40B4-BE49-F238E27FC236}">
                <a16:creationId xmlns:a16="http://schemas.microsoft.com/office/drawing/2014/main" id="{80D9DF68-74B6-4F37-BBD0-9EBA41F36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EB2735-345D-47BA-BF70-75C150E82153}"/>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127412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6FED-23CF-4EE4-8693-27DDB4040A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52DB67-DBF9-465E-A03D-CEFBC68668BB}"/>
              </a:ext>
            </a:extLst>
          </p:cNvPr>
          <p:cNvSpPr>
            <a:spLocks noGrp="1"/>
          </p:cNvSpPr>
          <p:nvPr>
            <p:ph type="dt" sz="half" idx="10"/>
          </p:nvPr>
        </p:nvSpPr>
        <p:spPr/>
        <p:txBody>
          <a:bodyPr/>
          <a:lstStyle/>
          <a:p>
            <a:fld id="{AF14DFFF-BE29-4D39-830D-DDE47C3C97AE}" type="datetimeFigureOut">
              <a:rPr lang="en-US" smtClean="0"/>
              <a:t>11/9/2023</a:t>
            </a:fld>
            <a:endParaRPr lang="en-US"/>
          </a:p>
        </p:txBody>
      </p:sp>
      <p:sp>
        <p:nvSpPr>
          <p:cNvPr id="4" name="Footer Placeholder 3">
            <a:extLst>
              <a:ext uri="{FF2B5EF4-FFF2-40B4-BE49-F238E27FC236}">
                <a16:creationId xmlns:a16="http://schemas.microsoft.com/office/drawing/2014/main" id="{75A44DE0-A2FC-4C62-913B-63B5080CEC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ADA929-DC14-434B-AA8B-8F9708513F61}"/>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900392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27497F-685E-4A1D-A120-A48C46BF25A7}"/>
              </a:ext>
            </a:extLst>
          </p:cNvPr>
          <p:cNvSpPr>
            <a:spLocks noGrp="1"/>
          </p:cNvSpPr>
          <p:nvPr>
            <p:ph type="dt" sz="half" idx="10"/>
          </p:nvPr>
        </p:nvSpPr>
        <p:spPr/>
        <p:txBody>
          <a:bodyPr/>
          <a:lstStyle/>
          <a:p>
            <a:fld id="{AF14DFFF-BE29-4D39-830D-DDE47C3C97AE}" type="datetimeFigureOut">
              <a:rPr lang="en-US" smtClean="0"/>
              <a:t>11/9/2023</a:t>
            </a:fld>
            <a:endParaRPr lang="en-US"/>
          </a:p>
        </p:txBody>
      </p:sp>
      <p:sp>
        <p:nvSpPr>
          <p:cNvPr id="3" name="Footer Placeholder 2">
            <a:extLst>
              <a:ext uri="{FF2B5EF4-FFF2-40B4-BE49-F238E27FC236}">
                <a16:creationId xmlns:a16="http://schemas.microsoft.com/office/drawing/2014/main" id="{D6A479B3-83C7-440E-9289-762BA9D423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7D2715-D143-4AFC-9BE9-706148B15E0D}"/>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6704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4DA1F-3B7C-4E2B-8EC9-BC80E8097B50}"/>
              </a:ext>
            </a:extLst>
          </p:cNvPr>
          <p:cNvSpPr>
            <a:spLocks noGrp="1"/>
          </p:cNvSpPr>
          <p:nvPr>
            <p:ph type="title"/>
          </p:nvPr>
        </p:nvSpPr>
        <p:spPr>
          <a:xfrm>
            <a:off x="630238" y="342900"/>
            <a:ext cx="2949575" cy="120173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126217-8714-427E-B85D-633A065EA701}"/>
              </a:ext>
            </a:extLst>
          </p:cNvPr>
          <p:cNvSpPr>
            <a:spLocks noGrp="1"/>
          </p:cNvSpPr>
          <p:nvPr>
            <p:ph idx="1"/>
          </p:nvPr>
        </p:nvSpPr>
        <p:spPr>
          <a:xfrm>
            <a:off x="3887788" y="741363"/>
            <a:ext cx="4629150" cy="36591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76E9F2-8CEF-4805-8C12-C2F958B52C20}"/>
              </a:ext>
            </a:extLst>
          </p:cNvPr>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9C7B35-3278-4931-8C41-2AC868ED02A5}"/>
              </a:ext>
            </a:extLst>
          </p:cNvPr>
          <p:cNvSpPr>
            <a:spLocks noGrp="1"/>
          </p:cNvSpPr>
          <p:nvPr>
            <p:ph type="dt" sz="half" idx="10"/>
          </p:nvPr>
        </p:nvSpPr>
        <p:spPr/>
        <p:txBody>
          <a:bodyPr/>
          <a:lstStyle/>
          <a:p>
            <a:fld id="{AF14DFFF-BE29-4D39-830D-DDE47C3C97AE}" type="datetimeFigureOut">
              <a:rPr lang="en-US" smtClean="0"/>
              <a:t>11/9/2023</a:t>
            </a:fld>
            <a:endParaRPr lang="en-US"/>
          </a:p>
        </p:txBody>
      </p:sp>
      <p:sp>
        <p:nvSpPr>
          <p:cNvPr id="6" name="Footer Placeholder 5">
            <a:extLst>
              <a:ext uri="{FF2B5EF4-FFF2-40B4-BE49-F238E27FC236}">
                <a16:creationId xmlns:a16="http://schemas.microsoft.com/office/drawing/2014/main" id="{DC140D36-F7DC-4D68-8298-FEC9299C4A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F0D363-CEFD-45EC-9E7C-DD9AA06C41E4}"/>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1534714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05CB5-43C3-4F78-B7FF-4F51C046A879}"/>
              </a:ext>
            </a:extLst>
          </p:cNvPr>
          <p:cNvSpPr>
            <a:spLocks noGrp="1"/>
          </p:cNvSpPr>
          <p:nvPr>
            <p:ph type="title"/>
          </p:nvPr>
        </p:nvSpPr>
        <p:spPr>
          <a:xfrm>
            <a:off x="630238" y="342900"/>
            <a:ext cx="2949575" cy="120173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734898-36EE-4716-AD5F-E4D990A936E8}"/>
              </a:ext>
            </a:extLst>
          </p:cNvPr>
          <p:cNvSpPr>
            <a:spLocks noGrp="1"/>
          </p:cNvSpPr>
          <p:nvPr>
            <p:ph type="pic" idx="1"/>
          </p:nvPr>
        </p:nvSpPr>
        <p:spPr>
          <a:xfrm>
            <a:off x="3887788" y="741363"/>
            <a:ext cx="4629150" cy="36591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65EA0E-C4E3-4CE9-AF35-C8872AB4B848}"/>
              </a:ext>
            </a:extLst>
          </p:cNvPr>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5696CB-F650-4481-8A96-BC494131A107}"/>
              </a:ext>
            </a:extLst>
          </p:cNvPr>
          <p:cNvSpPr>
            <a:spLocks noGrp="1"/>
          </p:cNvSpPr>
          <p:nvPr>
            <p:ph type="dt" sz="half" idx="10"/>
          </p:nvPr>
        </p:nvSpPr>
        <p:spPr/>
        <p:txBody>
          <a:bodyPr/>
          <a:lstStyle/>
          <a:p>
            <a:fld id="{AF14DFFF-BE29-4D39-830D-DDE47C3C97AE}" type="datetimeFigureOut">
              <a:rPr lang="en-US" smtClean="0"/>
              <a:t>11/9/2023</a:t>
            </a:fld>
            <a:endParaRPr lang="en-US"/>
          </a:p>
        </p:txBody>
      </p:sp>
      <p:sp>
        <p:nvSpPr>
          <p:cNvPr id="6" name="Footer Placeholder 5">
            <a:extLst>
              <a:ext uri="{FF2B5EF4-FFF2-40B4-BE49-F238E27FC236}">
                <a16:creationId xmlns:a16="http://schemas.microsoft.com/office/drawing/2014/main" id="{E4E9697E-4D0A-4F33-8E12-F8AF2C5F81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836044-4949-48A0-A073-2312CFA7702D}"/>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0174302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D1AEF-5C89-4778-B3E1-B531FEE3A4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F1B8C1-968F-4288-9364-27870C850C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298B2E-2C47-4A67-AB81-4073EE032A48}"/>
              </a:ext>
            </a:extLst>
          </p:cNvPr>
          <p:cNvSpPr>
            <a:spLocks noGrp="1"/>
          </p:cNvSpPr>
          <p:nvPr>
            <p:ph type="dt" sz="half" idx="10"/>
          </p:nvPr>
        </p:nvSpPr>
        <p:spPr/>
        <p:txBody>
          <a:bodyPr/>
          <a:lstStyle/>
          <a:p>
            <a:fld id="{AF14DFFF-BE29-4D39-830D-DDE47C3C97AE}" type="datetimeFigureOut">
              <a:rPr lang="en-US" smtClean="0"/>
              <a:t>11/9/2023</a:t>
            </a:fld>
            <a:endParaRPr lang="en-US"/>
          </a:p>
        </p:txBody>
      </p:sp>
      <p:sp>
        <p:nvSpPr>
          <p:cNvPr id="5" name="Footer Placeholder 4">
            <a:extLst>
              <a:ext uri="{FF2B5EF4-FFF2-40B4-BE49-F238E27FC236}">
                <a16:creationId xmlns:a16="http://schemas.microsoft.com/office/drawing/2014/main" id="{A7702791-2E52-4276-B268-DEF6B02BEF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74196C-69EE-4251-9B06-4D386812241D}"/>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625172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3DA6D4-18A2-4859-932B-ECBF3E7823B5}"/>
              </a:ext>
            </a:extLst>
          </p:cNvPr>
          <p:cNvSpPr>
            <a:spLocks noGrp="1"/>
          </p:cNvSpPr>
          <p:nvPr>
            <p:ph type="title" orient="vert"/>
          </p:nvPr>
        </p:nvSpPr>
        <p:spPr>
          <a:xfrm>
            <a:off x="6543675" y="274638"/>
            <a:ext cx="1971675" cy="43624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F10EEA-9769-40F9-B5F3-C54B95E25DA5}"/>
              </a:ext>
            </a:extLst>
          </p:cNvPr>
          <p:cNvSpPr>
            <a:spLocks noGrp="1"/>
          </p:cNvSpPr>
          <p:nvPr>
            <p:ph type="body" orient="vert" idx="1"/>
          </p:nvPr>
        </p:nvSpPr>
        <p:spPr>
          <a:xfrm>
            <a:off x="628650" y="274638"/>
            <a:ext cx="5762625" cy="4362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F62FB3-44DA-4E8A-97B9-471DE9F90BEC}"/>
              </a:ext>
            </a:extLst>
          </p:cNvPr>
          <p:cNvSpPr>
            <a:spLocks noGrp="1"/>
          </p:cNvSpPr>
          <p:nvPr>
            <p:ph type="dt" sz="half" idx="10"/>
          </p:nvPr>
        </p:nvSpPr>
        <p:spPr/>
        <p:txBody>
          <a:bodyPr/>
          <a:lstStyle/>
          <a:p>
            <a:fld id="{AF14DFFF-BE29-4D39-830D-DDE47C3C97AE}" type="datetimeFigureOut">
              <a:rPr lang="en-US" smtClean="0"/>
              <a:t>11/9/2023</a:t>
            </a:fld>
            <a:endParaRPr lang="en-US"/>
          </a:p>
        </p:txBody>
      </p:sp>
      <p:sp>
        <p:nvSpPr>
          <p:cNvPr id="5" name="Footer Placeholder 4">
            <a:extLst>
              <a:ext uri="{FF2B5EF4-FFF2-40B4-BE49-F238E27FC236}">
                <a16:creationId xmlns:a16="http://schemas.microsoft.com/office/drawing/2014/main" id="{69E51F00-540E-442C-B734-7E730E3082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2D224-20D3-4BED-9B71-FFB38EE840C9}"/>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777788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13736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2963"/>
            <a:ext cx="6858000" cy="1792287"/>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3513"/>
            <a:ext cx="6858000" cy="12430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2F41C86-81D1-154C-A238-A794744A1851}" type="datetimeFigureOut">
              <a:rPr lang="en-US" smtClean="0"/>
              <a:t>11/9/2023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3798418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11/9/2023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4565366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41538"/>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4875"/>
            <a:ext cx="7886700" cy="112712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F41C86-81D1-154C-A238-A794744A1851}" type="datetimeFigureOut">
              <a:rPr lang="en-US" smtClean="0"/>
              <a:t>11/9/2023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6825077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F41C86-81D1-154C-A238-A794744A1851}" type="datetimeFigureOut">
              <a:rPr lang="en-US" smtClean="0"/>
              <a:t>11/9/2023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1986413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2063"/>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81188"/>
            <a:ext cx="3868737"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2063"/>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81188"/>
            <a:ext cx="3887788"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F41C86-81D1-154C-A238-A794744A1851}" type="datetimeFigureOut">
              <a:rPr lang="en-US" smtClean="0"/>
              <a:t>11/9/2023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7250770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F41C86-81D1-154C-A238-A794744A1851}" type="datetimeFigureOut">
              <a:rPr lang="en-US" smtClean="0"/>
              <a:t>11/9/2023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39146931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F41C86-81D1-154C-A238-A794744A1851}" type="datetimeFigureOut">
              <a:rPr lang="en-US" smtClean="0"/>
              <a:t>11/9/2023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3182547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173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91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F41C86-81D1-154C-A238-A794744A1851}" type="datetimeFigureOut">
              <a:rPr lang="en-US" smtClean="0"/>
              <a:t>11/9/2023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6404970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173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91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F41C86-81D1-154C-A238-A794744A1851}" type="datetimeFigureOut">
              <a:rPr lang="en-US" smtClean="0"/>
              <a:t>11/9/2023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3123377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11/9/2023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241819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40779096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62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62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11/9/2023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8123207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25583284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13736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40779096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0430182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5637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434795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2123651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2897632" y="4593882"/>
            <a:ext cx="3903712" cy="417515"/>
          </a:xfrm>
          <a:prstGeom prst="rect">
            <a:avLst/>
          </a:prstGeom>
        </p:spPr>
        <p:txBody>
          <a:bodyPr/>
          <a:lstStyle/>
          <a:p>
            <a:endParaRPr lang="en-US" dirty="0"/>
          </a:p>
        </p:txBody>
      </p:sp>
    </p:spTree>
    <p:extLst>
      <p:ext uri="{BB962C8B-B14F-4D97-AF65-F5344CB8AC3E}">
        <p14:creationId xmlns:p14="http://schemas.microsoft.com/office/powerpoint/2010/main" val="5398710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8510E-5A84-C951-4F50-192368A0F5E0}"/>
              </a:ext>
            </a:extLst>
          </p:cNvPr>
          <p:cNvSpPr>
            <a:spLocks noGrp="1"/>
          </p:cNvSpPr>
          <p:nvPr>
            <p:ph type="ctrTitle"/>
          </p:nvPr>
        </p:nvSpPr>
        <p:spPr>
          <a:xfrm>
            <a:off x="1143000" y="842552"/>
            <a:ext cx="6858000" cy="1792358"/>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431A630-9F85-D9EC-D952-E8CF4C8934E9}"/>
              </a:ext>
            </a:extLst>
          </p:cNvPr>
          <p:cNvSpPr>
            <a:spLocks noGrp="1"/>
          </p:cNvSpPr>
          <p:nvPr>
            <p:ph type="subTitle" idx="1"/>
          </p:nvPr>
        </p:nvSpPr>
        <p:spPr>
          <a:xfrm>
            <a:off x="1143000" y="2704030"/>
            <a:ext cx="6858000" cy="1242971"/>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13442FB-82D7-AED9-2236-9E549B50AB25}"/>
              </a:ext>
            </a:extLst>
          </p:cNvPr>
          <p:cNvSpPr>
            <a:spLocks noGrp="1"/>
          </p:cNvSpPr>
          <p:nvPr>
            <p:ph type="dt" sz="half" idx="10"/>
          </p:nvPr>
        </p:nvSpPr>
        <p:spPr/>
        <p:txBody>
          <a:bodyPr/>
          <a:lstStyle/>
          <a:p>
            <a:fld id="{4DF9BD04-AC8F-C749-915B-B556DB5A4514}" type="datetimeFigureOut">
              <a:rPr lang="en-US" smtClean="0"/>
              <a:t>11/9/2023</a:t>
            </a:fld>
            <a:endParaRPr lang="en-US"/>
          </a:p>
        </p:txBody>
      </p:sp>
      <p:sp>
        <p:nvSpPr>
          <p:cNvPr id="5" name="Footer Placeholder 4">
            <a:extLst>
              <a:ext uri="{FF2B5EF4-FFF2-40B4-BE49-F238E27FC236}">
                <a16:creationId xmlns:a16="http://schemas.microsoft.com/office/drawing/2014/main" id="{F5B526D1-D75A-1BF9-EDEC-44B36BB1A9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0EF066-2F1D-E709-6819-686B859A012D}"/>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114002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0430182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E7E44-E226-E7E0-B481-CB8BD4950B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BD17E1-030F-D645-B30F-E28BA754A3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21BCA2-29FA-30C5-E804-D8C163721BDE}"/>
              </a:ext>
            </a:extLst>
          </p:cNvPr>
          <p:cNvSpPr>
            <a:spLocks noGrp="1"/>
          </p:cNvSpPr>
          <p:nvPr>
            <p:ph type="dt" sz="half" idx="10"/>
          </p:nvPr>
        </p:nvSpPr>
        <p:spPr/>
        <p:txBody>
          <a:bodyPr/>
          <a:lstStyle/>
          <a:p>
            <a:fld id="{4DF9BD04-AC8F-C749-915B-B556DB5A4514}" type="datetimeFigureOut">
              <a:rPr lang="en-US" smtClean="0"/>
              <a:t>11/9/2023</a:t>
            </a:fld>
            <a:endParaRPr lang="en-US"/>
          </a:p>
        </p:txBody>
      </p:sp>
      <p:sp>
        <p:nvSpPr>
          <p:cNvPr id="5" name="Footer Placeholder 4">
            <a:extLst>
              <a:ext uri="{FF2B5EF4-FFF2-40B4-BE49-F238E27FC236}">
                <a16:creationId xmlns:a16="http://schemas.microsoft.com/office/drawing/2014/main" id="{9827A0F3-9CBF-E72D-4AEC-36D9C630A5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B68455-034C-FC18-6EA1-AB4EC2030AA7}"/>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8221375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3924D-047C-E463-49AD-52F05370337D}"/>
              </a:ext>
            </a:extLst>
          </p:cNvPr>
          <p:cNvSpPr>
            <a:spLocks noGrp="1"/>
          </p:cNvSpPr>
          <p:nvPr>
            <p:ph type="title"/>
          </p:nvPr>
        </p:nvSpPr>
        <p:spPr>
          <a:xfrm>
            <a:off x="623888" y="1283491"/>
            <a:ext cx="7886700" cy="2141534"/>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DC03561-D62A-CD3A-A9A2-A519B527B963}"/>
              </a:ext>
            </a:extLst>
          </p:cNvPr>
          <p:cNvSpPr>
            <a:spLocks noGrp="1"/>
          </p:cNvSpPr>
          <p:nvPr>
            <p:ph type="body" idx="1"/>
          </p:nvPr>
        </p:nvSpPr>
        <p:spPr>
          <a:xfrm>
            <a:off x="623888" y="3445285"/>
            <a:ext cx="7886700" cy="1126182"/>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7EDD7D-AFA6-E37C-579B-B39B664408D2}"/>
              </a:ext>
            </a:extLst>
          </p:cNvPr>
          <p:cNvSpPr>
            <a:spLocks noGrp="1"/>
          </p:cNvSpPr>
          <p:nvPr>
            <p:ph type="dt" sz="half" idx="10"/>
          </p:nvPr>
        </p:nvSpPr>
        <p:spPr/>
        <p:txBody>
          <a:bodyPr/>
          <a:lstStyle/>
          <a:p>
            <a:fld id="{4DF9BD04-AC8F-C749-915B-B556DB5A4514}" type="datetimeFigureOut">
              <a:rPr lang="en-US" smtClean="0"/>
              <a:t>11/9/2023</a:t>
            </a:fld>
            <a:endParaRPr lang="en-US"/>
          </a:p>
        </p:txBody>
      </p:sp>
      <p:sp>
        <p:nvSpPr>
          <p:cNvPr id="5" name="Footer Placeholder 4">
            <a:extLst>
              <a:ext uri="{FF2B5EF4-FFF2-40B4-BE49-F238E27FC236}">
                <a16:creationId xmlns:a16="http://schemas.microsoft.com/office/drawing/2014/main" id="{1F6269ED-84B8-B9AA-4E58-E117E5F6B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D1551-1D8B-2D96-E397-70B1000E4E10}"/>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10489291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6134B-04EF-AE48-89C1-C190B4E7B0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8A50EE-FEEA-BA77-462F-0CCCDB2D7907}"/>
              </a:ext>
            </a:extLst>
          </p:cNvPr>
          <p:cNvSpPr>
            <a:spLocks noGrp="1"/>
          </p:cNvSpPr>
          <p:nvPr>
            <p:ph sz="half" idx="1"/>
          </p:nvPr>
        </p:nvSpPr>
        <p:spPr>
          <a:xfrm>
            <a:off x="628650" y="1370486"/>
            <a:ext cx="3886200" cy="3266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4E3DC2-DDA2-992B-07A2-9A256EBBA5B5}"/>
              </a:ext>
            </a:extLst>
          </p:cNvPr>
          <p:cNvSpPr>
            <a:spLocks noGrp="1"/>
          </p:cNvSpPr>
          <p:nvPr>
            <p:ph sz="half" idx="2"/>
          </p:nvPr>
        </p:nvSpPr>
        <p:spPr>
          <a:xfrm>
            <a:off x="4629150" y="1370486"/>
            <a:ext cx="3886200" cy="3266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2D8B5F-D3F1-E9C0-7F28-71BB3572B581}"/>
              </a:ext>
            </a:extLst>
          </p:cNvPr>
          <p:cNvSpPr>
            <a:spLocks noGrp="1"/>
          </p:cNvSpPr>
          <p:nvPr>
            <p:ph type="dt" sz="half" idx="10"/>
          </p:nvPr>
        </p:nvSpPr>
        <p:spPr/>
        <p:txBody>
          <a:bodyPr/>
          <a:lstStyle/>
          <a:p>
            <a:fld id="{4DF9BD04-AC8F-C749-915B-B556DB5A4514}" type="datetimeFigureOut">
              <a:rPr lang="en-US" smtClean="0"/>
              <a:t>11/9/2023</a:t>
            </a:fld>
            <a:endParaRPr lang="en-US"/>
          </a:p>
        </p:txBody>
      </p:sp>
      <p:sp>
        <p:nvSpPr>
          <p:cNvPr id="6" name="Footer Placeholder 5">
            <a:extLst>
              <a:ext uri="{FF2B5EF4-FFF2-40B4-BE49-F238E27FC236}">
                <a16:creationId xmlns:a16="http://schemas.microsoft.com/office/drawing/2014/main" id="{5391BB21-39D4-B2F4-8DF2-D570C48989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DC5FFF-93E5-BD86-417F-40DEE5A0E7D7}"/>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4734774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C222E-1214-2521-3A45-8EEBFF4BB9B8}"/>
              </a:ext>
            </a:extLst>
          </p:cNvPr>
          <p:cNvSpPr>
            <a:spLocks noGrp="1"/>
          </p:cNvSpPr>
          <p:nvPr>
            <p:ph type="title"/>
          </p:nvPr>
        </p:nvSpPr>
        <p:spPr>
          <a:xfrm>
            <a:off x="629841" y="274098"/>
            <a:ext cx="7886700" cy="99509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74198C-EF6A-8093-7599-12935CC85844}"/>
              </a:ext>
            </a:extLst>
          </p:cNvPr>
          <p:cNvSpPr>
            <a:spLocks noGrp="1"/>
          </p:cNvSpPr>
          <p:nvPr>
            <p:ph type="body" idx="1"/>
          </p:nvPr>
        </p:nvSpPr>
        <p:spPr>
          <a:xfrm>
            <a:off x="629842" y="1262040"/>
            <a:ext cx="3868340"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C98D475-C8D7-800B-C73C-802416212C67}"/>
              </a:ext>
            </a:extLst>
          </p:cNvPr>
          <p:cNvSpPr>
            <a:spLocks noGrp="1"/>
          </p:cNvSpPr>
          <p:nvPr>
            <p:ph sz="half" idx="2"/>
          </p:nvPr>
        </p:nvSpPr>
        <p:spPr>
          <a:xfrm>
            <a:off x="629842" y="1880546"/>
            <a:ext cx="3868340" cy="27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D4FB2B-89FA-FB14-3847-363FF9FBDF10}"/>
              </a:ext>
            </a:extLst>
          </p:cNvPr>
          <p:cNvSpPr>
            <a:spLocks noGrp="1"/>
          </p:cNvSpPr>
          <p:nvPr>
            <p:ph type="body" sz="quarter" idx="3"/>
          </p:nvPr>
        </p:nvSpPr>
        <p:spPr>
          <a:xfrm>
            <a:off x="4629150" y="1262040"/>
            <a:ext cx="3887391"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3673424-0A50-A187-4A1D-5604A47B61DA}"/>
              </a:ext>
            </a:extLst>
          </p:cNvPr>
          <p:cNvSpPr>
            <a:spLocks noGrp="1"/>
          </p:cNvSpPr>
          <p:nvPr>
            <p:ph sz="quarter" idx="4"/>
          </p:nvPr>
        </p:nvSpPr>
        <p:spPr>
          <a:xfrm>
            <a:off x="4629150" y="1880546"/>
            <a:ext cx="3887391" cy="27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395349-3B8E-ECE4-9104-C48439770BFA}"/>
              </a:ext>
            </a:extLst>
          </p:cNvPr>
          <p:cNvSpPr>
            <a:spLocks noGrp="1"/>
          </p:cNvSpPr>
          <p:nvPr>
            <p:ph type="dt" sz="half" idx="10"/>
          </p:nvPr>
        </p:nvSpPr>
        <p:spPr/>
        <p:txBody>
          <a:bodyPr/>
          <a:lstStyle/>
          <a:p>
            <a:fld id="{4DF9BD04-AC8F-C749-915B-B556DB5A4514}" type="datetimeFigureOut">
              <a:rPr lang="en-US" smtClean="0"/>
              <a:t>11/9/2023</a:t>
            </a:fld>
            <a:endParaRPr lang="en-US"/>
          </a:p>
        </p:txBody>
      </p:sp>
      <p:sp>
        <p:nvSpPr>
          <p:cNvPr id="8" name="Footer Placeholder 7">
            <a:extLst>
              <a:ext uri="{FF2B5EF4-FFF2-40B4-BE49-F238E27FC236}">
                <a16:creationId xmlns:a16="http://schemas.microsoft.com/office/drawing/2014/main" id="{EC18CD1C-331F-6E30-F3B7-C44626C4A0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DAE133-FF72-37BE-1FE9-0CF118F43A01}"/>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4210228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A0D3E-F717-95A9-406B-B87FC5BBEC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8DD731-DBD3-A77D-2513-6BA374672E0E}"/>
              </a:ext>
            </a:extLst>
          </p:cNvPr>
          <p:cNvSpPr>
            <a:spLocks noGrp="1"/>
          </p:cNvSpPr>
          <p:nvPr>
            <p:ph type="dt" sz="half" idx="10"/>
          </p:nvPr>
        </p:nvSpPr>
        <p:spPr/>
        <p:txBody>
          <a:bodyPr/>
          <a:lstStyle/>
          <a:p>
            <a:fld id="{4DF9BD04-AC8F-C749-915B-B556DB5A4514}" type="datetimeFigureOut">
              <a:rPr lang="en-US" smtClean="0"/>
              <a:t>11/9/2023</a:t>
            </a:fld>
            <a:endParaRPr lang="en-US"/>
          </a:p>
        </p:txBody>
      </p:sp>
      <p:sp>
        <p:nvSpPr>
          <p:cNvPr id="4" name="Footer Placeholder 3">
            <a:extLst>
              <a:ext uri="{FF2B5EF4-FFF2-40B4-BE49-F238E27FC236}">
                <a16:creationId xmlns:a16="http://schemas.microsoft.com/office/drawing/2014/main" id="{1365685C-3ADE-C3EC-99F2-46AFC130D5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5878D6-BEAE-656D-9343-7EE081426336}"/>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17938019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6FB842-F39C-1F83-5AA4-5C49E5D317F5}"/>
              </a:ext>
            </a:extLst>
          </p:cNvPr>
          <p:cNvSpPr>
            <a:spLocks noGrp="1"/>
          </p:cNvSpPr>
          <p:nvPr>
            <p:ph type="dt" sz="half" idx="10"/>
          </p:nvPr>
        </p:nvSpPr>
        <p:spPr/>
        <p:txBody>
          <a:bodyPr/>
          <a:lstStyle/>
          <a:p>
            <a:fld id="{4DF9BD04-AC8F-C749-915B-B556DB5A4514}" type="datetimeFigureOut">
              <a:rPr lang="en-US" smtClean="0"/>
              <a:t>11/9/2023</a:t>
            </a:fld>
            <a:endParaRPr lang="en-US"/>
          </a:p>
        </p:txBody>
      </p:sp>
      <p:sp>
        <p:nvSpPr>
          <p:cNvPr id="3" name="Footer Placeholder 2">
            <a:extLst>
              <a:ext uri="{FF2B5EF4-FFF2-40B4-BE49-F238E27FC236}">
                <a16:creationId xmlns:a16="http://schemas.microsoft.com/office/drawing/2014/main" id="{A6FBF7D3-7EDE-D4A4-CD48-2B1507D929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585A54-2B8E-06AF-07CC-65F17C36E08B}"/>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2138873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0E533-A7B4-5BDF-1A13-43E22B755258}"/>
              </a:ext>
            </a:extLst>
          </p:cNvPr>
          <p:cNvSpPr>
            <a:spLocks noGrp="1"/>
          </p:cNvSpPr>
          <p:nvPr>
            <p:ph type="title"/>
          </p:nvPr>
        </p:nvSpPr>
        <p:spPr>
          <a:xfrm>
            <a:off x="629841" y="343218"/>
            <a:ext cx="2949178" cy="1201261"/>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FFF43EC-9DF5-A72A-464E-8A4C3AB2ABB4}"/>
              </a:ext>
            </a:extLst>
          </p:cNvPr>
          <p:cNvSpPr>
            <a:spLocks noGrp="1"/>
          </p:cNvSpPr>
          <p:nvPr>
            <p:ph idx="1"/>
          </p:nvPr>
        </p:nvSpPr>
        <p:spPr>
          <a:xfrm>
            <a:off x="3887391" y="741255"/>
            <a:ext cx="4629150" cy="365860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71E1D4-A0F6-51C5-E1B0-6CBC89C03FBA}"/>
              </a:ext>
            </a:extLst>
          </p:cNvPr>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3761531-2DBF-B4C4-C903-72535BF92773}"/>
              </a:ext>
            </a:extLst>
          </p:cNvPr>
          <p:cNvSpPr>
            <a:spLocks noGrp="1"/>
          </p:cNvSpPr>
          <p:nvPr>
            <p:ph type="dt" sz="half" idx="10"/>
          </p:nvPr>
        </p:nvSpPr>
        <p:spPr/>
        <p:txBody>
          <a:bodyPr/>
          <a:lstStyle/>
          <a:p>
            <a:fld id="{4DF9BD04-AC8F-C749-915B-B556DB5A4514}" type="datetimeFigureOut">
              <a:rPr lang="en-US" smtClean="0"/>
              <a:t>11/9/2023</a:t>
            </a:fld>
            <a:endParaRPr lang="en-US"/>
          </a:p>
        </p:txBody>
      </p:sp>
      <p:sp>
        <p:nvSpPr>
          <p:cNvPr id="6" name="Footer Placeholder 5">
            <a:extLst>
              <a:ext uri="{FF2B5EF4-FFF2-40B4-BE49-F238E27FC236}">
                <a16:creationId xmlns:a16="http://schemas.microsoft.com/office/drawing/2014/main" id="{E9104103-7CB4-2D3B-8A06-DE79412EDD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36C2DB-149C-AD6D-2022-887D8076C1EA}"/>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237556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6872D-E5F7-B3B7-E2C7-C8D84CE0F82A}"/>
              </a:ext>
            </a:extLst>
          </p:cNvPr>
          <p:cNvSpPr>
            <a:spLocks noGrp="1"/>
          </p:cNvSpPr>
          <p:nvPr>
            <p:ph type="title"/>
          </p:nvPr>
        </p:nvSpPr>
        <p:spPr>
          <a:xfrm>
            <a:off x="629841" y="343218"/>
            <a:ext cx="2949178" cy="1201261"/>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EAEF418-3C23-760C-2B47-C4B7D79FD7C0}"/>
              </a:ext>
            </a:extLst>
          </p:cNvPr>
          <p:cNvSpPr>
            <a:spLocks noGrp="1"/>
          </p:cNvSpPr>
          <p:nvPr>
            <p:ph type="pic" idx="1"/>
          </p:nvPr>
        </p:nvSpPr>
        <p:spPr>
          <a:xfrm>
            <a:off x="3887391" y="741255"/>
            <a:ext cx="4629150" cy="365860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9A0B111-8E31-7ED7-23D8-4D3554DAE936}"/>
              </a:ext>
            </a:extLst>
          </p:cNvPr>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DDB22C9-5865-2F4C-E053-C9EDFD5024E0}"/>
              </a:ext>
            </a:extLst>
          </p:cNvPr>
          <p:cNvSpPr>
            <a:spLocks noGrp="1"/>
          </p:cNvSpPr>
          <p:nvPr>
            <p:ph type="dt" sz="half" idx="10"/>
          </p:nvPr>
        </p:nvSpPr>
        <p:spPr/>
        <p:txBody>
          <a:bodyPr/>
          <a:lstStyle/>
          <a:p>
            <a:fld id="{4DF9BD04-AC8F-C749-915B-B556DB5A4514}" type="datetimeFigureOut">
              <a:rPr lang="en-US" smtClean="0"/>
              <a:t>11/9/2023</a:t>
            </a:fld>
            <a:endParaRPr lang="en-US"/>
          </a:p>
        </p:txBody>
      </p:sp>
      <p:sp>
        <p:nvSpPr>
          <p:cNvPr id="6" name="Footer Placeholder 5">
            <a:extLst>
              <a:ext uri="{FF2B5EF4-FFF2-40B4-BE49-F238E27FC236}">
                <a16:creationId xmlns:a16="http://schemas.microsoft.com/office/drawing/2014/main" id="{BF66E4F0-C11D-E296-6593-F39B638834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4AAC20-7050-72AE-7F80-23117B2EE107}"/>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5532798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7A9D1-8453-691B-2B4C-D5FE736583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7A77F7-2F27-6F87-190E-1B0BAE5835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26B932-8DD0-B015-EF9A-027FFEF0038D}"/>
              </a:ext>
            </a:extLst>
          </p:cNvPr>
          <p:cNvSpPr>
            <a:spLocks noGrp="1"/>
          </p:cNvSpPr>
          <p:nvPr>
            <p:ph type="dt" sz="half" idx="10"/>
          </p:nvPr>
        </p:nvSpPr>
        <p:spPr/>
        <p:txBody>
          <a:bodyPr/>
          <a:lstStyle/>
          <a:p>
            <a:fld id="{4DF9BD04-AC8F-C749-915B-B556DB5A4514}" type="datetimeFigureOut">
              <a:rPr lang="en-US" smtClean="0"/>
              <a:t>11/9/2023</a:t>
            </a:fld>
            <a:endParaRPr lang="en-US"/>
          </a:p>
        </p:txBody>
      </p:sp>
      <p:sp>
        <p:nvSpPr>
          <p:cNvPr id="5" name="Footer Placeholder 4">
            <a:extLst>
              <a:ext uri="{FF2B5EF4-FFF2-40B4-BE49-F238E27FC236}">
                <a16:creationId xmlns:a16="http://schemas.microsoft.com/office/drawing/2014/main" id="{DCCCE6C2-1791-98E0-53BD-FE75ECA76B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8172F3-7B56-AA78-E80E-FE7454E4E001}"/>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0662948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E2C164-6A2B-568B-8998-08B6D66490F8}"/>
              </a:ext>
            </a:extLst>
          </p:cNvPr>
          <p:cNvSpPr>
            <a:spLocks noGrp="1"/>
          </p:cNvSpPr>
          <p:nvPr>
            <p:ph type="title" orient="vert"/>
          </p:nvPr>
        </p:nvSpPr>
        <p:spPr>
          <a:xfrm>
            <a:off x="6543675" y="274097"/>
            <a:ext cx="1971675" cy="436291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393B59-437F-F44B-8CF8-8B1BD4D8BE90}"/>
              </a:ext>
            </a:extLst>
          </p:cNvPr>
          <p:cNvSpPr>
            <a:spLocks noGrp="1"/>
          </p:cNvSpPr>
          <p:nvPr>
            <p:ph type="body" orient="vert" idx="1"/>
          </p:nvPr>
        </p:nvSpPr>
        <p:spPr>
          <a:xfrm>
            <a:off x="628650" y="274097"/>
            <a:ext cx="5800725" cy="436291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A3FADE-E511-BCC2-B898-8D718509D8AC}"/>
              </a:ext>
            </a:extLst>
          </p:cNvPr>
          <p:cNvSpPr>
            <a:spLocks noGrp="1"/>
          </p:cNvSpPr>
          <p:nvPr>
            <p:ph type="dt" sz="half" idx="10"/>
          </p:nvPr>
        </p:nvSpPr>
        <p:spPr/>
        <p:txBody>
          <a:bodyPr/>
          <a:lstStyle/>
          <a:p>
            <a:fld id="{4DF9BD04-AC8F-C749-915B-B556DB5A4514}" type="datetimeFigureOut">
              <a:rPr lang="en-US" smtClean="0"/>
              <a:t>11/9/2023</a:t>
            </a:fld>
            <a:endParaRPr lang="en-US"/>
          </a:p>
        </p:txBody>
      </p:sp>
      <p:sp>
        <p:nvSpPr>
          <p:cNvPr id="5" name="Footer Placeholder 4">
            <a:extLst>
              <a:ext uri="{FF2B5EF4-FFF2-40B4-BE49-F238E27FC236}">
                <a16:creationId xmlns:a16="http://schemas.microsoft.com/office/drawing/2014/main" id="{4120FB9A-DA1B-4F18-7AFB-D32B746A57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07C1E1-7D12-4553-7B4B-C8C3EC0E2E21}"/>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72220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3485637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a:t>Click to edit Master title style</a:t>
            </a:r>
          </a:p>
        </p:txBody>
      </p:sp>
    </p:spTree>
    <p:extLst>
      <p:ext uri="{BB962C8B-B14F-4D97-AF65-F5344CB8AC3E}">
        <p14:creationId xmlns:p14="http://schemas.microsoft.com/office/powerpoint/2010/main" val="25583284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613736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a:t>Click to edit Master title style</a:t>
            </a:r>
          </a:p>
        </p:txBody>
      </p:sp>
    </p:spTree>
    <p:extLst>
      <p:ext uri="{BB962C8B-B14F-4D97-AF65-F5344CB8AC3E}">
        <p14:creationId xmlns:p14="http://schemas.microsoft.com/office/powerpoint/2010/main" val="40779096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0430182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563799"/>
      </p:ext>
    </p:extLst>
  </p:cSld>
  <p:clrMapOvr>
    <a:masterClrMapping/>
  </p:clrMapOvr>
  <p:extLst>
    <p:ext uri="{DCECCB84-F9BA-43D5-87BE-67443E8EF086}">
      <p15:sldGuideLst xmlns:p15="http://schemas.microsoft.com/office/powerpoint/2012/main">
        <p15:guide id="1" orient="horz" pos="1621" userDrawn="1">
          <p15:clr>
            <a:srgbClr val="FBAE40"/>
          </p15:clr>
        </p15:guide>
        <p15:guide id="2" pos="2880"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6434795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12123651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2897632" y="4593882"/>
            <a:ext cx="3903712" cy="417515"/>
          </a:xfrm>
          <a:prstGeom prst="rect">
            <a:avLst/>
          </a:prstGeom>
        </p:spPr>
        <p:txBody>
          <a:bodyPr/>
          <a:lstStyle/>
          <a:p>
            <a:endParaRPr lang="en-US"/>
          </a:p>
        </p:txBody>
      </p:sp>
    </p:spTree>
    <p:extLst>
      <p:ext uri="{BB962C8B-B14F-4D97-AF65-F5344CB8AC3E}">
        <p14:creationId xmlns:p14="http://schemas.microsoft.com/office/powerpoint/2010/main" val="5398710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396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sp>
        <p:nvSpPr>
          <p:cNvPr id="6" name="Text Placeholder 5"/>
          <p:cNvSpPr>
            <a:spLocks noGrp="1"/>
          </p:cNvSpPr>
          <p:nvPr>
            <p:ph type="body" sz="quarter" idx="14" hasCustomPrompt="1"/>
          </p:nvPr>
        </p:nvSpPr>
        <p:spPr>
          <a:xfrm>
            <a:off x="0" y="1483943"/>
            <a:ext cx="9144000" cy="2168157"/>
          </a:xfrm>
          <a:prstGeom prst="rect">
            <a:avLst/>
          </a:prstGeom>
          <a:noFill/>
        </p:spPr>
        <p:txBody>
          <a:bodyPr anchor="ctr"/>
          <a:lstStyle>
            <a:lvl1pPr marL="0" indent="0" algn="ctr">
              <a:buNone/>
              <a:defRPr sz="3000">
                <a:solidFill>
                  <a:schemeClr val="accent6"/>
                </a:solidFill>
              </a:defRPr>
            </a:lvl1pPr>
          </a:lstStyle>
          <a:p>
            <a:r>
              <a:rPr lang="en-US" dirty="0"/>
              <a:t>Presentation Title Here</a:t>
            </a:r>
          </a:p>
        </p:txBody>
      </p:sp>
      <p:sp>
        <p:nvSpPr>
          <p:cNvPr id="7" name="Subtitle 3"/>
          <p:cNvSpPr>
            <a:spLocks noGrp="1"/>
          </p:cNvSpPr>
          <p:nvPr>
            <p:ph type="subTitle" idx="1" hasCustomPrompt="1"/>
          </p:nvPr>
        </p:nvSpPr>
        <p:spPr>
          <a:xfrm>
            <a:off x="457200" y="3835032"/>
            <a:ext cx="8229600" cy="294209"/>
          </a:xfrm>
          <a:prstGeom prst="rect">
            <a:avLst/>
          </a:prstGeom>
        </p:spPr>
        <p:txBody>
          <a:bodyPr anchor="ctr"/>
          <a:lstStyle>
            <a:lvl1pPr marL="0" indent="0">
              <a:buNone/>
              <a:defRPr b="1">
                <a:solidFill>
                  <a:srgbClr val="D21D53"/>
                </a:solidFill>
              </a:defRPr>
            </a:lvl1pPr>
          </a:lstStyle>
          <a:p>
            <a:r>
              <a:rPr lang="en-US" dirty="0"/>
              <a:t>Presenter’s Name Here</a:t>
            </a:r>
          </a:p>
        </p:txBody>
      </p:sp>
      <p:sp>
        <p:nvSpPr>
          <p:cNvPr id="8" name="Text Placeholder 4"/>
          <p:cNvSpPr>
            <a:spLocks noGrp="1"/>
          </p:cNvSpPr>
          <p:nvPr>
            <p:ph type="body" sz="quarter" idx="13" hasCustomPrompt="1"/>
          </p:nvPr>
        </p:nvSpPr>
        <p:spPr>
          <a:xfrm>
            <a:off x="457200" y="4188153"/>
            <a:ext cx="8229600" cy="884047"/>
          </a:xfrm>
          <a:prstGeom prst="rect">
            <a:avLst/>
          </a:prstGeom>
        </p:spPr>
        <p:txBody>
          <a:bodyPr/>
          <a:lstStyle>
            <a:lvl1pPr marL="0" indent="0">
              <a:buNone/>
              <a:defRPr sz="1650" i="1">
                <a:solidFill>
                  <a:schemeClr val="tx1"/>
                </a:solidFill>
              </a:defRPr>
            </a:lvl1pPr>
          </a:lstStyle>
          <a:p>
            <a:r>
              <a:rPr lang="en-US" dirty="0"/>
              <a:t>Presenter’s Affiliation Here</a:t>
            </a:r>
          </a:p>
        </p:txBody>
      </p:sp>
    </p:spTree>
    <p:extLst>
      <p:ext uri="{BB962C8B-B14F-4D97-AF65-F5344CB8AC3E}">
        <p14:creationId xmlns:p14="http://schemas.microsoft.com/office/powerpoint/2010/main" val="2400680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434795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7" name="Subtitle 3"/>
          <p:cNvSpPr>
            <a:spLocks noGrp="1"/>
          </p:cNvSpPr>
          <p:nvPr>
            <p:ph type="subTitle" idx="1" hasCustomPrompt="1"/>
          </p:nvPr>
        </p:nvSpPr>
        <p:spPr>
          <a:xfrm>
            <a:off x="457200" y="3852184"/>
            <a:ext cx="4114800" cy="323630"/>
          </a:xfrm>
          <a:prstGeom prst="rect">
            <a:avLst/>
          </a:prstGeom>
        </p:spPr>
        <p:txBody>
          <a:bodyPr anchor="ctr"/>
          <a:lstStyle>
            <a:lvl1pPr marL="0" indent="0">
              <a:buNone/>
              <a:defRPr b="1">
                <a:solidFill>
                  <a:srgbClr val="D21D53"/>
                </a:solidFill>
              </a:defRPr>
            </a:lvl1pPr>
          </a:lstStyle>
          <a:p>
            <a:r>
              <a:rPr lang="en-US" dirty="0"/>
              <a:t>Presenter’s Name Here</a:t>
            </a:r>
          </a:p>
        </p:txBody>
      </p:sp>
      <p:sp>
        <p:nvSpPr>
          <p:cNvPr id="8" name="Text Placeholder 4"/>
          <p:cNvSpPr>
            <a:spLocks noGrp="1"/>
          </p:cNvSpPr>
          <p:nvPr>
            <p:ph type="body" sz="quarter" idx="13" hasCustomPrompt="1"/>
          </p:nvPr>
        </p:nvSpPr>
        <p:spPr>
          <a:xfrm>
            <a:off x="457200" y="4175813"/>
            <a:ext cx="4114800" cy="972450"/>
          </a:xfrm>
          <a:prstGeom prst="rect">
            <a:avLst/>
          </a:prstGeom>
        </p:spPr>
        <p:txBody>
          <a:bodyPr/>
          <a:lstStyle>
            <a:lvl1pPr marL="0" indent="0">
              <a:buNone/>
              <a:defRPr sz="1650" i="1">
                <a:solidFill>
                  <a:schemeClr val="tx1"/>
                </a:solidFill>
              </a:defRPr>
            </a:lvl1pPr>
          </a:lstStyle>
          <a:p>
            <a:r>
              <a:rPr lang="en-US" dirty="0"/>
              <a:t>Presenter’s Affiliation Here</a:t>
            </a:r>
          </a:p>
        </p:txBody>
      </p:sp>
      <p:sp>
        <p:nvSpPr>
          <p:cNvPr id="9" name="Text Placeholder 4"/>
          <p:cNvSpPr>
            <a:spLocks noGrp="1"/>
          </p:cNvSpPr>
          <p:nvPr>
            <p:ph type="body" sz="quarter" idx="15" hasCustomPrompt="1"/>
          </p:nvPr>
        </p:nvSpPr>
        <p:spPr>
          <a:xfrm>
            <a:off x="4572000" y="4175813"/>
            <a:ext cx="4114800" cy="972450"/>
          </a:xfrm>
          <a:prstGeom prst="rect">
            <a:avLst/>
          </a:prstGeom>
        </p:spPr>
        <p:txBody>
          <a:bodyPr/>
          <a:lstStyle>
            <a:lvl1pPr marL="0" indent="0">
              <a:buNone/>
              <a:defRPr sz="1650" i="1">
                <a:solidFill>
                  <a:schemeClr val="tx1"/>
                </a:solidFill>
              </a:defRPr>
            </a:lvl1pPr>
          </a:lstStyle>
          <a:p>
            <a:r>
              <a:rPr lang="en-US" dirty="0"/>
              <a:t>Presenter’s Affiliation Here</a:t>
            </a:r>
          </a:p>
        </p:txBody>
      </p:sp>
      <p:sp>
        <p:nvSpPr>
          <p:cNvPr id="10" name="Text Placeholder 2"/>
          <p:cNvSpPr>
            <a:spLocks noGrp="1"/>
          </p:cNvSpPr>
          <p:nvPr>
            <p:ph type="body" sz="quarter" idx="16" hasCustomPrompt="1"/>
          </p:nvPr>
        </p:nvSpPr>
        <p:spPr>
          <a:xfrm>
            <a:off x="4572000" y="3852160"/>
            <a:ext cx="4114800" cy="324151"/>
          </a:xfrm>
          <a:prstGeom prst="rect">
            <a:avLst/>
          </a:prstGeom>
        </p:spPr>
        <p:txBody>
          <a:bodyPr anchor="ctr"/>
          <a:lstStyle>
            <a:lvl1pPr marL="0" marR="0" indent="0" algn="l" defTabSz="342900" rtl="0" eaLnBrk="1" fontAlgn="auto" latinLnBrk="0" hangingPunct="1">
              <a:lnSpc>
                <a:spcPct val="85000"/>
              </a:lnSpc>
              <a:spcBef>
                <a:spcPct val="20000"/>
              </a:spcBef>
              <a:spcAft>
                <a:spcPts val="0"/>
              </a:spcAft>
              <a:buClrTx/>
              <a:buSzTx/>
              <a:buFont typeface="Arial"/>
              <a:buNone/>
              <a:tabLst/>
              <a:defRPr b="1">
                <a:solidFill>
                  <a:srgbClr val="D21D53"/>
                </a:solidFill>
              </a:defRPr>
            </a:lvl1pPr>
          </a:lstStyle>
          <a:p>
            <a:pPr marL="0" marR="0" lvl="0" indent="0" algn="l" defTabSz="342900" rtl="0" eaLnBrk="1" fontAlgn="auto" latinLnBrk="0" hangingPunct="1">
              <a:lnSpc>
                <a:spcPct val="85000"/>
              </a:lnSpc>
              <a:spcBef>
                <a:spcPct val="20000"/>
              </a:spcBef>
              <a:spcAft>
                <a:spcPts val="0"/>
              </a:spcAft>
              <a:buClrTx/>
              <a:buSzTx/>
              <a:buFont typeface="Arial"/>
              <a:buNone/>
              <a:tabLst/>
              <a:defRPr/>
            </a:pPr>
            <a:r>
              <a:rPr lang="en-US" dirty="0"/>
              <a:t>Presenter’s Name Here</a:t>
            </a:r>
          </a:p>
        </p:txBody>
      </p:sp>
    </p:spTree>
    <p:extLst>
      <p:ext uri="{BB962C8B-B14F-4D97-AF65-F5344CB8AC3E}">
        <p14:creationId xmlns:p14="http://schemas.microsoft.com/office/powerpoint/2010/main" val="726540922"/>
      </p:ext>
    </p:extLst>
  </p:cSld>
  <p:clrMapOvr>
    <a:masterClrMapping/>
  </p:clrMapOvr>
  <p:extLst>
    <p:ext uri="{DCECCB84-F9BA-43D5-87BE-67443E8EF086}">
      <p15:sldGuideLst xmlns:p15="http://schemas.microsoft.com/office/powerpoint/2012/main">
        <p15:guide id="1" orient="horz" pos="372">
          <p15:clr>
            <a:srgbClr val="FBAE40"/>
          </p15:clr>
        </p15:guide>
        <p15:guide id="2" pos="288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3" name="Text Placeholder 5"/>
          <p:cNvSpPr>
            <a:spLocks noGrp="1"/>
          </p:cNvSpPr>
          <p:nvPr>
            <p:ph type="body" sz="quarter" idx="14" hasCustomPrompt="1"/>
          </p:nvPr>
        </p:nvSpPr>
        <p:spPr>
          <a:xfrm>
            <a:off x="0" y="1466173"/>
            <a:ext cx="9144000" cy="2168156"/>
          </a:xfrm>
          <a:prstGeom prst="rect">
            <a:avLst/>
          </a:prstGeom>
          <a:noFill/>
        </p:spPr>
        <p:txBody>
          <a:bodyPr anchor="ctr"/>
          <a:lstStyle>
            <a:lvl1pPr marL="0" indent="0" algn="ctr">
              <a:buNone/>
              <a:defRPr sz="3000">
                <a:solidFill>
                  <a:schemeClr val="accent6"/>
                </a:solidFill>
              </a:defRPr>
            </a:lvl1pPr>
          </a:lstStyle>
          <a:p>
            <a:r>
              <a:rPr lang="en-US" dirty="0"/>
              <a:t>Section header</a:t>
            </a:r>
          </a:p>
        </p:txBody>
      </p:sp>
      <p:sp>
        <p:nvSpPr>
          <p:cNvPr id="4" name="Text Placeholder 4"/>
          <p:cNvSpPr>
            <a:spLocks noGrp="1"/>
          </p:cNvSpPr>
          <p:nvPr>
            <p:ph type="body" sz="quarter" idx="13" hasCustomPrompt="1"/>
          </p:nvPr>
        </p:nvSpPr>
        <p:spPr>
          <a:xfrm>
            <a:off x="457200" y="3942557"/>
            <a:ext cx="8229600" cy="1379451"/>
          </a:xfrm>
          <a:prstGeom prst="rect">
            <a:avLst/>
          </a:prstGeom>
        </p:spPr>
        <p:txBody>
          <a:bodyPr/>
          <a:lstStyle>
            <a:lvl1pPr marL="0" indent="0" algn="ctr">
              <a:buNone/>
              <a:defRPr sz="1650" i="0">
                <a:solidFill>
                  <a:schemeClr val="tx1"/>
                </a:solidFill>
              </a:defRPr>
            </a:lvl1pPr>
          </a:lstStyle>
          <a:p>
            <a:r>
              <a:rPr lang="en-US" dirty="0"/>
              <a:t>Subtext here</a:t>
            </a:r>
          </a:p>
        </p:txBody>
      </p:sp>
      <p:sp>
        <p:nvSpPr>
          <p:cNvPr id="5" name="TextBox 4">
            <a:extLst>
              <a:ext uri="{FF2B5EF4-FFF2-40B4-BE49-F238E27FC236}">
                <a16:creationId xmlns:a16="http://schemas.microsoft.com/office/drawing/2014/main" id="{72F8714D-BF91-F640-B196-C7C026F5440C}"/>
              </a:ext>
            </a:extLst>
          </p:cNvPr>
          <p:cNvSpPr txBox="1"/>
          <p:nvPr userDrawn="1"/>
        </p:nvSpPr>
        <p:spPr>
          <a:xfrm>
            <a:off x="177271" y="6004968"/>
            <a:ext cx="3339548" cy="739348"/>
          </a:xfrm>
          <a:prstGeom prst="rect">
            <a:avLst/>
          </a:prstGeom>
          <a:noFill/>
        </p:spPr>
        <p:txBody>
          <a:bodyPr wrap="square" rtlCol="0">
            <a:spAutoFit/>
          </a:bodyPr>
          <a:lstStyle/>
          <a:p>
            <a:r>
              <a:rPr lang="en-US" sz="2100" dirty="0">
                <a:solidFill>
                  <a:schemeClr val="bg1"/>
                </a:solidFill>
              </a:rPr>
              <a:t>October 29–30, 2021</a:t>
            </a:r>
            <a:br>
              <a:rPr lang="en-US" sz="2100" dirty="0">
                <a:solidFill>
                  <a:schemeClr val="bg1"/>
                </a:solidFill>
              </a:rPr>
            </a:br>
            <a:r>
              <a:rPr lang="en-US" sz="2100" dirty="0">
                <a:solidFill>
                  <a:schemeClr val="bg1"/>
                </a:solidFill>
              </a:rPr>
              <a:t>CHICAGO</a:t>
            </a:r>
          </a:p>
        </p:txBody>
      </p:sp>
    </p:spTree>
    <p:extLst>
      <p:ext uri="{BB962C8B-B14F-4D97-AF65-F5344CB8AC3E}">
        <p14:creationId xmlns:p14="http://schemas.microsoft.com/office/powerpoint/2010/main" val="21010532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Content Slide 1">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261211"/>
            <a:ext cx="9144000" cy="803003"/>
          </a:xfrm>
          <a:prstGeom prst="rect">
            <a:avLst/>
          </a:prstGeom>
        </p:spPr>
        <p:txBody>
          <a:bodyPr anchor="ctr"/>
          <a:lstStyle>
            <a:lvl1pPr algn="ctr">
              <a:defRPr sz="3000">
                <a:solidFill>
                  <a:schemeClr val="tx1"/>
                </a:solidFill>
              </a:defRPr>
            </a:lvl1pPr>
          </a:lstStyle>
          <a:p>
            <a:r>
              <a:rPr lang="en-US" dirty="0"/>
              <a:t>Click to add title</a:t>
            </a:r>
          </a:p>
        </p:txBody>
      </p:sp>
      <p:sp>
        <p:nvSpPr>
          <p:cNvPr id="7" name="Text Placeholder 7"/>
          <p:cNvSpPr>
            <a:spLocks noGrp="1"/>
          </p:cNvSpPr>
          <p:nvPr>
            <p:ph type="body" sz="quarter" idx="13" hasCustomPrompt="1"/>
          </p:nvPr>
        </p:nvSpPr>
        <p:spPr>
          <a:xfrm>
            <a:off x="0" y="4747844"/>
            <a:ext cx="9144000" cy="400419"/>
          </a:xfrm>
          <a:prstGeom prst="rect">
            <a:avLst/>
          </a:prstGeom>
        </p:spPr>
        <p:txBody>
          <a:bodyPr lIns="274320" tIns="137160" rIns="274320" bIns="137160" anchor="b"/>
          <a:lstStyle>
            <a:lvl1pPr marL="0" indent="0">
              <a:buNone/>
              <a:defRPr sz="1050" b="1" baseline="0">
                <a:solidFill>
                  <a:schemeClr val="tx1"/>
                </a:solidFill>
                <a:latin typeface="+mn-lt"/>
                <a:cs typeface="Helvetica" panose="020B0604020202020204" pitchFamily="34" charset="0"/>
              </a:defRPr>
            </a:lvl1pPr>
            <a:lvl2pPr marL="296466" indent="0">
              <a:buNone/>
              <a:defRPr sz="1050" b="1"/>
            </a:lvl2pPr>
            <a:lvl3pPr marL="601266" indent="0">
              <a:buNone/>
              <a:defRPr sz="1050" b="1"/>
            </a:lvl3pPr>
            <a:lvl4pPr marL="897731" indent="0">
              <a:buNone/>
              <a:defRPr sz="1050" b="1"/>
            </a:lvl4pPr>
            <a:lvl5pPr marL="1201340" indent="0">
              <a:buNone/>
              <a:defRPr sz="1050" b="1"/>
            </a:lvl5pPr>
          </a:lstStyle>
          <a:p>
            <a:pPr lvl="0"/>
            <a:r>
              <a:rPr lang="en-US" dirty="0"/>
              <a:t>Reference.</a:t>
            </a:r>
          </a:p>
        </p:txBody>
      </p:sp>
      <p:sp>
        <p:nvSpPr>
          <p:cNvPr id="8" name="Content Placeholder 3"/>
          <p:cNvSpPr>
            <a:spLocks noGrp="1"/>
          </p:cNvSpPr>
          <p:nvPr>
            <p:ph sz="quarter" idx="14"/>
          </p:nvPr>
        </p:nvSpPr>
        <p:spPr>
          <a:xfrm>
            <a:off x="457200" y="1176151"/>
            <a:ext cx="8229600" cy="3483102"/>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7891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Content Slide 2">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261211"/>
            <a:ext cx="9144000" cy="803003"/>
          </a:xfrm>
          <a:prstGeom prst="rect">
            <a:avLst/>
          </a:prstGeom>
        </p:spPr>
        <p:txBody>
          <a:bodyPr anchor="ctr"/>
          <a:lstStyle>
            <a:lvl1pPr algn="ctr">
              <a:defRPr sz="3000">
                <a:solidFill>
                  <a:schemeClr val="tx1"/>
                </a:solidFill>
              </a:defRPr>
            </a:lvl1pPr>
          </a:lstStyle>
          <a:p>
            <a:r>
              <a:rPr lang="en-US" dirty="0"/>
              <a:t>Click to add title</a:t>
            </a:r>
          </a:p>
        </p:txBody>
      </p:sp>
      <p:sp>
        <p:nvSpPr>
          <p:cNvPr id="7" name="Text Placeholder 7"/>
          <p:cNvSpPr>
            <a:spLocks noGrp="1"/>
          </p:cNvSpPr>
          <p:nvPr>
            <p:ph type="body" sz="quarter" idx="13" hasCustomPrompt="1"/>
          </p:nvPr>
        </p:nvSpPr>
        <p:spPr>
          <a:xfrm>
            <a:off x="0" y="4747844"/>
            <a:ext cx="9144000" cy="400419"/>
          </a:xfrm>
          <a:prstGeom prst="rect">
            <a:avLst/>
          </a:prstGeom>
        </p:spPr>
        <p:txBody>
          <a:bodyPr lIns="274320" tIns="137160" rIns="274320" bIns="137160" anchor="b"/>
          <a:lstStyle>
            <a:lvl1pPr marL="0" indent="0">
              <a:buNone/>
              <a:defRPr sz="1050" b="1" baseline="0">
                <a:solidFill>
                  <a:schemeClr val="tx1"/>
                </a:solidFill>
                <a:latin typeface="+mn-lt"/>
                <a:cs typeface="Helvetica" panose="020B0604020202020204" pitchFamily="34" charset="0"/>
              </a:defRPr>
            </a:lvl1pPr>
            <a:lvl2pPr marL="296466" indent="0">
              <a:buNone/>
              <a:defRPr sz="1050" b="1"/>
            </a:lvl2pPr>
            <a:lvl3pPr marL="601266" indent="0">
              <a:buNone/>
              <a:defRPr sz="1050" b="1"/>
            </a:lvl3pPr>
            <a:lvl4pPr marL="897731" indent="0">
              <a:buNone/>
              <a:defRPr sz="1050" b="1"/>
            </a:lvl4pPr>
            <a:lvl5pPr marL="1201340" indent="0">
              <a:buNone/>
              <a:defRPr sz="1050" b="1"/>
            </a:lvl5pPr>
          </a:lstStyle>
          <a:p>
            <a:pPr lvl="0"/>
            <a:r>
              <a:rPr lang="en-US" dirty="0"/>
              <a:t>Reference.</a:t>
            </a:r>
          </a:p>
        </p:txBody>
      </p:sp>
      <p:sp>
        <p:nvSpPr>
          <p:cNvPr id="4" name="Content Placeholder 3"/>
          <p:cNvSpPr>
            <a:spLocks noGrp="1"/>
          </p:cNvSpPr>
          <p:nvPr>
            <p:ph sz="quarter" idx="14"/>
          </p:nvPr>
        </p:nvSpPr>
        <p:spPr>
          <a:xfrm>
            <a:off x="457200" y="1176152"/>
            <a:ext cx="4122892" cy="3489176"/>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quarter" idx="15"/>
          </p:nvPr>
        </p:nvSpPr>
        <p:spPr>
          <a:xfrm>
            <a:off x="4580092" y="1176152"/>
            <a:ext cx="4122892" cy="3489176"/>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45069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Content Slide 3">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261211"/>
            <a:ext cx="9144000" cy="803003"/>
          </a:xfrm>
          <a:prstGeom prst="rect">
            <a:avLst/>
          </a:prstGeom>
        </p:spPr>
        <p:txBody>
          <a:bodyPr anchor="ctr"/>
          <a:lstStyle>
            <a:lvl1pPr algn="ctr">
              <a:defRPr sz="3000">
                <a:solidFill>
                  <a:schemeClr val="tx1"/>
                </a:solidFill>
              </a:defRPr>
            </a:lvl1pPr>
          </a:lstStyle>
          <a:p>
            <a:r>
              <a:rPr lang="en-US" dirty="0"/>
              <a:t>Click to add title</a:t>
            </a:r>
          </a:p>
        </p:txBody>
      </p:sp>
      <p:sp>
        <p:nvSpPr>
          <p:cNvPr id="7" name="Text Placeholder 7"/>
          <p:cNvSpPr>
            <a:spLocks noGrp="1"/>
          </p:cNvSpPr>
          <p:nvPr>
            <p:ph type="body" sz="quarter" idx="13" hasCustomPrompt="1"/>
          </p:nvPr>
        </p:nvSpPr>
        <p:spPr>
          <a:xfrm>
            <a:off x="0" y="4747844"/>
            <a:ext cx="9144000" cy="400419"/>
          </a:xfrm>
          <a:prstGeom prst="rect">
            <a:avLst/>
          </a:prstGeom>
        </p:spPr>
        <p:txBody>
          <a:bodyPr lIns="274320" tIns="137160" rIns="274320" bIns="137160" anchor="b"/>
          <a:lstStyle>
            <a:lvl1pPr marL="0" indent="0">
              <a:buNone/>
              <a:defRPr sz="1050" b="1" baseline="0">
                <a:solidFill>
                  <a:schemeClr val="tx1"/>
                </a:solidFill>
                <a:latin typeface="+mn-lt"/>
                <a:cs typeface="Helvetica" panose="020B0604020202020204" pitchFamily="34" charset="0"/>
              </a:defRPr>
            </a:lvl1pPr>
            <a:lvl2pPr marL="296466" indent="0">
              <a:buNone/>
              <a:defRPr sz="1050" b="1"/>
            </a:lvl2pPr>
            <a:lvl3pPr marL="601266" indent="0">
              <a:buNone/>
              <a:defRPr sz="1050" b="1"/>
            </a:lvl3pPr>
            <a:lvl4pPr marL="897731" indent="0">
              <a:buNone/>
              <a:defRPr sz="1050" b="1"/>
            </a:lvl4pPr>
            <a:lvl5pPr marL="1201340" indent="0">
              <a:buNone/>
              <a:defRPr sz="1050" b="1"/>
            </a:lvl5pPr>
          </a:lstStyle>
          <a:p>
            <a:pPr lvl="0"/>
            <a:r>
              <a:rPr lang="en-US" dirty="0"/>
              <a:t>Reference.</a:t>
            </a:r>
          </a:p>
        </p:txBody>
      </p:sp>
      <p:sp>
        <p:nvSpPr>
          <p:cNvPr id="4" name="Content Placeholder 3"/>
          <p:cNvSpPr>
            <a:spLocks noGrp="1"/>
          </p:cNvSpPr>
          <p:nvPr>
            <p:ph sz="quarter" idx="14"/>
          </p:nvPr>
        </p:nvSpPr>
        <p:spPr>
          <a:xfrm>
            <a:off x="457200" y="1646230"/>
            <a:ext cx="4122892" cy="3025174"/>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p:cNvSpPr>
            <a:spLocks noGrp="1"/>
          </p:cNvSpPr>
          <p:nvPr>
            <p:ph sz="quarter" idx="15"/>
          </p:nvPr>
        </p:nvSpPr>
        <p:spPr>
          <a:xfrm>
            <a:off x="4580092" y="1646230"/>
            <a:ext cx="4122892" cy="3025174"/>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6"/>
          </p:nvPr>
        </p:nvSpPr>
        <p:spPr>
          <a:xfrm>
            <a:off x="457200" y="1118189"/>
            <a:ext cx="4122738" cy="528041"/>
          </a:xfrm>
          <a:prstGeom prst="rect">
            <a:avLst/>
          </a:prstGeom>
        </p:spPr>
        <p:txBody>
          <a:bodyPr anchor="b"/>
          <a:lstStyle>
            <a:lvl1pPr marL="0" indent="0">
              <a:buNone/>
              <a:defRPr sz="1800" b="1" baseline="0">
                <a:solidFill>
                  <a:schemeClr val="tx1"/>
                </a:solidFill>
              </a:defRPr>
            </a:lvl1pPr>
          </a:lstStyle>
          <a:p>
            <a:pPr lvl="0"/>
            <a:r>
              <a:rPr lang="en-US"/>
              <a:t>Click to edit Master text styles</a:t>
            </a:r>
          </a:p>
        </p:txBody>
      </p:sp>
      <p:sp>
        <p:nvSpPr>
          <p:cNvPr id="9" name="Text Placeholder 4"/>
          <p:cNvSpPr>
            <a:spLocks noGrp="1"/>
          </p:cNvSpPr>
          <p:nvPr>
            <p:ph type="body" sz="quarter" idx="17"/>
          </p:nvPr>
        </p:nvSpPr>
        <p:spPr>
          <a:xfrm>
            <a:off x="4580246" y="1118189"/>
            <a:ext cx="4122738" cy="528041"/>
          </a:xfrm>
          <a:prstGeom prst="rect">
            <a:avLst/>
          </a:prstGeom>
        </p:spPr>
        <p:txBody>
          <a:bodyPr anchor="b"/>
          <a:lstStyle>
            <a:lvl1pPr marL="0" indent="0">
              <a:buNone/>
              <a:defRPr sz="1800" b="1" baseline="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41157435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Content Slide 4">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261211"/>
            <a:ext cx="9144000" cy="803003"/>
          </a:xfrm>
          <a:prstGeom prst="rect">
            <a:avLst/>
          </a:prstGeom>
        </p:spPr>
        <p:txBody>
          <a:bodyPr anchor="ctr"/>
          <a:lstStyle>
            <a:lvl1pPr algn="ctr">
              <a:defRPr sz="3000">
                <a:solidFill>
                  <a:schemeClr val="tx1"/>
                </a:solidFill>
              </a:defRPr>
            </a:lvl1pPr>
          </a:lstStyle>
          <a:p>
            <a:r>
              <a:rPr lang="en-US" dirty="0"/>
              <a:t>Click to add title</a:t>
            </a:r>
          </a:p>
        </p:txBody>
      </p:sp>
      <p:sp>
        <p:nvSpPr>
          <p:cNvPr id="7" name="Text Placeholder 7"/>
          <p:cNvSpPr>
            <a:spLocks noGrp="1"/>
          </p:cNvSpPr>
          <p:nvPr>
            <p:ph type="body" sz="quarter" idx="13" hasCustomPrompt="1"/>
          </p:nvPr>
        </p:nvSpPr>
        <p:spPr>
          <a:xfrm>
            <a:off x="0" y="4747844"/>
            <a:ext cx="9144000" cy="400419"/>
          </a:xfrm>
          <a:prstGeom prst="rect">
            <a:avLst/>
          </a:prstGeom>
        </p:spPr>
        <p:txBody>
          <a:bodyPr lIns="274320" tIns="137160" rIns="274320" bIns="137160" anchor="b"/>
          <a:lstStyle>
            <a:lvl1pPr marL="0" indent="0">
              <a:buNone/>
              <a:defRPr sz="1050" b="1" baseline="0">
                <a:solidFill>
                  <a:schemeClr val="tx1"/>
                </a:solidFill>
                <a:latin typeface="+mn-lt"/>
                <a:cs typeface="Helvetica" panose="020B0604020202020204" pitchFamily="34" charset="0"/>
              </a:defRPr>
            </a:lvl1pPr>
            <a:lvl2pPr marL="296466" indent="0">
              <a:buNone/>
              <a:defRPr sz="1050" b="1"/>
            </a:lvl2pPr>
            <a:lvl3pPr marL="601266" indent="0">
              <a:buNone/>
              <a:defRPr sz="1050" b="1"/>
            </a:lvl3pPr>
            <a:lvl4pPr marL="897731" indent="0">
              <a:buNone/>
              <a:defRPr sz="1050" b="1"/>
            </a:lvl4pPr>
            <a:lvl5pPr marL="1201340" indent="0">
              <a:buNone/>
              <a:defRPr sz="1050" b="1"/>
            </a:lvl5pPr>
          </a:lstStyle>
          <a:p>
            <a:pPr lvl="0"/>
            <a:r>
              <a:rPr lang="en-US" dirty="0"/>
              <a:t>Reference.</a:t>
            </a:r>
          </a:p>
        </p:txBody>
      </p:sp>
    </p:spTree>
    <p:extLst>
      <p:ext uri="{BB962C8B-B14F-4D97-AF65-F5344CB8AC3E}">
        <p14:creationId xmlns:p14="http://schemas.microsoft.com/office/powerpoint/2010/main" val="23319587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Blank 1">
    <p:spTree>
      <p:nvGrpSpPr>
        <p:cNvPr id="1" name=""/>
        <p:cNvGrpSpPr/>
        <p:nvPr/>
      </p:nvGrpSpPr>
      <p:grpSpPr>
        <a:xfrm>
          <a:off x="0" y="0"/>
          <a:ext cx="0" cy="0"/>
          <a:chOff x="0" y="0"/>
          <a:chExt cx="0" cy="0"/>
        </a:xfrm>
      </p:grpSpPr>
      <p:sp>
        <p:nvSpPr>
          <p:cNvPr id="2" name="Text Placeholder 7"/>
          <p:cNvSpPr>
            <a:spLocks noGrp="1"/>
          </p:cNvSpPr>
          <p:nvPr>
            <p:ph type="body" sz="quarter" idx="13" hasCustomPrompt="1"/>
          </p:nvPr>
        </p:nvSpPr>
        <p:spPr>
          <a:xfrm>
            <a:off x="0" y="4747844"/>
            <a:ext cx="9144000" cy="400419"/>
          </a:xfrm>
          <a:prstGeom prst="rect">
            <a:avLst/>
          </a:prstGeom>
        </p:spPr>
        <p:txBody>
          <a:bodyPr lIns="274320" tIns="137160" rIns="274320" bIns="137160" anchor="b"/>
          <a:lstStyle>
            <a:lvl1pPr marL="0" indent="0">
              <a:buNone/>
              <a:defRPr sz="1050" b="1" baseline="0">
                <a:solidFill>
                  <a:schemeClr val="tx1"/>
                </a:solidFill>
                <a:latin typeface="+mn-lt"/>
                <a:cs typeface="Helvetica" panose="020B0604020202020204" pitchFamily="34" charset="0"/>
              </a:defRPr>
            </a:lvl1pPr>
            <a:lvl2pPr marL="296466" indent="0">
              <a:buNone/>
              <a:defRPr sz="1050" b="1"/>
            </a:lvl2pPr>
            <a:lvl3pPr marL="601266" indent="0">
              <a:buNone/>
              <a:defRPr sz="1050" b="1"/>
            </a:lvl3pPr>
            <a:lvl4pPr marL="897731" indent="0">
              <a:buNone/>
              <a:defRPr sz="1050" b="1"/>
            </a:lvl4pPr>
            <a:lvl5pPr marL="1201340" indent="0">
              <a:buNone/>
              <a:defRPr sz="1050" b="1"/>
            </a:lvl5pPr>
          </a:lstStyle>
          <a:p>
            <a:pPr lvl="0"/>
            <a:r>
              <a:rPr lang="en-US" dirty="0"/>
              <a:t>Reference.</a:t>
            </a:r>
          </a:p>
        </p:txBody>
      </p:sp>
    </p:spTree>
    <p:extLst>
      <p:ext uri="{BB962C8B-B14F-4D97-AF65-F5344CB8AC3E}">
        <p14:creationId xmlns:p14="http://schemas.microsoft.com/office/powerpoint/2010/main" val="18292130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Blank 2">
    <p:spTree>
      <p:nvGrpSpPr>
        <p:cNvPr id="1" name=""/>
        <p:cNvGrpSpPr/>
        <p:nvPr/>
      </p:nvGrpSpPr>
      <p:grpSpPr>
        <a:xfrm>
          <a:off x="0" y="0"/>
          <a:ext cx="0" cy="0"/>
          <a:chOff x="0" y="0"/>
          <a:chExt cx="0" cy="0"/>
        </a:xfrm>
      </p:grpSpPr>
      <p:sp>
        <p:nvSpPr>
          <p:cNvPr id="2" name="Rectangle 1"/>
          <p:cNvSpPr/>
          <p:nvPr userDrawn="1"/>
        </p:nvSpPr>
        <p:spPr>
          <a:xfrm>
            <a:off x="0" y="0"/>
            <a:ext cx="9144000" cy="5148263"/>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n>
                <a:noFill/>
              </a:ln>
            </a:endParaRPr>
          </a:p>
        </p:txBody>
      </p:sp>
      <p:sp>
        <p:nvSpPr>
          <p:cNvPr id="7" name="Text Placeholder 7"/>
          <p:cNvSpPr>
            <a:spLocks noGrp="1"/>
          </p:cNvSpPr>
          <p:nvPr>
            <p:ph type="body" sz="quarter" idx="13" hasCustomPrompt="1"/>
          </p:nvPr>
        </p:nvSpPr>
        <p:spPr>
          <a:xfrm>
            <a:off x="0" y="4747844"/>
            <a:ext cx="9144000" cy="400419"/>
          </a:xfrm>
          <a:prstGeom prst="rect">
            <a:avLst/>
          </a:prstGeom>
        </p:spPr>
        <p:txBody>
          <a:bodyPr lIns="274320" tIns="137160" rIns="274320" bIns="137160" anchor="b"/>
          <a:lstStyle>
            <a:lvl1pPr marL="0" indent="0">
              <a:buNone/>
              <a:defRPr sz="1050" b="1" baseline="0">
                <a:solidFill>
                  <a:schemeClr val="tx1"/>
                </a:solidFill>
                <a:latin typeface="+mn-lt"/>
                <a:cs typeface="Helvetica" panose="020B0604020202020204" pitchFamily="34" charset="0"/>
              </a:defRPr>
            </a:lvl1pPr>
            <a:lvl2pPr marL="296466" indent="0">
              <a:buNone/>
              <a:defRPr sz="1050" b="1"/>
            </a:lvl2pPr>
            <a:lvl3pPr marL="601266" indent="0">
              <a:buNone/>
              <a:defRPr sz="1050" b="1"/>
            </a:lvl3pPr>
            <a:lvl4pPr marL="897731" indent="0">
              <a:buNone/>
              <a:defRPr sz="1050" b="1"/>
            </a:lvl4pPr>
            <a:lvl5pPr marL="1201340" indent="0">
              <a:buNone/>
              <a:defRPr sz="1050" b="1"/>
            </a:lvl5pPr>
          </a:lstStyle>
          <a:p>
            <a:pPr lvl="0"/>
            <a:r>
              <a:rPr lang="en-US" dirty="0"/>
              <a:t>Reference.</a:t>
            </a:r>
          </a:p>
        </p:txBody>
      </p:sp>
    </p:spTree>
    <p:extLst>
      <p:ext uri="{BB962C8B-B14F-4D97-AF65-F5344CB8AC3E}">
        <p14:creationId xmlns:p14="http://schemas.microsoft.com/office/powerpoint/2010/main" val="37897938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1_Title Slide 2">
    <p:spTree>
      <p:nvGrpSpPr>
        <p:cNvPr id="1" name=""/>
        <p:cNvGrpSpPr/>
        <p:nvPr/>
      </p:nvGrpSpPr>
      <p:grpSpPr>
        <a:xfrm>
          <a:off x="0" y="0"/>
          <a:ext cx="0" cy="0"/>
          <a:chOff x="0" y="0"/>
          <a:chExt cx="0" cy="0"/>
        </a:xfrm>
      </p:grpSpPr>
      <p:sp>
        <p:nvSpPr>
          <p:cNvPr id="4" name="Text Placeholder 5"/>
          <p:cNvSpPr>
            <a:spLocks noGrp="1"/>
          </p:cNvSpPr>
          <p:nvPr>
            <p:ph type="body" sz="quarter" idx="14" hasCustomPrompt="1"/>
          </p:nvPr>
        </p:nvSpPr>
        <p:spPr>
          <a:xfrm>
            <a:off x="0" y="1771503"/>
            <a:ext cx="9144000" cy="1605257"/>
          </a:xfrm>
          <a:prstGeom prst="rect">
            <a:avLst/>
          </a:prstGeom>
          <a:noFill/>
        </p:spPr>
        <p:txBody>
          <a:bodyPr anchor="ctr"/>
          <a:lstStyle>
            <a:lvl1pPr marL="0" indent="0" algn="ctr">
              <a:buNone/>
              <a:defRPr sz="3000" baseline="0">
                <a:solidFill>
                  <a:schemeClr val="accent6"/>
                </a:solidFill>
              </a:defRPr>
            </a:lvl1pPr>
          </a:lstStyle>
          <a:p>
            <a:r>
              <a:rPr lang="en-US" dirty="0"/>
              <a:t>Q&amp;A Session</a:t>
            </a:r>
          </a:p>
        </p:txBody>
      </p:sp>
    </p:spTree>
    <p:extLst>
      <p:ext uri="{BB962C8B-B14F-4D97-AF65-F5344CB8AC3E}">
        <p14:creationId xmlns:p14="http://schemas.microsoft.com/office/powerpoint/2010/main" val="39281396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Title and Content (Slat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chemeClr val="tx2"/>
              </a:buClr>
              <a:defRPr sz="1050"/>
            </a:lvl1pPr>
            <a:lvl2pPr>
              <a:buClr>
                <a:schemeClr val="tx2"/>
              </a:buClr>
              <a:defRPr sz="1050"/>
            </a:lvl2pPr>
            <a:lvl3pPr>
              <a:buClr>
                <a:schemeClr val="tx2"/>
              </a:buClr>
              <a:defRPr sz="1050"/>
            </a:lvl3pPr>
            <a:lvl4pPr>
              <a:buClr>
                <a:schemeClr val="tx2"/>
              </a:buClr>
              <a:defRPr sz="1050"/>
            </a:lvl4pPr>
            <a:lvl5pPr>
              <a:buClr>
                <a:schemeClr val="tx2"/>
              </a:buCl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ußzeilenplatzhalter 5"/>
          <p:cNvSpPr>
            <a:spLocks noGrp="1"/>
          </p:cNvSpPr>
          <p:nvPr>
            <p:ph type="ftr" sz="quarter" idx="11"/>
          </p:nvPr>
        </p:nvSpPr>
        <p:spPr/>
        <p:txBody>
          <a:bodyPr/>
          <a:lstStyle/>
          <a:p>
            <a:pPr defTabSz="685800">
              <a:defRPr/>
            </a:pPr>
            <a:endParaRPr lang="de-DE" sz="750" dirty="0">
              <a:solidFill>
                <a:srgbClr val="000000"/>
              </a:solidFill>
              <a:cs typeface="Arial" panose="020B0604020202020204" pitchFamily="34" charset="0"/>
            </a:endParaRPr>
          </a:p>
        </p:txBody>
      </p:sp>
      <p:sp>
        <p:nvSpPr>
          <p:cNvPr id="7" name="Foliennummernplatzhalter 6"/>
          <p:cNvSpPr>
            <a:spLocks noGrp="1"/>
          </p:cNvSpPr>
          <p:nvPr>
            <p:ph type="sldNum" sz="quarter" idx="12"/>
          </p:nvPr>
        </p:nvSpPr>
        <p:spPr/>
        <p:txBody>
          <a:bodyPr/>
          <a:lstStyle/>
          <a:p>
            <a:pPr defTabSz="685800">
              <a:defRPr/>
            </a:pPr>
            <a:fld id="{7202D0CF-664C-0A4C-BD7E-20EAA7EADCC1}" type="slidenum">
              <a:rPr lang="de-DE" sz="1350" smtClean="0">
                <a:solidFill>
                  <a:srgbClr val="000000"/>
                </a:solidFill>
              </a:rPr>
              <a:pPr defTabSz="685800">
                <a:defRPr/>
              </a:pPr>
              <a:t>‹#›</a:t>
            </a:fld>
            <a:endParaRPr lang="de-DE" sz="1350">
              <a:solidFill>
                <a:srgbClr val="000000"/>
              </a:solidFill>
            </a:endParaRPr>
          </a:p>
        </p:txBody>
      </p:sp>
      <p:pic>
        <p:nvPicPr>
          <p:cNvPr id="11" name="Bild 10"/>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l="67308" r="15087" b="72549"/>
          <a:stretch/>
        </p:blipFill>
        <p:spPr>
          <a:xfrm rot="10800000">
            <a:off x="8128002" y="0"/>
            <a:ext cx="1016001" cy="817571"/>
          </a:xfrm>
          <a:prstGeom prst="rect">
            <a:avLst/>
          </a:prstGeom>
        </p:spPr>
      </p:pic>
      <p:sp>
        <p:nvSpPr>
          <p:cNvPr id="12" name="Text Placeholder 3"/>
          <p:cNvSpPr>
            <a:spLocks noGrp="1"/>
          </p:cNvSpPr>
          <p:nvPr>
            <p:ph type="body" sz="quarter" idx="18" hasCustomPrompt="1"/>
          </p:nvPr>
        </p:nvSpPr>
        <p:spPr>
          <a:xfrm>
            <a:off x="397672" y="641319"/>
            <a:ext cx="7371703" cy="287314"/>
          </a:xfrm>
        </p:spPr>
        <p:txBody>
          <a:bodyPr/>
          <a:lstStyle>
            <a:lvl1pPr marL="0" indent="0">
              <a:buNone/>
              <a:defRPr sz="1200" b="0" i="1">
                <a:solidFill>
                  <a:schemeClr val="bg2"/>
                </a:solidFill>
                <a:latin typeface="Georgia" charset="0"/>
                <a:ea typeface="Georgia" charset="0"/>
                <a:cs typeface="Georgia" charset="0"/>
              </a:defRPr>
            </a:lvl1pPr>
            <a:lvl2pPr marL="267890" indent="0">
              <a:buNone/>
              <a:defRPr sz="1050" b="1">
                <a:solidFill>
                  <a:schemeClr val="bg2"/>
                </a:solidFill>
              </a:defRPr>
            </a:lvl2pPr>
            <a:lvl3pPr marL="536674" indent="0">
              <a:buNone/>
              <a:defRPr sz="1050" b="1">
                <a:solidFill>
                  <a:schemeClr val="bg2"/>
                </a:solidFill>
              </a:defRPr>
            </a:lvl3pPr>
            <a:lvl4pPr marL="805457" indent="0">
              <a:buNone/>
              <a:defRPr sz="1050" b="1">
                <a:solidFill>
                  <a:schemeClr val="bg2"/>
                </a:solidFill>
              </a:defRPr>
            </a:lvl4pPr>
            <a:lvl5pPr marL="1074242" indent="0">
              <a:buNone/>
              <a:defRPr sz="1050" b="1">
                <a:solidFill>
                  <a:schemeClr val="bg2"/>
                </a:solidFill>
              </a:defRPr>
            </a:lvl5pPr>
          </a:lstStyle>
          <a:p>
            <a:pPr lvl="0"/>
            <a:r>
              <a:rPr lang="en-US" dirty="0"/>
              <a:t>Click to add subtitle</a:t>
            </a:r>
          </a:p>
        </p:txBody>
      </p:sp>
      <p:sp>
        <p:nvSpPr>
          <p:cNvPr id="13" name="Title 12"/>
          <p:cNvSpPr>
            <a:spLocks noGrp="1"/>
          </p:cNvSpPr>
          <p:nvPr>
            <p:ph type="title" hasCustomPrompt="1"/>
          </p:nvPr>
        </p:nvSpPr>
        <p:spPr/>
        <p:txBody>
          <a:bodyPr/>
          <a:lstStyle/>
          <a:p>
            <a:r>
              <a:rPr lang="en-US" dirty="0"/>
              <a:t>Click to add title</a:t>
            </a:r>
          </a:p>
        </p:txBody>
      </p:sp>
    </p:spTree>
    <p:extLst>
      <p:ext uri="{BB962C8B-B14F-4D97-AF65-F5344CB8AC3E}">
        <p14:creationId xmlns:p14="http://schemas.microsoft.com/office/powerpoint/2010/main" val="436188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2123651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
  <p:cSld name="Title and Content w/ FNL">
    <p:spTree>
      <p:nvGrpSpPr>
        <p:cNvPr id="1" name=""/>
        <p:cNvGrpSpPr/>
        <p:nvPr/>
      </p:nvGrpSpPr>
      <p:grpSpPr>
        <a:xfrm>
          <a:off x="0" y="0"/>
          <a:ext cx="0" cy="0"/>
          <a:chOff x="0" y="0"/>
          <a:chExt cx="0" cy="0"/>
        </a:xfrm>
      </p:grpSpPr>
      <p:sp>
        <p:nvSpPr>
          <p:cNvPr id="4" name="TextBox 11"/>
          <p:cNvSpPr txBox="1"/>
          <p:nvPr userDrawn="1"/>
        </p:nvSpPr>
        <p:spPr>
          <a:xfrm>
            <a:off x="4305302" y="4826498"/>
            <a:ext cx="4638675" cy="265703"/>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sz="1125" b="0" i="0" u="none" strike="noStrike" kern="1200" cap="none" spc="0" normalizeH="0" baseline="0" noProof="0" dirty="0">
                <a:ln>
                  <a:noFill/>
                </a:ln>
                <a:solidFill>
                  <a:srgbClr val="FFFFFF">
                    <a:lumMod val="65000"/>
                  </a:srgbClr>
                </a:solidFill>
                <a:effectLst/>
                <a:uLnTx/>
                <a:uFillTx/>
                <a:latin typeface="Arial" charset="0"/>
                <a:ea typeface="+mn-ea"/>
                <a:cs typeface="+mn-cs"/>
              </a:rPr>
              <a:t>Frederick National Laboratory for Cancer Research</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900"/>
              </a:spcBef>
              <a:buClr>
                <a:srgbClr val="579FDB"/>
              </a:buClr>
              <a:defRPr sz="1650"/>
            </a:lvl1pPr>
            <a:lvl2pPr>
              <a:spcBef>
                <a:spcPts val="900"/>
              </a:spcBef>
              <a:buClr>
                <a:srgbClr val="579FDB"/>
              </a:buClr>
              <a:defRPr sz="1500"/>
            </a:lvl2pPr>
            <a:lvl3pPr>
              <a:spcBef>
                <a:spcPts val="900"/>
              </a:spcBef>
              <a:buClr>
                <a:srgbClr val="579FDB"/>
              </a:buClr>
              <a:defRPr sz="1500"/>
            </a:lvl3pPr>
            <a:lvl4pPr>
              <a:spcBef>
                <a:spcPts val="900"/>
              </a:spcBef>
              <a:defRPr sz="1500"/>
            </a:lvl4pPr>
            <a:lvl5pPr>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2022134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7_Free Content">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p:txBody>
          <a:bodyPr/>
          <a:lstStyle>
            <a:lvl1pPr>
              <a:defRPr/>
            </a:lvl1pPr>
          </a:lstStyle>
          <a:p>
            <a:pPr defTabSz="685800">
              <a:defRPr/>
            </a:pPr>
            <a:fld id="{5EF692A5-A8C0-47CD-A2C0-7DF226E98A5E}" type="slidenum">
              <a:rPr lang="en-US" altLang="en-US" sz="750" smtClean="0">
                <a:solidFill>
                  <a:srgbClr val="000000"/>
                </a:solidFill>
                <a:latin typeface="Arial Narrow" panose="020B0606020202030204" pitchFamily="34" charset="0"/>
                <a:ea typeface="MS PGothic" panose="020B0600070205080204" pitchFamily="34" charset="-128"/>
              </a:rPr>
              <a:pPr defTabSz="685800">
                <a:defRPr/>
              </a:pPr>
              <a:t>‹#›</a:t>
            </a:fld>
            <a:endParaRPr lang="en-US" altLang="en-US" sz="750" dirty="0">
              <a:solidFill>
                <a:srgbClr val="000000"/>
              </a:solidFill>
              <a:latin typeface="Arial Narrow" panose="020B0606020202030204" pitchFamily="34" charset="0"/>
              <a:ea typeface="MS PGothic" panose="020B0600070205080204" pitchFamily="34" charset="-128"/>
            </a:endParaRPr>
          </a:p>
        </p:txBody>
      </p:sp>
    </p:spTree>
    <p:extLst>
      <p:ext uri="{BB962C8B-B14F-4D97-AF65-F5344CB8AC3E}">
        <p14:creationId xmlns:p14="http://schemas.microsoft.com/office/powerpoint/2010/main" val="18245019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F251BC0-ADD4-0C4D-8C04-0AC98A568794}" type="datetimeFigureOut">
              <a:rPr lang="en-US" smtClean="0">
                <a:solidFill>
                  <a:prstClr val="black">
                    <a:tint val="75000"/>
                  </a:prstClr>
                </a:solidFill>
              </a:rPr>
              <a:pPr/>
              <a:t>11/9/2023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B2C9674-69F3-D946-886B-CB13AB95F8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84859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78EF8DD-2C51-BE42-B870-51C4F4602BD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9144000" cy="5148263"/>
          </a:xfrm>
          <a:prstGeom prst="rect">
            <a:avLst/>
          </a:prstGeom>
        </p:spPr>
      </p:pic>
      <p:sp>
        <p:nvSpPr>
          <p:cNvPr id="6" name="Textfeld 5">
            <a:extLst>
              <a:ext uri="{FF2B5EF4-FFF2-40B4-BE49-F238E27FC236}">
                <a16:creationId xmlns:a16="http://schemas.microsoft.com/office/drawing/2014/main" id="{F64F4BE3-A023-E44F-B4D1-D0427B844C06}"/>
              </a:ext>
            </a:extLst>
          </p:cNvPr>
          <p:cNvSpPr txBox="1"/>
          <p:nvPr userDrawn="1"/>
        </p:nvSpPr>
        <p:spPr>
          <a:xfrm>
            <a:off x="8399035" y="-500694"/>
            <a:ext cx="184731" cy="231046"/>
          </a:xfrm>
          <a:prstGeom prst="rect">
            <a:avLst/>
          </a:prstGeom>
          <a:noFill/>
        </p:spPr>
        <p:txBody>
          <a:bodyPr wrap="none" rtlCol="0">
            <a:spAutoFit/>
          </a:bodyPr>
          <a:lstStyle/>
          <a:p>
            <a:endParaRPr lang="de-DE" sz="900" err="1">
              <a:latin typeface="Arial" panose="020B0604020202020204" pitchFamily="34" charset="0"/>
            </a:endParaRPr>
          </a:p>
        </p:txBody>
      </p:sp>
      <p:sp>
        <p:nvSpPr>
          <p:cNvPr id="9" name="Textplatzhalter 4">
            <a:extLst>
              <a:ext uri="{FF2B5EF4-FFF2-40B4-BE49-F238E27FC236}">
                <a16:creationId xmlns:a16="http://schemas.microsoft.com/office/drawing/2014/main" id="{BE54B7EC-823C-9A72-497F-5E1300EABD15}"/>
              </a:ext>
            </a:extLst>
          </p:cNvPr>
          <p:cNvSpPr>
            <a:spLocks noGrp="1"/>
          </p:cNvSpPr>
          <p:nvPr>
            <p:ph type="body" sz="quarter" idx="11" hasCustomPrompt="1"/>
          </p:nvPr>
        </p:nvSpPr>
        <p:spPr>
          <a:xfrm>
            <a:off x="588277" y="3539276"/>
            <a:ext cx="7967446" cy="822684"/>
          </a:xfrm>
          <a:prstGeom prst="rect">
            <a:avLst/>
          </a:prstGeom>
          <a:effectLst>
            <a:outerShdw blurRad="381000" dist="38100" dir="2700000" algn="tl" rotWithShape="0">
              <a:prstClr val="black">
                <a:alpha val="40000"/>
              </a:prstClr>
            </a:outerShdw>
          </a:effectLst>
        </p:spPr>
        <p:txBody>
          <a:bodyPr lIns="0" rIns="0" anchor="b"/>
          <a:lstStyle>
            <a:lvl1pPr marL="0" indent="0" algn="r">
              <a:lnSpc>
                <a:spcPts val="3525"/>
              </a:lnSpc>
              <a:buFontTx/>
              <a:buNone/>
              <a:defRPr sz="3300" b="1" i="0" cap="none" baseline="0">
                <a:solidFill>
                  <a:schemeClr val="bg1"/>
                </a:solidFill>
                <a:effectLst/>
                <a:latin typeface="Avenir Next LT Pro" panose="020B0504020202020204" pitchFamily="34" charset="77"/>
              </a:defRPr>
            </a:lvl1pPr>
          </a:lstStyle>
          <a:p>
            <a:r>
              <a:rPr lang="de-DE" dirty="0"/>
              <a:t>Insert title</a:t>
            </a:r>
          </a:p>
        </p:txBody>
      </p:sp>
      <p:sp>
        <p:nvSpPr>
          <p:cNvPr id="10" name="Textplatzhalter 2">
            <a:extLst>
              <a:ext uri="{FF2B5EF4-FFF2-40B4-BE49-F238E27FC236}">
                <a16:creationId xmlns:a16="http://schemas.microsoft.com/office/drawing/2014/main" id="{CD5C1795-0D8E-D391-435D-90767E108B1B}"/>
              </a:ext>
            </a:extLst>
          </p:cNvPr>
          <p:cNvSpPr>
            <a:spLocks noGrp="1"/>
          </p:cNvSpPr>
          <p:nvPr>
            <p:ph type="body" sz="quarter" idx="12"/>
          </p:nvPr>
        </p:nvSpPr>
        <p:spPr>
          <a:xfrm>
            <a:off x="3575339" y="4339216"/>
            <a:ext cx="4980384" cy="262045"/>
          </a:xfrm>
          <a:prstGeom prst="rect">
            <a:avLst/>
          </a:prstGeom>
          <a:effectLst>
            <a:outerShdw blurRad="121674" algn="tl" rotWithShape="0">
              <a:prstClr val="black">
                <a:alpha val="10000"/>
              </a:prstClr>
            </a:outerShdw>
          </a:effectLst>
        </p:spPr>
        <p:txBody>
          <a:bodyPr tIns="0" rIns="0" bIns="0">
            <a:spAutoFit/>
          </a:bodyPr>
          <a:lstStyle>
            <a:lvl1pPr marL="0" indent="0" algn="r">
              <a:buNone/>
              <a:defRPr sz="1650" b="1" i="0" cap="all" baseline="0">
                <a:solidFill>
                  <a:schemeClr val="bg1"/>
                </a:solidFill>
                <a:latin typeface="Avenir Next LT Pro Demi" panose="020B0504020202020204" pitchFamily="34" charset="77"/>
              </a:defRPr>
            </a:lvl1pPr>
          </a:lstStyle>
          <a:p>
            <a:pPr lvl="0"/>
            <a:endParaRPr lang="de-DE" dirty="0"/>
          </a:p>
        </p:txBody>
      </p:sp>
    </p:spTree>
    <p:custDataLst>
      <p:tags r:id="rId1"/>
    </p:custDataLst>
    <p:extLst>
      <p:ext uri="{BB962C8B-B14F-4D97-AF65-F5344CB8AC3E}">
        <p14:creationId xmlns:p14="http://schemas.microsoft.com/office/powerpoint/2010/main" val="565822275"/>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_Cover">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360FD4FA-CC81-9E44-BC31-13950536A0A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9144000" cy="5148263"/>
          </a:xfrm>
          <a:prstGeom prst="rect">
            <a:avLst/>
          </a:prstGeom>
        </p:spPr>
      </p:pic>
      <p:sp>
        <p:nvSpPr>
          <p:cNvPr id="6" name="Textfeld 5">
            <a:extLst>
              <a:ext uri="{FF2B5EF4-FFF2-40B4-BE49-F238E27FC236}">
                <a16:creationId xmlns:a16="http://schemas.microsoft.com/office/drawing/2014/main" id="{F64F4BE3-A023-E44F-B4D1-D0427B844C06}"/>
              </a:ext>
            </a:extLst>
          </p:cNvPr>
          <p:cNvSpPr txBox="1"/>
          <p:nvPr userDrawn="1"/>
        </p:nvSpPr>
        <p:spPr>
          <a:xfrm>
            <a:off x="8399035" y="-500694"/>
            <a:ext cx="184731" cy="231046"/>
          </a:xfrm>
          <a:prstGeom prst="rect">
            <a:avLst/>
          </a:prstGeom>
          <a:noFill/>
        </p:spPr>
        <p:txBody>
          <a:bodyPr wrap="none" rtlCol="0">
            <a:spAutoFit/>
          </a:bodyPr>
          <a:lstStyle/>
          <a:p>
            <a:endParaRPr lang="de-DE" sz="900" err="1">
              <a:latin typeface="Arial" panose="020B0604020202020204" pitchFamily="34" charset="0"/>
            </a:endParaRPr>
          </a:p>
        </p:txBody>
      </p:sp>
      <p:sp>
        <p:nvSpPr>
          <p:cNvPr id="9" name="Textplatzhalter 4">
            <a:extLst>
              <a:ext uri="{FF2B5EF4-FFF2-40B4-BE49-F238E27FC236}">
                <a16:creationId xmlns:a16="http://schemas.microsoft.com/office/drawing/2014/main" id="{BE54B7EC-823C-9A72-497F-5E1300EABD15}"/>
              </a:ext>
            </a:extLst>
          </p:cNvPr>
          <p:cNvSpPr>
            <a:spLocks noGrp="1"/>
          </p:cNvSpPr>
          <p:nvPr>
            <p:ph type="body" sz="quarter" idx="11" hasCustomPrompt="1"/>
          </p:nvPr>
        </p:nvSpPr>
        <p:spPr>
          <a:xfrm>
            <a:off x="588277" y="3539276"/>
            <a:ext cx="7967446" cy="822684"/>
          </a:xfrm>
          <a:prstGeom prst="rect">
            <a:avLst/>
          </a:prstGeom>
          <a:effectLst>
            <a:outerShdw blurRad="381000" dist="38100" dir="2700000" algn="tl" rotWithShape="0">
              <a:prstClr val="black">
                <a:alpha val="40000"/>
              </a:prstClr>
            </a:outerShdw>
          </a:effectLst>
        </p:spPr>
        <p:txBody>
          <a:bodyPr lIns="0" rIns="0" anchor="b"/>
          <a:lstStyle>
            <a:lvl1pPr marL="0" indent="0" algn="r">
              <a:lnSpc>
                <a:spcPts val="3525"/>
              </a:lnSpc>
              <a:buFontTx/>
              <a:buNone/>
              <a:defRPr sz="3300" b="1" i="0" cap="none" baseline="0">
                <a:solidFill>
                  <a:schemeClr val="bg1"/>
                </a:solidFill>
                <a:effectLst/>
                <a:latin typeface="Avenir Next LT Pro" panose="020B0504020202020204" pitchFamily="34" charset="77"/>
              </a:defRPr>
            </a:lvl1pPr>
          </a:lstStyle>
          <a:p>
            <a:r>
              <a:rPr lang="de-DE" dirty="0"/>
              <a:t>Insert title</a:t>
            </a:r>
          </a:p>
        </p:txBody>
      </p:sp>
      <p:sp>
        <p:nvSpPr>
          <p:cNvPr id="10" name="Textplatzhalter 2">
            <a:extLst>
              <a:ext uri="{FF2B5EF4-FFF2-40B4-BE49-F238E27FC236}">
                <a16:creationId xmlns:a16="http://schemas.microsoft.com/office/drawing/2014/main" id="{CD5C1795-0D8E-D391-435D-90767E108B1B}"/>
              </a:ext>
            </a:extLst>
          </p:cNvPr>
          <p:cNvSpPr>
            <a:spLocks noGrp="1"/>
          </p:cNvSpPr>
          <p:nvPr>
            <p:ph type="body" sz="quarter" idx="12"/>
          </p:nvPr>
        </p:nvSpPr>
        <p:spPr>
          <a:xfrm>
            <a:off x="3575339" y="4339216"/>
            <a:ext cx="4980384" cy="262045"/>
          </a:xfrm>
          <a:prstGeom prst="rect">
            <a:avLst/>
          </a:prstGeom>
          <a:effectLst>
            <a:outerShdw blurRad="121674" algn="tl" rotWithShape="0">
              <a:prstClr val="black">
                <a:alpha val="10000"/>
              </a:prstClr>
            </a:outerShdw>
          </a:effectLst>
        </p:spPr>
        <p:txBody>
          <a:bodyPr tIns="0" rIns="0" bIns="0">
            <a:spAutoFit/>
          </a:bodyPr>
          <a:lstStyle>
            <a:lvl1pPr marL="0" indent="0" algn="r">
              <a:buNone/>
              <a:defRPr sz="1650" b="1" i="0" cap="all" baseline="0">
                <a:solidFill>
                  <a:schemeClr val="bg1"/>
                </a:solidFill>
                <a:latin typeface="Avenir Next LT Pro Demi" panose="020B0504020202020204" pitchFamily="34" charset="77"/>
              </a:defRPr>
            </a:lvl1pPr>
          </a:lstStyle>
          <a:p>
            <a:pPr lvl="0"/>
            <a:endParaRPr lang="de-DE" dirty="0"/>
          </a:p>
        </p:txBody>
      </p:sp>
    </p:spTree>
    <p:custDataLst>
      <p:tags r:id="rId1"/>
    </p:custDataLst>
    <p:extLst>
      <p:ext uri="{BB962C8B-B14F-4D97-AF65-F5344CB8AC3E}">
        <p14:creationId xmlns:p14="http://schemas.microsoft.com/office/powerpoint/2010/main" val="1014561367"/>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el &amp; Content">
    <p:spTree>
      <p:nvGrpSpPr>
        <p:cNvPr id="1" name=""/>
        <p:cNvGrpSpPr/>
        <p:nvPr/>
      </p:nvGrpSpPr>
      <p:grpSpPr>
        <a:xfrm>
          <a:off x="0" y="0"/>
          <a:ext cx="0" cy="0"/>
          <a:chOff x="0" y="0"/>
          <a:chExt cx="0" cy="0"/>
        </a:xfrm>
      </p:grpSpPr>
      <p:sp>
        <p:nvSpPr>
          <p:cNvPr id="5" name="Platzhalter für vertikalen Inhalt 4">
            <a:extLst>
              <a:ext uri="{FF2B5EF4-FFF2-40B4-BE49-F238E27FC236}">
                <a16:creationId xmlns:a16="http://schemas.microsoft.com/office/drawing/2014/main" id="{ED4901A1-1A51-EE4B-91E4-14C920BBB120}"/>
              </a:ext>
            </a:extLst>
          </p:cNvPr>
          <p:cNvSpPr>
            <a:spLocks noGrp="1"/>
          </p:cNvSpPr>
          <p:nvPr>
            <p:ph orient="vert" sz="quarter" idx="11"/>
          </p:nvPr>
        </p:nvSpPr>
        <p:spPr>
          <a:xfrm>
            <a:off x="332185" y="817524"/>
            <a:ext cx="8478440" cy="3649070"/>
          </a:xfrm>
          <a:prstGeom prst="rect">
            <a:avLst/>
          </a:prstGeom>
        </p:spPr>
        <p:txBody>
          <a:bodyPr vert="horz" lIns="0" rIns="0"/>
          <a:lstStyle>
            <a:lvl1pPr marL="164588" indent="-164588">
              <a:spcAft>
                <a:spcPts val="900"/>
              </a:spcAft>
              <a:buClr>
                <a:srgbClr val="008751"/>
              </a:buClr>
              <a:buFont typeface="Arial" panose="020B0604020202020204" pitchFamily="34" charset="0"/>
              <a:buChar char="•"/>
              <a:defRPr sz="1650" b="0" i="0">
                <a:solidFill>
                  <a:schemeClr val="tx1"/>
                </a:solidFill>
                <a:latin typeface="Avenir Next LT Pro" panose="020B0504020202020204" pitchFamily="34" charset="77"/>
              </a:defRPr>
            </a:lvl1pPr>
            <a:lvl2pPr marL="365751" indent="-182876">
              <a:spcAft>
                <a:spcPts val="900"/>
              </a:spcAft>
              <a:buClr>
                <a:srgbClr val="008751"/>
              </a:buClr>
              <a:buFont typeface="Arial" panose="020B0604020202020204" pitchFamily="34" charset="0"/>
              <a:buChar char="•"/>
              <a:defRPr sz="1500" b="0" i="0">
                <a:solidFill>
                  <a:schemeClr val="tx1"/>
                </a:solidFill>
                <a:latin typeface="Avenir Next LT Pro" panose="020B0504020202020204" pitchFamily="34" charset="77"/>
              </a:defRPr>
            </a:lvl2pPr>
            <a:lvl3pPr marL="548627" indent="-138745">
              <a:spcAft>
                <a:spcPts val="900"/>
              </a:spcAft>
              <a:buClr>
                <a:srgbClr val="008751"/>
              </a:buClr>
              <a:buFont typeface="Arial" panose="020B0604020202020204" pitchFamily="34" charset="0"/>
              <a:buChar char="•"/>
              <a:defRPr sz="1350" b="0" i="0">
                <a:solidFill>
                  <a:schemeClr val="tx1"/>
                </a:solidFill>
                <a:latin typeface="Avenir Next LT Pro" panose="020B0504020202020204" pitchFamily="34" charset="77"/>
              </a:defRPr>
            </a:lvl3pPr>
            <a:lvl4pPr marL="778808" indent="-137156">
              <a:spcAft>
                <a:spcPts val="900"/>
              </a:spcAft>
              <a:buClr>
                <a:srgbClr val="008751"/>
              </a:buClr>
              <a:buSzPct val="100000"/>
              <a:buFont typeface="Arial" panose="020B0604020202020204" pitchFamily="34" charset="0"/>
              <a:buChar char="•"/>
              <a:defRPr sz="1200" b="0" i="0">
                <a:solidFill>
                  <a:schemeClr val="tx1"/>
                </a:solidFill>
                <a:latin typeface="Avenir Next LT Pro" panose="020B0504020202020204" pitchFamily="34" charset="77"/>
              </a:defRPr>
            </a:lvl4pPr>
            <a:lvl5pPr marL="958509" indent="-138745">
              <a:spcAft>
                <a:spcPts val="900"/>
              </a:spcAft>
              <a:buClr>
                <a:srgbClr val="008751"/>
              </a:buClr>
              <a:buFont typeface="Arial" panose="020B0604020202020204" pitchFamily="34" charset="0"/>
              <a:buChar char="•"/>
              <a:defRPr sz="1050" b="0" i="0">
                <a:solidFill>
                  <a:schemeClr val="tx1"/>
                </a:solidFill>
                <a:latin typeface="Avenir Next LT Pro" panose="020B0504020202020204" pitchFamily="34" charset="77"/>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 name="Fußzeilenplatzhalter 2">
            <a:extLst>
              <a:ext uri="{FF2B5EF4-FFF2-40B4-BE49-F238E27FC236}">
                <a16:creationId xmlns:a16="http://schemas.microsoft.com/office/drawing/2014/main" id="{081C7725-EA54-A34E-A71C-0986CDF8380A}"/>
              </a:ext>
            </a:extLst>
          </p:cNvPr>
          <p:cNvSpPr>
            <a:spLocks noGrp="1"/>
          </p:cNvSpPr>
          <p:nvPr>
            <p:ph type="ftr" sz="quarter" idx="10"/>
          </p:nvPr>
        </p:nvSpPr>
        <p:spPr>
          <a:xfrm>
            <a:off x="338027" y="4725256"/>
            <a:ext cx="8127000" cy="274098"/>
          </a:xfrm>
        </p:spPr>
        <p:txBody>
          <a:bodyPr/>
          <a:lstStyle>
            <a:lvl1pPr>
              <a:defRPr sz="825">
                <a:solidFill>
                  <a:srgbClr val="636466"/>
                </a:solidFill>
              </a:defRPr>
            </a:lvl1pPr>
          </a:lstStyle>
          <a:p>
            <a:r>
              <a:rPr lang="de-DE"/>
              <a:t>Insert </a:t>
            </a:r>
            <a:r>
              <a:rPr lang="de-DE" err="1"/>
              <a:t>footnotes</a:t>
            </a:r>
            <a:endParaRPr lang="de-DE"/>
          </a:p>
        </p:txBody>
      </p:sp>
      <p:sp>
        <p:nvSpPr>
          <p:cNvPr id="21" name="Titelplatzhalter 10">
            <a:extLst>
              <a:ext uri="{FF2B5EF4-FFF2-40B4-BE49-F238E27FC236}">
                <a16:creationId xmlns:a16="http://schemas.microsoft.com/office/drawing/2014/main" id="{D23F515F-26FD-864E-B020-1C700FD2F4A0}"/>
              </a:ext>
            </a:extLst>
          </p:cNvPr>
          <p:cNvSpPr>
            <a:spLocks noGrp="1"/>
          </p:cNvSpPr>
          <p:nvPr>
            <p:ph type="title" hasCustomPrompt="1"/>
          </p:nvPr>
        </p:nvSpPr>
        <p:spPr>
          <a:xfrm>
            <a:off x="332185" y="210339"/>
            <a:ext cx="7452000" cy="350527"/>
          </a:xfrm>
          <a:prstGeom prst="rect">
            <a:avLst/>
          </a:prstGeom>
        </p:spPr>
        <p:txBody>
          <a:bodyPr vert="horz" lIns="0" tIns="45720" rIns="0" bIns="45720" rtlCol="0" anchor="t">
            <a:noAutofit/>
          </a:bodyPr>
          <a:lstStyle>
            <a:lvl1pPr>
              <a:defRPr sz="2250" b="1" i="0">
                <a:solidFill>
                  <a:schemeClr val="tx2"/>
                </a:solidFill>
                <a:latin typeface="Avenir Next LT Pro Demi" panose="020B0504020202020204" pitchFamily="34" charset="77"/>
              </a:defRPr>
            </a:lvl1pPr>
          </a:lstStyle>
          <a:p>
            <a:r>
              <a:rPr lang="de-DE" dirty="0"/>
              <a:t>Insert title</a:t>
            </a:r>
          </a:p>
        </p:txBody>
      </p:sp>
    </p:spTree>
    <p:extLst>
      <p:ext uri="{BB962C8B-B14F-4D97-AF65-F5344CB8AC3E}">
        <p14:creationId xmlns:p14="http://schemas.microsoft.com/office/powerpoint/2010/main" val="3359337343"/>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Disclaimer">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BA797843-1272-93AF-BDA7-FF42AF755BCD}"/>
              </a:ext>
            </a:extLst>
          </p:cNvPr>
          <p:cNvGrpSpPr/>
          <p:nvPr userDrawn="1"/>
        </p:nvGrpSpPr>
        <p:grpSpPr>
          <a:xfrm>
            <a:off x="2" y="1"/>
            <a:ext cx="9143999" cy="5148264"/>
            <a:chOff x="12758411" y="5418602"/>
            <a:chExt cx="12191999" cy="6858001"/>
          </a:xfrm>
        </p:grpSpPr>
        <p:sp>
          <p:nvSpPr>
            <p:cNvPr id="6" name="Rechteck 5">
              <a:extLst>
                <a:ext uri="{FF2B5EF4-FFF2-40B4-BE49-F238E27FC236}">
                  <a16:creationId xmlns:a16="http://schemas.microsoft.com/office/drawing/2014/main" id="{E64F6381-92A4-EB00-A78E-619F0A3E3498}"/>
                </a:ext>
              </a:extLst>
            </p:cNvPr>
            <p:cNvSpPr/>
            <p:nvPr userDrawn="1"/>
          </p:nvSpPr>
          <p:spPr>
            <a:xfrm rot="10800000" flipH="1" flipV="1">
              <a:off x="12758411" y="5418602"/>
              <a:ext cx="12191999" cy="6858000"/>
            </a:xfrm>
            <a:prstGeom prst="rect">
              <a:avLst/>
            </a:prstGeom>
            <a:gradFill flip="none" rotWithShape="1">
              <a:gsLst>
                <a:gs pos="0">
                  <a:schemeClr val="tx2">
                    <a:lumMod val="60000"/>
                    <a:lumOff val="40000"/>
                    <a:alpha val="14000"/>
                  </a:schemeClr>
                </a:gs>
                <a:gs pos="41000">
                  <a:schemeClr val="bg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sp>
          <p:nvSpPr>
            <p:cNvPr id="11" name="Freihandform 10">
              <a:extLst>
                <a:ext uri="{FF2B5EF4-FFF2-40B4-BE49-F238E27FC236}">
                  <a16:creationId xmlns:a16="http://schemas.microsoft.com/office/drawing/2014/main" id="{D0C12B35-C9DC-32A1-1FAF-F2A529E29BBC}"/>
                </a:ext>
              </a:extLst>
            </p:cNvPr>
            <p:cNvSpPr/>
            <p:nvPr userDrawn="1"/>
          </p:nvSpPr>
          <p:spPr>
            <a:xfrm rot="10800000" flipH="1" flipV="1">
              <a:off x="12758411" y="9272337"/>
              <a:ext cx="5288957" cy="3004266"/>
            </a:xfrm>
            <a:custGeom>
              <a:avLst/>
              <a:gdLst>
                <a:gd name="connsiteX0" fmla="*/ 0 w 7566938"/>
                <a:gd name="connsiteY0" fmla="*/ 0 h 3428998"/>
                <a:gd name="connsiteX1" fmla="*/ 7566938 w 7566938"/>
                <a:gd name="connsiteY1" fmla="*/ 0 h 3428998"/>
                <a:gd name="connsiteX2" fmla="*/ 7566938 w 7566938"/>
                <a:gd name="connsiteY2" fmla="*/ 3428998 h 3428998"/>
                <a:gd name="connsiteX3" fmla="*/ 0 w 7566938"/>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7566938" h="3428998">
                  <a:moveTo>
                    <a:pt x="0" y="0"/>
                  </a:moveTo>
                  <a:lnTo>
                    <a:pt x="7566938" y="0"/>
                  </a:lnTo>
                  <a:lnTo>
                    <a:pt x="7566938" y="3428998"/>
                  </a:lnTo>
                  <a:lnTo>
                    <a:pt x="0" y="3428998"/>
                  </a:lnTo>
                  <a:close/>
                </a:path>
              </a:pathLst>
            </a:custGeom>
            <a:gradFill flip="none" rotWithShape="1">
              <a:gsLst>
                <a:gs pos="0">
                  <a:schemeClr val="tx2">
                    <a:lumMod val="60000"/>
                    <a:lumOff val="40000"/>
                    <a:alpha val="13457"/>
                  </a:schemeClr>
                </a:gs>
                <a:gs pos="58000">
                  <a:schemeClr val="bg1">
                    <a:alpha val="0"/>
                  </a:schemeClr>
                </a:gs>
                <a:gs pos="100000">
                  <a:schemeClr val="bg1">
                    <a:alpha val="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sz="1350" dirty="0"/>
            </a:p>
          </p:txBody>
        </p:sp>
      </p:grpSp>
      <p:sp>
        <p:nvSpPr>
          <p:cNvPr id="5" name="Platzhalter für vertikalen Inhalt 4">
            <a:extLst>
              <a:ext uri="{FF2B5EF4-FFF2-40B4-BE49-F238E27FC236}">
                <a16:creationId xmlns:a16="http://schemas.microsoft.com/office/drawing/2014/main" id="{ED4901A1-1A51-EE4B-91E4-14C920BBB120}"/>
              </a:ext>
            </a:extLst>
          </p:cNvPr>
          <p:cNvSpPr>
            <a:spLocks noGrp="1"/>
          </p:cNvSpPr>
          <p:nvPr>
            <p:ph orient="vert" sz="quarter" idx="11"/>
          </p:nvPr>
        </p:nvSpPr>
        <p:spPr>
          <a:xfrm>
            <a:off x="332185" y="2088724"/>
            <a:ext cx="8478440" cy="2377870"/>
          </a:xfrm>
          <a:prstGeom prst="rect">
            <a:avLst/>
          </a:prstGeom>
        </p:spPr>
        <p:txBody>
          <a:bodyPr vert="horz" lIns="0" rIns="0"/>
          <a:lstStyle>
            <a:lvl1pPr marL="164588" indent="-164588">
              <a:spcAft>
                <a:spcPts val="900"/>
              </a:spcAft>
              <a:buClr>
                <a:srgbClr val="008751"/>
              </a:buClr>
              <a:buFont typeface="Arial" panose="020B0604020202020204" pitchFamily="34" charset="0"/>
              <a:buChar char="•"/>
              <a:defRPr sz="1650" b="0" i="0">
                <a:solidFill>
                  <a:schemeClr val="tx1"/>
                </a:solidFill>
                <a:latin typeface="Avenir Next LT Pro" panose="020B0504020202020204" pitchFamily="34" charset="77"/>
              </a:defRPr>
            </a:lvl1pPr>
            <a:lvl2pPr marL="365751" indent="-182876">
              <a:spcAft>
                <a:spcPts val="900"/>
              </a:spcAft>
              <a:buClr>
                <a:srgbClr val="008751"/>
              </a:buClr>
              <a:buFont typeface="Arial" panose="020B0604020202020204" pitchFamily="34" charset="0"/>
              <a:buChar char="•"/>
              <a:defRPr sz="1500" b="0" i="0">
                <a:solidFill>
                  <a:schemeClr val="tx1"/>
                </a:solidFill>
                <a:latin typeface="Avenir Next LT Pro" panose="020B0504020202020204" pitchFamily="34" charset="77"/>
              </a:defRPr>
            </a:lvl2pPr>
            <a:lvl3pPr marL="548627" indent="-138745">
              <a:spcAft>
                <a:spcPts val="900"/>
              </a:spcAft>
              <a:buClr>
                <a:srgbClr val="008751"/>
              </a:buClr>
              <a:buFont typeface="Arial" panose="020B0604020202020204" pitchFamily="34" charset="0"/>
              <a:buChar char="•"/>
              <a:defRPr sz="1350" b="0" i="0">
                <a:solidFill>
                  <a:schemeClr val="tx1"/>
                </a:solidFill>
                <a:latin typeface="Avenir Next LT Pro" panose="020B0504020202020204" pitchFamily="34" charset="77"/>
              </a:defRPr>
            </a:lvl3pPr>
            <a:lvl4pPr marL="778808" indent="-137156">
              <a:spcAft>
                <a:spcPts val="900"/>
              </a:spcAft>
              <a:buClr>
                <a:srgbClr val="008751"/>
              </a:buClr>
              <a:buSzPct val="100000"/>
              <a:buFont typeface="Arial" panose="020B0604020202020204" pitchFamily="34" charset="0"/>
              <a:buChar char="•"/>
              <a:defRPr sz="1200" b="0" i="0">
                <a:solidFill>
                  <a:schemeClr val="tx1"/>
                </a:solidFill>
                <a:latin typeface="Avenir Next LT Pro" panose="020B0504020202020204" pitchFamily="34" charset="77"/>
              </a:defRPr>
            </a:lvl4pPr>
            <a:lvl5pPr marL="958509" indent="-138745">
              <a:spcAft>
                <a:spcPts val="900"/>
              </a:spcAft>
              <a:buClr>
                <a:srgbClr val="008751"/>
              </a:buClr>
              <a:buFont typeface="Arial" panose="020B0604020202020204" pitchFamily="34" charset="0"/>
              <a:buChar char="•"/>
              <a:defRPr sz="1050" b="0" i="0">
                <a:solidFill>
                  <a:schemeClr val="tx1"/>
                </a:solidFill>
                <a:latin typeface="Avenir Next LT Pro" panose="020B0504020202020204" pitchFamily="34" charset="77"/>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 name="Fußzeilenplatzhalter 2">
            <a:extLst>
              <a:ext uri="{FF2B5EF4-FFF2-40B4-BE49-F238E27FC236}">
                <a16:creationId xmlns:a16="http://schemas.microsoft.com/office/drawing/2014/main" id="{081C7725-EA54-A34E-A71C-0986CDF8380A}"/>
              </a:ext>
            </a:extLst>
          </p:cNvPr>
          <p:cNvSpPr>
            <a:spLocks noGrp="1"/>
          </p:cNvSpPr>
          <p:nvPr>
            <p:ph type="ftr" sz="quarter" idx="10"/>
          </p:nvPr>
        </p:nvSpPr>
        <p:spPr>
          <a:xfrm>
            <a:off x="338027" y="4725256"/>
            <a:ext cx="8127000" cy="274098"/>
          </a:xfrm>
        </p:spPr>
        <p:txBody>
          <a:bodyPr/>
          <a:lstStyle>
            <a:lvl1pPr>
              <a:defRPr sz="825"/>
            </a:lvl1pPr>
          </a:lstStyle>
          <a:p>
            <a:r>
              <a:rPr lang="de-DE"/>
              <a:t>Insert </a:t>
            </a:r>
            <a:r>
              <a:rPr lang="de-DE" err="1"/>
              <a:t>footnotes</a:t>
            </a:r>
            <a:endParaRPr lang="de-DE"/>
          </a:p>
        </p:txBody>
      </p:sp>
      <p:sp>
        <p:nvSpPr>
          <p:cNvPr id="8" name="Titelplatzhalter 10">
            <a:extLst>
              <a:ext uri="{FF2B5EF4-FFF2-40B4-BE49-F238E27FC236}">
                <a16:creationId xmlns:a16="http://schemas.microsoft.com/office/drawing/2014/main" id="{92048BA4-CAB0-F043-8760-2699940D05C7}"/>
              </a:ext>
            </a:extLst>
          </p:cNvPr>
          <p:cNvSpPr>
            <a:spLocks noGrp="1"/>
          </p:cNvSpPr>
          <p:nvPr>
            <p:ph type="title" hasCustomPrompt="1"/>
          </p:nvPr>
        </p:nvSpPr>
        <p:spPr>
          <a:xfrm>
            <a:off x="333376" y="1359358"/>
            <a:ext cx="8477251" cy="350527"/>
          </a:xfrm>
          <a:prstGeom prst="rect">
            <a:avLst/>
          </a:prstGeom>
        </p:spPr>
        <p:txBody>
          <a:bodyPr vert="horz" lIns="0" tIns="45720" rIns="0" bIns="45720" rtlCol="0" anchor="t">
            <a:noAutofit/>
          </a:bodyPr>
          <a:lstStyle>
            <a:lvl1pPr algn="ctr">
              <a:defRPr sz="2700" b="1" i="0">
                <a:solidFill>
                  <a:schemeClr val="tx2"/>
                </a:solidFill>
                <a:latin typeface="Avenir Next LT Pro Demi" panose="020B0504020202020204" pitchFamily="34" charset="77"/>
              </a:defRPr>
            </a:lvl1pPr>
          </a:lstStyle>
          <a:p>
            <a:r>
              <a:rPr lang="de-DE" dirty="0"/>
              <a:t>Insert title</a:t>
            </a:r>
          </a:p>
        </p:txBody>
      </p:sp>
      <p:sp>
        <p:nvSpPr>
          <p:cNvPr id="10" name="Foliennummernplatzhalter 5">
            <a:extLst>
              <a:ext uri="{FF2B5EF4-FFF2-40B4-BE49-F238E27FC236}">
                <a16:creationId xmlns:a16="http://schemas.microsoft.com/office/drawing/2014/main" id="{3EB9045D-ED8B-4646-8216-967ADE2F2BFB}"/>
              </a:ext>
            </a:extLst>
          </p:cNvPr>
          <p:cNvSpPr txBox="1">
            <a:spLocks/>
          </p:cNvSpPr>
          <p:nvPr userDrawn="1"/>
        </p:nvSpPr>
        <p:spPr>
          <a:xfrm>
            <a:off x="8122741" y="4725256"/>
            <a:ext cx="689610" cy="274098"/>
          </a:xfrm>
          <a:prstGeom prst="rect">
            <a:avLst/>
          </a:prstGeom>
        </p:spPr>
        <p:txBody>
          <a:bodyPr vert="horz" lIns="68580" tIns="34290" rIns="0" bIns="34290" rtlCol="0" anchor="b"/>
          <a:lstStyle>
            <a:defPPr>
              <a:defRPr lang="en-US"/>
            </a:defPPr>
            <a:lvl1pPr marL="0" algn="r" defTabSz="914400" rtl="0" eaLnBrk="1" latinLnBrk="0" hangingPunct="1">
              <a:defRPr sz="1200" kern="1200">
                <a:solidFill>
                  <a:srgbClr val="6E737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27D65E-37DB-F34C-A49B-3B9F1B66D56B}" type="slidenum">
              <a:rPr lang="de-DE" sz="975" b="0" i="0" smtClean="0">
                <a:solidFill>
                  <a:srgbClr val="6D6E70"/>
                </a:solidFill>
                <a:latin typeface="Avenir Next LT Pro" panose="020B0504020202020204" pitchFamily="34" charset="77"/>
              </a:rPr>
              <a:pPr/>
              <a:t>‹#›</a:t>
            </a:fld>
            <a:endParaRPr lang="de-DE" sz="975" b="0" i="0">
              <a:solidFill>
                <a:srgbClr val="6D6E70"/>
              </a:solidFill>
              <a:latin typeface="Avenir Next LT Pro" panose="020B0504020202020204" pitchFamily="34" charset="77"/>
            </a:endParaRPr>
          </a:p>
        </p:txBody>
      </p:sp>
      <p:pic>
        <p:nvPicPr>
          <p:cNvPr id="13" name="Grafik 12">
            <a:extLst>
              <a:ext uri="{FF2B5EF4-FFF2-40B4-BE49-F238E27FC236}">
                <a16:creationId xmlns:a16="http://schemas.microsoft.com/office/drawing/2014/main" id="{FBC71B29-2805-EA54-16FD-6B88D848CF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17656" y="225721"/>
            <a:ext cx="928038" cy="302013"/>
          </a:xfrm>
          <a:prstGeom prst="rect">
            <a:avLst/>
          </a:prstGeom>
        </p:spPr>
      </p:pic>
    </p:spTree>
    <p:extLst>
      <p:ext uri="{BB962C8B-B14F-4D97-AF65-F5344CB8AC3E}">
        <p14:creationId xmlns:p14="http://schemas.microsoft.com/office/powerpoint/2010/main" val="629246872"/>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 Subtitle &amp; Content">
    <p:spTree>
      <p:nvGrpSpPr>
        <p:cNvPr id="1" name=""/>
        <p:cNvGrpSpPr/>
        <p:nvPr/>
      </p:nvGrpSpPr>
      <p:grpSpPr>
        <a:xfrm>
          <a:off x="0" y="0"/>
          <a:ext cx="0" cy="0"/>
          <a:chOff x="0" y="0"/>
          <a:chExt cx="0" cy="0"/>
        </a:xfrm>
      </p:grpSpPr>
      <p:sp>
        <p:nvSpPr>
          <p:cNvPr id="5" name="Platzhalter für vertikalen Inhalt 4">
            <a:extLst>
              <a:ext uri="{FF2B5EF4-FFF2-40B4-BE49-F238E27FC236}">
                <a16:creationId xmlns:a16="http://schemas.microsoft.com/office/drawing/2014/main" id="{ED4901A1-1A51-EE4B-91E4-14C920BBB120}"/>
              </a:ext>
            </a:extLst>
          </p:cNvPr>
          <p:cNvSpPr>
            <a:spLocks noGrp="1"/>
          </p:cNvSpPr>
          <p:nvPr>
            <p:ph orient="vert" sz="quarter" idx="11"/>
          </p:nvPr>
        </p:nvSpPr>
        <p:spPr>
          <a:xfrm>
            <a:off x="332185" y="817524"/>
            <a:ext cx="8478440" cy="3649070"/>
          </a:xfrm>
          <a:prstGeom prst="rect">
            <a:avLst/>
          </a:prstGeom>
        </p:spPr>
        <p:txBody>
          <a:bodyPr vert="horz" lIns="0" rIns="0"/>
          <a:lstStyle>
            <a:lvl1pPr marL="164588" indent="-164588">
              <a:spcAft>
                <a:spcPts val="900"/>
              </a:spcAft>
              <a:buClr>
                <a:srgbClr val="008751"/>
              </a:buClr>
              <a:buFont typeface="Arial" panose="020B0604020202020204" pitchFamily="34" charset="0"/>
              <a:buChar char="•"/>
              <a:defRPr sz="1650" b="0" i="0">
                <a:solidFill>
                  <a:schemeClr val="tx1"/>
                </a:solidFill>
                <a:latin typeface="Avenir Next LT Pro" panose="020B0504020202020204" pitchFamily="34" charset="77"/>
              </a:defRPr>
            </a:lvl1pPr>
            <a:lvl2pPr marL="365751" indent="-182876">
              <a:spcAft>
                <a:spcPts val="900"/>
              </a:spcAft>
              <a:buClr>
                <a:srgbClr val="008751"/>
              </a:buClr>
              <a:buFont typeface="Arial" panose="020B0604020202020204" pitchFamily="34" charset="0"/>
              <a:buChar char="•"/>
              <a:defRPr sz="1500" b="0" i="0">
                <a:solidFill>
                  <a:schemeClr val="tx1"/>
                </a:solidFill>
                <a:latin typeface="Avenir Next LT Pro" panose="020B0504020202020204" pitchFamily="34" charset="77"/>
              </a:defRPr>
            </a:lvl2pPr>
            <a:lvl3pPr marL="548627" indent="-138745">
              <a:spcAft>
                <a:spcPts val="900"/>
              </a:spcAft>
              <a:buClr>
                <a:srgbClr val="008751"/>
              </a:buClr>
              <a:buFont typeface="Arial" panose="020B0604020202020204" pitchFamily="34" charset="0"/>
              <a:buChar char="•"/>
              <a:defRPr sz="1350" b="0" i="0">
                <a:solidFill>
                  <a:schemeClr val="tx1"/>
                </a:solidFill>
                <a:latin typeface="Avenir Next LT Pro" panose="020B0504020202020204" pitchFamily="34" charset="77"/>
              </a:defRPr>
            </a:lvl3pPr>
            <a:lvl4pPr marL="778808" indent="-137156">
              <a:spcAft>
                <a:spcPts val="900"/>
              </a:spcAft>
              <a:buClr>
                <a:srgbClr val="008751"/>
              </a:buClr>
              <a:buSzPct val="100000"/>
              <a:buFont typeface="Arial" panose="020B0604020202020204" pitchFamily="34" charset="0"/>
              <a:buChar char="•"/>
              <a:defRPr sz="1200" b="0" i="0">
                <a:solidFill>
                  <a:schemeClr val="tx1"/>
                </a:solidFill>
                <a:latin typeface="Avenir Next LT Pro" panose="020B0504020202020204" pitchFamily="34" charset="77"/>
              </a:defRPr>
            </a:lvl4pPr>
            <a:lvl5pPr marL="958509" indent="-138745">
              <a:spcAft>
                <a:spcPts val="900"/>
              </a:spcAft>
              <a:buClr>
                <a:srgbClr val="008751"/>
              </a:buClr>
              <a:buFont typeface="Arial" panose="020B0604020202020204" pitchFamily="34" charset="0"/>
              <a:buChar char="•"/>
              <a:defRPr sz="1050" b="0" i="0">
                <a:solidFill>
                  <a:schemeClr val="tx1"/>
                </a:solidFill>
                <a:latin typeface="Avenir Next LT Pro" panose="020B0504020202020204" pitchFamily="34" charset="77"/>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 name="Fußzeilenplatzhalter 2">
            <a:extLst>
              <a:ext uri="{FF2B5EF4-FFF2-40B4-BE49-F238E27FC236}">
                <a16:creationId xmlns:a16="http://schemas.microsoft.com/office/drawing/2014/main" id="{081C7725-EA54-A34E-A71C-0986CDF8380A}"/>
              </a:ext>
            </a:extLst>
          </p:cNvPr>
          <p:cNvSpPr>
            <a:spLocks noGrp="1"/>
          </p:cNvSpPr>
          <p:nvPr>
            <p:ph type="ftr" sz="quarter" idx="10"/>
          </p:nvPr>
        </p:nvSpPr>
        <p:spPr>
          <a:xfrm>
            <a:off x="338027" y="4725256"/>
            <a:ext cx="8127000" cy="274098"/>
          </a:xfrm>
        </p:spPr>
        <p:txBody>
          <a:bodyPr/>
          <a:lstStyle>
            <a:lvl1pPr>
              <a:defRPr sz="825">
                <a:solidFill>
                  <a:srgbClr val="636466"/>
                </a:solidFill>
              </a:defRPr>
            </a:lvl1pPr>
          </a:lstStyle>
          <a:p>
            <a:r>
              <a:rPr lang="de-DE"/>
              <a:t>Insert </a:t>
            </a:r>
            <a:r>
              <a:rPr lang="de-DE" err="1"/>
              <a:t>footnotes</a:t>
            </a:r>
            <a:endParaRPr lang="de-DE"/>
          </a:p>
        </p:txBody>
      </p:sp>
      <p:sp>
        <p:nvSpPr>
          <p:cNvPr id="21" name="Titelplatzhalter 10">
            <a:extLst>
              <a:ext uri="{FF2B5EF4-FFF2-40B4-BE49-F238E27FC236}">
                <a16:creationId xmlns:a16="http://schemas.microsoft.com/office/drawing/2014/main" id="{D23F515F-26FD-864E-B020-1C700FD2F4A0}"/>
              </a:ext>
            </a:extLst>
          </p:cNvPr>
          <p:cNvSpPr>
            <a:spLocks noGrp="1"/>
          </p:cNvSpPr>
          <p:nvPr>
            <p:ph type="title" hasCustomPrompt="1"/>
          </p:nvPr>
        </p:nvSpPr>
        <p:spPr>
          <a:xfrm>
            <a:off x="332185" y="210339"/>
            <a:ext cx="7452000" cy="350527"/>
          </a:xfrm>
          <a:prstGeom prst="rect">
            <a:avLst/>
          </a:prstGeom>
        </p:spPr>
        <p:txBody>
          <a:bodyPr vert="horz" lIns="0" tIns="45720" rIns="0" bIns="45720" rtlCol="0" anchor="t">
            <a:noAutofit/>
          </a:bodyPr>
          <a:lstStyle>
            <a:lvl1pPr>
              <a:defRPr sz="2250" b="1" i="0">
                <a:solidFill>
                  <a:schemeClr val="tx2"/>
                </a:solidFill>
                <a:latin typeface="Avenir Next LT Pro Demi" panose="020B0504020202020204" pitchFamily="34" charset="77"/>
              </a:defRPr>
            </a:lvl1pPr>
          </a:lstStyle>
          <a:p>
            <a:r>
              <a:rPr lang="de-DE" dirty="0"/>
              <a:t>Insert title</a:t>
            </a:r>
          </a:p>
        </p:txBody>
      </p:sp>
      <p:sp>
        <p:nvSpPr>
          <p:cNvPr id="8" name="Textplatzhalter 7">
            <a:extLst>
              <a:ext uri="{FF2B5EF4-FFF2-40B4-BE49-F238E27FC236}">
                <a16:creationId xmlns:a16="http://schemas.microsoft.com/office/drawing/2014/main" id="{9A87982E-9DAA-3D45-B72D-9E9D53857750}"/>
              </a:ext>
            </a:extLst>
          </p:cNvPr>
          <p:cNvSpPr>
            <a:spLocks noGrp="1"/>
          </p:cNvSpPr>
          <p:nvPr>
            <p:ph type="body" sz="quarter" idx="12" hasCustomPrompt="1"/>
          </p:nvPr>
        </p:nvSpPr>
        <p:spPr>
          <a:xfrm>
            <a:off x="330779" y="486420"/>
            <a:ext cx="7457951" cy="318780"/>
          </a:xfrm>
          <a:prstGeom prst="rect">
            <a:avLst/>
          </a:prstGeom>
        </p:spPr>
        <p:txBody>
          <a:bodyPr wrap="square" lIns="0" rIns="0">
            <a:spAutoFit/>
          </a:bodyPr>
          <a:lstStyle>
            <a:lvl1pPr marL="0" indent="0">
              <a:buFontTx/>
              <a:buNone/>
              <a:defRPr sz="1425" b="0" i="0">
                <a:solidFill>
                  <a:srgbClr val="636466"/>
                </a:solidFill>
                <a:latin typeface="Avenir Next LT Pro" panose="020B0504020202020204" pitchFamily="34" charset="77"/>
              </a:defRPr>
            </a:lvl1pPr>
            <a:lvl2pPr marL="182876" indent="0">
              <a:buFontTx/>
              <a:buNone/>
              <a:defRPr sz="1425"/>
            </a:lvl2pPr>
            <a:lvl3pPr marL="409882" indent="0">
              <a:buFontTx/>
              <a:buNone/>
              <a:defRPr sz="1425"/>
            </a:lvl3pPr>
            <a:lvl4pPr marL="641652" indent="0">
              <a:buFontTx/>
              <a:buNone/>
              <a:defRPr sz="1425"/>
            </a:lvl4pPr>
            <a:lvl5pPr marL="819764" indent="0">
              <a:buFontTx/>
              <a:buNone/>
              <a:defRPr sz="1425"/>
            </a:lvl5pPr>
          </a:lstStyle>
          <a:p>
            <a:pPr lvl="0"/>
            <a:r>
              <a:rPr lang="de-DE" dirty="0"/>
              <a:t>Insert </a:t>
            </a:r>
            <a:r>
              <a:rPr lang="de-DE" dirty="0" err="1"/>
              <a:t>subtitle</a:t>
            </a:r>
            <a:endParaRPr lang="de-DE" dirty="0"/>
          </a:p>
        </p:txBody>
      </p:sp>
    </p:spTree>
    <p:extLst>
      <p:ext uri="{BB962C8B-B14F-4D97-AF65-F5344CB8AC3E}">
        <p14:creationId xmlns:p14="http://schemas.microsoft.com/office/powerpoint/2010/main" val="767839982"/>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 Subtitle">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081C7725-EA54-A34E-A71C-0986CDF8380A}"/>
              </a:ext>
            </a:extLst>
          </p:cNvPr>
          <p:cNvSpPr>
            <a:spLocks noGrp="1"/>
          </p:cNvSpPr>
          <p:nvPr>
            <p:ph type="ftr" sz="quarter" idx="10"/>
          </p:nvPr>
        </p:nvSpPr>
        <p:spPr>
          <a:xfrm>
            <a:off x="338027" y="4725256"/>
            <a:ext cx="8127000" cy="274098"/>
          </a:xfrm>
        </p:spPr>
        <p:txBody>
          <a:bodyPr/>
          <a:lstStyle>
            <a:lvl1pPr>
              <a:defRPr sz="825">
                <a:solidFill>
                  <a:srgbClr val="636466"/>
                </a:solidFill>
              </a:defRPr>
            </a:lvl1pPr>
          </a:lstStyle>
          <a:p>
            <a:r>
              <a:rPr lang="de-DE"/>
              <a:t>Insert </a:t>
            </a:r>
            <a:r>
              <a:rPr lang="de-DE" err="1"/>
              <a:t>footnotes</a:t>
            </a:r>
            <a:endParaRPr lang="de-DE"/>
          </a:p>
        </p:txBody>
      </p:sp>
      <p:sp>
        <p:nvSpPr>
          <p:cNvPr id="21" name="Titelplatzhalter 10">
            <a:extLst>
              <a:ext uri="{FF2B5EF4-FFF2-40B4-BE49-F238E27FC236}">
                <a16:creationId xmlns:a16="http://schemas.microsoft.com/office/drawing/2014/main" id="{D23F515F-26FD-864E-B020-1C700FD2F4A0}"/>
              </a:ext>
            </a:extLst>
          </p:cNvPr>
          <p:cNvSpPr>
            <a:spLocks noGrp="1"/>
          </p:cNvSpPr>
          <p:nvPr>
            <p:ph type="title" hasCustomPrompt="1"/>
          </p:nvPr>
        </p:nvSpPr>
        <p:spPr>
          <a:xfrm>
            <a:off x="332185" y="210339"/>
            <a:ext cx="7452000" cy="350527"/>
          </a:xfrm>
          <a:prstGeom prst="rect">
            <a:avLst/>
          </a:prstGeom>
        </p:spPr>
        <p:txBody>
          <a:bodyPr vert="horz" lIns="0" tIns="45720" rIns="0" bIns="45720" rtlCol="0" anchor="t">
            <a:noAutofit/>
          </a:bodyPr>
          <a:lstStyle>
            <a:lvl1pPr>
              <a:defRPr sz="2250" b="1" i="0">
                <a:solidFill>
                  <a:schemeClr val="tx2"/>
                </a:solidFill>
                <a:latin typeface="Avenir Next LT Pro Demi" panose="020B0504020202020204" pitchFamily="34" charset="77"/>
              </a:defRPr>
            </a:lvl1pPr>
          </a:lstStyle>
          <a:p>
            <a:r>
              <a:rPr lang="de-DE" dirty="0"/>
              <a:t>Insert title</a:t>
            </a:r>
          </a:p>
        </p:txBody>
      </p:sp>
      <p:sp>
        <p:nvSpPr>
          <p:cNvPr id="8" name="Textplatzhalter 7">
            <a:extLst>
              <a:ext uri="{FF2B5EF4-FFF2-40B4-BE49-F238E27FC236}">
                <a16:creationId xmlns:a16="http://schemas.microsoft.com/office/drawing/2014/main" id="{9A87982E-9DAA-3D45-B72D-9E9D53857750}"/>
              </a:ext>
            </a:extLst>
          </p:cNvPr>
          <p:cNvSpPr>
            <a:spLocks noGrp="1"/>
          </p:cNvSpPr>
          <p:nvPr>
            <p:ph type="body" sz="quarter" idx="12" hasCustomPrompt="1"/>
          </p:nvPr>
        </p:nvSpPr>
        <p:spPr>
          <a:xfrm>
            <a:off x="330779" y="486420"/>
            <a:ext cx="7457951" cy="318780"/>
          </a:xfrm>
          <a:prstGeom prst="rect">
            <a:avLst/>
          </a:prstGeom>
        </p:spPr>
        <p:txBody>
          <a:bodyPr wrap="square" lIns="0" rIns="0">
            <a:spAutoFit/>
          </a:bodyPr>
          <a:lstStyle>
            <a:lvl1pPr marL="0" indent="0">
              <a:buFontTx/>
              <a:buNone/>
              <a:defRPr sz="1425" b="0" i="0">
                <a:solidFill>
                  <a:srgbClr val="636466"/>
                </a:solidFill>
                <a:latin typeface="Avenir Next LT Pro" panose="020B0504020202020204" pitchFamily="34" charset="77"/>
              </a:defRPr>
            </a:lvl1pPr>
            <a:lvl2pPr marL="182876" indent="0">
              <a:buFontTx/>
              <a:buNone/>
              <a:defRPr sz="1425"/>
            </a:lvl2pPr>
            <a:lvl3pPr marL="409882" indent="0">
              <a:buFontTx/>
              <a:buNone/>
              <a:defRPr sz="1425"/>
            </a:lvl3pPr>
            <a:lvl4pPr marL="641652" indent="0">
              <a:buFontTx/>
              <a:buNone/>
              <a:defRPr sz="1425"/>
            </a:lvl4pPr>
            <a:lvl5pPr marL="819764" indent="0">
              <a:buFontTx/>
              <a:buNone/>
              <a:defRPr sz="1425"/>
            </a:lvl5pPr>
          </a:lstStyle>
          <a:p>
            <a:pPr lvl="0"/>
            <a:r>
              <a:rPr lang="de-DE" dirty="0"/>
              <a:t>Insert </a:t>
            </a:r>
            <a:r>
              <a:rPr lang="de-DE" dirty="0" err="1"/>
              <a:t>subtitle</a:t>
            </a:r>
            <a:endParaRPr lang="de-DE" dirty="0"/>
          </a:p>
        </p:txBody>
      </p:sp>
    </p:spTree>
    <p:extLst>
      <p:ext uri="{BB962C8B-B14F-4D97-AF65-F5344CB8AC3E}">
        <p14:creationId xmlns:p14="http://schemas.microsoft.com/office/powerpoint/2010/main" val="1040326416"/>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amp; Content / 2 Spalten">
    <p:spTree>
      <p:nvGrpSpPr>
        <p:cNvPr id="1" name=""/>
        <p:cNvGrpSpPr/>
        <p:nvPr/>
      </p:nvGrpSpPr>
      <p:grpSpPr>
        <a:xfrm>
          <a:off x="0" y="0"/>
          <a:ext cx="0" cy="0"/>
          <a:chOff x="0" y="0"/>
          <a:chExt cx="0" cy="0"/>
        </a:xfrm>
      </p:grpSpPr>
      <p:sp>
        <p:nvSpPr>
          <p:cNvPr id="5" name="Platzhalter für vertikalen Inhalt 4">
            <a:extLst>
              <a:ext uri="{FF2B5EF4-FFF2-40B4-BE49-F238E27FC236}">
                <a16:creationId xmlns:a16="http://schemas.microsoft.com/office/drawing/2014/main" id="{ED4901A1-1A51-EE4B-91E4-14C920BBB120}"/>
              </a:ext>
            </a:extLst>
          </p:cNvPr>
          <p:cNvSpPr>
            <a:spLocks noGrp="1"/>
          </p:cNvSpPr>
          <p:nvPr>
            <p:ph orient="vert" sz="quarter" idx="11"/>
          </p:nvPr>
        </p:nvSpPr>
        <p:spPr>
          <a:xfrm>
            <a:off x="332186" y="817524"/>
            <a:ext cx="4131469" cy="3649070"/>
          </a:xfrm>
          <a:prstGeom prst="rect">
            <a:avLst/>
          </a:prstGeom>
        </p:spPr>
        <p:txBody>
          <a:bodyPr vert="horz" lIns="0" rIns="0"/>
          <a:lstStyle>
            <a:lvl1pPr marL="164588" indent="-164588">
              <a:spcAft>
                <a:spcPts val="900"/>
              </a:spcAft>
              <a:buClr>
                <a:srgbClr val="008751"/>
              </a:buClr>
              <a:buFont typeface="Arial" panose="020B0604020202020204" pitchFamily="34" charset="0"/>
              <a:buChar char="•"/>
              <a:defRPr sz="1650" b="0" i="0">
                <a:solidFill>
                  <a:schemeClr val="tx1"/>
                </a:solidFill>
                <a:latin typeface="Avenir Next LT Pro" panose="020B0504020202020204" pitchFamily="34" charset="77"/>
              </a:defRPr>
            </a:lvl1pPr>
            <a:lvl2pPr marL="365751" indent="-182876">
              <a:spcAft>
                <a:spcPts val="900"/>
              </a:spcAft>
              <a:buClr>
                <a:srgbClr val="008751"/>
              </a:buClr>
              <a:buFont typeface="Arial" panose="020B0604020202020204" pitchFamily="34" charset="0"/>
              <a:buChar char="•"/>
              <a:defRPr sz="1500" b="0" i="0">
                <a:solidFill>
                  <a:schemeClr val="tx1"/>
                </a:solidFill>
                <a:latin typeface="Avenir Next LT Pro" panose="020B0504020202020204" pitchFamily="34" charset="77"/>
              </a:defRPr>
            </a:lvl2pPr>
            <a:lvl3pPr marL="548627" indent="-138745">
              <a:spcAft>
                <a:spcPts val="900"/>
              </a:spcAft>
              <a:buClr>
                <a:srgbClr val="008751"/>
              </a:buClr>
              <a:buFont typeface="Arial" panose="020B0604020202020204" pitchFamily="34" charset="0"/>
              <a:buChar char="•"/>
              <a:defRPr sz="1350" b="0" i="0">
                <a:solidFill>
                  <a:schemeClr val="tx1"/>
                </a:solidFill>
                <a:latin typeface="Avenir Next LT Pro" panose="020B0504020202020204" pitchFamily="34" charset="77"/>
              </a:defRPr>
            </a:lvl3pPr>
            <a:lvl4pPr marL="778808" indent="-137156">
              <a:spcAft>
                <a:spcPts val="900"/>
              </a:spcAft>
              <a:buClr>
                <a:srgbClr val="008751"/>
              </a:buClr>
              <a:buSzPct val="100000"/>
              <a:buFont typeface="Arial" panose="020B0604020202020204" pitchFamily="34" charset="0"/>
              <a:buChar char="•"/>
              <a:defRPr sz="1200" b="0" i="0">
                <a:solidFill>
                  <a:schemeClr val="tx1"/>
                </a:solidFill>
                <a:latin typeface="Avenir Next LT Pro" panose="020B0504020202020204" pitchFamily="34" charset="77"/>
              </a:defRPr>
            </a:lvl4pPr>
            <a:lvl5pPr marL="958509" indent="-138745">
              <a:spcAft>
                <a:spcPts val="900"/>
              </a:spcAft>
              <a:buClr>
                <a:srgbClr val="008751"/>
              </a:buClr>
              <a:buFont typeface="Arial" panose="020B0604020202020204" pitchFamily="34" charset="0"/>
              <a:buChar char="•"/>
              <a:defRPr sz="1050" b="0" i="0">
                <a:solidFill>
                  <a:schemeClr val="tx1"/>
                </a:solidFill>
                <a:latin typeface="Avenir Next LT Pro" panose="020B0504020202020204" pitchFamily="34" charset="77"/>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 name="Fußzeilenplatzhalter 2">
            <a:extLst>
              <a:ext uri="{FF2B5EF4-FFF2-40B4-BE49-F238E27FC236}">
                <a16:creationId xmlns:a16="http://schemas.microsoft.com/office/drawing/2014/main" id="{081C7725-EA54-A34E-A71C-0986CDF8380A}"/>
              </a:ext>
            </a:extLst>
          </p:cNvPr>
          <p:cNvSpPr>
            <a:spLocks noGrp="1"/>
          </p:cNvSpPr>
          <p:nvPr>
            <p:ph type="ftr" sz="quarter" idx="10"/>
          </p:nvPr>
        </p:nvSpPr>
        <p:spPr>
          <a:xfrm>
            <a:off x="338027" y="4725256"/>
            <a:ext cx="8127000" cy="274098"/>
          </a:xfrm>
        </p:spPr>
        <p:txBody>
          <a:bodyPr/>
          <a:lstStyle>
            <a:lvl1pPr>
              <a:defRPr sz="825">
                <a:solidFill>
                  <a:srgbClr val="636466"/>
                </a:solidFill>
              </a:defRPr>
            </a:lvl1pPr>
          </a:lstStyle>
          <a:p>
            <a:r>
              <a:rPr lang="de-DE"/>
              <a:t>Insert </a:t>
            </a:r>
            <a:r>
              <a:rPr lang="de-DE" err="1"/>
              <a:t>footnotes</a:t>
            </a:r>
            <a:endParaRPr lang="de-DE"/>
          </a:p>
        </p:txBody>
      </p:sp>
      <p:sp>
        <p:nvSpPr>
          <p:cNvPr id="21" name="Titelplatzhalter 10">
            <a:extLst>
              <a:ext uri="{FF2B5EF4-FFF2-40B4-BE49-F238E27FC236}">
                <a16:creationId xmlns:a16="http://schemas.microsoft.com/office/drawing/2014/main" id="{D23F515F-26FD-864E-B020-1C700FD2F4A0}"/>
              </a:ext>
            </a:extLst>
          </p:cNvPr>
          <p:cNvSpPr>
            <a:spLocks noGrp="1"/>
          </p:cNvSpPr>
          <p:nvPr>
            <p:ph type="title" hasCustomPrompt="1"/>
          </p:nvPr>
        </p:nvSpPr>
        <p:spPr>
          <a:xfrm>
            <a:off x="332185" y="210339"/>
            <a:ext cx="7452000" cy="350527"/>
          </a:xfrm>
          <a:prstGeom prst="rect">
            <a:avLst/>
          </a:prstGeom>
        </p:spPr>
        <p:txBody>
          <a:bodyPr vert="horz" lIns="0" tIns="45720" rIns="0" bIns="45720" rtlCol="0" anchor="t">
            <a:noAutofit/>
          </a:bodyPr>
          <a:lstStyle>
            <a:lvl1pPr>
              <a:defRPr sz="2250" b="1" i="0">
                <a:solidFill>
                  <a:schemeClr val="tx2"/>
                </a:solidFill>
                <a:latin typeface="Avenir Next LT Pro Demi" panose="020B0504020202020204" pitchFamily="34" charset="77"/>
              </a:defRPr>
            </a:lvl1pPr>
          </a:lstStyle>
          <a:p>
            <a:r>
              <a:rPr lang="de-DE" dirty="0"/>
              <a:t>Insert title</a:t>
            </a:r>
          </a:p>
        </p:txBody>
      </p:sp>
      <p:sp>
        <p:nvSpPr>
          <p:cNvPr id="6" name="Platzhalter für vertikalen Inhalt 4">
            <a:extLst>
              <a:ext uri="{FF2B5EF4-FFF2-40B4-BE49-F238E27FC236}">
                <a16:creationId xmlns:a16="http://schemas.microsoft.com/office/drawing/2014/main" id="{8E22D04B-475B-6D43-8538-4CA938B14870}"/>
              </a:ext>
            </a:extLst>
          </p:cNvPr>
          <p:cNvSpPr>
            <a:spLocks noGrp="1"/>
          </p:cNvSpPr>
          <p:nvPr>
            <p:ph orient="vert" sz="quarter" idx="12"/>
          </p:nvPr>
        </p:nvSpPr>
        <p:spPr>
          <a:xfrm>
            <a:off x="4680013" y="817524"/>
            <a:ext cx="4131469" cy="3649070"/>
          </a:xfrm>
          <a:prstGeom prst="rect">
            <a:avLst/>
          </a:prstGeom>
        </p:spPr>
        <p:txBody>
          <a:bodyPr vert="horz" lIns="0" rIns="0"/>
          <a:lstStyle>
            <a:lvl1pPr marL="164588" indent="-164588">
              <a:spcAft>
                <a:spcPts val="900"/>
              </a:spcAft>
              <a:buClr>
                <a:srgbClr val="008751"/>
              </a:buClr>
              <a:buFont typeface="Arial" panose="020B0604020202020204" pitchFamily="34" charset="0"/>
              <a:buChar char="•"/>
              <a:defRPr sz="1650" b="0" i="0">
                <a:solidFill>
                  <a:schemeClr val="tx1"/>
                </a:solidFill>
                <a:latin typeface="Avenir Next LT Pro" panose="020B0504020202020204" pitchFamily="34" charset="77"/>
              </a:defRPr>
            </a:lvl1pPr>
            <a:lvl2pPr marL="365751" indent="-182876">
              <a:spcAft>
                <a:spcPts val="900"/>
              </a:spcAft>
              <a:buClr>
                <a:srgbClr val="008751"/>
              </a:buClr>
              <a:buFont typeface="Arial" panose="020B0604020202020204" pitchFamily="34" charset="0"/>
              <a:buChar char="•"/>
              <a:defRPr sz="1500" b="0" i="0">
                <a:solidFill>
                  <a:schemeClr val="tx1"/>
                </a:solidFill>
                <a:latin typeface="Avenir Next LT Pro" panose="020B0504020202020204" pitchFamily="34" charset="77"/>
              </a:defRPr>
            </a:lvl2pPr>
            <a:lvl3pPr marL="548627" indent="-138745">
              <a:spcAft>
                <a:spcPts val="900"/>
              </a:spcAft>
              <a:buClr>
                <a:srgbClr val="008751"/>
              </a:buClr>
              <a:buFont typeface="Arial" panose="020B0604020202020204" pitchFamily="34" charset="0"/>
              <a:buChar char="•"/>
              <a:defRPr sz="1350" b="0" i="0">
                <a:solidFill>
                  <a:schemeClr val="tx1"/>
                </a:solidFill>
                <a:latin typeface="Avenir Next LT Pro" panose="020B0504020202020204" pitchFamily="34" charset="77"/>
              </a:defRPr>
            </a:lvl3pPr>
            <a:lvl4pPr marL="778808" indent="-137156">
              <a:spcAft>
                <a:spcPts val="900"/>
              </a:spcAft>
              <a:buClr>
                <a:srgbClr val="008751"/>
              </a:buClr>
              <a:buSzPct val="100000"/>
              <a:buFont typeface="Arial" panose="020B0604020202020204" pitchFamily="34" charset="0"/>
              <a:buChar char="•"/>
              <a:defRPr sz="1200" b="0" i="0">
                <a:solidFill>
                  <a:schemeClr val="tx1"/>
                </a:solidFill>
                <a:latin typeface="Avenir Next LT Pro" panose="020B0504020202020204" pitchFamily="34" charset="77"/>
              </a:defRPr>
            </a:lvl4pPr>
            <a:lvl5pPr marL="958509" indent="-138745">
              <a:spcAft>
                <a:spcPts val="900"/>
              </a:spcAft>
              <a:buClr>
                <a:srgbClr val="008751"/>
              </a:buClr>
              <a:buFont typeface="Arial" panose="020B0604020202020204" pitchFamily="34" charset="0"/>
              <a:buChar char="•"/>
              <a:defRPr sz="1050" b="0" i="0">
                <a:solidFill>
                  <a:schemeClr val="tx1"/>
                </a:solidFill>
                <a:latin typeface="Avenir Next LT Pro" panose="020B0504020202020204" pitchFamily="34" charset="77"/>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412807229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5398710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Sub) &amp; Content / 2 Spalten">
    <p:spTree>
      <p:nvGrpSpPr>
        <p:cNvPr id="1" name=""/>
        <p:cNvGrpSpPr/>
        <p:nvPr/>
      </p:nvGrpSpPr>
      <p:grpSpPr>
        <a:xfrm>
          <a:off x="0" y="0"/>
          <a:ext cx="0" cy="0"/>
          <a:chOff x="0" y="0"/>
          <a:chExt cx="0" cy="0"/>
        </a:xfrm>
      </p:grpSpPr>
      <p:sp>
        <p:nvSpPr>
          <p:cNvPr id="5" name="Platzhalter für vertikalen Inhalt 4">
            <a:extLst>
              <a:ext uri="{FF2B5EF4-FFF2-40B4-BE49-F238E27FC236}">
                <a16:creationId xmlns:a16="http://schemas.microsoft.com/office/drawing/2014/main" id="{ED4901A1-1A51-EE4B-91E4-14C920BBB120}"/>
              </a:ext>
            </a:extLst>
          </p:cNvPr>
          <p:cNvSpPr>
            <a:spLocks noGrp="1"/>
          </p:cNvSpPr>
          <p:nvPr>
            <p:ph orient="vert" sz="quarter" idx="11"/>
          </p:nvPr>
        </p:nvSpPr>
        <p:spPr>
          <a:xfrm>
            <a:off x="332186" y="817524"/>
            <a:ext cx="4131469" cy="3649070"/>
          </a:xfrm>
          <a:prstGeom prst="rect">
            <a:avLst/>
          </a:prstGeom>
        </p:spPr>
        <p:txBody>
          <a:bodyPr vert="horz" lIns="0" rIns="0"/>
          <a:lstStyle>
            <a:lvl1pPr marL="164588" indent="-164588">
              <a:spcAft>
                <a:spcPts val="900"/>
              </a:spcAft>
              <a:buClr>
                <a:srgbClr val="008751"/>
              </a:buClr>
              <a:buFont typeface="Arial" panose="020B0604020202020204" pitchFamily="34" charset="0"/>
              <a:buChar char="•"/>
              <a:defRPr sz="1650" b="0" i="0">
                <a:solidFill>
                  <a:schemeClr val="tx1"/>
                </a:solidFill>
                <a:latin typeface="Avenir Next LT Pro" panose="020B0504020202020204" pitchFamily="34" charset="77"/>
              </a:defRPr>
            </a:lvl1pPr>
            <a:lvl2pPr marL="365751" indent="-182876">
              <a:spcAft>
                <a:spcPts val="900"/>
              </a:spcAft>
              <a:buClr>
                <a:srgbClr val="008751"/>
              </a:buClr>
              <a:buFont typeface="Arial" panose="020B0604020202020204" pitchFamily="34" charset="0"/>
              <a:buChar char="•"/>
              <a:defRPr sz="1500" b="0" i="0">
                <a:solidFill>
                  <a:schemeClr val="tx1"/>
                </a:solidFill>
                <a:latin typeface="Avenir Next LT Pro" panose="020B0504020202020204" pitchFamily="34" charset="77"/>
              </a:defRPr>
            </a:lvl2pPr>
            <a:lvl3pPr marL="548627" indent="-138745">
              <a:spcAft>
                <a:spcPts val="900"/>
              </a:spcAft>
              <a:buClr>
                <a:srgbClr val="008751"/>
              </a:buClr>
              <a:buFont typeface="Arial" panose="020B0604020202020204" pitchFamily="34" charset="0"/>
              <a:buChar char="•"/>
              <a:defRPr sz="1350" b="0" i="0">
                <a:solidFill>
                  <a:schemeClr val="tx1"/>
                </a:solidFill>
                <a:latin typeface="Avenir Next LT Pro" panose="020B0504020202020204" pitchFamily="34" charset="77"/>
              </a:defRPr>
            </a:lvl3pPr>
            <a:lvl4pPr marL="778808" indent="-137156">
              <a:spcAft>
                <a:spcPts val="900"/>
              </a:spcAft>
              <a:buClr>
                <a:srgbClr val="008751"/>
              </a:buClr>
              <a:buSzPct val="100000"/>
              <a:buFont typeface="Arial" panose="020B0604020202020204" pitchFamily="34" charset="0"/>
              <a:buChar char="•"/>
              <a:defRPr sz="1200" b="0" i="0">
                <a:solidFill>
                  <a:schemeClr val="tx1"/>
                </a:solidFill>
                <a:latin typeface="Avenir Next LT Pro" panose="020B0504020202020204" pitchFamily="34" charset="77"/>
              </a:defRPr>
            </a:lvl4pPr>
            <a:lvl5pPr marL="958509" indent="-138745">
              <a:spcAft>
                <a:spcPts val="900"/>
              </a:spcAft>
              <a:buClr>
                <a:srgbClr val="008751"/>
              </a:buClr>
              <a:buFont typeface="Arial" panose="020B0604020202020204" pitchFamily="34" charset="0"/>
              <a:buChar char="•"/>
              <a:defRPr sz="1050" b="0" i="0">
                <a:solidFill>
                  <a:schemeClr val="tx1"/>
                </a:solidFill>
                <a:latin typeface="Avenir Next LT Pro" panose="020B0504020202020204" pitchFamily="34" charset="77"/>
              </a:defRPr>
            </a:lvl5pPr>
            <a:lvl6pPr marL="2285943" indent="0">
              <a:buNone/>
              <a:defRPr/>
            </a:lvl6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 name="Fußzeilenplatzhalter 2">
            <a:extLst>
              <a:ext uri="{FF2B5EF4-FFF2-40B4-BE49-F238E27FC236}">
                <a16:creationId xmlns:a16="http://schemas.microsoft.com/office/drawing/2014/main" id="{081C7725-EA54-A34E-A71C-0986CDF8380A}"/>
              </a:ext>
            </a:extLst>
          </p:cNvPr>
          <p:cNvSpPr>
            <a:spLocks noGrp="1"/>
          </p:cNvSpPr>
          <p:nvPr>
            <p:ph type="ftr" sz="quarter" idx="10"/>
          </p:nvPr>
        </p:nvSpPr>
        <p:spPr>
          <a:xfrm>
            <a:off x="338027" y="4725256"/>
            <a:ext cx="8127000" cy="274098"/>
          </a:xfrm>
        </p:spPr>
        <p:txBody>
          <a:bodyPr/>
          <a:lstStyle>
            <a:lvl1pPr>
              <a:defRPr sz="825"/>
            </a:lvl1pPr>
          </a:lstStyle>
          <a:p>
            <a:r>
              <a:rPr lang="de-DE"/>
              <a:t>Insert </a:t>
            </a:r>
            <a:r>
              <a:rPr lang="de-DE" err="1"/>
              <a:t>footnotes</a:t>
            </a:r>
            <a:endParaRPr lang="de-DE"/>
          </a:p>
        </p:txBody>
      </p:sp>
      <p:sp>
        <p:nvSpPr>
          <p:cNvPr id="21" name="Titelplatzhalter 10">
            <a:extLst>
              <a:ext uri="{FF2B5EF4-FFF2-40B4-BE49-F238E27FC236}">
                <a16:creationId xmlns:a16="http://schemas.microsoft.com/office/drawing/2014/main" id="{D23F515F-26FD-864E-B020-1C700FD2F4A0}"/>
              </a:ext>
            </a:extLst>
          </p:cNvPr>
          <p:cNvSpPr>
            <a:spLocks noGrp="1"/>
          </p:cNvSpPr>
          <p:nvPr>
            <p:ph type="title" hasCustomPrompt="1"/>
          </p:nvPr>
        </p:nvSpPr>
        <p:spPr>
          <a:xfrm>
            <a:off x="332185" y="210339"/>
            <a:ext cx="7452000" cy="350527"/>
          </a:xfrm>
          <a:prstGeom prst="rect">
            <a:avLst/>
          </a:prstGeom>
        </p:spPr>
        <p:txBody>
          <a:bodyPr vert="horz" lIns="0" tIns="45720" rIns="0" bIns="45720" rtlCol="0" anchor="t">
            <a:noAutofit/>
          </a:bodyPr>
          <a:lstStyle>
            <a:lvl1pPr>
              <a:defRPr sz="2250" b="1" i="0">
                <a:solidFill>
                  <a:schemeClr val="tx2"/>
                </a:solidFill>
                <a:latin typeface="Avenir Next LT Pro Demi" panose="020B0504020202020204" pitchFamily="34" charset="77"/>
              </a:defRPr>
            </a:lvl1pPr>
          </a:lstStyle>
          <a:p>
            <a:r>
              <a:rPr lang="de-DE" dirty="0"/>
              <a:t>Insert title</a:t>
            </a:r>
          </a:p>
        </p:txBody>
      </p:sp>
      <p:sp>
        <p:nvSpPr>
          <p:cNvPr id="6" name="Platzhalter für vertikalen Inhalt 4">
            <a:extLst>
              <a:ext uri="{FF2B5EF4-FFF2-40B4-BE49-F238E27FC236}">
                <a16:creationId xmlns:a16="http://schemas.microsoft.com/office/drawing/2014/main" id="{8E22D04B-475B-6D43-8538-4CA938B14870}"/>
              </a:ext>
            </a:extLst>
          </p:cNvPr>
          <p:cNvSpPr>
            <a:spLocks noGrp="1"/>
          </p:cNvSpPr>
          <p:nvPr>
            <p:ph orient="vert" sz="quarter" idx="12"/>
          </p:nvPr>
        </p:nvSpPr>
        <p:spPr>
          <a:xfrm>
            <a:off x="4680013" y="817524"/>
            <a:ext cx="4131469" cy="3649070"/>
          </a:xfrm>
          <a:prstGeom prst="rect">
            <a:avLst/>
          </a:prstGeom>
        </p:spPr>
        <p:txBody>
          <a:bodyPr vert="horz" lIns="0" rIns="0"/>
          <a:lstStyle>
            <a:lvl1pPr marL="164588" indent="-164588">
              <a:spcAft>
                <a:spcPts val="900"/>
              </a:spcAft>
              <a:buClr>
                <a:srgbClr val="008751"/>
              </a:buClr>
              <a:buFont typeface="Arial" panose="020B0604020202020204" pitchFamily="34" charset="0"/>
              <a:buChar char="•"/>
              <a:defRPr sz="1650" b="0" i="0">
                <a:solidFill>
                  <a:schemeClr val="tx1"/>
                </a:solidFill>
                <a:latin typeface="Avenir Next LT Pro" panose="020B0504020202020204" pitchFamily="34" charset="77"/>
              </a:defRPr>
            </a:lvl1pPr>
            <a:lvl2pPr marL="365751" indent="-182876">
              <a:spcAft>
                <a:spcPts val="900"/>
              </a:spcAft>
              <a:buClr>
                <a:srgbClr val="008751"/>
              </a:buClr>
              <a:buFont typeface="Arial" panose="020B0604020202020204" pitchFamily="34" charset="0"/>
              <a:buChar char="•"/>
              <a:defRPr sz="1500" b="0" i="0">
                <a:solidFill>
                  <a:schemeClr val="tx1"/>
                </a:solidFill>
                <a:latin typeface="Avenir Next LT Pro" panose="020B0504020202020204" pitchFamily="34" charset="77"/>
              </a:defRPr>
            </a:lvl2pPr>
            <a:lvl3pPr marL="548627" indent="-138745">
              <a:spcAft>
                <a:spcPts val="900"/>
              </a:spcAft>
              <a:buClr>
                <a:srgbClr val="008751"/>
              </a:buClr>
              <a:buFont typeface="Arial" panose="020B0604020202020204" pitchFamily="34" charset="0"/>
              <a:buChar char="•"/>
              <a:defRPr sz="1350" b="0" i="0">
                <a:solidFill>
                  <a:schemeClr val="tx1"/>
                </a:solidFill>
                <a:latin typeface="Avenir Next LT Pro" panose="020B0504020202020204" pitchFamily="34" charset="77"/>
              </a:defRPr>
            </a:lvl3pPr>
            <a:lvl4pPr marL="778808" indent="-137156">
              <a:spcAft>
                <a:spcPts val="900"/>
              </a:spcAft>
              <a:buClr>
                <a:srgbClr val="008751"/>
              </a:buClr>
              <a:buSzPct val="100000"/>
              <a:buFont typeface="Arial" panose="020B0604020202020204" pitchFamily="34" charset="0"/>
              <a:buChar char="•"/>
              <a:defRPr sz="1200" b="0" i="0">
                <a:solidFill>
                  <a:schemeClr val="tx1"/>
                </a:solidFill>
                <a:latin typeface="Avenir Next LT Pro" panose="020B0504020202020204" pitchFamily="34" charset="77"/>
              </a:defRPr>
            </a:lvl4pPr>
            <a:lvl5pPr marL="958509" indent="-138745">
              <a:spcAft>
                <a:spcPts val="900"/>
              </a:spcAft>
              <a:buClr>
                <a:srgbClr val="008751"/>
              </a:buClr>
              <a:buFont typeface="Arial" panose="020B0604020202020204" pitchFamily="34" charset="0"/>
              <a:buChar char="•"/>
              <a:defRPr sz="1050" b="0" i="0">
                <a:solidFill>
                  <a:schemeClr val="tx1"/>
                </a:solidFill>
                <a:latin typeface="Avenir Next LT Pro" panose="020B0504020202020204" pitchFamily="34" charset="77"/>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extplatzhalter 7">
            <a:extLst>
              <a:ext uri="{FF2B5EF4-FFF2-40B4-BE49-F238E27FC236}">
                <a16:creationId xmlns:a16="http://schemas.microsoft.com/office/drawing/2014/main" id="{506F69E4-6976-714D-B979-DD27E6059CF8}"/>
              </a:ext>
            </a:extLst>
          </p:cNvPr>
          <p:cNvSpPr>
            <a:spLocks noGrp="1"/>
          </p:cNvSpPr>
          <p:nvPr>
            <p:ph type="body" sz="quarter" idx="13" hasCustomPrompt="1"/>
          </p:nvPr>
        </p:nvSpPr>
        <p:spPr>
          <a:xfrm>
            <a:off x="330779" y="486420"/>
            <a:ext cx="7457951" cy="318780"/>
          </a:xfrm>
          <a:prstGeom prst="rect">
            <a:avLst/>
          </a:prstGeom>
        </p:spPr>
        <p:txBody>
          <a:bodyPr wrap="square" lIns="0" rIns="0">
            <a:spAutoFit/>
          </a:bodyPr>
          <a:lstStyle>
            <a:lvl1pPr marL="0" indent="0">
              <a:buFontTx/>
              <a:buNone/>
              <a:defRPr sz="1425" b="0" i="0">
                <a:solidFill>
                  <a:srgbClr val="636466"/>
                </a:solidFill>
                <a:latin typeface="Avenir Next LT Pro" panose="020B0504020202020204" pitchFamily="34" charset="77"/>
              </a:defRPr>
            </a:lvl1pPr>
            <a:lvl2pPr marL="182876" indent="0">
              <a:buFontTx/>
              <a:buNone/>
              <a:defRPr sz="1425"/>
            </a:lvl2pPr>
            <a:lvl3pPr marL="409882" indent="0">
              <a:buFontTx/>
              <a:buNone/>
              <a:defRPr sz="1425"/>
            </a:lvl3pPr>
            <a:lvl4pPr marL="641652" indent="0">
              <a:buFontTx/>
              <a:buNone/>
              <a:defRPr sz="1425"/>
            </a:lvl4pPr>
            <a:lvl5pPr marL="819764" indent="0">
              <a:buFontTx/>
              <a:buNone/>
              <a:defRPr sz="1425"/>
            </a:lvl5pPr>
          </a:lstStyle>
          <a:p>
            <a:pPr lvl="0"/>
            <a:r>
              <a:rPr lang="de-DE" dirty="0"/>
              <a:t>Insert </a:t>
            </a:r>
            <a:r>
              <a:rPr lang="de-DE" dirty="0" err="1"/>
              <a:t>subtitle</a:t>
            </a:r>
            <a:endParaRPr lang="de-DE" dirty="0"/>
          </a:p>
        </p:txBody>
      </p:sp>
    </p:spTree>
    <p:extLst>
      <p:ext uri="{BB962C8B-B14F-4D97-AF65-F5344CB8AC3E}">
        <p14:creationId xmlns:p14="http://schemas.microsoft.com/office/powerpoint/2010/main" val="79279716"/>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Speaker">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2AC34330-A941-76AB-406C-78F511C826C2}"/>
              </a:ext>
            </a:extLst>
          </p:cNvPr>
          <p:cNvSpPr/>
          <p:nvPr userDrawn="1"/>
        </p:nvSpPr>
        <p:spPr>
          <a:xfrm rot="10800000" flipH="1" flipV="1">
            <a:off x="2" y="1"/>
            <a:ext cx="9143999" cy="5148263"/>
          </a:xfrm>
          <a:prstGeom prst="rect">
            <a:avLst/>
          </a:prstGeom>
          <a:gradFill flip="none" rotWithShape="1">
            <a:gsLst>
              <a:gs pos="0">
                <a:schemeClr val="tx2">
                  <a:lumMod val="60000"/>
                  <a:lumOff val="40000"/>
                  <a:alpha val="14000"/>
                </a:schemeClr>
              </a:gs>
              <a:gs pos="51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sp>
        <p:nvSpPr>
          <p:cNvPr id="3" name="Fußzeilenplatzhalter 2">
            <a:extLst>
              <a:ext uri="{FF2B5EF4-FFF2-40B4-BE49-F238E27FC236}">
                <a16:creationId xmlns:a16="http://schemas.microsoft.com/office/drawing/2014/main" id="{081C7725-EA54-A34E-A71C-0986CDF8380A}"/>
              </a:ext>
            </a:extLst>
          </p:cNvPr>
          <p:cNvSpPr>
            <a:spLocks noGrp="1"/>
          </p:cNvSpPr>
          <p:nvPr>
            <p:ph type="ftr" sz="quarter" idx="10"/>
          </p:nvPr>
        </p:nvSpPr>
        <p:spPr>
          <a:xfrm>
            <a:off x="338027" y="4725256"/>
            <a:ext cx="8127000" cy="274098"/>
          </a:xfrm>
        </p:spPr>
        <p:txBody>
          <a:bodyPr/>
          <a:lstStyle>
            <a:lvl1pPr>
              <a:defRPr sz="825">
                <a:solidFill>
                  <a:srgbClr val="636466"/>
                </a:solidFill>
              </a:defRPr>
            </a:lvl1pPr>
          </a:lstStyle>
          <a:p>
            <a:r>
              <a:rPr lang="de-DE"/>
              <a:t>Insert </a:t>
            </a:r>
            <a:r>
              <a:rPr lang="de-DE" err="1"/>
              <a:t>footnotes</a:t>
            </a:r>
            <a:endParaRPr lang="de-DE"/>
          </a:p>
        </p:txBody>
      </p:sp>
      <p:sp>
        <p:nvSpPr>
          <p:cNvPr id="21" name="Titelplatzhalter 10">
            <a:extLst>
              <a:ext uri="{FF2B5EF4-FFF2-40B4-BE49-F238E27FC236}">
                <a16:creationId xmlns:a16="http://schemas.microsoft.com/office/drawing/2014/main" id="{D23F515F-26FD-864E-B020-1C700FD2F4A0}"/>
              </a:ext>
            </a:extLst>
          </p:cNvPr>
          <p:cNvSpPr>
            <a:spLocks noGrp="1"/>
          </p:cNvSpPr>
          <p:nvPr>
            <p:ph type="title" hasCustomPrompt="1"/>
          </p:nvPr>
        </p:nvSpPr>
        <p:spPr>
          <a:xfrm>
            <a:off x="332185" y="210339"/>
            <a:ext cx="7452000" cy="350527"/>
          </a:xfrm>
          <a:prstGeom prst="rect">
            <a:avLst/>
          </a:prstGeom>
        </p:spPr>
        <p:txBody>
          <a:bodyPr vert="horz" lIns="0" tIns="45720" rIns="0" bIns="45720" rtlCol="0" anchor="t">
            <a:noAutofit/>
          </a:bodyPr>
          <a:lstStyle>
            <a:lvl1pPr>
              <a:defRPr sz="2250" b="1" i="0">
                <a:solidFill>
                  <a:schemeClr val="tx2"/>
                </a:solidFill>
                <a:latin typeface="Avenir Next LT Pro Demi" panose="020B0504020202020204" pitchFamily="34" charset="77"/>
              </a:defRPr>
            </a:lvl1pPr>
          </a:lstStyle>
          <a:p>
            <a:r>
              <a:rPr lang="de-DE" dirty="0"/>
              <a:t>Insert title</a:t>
            </a:r>
          </a:p>
        </p:txBody>
      </p:sp>
      <p:sp>
        <p:nvSpPr>
          <p:cNvPr id="15" name="Foliennummernplatzhalter 5">
            <a:extLst>
              <a:ext uri="{FF2B5EF4-FFF2-40B4-BE49-F238E27FC236}">
                <a16:creationId xmlns:a16="http://schemas.microsoft.com/office/drawing/2014/main" id="{BAD873DF-9B51-634F-B57D-796AD7B67796}"/>
              </a:ext>
            </a:extLst>
          </p:cNvPr>
          <p:cNvSpPr txBox="1">
            <a:spLocks/>
          </p:cNvSpPr>
          <p:nvPr userDrawn="1"/>
        </p:nvSpPr>
        <p:spPr>
          <a:xfrm>
            <a:off x="8122741" y="4725256"/>
            <a:ext cx="689610" cy="274098"/>
          </a:xfrm>
          <a:prstGeom prst="rect">
            <a:avLst/>
          </a:prstGeom>
        </p:spPr>
        <p:txBody>
          <a:bodyPr vert="horz" lIns="68580" tIns="34290" rIns="0" bIns="34290" rtlCol="0" anchor="b"/>
          <a:lstStyle>
            <a:defPPr>
              <a:defRPr lang="en-US"/>
            </a:defPPr>
            <a:lvl1pPr marL="0" algn="r" defTabSz="914400" rtl="0" eaLnBrk="1" latinLnBrk="0" hangingPunct="1">
              <a:defRPr sz="1200" kern="1200">
                <a:solidFill>
                  <a:srgbClr val="6E737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27D65E-37DB-F34C-A49B-3B9F1B66D56B}" type="slidenum">
              <a:rPr lang="de-DE" sz="975" b="0" i="0" smtClean="0">
                <a:solidFill>
                  <a:srgbClr val="6D6E70"/>
                </a:solidFill>
                <a:latin typeface="Avenir Next LT Pro" panose="020B0504020202020204" pitchFamily="34" charset="77"/>
              </a:rPr>
              <a:pPr/>
              <a:t>‹#›</a:t>
            </a:fld>
            <a:endParaRPr lang="de-DE" sz="975" b="0" i="0">
              <a:solidFill>
                <a:srgbClr val="6D6E70"/>
              </a:solidFill>
              <a:latin typeface="Avenir Next LT Pro" panose="020B0504020202020204" pitchFamily="34" charset="77"/>
            </a:endParaRPr>
          </a:p>
        </p:txBody>
      </p:sp>
      <p:sp>
        <p:nvSpPr>
          <p:cNvPr id="16" name="Textplatzhalter 7">
            <a:extLst>
              <a:ext uri="{FF2B5EF4-FFF2-40B4-BE49-F238E27FC236}">
                <a16:creationId xmlns:a16="http://schemas.microsoft.com/office/drawing/2014/main" id="{BF176F18-37D3-AA4F-ACBD-BA28F726E29E}"/>
              </a:ext>
            </a:extLst>
          </p:cNvPr>
          <p:cNvSpPr>
            <a:spLocks noGrp="1"/>
          </p:cNvSpPr>
          <p:nvPr>
            <p:ph type="body" sz="quarter" idx="13" hasCustomPrompt="1"/>
          </p:nvPr>
        </p:nvSpPr>
        <p:spPr>
          <a:xfrm>
            <a:off x="330779" y="486420"/>
            <a:ext cx="7457951" cy="318780"/>
          </a:xfrm>
          <a:prstGeom prst="rect">
            <a:avLst/>
          </a:prstGeom>
        </p:spPr>
        <p:txBody>
          <a:bodyPr wrap="square" lIns="0" rIns="0">
            <a:spAutoFit/>
          </a:bodyPr>
          <a:lstStyle>
            <a:lvl1pPr marL="0" indent="0">
              <a:buFontTx/>
              <a:buNone/>
              <a:defRPr sz="1425" b="0" i="0">
                <a:solidFill>
                  <a:srgbClr val="636466"/>
                </a:solidFill>
                <a:latin typeface="Avenir Next LT Pro" panose="020B0504020202020204" pitchFamily="34" charset="77"/>
              </a:defRPr>
            </a:lvl1pPr>
            <a:lvl2pPr marL="182876" indent="0">
              <a:buFontTx/>
              <a:buNone/>
              <a:defRPr sz="1425"/>
            </a:lvl2pPr>
            <a:lvl3pPr marL="409882" indent="0">
              <a:buFontTx/>
              <a:buNone/>
              <a:defRPr sz="1425"/>
            </a:lvl3pPr>
            <a:lvl4pPr marL="641652" indent="0">
              <a:buFontTx/>
              <a:buNone/>
              <a:defRPr sz="1425"/>
            </a:lvl4pPr>
            <a:lvl5pPr marL="819764" indent="0">
              <a:buFontTx/>
              <a:buNone/>
              <a:defRPr sz="1425"/>
            </a:lvl5pPr>
          </a:lstStyle>
          <a:p>
            <a:pPr lvl="0"/>
            <a:r>
              <a:rPr lang="de-DE" dirty="0"/>
              <a:t>Insert </a:t>
            </a:r>
            <a:r>
              <a:rPr lang="de-DE" dirty="0" err="1"/>
              <a:t>subtitle</a:t>
            </a:r>
            <a:endParaRPr lang="de-DE" dirty="0"/>
          </a:p>
        </p:txBody>
      </p:sp>
      <p:pic>
        <p:nvPicPr>
          <p:cNvPr id="8" name="Grafik 7">
            <a:extLst>
              <a:ext uri="{FF2B5EF4-FFF2-40B4-BE49-F238E27FC236}">
                <a16:creationId xmlns:a16="http://schemas.microsoft.com/office/drawing/2014/main" id="{4EF09CDF-CB72-B415-490A-C4C83E1D78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17656" y="225721"/>
            <a:ext cx="928038" cy="302013"/>
          </a:xfrm>
          <a:prstGeom prst="rect">
            <a:avLst/>
          </a:prstGeom>
        </p:spPr>
      </p:pic>
    </p:spTree>
    <p:extLst>
      <p:ext uri="{BB962C8B-B14F-4D97-AF65-F5344CB8AC3E}">
        <p14:creationId xmlns:p14="http://schemas.microsoft.com/office/powerpoint/2010/main" val="2645234443"/>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grpSp>
        <p:nvGrpSpPr>
          <p:cNvPr id="4" name="Gruppieren 3">
            <a:extLst>
              <a:ext uri="{FF2B5EF4-FFF2-40B4-BE49-F238E27FC236}">
                <a16:creationId xmlns:a16="http://schemas.microsoft.com/office/drawing/2014/main" id="{E94C9598-D8C0-3AA3-8F2E-F6339BBEFE1F}"/>
              </a:ext>
            </a:extLst>
          </p:cNvPr>
          <p:cNvGrpSpPr/>
          <p:nvPr userDrawn="1"/>
        </p:nvGrpSpPr>
        <p:grpSpPr>
          <a:xfrm>
            <a:off x="2" y="1"/>
            <a:ext cx="9143999" cy="5148264"/>
            <a:chOff x="12758411" y="5418602"/>
            <a:chExt cx="12191999" cy="6858001"/>
          </a:xfrm>
        </p:grpSpPr>
        <p:sp>
          <p:nvSpPr>
            <p:cNvPr id="9" name="Rechteck 8">
              <a:extLst>
                <a:ext uri="{FF2B5EF4-FFF2-40B4-BE49-F238E27FC236}">
                  <a16:creationId xmlns:a16="http://schemas.microsoft.com/office/drawing/2014/main" id="{DB214F86-FF4C-180D-AB38-8C8442C0CA27}"/>
                </a:ext>
              </a:extLst>
            </p:cNvPr>
            <p:cNvSpPr/>
            <p:nvPr userDrawn="1"/>
          </p:nvSpPr>
          <p:spPr>
            <a:xfrm rot="10800000" flipH="1" flipV="1">
              <a:off x="12758411" y="5418602"/>
              <a:ext cx="12191999" cy="6858000"/>
            </a:xfrm>
            <a:prstGeom prst="rect">
              <a:avLst/>
            </a:prstGeom>
            <a:gradFill flip="none" rotWithShape="1">
              <a:gsLst>
                <a:gs pos="0">
                  <a:schemeClr val="tx2">
                    <a:lumMod val="60000"/>
                    <a:lumOff val="40000"/>
                    <a:alpha val="14000"/>
                  </a:schemeClr>
                </a:gs>
                <a:gs pos="41000">
                  <a:schemeClr val="bg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sp>
          <p:nvSpPr>
            <p:cNvPr id="10" name="Freihandform 9">
              <a:extLst>
                <a:ext uri="{FF2B5EF4-FFF2-40B4-BE49-F238E27FC236}">
                  <a16:creationId xmlns:a16="http://schemas.microsoft.com/office/drawing/2014/main" id="{0E089068-EA80-8FA7-DC3F-4169B152F5B2}"/>
                </a:ext>
              </a:extLst>
            </p:cNvPr>
            <p:cNvSpPr/>
            <p:nvPr userDrawn="1"/>
          </p:nvSpPr>
          <p:spPr>
            <a:xfrm rot="10800000" flipH="1" flipV="1">
              <a:off x="12758411" y="9272337"/>
              <a:ext cx="5288957" cy="3004266"/>
            </a:xfrm>
            <a:custGeom>
              <a:avLst/>
              <a:gdLst>
                <a:gd name="connsiteX0" fmla="*/ 0 w 7566938"/>
                <a:gd name="connsiteY0" fmla="*/ 0 h 3428998"/>
                <a:gd name="connsiteX1" fmla="*/ 7566938 w 7566938"/>
                <a:gd name="connsiteY1" fmla="*/ 0 h 3428998"/>
                <a:gd name="connsiteX2" fmla="*/ 7566938 w 7566938"/>
                <a:gd name="connsiteY2" fmla="*/ 3428998 h 3428998"/>
                <a:gd name="connsiteX3" fmla="*/ 0 w 7566938"/>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7566938" h="3428998">
                  <a:moveTo>
                    <a:pt x="0" y="0"/>
                  </a:moveTo>
                  <a:lnTo>
                    <a:pt x="7566938" y="0"/>
                  </a:lnTo>
                  <a:lnTo>
                    <a:pt x="7566938" y="3428998"/>
                  </a:lnTo>
                  <a:lnTo>
                    <a:pt x="0" y="3428998"/>
                  </a:lnTo>
                  <a:close/>
                </a:path>
              </a:pathLst>
            </a:custGeom>
            <a:gradFill flip="none" rotWithShape="1">
              <a:gsLst>
                <a:gs pos="0">
                  <a:schemeClr val="tx2">
                    <a:lumMod val="60000"/>
                    <a:lumOff val="40000"/>
                    <a:alpha val="13457"/>
                  </a:schemeClr>
                </a:gs>
                <a:gs pos="58000">
                  <a:schemeClr val="bg1">
                    <a:alpha val="0"/>
                  </a:schemeClr>
                </a:gs>
                <a:gs pos="100000">
                  <a:schemeClr val="bg1">
                    <a:alpha val="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sz="1350" dirty="0"/>
            </a:p>
          </p:txBody>
        </p:sp>
      </p:grpSp>
      <p:sp>
        <p:nvSpPr>
          <p:cNvPr id="3" name="Fußzeilenplatzhalter 2">
            <a:extLst>
              <a:ext uri="{FF2B5EF4-FFF2-40B4-BE49-F238E27FC236}">
                <a16:creationId xmlns:a16="http://schemas.microsoft.com/office/drawing/2014/main" id="{CD953391-41CB-B54D-B3FE-A7B67A7094A0}"/>
              </a:ext>
            </a:extLst>
          </p:cNvPr>
          <p:cNvSpPr>
            <a:spLocks noGrp="1"/>
          </p:cNvSpPr>
          <p:nvPr>
            <p:ph type="ftr" sz="quarter" idx="10"/>
          </p:nvPr>
        </p:nvSpPr>
        <p:spPr/>
        <p:txBody>
          <a:bodyPr/>
          <a:lstStyle>
            <a:lvl1pPr>
              <a:defRPr>
                <a:solidFill>
                  <a:srgbClr val="636466"/>
                </a:solidFill>
              </a:defRPr>
            </a:lvl1pPr>
          </a:lstStyle>
          <a:p>
            <a:r>
              <a:rPr lang="de-DE"/>
              <a:t>Insert </a:t>
            </a:r>
            <a:r>
              <a:rPr lang="de-DE" err="1"/>
              <a:t>footnotes</a:t>
            </a:r>
            <a:endParaRPr lang="de-DE"/>
          </a:p>
        </p:txBody>
      </p:sp>
      <p:sp>
        <p:nvSpPr>
          <p:cNvPr id="6" name="Foliennummernplatzhalter 5">
            <a:extLst>
              <a:ext uri="{FF2B5EF4-FFF2-40B4-BE49-F238E27FC236}">
                <a16:creationId xmlns:a16="http://schemas.microsoft.com/office/drawing/2014/main" id="{B2439DB2-369A-DD4E-972E-A49F7B6822F1}"/>
              </a:ext>
            </a:extLst>
          </p:cNvPr>
          <p:cNvSpPr txBox="1">
            <a:spLocks/>
          </p:cNvSpPr>
          <p:nvPr userDrawn="1"/>
        </p:nvSpPr>
        <p:spPr>
          <a:xfrm>
            <a:off x="8122741" y="4725256"/>
            <a:ext cx="689610" cy="274098"/>
          </a:xfrm>
          <a:prstGeom prst="rect">
            <a:avLst/>
          </a:prstGeom>
        </p:spPr>
        <p:txBody>
          <a:bodyPr vert="horz" lIns="68580" tIns="34290" rIns="0" bIns="34290" rtlCol="0" anchor="b"/>
          <a:lstStyle>
            <a:defPPr>
              <a:defRPr lang="en-US"/>
            </a:defPPr>
            <a:lvl1pPr marL="0" algn="r" defTabSz="914400" rtl="0" eaLnBrk="1" latinLnBrk="0" hangingPunct="1">
              <a:defRPr sz="1200" kern="1200">
                <a:solidFill>
                  <a:srgbClr val="6E737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27D65E-37DB-F34C-A49B-3B9F1B66D56B}" type="slidenum">
              <a:rPr lang="de-DE" sz="975" b="0" i="0" smtClean="0">
                <a:solidFill>
                  <a:srgbClr val="6D6E70"/>
                </a:solidFill>
                <a:latin typeface="Avenir Next LT Pro" panose="020B0504020202020204" pitchFamily="34" charset="77"/>
              </a:rPr>
              <a:pPr/>
              <a:t>‹#›</a:t>
            </a:fld>
            <a:endParaRPr lang="de-DE" sz="975" b="0" i="0">
              <a:solidFill>
                <a:srgbClr val="6D6E70"/>
              </a:solidFill>
              <a:latin typeface="Avenir Next LT Pro" panose="020B0504020202020204" pitchFamily="34" charset="77"/>
            </a:endParaRPr>
          </a:p>
        </p:txBody>
      </p:sp>
      <p:sp>
        <p:nvSpPr>
          <p:cNvPr id="7" name="Textplatzhalter 4">
            <a:extLst>
              <a:ext uri="{FF2B5EF4-FFF2-40B4-BE49-F238E27FC236}">
                <a16:creationId xmlns:a16="http://schemas.microsoft.com/office/drawing/2014/main" id="{D335CFED-FADD-F34E-B93E-20FD8005B058}"/>
              </a:ext>
            </a:extLst>
          </p:cNvPr>
          <p:cNvSpPr>
            <a:spLocks noGrp="1"/>
          </p:cNvSpPr>
          <p:nvPr>
            <p:ph type="body" sz="quarter" idx="11" hasCustomPrompt="1"/>
          </p:nvPr>
        </p:nvSpPr>
        <p:spPr>
          <a:xfrm>
            <a:off x="600357" y="3232191"/>
            <a:ext cx="7967446" cy="822684"/>
          </a:xfrm>
          <a:prstGeom prst="rect">
            <a:avLst/>
          </a:prstGeom>
          <a:effectLst/>
        </p:spPr>
        <p:txBody>
          <a:bodyPr lIns="0" rIns="0" anchor="b"/>
          <a:lstStyle>
            <a:lvl1pPr marL="0" indent="0" algn="r">
              <a:lnSpc>
                <a:spcPts val="3525"/>
              </a:lnSpc>
              <a:buFontTx/>
              <a:buNone/>
              <a:defRPr sz="3300" b="1" i="0">
                <a:solidFill>
                  <a:schemeClr val="tx2"/>
                </a:solidFill>
                <a:effectLst/>
                <a:latin typeface="Avenir Next LT Pro" panose="020B0504020202020204" pitchFamily="34" charset="77"/>
              </a:defRPr>
            </a:lvl1pPr>
          </a:lstStyle>
          <a:p>
            <a:r>
              <a:rPr lang="de-DE" dirty="0"/>
              <a:t>Insert title</a:t>
            </a:r>
          </a:p>
        </p:txBody>
      </p:sp>
      <p:sp>
        <p:nvSpPr>
          <p:cNvPr id="8" name="Textplatzhalter 2">
            <a:extLst>
              <a:ext uri="{FF2B5EF4-FFF2-40B4-BE49-F238E27FC236}">
                <a16:creationId xmlns:a16="http://schemas.microsoft.com/office/drawing/2014/main" id="{9B2AC25E-E878-2744-9776-A951C96DAD88}"/>
              </a:ext>
            </a:extLst>
          </p:cNvPr>
          <p:cNvSpPr>
            <a:spLocks noGrp="1"/>
          </p:cNvSpPr>
          <p:nvPr>
            <p:ph type="body" sz="quarter" idx="12" hasCustomPrompt="1"/>
          </p:nvPr>
        </p:nvSpPr>
        <p:spPr>
          <a:xfrm>
            <a:off x="3587419" y="4032593"/>
            <a:ext cx="4980384" cy="539852"/>
          </a:xfrm>
          <a:prstGeom prst="rect">
            <a:avLst/>
          </a:prstGeom>
          <a:effectLst>
            <a:outerShdw blurRad="121674" algn="tl" rotWithShape="0">
              <a:prstClr val="black">
                <a:alpha val="5353"/>
              </a:prstClr>
            </a:outerShdw>
          </a:effectLst>
        </p:spPr>
        <p:txBody>
          <a:bodyPr tIns="46800" rIns="0"/>
          <a:lstStyle>
            <a:lvl1pPr marL="0" indent="0" algn="r">
              <a:buNone/>
              <a:defRPr sz="1650" b="0" i="0">
                <a:solidFill>
                  <a:srgbClr val="636466"/>
                </a:solidFill>
                <a:latin typeface="Avenir Next LT Pro" panose="020B0504020202020204" pitchFamily="34" charset="77"/>
              </a:defRPr>
            </a:lvl1pPr>
          </a:lstStyle>
          <a:p>
            <a:pPr lvl="0"/>
            <a:r>
              <a:rPr lang="de-DE" dirty="0"/>
              <a:t>INSERT SUBTITLE</a:t>
            </a:r>
          </a:p>
        </p:txBody>
      </p:sp>
      <p:pic>
        <p:nvPicPr>
          <p:cNvPr id="2" name="Grafik 1">
            <a:extLst>
              <a:ext uri="{FF2B5EF4-FFF2-40B4-BE49-F238E27FC236}">
                <a16:creationId xmlns:a16="http://schemas.microsoft.com/office/drawing/2014/main" id="{5A4773B6-7D41-90BB-7707-E06918F13B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17656" y="225721"/>
            <a:ext cx="928038" cy="302013"/>
          </a:xfrm>
          <a:prstGeom prst="rect">
            <a:avLst/>
          </a:prstGeom>
        </p:spPr>
      </p:pic>
    </p:spTree>
    <p:extLst>
      <p:ext uri="{BB962C8B-B14F-4D97-AF65-F5344CB8AC3E}">
        <p14:creationId xmlns:p14="http://schemas.microsoft.com/office/powerpoint/2010/main" val="641257841"/>
      </p:ext>
    </p:extLst>
  </p:cSld>
  <p:clrMapOvr>
    <a:masterClrMapping/>
  </p:clrMapOvr>
  <p:extLst>
    <p:ext uri="{DCECCB84-F9BA-43D5-87BE-67443E8EF086}">
      <p15:sldGuideLst xmlns:p15="http://schemas.microsoft.com/office/powerpoint/2012/main">
        <p15:guide id="2" pos="7197">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her01">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DB77CA8-5D28-8D4A-8C2B-A8958EE53F1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8263"/>
          </a:xfrm>
          <a:prstGeom prst="rect">
            <a:avLst/>
          </a:prstGeom>
        </p:spPr>
      </p:pic>
      <p:sp>
        <p:nvSpPr>
          <p:cNvPr id="5" name="Platzhalter für vertikalen Inhalt 4">
            <a:extLst>
              <a:ext uri="{FF2B5EF4-FFF2-40B4-BE49-F238E27FC236}">
                <a16:creationId xmlns:a16="http://schemas.microsoft.com/office/drawing/2014/main" id="{ED4901A1-1A51-EE4B-91E4-14C920BBB120}"/>
              </a:ext>
            </a:extLst>
          </p:cNvPr>
          <p:cNvSpPr>
            <a:spLocks noGrp="1"/>
          </p:cNvSpPr>
          <p:nvPr>
            <p:ph orient="vert" sz="quarter" idx="11"/>
          </p:nvPr>
        </p:nvSpPr>
        <p:spPr>
          <a:xfrm>
            <a:off x="332185" y="817524"/>
            <a:ext cx="8478440" cy="3649070"/>
          </a:xfrm>
          <a:prstGeom prst="rect">
            <a:avLst/>
          </a:prstGeom>
        </p:spPr>
        <p:txBody>
          <a:bodyPr vert="horz" lIns="0" rIns="0"/>
          <a:lstStyle>
            <a:lvl1pPr marL="164588" indent="-164588">
              <a:spcAft>
                <a:spcPts val="900"/>
              </a:spcAft>
              <a:buClr>
                <a:srgbClr val="008751"/>
              </a:buClr>
              <a:buFont typeface="Arial" panose="020B0604020202020204" pitchFamily="34" charset="0"/>
              <a:buChar char="•"/>
              <a:defRPr sz="1650" b="0" i="0">
                <a:solidFill>
                  <a:schemeClr val="tx1"/>
                </a:solidFill>
                <a:latin typeface="Avenir Next LT Pro" panose="020B0504020202020204" pitchFamily="34" charset="77"/>
              </a:defRPr>
            </a:lvl1pPr>
            <a:lvl2pPr marL="365751" indent="-182876">
              <a:spcAft>
                <a:spcPts val="900"/>
              </a:spcAft>
              <a:buClr>
                <a:srgbClr val="008751"/>
              </a:buClr>
              <a:buFont typeface="Arial" panose="020B0604020202020204" pitchFamily="34" charset="0"/>
              <a:buChar char="•"/>
              <a:defRPr sz="1500" b="0" i="0">
                <a:solidFill>
                  <a:schemeClr val="tx1"/>
                </a:solidFill>
                <a:latin typeface="Avenir Next LT Pro" panose="020B0504020202020204" pitchFamily="34" charset="77"/>
              </a:defRPr>
            </a:lvl2pPr>
            <a:lvl3pPr marL="548627" indent="-138745">
              <a:spcAft>
                <a:spcPts val="900"/>
              </a:spcAft>
              <a:buClr>
                <a:srgbClr val="008751"/>
              </a:buClr>
              <a:buFont typeface="Arial" panose="020B0604020202020204" pitchFamily="34" charset="0"/>
              <a:buChar char="•"/>
              <a:defRPr sz="1350" b="0" i="0">
                <a:solidFill>
                  <a:schemeClr val="tx1"/>
                </a:solidFill>
                <a:latin typeface="Avenir Next LT Pro" panose="020B0504020202020204" pitchFamily="34" charset="77"/>
              </a:defRPr>
            </a:lvl3pPr>
            <a:lvl4pPr marL="778808" indent="-137156">
              <a:spcAft>
                <a:spcPts val="900"/>
              </a:spcAft>
              <a:buClr>
                <a:srgbClr val="008751"/>
              </a:buClr>
              <a:buSzPct val="100000"/>
              <a:buFont typeface="Arial" panose="020B0604020202020204" pitchFamily="34" charset="0"/>
              <a:buChar char="•"/>
              <a:defRPr sz="1200" b="0" i="0">
                <a:solidFill>
                  <a:schemeClr val="tx1"/>
                </a:solidFill>
                <a:latin typeface="Avenir Next LT Pro" panose="020B0504020202020204" pitchFamily="34" charset="77"/>
              </a:defRPr>
            </a:lvl4pPr>
            <a:lvl5pPr marL="958509" indent="-138745">
              <a:spcAft>
                <a:spcPts val="900"/>
              </a:spcAft>
              <a:buClr>
                <a:srgbClr val="008751"/>
              </a:buClr>
              <a:buFont typeface="Arial" panose="020B0604020202020204" pitchFamily="34" charset="0"/>
              <a:buChar char="•"/>
              <a:defRPr sz="1050" b="0" i="0">
                <a:solidFill>
                  <a:schemeClr val="tx1"/>
                </a:solidFill>
                <a:latin typeface="Avenir Next LT Pro" panose="020B0504020202020204" pitchFamily="34" charset="77"/>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 name="Fußzeilenplatzhalter 2">
            <a:extLst>
              <a:ext uri="{FF2B5EF4-FFF2-40B4-BE49-F238E27FC236}">
                <a16:creationId xmlns:a16="http://schemas.microsoft.com/office/drawing/2014/main" id="{081C7725-EA54-A34E-A71C-0986CDF8380A}"/>
              </a:ext>
            </a:extLst>
          </p:cNvPr>
          <p:cNvSpPr>
            <a:spLocks noGrp="1"/>
          </p:cNvSpPr>
          <p:nvPr>
            <p:ph type="ftr" sz="quarter" idx="10"/>
          </p:nvPr>
        </p:nvSpPr>
        <p:spPr>
          <a:xfrm>
            <a:off x="338027" y="4725256"/>
            <a:ext cx="8127000" cy="274098"/>
          </a:xfrm>
        </p:spPr>
        <p:txBody>
          <a:bodyPr/>
          <a:lstStyle>
            <a:lvl1pPr>
              <a:defRPr sz="825">
                <a:solidFill>
                  <a:srgbClr val="636466"/>
                </a:solidFill>
              </a:defRPr>
            </a:lvl1pPr>
          </a:lstStyle>
          <a:p>
            <a:r>
              <a:rPr lang="de-DE"/>
              <a:t>Insert </a:t>
            </a:r>
            <a:r>
              <a:rPr lang="de-DE" err="1"/>
              <a:t>footnotes</a:t>
            </a:r>
            <a:endParaRPr lang="de-DE"/>
          </a:p>
        </p:txBody>
      </p:sp>
      <p:sp>
        <p:nvSpPr>
          <p:cNvPr id="21" name="Titelplatzhalter 10">
            <a:extLst>
              <a:ext uri="{FF2B5EF4-FFF2-40B4-BE49-F238E27FC236}">
                <a16:creationId xmlns:a16="http://schemas.microsoft.com/office/drawing/2014/main" id="{D23F515F-26FD-864E-B020-1C700FD2F4A0}"/>
              </a:ext>
            </a:extLst>
          </p:cNvPr>
          <p:cNvSpPr>
            <a:spLocks noGrp="1"/>
          </p:cNvSpPr>
          <p:nvPr>
            <p:ph type="title" hasCustomPrompt="1"/>
          </p:nvPr>
        </p:nvSpPr>
        <p:spPr>
          <a:xfrm>
            <a:off x="332185" y="210339"/>
            <a:ext cx="7452000" cy="350527"/>
          </a:xfrm>
          <a:prstGeom prst="rect">
            <a:avLst/>
          </a:prstGeom>
        </p:spPr>
        <p:txBody>
          <a:bodyPr vert="horz" lIns="0" tIns="45720" rIns="0" bIns="45720" rtlCol="0" anchor="t">
            <a:noAutofit/>
          </a:bodyPr>
          <a:lstStyle>
            <a:lvl1pPr>
              <a:defRPr sz="2250" b="1" i="0">
                <a:solidFill>
                  <a:schemeClr val="tx2"/>
                </a:solidFill>
                <a:latin typeface="Avenir Next LT Pro Demi" panose="020B0504020202020204" pitchFamily="34" charset="77"/>
              </a:defRPr>
            </a:lvl1pPr>
          </a:lstStyle>
          <a:p>
            <a:r>
              <a:rPr lang="de-DE" dirty="0"/>
              <a:t>Insert title</a:t>
            </a:r>
          </a:p>
        </p:txBody>
      </p:sp>
      <p:sp>
        <p:nvSpPr>
          <p:cNvPr id="6" name="Textplatzhalter 7">
            <a:extLst>
              <a:ext uri="{FF2B5EF4-FFF2-40B4-BE49-F238E27FC236}">
                <a16:creationId xmlns:a16="http://schemas.microsoft.com/office/drawing/2014/main" id="{252A7691-FFFD-8743-BAFE-180FF47A4D36}"/>
              </a:ext>
            </a:extLst>
          </p:cNvPr>
          <p:cNvSpPr>
            <a:spLocks noGrp="1"/>
          </p:cNvSpPr>
          <p:nvPr>
            <p:ph type="body" sz="quarter" idx="13" hasCustomPrompt="1"/>
          </p:nvPr>
        </p:nvSpPr>
        <p:spPr>
          <a:xfrm>
            <a:off x="330779" y="486420"/>
            <a:ext cx="7457951" cy="318780"/>
          </a:xfrm>
          <a:prstGeom prst="rect">
            <a:avLst/>
          </a:prstGeom>
        </p:spPr>
        <p:txBody>
          <a:bodyPr wrap="square" lIns="0" rIns="0">
            <a:spAutoFit/>
          </a:bodyPr>
          <a:lstStyle>
            <a:lvl1pPr marL="0" indent="0">
              <a:buFontTx/>
              <a:buNone/>
              <a:defRPr sz="1425" b="0" i="0">
                <a:solidFill>
                  <a:srgbClr val="636466"/>
                </a:solidFill>
                <a:latin typeface="Avenir Next LT Pro" panose="020B0504020202020204" pitchFamily="34" charset="77"/>
              </a:defRPr>
            </a:lvl1pPr>
            <a:lvl2pPr marL="182876" indent="0">
              <a:buFontTx/>
              <a:buNone/>
              <a:defRPr sz="1425"/>
            </a:lvl2pPr>
            <a:lvl3pPr marL="409882" indent="0">
              <a:buFontTx/>
              <a:buNone/>
              <a:defRPr sz="1425"/>
            </a:lvl3pPr>
            <a:lvl4pPr marL="641652" indent="0">
              <a:buFontTx/>
              <a:buNone/>
              <a:defRPr sz="1425"/>
            </a:lvl4pPr>
            <a:lvl5pPr marL="819764" indent="0">
              <a:buFontTx/>
              <a:buNone/>
              <a:defRPr sz="1425"/>
            </a:lvl5pPr>
          </a:lstStyle>
          <a:p>
            <a:pPr lvl="0"/>
            <a:r>
              <a:rPr lang="de-DE" dirty="0"/>
              <a:t>Insert </a:t>
            </a:r>
            <a:r>
              <a:rPr lang="de-DE" dirty="0" err="1"/>
              <a:t>subtitle</a:t>
            </a:r>
            <a:endParaRPr lang="de-DE" dirty="0"/>
          </a:p>
        </p:txBody>
      </p:sp>
      <p:sp>
        <p:nvSpPr>
          <p:cNvPr id="7" name="Foliennummernplatzhalter 5">
            <a:extLst>
              <a:ext uri="{FF2B5EF4-FFF2-40B4-BE49-F238E27FC236}">
                <a16:creationId xmlns:a16="http://schemas.microsoft.com/office/drawing/2014/main" id="{9750ED4C-9D12-5547-B585-4F6F6240A559}"/>
              </a:ext>
            </a:extLst>
          </p:cNvPr>
          <p:cNvSpPr txBox="1">
            <a:spLocks/>
          </p:cNvSpPr>
          <p:nvPr userDrawn="1"/>
        </p:nvSpPr>
        <p:spPr>
          <a:xfrm>
            <a:off x="8122741" y="4725256"/>
            <a:ext cx="689610" cy="274098"/>
          </a:xfrm>
          <a:prstGeom prst="rect">
            <a:avLst/>
          </a:prstGeom>
        </p:spPr>
        <p:txBody>
          <a:bodyPr vert="horz" lIns="68580" tIns="34290" rIns="0" bIns="34290" rtlCol="0" anchor="b"/>
          <a:lstStyle>
            <a:defPPr>
              <a:defRPr lang="en-US"/>
            </a:defPPr>
            <a:lvl1pPr marL="0" algn="r" defTabSz="914400" rtl="0" eaLnBrk="1" latinLnBrk="0" hangingPunct="1">
              <a:defRPr sz="1200" kern="1200">
                <a:solidFill>
                  <a:srgbClr val="6E737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27D65E-37DB-F34C-A49B-3B9F1B66D56B}" type="slidenum">
              <a:rPr lang="de-DE" sz="975" b="0" i="0" smtClean="0">
                <a:solidFill>
                  <a:srgbClr val="6D6E70"/>
                </a:solidFill>
                <a:latin typeface="Avenir Next LT Pro" panose="020B0504020202020204" pitchFamily="34" charset="77"/>
              </a:rPr>
              <a:pPr/>
              <a:t>‹#›</a:t>
            </a:fld>
            <a:endParaRPr lang="de-DE" sz="975" b="0" i="0">
              <a:solidFill>
                <a:srgbClr val="6D6E70"/>
              </a:solidFill>
              <a:latin typeface="Avenir Next LT Pro" panose="020B0504020202020204" pitchFamily="34" charset="77"/>
            </a:endParaRPr>
          </a:p>
        </p:txBody>
      </p:sp>
      <p:pic>
        <p:nvPicPr>
          <p:cNvPr id="2" name="Grafik 1">
            <a:extLst>
              <a:ext uri="{FF2B5EF4-FFF2-40B4-BE49-F238E27FC236}">
                <a16:creationId xmlns:a16="http://schemas.microsoft.com/office/drawing/2014/main" id="{B057EB7D-49A2-585D-2381-E85B784F6CD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17656" y="225721"/>
            <a:ext cx="928038" cy="302013"/>
          </a:xfrm>
          <a:prstGeom prst="rect">
            <a:avLst/>
          </a:prstGeom>
        </p:spPr>
      </p:pic>
    </p:spTree>
    <p:extLst>
      <p:ext uri="{BB962C8B-B14F-4D97-AF65-F5344CB8AC3E}">
        <p14:creationId xmlns:p14="http://schemas.microsoft.com/office/powerpoint/2010/main" val="2901754626"/>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her02">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DB77CA8-5D28-8D4A-8C2B-A8958EE53F1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8263"/>
          </a:xfrm>
          <a:prstGeom prst="rect">
            <a:avLst/>
          </a:prstGeom>
        </p:spPr>
      </p:pic>
      <p:sp>
        <p:nvSpPr>
          <p:cNvPr id="5" name="Platzhalter für vertikalen Inhalt 4">
            <a:extLst>
              <a:ext uri="{FF2B5EF4-FFF2-40B4-BE49-F238E27FC236}">
                <a16:creationId xmlns:a16="http://schemas.microsoft.com/office/drawing/2014/main" id="{ED4901A1-1A51-EE4B-91E4-14C920BBB120}"/>
              </a:ext>
            </a:extLst>
          </p:cNvPr>
          <p:cNvSpPr>
            <a:spLocks noGrp="1"/>
          </p:cNvSpPr>
          <p:nvPr>
            <p:ph orient="vert" sz="quarter" idx="11"/>
          </p:nvPr>
        </p:nvSpPr>
        <p:spPr>
          <a:xfrm>
            <a:off x="332185" y="817524"/>
            <a:ext cx="8478440" cy="3649070"/>
          </a:xfrm>
          <a:prstGeom prst="rect">
            <a:avLst/>
          </a:prstGeom>
        </p:spPr>
        <p:txBody>
          <a:bodyPr vert="horz" lIns="0" rIns="0"/>
          <a:lstStyle>
            <a:lvl1pPr marL="164588" indent="-164588">
              <a:spcAft>
                <a:spcPts val="900"/>
              </a:spcAft>
              <a:buClr>
                <a:srgbClr val="008751"/>
              </a:buClr>
              <a:buFont typeface="Arial" panose="020B0604020202020204" pitchFamily="34" charset="0"/>
              <a:buChar char="•"/>
              <a:defRPr sz="1650" b="0" i="0">
                <a:solidFill>
                  <a:schemeClr val="tx1"/>
                </a:solidFill>
                <a:latin typeface="Avenir Next LT Pro" panose="020B0504020202020204" pitchFamily="34" charset="77"/>
              </a:defRPr>
            </a:lvl1pPr>
            <a:lvl2pPr marL="365751" indent="-182876">
              <a:spcAft>
                <a:spcPts val="900"/>
              </a:spcAft>
              <a:buClr>
                <a:srgbClr val="008751"/>
              </a:buClr>
              <a:buFont typeface="Arial" panose="020B0604020202020204" pitchFamily="34" charset="0"/>
              <a:buChar char="•"/>
              <a:defRPr sz="1500" b="0" i="0">
                <a:solidFill>
                  <a:schemeClr val="tx1"/>
                </a:solidFill>
                <a:latin typeface="Avenir Next LT Pro" panose="020B0504020202020204" pitchFamily="34" charset="77"/>
              </a:defRPr>
            </a:lvl2pPr>
            <a:lvl3pPr marL="548627" indent="-138745">
              <a:spcAft>
                <a:spcPts val="900"/>
              </a:spcAft>
              <a:buClr>
                <a:srgbClr val="008751"/>
              </a:buClr>
              <a:buFont typeface="Arial" panose="020B0604020202020204" pitchFamily="34" charset="0"/>
              <a:buChar char="•"/>
              <a:defRPr sz="1350" b="0" i="0">
                <a:solidFill>
                  <a:schemeClr val="tx1"/>
                </a:solidFill>
                <a:latin typeface="Avenir Next LT Pro" panose="020B0504020202020204" pitchFamily="34" charset="77"/>
              </a:defRPr>
            </a:lvl3pPr>
            <a:lvl4pPr marL="778808" indent="-137156">
              <a:spcAft>
                <a:spcPts val="900"/>
              </a:spcAft>
              <a:buClr>
                <a:srgbClr val="008751"/>
              </a:buClr>
              <a:buSzPct val="100000"/>
              <a:buFont typeface="Arial" panose="020B0604020202020204" pitchFamily="34" charset="0"/>
              <a:buChar char="•"/>
              <a:defRPr sz="1200" b="0" i="0">
                <a:solidFill>
                  <a:schemeClr val="tx1"/>
                </a:solidFill>
                <a:latin typeface="Avenir Next LT Pro" panose="020B0504020202020204" pitchFamily="34" charset="77"/>
              </a:defRPr>
            </a:lvl4pPr>
            <a:lvl5pPr marL="958509" indent="-138745">
              <a:spcAft>
                <a:spcPts val="900"/>
              </a:spcAft>
              <a:buClr>
                <a:srgbClr val="008751"/>
              </a:buClr>
              <a:buFont typeface="Arial" panose="020B0604020202020204" pitchFamily="34" charset="0"/>
              <a:buChar char="•"/>
              <a:defRPr sz="1050" b="0" i="0">
                <a:solidFill>
                  <a:schemeClr val="tx1"/>
                </a:solidFill>
                <a:latin typeface="Avenir Next LT Pro" panose="020B0504020202020204" pitchFamily="34" charset="77"/>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 name="Fußzeilenplatzhalter 2">
            <a:extLst>
              <a:ext uri="{FF2B5EF4-FFF2-40B4-BE49-F238E27FC236}">
                <a16:creationId xmlns:a16="http://schemas.microsoft.com/office/drawing/2014/main" id="{081C7725-EA54-A34E-A71C-0986CDF8380A}"/>
              </a:ext>
            </a:extLst>
          </p:cNvPr>
          <p:cNvSpPr>
            <a:spLocks noGrp="1"/>
          </p:cNvSpPr>
          <p:nvPr>
            <p:ph type="ftr" sz="quarter" idx="10"/>
          </p:nvPr>
        </p:nvSpPr>
        <p:spPr>
          <a:xfrm>
            <a:off x="338027" y="4725256"/>
            <a:ext cx="8127000" cy="274098"/>
          </a:xfrm>
        </p:spPr>
        <p:txBody>
          <a:bodyPr/>
          <a:lstStyle>
            <a:lvl1pPr>
              <a:defRPr sz="825"/>
            </a:lvl1pPr>
          </a:lstStyle>
          <a:p>
            <a:r>
              <a:rPr lang="de-DE"/>
              <a:t>Insert </a:t>
            </a:r>
            <a:r>
              <a:rPr lang="de-DE" err="1"/>
              <a:t>footnotes</a:t>
            </a:r>
            <a:endParaRPr lang="de-DE"/>
          </a:p>
        </p:txBody>
      </p:sp>
      <p:sp>
        <p:nvSpPr>
          <p:cNvPr id="21" name="Titelplatzhalter 10">
            <a:extLst>
              <a:ext uri="{FF2B5EF4-FFF2-40B4-BE49-F238E27FC236}">
                <a16:creationId xmlns:a16="http://schemas.microsoft.com/office/drawing/2014/main" id="{D23F515F-26FD-864E-B020-1C700FD2F4A0}"/>
              </a:ext>
            </a:extLst>
          </p:cNvPr>
          <p:cNvSpPr>
            <a:spLocks noGrp="1"/>
          </p:cNvSpPr>
          <p:nvPr>
            <p:ph type="title" hasCustomPrompt="1"/>
          </p:nvPr>
        </p:nvSpPr>
        <p:spPr>
          <a:xfrm>
            <a:off x="332185" y="210339"/>
            <a:ext cx="7452000" cy="350527"/>
          </a:xfrm>
          <a:prstGeom prst="rect">
            <a:avLst/>
          </a:prstGeom>
        </p:spPr>
        <p:txBody>
          <a:bodyPr vert="horz" lIns="0" tIns="45720" rIns="0" bIns="45720" rtlCol="0" anchor="t">
            <a:noAutofit/>
          </a:bodyPr>
          <a:lstStyle>
            <a:lvl1pPr>
              <a:defRPr sz="2250" b="1" i="0">
                <a:solidFill>
                  <a:schemeClr val="tx2"/>
                </a:solidFill>
                <a:latin typeface="Avenir Next LT Pro Demi" panose="020B0504020202020204" pitchFamily="34" charset="77"/>
              </a:defRPr>
            </a:lvl1pPr>
          </a:lstStyle>
          <a:p>
            <a:r>
              <a:rPr lang="de-DE" dirty="0"/>
              <a:t>Insert title</a:t>
            </a:r>
          </a:p>
        </p:txBody>
      </p:sp>
      <p:sp>
        <p:nvSpPr>
          <p:cNvPr id="6" name="Textplatzhalter 7">
            <a:extLst>
              <a:ext uri="{FF2B5EF4-FFF2-40B4-BE49-F238E27FC236}">
                <a16:creationId xmlns:a16="http://schemas.microsoft.com/office/drawing/2014/main" id="{DD4DD2A5-8195-5A4E-A82E-5346F78E2B81}"/>
              </a:ext>
            </a:extLst>
          </p:cNvPr>
          <p:cNvSpPr>
            <a:spLocks noGrp="1"/>
          </p:cNvSpPr>
          <p:nvPr>
            <p:ph type="body" sz="quarter" idx="13" hasCustomPrompt="1"/>
          </p:nvPr>
        </p:nvSpPr>
        <p:spPr>
          <a:xfrm>
            <a:off x="330779" y="486420"/>
            <a:ext cx="7457951" cy="318780"/>
          </a:xfrm>
          <a:prstGeom prst="rect">
            <a:avLst/>
          </a:prstGeom>
        </p:spPr>
        <p:txBody>
          <a:bodyPr wrap="square" lIns="0" rIns="0">
            <a:spAutoFit/>
          </a:bodyPr>
          <a:lstStyle>
            <a:lvl1pPr marL="0" indent="0">
              <a:buFontTx/>
              <a:buNone/>
              <a:defRPr sz="1425" b="0" i="0">
                <a:solidFill>
                  <a:srgbClr val="636466"/>
                </a:solidFill>
                <a:latin typeface="Avenir Next LT Pro" panose="020B0504020202020204" pitchFamily="34" charset="77"/>
              </a:defRPr>
            </a:lvl1pPr>
            <a:lvl2pPr marL="182876" indent="0">
              <a:buFontTx/>
              <a:buNone/>
              <a:defRPr sz="1425"/>
            </a:lvl2pPr>
            <a:lvl3pPr marL="409882" indent="0">
              <a:buFontTx/>
              <a:buNone/>
              <a:defRPr sz="1425"/>
            </a:lvl3pPr>
            <a:lvl4pPr marL="641652" indent="0">
              <a:buFontTx/>
              <a:buNone/>
              <a:defRPr sz="1425"/>
            </a:lvl4pPr>
            <a:lvl5pPr marL="819764" indent="0">
              <a:buFontTx/>
              <a:buNone/>
              <a:defRPr sz="1425"/>
            </a:lvl5pPr>
          </a:lstStyle>
          <a:p>
            <a:pPr lvl="0"/>
            <a:r>
              <a:rPr lang="de-DE" dirty="0"/>
              <a:t>Insert </a:t>
            </a:r>
            <a:r>
              <a:rPr lang="de-DE" dirty="0" err="1"/>
              <a:t>subtitle</a:t>
            </a:r>
            <a:endParaRPr lang="de-DE" dirty="0"/>
          </a:p>
        </p:txBody>
      </p:sp>
      <p:sp>
        <p:nvSpPr>
          <p:cNvPr id="7" name="Foliennummernplatzhalter 5">
            <a:extLst>
              <a:ext uri="{FF2B5EF4-FFF2-40B4-BE49-F238E27FC236}">
                <a16:creationId xmlns:a16="http://schemas.microsoft.com/office/drawing/2014/main" id="{EAEAA853-EB95-6047-B331-F5B4BC658797}"/>
              </a:ext>
            </a:extLst>
          </p:cNvPr>
          <p:cNvSpPr txBox="1">
            <a:spLocks/>
          </p:cNvSpPr>
          <p:nvPr userDrawn="1"/>
        </p:nvSpPr>
        <p:spPr>
          <a:xfrm>
            <a:off x="8122741" y="4725256"/>
            <a:ext cx="689610" cy="274098"/>
          </a:xfrm>
          <a:prstGeom prst="rect">
            <a:avLst/>
          </a:prstGeom>
        </p:spPr>
        <p:txBody>
          <a:bodyPr vert="horz" lIns="68580" tIns="34290" rIns="0" bIns="34290" rtlCol="0" anchor="b"/>
          <a:lstStyle>
            <a:defPPr>
              <a:defRPr lang="en-US"/>
            </a:defPPr>
            <a:lvl1pPr marL="0" algn="r" defTabSz="914400" rtl="0" eaLnBrk="1" latinLnBrk="0" hangingPunct="1">
              <a:defRPr sz="1200" kern="1200">
                <a:solidFill>
                  <a:srgbClr val="6E737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27D65E-37DB-F34C-A49B-3B9F1B66D56B}" type="slidenum">
              <a:rPr lang="de-DE" sz="975" b="0" i="0" smtClean="0">
                <a:solidFill>
                  <a:srgbClr val="6D6E70"/>
                </a:solidFill>
                <a:latin typeface="Avenir Next LT Pro" panose="020B0504020202020204" pitchFamily="34" charset="77"/>
              </a:rPr>
              <a:pPr/>
              <a:t>‹#›</a:t>
            </a:fld>
            <a:endParaRPr lang="de-DE" sz="975" b="0" i="0">
              <a:solidFill>
                <a:srgbClr val="6D6E70"/>
              </a:solidFill>
              <a:latin typeface="Avenir Next LT Pro" panose="020B0504020202020204" pitchFamily="34" charset="77"/>
            </a:endParaRPr>
          </a:p>
        </p:txBody>
      </p:sp>
      <p:pic>
        <p:nvPicPr>
          <p:cNvPr id="2" name="Grafik 1">
            <a:extLst>
              <a:ext uri="{FF2B5EF4-FFF2-40B4-BE49-F238E27FC236}">
                <a16:creationId xmlns:a16="http://schemas.microsoft.com/office/drawing/2014/main" id="{DFBF9321-C795-CF75-4E2A-D3F7FC3282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17656" y="225721"/>
            <a:ext cx="928038" cy="302013"/>
          </a:xfrm>
          <a:prstGeom prst="rect">
            <a:avLst/>
          </a:prstGeom>
        </p:spPr>
      </p:pic>
    </p:spTree>
    <p:extLst>
      <p:ext uri="{BB962C8B-B14F-4D97-AF65-F5344CB8AC3E}">
        <p14:creationId xmlns:p14="http://schemas.microsoft.com/office/powerpoint/2010/main" val="1582758266"/>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her03">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DB77CA8-5D28-8D4A-8C2B-A8958EE53F1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8263"/>
          </a:xfrm>
          <a:prstGeom prst="rect">
            <a:avLst/>
          </a:prstGeom>
        </p:spPr>
      </p:pic>
      <p:sp>
        <p:nvSpPr>
          <p:cNvPr id="5" name="Platzhalter für vertikalen Inhalt 4">
            <a:extLst>
              <a:ext uri="{FF2B5EF4-FFF2-40B4-BE49-F238E27FC236}">
                <a16:creationId xmlns:a16="http://schemas.microsoft.com/office/drawing/2014/main" id="{ED4901A1-1A51-EE4B-91E4-14C920BBB120}"/>
              </a:ext>
            </a:extLst>
          </p:cNvPr>
          <p:cNvSpPr>
            <a:spLocks noGrp="1"/>
          </p:cNvSpPr>
          <p:nvPr>
            <p:ph orient="vert" sz="quarter" idx="11"/>
          </p:nvPr>
        </p:nvSpPr>
        <p:spPr>
          <a:xfrm>
            <a:off x="332185" y="817524"/>
            <a:ext cx="8478440" cy="3649070"/>
          </a:xfrm>
          <a:prstGeom prst="rect">
            <a:avLst/>
          </a:prstGeom>
        </p:spPr>
        <p:txBody>
          <a:bodyPr vert="horz" lIns="0" rIns="0"/>
          <a:lstStyle>
            <a:lvl1pPr marL="164588" indent="-164588">
              <a:spcAft>
                <a:spcPts val="900"/>
              </a:spcAft>
              <a:buClr>
                <a:srgbClr val="008751"/>
              </a:buClr>
              <a:buFont typeface="Arial" panose="020B0604020202020204" pitchFamily="34" charset="0"/>
              <a:buChar char="•"/>
              <a:defRPr sz="1650" b="0" i="0">
                <a:solidFill>
                  <a:schemeClr val="tx1"/>
                </a:solidFill>
                <a:latin typeface="Avenir Next LT Pro" panose="020B0504020202020204" pitchFamily="34" charset="77"/>
              </a:defRPr>
            </a:lvl1pPr>
            <a:lvl2pPr marL="365751" indent="-182876">
              <a:spcAft>
                <a:spcPts val="900"/>
              </a:spcAft>
              <a:buClr>
                <a:srgbClr val="008751"/>
              </a:buClr>
              <a:buFont typeface="Arial" panose="020B0604020202020204" pitchFamily="34" charset="0"/>
              <a:buChar char="•"/>
              <a:defRPr sz="1500" b="0" i="0">
                <a:solidFill>
                  <a:schemeClr val="tx1"/>
                </a:solidFill>
                <a:latin typeface="Avenir Next LT Pro" panose="020B0504020202020204" pitchFamily="34" charset="77"/>
              </a:defRPr>
            </a:lvl2pPr>
            <a:lvl3pPr marL="548627" indent="-138745">
              <a:spcAft>
                <a:spcPts val="900"/>
              </a:spcAft>
              <a:buClr>
                <a:srgbClr val="008751"/>
              </a:buClr>
              <a:buFont typeface="Arial" panose="020B0604020202020204" pitchFamily="34" charset="0"/>
              <a:buChar char="•"/>
              <a:defRPr sz="1350" b="0" i="0">
                <a:solidFill>
                  <a:schemeClr val="tx1"/>
                </a:solidFill>
                <a:latin typeface="Avenir Next LT Pro" panose="020B0504020202020204" pitchFamily="34" charset="77"/>
              </a:defRPr>
            </a:lvl3pPr>
            <a:lvl4pPr marL="778808" indent="-137156">
              <a:spcAft>
                <a:spcPts val="900"/>
              </a:spcAft>
              <a:buClr>
                <a:srgbClr val="008751"/>
              </a:buClr>
              <a:buSzPct val="100000"/>
              <a:buFont typeface="Arial" panose="020B0604020202020204" pitchFamily="34" charset="0"/>
              <a:buChar char="•"/>
              <a:defRPr sz="1200" b="0" i="0">
                <a:solidFill>
                  <a:schemeClr val="tx1"/>
                </a:solidFill>
                <a:latin typeface="Avenir Next LT Pro" panose="020B0504020202020204" pitchFamily="34" charset="77"/>
              </a:defRPr>
            </a:lvl4pPr>
            <a:lvl5pPr marL="958509" indent="-138745">
              <a:spcAft>
                <a:spcPts val="900"/>
              </a:spcAft>
              <a:buClr>
                <a:srgbClr val="008751"/>
              </a:buClr>
              <a:buFont typeface="Arial" panose="020B0604020202020204" pitchFamily="34" charset="0"/>
              <a:buChar char="•"/>
              <a:defRPr sz="1050" b="0" i="0">
                <a:solidFill>
                  <a:schemeClr val="tx1"/>
                </a:solidFill>
                <a:latin typeface="Avenir Next LT Pro" panose="020B0504020202020204" pitchFamily="34" charset="77"/>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 name="Fußzeilenplatzhalter 2">
            <a:extLst>
              <a:ext uri="{FF2B5EF4-FFF2-40B4-BE49-F238E27FC236}">
                <a16:creationId xmlns:a16="http://schemas.microsoft.com/office/drawing/2014/main" id="{081C7725-EA54-A34E-A71C-0986CDF8380A}"/>
              </a:ext>
            </a:extLst>
          </p:cNvPr>
          <p:cNvSpPr>
            <a:spLocks noGrp="1"/>
          </p:cNvSpPr>
          <p:nvPr>
            <p:ph type="ftr" sz="quarter" idx="10"/>
          </p:nvPr>
        </p:nvSpPr>
        <p:spPr>
          <a:xfrm>
            <a:off x="338027" y="4725256"/>
            <a:ext cx="8127000" cy="274098"/>
          </a:xfrm>
        </p:spPr>
        <p:txBody>
          <a:bodyPr/>
          <a:lstStyle>
            <a:lvl1pPr>
              <a:defRPr sz="825"/>
            </a:lvl1pPr>
          </a:lstStyle>
          <a:p>
            <a:r>
              <a:rPr lang="de-DE"/>
              <a:t>Insert </a:t>
            </a:r>
            <a:r>
              <a:rPr lang="de-DE" err="1"/>
              <a:t>footnotes</a:t>
            </a:r>
            <a:endParaRPr lang="de-DE"/>
          </a:p>
        </p:txBody>
      </p:sp>
      <p:sp>
        <p:nvSpPr>
          <p:cNvPr id="21" name="Titelplatzhalter 10">
            <a:extLst>
              <a:ext uri="{FF2B5EF4-FFF2-40B4-BE49-F238E27FC236}">
                <a16:creationId xmlns:a16="http://schemas.microsoft.com/office/drawing/2014/main" id="{D23F515F-26FD-864E-B020-1C700FD2F4A0}"/>
              </a:ext>
            </a:extLst>
          </p:cNvPr>
          <p:cNvSpPr>
            <a:spLocks noGrp="1"/>
          </p:cNvSpPr>
          <p:nvPr>
            <p:ph type="title" hasCustomPrompt="1"/>
          </p:nvPr>
        </p:nvSpPr>
        <p:spPr>
          <a:xfrm>
            <a:off x="332185" y="210339"/>
            <a:ext cx="7452000" cy="350527"/>
          </a:xfrm>
          <a:prstGeom prst="rect">
            <a:avLst/>
          </a:prstGeom>
        </p:spPr>
        <p:txBody>
          <a:bodyPr vert="horz" lIns="0" tIns="45720" rIns="0" bIns="45720" rtlCol="0" anchor="t">
            <a:noAutofit/>
          </a:bodyPr>
          <a:lstStyle>
            <a:lvl1pPr>
              <a:defRPr sz="2250" b="1" i="0">
                <a:solidFill>
                  <a:schemeClr val="tx2"/>
                </a:solidFill>
                <a:latin typeface="Avenir Next LT Pro Demi" panose="020B0504020202020204" pitchFamily="34" charset="77"/>
              </a:defRPr>
            </a:lvl1pPr>
          </a:lstStyle>
          <a:p>
            <a:r>
              <a:rPr lang="de-DE" dirty="0"/>
              <a:t>Insert title</a:t>
            </a:r>
          </a:p>
        </p:txBody>
      </p:sp>
      <p:sp>
        <p:nvSpPr>
          <p:cNvPr id="6" name="Textplatzhalter 7">
            <a:extLst>
              <a:ext uri="{FF2B5EF4-FFF2-40B4-BE49-F238E27FC236}">
                <a16:creationId xmlns:a16="http://schemas.microsoft.com/office/drawing/2014/main" id="{4889A585-6CD8-6246-936A-CE46E67CF892}"/>
              </a:ext>
            </a:extLst>
          </p:cNvPr>
          <p:cNvSpPr>
            <a:spLocks noGrp="1"/>
          </p:cNvSpPr>
          <p:nvPr>
            <p:ph type="body" sz="quarter" idx="13" hasCustomPrompt="1"/>
          </p:nvPr>
        </p:nvSpPr>
        <p:spPr>
          <a:xfrm>
            <a:off x="330779" y="486420"/>
            <a:ext cx="7457951" cy="318780"/>
          </a:xfrm>
          <a:prstGeom prst="rect">
            <a:avLst/>
          </a:prstGeom>
        </p:spPr>
        <p:txBody>
          <a:bodyPr wrap="square" lIns="0" rIns="0">
            <a:spAutoFit/>
          </a:bodyPr>
          <a:lstStyle>
            <a:lvl1pPr marL="0" indent="0">
              <a:buFontTx/>
              <a:buNone/>
              <a:defRPr sz="1425" b="0" i="0">
                <a:solidFill>
                  <a:srgbClr val="636466"/>
                </a:solidFill>
                <a:latin typeface="Avenir Next LT Pro" panose="020B0504020202020204" pitchFamily="34" charset="77"/>
              </a:defRPr>
            </a:lvl1pPr>
            <a:lvl2pPr marL="182876" indent="0">
              <a:buFontTx/>
              <a:buNone/>
              <a:defRPr sz="1425"/>
            </a:lvl2pPr>
            <a:lvl3pPr marL="409882" indent="0">
              <a:buFontTx/>
              <a:buNone/>
              <a:defRPr sz="1425"/>
            </a:lvl3pPr>
            <a:lvl4pPr marL="641652" indent="0">
              <a:buFontTx/>
              <a:buNone/>
              <a:defRPr sz="1425"/>
            </a:lvl4pPr>
            <a:lvl5pPr marL="819764" indent="0">
              <a:buFontTx/>
              <a:buNone/>
              <a:defRPr sz="1425"/>
            </a:lvl5pPr>
          </a:lstStyle>
          <a:p>
            <a:pPr lvl="0"/>
            <a:r>
              <a:rPr lang="de-DE" dirty="0"/>
              <a:t>Insert </a:t>
            </a:r>
            <a:r>
              <a:rPr lang="de-DE" dirty="0" err="1"/>
              <a:t>subtitle</a:t>
            </a:r>
            <a:endParaRPr lang="de-DE" dirty="0"/>
          </a:p>
        </p:txBody>
      </p:sp>
      <p:sp>
        <p:nvSpPr>
          <p:cNvPr id="7" name="Foliennummernplatzhalter 5">
            <a:extLst>
              <a:ext uri="{FF2B5EF4-FFF2-40B4-BE49-F238E27FC236}">
                <a16:creationId xmlns:a16="http://schemas.microsoft.com/office/drawing/2014/main" id="{50A48971-5BC0-2A42-BB86-8A7CCD4BC29F}"/>
              </a:ext>
            </a:extLst>
          </p:cNvPr>
          <p:cNvSpPr txBox="1">
            <a:spLocks/>
          </p:cNvSpPr>
          <p:nvPr userDrawn="1"/>
        </p:nvSpPr>
        <p:spPr>
          <a:xfrm>
            <a:off x="8122741" y="4725256"/>
            <a:ext cx="689610" cy="274098"/>
          </a:xfrm>
          <a:prstGeom prst="rect">
            <a:avLst/>
          </a:prstGeom>
        </p:spPr>
        <p:txBody>
          <a:bodyPr vert="horz" lIns="68580" tIns="34290" rIns="0" bIns="34290" rtlCol="0" anchor="b"/>
          <a:lstStyle>
            <a:defPPr>
              <a:defRPr lang="en-US"/>
            </a:defPPr>
            <a:lvl1pPr marL="0" algn="r" defTabSz="914400" rtl="0" eaLnBrk="1" latinLnBrk="0" hangingPunct="1">
              <a:defRPr sz="1200" kern="1200">
                <a:solidFill>
                  <a:srgbClr val="6E737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27D65E-37DB-F34C-A49B-3B9F1B66D56B}" type="slidenum">
              <a:rPr lang="de-DE" sz="975" b="0" i="0" smtClean="0">
                <a:solidFill>
                  <a:srgbClr val="6D6E70"/>
                </a:solidFill>
                <a:latin typeface="Avenir Next LT Pro" panose="020B0504020202020204" pitchFamily="34" charset="77"/>
              </a:rPr>
              <a:pPr/>
              <a:t>‹#›</a:t>
            </a:fld>
            <a:endParaRPr lang="de-DE" sz="975" b="0" i="0">
              <a:solidFill>
                <a:srgbClr val="6D6E70"/>
              </a:solidFill>
              <a:latin typeface="Avenir Next LT Pro" panose="020B0504020202020204" pitchFamily="34" charset="77"/>
            </a:endParaRPr>
          </a:p>
        </p:txBody>
      </p:sp>
      <p:pic>
        <p:nvPicPr>
          <p:cNvPr id="2" name="Grafik 1">
            <a:extLst>
              <a:ext uri="{FF2B5EF4-FFF2-40B4-BE49-F238E27FC236}">
                <a16:creationId xmlns:a16="http://schemas.microsoft.com/office/drawing/2014/main" id="{EB8E6921-67FD-DB08-72F4-C1B5DB9016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17656" y="225721"/>
            <a:ext cx="928038" cy="302013"/>
          </a:xfrm>
          <a:prstGeom prst="rect">
            <a:avLst/>
          </a:prstGeom>
        </p:spPr>
      </p:pic>
    </p:spTree>
    <p:extLst>
      <p:ext uri="{BB962C8B-B14F-4D97-AF65-F5344CB8AC3E}">
        <p14:creationId xmlns:p14="http://schemas.microsoft.com/office/powerpoint/2010/main" val="3991137475"/>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F3C6BD-EA21-A646-AAB3-C99B7047F271}"/>
              </a:ext>
            </a:extLst>
          </p:cNvPr>
          <p:cNvSpPr>
            <a:spLocks noGrp="1"/>
          </p:cNvSpPr>
          <p:nvPr>
            <p:ph type="title" hasCustomPrompt="1"/>
          </p:nvPr>
        </p:nvSpPr>
        <p:spPr/>
        <p:txBody>
          <a:bodyPr/>
          <a:lstStyle/>
          <a:p>
            <a:r>
              <a:rPr lang="de-DE" dirty="0"/>
              <a:t>Template Colours</a:t>
            </a:r>
          </a:p>
        </p:txBody>
      </p:sp>
      <p:sp>
        <p:nvSpPr>
          <p:cNvPr id="3" name="Fußzeilenplatzhalter 2">
            <a:extLst>
              <a:ext uri="{FF2B5EF4-FFF2-40B4-BE49-F238E27FC236}">
                <a16:creationId xmlns:a16="http://schemas.microsoft.com/office/drawing/2014/main" id="{4D66AE70-2D48-B044-A4FE-762DD19AD299}"/>
              </a:ext>
            </a:extLst>
          </p:cNvPr>
          <p:cNvSpPr>
            <a:spLocks noGrp="1"/>
          </p:cNvSpPr>
          <p:nvPr>
            <p:ph type="ftr" sz="quarter" idx="10"/>
          </p:nvPr>
        </p:nvSpPr>
        <p:spPr/>
        <p:txBody>
          <a:bodyPr/>
          <a:lstStyle/>
          <a:p>
            <a:r>
              <a:rPr lang="de-DE"/>
              <a:t>Insert footnotes</a:t>
            </a:r>
          </a:p>
        </p:txBody>
      </p:sp>
      <p:pic>
        <p:nvPicPr>
          <p:cNvPr id="5" name="Grafik 4">
            <a:extLst>
              <a:ext uri="{FF2B5EF4-FFF2-40B4-BE49-F238E27FC236}">
                <a16:creationId xmlns:a16="http://schemas.microsoft.com/office/drawing/2014/main" id="{0FA95401-61FF-7743-BCD8-F71FDD9909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4678" y="1986493"/>
            <a:ext cx="1809750" cy="1353802"/>
          </a:xfrm>
          <a:prstGeom prst="rect">
            <a:avLst/>
          </a:prstGeom>
        </p:spPr>
      </p:pic>
      <p:sp>
        <p:nvSpPr>
          <p:cNvPr id="9" name="Oval 8">
            <a:extLst>
              <a:ext uri="{FF2B5EF4-FFF2-40B4-BE49-F238E27FC236}">
                <a16:creationId xmlns:a16="http://schemas.microsoft.com/office/drawing/2014/main" id="{8B323DFC-A15F-3449-BFEE-1E2363C43F62}"/>
              </a:ext>
            </a:extLst>
          </p:cNvPr>
          <p:cNvSpPr/>
          <p:nvPr/>
        </p:nvSpPr>
        <p:spPr>
          <a:xfrm>
            <a:off x="332186" y="1116178"/>
            <a:ext cx="613187" cy="613755"/>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solidFill>
                <a:srgbClr val="000000"/>
              </a:solidFill>
            </a:endParaRPr>
          </a:p>
        </p:txBody>
      </p:sp>
      <p:sp>
        <p:nvSpPr>
          <p:cNvPr id="10" name="Oval 9">
            <a:extLst>
              <a:ext uri="{FF2B5EF4-FFF2-40B4-BE49-F238E27FC236}">
                <a16:creationId xmlns:a16="http://schemas.microsoft.com/office/drawing/2014/main" id="{07810154-9E7C-734C-8C79-FFE84398F16E}"/>
              </a:ext>
            </a:extLst>
          </p:cNvPr>
          <p:cNvSpPr/>
          <p:nvPr/>
        </p:nvSpPr>
        <p:spPr>
          <a:xfrm>
            <a:off x="332186" y="1822486"/>
            <a:ext cx="613187" cy="613755"/>
          </a:xfrm>
          <a:prstGeom prst="ellipse">
            <a:avLst/>
          </a:prstGeom>
          <a:solidFill>
            <a:srgbClr val="202E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solidFill>
                <a:srgbClr val="202D3D"/>
              </a:solidFill>
            </a:endParaRPr>
          </a:p>
        </p:txBody>
      </p:sp>
      <p:sp>
        <p:nvSpPr>
          <p:cNvPr id="11" name="Oval 10">
            <a:extLst>
              <a:ext uri="{FF2B5EF4-FFF2-40B4-BE49-F238E27FC236}">
                <a16:creationId xmlns:a16="http://schemas.microsoft.com/office/drawing/2014/main" id="{4D1A1650-AEB5-9541-B0CD-6D641F48D1FC}"/>
              </a:ext>
            </a:extLst>
          </p:cNvPr>
          <p:cNvSpPr/>
          <p:nvPr/>
        </p:nvSpPr>
        <p:spPr>
          <a:xfrm>
            <a:off x="332186" y="2528793"/>
            <a:ext cx="613187" cy="613755"/>
          </a:xfrm>
          <a:prstGeom prst="ellipse">
            <a:avLst/>
          </a:prstGeom>
          <a:solidFill>
            <a:srgbClr val="6364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2" name="Oval 11">
            <a:extLst>
              <a:ext uri="{FF2B5EF4-FFF2-40B4-BE49-F238E27FC236}">
                <a16:creationId xmlns:a16="http://schemas.microsoft.com/office/drawing/2014/main" id="{547C6F43-9691-8E49-AB02-434DCB396F91}"/>
              </a:ext>
            </a:extLst>
          </p:cNvPr>
          <p:cNvSpPr/>
          <p:nvPr/>
        </p:nvSpPr>
        <p:spPr>
          <a:xfrm>
            <a:off x="332186" y="3235100"/>
            <a:ext cx="613187" cy="613755"/>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3" name="Oval 12">
            <a:extLst>
              <a:ext uri="{FF2B5EF4-FFF2-40B4-BE49-F238E27FC236}">
                <a16:creationId xmlns:a16="http://schemas.microsoft.com/office/drawing/2014/main" id="{B67C32AA-4F0F-D940-AB66-1DF16843E2AE}"/>
              </a:ext>
            </a:extLst>
          </p:cNvPr>
          <p:cNvSpPr/>
          <p:nvPr/>
        </p:nvSpPr>
        <p:spPr>
          <a:xfrm>
            <a:off x="332186" y="3941407"/>
            <a:ext cx="613187" cy="613755"/>
          </a:xfrm>
          <a:prstGeom prst="ellipse">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solidFill>
                <a:srgbClr val="000000"/>
              </a:solidFill>
            </a:endParaRPr>
          </a:p>
        </p:txBody>
      </p:sp>
      <p:sp>
        <p:nvSpPr>
          <p:cNvPr id="14" name="Oval 13">
            <a:extLst>
              <a:ext uri="{FF2B5EF4-FFF2-40B4-BE49-F238E27FC236}">
                <a16:creationId xmlns:a16="http://schemas.microsoft.com/office/drawing/2014/main" id="{E43BA712-922F-CC4F-863B-F21B090FC781}"/>
              </a:ext>
            </a:extLst>
          </p:cNvPr>
          <p:cNvSpPr/>
          <p:nvPr/>
        </p:nvSpPr>
        <p:spPr>
          <a:xfrm>
            <a:off x="1032653" y="1116178"/>
            <a:ext cx="613187" cy="613755"/>
          </a:xfrm>
          <a:prstGeom prst="ellipse">
            <a:avLst/>
          </a:prstGeom>
          <a:solidFill>
            <a:srgbClr val="00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0" name="Oval 19">
            <a:extLst>
              <a:ext uri="{FF2B5EF4-FFF2-40B4-BE49-F238E27FC236}">
                <a16:creationId xmlns:a16="http://schemas.microsoft.com/office/drawing/2014/main" id="{F1A47496-F0FB-8B48-BA9E-05A59DFCF08D}"/>
              </a:ext>
            </a:extLst>
          </p:cNvPr>
          <p:cNvSpPr/>
          <p:nvPr/>
        </p:nvSpPr>
        <p:spPr>
          <a:xfrm>
            <a:off x="1733121" y="1116178"/>
            <a:ext cx="613187" cy="613755"/>
          </a:xfrm>
          <a:prstGeom prst="ellipse">
            <a:avLst/>
          </a:prstGeom>
          <a:solidFill>
            <a:srgbClr val="D9D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1" name="Oval 20">
            <a:extLst>
              <a:ext uri="{FF2B5EF4-FFF2-40B4-BE49-F238E27FC236}">
                <a16:creationId xmlns:a16="http://schemas.microsoft.com/office/drawing/2014/main" id="{288C358C-591F-934F-8AB0-D8BBAF391CED}"/>
              </a:ext>
            </a:extLst>
          </p:cNvPr>
          <p:cNvSpPr/>
          <p:nvPr/>
        </p:nvSpPr>
        <p:spPr>
          <a:xfrm>
            <a:off x="2433589" y="1116178"/>
            <a:ext cx="613187" cy="613755"/>
          </a:xfrm>
          <a:prstGeom prst="ellipse">
            <a:avLst/>
          </a:prstGeom>
          <a:solidFill>
            <a:srgbClr val="00B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2" name="Oval 21">
            <a:extLst>
              <a:ext uri="{FF2B5EF4-FFF2-40B4-BE49-F238E27FC236}">
                <a16:creationId xmlns:a16="http://schemas.microsoft.com/office/drawing/2014/main" id="{0845BD64-AEF3-284F-A8B3-8B01FC5DE6EA}"/>
              </a:ext>
            </a:extLst>
          </p:cNvPr>
          <p:cNvSpPr/>
          <p:nvPr/>
        </p:nvSpPr>
        <p:spPr>
          <a:xfrm>
            <a:off x="3834526" y="1116178"/>
            <a:ext cx="613187" cy="613755"/>
          </a:xfrm>
          <a:prstGeom prst="ellipse">
            <a:avLst/>
          </a:prstGeom>
          <a:solidFill>
            <a:srgbClr val="33C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3" name="Oval 22">
            <a:extLst>
              <a:ext uri="{FF2B5EF4-FFF2-40B4-BE49-F238E27FC236}">
                <a16:creationId xmlns:a16="http://schemas.microsoft.com/office/drawing/2014/main" id="{51B546F4-24AF-2545-BFA2-4681053B14EC}"/>
              </a:ext>
            </a:extLst>
          </p:cNvPr>
          <p:cNvSpPr/>
          <p:nvPr/>
        </p:nvSpPr>
        <p:spPr>
          <a:xfrm>
            <a:off x="3134057" y="1116178"/>
            <a:ext cx="613187" cy="613755"/>
          </a:xfrm>
          <a:prstGeom prst="ellipse">
            <a:avLst/>
          </a:prstGeom>
          <a:solidFill>
            <a:srgbClr val="E1D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1" name="Titel 1">
            <a:extLst>
              <a:ext uri="{FF2B5EF4-FFF2-40B4-BE49-F238E27FC236}">
                <a16:creationId xmlns:a16="http://schemas.microsoft.com/office/drawing/2014/main" id="{97E99FB4-1B79-8E60-32BD-46D92EE07987}"/>
              </a:ext>
            </a:extLst>
          </p:cNvPr>
          <p:cNvSpPr txBox="1">
            <a:spLocks/>
          </p:cNvSpPr>
          <p:nvPr userDrawn="1"/>
        </p:nvSpPr>
        <p:spPr>
          <a:xfrm>
            <a:off x="332185" y="734802"/>
            <a:ext cx="2154436" cy="381739"/>
          </a:xfrm>
          <a:prstGeom prst="rect">
            <a:avLst/>
          </a:prstGeom>
        </p:spPr>
        <p:txBody>
          <a:bodyPr vert="horz" wrap="none" lIns="0" tIns="34290" rIns="0" bIns="34290" rtlCol="0" anchor="t">
            <a:spAutoFit/>
          </a:bodyPr>
          <a:lstStyle>
            <a:lvl1pPr algn="l" defTabSz="1219170" rtl="0" eaLnBrk="1" latinLnBrk="0" hangingPunct="1">
              <a:lnSpc>
                <a:spcPts val="2800"/>
              </a:lnSpc>
              <a:spcBef>
                <a:spcPct val="0"/>
              </a:spcBef>
              <a:buNone/>
              <a:defRPr sz="3200" b="1" i="0" kern="1200">
                <a:solidFill>
                  <a:schemeClr val="tx2"/>
                </a:solidFill>
                <a:latin typeface="Avenir Next LT Pro Demi" panose="020B0504020202020204" pitchFamily="34" charset="77"/>
                <a:ea typeface="Avenir Next LT Pro Demi" panose="020B0504020202020204" pitchFamily="34" charset="77"/>
                <a:cs typeface="Arial" charset="0"/>
              </a:defRPr>
            </a:lvl1pPr>
          </a:lstStyle>
          <a:p>
            <a:r>
              <a:rPr lang="de-DE" sz="1350" dirty="0">
                <a:solidFill>
                  <a:schemeClr val="tx1"/>
                </a:solidFill>
              </a:rPr>
              <a:t>Template Branding Colours</a:t>
            </a:r>
          </a:p>
        </p:txBody>
      </p:sp>
      <p:sp>
        <p:nvSpPr>
          <p:cNvPr id="32" name="Oval 31">
            <a:extLst>
              <a:ext uri="{FF2B5EF4-FFF2-40B4-BE49-F238E27FC236}">
                <a16:creationId xmlns:a16="http://schemas.microsoft.com/office/drawing/2014/main" id="{3AD706D4-B7FB-852A-9448-EE75DF3B0B85}"/>
              </a:ext>
            </a:extLst>
          </p:cNvPr>
          <p:cNvSpPr/>
          <p:nvPr userDrawn="1"/>
        </p:nvSpPr>
        <p:spPr>
          <a:xfrm>
            <a:off x="5284436" y="1116178"/>
            <a:ext cx="613187" cy="613755"/>
          </a:xfrm>
          <a:prstGeom prst="ellipse">
            <a:avLst/>
          </a:prstGeom>
          <a:solidFill>
            <a:srgbClr val="5056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solidFill>
                <a:srgbClr val="000000"/>
              </a:solidFill>
            </a:endParaRPr>
          </a:p>
        </p:txBody>
      </p:sp>
      <p:sp>
        <p:nvSpPr>
          <p:cNvPr id="33" name="Oval 32">
            <a:extLst>
              <a:ext uri="{FF2B5EF4-FFF2-40B4-BE49-F238E27FC236}">
                <a16:creationId xmlns:a16="http://schemas.microsoft.com/office/drawing/2014/main" id="{EC45C02A-4643-86B9-1D78-D178D3B2EE46}"/>
              </a:ext>
            </a:extLst>
          </p:cNvPr>
          <p:cNvSpPr/>
          <p:nvPr userDrawn="1"/>
        </p:nvSpPr>
        <p:spPr>
          <a:xfrm>
            <a:off x="5284436" y="1822486"/>
            <a:ext cx="613187" cy="613755"/>
          </a:xfrm>
          <a:prstGeom prst="ellipse">
            <a:avLst/>
          </a:prstGeom>
          <a:solidFill>
            <a:srgbClr val="737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solidFill>
                <a:srgbClr val="202D3D"/>
              </a:solidFill>
            </a:endParaRPr>
          </a:p>
        </p:txBody>
      </p:sp>
      <p:sp>
        <p:nvSpPr>
          <p:cNvPr id="34" name="Oval 33">
            <a:extLst>
              <a:ext uri="{FF2B5EF4-FFF2-40B4-BE49-F238E27FC236}">
                <a16:creationId xmlns:a16="http://schemas.microsoft.com/office/drawing/2014/main" id="{E4DA8502-33BA-1862-E3B8-2ED368461013}"/>
              </a:ext>
            </a:extLst>
          </p:cNvPr>
          <p:cNvSpPr/>
          <p:nvPr userDrawn="1"/>
        </p:nvSpPr>
        <p:spPr>
          <a:xfrm>
            <a:off x="5984904" y="1116178"/>
            <a:ext cx="613187" cy="613755"/>
          </a:xfrm>
          <a:prstGeom prst="ellipse">
            <a:avLst/>
          </a:prstGeom>
          <a:solidFill>
            <a:srgbClr val="28C2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5" name="Oval 34">
            <a:extLst>
              <a:ext uri="{FF2B5EF4-FFF2-40B4-BE49-F238E27FC236}">
                <a16:creationId xmlns:a16="http://schemas.microsoft.com/office/drawing/2014/main" id="{E4110DBB-D6BB-3FD2-4591-6DE338E5FF4A}"/>
              </a:ext>
            </a:extLst>
          </p:cNvPr>
          <p:cNvSpPr/>
          <p:nvPr userDrawn="1"/>
        </p:nvSpPr>
        <p:spPr>
          <a:xfrm>
            <a:off x="6685372" y="1116178"/>
            <a:ext cx="613187" cy="613755"/>
          </a:xfrm>
          <a:prstGeom prst="ellipse">
            <a:avLst/>
          </a:prstGeom>
          <a:solidFill>
            <a:srgbClr val="5863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6" name="Oval 35">
            <a:extLst>
              <a:ext uri="{FF2B5EF4-FFF2-40B4-BE49-F238E27FC236}">
                <a16:creationId xmlns:a16="http://schemas.microsoft.com/office/drawing/2014/main" id="{27C395DF-B7A4-DF82-AD62-71E286DEA84F}"/>
              </a:ext>
            </a:extLst>
          </p:cNvPr>
          <p:cNvSpPr/>
          <p:nvPr userDrawn="1"/>
        </p:nvSpPr>
        <p:spPr>
          <a:xfrm>
            <a:off x="5284436" y="2528793"/>
            <a:ext cx="613187" cy="613755"/>
          </a:xfrm>
          <a:prstGeom prst="ellipse">
            <a:avLst/>
          </a:prstGeom>
          <a:solidFill>
            <a:srgbClr val="A7A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solidFill>
                <a:srgbClr val="202D3D"/>
              </a:solidFill>
            </a:endParaRPr>
          </a:p>
        </p:txBody>
      </p:sp>
      <p:sp>
        <p:nvSpPr>
          <p:cNvPr id="37" name="Titel 1">
            <a:extLst>
              <a:ext uri="{FF2B5EF4-FFF2-40B4-BE49-F238E27FC236}">
                <a16:creationId xmlns:a16="http://schemas.microsoft.com/office/drawing/2014/main" id="{B0332DA3-C06A-B94B-77BA-CA53D62DBDC5}"/>
              </a:ext>
            </a:extLst>
          </p:cNvPr>
          <p:cNvSpPr txBox="1">
            <a:spLocks/>
          </p:cNvSpPr>
          <p:nvPr userDrawn="1"/>
        </p:nvSpPr>
        <p:spPr>
          <a:xfrm>
            <a:off x="5284437" y="734802"/>
            <a:ext cx="2138983" cy="381739"/>
          </a:xfrm>
          <a:prstGeom prst="rect">
            <a:avLst/>
          </a:prstGeom>
        </p:spPr>
        <p:txBody>
          <a:bodyPr vert="horz" wrap="none" lIns="0" tIns="34290" rIns="0" bIns="34290" rtlCol="0" anchor="t">
            <a:spAutoFit/>
          </a:bodyPr>
          <a:lstStyle>
            <a:lvl1pPr algn="l" defTabSz="1219170" rtl="0" eaLnBrk="1" latinLnBrk="0" hangingPunct="1">
              <a:lnSpc>
                <a:spcPts val="2800"/>
              </a:lnSpc>
              <a:spcBef>
                <a:spcPct val="0"/>
              </a:spcBef>
              <a:buNone/>
              <a:defRPr sz="3200" b="1" i="0" kern="1200">
                <a:solidFill>
                  <a:schemeClr val="tx2"/>
                </a:solidFill>
                <a:latin typeface="Avenir Next LT Pro Demi" panose="020B0504020202020204" pitchFamily="34" charset="77"/>
                <a:ea typeface="Avenir Next LT Pro Demi" panose="020B0504020202020204" pitchFamily="34" charset="77"/>
                <a:cs typeface="Arial" charset="0"/>
              </a:defRPr>
            </a:lvl1pPr>
          </a:lstStyle>
          <a:p>
            <a:r>
              <a:rPr lang="de-DE" sz="1350" dirty="0" err="1">
                <a:solidFill>
                  <a:schemeClr val="tx1"/>
                </a:solidFill>
              </a:rPr>
              <a:t>Tucatinib</a:t>
            </a:r>
            <a:r>
              <a:rPr lang="de-DE" sz="1350" dirty="0">
                <a:solidFill>
                  <a:schemeClr val="tx1"/>
                </a:solidFill>
              </a:rPr>
              <a:t> Branding Colours</a:t>
            </a:r>
          </a:p>
        </p:txBody>
      </p:sp>
      <p:sp>
        <p:nvSpPr>
          <p:cNvPr id="39" name="Oval 38">
            <a:extLst>
              <a:ext uri="{FF2B5EF4-FFF2-40B4-BE49-F238E27FC236}">
                <a16:creationId xmlns:a16="http://schemas.microsoft.com/office/drawing/2014/main" id="{6734E657-CE90-8630-3CEF-3320A9CDB148}"/>
              </a:ext>
            </a:extLst>
          </p:cNvPr>
          <p:cNvSpPr/>
          <p:nvPr userDrawn="1"/>
        </p:nvSpPr>
        <p:spPr>
          <a:xfrm>
            <a:off x="5984904" y="1822486"/>
            <a:ext cx="613187" cy="613755"/>
          </a:xfrm>
          <a:prstGeom prst="ellipse">
            <a:avLst/>
          </a:prstGeom>
          <a:solidFill>
            <a:srgbClr val="C9B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Tree>
    <p:extLst>
      <p:ext uri="{BB962C8B-B14F-4D97-AF65-F5344CB8AC3E}">
        <p14:creationId xmlns:p14="http://schemas.microsoft.com/office/powerpoint/2010/main" val="28955894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Wid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15596-955C-C54E-8EFA-F33D8B61FCB7}"/>
              </a:ext>
            </a:extLst>
          </p:cNvPr>
          <p:cNvSpPr>
            <a:spLocks noGrp="1"/>
          </p:cNvSpPr>
          <p:nvPr>
            <p:ph type="title" hasCustomPrompt="1"/>
          </p:nvPr>
        </p:nvSpPr>
        <p:spPr/>
        <p:txBody>
          <a:bodyPr>
            <a:normAutofit/>
          </a:bodyPr>
          <a:lstStyle>
            <a:lvl1pPr>
              <a:defRPr sz="2000"/>
            </a:lvl1pPr>
          </a:lstStyle>
          <a:p>
            <a:r>
              <a:rPr lang="en-US"/>
              <a:t>Click to edit Master title style: Arial, 20pt, Bold</a:t>
            </a:r>
          </a:p>
        </p:txBody>
      </p:sp>
      <p:sp>
        <p:nvSpPr>
          <p:cNvPr id="7" name="Content Placeholder 6">
            <a:extLst>
              <a:ext uri="{FF2B5EF4-FFF2-40B4-BE49-F238E27FC236}">
                <a16:creationId xmlns:a16="http://schemas.microsoft.com/office/drawing/2014/main" id="{0C6B18F1-015D-5F4E-9BF7-36DA409FCEC6}"/>
              </a:ext>
            </a:extLst>
          </p:cNvPr>
          <p:cNvSpPr>
            <a:spLocks noGrp="1"/>
          </p:cNvSpPr>
          <p:nvPr>
            <p:ph sz="quarter" idx="19" hasCustomPrompt="1"/>
          </p:nvPr>
        </p:nvSpPr>
        <p:spPr>
          <a:xfrm>
            <a:off x="548640" y="1144059"/>
            <a:ext cx="7866622" cy="3499191"/>
          </a:xfrm>
        </p:spPr>
        <p:txBody>
          <a:bodyPr/>
          <a:lstStyle>
            <a:lvl1pPr>
              <a:lnSpc>
                <a:spcPct val="110000"/>
              </a:lnSpc>
              <a:spcBef>
                <a:spcPts val="0"/>
              </a:spcBef>
              <a:spcAft>
                <a:spcPts val="600"/>
              </a:spcAft>
              <a:defRPr sz="1500" baseline="0"/>
            </a:lvl1pPr>
            <a:lvl2pPr>
              <a:lnSpc>
                <a:spcPct val="110000"/>
              </a:lnSpc>
              <a:spcBef>
                <a:spcPts val="0"/>
              </a:spcBef>
              <a:spcAft>
                <a:spcPts val="600"/>
              </a:spcAft>
              <a:defRPr sz="1300" baseline="0">
                <a:solidFill>
                  <a:schemeClr val="tx1">
                    <a:lumMod val="50000"/>
                    <a:lumOff val="50000"/>
                  </a:schemeClr>
                </a:solidFill>
              </a:defRPr>
            </a:lvl2pPr>
            <a:lvl3pPr>
              <a:lnSpc>
                <a:spcPct val="100000"/>
              </a:lnSpc>
              <a:spcBef>
                <a:spcPts val="0"/>
              </a:spcBef>
              <a:spcAft>
                <a:spcPts val="600"/>
              </a:spcAft>
              <a:defRPr sz="1100">
                <a:solidFill>
                  <a:schemeClr val="tx1">
                    <a:lumMod val="50000"/>
                    <a:lumOff val="50000"/>
                  </a:schemeClr>
                </a:solidFill>
              </a:defRPr>
            </a:lvl3pPr>
            <a:lvl4pPr>
              <a:spcBef>
                <a:spcPts val="0"/>
              </a:spcBef>
              <a:spcAft>
                <a:spcPts val="600"/>
              </a:spcAft>
              <a:defRPr sz="1000">
                <a:solidFill>
                  <a:schemeClr val="tx1">
                    <a:lumMod val="50000"/>
                    <a:lumOff val="50000"/>
                  </a:schemeClr>
                </a:solidFill>
              </a:defRPr>
            </a:lvl4pPr>
            <a:lvl5pPr>
              <a:spcBef>
                <a:spcPts val="0"/>
              </a:spcBef>
              <a:spcAft>
                <a:spcPts val="600"/>
              </a:spcAft>
              <a:defRPr sz="900">
                <a:solidFill>
                  <a:schemeClr val="tx1">
                    <a:lumMod val="50000"/>
                    <a:lumOff val="50000"/>
                  </a:schemeClr>
                </a:solidFill>
              </a:defRPr>
            </a:lvl5pPr>
          </a:lstStyle>
          <a:p>
            <a:pPr lvl="0"/>
            <a:r>
              <a:rPr lang="en-US"/>
              <a:t>Click to edit Master text styles: Arial, 15pt</a:t>
            </a:r>
          </a:p>
          <a:p>
            <a:pPr lvl="1"/>
            <a:r>
              <a:rPr lang="en-US"/>
              <a:t>Second level: Arial, 13pt</a:t>
            </a:r>
          </a:p>
          <a:p>
            <a:pPr lvl="2"/>
            <a:r>
              <a:rPr lang="en-US"/>
              <a:t>Third level: Arial, 11pt</a:t>
            </a:r>
          </a:p>
        </p:txBody>
      </p:sp>
      <p:sp>
        <p:nvSpPr>
          <p:cNvPr id="3" name="Slide Number Placeholder 2">
            <a:extLst>
              <a:ext uri="{FF2B5EF4-FFF2-40B4-BE49-F238E27FC236}">
                <a16:creationId xmlns:a16="http://schemas.microsoft.com/office/drawing/2014/main" id="{0E85263E-FBAE-7A45-AC9F-78A816F18B22}"/>
              </a:ext>
            </a:extLst>
          </p:cNvPr>
          <p:cNvSpPr>
            <a:spLocks noGrp="1"/>
          </p:cNvSpPr>
          <p:nvPr>
            <p:ph type="sldNum" sz="quarter" idx="20"/>
          </p:nvPr>
        </p:nvSpPr>
        <p:spPr/>
        <p:txBody>
          <a:bodyPr/>
          <a:lstStyle/>
          <a:p>
            <a:fld id="{F60BAC71-FF53-364F-93A1-30AE3AB4D6FB}" type="slidenum">
              <a:rPr lang="en-US" smtClean="0"/>
              <a:pPr/>
              <a:t>‹#›</a:t>
            </a:fld>
            <a:endParaRPr lang="en-US" sz="800"/>
          </a:p>
        </p:txBody>
      </p:sp>
    </p:spTree>
    <p:extLst>
      <p:ext uri="{BB962C8B-B14F-4D97-AF65-F5344CB8AC3E}">
        <p14:creationId xmlns:p14="http://schemas.microsoft.com/office/powerpoint/2010/main" val="2417632961"/>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480060" y="1117882"/>
            <a:ext cx="8229600" cy="1668990"/>
          </a:xfrm>
        </p:spPr>
        <p:txBody>
          <a:bodyPr anchor="b">
            <a:normAutofit/>
          </a:bodyPr>
          <a:lstStyle>
            <a:lvl1pPr algn="l">
              <a:defRPr sz="4050" b="1">
                <a:solidFill>
                  <a:srgbClr val="002557"/>
                </a:solidFill>
                <a:latin typeface="Arial" panose="020B0604020202020204" pitchFamily="34" charset="0"/>
                <a:cs typeface="Arial" panose="020B0604020202020204" pitchFamily="34" charset="0"/>
              </a:defRPr>
            </a:lvl1pPr>
          </a:lstStyle>
          <a:p>
            <a:r>
              <a:rPr lang="en-US" dirty="0"/>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480060" y="2850790"/>
            <a:ext cx="8229600" cy="712162"/>
          </a:xfrm>
        </p:spPr>
        <p:txBody>
          <a:bodyPr>
            <a:normAutofit/>
          </a:bodyPr>
          <a:lstStyle>
            <a:lvl1pPr marL="0" indent="0" algn="l">
              <a:buNone/>
              <a:defRPr sz="2100">
                <a:solidFill>
                  <a:srgbClr val="002557"/>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480060" y="3860212"/>
            <a:ext cx="8229600" cy="446011"/>
          </a:xfrm>
        </p:spPr>
        <p:txBody>
          <a:bodyPr>
            <a:noAutofit/>
          </a:bodyPr>
          <a:lstStyle>
            <a:lvl1pPr marL="0" indent="0">
              <a:buFontTx/>
              <a:buNone/>
              <a:defRPr sz="1500">
                <a:solidFill>
                  <a:srgbClr val="002557"/>
                </a:solidFill>
              </a:defRPr>
            </a:lvl1pPr>
            <a:lvl2pPr marL="342900" indent="0">
              <a:buFontTx/>
              <a:buNone/>
              <a:defRPr sz="1050">
                <a:solidFill>
                  <a:schemeClr val="bg1"/>
                </a:solidFill>
              </a:defRPr>
            </a:lvl2pPr>
            <a:lvl3pPr marL="685800" indent="0">
              <a:buFontTx/>
              <a:buNone/>
              <a:defRPr sz="1050">
                <a:solidFill>
                  <a:schemeClr val="bg1"/>
                </a:solidFill>
              </a:defRPr>
            </a:lvl3pPr>
            <a:lvl4pPr marL="1028700" indent="0">
              <a:buFontTx/>
              <a:buNone/>
              <a:defRPr sz="1050">
                <a:solidFill>
                  <a:schemeClr val="bg1"/>
                </a:solidFill>
              </a:defRPr>
            </a:lvl4pPr>
            <a:lvl5pPr marL="1371600" indent="0">
              <a:buFontTx/>
              <a:buNone/>
              <a:defRPr sz="1050">
                <a:solidFill>
                  <a:schemeClr val="bg1"/>
                </a:solidFill>
              </a:defRPr>
            </a:lvl5pPr>
          </a:lstStyle>
          <a:p>
            <a:pPr lvl="0"/>
            <a:r>
              <a:rPr lang="en-US" dirty="0"/>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80062" y="368559"/>
            <a:ext cx="1675337" cy="475119"/>
          </a:xfrm>
          <a:prstGeom prst="rect">
            <a:avLst/>
          </a:prstGeom>
        </p:spPr>
      </p:pic>
    </p:spTree>
    <p:extLst>
      <p:ext uri="{BB962C8B-B14F-4D97-AF65-F5344CB8AC3E}">
        <p14:creationId xmlns:p14="http://schemas.microsoft.com/office/powerpoint/2010/main" val="919232799"/>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480060" y="274096"/>
            <a:ext cx="8229600" cy="624510"/>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480060" y="1009777"/>
            <a:ext cx="8229600" cy="33834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A picture containing plate&#10;&#10;Description automatically generated">
            <a:extLst>
              <a:ext uri="{FF2B5EF4-FFF2-40B4-BE49-F238E27FC236}">
                <a16:creationId xmlns:a16="http://schemas.microsoft.com/office/drawing/2014/main" id="{2D6AE571-6A7A-C1BE-255E-BE7AF67C68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2386" b="44228"/>
          <a:stretch/>
        </p:blipFill>
        <p:spPr>
          <a:xfrm>
            <a:off x="1" y="15412"/>
            <a:ext cx="481628" cy="298432"/>
          </a:xfrm>
          <a:prstGeom prst="rect">
            <a:avLst/>
          </a:prstGeom>
        </p:spPr>
      </p:pic>
      <p:sp>
        <p:nvSpPr>
          <p:cNvPr id="4" name="TextBox 3">
            <a:extLst>
              <a:ext uri="{FF2B5EF4-FFF2-40B4-BE49-F238E27FC236}">
                <a16:creationId xmlns:a16="http://schemas.microsoft.com/office/drawing/2014/main" id="{280AF4A8-6C78-D6F3-048D-40598F307A42}"/>
              </a:ext>
            </a:extLst>
          </p:cNvPr>
          <p:cNvSpPr txBox="1"/>
          <p:nvPr userDrawn="1"/>
        </p:nvSpPr>
        <p:spPr>
          <a:xfrm>
            <a:off x="467342" y="56351"/>
            <a:ext cx="1507331" cy="254151"/>
          </a:xfrm>
          <a:prstGeom prst="rect">
            <a:avLst/>
          </a:prstGeom>
          <a:noFill/>
        </p:spPr>
        <p:txBody>
          <a:bodyPr wrap="square" rtlCol="0">
            <a:spAutoFit/>
          </a:bodyPr>
          <a:lstStyle/>
          <a:p>
            <a:r>
              <a:rPr lang="en-US" sz="1050" i="1" dirty="0">
                <a:solidFill>
                  <a:srgbClr val="1E4195"/>
                </a:solidFill>
              </a:rPr>
              <a:t>DESTINY-CRC02</a:t>
            </a:r>
          </a:p>
        </p:txBody>
      </p:sp>
    </p:spTree>
    <p:extLst>
      <p:ext uri="{BB962C8B-B14F-4D97-AF65-F5344CB8AC3E}">
        <p14:creationId xmlns:p14="http://schemas.microsoft.com/office/powerpoint/2010/main" val="7560976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A4820-497A-435A-90B3-6762B16EE5B3}"/>
              </a:ext>
            </a:extLst>
          </p:cNvPr>
          <p:cNvSpPr>
            <a:spLocks noGrp="1"/>
          </p:cNvSpPr>
          <p:nvPr>
            <p:ph type="ctrTitle"/>
          </p:nvPr>
        </p:nvSpPr>
        <p:spPr>
          <a:xfrm>
            <a:off x="1143000" y="842963"/>
            <a:ext cx="6858000" cy="179228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472A25-1FDC-4FB8-B1B0-354411B362D8}"/>
              </a:ext>
            </a:extLst>
          </p:cNvPr>
          <p:cNvSpPr>
            <a:spLocks noGrp="1"/>
          </p:cNvSpPr>
          <p:nvPr>
            <p:ph type="subTitle" idx="1"/>
          </p:nvPr>
        </p:nvSpPr>
        <p:spPr>
          <a:xfrm>
            <a:off x="1143000" y="2703513"/>
            <a:ext cx="6858000" cy="12430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E54908-8498-4367-941A-314BEAE435AA}"/>
              </a:ext>
            </a:extLst>
          </p:cNvPr>
          <p:cNvSpPr>
            <a:spLocks noGrp="1"/>
          </p:cNvSpPr>
          <p:nvPr>
            <p:ph type="dt" sz="half" idx="10"/>
          </p:nvPr>
        </p:nvSpPr>
        <p:spPr/>
        <p:txBody>
          <a:bodyPr/>
          <a:lstStyle/>
          <a:p>
            <a:fld id="{AF14DFFF-BE29-4D39-830D-DDE47C3C97AE}" type="datetimeFigureOut">
              <a:rPr lang="en-US" smtClean="0"/>
              <a:t>11/9/2023</a:t>
            </a:fld>
            <a:endParaRPr lang="en-US"/>
          </a:p>
        </p:txBody>
      </p:sp>
      <p:sp>
        <p:nvSpPr>
          <p:cNvPr id="5" name="Footer Placeholder 4">
            <a:extLst>
              <a:ext uri="{FF2B5EF4-FFF2-40B4-BE49-F238E27FC236}">
                <a16:creationId xmlns:a16="http://schemas.microsoft.com/office/drawing/2014/main" id="{AE7E209F-D2FC-42F6-8E13-54CC3BAEC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4B8C71-F5A9-4EF2-A230-87C227D78DD5}"/>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19031834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dirty="0"/>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500634" y="1694821"/>
            <a:ext cx="8229600" cy="1479618"/>
          </a:xfrm>
        </p:spPr>
        <p:txBody>
          <a:bodyPr anchor="ctr" anchorCtr="0">
            <a:normAutofit/>
          </a:bodyPr>
          <a:lstStyle>
            <a:lvl1pPr algn="l">
              <a:defRPr sz="3000" b="1">
                <a:solidFill>
                  <a:srgbClr val="002557"/>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203716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dirty="0"/>
          </a:p>
        </p:txBody>
      </p:sp>
      <p:pic>
        <p:nvPicPr>
          <p:cNvPr id="2" name="Picture 1" descr="A picture containing plate&#10;&#10;Description automatically generated">
            <a:extLst>
              <a:ext uri="{FF2B5EF4-FFF2-40B4-BE49-F238E27FC236}">
                <a16:creationId xmlns:a16="http://schemas.microsoft.com/office/drawing/2014/main" id="{62C05178-6A64-E1C6-E3FD-4C2C025ADD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2386" b="44228"/>
          <a:stretch/>
        </p:blipFill>
        <p:spPr>
          <a:xfrm>
            <a:off x="1" y="15412"/>
            <a:ext cx="481628" cy="298432"/>
          </a:xfrm>
          <a:prstGeom prst="rect">
            <a:avLst/>
          </a:prstGeom>
        </p:spPr>
      </p:pic>
      <p:sp>
        <p:nvSpPr>
          <p:cNvPr id="3" name="TextBox 2">
            <a:extLst>
              <a:ext uri="{FF2B5EF4-FFF2-40B4-BE49-F238E27FC236}">
                <a16:creationId xmlns:a16="http://schemas.microsoft.com/office/drawing/2014/main" id="{EFB12024-0425-B0A0-5132-444968838A7B}"/>
              </a:ext>
            </a:extLst>
          </p:cNvPr>
          <p:cNvSpPr txBox="1"/>
          <p:nvPr userDrawn="1"/>
        </p:nvSpPr>
        <p:spPr>
          <a:xfrm>
            <a:off x="467342" y="56351"/>
            <a:ext cx="1507331" cy="254151"/>
          </a:xfrm>
          <a:prstGeom prst="rect">
            <a:avLst/>
          </a:prstGeom>
          <a:noFill/>
        </p:spPr>
        <p:txBody>
          <a:bodyPr wrap="square" rtlCol="0">
            <a:spAutoFit/>
          </a:bodyPr>
          <a:lstStyle/>
          <a:p>
            <a:r>
              <a:rPr lang="en-US" sz="1050" i="1" dirty="0">
                <a:solidFill>
                  <a:srgbClr val="1E4195"/>
                </a:solidFill>
              </a:rPr>
              <a:t>DESTINY-CRC02</a:t>
            </a:r>
          </a:p>
        </p:txBody>
      </p:sp>
    </p:spTree>
    <p:extLst>
      <p:ext uri="{BB962C8B-B14F-4D97-AF65-F5344CB8AC3E}">
        <p14:creationId xmlns:p14="http://schemas.microsoft.com/office/powerpoint/2010/main" val="14823562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9300"/>
            <a:ext cx="7772400" cy="1103540"/>
          </a:xfrm>
        </p:spPr>
        <p:txBody>
          <a:bodyPr/>
          <a:lstStyle/>
          <a:p>
            <a:r>
              <a:rPr lang="en-US"/>
              <a:t>Click to edit Master title style</a:t>
            </a:r>
          </a:p>
        </p:txBody>
      </p:sp>
      <p:sp>
        <p:nvSpPr>
          <p:cNvPr id="3" name="Subtitle 2"/>
          <p:cNvSpPr>
            <a:spLocks noGrp="1"/>
          </p:cNvSpPr>
          <p:nvPr>
            <p:ph type="subTitle" idx="1"/>
          </p:nvPr>
        </p:nvSpPr>
        <p:spPr>
          <a:xfrm>
            <a:off x="1371601" y="2917349"/>
            <a:ext cx="6400800" cy="1315667"/>
          </a:xfrm>
        </p:spPr>
        <p:txBody>
          <a:bodyPr/>
          <a:lstStyle>
            <a:lvl1pPr marL="0" indent="0" algn="ctr">
              <a:buNone/>
              <a:defRPr/>
            </a:lvl1pPr>
            <a:lvl2pPr marL="321479" indent="0" algn="ctr">
              <a:buNone/>
              <a:defRPr/>
            </a:lvl2pPr>
            <a:lvl3pPr marL="642958" indent="0" algn="ctr">
              <a:buNone/>
              <a:defRPr/>
            </a:lvl3pPr>
            <a:lvl4pPr marL="964436" indent="0" algn="ctr">
              <a:buNone/>
              <a:defRPr/>
            </a:lvl4pPr>
            <a:lvl5pPr marL="1285915" indent="0" algn="ctr">
              <a:buNone/>
              <a:defRPr/>
            </a:lvl5pPr>
            <a:lvl6pPr marL="1607394" indent="0" algn="ctr">
              <a:buNone/>
              <a:defRPr/>
            </a:lvl6pPr>
            <a:lvl7pPr marL="1928872" indent="0" algn="ctr">
              <a:buNone/>
              <a:defRPr/>
            </a:lvl7pPr>
            <a:lvl8pPr marL="2250351" indent="0" algn="ctr">
              <a:buNone/>
              <a:defRPr/>
            </a:lvl8pPr>
            <a:lvl9pPr marL="2571830" indent="0" algn="ctr">
              <a:buNone/>
              <a:defRPr/>
            </a:lvl9pPr>
          </a:lstStyle>
          <a:p>
            <a:r>
              <a:rPr lang="en-US"/>
              <a:t>Click to edit Master subtitle style</a:t>
            </a:r>
          </a:p>
        </p:txBody>
      </p:sp>
    </p:spTree>
    <p:extLst>
      <p:ext uri="{BB962C8B-B14F-4D97-AF65-F5344CB8AC3E}">
        <p14:creationId xmlns:p14="http://schemas.microsoft.com/office/powerpoint/2010/main" val="34984879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17771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8237"/>
            <a:ext cx="7772400" cy="1022502"/>
          </a:xfrm>
        </p:spPr>
        <p:txBody>
          <a:bodyPr anchor="t"/>
          <a:lstStyle>
            <a:lvl1pPr algn="l">
              <a:defRPr sz="2812" b="1" cap="all"/>
            </a:lvl1pPr>
          </a:lstStyle>
          <a:p>
            <a:r>
              <a:rPr lang="en-US"/>
              <a:t>Click to edit Master title style</a:t>
            </a:r>
          </a:p>
        </p:txBody>
      </p:sp>
      <p:sp>
        <p:nvSpPr>
          <p:cNvPr id="3" name="Text Placeholder 2"/>
          <p:cNvSpPr>
            <a:spLocks noGrp="1"/>
          </p:cNvSpPr>
          <p:nvPr>
            <p:ph type="body" idx="1"/>
          </p:nvPr>
        </p:nvSpPr>
        <p:spPr>
          <a:xfrm>
            <a:off x="722314" y="2182054"/>
            <a:ext cx="7772400" cy="1126182"/>
          </a:xfrm>
        </p:spPr>
        <p:txBody>
          <a:bodyPr anchor="b"/>
          <a:lstStyle>
            <a:lvl1pPr marL="0" indent="0">
              <a:buNone/>
              <a:defRPr sz="1406"/>
            </a:lvl1pPr>
            <a:lvl2pPr marL="321479" indent="0">
              <a:buNone/>
              <a:defRPr sz="1266"/>
            </a:lvl2pPr>
            <a:lvl3pPr marL="642958" indent="0">
              <a:buNone/>
              <a:defRPr sz="1125"/>
            </a:lvl3pPr>
            <a:lvl4pPr marL="964436" indent="0">
              <a:buNone/>
              <a:defRPr sz="984"/>
            </a:lvl4pPr>
            <a:lvl5pPr marL="1285915" indent="0">
              <a:buNone/>
              <a:defRPr sz="984"/>
            </a:lvl5pPr>
            <a:lvl6pPr marL="1607394" indent="0">
              <a:buNone/>
              <a:defRPr sz="984"/>
            </a:lvl6pPr>
            <a:lvl7pPr marL="1928872" indent="0">
              <a:buNone/>
              <a:defRPr sz="984"/>
            </a:lvl7pPr>
            <a:lvl8pPr marL="2250351" indent="0">
              <a:buNone/>
              <a:defRPr sz="984"/>
            </a:lvl8pPr>
            <a:lvl9pPr marL="2571830" indent="0">
              <a:buNone/>
              <a:defRPr sz="984"/>
            </a:lvl9pPr>
          </a:lstStyle>
          <a:p>
            <a:pPr lvl="0"/>
            <a:r>
              <a:rPr lang="en-US"/>
              <a:t>Click to edit Master text styles</a:t>
            </a:r>
          </a:p>
        </p:txBody>
      </p:sp>
    </p:spTree>
    <p:extLst>
      <p:ext uri="{BB962C8B-B14F-4D97-AF65-F5344CB8AC3E}">
        <p14:creationId xmlns:p14="http://schemas.microsoft.com/office/powerpoint/2010/main" val="19563266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1515" y="1431267"/>
            <a:ext cx="3825875" cy="3240307"/>
          </a:xfrm>
        </p:spPr>
        <p:txBody>
          <a:bodyPr/>
          <a:lstStyle>
            <a:lvl1pPr>
              <a:defRPr sz="1969"/>
            </a:lvl1pPr>
            <a:lvl2pPr>
              <a:defRPr sz="1688"/>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9790" y="1431267"/>
            <a:ext cx="3827462" cy="3240307"/>
          </a:xfrm>
        </p:spPr>
        <p:txBody>
          <a:bodyPr/>
          <a:lstStyle>
            <a:lvl1pPr>
              <a:defRPr sz="1969"/>
            </a:lvl1pPr>
            <a:lvl2pPr>
              <a:defRPr sz="1688"/>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92840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169"/>
            <a:ext cx="8229600" cy="858044"/>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2401"/>
            <a:ext cx="4040188" cy="480266"/>
          </a:xfrm>
        </p:spPr>
        <p:txBody>
          <a:bodyPr anchor="b"/>
          <a:lstStyle>
            <a:lvl1pPr marL="0" indent="0">
              <a:buNone/>
              <a:defRPr sz="1688" b="1"/>
            </a:lvl1pPr>
            <a:lvl2pPr marL="321479" indent="0">
              <a:buNone/>
              <a:defRPr sz="1406" b="1"/>
            </a:lvl2pPr>
            <a:lvl3pPr marL="642958" indent="0">
              <a:buNone/>
              <a:defRPr sz="1266" b="1"/>
            </a:lvl3pPr>
            <a:lvl4pPr marL="964436" indent="0">
              <a:buNone/>
              <a:defRPr sz="1125" b="1"/>
            </a:lvl4pPr>
            <a:lvl5pPr marL="1285915" indent="0">
              <a:buNone/>
              <a:defRPr sz="1125" b="1"/>
            </a:lvl5pPr>
            <a:lvl6pPr marL="1607394" indent="0">
              <a:buNone/>
              <a:defRPr sz="1125" b="1"/>
            </a:lvl6pPr>
            <a:lvl7pPr marL="1928872" indent="0">
              <a:buNone/>
              <a:defRPr sz="1125" b="1"/>
            </a:lvl7pPr>
            <a:lvl8pPr marL="2250351" indent="0">
              <a:buNone/>
              <a:defRPr sz="1125" b="1"/>
            </a:lvl8pPr>
            <a:lvl9pPr marL="2571830" indent="0">
              <a:buNone/>
              <a:defRPr sz="1125" b="1"/>
            </a:lvl9pPr>
          </a:lstStyle>
          <a:p>
            <a:pPr lvl="0"/>
            <a:r>
              <a:rPr lang="en-US"/>
              <a:t>Click to edit Master text styles</a:t>
            </a:r>
          </a:p>
        </p:txBody>
      </p:sp>
      <p:sp>
        <p:nvSpPr>
          <p:cNvPr id="4" name="Content Placeholder 3"/>
          <p:cNvSpPr>
            <a:spLocks noGrp="1"/>
          </p:cNvSpPr>
          <p:nvPr>
            <p:ph sz="half" idx="2"/>
          </p:nvPr>
        </p:nvSpPr>
        <p:spPr>
          <a:xfrm>
            <a:off x="457201" y="1632668"/>
            <a:ext cx="4040188" cy="2966210"/>
          </a:xfrm>
        </p:spPr>
        <p:txBody>
          <a:bodyPr/>
          <a:lstStyle>
            <a:lvl1pPr>
              <a:defRPr sz="1688"/>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2401"/>
            <a:ext cx="4041775" cy="480266"/>
          </a:xfrm>
        </p:spPr>
        <p:txBody>
          <a:bodyPr anchor="b"/>
          <a:lstStyle>
            <a:lvl1pPr marL="0" indent="0">
              <a:buNone/>
              <a:defRPr sz="1688" b="1"/>
            </a:lvl1pPr>
            <a:lvl2pPr marL="321479" indent="0">
              <a:buNone/>
              <a:defRPr sz="1406" b="1"/>
            </a:lvl2pPr>
            <a:lvl3pPr marL="642958" indent="0">
              <a:buNone/>
              <a:defRPr sz="1266" b="1"/>
            </a:lvl3pPr>
            <a:lvl4pPr marL="964436" indent="0">
              <a:buNone/>
              <a:defRPr sz="1125" b="1"/>
            </a:lvl4pPr>
            <a:lvl5pPr marL="1285915" indent="0">
              <a:buNone/>
              <a:defRPr sz="1125" b="1"/>
            </a:lvl5pPr>
            <a:lvl6pPr marL="1607394" indent="0">
              <a:buNone/>
              <a:defRPr sz="1125" b="1"/>
            </a:lvl6pPr>
            <a:lvl7pPr marL="1928872" indent="0">
              <a:buNone/>
              <a:defRPr sz="1125" b="1"/>
            </a:lvl7pPr>
            <a:lvl8pPr marL="2250351" indent="0">
              <a:buNone/>
              <a:defRPr sz="1125" b="1"/>
            </a:lvl8pPr>
            <a:lvl9pPr marL="2571830" indent="0">
              <a:buNone/>
              <a:defRPr sz="1125" b="1"/>
            </a:lvl9pPr>
          </a:lstStyle>
          <a:p>
            <a:pPr lvl="0"/>
            <a:r>
              <a:rPr lang="en-US"/>
              <a:t>Click to edit Master text styles</a:t>
            </a:r>
          </a:p>
        </p:txBody>
      </p:sp>
      <p:sp>
        <p:nvSpPr>
          <p:cNvPr id="6" name="Content Placeholder 5"/>
          <p:cNvSpPr>
            <a:spLocks noGrp="1"/>
          </p:cNvSpPr>
          <p:nvPr>
            <p:ph sz="quarter" idx="4"/>
          </p:nvPr>
        </p:nvSpPr>
        <p:spPr>
          <a:xfrm>
            <a:off x="4645029" y="1632668"/>
            <a:ext cx="4041775" cy="2966210"/>
          </a:xfrm>
        </p:spPr>
        <p:txBody>
          <a:bodyPr/>
          <a:lstStyle>
            <a:lvl1pPr>
              <a:defRPr sz="1688"/>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13797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703124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43150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977"/>
            <a:ext cx="3008313" cy="872345"/>
          </a:xfrm>
        </p:spPr>
        <p:txBody>
          <a:bodyPr anchor="b"/>
          <a:lstStyle>
            <a:lvl1pPr algn="l">
              <a:defRPr sz="1406" b="1"/>
            </a:lvl1pPr>
          </a:lstStyle>
          <a:p>
            <a:r>
              <a:rPr lang="en-US"/>
              <a:t>Click to edit Master title style</a:t>
            </a:r>
          </a:p>
        </p:txBody>
      </p:sp>
      <p:sp>
        <p:nvSpPr>
          <p:cNvPr id="3" name="Content Placeholder 2"/>
          <p:cNvSpPr>
            <a:spLocks noGrp="1"/>
          </p:cNvSpPr>
          <p:nvPr>
            <p:ph idx="1"/>
          </p:nvPr>
        </p:nvSpPr>
        <p:spPr>
          <a:xfrm>
            <a:off x="3575050" y="204978"/>
            <a:ext cx="5111750" cy="4393900"/>
          </a:xfrm>
        </p:spPr>
        <p:txBody>
          <a:bodyPr/>
          <a:lstStyle>
            <a:lvl1pPr>
              <a:defRPr sz="2250"/>
            </a:lvl1pPr>
            <a:lvl2pPr>
              <a:defRPr sz="1969"/>
            </a:lvl2pPr>
            <a:lvl3pPr>
              <a:defRPr sz="1688"/>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7323"/>
            <a:ext cx="3008313" cy="3521556"/>
          </a:xfrm>
        </p:spPr>
        <p:txBody>
          <a:bodyPr/>
          <a:lstStyle>
            <a:lvl1pPr marL="0" indent="0">
              <a:buNone/>
              <a:defRPr sz="984"/>
            </a:lvl1pPr>
            <a:lvl2pPr marL="321479" indent="0">
              <a:buNone/>
              <a:defRPr sz="844"/>
            </a:lvl2pPr>
            <a:lvl3pPr marL="642958" indent="0">
              <a:buNone/>
              <a:defRPr sz="703"/>
            </a:lvl3pPr>
            <a:lvl4pPr marL="964436" indent="0">
              <a:buNone/>
              <a:defRPr sz="633"/>
            </a:lvl4pPr>
            <a:lvl5pPr marL="1285915" indent="0">
              <a:buNone/>
              <a:defRPr sz="633"/>
            </a:lvl5pPr>
            <a:lvl6pPr marL="1607394" indent="0">
              <a:buNone/>
              <a:defRPr sz="633"/>
            </a:lvl6pPr>
            <a:lvl7pPr marL="1928872" indent="0">
              <a:buNone/>
              <a:defRPr sz="633"/>
            </a:lvl7pPr>
            <a:lvl8pPr marL="2250351" indent="0">
              <a:buNone/>
              <a:defRPr sz="633"/>
            </a:lvl8pPr>
            <a:lvl9pPr marL="2571830" indent="0">
              <a:buNone/>
              <a:defRPr sz="633"/>
            </a:lvl9pPr>
          </a:lstStyle>
          <a:p>
            <a:pPr lvl="0"/>
            <a:r>
              <a:rPr lang="en-US"/>
              <a:t>Click to edit Master text styles</a:t>
            </a:r>
          </a:p>
        </p:txBody>
      </p:sp>
    </p:spTree>
    <p:extLst>
      <p:ext uri="{BB962C8B-B14F-4D97-AF65-F5344CB8AC3E}">
        <p14:creationId xmlns:p14="http://schemas.microsoft.com/office/powerpoint/2010/main" val="2900575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emf"/><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12.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image" Target="../media/image2.emf"/><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image" Target="../media/image2.emf"/><Relationship Id="rId5" Type="http://schemas.openxmlformats.org/officeDocument/2006/relationships/slideLayout" Target="../slideLayouts/slideLayout35.xml"/><Relationship Id="rId10" Type="http://schemas.openxmlformats.org/officeDocument/2006/relationships/image" Target="../media/image1.jpg"/><Relationship Id="rId4" Type="http://schemas.openxmlformats.org/officeDocument/2006/relationships/slideLayout" Target="../slideLayouts/slideLayout34.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3.jpe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10" Type="http://schemas.openxmlformats.org/officeDocument/2006/relationships/image" Target="../media/image1.jpg"/><Relationship Id="rId4" Type="http://schemas.openxmlformats.org/officeDocument/2006/relationships/slideLayout" Target="../slideLayouts/slideLayout53.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6" Type="http://schemas.openxmlformats.org/officeDocument/2006/relationships/theme" Target="../theme/theme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image" Target="../media/image5.pn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tags" Target="../tags/tag1.xml"/><Relationship Id="rId2" Type="http://schemas.openxmlformats.org/officeDocument/2006/relationships/slideLayout" Target="../slideLayouts/slideLayout74.xml"/><Relationship Id="rId16" Type="http://schemas.openxmlformats.org/officeDocument/2006/relationships/theme" Target="../theme/theme8.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image" Target="../media/image12.png"/><Relationship Id="rId5" Type="http://schemas.openxmlformats.org/officeDocument/2006/relationships/theme" Target="../theme/theme9.xml"/><Relationship Id="rId4"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 name="Picture 13" descr="Graphical user interface, application&#10;&#10;Description automatically generated with medium confidence">
            <a:extLst>
              <a:ext uri="{FF2B5EF4-FFF2-40B4-BE49-F238E27FC236}">
                <a16:creationId xmlns:a16="http://schemas.microsoft.com/office/drawing/2014/main" id="{881B161A-BAD2-4FED-9737-E079EBD43CA4}"/>
              </a:ext>
            </a:extLst>
          </p:cNvPr>
          <p:cNvPicPr>
            <a:picLocks noChangeAspect="1"/>
          </p:cNvPicPr>
          <p:nvPr userDrawn="1"/>
        </p:nvPicPr>
        <p:blipFill>
          <a:blip r:embed="rId10"/>
          <a:stretch>
            <a:fillRect/>
          </a:stretch>
        </p:blipFill>
        <p:spPr>
          <a:xfrm>
            <a:off x="-16273" y="-40426"/>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3"/>
          </p:nvPr>
        </p:nvSpPr>
        <p:spPr>
          <a:xfrm>
            <a:off x="2897632" y="4593882"/>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dirty="0"/>
              <a:t> </a:t>
            </a:r>
          </a:p>
        </p:txBody>
      </p:sp>
      <p:cxnSp>
        <p:nvCxnSpPr>
          <p:cNvPr id="8" name="Straight Connector 7">
            <a:extLst>
              <a:ext uri="{FF2B5EF4-FFF2-40B4-BE49-F238E27FC236}">
                <a16:creationId xmlns:a16="http://schemas.microsoft.com/office/drawing/2014/main" id="{5F391403-AA08-384C-BF6A-9AE5185F6540}"/>
              </a:ext>
            </a:extLst>
          </p:cNvPr>
          <p:cNvCxnSpPr/>
          <p:nvPr userDrawn="1"/>
        </p:nvCxnSpPr>
        <p:spPr>
          <a:xfrm>
            <a:off x="0" y="4309607"/>
            <a:ext cx="9144000" cy="0"/>
          </a:xfrm>
          <a:prstGeom prst="line">
            <a:avLst/>
          </a:prstGeom>
          <a:ln w="28575">
            <a:solidFill>
              <a:srgbClr val="003767"/>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1B8ACD5-476B-7D03-6800-A38AD0397A1E}"/>
              </a:ext>
            </a:extLst>
          </p:cNvPr>
          <p:cNvPicPr>
            <a:picLocks noChangeAspect="1"/>
          </p:cNvPicPr>
          <p:nvPr userDrawn="1"/>
        </p:nvPicPr>
        <p:blipFill>
          <a:blip r:embed="rId11"/>
          <a:stretch>
            <a:fillRect/>
          </a:stretch>
        </p:blipFill>
        <p:spPr>
          <a:xfrm>
            <a:off x="7317012" y="4616245"/>
            <a:ext cx="1602316" cy="366131"/>
          </a:xfrm>
          <a:prstGeom prst="rect">
            <a:avLst/>
          </a:prstGeom>
        </p:spPr>
      </p:pic>
    </p:spTree>
    <p:extLst>
      <p:ext uri="{BB962C8B-B14F-4D97-AF65-F5344CB8AC3E}">
        <p14:creationId xmlns:p14="http://schemas.microsoft.com/office/powerpoint/2010/main" val="107080992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71515" y="427831"/>
            <a:ext cx="7805737" cy="8568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671515" y="1431267"/>
            <a:ext cx="7805737" cy="32403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3587183445"/>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ctr" defTabSz="321479" rtl="0" fontAlgn="base" hangingPunct="0">
        <a:lnSpc>
          <a:spcPct val="112000"/>
        </a:lnSpc>
        <a:spcBef>
          <a:spcPct val="0"/>
        </a:spcBef>
        <a:spcAft>
          <a:spcPct val="0"/>
        </a:spcAft>
        <a:buClr>
          <a:srgbClr val="000000"/>
        </a:buClr>
        <a:buSzPct val="45000"/>
        <a:buFont typeface="StarSymbol" charset="0"/>
        <a:defRPr sz="3094">
          <a:solidFill>
            <a:srgbClr val="000000"/>
          </a:solidFill>
          <a:latin typeface="+mj-lt"/>
          <a:ea typeface="+mj-ea"/>
          <a:cs typeface="+mj-cs"/>
        </a:defRPr>
      </a:lvl1pPr>
      <a:lvl2pPr marL="303619" indent="-151809" algn="l" defTabSz="321479" rtl="0" fontAlgn="base" hangingPunct="0">
        <a:spcBef>
          <a:spcPct val="0"/>
        </a:spcBef>
        <a:spcAft>
          <a:spcPct val="0"/>
        </a:spcAft>
        <a:buClr>
          <a:srgbClr val="000000"/>
        </a:buClr>
        <a:buSzPct val="45000"/>
        <a:buFont typeface="StarSymbol" charset="0"/>
        <a:defRPr sz="3094">
          <a:solidFill>
            <a:srgbClr val="000000"/>
          </a:solidFill>
          <a:latin typeface="Times New Roman" pitchFamily="16" charset="0"/>
          <a:ea typeface="Lucida Sans Unicode" pitchFamily="32" charset="0"/>
          <a:cs typeface="Lucida Sans Unicode" pitchFamily="32" charset="0"/>
        </a:defRPr>
      </a:lvl2pPr>
      <a:lvl3pPr marL="455428" indent="-151809" algn="l" defTabSz="321479" rtl="0" fontAlgn="base" hangingPunct="0">
        <a:spcBef>
          <a:spcPct val="0"/>
        </a:spcBef>
        <a:spcAft>
          <a:spcPct val="0"/>
        </a:spcAft>
        <a:buClr>
          <a:srgbClr val="000000"/>
        </a:buClr>
        <a:buSzPct val="45000"/>
        <a:buFont typeface="StarSymbol" charset="0"/>
        <a:defRPr sz="3094">
          <a:solidFill>
            <a:srgbClr val="000000"/>
          </a:solidFill>
          <a:latin typeface="Times New Roman" pitchFamily="16" charset="0"/>
          <a:ea typeface="Lucida Sans Unicode" pitchFamily="32" charset="0"/>
          <a:cs typeface="Lucida Sans Unicode" pitchFamily="32" charset="0"/>
        </a:defRPr>
      </a:lvl3pPr>
      <a:lvl4pPr marL="607238" indent="-151809" algn="l" defTabSz="321479" rtl="0" fontAlgn="base" hangingPunct="0">
        <a:spcBef>
          <a:spcPct val="0"/>
        </a:spcBef>
        <a:spcAft>
          <a:spcPct val="0"/>
        </a:spcAft>
        <a:buClr>
          <a:srgbClr val="000000"/>
        </a:buClr>
        <a:buSzPct val="45000"/>
        <a:buFont typeface="StarSymbol" charset="0"/>
        <a:defRPr sz="3094">
          <a:solidFill>
            <a:srgbClr val="000000"/>
          </a:solidFill>
          <a:latin typeface="Times New Roman" pitchFamily="16" charset="0"/>
          <a:ea typeface="Lucida Sans Unicode" pitchFamily="32" charset="0"/>
          <a:cs typeface="Lucida Sans Unicode" pitchFamily="32" charset="0"/>
        </a:defRPr>
      </a:lvl4pPr>
      <a:lvl5pPr marL="759047" indent="-151809" algn="l" defTabSz="321479" rtl="0" fontAlgn="base" hangingPunct="0">
        <a:spcBef>
          <a:spcPct val="0"/>
        </a:spcBef>
        <a:spcAft>
          <a:spcPct val="0"/>
        </a:spcAft>
        <a:buClr>
          <a:srgbClr val="000000"/>
        </a:buClr>
        <a:buSzPct val="45000"/>
        <a:buFont typeface="StarSymbol" charset="0"/>
        <a:defRPr sz="3094">
          <a:solidFill>
            <a:srgbClr val="000000"/>
          </a:solidFill>
          <a:latin typeface="Times New Roman" pitchFamily="16" charset="0"/>
          <a:ea typeface="Lucida Sans Unicode" pitchFamily="32" charset="0"/>
          <a:cs typeface="Lucida Sans Unicode" pitchFamily="32" charset="0"/>
        </a:defRPr>
      </a:lvl5pPr>
      <a:lvl6pPr marL="1080526" indent="-151809" algn="l" defTabSz="321479" rtl="0" fontAlgn="base" hangingPunct="0">
        <a:spcBef>
          <a:spcPct val="0"/>
        </a:spcBef>
        <a:spcAft>
          <a:spcPct val="0"/>
        </a:spcAft>
        <a:buClr>
          <a:srgbClr val="000000"/>
        </a:buClr>
        <a:buSzPct val="45000"/>
        <a:buFont typeface="StarSymbol" charset="0"/>
        <a:defRPr sz="3094">
          <a:solidFill>
            <a:srgbClr val="000000"/>
          </a:solidFill>
          <a:latin typeface="Times New Roman" pitchFamily="16" charset="0"/>
          <a:ea typeface="Lucida Sans Unicode" pitchFamily="32" charset="0"/>
          <a:cs typeface="Lucida Sans Unicode" pitchFamily="32" charset="0"/>
        </a:defRPr>
      </a:lvl6pPr>
      <a:lvl7pPr marL="1402005" indent="-151809" algn="l" defTabSz="321479" rtl="0" fontAlgn="base" hangingPunct="0">
        <a:spcBef>
          <a:spcPct val="0"/>
        </a:spcBef>
        <a:spcAft>
          <a:spcPct val="0"/>
        </a:spcAft>
        <a:buClr>
          <a:srgbClr val="000000"/>
        </a:buClr>
        <a:buSzPct val="45000"/>
        <a:buFont typeface="StarSymbol" charset="0"/>
        <a:defRPr sz="3094">
          <a:solidFill>
            <a:srgbClr val="000000"/>
          </a:solidFill>
          <a:latin typeface="Times New Roman" pitchFamily="16" charset="0"/>
          <a:ea typeface="Lucida Sans Unicode" pitchFamily="32" charset="0"/>
          <a:cs typeface="Lucida Sans Unicode" pitchFamily="32" charset="0"/>
        </a:defRPr>
      </a:lvl7pPr>
      <a:lvl8pPr marL="1723483" indent="-151809" algn="l" defTabSz="321479" rtl="0" fontAlgn="base" hangingPunct="0">
        <a:spcBef>
          <a:spcPct val="0"/>
        </a:spcBef>
        <a:spcAft>
          <a:spcPct val="0"/>
        </a:spcAft>
        <a:buClr>
          <a:srgbClr val="000000"/>
        </a:buClr>
        <a:buSzPct val="45000"/>
        <a:buFont typeface="StarSymbol" charset="0"/>
        <a:defRPr sz="3094">
          <a:solidFill>
            <a:srgbClr val="000000"/>
          </a:solidFill>
          <a:latin typeface="Times New Roman" pitchFamily="16" charset="0"/>
          <a:ea typeface="Lucida Sans Unicode" pitchFamily="32" charset="0"/>
          <a:cs typeface="Lucida Sans Unicode" pitchFamily="32" charset="0"/>
        </a:defRPr>
      </a:lvl8pPr>
      <a:lvl9pPr marL="2044962" indent="-151809" algn="l" defTabSz="321479" rtl="0" fontAlgn="base" hangingPunct="0">
        <a:spcBef>
          <a:spcPct val="0"/>
        </a:spcBef>
        <a:spcAft>
          <a:spcPct val="0"/>
        </a:spcAft>
        <a:buClr>
          <a:srgbClr val="000000"/>
        </a:buClr>
        <a:buSzPct val="45000"/>
        <a:buFont typeface="StarSymbol" charset="0"/>
        <a:defRPr sz="3094">
          <a:solidFill>
            <a:srgbClr val="000000"/>
          </a:solidFill>
          <a:latin typeface="Times New Roman" pitchFamily="16" charset="0"/>
          <a:ea typeface="Lucida Sans Unicode" pitchFamily="32" charset="0"/>
          <a:cs typeface="Lucida Sans Unicode" pitchFamily="32" charset="0"/>
        </a:defRPr>
      </a:lvl9pPr>
    </p:titleStyle>
    <p:bodyStyle>
      <a:lvl1pPr marL="302503" indent="-227714" algn="l" defTabSz="321479" rtl="0" fontAlgn="base" hangingPunct="0">
        <a:lnSpc>
          <a:spcPct val="112000"/>
        </a:lnSpc>
        <a:spcBef>
          <a:spcPct val="0"/>
        </a:spcBef>
        <a:spcAft>
          <a:spcPts val="1002"/>
        </a:spcAft>
        <a:buClr>
          <a:srgbClr val="000000"/>
        </a:buClr>
        <a:buSzPct val="45000"/>
        <a:buFont typeface="StarSymbol" charset="0"/>
        <a:buChar char="●"/>
        <a:defRPr sz="2250">
          <a:solidFill>
            <a:srgbClr val="000000"/>
          </a:solidFill>
          <a:latin typeface="+mn-lt"/>
          <a:ea typeface="+mn-ea"/>
          <a:cs typeface="+mn-cs"/>
        </a:defRPr>
      </a:lvl1pPr>
      <a:lvl2pPr marL="606122" indent="-200924" algn="l" defTabSz="321479" rtl="0" fontAlgn="base" hangingPunct="0">
        <a:lnSpc>
          <a:spcPct val="112000"/>
        </a:lnSpc>
        <a:spcBef>
          <a:spcPct val="0"/>
        </a:spcBef>
        <a:spcAft>
          <a:spcPts val="800"/>
        </a:spcAft>
        <a:buClr>
          <a:srgbClr val="000000"/>
        </a:buClr>
        <a:buSzPct val="75000"/>
        <a:buFont typeface="StarSymbol" charset="0"/>
        <a:buChar char="–"/>
        <a:defRPr sz="1969">
          <a:solidFill>
            <a:srgbClr val="000000"/>
          </a:solidFill>
          <a:latin typeface="+mn-lt"/>
          <a:ea typeface="+mn-ea"/>
          <a:cs typeface="+mn-cs"/>
        </a:defRPr>
      </a:lvl2pPr>
      <a:lvl3pPr marL="909740" indent="-151809" algn="l" defTabSz="321479" rtl="0" fontAlgn="base" hangingPunct="0">
        <a:lnSpc>
          <a:spcPct val="112000"/>
        </a:lnSpc>
        <a:spcBef>
          <a:spcPct val="0"/>
        </a:spcBef>
        <a:spcAft>
          <a:spcPts val="598"/>
        </a:spcAft>
        <a:buClr>
          <a:srgbClr val="000000"/>
        </a:buClr>
        <a:buSzPct val="45000"/>
        <a:buFont typeface="StarSymbol" charset="0"/>
        <a:buChar char="●"/>
        <a:defRPr sz="1688">
          <a:solidFill>
            <a:srgbClr val="000000"/>
          </a:solidFill>
          <a:latin typeface="+mn-lt"/>
          <a:ea typeface="+mn-ea"/>
          <a:cs typeface="+mn-cs"/>
        </a:defRPr>
      </a:lvl3pPr>
      <a:lvl4pPr marL="1213359" indent="-150693" algn="l" defTabSz="321479" rtl="0" fontAlgn="base" hangingPunct="0">
        <a:lnSpc>
          <a:spcPct val="112000"/>
        </a:lnSpc>
        <a:spcBef>
          <a:spcPct val="0"/>
        </a:spcBef>
        <a:spcAft>
          <a:spcPts val="404"/>
        </a:spcAft>
        <a:buClr>
          <a:srgbClr val="000000"/>
        </a:buClr>
        <a:buSzPct val="75000"/>
        <a:buFont typeface="StarSymbol" charset="0"/>
        <a:buChar char="–"/>
        <a:defRPr sz="1406">
          <a:solidFill>
            <a:srgbClr val="000000"/>
          </a:solidFill>
          <a:latin typeface="+mn-lt"/>
          <a:ea typeface="+mn-ea"/>
          <a:cs typeface="+mn-cs"/>
        </a:defRPr>
      </a:lvl4pPr>
      <a:lvl5pPr marL="1516978" indent="-151809" algn="l" defTabSz="321479" rtl="0" fontAlgn="base" hangingPunct="0">
        <a:lnSpc>
          <a:spcPct val="112000"/>
        </a:lnSpc>
        <a:spcBef>
          <a:spcPct val="0"/>
        </a:spcBef>
        <a:spcAft>
          <a:spcPts val="203"/>
        </a:spcAft>
        <a:buClr>
          <a:srgbClr val="000000"/>
        </a:buClr>
        <a:buSzPct val="45000"/>
        <a:buFont typeface="StarSymbol" charset="0"/>
        <a:buChar char="●"/>
        <a:defRPr sz="1406">
          <a:solidFill>
            <a:srgbClr val="000000"/>
          </a:solidFill>
          <a:latin typeface="+mn-lt"/>
          <a:ea typeface="+mn-ea"/>
          <a:cs typeface="+mn-cs"/>
        </a:defRPr>
      </a:lvl5pPr>
      <a:lvl6pPr marL="1838457" indent="-151809" algn="l" defTabSz="321479" rtl="0" fontAlgn="base" hangingPunct="0">
        <a:lnSpc>
          <a:spcPct val="112000"/>
        </a:lnSpc>
        <a:spcBef>
          <a:spcPct val="0"/>
        </a:spcBef>
        <a:spcAft>
          <a:spcPts val="203"/>
        </a:spcAft>
        <a:buClr>
          <a:srgbClr val="000000"/>
        </a:buClr>
        <a:buSzPct val="45000"/>
        <a:buFont typeface="StarSymbol" charset="0"/>
        <a:buChar char="●"/>
        <a:defRPr sz="1406">
          <a:solidFill>
            <a:srgbClr val="000000"/>
          </a:solidFill>
          <a:latin typeface="+mn-lt"/>
          <a:ea typeface="+mn-ea"/>
          <a:cs typeface="+mn-cs"/>
        </a:defRPr>
      </a:lvl6pPr>
      <a:lvl7pPr marL="2159936" indent="-151809" algn="l" defTabSz="321479" rtl="0" fontAlgn="base" hangingPunct="0">
        <a:lnSpc>
          <a:spcPct val="112000"/>
        </a:lnSpc>
        <a:spcBef>
          <a:spcPct val="0"/>
        </a:spcBef>
        <a:spcAft>
          <a:spcPts val="203"/>
        </a:spcAft>
        <a:buClr>
          <a:srgbClr val="000000"/>
        </a:buClr>
        <a:buSzPct val="45000"/>
        <a:buFont typeface="StarSymbol" charset="0"/>
        <a:buChar char="●"/>
        <a:defRPr sz="1406">
          <a:solidFill>
            <a:srgbClr val="000000"/>
          </a:solidFill>
          <a:latin typeface="+mn-lt"/>
          <a:ea typeface="+mn-ea"/>
          <a:cs typeface="+mn-cs"/>
        </a:defRPr>
      </a:lvl7pPr>
      <a:lvl8pPr marL="2481414" indent="-151809" algn="l" defTabSz="321479" rtl="0" fontAlgn="base" hangingPunct="0">
        <a:lnSpc>
          <a:spcPct val="112000"/>
        </a:lnSpc>
        <a:spcBef>
          <a:spcPct val="0"/>
        </a:spcBef>
        <a:spcAft>
          <a:spcPts val="203"/>
        </a:spcAft>
        <a:buClr>
          <a:srgbClr val="000000"/>
        </a:buClr>
        <a:buSzPct val="45000"/>
        <a:buFont typeface="StarSymbol" charset="0"/>
        <a:buChar char="●"/>
        <a:defRPr sz="1406">
          <a:solidFill>
            <a:srgbClr val="000000"/>
          </a:solidFill>
          <a:latin typeface="+mn-lt"/>
          <a:ea typeface="+mn-ea"/>
          <a:cs typeface="+mn-cs"/>
        </a:defRPr>
      </a:lvl8pPr>
      <a:lvl9pPr marL="2802893" indent="-151809" algn="l" defTabSz="321479" rtl="0" fontAlgn="base" hangingPunct="0">
        <a:lnSpc>
          <a:spcPct val="112000"/>
        </a:lnSpc>
        <a:spcBef>
          <a:spcPct val="0"/>
        </a:spcBef>
        <a:spcAft>
          <a:spcPts val="203"/>
        </a:spcAft>
        <a:buClr>
          <a:srgbClr val="000000"/>
        </a:buClr>
        <a:buSzPct val="45000"/>
        <a:buFont typeface="StarSymbol" charset="0"/>
        <a:buChar char="●"/>
        <a:defRPr sz="1406">
          <a:solidFill>
            <a:srgbClr val="000000"/>
          </a:solidFill>
          <a:latin typeface="+mn-lt"/>
          <a:ea typeface="+mn-ea"/>
          <a:cs typeface="+mn-cs"/>
        </a:defRPr>
      </a:lvl9pPr>
    </p:bodyStyle>
    <p:otherStyle>
      <a:defPPr>
        <a:defRPr lang="en-US"/>
      </a:defPPr>
      <a:lvl1pPr marL="0" algn="l" defTabSz="642958" rtl="0" eaLnBrk="1" latinLnBrk="0" hangingPunct="1">
        <a:defRPr sz="1266" kern="1200">
          <a:solidFill>
            <a:schemeClr val="tx1"/>
          </a:solidFill>
          <a:latin typeface="+mn-lt"/>
          <a:ea typeface="+mn-ea"/>
          <a:cs typeface="+mn-cs"/>
        </a:defRPr>
      </a:lvl1pPr>
      <a:lvl2pPr marL="321479" algn="l" defTabSz="642958" rtl="0" eaLnBrk="1" latinLnBrk="0" hangingPunct="1">
        <a:defRPr sz="1266" kern="1200">
          <a:solidFill>
            <a:schemeClr val="tx1"/>
          </a:solidFill>
          <a:latin typeface="+mn-lt"/>
          <a:ea typeface="+mn-ea"/>
          <a:cs typeface="+mn-cs"/>
        </a:defRPr>
      </a:lvl2pPr>
      <a:lvl3pPr marL="642958" algn="l" defTabSz="642958" rtl="0" eaLnBrk="1" latinLnBrk="0" hangingPunct="1">
        <a:defRPr sz="1266" kern="1200">
          <a:solidFill>
            <a:schemeClr val="tx1"/>
          </a:solidFill>
          <a:latin typeface="+mn-lt"/>
          <a:ea typeface="+mn-ea"/>
          <a:cs typeface="+mn-cs"/>
        </a:defRPr>
      </a:lvl3pPr>
      <a:lvl4pPr marL="964436" algn="l" defTabSz="642958" rtl="0" eaLnBrk="1" latinLnBrk="0" hangingPunct="1">
        <a:defRPr sz="1266" kern="1200">
          <a:solidFill>
            <a:schemeClr val="tx1"/>
          </a:solidFill>
          <a:latin typeface="+mn-lt"/>
          <a:ea typeface="+mn-ea"/>
          <a:cs typeface="+mn-cs"/>
        </a:defRPr>
      </a:lvl4pPr>
      <a:lvl5pPr marL="1285915" algn="l" defTabSz="642958" rtl="0" eaLnBrk="1" latinLnBrk="0" hangingPunct="1">
        <a:defRPr sz="1266" kern="1200">
          <a:solidFill>
            <a:schemeClr val="tx1"/>
          </a:solidFill>
          <a:latin typeface="+mn-lt"/>
          <a:ea typeface="+mn-ea"/>
          <a:cs typeface="+mn-cs"/>
        </a:defRPr>
      </a:lvl5pPr>
      <a:lvl6pPr marL="1607394" algn="l" defTabSz="642958" rtl="0" eaLnBrk="1" latinLnBrk="0" hangingPunct="1">
        <a:defRPr sz="1266" kern="1200">
          <a:solidFill>
            <a:schemeClr val="tx1"/>
          </a:solidFill>
          <a:latin typeface="+mn-lt"/>
          <a:ea typeface="+mn-ea"/>
          <a:cs typeface="+mn-cs"/>
        </a:defRPr>
      </a:lvl6pPr>
      <a:lvl7pPr marL="1928872" algn="l" defTabSz="642958" rtl="0" eaLnBrk="1" latinLnBrk="0" hangingPunct="1">
        <a:defRPr sz="1266" kern="1200">
          <a:solidFill>
            <a:schemeClr val="tx1"/>
          </a:solidFill>
          <a:latin typeface="+mn-lt"/>
          <a:ea typeface="+mn-ea"/>
          <a:cs typeface="+mn-cs"/>
        </a:defRPr>
      </a:lvl7pPr>
      <a:lvl8pPr marL="2250351" algn="l" defTabSz="642958" rtl="0" eaLnBrk="1" latinLnBrk="0" hangingPunct="1">
        <a:defRPr sz="1266" kern="1200">
          <a:solidFill>
            <a:schemeClr val="tx1"/>
          </a:solidFill>
          <a:latin typeface="+mn-lt"/>
          <a:ea typeface="+mn-ea"/>
          <a:cs typeface="+mn-cs"/>
        </a:defRPr>
      </a:lvl8pPr>
      <a:lvl9pPr marL="2571830" algn="l" defTabSz="642958" rtl="0" eaLnBrk="1" latinLnBrk="0" hangingPunct="1">
        <a:defRPr sz="1266"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6C2353-1AF7-4CD7-8C90-B90D59AD8586}"/>
              </a:ext>
            </a:extLst>
          </p:cNvPr>
          <p:cNvSpPr>
            <a:spLocks noGrp="1"/>
          </p:cNvSpPr>
          <p:nvPr>
            <p:ph type="title"/>
          </p:nvPr>
        </p:nvSpPr>
        <p:spPr>
          <a:xfrm>
            <a:off x="628650" y="274097"/>
            <a:ext cx="7886700" cy="99509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F67CAF-9A7C-4781-85FB-C27A172290AE}"/>
              </a:ext>
            </a:extLst>
          </p:cNvPr>
          <p:cNvSpPr>
            <a:spLocks noGrp="1"/>
          </p:cNvSpPr>
          <p:nvPr>
            <p:ph type="body" idx="1"/>
          </p:nvPr>
        </p:nvSpPr>
        <p:spPr>
          <a:xfrm>
            <a:off x="628650" y="1370487"/>
            <a:ext cx="7886700" cy="32665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504E68-C5F4-4EBD-B0F3-0B09194307B6}"/>
              </a:ext>
            </a:extLst>
          </p:cNvPr>
          <p:cNvSpPr>
            <a:spLocks noGrp="1"/>
          </p:cNvSpPr>
          <p:nvPr>
            <p:ph type="dt" sz="half" idx="2"/>
          </p:nvPr>
        </p:nvSpPr>
        <p:spPr>
          <a:xfrm>
            <a:off x="628650" y="4771677"/>
            <a:ext cx="2057400" cy="274098"/>
          </a:xfrm>
          <a:prstGeom prst="rect">
            <a:avLst/>
          </a:prstGeom>
        </p:spPr>
        <p:txBody>
          <a:bodyPr vert="horz" lIns="91440" tIns="45720" rIns="91440" bIns="45720" rtlCol="0" anchor="ctr"/>
          <a:lstStyle>
            <a:lvl1pPr algn="l">
              <a:defRPr sz="900">
                <a:solidFill>
                  <a:schemeClr val="tx1">
                    <a:tint val="75000"/>
                  </a:schemeClr>
                </a:solidFill>
              </a:defRPr>
            </a:lvl1pPr>
          </a:lstStyle>
          <a:p>
            <a:fld id="{7009FD36-B758-4A59-95E1-1310DCBDB63A}" type="datetimeFigureOut">
              <a:rPr lang="en-US" smtClean="0"/>
              <a:t>11/9/2023</a:t>
            </a:fld>
            <a:endParaRPr lang="en-US"/>
          </a:p>
        </p:txBody>
      </p:sp>
      <p:sp>
        <p:nvSpPr>
          <p:cNvPr id="5" name="Footer Placeholder 4">
            <a:extLst>
              <a:ext uri="{FF2B5EF4-FFF2-40B4-BE49-F238E27FC236}">
                <a16:creationId xmlns:a16="http://schemas.microsoft.com/office/drawing/2014/main" id="{FBD522B7-5CAA-4D84-B5F6-EF412BB46EC0}"/>
              </a:ext>
            </a:extLst>
          </p:cNvPr>
          <p:cNvSpPr>
            <a:spLocks noGrp="1"/>
          </p:cNvSpPr>
          <p:nvPr>
            <p:ph type="ftr" sz="quarter" idx="3"/>
          </p:nvPr>
        </p:nvSpPr>
        <p:spPr>
          <a:xfrm>
            <a:off x="3028950" y="4771677"/>
            <a:ext cx="3086100" cy="274098"/>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930381-BCA6-40BE-84B5-81919FABC204}"/>
              </a:ext>
            </a:extLst>
          </p:cNvPr>
          <p:cNvSpPr>
            <a:spLocks noGrp="1"/>
          </p:cNvSpPr>
          <p:nvPr>
            <p:ph type="sldNum" sz="quarter" idx="4"/>
          </p:nvPr>
        </p:nvSpPr>
        <p:spPr>
          <a:xfrm>
            <a:off x="6457950" y="4771677"/>
            <a:ext cx="2057400" cy="274098"/>
          </a:xfrm>
          <a:prstGeom prst="rect">
            <a:avLst/>
          </a:prstGeom>
        </p:spPr>
        <p:txBody>
          <a:bodyPr vert="horz" lIns="91440" tIns="45720" rIns="91440" bIns="45720" rtlCol="0" anchor="ctr"/>
          <a:lstStyle>
            <a:lvl1pPr algn="r">
              <a:defRPr sz="900">
                <a:solidFill>
                  <a:schemeClr val="tx1">
                    <a:tint val="75000"/>
                  </a:schemeClr>
                </a:solidFill>
              </a:defRPr>
            </a:lvl1pPr>
          </a:lstStyle>
          <a:p>
            <a:fld id="{975E6124-8AA0-4DF7-9EBB-E71122D2D890}" type="slidenum">
              <a:rPr lang="en-US" smtClean="0"/>
              <a:t>‹#›</a:t>
            </a:fld>
            <a:endParaRPr lang="en-US"/>
          </a:p>
        </p:txBody>
      </p:sp>
    </p:spTree>
    <p:extLst>
      <p:ext uri="{BB962C8B-B14F-4D97-AF65-F5344CB8AC3E}">
        <p14:creationId xmlns:p14="http://schemas.microsoft.com/office/powerpoint/2010/main" val="3088169427"/>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4"/>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dirty="0"/>
              <a:t> </a:t>
            </a:r>
          </a:p>
        </p:txBody>
      </p:sp>
      <p:pic>
        <p:nvPicPr>
          <p:cNvPr id="4" name="Picture 3">
            <a:extLst>
              <a:ext uri="{FF2B5EF4-FFF2-40B4-BE49-F238E27FC236}">
                <a16:creationId xmlns:a16="http://schemas.microsoft.com/office/drawing/2014/main" id="{281F62D6-5872-27F9-0CD0-478903CB06AA}"/>
              </a:ext>
            </a:extLst>
          </p:cNvPr>
          <p:cNvPicPr>
            <a:picLocks noChangeAspect="1"/>
          </p:cNvPicPr>
          <p:nvPr userDrawn="1"/>
        </p:nvPicPr>
        <p:blipFill>
          <a:blip r:embed="rId15"/>
          <a:stretch>
            <a:fillRect/>
          </a:stretch>
        </p:blipFill>
        <p:spPr>
          <a:xfrm>
            <a:off x="7141914" y="4679166"/>
            <a:ext cx="1602316" cy="366131"/>
          </a:xfrm>
          <a:prstGeom prst="rect">
            <a:avLst/>
          </a:prstGeom>
        </p:spPr>
      </p:pic>
    </p:spTree>
    <p:extLst>
      <p:ext uri="{BB962C8B-B14F-4D97-AF65-F5344CB8AC3E}">
        <p14:creationId xmlns:p14="http://schemas.microsoft.com/office/powerpoint/2010/main" val="2912965664"/>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AAC0E2-2BD2-4D82-96AB-D95E3AAD3B40}"/>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B36024-2F7B-4474-88EE-778994FD2F35}"/>
              </a:ext>
            </a:extLst>
          </p:cNvPr>
          <p:cNvSpPr>
            <a:spLocks noGrp="1"/>
          </p:cNvSpPr>
          <p:nvPr>
            <p:ph type="body" idx="1"/>
          </p:nvPr>
        </p:nvSpPr>
        <p:spPr>
          <a:xfrm>
            <a:off x="628650" y="1370013"/>
            <a:ext cx="7886700" cy="3267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B4B204-D270-46B4-881E-F62BBD9B281F}"/>
              </a:ext>
            </a:extLst>
          </p:cNvPr>
          <p:cNvSpPr>
            <a:spLocks noGrp="1"/>
          </p:cNvSpPr>
          <p:nvPr>
            <p:ph type="dt" sz="half" idx="2"/>
          </p:nvPr>
        </p:nvSpPr>
        <p:spPr>
          <a:xfrm>
            <a:off x="628650" y="4772025"/>
            <a:ext cx="2057400" cy="273050"/>
          </a:xfrm>
          <a:prstGeom prst="rect">
            <a:avLst/>
          </a:prstGeom>
        </p:spPr>
        <p:txBody>
          <a:bodyPr vert="horz" lIns="91440" tIns="45720" rIns="91440" bIns="45720" rtlCol="0" anchor="ctr"/>
          <a:lstStyle>
            <a:lvl1pPr algn="l">
              <a:defRPr sz="1200">
                <a:solidFill>
                  <a:schemeClr val="tx1">
                    <a:tint val="75000"/>
                  </a:schemeClr>
                </a:solidFill>
              </a:defRPr>
            </a:lvl1pPr>
          </a:lstStyle>
          <a:p>
            <a:fld id="{AF14DFFF-BE29-4D39-830D-DDE47C3C97AE}" type="datetimeFigureOut">
              <a:rPr lang="en-US" smtClean="0"/>
              <a:t>11/9/2023</a:t>
            </a:fld>
            <a:endParaRPr lang="en-US"/>
          </a:p>
        </p:txBody>
      </p:sp>
      <p:sp>
        <p:nvSpPr>
          <p:cNvPr id="5" name="Footer Placeholder 4">
            <a:extLst>
              <a:ext uri="{FF2B5EF4-FFF2-40B4-BE49-F238E27FC236}">
                <a16:creationId xmlns:a16="http://schemas.microsoft.com/office/drawing/2014/main" id="{1FB5AAC8-04F5-49FA-B6C4-1EFEA19B069F}"/>
              </a:ext>
            </a:extLst>
          </p:cNvPr>
          <p:cNvSpPr>
            <a:spLocks noGrp="1"/>
          </p:cNvSpPr>
          <p:nvPr>
            <p:ph type="ftr" sz="quarter" idx="3"/>
          </p:nvPr>
        </p:nvSpPr>
        <p:spPr>
          <a:xfrm>
            <a:off x="3028950" y="4772025"/>
            <a:ext cx="3086100" cy="2730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FCDD64-4860-4CEA-BD36-233344B122CE}"/>
              </a:ext>
            </a:extLst>
          </p:cNvPr>
          <p:cNvSpPr>
            <a:spLocks noGrp="1"/>
          </p:cNvSpPr>
          <p:nvPr>
            <p:ph type="sldNum" sz="quarter" idx="4"/>
          </p:nvPr>
        </p:nvSpPr>
        <p:spPr>
          <a:xfrm>
            <a:off x="6457950" y="4772025"/>
            <a:ext cx="2057400" cy="273050"/>
          </a:xfrm>
          <a:prstGeom prst="rect">
            <a:avLst/>
          </a:prstGeom>
        </p:spPr>
        <p:txBody>
          <a:bodyPr vert="horz" lIns="91440" tIns="45720" rIns="91440" bIns="45720" rtlCol="0" anchor="ctr"/>
          <a:lstStyle>
            <a:lvl1pPr algn="r">
              <a:defRPr sz="1200">
                <a:solidFill>
                  <a:schemeClr val="tx1">
                    <a:tint val="75000"/>
                  </a:schemeClr>
                </a:solidFill>
              </a:defRPr>
            </a:lvl1pPr>
          </a:lstStyle>
          <a:p>
            <a:fld id="{2D994E03-0F88-49B3-B680-88EAF0B5195C}" type="slidenum">
              <a:rPr lang="en-US" smtClean="0"/>
              <a:t>‹#›</a:t>
            </a:fld>
            <a:endParaRPr lang="en-US"/>
          </a:p>
        </p:txBody>
      </p:sp>
    </p:spTree>
    <p:extLst>
      <p:ext uri="{BB962C8B-B14F-4D97-AF65-F5344CB8AC3E}">
        <p14:creationId xmlns:p14="http://schemas.microsoft.com/office/powerpoint/2010/main" val="276285900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7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72025"/>
            <a:ext cx="2057400" cy="273050"/>
          </a:xfrm>
          <a:prstGeom prst="rect">
            <a:avLst/>
          </a:prstGeom>
        </p:spPr>
        <p:txBody>
          <a:bodyPr vert="horz" lIns="91440" tIns="45720" rIns="91440" bIns="45720" rtlCol="0" anchor="ctr"/>
          <a:lstStyle>
            <a:lvl1pPr algn="l">
              <a:defRPr sz="1200">
                <a:solidFill>
                  <a:schemeClr val="tx1">
                    <a:tint val="75000"/>
                  </a:schemeClr>
                </a:solidFill>
              </a:defRPr>
            </a:lvl1pPr>
          </a:lstStyle>
          <a:p>
            <a:fld id="{42F41C86-81D1-154C-A238-A794744A1851}" type="datetimeFigureOut">
              <a:rPr lang="en-US" smtClean="0"/>
              <a:t>11/9/2023</a:t>
            </a:fld>
            <a:endParaRPr lang="en-US" dirty="0"/>
          </a:p>
        </p:txBody>
      </p:sp>
      <p:sp>
        <p:nvSpPr>
          <p:cNvPr id="5" name="Footer Placeholder 4"/>
          <p:cNvSpPr>
            <a:spLocks noGrp="1"/>
          </p:cNvSpPr>
          <p:nvPr>
            <p:ph type="ftr" sz="quarter" idx="3"/>
          </p:nvPr>
        </p:nvSpPr>
        <p:spPr>
          <a:xfrm>
            <a:off x="3028950" y="4772025"/>
            <a:ext cx="3086100" cy="2730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72025"/>
            <a:ext cx="2057400" cy="273050"/>
          </a:xfrm>
          <a:prstGeom prst="rect">
            <a:avLst/>
          </a:prstGeom>
        </p:spPr>
        <p:txBody>
          <a:bodyPr vert="horz" lIns="91440" tIns="45720" rIns="91440" bIns="45720" rtlCol="0" anchor="ctr"/>
          <a:lstStyle>
            <a:lvl1pPr algn="r">
              <a:defRPr sz="1200">
                <a:solidFill>
                  <a:schemeClr val="tx1">
                    <a:tint val="75000"/>
                  </a:schemeClr>
                </a:solidFill>
              </a:defRPr>
            </a:lvl1pPr>
          </a:lstStyle>
          <a:p>
            <a:fld id="{C0618FE0-1B40-C740-86BA-BF2D640F8EB0}" type="slidenum">
              <a:rPr lang="en-US" smtClean="0"/>
              <a:t>‹#›</a:t>
            </a:fld>
            <a:endParaRPr lang="en-US" dirty="0"/>
          </a:p>
        </p:txBody>
      </p:sp>
    </p:spTree>
    <p:extLst>
      <p:ext uri="{BB962C8B-B14F-4D97-AF65-F5344CB8AC3E}">
        <p14:creationId xmlns:p14="http://schemas.microsoft.com/office/powerpoint/2010/main" val="67865230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0"/>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dirty="0"/>
              <a:t> </a:t>
            </a:r>
          </a:p>
        </p:txBody>
      </p:sp>
      <p:pic>
        <p:nvPicPr>
          <p:cNvPr id="3" name="Picture 2">
            <a:extLst>
              <a:ext uri="{FF2B5EF4-FFF2-40B4-BE49-F238E27FC236}">
                <a16:creationId xmlns:a16="http://schemas.microsoft.com/office/drawing/2014/main" id="{C17D2D5C-E70F-05D9-F55F-B1ADCD95241D}"/>
              </a:ext>
            </a:extLst>
          </p:cNvPr>
          <p:cNvPicPr>
            <a:picLocks noChangeAspect="1"/>
          </p:cNvPicPr>
          <p:nvPr userDrawn="1"/>
        </p:nvPicPr>
        <p:blipFill>
          <a:blip r:embed="rId11"/>
          <a:stretch>
            <a:fillRect/>
          </a:stretch>
        </p:blipFill>
        <p:spPr>
          <a:xfrm>
            <a:off x="7323496" y="4679166"/>
            <a:ext cx="1602316" cy="366131"/>
          </a:xfrm>
          <a:prstGeom prst="rect">
            <a:avLst/>
          </a:prstGeom>
        </p:spPr>
      </p:pic>
    </p:spTree>
    <p:extLst>
      <p:ext uri="{BB962C8B-B14F-4D97-AF65-F5344CB8AC3E}">
        <p14:creationId xmlns:p14="http://schemas.microsoft.com/office/powerpoint/2010/main" val="107080992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80F6AA-0C77-248E-BC01-C872668947E5}"/>
              </a:ext>
            </a:extLst>
          </p:cNvPr>
          <p:cNvSpPr>
            <a:spLocks noGrp="1"/>
          </p:cNvSpPr>
          <p:nvPr>
            <p:ph type="title"/>
          </p:nvPr>
        </p:nvSpPr>
        <p:spPr>
          <a:xfrm>
            <a:off x="628650" y="274098"/>
            <a:ext cx="7886700" cy="99509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2030B1-97C4-E322-6C19-148E937B7E6F}"/>
              </a:ext>
            </a:extLst>
          </p:cNvPr>
          <p:cNvSpPr>
            <a:spLocks noGrp="1"/>
          </p:cNvSpPr>
          <p:nvPr>
            <p:ph type="body" idx="1"/>
          </p:nvPr>
        </p:nvSpPr>
        <p:spPr>
          <a:xfrm>
            <a:off x="628650" y="1370486"/>
            <a:ext cx="7886700" cy="32665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24295F-725D-1ECC-A471-FD9E2FC18FC9}"/>
              </a:ext>
            </a:extLst>
          </p:cNvPr>
          <p:cNvSpPr>
            <a:spLocks noGrp="1"/>
          </p:cNvSpPr>
          <p:nvPr>
            <p:ph type="dt" sz="half" idx="2"/>
          </p:nvPr>
        </p:nvSpPr>
        <p:spPr>
          <a:xfrm>
            <a:off x="628650" y="4771678"/>
            <a:ext cx="2057400" cy="274097"/>
          </a:xfrm>
          <a:prstGeom prst="rect">
            <a:avLst/>
          </a:prstGeom>
        </p:spPr>
        <p:txBody>
          <a:bodyPr vert="horz" lIns="91440" tIns="45720" rIns="91440" bIns="45720" rtlCol="0" anchor="ctr"/>
          <a:lstStyle>
            <a:lvl1pPr algn="l">
              <a:defRPr sz="900">
                <a:solidFill>
                  <a:schemeClr val="tx1">
                    <a:tint val="75000"/>
                  </a:schemeClr>
                </a:solidFill>
              </a:defRPr>
            </a:lvl1pPr>
          </a:lstStyle>
          <a:p>
            <a:fld id="{4DF9BD04-AC8F-C749-915B-B556DB5A4514}" type="datetimeFigureOut">
              <a:rPr lang="en-US" smtClean="0"/>
              <a:t>11/9/2023</a:t>
            </a:fld>
            <a:endParaRPr lang="en-US"/>
          </a:p>
        </p:txBody>
      </p:sp>
      <p:sp>
        <p:nvSpPr>
          <p:cNvPr id="5" name="Footer Placeholder 4">
            <a:extLst>
              <a:ext uri="{FF2B5EF4-FFF2-40B4-BE49-F238E27FC236}">
                <a16:creationId xmlns:a16="http://schemas.microsoft.com/office/drawing/2014/main" id="{83045624-CB77-3A7D-BD2B-A0963EAFBABF}"/>
              </a:ext>
            </a:extLst>
          </p:cNvPr>
          <p:cNvSpPr>
            <a:spLocks noGrp="1"/>
          </p:cNvSpPr>
          <p:nvPr>
            <p:ph type="ftr" sz="quarter" idx="3"/>
          </p:nvPr>
        </p:nvSpPr>
        <p:spPr>
          <a:xfrm>
            <a:off x="3028950" y="4771678"/>
            <a:ext cx="3086100" cy="274097"/>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FDCCE28-89A4-23E5-B1EC-21BA7D44AB22}"/>
              </a:ext>
            </a:extLst>
          </p:cNvPr>
          <p:cNvSpPr>
            <a:spLocks noGrp="1"/>
          </p:cNvSpPr>
          <p:nvPr>
            <p:ph type="sldNum" sz="quarter" idx="4"/>
          </p:nvPr>
        </p:nvSpPr>
        <p:spPr>
          <a:xfrm>
            <a:off x="6457950" y="4771678"/>
            <a:ext cx="2057400" cy="274097"/>
          </a:xfrm>
          <a:prstGeom prst="rect">
            <a:avLst/>
          </a:prstGeom>
        </p:spPr>
        <p:txBody>
          <a:bodyPr vert="horz" lIns="91440" tIns="45720" rIns="91440" bIns="45720" rtlCol="0" anchor="ctr"/>
          <a:lstStyle>
            <a:lvl1pPr algn="r">
              <a:defRPr sz="900">
                <a:solidFill>
                  <a:schemeClr val="tx1">
                    <a:tint val="75000"/>
                  </a:schemeClr>
                </a:solidFill>
              </a:defRPr>
            </a:lvl1pPr>
          </a:lstStyle>
          <a:p>
            <a:fld id="{4284F903-39F6-7F40-986E-5F33C4BECFE0}" type="slidenum">
              <a:rPr lang="en-US" smtClean="0"/>
              <a:t>‹#›</a:t>
            </a:fld>
            <a:endParaRPr lang="en-US"/>
          </a:p>
        </p:txBody>
      </p:sp>
    </p:spTree>
    <p:extLst>
      <p:ext uri="{BB962C8B-B14F-4D97-AF65-F5344CB8AC3E}">
        <p14:creationId xmlns:p14="http://schemas.microsoft.com/office/powerpoint/2010/main" val="111464258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658" r:id="rId10"/>
    <p:sldLayoutId id="214748372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0"/>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a:t> </a:t>
            </a:r>
          </a:p>
        </p:txBody>
      </p:sp>
    </p:spTree>
    <p:extLst>
      <p:ext uri="{BB962C8B-B14F-4D97-AF65-F5344CB8AC3E}">
        <p14:creationId xmlns:p14="http://schemas.microsoft.com/office/powerpoint/2010/main" val="1070809925"/>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1" userDrawn="1">
          <p15:clr>
            <a:srgbClr val="F26B43"/>
          </p15:clr>
        </p15:guide>
        <p15:guide id="2" pos="288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5557776"/>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Lst>
  <p:txStyles>
    <p:titleStyle>
      <a:lvl1pPr algn="l" defTabSz="342900" rtl="0" eaLnBrk="1" latinLnBrk="0" hangingPunct="1">
        <a:lnSpc>
          <a:spcPct val="90000"/>
        </a:lnSpc>
        <a:spcBef>
          <a:spcPct val="0"/>
        </a:spcBef>
        <a:buNone/>
        <a:defRPr sz="2400" b="0" i="0" kern="1200">
          <a:solidFill>
            <a:schemeClr val="tx2">
              <a:lumMod val="75000"/>
            </a:schemeClr>
          </a:solidFill>
          <a:latin typeface="+mj-lt"/>
          <a:ea typeface="+mj-ea"/>
          <a:cs typeface="Adobe Garamond Pro"/>
        </a:defRPr>
      </a:lvl1pPr>
    </p:titleStyle>
    <p:bodyStyle>
      <a:lvl1pPr marL="257175" indent="-257175" algn="l" defTabSz="342900" rtl="0" eaLnBrk="1" latinLnBrk="0" hangingPunct="1">
        <a:lnSpc>
          <a:spcPct val="85000"/>
        </a:lnSpc>
        <a:spcBef>
          <a:spcPct val="20000"/>
        </a:spcBef>
        <a:buFont typeface="Arial"/>
        <a:buChar char="•"/>
        <a:defRPr sz="1800" kern="1200">
          <a:solidFill>
            <a:schemeClr val="tx1"/>
          </a:solidFill>
          <a:latin typeface="+mn-lt"/>
          <a:ea typeface="+mn-ea"/>
          <a:cs typeface="+mn-cs"/>
        </a:defRPr>
      </a:lvl1pPr>
      <a:lvl2pPr marL="557213" indent="-214313" algn="l" defTabSz="342900" rtl="0" eaLnBrk="1" latinLnBrk="0" hangingPunct="1">
        <a:lnSpc>
          <a:spcPct val="85000"/>
        </a:lnSpc>
        <a:spcBef>
          <a:spcPct val="20000"/>
        </a:spcBef>
        <a:buFont typeface="Arial"/>
        <a:buChar char="–"/>
        <a:defRPr sz="1650" kern="1200">
          <a:solidFill>
            <a:schemeClr val="tx1"/>
          </a:solidFill>
          <a:latin typeface="+mn-lt"/>
          <a:ea typeface="+mn-ea"/>
          <a:cs typeface="+mn-cs"/>
        </a:defRPr>
      </a:lvl2pPr>
      <a:lvl3pPr marL="857250" indent="-171450" algn="l" defTabSz="342900" rtl="0" eaLnBrk="1" latinLnBrk="0" hangingPunct="1">
        <a:lnSpc>
          <a:spcPct val="85000"/>
        </a:lnSpc>
        <a:spcBef>
          <a:spcPct val="20000"/>
        </a:spcBef>
        <a:buFont typeface="Arial"/>
        <a:buChar char="•"/>
        <a:defRPr sz="1500" kern="1200">
          <a:solidFill>
            <a:schemeClr val="tx1"/>
          </a:solidFill>
          <a:latin typeface="+mn-lt"/>
          <a:ea typeface="+mn-ea"/>
          <a:cs typeface="+mn-cs"/>
        </a:defRPr>
      </a:lvl3pPr>
      <a:lvl4pPr marL="1200150" indent="-171450" algn="l" defTabSz="342900" rtl="0" eaLnBrk="1" latinLnBrk="0" hangingPunct="1">
        <a:lnSpc>
          <a:spcPct val="85000"/>
        </a:lnSpc>
        <a:spcBef>
          <a:spcPct val="20000"/>
        </a:spcBef>
        <a:buFont typeface="Arial"/>
        <a:buChar char="–"/>
        <a:defRPr sz="1350" kern="1200">
          <a:solidFill>
            <a:schemeClr val="tx1"/>
          </a:solidFill>
          <a:latin typeface="+mn-lt"/>
          <a:ea typeface="+mn-ea"/>
          <a:cs typeface="+mn-cs"/>
        </a:defRPr>
      </a:lvl4pPr>
      <a:lvl5pPr marL="1543050" indent="-171450" algn="l" defTabSz="342900" rtl="0" eaLnBrk="1" latinLnBrk="0" hangingPunct="1">
        <a:lnSpc>
          <a:spcPct val="85000"/>
        </a:lnSpc>
        <a:spcBef>
          <a:spcPct val="20000"/>
        </a:spcBef>
        <a:buFont typeface="Arial"/>
        <a:buChar char="»"/>
        <a:defRPr sz="12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Fußzeilenplatzhalter 4">
            <a:extLst>
              <a:ext uri="{FF2B5EF4-FFF2-40B4-BE49-F238E27FC236}">
                <a16:creationId xmlns:a16="http://schemas.microsoft.com/office/drawing/2014/main" id="{DFD632DA-0DBD-CD4E-9E4B-A7D36B6F1D41}"/>
              </a:ext>
            </a:extLst>
          </p:cNvPr>
          <p:cNvSpPr>
            <a:spLocks noGrp="1"/>
          </p:cNvSpPr>
          <p:nvPr>
            <p:ph type="ftr" sz="quarter" idx="3"/>
          </p:nvPr>
        </p:nvSpPr>
        <p:spPr>
          <a:xfrm>
            <a:off x="332185" y="4725256"/>
            <a:ext cx="8127000" cy="274098"/>
          </a:xfrm>
          <a:prstGeom prst="rect">
            <a:avLst/>
          </a:prstGeom>
        </p:spPr>
        <p:txBody>
          <a:bodyPr vert="horz" lIns="0" tIns="45720" rIns="0" bIns="45720" rtlCol="0" anchor="b"/>
          <a:lstStyle>
            <a:lvl1pPr algn="l">
              <a:defRPr sz="825" b="0" i="0">
                <a:solidFill>
                  <a:srgbClr val="636466"/>
                </a:solidFill>
                <a:latin typeface="Avenir Next LT Pro" panose="020B0504020202020204" pitchFamily="34" charset="77"/>
              </a:defRPr>
            </a:lvl1pPr>
          </a:lstStyle>
          <a:p>
            <a:r>
              <a:rPr lang="de-DE"/>
              <a:t>Insert footnotes</a:t>
            </a:r>
          </a:p>
        </p:txBody>
      </p:sp>
      <p:sp>
        <p:nvSpPr>
          <p:cNvPr id="7" name="Foliennummernplatzhalter 5">
            <a:extLst>
              <a:ext uri="{FF2B5EF4-FFF2-40B4-BE49-F238E27FC236}">
                <a16:creationId xmlns:a16="http://schemas.microsoft.com/office/drawing/2014/main" id="{73CA3050-AEB7-7D42-B8BE-1DA5C3FBD0E9}"/>
              </a:ext>
            </a:extLst>
          </p:cNvPr>
          <p:cNvSpPr txBox="1">
            <a:spLocks/>
          </p:cNvSpPr>
          <p:nvPr userDrawn="1"/>
        </p:nvSpPr>
        <p:spPr>
          <a:xfrm>
            <a:off x="8122741" y="4725256"/>
            <a:ext cx="689610" cy="274098"/>
          </a:xfrm>
          <a:prstGeom prst="rect">
            <a:avLst/>
          </a:prstGeom>
        </p:spPr>
        <p:txBody>
          <a:bodyPr vert="horz" lIns="68580" tIns="34290" rIns="0" bIns="34290" rtlCol="0" anchor="b"/>
          <a:lstStyle>
            <a:defPPr>
              <a:defRPr lang="en-US"/>
            </a:defPPr>
            <a:lvl1pPr marL="0" algn="r" defTabSz="914400" rtl="0" eaLnBrk="1" latinLnBrk="0" hangingPunct="1">
              <a:defRPr sz="1200" kern="1200">
                <a:solidFill>
                  <a:srgbClr val="6E737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27D65E-37DB-F34C-A49B-3B9F1B66D56B}" type="slidenum">
              <a:rPr lang="de-DE" sz="975" b="0" i="0" smtClean="0">
                <a:solidFill>
                  <a:srgbClr val="636466"/>
                </a:solidFill>
                <a:latin typeface="Avenir Next LT Pro" panose="020B0504020202020204" pitchFamily="34" charset="77"/>
              </a:rPr>
              <a:pPr/>
              <a:t>‹#›</a:t>
            </a:fld>
            <a:endParaRPr lang="de-DE" sz="975" b="0" i="0">
              <a:solidFill>
                <a:srgbClr val="636466"/>
              </a:solidFill>
              <a:latin typeface="Avenir Next LT Pro" panose="020B0504020202020204" pitchFamily="34" charset="77"/>
            </a:endParaRPr>
          </a:p>
        </p:txBody>
      </p:sp>
      <p:sp>
        <p:nvSpPr>
          <p:cNvPr id="11" name="Titelplatzhalter 10">
            <a:extLst>
              <a:ext uri="{FF2B5EF4-FFF2-40B4-BE49-F238E27FC236}">
                <a16:creationId xmlns:a16="http://schemas.microsoft.com/office/drawing/2014/main" id="{4C0EBD14-A10D-CD4D-94BE-725179A8FF20}"/>
              </a:ext>
            </a:extLst>
          </p:cNvPr>
          <p:cNvSpPr>
            <a:spLocks noGrp="1"/>
          </p:cNvSpPr>
          <p:nvPr>
            <p:ph type="title"/>
          </p:nvPr>
        </p:nvSpPr>
        <p:spPr>
          <a:xfrm>
            <a:off x="332185" y="210339"/>
            <a:ext cx="7452000" cy="350527"/>
          </a:xfrm>
          <a:prstGeom prst="rect">
            <a:avLst/>
          </a:prstGeom>
        </p:spPr>
        <p:txBody>
          <a:bodyPr vert="horz" lIns="0" tIns="45720" rIns="0" bIns="45720" rtlCol="0" anchor="t">
            <a:noAutofit/>
          </a:bodyPr>
          <a:lstStyle/>
          <a:p>
            <a:r>
              <a:rPr lang="de-DE" dirty="0"/>
              <a:t>Mastertitelformat bearbeiten</a:t>
            </a:r>
          </a:p>
        </p:txBody>
      </p:sp>
      <p:pic>
        <p:nvPicPr>
          <p:cNvPr id="5" name="Grafik 4">
            <a:extLst>
              <a:ext uri="{FF2B5EF4-FFF2-40B4-BE49-F238E27FC236}">
                <a16:creationId xmlns:a16="http://schemas.microsoft.com/office/drawing/2014/main" id="{6283CB28-8BB6-1644-95B2-8BE50F4F51AD}"/>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7917656" y="225721"/>
            <a:ext cx="928038" cy="302013"/>
          </a:xfrm>
          <a:prstGeom prst="rect">
            <a:avLst/>
          </a:prstGeom>
        </p:spPr>
      </p:pic>
    </p:spTree>
    <p:custDataLst>
      <p:tags r:id="rId17"/>
    </p:custDataLst>
    <p:extLst>
      <p:ext uri="{BB962C8B-B14F-4D97-AF65-F5344CB8AC3E}">
        <p14:creationId xmlns:p14="http://schemas.microsoft.com/office/powerpoint/2010/main" val="1074283269"/>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Lst>
  <p:hf hdr="0" ftr="0" dt="0"/>
  <p:txStyles>
    <p:titleStyle>
      <a:lvl1pPr algn="l" defTabSz="914378" rtl="0" eaLnBrk="1" latinLnBrk="0" hangingPunct="1">
        <a:lnSpc>
          <a:spcPts val="2100"/>
        </a:lnSpc>
        <a:spcBef>
          <a:spcPct val="0"/>
        </a:spcBef>
        <a:buNone/>
        <a:defRPr sz="2400" b="1" i="0" kern="1200">
          <a:solidFill>
            <a:schemeClr val="tx2"/>
          </a:solidFill>
          <a:latin typeface="Avenir Next LT Pro Demi" panose="020B0504020202020204" pitchFamily="34" charset="77"/>
          <a:ea typeface="Avenir Next LT Pro Demi" panose="020B0504020202020204" pitchFamily="34" charset="77"/>
          <a:cs typeface="Arial" charset="0"/>
        </a:defRPr>
      </a:lvl1pPr>
    </p:titleStyle>
    <p:bodyStyle>
      <a:lvl1pPr marL="164588" marR="0" indent="-164588" algn="l" defTabSz="914378" rtl="0" eaLnBrk="1" fontAlgn="auto" latinLnBrk="0" hangingPunct="1">
        <a:lnSpc>
          <a:spcPct val="110000"/>
        </a:lnSpc>
        <a:spcBef>
          <a:spcPts val="0"/>
        </a:spcBef>
        <a:spcAft>
          <a:spcPts val="600"/>
        </a:spcAft>
        <a:buClr>
          <a:schemeClr val="accent5"/>
        </a:buClr>
        <a:buSzPct val="100000"/>
        <a:buFont typeface="Arial" panose="020B0604020202020204" pitchFamily="34" charset="0"/>
        <a:buChar char="•"/>
        <a:tabLst/>
        <a:defRPr sz="1500" b="0" i="0" kern="1200">
          <a:solidFill>
            <a:schemeClr val="tx1"/>
          </a:solidFill>
          <a:latin typeface="Arial" panose="020B0604020202020204" pitchFamily="34" charset="0"/>
          <a:ea typeface="Arial" panose="020B0604020202020204" pitchFamily="34" charset="0"/>
          <a:cs typeface="Arial" charset="0"/>
        </a:defRPr>
      </a:lvl1pPr>
      <a:lvl2pPr marL="365751" indent="-182876" algn="l" defTabSz="914378" rtl="0" eaLnBrk="1" latinLnBrk="0" hangingPunct="1">
        <a:lnSpc>
          <a:spcPct val="110000"/>
        </a:lnSpc>
        <a:spcBef>
          <a:spcPts val="0"/>
        </a:spcBef>
        <a:spcAft>
          <a:spcPts val="600"/>
        </a:spcAft>
        <a:buClr>
          <a:schemeClr val="accent6"/>
        </a:buClr>
        <a:buFont typeface="Arial" panose="020B0604020202020204" pitchFamily="34" charset="0"/>
        <a:buChar char="•"/>
        <a:defRPr sz="1300" b="0" i="0" kern="1200">
          <a:solidFill>
            <a:schemeClr val="tx1">
              <a:lumMod val="50000"/>
              <a:lumOff val="50000"/>
            </a:schemeClr>
          </a:solidFill>
          <a:latin typeface="Arial" panose="020B0604020202020204" pitchFamily="34" charset="0"/>
          <a:ea typeface="Arial" panose="020B0604020202020204" pitchFamily="34" charset="0"/>
          <a:cs typeface="Arial" charset="0"/>
        </a:defRPr>
      </a:lvl2pPr>
      <a:lvl3pPr marL="548627" indent="-138745" algn="l" defTabSz="914378" rtl="0" eaLnBrk="1" latinLnBrk="0" hangingPunct="1">
        <a:lnSpc>
          <a:spcPct val="110000"/>
        </a:lnSpc>
        <a:spcBef>
          <a:spcPts val="0"/>
        </a:spcBef>
        <a:spcAft>
          <a:spcPts val="600"/>
        </a:spcAft>
        <a:buClr>
          <a:schemeClr val="accent3"/>
        </a:buClr>
        <a:buFont typeface="Arial"/>
        <a:buChar char="•"/>
        <a:defRPr sz="1100" b="0" i="0" kern="1200">
          <a:solidFill>
            <a:schemeClr val="tx1">
              <a:lumMod val="50000"/>
              <a:lumOff val="50000"/>
            </a:schemeClr>
          </a:solidFill>
          <a:latin typeface="Arial" panose="020B0604020202020204" pitchFamily="34" charset="0"/>
          <a:ea typeface="Arial" panose="020B0604020202020204" pitchFamily="34" charset="0"/>
          <a:cs typeface="Arial" charset="0"/>
        </a:defRPr>
      </a:lvl3pPr>
      <a:lvl4pPr marL="778808" indent="-137156" algn="l" defTabSz="914378" rtl="0" eaLnBrk="1" latinLnBrk="0" hangingPunct="1">
        <a:lnSpc>
          <a:spcPct val="100000"/>
        </a:lnSpc>
        <a:spcBef>
          <a:spcPts val="0"/>
        </a:spcBef>
        <a:spcAft>
          <a:spcPts val="600"/>
        </a:spcAft>
        <a:buClr>
          <a:srgbClr val="703F85"/>
        </a:buClr>
        <a:buSzPct val="60000"/>
        <a:buFont typeface="Courier New" charset="0"/>
        <a:buChar char="o"/>
        <a:defRPr sz="1000" b="0" i="0" kern="1200">
          <a:solidFill>
            <a:schemeClr val="tx1">
              <a:lumMod val="50000"/>
              <a:lumOff val="50000"/>
            </a:schemeClr>
          </a:solidFill>
          <a:latin typeface="Arial" panose="020B0604020202020204" pitchFamily="34" charset="0"/>
          <a:ea typeface="Arial" panose="020B0604020202020204" pitchFamily="34" charset="0"/>
          <a:cs typeface="Arial" charset="0"/>
        </a:defRPr>
      </a:lvl4pPr>
      <a:lvl5pPr marL="958509" indent="-138745" algn="l" defTabSz="914378" rtl="0" eaLnBrk="1" latinLnBrk="0" hangingPunct="1">
        <a:lnSpc>
          <a:spcPct val="100000"/>
        </a:lnSpc>
        <a:spcBef>
          <a:spcPts val="0"/>
        </a:spcBef>
        <a:spcAft>
          <a:spcPts val="600"/>
        </a:spcAft>
        <a:buClr>
          <a:srgbClr val="703F85"/>
        </a:buClr>
        <a:buFont typeface="Arial"/>
        <a:buChar char="•"/>
        <a:defRPr sz="900" b="0" i="0" kern="1200">
          <a:solidFill>
            <a:schemeClr val="tx1">
              <a:lumMod val="50000"/>
              <a:lumOff val="50000"/>
            </a:schemeClr>
          </a:solidFill>
          <a:latin typeface="Arial" panose="020B0604020202020204" pitchFamily="34" charset="0"/>
          <a:ea typeface="Arial" panose="020B0604020202020204" pitchFamily="34" charset="0"/>
          <a:cs typeface="Arial" charset="0"/>
        </a:defRPr>
      </a:lvl5pPr>
      <a:lvl6pPr marL="2514537" indent="-228594" algn="l" defTabSz="914378"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2" pos="7401">
          <p15:clr>
            <a:srgbClr val="F26B43"/>
          </p15:clr>
        </p15:guide>
        <p15:guide id="3" orient="horz" pos="3861">
          <p15:clr>
            <a:srgbClr val="F26B43"/>
          </p15:clr>
        </p15:guide>
        <p15:guide id="4" orient="horz" pos="3748">
          <p15:clr>
            <a:srgbClr val="F26B43"/>
          </p15:clr>
        </p15:guide>
        <p15:guide id="5" orient="horz">
          <p15:clr>
            <a:srgbClr val="F26B43"/>
          </p15:clr>
        </p15:guide>
        <p15:guide id="6" orient="horz" pos="686">
          <p15:clr>
            <a:srgbClr val="F26B43"/>
          </p15:clr>
        </p15:guide>
        <p15:guide id="7">
          <p15:clr>
            <a:srgbClr val="F26B43"/>
          </p15:clr>
        </p15:guide>
        <p15:guide id="8" pos="7680">
          <p15:clr>
            <a:srgbClr val="F26B43"/>
          </p15:clr>
        </p15:guide>
        <p15:guide id="9" orient="horz" pos="368">
          <p15:clr>
            <a:srgbClr val="F26B43"/>
          </p15:clr>
        </p15:guide>
        <p15:guide id="10" pos="3840">
          <p15:clr>
            <a:srgbClr val="F26B43"/>
          </p15:clr>
        </p15:guide>
        <p15:guide id="11" pos="3749">
          <p15:clr>
            <a:srgbClr val="F26B43"/>
          </p15:clr>
        </p15:guide>
        <p15:guide id="12" pos="3931">
          <p15:clr>
            <a:srgbClr val="F26B43"/>
          </p15:clr>
        </p15:guide>
        <p15:guide id="13" pos="7197">
          <p15:clr>
            <a:srgbClr val="F26B43"/>
          </p15:clr>
        </p15:guide>
        <p15:guide id="14" orient="horz" pos="432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480060" y="274096"/>
            <a:ext cx="8229600" cy="102965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480060" y="1370487"/>
            <a:ext cx="8229600" cy="302031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8312674" y="162927"/>
            <a:ext cx="655865" cy="274098"/>
          </a:xfrm>
          <a:prstGeom prst="rect">
            <a:avLst/>
          </a:prstGeom>
        </p:spPr>
        <p:txBody>
          <a:bodyPr vert="horz" lIns="91440" tIns="45720" rIns="91440" bIns="45720" rtlCol="0" anchor="t" anchorCtr="0"/>
          <a:lstStyle>
            <a:lvl1pPr algn="r">
              <a:defRPr sz="600" b="0">
                <a:solidFill>
                  <a:schemeClr val="bg1"/>
                </a:solidFill>
                <a:latin typeface="Arial" panose="020B0604020202020204" pitchFamily="34" charset="0"/>
                <a:cs typeface="Arial" panose="020B0604020202020204" pitchFamily="34" charset="0"/>
              </a:defRPr>
            </a:lvl1pPr>
          </a:lstStyle>
          <a:p>
            <a:r>
              <a:rPr lang="en-US" dirty="0"/>
              <a:t>PAGE </a:t>
            </a:r>
            <a:fld id="{BE33F7A0-71F0-446B-9DE8-6D75BE64EE0F}" type="slidenum">
              <a:rPr lang="en-US" smtClean="0"/>
              <a:pPr/>
              <a:t>‹#›</a:t>
            </a:fld>
            <a:endParaRPr lang="en-US" dirty="0"/>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6" y="4683253"/>
            <a:ext cx="9148538" cy="472159"/>
          </a:xfrm>
          <a:prstGeom prst="rect">
            <a:avLst/>
          </a:prstGeom>
        </p:spPr>
      </p:pic>
      <p:sp>
        <p:nvSpPr>
          <p:cNvPr id="4" name="TextBox 3">
            <a:extLst>
              <a:ext uri="{FF2B5EF4-FFF2-40B4-BE49-F238E27FC236}">
                <a16:creationId xmlns:a16="http://schemas.microsoft.com/office/drawing/2014/main" id="{39F21C86-CFFA-5730-8C5D-E57C007A1677}"/>
              </a:ext>
            </a:extLst>
          </p:cNvPr>
          <p:cNvSpPr txBox="1"/>
          <p:nvPr userDrawn="1"/>
        </p:nvSpPr>
        <p:spPr>
          <a:xfrm>
            <a:off x="1994950" y="4839317"/>
            <a:ext cx="522410" cy="69314"/>
          </a:xfrm>
          <a:prstGeom prst="rect">
            <a:avLst/>
          </a:prstGeom>
          <a:noFill/>
        </p:spPr>
        <p:txBody>
          <a:bodyPr wrap="square" lIns="0" tIns="0" rIns="0" bIns="0" rtlCol="0">
            <a:spAutoFit/>
          </a:bodyPr>
          <a:lstStyle/>
          <a:p>
            <a:r>
              <a:rPr lang="en-US" sz="450" b="1" dirty="0">
                <a:solidFill>
                  <a:srgbClr val="002557"/>
                </a:solidFill>
              </a:rPr>
              <a:t>PRESENTED BY:</a:t>
            </a:r>
          </a:p>
        </p:txBody>
      </p:sp>
      <p:sp>
        <p:nvSpPr>
          <p:cNvPr id="5" name="TextBox 4">
            <a:extLst>
              <a:ext uri="{FF2B5EF4-FFF2-40B4-BE49-F238E27FC236}">
                <a16:creationId xmlns:a16="http://schemas.microsoft.com/office/drawing/2014/main" id="{089CFED3-8366-9824-52E3-3B4D5F920C3D}"/>
              </a:ext>
            </a:extLst>
          </p:cNvPr>
          <p:cNvSpPr txBox="1"/>
          <p:nvPr userDrawn="1"/>
        </p:nvSpPr>
        <p:spPr>
          <a:xfrm>
            <a:off x="2498470" y="4758450"/>
            <a:ext cx="4650581" cy="254151"/>
          </a:xfrm>
          <a:prstGeom prst="rect">
            <a:avLst/>
          </a:prstGeom>
          <a:noFill/>
        </p:spPr>
        <p:txBody>
          <a:bodyPr wrap="square">
            <a:spAutoFit/>
          </a:bodyPr>
          <a:lstStyle/>
          <a:p>
            <a:pPr lvl="0"/>
            <a:r>
              <a:rPr lang="en-US" sz="1050" dirty="0"/>
              <a:t>Kanwal Raghav, MD</a:t>
            </a:r>
          </a:p>
        </p:txBody>
      </p:sp>
    </p:spTree>
    <p:extLst>
      <p:ext uri="{BB962C8B-B14F-4D97-AF65-F5344CB8AC3E}">
        <p14:creationId xmlns:p14="http://schemas.microsoft.com/office/powerpoint/2010/main" val="4131739468"/>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Lst>
  <p:hf hdr="0" dt="0"/>
  <p:txStyles>
    <p:titleStyle>
      <a:lvl1pPr algn="l" defTabSz="685800" rtl="0" eaLnBrk="1" latinLnBrk="0" hangingPunct="1">
        <a:lnSpc>
          <a:spcPct val="90000"/>
        </a:lnSpc>
        <a:spcBef>
          <a:spcPct val="0"/>
        </a:spcBef>
        <a:buNone/>
        <a:defRPr sz="2700" b="1" kern="1200">
          <a:solidFill>
            <a:srgbClr val="002557"/>
          </a:solidFill>
          <a:latin typeface="Arial" panose="020B0604020202020204" pitchFamily="34" charset="0"/>
          <a:ea typeface="+mj-ea"/>
          <a:cs typeface="Arial" panose="020B0604020202020204" pitchFamily="34" charset="0"/>
        </a:defRPr>
      </a:lvl1pPr>
    </p:titleStyle>
    <p:bodyStyle>
      <a:lvl1pPr marL="257175" indent="-257175" algn="l" defTabSz="685800" rtl="0" eaLnBrk="1" latinLnBrk="0" hangingPunct="1">
        <a:lnSpc>
          <a:spcPct val="100000"/>
        </a:lnSpc>
        <a:spcBef>
          <a:spcPts val="75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00000"/>
        </a:lnSpc>
        <a:spcBef>
          <a:spcPts val="375"/>
        </a:spcBef>
        <a:buClr>
          <a:srgbClr val="008764"/>
        </a:buClr>
        <a:buFont typeface="Wingdings" panose="05000000000000000000" pitchFamily="2" charset="2"/>
        <a:buChar char="§"/>
        <a:defRPr lang="en-US" sz="1800" kern="1200" dirty="0">
          <a:solidFill>
            <a:srgbClr val="002557"/>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00000"/>
        </a:lnSpc>
        <a:spcBef>
          <a:spcPts val="375"/>
        </a:spcBef>
        <a:buClr>
          <a:srgbClr val="008764"/>
        </a:buClr>
        <a:buFont typeface="Courier New" panose="02070309020205020404" pitchFamily="49" charset="0"/>
        <a:buChar char="o"/>
        <a:defRPr lang="en-US" sz="1350" kern="1200" dirty="0">
          <a:solidFill>
            <a:srgbClr val="002557"/>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00000"/>
        </a:lnSpc>
        <a:spcBef>
          <a:spcPts val="375"/>
        </a:spcBef>
        <a:buClr>
          <a:srgbClr val="008764"/>
        </a:buClr>
        <a:buFont typeface="Arial" panose="020B0604020202020204" pitchFamily="34" charset="0"/>
        <a:buChar char="•"/>
        <a:defRPr lang="en-US" sz="1350" kern="1200" dirty="0">
          <a:solidFill>
            <a:srgbClr val="002557"/>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00000"/>
        </a:lnSpc>
        <a:spcBef>
          <a:spcPts val="375"/>
        </a:spcBef>
        <a:buClr>
          <a:srgbClr val="008764"/>
        </a:buClr>
        <a:buFont typeface="Arial" panose="020B0604020202020204" pitchFamily="34" charset="0"/>
        <a:buChar char="•"/>
        <a:defRPr lang="en-US" sz="1350" kern="1200" dirty="0">
          <a:solidFill>
            <a:srgbClr val="002557"/>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g"/><Relationship Id="rId7" Type="http://schemas.openxmlformats.org/officeDocument/2006/relationships/image" Target="../media/image19.jpg"/><Relationship Id="rId12"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18.jpg"/><Relationship Id="rId11" Type="http://schemas.openxmlformats.org/officeDocument/2006/relationships/image" Target="../media/image23.jpg"/><Relationship Id="rId5" Type="http://schemas.openxmlformats.org/officeDocument/2006/relationships/image" Target="../media/image17.jpg"/><Relationship Id="rId10" Type="http://schemas.openxmlformats.org/officeDocument/2006/relationships/image" Target="../media/image22.jpg"/><Relationship Id="rId4" Type="http://schemas.openxmlformats.org/officeDocument/2006/relationships/image" Target="../media/image16.jpg"/><Relationship Id="rId9" Type="http://schemas.openxmlformats.org/officeDocument/2006/relationships/image" Target="../media/image2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00.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34.xml"/><Relationship Id="rId1" Type="http://schemas.openxmlformats.org/officeDocument/2006/relationships/slideLayout" Target="../slideLayouts/slideLayout123.xml"/></Relationships>
</file>

<file path=ppt/slides/_rels/slide101.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123.xml"/></Relationships>
</file>

<file path=ppt/slides/_rels/slide102.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117.xml"/></Relationships>
</file>

<file path=ppt/slides/_rels/slide103.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117.xml"/></Relationships>
</file>

<file path=ppt/slides/_rels/slide104.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117.xml"/></Relationships>
</file>

<file path=ppt/slides/_rels/slide105.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jpg"/><Relationship Id="rId1" Type="http://schemas.openxmlformats.org/officeDocument/2006/relationships/slideLayout" Target="../slideLayouts/slideLayout11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10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18.xml"/></Relationships>
</file>

<file path=ppt/slides/_rels/slide10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18.xml"/></Relationships>
</file>

<file path=ppt/slides/_rels/slide10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1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1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113.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g"/><Relationship Id="rId7" Type="http://schemas.openxmlformats.org/officeDocument/2006/relationships/image" Target="../media/image19.jpg"/><Relationship Id="rId12" Type="http://schemas.openxmlformats.org/officeDocument/2006/relationships/image" Target="../media/image2.emf"/><Relationship Id="rId2" Type="http://schemas.openxmlformats.org/officeDocument/2006/relationships/notesSlide" Target="../notesSlides/notesSlide35.xml"/><Relationship Id="rId1" Type="http://schemas.openxmlformats.org/officeDocument/2006/relationships/slideLayout" Target="../slideLayouts/slideLayout118.xml"/><Relationship Id="rId6" Type="http://schemas.openxmlformats.org/officeDocument/2006/relationships/image" Target="../media/image18.jpg"/><Relationship Id="rId11" Type="http://schemas.openxmlformats.org/officeDocument/2006/relationships/image" Target="../media/image23.jpg"/><Relationship Id="rId5" Type="http://schemas.openxmlformats.org/officeDocument/2006/relationships/image" Target="../media/image17.jpg"/><Relationship Id="rId10" Type="http://schemas.openxmlformats.org/officeDocument/2006/relationships/image" Target="../media/image22.jpg"/><Relationship Id="rId4" Type="http://schemas.openxmlformats.org/officeDocument/2006/relationships/image" Target="../media/image16.jpg"/><Relationship Id="rId9" Type="http://schemas.openxmlformats.org/officeDocument/2006/relationships/image" Target="../media/image21.jp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17.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image" Target="../media/image118.emf"/><Relationship Id="rId1" Type="http://schemas.openxmlformats.org/officeDocument/2006/relationships/slideLayout" Target="../slideLayouts/slideLayout114.xml"/></Relationships>
</file>

<file path=ppt/slides/_rels/slide11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14.xml"/></Relationships>
</file>

<file path=ppt/slides/_rels/slide119.xml.rels><?xml version="1.0" encoding="UTF-8" standalone="yes"?>
<Relationships xmlns="http://schemas.openxmlformats.org/package/2006/relationships"><Relationship Id="rId2" Type="http://schemas.openxmlformats.org/officeDocument/2006/relationships/image" Target="../media/image121.emf"/><Relationship Id="rId1" Type="http://schemas.openxmlformats.org/officeDocument/2006/relationships/slideLayout" Target="../slideLayouts/slideLayout114.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7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2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114.xml"/></Relationships>
</file>

<file path=ppt/slides/_rels/slide12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11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2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png"/><Relationship Id="rId1" Type="http://schemas.openxmlformats.org/officeDocument/2006/relationships/slideLayout" Target="../slideLayouts/slideLayout114.xml"/><Relationship Id="rId4" Type="http://schemas.openxmlformats.org/officeDocument/2006/relationships/image" Target="../media/image128.png"/></Relationships>
</file>

<file path=ppt/slides/_rels/slide125.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image" Target="../media/image129.jpeg"/><Relationship Id="rId1" Type="http://schemas.openxmlformats.org/officeDocument/2006/relationships/slideLayout" Target="../slideLayouts/slideLayout11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2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114.xml"/><Relationship Id="rId4" Type="http://schemas.openxmlformats.org/officeDocument/2006/relationships/image" Target="../media/image133.png"/></Relationships>
</file>

<file path=ppt/slides/_rels/slide128.xml.rels><?xml version="1.0" encoding="UTF-8" standalone="yes"?>
<Relationships xmlns="http://schemas.openxmlformats.org/package/2006/relationships"><Relationship Id="rId2" Type="http://schemas.openxmlformats.org/officeDocument/2006/relationships/image" Target="../media/image134.emf"/><Relationship Id="rId1" Type="http://schemas.openxmlformats.org/officeDocument/2006/relationships/slideLayout" Target="../slideLayouts/slideLayout11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8.xml"/></Relationships>
</file>

<file path=ppt/slides/_rels/slide130.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14.xml"/></Relationships>
</file>

<file path=ppt/slides/_rels/slide13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14.xml"/></Relationships>
</file>

<file path=ppt/slides/_rels/slide132.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36.jpeg"/><Relationship Id="rId1" Type="http://schemas.openxmlformats.org/officeDocument/2006/relationships/slideLayout" Target="../slideLayouts/slideLayout114.xml"/></Relationships>
</file>

<file path=ppt/slides/_rels/slide133.xml.rels><?xml version="1.0" encoding="UTF-8" standalone="yes"?>
<Relationships xmlns="http://schemas.openxmlformats.org/package/2006/relationships"><Relationship Id="rId2" Type="http://schemas.openxmlformats.org/officeDocument/2006/relationships/image" Target="../media/image138.emf"/><Relationship Id="rId1" Type="http://schemas.openxmlformats.org/officeDocument/2006/relationships/slideLayout" Target="../slideLayouts/slideLayout11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35.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14.xml"/></Relationships>
</file>

<file path=ppt/slides/_rels/slide136.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14.xml"/></Relationships>
</file>

<file path=ppt/slides/_rels/slide137.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1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4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11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44.xml.rels><?xml version="1.0" encoding="UTF-8" standalone="yes"?>
<Relationships xmlns="http://schemas.openxmlformats.org/package/2006/relationships"><Relationship Id="rId2" Type="http://schemas.openxmlformats.org/officeDocument/2006/relationships/image" Target="../media/image143.tiff"/><Relationship Id="rId1" Type="http://schemas.openxmlformats.org/officeDocument/2006/relationships/slideLayout" Target="../slideLayouts/slideLayout114.xml"/></Relationships>
</file>

<file path=ppt/slides/_rels/slide145.xml.rels><?xml version="1.0" encoding="UTF-8" standalone="yes"?>
<Relationships xmlns="http://schemas.openxmlformats.org/package/2006/relationships"><Relationship Id="rId2" Type="http://schemas.openxmlformats.org/officeDocument/2006/relationships/image" Target="../media/image144.tiff"/><Relationship Id="rId1" Type="http://schemas.openxmlformats.org/officeDocument/2006/relationships/slideLayout" Target="../slideLayouts/slideLayout114.xml"/></Relationships>
</file>

<file path=ppt/slides/_rels/slide146.xml.rels><?xml version="1.0" encoding="UTF-8" standalone="yes"?>
<Relationships xmlns="http://schemas.openxmlformats.org/package/2006/relationships"><Relationship Id="rId2" Type="http://schemas.openxmlformats.org/officeDocument/2006/relationships/image" Target="../media/image145.tiff"/><Relationship Id="rId1" Type="http://schemas.openxmlformats.org/officeDocument/2006/relationships/slideLayout" Target="../slideLayouts/slideLayout114.xml"/></Relationships>
</file>

<file path=ppt/slides/_rels/slide147.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14.xml"/></Relationships>
</file>

<file path=ppt/slides/_rels/slide148.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14.xml"/></Relationships>
</file>

<file path=ppt/slides/_rels/slide149.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7.xml"/></Relationships>
</file>

<file path=ppt/slides/_rels/slide150.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1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5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emf"/><Relationship Id="rId1" Type="http://schemas.openxmlformats.org/officeDocument/2006/relationships/slideLayout" Target="../slideLayouts/slideLayout11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5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11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59.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image" Target="../media/image154.emf"/><Relationship Id="rId1" Type="http://schemas.openxmlformats.org/officeDocument/2006/relationships/slideLayout" Target="../slideLayouts/slideLayout1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5.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61.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157.jpeg"/><Relationship Id="rId4" Type="http://schemas.openxmlformats.org/officeDocument/2006/relationships/image" Target="../media/image156.jpe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63.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1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65.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14.xml"/></Relationships>
</file>

<file path=ppt/slides/_rels/slide166.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image" Target="../media/image160.jpeg"/><Relationship Id="rId1" Type="http://schemas.openxmlformats.org/officeDocument/2006/relationships/slideLayout" Target="../slideLayouts/slideLayout114.xml"/><Relationship Id="rId4" Type="http://schemas.openxmlformats.org/officeDocument/2006/relationships/image" Target="../media/image162.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68.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123.xml"/></Relationships>
</file>

<file path=ppt/slides/_rels/slide169.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g"/><Relationship Id="rId7" Type="http://schemas.openxmlformats.org/officeDocument/2006/relationships/image" Target="../media/image19.jpg"/><Relationship Id="rId12" Type="http://schemas.openxmlformats.org/officeDocument/2006/relationships/image" Target="../media/image2.emf"/><Relationship Id="rId2" Type="http://schemas.openxmlformats.org/officeDocument/2006/relationships/notesSlide" Target="../notesSlides/notesSlide37.xml"/><Relationship Id="rId1" Type="http://schemas.openxmlformats.org/officeDocument/2006/relationships/slideLayout" Target="../slideLayouts/slideLayout118.xml"/><Relationship Id="rId6" Type="http://schemas.openxmlformats.org/officeDocument/2006/relationships/image" Target="../media/image18.jpg"/><Relationship Id="rId11" Type="http://schemas.openxmlformats.org/officeDocument/2006/relationships/image" Target="../media/image23.jpg"/><Relationship Id="rId5" Type="http://schemas.openxmlformats.org/officeDocument/2006/relationships/image" Target="../media/image17.jpg"/><Relationship Id="rId10" Type="http://schemas.openxmlformats.org/officeDocument/2006/relationships/image" Target="../media/image22.jpg"/><Relationship Id="rId4" Type="http://schemas.openxmlformats.org/officeDocument/2006/relationships/image" Target="../media/image16.jpg"/><Relationship Id="rId9"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5.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4.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4.xml"/></Relationships>
</file>

<file path=ppt/slides/_rels/slide172.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40.xml"/><Relationship Id="rId1" Type="http://schemas.openxmlformats.org/officeDocument/2006/relationships/slideLayout" Target="../slideLayouts/slideLayout123.xml"/></Relationships>
</file>

<file path=ppt/slides/_rels/slide173.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17.xml"/></Relationships>
</file>

<file path=ppt/slides/_rels/slide174.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123.xml"/></Relationships>
</file>

<file path=ppt/slides/_rels/slide175.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image" Target="../media/image167.jpg"/><Relationship Id="rId1" Type="http://schemas.openxmlformats.org/officeDocument/2006/relationships/slideLayout" Target="../slideLayouts/slideLayout118.xml"/></Relationships>
</file>

<file path=ppt/slides/_rels/slide176.xml.rels><?xml version="1.0" encoding="UTF-8" standalone="yes"?>
<Relationships xmlns="http://schemas.openxmlformats.org/package/2006/relationships"><Relationship Id="rId2" Type="http://schemas.openxmlformats.org/officeDocument/2006/relationships/image" Target="../media/image169.tiff"/><Relationship Id="rId1" Type="http://schemas.openxmlformats.org/officeDocument/2006/relationships/slideLayout" Target="../slideLayouts/slideLayout11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78.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17.xml"/></Relationships>
</file>

<file path=ppt/slides/_rels/slide179.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17.xml"/></Relationships>
</file>

<file path=ppt/slides/_rels/slide18.xml.rels><?xml version="1.0" encoding="UTF-8" standalone="yes"?>
<Relationships xmlns="http://schemas.openxmlformats.org/package/2006/relationships"><Relationship Id="rId3" Type="http://schemas.openxmlformats.org/officeDocument/2006/relationships/hyperlink" Target="http://www.accessdata.fda.gov/drugsatfda_docs/label/2023/213411s004lbl.pdf" TargetMode="External"/><Relationship Id="rId2" Type="http://schemas.openxmlformats.org/officeDocument/2006/relationships/notesSlide" Target="../notesSlides/notesSlide8.xml"/><Relationship Id="rId1" Type="http://schemas.openxmlformats.org/officeDocument/2006/relationships/slideLayout" Target="../slideLayouts/slideLayout75.xml"/><Relationship Id="rId4" Type="http://schemas.openxmlformats.org/officeDocument/2006/relationships/image" Target="../media/image32.png"/></Relationships>
</file>

<file path=ppt/slides/_rels/slide180.xml.rels><?xml version="1.0" encoding="UTF-8" standalone="yes"?>
<Relationships xmlns="http://schemas.openxmlformats.org/package/2006/relationships"><Relationship Id="rId2" Type="http://schemas.openxmlformats.org/officeDocument/2006/relationships/image" Target="../media/image172.emf"/><Relationship Id="rId1" Type="http://schemas.openxmlformats.org/officeDocument/2006/relationships/slideLayout" Target="../slideLayouts/slideLayout117.xml"/></Relationships>
</file>

<file path=ppt/slides/_rels/slide181.xml.rels><?xml version="1.0" encoding="UTF-8" standalone="yes"?>
<Relationships xmlns="http://schemas.openxmlformats.org/package/2006/relationships"><Relationship Id="rId2" Type="http://schemas.openxmlformats.org/officeDocument/2006/relationships/image" Target="../media/image173.emf"/><Relationship Id="rId1" Type="http://schemas.openxmlformats.org/officeDocument/2006/relationships/slideLayout" Target="../slideLayouts/slideLayout11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83.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117.xml"/></Relationships>
</file>

<file path=ppt/slides/_rels/slide184.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17.xml"/></Relationships>
</file>

<file path=ppt/slides/_rels/slide18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41.xml"/><Relationship Id="rId1" Type="http://schemas.openxmlformats.org/officeDocument/2006/relationships/slideLayout" Target="../slideLayouts/slideLayout117.xml"/></Relationships>
</file>

<file path=ppt/slides/_rels/slide18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42.xml"/><Relationship Id="rId1" Type="http://schemas.openxmlformats.org/officeDocument/2006/relationships/slideLayout" Target="../slideLayouts/slideLayout117.xml"/></Relationships>
</file>

<file path=ppt/slides/_rels/slide187.xml.rels><?xml version="1.0" encoding="UTF-8" standalone="yes"?>
<Relationships xmlns="http://schemas.openxmlformats.org/package/2006/relationships"><Relationship Id="rId3" Type="http://schemas.openxmlformats.org/officeDocument/2006/relationships/hyperlink" Target="https://www.ncbi.nlm.nih.gov/pmc/articles/PMC7193749/" TargetMode="External"/><Relationship Id="rId2" Type="http://schemas.openxmlformats.org/officeDocument/2006/relationships/image" Target="../media/image178.png"/><Relationship Id="rId1" Type="http://schemas.openxmlformats.org/officeDocument/2006/relationships/slideLayout" Target="../slideLayouts/slideLayout117.xml"/></Relationships>
</file>

<file path=ppt/slides/_rels/slide188.xml.rels><?xml version="1.0" encoding="UTF-8" standalone="yes"?>
<Relationships xmlns="http://schemas.openxmlformats.org/package/2006/relationships"><Relationship Id="rId8" Type="http://schemas.openxmlformats.org/officeDocument/2006/relationships/tags" Target="../tags/tag13.xml"/><Relationship Id="rId3" Type="http://schemas.openxmlformats.org/officeDocument/2006/relationships/tags" Target="../tags/tag8.xml"/><Relationship Id="rId7" Type="http://schemas.openxmlformats.org/officeDocument/2006/relationships/tags" Target="../tags/tag12.xml"/><Relationship Id="rId12" Type="http://schemas.openxmlformats.org/officeDocument/2006/relationships/image" Target="../media/image180.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image" Target="../media/image179.png"/><Relationship Id="rId5" Type="http://schemas.openxmlformats.org/officeDocument/2006/relationships/tags" Target="../tags/tag10.xml"/><Relationship Id="rId10" Type="http://schemas.openxmlformats.org/officeDocument/2006/relationships/slideLayout" Target="../slideLayouts/slideLayout123.xml"/><Relationship Id="rId4" Type="http://schemas.openxmlformats.org/officeDocument/2006/relationships/tags" Target="../tags/tag9.xml"/><Relationship Id="rId9" Type="http://schemas.openxmlformats.org/officeDocument/2006/relationships/tags" Target="../tags/tag14.xml"/></Relationships>
</file>

<file path=ppt/slides/_rels/slide189.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7.xml"/></Relationships>
</file>

<file path=ppt/slides/_rels/slide19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43.xml"/><Relationship Id="rId1" Type="http://schemas.openxmlformats.org/officeDocument/2006/relationships/slideLayout" Target="../slideLayouts/slideLayout114.xml"/></Relationships>
</file>

<file path=ppt/slides/_rels/slide19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44.xml"/><Relationship Id="rId1" Type="http://schemas.openxmlformats.org/officeDocument/2006/relationships/slideLayout" Target="../slideLayouts/slideLayout116.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7.xml"/></Relationships>
</file>

<file path=ppt/slides/_rels/slide193.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117.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3.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96.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g"/><Relationship Id="rId7" Type="http://schemas.openxmlformats.org/officeDocument/2006/relationships/image" Target="../media/image19.jpg"/><Relationship Id="rId12" Type="http://schemas.openxmlformats.org/officeDocument/2006/relationships/image" Target="../media/image2.emf"/><Relationship Id="rId2" Type="http://schemas.openxmlformats.org/officeDocument/2006/relationships/notesSlide" Target="../notesSlides/notesSlide47.xml"/><Relationship Id="rId1" Type="http://schemas.openxmlformats.org/officeDocument/2006/relationships/slideLayout" Target="../slideLayouts/slideLayout118.xml"/><Relationship Id="rId6" Type="http://schemas.openxmlformats.org/officeDocument/2006/relationships/image" Target="../media/image18.jpg"/><Relationship Id="rId11" Type="http://schemas.openxmlformats.org/officeDocument/2006/relationships/image" Target="../media/image23.jpg"/><Relationship Id="rId5" Type="http://schemas.openxmlformats.org/officeDocument/2006/relationships/image" Target="../media/image17.jpg"/><Relationship Id="rId10" Type="http://schemas.openxmlformats.org/officeDocument/2006/relationships/image" Target="../media/image22.jpg"/><Relationship Id="rId4" Type="http://schemas.openxmlformats.org/officeDocument/2006/relationships/image" Target="../media/image16.jpg"/><Relationship Id="rId9" Type="http://schemas.openxmlformats.org/officeDocument/2006/relationships/image" Target="../media/image21.jpg"/></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4.xml"/></Relationships>
</file>

<file path=ppt/slides/_rels/slide198.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119.xml"/></Relationships>
</file>

<file path=ppt/slides/_rels/slide19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1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8.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201.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115.xml"/></Relationships>
</file>

<file path=ppt/slides/_rels/slide202.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118.xml"/></Relationships>
</file>

<file path=ppt/slides/_rels/slide203.xml.rels><?xml version="1.0" encoding="UTF-8" standalone="yes"?>
<Relationships xmlns="http://schemas.openxmlformats.org/package/2006/relationships"><Relationship Id="rId2" Type="http://schemas.openxmlformats.org/officeDocument/2006/relationships/image" Target="../media/image190.emf"/><Relationship Id="rId1" Type="http://schemas.openxmlformats.org/officeDocument/2006/relationships/slideLayout" Target="../slideLayouts/slideLayout115.xml"/></Relationships>
</file>

<file path=ppt/slides/_rels/slide204.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118.xml"/></Relationships>
</file>

<file path=ppt/slides/_rels/slide205.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118.xml"/></Relationships>
</file>

<file path=ppt/slides/_rels/slide206.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118.xml"/></Relationships>
</file>

<file path=ppt/slides/_rels/slide207.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118.xml"/></Relationships>
</file>

<file path=ppt/slides/_rels/slide208.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118.xml"/></Relationships>
</file>

<file path=ppt/slides/_rels/slide209.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1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211.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118.xml"/></Relationships>
</file>

<file path=ppt/slides/_rels/slide212.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118.xml"/></Relationships>
</file>

<file path=ppt/slides/_rels/slide213.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118.xml"/><Relationship Id="rId4" Type="http://schemas.openxmlformats.org/officeDocument/2006/relationships/image" Target="../media/image204.pn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215.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118.xml"/></Relationships>
</file>

<file path=ppt/slides/_rels/slide216.xml.rels><?xml version="1.0" encoding="UTF-8" standalone="yes"?>
<Relationships xmlns="http://schemas.openxmlformats.org/package/2006/relationships"><Relationship Id="rId3" Type="http://schemas.openxmlformats.org/officeDocument/2006/relationships/image" Target="../media/image207.emf"/><Relationship Id="rId2" Type="http://schemas.openxmlformats.org/officeDocument/2006/relationships/image" Target="../media/image206.emf"/><Relationship Id="rId1" Type="http://schemas.openxmlformats.org/officeDocument/2006/relationships/slideLayout" Target="../slideLayouts/slideLayout118.xml"/></Relationships>
</file>

<file path=ppt/slides/_rels/slide217.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118.xml"/></Relationships>
</file>

<file path=ppt/slides/_rels/slide218.xml.rels><?xml version="1.0" encoding="UTF-8" standalone="yes"?>
<Relationships xmlns="http://schemas.openxmlformats.org/package/2006/relationships"><Relationship Id="rId3" Type="http://schemas.openxmlformats.org/officeDocument/2006/relationships/image" Target="../media/image210.emf"/><Relationship Id="rId2" Type="http://schemas.openxmlformats.org/officeDocument/2006/relationships/image" Target="../media/image209.emf"/><Relationship Id="rId1" Type="http://schemas.openxmlformats.org/officeDocument/2006/relationships/slideLayout" Target="../slideLayouts/slideLayout118.xml"/></Relationships>
</file>

<file path=ppt/slides/_rels/slide219.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118.xml"/><Relationship Id="rId5" Type="http://schemas.openxmlformats.org/officeDocument/2006/relationships/image" Target="../media/image214.png"/><Relationship Id="rId4" Type="http://schemas.openxmlformats.org/officeDocument/2006/relationships/image" Target="../media/image21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8.xml"/></Relationships>
</file>

<file path=ppt/slides/_rels/slide220.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118.xml"/></Relationships>
</file>

<file path=ppt/slides/_rels/slide221.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emf"/><Relationship Id="rId1" Type="http://schemas.openxmlformats.org/officeDocument/2006/relationships/slideLayout" Target="../slideLayouts/slideLayout118.xml"/></Relationships>
</file>

<file path=ppt/slides/_rels/slide22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18.xml"/></Relationships>
</file>

<file path=ppt/slides/_rels/slide2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9.xml"/><Relationship Id="rId1" Type="http://schemas.openxmlformats.org/officeDocument/2006/relationships/slideLayout" Target="../slideLayouts/slideLayout118.xml"/><Relationship Id="rId5" Type="http://schemas.openxmlformats.org/officeDocument/2006/relationships/chart" Target="../charts/chart6.xml"/><Relationship Id="rId4" Type="http://schemas.openxmlformats.org/officeDocument/2006/relationships/chart" Target="../charts/chart5.xml"/></Relationships>
</file>

<file path=ppt/slides/_rels/slide224.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118.xml"/></Relationships>
</file>

<file path=ppt/slides/_rels/slide225.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118.xml"/></Relationships>
</file>

<file path=ppt/slides/_rels/slide226.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115.xml"/></Relationships>
</file>

<file path=ppt/slides/_rels/slide227.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115.xml"/></Relationships>
</file>

<file path=ppt/slides/_rels/slide228.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115.xml"/></Relationships>
</file>

<file path=ppt/slides/_rels/slide229.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118.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93.xml"/></Relationships>
</file>

<file path=ppt/slides/_rels/slide230.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118.xml"/></Relationships>
</file>

<file path=ppt/slides/_rels/slide231.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118.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8.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8.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93.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93.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8.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93.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93.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93.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93.xml"/></Relationships>
</file>

<file path=ppt/slides/_rels/slide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1.xml"/></Relationships>
</file>

<file path=ppt/slides/_rels/slide42.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g"/><Relationship Id="rId7" Type="http://schemas.openxmlformats.org/officeDocument/2006/relationships/image" Target="../media/image19.jpg"/><Relationship Id="rId12" Type="http://schemas.openxmlformats.org/officeDocument/2006/relationships/image" Target="../media/image2.emf"/><Relationship Id="rId2" Type="http://schemas.openxmlformats.org/officeDocument/2006/relationships/notesSlide" Target="../notesSlides/notesSlide12.xml"/><Relationship Id="rId1" Type="http://schemas.openxmlformats.org/officeDocument/2006/relationships/slideLayout" Target="../slideLayouts/slideLayout118.xml"/><Relationship Id="rId6" Type="http://schemas.openxmlformats.org/officeDocument/2006/relationships/image" Target="../media/image18.jpg"/><Relationship Id="rId11" Type="http://schemas.openxmlformats.org/officeDocument/2006/relationships/image" Target="../media/image23.jpg"/><Relationship Id="rId5" Type="http://schemas.openxmlformats.org/officeDocument/2006/relationships/image" Target="../media/image17.jpg"/><Relationship Id="rId10" Type="http://schemas.openxmlformats.org/officeDocument/2006/relationships/image" Target="../media/image22.jpg"/><Relationship Id="rId4" Type="http://schemas.openxmlformats.org/officeDocument/2006/relationships/image" Target="../media/image16.jpg"/><Relationship Id="rId9" Type="http://schemas.openxmlformats.org/officeDocument/2006/relationships/image" Target="../media/image21.jp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114.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6.xml"/></Relationships>
</file>

<file path=ppt/slides/_rels/slide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116.xml"/><Relationship Id="rId5" Type="http://schemas.openxmlformats.org/officeDocument/2006/relationships/image" Target="../media/image50.png"/><Relationship Id="rId4" Type="http://schemas.openxmlformats.org/officeDocument/2006/relationships/image" Target="../media/image49.jpeg"/></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16.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11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116.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116.xml"/><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116.xml"/><Relationship Id="rId5" Type="http://schemas.openxmlformats.org/officeDocument/2006/relationships/image" Target="../media/image62.png"/><Relationship Id="rId4" Type="http://schemas.openxmlformats.org/officeDocument/2006/relationships/image" Target="../media/image61.png"/></Relationships>
</file>

<file path=ppt/slides/_rels/slide5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16.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16.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116.xml"/><Relationship Id="rId5" Type="http://schemas.openxmlformats.org/officeDocument/2006/relationships/image" Target="../media/image68.png"/><Relationship Id="rId4" Type="http://schemas.openxmlformats.org/officeDocument/2006/relationships/image" Target="../media/image67.png"/></Relationships>
</file>

<file path=ppt/slides/_rels/slide5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6.xml"/></Relationships>
</file>

<file path=ppt/slides/_rels/slide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116.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116.xml"/><Relationship Id="rId5" Type="http://schemas.openxmlformats.org/officeDocument/2006/relationships/image" Target="../media/image73.png"/><Relationship Id="rId4" Type="http://schemas.openxmlformats.org/officeDocument/2006/relationships/image" Target="../media/image72.png"/></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116.xml"/><Relationship Id="rId5" Type="http://schemas.openxmlformats.org/officeDocument/2006/relationships/image" Target="../media/image76.png"/><Relationship Id="rId4" Type="http://schemas.openxmlformats.org/officeDocument/2006/relationships/image" Target="../media/image75.png"/></Relationships>
</file>

<file path=ppt/slides/_rels/slide6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1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6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16.xml"/></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116.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6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16.xml"/></Relationships>
</file>

<file path=ppt/slides/_rels/slide6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16.xml"/></Relationships>
</file>

<file path=ppt/slides/_rels/slide69.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g"/><Relationship Id="rId7" Type="http://schemas.openxmlformats.org/officeDocument/2006/relationships/image" Target="../media/image19.jpg"/><Relationship Id="rId12" Type="http://schemas.openxmlformats.org/officeDocument/2006/relationships/image" Target="../media/image2.emf"/><Relationship Id="rId2" Type="http://schemas.openxmlformats.org/officeDocument/2006/relationships/notesSlide" Target="../notesSlides/notesSlide26.xml"/><Relationship Id="rId1" Type="http://schemas.openxmlformats.org/officeDocument/2006/relationships/slideLayout" Target="../slideLayouts/slideLayout118.xml"/><Relationship Id="rId6" Type="http://schemas.openxmlformats.org/officeDocument/2006/relationships/image" Target="../media/image18.jpg"/><Relationship Id="rId11" Type="http://schemas.openxmlformats.org/officeDocument/2006/relationships/image" Target="../media/image23.jpg"/><Relationship Id="rId5" Type="http://schemas.openxmlformats.org/officeDocument/2006/relationships/image" Target="../media/image17.jpg"/><Relationship Id="rId10" Type="http://schemas.openxmlformats.org/officeDocument/2006/relationships/image" Target="../media/image22.jpg"/><Relationship Id="rId4" Type="http://schemas.openxmlformats.org/officeDocument/2006/relationships/image" Target="../media/image16.jpg"/><Relationship Id="rId9" Type="http://schemas.openxmlformats.org/officeDocument/2006/relationships/image" Target="../media/image2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73.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17.xml"/></Relationships>
</file>

<file path=ppt/slides/_rels/slide74.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123.xml"/></Relationships>
</file>

<file path=ppt/slides/_rels/slide75.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123.xml"/></Relationships>
</file>

<file path=ppt/slides/_rels/slide7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17.xml"/></Relationships>
</file>

<file path=ppt/slides/_rels/slide7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1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3.xml"/></Relationships>
</file>

<file path=ppt/slides/_rels/slide8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24.xml"/></Relationships>
</file>

<file path=ppt/slides/_rels/slide8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7.xml"/><Relationship Id="rId1" Type="http://schemas.openxmlformats.org/officeDocument/2006/relationships/slideLayout" Target="../slideLayouts/slideLayout117.xml"/></Relationships>
</file>

<file path=ppt/slides/_rels/slide82.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123.xml"/></Relationships>
</file>

<file path=ppt/slides/_rels/slide8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8.xml"/><Relationship Id="rId1" Type="http://schemas.openxmlformats.org/officeDocument/2006/relationships/slideLayout" Target="../slideLayouts/slideLayout117.xml"/></Relationships>
</file>

<file path=ppt/slides/_rels/slide8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9.xml"/><Relationship Id="rId1" Type="http://schemas.openxmlformats.org/officeDocument/2006/relationships/slideLayout" Target="../slideLayouts/slideLayout117.xml"/></Relationships>
</file>

<file path=ppt/slides/_rels/slide85.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123.xml"/></Relationships>
</file>

<file path=ppt/slides/_rels/slide86.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30.xml"/><Relationship Id="rId1" Type="http://schemas.openxmlformats.org/officeDocument/2006/relationships/slideLayout" Target="../slideLayouts/slideLayout117.xml"/></Relationships>
</file>

<file path=ppt/slides/_rels/slide87.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31.xml"/><Relationship Id="rId1" Type="http://schemas.openxmlformats.org/officeDocument/2006/relationships/slideLayout" Target="../slideLayouts/slideLayout117.xml"/><Relationship Id="rId4" Type="http://schemas.openxmlformats.org/officeDocument/2006/relationships/image" Target="../media/image99.jp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7.xml"/></Relationships>
</file>

<file path=ppt/slides/_rels/slide91.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123.xml"/></Relationships>
</file>

<file path=ppt/slides/_rels/slide9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1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9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18.xml"/></Relationships>
</file>

<file path=ppt/slides/_rels/slide9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23.xml"/></Relationships>
</file>

<file path=ppt/slides/_rels/slide9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17.xml"/></Relationships>
</file>

<file path=ppt/slides/_rels/slide9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1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3"/>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4"/>
          <a:stretch>
            <a:fillRect/>
          </a:stretch>
        </p:blipFill>
        <p:spPr>
          <a:xfrm>
            <a:off x="7037" y="0"/>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5"/>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6"/>
          <a:stretch>
            <a:fillRect/>
          </a:stretch>
        </p:blipFill>
        <p:spPr>
          <a:xfrm>
            <a:off x="-1276"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7"/>
          <a:stretch>
            <a:fillRect/>
          </a:stretch>
        </p:blipFill>
        <p:spPr>
          <a:xfrm>
            <a:off x="7037" y="9144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8"/>
          <a:stretch>
            <a:fillRect/>
          </a:stretch>
        </p:blipFill>
        <p:spPr>
          <a:xfrm>
            <a:off x="14075" y="12699"/>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9"/>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10"/>
          <a:stretch>
            <a:fillRect/>
          </a:stretch>
        </p:blipFill>
        <p:spPr>
          <a:xfrm>
            <a:off x="-1" y="-12701"/>
            <a:ext cx="9129925" cy="5148263"/>
          </a:xfrm>
          <a:prstGeom prst="rect">
            <a:avLst/>
          </a:prstGeom>
        </p:spPr>
      </p:pic>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11"/>
          <a:stretch>
            <a:fillRect/>
          </a:stretch>
        </p:blipFill>
        <p:spPr>
          <a:xfrm>
            <a:off x="7037" y="0"/>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GI CANCERS</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Wednesday, November 8, 2023 </a:t>
            </a:r>
          </a:p>
        </p:txBody>
      </p:sp>
      <p:pic>
        <p:nvPicPr>
          <p:cNvPr id="12" name="Picture 11">
            <a:extLst>
              <a:ext uri="{FF2B5EF4-FFF2-40B4-BE49-F238E27FC236}">
                <a16:creationId xmlns:a16="http://schemas.microsoft.com/office/drawing/2014/main" id="{A32BC9AA-CA37-5746-60B1-F8423A2B89F6}"/>
              </a:ext>
            </a:extLst>
          </p:cNvPr>
          <p:cNvPicPr>
            <a:picLocks noChangeAspect="1"/>
          </p:cNvPicPr>
          <p:nvPr/>
        </p:nvPicPr>
        <p:blipFill>
          <a:blip r:embed="rId12"/>
          <a:stretch>
            <a:fillRect/>
          </a:stretch>
        </p:blipFill>
        <p:spPr>
          <a:xfrm>
            <a:off x="7120466" y="4483416"/>
            <a:ext cx="1602316" cy="366131"/>
          </a:xfrm>
          <a:prstGeom prst="rect">
            <a:avLst/>
          </a:prstGeom>
        </p:spPr>
      </p:pic>
    </p:spTree>
    <p:extLst>
      <p:ext uri="{BB962C8B-B14F-4D97-AF65-F5344CB8AC3E}">
        <p14:creationId xmlns:p14="http://schemas.microsoft.com/office/powerpoint/2010/main" val="1770905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7567E0-9FB4-E2D0-F57B-56251EA6FA1C}"/>
              </a:ext>
            </a:extLst>
          </p:cNvPr>
          <p:cNvSpPr>
            <a:spLocks noGrp="1"/>
          </p:cNvSpPr>
          <p:nvPr>
            <p:ph sz="half" idx="2"/>
          </p:nvPr>
        </p:nvSpPr>
        <p:spPr>
          <a:xfrm>
            <a:off x="98612" y="976687"/>
            <a:ext cx="9045387" cy="2647662"/>
          </a:xfrm>
        </p:spPr>
        <p:txBody>
          <a:bodyPr/>
          <a:lstStyle/>
          <a:p>
            <a:pPr algn="ctr">
              <a:buNone/>
            </a:pPr>
            <a:r>
              <a:rPr lang="en-US" sz="2400" b="1" dirty="0">
                <a:solidFill>
                  <a:srgbClr val="002E51"/>
                </a:solidFill>
                <a:cs typeface="Arial"/>
              </a:rPr>
              <a:t>Anthony El-Khoueiry, MD</a:t>
            </a:r>
            <a:endParaRPr lang="en-US" dirty="0"/>
          </a:p>
          <a:p>
            <a:pPr algn="ctr">
              <a:buNone/>
            </a:pPr>
            <a:r>
              <a:rPr lang="en-US" sz="2400" dirty="0">
                <a:solidFill>
                  <a:srgbClr val="002E51"/>
                </a:solidFill>
                <a:cs typeface="Arial"/>
              </a:rPr>
              <a:t>Associate Professor of Clinical Medicine</a:t>
            </a:r>
          </a:p>
          <a:p>
            <a:pPr algn="ctr">
              <a:buNone/>
            </a:pPr>
            <a:r>
              <a:rPr lang="en-US" sz="2400" dirty="0">
                <a:solidFill>
                  <a:srgbClr val="002E51"/>
                </a:solidFill>
                <a:cs typeface="Arial"/>
              </a:rPr>
              <a:t>Director of Phase I Drug Development Clinical Program</a:t>
            </a:r>
          </a:p>
          <a:p>
            <a:pPr algn="ctr">
              <a:buNone/>
            </a:pPr>
            <a:r>
              <a:rPr lang="en-US" sz="2400" dirty="0">
                <a:solidFill>
                  <a:srgbClr val="002E51"/>
                </a:solidFill>
                <a:cs typeface="Arial"/>
              </a:rPr>
              <a:t>Director of Clinical Investigations Support Office</a:t>
            </a:r>
            <a:endParaRPr lang="en-US" sz="2400" dirty="0">
              <a:cs typeface="Arial"/>
            </a:endParaRPr>
          </a:p>
          <a:p>
            <a:pPr algn="ctr">
              <a:buNone/>
            </a:pPr>
            <a:r>
              <a:rPr lang="en-US" sz="2400" dirty="0">
                <a:solidFill>
                  <a:srgbClr val="002E51"/>
                </a:solidFill>
                <a:cs typeface="Arial"/>
              </a:rPr>
              <a:t>USC/Keck School of Medicine, Norris Comprehensive Cancer Center</a:t>
            </a:r>
            <a:endParaRPr lang="en-US" sz="2400" dirty="0">
              <a:cs typeface="Arial"/>
            </a:endParaRPr>
          </a:p>
          <a:p>
            <a:pPr algn="ctr">
              <a:buNone/>
            </a:pPr>
            <a:r>
              <a:rPr lang="en-US" sz="2400" dirty="0">
                <a:solidFill>
                  <a:srgbClr val="002E51"/>
                </a:solidFill>
                <a:cs typeface="Arial"/>
              </a:rPr>
              <a:t>Los Angeles, CA</a:t>
            </a:r>
            <a:endParaRPr lang="en-US" dirty="0"/>
          </a:p>
          <a:p>
            <a:pPr marL="0" indent="0" algn="ctr">
              <a:buNone/>
            </a:pPr>
            <a:endParaRPr lang="en-US" b="1" dirty="0">
              <a:solidFill>
                <a:srgbClr val="002E51"/>
              </a:solidFill>
            </a:endParaRPr>
          </a:p>
        </p:txBody>
      </p:sp>
      <p:sp>
        <p:nvSpPr>
          <p:cNvPr id="4" name="Title 3">
            <a:extLst>
              <a:ext uri="{FF2B5EF4-FFF2-40B4-BE49-F238E27FC236}">
                <a16:creationId xmlns:a16="http://schemas.microsoft.com/office/drawing/2014/main" id="{D85A5EB2-7AC2-92C2-D216-90AAF7FAD4AD}"/>
              </a:ext>
            </a:extLst>
          </p:cNvPr>
          <p:cNvSpPr>
            <a:spLocks noGrp="1"/>
          </p:cNvSpPr>
          <p:nvPr>
            <p:ph type="title"/>
          </p:nvPr>
        </p:nvSpPr>
        <p:spPr/>
        <p:txBody>
          <a:bodyPr/>
          <a:lstStyle/>
          <a:p>
            <a:r>
              <a:rPr lang="en-US" dirty="0"/>
              <a:t>Program Chair</a:t>
            </a:r>
          </a:p>
        </p:txBody>
      </p:sp>
    </p:spTree>
    <p:extLst>
      <p:ext uri="{BB962C8B-B14F-4D97-AF65-F5344CB8AC3E}">
        <p14:creationId xmlns:p14="http://schemas.microsoft.com/office/powerpoint/2010/main" val="34343257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999" y="226317"/>
            <a:ext cx="8560323" cy="4380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8222692"/>
      </p:ext>
    </p:extLst>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65363"/>
            <a:ext cx="8560323" cy="4464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6153306"/>
      </p:ext>
    </p:extLst>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816" y="29170"/>
            <a:ext cx="7886700" cy="994172"/>
          </a:xfrm>
        </p:spPr>
        <p:txBody>
          <a:bodyPr>
            <a:normAutofit/>
          </a:bodyPr>
          <a:lstStyle/>
          <a:p>
            <a:r>
              <a:rPr lang="en-US" sz="1800" b="1" dirty="0">
                <a:latin typeface="Avenir Next LT Pro Demi" panose="020B0604020202020204" pitchFamily="34" charset="0"/>
                <a:ea typeface="+mn-ea"/>
                <a:cs typeface="+mn-cs"/>
              </a:rPr>
              <a:t>Neoadjuvant nivolumab plus ipilimumab and adjuvant nivolumab in MSI/</a:t>
            </a:r>
            <a:r>
              <a:rPr lang="en-US" sz="1800" b="1" dirty="0" err="1">
                <a:latin typeface="Avenir Next LT Pro Demi" panose="020B0604020202020204" pitchFamily="34" charset="0"/>
                <a:ea typeface="+mn-ea"/>
                <a:cs typeface="+mn-cs"/>
              </a:rPr>
              <a:t>dMMR</a:t>
            </a:r>
            <a:r>
              <a:rPr lang="en-US" sz="1800" b="1" dirty="0">
                <a:latin typeface="Avenir Next LT Pro Demi" panose="020B0604020202020204" pitchFamily="34" charset="0"/>
                <a:ea typeface="+mn-ea"/>
                <a:cs typeface="+mn-cs"/>
              </a:rPr>
              <a:t> gastri</a:t>
            </a:r>
            <a:r>
              <a:rPr lang="en-US" sz="1800" dirty="0">
                <a:latin typeface="Avenir Next LT Pro Demi" panose="020B0604020202020204" pitchFamily="34" charset="0"/>
                <a:ea typeface="+mn-ea"/>
                <a:cs typeface="+mn-cs"/>
              </a:rPr>
              <a:t>c or GEJ adenocarcinoma: NEONIPIGA phase II GERCOR Study</a:t>
            </a:r>
            <a:endParaRPr lang="en-US" sz="1800" b="1" dirty="0">
              <a:latin typeface="Avenir Next LT Pro Demi" panose="020B0604020202020204" pitchFamily="34" charset="0"/>
              <a:ea typeface="+mn-ea"/>
              <a:cs typeface="+mn-cs"/>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1107" b="15460"/>
          <a:stretch/>
        </p:blipFill>
        <p:spPr bwMode="auto">
          <a:xfrm>
            <a:off x="266910" y="990185"/>
            <a:ext cx="8560323" cy="3364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9DD6080C-01EE-49B4-883C-4A482E346A9B}"/>
              </a:ext>
            </a:extLst>
          </p:cNvPr>
          <p:cNvSpPr txBox="1"/>
          <p:nvPr/>
        </p:nvSpPr>
        <p:spPr>
          <a:xfrm>
            <a:off x="83975" y="4868883"/>
            <a:ext cx="3532890" cy="276999"/>
          </a:xfrm>
          <a:prstGeom prst="rect">
            <a:avLst/>
          </a:prstGeom>
          <a:noFill/>
        </p:spPr>
        <p:txBody>
          <a:bodyPr wrap="none" rtlCol="0">
            <a:spAutoFit/>
          </a:bodyPr>
          <a:lstStyle/>
          <a:p>
            <a:r>
              <a:rPr lang="en-US" sz="1200" dirty="0"/>
              <a:t>Andre, Thierry et al, ASCO GI 2022; Abstract 244</a:t>
            </a:r>
          </a:p>
        </p:txBody>
      </p:sp>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452" y="-70333"/>
            <a:ext cx="7886700" cy="994172"/>
          </a:xfrm>
        </p:spPr>
        <p:txBody>
          <a:bodyPr>
            <a:normAutofit/>
          </a:bodyPr>
          <a:lstStyle/>
          <a:p>
            <a:r>
              <a:rPr lang="en-US" sz="2100" b="1" dirty="0">
                <a:latin typeface="Avenir Next LT Pro Demi" panose="020B0704020202020204" pitchFamily="34" charset="0"/>
                <a:ea typeface="+mn-ea"/>
                <a:cs typeface="+mn-cs"/>
              </a:rPr>
              <a:t>Surgery and TNM and Tumor Regression Grading (TRG)</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43" t="8136" r="242" b="11580"/>
          <a:stretch/>
        </p:blipFill>
        <p:spPr bwMode="auto">
          <a:xfrm>
            <a:off x="185854" y="779155"/>
            <a:ext cx="8476046" cy="3589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2809CC1D-3997-42CE-BA8C-B2FE64976B52}"/>
              </a:ext>
            </a:extLst>
          </p:cNvPr>
          <p:cNvSpPr txBox="1"/>
          <p:nvPr/>
        </p:nvSpPr>
        <p:spPr>
          <a:xfrm>
            <a:off x="103452" y="4891966"/>
            <a:ext cx="3532890" cy="276999"/>
          </a:xfrm>
          <a:prstGeom prst="rect">
            <a:avLst/>
          </a:prstGeom>
          <a:noFill/>
        </p:spPr>
        <p:txBody>
          <a:bodyPr wrap="none" rtlCol="0">
            <a:spAutoFit/>
          </a:bodyPr>
          <a:lstStyle/>
          <a:p>
            <a:r>
              <a:rPr lang="en-US" sz="1200" dirty="0"/>
              <a:t>Andre, Thierry et al, ASCO GI 2022; Abstract 244</a:t>
            </a:r>
          </a:p>
        </p:txBody>
      </p:sp>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683" y="58959"/>
            <a:ext cx="7886700" cy="994172"/>
          </a:xfrm>
        </p:spPr>
        <p:txBody>
          <a:bodyPr>
            <a:normAutofit/>
          </a:bodyPr>
          <a:lstStyle/>
          <a:p>
            <a:r>
              <a:rPr lang="en-US" sz="1800" b="1" dirty="0">
                <a:latin typeface="Avenir Next LT Pro Demi" panose="020B0704020202020204" pitchFamily="34" charset="0"/>
                <a:ea typeface="+mn-ea"/>
                <a:cs typeface="+mn-cs"/>
              </a:rPr>
              <a:t>ATTRACTION-5: a Phase 3 study of nivolumab plus chemotherapy as postoperative </a:t>
            </a:r>
            <a:r>
              <a:rPr lang="en-US" sz="2100" b="1" dirty="0">
                <a:latin typeface="Avenir Next LT Pro Demi" panose="020B0704020202020204" pitchFamily="34" charset="0"/>
                <a:ea typeface="+mn-ea"/>
                <a:cs typeface="+mn-cs"/>
              </a:rPr>
              <a:t>adjuvant</a:t>
            </a:r>
            <a:r>
              <a:rPr lang="en-US" sz="1800" b="1" dirty="0">
                <a:latin typeface="Avenir Next LT Pro Demi" panose="020B0704020202020204" pitchFamily="34" charset="0"/>
                <a:ea typeface="+mn-ea"/>
                <a:cs typeface="+mn-cs"/>
              </a:rPr>
              <a:t> treatment for stage III gastri</a:t>
            </a:r>
            <a:r>
              <a:rPr lang="en-US" sz="1800" dirty="0">
                <a:latin typeface="Avenir Next LT Pro Demi" panose="020B0704020202020204" pitchFamily="34" charset="0"/>
                <a:ea typeface="+mn-ea"/>
                <a:cs typeface="+mn-cs"/>
              </a:rPr>
              <a:t>c or </a:t>
            </a:r>
            <a:r>
              <a:rPr lang="en-US" sz="1800" dirty="0" err="1">
                <a:latin typeface="Avenir Next LT Pro Demi" panose="020B0704020202020204" pitchFamily="34" charset="0"/>
                <a:ea typeface="+mn-ea"/>
                <a:cs typeface="+mn-cs"/>
              </a:rPr>
              <a:t>gej</a:t>
            </a:r>
            <a:r>
              <a:rPr lang="en-US" sz="1800" dirty="0">
                <a:latin typeface="Avenir Next LT Pro Demi" panose="020B0704020202020204" pitchFamily="34" charset="0"/>
                <a:ea typeface="+mn-ea"/>
                <a:cs typeface="+mn-cs"/>
              </a:rPr>
              <a:t> cancer</a:t>
            </a:r>
            <a:endParaRPr lang="en-US" sz="1800" b="1" dirty="0">
              <a:latin typeface="Avenir Next LT Pro Demi" panose="020B0704020202020204" pitchFamily="34" charset="0"/>
              <a:ea typeface="+mn-ea"/>
              <a:cs typeface="+mn-cs"/>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926" b="9335"/>
          <a:stretch/>
        </p:blipFill>
        <p:spPr bwMode="auto">
          <a:xfrm>
            <a:off x="291839" y="1122055"/>
            <a:ext cx="8560323" cy="3030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D33E83A1-7714-4380-A1AB-BB47391A8A13}"/>
              </a:ext>
            </a:extLst>
          </p:cNvPr>
          <p:cNvSpPr txBox="1"/>
          <p:nvPr/>
        </p:nvSpPr>
        <p:spPr>
          <a:xfrm>
            <a:off x="214862" y="4868883"/>
            <a:ext cx="3212063" cy="276999"/>
          </a:xfrm>
          <a:prstGeom prst="rect">
            <a:avLst/>
          </a:prstGeom>
          <a:noFill/>
        </p:spPr>
        <p:txBody>
          <a:bodyPr wrap="square" rtlCol="0">
            <a:spAutoFit/>
          </a:bodyPr>
          <a:lstStyle/>
          <a:p>
            <a:r>
              <a:rPr lang="en-US" sz="1200" dirty="0" err="1"/>
              <a:t>Terashima</a:t>
            </a:r>
            <a:r>
              <a:rPr lang="en-US" sz="1200" dirty="0"/>
              <a:t>, Masanori, ASCO 2023</a:t>
            </a:r>
          </a:p>
        </p:txBody>
      </p:sp>
    </p:spTree>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475" y="44962"/>
            <a:ext cx="4547937" cy="994172"/>
          </a:xfrm>
        </p:spPr>
        <p:txBody>
          <a:bodyPr>
            <a:normAutofit/>
          </a:bodyPr>
          <a:lstStyle/>
          <a:p>
            <a:r>
              <a:rPr lang="en-US" sz="1800" b="1" dirty="0">
                <a:latin typeface="Arial" charset="0"/>
                <a:ea typeface="+mn-ea"/>
                <a:cs typeface="+mn-cs"/>
              </a:rPr>
              <a:t>Primary endpoint: RFS per BICR</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073" t="14950" r="16079" b="8751"/>
          <a:stretch/>
        </p:blipFill>
        <p:spPr bwMode="auto">
          <a:xfrm>
            <a:off x="78206" y="932286"/>
            <a:ext cx="4547937" cy="3673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6A2AC121-2784-46AF-B0C2-EBFA43F52778}"/>
              </a:ext>
            </a:extLst>
          </p:cNvPr>
          <p:cNvSpPr txBox="1"/>
          <p:nvPr/>
        </p:nvSpPr>
        <p:spPr>
          <a:xfrm>
            <a:off x="78207" y="4868883"/>
            <a:ext cx="3212063" cy="276999"/>
          </a:xfrm>
          <a:prstGeom prst="rect">
            <a:avLst/>
          </a:prstGeom>
          <a:noFill/>
        </p:spPr>
        <p:txBody>
          <a:bodyPr wrap="square" rtlCol="0">
            <a:spAutoFit/>
          </a:bodyPr>
          <a:lstStyle/>
          <a:p>
            <a:r>
              <a:rPr lang="en-US" sz="1200" dirty="0" err="1"/>
              <a:t>Terashima</a:t>
            </a:r>
            <a:r>
              <a:rPr lang="en-US" sz="1200" dirty="0"/>
              <a:t>, Masanori, ASCO 2023</a:t>
            </a:r>
          </a:p>
        </p:txBody>
      </p:sp>
      <p:pic>
        <p:nvPicPr>
          <p:cNvPr id="6" name="Picture 2">
            <a:extLst>
              <a:ext uri="{FF2B5EF4-FFF2-40B4-BE49-F238E27FC236}">
                <a16:creationId xmlns:a16="http://schemas.microsoft.com/office/drawing/2014/main" id="{08C5C9D6-A7FD-4AFC-B135-F5E586B84B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487" t="10761" r="-1" b="8736"/>
          <a:stretch/>
        </p:blipFill>
        <p:spPr bwMode="auto">
          <a:xfrm>
            <a:off x="4870580" y="709175"/>
            <a:ext cx="4123025" cy="3770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a:extLst>
              <a:ext uri="{FF2B5EF4-FFF2-40B4-BE49-F238E27FC236}">
                <a16:creationId xmlns:a16="http://schemas.microsoft.com/office/drawing/2014/main" id="{AF796E63-B569-4CAB-9225-935CEA26DAA1}"/>
              </a:ext>
            </a:extLst>
          </p:cNvPr>
          <p:cNvSpPr txBox="1">
            <a:spLocks/>
          </p:cNvSpPr>
          <p:nvPr/>
        </p:nvSpPr>
        <p:spPr>
          <a:xfrm>
            <a:off x="5240680" y="121347"/>
            <a:ext cx="45479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b="1" kern="1200">
                <a:solidFill>
                  <a:srgbClr val="294383"/>
                </a:solidFill>
                <a:latin typeface="Avenir Next LT Pro" panose="020B0504020202020204" pitchFamily="34" charset="0"/>
                <a:ea typeface="+mj-ea"/>
                <a:cs typeface="+mj-cs"/>
              </a:defRPr>
            </a:lvl1pPr>
          </a:lstStyle>
          <a:p>
            <a:r>
              <a:rPr lang="en-US" sz="1800" dirty="0">
                <a:latin typeface="Arial" charset="0"/>
                <a:ea typeface="+mn-ea"/>
                <a:cs typeface="+mn-cs"/>
              </a:rPr>
              <a:t>Secondary endpoint: OS</a:t>
            </a:r>
          </a:p>
        </p:txBody>
      </p:sp>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4357589-F6E6-4E2A-B6A0-4F684E357B54}"/>
              </a:ext>
            </a:extLst>
          </p:cNvPr>
          <p:cNvGraphicFramePr>
            <a:graphicFrameLocks noGrp="1"/>
          </p:cNvGraphicFramePr>
          <p:nvPr/>
        </p:nvGraphicFramePr>
        <p:xfrm>
          <a:off x="379078" y="1379520"/>
          <a:ext cx="8148169" cy="2971800"/>
        </p:xfrm>
        <a:graphic>
          <a:graphicData uri="http://schemas.openxmlformats.org/drawingml/2006/table">
            <a:tbl>
              <a:tblPr/>
              <a:tblGrid>
                <a:gridCol w="2032233">
                  <a:extLst>
                    <a:ext uri="{9D8B030D-6E8A-4147-A177-3AD203B41FA5}">
                      <a16:colId xmlns:a16="http://schemas.microsoft.com/office/drawing/2014/main" val="2202339415"/>
                    </a:ext>
                  </a:extLst>
                </a:gridCol>
                <a:gridCol w="2043194">
                  <a:extLst>
                    <a:ext uri="{9D8B030D-6E8A-4147-A177-3AD203B41FA5}">
                      <a16:colId xmlns:a16="http://schemas.microsoft.com/office/drawing/2014/main" val="297421384"/>
                    </a:ext>
                  </a:extLst>
                </a:gridCol>
                <a:gridCol w="2036371">
                  <a:extLst>
                    <a:ext uri="{9D8B030D-6E8A-4147-A177-3AD203B41FA5}">
                      <a16:colId xmlns:a16="http://schemas.microsoft.com/office/drawing/2014/main" val="1632807488"/>
                    </a:ext>
                  </a:extLst>
                </a:gridCol>
                <a:gridCol w="2036371">
                  <a:extLst>
                    <a:ext uri="{9D8B030D-6E8A-4147-A177-3AD203B41FA5}">
                      <a16:colId xmlns:a16="http://schemas.microsoft.com/office/drawing/2014/main" val="1961030507"/>
                    </a:ext>
                  </a:extLst>
                </a:gridCol>
              </a:tblGrid>
              <a:tr h="480060">
                <a:tc>
                  <a:txBody>
                    <a:bodyPr/>
                    <a:lstStyle/>
                    <a:p>
                      <a:r>
                        <a:rPr lang="en-US" sz="1400" dirty="0">
                          <a:effectLst/>
                        </a:rPr>
                        <a:t>Efficacy</a:t>
                      </a:r>
                    </a:p>
                  </a:txBody>
                  <a:tcPr marL="68580" marR="68580" marT="34290" marB="34290" anchor="ctr">
                    <a:lnL>
                      <a:noFill/>
                    </a:lnL>
                    <a:lnR>
                      <a:noFill/>
                    </a:lnR>
                    <a:lnT>
                      <a:noFill/>
                    </a:lnT>
                    <a:lnB>
                      <a:noFill/>
                    </a:lnB>
                    <a:solidFill>
                      <a:srgbClr val="FFFFFF"/>
                    </a:solidFill>
                  </a:tcPr>
                </a:tc>
                <a:tc>
                  <a:txBody>
                    <a:bodyPr/>
                    <a:lstStyle/>
                    <a:p>
                      <a:r>
                        <a:rPr lang="en-US" sz="1400" dirty="0" err="1">
                          <a:effectLst/>
                        </a:rPr>
                        <a:t>Pembro</a:t>
                      </a:r>
                      <a:r>
                        <a:rPr lang="en-US" sz="1400" dirty="0">
                          <a:effectLst/>
                        </a:rPr>
                        <a:t> + </a:t>
                      </a:r>
                      <a:r>
                        <a:rPr lang="en-US" sz="1400" dirty="0" err="1">
                          <a:effectLst/>
                        </a:rPr>
                        <a:t>chemoN</a:t>
                      </a:r>
                      <a:r>
                        <a:rPr lang="en-US" sz="1400" dirty="0">
                          <a:effectLst/>
                        </a:rPr>
                        <a:t> = 502</a:t>
                      </a:r>
                    </a:p>
                  </a:txBody>
                  <a:tcPr marL="68580" marR="68580" marT="34290" marB="34290" anchor="ctr">
                    <a:lnL>
                      <a:noFill/>
                    </a:lnL>
                    <a:lnR>
                      <a:noFill/>
                    </a:lnR>
                    <a:lnT>
                      <a:noFill/>
                    </a:lnT>
                    <a:lnB>
                      <a:noFill/>
                    </a:lnB>
                    <a:solidFill>
                      <a:srgbClr val="FFFFFF"/>
                    </a:solidFill>
                  </a:tcPr>
                </a:tc>
                <a:tc>
                  <a:txBody>
                    <a:bodyPr/>
                    <a:lstStyle/>
                    <a:p>
                      <a:r>
                        <a:rPr lang="en-US" sz="1400" dirty="0" err="1">
                          <a:effectLst/>
                        </a:rPr>
                        <a:t>Pbo</a:t>
                      </a:r>
                      <a:r>
                        <a:rPr lang="en-US" sz="1400" dirty="0">
                          <a:effectLst/>
                        </a:rPr>
                        <a:t> + </a:t>
                      </a:r>
                      <a:r>
                        <a:rPr lang="en-US" sz="1400" dirty="0" err="1">
                          <a:effectLst/>
                        </a:rPr>
                        <a:t>chemoN</a:t>
                      </a:r>
                      <a:r>
                        <a:rPr lang="en-US" sz="1400" dirty="0">
                          <a:effectLst/>
                        </a:rPr>
                        <a:t> = 505</a:t>
                      </a:r>
                    </a:p>
                  </a:txBody>
                  <a:tcPr marL="68580" marR="68580" marT="34290" marB="34290" anchor="ctr">
                    <a:lnL>
                      <a:noFill/>
                    </a:lnL>
                    <a:lnR>
                      <a:noFill/>
                    </a:lnR>
                    <a:lnT>
                      <a:noFill/>
                    </a:lnT>
                    <a:lnB>
                      <a:noFill/>
                    </a:lnB>
                    <a:solidFill>
                      <a:srgbClr val="FFFFFF"/>
                    </a:solidFill>
                  </a:tcPr>
                </a:tc>
                <a:tc>
                  <a:txBody>
                    <a:bodyPr/>
                    <a:lstStyle/>
                    <a:p>
                      <a:r>
                        <a:rPr lang="en-US" sz="1400">
                          <a:effectLst/>
                        </a:rPr>
                        <a:t>Treatment difference (95% CI)</a:t>
                      </a:r>
                    </a:p>
                  </a:txBody>
                  <a:tcPr marL="68580" marR="68580" marT="34290" marB="34290" anchor="ctr">
                    <a:lnL>
                      <a:noFill/>
                    </a:lnL>
                    <a:lnR>
                      <a:noFill/>
                    </a:lnR>
                    <a:lnT>
                      <a:noFill/>
                    </a:lnT>
                    <a:lnB>
                      <a:noFill/>
                    </a:lnB>
                    <a:solidFill>
                      <a:srgbClr val="FFFFFF"/>
                    </a:solidFill>
                  </a:tcPr>
                </a:tc>
                <a:extLst>
                  <a:ext uri="{0D108BD9-81ED-4DB2-BD59-A6C34878D82A}">
                    <a16:rowId xmlns:a16="http://schemas.microsoft.com/office/drawing/2014/main" val="3533090610"/>
                  </a:ext>
                </a:extLst>
              </a:tr>
              <a:tr h="480060">
                <a:tc>
                  <a:txBody>
                    <a:bodyPr/>
                    <a:lstStyle/>
                    <a:p>
                      <a:r>
                        <a:rPr lang="en-US" sz="1400" dirty="0">
                          <a:effectLst/>
                        </a:rPr>
                        <a:t>Path </a:t>
                      </a:r>
                      <a:r>
                        <a:rPr lang="en-US" sz="1400" dirty="0" err="1">
                          <a:effectLst/>
                        </a:rPr>
                        <a:t>CR</a:t>
                      </a:r>
                      <a:r>
                        <a:rPr lang="en-US" sz="1400" baseline="30000" dirty="0" err="1">
                          <a:effectLst/>
                        </a:rPr>
                        <a:t>a</a:t>
                      </a:r>
                      <a:r>
                        <a:rPr lang="en-US" sz="1400" dirty="0">
                          <a:effectLst/>
                        </a:rPr>
                        <a:t>, %</a:t>
                      </a:r>
                    </a:p>
                  </a:txBody>
                  <a:tcPr marL="68580" marR="68580" marT="34290" marB="34290" anchor="ctr">
                    <a:lnL>
                      <a:noFill/>
                    </a:lnL>
                    <a:lnR>
                      <a:noFill/>
                    </a:lnR>
                    <a:lnT>
                      <a:noFill/>
                    </a:lnT>
                    <a:lnB>
                      <a:noFill/>
                    </a:lnB>
                    <a:solidFill>
                      <a:srgbClr val="FFFFFF"/>
                    </a:solidFill>
                  </a:tcPr>
                </a:tc>
                <a:tc>
                  <a:txBody>
                    <a:bodyPr/>
                    <a:lstStyle/>
                    <a:p>
                      <a:r>
                        <a:rPr lang="en-US" sz="1400" dirty="0">
                          <a:effectLst/>
                        </a:rPr>
                        <a:t>13.0 (10.2-16.3)</a:t>
                      </a:r>
                    </a:p>
                  </a:txBody>
                  <a:tcPr marL="68580" marR="68580" marT="34290" marB="34290" anchor="ctr">
                    <a:lnL>
                      <a:noFill/>
                    </a:lnL>
                    <a:lnR>
                      <a:noFill/>
                    </a:lnR>
                    <a:lnT>
                      <a:noFill/>
                    </a:lnT>
                    <a:lnB>
                      <a:noFill/>
                    </a:lnB>
                    <a:solidFill>
                      <a:srgbClr val="FFFFFF"/>
                    </a:solidFill>
                  </a:tcPr>
                </a:tc>
                <a:tc>
                  <a:txBody>
                    <a:bodyPr/>
                    <a:lstStyle/>
                    <a:p>
                      <a:r>
                        <a:rPr lang="en-US" sz="1400">
                          <a:effectLst/>
                        </a:rPr>
                        <a:t>2.4 (1.3-4.2)</a:t>
                      </a:r>
                    </a:p>
                  </a:txBody>
                  <a:tcPr marL="68580" marR="68580" marT="34290" marB="34290" anchor="ctr">
                    <a:lnL>
                      <a:noFill/>
                    </a:lnL>
                    <a:lnR>
                      <a:noFill/>
                    </a:lnR>
                    <a:lnT>
                      <a:noFill/>
                    </a:lnT>
                    <a:lnB>
                      <a:noFill/>
                    </a:lnB>
                    <a:solidFill>
                      <a:srgbClr val="FFFFFF"/>
                    </a:solidFill>
                  </a:tcPr>
                </a:tc>
                <a:tc>
                  <a:txBody>
                    <a:bodyPr/>
                    <a:lstStyle/>
                    <a:p>
                      <a:r>
                        <a:rPr lang="en-US" sz="1400">
                          <a:effectLst/>
                        </a:rPr>
                        <a:t>10.6% (7.4-14.0) P&lt;0.0001</a:t>
                      </a:r>
                    </a:p>
                  </a:txBody>
                  <a:tcPr marL="68580" marR="68580" marT="34290" marB="34290" anchor="ctr">
                    <a:lnL>
                      <a:noFill/>
                    </a:lnL>
                    <a:lnR>
                      <a:noFill/>
                    </a:lnR>
                    <a:lnT>
                      <a:noFill/>
                    </a:lnT>
                    <a:lnB>
                      <a:noFill/>
                    </a:lnB>
                    <a:solidFill>
                      <a:srgbClr val="FFFFFF"/>
                    </a:solidFill>
                  </a:tcPr>
                </a:tc>
                <a:extLst>
                  <a:ext uri="{0D108BD9-81ED-4DB2-BD59-A6C34878D82A}">
                    <a16:rowId xmlns:a16="http://schemas.microsoft.com/office/drawing/2014/main" val="2531756517"/>
                  </a:ext>
                </a:extLst>
              </a:tr>
              <a:tr h="480060">
                <a:tc>
                  <a:txBody>
                    <a:bodyPr/>
                    <a:lstStyle/>
                    <a:p>
                      <a:r>
                        <a:rPr lang="it-IT" sz="1400" dirty="0">
                          <a:effectLst/>
                        </a:rPr>
                        <a:t>Median EFS, mo (95% CI)</a:t>
                      </a:r>
                    </a:p>
                  </a:txBody>
                  <a:tcPr marL="68580" marR="68580" marT="34290" marB="34290" anchor="ctr">
                    <a:lnL>
                      <a:noFill/>
                    </a:lnL>
                    <a:lnR>
                      <a:noFill/>
                    </a:lnR>
                    <a:lnT>
                      <a:noFill/>
                    </a:lnT>
                    <a:lnB>
                      <a:noFill/>
                    </a:lnB>
                    <a:solidFill>
                      <a:srgbClr val="FFFFFF"/>
                    </a:solidFill>
                  </a:tcPr>
                </a:tc>
                <a:tc>
                  <a:txBody>
                    <a:bodyPr/>
                    <a:lstStyle/>
                    <a:p>
                      <a:r>
                        <a:rPr lang="en-US" sz="1400">
                          <a:effectLst/>
                        </a:rPr>
                        <a:t>45.8 (35.9-NR)</a:t>
                      </a:r>
                    </a:p>
                  </a:txBody>
                  <a:tcPr marL="68580" marR="68580" marT="34290" marB="34290" anchor="ctr">
                    <a:lnL>
                      <a:noFill/>
                    </a:lnL>
                    <a:lnR>
                      <a:noFill/>
                    </a:lnR>
                    <a:lnT>
                      <a:noFill/>
                    </a:lnT>
                    <a:lnB>
                      <a:noFill/>
                    </a:lnB>
                    <a:solidFill>
                      <a:srgbClr val="FFFFFF"/>
                    </a:solidFill>
                  </a:tcPr>
                </a:tc>
                <a:tc>
                  <a:txBody>
                    <a:bodyPr/>
                    <a:lstStyle/>
                    <a:p>
                      <a:r>
                        <a:rPr lang="en-US" sz="1400">
                          <a:effectLst/>
                        </a:rPr>
                        <a:t>25.7 (21.9-33.9)</a:t>
                      </a:r>
                    </a:p>
                  </a:txBody>
                  <a:tcPr marL="68580" marR="68580" marT="34290" marB="34290" anchor="ctr">
                    <a:lnL>
                      <a:noFill/>
                    </a:lnL>
                    <a:lnR>
                      <a:noFill/>
                    </a:lnR>
                    <a:lnT>
                      <a:noFill/>
                    </a:lnT>
                    <a:lnB>
                      <a:noFill/>
                    </a:lnB>
                    <a:solidFill>
                      <a:srgbClr val="FFFFFF"/>
                    </a:solidFill>
                  </a:tcPr>
                </a:tc>
                <a:tc>
                  <a:txBody>
                    <a:bodyPr/>
                    <a:lstStyle/>
                    <a:p>
                      <a:r>
                        <a:rPr lang="de-DE" sz="1400">
                          <a:effectLst/>
                        </a:rPr>
                        <a:t>HR 0.81 (0.68-0.97) P=0.011</a:t>
                      </a:r>
                    </a:p>
                  </a:txBody>
                  <a:tcPr marL="68580" marR="68580" marT="34290" marB="34290" anchor="ctr">
                    <a:lnL>
                      <a:noFill/>
                    </a:lnL>
                    <a:lnR>
                      <a:noFill/>
                    </a:lnR>
                    <a:lnT>
                      <a:noFill/>
                    </a:lnT>
                    <a:lnB>
                      <a:noFill/>
                    </a:lnB>
                    <a:solidFill>
                      <a:srgbClr val="FFFFFF"/>
                    </a:solidFill>
                  </a:tcPr>
                </a:tc>
                <a:extLst>
                  <a:ext uri="{0D108BD9-81ED-4DB2-BD59-A6C34878D82A}">
                    <a16:rowId xmlns:a16="http://schemas.microsoft.com/office/drawing/2014/main" val="2360168758"/>
                  </a:ext>
                </a:extLst>
              </a:tr>
              <a:tr h="480060">
                <a:tc>
                  <a:txBody>
                    <a:bodyPr/>
                    <a:lstStyle/>
                    <a:p>
                      <a:r>
                        <a:rPr lang="en-US" sz="1400">
                          <a:effectLst/>
                        </a:rPr>
                        <a:t>Median OS, mo (95% CI)</a:t>
                      </a:r>
                    </a:p>
                  </a:txBody>
                  <a:tcPr marL="68580" marR="68580" marT="34290" marB="34290" anchor="ctr">
                    <a:lnL>
                      <a:noFill/>
                    </a:lnL>
                    <a:lnR>
                      <a:noFill/>
                    </a:lnR>
                    <a:lnT>
                      <a:noFill/>
                    </a:lnT>
                    <a:lnB>
                      <a:noFill/>
                    </a:lnB>
                    <a:solidFill>
                      <a:srgbClr val="FFFFFF"/>
                    </a:solidFill>
                  </a:tcPr>
                </a:tc>
                <a:tc>
                  <a:txBody>
                    <a:bodyPr/>
                    <a:lstStyle/>
                    <a:p>
                      <a:r>
                        <a:rPr lang="en-US" sz="1400" dirty="0">
                          <a:effectLst/>
                        </a:rPr>
                        <a:t>60.7 (51.5-NR)</a:t>
                      </a:r>
                    </a:p>
                  </a:txBody>
                  <a:tcPr marL="68580" marR="68580" marT="34290" marB="34290" anchor="ctr">
                    <a:lnL>
                      <a:noFill/>
                    </a:lnL>
                    <a:lnR>
                      <a:noFill/>
                    </a:lnR>
                    <a:lnT>
                      <a:noFill/>
                    </a:lnT>
                    <a:lnB>
                      <a:noFill/>
                    </a:lnB>
                    <a:solidFill>
                      <a:srgbClr val="FFFFFF"/>
                    </a:solidFill>
                  </a:tcPr>
                </a:tc>
                <a:tc>
                  <a:txBody>
                    <a:bodyPr/>
                    <a:lstStyle/>
                    <a:p>
                      <a:r>
                        <a:rPr lang="en-US" sz="1400">
                          <a:effectLst/>
                        </a:rPr>
                        <a:t>NR (45.7-NR)</a:t>
                      </a:r>
                    </a:p>
                  </a:txBody>
                  <a:tcPr marL="68580" marR="68580" marT="34290" marB="34290" anchor="ctr">
                    <a:lnL>
                      <a:noFill/>
                    </a:lnL>
                    <a:lnR>
                      <a:noFill/>
                    </a:lnR>
                    <a:lnT>
                      <a:noFill/>
                    </a:lnT>
                    <a:lnB>
                      <a:noFill/>
                    </a:lnB>
                    <a:solidFill>
                      <a:srgbClr val="FFFFFF"/>
                    </a:solidFill>
                  </a:tcPr>
                </a:tc>
                <a:tc>
                  <a:txBody>
                    <a:bodyPr/>
                    <a:lstStyle/>
                    <a:p>
                      <a:r>
                        <a:rPr lang="en-US" sz="1400">
                          <a:effectLst/>
                        </a:rPr>
                        <a:t>HR 0.93 (0.76-1.12)</a:t>
                      </a:r>
                    </a:p>
                  </a:txBody>
                  <a:tcPr marL="68580" marR="68580" marT="34290" marB="34290" anchor="ctr">
                    <a:lnL>
                      <a:noFill/>
                    </a:lnL>
                    <a:lnR>
                      <a:noFill/>
                    </a:lnR>
                    <a:lnT>
                      <a:noFill/>
                    </a:lnT>
                    <a:lnB>
                      <a:noFill/>
                    </a:lnB>
                    <a:solidFill>
                      <a:srgbClr val="FFFFFF"/>
                    </a:solidFill>
                  </a:tcPr>
                </a:tc>
                <a:extLst>
                  <a:ext uri="{0D108BD9-81ED-4DB2-BD59-A6C34878D82A}">
                    <a16:rowId xmlns:a16="http://schemas.microsoft.com/office/drawing/2014/main" val="3200056270"/>
                  </a:ext>
                </a:extLst>
              </a:tr>
              <a:tr h="480060">
                <a:tc>
                  <a:txBody>
                    <a:bodyPr/>
                    <a:lstStyle/>
                    <a:p>
                      <a:r>
                        <a:rPr lang="en-US" sz="1400">
                          <a:effectLst/>
                        </a:rPr>
                        <a:t>Safety</a:t>
                      </a:r>
                    </a:p>
                  </a:txBody>
                  <a:tcPr marL="68580" marR="68580" marT="34290" marB="34290" anchor="ctr">
                    <a:lnL>
                      <a:noFill/>
                    </a:lnL>
                    <a:lnR>
                      <a:noFill/>
                    </a:lnR>
                    <a:lnT>
                      <a:noFill/>
                    </a:lnT>
                    <a:lnB>
                      <a:noFill/>
                    </a:lnB>
                    <a:solidFill>
                      <a:srgbClr val="FFFFFF"/>
                    </a:solidFill>
                  </a:tcPr>
                </a:tc>
                <a:tc>
                  <a:txBody>
                    <a:bodyPr/>
                    <a:lstStyle/>
                    <a:p>
                      <a:r>
                        <a:rPr lang="en-US" sz="1400">
                          <a:effectLst/>
                        </a:rPr>
                        <a:t>Pembro + chemoN = 498</a:t>
                      </a:r>
                    </a:p>
                  </a:txBody>
                  <a:tcPr marL="68580" marR="68580" marT="34290" marB="34290" anchor="ctr">
                    <a:lnL>
                      <a:noFill/>
                    </a:lnL>
                    <a:lnR>
                      <a:noFill/>
                    </a:lnR>
                    <a:lnT>
                      <a:noFill/>
                    </a:lnT>
                    <a:lnB>
                      <a:noFill/>
                    </a:lnB>
                    <a:solidFill>
                      <a:srgbClr val="FFFFFF"/>
                    </a:solidFill>
                  </a:tcPr>
                </a:tc>
                <a:tc>
                  <a:txBody>
                    <a:bodyPr/>
                    <a:lstStyle/>
                    <a:p>
                      <a:r>
                        <a:rPr lang="en-US" sz="1400">
                          <a:effectLst/>
                        </a:rPr>
                        <a:t>Pbo + chemoN = 503</a:t>
                      </a:r>
                    </a:p>
                  </a:txBody>
                  <a:tcPr marL="68580" marR="68580" marT="34290" marB="34290" anchor="ctr">
                    <a:lnL>
                      <a:noFill/>
                    </a:lnL>
                    <a:lnR>
                      <a:noFill/>
                    </a:lnR>
                    <a:lnT>
                      <a:noFill/>
                    </a:lnT>
                    <a:lnB>
                      <a:noFill/>
                    </a:lnB>
                    <a:solidFill>
                      <a:srgbClr val="FFFFFF"/>
                    </a:solidFill>
                  </a:tcPr>
                </a:tc>
                <a:tc>
                  <a:txBody>
                    <a:bodyPr/>
                    <a:lstStyle/>
                    <a:p>
                      <a:r>
                        <a:rPr lang="en-US" sz="1400">
                          <a:effectLst/>
                        </a:rPr>
                        <a:t>NA</a:t>
                      </a:r>
                    </a:p>
                  </a:txBody>
                  <a:tcPr marL="68580" marR="68580" marT="34290" marB="34290" anchor="ctr">
                    <a:lnL>
                      <a:noFill/>
                    </a:lnL>
                    <a:lnR>
                      <a:noFill/>
                    </a:lnR>
                    <a:lnT>
                      <a:noFill/>
                    </a:lnT>
                    <a:lnB>
                      <a:noFill/>
                    </a:lnB>
                    <a:solidFill>
                      <a:srgbClr val="FFFFFF"/>
                    </a:solidFill>
                  </a:tcPr>
                </a:tc>
                <a:extLst>
                  <a:ext uri="{0D108BD9-81ED-4DB2-BD59-A6C34878D82A}">
                    <a16:rowId xmlns:a16="http://schemas.microsoft.com/office/drawing/2014/main" val="1526041297"/>
                  </a:ext>
                </a:extLst>
              </a:tr>
              <a:tr h="480060">
                <a:tc>
                  <a:txBody>
                    <a:bodyPr/>
                    <a:lstStyle/>
                    <a:p>
                      <a:r>
                        <a:rPr lang="en-US" sz="1400">
                          <a:effectLst/>
                        </a:rPr>
                        <a:t>Grade ≥ 3 drug-related AEs</a:t>
                      </a:r>
                    </a:p>
                  </a:txBody>
                  <a:tcPr marL="68580" marR="68580" marT="34290" marB="34290" anchor="ctr">
                    <a:lnL>
                      <a:noFill/>
                    </a:lnL>
                    <a:lnR>
                      <a:noFill/>
                    </a:lnR>
                    <a:lnT>
                      <a:noFill/>
                    </a:lnT>
                    <a:lnB>
                      <a:noFill/>
                    </a:lnB>
                    <a:solidFill>
                      <a:srgbClr val="FFFFFF"/>
                    </a:solidFill>
                  </a:tcPr>
                </a:tc>
                <a:tc>
                  <a:txBody>
                    <a:bodyPr/>
                    <a:lstStyle/>
                    <a:p>
                      <a:r>
                        <a:rPr lang="en-US" sz="1400" dirty="0">
                          <a:effectLst/>
                        </a:rPr>
                        <a:t>67%</a:t>
                      </a:r>
                    </a:p>
                  </a:txBody>
                  <a:tcPr marL="68580" marR="68580" marT="34290" marB="34290" anchor="ctr">
                    <a:lnL>
                      <a:noFill/>
                    </a:lnL>
                    <a:lnR>
                      <a:noFill/>
                    </a:lnR>
                    <a:lnT>
                      <a:noFill/>
                    </a:lnT>
                    <a:lnB>
                      <a:noFill/>
                    </a:lnB>
                    <a:solidFill>
                      <a:srgbClr val="FFFFFF"/>
                    </a:solidFill>
                  </a:tcPr>
                </a:tc>
                <a:tc>
                  <a:txBody>
                    <a:bodyPr/>
                    <a:lstStyle/>
                    <a:p>
                      <a:r>
                        <a:rPr lang="en-US" sz="1400">
                          <a:effectLst/>
                        </a:rPr>
                        <a:t>63%</a:t>
                      </a:r>
                    </a:p>
                  </a:txBody>
                  <a:tcPr marL="68580" marR="68580" marT="34290" marB="34290" anchor="ctr">
                    <a:lnL>
                      <a:noFill/>
                    </a:lnL>
                    <a:lnR>
                      <a:noFill/>
                    </a:lnR>
                    <a:lnT>
                      <a:noFill/>
                    </a:lnT>
                    <a:lnB>
                      <a:noFill/>
                    </a:lnB>
                    <a:solidFill>
                      <a:srgbClr val="FFFFFF"/>
                    </a:solidFill>
                  </a:tcPr>
                </a:tc>
                <a:tc>
                  <a:txBody>
                    <a:bodyPr/>
                    <a:lstStyle/>
                    <a:p>
                      <a:r>
                        <a:rPr lang="en-US" sz="1400" dirty="0">
                          <a:effectLst/>
                        </a:rPr>
                        <a:t>NA</a:t>
                      </a:r>
                    </a:p>
                  </a:txBody>
                  <a:tcPr marL="68580" marR="68580" marT="34290" marB="34290" anchor="ctr">
                    <a:lnL>
                      <a:noFill/>
                    </a:lnL>
                    <a:lnR>
                      <a:noFill/>
                    </a:lnR>
                    <a:lnT>
                      <a:noFill/>
                    </a:lnT>
                    <a:lnB>
                      <a:noFill/>
                    </a:lnB>
                    <a:solidFill>
                      <a:srgbClr val="FFFFFF"/>
                    </a:solidFill>
                  </a:tcPr>
                </a:tc>
                <a:extLst>
                  <a:ext uri="{0D108BD9-81ED-4DB2-BD59-A6C34878D82A}">
                    <a16:rowId xmlns:a16="http://schemas.microsoft.com/office/drawing/2014/main" val="3363787837"/>
                  </a:ext>
                </a:extLst>
              </a:tr>
            </a:tbl>
          </a:graphicData>
        </a:graphic>
      </p:graphicFrame>
      <p:sp>
        <p:nvSpPr>
          <p:cNvPr id="7" name="TextBox 6">
            <a:extLst>
              <a:ext uri="{FF2B5EF4-FFF2-40B4-BE49-F238E27FC236}">
                <a16:creationId xmlns:a16="http://schemas.microsoft.com/office/drawing/2014/main" id="{D1862A10-DD28-4A9E-9EDC-00573BFC28CF}"/>
              </a:ext>
            </a:extLst>
          </p:cNvPr>
          <p:cNvSpPr txBox="1"/>
          <p:nvPr/>
        </p:nvSpPr>
        <p:spPr>
          <a:xfrm>
            <a:off x="379078" y="4386862"/>
            <a:ext cx="8567781" cy="369332"/>
          </a:xfrm>
          <a:prstGeom prst="rect">
            <a:avLst/>
          </a:prstGeom>
          <a:noFill/>
        </p:spPr>
        <p:txBody>
          <a:bodyPr wrap="square">
            <a:spAutoFit/>
          </a:bodyPr>
          <a:lstStyle/>
          <a:p>
            <a:r>
              <a:rPr lang="en-US" sz="1800" dirty="0">
                <a:solidFill>
                  <a:srgbClr val="212121"/>
                </a:solidFill>
              </a:rPr>
              <a:t>In first 987 pts randomized; HR, hazard ratio; NA, not applicable; NR, not reached</a:t>
            </a:r>
            <a:endParaRPr lang="en-US" sz="1800" dirty="0"/>
          </a:p>
        </p:txBody>
      </p:sp>
      <p:sp>
        <p:nvSpPr>
          <p:cNvPr id="11" name="TextBox 10">
            <a:extLst>
              <a:ext uri="{FF2B5EF4-FFF2-40B4-BE49-F238E27FC236}">
                <a16:creationId xmlns:a16="http://schemas.microsoft.com/office/drawing/2014/main" id="{FDDF10B9-DFA0-48B2-B682-B1481D9BFD6A}"/>
              </a:ext>
            </a:extLst>
          </p:cNvPr>
          <p:cNvSpPr txBox="1"/>
          <p:nvPr/>
        </p:nvSpPr>
        <p:spPr>
          <a:xfrm>
            <a:off x="91885" y="94250"/>
            <a:ext cx="9128315" cy="923330"/>
          </a:xfrm>
          <a:prstGeom prst="rect">
            <a:avLst/>
          </a:prstGeom>
          <a:noFill/>
        </p:spPr>
        <p:txBody>
          <a:bodyPr wrap="square">
            <a:spAutoFit/>
          </a:bodyPr>
          <a:lstStyle/>
          <a:p>
            <a:pPr algn="l"/>
            <a:r>
              <a:rPr lang="en-US" sz="1800" b="1" dirty="0">
                <a:solidFill>
                  <a:srgbClr val="000000"/>
                </a:solidFill>
                <a:latin typeface="+mn-lt"/>
                <a:cs typeface="Calibri" panose="020F0502020204030204" pitchFamily="34" charset="0"/>
              </a:rPr>
              <a:t>KEYNOTE-585: Pembrolizumab plus chemotherapy vs chemotherapy as neoadjuvant and adjuvant therapy in locally-advanced gastric and gastroesophageal junction cancer</a:t>
            </a:r>
          </a:p>
        </p:txBody>
      </p:sp>
      <p:sp>
        <p:nvSpPr>
          <p:cNvPr id="13" name="TextBox 12">
            <a:extLst>
              <a:ext uri="{FF2B5EF4-FFF2-40B4-BE49-F238E27FC236}">
                <a16:creationId xmlns:a16="http://schemas.microsoft.com/office/drawing/2014/main" id="{30FB8620-EA55-463D-B9AF-34C1E4DA7CCD}"/>
              </a:ext>
            </a:extLst>
          </p:cNvPr>
          <p:cNvSpPr txBox="1"/>
          <p:nvPr/>
        </p:nvSpPr>
        <p:spPr>
          <a:xfrm>
            <a:off x="379078" y="4827278"/>
            <a:ext cx="7993397" cy="261610"/>
          </a:xfrm>
          <a:prstGeom prst="rect">
            <a:avLst/>
          </a:prstGeom>
          <a:noFill/>
        </p:spPr>
        <p:txBody>
          <a:bodyPr wrap="square">
            <a:spAutoFit/>
          </a:bodyPr>
          <a:lstStyle/>
          <a:p>
            <a:r>
              <a:rPr lang="en-US" sz="1100" dirty="0">
                <a:solidFill>
                  <a:srgbClr val="000000"/>
                </a:solidFill>
                <a:latin typeface="+mn-lt"/>
              </a:rPr>
              <a:t>Shitara, et al. ; Annals of Oncology (2023) 34 (suppl_2): S1254-S1335; </a:t>
            </a:r>
            <a:r>
              <a:rPr lang="en-US" sz="1100" dirty="0">
                <a:solidFill>
                  <a:srgbClr val="212121"/>
                </a:solidFill>
                <a:effectLst/>
                <a:latin typeface="Roboto" panose="02000000000000000000" pitchFamily="2" charset="0"/>
                <a:ea typeface="Times New Roman" panose="02020603050405020304" pitchFamily="18" charset="0"/>
                <a:cs typeface="Times New Roman" panose="02020603050405020304" pitchFamily="18" charset="0"/>
              </a:rPr>
              <a:t>ESMO Congress 2023, LBA74</a:t>
            </a:r>
            <a:r>
              <a:rPr lang="en-US" sz="1100" dirty="0">
                <a:solidFill>
                  <a:srgbClr val="000000"/>
                </a:solidFill>
                <a:latin typeface="+mn-lt"/>
              </a:rPr>
              <a:t>. </a:t>
            </a:r>
            <a:endParaRPr lang="en-US" sz="1100" dirty="0">
              <a:latin typeface="+mn-lt"/>
            </a:endParaRPr>
          </a:p>
        </p:txBody>
      </p:sp>
      <p:sp>
        <p:nvSpPr>
          <p:cNvPr id="15" name="TextBox 14">
            <a:extLst>
              <a:ext uri="{FF2B5EF4-FFF2-40B4-BE49-F238E27FC236}">
                <a16:creationId xmlns:a16="http://schemas.microsoft.com/office/drawing/2014/main" id="{6882A02B-4378-4C0F-848B-52312D9401B0}"/>
              </a:ext>
            </a:extLst>
          </p:cNvPr>
          <p:cNvSpPr txBox="1"/>
          <p:nvPr/>
        </p:nvSpPr>
        <p:spPr>
          <a:xfrm>
            <a:off x="1190385" y="974646"/>
            <a:ext cx="7888622" cy="369332"/>
          </a:xfrm>
          <a:prstGeom prst="rect">
            <a:avLst/>
          </a:prstGeom>
          <a:noFill/>
        </p:spPr>
        <p:txBody>
          <a:bodyPr wrap="square">
            <a:spAutoFit/>
          </a:bodyPr>
          <a:lstStyle/>
          <a:p>
            <a:r>
              <a:rPr lang="en-US" sz="1800" dirty="0">
                <a:solidFill>
                  <a:srgbClr val="212121"/>
                </a:solidFill>
                <a:latin typeface="Roboto" panose="02000000000000000000" pitchFamily="2" charset="0"/>
              </a:rPr>
              <a:t>804 pts were randomized to the main (402 </a:t>
            </a:r>
            <a:r>
              <a:rPr lang="en-US" sz="1800" dirty="0" err="1">
                <a:solidFill>
                  <a:srgbClr val="212121"/>
                </a:solidFill>
                <a:latin typeface="Roboto" panose="02000000000000000000" pitchFamily="2" charset="0"/>
              </a:rPr>
              <a:t>pembro</a:t>
            </a:r>
            <a:r>
              <a:rPr lang="en-US" sz="1800" dirty="0">
                <a:solidFill>
                  <a:srgbClr val="212121"/>
                </a:solidFill>
                <a:latin typeface="Roboto" panose="02000000000000000000" pitchFamily="2" charset="0"/>
              </a:rPr>
              <a:t>; 402 </a:t>
            </a:r>
            <a:r>
              <a:rPr lang="en-US" sz="1800" dirty="0" err="1">
                <a:solidFill>
                  <a:srgbClr val="212121"/>
                </a:solidFill>
                <a:latin typeface="Roboto" panose="02000000000000000000" pitchFamily="2" charset="0"/>
              </a:rPr>
              <a:t>pbo</a:t>
            </a:r>
            <a:r>
              <a:rPr lang="en-US" sz="1800" dirty="0">
                <a:solidFill>
                  <a:srgbClr val="212121"/>
                </a:solidFill>
                <a:latin typeface="Roboto" panose="02000000000000000000" pitchFamily="2" charset="0"/>
              </a:rPr>
              <a:t>)</a:t>
            </a:r>
            <a:endParaRPr lang="en-US" sz="1800" dirty="0"/>
          </a:p>
        </p:txBody>
      </p:sp>
    </p:spTree>
    <p:extLst>
      <p:ext uri="{BB962C8B-B14F-4D97-AF65-F5344CB8AC3E}">
        <p14:creationId xmlns:p14="http://schemas.microsoft.com/office/powerpoint/2010/main" val="365723541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122774-4705-43DB-B262-027A1BEA229F}"/>
              </a:ext>
            </a:extLst>
          </p:cNvPr>
          <p:cNvPicPr>
            <a:picLocks noChangeAspect="1"/>
          </p:cNvPicPr>
          <p:nvPr/>
        </p:nvPicPr>
        <p:blipFill rotWithShape="1">
          <a:blip r:embed="rId2"/>
          <a:srcRect l="58693" t="22171" r="9587" b="20796"/>
          <a:stretch/>
        </p:blipFill>
        <p:spPr>
          <a:xfrm>
            <a:off x="1384007" y="675114"/>
            <a:ext cx="6375986" cy="2715801"/>
          </a:xfrm>
          <a:prstGeom prst="rect">
            <a:avLst/>
          </a:prstGeom>
        </p:spPr>
      </p:pic>
      <p:sp>
        <p:nvSpPr>
          <p:cNvPr id="5" name="TextBox 4">
            <a:extLst>
              <a:ext uri="{FF2B5EF4-FFF2-40B4-BE49-F238E27FC236}">
                <a16:creationId xmlns:a16="http://schemas.microsoft.com/office/drawing/2014/main" id="{678713C8-7080-44B1-968C-39F2A604AB33}"/>
              </a:ext>
            </a:extLst>
          </p:cNvPr>
          <p:cNvSpPr txBox="1"/>
          <p:nvPr/>
        </p:nvSpPr>
        <p:spPr>
          <a:xfrm>
            <a:off x="161925" y="28783"/>
            <a:ext cx="9191625" cy="646331"/>
          </a:xfrm>
          <a:prstGeom prst="rect">
            <a:avLst/>
          </a:prstGeom>
          <a:noFill/>
        </p:spPr>
        <p:txBody>
          <a:bodyPr wrap="square">
            <a:spAutoFit/>
          </a:bodyPr>
          <a:lstStyle/>
          <a:p>
            <a:pPr algn="l"/>
            <a:r>
              <a:rPr lang="en-US" sz="1800" b="1" dirty="0">
                <a:solidFill>
                  <a:srgbClr val="000000"/>
                </a:solidFill>
                <a:latin typeface="Arial" panose="020B0604020202020204" pitchFamily="34" charset="0"/>
                <a:cs typeface="Arial" panose="020B0604020202020204" pitchFamily="34" charset="0"/>
              </a:rPr>
              <a:t>KEYNOTE-585:  Pembrolizumab plus chemotherapy vs chemotherapy as neoadjuvant and adjuvant therapy in locally-advanced gastric and GEJ</a:t>
            </a:r>
          </a:p>
        </p:txBody>
      </p:sp>
      <p:sp>
        <p:nvSpPr>
          <p:cNvPr id="4" name="TextBox 3">
            <a:extLst>
              <a:ext uri="{FF2B5EF4-FFF2-40B4-BE49-F238E27FC236}">
                <a16:creationId xmlns:a16="http://schemas.microsoft.com/office/drawing/2014/main" id="{2FF3DBA2-AFEE-4370-90B5-0E0718889BAD}"/>
              </a:ext>
            </a:extLst>
          </p:cNvPr>
          <p:cNvSpPr txBox="1"/>
          <p:nvPr/>
        </p:nvSpPr>
        <p:spPr>
          <a:xfrm>
            <a:off x="276226" y="3390915"/>
            <a:ext cx="8867774" cy="923330"/>
          </a:xfrm>
          <a:prstGeom prst="rect">
            <a:avLst/>
          </a:prstGeom>
          <a:noFill/>
        </p:spPr>
        <p:txBody>
          <a:bodyPr wrap="square">
            <a:spAutoFit/>
          </a:bodyPr>
          <a:lstStyle/>
          <a:p>
            <a:r>
              <a:rPr lang="en-US" sz="1800" dirty="0">
                <a:solidFill>
                  <a:srgbClr val="212121"/>
                </a:solidFill>
                <a:latin typeface="Arial" panose="020B0604020202020204" pitchFamily="34" charset="0"/>
                <a:cs typeface="Arial" panose="020B0604020202020204" pitchFamily="34" charset="0"/>
              </a:rPr>
              <a:t>Neoadjuvant/adjuvant </a:t>
            </a:r>
            <a:r>
              <a:rPr lang="en-US" sz="1800" dirty="0" err="1">
                <a:solidFill>
                  <a:srgbClr val="212121"/>
                </a:solidFill>
                <a:latin typeface="Arial" panose="020B0604020202020204" pitchFamily="34" charset="0"/>
                <a:cs typeface="Arial" panose="020B0604020202020204" pitchFamily="34" charset="0"/>
              </a:rPr>
              <a:t>pembro</a:t>
            </a:r>
            <a:r>
              <a:rPr lang="en-US" sz="1800" dirty="0">
                <a:solidFill>
                  <a:srgbClr val="212121"/>
                </a:solidFill>
                <a:latin typeface="Arial" panose="020B0604020202020204" pitchFamily="34" charset="0"/>
                <a:cs typeface="Arial" panose="020B0604020202020204" pitchFamily="34" charset="0"/>
              </a:rPr>
              <a:t> + chemo followed by adjuvant </a:t>
            </a:r>
            <a:r>
              <a:rPr lang="en-US" sz="1800" dirty="0" err="1">
                <a:solidFill>
                  <a:srgbClr val="212121"/>
                </a:solidFill>
                <a:latin typeface="Arial" panose="020B0604020202020204" pitchFamily="34" charset="0"/>
                <a:cs typeface="Arial" panose="020B0604020202020204" pitchFamily="34" charset="0"/>
              </a:rPr>
              <a:t>pembro</a:t>
            </a:r>
            <a:r>
              <a:rPr lang="en-US" sz="1800" dirty="0">
                <a:solidFill>
                  <a:srgbClr val="212121"/>
                </a:solidFill>
                <a:latin typeface="Arial" panose="020B0604020202020204" pitchFamily="34" charset="0"/>
                <a:cs typeface="Arial" panose="020B0604020202020204" pitchFamily="34" charset="0"/>
              </a:rPr>
              <a:t>, significantly improved </a:t>
            </a:r>
            <a:r>
              <a:rPr lang="en-US" sz="1800" dirty="0" err="1">
                <a:solidFill>
                  <a:srgbClr val="212121"/>
                </a:solidFill>
                <a:latin typeface="Arial" panose="020B0604020202020204" pitchFamily="34" charset="0"/>
                <a:cs typeface="Arial" panose="020B0604020202020204" pitchFamily="34" charset="0"/>
              </a:rPr>
              <a:t>pathCR</a:t>
            </a:r>
            <a:r>
              <a:rPr lang="en-US" sz="1800" dirty="0">
                <a:solidFill>
                  <a:srgbClr val="212121"/>
                </a:solidFill>
                <a:latin typeface="Arial" panose="020B0604020202020204" pitchFamily="34" charset="0"/>
                <a:cs typeface="Arial" panose="020B0604020202020204" pitchFamily="34" charset="0"/>
              </a:rPr>
              <a:t> rate with no significant improvement in EFS vs placebo + chemo in pts with untreated, locally-advanced resectable G/GEJ cancer.</a:t>
            </a:r>
            <a:endParaRPr lang="en-US" sz="18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383B46D-EE9F-4270-A9E8-DE656133E004}"/>
              </a:ext>
            </a:extLst>
          </p:cNvPr>
          <p:cNvSpPr txBox="1"/>
          <p:nvPr/>
        </p:nvSpPr>
        <p:spPr>
          <a:xfrm>
            <a:off x="283828" y="4958083"/>
            <a:ext cx="6993272" cy="261610"/>
          </a:xfrm>
          <a:prstGeom prst="rect">
            <a:avLst/>
          </a:prstGeom>
          <a:noFill/>
        </p:spPr>
        <p:txBody>
          <a:bodyPr wrap="square">
            <a:spAutoFit/>
          </a:bodyPr>
          <a:lstStyle/>
          <a:p>
            <a:r>
              <a:rPr lang="en-US" sz="1100" dirty="0">
                <a:solidFill>
                  <a:srgbClr val="000000"/>
                </a:solidFill>
                <a:latin typeface="+mn-lt"/>
              </a:rPr>
              <a:t>Shitara, et al. ; Annals of Oncology (2023) 34 (suppl_2): S1254-S1335; </a:t>
            </a:r>
            <a:r>
              <a:rPr lang="en-US" sz="1100" dirty="0">
                <a:solidFill>
                  <a:srgbClr val="212121"/>
                </a:solidFill>
                <a:effectLst/>
                <a:latin typeface="Roboto" panose="02000000000000000000" pitchFamily="2" charset="0"/>
                <a:ea typeface="Times New Roman" panose="02020603050405020304" pitchFamily="18" charset="0"/>
                <a:cs typeface="Times New Roman" panose="02020603050405020304" pitchFamily="18" charset="0"/>
              </a:rPr>
              <a:t>ESMO Congress 2023, LBA74</a:t>
            </a:r>
            <a:r>
              <a:rPr lang="en-US" sz="1100" dirty="0">
                <a:solidFill>
                  <a:srgbClr val="000000"/>
                </a:solidFill>
                <a:latin typeface="+mn-lt"/>
              </a:rPr>
              <a:t>. </a:t>
            </a:r>
            <a:endParaRPr lang="en-US" sz="1100" dirty="0">
              <a:latin typeface="+mn-lt"/>
            </a:endParaRPr>
          </a:p>
        </p:txBody>
      </p:sp>
    </p:spTree>
    <p:extLst>
      <p:ext uri="{BB962C8B-B14F-4D97-AF65-F5344CB8AC3E}">
        <p14:creationId xmlns:p14="http://schemas.microsoft.com/office/powerpoint/2010/main" val="416627077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20BAA2-7792-4D1E-AFB2-2C4D94AC1D0A}"/>
              </a:ext>
            </a:extLst>
          </p:cNvPr>
          <p:cNvPicPr>
            <a:picLocks noChangeAspect="1"/>
          </p:cNvPicPr>
          <p:nvPr/>
        </p:nvPicPr>
        <p:blipFill rotWithShape="1">
          <a:blip r:embed="rId2"/>
          <a:srcRect l="14379" t="21405" r="72225" b="44983"/>
          <a:stretch/>
        </p:blipFill>
        <p:spPr>
          <a:xfrm>
            <a:off x="152400" y="176452"/>
            <a:ext cx="8753475" cy="4138373"/>
          </a:xfrm>
          <a:prstGeom prst="rect">
            <a:avLst/>
          </a:prstGeom>
        </p:spPr>
      </p:pic>
      <p:sp>
        <p:nvSpPr>
          <p:cNvPr id="4" name="TextBox 3">
            <a:extLst>
              <a:ext uri="{FF2B5EF4-FFF2-40B4-BE49-F238E27FC236}">
                <a16:creationId xmlns:a16="http://schemas.microsoft.com/office/drawing/2014/main" id="{18D54CFC-3314-4A9C-AAD8-FCFA10CBE2CC}"/>
              </a:ext>
            </a:extLst>
          </p:cNvPr>
          <p:cNvSpPr txBox="1"/>
          <p:nvPr/>
        </p:nvSpPr>
        <p:spPr>
          <a:xfrm>
            <a:off x="152400" y="4971811"/>
            <a:ext cx="4610100" cy="430887"/>
          </a:xfrm>
          <a:prstGeom prst="rect">
            <a:avLst/>
          </a:prstGeom>
          <a:noFill/>
        </p:spPr>
        <p:txBody>
          <a:bodyPr wrap="square">
            <a:spAutoFit/>
          </a:bodyPr>
          <a:lstStyle/>
          <a:p>
            <a:r>
              <a:rPr lang="en-US" sz="1100" dirty="0">
                <a:solidFill>
                  <a:srgbClr val="212121"/>
                </a:solidFill>
                <a:effectLst/>
                <a:latin typeface="Roboto" panose="02000000000000000000" pitchFamily="2" charset="0"/>
                <a:ea typeface="Times New Roman" panose="02020603050405020304" pitchFamily="18" charset="0"/>
                <a:cs typeface="Times New Roman" panose="02020603050405020304" pitchFamily="18" charset="0"/>
              </a:rPr>
              <a:t>Janjigian YY, et al.  ESMO Congress 2023, LBA73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100" dirty="0">
                <a:solidFill>
                  <a:srgbClr val="212121"/>
                </a:solidFill>
                <a:effectLst/>
                <a:latin typeface="Roboto" panose="02000000000000000000" pitchFamily="2" charset="0"/>
                <a:ea typeface="Times New Roman" panose="02020603050405020304" pitchFamily="18" charset="0"/>
                <a:cs typeface="Times New Roman" panose="02020603050405020304" pitchFamily="18" charset="0"/>
              </a:rPr>
              <a:t> </a:t>
            </a:r>
            <a:endParaRPr lang="en-US" sz="1100" dirty="0"/>
          </a:p>
        </p:txBody>
      </p:sp>
    </p:spTree>
    <p:extLst>
      <p:ext uri="{BB962C8B-B14F-4D97-AF65-F5344CB8AC3E}">
        <p14:creationId xmlns:p14="http://schemas.microsoft.com/office/powerpoint/2010/main" val="337389965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0632AB-6035-4020-A8B5-4825AA170F1A}"/>
              </a:ext>
            </a:extLst>
          </p:cNvPr>
          <p:cNvPicPr>
            <a:picLocks noChangeAspect="1"/>
          </p:cNvPicPr>
          <p:nvPr/>
        </p:nvPicPr>
        <p:blipFill rotWithShape="1">
          <a:blip r:embed="rId2"/>
          <a:srcRect l="14439" t="21398" r="72109" b="45000"/>
          <a:stretch/>
        </p:blipFill>
        <p:spPr>
          <a:xfrm>
            <a:off x="419100" y="152400"/>
            <a:ext cx="8305800" cy="4076700"/>
          </a:xfrm>
          <a:prstGeom prst="rect">
            <a:avLst/>
          </a:prstGeom>
        </p:spPr>
      </p:pic>
      <p:sp>
        <p:nvSpPr>
          <p:cNvPr id="4" name="TextBox 3">
            <a:extLst>
              <a:ext uri="{FF2B5EF4-FFF2-40B4-BE49-F238E27FC236}">
                <a16:creationId xmlns:a16="http://schemas.microsoft.com/office/drawing/2014/main" id="{CF6D3FAE-B7E0-4B15-BC0B-1E227AA7B27F}"/>
              </a:ext>
            </a:extLst>
          </p:cNvPr>
          <p:cNvSpPr txBox="1"/>
          <p:nvPr/>
        </p:nvSpPr>
        <p:spPr>
          <a:xfrm>
            <a:off x="152400" y="4971811"/>
            <a:ext cx="4610100" cy="430887"/>
          </a:xfrm>
          <a:prstGeom prst="rect">
            <a:avLst/>
          </a:prstGeom>
          <a:noFill/>
        </p:spPr>
        <p:txBody>
          <a:bodyPr wrap="square">
            <a:spAutoFit/>
          </a:bodyPr>
          <a:lstStyle/>
          <a:p>
            <a:r>
              <a:rPr lang="en-US" sz="1100" dirty="0">
                <a:solidFill>
                  <a:srgbClr val="212121"/>
                </a:solidFill>
                <a:effectLst/>
                <a:latin typeface="Roboto" panose="02000000000000000000" pitchFamily="2" charset="0"/>
                <a:ea typeface="Times New Roman" panose="02020603050405020304" pitchFamily="18" charset="0"/>
                <a:cs typeface="Times New Roman" panose="02020603050405020304" pitchFamily="18" charset="0"/>
              </a:rPr>
              <a:t>Janjigian YY, et al.  ESMO Congress 2023, LBA73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100" dirty="0">
                <a:solidFill>
                  <a:srgbClr val="212121"/>
                </a:solidFill>
                <a:effectLst/>
                <a:latin typeface="Roboto" panose="02000000000000000000" pitchFamily="2" charset="0"/>
                <a:ea typeface="Times New Roman" panose="02020603050405020304" pitchFamily="18" charset="0"/>
                <a:cs typeface="Times New Roman" panose="02020603050405020304" pitchFamily="18" charset="0"/>
              </a:rPr>
              <a:t> </a:t>
            </a:r>
            <a:endParaRPr lang="en-US" sz="1100" dirty="0"/>
          </a:p>
        </p:txBody>
      </p:sp>
    </p:spTree>
    <p:extLst>
      <p:ext uri="{BB962C8B-B14F-4D97-AF65-F5344CB8AC3E}">
        <p14:creationId xmlns:p14="http://schemas.microsoft.com/office/powerpoint/2010/main" val="719913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1798064"/>
            <a:ext cx="9144000" cy="2204975"/>
          </a:xfrm>
        </p:spPr>
        <p:txBody>
          <a:bodyPr/>
          <a:lstStyle/>
          <a:p>
            <a:pPr>
              <a:spcBef>
                <a:spcPts val="20"/>
              </a:spcBef>
            </a:pPr>
            <a:r>
              <a:rPr lang="en-US" b="1" kern="1200" dirty="0">
                <a:solidFill>
                  <a:srgbClr val="002060"/>
                </a:solidFill>
                <a:cs typeface="Arial"/>
              </a:rPr>
              <a:t>Heinz-Josef Lenz</a:t>
            </a:r>
          </a:p>
          <a:p>
            <a:pPr>
              <a:spcBef>
                <a:spcPts val="20"/>
              </a:spcBef>
            </a:pPr>
            <a:r>
              <a:rPr lang="en-US" b="1" kern="1200" dirty="0">
                <a:solidFill>
                  <a:srgbClr val="002060"/>
                </a:solidFill>
                <a:cs typeface="Arial"/>
              </a:rPr>
              <a:t>Professor of Medicine and Preventive Medicine </a:t>
            </a:r>
            <a:br>
              <a:rPr lang="en-US" b="1" kern="1200" dirty="0">
                <a:solidFill>
                  <a:srgbClr val="002060"/>
                </a:solidFill>
                <a:cs typeface="Arial"/>
              </a:rPr>
            </a:br>
            <a:r>
              <a:rPr lang="en-US" b="1" kern="1200" dirty="0">
                <a:solidFill>
                  <a:srgbClr val="002060"/>
                </a:solidFill>
                <a:cs typeface="Arial"/>
              </a:rPr>
              <a:t>Deputy Cancer Center Director  </a:t>
            </a:r>
          </a:p>
          <a:p>
            <a:pPr>
              <a:spcBef>
                <a:spcPts val="20"/>
              </a:spcBef>
            </a:pPr>
            <a:r>
              <a:rPr lang="en-US" b="1" kern="1200" dirty="0">
                <a:solidFill>
                  <a:srgbClr val="002060"/>
                </a:solidFill>
                <a:cs typeface="Arial"/>
              </a:rPr>
              <a:t>J Terrence </a:t>
            </a:r>
            <a:r>
              <a:rPr lang="en-US" b="1" kern="1200" dirty="0" err="1">
                <a:solidFill>
                  <a:srgbClr val="002060"/>
                </a:solidFill>
                <a:cs typeface="Arial"/>
              </a:rPr>
              <a:t>Lanni</a:t>
            </a:r>
            <a:r>
              <a:rPr lang="en-US" b="1" kern="1200" dirty="0">
                <a:solidFill>
                  <a:srgbClr val="002060"/>
                </a:solidFill>
                <a:cs typeface="Arial"/>
              </a:rPr>
              <a:t> Chair in Cancer Research </a:t>
            </a:r>
          </a:p>
          <a:p>
            <a:pPr>
              <a:spcBef>
                <a:spcPts val="20"/>
              </a:spcBef>
            </a:pPr>
            <a:r>
              <a:rPr lang="en-US" b="1" kern="1200" dirty="0">
                <a:solidFill>
                  <a:srgbClr val="002060"/>
                </a:solidFill>
                <a:cs typeface="Arial"/>
              </a:rPr>
              <a:t>Director, USC Center for Cancer Drug Development </a:t>
            </a:r>
          </a:p>
          <a:p>
            <a:pPr>
              <a:spcBef>
                <a:spcPts val="20"/>
              </a:spcBef>
            </a:pPr>
            <a:r>
              <a:rPr lang="en-US" b="1" kern="1200" dirty="0">
                <a:solidFill>
                  <a:srgbClr val="002060"/>
                </a:solidFill>
                <a:cs typeface="Arial"/>
              </a:rPr>
              <a:t>USC/Norris Comprehensive Cancer Center</a:t>
            </a:r>
          </a:p>
          <a:p>
            <a:pPr>
              <a:spcBef>
                <a:spcPts val="20"/>
              </a:spcBef>
            </a:pPr>
            <a:r>
              <a:rPr lang="en-US" b="1" kern="1200" dirty="0">
                <a:solidFill>
                  <a:srgbClr val="002060"/>
                </a:solidFill>
                <a:cs typeface="Arial"/>
              </a:rPr>
              <a:t>Los Angeles, California </a:t>
            </a:r>
          </a:p>
        </p:txBody>
      </p:sp>
      <p:sp>
        <p:nvSpPr>
          <p:cNvPr id="4" name="Title 3"/>
          <p:cNvSpPr>
            <a:spLocks noGrp="1"/>
          </p:cNvSpPr>
          <p:nvPr>
            <p:ph type="title"/>
          </p:nvPr>
        </p:nvSpPr>
        <p:spPr>
          <a:xfrm>
            <a:off x="0" y="127465"/>
            <a:ext cx="9144000" cy="786936"/>
          </a:xfrm>
        </p:spPr>
        <p:txBody>
          <a:bodyPr/>
          <a:lstStyle/>
          <a:p>
            <a:r>
              <a:rPr lang="en-US" dirty="0">
                <a:solidFill>
                  <a:srgbClr val="003767"/>
                </a:solidFill>
              </a:rPr>
              <a:t>Her2 Overexpressing Metastatic Colorectal Cancer: State of the Art</a:t>
            </a:r>
            <a:endParaRPr lang="en-US" b="1" dirty="0">
              <a:solidFill>
                <a:srgbClr val="003767"/>
              </a:solidFill>
            </a:endParaRPr>
          </a:p>
        </p:txBody>
      </p:sp>
    </p:spTree>
    <p:extLst>
      <p:ext uri="{BB962C8B-B14F-4D97-AF65-F5344CB8AC3E}">
        <p14:creationId xmlns:p14="http://schemas.microsoft.com/office/powerpoint/2010/main" val="160637534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F511E-4D7D-410B-9D81-254B54E32B92}"/>
              </a:ext>
            </a:extLst>
          </p:cNvPr>
          <p:cNvSpPr>
            <a:spLocks noGrp="1"/>
          </p:cNvSpPr>
          <p:nvPr>
            <p:ph type="title"/>
          </p:nvPr>
        </p:nvSpPr>
        <p:spPr>
          <a:xfrm>
            <a:off x="628650" y="16073"/>
            <a:ext cx="7886700" cy="994172"/>
          </a:xfrm>
        </p:spPr>
        <p:txBody>
          <a:bodyPr/>
          <a:lstStyle/>
          <a:p>
            <a:r>
              <a:rPr lang="en-US" sz="2800" dirty="0">
                <a:solidFill>
                  <a:schemeClr val="tx1"/>
                </a:solidFill>
              </a:rPr>
              <a:t>Perioperative Therapy - Summary</a:t>
            </a:r>
          </a:p>
        </p:txBody>
      </p:sp>
      <p:sp>
        <p:nvSpPr>
          <p:cNvPr id="3" name="Content Placeholder 2">
            <a:extLst>
              <a:ext uri="{FF2B5EF4-FFF2-40B4-BE49-F238E27FC236}">
                <a16:creationId xmlns:a16="http://schemas.microsoft.com/office/drawing/2014/main" id="{8F321935-EF86-4876-B18B-6FA631C32F0E}"/>
              </a:ext>
            </a:extLst>
          </p:cNvPr>
          <p:cNvSpPr>
            <a:spLocks noGrp="1"/>
          </p:cNvSpPr>
          <p:nvPr>
            <p:ph idx="1"/>
          </p:nvPr>
        </p:nvSpPr>
        <p:spPr>
          <a:xfrm>
            <a:off x="314325" y="801642"/>
            <a:ext cx="8515350" cy="3544977"/>
          </a:xfrm>
        </p:spPr>
        <p:txBody>
          <a:bodyPr>
            <a:normAutofit/>
          </a:bodyPr>
          <a:lstStyle/>
          <a:p>
            <a:r>
              <a:rPr lang="en-US" sz="1900" dirty="0"/>
              <a:t>Adjuvant immunotherapy in Esophageal Adenocarcinoma/SCC, </a:t>
            </a:r>
            <a:r>
              <a:rPr lang="en-US" sz="1900" dirty="0" err="1"/>
              <a:t>CheckMate</a:t>
            </a:r>
            <a:r>
              <a:rPr lang="en-US" sz="1900" dirty="0"/>
              <a:t> 577</a:t>
            </a:r>
          </a:p>
          <a:p>
            <a:pPr lvl="1"/>
            <a:r>
              <a:rPr lang="en-US" sz="1900" dirty="0"/>
              <a:t>Await OS</a:t>
            </a:r>
          </a:p>
          <a:p>
            <a:r>
              <a:rPr lang="en-US" sz="1900" dirty="0"/>
              <a:t>Addition of IO did not improve OS/EFS </a:t>
            </a:r>
          </a:p>
          <a:p>
            <a:pPr lvl="1"/>
            <a:r>
              <a:rPr lang="en-US" sz="1900" dirty="0"/>
              <a:t>ATTRACTION 5</a:t>
            </a:r>
          </a:p>
          <a:p>
            <a:pPr lvl="1"/>
            <a:r>
              <a:rPr lang="en-US" sz="1900" dirty="0"/>
              <a:t>KEYNOTE 585 </a:t>
            </a:r>
          </a:p>
          <a:p>
            <a:r>
              <a:rPr lang="en-US" sz="1900" dirty="0"/>
              <a:t>Improvement in TRG/path CR </a:t>
            </a:r>
          </a:p>
          <a:p>
            <a:pPr lvl="1"/>
            <a:r>
              <a:rPr lang="en-US" sz="1900" dirty="0"/>
              <a:t>Matterhorn</a:t>
            </a:r>
          </a:p>
          <a:p>
            <a:r>
              <a:rPr lang="en-US" sz="1900" dirty="0"/>
              <a:t>MSI High perioperative therapy – IO only</a:t>
            </a:r>
          </a:p>
          <a:p>
            <a:r>
              <a:rPr lang="en-US" sz="1900" dirty="0"/>
              <a:t>Awaiting final results of perioperative trials</a:t>
            </a:r>
          </a:p>
          <a:p>
            <a:endParaRPr lang="en-US" dirty="0"/>
          </a:p>
          <a:p>
            <a:endParaRPr lang="en-US" dirty="0"/>
          </a:p>
        </p:txBody>
      </p:sp>
    </p:spTree>
    <p:extLst>
      <p:ext uri="{BB962C8B-B14F-4D97-AF65-F5344CB8AC3E}">
        <p14:creationId xmlns:p14="http://schemas.microsoft.com/office/powerpoint/2010/main" val="5678960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F1B797-2F92-4D9A-B841-1754ABF8F1CE}"/>
              </a:ext>
            </a:extLst>
          </p:cNvPr>
          <p:cNvPicPr>
            <a:picLocks noChangeAspect="1"/>
          </p:cNvPicPr>
          <p:nvPr/>
        </p:nvPicPr>
        <p:blipFill rotWithShape="1">
          <a:blip r:embed="rId2"/>
          <a:srcRect l="1738" t="50000" r="76768" b="14715"/>
          <a:stretch/>
        </p:blipFill>
        <p:spPr>
          <a:xfrm>
            <a:off x="645441" y="1096569"/>
            <a:ext cx="8203047" cy="3441545"/>
          </a:xfrm>
          <a:prstGeom prst="rect">
            <a:avLst/>
          </a:prstGeom>
        </p:spPr>
      </p:pic>
      <p:sp>
        <p:nvSpPr>
          <p:cNvPr id="5" name="TextBox 4">
            <a:extLst>
              <a:ext uri="{FF2B5EF4-FFF2-40B4-BE49-F238E27FC236}">
                <a16:creationId xmlns:a16="http://schemas.microsoft.com/office/drawing/2014/main" id="{394498D3-FEB7-4560-97EA-0E3DD057270B}"/>
              </a:ext>
            </a:extLst>
          </p:cNvPr>
          <p:cNvSpPr txBox="1"/>
          <p:nvPr/>
        </p:nvSpPr>
        <p:spPr>
          <a:xfrm>
            <a:off x="152305" y="4868883"/>
            <a:ext cx="7195705" cy="276999"/>
          </a:xfrm>
          <a:prstGeom prst="rect">
            <a:avLst/>
          </a:prstGeom>
          <a:noFill/>
        </p:spPr>
        <p:txBody>
          <a:bodyPr wrap="square">
            <a:spAutoFit/>
          </a:bodyPr>
          <a:lstStyle/>
          <a:p>
            <a:pPr algn="l"/>
            <a:r>
              <a:rPr lang="en-US" sz="1200" dirty="0" err="1">
                <a:solidFill>
                  <a:srgbClr val="000000"/>
                </a:solidFill>
                <a:latin typeface="ff8"/>
              </a:rPr>
              <a:t>Pellino</a:t>
            </a:r>
            <a:r>
              <a:rPr lang="en-US" sz="1200" dirty="0">
                <a:solidFill>
                  <a:srgbClr val="000000"/>
                </a:solidFill>
                <a:latin typeface="ff8"/>
              </a:rPr>
              <a:t>, A </a:t>
            </a:r>
            <a:r>
              <a:rPr lang="en-US" sz="1200" dirty="0">
                <a:solidFill>
                  <a:srgbClr val="000000"/>
                </a:solidFill>
                <a:latin typeface="ff3"/>
              </a:rPr>
              <a:t>J. Pers. Med. </a:t>
            </a:r>
            <a:r>
              <a:rPr lang="en-US" sz="1200" dirty="0">
                <a:solidFill>
                  <a:srgbClr val="000000"/>
                </a:solidFill>
                <a:latin typeface="ff4"/>
              </a:rPr>
              <a:t>2021</a:t>
            </a:r>
            <a:r>
              <a:rPr lang="en-US" sz="1200" dirty="0">
                <a:solidFill>
                  <a:srgbClr val="000000"/>
                </a:solidFill>
                <a:latin typeface="ff8"/>
              </a:rPr>
              <a:t>,</a:t>
            </a:r>
            <a:r>
              <a:rPr lang="en-US" sz="1200" dirty="0">
                <a:solidFill>
                  <a:srgbClr val="000000"/>
                </a:solidFill>
                <a:latin typeface="ff3"/>
              </a:rPr>
              <a:t>11</a:t>
            </a:r>
            <a:r>
              <a:rPr lang="en-US" sz="1200" dirty="0">
                <a:solidFill>
                  <a:srgbClr val="000000"/>
                </a:solidFill>
                <a:latin typeface="ff8"/>
              </a:rPr>
              <a:t>, 1095. </a:t>
            </a:r>
            <a:endParaRPr lang="en-US" sz="1200" dirty="0">
              <a:solidFill>
                <a:srgbClr val="000000"/>
              </a:solidFill>
              <a:latin typeface="ff3"/>
            </a:endParaRPr>
          </a:p>
        </p:txBody>
      </p:sp>
      <p:sp>
        <p:nvSpPr>
          <p:cNvPr id="6" name="Title 5">
            <a:extLst>
              <a:ext uri="{FF2B5EF4-FFF2-40B4-BE49-F238E27FC236}">
                <a16:creationId xmlns:a16="http://schemas.microsoft.com/office/drawing/2014/main" id="{4A5FDAD2-AB16-4177-BB86-E5B7D2B58889}"/>
              </a:ext>
            </a:extLst>
          </p:cNvPr>
          <p:cNvSpPr>
            <a:spLocks noGrp="1"/>
          </p:cNvSpPr>
          <p:nvPr>
            <p:ph type="title"/>
          </p:nvPr>
        </p:nvSpPr>
        <p:spPr>
          <a:xfrm>
            <a:off x="404231" y="2382"/>
            <a:ext cx="7886700" cy="994172"/>
          </a:xfrm>
        </p:spPr>
        <p:txBody>
          <a:bodyPr>
            <a:normAutofit/>
          </a:bodyPr>
          <a:lstStyle/>
          <a:p>
            <a:r>
              <a:rPr lang="en-US" sz="2700" dirty="0" err="1"/>
              <a:t>Coexpression</a:t>
            </a:r>
            <a:r>
              <a:rPr lang="en-US" sz="2700" dirty="0"/>
              <a:t> of Targets</a:t>
            </a:r>
          </a:p>
        </p:txBody>
      </p:sp>
    </p:spTree>
    <p:extLst>
      <p:ext uri="{BB962C8B-B14F-4D97-AF65-F5344CB8AC3E}">
        <p14:creationId xmlns:p14="http://schemas.microsoft.com/office/powerpoint/2010/main" val="322541952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359A4-746C-053A-C8C1-1263CA77AF58}"/>
              </a:ext>
            </a:extLst>
          </p:cNvPr>
          <p:cNvSpPr>
            <a:spLocks noGrp="1"/>
          </p:cNvSpPr>
          <p:nvPr>
            <p:ph type="title"/>
          </p:nvPr>
        </p:nvSpPr>
        <p:spPr>
          <a:xfrm>
            <a:off x="289875" y="134823"/>
            <a:ext cx="8462914" cy="994172"/>
          </a:xfrm>
        </p:spPr>
        <p:txBody>
          <a:bodyPr>
            <a:normAutofit/>
          </a:bodyPr>
          <a:lstStyle/>
          <a:p>
            <a:r>
              <a:rPr lang="en-US" sz="2800" dirty="0">
                <a:solidFill>
                  <a:schemeClr val="tx1"/>
                </a:solidFill>
              </a:rPr>
              <a:t>Molecular</a:t>
            </a:r>
            <a:r>
              <a:rPr lang="en-US" sz="2700" dirty="0">
                <a:solidFill>
                  <a:schemeClr val="tx1"/>
                </a:solidFill>
              </a:rPr>
              <a:t> Testing in Esophagogastric Cancer</a:t>
            </a:r>
          </a:p>
        </p:txBody>
      </p:sp>
      <p:sp>
        <p:nvSpPr>
          <p:cNvPr id="3" name="Text Placeholder 2">
            <a:extLst>
              <a:ext uri="{FF2B5EF4-FFF2-40B4-BE49-F238E27FC236}">
                <a16:creationId xmlns:a16="http://schemas.microsoft.com/office/drawing/2014/main" id="{8C09CF1D-D250-A421-9CC2-A289070F3558}"/>
              </a:ext>
            </a:extLst>
          </p:cNvPr>
          <p:cNvSpPr>
            <a:spLocks noGrp="1"/>
          </p:cNvSpPr>
          <p:nvPr>
            <p:ph type="body" idx="1"/>
          </p:nvPr>
        </p:nvSpPr>
        <p:spPr>
          <a:xfrm>
            <a:off x="577982" y="942379"/>
            <a:ext cx="7886700" cy="3263504"/>
          </a:xfrm>
        </p:spPr>
        <p:txBody>
          <a:bodyPr>
            <a:normAutofit fontScale="70000" lnSpcReduction="20000"/>
          </a:bodyPr>
          <a:lstStyle/>
          <a:p>
            <a:r>
              <a:rPr lang="en-US" dirty="0"/>
              <a:t>MMR testing in all Esophagogastric Cancers</a:t>
            </a:r>
          </a:p>
          <a:p>
            <a:endParaRPr lang="en-US" dirty="0"/>
          </a:p>
          <a:p>
            <a:r>
              <a:rPr lang="en-US" dirty="0"/>
              <a:t>CPS testing in Esophagogastric CA</a:t>
            </a:r>
          </a:p>
          <a:p>
            <a:pPr lvl="1"/>
            <a:r>
              <a:rPr lang="en-US" dirty="0"/>
              <a:t>Nivolumab + chemo in CPS </a:t>
            </a:r>
            <a:r>
              <a:rPr lang="en-US" u="sng" dirty="0"/>
              <a:t>&gt;</a:t>
            </a:r>
            <a:r>
              <a:rPr lang="en-US" dirty="0"/>
              <a:t> 5 HER2 negative GEA (CM649)</a:t>
            </a:r>
          </a:p>
          <a:p>
            <a:pPr lvl="1"/>
            <a:r>
              <a:rPr lang="en-US" dirty="0"/>
              <a:t>Pembrolizumab + chemo in CPS </a:t>
            </a:r>
            <a:r>
              <a:rPr lang="en-US" u="sng" dirty="0"/>
              <a:t>&gt;</a:t>
            </a:r>
            <a:r>
              <a:rPr lang="en-US" dirty="0"/>
              <a:t> 10 HER2 negative esophageal CA (KN590)</a:t>
            </a:r>
          </a:p>
          <a:p>
            <a:pPr lvl="1"/>
            <a:endParaRPr lang="en-US" dirty="0">
              <a:solidFill>
                <a:srgbClr val="E87722"/>
              </a:solidFill>
            </a:endParaRPr>
          </a:p>
          <a:p>
            <a:r>
              <a:rPr lang="en-US" dirty="0"/>
              <a:t>HER2 testing in all Esophagogastric CA</a:t>
            </a:r>
          </a:p>
          <a:p>
            <a:pPr lvl="1"/>
            <a:r>
              <a:rPr lang="en-US" dirty="0"/>
              <a:t>Trastuzumab + chemo + pembrolizumab in 1L HER2+ GEA (Keynote-811)</a:t>
            </a:r>
          </a:p>
          <a:p>
            <a:pPr lvl="1"/>
            <a:r>
              <a:rPr lang="en-US" dirty="0"/>
              <a:t>Trastuzumab deruxtecan (DS-8201) in 2L+ HER2+ GEA (Destiny-Gastric-01/02)</a:t>
            </a:r>
          </a:p>
          <a:p>
            <a:pPr lvl="1"/>
            <a:endParaRPr lang="en-US" dirty="0"/>
          </a:p>
          <a:p>
            <a:r>
              <a:rPr lang="en-US" dirty="0"/>
              <a:t>CLDN18.2 – new treatment option</a:t>
            </a:r>
          </a:p>
          <a:p>
            <a:pPr lvl="1"/>
            <a:r>
              <a:rPr lang="en-US" dirty="0" err="1"/>
              <a:t>Zolbetuximab</a:t>
            </a:r>
            <a:r>
              <a:rPr lang="en-US" dirty="0"/>
              <a:t> 1L (GLOW, SPOTLIGHT)</a:t>
            </a:r>
          </a:p>
          <a:p>
            <a:pPr marL="342900" lvl="1" indent="0">
              <a:buNone/>
            </a:pPr>
            <a:endParaRPr lang="en-US" dirty="0"/>
          </a:p>
        </p:txBody>
      </p:sp>
    </p:spTree>
    <p:extLst>
      <p:ext uri="{BB962C8B-B14F-4D97-AF65-F5344CB8AC3E}">
        <p14:creationId xmlns:p14="http://schemas.microsoft.com/office/powerpoint/2010/main" val="2659262515"/>
      </p:ext>
    </p:extLst>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3"/>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4"/>
          <a:stretch>
            <a:fillRect/>
          </a:stretch>
        </p:blipFill>
        <p:spPr>
          <a:xfrm>
            <a:off x="7037" y="0"/>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5"/>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6"/>
          <a:stretch>
            <a:fillRect/>
          </a:stretch>
        </p:blipFill>
        <p:spPr>
          <a:xfrm>
            <a:off x="-1276"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7"/>
          <a:stretch>
            <a:fillRect/>
          </a:stretch>
        </p:blipFill>
        <p:spPr>
          <a:xfrm>
            <a:off x="7037" y="9144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8"/>
          <a:stretch>
            <a:fillRect/>
          </a:stretch>
        </p:blipFill>
        <p:spPr>
          <a:xfrm>
            <a:off x="14075" y="12699"/>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9"/>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10"/>
          <a:stretch>
            <a:fillRect/>
          </a:stretch>
        </p:blipFill>
        <p:spPr>
          <a:xfrm>
            <a:off x="-1" y="-12701"/>
            <a:ext cx="9129925" cy="5148263"/>
          </a:xfrm>
          <a:prstGeom prst="rect">
            <a:avLst/>
          </a:prstGeom>
        </p:spPr>
      </p:pic>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11"/>
          <a:stretch>
            <a:fillRect/>
          </a:stretch>
        </p:blipFill>
        <p:spPr>
          <a:xfrm>
            <a:off x="7037" y="0"/>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GI CANCERS</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Wednesday, November 8, 2023 </a:t>
            </a:r>
          </a:p>
        </p:txBody>
      </p:sp>
      <p:pic>
        <p:nvPicPr>
          <p:cNvPr id="12" name="Picture 11">
            <a:extLst>
              <a:ext uri="{FF2B5EF4-FFF2-40B4-BE49-F238E27FC236}">
                <a16:creationId xmlns:a16="http://schemas.microsoft.com/office/drawing/2014/main" id="{A32BC9AA-CA37-5746-60B1-F8423A2B89F6}"/>
              </a:ext>
            </a:extLst>
          </p:cNvPr>
          <p:cNvPicPr>
            <a:picLocks noChangeAspect="1"/>
          </p:cNvPicPr>
          <p:nvPr/>
        </p:nvPicPr>
        <p:blipFill>
          <a:blip r:embed="rId12"/>
          <a:stretch>
            <a:fillRect/>
          </a:stretch>
        </p:blipFill>
        <p:spPr>
          <a:xfrm>
            <a:off x="7120466" y="4483416"/>
            <a:ext cx="1602316" cy="366131"/>
          </a:xfrm>
          <a:prstGeom prst="rect">
            <a:avLst/>
          </a:prstGeom>
        </p:spPr>
      </p:pic>
    </p:spTree>
    <p:extLst>
      <p:ext uri="{BB962C8B-B14F-4D97-AF65-F5344CB8AC3E}">
        <p14:creationId xmlns:p14="http://schemas.microsoft.com/office/powerpoint/2010/main" val="392984581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2748670"/>
            <a:ext cx="6400800" cy="340979"/>
          </a:xfrm>
        </p:spPr>
        <p:txBody>
          <a:bodyPr/>
          <a:lstStyle/>
          <a:p>
            <a:r>
              <a:rPr lang="en-US" sz="1200" b="1" dirty="0">
                <a:solidFill>
                  <a:srgbClr val="002E51"/>
                </a:solidFill>
              </a:rPr>
              <a:t>Diana L Hanna, MD</a:t>
            </a:r>
          </a:p>
          <a:p>
            <a:endParaRPr lang="en-US" sz="1200" dirty="0">
              <a:solidFill>
                <a:srgbClr val="002E51"/>
              </a:solidFill>
            </a:endParaRPr>
          </a:p>
        </p:txBody>
      </p:sp>
      <p:sp>
        <p:nvSpPr>
          <p:cNvPr id="4" name="Title 3"/>
          <p:cNvSpPr>
            <a:spLocks noGrp="1"/>
          </p:cNvSpPr>
          <p:nvPr>
            <p:ph type="title"/>
          </p:nvPr>
        </p:nvSpPr>
        <p:spPr>
          <a:xfrm>
            <a:off x="0" y="1515393"/>
            <a:ext cx="9144000" cy="786936"/>
          </a:xfrm>
        </p:spPr>
        <p:txBody>
          <a:bodyPr/>
          <a:lstStyle/>
          <a:p>
            <a:r>
              <a:rPr lang="en-US" sz="2400" b="1" dirty="0">
                <a:solidFill>
                  <a:srgbClr val="002E51"/>
                </a:solidFill>
              </a:rPr>
              <a:t>TKI-Based Therapies </a:t>
            </a:r>
            <a:br>
              <a:rPr lang="en-US" sz="2400" b="1" dirty="0">
                <a:solidFill>
                  <a:srgbClr val="002E51"/>
                </a:solidFill>
              </a:rPr>
            </a:br>
            <a:r>
              <a:rPr lang="en-US" sz="2400" b="1" dirty="0">
                <a:solidFill>
                  <a:srgbClr val="002E51"/>
                </a:solidFill>
              </a:rPr>
              <a:t>in Hepatocellular Carcinoma</a:t>
            </a:r>
          </a:p>
        </p:txBody>
      </p:sp>
    </p:spTree>
    <p:extLst>
      <p:ext uri="{BB962C8B-B14F-4D97-AF65-F5344CB8AC3E}">
        <p14:creationId xmlns:p14="http://schemas.microsoft.com/office/powerpoint/2010/main" val="123897187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400" b="1" dirty="0"/>
              <a:t>Patient Presentation</a:t>
            </a:r>
          </a:p>
        </p:txBody>
      </p:sp>
      <p:sp>
        <p:nvSpPr>
          <p:cNvPr id="3" name="Subtitle 1">
            <a:extLst>
              <a:ext uri="{FF2B5EF4-FFF2-40B4-BE49-F238E27FC236}">
                <a16:creationId xmlns:a16="http://schemas.microsoft.com/office/drawing/2014/main" id="{7310FD9B-95FB-1AB5-19D8-9BEE6290213D}"/>
              </a:ext>
            </a:extLst>
          </p:cNvPr>
          <p:cNvSpPr>
            <a:spLocks noGrp="1"/>
          </p:cNvSpPr>
          <p:nvPr>
            <p:ph type="subTitle" idx="1"/>
          </p:nvPr>
        </p:nvSpPr>
        <p:spPr>
          <a:xfrm>
            <a:off x="123245" y="934721"/>
            <a:ext cx="8893534" cy="3263568"/>
          </a:xfrm>
        </p:spPr>
        <p:txBody>
          <a:bodyPr/>
          <a:lstStyle/>
          <a:p>
            <a:r>
              <a:rPr lang="en-US" sz="2000" dirty="0">
                <a:solidFill>
                  <a:srgbClr val="002E51"/>
                </a:solidFill>
              </a:rPr>
              <a:t>52 </a:t>
            </a:r>
            <a:r>
              <a:rPr lang="en-US" sz="2000" dirty="0" err="1">
                <a:solidFill>
                  <a:srgbClr val="002E51"/>
                </a:solidFill>
              </a:rPr>
              <a:t>yo</a:t>
            </a:r>
            <a:r>
              <a:rPr lang="en-US" sz="2000" dirty="0">
                <a:solidFill>
                  <a:srgbClr val="002E51"/>
                </a:solidFill>
              </a:rPr>
              <a:t> man with Hep C, Child-Pugh B cirrhosis </a:t>
            </a:r>
          </a:p>
          <a:p>
            <a:r>
              <a:rPr lang="en-US" sz="2000" dirty="0">
                <a:solidFill>
                  <a:srgbClr val="002E51"/>
                </a:solidFill>
              </a:rPr>
              <a:t>presents with hepatocellular cancer that has progressed </a:t>
            </a:r>
          </a:p>
          <a:p>
            <a:r>
              <a:rPr lang="en-US" sz="2000" dirty="0">
                <a:solidFill>
                  <a:srgbClr val="002E51"/>
                </a:solidFill>
              </a:rPr>
              <a:t>after locoregional therapies.</a:t>
            </a:r>
          </a:p>
          <a:p>
            <a:endParaRPr lang="en-US" sz="2000" dirty="0">
              <a:solidFill>
                <a:srgbClr val="002E51"/>
              </a:solidFill>
            </a:endParaRPr>
          </a:p>
          <a:p>
            <a:r>
              <a:rPr lang="en-US" sz="2000" dirty="0">
                <a:solidFill>
                  <a:srgbClr val="002E51"/>
                </a:solidFill>
              </a:rPr>
              <a:t>ECOG 1, AFP &gt; 500, Multinodular Disease w/Extrahepatic Spread</a:t>
            </a:r>
          </a:p>
          <a:p>
            <a:endParaRPr lang="en-US" sz="2000" dirty="0">
              <a:solidFill>
                <a:srgbClr val="002E51"/>
              </a:solidFill>
            </a:endParaRPr>
          </a:p>
          <a:p>
            <a:r>
              <a:rPr lang="en-US" sz="2000" dirty="0">
                <a:solidFill>
                  <a:srgbClr val="002E51"/>
                </a:solidFill>
              </a:rPr>
              <a:t>What is the most appropriate treatment for this patient?</a:t>
            </a:r>
          </a:p>
          <a:p>
            <a:endParaRPr lang="en-US" sz="2000" dirty="0">
              <a:solidFill>
                <a:srgbClr val="002E51"/>
              </a:solidFill>
            </a:endParaRPr>
          </a:p>
          <a:p>
            <a:endParaRPr lang="en-US" sz="2000" dirty="0">
              <a:solidFill>
                <a:srgbClr val="002E51"/>
              </a:solidFill>
            </a:endParaRPr>
          </a:p>
        </p:txBody>
      </p:sp>
    </p:spTree>
    <p:extLst>
      <p:ext uri="{BB962C8B-B14F-4D97-AF65-F5344CB8AC3E}">
        <p14:creationId xmlns:p14="http://schemas.microsoft.com/office/powerpoint/2010/main" val="339240582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400" b="1" dirty="0"/>
              <a:t>Progress of Systemic Therapy in HCC</a:t>
            </a:r>
          </a:p>
        </p:txBody>
      </p:sp>
      <p:sp>
        <p:nvSpPr>
          <p:cNvPr id="7" name="TextBox 6">
            <a:extLst>
              <a:ext uri="{FF2B5EF4-FFF2-40B4-BE49-F238E27FC236}">
                <a16:creationId xmlns:a16="http://schemas.microsoft.com/office/drawing/2014/main" id="{97FAF9FA-130E-0D8F-E087-9CF67F05D53C}"/>
              </a:ext>
            </a:extLst>
          </p:cNvPr>
          <p:cNvSpPr txBox="1"/>
          <p:nvPr/>
        </p:nvSpPr>
        <p:spPr>
          <a:xfrm>
            <a:off x="-63248" y="4277663"/>
            <a:ext cx="9207247" cy="861774"/>
          </a:xfrm>
          <a:prstGeom prst="rect">
            <a:avLst/>
          </a:prstGeom>
          <a:solidFill>
            <a:schemeClr val="bg1"/>
          </a:solidFill>
        </p:spPr>
        <p:txBody>
          <a:bodyPr wrap="square" rtlCol="0">
            <a:spAutoFit/>
          </a:bodyPr>
          <a:lstStyle/>
          <a:p>
            <a:endParaRPr lang="en-US" sz="1000" dirty="0"/>
          </a:p>
          <a:p>
            <a:endParaRPr lang="en-US" sz="1000" dirty="0"/>
          </a:p>
          <a:p>
            <a:endParaRPr lang="en-US" sz="1000" dirty="0"/>
          </a:p>
          <a:p>
            <a:endParaRPr lang="en-US" sz="1000" dirty="0"/>
          </a:p>
          <a:p>
            <a:endParaRPr lang="en-US" sz="1000" dirty="0"/>
          </a:p>
        </p:txBody>
      </p:sp>
      <p:sp>
        <p:nvSpPr>
          <p:cNvPr id="2" name="Arrow: Right 1">
            <a:extLst>
              <a:ext uri="{FF2B5EF4-FFF2-40B4-BE49-F238E27FC236}">
                <a16:creationId xmlns:a16="http://schemas.microsoft.com/office/drawing/2014/main" id="{CA0BF176-E347-DAD8-7B7D-AD2E6839B17F}"/>
              </a:ext>
            </a:extLst>
          </p:cNvPr>
          <p:cNvSpPr/>
          <p:nvPr/>
        </p:nvSpPr>
        <p:spPr bwMode="auto">
          <a:xfrm>
            <a:off x="0" y="2136814"/>
            <a:ext cx="9144000" cy="874634"/>
          </a:xfrm>
          <a:prstGeom prst="rightArrow">
            <a:avLst/>
          </a:prstGeom>
          <a:solidFill>
            <a:srgbClr val="003767"/>
          </a:solidFill>
          <a:ln w="9525" cap="flat" cmpd="sng" algn="ctr">
            <a:solidFill>
              <a:schemeClr val="tx1"/>
            </a:solidFill>
            <a:prstDash val="solid"/>
            <a:round/>
            <a:headEnd type="none" w="med" len="med"/>
            <a:tailEnd type="none" w="med" len="med"/>
          </a:ln>
          <a:effectLst/>
        </p:spPr>
        <p:txBody>
          <a:bodyPr vert="horz" wrap="square" lIns="121807" tIns="60904" rIns="121807" bIns="60904" numCol="1" rtlCol="0" anchor="ctr" anchorCtr="0" compatLnSpc="1">
            <a:prstTxWarp prst="textNoShape">
              <a:avLst/>
            </a:prstTxWarp>
          </a:bodyPr>
          <a:lstStyle/>
          <a:p>
            <a:pPr defTabSz="1218072" eaLnBrk="0" fontAlgn="base" hangingPunct="0">
              <a:spcBef>
                <a:spcPct val="0"/>
              </a:spcBef>
              <a:spcAft>
                <a:spcPct val="0"/>
              </a:spcAft>
            </a:pPr>
            <a:r>
              <a:rPr lang="en-US" sz="1200" b="1" dirty="0">
                <a:solidFill>
                  <a:srgbClr val="FFFFFF"/>
                </a:solidFill>
                <a:latin typeface="Arial" pitchFamily="-72" charset="0"/>
                <a:ea typeface="ＭＳ Ｐゴシック" pitchFamily="-72" charset="-128"/>
                <a:cs typeface="ＭＳ Ｐゴシック" pitchFamily="-72" charset="-128"/>
              </a:rPr>
              <a:t>2007     2008     2009     2010     2011     2012     2013     2014     2015     2016     2017     2018     2019     2020     2021     2022</a:t>
            </a:r>
          </a:p>
        </p:txBody>
      </p:sp>
      <p:sp>
        <p:nvSpPr>
          <p:cNvPr id="3" name="Rectangle 2">
            <a:extLst>
              <a:ext uri="{FF2B5EF4-FFF2-40B4-BE49-F238E27FC236}">
                <a16:creationId xmlns:a16="http://schemas.microsoft.com/office/drawing/2014/main" id="{DCF81CEA-FC98-F2D7-E3D0-04FA56CA6ED5}"/>
              </a:ext>
            </a:extLst>
          </p:cNvPr>
          <p:cNvSpPr/>
          <p:nvPr/>
        </p:nvSpPr>
        <p:spPr bwMode="auto">
          <a:xfrm>
            <a:off x="37252" y="1407205"/>
            <a:ext cx="1549401" cy="55399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SORAFENIB:</a:t>
            </a:r>
          </a:p>
          <a:p>
            <a:pPr marL="0" marR="0" indent="0" algn="ctr" defTabSz="914400" rtl="0" eaLnBrk="0" fontAlgn="base" latinLnBrk="0" hangingPunct="0">
              <a:lnSpc>
                <a:spcPct val="100000"/>
              </a:lnSpc>
              <a:spcBef>
                <a:spcPct val="0"/>
              </a:spcBef>
              <a:spcAft>
                <a:spcPct val="0"/>
              </a:spcAft>
              <a:buClrTx/>
              <a:buSzTx/>
              <a:buFontTx/>
              <a:buNone/>
              <a:tabLst/>
            </a:pPr>
            <a:r>
              <a:rPr lang="en-US" sz="1000" b="1" dirty="0">
                <a:latin typeface="Arial" pitchFamily="-72" charset="0"/>
                <a:ea typeface="ＭＳ Ｐゴシック" pitchFamily="-72" charset="-128"/>
                <a:cs typeface="ＭＳ Ｐゴシック" pitchFamily="-72" charset="-128"/>
              </a:rPr>
              <a:t>SHARP/ASIA-PACIFIC</a:t>
            </a:r>
            <a:endParaRPr kumimoji="0" lang="en-US" sz="10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6" name="Rectangle 5">
            <a:extLst>
              <a:ext uri="{FF2B5EF4-FFF2-40B4-BE49-F238E27FC236}">
                <a16:creationId xmlns:a16="http://schemas.microsoft.com/office/drawing/2014/main" id="{3204A1AE-A510-B974-9043-D2F48AADCE3F}"/>
              </a:ext>
            </a:extLst>
          </p:cNvPr>
          <p:cNvSpPr/>
          <p:nvPr/>
        </p:nvSpPr>
        <p:spPr bwMode="auto">
          <a:xfrm>
            <a:off x="5259433" y="4629063"/>
            <a:ext cx="1371600" cy="35052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NIVOLUMAB:</a:t>
            </a:r>
          </a:p>
          <a:p>
            <a:pPr marL="0" marR="0" indent="0" algn="ctr" defTabSz="914400" rtl="0" eaLnBrk="0" fontAlgn="base" latinLnBrk="0" hangingPunct="0">
              <a:lnSpc>
                <a:spcPct val="100000"/>
              </a:lnSpc>
              <a:spcBef>
                <a:spcPct val="0"/>
              </a:spcBef>
              <a:spcAft>
                <a:spcPct val="0"/>
              </a:spcAft>
              <a:buClrTx/>
              <a:buSzTx/>
              <a:buFontTx/>
              <a:buNone/>
              <a:tabLst/>
            </a:pPr>
            <a:r>
              <a:rPr lang="en-US" sz="1000" b="1" dirty="0">
                <a:latin typeface="Arial" pitchFamily="-72" charset="0"/>
                <a:ea typeface="ＭＳ Ｐゴシック" pitchFamily="-72" charset="-128"/>
                <a:cs typeface="ＭＳ Ｐゴシック" pitchFamily="-72" charset="-128"/>
              </a:rPr>
              <a:t>CHECKMATE-040</a:t>
            </a:r>
            <a:endParaRPr kumimoji="0" lang="en-US" sz="10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8" name="Rectangle 7">
            <a:extLst>
              <a:ext uri="{FF2B5EF4-FFF2-40B4-BE49-F238E27FC236}">
                <a16:creationId xmlns:a16="http://schemas.microsoft.com/office/drawing/2014/main" id="{45D1A22A-0577-E26C-0BB5-62E35149C910}"/>
              </a:ext>
            </a:extLst>
          </p:cNvPr>
          <p:cNvSpPr/>
          <p:nvPr/>
        </p:nvSpPr>
        <p:spPr bwMode="auto">
          <a:xfrm>
            <a:off x="5108343" y="1566170"/>
            <a:ext cx="1188720" cy="35052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REGORAFENIB</a:t>
            </a:r>
            <a:r>
              <a:rPr lang="en-US" sz="1000" b="1" dirty="0">
                <a:latin typeface="Arial" pitchFamily="-72" charset="0"/>
                <a:ea typeface="ＭＳ Ｐゴシック" pitchFamily="-72" charset="-128"/>
                <a:cs typeface="ＭＳ Ｐゴシック" pitchFamily="-72" charset="-128"/>
              </a:rPr>
              <a:t>: RESORCE</a:t>
            </a:r>
            <a:endParaRPr kumimoji="0" lang="en-US" sz="10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9" name="Rectangle 8">
            <a:extLst>
              <a:ext uri="{FF2B5EF4-FFF2-40B4-BE49-F238E27FC236}">
                <a16:creationId xmlns:a16="http://schemas.microsoft.com/office/drawing/2014/main" id="{31A9012D-FDD0-747D-A736-93577580FF77}"/>
              </a:ext>
            </a:extLst>
          </p:cNvPr>
          <p:cNvSpPr/>
          <p:nvPr/>
        </p:nvSpPr>
        <p:spPr bwMode="auto">
          <a:xfrm>
            <a:off x="6687377" y="1017607"/>
            <a:ext cx="1257301" cy="35052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CABOZANTINIB:</a:t>
            </a:r>
          </a:p>
          <a:p>
            <a:pPr marL="0" marR="0" indent="0" algn="ctr" defTabSz="914400" rtl="0" eaLnBrk="0" fontAlgn="base" latinLnBrk="0" hangingPunct="0">
              <a:lnSpc>
                <a:spcPct val="100000"/>
              </a:lnSpc>
              <a:spcBef>
                <a:spcPct val="0"/>
              </a:spcBef>
              <a:spcAft>
                <a:spcPct val="0"/>
              </a:spcAft>
              <a:buClrTx/>
              <a:buSzTx/>
              <a:buFontTx/>
              <a:buNone/>
              <a:tabLst/>
            </a:pPr>
            <a:r>
              <a:rPr lang="en-US" sz="1000" b="1" dirty="0">
                <a:latin typeface="Arial" pitchFamily="-72" charset="0"/>
                <a:ea typeface="ＭＳ Ｐゴシック" pitchFamily="-72" charset="-128"/>
                <a:cs typeface="ＭＳ Ｐゴシック" pitchFamily="-72" charset="-128"/>
              </a:rPr>
              <a:t>CELESTIAL</a:t>
            </a:r>
            <a:endParaRPr kumimoji="0" lang="en-US" sz="10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0" name="Rectangle 9">
            <a:extLst>
              <a:ext uri="{FF2B5EF4-FFF2-40B4-BE49-F238E27FC236}">
                <a16:creationId xmlns:a16="http://schemas.microsoft.com/office/drawing/2014/main" id="{50505413-F608-2076-AB79-2A9AF541BAA0}"/>
              </a:ext>
            </a:extLst>
          </p:cNvPr>
          <p:cNvSpPr/>
          <p:nvPr/>
        </p:nvSpPr>
        <p:spPr bwMode="auto">
          <a:xfrm>
            <a:off x="5336943" y="950355"/>
            <a:ext cx="1143000" cy="35052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LENVANTINIB:</a:t>
            </a:r>
          </a:p>
          <a:p>
            <a:pPr marL="0" marR="0" indent="0" algn="ctr" defTabSz="914400" rtl="0" eaLnBrk="0" fontAlgn="base" latinLnBrk="0" hangingPunct="0">
              <a:lnSpc>
                <a:spcPct val="100000"/>
              </a:lnSpc>
              <a:spcBef>
                <a:spcPct val="0"/>
              </a:spcBef>
              <a:spcAft>
                <a:spcPct val="0"/>
              </a:spcAft>
              <a:buClrTx/>
              <a:buSzTx/>
              <a:buFontTx/>
              <a:buNone/>
              <a:tabLst/>
            </a:pPr>
            <a:r>
              <a:rPr lang="en-US" sz="1000" b="1" dirty="0">
                <a:latin typeface="Arial" pitchFamily="-72" charset="0"/>
                <a:ea typeface="ＭＳ Ｐゴシック" pitchFamily="-72" charset="-128"/>
                <a:cs typeface="ＭＳ Ｐゴシック" pitchFamily="-72" charset="-128"/>
              </a:rPr>
              <a:t>REFLECT</a:t>
            </a:r>
            <a:endParaRPr kumimoji="0" lang="en-US" sz="10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1" name="Rectangle 10">
            <a:extLst>
              <a:ext uri="{FF2B5EF4-FFF2-40B4-BE49-F238E27FC236}">
                <a16:creationId xmlns:a16="http://schemas.microsoft.com/office/drawing/2014/main" id="{92880B6E-691C-009F-A42E-0BD840F7D5B5}"/>
              </a:ext>
            </a:extLst>
          </p:cNvPr>
          <p:cNvSpPr/>
          <p:nvPr/>
        </p:nvSpPr>
        <p:spPr bwMode="auto">
          <a:xfrm>
            <a:off x="42332" y="4214096"/>
            <a:ext cx="960120" cy="35052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000" b="1" dirty="0">
                <a:latin typeface="Arial" pitchFamily="-72" charset="0"/>
                <a:ea typeface="ＭＳ Ｐゴシック" pitchFamily="-72" charset="-128"/>
                <a:cs typeface="ＭＳ Ｐゴシック" pitchFamily="-72" charset="-128"/>
              </a:rPr>
              <a:t>FIRST-LINE</a:t>
            </a:r>
            <a:endParaRPr kumimoji="0" lang="en-US" sz="10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2" name="Rectangle 11">
            <a:extLst>
              <a:ext uri="{FF2B5EF4-FFF2-40B4-BE49-F238E27FC236}">
                <a16:creationId xmlns:a16="http://schemas.microsoft.com/office/drawing/2014/main" id="{3E9F7FB3-EB87-3073-26AD-A8B67E20BD44}"/>
              </a:ext>
            </a:extLst>
          </p:cNvPr>
          <p:cNvSpPr/>
          <p:nvPr/>
        </p:nvSpPr>
        <p:spPr bwMode="auto">
          <a:xfrm>
            <a:off x="42331" y="4622717"/>
            <a:ext cx="1064150" cy="35052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SECOND-LINE</a:t>
            </a:r>
          </a:p>
        </p:txBody>
      </p:sp>
      <p:cxnSp>
        <p:nvCxnSpPr>
          <p:cNvPr id="13" name="Straight Connector 12">
            <a:extLst>
              <a:ext uri="{FF2B5EF4-FFF2-40B4-BE49-F238E27FC236}">
                <a16:creationId xmlns:a16="http://schemas.microsoft.com/office/drawing/2014/main" id="{5CD59175-DDBB-083C-BC22-263761F2DEE3}"/>
              </a:ext>
            </a:extLst>
          </p:cNvPr>
          <p:cNvCxnSpPr/>
          <p:nvPr/>
        </p:nvCxnSpPr>
        <p:spPr bwMode="auto">
          <a:xfrm>
            <a:off x="270934" y="1981004"/>
            <a:ext cx="0" cy="399347"/>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CA7E3E7B-B65C-F67F-60D0-B265F0BA05A7}"/>
              </a:ext>
            </a:extLst>
          </p:cNvPr>
          <p:cNvCxnSpPr/>
          <p:nvPr/>
        </p:nvCxnSpPr>
        <p:spPr bwMode="auto">
          <a:xfrm>
            <a:off x="5702703" y="1937954"/>
            <a:ext cx="0" cy="399347"/>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228AE344-4731-2863-7B58-B346FBDAE312}"/>
              </a:ext>
            </a:extLst>
          </p:cNvPr>
          <p:cNvCxnSpPr>
            <a:cxnSpLocks/>
          </p:cNvCxnSpPr>
          <p:nvPr/>
        </p:nvCxnSpPr>
        <p:spPr bwMode="auto">
          <a:xfrm>
            <a:off x="6341011" y="1311680"/>
            <a:ext cx="0" cy="1025621"/>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CF52426E-EC27-0D4D-C711-E0A607F30315}"/>
              </a:ext>
            </a:extLst>
          </p:cNvPr>
          <p:cNvCxnSpPr>
            <a:cxnSpLocks/>
          </p:cNvCxnSpPr>
          <p:nvPr/>
        </p:nvCxnSpPr>
        <p:spPr bwMode="auto">
          <a:xfrm>
            <a:off x="6811501" y="1419835"/>
            <a:ext cx="0" cy="91440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DEC545BA-8930-AA38-FA81-D6E54DEDF925}"/>
              </a:ext>
            </a:extLst>
          </p:cNvPr>
          <p:cNvCxnSpPr>
            <a:cxnSpLocks/>
          </p:cNvCxnSpPr>
          <p:nvPr/>
        </p:nvCxnSpPr>
        <p:spPr bwMode="auto">
          <a:xfrm>
            <a:off x="5852603" y="2811773"/>
            <a:ext cx="0" cy="182880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29021CC0-4A46-A7E6-9341-4C6A37E2154D}"/>
              </a:ext>
            </a:extLst>
          </p:cNvPr>
          <p:cNvCxnSpPr/>
          <p:nvPr/>
        </p:nvCxnSpPr>
        <p:spPr bwMode="auto">
          <a:xfrm>
            <a:off x="7506143" y="2828708"/>
            <a:ext cx="0" cy="27432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22" name="Rectangle 21">
            <a:extLst>
              <a:ext uri="{FF2B5EF4-FFF2-40B4-BE49-F238E27FC236}">
                <a16:creationId xmlns:a16="http://schemas.microsoft.com/office/drawing/2014/main" id="{1B19DFC6-4E17-C70E-C389-C09710737C3E}"/>
              </a:ext>
            </a:extLst>
          </p:cNvPr>
          <p:cNvSpPr/>
          <p:nvPr/>
        </p:nvSpPr>
        <p:spPr bwMode="auto">
          <a:xfrm>
            <a:off x="6687376" y="593601"/>
            <a:ext cx="2353165" cy="35052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000" b="1" dirty="0">
                <a:latin typeface="Arial" pitchFamily="-72" charset="0"/>
                <a:ea typeface="ＭＳ Ｐゴシック" pitchFamily="-72" charset="-128"/>
                <a:cs typeface="ＭＳ Ｐゴシック" pitchFamily="-72" charset="-128"/>
              </a:rPr>
              <a:t>TREMELIMUMAB + DURVALUMAB</a:t>
            </a:r>
            <a:r>
              <a:rPr kumimoji="0" lang="en-US" sz="10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a:t>
            </a:r>
          </a:p>
          <a:p>
            <a:pPr marL="0" marR="0" indent="0" algn="ctr" defTabSz="914400" rtl="0" eaLnBrk="0" fontAlgn="base" latinLnBrk="0" hangingPunct="0">
              <a:lnSpc>
                <a:spcPct val="100000"/>
              </a:lnSpc>
              <a:spcBef>
                <a:spcPct val="0"/>
              </a:spcBef>
              <a:spcAft>
                <a:spcPct val="0"/>
              </a:spcAft>
              <a:buClrTx/>
              <a:buSzTx/>
              <a:buFontTx/>
              <a:buNone/>
              <a:tabLst/>
            </a:pPr>
            <a:r>
              <a:rPr lang="en-US" sz="1000" b="1" dirty="0">
                <a:latin typeface="Arial" pitchFamily="-72" charset="0"/>
                <a:ea typeface="ＭＳ Ｐゴシック" pitchFamily="-72" charset="-128"/>
                <a:cs typeface="ＭＳ Ｐゴシック" pitchFamily="-72" charset="-128"/>
              </a:rPr>
              <a:t>HIMALAYA</a:t>
            </a:r>
            <a:endParaRPr kumimoji="0" lang="en-US" sz="10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cxnSp>
        <p:nvCxnSpPr>
          <p:cNvPr id="23" name="Straight Connector 22">
            <a:extLst>
              <a:ext uri="{FF2B5EF4-FFF2-40B4-BE49-F238E27FC236}">
                <a16:creationId xmlns:a16="http://schemas.microsoft.com/office/drawing/2014/main" id="{13B1D632-05C7-76E2-D5B8-60171E8F7D52}"/>
              </a:ext>
            </a:extLst>
          </p:cNvPr>
          <p:cNvCxnSpPr>
            <a:cxnSpLocks/>
          </p:cNvCxnSpPr>
          <p:nvPr/>
        </p:nvCxnSpPr>
        <p:spPr bwMode="auto">
          <a:xfrm>
            <a:off x="8534843" y="960631"/>
            <a:ext cx="0" cy="137160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9ACF697A-E786-9D38-EC32-E05339B43296}"/>
              </a:ext>
            </a:extLst>
          </p:cNvPr>
          <p:cNvCxnSpPr/>
          <p:nvPr/>
        </p:nvCxnSpPr>
        <p:spPr bwMode="auto">
          <a:xfrm>
            <a:off x="7316027" y="2827014"/>
            <a:ext cx="0" cy="82296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25" name="Rectangle 24">
            <a:extLst>
              <a:ext uri="{FF2B5EF4-FFF2-40B4-BE49-F238E27FC236}">
                <a16:creationId xmlns:a16="http://schemas.microsoft.com/office/drawing/2014/main" id="{C45A46E0-557F-3A21-9226-55C450B3AB35}"/>
              </a:ext>
            </a:extLst>
          </p:cNvPr>
          <p:cNvSpPr/>
          <p:nvPr/>
        </p:nvSpPr>
        <p:spPr bwMode="auto">
          <a:xfrm>
            <a:off x="6768538" y="3686999"/>
            <a:ext cx="1921873" cy="35052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NIVOLUMAB + IPILIMUMAB:</a:t>
            </a:r>
          </a:p>
          <a:p>
            <a:pPr marL="0" marR="0" indent="0" algn="ctr" defTabSz="914400" rtl="0" eaLnBrk="0" fontAlgn="base" latinLnBrk="0" hangingPunct="0">
              <a:lnSpc>
                <a:spcPct val="100000"/>
              </a:lnSpc>
              <a:spcBef>
                <a:spcPct val="0"/>
              </a:spcBef>
              <a:spcAft>
                <a:spcPct val="0"/>
              </a:spcAft>
              <a:buClrTx/>
              <a:buSzTx/>
              <a:buFontTx/>
              <a:buNone/>
              <a:tabLst/>
            </a:pPr>
            <a:r>
              <a:rPr lang="en-US" sz="1000" b="1" dirty="0">
                <a:latin typeface="Arial" pitchFamily="-72" charset="0"/>
                <a:ea typeface="ＭＳ Ｐゴシック" pitchFamily="-72" charset="-128"/>
                <a:cs typeface="ＭＳ Ｐゴシック" pitchFamily="-72" charset="-128"/>
              </a:rPr>
              <a:t>CHECKMATE-040</a:t>
            </a:r>
            <a:endParaRPr kumimoji="0" lang="en-US" sz="10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6" name="Rectangle 25">
            <a:extLst>
              <a:ext uri="{FF2B5EF4-FFF2-40B4-BE49-F238E27FC236}">
                <a16:creationId xmlns:a16="http://schemas.microsoft.com/office/drawing/2014/main" id="{566913F6-1D1F-3D45-DB2A-183C7DA0B3E9}"/>
              </a:ext>
            </a:extLst>
          </p:cNvPr>
          <p:cNvSpPr/>
          <p:nvPr/>
        </p:nvSpPr>
        <p:spPr bwMode="auto">
          <a:xfrm>
            <a:off x="6931177" y="1419835"/>
            <a:ext cx="1371600" cy="35052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RAMUCIRUMAB:</a:t>
            </a:r>
          </a:p>
          <a:p>
            <a:pPr marL="0" marR="0" indent="0" algn="ctr" defTabSz="914400" rtl="0" eaLnBrk="0" fontAlgn="base" latinLnBrk="0" hangingPunct="0">
              <a:lnSpc>
                <a:spcPct val="100000"/>
              </a:lnSpc>
              <a:spcBef>
                <a:spcPct val="0"/>
              </a:spcBef>
              <a:spcAft>
                <a:spcPct val="0"/>
              </a:spcAft>
              <a:buClrTx/>
              <a:buSzTx/>
              <a:buFontTx/>
              <a:buNone/>
              <a:tabLst/>
            </a:pPr>
            <a:r>
              <a:rPr lang="en-US" sz="1000" b="1" dirty="0">
                <a:latin typeface="Arial" pitchFamily="-72" charset="0"/>
                <a:ea typeface="ＭＳ Ｐゴシック" pitchFamily="-72" charset="-128"/>
                <a:cs typeface="ＭＳ Ｐゴシック" pitchFamily="-72" charset="-128"/>
              </a:rPr>
              <a:t>REACH-2</a:t>
            </a:r>
            <a:endParaRPr kumimoji="0" lang="en-US" sz="10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0" name="Rectangle 19">
            <a:extLst>
              <a:ext uri="{FF2B5EF4-FFF2-40B4-BE49-F238E27FC236}">
                <a16:creationId xmlns:a16="http://schemas.microsoft.com/office/drawing/2014/main" id="{E03C75DB-33C9-0F1C-1C49-24CFBF4896D7}"/>
              </a:ext>
            </a:extLst>
          </p:cNvPr>
          <p:cNvSpPr/>
          <p:nvPr/>
        </p:nvSpPr>
        <p:spPr bwMode="auto">
          <a:xfrm>
            <a:off x="6768095" y="3167258"/>
            <a:ext cx="2353165" cy="35052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ATEZOLIZUMAB + BEVACIZUMAB:</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IMBRAVE 150</a:t>
            </a:r>
          </a:p>
        </p:txBody>
      </p:sp>
      <p:sp>
        <p:nvSpPr>
          <p:cNvPr id="27" name="Rectangle 26">
            <a:extLst>
              <a:ext uri="{FF2B5EF4-FFF2-40B4-BE49-F238E27FC236}">
                <a16:creationId xmlns:a16="http://schemas.microsoft.com/office/drawing/2014/main" id="{3A0B1765-EE4A-C404-39EB-3CD9597C4054}"/>
              </a:ext>
            </a:extLst>
          </p:cNvPr>
          <p:cNvSpPr/>
          <p:nvPr/>
        </p:nvSpPr>
        <p:spPr bwMode="auto">
          <a:xfrm>
            <a:off x="6126702" y="4174990"/>
            <a:ext cx="1371600" cy="35052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PEMBROLIZUMAB:</a:t>
            </a:r>
          </a:p>
          <a:p>
            <a:pPr marL="0" marR="0" indent="0" algn="ctr" defTabSz="914400" rtl="0" eaLnBrk="0" fontAlgn="base" latinLnBrk="0" hangingPunct="0">
              <a:lnSpc>
                <a:spcPct val="100000"/>
              </a:lnSpc>
              <a:spcBef>
                <a:spcPct val="0"/>
              </a:spcBef>
              <a:spcAft>
                <a:spcPct val="0"/>
              </a:spcAft>
              <a:buClrTx/>
              <a:buSzTx/>
              <a:buFontTx/>
              <a:buNone/>
              <a:tabLst/>
            </a:pPr>
            <a:r>
              <a:rPr lang="en-US" sz="1000" b="1" dirty="0">
                <a:latin typeface="Arial" pitchFamily="-72" charset="0"/>
                <a:ea typeface="ＭＳ Ｐゴシック" pitchFamily="-72" charset="-128"/>
                <a:cs typeface="ＭＳ Ｐゴシック" pitchFamily="-72" charset="-128"/>
              </a:rPr>
              <a:t>KEYNOTE-224</a:t>
            </a:r>
            <a:endParaRPr kumimoji="0" lang="en-US" sz="10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cxnSp>
        <p:nvCxnSpPr>
          <p:cNvPr id="29" name="Straight Connector 28">
            <a:extLst>
              <a:ext uri="{FF2B5EF4-FFF2-40B4-BE49-F238E27FC236}">
                <a16:creationId xmlns:a16="http://schemas.microsoft.com/office/drawing/2014/main" id="{BEEBF398-7754-AFA8-4867-BF26C8F3B568}"/>
              </a:ext>
            </a:extLst>
          </p:cNvPr>
          <p:cNvCxnSpPr>
            <a:cxnSpLocks/>
          </p:cNvCxnSpPr>
          <p:nvPr/>
        </p:nvCxnSpPr>
        <p:spPr bwMode="auto">
          <a:xfrm>
            <a:off x="6426603" y="2811774"/>
            <a:ext cx="0" cy="137160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E144682A-6D1B-3B97-7494-E62796F338FE}"/>
              </a:ext>
            </a:extLst>
          </p:cNvPr>
          <p:cNvCxnSpPr>
            <a:cxnSpLocks/>
          </p:cNvCxnSpPr>
          <p:nvPr/>
        </p:nvCxnSpPr>
        <p:spPr bwMode="auto">
          <a:xfrm>
            <a:off x="6963901" y="1785595"/>
            <a:ext cx="0" cy="54864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32" name="Rectangle 31">
            <a:extLst>
              <a:ext uri="{FF2B5EF4-FFF2-40B4-BE49-F238E27FC236}">
                <a16:creationId xmlns:a16="http://schemas.microsoft.com/office/drawing/2014/main" id="{7D3CC943-00BC-C589-347F-A425DA68223D}"/>
              </a:ext>
            </a:extLst>
          </p:cNvPr>
          <p:cNvSpPr/>
          <p:nvPr/>
        </p:nvSpPr>
        <p:spPr bwMode="auto">
          <a:xfrm>
            <a:off x="1594198" y="3547201"/>
            <a:ext cx="2056919" cy="350520"/>
          </a:xfrm>
          <a:prstGeom prst="rect">
            <a:avLst/>
          </a:prstGeom>
          <a:solidFill>
            <a:srgbClr val="FFCC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SORAFENIB + DOXORUBIN:</a:t>
            </a:r>
          </a:p>
          <a:p>
            <a:pPr marL="0" marR="0" indent="0" algn="ctr" defTabSz="914400" rtl="0" eaLnBrk="0" fontAlgn="base" latinLnBrk="0" hangingPunct="0">
              <a:lnSpc>
                <a:spcPct val="100000"/>
              </a:lnSpc>
              <a:spcBef>
                <a:spcPct val="0"/>
              </a:spcBef>
              <a:spcAft>
                <a:spcPct val="0"/>
              </a:spcAft>
              <a:buClrTx/>
              <a:buSzTx/>
              <a:buFontTx/>
              <a:buNone/>
              <a:tabLst/>
            </a:pPr>
            <a:r>
              <a:rPr lang="en-US" sz="1000" b="1" dirty="0">
                <a:latin typeface="Arial" pitchFamily="-72" charset="0"/>
                <a:ea typeface="ＭＳ Ｐゴシック" pitchFamily="-72" charset="-128"/>
                <a:cs typeface="ＭＳ Ｐゴシック" pitchFamily="-72" charset="-128"/>
              </a:rPr>
              <a:t>CALBG-80802</a:t>
            </a:r>
            <a:endParaRPr kumimoji="0" lang="en-US" sz="10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33" name="Rectangle 32">
            <a:extLst>
              <a:ext uri="{FF2B5EF4-FFF2-40B4-BE49-F238E27FC236}">
                <a16:creationId xmlns:a16="http://schemas.microsoft.com/office/drawing/2014/main" id="{7E3D90D0-F923-7684-4BA9-F11D03C032BC}"/>
              </a:ext>
            </a:extLst>
          </p:cNvPr>
          <p:cNvSpPr/>
          <p:nvPr/>
        </p:nvSpPr>
        <p:spPr bwMode="auto">
          <a:xfrm>
            <a:off x="1106481" y="3006640"/>
            <a:ext cx="914400" cy="350520"/>
          </a:xfrm>
          <a:prstGeom prst="rect">
            <a:avLst/>
          </a:prstGeom>
          <a:solidFill>
            <a:srgbClr val="FFCC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SUNITINIB</a:t>
            </a:r>
          </a:p>
        </p:txBody>
      </p:sp>
      <p:sp>
        <p:nvSpPr>
          <p:cNvPr id="34" name="Rectangle 33">
            <a:extLst>
              <a:ext uri="{FF2B5EF4-FFF2-40B4-BE49-F238E27FC236}">
                <a16:creationId xmlns:a16="http://schemas.microsoft.com/office/drawing/2014/main" id="{22663B34-A300-2A15-7F27-E3B03FF4A9D7}"/>
              </a:ext>
            </a:extLst>
          </p:cNvPr>
          <p:cNvSpPr/>
          <p:nvPr/>
        </p:nvSpPr>
        <p:spPr bwMode="auto">
          <a:xfrm>
            <a:off x="2157828" y="3012234"/>
            <a:ext cx="2056919" cy="350520"/>
          </a:xfrm>
          <a:prstGeom prst="rect">
            <a:avLst/>
          </a:prstGeom>
          <a:solidFill>
            <a:srgbClr val="FFCC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SORAFENIB + ERLOTINIB</a:t>
            </a:r>
          </a:p>
        </p:txBody>
      </p:sp>
      <p:sp>
        <p:nvSpPr>
          <p:cNvPr id="35" name="Rectangle 34">
            <a:extLst>
              <a:ext uri="{FF2B5EF4-FFF2-40B4-BE49-F238E27FC236}">
                <a16:creationId xmlns:a16="http://schemas.microsoft.com/office/drawing/2014/main" id="{8B543F57-F087-10CC-9AC1-62E604A3387E}"/>
              </a:ext>
            </a:extLst>
          </p:cNvPr>
          <p:cNvSpPr/>
          <p:nvPr/>
        </p:nvSpPr>
        <p:spPr bwMode="auto">
          <a:xfrm>
            <a:off x="1212060" y="4622717"/>
            <a:ext cx="1371600" cy="350520"/>
          </a:xfrm>
          <a:prstGeom prst="rect">
            <a:avLst/>
          </a:prstGeom>
          <a:solidFill>
            <a:srgbClr val="FFCC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NEGATIVE TRIALS</a:t>
            </a:r>
          </a:p>
        </p:txBody>
      </p:sp>
      <p:sp>
        <p:nvSpPr>
          <p:cNvPr id="36" name="Rectangle 35">
            <a:extLst>
              <a:ext uri="{FF2B5EF4-FFF2-40B4-BE49-F238E27FC236}">
                <a16:creationId xmlns:a16="http://schemas.microsoft.com/office/drawing/2014/main" id="{5F9EF2A3-4D19-8CDF-E6F4-96BF6E6A955C}"/>
              </a:ext>
            </a:extLst>
          </p:cNvPr>
          <p:cNvSpPr/>
          <p:nvPr/>
        </p:nvSpPr>
        <p:spPr bwMode="auto">
          <a:xfrm>
            <a:off x="4340696" y="3012959"/>
            <a:ext cx="914400" cy="350520"/>
          </a:xfrm>
          <a:prstGeom prst="rect">
            <a:avLst/>
          </a:prstGeom>
          <a:solidFill>
            <a:srgbClr val="FFCC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LINIFANIB</a:t>
            </a:r>
          </a:p>
        </p:txBody>
      </p:sp>
      <p:sp>
        <p:nvSpPr>
          <p:cNvPr id="37" name="Rectangle 36">
            <a:extLst>
              <a:ext uri="{FF2B5EF4-FFF2-40B4-BE49-F238E27FC236}">
                <a16:creationId xmlns:a16="http://schemas.microsoft.com/office/drawing/2014/main" id="{F8A998DF-C965-5807-794D-E2C06F32FCD2}"/>
              </a:ext>
            </a:extLst>
          </p:cNvPr>
          <p:cNvSpPr/>
          <p:nvPr/>
        </p:nvSpPr>
        <p:spPr bwMode="auto">
          <a:xfrm>
            <a:off x="3837460" y="3548873"/>
            <a:ext cx="914400" cy="350520"/>
          </a:xfrm>
          <a:prstGeom prst="rect">
            <a:avLst/>
          </a:prstGeom>
          <a:solidFill>
            <a:srgbClr val="FFCC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BRIVANIB</a:t>
            </a:r>
          </a:p>
        </p:txBody>
      </p:sp>
    </p:spTree>
    <p:extLst>
      <p:ext uri="{BB962C8B-B14F-4D97-AF65-F5344CB8AC3E}">
        <p14:creationId xmlns:p14="http://schemas.microsoft.com/office/powerpoint/2010/main" val="89289945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400" b="1" dirty="0"/>
              <a:t>BCLC Approach to HCC</a:t>
            </a:r>
          </a:p>
        </p:txBody>
      </p:sp>
      <p:pic>
        <p:nvPicPr>
          <p:cNvPr id="5" name="Picture 4">
            <a:extLst>
              <a:ext uri="{FF2B5EF4-FFF2-40B4-BE49-F238E27FC236}">
                <a16:creationId xmlns:a16="http://schemas.microsoft.com/office/drawing/2014/main" id="{F047BBF5-4610-E34C-4483-9629AD39D441}"/>
              </a:ext>
            </a:extLst>
          </p:cNvPr>
          <p:cNvPicPr>
            <a:picLocks noChangeAspect="1"/>
          </p:cNvPicPr>
          <p:nvPr/>
        </p:nvPicPr>
        <p:blipFill rotWithShape="1">
          <a:blip r:embed="rId2"/>
          <a:srcRect t="1483"/>
          <a:stretch/>
        </p:blipFill>
        <p:spPr>
          <a:xfrm>
            <a:off x="0" y="937260"/>
            <a:ext cx="9103788" cy="3865330"/>
          </a:xfrm>
          <a:prstGeom prst="rect">
            <a:avLst/>
          </a:prstGeom>
        </p:spPr>
      </p:pic>
      <p:sp>
        <p:nvSpPr>
          <p:cNvPr id="6" name="TextBox 5">
            <a:extLst>
              <a:ext uri="{FF2B5EF4-FFF2-40B4-BE49-F238E27FC236}">
                <a16:creationId xmlns:a16="http://schemas.microsoft.com/office/drawing/2014/main" id="{A7D3BB46-47FA-1EB0-8BD6-AB22C517ABCB}"/>
              </a:ext>
            </a:extLst>
          </p:cNvPr>
          <p:cNvSpPr txBox="1"/>
          <p:nvPr/>
        </p:nvSpPr>
        <p:spPr>
          <a:xfrm>
            <a:off x="0" y="4736890"/>
            <a:ext cx="9103788" cy="400110"/>
          </a:xfrm>
          <a:prstGeom prst="rect">
            <a:avLst/>
          </a:prstGeom>
          <a:solidFill>
            <a:schemeClr val="bg1"/>
          </a:solidFill>
        </p:spPr>
        <p:txBody>
          <a:bodyPr wrap="square" rtlCol="0">
            <a:spAutoFit/>
          </a:bodyPr>
          <a:lstStyle/>
          <a:p>
            <a:endParaRPr lang="en-US" sz="1000" dirty="0"/>
          </a:p>
          <a:p>
            <a:r>
              <a:rPr lang="en-US" sz="1000" dirty="0" err="1"/>
              <a:t>Reig</a:t>
            </a:r>
            <a:r>
              <a:rPr lang="en-US" sz="1000" dirty="0"/>
              <a:t> et al, Journal of Hepatology, 2022</a:t>
            </a:r>
          </a:p>
        </p:txBody>
      </p:sp>
      <p:pic>
        <p:nvPicPr>
          <p:cNvPr id="3" name="Picture 2">
            <a:extLst>
              <a:ext uri="{FF2B5EF4-FFF2-40B4-BE49-F238E27FC236}">
                <a16:creationId xmlns:a16="http://schemas.microsoft.com/office/drawing/2014/main" id="{FBD2E54B-21CB-B4DA-248F-E1D5680CA893}"/>
              </a:ext>
            </a:extLst>
          </p:cNvPr>
          <p:cNvPicPr>
            <a:picLocks noChangeAspect="1"/>
          </p:cNvPicPr>
          <p:nvPr/>
        </p:nvPicPr>
        <p:blipFill rotWithShape="1">
          <a:blip r:embed="rId3"/>
          <a:srcRect l="1661" r="1661"/>
          <a:stretch/>
        </p:blipFill>
        <p:spPr>
          <a:xfrm>
            <a:off x="4778733" y="1770962"/>
            <a:ext cx="3450867" cy="2263966"/>
          </a:xfrm>
          <a:prstGeom prst="rect">
            <a:avLst/>
          </a:prstGeom>
          <a:ln>
            <a:solidFill>
              <a:schemeClr val="tx1"/>
            </a:solidFill>
          </a:ln>
        </p:spPr>
      </p:pic>
    </p:spTree>
    <p:extLst>
      <p:ext uri="{BB962C8B-B14F-4D97-AF65-F5344CB8AC3E}">
        <p14:creationId xmlns:p14="http://schemas.microsoft.com/office/powerpoint/2010/main" val="276940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E91603-C976-565F-BCBB-B5F7FCF08A86}"/>
              </a:ext>
            </a:extLst>
          </p:cNvPr>
          <p:cNvSpPr txBox="1"/>
          <p:nvPr/>
        </p:nvSpPr>
        <p:spPr>
          <a:xfrm>
            <a:off x="0" y="4573411"/>
            <a:ext cx="9103788" cy="553998"/>
          </a:xfrm>
          <a:prstGeom prst="rect">
            <a:avLst/>
          </a:prstGeom>
          <a:solidFill>
            <a:schemeClr val="bg1"/>
          </a:solidFill>
        </p:spPr>
        <p:txBody>
          <a:bodyPr wrap="square" rtlCol="0">
            <a:spAutoFit/>
          </a:bodyPr>
          <a:lstStyle/>
          <a:p>
            <a:endParaRPr lang="en-US" sz="1000" dirty="0"/>
          </a:p>
          <a:p>
            <a:endParaRPr lang="en-US" sz="1000" dirty="0"/>
          </a:p>
          <a:p>
            <a:r>
              <a:rPr lang="en-US" sz="1000" dirty="0" err="1"/>
              <a:t>Llovet</a:t>
            </a:r>
            <a:r>
              <a:rPr lang="en-US" sz="1000" dirty="0"/>
              <a:t> et al, Nat Rev Dis Primers, 2021</a:t>
            </a:r>
          </a:p>
        </p:txBody>
      </p:sp>
      <p:grpSp>
        <p:nvGrpSpPr>
          <p:cNvPr id="20" name="Group 19">
            <a:extLst>
              <a:ext uri="{FF2B5EF4-FFF2-40B4-BE49-F238E27FC236}">
                <a16:creationId xmlns:a16="http://schemas.microsoft.com/office/drawing/2014/main" id="{B7170DAE-A72A-1B48-F630-33318C3ACC0B}"/>
              </a:ext>
            </a:extLst>
          </p:cNvPr>
          <p:cNvGrpSpPr/>
          <p:nvPr/>
        </p:nvGrpSpPr>
        <p:grpSpPr>
          <a:xfrm>
            <a:off x="190105" y="109998"/>
            <a:ext cx="8928102" cy="4928266"/>
            <a:chOff x="107949" y="199143"/>
            <a:chExt cx="8928102" cy="4928266"/>
          </a:xfrm>
        </p:grpSpPr>
        <p:grpSp>
          <p:nvGrpSpPr>
            <p:cNvPr id="18" name="Group 17">
              <a:extLst>
                <a:ext uri="{FF2B5EF4-FFF2-40B4-BE49-F238E27FC236}">
                  <a16:creationId xmlns:a16="http://schemas.microsoft.com/office/drawing/2014/main" id="{6B396261-434D-7282-7236-A9356D25862E}"/>
                </a:ext>
              </a:extLst>
            </p:cNvPr>
            <p:cNvGrpSpPr/>
            <p:nvPr/>
          </p:nvGrpSpPr>
          <p:grpSpPr>
            <a:xfrm>
              <a:off x="107949" y="199143"/>
              <a:ext cx="8928102" cy="4928266"/>
              <a:chOff x="107949" y="199143"/>
              <a:chExt cx="8928102" cy="4928266"/>
            </a:xfrm>
          </p:grpSpPr>
          <p:grpSp>
            <p:nvGrpSpPr>
              <p:cNvPr id="9" name="Group 8">
                <a:extLst>
                  <a:ext uri="{FF2B5EF4-FFF2-40B4-BE49-F238E27FC236}">
                    <a16:creationId xmlns:a16="http://schemas.microsoft.com/office/drawing/2014/main" id="{FD0B8080-8EC1-B4E8-AC8F-5CB51B061D51}"/>
                  </a:ext>
                </a:extLst>
              </p:cNvPr>
              <p:cNvGrpSpPr/>
              <p:nvPr/>
            </p:nvGrpSpPr>
            <p:grpSpPr>
              <a:xfrm>
                <a:off x="107949" y="199143"/>
                <a:ext cx="8928102" cy="4928266"/>
                <a:chOff x="107949" y="199143"/>
                <a:chExt cx="8928102" cy="4928266"/>
              </a:xfrm>
            </p:grpSpPr>
            <p:grpSp>
              <p:nvGrpSpPr>
                <p:cNvPr id="7" name="Group 6">
                  <a:extLst>
                    <a:ext uri="{FF2B5EF4-FFF2-40B4-BE49-F238E27FC236}">
                      <a16:creationId xmlns:a16="http://schemas.microsoft.com/office/drawing/2014/main" id="{FDB70C36-122E-B70F-6E09-D0A780F8F930}"/>
                    </a:ext>
                  </a:extLst>
                </p:cNvPr>
                <p:cNvGrpSpPr/>
                <p:nvPr/>
              </p:nvGrpSpPr>
              <p:grpSpPr>
                <a:xfrm>
                  <a:off x="107949" y="199143"/>
                  <a:ext cx="8928102" cy="4256057"/>
                  <a:chOff x="107949" y="199143"/>
                  <a:chExt cx="8928102" cy="4256057"/>
                </a:xfrm>
              </p:grpSpPr>
              <p:pic>
                <p:nvPicPr>
                  <p:cNvPr id="1026" name="Picture 2" descr="Fig. 5">
                    <a:extLst>
                      <a:ext uri="{FF2B5EF4-FFF2-40B4-BE49-F238E27FC236}">
                        <a16:creationId xmlns:a16="http://schemas.microsoft.com/office/drawing/2014/main" id="{71B5227B-7F6B-95C6-6BD0-846BA48D90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0629"/>
                  <a:stretch/>
                </p:blipFill>
                <p:spPr bwMode="auto">
                  <a:xfrm>
                    <a:off x="219268" y="199143"/>
                    <a:ext cx="8816783" cy="425605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90CD765B-4E9C-F065-DFE3-0651D7ED5186}"/>
                      </a:ext>
                    </a:extLst>
                  </p:cNvPr>
                  <p:cNvSpPr/>
                  <p:nvPr/>
                </p:nvSpPr>
                <p:spPr bwMode="auto">
                  <a:xfrm>
                    <a:off x="107949" y="199143"/>
                    <a:ext cx="329373" cy="230227"/>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grpSp>
            <p:pic>
              <p:nvPicPr>
                <p:cNvPr id="2" name="Picture 2" descr="Fig. 5">
                  <a:extLst>
                    <a:ext uri="{FF2B5EF4-FFF2-40B4-BE49-F238E27FC236}">
                      <a16:creationId xmlns:a16="http://schemas.microsoft.com/office/drawing/2014/main" id="{7EB7F908-4D55-4B7B-9D2A-7BAC1847AB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4133" r="67945"/>
                <a:stretch/>
              </p:blipFill>
              <p:spPr bwMode="auto">
                <a:xfrm>
                  <a:off x="5017710" y="3597180"/>
                  <a:ext cx="2574160" cy="1530229"/>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B203A1C5-18D5-D61D-8046-AB3B8F1975E4}"/>
                  </a:ext>
                </a:extLst>
              </p:cNvPr>
              <p:cNvSpPr/>
              <p:nvPr/>
            </p:nvSpPr>
            <p:spPr bwMode="auto">
              <a:xfrm>
                <a:off x="4195622" y="1616434"/>
                <a:ext cx="980677" cy="1126766"/>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4" name="Rectangle 13">
                <a:extLst>
                  <a:ext uri="{FF2B5EF4-FFF2-40B4-BE49-F238E27FC236}">
                    <a16:creationId xmlns:a16="http://schemas.microsoft.com/office/drawing/2014/main" id="{73E2C29B-1E2B-DC7A-C848-B9ECA0678026}"/>
                  </a:ext>
                </a:extLst>
              </p:cNvPr>
              <p:cNvSpPr/>
              <p:nvPr/>
            </p:nvSpPr>
            <p:spPr bwMode="auto">
              <a:xfrm>
                <a:off x="6987854" y="906448"/>
                <a:ext cx="980677" cy="1066801"/>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7" name="Rectangle 16">
                <a:extLst>
                  <a:ext uri="{FF2B5EF4-FFF2-40B4-BE49-F238E27FC236}">
                    <a16:creationId xmlns:a16="http://schemas.microsoft.com/office/drawing/2014/main" id="{E392B613-8696-9D4C-72CE-2E6B19FB45B1}"/>
                  </a:ext>
                </a:extLst>
              </p:cNvPr>
              <p:cNvSpPr/>
              <p:nvPr/>
            </p:nvSpPr>
            <p:spPr bwMode="auto">
              <a:xfrm>
                <a:off x="3673479" y="3061252"/>
                <a:ext cx="980677" cy="604300"/>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grpSp>
        <p:sp>
          <p:nvSpPr>
            <p:cNvPr id="19" name="Rectangle 18">
              <a:extLst>
                <a:ext uri="{FF2B5EF4-FFF2-40B4-BE49-F238E27FC236}">
                  <a16:creationId xmlns:a16="http://schemas.microsoft.com/office/drawing/2014/main" id="{9E0EC99F-255D-D2B3-88F2-91E50836FF68}"/>
                </a:ext>
              </a:extLst>
            </p:cNvPr>
            <p:cNvSpPr/>
            <p:nvPr/>
          </p:nvSpPr>
          <p:spPr bwMode="auto">
            <a:xfrm>
              <a:off x="7675134" y="3914380"/>
              <a:ext cx="980677" cy="371374"/>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grpSp>
      <p:sp>
        <p:nvSpPr>
          <p:cNvPr id="3" name="TextBox 2">
            <a:extLst>
              <a:ext uri="{FF2B5EF4-FFF2-40B4-BE49-F238E27FC236}">
                <a16:creationId xmlns:a16="http://schemas.microsoft.com/office/drawing/2014/main" id="{EE0B6D2D-F7E8-629E-F1D2-8A0E9A63F710}"/>
              </a:ext>
            </a:extLst>
          </p:cNvPr>
          <p:cNvSpPr txBox="1"/>
          <p:nvPr/>
        </p:nvSpPr>
        <p:spPr>
          <a:xfrm>
            <a:off x="6637862" y="4512734"/>
            <a:ext cx="425116" cy="246221"/>
          </a:xfrm>
          <a:prstGeom prst="rect">
            <a:avLst/>
          </a:prstGeom>
          <a:noFill/>
        </p:spPr>
        <p:txBody>
          <a:bodyPr wrap="none" rtlCol="0">
            <a:spAutoFit/>
          </a:bodyPr>
          <a:lstStyle/>
          <a:p>
            <a:r>
              <a:rPr lang="en-US" sz="1000" dirty="0"/>
              <a:t>AXL</a:t>
            </a:r>
          </a:p>
        </p:txBody>
      </p:sp>
      <p:sp>
        <p:nvSpPr>
          <p:cNvPr id="8" name="Rectangle: Rounded Corners 7">
            <a:extLst>
              <a:ext uri="{FF2B5EF4-FFF2-40B4-BE49-F238E27FC236}">
                <a16:creationId xmlns:a16="http://schemas.microsoft.com/office/drawing/2014/main" id="{A8F3578C-0981-387A-2B3A-6CEF9BF1942B}"/>
              </a:ext>
            </a:extLst>
          </p:cNvPr>
          <p:cNvSpPr/>
          <p:nvPr/>
        </p:nvSpPr>
        <p:spPr bwMode="auto">
          <a:xfrm>
            <a:off x="190105" y="3337868"/>
            <a:ext cx="1097280" cy="230227"/>
          </a:xfrm>
          <a:prstGeom prst="roundRect">
            <a:avLst/>
          </a:prstGeom>
          <a:solidFill>
            <a:srgbClr val="FFCC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Tremelimumab</a:t>
            </a:r>
          </a:p>
        </p:txBody>
      </p:sp>
    </p:spTree>
    <p:extLst>
      <p:ext uri="{BB962C8B-B14F-4D97-AF65-F5344CB8AC3E}">
        <p14:creationId xmlns:p14="http://schemas.microsoft.com/office/powerpoint/2010/main" val="324710789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121F4BB-CEC5-9440-0A32-B5ECF0DFD4B5}"/>
              </a:ext>
            </a:extLst>
          </p:cNvPr>
          <p:cNvGrpSpPr/>
          <p:nvPr/>
        </p:nvGrpSpPr>
        <p:grpSpPr>
          <a:xfrm>
            <a:off x="-37612" y="-182880"/>
            <a:ext cx="9141400" cy="5382099"/>
            <a:chOff x="414234" y="-49116"/>
            <a:chExt cx="8275320" cy="5246494"/>
          </a:xfrm>
        </p:grpSpPr>
        <p:pic>
          <p:nvPicPr>
            <p:cNvPr id="8" name="Picture 7">
              <a:extLst>
                <a:ext uri="{FF2B5EF4-FFF2-40B4-BE49-F238E27FC236}">
                  <a16:creationId xmlns:a16="http://schemas.microsoft.com/office/drawing/2014/main" id="{F4574312-7294-06DB-0099-56B848A99C23}"/>
                </a:ext>
              </a:extLst>
            </p:cNvPr>
            <p:cNvPicPr>
              <a:picLocks noChangeAspect="1"/>
            </p:cNvPicPr>
            <p:nvPr/>
          </p:nvPicPr>
          <p:blipFill>
            <a:blip r:embed="rId2"/>
            <a:stretch>
              <a:fillRect/>
            </a:stretch>
          </p:blipFill>
          <p:spPr>
            <a:xfrm>
              <a:off x="414234" y="-49116"/>
              <a:ext cx="8275320" cy="5246494"/>
            </a:xfrm>
            <a:prstGeom prst="rect">
              <a:avLst/>
            </a:prstGeom>
          </p:spPr>
        </p:pic>
        <p:sp>
          <p:nvSpPr>
            <p:cNvPr id="11" name="Rectangle 10">
              <a:extLst>
                <a:ext uri="{FF2B5EF4-FFF2-40B4-BE49-F238E27FC236}">
                  <a16:creationId xmlns:a16="http://schemas.microsoft.com/office/drawing/2014/main" id="{B74CEBCD-77BF-34E8-EAB5-0A6685CAF738}"/>
                </a:ext>
              </a:extLst>
            </p:cNvPr>
            <p:cNvSpPr/>
            <p:nvPr/>
          </p:nvSpPr>
          <p:spPr bwMode="auto">
            <a:xfrm>
              <a:off x="4137660" y="2141220"/>
              <a:ext cx="647700" cy="463391"/>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2" name="Rectangle 11">
              <a:extLst>
                <a:ext uri="{FF2B5EF4-FFF2-40B4-BE49-F238E27FC236}">
                  <a16:creationId xmlns:a16="http://schemas.microsoft.com/office/drawing/2014/main" id="{81A1CDF9-8EFD-CC4D-E29F-2946ED710FBE}"/>
                </a:ext>
              </a:extLst>
            </p:cNvPr>
            <p:cNvSpPr/>
            <p:nvPr/>
          </p:nvSpPr>
          <p:spPr bwMode="auto">
            <a:xfrm>
              <a:off x="3399576" y="2141220"/>
              <a:ext cx="647700" cy="463391"/>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3" name="Rectangle 12">
              <a:extLst>
                <a:ext uri="{FF2B5EF4-FFF2-40B4-BE49-F238E27FC236}">
                  <a16:creationId xmlns:a16="http://schemas.microsoft.com/office/drawing/2014/main" id="{2C98E105-9AA9-87CC-B1C5-766B2A3F0091}"/>
                </a:ext>
              </a:extLst>
            </p:cNvPr>
            <p:cNvSpPr/>
            <p:nvPr/>
          </p:nvSpPr>
          <p:spPr bwMode="auto">
            <a:xfrm>
              <a:off x="3550920" y="1493521"/>
              <a:ext cx="1181100" cy="396240"/>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5" name="Rectangle 14">
              <a:extLst>
                <a:ext uri="{FF2B5EF4-FFF2-40B4-BE49-F238E27FC236}">
                  <a16:creationId xmlns:a16="http://schemas.microsoft.com/office/drawing/2014/main" id="{7C4EB832-F43F-F075-5823-82B6A392B032}"/>
                </a:ext>
              </a:extLst>
            </p:cNvPr>
            <p:cNvSpPr/>
            <p:nvPr/>
          </p:nvSpPr>
          <p:spPr bwMode="auto">
            <a:xfrm>
              <a:off x="5022636" y="1052991"/>
              <a:ext cx="647700" cy="158589"/>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grpSp>
      <p:sp>
        <p:nvSpPr>
          <p:cNvPr id="5" name="TextBox 4">
            <a:extLst>
              <a:ext uri="{FF2B5EF4-FFF2-40B4-BE49-F238E27FC236}">
                <a16:creationId xmlns:a16="http://schemas.microsoft.com/office/drawing/2014/main" id="{B1C94CAD-40DE-A817-1B2F-EF6C9CFCA22F}"/>
              </a:ext>
            </a:extLst>
          </p:cNvPr>
          <p:cNvSpPr txBox="1"/>
          <p:nvPr/>
        </p:nvSpPr>
        <p:spPr>
          <a:xfrm>
            <a:off x="0" y="4857143"/>
            <a:ext cx="9103788" cy="246221"/>
          </a:xfrm>
          <a:prstGeom prst="rect">
            <a:avLst/>
          </a:prstGeom>
          <a:noFill/>
        </p:spPr>
        <p:txBody>
          <a:bodyPr wrap="square" rtlCol="0">
            <a:spAutoFit/>
          </a:bodyPr>
          <a:lstStyle/>
          <a:p>
            <a:r>
              <a:rPr lang="en-US" sz="1000" dirty="0" err="1"/>
              <a:t>Bejjani</a:t>
            </a:r>
            <a:r>
              <a:rPr lang="en-US" sz="1000" dirty="0"/>
              <a:t> et al, JCO, 2022; Fang et al, Cell Death &amp; Disease, 2023</a:t>
            </a:r>
          </a:p>
        </p:txBody>
      </p:sp>
      <p:sp>
        <p:nvSpPr>
          <p:cNvPr id="2" name="Rectangle 1">
            <a:extLst>
              <a:ext uri="{FF2B5EF4-FFF2-40B4-BE49-F238E27FC236}">
                <a16:creationId xmlns:a16="http://schemas.microsoft.com/office/drawing/2014/main" id="{749072EC-6360-3E83-6962-27BD62CB4704}"/>
              </a:ext>
            </a:extLst>
          </p:cNvPr>
          <p:cNvSpPr/>
          <p:nvPr/>
        </p:nvSpPr>
        <p:spPr bwMode="auto">
          <a:xfrm>
            <a:off x="6480313" y="501852"/>
            <a:ext cx="2490228" cy="730601"/>
          </a:xfrm>
          <a:prstGeom prst="rect">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TKIs + Anti-Angiogenics Modulate the Tumor Microenvironment</a:t>
            </a:r>
          </a:p>
        </p:txBody>
      </p:sp>
      <p:sp>
        <p:nvSpPr>
          <p:cNvPr id="3" name="Rectangle 2">
            <a:extLst>
              <a:ext uri="{FF2B5EF4-FFF2-40B4-BE49-F238E27FC236}">
                <a16:creationId xmlns:a16="http://schemas.microsoft.com/office/drawing/2014/main" id="{697CB67B-A139-7057-95B1-C980870AA09E}"/>
              </a:ext>
            </a:extLst>
          </p:cNvPr>
          <p:cNvSpPr/>
          <p:nvPr/>
        </p:nvSpPr>
        <p:spPr bwMode="auto">
          <a:xfrm>
            <a:off x="40212" y="4036596"/>
            <a:ext cx="3297348" cy="820547"/>
          </a:xfrm>
          <a:prstGeom prst="rect">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2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Increase effector T-cell </a:t>
            </a:r>
            <a:r>
              <a:rPr lang="en-US" sz="1200" b="1" dirty="0">
                <a:latin typeface="Arial" pitchFamily="-72" charset="0"/>
                <a:ea typeface="ＭＳ Ｐゴシック" pitchFamily="-72" charset="-128"/>
                <a:cs typeface="ＭＳ Ｐゴシック" pitchFamily="-72" charset="-128"/>
              </a:rPr>
              <a:t>a</a:t>
            </a:r>
            <a:r>
              <a:rPr kumimoji="0" lang="en-US" sz="12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ctivation</a:t>
            </a:r>
          </a:p>
          <a:p>
            <a:pPr marL="171450" marR="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200" b="1" dirty="0">
                <a:latin typeface="Arial" pitchFamily="-72" charset="0"/>
                <a:ea typeface="ＭＳ Ｐゴシック" pitchFamily="-72" charset="-128"/>
                <a:cs typeface="ＭＳ Ｐゴシック" pitchFamily="-72" charset="-128"/>
              </a:rPr>
              <a:t>Decrease Treg immune suppression</a:t>
            </a:r>
          </a:p>
          <a:p>
            <a:pPr marL="171450" marR="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2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Improvement re</a:t>
            </a:r>
            <a:r>
              <a:rPr lang="en-US" sz="1200" b="1" dirty="0">
                <a:latin typeface="Arial" pitchFamily="-72" charset="0"/>
                <a:ea typeface="ＭＳ Ｐゴシック" pitchFamily="-72" charset="-128"/>
                <a:cs typeface="ＭＳ Ｐゴシック" pitchFamily="-72" charset="-128"/>
              </a:rPr>
              <a:t>cruitment of T-cells</a:t>
            </a:r>
          </a:p>
          <a:p>
            <a:pPr marL="171450" marR="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2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Downregulate PD-L1 expression</a:t>
            </a:r>
          </a:p>
        </p:txBody>
      </p:sp>
    </p:spTree>
    <p:extLst>
      <p:ext uri="{BB962C8B-B14F-4D97-AF65-F5344CB8AC3E}">
        <p14:creationId xmlns:p14="http://schemas.microsoft.com/office/powerpoint/2010/main" val="1486672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9AB1B-76FE-8E4F-BFEE-D8EA96E3C96A}"/>
              </a:ext>
            </a:extLst>
          </p:cNvPr>
          <p:cNvSpPr>
            <a:spLocks noGrp="1"/>
          </p:cNvSpPr>
          <p:nvPr>
            <p:ph type="title"/>
          </p:nvPr>
        </p:nvSpPr>
        <p:spPr>
          <a:xfrm>
            <a:off x="2632698" y="63123"/>
            <a:ext cx="5684045" cy="994172"/>
          </a:xfrm>
        </p:spPr>
        <p:txBody>
          <a:bodyPr/>
          <a:lstStyle/>
          <a:p>
            <a:r>
              <a:rPr lang="en-US" b="1" dirty="0">
                <a:solidFill>
                  <a:srgbClr val="0070C0"/>
                </a:solidFill>
              </a:rPr>
              <a:t>Genomic Markers in CRC</a:t>
            </a:r>
          </a:p>
        </p:txBody>
      </p:sp>
      <p:sp>
        <p:nvSpPr>
          <p:cNvPr id="4" name="Text Box 11">
            <a:extLst>
              <a:ext uri="{FF2B5EF4-FFF2-40B4-BE49-F238E27FC236}">
                <a16:creationId xmlns:a16="http://schemas.microsoft.com/office/drawing/2014/main" id="{29FB9B3E-B497-4E52-997A-FB1E43E6D879}"/>
              </a:ext>
            </a:extLst>
          </p:cNvPr>
          <p:cNvSpPr txBox="1">
            <a:spLocks noChangeArrowheads="1"/>
          </p:cNvSpPr>
          <p:nvPr/>
        </p:nvSpPr>
        <p:spPr bwMode="auto">
          <a:xfrm>
            <a:off x="1" y="4583937"/>
            <a:ext cx="631864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defTabSz="457200" fontAlgn="auto">
              <a:lnSpc>
                <a:spcPct val="100000"/>
              </a:lnSpc>
              <a:spcBef>
                <a:spcPct val="0"/>
              </a:spcBef>
              <a:spcAft>
                <a:spcPct val="0"/>
              </a:spcAft>
              <a:buClrTx/>
              <a:buNone/>
              <a:defRPr/>
            </a:pPr>
            <a:r>
              <a:rPr lang="en-US" altLang="en-US" sz="1050" b="1" dirty="0">
                <a:solidFill>
                  <a:srgbClr val="000000"/>
                </a:solidFill>
                <a:latin typeface="Calibri" panose="020F0502020204030204" pitchFamily="34" charset="0"/>
                <a:ea typeface="+mn-ea"/>
                <a:cs typeface="+mn-cs"/>
              </a:rPr>
              <a:t>CRC = colorectal cancer.</a:t>
            </a:r>
          </a:p>
          <a:p>
            <a:pPr defTabSz="457200" fontAlgn="auto">
              <a:lnSpc>
                <a:spcPct val="100000"/>
              </a:lnSpc>
              <a:spcBef>
                <a:spcPct val="0"/>
              </a:spcBef>
              <a:spcAft>
                <a:spcPct val="0"/>
              </a:spcAft>
              <a:buClrTx/>
              <a:buNone/>
              <a:defRPr/>
            </a:pPr>
            <a:r>
              <a:rPr lang="en-US" altLang="en-US" sz="1050" b="1" dirty="0" err="1">
                <a:solidFill>
                  <a:srgbClr val="000000"/>
                </a:solidFill>
                <a:latin typeface="Calibri" panose="020F0502020204030204" pitchFamily="34" charset="0"/>
                <a:ea typeface="+mn-ea"/>
                <a:cs typeface="+mn-cs"/>
              </a:rPr>
              <a:t>Dienstmann</a:t>
            </a:r>
            <a:r>
              <a:rPr lang="en-US" altLang="en-US" sz="1050" b="1" dirty="0">
                <a:solidFill>
                  <a:srgbClr val="000000"/>
                </a:solidFill>
                <a:latin typeface="Calibri" panose="020F0502020204030204" pitchFamily="34" charset="0"/>
                <a:ea typeface="+mn-ea"/>
                <a:cs typeface="+mn-cs"/>
              </a:rPr>
              <a:t> R, et al. </a:t>
            </a:r>
            <a:r>
              <a:rPr lang="en-US" altLang="en-US" sz="1050" b="1" i="1" dirty="0">
                <a:solidFill>
                  <a:srgbClr val="000000"/>
                </a:solidFill>
                <a:latin typeface="Calibri" panose="020F0502020204030204" pitchFamily="34" charset="0"/>
                <a:ea typeface="+mn-ea"/>
                <a:cs typeface="+mn-cs"/>
              </a:rPr>
              <a:t>Am Soc Clin Oncol Educ Book</a:t>
            </a:r>
            <a:r>
              <a:rPr lang="en-US" altLang="en-US" sz="1050" b="1" dirty="0">
                <a:solidFill>
                  <a:srgbClr val="000000"/>
                </a:solidFill>
                <a:latin typeface="Calibri" panose="020F0502020204030204" pitchFamily="34" charset="0"/>
                <a:ea typeface="+mn-ea"/>
                <a:cs typeface="+mn-cs"/>
              </a:rPr>
              <a:t>. 2018;38:231-238.</a:t>
            </a:r>
          </a:p>
        </p:txBody>
      </p:sp>
      <p:graphicFrame>
        <p:nvGraphicFramePr>
          <p:cNvPr id="10" name="Chart 9">
            <a:extLst>
              <a:ext uri="{FF2B5EF4-FFF2-40B4-BE49-F238E27FC236}">
                <a16:creationId xmlns:a16="http://schemas.microsoft.com/office/drawing/2014/main" id="{5B6665DF-1C43-4204-9C05-B10A26C4906D}"/>
              </a:ext>
            </a:extLst>
          </p:cNvPr>
          <p:cNvGraphicFramePr/>
          <p:nvPr/>
        </p:nvGraphicFramePr>
        <p:xfrm>
          <a:off x="1194040" y="222148"/>
          <a:ext cx="6960171" cy="4508571"/>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39D7BE9F-99BB-45B6-B44A-ED05A2663CF6}"/>
              </a:ext>
            </a:extLst>
          </p:cNvPr>
          <p:cNvSpPr txBox="1"/>
          <p:nvPr/>
        </p:nvSpPr>
        <p:spPr bwMode="auto">
          <a:xfrm>
            <a:off x="1294797" y="898273"/>
            <a:ext cx="241098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457200" fontAlgn="auto">
              <a:spcBef>
                <a:spcPts val="0"/>
              </a:spcBef>
              <a:spcAft>
                <a:spcPts val="0"/>
              </a:spcAft>
              <a:defRPr/>
            </a:pPr>
            <a:r>
              <a:rPr lang="en-US" sz="1800" b="1" dirty="0">
                <a:solidFill>
                  <a:srgbClr val="597D28"/>
                </a:solidFill>
                <a:latin typeface="Calibri" panose="020F0502020204030204" pitchFamily="34" charset="0"/>
                <a:ea typeface="+mn-ea"/>
                <a:cs typeface="+mn-cs"/>
              </a:rPr>
              <a:t>RAS mutation ±</a:t>
            </a:r>
          </a:p>
          <a:p>
            <a:pPr defTabSz="457200" fontAlgn="auto">
              <a:spcBef>
                <a:spcPts val="0"/>
              </a:spcBef>
              <a:spcAft>
                <a:spcPts val="0"/>
              </a:spcAft>
              <a:defRPr/>
            </a:pPr>
            <a:r>
              <a:rPr lang="en-US" sz="1800" b="1" dirty="0">
                <a:solidFill>
                  <a:srgbClr val="597D28"/>
                </a:solidFill>
                <a:latin typeface="Calibri" panose="020F0502020204030204" pitchFamily="34" charset="0"/>
                <a:ea typeface="+mn-ea"/>
                <a:cs typeface="+mn-cs"/>
              </a:rPr>
              <a:t>PIK3CA/PTEN mutation</a:t>
            </a:r>
          </a:p>
        </p:txBody>
      </p:sp>
      <p:sp>
        <p:nvSpPr>
          <p:cNvPr id="12" name="TextBox 11">
            <a:extLst>
              <a:ext uri="{FF2B5EF4-FFF2-40B4-BE49-F238E27FC236}">
                <a16:creationId xmlns:a16="http://schemas.microsoft.com/office/drawing/2014/main" id="{BF9414EC-3358-41ED-BB45-5525C2BCFCD9}"/>
              </a:ext>
            </a:extLst>
          </p:cNvPr>
          <p:cNvSpPr txBox="1"/>
          <p:nvPr/>
        </p:nvSpPr>
        <p:spPr bwMode="auto">
          <a:xfrm rot="20878412">
            <a:off x="902150" y="2817629"/>
            <a:ext cx="1314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457200" fontAlgn="auto">
              <a:spcBef>
                <a:spcPts val="0"/>
              </a:spcBef>
              <a:spcAft>
                <a:spcPts val="0"/>
              </a:spcAft>
              <a:defRPr/>
            </a:pPr>
            <a:r>
              <a:rPr lang="en-US" sz="1800" dirty="0">
                <a:solidFill>
                  <a:srgbClr val="009644"/>
                </a:solidFill>
                <a:latin typeface="Calibri" panose="020F0502020204030204" pitchFamily="34" charset="0"/>
                <a:ea typeface="+mn-ea"/>
                <a:cs typeface="+mn-cs"/>
              </a:rPr>
              <a:t>Gene fusion</a:t>
            </a:r>
          </a:p>
        </p:txBody>
      </p:sp>
      <p:sp>
        <p:nvSpPr>
          <p:cNvPr id="13" name="TextBox 12">
            <a:extLst>
              <a:ext uri="{FF2B5EF4-FFF2-40B4-BE49-F238E27FC236}">
                <a16:creationId xmlns:a16="http://schemas.microsoft.com/office/drawing/2014/main" id="{8B696037-330A-4855-8796-96E1A621B8ED}"/>
              </a:ext>
            </a:extLst>
          </p:cNvPr>
          <p:cNvSpPr txBox="1"/>
          <p:nvPr/>
        </p:nvSpPr>
        <p:spPr bwMode="auto">
          <a:xfrm rot="20511445">
            <a:off x="1174627" y="3053210"/>
            <a:ext cx="10759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457200" fontAlgn="auto">
              <a:spcBef>
                <a:spcPts val="0"/>
              </a:spcBef>
              <a:spcAft>
                <a:spcPts val="0"/>
              </a:spcAft>
              <a:defRPr/>
            </a:pPr>
            <a:r>
              <a:rPr lang="en-US" sz="1800" dirty="0">
                <a:solidFill>
                  <a:srgbClr val="D680FD"/>
                </a:solidFill>
                <a:latin typeface="Calibri" panose="020F0502020204030204" pitchFamily="34" charset="0"/>
                <a:ea typeface="+mn-ea"/>
                <a:cs typeface="+mn-cs"/>
              </a:rPr>
              <a:t>MET amp</a:t>
            </a:r>
          </a:p>
        </p:txBody>
      </p:sp>
      <p:sp>
        <p:nvSpPr>
          <p:cNvPr id="14" name="TextBox 13">
            <a:extLst>
              <a:ext uri="{FF2B5EF4-FFF2-40B4-BE49-F238E27FC236}">
                <a16:creationId xmlns:a16="http://schemas.microsoft.com/office/drawing/2014/main" id="{CAA48FC7-1A8F-42D6-8464-FE972A4665C8}"/>
              </a:ext>
            </a:extLst>
          </p:cNvPr>
          <p:cNvSpPr txBox="1"/>
          <p:nvPr/>
        </p:nvSpPr>
        <p:spPr bwMode="auto">
          <a:xfrm rot="20511445">
            <a:off x="1259572" y="3240114"/>
            <a:ext cx="11528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457200" fontAlgn="auto">
              <a:spcBef>
                <a:spcPts val="0"/>
              </a:spcBef>
              <a:spcAft>
                <a:spcPts val="0"/>
              </a:spcAft>
              <a:defRPr/>
            </a:pPr>
            <a:r>
              <a:rPr lang="en-US" sz="1800" dirty="0">
                <a:solidFill>
                  <a:srgbClr val="FC7D77"/>
                </a:solidFill>
                <a:latin typeface="Calibri" panose="020F0502020204030204" pitchFamily="34" charset="0"/>
                <a:ea typeface="+mn-ea"/>
                <a:cs typeface="+mn-cs"/>
              </a:rPr>
              <a:t>HER2 amp</a:t>
            </a:r>
          </a:p>
        </p:txBody>
      </p:sp>
      <p:sp>
        <p:nvSpPr>
          <p:cNvPr id="15" name="TextBox 14">
            <a:extLst>
              <a:ext uri="{FF2B5EF4-FFF2-40B4-BE49-F238E27FC236}">
                <a16:creationId xmlns:a16="http://schemas.microsoft.com/office/drawing/2014/main" id="{DE67B245-1791-4587-858E-5DA78784207B}"/>
              </a:ext>
            </a:extLst>
          </p:cNvPr>
          <p:cNvSpPr txBox="1"/>
          <p:nvPr/>
        </p:nvSpPr>
        <p:spPr bwMode="auto">
          <a:xfrm rot="20511445">
            <a:off x="1468168" y="3379644"/>
            <a:ext cx="11352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457200" fontAlgn="auto">
              <a:spcBef>
                <a:spcPts val="0"/>
              </a:spcBef>
              <a:spcAft>
                <a:spcPts val="0"/>
              </a:spcAft>
              <a:defRPr/>
            </a:pPr>
            <a:r>
              <a:rPr lang="en-US" sz="1800" dirty="0">
                <a:solidFill>
                  <a:srgbClr val="5C95D4"/>
                </a:solidFill>
                <a:latin typeface="Calibri" panose="020F0502020204030204" pitchFamily="34" charset="0"/>
                <a:ea typeface="+mn-ea"/>
                <a:cs typeface="+mn-cs"/>
              </a:rPr>
              <a:t>POLE amp</a:t>
            </a:r>
          </a:p>
        </p:txBody>
      </p:sp>
      <p:sp>
        <p:nvSpPr>
          <p:cNvPr id="16" name="TextBox 15">
            <a:extLst>
              <a:ext uri="{FF2B5EF4-FFF2-40B4-BE49-F238E27FC236}">
                <a16:creationId xmlns:a16="http://schemas.microsoft.com/office/drawing/2014/main" id="{C6D467AB-02FC-4CFB-B896-11F0A2F0CDEC}"/>
              </a:ext>
            </a:extLst>
          </p:cNvPr>
          <p:cNvSpPr txBox="1"/>
          <p:nvPr/>
        </p:nvSpPr>
        <p:spPr bwMode="auto">
          <a:xfrm rot="20511445">
            <a:off x="1556162" y="3562205"/>
            <a:ext cx="12827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457200" fontAlgn="auto">
              <a:spcBef>
                <a:spcPts val="0"/>
              </a:spcBef>
              <a:spcAft>
                <a:spcPts val="0"/>
              </a:spcAft>
              <a:defRPr/>
            </a:pPr>
            <a:r>
              <a:rPr lang="en-US" sz="1800" dirty="0">
                <a:solidFill>
                  <a:srgbClr val="C99600"/>
                </a:solidFill>
                <a:latin typeface="Calibri" panose="020F0502020204030204" pitchFamily="34" charset="0"/>
                <a:ea typeface="+mn-ea"/>
                <a:cs typeface="+mn-cs"/>
              </a:rPr>
              <a:t>MSI + other</a:t>
            </a:r>
          </a:p>
        </p:txBody>
      </p:sp>
      <p:sp>
        <p:nvSpPr>
          <p:cNvPr id="17" name="TextBox 16">
            <a:extLst>
              <a:ext uri="{FF2B5EF4-FFF2-40B4-BE49-F238E27FC236}">
                <a16:creationId xmlns:a16="http://schemas.microsoft.com/office/drawing/2014/main" id="{E6851735-451B-481C-8AF8-E3C09F7A7D7E}"/>
              </a:ext>
            </a:extLst>
          </p:cNvPr>
          <p:cNvSpPr txBox="1"/>
          <p:nvPr/>
        </p:nvSpPr>
        <p:spPr bwMode="auto">
          <a:xfrm rot="20511445">
            <a:off x="2483839" y="3609171"/>
            <a:ext cx="5453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457200" fontAlgn="auto">
              <a:spcBef>
                <a:spcPts val="0"/>
              </a:spcBef>
              <a:spcAft>
                <a:spcPts val="0"/>
              </a:spcAft>
              <a:defRPr/>
            </a:pPr>
            <a:r>
              <a:rPr lang="en-US" sz="1800" dirty="0">
                <a:solidFill>
                  <a:srgbClr val="A3A3A3"/>
                </a:solidFill>
                <a:latin typeface="Calibri" panose="020F0502020204030204" pitchFamily="34" charset="0"/>
                <a:ea typeface="+mn-ea"/>
                <a:cs typeface="+mn-cs"/>
              </a:rPr>
              <a:t>MSI</a:t>
            </a:r>
          </a:p>
        </p:txBody>
      </p:sp>
      <p:sp>
        <p:nvSpPr>
          <p:cNvPr id="18" name="TextBox 17">
            <a:extLst>
              <a:ext uri="{FF2B5EF4-FFF2-40B4-BE49-F238E27FC236}">
                <a16:creationId xmlns:a16="http://schemas.microsoft.com/office/drawing/2014/main" id="{8587AE39-F25A-45FF-BB2C-7582047FC0A9}"/>
              </a:ext>
            </a:extLst>
          </p:cNvPr>
          <p:cNvSpPr txBox="1"/>
          <p:nvPr/>
        </p:nvSpPr>
        <p:spPr bwMode="auto">
          <a:xfrm rot="20511445">
            <a:off x="1920162" y="3878663"/>
            <a:ext cx="16450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457200" fontAlgn="auto">
              <a:spcBef>
                <a:spcPts val="0"/>
              </a:spcBef>
              <a:spcAft>
                <a:spcPts val="0"/>
              </a:spcAft>
              <a:defRPr/>
            </a:pPr>
            <a:r>
              <a:rPr lang="en-US" sz="1800" dirty="0">
                <a:solidFill>
                  <a:srgbClr val="EC7A31"/>
                </a:solidFill>
                <a:latin typeface="Calibri" panose="020F0502020204030204" pitchFamily="34" charset="0"/>
                <a:ea typeface="+mn-ea"/>
                <a:cs typeface="+mn-cs"/>
              </a:rPr>
              <a:t>BRAF non-V600</a:t>
            </a:r>
          </a:p>
        </p:txBody>
      </p:sp>
      <p:sp>
        <p:nvSpPr>
          <p:cNvPr id="19" name="TextBox 18">
            <a:extLst>
              <a:ext uri="{FF2B5EF4-FFF2-40B4-BE49-F238E27FC236}">
                <a16:creationId xmlns:a16="http://schemas.microsoft.com/office/drawing/2014/main" id="{C872EA4D-C6E5-4197-B7E2-62D49509FF21}"/>
              </a:ext>
            </a:extLst>
          </p:cNvPr>
          <p:cNvSpPr txBox="1"/>
          <p:nvPr/>
        </p:nvSpPr>
        <p:spPr bwMode="auto">
          <a:xfrm>
            <a:off x="3477595" y="4106441"/>
            <a:ext cx="13211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457200" fontAlgn="auto">
              <a:spcBef>
                <a:spcPts val="0"/>
              </a:spcBef>
              <a:spcAft>
                <a:spcPts val="0"/>
              </a:spcAft>
              <a:defRPr/>
            </a:pPr>
            <a:r>
              <a:rPr lang="en-US" sz="1800" dirty="0">
                <a:solidFill>
                  <a:srgbClr val="4271C1"/>
                </a:solidFill>
                <a:latin typeface="Calibri" panose="020F0502020204030204" pitchFamily="34" charset="0"/>
                <a:ea typeface="+mn-ea"/>
                <a:cs typeface="+mn-cs"/>
              </a:rPr>
              <a:t>BRAF V600E</a:t>
            </a:r>
          </a:p>
        </p:txBody>
      </p:sp>
      <p:sp>
        <p:nvSpPr>
          <p:cNvPr id="20" name="TextBox 19">
            <a:extLst>
              <a:ext uri="{FF2B5EF4-FFF2-40B4-BE49-F238E27FC236}">
                <a16:creationId xmlns:a16="http://schemas.microsoft.com/office/drawing/2014/main" id="{C9ADEB93-1ACF-412E-B9D5-EE4F2DF7A99A}"/>
              </a:ext>
            </a:extLst>
          </p:cNvPr>
          <p:cNvSpPr txBox="1"/>
          <p:nvPr/>
        </p:nvSpPr>
        <p:spPr bwMode="auto">
          <a:xfrm>
            <a:off x="85664" y="2716970"/>
            <a:ext cx="13311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457200" fontAlgn="auto">
              <a:spcBef>
                <a:spcPts val="0"/>
              </a:spcBef>
              <a:spcAft>
                <a:spcPts val="0"/>
              </a:spcAft>
              <a:defRPr/>
            </a:pPr>
            <a:r>
              <a:rPr lang="en-US" sz="1800" dirty="0">
                <a:solidFill>
                  <a:srgbClr val="000000"/>
                </a:solidFill>
                <a:latin typeface="Calibri" panose="020F0502020204030204" pitchFamily="34" charset="0"/>
                <a:ea typeface="+mn-ea"/>
                <a:cs typeface="+mn-cs"/>
              </a:rPr>
              <a:t>Kinase inhibitor</a:t>
            </a:r>
          </a:p>
        </p:txBody>
      </p:sp>
      <p:sp>
        <p:nvSpPr>
          <p:cNvPr id="21" name="TextBox 20">
            <a:extLst>
              <a:ext uri="{FF2B5EF4-FFF2-40B4-BE49-F238E27FC236}">
                <a16:creationId xmlns:a16="http://schemas.microsoft.com/office/drawing/2014/main" id="{76CFA111-B0E9-4A79-8EBB-60BB44E8AE72}"/>
              </a:ext>
            </a:extLst>
          </p:cNvPr>
          <p:cNvSpPr txBox="1"/>
          <p:nvPr/>
        </p:nvSpPr>
        <p:spPr bwMode="auto">
          <a:xfrm>
            <a:off x="230661" y="3171302"/>
            <a:ext cx="119478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457200" fontAlgn="auto">
              <a:spcBef>
                <a:spcPts val="0"/>
              </a:spcBef>
              <a:spcAft>
                <a:spcPts val="0"/>
              </a:spcAft>
              <a:defRPr/>
            </a:pPr>
            <a:r>
              <a:rPr lang="en-US" sz="1800" dirty="0">
                <a:solidFill>
                  <a:srgbClr val="FFFFFF"/>
                </a:solidFill>
                <a:latin typeface="Calibri" panose="020F0502020204030204" pitchFamily="34" charset="0"/>
                <a:ea typeface="+mn-ea"/>
                <a:cs typeface="+mn-cs"/>
              </a:rPr>
              <a:t>MET inhibitor</a:t>
            </a:r>
          </a:p>
        </p:txBody>
      </p:sp>
      <p:sp>
        <p:nvSpPr>
          <p:cNvPr id="22" name="TextBox 21">
            <a:extLst>
              <a:ext uri="{FF2B5EF4-FFF2-40B4-BE49-F238E27FC236}">
                <a16:creationId xmlns:a16="http://schemas.microsoft.com/office/drawing/2014/main" id="{D6C465C1-E4D3-4117-AC5A-47ABCFCAAD7A}"/>
              </a:ext>
            </a:extLst>
          </p:cNvPr>
          <p:cNvSpPr txBox="1"/>
          <p:nvPr/>
        </p:nvSpPr>
        <p:spPr bwMode="auto">
          <a:xfrm>
            <a:off x="0" y="3435276"/>
            <a:ext cx="13907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457200" fontAlgn="auto">
              <a:spcBef>
                <a:spcPts val="0"/>
              </a:spcBef>
              <a:spcAft>
                <a:spcPts val="0"/>
              </a:spcAft>
              <a:defRPr/>
            </a:pPr>
            <a:r>
              <a:rPr lang="en-US" sz="1800" dirty="0">
                <a:solidFill>
                  <a:srgbClr val="000000"/>
                </a:solidFill>
                <a:latin typeface="Calibri" panose="020F0502020204030204" pitchFamily="34" charset="0"/>
                <a:ea typeface="+mn-ea"/>
                <a:cs typeface="+mn-cs"/>
              </a:rPr>
              <a:t>Anti-HER2 Tx</a:t>
            </a:r>
          </a:p>
        </p:txBody>
      </p:sp>
      <p:sp>
        <p:nvSpPr>
          <p:cNvPr id="23" name="TextBox 22">
            <a:extLst>
              <a:ext uri="{FF2B5EF4-FFF2-40B4-BE49-F238E27FC236}">
                <a16:creationId xmlns:a16="http://schemas.microsoft.com/office/drawing/2014/main" id="{DC9BECA0-D0D5-4DAC-AC12-51AEC1BF7C7A}"/>
              </a:ext>
            </a:extLst>
          </p:cNvPr>
          <p:cNvSpPr txBox="1"/>
          <p:nvPr/>
        </p:nvSpPr>
        <p:spPr bwMode="auto">
          <a:xfrm>
            <a:off x="90620" y="3954684"/>
            <a:ext cx="17230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457200" fontAlgn="auto">
              <a:spcBef>
                <a:spcPts val="0"/>
              </a:spcBef>
              <a:spcAft>
                <a:spcPts val="0"/>
              </a:spcAft>
              <a:defRPr/>
            </a:pPr>
            <a:r>
              <a:rPr lang="en-US" sz="1800" dirty="0">
                <a:solidFill>
                  <a:srgbClr val="000000"/>
                </a:solidFill>
                <a:latin typeface="Calibri" panose="020F0502020204030204" pitchFamily="34" charset="0"/>
                <a:ea typeface="+mn-ea"/>
                <a:cs typeface="+mn-cs"/>
              </a:rPr>
              <a:t>Anti-PD-1/PD-L1</a:t>
            </a:r>
          </a:p>
        </p:txBody>
      </p:sp>
      <p:sp>
        <p:nvSpPr>
          <p:cNvPr id="24" name="TextBox 23">
            <a:extLst>
              <a:ext uri="{FF2B5EF4-FFF2-40B4-BE49-F238E27FC236}">
                <a16:creationId xmlns:a16="http://schemas.microsoft.com/office/drawing/2014/main" id="{83572FD8-19DC-43A7-8E8E-D1A3AF25C02A}"/>
              </a:ext>
            </a:extLst>
          </p:cNvPr>
          <p:cNvSpPr txBox="1"/>
          <p:nvPr/>
        </p:nvSpPr>
        <p:spPr bwMode="auto">
          <a:xfrm>
            <a:off x="3118301" y="4361386"/>
            <a:ext cx="42854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457200" fontAlgn="auto">
              <a:spcBef>
                <a:spcPts val="0"/>
              </a:spcBef>
              <a:spcAft>
                <a:spcPts val="0"/>
              </a:spcAft>
              <a:defRPr/>
            </a:pPr>
            <a:r>
              <a:rPr lang="en-US" sz="1800" dirty="0">
                <a:solidFill>
                  <a:srgbClr val="000000"/>
                </a:solidFill>
                <a:latin typeface="Calibri" panose="020F0502020204030204" pitchFamily="34" charset="0"/>
                <a:ea typeface="+mn-ea"/>
                <a:cs typeface="+mn-cs"/>
              </a:rPr>
              <a:t>BRAF inhibitor + anti-EGFR ± MEK inhibitor</a:t>
            </a:r>
          </a:p>
        </p:txBody>
      </p:sp>
      <p:sp>
        <p:nvSpPr>
          <p:cNvPr id="25" name="Left Brace 24">
            <a:extLst>
              <a:ext uri="{FF2B5EF4-FFF2-40B4-BE49-F238E27FC236}">
                <a16:creationId xmlns:a16="http://schemas.microsoft.com/office/drawing/2014/main" id="{7E923F23-6683-4719-B728-CFAE2D654B34}"/>
              </a:ext>
            </a:extLst>
          </p:cNvPr>
          <p:cNvSpPr/>
          <p:nvPr/>
        </p:nvSpPr>
        <p:spPr bwMode="auto">
          <a:xfrm rot="18948858">
            <a:off x="1616334" y="3692698"/>
            <a:ext cx="217494" cy="587298"/>
          </a:xfrm>
          <a:prstGeom prst="leftBrace">
            <a:avLst/>
          </a:prstGeom>
          <a:noFill/>
          <a:ln w="28575" cap="flat" cmpd="sng" algn="ctr">
            <a:solidFill>
              <a:schemeClr val="bg1"/>
            </a:solidFill>
            <a:prstDash val="solid"/>
            <a:round/>
            <a:headEnd type="none" w="med" len="med"/>
            <a:tailEnd type="none" w="med" len="med"/>
          </a:ln>
          <a:effectLst/>
        </p:spPr>
        <p:txBody>
          <a:bodyPr rtlCol="0" anchor="ctr"/>
          <a:lstStyle/>
          <a:p>
            <a:pPr algn="ctr" defTabSz="457200" fontAlgn="auto">
              <a:spcBef>
                <a:spcPts val="0"/>
              </a:spcBef>
              <a:spcAft>
                <a:spcPts val="0"/>
              </a:spcAft>
              <a:defRPr/>
            </a:pPr>
            <a:endParaRPr lang="en-US" sz="1800" dirty="0">
              <a:solidFill>
                <a:srgbClr val="000000"/>
              </a:solidFill>
              <a:latin typeface="Arial"/>
              <a:ea typeface="+mn-ea"/>
              <a:cs typeface="+mn-cs"/>
            </a:endParaRPr>
          </a:p>
        </p:txBody>
      </p:sp>
      <p:sp>
        <p:nvSpPr>
          <p:cNvPr id="26" name="TextBox 25">
            <a:extLst>
              <a:ext uri="{FF2B5EF4-FFF2-40B4-BE49-F238E27FC236}">
                <a16:creationId xmlns:a16="http://schemas.microsoft.com/office/drawing/2014/main" id="{88346F8C-C62E-4E71-8E0F-EE838ECCDA91}"/>
              </a:ext>
            </a:extLst>
          </p:cNvPr>
          <p:cNvSpPr txBox="1"/>
          <p:nvPr/>
        </p:nvSpPr>
        <p:spPr bwMode="auto">
          <a:xfrm>
            <a:off x="6707116" y="1216319"/>
            <a:ext cx="24109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457200" fontAlgn="auto">
              <a:spcBef>
                <a:spcPts val="0"/>
              </a:spcBef>
              <a:spcAft>
                <a:spcPts val="0"/>
              </a:spcAft>
              <a:defRPr/>
            </a:pPr>
            <a:r>
              <a:rPr lang="en-US" sz="1800" b="1" dirty="0">
                <a:solidFill>
                  <a:srgbClr val="597D28"/>
                </a:solidFill>
                <a:latin typeface="Calibri" panose="020F0502020204030204" pitchFamily="34" charset="0"/>
                <a:ea typeface="+mn-ea"/>
                <a:cs typeface="+mn-cs"/>
              </a:rPr>
              <a:t>PIK3CA/PTEN mutation</a:t>
            </a:r>
          </a:p>
        </p:txBody>
      </p:sp>
      <p:sp>
        <p:nvSpPr>
          <p:cNvPr id="27" name="TextBox 26">
            <a:extLst>
              <a:ext uri="{FF2B5EF4-FFF2-40B4-BE49-F238E27FC236}">
                <a16:creationId xmlns:a16="http://schemas.microsoft.com/office/drawing/2014/main" id="{CCFAAB9F-F9FB-4AF7-9236-09D26686C3A8}"/>
              </a:ext>
            </a:extLst>
          </p:cNvPr>
          <p:cNvSpPr txBox="1"/>
          <p:nvPr/>
        </p:nvSpPr>
        <p:spPr bwMode="auto">
          <a:xfrm>
            <a:off x="7490817" y="3510276"/>
            <a:ext cx="10887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457200" fontAlgn="auto">
              <a:spcBef>
                <a:spcPts val="0"/>
              </a:spcBef>
              <a:spcAft>
                <a:spcPts val="0"/>
              </a:spcAft>
              <a:defRPr/>
            </a:pPr>
            <a:r>
              <a:rPr lang="en-US" sz="1800" dirty="0">
                <a:solidFill>
                  <a:srgbClr val="608BC7"/>
                </a:solidFill>
                <a:latin typeface="Calibri" panose="020F0502020204030204" pitchFamily="34" charset="0"/>
                <a:ea typeface="+mn-ea"/>
                <a:cs typeface="+mn-cs"/>
              </a:rPr>
              <a:t>Wild type</a:t>
            </a:r>
          </a:p>
        </p:txBody>
      </p:sp>
      <p:sp>
        <p:nvSpPr>
          <p:cNvPr id="28" name="TextBox 27">
            <a:extLst>
              <a:ext uri="{FF2B5EF4-FFF2-40B4-BE49-F238E27FC236}">
                <a16:creationId xmlns:a16="http://schemas.microsoft.com/office/drawing/2014/main" id="{832FAA27-3708-4F44-A2EB-72BBD3FFF89C}"/>
              </a:ext>
            </a:extLst>
          </p:cNvPr>
          <p:cNvSpPr txBox="1"/>
          <p:nvPr/>
        </p:nvSpPr>
        <p:spPr bwMode="auto">
          <a:xfrm>
            <a:off x="6754558" y="3890019"/>
            <a:ext cx="20570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457200" fontAlgn="auto">
              <a:spcBef>
                <a:spcPts val="0"/>
              </a:spcBef>
              <a:spcAft>
                <a:spcPts val="0"/>
              </a:spcAft>
              <a:defRPr/>
            </a:pPr>
            <a:r>
              <a:rPr lang="en-US" sz="1800" dirty="0">
                <a:solidFill>
                  <a:srgbClr val="000000"/>
                </a:solidFill>
                <a:latin typeface="Calibri" panose="020F0502020204030204" pitchFamily="34" charset="0"/>
                <a:ea typeface="+mn-ea"/>
                <a:cs typeface="+mn-cs"/>
              </a:rPr>
              <a:t>Anti-EGFR therapies</a:t>
            </a:r>
          </a:p>
        </p:txBody>
      </p:sp>
    </p:spTree>
    <p:extLst>
      <p:ext uri="{BB962C8B-B14F-4D97-AF65-F5344CB8AC3E}">
        <p14:creationId xmlns:p14="http://schemas.microsoft.com/office/powerpoint/2010/main" val="152626283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 y="30480"/>
            <a:ext cx="9204960" cy="4328159"/>
          </a:xfrm>
          <a:solidFill>
            <a:schemeClr val="accent5">
              <a:lumMod val="90000"/>
            </a:schemeClr>
          </a:solidFill>
        </p:spPr>
        <p:txBody>
          <a:bodyPr/>
          <a:lstStyle/>
          <a:p>
            <a:br>
              <a:rPr lang="en-US" sz="2400" b="1" dirty="0"/>
            </a:br>
            <a:br>
              <a:rPr lang="en-US" sz="2400" b="1" dirty="0"/>
            </a:br>
            <a:br>
              <a:rPr lang="en-US" sz="2400" b="1" dirty="0"/>
            </a:br>
            <a:br>
              <a:rPr lang="en-US" sz="2400" b="1" dirty="0"/>
            </a:br>
            <a:br>
              <a:rPr lang="en-US" sz="2400" b="1" dirty="0"/>
            </a:br>
            <a:r>
              <a:rPr lang="en-US" sz="2400" b="1" dirty="0"/>
              <a:t>First-Line Therapies in HCC</a:t>
            </a:r>
          </a:p>
        </p:txBody>
      </p:sp>
    </p:spTree>
    <p:extLst>
      <p:ext uri="{BB962C8B-B14F-4D97-AF65-F5344CB8AC3E}">
        <p14:creationId xmlns:p14="http://schemas.microsoft.com/office/powerpoint/2010/main" val="48384880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400" b="1" dirty="0"/>
              <a:t>Sorafenib as 1</a:t>
            </a:r>
            <a:r>
              <a:rPr lang="en-US" sz="2400" b="1" baseline="30000" dirty="0"/>
              <a:t>st</a:t>
            </a:r>
            <a:r>
              <a:rPr lang="en-US" sz="2400" b="1" dirty="0"/>
              <a:t>-Line Therapy in Advanced HCC</a:t>
            </a:r>
          </a:p>
        </p:txBody>
      </p:sp>
      <p:sp>
        <p:nvSpPr>
          <p:cNvPr id="5" name="TextBox 4">
            <a:extLst>
              <a:ext uri="{FF2B5EF4-FFF2-40B4-BE49-F238E27FC236}">
                <a16:creationId xmlns:a16="http://schemas.microsoft.com/office/drawing/2014/main" id="{AD106C2F-A56D-9DFD-112B-453594ECBA2F}"/>
              </a:ext>
            </a:extLst>
          </p:cNvPr>
          <p:cNvSpPr txBox="1"/>
          <p:nvPr/>
        </p:nvSpPr>
        <p:spPr>
          <a:xfrm>
            <a:off x="0" y="4573411"/>
            <a:ext cx="9103788" cy="553998"/>
          </a:xfrm>
          <a:prstGeom prst="rect">
            <a:avLst/>
          </a:prstGeom>
          <a:solidFill>
            <a:schemeClr val="bg1"/>
          </a:solidFill>
        </p:spPr>
        <p:txBody>
          <a:bodyPr wrap="square" rtlCol="0">
            <a:spAutoFit/>
          </a:bodyPr>
          <a:lstStyle/>
          <a:p>
            <a:endParaRPr lang="en-US" sz="1000" dirty="0"/>
          </a:p>
          <a:p>
            <a:r>
              <a:rPr lang="en-US" sz="1000" dirty="0" err="1"/>
              <a:t>Llovet</a:t>
            </a:r>
            <a:r>
              <a:rPr lang="en-US" sz="1000" dirty="0"/>
              <a:t> et al, NEJM, 2008</a:t>
            </a:r>
          </a:p>
          <a:p>
            <a:r>
              <a:rPr lang="en-US" sz="1000" dirty="0"/>
              <a:t>Cheng et al, Lancet Oncol, 2009</a:t>
            </a:r>
          </a:p>
        </p:txBody>
      </p:sp>
      <p:sp>
        <p:nvSpPr>
          <p:cNvPr id="7" name="TextBox 6">
            <a:extLst>
              <a:ext uri="{FF2B5EF4-FFF2-40B4-BE49-F238E27FC236}">
                <a16:creationId xmlns:a16="http://schemas.microsoft.com/office/drawing/2014/main" id="{CEE2DA13-D65C-63D6-46F6-3FF5F6D6F2CE}"/>
              </a:ext>
            </a:extLst>
          </p:cNvPr>
          <p:cNvSpPr txBox="1"/>
          <p:nvPr/>
        </p:nvSpPr>
        <p:spPr>
          <a:xfrm>
            <a:off x="1743219" y="765444"/>
            <a:ext cx="899605" cy="338554"/>
          </a:xfrm>
          <a:prstGeom prst="rect">
            <a:avLst/>
          </a:prstGeom>
          <a:solidFill>
            <a:srgbClr val="99CCFF"/>
          </a:solidFill>
        </p:spPr>
        <p:style>
          <a:lnRef idx="2">
            <a:schemeClr val="dk1"/>
          </a:lnRef>
          <a:fillRef idx="1">
            <a:schemeClr val="lt1"/>
          </a:fillRef>
          <a:effectRef idx="0">
            <a:schemeClr val="dk1"/>
          </a:effectRef>
          <a:fontRef idx="minor">
            <a:schemeClr val="dk1"/>
          </a:fontRef>
        </p:style>
        <p:txBody>
          <a:bodyPr wrap="none" rtlCol="0">
            <a:spAutoFit/>
          </a:bodyPr>
          <a:lstStyle/>
          <a:p>
            <a:r>
              <a:rPr lang="en-US" sz="1600" b="1" dirty="0"/>
              <a:t>SHARP</a:t>
            </a:r>
          </a:p>
        </p:txBody>
      </p:sp>
      <p:sp>
        <p:nvSpPr>
          <p:cNvPr id="8" name="TextBox 7">
            <a:extLst>
              <a:ext uri="{FF2B5EF4-FFF2-40B4-BE49-F238E27FC236}">
                <a16:creationId xmlns:a16="http://schemas.microsoft.com/office/drawing/2014/main" id="{50130AE8-578A-0395-DDD2-110D579F6DD1}"/>
              </a:ext>
            </a:extLst>
          </p:cNvPr>
          <p:cNvSpPr txBox="1"/>
          <p:nvPr/>
        </p:nvSpPr>
        <p:spPr>
          <a:xfrm>
            <a:off x="6007551" y="765444"/>
            <a:ext cx="1546385" cy="338554"/>
          </a:xfrm>
          <a:prstGeom prst="rect">
            <a:avLst/>
          </a:prstGeom>
          <a:solidFill>
            <a:srgbClr val="99CCFF"/>
          </a:solidFill>
        </p:spPr>
        <p:style>
          <a:lnRef idx="2">
            <a:schemeClr val="dk1"/>
          </a:lnRef>
          <a:fillRef idx="1">
            <a:schemeClr val="lt1"/>
          </a:fillRef>
          <a:effectRef idx="0">
            <a:schemeClr val="dk1"/>
          </a:effectRef>
          <a:fontRef idx="minor">
            <a:schemeClr val="dk1"/>
          </a:fontRef>
        </p:style>
        <p:txBody>
          <a:bodyPr wrap="none" rtlCol="0">
            <a:spAutoFit/>
          </a:bodyPr>
          <a:lstStyle/>
          <a:p>
            <a:r>
              <a:rPr lang="en-US" sz="1600" b="1" dirty="0"/>
              <a:t>ASIA-PACIFIC</a:t>
            </a:r>
          </a:p>
        </p:txBody>
      </p:sp>
      <p:pic>
        <p:nvPicPr>
          <p:cNvPr id="1026" name="Picture 2">
            <a:extLst>
              <a:ext uri="{FF2B5EF4-FFF2-40B4-BE49-F238E27FC236}">
                <a16:creationId xmlns:a16="http://schemas.microsoft.com/office/drawing/2014/main" id="{968BD248-8D57-40DD-0AA2-E9D95C6694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31" t="3961" r="2802" b="71700"/>
          <a:stretch/>
        </p:blipFill>
        <p:spPr bwMode="auto">
          <a:xfrm>
            <a:off x="0" y="1333500"/>
            <a:ext cx="4386044" cy="284550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Efficacy and safety of sorafenib in patients in the Asia-Pacific region  with advanced hepatocellular carcinoma: a phase III randomised,  double-blind, placebo-controlled trial - The Lancet Oncology">
            <a:extLst>
              <a:ext uri="{FF2B5EF4-FFF2-40B4-BE49-F238E27FC236}">
                <a16:creationId xmlns:a16="http://schemas.microsoft.com/office/drawing/2014/main" id="{9D541B7D-EDC9-20C6-6C59-0D43D4B7E6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30" t="1022" b="72770"/>
          <a:stretch/>
        </p:blipFill>
        <p:spPr bwMode="auto">
          <a:xfrm>
            <a:off x="4457701" y="1333500"/>
            <a:ext cx="4646087" cy="284550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DFCE118-5F12-5A05-BB18-5389B86FFC39}"/>
              </a:ext>
            </a:extLst>
          </p:cNvPr>
          <p:cNvSpPr txBox="1"/>
          <p:nvPr/>
        </p:nvSpPr>
        <p:spPr>
          <a:xfrm>
            <a:off x="2826600" y="1429447"/>
            <a:ext cx="1439818" cy="769441"/>
          </a:xfrm>
          <a:prstGeom prst="rect">
            <a:avLst/>
          </a:prstGeom>
          <a:solidFill>
            <a:srgbClr val="99CCFF"/>
          </a:solidFill>
          <a:ln w="12700">
            <a:solidFill>
              <a:schemeClr val="tx1"/>
            </a:solidFill>
          </a:ln>
        </p:spPr>
        <p:txBody>
          <a:bodyPr wrap="none" rtlCol="0">
            <a:spAutoFit/>
          </a:bodyPr>
          <a:lstStyle/>
          <a:p>
            <a:pPr algn="ctr"/>
            <a:r>
              <a:rPr lang="en-US" sz="1100" b="1" dirty="0"/>
              <a:t>OS: 10.7 v 7.9 </a:t>
            </a:r>
            <a:r>
              <a:rPr lang="en-US" sz="1100" b="1" dirty="0" err="1"/>
              <a:t>mo</a:t>
            </a:r>
            <a:endParaRPr lang="en-US" sz="1100" b="1" dirty="0"/>
          </a:p>
          <a:p>
            <a:pPr algn="ctr"/>
            <a:r>
              <a:rPr lang="en-US" sz="1100" b="1" dirty="0"/>
              <a:t>HR 0.69 (P &lt; 0.001)</a:t>
            </a:r>
          </a:p>
          <a:p>
            <a:pPr algn="ctr"/>
            <a:endParaRPr lang="en-US" sz="1100" b="1" dirty="0"/>
          </a:p>
          <a:p>
            <a:pPr algn="ctr"/>
            <a:r>
              <a:rPr lang="en-US" sz="1100" b="1" dirty="0"/>
              <a:t>TTP 5.5 vs 2.8 </a:t>
            </a:r>
            <a:r>
              <a:rPr lang="en-US" sz="1100" b="1" dirty="0" err="1"/>
              <a:t>mo</a:t>
            </a:r>
            <a:endParaRPr lang="en-US" sz="1100" b="1" dirty="0"/>
          </a:p>
        </p:txBody>
      </p:sp>
      <p:sp>
        <p:nvSpPr>
          <p:cNvPr id="10" name="TextBox 9">
            <a:extLst>
              <a:ext uri="{FF2B5EF4-FFF2-40B4-BE49-F238E27FC236}">
                <a16:creationId xmlns:a16="http://schemas.microsoft.com/office/drawing/2014/main" id="{A255160D-473F-F54B-8D62-662BC335BB93}"/>
              </a:ext>
            </a:extLst>
          </p:cNvPr>
          <p:cNvSpPr txBox="1"/>
          <p:nvPr/>
        </p:nvSpPr>
        <p:spPr>
          <a:xfrm>
            <a:off x="6060834" y="1429447"/>
            <a:ext cx="1439818" cy="769441"/>
          </a:xfrm>
          <a:prstGeom prst="rect">
            <a:avLst/>
          </a:prstGeom>
          <a:solidFill>
            <a:srgbClr val="99CCFF"/>
          </a:solidFill>
          <a:ln w="12700">
            <a:solidFill>
              <a:schemeClr val="tx1"/>
            </a:solidFill>
          </a:ln>
        </p:spPr>
        <p:txBody>
          <a:bodyPr wrap="none" rtlCol="0">
            <a:spAutoFit/>
          </a:bodyPr>
          <a:lstStyle/>
          <a:p>
            <a:pPr algn="ctr"/>
            <a:r>
              <a:rPr lang="en-US" sz="1100" b="1" dirty="0"/>
              <a:t>OS: 6.5 v 4.2 </a:t>
            </a:r>
            <a:r>
              <a:rPr lang="en-US" sz="1100" b="1" dirty="0" err="1"/>
              <a:t>mo</a:t>
            </a:r>
            <a:endParaRPr lang="en-US" sz="1100" b="1" dirty="0"/>
          </a:p>
          <a:p>
            <a:pPr algn="ctr"/>
            <a:r>
              <a:rPr lang="en-US" sz="1100" b="1" dirty="0"/>
              <a:t>HR 0.69 (P = 0.014)</a:t>
            </a:r>
          </a:p>
          <a:p>
            <a:pPr algn="ctr"/>
            <a:endParaRPr lang="en-US" sz="1100" b="1" dirty="0"/>
          </a:p>
          <a:p>
            <a:pPr algn="ctr"/>
            <a:r>
              <a:rPr lang="en-US" sz="1100" b="1" dirty="0"/>
              <a:t>TTP 2.8 vs 1.4 </a:t>
            </a:r>
            <a:r>
              <a:rPr lang="en-US" sz="1100" b="1" dirty="0" err="1"/>
              <a:t>mo</a:t>
            </a:r>
            <a:endParaRPr lang="en-US" sz="1100" b="1" dirty="0"/>
          </a:p>
        </p:txBody>
      </p:sp>
      <p:sp>
        <p:nvSpPr>
          <p:cNvPr id="11" name="TextBox 10">
            <a:extLst>
              <a:ext uri="{FF2B5EF4-FFF2-40B4-BE49-F238E27FC236}">
                <a16:creationId xmlns:a16="http://schemas.microsoft.com/office/drawing/2014/main" id="{31481354-6B4C-0E64-51E7-B7696581B8DB}"/>
              </a:ext>
            </a:extLst>
          </p:cNvPr>
          <p:cNvSpPr txBox="1"/>
          <p:nvPr/>
        </p:nvSpPr>
        <p:spPr>
          <a:xfrm>
            <a:off x="632040" y="3373624"/>
            <a:ext cx="2080680" cy="261610"/>
          </a:xfrm>
          <a:prstGeom prst="rect">
            <a:avLst/>
          </a:prstGeom>
          <a:solidFill>
            <a:srgbClr val="99CCFF"/>
          </a:solidFill>
          <a:ln w="12700">
            <a:solidFill>
              <a:schemeClr val="tx1"/>
            </a:solidFill>
          </a:ln>
        </p:spPr>
        <p:txBody>
          <a:bodyPr wrap="square" rtlCol="0">
            <a:spAutoFit/>
          </a:bodyPr>
          <a:lstStyle/>
          <a:p>
            <a:pPr algn="ctr"/>
            <a:r>
              <a:rPr lang="en-US" sz="1100" b="1" dirty="0"/>
              <a:t>N = 602 – 1:1 randomization</a:t>
            </a:r>
          </a:p>
        </p:txBody>
      </p:sp>
      <p:sp>
        <p:nvSpPr>
          <p:cNvPr id="12" name="TextBox 11">
            <a:extLst>
              <a:ext uri="{FF2B5EF4-FFF2-40B4-BE49-F238E27FC236}">
                <a16:creationId xmlns:a16="http://schemas.microsoft.com/office/drawing/2014/main" id="{55172ACC-3BCA-C046-D0C1-DF82AADD79A0}"/>
              </a:ext>
            </a:extLst>
          </p:cNvPr>
          <p:cNvSpPr txBox="1"/>
          <p:nvPr/>
        </p:nvSpPr>
        <p:spPr>
          <a:xfrm>
            <a:off x="5033658" y="3701261"/>
            <a:ext cx="2084832" cy="261610"/>
          </a:xfrm>
          <a:prstGeom prst="rect">
            <a:avLst/>
          </a:prstGeom>
          <a:solidFill>
            <a:srgbClr val="99CCFF"/>
          </a:solidFill>
          <a:ln w="12700">
            <a:solidFill>
              <a:schemeClr val="tx1"/>
            </a:solidFill>
          </a:ln>
        </p:spPr>
        <p:txBody>
          <a:bodyPr wrap="square" rtlCol="0">
            <a:spAutoFit/>
          </a:bodyPr>
          <a:lstStyle/>
          <a:p>
            <a:pPr algn="ctr"/>
            <a:r>
              <a:rPr lang="en-US" sz="1100" b="1" dirty="0"/>
              <a:t>N = 226 – 2:1 randomization</a:t>
            </a:r>
          </a:p>
        </p:txBody>
      </p:sp>
    </p:spTree>
    <p:extLst>
      <p:ext uri="{BB962C8B-B14F-4D97-AF65-F5344CB8AC3E}">
        <p14:creationId xmlns:p14="http://schemas.microsoft.com/office/powerpoint/2010/main" val="307305424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000" b="1" dirty="0"/>
              <a:t>REFLECT: Ph 3 Non-Inferiority Study of Lenvatinib </a:t>
            </a:r>
            <a:br>
              <a:rPr lang="en-US" sz="2000" b="1" dirty="0"/>
            </a:br>
            <a:r>
              <a:rPr lang="en-US" sz="2000" b="1" dirty="0"/>
              <a:t>vs Sorafenib in 1L Advanced HCC</a:t>
            </a:r>
          </a:p>
        </p:txBody>
      </p:sp>
      <p:sp>
        <p:nvSpPr>
          <p:cNvPr id="5" name="TextBox 4">
            <a:extLst>
              <a:ext uri="{FF2B5EF4-FFF2-40B4-BE49-F238E27FC236}">
                <a16:creationId xmlns:a16="http://schemas.microsoft.com/office/drawing/2014/main" id="{AD106C2F-A56D-9DFD-112B-453594ECBA2F}"/>
              </a:ext>
            </a:extLst>
          </p:cNvPr>
          <p:cNvSpPr txBox="1"/>
          <p:nvPr/>
        </p:nvSpPr>
        <p:spPr>
          <a:xfrm>
            <a:off x="0" y="4573411"/>
            <a:ext cx="9103788" cy="553998"/>
          </a:xfrm>
          <a:prstGeom prst="rect">
            <a:avLst/>
          </a:prstGeom>
          <a:solidFill>
            <a:schemeClr val="bg1"/>
          </a:solidFill>
        </p:spPr>
        <p:txBody>
          <a:bodyPr wrap="square" rtlCol="0">
            <a:spAutoFit/>
          </a:bodyPr>
          <a:lstStyle/>
          <a:p>
            <a:endParaRPr lang="en-US" sz="1000" dirty="0"/>
          </a:p>
          <a:p>
            <a:endParaRPr lang="en-US" sz="1000" dirty="0"/>
          </a:p>
          <a:p>
            <a:r>
              <a:rPr lang="en-US" sz="1000" dirty="0"/>
              <a:t>Kudo et al, Lancet, 2018</a:t>
            </a:r>
          </a:p>
        </p:txBody>
      </p:sp>
      <p:pic>
        <p:nvPicPr>
          <p:cNvPr id="12296" name="Picture 8" descr="Lenvatinib versus sorafenib in first-line treatment of patients with  unresectable hepatocellular carcinoma: a randomised phase 3 non-inferiority  trial - The Lancet">
            <a:extLst>
              <a:ext uri="{FF2B5EF4-FFF2-40B4-BE49-F238E27FC236}">
                <a16:creationId xmlns:a16="http://schemas.microsoft.com/office/drawing/2014/main" id="{C8ED9E6B-7121-7BCC-0154-1957F0EA89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98" b="9309"/>
          <a:stretch/>
        </p:blipFill>
        <p:spPr bwMode="auto">
          <a:xfrm>
            <a:off x="229825" y="934721"/>
            <a:ext cx="5921989" cy="381220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2294" name="Picture 6" descr="Lenvatinib versus sorafenib in first-line treatment of patients with  unresectable hepatocellular carcinoma: a randomised phase 3 non-inferiority  trial - The Lancet">
            <a:extLst>
              <a:ext uri="{FF2B5EF4-FFF2-40B4-BE49-F238E27FC236}">
                <a16:creationId xmlns:a16="http://schemas.microsoft.com/office/drawing/2014/main" id="{2C18D71C-29EA-FB42-7124-8E1F30584F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89" b="9970"/>
          <a:stretch/>
        </p:blipFill>
        <p:spPr bwMode="auto">
          <a:xfrm>
            <a:off x="2736012" y="1086314"/>
            <a:ext cx="6192442" cy="393448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6F6AFA17-7DF4-A946-CCF7-9CBC64572F39}"/>
              </a:ext>
            </a:extLst>
          </p:cNvPr>
          <p:cNvGraphicFramePr>
            <a:graphicFrameLocks noGrp="1"/>
          </p:cNvGraphicFramePr>
          <p:nvPr/>
        </p:nvGraphicFramePr>
        <p:xfrm>
          <a:off x="163366" y="1338453"/>
          <a:ext cx="8808861" cy="3457972"/>
        </p:xfrm>
        <a:graphic>
          <a:graphicData uri="http://schemas.openxmlformats.org/drawingml/2006/table">
            <a:tbl>
              <a:tblPr firstRow="1" bandRow="1"/>
              <a:tblGrid>
                <a:gridCol w="4133493">
                  <a:extLst>
                    <a:ext uri="{9D8B030D-6E8A-4147-A177-3AD203B41FA5}">
                      <a16:colId xmlns:a16="http://schemas.microsoft.com/office/drawing/2014/main" val="1560148663"/>
                    </a:ext>
                  </a:extLst>
                </a:gridCol>
                <a:gridCol w="2337684">
                  <a:extLst>
                    <a:ext uri="{9D8B030D-6E8A-4147-A177-3AD203B41FA5}">
                      <a16:colId xmlns:a16="http://schemas.microsoft.com/office/drawing/2014/main" val="3415167066"/>
                    </a:ext>
                  </a:extLst>
                </a:gridCol>
                <a:gridCol w="2337684">
                  <a:extLst>
                    <a:ext uri="{9D8B030D-6E8A-4147-A177-3AD203B41FA5}">
                      <a16:colId xmlns:a16="http://schemas.microsoft.com/office/drawing/2014/main" val="3455579367"/>
                    </a:ext>
                  </a:extLst>
                </a:gridCol>
              </a:tblGrid>
              <a:tr h="493996">
                <a:tc>
                  <a:txBody>
                    <a:bodyPr/>
                    <a:lstStyle>
                      <a:lvl1pPr marL="0" algn="l" defTabSz="685800" rtl="0" eaLnBrk="1" latinLnBrk="0" hangingPunct="1">
                        <a:defRPr sz="1350" b="1" kern="1200">
                          <a:solidFill>
                            <a:schemeClr val="lt1"/>
                          </a:solidFill>
                          <a:latin typeface="Arial"/>
                          <a:ea typeface="ＭＳ Ｐゴシック"/>
                          <a:cs typeface="ＭＳ Ｐゴシック"/>
                        </a:defRPr>
                      </a:lvl1pPr>
                      <a:lvl2pPr marL="342900" algn="l" defTabSz="685800" rtl="0" eaLnBrk="1" latinLnBrk="0" hangingPunct="1">
                        <a:defRPr sz="1350" b="1" kern="1200">
                          <a:solidFill>
                            <a:schemeClr val="lt1"/>
                          </a:solidFill>
                          <a:latin typeface="Arial"/>
                          <a:ea typeface="ＭＳ Ｐゴシック"/>
                          <a:cs typeface="ＭＳ Ｐゴシック"/>
                        </a:defRPr>
                      </a:lvl2pPr>
                      <a:lvl3pPr marL="685800" algn="l" defTabSz="685800" rtl="0" eaLnBrk="1" latinLnBrk="0" hangingPunct="1">
                        <a:defRPr sz="1350" b="1" kern="1200">
                          <a:solidFill>
                            <a:schemeClr val="lt1"/>
                          </a:solidFill>
                          <a:latin typeface="Arial"/>
                          <a:ea typeface="ＭＳ Ｐゴシック"/>
                          <a:cs typeface="ＭＳ Ｐゴシック"/>
                        </a:defRPr>
                      </a:lvl3pPr>
                      <a:lvl4pPr marL="1028700" algn="l" defTabSz="685800" rtl="0" eaLnBrk="1" latinLnBrk="0" hangingPunct="1">
                        <a:defRPr sz="1350" b="1" kern="1200">
                          <a:solidFill>
                            <a:schemeClr val="lt1"/>
                          </a:solidFill>
                          <a:latin typeface="Arial"/>
                          <a:ea typeface="ＭＳ Ｐゴシック"/>
                          <a:cs typeface="ＭＳ Ｐゴシック"/>
                        </a:defRPr>
                      </a:lvl4pPr>
                      <a:lvl5pPr marL="1371600" algn="l" defTabSz="685800" rtl="0" eaLnBrk="1" latinLnBrk="0" hangingPunct="1">
                        <a:defRPr sz="1350" b="1" kern="1200">
                          <a:solidFill>
                            <a:schemeClr val="lt1"/>
                          </a:solidFill>
                          <a:latin typeface="Arial"/>
                          <a:ea typeface="ＭＳ Ｐゴシック"/>
                          <a:cs typeface="ＭＳ Ｐゴシック"/>
                        </a:defRPr>
                      </a:lvl5pPr>
                      <a:lvl6pPr marL="1714500" algn="l" defTabSz="685800" rtl="0" eaLnBrk="1" latinLnBrk="0" hangingPunct="1">
                        <a:defRPr sz="1350" b="1" kern="1200">
                          <a:solidFill>
                            <a:schemeClr val="lt1"/>
                          </a:solidFill>
                          <a:latin typeface="Arial"/>
                          <a:ea typeface="ＭＳ Ｐゴシック"/>
                          <a:cs typeface="ＭＳ Ｐゴシック"/>
                        </a:defRPr>
                      </a:lvl6pPr>
                      <a:lvl7pPr marL="2057400" algn="l" defTabSz="685800" rtl="0" eaLnBrk="1" latinLnBrk="0" hangingPunct="1">
                        <a:defRPr sz="1350" b="1" kern="1200">
                          <a:solidFill>
                            <a:schemeClr val="lt1"/>
                          </a:solidFill>
                          <a:latin typeface="Arial"/>
                          <a:ea typeface="ＭＳ Ｐゴシック"/>
                          <a:cs typeface="ＭＳ Ｐゴシック"/>
                        </a:defRPr>
                      </a:lvl7pPr>
                      <a:lvl8pPr marL="2400300" algn="l" defTabSz="685800" rtl="0" eaLnBrk="1" latinLnBrk="0" hangingPunct="1">
                        <a:defRPr sz="1350" b="1" kern="1200">
                          <a:solidFill>
                            <a:schemeClr val="lt1"/>
                          </a:solidFill>
                          <a:latin typeface="Arial"/>
                          <a:ea typeface="ＭＳ Ｐゴシック"/>
                          <a:cs typeface="ＭＳ Ｐゴシック"/>
                        </a:defRPr>
                      </a:lvl8pPr>
                      <a:lvl9pPr marL="2743200" algn="l" defTabSz="685800" rtl="0" eaLnBrk="1" latinLnBrk="0" hangingPunct="1">
                        <a:defRPr sz="1350" b="1" kern="1200">
                          <a:solidFill>
                            <a:schemeClr val="lt1"/>
                          </a:solidFill>
                          <a:latin typeface="Arial"/>
                          <a:ea typeface="ＭＳ Ｐゴシック"/>
                          <a:cs typeface="ＭＳ Ｐゴシック"/>
                        </a:defRPr>
                      </a:lvl9pPr>
                    </a:lstStyle>
                    <a:p>
                      <a:r>
                        <a:rPr lang="en-US" sz="1500" dirty="0"/>
                        <a:t>Treatment-Related Adverse Event – Gr 3-4</a:t>
                      </a:r>
                    </a:p>
                  </a:txBody>
                  <a:tcPr marL="121807" marR="121807" marT="60904" marB="60904"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25400" cmpd="sng">
                      <a:solidFill>
                        <a:srgbClr val="000000"/>
                      </a:solidFill>
                    </a:lnB>
                    <a:lnTlToBr w="12700" cmpd="sng">
                      <a:noFill/>
                      <a:prstDash val="solid"/>
                    </a:lnTlToBr>
                    <a:lnBlToTr w="12700" cmpd="sng">
                      <a:noFill/>
                      <a:prstDash val="solid"/>
                    </a:lnBlToTr>
                    <a:solidFill>
                      <a:srgbClr val="2D2D8A"/>
                    </a:solidFill>
                  </a:tcPr>
                </a:tc>
                <a:tc>
                  <a:txBody>
                    <a:bodyPr/>
                    <a:lstStyle>
                      <a:lvl1pPr marL="0" algn="l" defTabSz="685800" rtl="0" eaLnBrk="1" latinLnBrk="0" hangingPunct="1">
                        <a:defRPr sz="1350" b="1" kern="1200">
                          <a:solidFill>
                            <a:schemeClr val="lt1"/>
                          </a:solidFill>
                          <a:latin typeface="Arial"/>
                          <a:ea typeface="ＭＳ Ｐゴシック"/>
                          <a:cs typeface="ＭＳ Ｐゴシック"/>
                        </a:defRPr>
                      </a:lvl1pPr>
                      <a:lvl2pPr marL="342900" algn="l" defTabSz="685800" rtl="0" eaLnBrk="1" latinLnBrk="0" hangingPunct="1">
                        <a:defRPr sz="1350" b="1" kern="1200">
                          <a:solidFill>
                            <a:schemeClr val="lt1"/>
                          </a:solidFill>
                          <a:latin typeface="Arial"/>
                          <a:ea typeface="ＭＳ Ｐゴシック"/>
                          <a:cs typeface="ＭＳ Ｐゴシック"/>
                        </a:defRPr>
                      </a:lvl2pPr>
                      <a:lvl3pPr marL="685800" algn="l" defTabSz="685800" rtl="0" eaLnBrk="1" latinLnBrk="0" hangingPunct="1">
                        <a:defRPr sz="1350" b="1" kern="1200">
                          <a:solidFill>
                            <a:schemeClr val="lt1"/>
                          </a:solidFill>
                          <a:latin typeface="Arial"/>
                          <a:ea typeface="ＭＳ Ｐゴシック"/>
                          <a:cs typeface="ＭＳ Ｐゴシック"/>
                        </a:defRPr>
                      </a:lvl3pPr>
                      <a:lvl4pPr marL="1028700" algn="l" defTabSz="685800" rtl="0" eaLnBrk="1" latinLnBrk="0" hangingPunct="1">
                        <a:defRPr sz="1350" b="1" kern="1200">
                          <a:solidFill>
                            <a:schemeClr val="lt1"/>
                          </a:solidFill>
                          <a:latin typeface="Arial"/>
                          <a:ea typeface="ＭＳ Ｐゴシック"/>
                          <a:cs typeface="ＭＳ Ｐゴシック"/>
                        </a:defRPr>
                      </a:lvl4pPr>
                      <a:lvl5pPr marL="1371600" algn="l" defTabSz="685800" rtl="0" eaLnBrk="1" latinLnBrk="0" hangingPunct="1">
                        <a:defRPr sz="1350" b="1" kern="1200">
                          <a:solidFill>
                            <a:schemeClr val="lt1"/>
                          </a:solidFill>
                          <a:latin typeface="Arial"/>
                          <a:ea typeface="ＭＳ Ｐゴシック"/>
                          <a:cs typeface="ＭＳ Ｐゴシック"/>
                        </a:defRPr>
                      </a:lvl5pPr>
                      <a:lvl6pPr marL="1714500" algn="l" defTabSz="685800" rtl="0" eaLnBrk="1" latinLnBrk="0" hangingPunct="1">
                        <a:defRPr sz="1350" b="1" kern="1200">
                          <a:solidFill>
                            <a:schemeClr val="lt1"/>
                          </a:solidFill>
                          <a:latin typeface="Arial"/>
                          <a:ea typeface="ＭＳ Ｐゴシック"/>
                          <a:cs typeface="ＭＳ Ｐゴシック"/>
                        </a:defRPr>
                      </a:lvl6pPr>
                      <a:lvl7pPr marL="2057400" algn="l" defTabSz="685800" rtl="0" eaLnBrk="1" latinLnBrk="0" hangingPunct="1">
                        <a:defRPr sz="1350" b="1" kern="1200">
                          <a:solidFill>
                            <a:schemeClr val="lt1"/>
                          </a:solidFill>
                          <a:latin typeface="Arial"/>
                          <a:ea typeface="ＭＳ Ｐゴシック"/>
                          <a:cs typeface="ＭＳ Ｐゴシック"/>
                        </a:defRPr>
                      </a:lvl7pPr>
                      <a:lvl8pPr marL="2400300" algn="l" defTabSz="685800" rtl="0" eaLnBrk="1" latinLnBrk="0" hangingPunct="1">
                        <a:defRPr sz="1350" b="1" kern="1200">
                          <a:solidFill>
                            <a:schemeClr val="lt1"/>
                          </a:solidFill>
                          <a:latin typeface="Arial"/>
                          <a:ea typeface="ＭＳ Ｐゴシック"/>
                          <a:cs typeface="ＭＳ Ｐゴシック"/>
                        </a:defRPr>
                      </a:lvl8pPr>
                      <a:lvl9pPr marL="2743200" algn="l" defTabSz="685800" rtl="0" eaLnBrk="1" latinLnBrk="0" hangingPunct="1">
                        <a:defRPr sz="1350" b="1" kern="1200">
                          <a:solidFill>
                            <a:schemeClr val="lt1"/>
                          </a:solidFill>
                          <a:latin typeface="Arial"/>
                          <a:ea typeface="ＭＳ Ｐゴシック"/>
                          <a:cs typeface="ＭＳ Ｐゴシック"/>
                        </a:defRPr>
                      </a:lvl9pPr>
                    </a:lstStyle>
                    <a:p>
                      <a:pPr algn="ctr"/>
                      <a:r>
                        <a:rPr lang="en-US" sz="1500" dirty="0"/>
                        <a:t>Lenvatinib (N=476)</a:t>
                      </a:r>
                    </a:p>
                  </a:txBody>
                  <a:tcPr marL="121807" marR="121807" marT="60904" marB="60904" anchor="ctr">
                    <a:lnL>
                      <a:noFill/>
                    </a:lnL>
                    <a:lnR>
                      <a:noFill/>
                    </a:lnR>
                    <a:lnT w="12700" cap="flat" cmpd="sng" algn="ctr">
                      <a:solidFill>
                        <a:schemeClr val="tx1"/>
                      </a:solidFill>
                      <a:prstDash val="solid"/>
                      <a:round/>
                      <a:headEnd type="none" w="med" len="med"/>
                      <a:tailEnd type="none" w="med" len="med"/>
                    </a:lnT>
                    <a:lnB w="25400" cmpd="sng">
                      <a:solidFill>
                        <a:srgbClr val="000000"/>
                      </a:solidFill>
                    </a:lnB>
                    <a:lnTlToBr w="12700" cmpd="sng">
                      <a:noFill/>
                      <a:prstDash val="solid"/>
                    </a:lnTlToBr>
                    <a:lnBlToTr w="12700" cmpd="sng">
                      <a:noFill/>
                      <a:prstDash val="solid"/>
                    </a:lnBlToTr>
                    <a:solidFill>
                      <a:srgbClr val="2D2D8A"/>
                    </a:solidFill>
                  </a:tcPr>
                </a:tc>
                <a:tc>
                  <a:txBody>
                    <a:bodyPr/>
                    <a:lstStyle>
                      <a:lvl1pPr marL="0" algn="l" defTabSz="685800" rtl="0" eaLnBrk="1" latinLnBrk="0" hangingPunct="1">
                        <a:defRPr sz="1350" b="1" kern="1200">
                          <a:solidFill>
                            <a:schemeClr val="lt1"/>
                          </a:solidFill>
                          <a:latin typeface="Arial"/>
                          <a:ea typeface="ＭＳ Ｐゴシック"/>
                          <a:cs typeface="ＭＳ Ｐゴシック"/>
                        </a:defRPr>
                      </a:lvl1pPr>
                      <a:lvl2pPr marL="342900" algn="l" defTabSz="685800" rtl="0" eaLnBrk="1" latinLnBrk="0" hangingPunct="1">
                        <a:defRPr sz="1350" b="1" kern="1200">
                          <a:solidFill>
                            <a:schemeClr val="lt1"/>
                          </a:solidFill>
                          <a:latin typeface="Arial"/>
                          <a:ea typeface="ＭＳ Ｐゴシック"/>
                          <a:cs typeface="ＭＳ Ｐゴシック"/>
                        </a:defRPr>
                      </a:lvl2pPr>
                      <a:lvl3pPr marL="685800" algn="l" defTabSz="685800" rtl="0" eaLnBrk="1" latinLnBrk="0" hangingPunct="1">
                        <a:defRPr sz="1350" b="1" kern="1200">
                          <a:solidFill>
                            <a:schemeClr val="lt1"/>
                          </a:solidFill>
                          <a:latin typeface="Arial"/>
                          <a:ea typeface="ＭＳ Ｐゴシック"/>
                          <a:cs typeface="ＭＳ Ｐゴシック"/>
                        </a:defRPr>
                      </a:lvl3pPr>
                      <a:lvl4pPr marL="1028700" algn="l" defTabSz="685800" rtl="0" eaLnBrk="1" latinLnBrk="0" hangingPunct="1">
                        <a:defRPr sz="1350" b="1" kern="1200">
                          <a:solidFill>
                            <a:schemeClr val="lt1"/>
                          </a:solidFill>
                          <a:latin typeface="Arial"/>
                          <a:ea typeface="ＭＳ Ｐゴシック"/>
                          <a:cs typeface="ＭＳ Ｐゴシック"/>
                        </a:defRPr>
                      </a:lvl4pPr>
                      <a:lvl5pPr marL="1371600" algn="l" defTabSz="685800" rtl="0" eaLnBrk="1" latinLnBrk="0" hangingPunct="1">
                        <a:defRPr sz="1350" b="1" kern="1200">
                          <a:solidFill>
                            <a:schemeClr val="lt1"/>
                          </a:solidFill>
                          <a:latin typeface="Arial"/>
                          <a:ea typeface="ＭＳ Ｐゴシック"/>
                          <a:cs typeface="ＭＳ Ｐゴシック"/>
                        </a:defRPr>
                      </a:lvl5pPr>
                      <a:lvl6pPr marL="1714500" algn="l" defTabSz="685800" rtl="0" eaLnBrk="1" latinLnBrk="0" hangingPunct="1">
                        <a:defRPr sz="1350" b="1" kern="1200">
                          <a:solidFill>
                            <a:schemeClr val="lt1"/>
                          </a:solidFill>
                          <a:latin typeface="Arial"/>
                          <a:ea typeface="ＭＳ Ｐゴシック"/>
                          <a:cs typeface="ＭＳ Ｐゴシック"/>
                        </a:defRPr>
                      </a:lvl6pPr>
                      <a:lvl7pPr marL="2057400" algn="l" defTabSz="685800" rtl="0" eaLnBrk="1" latinLnBrk="0" hangingPunct="1">
                        <a:defRPr sz="1350" b="1" kern="1200">
                          <a:solidFill>
                            <a:schemeClr val="lt1"/>
                          </a:solidFill>
                          <a:latin typeface="Arial"/>
                          <a:ea typeface="ＭＳ Ｐゴシック"/>
                          <a:cs typeface="ＭＳ Ｐゴシック"/>
                        </a:defRPr>
                      </a:lvl7pPr>
                      <a:lvl8pPr marL="2400300" algn="l" defTabSz="685800" rtl="0" eaLnBrk="1" latinLnBrk="0" hangingPunct="1">
                        <a:defRPr sz="1350" b="1" kern="1200">
                          <a:solidFill>
                            <a:schemeClr val="lt1"/>
                          </a:solidFill>
                          <a:latin typeface="Arial"/>
                          <a:ea typeface="ＭＳ Ｐゴシック"/>
                          <a:cs typeface="ＭＳ Ｐゴシック"/>
                        </a:defRPr>
                      </a:lvl8pPr>
                      <a:lvl9pPr marL="2743200" algn="l" defTabSz="685800" rtl="0" eaLnBrk="1" latinLnBrk="0" hangingPunct="1">
                        <a:defRPr sz="1350" b="1" kern="1200">
                          <a:solidFill>
                            <a:schemeClr val="lt1"/>
                          </a:solidFill>
                          <a:latin typeface="Arial"/>
                          <a:ea typeface="ＭＳ Ｐゴシック"/>
                          <a:cs typeface="ＭＳ Ｐゴシック"/>
                        </a:defRPr>
                      </a:lvl9pPr>
                    </a:lstStyle>
                    <a:p>
                      <a:pPr algn="ctr"/>
                      <a:r>
                        <a:rPr lang="en-US" sz="1500" dirty="0"/>
                        <a:t>Sorafenib (N=475)</a:t>
                      </a:r>
                    </a:p>
                  </a:txBody>
                  <a:tcPr marL="121807" marR="121807" marT="60904" marB="60904"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mpd="sng">
                      <a:solidFill>
                        <a:srgbClr val="000000"/>
                      </a:solidFill>
                    </a:lnB>
                    <a:lnTlToBr w="12700" cmpd="sng">
                      <a:noFill/>
                      <a:prstDash val="solid"/>
                    </a:lnTlToBr>
                    <a:lnBlToTr w="12700" cmpd="sng">
                      <a:noFill/>
                      <a:prstDash val="solid"/>
                    </a:lnBlToTr>
                    <a:solidFill>
                      <a:srgbClr val="2D2D8A"/>
                    </a:solidFill>
                  </a:tcPr>
                </a:tc>
                <a:extLst>
                  <a:ext uri="{0D108BD9-81ED-4DB2-BD59-A6C34878D82A}">
                    <a16:rowId xmlns:a16="http://schemas.microsoft.com/office/drawing/2014/main" val="141231306"/>
                  </a:ext>
                </a:extLst>
              </a:tr>
              <a:tr h="493996">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r>
                        <a:rPr lang="en-US" sz="1500" dirty="0"/>
                        <a:t>Hypertension</a:t>
                      </a:r>
                    </a:p>
                  </a:txBody>
                  <a:tcPr marL="121807" marR="121807" marT="60904" marB="60904" anchor="ctr">
                    <a:lnL w="12700" cap="flat" cmpd="sng" algn="ctr">
                      <a:solidFill>
                        <a:schemeClr val="tx1"/>
                      </a:solidFill>
                      <a:prstDash val="solid"/>
                      <a:round/>
                      <a:headEnd type="none" w="med" len="med"/>
                      <a:tailEnd type="none" w="med" len="med"/>
                    </a:lnL>
                    <a:lnR>
                      <a:noFill/>
                    </a:lnR>
                    <a:lnT w="25400" cmpd="sng">
                      <a:solidFill>
                        <a:srgbClr val="000000"/>
                      </a:solid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pPr algn="ctr"/>
                      <a:r>
                        <a:rPr lang="en-US" sz="1500" dirty="0"/>
                        <a:t>24%</a:t>
                      </a:r>
                    </a:p>
                  </a:txBody>
                  <a:tcPr marL="121807" marR="121807" marT="60904" marB="60904" anchor="ctr">
                    <a:lnL>
                      <a:noFill/>
                    </a:lnL>
                    <a:lnR>
                      <a:noFill/>
                    </a:lnR>
                    <a:lnT w="25400" cmpd="sng">
                      <a:solidFill>
                        <a:srgbClr val="000000"/>
                      </a:solid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pPr algn="ctr"/>
                      <a:r>
                        <a:rPr lang="en-US" sz="1500" dirty="0"/>
                        <a:t>15%</a:t>
                      </a:r>
                    </a:p>
                  </a:txBody>
                  <a:tcPr marL="121807" marR="121807" marT="60904" marB="60904" anchor="ctr">
                    <a:lnL>
                      <a:noFill/>
                    </a:lnL>
                    <a:lnR w="12700" cap="flat" cmpd="sng" algn="ctr">
                      <a:solidFill>
                        <a:schemeClr val="tx1"/>
                      </a:solidFill>
                      <a:prstDash val="solid"/>
                      <a:round/>
                      <a:headEnd type="none" w="med" len="med"/>
                      <a:tailEnd type="none" w="med" len="med"/>
                    </a:lnR>
                    <a:lnT w="25400" cmpd="sng">
                      <a:solidFill>
                        <a:srgbClr val="000000"/>
                      </a:solidFill>
                    </a:lnT>
                    <a:lnB>
                      <a:no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3861431831"/>
                  </a:ext>
                </a:extLst>
              </a:tr>
              <a:tr h="493996">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r>
                        <a:rPr lang="en-US" sz="1500" dirty="0"/>
                        <a:t>Decreased weight</a:t>
                      </a:r>
                    </a:p>
                  </a:txBody>
                  <a:tcPr marL="121807" marR="121807" marT="60904" marB="60904"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pPr algn="ctr"/>
                      <a:r>
                        <a:rPr lang="en-US" sz="1500" dirty="0"/>
                        <a:t>8%</a:t>
                      </a:r>
                    </a:p>
                  </a:txBody>
                  <a:tcPr marL="121807" marR="121807" marT="60904" marB="60904"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pPr algn="ctr"/>
                      <a:r>
                        <a:rPr lang="en-US" sz="1500" dirty="0"/>
                        <a:t>3%</a:t>
                      </a:r>
                    </a:p>
                  </a:txBody>
                  <a:tcPr marL="121807" marR="121807" marT="60904" marB="60904"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69982935"/>
                  </a:ext>
                </a:extLst>
              </a:tr>
              <a:tr h="493996">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r>
                        <a:rPr lang="en-US" sz="1500" dirty="0"/>
                        <a:t>Fatigue</a:t>
                      </a:r>
                    </a:p>
                  </a:txBody>
                  <a:tcPr marL="121807" marR="121807" marT="60904" marB="60904"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pPr algn="ctr"/>
                      <a:r>
                        <a:rPr lang="en-US" sz="1500" dirty="0"/>
                        <a:t>7%</a:t>
                      </a:r>
                    </a:p>
                  </a:txBody>
                  <a:tcPr marL="121807" marR="121807" marT="60904" marB="60904" anchor="ctr">
                    <a:lnL>
                      <a:noFill/>
                    </a:lnL>
                    <a:lnR>
                      <a:noFill/>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pPr algn="ctr"/>
                      <a:r>
                        <a:rPr lang="en-US" sz="1500" dirty="0"/>
                        <a:t>6%</a:t>
                      </a:r>
                    </a:p>
                  </a:txBody>
                  <a:tcPr marL="121807" marR="121807" marT="60904" marB="60904"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485930751"/>
                  </a:ext>
                </a:extLst>
              </a:tr>
              <a:tr h="493996">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r>
                        <a:rPr lang="en-US" sz="1500" dirty="0"/>
                        <a:t>Proteinuria</a:t>
                      </a:r>
                    </a:p>
                  </a:txBody>
                  <a:tcPr marL="121807" marR="121807" marT="60904" marB="60904"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pPr algn="ctr"/>
                      <a:r>
                        <a:rPr lang="en-US" sz="1500" dirty="0"/>
                        <a:t>6%</a:t>
                      </a:r>
                    </a:p>
                  </a:txBody>
                  <a:tcPr marL="121807" marR="121807" marT="60904" marB="60904"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pPr algn="ctr"/>
                      <a:r>
                        <a:rPr lang="en-US" sz="1500" dirty="0"/>
                        <a:t>2%</a:t>
                      </a:r>
                    </a:p>
                  </a:txBody>
                  <a:tcPr marL="121807" marR="121807" marT="60904" marB="60904"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47918400"/>
                  </a:ext>
                </a:extLst>
              </a:tr>
              <a:tr h="493996">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r>
                        <a:rPr lang="en-US" sz="1500" dirty="0"/>
                        <a:t>Decreased appetite</a:t>
                      </a:r>
                    </a:p>
                  </a:txBody>
                  <a:tcPr marL="121807" marR="121807" marT="60904" marB="60904"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pPr algn="ctr"/>
                      <a:r>
                        <a:rPr lang="en-US" sz="1500" dirty="0"/>
                        <a:t>5%</a:t>
                      </a:r>
                    </a:p>
                  </a:txBody>
                  <a:tcPr marL="121807" marR="121807" marT="60904" marB="60904" anchor="ctr">
                    <a:lnL>
                      <a:noFill/>
                    </a:lnL>
                    <a:lnR>
                      <a:noFill/>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pPr algn="ctr"/>
                      <a:r>
                        <a:rPr lang="en-US" sz="1500" dirty="0"/>
                        <a:t>1%</a:t>
                      </a:r>
                    </a:p>
                  </a:txBody>
                  <a:tcPr marL="121807" marR="121807" marT="60904" marB="60904"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3827207899"/>
                  </a:ext>
                </a:extLst>
              </a:tr>
              <a:tr h="493996">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r>
                        <a:rPr lang="en-US" sz="1500" dirty="0"/>
                        <a:t>Palmar-plantar </a:t>
                      </a:r>
                      <a:r>
                        <a:rPr lang="en-US" sz="1500" dirty="0" err="1"/>
                        <a:t>erythrodysaesthesia</a:t>
                      </a:r>
                      <a:endParaRPr lang="en-US" sz="1500" dirty="0"/>
                    </a:p>
                  </a:txBody>
                  <a:tcPr marL="121807" marR="121807" marT="60904" marB="60904"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pPr algn="ctr"/>
                      <a:r>
                        <a:rPr lang="en-US" sz="1500" dirty="0"/>
                        <a:t>3%</a:t>
                      </a:r>
                    </a:p>
                  </a:txBody>
                  <a:tcPr marL="121807" marR="121807" marT="60904" marB="60904"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pPr algn="ctr"/>
                      <a:r>
                        <a:rPr lang="en-US" sz="1500" dirty="0"/>
                        <a:t>11%</a:t>
                      </a:r>
                    </a:p>
                  </a:txBody>
                  <a:tcPr marL="121807" marR="121807" marT="60904" marB="60904"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24628508"/>
                  </a:ext>
                </a:extLst>
              </a:tr>
            </a:tbl>
          </a:graphicData>
        </a:graphic>
      </p:graphicFrame>
    </p:spTree>
    <p:extLst>
      <p:ext uri="{BB962C8B-B14F-4D97-AF65-F5344CB8AC3E}">
        <p14:creationId xmlns:p14="http://schemas.microsoft.com/office/powerpoint/2010/main" val="216561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4"/>
                                        </p:tgtEl>
                                        <p:attrNameLst>
                                          <p:attrName>style.visibility</p:attrName>
                                        </p:attrNameLst>
                                      </p:cBhvr>
                                      <p:to>
                                        <p:strVal val="visible"/>
                                      </p:to>
                                    </p:set>
                                    <p:animEffect transition="in" filter="fade">
                                      <p:cBhvr>
                                        <p:cTn id="7" dur="500"/>
                                        <p:tgtEl>
                                          <p:spTgt spid="122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1800" b="1" dirty="0"/>
              <a:t>IMbrave150: Atezolizumab + Bevacizumab vs Sorafenib in 1L Advanced HCC</a:t>
            </a:r>
          </a:p>
        </p:txBody>
      </p:sp>
      <p:sp>
        <p:nvSpPr>
          <p:cNvPr id="5" name="TextBox 4">
            <a:extLst>
              <a:ext uri="{FF2B5EF4-FFF2-40B4-BE49-F238E27FC236}">
                <a16:creationId xmlns:a16="http://schemas.microsoft.com/office/drawing/2014/main" id="{391AD1ED-36AF-AA92-EB36-3059EF002918}"/>
              </a:ext>
            </a:extLst>
          </p:cNvPr>
          <p:cNvSpPr txBox="1"/>
          <p:nvPr/>
        </p:nvSpPr>
        <p:spPr>
          <a:xfrm>
            <a:off x="0" y="4573411"/>
            <a:ext cx="8969071" cy="553998"/>
          </a:xfrm>
          <a:prstGeom prst="rect">
            <a:avLst/>
          </a:prstGeom>
          <a:solidFill>
            <a:schemeClr val="bg1"/>
          </a:solidFill>
        </p:spPr>
        <p:txBody>
          <a:bodyPr wrap="square" rtlCol="0">
            <a:spAutoFit/>
          </a:bodyPr>
          <a:lstStyle/>
          <a:p>
            <a:endParaRPr lang="en-US" sz="1000" dirty="0"/>
          </a:p>
          <a:p>
            <a:r>
              <a:rPr lang="en-US" sz="1000" dirty="0"/>
              <a:t>Finn et al, NEJM, 2020</a:t>
            </a:r>
          </a:p>
          <a:p>
            <a:r>
              <a:rPr lang="en-US" sz="1000" dirty="0"/>
              <a:t>Cheng et al, Journal of Hepatology, 2022</a:t>
            </a:r>
          </a:p>
        </p:txBody>
      </p:sp>
      <p:graphicFrame>
        <p:nvGraphicFramePr>
          <p:cNvPr id="12" name="Table 11">
            <a:extLst>
              <a:ext uri="{FF2B5EF4-FFF2-40B4-BE49-F238E27FC236}">
                <a16:creationId xmlns:a16="http://schemas.microsoft.com/office/drawing/2014/main" id="{9EBBE785-8B1C-A7AE-21D4-0958AFE95335}"/>
              </a:ext>
            </a:extLst>
          </p:cNvPr>
          <p:cNvGraphicFramePr>
            <a:graphicFrameLocks noGrp="1"/>
          </p:cNvGraphicFramePr>
          <p:nvPr/>
        </p:nvGraphicFramePr>
        <p:xfrm>
          <a:off x="79514" y="1564968"/>
          <a:ext cx="2949934" cy="1463040"/>
        </p:xfrm>
        <a:graphic>
          <a:graphicData uri="http://schemas.openxmlformats.org/drawingml/2006/table">
            <a:tbl>
              <a:tblPr firstRow="1" bandRow="1">
                <a:tableStyleId>{9DCAF9ED-07DC-4A11-8D7F-57B35C25682E}</a:tableStyleId>
              </a:tblPr>
              <a:tblGrid>
                <a:gridCol w="2949934">
                  <a:extLst>
                    <a:ext uri="{9D8B030D-6E8A-4147-A177-3AD203B41FA5}">
                      <a16:colId xmlns:a16="http://schemas.microsoft.com/office/drawing/2014/main" val="1058273131"/>
                    </a:ext>
                  </a:extLst>
                </a:gridCol>
              </a:tblGrid>
              <a:tr h="273666">
                <a:tc>
                  <a:txBody>
                    <a:bodyPr/>
                    <a:lstStyle/>
                    <a:p>
                      <a:pPr algn="ctr"/>
                      <a:r>
                        <a:rPr lang="en-US" sz="1200" dirty="0"/>
                        <a:t>KEY ELIGIBILITY</a:t>
                      </a:r>
                    </a:p>
                  </a:txBody>
                  <a:tcPr/>
                </a:tc>
                <a:extLst>
                  <a:ext uri="{0D108BD9-81ED-4DB2-BD59-A6C34878D82A}">
                    <a16:rowId xmlns:a16="http://schemas.microsoft.com/office/drawing/2014/main" val="1194595121"/>
                  </a:ext>
                </a:extLst>
              </a:tr>
              <a:tr h="1061376">
                <a:tc>
                  <a:txBody>
                    <a:bodyPr/>
                    <a:lstStyle/>
                    <a:p>
                      <a:pPr marL="171450" indent="-171450" algn="l">
                        <a:buFont typeface="Arial" panose="020B0604020202020204" pitchFamily="34" charset="0"/>
                        <a:buChar char="•"/>
                      </a:pPr>
                      <a:r>
                        <a:rPr lang="en-US" sz="1200" dirty="0"/>
                        <a:t>HCC not amenable to curative therapy</a:t>
                      </a:r>
                    </a:p>
                    <a:p>
                      <a:pPr marL="171450" indent="-171450" algn="l">
                        <a:buFont typeface="Arial" panose="020B0604020202020204" pitchFamily="34" charset="0"/>
                        <a:buChar char="•"/>
                      </a:pPr>
                      <a:r>
                        <a:rPr lang="en-US" sz="1200" dirty="0"/>
                        <a:t>No prior systemic therapy</a:t>
                      </a:r>
                    </a:p>
                    <a:p>
                      <a:pPr marL="171450" indent="-171450" algn="l">
                        <a:buFont typeface="Arial" panose="020B0604020202020204" pitchFamily="34" charset="0"/>
                        <a:buChar char="•"/>
                      </a:pPr>
                      <a:r>
                        <a:rPr lang="en-US" sz="1200" dirty="0"/>
                        <a:t>ECOG 0-1</a:t>
                      </a:r>
                    </a:p>
                    <a:p>
                      <a:pPr marL="171450" indent="-171450" algn="l">
                        <a:buFont typeface="Arial" panose="020B0604020202020204" pitchFamily="34" charset="0"/>
                        <a:buChar char="•"/>
                      </a:pPr>
                      <a:r>
                        <a:rPr lang="en-US" sz="1200" dirty="0"/>
                        <a:t>Child-Pugh A</a:t>
                      </a:r>
                    </a:p>
                    <a:p>
                      <a:pPr marL="171450" indent="-171450" algn="l">
                        <a:buFont typeface="Arial" panose="020B0604020202020204" pitchFamily="34" charset="0"/>
                        <a:buChar char="•"/>
                      </a:pPr>
                      <a:r>
                        <a:rPr lang="en-US" sz="1200" dirty="0"/>
                        <a:t>EGD within 6 months of randomization</a:t>
                      </a:r>
                    </a:p>
                    <a:p>
                      <a:pPr marL="171450" indent="-171450" algn="l">
                        <a:buFont typeface="Arial" panose="020B0604020202020204" pitchFamily="34" charset="0"/>
                        <a:buChar char="•"/>
                      </a:pPr>
                      <a:r>
                        <a:rPr lang="en-US" sz="1200" dirty="0"/>
                        <a:t>Portal vein thrombus/invasion allowed</a:t>
                      </a:r>
                    </a:p>
                  </a:txBody>
                  <a:tcPr/>
                </a:tc>
                <a:extLst>
                  <a:ext uri="{0D108BD9-81ED-4DB2-BD59-A6C34878D82A}">
                    <a16:rowId xmlns:a16="http://schemas.microsoft.com/office/drawing/2014/main" val="816206957"/>
                  </a:ext>
                </a:extLst>
              </a:tr>
            </a:tbl>
          </a:graphicData>
        </a:graphic>
      </p:graphicFrame>
      <p:cxnSp>
        <p:nvCxnSpPr>
          <p:cNvPr id="13" name="Connector: Elbow 12">
            <a:extLst>
              <a:ext uri="{FF2B5EF4-FFF2-40B4-BE49-F238E27FC236}">
                <a16:creationId xmlns:a16="http://schemas.microsoft.com/office/drawing/2014/main" id="{D5E83B2C-BBF5-0BF9-1A9F-E406C8E68ED8}"/>
              </a:ext>
            </a:extLst>
          </p:cNvPr>
          <p:cNvCxnSpPr/>
          <p:nvPr/>
        </p:nvCxnSpPr>
        <p:spPr bwMode="auto">
          <a:xfrm>
            <a:off x="3188473" y="2239927"/>
            <a:ext cx="1280160" cy="675987"/>
          </a:xfrm>
          <a:prstGeom prst="bentConnector3">
            <a:avLst/>
          </a:prstGeom>
          <a:solidFill>
            <a:schemeClr val="accent1"/>
          </a:solidFill>
          <a:ln w="38100" cap="flat" cmpd="sng" algn="ctr">
            <a:solidFill>
              <a:schemeClr val="tx1"/>
            </a:solidFill>
            <a:prstDash val="solid"/>
            <a:round/>
            <a:headEnd type="none" w="med" len="med"/>
            <a:tailEnd type="triangle"/>
          </a:ln>
          <a:effectLst/>
        </p:spPr>
      </p:cxnSp>
      <p:cxnSp>
        <p:nvCxnSpPr>
          <p:cNvPr id="14" name="Connector: Elbow 13">
            <a:extLst>
              <a:ext uri="{FF2B5EF4-FFF2-40B4-BE49-F238E27FC236}">
                <a16:creationId xmlns:a16="http://schemas.microsoft.com/office/drawing/2014/main" id="{449C5506-9B5E-12DB-CA1A-18642B7ECB3B}"/>
              </a:ext>
            </a:extLst>
          </p:cNvPr>
          <p:cNvCxnSpPr>
            <a:cxnSpLocks/>
          </p:cNvCxnSpPr>
          <p:nvPr/>
        </p:nvCxnSpPr>
        <p:spPr bwMode="auto">
          <a:xfrm flipV="1">
            <a:off x="3188473" y="1542960"/>
            <a:ext cx="1280160" cy="675987"/>
          </a:xfrm>
          <a:prstGeom prst="bentConnector3">
            <a:avLst/>
          </a:prstGeom>
          <a:solidFill>
            <a:schemeClr val="accent1"/>
          </a:solidFill>
          <a:ln w="38100" cap="flat" cmpd="sng" algn="ctr">
            <a:solidFill>
              <a:schemeClr val="tx1"/>
            </a:solidFill>
            <a:prstDash val="solid"/>
            <a:round/>
            <a:headEnd type="none" w="med" len="med"/>
            <a:tailEnd type="triangle"/>
          </a:ln>
          <a:effectLst/>
        </p:spPr>
      </p:cxnSp>
      <p:sp>
        <p:nvSpPr>
          <p:cNvPr id="15" name="Oval 14">
            <a:extLst>
              <a:ext uri="{FF2B5EF4-FFF2-40B4-BE49-F238E27FC236}">
                <a16:creationId xmlns:a16="http://schemas.microsoft.com/office/drawing/2014/main" id="{1F34C98E-C632-5949-022D-A7996F37D21C}"/>
              </a:ext>
            </a:extLst>
          </p:cNvPr>
          <p:cNvSpPr/>
          <p:nvPr/>
        </p:nvSpPr>
        <p:spPr bwMode="auto">
          <a:xfrm>
            <a:off x="3578088" y="1998395"/>
            <a:ext cx="524786" cy="483064"/>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rPr>
              <a:t>R</a:t>
            </a:r>
          </a:p>
        </p:txBody>
      </p:sp>
      <p:sp>
        <p:nvSpPr>
          <p:cNvPr id="16" name="Rectangle: Rounded Corners 15">
            <a:extLst>
              <a:ext uri="{FF2B5EF4-FFF2-40B4-BE49-F238E27FC236}">
                <a16:creationId xmlns:a16="http://schemas.microsoft.com/office/drawing/2014/main" id="{7332A973-6219-AC24-65C2-97A5CAF8796C}"/>
              </a:ext>
            </a:extLst>
          </p:cNvPr>
          <p:cNvSpPr/>
          <p:nvPr/>
        </p:nvSpPr>
        <p:spPr bwMode="auto">
          <a:xfrm>
            <a:off x="4635610" y="1023503"/>
            <a:ext cx="4071068" cy="1121134"/>
          </a:xfrm>
          <a:prstGeom prst="round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rPr>
              <a:t>Atezolizumab + Bevacizumab</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rPr>
              <a:t>(</a:t>
            </a:r>
            <a:r>
              <a:rPr lang="en-US" sz="1600" b="1" dirty="0">
                <a:solidFill>
                  <a:schemeClr val="bg1"/>
                </a:solidFill>
                <a:latin typeface="Arial" pitchFamily="-72" charset="0"/>
                <a:ea typeface="ＭＳ Ｐゴシック" pitchFamily="-72" charset="-128"/>
                <a:cs typeface="ＭＳ Ｐゴシック" pitchFamily="-72" charset="-128"/>
              </a:rPr>
              <a:t>N = 336)</a:t>
            </a:r>
            <a:endParaRPr kumimoji="0" lang="en-US" sz="16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endParaRPr>
          </a:p>
        </p:txBody>
      </p:sp>
      <p:sp>
        <p:nvSpPr>
          <p:cNvPr id="17" name="Rectangle: Rounded Corners 16">
            <a:extLst>
              <a:ext uri="{FF2B5EF4-FFF2-40B4-BE49-F238E27FC236}">
                <a16:creationId xmlns:a16="http://schemas.microsoft.com/office/drawing/2014/main" id="{7E4446C5-920D-D3E6-6F7F-962C0ECA58E6}"/>
              </a:ext>
            </a:extLst>
          </p:cNvPr>
          <p:cNvSpPr/>
          <p:nvPr/>
        </p:nvSpPr>
        <p:spPr bwMode="auto">
          <a:xfrm>
            <a:off x="4627659" y="2374781"/>
            <a:ext cx="4071068" cy="1121134"/>
          </a:xfrm>
          <a:prstGeom prst="roundRect">
            <a:avLst/>
          </a:prstGeom>
          <a:solidFill>
            <a:srgbClr val="FF99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rPr>
              <a:t>Sorafenib </a:t>
            </a:r>
          </a:p>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chemeClr val="bg1"/>
                </a:solidFill>
                <a:latin typeface="Arial" pitchFamily="-72" charset="0"/>
                <a:ea typeface="ＭＳ Ｐゴシック" pitchFamily="-72" charset="-128"/>
                <a:cs typeface="ＭＳ Ｐゴシック" pitchFamily="-72" charset="-128"/>
              </a:rPr>
              <a:t>(N = 165)</a:t>
            </a:r>
            <a:endParaRPr kumimoji="0" lang="en-US" sz="16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endParaRPr>
          </a:p>
        </p:txBody>
      </p:sp>
      <p:sp>
        <p:nvSpPr>
          <p:cNvPr id="18" name="TextBox 17">
            <a:extLst>
              <a:ext uri="{FF2B5EF4-FFF2-40B4-BE49-F238E27FC236}">
                <a16:creationId xmlns:a16="http://schemas.microsoft.com/office/drawing/2014/main" id="{91CC4B20-3E6B-9DDE-FDFC-743A4B6F068D}"/>
              </a:ext>
            </a:extLst>
          </p:cNvPr>
          <p:cNvSpPr txBox="1"/>
          <p:nvPr/>
        </p:nvSpPr>
        <p:spPr>
          <a:xfrm>
            <a:off x="3226907" y="1874292"/>
            <a:ext cx="405880" cy="276999"/>
          </a:xfrm>
          <a:prstGeom prst="rect">
            <a:avLst/>
          </a:prstGeom>
          <a:noFill/>
        </p:spPr>
        <p:txBody>
          <a:bodyPr wrap="none" rtlCol="0">
            <a:spAutoFit/>
          </a:bodyPr>
          <a:lstStyle/>
          <a:p>
            <a:r>
              <a:rPr lang="en-US" sz="1200" b="1" dirty="0"/>
              <a:t>2:1</a:t>
            </a:r>
          </a:p>
        </p:txBody>
      </p:sp>
      <p:sp>
        <p:nvSpPr>
          <p:cNvPr id="19" name="TextBox 18">
            <a:extLst>
              <a:ext uri="{FF2B5EF4-FFF2-40B4-BE49-F238E27FC236}">
                <a16:creationId xmlns:a16="http://schemas.microsoft.com/office/drawing/2014/main" id="{374D1AB3-4A7D-E617-5EBA-2251715557AE}"/>
              </a:ext>
            </a:extLst>
          </p:cNvPr>
          <p:cNvSpPr txBox="1"/>
          <p:nvPr/>
        </p:nvSpPr>
        <p:spPr>
          <a:xfrm>
            <a:off x="219986" y="3586038"/>
            <a:ext cx="8883802" cy="646331"/>
          </a:xfrm>
          <a:prstGeom prst="rect">
            <a:avLst/>
          </a:prstGeom>
          <a:noFill/>
        </p:spPr>
        <p:txBody>
          <a:bodyPr wrap="square" rtlCol="0">
            <a:spAutoFit/>
          </a:bodyPr>
          <a:lstStyle/>
          <a:p>
            <a:r>
              <a:rPr lang="en-US" sz="1200" b="1" dirty="0"/>
              <a:t>- Stratification Factors:</a:t>
            </a:r>
            <a:r>
              <a:rPr lang="en-US" sz="1200" dirty="0"/>
              <a:t> Asia vs ROW; Extrahepatic Disease/Macrovascular Invasion; AFP &lt; or ≥ 400</a:t>
            </a:r>
            <a:r>
              <a:rPr lang="en-US" sz="1200" b="1" dirty="0"/>
              <a:t>: </a:t>
            </a:r>
            <a:r>
              <a:rPr lang="en-US" sz="1200" dirty="0"/>
              <a:t>ECOG 0 vs 1</a:t>
            </a:r>
          </a:p>
          <a:p>
            <a:r>
              <a:rPr lang="en-US" sz="1200" b="1" dirty="0"/>
              <a:t>- Primary Endpoints: </a:t>
            </a:r>
            <a:r>
              <a:rPr lang="en-US" sz="1200" dirty="0"/>
              <a:t>Overall Survival, Progression-Free Survival </a:t>
            </a:r>
          </a:p>
          <a:p>
            <a:r>
              <a:rPr lang="en-US" sz="1200" b="1" dirty="0"/>
              <a:t>- Secondary Endpoints:</a:t>
            </a:r>
            <a:r>
              <a:rPr lang="en-US" sz="1200" dirty="0"/>
              <a:t> Objective Response Rate, Duration of Response, Time to Deterioration of QOL</a:t>
            </a:r>
            <a:endParaRPr lang="en-US" sz="1200" b="1" dirty="0"/>
          </a:p>
        </p:txBody>
      </p:sp>
    </p:spTree>
    <p:extLst>
      <p:ext uri="{BB962C8B-B14F-4D97-AF65-F5344CB8AC3E}">
        <p14:creationId xmlns:p14="http://schemas.microsoft.com/office/powerpoint/2010/main" val="377331878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1800" b="1" dirty="0"/>
              <a:t>IMbrave150: Atezolizumab + Bevacizumab vs Sorafenib in 1L Advanced HCC</a:t>
            </a:r>
          </a:p>
        </p:txBody>
      </p:sp>
      <p:sp>
        <p:nvSpPr>
          <p:cNvPr id="5" name="TextBox 4">
            <a:extLst>
              <a:ext uri="{FF2B5EF4-FFF2-40B4-BE49-F238E27FC236}">
                <a16:creationId xmlns:a16="http://schemas.microsoft.com/office/drawing/2014/main" id="{391AD1ED-36AF-AA92-EB36-3059EF002918}"/>
              </a:ext>
            </a:extLst>
          </p:cNvPr>
          <p:cNvSpPr txBox="1"/>
          <p:nvPr/>
        </p:nvSpPr>
        <p:spPr>
          <a:xfrm>
            <a:off x="0" y="4573411"/>
            <a:ext cx="8969071" cy="553998"/>
          </a:xfrm>
          <a:prstGeom prst="rect">
            <a:avLst/>
          </a:prstGeom>
          <a:solidFill>
            <a:schemeClr val="bg1"/>
          </a:solidFill>
        </p:spPr>
        <p:txBody>
          <a:bodyPr wrap="square" rtlCol="0">
            <a:spAutoFit/>
          </a:bodyPr>
          <a:lstStyle/>
          <a:p>
            <a:endParaRPr lang="en-US" sz="1000" dirty="0"/>
          </a:p>
          <a:p>
            <a:r>
              <a:rPr lang="en-US" sz="1000" dirty="0"/>
              <a:t>Finn et al, NEJM, 2020</a:t>
            </a:r>
          </a:p>
          <a:p>
            <a:r>
              <a:rPr lang="en-US" sz="1000" dirty="0"/>
              <a:t>Cheng et al, Journal of Hepatology, 2022</a:t>
            </a:r>
          </a:p>
        </p:txBody>
      </p:sp>
      <p:grpSp>
        <p:nvGrpSpPr>
          <p:cNvPr id="10" name="Group 9">
            <a:extLst>
              <a:ext uri="{FF2B5EF4-FFF2-40B4-BE49-F238E27FC236}">
                <a16:creationId xmlns:a16="http://schemas.microsoft.com/office/drawing/2014/main" id="{3113B745-70EC-DE53-86E0-BF980E3DE901}"/>
              </a:ext>
            </a:extLst>
          </p:cNvPr>
          <p:cNvGrpSpPr/>
          <p:nvPr/>
        </p:nvGrpSpPr>
        <p:grpSpPr>
          <a:xfrm>
            <a:off x="554794" y="652007"/>
            <a:ext cx="8034412" cy="3836947"/>
            <a:chOff x="554794" y="652007"/>
            <a:chExt cx="8034412" cy="3836947"/>
          </a:xfrm>
        </p:grpSpPr>
        <p:pic>
          <p:nvPicPr>
            <p:cNvPr id="8" name="Picture 7">
              <a:extLst>
                <a:ext uri="{FF2B5EF4-FFF2-40B4-BE49-F238E27FC236}">
                  <a16:creationId xmlns:a16="http://schemas.microsoft.com/office/drawing/2014/main" id="{60BE0A96-BA69-8098-CD54-449976A8B189}"/>
                </a:ext>
              </a:extLst>
            </p:cNvPr>
            <p:cNvPicPr>
              <a:picLocks noChangeAspect="1"/>
            </p:cNvPicPr>
            <p:nvPr/>
          </p:nvPicPr>
          <p:blipFill rotWithShape="1">
            <a:blip r:embed="rId2"/>
            <a:srcRect l="1813" t="23321" r="1813" b="7641"/>
            <a:stretch/>
          </p:blipFill>
          <p:spPr>
            <a:xfrm>
              <a:off x="554794" y="652007"/>
              <a:ext cx="8034412" cy="3836947"/>
            </a:xfrm>
            <a:prstGeom prst="rect">
              <a:avLst/>
            </a:prstGeom>
            <a:ln w="28575">
              <a:solidFill>
                <a:schemeClr val="tx1"/>
              </a:solidFill>
            </a:ln>
          </p:spPr>
        </p:pic>
        <p:sp>
          <p:nvSpPr>
            <p:cNvPr id="9" name="TextBox 8">
              <a:extLst>
                <a:ext uri="{FF2B5EF4-FFF2-40B4-BE49-F238E27FC236}">
                  <a16:creationId xmlns:a16="http://schemas.microsoft.com/office/drawing/2014/main" id="{5BCFF43B-DB84-D348-D1F6-15D0ED4B57C7}"/>
                </a:ext>
              </a:extLst>
            </p:cNvPr>
            <p:cNvSpPr txBox="1"/>
            <p:nvPr/>
          </p:nvSpPr>
          <p:spPr>
            <a:xfrm>
              <a:off x="6545533" y="2931593"/>
              <a:ext cx="1954411" cy="261610"/>
            </a:xfrm>
            <a:prstGeom prst="rect">
              <a:avLst/>
            </a:prstGeom>
            <a:solidFill>
              <a:schemeClr val="bg1"/>
            </a:solidFill>
            <a:ln w="12700">
              <a:solidFill>
                <a:schemeClr val="tx1"/>
              </a:solidFill>
            </a:ln>
          </p:spPr>
          <p:txBody>
            <a:bodyPr wrap="square" rtlCol="0">
              <a:spAutoFit/>
            </a:bodyPr>
            <a:lstStyle/>
            <a:p>
              <a:pPr algn="ctr"/>
              <a:r>
                <a:rPr lang="en-US" sz="1100" b="1" dirty="0"/>
                <a:t>6-Month OS: 84.8% 72.2%</a:t>
              </a:r>
            </a:p>
          </p:txBody>
        </p:sp>
      </p:grpSp>
      <p:grpSp>
        <p:nvGrpSpPr>
          <p:cNvPr id="7" name="Group 6">
            <a:extLst>
              <a:ext uri="{FF2B5EF4-FFF2-40B4-BE49-F238E27FC236}">
                <a16:creationId xmlns:a16="http://schemas.microsoft.com/office/drawing/2014/main" id="{4BC2A854-0409-6105-4C19-9BAE95935AAA}"/>
              </a:ext>
            </a:extLst>
          </p:cNvPr>
          <p:cNvGrpSpPr/>
          <p:nvPr/>
        </p:nvGrpSpPr>
        <p:grpSpPr>
          <a:xfrm>
            <a:off x="87463" y="1308432"/>
            <a:ext cx="8969072" cy="2806811"/>
            <a:chOff x="87463" y="1308432"/>
            <a:chExt cx="8969072" cy="2806811"/>
          </a:xfrm>
        </p:grpSpPr>
        <p:pic>
          <p:nvPicPr>
            <p:cNvPr id="13316" name="Picture 4">
              <a:extLst>
                <a:ext uri="{FF2B5EF4-FFF2-40B4-BE49-F238E27FC236}">
                  <a16:creationId xmlns:a16="http://schemas.microsoft.com/office/drawing/2014/main" id="{9E8F8510-CCB6-634E-3EAF-EDC0DB85D1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18" t="8444" r="696" b="27980"/>
            <a:stretch/>
          </p:blipFill>
          <p:spPr bwMode="auto">
            <a:xfrm>
              <a:off x="87464" y="1308432"/>
              <a:ext cx="8969071" cy="280681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B8577D8-F4EC-960D-5DD2-97D2E8BEA9F1}"/>
                </a:ext>
              </a:extLst>
            </p:cNvPr>
            <p:cNvSpPr/>
            <p:nvPr/>
          </p:nvSpPr>
          <p:spPr bwMode="auto">
            <a:xfrm>
              <a:off x="87463" y="2025456"/>
              <a:ext cx="5716989" cy="328129"/>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grpSp>
      <p:grpSp>
        <p:nvGrpSpPr>
          <p:cNvPr id="6" name="Group 5">
            <a:extLst>
              <a:ext uri="{FF2B5EF4-FFF2-40B4-BE49-F238E27FC236}">
                <a16:creationId xmlns:a16="http://schemas.microsoft.com/office/drawing/2014/main" id="{44279457-36E7-249B-DD6B-2752068668D0}"/>
              </a:ext>
            </a:extLst>
          </p:cNvPr>
          <p:cNvGrpSpPr/>
          <p:nvPr/>
        </p:nvGrpSpPr>
        <p:grpSpPr>
          <a:xfrm>
            <a:off x="1239243" y="1033020"/>
            <a:ext cx="6490583" cy="3450057"/>
            <a:chOff x="1239243" y="1033020"/>
            <a:chExt cx="6490583" cy="3450057"/>
          </a:xfrm>
        </p:grpSpPr>
        <p:pic>
          <p:nvPicPr>
            <p:cNvPr id="2" name="Picture 2">
              <a:extLst>
                <a:ext uri="{FF2B5EF4-FFF2-40B4-BE49-F238E27FC236}">
                  <a16:creationId xmlns:a16="http://schemas.microsoft.com/office/drawing/2014/main" id="{30FBBA02-205D-4185-CF29-5044D7D5E850}"/>
                </a:ext>
              </a:extLst>
            </p:cNvPr>
            <p:cNvPicPr>
              <a:picLocks noChangeArrowheads="1"/>
            </p:cNvPicPr>
            <p:nvPr/>
          </p:nvPicPr>
          <p:blipFill rotWithShape="1">
            <a:blip r:embed="rId4">
              <a:extLst>
                <a:ext uri="{28A0092B-C50C-407E-A947-70E740481C1C}">
                  <a14:useLocalDpi xmlns:a14="http://schemas.microsoft.com/office/drawing/2010/main" val="0"/>
                </a:ext>
              </a:extLst>
            </a:blip>
            <a:srcRect l="9245" t="34319" r="37505" b="17488"/>
            <a:stretch/>
          </p:blipFill>
          <p:spPr bwMode="auto">
            <a:xfrm>
              <a:off x="1239243" y="1033020"/>
              <a:ext cx="6490583" cy="330505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95BA61-BF28-D2D7-66EA-D19471D631D2}"/>
                </a:ext>
              </a:extLst>
            </p:cNvPr>
            <p:cNvSpPr txBox="1"/>
            <p:nvPr/>
          </p:nvSpPr>
          <p:spPr>
            <a:xfrm>
              <a:off x="1239243" y="4021412"/>
              <a:ext cx="2776497" cy="461665"/>
            </a:xfrm>
            <a:prstGeom prst="rect">
              <a:avLst/>
            </a:prstGeom>
            <a:solidFill>
              <a:schemeClr val="bg1"/>
            </a:solidFill>
            <a:ln w="12700">
              <a:solidFill>
                <a:schemeClr val="tx1"/>
              </a:solidFill>
            </a:ln>
          </p:spPr>
          <p:txBody>
            <a:bodyPr wrap="square" rtlCol="0">
              <a:spAutoFit/>
            </a:bodyPr>
            <a:lstStyle/>
            <a:p>
              <a:pPr algn="ctr"/>
              <a:r>
                <a:rPr lang="en-US" sz="1200" b="1" dirty="0"/>
                <a:t>Median Time To Deterioration QOL</a:t>
              </a:r>
            </a:p>
            <a:p>
              <a:pPr algn="ctr"/>
              <a:r>
                <a:rPr lang="en-US" sz="1200" b="1" dirty="0"/>
                <a:t>11.2 vs 3.6 months</a:t>
              </a:r>
            </a:p>
          </p:txBody>
        </p:sp>
      </p:grpSp>
    </p:spTree>
    <p:extLst>
      <p:ext uri="{BB962C8B-B14F-4D97-AF65-F5344CB8AC3E}">
        <p14:creationId xmlns:p14="http://schemas.microsoft.com/office/powerpoint/2010/main" val="155503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in graphic">
            <a:extLst>
              <a:ext uri="{FF2B5EF4-FFF2-40B4-BE49-F238E27FC236}">
                <a16:creationId xmlns:a16="http://schemas.microsoft.com/office/drawing/2014/main" id="{D0CEBCA6-5622-AE02-E3DB-84D73A4BE063}"/>
              </a:ext>
            </a:extLst>
          </p:cNvPr>
          <p:cNvPicPr/>
          <p:nvPr/>
        </p:nvPicPr>
        <p:blipFill rotWithShape="1">
          <a:blip r:embed="rId2"/>
          <a:srcRect t="5439"/>
          <a:stretch/>
        </p:blipFill>
        <p:spPr>
          <a:xfrm>
            <a:off x="552270" y="532737"/>
            <a:ext cx="8039459" cy="4594672"/>
          </a:xfrm>
          <a:prstGeom prst="rect">
            <a:avLst/>
          </a:prstGeom>
          <a:ln>
            <a:noFill/>
          </a:ln>
        </p:spPr>
      </p:pic>
      <p:sp>
        <p:nvSpPr>
          <p:cNvPr id="4" name="Title 3"/>
          <p:cNvSpPr>
            <a:spLocks noGrp="1"/>
          </p:cNvSpPr>
          <p:nvPr>
            <p:ph type="title"/>
          </p:nvPr>
        </p:nvSpPr>
        <p:spPr>
          <a:xfrm>
            <a:off x="0" y="127465"/>
            <a:ext cx="9144000" cy="807256"/>
          </a:xfrm>
        </p:spPr>
        <p:txBody>
          <a:bodyPr/>
          <a:lstStyle/>
          <a:p>
            <a:r>
              <a:rPr lang="en-US" sz="1800" b="1" dirty="0"/>
              <a:t>IMbrave150: Atezolizumab + Bevacizumab vs Sorafenib in 1L Advanced HCC</a:t>
            </a:r>
          </a:p>
        </p:txBody>
      </p:sp>
      <p:sp>
        <p:nvSpPr>
          <p:cNvPr id="5" name="TextBox 4">
            <a:extLst>
              <a:ext uri="{FF2B5EF4-FFF2-40B4-BE49-F238E27FC236}">
                <a16:creationId xmlns:a16="http://schemas.microsoft.com/office/drawing/2014/main" id="{391AD1ED-36AF-AA92-EB36-3059EF002918}"/>
              </a:ext>
            </a:extLst>
          </p:cNvPr>
          <p:cNvSpPr txBox="1"/>
          <p:nvPr/>
        </p:nvSpPr>
        <p:spPr>
          <a:xfrm>
            <a:off x="0" y="4573411"/>
            <a:ext cx="3800723" cy="553998"/>
          </a:xfrm>
          <a:prstGeom prst="rect">
            <a:avLst/>
          </a:prstGeom>
          <a:solidFill>
            <a:schemeClr val="bg1"/>
          </a:solidFill>
        </p:spPr>
        <p:txBody>
          <a:bodyPr wrap="square" rtlCol="0">
            <a:spAutoFit/>
          </a:bodyPr>
          <a:lstStyle/>
          <a:p>
            <a:endParaRPr lang="en-US" sz="1000" dirty="0"/>
          </a:p>
          <a:p>
            <a:r>
              <a:rPr lang="en-US" sz="1000" dirty="0"/>
              <a:t>Finn et al, NEJM, 2020</a:t>
            </a:r>
          </a:p>
          <a:p>
            <a:r>
              <a:rPr lang="en-US" sz="1000" dirty="0"/>
              <a:t>Cheng et al, Journal of Hepatology, 2022</a:t>
            </a:r>
          </a:p>
        </p:txBody>
      </p:sp>
      <p:sp>
        <p:nvSpPr>
          <p:cNvPr id="3" name="TextBox 2">
            <a:extLst>
              <a:ext uri="{FF2B5EF4-FFF2-40B4-BE49-F238E27FC236}">
                <a16:creationId xmlns:a16="http://schemas.microsoft.com/office/drawing/2014/main" id="{184C554A-743D-F56E-ED88-EA231B0A6870}"/>
              </a:ext>
            </a:extLst>
          </p:cNvPr>
          <p:cNvSpPr txBox="1"/>
          <p:nvPr/>
        </p:nvSpPr>
        <p:spPr>
          <a:xfrm>
            <a:off x="5002980" y="1619628"/>
            <a:ext cx="1954411" cy="246221"/>
          </a:xfrm>
          <a:prstGeom prst="rect">
            <a:avLst/>
          </a:prstGeom>
          <a:solidFill>
            <a:schemeClr val="bg1"/>
          </a:solidFill>
          <a:ln w="12700">
            <a:solidFill>
              <a:schemeClr val="tx1"/>
            </a:solidFill>
          </a:ln>
        </p:spPr>
        <p:txBody>
          <a:bodyPr wrap="square" rtlCol="0">
            <a:spAutoFit/>
          </a:bodyPr>
          <a:lstStyle/>
          <a:p>
            <a:pPr algn="ctr"/>
            <a:r>
              <a:rPr lang="en-US" sz="1000" b="1" dirty="0"/>
              <a:t>OS: 19.2 vs 13.4 </a:t>
            </a:r>
            <a:r>
              <a:rPr lang="en-US" sz="1000" b="1" dirty="0" err="1"/>
              <a:t>mo</a:t>
            </a:r>
            <a:r>
              <a:rPr lang="en-US" sz="1000" b="1" dirty="0"/>
              <a:t>, HR 0.66</a:t>
            </a:r>
          </a:p>
        </p:txBody>
      </p:sp>
      <p:sp>
        <p:nvSpPr>
          <p:cNvPr id="6" name="TextBox 5">
            <a:extLst>
              <a:ext uri="{FF2B5EF4-FFF2-40B4-BE49-F238E27FC236}">
                <a16:creationId xmlns:a16="http://schemas.microsoft.com/office/drawing/2014/main" id="{4D2D6B2F-314D-97EC-B1BD-EAF94705B7AB}"/>
              </a:ext>
            </a:extLst>
          </p:cNvPr>
          <p:cNvSpPr txBox="1"/>
          <p:nvPr/>
        </p:nvSpPr>
        <p:spPr>
          <a:xfrm>
            <a:off x="6507102" y="3616731"/>
            <a:ext cx="1954411" cy="246221"/>
          </a:xfrm>
          <a:prstGeom prst="rect">
            <a:avLst/>
          </a:prstGeom>
          <a:solidFill>
            <a:schemeClr val="bg1"/>
          </a:solidFill>
          <a:ln w="12700">
            <a:solidFill>
              <a:schemeClr val="tx1"/>
            </a:solidFill>
          </a:ln>
        </p:spPr>
        <p:txBody>
          <a:bodyPr wrap="square" rtlCol="0">
            <a:spAutoFit/>
          </a:bodyPr>
          <a:lstStyle/>
          <a:p>
            <a:pPr algn="ctr"/>
            <a:r>
              <a:rPr lang="en-US" sz="1000" b="1" dirty="0"/>
              <a:t>PFS: 6.9 vs 4.3 </a:t>
            </a:r>
            <a:r>
              <a:rPr lang="en-US" sz="1000" b="1" dirty="0" err="1"/>
              <a:t>mo</a:t>
            </a:r>
            <a:r>
              <a:rPr lang="en-US" sz="1000" b="1" dirty="0"/>
              <a:t>, HR 0.65</a:t>
            </a:r>
          </a:p>
        </p:txBody>
      </p:sp>
      <p:pic>
        <p:nvPicPr>
          <p:cNvPr id="8" name="Picture 7">
            <a:extLst>
              <a:ext uri="{FF2B5EF4-FFF2-40B4-BE49-F238E27FC236}">
                <a16:creationId xmlns:a16="http://schemas.microsoft.com/office/drawing/2014/main" id="{8CA68616-E402-E66C-8F35-403CF12F5B9F}"/>
              </a:ext>
            </a:extLst>
          </p:cNvPr>
          <p:cNvPicPr>
            <a:picLocks noChangeAspect="1"/>
          </p:cNvPicPr>
          <p:nvPr/>
        </p:nvPicPr>
        <p:blipFill rotWithShape="1">
          <a:blip r:embed="rId3"/>
          <a:srcRect r="1608" b="6235"/>
          <a:stretch/>
        </p:blipFill>
        <p:spPr>
          <a:xfrm>
            <a:off x="226914" y="1376850"/>
            <a:ext cx="8690169" cy="2362991"/>
          </a:xfrm>
          <a:prstGeom prst="rect">
            <a:avLst/>
          </a:prstGeom>
          <a:ln w="28575">
            <a:solidFill>
              <a:schemeClr val="tx1"/>
            </a:solidFill>
          </a:ln>
        </p:spPr>
      </p:pic>
    </p:spTree>
    <p:extLst>
      <p:ext uri="{BB962C8B-B14F-4D97-AF65-F5344CB8AC3E}">
        <p14:creationId xmlns:p14="http://schemas.microsoft.com/office/powerpoint/2010/main" val="259617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400" b="1" dirty="0"/>
              <a:t>HIMALAYA: Tremelimumab + Durvalumab (STRIDE)</a:t>
            </a:r>
            <a:br>
              <a:rPr lang="en-US" sz="2400" b="1" dirty="0"/>
            </a:br>
            <a:r>
              <a:rPr lang="en-US" sz="2400" b="1" dirty="0"/>
              <a:t>vs Sorafenib in 1L Advanced HCC</a:t>
            </a:r>
          </a:p>
        </p:txBody>
      </p:sp>
      <p:sp>
        <p:nvSpPr>
          <p:cNvPr id="5" name="TextBox 4">
            <a:extLst>
              <a:ext uri="{FF2B5EF4-FFF2-40B4-BE49-F238E27FC236}">
                <a16:creationId xmlns:a16="http://schemas.microsoft.com/office/drawing/2014/main" id="{391AD1ED-36AF-AA92-EB36-3059EF002918}"/>
              </a:ext>
            </a:extLst>
          </p:cNvPr>
          <p:cNvSpPr txBox="1"/>
          <p:nvPr/>
        </p:nvSpPr>
        <p:spPr>
          <a:xfrm>
            <a:off x="0" y="4573411"/>
            <a:ext cx="9103788" cy="553998"/>
          </a:xfrm>
          <a:prstGeom prst="rect">
            <a:avLst/>
          </a:prstGeom>
          <a:solidFill>
            <a:schemeClr val="bg1"/>
          </a:solidFill>
        </p:spPr>
        <p:txBody>
          <a:bodyPr wrap="square" rtlCol="0">
            <a:spAutoFit/>
          </a:bodyPr>
          <a:lstStyle/>
          <a:p>
            <a:endParaRPr lang="en-US" sz="1000" dirty="0"/>
          </a:p>
          <a:p>
            <a:endParaRPr lang="en-US" sz="1000" dirty="0"/>
          </a:p>
          <a:p>
            <a:r>
              <a:rPr lang="en-US" sz="1000" dirty="0"/>
              <a:t>Abou-Alfa et al, NEJM Evidence, 2022</a:t>
            </a:r>
          </a:p>
        </p:txBody>
      </p:sp>
      <p:graphicFrame>
        <p:nvGraphicFramePr>
          <p:cNvPr id="12" name="Table 11">
            <a:extLst>
              <a:ext uri="{FF2B5EF4-FFF2-40B4-BE49-F238E27FC236}">
                <a16:creationId xmlns:a16="http://schemas.microsoft.com/office/drawing/2014/main" id="{F6F6B238-8B4C-2B8B-880E-4142EFD9BAC0}"/>
              </a:ext>
            </a:extLst>
          </p:cNvPr>
          <p:cNvGraphicFramePr>
            <a:graphicFrameLocks noGrp="1"/>
          </p:cNvGraphicFramePr>
          <p:nvPr/>
        </p:nvGraphicFramePr>
        <p:xfrm>
          <a:off x="219986" y="1564968"/>
          <a:ext cx="2809461" cy="1335696"/>
        </p:xfrm>
        <a:graphic>
          <a:graphicData uri="http://schemas.openxmlformats.org/drawingml/2006/table">
            <a:tbl>
              <a:tblPr firstRow="1" bandRow="1">
                <a:tableStyleId>{9DCAF9ED-07DC-4A11-8D7F-57B35C25682E}</a:tableStyleId>
              </a:tblPr>
              <a:tblGrid>
                <a:gridCol w="2809461">
                  <a:extLst>
                    <a:ext uri="{9D8B030D-6E8A-4147-A177-3AD203B41FA5}">
                      <a16:colId xmlns:a16="http://schemas.microsoft.com/office/drawing/2014/main" val="1058273131"/>
                    </a:ext>
                  </a:extLst>
                </a:gridCol>
              </a:tblGrid>
              <a:tr h="273666">
                <a:tc>
                  <a:txBody>
                    <a:bodyPr/>
                    <a:lstStyle/>
                    <a:p>
                      <a:pPr algn="ctr"/>
                      <a:r>
                        <a:rPr lang="en-US" sz="1200" dirty="0"/>
                        <a:t>KEY ELIGIBILITY</a:t>
                      </a:r>
                    </a:p>
                  </a:txBody>
                  <a:tcPr/>
                </a:tc>
                <a:extLst>
                  <a:ext uri="{0D108BD9-81ED-4DB2-BD59-A6C34878D82A}">
                    <a16:rowId xmlns:a16="http://schemas.microsoft.com/office/drawing/2014/main" val="1194595121"/>
                  </a:ext>
                </a:extLst>
              </a:tr>
              <a:tr h="1061376">
                <a:tc>
                  <a:txBody>
                    <a:bodyPr/>
                    <a:lstStyle/>
                    <a:p>
                      <a:pPr marL="171450" indent="-171450" algn="l">
                        <a:buFont typeface="Arial" panose="020B0604020202020204" pitchFamily="34" charset="0"/>
                        <a:buChar char="•"/>
                      </a:pPr>
                      <a:r>
                        <a:rPr lang="en-US" sz="1200" dirty="0"/>
                        <a:t>BCLC B or C HCC </a:t>
                      </a:r>
                    </a:p>
                    <a:p>
                      <a:pPr marL="171450" indent="-171450" algn="l">
                        <a:buFont typeface="Arial" panose="020B0604020202020204" pitchFamily="34" charset="0"/>
                        <a:buChar char="•"/>
                      </a:pPr>
                      <a:r>
                        <a:rPr lang="en-US" sz="1200" dirty="0"/>
                        <a:t>No prior systemic therapy</a:t>
                      </a:r>
                    </a:p>
                    <a:p>
                      <a:pPr marL="171450" indent="-171450" algn="l">
                        <a:buFont typeface="Arial" panose="020B0604020202020204" pitchFamily="34" charset="0"/>
                        <a:buChar char="•"/>
                      </a:pPr>
                      <a:r>
                        <a:rPr lang="en-US" sz="1200" dirty="0"/>
                        <a:t>ECOG 0-1</a:t>
                      </a:r>
                    </a:p>
                    <a:p>
                      <a:pPr marL="171450" indent="-171450" algn="l">
                        <a:buFont typeface="Arial" panose="020B0604020202020204" pitchFamily="34" charset="0"/>
                        <a:buChar char="•"/>
                      </a:pPr>
                      <a:r>
                        <a:rPr lang="en-US" sz="1200" dirty="0"/>
                        <a:t>Child-Pugh A</a:t>
                      </a:r>
                    </a:p>
                    <a:p>
                      <a:pPr marL="171450" indent="-171450" algn="l">
                        <a:buFont typeface="Arial" panose="020B0604020202020204" pitchFamily="34" charset="0"/>
                        <a:buChar char="•"/>
                      </a:pPr>
                      <a:r>
                        <a:rPr lang="en-US" sz="1200" dirty="0"/>
                        <a:t>Portal vein thrombus not allowed</a:t>
                      </a:r>
                    </a:p>
                  </a:txBody>
                  <a:tcPr/>
                </a:tc>
                <a:extLst>
                  <a:ext uri="{0D108BD9-81ED-4DB2-BD59-A6C34878D82A}">
                    <a16:rowId xmlns:a16="http://schemas.microsoft.com/office/drawing/2014/main" val="816206957"/>
                  </a:ext>
                </a:extLst>
              </a:tr>
            </a:tbl>
          </a:graphicData>
        </a:graphic>
      </p:graphicFrame>
      <p:cxnSp>
        <p:nvCxnSpPr>
          <p:cNvPr id="13" name="Connector: Elbow 12">
            <a:extLst>
              <a:ext uri="{FF2B5EF4-FFF2-40B4-BE49-F238E27FC236}">
                <a16:creationId xmlns:a16="http://schemas.microsoft.com/office/drawing/2014/main" id="{49DC6504-B24E-4698-5787-28E5B7E0996E}"/>
              </a:ext>
            </a:extLst>
          </p:cNvPr>
          <p:cNvCxnSpPr/>
          <p:nvPr/>
        </p:nvCxnSpPr>
        <p:spPr bwMode="auto">
          <a:xfrm>
            <a:off x="3188473" y="2239927"/>
            <a:ext cx="1280160" cy="675987"/>
          </a:xfrm>
          <a:prstGeom prst="bentConnector3">
            <a:avLst/>
          </a:prstGeom>
          <a:solidFill>
            <a:schemeClr val="accent1"/>
          </a:solidFill>
          <a:ln w="38100" cap="flat" cmpd="sng" algn="ctr">
            <a:solidFill>
              <a:schemeClr val="tx1"/>
            </a:solidFill>
            <a:prstDash val="solid"/>
            <a:round/>
            <a:headEnd type="none" w="med" len="med"/>
            <a:tailEnd type="triangle"/>
          </a:ln>
          <a:effectLst/>
        </p:spPr>
      </p:cxnSp>
      <p:cxnSp>
        <p:nvCxnSpPr>
          <p:cNvPr id="14" name="Connector: Elbow 13">
            <a:extLst>
              <a:ext uri="{FF2B5EF4-FFF2-40B4-BE49-F238E27FC236}">
                <a16:creationId xmlns:a16="http://schemas.microsoft.com/office/drawing/2014/main" id="{3DC6C308-FBBD-0552-46C0-0102F1BADEEB}"/>
              </a:ext>
            </a:extLst>
          </p:cNvPr>
          <p:cNvCxnSpPr>
            <a:cxnSpLocks/>
          </p:cNvCxnSpPr>
          <p:nvPr/>
        </p:nvCxnSpPr>
        <p:spPr bwMode="auto">
          <a:xfrm flipV="1">
            <a:off x="3188473" y="1542960"/>
            <a:ext cx="1280160" cy="675987"/>
          </a:xfrm>
          <a:prstGeom prst="bentConnector3">
            <a:avLst/>
          </a:prstGeom>
          <a:solidFill>
            <a:schemeClr val="accent1"/>
          </a:solidFill>
          <a:ln w="38100" cap="flat" cmpd="sng" algn="ctr">
            <a:solidFill>
              <a:schemeClr val="tx1"/>
            </a:solidFill>
            <a:prstDash val="solid"/>
            <a:round/>
            <a:headEnd type="none" w="med" len="med"/>
            <a:tailEnd type="triangle"/>
          </a:ln>
          <a:effectLst/>
        </p:spPr>
      </p:cxnSp>
      <p:sp>
        <p:nvSpPr>
          <p:cNvPr id="16" name="Rectangle: Rounded Corners 15">
            <a:extLst>
              <a:ext uri="{FF2B5EF4-FFF2-40B4-BE49-F238E27FC236}">
                <a16:creationId xmlns:a16="http://schemas.microsoft.com/office/drawing/2014/main" id="{B34A26B7-F83B-233F-F861-AD35FDB61682}"/>
              </a:ext>
            </a:extLst>
          </p:cNvPr>
          <p:cNvSpPr/>
          <p:nvPr/>
        </p:nvSpPr>
        <p:spPr bwMode="auto">
          <a:xfrm>
            <a:off x="4635610" y="1123033"/>
            <a:ext cx="4071068" cy="640080"/>
          </a:xfrm>
          <a:prstGeom prst="roundRect">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sng"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rPr>
              <a:t>STRIDE</a:t>
            </a:r>
            <a:r>
              <a:rPr kumimoji="0" lang="en-US" sz="16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rPr>
              <a:t>: Tremelimumab x 300 mg x 1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rPr>
              <a:t>+ Durvalumab </a:t>
            </a:r>
            <a:r>
              <a:rPr lang="en-US" sz="1600" b="1" dirty="0">
                <a:solidFill>
                  <a:schemeClr val="bg1"/>
                </a:solidFill>
                <a:latin typeface="Arial" pitchFamily="-72" charset="0"/>
                <a:ea typeface="ＭＳ Ｐゴシック" pitchFamily="-72" charset="-128"/>
                <a:cs typeface="ＭＳ Ｐゴシック" pitchFamily="-72" charset="-128"/>
              </a:rPr>
              <a:t>(N = 393)</a:t>
            </a:r>
            <a:endParaRPr kumimoji="0" lang="en-US" sz="16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endParaRPr>
          </a:p>
        </p:txBody>
      </p:sp>
      <p:sp>
        <p:nvSpPr>
          <p:cNvPr id="17" name="Rectangle: Rounded Corners 16">
            <a:extLst>
              <a:ext uri="{FF2B5EF4-FFF2-40B4-BE49-F238E27FC236}">
                <a16:creationId xmlns:a16="http://schemas.microsoft.com/office/drawing/2014/main" id="{08352711-3C91-730B-20F8-77C78E47CB6B}"/>
              </a:ext>
            </a:extLst>
          </p:cNvPr>
          <p:cNvSpPr/>
          <p:nvPr/>
        </p:nvSpPr>
        <p:spPr bwMode="auto">
          <a:xfrm>
            <a:off x="4635610" y="2647026"/>
            <a:ext cx="4071068" cy="640080"/>
          </a:xfrm>
          <a:prstGeom prst="round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rPr>
              <a:t>Durvalumab</a:t>
            </a:r>
          </a:p>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chemeClr val="bg1"/>
                </a:solidFill>
                <a:latin typeface="Arial" pitchFamily="-72" charset="0"/>
                <a:ea typeface="ＭＳ Ｐゴシック" pitchFamily="-72" charset="-128"/>
                <a:cs typeface="ＭＳ Ｐゴシック" pitchFamily="-72" charset="-128"/>
              </a:rPr>
              <a:t>(N = 389)</a:t>
            </a:r>
            <a:endParaRPr kumimoji="0" lang="en-US" sz="16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endParaRPr>
          </a:p>
        </p:txBody>
      </p:sp>
      <p:sp>
        <p:nvSpPr>
          <p:cNvPr id="18" name="TextBox 17">
            <a:extLst>
              <a:ext uri="{FF2B5EF4-FFF2-40B4-BE49-F238E27FC236}">
                <a16:creationId xmlns:a16="http://schemas.microsoft.com/office/drawing/2014/main" id="{F2C7C386-55F3-8670-28EA-FCD30405DCDA}"/>
              </a:ext>
            </a:extLst>
          </p:cNvPr>
          <p:cNvSpPr txBox="1"/>
          <p:nvPr/>
        </p:nvSpPr>
        <p:spPr>
          <a:xfrm>
            <a:off x="3153755" y="1874292"/>
            <a:ext cx="542136" cy="276999"/>
          </a:xfrm>
          <a:prstGeom prst="rect">
            <a:avLst/>
          </a:prstGeom>
          <a:noFill/>
        </p:spPr>
        <p:txBody>
          <a:bodyPr wrap="none" rtlCol="0">
            <a:spAutoFit/>
          </a:bodyPr>
          <a:lstStyle/>
          <a:p>
            <a:r>
              <a:rPr lang="en-US" sz="1200" b="1" dirty="0"/>
              <a:t>2:1:1</a:t>
            </a:r>
          </a:p>
        </p:txBody>
      </p:sp>
      <p:sp>
        <p:nvSpPr>
          <p:cNvPr id="19" name="TextBox 18">
            <a:extLst>
              <a:ext uri="{FF2B5EF4-FFF2-40B4-BE49-F238E27FC236}">
                <a16:creationId xmlns:a16="http://schemas.microsoft.com/office/drawing/2014/main" id="{6CE67BAA-359B-D487-A9DC-81533DE21BA0}"/>
              </a:ext>
            </a:extLst>
          </p:cNvPr>
          <p:cNvSpPr txBox="1"/>
          <p:nvPr/>
        </p:nvSpPr>
        <p:spPr>
          <a:xfrm>
            <a:off x="219986" y="4238041"/>
            <a:ext cx="8486691" cy="646331"/>
          </a:xfrm>
          <a:prstGeom prst="rect">
            <a:avLst/>
          </a:prstGeom>
          <a:solidFill>
            <a:schemeClr val="bg1"/>
          </a:solidFill>
        </p:spPr>
        <p:txBody>
          <a:bodyPr wrap="square" rtlCol="0">
            <a:spAutoFit/>
          </a:bodyPr>
          <a:lstStyle/>
          <a:p>
            <a:r>
              <a:rPr lang="en-US" sz="1200" b="1" dirty="0"/>
              <a:t>- Stratification Factors:</a:t>
            </a:r>
            <a:r>
              <a:rPr lang="en-US" sz="1200" dirty="0"/>
              <a:t> HCC etiology (HBV, HCV, Other), Asia vs other; extrahepatic disease, macrovascular invasion</a:t>
            </a:r>
            <a:endParaRPr lang="en-US" sz="1200" b="1" dirty="0"/>
          </a:p>
          <a:p>
            <a:r>
              <a:rPr lang="en-US" sz="1200" b="1" dirty="0"/>
              <a:t>- Primary Endpoints: </a:t>
            </a:r>
            <a:r>
              <a:rPr lang="en-US" sz="1200" dirty="0"/>
              <a:t>Overall survival</a:t>
            </a:r>
          </a:p>
          <a:p>
            <a:r>
              <a:rPr lang="en-US" sz="1200" b="1" dirty="0"/>
              <a:t>- Secondary Endpoints:</a:t>
            </a:r>
            <a:r>
              <a:rPr lang="en-US" sz="1200" dirty="0"/>
              <a:t> TTP, PFS, ORR, DCR, DOR, QOL</a:t>
            </a:r>
            <a:endParaRPr lang="en-US" sz="1200" b="1" dirty="0"/>
          </a:p>
        </p:txBody>
      </p:sp>
      <p:sp>
        <p:nvSpPr>
          <p:cNvPr id="20" name="Rectangle: Rounded Corners 19">
            <a:extLst>
              <a:ext uri="{FF2B5EF4-FFF2-40B4-BE49-F238E27FC236}">
                <a16:creationId xmlns:a16="http://schemas.microsoft.com/office/drawing/2014/main" id="{6EFA17B0-E64F-3FA4-7B49-2A828280591B}"/>
              </a:ext>
            </a:extLst>
          </p:cNvPr>
          <p:cNvSpPr/>
          <p:nvPr/>
        </p:nvSpPr>
        <p:spPr bwMode="auto">
          <a:xfrm>
            <a:off x="4627659" y="1882242"/>
            <a:ext cx="4071068" cy="640080"/>
          </a:xfrm>
          <a:prstGeom prst="round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sng"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rPr>
              <a:t>T75+D</a:t>
            </a:r>
            <a:r>
              <a:rPr kumimoji="0" lang="en-US" sz="16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rPr>
              <a:t>: Tremelimumab 75 mg x 4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rPr>
              <a:t>+ Durvalumab</a:t>
            </a:r>
          </a:p>
        </p:txBody>
      </p:sp>
      <p:cxnSp>
        <p:nvCxnSpPr>
          <p:cNvPr id="21" name="Straight Arrow Connector 20">
            <a:extLst>
              <a:ext uri="{FF2B5EF4-FFF2-40B4-BE49-F238E27FC236}">
                <a16:creationId xmlns:a16="http://schemas.microsoft.com/office/drawing/2014/main" id="{692EC649-687C-6288-C384-92585CF911EC}"/>
              </a:ext>
            </a:extLst>
          </p:cNvPr>
          <p:cNvCxnSpPr>
            <a:cxnSpLocks/>
            <a:stCxn id="15" idx="6"/>
          </p:cNvCxnSpPr>
          <p:nvPr/>
        </p:nvCxnSpPr>
        <p:spPr bwMode="auto">
          <a:xfrm>
            <a:off x="4102874" y="2239927"/>
            <a:ext cx="365760" cy="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22" name="Rectangle: Rounded Corners 21">
            <a:extLst>
              <a:ext uri="{FF2B5EF4-FFF2-40B4-BE49-F238E27FC236}">
                <a16:creationId xmlns:a16="http://schemas.microsoft.com/office/drawing/2014/main" id="{200E8B03-0D58-57A6-6F0C-83C3A74D64F4}"/>
              </a:ext>
            </a:extLst>
          </p:cNvPr>
          <p:cNvSpPr/>
          <p:nvPr/>
        </p:nvSpPr>
        <p:spPr bwMode="auto">
          <a:xfrm>
            <a:off x="4635610" y="3424979"/>
            <a:ext cx="4071068" cy="640080"/>
          </a:xfrm>
          <a:prstGeom prst="roundRect">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rPr>
              <a:t>Sorafenib </a:t>
            </a:r>
          </a:p>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chemeClr val="bg1"/>
                </a:solidFill>
                <a:latin typeface="Arial" pitchFamily="-72" charset="0"/>
                <a:ea typeface="ＭＳ Ｐゴシック" pitchFamily="-72" charset="-128"/>
                <a:cs typeface="ＭＳ Ｐゴシック" pitchFamily="-72" charset="-128"/>
              </a:rPr>
              <a:t>(N = 389)</a:t>
            </a:r>
            <a:endParaRPr kumimoji="0" lang="en-US" sz="16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endParaRPr>
          </a:p>
        </p:txBody>
      </p:sp>
      <p:cxnSp>
        <p:nvCxnSpPr>
          <p:cNvPr id="23" name="Connector: Elbow 22">
            <a:extLst>
              <a:ext uri="{FF2B5EF4-FFF2-40B4-BE49-F238E27FC236}">
                <a16:creationId xmlns:a16="http://schemas.microsoft.com/office/drawing/2014/main" id="{227719B9-F685-B55C-8C48-9E50CD3A4141}"/>
              </a:ext>
            </a:extLst>
          </p:cNvPr>
          <p:cNvCxnSpPr>
            <a:cxnSpLocks/>
          </p:cNvCxnSpPr>
          <p:nvPr/>
        </p:nvCxnSpPr>
        <p:spPr bwMode="auto">
          <a:xfrm>
            <a:off x="3188474" y="2212285"/>
            <a:ext cx="1280160" cy="1463040"/>
          </a:xfrm>
          <a:prstGeom prst="bentConnector3">
            <a:avLst>
              <a:gd name="adj1" fmla="val 49810"/>
            </a:avLst>
          </a:prstGeom>
          <a:solidFill>
            <a:schemeClr val="accent1"/>
          </a:solidFill>
          <a:ln w="38100" cap="flat" cmpd="sng" algn="ctr">
            <a:solidFill>
              <a:schemeClr val="tx1"/>
            </a:solidFill>
            <a:prstDash val="solid"/>
            <a:round/>
            <a:headEnd type="none" w="med" len="med"/>
            <a:tailEnd type="triangle"/>
          </a:ln>
          <a:effectLst/>
        </p:spPr>
      </p:cxnSp>
      <p:sp>
        <p:nvSpPr>
          <p:cNvPr id="15" name="Oval 14">
            <a:extLst>
              <a:ext uri="{FF2B5EF4-FFF2-40B4-BE49-F238E27FC236}">
                <a16:creationId xmlns:a16="http://schemas.microsoft.com/office/drawing/2014/main" id="{F6A5263B-B34D-F766-4DA0-DD277CF36867}"/>
              </a:ext>
            </a:extLst>
          </p:cNvPr>
          <p:cNvSpPr/>
          <p:nvPr/>
        </p:nvSpPr>
        <p:spPr bwMode="auto">
          <a:xfrm>
            <a:off x="3578088" y="1998395"/>
            <a:ext cx="524786" cy="483064"/>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rPr>
              <a:t>R</a:t>
            </a:r>
          </a:p>
        </p:txBody>
      </p:sp>
      <p:grpSp>
        <p:nvGrpSpPr>
          <p:cNvPr id="34" name="Group 33">
            <a:extLst>
              <a:ext uri="{FF2B5EF4-FFF2-40B4-BE49-F238E27FC236}">
                <a16:creationId xmlns:a16="http://schemas.microsoft.com/office/drawing/2014/main" id="{2BC292D1-8965-ED64-1FBD-B1231CD256B3}"/>
              </a:ext>
            </a:extLst>
          </p:cNvPr>
          <p:cNvGrpSpPr/>
          <p:nvPr/>
        </p:nvGrpSpPr>
        <p:grpSpPr>
          <a:xfrm>
            <a:off x="4589230" y="1890194"/>
            <a:ext cx="4141301" cy="608497"/>
            <a:chOff x="4589230" y="1890194"/>
            <a:chExt cx="4141301" cy="608497"/>
          </a:xfrm>
        </p:grpSpPr>
        <p:cxnSp>
          <p:nvCxnSpPr>
            <p:cNvPr id="32" name="Straight Connector 31">
              <a:extLst>
                <a:ext uri="{FF2B5EF4-FFF2-40B4-BE49-F238E27FC236}">
                  <a16:creationId xmlns:a16="http://schemas.microsoft.com/office/drawing/2014/main" id="{410CD646-34DF-4E6A-D08B-B1DC8C988ACF}"/>
                </a:ext>
              </a:extLst>
            </p:cNvPr>
            <p:cNvCxnSpPr/>
            <p:nvPr/>
          </p:nvCxnSpPr>
          <p:spPr bwMode="auto">
            <a:xfrm>
              <a:off x="4595853" y="1890194"/>
              <a:ext cx="4134678" cy="607167"/>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4A02745C-B760-4C03-E429-7EBD254C87D2}"/>
                </a:ext>
              </a:extLst>
            </p:cNvPr>
            <p:cNvCxnSpPr>
              <a:cxnSpLocks/>
            </p:cNvCxnSpPr>
            <p:nvPr/>
          </p:nvCxnSpPr>
          <p:spPr bwMode="auto">
            <a:xfrm flipH="1">
              <a:off x="4589230" y="1891524"/>
              <a:ext cx="4134678" cy="607167"/>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Tree>
    <p:extLst>
      <p:ext uri="{BB962C8B-B14F-4D97-AF65-F5344CB8AC3E}">
        <p14:creationId xmlns:p14="http://schemas.microsoft.com/office/powerpoint/2010/main" val="409197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400" b="1" dirty="0"/>
              <a:t>HIMALAYA: Tremelimumab + Durvalumab (STRIDE)</a:t>
            </a:r>
            <a:br>
              <a:rPr lang="en-US" sz="2400" b="1" dirty="0"/>
            </a:br>
            <a:r>
              <a:rPr lang="en-US" sz="2400" b="1" dirty="0"/>
              <a:t>vs Sorafenib in 1L Advanced HCC</a:t>
            </a:r>
          </a:p>
        </p:txBody>
      </p:sp>
      <p:sp>
        <p:nvSpPr>
          <p:cNvPr id="5" name="TextBox 4">
            <a:extLst>
              <a:ext uri="{FF2B5EF4-FFF2-40B4-BE49-F238E27FC236}">
                <a16:creationId xmlns:a16="http://schemas.microsoft.com/office/drawing/2014/main" id="{391AD1ED-36AF-AA92-EB36-3059EF002918}"/>
              </a:ext>
            </a:extLst>
          </p:cNvPr>
          <p:cNvSpPr txBox="1"/>
          <p:nvPr/>
        </p:nvSpPr>
        <p:spPr>
          <a:xfrm>
            <a:off x="0" y="4573411"/>
            <a:ext cx="9103788" cy="553998"/>
          </a:xfrm>
          <a:prstGeom prst="rect">
            <a:avLst/>
          </a:prstGeom>
          <a:solidFill>
            <a:schemeClr val="bg1"/>
          </a:solidFill>
        </p:spPr>
        <p:txBody>
          <a:bodyPr wrap="square" rtlCol="0">
            <a:spAutoFit/>
          </a:bodyPr>
          <a:lstStyle/>
          <a:p>
            <a:endParaRPr lang="en-US" sz="1000" dirty="0"/>
          </a:p>
          <a:p>
            <a:endParaRPr lang="en-US" sz="1000" dirty="0"/>
          </a:p>
          <a:p>
            <a:r>
              <a:rPr lang="en-US" sz="1000" dirty="0"/>
              <a:t>Abou-Alfa et al, NEJM Evidence, 2022</a:t>
            </a:r>
          </a:p>
        </p:txBody>
      </p:sp>
      <p:pic>
        <p:nvPicPr>
          <p:cNvPr id="1026" name="Picture 2">
            <a:extLst>
              <a:ext uri="{FF2B5EF4-FFF2-40B4-BE49-F238E27FC236}">
                <a16:creationId xmlns:a16="http://schemas.microsoft.com/office/drawing/2014/main" id="{D6B7A886-8A37-F882-533E-D58A478D54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9972"/>
          <a:stretch/>
        </p:blipFill>
        <p:spPr bwMode="auto">
          <a:xfrm>
            <a:off x="140231" y="1104901"/>
            <a:ext cx="4411663" cy="257556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26BB5BD6-E804-09B0-54A5-D412E97AD6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9972"/>
          <a:stretch/>
        </p:blipFill>
        <p:spPr bwMode="auto">
          <a:xfrm>
            <a:off x="4638785" y="1104901"/>
            <a:ext cx="4411663" cy="257556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5E6B47D-420C-C793-98BE-DD7D9EBC9396}"/>
              </a:ext>
            </a:extLst>
          </p:cNvPr>
          <p:cNvSpPr txBox="1"/>
          <p:nvPr/>
        </p:nvSpPr>
        <p:spPr>
          <a:xfrm>
            <a:off x="721593" y="3757861"/>
            <a:ext cx="3248937" cy="461665"/>
          </a:xfrm>
          <a:prstGeom prst="rect">
            <a:avLst/>
          </a:prstGeom>
          <a:solidFill>
            <a:schemeClr val="bg1"/>
          </a:solidFill>
          <a:ln w="12700">
            <a:solidFill>
              <a:schemeClr val="tx1"/>
            </a:solidFill>
          </a:ln>
        </p:spPr>
        <p:txBody>
          <a:bodyPr wrap="square" rtlCol="0">
            <a:spAutoFit/>
          </a:bodyPr>
          <a:lstStyle/>
          <a:p>
            <a:pPr algn="ctr"/>
            <a:r>
              <a:rPr lang="en-US" sz="1200" b="1" dirty="0"/>
              <a:t>STRIDE vs Sorafenib OS: 16.4 vs 13.8 </a:t>
            </a:r>
            <a:r>
              <a:rPr lang="en-US" sz="1200" b="1" dirty="0" err="1"/>
              <a:t>mo</a:t>
            </a:r>
            <a:endParaRPr lang="en-US" sz="1200" b="1" dirty="0"/>
          </a:p>
          <a:p>
            <a:pPr algn="ctr"/>
            <a:r>
              <a:rPr lang="en-US" sz="1200" b="1" dirty="0"/>
              <a:t>OS at 36-months: 30.7% , 24.7%, 20.2%</a:t>
            </a:r>
          </a:p>
        </p:txBody>
      </p:sp>
      <p:sp>
        <p:nvSpPr>
          <p:cNvPr id="6" name="TextBox 5">
            <a:extLst>
              <a:ext uri="{FF2B5EF4-FFF2-40B4-BE49-F238E27FC236}">
                <a16:creationId xmlns:a16="http://schemas.microsoft.com/office/drawing/2014/main" id="{407E7AC1-01F1-0153-0A51-C6D1A7CC3D10}"/>
              </a:ext>
            </a:extLst>
          </p:cNvPr>
          <p:cNvSpPr txBox="1"/>
          <p:nvPr/>
        </p:nvSpPr>
        <p:spPr>
          <a:xfrm>
            <a:off x="5173470" y="3746501"/>
            <a:ext cx="3248937" cy="461665"/>
          </a:xfrm>
          <a:prstGeom prst="rect">
            <a:avLst/>
          </a:prstGeom>
          <a:solidFill>
            <a:schemeClr val="bg1"/>
          </a:solidFill>
          <a:ln w="12700">
            <a:solidFill>
              <a:schemeClr val="tx1"/>
            </a:solidFill>
          </a:ln>
        </p:spPr>
        <p:txBody>
          <a:bodyPr wrap="square" rtlCol="0">
            <a:spAutoFit/>
          </a:bodyPr>
          <a:lstStyle/>
          <a:p>
            <a:pPr algn="ctr"/>
            <a:r>
              <a:rPr lang="en-US" sz="1200" b="1" dirty="0"/>
              <a:t>Median PFS not significantly different between the groups.</a:t>
            </a:r>
          </a:p>
        </p:txBody>
      </p:sp>
      <p:grpSp>
        <p:nvGrpSpPr>
          <p:cNvPr id="10" name="Group 9">
            <a:extLst>
              <a:ext uri="{FF2B5EF4-FFF2-40B4-BE49-F238E27FC236}">
                <a16:creationId xmlns:a16="http://schemas.microsoft.com/office/drawing/2014/main" id="{D879065E-BB90-77D7-9192-6F01B8D08EC9}"/>
              </a:ext>
            </a:extLst>
          </p:cNvPr>
          <p:cNvGrpSpPr/>
          <p:nvPr/>
        </p:nvGrpSpPr>
        <p:grpSpPr>
          <a:xfrm>
            <a:off x="1336566" y="1053997"/>
            <a:ext cx="6337300" cy="2677367"/>
            <a:chOff x="1336566" y="1053997"/>
            <a:chExt cx="6337300" cy="2677367"/>
          </a:xfrm>
        </p:grpSpPr>
        <p:pic>
          <p:nvPicPr>
            <p:cNvPr id="7" name="Picture 2">
              <a:extLst>
                <a:ext uri="{FF2B5EF4-FFF2-40B4-BE49-F238E27FC236}">
                  <a16:creationId xmlns:a16="http://schemas.microsoft.com/office/drawing/2014/main" id="{57C9E4FE-A4E9-D16F-1611-9DE007B55C81}"/>
                </a:ext>
              </a:extLst>
            </p:cNvPr>
            <p:cNvPicPr>
              <a:picLocks noChangeArrowheads="1"/>
            </p:cNvPicPr>
            <p:nvPr/>
          </p:nvPicPr>
          <p:blipFill rotWithShape="1">
            <a:blip r:embed="rId3">
              <a:extLst>
                <a:ext uri="{28A0092B-C50C-407E-A947-70E740481C1C}">
                  <a14:useLocalDpi xmlns:a14="http://schemas.microsoft.com/office/drawing/2010/main" val="0"/>
                </a:ext>
              </a:extLst>
            </a:blip>
            <a:srcRect l="12169" t="20515" r="12082" b="18559"/>
            <a:stretch/>
          </p:blipFill>
          <p:spPr bwMode="auto">
            <a:xfrm>
              <a:off x="1336566" y="1053997"/>
              <a:ext cx="6337300" cy="2677367"/>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7D9E359-3FDF-6DC1-8850-52E86814E538}"/>
                </a:ext>
              </a:extLst>
            </p:cNvPr>
            <p:cNvSpPr/>
            <p:nvPr/>
          </p:nvSpPr>
          <p:spPr bwMode="auto">
            <a:xfrm>
              <a:off x="1392568" y="1597148"/>
              <a:ext cx="6214732" cy="17962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9" name="Rectangle 8">
              <a:extLst>
                <a:ext uri="{FF2B5EF4-FFF2-40B4-BE49-F238E27FC236}">
                  <a16:creationId xmlns:a16="http://schemas.microsoft.com/office/drawing/2014/main" id="{07848284-282F-B0D0-F35B-985EC4130822}"/>
                </a:ext>
              </a:extLst>
            </p:cNvPr>
            <p:cNvSpPr/>
            <p:nvPr/>
          </p:nvSpPr>
          <p:spPr bwMode="auto">
            <a:xfrm>
              <a:off x="1392568" y="2752848"/>
              <a:ext cx="6214732" cy="17962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grpSp>
      <p:pic>
        <p:nvPicPr>
          <p:cNvPr id="11" name="Picture 2">
            <a:extLst>
              <a:ext uri="{FF2B5EF4-FFF2-40B4-BE49-F238E27FC236}">
                <a16:creationId xmlns:a16="http://schemas.microsoft.com/office/drawing/2014/main" id="{D39C84D3-0BC6-8848-4AC9-7C6875215823}"/>
              </a:ext>
            </a:extLst>
          </p:cNvPr>
          <p:cNvPicPr>
            <a:picLocks noChangeArrowheads="1"/>
          </p:cNvPicPr>
          <p:nvPr/>
        </p:nvPicPr>
        <p:blipFill rotWithShape="1">
          <a:blip r:embed="rId4">
            <a:extLst>
              <a:ext uri="{28A0092B-C50C-407E-A947-70E740481C1C}">
                <a14:useLocalDpi xmlns:a14="http://schemas.microsoft.com/office/drawing/2010/main" val="0"/>
              </a:ext>
            </a:extLst>
          </a:blip>
          <a:srcRect l="9517" t="27406" r="9317" b="15865"/>
          <a:stretch/>
        </p:blipFill>
        <p:spPr bwMode="auto">
          <a:xfrm>
            <a:off x="613734" y="1198266"/>
            <a:ext cx="7772400" cy="30099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12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18B132C4-F2EE-C822-88A1-9A3541DC7EE6}"/>
              </a:ext>
            </a:extLst>
          </p:cNvPr>
          <p:cNvGraphicFramePr>
            <a:graphicFrameLocks noGrp="1"/>
          </p:cNvGraphicFramePr>
          <p:nvPr/>
        </p:nvGraphicFramePr>
        <p:xfrm>
          <a:off x="79514" y="1564968"/>
          <a:ext cx="2949934" cy="1463040"/>
        </p:xfrm>
        <a:graphic>
          <a:graphicData uri="http://schemas.openxmlformats.org/drawingml/2006/table">
            <a:tbl>
              <a:tblPr firstRow="1" bandRow="1">
                <a:tableStyleId>{9DCAF9ED-07DC-4A11-8D7F-57B35C25682E}</a:tableStyleId>
              </a:tblPr>
              <a:tblGrid>
                <a:gridCol w="2949934">
                  <a:extLst>
                    <a:ext uri="{9D8B030D-6E8A-4147-A177-3AD203B41FA5}">
                      <a16:colId xmlns:a16="http://schemas.microsoft.com/office/drawing/2014/main" val="1058273131"/>
                    </a:ext>
                  </a:extLst>
                </a:gridCol>
              </a:tblGrid>
              <a:tr h="273666">
                <a:tc>
                  <a:txBody>
                    <a:bodyPr/>
                    <a:lstStyle/>
                    <a:p>
                      <a:pPr algn="ctr"/>
                      <a:r>
                        <a:rPr lang="en-US" sz="1200" dirty="0"/>
                        <a:t>KEY ELIGIBILITY</a:t>
                      </a:r>
                    </a:p>
                  </a:txBody>
                  <a:tcPr/>
                </a:tc>
                <a:extLst>
                  <a:ext uri="{0D108BD9-81ED-4DB2-BD59-A6C34878D82A}">
                    <a16:rowId xmlns:a16="http://schemas.microsoft.com/office/drawing/2014/main" val="1194595121"/>
                  </a:ext>
                </a:extLst>
              </a:tr>
              <a:tr h="1061376">
                <a:tc>
                  <a:txBody>
                    <a:bodyPr/>
                    <a:lstStyle/>
                    <a:p>
                      <a:pPr marL="171450" indent="-171450" algn="l">
                        <a:buFont typeface="Arial" panose="020B0604020202020204" pitchFamily="34" charset="0"/>
                        <a:buChar char="•"/>
                      </a:pPr>
                      <a:r>
                        <a:rPr lang="en-US" sz="1200" dirty="0"/>
                        <a:t>HCC not amenable to curative therapy</a:t>
                      </a:r>
                    </a:p>
                    <a:p>
                      <a:pPr marL="171450" indent="-171450" algn="l">
                        <a:buFont typeface="Arial" panose="020B0604020202020204" pitchFamily="34" charset="0"/>
                        <a:buChar char="•"/>
                      </a:pPr>
                      <a:r>
                        <a:rPr lang="en-US" sz="1200" dirty="0"/>
                        <a:t>No prior systemic therapy</a:t>
                      </a:r>
                    </a:p>
                    <a:p>
                      <a:pPr marL="171450" indent="-171450" algn="l">
                        <a:buFont typeface="Arial" panose="020B0604020202020204" pitchFamily="34" charset="0"/>
                        <a:buChar char="•"/>
                      </a:pPr>
                      <a:r>
                        <a:rPr lang="en-US" sz="1200" dirty="0"/>
                        <a:t>ECOG 0-1</a:t>
                      </a:r>
                    </a:p>
                    <a:p>
                      <a:pPr marL="171450" indent="-171450" algn="l">
                        <a:buFont typeface="Arial" panose="020B0604020202020204" pitchFamily="34" charset="0"/>
                        <a:buChar char="•"/>
                      </a:pPr>
                      <a:r>
                        <a:rPr lang="en-US" sz="1200" dirty="0"/>
                        <a:t>Child-Pugh A</a:t>
                      </a:r>
                    </a:p>
                    <a:p>
                      <a:pPr marL="171450" indent="-171450" algn="l">
                        <a:buFont typeface="Arial" panose="020B0604020202020204" pitchFamily="34" charset="0"/>
                        <a:buChar char="•"/>
                      </a:pPr>
                      <a:r>
                        <a:rPr lang="en-US" sz="1200" dirty="0"/>
                        <a:t>EGD within 3 months of randomization</a:t>
                      </a:r>
                    </a:p>
                    <a:p>
                      <a:pPr marL="171450" indent="-171450" algn="l">
                        <a:buFont typeface="Arial" panose="020B0604020202020204" pitchFamily="34" charset="0"/>
                        <a:buChar char="•"/>
                      </a:pPr>
                      <a:r>
                        <a:rPr lang="en-US" sz="1200" dirty="0"/>
                        <a:t>No main portal vein invasion</a:t>
                      </a:r>
                    </a:p>
                  </a:txBody>
                  <a:tcPr/>
                </a:tc>
                <a:extLst>
                  <a:ext uri="{0D108BD9-81ED-4DB2-BD59-A6C34878D82A}">
                    <a16:rowId xmlns:a16="http://schemas.microsoft.com/office/drawing/2014/main" val="816206957"/>
                  </a:ext>
                </a:extLst>
              </a:tr>
            </a:tbl>
          </a:graphicData>
        </a:graphic>
      </p:graphicFrame>
      <p:cxnSp>
        <p:nvCxnSpPr>
          <p:cNvPr id="8" name="Connector: Elbow 7">
            <a:extLst>
              <a:ext uri="{FF2B5EF4-FFF2-40B4-BE49-F238E27FC236}">
                <a16:creationId xmlns:a16="http://schemas.microsoft.com/office/drawing/2014/main" id="{3CD67AD6-0176-79F8-6A0F-5FE9907070C7}"/>
              </a:ext>
            </a:extLst>
          </p:cNvPr>
          <p:cNvCxnSpPr/>
          <p:nvPr/>
        </p:nvCxnSpPr>
        <p:spPr bwMode="auto">
          <a:xfrm>
            <a:off x="3188473" y="2239927"/>
            <a:ext cx="1280160" cy="675987"/>
          </a:xfrm>
          <a:prstGeom prst="bentConnector3">
            <a:avLst/>
          </a:prstGeom>
          <a:solidFill>
            <a:schemeClr val="accent1"/>
          </a:solidFill>
          <a:ln w="38100" cap="flat" cmpd="sng" algn="ctr">
            <a:solidFill>
              <a:schemeClr val="tx1"/>
            </a:solidFill>
            <a:prstDash val="solid"/>
            <a:round/>
            <a:headEnd type="none" w="med" len="med"/>
            <a:tailEnd type="triangle"/>
          </a:ln>
          <a:effectLst/>
        </p:spPr>
      </p:cxnSp>
      <p:cxnSp>
        <p:nvCxnSpPr>
          <p:cNvPr id="9" name="Connector: Elbow 8">
            <a:extLst>
              <a:ext uri="{FF2B5EF4-FFF2-40B4-BE49-F238E27FC236}">
                <a16:creationId xmlns:a16="http://schemas.microsoft.com/office/drawing/2014/main" id="{CF76608D-27E2-4239-305B-4BF65F054BBC}"/>
              </a:ext>
            </a:extLst>
          </p:cNvPr>
          <p:cNvCxnSpPr>
            <a:cxnSpLocks/>
          </p:cNvCxnSpPr>
          <p:nvPr/>
        </p:nvCxnSpPr>
        <p:spPr bwMode="auto">
          <a:xfrm flipV="1">
            <a:off x="3188473" y="1542960"/>
            <a:ext cx="1280160" cy="675987"/>
          </a:xfrm>
          <a:prstGeom prst="bentConnector3">
            <a:avLst/>
          </a:prstGeom>
          <a:solidFill>
            <a:schemeClr val="accent1"/>
          </a:solidFill>
          <a:ln w="38100" cap="flat" cmpd="sng" algn="ctr">
            <a:solidFill>
              <a:schemeClr val="tx1"/>
            </a:solidFill>
            <a:prstDash val="solid"/>
            <a:round/>
            <a:headEnd type="none" w="med" len="med"/>
            <a:tailEnd type="triangle"/>
          </a:ln>
          <a:effectLst/>
        </p:spPr>
      </p:cxnSp>
      <p:sp>
        <p:nvSpPr>
          <p:cNvPr id="10" name="Oval 9">
            <a:extLst>
              <a:ext uri="{FF2B5EF4-FFF2-40B4-BE49-F238E27FC236}">
                <a16:creationId xmlns:a16="http://schemas.microsoft.com/office/drawing/2014/main" id="{65D04A39-7B15-180E-E075-B3786A7BFC43}"/>
              </a:ext>
            </a:extLst>
          </p:cNvPr>
          <p:cNvSpPr/>
          <p:nvPr/>
        </p:nvSpPr>
        <p:spPr bwMode="auto">
          <a:xfrm>
            <a:off x="3578088" y="1998395"/>
            <a:ext cx="524786" cy="483064"/>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rPr>
              <a:t>R</a:t>
            </a:r>
          </a:p>
        </p:txBody>
      </p:sp>
      <p:sp>
        <p:nvSpPr>
          <p:cNvPr id="12" name="Rectangle: Rounded Corners 11">
            <a:extLst>
              <a:ext uri="{FF2B5EF4-FFF2-40B4-BE49-F238E27FC236}">
                <a16:creationId xmlns:a16="http://schemas.microsoft.com/office/drawing/2014/main" id="{BD60C9CC-7071-9BB9-CAD4-97F4423639C9}"/>
              </a:ext>
            </a:extLst>
          </p:cNvPr>
          <p:cNvSpPr/>
          <p:nvPr/>
        </p:nvSpPr>
        <p:spPr bwMode="auto">
          <a:xfrm>
            <a:off x="4635610" y="1023503"/>
            <a:ext cx="4071068" cy="1121134"/>
          </a:xfrm>
          <a:prstGeom prst="roundRect">
            <a:avLst/>
          </a:prstGeom>
          <a:solidFill>
            <a:srgbClr val="52C27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rPr>
              <a:t>Lenvatinib + Pembrolizumab</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rPr>
              <a:t>(</a:t>
            </a:r>
            <a:r>
              <a:rPr lang="en-US" sz="1600" b="1" dirty="0">
                <a:solidFill>
                  <a:schemeClr val="bg1"/>
                </a:solidFill>
                <a:latin typeface="Arial" pitchFamily="-72" charset="0"/>
                <a:ea typeface="ＭＳ Ｐゴシック" pitchFamily="-72" charset="-128"/>
                <a:cs typeface="ＭＳ Ｐゴシック" pitchFamily="-72" charset="-128"/>
              </a:rPr>
              <a:t>N = 395)</a:t>
            </a:r>
            <a:endParaRPr kumimoji="0" lang="en-US" sz="16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endParaRPr>
          </a:p>
        </p:txBody>
      </p:sp>
      <p:sp>
        <p:nvSpPr>
          <p:cNvPr id="13" name="Rectangle: Rounded Corners 12">
            <a:extLst>
              <a:ext uri="{FF2B5EF4-FFF2-40B4-BE49-F238E27FC236}">
                <a16:creationId xmlns:a16="http://schemas.microsoft.com/office/drawing/2014/main" id="{7096E53B-A8B1-625E-4F9E-EC7B92BC6173}"/>
              </a:ext>
            </a:extLst>
          </p:cNvPr>
          <p:cNvSpPr/>
          <p:nvPr/>
        </p:nvSpPr>
        <p:spPr bwMode="auto">
          <a:xfrm>
            <a:off x="4627659" y="2374781"/>
            <a:ext cx="4071068" cy="1121134"/>
          </a:xfrm>
          <a:prstGeom prst="roundRect">
            <a:avLst/>
          </a:prstGeom>
          <a:solidFill>
            <a:srgbClr val="C68C9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rPr>
              <a:t>Lenvatinib + Placebo </a:t>
            </a:r>
          </a:p>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chemeClr val="bg1"/>
                </a:solidFill>
                <a:latin typeface="Arial" pitchFamily="-72" charset="0"/>
                <a:ea typeface="ＭＳ Ｐゴシック" pitchFamily="-72" charset="-128"/>
                <a:cs typeface="ＭＳ Ｐゴシック" pitchFamily="-72" charset="-128"/>
              </a:rPr>
              <a:t>(N = 399)</a:t>
            </a:r>
            <a:endParaRPr kumimoji="0" lang="en-US" sz="16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endParaRPr>
          </a:p>
        </p:txBody>
      </p:sp>
      <p:sp>
        <p:nvSpPr>
          <p:cNvPr id="14" name="TextBox 13">
            <a:extLst>
              <a:ext uri="{FF2B5EF4-FFF2-40B4-BE49-F238E27FC236}">
                <a16:creationId xmlns:a16="http://schemas.microsoft.com/office/drawing/2014/main" id="{88D2DAB6-D9B2-7C76-A41A-531EDDEEDF28}"/>
              </a:ext>
            </a:extLst>
          </p:cNvPr>
          <p:cNvSpPr txBox="1"/>
          <p:nvPr/>
        </p:nvSpPr>
        <p:spPr>
          <a:xfrm>
            <a:off x="3226907" y="1874292"/>
            <a:ext cx="405880" cy="276999"/>
          </a:xfrm>
          <a:prstGeom prst="rect">
            <a:avLst/>
          </a:prstGeom>
          <a:noFill/>
        </p:spPr>
        <p:txBody>
          <a:bodyPr wrap="none" rtlCol="0">
            <a:spAutoFit/>
          </a:bodyPr>
          <a:lstStyle/>
          <a:p>
            <a:r>
              <a:rPr lang="en-US" sz="1200" b="1" dirty="0"/>
              <a:t>1:1</a:t>
            </a:r>
          </a:p>
        </p:txBody>
      </p:sp>
      <p:sp>
        <p:nvSpPr>
          <p:cNvPr id="15" name="TextBox 14">
            <a:extLst>
              <a:ext uri="{FF2B5EF4-FFF2-40B4-BE49-F238E27FC236}">
                <a16:creationId xmlns:a16="http://schemas.microsoft.com/office/drawing/2014/main" id="{C0AC3C8B-B683-FE2F-54DA-316AFC92C782}"/>
              </a:ext>
            </a:extLst>
          </p:cNvPr>
          <p:cNvSpPr txBox="1"/>
          <p:nvPr/>
        </p:nvSpPr>
        <p:spPr>
          <a:xfrm>
            <a:off x="219986" y="3586038"/>
            <a:ext cx="8883802" cy="646331"/>
          </a:xfrm>
          <a:prstGeom prst="rect">
            <a:avLst/>
          </a:prstGeom>
          <a:noFill/>
        </p:spPr>
        <p:txBody>
          <a:bodyPr wrap="square" rtlCol="0">
            <a:spAutoFit/>
          </a:bodyPr>
          <a:lstStyle/>
          <a:p>
            <a:r>
              <a:rPr lang="en-US" sz="1200" b="1" dirty="0"/>
              <a:t>- Stratification Factors:</a:t>
            </a:r>
            <a:r>
              <a:rPr lang="en-US" sz="1200" dirty="0"/>
              <a:t> Asia vs Japan vs ROW; Extrahepatic Disease/Macrovascular Invasion; AFP &lt; or ≥ 400</a:t>
            </a:r>
            <a:r>
              <a:rPr lang="en-US" sz="1200" b="1" dirty="0"/>
              <a:t>: </a:t>
            </a:r>
            <a:r>
              <a:rPr lang="en-US" sz="1200" dirty="0"/>
              <a:t>ECOG 0 vs 1</a:t>
            </a:r>
          </a:p>
          <a:p>
            <a:r>
              <a:rPr lang="en-US" sz="1200" b="1" dirty="0"/>
              <a:t>- Primary Endpoints: </a:t>
            </a:r>
            <a:r>
              <a:rPr lang="en-US" sz="1200" dirty="0"/>
              <a:t>Progression-Free Survival, Overall Survival per RECIST by BICR</a:t>
            </a:r>
          </a:p>
          <a:p>
            <a:r>
              <a:rPr lang="en-US" sz="1200" b="1" dirty="0"/>
              <a:t>- Secondary Endpoints:</a:t>
            </a:r>
            <a:r>
              <a:rPr lang="en-US" sz="1200" dirty="0"/>
              <a:t> Objective Response Rate, Duration of Response, Safety/Tolerability</a:t>
            </a:r>
            <a:endParaRPr lang="en-US" sz="1200" b="1" dirty="0"/>
          </a:p>
        </p:txBody>
      </p:sp>
      <p:sp>
        <p:nvSpPr>
          <p:cNvPr id="16" name="TextBox 15">
            <a:extLst>
              <a:ext uri="{FF2B5EF4-FFF2-40B4-BE49-F238E27FC236}">
                <a16:creationId xmlns:a16="http://schemas.microsoft.com/office/drawing/2014/main" id="{5FF7DF28-B114-3CFD-4F4F-41C5A1B84042}"/>
              </a:ext>
            </a:extLst>
          </p:cNvPr>
          <p:cNvSpPr txBox="1"/>
          <p:nvPr/>
        </p:nvSpPr>
        <p:spPr>
          <a:xfrm>
            <a:off x="0" y="4573411"/>
            <a:ext cx="9103788" cy="553998"/>
          </a:xfrm>
          <a:prstGeom prst="rect">
            <a:avLst/>
          </a:prstGeom>
          <a:solidFill>
            <a:schemeClr val="bg1"/>
          </a:solidFill>
        </p:spPr>
        <p:txBody>
          <a:bodyPr wrap="square" rtlCol="0">
            <a:spAutoFit/>
          </a:bodyPr>
          <a:lstStyle/>
          <a:p>
            <a:endParaRPr lang="en-US" sz="1000" dirty="0"/>
          </a:p>
          <a:p>
            <a:endParaRPr lang="en-US" sz="1000" dirty="0"/>
          </a:p>
          <a:p>
            <a:r>
              <a:rPr lang="en-US" sz="1000" dirty="0"/>
              <a:t>Finn et al, ESMO, 2022</a:t>
            </a:r>
          </a:p>
        </p:txBody>
      </p:sp>
      <p:sp>
        <p:nvSpPr>
          <p:cNvPr id="5" name="Title 3">
            <a:extLst>
              <a:ext uri="{FF2B5EF4-FFF2-40B4-BE49-F238E27FC236}">
                <a16:creationId xmlns:a16="http://schemas.microsoft.com/office/drawing/2014/main" id="{C99BC6B6-ABF9-34A3-CB9C-94DE5683DCF3}"/>
              </a:ext>
            </a:extLst>
          </p:cNvPr>
          <p:cNvSpPr>
            <a:spLocks noGrp="1"/>
          </p:cNvSpPr>
          <p:nvPr>
            <p:ph type="title"/>
          </p:nvPr>
        </p:nvSpPr>
        <p:spPr>
          <a:xfrm>
            <a:off x="0" y="127465"/>
            <a:ext cx="9144000" cy="807256"/>
          </a:xfrm>
        </p:spPr>
        <p:txBody>
          <a:bodyPr/>
          <a:lstStyle/>
          <a:p>
            <a:r>
              <a:rPr lang="en-US" sz="2400" b="1" dirty="0"/>
              <a:t>LEAP-002: Ph 3 Study of Lenvatinib + Pembrolizumab           vs Lenvatinib + Placebo in 1L HCC: NO Difference in PFS, OS</a:t>
            </a:r>
          </a:p>
        </p:txBody>
      </p:sp>
      <p:grpSp>
        <p:nvGrpSpPr>
          <p:cNvPr id="2" name="Group 1">
            <a:extLst>
              <a:ext uri="{FF2B5EF4-FFF2-40B4-BE49-F238E27FC236}">
                <a16:creationId xmlns:a16="http://schemas.microsoft.com/office/drawing/2014/main" id="{68B4D9B4-0D86-14CA-0AA1-BABEC1D63CAD}"/>
              </a:ext>
            </a:extLst>
          </p:cNvPr>
          <p:cNvGrpSpPr/>
          <p:nvPr/>
        </p:nvGrpSpPr>
        <p:grpSpPr>
          <a:xfrm>
            <a:off x="119722" y="719667"/>
            <a:ext cx="8904556" cy="4068799"/>
            <a:chOff x="119722" y="719667"/>
            <a:chExt cx="8904556" cy="4068799"/>
          </a:xfrm>
        </p:grpSpPr>
        <p:pic>
          <p:nvPicPr>
            <p:cNvPr id="3" name="Picture 2">
              <a:extLst>
                <a:ext uri="{FF2B5EF4-FFF2-40B4-BE49-F238E27FC236}">
                  <a16:creationId xmlns:a16="http://schemas.microsoft.com/office/drawing/2014/main" id="{5430E8B4-C037-4E08-9FEC-A5369E8EA7D5}"/>
                </a:ext>
              </a:extLst>
            </p:cNvPr>
            <p:cNvPicPr>
              <a:picLocks noChangeAspect="1"/>
            </p:cNvPicPr>
            <p:nvPr/>
          </p:nvPicPr>
          <p:blipFill rotWithShape="1">
            <a:blip r:embed="rId2"/>
            <a:srcRect l="1089"/>
            <a:stretch/>
          </p:blipFill>
          <p:spPr>
            <a:xfrm>
              <a:off x="119722" y="719667"/>
              <a:ext cx="8277308" cy="4068799"/>
            </a:xfrm>
            <a:prstGeom prst="rect">
              <a:avLst/>
            </a:prstGeom>
            <a:ln w="12700">
              <a:solidFill>
                <a:schemeClr val="tx1"/>
              </a:solidFill>
            </a:ln>
          </p:spPr>
        </p:pic>
        <p:sp>
          <p:nvSpPr>
            <p:cNvPr id="4" name="TextBox 3">
              <a:extLst>
                <a:ext uri="{FF2B5EF4-FFF2-40B4-BE49-F238E27FC236}">
                  <a16:creationId xmlns:a16="http://schemas.microsoft.com/office/drawing/2014/main" id="{D8692478-0DC0-82CB-3392-6556245BE32C}"/>
                </a:ext>
              </a:extLst>
            </p:cNvPr>
            <p:cNvSpPr txBox="1"/>
            <p:nvPr/>
          </p:nvSpPr>
          <p:spPr>
            <a:xfrm>
              <a:off x="6450109" y="3082668"/>
              <a:ext cx="2574169" cy="1015663"/>
            </a:xfrm>
            <a:prstGeom prst="rect">
              <a:avLst/>
            </a:prstGeom>
            <a:solidFill>
              <a:schemeClr val="bg1"/>
            </a:solidFill>
            <a:ln w="12700">
              <a:solidFill>
                <a:schemeClr val="tx1"/>
              </a:solidFill>
            </a:ln>
          </p:spPr>
          <p:txBody>
            <a:bodyPr wrap="square" rtlCol="0">
              <a:spAutoFit/>
            </a:bodyPr>
            <a:lstStyle/>
            <a:p>
              <a:pPr algn="ctr"/>
              <a:r>
                <a:rPr lang="en-US" sz="1200" dirty="0"/>
                <a:t>Post-study systemic therapies were received in 44.1% vs 52.1%.</a:t>
              </a:r>
            </a:p>
            <a:p>
              <a:pPr algn="ctr"/>
              <a:endParaRPr lang="en-US" sz="1200" dirty="0"/>
            </a:p>
            <a:p>
              <a:pPr algn="ctr"/>
              <a:r>
                <a:rPr lang="en-US" sz="1200" dirty="0"/>
                <a:t>About 15-20% received IO, </a:t>
              </a:r>
            </a:p>
            <a:p>
              <a:pPr algn="ctr"/>
              <a:r>
                <a:rPr lang="en-US" sz="1200" dirty="0"/>
                <a:t>~35-40% TKI/VEGF.</a:t>
              </a:r>
            </a:p>
          </p:txBody>
        </p:sp>
      </p:grpSp>
      <p:sp>
        <p:nvSpPr>
          <p:cNvPr id="7" name="Rectangle 2">
            <a:extLst>
              <a:ext uri="{FF2B5EF4-FFF2-40B4-BE49-F238E27FC236}">
                <a16:creationId xmlns:a16="http://schemas.microsoft.com/office/drawing/2014/main" id="{DBED5593-6518-523D-1783-1AE46E4FEC0E}"/>
              </a:ext>
            </a:extLst>
          </p:cNvPr>
          <p:cNvSpPr txBox="1">
            <a:spLocks noChangeArrowheads="1"/>
          </p:cNvSpPr>
          <p:nvPr/>
        </p:nvSpPr>
        <p:spPr>
          <a:xfrm>
            <a:off x="334113" y="2031380"/>
            <a:ext cx="8475771" cy="727723"/>
          </a:xfrm>
          <a:prstGeom prst="rect">
            <a:avLst/>
          </a:prstGeom>
          <a:solidFill>
            <a:schemeClr val="tx1"/>
          </a:solidFill>
          <a:ln/>
        </p:spPr>
        <p:txBody>
          <a:bodyPr anchor="t"/>
          <a:lstStyle>
            <a:lvl1pPr algn="ctr" rtl="0" eaLnBrk="1" fontAlgn="base" hangingPunct="1">
              <a:spcBef>
                <a:spcPct val="0"/>
              </a:spcBef>
              <a:spcAft>
                <a:spcPct val="0"/>
              </a:spcAft>
              <a:defRPr sz="3600" i="0">
                <a:solidFill>
                  <a:srgbClr val="002450"/>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marL="107950">
              <a:lnSpc>
                <a:spcPct val="92000"/>
              </a:lnSpc>
              <a:spcAft>
                <a:spcPts val="888"/>
              </a:spcAft>
              <a:buSzPct val="100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000" kern="0" dirty="0">
                <a:solidFill>
                  <a:schemeClr val="bg1"/>
                </a:solidFill>
                <a:latin typeface="Arial" charset="0"/>
              </a:rPr>
              <a:t>Although the OS endpoint was not met, LEAP-002 confirmed the efficacy of Lenvatinib in the 1L setting and had the longest OS reported to date…</a:t>
            </a:r>
          </a:p>
        </p:txBody>
      </p:sp>
    </p:spTree>
    <p:extLst>
      <p:ext uri="{BB962C8B-B14F-4D97-AF65-F5344CB8AC3E}">
        <p14:creationId xmlns:p14="http://schemas.microsoft.com/office/powerpoint/2010/main" val="52359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400" b="1" dirty="0"/>
              <a:t>CARES-310: Ph 3 Study of </a:t>
            </a:r>
            <a:r>
              <a:rPr lang="en-US" sz="2400" b="1" dirty="0" err="1"/>
              <a:t>Camrelizumab</a:t>
            </a:r>
            <a:r>
              <a:rPr lang="en-US" sz="2400" b="1" dirty="0"/>
              <a:t> + </a:t>
            </a:r>
            <a:r>
              <a:rPr lang="en-US" sz="2400" b="1" dirty="0" err="1"/>
              <a:t>Rivoceranib</a:t>
            </a:r>
            <a:r>
              <a:rPr lang="en-US" sz="2400" b="1" dirty="0"/>
              <a:t> </a:t>
            </a:r>
            <a:br>
              <a:rPr lang="en-US" sz="2400" b="1" dirty="0"/>
            </a:br>
            <a:r>
              <a:rPr lang="en-US" sz="2400" b="1" dirty="0"/>
              <a:t>vs Sorafenib in 1L Advanced HCC</a:t>
            </a:r>
          </a:p>
        </p:txBody>
      </p:sp>
      <p:graphicFrame>
        <p:nvGraphicFramePr>
          <p:cNvPr id="6" name="Table 5">
            <a:extLst>
              <a:ext uri="{FF2B5EF4-FFF2-40B4-BE49-F238E27FC236}">
                <a16:creationId xmlns:a16="http://schemas.microsoft.com/office/drawing/2014/main" id="{18B132C4-F2EE-C822-88A1-9A3541DC7EE6}"/>
              </a:ext>
            </a:extLst>
          </p:cNvPr>
          <p:cNvGraphicFramePr>
            <a:graphicFrameLocks noGrp="1"/>
          </p:cNvGraphicFramePr>
          <p:nvPr/>
        </p:nvGraphicFramePr>
        <p:xfrm>
          <a:off x="219986" y="1564968"/>
          <a:ext cx="2809461" cy="1335696"/>
        </p:xfrm>
        <a:graphic>
          <a:graphicData uri="http://schemas.openxmlformats.org/drawingml/2006/table">
            <a:tbl>
              <a:tblPr firstRow="1" bandRow="1">
                <a:tableStyleId>{9DCAF9ED-07DC-4A11-8D7F-57B35C25682E}</a:tableStyleId>
              </a:tblPr>
              <a:tblGrid>
                <a:gridCol w="2809461">
                  <a:extLst>
                    <a:ext uri="{9D8B030D-6E8A-4147-A177-3AD203B41FA5}">
                      <a16:colId xmlns:a16="http://schemas.microsoft.com/office/drawing/2014/main" val="1058273131"/>
                    </a:ext>
                  </a:extLst>
                </a:gridCol>
              </a:tblGrid>
              <a:tr h="273666">
                <a:tc>
                  <a:txBody>
                    <a:bodyPr/>
                    <a:lstStyle/>
                    <a:p>
                      <a:pPr algn="ctr"/>
                      <a:r>
                        <a:rPr lang="en-US" sz="1200" dirty="0"/>
                        <a:t>KEY ELIGIBILITY</a:t>
                      </a:r>
                    </a:p>
                  </a:txBody>
                  <a:tcPr/>
                </a:tc>
                <a:extLst>
                  <a:ext uri="{0D108BD9-81ED-4DB2-BD59-A6C34878D82A}">
                    <a16:rowId xmlns:a16="http://schemas.microsoft.com/office/drawing/2014/main" val="1194595121"/>
                  </a:ext>
                </a:extLst>
              </a:tr>
              <a:tr h="1061376">
                <a:tc>
                  <a:txBody>
                    <a:bodyPr/>
                    <a:lstStyle/>
                    <a:p>
                      <a:pPr marL="171450" indent="-171450" algn="l">
                        <a:buFont typeface="Arial" panose="020B0604020202020204" pitchFamily="34" charset="0"/>
                        <a:buChar char="•"/>
                      </a:pPr>
                      <a:r>
                        <a:rPr lang="en-US" sz="1200" dirty="0"/>
                        <a:t>BCLC B or C HCC</a:t>
                      </a:r>
                    </a:p>
                    <a:p>
                      <a:pPr marL="171450" indent="-171450" algn="l">
                        <a:buFont typeface="Arial" panose="020B0604020202020204" pitchFamily="34" charset="0"/>
                        <a:buChar char="•"/>
                      </a:pPr>
                      <a:r>
                        <a:rPr lang="en-US" sz="1200" dirty="0"/>
                        <a:t>No prior systemic therapy</a:t>
                      </a:r>
                    </a:p>
                    <a:p>
                      <a:pPr marL="171450" indent="-171450" algn="l">
                        <a:buFont typeface="Arial" panose="020B0604020202020204" pitchFamily="34" charset="0"/>
                        <a:buChar char="•"/>
                      </a:pPr>
                      <a:r>
                        <a:rPr lang="en-US" sz="1200" dirty="0"/>
                        <a:t>ECOG 0-1</a:t>
                      </a:r>
                    </a:p>
                    <a:p>
                      <a:pPr marL="171450" indent="-171450" algn="l">
                        <a:buFont typeface="Arial" panose="020B0604020202020204" pitchFamily="34" charset="0"/>
                        <a:buChar char="•"/>
                      </a:pPr>
                      <a:r>
                        <a:rPr lang="en-US" sz="1200" dirty="0"/>
                        <a:t>Child-Pugh A</a:t>
                      </a:r>
                    </a:p>
                    <a:p>
                      <a:pPr marL="171450" indent="-171450" algn="l">
                        <a:buFont typeface="Arial" panose="020B0604020202020204" pitchFamily="34" charset="0"/>
                        <a:buChar char="•"/>
                      </a:pPr>
                      <a:r>
                        <a:rPr lang="en-US" sz="1200" dirty="0"/>
                        <a:t>No variceal bleeding w/in last 6 </a:t>
                      </a:r>
                      <a:r>
                        <a:rPr lang="en-US" sz="1200" dirty="0" err="1"/>
                        <a:t>mo</a:t>
                      </a:r>
                      <a:endParaRPr lang="en-US" sz="1200" dirty="0"/>
                    </a:p>
                  </a:txBody>
                  <a:tcPr/>
                </a:tc>
                <a:extLst>
                  <a:ext uri="{0D108BD9-81ED-4DB2-BD59-A6C34878D82A}">
                    <a16:rowId xmlns:a16="http://schemas.microsoft.com/office/drawing/2014/main" val="816206957"/>
                  </a:ext>
                </a:extLst>
              </a:tr>
            </a:tbl>
          </a:graphicData>
        </a:graphic>
      </p:graphicFrame>
      <p:cxnSp>
        <p:nvCxnSpPr>
          <p:cNvPr id="8" name="Connector: Elbow 7">
            <a:extLst>
              <a:ext uri="{FF2B5EF4-FFF2-40B4-BE49-F238E27FC236}">
                <a16:creationId xmlns:a16="http://schemas.microsoft.com/office/drawing/2014/main" id="{3CD67AD6-0176-79F8-6A0F-5FE9907070C7}"/>
              </a:ext>
            </a:extLst>
          </p:cNvPr>
          <p:cNvCxnSpPr/>
          <p:nvPr/>
        </p:nvCxnSpPr>
        <p:spPr bwMode="auto">
          <a:xfrm>
            <a:off x="3188473" y="2239927"/>
            <a:ext cx="1280160" cy="675987"/>
          </a:xfrm>
          <a:prstGeom prst="bentConnector3">
            <a:avLst/>
          </a:prstGeom>
          <a:solidFill>
            <a:schemeClr val="accent1"/>
          </a:solidFill>
          <a:ln w="38100" cap="flat" cmpd="sng" algn="ctr">
            <a:solidFill>
              <a:schemeClr val="tx1"/>
            </a:solidFill>
            <a:prstDash val="solid"/>
            <a:round/>
            <a:headEnd type="none" w="med" len="med"/>
            <a:tailEnd type="triangle"/>
          </a:ln>
          <a:effectLst/>
        </p:spPr>
      </p:cxnSp>
      <p:cxnSp>
        <p:nvCxnSpPr>
          <p:cNvPr id="9" name="Connector: Elbow 8">
            <a:extLst>
              <a:ext uri="{FF2B5EF4-FFF2-40B4-BE49-F238E27FC236}">
                <a16:creationId xmlns:a16="http://schemas.microsoft.com/office/drawing/2014/main" id="{CF76608D-27E2-4239-305B-4BF65F054BBC}"/>
              </a:ext>
            </a:extLst>
          </p:cNvPr>
          <p:cNvCxnSpPr>
            <a:cxnSpLocks/>
          </p:cNvCxnSpPr>
          <p:nvPr/>
        </p:nvCxnSpPr>
        <p:spPr bwMode="auto">
          <a:xfrm flipV="1">
            <a:off x="3188473" y="1542960"/>
            <a:ext cx="1280160" cy="675987"/>
          </a:xfrm>
          <a:prstGeom prst="bentConnector3">
            <a:avLst/>
          </a:prstGeom>
          <a:solidFill>
            <a:schemeClr val="accent1"/>
          </a:solidFill>
          <a:ln w="38100" cap="flat" cmpd="sng" algn="ctr">
            <a:solidFill>
              <a:schemeClr val="tx1"/>
            </a:solidFill>
            <a:prstDash val="solid"/>
            <a:round/>
            <a:headEnd type="none" w="med" len="med"/>
            <a:tailEnd type="triangle"/>
          </a:ln>
          <a:effectLst/>
        </p:spPr>
      </p:cxnSp>
      <p:sp>
        <p:nvSpPr>
          <p:cNvPr id="10" name="Oval 9">
            <a:extLst>
              <a:ext uri="{FF2B5EF4-FFF2-40B4-BE49-F238E27FC236}">
                <a16:creationId xmlns:a16="http://schemas.microsoft.com/office/drawing/2014/main" id="{65D04A39-7B15-180E-E075-B3786A7BFC43}"/>
              </a:ext>
            </a:extLst>
          </p:cNvPr>
          <p:cNvSpPr/>
          <p:nvPr/>
        </p:nvSpPr>
        <p:spPr bwMode="auto">
          <a:xfrm>
            <a:off x="3578088" y="1998395"/>
            <a:ext cx="524786" cy="483064"/>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rPr>
              <a:t>R</a:t>
            </a:r>
          </a:p>
        </p:txBody>
      </p:sp>
      <p:sp>
        <p:nvSpPr>
          <p:cNvPr id="12" name="Rectangle: Rounded Corners 11">
            <a:extLst>
              <a:ext uri="{FF2B5EF4-FFF2-40B4-BE49-F238E27FC236}">
                <a16:creationId xmlns:a16="http://schemas.microsoft.com/office/drawing/2014/main" id="{BD60C9CC-7071-9BB9-CAD4-97F4423639C9}"/>
              </a:ext>
            </a:extLst>
          </p:cNvPr>
          <p:cNvSpPr/>
          <p:nvPr/>
        </p:nvSpPr>
        <p:spPr bwMode="auto">
          <a:xfrm>
            <a:off x="4635610" y="1023503"/>
            <a:ext cx="4071068" cy="1121134"/>
          </a:xfrm>
          <a:prstGeom prst="round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bg1"/>
                </a:solidFill>
                <a:effectLst/>
                <a:latin typeface="Arial" pitchFamily="-72" charset="0"/>
                <a:ea typeface="ＭＳ Ｐゴシック" pitchFamily="-72" charset="-128"/>
                <a:cs typeface="ＭＳ Ｐゴシック" pitchFamily="-72" charset="-128"/>
              </a:rPr>
              <a:t>Camrelizumab</a:t>
            </a:r>
            <a:r>
              <a:rPr kumimoji="0" lang="en-US" sz="16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rPr>
              <a:t> + </a:t>
            </a:r>
            <a:r>
              <a:rPr kumimoji="0" lang="en-US" sz="1600" b="1" i="0" u="none" strike="noStrike" cap="none" normalizeH="0" baseline="0" dirty="0" err="1">
                <a:ln>
                  <a:noFill/>
                </a:ln>
                <a:solidFill>
                  <a:schemeClr val="bg1"/>
                </a:solidFill>
                <a:effectLst/>
                <a:latin typeface="Arial" pitchFamily="-72" charset="0"/>
                <a:ea typeface="ＭＳ Ｐゴシック" pitchFamily="-72" charset="-128"/>
                <a:cs typeface="ＭＳ Ｐゴシック" pitchFamily="-72" charset="-128"/>
              </a:rPr>
              <a:t>Rivoceranib</a:t>
            </a:r>
            <a:endParaRPr kumimoji="0" lang="en-US" sz="16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endParaRPr>
          </a:p>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chemeClr val="bg1"/>
                </a:solidFill>
                <a:latin typeface="Arial" pitchFamily="-72" charset="0"/>
                <a:ea typeface="ＭＳ Ｐゴシック" pitchFamily="-72" charset="-128"/>
                <a:cs typeface="ＭＳ Ｐゴシック" pitchFamily="-72" charset="-128"/>
              </a:rPr>
              <a:t>(N = 272)</a:t>
            </a:r>
            <a:endParaRPr kumimoji="0" lang="en-US" sz="16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endParaRPr>
          </a:p>
        </p:txBody>
      </p:sp>
      <p:sp>
        <p:nvSpPr>
          <p:cNvPr id="13" name="Rectangle: Rounded Corners 12">
            <a:extLst>
              <a:ext uri="{FF2B5EF4-FFF2-40B4-BE49-F238E27FC236}">
                <a16:creationId xmlns:a16="http://schemas.microsoft.com/office/drawing/2014/main" id="{7096E53B-A8B1-625E-4F9E-EC7B92BC6173}"/>
              </a:ext>
            </a:extLst>
          </p:cNvPr>
          <p:cNvSpPr/>
          <p:nvPr/>
        </p:nvSpPr>
        <p:spPr bwMode="auto">
          <a:xfrm>
            <a:off x="4627659" y="2374781"/>
            <a:ext cx="4071068" cy="1121134"/>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rPr>
              <a:t>Sorafenib </a:t>
            </a:r>
          </a:p>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chemeClr val="bg1"/>
                </a:solidFill>
                <a:latin typeface="Arial" pitchFamily="-72" charset="0"/>
                <a:ea typeface="ＭＳ Ｐゴシック" pitchFamily="-72" charset="-128"/>
                <a:cs typeface="ＭＳ Ｐゴシック" pitchFamily="-72" charset="-128"/>
              </a:rPr>
              <a:t>(N = 271)</a:t>
            </a:r>
            <a:endParaRPr kumimoji="0" lang="en-US" sz="16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endParaRPr>
          </a:p>
        </p:txBody>
      </p:sp>
      <p:sp>
        <p:nvSpPr>
          <p:cNvPr id="14" name="TextBox 13">
            <a:extLst>
              <a:ext uri="{FF2B5EF4-FFF2-40B4-BE49-F238E27FC236}">
                <a16:creationId xmlns:a16="http://schemas.microsoft.com/office/drawing/2014/main" id="{88D2DAB6-D9B2-7C76-A41A-531EDDEEDF28}"/>
              </a:ext>
            </a:extLst>
          </p:cNvPr>
          <p:cNvSpPr txBox="1"/>
          <p:nvPr/>
        </p:nvSpPr>
        <p:spPr>
          <a:xfrm>
            <a:off x="3226907" y="1874292"/>
            <a:ext cx="405880" cy="276999"/>
          </a:xfrm>
          <a:prstGeom prst="rect">
            <a:avLst/>
          </a:prstGeom>
          <a:noFill/>
        </p:spPr>
        <p:txBody>
          <a:bodyPr wrap="none" rtlCol="0">
            <a:spAutoFit/>
          </a:bodyPr>
          <a:lstStyle/>
          <a:p>
            <a:r>
              <a:rPr lang="en-US" sz="1200" b="1" dirty="0"/>
              <a:t>1:1</a:t>
            </a:r>
          </a:p>
        </p:txBody>
      </p:sp>
      <p:sp>
        <p:nvSpPr>
          <p:cNvPr id="15" name="TextBox 14">
            <a:extLst>
              <a:ext uri="{FF2B5EF4-FFF2-40B4-BE49-F238E27FC236}">
                <a16:creationId xmlns:a16="http://schemas.microsoft.com/office/drawing/2014/main" id="{C0AC3C8B-B683-FE2F-54DA-316AFC92C782}"/>
              </a:ext>
            </a:extLst>
          </p:cNvPr>
          <p:cNvSpPr txBox="1"/>
          <p:nvPr/>
        </p:nvSpPr>
        <p:spPr>
          <a:xfrm>
            <a:off x="219986" y="3586038"/>
            <a:ext cx="8486691" cy="646331"/>
          </a:xfrm>
          <a:prstGeom prst="rect">
            <a:avLst/>
          </a:prstGeom>
          <a:noFill/>
        </p:spPr>
        <p:txBody>
          <a:bodyPr wrap="square" rtlCol="0">
            <a:spAutoFit/>
          </a:bodyPr>
          <a:lstStyle/>
          <a:p>
            <a:r>
              <a:rPr lang="en-US" sz="1200" b="1" dirty="0"/>
              <a:t>- Stratification Factors:</a:t>
            </a:r>
            <a:r>
              <a:rPr lang="en-US" sz="1200" dirty="0"/>
              <a:t> Asia vs Non-Asia; Extrahepatic Disease +/- Macrovascular Invasion; AFP &lt; or ≥ 400</a:t>
            </a:r>
            <a:endParaRPr lang="en-US" sz="1200" b="1" dirty="0"/>
          </a:p>
          <a:p>
            <a:r>
              <a:rPr lang="en-US" sz="1200" b="1" dirty="0"/>
              <a:t>- Primary Endpoints: </a:t>
            </a:r>
            <a:r>
              <a:rPr lang="en-US" sz="1200" dirty="0"/>
              <a:t>Overall Survival, Progression-Free Survival</a:t>
            </a:r>
          </a:p>
          <a:p>
            <a:r>
              <a:rPr lang="en-US" sz="1200" b="1" dirty="0"/>
              <a:t>- Secondary Endpoints:</a:t>
            </a:r>
            <a:r>
              <a:rPr lang="en-US" sz="1200" dirty="0"/>
              <a:t> Objective Response Rate </a:t>
            </a:r>
            <a:endParaRPr lang="en-US" sz="1200" b="1" dirty="0"/>
          </a:p>
        </p:txBody>
      </p:sp>
      <p:sp>
        <p:nvSpPr>
          <p:cNvPr id="16" name="TextBox 15">
            <a:extLst>
              <a:ext uri="{FF2B5EF4-FFF2-40B4-BE49-F238E27FC236}">
                <a16:creationId xmlns:a16="http://schemas.microsoft.com/office/drawing/2014/main" id="{5FF7DF28-B114-3CFD-4F4F-41C5A1B84042}"/>
              </a:ext>
            </a:extLst>
          </p:cNvPr>
          <p:cNvSpPr txBox="1"/>
          <p:nvPr/>
        </p:nvSpPr>
        <p:spPr>
          <a:xfrm>
            <a:off x="0" y="4573411"/>
            <a:ext cx="9103788" cy="553998"/>
          </a:xfrm>
          <a:prstGeom prst="rect">
            <a:avLst/>
          </a:prstGeom>
          <a:solidFill>
            <a:schemeClr val="bg1"/>
          </a:solidFill>
        </p:spPr>
        <p:txBody>
          <a:bodyPr wrap="square" rtlCol="0">
            <a:spAutoFit/>
          </a:bodyPr>
          <a:lstStyle/>
          <a:p>
            <a:endParaRPr lang="en-US" sz="1000" dirty="0"/>
          </a:p>
          <a:p>
            <a:endParaRPr lang="en-US" sz="1000" dirty="0"/>
          </a:p>
          <a:p>
            <a:r>
              <a:rPr lang="en-US" sz="1000" dirty="0"/>
              <a:t>Qin et al, Lancet, 2023</a:t>
            </a:r>
          </a:p>
        </p:txBody>
      </p:sp>
    </p:spTree>
    <p:extLst>
      <p:ext uri="{BB962C8B-B14F-4D97-AF65-F5344CB8AC3E}">
        <p14:creationId xmlns:p14="http://schemas.microsoft.com/office/powerpoint/2010/main" val="2109584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0A153DC6-1DA4-0766-3C6E-5E161DB8C933}"/>
              </a:ext>
            </a:extLst>
          </p:cNvPr>
          <p:cNvSpPr>
            <a:spLocks noGrp="1"/>
          </p:cNvSpPr>
          <p:nvPr>
            <p:ph type="ftr" sz="quarter" idx="10"/>
          </p:nvPr>
        </p:nvSpPr>
        <p:spPr>
          <a:xfrm>
            <a:off x="338027" y="4723266"/>
            <a:ext cx="8208000" cy="273844"/>
          </a:xfrm>
        </p:spPr>
        <p:txBody>
          <a:bodyPr/>
          <a:lstStyle/>
          <a:p>
            <a:pPr defTabSz="685800" fontAlgn="auto">
              <a:spcBef>
                <a:spcPts val="0"/>
              </a:spcBef>
              <a:spcAft>
                <a:spcPts val="0"/>
              </a:spcAft>
            </a:pPr>
            <a:r>
              <a:rPr lang="de-DE" noProof="1">
                <a:ea typeface="+mn-ea"/>
                <a:cs typeface="+mn-cs"/>
              </a:rPr>
              <a:t>BRAF, V-Raf Murine Sarcoma Viral Oncogene Homolog B; EGFR, epidermal growth factor receptor; HER2+, HER2 gene amplification; </a:t>
            </a:r>
            <a:r>
              <a:rPr lang="fi-FI" noProof="1">
                <a:ea typeface="+mn-ea"/>
                <a:cs typeface="+mn-cs"/>
              </a:rPr>
              <a:t>KRAS, Kirsten rat sarcoma virus; </a:t>
            </a:r>
            <a:br>
              <a:rPr lang="fi-FI" noProof="1">
                <a:ea typeface="+mn-ea"/>
                <a:cs typeface="+mn-cs"/>
              </a:rPr>
            </a:br>
            <a:r>
              <a:rPr lang="de-DE" noProof="1">
                <a:ea typeface="+mn-ea"/>
                <a:cs typeface="+mn-cs"/>
              </a:rPr>
              <a:t>MSI-H, high level of microsatellite instability; mCRC, metastatic colorectal cancer; mut, mutation; wt, wildtype.</a:t>
            </a:r>
            <a:br>
              <a:rPr lang="de-DE" noProof="1">
                <a:ea typeface="+mn-ea"/>
                <a:cs typeface="+mn-cs"/>
              </a:rPr>
            </a:br>
            <a:r>
              <a:rPr lang="de-DE" noProof="1">
                <a:ea typeface="+mn-ea"/>
                <a:cs typeface="+mn-cs"/>
              </a:rPr>
              <a:t>1. Stintzing S et al., Eur J Cancer. 2017; 2. Veenook AP et al., JCO 2016; 3. Holch JW et al., Eur J Cancer. 2017; 4. Sartore-Bianchi A et al., Oncologist. 2019. </a:t>
            </a:r>
          </a:p>
        </p:txBody>
      </p:sp>
      <p:sp>
        <p:nvSpPr>
          <p:cNvPr id="3" name="Titel 2">
            <a:extLst>
              <a:ext uri="{FF2B5EF4-FFF2-40B4-BE49-F238E27FC236}">
                <a16:creationId xmlns:a16="http://schemas.microsoft.com/office/drawing/2014/main" id="{2345C672-DF4A-4F06-D44D-3D98482E82AC}"/>
              </a:ext>
            </a:extLst>
          </p:cNvPr>
          <p:cNvSpPr>
            <a:spLocks noGrp="1"/>
          </p:cNvSpPr>
          <p:nvPr>
            <p:ph type="title"/>
          </p:nvPr>
        </p:nvSpPr>
        <p:spPr/>
        <p:txBody>
          <a:bodyPr/>
          <a:lstStyle/>
          <a:p>
            <a:r>
              <a:rPr lang="en-GB" dirty="0"/>
              <a:t>Clinical characteristics of HER2+ tumors in mCRC</a:t>
            </a:r>
          </a:p>
        </p:txBody>
      </p:sp>
      <p:sp>
        <p:nvSpPr>
          <p:cNvPr id="15" name="Textplatzhalter 14">
            <a:extLst>
              <a:ext uri="{FF2B5EF4-FFF2-40B4-BE49-F238E27FC236}">
                <a16:creationId xmlns:a16="http://schemas.microsoft.com/office/drawing/2014/main" id="{7CF9F010-FEA3-340E-DA95-69D6D959AAA7}"/>
              </a:ext>
            </a:extLst>
          </p:cNvPr>
          <p:cNvSpPr>
            <a:spLocks noGrp="1"/>
          </p:cNvSpPr>
          <p:nvPr>
            <p:ph type="body" sz="quarter" idx="12"/>
          </p:nvPr>
        </p:nvSpPr>
        <p:spPr>
          <a:xfrm>
            <a:off x="330779" y="488352"/>
            <a:ext cx="7457951" cy="318485"/>
          </a:xfrm>
        </p:spPr>
        <p:txBody>
          <a:bodyPr/>
          <a:lstStyle/>
          <a:p>
            <a:r>
              <a:rPr lang="de-DE" noProof="1"/>
              <a:t>Tumor sidedness</a:t>
            </a:r>
          </a:p>
        </p:txBody>
      </p:sp>
      <p:grpSp>
        <p:nvGrpSpPr>
          <p:cNvPr id="2" name="Gruppieren 1">
            <a:extLst>
              <a:ext uri="{FF2B5EF4-FFF2-40B4-BE49-F238E27FC236}">
                <a16:creationId xmlns:a16="http://schemas.microsoft.com/office/drawing/2014/main" id="{55040C8A-948A-3048-8CC1-80D664D45DC5}"/>
              </a:ext>
            </a:extLst>
          </p:cNvPr>
          <p:cNvGrpSpPr/>
          <p:nvPr/>
        </p:nvGrpSpPr>
        <p:grpSpPr>
          <a:xfrm>
            <a:off x="389580" y="1350575"/>
            <a:ext cx="4814396" cy="2670558"/>
            <a:chOff x="2213724" y="1565983"/>
            <a:chExt cx="7132435" cy="3956386"/>
          </a:xfrm>
        </p:grpSpPr>
        <p:sp>
          <p:nvSpPr>
            <p:cNvPr id="56" name="Freihandform 55">
              <a:extLst>
                <a:ext uri="{FF2B5EF4-FFF2-40B4-BE49-F238E27FC236}">
                  <a16:creationId xmlns:a16="http://schemas.microsoft.com/office/drawing/2014/main" id="{20BCFB94-E008-5254-1F81-86B79E49A792}"/>
                </a:ext>
              </a:extLst>
            </p:cNvPr>
            <p:cNvSpPr/>
            <p:nvPr/>
          </p:nvSpPr>
          <p:spPr>
            <a:xfrm>
              <a:off x="6556567" y="1567975"/>
              <a:ext cx="1605888" cy="1212926"/>
            </a:xfrm>
            <a:custGeom>
              <a:avLst/>
              <a:gdLst>
                <a:gd name="connsiteX0" fmla="*/ 524878 w 1605888"/>
                <a:gd name="connsiteY0" fmla="*/ 0 h 1212926"/>
                <a:gd name="connsiteX1" fmla="*/ 729184 w 1605888"/>
                <a:gd name="connsiteY1" fmla="*/ 28806 h 1212926"/>
                <a:gd name="connsiteX2" fmla="*/ 749580 w 1605888"/>
                <a:gd name="connsiteY2" fmla="*/ 36538 h 1212926"/>
                <a:gd name="connsiteX3" fmla="*/ 833470 w 1605888"/>
                <a:gd name="connsiteY3" fmla="*/ 18351 h 1212926"/>
                <a:gd name="connsiteX4" fmla="*/ 939251 w 1605888"/>
                <a:gd name="connsiteY4" fmla="*/ 10904 h 1212926"/>
                <a:gd name="connsiteX5" fmla="*/ 1464129 w 1605888"/>
                <a:gd name="connsiteY5" fmla="*/ 377467 h 1212926"/>
                <a:gd name="connsiteX6" fmla="*/ 1422882 w 1605888"/>
                <a:gd name="connsiteY6" fmla="*/ 520150 h 1212926"/>
                <a:gd name="connsiteX7" fmla="*/ 1395963 w 1605888"/>
                <a:gd name="connsiteY7" fmla="*/ 554785 h 1212926"/>
                <a:gd name="connsiteX8" fmla="*/ 1452155 w 1605888"/>
                <a:gd name="connsiteY8" fmla="*/ 587164 h 1212926"/>
                <a:gd name="connsiteX9" fmla="*/ 1605888 w 1605888"/>
                <a:gd name="connsiteY9" fmla="*/ 846363 h 1212926"/>
                <a:gd name="connsiteX10" fmla="*/ 1081010 w 1605888"/>
                <a:gd name="connsiteY10" fmla="*/ 1212926 h 1212926"/>
                <a:gd name="connsiteX11" fmla="*/ 556132 w 1605888"/>
                <a:gd name="connsiteY11" fmla="*/ 846363 h 1212926"/>
                <a:gd name="connsiteX12" fmla="*/ 566796 w 1605888"/>
                <a:gd name="connsiteY12" fmla="*/ 772488 h 1212926"/>
                <a:gd name="connsiteX13" fmla="*/ 586211 w 1605888"/>
                <a:gd name="connsiteY13" fmla="*/ 728808 h 1212926"/>
                <a:gd name="connsiteX14" fmla="*/ 524878 w 1605888"/>
                <a:gd name="connsiteY14" fmla="*/ 733126 h 1212926"/>
                <a:gd name="connsiteX15" fmla="*/ 0 w 1605888"/>
                <a:gd name="connsiteY15" fmla="*/ 366563 h 1212926"/>
                <a:gd name="connsiteX16" fmla="*/ 524878 w 1605888"/>
                <a:gd name="connsiteY16" fmla="*/ 0 h 121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05888" h="1212926">
                  <a:moveTo>
                    <a:pt x="524878" y="0"/>
                  </a:moveTo>
                  <a:cubicBezTo>
                    <a:pt x="597349" y="0"/>
                    <a:pt x="666389" y="10257"/>
                    <a:pt x="729184" y="28806"/>
                  </a:cubicBezTo>
                  <a:lnTo>
                    <a:pt x="749580" y="36538"/>
                  </a:lnTo>
                  <a:lnTo>
                    <a:pt x="833470" y="18351"/>
                  </a:lnTo>
                  <a:cubicBezTo>
                    <a:pt x="867638" y="13468"/>
                    <a:pt x="903016" y="10904"/>
                    <a:pt x="939251" y="10904"/>
                  </a:cubicBezTo>
                  <a:cubicBezTo>
                    <a:pt x="1229133" y="10904"/>
                    <a:pt x="1464129" y="175020"/>
                    <a:pt x="1464129" y="377467"/>
                  </a:cubicBezTo>
                  <a:cubicBezTo>
                    <a:pt x="1464129" y="428079"/>
                    <a:pt x="1449442" y="476295"/>
                    <a:pt x="1422882" y="520150"/>
                  </a:cubicBezTo>
                  <a:lnTo>
                    <a:pt x="1395963" y="554785"/>
                  </a:lnTo>
                  <a:lnTo>
                    <a:pt x="1452155" y="587164"/>
                  </a:lnTo>
                  <a:cubicBezTo>
                    <a:pt x="1547139" y="653499"/>
                    <a:pt x="1605888" y="745140"/>
                    <a:pt x="1605888" y="846363"/>
                  </a:cubicBezTo>
                  <a:cubicBezTo>
                    <a:pt x="1605888" y="1048810"/>
                    <a:pt x="1370892" y="1212926"/>
                    <a:pt x="1081010" y="1212926"/>
                  </a:cubicBezTo>
                  <a:cubicBezTo>
                    <a:pt x="791128" y="1212926"/>
                    <a:pt x="556132" y="1048810"/>
                    <a:pt x="556132" y="846363"/>
                  </a:cubicBezTo>
                  <a:cubicBezTo>
                    <a:pt x="556132" y="821057"/>
                    <a:pt x="559804" y="796350"/>
                    <a:pt x="566796" y="772488"/>
                  </a:cubicBezTo>
                  <a:lnTo>
                    <a:pt x="586211" y="728808"/>
                  </a:lnTo>
                  <a:lnTo>
                    <a:pt x="524878" y="733126"/>
                  </a:lnTo>
                  <a:cubicBezTo>
                    <a:pt x="234996" y="733126"/>
                    <a:pt x="0" y="569010"/>
                    <a:pt x="0" y="366563"/>
                  </a:cubicBezTo>
                  <a:cubicBezTo>
                    <a:pt x="0" y="164116"/>
                    <a:pt x="234996" y="0"/>
                    <a:pt x="52487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r" defTabSz="685800" fontAlgn="auto">
                <a:spcBef>
                  <a:spcPts val="0"/>
                </a:spcBef>
                <a:spcAft>
                  <a:spcPts val="0"/>
                </a:spcAft>
              </a:pPr>
              <a:endParaRPr lang="de-DE" sz="900" noProof="1">
                <a:solidFill>
                  <a:srgbClr val="FFFFFF"/>
                </a:solidFill>
                <a:latin typeface="Avenir Next LT Pro" panose="020B0504020202020204" pitchFamily="34" charset="77"/>
              </a:endParaRPr>
            </a:p>
            <a:p>
              <a:pPr algn="r" defTabSz="685800" fontAlgn="auto">
                <a:spcBef>
                  <a:spcPts val="0"/>
                </a:spcBef>
                <a:spcAft>
                  <a:spcPts val="0"/>
                </a:spcAft>
              </a:pPr>
              <a:r>
                <a:rPr lang="de-DE" sz="900" noProof="1">
                  <a:solidFill>
                    <a:srgbClr val="FFFFFF"/>
                  </a:solidFill>
                  <a:latin typeface="Avenir Next LT Pro" panose="020B0504020202020204" pitchFamily="34" charset="77"/>
                </a:rPr>
                <a:t>    </a:t>
              </a:r>
            </a:p>
          </p:txBody>
        </p:sp>
        <p:sp>
          <p:nvSpPr>
            <p:cNvPr id="11" name="Oval 10">
              <a:extLst>
                <a:ext uri="{FF2B5EF4-FFF2-40B4-BE49-F238E27FC236}">
                  <a16:creationId xmlns:a16="http://schemas.microsoft.com/office/drawing/2014/main" id="{EC10C292-9990-2AAB-2468-106836A9B3C3}"/>
                </a:ext>
              </a:extLst>
            </p:cNvPr>
            <p:cNvSpPr/>
            <p:nvPr/>
          </p:nvSpPr>
          <p:spPr>
            <a:xfrm>
              <a:off x="3414147" y="3634388"/>
              <a:ext cx="1049756" cy="73312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00" fontAlgn="auto">
                <a:spcBef>
                  <a:spcPts val="0"/>
                </a:spcBef>
                <a:spcAft>
                  <a:spcPts val="0"/>
                </a:spcAft>
              </a:pPr>
              <a:r>
                <a:rPr lang="de-DE" sz="1050" b="1" noProof="1">
                  <a:solidFill>
                    <a:srgbClr val="FFFFFF"/>
                  </a:solidFill>
                  <a:latin typeface="Avenir Next LT Pro" panose="020B0504020202020204" pitchFamily="34" charset="77"/>
                </a:rPr>
                <a:t>↑</a:t>
              </a:r>
              <a:r>
                <a:rPr lang="de-DE" sz="900" i="1" noProof="1">
                  <a:solidFill>
                    <a:srgbClr val="FFFFFF"/>
                  </a:solidFill>
                  <a:latin typeface="Avenir Next LT Pro" panose="020B0504020202020204" pitchFamily="34" charset="77"/>
                </a:rPr>
                <a:t>KRAS</a:t>
              </a:r>
              <a:r>
                <a:rPr lang="de-DE" sz="900" noProof="1">
                  <a:solidFill>
                    <a:srgbClr val="FFFFFF"/>
                  </a:solidFill>
                  <a:latin typeface="Avenir Next LT Pro" panose="020B0504020202020204" pitchFamily="34" charset="77"/>
                </a:rPr>
                <a:t>mut</a:t>
              </a:r>
            </a:p>
          </p:txBody>
        </p:sp>
        <p:sp>
          <p:nvSpPr>
            <p:cNvPr id="29" name="Oval 28">
              <a:extLst>
                <a:ext uri="{FF2B5EF4-FFF2-40B4-BE49-F238E27FC236}">
                  <a16:creationId xmlns:a16="http://schemas.microsoft.com/office/drawing/2014/main" id="{C1C937D3-B919-15F3-919E-FAFAFED6CBCF}"/>
                </a:ext>
              </a:extLst>
            </p:cNvPr>
            <p:cNvSpPr/>
            <p:nvPr/>
          </p:nvSpPr>
          <p:spPr>
            <a:xfrm>
              <a:off x="3408695" y="3127327"/>
              <a:ext cx="1049756" cy="73312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00" fontAlgn="auto">
                <a:spcBef>
                  <a:spcPts val="0"/>
                </a:spcBef>
                <a:spcAft>
                  <a:spcPts val="0"/>
                </a:spcAft>
              </a:pPr>
              <a:r>
                <a:rPr lang="de-DE" sz="900" i="1" noProof="1">
                  <a:solidFill>
                    <a:srgbClr val="FFFFFF"/>
                  </a:solidFill>
                  <a:latin typeface="Avenir Next LT Pro" panose="020B0504020202020204" pitchFamily="34" charset="77"/>
                </a:rPr>
                <a:t>BRAF</a:t>
              </a:r>
              <a:r>
                <a:rPr lang="de-DE" sz="900" noProof="1">
                  <a:solidFill>
                    <a:srgbClr val="FFFFFF"/>
                  </a:solidFill>
                  <a:latin typeface="Avenir Next LT Pro" panose="020B0504020202020204" pitchFamily="34" charset="77"/>
                </a:rPr>
                <a:t>mut</a:t>
              </a:r>
            </a:p>
          </p:txBody>
        </p:sp>
        <p:sp>
          <p:nvSpPr>
            <p:cNvPr id="30" name="Oval 29">
              <a:extLst>
                <a:ext uri="{FF2B5EF4-FFF2-40B4-BE49-F238E27FC236}">
                  <a16:creationId xmlns:a16="http://schemas.microsoft.com/office/drawing/2014/main" id="{F768FAC7-7142-F5FE-D53B-CE10EC381A54}"/>
                </a:ext>
              </a:extLst>
            </p:cNvPr>
            <p:cNvSpPr/>
            <p:nvPr/>
          </p:nvSpPr>
          <p:spPr>
            <a:xfrm>
              <a:off x="3403242" y="2609361"/>
              <a:ext cx="1049756" cy="73312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00" fontAlgn="auto">
                <a:spcBef>
                  <a:spcPts val="0"/>
                </a:spcBef>
                <a:spcAft>
                  <a:spcPts val="0"/>
                </a:spcAft>
              </a:pPr>
              <a:r>
                <a:rPr lang="de-DE" sz="900" noProof="1">
                  <a:solidFill>
                    <a:srgbClr val="FFFFFF"/>
                  </a:solidFill>
                  <a:latin typeface="Avenir Next LT Pro" panose="020B0504020202020204" pitchFamily="34" charset="77"/>
                </a:rPr>
                <a:t>MSI-H</a:t>
              </a:r>
            </a:p>
          </p:txBody>
        </p:sp>
        <p:sp>
          <p:nvSpPr>
            <p:cNvPr id="33" name="Oval 32">
              <a:extLst>
                <a:ext uri="{FF2B5EF4-FFF2-40B4-BE49-F238E27FC236}">
                  <a16:creationId xmlns:a16="http://schemas.microsoft.com/office/drawing/2014/main" id="{216CA82B-32B2-9132-2701-BEF4FD870E5F}"/>
                </a:ext>
              </a:extLst>
            </p:cNvPr>
            <p:cNvSpPr/>
            <p:nvPr/>
          </p:nvSpPr>
          <p:spPr>
            <a:xfrm>
              <a:off x="4161108" y="1867851"/>
              <a:ext cx="1049756" cy="73312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00" fontAlgn="auto">
                <a:spcBef>
                  <a:spcPts val="0"/>
                </a:spcBef>
                <a:spcAft>
                  <a:spcPts val="0"/>
                </a:spcAft>
              </a:pPr>
              <a:endParaRPr lang="de-DE" sz="900" noProof="1">
                <a:solidFill>
                  <a:srgbClr val="FFFFFF"/>
                </a:solidFill>
                <a:latin typeface="Avenir Next LT Pro" panose="020B0504020202020204" pitchFamily="34" charset="77"/>
              </a:endParaRPr>
            </a:p>
          </p:txBody>
        </p:sp>
        <p:sp>
          <p:nvSpPr>
            <p:cNvPr id="34" name="Oval 33">
              <a:extLst>
                <a:ext uri="{FF2B5EF4-FFF2-40B4-BE49-F238E27FC236}">
                  <a16:creationId xmlns:a16="http://schemas.microsoft.com/office/drawing/2014/main" id="{808C1AD1-F5EB-FD4C-AF3F-9A6472A0E319}"/>
                </a:ext>
              </a:extLst>
            </p:cNvPr>
            <p:cNvSpPr/>
            <p:nvPr/>
          </p:nvSpPr>
          <p:spPr>
            <a:xfrm>
              <a:off x="4782668" y="2118655"/>
              <a:ext cx="1049756" cy="73312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00" fontAlgn="auto">
                <a:spcBef>
                  <a:spcPts val="0"/>
                </a:spcBef>
                <a:spcAft>
                  <a:spcPts val="0"/>
                </a:spcAft>
              </a:pPr>
              <a:endParaRPr lang="de-DE" sz="900" noProof="1">
                <a:solidFill>
                  <a:srgbClr val="FFFFFF"/>
                </a:solidFill>
                <a:latin typeface="Avenir Next LT Pro" panose="020B0504020202020204" pitchFamily="34" charset="77"/>
              </a:endParaRPr>
            </a:p>
          </p:txBody>
        </p:sp>
        <p:sp>
          <p:nvSpPr>
            <p:cNvPr id="35" name="Oval 34">
              <a:extLst>
                <a:ext uri="{FF2B5EF4-FFF2-40B4-BE49-F238E27FC236}">
                  <a16:creationId xmlns:a16="http://schemas.microsoft.com/office/drawing/2014/main" id="{67222049-8BE7-BEB8-7D4A-C08E788576B1}"/>
                </a:ext>
              </a:extLst>
            </p:cNvPr>
            <p:cNvSpPr/>
            <p:nvPr/>
          </p:nvSpPr>
          <p:spPr>
            <a:xfrm>
              <a:off x="5338799" y="2135011"/>
              <a:ext cx="1049756" cy="73312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00" fontAlgn="auto">
                <a:spcBef>
                  <a:spcPts val="0"/>
                </a:spcBef>
                <a:spcAft>
                  <a:spcPts val="0"/>
                </a:spcAft>
              </a:pPr>
              <a:endParaRPr lang="de-DE" sz="900" noProof="1">
                <a:solidFill>
                  <a:srgbClr val="FFFFFF"/>
                </a:solidFill>
                <a:latin typeface="Avenir Next LT Pro" panose="020B0504020202020204" pitchFamily="34" charset="77"/>
              </a:endParaRPr>
            </a:p>
          </p:txBody>
        </p:sp>
        <p:sp>
          <p:nvSpPr>
            <p:cNvPr id="36" name="Oval 35">
              <a:extLst>
                <a:ext uri="{FF2B5EF4-FFF2-40B4-BE49-F238E27FC236}">
                  <a16:creationId xmlns:a16="http://schemas.microsoft.com/office/drawing/2014/main" id="{3F0F7B93-CEEF-260A-AB8F-A60D530F4F27}"/>
                </a:ext>
              </a:extLst>
            </p:cNvPr>
            <p:cNvSpPr/>
            <p:nvPr/>
          </p:nvSpPr>
          <p:spPr>
            <a:xfrm>
              <a:off x="5944001" y="1944182"/>
              <a:ext cx="1049756" cy="73312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00" fontAlgn="auto">
                <a:spcBef>
                  <a:spcPts val="0"/>
                </a:spcBef>
                <a:spcAft>
                  <a:spcPts val="0"/>
                </a:spcAft>
              </a:pPr>
              <a:endParaRPr lang="de-DE" sz="900" noProof="1">
                <a:solidFill>
                  <a:srgbClr val="FFFFFF"/>
                </a:solidFill>
                <a:latin typeface="Avenir Next LT Pro" panose="020B0504020202020204" pitchFamily="34" charset="77"/>
              </a:endParaRPr>
            </a:p>
          </p:txBody>
        </p:sp>
        <p:sp>
          <p:nvSpPr>
            <p:cNvPr id="40" name="Oval 39">
              <a:extLst>
                <a:ext uri="{FF2B5EF4-FFF2-40B4-BE49-F238E27FC236}">
                  <a16:creationId xmlns:a16="http://schemas.microsoft.com/office/drawing/2014/main" id="{931C714A-B82C-31BB-3A33-50E075B61778}"/>
                </a:ext>
              </a:extLst>
            </p:cNvPr>
            <p:cNvSpPr/>
            <p:nvPr/>
          </p:nvSpPr>
          <p:spPr>
            <a:xfrm>
              <a:off x="7105336" y="2565740"/>
              <a:ext cx="1049756" cy="73312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200" noProof="1">
                <a:solidFill>
                  <a:srgbClr val="FFFFFF"/>
                </a:solidFill>
                <a:latin typeface="Avenir Next LT Pro" panose="020B0504020202020204" pitchFamily="34" charset="77"/>
              </a:endParaRPr>
            </a:p>
          </p:txBody>
        </p:sp>
        <p:sp>
          <p:nvSpPr>
            <p:cNvPr id="41" name="Oval 40">
              <a:extLst>
                <a:ext uri="{FF2B5EF4-FFF2-40B4-BE49-F238E27FC236}">
                  <a16:creationId xmlns:a16="http://schemas.microsoft.com/office/drawing/2014/main" id="{5BA5490E-2B8E-B5DB-5CED-F40BA602F6C8}"/>
                </a:ext>
              </a:extLst>
            </p:cNvPr>
            <p:cNvSpPr/>
            <p:nvPr/>
          </p:nvSpPr>
          <p:spPr>
            <a:xfrm>
              <a:off x="7061718" y="3056445"/>
              <a:ext cx="1049756" cy="73312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00" fontAlgn="auto">
                <a:spcBef>
                  <a:spcPts val="0"/>
                </a:spcBef>
                <a:spcAft>
                  <a:spcPts val="0"/>
                </a:spcAft>
              </a:pPr>
              <a:r>
                <a:rPr lang="de-DE" sz="900" noProof="1">
                  <a:solidFill>
                    <a:srgbClr val="FFFFFF"/>
                  </a:solidFill>
                  <a:latin typeface="Avenir Next LT Pro" panose="020B0504020202020204" pitchFamily="34" charset="77"/>
                </a:rPr>
                <a:t>HER2+</a:t>
              </a:r>
            </a:p>
          </p:txBody>
        </p:sp>
        <p:sp>
          <p:nvSpPr>
            <p:cNvPr id="42" name="Oval 41">
              <a:extLst>
                <a:ext uri="{FF2B5EF4-FFF2-40B4-BE49-F238E27FC236}">
                  <a16:creationId xmlns:a16="http://schemas.microsoft.com/office/drawing/2014/main" id="{197A2587-35D0-8C86-E80C-56B91097ADF3}"/>
                </a:ext>
              </a:extLst>
            </p:cNvPr>
            <p:cNvSpPr/>
            <p:nvPr/>
          </p:nvSpPr>
          <p:spPr>
            <a:xfrm>
              <a:off x="6963577" y="3568959"/>
              <a:ext cx="1049756" cy="73312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00" fontAlgn="auto">
                <a:spcBef>
                  <a:spcPts val="0"/>
                </a:spcBef>
                <a:spcAft>
                  <a:spcPts val="0"/>
                </a:spcAft>
              </a:pPr>
              <a:r>
                <a:rPr lang="de-DE" sz="1050" b="1" noProof="1">
                  <a:solidFill>
                    <a:srgbClr val="FFFFFF"/>
                  </a:solidFill>
                  <a:latin typeface="Avenir Next LT Pro" panose="020B0504020202020204" pitchFamily="34" charset="77"/>
                </a:rPr>
                <a:t>↑</a:t>
              </a:r>
              <a:r>
                <a:rPr lang="de-DE" sz="900" i="1" noProof="1">
                  <a:solidFill>
                    <a:srgbClr val="FFFFFF"/>
                  </a:solidFill>
                  <a:latin typeface="Avenir Next LT Pro" panose="020B0504020202020204" pitchFamily="34" charset="77"/>
                </a:rPr>
                <a:t>KRAS</a:t>
              </a:r>
              <a:r>
                <a:rPr lang="de-DE" sz="900" noProof="1">
                  <a:solidFill>
                    <a:srgbClr val="FFFFFF"/>
                  </a:solidFill>
                  <a:latin typeface="Avenir Next LT Pro" panose="020B0504020202020204" pitchFamily="34" charset="77"/>
                </a:rPr>
                <a:t>wt</a:t>
              </a:r>
            </a:p>
          </p:txBody>
        </p:sp>
        <p:sp>
          <p:nvSpPr>
            <p:cNvPr id="43" name="Oval 42">
              <a:extLst>
                <a:ext uri="{FF2B5EF4-FFF2-40B4-BE49-F238E27FC236}">
                  <a16:creationId xmlns:a16="http://schemas.microsoft.com/office/drawing/2014/main" id="{303EB7E0-9B20-0F97-FAEB-8D674AB11EA7}"/>
                </a:ext>
              </a:extLst>
            </p:cNvPr>
            <p:cNvSpPr/>
            <p:nvPr/>
          </p:nvSpPr>
          <p:spPr>
            <a:xfrm>
              <a:off x="6674606" y="4016046"/>
              <a:ext cx="1049756" cy="73312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200" noProof="1">
                <a:solidFill>
                  <a:srgbClr val="FFFFFF"/>
                </a:solidFill>
                <a:latin typeface="Avenir Next LT Pro" panose="020B0504020202020204" pitchFamily="34" charset="77"/>
              </a:endParaRPr>
            </a:p>
          </p:txBody>
        </p:sp>
        <p:sp>
          <p:nvSpPr>
            <p:cNvPr id="44" name="Oval 43">
              <a:extLst>
                <a:ext uri="{FF2B5EF4-FFF2-40B4-BE49-F238E27FC236}">
                  <a16:creationId xmlns:a16="http://schemas.microsoft.com/office/drawing/2014/main" id="{04D0C985-CC01-A36B-A028-9B7A51CA7824}"/>
                </a:ext>
              </a:extLst>
            </p:cNvPr>
            <p:cNvSpPr/>
            <p:nvPr/>
          </p:nvSpPr>
          <p:spPr>
            <a:xfrm>
              <a:off x="5998524" y="3934262"/>
              <a:ext cx="1049756" cy="73312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200" noProof="1">
                <a:solidFill>
                  <a:srgbClr val="FFFFFF"/>
                </a:solidFill>
                <a:latin typeface="Avenir Next LT Pro" panose="020B0504020202020204" pitchFamily="34" charset="77"/>
              </a:endParaRPr>
            </a:p>
          </p:txBody>
        </p:sp>
        <p:sp>
          <p:nvSpPr>
            <p:cNvPr id="45" name="Oval 44">
              <a:extLst>
                <a:ext uri="{FF2B5EF4-FFF2-40B4-BE49-F238E27FC236}">
                  <a16:creationId xmlns:a16="http://schemas.microsoft.com/office/drawing/2014/main" id="{3F5AE92E-54A5-A0D2-AB3F-C9A418CA0A4F}"/>
                </a:ext>
              </a:extLst>
            </p:cNvPr>
            <p:cNvSpPr/>
            <p:nvPr/>
          </p:nvSpPr>
          <p:spPr>
            <a:xfrm>
              <a:off x="5415131" y="3781597"/>
              <a:ext cx="1049756" cy="73312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200" noProof="1">
                <a:solidFill>
                  <a:srgbClr val="FFFFFF"/>
                </a:solidFill>
                <a:latin typeface="Avenir Next LT Pro" panose="020B0504020202020204" pitchFamily="34" charset="77"/>
              </a:endParaRPr>
            </a:p>
          </p:txBody>
        </p:sp>
        <p:sp>
          <p:nvSpPr>
            <p:cNvPr id="46" name="Oval 45">
              <a:extLst>
                <a:ext uri="{FF2B5EF4-FFF2-40B4-BE49-F238E27FC236}">
                  <a16:creationId xmlns:a16="http://schemas.microsoft.com/office/drawing/2014/main" id="{89E5A6F0-C280-1A7C-801E-E2C02617F7B6}"/>
                </a:ext>
              </a:extLst>
            </p:cNvPr>
            <p:cNvSpPr/>
            <p:nvPr/>
          </p:nvSpPr>
          <p:spPr>
            <a:xfrm>
              <a:off x="4815380" y="3776146"/>
              <a:ext cx="1049756" cy="73312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200" noProof="1">
                <a:solidFill>
                  <a:srgbClr val="FFFFFF"/>
                </a:solidFill>
                <a:latin typeface="Avenir Next LT Pro" panose="020B0504020202020204" pitchFamily="34" charset="77"/>
              </a:endParaRPr>
            </a:p>
          </p:txBody>
        </p:sp>
        <p:sp>
          <p:nvSpPr>
            <p:cNvPr id="48" name="Freihandform 47">
              <a:extLst>
                <a:ext uri="{FF2B5EF4-FFF2-40B4-BE49-F238E27FC236}">
                  <a16:creationId xmlns:a16="http://schemas.microsoft.com/office/drawing/2014/main" id="{BC4F1955-F65E-030A-9676-DCC8F5B939AE}"/>
                </a:ext>
              </a:extLst>
            </p:cNvPr>
            <p:cNvSpPr/>
            <p:nvPr/>
          </p:nvSpPr>
          <p:spPr>
            <a:xfrm>
              <a:off x="4918973" y="4261398"/>
              <a:ext cx="1049756" cy="1174814"/>
            </a:xfrm>
            <a:custGeom>
              <a:avLst/>
              <a:gdLst>
                <a:gd name="connsiteX0" fmla="*/ 435778 w 871556"/>
                <a:gd name="connsiteY0" fmla="*/ 0 h 975385"/>
                <a:gd name="connsiteX1" fmla="*/ 871556 w 871556"/>
                <a:gd name="connsiteY1" fmla="*/ 304338 h 975385"/>
                <a:gd name="connsiteX2" fmla="*/ 743920 w 871556"/>
                <a:gd name="connsiteY2" fmla="*/ 519538 h 975385"/>
                <a:gd name="connsiteX3" fmla="*/ 685599 w 871556"/>
                <a:gd name="connsiteY3" fmla="*/ 553143 h 975385"/>
                <a:gd name="connsiteX4" fmla="*/ 571170 w 871556"/>
                <a:gd name="connsiteY4" fmla="*/ 975385 h 975385"/>
                <a:gd name="connsiteX5" fmla="*/ 326795 w 871556"/>
                <a:gd name="connsiteY5" fmla="*/ 597906 h 975385"/>
                <a:gd name="connsiteX6" fmla="*/ 266153 w 871556"/>
                <a:gd name="connsiteY6" fmla="*/ 584760 h 975385"/>
                <a:gd name="connsiteX7" fmla="*/ 0 w 871556"/>
                <a:gd name="connsiteY7" fmla="*/ 304338 h 975385"/>
                <a:gd name="connsiteX8" fmla="*/ 435778 w 871556"/>
                <a:gd name="connsiteY8" fmla="*/ 0 h 975385"/>
                <a:gd name="connsiteX0" fmla="*/ 435778 w 871556"/>
                <a:gd name="connsiteY0" fmla="*/ 0 h 975385"/>
                <a:gd name="connsiteX1" fmla="*/ 871556 w 871556"/>
                <a:gd name="connsiteY1" fmla="*/ 304338 h 975385"/>
                <a:gd name="connsiteX2" fmla="*/ 743920 w 871556"/>
                <a:gd name="connsiteY2" fmla="*/ 519538 h 975385"/>
                <a:gd name="connsiteX3" fmla="*/ 685599 w 871556"/>
                <a:gd name="connsiteY3" fmla="*/ 553143 h 975385"/>
                <a:gd name="connsiteX4" fmla="*/ 571170 w 871556"/>
                <a:gd name="connsiteY4" fmla="*/ 975385 h 975385"/>
                <a:gd name="connsiteX5" fmla="*/ 417329 w 871556"/>
                <a:gd name="connsiteY5" fmla="*/ 643174 h 975385"/>
                <a:gd name="connsiteX6" fmla="*/ 266153 w 871556"/>
                <a:gd name="connsiteY6" fmla="*/ 584760 h 975385"/>
                <a:gd name="connsiteX7" fmla="*/ 0 w 871556"/>
                <a:gd name="connsiteY7" fmla="*/ 304338 h 975385"/>
                <a:gd name="connsiteX8" fmla="*/ 435778 w 871556"/>
                <a:gd name="connsiteY8" fmla="*/ 0 h 975385"/>
                <a:gd name="connsiteX0" fmla="*/ 435778 w 871556"/>
                <a:gd name="connsiteY0" fmla="*/ 0 h 975385"/>
                <a:gd name="connsiteX1" fmla="*/ 871556 w 871556"/>
                <a:gd name="connsiteY1" fmla="*/ 304338 h 975385"/>
                <a:gd name="connsiteX2" fmla="*/ 743920 w 871556"/>
                <a:gd name="connsiteY2" fmla="*/ 519538 h 975385"/>
                <a:gd name="connsiteX3" fmla="*/ 685599 w 871556"/>
                <a:gd name="connsiteY3" fmla="*/ 553143 h 975385"/>
                <a:gd name="connsiteX4" fmla="*/ 571170 w 871556"/>
                <a:gd name="connsiteY4" fmla="*/ 975385 h 975385"/>
                <a:gd name="connsiteX5" fmla="*/ 417329 w 871556"/>
                <a:gd name="connsiteY5" fmla="*/ 643174 h 975385"/>
                <a:gd name="connsiteX6" fmla="*/ 266153 w 871556"/>
                <a:gd name="connsiteY6" fmla="*/ 584760 h 975385"/>
                <a:gd name="connsiteX7" fmla="*/ 0 w 871556"/>
                <a:gd name="connsiteY7" fmla="*/ 304338 h 975385"/>
                <a:gd name="connsiteX8" fmla="*/ 435778 w 871556"/>
                <a:gd name="connsiteY8" fmla="*/ 0 h 975385"/>
                <a:gd name="connsiteX0" fmla="*/ 435778 w 871556"/>
                <a:gd name="connsiteY0" fmla="*/ 0 h 975385"/>
                <a:gd name="connsiteX1" fmla="*/ 871556 w 871556"/>
                <a:gd name="connsiteY1" fmla="*/ 304338 h 975385"/>
                <a:gd name="connsiteX2" fmla="*/ 743920 w 871556"/>
                <a:gd name="connsiteY2" fmla="*/ 519538 h 975385"/>
                <a:gd name="connsiteX3" fmla="*/ 685599 w 871556"/>
                <a:gd name="connsiteY3" fmla="*/ 553143 h 975385"/>
                <a:gd name="connsiteX4" fmla="*/ 571170 w 871556"/>
                <a:gd name="connsiteY4" fmla="*/ 975385 h 975385"/>
                <a:gd name="connsiteX5" fmla="*/ 417329 w 871556"/>
                <a:gd name="connsiteY5" fmla="*/ 643174 h 975385"/>
                <a:gd name="connsiteX6" fmla="*/ 266153 w 871556"/>
                <a:gd name="connsiteY6" fmla="*/ 584760 h 975385"/>
                <a:gd name="connsiteX7" fmla="*/ 0 w 871556"/>
                <a:gd name="connsiteY7" fmla="*/ 304338 h 975385"/>
                <a:gd name="connsiteX8" fmla="*/ 435778 w 871556"/>
                <a:gd name="connsiteY8" fmla="*/ 0 h 975385"/>
                <a:gd name="connsiteX0" fmla="*/ 435778 w 871556"/>
                <a:gd name="connsiteY0" fmla="*/ 0 h 975385"/>
                <a:gd name="connsiteX1" fmla="*/ 871556 w 871556"/>
                <a:gd name="connsiteY1" fmla="*/ 304338 h 975385"/>
                <a:gd name="connsiteX2" fmla="*/ 743920 w 871556"/>
                <a:gd name="connsiteY2" fmla="*/ 519538 h 975385"/>
                <a:gd name="connsiteX3" fmla="*/ 685599 w 871556"/>
                <a:gd name="connsiteY3" fmla="*/ 553143 h 975385"/>
                <a:gd name="connsiteX4" fmla="*/ 571170 w 871556"/>
                <a:gd name="connsiteY4" fmla="*/ 975385 h 975385"/>
                <a:gd name="connsiteX5" fmla="*/ 417329 w 871556"/>
                <a:gd name="connsiteY5" fmla="*/ 643174 h 975385"/>
                <a:gd name="connsiteX6" fmla="*/ 266153 w 871556"/>
                <a:gd name="connsiteY6" fmla="*/ 584760 h 975385"/>
                <a:gd name="connsiteX7" fmla="*/ 0 w 871556"/>
                <a:gd name="connsiteY7" fmla="*/ 304338 h 975385"/>
                <a:gd name="connsiteX8" fmla="*/ 435778 w 871556"/>
                <a:gd name="connsiteY8" fmla="*/ 0 h 975385"/>
                <a:gd name="connsiteX0" fmla="*/ 435778 w 871556"/>
                <a:gd name="connsiteY0" fmla="*/ 0 h 975385"/>
                <a:gd name="connsiteX1" fmla="*/ 871556 w 871556"/>
                <a:gd name="connsiteY1" fmla="*/ 304338 h 975385"/>
                <a:gd name="connsiteX2" fmla="*/ 743920 w 871556"/>
                <a:gd name="connsiteY2" fmla="*/ 519538 h 975385"/>
                <a:gd name="connsiteX3" fmla="*/ 685599 w 871556"/>
                <a:gd name="connsiteY3" fmla="*/ 553143 h 975385"/>
                <a:gd name="connsiteX4" fmla="*/ 571170 w 871556"/>
                <a:gd name="connsiteY4" fmla="*/ 975385 h 975385"/>
                <a:gd name="connsiteX5" fmla="*/ 417329 w 871556"/>
                <a:gd name="connsiteY5" fmla="*/ 643174 h 975385"/>
                <a:gd name="connsiteX6" fmla="*/ 266153 w 871556"/>
                <a:gd name="connsiteY6" fmla="*/ 584760 h 975385"/>
                <a:gd name="connsiteX7" fmla="*/ 0 w 871556"/>
                <a:gd name="connsiteY7" fmla="*/ 304338 h 975385"/>
                <a:gd name="connsiteX8" fmla="*/ 435778 w 871556"/>
                <a:gd name="connsiteY8" fmla="*/ 0 h 975385"/>
                <a:gd name="connsiteX0" fmla="*/ 435778 w 871556"/>
                <a:gd name="connsiteY0" fmla="*/ 0 h 975385"/>
                <a:gd name="connsiteX1" fmla="*/ 871556 w 871556"/>
                <a:gd name="connsiteY1" fmla="*/ 304338 h 975385"/>
                <a:gd name="connsiteX2" fmla="*/ 743920 w 871556"/>
                <a:gd name="connsiteY2" fmla="*/ 519538 h 975385"/>
                <a:gd name="connsiteX3" fmla="*/ 685599 w 871556"/>
                <a:gd name="connsiteY3" fmla="*/ 553143 h 975385"/>
                <a:gd name="connsiteX4" fmla="*/ 571170 w 871556"/>
                <a:gd name="connsiteY4" fmla="*/ 975385 h 975385"/>
                <a:gd name="connsiteX5" fmla="*/ 390168 w 871556"/>
                <a:gd name="connsiteY5" fmla="*/ 665807 h 975385"/>
                <a:gd name="connsiteX6" fmla="*/ 266153 w 871556"/>
                <a:gd name="connsiteY6" fmla="*/ 584760 h 975385"/>
                <a:gd name="connsiteX7" fmla="*/ 0 w 871556"/>
                <a:gd name="connsiteY7" fmla="*/ 304338 h 975385"/>
                <a:gd name="connsiteX8" fmla="*/ 435778 w 871556"/>
                <a:gd name="connsiteY8" fmla="*/ 0 h 975385"/>
                <a:gd name="connsiteX0" fmla="*/ 435778 w 871556"/>
                <a:gd name="connsiteY0" fmla="*/ 0 h 975385"/>
                <a:gd name="connsiteX1" fmla="*/ 871556 w 871556"/>
                <a:gd name="connsiteY1" fmla="*/ 304338 h 975385"/>
                <a:gd name="connsiteX2" fmla="*/ 743920 w 871556"/>
                <a:gd name="connsiteY2" fmla="*/ 519538 h 975385"/>
                <a:gd name="connsiteX3" fmla="*/ 685599 w 871556"/>
                <a:gd name="connsiteY3" fmla="*/ 553143 h 975385"/>
                <a:gd name="connsiteX4" fmla="*/ 571170 w 871556"/>
                <a:gd name="connsiteY4" fmla="*/ 975385 h 975385"/>
                <a:gd name="connsiteX5" fmla="*/ 390168 w 871556"/>
                <a:gd name="connsiteY5" fmla="*/ 665807 h 975385"/>
                <a:gd name="connsiteX6" fmla="*/ 216359 w 871556"/>
                <a:gd name="connsiteY6" fmla="*/ 580234 h 975385"/>
                <a:gd name="connsiteX7" fmla="*/ 0 w 871556"/>
                <a:gd name="connsiteY7" fmla="*/ 304338 h 975385"/>
                <a:gd name="connsiteX8" fmla="*/ 435778 w 871556"/>
                <a:gd name="connsiteY8" fmla="*/ 0 h 97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556" h="975385">
                  <a:moveTo>
                    <a:pt x="435778" y="0"/>
                  </a:moveTo>
                  <a:cubicBezTo>
                    <a:pt x="676452" y="0"/>
                    <a:pt x="871556" y="136257"/>
                    <a:pt x="871556" y="304338"/>
                  </a:cubicBezTo>
                  <a:cubicBezTo>
                    <a:pt x="871556" y="388379"/>
                    <a:pt x="822780" y="464463"/>
                    <a:pt x="743920" y="519538"/>
                  </a:cubicBezTo>
                  <a:lnTo>
                    <a:pt x="685599" y="553143"/>
                  </a:lnTo>
                  <a:cubicBezTo>
                    <a:pt x="674616" y="951914"/>
                    <a:pt x="654580" y="893485"/>
                    <a:pt x="571170" y="975385"/>
                  </a:cubicBezTo>
                  <a:cubicBezTo>
                    <a:pt x="492730" y="864648"/>
                    <a:pt x="577250" y="812758"/>
                    <a:pt x="390168" y="665807"/>
                  </a:cubicBezTo>
                  <a:cubicBezTo>
                    <a:pt x="369954" y="661425"/>
                    <a:pt x="236573" y="584616"/>
                    <a:pt x="216359" y="580234"/>
                  </a:cubicBezTo>
                  <a:cubicBezTo>
                    <a:pt x="59952" y="534033"/>
                    <a:pt x="0" y="430399"/>
                    <a:pt x="0" y="304338"/>
                  </a:cubicBezTo>
                  <a:cubicBezTo>
                    <a:pt x="0" y="136257"/>
                    <a:pt x="195104" y="0"/>
                    <a:pt x="43577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pPr>
              <a:endParaRPr lang="de-DE" sz="1200" noProof="1">
                <a:solidFill>
                  <a:srgbClr val="FFFFFF"/>
                </a:solidFill>
                <a:latin typeface="Avenir Next LT Pro" panose="020B0504020202020204" pitchFamily="34" charset="77"/>
              </a:endParaRPr>
            </a:p>
          </p:txBody>
        </p:sp>
        <p:sp>
          <p:nvSpPr>
            <p:cNvPr id="49" name="Textfeld 48">
              <a:extLst>
                <a:ext uri="{FF2B5EF4-FFF2-40B4-BE49-F238E27FC236}">
                  <a16:creationId xmlns:a16="http://schemas.microsoft.com/office/drawing/2014/main" id="{A003AF30-E2AD-21F6-1258-58F5568C0FC7}"/>
                </a:ext>
              </a:extLst>
            </p:cNvPr>
            <p:cNvSpPr txBox="1"/>
            <p:nvPr/>
          </p:nvSpPr>
          <p:spPr>
            <a:xfrm>
              <a:off x="2213724" y="2613833"/>
              <a:ext cx="1033047" cy="444566"/>
            </a:xfrm>
            <a:prstGeom prst="rect">
              <a:avLst/>
            </a:prstGeom>
            <a:noFill/>
          </p:spPr>
          <p:txBody>
            <a:bodyPr wrap="none" lIns="0" tIns="0" rIns="0" bIns="0" rtlCol="0">
              <a:spAutoFit/>
            </a:bodyPr>
            <a:lstStyle/>
            <a:p>
              <a:pPr defTabSz="685800" fontAlgn="auto">
                <a:spcBef>
                  <a:spcPts val="0"/>
                </a:spcBef>
                <a:spcAft>
                  <a:spcPts val="0"/>
                </a:spcAft>
              </a:pPr>
              <a:r>
                <a:rPr lang="de-DE" sz="1050" noProof="1">
                  <a:solidFill>
                    <a:srgbClr val="2D2924"/>
                  </a:solidFill>
                  <a:latin typeface="Avenir Next LT Pro" panose="020B0504020202020204" pitchFamily="34" charset="77"/>
                  <a:ea typeface="+mn-ea"/>
                  <a:cs typeface="+mn-cs"/>
                </a:rPr>
                <a:t>Right colon</a:t>
              </a:r>
              <a:br>
                <a:rPr lang="de-DE" sz="1050" noProof="1">
                  <a:solidFill>
                    <a:srgbClr val="2D2924"/>
                  </a:solidFill>
                  <a:latin typeface="Avenir Next LT Pro" panose="020B0504020202020204" pitchFamily="34" charset="77"/>
                  <a:ea typeface="+mn-ea"/>
                  <a:cs typeface="+mn-cs"/>
                </a:rPr>
              </a:br>
              <a:r>
                <a:rPr lang="de-DE" sz="900" noProof="1">
                  <a:solidFill>
                    <a:srgbClr val="2D2924"/>
                  </a:solidFill>
                  <a:latin typeface="Avenir Next LT Pro" panose="020B0504020202020204" pitchFamily="34" charset="77"/>
                  <a:ea typeface="+mn-ea"/>
                  <a:cs typeface="+mn-cs"/>
                </a:rPr>
                <a:t>(ascending)</a:t>
              </a:r>
              <a:endParaRPr lang="de-DE" sz="1050" noProof="1">
                <a:solidFill>
                  <a:srgbClr val="2D2924"/>
                </a:solidFill>
                <a:latin typeface="Avenir Next LT Pro" panose="020B0504020202020204" pitchFamily="34" charset="77"/>
                <a:ea typeface="+mn-ea"/>
                <a:cs typeface="+mn-cs"/>
              </a:endParaRPr>
            </a:p>
          </p:txBody>
        </p:sp>
        <p:sp>
          <p:nvSpPr>
            <p:cNvPr id="50" name="Textfeld 49">
              <a:extLst>
                <a:ext uri="{FF2B5EF4-FFF2-40B4-BE49-F238E27FC236}">
                  <a16:creationId xmlns:a16="http://schemas.microsoft.com/office/drawing/2014/main" id="{6299D0BE-9EBE-857B-33FC-13A533B5DED7}"/>
                </a:ext>
              </a:extLst>
            </p:cNvPr>
            <p:cNvSpPr txBox="1"/>
            <p:nvPr/>
          </p:nvSpPr>
          <p:spPr>
            <a:xfrm>
              <a:off x="8317862" y="2613833"/>
              <a:ext cx="1028297" cy="444566"/>
            </a:xfrm>
            <a:prstGeom prst="rect">
              <a:avLst/>
            </a:prstGeom>
            <a:noFill/>
          </p:spPr>
          <p:txBody>
            <a:bodyPr wrap="none" lIns="0" tIns="0" rIns="0" bIns="0" rtlCol="0">
              <a:spAutoFit/>
            </a:bodyPr>
            <a:lstStyle/>
            <a:p>
              <a:pPr algn="r" defTabSz="685800" fontAlgn="auto">
                <a:spcBef>
                  <a:spcPts val="0"/>
                </a:spcBef>
                <a:spcAft>
                  <a:spcPts val="0"/>
                </a:spcAft>
              </a:pPr>
              <a:r>
                <a:rPr lang="de-DE" sz="1050" noProof="1">
                  <a:solidFill>
                    <a:srgbClr val="2D2924"/>
                  </a:solidFill>
                  <a:latin typeface="Avenir Next LT Pro" panose="020B0504020202020204" pitchFamily="34" charset="77"/>
                  <a:ea typeface="+mn-ea"/>
                  <a:cs typeface="+mn-cs"/>
                </a:rPr>
                <a:t>Left colon</a:t>
              </a:r>
              <a:br>
                <a:rPr lang="de-DE" sz="1050" noProof="1">
                  <a:solidFill>
                    <a:srgbClr val="2D2924"/>
                  </a:solidFill>
                  <a:latin typeface="Avenir Next LT Pro" panose="020B0504020202020204" pitchFamily="34" charset="77"/>
                  <a:ea typeface="+mn-ea"/>
                  <a:cs typeface="+mn-cs"/>
                </a:rPr>
              </a:br>
              <a:r>
                <a:rPr lang="de-DE" sz="900" noProof="1">
                  <a:solidFill>
                    <a:srgbClr val="2D2924"/>
                  </a:solidFill>
                  <a:latin typeface="Avenir Next LT Pro" panose="020B0504020202020204" pitchFamily="34" charset="77"/>
                  <a:ea typeface="+mn-ea"/>
                  <a:cs typeface="+mn-cs"/>
                </a:rPr>
                <a:t>(descending)</a:t>
              </a:r>
              <a:endParaRPr lang="de-DE" sz="1050" noProof="1">
                <a:solidFill>
                  <a:srgbClr val="2D2924"/>
                </a:solidFill>
                <a:latin typeface="Avenir Next LT Pro" panose="020B0504020202020204" pitchFamily="34" charset="77"/>
                <a:ea typeface="+mn-ea"/>
                <a:cs typeface="+mn-cs"/>
              </a:endParaRPr>
            </a:p>
          </p:txBody>
        </p:sp>
        <p:sp>
          <p:nvSpPr>
            <p:cNvPr id="51" name="Textfeld 50">
              <a:extLst>
                <a:ext uri="{FF2B5EF4-FFF2-40B4-BE49-F238E27FC236}">
                  <a16:creationId xmlns:a16="http://schemas.microsoft.com/office/drawing/2014/main" id="{03920260-9476-2281-418B-A5406147F48B}"/>
                </a:ext>
              </a:extLst>
            </p:cNvPr>
            <p:cNvSpPr txBox="1"/>
            <p:nvPr/>
          </p:nvSpPr>
          <p:spPr>
            <a:xfrm>
              <a:off x="4673751" y="5075557"/>
              <a:ext cx="688699" cy="239382"/>
            </a:xfrm>
            <a:prstGeom prst="rect">
              <a:avLst/>
            </a:prstGeom>
            <a:noFill/>
          </p:spPr>
          <p:txBody>
            <a:bodyPr wrap="none" lIns="0" tIns="0" rIns="0" bIns="0" rtlCol="0">
              <a:spAutoFit/>
            </a:bodyPr>
            <a:lstStyle/>
            <a:p>
              <a:pPr algn="r" defTabSz="685800" fontAlgn="auto">
                <a:spcBef>
                  <a:spcPts val="0"/>
                </a:spcBef>
                <a:spcAft>
                  <a:spcPts val="0"/>
                </a:spcAft>
              </a:pPr>
              <a:r>
                <a:rPr lang="de-DE" sz="1050" noProof="1">
                  <a:solidFill>
                    <a:srgbClr val="2D2924"/>
                  </a:solidFill>
                  <a:latin typeface="Avenir Next LT Pro" panose="020B0504020202020204" pitchFamily="34" charset="77"/>
                  <a:ea typeface="+mn-ea"/>
                  <a:cs typeface="+mn-cs"/>
                </a:rPr>
                <a:t>Rectum</a:t>
              </a:r>
            </a:p>
          </p:txBody>
        </p:sp>
        <p:sp>
          <p:nvSpPr>
            <p:cNvPr id="52" name="Textfeld 51">
              <a:extLst>
                <a:ext uri="{FF2B5EF4-FFF2-40B4-BE49-F238E27FC236}">
                  <a16:creationId xmlns:a16="http://schemas.microsoft.com/office/drawing/2014/main" id="{A7FEA635-D233-8C35-3CF5-C5082A0E7426}"/>
                </a:ext>
              </a:extLst>
            </p:cNvPr>
            <p:cNvSpPr txBox="1"/>
            <p:nvPr/>
          </p:nvSpPr>
          <p:spPr>
            <a:xfrm>
              <a:off x="6315972" y="5282987"/>
              <a:ext cx="1320401" cy="239382"/>
            </a:xfrm>
            <a:prstGeom prst="rect">
              <a:avLst/>
            </a:prstGeom>
            <a:noFill/>
          </p:spPr>
          <p:txBody>
            <a:bodyPr wrap="none" lIns="0" tIns="0" rIns="0" bIns="0" rtlCol="0">
              <a:spAutoFit/>
            </a:bodyPr>
            <a:lstStyle/>
            <a:p>
              <a:pPr algn="r" defTabSz="685800" fontAlgn="auto">
                <a:spcBef>
                  <a:spcPts val="0"/>
                </a:spcBef>
                <a:spcAft>
                  <a:spcPts val="0"/>
                </a:spcAft>
              </a:pPr>
              <a:r>
                <a:rPr lang="de-DE" sz="1050" noProof="1">
                  <a:solidFill>
                    <a:srgbClr val="2D2924"/>
                  </a:solidFill>
                  <a:latin typeface="Avenir Next LT Pro" panose="020B0504020202020204" pitchFamily="34" charset="77"/>
                  <a:ea typeface="+mn-ea"/>
                  <a:cs typeface="+mn-cs"/>
                </a:rPr>
                <a:t>Sigmoid colon</a:t>
              </a:r>
            </a:p>
          </p:txBody>
        </p:sp>
        <p:sp>
          <p:nvSpPr>
            <p:cNvPr id="53" name="Textfeld 52">
              <a:extLst>
                <a:ext uri="{FF2B5EF4-FFF2-40B4-BE49-F238E27FC236}">
                  <a16:creationId xmlns:a16="http://schemas.microsoft.com/office/drawing/2014/main" id="{0CB8832F-0362-8A97-8417-C6E4C2A58609}"/>
                </a:ext>
              </a:extLst>
            </p:cNvPr>
            <p:cNvSpPr txBox="1"/>
            <p:nvPr/>
          </p:nvSpPr>
          <p:spPr>
            <a:xfrm>
              <a:off x="4913321" y="1565983"/>
              <a:ext cx="1538882" cy="239382"/>
            </a:xfrm>
            <a:prstGeom prst="rect">
              <a:avLst/>
            </a:prstGeom>
            <a:noFill/>
          </p:spPr>
          <p:txBody>
            <a:bodyPr wrap="none" lIns="0" tIns="0" rIns="0" bIns="0" rtlCol="0">
              <a:spAutoFit/>
            </a:bodyPr>
            <a:lstStyle/>
            <a:p>
              <a:pPr algn="r" defTabSz="685800" fontAlgn="auto">
                <a:spcBef>
                  <a:spcPts val="0"/>
                </a:spcBef>
                <a:spcAft>
                  <a:spcPts val="0"/>
                </a:spcAft>
              </a:pPr>
              <a:r>
                <a:rPr lang="de-DE" sz="1050" noProof="1">
                  <a:solidFill>
                    <a:srgbClr val="2D2924"/>
                  </a:solidFill>
                  <a:latin typeface="Avenir Next LT Pro" panose="020B0504020202020204" pitchFamily="34" charset="77"/>
                  <a:ea typeface="+mn-ea"/>
                  <a:cs typeface="+mn-cs"/>
                </a:rPr>
                <a:t>Transverse colon</a:t>
              </a:r>
            </a:p>
          </p:txBody>
        </p:sp>
        <p:sp>
          <p:nvSpPr>
            <p:cNvPr id="60" name="Freihandform 59">
              <a:extLst>
                <a:ext uri="{FF2B5EF4-FFF2-40B4-BE49-F238E27FC236}">
                  <a16:creationId xmlns:a16="http://schemas.microsoft.com/office/drawing/2014/main" id="{B5942C3B-019C-239B-3271-E36D2E4E36D9}"/>
                </a:ext>
              </a:extLst>
            </p:cNvPr>
            <p:cNvSpPr/>
            <p:nvPr/>
          </p:nvSpPr>
          <p:spPr>
            <a:xfrm>
              <a:off x="6489230" y="1567975"/>
              <a:ext cx="1210927" cy="852758"/>
            </a:xfrm>
            <a:custGeom>
              <a:avLst/>
              <a:gdLst>
                <a:gd name="connsiteX0" fmla="*/ 524878 w 1210927"/>
                <a:gd name="connsiteY0" fmla="*/ 0 h 852758"/>
                <a:gd name="connsiteX1" fmla="*/ 729184 w 1210927"/>
                <a:gd name="connsiteY1" fmla="*/ 28806 h 852758"/>
                <a:gd name="connsiteX2" fmla="*/ 749580 w 1210927"/>
                <a:gd name="connsiteY2" fmla="*/ 36538 h 852758"/>
                <a:gd name="connsiteX3" fmla="*/ 833470 w 1210927"/>
                <a:gd name="connsiteY3" fmla="*/ 18351 h 852758"/>
                <a:gd name="connsiteX4" fmla="*/ 939251 w 1210927"/>
                <a:gd name="connsiteY4" fmla="*/ 10904 h 852758"/>
                <a:gd name="connsiteX5" fmla="*/ 1143557 w 1210927"/>
                <a:gd name="connsiteY5" fmla="*/ 39710 h 852758"/>
                <a:gd name="connsiteX6" fmla="*/ 1210927 w 1210927"/>
                <a:gd name="connsiteY6" fmla="*/ 65248 h 852758"/>
                <a:gd name="connsiteX7" fmla="*/ 557055 w 1210927"/>
                <a:gd name="connsiteY7" fmla="*/ 852758 h 852758"/>
                <a:gd name="connsiteX8" fmla="*/ 556132 w 1210927"/>
                <a:gd name="connsiteY8" fmla="*/ 846363 h 852758"/>
                <a:gd name="connsiteX9" fmla="*/ 566796 w 1210927"/>
                <a:gd name="connsiteY9" fmla="*/ 772488 h 852758"/>
                <a:gd name="connsiteX10" fmla="*/ 586211 w 1210927"/>
                <a:gd name="connsiteY10" fmla="*/ 728808 h 852758"/>
                <a:gd name="connsiteX11" fmla="*/ 524878 w 1210927"/>
                <a:gd name="connsiteY11" fmla="*/ 733126 h 852758"/>
                <a:gd name="connsiteX12" fmla="*/ 0 w 1210927"/>
                <a:gd name="connsiteY12" fmla="*/ 366563 h 852758"/>
                <a:gd name="connsiteX13" fmla="*/ 524878 w 1210927"/>
                <a:gd name="connsiteY13" fmla="*/ 0 h 85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0927" h="852758">
                  <a:moveTo>
                    <a:pt x="524878" y="0"/>
                  </a:moveTo>
                  <a:cubicBezTo>
                    <a:pt x="597349" y="0"/>
                    <a:pt x="666389" y="10257"/>
                    <a:pt x="729184" y="28806"/>
                  </a:cubicBezTo>
                  <a:lnTo>
                    <a:pt x="749580" y="36538"/>
                  </a:lnTo>
                  <a:lnTo>
                    <a:pt x="833470" y="18351"/>
                  </a:lnTo>
                  <a:cubicBezTo>
                    <a:pt x="867638" y="13468"/>
                    <a:pt x="903016" y="10904"/>
                    <a:pt x="939251" y="10904"/>
                  </a:cubicBezTo>
                  <a:cubicBezTo>
                    <a:pt x="1011722" y="10904"/>
                    <a:pt x="1080762" y="21161"/>
                    <a:pt x="1143557" y="39710"/>
                  </a:cubicBezTo>
                  <a:lnTo>
                    <a:pt x="1210927" y="65248"/>
                  </a:lnTo>
                  <a:lnTo>
                    <a:pt x="557055" y="852758"/>
                  </a:lnTo>
                  <a:lnTo>
                    <a:pt x="556132" y="846363"/>
                  </a:lnTo>
                  <a:cubicBezTo>
                    <a:pt x="556132" y="821057"/>
                    <a:pt x="559804" y="796350"/>
                    <a:pt x="566796" y="772488"/>
                  </a:cubicBezTo>
                  <a:lnTo>
                    <a:pt x="586211" y="728808"/>
                  </a:lnTo>
                  <a:lnTo>
                    <a:pt x="524878" y="733126"/>
                  </a:lnTo>
                  <a:cubicBezTo>
                    <a:pt x="234996" y="733126"/>
                    <a:pt x="0" y="569010"/>
                    <a:pt x="0" y="366563"/>
                  </a:cubicBezTo>
                  <a:cubicBezTo>
                    <a:pt x="0" y="164116"/>
                    <a:pt x="234996" y="0"/>
                    <a:pt x="524878"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00" fontAlgn="auto">
                <a:spcBef>
                  <a:spcPts val="0"/>
                </a:spcBef>
                <a:spcAft>
                  <a:spcPts val="0"/>
                </a:spcAft>
              </a:pPr>
              <a:endParaRPr lang="de-DE" sz="900" noProof="1">
                <a:solidFill>
                  <a:srgbClr val="FFFFFF"/>
                </a:solidFill>
                <a:latin typeface="Avenir Next LT Pro" panose="020B0504020202020204" pitchFamily="34" charset="77"/>
              </a:endParaRPr>
            </a:p>
          </p:txBody>
        </p:sp>
        <p:grpSp>
          <p:nvGrpSpPr>
            <p:cNvPr id="66" name="Gruppieren 65">
              <a:extLst>
                <a:ext uri="{FF2B5EF4-FFF2-40B4-BE49-F238E27FC236}">
                  <a16:creationId xmlns:a16="http://schemas.microsoft.com/office/drawing/2014/main" id="{3BE5AB55-3EF4-9014-3B17-A775DFE5CD21}"/>
                </a:ext>
              </a:extLst>
            </p:cNvPr>
            <p:cNvGrpSpPr/>
            <p:nvPr/>
          </p:nvGrpSpPr>
          <p:grpSpPr>
            <a:xfrm>
              <a:off x="5916568" y="4831426"/>
              <a:ext cx="2141205" cy="389891"/>
              <a:chOff x="5916568" y="4988860"/>
              <a:chExt cx="2141205" cy="389891"/>
            </a:xfrm>
          </p:grpSpPr>
          <p:sp>
            <p:nvSpPr>
              <p:cNvPr id="61" name="Rechteck 60">
                <a:extLst>
                  <a:ext uri="{FF2B5EF4-FFF2-40B4-BE49-F238E27FC236}">
                    <a16:creationId xmlns:a16="http://schemas.microsoft.com/office/drawing/2014/main" id="{B97C3700-1564-A225-791A-829B3AAAFA3D}"/>
                  </a:ext>
                </a:extLst>
              </p:cNvPr>
              <p:cNvSpPr/>
              <p:nvPr/>
            </p:nvSpPr>
            <p:spPr>
              <a:xfrm>
                <a:off x="5916568" y="4988860"/>
                <a:ext cx="2141205" cy="202865"/>
              </a:xfrm>
              <a:custGeom>
                <a:avLst/>
                <a:gdLst>
                  <a:gd name="connsiteX0" fmla="*/ 0 w 2141205"/>
                  <a:gd name="connsiteY0" fmla="*/ 0 h 202864"/>
                  <a:gd name="connsiteX1" fmla="*/ 2141205 w 2141205"/>
                  <a:gd name="connsiteY1" fmla="*/ 0 h 202864"/>
                  <a:gd name="connsiteX2" fmla="*/ 2141205 w 2141205"/>
                  <a:gd name="connsiteY2" fmla="*/ 202864 h 202864"/>
                  <a:gd name="connsiteX3" fmla="*/ 0 w 2141205"/>
                  <a:gd name="connsiteY3" fmla="*/ 202864 h 202864"/>
                  <a:gd name="connsiteX4" fmla="*/ 0 w 2141205"/>
                  <a:gd name="connsiteY4" fmla="*/ 0 h 202864"/>
                  <a:gd name="connsiteX0" fmla="*/ 2141205 w 2232645"/>
                  <a:gd name="connsiteY0" fmla="*/ 0 h 202864"/>
                  <a:gd name="connsiteX1" fmla="*/ 2141205 w 2232645"/>
                  <a:gd name="connsiteY1" fmla="*/ 202864 h 202864"/>
                  <a:gd name="connsiteX2" fmla="*/ 0 w 2232645"/>
                  <a:gd name="connsiteY2" fmla="*/ 202864 h 202864"/>
                  <a:gd name="connsiteX3" fmla="*/ 0 w 2232645"/>
                  <a:gd name="connsiteY3" fmla="*/ 0 h 202864"/>
                  <a:gd name="connsiteX4" fmla="*/ 2232645 w 2232645"/>
                  <a:gd name="connsiteY4" fmla="*/ 91440 h 202864"/>
                  <a:gd name="connsiteX0" fmla="*/ 2141205 w 2141205"/>
                  <a:gd name="connsiteY0" fmla="*/ 0 h 202864"/>
                  <a:gd name="connsiteX1" fmla="*/ 2141205 w 2141205"/>
                  <a:gd name="connsiteY1" fmla="*/ 202864 h 202864"/>
                  <a:gd name="connsiteX2" fmla="*/ 0 w 2141205"/>
                  <a:gd name="connsiteY2" fmla="*/ 202864 h 202864"/>
                  <a:gd name="connsiteX3" fmla="*/ 0 w 2141205"/>
                  <a:gd name="connsiteY3" fmla="*/ 0 h 202864"/>
                </a:gdLst>
                <a:ahLst/>
                <a:cxnLst>
                  <a:cxn ang="0">
                    <a:pos x="connsiteX0" y="connsiteY0"/>
                  </a:cxn>
                  <a:cxn ang="0">
                    <a:pos x="connsiteX1" y="connsiteY1"/>
                  </a:cxn>
                  <a:cxn ang="0">
                    <a:pos x="connsiteX2" y="connsiteY2"/>
                  </a:cxn>
                  <a:cxn ang="0">
                    <a:pos x="connsiteX3" y="connsiteY3"/>
                  </a:cxn>
                </a:cxnLst>
                <a:rect l="l" t="t" r="r" b="b"/>
                <a:pathLst>
                  <a:path w="2141205" h="202864">
                    <a:moveTo>
                      <a:pt x="2141205" y="0"/>
                    </a:moveTo>
                    <a:lnTo>
                      <a:pt x="2141205" y="202864"/>
                    </a:lnTo>
                    <a:lnTo>
                      <a:pt x="0" y="202864"/>
                    </a:lnTo>
                    <a:lnTo>
                      <a:pt x="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200" noProof="1">
                  <a:solidFill>
                    <a:srgbClr val="FFFFFF"/>
                  </a:solidFill>
                  <a:latin typeface="Avenir Next LT Pro" panose="020B0504020202020204" pitchFamily="34" charset="77"/>
                </a:endParaRPr>
              </a:p>
            </p:txBody>
          </p:sp>
          <p:cxnSp>
            <p:nvCxnSpPr>
              <p:cNvPr id="65" name="Gerade Verbindung 64">
                <a:extLst>
                  <a:ext uri="{FF2B5EF4-FFF2-40B4-BE49-F238E27FC236}">
                    <a16:creationId xmlns:a16="http://schemas.microsoft.com/office/drawing/2014/main" id="{BE6FB9F6-EDA3-FB0D-47F4-4538CD55964B}"/>
                  </a:ext>
                </a:extLst>
              </p:cNvPr>
              <p:cNvCxnSpPr>
                <a:cxnSpLocks/>
              </p:cNvCxnSpPr>
              <p:nvPr/>
            </p:nvCxnSpPr>
            <p:spPr>
              <a:xfrm>
                <a:off x="6956567" y="5201494"/>
                <a:ext cx="0" cy="1772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7" name="Freihandform 66">
              <a:extLst>
                <a:ext uri="{FF2B5EF4-FFF2-40B4-BE49-F238E27FC236}">
                  <a16:creationId xmlns:a16="http://schemas.microsoft.com/office/drawing/2014/main" id="{21A78CE6-0EDA-032E-7A7D-535833E51E12}"/>
                </a:ext>
              </a:extLst>
            </p:cNvPr>
            <p:cNvSpPr/>
            <p:nvPr/>
          </p:nvSpPr>
          <p:spPr>
            <a:xfrm>
              <a:off x="3403241" y="1671569"/>
              <a:ext cx="1399999" cy="1120238"/>
            </a:xfrm>
            <a:custGeom>
              <a:avLst/>
              <a:gdLst>
                <a:gd name="connsiteX0" fmla="*/ 770231 w 1295109"/>
                <a:gd name="connsiteY0" fmla="*/ 0 h 1120238"/>
                <a:gd name="connsiteX1" fmla="*/ 1295109 w 1295109"/>
                <a:gd name="connsiteY1" fmla="*/ 366563 h 1120238"/>
                <a:gd name="connsiteX2" fmla="*/ 1063695 w 1295109"/>
                <a:gd name="connsiteY2" fmla="*/ 670523 h 1120238"/>
                <a:gd name="connsiteX3" fmla="*/ 1039099 w 1295109"/>
                <a:gd name="connsiteY3" fmla="*/ 679846 h 1120238"/>
                <a:gd name="connsiteX4" fmla="*/ 1049756 w 1295109"/>
                <a:gd name="connsiteY4" fmla="*/ 753675 h 1120238"/>
                <a:gd name="connsiteX5" fmla="*/ 524878 w 1295109"/>
                <a:gd name="connsiteY5" fmla="*/ 1120238 h 1120238"/>
                <a:gd name="connsiteX6" fmla="*/ 0 w 1295109"/>
                <a:gd name="connsiteY6" fmla="*/ 753675 h 1120238"/>
                <a:gd name="connsiteX7" fmla="*/ 231414 w 1295109"/>
                <a:gd name="connsiteY7" fmla="*/ 449715 h 1120238"/>
                <a:gd name="connsiteX8" fmla="*/ 256010 w 1295109"/>
                <a:gd name="connsiteY8" fmla="*/ 440392 h 1120238"/>
                <a:gd name="connsiteX9" fmla="*/ 245353 w 1295109"/>
                <a:gd name="connsiteY9" fmla="*/ 366563 h 1120238"/>
                <a:gd name="connsiteX10" fmla="*/ 770231 w 1295109"/>
                <a:gd name="connsiteY10" fmla="*/ 0 h 112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5109" h="1120238">
                  <a:moveTo>
                    <a:pt x="770231" y="0"/>
                  </a:moveTo>
                  <a:cubicBezTo>
                    <a:pt x="1060113" y="0"/>
                    <a:pt x="1295109" y="164116"/>
                    <a:pt x="1295109" y="366563"/>
                  </a:cubicBezTo>
                  <a:cubicBezTo>
                    <a:pt x="1295109" y="493093"/>
                    <a:pt x="1203314" y="604649"/>
                    <a:pt x="1063695" y="670523"/>
                  </a:cubicBezTo>
                  <a:lnTo>
                    <a:pt x="1039099" y="679846"/>
                  </a:lnTo>
                  <a:lnTo>
                    <a:pt x="1049756" y="753675"/>
                  </a:lnTo>
                  <a:cubicBezTo>
                    <a:pt x="1049756" y="956122"/>
                    <a:pt x="814760" y="1120238"/>
                    <a:pt x="524878" y="1120238"/>
                  </a:cubicBezTo>
                  <a:cubicBezTo>
                    <a:pt x="234996" y="1120238"/>
                    <a:pt x="0" y="956122"/>
                    <a:pt x="0" y="753675"/>
                  </a:cubicBezTo>
                  <a:cubicBezTo>
                    <a:pt x="0" y="627146"/>
                    <a:pt x="91795" y="515589"/>
                    <a:pt x="231414" y="449715"/>
                  </a:cubicBezTo>
                  <a:lnTo>
                    <a:pt x="256010" y="440392"/>
                  </a:lnTo>
                  <a:lnTo>
                    <a:pt x="245353" y="366563"/>
                  </a:lnTo>
                  <a:cubicBezTo>
                    <a:pt x="245353" y="164116"/>
                    <a:pt x="480349" y="0"/>
                    <a:pt x="770231"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43000" rtlCol="0" anchor="ctr">
              <a:noAutofit/>
            </a:bodyPr>
            <a:lstStyle/>
            <a:p>
              <a:pPr algn="ctr" defTabSz="685800" fontAlgn="auto">
                <a:spcBef>
                  <a:spcPts val="0"/>
                </a:spcBef>
                <a:spcAft>
                  <a:spcPts val="0"/>
                </a:spcAft>
              </a:pPr>
              <a:r>
                <a:rPr lang="de-DE" sz="900" noProof="1">
                  <a:solidFill>
                    <a:srgbClr val="FFFFFF"/>
                  </a:solidFill>
                  <a:latin typeface="Avenir Next LT Pro" panose="020B0504020202020204" pitchFamily="34" charset="77"/>
                </a:rPr>
                <a:t>    </a:t>
              </a:r>
              <a:r>
                <a:rPr lang="de-DE" sz="975" b="1" noProof="1">
                  <a:solidFill>
                    <a:srgbClr val="2D2924"/>
                  </a:solidFill>
                  <a:latin typeface="Avenir Next LT Pro" panose="020B0504020202020204" pitchFamily="34" charset="77"/>
                </a:rPr>
                <a:t>Right-sided</a:t>
              </a:r>
            </a:p>
            <a:p>
              <a:pPr algn="ctr" defTabSz="685800" fontAlgn="auto">
                <a:spcBef>
                  <a:spcPts val="0"/>
                </a:spcBef>
                <a:spcAft>
                  <a:spcPts val="0"/>
                </a:spcAft>
              </a:pPr>
              <a:r>
                <a:rPr lang="de-DE" sz="975" b="1" noProof="1">
                  <a:solidFill>
                    <a:srgbClr val="2D2924"/>
                  </a:solidFill>
                  <a:latin typeface="Avenir Next LT Pro" panose="020B0504020202020204" pitchFamily="34" charset="77"/>
                </a:rPr>
                <a:t>(RCC)</a:t>
              </a:r>
            </a:p>
          </p:txBody>
        </p:sp>
      </p:grpSp>
      <p:sp>
        <p:nvSpPr>
          <p:cNvPr id="55" name="Platzhalter für vertikalen Inhalt 10">
            <a:extLst>
              <a:ext uri="{FF2B5EF4-FFF2-40B4-BE49-F238E27FC236}">
                <a16:creationId xmlns:a16="http://schemas.microsoft.com/office/drawing/2014/main" id="{804E73D2-329B-816E-FE44-ED4E1E5F541C}"/>
              </a:ext>
            </a:extLst>
          </p:cNvPr>
          <p:cNvSpPr txBox="1">
            <a:spLocks/>
          </p:cNvSpPr>
          <p:nvPr/>
        </p:nvSpPr>
        <p:spPr>
          <a:xfrm>
            <a:off x="333376" y="4010232"/>
            <a:ext cx="8477250" cy="454612"/>
          </a:xfrm>
          <a:prstGeom prst="rect">
            <a:avLst/>
          </a:prstGeom>
        </p:spPr>
        <p:txBody>
          <a:bodyPr vert="horz" lIns="0" rIns="0" bIns="0" anchor="b">
            <a:spAutoFit/>
          </a:bodyPr>
          <a:lstStyle>
            <a:lvl1pPr marL="219451" marR="0" indent="-219451" algn="l" defTabSz="1219170" rtl="0" eaLnBrk="1" fontAlgn="auto" latinLnBrk="0" hangingPunct="1">
              <a:lnSpc>
                <a:spcPct val="110000"/>
              </a:lnSpc>
              <a:spcBef>
                <a:spcPts val="0"/>
              </a:spcBef>
              <a:spcAft>
                <a:spcPts val="1200"/>
              </a:spcAft>
              <a:buClr>
                <a:srgbClr val="008751"/>
              </a:buClr>
              <a:buSzPct val="100000"/>
              <a:buFont typeface="Arial" panose="020B0604020202020204" pitchFamily="34" charset="0"/>
              <a:buChar char="•"/>
              <a:tabLst/>
              <a:defRPr sz="2200" b="0" i="0" kern="1200">
                <a:solidFill>
                  <a:schemeClr val="tx1"/>
                </a:solidFill>
                <a:latin typeface="Avenir Next LT Pro" panose="020B0504020202020204" pitchFamily="34" charset="77"/>
                <a:ea typeface="Arial" panose="020B0604020202020204" pitchFamily="34" charset="0"/>
                <a:cs typeface="Arial" charset="0"/>
              </a:defRPr>
            </a:lvl1pPr>
            <a:lvl2pPr marL="487668" indent="-243834" algn="l" defTabSz="1219170" rtl="0" eaLnBrk="1" latinLnBrk="0" hangingPunct="1">
              <a:lnSpc>
                <a:spcPct val="110000"/>
              </a:lnSpc>
              <a:spcBef>
                <a:spcPts val="0"/>
              </a:spcBef>
              <a:spcAft>
                <a:spcPts val="1200"/>
              </a:spcAft>
              <a:buClr>
                <a:srgbClr val="008751"/>
              </a:buClr>
              <a:buFont typeface="Arial" panose="020B0604020202020204" pitchFamily="34" charset="0"/>
              <a:buChar char="•"/>
              <a:defRPr sz="2000" b="0" i="0" kern="1200">
                <a:solidFill>
                  <a:schemeClr val="tx1"/>
                </a:solidFill>
                <a:latin typeface="Avenir Next LT Pro" panose="020B0504020202020204" pitchFamily="34" charset="77"/>
                <a:ea typeface="Arial" panose="020B0604020202020204" pitchFamily="34" charset="0"/>
                <a:cs typeface="Arial" charset="0"/>
              </a:defRPr>
            </a:lvl2pPr>
            <a:lvl3pPr marL="731502" indent="-184993" algn="l" defTabSz="1219170" rtl="0" eaLnBrk="1" latinLnBrk="0" hangingPunct="1">
              <a:lnSpc>
                <a:spcPct val="110000"/>
              </a:lnSpc>
              <a:spcBef>
                <a:spcPts val="0"/>
              </a:spcBef>
              <a:spcAft>
                <a:spcPts val="1200"/>
              </a:spcAft>
              <a:buClr>
                <a:srgbClr val="008751"/>
              </a:buClr>
              <a:buFont typeface="Arial" panose="020B0604020202020204" pitchFamily="34" charset="0"/>
              <a:buChar char="•"/>
              <a:defRPr sz="1800" b="0" i="0" kern="1200">
                <a:solidFill>
                  <a:schemeClr val="tx1"/>
                </a:solidFill>
                <a:latin typeface="Avenir Next LT Pro" panose="020B0504020202020204" pitchFamily="34" charset="77"/>
                <a:ea typeface="Arial" panose="020B0604020202020204" pitchFamily="34" charset="0"/>
                <a:cs typeface="Arial" charset="0"/>
              </a:defRPr>
            </a:lvl3pPr>
            <a:lvl4pPr marL="1038411" indent="-182875" algn="l" defTabSz="1219170" rtl="0" eaLnBrk="1" latinLnBrk="0" hangingPunct="1">
              <a:lnSpc>
                <a:spcPct val="100000"/>
              </a:lnSpc>
              <a:spcBef>
                <a:spcPts val="0"/>
              </a:spcBef>
              <a:spcAft>
                <a:spcPts val="1200"/>
              </a:spcAft>
              <a:buClr>
                <a:srgbClr val="008751"/>
              </a:buClr>
              <a:buSzPct val="100000"/>
              <a:buFont typeface="Arial" panose="020B0604020202020204" pitchFamily="34" charset="0"/>
              <a:buChar char="•"/>
              <a:defRPr sz="1600" b="0" i="0" kern="1200">
                <a:solidFill>
                  <a:schemeClr val="tx1"/>
                </a:solidFill>
                <a:latin typeface="Avenir Next LT Pro" panose="020B0504020202020204" pitchFamily="34" charset="77"/>
                <a:ea typeface="Arial" panose="020B0604020202020204" pitchFamily="34" charset="0"/>
                <a:cs typeface="Arial" charset="0"/>
              </a:defRPr>
            </a:lvl4pPr>
            <a:lvl5pPr marL="1278012" indent="-184993" algn="l" defTabSz="1219170" rtl="0" eaLnBrk="1" latinLnBrk="0" hangingPunct="1">
              <a:lnSpc>
                <a:spcPct val="100000"/>
              </a:lnSpc>
              <a:spcBef>
                <a:spcPts val="0"/>
              </a:spcBef>
              <a:spcAft>
                <a:spcPts val="1200"/>
              </a:spcAft>
              <a:buClr>
                <a:srgbClr val="008751"/>
              </a:buClr>
              <a:buFont typeface="Arial" panose="020B0604020202020204" pitchFamily="34" charset="0"/>
              <a:buChar char="•"/>
              <a:defRPr sz="1400" b="0" i="0" kern="1200">
                <a:solidFill>
                  <a:schemeClr val="tx1"/>
                </a:solidFill>
                <a:latin typeface="Avenir Next LT Pro" panose="020B0504020202020204" pitchFamily="34" charset="77"/>
                <a:ea typeface="Arial" panose="020B0604020202020204" pitchFamily="34" charset="0"/>
                <a:cs typeface="Arial" charset="0"/>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0" indent="0" defTabSz="914378">
              <a:spcAft>
                <a:spcPts val="450"/>
              </a:spcAft>
              <a:buNone/>
            </a:pPr>
            <a:r>
              <a:rPr lang="de-DE" sz="1050" noProof="1">
                <a:solidFill>
                  <a:srgbClr val="2D2924"/>
                </a:solidFill>
              </a:rPr>
              <a:t>RCC</a:t>
            </a:r>
            <a:r>
              <a:rPr lang="de-DE" sz="1050" noProof="1">
                <a:solidFill>
                  <a:srgbClr val="9CA3B5">
                    <a:lumMod val="75000"/>
                  </a:srgbClr>
                </a:solidFill>
              </a:rPr>
              <a:t> </a:t>
            </a:r>
            <a:r>
              <a:rPr lang="de-DE" sz="1050" noProof="1">
                <a:solidFill>
                  <a:srgbClr val="2D2924"/>
                </a:solidFill>
              </a:rPr>
              <a:t>are associcated with a worse prognosis and unfavourable outcomes using anti-EGFR treatment (irrespective of RAS mutation status).</a:t>
            </a:r>
            <a:r>
              <a:rPr lang="de-DE" sz="1050" baseline="30000" noProof="1">
                <a:solidFill>
                  <a:srgbClr val="2D2924"/>
                </a:solidFill>
              </a:rPr>
              <a:t>2,3</a:t>
            </a:r>
          </a:p>
          <a:p>
            <a:pPr marL="0" indent="0" defTabSz="914378">
              <a:spcAft>
                <a:spcPts val="900"/>
              </a:spcAft>
              <a:buNone/>
            </a:pPr>
            <a:r>
              <a:rPr lang="de-DE" sz="1050" noProof="1">
                <a:solidFill>
                  <a:srgbClr val="2D2924"/>
                </a:solidFill>
              </a:rPr>
              <a:t>LCC benefit from anti-EGFR treatment in mCRC patients with KRASwt.</a:t>
            </a:r>
            <a:r>
              <a:rPr lang="de-DE" sz="1050" baseline="30000" noProof="1">
                <a:solidFill>
                  <a:srgbClr val="2D2924"/>
                </a:solidFill>
              </a:rPr>
              <a:t>3</a:t>
            </a:r>
            <a:r>
              <a:rPr lang="de-DE" sz="1050" noProof="1">
                <a:solidFill>
                  <a:srgbClr val="2D2924"/>
                </a:solidFill>
              </a:rPr>
              <a:t> Patients with HER2+ are candidates for HER2-targeted agents.</a:t>
            </a:r>
          </a:p>
        </p:txBody>
      </p:sp>
      <p:sp>
        <p:nvSpPr>
          <p:cNvPr id="37" name="Textfeld 36">
            <a:extLst>
              <a:ext uri="{FF2B5EF4-FFF2-40B4-BE49-F238E27FC236}">
                <a16:creationId xmlns:a16="http://schemas.microsoft.com/office/drawing/2014/main" id="{3227B456-4735-354B-E2ED-ACD67731A3A6}"/>
              </a:ext>
            </a:extLst>
          </p:cNvPr>
          <p:cNvSpPr txBox="1"/>
          <p:nvPr/>
        </p:nvSpPr>
        <p:spPr>
          <a:xfrm>
            <a:off x="333375" y="819151"/>
            <a:ext cx="8477250" cy="461665"/>
          </a:xfrm>
          <a:prstGeom prst="rect">
            <a:avLst/>
          </a:prstGeom>
          <a:noFill/>
        </p:spPr>
        <p:txBody>
          <a:bodyPr wrap="square" lIns="0">
            <a:spAutoFit/>
          </a:bodyPr>
          <a:lstStyle/>
          <a:p>
            <a:pPr defTabSz="685800" fontAlgn="auto">
              <a:spcBef>
                <a:spcPts val="0"/>
              </a:spcBef>
              <a:spcAft>
                <a:spcPts val="0"/>
              </a:spcAft>
            </a:pPr>
            <a:r>
              <a:rPr lang="en-GB" sz="1200" dirty="0">
                <a:solidFill>
                  <a:srgbClr val="2D2924"/>
                </a:solidFill>
                <a:latin typeface="Avenir Next LT Pro" panose="020B0504020202020204" pitchFamily="34" charset="77"/>
                <a:ea typeface="+mn-ea"/>
                <a:cs typeface="Arial" charset="0"/>
              </a:rPr>
              <a:t>Tumors originating in the right or left side of the colon differ in epidemiology, pathology, mutation profile, </a:t>
            </a:r>
            <a:br>
              <a:rPr lang="en-GB" sz="1200" dirty="0">
                <a:solidFill>
                  <a:srgbClr val="2D2924"/>
                </a:solidFill>
                <a:latin typeface="Avenir Next LT Pro" panose="020B0504020202020204" pitchFamily="34" charset="77"/>
                <a:ea typeface="+mn-ea"/>
                <a:cs typeface="Arial" charset="0"/>
              </a:rPr>
            </a:br>
            <a:r>
              <a:rPr lang="en-GB" sz="1200" dirty="0">
                <a:solidFill>
                  <a:srgbClr val="2D2924"/>
                </a:solidFill>
                <a:latin typeface="Avenir Next LT Pro" panose="020B0504020202020204" pitchFamily="34" charset="77"/>
                <a:ea typeface="+mn-ea"/>
                <a:cs typeface="Arial" charset="0"/>
              </a:rPr>
              <a:t>and presentation:</a:t>
            </a:r>
            <a:r>
              <a:rPr lang="en-GB" sz="1200" baseline="30000" dirty="0">
                <a:solidFill>
                  <a:srgbClr val="2D2924"/>
                </a:solidFill>
                <a:latin typeface="Avenir Next LT Pro" panose="020B0504020202020204" pitchFamily="34" charset="77"/>
                <a:ea typeface="+mn-ea"/>
                <a:cs typeface="Arial" charset="0"/>
              </a:rPr>
              <a:t>1</a:t>
            </a:r>
          </a:p>
        </p:txBody>
      </p:sp>
      <p:sp>
        <p:nvSpPr>
          <p:cNvPr id="38" name="Textfeld 37">
            <a:extLst>
              <a:ext uri="{FF2B5EF4-FFF2-40B4-BE49-F238E27FC236}">
                <a16:creationId xmlns:a16="http://schemas.microsoft.com/office/drawing/2014/main" id="{CD457AA0-4D2F-CB3B-2AC5-FFB3914B693B}"/>
              </a:ext>
            </a:extLst>
          </p:cNvPr>
          <p:cNvSpPr txBox="1"/>
          <p:nvPr/>
        </p:nvSpPr>
        <p:spPr>
          <a:xfrm>
            <a:off x="1971002" y="2249294"/>
            <a:ext cx="1509023" cy="334835"/>
          </a:xfrm>
          <a:prstGeom prst="rect">
            <a:avLst/>
          </a:prstGeom>
          <a:noFill/>
        </p:spPr>
        <p:txBody>
          <a:bodyPr wrap="square" lIns="27000" rIns="27000">
            <a:spAutoFit/>
          </a:bodyPr>
          <a:lstStyle/>
          <a:p>
            <a:pPr algn="ctr" defTabSz="685800" fontAlgn="auto">
              <a:spcBef>
                <a:spcPts val="0"/>
              </a:spcBef>
              <a:spcAft>
                <a:spcPts val="0"/>
              </a:spcAft>
            </a:pPr>
            <a:r>
              <a:rPr lang="en-GB" sz="788" dirty="0">
                <a:solidFill>
                  <a:srgbClr val="2D2924"/>
                </a:solidFill>
                <a:latin typeface="Avenir Next LT Pro" panose="020B0504020202020204" pitchFamily="34" charset="77"/>
                <a:ea typeface="+mn-ea"/>
                <a:cs typeface="Arial" charset="0"/>
              </a:rPr>
              <a:t>distinct embryologic origins of proximal and distal colon</a:t>
            </a:r>
          </a:p>
        </p:txBody>
      </p:sp>
      <p:grpSp>
        <p:nvGrpSpPr>
          <p:cNvPr id="10" name="Gruppieren 9">
            <a:extLst>
              <a:ext uri="{FF2B5EF4-FFF2-40B4-BE49-F238E27FC236}">
                <a16:creationId xmlns:a16="http://schemas.microsoft.com/office/drawing/2014/main" id="{CD02F7C8-D38F-53C1-2152-7F28E45801C5}"/>
              </a:ext>
            </a:extLst>
          </p:cNvPr>
          <p:cNvGrpSpPr/>
          <p:nvPr/>
        </p:nvGrpSpPr>
        <p:grpSpPr>
          <a:xfrm>
            <a:off x="4322532" y="2480051"/>
            <a:ext cx="1094564" cy="369332"/>
            <a:chOff x="6192000" y="4557326"/>
            <a:chExt cx="1459419" cy="492442"/>
          </a:xfrm>
        </p:grpSpPr>
        <p:sp>
          <p:nvSpPr>
            <p:cNvPr id="8" name="Pfeil: Fünfeck 7">
              <a:extLst>
                <a:ext uri="{FF2B5EF4-FFF2-40B4-BE49-F238E27FC236}">
                  <a16:creationId xmlns:a16="http://schemas.microsoft.com/office/drawing/2014/main" id="{E548DF31-9D15-8F8A-34E8-A4DCE28B25C4}"/>
                </a:ext>
              </a:extLst>
            </p:cNvPr>
            <p:cNvSpPr/>
            <p:nvPr/>
          </p:nvSpPr>
          <p:spPr>
            <a:xfrm flipH="1">
              <a:off x="6200872" y="4585893"/>
              <a:ext cx="1270007" cy="400110"/>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dirty="0">
                <a:solidFill>
                  <a:srgbClr val="FFFFFF"/>
                </a:solidFill>
                <a:latin typeface="Avenir Next LT Pro" panose="020B0504020202020204" pitchFamily="34" charset="77"/>
              </a:endParaRPr>
            </a:p>
          </p:txBody>
        </p:sp>
        <p:sp>
          <p:nvSpPr>
            <p:cNvPr id="57" name="Textfeld 56">
              <a:extLst>
                <a:ext uri="{FF2B5EF4-FFF2-40B4-BE49-F238E27FC236}">
                  <a16:creationId xmlns:a16="http://schemas.microsoft.com/office/drawing/2014/main" id="{88F52C30-7ABE-81A2-D1C0-529405CE5252}"/>
                </a:ext>
              </a:extLst>
            </p:cNvPr>
            <p:cNvSpPr txBox="1"/>
            <p:nvPr/>
          </p:nvSpPr>
          <p:spPr>
            <a:xfrm>
              <a:off x="6192000" y="4557326"/>
              <a:ext cx="1459419" cy="492442"/>
            </a:xfrm>
            <a:prstGeom prst="rect">
              <a:avLst/>
            </a:prstGeom>
            <a:noFill/>
          </p:spPr>
          <p:txBody>
            <a:bodyPr wrap="square">
              <a:spAutoFit/>
            </a:bodyPr>
            <a:lstStyle/>
            <a:p>
              <a:pPr algn="ctr" defTabSz="685800" fontAlgn="auto">
                <a:spcBef>
                  <a:spcPts val="0"/>
                </a:spcBef>
                <a:spcAft>
                  <a:spcPts val="0"/>
                </a:spcAft>
                <a:defRPr/>
              </a:pPr>
              <a:r>
                <a:rPr lang="de-DE" sz="900" noProof="1">
                  <a:solidFill>
                    <a:srgbClr val="FFFFFF"/>
                  </a:solidFill>
                  <a:latin typeface="Avenir Next LT Pro" panose="020B0504020202020204" pitchFamily="34" charset="77"/>
                  <a:ea typeface="+mn-ea"/>
                  <a:cs typeface="+mn-cs"/>
                </a:rPr>
                <a:t>HER2-targeting agents </a:t>
              </a:r>
              <a:endParaRPr lang="en-GB" sz="900" dirty="0">
                <a:solidFill>
                  <a:srgbClr val="FFFFFF"/>
                </a:solidFill>
                <a:latin typeface="Avenir Next LT Pro" panose="020B0504020202020204" pitchFamily="34" charset="77"/>
                <a:ea typeface="+mn-ea"/>
                <a:cs typeface="+mn-cs"/>
              </a:endParaRPr>
            </a:p>
          </p:txBody>
        </p:sp>
      </p:grpSp>
      <p:sp>
        <p:nvSpPr>
          <p:cNvPr id="58" name="Rechteck 57">
            <a:extLst>
              <a:ext uri="{FF2B5EF4-FFF2-40B4-BE49-F238E27FC236}">
                <a16:creationId xmlns:a16="http://schemas.microsoft.com/office/drawing/2014/main" id="{0B9954E2-33BE-F6E2-2211-2EF2AEF036E5}"/>
              </a:ext>
            </a:extLst>
          </p:cNvPr>
          <p:cNvSpPr/>
          <p:nvPr/>
        </p:nvSpPr>
        <p:spPr>
          <a:xfrm>
            <a:off x="5676809" y="1684946"/>
            <a:ext cx="3133817" cy="1919241"/>
          </a:xfrm>
          <a:prstGeom prst="rect">
            <a:avLst/>
          </a:prstGeom>
          <a:solidFill>
            <a:schemeClr val="accent6"/>
          </a:solidFill>
          <a:ln w="31750">
            <a:noFill/>
          </a:ln>
        </p:spPr>
        <p:style>
          <a:lnRef idx="2">
            <a:schemeClr val="accent1">
              <a:shade val="50000"/>
            </a:schemeClr>
          </a:lnRef>
          <a:fillRef idx="1">
            <a:schemeClr val="accent1"/>
          </a:fillRef>
          <a:effectRef idx="0">
            <a:schemeClr val="accent1"/>
          </a:effectRef>
          <a:fontRef idx="minor">
            <a:schemeClr val="lt1"/>
          </a:fontRef>
        </p:style>
        <p:txBody>
          <a:bodyPr lIns="135000" tIns="135000" rIns="135000" bIns="135000" rtlCol="0" anchor="ctr">
            <a:spAutoFit/>
          </a:bodyPr>
          <a:lstStyle/>
          <a:p>
            <a:pPr defTabSz="685800" fontAlgn="auto">
              <a:spcBef>
                <a:spcPts val="0"/>
              </a:spcBef>
              <a:spcAft>
                <a:spcPts val="450"/>
              </a:spcAft>
            </a:pPr>
            <a:r>
              <a:rPr lang="en-GB" sz="1350" noProof="1">
                <a:solidFill>
                  <a:srgbClr val="00833E"/>
                </a:solidFill>
                <a:latin typeface="Avenir Next LT Pro Demi" panose="020B0704020202020204" pitchFamily="34" charset="0"/>
              </a:rPr>
              <a:t>Features of HER2+ tumors:</a:t>
            </a:r>
            <a:r>
              <a:rPr lang="en-GB" sz="1350" baseline="30000" noProof="1">
                <a:solidFill>
                  <a:srgbClr val="00833E"/>
                </a:solidFill>
                <a:latin typeface="Avenir Next LT Pro" panose="020B0504020202020204" pitchFamily="34" charset="77"/>
              </a:rPr>
              <a:t>4</a:t>
            </a:r>
            <a:r>
              <a:rPr lang="en-GB" sz="1350" noProof="1">
                <a:solidFill>
                  <a:srgbClr val="00833E"/>
                </a:solidFill>
                <a:latin typeface="Avenir Next LT Pro" panose="020B0504020202020204" pitchFamily="34" charset="77"/>
              </a:rPr>
              <a:t> </a:t>
            </a:r>
            <a:br>
              <a:rPr lang="en-GB" sz="1350" noProof="1">
                <a:solidFill>
                  <a:srgbClr val="00833E"/>
                </a:solidFill>
                <a:latin typeface="Avenir Next LT Pro" panose="020B0504020202020204" pitchFamily="34" charset="77"/>
              </a:rPr>
            </a:br>
            <a:r>
              <a:rPr lang="en-GB" sz="900" noProof="1">
                <a:solidFill>
                  <a:srgbClr val="00833E"/>
                </a:solidFill>
                <a:latin typeface="Avenir Next LT Pro" panose="020B0504020202020204" pitchFamily="34" charset="77"/>
              </a:rPr>
              <a:t>(vs. HER2-negative controls)</a:t>
            </a:r>
            <a:endParaRPr lang="en-GB" sz="900" baseline="30000" noProof="1">
              <a:solidFill>
                <a:srgbClr val="00833E"/>
              </a:solidFill>
              <a:latin typeface="Avenir Next LT Pro" panose="020B0504020202020204" pitchFamily="34" charset="77"/>
            </a:endParaRPr>
          </a:p>
          <a:p>
            <a:pPr marL="200025" indent="-200025" defTabSz="685800" fontAlgn="auto">
              <a:spcBef>
                <a:spcPts val="0"/>
              </a:spcBef>
              <a:spcAft>
                <a:spcPts val="450"/>
              </a:spcAft>
              <a:buFont typeface="Arial" panose="020B0604020202020204" pitchFamily="34" charset="0"/>
              <a:buChar char="•"/>
            </a:pPr>
            <a:r>
              <a:rPr lang="en-GB" sz="1200" b="1" noProof="1">
                <a:solidFill>
                  <a:srgbClr val="00833E"/>
                </a:solidFill>
                <a:latin typeface="Avenir Next LT Pro Light" panose="020B0304020202020204" pitchFamily="34" charset="0"/>
              </a:rPr>
              <a:t>more likely to originate in the left </a:t>
            </a:r>
            <a:br>
              <a:rPr lang="en-GB" sz="1200" b="1" noProof="1">
                <a:solidFill>
                  <a:srgbClr val="00833E"/>
                </a:solidFill>
                <a:latin typeface="Avenir Next LT Pro Light" panose="020B0304020202020204" pitchFamily="34" charset="0"/>
              </a:rPr>
            </a:br>
            <a:r>
              <a:rPr lang="en-GB" sz="1200" b="1" noProof="1">
                <a:solidFill>
                  <a:srgbClr val="00833E"/>
                </a:solidFill>
                <a:latin typeface="Avenir Next LT Pro Light" panose="020B0304020202020204" pitchFamily="34" charset="0"/>
              </a:rPr>
              <a:t>colon (including rectum)</a:t>
            </a:r>
          </a:p>
          <a:p>
            <a:pPr marL="200025" indent="-200025" defTabSz="685800" fontAlgn="auto">
              <a:spcBef>
                <a:spcPts val="0"/>
              </a:spcBef>
              <a:spcAft>
                <a:spcPts val="450"/>
              </a:spcAft>
              <a:buFont typeface="Arial" panose="020B0604020202020204" pitchFamily="34" charset="0"/>
              <a:buChar char="•"/>
            </a:pPr>
            <a:r>
              <a:rPr lang="en-GB" sz="1200" b="1" noProof="1">
                <a:solidFill>
                  <a:srgbClr val="00833E"/>
                </a:solidFill>
                <a:latin typeface="Avenir Next LT Pro Light" panose="020B0304020202020204" pitchFamily="34" charset="0"/>
              </a:rPr>
              <a:t>more likely to show more metastatic sites</a:t>
            </a:r>
          </a:p>
          <a:p>
            <a:pPr marL="200025" indent="-200025" defTabSz="685800" fontAlgn="auto">
              <a:spcBef>
                <a:spcPts val="0"/>
              </a:spcBef>
              <a:spcAft>
                <a:spcPts val="450"/>
              </a:spcAft>
              <a:buFont typeface="Arial" panose="020B0604020202020204" pitchFamily="34" charset="0"/>
              <a:buChar char="•"/>
            </a:pPr>
            <a:r>
              <a:rPr lang="en-GB" sz="1200" b="1" noProof="1">
                <a:solidFill>
                  <a:srgbClr val="00833E"/>
                </a:solidFill>
                <a:latin typeface="Avenir Next LT Pro Light" panose="020B0304020202020204" pitchFamily="34" charset="0"/>
              </a:rPr>
              <a:t>are more likely to metastasize to </a:t>
            </a:r>
            <a:br>
              <a:rPr lang="en-GB" sz="1200" b="1" noProof="1">
                <a:solidFill>
                  <a:srgbClr val="00833E"/>
                </a:solidFill>
                <a:latin typeface="Avenir Next LT Pro Light" panose="020B0304020202020204" pitchFamily="34" charset="0"/>
              </a:rPr>
            </a:br>
            <a:r>
              <a:rPr lang="en-GB" sz="1200" b="1" noProof="1">
                <a:solidFill>
                  <a:srgbClr val="00833E"/>
                </a:solidFill>
                <a:latin typeface="Avenir Next LT Pro Light" panose="020B0304020202020204" pitchFamily="34" charset="0"/>
              </a:rPr>
              <a:t>the lungs and the brain</a:t>
            </a:r>
          </a:p>
        </p:txBody>
      </p:sp>
      <p:sp>
        <p:nvSpPr>
          <p:cNvPr id="47" name="Textfeld 46">
            <a:extLst>
              <a:ext uri="{FF2B5EF4-FFF2-40B4-BE49-F238E27FC236}">
                <a16:creationId xmlns:a16="http://schemas.microsoft.com/office/drawing/2014/main" id="{6C8B01B1-061E-C06A-227B-A3640DD4E04C}"/>
              </a:ext>
            </a:extLst>
          </p:cNvPr>
          <p:cNvSpPr txBox="1"/>
          <p:nvPr/>
        </p:nvSpPr>
        <p:spPr>
          <a:xfrm>
            <a:off x="3556792" y="1746706"/>
            <a:ext cx="966305" cy="392415"/>
          </a:xfrm>
          <a:prstGeom prst="rect">
            <a:avLst/>
          </a:prstGeom>
          <a:noFill/>
        </p:spPr>
        <p:txBody>
          <a:bodyPr wrap="square">
            <a:spAutoFit/>
          </a:bodyPr>
          <a:lstStyle/>
          <a:p>
            <a:pPr algn="ctr" defTabSz="685800" fontAlgn="auto">
              <a:spcBef>
                <a:spcPts val="0"/>
              </a:spcBef>
              <a:spcAft>
                <a:spcPts val="0"/>
              </a:spcAft>
            </a:pPr>
            <a:r>
              <a:rPr lang="de-DE" sz="975" b="1" noProof="1">
                <a:solidFill>
                  <a:srgbClr val="2D2924"/>
                </a:solidFill>
                <a:latin typeface="Avenir Next LT Pro" panose="020B0504020202020204" pitchFamily="34" charset="77"/>
                <a:ea typeface="+mn-ea"/>
                <a:cs typeface="+mn-cs"/>
              </a:rPr>
              <a:t>Left-sided</a:t>
            </a:r>
          </a:p>
          <a:p>
            <a:pPr algn="ctr" defTabSz="685800" fontAlgn="auto">
              <a:spcBef>
                <a:spcPts val="0"/>
              </a:spcBef>
              <a:spcAft>
                <a:spcPts val="0"/>
              </a:spcAft>
            </a:pPr>
            <a:r>
              <a:rPr lang="de-DE" sz="975" b="1" noProof="1">
                <a:solidFill>
                  <a:srgbClr val="2D2924"/>
                </a:solidFill>
                <a:latin typeface="Avenir Next LT Pro" panose="020B0504020202020204" pitchFamily="34" charset="77"/>
                <a:ea typeface="+mn-ea"/>
                <a:cs typeface="+mn-cs"/>
              </a:rPr>
              <a:t>(LCC)</a:t>
            </a:r>
          </a:p>
        </p:txBody>
      </p:sp>
    </p:spTree>
    <p:extLst>
      <p:ext uri="{BB962C8B-B14F-4D97-AF65-F5344CB8AC3E}">
        <p14:creationId xmlns:p14="http://schemas.microsoft.com/office/powerpoint/2010/main" val="319108172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400" b="1" dirty="0"/>
              <a:t>CARES-310: </a:t>
            </a:r>
            <a:r>
              <a:rPr lang="en-US" sz="2400" b="1" dirty="0" err="1"/>
              <a:t>Camrelizumab</a:t>
            </a:r>
            <a:r>
              <a:rPr lang="en-US" sz="2400" b="1" dirty="0"/>
              <a:t> + </a:t>
            </a:r>
            <a:r>
              <a:rPr lang="en-US" sz="2400" b="1" dirty="0" err="1"/>
              <a:t>Rivoceranib</a:t>
            </a:r>
            <a:r>
              <a:rPr lang="en-US" sz="2400" b="1" dirty="0"/>
              <a:t> Improved PFS </a:t>
            </a:r>
            <a:br>
              <a:rPr lang="en-US" sz="2400" b="1" dirty="0"/>
            </a:br>
            <a:r>
              <a:rPr lang="en-US" sz="2400" b="1" dirty="0"/>
              <a:t>vs Sorafenib in 1L HCC</a:t>
            </a:r>
          </a:p>
        </p:txBody>
      </p:sp>
      <p:sp>
        <p:nvSpPr>
          <p:cNvPr id="5" name="TextBox 4">
            <a:extLst>
              <a:ext uri="{FF2B5EF4-FFF2-40B4-BE49-F238E27FC236}">
                <a16:creationId xmlns:a16="http://schemas.microsoft.com/office/drawing/2014/main" id="{B70D3B34-A75D-D0A6-0F60-43AB411ACD21}"/>
              </a:ext>
            </a:extLst>
          </p:cNvPr>
          <p:cNvSpPr txBox="1"/>
          <p:nvPr/>
        </p:nvSpPr>
        <p:spPr>
          <a:xfrm>
            <a:off x="0" y="4573411"/>
            <a:ext cx="9103788" cy="553998"/>
          </a:xfrm>
          <a:prstGeom prst="rect">
            <a:avLst/>
          </a:prstGeom>
          <a:solidFill>
            <a:schemeClr val="bg1"/>
          </a:solidFill>
        </p:spPr>
        <p:txBody>
          <a:bodyPr wrap="square" rtlCol="0">
            <a:spAutoFit/>
          </a:bodyPr>
          <a:lstStyle/>
          <a:p>
            <a:endParaRPr lang="en-US" sz="1000" dirty="0"/>
          </a:p>
          <a:p>
            <a:endParaRPr lang="en-US" sz="1000" dirty="0"/>
          </a:p>
          <a:p>
            <a:r>
              <a:rPr lang="en-US" sz="1000" dirty="0"/>
              <a:t>Qin et al, Lancet, 2023</a:t>
            </a:r>
          </a:p>
        </p:txBody>
      </p:sp>
      <p:grpSp>
        <p:nvGrpSpPr>
          <p:cNvPr id="8" name="Group 7">
            <a:extLst>
              <a:ext uri="{FF2B5EF4-FFF2-40B4-BE49-F238E27FC236}">
                <a16:creationId xmlns:a16="http://schemas.microsoft.com/office/drawing/2014/main" id="{442BF05C-09B0-E87C-8773-67BE60F1AE2A}"/>
              </a:ext>
            </a:extLst>
          </p:cNvPr>
          <p:cNvGrpSpPr/>
          <p:nvPr/>
        </p:nvGrpSpPr>
        <p:grpSpPr>
          <a:xfrm>
            <a:off x="1128872" y="963450"/>
            <a:ext cx="6846044" cy="3931920"/>
            <a:chOff x="746684" y="700966"/>
            <a:chExt cx="7144372" cy="4201885"/>
          </a:xfrm>
        </p:grpSpPr>
        <p:pic>
          <p:nvPicPr>
            <p:cNvPr id="1026" name="Picture 2" descr="Camrelizumab plus rivoceranib versus sorafenib as first-line therapy for  unresectable hepatocellular carcinoma (CARES-310): a randomised,  open-label, international phase 3 study - The Lancet">
              <a:extLst>
                <a:ext uri="{FF2B5EF4-FFF2-40B4-BE49-F238E27FC236}">
                  <a16:creationId xmlns:a16="http://schemas.microsoft.com/office/drawing/2014/main" id="{B44F41DA-59E7-8D5B-BA64-35FC3BC276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a:off x="746684" y="700966"/>
              <a:ext cx="7144372" cy="420188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611A8F7-13CF-A483-50E5-96A877FC9DE6}"/>
                </a:ext>
              </a:extLst>
            </p:cNvPr>
            <p:cNvSpPr/>
            <p:nvPr/>
          </p:nvSpPr>
          <p:spPr bwMode="auto">
            <a:xfrm>
              <a:off x="2343150" y="703175"/>
              <a:ext cx="326571" cy="25688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grpSp>
    </p:spTree>
    <p:extLst>
      <p:ext uri="{BB962C8B-B14F-4D97-AF65-F5344CB8AC3E}">
        <p14:creationId xmlns:p14="http://schemas.microsoft.com/office/powerpoint/2010/main" val="187221343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70D3B34-A75D-D0A6-0F60-43AB411ACD21}"/>
              </a:ext>
            </a:extLst>
          </p:cNvPr>
          <p:cNvSpPr txBox="1"/>
          <p:nvPr/>
        </p:nvSpPr>
        <p:spPr>
          <a:xfrm>
            <a:off x="0" y="4573411"/>
            <a:ext cx="9103788" cy="553998"/>
          </a:xfrm>
          <a:prstGeom prst="rect">
            <a:avLst/>
          </a:prstGeom>
          <a:solidFill>
            <a:schemeClr val="bg1"/>
          </a:solidFill>
        </p:spPr>
        <p:txBody>
          <a:bodyPr wrap="square" rtlCol="0">
            <a:spAutoFit/>
          </a:bodyPr>
          <a:lstStyle/>
          <a:p>
            <a:endParaRPr lang="en-US" sz="1000" dirty="0"/>
          </a:p>
          <a:p>
            <a:endParaRPr lang="en-US" sz="1000" dirty="0"/>
          </a:p>
          <a:p>
            <a:r>
              <a:rPr lang="en-US" sz="1000" dirty="0"/>
              <a:t>Qin et al, Lancet, 2023</a:t>
            </a:r>
          </a:p>
        </p:txBody>
      </p:sp>
      <p:sp>
        <p:nvSpPr>
          <p:cNvPr id="7" name="Title 3">
            <a:extLst>
              <a:ext uri="{FF2B5EF4-FFF2-40B4-BE49-F238E27FC236}">
                <a16:creationId xmlns:a16="http://schemas.microsoft.com/office/drawing/2014/main" id="{025BA984-5BC5-C56C-4DDA-203C8C5E99A2}"/>
              </a:ext>
            </a:extLst>
          </p:cNvPr>
          <p:cNvSpPr>
            <a:spLocks noGrp="1"/>
          </p:cNvSpPr>
          <p:nvPr>
            <p:ph type="title"/>
          </p:nvPr>
        </p:nvSpPr>
        <p:spPr>
          <a:xfrm>
            <a:off x="0" y="127465"/>
            <a:ext cx="9144000" cy="807256"/>
          </a:xfrm>
        </p:spPr>
        <p:txBody>
          <a:bodyPr/>
          <a:lstStyle/>
          <a:p>
            <a:r>
              <a:rPr lang="en-US" sz="2400" b="1" dirty="0"/>
              <a:t>CARES-310: </a:t>
            </a:r>
            <a:r>
              <a:rPr lang="en-US" sz="2400" b="1" dirty="0" err="1"/>
              <a:t>Camrelizumab</a:t>
            </a:r>
            <a:r>
              <a:rPr lang="en-US" sz="2400" b="1" dirty="0"/>
              <a:t> + </a:t>
            </a:r>
            <a:r>
              <a:rPr lang="en-US" sz="2400" b="1" dirty="0" err="1"/>
              <a:t>Rivoceranib</a:t>
            </a:r>
            <a:r>
              <a:rPr lang="en-US" sz="2400" b="1" dirty="0"/>
              <a:t> Improved OS </a:t>
            </a:r>
            <a:br>
              <a:rPr lang="en-US" sz="2400" b="1" dirty="0"/>
            </a:br>
            <a:r>
              <a:rPr lang="en-US" sz="2400" b="1" dirty="0"/>
              <a:t>vs Sorafenib in 1L HCC</a:t>
            </a:r>
          </a:p>
        </p:txBody>
      </p:sp>
      <p:grpSp>
        <p:nvGrpSpPr>
          <p:cNvPr id="9" name="Group 8">
            <a:extLst>
              <a:ext uri="{FF2B5EF4-FFF2-40B4-BE49-F238E27FC236}">
                <a16:creationId xmlns:a16="http://schemas.microsoft.com/office/drawing/2014/main" id="{842FE293-153B-3598-6F65-31DA46BDFF35}"/>
              </a:ext>
            </a:extLst>
          </p:cNvPr>
          <p:cNvGrpSpPr/>
          <p:nvPr/>
        </p:nvGrpSpPr>
        <p:grpSpPr>
          <a:xfrm>
            <a:off x="1224653" y="934721"/>
            <a:ext cx="6654482" cy="3913764"/>
            <a:chOff x="1224653" y="934721"/>
            <a:chExt cx="6654482" cy="3913764"/>
          </a:xfrm>
        </p:grpSpPr>
        <p:pic>
          <p:nvPicPr>
            <p:cNvPr id="1026" name="Picture 2" descr="Camrelizumab plus rivoceranib versus sorafenib as first-line therapy for  unresectable hepatocellular carcinoma (CARES-310): a randomised,  open-label, international phase 3 study - The Lancet">
              <a:extLst>
                <a:ext uri="{FF2B5EF4-FFF2-40B4-BE49-F238E27FC236}">
                  <a16:creationId xmlns:a16="http://schemas.microsoft.com/office/drawing/2014/main" id="{B44F41DA-59E7-8D5B-BA64-35FC3BC276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a:stretch/>
          </p:blipFill>
          <p:spPr bwMode="auto">
            <a:xfrm>
              <a:off x="1224653" y="934721"/>
              <a:ext cx="6654482" cy="391376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DE56E2B6-AD8E-55E2-3915-C4FD1C391E36}"/>
                </a:ext>
              </a:extLst>
            </p:cNvPr>
            <p:cNvSpPr/>
            <p:nvPr/>
          </p:nvSpPr>
          <p:spPr bwMode="auto">
            <a:xfrm>
              <a:off x="2603810" y="1008453"/>
              <a:ext cx="312934" cy="24037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grpSp>
    </p:spTree>
    <p:extLst>
      <p:ext uri="{BB962C8B-B14F-4D97-AF65-F5344CB8AC3E}">
        <p14:creationId xmlns:p14="http://schemas.microsoft.com/office/powerpoint/2010/main" val="32488112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400" b="1" dirty="0"/>
              <a:t>CARES-310: PFS &amp; OS Benefit Across Subgroups</a:t>
            </a:r>
          </a:p>
        </p:txBody>
      </p:sp>
      <p:sp>
        <p:nvSpPr>
          <p:cNvPr id="5" name="TextBox 4">
            <a:extLst>
              <a:ext uri="{FF2B5EF4-FFF2-40B4-BE49-F238E27FC236}">
                <a16:creationId xmlns:a16="http://schemas.microsoft.com/office/drawing/2014/main" id="{B70D3B34-A75D-D0A6-0F60-43AB411ACD21}"/>
              </a:ext>
            </a:extLst>
          </p:cNvPr>
          <p:cNvSpPr txBox="1"/>
          <p:nvPr/>
        </p:nvSpPr>
        <p:spPr>
          <a:xfrm>
            <a:off x="0" y="4629072"/>
            <a:ext cx="9103788" cy="553998"/>
          </a:xfrm>
          <a:prstGeom prst="rect">
            <a:avLst/>
          </a:prstGeom>
          <a:solidFill>
            <a:schemeClr val="bg1"/>
          </a:solidFill>
        </p:spPr>
        <p:txBody>
          <a:bodyPr wrap="square" rtlCol="0">
            <a:spAutoFit/>
          </a:bodyPr>
          <a:lstStyle/>
          <a:p>
            <a:endParaRPr lang="en-US" sz="1000" dirty="0"/>
          </a:p>
          <a:p>
            <a:endParaRPr lang="en-US" sz="1000" dirty="0"/>
          </a:p>
          <a:p>
            <a:r>
              <a:rPr lang="en-US" sz="1000" dirty="0"/>
              <a:t>Qin et al, Lancet, 2023</a:t>
            </a:r>
          </a:p>
        </p:txBody>
      </p:sp>
      <p:pic>
        <p:nvPicPr>
          <p:cNvPr id="2" name="Picture 2" descr="Camrelizumab plus rivoceranib versus sorafenib as first-line therapy for  unresectable hepatocellular carcinoma (CARES-310): a randomised,  open-label, international phase 3 study - The Lancet">
            <a:extLst>
              <a:ext uri="{FF2B5EF4-FFF2-40B4-BE49-F238E27FC236}">
                <a16:creationId xmlns:a16="http://schemas.microsoft.com/office/drawing/2014/main" id="{90B51E98-A958-F856-AE73-53C583A111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5853" y="620204"/>
            <a:ext cx="4477294" cy="433558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1EEF1EB-3284-455D-3E8A-50F376AD9C96}"/>
              </a:ext>
            </a:extLst>
          </p:cNvPr>
          <p:cNvPicPr>
            <a:picLocks noChangeAspect="1"/>
          </p:cNvPicPr>
          <p:nvPr/>
        </p:nvPicPr>
        <p:blipFill rotWithShape="1">
          <a:blip r:embed="rId3"/>
          <a:srcRect l="1242" t="1268" r="1242" b="810"/>
          <a:stretch/>
        </p:blipFill>
        <p:spPr>
          <a:xfrm>
            <a:off x="51542" y="612253"/>
            <a:ext cx="4473915" cy="4350551"/>
          </a:xfrm>
          <a:prstGeom prst="rect">
            <a:avLst/>
          </a:prstGeom>
          <a:ln w="12700">
            <a:solidFill>
              <a:schemeClr val="tx1"/>
            </a:solidFill>
          </a:ln>
        </p:spPr>
      </p:pic>
    </p:spTree>
    <p:extLst>
      <p:ext uri="{BB962C8B-B14F-4D97-AF65-F5344CB8AC3E}">
        <p14:creationId xmlns:p14="http://schemas.microsoft.com/office/powerpoint/2010/main" val="19587799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400" b="1" dirty="0"/>
              <a:t>CARES-310: Treatment-Related Adverse Events</a:t>
            </a:r>
          </a:p>
        </p:txBody>
      </p:sp>
      <p:sp>
        <p:nvSpPr>
          <p:cNvPr id="5" name="TextBox 4">
            <a:extLst>
              <a:ext uri="{FF2B5EF4-FFF2-40B4-BE49-F238E27FC236}">
                <a16:creationId xmlns:a16="http://schemas.microsoft.com/office/drawing/2014/main" id="{391AD1ED-36AF-AA92-EB36-3059EF002918}"/>
              </a:ext>
            </a:extLst>
          </p:cNvPr>
          <p:cNvSpPr txBox="1"/>
          <p:nvPr/>
        </p:nvSpPr>
        <p:spPr>
          <a:xfrm>
            <a:off x="0" y="4573411"/>
            <a:ext cx="9103788" cy="553998"/>
          </a:xfrm>
          <a:prstGeom prst="rect">
            <a:avLst/>
          </a:prstGeom>
          <a:solidFill>
            <a:schemeClr val="bg1"/>
          </a:solidFill>
        </p:spPr>
        <p:txBody>
          <a:bodyPr wrap="square" rtlCol="0">
            <a:spAutoFit/>
          </a:bodyPr>
          <a:lstStyle/>
          <a:p>
            <a:endParaRPr lang="en-US" sz="1000" dirty="0"/>
          </a:p>
          <a:p>
            <a:endParaRPr lang="en-US" sz="1000" dirty="0"/>
          </a:p>
          <a:p>
            <a:r>
              <a:rPr lang="en-US" sz="1000" dirty="0"/>
              <a:t>Qin et al, Lancet, 2023</a:t>
            </a:r>
          </a:p>
        </p:txBody>
      </p:sp>
      <p:pic>
        <p:nvPicPr>
          <p:cNvPr id="3" name="Picture 2">
            <a:extLst>
              <a:ext uri="{FF2B5EF4-FFF2-40B4-BE49-F238E27FC236}">
                <a16:creationId xmlns:a16="http://schemas.microsoft.com/office/drawing/2014/main" id="{BB3A8F23-94D1-8644-2DCA-CBB95D6493D6}"/>
              </a:ext>
            </a:extLst>
          </p:cNvPr>
          <p:cNvPicPr>
            <a:picLocks noChangeAspect="1"/>
          </p:cNvPicPr>
          <p:nvPr/>
        </p:nvPicPr>
        <p:blipFill rotWithShape="1">
          <a:blip r:embed="rId2"/>
          <a:srcRect l="918" t="2716" r="1305"/>
          <a:stretch/>
        </p:blipFill>
        <p:spPr>
          <a:xfrm>
            <a:off x="130108" y="866894"/>
            <a:ext cx="8843572" cy="2667060"/>
          </a:xfrm>
          <a:prstGeom prst="rect">
            <a:avLst/>
          </a:prstGeom>
          <a:ln w="12700">
            <a:solidFill>
              <a:schemeClr val="tx1"/>
            </a:solidFill>
          </a:ln>
        </p:spPr>
      </p:pic>
      <p:sp>
        <p:nvSpPr>
          <p:cNvPr id="6" name="Rectangle 5">
            <a:extLst>
              <a:ext uri="{FF2B5EF4-FFF2-40B4-BE49-F238E27FC236}">
                <a16:creationId xmlns:a16="http://schemas.microsoft.com/office/drawing/2014/main" id="{729E8B22-498F-566A-7CD4-56D10E2F4A06}"/>
              </a:ext>
            </a:extLst>
          </p:cNvPr>
          <p:cNvSpPr/>
          <p:nvPr/>
        </p:nvSpPr>
        <p:spPr bwMode="auto">
          <a:xfrm>
            <a:off x="185560" y="1736372"/>
            <a:ext cx="8668880" cy="1341121"/>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0" name="TextBox 9">
            <a:extLst>
              <a:ext uri="{FF2B5EF4-FFF2-40B4-BE49-F238E27FC236}">
                <a16:creationId xmlns:a16="http://schemas.microsoft.com/office/drawing/2014/main" id="{42482D62-0FB4-2A3A-23B0-FCB553E7AE77}"/>
              </a:ext>
            </a:extLst>
          </p:cNvPr>
          <p:cNvSpPr txBox="1"/>
          <p:nvPr/>
        </p:nvSpPr>
        <p:spPr>
          <a:xfrm>
            <a:off x="2399342" y="3578293"/>
            <a:ext cx="4070345" cy="369332"/>
          </a:xfrm>
          <a:prstGeom prst="rect">
            <a:avLst/>
          </a:prstGeom>
          <a:noFill/>
          <a:ln w="12700">
            <a:solidFill>
              <a:schemeClr val="tx1"/>
            </a:solidFill>
          </a:ln>
        </p:spPr>
        <p:txBody>
          <a:bodyPr wrap="none" rtlCol="0">
            <a:spAutoFit/>
          </a:bodyPr>
          <a:lstStyle/>
          <a:p>
            <a:pPr algn="ctr"/>
            <a:r>
              <a:rPr lang="en-US" sz="1800" b="1" dirty="0"/>
              <a:t>Overall Gr 3/4 Events 80.5% vs 52%</a:t>
            </a:r>
          </a:p>
        </p:txBody>
      </p:sp>
      <p:sp>
        <p:nvSpPr>
          <p:cNvPr id="9" name="Rectangle 2">
            <a:extLst>
              <a:ext uri="{FF2B5EF4-FFF2-40B4-BE49-F238E27FC236}">
                <a16:creationId xmlns:a16="http://schemas.microsoft.com/office/drawing/2014/main" id="{AF8FAE5F-6A5D-5B1A-CEAA-6F61180F07C0}"/>
              </a:ext>
            </a:extLst>
          </p:cNvPr>
          <p:cNvSpPr txBox="1">
            <a:spLocks noChangeArrowheads="1"/>
          </p:cNvSpPr>
          <p:nvPr/>
        </p:nvSpPr>
        <p:spPr>
          <a:xfrm>
            <a:off x="289560" y="1736372"/>
            <a:ext cx="8475771" cy="2073628"/>
          </a:xfrm>
          <a:prstGeom prst="rect">
            <a:avLst/>
          </a:prstGeom>
          <a:solidFill>
            <a:schemeClr val="tx1"/>
          </a:solidFill>
          <a:ln/>
        </p:spPr>
        <p:txBody>
          <a:bodyPr anchor="t"/>
          <a:lstStyle>
            <a:lvl1pPr algn="ctr" rtl="0" eaLnBrk="1" fontAlgn="base" hangingPunct="1">
              <a:spcBef>
                <a:spcPct val="0"/>
              </a:spcBef>
              <a:spcAft>
                <a:spcPct val="0"/>
              </a:spcAft>
              <a:defRPr sz="3600" i="0">
                <a:solidFill>
                  <a:srgbClr val="002450"/>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marL="107950">
              <a:lnSpc>
                <a:spcPct val="92000"/>
              </a:lnSpc>
              <a:spcAft>
                <a:spcPts val="888"/>
              </a:spcAft>
              <a:buSzPct val="100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kern="0" dirty="0">
                <a:solidFill>
                  <a:schemeClr val="bg1"/>
                </a:solidFill>
                <a:latin typeface="Arial" charset="0"/>
              </a:rPr>
              <a:t>Among patients with BCLC B/C hepatocellular carcinoma,    </a:t>
            </a:r>
            <a:r>
              <a:rPr lang="en-GB" sz="2000" kern="0" dirty="0" err="1">
                <a:solidFill>
                  <a:schemeClr val="bg1"/>
                </a:solidFill>
                <a:latin typeface="Arial" charset="0"/>
              </a:rPr>
              <a:t>camrelizumab</a:t>
            </a:r>
            <a:r>
              <a:rPr lang="en-GB" sz="2000" kern="0" dirty="0">
                <a:solidFill>
                  <a:schemeClr val="bg1"/>
                </a:solidFill>
                <a:latin typeface="Arial" charset="0"/>
              </a:rPr>
              <a:t> + </a:t>
            </a:r>
            <a:r>
              <a:rPr lang="en-GB" sz="2000" kern="0" dirty="0" err="1">
                <a:solidFill>
                  <a:schemeClr val="bg1"/>
                </a:solidFill>
                <a:latin typeface="Arial" charset="0"/>
              </a:rPr>
              <a:t>rivoceranib</a:t>
            </a:r>
            <a:r>
              <a:rPr lang="en-GB" sz="2000" kern="0" dirty="0">
                <a:solidFill>
                  <a:schemeClr val="bg1"/>
                </a:solidFill>
                <a:latin typeface="Arial" charset="0"/>
              </a:rPr>
              <a:t> resulted in longer PFS, OS than sorafenib.</a:t>
            </a:r>
          </a:p>
          <a:p>
            <a:pPr marL="107950">
              <a:lnSpc>
                <a:spcPct val="92000"/>
              </a:lnSpc>
              <a:spcAft>
                <a:spcPts val="888"/>
              </a:spcAft>
              <a:buSzPct val="100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kern="0" dirty="0">
                <a:solidFill>
                  <a:schemeClr val="bg1"/>
                </a:solidFill>
                <a:latin typeface="Arial" charset="0"/>
              </a:rPr>
              <a:t>This is the longest OS (22.1 months) reported for un-resectable HCC             in an international randomized Phase 3 trial.</a:t>
            </a:r>
          </a:p>
          <a:p>
            <a:pPr marL="107950">
              <a:lnSpc>
                <a:spcPct val="92000"/>
              </a:lnSpc>
              <a:spcAft>
                <a:spcPts val="888"/>
              </a:spcAft>
              <a:buSzPct val="100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kern="0" dirty="0">
                <a:solidFill>
                  <a:schemeClr val="bg1"/>
                </a:solidFill>
                <a:latin typeface="Arial" charset="0"/>
              </a:rPr>
              <a:t>This is the first positive study combining a checkpoint inhibitor with a TKI in the first-line setting for un-resectable HCC.</a:t>
            </a:r>
          </a:p>
        </p:txBody>
      </p:sp>
    </p:spTree>
    <p:extLst>
      <p:ext uri="{BB962C8B-B14F-4D97-AF65-F5344CB8AC3E}">
        <p14:creationId xmlns:p14="http://schemas.microsoft.com/office/powerpoint/2010/main" val="400380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400" b="1" dirty="0"/>
              <a:t>COSMIC-312: Ph 3 Study of Cabozantinib + Atezolizumab </a:t>
            </a:r>
            <a:br>
              <a:rPr lang="en-US" sz="2400" b="1" dirty="0"/>
            </a:br>
            <a:r>
              <a:rPr lang="en-US" sz="2400" b="1" dirty="0"/>
              <a:t>vs Sorafenib in 1L Advanced HCC</a:t>
            </a:r>
          </a:p>
        </p:txBody>
      </p:sp>
      <p:graphicFrame>
        <p:nvGraphicFramePr>
          <p:cNvPr id="6" name="Table 5">
            <a:extLst>
              <a:ext uri="{FF2B5EF4-FFF2-40B4-BE49-F238E27FC236}">
                <a16:creationId xmlns:a16="http://schemas.microsoft.com/office/drawing/2014/main" id="{18B132C4-F2EE-C822-88A1-9A3541DC7EE6}"/>
              </a:ext>
            </a:extLst>
          </p:cNvPr>
          <p:cNvGraphicFramePr>
            <a:graphicFrameLocks noGrp="1"/>
          </p:cNvGraphicFramePr>
          <p:nvPr/>
        </p:nvGraphicFramePr>
        <p:xfrm>
          <a:off x="219986" y="1564968"/>
          <a:ext cx="2809461" cy="1335696"/>
        </p:xfrm>
        <a:graphic>
          <a:graphicData uri="http://schemas.openxmlformats.org/drawingml/2006/table">
            <a:tbl>
              <a:tblPr firstRow="1" bandRow="1">
                <a:tableStyleId>{9DCAF9ED-07DC-4A11-8D7F-57B35C25682E}</a:tableStyleId>
              </a:tblPr>
              <a:tblGrid>
                <a:gridCol w="2809461">
                  <a:extLst>
                    <a:ext uri="{9D8B030D-6E8A-4147-A177-3AD203B41FA5}">
                      <a16:colId xmlns:a16="http://schemas.microsoft.com/office/drawing/2014/main" val="1058273131"/>
                    </a:ext>
                  </a:extLst>
                </a:gridCol>
              </a:tblGrid>
              <a:tr h="273666">
                <a:tc>
                  <a:txBody>
                    <a:bodyPr/>
                    <a:lstStyle/>
                    <a:p>
                      <a:pPr algn="ctr"/>
                      <a:r>
                        <a:rPr lang="en-US" sz="1200" dirty="0"/>
                        <a:t>KEY ELIGIBILITY</a:t>
                      </a:r>
                    </a:p>
                  </a:txBody>
                  <a:tcPr/>
                </a:tc>
                <a:extLst>
                  <a:ext uri="{0D108BD9-81ED-4DB2-BD59-A6C34878D82A}">
                    <a16:rowId xmlns:a16="http://schemas.microsoft.com/office/drawing/2014/main" val="1194595121"/>
                  </a:ext>
                </a:extLst>
              </a:tr>
              <a:tr h="1061376">
                <a:tc>
                  <a:txBody>
                    <a:bodyPr/>
                    <a:lstStyle/>
                    <a:p>
                      <a:pPr marL="171450" indent="-171450" algn="l">
                        <a:buFont typeface="Arial" panose="020B0604020202020204" pitchFamily="34" charset="0"/>
                        <a:buChar char="•"/>
                      </a:pPr>
                      <a:r>
                        <a:rPr lang="en-US" sz="1200" dirty="0"/>
                        <a:t>BCLC B or C HCC </a:t>
                      </a:r>
                    </a:p>
                    <a:p>
                      <a:pPr marL="171450" indent="-171450" algn="l">
                        <a:buFont typeface="Arial" panose="020B0604020202020204" pitchFamily="34" charset="0"/>
                        <a:buChar char="•"/>
                      </a:pPr>
                      <a:r>
                        <a:rPr lang="en-US" sz="1200" dirty="0"/>
                        <a:t>No prior systemic therapy</a:t>
                      </a:r>
                    </a:p>
                    <a:p>
                      <a:pPr marL="171450" indent="-171450" algn="l">
                        <a:buFont typeface="Arial" panose="020B0604020202020204" pitchFamily="34" charset="0"/>
                        <a:buChar char="•"/>
                      </a:pPr>
                      <a:r>
                        <a:rPr lang="en-US" sz="1200" dirty="0"/>
                        <a:t>ECOG 0-1</a:t>
                      </a:r>
                    </a:p>
                    <a:p>
                      <a:pPr marL="171450" indent="-171450" algn="l">
                        <a:buFont typeface="Arial" panose="020B0604020202020204" pitchFamily="34" charset="0"/>
                        <a:buChar char="•"/>
                      </a:pPr>
                      <a:r>
                        <a:rPr lang="en-US" sz="1200" dirty="0"/>
                        <a:t>Child-Pugh A</a:t>
                      </a:r>
                    </a:p>
                    <a:p>
                      <a:pPr marL="171450" indent="-171450" algn="l">
                        <a:buFont typeface="Arial" panose="020B0604020202020204" pitchFamily="34" charset="0"/>
                        <a:buChar char="•"/>
                      </a:pPr>
                      <a:r>
                        <a:rPr lang="en-US" sz="1200" dirty="0"/>
                        <a:t>No variceal bleeding w/in last 6 </a:t>
                      </a:r>
                      <a:r>
                        <a:rPr lang="en-US" sz="1200" dirty="0" err="1"/>
                        <a:t>mo</a:t>
                      </a:r>
                      <a:endParaRPr lang="en-US" sz="1200" dirty="0"/>
                    </a:p>
                  </a:txBody>
                  <a:tcPr/>
                </a:tc>
                <a:extLst>
                  <a:ext uri="{0D108BD9-81ED-4DB2-BD59-A6C34878D82A}">
                    <a16:rowId xmlns:a16="http://schemas.microsoft.com/office/drawing/2014/main" val="816206957"/>
                  </a:ext>
                </a:extLst>
              </a:tr>
            </a:tbl>
          </a:graphicData>
        </a:graphic>
      </p:graphicFrame>
      <p:cxnSp>
        <p:nvCxnSpPr>
          <p:cNvPr id="8" name="Connector: Elbow 7">
            <a:extLst>
              <a:ext uri="{FF2B5EF4-FFF2-40B4-BE49-F238E27FC236}">
                <a16:creationId xmlns:a16="http://schemas.microsoft.com/office/drawing/2014/main" id="{3CD67AD6-0176-79F8-6A0F-5FE9907070C7}"/>
              </a:ext>
            </a:extLst>
          </p:cNvPr>
          <p:cNvCxnSpPr/>
          <p:nvPr/>
        </p:nvCxnSpPr>
        <p:spPr bwMode="auto">
          <a:xfrm>
            <a:off x="3188473" y="2239927"/>
            <a:ext cx="1280160" cy="675987"/>
          </a:xfrm>
          <a:prstGeom prst="bentConnector3">
            <a:avLst/>
          </a:prstGeom>
          <a:solidFill>
            <a:schemeClr val="accent1"/>
          </a:solidFill>
          <a:ln w="38100" cap="flat" cmpd="sng" algn="ctr">
            <a:solidFill>
              <a:schemeClr val="tx1"/>
            </a:solidFill>
            <a:prstDash val="solid"/>
            <a:round/>
            <a:headEnd type="none" w="med" len="med"/>
            <a:tailEnd type="triangle"/>
          </a:ln>
          <a:effectLst/>
        </p:spPr>
      </p:cxnSp>
      <p:cxnSp>
        <p:nvCxnSpPr>
          <p:cNvPr id="9" name="Connector: Elbow 8">
            <a:extLst>
              <a:ext uri="{FF2B5EF4-FFF2-40B4-BE49-F238E27FC236}">
                <a16:creationId xmlns:a16="http://schemas.microsoft.com/office/drawing/2014/main" id="{CF76608D-27E2-4239-305B-4BF65F054BBC}"/>
              </a:ext>
            </a:extLst>
          </p:cNvPr>
          <p:cNvCxnSpPr>
            <a:cxnSpLocks/>
          </p:cNvCxnSpPr>
          <p:nvPr/>
        </p:nvCxnSpPr>
        <p:spPr bwMode="auto">
          <a:xfrm flipV="1">
            <a:off x="3188473" y="1542960"/>
            <a:ext cx="1280160" cy="675987"/>
          </a:xfrm>
          <a:prstGeom prst="bentConnector3">
            <a:avLst/>
          </a:prstGeom>
          <a:solidFill>
            <a:schemeClr val="accent1"/>
          </a:solidFill>
          <a:ln w="38100" cap="flat" cmpd="sng" algn="ctr">
            <a:solidFill>
              <a:schemeClr val="tx1"/>
            </a:solidFill>
            <a:prstDash val="solid"/>
            <a:round/>
            <a:headEnd type="none" w="med" len="med"/>
            <a:tailEnd type="triangle"/>
          </a:ln>
          <a:effectLst/>
        </p:spPr>
      </p:cxnSp>
      <p:sp>
        <p:nvSpPr>
          <p:cNvPr id="10" name="Oval 9">
            <a:extLst>
              <a:ext uri="{FF2B5EF4-FFF2-40B4-BE49-F238E27FC236}">
                <a16:creationId xmlns:a16="http://schemas.microsoft.com/office/drawing/2014/main" id="{65D04A39-7B15-180E-E075-B3786A7BFC43}"/>
              </a:ext>
            </a:extLst>
          </p:cNvPr>
          <p:cNvSpPr/>
          <p:nvPr/>
        </p:nvSpPr>
        <p:spPr bwMode="auto">
          <a:xfrm>
            <a:off x="3578088" y="1998395"/>
            <a:ext cx="524786" cy="483064"/>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rPr>
              <a:t>R</a:t>
            </a:r>
          </a:p>
        </p:txBody>
      </p:sp>
      <p:sp>
        <p:nvSpPr>
          <p:cNvPr id="12" name="Rectangle: Rounded Corners 11">
            <a:extLst>
              <a:ext uri="{FF2B5EF4-FFF2-40B4-BE49-F238E27FC236}">
                <a16:creationId xmlns:a16="http://schemas.microsoft.com/office/drawing/2014/main" id="{BD60C9CC-7071-9BB9-CAD4-97F4423639C9}"/>
              </a:ext>
            </a:extLst>
          </p:cNvPr>
          <p:cNvSpPr/>
          <p:nvPr/>
        </p:nvSpPr>
        <p:spPr bwMode="auto">
          <a:xfrm>
            <a:off x="4635610" y="1123033"/>
            <a:ext cx="4071068" cy="640080"/>
          </a:xfrm>
          <a:prstGeom prst="roundRect">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rPr>
              <a:t>Cabozantinib 40 mg + Atezolizumab</a:t>
            </a:r>
          </a:p>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chemeClr val="bg1"/>
                </a:solidFill>
                <a:latin typeface="Arial" pitchFamily="-72" charset="0"/>
                <a:ea typeface="ＭＳ Ｐゴシック" pitchFamily="-72" charset="-128"/>
                <a:cs typeface="ＭＳ Ｐゴシック" pitchFamily="-72" charset="-128"/>
              </a:rPr>
              <a:t>(N = 432)</a:t>
            </a:r>
            <a:endParaRPr kumimoji="0" lang="en-US" sz="16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endParaRPr>
          </a:p>
        </p:txBody>
      </p:sp>
      <p:sp>
        <p:nvSpPr>
          <p:cNvPr id="13" name="Rectangle: Rounded Corners 12">
            <a:extLst>
              <a:ext uri="{FF2B5EF4-FFF2-40B4-BE49-F238E27FC236}">
                <a16:creationId xmlns:a16="http://schemas.microsoft.com/office/drawing/2014/main" id="{7096E53B-A8B1-625E-4F9E-EC7B92BC6173}"/>
              </a:ext>
            </a:extLst>
          </p:cNvPr>
          <p:cNvSpPr/>
          <p:nvPr/>
        </p:nvSpPr>
        <p:spPr bwMode="auto">
          <a:xfrm>
            <a:off x="4635610" y="2710634"/>
            <a:ext cx="4071068" cy="640080"/>
          </a:xfrm>
          <a:prstGeom prst="round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rPr>
              <a:t>Cabozantinib 60 mg </a:t>
            </a:r>
          </a:p>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chemeClr val="bg1"/>
                </a:solidFill>
                <a:latin typeface="Arial" pitchFamily="-72" charset="0"/>
                <a:ea typeface="ＭＳ Ｐゴシック" pitchFamily="-72" charset="-128"/>
                <a:cs typeface="ＭＳ Ｐゴシック" pitchFamily="-72" charset="-128"/>
              </a:rPr>
              <a:t>(N = 188)</a:t>
            </a:r>
            <a:endParaRPr kumimoji="0" lang="en-US" sz="16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endParaRPr>
          </a:p>
        </p:txBody>
      </p:sp>
      <p:sp>
        <p:nvSpPr>
          <p:cNvPr id="14" name="TextBox 13">
            <a:extLst>
              <a:ext uri="{FF2B5EF4-FFF2-40B4-BE49-F238E27FC236}">
                <a16:creationId xmlns:a16="http://schemas.microsoft.com/office/drawing/2014/main" id="{88D2DAB6-D9B2-7C76-A41A-531EDDEEDF28}"/>
              </a:ext>
            </a:extLst>
          </p:cNvPr>
          <p:cNvSpPr txBox="1"/>
          <p:nvPr/>
        </p:nvSpPr>
        <p:spPr>
          <a:xfrm>
            <a:off x="3153755" y="1874292"/>
            <a:ext cx="542136" cy="276999"/>
          </a:xfrm>
          <a:prstGeom prst="rect">
            <a:avLst/>
          </a:prstGeom>
          <a:noFill/>
        </p:spPr>
        <p:txBody>
          <a:bodyPr wrap="none" rtlCol="0">
            <a:spAutoFit/>
          </a:bodyPr>
          <a:lstStyle/>
          <a:p>
            <a:r>
              <a:rPr lang="en-US" sz="1200" b="1" dirty="0"/>
              <a:t>2:1:1</a:t>
            </a:r>
          </a:p>
        </p:txBody>
      </p:sp>
      <p:sp>
        <p:nvSpPr>
          <p:cNvPr id="15" name="TextBox 14">
            <a:extLst>
              <a:ext uri="{FF2B5EF4-FFF2-40B4-BE49-F238E27FC236}">
                <a16:creationId xmlns:a16="http://schemas.microsoft.com/office/drawing/2014/main" id="{C0AC3C8B-B683-FE2F-54DA-316AFC92C782}"/>
              </a:ext>
            </a:extLst>
          </p:cNvPr>
          <p:cNvSpPr txBox="1"/>
          <p:nvPr/>
        </p:nvSpPr>
        <p:spPr>
          <a:xfrm>
            <a:off x="219986" y="3586038"/>
            <a:ext cx="8486691" cy="646331"/>
          </a:xfrm>
          <a:prstGeom prst="rect">
            <a:avLst/>
          </a:prstGeom>
          <a:noFill/>
        </p:spPr>
        <p:txBody>
          <a:bodyPr wrap="square" rtlCol="0">
            <a:spAutoFit/>
          </a:bodyPr>
          <a:lstStyle/>
          <a:p>
            <a:r>
              <a:rPr lang="en-US" sz="1200" b="1" dirty="0"/>
              <a:t>- Stratification Factors:</a:t>
            </a:r>
            <a:r>
              <a:rPr lang="en-US" sz="1200" dirty="0"/>
              <a:t> HCC etiology (HBV, HCV, Other), Asia vs other; extrahepatic disease, macrovascular invasion</a:t>
            </a:r>
            <a:endParaRPr lang="en-US" sz="1200" b="1" dirty="0"/>
          </a:p>
          <a:p>
            <a:r>
              <a:rPr lang="en-US" sz="1200" b="1" dirty="0"/>
              <a:t>- Primary Endpoints: </a:t>
            </a:r>
            <a:r>
              <a:rPr lang="en-US" sz="1200" dirty="0"/>
              <a:t>Overall survival, Progression-free survival (Cabo/</a:t>
            </a:r>
            <a:r>
              <a:rPr lang="en-US" sz="1200" dirty="0" err="1"/>
              <a:t>Atezo</a:t>
            </a:r>
            <a:r>
              <a:rPr lang="en-US" sz="1200" dirty="0"/>
              <a:t> vs Sorafenib)</a:t>
            </a:r>
          </a:p>
          <a:p>
            <a:r>
              <a:rPr lang="en-US" sz="1200" b="1" dirty="0"/>
              <a:t>- Secondary Endpoints:</a:t>
            </a:r>
            <a:r>
              <a:rPr lang="en-US" sz="1200" dirty="0"/>
              <a:t> Progression-free survival (Cabo vs Sorafenib), Objective response rate </a:t>
            </a:r>
            <a:endParaRPr lang="en-US" sz="1200" b="1" dirty="0"/>
          </a:p>
        </p:txBody>
      </p:sp>
      <p:sp>
        <p:nvSpPr>
          <p:cNvPr id="16" name="TextBox 15">
            <a:extLst>
              <a:ext uri="{FF2B5EF4-FFF2-40B4-BE49-F238E27FC236}">
                <a16:creationId xmlns:a16="http://schemas.microsoft.com/office/drawing/2014/main" id="{5FF7DF28-B114-3CFD-4F4F-41C5A1B84042}"/>
              </a:ext>
            </a:extLst>
          </p:cNvPr>
          <p:cNvSpPr txBox="1"/>
          <p:nvPr/>
        </p:nvSpPr>
        <p:spPr>
          <a:xfrm>
            <a:off x="0" y="4593223"/>
            <a:ext cx="9103788" cy="553998"/>
          </a:xfrm>
          <a:prstGeom prst="rect">
            <a:avLst/>
          </a:prstGeom>
          <a:solidFill>
            <a:schemeClr val="bg1"/>
          </a:solidFill>
        </p:spPr>
        <p:txBody>
          <a:bodyPr wrap="square" rtlCol="0">
            <a:spAutoFit/>
          </a:bodyPr>
          <a:lstStyle/>
          <a:p>
            <a:endParaRPr lang="en-US" sz="1000" dirty="0"/>
          </a:p>
          <a:p>
            <a:endParaRPr lang="en-US" sz="1000" dirty="0"/>
          </a:p>
          <a:p>
            <a:r>
              <a:rPr lang="en-US" sz="1000" dirty="0"/>
              <a:t>Kelley et al, Lancet Oncology, 2022</a:t>
            </a:r>
          </a:p>
        </p:txBody>
      </p:sp>
      <p:sp>
        <p:nvSpPr>
          <p:cNvPr id="2" name="Rectangle: Rounded Corners 1">
            <a:extLst>
              <a:ext uri="{FF2B5EF4-FFF2-40B4-BE49-F238E27FC236}">
                <a16:creationId xmlns:a16="http://schemas.microsoft.com/office/drawing/2014/main" id="{6198CE8C-0449-79FE-1C7E-C530DCD84327}"/>
              </a:ext>
            </a:extLst>
          </p:cNvPr>
          <p:cNvSpPr/>
          <p:nvPr/>
        </p:nvSpPr>
        <p:spPr bwMode="auto">
          <a:xfrm>
            <a:off x="4627659" y="1882242"/>
            <a:ext cx="4071068" cy="640080"/>
          </a:xfrm>
          <a:prstGeom prst="round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rPr>
              <a:t>Sorafenib</a:t>
            </a:r>
          </a:p>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chemeClr val="bg1"/>
                </a:solidFill>
                <a:latin typeface="Arial" pitchFamily="-72" charset="0"/>
                <a:ea typeface="ＭＳ Ｐゴシック" pitchFamily="-72" charset="-128"/>
                <a:cs typeface="ＭＳ Ｐゴシック" pitchFamily="-72" charset="-128"/>
              </a:rPr>
              <a:t>(N = 217)</a:t>
            </a:r>
            <a:endParaRPr kumimoji="0" lang="en-US" sz="16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endParaRPr>
          </a:p>
        </p:txBody>
      </p:sp>
      <p:cxnSp>
        <p:nvCxnSpPr>
          <p:cNvPr id="5" name="Straight Arrow Connector 4">
            <a:extLst>
              <a:ext uri="{FF2B5EF4-FFF2-40B4-BE49-F238E27FC236}">
                <a16:creationId xmlns:a16="http://schemas.microsoft.com/office/drawing/2014/main" id="{A8F7B733-DF64-8981-23CF-984B843FF4AB}"/>
              </a:ext>
            </a:extLst>
          </p:cNvPr>
          <p:cNvCxnSpPr>
            <a:cxnSpLocks/>
            <a:stCxn id="10" idx="6"/>
          </p:cNvCxnSpPr>
          <p:nvPr/>
        </p:nvCxnSpPr>
        <p:spPr bwMode="auto">
          <a:xfrm>
            <a:off x="4102874" y="2239927"/>
            <a:ext cx="365760" cy="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94914553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400" b="1" dirty="0"/>
              <a:t>COSMIC-312: Cabozantinib/Atezolizumab </a:t>
            </a:r>
            <a:br>
              <a:rPr lang="en-US" sz="2400" b="1" dirty="0"/>
            </a:br>
            <a:r>
              <a:rPr lang="en-US" sz="2400" b="1" dirty="0"/>
              <a:t>Improved PFS vs Sorafenib in 1L HCC</a:t>
            </a:r>
          </a:p>
        </p:txBody>
      </p:sp>
      <p:sp>
        <p:nvSpPr>
          <p:cNvPr id="5" name="TextBox 4">
            <a:extLst>
              <a:ext uri="{FF2B5EF4-FFF2-40B4-BE49-F238E27FC236}">
                <a16:creationId xmlns:a16="http://schemas.microsoft.com/office/drawing/2014/main" id="{B70D3B34-A75D-D0A6-0F60-43AB411ACD21}"/>
              </a:ext>
            </a:extLst>
          </p:cNvPr>
          <p:cNvSpPr txBox="1"/>
          <p:nvPr/>
        </p:nvSpPr>
        <p:spPr>
          <a:xfrm>
            <a:off x="0" y="4581031"/>
            <a:ext cx="9103788" cy="553998"/>
          </a:xfrm>
          <a:prstGeom prst="rect">
            <a:avLst/>
          </a:prstGeom>
          <a:solidFill>
            <a:schemeClr val="bg1"/>
          </a:solidFill>
        </p:spPr>
        <p:txBody>
          <a:bodyPr wrap="square" rtlCol="0">
            <a:spAutoFit/>
          </a:bodyPr>
          <a:lstStyle/>
          <a:p>
            <a:endParaRPr lang="en-US" sz="1000" dirty="0"/>
          </a:p>
          <a:p>
            <a:endParaRPr lang="en-US" sz="1000" dirty="0"/>
          </a:p>
          <a:p>
            <a:r>
              <a:rPr lang="en-US" sz="1000" dirty="0"/>
              <a:t>Kelley et al, Lancet Oncology, 2022</a:t>
            </a:r>
          </a:p>
        </p:txBody>
      </p:sp>
      <p:pic>
        <p:nvPicPr>
          <p:cNvPr id="12" name="Main graphic">
            <a:extLst>
              <a:ext uri="{FF2B5EF4-FFF2-40B4-BE49-F238E27FC236}">
                <a16:creationId xmlns:a16="http://schemas.microsoft.com/office/drawing/2014/main" id="{38FD42ED-97C8-838A-55C2-2ED09CB6EB31}"/>
              </a:ext>
            </a:extLst>
          </p:cNvPr>
          <p:cNvPicPr/>
          <p:nvPr/>
        </p:nvPicPr>
        <p:blipFill rotWithShape="1">
          <a:blip r:embed="rId2"/>
          <a:srcRect l="12145" t="1837" b="66490"/>
          <a:stretch/>
        </p:blipFill>
        <p:spPr>
          <a:xfrm>
            <a:off x="919032" y="1113600"/>
            <a:ext cx="7265723" cy="3547359"/>
          </a:xfrm>
          <a:prstGeom prst="rect">
            <a:avLst/>
          </a:prstGeom>
          <a:ln w="12700">
            <a:solidFill>
              <a:schemeClr val="tx1"/>
            </a:solidFill>
          </a:ln>
        </p:spPr>
      </p:pic>
    </p:spTree>
    <p:extLst>
      <p:ext uri="{BB962C8B-B14F-4D97-AF65-F5344CB8AC3E}">
        <p14:creationId xmlns:p14="http://schemas.microsoft.com/office/powerpoint/2010/main" val="428230087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400" b="1" dirty="0"/>
              <a:t>COSMIC-312: No OS Benefit </a:t>
            </a:r>
            <a:br>
              <a:rPr lang="en-US" sz="2400" b="1" dirty="0"/>
            </a:br>
            <a:r>
              <a:rPr lang="en-US" sz="2400" b="1" dirty="0"/>
              <a:t>Cabozantinib/Atezolizumab vs Sorafenib in 1L HCC</a:t>
            </a:r>
          </a:p>
        </p:txBody>
      </p:sp>
      <p:sp>
        <p:nvSpPr>
          <p:cNvPr id="5" name="TextBox 4">
            <a:extLst>
              <a:ext uri="{FF2B5EF4-FFF2-40B4-BE49-F238E27FC236}">
                <a16:creationId xmlns:a16="http://schemas.microsoft.com/office/drawing/2014/main" id="{B70D3B34-A75D-D0A6-0F60-43AB411ACD21}"/>
              </a:ext>
            </a:extLst>
          </p:cNvPr>
          <p:cNvSpPr txBox="1"/>
          <p:nvPr/>
        </p:nvSpPr>
        <p:spPr>
          <a:xfrm>
            <a:off x="0" y="4581031"/>
            <a:ext cx="9103788" cy="553998"/>
          </a:xfrm>
          <a:prstGeom prst="rect">
            <a:avLst/>
          </a:prstGeom>
          <a:solidFill>
            <a:schemeClr val="bg1"/>
          </a:solidFill>
        </p:spPr>
        <p:txBody>
          <a:bodyPr wrap="square" rtlCol="0">
            <a:spAutoFit/>
          </a:bodyPr>
          <a:lstStyle/>
          <a:p>
            <a:endParaRPr lang="en-US" sz="1000" dirty="0"/>
          </a:p>
          <a:p>
            <a:endParaRPr lang="en-US" sz="1000" dirty="0"/>
          </a:p>
          <a:p>
            <a:r>
              <a:rPr lang="en-US" sz="1000" dirty="0"/>
              <a:t>Kelley et al, Lancet Oncology, 2022</a:t>
            </a:r>
          </a:p>
        </p:txBody>
      </p:sp>
      <p:grpSp>
        <p:nvGrpSpPr>
          <p:cNvPr id="6" name="Group 5">
            <a:extLst>
              <a:ext uri="{FF2B5EF4-FFF2-40B4-BE49-F238E27FC236}">
                <a16:creationId xmlns:a16="http://schemas.microsoft.com/office/drawing/2014/main" id="{E9A1741C-397B-182F-BB8B-BD898B3A445F}"/>
              </a:ext>
            </a:extLst>
          </p:cNvPr>
          <p:cNvGrpSpPr/>
          <p:nvPr/>
        </p:nvGrpSpPr>
        <p:grpSpPr>
          <a:xfrm>
            <a:off x="1058358" y="1126275"/>
            <a:ext cx="6987071" cy="3446740"/>
            <a:chOff x="1058358" y="1126275"/>
            <a:chExt cx="6987071" cy="3446740"/>
          </a:xfrm>
        </p:grpSpPr>
        <p:pic>
          <p:nvPicPr>
            <p:cNvPr id="13" name="Main graphic">
              <a:extLst>
                <a:ext uri="{FF2B5EF4-FFF2-40B4-BE49-F238E27FC236}">
                  <a16:creationId xmlns:a16="http://schemas.microsoft.com/office/drawing/2014/main" id="{49B2FF99-F108-D038-785E-863AB9D69F41}"/>
                </a:ext>
              </a:extLst>
            </p:cNvPr>
            <p:cNvPicPr/>
            <p:nvPr/>
          </p:nvPicPr>
          <p:blipFill rotWithShape="1">
            <a:blip r:embed="rId2"/>
            <a:srcRect l="12145" t="49000" b="12895"/>
            <a:stretch/>
          </p:blipFill>
          <p:spPr>
            <a:xfrm>
              <a:off x="1058358" y="1126275"/>
              <a:ext cx="6987071" cy="3446740"/>
            </a:xfrm>
            <a:prstGeom prst="rect">
              <a:avLst/>
            </a:prstGeom>
            <a:ln w="12700">
              <a:solidFill>
                <a:schemeClr val="tx1"/>
              </a:solidFill>
            </a:ln>
          </p:spPr>
        </p:pic>
        <p:sp>
          <p:nvSpPr>
            <p:cNvPr id="3" name="Rectangle 2">
              <a:extLst>
                <a:ext uri="{FF2B5EF4-FFF2-40B4-BE49-F238E27FC236}">
                  <a16:creationId xmlns:a16="http://schemas.microsoft.com/office/drawing/2014/main" id="{B4D07340-DEAE-26C8-733D-6293CCFF0DC8}"/>
                </a:ext>
              </a:extLst>
            </p:cNvPr>
            <p:cNvSpPr/>
            <p:nvPr/>
          </p:nvSpPr>
          <p:spPr bwMode="auto">
            <a:xfrm>
              <a:off x="1510748" y="1126275"/>
              <a:ext cx="294198" cy="2385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grpSp>
    </p:spTree>
    <p:extLst>
      <p:ext uri="{BB962C8B-B14F-4D97-AF65-F5344CB8AC3E}">
        <p14:creationId xmlns:p14="http://schemas.microsoft.com/office/powerpoint/2010/main" val="150449418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400" b="1" dirty="0"/>
              <a:t>COSMIC-312: </a:t>
            </a:r>
            <a:br>
              <a:rPr lang="en-US" sz="2400" b="1" dirty="0"/>
            </a:br>
            <a:r>
              <a:rPr lang="en-US" sz="2400" b="1" dirty="0"/>
              <a:t>Cabozantinib Improved PFS vs Sorafenib in 1L HCC</a:t>
            </a:r>
          </a:p>
        </p:txBody>
      </p:sp>
      <p:sp>
        <p:nvSpPr>
          <p:cNvPr id="5" name="TextBox 4">
            <a:extLst>
              <a:ext uri="{FF2B5EF4-FFF2-40B4-BE49-F238E27FC236}">
                <a16:creationId xmlns:a16="http://schemas.microsoft.com/office/drawing/2014/main" id="{B70D3B34-A75D-D0A6-0F60-43AB411ACD21}"/>
              </a:ext>
            </a:extLst>
          </p:cNvPr>
          <p:cNvSpPr txBox="1"/>
          <p:nvPr/>
        </p:nvSpPr>
        <p:spPr>
          <a:xfrm>
            <a:off x="0" y="4573411"/>
            <a:ext cx="9103788" cy="553998"/>
          </a:xfrm>
          <a:prstGeom prst="rect">
            <a:avLst/>
          </a:prstGeom>
          <a:solidFill>
            <a:schemeClr val="bg1"/>
          </a:solidFill>
        </p:spPr>
        <p:txBody>
          <a:bodyPr wrap="square" rtlCol="0">
            <a:spAutoFit/>
          </a:bodyPr>
          <a:lstStyle/>
          <a:p>
            <a:endParaRPr lang="en-US" sz="1000" dirty="0"/>
          </a:p>
          <a:p>
            <a:endParaRPr lang="en-US" sz="1000" dirty="0"/>
          </a:p>
          <a:p>
            <a:r>
              <a:rPr lang="en-US" sz="1000" dirty="0"/>
              <a:t>Kelley et al, Lancet Oncology, 2022</a:t>
            </a:r>
          </a:p>
        </p:txBody>
      </p:sp>
      <p:pic>
        <p:nvPicPr>
          <p:cNvPr id="18" name="Main graphic">
            <a:extLst>
              <a:ext uri="{FF2B5EF4-FFF2-40B4-BE49-F238E27FC236}">
                <a16:creationId xmlns:a16="http://schemas.microsoft.com/office/drawing/2014/main" id="{C17759CC-7138-A6B9-D1A1-4F0AB203D1D8}"/>
              </a:ext>
            </a:extLst>
          </p:cNvPr>
          <p:cNvPicPr/>
          <p:nvPr/>
        </p:nvPicPr>
        <p:blipFill>
          <a:blip r:embed="rId2"/>
          <a:stretch/>
        </p:blipFill>
        <p:spPr>
          <a:xfrm>
            <a:off x="919033" y="1134945"/>
            <a:ext cx="7265722" cy="3560034"/>
          </a:xfrm>
          <a:prstGeom prst="rect">
            <a:avLst/>
          </a:prstGeom>
          <a:ln w="12700">
            <a:solidFill>
              <a:schemeClr val="tx1"/>
            </a:solidFill>
          </a:ln>
        </p:spPr>
      </p:pic>
      <p:sp>
        <p:nvSpPr>
          <p:cNvPr id="2" name="Rectangle 2">
            <a:extLst>
              <a:ext uri="{FF2B5EF4-FFF2-40B4-BE49-F238E27FC236}">
                <a16:creationId xmlns:a16="http://schemas.microsoft.com/office/drawing/2014/main" id="{1F9DC802-2F23-95A8-1335-E9858051C744}"/>
              </a:ext>
            </a:extLst>
          </p:cNvPr>
          <p:cNvSpPr txBox="1">
            <a:spLocks noChangeArrowheads="1"/>
          </p:cNvSpPr>
          <p:nvPr/>
        </p:nvSpPr>
        <p:spPr>
          <a:xfrm>
            <a:off x="334113" y="2031380"/>
            <a:ext cx="8475771" cy="1381363"/>
          </a:xfrm>
          <a:prstGeom prst="rect">
            <a:avLst/>
          </a:prstGeom>
          <a:solidFill>
            <a:schemeClr val="tx1"/>
          </a:solidFill>
          <a:ln/>
        </p:spPr>
        <p:txBody>
          <a:bodyPr anchor="t"/>
          <a:lstStyle>
            <a:lvl1pPr algn="ctr" rtl="0" eaLnBrk="1" fontAlgn="base" hangingPunct="1">
              <a:spcBef>
                <a:spcPct val="0"/>
              </a:spcBef>
              <a:spcAft>
                <a:spcPct val="0"/>
              </a:spcAft>
              <a:defRPr sz="3600" i="0">
                <a:solidFill>
                  <a:srgbClr val="002450"/>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marL="107950">
              <a:lnSpc>
                <a:spcPct val="92000"/>
              </a:lnSpc>
              <a:spcAft>
                <a:spcPts val="888"/>
              </a:spcAft>
              <a:buSzPct val="100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000" kern="0" dirty="0">
                <a:solidFill>
                  <a:schemeClr val="bg1"/>
                </a:solidFill>
                <a:latin typeface="Arial" charset="0"/>
              </a:rPr>
              <a:t>Cabozantinib plus atezolizumab significantly improved the primary endpoint of progression-free survival versus sorafenib in 1L HCC,        but there was no significant difference in overall survival.</a:t>
            </a:r>
          </a:p>
          <a:p>
            <a:pPr marL="107950">
              <a:lnSpc>
                <a:spcPct val="92000"/>
              </a:lnSpc>
              <a:spcAft>
                <a:spcPts val="888"/>
              </a:spcAft>
              <a:buSzPct val="100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000" kern="0" dirty="0">
                <a:solidFill>
                  <a:schemeClr val="bg1"/>
                </a:solidFill>
                <a:latin typeface="Arial" charset="0"/>
              </a:rPr>
              <a:t>Cabozantinib significantly improved PFS versus sorafenib in 1L HCC.</a:t>
            </a:r>
          </a:p>
        </p:txBody>
      </p:sp>
    </p:spTree>
    <p:extLst>
      <p:ext uri="{BB962C8B-B14F-4D97-AF65-F5344CB8AC3E}">
        <p14:creationId xmlns:p14="http://schemas.microsoft.com/office/powerpoint/2010/main" val="91758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800" b="1" dirty="0"/>
              <a:t>Summary of Pivotal Trials in 1</a:t>
            </a:r>
            <a:r>
              <a:rPr lang="en-US" sz="2800" b="1" baseline="30000" dirty="0"/>
              <a:t>st</a:t>
            </a:r>
            <a:r>
              <a:rPr lang="en-US" sz="2800" b="1" dirty="0"/>
              <a:t>-Line HCC</a:t>
            </a:r>
          </a:p>
        </p:txBody>
      </p:sp>
      <p:sp>
        <p:nvSpPr>
          <p:cNvPr id="5" name="TextBox 4">
            <a:extLst>
              <a:ext uri="{FF2B5EF4-FFF2-40B4-BE49-F238E27FC236}">
                <a16:creationId xmlns:a16="http://schemas.microsoft.com/office/drawing/2014/main" id="{6B8C5EEF-5F81-E920-475D-6C64B4D9ED2F}"/>
              </a:ext>
            </a:extLst>
          </p:cNvPr>
          <p:cNvSpPr txBox="1"/>
          <p:nvPr/>
        </p:nvSpPr>
        <p:spPr>
          <a:xfrm>
            <a:off x="0" y="4564267"/>
            <a:ext cx="9103788" cy="553998"/>
          </a:xfrm>
          <a:prstGeom prst="rect">
            <a:avLst/>
          </a:prstGeom>
          <a:solidFill>
            <a:schemeClr val="bg1"/>
          </a:solidFill>
        </p:spPr>
        <p:txBody>
          <a:bodyPr wrap="square" rtlCol="0">
            <a:spAutoFit/>
          </a:bodyPr>
          <a:lstStyle/>
          <a:p>
            <a:r>
              <a:rPr lang="en-US" sz="1000" dirty="0" err="1"/>
              <a:t>Llovet</a:t>
            </a:r>
            <a:r>
              <a:rPr lang="en-US" sz="1000" dirty="0"/>
              <a:t> et al, NEJM, 2008	Abou-Alfa et al, NEJM Evidence, 2022</a:t>
            </a:r>
          </a:p>
          <a:p>
            <a:r>
              <a:rPr lang="en-US" sz="1000" dirty="0"/>
              <a:t>Kudo et al, Lancet, 2018	Qin et al, Lancet, 2023</a:t>
            </a:r>
          </a:p>
          <a:p>
            <a:r>
              <a:rPr lang="en-US" sz="1000" dirty="0"/>
              <a:t>Finn et al, NEJM, 2020</a:t>
            </a:r>
          </a:p>
        </p:txBody>
      </p:sp>
      <p:graphicFrame>
        <p:nvGraphicFramePr>
          <p:cNvPr id="2" name="Table 1">
            <a:extLst>
              <a:ext uri="{FF2B5EF4-FFF2-40B4-BE49-F238E27FC236}">
                <a16:creationId xmlns:a16="http://schemas.microsoft.com/office/drawing/2014/main" id="{BFD4658A-79D8-EEDA-B092-62927D760DF4}"/>
              </a:ext>
            </a:extLst>
          </p:cNvPr>
          <p:cNvGraphicFramePr>
            <a:graphicFrameLocks noGrp="1"/>
          </p:cNvGraphicFramePr>
          <p:nvPr/>
        </p:nvGraphicFramePr>
        <p:xfrm>
          <a:off x="167570" y="802639"/>
          <a:ext cx="8808860" cy="3197456"/>
        </p:xfrm>
        <a:graphic>
          <a:graphicData uri="http://schemas.openxmlformats.org/drawingml/2006/table">
            <a:tbl>
              <a:tblPr firstRow="1" bandRow="1"/>
              <a:tblGrid>
                <a:gridCol w="1077030">
                  <a:extLst>
                    <a:ext uri="{9D8B030D-6E8A-4147-A177-3AD203B41FA5}">
                      <a16:colId xmlns:a16="http://schemas.microsoft.com/office/drawing/2014/main" val="1560148663"/>
                    </a:ext>
                  </a:extLst>
                </a:gridCol>
                <a:gridCol w="1546366">
                  <a:extLst>
                    <a:ext uri="{9D8B030D-6E8A-4147-A177-3AD203B41FA5}">
                      <a16:colId xmlns:a16="http://schemas.microsoft.com/office/drawing/2014/main" val="3415167066"/>
                    </a:ext>
                  </a:extLst>
                </a:gridCol>
                <a:gridCol w="1546366">
                  <a:extLst>
                    <a:ext uri="{9D8B030D-6E8A-4147-A177-3AD203B41FA5}">
                      <a16:colId xmlns:a16="http://schemas.microsoft.com/office/drawing/2014/main" val="3126698740"/>
                    </a:ext>
                  </a:extLst>
                </a:gridCol>
                <a:gridCol w="1546366">
                  <a:extLst>
                    <a:ext uri="{9D8B030D-6E8A-4147-A177-3AD203B41FA5}">
                      <a16:colId xmlns:a16="http://schemas.microsoft.com/office/drawing/2014/main" val="3455579367"/>
                    </a:ext>
                  </a:extLst>
                </a:gridCol>
                <a:gridCol w="1546366">
                  <a:extLst>
                    <a:ext uri="{9D8B030D-6E8A-4147-A177-3AD203B41FA5}">
                      <a16:colId xmlns:a16="http://schemas.microsoft.com/office/drawing/2014/main" val="799117455"/>
                    </a:ext>
                  </a:extLst>
                </a:gridCol>
                <a:gridCol w="1546366">
                  <a:extLst>
                    <a:ext uri="{9D8B030D-6E8A-4147-A177-3AD203B41FA5}">
                      <a16:colId xmlns:a16="http://schemas.microsoft.com/office/drawing/2014/main" val="401442487"/>
                    </a:ext>
                  </a:extLst>
                </a:gridCol>
              </a:tblGrid>
              <a:tr h="493996">
                <a:tc>
                  <a:txBody>
                    <a:bodyPr/>
                    <a:lstStyle>
                      <a:lvl1pPr marL="0" algn="l" defTabSz="685800" rtl="0" eaLnBrk="1" latinLnBrk="0" hangingPunct="1">
                        <a:defRPr sz="1350" b="1" kern="1200">
                          <a:solidFill>
                            <a:schemeClr val="lt1"/>
                          </a:solidFill>
                          <a:latin typeface="Arial"/>
                          <a:ea typeface="ＭＳ Ｐゴシック"/>
                          <a:cs typeface="ＭＳ Ｐゴシック"/>
                        </a:defRPr>
                      </a:lvl1pPr>
                      <a:lvl2pPr marL="342900" algn="l" defTabSz="685800" rtl="0" eaLnBrk="1" latinLnBrk="0" hangingPunct="1">
                        <a:defRPr sz="1350" b="1" kern="1200">
                          <a:solidFill>
                            <a:schemeClr val="lt1"/>
                          </a:solidFill>
                          <a:latin typeface="Arial"/>
                          <a:ea typeface="ＭＳ Ｐゴシック"/>
                          <a:cs typeface="ＭＳ Ｐゴシック"/>
                        </a:defRPr>
                      </a:lvl2pPr>
                      <a:lvl3pPr marL="685800" algn="l" defTabSz="685800" rtl="0" eaLnBrk="1" latinLnBrk="0" hangingPunct="1">
                        <a:defRPr sz="1350" b="1" kern="1200">
                          <a:solidFill>
                            <a:schemeClr val="lt1"/>
                          </a:solidFill>
                          <a:latin typeface="Arial"/>
                          <a:ea typeface="ＭＳ Ｐゴシック"/>
                          <a:cs typeface="ＭＳ Ｐゴシック"/>
                        </a:defRPr>
                      </a:lvl3pPr>
                      <a:lvl4pPr marL="1028700" algn="l" defTabSz="685800" rtl="0" eaLnBrk="1" latinLnBrk="0" hangingPunct="1">
                        <a:defRPr sz="1350" b="1" kern="1200">
                          <a:solidFill>
                            <a:schemeClr val="lt1"/>
                          </a:solidFill>
                          <a:latin typeface="Arial"/>
                          <a:ea typeface="ＭＳ Ｐゴシック"/>
                          <a:cs typeface="ＭＳ Ｐゴシック"/>
                        </a:defRPr>
                      </a:lvl4pPr>
                      <a:lvl5pPr marL="1371600" algn="l" defTabSz="685800" rtl="0" eaLnBrk="1" latinLnBrk="0" hangingPunct="1">
                        <a:defRPr sz="1350" b="1" kern="1200">
                          <a:solidFill>
                            <a:schemeClr val="lt1"/>
                          </a:solidFill>
                          <a:latin typeface="Arial"/>
                          <a:ea typeface="ＭＳ Ｐゴシック"/>
                          <a:cs typeface="ＭＳ Ｐゴシック"/>
                        </a:defRPr>
                      </a:lvl5pPr>
                      <a:lvl6pPr marL="1714500" algn="l" defTabSz="685800" rtl="0" eaLnBrk="1" latinLnBrk="0" hangingPunct="1">
                        <a:defRPr sz="1350" b="1" kern="1200">
                          <a:solidFill>
                            <a:schemeClr val="lt1"/>
                          </a:solidFill>
                          <a:latin typeface="Arial"/>
                          <a:ea typeface="ＭＳ Ｐゴシック"/>
                          <a:cs typeface="ＭＳ Ｐゴシック"/>
                        </a:defRPr>
                      </a:lvl6pPr>
                      <a:lvl7pPr marL="2057400" algn="l" defTabSz="685800" rtl="0" eaLnBrk="1" latinLnBrk="0" hangingPunct="1">
                        <a:defRPr sz="1350" b="1" kern="1200">
                          <a:solidFill>
                            <a:schemeClr val="lt1"/>
                          </a:solidFill>
                          <a:latin typeface="Arial"/>
                          <a:ea typeface="ＭＳ Ｐゴシック"/>
                          <a:cs typeface="ＭＳ Ｐゴシック"/>
                        </a:defRPr>
                      </a:lvl7pPr>
                      <a:lvl8pPr marL="2400300" algn="l" defTabSz="685800" rtl="0" eaLnBrk="1" latinLnBrk="0" hangingPunct="1">
                        <a:defRPr sz="1350" b="1" kern="1200">
                          <a:solidFill>
                            <a:schemeClr val="lt1"/>
                          </a:solidFill>
                          <a:latin typeface="Arial"/>
                          <a:ea typeface="ＭＳ Ｐゴシック"/>
                          <a:cs typeface="ＭＳ Ｐゴシック"/>
                        </a:defRPr>
                      </a:lvl8pPr>
                      <a:lvl9pPr marL="2743200" algn="l" defTabSz="685800" rtl="0" eaLnBrk="1" latinLnBrk="0" hangingPunct="1">
                        <a:defRPr sz="1350" b="1" kern="1200">
                          <a:solidFill>
                            <a:schemeClr val="lt1"/>
                          </a:solidFill>
                          <a:latin typeface="Arial"/>
                          <a:ea typeface="ＭＳ Ｐゴシック"/>
                          <a:cs typeface="ＭＳ Ｐゴシック"/>
                        </a:defRPr>
                      </a:lvl9pPr>
                    </a:lstStyle>
                    <a:p>
                      <a:endParaRPr lang="en-US" sz="1100" b="1" dirty="0">
                        <a:solidFill>
                          <a:schemeClr val="bg1"/>
                        </a:solidFill>
                      </a:endParaRPr>
                    </a:p>
                  </a:txBody>
                  <a:tcPr marL="121807" marR="121807" marT="60904" marB="60904"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25400" cmpd="sng">
                      <a:solidFill>
                        <a:srgbClr val="000000"/>
                      </a:solidFill>
                    </a:lnB>
                    <a:lnTlToBr w="12700" cmpd="sng">
                      <a:noFill/>
                      <a:prstDash val="solid"/>
                    </a:lnTlToBr>
                    <a:lnBlToTr w="12700" cmpd="sng">
                      <a:noFill/>
                      <a:prstDash val="solid"/>
                    </a:lnBlToTr>
                    <a:solidFill>
                      <a:srgbClr val="2D2D8A"/>
                    </a:solidFill>
                  </a:tcPr>
                </a:tc>
                <a:tc>
                  <a:txBody>
                    <a:bodyPr/>
                    <a:lstStyle>
                      <a:lvl1pPr marL="0" algn="l" defTabSz="685800" rtl="0" eaLnBrk="1" latinLnBrk="0" hangingPunct="1">
                        <a:defRPr sz="1350" b="1" kern="1200">
                          <a:solidFill>
                            <a:schemeClr val="lt1"/>
                          </a:solidFill>
                          <a:latin typeface="Arial"/>
                          <a:ea typeface="ＭＳ Ｐゴシック"/>
                          <a:cs typeface="ＭＳ Ｐゴシック"/>
                        </a:defRPr>
                      </a:lvl1pPr>
                      <a:lvl2pPr marL="342900" algn="l" defTabSz="685800" rtl="0" eaLnBrk="1" latinLnBrk="0" hangingPunct="1">
                        <a:defRPr sz="1350" b="1" kern="1200">
                          <a:solidFill>
                            <a:schemeClr val="lt1"/>
                          </a:solidFill>
                          <a:latin typeface="Arial"/>
                          <a:ea typeface="ＭＳ Ｐゴシック"/>
                          <a:cs typeface="ＭＳ Ｐゴシック"/>
                        </a:defRPr>
                      </a:lvl2pPr>
                      <a:lvl3pPr marL="685800" algn="l" defTabSz="685800" rtl="0" eaLnBrk="1" latinLnBrk="0" hangingPunct="1">
                        <a:defRPr sz="1350" b="1" kern="1200">
                          <a:solidFill>
                            <a:schemeClr val="lt1"/>
                          </a:solidFill>
                          <a:latin typeface="Arial"/>
                          <a:ea typeface="ＭＳ Ｐゴシック"/>
                          <a:cs typeface="ＭＳ Ｐゴシック"/>
                        </a:defRPr>
                      </a:lvl3pPr>
                      <a:lvl4pPr marL="1028700" algn="l" defTabSz="685800" rtl="0" eaLnBrk="1" latinLnBrk="0" hangingPunct="1">
                        <a:defRPr sz="1350" b="1" kern="1200">
                          <a:solidFill>
                            <a:schemeClr val="lt1"/>
                          </a:solidFill>
                          <a:latin typeface="Arial"/>
                          <a:ea typeface="ＭＳ Ｐゴシック"/>
                          <a:cs typeface="ＭＳ Ｐゴシック"/>
                        </a:defRPr>
                      </a:lvl4pPr>
                      <a:lvl5pPr marL="1371600" algn="l" defTabSz="685800" rtl="0" eaLnBrk="1" latinLnBrk="0" hangingPunct="1">
                        <a:defRPr sz="1350" b="1" kern="1200">
                          <a:solidFill>
                            <a:schemeClr val="lt1"/>
                          </a:solidFill>
                          <a:latin typeface="Arial"/>
                          <a:ea typeface="ＭＳ Ｐゴシック"/>
                          <a:cs typeface="ＭＳ Ｐゴシック"/>
                        </a:defRPr>
                      </a:lvl5pPr>
                      <a:lvl6pPr marL="1714500" algn="l" defTabSz="685800" rtl="0" eaLnBrk="1" latinLnBrk="0" hangingPunct="1">
                        <a:defRPr sz="1350" b="1" kern="1200">
                          <a:solidFill>
                            <a:schemeClr val="lt1"/>
                          </a:solidFill>
                          <a:latin typeface="Arial"/>
                          <a:ea typeface="ＭＳ Ｐゴシック"/>
                          <a:cs typeface="ＭＳ Ｐゴシック"/>
                        </a:defRPr>
                      </a:lvl6pPr>
                      <a:lvl7pPr marL="2057400" algn="l" defTabSz="685800" rtl="0" eaLnBrk="1" latinLnBrk="0" hangingPunct="1">
                        <a:defRPr sz="1350" b="1" kern="1200">
                          <a:solidFill>
                            <a:schemeClr val="lt1"/>
                          </a:solidFill>
                          <a:latin typeface="Arial"/>
                          <a:ea typeface="ＭＳ Ｐゴシック"/>
                          <a:cs typeface="ＭＳ Ｐゴシック"/>
                        </a:defRPr>
                      </a:lvl7pPr>
                      <a:lvl8pPr marL="2400300" algn="l" defTabSz="685800" rtl="0" eaLnBrk="1" latinLnBrk="0" hangingPunct="1">
                        <a:defRPr sz="1350" b="1" kern="1200">
                          <a:solidFill>
                            <a:schemeClr val="lt1"/>
                          </a:solidFill>
                          <a:latin typeface="Arial"/>
                          <a:ea typeface="ＭＳ Ｐゴシック"/>
                          <a:cs typeface="ＭＳ Ｐゴシック"/>
                        </a:defRPr>
                      </a:lvl8pPr>
                      <a:lvl9pPr marL="2743200" algn="l" defTabSz="685800" rtl="0" eaLnBrk="1" latinLnBrk="0" hangingPunct="1">
                        <a:defRPr sz="1350" b="1" kern="1200">
                          <a:solidFill>
                            <a:schemeClr val="lt1"/>
                          </a:solidFill>
                          <a:latin typeface="Arial"/>
                          <a:ea typeface="ＭＳ Ｐゴシック"/>
                          <a:cs typeface="ＭＳ Ｐゴシック"/>
                        </a:defRPr>
                      </a:lvl9pPr>
                    </a:lstStyle>
                    <a:p>
                      <a:pPr algn="ctr"/>
                      <a:r>
                        <a:rPr lang="en-US" sz="1100" b="1" dirty="0">
                          <a:solidFill>
                            <a:schemeClr val="bg1"/>
                          </a:solidFill>
                        </a:rPr>
                        <a:t>SHARP</a:t>
                      </a:r>
                    </a:p>
                    <a:p>
                      <a:pPr algn="ctr"/>
                      <a:r>
                        <a:rPr lang="en-US" sz="1100" b="1" dirty="0">
                          <a:solidFill>
                            <a:schemeClr val="bg1"/>
                          </a:solidFill>
                        </a:rPr>
                        <a:t>Sorafenib vs Placebo</a:t>
                      </a:r>
                    </a:p>
                    <a:p>
                      <a:pPr algn="ctr"/>
                      <a:r>
                        <a:rPr lang="en-US" sz="1100" b="1" dirty="0">
                          <a:solidFill>
                            <a:schemeClr val="bg1"/>
                          </a:solidFill>
                        </a:rPr>
                        <a:t>(N = 602)</a:t>
                      </a:r>
                    </a:p>
                  </a:txBody>
                  <a:tcPr marL="121807" marR="121807" marT="60904" marB="60904" anchor="ctr">
                    <a:lnL>
                      <a:noFill/>
                    </a:lnL>
                    <a:lnR>
                      <a:noFill/>
                    </a:lnR>
                    <a:lnT w="12700" cap="flat" cmpd="sng" algn="ctr">
                      <a:solidFill>
                        <a:schemeClr val="tx1"/>
                      </a:solidFill>
                      <a:prstDash val="solid"/>
                      <a:round/>
                      <a:headEnd type="none" w="med" len="med"/>
                      <a:tailEnd type="none" w="med" len="med"/>
                    </a:lnT>
                    <a:lnB w="25400" cmpd="sng">
                      <a:solidFill>
                        <a:srgbClr val="000000"/>
                      </a:solidFill>
                    </a:lnB>
                    <a:lnTlToBr w="12700" cmpd="sng">
                      <a:noFill/>
                      <a:prstDash val="solid"/>
                    </a:lnTlToBr>
                    <a:lnBlToTr w="12700" cmpd="sng">
                      <a:noFill/>
                      <a:prstDash val="solid"/>
                    </a:lnBlToTr>
                    <a:solidFill>
                      <a:srgbClr val="2D2D8A"/>
                    </a:solidFill>
                  </a:tcPr>
                </a:tc>
                <a:tc>
                  <a:txBody>
                    <a:bodyPr/>
                    <a:lstStyle/>
                    <a:p>
                      <a:pPr algn="ctr"/>
                      <a:r>
                        <a:rPr lang="en-US" sz="1100" b="1" dirty="0">
                          <a:solidFill>
                            <a:schemeClr val="bg1"/>
                          </a:solidFill>
                        </a:rPr>
                        <a:t>REFLECT</a:t>
                      </a:r>
                    </a:p>
                    <a:p>
                      <a:pPr algn="ctr"/>
                      <a:r>
                        <a:rPr lang="en-US" sz="1100" b="1" dirty="0">
                          <a:solidFill>
                            <a:schemeClr val="bg1"/>
                          </a:solidFill>
                        </a:rPr>
                        <a:t>Lenvatinib vs Sorafenib</a:t>
                      </a:r>
                    </a:p>
                    <a:p>
                      <a:pPr algn="ctr"/>
                      <a:r>
                        <a:rPr lang="en-US" sz="1100" b="1" dirty="0">
                          <a:solidFill>
                            <a:schemeClr val="bg1"/>
                          </a:solidFill>
                        </a:rPr>
                        <a:t>(N = 954)</a:t>
                      </a:r>
                    </a:p>
                  </a:txBody>
                  <a:tcPr marL="121807" marR="121807" marT="60904" marB="60904" anchor="ctr">
                    <a:lnL>
                      <a:noFill/>
                    </a:lnL>
                    <a:lnR>
                      <a:noFill/>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2D2D8A"/>
                    </a:solidFill>
                  </a:tcPr>
                </a:tc>
                <a:tc>
                  <a:txBody>
                    <a:bodyPr/>
                    <a:lstStyle>
                      <a:lvl1pPr marL="0" algn="l" defTabSz="685800" rtl="0" eaLnBrk="1" latinLnBrk="0" hangingPunct="1">
                        <a:defRPr sz="1350" b="1" kern="1200">
                          <a:solidFill>
                            <a:schemeClr val="lt1"/>
                          </a:solidFill>
                          <a:latin typeface="Arial"/>
                          <a:ea typeface="ＭＳ Ｐゴシック"/>
                          <a:cs typeface="ＭＳ Ｐゴシック"/>
                        </a:defRPr>
                      </a:lvl1pPr>
                      <a:lvl2pPr marL="342900" algn="l" defTabSz="685800" rtl="0" eaLnBrk="1" latinLnBrk="0" hangingPunct="1">
                        <a:defRPr sz="1350" b="1" kern="1200">
                          <a:solidFill>
                            <a:schemeClr val="lt1"/>
                          </a:solidFill>
                          <a:latin typeface="Arial"/>
                          <a:ea typeface="ＭＳ Ｐゴシック"/>
                          <a:cs typeface="ＭＳ Ｐゴシック"/>
                        </a:defRPr>
                      </a:lvl2pPr>
                      <a:lvl3pPr marL="685800" algn="l" defTabSz="685800" rtl="0" eaLnBrk="1" latinLnBrk="0" hangingPunct="1">
                        <a:defRPr sz="1350" b="1" kern="1200">
                          <a:solidFill>
                            <a:schemeClr val="lt1"/>
                          </a:solidFill>
                          <a:latin typeface="Arial"/>
                          <a:ea typeface="ＭＳ Ｐゴシック"/>
                          <a:cs typeface="ＭＳ Ｐゴシック"/>
                        </a:defRPr>
                      </a:lvl3pPr>
                      <a:lvl4pPr marL="1028700" algn="l" defTabSz="685800" rtl="0" eaLnBrk="1" latinLnBrk="0" hangingPunct="1">
                        <a:defRPr sz="1350" b="1" kern="1200">
                          <a:solidFill>
                            <a:schemeClr val="lt1"/>
                          </a:solidFill>
                          <a:latin typeface="Arial"/>
                          <a:ea typeface="ＭＳ Ｐゴシック"/>
                          <a:cs typeface="ＭＳ Ｐゴシック"/>
                        </a:defRPr>
                      </a:lvl4pPr>
                      <a:lvl5pPr marL="1371600" algn="l" defTabSz="685800" rtl="0" eaLnBrk="1" latinLnBrk="0" hangingPunct="1">
                        <a:defRPr sz="1350" b="1" kern="1200">
                          <a:solidFill>
                            <a:schemeClr val="lt1"/>
                          </a:solidFill>
                          <a:latin typeface="Arial"/>
                          <a:ea typeface="ＭＳ Ｐゴシック"/>
                          <a:cs typeface="ＭＳ Ｐゴシック"/>
                        </a:defRPr>
                      </a:lvl5pPr>
                      <a:lvl6pPr marL="1714500" algn="l" defTabSz="685800" rtl="0" eaLnBrk="1" latinLnBrk="0" hangingPunct="1">
                        <a:defRPr sz="1350" b="1" kern="1200">
                          <a:solidFill>
                            <a:schemeClr val="lt1"/>
                          </a:solidFill>
                          <a:latin typeface="Arial"/>
                          <a:ea typeface="ＭＳ Ｐゴシック"/>
                          <a:cs typeface="ＭＳ Ｐゴシック"/>
                        </a:defRPr>
                      </a:lvl6pPr>
                      <a:lvl7pPr marL="2057400" algn="l" defTabSz="685800" rtl="0" eaLnBrk="1" latinLnBrk="0" hangingPunct="1">
                        <a:defRPr sz="1350" b="1" kern="1200">
                          <a:solidFill>
                            <a:schemeClr val="lt1"/>
                          </a:solidFill>
                          <a:latin typeface="Arial"/>
                          <a:ea typeface="ＭＳ Ｐゴシック"/>
                          <a:cs typeface="ＭＳ Ｐゴシック"/>
                        </a:defRPr>
                      </a:lvl7pPr>
                      <a:lvl8pPr marL="2400300" algn="l" defTabSz="685800" rtl="0" eaLnBrk="1" latinLnBrk="0" hangingPunct="1">
                        <a:defRPr sz="1350" b="1" kern="1200">
                          <a:solidFill>
                            <a:schemeClr val="lt1"/>
                          </a:solidFill>
                          <a:latin typeface="Arial"/>
                          <a:ea typeface="ＭＳ Ｐゴシック"/>
                          <a:cs typeface="ＭＳ Ｐゴシック"/>
                        </a:defRPr>
                      </a:lvl8pPr>
                      <a:lvl9pPr marL="2743200" algn="l" defTabSz="685800" rtl="0" eaLnBrk="1" latinLnBrk="0" hangingPunct="1">
                        <a:defRPr sz="1350" b="1" kern="1200">
                          <a:solidFill>
                            <a:schemeClr val="lt1"/>
                          </a:solidFill>
                          <a:latin typeface="Arial"/>
                          <a:ea typeface="ＭＳ Ｐゴシック"/>
                          <a:cs typeface="ＭＳ Ｐゴシック"/>
                        </a:defRPr>
                      </a:lvl9pPr>
                    </a:lstStyle>
                    <a:p>
                      <a:pPr algn="ctr"/>
                      <a:r>
                        <a:rPr lang="en-US" sz="1100" b="1" dirty="0">
                          <a:solidFill>
                            <a:schemeClr val="bg1"/>
                          </a:solidFill>
                        </a:rPr>
                        <a:t>IMbrave150</a:t>
                      </a:r>
                    </a:p>
                    <a:p>
                      <a:pPr algn="ctr"/>
                      <a:r>
                        <a:rPr lang="en-US" sz="1100" b="1" dirty="0" err="1">
                          <a:solidFill>
                            <a:schemeClr val="bg1"/>
                          </a:solidFill>
                        </a:rPr>
                        <a:t>Atezo</a:t>
                      </a:r>
                      <a:r>
                        <a:rPr lang="en-US" sz="1100" b="1" dirty="0">
                          <a:solidFill>
                            <a:schemeClr val="bg1"/>
                          </a:solidFill>
                        </a:rPr>
                        <a:t>/Bev vs Sorafenib</a:t>
                      </a:r>
                    </a:p>
                    <a:p>
                      <a:pPr algn="ctr"/>
                      <a:r>
                        <a:rPr lang="en-US" sz="1100" b="1" dirty="0">
                          <a:solidFill>
                            <a:schemeClr val="bg1"/>
                          </a:solidFill>
                        </a:rPr>
                        <a:t>(N = 501)</a:t>
                      </a:r>
                    </a:p>
                  </a:txBody>
                  <a:tcPr marL="121807" marR="121807" marT="60904" marB="60904"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5400" cmpd="sng">
                      <a:solidFill>
                        <a:srgbClr val="000000"/>
                      </a:solidFill>
                    </a:lnB>
                    <a:lnTlToBr w="12700" cmpd="sng">
                      <a:noFill/>
                      <a:prstDash val="solid"/>
                    </a:lnTlToBr>
                    <a:lnBlToTr w="12700" cmpd="sng">
                      <a:noFill/>
                      <a:prstDash val="solid"/>
                    </a:lnBlToTr>
                    <a:solidFill>
                      <a:srgbClr val="2D2D8A"/>
                    </a:solidFill>
                  </a:tcPr>
                </a:tc>
                <a:tc>
                  <a:txBody>
                    <a:bodyPr/>
                    <a:lstStyle>
                      <a:lvl1pPr marL="0" algn="l" defTabSz="685800" rtl="0" eaLnBrk="1" latinLnBrk="0" hangingPunct="1">
                        <a:defRPr sz="1350" b="1" kern="1200">
                          <a:solidFill>
                            <a:schemeClr val="lt1"/>
                          </a:solidFill>
                          <a:latin typeface="Arial"/>
                          <a:ea typeface="ＭＳ Ｐゴシック"/>
                          <a:cs typeface="ＭＳ Ｐゴシック"/>
                        </a:defRPr>
                      </a:lvl1pPr>
                      <a:lvl2pPr marL="342900" algn="l" defTabSz="685800" rtl="0" eaLnBrk="1" latinLnBrk="0" hangingPunct="1">
                        <a:defRPr sz="1350" b="1" kern="1200">
                          <a:solidFill>
                            <a:schemeClr val="lt1"/>
                          </a:solidFill>
                          <a:latin typeface="Arial"/>
                          <a:ea typeface="ＭＳ Ｐゴシック"/>
                          <a:cs typeface="ＭＳ Ｐゴシック"/>
                        </a:defRPr>
                      </a:lvl2pPr>
                      <a:lvl3pPr marL="685800" algn="l" defTabSz="685800" rtl="0" eaLnBrk="1" latinLnBrk="0" hangingPunct="1">
                        <a:defRPr sz="1350" b="1" kern="1200">
                          <a:solidFill>
                            <a:schemeClr val="lt1"/>
                          </a:solidFill>
                          <a:latin typeface="Arial"/>
                          <a:ea typeface="ＭＳ Ｐゴシック"/>
                          <a:cs typeface="ＭＳ Ｐゴシック"/>
                        </a:defRPr>
                      </a:lvl3pPr>
                      <a:lvl4pPr marL="1028700" algn="l" defTabSz="685800" rtl="0" eaLnBrk="1" latinLnBrk="0" hangingPunct="1">
                        <a:defRPr sz="1350" b="1" kern="1200">
                          <a:solidFill>
                            <a:schemeClr val="lt1"/>
                          </a:solidFill>
                          <a:latin typeface="Arial"/>
                          <a:ea typeface="ＭＳ Ｐゴシック"/>
                          <a:cs typeface="ＭＳ Ｐゴシック"/>
                        </a:defRPr>
                      </a:lvl4pPr>
                      <a:lvl5pPr marL="1371600" algn="l" defTabSz="685800" rtl="0" eaLnBrk="1" latinLnBrk="0" hangingPunct="1">
                        <a:defRPr sz="1350" b="1" kern="1200">
                          <a:solidFill>
                            <a:schemeClr val="lt1"/>
                          </a:solidFill>
                          <a:latin typeface="Arial"/>
                          <a:ea typeface="ＭＳ Ｐゴシック"/>
                          <a:cs typeface="ＭＳ Ｐゴシック"/>
                        </a:defRPr>
                      </a:lvl5pPr>
                      <a:lvl6pPr marL="1714500" algn="l" defTabSz="685800" rtl="0" eaLnBrk="1" latinLnBrk="0" hangingPunct="1">
                        <a:defRPr sz="1350" b="1" kern="1200">
                          <a:solidFill>
                            <a:schemeClr val="lt1"/>
                          </a:solidFill>
                          <a:latin typeface="Arial"/>
                          <a:ea typeface="ＭＳ Ｐゴシック"/>
                          <a:cs typeface="ＭＳ Ｐゴシック"/>
                        </a:defRPr>
                      </a:lvl6pPr>
                      <a:lvl7pPr marL="2057400" algn="l" defTabSz="685800" rtl="0" eaLnBrk="1" latinLnBrk="0" hangingPunct="1">
                        <a:defRPr sz="1350" b="1" kern="1200">
                          <a:solidFill>
                            <a:schemeClr val="lt1"/>
                          </a:solidFill>
                          <a:latin typeface="Arial"/>
                          <a:ea typeface="ＭＳ Ｐゴシック"/>
                          <a:cs typeface="ＭＳ Ｐゴシック"/>
                        </a:defRPr>
                      </a:lvl7pPr>
                      <a:lvl8pPr marL="2400300" algn="l" defTabSz="685800" rtl="0" eaLnBrk="1" latinLnBrk="0" hangingPunct="1">
                        <a:defRPr sz="1350" b="1" kern="1200">
                          <a:solidFill>
                            <a:schemeClr val="lt1"/>
                          </a:solidFill>
                          <a:latin typeface="Arial"/>
                          <a:ea typeface="ＭＳ Ｐゴシック"/>
                          <a:cs typeface="ＭＳ Ｐゴシック"/>
                        </a:defRPr>
                      </a:lvl8pPr>
                      <a:lvl9pPr marL="2743200" algn="l" defTabSz="685800" rtl="0" eaLnBrk="1" latinLnBrk="0" hangingPunct="1">
                        <a:defRPr sz="1350" b="1" kern="1200">
                          <a:solidFill>
                            <a:schemeClr val="lt1"/>
                          </a:solidFill>
                          <a:latin typeface="Arial"/>
                          <a:ea typeface="ＭＳ Ｐゴシック"/>
                          <a:cs typeface="ＭＳ Ｐゴシック"/>
                        </a:defRPr>
                      </a:lvl9pPr>
                    </a:lstStyle>
                    <a:p>
                      <a:pPr algn="ctr"/>
                      <a:r>
                        <a:rPr lang="en-US" sz="1100" b="1" dirty="0">
                          <a:solidFill>
                            <a:schemeClr val="bg1"/>
                          </a:solidFill>
                        </a:rPr>
                        <a:t>HIMALAYA</a:t>
                      </a:r>
                    </a:p>
                    <a:p>
                      <a:pPr algn="ctr"/>
                      <a:r>
                        <a:rPr lang="en-US" sz="1100" b="1" dirty="0" err="1">
                          <a:solidFill>
                            <a:schemeClr val="bg1"/>
                          </a:solidFill>
                        </a:rPr>
                        <a:t>Treme</a:t>
                      </a:r>
                      <a:r>
                        <a:rPr lang="en-US" sz="1100" b="1" dirty="0">
                          <a:solidFill>
                            <a:schemeClr val="bg1"/>
                          </a:solidFill>
                        </a:rPr>
                        <a:t>/Durva vs Sorafenib</a:t>
                      </a:r>
                    </a:p>
                    <a:p>
                      <a:pPr algn="ctr"/>
                      <a:r>
                        <a:rPr lang="en-US" sz="1100" b="1" dirty="0">
                          <a:solidFill>
                            <a:schemeClr val="bg1"/>
                          </a:solidFill>
                        </a:rPr>
                        <a:t>(N = 782)</a:t>
                      </a:r>
                    </a:p>
                  </a:txBody>
                  <a:tcPr marL="121807" marR="121807" marT="60904" marB="60904"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2D2D8A"/>
                    </a:solidFill>
                  </a:tcPr>
                </a:tc>
                <a:tc>
                  <a:txBody>
                    <a:bodyPr/>
                    <a:lstStyle/>
                    <a:p>
                      <a:pPr algn="ctr"/>
                      <a:r>
                        <a:rPr lang="en-US" sz="1100" b="1" dirty="0">
                          <a:solidFill>
                            <a:schemeClr val="bg1"/>
                          </a:solidFill>
                        </a:rPr>
                        <a:t>CARES-310</a:t>
                      </a:r>
                    </a:p>
                    <a:p>
                      <a:pPr algn="ctr"/>
                      <a:r>
                        <a:rPr lang="en-US" sz="1100" b="1" dirty="0" err="1">
                          <a:solidFill>
                            <a:schemeClr val="bg1"/>
                          </a:solidFill>
                        </a:rPr>
                        <a:t>Camrelizumab</a:t>
                      </a:r>
                      <a:r>
                        <a:rPr lang="en-US" sz="1100" b="1" dirty="0">
                          <a:solidFill>
                            <a:schemeClr val="bg1"/>
                          </a:solidFill>
                        </a:rPr>
                        <a:t> + </a:t>
                      </a:r>
                      <a:r>
                        <a:rPr lang="en-US" sz="1100" b="1" dirty="0" err="1">
                          <a:solidFill>
                            <a:schemeClr val="bg1"/>
                          </a:solidFill>
                        </a:rPr>
                        <a:t>Rivoceranib</a:t>
                      </a:r>
                      <a:r>
                        <a:rPr lang="en-US" sz="1100" b="1" dirty="0">
                          <a:solidFill>
                            <a:schemeClr val="bg1"/>
                          </a:solidFill>
                        </a:rPr>
                        <a:t> vs Sorafenib</a:t>
                      </a:r>
                    </a:p>
                    <a:p>
                      <a:pPr algn="ctr"/>
                      <a:r>
                        <a:rPr lang="en-US" sz="1100" b="1" dirty="0">
                          <a:solidFill>
                            <a:schemeClr val="bg1"/>
                          </a:solidFill>
                        </a:rPr>
                        <a:t>(N = 543)</a:t>
                      </a:r>
                    </a:p>
                  </a:txBody>
                  <a:tcPr marL="121807" marR="121807" marT="60904" marB="60904"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2D2D8A"/>
                    </a:solidFill>
                  </a:tcPr>
                </a:tc>
                <a:extLst>
                  <a:ext uri="{0D108BD9-81ED-4DB2-BD59-A6C34878D82A}">
                    <a16:rowId xmlns:a16="http://schemas.microsoft.com/office/drawing/2014/main" val="141231306"/>
                  </a:ext>
                </a:extLst>
              </a:tr>
              <a:tr h="493996">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r>
                        <a:rPr lang="en-US" sz="1100" b="1" dirty="0"/>
                        <a:t>Targets</a:t>
                      </a:r>
                    </a:p>
                  </a:txBody>
                  <a:tcPr marL="121807" marR="121807" marT="60904" marB="60904" anchor="ctr">
                    <a:lnL w="12700" cap="flat" cmpd="sng" algn="ctr">
                      <a:solidFill>
                        <a:schemeClr val="tx1"/>
                      </a:solidFill>
                      <a:prstDash val="solid"/>
                      <a:round/>
                      <a:headEnd type="none" w="med" len="med"/>
                      <a:tailEnd type="none" w="med" len="med"/>
                    </a:lnL>
                    <a:lnR>
                      <a:noFill/>
                    </a:lnR>
                    <a:lnT w="25400" cmpd="sng">
                      <a:solidFill>
                        <a:srgbClr val="000000"/>
                      </a:solid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pPr algn="ctr"/>
                      <a:r>
                        <a:rPr lang="en-US" sz="1100" b="0" dirty="0"/>
                        <a:t>VEGFR1-3, PDGFR, RAF, KIT</a:t>
                      </a:r>
                    </a:p>
                  </a:txBody>
                  <a:tcPr marL="121807" marR="121807" marT="60904" marB="60904" anchor="ctr">
                    <a:lnL>
                      <a:noFill/>
                    </a:lnL>
                    <a:lnR>
                      <a:noFill/>
                    </a:lnR>
                    <a:lnT w="25400" cmpd="sng">
                      <a:solidFill>
                        <a:srgbClr val="000000"/>
                      </a:solidFill>
                    </a:lnT>
                    <a:lnB>
                      <a:noFill/>
                    </a:lnB>
                    <a:lnTlToBr w="12700" cmpd="sng">
                      <a:noFill/>
                      <a:prstDash val="solid"/>
                    </a:lnTlToBr>
                    <a:lnBlToTr w="12700" cmpd="sng">
                      <a:noFill/>
                      <a:prstDash val="solid"/>
                    </a:lnBlToTr>
                    <a:solidFill>
                      <a:srgbClr val="000000">
                        <a:tint val="20000"/>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dirty="0"/>
                        <a:t>VEGFR1-3, PDGFR, FGFR1-4, RET</a:t>
                      </a:r>
                    </a:p>
                  </a:txBody>
                  <a:tcPr marL="121807" marR="121807" marT="60904" marB="60904" anchor="ctr">
                    <a:lnL>
                      <a:noFill/>
                    </a:lnL>
                    <a:lnR>
                      <a:noFill/>
                    </a:lnR>
                    <a:lnT w="254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pPr algn="ctr"/>
                      <a:r>
                        <a:rPr lang="en-US" sz="1100" b="0" dirty="0"/>
                        <a:t>PD-L1, VEGF</a:t>
                      </a:r>
                    </a:p>
                  </a:txBody>
                  <a:tcPr marL="121807" marR="121807" marT="60904" marB="60904" anchor="ctr">
                    <a:lnL>
                      <a:noFill/>
                    </a:lnL>
                    <a:lnR w="12700" cap="flat" cmpd="sng" algn="ctr">
                      <a:noFill/>
                      <a:prstDash val="solid"/>
                      <a:round/>
                      <a:headEnd type="none" w="med" len="med"/>
                      <a:tailEnd type="none" w="med" len="med"/>
                    </a:lnR>
                    <a:lnT w="25400" cmpd="sng">
                      <a:solidFill>
                        <a:srgbClr val="000000"/>
                      </a:solid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pPr algn="ctr"/>
                      <a:r>
                        <a:rPr lang="en-US" sz="1100" b="0" dirty="0"/>
                        <a:t>CTLA-4, PD-L1</a:t>
                      </a:r>
                    </a:p>
                  </a:txBody>
                  <a:tcPr marL="121807" marR="121807" marT="60904" marB="60904" anchor="ctr">
                    <a:lnL>
                      <a:noFill/>
                    </a:lnL>
                    <a:lnR w="12700" cap="flat" cmpd="sng" algn="ctr">
                      <a:no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000000">
                        <a:tint val="20000"/>
                      </a:srgbClr>
                    </a:solidFill>
                  </a:tcPr>
                </a:tc>
                <a:tc>
                  <a:txBody>
                    <a:bodyPr/>
                    <a:lstStyle/>
                    <a:p>
                      <a:pPr algn="ctr"/>
                      <a:r>
                        <a:rPr lang="en-US" sz="1100" b="0" dirty="0"/>
                        <a:t>PD-1, VEGFR2</a:t>
                      </a:r>
                    </a:p>
                  </a:txBody>
                  <a:tcPr marL="121807" marR="121807" marT="60904" marB="60904" anchor="ctr">
                    <a:lnL>
                      <a:noFill/>
                    </a:lnL>
                    <a:lnR w="127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3861431831"/>
                  </a:ext>
                </a:extLst>
              </a:tr>
              <a:tr h="493996">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r>
                        <a:rPr lang="en-US" sz="1100" b="1" dirty="0"/>
                        <a:t>Median OS, </a:t>
                      </a:r>
                      <a:r>
                        <a:rPr lang="en-US" sz="1100" b="1" dirty="0" err="1"/>
                        <a:t>mo</a:t>
                      </a:r>
                      <a:r>
                        <a:rPr lang="en-US" sz="1100" b="1" dirty="0"/>
                        <a:t>, HR </a:t>
                      </a:r>
                    </a:p>
                    <a:p>
                      <a:r>
                        <a:rPr lang="en-US" sz="1100" b="1" dirty="0"/>
                        <a:t>(95% CI)</a:t>
                      </a:r>
                    </a:p>
                  </a:txBody>
                  <a:tcPr marL="121807" marR="121807" marT="60904" marB="60904"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pPr algn="ctr"/>
                      <a:r>
                        <a:rPr lang="en-US" sz="1100" dirty="0"/>
                        <a:t>10.7 vs 7.9</a:t>
                      </a:r>
                    </a:p>
                    <a:p>
                      <a:pPr algn="ctr"/>
                      <a:r>
                        <a:rPr lang="en-US" sz="1100" dirty="0"/>
                        <a:t>HR 0.69 (0.55-0.87)</a:t>
                      </a:r>
                    </a:p>
                    <a:p>
                      <a:pPr algn="ctr"/>
                      <a:r>
                        <a:rPr lang="en-US" sz="1100" dirty="0"/>
                        <a:t>p&lt;0.001</a:t>
                      </a:r>
                    </a:p>
                  </a:txBody>
                  <a:tcPr marL="121807" marR="121807" marT="60904" marB="60904"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a:r>
                        <a:rPr lang="en-US" sz="1100" dirty="0"/>
                        <a:t>13.6 vs 12.3</a:t>
                      </a:r>
                    </a:p>
                    <a:p>
                      <a:pPr algn="ctr"/>
                      <a:r>
                        <a:rPr lang="en-US" sz="1100" dirty="0"/>
                        <a:t>HR 0.92 (0.79-1.06)</a:t>
                      </a:r>
                    </a:p>
                    <a:p>
                      <a:pPr algn="ctr"/>
                      <a:r>
                        <a:rPr lang="en-US" sz="1100" dirty="0"/>
                        <a:t>p=NS</a:t>
                      </a:r>
                    </a:p>
                  </a:txBody>
                  <a:tcPr marL="121807" marR="121807" marT="60904" marB="60904"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pPr algn="ctr"/>
                      <a:r>
                        <a:rPr lang="en-US" sz="1100" dirty="0"/>
                        <a:t>19.2 vs 13.4</a:t>
                      </a:r>
                    </a:p>
                    <a:p>
                      <a:pPr algn="ctr"/>
                      <a:r>
                        <a:rPr lang="en-US" sz="1100" dirty="0"/>
                        <a:t>HR 0.66 (0.52-0.85)</a:t>
                      </a:r>
                    </a:p>
                    <a:p>
                      <a:pPr algn="ctr"/>
                      <a:r>
                        <a:rPr lang="en-US" sz="1100" dirty="0"/>
                        <a:t>p&lt;0.001</a:t>
                      </a:r>
                    </a:p>
                  </a:txBody>
                  <a:tcPr marL="121807" marR="121807" marT="60904" marB="60904"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pPr algn="ctr"/>
                      <a:r>
                        <a:rPr lang="en-US" sz="1100" dirty="0"/>
                        <a:t>16.43 vs 13.77</a:t>
                      </a:r>
                    </a:p>
                    <a:p>
                      <a:pPr algn="ctr"/>
                      <a:r>
                        <a:rPr lang="en-US" sz="1100" dirty="0"/>
                        <a:t>HR 0.78 (0.65-0.93)</a:t>
                      </a:r>
                    </a:p>
                    <a:p>
                      <a:pPr algn="ctr"/>
                      <a:r>
                        <a:rPr lang="en-US" sz="1100" dirty="0"/>
                        <a:t>p=0.0035</a:t>
                      </a:r>
                    </a:p>
                  </a:txBody>
                  <a:tcPr marL="121807" marR="121807" marT="60904" marB="60904"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a:r>
                        <a:rPr lang="en-US" sz="1100" dirty="0"/>
                        <a:t>22.1 vs 15.2</a:t>
                      </a:r>
                    </a:p>
                    <a:p>
                      <a:pPr algn="ctr"/>
                      <a:r>
                        <a:rPr lang="en-US" sz="1100" dirty="0"/>
                        <a:t>HR 0.62 (0.49-0.80)</a:t>
                      </a:r>
                    </a:p>
                    <a:p>
                      <a:pPr algn="ctr"/>
                      <a:r>
                        <a:rPr lang="en-US" sz="1100" dirty="0"/>
                        <a:t>P&lt;0.0001</a:t>
                      </a:r>
                    </a:p>
                  </a:txBody>
                  <a:tcPr marL="121807" marR="121807" marT="60904" marB="60904"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47918400"/>
                  </a:ext>
                </a:extLst>
              </a:tr>
              <a:tr h="493996">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r>
                        <a:rPr lang="en-US" sz="1100" b="1" dirty="0"/>
                        <a:t>Median PFS, </a:t>
                      </a:r>
                      <a:r>
                        <a:rPr lang="en-US" sz="1100" b="1" dirty="0" err="1"/>
                        <a:t>mo</a:t>
                      </a:r>
                      <a:r>
                        <a:rPr lang="en-US" sz="1100" b="1" dirty="0"/>
                        <a:t>, HR </a:t>
                      </a:r>
                    </a:p>
                    <a:p>
                      <a:r>
                        <a:rPr lang="en-US" sz="1100" b="1" dirty="0"/>
                        <a:t>(95% CI)</a:t>
                      </a:r>
                    </a:p>
                  </a:txBody>
                  <a:tcPr marL="121807" marR="121807" marT="60904" marB="60904"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pPr algn="ctr"/>
                      <a:r>
                        <a:rPr lang="en-US" sz="1100" dirty="0"/>
                        <a:t>5.5 vs 2.8</a:t>
                      </a:r>
                    </a:p>
                    <a:p>
                      <a:pPr algn="ctr"/>
                      <a:r>
                        <a:rPr lang="en-US" sz="1100" dirty="0"/>
                        <a:t>HR 0.58 (0.45-0.74)</a:t>
                      </a:r>
                    </a:p>
                    <a:p>
                      <a:pPr algn="ctr"/>
                      <a:r>
                        <a:rPr lang="en-US" sz="1100" dirty="0"/>
                        <a:t>p&lt;0.001</a:t>
                      </a:r>
                    </a:p>
                  </a:txBody>
                  <a:tcPr marL="121807" marR="121807" marT="60904" marB="60904" anchor="ctr">
                    <a:lnL>
                      <a:noFill/>
                    </a:lnL>
                    <a:lnR>
                      <a:noFill/>
                    </a:lnR>
                    <a:lnT>
                      <a:noFill/>
                    </a:lnT>
                    <a:lnB>
                      <a:noFill/>
                    </a:lnB>
                    <a:lnTlToBr w="12700" cmpd="sng">
                      <a:noFill/>
                      <a:prstDash val="solid"/>
                    </a:lnTlToBr>
                    <a:lnBlToTr w="12700" cmpd="sng">
                      <a:noFill/>
                      <a:prstDash val="solid"/>
                    </a:lnBlToTr>
                    <a:solidFill>
                      <a:srgbClr val="000000">
                        <a:tint val="20000"/>
                      </a:srgbClr>
                    </a:solidFill>
                  </a:tcPr>
                </a:tc>
                <a:tc>
                  <a:txBody>
                    <a:bodyPr/>
                    <a:lstStyle/>
                    <a:p>
                      <a:pPr algn="ctr"/>
                      <a:r>
                        <a:rPr lang="en-US" sz="1100" dirty="0"/>
                        <a:t>7.4 vs 3.7</a:t>
                      </a:r>
                    </a:p>
                    <a:p>
                      <a:pPr algn="ctr"/>
                      <a:r>
                        <a:rPr lang="en-US" sz="1100" dirty="0"/>
                        <a:t>HR 0.66 (0.56-0.77)</a:t>
                      </a:r>
                    </a:p>
                    <a:p>
                      <a:pPr algn="ctr"/>
                      <a:r>
                        <a:rPr lang="en-US" sz="1100" dirty="0"/>
                        <a:t>p&lt;0.0001</a:t>
                      </a:r>
                    </a:p>
                  </a:txBody>
                  <a:tcPr marL="121807" marR="121807" marT="60904" marB="60904" anchor="ctr">
                    <a:lnL>
                      <a:noFill/>
                    </a:lnL>
                    <a:lnR>
                      <a:noFill/>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pPr algn="ctr"/>
                      <a:r>
                        <a:rPr lang="en-US" sz="1100" dirty="0"/>
                        <a:t>6.9 vs 4.3</a:t>
                      </a:r>
                    </a:p>
                    <a:p>
                      <a:pPr algn="ctr"/>
                      <a:r>
                        <a:rPr lang="en-US" sz="1100" dirty="0"/>
                        <a:t>HR 0.65 (0.53-0.81)</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dirty="0"/>
                        <a:t>p&lt;0.001</a:t>
                      </a:r>
                    </a:p>
                  </a:txBody>
                  <a:tcPr marL="121807" marR="121807" marT="60904" marB="60904"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pPr algn="ctr"/>
                      <a:r>
                        <a:rPr lang="en-US" sz="1100" dirty="0"/>
                        <a:t>3.78 vs 4.07</a:t>
                      </a:r>
                    </a:p>
                    <a:p>
                      <a:pPr algn="ctr"/>
                      <a:r>
                        <a:rPr lang="en-US" sz="1100" dirty="0"/>
                        <a:t>HR 0.90 (0.77-1.05)</a:t>
                      </a:r>
                    </a:p>
                    <a:p>
                      <a:pPr algn="ctr"/>
                      <a:r>
                        <a:rPr lang="en-US" sz="1100" dirty="0"/>
                        <a:t>p=NS</a:t>
                      </a:r>
                    </a:p>
                  </a:txBody>
                  <a:tcPr marL="121807" marR="121807" marT="60904" marB="60904"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0000">
                        <a:tint val="20000"/>
                      </a:srgbClr>
                    </a:solidFill>
                  </a:tcPr>
                </a:tc>
                <a:tc>
                  <a:txBody>
                    <a:bodyPr/>
                    <a:lstStyle/>
                    <a:p>
                      <a:pPr algn="ctr"/>
                      <a:r>
                        <a:rPr lang="en-US" sz="1100" dirty="0"/>
                        <a:t>5.6 vs 3.7</a:t>
                      </a:r>
                    </a:p>
                    <a:p>
                      <a:pPr algn="ctr"/>
                      <a:r>
                        <a:rPr lang="en-US" sz="1100" dirty="0"/>
                        <a:t>HR 0.52 (0.41-0.65)</a:t>
                      </a:r>
                    </a:p>
                    <a:p>
                      <a:pPr algn="ctr"/>
                      <a:r>
                        <a:rPr lang="en-US" sz="1100" dirty="0"/>
                        <a:t>p&lt;0.0001</a:t>
                      </a:r>
                    </a:p>
                  </a:txBody>
                  <a:tcPr marL="121807" marR="121807" marT="60904" marB="60904"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3827207899"/>
                  </a:ext>
                </a:extLst>
              </a:tr>
              <a:tr h="493996">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r>
                        <a:rPr lang="en-US" sz="1100" b="1" dirty="0"/>
                        <a:t>ORR, %</a:t>
                      </a:r>
                    </a:p>
                  </a:txBody>
                  <a:tcPr marL="121807" marR="121807" marT="60904" marB="60904"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pPr algn="ctr"/>
                      <a:r>
                        <a:rPr lang="en-US" sz="1100" dirty="0"/>
                        <a:t>2.3% vs 0.7%</a:t>
                      </a:r>
                    </a:p>
                  </a:txBody>
                  <a:tcPr marL="121807" marR="121807" marT="60904" marB="60904"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100" dirty="0"/>
                        <a:t>18.8% vs 6.5%</a:t>
                      </a:r>
                    </a:p>
                  </a:txBody>
                  <a:tcPr marL="121807" marR="121807" marT="60904" marB="60904"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pPr algn="ctr"/>
                      <a:r>
                        <a:rPr lang="en-US" sz="1100" dirty="0"/>
                        <a:t>30% vs 11%</a:t>
                      </a:r>
                    </a:p>
                  </a:txBody>
                  <a:tcPr marL="121807" marR="121807" marT="60904" marB="60904" anchor="ctr">
                    <a:lnL>
                      <a:noFill/>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pPr algn="ctr"/>
                      <a:r>
                        <a:rPr lang="en-US" sz="1100" dirty="0"/>
                        <a:t>20.1% vs 5.1%</a:t>
                      </a:r>
                    </a:p>
                  </a:txBody>
                  <a:tcPr marL="121807" marR="121807" marT="60904" marB="60904" anchor="ctr">
                    <a:lnL>
                      <a:noFill/>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100" dirty="0"/>
                        <a:t>25% vs 6%</a:t>
                      </a:r>
                    </a:p>
                  </a:txBody>
                  <a:tcPr marL="121807" marR="121807" marT="60904" marB="60904"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24628508"/>
                  </a:ext>
                </a:extLst>
              </a:tr>
            </a:tbl>
          </a:graphicData>
        </a:graphic>
      </p:graphicFrame>
    </p:spTree>
    <p:extLst>
      <p:ext uri="{BB962C8B-B14F-4D97-AF65-F5344CB8AC3E}">
        <p14:creationId xmlns:p14="http://schemas.microsoft.com/office/powerpoint/2010/main" val="293876532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400" b="1" dirty="0"/>
              <a:t>PD-1/PD-L1 Monotherapy vs Sorafenib in 1L HCC</a:t>
            </a:r>
          </a:p>
        </p:txBody>
      </p:sp>
      <p:sp>
        <p:nvSpPr>
          <p:cNvPr id="5" name="TextBox 4">
            <a:extLst>
              <a:ext uri="{FF2B5EF4-FFF2-40B4-BE49-F238E27FC236}">
                <a16:creationId xmlns:a16="http://schemas.microsoft.com/office/drawing/2014/main" id="{6B8C5EEF-5F81-E920-475D-6C64B4D9ED2F}"/>
              </a:ext>
            </a:extLst>
          </p:cNvPr>
          <p:cNvSpPr txBox="1"/>
          <p:nvPr/>
        </p:nvSpPr>
        <p:spPr>
          <a:xfrm>
            <a:off x="0" y="4573411"/>
            <a:ext cx="9103788" cy="553998"/>
          </a:xfrm>
          <a:prstGeom prst="rect">
            <a:avLst/>
          </a:prstGeom>
          <a:solidFill>
            <a:schemeClr val="bg1"/>
          </a:solidFill>
        </p:spPr>
        <p:txBody>
          <a:bodyPr wrap="square" rtlCol="0">
            <a:spAutoFit/>
          </a:bodyPr>
          <a:lstStyle/>
          <a:p>
            <a:r>
              <a:rPr lang="en-US" sz="1000" dirty="0"/>
              <a:t>Yau et al, Lancet Oncology, 2021</a:t>
            </a:r>
          </a:p>
          <a:p>
            <a:r>
              <a:rPr lang="en-US" sz="1000" dirty="0"/>
              <a:t>Abou-Alfa et al, NEJM Evidence, 2022</a:t>
            </a:r>
          </a:p>
          <a:p>
            <a:r>
              <a:rPr lang="en-US" sz="1000" dirty="0"/>
              <a:t>Qin et al, JAMA Oncology, 2023</a:t>
            </a:r>
          </a:p>
        </p:txBody>
      </p:sp>
      <p:graphicFrame>
        <p:nvGraphicFramePr>
          <p:cNvPr id="2" name="Table 1">
            <a:extLst>
              <a:ext uri="{FF2B5EF4-FFF2-40B4-BE49-F238E27FC236}">
                <a16:creationId xmlns:a16="http://schemas.microsoft.com/office/drawing/2014/main" id="{37CA455E-1069-AEDC-5C07-62C458A1319E}"/>
              </a:ext>
            </a:extLst>
          </p:cNvPr>
          <p:cNvGraphicFramePr>
            <a:graphicFrameLocks noGrp="1"/>
          </p:cNvGraphicFramePr>
          <p:nvPr/>
        </p:nvGraphicFramePr>
        <p:xfrm>
          <a:off x="167570" y="802639"/>
          <a:ext cx="8808859" cy="3136496"/>
        </p:xfrm>
        <a:graphic>
          <a:graphicData uri="http://schemas.openxmlformats.org/drawingml/2006/table">
            <a:tbl>
              <a:tblPr firstRow="1" bandRow="1"/>
              <a:tblGrid>
                <a:gridCol w="1508830">
                  <a:extLst>
                    <a:ext uri="{9D8B030D-6E8A-4147-A177-3AD203B41FA5}">
                      <a16:colId xmlns:a16="http://schemas.microsoft.com/office/drawing/2014/main" val="1560148663"/>
                    </a:ext>
                  </a:extLst>
                </a:gridCol>
                <a:gridCol w="2433343">
                  <a:extLst>
                    <a:ext uri="{9D8B030D-6E8A-4147-A177-3AD203B41FA5}">
                      <a16:colId xmlns:a16="http://schemas.microsoft.com/office/drawing/2014/main" val="3415167066"/>
                    </a:ext>
                  </a:extLst>
                </a:gridCol>
                <a:gridCol w="2433343">
                  <a:extLst>
                    <a:ext uri="{9D8B030D-6E8A-4147-A177-3AD203B41FA5}">
                      <a16:colId xmlns:a16="http://schemas.microsoft.com/office/drawing/2014/main" val="3455579367"/>
                    </a:ext>
                  </a:extLst>
                </a:gridCol>
                <a:gridCol w="2433343">
                  <a:extLst>
                    <a:ext uri="{9D8B030D-6E8A-4147-A177-3AD203B41FA5}">
                      <a16:colId xmlns:a16="http://schemas.microsoft.com/office/drawing/2014/main" val="401442487"/>
                    </a:ext>
                  </a:extLst>
                </a:gridCol>
              </a:tblGrid>
              <a:tr h="493996">
                <a:tc>
                  <a:txBody>
                    <a:bodyPr/>
                    <a:lstStyle>
                      <a:lvl1pPr marL="0" algn="l" defTabSz="685800" rtl="0" eaLnBrk="1" latinLnBrk="0" hangingPunct="1">
                        <a:defRPr sz="1350" b="1" kern="1200">
                          <a:solidFill>
                            <a:schemeClr val="lt1"/>
                          </a:solidFill>
                          <a:latin typeface="Arial"/>
                          <a:ea typeface="ＭＳ Ｐゴシック"/>
                          <a:cs typeface="ＭＳ Ｐゴシック"/>
                        </a:defRPr>
                      </a:lvl1pPr>
                      <a:lvl2pPr marL="342900" algn="l" defTabSz="685800" rtl="0" eaLnBrk="1" latinLnBrk="0" hangingPunct="1">
                        <a:defRPr sz="1350" b="1" kern="1200">
                          <a:solidFill>
                            <a:schemeClr val="lt1"/>
                          </a:solidFill>
                          <a:latin typeface="Arial"/>
                          <a:ea typeface="ＭＳ Ｐゴシック"/>
                          <a:cs typeface="ＭＳ Ｐゴシック"/>
                        </a:defRPr>
                      </a:lvl2pPr>
                      <a:lvl3pPr marL="685800" algn="l" defTabSz="685800" rtl="0" eaLnBrk="1" latinLnBrk="0" hangingPunct="1">
                        <a:defRPr sz="1350" b="1" kern="1200">
                          <a:solidFill>
                            <a:schemeClr val="lt1"/>
                          </a:solidFill>
                          <a:latin typeface="Arial"/>
                          <a:ea typeface="ＭＳ Ｐゴシック"/>
                          <a:cs typeface="ＭＳ Ｐゴシック"/>
                        </a:defRPr>
                      </a:lvl3pPr>
                      <a:lvl4pPr marL="1028700" algn="l" defTabSz="685800" rtl="0" eaLnBrk="1" latinLnBrk="0" hangingPunct="1">
                        <a:defRPr sz="1350" b="1" kern="1200">
                          <a:solidFill>
                            <a:schemeClr val="lt1"/>
                          </a:solidFill>
                          <a:latin typeface="Arial"/>
                          <a:ea typeface="ＭＳ Ｐゴシック"/>
                          <a:cs typeface="ＭＳ Ｐゴシック"/>
                        </a:defRPr>
                      </a:lvl4pPr>
                      <a:lvl5pPr marL="1371600" algn="l" defTabSz="685800" rtl="0" eaLnBrk="1" latinLnBrk="0" hangingPunct="1">
                        <a:defRPr sz="1350" b="1" kern="1200">
                          <a:solidFill>
                            <a:schemeClr val="lt1"/>
                          </a:solidFill>
                          <a:latin typeface="Arial"/>
                          <a:ea typeface="ＭＳ Ｐゴシック"/>
                          <a:cs typeface="ＭＳ Ｐゴシック"/>
                        </a:defRPr>
                      </a:lvl5pPr>
                      <a:lvl6pPr marL="1714500" algn="l" defTabSz="685800" rtl="0" eaLnBrk="1" latinLnBrk="0" hangingPunct="1">
                        <a:defRPr sz="1350" b="1" kern="1200">
                          <a:solidFill>
                            <a:schemeClr val="lt1"/>
                          </a:solidFill>
                          <a:latin typeface="Arial"/>
                          <a:ea typeface="ＭＳ Ｐゴシック"/>
                          <a:cs typeface="ＭＳ Ｐゴシック"/>
                        </a:defRPr>
                      </a:lvl6pPr>
                      <a:lvl7pPr marL="2057400" algn="l" defTabSz="685800" rtl="0" eaLnBrk="1" latinLnBrk="0" hangingPunct="1">
                        <a:defRPr sz="1350" b="1" kern="1200">
                          <a:solidFill>
                            <a:schemeClr val="lt1"/>
                          </a:solidFill>
                          <a:latin typeface="Arial"/>
                          <a:ea typeface="ＭＳ Ｐゴシック"/>
                          <a:cs typeface="ＭＳ Ｐゴシック"/>
                        </a:defRPr>
                      </a:lvl7pPr>
                      <a:lvl8pPr marL="2400300" algn="l" defTabSz="685800" rtl="0" eaLnBrk="1" latinLnBrk="0" hangingPunct="1">
                        <a:defRPr sz="1350" b="1" kern="1200">
                          <a:solidFill>
                            <a:schemeClr val="lt1"/>
                          </a:solidFill>
                          <a:latin typeface="Arial"/>
                          <a:ea typeface="ＭＳ Ｐゴシック"/>
                          <a:cs typeface="ＭＳ Ｐゴシック"/>
                        </a:defRPr>
                      </a:lvl8pPr>
                      <a:lvl9pPr marL="2743200" algn="l" defTabSz="685800" rtl="0" eaLnBrk="1" latinLnBrk="0" hangingPunct="1">
                        <a:defRPr sz="1350" b="1" kern="1200">
                          <a:solidFill>
                            <a:schemeClr val="lt1"/>
                          </a:solidFill>
                          <a:latin typeface="Arial"/>
                          <a:ea typeface="ＭＳ Ｐゴシック"/>
                          <a:cs typeface="ＭＳ Ｐゴシック"/>
                        </a:defRPr>
                      </a:lvl9pPr>
                    </a:lstStyle>
                    <a:p>
                      <a:endParaRPr lang="en-US" sz="1500" dirty="0"/>
                    </a:p>
                  </a:txBody>
                  <a:tcPr marL="121807" marR="121807" marT="60904" marB="60904"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25400" cmpd="sng">
                      <a:solidFill>
                        <a:srgbClr val="000000"/>
                      </a:solidFill>
                    </a:lnB>
                    <a:lnTlToBr w="12700" cmpd="sng">
                      <a:noFill/>
                      <a:prstDash val="solid"/>
                    </a:lnTlToBr>
                    <a:lnBlToTr w="12700" cmpd="sng">
                      <a:noFill/>
                      <a:prstDash val="solid"/>
                    </a:lnBlToTr>
                    <a:solidFill>
                      <a:srgbClr val="2D2D8A"/>
                    </a:solidFill>
                  </a:tcPr>
                </a:tc>
                <a:tc>
                  <a:txBody>
                    <a:bodyPr/>
                    <a:lstStyle>
                      <a:lvl1pPr marL="0" algn="l" defTabSz="685800" rtl="0" eaLnBrk="1" latinLnBrk="0" hangingPunct="1">
                        <a:defRPr sz="1350" b="1" kern="1200">
                          <a:solidFill>
                            <a:schemeClr val="lt1"/>
                          </a:solidFill>
                          <a:latin typeface="Arial"/>
                          <a:ea typeface="ＭＳ Ｐゴシック"/>
                          <a:cs typeface="ＭＳ Ｐゴシック"/>
                        </a:defRPr>
                      </a:lvl1pPr>
                      <a:lvl2pPr marL="342900" algn="l" defTabSz="685800" rtl="0" eaLnBrk="1" latinLnBrk="0" hangingPunct="1">
                        <a:defRPr sz="1350" b="1" kern="1200">
                          <a:solidFill>
                            <a:schemeClr val="lt1"/>
                          </a:solidFill>
                          <a:latin typeface="Arial"/>
                          <a:ea typeface="ＭＳ Ｐゴシック"/>
                          <a:cs typeface="ＭＳ Ｐゴシック"/>
                        </a:defRPr>
                      </a:lvl2pPr>
                      <a:lvl3pPr marL="685800" algn="l" defTabSz="685800" rtl="0" eaLnBrk="1" latinLnBrk="0" hangingPunct="1">
                        <a:defRPr sz="1350" b="1" kern="1200">
                          <a:solidFill>
                            <a:schemeClr val="lt1"/>
                          </a:solidFill>
                          <a:latin typeface="Arial"/>
                          <a:ea typeface="ＭＳ Ｐゴシック"/>
                          <a:cs typeface="ＭＳ Ｐゴシック"/>
                        </a:defRPr>
                      </a:lvl3pPr>
                      <a:lvl4pPr marL="1028700" algn="l" defTabSz="685800" rtl="0" eaLnBrk="1" latinLnBrk="0" hangingPunct="1">
                        <a:defRPr sz="1350" b="1" kern="1200">
                          <a:solidFill>
                            <a:schemeClr val="lt1"/>
                          </a:solidFill>
                          <a:latin typeface="Arial"/>
                          <a:ea typeface="ＭＳ Ｐゴシック"/>
                          <a:cs typeface="ＭＳ Ｐゴシック"/>
                        </a:defRPr>
                      </a:lvl4pPr>
                      <a:lvl5pPr marL="1371600" algn="l" defTabSz="685800" rtl="0" eaLnBrk="1" latinLnBrk="0" hangingPunct="1">
                        <a:defRPr sz="1350" b="1" kern="1200">
                          <a:solidFill>
                            <a:schemeClr val="lt1"/>
                          </a:solidFill>
                          <a:latin typeface="Arial"/>
                          <a:ea typeface="ＭＳ Ｐゴシック"/>
                          <a:cs typeface="ＭＳ Ｐゴシック"/>
                        </a:defRPr>
                      </a:lvl5pPr>
                      <a:lvl6pPr marL="1714500" algn="l" defTabSz="685800" rtl="0" eaLnBrk="1" latinLnBrk="0" hangingPunct="1">
                        <a:defRPr sz="1350" b="1" kern="1200">
                          <a:solidFill>
                            <a:schemeClr val="lt1"/>
                          </a:solidFill>
                          <a:latin typeface="Arial"/>
                          <a:ea typeface="ＭＳ Ｐゴシック"/>
                          <a:cs typeface="ＭＳ Ｐゴシック"/>
                        </a:defRPr>
                      </a:lvl6pPr>
                      <a:lvl7pPr marL="2057400" algn="l" defTabSz="685800" rtl="0" eaLnBrk="1" latinLnBrk="0" hangingPunct="1">
                        <a:defRPr sz="1350" b="1" kern="1200">
                          <a:solidFill>
                            <a:schemeClr val="lt1"/>
                          </a:solidFill>
                          <a:latin typeface="Arial"/>
                          <a:ea typeface="ＭＳ Ｐゴシック"/>
                          <a:cs typeface="ＭＳ Ｐゴシック"/>
                        </a:defRPr>
                      </a:lvl7pPr>
                      <a:lvl8pPr marL="2400300" algn="l" defTabSz="685800" rtl="0" eaLnBrk="1" latinLnBrk="0" hangingPunct="1">
                        <a:defRPr sz="1350" b="1" kern="1200">
                          <a:solidFill>
                            <a:schemeClr val="lt1"/>
                          </a:solidFill>
                          <a:latin typeface="Arial"/>
                          <a:ea typeface="ＭＳ Ｐゴシック"/>
                          <a:cs typeface="ＭＳ Ｐゴシック"/>
                        </a:defRPr>
                      </a:lvl8pPr>
                      <a:lvl9pPr marL="2743200" algn="l" defTabSz="685800" rtl="0" eaLnBrk="1" latinLnBrk="0" hangingPunct="1">
                        <a:defRPr sz="1350" b="1" kern="1200">
                          <a:solidFill>
                            <a:schemeClr val="lt1"/>
                          </a:solidFill>
                          <a:latin typeface="Arial"/>
                          <a:ea typeface="ＭＳ Ｐゴシック"/>
                          <a:cs typeface="ＭＳ Ｐゴシック"/>
                        </a:defRPr>
                      </a:lvl9pPr>
                    </a:lstStyle>
                    <a:p>
                      <a:pPr algn="ctr"/>
                      <a:r>
                        <a:rPr lang="en-US" sz="1400" dirty="0"/>
                        <a:t>Checkmate-459 </a:t>
                      </a:r>
                    </a:p>
                    <a:p>
                      <a:pPr algn="ctr"/>
                      <a:r>
                        <a:rPr lang="en-US" sz="1400" dirty="0"/>
                        <a:t>Nivolumab vs Sorafenib</a:t>
                      </a:r>
                    </a:p>
                    <a:p>
                      <a:pPr algn="ctr"/>
                      <a:r>
                        <a:rPr lang="en-US" sz="1400" dirty="0"/>
                        <a:t>(N = 743)</a:t>
                      </a:r>
                    </a:p>
                  </a:txBody>
                  <a:tcPr marL="121807" marR="121807" marT="60904" marB="60904" anchor="ctr">
                    <a:lnL>
                      <a:noFill/>
                    </a:lnL>
                    <a:lnR>
                      <a:noFill/>
                    </a:lnR>
                    <a:lnT w="12700" cap="flat" cmpd="sng" algn="ctr">
                      <a:solidFill>
                        <a:schemeClr val="tx1"/>
                      </a:solidFill>
                      <a:prstDash val="solid"/>
                      <a:round/>
                      <a:headEnd type="none" w="med" len="med"/>
                      <a:tailEnd type="none" w="med" len="med"/>
                    </a:lnT>
                    <a:lnB w="25400" cmpd="sng">
                      <a:solidFill>
                        <a:srgbClr val="000000"/>
                      </a:solidFill>
                    </a:lnB>
                    <a:lnTlToBr w="12700" cmpd="sng">
                      <a:noFill/>
                      <a:prstDash val="solid"/>
                    </a:lnTlToBr>
                    <a:lnBlToTr w="12700" cmpd="sng">
                      <a:noFill/>
                      <a:prstDash val="solid"/>
                    </a:lnBlToTr>
                    <a:solidFill>
                      <a:srgbClr val="2D2D8A"/>
                    </a:solidFill>
                  </a:tcPr>
                </a:tc>
                <a:tc>
                  <a:txBody>
                    <a:bodyPr/>
                    <a:lstStyle>
                      <a:lvl1pPr marL="0" algn="l" defTabSz="685800" rtl="0" eaLnBrk="1" latinLnBrk="0" hangingPunct="1">
                        <a:defRPr sz="1350" b="1" kern="1200">
                          <a:solidFill>
                            <a:schemeClr val="lt1"/>
                          </a:solidFill>
                          <a:latin typeface="Arial"/>
                          <a:ea typeface="ＭＳ Ｐゴシック"/>
                          <a:cs typeface="ＭＳ Ｐゴシック"/>
                        </a:defRPr>
                      </a:lvl1pPr>
                      <a:lvl2pPr marL="342900" algn="l" defTabSz="685800" rtl="0" eaLnBrk="1" latinLnBrk="0" hangingPunct="1">
                        <a:defRPr sz="1350" b="1" kern="1200">
                          <a:solidFill>
                            <a:schemeClr val="lt1"/>
                          </a:solidFill>
                          <a:latin typeface="Arial"/>
                          <a:ea typeface="ＭＳ Ｐゴシック"/>
                          <a:cs typeface="ＭＳ Ｐゴシック"/>
                        </a:defRPr>
                      </a:lvl2pPr>
                      <a:lvl3pPr marL="685800" algn="l" defTabSz="685800" rtl="0" eaLnBrk="1" latinLnBrk="0" hangingPunct="1">
                        <a:defRPr sz="1350" b="1" kern="1200">
                          <a:solidFill>
                            <a:schemeClr val="lt1"/>
                          </a:solidFill>
                          <a:latin typeface="Arial"/>
                          <a:ea typeface="ＭＳ Ｐゴシック"/>
                          <a:cs typeface="ＭＳ Ｐゴシック"/>
                        </a:defRPr>
                      </a:lvl3pPr>
                      <a:lvl4pPr marL="1028700" algn="l" defTabSz="685800" rtl="0" eaLnBrk="1" latinLnBrk="0" hangingPunct="1">
                        <a:defRPr sz="1350" b="1" kern="1200">
                          <a:solidFill>
                            <a:schemeClr val="lt1"/>
                          </a:solidFill>
                          <a:latin typeface="Arial"/>
                          <a:ea typeface="ＭＳ Ｐゴシック"/>
                          <a:cs typeface="ＭＳ Ｐゴシック"/>
                        </a:defRPr>
                      </a:lvl4pPr>
                      <a:lvl5pPr marL="1371600" algn="l" defTabSz="685800" rtl="0" eaLnBrk="1" latinLnBrk="0" hangingPunct="1">
                        <a:defRPr sz="1350" b="1" kern="1200">
                          <a:solidFill>
                            <a:schemeClr val="lt1"/>
                          </a:solidFill>
                          <a:latin typeface="Arial"/>
                          <a:ea typeface="ＭＳ Ｐゴシック"/>
                          <a:cs typeface="ＭＳ Ｐゴシック"/>
                        </a:defRPr>
                      </a:lvl5pPr>
                      <a:lvl6pPr marL="1714500" algn="l" defTabSz="685800" rtl="0" eaLnBrk="1" latinLnBrk="0" hangingPunct="1">
                        <a:defRPr sz="1350" b="1" kern="1200">
                          <a:solidFill>
                            <a:schemeClr val="lt1"/>
                          </a:solidFill>
                          <a:latin typeface="Arial"/>
                          <a:ea typeface="ＭＳ Ｐゴシック"/>
                          <a:cs typeface="ＭＳ Ｐゴシック"/>
                        </a:defRPr>
                      </a:lvl6pPr>
                      <a:lvl7pPr marL="2057400" algn="l" defTabSz="685800" rtl="0" eaLnBrk="1" latinLnBrk="0" hangingPunct="1">
                        <a:defRPr sz="1350" b="1" kern="1200">
                          <a:solidFill>
                            <a:schemeClr val="lt1"/>
                          </a:solidFill>
                          <a:latin typeface="Arial"/>
                          <a:ea typeface="ＭＳ Ｐゴシック"/>
                          <a:cs typeface="ＭＳ Ｐゴシック"/>
                        </a:defRPr>
                      </a:lvl7pPr>
                      <a:lvl8pPr marL="2400300" algn="l" defTabSz="685800" rtl="0" eaLnBrk="1" latinLnBrk="0" hangingPunct="1">
                        <a:defRPr sz="1350" b="1" kern="1200">
                          <a:solidFill>
                            <a:schemeClr val="lt1"/>
                          </a:solidFill>
                          <a:latin typeface="Arial"/>
                          <a:ea typeface="ＭＳ Ｐゴシック"/>
                          <a:cs typeface="ＭＳ Ｐゴシック"/>
                        </a:defRPr>
                      </a:lvl8pPr>
                      <a:lvl9pPr marL="2743200" algn="l" defTabSz="685800" rtl="0" eaLnBrk="1" latinLnBrk="0" hangingPunct="1">
                        <a:defRPr sz="1350" b="1" kern="1200">
                          <a:solidFill>
                            <a:schemeClr val="lt1"/>
                          </a:solidFill>
                          <a:latin typeface="Arial"/>
                          <a:ea typeface="ＭＳ Ｐゴシック"/>
                          <a:cs typeface="ＭＳ Ｐゴシック"/>
                        </a:defRPr>
                      </a:lvl9pPr>
                    </a:lstStyle>
                    <a:p>
                      <a:pPr algn="ctr"/>
                      <a:r>
                        <a:rPr lang="en-US" sz="1400" dirty="0"/>
                        <a:t>HIMALAYA</a:t>
                      </a:r>
                    </a:p>
                    <a:p>
                      <a:pPr algn="ctr"/>
                      <a:r>
                        <a:rPr lang="en-US" sz="1400" dirty="0"/>
                        <a:t>Durvalumab vs Sorafenib</a:t>
                      </a:r>
                    </a:p>
                    <a:p>
                      <a:pPr algn="ctr"/>
                      <a:r>
                        <a:rPr lang="en-US" sz="1400" dirty="0"/>
                        <a:t>(N = 778)</a:t>
                      </a:r>
                    </a:p>
                  </a:txBody>
                  <a:tcPr marL="121807" marR="121807" marT="60904" marB="60904"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5400" cmpd="sng">
                      <a:solidFill>
                        <a:srgbClr val="000000"/>
                      </a:solidFill>
                    </a:lnB>
                    <a:lnTlToBr w="12700" cmpd="sng">
                      <a:noFill/>
                      <a:prstDash val="solid"/>
                    </a:lnTlToBr>
                    <a:lnBlToTr w="12700" cmpd="sng">
                      <a:noFill/>
                      <a:prstDash val="solid"/>
                    </a:lnBlToTr>
                    <a:solidFill>
                      <a:srgbClr val="2D2D8A"/>
                    </a:solidFill>
                  </a:tcPr>
                </a:tc>
                <a:tc>
                  <a:txBody>
                    <a:bodyPr/>
                    <a:lstStyle/>
                    <a:p>
                      <a:pPr algn="ctr"/>
                      <a:r>
                        <a:rPr lang="en-US" sz="1400" b="1" dirty="0">
                          <a:solidFill>
                            <a:schemeClr val="bg1"/>
                          </a:solidFill>
                        </a:rPr>
                        <a:t>RATIONALE-301</a:t>
                      </a:r>
                    </a:p>
                    <a:p>
                      <a:pPr algn="ctr"/>
                      <a:r>
                        <a:rPr lang="en-US" sz="1400" b="1" dirty="0">
                          <a:solidFill>
                            <a:schemeClr val="bg1"/>
                          </a:solidFill>
                        </a:rPr>
                        <a:t>Tislelizumab vs Sorafenib</a:t>
                      </a:r>
                    </a:p>
                    <a:p>
                      <a:pPr algn="ctr"/>
                      <a:r>
                        <a:rPr lang="en-US" sz="1400" b="1" dirty="0">
                          <a:solidFill>
                            <a:schemeClr val="bg1"/>
                          </a:solidFill>
                        </a:rPr>
                        <a:t>(N = 674)</a:t>
                      </a:r>
                    </a:p>
                  </a:txBody>
                  <a:tcPr marL="121807" marR="121807" marT="60904" marB="60904"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2D2D8A"/>
                    </a:solidFill>
                  </a:tcPr>
                </a:tc>
                <a:extLst>
                  <a:ext uri="{0D108BD9-81ED-4DB2-BD59-A6C34878D82A}">
                    <a16:rowId xmlns:a16="http://schemas.microsoft.com/office/drawing/2014/main" val="141231306"/>
                  </a:ext>
                </a:extLst>
              </a:tr>
              <a:tr h="493996">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endParaRPr lang="en-US" sz="1500" b="1" dirty="0"/>
                    </a:p>
                  </a:txBody>
                  <a:tcPr marL="121807" marR="121807" marT="60904" marB="60904" anchor="ctr">
                    <a:lnL w="12700" cap="flat" cmpd="sng" algn="ctr">
                      <a:solidFill>
                        <a:schemeClr val="tx1"/>
                      </a:solidFill>
                      <a:prstDash val="solid"/>
                      <a:round/>
                      <a:headEnd type="none" w="med" len="med"/>
                      <a:tailEnd type="none" w="med" len="med"/>
                    </a:lnL>
                    <a:lnR>
                      <a:noFill/>
                    </a:lnR>
                    <a:lnT w="25400" cmpd="sng">
                      <a:solidFill>
                        <a:srgbClr val="000000"/>
                      </a:solid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pPr algn="ctr"/>
                      <a:r>
                        <a:rPr lang="en-US" sz="1500" b="1" dirty="0"/>
                        <a:t>Superiority</a:t>
                      </a:r>
                    </a:p>
                  </a:txBody>
                  <a:tcPr marL="121807" marR="121807" marT="60904" marB="60904" anchor="ctr">
                    <a:lnL>
                      <a:noFill/>
                    </a:lnL>
                    <a:lnR>
                      <a:noFill/>
                    </a:lnR>
                    <a:lnT w="25400" cmpd="sng">
                      <a:solidFill>
                        <a:srgbClr val="000000"/>
                      </a:solid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pPr algn="ctr"/>
                      <a:r>
                        <a:rPr lang="en-US" sz="1500" b="1" dirty="0"/>
                        <a:t>Non-Inferiority</a:t>
                      </a:r>
                    </a:p>
                  </a:txBody>
                  <a:tcPr marL="121807" marR="121807" marT="60904" marB="60904" anchor="ctr">
                    <a:lnL>
                      <a:noFill/>
                    </a:lnL>
                    <a:lnR w="12700" cap="flat" cmpd="sng" algn="ctr">
                      <a:noFill/>
                      <a:prstDash val="solid"/>
                      <a:round/>
                      <a:headEnd type="none" w="med" len="med"/>
                      <a:tailEnd type="none" w="med" len="med"/>
                    </a:lnR>
                    <a:lnT w="25400" cmpd="sng">
                      <a:solidFill>
                        <a:srgbClr val="000000"/>
                      </a:solidFill>
                    </a:lnT>
                    <a:lnB>
                      <a:noFill/>
                    </a:lnB>
                    <a:lnTlToBr w="12700" cmpd="sng">
                      <a:noFill/>
                      <a:prstDash val="solid"/>
                    </a:lnTlToBr>
                    <a:lnBlToTr w="12700" cmpd="sng">
                      <a:noFill/>
                      <a:prstDash val="solid"/>
                    </a:lnBlToTr>
                    <a:solidFill>
                      <a:srgbClr val="000000">
                        <a:tint val="20000"/>
                      </a:srgbClr>
                    </a:solidFill>
                  </a:tcPr>
                </a:tc>
                <a:tc>
                  <a:txBody>
                    <a:bodyPr/>
                    <a:lstStyle/>
                    <a:p>
                      <a:pPr algn="ctr"/>
                      <a:r>
                        <a:rPr lang="en-US" sz="1500" b="1" dirty="0"/>
                        <a:t>Non-Inferiority</a:t>
                      </a:r>
                    </a:p>
                  </a:txBody>
                  <a:tcPr marL="121807" marR="121807" marT="60904" marB="60904" anchor="ctr">
                    <a:lnL>
                      <a:noFill/>
                    </a:lnL>
                    <a:lnR w="127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3861431831"/>
                  </a:ext>
                </a:extLst>
              </a:tr>
              <a:tr h="493996">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r>
                        <a:rPr lang="en-US" sz="1200" b="1" dirty="0"/>
                        <a:t>Median OS, </a:t>
                      </a:r>
                      <a:r>
                        <a:rPr lang="en-US" sz="1200" b="1" dirty="0" err="1"/>
                        <a:t>mo</a:t>
                      </a:r>
                      <a:r>
                        <a:rPr lang="en-US" sz="1200" b="1" dirty="0"/>
                        <a:t>, HR (95% CI)</a:t>
                      </a:r>
                    </a:p>
                  </a:txBody>
                  <a:tcPr marL="121807" marR="121807" marT="60904" marB="60904"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pPr algn="ctr"/>
                      <a:r>
                        <a:rPr lang="en-US" sz="1500" dirty="0"/>
                        <a:t>16.4 vs 14.7</a:t>
                      </a:r>
                    </a:p>
                    <a:p>
                      <a:pPr algn="ctr"/>
                      <a:r>
                        <a:rPr lang="en-US" sz="1500" dirty="0"/>
                        <a:t>HR 0.85 (0.72-1.02)</a:t>
                      </a:r>
                    </a:p>
                    <a:p>
                      <a:pPr algn="ctr"/>
                      <a:r>
                        <a:rPr lang="en-US" sz="1500" dirty="0"/>
                        <a:t>p=0.075</a:t>
                      </a:r>
                    </a:p>
                  </a:txBody>
                  <a:tcPr marL="121807" marR="121807" marT="60904" marB="60904"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pPr algn="ctr"/>
                      <a:r>
                        <a:rPr lang="en-US" sz="1500" dirty="0"/>
                        <a:t>16.56 vs 13.77</a:t>
                      </a:r>
                    </a:p>
                    <a:p>
                      <a:pPr algn="ctr"/>
                      <a:r>
                        <a:rPr lang="en-US" sz="1500" dirty="0"/>
                        <a:t>HR 0.86 (0.73-1.03)</a:t>
                      </a:r>
                    </a:p>
                    <a:p>
                      <a:pPr algn="ctr"/>
                      <a:r>
                        <a:rPr lang="en-US" sz="1500" dirty="0"/>
                        <a:t>p=0.0674</a:t>
                      </a:r>
                    </a:p>
                  </a:txBody>
                  <a:tcPr marL="121807" marR="121807" marT="60904" marB="60904"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a:r>
                        <a:rPr lang="en-US" sz="1500" dirty="0"/>
                        <a:t>15.9 vs 14.1</a:t>
                      </a:r>
                    </a:p>
                    <a:p>
                      <a:pPr algn="ctr"/>
                      <a:r>
                        <a:rPr lang="en-US" sz="1500" dirty="0"/>
                        <a:t>HR 0.85 (0.712-1.019)</a:t>
                      </a:r>
                    </a:p>
                    <a:p>
                      <a:pPr algn="ctr"/>
                      <a:r>
                        <a:rPr lang="en-US" sz="1500" dirty="0"/>
                        <a:t>p=0.0398</a:t>
                      </a:r>
                    </a:p>
                  </a:txBody>
                  <a:tcPr marL="121807" marR="121807" marT="60904" marB="60904"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47918400"/>
                  </a:ext>
                </a:extLst>
              </a:tr>
              <a:tr h="493996">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r>
                        <a:rPr lang="en-US" sz="1200" b="1" dirty="0"/>
                        <a:t>Median PFS, </a:t>
                      </a:r>
                      <a:r>
                        <a:rPr lang="en-US" sz="1200" b="1" dirty="0" err="1"/>
                        <a:t>mo</a:t>
                      </a:r>
                      <a:r>
                        <a:rPr lang="en-US" sz="1200" b="1" dirty="0"/>
                        <a:t>, HR (95% CI)</a:t>
                      </a:r>
                    </a:p>
                  </a:txBody>
                  <a:tcPr marL="121807" marR="121807" marT="60904" marB="60904"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pPr algn="ctr"/>
                      <a:r>
                        <a:rPr lang="en-US" sz="1500" dirty="0"/>
                        <a:t>3.7 vs 3.8</a:t>
                      </a:r>
                    </a:p>
                    <a:p>
                      <a:pPr algn="ctr"/>
                      <a:r>
                        <a:rPr lang="en-US" sz="1500" dirty="0"/>
                        <a:t>HR 0.93 (0.79-1.10)</a:t>
                      </a:r>
                    </a:p>
                  </a:txBody>
                  <a:tcPr marL="121807" marR="121807" marT="60904" marB="60904" anchor="ctr">
                    <a:lnL>
                      <a:noFill/>
                    </a:lnL>
                    <a:lnR>
                      <a:noFill/>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pPr algn="ctr"/>
                      <a:r>
                        <a:rPr lang="en-US" sz="1500" dirty="0"/>
                        <a:t>3.65 vs 4.07</a:t>
                      </a:r>
                    </a:p>
                    <a:p>
                      <a:pPr algn="ctr"/>
                      <a:r>
                        <a:rPr lang="en-US" sz="1500" dirty="0"/>
                        <a:t>HR 1.02 (0.88-1.19)</a:t>
                      </a:r>
                    </a:p>
                  </a:txBody>
                  <a:tcPr marL="121807" marR="121807" marT="60904" marB="60904"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0000">
                        <a:tint val="20000"/>
                      </a:srgbClr>
                    </a:solidFill>
                  </a:tcPr>
                </a:tc>
                <a:tc>
                  <a:txBody>
                    <a:bodyPr/>
                    <a:lstStyle/>
                    <a:p>
                      <a:pPr algn="ctr"/>
                      <a:r>
                        <a:rPr lang="en-US" sz="1500" dirty="0"/>
                        <a:t>2.2 vs 3.6</a:t>
                      </a:r>
                    </a:p>
                    <a:p>
                      <a:pPr algn="ctr"/>
                      <a:r>
                        <a:rPr lang="en-US" sz="1500" dirty="0"/>
                        <a:t>HR 1.1 (0.92-1.33)</a:t>
                      </a:r>
                    </a:p>
                  </a:txBody>
                  <a:tcPr marL="121807" marR="121807" marT="60904" marB="60904"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3827207899"/>
                  </a:ext>
                </a:extLst>
              </a:tr>
              <a:tr h="493996">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r>
                        <a:rPr lang="en-US" sz="1200" b="1" dirty="0"/>
                        <a:t>ORR, %</a:t>
                      </a:r>
                    </a:p>
                  </a:txBody>
                  <a:tcPr marL="121807" marR="121807" marT="60904" marB="60904"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pPr algn="ctr"/>
                      <a:r>
                        <a:rPr lang="en-US" sz="1500" dirty="0"/>
                        <a:t>15% vs 7%</a:t>
                      </a:r>
                    </a:p>
                  </a:txBody>
                  <a:tcPr marL="121807" marR="121807" marT="60904" marB="60904"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pPr algn="ctr"/>
                      <a:r>
                        <a:rPr lang="en-US" sz="1500" dirty="0"/>
                        <a:t>17.0% vs 5.1%</a:t>
                      </a:r>
                    </a:p>
                  </a:txBody>
                  <a:tcPr marL="121807" marR="121807" marT="60904" marB="60904" anchor="ctr">
                    <a:lnL>
                      <a:noFill/>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500" dirty="0"/>
                        <a:t>14.3% vs 5.4%</a:t>
                      </a:r>
                    </a:p>
                  </a:txBody>
                  <a:tcPr marL="121807" marR="121807" marT="60904" marB="60904"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24628508"/>
                  </a:ext>
                </a:extLst>
              </a:tr>
            </a:tbl>
          </a:graphicData>
        </a:graphic>
      </p:graphicFrame>
    </p:spTree>
    <p:extLst>
      <p:ext uri="{BB962C8B-B14F-4D97-AF65-F5344CB8AC3E}">
        <p14:creationId xmlns:p14="http://schemas.microsoft.com/office/powerpoint/2010/main" val="2407451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Platzhalter für vertikalen Inhalt 6">
            <a:extLst>
              <a:ext uri="{FF2B5EF4-FFF2-40B4-BE49-F238E27FC236}">
                <a16:creationId xmlns:a16="http://schemas.microsoft.com/office/drawing/2014/main" id="{FA8D2C5C-D555-3543-5204-B949DCEA6423}"/>
              </a:ext>
            </a:extLst>
          </p:cNvPr>
          <p:cNvSpPr>
            <a:spLocks noGrp="1"/>
          </p:cNvSpPr>
          <p:nvPr>
            <p:ph orient="vert" sz="quarter" idx="11"/>
          </p:nvPr>
        </p:nvSpPr>
        <p:spPr>
          <a:xfrm>
            <a:off x="332185" y="819149"/>
            <a:ext cx="7529770" cy="3645694"/>
          </a:xfrm>
        </p:spPr>
        <p:txBody>
          <a:bodyPr/>
          <a:lstStyle/>
          <a:p>
            <a:pPr>
              <a:spcAft>
                <a:spcPts val="1350"/>
              </a:spcAft>
              <a:buClr>
                <a:schemeClr val="tx2"/>
              </a:buClr>
            </a:pPr>
            <a:r>
              <a:rPr lang="de-DE" sz="1350" b="1" noProof="1">
                <a:latin typeface="Avenir Next LT Pro Demi" panose="020B0704020202020204" pitchFamily="34" charset="0"/>
              </a:rPr>
              <a:t>What is the activity of tucatinib + trastuzumab in patients with HER2+ mCRC?</a:t>
            </a:r>
          </a:p>
          <a:p>
            <a:r>
              <a:rPr lang="de-DE" sz="1350" b="1" noProof="1">
                <a:latin typeface="Avenir Next LT Pro Demi" panose="020B0704020202020204" pitchFamily="34" charset="0"/>
              </a:rPr>
              <a:t>What role does trastuzumab deruxtecan play in the management of HER2+ mCRC?</a:t>
            </a:r>
          </a:p>
          <a:p>
            <a:pPr lvl="1">
              <a:spcAft>
                <a:spcPts val="450"/>
              </a:spcAft>
            </a:pPr>
            <a:r>
              <a:rPr lang="en-US" sz="1200" noProof="1">
                <a:latin typeface="Avenir Next LT Pro" panose="020B0504020202020204" pitchFamily="34" charset="0"/>
              </a:rPr>
              <a:t>What dose optimizes safety and efficacy?</a:t>
            </a:r>
          </a:p>
          <a:p>
            <a:pPr lvl="1">
              <a:spcAft>
                <a:spcPts val="450"/>
              </a:spcAft>
            </a:pPr>
            <a:r>
              <a:rPr lang="en-US" sz="1200" noProof="1">
                <a:latin typeface="Avenir Next LT Pro" panose="020B0504020202020204" pitchFamily="34" charset="0"/>
              </a:rPr>
              <a:t>Is there activity in patients with HER2+ disease with KRAS co-mutations?</a:t>
            </a:r>
          </a:p>
          <a:p>
            <a:pPr lvl="1">
              <a:spcAft>
                <a:spcPts val="1350"/>
              </a:spcAft>
            </a:pPr>
            <a:r>
              <a:rPr lang="en-US" sz="1200" noProof="1">
                <a:latin typeface="Avenir Next LT Pro" panose="020B0504020202020204" pitchFamily="34" charset="0"/>
              </a:rPr>
              <a:t>What is the activity in patients with intermediate HER2 expression (HER2 IHC=2+/ FISH+)?</a:t>
            </a:r>
            <a:endParaRPr lang="de-DE" sz="1350" noProof="1">
              <a:latin typeface="Avenir Next LT Pro" panose="020B0504020202020204" pitchFamily="34" charset="0"/>
            </a:endParaRPr>
          </a:p>
          <a:p>
            <a:pPr>
              <a:spcAft>
                <a:spcPts val="1350"/>
              </a:spcAft>
            </a:pPr>
            <a:r>
              <a:rPr lang="de-DE" sz="1350" b="1" noProof="1">
                <a:latin typeface="Avenir Next LT Pro Demi" panose="020B0704020202020204" pitchFamily="34" charset="0"/>
              </a:rPr>
              <a:t>Which HER2 testing strategies are relevant and useful to identify HER2+ mCRC patients that may benefit from HER2-targeted therapies?</a:t>
            </a:r>
          </a:p>
          <a:p>
            <a:pPr marL="164588" lvl="1" indent="-164588">
              <a:spcAft>
                <a:spcPts val="1350"/>
              </a:spcAft>
              <a:buSzPct val="100000"/>
            </a:pPr>
            <a:r>
              <a:rPr lang="de-DE" sz="1350" b="1" noProof="1">
                <a:latin typeface="Avenir Next LT Pro Demi" panose="020B0704020202020204" pitchFamily="34" charset="0"/>
              </a:rPr>
              <a:t>How does the above impact current international guideline recommendations in mCRC?</a:t>
            </a:r>
          </a:p>
          <a:p>
            <a:pPr marL="164588" lvl="1" indent="-164588">
              <a:buSzPct val="100000"/>
            </a:pPr>
            <a:r>
              <a:rPr lang="en-US" sz="1350" b="1" noProof="1">
                <a:latin typeface="Avenir Next LT Pro Demi" panose="020B0704020202020204" pitchFamily="34" charset="0"/>
              </a:rPr>
              <a:t>What is the role for anti-EGFR therapies in patients with RAS wt HER2+ mCRC?</a:t>
            </a:r>
            <a:endParaRPr lang="de-DE" sz="1350" b="1" noProof="1">
              <a:latin typeface="Avenir Next LT Pro Demi" panose="020B0704020202020204" pitchFamily="34" charset="0"/>
            </a:endParaRPr>
          </a:p>
          <a:p>
            <a:pPr lvl="1"/>
            <a:endParaRPr lang="de-DE" sz="1200" noProof="1">
              <a:latin typeface="Avenir Next LT Pro" panose="020B0504020202020204" pitchFamily="34" charset="0"/>
            </a:endParaRPr>
          </a:p>
        </p:txBody>
      </p:sp>
      <p:sp>
        <p:nvSpPr>
          <p:cNvPr id="6" name="Titel 5">
            <a:extLst>
              <a:ext uri="{FF2B5EF4-FFF2-40B4-BE49-F238E27FC236}">
                <a16:creationId xmlns:a16="http://schemas.microsoft.com/office/drawing/2014/main" id="{2E32E301-00A3-D417-02CC-E8030D6C6A8C}"/>
              </a:ext>
            </a:extLst>
          </p:cNvPr>
          <p:cNvSpPr>
            <a:spLocks noGrp="1"/>
          </p:cNvSpPr>
          <p:nvPr>
            <p:ph type="title"/>
          </p:nvPr>
        </p:nvSpPr>
        <p:spPr/>
        <p:txBody>
          <a:bodyPr/>
          <a:lstStyle/>
          <a:p>
            <a:r>
              <a:rPr lang="de-DE" noProof="1"/>
              <a:t>Key questions answered by recent data</a:t>
            </a:r>
          </a:p>
        </p:txBody>
      </p:sp>
      <p:sp>
        <p:nvSpPr>
          <p:cNvPr id="2" name="PlaceHolder 2">
            <a:extLst>
              <a:ext uri="{FF2B5EF4-FFF2-40B4-BE49-F238E27FC236}">
                <a16:creationId xmlns:a16="http://schemas.microsoft.com/office/drawing/2014/main" id="{7300ED2E-10A8-1743-EAFF-B81BA4F4932A}"/>
              </a:ext>
            </a:extLst>
          </p:cNvPr>
          <p:cNvSpPr txBox="1">
            <a:spLocks/>
          </p:cNvSpPr>
          <p:nvPr/>
        </p:nvSpPr>
        <p:spPr>
          <a:xfrm>
            <a:off x="332185" y="4688136"/>
            <a:ext cx="8126730" cy="273510"/>
          </a:xfrm>
          <a:prstGeom prst="rect">
            <a:avLst/>
          </a:prstGeom>
          <a:noFill/>
          <a:ln w="0">
            <a:noFill/>
          </a:ln>
        </p:spPr>
        <p:txBody>
          <a:bodyPr lIns="0" rIns="0" anchor="b">
            <a:noAutofit/>
          </a:bodyPr>
          <a:lstStyle>
            <a:defPPr>
              <a:defRPr lang="en-US"/>
            </a:defPPr>
            <a:lvl1pPr marL="0" algn="l" defTabSz="914400" rtl="0" eaLnBrk="1" latinLnBrk="0" hangingPunct="1">
              <a:lnSpc>
                <a:spcPct val="100000"/>
              </a:lnSpc>
              <a:buNone/>
              <a:defRPr lang="de-DE" sz="1100" b="0" strike="noStrike" kern="1200" spc="-1">
                <a:solidFill>
                  <a:srgbClr val="636466"/>
                </a:solidFill>
                <a:latin typeface="Avenir Next LT Pro"/>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pPr>
            <a:r>
              <a:rPr lang="de-DE" sz="825" noProof="1"/>
              <a:t>Tucatinib and trastuzumab deruxtecan are not approved by EMA in mCRC.</a:t>
            </a:r>
          </a:p>
          <a:p>
            <a:pPr defTabSz="685800" fontAlgn="auto">
              <a:spcBef>
                <a:spcPts val="0"/>
              </a:spcBef>
              <a:spcAft>
                <a:spcPts val="0"/>
              </a:spcAft>
            </a:pPr>
            <a:r>
              <a:rPr lang="de-DE" sz="825" noProof="1"/>
              <a:t>Tucatinib y trastuzumab no están aprobados por la EMA en el tratamiento del cáncer de colon metastásico.</a:t>
            </a:r>
            <a:br>
              <a:rPr lang="de-DE" sz="825" noProof="1"/>
            </a:br>
            <a:r>
              <a:rPr lang="de-DE" sz="825" noProof="1"/>
              <a:t>HER2, human epidermal growth factor receptor 2; HER2+, HER2 gene amplification; IHC, immunohistochemistry; FISH, fluorescence in situ hybridization; KRAS, Kirsten rat sarcoma virus gene; mCRC, metastatic colorectal cancer; NGS, next-generation sequencing; RAS, rat sarcoma virus gene; wt, wildtype.</a:t>
            </a:r>
            <a:endParaRPr lang="de-DE" sz="825" noProof="1">
              <a:solidFill>
                <a:srgbClr val="000000"/>
              </a:solidFill>
              <a:latin typeface="Calibri"/>
            </a:endParaRPr>
          </a:p>
        </p:txBody>
      </p:sp>
    </p:spTree>
    <p:extLst>
      <p:ext uri="{BB962C8B-B14F-4D97-AF65-F5344CB8AC3E}">
        <p14:creationId xmlns:p14="http://schemas.microsoft.com/office/powerpoint/2010/main" val="199840575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400" b="1" dirty="0"/>
              <a:t>Selecting 1</a:t>
            </a:r>
            <a:r>
              <a:rPr lang="en-US" sz="2400" b="1" baseline="30000" dirty="0"/>
              <a:t>st</a:t>
            </a:r>
            <a:r>
              <a:rPr lang="en-US" sz="2400" b="1" dirty="0"/>
              <a:t>-Line Therapy in Advanced HCC</a:t>
            </a:r>
          </a:p>
        </p:txBody>
      </p:sp>
      <p:sp>
        <p:nvSpPr>
          <p:cNvPr id="5" name="TextBox 4">
            <a:extLst>
              <a:ext uri="{FF2B5EF4-FFF2-40B4-BE49-F238E27FC236}">
                <a16:creationId xmlns:a16="http://schemas.microsoft.com/office/drawing/2014/main" id="{391AD1ED-36AF-AA92-EB36-3059EF002918}"/>
              </a:ext>
            </a:extLst>
          </p:cNvPr>
          <p:cNvSpPr txBox="1"/>
          <p:nvPr/>
        </p:nvSpPr>
        <p:spPr>
          <a:xfrm>
            <a:off x="0" y="4509403"/>
            <a:ext cx="9103788" cy="553998"/>
          </a:xfrm>
          <a:prstGeom prst="rect">
            <a:avLst/>
          </a:prstGeom>
          <a:solidFill>
            <a:schemeClr val="bg1"/>
          </a:solidFill>
        </p:spPr>
        <p:txBody>
          <a:bodyPr wrap="square" rtlCol="0">
            <a:spAutoFit/>
          </a:bodyPr>
          <a:lstStyle/>
          <a:p>
            <a:endParaRPr lang="en-US" sz="1000" dirty="0"/>
          </a:p>
          <a:p>
            <a:endParaRPr lang="en-US" sz="1000" dirty="0"/>
          </a:p>
          <a:p>
            <a:endParaRPr lang="en-US" sz="1000" dirty="0"/>
          </a:p>
        </p:txBody>
      </p:sp>
      <p:sp>
        <p:nvSpPr>
          <p:cNvPr id="3" name="TextBox 2">
            <a:extLst>
              <a:ext uri="{FF2B5EF4-FFF2-40B4-BE49-F238E27FC236}">
                <a16:creationId xmlns:a16="http://schemas.microsoft.com/office/drawing/2014/main" id="{3F0B3B64-6E8B-9482-00B4-426FC60AF175}"/>
              </a:ext>
            </a:extLst>
          </p:cNvPr>
          <p:cNvSpPr txBox="1"/>
          <p:nvPr/>
        </p:nvSpPr>
        <p:spPr>
          <a:xfrm>
            <a:off x="3570756" y="751137"/>
            <a:ext cx="2069349" cy="276999"/>
          </a:xfrm>
          <a:prstGeom prst="rect">
            <a:avLst/>
          </a:prstGeom>
          <a:solidFill>
            <a:schemeClr val="accent2"/>
          </a:solidFill>
        </p:spPr>
        <p:txBody>
          <a:bodyPr wrap="none" rtlCol="0">
            <a:spAutoFit/>
          </a:bodyPr>
          <a:lstStyle/>
          <a:p>
            <a:r>
              <a:rPr lang="en-US" sz="1200" dirty="0">
                <a:solidFill>
                  <a:schemeClr val="bg1"/>
                </a:solidFill>
              </a:rPr>
              <a:t>Patient with Advanced HCC</a:t>
            </a:r>
          </a:p>
        </p:txBody>
      </p:sp>
      <p:sp>
        <p:nvSpPr>
          <p:cNvPr id="6" name="TextBox 5">
            <a:extLst>
              <a:ext uri="{FF2B5EF4-FFF2-40B4-BE49-F238E27FC236}">
                <a16:creationId xmlns:a16="http://schemas.microsoft.com/office/drawing/2014/main" id="{E6809579-81BF-A73B-FEBA-8157A9F76F2E}"/>
              </a:ext>
            </a:extLst>
          </p:cNvPr>
          <p:cNvSpPr txBox="1"/>
          <p:nvPr/>
        </p:nvSpPr>
        <p:spPr>
          <a:xfrm>
            <a:off x="3201268" y="1452070"/>
            <a:ext cx="2648482" cy="276999"/>
          </a:xfrm>
          <a:prstGeom prst="rect">
            <a:avLst/>
          </a:prstGeom>
          <a:solidFill>
            <a:schemeClr val="accent2"/>
          </a:solidFill>
        </p:spPr>
        <p:txBody>
          <a:bodyPr wrap="none" rtlCol="0">
            <a:spAutoFit/>
          </a:bodyPr>
          <a:lstStyle/>
          <a:p>
            <a:r>
              <a:rPr lang="en-US" sz="1200" dirty="0">
                <a:solidFill>
                  <a:schemeClr val="bg1"/>
                </a:solidFill>
              </a:rPr>
              <a:t>Contraindications to Immunotherapy</a:t>
            </a:r>
          </a:p>
        </p:txBody>
      </p:sp>
      <p:sp>
        <p:nvSpPr>
          <p:cNvPr id="7" name="TextBox 6">
            <a:extLst>
              <a:ext uri="{FF2B5EF4-FFF2-40B4-BE49-F238E27FC236}">
                <a16:creationId xmlns:a16="http://schemas.microsoft.com/office/drawing/2014/main" id="{65788472-5AA5-6167-4709-7CE37386FF0A}"/>
              </a:ext>
            </a:extLst>
          </p:cNvPr>
          <p:cNvSpPr txBox="1"/>
          <p:nvPr/>
        </p:nvSpPr>
        <p:spPr>
          <a:xfrm>
            <a:off x="1505012" y="2839791"/>
            <a:ext cx="897189" cy="276999"/>
          </a:xfrm>
          <a:prstGeom prst="rect">
            <a:avLst/>
          </a:prstGeom>
          <a:solidFill>
            <a:srgbClr val="00B050"/>
          </a:solidFill>
        </p:spPr>
        <p:txBody>
          <a:bodyPr wrap="square" rtlCol="0" anchor="ctr">
            <a:spAutoFit/>
          </a:bodyPr>
          <a:lstStyle/>
          <a:p>
            <a:pPr algn="ctr"/>
            <a:r>
              <a:rPr lang="en-US" sz="1200" dirty="0">
                <a:solidFill>
                  <a:schemeClr val="bg1"/>
                </a:solidFill>
              </a:rPr>
              <a:t>NO</a:t>
            </a:r>
          </a:p>
        </p:txBody>
      </p:sp>
      <p:sp>
        <p:nvSpPr>
          <p:cNvPr id="8" name="TextBox 7">
            <a:extLst>
              <a:ext uri="{FF2B5EF4-FFF2-40B4-BE49-F238E27FC236}">
                <a16:creationId xmlns:a16="http://schemas.microsoft.com/office/drawing/2014/main" id="{2FD32A75-98CA-94AB-51D1-2CAFBC1F3BA1}"/>
              </a:ext>
            </a:extLst>
          </p:cNvPr>
          <p:cNvSpPr txBox="1"/>
          <p:nvPr/>
        </p:nvSpPr>
        <p:spPr>
          <a:xfrm>
            <a:off x="3378410" y="2414268"/>
            <a:ext cx="2377440" cy="640080"/>
          </a:xfrm>
          <a:prstGeom prst="rect">
            <a:avLst/>
          </a:prstGeom>
          <a:solidFill>
            <a:srgbClr val="FF9900"/>
          </a:solidFill>
        </p:spPr>
        <p:txBody>
          <a:bodyPr wrap="square" rtlCol="0" anchor="ctr">
            <a:spAutoFit/>
          </a:bodyPr>
          <a:lstStyle/>
          <a:p>
            <a:pPr algn="ctr"/>
            <a:r>
              <a:rPr lang="en-US" sz="1200" dirty="0">
                <a:solidFill>
                  <a:schemeClr val="bg1"/>
                </a:solidFill>
              </a:rPr>
              <a:t>NO</a:t>
            </a:r>
          </a:p>
          <a:p>
            <a:pPr algn="ctr"/>
            <a:r>
              <a:rPr lang="en-US" sz="1200" dirty="0">
                <a:solidFill>
                  <a:schemeClr val="bg1"/>
                </a:solidFill>
              </a:rPr>
              <a:t>Not Suitable for IO Combination</a:t>
            </a:r>
          </a:p>
        </p:txBody>
      </p:sp>
      <p:sp>
        <p:nvSpPr>
          <p:cNvPr id="9" name="TextBox 8">
            <a:extLst>
              <a:ext uri="{FF2B5EF4-FFF2-40B4-BE49-F238E27FC236}">
                <a16:creationId xmlns:a16="http://schemas.microsoft.com/office/drawing/2014/main" id="{E430447C-EE9E-CDB8-11FB-7A570CEA1825}"/>
              </a:ext>
            </a:extLst>
          </p:cNvPr>
          <p:cNvSpPr txBox="1"/>
          <p:nvPr/>
        </p:nvSpPr>
        <p:spPr>
          <a:xfrm>
            <a:off x="6923114" y="2837678"/>
            <a:ext cx="856824" cy="276999"/>
          </a:xfrm>
          <a:prstGeom prst="rect">
            <a:avLst/>
          </a:prstGeom>
          <a:solidFill>
            <a:srgbClr val="C00000"/>
          </a:solidFill>
        </p:spPr>
        <p:txBody>
          <a:bodyPr wrap="square" rtlCol="0" anchor="ctr">
            <a:spAutoFit/>
          </a:bodyPr>
          <a:lstStyle/>
          <a:p>
            <a:pPr algn="ctr"/>
            <a:r>
              <a:rPr lang="en-US" sz="1200" dirty="0">
                <a:solidFill>
                  <a:schemeClr val="bg1"/>
                </a:solidFill>
              </a:rPr>
              <a:t>YES</a:t>
            </a:r>
          </a:p>
        </p:txBody>
      </p:sp>
      <p:sp>
        <p:nvSpPr>
          <p:cNvPr id="10" name="TextBox 9">
            <a:extLst>
              <a:ext uri="{FF2B5EF4-FFF2-40B4-BE49-F238E27FC236}">
                <a16:creationId xmlns:a16="http://schemas.microsoft.com/office/drawing/2014/main" id="{82878936-C885-B0E8-C7DA-B8207B9553FF}"/>
              </a:ext>
            </a:extLst>
          </p:cNvPr>
          <p:cNvSpPr txBox="1"/>
          <p:nvPr/>
        </p:nvSpPr>
        <p:spPr>
          <a:xfrm>
            <a:off x="3679639" y="3671363"/>
            <a:ext cx="1851581" cy="461665"/>
          </a:xfrm>
          <a:prstGeom prst="rect">
            <a:avLst/>
          </a:prstGeom>
          <a:solidFill>
            <a:srgbClr val="FF9900"/>
          </a:solidFill>
        </p:spPr>
        <p:txBody>
          <a:bodyPr wrap="square" rtlCol="0" anchor="ctr">
            <a:spAutoFit/>
          </a:bodyPr>
          <a:lstStyle/>
          <a:p>
            <a:pPr algn="ctr"/>
            <a:r>
              <a:rPr lang="en-US" sz="1200" dirty="0">
                <a:solidFill>
                  <a:schemeClr val="bg1"/>
                </a:solidFill>
              </a:rPr>
              <a:t>PD-1 or PD-L1 Monotherapy</a:t>
            </a:r>
          </a:p>
        </p:txBody>
      </p:sp>
      <p:sp>
        <p:nvSpPr>
          <p:cNvPr id="11" name="TextBox 10">
            <a:extLst>
              <a:ext uri="{FF2B5EF4-FFF2-40B4-BE49-F238E27FC236}">
                <a16:creationId xmlns:a16="http://schemas.microsoft.com/office/drawing/2014/main" id="{8689EBF0-8C67-BCA6-D517-86E5FF4C8890}"/>
              </a:ext>
            </a:extLst>
          </p:cNvPr>
          <p:cNvSpPr txBox="1"/>
          <p:nvPr/>
        </p:nvSpPr>
        <p:spPr>
          <a:xfrm>
            <a:off x="5828652" y="3464768"/>
            <a:ext cx="1371600" cy="276999"/>
          </a:xfrm>
          <a:prstGeom prst="rect">
            <a:avLst/>
          </a:prstGeom>
          <a:solidFill>
            <a:srgbClr val="C00000"/>
          </a:solidFill>
        </p:spPr>
        <p:txBody>
          <a:bodyPr wrap="square" rtlCol="0" anchor="ctr">
            <a:spAutoFit/>
          </a:bodyPr>
          <a:lstStyle/>
          <a:p>
            <a:pPr algn="ctr"/>
            <a:r>
              <a:rPr lang="en-US" sz="1200" dirty="0">
                <a:solidFill>
                  <a:schemeClr val="bg1"/>
                </a:solidFill>
              </a:rPr>
              <a:t>Lenvatinib</a:t>
            </a:r>
          </a:p>
        </p:txBody>
      </p:sp>
      <p:sp>
        <p:nvSpPr>
          <p:cNvPr id="12" name="TextBox 11">
            <a:extLst>
              <a:ext uri="{FF2B5EF4-FFF2-40B4-BE49-F238E27FC236}">
                <a16:creationId xmlns:a16="http://schemas.microsoft.com/office/drawing/2014/main" id="{C2951F00-85A4-AE82-A5F7-16771E66951D}"/>
              </a:ext>
            </a:extLst>
          </p:cNvPr>
          <p:cNvSpPr txBox="1"/>
          <p:nvPr/>
        </p:nvSpPr>
        <p:spPr>
          <a:xfrm>
            <a:off x="7503501" y="3474864"/>
            <a:ext cx="1371600" cy="276999"/>
          </a:xfrm>
          <a:prstGeom prst="rect">
            <a:avLst/>
          </a:prstGeom>
          <a:solidFill>
            <a:srgbClr val="C00000"/>
          </a:solidFill>
        </p:spPr>
        <p:txBody>
          <a:bodyPr wrap="square" rtlCol="0" anchor="ctr">
            <a:spAutoFit/>
          </a:bodyPr>
          <a:lstStyle/>
          <a:p>
            <a:pPr algn="ctr"/>
            <a:r>
              <a:rPr lang="en-US" sz="1200" dirty="0">
                <a:solidFill>
                  <a:schemeClr val="bg1"/>
                </a:solidFill>
              </a:rPr>
              <a:t>Sorafenib</a:t>
            </a:r>
          </a:p>
        </p:txBody>
      </p:sp>
      <p:sp>
        <p:nvSpPr>
          <p:cNvPr id="13" name="TextBox 12">
            <a:extLst>
              <a:ext uri="{FF2B5EF4-FFF2-40B4-BE49-F238E27FC236}">
                <a16:creationId xmlns:a16="http://schemas.microsoft.com/office/drawing/2014/main" id="{904B62FF-EEE5-6482-CA81-2ABCBB410A73}"/>
              </a:ext>
            </a:extLst>
          </p:cNvPr>
          <p:cNvSpPr txBox="1"/>
          <p:nvPr/>
        </p:nvSpPr>
        <p:spPr>
          <a:xfrm>
            <a:off x="111317" y="3491778"/>
            <a:ext cx="1851581" cy="830997"/>
          </a:xfrm>
          <a:prstGeom prst="rect">
            <a:avLst/>
          </a:prstGeom>
          <a:solidFill>
            <a:srgbClr val="00B050"/>
          </a:solidFill>
        </p:spPr>
        <p:txBody>
          <a:bodyPr wrap="square" rtlCol="0" anchor="ctr">
            <a:spAutoFit/>
          </a:bodyPr>
          <a:lstStyle/>
          <a:p>
            <a:pPr algn="ctr"/>
            <a:r>
              <a:rPr lang="en-US" sz="1200" dirty="0">
                <a:solidFill>
                  <a:schemeClr val="bg1"/>
                </a:solidFill>
              </a:rPr>
              <a:t>Atezolizumab</a:t>
            </a:r>
          </a:p>
          <a:p>
            <a:pPr algn="ctr"/>
            <a:r>
              <a:rPr lang="en-US" sz="1200" dirty="0">
                <a:solidFill>
                  <a:schemeClr val="bg1"/>
                </a:solidFill>
              </a:rPr>
              <a:t>+ Bevacizumab</a:t>
            </a:r>
          </a:p>
          <a:p>
            <a:pPr algn="ctr"/>
            <a:r>
              <a:rPr lang="en-US" sz="1200" dirty="0">
                <a:solidFill>
                  <a:schemeClr val="bg1"/>
                </a:solidFill>
              </a:rPr>
              <a:t>(EGD with treatment of varices within 6 months)</a:t>
            </a:r>
          </a:p>
        </p:txBody>
      </p:sp>
      <p:sp>
        <p:nvSpPr>
          <p:cNvPr id="14" name="TextBox 13">
            <a:extLst>
              <a:ext uri="{FF2B5EF4-FFF2-40B4-BE49-F238E27FC236}">
                <a16:creationId xmlns:a16="http://schemas.microsoft.com/office/drawing/2014/main" id="{20A9FE68-0064-6CF4-9335-04122C12EBC8}"/>
              </a:ext>
            </a:extLst>
          </p:cNvPr>
          <p:cNvSpPr txBox="1"/>
          <p:nvPr/>
        </p:nvSpPr>
        <p:spPr>
          <a:xfrm>
            <a:off x="2163467" y="3486658"/>
            <a:ext cx="1325682" cy="461665"/>
          </a:xfrm>
          <a:prstGeom prst="rect">
            <a:avLst/>
          </a:prstGeom>
          <a:solidFill>
            <a:srgbClr val="00B050"/>
          </a:solidFill>
        </p:spPr>
        <p:txBody>
          <a:bodyPr wrap="square" rtlCol="0" anchor="ctr">
            <a:spAutoFit/>
          </a:bodyPr>
          <a:lstStyle/>
          <a:p>
            <a:pPr algn="ctr"/>
            <a:r>
              <a:rPr lang="en-US" sz="1200" dirty="0">
                <a:solidFill>
                  <a:schemeClr val="bg1"/>
                </a:solidFill>
              </a:rPr>
              <a:t>Tremelimumab </a:t>
            </a:r>
          </a:p>
          <a:p>
            <a:pPr algn="ctr"/>
            <a:r>
              <a:rPr lang="en-US" sz="1200" dirty="0">
                <a:solidFill>
                  <a:schemeClr val="bg1"/>
                </a:solidFill>
              </a:rPr>
              <a:t>+ Durvalumab</a:t>
            </a:r>
          </a:p>
        </p:txBody>
      </p:sp>
      <p:sp>
        <p:nvSpPr>
          <p:cNvPr id="15" name="Arrow: Right 14">
            <a:extLst>
              <a:ext uri="{FF2B5EF4-FFF2-40B4-BE49-F238E27FC236}">
                <a16:creationId xmlns:a16="http://schemas.microsoft.com/office/drawing/2014/main" id="{1E97D7BE-8ED3-C596-9E1E-749B2A28548E}"/>
              </a:ext>
            </a:extLst>
          </p:cNvPr>
          <p:cNvSpPr/>
          <p:nvPr/>
        </p:nvSpPr>
        <p:spPr bwMode="auto">
          <a:xfrm rot="5400000">
            <a:off x="4431758" y="1160010"/>
            <a:ext cx="274320" cy="182880"/>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6" name="Arrow: Right 15">
            <a:extLst>
              <a:ext uri="{FF2B5EF4-FFF2-40B4-BE49-F238E27FC236}">
                <a16:creationId xmlns:a16="http://schemas.microsoft.com/office/drawing/2014/main" id="{0965E166-CFC4-1FEC-6448-8A418C9A98CF}"/>
              </a:ext>
            </a:extLst>
          </p:cNvPr>
          <p:cNvSpPr/>
          <p:nvPr/>
        </p:nvSpPr>
        <p:spPr bwMode="auto">
          <a:xfrm rot="5400000">
            <a:off x="4339424" y="2017805"/>
            <a:ext cx="457200" cy="184667"/>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7" name="Arrow: Right 16">
            <a:extLst>
              <a:ext uri="{FF2B5EF4-FFF2-40B4-BE49-F238E27FC236}">
                <a16:creationId xmlns:a16="http://schemas.microsoft.com/office/drawing/2014/main" id="{137CF908-1E7B-60A0-71A3-F67A8D750C03}"/>
              </a:ext>
            </a:extLst>
          </p:cNvPr>
          <p:cNvSpPr/>
          <p:nvPr/>
        </p:nvSpPr>
        <p:spPr bwMode="auto">
          <a:xfrm rot="5400000">
            <a:off x="4338530" y="3283228"/>
            <a:ext cx="457200" cy="182880"/>
          </a:xfrm>
          <a:prstGeom prst="rightArrow">
            <a:avLst/>
          </a:prstGeom>
          <a:solidFill>
            <a:srgbClr val="FF99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8" name="Arrow: Right 17">
            <a:extLst>
              <a:ext uri="{FF2B5EF4-FFF2-40B4-BE49-F238E27FC236}">
                <a16:creationId xmlns:a16="http://schemas.microsoft.com/office/drawing/2014/main" id="{CC481EC4-23BA-9A6D-895F-B14B55C2DF8E}"/>
              </a:ext>
            </a:extLst>
          </p:cNvPr>
          <p:cNvSpPr/>
          <p:nvPr/>
        </p:nvSpPr>
        <p:spPr bwMode="auto">
          <a:xfrm rot="5400000">
            <a:off x="1467244" y="3212096"/>
            <a:ext cx="274320" cy="182880"/>
          </a:xfrm>
          <a:prstGeom prst="right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9" name="Arrow: Right 18">
            <a:extLst>
              <a:ext uri="{FF2B5EF4-FFF2-40B4-BE49-F238E27FC236}">
                <a16:creationId xmlns:a16="http://schemas.microsoft.com/office/drawing/2014/main" id="{E229EDCD-41BB-0E42-D459-529735A14F8B}"/>
              </a:ext>
            </a:extLst>
          </p:cNvPr>
          <p:cNvSpPr/>
          <p:nvPr/>
        </p:nvSpPr>
        <p:spPr bwMode="auto">
          <a:xfrm rot="5400000">
            <a:off x="6877394" y="3198626"/>
            <a:ext cx="274320" cy="182880"/>
          </a:xfrm>
          <a:prstGeom prst="right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0" name="Arrow: Right 19">
            <a:extLst>
              <a:ext uri="{FF2B5EF4-FFF2-40B4-BE49-F238E27FC236}">
                <a16:creationId xmlns:a16="http://schemas.microsoft.com/office/drawing/2014/main" id="{84658B19-4C1C-8A0B-3344-ACF1F5ED06F9}"/>
              </a:ext>
            </a:extLst>
          </p:cNvPr>
          <p:cNvSpPr/>
          <p:nvPr/>
        </p:nvSpPr>
        <p:spPr bwMode="auto">
          <a:xfrm rot="5400000">
            <a:off x="7523872" y="3189241"/>
            <a:ext cx="274320" cy="182880"/>
          </a:xfrm>
          <a:prstGeom prst="right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1" name="Arrow: Right 20">
            <a:extLst>
              <a:ext uri="{FF2B5EF4-FFF2-40B4-BE49-F238E27FC236}">
                <a16:creationId xmlns:a16="http://schemas.microsoft.com/office/drawing/2014/main" id="{265BF7B3-7DF2-E508-67A5-5FFD8A4CD1DB}"/>
              </a:ext>
            </a:extLst>
          </p:cNvPr>
          <p:cNvSpPr/>
          <p:nvPr/>
        </p:nvSpPr>
        <p:spPr bwMode="auto">
          <a:xfrm rot="5400000">
            <a:off x="2169379" y="3212096"/>
            <a:ext cx="274320" cy="182880"/>
          </a:xfrm>
          <a:prstGeom prst="right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2" name="Arrow: Right 21">
            <a:extLst>
              <a:ext uri="{FF2B5EF4-FFF2-40B4-BE49-F238E27FC236}">
                <a16:creationId xmlns:a16="http://schemas.microsoft.com/office/drawing/2014/main" id="{035376C3-EA05-747A-DD1F-C7C16D94B04D}"/>
              </a:ext>
            </a:extLst>
          </p:cNvPr>
          <p:cNvSpPr/>
          <p:nvPr/>
        </p:nvSpPr>
        <p:spPr bwMode="auto">
          <a:xfrm rot="8393588">
            <a:off x="2318488" y="2191705"/>
            <a:ext cx="1371600" cy="184667"/>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3" name="Arrow: Right 22">
            <a:extLst>
              <a:ext uri="{FF2B5EF4-FFF2-40B4-BE49-F238E27FC236}">
                <a16:creationId xmlns:a16="http://schemas.microsoft.com/office/drawing/2014/main" id="{C572AB63-8837-ACA5-A8B4-9767E381F513}"/>
              </a:ext>
            </a:extLst>
          </p:cNvPr>
          <p:cNvSpPr/>
          <p:nvPr/>
        </p:nvSpPr>
        <p:spPr bwMode="auto">
          <a:xfrm rot="13206412" flipH="1">
            <a:off x="5639569" y="2197401"/>
            <a:ext cx="1371600" cy="184667"/>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387879869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 y="30480"/>
            <a:ext cx="9204960" cy="4328159"/>
          </a:xfrm>
          <a:solidFill>
            <a:schemeClr val="accent6">
              <a:lumMod val="20000"/>
              <a:lumOff val="80000"/>
            </a:schemeClr>
          </a:solidFill>
        </p:spPr>
        <p:txBody>
          <a:bodyPr/>
          <a:lstStyle/>
          <a:p>
            <a:br>
              <a:rPr lang="en-US" sz="2400" b="1" dirty="0"/>
            </a:br>
            <a:br>
              <a:rPr lang="en-US" sz="2400" b="1" dirty="0"/>
            </a:br>
            <a:br>
              <a:rPr lang="en-US" sz="2400" b="1" dirty="0"/>
            </a:br>
            <a:br>
              <a:rPr lang="en-US" sz="2400" b="1" dirty="0"/>
            </a:br>
            <a:br>
              <a:rPr lang="en-US" sz="2400" b="1" dirty="0"/>
            </a:br>
            <a:r>
              <a:rPr lang="en-US" sz="2400" b="1" dirty="0"/>
              <a:t>Second-Line Therapies in HCC</a:t>
            </a:r>
          </a:p>
        </p:txBody>
      </p:sp>
    </p:spTree>
    <p:extLst>
      <p:ext uri="{BB962C8B-B14F-4D97-AF65-F5344CB8AC3E}">
        <p14:creationId xmlns:p14="http://schemas.microsoft.com/office/powerpoint/2010/main" val="397618209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400" b="1" dirty="0"/>
              <a:t>RESORCE: Ph 3 Study of Regorafenib vs Placebo </a:t>
            </a:r>
            <a:br>
              <a:rPr lang="en-US" sz="2400" b="1" dirty="0"/>
            </a:br>
            <a:r>
              <a:rPr lang="en-US" sz="2400" b="1" dirty="0"/>
              <a:t>After Sorafenib in Advanced HCC</a:t>
            </a:r>
          </a:p>
        </p:txBody>
      </p:sp>
      <p:sp>
        <p:nvSpPr>
          <p:cNvPr id="5" name="TextBox 4">
            <a:extLst>
              <a:ext uri="{FF2B5EF4-FFF2-40B4-BE49-F238E27FC236}">
                <a16:creationId xmlns:a16="http://schemas.microsoft.com/office/drawing/2014/main" id="{AD106C2F-A56D-9DFD-112B-453594ECBA2F}"/>
              </a:ext>
            </a:extLst>
          </p:cNvPr>
          <p:cNvSpPr txBox="1"/>
          <p:nvPr/>
        </p:nvSpPr>
        <p:spPr>
          <a:xfrm>
            <a:off x="0" y="4573411"/>
            <a:ext cx="9103788" cy="553998"/>
          </a:xfrm>
          <a:prstGeom prst="rect">
            <a:avLst/>
          </a:prstGeom>
          <a:solidFill>
            <a:schemeClr val="bg1"/>
          </a:solidFill>
        </p:spPr>
        <p:txBody>
          <a:bodyPr wrap="square" rtlCol="0">
            <a:spAutoFit/>
          </a:bodyPr>
          <a:lstStyle/>
          <a:p>
            <a:endParaRPr lang="en-US" sz="1000" dirty="0"/>
          </a:p>
          <a:p>
            <a:endParaRPr lang="en-US" sz="1000" dirty="0"/>
          </a:p>
          <a:p>
            <a:r>
              <a:rPr lang="en-US" sz="1000" dirty="0" err="1"/>
              <a:t>Bruix</a:t>
            </a:r>
            <a:r>
              <a:rPr lang="en-US" sz="1000" dirty="0"/>
              <a:t> et al, Lancet, 2017</a:t>
            </a:r>
          </a:p>
        </p:txBody>
      </p:sp>
      <p:pic>
        <p:nvPicPr>
          <p:cNvPr id="8196" name="Picture 4" descr="Regorafenib for patients with hepatocellular carcinoma who progressed on  sorafenib treatment (RESORCE): a randomised, double-blind,  placebo-controlled, phase 3 trial - The Lancet">
            <a:extLst>
              <a:ext uri="{FF2B5EF4-FFF2-40B4-BE49-F238E27FC236}">
                <a16:creationId xmlns:a16="http://schemas.microsoft.com/office/drawing/2014/main" id="{1A353CE2-8EAD-3CA3-17F8-544898A201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25" b="67721"/>
          <a:stretch/>
        </p:blipFill>
        <p:spPr bwMode="auto">
          <a:xfrm>
            <a:off x="850448" y="1004813"/>
            <a:ext cx="7402892" cy="383653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2" name="Table 1">
            <a:extLst>
              <a:ext uri="{FF2B5EF4-FFF2-40B4-BE49-F238E27FC236}">
                <a16:creationId xmlns:a16="http://schemas.microsoft.com/office/drawing/2014/main" id="{26CEDC91-CB7E-CFFE-CA80-EBC3DDCF3CB6}"/>
              </a:ext>
            </a:extLst>
          </p:cNvPr>
          <p:cNvGraphicFramePr>
            <a:graphicFrameLocks noGrp="1"/>
          </p:cNvGraphicFramePr>
          <p:nvPr/>
        </p:nvGraphicFramePr>
        <p:xfrm>
          <a:off x="4973542" y="1453416"/>
          <a:ext cx="3172570" cy="1335696"/>
        </p:xfrm>
        <a:graphic>
          <a:graphicData uri="http://schemas.openxmlformats.org/drawingml/2006/table">
            <a:tbl>
              <a:tblPr firstRow="1" bandRow="1">
                <a:tableStyleId>{9DCAF9ED-07DC-4A11-8D7F-57B35C25682E}</a:tableStyleId>
              </a:tblPr>
              <a:tblGrid>
                <a:gridCol w="3172570">
                  <a:extLst>
                    <a:ext uri="{9D8B030D-6E8A-4147-A177-3AD203B41FA5}">
                      <a16:colId xmlns:a16="http://schemas.microsoft.com/office/drawing/2014/main" val="1058273131"/>
                    </a:ext>
                  </a:extLst>
                </a:gridCol>
              </a:tblGrid>
              <a:tr h="273666">
                <a:tc>
                  <a:txBody>
                    <a:bodyPr/>
                    <a:lstStyle/>
                    <a:p>
                      <a:pPr algn="ctr"/>
                      <a:r>
                        <a:rPr lang="en-US" sz="1200" dirty="0"/>
                        <a:t>KEY ELIGIBILITY</a:t>
                      </a:r>
                    </a:p>
                  </a:txBody>
                  <a:tcPr/>
                </a:tc>
                <a:extLst>
                  <a:ext uri="{0D108BD9-81ED-4DB2-BD59-A6C34878D82A}">
                    <a16:rowId xmlns:a16="http://schemas.microsoft.com/office/drawing/2014/main" val="1194595121"/>
                  </a:ext>
                </a:extLst>
              </a:tr>
              <a:tr h="1061376">
                <a:tc>
                  <a:txBody>
                    <a:bodyPr/>
                    <a:lstStyle/>
                    <a:p>
                      <a:pPr marL="171450" indent="-171450" algn="l">
                        <a:buFont typeface="Arial" panose="020B0604020202020204" pitchFamily="34" charset="0"/>
                        <a:buChar char="•"/>
                      </a:pPr>
                      <a:r>
                        <a:rPr lang="en-US" sz="1200" dirty="0"/>
                        <a:t>Advanced HCC </a:t>
                      </a:r>
                    </a:p>
                    <a:p>
                      <a:pPr marL="171450" indent="-171450" algn="l">
                        <a:buFont typeface="Arial" panose="020B0604020202020204" pitchFamily="34" charset="0"/>
                        <a:buChar char="•"/>
                      </a:pPr>
                      <a:r>
                        <a:rPr lang="en-US" sz="1200" dirty="0"/>
                        <a:t>Prior tolerance of sorafenib (≥400 mg/day for ≥20 of last 28 days of treatment)</a:t>
                      </a:r>
                    </a:p>
                    <a:p>
                      <a:pPr marL="171450" indent="-171450" algn="l">
                        <a:buFont typeface="Arial" panose="020B0604020202020204" pitchFamily="34" charset="0"/>
                        <a:buChar char="•"/>
                      </a:pPr>
                      <a:r>
                        <a:rPr lang="en-US" sz="1200" dirty="0"/>
                        <a:t>ECOG 0-1</a:t>
                      </a:r>
                    </a:p>
                    <a:p>
                      <a:pPr marL="171450" indent="-171450" algn="l">
                        <a:buFont typeface="Arial" panose="020B0604020202020204" pitchFamily="34" charset="0"/>
                        <a:buChar char="•"/>
                      </a:pPr>
                      <a:r>
                        <a:rPr lang="en-US" sz="1200" dirty="0"/>
                        <a:t>Child’s Pugh A</a:t>
                      </a:r>
                    </a:p>
                  </a:txBody>
                  <a:tcPr/>
                </a:tc>
                <a:extLst>
                  <a:ext uri="{0D108BD9-81ED-4DB2-BD59-A6C34878D82A}">
                    <a16:rowId xmlns:a16="http://schemas.microsoft.com/office/drawing/2014/main" val="816206957"/>
                  </a:ext>
                </a:extLst>
              </a:tr>
            </a:tbl>
          </a:graphicData>
        </a:graphic>
      </p:graphicFrame>
      <p:sp>
        <p:nvSpPr>
          <p:cNvPr id="7" name="TextBox 6">
            <a:extLst>
              <a:ext uri="{FF2B5EF4-FFF2-40B4-BE49-F238E27FC236}">
                <a16:creationId xmlns:a16="http://schemas.microsoft.com/office/drawing/2014/main" id="{3A1E7B9E-D97B-E07C-B56B-8BCFB3AE09D8}"/>
              </a:ext>
            </a:extLst>
          </p:cNvPr>
          <p:cNvSpPr txBox="1"/>
          <p:nvPr/>
        </p:nvSpPr>
        <p:spPr>
          <a:xfrm>
            <a:off x="2150662" y="3099477"/>
            <a:ext cx="1721624" cy="461665"/>
          </a:xfrm>
          <a:prstGeom prst="rect">
            <a:avLst/>
          </a:prstGeom>
          <a:solidFill>
            <a:schemeClr val="bg1"/>
          </a:solidFill>
          <a:ln w="12700">
            <a:solidFill>
              <a:schemeClr val="tx1"/>
            </a:solidFill>
          </a:ln>
        </p:spPr>
        <p:txBody>
          <a:bodyPr wrap="square" rtlCol="0">
            <a:spAutoFit/>
          </a:bodyPr>
          <a:lstStyle/>
          <a:p>
            <a:pPr algn="ctr"/>
            <a:r>
              <a:rPr lang="en-US" sz="1200" b="1" dirty="0"/>
              <a:t>OVERALL SURVIVAL</a:t>
            </a:r>
          </a:p>
          <a:p>
            <a:pPr algn="ctr"/>
            <a:r>
              <a:rPr lang="en-US" sz="1200" b="1" dirty="0"/>
              <a:t>10.6 vs 7.8 months</a:t>
            </a:r>
          </a:p>
        </p:txBody>
      </p:sp>
      <p:grpSp>
        <p:nvGrpSpPr>
          <p:cNvPr id="11" name="Group 10">
            <a:extLst>
              <a:ext uri="{FF2B5EF4-FFF2-40B4-BE49-F238E27FC236}">
                <a16:creationId xmlns:a16="http://schemas.microsoft.com/office/drawing/2014/main" id="{735E87C3-5745-57E3-9656-7BEDE37A65FD}"/>
              </a:ext>
            </a:extLst>
          </p:cNvPr>
          <p:cNvGrpSpPr/>
          <p:nvPr/>
        </p:nvGrpSpPr>
        <p:grpSpPr>
          <a:xfrm>
            <a:off x="1669773" y="1343535"/>
            <a:ext cx="5804454" cy="3282534"/>
            <a:chOff x="1669773" y="1343535"/>
            <a:chExt cx="5804454" cy="3282534"/>
          </a:xfrm>
        </p:grpSpPr>
        <p:pic>
          <p:nvPicPr>
            <p:cNvPr id="8" name="Picture 2" descr="RESORCE: A Phase III Trial of Second-Line Regorafenib for HCC - ppt download">
              <a:extLst>
                <a:ext uri="{FF2B5EF4-FFF2-40B4-BE49-F238E27FC236}">
                  <a16:creationId xmlns:a16="http://schemas.microsoft.com/office/drawing/2014/main" id="{F6721708-E77C-9B0E-60F8-35B155B9B9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47" t="19517" r="6794" b="16723"/>
            <a:stretch/>
          </p:blipFill>
          <p:spPr bwMode="auto">
            <a:xfrm>
              <a:off x="1669773" y="1343535"/>
              <a:ext cx="5804454" cy="328253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720C6323-1E38-0A40-371C-7FB2437374DB}"/>
                </a:ext>
              </a:extLst>
            </p:cNvPr>
            <p:cNvSpPr/>
            <p:nvPr/>
          </p:nvSpPr>
          <p:spPr bwMode="auto">
            <a:xfrm>
              <a:off x="1714615" y="2090278"/>
              <a:ext cx="5703952" cy="27432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0" name="Rectangle 9">
              <a:extLst>
                <a:ext uri="{FF2B5EF4-FFF2-40B4-BE49-F238E27FC236}">
                  <a16:creationId xmlns:a16="http://schemas.microsoft.com/office/drawing/2014/main" id="{F7D45E8F-8DE9-010D-1D83-3BF4662FE9C9}"/>
                </a:ext>
              </a:extLst>
            </p:cNvPr>
            <p:cNvSpPr/>
            <p:nvPr/>
          </p:nvSpPr>
          <p:spPr bwMode="auto">
            <a:xfrm>
              <a:off x="1714615" y="2973286"/>
              <a:ext cx="5703952" cy="264429"/>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grpSp>
    </p:spTree>
    <p:extLst>
      <p:ext uri="{BB962C8B-B14F-4D97-AF65-F5344CB8AC3E}">
        <p14:creationId xmlns:p14="http://schemas.microsoft.com/office/powerpoint/2010/main" val="265138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400" b="1" dirty="0"/>
              <a:t>CELESTIAL: Ph 3 Study of Cabozantinib vs Placebo </a:t>
            </a:r>
            <a:br>
              <a:rPr lang="en-US" sz="2400" b="1" dirty="0"/>
            </a:br>
            <a:r>
              <a:rPr lang="en-US" sz="2400" b="1" dirty="0"/>
              <a:t>in Advanced HCC after Sorafenib</a:t>
            </a:r>
          </a:p>
        </p:txBody>
      </p:sp>
      <p:graphicFrame>
        <p:nvGraphicFramePr>
          <p:cNvPr id="6" name="Table 5">
            <a:extLst>
              <a:ext uri="{FF2B5EF4-FFF2-40B4-BE49-F238E27FC236}">
                <a16:creationId xmlns:a16="http://schemas.microsoft.com/office/drawing/2014/main" id="{18B132C4-F2EE-C822-88A1-9A3541DC7EE6}"/>
              </a:ext>
            </a:extLst>
          </p:cNvPr>
          <p:cNvGraphicFramePr>
            <a:graphicFrameLocks noGrp="1"/>
          </p:cNvGraphicFramePr>
          <p:nvPr/>
        </p:nvGraphicFramePr>
        <p:xfrm>
          <a:off x="219986" y="1564968"/>
          <a:ext cx="2809461" cy="1335696"/>
        </p:xfrm>
        <a:graphic>
          <a:graphicData uri="http://schemas.openxmlformats.org/drawingml/2006/table">
            <a:tbl>
              <a:tblPr firstRow="1" bandRow="1">
                <a:tableStyleId>{9DCAF9ED-07DC-4A11-8D7F-57B35C25682E}</a:tableStyleId>
              </a:tblPr>
              <a:tblGrid>
                <a:gridCol w="2809461">
                  <a:extLst>
                    <a:ext uri="{9D8B030D-6E8A-4147-A177-3AD203B41FA5}">
                      <a16:colId xmlns:a16="http://schemas.microsoft.com/office/drawing/2014/main" val="1058273131"/>
                    </a:ext>
                  </a:extLst>
                </a:gridCol>
              </a:tblGrid>
              <a:tr h="273666">
                <a:tc>
                  <a:txBody>
                    <a:bodyPr/>
                    <a:lstStyle/>
                    <a:p>
                      <a:pPr algn="ctr"/>
                      <a:r>
                        <a:rPr lang="en-US" sz="1200" dirty="0"/>
                        <a:t>KEY ELIGIBILITY</a:t>
                      </a:r>
                    </a:p>
                  </a:txBody>
                  <a:tcPr/>
                </a:tc>
                <a:extLst>
                  <a:ext uri="{0D108BD9-81ED-4DB2-BD59-A6C34878D82A}">
                    <a16:rowId xmlns:a16="http://schemas.microsoft.com/office/drawing/2014/main" val="1194595121"/>
                  </a:ext>
                </a:extLst>
              </a:tr>
              <a:tr h="1061376">
                <a:tc>
                  <a:txBody>
                    <a:bodyPr/>
                    <a:lstStyle/>
                    <a:p>
                      <a:pPr marL="171450" indent="-171450" algn="l">
                        <a:buFont typeface="Arial" panose="020B0604020202020204" pitchFamily="34" charset="0"/>
                        <a:buChar char="•"/>
                      </a:pPr>
                      <a:r>
                        <a:rPr lang="en-US" sz="1200" dirty="0"/>
                        <a:t>Advanced HCC </a:t>
                      </a:r>
                    </a:p>
                    <a:p>
                      <a:pPr marL="171450" indent="-171450" algn="l">
                        <a:buFont typeface="Arial" panose="020B0604020202020204" pitchFamily="34" charset="0"/>
                        <a:buChar char="•"/>
                      </a:pPr>
                      <a:r>
                        <a:rPr lang="en-US" sz="1200" dirty="0"/>
                        <a:t>Prior treatment with sorafenib</a:t>
                      </a:r>
                    </a:p>
                    <a:p>
                      <a:pPr marL="171450" indent="-171450" algn="l">
                        <a:buFont typeface="Arial" panose="020B0604020202020204" pitchFamily="34" charset="0"/>
                        <a:buChar char="•"/>
                      </a:pPr>
                      <a:r>
                        <a:rPr lang="en-US" sz="1200" dirty="0"/>
                        <a:t>May have received 1 other therapy</a:t>
                      </a:r>
                    </a:p>
                    <a:p>
                      <a:pPr marL="171450" indent="-171450" algn="l">
                        <a:buFont typeface="Arial" panose="020B0604020202020204" pitchFamily="34" charset="0"/>
                        <a:buChar char="•"/>
                      </a:pPr>
                      <a:r>
                        <a:rPr lang="en-US" sz="1200" dirty="0"/>
                        <a:t>ECOG 0-1</a:t>
                      </a:r>
                    </a:p>
                    <a:p>
                      <a:pPr marL="171450" indent="-171450" algn="l">
                        <a:buFont typeface="Arial" panose="020B0604020202020204" pitchFamily="34" charset="0"/>
                        <a:buChar char="•"/>
                      </a:pPr>
                      <a:r>
                        <a:rPr lang="en-US" sz="1200" dirty="0"/>
                        <a:t>Child-Pugh A</a:t>
                      </a:r>
                    </a:p>
                  </a:txBody>
                  <a:tcPr/>
                </a:tc>
                <a:extLst>
                  <a:ext uri="{0D108BD9-81ED-4DB2-BD59-A6C34878D82A}">
                    <a16:rowId xmlns:a16="http://schemas.microsoft.com/office/drawing/2014/main" val="816206957"/>
                  </a:ext>
                </a:extLst>
              </a:tr>
            </a:tbl>
          </a:graphicData>
        </a:graphic>
      </p:graphicFrame>
      <p:cxnSp>
        <p:nvCxnSpPr>
          <p:cNvPr id="8" name="Connector: Elbow 7">
            <a:extLst>
              <a:ext uri="{FF2B5EF4-FFF2-40B4-BE49-F238E27FC236}">
                <a16:creationId xmlns:a16="http://schemas.microsoft.com/office/drawing/2014/main" id="{3CD67AD6-0176-79F8-6A0F-5FE9907070C7}"/>
              </a:ext>
            </a:extLst>
          </p:cNvPr>
          <p:cNvCxnSpPr/>
          <p:nvPr/>
        </p:nvCxnSpPr>
        <p:spPr bwMode="auto">
          <a:xfrm>
            <a:off x="3188473" y="2239927"/>
            <a:ext cx="1280160" cy="675987"/>
          </a:xfrm>
          <a:prstGeom prst="bentConnector3">
            <a:avLst/>
          </a:prstGeom>
          <a:solidFill>
            <a:schemeClr val="accent1"/>
          </a:solidFill>
          <a:ln w="38100" cap="flat" cmpd="sng" algn="ctr">
            <a:solidFill>
              <a:schemeClr val="tx1"/>
            </a:solidFill>
            <a:prstDash val="solid"/>
            <a:round/>
            <a:headEnd type="none" w="med" len="med"/>
            <a:tailEnd type="triangle"/>
          </a:ln>
          <a:effectLst/>
        </p:spPr>
      </p:cxnSp>
      <p:cxnSp>
        <p:nvCxnSpPr>
          <p:cNvPr id="9" name="Connector: Elbow 8">
            <a:extLst>
              <a:ext uri="{FF2B5EF4-FFF2-40B4-BE49-F238E27FC236}">
                <a16:creationId xmlns:a16="http://schemas.microsoft.com/office/drawing/2014/main" id="{CF76608D-27E2-4239-305B-4BF65F054BBC}"/>
              </a:ext>
            </a:extLst>
          </p:cNvPr>
          <p:cNvCxnSpPr>
            <a:cxnSpLocks/>
          </p:cNvCxnSpPr>
          <p:nvPr/>
        </p:nvCxnSpPr>
        <p:spPr bwMode="auto">
          <a:xfrm flipV="1">
            <a:off x="3188473" y="1542960"/>
            <a:ext cx="1280160" cy="675987"/>
          </a:xfrm>
          <a:prstGeom prst="bentConnector3">
            <a:avLst/>
          </a:prstGeom>
          <a:solidFill>
            <a:schemeClr val="accent1"/>
          </a:solidFill>
          <a:ln w="38100" cap="flat" cmpd="sng" algn="ctr">
            <a:solidFill>
              <a:schemeClr val="tx1"/>
            </a:solidFill>
            <a:prstDash val="solid"/>
            <a:round/>
            <a:headEnd type="none" w="med" len="med"/>
            <a:tailEnd type="triangle"/>
          </a:ln>
          <a:effectLst/>
        </p:spPr>
      </p:cxnSp>
      <p:sp>
        <p:nvSpPr>
          <p:cNvPr id="10" name="Oval 9">
            <a:extLst>
              <a:ext uri="{FF2B5EF4-FFF2-40B4-BE49-F238E27FC236}">
                <a16:creationId xmlns:a16="http://schemas.microsoft.com/office/drawing/2014/main" id="{65D04A39-7B15-180E-E075-B3786A7BFC43}"/>
              </a:ext>
            </a:extLst>
          </p:cNvPr>
          <p:cNvSpPr/>
          <p:nvPr/>
        </p:nvSpPr>
        <p:spPr bwMode="auto">
          <a:xfrm>
            <a:off x="3578088" y="1998395"/>
            <a:ext cx="524786" cy="483064"/>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rPr>
              <a:t>R</a:t>
            </a:r>
          </a:p>
        </p:txBody>
      </p:sp>
      <p:sp>
        <p:nvSpPr>
          <p:cNvPr id="12" name="Rectangle: Rounded Corners 11">
            <a:extLst>
              <a:ext uri="{FF2B5EF4-FFF2-40B4-BE49-F238E27FC236}">
                <a16:creationId xmlns:a16="http://schemas.microsoft.com/office/drawing/2014/main" id="{BD60C9CC-7071-9BB9-CAD4-97F4423639C9}"/>
              </a:ext>
            </a:extLst>
          </p:cNvPr>
          <p:cNvSpPr/>
          <p:nvPr/>
        </p:nvSpPr>
        <p:spPr bwMode="auto">
          <a:xfrm>
            <a:off x="4635610" y="1023503"/>
            <a:ext cx="4071068" cy="1121134"/>
          </a:xfrm>
          <a:prstGeom prst="roundRect">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rPr>
              <a:t>Cabozantinib 60 mg </a:t>
            </a:r>
            <a:r>
              <a:rPr lang="en-US" sz="1600" b="1" dirty="0">
                <a:solidFill>
                  <a:schemeClr val="bg1"/>
                </a:solidFill>
                <a:latin typeface="Arial" pitchFamily="-72" charset="0"/>
                <a:ea typeface="ＭＳ Ｐゴシック" pitchFamily="-72" charset="-128"/>
                <a:cs typeface="ＭＳ Ｐゴシック" pitchFamily="-72" charset="-128"/>
              </a:rPr>
              <a:t>PO </a:t>
            </a:r>
            <a:r>
              <a:rPr kumimoji="0" lang="en-US" sz="16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rPr>
              <a:t>daily</a:t>
            </a:r>
          </a:p>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chemeClr val="bg1"/>
                </a:solidFill>
                <a:latin typeface="Arial" pitchFamily="-72" charset="0"/>
                <a:ea typeface="ＭＳ Ｐゴシック" pitchFamily="-72" charset="-128"/>
                <a:cs typeface="ＭＳ Ｐゴシック" pitchFamily="-72" charset="-128"/>
              </a:rPr>
              <a:t>(N = 470)</a:t>
            </a:r>
            <a:endParaRPr kumimoji="0" lang="en-US" sz="16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endParaRPr>
          </a:p>
        </p:txBody>
      </p:sp>
      <p:sp>
        <p:nvSpPr>
          <p:cNvPr id="13" name="Rectangle: Rounded Corners 12">
            <a:extLst>
              <a:ext uri="{FF2B5EF4-FFF2-40B4-BE49-F238E27FC236}">
                <a16:creationId xmlns:a16="http://schemas.microsoft.com/office/drawing/2014/main" id="{7096E53B-A8B1-625E-4F9E-EC7B92BC6173}"/>
              </a:ext>
            </a:extLst>
          </p:cNvPr>
          <p:cNvSpPr/>
          <p:nvPr/>
        </p:nvSpPr>
        <p:spPr bwMode="auto">
          <a:xfrm>
            <a:off x="4627659" y="2374781"/>
            <a:ext cx="4071068" cy="1121134"/>
          </a:xfrm>
          <a:prstGeom prst="round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rPr>
              <a:t>Placebo </a:t>
            </a:r>
          </a:p>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chemeClr val="bg1"/>
                </a:solidFill>
                <a:latin typeface="Arial" pitchFamily="-72" charset="0"/>
                <a:ea typeface="ＭＳ Ｐゴシック" pitchFamily="-72" charset="-128"/>
                <a:cs typeface="ＭＳ Ｐゴシック" pitchFamily="-72" charset="-128"/>
              </a:rPr>
              <a:t>(N = 237)</a:t>
            </a:r>
            <a:endParaRPr kumimoji="0" lang="en-US" sz="16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endParaRPr>
          </a:p>
        </p:txBody>
      </p:sp>
      <p:sp>
        <p:nvSpPr>
          <p:cNvPr id="14" name="TextBox 13">
            <a:extLst>
              <a:ext uri="{FF2B5EF4-FFF2-40B4-BE49-F238E27FC236}">
                <a16:creationId xmlns:a16="http://schemas.microsoft.com/office/drawing/2014/main" id="{88D2DAB6-D9B2-7C76-A41A-531EDDEEDF28}"/>
              </a:ext>
            </a:extLst>
          </p:cNvPr>
          <p:cNvSpPr txBox="1"/>
          <p:nvPr/>
        </p:nvSpPr>
        <p:spPr>
          <a:xfrm>
            <a:off x="3226907" y="1874292"/>
            <a:ext cx="405880" cy="276999"/>
          </a:xfrm>
          <a:prstGeom prst="rect">
            <a:avLst/>
          </a:prstGeom>
          <a:noFill/>
        </p:spPr>
        <p:txBody>
          <a:bodyPr wrap="none" rtlCol="0">
            <a:spAutoFit/>
          </a:bodyPr>
          <a:lstStyle/>
          <a:p>
            <a:r>
              <a:rPr lang="en-US" sz="1200" b="1" dirty="0"/>
              <a:t>2:1</a:t>
            </a:r>
          </a:p>
        </p:txBody>
      </p:sp>
      <p:sp>
        <p:nvSpPr>
          <p:cNvPr id="15" name="TextBox 14">
            <a:extLst>
              <a:ext uri="{FF2B5EF4-FFF2-40B4-BE49-F238E27FC236}">
                <a16:creationId xmlns:a16="http://schemas.microsoft.com/office/drawing/2014/main" id="{C0AC3C8B-B683-FE2F-54DA-316AFC92C782}"/>
              </a:ext>
            </a:extLst>
          </p:cNvPr>
          <p:cNvSpPr txBox="1"/>
          <p:nvPr/>
        </p:nvSpPr>
        <p:spPr>
          <a:xfrm>
            <a:off x="219986" y="3586038"/>
            <a:ext cx="8486691" cy="646331"/>
          </a:xfrm>
          <a:prstGeom prst="rect">
            <a:avLst/>
          </a:prstGeom>
          <a:noFill/>
        </p:spPr>
        <p:txBody>
          <a:bodyPr wrap="square" rtlCol="0">
            <a:spAutoFit/>
          </a:bodyPr>
          <a:lstStyle/>
          <a:p>
            <a:r>
              <a:rPr lang="en-US" sz="1200" b="1" dirty="0"/>
              <a:t>- Stratification Factors:</a:t>
            </a:r>
            <a:r>
              <a:rPr lang="en-US" sz="1200" dirty="0"/>
              <a:t> HCC etiology (HBV, HCV, Other), Asia vs other; extrahepatic disease +/- macrovascular invasion</a:t>
            </a:r>
            <a:endParaRPr lang="en-US" sz="1200" b="1" dirty="0"/>
          </a:p>
          <a:p>
            <a:r>
              <a:rPr lang="en-US" sz="1200" b="1" dirty="0"/>
              <a:t>- Primary Endpoints: </a:t>
            </a:r>
            <a:r>
              <a:rPr lang="en-US" sz="1200" dirty="0"/>
              <a:t>Overall survival</a:t>
            </a:r>
          </a:p>
          <a:p>
            <a:r>
              <a:rPr lang="en-US" sz="1200" b="1" dirty="0"/>
              <a:t>- Secondary Endpoints:</a:t>
            </a:r>
            <a:r>
              <a:rPr lang="en-US" sz="1200" dirty="0"/>
              <a:t> Progression-free survival, Objective response rate </a:t>
            </a:r>
            <a:endParaRPr lang="en-US" sz="1200" b="1" dirty="0"/>
          </a:p>
        </p:txBody>
      </p:sp>
      <p:sp>
        <p:nvSpPr>
          <p:cNvPr id="16" name="TextBox 15">
            <a:extLst>
              <a:ext uri="{FF2B5EF4-FFF2-40B4-BE49-F238E27FC236}">
                <a16:creationId xmlns:a16="http://schemas.microsoft.com/office/drawing/2014/main" id="{5FF7DF28-B114-3CFD-4F4F-41C5A1B84042}"/>
              </a:ext>
            </a:extLst>
          </p:cNvPr>
          <p:cNvSpPr txBox="1"/>
          <p:nvPr/>
        </p:nvSpPr>
        <p:spPr>
          <a:xfrm>
            <a:off x="0" y="4573411"/>
            <a:ext cx="9103788" cy="553998"/>
          </a:xfrm>
          <a:prstGeom prst="rect">
            <a:avLst/>
          </a:prstGeom>
          <a:solidFill>
            <a:schemeClr val="bg1"/>
          </a:solidFill>
        </p:spPr>
        <p:txBody>
          <a:bodyPr wrap="square" rtlCol="0">
            <a:spAutoFit/>
          </a:bodyPr>
          <a:lstStyle/>
          <a:p>
            <a:endParaRPr lang="en-US" sz="1000" dirty="0"/>
          </a:p>
          <a:p>
            <a:endParaRPr lang="en-US" sz="1000" dirty="0"/>
          </a:p>
          <a:p>
            <a:r>
              <a:rPr lang="en-US" sz="1000" dirty="0"/>
              <a:t>Abou-Alfa et al, NEJM, 2018</a:t>
            </a:r>
          </a:p>
        </p:txBody>
      </p:sp>
    </p:spTree>
    <p:extLst>
      <p:ext uri="{BB962C8B-B14F-4D97-AF65-F5344CB8AC3E}">
        <p14:creationId xmlns:p14="http://schemas.microsoft.com/office/powerpoint/2010/main" val="252182386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400" b="1" dirty="0"/>
              <a:t>CELESTIAL: Cabozantinib Improved OS, PFS </a:t>
            </a:r>
            <a:br>
              <a:rPr lang="en-US" sz="2400" b="1" dirty="0"/>
            </a:br>
            <a:r>
              <a:rPr lang="en-US" sz="2400" b="1" dirty="0"/>
              <a:t>Compared to Placebo in Advanced HCC</a:t>
            </a:r>
          </a:p>
        </p:txBody>
      </p:sp>
      <p:sp>
        <p:nvSpPr>
          <p:cNvPr id="5" name="TextBox 4">
            <a:extLst>
              <a:ext uri="{FF2B5EF4-FFF2-40B4-BE49-F238E27FC236}">
                <a16:creationId xmlns:a16="http://schemas.microsoft.com/office/drawing/2014/main" id="{B70D3B34-A75D-D0A6-0F60-43AB411ACD21}"/>
              </a:ext>
            </a:extLst>
          </p:cNvPr>
          <p:cNvSpPr txBox="1"/>
          <p:nvPr/>
        </p:nvSpPr>
        <p:spPr>
          <a:xfrm>
            <a:off x="0" y="4573411"/>
            <a:ext cx="9103788" cy="553998"/>
          </a:xfrm>
          <a:prstGeom prst="rect">
            <a:avLst/>
          </a:prstGeom>
          <a:solidFill>
            <a:schemeClr val="bg1"/>
          </a:solidFill>
        </p:spPr>
        <p:txBody>
          <a:bodyPr wrap="square" rtlCol="0">
            <a:spAutoFit/>
          </a:bodyPr>
          <a:lstStyle/>
          <a:p>
            <a:endParaRPr lang="en-US" sz="1000" dirty="0"/>
          </a:p>
          <a:p>
            <a:endParaRPr lang="en-US" sz="1000" dirty="0"/>
          </a:p>
          <a:p>
            <a:r>
              <a:rPr lang="en-US" sz="1000" dirty="0"/>
              <a:t>Abou-Alfa et al, NEJM, 2018</a:t>
            </a:r>
          </a:p>
        </p:txBody>
      </p:sp>
      <p:grpSp>
        <p:nvGrpSpPr>
          <p:cNvPr id="10" name="Group 9">
            <a:extLst>
              <a:ext uri="{FF2B5EF4-FFF2-40B4-BE49-F238E27FC236}">
                <a16:creationId xmlns:a16="http://schemas.microsoft.com/office/drawing/2014/main" id="{EDD30141-5F55-FD8A-FCE5-2F8F3460B0DD}"/>
              </a:ext>
            </a:extLst>
          </p:cNvPr>
          <p:cNvGrpSpPr/>
          <p:nvPr/>
        </p:nvGrpSpPr>
        <p:grpSpPr>
          <a:xfrm>
            <a:off x="124698" y="1200263"/>
            <a:ext cx="4316014" cy="3429000"/>
            <a:chOff x="124698" y="1200263"/>
            <a:chExt cx="4316014" cy="3429000"/>
          </a:xfrm>
        </p:grpSpPr>
        <p:pic>
          <p:nvPicPr>
            <p:cNvPr id="6" name="Picture 5" descr="Image">
              <a:extLst>
                <a:ext uri="{FF2B5EF4-FFF2-40B4-BE49-F238E27FC236}">
                  <a16:creationId xmlns:a16="http://schemas.microsoft.com/office/drawing/2014/main" id="{AAFC4773-B066-F627-816E-F68EDD40FABF}"/>
                </a:ext>
              </a:extLst>
            </p:cNvPr>
            <p:cNvPicPr>
              <a:picLocks noChangeAspect="1"/>
            </p:cNvPicPr>
            <p:nvPr/>
          </p:nvPicPr>
          <p:blipFill rotWithShape="1">
            <a:blip r:embed="rId2" cstate="print"/>
            <a:srcRect b="49789"/>
            <a:stretch/>
          </p:blipFill>
          <p:spPr>
            <a:xfrm>
              <a:off x="124698" y="1200263"/>
              <a:ext cx="4316014" cy="3429000"/>
            </a:xfrm>
            <a:prstGeom prst="rect">
              <a:avLst/>
            </a:prstGeom>
          </p:spPr>
        </p:pic>
        <p:sp>
          <p:nvSpPr>
            <p:cNvPr id="7" name="TextBox 6">
              <a:extLst>
                <a:ext uri="{FF2B5EF4-FFF2-40B4-BE49-F238E27FC236}">
                  <a16:creationId xmlns:a16="http://schemas.microsoft.com/office/drawing/2014/main" id="{800FFA96-07F1-F346-8153-237203146C95}"/>
                </a:ext>
              </a:extLst>
            </p:cNvPr>
            <p:cNvSpPr txBox="1"/>
            <p:nvPr/>
          </p:nvSpPr>
          <p:spPr>
            <a:xfrm>
              <a:off x="151077" y="1216165"/>
              <a:ext cx="1724255" cy="276999"/>
            </a:xfrm>
            <a:prstGeom prst="rect">
              <a:avLst/>
            </a:prstGeom>
            <a:solidFill>
              <a:schemeClr val="bg1"/>
            </a:solidFill>
          </p:spPr>
          <p:txBody>
            <a:bodyPr wrap="none" rtlCol="0">
              <a:spAutoFit/>
            </a:bodyPr>
            <a:lstStyle/>
            <a:p>
              <a:r>
                <a:rPr lang="en-US" sz="1200" b="1" dirty="0"/>
                <a:t>OVERALL SURVIVAL</a:t>
              </a:r>
            </a:p>
          </p:txBody>
        </p:sp>
        <p:sp>
          <p:nvSpPr>
            <p:cNvPr id="2" name="TextBox 1">
              <a:extLst>
                <a:ext uri="{FF2B5EF4-FFF2-40B4-BE49-F238E27FC236}">
                  <a16:creationId xmlns:a16="http://schemas.microsoft.com/office/drawing/2014/main" id="{A2BA97FE-3EE7-3058-6C57-24CD73AB494A}"/>
                </a:ext>
              </a:extLst>
            </p:cNvPr>
            <p:cNvSpPr txBox="1"/>
            <p:nvPr/>
          </p:nvSpPr>
          <p:spPr>
            <a:xfrm>
              <a:off x="381663" y="1477262"/>
              <a:ext cx="1141659" cy="276999"/>
            </a:xfrm>
            <a:prstGeom prst="rect">
              <a:avLst/>
            </a:prstGeom>
            <a:noFill/>
          </p:spPr>
          <p:txBody>
            <a:bodyPr wrap="none" rtlCol="0">
              <a:spAutoFit/>
            </a:bodyPr>
            <a:lstStyle/>
            <a:p>
              <a:r>
                <a:rPr lang="en-US" sz="1200" b="1" dirty="0"/>
                <a:t>10.2 v 8.0 </a:t>
              </a:r>
              <a:r>
                <a:rPr lang="en-US" sz="1200" b="1" dirty="0" err="1"/>
                <a:t>mo</a:t>
              </a:r>
              <a:endParaRPr lang="en-US" sz="1200" b="1" dirty="0"/>
            </a:p>
          </p:txBody>
        </p:sp>
      </p:grpSp>
      <p:grpSp>
        <p:nvGrpSpPr>
          <p:cNvPr id="11" name="Group 10">
            <a:extLst>
              <a:ext uri="{FF2B5EF4-FFF2-40B4-BE49-F238E27FC236}">
                <a16:creationId xmlns:a16="http://schemas.microsoft.com/office/drawing/2014/main" id="{89B47D5E-6D7A-4B8A-8062-772775BA6955}"/>
              </a:ext>
            </a:extLst>
          </p:cNvPr>
          <p:cNvGrpSpPr/>
          <p:nvPr/>
        </p:nvGrpSpPr>
        <p:grpSpPr>
          <a:xfrm>
            <a:off x="4635610" y="1200263"/>
            <a:ext cx="4383693" cy="3383280"/>
            <a:chOff x="4635610" y="1200263"/>
            <a:chExt cx="4383693" cy="3383280"/>
          </a:xfrm>
        </p:grpSpPr>
        <p:pic>
          <p:nvPicPr>
            <p:cNvPr id="3" name="Picture 2" descr="Image">
              <a:extLst>
                <a:ext uri="{FF2B5EF4-FFF2-40B4-BE49-F238E27FC236}">
                  <a16:creationId xmlns:a16="http://schemas.microsoft.com/office/drawing/2014/main" id="{64DE08D4-987E-BBF1-16FC-BDBDB1505F03}"/>
                </a:ext>
              </a:extLst>
            </p:cNvPr>
            <p:cNvPicPr>
              <a:picLocks noChangeAspect="1"/>
            </p:cNvPicPr>
            <p:nvPr/>
          </p:nvPicPr>
          <p:blipFill rotWithShape="1">
            <a:blip r:embed="rId2" cstate="print"/>
            <a:srcRect t="49789"/>
            <a:stretch/>
          </p:blipFill>
          <p:spPr>
            <a:xfrm>
              <a:off x="4635610" y="1200263"/>
              <a:ext cx="4383693" cy="3383280"/>
            </a:xfrm>
            <a:prstGeom prst="rect">
              <a:avLst/>
            </a:prstGeom>
          </p:spPr>
        </p:pic>
        <p:sp>
          <p:nvSpPr>
            <p:cNvPr id="8" name="TextBox 7">
              <a:extLst>
                <a:ext uri="{FF2B5EF4-FFF2-40B4-BE49-F238E27FC236}">
                  <a16:creationId xmlns:a16="http://schemas.microsoft.com/office/drawing/2014/main" id="{3B6FBB10-185B-F4AD-F412-8A6086961D36}"/>
                </a:ext>
              </a:extLst>
            </p:cNvPr>
            <p:cNvSpPr txBox="1"/>
            <p:nvPr/>
          </p:nvSpPr>
          <p:spPr>
            <a:xfrm>
              <a:off x="4651512" y="1223141"/>
              <a:ext cx="2599045" cy="276999"/>
            </a:xfrm>
            <a:prstGeom prst="rect">
              <a:avLst/>
            </a:prstGeom>
            <a:solidFill>
              <a:schemeClr val="bg1"/>
            </a:solidFill>
          </p:spPr>
          <p:txBody>
            <a:bodyPr wrap="none" rtlCol="0">
              <a:spAutoFit/>
            </a:bodyPr>
            <a:lstStyle/>
            <a:p>
              <a:r>
                <a:rPr lang="en-US" sz="1200" b="1" dirty="0"/>
                <a:t>PROGRESSION-FREE SURVIVAL</a:t>
              </a:r>
            </a:p>
          </p:txBody>
        </p:sp>
        <p:sp>
          <p:nvSpPr>
            <p:cNvPr id="9" name="TextBox 8">
              <a:extLst>
                <a:ext uri="{FF2B5EF4-FFF2-40B4-BE49-F238E27FC236}">
                  <a16:creationId xmlns:a16="http://schemas.microsoft.com/office/drawing/2014/main" id="{6F5A953F-F776-9365-5397-6726C1CB4961}"/>
                </a:ext>
              </a:extLst>
            </p:cNvPr>
            <p:cNvSpPr txBox="1"/>
            <p:nvPr/>
          </p:nvSpPr>
          <p:spPr>
            <a:xfrm>
              <a:off x="4962939" y="1477262"/>
              <a:ext cx="1056700" cy="276999"/>
            </a:xfrm>
            <a:prstGeom prst="rect">
              <a:avLst/>
            </a:prstGeom>
            <a:noFill/>
          </p:spPr>
          <p:txBody>
            <a:bodyPr wrap="none" rtlCol="0">
              <a:spAutoFit/>
            </a:bodyPr>
            <a:lstStyle/>
            <a:p>
              <a:r>
                <a:rPr lang="en-US" sz="1200" b="1" dirty="0"/>
                <a:t>5.2 v 1.9 </a:t>
              </a:r>
              <a:r>
                <a:rPr lang="en-US" sz="1200" b="1" dirty="0" err="1"/>
                <a:t>mo</a:t>
              </a:r>
              <a:endParaRPr lang="en-US" sz="1200" b="1" dirty="0"/>
            </a:p>
          </p:txBody>
        </p:sp>
      </p:grpSp>
    </p:spTree>
    <p:extLst>
      <p:ext uri="{BB962C8B-B14F-4D97-AF65-F5344CB8AC3E}">
        <p14:creationId xmlns:p14="http://schemas.microsoft.com/office/powerpoint/2010/main" val="78318895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000" b="1" dirty="0"/>
              <a:t>CELESTIAL: Cabozantinib Improved Outcomes Across Subgroups</a:t>
            </a:r>
          </a:p>
        </p:txBody>
      </p:sp>
      <p:sp>
        <p:nvSpPr>
          <p:cNvPr id="5" name="TextBox 4">
            <a:extLst>
              <a:ext uri="{FF2B5EF4-FFF2-40B4-BE49-F238E27FC236}">
                <a16:creationId xmlns:a16="http://schemas.microsoft.com/office/drawing/2014/main" id="{B70D3B34-A75D-D0A6-0F60-43AB411ACD21}"/>
              </a:ext>
            </a:extLst>
          </p:cNvPr>
          <p:cNvSpPr txBox="1"/>
          <p:nvPr/>
        </p:nvSpPr>
        <p:spPr>
          <a:xfrm>
            <a:off x="0" y="4573411"/>
            <a:ext cx="9103788" cy="553998"/>
          </a:xfrm>
          <a:prstGeom prst="rect">
            <a:avLst/>
          </a:prstGeom>
          <a:solidFill>
            <a:schemeClr val="bg1"/>
          </a:solidFill>
        </p:spPr>
        <p:txBody>
          <a:bodyPr wrap="square" rtlCol="0">
            <a:spAutoFit/>
          </a:bodyPr>
          <a:lstStyle/>
          <a:p>
            <a:endParaRPr lang="en-US" sz="1000" dirty="0"/>
          </a:p>
          <a:p>
            <a:endParaRPr lang="en-US" sz="1000" dirty="0"/>
          </a:p>
          <a:p>
            <a:r>
              <a:rPr lang="en-US" sz="1000" dirty="0"/>
              <a:t>Abou-Alfa et al, NEJM, 2018</a:t>
            </a:r>
          </a:p>
        </p:txBody>
      </p:sp>
      <p:pic>
        <p:nvPicPr>
          <p:cNvPr id="12" name="Picture 11" descr="Image">
            <a:extLst>
              <a:ext uri="{FF2B5EF4-FFF2-40B4-BE49-F238E27FC236}">
                <a16:creationId xmlns:a16="http://schemas.microsoft.com/office/drawing/2014/main" id="{03C1B157-C036-D63A-D49E-743A757CBCC1}"/>
              </a:ext>
            </a:extLst>
          </p:cNvPr>
          <p:cNvPicPr>
            <a:picLocks noChangeAspect="1"/>
          </p:cNvPicPr>
          <p:nvPr/>
        </p:nvPicPr>
        <p:blipFill>
          <a:blip r:embed="rId2" cstate="print"/>
          <a:stretch>
            <a:fillRect/>
          </a:stretch>
        </p:blipFill>
        <p:spPr>
          <a:xfrm>
            <a:off x="1741655" y="675385"/>
            <a:ext cx="5660689" cy="4090463"/>
          </a:xfrm>
          <a:prstGeom prst="rect">
            <a:avLst/>
          </a:prstGeom>
          <a:ln w="12700">
            <a:solidFill>
              <a:schemeClr val="tx1"/>
            </a:solidFill>
          </a:ln>
        </p:spPr>
      </p:pic>
    </p:spTree>
    <p:extLst>
      <p:ext uri="{BB962C8B-B14F-4D97-AF65-F5344CB8AC3E}">
        <p14:creationId xmlns:p14="http://schemas.microsoft.com/office/powerpoint/2010/main" val="356498051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400" b="1" dirty="0"/>
              <a:t>CELESTIAL: Treatment-Related Adverse Events</a:t>
            </a:r>
          </a:p>
        </p:txBody>
      </p:sp>
      <p:sp>
        <p:nvSpPr>
          <p:cNvPr id="3" name="TextBox 2">
            <a:extLst>
              <a:ext uri="{FF2B5EF4-FFF2-40B4-BE49-F238E27FC236}">
                <a16:creationId xmlns:a16="http://schemas.microsoft.com/office/drawing/2014/main" id="{84F1D20D-5E54-72C5-FE38-7914F8886FFC}"/>
              </a:ext>
            </a:extLst>
          </p:cNvPr>
          <p:cNvSpPr txBox="1"/>
          <p:nvPr/>
        </p:nvSpPr>
        <p:spPr>
          <a:xfrm>
            <a:off x="0" y="4573411"/>
            <a:ext cx="9103788" cy="553998"/>
          </a:xfrm>
          <a:prstGeom prst="rect">
            <a:avLst/>
          </a:prstGeom>
          <a:solidFill>
            <a:schemeClr val="bg1"/>
          </a:solidFill>
        </p:spPr>
        <p:txBody>
          <a:bodyPr wrap="square" rtlCol="0">
            <a:spAutoFit/>
          </a:bodyPr>
          <a:lstStyle/>
          <a:p>
            <a:endParaRPr lang="en-US" sz="1000" dirty="0"/>
          </a:p>
          <a:p>
            <a:endParaRPr lang="en-US" sz="1000" dirty="0"/>
          </a:p>
          <a:p>
            <a:r>
              <a:rPr lang="en-US" sz="1000" dirty="0"/>
              <a:t>Abou-Alfa et al, NEJM, 2018</a:t>
            </a:r>
          </a:p>
        </p:txBody>
      </p:sp>
      <p:grpSp>
        <p:nvGrpSpPr>
          <p:cNvPr id="16" name="Group 15">
            <a:extLst>
              <a:ext uri="{FF2B5EF4-FFF2-40B4-BE49-F238E27FC236}">
                <a16:creationId xmlns:a16="http://schemas.microsoft.com/office/drawing/2014/main" id="{33ABD8A5-03A4-216C-FD49-40186BC1F560}"/>
              </a:ext>
            </a:extLst>
          </p:cNvPr>
          <p:cNvGrpSpPr/>
          <p:nvPr/>
        </p:nvGrpSpPr>
        <p:grpSpPr>
          <a:xfrm>
            <a:off x="338644" y="631393"/>
            <a:ext cx="8475771" cy="4178219"/>
            <a:chOff x="215781" y="647916"/>
            <a:chExt cx="8657875" cy="4178219"/>
          </a:xfrm>
        </p:grpSpPr>
        <p:pic>
          <p:nvPicPr>
            <p:cNvPr id="8" name="Picture 7" descr="Image">
              <a:extLst>
                <a:ext uri="{FF2B5EF4-FFF2-40B4-BE49-F238E27FC236}">
                  <a16:creationId xmlns:a16="http://schemas.microsoft.com/office/drawing/2014/main" id="{9443C4A0-8401-E427-A784-0077167013BC}"/>
                </a:ext>
              </a:extLst>
            </p:cNvPr>
            <p:cNvPicPr>
              <a:picLocks noChangeAspect="1"/>
            </p:cNvPicPr>
            <p:nvPr/>
          </p:nvPicPr>
          <p:blipFill rotWithShape="1">
            <a:blip r:embed="rId2" cstate="print"/>
            <a:srcRect t="3608" b="64982"/>
            <a:stretch/>
          </p:blipFill>
          <p:spPr>
            <a:xfrm>
              <a:off x="215781" y="647916"/>
              <a:ext cx="8657875" cy="4178219"/>
            </a:xfrm>
            <a:prstGeom prst="rect">
              <a:avLst/>
            </a:prstGeom>
            <a:ln w="38100">
              <a:solidFill>
                <a:schemeClr val="tx1"/>
              </a:solidFill>
            </a:ln>
          </p:spPr>
        </p:pic>
        <p:sp>
          <p:nvSpPr>
            <p:cNvPr id="9" name="Rectangle 8">
              <a:extLst>
                <a:ext uri="{FF2B5EF4-FFF2-40B4-BE49-F238E27FC236}">
                  <a16:creationId xmlns:a16="http://schemas.microsoft.com/office/drawing/2014/main" id="{8239506D-5EEC-41FB-61F6-E4321E157F08}"/>
                </a:ext>
              </a:extLst>
            </p:cNvPr>
            <p:cNvSpPr/>
            <p:nvPr/>
          </p:nvSpPr>
          <p:spPr bwMode="auto">
            <a:xfrm>
              <a:off x="333955" y="2027583"/>
              <a:ext cx="8205746" cy="333954"/>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1" name="Rectangle 10">
              <a:extLst>
                <a:ext uri="{FF2B5EF4-FFF2-40B4-BE49-F238E27FC236}">
                  <a16:creationId xmlns:a16="http://schemas.microsoft.com/office/drawing/2014/main" id="{03A79F78-741A-2AEF-3D09-441EBBDEA53F}"/>
                </a:ext>
              </a:extLst>
            </p:cNvPr>
            <p:cNvSpPr/>
            <p:nvPr/>
          </p:nvSpPr>
          <p:spPr bwMode="auto">
            <a:xfrm>
              <a:off x="333955" y="3082587"/>
              <a:ext cx="8205746" cy="333954"/>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2" name="Rectangle 11">
              <a:extLst>
                <a:ext uri="{FF2B5EF4-FFF2-40B4-BE49-F238E27FC236}">
                  <a16:creationId xmlns:a16="http://schemas.microsoft.com/office/drawing/2014/main" id="{0263D246-F4A5-0A93-AA37-EC61E6662CB2}"/>
                </a:ext>
              </a:extLst>
            </p:cNvPr>
            <p:cNvSpPr/>
            <p:nvPr/>
          </p:nvSpPr>
          <p:spPr bwMode="auto">
            <a:xfrm>
              <a:off x="333955" y="3664038"/>
              <a:ext cx="8205746" cy="333954"/>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3" name="Rectangle 12">
              <a:extLst>
                <a:ext uri="{FF2B5EF4-FFF2-40B4-BE49-F238E27FC236}">
                  <a16:creationId xmlns:a16="http://schemas.microsoft.com/office/drawing/2014/main" id="{9EBF8126-EF82-28E9-8842-CBF202DAF38E}"/>
                </a:ext>
              </a:extLst>
            </p:cNvPr>
            <p:cNvSpPr/>
            <p:nvPr/>
          </p:nvSpPr>
          <p:spPr bwMode="auto">
            <a:xfrm>
              <a:off x="333955" y="2656740"/>
              <a:ext cx="8205746" cy="403264"/>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5" name="Rectangle 14">
              <a:extLst>
                <a:ext uri="{FF2B5EF4-FFF2-40B4-BE49-F238E27FC236}">
                  <a16:creationId xmlns:a16="http://schemas.microsoft.com/office/drawing/2014/main" id="{2F667D67-69C0-B0B8-3DAA-6903FB0E146E}"/>
                </a:ext>
              </a:extLst>
            </p:cNvPr>
            <p:cNvSpPr/>
            <p:nvPr/>
          </p:nvSpPr>
          <p:spPr bwMode="auto">
            <a:xfrm>
              <a:off x="333955" y="4320437"/>
              <a:ext cx="8205746" cy="403264"/>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grpSp>
      <p:sp>
        <p:nvSpPr>
          <p:cNvPr id="19" name="Rectangle 2">
            <a:extLst>
              <a:ext uri="{FF2B5EF4-FFF2-40B4-BE49-F238E27FC236}">
                <a16:creationId xmlns:a16="http://schemas.microsoft.com/office/drawing/2014/main" id="{0D15FE4A-EC76-6F32-6C15-D2DD85633A5A}"/>
              </a:ext>
            </a:extLst>
          </p:cNvPr>
          <p:cNvSpPr txBox="1">
            <a:spLocks noChangeArrowheads="1"/>
          </p:cNvSpPr>
          <p:nvPr/>
        </p:nvSpPr>
        <p:spPr>
          <a:xfrm>
            <a:off x="338644" y="1974122"/>
            <a:ext cx="8475771" cy="769497"/>
          </a:xfrm>
          <a:prstGeom prst="rect">
            <a:avLst/>
          </a:prstGeom>
          <a:solidFill>
            <a:schemeClr val="tx1"/>
          </a:solidFill>
          <a:ln/>
        </p:spPr>
        <p:txBody>
          <a:bodyPr anchor="t"/>
          <a:lstStyle>
            <a:lvl1pPr algn="ctr" rtl="0" eaLnBrk="1" fontAlgn="base" hangingPunct="1">
              <a:spcBef>
                <a:spcPct val="0"/>
              </a:spcBef>
              <a:spcAft>
                <a:spcPct val="0"/>
              </a:spcAft>
              <a:defRPr sz="3600" i="0">
                <a:solidFill>
                  <a:srgbClr val="002450"/>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marL="107950">
              <a:lnSpc>
                <a:spcPct val="92000"/>
              </a:lnSpc>
              <a:spcAft>
                <a:spcPts val="888"/>
              </a:spcAft>
              <a:buSzPct val="100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kern="0" dirty="0">
                <a:solidFill>
                  <a:schemeClr val="bg1"/>
                </a:solidFill>
                <a:latin typeface="Arial" charset="0"/>
              </a:rPr>
              <a:t>Among patients with previously treated advanced hepatocellular carcinoma, cabozantinib resulted in longer OS, PFS than placebo.</a:t>
            </a:r>
          </a:p>
        </p:txBody>
      </p:sp>
    </p:spTree>
    <p:extLst>
      <p:ext uri="{BB962C8B-B14F-4D97-AF65-F5344CB8AC3E}">
        <p14:creationId xmlns:p14="http://schemas.microsoft.com/office/powerpoint/2010/main" val="3125426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400" b="1" dirty="0"/>
              <a:t>Checkmate-040: Nivolumab + Ipilimumab </a:t>
            </a:r>
            <a:br>
              <a:rPr lang="en-US" sz="2400" b="1" dirty="0"/>
            </a:br>
            <a:r>
              <a:rPr lang="en-US" sz="2400" b="1" dirty="0"/>
              <a:t>After Sorafenib in Advanced HCC</a:t>
            </a:r>
          </a:p>
        </p:txBody>
      </p:sp>
      <p:sp>
        <p:nvSpPr>
          <p:cNvPr id="5" name="TextBox 4">
            <a:extLst>
              <a:ext uri="{FF2B5EF4-FFF2-40B4-BE49-F238E27FC236}">
                <a16:creationId xmlns:a16="http://schemas.microsoft.com/office/drawing/2014/main" id="{391AD1ED-36AF-AA92-EB36-3059EF002918}"/>
              </a:ext>
            </a:extLst>
          </p:cNvPr>
          <p:cNvSpPr txBox="1"/>
          <p:nvPr/>
        </p:nvSpPr>
        <p:spPr>
          <a:xfrm>
            <a:off x="0" y="4573411"/>
            <a:ext cx="9103788" cy="553998"/>
          </a:xfrm>
          <a:prstGeom prst="rect">
            <a:avLst/>
          </a:prstGeom>
          <a:solidFill>
            <a:schemeClr val="bg1"/>
          </a:solidFill>
        </p:spPr>
        <p:txBody>
          <a:bodyPr wrap="square" rtlCol="0">
            <a:spAutoFit/>
          </a:bodyPr>
          <a:lstStyle/>
          <a:p>
            <a:endParaRPr lang="en-US" sz="1000" dirty="0"/>
          </a:p>
          <a:p>
            <a:endParaRPr lang="en-US" sz="1000" dirty="0"/>
          </a:p>
          <a:p>
            <a:endParaRPr lang="en-US" sz="1000" dirty="0"/>
          </a:p>
        </p:txBody>
      </p:sp>
      <p:pic>
        <p:nvPicPr>
          <p:cNvPr id="2" name="Picture 2">
            <a:extLst>
              <a:ext uri="{FF2B5EF4-FFF2-40B4-BE49-F238E27FC236}">
                <a16:creationId xmlns:a16="http://schemas.microsoft.com/office/drawing/2014/main" id="{466E8167-6C8F-28FB-24EA-0544FCC842A7}"/>
              </a:ext>
            </a:extLst>
          </p:cNvPr>
          <p:cNvPicPr>
            <a:picLocks noChangeArrowheads="1"/>
          </p:cNvPicPr>
          <p:nvPr/>
        </p:nvPicPr>
        <p:blipFill rotWithShape="1">
          <a:blip r:embed="rId2">
            <a:extLst>
              <a:ext uri="{28A0092B-C50C-407E-A947-70E740481C1C}">
                <a14:useLocalDpi xmlns:a14="http://schemas.microsoft.com/office/drawing/2010/main" val="0"/>
              </a:ext>
            </a:extLst>
          </a:blip>
          <a:srcRect l="8622" t="19877" r="8726" b="16262"/>
          <a:stretch/>
        </p:blipFill>
        <p:spPr bwMode="auto">
          <a:xfrm>
            <a:off x="399388" y="964210"/>
            <a:ext cx="8345224" cy="38862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09510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400" b="1" dirty="0"/>
              <a:t>Checkmate-040: Nivolumab + Ipilimumab </a:t>
            </a:r>
            <a:br>
              <a:rPr lang="en-US" sz="2400" b="1" dirty="0"/>
            </a:br>
            <a:r>
              <a:rPr lang="en-US" sz="2400" b="1" dirty="0"/>
              <a:t>After Sorafenib in Advanced HCC</a:t>
            </a:r>
          </a:p>
        </p:txBody>
      </p:sp>
      <p:sp>
        <p:nvSpPr>
          <p:cNvPr id="5" name="TextBox 4">
            <a:extLst>
              <a:ext uri="{FF2B5EF4-FFF2-40B4-BE49-F238E27FC236}">
                <a16:creationId xmlns:a16="http://schemas.microsoft.com/office/drawing/2014/main" id="{391AD1ED-36AF-AA92-EB36-3059EF002918}"/>
              </a:ext>
            </a:extLst>
          </p:cNvPr>
          <p:cNvSpPr txBox="1"/>
          <p:nvPr/>
        </p:nvSpPr>
        <p:spPr>
          <a:xfrm>
            <a:off x="0" y="4573411"/>
            <a:ext cx="9103788" cy="553998"/>
          </a:xfrm>
          <a:prstGeom prst="rect">
            <a:avLst/>
          </a:prstGeom>
          <a:solidFill>
            <a:schemeClr val="bg1"/>
          </a:solidFill>
        </p:spPr>
        <p:txBody>
          <a:bodyPr wrap="square" rtlCol="0">
            <a:spAutoFit/>
          </a:bodyPr>
          <a:lstStyle/>
          <a:p>
            <a:endParaRPr lang="en-US" sz="1000" dirty="0"/>
          </a:p>
          <a:p>
            <a:endParaRPr lang="en-US" sz="1000" dirty="0"/>
          </a:p>
          <a:p>
            <a:endParaRPr lang="en-US" sz="1000" dirty="0"/>
          </a:p>
        </p:txBody>
      </p:sp>
      <p:pic>
        <p:nvPicPr>
          <p:cNvPr id="2" name="Picture 2">
            <a:extLst>
              <a:ext uri="{FF2B5EF4-FFF2-40B4-BE49-F238E27FC236}">
                <a16:creationId xmlns:a16="http://schemas.microsoft.com/office/drawing/2014/main" id="{04259940-F944-8D14-E392-60AC7879B0E5}"/>
              </a:ext>
            </a:extLst>
          </p:cNvPr>
          <p:cNvPicPr>
            <a:picLocks noChangeArrowheads="1"/>
          </p:cNvPicPr>
          <p:nvPr/>
        </p:nvPicPr>
        <p:blipFill rotWithShape="1">
          <a:blip r:embed="rId2">
            <a:extLst>
              <a:ext uri="{28A0092B-C50C-407E-A947-70E740481C1C}">
                <a14:useLocalDpi xmlns:a14="http://schemas.microsoft.com/office/drawing/2010/main" val="0"/>
              </a:ext>
            </a:extLst>
          </a:blip>
          <a:srcRect l="8544" t="20000" r="9420" b="15193"/>
          <a:stretch/>
        </p:blipFill>
        <p:spPr bwMode="auto">
          <a:xfrm>
            <a:off x="84666" y="934720"/>
            <a:ext cx="8974667" cy="3915689"/>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68130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800" b="1" dirty="0"/>
              <a:t>Sequencing Systemic Therapies – TKI after IO</a:t>
            </a:r>
          </a:p>
        </p:txBody>
      </p:sp>
      <p:sp>
        <p:nvSpPr>
          <p:cNvPr id="5" name="TextBox 4">
            <a:extLst>
              <a:ext uri="{FF2B5EF4-FFF2-40B4-BE49-F238E27FC236}">
                <a16:creationId xmlns:a16="http://schemas.microsoft.com/office/drawing/2014/main" id="{391AD1ED-36AF-AA92-EB36-3059EF002918}"/>
              </a:ext>
            </a:extLst>
          </p:cNvPr>
          <p:cNvSpPr txBox="1"/>
          <p:nvPr/>
        </p:nvSpPr>
        <p:spPr>
          <a:xfrm>
            <a:off x="0" y="4509403"/>
            <a:ext cx="9103788" cy="553998"/>
          </a:xfrm>
          <a:prstGeom prst="rect">
            <a:avLst/>
          </a:prstGeom>
          <a:solidFill>
            <a:schemeClr val="bg1"/>
          </a:solidFill>
        </p:spPr>
        <p:txBody>
          <a:bodyPr wrap="square" rtlCol="0">
            <a:spAutoFit/>
          </a:bodyPr>
          <a:lstStyle/>
          <a:p>
            <a:r>
              <a:rPr lang="en-US" sz="1000" dirty="0" err="1"/>
              <a:t>Gile</a:t>
            </a:r>
            <a:r>
              <a:rPr lang="en-US" sz="1000" dirty="0"/>
              <a:t> et al, ASCO GI, 2023</a:t>
            </a:r>
          </a:p>
          <a:p>
            <a:r>
              <a:rPr lang="en-US" sz="1000" dirty="0"/>
              <a:t>Palmer et al, ASCO GI, 2023</a:t>
            </a:r>
          </a:p>
          <a:p>
            <a:r>
              <a:rPr lang="en-US" sz="1000" dirty="0" err="1"/>
              <a:t>Cheon</a:t>
            </a:r>
            <a:r>
              <a:rPr lang="en-US" sz="1000" dirty="0"/>
              <a:t> et al, ASCO GI, 2023</a:t>
            </a:r>
          </a:p>
        </p:txBody>
      </p:sp>
      <p:pic>
        <p:nvPicPr>
          <p:cNvPr id="8" name="Picture 7">
            <a:extLst>
              <a:ext uri="{FF2B5EF4-FFF2-40B4-BE49-F238E27FC236}">
                <a16:creationId xmlns:a16="http://schemas.microsoft.com/office/drawing/2014/main" id="{A4EA80FA-6F57-8A7A-FE3E-C5348D2042BF}"/>
              </a:ext>
            </a:extLst>
          </p:cNvPr>
          <p:cNvPicPr>
            <a:picLocks noChangeAspect="1"/>
          </p:cNvPicPr>
          <p:nvPr/>
        </p:nvPicPr>
        <p:blipFill rotWithShape="1">
          <a:blip r:embed="rId2"/>
          <a:srcRect l="6894" t="26316" r="9541" b="13579"/>
          <a:stretch/>
        </p:blipFill>
        <p:spPr>
          <a:xfrm>
            <a:off x="73707" y="683812"/>
            <a:ext cx="8996586" cy="3641699"/>
          </a:xfrm>
          <a:prstGeom prst="rect">
            <a:avLst/>
          </a:prstGeom>
          <a:ln w="28575">
            <a:solidFill>
              <a:schemeClr val="tx1"/>
            </a:solidFill>
          </a:ln>
        </p:spPr>
      </p:pic>
    </p:spTree>
    <p:extLst>
      <p:ext uri="{BB962C8B-B14F-4D97-AF65-F5344CB8AC3E}">
        <p14:creationId xmlns:p14="http://schemas.microsoft.com/office/powerpoint/2010/main" val="3183923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710413F-175E-987B-0CCC-4E105B7B4075}"/>
              </a:ext>
            </a:extLst>
          </p:cNvPr>
          <p:cNvSpPr>
            <a:spLocks noGrp="1"/>
          </p:cNvSpPr>
          <p:nvPr>
            <p:ph type="title"/>
          </p:nvPr>
        </p:nvSpPr>
        <p:spPr/>
        <p:txBody>
          <a:bodyPr/>
          <a:lstStyle/>
          <a:p>
            <a:r>
              <a:rPr lang="de-DE" noProof="1"/>
              <a:t>Currently no established criteria for HER2 testing</a:t>
            </a:r>
          </a:p>
        </p:txBody>
      </p:sp>
      <p:sp>
        <p:nvSpPr>
          <p:cNvPr id="4" name="Textplatzhalter 3">
            <a:extLst>
              <a:ext uri="{FF2B5EF4-FFF2-40B4-BE49-F238E27FC236}">
                <a16:creationId xmlns:a16="http://schemas.microsoft.com/office/drawing/2014/main" id="{3DB60CC5-1144-C9DD-1160-8103E3BA0685}"/>
              </a:ext>
            </a:extLst>
          </p:cNvPr>
          <p:cNvSpPr>
            <a:spLocks noGrp="1"/>
          </p:cNvSpPr>
          <p:nvPr>
            <p:ph type="body" sz="quarter" idx="12"/>
          </p:nvPr>
        </p:nvSpPr>
        <p:spPr/>
        <p:txBody>
          <a:bodyPr/>
          <a:lstStyle/>
          <a:p>
            <a:r>
              <a:rPr lang="de-DE" noProof="1"/>
              <a:t>HER2 test criteria vary across major trials in mCRC</a:t>
            </a:r>
          </a:p>
        </p:txBody>
      </p:sp>
      <p:graphicFrame>
        <p:nvGraphicFramePr>
          <p:cNvPr id="5" name="Table 5">
            <a:extLst>
              <a:ext uri="{FF2B5EF4-FFF2-40B4-BE49-F238E27FC236}">
                <a16:creationId xmlns:a16="http://schemas.microsoft.com/office/drawing/2014/main" id="{53226D22-A620-18AC-9F1A-F8522C38F863}"/>
              </a:ext>
            </a:extLst>
          </p:cNvPr>
          <p:cNvGraphicFramePr>
            <a:graphicFrameLocks noGrp="1"/>
          </p:cNvGraphicFramePr>
          <p:nvPr/>
        </p:nvGraphicFramePr>
        <p:xfrm>
          <a:off x="330778" y="1059548"/>
          <a:ext cx="8235000" cy="3425169"/>
        </p:xfrm>
        <a:graphic>
          <a:graphicData uri="http://schemas.openxmlformats.org/drawingml/2006/table">
            <a:tbl>
              <a:tblPr firstRow="1" bandRow="1">
                <a:tableStyleId>{B301B821-A1FF-4177-AEE7-76D212191A09}</a:tableStyleId>
              </a:tblPr>
              <a:tblGrid>
                <a:gridCol w="1855210">
                  <a:extLst>
                    <a:ext uri="{9D8B030D-6E8A-4147-A177-3AD203B41FA5}">
                      <a16:colId xmlns:a16="http://schemas.microsoft.com/office/drawing/2014/main" val="2534270791"/>
                    </a:ext>
                  </a:extLst>
                </a:gridCol>
                <a:gridCol w="6379790">
                  <a:extLst>
                    <a:ext uri="{9D8B030D-6E8A-4147-A177-3AD203B41FA5}">
                      <a16:colId xmlns:a16="http://schemas.microsoft.com/office/drawing/2014/main" val="3746057463"/>
                    </a:ext>
                  </a:extLst>
                </a:gridCol>
              </a:tblGrid>
              <a:tr h="345315">
                <a:tc>
                  <a:txBody>
                    <a:bodyPr/>
                    <a:lstStyle/>
                    <a:p>
                      <a:pPr algn="l"/>
                      <a:r>
                        <a:rPr lang="en-US" sz="1200" noProof="1">
                          <a:latin typeface="Avenir Next LT Pro Demi" panose="020B0704020202020204" pitchFamily="34" charset="0"/>
                        </a:rPr>
                        <a:t>Trial</a:t>
                      </a:r>
                    </a:p>
                  </a:txBody>
                  <a:tcPr marL="85874" marR="85874" marT="42938" marB="42938" anchor="ctr">
                    <a:lnL w="12700" cmpd="sng">
                      <a:noFill/>
                    </a:lnL>
                    <a:lnR w="9525"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200" b="0" noProof="1">
                          <a:latin typeface="Avenir Next LT Pro Demi" panose="020B0704020202020204" pitchFamily="34" charset="0"/>
                        </a:rPr>
                        <a:t>Criteria for HER2 overexpresion</a:t>
                      </a:r>
                    </a:p>
                  </a:txBody>
                  <a:tcPr marL="85874" marR="85874" marT="42938" marB="4293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85055476"/>
                  </a:ext>
                </a:extLst>
              </a:tr>
              <a:tr h="945000">
                <a:tc>
                  <a:txBody>
                    <a:bodyPr/>
                    <a:lstStyle/>
                    <a:p>
                      <a:pPr algn="l"/>
                      <a:r>
                        <a:rPr lang="en-US" sz="1200" b="1" noProof="1">
                          <a:solidFill>
                            <a:schemeClr val="tx1"/>
                          </a:solidFill>
                          <a:latin typeface="Avenir Next LT Pro Demi" panose="020B0704020202020204" pitchFamily="34" charset="0"/>
                        </a:rPr>
                        <a:t>HERACLES</a:t>
                      </a:r>
                      <a:r>
                        <a:rPr lang="en-US" sz="1200" b="1" baseline="30000" noProof="1">
                          <a:solidFill>
                            <a:schemeClr val="tx1"/>
                          </a:solidFill>
                          <a:latin typeface="Avenir Next LT Pro Demi" panose="020B0704020202020204" pitchFamily="34" charset="0"/>
                        </a:rPr>
                        <a:t>1</a:t>
                      </a:r>
                    </a:p>
                  </a:txBody>
                  <a:tcPr marL="85874" marR="85874" marT="54000" marB="42938">
                    <a:lnL w="12700" cmpd="sng">
                      <a:noFill/>
                    </a:lnL>
                    <a:lnR w="952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BEBEB">
                        <a:alpha val="70000"/>
                      </a:srgbClr>
                    </a:solidFill>
                  </a:tcPr>
                </a:tc>
                <a:tc>
                  <a:txBody>
                    <a:bodyPr/>
                    <a:lstStyle/>
                    <a:p>
                      <a:pPr marL="285750" indent="-285750" algn="l">
                        <a:spcAft>
                          <a:spcPts val="0"/>
                        </a:spcAft>
                        <a:buClr>
                          <a:schemeClr val="tx2"/>
                        </a:buClr>
                        <a:buFont typeface="Arial" panose="020B0604020202020204" pitchFamily="34" charset="0"/>
                        <a:buChar char="•"/>
                      </a:pPr>
                      <a:r>
                        <a:rPr lang="en-US" sz="1100" noProof="1">
                          <a:solidFill>
                            <a:schemeClr val="tx1"/>
                          </a:solidFill>
                          <a:latin typeface="Avenir Next LT Pro" panose="020B0504020202020204" pitchFamily="34" charset="0"/>
                        </a:rPr>
                        <a:t>Intense membranous IHC HER2 protein expression in ≥50% of cells</a:t>
                      </a:r>
                    </a:p>
                    <a:p>
                      <a:pPr marL="285750" indent="-285750" algn="l">
                        <a:spcAft>
                          <a:spcPts val="0"/>
                        </a:spcAft>
                        <a:buClr>
                          <a:schemeClr val="tx2"/>
                        </a:buClr>
                        <a:buFont typeface="Arial" panose="020B0604020202020204" pitchFamily="34" charset="0"/>
                        <a:buChar char="•"/>
                      </a:pPr>
                      <a:r>
                        <a:rPr lang="en-US" sz="1100" noProof="1">
                          <a:solidFill>
                            <a:schemeClr val="tx1"/>
                          </a:solidFill>
                          <a:latin typeface="Avenir Next LT Pro" panose="020B0504020202020204" pitchFamily="34" charset="0"/>
                        </a:rPr>
                        <a:t>Intense membranous IHC HER2 protein expression in &gt;10% of cells and positive FISH (ERBB2:CEP17 ratio ≥2)</a:t>
                      </a:r>
                    </a:p>
                    <a:p>
                      <a:pPr marL="285750" indent="-285750" algn="l">
                        <a:spcAft>
                          <a:spcPts val="0"/>
                        </a:spcAft>
                        <a:buClr>
                          <a:schemeClr val="tx2"/>
                        </a:buClr>
                        <a:buFont typeface="Arial" panose="020B0604020202020204" pitchFamily="34" charset="0"/>
                        <a:buChar char="•"/>
                      </a:pPr>
                      <a:r>
                        <a:rPr lang="en-US" sz="1100" noProof="1">
                          <a:solidFill>
                            <a:schemeClr val="tx1"/>
                          </a:solidFill>
                          <a:latin typeface="Avenir Next LT Pro" panose="020B0504020202020204" pitchFamily="34" charset="0"/>
                        </a:rPr>
                        <a:t>Equivoval membranous IHC HER2 protein expression in ≥50% of cells and positive FISH (ERBB2:CEP17 ration ≥2)</a:t>
                      </a:r>
                    </a:p>
                  </a:txBody>
                  <a:tcPr marL="85874" marR="85874" marT="54000" marB="4293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BEBEB">
                        <a:alpha val="70000"/>
                      </a:srgbClr>
                    </a:solidFill>
                  </a:tcPr>
                </a:tc>
                <a:extLst>
                  <a:ext uri="{0D108BD9-81ED-4DB2-BD59-A6C34878D82A}">
                    <a16:rowId xmlns:a16="http://schemas.microsoft.com/office/drawing/2014/main" val="3742313385"/>
                  </a:ext>
                </a:extLst>
              </a:tr>
              <a:tr h="594000">
                <a:tc>
                  <a:txBody>
                    <a:bodyPr/>
                    <a:lstStyle/>
                    <a:p>
                      <a:pPr algn="l"/>
                      <a:r>
                        <a:rPr lang="en-US" sz="1200" b="1" noProof="1">
                          <a:solidFill>
                            <a:schemeClr val="tx1"/>
                          </a:solidFill>
                          <a:latin typeface="Avenir Next LT Pro Demi" panose="020B0704020202020204" pitchFamily="34" charset="0"/>
                        </a:rPr>
                        <a:t>MyPathway</a:t>
                      </a:r>
                      <a:r>
                        <a:rPr lang="en-US" sz="1200" b="1" baseline="30000" noProof="1">
                          <a:solidFill>
                            <a:schemeClr val="tx1"/>
                          </a:solidFill>
                          <a:latin typeface="Avenir Next LT Pro Demi" panose="020B0704020202020204" pitchFamily="34" charset="0"/>
                        </a:rPr>
                        <a:t>2-4</a:t>
                      </a:r>
                    </a:p>
                  </a:txBody>
                  <a:tcPr marL="85874" marR="85874" marT="54000" marB="42938">
                    <a:lnL w="12700" cmpd="sng">
                      <a:noFill/>
                    </a:lnL>
                    <a:lnR w="952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lt1">
                        <a:alpha val="95000"/>
                      </a:schemeClr>
                    </a:solidFill>
                  </a:tcPr>
                </a:tc>
                <a:tc>
                  <a:txBody>
                    <a:bodyPr/>
                    <a:lstStyle/>
                    <a:p>
                      <a:pPr marL="285750" indent="-285750" algn="l">
                        <a:spcAft>
                          <a:spcPts val="0"/>
                        </a:spcAft>
                        <a:buClr>
                          <a:schemeClr val="tx2"/>
                        </a:buClr>
                        <a:buFont typeface="Arial" panose="020B0604020202020204" pitchFamily="34" charset="0"/>
                        <a:buChar char="•"/>
                      </a:pPr>
                      <a:r>
                        <a:rPr lang="en-US" sz="1100" noProof="1">
                          <a:solidFill>
                            <a:schemeClr val="tx1"/>
                          </a:solidFill>
                          <a:latin typeface="Avenir Next LT Pro" panose="020B0504020202020204" pitchFamily="34" charset="0"/>
                        </a:rPr>
                        <a:t>Complete</a:t>
                      </a:r>
                      <a:r>
                        <a:rPr lang="en-US" sz="1100" baseline="0" noProof="1">
                          <a:solidFill>
                            <a:schemeClr val="tx1"/>
                          </a:solidFill>
                          <a:latin typeface="Avenir Next LT Pro" panose="020B0504020202020204" pitchFamily="34" charset="0"/>
                        </a:rPr>
                        <a:t>, intense IHC 3+ score (observed in &gt;10% of tumor cells)</a:t>
                      </a:r>
                    </a:p>
                    <a:p>
                      <a:pPr marL="285750" indent="-285750" algn="l">
                        <a:spcAft>
                          <a:spcPts val="0"/>
                        </a:spcAft>
                        <a:buClr>
                          <a:schemeClr val="tx2"/>
                        </a:buClr>
                        <a:buFont typeface="Arial" panose="020B0604020202020204" pitchFamily="34" charset="0"/>
                        <a:buChar char="•"/>
                      </a:pPr>
                      <a:r>
                        <a:rPr lang="en-US" sz="1100" baseline="0" noProof="1">
                          <a:solidFill>
                            <a:schemeClr val="tx1"/>
                          </a:solidFill>
                          <a:latin typeface="Avenir Next LT Pro" panose="020B0504020202020204" pitchFamily="34" charset="0"/>
                        </a:rPr>
                        <a:t>HER2/CEP17 ratio &gt;2.0 or HER2 copy number &gt;6.0</a:t>
                      </a:r>
                    </a:p>
                    <a:p>
                      <a:pPr marL="285750" indent="-285750" algn="l">
                        <a:spcAft>
                          <a:spcPts val="0"/>
                        </a:spcAft>
                        <a:buClr>
                          <a:schemeClr val="tx2"/>
                        </a:buClr>
                        <a:buFont typeface="Arial" panose="020B0604020202020204" pitchFamily="34" charset="0"/>
                        <a:buChar char="•"/>
                      </a:pPr>
                      <a:r>
                        <a:rPr lang="en-US" sz="1100" baseline="0" noProof="1">
                          <a:solidFill>
                            <a:schemeClr val="tx1"/>
                          </a:solidFill>
                          <a:latin typeface="Avenir Next LT Pro" panose="020B0504020202020204" pitchFamily="34" charset="0"/>
                        </a:rPr>
                        <a:t>(NGS) HER2 amplification based on copy number gain</a:t>
                      </a:r>
                      <a:endParaRPr lang="en-US" sz="1100" noProof="1">
                        <a:solidFill>
                          <a:schemeClr val="tx1"/>
                        </a:solidFill>
                        <a:latin typeface="Avenir Next LT Pro" panose="020B0504020202020204" pitchFamily="34" charset="0"/>
                      </a:endParaRPr>
                    </a:p>
                  </a:txBody>
                  <a:tcPr marL="85874" marR="85874" marT="54000" marB="4293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lt1">
                        <a:alpha val="95000"/>
                      </a:schemeClr>
                    </a:solidFill>
                  </a:tcPr>
                </a:tc>
                <a:extLst>
                  <a:ext uri="{0D108BD9-81ED-4DB2-BD59-A6C34878D82A}">
                    <a16:rowId xmlns:a16="http://schemas.microsoft.com/office/drawing/2014/main" val="711599907"/>
                  </a:ext>
                </a:extLst>
              </a:tr>
              <a:tr h="737018">
                <a:tc>
                  <a:txBody>
                    <a:bodyPr/>
                    <a:lstStyle/>
                    <a:p>
                      <a:pPr algn="l"/>
                      <a:r>
                        <a:rPr lang="en-US" sz="1200" b="1" noProof="1">
                          <a:solidFill>
                            <a:schemeClr val="tx1"/>
                          </a:solidFill>
                          <a:latin typeface="Avenir Next LT Pro Demi" panose="020B0704020202020204" pitchFamily="34" charset="0"/>
                        </a:rPr>
                        <a:t>MOUNTAINEER</a:t>
                      </a:r>
                      <a:r>
                        <a:rPr lang="en-US" sz="1200" b="1" baseline="30000" noProof="1">
                          <a:solidFill>
                            <a:schemeClr val="tx1"/>
                          </a:solidFill>
                          <a:latin typeface="Avenir Next LT Pro Demi" panose="020B0704020202020204" pitchFamily="34" charset="0"/>
                        </a:rPr>
                        <a:t>5</a:t>
                      </a:r>
                    </a:p>
                  </a:txBody>
                  <a:tcPr marL="85874" marR="85874" marT="54000" marB="42938">
                    <a:lnL w="12700" cmpd="sng">
                      <a:noFill/>
                    </a:lnL>
                    <a:lnR w="952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BEBEB">
                        <a:alpha val="70000"/>
                      </a:srgbClr>
                    </a:solidFill>
                  </a:tcPr>
                </a:tc>
                <a:tc>
                  <a:txBody>
                    <a:bodyPr/>
                    <a:lstStyle/>
                    <a:p>
                      <a:pPr marL="285750" indent="-285750" algn="l">
                        <a:spcAft>
                          <a:spcPts val="0"/>
                        </a:spcAft>
                        <a:buClr>
                          <a:schemeClr val="tx2"/>
                        </a:buClr>
                        <a:buFont typeface="Arial" panose="020B0604020202020204" pitchFamily="34" charset="0"/>
                        <a:buChar char="•"/>
                      </a:pPr>
                      <a:r>
                        <a:rPr lang="en-US" sz="1100" noProof="1">
                          <a:solidFill>
                            <a:schemeClr val="tx1"/>
                          </a:solidFill>
                          <a:latin typeface="Avenir Next LT Pro" panose="020B0504020202020204" pitchFamily="34" charset="0"/>
                        </a:rPr>
                        <a:t>Strong complete staining, score of IHC 3+ (in &gt;10% of tumor cells)</a:t>
                      </a:r>
                    </a:p>
                    <a:p>
                      <a:pPr marL="285750" marR="0" lvl="0" indent="-285750" algn="l" defTabSz="1219170" rtl="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lang="en-US" sz="1100" noProof="1">
                          <a:solidFill>
                            <a:schemeClr val="tx1"/>
                          </a:solidFill>
                          <a:latin typeface="Avenir Next LT Pro" panose="020B0504020202020204" pitchFamily="34" charset="0"/>
                        </a:rPr>
                        <a:t>Weak to moderate staining, score of IHC 2+ (in &gt;10% of tumor cells) with an amplified FISH or CISH assay</a:t>
                      </a:r>
                    </a:p>
                    <a:p>
                      <a:pPr marL="285750" indent="-285750" algn="l">
                        <a:spcAft>
                          <a:spcPts val="0"/>
                        </a:spcAft>
                        <a:buClr>
                          <a:schemeClr val="tx2"/>
                        </a:buClr>
                        <a:buFont typeface="Arial" panose="020B0604020202020204" pitchFamily="34" charset="0"/>
                        <a:buChar char="•"/>
                      </a:pPr>
                      <a:r>
                        <a:rPr lang="en-US" sz="1100" noProof="1">
                          <a:solidFill>
                            <a:schemeClr val="tx1"/>
                          </a:solidFill>
                          <a:latin typeface="Avenir Next LT Pro" panose="020B0504020202020204" pitchFamily="34" charset="0"/>
                        </a:rPr>
                        <a:t>HER2 amplification tested by CLIA-certified NGS assay</a:t>
                      </a:r>
                    </a:p>
                  </a:txBody>
                  <a:tcPr marL="85874" marR="85874" marT="54000" marB="4293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BEBEB">
                        <a:alpha val="70000"/>
                      </a:srgbClr>
                    </a:solidFill>
                  </a:tcPr>
                </a:tc>
                <a:extLst>
                  <a:ext uri="{0D108BD9-81ED-4DB2-BD59-A6C34878D82A}">
                    <a16:rowId xmlns:a16="http://schemas.microsoft.com/office/drawing/2014/main" val="3275335552"/>
                  </a:ext>
                </a:extLst>
              </a:tr>
              <a:tr h="594000">
                <a:tc>
                  <a:txBody>
                    <a:bodyPr/>
                    <a:lstStyle/>
                    <a:p>
                      <a:pPr algn="l"/>
                      <a:r>
                        <a:rPr lang="en-US" sz="1200" b="1" baseline="0" noProof="1">
                          <a:solidFill>
                            <a:schemeClr val="tx1"/>
                          </a:solidFill>
                          <a:latin typeface="Avenir Next LT Pro Demi" panose="020B0704020202020204" pitchFamily="34" charset="0"/>
                        </a:rPr>
                        <a:t>DESTINY-CRC-01</a:t>
                      </a:r>
                      <a:r>
                        <a:rPr lang="en-US" sz="1200" b="1" baseline="30000" noProof="1">
                          <a:solidFill>
                            <a:schemeClr val="tx1"/>
                          </a:solidFill>
                          <a:latin typeface="Avenir Next LT Pro Demi" panose="020B0704020202020204" pitchFamily="34" charset="0"/>
                        </a:rPr>
                        <a:t>6 </a:t>
                      </a:r>
                      <a:r>
                        <a:rPr lang="en-US" sz="1200" b="1" baseline="0" noProof="1">
                          <a:solidFill>
                            <a:schemeClr val="tx1"/>
                          </a:solidFill>
                          <a:latin typeface="Avenir Next LT Pro Demi" panose="020B0704020202020204" pitchFamily="34" charset="0"/>
                        </a:rPr>
                        <a:t>(02)</a:t>
                      </a:r>
                      <a:endParaRPr lang="en-US" sz="1200" b="1" baseline="30000" noProof="1">
                        <a:solidFill>
                          <a:schemeClr val="tx1"/>
                        </a:solidFill>
                        <a:latin typeface="Avenir Next LT Pro Demi" panose="020B0704020202020204" pitchFamily="34" charset="0"/>
                      </a:endParaRPr>
                    </a:p>
                  </a:txBody>
                  <a:tcPr marL="85874" marR="85874" marT="54000" marB="42938">
                    <a:lnL w="12700" cmpd="sng">
                      <a:noFill/>
                    </a:lnL>
                    <a:lnR w="9525"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a:buClr>
                          <a:schemeClr val="tx2"/>
                        </a:buClr>
                        <a:buFont typeface="Arial" panose="020B0604020202020204" pitchFamily="34" charset="0"/>
                        <a:buChar char="•"/>
                      </a:pPr>
                      <a:r>
                        <a:rPr lang="en-US" sz="1100" noProof="1">
                          <a:solidFill>
                            <a:schemeClr val="tx1"/>
                          </a:solidFill>
                          <a:latin typeface="Avenir Next LT Pro" panose="020B0504020202020204" pitchFamily="34" charset="0"/>
                        </a:rPr>
                        <a:t>Strong complete membrane staining in ≥10% of tumor cells (IHC3+ or IHC2+/ISH+, cohort A)</a:t>
                      </a:r>
                    </a:p>
                    <a:p>
                      <a:pPr marL="285750" marR="0" lvl="0" indent="-285750" algn="l" defTabSz="1219170" rtl="0" eaLnBrk="1" fontAlgn="auto" latinLnBrk="0" hangingPunct="1">
                        <a:lnSpc>
                          <a:spcPct val="100000"/>
                        </a:lnSpc>
                        <a:spcBef>
                          <a:spcPts val="0"/>
                        </a:spcBef>
                        <a:spcAft>
                          <a:spcPts val="0"/>
                        </a:spcAft>
                        <a:buClr>
                          <a:srgbClr val="00833E"/>
                        </a:buClr>
                        <a:buSzTx/>
                        <a:buFont typeface="Arial" panose="020B0604020202020204" pitchFamily="34" charset="0"/>
                        <a:buChar char="•"/>
                        <a:tabLst/>
                        <a:defRPr/>
                      </a:pPr>
                      <a:r>
                        <a:rPr kumimoji="0" lang="en-US" sz="1100" b="0" i="0" u="none" strike="noStrike" kern="1200" cap="none" spc="0" normalizeH="0" baseline="0" noProof="1">
                          <a:ln>
                            <a:noFill/>
                          </a:ln>
                          <a:solidFill>
                            <a:srgbClr val="2D2924"/>
                          </a:solidFill>
                          <a:effectLst/>
                          <a:uLnTx/>
                          <a:uFillTx/>
                          <a:latin typeface="Avenir Next LT Pro" panose="020B0504020202020204" pitchFamily="34" charset="0"/>
                          <a:ea typeface="+mn-ea"/>
                          <a:cs typeface="+mn-cs"/>
                        </a:rPr>
                        <a:t>Weak-moderate membrane staining in ≥10% of tumor cells (IHC2+/ISH-, cohort B)</a:t>
                      </a:r>
                    </a:p>
                    <a:p>
                      <a:pPr marL="285750" marR="0" lvl="0" indent="-285750" algn="l" defTabSz="1219170" rtl="0" eaLnBrk="1" fontAlgn="auto" latinLnBrk="0" hangingPunct="1">
                        <a:lnSpc>
                          <a:spcPct val="100000"/>
                        </a:lnSpc>
                        <a:spcBef>
                          <a:spcPts val="0"/>
                        </a:spcBef>
                        <a:spcAft>
                          <a:spcPts val="0"/>
                        </a:spcAft>
                        <a:buClr>
                          <a:srgbClr val="00833E"/>
                        </a:buClr>
                        <a:buSzTx/>
                        <a:buFont typeface="Arial" panose="020B0604020202020204" pitchFamily="34" charset="0"/>
                        <a:buChar char="•"/>
                        <a:tabLst/>
                        <a:defRPr/>
                      </a:pPr>
                      <a:r>
                        <a:rPr kumimoji="0" lang="en-US" sz="1100" b="0" i="0" u="none" strike="noStrike" kern="1200" cap="none" spc="0" normalizeH="0" baseline="0" noProof="1">
                          <a:ln>
                            <a:noFill/>
                          </a:ln>
                          <a:solidFill>
                            <a:srgbClr val="2D2924"/>
                          </a:solidFill>
                          <a:effectLst/>
                          <a:uLnTx/>
                          <a:uFillTx/>
                          <a:latin typeface="Avenir Next LT Pro" panose="020B0504020202020204" pitchFamily="34" charset="0"/>
                          <a:ea typeface="+mn-ea"/>
                          <a:cs typeface="+mn-cs"/>
                        </a:rPr>
                        <a:t>Barely perceptible membrane staining in ≥10% of tumor cells (IHC1+, cohort C)</a:t>
                      </a:r>
                    </a:p>
                  </a:txBody>
                  <a:tcPr marL="85874" marR="85874" marT="54000" marB="42938">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3256020"/>
                  </a:ext>
                </a:extLst>
              </a:tr>
            </a:tbl>
          </a:graphicData>
        </a:graphic>
      </p:graphicFrame>
      <p:sp>
        <p:nvSpPr>
          <p:cNvPr id="6" name="Fußzeilenplatzhalter 5">
            <a:extLst>
              <a:ext uri="{FF2B5EF4-FFF2-40B4-BE49-F238E27FC236}">
                <a16:creationId xmlns:a16="http://schemas.microsoft.com/office/drawing/2014/main" id="{1CEB38AD-C54C-1680-3367-5D3B3F04B701}"/>
              </a:ext>
            </a:extLst>
          </p:cNvPr>
          <p:cNvSpPr>
            <a:spLocks noGrp="1"/>
          </p:cNvSpPr>
          <p:nvPr>
            <p:ph type="ftr" sz="quarter" idx="10"/>
          </p:nvPr>
        </p:nvSpPr>
        <p:spPr>
          <a:xfrm>
            <a:off x="320247" y="4798815"/>
            <a:ext cx="8503506" cy="273844"/>
          </a:xfrm>
        </p:spPr>
        <p:txBody>
          <a:bodyPr/>
          <a:lstStyle/>
          <a:p>
            <a:pPr defTabSz="685800" fontAlgn="auto">
              <a:spcBef>
                <a:spcPts val="0"/>
              </a:spcBef>
              <a:spcAft>
                <a:spcPts val="0"/>
              </a:spcAft>
            </a:pPr>
            <a:r>
              <a:rPr lang="en-US" noProof="1">
                <a:ea typeface="+mn-ea"/>
                <a:cs typeface="+mn-cs"/>
              </a:rPr>
              <a:t>CISH, chromogenic in situ hybridization; </a:t>
            </a:r>
            <a:r>
              <a:rPr lang="de-DE" noProof="1">
                <a:ea typeface="+mn-ea"/>
                <a:cs typeface="+mn-cs"/>
              </a:rPr>
              <a:t>CLIA, Clinical Laboratory Improvement Amendment; CEP17, centromere enumeration probe Chromosome 17; </a:t>
            </a:r>
            <a:r>
              <a:rPr lang="en-US" noProof="1">
                <a:ea typeface="+mn-ea"/>
                <a:cs typeface="+mn-cs"/>
              </a:rPr>
              <a:t>ERBB2, human epidermal growth factor 2 gene;</a:t>
            </a:r>
            <a:r>
              <a:rPr lang="de-DE" noProof="1">
                <a:ea typeface="+mn-ea"/>
                <a:cs typeface="+mn-cs"/>
              </a:rPr>
              <a:t> </a:t>
            </a:r>
            <a:r>
              <a:rPr lang="en-US" noProof="1">
                <a:ea typeface="+mn-ea"/>
                <a:cs typeface="+mn-cs"/>
              </a:rPr>
              <a:t>FISH, fluorescence in situ hybridization; HER2, human epidermal growth factor receptor 2; IHC, immunohistochemistry; ISH, in situ hybdrization.</a:t>
            </a:r>
            <a:endParaRPr lang="de-DE" noProof="1">
              <a:ea typeface="+mn-ea"/>
              <a:cs typeface="+mn-cs"/>
            </a:endParaRPr>
          </a:p>
          <a:p>
            <a:pPr defTabSz="685800" fontAlgn="auto">
              <a:spcBef>
                <a:spcPts val="0"/>
              </a:spcBef>
              <a:spcAft>
                <a:spcPts val="0"/>
              </a:spcAft>
            </a:pPr>
            <a:r>
              <a:rPr lang="de-DE" noProof="1">
                <a:ea typeface="+mn-ea"/>
                <a:cs typeface="+mn-cs"/>
              </a:rPr>
              <a:t>1. </a:t>
            </a:r>
            <a:r>
              <a:rPr lang="de-DE" noProof="1">
                <a:latin typeface="Avenir Next LT Pro" panose="020B0504020202020204" pitchFamily="34" charset="0"/>
                <a:ea typeface="+mn-ea"/>
                <a:cs typeface="+mn-cs"/>
              </a:rPr>
              <a:t>Valtorta et al., Modern Pathology 2015; 2. Meric-Bernstam et al., Lancet Oncol 2019; 3. Genentech, Inc. Protocol ML28897/PRO 02, Version 1. 2013; 4. Wollf AC et al. J Clin Oncol. 2013;31:3997-4013; 5. Strickler JH et al., Lancel Oncol 2023 (supplement); 6. </a:t>
            </a:r>
            <a:r>
              <a:rPr lang="fr-FR" noProof="1">
                <a:latin typeface="Avenir Next LT Pro" panose="020B0504020202020204" pitchFamily="34" charset="0"/>
                <a:ea typeface="+mn-ea"/>
                <a:cs typeface="+mn-cs"/>
              </a:rPr>
              <a:t>Yoshino T et al., Nat. Commun. 2023.</a:t>
            </a:r>
            <a:endParaRPr lang="de-DE" noProof="1">
              <a:ea typeface="+mn-ea"/>
              <a:cs typeface="+mn-cs"/>
            </a:endParaRPr>
          </a:p>
        </p:txBody>
      </p:sp>
    </p:spTree>
    <p:extLst>
      <p:ext uri="{BB962C8B-B14F-4D97-AF65-F5344CB8AC3E}">
        <p14:creationId xmlns:p14="http://schemas.microsoft.com/office/powerpoint/2010/main" val="64427069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1AD1ED-36AF-AA92-EB36-3059EF002918}"/>
              </a:ext>
            </a:extLst>
          </p:cNvPr>
          <p:cNvSpPr txBox="1"/>
          <p:nvPr/>
        </p:nvSpPr>
        <p:spPr>
          <a:xfrm>
            <a:off x="0" y="4509403"/>
            <a:ext cx="9103788" cy="553998"/>
          </a:xfrm>
          <a:prstGeom prst="rect">
            <a:avLst/>
          </a:prstGeom>
          <a:solidFill>
            <a:schemeClr val="bg1"/>
          </a:solidFill>
        </p:spPr>
        <p:txBody>
          <a:bodyPr wrap="square" rtlCol="0">
            <a:spAutoFit/>
          </a:bodyPr>
          <a:lstStyle/>
          <a:p>
            <a:endParaRPr lang="en-US" sz="1000" dirty="0"/>
          </a:p>
          <a:p>
            <a:endParaRPr lang="en-US" sz="1000" dirty="0"/>
          </a:p>
          <a:p>
            <a:r>
              <a:rPr lang="en-US" sz="1000" dirty="0" err="1"/>
              <a:t>Cheon</a:t>
            </a:r>
            <a:r>
              <a:rPr lang="en-US" sz="1000" dirty="0"/>
              <a:t> et al, ASCO GI, 2023</a:t>
            </a:r>
          </a:p>
        </p:txBody>
      </p:sp>
      <p:pic>
        <p:nvPicPr>
          <p:cNvPr id="4098" name="Picture 2">
            <a:extLst>
              <a:ext uri="{FF2B5EF4-FFF2-40B4-BE49-F238E27FC236}">
                <a16:creationId xmlns:a16="http://schemas.microsoft.com/office/drawing/2014/main" id="{54F72163-1CB0-36B9-5690-1D58E0F386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983" t="18411" r="22489" b="27533"/>
          <a:stretch/>
        </p:blipFill>
        <p:spPr bwMode="auto">
          <a:xfrm>
            <a:off x="48163" y="1408390"/>
            <a:ext cx="2703443" cy="333954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7" name="Title 3">
            <a:extLst>
              <a:ext uri="{FF2B5EF4-FFF2-40B4-BE49-F238E27FC236}">
                <a16:creationId xmlns:a16="http://schemas.microsoft.com/office/drawing/2014/main" id="{0FF5D1BA-5488-014F-F8D7-AC372484400D}"/>
              </a:ext>
            </a:extLst>
          </p:cNvPr>
          <p:cNvSpPr>
            <a:spLocks noGrp="1"/>
          </p:cNvSpPr>
          <p:nvPr>
            <p:ph type="title"/>
          </p:nvPr>
        </p:nvSpPr>
        <p:spPr>
          <a:xfrm>
            <a:off x="0" y="127465"/>
            <a:ext cx="9144000" cy="807256"/>
          </a:xfrm>
        </p:spPr>
        <p:txBody>
          <a:bodyPr/>
          <a:lstStyle/>
          <a:p>
            <a:r>
              <a:rPr lang="en-US" sz="2800" b="1" dirty="0"/>
              <a:t>Sequencing Systemic Therapies – IO after IO</a:t>
            </a:r>
          </a:p>
        </p:txBody>
      </p:sp>
      <p:sp>
        <p:nvSpPr>
          <p:cNvPr id="8" name="TextBox 7">
            <a:extLst>
              <a:ext uri="{FF2B5EF4-FFF2-40B4-BE49-F238E27FC236}">
                <a16:creationId xmlns:a16="http://schemas.microsoft.com/office/drawing/2014/main" id="{2FC8F417-5803-9BA0-EEBB-7E135499C964}"/>
              </a:ext>
            </a:extLst>
          </p:cNvPr>
          <p:cNvSpPr txBox="1"/>
          <p:nvPr/>
        </p:nvSpPr>
        <p:spPr>
          <a:xfrm>
            <a:off x="183304" y="638466"/>
            <a:ext cx="8722157" cy="646331"/>
          </a:xfrm>
          <a:prstGeom prst="rect">
            <a:avLst/>
          </a:prstGeom>
          <a:noFill/>
        </p:spPr>
        <p:txBody>
          <a:bodyPr wrap="square" rtlCol="0">
            <a:spAutoFit/>
          </a:bodyPr>
          <a:lstStyle/>
          <a:p>
            <a:pPr algn="ctr"/>
            <a:r>
              <a:rPr lang="en-US" sz="1800" b="1" dirty="0"/>
              <a:t>Retrospective, Multi-Center, Observational Study</a:t>
            </a:r>
          </a:p>
          <a:p>
            <a:pPr algn="ctr"/>
            <a:r>
              <a:rPr lang="en-US" sz="1800" b="1" dirty="0"/>
              <a:t>Ipilimumab + Nivolumab after Prior Immunotherapy</a:t>
            </a:r>
          </a:p>
        </p:txBody>
      </p:sp>
      <p:pic>
        <p:nvPicPr>
          <p:cNvPr id="9" name="Picture 2">
            <a:extLst>
              <a:ext uri="{FF2B5EF4-FFF2-40B4-BE49-F238E27FC236}">
                <a16:creationId xmlns:a16="http://schemas.microsoft.com/office/drawing/2014/main" id="{3A4835EE-9C57-957A-CAF1-E3A7BE8D66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566" t="72622" r="2927"/>
          <a:stretch/>
        </p:blipFill>
        <p:spPr bwMode="auto">
          <a:xfrm>
            <a:off x="2830210" y="1735551"/>
            <a:ext cx="6241774" cy="223995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72791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400" b="1" dirty="0"/>
              <a:t>HCC Systemic Therapies – Does Sequence Matter?</a:t>
            </a:r>
          </a:p>
        </p:txBody>
      </p:sp>
      <p:sp>
        <p:nvSpPr>
          <p:cNvPr id="5" name="TextBox 4">
            <a:extLst>
              <a:ext uri="{FF2B5EF4-FFF2-40B4-BE49-F238E27FC236}">
                <a16:creationId xmlns:a16="http://schemas.microsoft.com/office/drawing/2014/main" id="{391AD1ED-36AF-AA92-EB36-3059EF002918}"/>
              </a:ext>
            </a:extLst>
          </p:cNvPr>
          <p:cNvSpPr txBox="1"/>
          <p:nvPr/>
        </p:nvSpPr>
        <p:spPr>
          <a:xfrm>
            <a:off x="0" y="4509403"/>
            <a:ext cx="9103788" cy="553998"/>
          </a:xfrm>
          <a:prstGeom prst="rect">
            <a:avLst/>
          </a:prstGeom>
          <a:solidFill>
            <a:schemeClr val="bg1"/>
          </a:solidFill>
        </p:spPr>
        <p:txBody>
          <a:bodyPr wrap="square" rtlCol="0">
            <a:spAutoFit/>
          </a:bodyPr>
          <a:lstStyle/>
          <a:p>
            <a:endParaRPr lang="en-US" sz="1000" dirty="0"/>
          </a:p>
          <a:p>
            <a:endParaRPr lang="en-US" sz="1000" dirty="0"/>
          </a:p>
          <a:p>
            <a:r>
              <a:rPr lang="en-US" sz="1000" dirty="0"/>
              <a:t>Mok K et al, International Liver Cancer Association Conference, 2023. Abstract P-98</a:t>
            </a:r>
          </a:p>
        </p:txBody>
      </p:sp>
      <p:sp>
        <p:nvSpPr>
          <p:cNvPr id="6" name="TextBox 5">
            <a:extLst>
              <a:ext uri="{FF2B5EF4-FFF2-40B4-BE49-F238E27FC236}">
                <a16:creationId xmlns:a16="http://schemas.microsoft.com/office/drawing/2014/main" id="{2D6F7854-9F44-8795-F283-B73A3A449DC2}"/>
              </a:ext>
            </a:extLst>
          </p:cNvPr>
          <p:cNvSpPr txBox="1"/>
          <p:nvPr/>
        </p:nvSpPr>
        <p:spPr>
          <a:xfrm>
            <a:off x="183304" y="638466"/>
            <a:ext cx="8722157" cy="369332"/>
          </a:xfrm>
          <a:prstGeom prst="rect">
            <a:avLst/>
          </a:prstGeom>
          <a:noFill/>
        </p:spPr>
        <p:txBody>
          <a:bodyPr wrap="square" rtlCol="0">
            <a:spAutoFit/>
          </a:bodyPr>
          <a:lstStyle/>
          <a:p>
            <a:pPr algn="ctr"/>
            <a:r>
              <a:rPr lang="en-US" sz="1800" b="1" dirty="0"/>
              <a:t>Retrospective, Real-World Study</a:t>
            </a:r>
          </a:p>
        </p:txBody>
      </p:sp>
      <p:sp>
        <p:nvSpPr>
          <p:cNvPr id="9" name="TextBox 8">
            <a:extLst>
              <a:ext uri="{FF2B5EF4-FFF2-40B4-BE49-F238E27FC236}">
                <a16:creationId xmlns:a16="http://schemas.microsoft.com/office/drawing/2014/main" id="{A373982E-1F41-D5FB-BCC9-CF04BFF20547}"/>
              </a:ext>
            </a:extLst>
          </p:cNvPr>
          <p:cNvSpPr txBox="1"/>
          <p:nvPr/>
        </p:nvSpPr>
        <p:spPr>
          <a:xfrm>
            <a:off x="84139" y="1053700"/>
            <a:ext cx="8920485" cy="3600986"/>
          </a:xfrm>
          <a:prstGeom prst="rect">
            <a:avLst/>
          </a:prstGeom>
          <a:solidFill>
            <a:schemeClr val="bg1"/>
          </a:solidFill>
          <a:ln w="12700">
            <a:solidFill>
              <a:schemeClr val="tx1"/>
            </a:solidFill>
          </a:ln>
        </p:spPr>
        <p:txBody>
          <a:bodyPr wrap="square" rtlCol="0">
            <a:spAutoFit/>
          </a:bodyPr>
          <a:lstStyle/>
          <a:p>
            <a:pPr marL="285750" indent="-285750">
              <a:buFont typeface="Arial" panose="020B0604020202020204" pitchFamily="34" charset="0"/>
              <a:buChar char="•"/>
            </a:pPr>
            <a:r>
              <a:rPr lang="en-US" sz="1200" dirty="0"/>
              <a:t>Patients diagnosed with HCC, Jan 2008-Dec 2021, treated at Prince of Wales Hospital.</a:t>
            </a:r>
          </a:p>
          <a:p>
            <a:pPr marL="285750" indent="-285750">
              <a:buFont typeface="Arial" panose="020B0604020202020204" pitchFamily="34" charset="0"/>
              <a:buChar char="•"/>
            </a:pPr>
            <a:r>
              <a:rPr lang="en-US" sz="1200" dirty="0"/>
              <a:t>Over 75% had Hepatitis B. Over 90% started first-line therapy after 2017.</a:t>
            </a:r>
          </a:p>
          <a:p>
            <a:endParaRPr lang="en-US" sz="1200" dirty="0"/>
          </a:p>
          <a:p>
            <a:pPr marL="285750" indent="-285750">
              <a:buFont typeface="Arial" panose="020B0604020202020204" pitchFamily="34" charset="0"/>
              <a:buChar char="•"/>
            </a:pPr>
            <a:r>
              <a:rPr lang="en-US" sz="1200" u="sng" dirty="0"/>
              <a:t>Primary Endpoint</a:t>
            </a:r>
            <a:r>
              <a:rPr lang="en-US" sz="1200" dirty="0"/>
              <a:t>: OS and OS at 24 months</a:t>
            </a:r>
          </a:p>
          <a:p>
            <a:pPr marL="285750" indent="-285750">
              <a:buFont typeface="Arial" panose="020B0604020202020204" pitchFamily="34" charset="0"/>
              <a:buChar char="•"/>
            </a:pPr>
            <a:r>
              <a:rPr lang="en-US" sz="1200" u="sng" dirty="0"/>
              <a:t>Four Treatment Sequences Evaluated</a:t>
            </a:r>
          </a:p>
          <a:p>
            <a:pPr marL="742950" lvl="1" indent="-285750">
              <a:buFont typeface="Arial" panose="020B0604020202020204" pitchFamily="34" charset="0"/>
              <a:buChar char="•"/>
            </a:pPr>
            <a:r>
              <a:rPr lang="en-US" sz="1200" dirty="0"/>
              <a:t>TKI </a:t>
            </a:r>
            <a:r>
              <a:rPr lang="en-US" sz="1200" dirty="0">
                <a:latin typeface="Arial" panose="020B0604020202020204" pitchFamily="34" charset="0"/>
                <a:cs typeface="Arial" panose="020B0604020202020204" pitchFamily="34" charset="0"/>
              </a:rPr>
              <a:t>→ TKI, TKI → IO, IO → TKI, IO → IO </a:t>
            </a:r>
          </a:p>
          <a:p>
            <a:pPr lvl="1"/>
            <a:endParaRPr lang="en-US" sz="1200" dirty="0"/>
          </a:p>
          <a:p>
            <a:pPr marL="285750" indent="-285750">
              <a:buFont typeface="Arial" panose="020B0604020202020204" pitchFamily="34" charset="0"/>
              <a:buChar char="•"/>
            </a:pPr>
            <a:r>
              <a:rPr lang="en-US" sz="1200" dirty="0"/>
              <a:t>Among the first-line TKI group, 37 (31.9%) received second-line TKI and 79 (68.1%) received IO. </a:t>
            </a:r>
          </a:p>
          <a:p>
            <a:pPr marL="285750" indent="-285750">
              <a:buFont typeface="Arial" panose="020B0604020202020204" pitchFamily="34" charset="0"/>
              <a:buChar char="•"/>
            </a:pPr>
            <a:r>
              <a:rPr lang="en-US" sz="1200" dirty="0"/>
              <a:t>Among the first-line IO group, 41 (73.2%) received second-line TKI and 15 (26.8%) received IO.</a:t>
            </a:r>
          </a:p>
          <a:p>
            <a:endParaRPr lang="en-US" sz="1200" dirty="0"/>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Across the four sequences, there was no significant difference in median OS (P = .475).</a:t>
            </a:r>
          </a:p>
          <a:p>
            <a:pPr marL="742950" lvl="1" indent="-285750">
              <a:buFont typeface="Arial" panose="020B0604020202020204" pitchFamily="34" charset="0"/>
              <a:buChar char="•"/>
            </a:pPr>
            <a:r>
              <a:rPr lang="en-US" sz="1200" dirty="0"/>
              <a:t>TKI </a:t>
            </a:r>
            <a:r>
              <a:rPr lang="en-US" sz="1200" dirty="0">
                <a:latin typeface="Arial" panose="020B0604020202020204" pitchFamily="34" charset="0"/>
                <a:cs typeface="Arial" panose="020B0604020202020204" pitchFamily="34" charset="0"/>
              </a:rPr>
              <a:t>→ TKI (15.9 </a:t>
            </a:r>
            <a:r>
              <a:rPr lang="en-US" sz="1200" dirty="0" err="1">
                <a:latin typeface="Arial" panose="020B0604020202020204" pitchFamily="34" charset="0"/>
                <a:cs typeface="Arial" panose="020B0604020202020204" pitchFamily="34" charset="0"/>
              </a:rPr>
              <a:t>mo</a:t>
            </a:r>
            <a:r>
              <a:rPr lang="en-US" sz="1200" dirty="0">
                <a:latin typeface="Arial" panose="020B0604020202020204" pitchFamily="34" charset="0"/>
                <a:cs typeface="Arial" panose="020B0604020202020204" pitchFamily="34" charset="0"/>
              </a:rPr>
              <a:t>), TKI → IO (14.8 </a:t>
            </a:r>
            <a:r>
              <a:rPr lang="en-US" sz="1200" dirty="0" err="1">
                <a:latin typeface="Arial" panose="020B0604020202020204" pitchFamily="34" charset="0"/>
                <a:cs typeface="Arial" panose="020B0604020202020204" pitchFamily="34" charset="0"/>
              </a:rPr>
              <a:t>mo</a:t>
            </a:r>
            <a:r>
              <a:rPr lang="en-US" sz="1200" dirty="0">
                <a:latin typeface="Arial" panose="020B0604020202020204" pitchFamily="34" charset="0"/>
                <a:cs typeface="Arial" panose="020B0604020202020204" pitchFamily="34" charset="0"/>
              </a:rPr>
              <a:t>), IO → TKI (24.4 </a:t>
            </a:r>
            <a:r>
              <a:rPr lang="en-US" sz="1200" dirty="0" err="1">
                <a:latin typeface="Arial" panose="020B0604020202020204" pitchFamily="34" charset="0"/>
                <a:cs typeface="Arial" panose="020B0604020202020204" pitchFamily="34" charset="0"/>
              </a:rPr>
              <a:t>mo</a:t>
            </a:r>
            <a:r>
              <a:rPr lang="en-US" sz="1200" dirty="0">
                <a:latin typeface="Arial" panose="020B0604020202020204" pitchFamily="34" charset="0"/>
                <a:cs typeface="Arial" panose="020B0604020202020204" pitchFamily="34" charset="0"/>
              </a:rPr>
              <a:t>), IO → IO (22.5 </a:t>
            </a:r>
            <a:r>
              <a:rPr lang="en-US" sz="1200" dirty="0" err="1">
                <a:latin typeface="Arial" panose="020B0604020202020204" pitchFamily="34" charset="0"/>
                <a:cs typeface="Arial" panose="020B0604020202020204" pitchFamily="34" charset="0"/>
              </a:rPr>
              <a:t>mo</a:t>
            </a:r>
            <a:r>
              <a:rPr lang="en-US" sz="12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Median OS favored patients treated with first-line IO (n = 56) vs first-line TKI (n = 116) at 24.1 vs 15.3 mos. </a:t>
            </a:r>
          </a:p>
          <a:p>
            <a:pPr marL="742950" lvl="1"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However, this difference was not statistically significant (HR, 0.766; 95% CI, 0.527-1.114; P = .162). </a:t>
            </a:r>
          </a:p>
          <a:p>
            <a:pPr marL="742950" lvl="1"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Similar trends were seen for OS at 24 months.</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IO was an independent prognostic factor for survival (HR, 0.645; 95% CI, 0.496-0.830; P = 0.001).</a:t>
            </a:r>
          </a:p>
          <a:p>
            <a:pPr marL="285750" indent="-285750">
              <a:buFont typeface="Arial" panose="020B0604020202020204" pitchFamily="34" charset="0"/>
              <a:buChar char="•"/>
            </a:pPr>
            <a:r>
              <a:rPr lang="en-US" sz="1200" dirty="0"/>
              <a:t>No significant difference in OS was observed between first-line IO (18.2 months) and IO administered in the second line or beyond within the overall cohort (15.9 months; P = 0.515). </a:t>
            </a:r>
          </a:p>
        </p:txBody>
      </p:sp>
      <p:sp>
        <p:nvSpPr>
          <p:cNvPr id="2" name="TextBox 1">
            <a:extLst>
              <a:ext uri="{FF2B5EF4-FFF2-40B4-BE49-F238E27FC236}">
                <a16:creationId xmlns:a16="http://schemas.microsoft.com/office/drawing/2014/main" id="{A202CDF7-9B57-9393-ED20-0C191B0C2F33}"/>
              </a:ext>
            </a:extLst>
          </p:cNvPr>
          <p:cNvSpPr txBox="1"/>
          <p:nvPr/>
        </p:nvSpPr>
        <p:spPr>
          <a:xfrm>
            <a:off x="1036537" y="1789301"/>
            <a:ext cx="7070925" cy="1323439"/>
          </a:xfrm>
          <a:prstGeom prst="rect">
            <a:avLst/>
          </a:prstGeom>
          <a:solidFill>
            <a:schemeClr val="bg1"/>
          </a:solidFill>
          <a:ln w="19050">
            <a:solidFill>
              <a:schemeClr val="tx1"/>
            </a:solidFill>
          </a:ln>
        </p:spPr>
        <p:txBody>
          <a:bodyPr wrap="square" rtlCol="0">
            <a:spAutoFit/>
          </a:bodyPr>
          <a:lstStyle/>
          <a:p>
            <a:pPr algn="ctr"/>
            <a:r>
              <a:rPr lang="en-US" sz="1600" b="0" i="1" dirty="0">
                <a:solidFill>
                  <a:srgbClr val="000000"/>
                </a:solidFill>
                <a:effectLst/>
                <a:latin typeface="ui-sans-serif"/>
              </a:rPr>
              <a:t>“Given the lower proportion of patients treated with first-line TKIs receiving subsequent treatment, and lower OS24 in first-line TKI sequences, the findings suggest first-line IO to be the preferred approach,” </a:t>
            </a:r>
          </a:p>
          <a:p>
            <a:pPr algn="ctr"/>
            <a:endParaRPr lang="en-US" sz="1600" i="1" dirty="0">
              <a:solidFill>
                <a:srgbClr val="000000"/>
              </a:solidFill>
              <a:latin typeface="ui-sans-serif"/>
            </a:endParaRPr>
          </a:p>
          <a:p>
            <a:pPr algn="ctr"/>
            <a:r>
              <a:rPr lang="en-US" sz="1600" b="0" i="1" dirty="0">
                <a:solidFill>
                  <a:srgbClr val="000000"/>
                </a:solidFill>
                <a:effectLst/>
                <a:latin typeface="ui-sans-serif"/>
              </a:rPr>
              <a:t>“For patients treated with first-line MKI, IO should be used subsequently.”</a:t>
            </a:r>
          </a:p>
        </p:txBody>
      </p:sp>
      <p:sp>
        <p:nvSpPr>
          <p:cNvPr id="11" name="Rectangle: Rounded Corners 10">
            <a:extLst>
              <a:ext uri="{FF2B5EF4-FFF2-40B4-BE49-F238E27FC236}">
                <a16:creationId xmlns:a16="http://schemas.microsoft.com/office/drawing/2014/main" id="{AA363894-7182-E78E-4781-96D2FE4C1E24}"/>
              </a:ext>
            </a:extLst>
          </p:cNvPr>
          <p:cNvSpPr/>
          <p:nvPr/>
        </p:nvSpPr>
        <p:spPr bwMode="auto">
          <a:xfrm>
            <a:off x="1367624" y="1126777"/>
            <a:ext cx="6512119" cy="3180522"/>
          </a:xfrm>
          <a:prstGeom prst="roundRect">
            <a:avLst/>
          </a:prstGeom>
          <a:solidFill>
            <a:schemeClr val="accent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Ongoing Trials Evaluating Second-Line Therapy after Atezolizumab + Bevacizumab</a:t>
            </a: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sng" strike="noStrike" cap="none" normalizeH="0" baseline="0" dirty="0">
                <a:ln>
                  <a:noFill/>
                </a:ln>
                <a:solidFill>
                  <a:srgbClr val="3333FF"/>
                </a:solidFill>
                <a:effectLst/>
                <a:latin typeface="Arial" pitchFamily="-72" charset="0"/>
                <a:ea typeface="ＭＳ Ｐゴシック" pitchFamily="-72" charset="-128"/>
                <a:cs typeface="ＭＳ Ｐゴシック" pitchFamily="-72" charset="-128"/>
              </a:rPr>
              <a:t>IMbrave</a:t>
            </a:r>
            <a:r>
              <a:rPr lang="en-US" sz="1800" b="1" u="sng" dirty="0">
                <a:solidFill>
                  <a:srgbClr val="3333FF"/>
                </a:solidFill>
                <a:latin typeface="Arial" pitchFamily="-72" charset="0"/>
                <a:ea typeface="ＭＳ Ｐゴシック" pitchFamily="-72" charset="-128"/>
                <a:cs typeface="ＭＳ Ｐゴシック" pitchFamily="-72" charset="-128"/>
              </a:rPr>
              <a:t>251</a:t>
            </a:r>
            <a:r>
              <a:rPr kumimoji="0" lang="en-US" sz="1800" b="1" i="0" u="none" strike="noStrike" cap="none" normalizeH="0" baseline="0" dirty="0">
                <a:ln>
                  <a:noFill/>
                </a:ln>
                <a:solidFill>
                  <a:srgbClr val="3333FF"/>
                </a:solidFill>
                <a:effectLst/>
                <a:latin typeface="Arial" pitchFamily="-72" charset="0"/>
                <a:ea typeface="ＭＳ Ｐゴシック" pitchFamily="-72" charset="-128"/>
                <a:cs typeface="ＭＳ Ｐゴシック" pitchFamily="-72" charset="-128"/>
              </a:rPr>
              <a:t>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3333FF"/>
                </a:solidFill>
                <a:effectLst/>
                <a:latin typeface="Arial" pitchFamily="-72" charset="0"/>
                <a:ea typeface="ＭＳ Ｐゴシック" pitchFamily="-72" charset="-128"/>
                <a:cs typeface="ＭＳ Ｐゴシック" pitchFamily="-72" charset="-128"/>
              </a:rPr>
              <a:t>Atezolizumab + Lenvatinib or Sorafenib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3333FF"/>
                </a:solidFill>
                <a:effectLst/>
                <a:latin typeface="Arial" pitchFamily="-72" charset="0"/>
                <a:ea typeface="ＭＳ Ｐゴシック" pitchFamily="-72" charset="-128"/>
                <a:cs typeface="ＭＳ Ｐゴシック" pitchFamily="-72" charset="-128"/>
              </a:rPr>
              <a:t>vs Lenvatinib or Sorafenib</a:t>
            </a:r>
          </a:p>
          <a:p>
            <a:pPr marL="0" marR="0" indent="0" algn="ctr" defTabSz="914400" rtl="0" eaLnBrk="0" fontAlgn="base" latinLnBrk="0" hangingPunct="0">
              <a:lnSpc>
                <a:spcPct val="100000"/>
              </a:lnSpc>
              <a:spcBef>
                <a:spcPct val="0"/>
              </a:spcBef>
              <a:spcAft>
                <a:spcPct val="0"/>
              </a:spcAft>
              <a:buClrTx/>
              <a:buSzTx/>
              <a:buFontTx/>
              <a:buNone/>
              <a:tabLst/>
            </a:pPr>
            <a:endParaRPr lang="en-US" sz="1800" b="1" dirty="0">
              <a:solidFill>
                <a:srgbClr val="3333FF"/>
              </a:solidFill>
              <a:latin typeface="Arial" pitchFamily="-72" charset="0"/>
              <a:ea typeface="ＭＳ Ｐゴシック" pitchFamily="-72" charset="-128"/>
              <a:cs typeface="ＭＳ Ｐゴシック" pitchFamily="-72" charset="-128"/>
            </a:endParaRPr>
          </a:p>
          <a:p>
            <a:pPr marL="0" marR="0" indent="0" algn="ctr" defTabSz="914400" rtl="0" eaLnBrk="0" fontAlgn="base" latinLnBrk="0" hangingPunct="0">
              <a:lnSpc>
                <a:spcPct val="100000"/>
              </a:lnSpc>
              <a:spcBef>
                <a:spcPct val="0"/>
              </a:spcBef>
              <a:spcAft>
                <a:spcPct val="0"/>
              </a:spcAft>
              <a:buClrTx/>
              <a:buSzTx/>
              <a:buFontTx/>
              <a:buNone/>
              <a:tabLst/>
            </a:pPr>
            <a:r>
              <a:rPr lang="en-US" sz="1800" b="1" u="sng" dirty="0">
                <a:solidFill>
                  <a:srgbClr val="3333FF"/>
                </a:solidFill>
                <a:latin typeface="Arial" pitchFamily="-72" charset="0"/>
                <a:ea typeface="ＭＳ Ｐゴシック" pitchFamily="-72" charset="-128"/>
                <a:cs typeface="ＭＳ Ｐゴシック" pitchFamily="-72" charset="-128"/>
              </a:rPr>
              <a:t>ACCRU-GI-2008</a:t>
            </a:r>
            <a:endParaRPr lang="en-US" sz="1800" b="1" dirty="0">
              <a:solidFill>
                <a:srgbClr val="3333FF"/>
              </a:solidFill>
              <a:latin typeface="Arial" pitchFamily="-72" charset="0"/>
              <a:ea typeface="ＭＳ Ｐゴシック" pitchFamily="-72" charset="-128"/>
              <a:cs typeface="ＭＳ Ｐゴシック" pitchFamily="-72" charset="-128"/>
            </a:endParaRPr>
          </a:p>
          <a:p>
            <a:pPr marL="0" marR="0" indent="0" algn="ctr" defTabSz="914400" rtl="0" eaLnBrk="0" fontAlgn="base" latinLnBrk="0" hangingPunct="0">
              <a:lnSpc>
                <a:spcPct val="100000"/>
              </a:lnSpc>
              <a:spcBef>
                <a:spcPct val="0"/>
              </a:spcBef>
              <a:spcAft>
                <a:spcPct val="0"/>
              </a:spcAft>
              <a:buClrTx/>
              <a:buSzTx/>
              <a:buFontTx/>
              <a:buNone/>
              <a:tabLst/>
            </a:pPr>
            <a:r>
              <a:rPr lang="en-US" sz="1800" b="1" dirty="0">
                <a:solidFill>
                  <a:srgbClr val="3333FF"/>
                </a:solidFill>
                <a:latin typeface="Arial" pitchFamily="-72" charset="0"/>
                <a:ea typeface="ＭＳ Ｐゴシック" pitchFamily="-72" charset="-128"/>
                <a:cs typeface="ＭＳ Ｐゴシック" pitchFamily="-72" charset="-128"/>
              </a:rPr>
              <a:t>Atezolizumab + Cabozantinib or Lenvatinib </a:t>
            </a:r>
          </a:p>
          <a:p>
            <a:pPr marL="0" marR="0" indent="0" algn="ctr" defTabSz="914400" rtl="0" eaLnBrk="0" fontAlgn="base" latinLnBrk="0" hangingPunct="0">
              <a:lnSpc>
                <a:spcPct val="100000"/>
              </a:lnSpc>
              <a:spcBef>
                <a:spcPct val="0"/>
              </a:spcBef>
              <a:spcAft>
                <a:spcPct val="0"/>
              </a:spcAft>
              <a:buClrTx/>
              <a:buSzTx/>
              <a:buFontTx/>
              <a:buNone/>
              <a:tabLst/>
            </a:pPr>
            <a:r>
              <a:rPr lang="en-US" sz="1800" b="1" dirty="0">
                <a:solidFill>
                  <a:srgbClr val="3333FF"/>
                </a:solidFill>
                <a:latin typeface="Arial" pitchFamily="-72" charset="0"/>
                <a:ea typeface="ＭＳ Ｐゴシック" pitchFamily="-72" charset="-128"/>
                <a:cs typeface="ＭＳ Ｐゴシック" pitchFamily="-72" charset="-128"/>
              </a:rPr>
              <a:t>                   vs Cabozantinib or Lenvatinib </a:t>
            </a:r>
            <a:r>
              <a:rPr lang="en-US" sz="1800" b="1" dirty="0">
                <a:latin typeface="Arial" pitchFamily="-72" charset="0"/>
                <a:ea typeface="ＭＳ Ｐゴシック" pitchFamily="-72" charset="-128"/>
                <a:cs typeface="ＭＳ Ｐゴシック" pitchFamily="-72" charset="-128"/>
              </a:rPr>
              <a:t>	</a:t>
            </a:r>
            <a:r>
              <a:rPr lang="en-US" sz="1500" b="1" dirty="0">
                <a:latin typeface="Arial" pitchFamily="-72" charset="0"/>
                <a:ea typeface="ＭＳ Ｐゴシック" pitchFamily="-72" charset="-128"/>
                <a:cs typeface="ＭＳ Ｐゴシック" pitchFamily="-72" charset="-128"/>
              </a:rPr>
              <a:t>			          </a:t>
            </a:r>
            <a:endParaRPr lang="en-US" sz="1500" b="1" u="sng" dirty="0">
              <a:latin typeface="Arial" pitchFamily="-72" charset="0"/>
              <a:ea typeface="ＭＳ Ｐゴシック" pitchFamily="-72" charset="-128"/>
              <a:cs typeface="ＭＳ Ｐゴシック" pitchFamily="-72" charset="-128"/>
            </a:endParaRPr>
          </a:p>
          <a:p>
            <a:pPr marL="0" marR="0" indent="0" algn="ctr" defTabSz="914400" rtl="0" eaLnBrk="0" fontAlgn="base" latinLnBrk="0" hangingPunct="0">
              <a:lnSpc>
                <a:spcPct val="100000"/>
              </a:lnSpc>
              <a:spcBef>
                <a:spcPct val="0"/>
              </a:spcBef>
              <a:spcAft>
                <a:spcPct val="0"/>
              </a:spcAft>
              <a:buClrTx/>
              <a:buSzTx/>
              <a:buFontTx/>
              <a:buNone/>
              <a:tabLst/>
            </a:pPr>
            <a:r>
              <a:rPr lang="en-US" sz="1500" b="1" dirty="0">
                <a:latin typeface="Arial" pitchFamily="-72" charset="0"/>
                <a:ea typeface="ＭＳ Ｐゴシック" pitchFamily="-72" charset="-128"/>
                <a:cs typeface="ＭＳ Ｐゴシック" pitchFamily="-72" charset="-128"/>
              </a:rPr>
              <a:t>		</a:t>
            </a:r>
            <a:endParaRPr kumimoji="0" lang="en-US" sz="15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26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800" b="1" dirty="0"/>
              <a:t>Summary of Pivotal Trials in 2</a:t>
            </a:r>
            <a:r>
              <a:rPr lang="en-US" sz="2800" b="1" baseline="30000" dirty="0"/>
              <a:t>nd</a:t>
            </a:r>
            <a:r>
              <a:rPr lang="en-US" sz="2800" b="1" dirty="0"/>
              <a:t>-Line HCC</a:t>
            </a:r>
          </a:p>
        </p:txBody>
      </p:sp>
      <p:sp>
        <p:nvSpPr>
          <p:cNvPr id="5" name="TextBox 4">
            <a:extLst>
              <a:ext uri="{FF2B5EF4-FFF2-40B4-BE49-F238E27FC236}">
                <a16:creationId xmlns:a16="http://schemas.microsoft.com/office/drawing/2014/main" id="{6B8C5EEF-5F81-E920-475D-6C64B4D9ED2F}"/>
              </a:ext>
            </a:extLst>
          </p:cNvPr>
          <p:cNvSpPr txBox="1"/>
          <p:nvPr/>
        </p:nvSpPr>
        <p:spPr>
          <a:xfrm>
            <a:off x="0" y="4564267"/>
            <a:ext cx="9103788" cy="553998"/>
          </a:xfrm>
          <a:prstGeom prst="rect">
            <a:avLst/>
          </a:prstGeom>
          <a:solidFill>
            <a:schemeClr val="bg1"/>
          </a:solidFill>
        </p:spPr>
        <p:txBody>
          <a:bodyPr wrap="square" rtlCol="0">
            <a:spAutoFit/>
          </a:bodyPr>
          <a:lstStyle/>
          <a:p>
            <a:r>
              <a:rPr lang="en-US" sz="1000" dirty="0" err="1"/>
              <a:t>Bruix</a:t>
            </a:r>
            <a:r>
              <a:rPr lang="en-US" sz="1000" dirty="0"/>
              <a:t> et al, Lancet, 2017	Yau et al, JAMA Oncol, 2020</a:t>
            </a:r>
          </a:p>
          <a:p>
            <a:r>
              <a:rPr lang="en-US" sz="1000" dirty="0"/>
              <a:t>Abou-Alfa et al, NEJM, 2018	</a:t>
            </a:r>
            <a:r>
              <a:rPr lang="en-US" sz="1000" dirty="0" err="1"/>
              <a:t>Finne</a:t>
            </a:r>
            <a:r>
              <a:rPr lang="en-US" sz="1000" dirty="0"/>
              <a:t> et al, JCO, 2020</a:t>
            </a:r>
          </a:p>
          <a:p>
            <a:r>
              <a:rPr lang="en-US" sz="1000" dirty="0"/>
              <a:t>Zhu et al, Lancet Oncol, 2019</a:t>
            </a:r>
          </a:p>
        </p:txBody>
      </p:sp>
      <p:graphicFrame>
        <p:nvGraphicFramePr>
          <p:cNvPr id="3" name="Table 2">
            <a:extLst>
              <a:ext uri="{FF2B5EF4-FFF2-40B4-BE49-F238E27FC236}">
                <a16:creationId xmlns:a16="http://schemas.microsoft.com/office/drawing/2014/main" id="{84C51696-6132-668F-CEEC-1ABE5D30FE78}"/>
              </a:ext>
            </a:extLst>
          </p:cNvPr>
          <p:cNvGraphicFramePr>
            <a:graphicFrameLocks noGrp="1"/>
          </p:cNvGraphicFramePr>
          <p:nvPr/>
        </p:nvGraphicFramePr>
        <p:xfrm>
          <a:off x="167570" y="802639"/>
          <a:ext cx="8808860" cy="3029816"/>
        </p:xfrm>
        <a:graphic>
          <a:graphicData uri="http://schemas.openxmlformats.org/drawingml/2006/table">
            <a:tbl>
              <a:tblPr firstRow="1" bandRow="1"/>
              <a:tblGrid>
                <a:gridCol w="1077030">
                  <a:extLst>
                    <a:ext uri="{9D8B030D-6E8A-4147-A177-3AD203B41FA5}">
                      <a16:colId xmlns:a16="http://schemas.microsoft.com/office/drawing/2014/main" val="1560148663"/>
                    </a:ext>
                  </a:extLst>
                </a:gridCol>
                <a:gridCol w="1546366">
                  <a:extLst>
                    <a:ext uri="{9D8B030D-6E8A-4147-A177-3AD203B41FA5}">
                      <a16:colId xmlns:a16="http://schemas.microsoft.com/office/drawing/2014/main" val="3415167066"/>
                    </a:ext>
                  </a:extLst>
                </a:gridCol>
                <a:gridCol w="1546366">
                  <a:extLst>
                    <a:ext uri="{9D8B030D-6E8A-4147-A177-3AD203B41FA5}">
                      <a16:colId xmlns:a16="http://schemas.microsoft.com/office/drawing/2014/main" val="3126698740"/>
                    </a:ext>
                  </a:extLst>
                </a:gridCol>
                <a:gridCol w="1546366">
                  <a:extLst>
                    <a:ext uri="{9D8B030D-6E8A-4147-A177-3AD203B41FA5}">
                      <a16:colId xmlns:a16="http://schemas.microsoft.com/office/drawing/2014/main" val="3455579367"/>
                    </a:ext>
                  </a:extLst>
                </a:gridCol>
                <a:gridCol w="1546366">
                  <a:extLst>
                    <a:ext uri="{9D8B030D-6E8A-4147-A177-3AD203B41FA5}">
                      <a16:colId xmlns:a16="http://schemas.microsoft.com/office/drawing/2014/main" val="799117455"/>
                    </a:ext>
                  </a:extLst>
                </a:gridCol>
                <a:gridCol w="1546366">
                  <a:extLst>
                    <a:ext uri="{9D8B030D-6E8A-4147-A177-3AD203B41FA5}">
                      <a16:colId xmlns:a16="http://schemas.microsoft.com/office/drawing/2014/main" val="401442487"/>
                    </a:ext>
                  </a:extLst>
                </a:gridCol>
              </a:tblGrid>
              <a:tr h="493996">
                <a:tc>
                  <a:txBody>
                    <a:bodyPr/>
                    <a:lstStyle>
                      <a:lvl1pPr marL="0" algn="l" defTabSz="685800" rtl="0" eaLnBrk="1" latinLnBrk="0" hangingPunct="1">
                        <a:defRPr sz="1350" b="1" kern="1200">
                          <a:solidFill>
                            <a:schemeClr val="lt1"/>
                          </a:solidFill>
                          <a:latin typeface="Arial"/>
                          <a:ea typeface="ＭＳ Ｐゴシック"/>
                          <a:cs typeface="ＭＳ Ｐゴシック"/>
                        </a:defRPr>
                      </a:lvl1pPr>
                      <a:lvl2pPr marL="342900" algn="l" defTabSz="685800" rtl="0" eaLnBrk="1" latinLnBrk="0" hangingPunct="1">
                        <a:defRPr sz="1350" b="1" kern="1200">
                          <a:solidFill>
                            <a:schemeClr val="lt1"/>
                          </a:solidFill>
                          <a:latin typeface="Arial"/>
                          <a:ea typeface="ＭＳ Ｐゴシック"/>
                          <a:cs typeface="ＭＳ Ｐゴシック"/>
                        </a:defRPr>
                      </a:lvl2pPr>
                      <a:lvl3pPr marL="685800" algn="l" defTabSz="685800" rtl="0" eaLnBrk="1" latinLnBrk="0" hangingPunct="1">
                        <a:defRPr sz="1350" b="1" kern="1200">
                          <a:solidFill>
                            <a:schemeClr val="lt1"/>
                          </a:solidFill>
                          <a:latin typeface="Arial"/>
                          <a:ea typeface="ＭＳ Ｐゴシック"/>
                          <a:cs typeface="ＭＳ Ｐゴシック"/>
                        </a:defRPr>
                      </a:lvl3pPr>
                      <a:lvl4pPr marL="1028700" algn="l" defTabSz="685800" rtl="0" eaLnBrk="1" latinLnBrk="0" hangingPunct="1">
                        <a:defRPr sz="1350" b="1" kern="1200">
                          <a:solidFill>
                            <a:schemeClr val="lt1"/>
                          </a:solidFill>
                          <a:latin typeface="Arial"/>
                          <a:ea typeface="ＭＳ Ｐゴシック"/>
                          <a:cs typeface="ＭＳ Ｐゴシック"/>
                        </a:defRPr>
                      </a:lvl4pPr>
                      <a:lvl5pPr marL="1371600" algn="l" defTabSz="685800" rtl="0" eaLnBrk="1" latinLnBrk="0" hangingPunct="1">
                        <a:defRPr sz="1350" b="1" kern="1200">
                          <a:solidFill>
                            <a:schemeClr val="lt1"/>
                          </a:solidFill>
                          <a:latin typeface="Arial"/>
                          <a:ea typeface="ＭＳ Ｐゴシック"/>
                          <a:cs typeface="ＭＳ Ｐゴシック"/>
                        </a:defRPr>
                      </a:lvl5pPr>
                      <a:lvl6pPr marL="1714500" algn="l" defTabSz="685800" rtl="0" eaLnBrk="1" latinLnBrk="0" hangingPunct="1">
                        <a:defRPr sz="1350" b="1" kern="1200">
                          <a:solidFill>
                            <a:schemeClr val="lt1"/>
                          </a:solidFill>
                          <a:latin typeface="Arial"/>
                          <a:ea typeface="ＭＳ Ｐゴシック"/>
                          <a:cs typeface="ＭＳ Ｐゴシック"/>
                        </a:defRPr>
                      </a:lvl6pPr>
                      <a:lvl7pPr marL="2057400" algn="l" defTabSz="685800" rtl="0" eaLnBrk="1" latinLnBrk="0" hangingPunct="1">
                        <a:defRPr sz="1350" b="1" kern="1200">
                          <a:solidFill>
                            <a:schemeClr val="lt1"/>
                          </a:solidFill>
                          <a:latin typeface="Arial"/>
                          <a:ea typeface="ＭＳ Ｐゴシック"/>
                          <a:cs typeface="ＭＳ Ｐゴシック"/>
                        </a:defRPr>
                      </a:lvl7pPr>
                      <a:lvl8pPr marL="2400300" algn="l" defTabSz="685800" rtl="0" eaLnBrk="1" latinLnBrk="0" hangingPunct="1">
                        <a:defRPr sz="1350" b="1" kern="1200">
                          <a:solidFill>
                            <a:schemeClr val="lt1"/>
                          </a:solidFill>
                          <a:latin typeface="Arial"/>
                          <a:ea typeface="ＭＳ Ｐゴシック"/>
                          <a:cs typeface="ＭＳ Ｐゴシック"/>
                        </a:defRPr>
                      </a:lvl8pPr>
                      <a:lvl9pPr marL="2743200" algn="l" defTabSz="685800" rtl="0" eaLnBrk="1" latinLnBrk="0" hangingPunct="1">
                        <a:defRPr sz="1350" b="1" kern="1200">
                          <a:solidFill>
                            <a:schemeClr val="lt1"/>
                          </a:solidFill>
                          <a:latin typeface="Arial"/>
                          <a:ea typeface="ＭＳ Ｐゴシック"/>
                          <a:cs typeface="ＭＳ Ｐゴシック"/>
                        </a:defRPr>
                      </a:lvl9pPr>
                    </a:lstStyle>
                    <a:p>
                      <a:endParaRPr lang="en-US" sz="1100" b="1" dirty="0">
                        <a:solidFill>
                          <a:schemeClr val="bg1"/>
                        </a:solidFill>
                      </a:endParaRPr>
                    </a:p>
                  </a:txBody>
                  <a:tcPr marL="121807" marR="121807" marT="60904" marB="60904"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25400" cmpd="sng">
                      <a:solidFill>
                        <a:srgbClr val="000000"/>
                      </a:solidFill>
                    </a:lnB>
                    <a:lnTlToBr w="12700" cmpd="sng">
                      <a:noFill/>
                      <a:prstDash val="solid"/>
                    </a:lnTlToBr>
                    <a:lnBlToTr w="12700" cmpd="sng">
                      <a:noFill/>
                      <a:prstDash val="solid"/>
                    </a:lnBlToTr>
                    <a:solidFill>
                      <a:srgbClr val="2D2D8A"/>
                    </a:solidFill>
                  </a:tcPr>
                </a:tc>
                <a:tc>
                  <a:txBody>
                    <a:bodyPr/>
                    <a:lstStyle>
                      <a:lvl1pPr marL="0" algn="l" defTabSz="685800" rtl="0" eaLnBrk="1" latinLnBrk="0" hangingPunct="1">
                        <a:defRPr sz="1350" b="1" kern="1200">
                          <a:solidFill>
                            <a:schemeClr val="lt1"/>
                          </a:solidFill>
                          <a:latin typeface="Arial"/>
                          <a:ea typeface="ＭＳ Ｐゴシック"/>
                          <a:cs typeface="ＭＳ Ｐゴシック"/>
                        </a:defRPr>
                      </a:lvl1pPr>
                      <a:lvl2pPr marL="342900" algn="l" defTabSz="685800" rtl="0" eaLnBrk="1" latinLnBrk="0" hangingPunct="1">
                        <a:defRPr sz="1350" b="1" kern="1200">
                          <a:solidFill>
                            <a:schemeClr val="lt1"/>
                          </a:solidFill>
                          <a:latin typeface="Arial"/>
                          <a:ea typeface="ＭＳ Ｐゴシック"/>
                          <a:cs typeface="ＭＳ Ｐゴシック"/>
                        </a:defRPr>
                      </a:lvl2pPr>
                      <a:lvl3pPr marL="685800" algn="l" defTabSz="685800" rtl="0" eaLnBrk="1" latinLnBrk="0" hangingPunct="1">
                        <a:defRPr sz="1350" b="1" kern="1200">
                          <a:solidFill>
                            <a:schemeClr val="lt1"/>
                          </a:solidFill>
                          <a:latin typeface="Arial"/>
                          <a:ea typeface="ＭＳ Ｐゴシック"/>
                          <a:cs typeface="ＭＳ Ｐゴシック"/>
                        </a:defRPr>
                      </a:lvl3pPr>
                      <a:lvl4pPr marL="1028700" algn="l" defTabSz="685800" rtl="0" eaLnBrk="1" latinLnBrk="0" hangingPunct="1">
                        <a:defRPr sz="1350" b="1" kern="1200">
                          <a:solidFill>
                            <a:schemeClr val="lt1"/>
                          </a:solidFill>
                          <a:latin typeface="Arial"/>
                          <a:ea typeface="ＭＳ Ｐゴシック"/>
                          <a:cs typeface="ＭＳ Ｐゴシック"/>
                        </a:defRPr>
                      </a:lvl4pPr>
                      <a:lvl5pPr marL="1371600" algn="l" defTabSz="685800" rtl="0" eaLnBrk="1" latinLnBrk="0" hangingPunct="1">
                        <a:defRPr sz="1350" b="1" kern="1200">
                          <a:solidFill>
                            <a:schemeClr val="lt1"/>
                          </a:solidFill>
                          <a:latin typeface="Arial"/>
                          <a:ea typeface="ＭＳ Ｐゴシック"/>
                          <a:cs typeface="ＭＳ Ｐゴシック"/>
                        </a:defRPr>
                      </a:lvl5pPr>
                      <a:lvl6pPr marL="1714500" algn="l" defTabSz="685800" rtl="0" eaLnBrk="1" latinLnBrk="0" hangingPunct="1">
                        <a:defRPr sz="1350" b="1" kern="1200">
                          <a:solidFill>
                            <a:schemeClr val="lt1"/>
                          </a:solidFill>
                          <a:latin typeface="Arial"/>
                          <a:ea typeface="ＭＳ Ｐゴシック"/>
                          <a:cs typeface="ＭＳ Ｐゴシック"/>
                        </a:defRPr>
                      </a:lvl6pPr>
                      <a:lvl7pPr marL="2057400" algn="l" defTabSz="685800" rtl="0" eaLnBrk="1" latinLnBrk="0" hangingPunct="1">
                        <a:defRPr sz="1350" b="1" kern="1200">
                          <a:solidFill>
                            <a:schemeClr val="lt1"/>
                          </a:solidFill>
                          <a:latin typeface="Arial"/>
                          <a:ea typeface="ＭＳ Ｐゴシック"/>
                          <a:cs typeface="ＭＳ Ｐゴシック"/>
                        </a:defRPr>
                      </a:lvl7pPr>
                      <a:lvl8pPr marL="2400300" algn="l" defTabSz="685800" rtl="0" eaLnBrk="1" latinLnBrk="0" hangingPunct="1">
                        <a:defRPr sz="1350" b="1" kern="1200">
                          <a:solidFill>
                            <a:schemeClr val="lt1"/>
                          </a:solidFill>
                          <a:latin typeface="Arial"/>
                          <a:ea typeface="ＭＳ Ｐゴシック"/>
                          <a:cs typeface="ＭＳ Ｐゴシック"/>
                        </a:defRPr>
                      </a:lvl8pPr>
                      <a:lvl9pPr marL="2743200" algn="l" defTabSz="685800" rtl="0" eaLnBrk="1" latinLnBrk="0" hangingPunct="1">
                        <a:defRPr sz="1350" b="1" kern="1200">
                          <a:solidFill>
                            <a:schemeClr val="lt1"/>
                          </a:solidFill>
                          <a:latin typeface="Arial"/>
                          <a:ea typeface="ＭＳ Ｐゴシック"/>
                          <a:cs typeface="ＭＳ Ｐゴシック"/>
                        </a:defRPr>
                      </a:lvl9pPr>
                    </a:lstStyle>
                    <a:p>
                      <a:pPr algn="ctr"/>
                      <a:r>
                        <a:rPr lang="en-US" sz="1100" b="1" dirty="0">
                          <a:solidFill>
                            <a:schemeClr val="bg1"/>
                          </a:solidFill>
                        </a:rPr>
                        <a:t>RESORCE</a:t>
                      </a:r>
                    </a:p>
                    <a:p>
                      <a:pPr algn="ctr"/>
                      <a:r>
                        <a:rPr lang="en-US" sz="1100" b="1" dirty="0">
                          <a:solidFill>
                            <a:schemeClr val="bg1"/>
                          </a:solidFill>
                        </a:rPr>
                        <a:t>Regorafenib vs Placebo</a:t>
                      </a:r>
                    </a:p>
                    <a:p>
                      <a:pPr algn="ctr"/>
                      <a:r>
                        <a:rPr lang="en-US" sz="1100" b="1" dirty="0">
                          <a:solidFill>
                            <a:schemeClr val="bg1"/>
                          </a:solidFill>
                        </a:rPr>
                        <a:t>(N = 573)</a:t>
                      </a:r>
                    </a:p>
                  </a:txBody>
                  <a:tcPr marL="121807" marR="121807" marT="60904" marB="60904" anchor="ctr">
                    <a:lnL>
                      <a:noFill/>
                    </a:lnL>
                    <a:lnR>
                      <a:noFill/>
                    </a:lnR>
                    <a:lnT w="12700" cap="flat" cmpd="sng" algn="ctr">
                      <a:solidFill>
                        <a:schemeClr val="tx1"/>
                      </a:solidFill>
                      <a:prstDash val="solid"/>
                      <a:round/>
                      <a:headEnd type="none" w="med" len="med"/>
                      <a:tailEnd type="none" w="med" len="med"/>
                    </a:lnT>
                    <a:lnB w="25400" cmpd="sng">
                      <a:solidFill>
                        <a:srgbClr val="000000"/>
                      </a:solidFill>
                    </a:lnB>
                    <a:lnTlToBr w="12700" cmpd="sng">
                      <a:noFill/>
                      <a:prstDash val="solid"/>
                    </a:lnTlToBr>
                    <a:lnBlToTr w="12700" cmpd="sng">
                      <a:noFill/>
                      <a:prstDash val="solid"/>
                    </a:lnBlToTr>
                    <a:solidFill>
                      <a:srgbClr val="2D2D8A"/>
                    </a:solidFill>
                  </a:tcPr>
                </a:tc>
                <a:tc>
                  <a:txBody>
                    <a:bodyPr/>
                    <a:lstStyle/>
                    <a:p>
                      <a:pPr algn="ctr"/>
                      <a:r>
                        <a:rPr lang="en-US" sz="1100" b="1" dirty="0">
                          <a:solidFill>
                            <a:schemeClr val="bg1"/>
                          </a:solidFill>
                        </a:rPr>
                        <a:t>CELESTIAL</a:t>
                      </a:r>
                    </a:p>
                    <a:p>
                      <a:pPr algn="ctr"/>
                      <a:r>
                        <a:rPr lang="en-US" sz="1100" b="1" dirty="0">
                          <a:solidFill>
                            <a:schemeClr val="bg1"/>
                          </a:solidFill>
                        </a:rPr>
                        <a:t>Cabozantinib vs Placebo</a:t>
                      </a:r>
                    </a:p>
                    <a:p>
                      <a:pPr algn="ctr"/>
                      <a:r>
                        <a:rPr lang="en-US" sz="1100" b="1" dirty="0">
                          <a:solidFill>
                            <a:schemeClr val="bg1"/>
                          </a:solidFill>
                        </a:rPr>
                        <a:t>(N = 707)</a:t>
                      </a:r>
                    </a:p>
                  </a:txBody>
                  <a:tcPr marL="121807" marR="121807" marT="60904" marB="60904" anchor="ctr">
                    <a:lnL>
                      <a:noFill/>
                    </a:lnL>
                    <a:lnR>
                      <a:noFill/>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2D2D8A"/>
                    </a:solidFill>
                  </a:tcPr>
                </a:tc>
                <a:tc>
                  <a:txBody>
                    <a:bodyPr/>
                    <a:lstStyle>
                      <a:lvl1pPr marL="0" algn="l" defTabSz="685800" rtl="0" eaLnBrk="1" latinLnBrk="0" hangingPunct="1">
                        <a:defRPr sz="1350" b="1" kern="1200">
                          <a:solidFill>
                            <a:schemeClr val="lt1"/>
                          </a:solidFill>
                          <a:latin typeface="Arial"/>
                          <a:ea typeface="ＭＳ Ｐゴシック"/>
                          <a:cs typeface="ＭＳ Ｐゴシック"/>
                        </a:defRPr>
                      </a:lvl1pPr>
                      <a:lvl2pPr marL="342900" algn="l" defTabSz="685800" rtl="0" eaLnBrk="1" latinLnBrk="0" hangingPunct="1">
                        <a:defRPr sz="1350" b="1" kern="1200">
                          <a:solidFill>
                            <a:schemeClr val="lt1"/>
                          </a:solidFill>
                          <a:latin typeface="Arial"/>
                          <a:ea typeface="ＭＳ Ｐゴシック"/>
                          <a:cs typeface="ＭＳ Ｐゴシック"/>
                        </a:defRPr>
                      </a:lvl2pPr>
                      <a:lvl3pPr marL="685800" algn="l" defTabSz="685800" rtl="0" eaLnBrk="1" latinLnBrk="0" hangingPunct="1">
                        <a:defRPr sz="1350" b="1" kern="1200">
                          <a:solidFill>
                            <a:schemeClr val="lt1"/>
                          </a:solidFill>
                          <a:latin typeface="Arial"/>
                          <a:ea typeface="ＭＳ Ｐゴシック"/>
                          <a:cs typeface="ＭＳ Ｐゴシック"/>
                        </a:defRPr>
                      </a:lvl3pPr>
                      <a:lvl4pPr marL="1028700" algn="l" defTabSz="685800" rtl="0" eaLnBrk="1" latinLnBrk="0" hangingPunct="1">
                        <a:defRPr sz="1350" b="1" kern="1200">
                          <a:solidFill>
                            <a:schemeClr val="lt1"/>
                          </a:solidFill>
                          <a:latin typeface="Arial"/>
                          <a:ea typeface="ＭＳ Ｐゴシック"/>
                          <a:cs typeface="ＭＳ Ｐゴシック"/>
                        </a:defRPr>
                      </a:lvl4pPr>
                      <a:lvl5pPr marL="1371600" algn="l" defTabSz="685800" rtl="0" eaLnBrk="1" latinLnBrk="0" hangingPunct="1">
                        <a:defRPr sz="1350" b="1" kern="1200">
                          <a:solidFill>
                            <a:schemeClr val="lt1"/>
                          </a:solidFill>
                          <a:latin typeface="Arial"/>
                          <a:ea typeface="ＭＳ Ｐゴシック"/>
                          <a:cs typeface="ＭＳ Ｐゴシック"/>
                        </a:defRPr>
                      </a:lvl5pPr>
                      <a:lvl6pPr marL="1714500" algn="l" defTabSz="685800" rtl="0" eaLnBrk="1" latinLnBrk="0" hangingPunct="1">
                        <a:defRPr sz="1350" b="1" kern="1200">
                          <a:solidFill>
                            <a:schemeClr val="lt1"/>
                          </a:solidFill>
                          <a:latin typeface="Arial"/>
                          <a:ea typeface="ＭＳ Ｐゴシック"/>
                          <a:cs typeface="ＭＳ Ｐゴシック"/>
                        </a:defRPr>
                      </a:lvl6pPr>
                      <a:lvl7pPr marL="2057400" algn="l" defTabSz="685800" rtl="0" eaLnBrk="1" latinLnBrk="0" hangingPunct="1">
                        <a:defRPr sz="1350" b="1" kern="1200">
                          <a:solidFill>
                            <a:schemeClr val="lt1"/>
                          </a:solidFill>
                          <a:latin typeface="Arial"/>
                          <a:ea typeface="ＭＳ Ｐゴシック"/>
                          <a:cs typeface="ＭＳ Ｐゴシック"/>
                        </a:defRPr>
                      </a:lvl7pPr>
                      <a:lvl8pPr marL="2400300" algn="l" defTabSz="685800" rtl="0" eaLnBrk="1" latinLnBrk="0" hangingPunct="1">
                        <a:defRPr sz="1350" b="1" kern="1200">
                          <a:solidFill>
                            <a:schemeClr val="lt1"/>
                          </a:solidFill>
                          <a:latin typeface="Arial"/>
                          <a:ea typeface="ＭＳ Ｐゴシック"/>
                          <a:cs typeface="ＭＳ Ｐゴシック"/>
                        </a:defRPr>
                      </a:lvl8pPr>
                      <a:lvl9pPr marL="2743200" algn="l" defTabSz="685800" rtl="0" eaLnBrk="1" latinLnBrk="0" hangingPunct="1">
                        <a:defRPr sz="1350" b="1" kern="1200">
                          <a:solidFill>
                            <a:schemeClr val="lt1"/>
                          </a:solidFill>
                          <a:latin typeface="Arial"/>
                          <a:ea typeface="ＭＳ Ｐゴシック"/>
                          <a:cs typeface="ＭＳ Ｐゴシック"/>
                        </a:defRPr>
                      </a:lvl9pPr>
                    </a:lstStyle>
                    <a:p>
                      <a:pPr algn="ctr"/>
                      <a:r>
                        <a:rPr lang="en-US" sz="1100" b="1" dirty="0">
                          <a:solidFill>
                            <a:schemeClr val="bg1"/>
                          </a:solidFill>
                        </a:rPr>
                        <a:t>REACH-2</a:t>
                      </a:r>
                    </a:p>
                    <a:p>
                      <a:pPr algn="ctr"/>
                      <a:r>
                        <a:rPr lang="en-US" sz="1100" b="1" dirty="0">
                          <a:solidFill>
                            <a:schemeClr val="bg1"/>
                          </a:solidFill>
                        </a:rPr>
                        <a:t>Ramucirumab vs Placebo</a:t>
                      </a:r>
                    </a:p>
                    <a:p>
                      <a:pPr algn="ctr"/>
                      <a:r>
                        <a:rPr lang="en-US" sz="1100" b="1" dirty="0">
                          <a:solidFill>
                            <a:schemeClr val="bg1"/>
                          </a:solidFill>
                        </a:rPr>
                        <a:t>(N = 292)</a:t>
                      </a:r>
                    </a:p>
                  </a:txBody>
                  <a:tcPr marL="121807" marR="121807" marT="60904" marB="60904"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5400" cmpd="sng">
                      <a:solidFill>
                        <a:srgbClr val="000000"/>
                      </a:solidFill>
                    </a:lnB>
                    <a:lnTlToBr w="12700" cmpd="sng">
                      <a:noFill/>
                      <a:prstDash val="solid"/>
                    </a:lnTlToBr>
                    <a:lnBlToTr w="12700" cmpd="sng">
                      <a:noFill/>
                      <a:prstDash val="solid"/>
                    </a:lnBlToTr>
                    <a:solidFill>
                      <a:srgbClr val="2D2D8A"/>
                    </a:solidFill>
                  </a:tcPr>
                </a:tc>
                <a:tc>
                  <a:txBody>
                    <a:bodyPr/>
                    <a:lstStyle>
                      <a:lvl1pPr marL="0" algn="l" defTabSz="685800" rtl="0" eaLnBrk="1" latinLnBrk="0" hangingPunct="1">
                        <a:defRPr sz="1350" b="1" kern="1200">
                          <a:solidFill>
                            <a:schemeClr val="lt1"/>
                          </a:solidFill>
                          <a:latin typeface="Arial"/>
                          <a:ea typeface="ＭＳ Ｐゴシック"/>
                          <a:cs typeface="ＭＳ Ｐゴシック"/>
                        </a:defRPr>
                      </a:lvl1pPr>
                      <a:lvl2pPr marL="342900" algn="l" defTabSz="685800" rtl="0" eaLnBrk="1" latinLnBrk="0" hangingPunct="1">
                        <a:defRPr sz="1350" b="1" kern="1200">
                          <a:solidFill>
                            <a:schemeClr val="lt1"/>
                          </a:solidFill>
                          <a:latin typeface="Arial"/>
                          <a:ea typeface="ＭＳ Ｐゴシック"/>
                          <a:cs typeface="ＭＳ Ｐゴシック"/>
                        </a:defRPr>
                      </a:lvl2pPr>
                      <a:lvl3pPr marL="685800" algn="l" defTabSz="685800" rtl="0" eaLnBrk="1" latinLnBrk="0" hangingPunct="1">
                        <a:defRPr sz="1350" b="1" kern="1200">
                          <a:solidFill>
                            <a:schemeClr val="lt1"/>
                          </a:solidFill>
                          <a:latin typeface="Arial"/>
                          <a:ea typeface="ＭＳ Ｐゴシック"/>
                          <a:cs typeface="ＭＳ Ｐゴシック"/>
                        </a:defRPr>
                      </a:lvl3pPr>
                      <a:lvl4pPr marL="1028700" algn="l" defTabSz="685800" rtl="0" eaLnBrk="1" latinLnBrk="0" hangingPunct="1">
                        <a:defRPr sz="1350" b="1" kern="1200">
                          <a:solidFill>
                            <a:schemeClr val="lt1"/>
                          </a:solidFill>
                          <a:latin typeface="Arial"/>
                          <a:ea typeface="ＭＳ Ｐゴシック"/>
                          <a:cs typeface="ＭＳ Ｐゴシック"/>
                        </a:defRPr>
                      </a:lvl4pPr>
                      <a:lvl5pPr marL="1371600" algn="l" defTabSz="685800" rtl="0" eaLnBrk="1" latinLnBrk="0" hangingPunct="1">
                        <a:defRPr sz="1350" b="1" kern="1200">
                          <a:solidFill>
                            <a:schemeClr val="lt1"/>
                          </a:solidFill>
                          <a:latin typeface="Arial"/>
                          <a:ea typeface="ＭＳ Ｐゴシック"/>
                          <a:cs typeface="ＭＳ Ｐゴシック"/>
                        </a:defRPr>
                      </a:lvl5pPr>
                      <a:lvl6pPr marL="1714500" algn="l" defTabSz="685800" rtl="0" eaLnBrk="1" latinLnBrk="0" hangingPunct="1">
                        <a:defRPr sz="1350" b="1" kern="1200">
                          <a:solidFill>
                            <a:schemeClr val="lt1"/>
                          </a:solidFill>
                          <a:latin typeface="Arial"/>
                          <a:ea typeface="ＭＳ Ｐゴシック"/>
                          <a:cs typeface="ＭＳ Ｐゴシック"/>
                        </a:defRPr>
                      </a:lvl6pPr>
                      <a:lvl7pPr marL="2057400" algn="l" defTabSz="685800" rtl="0" eaLnBrk="1" latinLnBrk="0" hangingPunct="1">
                        <a:defRPr sz="1350" b="1" kern="1200">
                          <a:solidFill>
                            <a:schemeClr val="lt1"/>
                          </a:solidFill>
                          <a:latin typeface="Arial"/>
                          <a:ea typeface="ＭＳ Ｐゴシック"/>
                          <a:cs typeface="ＭＳ Ｐゴシック"/>
                        </a:defRPr>
                      </a:lvl7pPr>
                      <a:lvl8pPr marL="2400300" algn="l" defTabSz="685800" rtl="0" eaLnBrk="1" latinLnBrk="0" hangingPunct="1">
                        <a:defRPr sz="1350" b="1" kern="1200">
                          <a:solidFill>
                            <a:schemeClr val="lt1"/>
                          </a:solidFill>
                          <a:latin typeface="Arial"/>
                          <a:ea typeface="ＭＳ Ｐゴシック"/>
                          <a:cs typeface="ＭＳ Ｐゴシック"/>
                        </a:defRPr>
                      </a:lvl8pPr>
                      <a:lvl9pPr marL="2743200" algn="l" defTabSz="685800" rtl="0" eaLnBrk="1" latinLnBrk="0" hangingPunct="1">
                        <a:defRPr sz="1350" b="1" kern="1200">
                          <a:solidFill>
                            <a:schemeClr val="lt1"/>
                          </a:solidFill>
                          <a:latin typeface="Arial"/>
                          <a:ea typeface="ＭＳ Ｐゴシック"/>
                          <a:cs typeface="ＭＳ Ｐゴシック"/>
                        </a:defRPr>
                      </a:lvl9pPr>
                    </a:lstStyle>
                    <a:p>
                      <a:pPr algn="ctr"/>
                      <a:r>
                        <a:rPr lang="en-US" sz="1100" b="1" dirty="0">
                          <a:solidFill>
                            <a:schemeClr val="bg1"/>
                          </a:solidFill>
                        </a:rPr>
                        <a:t>CHECKMATE-040</a:t>
                      </a:r>
                    </a:p>
                    <a:p>
                      <a:pPr algn="ctr"/>
                      <a:r>
                        <a:rPr lang="en-US" sz="1100" b="1" dirty="0">
                          <a:solidFill>
                            <a:schemeClr val="bg1"/>
                          </a:solidFill>
                        </a:rPr>
                        <a:t>Ipilimumab + Nivolumab</a:t>
                      </a:r>
                    </a:p>
                    <a:p>
                      <a:pPr algn="ctr"/>
                      <a:r>
                        <a:rPr lang="en-US" sz="1100" b="1" dirty="0">
                          <a:solidFill>
                            <a:schemeClr val="bg1"/>
                          </a:solidFill>
                        </a:rPr>
                        <a:t>(N = 50)</a:t>
                      </a:r>
                    </a:p>
                  </a:txBody>
                  <a:tcPr marL="121807" marR="121807" marT="60904" marB="60904"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2D2D8A"/>
                    </a:solidFill>
                  </a:tcPr>
                </a:tc>
                <a:tc>
                  <a:txBody>
                    <a:bodyPr/>
                    <a:lstStyle/>
                    <a:p>
                      <a:pPr algn="ctr"/>
                      <a:r>
                        <a:rPr lang="en-US" sz="1100" b="1" dirty="0">
                          <a:solidFill>
                            <a:schemeClr val="bg1"/>
                          </a:solidFill>
                        </a:rPr>
                        <a:t>KEYNOTE-240</a:t>
                      </a:r>
                    </a:p>
                    <a:p>
                      <a:pPr algn="ctr"/>
                      <a:r>
                        <a:rPr lang="en-US" sz="1100" b="1" dirty="0">
                          <a:solidFill>
                            <a:schemeClr val="bg1"/>
                          </a:solidFill>
                        </a:rPr>
                        <a:t>Pembrolizumab vs Placebo</a:t>
                      </a:r>
                    </a:p>
                    <a:p>
                      <a:pPr algn="ctr"/>
                      <a:r>
                        <a:rPr lang="en-US" sz="1100" b="1" dirty="0">
                          <a:solidFill>
                            <a:schemeClr val="bg1"/>
                          </a:solidFill>
                        </a:rPr>
                        <a:t>(N = 413)</a:t>
                      </a:r>
                    </a:p>
                  </a:txBody>
                  <a:tcPr marL="121807" marR="121807" marT="60904" marB="60904"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2D2D8A"/>
                    </a:solidFill>
                  </a:tcPr>
                </a:tc>
                <a:extLst>
                  <a:ext uri="{0D108BD9-81ED-4DB2-BD59-A6C34878D82A}">
                    <a16:rowId xmlns:a16="http://schemas.microsoft.com/office/drawing/2014/main" val="141231306"/>
                  </a:ext>
                </a:extLst>
              </a:tr>
              <a:tr h="493996">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r>
                        <a:rPr lang="en-US" sz="1100" b="1" dirty="0"/>
                        <a:t>Targets</a:t>
                      </a:r>
                    </a:p>
                  </a:txBody>
                  <a:tcPr marL="121807" marR="121807" marT="60904" marB="60904" anchor="ctr">
                    <a:lnL w="12700" cap="flat" cmpd="sng" algn="ctr">
                      <a:solidFill>
                        <a:schemeClr val="tx1"/>
                      </a:solidFill>
                      <a:prstDash val="solid"/>
                      <a:round/>
                      <a:headEnd type="none" w="med" len="med"/>
                      <a:tailEnd type="none" w="med" len="med"/>
                    </a:lnL>
                    <a:lnR>
                      <a:noFill/>
                    </a:lnR>
                    <a:lnT w="25400" cmpd="sng">
                      <a:solidFill>
                        <a:srgbClr val="000000"/>
                      </a:solid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pPr algn="ctr"/>
                      <a:r>
                        <a:rPr lang="en-US" sz="1100" b="0" dirty="0"/>
                        <a:t>VEGFR1-3, PDGFR, RAF, FGFR1-2</a:t>
                      </a:r>
                    </a:p>
                  </a:txBody>
                  <a:tcPr marL="121807" marR="121807" marT="60904" marB="60904" anchor="ctr">
                    <a:lnL>
                      <a:noFill/>
                    </a:lnL>
                    <a:lnR>
                      <a:noFill/>
                    </a:lnR>
                    <a:lnT w="25400" cmpd="sng">
                      <a:solidFill>
                        <a:srgbClr val="000000"/>
                      </a:solidFill>
                    </a:lnT>
                    <a:lnB>
                      <a:noFill/>
                    </a:lnB>
                    <a:lnTlToBr w="12700" cmpd="sng">
                      <a:noFill/>
                      <a:prstDash val="solid"/>
                    </a:lnTlToBr>
                    <a:lnBlToTr w="12700" cmpd="sng">
                      <a:noFill/>
                      <a:prstDash val="solid"/>
                    </a:lnBlToTr>
                    <a:solidFill>
                      <a:srgbClr val="000000">
                        <a:tint val="20000"/>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dirty="0"/>
                        <a:t>VEGFR1-3, MET, RET, AXL</a:t>
                      </a:r>
                    </a:p>
                  </a:txBody>
                  <a:tcPr marL="121807" marR="121807" marT="60904" marB="60904" anchor="ctr">
                    <a:lnL>
                      <a:noFill/>
                    </a:lnL>
                    <a:lnR>
                      <a:noFill/>
                    </a:lnR>
                    <a:lnT w="254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pPr algn="ctr"/>
                      <a:r>
                        <a:rPr lang="en-US" sz="1100" b="0" dirty="0"/>
                        <a:t>VEGFR2</a:t>
                      </a:r>
                    </a:p>
                  </a:txBody>
                  <a:tcPr marL="121807" marR="121807" marT="60904" marB="60904" anchor="ctr">
                    <a:lnL>
                      <a:noFill/>
                    </a:lnL>
                    <a:lnR w="12700" cap="flat" cmpd="sng" algn="ctr">
                      <a:noFill/>
                      <a:prstDash val="solid"/>
                      <a:round/>
                      <a:headEnd type="none" w="med" len="med"/>
                      <a:tailEnd type="none" w="med" len="med"/>
                    </a:lnR>
                    <a:lnT w="25400" cmpd="sng">
                      <a:solidFill>
                        <a:srgbClr val="000000"/>
                      </a:solid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pPr algn="ctr"/>
                      <a:r>
                        <a:rPr lang="en-US" sz="1100" b="0" dirty="0"/>
                        <a:t>CTLA-4, PD-L1</a:t>
                      </a:r>
                    </a:p>
                  </a:txBody>
                  <a:tcPr marL="121807" marR="121807" marT="60904" marB="60904" anchor="ctr">
                    <a:lnL>
                      <a:noFill/>
                    </a:lnL>
                    <a:lnR w="12700" cap="flat" cmpd="sng" algn="ctr">
                      <a:no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000000">
                        <a:tint val="20000"/>
                      </a:srgbClr>
                    </a:solidFill>
                  </a:tcPr>
                </a:tc>
                <a:tc>
                  <a:txBody>
                    <a:bodyPr/>
                    <a:lstStyle/>
                    <a:p>
                      <a:pPr algn="ctr"/>
                      <a:r>
                        <a:rPr lang="en-US" sz="1100" b="0" dirty="0"/>
                        <a:t>PD-1</a:t>
                      </a:r>
                    </a:p>
                  </a:txBody>
                  <a:tcPr marL="121807" marR="121807" marT="60904" marB="60904" anchor="ctr">
                    <a:lnL>
                      <a:noFill/>
                    </a:lnL>
                    <a:lnR w="127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3861431831"/>
                  </a:ext>
                </a:extLst>
              </a:tr>
              <a:tr h="493996">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r>
                        <a:rPr lang="en-US" sz="1100" b="1" dirty="0"/>
                        <a:t>Median OS, </a:t>
                      </a:r>
                      <a:r>
                        <a:rPr lang="en-US" sz="1100" b="1" dirty="0" err="1"/>
                        <a:t>mo</a:t>
                      </a:r>
                      <a:r>
                        <a:rPr lang="en-US" sz="1100" b="1" dirty="0"/>
                        <a:t>, HR </a:t>
                      </a:r>
                    </a:p>
                    <a:p>
                      <a:r>
                        <a:rPr lang="en-US" sz="1100" b="1" dirty="0"/>
                        <a:t>(95% CI)</a:t>
                      </a:r>
                    </a:p>
                  </a:txBody>
                  <a:tcPr marL="121807" marR="121807" marT="60904" marB="60904"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pPr algn="ctr"/>
                      <a:r>
                        <a:rPr lang="en-US" sz="1100" dirty="0"/>
                        <a:t>10.6 vs 7.8</a:t>
                      </a:r>
                    </a:p>
                    <a:p>
                      <a:pPr algn="ctr"/>
                      <a:r>
                        <a:rPr lang="en-US" sz="1100" dirty="0"/>
                        <a:t>HR 0.63 (0.50-0.79)</a:t>
                      </a:r>
                    </a:p>
                    <a:p>
                      <a:pPr algn="ctr"/>
                      <a:r>
                        <a:rPr lang="en-US" sz="1100" dirty="0"/>
                        <a:t>p&lt;0.0001</a:t>
                      </a:r>
                    </a:p>
                  </a:txBody>
                  <a:tcPr marL="121807" marR="121807" marT="60904" marB="60904"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a:r>
                        <a:rPr lang="en-US" sz="1100" dirty="0"/>
                        <a:t>10.2 vs 8.0</a:t>
                      </a:r>
                    </a:p>
                    <a:p>
                      <a:pPr algn="ctr"/>
                      <a:r>
                        <a:rPr lang="en-US" sz="1100" dirty="0"/>
                        <a:t>HR 0.76 (0.63-0.92)</a:t>
                      </a:r>
                    </a:p>
                    <a:p>
                      <a:pPr algn="ctr"/>
                      <a:r>
                        <a:rPr lang="en-US" sz="1100" dirty="0"/>
                        <a:t>p=0.005</a:t>
                      </a:r>
                    </a:p>
                  </a:txBody>
                  <a:tcPr marL="121807" marR="121807" marT="60904" marB="60904"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pPr algn="ctr"/>
                      <a:r>
                        <a:rPr lang="en-US" sz="1100" dirty="0"/>
                        <a:t>8.5 vs 7.3</a:t>
                      </a:r>
                    </a:p>
                    <a:p>
                      <a:pPr algn="ctr"/>
                      <a:r>
                        <a:rPr lang="en-US" sz="1100" dirty="0"/>
                        <a:t>HR 0.71 (0.53-0.95)</a:t>
                      </a:r>
                    </a:p>
                    <a:p>
                      <a:pPr algn="ctr"/>
                      <a:r>
                        <a:rPr lang="en-US" sz="1100" dirty="0"/>
                        <a:t>p=0.020</a:t>
                      </a:r>
                    </a:p>
                  </a:txBody>
                  <a:tcPr marL="121807" marR="121807" marT="60904" marB="60904"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pPr algn="ctr"/>
                      <a:r>
                        <a:rPr lang="en-US" sz="1100" dirty="0"/>
                        <a:t>22.8</a:t>
                      </a:r>
                    </a:p>
                  </a:txBody>
                  <a:tcPr marL="121807" marR="121807" marT="60904" marB="60904"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a:r>
                        <a:rPr lang="en-US" sz="1100" dirty="0"/>
                        <a:t>13.9 vs 10.6</a:t>
                      </a:r>
                    </a:p>
                    <a:p>
                      <a:pPr algn="ctr"/>
                      <a:r>
                        <a:rPr lang="en-US" sz="1100" dirty="0"/>
                        <a:t>HR 0.78 (0.61-1.00)</a:t>
                      </a:r>
                    </a:p>
                    <a:p>
                      <a:pPr algn="ctr"/>
                      <a:r>
                        <a:rPr lang="en-US" sz="1100" dirty="0">
                          <a:solidFill>
                            <a:srgbClr val="FF0000"/>
                          </a:solidFill>
                        </a:rPr>
                        <a:t>p=0.0238</a:t>
                      </a:r>
                    </a:p>
                  </a:txBody>
                  <a:tcPr marL="121807" marR="121807" marT="60904" marB="60904"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47918400"/>
                  </a:ext>
                </a:extLst>
              </a:tr>
              <a:tr h="493996">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r>
                        <a:rPr lang="en-US" sz="1100" b="1" dirty="0"/>
                        <a:t>Median PFS, </a:t>
                      </a:r>
                      <a:r>
                        <a:rPr lang="en-US" sz="1100" b="1" dirty="0" err="1"/>
                        <a:t>mo</a:t>
                      </a:r>
                      <a:r>
                        <a:rPr lang="en-US" sz="1100" b="1" dirty="0"/>
                        <a:t>, HR </a:t>
                      </a:r>
                    </a:p>
                    <a:p>
                      <a:r>
                        <a:rPr lang="en-US" sz="1100" b="1" dirty="0"/>
                        <a:t>(95% CI)</a:t>
                      </a:r>
                    </a:p>
                  </a:txBody>
                  <a:tcPr marL="121807" marR="121807" marT="60904" marB="60904"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pPr algn="ctr"/>
                      <a:r>
                        <a:rPr lang="en-US" sz="1100" dirty="0"/>
                        <a:t>3.4 vs 1.5</a:t>
                      </a:r>
                    </a:p>
                    <a:p>
                      <a:pPr algn="ctr"/>
                      <a:r>
                        <a:rPr lang="en-US" sz="1100" dirty="0"/>
                        <a:t>HR 0.43 (0.35-0.52)</a:t>
                      </a:r>
                    </a:p>
                    <a:p>
                      <a:pPr algn="ctr"/>
                      <a:r>
                        <a:rPr lang="en-US" sz="1100" dirty="0"/>
                        <a:t>p&lt;0.0001</a:t>
                      </a:r>
                    </a:p>
                  </a:txBody>
                  <a:tcPr marL="121807" marR="121807" marT="60904" marB="60904" anchor="ctr">
                    <a:lnL>
                      <a:noFill/>
                    </a:lnL>
                    <a:lnR>
                      <a:noFill/>
                    </a:lnR>
                    <a:lnT>
                      <a:noFill/>
                    </a:lnT>
                    <a:lnB>
                      <a:noFill/>
                    </a:lnB>
                    <a:lnTlToBr w="12700" cmpd="sng">
                      <a:noFill/>
                      <a:prstDash val="solid"/>
                    </a:lnTlToBr>
                    <a:lnBlToTr w="12700" cmpd="sng">
                      <a:noFill/>
                      <a:prstDash val="solid"/>
                    </a:lnBlToTr>
                    <a:solidFill>
                      <a:srgbClr val="000000">
                        <a:tint val="20000"/>
                      </a:srgbClr>
                    </a:solidFill>
                  </a:tcPr>
                </a:tc>
                <a:tc>
                  <a:txBody>
                    <a:bodyPr/>
                    <a:lstStyle/>
                    <a:p>
                      <a:pPr algn="ctr"/>
                      <a:r>
                        <a:rPr lang="en-US" sz="1100" dirty="0"/>
                        <a:t>5.2 vs 1.9</a:t>
                      </a:r>
                    </a:p>
                    <a:p>
                      <a:pPr algn="ctr"/>
                      <a:r>
                        <a:rPr lang="en-US" sz="1100" dirty="0"/>
                        <a:t>HR 0.44 (0.36-0.52)</a:t>
                      </a:r>
                    </a:p>
                    <a:p>
                      <a:pPr algn="ctr"/>
                      <a:r>
                        <a:rPr lang="en-US" sz="1100" dirty="0"/>
                        <a:t>p&lt;0.001</a:t>
                      </a:r>
                    </a:p>
                  </a:txBody>
                  <a:tcPr marL="121807" marR="121807" marT="60904" marB="60904" anchor="ctr">
                    <a:lnL>
                      <a:noFill/>
                    </a:lnL>
                    <a:lnR>
                      <a:noFill/>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pPr algn="ctr"/>
                      <a:r>
                        <a:rPr lang="en-US" sz="1100" dirty="0"/>
                        <a:t>2.8 vs 1.6</a:t>
                      </a:r>
                    </a:p>
                    <a:p>
                      <a:pPr algn="ctr"/>
                      <a:r>
                        <a:rPr lang="en-US" sz="1100" dirty="0"/>
                        <a:t>HR 0.45 (0.34-0.60)</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dirty="0"/>
                        <a:t>p&lt;0.0001</a:t>
                      </a:r>
                    </a:p>
                  </a:txBody>
                  <a:tcPr marL="121807" marR="121807" marT="60904" marB="60904"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pPr algn="ctr"/>
                      <a:endParaRPr lang="en-US" sz="1100" dirty="0"/>
                    </a:p>
                  </a:txBody>
                  <a:tcPr marL="121807" marR="121807" marT="60904" marB="60904"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0000">
                        <a:tint val="20000"/>
                      </a:srgbClr>
                    </a:solidFill>
                  </a:tcPr>
                </a:tc>
                <a:tc>
                  <a:txBody>
                    <a:bodyPr/>
                    <a:lstStyle/>
                    <a:p>
                      <a:pPr algn="ctr"/>
                      <a:r>
                        <a:rPr lang="en-US" sz="1100" dirty="0"/>
                        <a:t>3.0 vs 2.8</a:t>
                      </a:r>
                    </a:p>
                    <a:p>
                      <a:pPr algn="ctr"/>
                      <a:r>
                        <a:rPr lang="en-US" sz="1100" dirty="0"/>
                        <a:t>HR 0.78 (0.61-0.99)</a:t>
                      </a:r>
                    </a:p>
                    <a:p>
                      <a:pPr algn="ctr"/>
                      <a:r>
                        <a:rPr lang="en-US" sz="1100" dirty="0">
                          <a:solidFill>
                            <a:srgbClr val="FF0000"/>
                          </a:solidFill>
                        </a:rPr>
                        <a:t>p=0.0186</a:t>
                      </a:r>
                    </a:p>
                  </a:txBody>
                  <a:tcPr marL="121807" marR="121807" marT="60904" marB="60904"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3827207899"/>
                  </a:ext>
                </a:extLst>
              </a:tr>
              <a:tr h="493996">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r>
                        <a:rPr lang="en-US" sz="1100" b="1" dirty="0"/>
                        <a:t>ORR, %</a:t>
                      </a:r>
                    </a:p>
                  </a:txBody>
                  <a:tcPr marL="121807" marR="121807" marT="60904" marB="60904"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pPr algn="ctr"/>
                      <a:r>
                        <a:rPr lang="en-US" sz="1100" dirty="0"/>
                        <a:t>7% vs 3%</a:t>
                      </a:r>
                    </a:p>
                  </a:txBody>
                  <a:tcPr marL="121807" marR="121807" marT="60904" marB="60904"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100" dirty="0"/>
                        <a:t>4% vs &lt;1%</a:t>
                      </a:r>
                    </a:p>
                  </a:txBody>
                  <a:tcPr marL="121807" marR="121807" marT="60904" marB="60904"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pPr algn="ctr"/>
                      <a:r>
                        <a:rPr lang="en-US" sz="1100" dirty="0"/>
                        <a:t>4.6% vs 1.1%</a:t>
                      </a:r>
                    </a:p>
                  </a:txBody>
                  <a:tcPr marL="121807" marR="121807" marT="60904" marB="60904" anchor="ctr">
                    <a:lnL>
                      <a:noFill/>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pPr algn="ctr"/>
                      <a:r>
                        <a:rPr lang="en-US" sz="1100" dirty="0"/>
                        <a:t>32%</a:t>
                      </a:r>
                    </a:p>
                  </a:txBody>
                  <a:tcPr marL="121807" marR="121807" marT="60904" marB="60904" anchor="ctr">
                    <a:lnL>
                      <a:noFill/>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100" dirty="0"/>
                        <a:t>18.3% vs 4.4%</a:t>
                      </a:r>
                    </a:p>
                  </a:txBody>
                  <a:tcPr marL="121807" marR="121807" marT="60904" marB="60904"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24628508"/>
                  </a:ext>
                </a:extLst>
              </a:tr>
            </a:tbl>
          </a:graphicData>
        </a:graphic>
      </p:graphicFrame>
    </p:spTree>
    <p:extLst>
      <p:ext uri="{BB962C8B-B14F-4D97-AF65-F5344CB8AC3E}">
        <p14:creationId xmlns:p14="http://schemas.microsoft.com/office/powerpoint/2010/main" val="52322686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400" b="1" dirty="0"/>
              <a:t>Selecting 2</a:t>
            </a:r>
            <a:r>
              <a:rPr lang="en-US" sz="2400" b="1" baseline="30000" dirty="0"/>
              <a:t>nd</a:t>
            </a:r>
            <a:r>
              <a:rPr lang="en-US" sz="2400" b="1" dirty="0"/>
              <a:t>-Line Therapy in Advanced HCC</a:t>
            </a:r>
          </a:p>
        </p:txBody>
      </p:sp>
      <p:sp>
        <p:nvSpPr>
          <p:cNvPr id="5" name="TextBox 4">
            <a:extLst>
              <a:ext uri="{FF2B5EF4-FFF2-40B4-BE49-F238E27FC236}">
                <a16:creationId xmlns:a16="http://schemas.microsoft.com/office/drawing/2014/main" id="{391AD1ED-36AF-AA92-EB36-3059EF002918}"/>
              </a:ext>
            </a:extLst>
          </p:cNvPr>
          <p:cNvSpPr txBox="1"/>
          <p:nvPr/>
        </p:nvSpPr>
        <p:spPr>
          <a:xfrm>
            <a:off x="0" y="4509403"/>
            <a:ext cx="9103788" cy="553998"/>
          </a:xfrm>
          <a:prstGeom prst="rect">
            <a:avLst/>
          </a:prstGeom>
          <a:solidFill>
            <a:schemeClr val="bg1"/>
          </a:solidFill>
        </p:spPr>
        <p:txBody>
          <a:bodyPr wrap="square" rtlCol="0">
            <a:spAutoFit/>
          </a:bodyPr>
          <a:lstStyle/>
          <a:p>
            <a:endParaRPr lang="en-US" sz="1000" dirty="0"/>
          </a:p>
          <a:p>
            <a:endParaRPr lang="en-US" sz="1000" dirty="0"/>
          </a:p>
          <a:p>
            <a:endParaRPr lang="en-US" sz="1000" dirty="0"/>
          </a:p>
        </p:txBody>
      </p:sp>
      <p:graphicFrame>
        <p:nvGraphicFramePr>
          <p:cNvPr id="6" name="Table 5">
            <a:extLst>
              <a:ext uri="{FF2B5EF4-FFF2-40B4-BE49-F238E27FC236}">
                <a16:creationId xmlns:a16="http://schemas.microsoft.com/office/drawing/2014/main" id="{ABD71B5E-CB53-6F5D-FBB9-192C7FD2DFCE}"/>
              </a:ext>
            </a:extLst>
          </p:cNvPr>
          <p:cNvGraphicFramePr>
            <a:graphicFrameLocks noGrp="1"/>
          </p:cNvGraphicFramePr>
          <p:nvPr/>
        </p:nvGraphicFramePr>
        <p:xfrm>
          <a:off x="122024" y="1042035"/>
          <a:ext cx="8899952" cy="3064191"/>
        </p:xfrm>
        <a:graphic>
          <a:graphicData uri="http://schemas.openxmlformats.org/drawingml/2006/table">
            <a:tbl>
              <a:tblPr firstRow="1" bandRow="1"/>
              <a:tblGrid>
                <a:gridCol w="2925976">
                  <a:extLst>
                    <a:ext uri="{9D8B030D-6E8A-4147-A177-3AD203B41FA5}">
                      <a16:colId xmlns:a16="http://schemas.microsoft.com/office/drawing/2014/main" val="1560148663"/>
                    </a:ext>
                  </a:extLst>
                </a:gridCol>
                <a:gridCol w="2673408">
                  <a:extLst>
                    <a:ext uri="{9D8B030D-6E8A-4147-A177-3AD203B41FA5}">
                      <a16:colId xmlns:a16="http://schemas.microsoft.com/office/drawing/2014/main" val="3126698740"/>
                    </a:ext>
                  </a:extLst>
                </a:gridCol>
                <a:gridCol w="3300568">
                  <a:extLst>
                    <a:ext uri="{9D8B030D-6E8A-4147-A177-3AD203B41FA5}">
                      <a16:colId xmlns:a16="http://schemas.microsoft.com/office/drawing/2014/main" val="3455579367"/>
                    </a:ext>
                  </a:extLst>
                </a:gridCol>
              </a:tblGrid>
              <a:tr h="991775">
                <a:tc>
                  <a:txBody>
                    <a:bodyPr/>
                    <a:lstStyle>
                      <a:lvl1pPr marL="0" algn="l" defTabSz="685800" rtl="0" eaLnBrk="1" latinLnBrk="0" hangingPunct="1">
                        <a:defRPr sz="1350" b="1" kern="1200">
                          <a:solidFill>
                            <a:schemeClr val="lt1"/>
                          </a:solidFill>
                          <a:latin typeface="Arial"/>
                          <a:ea typeface="ＭＳ Ｐゴシック"/>
                          <a:cs typeface="ＭＳ Ｐゴシック"/>
                        </a:defRPr>
                      </a:lvl1pPr>
                      <a:lvl2pPr marL="342900" algn="l" defTabSz="685800" rtl="0" eaLnBrk="1" latinLnBrk="0" hangingPunct="1">
                        <a:defRPr sz="1350" b="1" kern="1200">
                          <a:solidFill>
                            <a:schemeClr val="lt1"/>
                          </a:solidFill>
                          <a:latin typeface="Arial"/>
                          <a:ea typeface="ＭＳ Ｐゴシック"/>
                          <a:cs typeface="ＭＳ Ｐゴシック"/>
                        </a:defRPr>
                      </a:lvl2pPr>
                      <a:lvl3pPr marL="685800" algn="l" defTabSz="685800" rtl="0" eaLnBrk="1" latinLnBrk="0" hangingPunct="1">
                        <a:defRPr sz="1350" b="1" kern="1200">
                          <a:solidFill>
                            <a:schemeClr val="lt1"/>
                          </a:solidFill>
                          <a:latin typeface="Arial"/>
                          <a:ea typeface="ＭＳ Ｐゴシック"/>
                          <a:cs typeface="ＭＳ Ｐゴシック"/>
                        </a:defRPr>
                      </a:lvl3pPr>
                      <a:lvl4pPr marL="1028700" algn="l" defTabSz="685800" rtl="0" eaLnBrk="1" latinLnBrk="0" hangingPunct="1">
                        <a:defRPr sz="1350" b="1" kern="1200">
                          <a:solidFill>
                            <a:schemeClr val="lt1"/>
                          </a:solidFill>
                          <a:latin typeface="Arial"/>
                          <a:ea typeface="ＭＳ Ｐゴシック"/>
                          <a:cs typeface="ＭＳ Ｐゴシック"/>
                        </a:defRPr>
                      </a:lvl4pPr>
                      <a:lvl5pPr marL="1371600" algn="l" defTabSz="685800" rtl="0" eaLnBrk="1" latinLnBrk="0" hangingPunct="1">
                        <a:defRPr sz="1350" b="1" kern="1200">
                          <a:solidFill>
                            <a:schemeClr val="lt1"/>
                          </a:solidFill>
                          <a:latin typeface="Arial"/>
                          <a:ea typeface="ＭＳ Ｐゴシック"/>
                          <a:cs typeface="ＭＳ Ｐゴシック"/>
                        </a:defRPr>
                      </a:lvl5pPr>
                      <a:lvl6pPr marL="1714500" algn="l" defTabSz="685800" rtl="0" eaLnBrk="1" latinLnBrk="0" hangingPunct="1">
                        <a:defRPr sz="1350" b="1" kern="1200">
                          <a:solidFill>
                            <a:schemeClr val="lt1"/>
                          </a:solidFill>
                          <a:latin typeface="Arial"/>
                          <a:ea typeface="ＭＳ Ｐゴシック"/>
                          <a:cs typeface="ＭＳ Ｐゴシック"/>
                        </a:defRPr>
                      </a:lvl6pPr>
                      <a:lvl7pPr marL="2057400" algn="l" defTabSz="685800" rtl="0" eaLnBrk="1" latinLnBrk="0" hangingPunct="1">
                        <a:defRPr sz="1350" b="1" kern="1200">
                          <a:solidFill>
                            <a:schemeClr val="lt1"/>
                          </a:solidFill>
                          <a:latin typeface="Arial"/>
                          <a:ea typeface="ＭＳ Ｐゴシック"/>
                          <a:cs typeface="ＭＳ Ｐゴシック"/>
                        </a:defRPr>
                      </a:lvl7pPr>
                      <a:lvl8pPr marL="2400300" algn="l" defTabSz="685800" rtl="0" eaLnBrk="1" latinLnBrk="0" hangingPunct="1">
                        <a:defRPr sz="1350" b="1" kern="1200">
                          <a:solidFill>
                            <a:schemeClr val="lt1"/>
                          </a:solidFill>
                          <a:latin typeface="Arial"/>
                          <a:ea typeface="ＭＳ Ｐゴシック"/>
                          <a:cs typeface="ＭＳ Ｐゴシック"/>
                        </a:defRPr>
                      </a:lvl8pPr>
                      <a:lvl9pPr marL="2743200" algn="l" defTabSz="685800" rtl="0" eaLnBrk="1" latinLnBrk="0" hangingPunct="1">
                        <a:defRPr sz="1350" b="1" kern="1200">
                          <a:solidFill>
                            <a:schemeClr val="lt1"/>
                          </a:solidFill>
                          <a:latin typeface="Arial"/>
                          <a:ea typeface="ＭＳ Ｐゴシック"/>
                          <a:cs typeface="ＭＳ Ｐゴシック"/>
                        </a:defRPr>
                      </a:lvl9pPr>
                    </a:lstStyle>
                    <a:p>
                      <a:r>
                        <a:rPr lang="en-US" sz="1500" b="1" dirty="0">
                          <a:solidFill>
                            <a:schemeClr val="bg1"/>
                          </a:solidFill>
                        </a:rPr>
                        <a:t>First-Line Therapy</a:t>
                      </a:r>
                    </a:p>
                  </a:txBody>
                  <a:tcPr marL="121807" marR="121807" marT="60904" marB="60904"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25400" cmpd="sng">
                      <a:solidFill>
                        <a:srgbClr val="000000"/>
                      </a:solidFill>
                    </a:lnB>
                    <a:lnTlToBr w="12700" cmpd="sng">
                      <a:noFill/>
                      <a:prstDash val="solid"/>
                    </a:lnTlToBr>
                    <a:lnBlToTr w="12700" cmpd="sng">
                      <a:noFill/>
                      <a:prstDash val="solid"/>
                    </a:lnBlToTr>
                    <a:solidFill>
                      <a:srgbClr val="2D2D8A"/>
                    </a:solidFill>
                  </a:tcPr>
                </a:tc>
                <a:tc>
                  <a:txBody>
                    <a:bodyPr/>
                    <a:lstStyle/>
                    <a:p>
                      <a:pPr algn="ctr"/>
                      <a:r>
                        <a:rPr lang="en-US" sz="1500" b="1" dirty="0">
                          <a:solidFill>
                            <a:schemeClr val="bg1"/>
                          </a:solidFill>
                        </a:rPr>
                        <a:t>Second-Line Options</a:t>
                      </a:r>
                    </a:p>
                  </a:txBody>
                  <a:tcPr marL="121807" marR="121807" marT="60904" marB="60904" anchor="ctr">
                    <a:lnL>
                      <a:noFill/>
                    </a:lnL>
                    <a:lnR>
                      <a:noFill/>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2D2D8A"/>
                    </a:solidFill>
                  </a:tcPr>
                </a:tc>
                <a:tc>
                  <a:txBody>
                    <a:bodyPr/>
                    <a:lstStyle>
                      <a:lvl1pPr marL="0" algn="l" defTabSz="685800" rtl="0" eaLnBrk="1" latinLnBrk="0" hangingPunct="1">
                        <a:defRPr sz="1350" b="1" kern="1200">
                          <a:solidFill>
                            <a:schemeClr val="lt1"/>
                          </a:solidFill>
                          <a:latin typeface="Arial"/>
                          <a:ea typeface="ＭＳ Ｐゴシック"/>
                          <a:cs typeface="ＭＳ Ｐゴシック"/>
                        </a:defRPr>
                      </a:lvl1pPr>
                      <a:lvl2pPr marL="342900" algn="l" defTabSz="685800" rtl="0" eaLnBrk="1" latinLnBrk="0" hangingPunct="1">
                        <a:defRPr sz="1350" b="1" kern="1200">
                          <a:solidFill>
                            <a:schemeClr val="lt1"/>
                          </a:solidFill>
                          <a:latin typeface="Arial"/>
                          <a:ea typeface="ＭＳ Ｐゴシック"/>
                          <a:cs typeface="ＭＳ Ｐゴシック"/>
                        </a:defRPr>
                      </a:lvl2pPr>
                      <a:lvl3pPr marL="685800" algn="l" defTabSz="685800" rtl="0" eaLnBrk="1" latinLnBrk="0" hangingPunct="1">
                        <a:defRPr sz="1350" b="1" kern="1200">
                          <a:solidFill>
                            <a:schemeClr val="lt1"/>
                          </a:solidFill>
                          <a:latin typeface="Arial"/>
                          <a:ea typeface="ＭＳ Ｐゴシック"/>
                          <a:cs typeface="ＭＳ Ｐゴシック"/>
                        </a:defRPr>
                      </a:lvl3pPr>
                      <a:lvl4pPr marL="1028700" algn="l" defTabSz="685800" rtl="0" eaLnBrk="1" latinLnBrk="0" hangingPunct="1">
                        <a:defRPr sz="1350" b="1" kern="1200">
                          <a:solidFill>
                            <a:schemeClr val="lt1"/>
                          </a:solidFill>
                          <a:latin typeface="Arial"/>
                          <a:ea typeface="ＭＳ Ｐゴシック"/>
                          <a:cs typeface="ＭＳ Ｐゴシック"/>
                        </a:defRPr>
                      </a:lvl4pPr>
                      <a:lvl5pPr marL="1371600" algn="l" defTabSz="685800" rtl="0" eaLnBrk="1" latinLnBrk="0" hangingPunct="1">
                        <a:defRPr sz="1350" b="1" kern="1200">
                          <a:solidFill>
                            <a:schemeClr val="lt1"/>
                          </a:solidFill>
                          <a:latin typeface="Arial"/>
                          <a:ea typeface="ＭＳ Ｐゴシック"/>
                          <a:cs typeface="ＭＳ Ｐゴシック"/>
                        </a:defRPr>
                      </a:lvl5pPr>
                      <a:lvl6pPr marL="1714500" algn="l" defTabSz="685800" rtl="0" eaLnBrk="1" latinLnBrk="0" hangingPunct="1">
                        <a:defRPr sz="1350" b="1" kern="1200">
                          <a:solidFill>
                            <a:schemeClr val="lt1"/>
                          </a:solidFill>
                          <a:latin typeface="Arial"/>
                          <a:ea typeface="ＭＳ Ｐゴシック"/>
                          <a:cs typeface="ＭＳ Ｐゴシック"/>
                        </a:defRPr>
                      </a:lvl6pPr>
                      <a:lvl7pPr marL="2057400" algn="l" defTabSz="685800" rtl="0" eaLnBrk="1" latinLnBrk="0" hangingPunct="1">
                        <a:defRPr sz="1350" b="1" kern="1200">
                          <a:solidFill>
                            <a:schemeClr val="lt1"/>
                          </a:solidFill>
                          <a:latin typeface="Arial"/>
                          <a:ea typeface="ＭＳ Ｐゴシック"/>
                          <a:cs typeface="ＭＳ Ｐゴシック"/>
                        </a:defRPr>
                      </a:lvl7pPr>
                      <a:lvl8pPr marL="2400300" algn="l" defTabSz="685800" rtl="0" eaLnBrk="1" latinLnBrk="0" hangingPunct="1">
                        <a:defRPr sz="1350" b="1" kern="1200">
                          <a:solidFill>
                            <a:schemeClr val="lt1"/>
                          </a:solidFill>
                          <a:latin typeface="Arial"/>
                          <a:ea typeface="ＭＳ Ｐゴシック"/>
                          <a:cs typeface="ＭＳ Ｐゴシック"/>
                        </a:defRPr>
                      </a:lvl8pPr>
                      <a:lvl9pPr marL="2743200" algn="l" defTabSz="685800" rtl="0" eaLnBrk="1" latinLnBrk="0" hangingPunct="1">
                        <a:defRPr sz="1350" b="1" kern="1200">
                          <a:solidFill>
                            <a:schemeClr val="lt1"/>
                          </a:solidFill>
                          <a:latin typeface="Arial"/>
                          <a:ea typeface="ＭＳ Ｐゴシック"/>
                          <a:cs typeface="ＭＳ Ｐゴシック"/>
                        </a:defRPr>
                      </a:lvl9pPr>
                    </a:lstStyle>
                    <a:p>
                      <a:pPr algn="ctr"/>
                      <a:r>
                        <a:rPr lang="en-US" sz="1500" b="1" dirty="0">
                          <a:solidFill>
                            <a:schemeClr val="bg1"/>
                          </a:solidFill>
                        </a:rPr>
                        <a:t>Relevant Studies</a:t>
                      </a:r>
                    </a:p>
                  </a:txBody>
                  <a:tcPr marL="121807" marR="121807" marT="60904" marB="60904"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mpd="sng">
                      <a:solidFill>
                        <a:srgbClr val="000000"/>
                      </a:solidFill>
                    </a:lnB>
                    <a:lnTlToBr w="12700" cmpd="sng">
                      <a:noFill/>
                      <a:prstDash val="solid"/>
                    </a:lnTlToBr>
                    <a:lnBlToTr w="12700" cmpd="sng">
                      <a:noFill/>
                      <a:prstDash val="solid"/>
                    </a:lnBlToTr>
                    <a:solidFill>
                      <a:srgbClr val="2D2D8A"/>
                    </a:solidFill>
                  </a:tcPr>
                </a:tc>
                <a:extLst>
                  <a:ext uri="{0D108BD9-81ED-4DB2-BD59-A6C34878D82A}">
                    <a16:rowId xmlns:a16="http://schemas.microsoft.com/office/drawing/2014/main" val="141231306"/>
                  </a:ext>
                </a:extLst>
              </a:tr>
              <a:tr h="618315">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r>
                        <a:rPr lang="en-US" sz="1500" b="1" dirty="0"/>
                        <a:t>Atezolizumab/Bevacizumab</a:t>
                      </a:r>
                    </a:p>
                    <a:p>
                      <a:r>
                        <a:rPr lang="en-US" sz="1500" b="1" dirty="0"/>
                        <a:t>Tremelimumab/Durvalumab</a:t>
                      </a:r>
                    </a:p>
                    <a:p>
                      <a:r>
                        <a:rPr lang="en-US" sz="1500" b="1" dirty="0"/>
                        <a:t>Single-Agent IO</a:t>
                      </a:r>
                    </a:p>
                  </a:txBody>
                  <a:tcPr marL="121807" marR="121807" marT="60904" marB="60904" anchor="ctr">
                    <a:lnL w="12700" cap="flat" cmpd="sng" algn="ctr">
                      <a:solidFill>
                        <a:schemeClr val="tx1"/>
                      </a:solidFill>
                      <a:prstDash val="solid"/>
                      <a:round/>
                      <a:headEnd type="none" w="med" len="med"/>
                      <a:tailEnd type="none" w="med" len="med"/>
                    </a:lnL>
                    <a:lnR>
                      <a:noFill/>
                    </a:lnR>
                    <a:lnT w="25400" cmpd="sng">
                      <a:solidFill>
                        <a:srgbClr val="000000"/>
                      </a:solidFill>
                    </a:lnT>
                    <a:lnB>
                      <a:noFill/>
                    </a:lnB>
                    <a:lnTlToBr w="12700" cmpd="sng">
                      <a:noFill/>
                      <a:prstDash val="solid"/>
                    </a:lnTlToBr>
                    <a:lnBlToTr w="12700" cmpd="sng">
                      <a:noFill/>
                      <a:prstDash val="solid"/>
                    </a:lnBlToTr>
                    <a:solidFill>
                      <a:srgbClr val="000000">
                        <a:tint val="20000"/>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500" b="0" dirty="0"/>
                        <a:t>TKI</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500" b="0" dirty="0"/>
                        <a:t>Combination IO</a:t>
                      </a:r>
                    </a:p>
                  </a:txBody>
                  <a:tcPr marL="121807" marR="121807" marT="60904" marB="60904" anchor="ctr">
                    <a:lnL>
                      <a:noFill/>
                    </a:lnL>
                    <a:lnR>
                      <a:noFill/>
                    </a:lnR>
                    <a:lnT w="254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pPr algn="ctr"/>
                      <a:r>
                        <a:rPr lang="en-US" sz="1500" b="0" dirty="0"/>
                        <a:t>No definitive evidence.</a:t>
                      </a:r>
                    </a:p>
                  </a:txBody>
                  <a:tcPr marL="121807" marR="121807" marT="60904" marB="60904" anchor="ctr">
                    <a:lnL>
                      <a:noFill/>
                    </a:lnL>
                    <a:lnR w="12700" cap="flat" cmpd="sng" algn="ctr">
                      <a:solidFill>
                        <a:schemeClr val="tx1"/>
                      </a:solidFill>
                      <a:prstDash val="solid"/>
                      <a:round/>
                      <a:headEnd type="none" w="med" len="med"/>
                      <a:tailEnd type="none" w="med" len="med"/>
                    </a:lnR>
                    <a:lnT w="25400" cmpd="sng">
                      <a:solidFill>
                        <a:srgbClr val="000000"/>
                      </a:solidFill>
                    </a:lnT>
                    <a:lnB>
                      <a:no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3861431831"/>
                  </a:ext>
                </a:extLst>
              </a:tr>
              <a:tr h="781947">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r>
                        <a:rPr lang="en-US" sz="1500" b="1" dirty="0"/>
                        <a:t>Sorafenib or Lenvatinib</a:t>
                      </a:r>
                    </a:p>
                  </a:txBody>
                  <a:tcPr marL="121807" marR="121807" marT="60904" marB="60904"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500" dirty="0"/>
                        <a:t>Cabozantinib</a:t>
                      </a:r>
                    </a:p>
                    <a:p>
                      <a:pPr algn="ctr"/>
                      <a:r>
                        <a:rPr lang="en-US" sz="1500" dirty="0"/>
                        <a:t>Regorafenib</a:t>
                      </a:r>
                    </a:p>
                    <a:p>
                      <a:pPr algn="ctr"/>
                      <a:r>
                        <a:rPr lang="en-US" sz="1500" dirty="0"/>
                        <a:t>Ramucirumab (AFP ≥ 400)</a:t>
                      </a:r>
                    </a:p>
                    <a:p>
                      <a:pPr algn="ctr"/>
                      <a:r>
                        <a:rPr lang="en-US" sz="1500" dirty="0"/>
                        <a:t>Combination IO</a:t>
                      </a:r>
                    </a:p>
                    <a:p>
                      <a:pPr algn="ctr"/>
                      <a:r>
                        <a:rPr lang="en-US" sz="1500" dirty="0"/>
                        <a:t>Single-Agent IO</a:t>
                      </a:r>
                    </a:p>
                  </a:txBody>
                  <a:tcPr marL="121807" marR="121807" marT="60904" marB="60904"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1350" kern="1200">
                          <a:solidFill>
                            <a:schemeClr val="dk1"/>
                          </a:solidFill>
                          <a:latin typeface="Arial"/>
                          <a:ea typeface="ＭＳ Ｐゴシック"/>
                          <a:cs typeface="ＭＳ Ｐゴシック"/>
                        </a:defRPr>
                      </a:lvl1pPr>
                      <a:lvl2pPr marL="342900" algn="l" defTabSz="685800" rtl="0" eaLnBrk="1" latinLnBrk="0" hangingPunct="1">
                        <a:defRPr sz="1350" kern="1200">
                          <a:solidFill>
                            <a:schemeClr val="dk1"/>
                          </a:solidFill>
                          <a:latin typeface="Arial"/>
                          <a:ea typeface="ＭＳ Ｐゴシック"/>
                          <a:cs typeface="ＭＳ Ｐゴシック"/>
                        </a:defRPr>
                      </a:lvl2pPr>
                      <a:lvl3pPr marL="685800" algn="l" defTabSz="685800" rtl="0" eaLnBrk="1" latinLnBrk="0" hangingPunct="1">
                        <a:defRPr sz="1350" kern="1200">
                          <a:solidFill>
                            <a:schemeClr val="dk1"/>
                          </a:solidFill>
                          <a:latin typeface="Arial"/>
                          <a:ea typeface="ＭＳ Ｐゴシック"/>
                          <a:cs typeface="ＭＳ Ｐゴシック"/>
                        </a:defRPr>
                      </a:lvl3pPr>
                      <a:lvl4pPr marL="1028700" algn="l" defTabSz="685800" rtl="0" eaLnBrk="1" latinLnBrk="0" hangingPunct="1">
                        <a:defRPr sz="1350" kern="1200">
                          <a:solidFill>
                            <a:schemeClr val="dk1"/>
                          </a:solidFill>
                          <a:latin typeface="Arial"/>
                          <a:ea typeface="ＭＳ Ｐゴシック"/>
                          <a:cs typeface="ＭＳ Ｐゴシック"/>
                        </a:defRPr>
                      </a:lvl4pPr>
                      <a:lvl5pPr marL="1371600" algn="l" defTabSz="685800" rtl="0" eaLnBrk="1" latinLnBrk="0" hangingPunct="1">
                        <a:defRPr sz="1350" kern="1200">
                          <a:solidFill>
                            <a:schemeClr val="dk1"/>
                          </a:solidFill>
                          <a:latin typeface="Arial"/>
                          <a:ea typeface="ＭＳ Ｐゴシック"/>
                          <a:cs typeface="ＭＳ Ｐゴシック"/>
                        </a:defRPr>
                      </a:lvl5pPr>
                      <a:lvl6pPr marL="1714500" algn="l" defTabSz="685800" rtl="0" eaLnBrk="1" latinLnBrk="0" hangingPunct="1">
                        <a:defRPr sz="1350" kern="1200">
                          <a:solidFill>
                            <a:schemeClr val="dk1"/>
                          </a:solidFill>
                          <a:latin typeface="Arial"/>
                          <a:ea typeface="ＭＳ Ｐゴシック"/>
                          <a:cs typeface="ＭＳ Ｐゴシック"/>
                        </a:defRPr>
                      </a:lvl6pPr>
                      <a:lvl7pPr marL="2057400" algn="l" defTabSz="685800" rtl="0" eaLnBrk="1" latinLnBrk="0" hangingPunct="1">
                        <a:defRPr sz="1350" kern="1200">
                          <a:solidFill>
                            <a:schemeClr val="dk1"/>
                          </a:solidFill>
                          <a:latin typeface="Arial"/>
                          <a:ea typeface="ＭＳ Ｐゴシック"/>
                          <a:cs typeface="ＭＳ Ｐゴシック"/>
                        </a:defRPr>
                      </a:lvl7pPr>
                      <a:lvl8pPr marL="2400300" algn="l" defTabSz="685800" rtl="0" eaLnBrk="1" latinLnBrk="0" hangingPunct="1">
                        <a:defRPr sz="1350" kern="1200">
                          <a:solidFill>
                            <a:schemeClr val="dk1"/>
                          </a:solidFill>
                          <a:latin typeface="Arial"/>
                          <a:ea typeface="ＭＳ Ｐゴシック"/>
                          <a:cs typeface="ＭＳ Ｐゴシック"/>
                        </a:defRPr>
                      </a:lvl8pPr>
                      <a:lvl9pPr marL="2743200" algn="l" defTabSz="685800" rtl="0" eaLnBrk="1" latinLnBrk="0" hangingPunct="1">
                        <a:defRPr sz="1350" kern="1200">
                          <a:solidFill>
                            <a:schemeClr val="dk1"/>
                          </a:solidFill>
                          <a:latin typeface="Arial"/>
                          <a:ea typeface="ＭＳ Ｐゴシック"/>
                          <a:cs typeface="ＭＳ Ｐゴシック"/>
                        </a:defRPr>
                      </a:lvl9pPr>
                    </a:lstStyle>
                    <a:p>
                      <a:pPr algn="ctr"/>
                      <a:r>
                        <a:rPr lang="en-US" sz="1500" dirty="0"/>
                        <a:t>CELESTIAL</a:t>
                      </a:r>
                    </a:p>
                    <a:p>
                      <a:pPr algn="ctr"/>
                      <a:r>
                        <a:rPr lang="en-US" sz="1500" dirty="0"/>
                        <a:t>RESORCE</a:t>
                      </a:r>
                    </a:p>
                    <a:p>
                      <a:pPr algn="ctr"/>
                      <a:r>
                        <a:rPr lang="en-US" sz="1500" dirty="0"/>
                        <a:t>REACH-2</a:t>
                      </a:r>
                    </a:p>
                    <a:p>
                      <a:pPr algn="ctr"/>
                      <a:r>
                        <a:rPr lang="en-US" sz="1500" dirty="0"/>
                        <a:t>CheckMate-040</a:t>
                      </a:r>
                    </a:p>
                    <a:p>
                      <a:pPr algn="ctr"/>
                      <a:r>
                        <a:rPr lang="en-US" sz="1500" dirty="0"/>
                        <a:t>KEYNOTE-224, KEYNOTE-394</a:t>
                      </a:r>
                    </a:p>
                  </a:txBody>
                  <a:tcPr marL="121807" marR="121807" marT="60904" marB="60904"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47918400"/>
                  </a:ext>
                </a:extLst>
              </a:tr>
            </a:tbl>
          </a:graphicData>
        </a:graphic>
      </p:graphicFrame>
    </p:spTree>
    <p:extLst>
      <p:ext uri="{BB962C8B-B14F-4D97-AF65-F5344CB8AC3E}">
        <p14:creationId xmlns:p14="http://schemas.microsoft.com/office/powerpoint/2010/main" val="163176122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400" b="1" dirty="0"/>
              <a:t>Overview of Current Systemic Therapy in HCC </a:t>
            </a:r>
          </a:p>
        </p:txBody>
      </p:sp>
      <p:sp>
        <p:nvSpPr>
          <p:cNvPr id="7" name="TextBox 6">
            <a:extLst>
              <a:ext uri="{FF2B5EF4-FFF2-40B4-BE49-F238E27FC236}">
                <a16:creationId xmlns:a16="http://schemas.microsoft.com/office/drawing/2014/main" id="{97FAF9FA-130E-0D8F-E087-9CF67F05D53C}"/>
              </a:ext>
            </a:extLst>
          </p:cNvPr>
          <p:cNvSpPr txBox="1"/>
          <p:nvPr/>
        </p:nvSpPr>
        <p:spPr>
          <a:xfrm>
            <a:off x="0" y="4573411"/>
            <a:ext cx="9103788" cy="553998"/>
          </a:xfrm>
          <a:prstGeom prst="rect">
            <a:avLst/>
          </a:prstGeom>
          <a:solidFill>
            <a:schemeClr val="bg1"/>
          </a:solidFill>
        </p:spPr>
        <p:txBody>
          <a:bodyPr wrap="square" rtlCol="0">
            <a:spAutoFit/>
          </a:bodyPr>
          <a:lstStyle/>
          <a:p>
            <a:endParaRPr lang="en-US" sz="1000" dirty="0"/>
          </a:p>
          <a:p>
            <a:endParaRPr lang="en-US" sz="1000" dirty="0"/>
          </a:p>
          <a:p>
            <a:r>
              <a:rPr lang="en-US" sz="1000" dirty="0" err="1"/>
              <a:t>Reig</a:t>
            </a:r>
            <a:r>
              <a:rPr lang="en-US" sz="1000" dirty="0"/>
              <a:t> et al, Journal of Hepatology, 2022</a:t>
            </a:r>
          </a:p>
        </p:txBody>
      </p:sp>
      <p:grpSp>
        <p:nvGrpSpPr>
          <p:cNvPr id="2" name="Group 1">
            <a:extLst>
              <a:ext uri="{FF2B5EF4-FFF2-40B4-BE49-F238E27FC236}">
                <a16:creationId xmlns:a16="http://schemas.microsoft.com/office/drawing/2014/main" id="{92581067-5468-1688-09B7-96BF3DE46FE0}"/>
              </a:ext>
            </a:extLst>
          </p:cNvPr>
          <p:cNvGrpSpPr/>
          <p:nvPr/>
        </p:nvGrpSpPr>
        <p:grpSpPr>
          <a:xfrm>
            <a:off x="1232845" y="679526"/>
            <a:ext cx="6678310" cy="4468737"/>
            <a:chOff x="1519154" y="679526"/>
            <a:chExt cx="6678310" cy="4468737"/>
          </a:xfrm>
        </p:grpSpPr>
        <p:pic>
          <p:nvPicPr>
            <p:cNvPr id="3" name="Picture 2">
              <a:extLst>
                <a:ext uri="{FF2B5EF4-FFF2-40B4-BE49-F238E27FC236}">
                  <a16:creationId xmlns:a16="http://schemas.microsoft.com/office/drawing/2014/main" id="{4381D1A1-1239-0975-CC8E-72AE0B9E051B}"/>
                </a:ext>
              </a:extLst>
            </p:cNvPr>
            <p:cNvPicPr>
              <a:picLocks noChangeAspect="1"/>
            </p:cNvPicPr>
            <p:nvPr/>
          </p:nvPicPr>
          <p:blipFill rotWithShape="1">
            <a:blip r:embed="rId2"/>
            <a:srcRect l="6211"/>
            <a:stretch/>
          </p:blipFill>
          <p:spPr>
            <a:xfrm>
              <a:off x="1519154" y="782736"/>
              <a:ext cx="6304930" cy="4365527"/>
            </a:xfrm>
            <a:prstGeom prst="rect">
              <a:avLst/>
            </a:prstGeom>
          </p:spPr>
        </p:pic>
        <p:pic>
          <p:nvPicPr>
            <p:cNvPr id="2050" name="Picture 2" descr="Cancers 15 01680 g001">
              <a:extLst>
                <a:ext uri="{FF2B5EF4-FFF2-40B4-BE49-F238E27FC236}">
                  <a16:creationId xmlns:a16="http://schemas.microsoft.com/office/drawing/2014/main" id="{6ABD28C3-FFAB-74CC-0D1C-A7BD9744B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679526"/>
              <a:ext cx="5911464" cy="446873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2686409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 y="30480"/>
            <a:ext cx="9204960" cy="4328159"/>
          </a:xfrm>
          <a:solidFill>
            <a:srgbClr val="DDDDDD"/>
          </a:solidFill>
        </p:spPr>
        <p:txBody>
          <a:bodyPr/>
          <a:lstStyle/>
          <a:p>
            <a:br>
              <a:rPr lang="en-US" sz="2400" b="1" dirty="0"/>
            </a:br>
            <a:br>
              <a:rPr lang="en-US" sz="2400" b="1" dirty="0"/>
            </a:br>
            <a:br>
              <a:rPr lang="en-US" sz="2400" b="1" dirty="0"/>
            </a:br>
            <a:br>
              <a:rPr lang="en-US" sz="2400" b="1" dirty="0"/>
            </a:br>
            <a:br>
              <a:rPr lang="en-US" sz="2400" b="1" dirty="0"/>
            </a:br>
            <a:r>
              <a:rPr lang="en-US" sz="2400" b="1" dirty="0"/>
              <a:t>Benefit of Adding Local Therapies </a:t>
            </a:r>
            <a:br>
              <a:rPr lang="en-US" sz="2400" b="1" dirty="0"/>
            </a:br>
            <a:r>
              <a:rPr lang="en-US" sz="2400" b="1" dirty="0"/>
              <a:t>in Advanced HCC</a:t>
            </a:r>
          </a:p>
        </p:txBody>
      </p:sp>
    </p:spTree>
    <p:extLst>
      <p:ext uri="{BB962C8B-B14F-4D97-AF65-F5344CB8AC3E}">
        <p14:creationId xmlns:p14="http://schemas.microsoft.com/office/powerpoint/2010/main" val="59867118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000" b="1" dirty="0"/>
              <a:t>LAUNCH: Ph 3 Study of Lenvatinib +/- TACE in Advanced 1L HCC</a:t>
            </a:r>
          </a:p>
        </p:txBody>
      </p:sp>
      <p:sp>
        <p:nvSpPr>
          <p:cNvPr id="5" name="TextBox 4">
            <a:extLst>
              <a:ext uri="{FF2B5EF4-FFF2-40B4-BE49-F238E27FC236}">
                <a16:creationId xmlns:a16="http://schemas.microsoft.com/office/drawing/2014/main" id="{6B8C5EEF-5F81-E920-475D-6C64B4D9ED2F}"/>
              </a:ext>
            </a:extLst>
          </p:cNvPr>
          <p:cNvSpPr txBox="1"/>
          <p:nvPr/>
        </p:nvSpPr>
        <p:spPr>
          <a:xfrm>
            <a:off x="0" y="4596271"/>
            <a:ext cx="9103788" cy="553998"/>
          </a:xfrm>
          <a:prstGeom prst="rect">
            <a:avLst/>
          </a:prstGeom>
          <a:solidFill>
            <a:schemeClr val="bg1"/>
          </a:solidFill>
        </p:spPr>
        <p:txBody>
          <a:bodyPr wrap="square" rtlCol="0">
            <a:spAutoFit/>
          </a:bodyPr>
          <a:lstStyle/>
          <a:p>
            <a:endParaRPr lang="en-US" sz="1000" dirty="0"/>
          </a:p>
          <a:p>
            <a:endParaRPr lang="en-US" sz="1000" dirty="0"/>
          </a:p>
          <a:p>
            <a:r>
              <a:rPr lang="en-US" sz="1000" dirty="0"/>
              <a:t>Peng et al, JCO, 2022</a:t>
            </a:r>
          </a:p>
        </p:txBody>
      </p:sp>
      <p:graphicFrame>
        <p:nvGraphicFramePr>
          <p:cNvPr id="2" name="Table 1">
            <a:extLst>
              <a:ext uri="{FF2B5EF4-FFF2-40B4-BE49-F238E27FC236}">
                <a16:creationId xmlns:a16="http://schemas.microsoft.com/office/drawing/2014/main" id="{09B5D8EF-1215-D6A5-F118-4211ABC899F9}"/>
              </a:ext>
            </a:extLst>
          </p:cNvPr>
          <p:cNvGraphicFramePr>
            <a:graphicFrameLocks noGrp="1"/>
          </p:cNvGraphicFramePr>
          <p:nvPr/>
        </p:nvGraphicFramePr>
        <p:xfrm>
          <a:off x="110821" y="1395987"/>
          <a:ext cx="2960867" cy="1645920"/>
        </p:xfrm>
        <a:graphic>
          <a:graphicData uri="http://schemas.openxmlformats.org/drawingml/2006/table">
            <a:tbl>
              <a:tblPr firstRow="1" bandRow="1">
                <a:tableStyleId>{9DCAF9ED-07DC-4A11-8D7F-57B35C25682E}</a:tableStyleId>
              </a:tblPr>
              <a:tblGrid>
                <a:gridCol w="2960867">
                  <a:extLst>
                    <a:ext uri="{9D8B030D-6E8A-4147-A177-3AD203B41FA5}">
                      <a16:colId xmlns:a16="http://schemas.microsoft.com/office/drawing/2014/main" val="1058273131"/>
                    </a:ext>
                  </a:extLst>
                </a:gridCol>
              </a:tblGrid>
              <a:tr h="273666">
                <a:tc>
                  <a:txBody>
                    <a:bodyPr/>
                    <a:lstStyle/>
                    <a:p>
                      <a:pPr algn="ctr"/>
                      <a:r>
                        <a:rPr lang="en-US" sz="1200" dirty="0"/>
                        <a:t>KEY ELIGIBILITY</a:t>
                      </a:r>
                    </a:p>
                  </a:txBody>
                  <a:tcPr/>
                </a:tc>
                <a:extLst>
                  <a:ext uri="{0D108BD9-81ED-4DB2-BD59-A6C34878D82A}">
                    <a16:rowId xmlns:a16="http://schemas.microsoft.com/office/drawing/2014/main" val="1194595121"/>
                  </a:ext>
                </a:extLst>
              </a:tr>
              <a:tr h="1061376">
                <a:tc>
                  <a:txBody>
                    <a:bodyPr/>
                    <a:lstStyle/>
                    <a:p>
                      <a:pPr marL="171450" indent="-171450" algn="l">
                        <a:buFont typeface="Arial" panose="020B0604020202020204" pitchFamily="34" charset="0"/>
                        <a:buChar char="•"/>
                      </a:pPr>
                      <a:r>
                        <a:rPr lang="en-US" sz="1200" dirty="0"/>
                        <a:t>Advanced HCC, no prior therapy</a:t>
                      </a:r>
                    </a:p>
                    <a:p>
                      <a:pPr marL="171450" indent="-171450" algn="l">
                        <a:buFont typeface="Arial" panose="020B0604020202020204" pitchFamily="34" charset="0"/>
                        <a:buChar char="•"/>
                      </a:pPr>
                      <a:r>
                        <a:rPr lang="en-US" sz="1200" dirty="0"/>
                        <a:t>Single tumor ≤ 10 cm OR</a:t>
                      </a:r>
                    </a:p>
                    <a:p>
                      <a:pPr marL="171450" indent="-171450" algn="l">
                        <a:buFont typeface="Arial" panose="020B0604020202020204" pitchFamily="34" charset="0"/>
                        <a:buChar char="•"/>
                      </a:pPr>
                      <a:r>
                        <a:rPr lang="en-US" sz="1200" dirty="0"/>
                        <a:t>Multiple tumors with burden ≤ 50% OR</a:t>
                      </a:r>
                    </a:p>
                    <a:p>
                      <a:pPr marL="171450" indent="-171450" algn="l">
                        <a:buFont typeface="Arial" panose="020B0604020202020204" pitchFamily="34" charset="0"/>
                        <a:buChar char="•"/>
                      </a:pPr>
                      <a:r>
                        <a:rPr lang="en-US" sz="1200" dirty="0"/>
                        <a:t>Portal vein tumor thrombus OR</a:t>
                      </a:r>
                    </a:p>
                    <a:p>
                      <a:pPr marL="171450" indent="-171450" algn="l">
                        <a:buFont typeface="Arial" panose="020B0604020202020204" pitchFamily="34" charset="0"/>
                        <a:buChar char="•"/>
                      </a:pPr>
                      <a:r>
                        <a:rPr lang="en-US" sz="1200" dirty="0"/>
                        <a:t>Extrahepatic disease</a:t>
                      </a:r>
                    </a:p>
                    <a:p>
                      <a:pPr marL="171450" indent="-171450" algn="l">
                        <a:buFont typeface="Arial" panose="020B0604020202020204" pitchFamily="34" charset="0"/>
                        <a:buChar char="•"/>
                      </a:pPr>
                      <a:r>
                        <a:rPr lang="en-US" sz="1200" dirty="0"/>
                        <a:t>ECOG 0-1</a:t>
                      </a:r>
                    </a:p>
                    <a:p>
                      <a:pPr marL="171450" indent="-171450" algn="l">
                        <a:buFont typeface="Arial" panose="020B0604020202020204" pitchFamily="34" charset="0"/>
                        <a:buChar char="•"/>
                      </a:pPr>
                      <a:r>
                        <a:rPr lang="en-US" sz="1200" dirty="0"/>
                        <a:t>Child-Pugh A</a:t>
                      </a:r>
                    </a:p>
                  </a:txBody>
                  <a:tcPr/>
                </a:tc>
                <a:extLst>
                  <a:ext uri="{0D108BD9-81ED-4DB2-BD59-A6C34878D82A}">
                    <a16:rowId xmlns:a16="http://schemas.microsoft.com/office/drawing/2014/main" val="816206957"/>
                  </a:ext>
                </a:extLst>
              </a:tr>
            </a:tbl>
          </a:graphicData>
        </a:graphic>
      </p:graphicFrame>
      <p:cxnSp>
        <p:nvCxnSpPr>
          <p:cNvPr id="3" name="Connector: Elbow 2">
            <a:extLst>
              <a:ext uri="{FF2B5EF4-FFF2-40B4-BE49-F238E27FC236}">
                <a16:creationId xmlns:a16="http://schemas.microsoft.com/office/drawing/2014/main" id="{233B9CC5-8BEF-5705-D593-A79EC69BEA43}"/>
              </a:ext>
            </a:extLst>
          </p:cNvPr>
          <p:cNvCxnSpPr/>
          <p:nvPr/>
        </p:nvCxnSpPr>
        <p:spPr bwMode="auto">
          <a:xfrm>
            <a:off x="3188473" y="2239927"/>
            <a:ext cx="1280160" cy="675987"/>
          </a:xfrm>
          <a:prstGeom prst="bentConnector3">
            <a:avLst/>
          </a:prstGeom>
          <a:solidFill>
            <a:schemeClr val="accent1"/>
          </a:solidFill>
          <a:ln w="38100" cap="flat" cmpd="sng" algn="ctr">
            <a:solidFill>
              <a:schemeClr val="tx1"/>
            </a:solidFill>
            <a:prstDash val="solid"/>
            <a:round/>
            <a:headEnd type="none" w="med" len="med"/>
            <a:tailEnd type="triangle"/>
          </a:ln>
          <a:effectLst/>
        </p:spPr>
      </p:cxnSp>
      <p:cxnSp>
        <p:nvCxnSpPr>
          <p:cNvPr id="6" name="Connector: Elbow 5">
            <a:extLst>
              <a:ext uri="{FF2B5EF4-FFF2-40B4-BE49-F238E27FC236}">
                <a16:creationId xmlns:a16="http://schemas.microsoft.com/office/drawing/2014/main" id="{14175BA8-613C-C4D0-BDA4-D706EB899A53}"/>
              </a:ext>
            </a:extLst>
          </p:cNvPr>
          <p:cNvCxnSpPr>
            <a:cxnSpLocks/>
          </p:cNvCxnSpPr>
          <p:nvPr/>
        </p:nvCxnSpPr>
        <p:spPr bwMode="auto">
          <a:xfrm flipV="1">
            <a:off x="3188473" y="1542960"/>
            <a:ext cx="1280160" cy="675987"/>
          </a:xfrm>
          <a:prstGeom prst="bentConnector3">
            <a:avLst/>
          </a:prstGeom>
          <a:solidFill>
            <a:schemeClr val="accent1"/>
          </a:solidFill>
          <a:ln w="38100" cap="flat" cmpd="sng" algn="ctr">
            <a:solidFill>
              <a:schemeClr val="tx1"/>
            </a:solidFill>
            <a:prstDash val="solid"/>
            <a:round/>
            <a:headEnd type="none" w="med" len="med"/>
            <a:tailEnd type="triangle"/>
          </a:ln>
          <a:effectLst/>
        </p:spPr>
      </p:cxnSp>
      <p:sp>
        <p:nvSpPr>
          <p:cNvPr id="7" name="Oval 6">
            <a:extLst>
              <a:ext uri="{FF2B5EF4-FFF2-40B4-BE49-F238E27FC236}">
                <a16:creationId xmlns:a16="http://schemas.microsoft.com/office/drawing/2014/main" id="{9EEB59DF-7DE4-2DE1-BFC4-12820434EBA3}"/>
              </a:ext>
            </a:extLst>
          </p:cNvPr>
          <p:cNvSpPr/>
          <p:nvPr/>
        </p:nvSpPr>
        <p:spPr bwMode="auto">
          <a:xfrm>
            <a:off x="3578088" y="1998395"/>
            <a:ext cx="524786" cy="483064"/>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rPr>
              <a:t>R</a:t>
            </a:r>
          </a:p>
        </p:txBody>
      </p:sp>
      <p:sp>
        <p:nvSpPr>
          <p:cNvPr id="8" name="Rectangle: Rounded Corners 7">
            <a:extLst>
              <a:ext uri="{FF2B5EF4-FFF2-40B4-BE49-F238E27FC236}">
                <a16:creationId xmlns:a16="http://schemas.microsoft.com/office/drawing/2014/main" id="{BC9A9352-B294-E687-6FF7-929944DA689B}"/>
              </a:ext>
            </a:extLst>
          </p:cNvPr>
          <p:cNvSpPr/>
          <p:nvPr/>
        </p:nvSpPr>
        <p:spPr bwMode="auto">
          <a:xfrm>
            <a:off x="4635610" y="1023503"/>
            <a:ext cx="4071068" cy="1121134"/>
          </a:xfrm>
          <a:prstGeom prst="round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rPr>
              <a:t>TACE + Lenvatinib</a:t>
            </a:r>
          </a:p>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chemeClr val="bg1"/>
                </a:solidFill>
                <a:latin typeface="Arial" pitchFamily="-72" charset="0"/>
                <a:ea typeface="ＭＳ Ｐゴシック" pitchFamily="-72" charset="-128"/>
                <a:cs typeface="ＭＳ Ｐゴシック" pitchFamily="-72" charset="-128"/>
              </a:rPr>
              <a:t>(N = 170)</a:t>
            </a:r>
            <a:endParaRPr kumimoji="0" lang="en-US" sz="16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endParaRPr>
          </a:p>
        </p:txBody>
      </p:sp>
      <p:sp>
        <p:nvSpPr>
          <p:cNvPr id="9" name="Rectangle: Rounded Corners 8">
            <a:extLst>
              <a:ext uri="{FF2B5EF4-FFF2-40B4-BE49-F238E27FC236}">
                <a16:creationId xmlns:a16="http://schemas.microsoft.com/office/drawing/2014/main" id="{E802CEB4-DA3D-9C70-5D77-31174D83AFF4}"/>
              </a:ext>
            </a:extLst>
          </p:cNvPr>
          <p:cNvSpPr/>
          <p:nvPr/>
        </p:nvSpPr>
        <p:spPr bwMode="auto">
          <a:xfrm>
            <a:off x="4627659" y="2374781"/>
            <a:ext cx="4071068" cy="1121134"/>
          </a:xfrm>
          <a:prstGeom prst="roundRec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chemeClr val="bg1"/>
                </a:solidFill>
                <a:latin typeface="Arial" pitchFamily="-72" charset="0"/>
                <a:ea typeface="ＭＳ Ｐゴシック" pitchFamily="-72" charset="-128"/>
                <a:cs typeface="ＭＳ Ｐゴシック" pitchFamily="-72" charset="-128"/>
              </a:rPr>
              <a:t>Lenvatinib</a:t>
            </a:r>
            <a:endParaRPr kumimoji="0" lang="en-US" sz="16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endParaRPr>
          </a:p>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chemeClr val="bg1"/>
                </a:solidFill>
                <a:latin typeface="Arial" pitchFamily="-72" charset="0"/>
                <a:ea typeface="ＭＳ Ｐゴシック" pitchFamily="-72" charset="-128"/>
                <a:cs typeface="ＭＳ Ｐゴシック" pitchFamily="-72" charset="-128"/>
              </a:rPr>
              <a:t>(N = 168)</a:t>
            </a:r>
            <a:endParaRPr kumimoji="0" lang="en-US" sz="16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endParaRPr>
          </a:p>
        </p:txBody>
      </p:sp>
      <p:sp>
        <p:nvSpPr>
          <p:cNvPr id="10" name="TextBox 9">
            <a:extLst>
              <a:ext uri="{FF2B5EF4-FFF2-40B4-BE49-F238E27FC236}">
                <a16:creationId xmlns:a16="http://schemas.microsoft.com/office/drawing/2014/main" id="{5D407D0E-029E-F251-C7E2-E157E867F456}"/>
              </a:ext>
            </a:extLst>
          </p:cNvPr>
          <p:cNvSpPr txBox="1"/>
          <p:nvPr/>
        </p:nvSpPr>
        <p:spPr>
          <a:xfrm>
            <a:off x="3226907" y="1874292"/>
            <a:ext cx="405880" cy="276999"/>
          </a:xfrm>
          <a:prstGeom prst="rect">
            <a:avLst/>
          </a:prstGeom>
          <a:noFill/>
        </p:spPr>
        <p:txBody>
          <a:bodyPr wrap="none" rtlCol="0">
            <a:spAutoFit/>
          </a:bodyPr>
          <a:lstStyle/>
          <a:p>
            <a:r>
              <a:rPr lang="en-US" sz="1200" b="1" dirty="0"/>
              <a:t>2:1</a:t>
            </a:r>
          </a:p>
        </p:txBody>
      </p:sp>
      <p:sp>
        <p:nvSpPr>
          <p:cNvPr id="11" name="TextBox 10">
            <a:extLst>
              <a:ext uri="{FF2B5EF4-FFF2-40B4-BE49-F238E27FC236}">
                <a16:creationId xmlns:a16="http://schemas.microsoft.com/office/drawing/2014/main" id="{38DD8BA0-5554-470B-BE23-67299E5B0CD1}"/>
              </a:ext>
            </a:extLst>
          </p:cNvPr>
          <p:cNvSpPr txBox="1"/>
          <p:nvPr/>
        </p:nvSpPr>
        <p:spPr>
          <a:xfrm>
            <a:off x="219986" y="3586038"/>
            <a:ext cx="8486691" cy="646331"/>
          </a:xfrm>
          <a:prstGeom prst="rect">
            <a:avLst/>
          </a:prstGeom>
          <a:noFill/>
        </p:spPr>
        <p:txBody>
          <a:bodyPr wrap="square" rtlCol="0">
            <a:spAutoFit/>
          </a:bodyPr>
          <a:lstStyle/>
          <a:p>
            <a:r>
              <a:rPr lang="en-US" sz="1200" b="1" dirty="0"/>
              <a:t>- Stratification Factors:</a:t>
            </a:r>
            <a:r>
              <a:rPr lang="en-US" sz="1200" dirty="0"/>
              <a:t> ECOG (0 vs 1), Tumor Thrombus, Body Weight (&lt; or ≥ 60 kg), Trial Site</a:t>
            </a:r>
            <a:endParaRPr lang="en-US" sz="1200" b="1" dirty="0"/>
          </a:p>
          <a:p>
            <a:r>
              <a:rPr lang="en-US" sz="1200" b="1" dirty="0"/>
              <a:t>- Primary Endpoints: </a:t>
            </a:r>
            <a:r>
              <a:rPr lang="en-US" sz="1200" dirty="0"/>
              <a:t>Overall survival</a:t>
            </a:r>
          </a:p>
          <a:p>
            <a:r>
              <a:rPr lang="en-US" sz="1200" b="1" dirty="0"/>
              <a:t>- Secondary Endpoints:</a:t>
            </a:r>
            <a:r>
              <a:rPr lang="en-US" sz="1200" dirty="0"/>
              <a:t> Time to Progression</a:t>
            </a:r>
            <a:endParaRPr lang="en-US" sz="1200" b="1" dirty="0"/>
          </a:p>
        </p:txBody>
      </p:sp>
      <p:sp>
        <p:nvSpPr>
          <p:cNvPr id="12" name="TextBox 11">
            <a:extLst>
              <a:ext uri="{FF2B5EF4-FFF2-40B4-BE49-F238E27FC236}">
                <a16:creationId xmlns:a16="http://schemas.microsoft.com/office/drawing/2014/main" id="{EDEEB7CA-B679-4C2F-6EB0-CBAEFF73F0EE}"/>
              </a:ext>
            </a:extLst>
          </p:cNvPr>
          <p:cNvSpPr txBox="1"/>
          <p:nvPr/>
        </p:nvSpPr>
        <p:spPr>
          <a:xfrm>
            <a:off x="4790494" y="4088439"/>
            <a:ext cx="3761299" cy="646331"/>
          </a:xfrm>
          <a:prstGeom prst="rect">
            <a:avLst/>
          </a:prstGeom>
          <a:solidFill>
            <a:schemeClr val="bg1"/>
          </a:solidFill>
          <a:ln w="12700">
            <a:solidFill>
              <a:schemeClr val="tx1"/>
            </a:solidFill>
          </a:ln>
        </p:spPr>
        <p:txBody>
          <a:bodyPr wrap="square" rtlCol="0">
            <a:spAutoFit/>
          </a:bodyPr>
          <a:lstStyle/>
          <a:p>
            <a:pPr algn="ctr"/>
            <a:r>
              <a:rPr lang="en-US" sz="1200" dirty="0"/>
              <a:t>Over 85% patients had Hepatitis B.</a:t>
            </a:r>
          </a:p>
          <a:p>
            <a:pPr algn="ctr"/>
            <a:r>
              <a:rPr lang="en-US" sz="1200" dirty="0"/>
              <a:t>Approximately 70% patients had portal vein invasion.</a:t>
            </a:r>
          </a:p>
          <a:p>
            <a:pPr algn="ctr"/>
            <a:r>
              <a:rPr lang="en-US" sz="1200" dirty="0"/>
              <a:t>More than 50% patients had extrahepatic disease.</a:t>
            </a:r>
          </a:p>
        </p:txBody>
      </p:sp>
    </p:spTree>
    <p:extLst>
      <p:ext uri="{BB962C8B-B14F-4D97-AF65-F5344CB8AC3E}">
        <p14:creationId xmlns:p14="http://schemas.microsoft.com/office/powerpoint/2010/main" val="216274724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7256" y="127465"/>
            <a:ext cx="9258300" cy="807256"/>
          </a:xfrm>
        </p:spPr>
        <p:txBody>
          <a:bodyPr/>
          <a:lstStyle/>
          <a:p>
            <a:r>
              <a:rPr lang="en-US" sz="2000" b="1" dirty="0"/>
              <a:t>LAUNCH: Adding TACE to Lenvatinib Improves PFS, OS in Advanced HCC</a:t>
            </a:r>
          </a:p>
        </p:txBody>
      </p:sp>
      <p:sp>
        <p:nvSpPr>
          <p:cNvPr id="5" name="TextBox 4">
            <a:extLst>
              <a:ext uri="{FF2B5EF4-FFF2-40B4-BE49-F238E27FC236}">
                <a16:creationId xmlns:a16="http://schemas.microsoft.com/office/drawing/2014/main" id="{6B8C5EEF-5F81-E920-475D-6C64B4D9ED2F}"/>
              </a:ext>
            </a:extLst>
          </p:cNvPr>
          <p:cNvSpPr txBox="1"/>
          <p:nvPr/>
        </p:nvSpPr>
        <p:spPr>
          <a:xfrm>
            <a:off x="0" y="4596271"/>
            <a:ext cx="9103788" cy="553998"/>
          </a:xfrm>
          <a:prstGeom prst="rect">
            <a:avLst/>
          </a:prstGeom>
          <a:solidFill>
            <a:schemeClr val="bg1"/>
          </a:solidFill>
        </p:spPr>
        <p:txBody>
          <a:bodyPr wrap="square" rtlCol="0">
            <a:spAutoFit/>
          </a:bodyPr>
          <a:lstStyle/>
          <a:p>
            <a:endParaRPr lang="en-US" sz="1000" dirty="0"/>
          </a:p>
          <a:p>
            <a:endParaRPr lang="en-US" sz="1000" dirty="0"/>
          </a:p>
          <a:p>
            <a:r>
              <a:rPr lang="en-US" sz="1000" dirty="0"/>
              <a:t>Peng et al, JCO, 2022</a:t>
            </a:r>
          </a:p>
        </p:txBody>
      </p:sp>
      <p:pic>
        <p:nvPicPr>
          <p:cNvPr id="2" name="Main graphic">
            <a:extLst>
              <a:ext uri="{FF2B5EF4-FFF2-40B4-BE49-F238E27FC236}">
                <a16:creationId xmlns:a16="http://schemas.microsoft.com/office/drawing/2014/main" id="{D798641D-E4E5-37E3-DDD3-4EDCFD671DB6}"/>
              </a:ext>
            </a:extLst>
          </p:cNvPr>
          <p:cNvPicPr/>
          <p:nvPr/>
        </p:nvPicPr>
        <p:blipFill>
          <a:blip r:embed="rId2"/>
          <a:stretch/>
        </p:blipFill>
        <p:spPr>
          <a:xfrm>
            <a:off x="1292490" y="599371"/>
            <a:ext cx="6559020" cy="4309390"/>
          </a:xfrm>
          <a:prstGeom prst="rect">
            <a:avLst/>
          </a:prstGeom>
          <a:ln>
            <a:noFill/>
          </a:ln>
        </p:spPr>
      </p:pic>
      <p:grpSp>
        <p:nvGrpSpPr>
          <p:cNvPr id="10" name="Group 9">
            <a:extLst>
              <a:ext uri="{FF2B5EF4-FFF2-40B4-BE49-F238E27FC236}">
                <a16:creationId xmlns:a16="http://schemas.microsoft.com/office/drawing/2014/main" id="{3EB293C3-14B5-1FA7-D84C-3D2C73F119AD}"/>
              </a:ext>
            </a:extLst>
          </p:cNvPr>
          <p:cNvGrpSpPr/>
          <p:nvPr/>
        </p:nvGrpSpPr>
        <p:grpSpPr>
          <a:xfrm>
            <a:off x="5427528" y="2101652"/>
            <a:ext cx="2321469" cy="467979"/>
            <a:chOff x="5168448" y="2095448"/>
            <a:chExt cx="2321469" cy="467979"/>
          </a:xfrm>
          <a:noFill/>
        </p:grpSpPr>
        <p:sp>
          <p:nvSpPr>
            <p:cNvPr id="3" name="TextBox 2">
              <a:extLst>
                <a:ext uri="{FF2B5EF4-FFF2-40B4-BE49-F238E27FC236}">
                  <a16:creationId xmlns:a16="http://schemas.microsoft.com/office/drawing/2014/main" id="{0CA4E6BC-1173-C4EA-CAC1-B4685AB8B7DA}"/>
                </a:ext>
              </a:extLst>
            </p:cNvPr>
            <p:cNvSpPr txBox="1"/>
            <p:nvPr/>
          </p:nvSpPr>
          <p:spPr>
            <a:xfrm>
              <a:off x="5612928" y="2095448"/>
              <a:ext cx="1545616" cy="253916"/>
            </a:xfrm>
            <a:prstGeom prst="rect">
              <a:avLst/>
            </a:prstGeom>
            <a:grpFill/>
          </p:spPr>
          <p:txBody>
            <a:bodyPr wrap="none" rtlCol="0">
              <a:spAutoFit/>
            </a:bodyPr>
            <a:lstStyle/>
            <a:p>
              <a:r>
                <a:rPr lang="en-US" sz="1050" b="1" dirty="0"/>
                <a:t>OVERALL SURVIVAL</a:t>
              </a:r>
            </a:p>
          </p:txBody>
        </p:sp>
        <p:sp>
          <p:nvSpPr>
            <p:cNvPr id="6" name="TextBox 5">
              <a:extLst>
                <a:ext uri="{FF2B5EF4-FFF2-40B4-BE49-F238E27FC236}">
                  <a16:creationId xmlns:a16="http://schemas.microsoft.com/office/drawing/2014/main" id="{725A4114-7EF1-3DB5-881C-6BCE5A710D13}"/>
                </a:ext>
              </a:extLst>
            </p:cNvPr>
            <p:cNvSpPr txBox="1"/>
            <p:nvPr/>
          </p:nvSpPr>
          <p:spPr>
            <a:xfrm>
              <a:off x="5168448" y="2309511"/>
              <a:ext cx="2321469" cy="253916"/>
            </a:xfrm>
            <a:prstGeom prst="rect">
              <a:avLst/>
            </a:prstGeom>
            <a:grpFill/>
          </p:spPr>
          <p:txBody>
            <a:bodyPr wrap="none" rtlCol="0">
              <a:spAutoFit/>
            </a:bodyPr>
            <a:lstStyle/>
            <a:p>
              <a:r>
                <a:rPr lang="en-US" sz="1050" b="1" dirty="0"/>
                <a:t>17.8 v 11.5 </a:t>
              </a:r>
              <a:r>
                <a:rPr lang="en-US" sz="1050" b="1" dirty="0" err="1"/>
                <a:t>mo</a:t>
              </a:r>
              <a:r>
                <a:rPr lang="en-US" sz="1050" b="1" dirty="0"/>
                <a:t>, HR 0.45, P &lt; 0.001</a:t>
              </a:r>
            </a:p>
          </p:txBody>
        </p:sp>
      </p:grpSp>
      <p:grpSp>
        <p:nvGrpSpPr>
          <p:cNvPr id="9" name="Group 8">
            <a:extLst>
              <a:ext uri="{FF2B5EF4-FFF2-40B4-BE49-F238E27FC236}">
                <a16:creationId xmlns:a16="http://schemas.microsoft.com/office/drawing/2014/main" id="{3F838268-5D34-0B2A-05B2-950F6B820727}"/>
              </a:ext>
            </a:extLst>
          </p:cNvPr>
          <p:cNvGrpSpPr/>
          <p:nvPr/>
        </p:nvGrpSpPr>
        <p:grpSpPr>
          <a:xfrm>
            <a:off x="5449511" y="2684612"/>
            <a:ext cx="2308645" cy="495424"/>
            <a:chOff x="5152331" y="2678408"/>
            <a:chExt cx="2308645" cy="495424"/>
          </a:xfrm>
          <a:noFill/>
        </p:grpSpPr>
        <p:sp>
          <p:nvSpPr>
            <p:cNvPr id="7" name="TextBox 6">
              <a:extLst>
                <a:ext uri="{FF2B5EF4-FFF2-40B4-BE49-F238E27FC236}">
                  <a16:creationId xmlns:a16="http://schemas.microsoft.com/office/drawing/2014/main" id="{B5938126-CB28-3665-2C1B-831973E2C8AE}"/>
                </a:ext>
              </a:extLst>
            </p:cNvPr>
            <p:cNvSpPr txBox="1"/>
            <p:nvPr/>
          </p:nvSpPr>
          <p:spPr>
            <a:xfrm>
              <a:off x="5152331" y="2678408"/>
              <a:ext cx="2308645" cy="253916"/>
            </a:xfrm>
            <a:prstGeom prst="rect">
              <a:avLst/>
            </a:prstGeom>
            <a:grpFill/>
          </p:spPr>
          <p:txBody>
            <a:bodyPr wrap="none" rtlCol="0">
              <a:spAutoFit/>
            </a:bodyPr>
            <a:lstStyle/>
            <a:p>
              <a:r>
                <a:rPr lang="en-US" sz="1050" b="1" dirty="0"/>
                <a:t>PROGRESSION-FREE SURVIVAL</a:t>
              </a:r>
            </a:p>
          </p:txBody>
        </p:sp>
        <p:sp>
          <p:nvSpPr>
            <p:cNvPr id="8" name="TextBox 7">
              <a:extLst>
                <a:ext uri="{FF2B5EF4-FFF2-40B4-BE49-F238E27FC236}">
                  <a16:creationId xmlns:a16="http://schemas.microsoft.com/office/drawing/2014/main" id="{D48D4794-3DC3-D827-82C7-B9823ABAFC7F}"/>
                </a:ext>
              </a:extLst>
            </p:cNvPr>
            <p:cNvSpPr txBox="1"/>
            <p:nvPr/>
          </p:nvSpPr>
          <p:spPr>
            <a:xfrm>
              <a:off x="5152331" y="2919916"/>
              <a:ext cx="2246128" cy="253916"/>
            </a:xfrm>
            <a:prstGeom prst="rect">
              <a:avLst/>
            </a:prstGeom>
            <a:grpFill/>
          </p:spPr>
          <p:txBody>
            <a:bodyPr wrap="none" rtlCol="0">
              <a:spAutoFit/>
            </a:bodyPr>
            <a:lstStyle/>
            <a:p>
              <a:r>
                <a:rPr lang="en-US" sz="1050" b="1" dirty="0"/>
                <a:t>10.6 v 6.4 </a:t>
              </a:r>
              <a:r>
                <a:rPr lang="en-US" sz="1050" b="1" dirty="0" err="1"/>
                <a:t>mo</a:t>
              </a:r>
              <a:r>
                <a:rPr lang="en-US" sz="1050" b="1" dirty="0"/>
                <a:t>, HR 0.43, P &lt; 0.001</a:t>
              </a:r>
            </a:p>
          </p:txBody>
        </p:sp>
      </p:grpSp>
      <p:cxnSp>
        <p:nvCxnSpPr>
          <p:cNvPr id="12" name="Straight Connector 11">
            <a:extLst>
              <a:ext uri="{FF2B5EF4-FFF2-40B4-BE49-F238E27FC236}">
                <a16:creationId xmlns:a16="http://schemas.microsoft.com/office/drawing/2014/main" id="{D051F3B5-148B-23E1-EF70-D419ECE25BCB}"/>
              </a:ext>
            </a:extLst>
          </p:cNvPr>
          <p:cNvCxnSpPr/>
          <p:nvPr/>
        </p:nvCxnSpPr>
        <p:spPr bwMode="auto">
          <a:xfrm>
            <a:off x="5449511" y="2607731"/>
            <a:ext cx="2308645"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6" name="Group 15">
            <a:extLst>
              <a:ext uri="{FF2B5EF4-FFF2-40B4-BE49-F238E27FC236}">
                <a16:creationId xmlns:a16="http://schemas.microsoft.com/office/drawing/2014/main" id="{E7BD00AD-E973-85C6-9499-7FE42F277D7B}"/>
              </a:ext>
            </a:extLst>
          </p:cNvPr>
          <p:cNvGrpSpPr/>
          <p:nvPr/>
        </p:nvGrpSpPr>
        <p:grpSpPr>
          <a:xfrm>
            <a:off x="249602" y="982132"/>
            <a:ext cx="8644796" cy="2924008"/>
            <a:chOff x="249602" y="982132"/>
            <a:chExt cx="8644796" cy="2924008"/>
          </a:xfrm>
        </p:grpSpPr>
        <p:pic>
          <p:nvPicPr>
            <p:cNvPr id="13" name="Picture 4">
              <a:extLst>
                <a:ext uri="{FF2B5EF4-FFF2-40B4-BE49-F238E27FC236}">
                  <a16:creationId xmlns:a16="http://schemas.microsoft.com/office/drawing/2014/main" id="{1BAB49F1-190E-1B9C-ABF4-4893C2DC9B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602" y="982132"/>
              <a:ext cx="8644796" cy="292400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43898498-2970-7F2F-EF7D-C9C1DDA3DDA2}"/>
                </a:ext>
              </a:extLst>
            </p:cNvPr>
            <p:cNvSpPr/>
            <p:nvPr/>
          </p:nvSpPr>
          <p:spPr bwMode="auto">
            <a:xfrm>
              <a:off x="446712" y="3016789"/>
              <a:ext cx="8247708" cy="210658"/>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5" name="Rectangle 14">
              <a:extLst>
                <a:ext uri="{FF2B5EF4-FFF2-40B4-BE49-F238E27FC236}">
                  <a16:creationId xmlns:a16="http://schemas.microsoft.com/office/drawing/2014/main" id="{DAB2F18E-C51E-C9B7-21A5-3B6D974FFA4C}"/>
                </a:ext>
              </a:extLst>
            </p:cNvPr>
            <p:cNvSpPr/>
            <p:nvPr/>
          </p:nvSpPr>
          <p:spPr bwMode="auto">
            <a:xfrm>
              <a:off x="428040" y="2095405"/>
              <a:ext cx="8247708" cy="210658"/>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grpSp>
    </p:spTree>
    <p:extLst>
      <p:ext uri="{BB962C8B-B14F-4D97-AF65-F5344CB8AC3E}">
        <p14:creationId xmlns:p14="http://schemas.microsoft.com/office/powerpoint/2010/main" val="320893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 y="30480"/>
            <a:ext cx="9204960" cy="4328159"/>
          </a:xfrm>
          <a:solidFill>
            <a:srgbClr val="99CCFF"/>
          </a:solidFill>
        </p:spPr>
        <p:txBody>
          <a:bodyPr/>
          <a:lstStyle/>
          <a:p>
            <a:br>
              <a:rPr lang="en-US" sz="2400" b="1" dirty="0"/>
            </a:br>
            <a:br>
              <a:rPr lang="en-US" sz="2400" b="1" dirty="0"/>
            </a:br>
            <a:br>
              <a:rPr lang="en-US" sz="2400" b="1" dirty="0"/>
            </a:br>
            <a:br>
              <a:rPr lang="en-US" sz="2400" b="1" dirty="0"/>
            </a:br>
            <a:br>
              <a:rPr lang="en-US" sz="2400" b="1" dirty="0"/>
            </a:br>
            <a:r>
              <a:rPr lang="en-US" sz="2400" b="1" dirty="0"/>
              <a:t>Benefit of Systemic Therapies </a:t>
            </a:r>
            <a:br>
              <a:rPr lang="en-US" sz="2400" b="1" dirty="0"/>
            </a:br>
            <a:r>
              <a:rPr lang="en-US" sz="2400" b="1" dirty="0"/>
              <a:t>in Intermediate-Stage HCC</a:t>
            </a:r>
          </a:p>
        </p:txBody>
      </p:sp>
    </p:spTree>
    <p:extLst>
      <p:ext uri="{BB962C8B-B14F-4D97-AF65-F5344CB8AC3E}">
        <p14:creationId xmlns:p14="http://schemas.microsoft.com/office/powerpoint/2010/main" val="231625162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400" b="1" dirty="0"/>
              <a:t>Systemic Therapy vs TACE in Intermediate-Stage HCC</a:t>
            </a:r>
          </a:p>
        </p:txBody>
      </p:sp>
      <p:sp>
        <p:nvSpPr>
          <p:cNvPr id="5" name="TextBox 4">
            <a:extLst>
              <a:ext uri="{FF2B5EF4-FFF2-40B4-BE49-F238E27FC236}">
                <a16:creationId xmlns:a16="http://schemas.microsoft.com/office/drawing/2014/main" id="{6B8C5EEF-5F81-E920-475D-6C64B4D9ED2F}"/>
              </a:ext>
            </a:extLst>
          </p:cNvPr>
          <p:cNvSpPr txBox="1"/>
          <p:nvPr/>
        </p:nvSpPr>
        <p:spPr>
          <a:xfrm>
            <a:off x="0" y="4573411"/>
            <a:ext cx="9103788" cy="553998"/>
          </a:xfrm>
          <a:prstGeom prst="rect">
            <a:avLst/>
          </a:prstGeom>
          <a:solidFill>
            <a:schemeClr val="bg1"/>
          </a:solidFill>
        </p:spPr>
        <p:txBody>
          <a:bodyPr wrap="square" rtlCol="0">
            <a:spAutoFit/>
          </a:bodyPr>
          <a:lstStyle/>
          <a:p>
            <a:endParaRPr lang="en-US" sz="1000" dirty="0"/>
          </a:p>
          <a:p>
            <a:endParaRPr lang="en-US" sz="1000" dirty="0"/>
          </a:p>
          <a:p>
            <a:r>
              <a:rPr lang="en-US" sz="1000" dirty="0"/>
              <a:t>Kudo et al, Cancers, 2019</a:t>
            </a:r>
          </a:p>
        </p:txBody>
      </p:sp>
      <p:sp>
        <p:nvSpPr>
          <p:cNvPr id="2" name="TextBox 1">
            <a:extLst>
              <a:ext uri="{FF2B5EF4-FFF2-40B4-BE49-F238E27FC236}">
                <a16:creationId xmlns:a16="http://schemas.microsoft.com/office/drawing/2014/main" id="{A144A32E-923E-A0D2-E8CF-112FBAC76642}"/>
              </a:ext>
            </a:extLst>
          </p:cNvPr>
          <p:cNvSpPr txBox="1"/>
          <p:nvPr/>
        </p:nvSpPr>
        <p:spPr>
          <a:xfrm>
            <a:off x="1821422" y="715261"/>
            <a:ext cx="5501155" cy="307777"/>
          </a:xfrm>
          <a:prstGeom prst="rect">
            <a:avLst/>
          </a:prstGeom>
          <a:solidFill>
            <a:schemeClr val="tx1"/>
          </a:solidFill>
          <a:ln w="28575">
            <a:solidFill>
              <a:schemeClr val="tx1"/>
            </a:solidFill>
          </a:ln>
        </p:spPr>
        <p:txBody>
          <a:bodyPr wrap="square" rtlCol="0">
            <a:spAutoFit/>
          </a:bodyPr>
          <a:lstStyle/>
          <a:p>
            <a:pPr algn="ctr"/>
            <a:r>
              <a:rPr lang="en-US" sz="1400" dirty="0">
                <a:solidFill>
                  <a:schemeClr val="bg1"/>
                </a:solidFill>
              </a:rPr>
              <a:t>Proof of Concept Study of Lenvatinib (N=30) vs TACE (N=60)</a:t>
            </a:r>
          </a:p>
        </p:txBody>
      </p:sp>
      <p:pic>
        <p:nvPicPr>
          <p:cNvPr id="6" name="Picture 5">
            <a:extLst>
              <a:ext uri="{FF2B5EF4-FFF2-40B4-BE49-F238E27FC236}">
                <a16:creationId xmlns:a16="http://schemas.microsoft.com/office/drawing/2014/main" id="{284A6DD0-E69D-E15C-10C6-BC93C38E0331}"/>
              </a:ext>
            </a:extLst>
          </p:cNvPr>
          <p:cNvPicPr>
            <a:picLocks noChangeAspect="1"/>
          </p:cNvPicPr>
          <p:nvPr/>
        </p:nvPicPr>
        <p:blipFill>
          <a:blip r:embed="rId2"/>
          <a:stretch>
            <a:fillRect/>
          </a:stretch>
        </p:blipFill>
        <p:spPr>
          <a:xfrm>
            <a:off x="230588" y="1275400"/>
            <a:ext cx="6202018" cy="2919781"/>
          </a:xfrm>
          <a:prstGeom prst="rect">
            <a:avLst/>
          </a:prstGeom>
          <a:ln w="12700">
            <a:solidFill>
              <a:schemeClr val="tx1"/>
            </a:solidFill>
          </a:ln>
        </p:spPr>
      </p:pic>
      <p:pic>
        <p:nvPicPr>
          <p:cNvPr id="8" name="Picture 7">
            <a:extLst>
              <a:ext uri="{FF2B5EF4-FFF2-40B4-BE49-F238E27FC236}">
                <a16:creationId xmlns:a16="http://schemas.microsoft.com/office/drawing/2014/main" id="{8B0DA32C-84F8-D7C4-5418-97E6888D633F}"/>
              </a:ext>
            </a:extLst>
          </p:cNvPr>
          <p:cNvPicPr>
            <a:picLocks noChangeAspect="1"/>
          </p:cNvPicPr>
          <p:nvPr/>
        </p:nvPicPr>
        <p:blipFill>
          <a:blip r:embed="rId3"/>
          <a:stretch>
            <a:fillRect/>
          </a:stretch>
        </p:blipFill>
        <p:spPr>
          <a:xfrm>
            <a:off x="2798858" y="2162724"/>
            <a:ext cx="6202019" cy="2858074"/>
          </a:xfrm>
          <a:prstGeom prst="rect">
            <a:avLst/>
          </a:prstGeom>
          <a:ln w="12700">
            <a:solidFill>
              <a:schemeClr val="tx1"/>
            </a:solidFill>
          </a:ln>
        </p:spPr>
      </p:pic>
      <p:sp>
        <p:nvSpPr>
          <p:cNvPr id="13" name="TextBox 12">
            <a:extLst>
              <a:ext uri="{FF2B5EF4-FFF2-40B4-BE49-F238E27FC236}">
                <a16:creationId xmlns:a16="http://schemas.microsoft.com/office/drawing/2014/main" id="{297216F3-3765-C8A2-B9B8-79F75CF53E1A}"/>
              </a:ext>
            </a:extLst>
          </p:cNvPr>
          <p:cNvSpPr txBox="1"/>
          <p:nvPr/>
        </p:nvSpPr>
        <p:spPr>
          <a:xfrm>
            <a:off x="6597536" y="1465778"/>
            <a:ext cx="2182008" cy="338554"/>
          </a:xfrm>
          <a:prstGeom prst="rect">
            <a:avLst/>
          </a:prstGeom>
          <a:solidFill>
            <a:schemeClr val="bg1"/>
          </a:solidFill>
          <a:ln w="28575">
            <a:solidFill>
              <a:schemeClr val="tx1"/>
            </a:solidFill>
          </a:ln>
        </p:spPr>
        <p:txBody>
          <a:bodyPr wrap="none" rtlCol="0">
            <a:spAutoFit/>
          </a:bodyPr>
          <a:lstStyle/>
          <a:p>
            <a:r>
              <a:rPr lang="en-US" sz="1600" dirty="0"/>
              <a:t>ORR 73.3% vs 33.3%</a:t>
            </a:r>
          </a:p>
        </p:txBody>
      </p:sp>
      <p:grpSp>
        <p:nvGrpSpPr>
          <p:cNvPr id="12" name="Group 11">
            <a:extLst>
              <a:ext uri="{FF2B5EF4-FFF2-40B4-BE49-F238E27FC236}">
                <a16:creationId xmlns:a16="http://schemas.microsoft.com/office/drawing/2014/main" id="{6C9E1716-19A7-0756-7BE0-7F0256EF724F}"/>
              </a:ext>
            </a:extLst>
          </p:cNvPr>
          <p:cNvGrpSpPr/>
          <p:nvPr/>
        </p:nvGrpSpPr>
        <p:grpSpPr>
          <a:xfrm>
            <a:off x="1367624" y="1538694"/>
            <a:ext cx="6512119" cy="3180522"/>
            <a:chOff x="1367624" y="1538694"/>
            <a:chExt cx="6512119" cy="3180522"/>
          </a:xfrm>
        </p:grpSpPr>
        <p:sp>
          <p:nvSpPr>
            <p:cNvPr id="9" name="Rectangle: Rounded Corners 8">
              <a:extLst>
                <a:ext uri="{FF2B5EF4-FFF2-40B4-BE49-F238E27FC236}">
                  <a16:creationId xmlns:a16="http://schemas.microsoft.com/office/drawing/2014/main" id="{D4EF2905-CB4B-1541-8DCC-BDF766C37201}"/>
                </a:ext>
              </a:extLst>
            </p:cNvPr>
            <p:cNvSpPr/>
            <p:nvPr/>
          </p:nvSpPr>
          <p:spPr bwMode="auto">
            <a:xfrm>
              <a:off x="1367624" y="1538694"/>
              <a:ext cx="6512119" cy="3180522"/>
            </a:xfrm>
            <a:prstGeom prst="roundRect">
              <a:avLst/>
            </a:prstGeom>
            <a:solidFill>
              <a:schemeClr val="accent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Ongoing Phase 3 Trials</a:t>
              </a: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a:p>
              <a:pPr marL="0" marR="0" indent="0"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		         </a:t>
              </a:r>
              <a:r>
                <a:rPr kumimoji="0" lang="en-US" sz="1500" b="1" i="0" u="sng" strike="noStrike" cap="none" normalizeH="0" baseline="0" dirty="0">
                  <a:ln>
                    <a:noFill/>
                  </a:ln>
                  <a:solidFill>
                    <a:srgbClr val="3333FF"/>
                  </a:solidFill>
                  <a:effectLst/>
                  <a:latin typeface="Arial" pitchFamily="-72" charset="0"/>
                  <a:ea typeface="ＭＳ Ｐゴシック" pitchFamily="-72" charset="-128"/>
                  <a:cs typeface="ＭＳ Ｐゴシック" pitchFamily="-72" charset="-128"/>
                </a:rPr>
                <a:t>RENO-TACE</a:t>
              </a:r>
              <a:r>
                <a:rPr kumimoji="0" lang="en-US" sz="1500" b="1" i="0" u="none" strike="noStrike" cap="none" normalizeH="0" baseline="0" dirty="0">
                  <a:ln>
                    <a:noFill/>
                  </a:ln>
                  <a:solidFill>
                    <a:srgbClr val="3333FF"/>
                  </a:solidFill>
                  <a:effectLst/>
                  <a:latin typeface="Arial" pitchFamily="-72" charset="0"/>
                  <a:ea typeface="ＭＳ Ｐゴシック" pitchFamily="-72" charset="-128"/>
                  <a:cs typeface="ＭＳ Ｐゴシック" pitchFamily="-72" charset="-128"/>
                </a:rPr>
                <a:t>: Regorafenib + Nivolumab</a:t>
              </a:r>
            </a:p>
            <a:p>
              <a:pPr marL="0" marR="0" indent="0" algn="ctr" defTabSz="914400" rtl="0" eaLnBrk="0" fontAlgn="base" latinLnBrk="0" hangingPunct="0">
                <a:lnSpc>
                  <a:spcPct val="100000"/>
                </a:lnSpc>
                <a:spcBef>
                  <a:spcPct val="0"/>
                </a:spcBef>
                <a:spcAft>
                  <a:spcPct val="0"/>
                </a:spcAft>
                <a:buClrTx/>
                <a:buSzTx/>
                <a:buFontTx/>
                <a:buNone/>
                <a:tabLst/>
              </a:pPr>
              <a:r>
                <a:rPr lang="en-US" sz="1500" b="1" dirty="0">
                  <a:solidFill>
                    <a:srgbClr val="3333FF"/>
                  </a:solidFill>
                  <a:latin typeface="Arial" pitchFamily="-72" charset="0"/>
                  <a:ea typeface="ＭＳ Ｐゴシック" pitchFamily="-72" charset="-128"/>
                  <a:cs typeface="ＭＳ Ｐゴシック" pitchFamily="-72" charset="-128"/>
                </a:rPr>
                <a:t>                                              </a:t>
              </a:r>
              <a:r>
                <a:rPr kumimoji="0" lang="en-US" sz="1500" b="1" i="0" u="none" strike="noStrike" cap="none" normalizeH="0" baseline="0" dirty="0">
                  <a:ln>
                    <a:noFill/>
                  </a:ln>
                  <a:solidFill>
                    <a:srgbClr val="3333FF"/>
                  </a:solidFill>
                  <a:effectLst/>
                  <a:latin typeface="Arial" pitchFamily="-72" charset="0"/>
                  <a:ea typeface="ＭＳ Ｐゴシック" pitchFamily="-72" charset="-128"/>
                  <a:cs typeface="ＭＳ Ｐゴシック" pitchFamily="-72" charset="-128"/>
                </a:rPr>
                <a:t>vs TACE in Intermediate-Stage HCC</a:t>
              </a:r>
            </a:p>
            <a:p>
              <a:pPr marL="0" marR="0" indent="0" defTabSz="914400" rtl="0" eaLnBrk="0" fontAlgn="base" latinLnBrk="0" hangingPunct="0">
                <a:lnSpc>
                  <a:spcPct val="100000"/>
                </a:lnSpc>
                <a:spcBef>
                  <a:spcPct val="0"/>
                </a:spcBef>
                <a:spcAft>
                  <a:spcPct val="0"/>
                </a:spcAft>
                <a:buClrTx/>
                <a:buSzTx/>
                <a:buFontTx/>
                <a:buNone/>
                <a:tabLst/>
              </a:pPr>
              <a:r>
                <a:rPr lang="en-US" sz="1500" b="1" dirty="0">
                  <a:latin typeface="Arial" pitchFamily="-72" charset="0"/>
                  <a:ea typeface="ＭＳ Ｐゴシック" pitchFamily="-72" charset="-128"/>
                  <a:cs typeface="ＭＳ Ｐゴシック" pitchFamily="-72" charset="-128"/>
                </a:rPr>
                <a:t>			</a:t>
              </a:r>
              <a:r>
                <a:rPr lang="en-US" sz="1200" b="1" u="sng" dirty="0">
                  <a:latin typeface="Arial" pitchFamily="-72" charset="0"/>
                  <a:ea typeface="ＭＳ Ｐゴシック" pitchFamily="-72" charset="-128"/>
                  <a:cs typeface="ＭＳ Ｐゴシック" pitchFamily="-72" charset="-128"/>
                </a:rPr>
                <a:t>Primary Endpoint</a:t>
              </a:r>
              <a:r>
                <a:rPr lang="en-US" sz="1200" b="1" dirty="0">
                  <a:latin typeface="Arial" pitchFamily="-72" charset="0"/>
                  <a:ea typeface="ＭＳ Ｐゴシック" pitchFamily="-72" charset="-128"/>
                  <a:cs typeface="ＭＳ Ｐゴシック" pitchFamily="-72" charset="-128"/>
                </a:rPr>
                <a:t>: PFS</a:t>
              </a:r>
            </a:p>
            <a:p>
              <a:pPr marL="0" marR="0" indent="0"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			</a:t>
              </a:r>
              <a:r>
                <a:rPr kumimoji="0" lang="en-US" sz="1200" b="1" i="0" u="sng"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Secondary Endpoints</a:t>
              </a:r>
              <a:r>
                <a:rPr kumimoji="0" lang="en-US" sz="12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 OS, ORR</a:t>
              </a:r>
            </a:p>
            <a:p>
              <a:pPr marL="0" marR="0" indent="0" algn="ctr" defTabSz="914400" rtl="0" eaLnBrk="0" fontAlgn="base" latinLnBrk="0" hangingPunct="0">
                <a:lnSpc>
                  <a:spcPct val="100000"/>
                </a:lnSpc>
                <a:spcBef>
                  <a:spcPct val="0"/>
                </a:spcBef>
                <a:spcAft>
                  <a:spcPct val="0"/>
                </a:spcAft>
                <a:buClrTx/>
                <a:buSzTx/>
                <a:buFontTx/>
                <a:buNone/>
                <a:tabLst/>
              </a:pPr>
              <a:r>
                <a:rPr lang="en-US" sz="1500" b="1" dirty="0">
                  <a:latin typeface="Arial" pitchFamily="-72" charset="0"/>
                  <a:ea typeface="ＭＳ Ｐゴシック" pitchFamily="-72" charset="-128"/>
                  <a:cs typeface="ＭＳ Ｐゴシック" pitchFamily="-72" charset="-128"/>
                </a:rPr>
                <a:t>		          </a:t>
              </a:r>
              <a:endParaRPr lang="en-US" sz="1500" b="1" u="sng" dirty="0">
                <a:latin typeface="Arial" pitchFamily="-72" charset="0"/>
                <a:ea typeface="ＭＳ Ｐゴシック" pitchFamily="-72" charset="-128"/>
                <a:cs typeface="ＭＳ Ｐゴシック" pitchFamily="-72" charset="-128"/>
              </a:endParaRPr>
            </a:p>
            <a:p>
              <a:pPr marL="0" marR="0" indent="0" algn="ctr" defTabSz="914400" rtl="0" eaLnBrk="0" fontAlgn="base" latinLnBrk="0" hangingPunct="0">
                <a:lnSpc>
                  <a:spcPct val="100000"/>
                </a:lnSpc>
                <a:spcBef>
                  <a:spcPct val="0"/>
                </a:spcBef>
                <a:spcAft>
                  <a:spcPct val="0"/>
                </a:spcAft>
                <a:buClrTx/>
                <a:buSzTx/>
                <a:buFontTx/>
                <a:buNone/>
                <a:tabLst/>
              </a:pPr>
              <a:r>
                <a:rPr lang="en-US" sz="1500" b="1" dirty="0">
                  <a:latin typeface="Arial" pitchFamily="-72" charset="0"/>
                  <a:ea typeface="ＭＳ Ｐゴシック" pitchFamily="-72" charset="-128"/>
                  <a:cs typeface="ＭＳ Ｐゴシック" pitchFamily="-72" charset="-128"/>
                </a:rPr>
                <a:t>		          </a:t>
              </a:r>
              <a:r>
                <a:rPr lang="en-US" sz="1500" b="1" u="sng" dirty="0">
                  <a:solidFill>
                    <a:srgbClr val="3333FF"/>
                  </a:solidFill>
                  <a:latin typeface="Arial" pitchFamily="-72" charset="0"/>
                  <a:ea typeface="ＭＳ Ｐゴシック" pitchFamily="-72" charset="-128"/>
                  <a:cs typeface="ＭＳ Ｐゴシック" pitchFamily="-72" charset="-128"/>
                </a:rPr>
                <a:t>ABC-HCC</a:t>
              </a:r>
              <a:r>
                <a:rPr lang="en-US" sz="1500" b="1" dirty="0">
                  <a:solidFill>
                    <a:srgbClr val="3333FF"/>
                  </a:solidFill>
                  <a:latin typeface="Arial" pitchFamily="-72" charset="0"/>
                  <a:ea typeface="ＭＳ Ｐゴシック" pitchFamily="-72" charset="-128"/>
                  <a:cs typeface="ＭＳ Ｐゴシック" pitchFamily="-72" charset="-128"/>
                </a:rPr>
                <a:t>: Atezolizumab + Bevacizumab </a:t>
              </a:r>
            </a:p>
            <a:p>
              <a:pPr marL="0" marR="0" indent="0" defTabSz="914400" rtl="0" eaLnBrk="0" fontAlgn="base" latinLnBrk="0" hangingPunct="0">
                <a:lnSpc>
                  <a:spcPct val="100000"/>
                </a:lnSpc>
                <a:spcBef>
                  <a:spcPct val="0"/>
                </a:spcBef>
                <a:spcAft>
                  <a:spcPct val="0"/>
                </a:spcAft>
                <a:buClrTx/>
                <a:buSzTx/>
                <a:buFontTx/>
                <a:buNone/>
                <a:tabLst/>
              </a:pPr>
              <a:r>
                <a:rPr lang="en-US" sz="1500" b="1" dirty="0">
                  <a:solidFill>
                    <a:srgbClr val="3333FF"/>
                  </a:solidFill>
                  <a:latin typeface="Arial" pitchFamily="-72" charset="0"/>
                  <a:ea typeface="ＭＳ Ｐゴシック" pitchFamily="-72" charset="-128"/>
                  <a:cs typeface="ＭＳ Ｐゴシック" pitchFamily="-72" charset="-128"/>
                </a:rPr>
                <a:t>                                              vs TACE in Intermediate-Stage HCC</a:t>
              </a:r>
            </a:p>
            <a:p>
              <a:pPr marL="0" marR="0" indent="0" defTabSz="914400" rtl="0" eaLnBrk="0" fontAlgn="base" latinLnBrk="0" hangingPunct="0">
                <a:lnSpc>
                  <a:spcPct val="100000"/>
                </a:lnSpc>
                <a:spcBef>
                  <a:spcPct val="0"/>
                </a:spcBef>
                <a:spcAft>
                  <a:spcPct val="0"/>
                </a:spcAft>
                <a:buClrTx/>
                <a:buSzTx/>
                <a:buFontTx/>
                <a:buNone/>
                <a:tabLst/>
              </a:pPr>
              <a:r>
                <a:rPr lang="en-US" sz="1200" b="1" dirty="0">
                  <a:latin typeface="Arial" pitchFamily="-72" charset="0"/>
                  <a:ea typeface="ＭＳ Ｐゴシック" pitchFamily="-72" charset="-128"/>
                  <a:cs typeface="ＭＳ Ｐゴシック" pitchFamily="-72" charset="-128"/>
                </a:rPr>
                <a:t>			</a:t>
              </a:r>
              <a:r>
                <a:rPr lang="en-US" sz="1200" b="1" u="sng" dirty="0">
                  <a:latin typeface="Arial" pitchFamily="-72" charset="0"/>
                  <a:ea typeface="ＭＳ Ｐゴシック" pitchFamily="-72" charset="-128"/>
                  <a:cs typeface="ＭＳ Ｐゴシック" pitchFamily="-72" charset="-128"/>
                </a:rPr>
                <a:t>Primary Endpoint</a:t>
              </a:r>
              <a:r>
                <a:rPr lang="en-US" sz="1200" b="1" dirty="0">
                  <a:latin typeface="Arial" pitchFamily="-72" charset="0"/>
                  <a:ea typeface="ＭＳ Ｐゴシック" pitchFamily="-72" charset="-128"/>
                  <a:cs typeface="ＭＳ Ｐゴシック" pitchFamily="-72" charset="-128"/>
                </a:rPr>
                <a:t>: TTF</a:t>
              </a:r>
              <a:br>
                <a:rPr lang="en-US" sz="1200" b="1" dirty="0">
                  <a:latin typeface="Arial" pitchFamily="-72" charset="0"/>
                  <a:ea typeface="ＭＳ Ｐゴシック" pitchFamily="-72" charset="-128"/>
                  <a:cs typeface="ＭＳ Ｐゴシック" pitchFamily="-72" charset="-128"/>
                </a:rPr>
              </a:br>
              <a:r>
                <a:rPr lang="en-US" sz="1200" b="1" dirty="0">
                  <a:latin typeface="Arial" pitchFamily="-72" charset="0"/>
                  <a:ea typeface="ＭＳ Ｐゴシック" pitchFamily="-72" charset="-128"/>
                  <a:cs typeface="ＭＳ Ｐゴシック" pitchFamily="-72" charset="-128"/>
                </a:rPr>
                <a:t>			</a:t>
              </a:r>
              <a:r>
                <a:rPr lang="en-US" sz="1200" b="1" u="sng" dirty="0">
                  <a:latin typeface="Arial" pitchFamily="-72" charset="0"/>
                  <a:ea typeface="ＭＳ Ｐゴシック" pitchFamily="-72" charset="-128"/>
                  <a:cs typeface="ＭＳ Ｐゴシック" pitchFamily="-72" charset="-128"/>
                </a:rPr>
                <a:t>Secondary Endpoints</a:t>
              </a:r>
              <a:r>
                <a:rPr lang="en-US" sz="1200" b="1" dirty="0">
                  <a:latin typeface="Arial" pitchFamily="-72" charset="0"/>
                  <a:ea typeface="ＭＳ Ｐゴシック" pitchFamily="-72" charset="-128"/>
                  <a:cs typeface="ＭＳ Ｐゴシック" pitchFamily="-72" charset="-128"/>
                </a:rPr>
                <a:t>: OS, ORR</a:t>
              </a: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500" b="1"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0" name="Rectangle: Rounded Corners 9">
              <a:extLst>
                <a:ext uri="{FF2B5EF4-FFF2-40B4-BE49-F238E27FC236}">
                  <a16:creationId xmlns:a16="http://schemas.microsoft.com/office/drawing/2014/main" id="{500F799B-00F6-D432-04F5-EA8B7E2B4490}"/>
                </a:ext>
              </a:extLst>
            </p:cNvPr>
            <p:cNvSpPr/>
            <p:nvPr/>
          </p:nvSpPr>
          <p:spPr bwMode="auto">
            <a:xfrm>
              <a:off x="1956020" y="2251041"/>
              <a:ext cx="1685676" cy="882595"/>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ECOG 0-1</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Arial" pitchFamily="-72" charset="0"/>
                  <a:ea typeface="ＭＳ Ｐゴシック" pitchFamily="-72" charset="-128"/>
                  <a:cs typeface="ＭＳ Ｐゴシック" pitchFamily="-72" charset="-128"/>
                </a:rPr>
                <a:t>Child-Pugh A</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N=496</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Arial" pitchFamily="-72" charset="0"/>
                  <a:ea typeface="ＭＳ Ｐゴシック" pitchFamily="-72" charset="-128"/>
                  <a:cs typeface="ＭＳ Ｐゴシック" pitchFamily="-72" charset="-128"/>
                </a:rPr>
                <a:t>(NCT04777851)</a:t>
              </a:r>
              <a:endParaRPr kumimoji="0" lang="en-US" sz="12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1" name="Rectangle: Rounded Corners 10">
              <a:extLst>
                <a:ext uri="{FF2B5EF4-FFF2-40B4-BE49-F238E27FC236}">
                  <a16:creationId xmlns:a16="http://schemas.microsoft.com/office/drawing/2014/main" id="{A86A718A-C60A-DB3F-19A1-62FE00F5F3A7}"/>
                </a:ext>
              </a:extLst>
            </p:cNvPr>
            <p:cNvSpPr/>
            <p:nvPr/>
          </p:nvSpPr>
          <p:spPr bwMode="auto">
            <a:xfrm>
              <a:off x="1976353" y="3422089"/>
              <a:ext cx="1685676" cy="882595"/>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ECOG 0</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Arial" pitchFamily="-72" charset="0"/>
                  <a:ea typeface="ＭＳ Ｐゴシック" pitchFamily="-72" charset="-128"/>
                  <a:cs typeface="ＭＳ Ｐゴシック" pitchFamily="-72" charset="-128"/>
                </a:rPr>
                <a:t>Child-Pugh A</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N=432</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Arial" pitchFamily="-72" charset="0"/>
                  <a:ea typeface="ＭＳ Ｐゴシック" pitchFamily="-72" charset="-128"/>
                  <a:cs typeface="ＭＳ Ｐゴシック" pitchFamily="-72" charset="-128"/>
                </a:rPr>
                <a:t>(NCT04803994)</a:t>
              </a:r>
              <a:endParaRPr kumimoji="0" lang="en-US" sz="12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grpSp>
    </p:spTree>
    <p:extLst>
      <p:ext uri="{BB962C8B-B14F-4D97-AF65-F5344CB8AC3E}">
        <p14:creationId xmlns:p14="http://schemas.microsoft.com/office/powerpoint/2010/main" val="394266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B85DBF2-B452-ABA6-EAF2-F68F7A941061}"/>
              </a:ext>
            </a:extLst>
          </p:cNvPr>
          <p:cNvSpPr>
            <a:spLocks noGrp="1"/>
          </p:cNvSpPr>
          <p:nvPr>
            <p:ph type="title"/>
          </p:nvPr>
        </p:nvSpPr>
        <p:spPr/>
        <p:txBody>
          <a:bodyPr/>
          <a:lstStyle/>
          <a:p>
            <a:r>
              <a:rPr lang="en-US" dirty="0"/>
              <a:t>Meta-analysis of anti-EGFR treatment in RAS wt mCRC: PFS for HER2+ vs. HER2-</a:t>
            </a:r>
            <a:r>
              <a:rPr lang="en-US" baseline="30000" dirty="0"/>
              <a:t>1</a:t>
            </a:r>
            <a:endParaRPr lang="de-DE" baseline="30000" dirty="0"/>
          </a:p>
        </p:txBody>
      </p:sp>
      <p:graphicFrame>
        <p:nvGraphicFramePr>
          <p:cNvPr id="2" name="Vertical Content Placeholder 3">
            <a:extLst>
              <a:ext uri="{FF2B5EF4-FFF2-40B4-BE49-F238E27FC236}">
                <a16:creationId xmlns:a16="http://schemas.microsoft.com/office/drawing/2014/main" id="{3B674619-F79B-BB0D-6CB6-9F98D94FE025}"/>
              </a:ext>
            </a:extLst>
          </p:cNvPr>
          <p:cNvGraphicFramePr>
            <a:graphicFrameLocks/>
          </p:cNvGraphicFramePr>
          <p:nvPr/>
        </p:nvGraphicFramePr>
        <p:xfrm>
          <a:off x="332187" y="819151"/>
          <a:ext cx="8478664" cy="2670300"/>
        </p:xfrm>
        <a:graphic>
          <a:graphicData uri="http://schemas.openxmlformats.org/drawingml/2006/table">
            <a:tbl>
              <a:tblPr firstRow="1" bandRow="1">
                <a:tableStyleId>{21E4AEA4-8DFA-4A89-87EB-49C32662AFE0}</a:tableStyleId>
              </a:tblPr>
              <a:tblGrid>
                <a:gridCol w="3277789">
                  <a:extLst>
                    <a:ext uri="{9D8B030D-6E8A-4147-A177-3AD203B41FA5}">
                      <a16:colId xmlns:a16="http://schemas.microsoft.com/office/drawing/2014/main" val="3313381949"/>
                    </a:ext>
                  </a:extLst>
                </a:gridCol>
                <a:gridCol w="2476500">
                  <a:extLst>
                    <a:ext uri="{9D8B030D-6E8A-4147-A177-3AD203B41FA5}">
                      <a16:colId xmlns:a16="http://schemas.microsoft.com/office/drawing/2014/main" val="3679716403"/>
                    </a:ext>
                  </a:extLst>
                </a:gridCol>
                <a:gridCol w="1552575">
                  <a:extLst>
                    <a:ext uri="{9D8B030D-6E8A-4147-A177-3AD203B41FA5}">
                      <a16:colId xmlns:a16="http://schemas.microsoft.com/office/drawing/2014/main" val="3250299195"/>
                    </a:ext>
                  </a:extLst>
                </a:gridCol>
                <a:gridCol w="1171800">
                  <a:extLst>
                    <a:ext uri="{9D8B030D-6E8A-4147-A177-3AD203B41FA5}">
                      <a16:colId xmlns:a16="http://schemas.microsoft.com/office/drawing/2014/main" val="2321615878"/>
                    </a:ext>
                  </a:extLst>
                </a:gridCol>
              </a:tblGrid>
              <a:tr h="459000">
                <a:tc>
                  <a:txBody>
                    <a:bodyPr/>
                    <a:lstStyle/>
                    <a:p>
                      <a:r>
                        <a:rPr lang="en-US" sz="1200" b="1" i="0" noProof="1">
                          <a:latin typeface="Avenir Next LT Pro" panose="020B0504020202020204" pitchFamily="34" charset="77"/>
                        </a:rPr>
                        <a:t>Study</a:t>
                      </a:r>
                    </a:p>
                  </a:txBody>
                  <a:tcPr marL="68580" marR="68580" marT="34290" marB="34290" anchor="ctr">
                    <a:solidFill>
                      <a:schemeClr val="tx2"/>
                    </a:solidFill>
                  </a:tcPr>
                </a:tc>
                <a:tc>
                  <a:txBody>
                    <a:bodyPr/>
                    <a:lstStyle/>
                    <a:p>
                      <a:endParaRPr lang="en-US" sz="1200" b="1" i="0" noProof="1">
                        <a:latin typeface="Avenir Next LT Pro Demi" panose="020B0704020202020204" pitchFamily="34" charset="0"/>
                      </a:endParaRPr>
                    </a:p>
                  </a:txBody>
                  <a:tcPr marL="68580" marR="68580" marT="34290" marB="34290" anchor="ctr">
                    <a:solidFill>
                      <a:schemeClr val="tx2"/>
                    </a:solidFill>
                  </a:tcPr>
                </a:tc>
                <a:tc>
                  <a:txBody>
                    <a:bodyPr/>
                    <a:lstStyle/>
                    <a:p>
                      <a:pPr algn="ctr"/>
                      <a:r>
                        <a:rPr lang="en-US" sz="1200" b="1" i="0" noProof="1">
                          <a:latin typeface="Avenir Next LT Pro Demi" panose="020B0704020202020204" pitchFamily="34" charset="0"/>
                        </a:rPr>
                        <a:t>HR (95% Cl)</a:t>
                      </a:r>
                    </a:p>
                  </a:txBody>
                  <a:tcPr marL="68580" marR="68580" marT="34290" marB="34290" anchor="ctr">
                    <a:solidFill>
                      <a:schemeClr val="tx2"/>
                    </a:solidFill>
                  </a:tcPr>
                </a:tc>
                <a:tc>
                  <a:txBody>
                    <a:bodyPr/>
                    <a:lstStyle/>
                    <a:p>
                      <a:pPr algn="ctr"/>
                      <a:r>
                        <a:rPr lang="en-US" sz="1200" b="1" i="0" noProof="1">
                          <a:latin typeface="Avenir Next LT Pro Demi" panose="020B0704020202020204" pitchFamily="34" charset="0"/>
                        </a:rPr>
                        <a:t>N</a:t>
                      </a:r>
                    </a:p>
                  </a:txBody>
                  <a:tcPr marL="68580" marR="68580" marT="34290" marB="34290" anchor="ctr">
                    <a:solidFill>
                      <a:schemeClr val="tx2"/>
                    </a:solidFill>
                  </a:tcPr>
                </a:tc>
                <a:extLst>
                  <a:ext uri="{0D108BD9-81ED-4DB2-BD59-A6C34878D82A}">
                    <a16:rowId xmlns:a16="http://schemas.microsoft.com/office/drawing/2014/main" val="2076357295"/>
                  </a:ext>
                </a:extLst>
              </a:tr>
              <a:tr h="315900">
                <a:tc>
                  <a:txBody>
                    <a:bodyPr/>
                    <a:lstStyle/>
                    <a:p>
                      <a:r>
                        <a:rPr lang="en-US" sz="900" b="0" i="0" baseline="0" noProof="1">
                          <a:solidFill>
                            <a:schemeClr val="tx1"/>
                          </a:solidFill>
                          <a:latin typeface="Avenir Next LT Pro" panose="020B0504020202020204" pitchFamily="34" charset="0"/>
                        </a:rPr>
                        <a:t>Yagisawa 2021 </a:t>
                      </a:r>
                      <a:r>
                        <a:rPr lang="en-US" sz="900" b="0" i="0" baseline="30000" noProof="1">
                          <a:solidFill>
                            <a:schemeClr val="tx1"/>
                          </a:solidFill>
                          <a:latin typeface="Avenir Next LT Pro" panose="020B0504020202020204" pitchFamily="34" charset="0"/>
                        </a:rPr>
                        <a:t>2</a:t>
                      </a:r>
                      <a:endParaRPr lang="en-US" sz="900" b="0" i="0" baseline="0" noProof="1">
                        <a:solidFill>
                          <a:schemeClr val="tx1"/>
                        </a:solidFill>
                        <a:latin typeface="Avenir Next LT Pro" panose="020B0504020202020204" pitchFamily="34" charset="0"/>
                      </a:endParaRPr>
                    </a:p>
                  </a:txBody>
                  <a:tcPr marL="68580" marR="68580" marT="34290" marB="34290" anchor="ctr">
                    <a:solidFill>
                      <a:srgbClr val="FFFFFF"/>
                    </a:solidFill>
                  </a:tcPr>
                </a:tc>
                <a:tc>
                  <a:txBody>
                    <a:bodyPr/>
                    <a:lstStyle/>
                    <a:p>
                      <a:endParaRPr lang="en-US" sz="900" baseline="0" noProof="1">
                        <a:solidFill>
                          <a:schemeClr val="tx1"/>
                        </a:solidFill>
                        <a:latin typeface="Avenir Next LT Pro" panose="020B0504020202020204" pitchFamily="34" charset="0"/>
                      </a:endParaRPr>
                    </a:p>
                  </a:txBody>
                  <a:tcPr marL="68580" marR="68580" marT="34290" marB="34290" anchor="ctr">
                    <a:solidFill>
                      <a:srgbClr val="FFFFFF"/>
                    </a:solidFill>
                  </a:tcPr>
                </a:tc>
                <a:tc>
                  <a:txBody>
                    <a:bodyPr/>
                    <a:lstStyle/>
                    <a:p>
                      <a:pPr algn="ctr"/>
                      <a:r>
                        <a:rPr lang="en-US" sz="900" b="0" i="0" baseline="0" noProof="1">
                          <a:solidFill>
                            <a:schemeClr val="tx1"/>
                          </a:solidFill>
                          <a:latin typeface="Avenir Next LT Pro" panose="020B0504020202020204" pitchFamily="34" charset="0"/>
                        </a:rPr>
                        <a:t>2.35 (0.81-6.80)</a:t>
                      </a:r>
                    </a:p>
                  </a:txBody>
                  <a:tcPr marL="68580" marR="68580" marT="34290" marB="34290" anchor="ctr">
                    <a:solidFill>
                      <a:srgbClr val="FFFFFF"/>
                    </a:solidFill>
                  </a:tcPr>
                </a:tc>
                <a:tc>
                  <a:txBody>
                    <a:bodyPr/>
                    <a:lstStyle/>
                    <a:p>
                      <a:pPr algn="ctr"/>
                      <a:r>
                        <a:rPr lang="en-US" sz="900" b="0" i="0" baseline="0" noProof="1">
                          <a:solidFill>
                            <a:schemeClr val="tx1"/>
                          </a:solidFill>
                          <a:latin typeface="Avenir Next LT Pro" panose="020B0504020202020204" pitchFamily="34" charset="0"/>
                        </a:rPr>
                        <a:t>54</a:t>
                      </a:r>
                    </a:p>
                  </a:txBody>
                  <a:tcPr marL="68580" marR="68580" marT="34290" marB="34290" anchor="ctr">
                    <a:solidFill>
                      <a:srgbClr val="FFFFFF"/>
                    </a:solidFill>
                  </a:tcPr>
                </a:tc>
                <a:extLst>
                  <a:ext uri="{0D108BD9-81ED-4DB2-BD59-A6C34878D82A}">
                    <a16:rowId xmlns:a16="http://schemas.microsoft.com/office/drawing/2014/main" val="3654524184"/>
                  </a:ext>
                </a:extLst>
              </a:tr>
              <a:tr h="315900">
                <a:tc>
                  <a:txBody>
                    <a:bodyPr/>
                    <a:lstStyle/>
                    <a:p>
                      <a:r>
                        <a:rPr lang="en-US" sz="900" baseline="0" noProof="1">
                          <a:solidFill>
                            <a:schemeClr val="tx1"/>
                          </a:solidFill>
                          <a:latin typeface="Avenir Next LT Pro" panose="020B0504020202020204" pitchFamily="34" charset="0"/>
                        </a:rPr>
                        <a:t>Jeong 2016/2017 </a:t>
                      </a:r>
                      <a:r>
                        <a:rPr lang="en-US" sz="900" baseline="30000" noProof="1">
                          <a:solidFill>
                            <a:schemeClr val="tx1"/>
                          </a:solidFill>
                          <a:latin typeface="Avenir Next LT Pro" panose="020B0504020202020204" pitchFamily="34" charset="0"/>
                        </a:rPr>
                        <a:t>3.4</a:t>
                      </a:r>
                      <a:endParaRPr lang="en-US" sz="900" baseline="0" noProof="1">
                        <a:solidFill>
                          <a:schemeClr val="tx1"/>
                        </a:solidFill>
                        <a:latin typeface="Avenir Next LT Pro" panose="020B0504020202020204" pitchFamily="34" charset="0"/>
                      </a:endParaRPr>
                    </a:p>
                  </a:txBody>
                  <a:tcPr marL="68580" marR="68580" marT="34290" marB="34290" anchor="ctr">
                    <a:solidFill>
                      <a:srgbClr val="F0F0F0"/>
                    </a:solidFill>
                  </a:tcPr>
                </a:tc>
                <a:tc>
                  <a:txBody>
                    <a:bodyPr/>
                    <a:lstStyle/>
                    <a:p>
                      <a:endParaRPr lang="en-US" sz="900" baseline="0" noProof="1">
                        <a:solidFill>
                          <a:schemeClr val="tx1"/>
                        </a:solidFill>
                        <a:latin typeface="Avenir Next LT Pro" panose="020B0504020202020204" pitchFamily="34" charset="0"/>
                      </a:endParaRPr>
                    </a:p>
                  </a:txBody>
                  <a:tcPr marL="68580" marR="68580" marT="34290" marB="34290" anchor="ctr">
                    <a:solidFill>
                      <a:srgbClr val="F0F0F0"/>
                    </a:solidFill>
                  </a:tcPr>
                </a:tc>
                <a:tc>
                  <a:txBody>
                    <a:bodyPr/>
                    <a:lstStyle/>
                    <a:p>
                      <a:pPr algn="ctr"/>
                      <a:r>
                        <a:rPr lang="en-US" sz="900" b="0" i="0" baseline="0" noProof="1">
                          <a:solidFill>
                            <a:schemeClr val="tx1"/>
                          </a:solidFill>
                          <a:latin typeface="Avenir Next LT Pro" panose="020B0504020202020204" pitchFamily="34" charset="0"/>
                        </a:rPr>
                        <a:t>2.73 (1.18-6.31)</a:t>
                      </a:r>
                    </a:p>
                  </a:txBody>
                  <a:tcPr marL="68580" marR="68580" marT="34290" marB="34290" anchor="ctr">
                    <a:solidFill>
                      <a:srgbClr val="F0F0F0"/>
                    </a:solidFill>
                  </a:tcPr>
                </a:tc>
                <a:tc>
                  <a:txBody>
                    <a:bodyPr/>
                    <a:lstStyle/>
                    <a:p>
                      <a:pPr algn="ctr"/>
                      <a:r>
                        <a:rPr lang="en-US" sz="900" b="0" i="0" baseline="0" noProof="1">
                          <a:solidFill>
                            <a:schemeClr val="tx1"/>
                          </a:solidFill>
                          <a:latin typeface="Avenir Next LT Pro" panose="020B0504020202020204" pitchFamily="34" charset="0"/>
                        </a:rPr>
                        <a:t>142</a:t>
                      </a:r>
                    </a:p>
                  </a:txBody>
                  <a:tcPr marL="68580" marR="68580" marT="34290" marB="34290" anchor="ctr">
                    <a:solidFill>
                      <a:srgbClr val="F0F0F0"/>
                    </a:solidFill>
                  </a:tcPr>
                </a:tc>
                <a:extLst>
                  <a:ext uri="{0D108BD9-81ED-4DB2-BD59-A6C34878D82A}">
                    <a16:rowId xmlns:a16="http://schemas.microsoft.com/office/drawing/2014/main" val="87229505"/>
                  </a:ext>
                </a:extLst>
              </a:tr>
              <a:tr h="315900">
                <a:tc>
                  <a:txBody>
                    <a:bodyPr/>
                    <a:lstStyle/>
                    <a:p>
                      <a:r>
                        <a:rPr lang="en-US" sz="900" b="0" i="0" baseline="0" noProof="1">
                          <a:solidFill>
                            <a:schemeClr val="tx1"/>
                          </a:solidFill>
                          <a:latin typeface="Avenir Next LT Pro" panose="020B0504020202020204" pitchFamily="34" charset="0"/>
                        </a:rPr>
                        <a:t>Sartore-Bianchi 2019 </a:t>
                      </a:r>
                      <a:r>
                        <a:rPr lang="en-US" sz="900" b="0" i="0" baseline="30000" noProof="1">
                          <a:solidFill>
                            <a:schemeClr val="tx1"/>
                          </a:solidFill>
                          <a:latin typeface="Avenir Next LT Pro" panose="020B0504020202020204" pitchFamily="34" charset="0"/>
                        </a:rPr>
                        <a:t>5</a:t>
                      </a:r>
                      <a:endParaRPr lang="en-US" sz="900" b="0" i="0" baseline="0" noProof="1">
                        <a:solidFill>
                          <a:schemeClr val="tx1"/>
                        </a:solidFill>
                        <a:latin typeface="Avenir Next LT Pro" panose="020B0504020202020204" pitchFamily="34" charset="0"/>
                      </a:endParaRPr>
                    </a:p>
                  </a:txBody>
                  <a:tcPr marL="68580" marR="68580" marT="34290" marB="34290" anchor="ctr">
                    <a:solidFill>
                      <a:srgbClr val="FFFFFF"/>
                    </a:solidFill>
                  </a:tcPr>
                </a:tc>
                <a:tc>
                  <a:txBody>
                    <a:bodyPr/>
                    <a:lstStyle/>
                    <a:p>
                      <a:endParaRPr lang="en-US" sz="900" b="0" i="0" baseline="0" noProof="1">
                        <a:solidFill>
                          <a:schemeClr val="tx1"/>
                        </a:solidFill>
                        <a:latin typeface="Avenir Next LT Pro" panose="020B0504020202020204" pitchFamily="34" charset="0"/>
                      </a:endParaRPr>
                    </a:p>
                  </a:txBody>
                  <a:tcPr marL="68580" marR="68580" marT="34290" marB="34290" anchor="ctr">
                    <a:solidFill>
                      <a:srgbClr val="FFFFFF"/>
                    </a:solidFill>
                  </a:tcPr>
                </a:tc>
                <a:tc>
                  <a:txBody>
                    <a:bodyPr/>
                    <a:lstStyle/>
                    <a:p>
                      <a:pPr algn="ctr"/>
                      <a:r>
                        <a:rPr lang="en-US" sz="900" b="0" i="0" baseline="0" noProof="1">
                          <a:solidFill>
                            <a:schemeClr val="tx1"/>
                          </a:solidFill>
                          <a:latin typeface="Avenir Next LT Pro" panose="020B0504020202020204" pitchFamily="34" charset="0"/>
                        </a:rPr>
                        <a:t>1.35 (0.96-1.89)</a:t>
                      </a:r>
                    </a:p>
                  </a:txBody>
                  <a:tcPr marL="68580" marR="68580" marT="34290" marB="34290" anchor="ctr">
                    <a:solidFill>
                      <a:srgbClr val="FFFFFF"/>
                    </a:solidFill>
                  </a:tcPr>
                </a:tc>
                <a:tc>
                  <a:txBody>
                    <a:bodyPr/>
                    <a:lstStyle/>
                    <a:p>
                      <a:pPr algn="ctr"/>
                      <a:r>
                        <a:rPr lang="en-US" sz="900" b="0" i="0" baseline="0" noProof="1">
                          <a:solidFill>
                            <a:schemeClr val="tx1"/>
                          </a:solidFill>
                          <a:latin typeface="Avenir Next LT Pro" panose="020B0504020202020204" pitchFamily="34" charset="0"/>
                        </a:rPr>
                        <a:t>184</a:t>
                      </a:r>
                    </a:p>
                  </a:txBody>
                  <a:tcPr marL="68580" marR="68580" marT="34290" marB="34290" anchor="ctr">
                    <a:solidFill>
                      <a:srgbClr val="FFFFFF"/>
                    </a:solidFill>
                  </a:tcPr>
                </a:tc>
                <a:extLst>
                  <a:ext uri="{0D108BD9-81ED-4DB2-BD59-A6C34878D82A}">
                    <a16:rowId xmlns:a16="http://schemas.microsoft.com/office/drawing/2014/main" val="2085745233"/>
                  </a:ext>
                </a:extLst>
              </a:tr>
              <a:tr h="315900">
                <a:tc>
                  <a:txBody>
                    <a:bodyPr/>
                    <a:lstStyle/>
                    <a:p>
                      <a:r>
                        <a:rPr lang="en-US" sz="900" baseline="0" noProof="1">
                          <a:solidFill>
                            <a:schemeClr val="tx1"/>
                          </a:solidFill>
                          <a:latin typeface="Avenir Next LT Pro" panose="020B0504020202020204" pitchFamily="34" charset="0"/>
                        </a:rPr>
                        <a:t>Raghav 2016/2019 </a:t>
                      </a:r>
                      <a:r>
                        <a:rPr lang="en-US" sz="900" baseline="30000" noProof="1">
                          <a:solidFill>
                            <a:schemeClr val="tx1"/>
                          </a:solidFill>
                          <a:latin typeface="Avenir Next LT Pro" panose="020B0504020202020204" pitchFamily="34" charset="0"/>
                        </a:rPr>
                        <a:t>6,7</a:t>
                      </a:r>
                      <a:endParaRPr lang="en-US" sz="900" baseline="0" noProof="1">
                        <a:solidFill>
                          <a:schemeClr val="tx1"/>
                        </a:solidFill>
                        <a:latin typeface="Avenir Next LT Pro" panose="020B0504020202020204" pitchFamily="34" charset="0"/>
                      </a:endParaRPr>
                    </a:p>
                  </a:txBody>
                  <a:tcPr marL="68580" marR="68580" marT="34290" marB="34290" anchor="ctr">
                    <a:solidFill>
                      <a:srgbClr val="F0F0F0"/>
                    </a:solidFill>
                  </a:tcPr>
                </a:tc>
                <a:tc>
                  <a:txBody>
                    <a:bodyPr/>
                    <a:lstStyle/>
                    <a:p>
                      <a:endParaRPr lang="en-US" sz="900" baseline="0" noProof="1">
                        <a:solidFill>
                          <a:schemeClr val="tx1"/>
                        </a:solidFill>
                        <a:latin typeface="Avenir Next LT Pro" panose="020B0504020202020204" pitchFamily="34" charset="0"/>
                      </a:endParaRPr>
                    </a:p>
                  </a:txBody>
                  <a:tcPr marL="68580" marR="68580" marT="34290" marB="34290" anchor="ctr">
                    <a:solidFill>
                      <a:srgbClr val="F0F0F0"/>
                    </a:solidFill>
                  </a:tcPr>
                </a:tc>
                <a:tc>
                  <a:txBody>
                    <a:bodyPr/>
                    <a:lstStyle/>
                    <a:p>
                      <a:pPr algn="ctr"/>
                      <a:r>
                        <a:rPr lang="en-US" sz="900" baseline="0" noProof="1">
                          <a:solidFill>
                            <a:schemeClr val="tx1"/>
                          </a:solidFill>
                          <a:latin typeface="Avenir Next LT Pro" panose="020B0504020202020204" pitchFamily="34" charset="0"/>
                        </a:rPr>
                        <a:t>10.66 (4.51-25.18)</a:t>
                      </a:r>
                    </a:p>
                  </a:txBody>
                  <a:tcPr marL="68580" marR="68580" marT="34290" marB="34290" anchor="ctr">
                    <a:solidFill>
                      <a:srgbClr val="F0F0F0"/>
                    </a:solidFill>
                  </a:tcPr>
                </a:tc>
                <a:tc>
                  <a:txBody>
                    <a:bodyPr/>
                    <a:lstStyle/>
                    <a:p>
                      <a:pPr algn="ctr"/>
                      <a:r>
                        <a:rPr lang="en-US" sz="900" baseline="0" noProof="1">
                          <a:solidFill>
                            <a:schemeClr val="tx1"/>
                          </a:solidFill>
                          <a:latin typeface="Avenir Next LT Pro" panose="020B0504020202020204" pitchFamily="34" charset="0"/>
                        </a:rPr>
                        <a:t>70</a:t>
                      </a:r>
                    </a:p>
                  </a:txBody>
                  <a:tcPr marL="68580" marR="68580" marT="34290" marB="34290" anchor="ctr">
                    <a:solidFill>
                      <a:srgbClr val="F0F0F0"/>
                    </a:solidFill>
                  </a:tcPr>
                </a:tc>
                <a:extLst>
                  <a:ext uri="{0D108BD9-81ED-4DB2-BD59-A6C34878D82A}">
                    <a16:rowId xmlns:a16="http://schemas.microsoft.com/office/drawing/2014/main" val="1353786533"/>
                  </a:ext>
                </a:extLst>
              </a:tr>
              <a:tr h="315900">
                <a:tc>
                  <a:txBody>
                    <a:bodyPr/>
                    <a:lstStyle/>
                    <a:p>
                      <a:r>
                        <a:rPr lang="en-US" sz="900" baseline="0" noProof="1">
                          <a:solidFill>
                            <a:schemeClr val="tx1"/>
                          </a:solidFill>
                          <a:latin typeface="Avenir Next LT Pro" panose="020B0504020202020204" pitchFamily="34" charset="0"/>
                        </a:rPr>
                        <a:t>Khelwatty 2021</a:t>
                      </a:r>
                      <a:r>
                        <a:rPr lang="en-US" sz="900" baseline="30000" noProof="1">
                          <a:solidFill>
                            <a:schemeClr val="tx1"/>
                          </a:solidFill>
                          <a:latin typeface="Avenir Next LT Pro" panose="020B0504020202020204" pitchFamily="34" charset="0"/>
                        </a:rPr>
                        <a:t>8</a:t>
                      </a:r>
                      <a:endParaRPr lang="en-US" sz="900" baseline="0" noProof="1">
                        <a:solidFill>
                          <a:schemeClr val="tx1"/>
                        </a:solidFill>
                        <a:latin typeface="Avenir Next LT Pro" panose="020B0504020202020204" pitchFamily="34" charset="0"/>
                      </a:endParaRPr>
                    </a:p>
                  </a:txBody>
                  <a:tcPr marL="68580" marR="68580" marT="34290" marB="34290" anchor="ctr">
                    <a:solidFill>
                      <a:srgbClr val="FFFFFF"/>
                    </a:solidFill>
                  </a:tcPr>
                </a:tc>
                <a:tc>
                  <a:txBody>
                    <a:bodyPr/>
                    <a:lstStyle/>
                    <a:p>
                      <a:endParaRPr lang="en-US" sz="900" baseline="0" noProof="1">
                        <a:solidFill>
                          <a:schemeClr val="tx1"/>
                        </a:solidFill>
                        <a:latin typeface="Avenir Next LT Pro" panose="020B0504020202020204" pitchFamily="34" charset="0"/>
                      </a:endParaRPr>
                    </a:p>
                  </a:txBody>
                  <a:tcPr marL="68580" marR="68580" marT="34290" marB="34290" anchor="ctr">
                    <a:lnB w="28575" cap="flat" cmpd="sng" algn="ctr">
                      <a:solidFill>
                        <a:schemeClr val="tx2"/>
                      </a:solidFill>
                      <a:prstDash val="solid"/>
                      <a:round/>
                      <a:headEnd type="none" w="med" len="med"/>
                      <a:tailEnd type="none" w="med" len="med"/>
                    </a:lnB>
                    <a:solidFill>
                      <a:srgbClr val="FFFFFF"/>
                    </a:solidFill>
                  </a:tcPr>
                </a:tc>
                <a:tc>
                  <a:txBody>
                    <a:bodyPr/>
                    <a:lstStyle/>
                    <a:p>
                      <a:pPr algn="ctr"/>
                      <a:r>
                        <a:rPr lang="en-US" sz="900" baseline="0" noProof="1">
                          <a:solidFill>
                            <a:schemeClr val="tx1"/>
                          </a:solidFill>
                          <a:latin typeface="Avenir Next LT Pro" panose="020B0504020202020204" pitchFamily="34" charset="0"/>
                        </a:rPr>
                        <a:t>2.56 (1.30-5.06)</a:t>
                      </a:r>
                    </a:p>
                  </a:txBody>
                  <a:tcPr marL="68580" marR="68580" marT="34290" marB="34290" anchor="ctr">
                    <a:lnB w="28575" cap="flat" cmpd="sng" algn="ctr">
                      <a:solidFill>
                        <a:schemeClr val="tx2"/>
                      </a:solidFill>
                      <a:prstDash val="solid"/>
                      <a:round/>
                      <a:headEnd type="none" w="med" len="med"/>
                      <a:tailEnd type="none" w="med" len="med"/>
                    </a:lnB>
                    <a:solidFill>
                      <a:srgbClr val="FFFFFF"/>
                    </a:solidFill>
                  </a:tcPr>
                </a:tc>
                <a:tc>
                  <a:txBody>
                    <a:bodyPr/>
                    <a:lstStyle/>
                    <a:p>
                      <a:pPr algn="ctr"/>
                      <a:r>
                        <a:rPr lang="en-US" sz="900" baseline="0" noProof="1">
                          <a:solidFill>
                            <a:schemeClr val="tx1"/>
                          </a:solidFill>
                          <a:latin typeface="Avenir Next LT Pro" panose="020B0504020202020204" pitchFamily="34" charset="0"/>
                        </a:rPr>
                        <a:t>144</a:t>
                      </a:r>
                    </a:p>
                  </a:txBody>
                  <a:tcPr marL="68580" marR="68580" marT="34290" marB="34290" anchor="ctr">
                    <a:solidFill>
                      <a:srgbClr val="FFFFFF"/>
                    </a:solidFill>
                  </a:tcPr>
                </a:tc>
                <a:extLst>
                  <a:ext uri="{0D108BD9-81ED-4DB2-BD59-A6C34878D82A}">
                    <a16:rowId xmlns:a16="http://schemas.microsoft.com/office/drawing/2014/main" val="254868200"/>
                  </a:ext>
                </a:extLst>
              </a:tr>
              <a:tr h="315900">
                <a:tc>
                  <a:txBody>
                    <a:bodyPr/>
                    <a:lstStyle/>
                    <a:p>
                      <a:r>
                        <a:rPr lang="en-US" sz="900" b="1" baseline="0" noProof="1">
                          <a:solidFill>
                            <a:schemeClr val="tx1"/>
                          </a:solidFill>
                          <a:latin typeface="Avenir Next LT Pro" panose="020B0504020202020204" pitchFamily="34" charset="0"/>
                        </a:rPr>
                        <a:t>Overall</a:t>
                      </a:r>
                    </a:p>
                  </a:txBody>
                  <a:tcPr marL="68580" marR="68580" marT="34290" marB="34290" anchor="ctr">
                    <a:lnR w="28575" cap="flat" cmpd="sng" algn="ctr">
                      <a:solidFill>
                        <a:schemeClr val="tx2"/>
                      </a:solidFill>
                      <a:prstDash val="solid"/>
                      <a:round/>
                      <a:headEnd type="none" w="med" len="med"/>
                      <a:tailEnd type="none" w="med" len="med"/>
                    </a:lnR>
                    <a:solidFill>
                      <a:srgbClr val="F0F0F0"/>
                    </a:solidFill>
                  </a:tcPr>
                </a:tc>
                <a:tc>
                  <a:txBody>
                    <a:bodyPr/>
                    <a:lstStyle/>
                    <a:p>
                      <a:endParaRPr lang="en-US" sz="900" baseline="0" noProof="1">
                        <a:solidFill>
                          <a:schemeClr val="tx1"/>
                        </a:solidFill>
                        <a:latin typeface="Avenir Next LT Pro" panose="020B0504020202020204" pitchFamily="34" charset="0"/>
                      </a:endParaRPr>
                    </a:p>
                  </a:txBody>
                  <a:tcPr marL="68580" marR="68580" marT="34290" marB="34290" anchor="ctr">
                    <a:lnL w="28575" cap="flat" cmpd="sng" algn="ctr">
                      <a:solidFill>
                        <a:schemeClr val="tx2"/>
                      </a:solidFill>
                      <a:prstDash val="solid"/>
                      <a:round/>
                      <a:headEnd type="none" w="med" len="med"/>
                      <a:tailEnd type="none" w="med" len="med"/>
                    </a:lnL>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rgbClr val="F0F0F0"/>
                    </a:solidFill>
                  </a:tcPr>
                </a:tc>
                <a:tc>
                  <a:txBody>
                    <a:bodyPr/>
                    <a:lstStyle/>
                    <a:p>
                      <a:pPr algn="ctr"/>
                      <a:r>
                        <a:rPr lang="en-US" sz="900" baseline="0" noProof="1">
                          <a:solidFill>
                            <a:schemeClr val="tx1"/>
                          </a:solidFill>
                          <a:latin typeface="Avenir Next LT Pro" panose="020B0504020202020204" pitchFamily="34" charset="0"/>
                        </a:rPr>
                        <a:t>2.84 (1.44-5.60)</a:t>
                      </a:r>
                    </a:p>
                  </a:txBody>
                  <a:tcPr marL="68580" marR="68580" marT="34290" marB="34290" anchor="ctr">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rgbClr val="F0F0F0"/>
                    </a:solidFill>
                  </a:tcPr>
                </a:tc>
                <a:tc>
                  <a:txBody>
                    <a:bodyPr/>
                    <a:lstStyle/>
                    <a:p>
                      <a:pPr algn="ctr"/>
                      <a:endParaRPr lang="en-US" sz="900" baseline="0" noProof="1">
                        <a:solidFill>
                          <a:schemeClr val="tx1"/>
                        </a:solidFill>
                        <a:latin typeface="Avenir Next LT Pro" panose="020B0504020202020204" pitchFamily="34" charset="0"/>
                      </a:endParaRPr>
                    </a:p>
                  </a:txBody>
                  <a:tcPr marL="68580" marR="68580" marT="34290" marB="34290" anchor="ctr">
                    <a:lnL w="28575" cap="flat" cmpd="sng" algn="ctr">
                      <a:solidFill>
                        <a:schemeClr val="tx2"/>
                      </a:solidFill>
                      <a:prstDash val="solid"/>
                      <a:round/>
                      <a:headEnd type="none" w="med" len="med"/>
                      <a:tailEnd type="none" w="med" len="med"/>
                    </a:lnL>
                    <a:solidFill>
                      <a:srgbClr val="F0F0F0"/>
                    </a:solidFill>
                  </a:tcPr>
                </a:tc>
                <a:extLst>
                  <a:ext uri="{0D108BD9-81ED-4DB2-BD59-A6C34878D82A}">
                    <a16:rowId xmlns:a16="http://schemas.microsoft.com/office/drawing/2014/main" val="2726272514"/>
                  </a:ext>
                </a:extLst>
              </a:tr>
              <a:tr h="315900">
                <a:tc>
                  <a:txBody>
                    <a:bodyPr/>
                    <a:lstStyle/>
                    <a:p>
                      <a:r>
                        <a:rPr lang="en-US" sz="900" baseline="0" noProof="1">
                          <a:solidFill>
                            <a:schemeClr val="tx1"/>
                          </a:solidFill>
                          <a:latin typeface="Avenir Next LT Pro" panose="020B0504020202020204" pitchFamily="34" charset="0"/>
                        </a:rPr>
                        <a:t>Heterogeneity: T</a:t>
                      </a:r>
                      <a:r>
                        <a:rPr lang="en-US" sz="900" baseline="30000" noProof="1">
                          <a:solidFill>
                            <a:schemeClr val="tx1"/>
                          </a:solidFill>
                          <a:latin typeface="Avenir Next LT Pro" panose="020B0504020202020204" pitchFamily="34" charset="0"/>
                        </a:rPr>
                        <a:t>2</a:t>
                      </a:r>
                      <a:r>
                        <a:rPr lang="en-US" sz="900" baseline="0" noProof="1">
                          <a:solidFill>
                            <a:schemeClr val="tx1"/>
                          </a:solidFill>
                          <a:latin typeface="Avenir Next LT Pro" panose="020B0504020202020204" pitchFamily="34" charset="0"/>
                        </a:rPr>
                        <a:t>=0.45, I</a:t>
                      </a:r>
                      <a:r>
                        <a:rPr lang="en-US" sz="900" baseline="30000" noProof="1">
                          <a:solidFill>
                            <a:schemeClr val="tx1"/>
                          </a:solidFill>
                          <a:latin typeface="Avenir Next LT Pro" panose="020B0504020202020204" pitchFamily="34" charset="0"/>
                        </a:rPr>
                        <a:t>2</a:t>
                      </a:r>
                      <a:r>
                        <a:rPr lang="en-US" sz="900" baseline="0" noProof="1">
                          <a:solidFill>
                            <a:schemeClr val="tx1"/>
                          </a:solidFill>
                          <a:latin typeface="Avenir Next LT Pro" panose="020B0504020202020204" pitchFamily="34" charset="0"/>
                        </a:rPr>
                        <a:t>=78.85%, H</a:t>
                      </a:r>
                      <a:r>
                        <a:rPr lang="en-US" sz="900" baseline="30000" noProof="1">
                          <a:solidFill>
                            <a:schemeClr val="tx1"/>
                          </a:solidFill>
                          <a:latin typeface="Avenir Next LT Pro" panose="020B0504020202020204" pitchFamily="34" charset="0"/>
                        </a:rPr>
                        <a:t>2</a:t>
                      </a:r>
                      <a:r>
                        <a:rPr lang="en-US" sz="900" baseline="0" noProof="1">
                          <a:solidFill>
                            <a:schemeClr val="tx1"/>
                          </a:solidFill>
                          <a:latin typeface="Avenir Next LT Pro" panose="020B0504020202020204" pitchFamily="34" charset="0"/>
                        </a:rPr>
                        <a:t>=4.73</a:t>
                      </a:r>
                    </a:p>
                  </a:txBody>
                  <a:tcPr marL="68580" marR="68580" marT="34290" marB="34290" anchor="ctr">
                    <a:solidFill>
                      <a:srgbClr val="FFFFFF"/>
                    </a:solidFill>
                  </a:tcPr>
                </a:tc>
                <a:tc>
                  <a:txBody>
                    <a:bodyPr/>
                    <a:lstStyle/>
                    <a:p>
                      <a:endParaRPr lang="en-US" sz="900" baseline="0" noProof="1">
                        <a:solidFill>
                          <a:schemeClr val="tx1"/>
                        </a:solidFill>
                        <a:latin typeface="Avenir Next LT Pro" panose="020B0504020202020204" pitchFamily="34" charset="0"/>
                      </a:endParaRPr>
                    </a:p>
                  </a:txBody>
                  <a:tcPr marL="68580" marR="68580" marT="34290" marB="34290" anchor="ctr">
                    <a:lnT w="28575" cap="flat" cmpd="sng" algn="ctr">
                      <a:solidFill>
                        <a:schemeClr val="tx2"/>
                      </a:solidFill>
                      <a:prstDash val="solid"/>
                      <a:round/>
                      <a:headEnd type="none" w="med" len="med"/>
                      <a:tailEnd type="none" w="med" len="med"/>
                    </a:lnT>
                    <a:solidFill>
                      <a:srgbClr val="FFFFFF"/>
                    </a:solidFill>
                  </a:tcPr>
                </a:tc>
                <a:tc>
                  <a:txBody>
                    <a:bodyPr/>
                    <a:lstStyle/>
                    <a:p>
                      <a:pPr algn="ctr"/>
                      <a:endParaRPr lang="en-US" sz="900" baseline="0" noProof="1">
                        <a:solidFill>
                          <a:schemeClr val="tx1"/>
                        </a:solidFill>
                        <a:latin typeface="Avenir Next LT Pro" panose="020B0504020202020204" pitchFamily="34" charset="0"/>
                      </a:endParaRPr>
                    </a:p>
                  </a:txBody>
                  <a:tcPr marL="68580" marR="68580" marT="34290" marB="34290" anchor="ctr">
                    <a:lnT w="28575" cap="flat" cmpd="sng" algn="ctr">
                      <a:solidFill>
                        <a:schemeClr val="tx2"/>
                      </a:solidFill>
                      <a:prstDash val="solid"/>
                      <a:round/>
                      <a:headEnd type="none" w="med" len="med"/>
                      <a:tailEnd type="none" w="med" len="med"/>
                    </a:lnT>
                    <a:solidFill>
                      <a:srgbClr val="FFFFFF"/>
                    </a:solidFill>
                  </a:tcPr>
                </a:tc>
                <a:tc>
                  <a:txBody>
                    <a:bodyPr/>
                    <a:lstStyle/>
                    <a:p>
                      <a:pPr algn="ctr"/>
                      <a:endParaRPr lang="en-US" sz="900" baseline="0" noProof="1">
                        <a:solidFill>
                          <a:schemeClr val="tx1"/>
                        </a:solidFill>
                        <a:latin typeface="Avenir Next LT Pro" panose="020B0504020202020204" pitchFamily="34" charset="0"/>
                      </a:endParaRPr>
                    </a:p>
                  </a:txBody>
                  <a:tcPr marL="68580" marR="68580" marT="34290" marB="34290" anchor="ctr">
                    <a:solidFill>
                      <a:srgbClr val="FFFFFF"/>
                    </a:solidFill>
                  </a:tcPr>
                </a:tc>
                <a:extLst>
                  <a:ext uri="{0D108BD9-81ED-4DB2-BD59-A6C34878D82A}">
                    <a16:rowId xmlns:a16="http://schemas.microsoft.com/office/drawing/2014/main" val="2311316999"/>
                  </a:ext>
                </a:extLst>
              </a:tr>
            </a:tbl>
          </a:graphicData>
        </a:graphic>
      </p:graphicFrame>
      <p:sp>
        <p:nvSpPr>
          <p:cNvPr id="4" name="Fußzeilenplatzhalter 4">
            <a:extLst>
              <a:ext uri="{FF2B5EF4-FFF2-40B4-BE49-F238E27FC236}">
                <a16:creationId xmlns:a16="http://schemas.microsoft.com/office/drawing/2014/main" id="{2DCFF6E4-48CE-92DC-E0C7-1BBBD4140C5F}"/>
              </a:ext>
            </a:extLst>
          </p:cNvPr>
          <p:cNvSpPr>
            <a:spLocks noGrp="1"/>
          </p:cNvSpPr>
          <p:nvPr>
            <p:ph type="ftr" sz="quarter" idx="10"/>
          </p:nvPr>
        </p:nvSpPr>
        <p:spPr>
          <a:xfrm>
            <a:off x="338027" y="4723266"/>
            <a:ext cx="8262000" cy="273844"/>
          </a:xfrm>
        </p:spPr>
        <p:txBody>
          <a:bodyPr/>
          <a:lstStyle/>
          <a:p>
            <a:pPr defTabSz="685800" fontAlgn="auto">
              <a:spcBef>
                <a:spcPts val="0"/>
              </a:spcBef>
              <a:spcAft>
                <a:spcPts val="0"/>
              </a:spcAft>
            </a:pPr>
            <a:endParaRPr lang="de-DE" noProof="1">
              <a:ea typeface="+mn-ea"/>
              <a:cs typeface="+mn-cs"/>
            </a:endParaRPr>
          </a:p>
          <a:p>
            <a:pPr defTabSz="685800" fontAlgn="auto">
              <a:spcBef>
                <a:spcPts val="450"/>
              </a:spcBef>
              <a:spcAft>
                <a:spcPts val="450"/>
              </a:spcAft>
            </a:pPr>
            <a:r>
              <a:rPr lang="de-DE" sz="750" noProof="1">
                <a:ea typeface="+mn-ea"/>
                <a:cs typeface="+mn-cs"/>
              </a:rPr>
              <a:t>Notes: HR=1 signifies no statistically significant differences between the HER2-positive and HER2-negative groups in the risk of death or progression on anti-EGFR treatment (represented by the gray vertical dashed line); </a:t>
            </a:r>
            <a:r>
              <a:rPr lang="de-DE" sz="750" b="1" noProof="1">
                <a:solidFill>
                  <a:srgbClr val="00833E"/>
                </a:solidFill>
                <a:ea typeface="+mn-ea"/>
                <a:cs typeface="+mn-cs"/>
              </a:rPr>
              <a:t>HR &gt;1 signifies higher risk of death or progression on anti-EGFR treatment in the HER2-positive group compared with the HER2-negative group</a:t>
            </a:r>
            <a:r>
              <a:rPr lang="de-DE" sz="750" noProof="1">
                <a:ea typeface="+mn-ea"/>
                <a:cs typeface="+mn-cs"/>
              </a:rPr>
              <a:t>; HR &lt;1 signifies higher risk of death or progression on anti-EGFR treatment in the HER2-negative group compared with the HER2-positive group. </a:t>
            </a:r>
            <a:r>
              <a:rPr lang="de-DE" sz="675" noProof="1">
                <a:ea typeface="+mn-ea"/>
                <a:cs typeface="+mn-cs"/>
              </a:rPr>
              <a:t>CI, confidence interval; EGFR, epidermal growth factor receptor; HER2, human epidermal growth factor receptor 2, HR, hazard ratio; PFS, progression-free survival, wt, wildtype.</a:t>
            </a:r>
          </a:p>
          <a:p>
            <a:pPr defTabSz="685800" fontAlgn="auto">
              <a:spcBef>
                <a:spcPts val="0"/>
              </a:spcBef>
              <a:spcAft>
                <a:spcPts val="0"/>
              </a:spcAft>
            </a:pPr>
            <a:r>
              <a:rPr lang="de-DE" noProof="1">
                <a:ea typeface="+mn-ea"/>
                <a:cs typeface="+mn-cs"/>
              </a:rPr>
              <a:t>1. Bekaii-Saab et al., Annals of Oncology 2022; 33(7) 376P. Presented at ESMO 2022; 2. Yagisawa M, et al. Clin Colorectal Cancer. 2021; 3.  Jeong J, et al. Ann Oncol. 2016;</a:t>
            </a:r>
            <a:br>
              <a:rPr lang="de-DE" noProof="1">
                <a:ea typeface="+mn-ea"/>
                <a:cs typeface="+mn-cs"/>
              </a:rPr>
            </a:br>
            <a:r>
              <a:rPr lang="de-DE" noProof="1">
                <a:ea typeface="+mn-ea"/>
                <a:cs typeface="+mn-cs"/>
              </a:rPr>
              <a:t>4. Jeong JH, et al. Clin Colorectal Cancer. 2017; 5. Sartore-Bianchi A, et al. Oncologist. 2019; 6. Raghav K, et al. JCO Precis Oncol. 2019; 7. Raghav K, et al. J Clin Oncol. 2016; 8. Khelwatty SA, et al. Cancers (Basel). 2021.	</a:t>
            </a:r>
          </a:p>
        </p:txBody>
      </p:sp>
      <p:cxnSp>
        <p:nvCxnSpPr>
          <p:cNvPr id="10" name="Gerader Verbinder 9">
            <a:extLst>
              <a:ext uri="{FF2B5EF4-FFF2-40B4-BE49-F238E27FC236}">
                <a16:creationId xmlns:a16="http://schemas.microsoft.com/office/drawing/2014/main" id="{CDE532AF-61DE-2338-5E1F-CAC41B171606}"/>
              </a:ext>
            </a:extLst>
          </p:cNvPr>
          <p:cNvCxnSpPr>
            <a:cxnSpLocks/>
          </p:cNvCxnSpPr>
          <p:nvPr/>
        </p:nvCxnSpPr>
        <p:spPr>
          <a:xfrm>
            <a:off x="5679281" y="3314687"/>
            <a:ext cx="0" cy="669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CF463E91-FD5B-F836-2CBF-1EB520373FDF}"/>
              </a:ext>
            </a:extLst>
          </p:cNvPr>
          <p:cNvCxnSpPr>
            <a:cxnSpLocks/>
          </p:cNvCxnSpPr>
          <p:nvPr/>
        </p:nvCxnSpPr>
        <p:spPr>
          <a:xfrm>
            <a:off x="5213152" y="3314687"/>
            <a:ext cx="0" cy="669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0CD68DDA-51C8-D474-5C68-ECABCC840A9A}"/>
              </a:ext>
            </a:extLst>
          </p:cNvPr>
          <p:cNvCxnSpPr>
            <a:cxnSpLocks/>
          </p:cNvCxnSpPr>
          <p:nvPr/>
        </p:nvCxnSpPr>
        <p:spPr>
          <a:xfrm>
            <a:off x="4747022" y="3314687"/>
            <a:ext cx="0" cy="669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C9E53DF6-4C31-C3F4-DA96-3D1AB5E5E81B}"/>
              </a:ext>
            </a:extLst>
          </p:cNvPr>
          <p:cNvCxnSpPr>
            <a:cxnSpLocks/>
          </p:cNvCxnSpPr>
          <p:nvPr/>
        </p:nvCxnSpPr>
        <p:spPr>
          <a:xfrm>
            <a:off x="4280892" y="3314687"/>
            <a:ext cx="0" cy="669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6FAD9153-1F15-6B0A-E512-A509E057E077}"/>
              </a:ext>
            </a:extLst>
          </p:cNvPr>
          <p:cNvCxnSpPr>
            <a:cxnSpLocks/>
          </p:cNvCxnSpPr>
          <p:nvPr/>
        </p:nvCxnSpPr>
        <p:spPr>
          <a:xfrm>
            <a:off x="3814762" y="3314687"/>
            <a:ext cx="0" cy="669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17234682-0445-A1F2-A4A8-EC4C34E1FDB5}"/>
              </a:ext>
            </a:extLst>
          </p:cNvPr>
          <p:cNvSpPr txBox="1"/>
          <p:nvPr/>
        </p:nvSpPr>
        <p:spPr>
          <a:xfrm>
            <a:off x="3670698" y="3372784"/>
            <a:ext cx="288129" cy="253916"/>
          </a:xfrm>
          <a:prstGeom prst="rect">
            <a:avLst/>
          </a:prstGeom>
          <a:noFill/>
        </p:spPr>
        <p:txBody>
          <a:bodyPr wrap="square" rtlCol="0" anchor="ctr">
            <a:spAutoFit/>
          </a:bodyPr>
          <a:lstStyle/>
          <a:p>
            <a:pPr algn="ctr" defTabSz="685800" fontAlgn="auto">
              <a:spcBef>
                <a:spcPts val="0"/>
              </a:spcBef>
              <a:spcAft>
                <a:spcPts val="0"/>
              </a:spcAft>
            </a:pPr>
            <a:r>
              <a:rPr lang="de-DE" sz="1050">
                <a:solidFill>
                  <a:srgbClr val="2D2924"/>
                </a:solidFill>
                <a:latin typeface="Avenir Next LT Pro" panose="020B0504020202020204" pitchFamily="34" charset="0"/>
                <a:ea typeface="+mn-ea"/>
                <a:cs typeface="+mn-cs"/>
              </a:rPr>
              <a:t>1</a:t>
            </a:r>
          </a:p>
        </p:txBody>
      </p:sp>
      <p:sp>
        <p:nvSpPr>
          <p:cNvPr id="18" name="Textfeld 17">
            <a:extLst>
              <a:ext uri="{FF2B5EF4-FFF2-40B4-BE49-F238E27FC236}">
                <a16:creationId xmlns:a16="http://schemas.microsoft.com/office/drawing/2014/main" id="{13B88D74-E588-0698-90AC-ED4AB0AAAA81}"/>
              </a:ext>
            </a:extLst>
          </p:cNvPr>
          <p:cNvSpPr txBox="1"/>
          <p:nvPr/>
        </p:nvSpPr>
        <p:spPr>
          <a:xfrm>
            <a:off x="4139805" y="3372784"/>
            <a:ext cx="288129" cy="253916"/>
          </a:xfrm>
          <a:prstGeom prst="rect">
            <a:avLst/>
          </a:prstGeom>
          <a:noFill/>
        </p:spPr>
        <p:txBody>
          <a:bodyPr wrap="square" rtlCol="0" anchor="ctr">
            <a:spAutoFit/>
          </a:bodyPr>
          <a:lstStyle/>
          <a:p>
            <a:pPr algn="ctr" defTabSz="685800" fontAlgn="auto">
              <a:spcBef>
                <a:spcPts val="0"/>
              </a:spcBef>
              <a:spcAft>
                <a:spcPts val="0"/>
              </a:spcAft>
            </a:pPr>
            <a:r>
              <a:rPr lang="de-DE" sz="1050">
                <a:solidFill>
                  <a:srgbClr val="2D2924"/>
                </a:solidFill>
                <a:latin typeface="Avenir Next LT Pro" panose="020B0504020202020204" pitchFamily="34" charset="0"/>
                <a:ea typeface="+mn-ea"/>
                <a:cs typeface="+mn-cs"/>
              </a:rPr>
              <a:t>2</a:t>
            </a:r>
          </a:p>
        </p:txBody>
      </p:sp>
      <p:sp>
        <p:nvSpPr>
          <p:cNvPr id="19" name="Textfeld 18">
            <a:extLst>
              <a:ext uri="{FF2B5EF4-FFF2-40B4-BE49-F238E27FC236}">
                <a16:creationId xmlns:a16="http://schemas.microsoft.com/office/drawing/2014/main" id="{5F088500-F386-DDC2-5E57-80A198B9F3B1}"/>
              </a:ext>
            </a:extLst>
          </p:cNvPr>
          <p:cNvSpPr txBox="1"/>
          <p:nvPr/>
        </p:nvSpPr>
        <p:spPr>
          <a:xfrm>
            <a:off x="4605343" y="3372784"/>
            <a:ext cx="288129" cy="253916"/>
          </a:xfrm>
          <a:prstGeom prst="rect">
            <a:avLst/>
          </a:prstGeom>
          <a:noFill/>
        </p:spPr>
        <p:txBody>
          <a:bodyPr wrap="square" rtlCol="0" anchor="ctr">
            <a:spAutoFit/>
          </a:bodyPr>
          <a:lstStyle/>
          <a:p>
            <a:pPr algn="ctr" defTabSz="685800" fontAlgn="auto">
              <a:spcBef>
                <a:spcPts val="0"/>
              </a:spcBef>
              <a:spcAft>
                <a:spcPts val="0"/>
              </a:spcAft>
            </a:pPr>
            <a:r>
              <a:rPr lang="de-DE" sz="1050">
                <a:solidFill>
                  <a:srgbClr val="2D2924"/>
                </a:solidFill>
                <a:latin typeface="Avenir Next LT Pro" panose="020B0504020202020204" pitchFamily="34" charset="0"/>
                <a:ea typeface="+mn-ea"/>
                <a:cs typeface="+mn-cs"/>
              </a:rPr>
              <a:t>4</a:t>
            </a:r>
          </a:p>
        </p:txBody>
      </p:sp>
      <p:sp>
        <p:nvSpPr>
          <p:cNvPr id="20" name="Textfeld 19">
            <a:extLst>
              <a:ext uri="{FF2B5EF4-FFF2-40B4-BE49-F238E27FC236}">
                <a16:creationId xmlns:a16="http://schemas.microsoft.com/office/drawing/2014/main" id="{88B998A0-FD8D-89CC-2DC0-51BB9FD0B61D}"/>
              </a:ext>
            </a:extLst>
          </p:cNvPr>
          <p:cNvSpPr txBox="1"/>
          <p:nvPr/>
        </p:nvSpPr>
        <p:spPr>
          <a:xfrm>
            <a:off x="5072068" y="3372784"/>
            <a:ext cx="288129" cy="253916"/>
          </a:xfrm>
          <a:prstGeom prst="rect">
            <a:avLst/>
          </a:prstGeom>
          <a:noFill/>
        </p:spPr>
        <p:txBody>
          <a:bodyPr wrap="square" rtlCol="0" anchor="ctr">
            <a:spAutoFit/>
          </a:bodyPr>
          <a:lstStyle/>
          <a:p>
            <a:pPr algn="ctr" defTabSz="685800" fontAlgn="auto">
              <a:spcBef>
                <a:spcPts val="0"/>
              </a:spcBef>
              <a:spcAft>
                <a:spcPts val="0"/>
              </a:spcAft>
            </a:pPr>
            <a:r>
              <a:rPr lang="de-DE" sz="1050">
                <a:solidFill>
                  <a:srgbClr val="2D2924"/>
                </a:solidFill>
                <a:latin typeface="Avenir Next LT Pro" panose="020B0504020202020204" pitchFamily="34" charset="0"/>
                <a:ea typeface="+mn-ea"/>
                <a:cs typeface="+mn-cs"/>
              </a:rPr>
              <a:t>8</a:t>
            </a:r>
          </a:p>
        </p:txBody>
      </p:sp>
      <p:sp>
        <p:nvSpPr>
          <p:cNvPr id="21" name="Textfeld 20">
            <a:extLst>
              <a:ext uri="{FF2B5EF4-FFF2-40B4-BE49-F238E27FC236}">
                <a16:creationId xmlns:a16="http://schemas.microsoft.com/office/drawing/2014/main" id="{8919B332-2913-FF8D-50B0-25668B8A17B5}"/>
              </a:ext>
            </a:extLst>
          </p:cNvPr>
          <p:cNvSpPr txBox="1"/>
          <p:nvPr/>
        </p:nvSpPr>
        <p:spPr>
          <a:xfrm>
            <a:off x="5514383" y="3372784"/>
            <a:ext cx="339323" cy="253916"/>
          </a:xfrm>
          <a:prstGeom prst="rect">
            <a:avLst/>
          </a:prstGeom>
          <a:noFill/>
        </p:spPr>
        <p:txBody>
          <a:bodyPr wrap="square" rtlCol="0" anchor="ctr">
            <a:spAutoFit/>
          </a:bodyPr>
          <a:lstStyle/>
          <a:p>
            <a:pPr algn="ctr" defTabSz="685800" fontAlgn="auto">
              <a:spcBef>
                <a:spcPts val="0"/>
              </a:spcBef>
              <a:spcAft>
                <a:spcPts val="0"/>
              </a:spcAft>
            </a:pPr>
            <a:r>
              <a:rPr lang="de-DE" sz="1050">
                <a:solidFill>
                  <a:srgbClr val="2D2924"/>
                </a:solidFill>
                <a:latin typeface="Avenir Next LT Pro" panose="020B0504020202020204" pitchFamily="34" charset="0"/>
                <a:ea typeface="+mn-ea"/>
                <a:cs typeface="+mn-cs"/>
              </a:rPr>
              <a:t>16</a:t>
            </a:r>
          </a:p>
        </p:txBody>
      </p:sp>
      <p:sp>
        <p:nvSpPr>
          <p:cNvPr id="22" name="Textfeld 21">
            <a:extLst>
              <a:ext uri="{FF2B5EF4-FFF2-40B4-BE49-F238E27FC236}">
                <a16:creationId xmlns:a16="http://schemas.microsoft.com/office/drawing/2014/main" id="{649CC75A-D96F-D783-2339-94186BEFE0E5}"/>
              </a:ext>
            </a:extLst>
          </p:cNvPr>
          <p:cNvSpPr txBox="1"/>
          <p:nvPr/>
        </p:nvSpPr>
        <p:spPr>
          <a:xfrm>
            <a:off x="4029667" y="3545363"/>
            <a:ext cx="1017984" cy="253916"/>
          </a:xfrm>
          <a:prstGeom prst="rect">
            <a:avLst/>
          </a:prstGeom>
          <a:noFill/>
        </p:spPr>
        <p:txBody>
          <a:bodyPr wrap="square" rtlCol="0" anchor="ctr">
            <a:spAutoFit/>
          </a:bodyPr>
          <a:lstStyle/>
          <a:p>
            <a:pPr algn="ctr" defTabSz="685800" fontAlgn="auto">
              <a:spcBef>
                <a:spcPts val="0"/>
              </a:spcBef>
              <a:spcAft>
                <a:spcPts val="0"/>
              </a:spcAft>
            </a:pPr>
            <a:r>
              <a:rPr lang="de-DE" sz="1050" dirty="0">
                <a:solidFill>
                  <a:srgbClr val="2D2924"/>
                </a:solidFill>
                <a:latin typeface="Avenir Next LT Pro" panose="020B0504020202020204" pitchFamily="34" charset="0"/>
                <a:ea typeface="+mn-ea"/>
                <a:cs typeface="+mn-cs"/>
              </a:rPr>
              <a:t>HR (95% Cl)</a:t>
            </a:r>
          </a:p>
        </p:txBody>
      </p:sp>
      <p:cxnSp>
        <p:nvCxnSpPr>
          <p:cNvPr id="23" name="Gerader Verbinder 22">
            <a:extLst>
              <a:ext uri="{FF2B5EF4-FFF2-40B4-BE49-F238E27FC236}">
                <a16:creationId xmlns:a16="http://schemas.microsoft.com/office/drawing/2014/main" id="{762D7D49-9AD5-318C-F340-57228D417743}"/>
              </a:ext>
            </a:extLst>
          </p:cNvPr>
          <p:cNvCxnSpPr>
            <a:cxnSpLocks/>
          </p:cNvCxnSpPr>
          <p:nvPr/>
        </p:nvCxnSpPr>
        <p:spPr>
          <a:xfrm>
            <a:off x="3295651" y="3824272"/>
            <a:ext cx="1071563" cy="0"/>
          </a:xfrm>
          <a:prstGeom prst="line">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Ellipse 25">
            <a:extLst>
              <a:ext uri="{FF2B5EF4-FFF2-40B4-BE49-F238E27FC236}">
                <a16:creationId xmlns:a16="http://schemas.microsoft.com/office/drawing/2014/main" id="{286872E0-E2FE-0E74-CE78-0800C54D0979}"/>
              </a:ext>
            </a:extLst>
          </p:cNvPr>
          <p:cNvSpPr/>
          <p:nvPr/>
        </p:nvSpPr>
        <p:spPr>
          <a:xfrm>
            <a:off x="3786189" y="3802026"/>
            <a:ext cx="57149" cy="5714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a:solidFill>
                <a:srgbClr val="FFFFFF"/>
              </a:solidFill>
              <a:latin typeface="Arial"/>
            </a:endParaRPr>
          </a:p>
        </p:txBody>
      </p:sp>
      <p:sp>
        <p:nvSpPr>
          <p:cNvPr id="27" name="Textfeld 26">
            <a:extLst>
              <a:ext uri="{FF2B5EF4-FFF2-40B4-BE49-F238E27FC236}">
                <a16:creationId xmlns:a16="http://schemas.microsoft.com/office/drawing/2014/main" id="{E238BFAE-F0D7-DE60-20B7-31BF9AD27AC3}"/>
              </a:ext>
            </a:extLst>
          </p:cNvPr>
          <p:cNvSpPr txBox="1"/>
          <p:nvPr/>
        </p:nvSpPr>
        <p:spPr>
          <a:xfrm>
            <a:off x="3850483" y="3846315"/>
            <a:ext cx="1886545" cy="230832"/>
          </a:xfrm>
          <a:prstGeom prst="rect">
            <a:avLst/>
          </a:prstGeom>
          <a:noFill/>
        </p:spPr>
        <p:txBody>
          <a:bodyPr wrap="square" rtlCol="0" anchor="ctr">
            <a:spAutoFit/>
          </a:bodyPr>
          <a:lstStyle/>
          <a:p>
            <a:pPr algn="ctr" defTabSz="685800" fontAlgn="auto">
              <a:spcBef>
                <a:spcPts val="0"/>
              </a:spcBef>
              <a:spcAft>
                <a:spcPts val="0"/>
              </a:spcAft>
            </a:pPr>
            <a:r>
              <a:rPr lang="de-DE" sz="900" i="1" noProof="1">
                <a:solidFill>
                  <a:srgbClr val="2D2924"/>
                </a:solidFill>
                <a:latin typeface="Avenir Next LT Pro" panose="020B0504020202020204" pitchFamily="34" charset="0"/>
                <a:ea typeface="+mn-ea"/>
                <a:cs typeface="+mn-cs"/>
              </a:rPr>
              <a:t>Worse PFS in HER2+</a:t>
            </a:r>
          </a:p>
        </p:txBody>
      </p:sp>
      <p:sp>
        <p:nvSpPr>
          <p:cNvPr id="28" name="Textfeld 27">
            <a:extLst>
              <a:ext uri="{FF2B5EF4-FFF2-40B4-BE49-F238E27FC236}">
                <a16:creationId xmlns:a16="http://schemas.microsoft.com/office/drawing/2014/main" id="{0CC263CB-3E8F-E3CD-4E9D-E7231F2759E8}"/>
              </a:ext>
            </a:extLst>
          </p:cNvPr>
          <p:cNvSpPr txBox="1"/>
          <p:nvPr/>
        </p:nvSpPr>
        <p:spPr>
          <a:xfrm>
            <a:off x="1961559" y="3846127"/>
            <a:ext cx="1886545" cy="230832"/>
          </a:xfrm>
          <a:prstGeom prst="rect">
            <a:avLst/>
          </a:prstGeom>
          <a:noFill/>
        </p:spPr>
        <p:txBody>
          <a:bodyPr wrap="square" rtlCol="0" anchor="ctr">
            <a:spAutoFit/>
          </a:bodyPr>
          <a:lstStyle/>
          <a:p>
            <a:pPr algn="ctr" defTabSz="685800" fontAlgn="auto">
              <a:spcBef>
                <a:spcPts val="0"/>
              </a:spcBef>
              <a:spcAft>
                <a:spcPts val="0"/>
              </a:spcAft>
            </a:pPr>
            <a:r>
              <a:rPr lang="de-DE" sz="900" i="1" noProof="1">
                <a:solidFill>
                  <a:srgbClr val="2D2924"/>
                </a:solidFill>
                <a:latin typeface="Avenir Next LT Pro" panose="020B0504020202020204" pitchFamily="34" charset="0"/>
                <a:ea typeface="+mn-ea"/>
                <a:cs typeface="+mn-cs"/>
              </a:rPr>
              <a:t>Better PFS in HER2+</a:t>
            </a:r>
          </a:p>
        </p:txBody>
      </p:sp>
      <p:sp>
        <p:nvSpPr>
          <p:cNvPr id="31" name="Rechteck 30">
            <a:extLst>
              <a:ext uri="{FF2B5EF4-FFF2-40B4-BE49-F238E27FC236}">
                <a16:creationId xmlns:a16="http://schemas.microsoft.com/office/drawing/2014/main" id="{47DC1357-E080-81D9-6465-3E99F06D1FDF}"/>
              </a:ext>
            </a:extLst>
          </p:cNvPr>
          <p:cNvSpPr/>
          <p:nvPr/>
        </p:nvSpPr>
        <p:spPr>
          <a:xfrm>
            <a:off x="4314826" y="1359694"/>
            <a:ext cx="148829" cy="1381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a:solidFill>
                <a:srgbClr val="FFFFFF"/>
              </a:solidFill>
              <a:latin typeface="Arial"/>
            </a:endParaRPr>
          </a:p>
        </p:txBody>
      </p:sp>
      <p:cxnSp>
        <p:nvCxnSpPr>
          <p:cNvPr id="32" name="Gerader Verbinder 31">
            <a:extLst>
              <a:ext uri="{FF2B5EF4-FFF2-40B4-BE49-F238E27FC236}">
                <a16:creationId xmlns:a16="http://schemas.microsoft.com/office/drawing/2014/main" id="{89065636-8E65-F48F-9BCB-55E37BF06C68}"/>
              </a:ext>
            </a:extLst>
          </p:cNvPr>
          <p:cNvCxnSpPr>
            <a:cxnSpLocks/>
          </p:cNvCxnSpPr>
          <p:nvPr/>
        </p:nvCxnSpPr>
        <p:spPr>
          <a:xfrm>
            <a:off x="3927277" y="1749442"/>
            <a:ext cx="1120374"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7" name="Rechteck 36">
            <a:extLst>
              <a:ext uri="{FF2B5EF4-FFF2-40B4-BE49-F238E27FC236}">
                <a16:creationId xmlns:a16="http://schemas.microsoft.com/office/drawing/2014/main" id="{0744F6E8-207B-73C3-9C31-7119689B610B}"/>
              </a:ext>
            </a:extLst>
          </p:cNvPr>
          <p:cNvSpPr/>
          <p:nvPr/>
        </p:nvSpPr>
        <p:spPr>
          <a:xfrm>
            <a:off x="3934421" y="1988345"/>
            <a:ext cx="171450" cy="1607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a:solidFill>
                <a:srgbClr val="FFFFFF"/>
              </a:solidFill>
              <a:latin typeface="Arial"/>
            </a:endParaRPr>
          </a:p>
        </p:txBody>
      </p:sp>
      <p:cxnSp>
        <p:nvCxnSpPr>
          <p:cNvPr id="38" name="Gerader Verbinder 37">
            <a:extLst>
              <a:ext uri="{FF2B5EF4-FFF2-40B4-BE49-F238E27FC236}">
                <a16:creationId xmlns:a16="http://schemas.microsoft.com/office/drawing/2014/main" id="{1B138A10-EE17-2AFD-1BD5-0EC42055BE4A}"/>
              </a:ext>
            </a:extLst>
          </p:cNvPr>
          <p:cNvCxnSpPr>
            <a:cxnSpLocks/>
          </p:cNvCxnSpPr>
          <p:nvPr/>
        </p:nvCxnSpPr>
        <p:spPr>
          <a:xfrm>
            <a:off x="4817265" y="2383690"/>
            <a:ext cx="1169199"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9" name="Rechteck 38">
            <a:extLst>
              <a:ext uri="{FF2B5EF4-FFF2-40B4-BE49-F238E27FC236}">
                <a16:creationId xmlns:a16="http://schemas.microsoft.com/office/drawing/2014/main" id="{5D76A0A2-0DC0-2494-17E6-A65A872BBC0A}"/>
              </a:ext>
            </a:extLst>
          </p:cNvPr>
          <p:cNvSpPr/>
          <p:nvPr/>
        </p:nvSpPr>
        <p:spPr>
          <a:xfrm>
            <a:off x="5322094" y="2306242"/>
            <a:ext cx="160735" cy="1500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a:solidFill>
                <a:srgbClr val="FFFFFF"/>
              </a:solidFill>
              <a:latin typeface="Arial"/>
            </a:endParaRPr>
          </a:p>
        </p:txBody>
      </p:sp>
      <p:cxnSp>
        <p:nvCxnSpPr>
          <p:cNvPr id="43" name="Gerader Verbinder 42">
            <a:extLst>
              <a:ext uri="{FF2B5EF4-FFF2-40B4-BE49-F238E27FC236}">
                <a16:creationId xmlns:a16="http://schemas.microsoft.com/office/drawing/2014/main" id="{26CBBE6E-D7DD-1689-D220-1AADE54B3C2A}"/>
              </a:ext>
            </a:extLst>
          </p:cNvPr>
          <p:cNvCxnSpPr>
            <a:cxnSpLocks/>
          </p:cNvCxnSpPr>
          <p:nvPr/>
        </p:nvCxnSpPr>
        <p:spPr>
          <a:xfrm>
            <a:off x="3982044" y="2702570"/>
            <a:ext cx="1169199"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Gerader Verbinder 46">
            <a:extLst>
              <a:ext uri="{FF2B5EF4-FFF2-40B4-BE49-F238E27FC236}">
                <a16:creationId xmlns:a16="http://schemas.microsoft.com/office/drawing/2014/main" id="{99A18809-47DD-6901-007E-474A2723B422}"/>
              </a:ext>
            </a:extLst>
          </p:cNvPr>
          <p:cNvCxnSpPr>
            <a:cxnSpLocks/>
          </p:cNvCxnSpPr>
          <p:nvPr/>
        </p:nvCxnSpPr>
        <p:spPr>
          <a:xfrm flipV="1">
            <a:off x="4511993" y="1266825"/>
            <a:ext cx="0" cy="20520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Rechteck 32">
            <a:extLst>
              <a:ext uri="{FF2B5EF4-FFF2-40B4-BE49-F238E27FC236}">
                <a16:creationId xmlns:a16="http://schemas.microsoft.com/office/drawing/2014/main" id="{BB2A21EF-98D2-40E6-253B-C72070FE025A}"/>
              </a:ext>
            </a:extLst>
          </p:cNvPr>
          <p:cNvSpPr/>
          <p:nvPr/>
        </p:nvSpPr>
        <p:spPr>
          <a:xfrm>
            <a:off x="4411267" y="1674020"/>
            <a:ext cx="158948" cy="1460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a:solidFill>
                <a:srgbClr val="FFFFFF"/>
              </a:solidFill>
              <a:latin typeface="Arial"/>
            </a:endParaRPr>
          </a:p>
        </p:txBody>
      </p:sp>
      <p:sp>
        <p:nvSpPr>
          <p:cNvPr id="44" name="Rechteck 43">
            <a:extLst>
              <a:ext uri="{FF2B5EF4-FFF2-40B4-BE49-F238E27FC236}">
                <a16:creationId xmlns:a16="http://schemas.microsoft.com/office/drawing/2014/main" id="{FC349404-C40F-1A21-4D09-C9A9ED955D3F}"/>
              </a:ext>
            </a:extLst>
          </p:cNvPr>
          <p:cNvSpPr/>
          <p:nvPr/>
        </p:nvSpPr>
        <p:spPr>
          <a:xfrm>
            <a:off x="4368404" y="2624138"/>
            <a:ext cx="160734" cy="1571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a:solidFill>
                <a:srgbClr val="FFFFFF"/>
              </a:solidFill>
              <a:latin typeface="Arial"/>
            </a:endParaRPr>
          </a:p>
        </p:txBody>
      </p:sp>
      <p:sp>
        <p:nvSpPr>
          <p:cNvPr id="45" name="Raute 44">
            <a:extLst>
              <a:ext uri="{FF2B5EF4-FFF2-40B4-BE49-F238E27FC236}">
                <a16:creationId xmlns:a16="http://schemas.microsoft.com/office/drawing/2014/main" id="{8EC7BF76-D360-1138-0074-C9BCEABB95CF}"/>
              </a:ext>
            </a:extLst>
          </p:cNvPr>
          <p:cNvSpPr/>
          <p:nvPr/>
        </p:nvSpPr>
        <p:spPr>
          <a:xfrm>
            <a:off x="4050508" y="2927747"/>
            <a:ext cx="935831" cy="175022"/>
          </a:xfrm>
          <a:prstGeom prst="diamon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a:solidFill>
                <a:srgbClr val="FFFFFF"/>
              </a:solidFill>
              <a:latin typeface="Arial"/>
            </a:endParaRPr>
          </a:p>
        </p:txBody>
      </p:sp>
      <p:cxnSp>
        <p:nvCxnSpPr>
          <p:cNvPr id="48" name="Gerader Verbinder 47">
            <a:extLst>
              <a:ext uri="{FF2B5EF4-FFF2-40B4-BE49-F238E27FC236}">
                <a16:creationId xmlns:a16="http://schemas.microsoft.com/office/drawing/2014/main" id="{25DE419C-4855-FE66-4AEF-7BF1238C01E1}"/>
              </a:ext>
            </a:extLst>
          </p:cNvPr>
          <p:cNvCxnSpPr>
            <a:cxnSpLocks/>
          </p:cNvCxnSpPr>
          <p:nvPr/>
        </p:nvCxnSpPr>
        <p:spPr>
          <a:xfrm flipV="1">
            <a:off x="3814762" y="1266825"/>
            <a:ext cx="0" cy="2052000"/>
          </a:xfrm>
          <a:prstGeom prst="line">
            <a:avLst/>
          </a:prstGeom>
          <a:ln w="19050">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610AFF2E-DD4A-9269-F4F1-965813C27C3A}"/>
              </a:ext>
            </a:extLst>
          </p:cNvPr>
          <p:cNvCxnSpPr>
            <a:cxnSpLocks/>
          </p:cNvCxnSpPr>
          <p:nvPr/>
        </p:nvCxnSpPr>
        <p:spPr>
          <a:xfrm>
            <a:off x="3786188" y="2068656"/>
            <a:ext cx="453629"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351A2478-20C5-A435-2608-3D73EB56B867}"/>
              </a:ext>
            </a:extLst>
          </p:cNvPr>
          <p:cNvCxnSpPr>
            <a:cxnSpLocks/>
          </p:cNvCxnSpPr>
          <p:nvPr/>
        </p:nvCxnSpPr>
        <p:spPr>
          <a:xfrm>
            <a:off x="3664743" y="1427152"/>
            <a:ext cx="144542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D7323775-2AA0-4B2D-8115-5CF87486D146}"/>
              </a:ext>
            </a:extLst>
          </p:cNvPr>
          <p:cNvCxnSpPr>
            <a:cxnSpLocks/>
          </p:cNvCxnSpPr>
          <p:nvPr/>
        </p:nvCxnSpPr>
        <p:spPr>
          <a:xfrm>
            <a:off x="3664745" y="3314686"/>
            <a:ext cx="23217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732239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000" b="1" dirty="0"/>
              <a:t>TACTICS: Ph 2 Randomized Study of TACE +/- Sorafenib</a:t>
            </a:r>
            <a:br>
              <a:rPr lang="en-US" sz="2000" b="1" dirty="0"/>
            </a:br>
            <a:r>
              <a:rPr lang="en-US" sz="2000" b="1" dirty="0"/>
              <a:t>in Intermediate-Stage HCC</a:t>
            </a:r>
          </a:p>
        </p:txBody>
      </p:sp>
      <p:sp>
        <p:nvSpPr>
          <p:cNvPr id="5" name="TextBox 4">
            <a:extLst>
              <a:ext uri="{FF2B5EF4-FFF2-40B4-BE49-F238E27FC236}">
                <a16:creationId xmlns:a16="http://schemas.microsoft.com/office/drawing/2014/main" id="{6B8C5EEF-5F81-E920-475D-6C64B4D9ED2F}"/>
              </a:ext>
            </a:extLst>
          </p:cNvPr>
          <p:cNvSpPr txBox="1"/>
          <p:nvPr/>
        </p:nvSpPr>
        <p:spPr>
          <a:xfrm>
            <a:off x="0" y="4573411"/>
            <a:ext cx="9103788" cy="553998"/>
          </a:xfrm>
          <a:prstGeom prst="rect">
            <a:avLst/>
          </a:prstGeom>
          <a:solidFill>
            <a:schemeClr val="bg1"/>
          </a:solidFill>
        </p:spPr>
        <p:txBody>
          <a:bodyPr wrap="square" rtlCol="0">
            <a:spAutoFit/>
          </a:bodyPr>
          <a:lstStyle/>
          <a:p>
            <a:endParaRPr lang="en-US" sz="1000" dirty="0"/>
          </a:p>
          <a:p>
            <a:endParaRPr lang="en-US" sz="1000" dirty="0"/>
          </a:p>
          <a:p>
            <a:r>
              <a:rPr lang="en-US" sz="1000" dirty="0"/>
              <a:t>Kudo et al, Liver Cancer, 2022</a:t>
            </a:r>
          </a:p>
        </p:txBody>
      </p:sp>
      <p:graphicFrame>
        <p:nvGraphicFramePr>
          <p:cNvPr id="6" name="Table 5">
            <a:extLst>
              <a:ext uri="{FF2B5EF4-FFF2-40B4-BE49-F238E27FC236}">
                <a16:creationId xmlns:a16="http://schemas.microsoft.com/office/drawing/2014/main" id="{6EFDC757-766D-13B3-6C93-9B0CC965694B}"/>
              </a:ext>
            </a:extLst>
          </p:cNvPr>
          <p:cNvGraphicFramePr>
            <a:graphicFrameLocks noGrp="1"/>
          </p:cNvGraphicFramePr>
          <p:nvPr/>
        </p:nvGraphicFramePr>
        <p:xfrm>
          <a:off x="219986" y="1325527"/>
          <a:ext cx="2809461" cy="1828800"/>
        </p:xfrm>
        <a:graphic>
          <a:graphicData uri="http://schemas.openxmlformats.org/drawingml/2006/table">
            <a:tbl>
              <a:tblPr firstRow="1" bandRow="1">
                <a:tableStyleId>{9DCAF9ED-07DC-4A11-8D7F-57B35C25682E}</a:tableStyleId>
              </a:tblPr>
              <a:tblGrid>
                <a:gridCol w="2809461">
                  <a:extLst>
                    <a:ext uri="{9D8B030D-6E8A-4147-A177-3AD203B41FA5}">
                      <a16:colId xmlns:a16="http://schemas.microsoft.com/office/drawing/2014/main" val="1058273131"/>
                    </a:ext>
                  </a:extLst>
                </a:gridCol>
              </a:tblGrid>
              <a:tr h="273666">
                <a:tc>
                  <a:txBody>
                    <a:bodyPr/>
                    <a:lstStyle/>
                    <a:p>
                      <a:pPr algn="ctr"/>
                      <a:r>
                        <a:rPr lang="en-US" sz="1200" dirty="0"/>
                        <a:t>KEY ELIGIBILITY</a:t>
                      </a:r>
                    </a:p>
                  </a:txBody>
                  <a:tcPr/>
                </a:tc>
                <a:extLst>
                  <a:ext uri="{0D108BD9-81ED-4DB2-BD59-A6C34878D82A}">
                    <a16:rowId xmlns:a16="http://schemas.microsoft.com/office/drawing/2014/main" val="1194595121"/>
                  </a:ext>
                </a:extLst>
              </a:tr>
              <a:tr h="1061376">
                <a:tc>
                  <a:txBody>
                    <a:bodyPr/>
                    <a:lstStyle/>
                    <a:p>
                      <a:pPr marL="171450" indent="-171450" algn="l">
                        <a:buFont typeface="Arial" panose="020B0604020202020204" pitchFamily="34" charset="0"/>
                        <a:buChar char="•"/>
                      </a:pPr>
                      <a:r>
                        <a:rPr lang="en-US" sz="1200" dirty="0"/>
                        <a:t>Unresectable HCC</a:t>
                      </a:r>
                    </a:p>
                    <a:p>
                      <a:pPr marL="171450" indent="-171450" algn="l">
                        <a:buFont typeface="Arial" panose="020B0604020202020204" pitchFamily="34" charset="0"/>
                        <a:buChar char="•"/>
                      </a:pPr>
                      <a:r>
                        <a:rPr lang="en-US" sz="1200" dirty="0"/>
                        <a:t>No vascular invasion</a:t>
                      </a:r>
                    </a:p>
                    <a:p>
                      <a:pPr marL="171450" indent="-171450" algn="l">
                        <a:buFont typeface="Arial" panose="020B0604020202020204" pitchFamily="34" charset="0"/>
                        <a:buChar char="•"/>
                      </a:pPr>
                      <a:r>
                        <a:rPr lang="en-US" sz="1200" dirty="0"/>
                        <a:t>No extrahepatic spread</a:t>
                      </a:r>
                    </a:p>
                    <a:p>
                      <a:pPr marL="171450" indent="-171450" algn="l">
                        <a:buFont typeface="Arial" panose="020B0604020202020204" pitchFamily="34" charset="0"/>
                        <a:buChar char="•"/>
                      </a:pPr>
                      <a:r>
                        <a:rPr lang="en-US" sz="1200" dirty="0"/>
                        <a:t>No prior systemic therapy</a:t>
                      </a:r>
                    </a:p>
                    <a:p>
                      <a:pPr marL="171450" indent="-171450" algn="l">
                        <a:buFont typeface="Arial" panose="020B0604020202020204" pitchFamily="34" charset="0"/>
                        <a:buChar char="•"/>
                      </a:pPr>
                      <a:r>
                        <a:rPr lang="en-US" sz="1200" dirty="0"/>
                        <a:t>Prior TACE OK if &gt; 6 months ago</a:t>
                      </a:r>
                    </a:p>
                    <a:p>
                      <a:pPr marL="171450" indent="-171450" algn="l">
                        <a:buFont typeface="Arial" panose="020B0604020202020204" pitchFamily="34" charset="0"/>
                        <a:buChar char="•"/>
                      </a:pPr>
                      <a:r>
                        <a:rPr lang="en-US" sz="1200" dirty="0"/>
                        <a:t>ECOG 0-1</a:t>
                      </a:r>
                    </a:p>
                    <a:p>
                      <a:pPr marL="171450" indent="-171450" algn="l">
                        <a:buFont typeface="Arial" panose="020B0604020202020204" pitchFamily="34" charset="0"/>
                        <a:buChar char="•"/>
                      </a:pPr>
                      <a:r>
                        <a:rPr lang="en-US" sz="1200" dirty="0"/>
                        <a:t>Child-Pugh ≤ 7</a:t>
                      </a:r>
                    </a:p>
                    <a:p>
                      <a:pPr marL="171450" indent="-171450" algn="l">
                        <a:buFont typeface="Arial" panose="020B0604020202020204" pitchFamily="34" charset="0"/>
                        <a:buChar char="•"/>
                      </a:pPr>
                      <a:r>
                        <a:rPr lang="en-US" sz="1200" dirty="0"/>
                        <a:t>Max 10 tumors (none &gt; 10 cm)</a:t>
                      </a:r>
                    </a:p>
                  </a:txBody>
                  <a:tcPr/>
                </a:tc>
                <a:extLst>
                  <a:ext uri="{0D108BD9-81ED-4DB2-BD59-A6C34878D82A}">
                    <a16:rowId xmlns:a16="http://schemas.microsoft.com/office/drawing/2014/main" val="816206957"/>
                  </a:ext>
                </a:extLst>
              </a:tr>
            </a:tbl>
          </a:graphicData>
        </a:graphic>
      </p:graphicFrame>
      <p:cxnSp>
        <p:nvCxnSpPr>
          <p:cNvPr id="7" name="Connector: Elbow 6">
            <a:extLst>
              <a:ext uri="{FF2B5EF4-FFF2-40B4-BE49-F238E27FC236}">
                <a16:creationId xmlns:a16="http://schemas.microsoft.com/office/drawing/2014/main" id="{D84A2C33-3BEB-4B8D-1CAE-3EE85942A634}"/>
              </a:ext>
            </a:extLst>
          </p:cNvPr>
          <p:cNvCxnSpPr/>
          <p:nvPr/>
        </p:nvCxnSpPr>
        <p:spPr bwMode="auto">
          <a:xfrm>
            <a:off x="3188473" y="2239927"/>
            <a:ext cx="1280160" cy="675987"/>
          </a:xfrm>
          <a:prstGeom prst="bentConnector3">
            <a:avLst/>
          </a:prstGeom>
          <a:solidFill>
            <a:schemeClr val="accent1"/>
          </a:solidFill>
          <a:ln w="38100" cap="flat" cmpd="sng" algn="ctr">
            <a:solidFill>
              <a:schemeClr val="tx1"/>
            </a:solidFill>
            <a:prstDash val="solid"/>
            <a:round/>
            <a:headEnd type="none" w="med" len="med"/>
            <a:tailEnd type="triangle"/>
          </a:ln>
          <a:effectLst/>
        </p:spPr>
      </p:cxnSp>
      <p:cxnSp>
        <p:nvCxnSpPr>
          <p:cNvPr id="8" name="Connector: Elbow 7">
            <a:extLst>
              <a:ext uri="{FF2B5EF4-FFF2-40B4-BE49-F238E27FC236}">
                <a16:creationId xmlns:a16="http://schemas.microsoft.com/office/drawing/2014/main" id="{E45A7F01-98D7-032D-7F68-2DAF3CB7764A}"/>
              </a:ext>
            </a:extLst>
          </p:cNvPr>
          <p:cNvCxnSpPr>
            <a:cxnSpLocks/>
          </p:cNvCxnSpPr>
          <p:nvPr/>
        </p:nvCxnSpPr>
        <p:spPr bwMode="auto">
          <a:xfrm flipV="1">
            <a:off x="3188473" y="1542960"/>
            <a:ext cx="1280160" cy="675987"/>
          </a:xfrm>
          <a:prstGeom prst="bentConnector3">
            <a:avLst/>
          </a:prstGeom>
          <a:solidFill>
            <a:schemeClr val="accent1"/>
          </a:solidFill>
          <a:ln w="38100" cap="flat" cmpd="sng" algn="ctr">
            <a:solidFill>
              <a:schemeClr val="tx1"/>
            </a:solidFill>
            <a:prstDash val="solid"/>
            <a:round/>
            <a:headEnd type="none" w="med" len="med"/>
            <a:tailEnd type="triangle"/>
          </a:ln>
          <a:effectLst/>
        </p:spPr>
      </p:cxnSp>
      <p:sp>
        <p:nvSpPr>
          <p:cNvPr id="9" name="Oval 8">
            <a:extLst>
              <a:ext uri="{FF2B5EF4-FFF2-40B4-BE49-F238E27FC236}">
                <a16:creationId xmlns:a16="http://schemas.microsoft.com/office/drawing/2014/main" id="{9FAC5A79-62AC-FAF1-645C-E5F603CF6072}"/>
              </a:ext>
            </a:extLst>
          </p:cNvPr>
          <p:cNvSpPr/>
          <p:nvPr/>
        </p:nvSpPr>
        <p:spPr bwMode="auto">
          <a:xfrm>
            <a:off x="3578088" y="1998395"/>
            <a:ext cx="524786" cy="483064"/>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rPr>
              <a:t>R</a:t>
            </a:r>
          </a:p>
        </p:txBody>
      </p:sp>
      <p:sp>
        <p:nvSpPr>
          <p:cNvPr id="10" name="Rectangle: Rounded Corners 9">
            <a:extLst>
              <a:ext uri="{FF2B5EF4-FFF2-40B4-BE49-F238E27FC236}">
                <a16:creationId xmlns:a16="http://schemas.microsoft.com/office/drawing/2014/main" id="{6A0573FB-281D-99A2-C5D8-EBCE31C4ADB7}"/>
              </a:ext>
            </a:extLst>
          </p:cNvPr>
          <p:cNvSpPr/>
          <p:nvPr/>
        </p:nvSpPr>
        <p:spPr bwMode="auto">
          <a:xfrm>
            <a:off x="4635610" y="1023503"/>
            <a:ext cx="4071068" cy="1121134"/>
          </a:xfrm>
          <a:prstGeom prst="roundRect">
            <a:avLst/>
          </a:prstGeom>
          <a:solidFill>
            <a:srgbClr val="52C27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rPr>
              <a:t>TACE + Sorafenib</a:t>
            </a:r>
          </a:p>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chemeClr val="bg1"/>
                </a:solidFill>
                <a:latin typeface="Arial" pitchFamily="-72" charset="0"/>
                <a:ea typeface="ＭＳ Ｐゴシック" pitchFamily="-72" charset="-128"/>
                <a:cs typeface="ＭＳ Ｐゴシック" pitchFamily="-72" charset="-128"/>
              </a:rPr>
              <a:t>(N = 80)</a:t>
            </a:r>
            <a:endParaRPr kumimoji="0" lang="en-US" sz="16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endParaRPr>
          </a:p>
        </p:txBody>
      </p:sp>
      <p:sp>
        <p:nvSpPr>
          <p:cNvPr id="11" name="Rectangle: Rounded Corners 10">
            <a:extLst>
              <a:ext uri="{FF2B5EF4-FFF2-40B4-BE49-F238E27FC236}">
                <a16:creationId xmlns:a16="http://schemas.microsoft.com/office/drawing/2014/main" id="{8370AF9B-9C3E-FFC3-C9CF-5FDD3E48AD41}"/>
              </a:ext>
            </a:extLst>
          </p:cNvPr>
          <p:cNvSpPr/>
          <p:nvPr/>
        </p:nvSpPr>
        <p:spPr bwMode="auto">
          <a:xfrm>
            <a:off x="4627659" y="2374781"/>
            <a:ext cx="4071068" cy="1121134"/>
          </a:xfrm>
          <a:prstGeom prst="round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rPr>
              <a:t>TACE Alone</a:t>
            </a:r>
          </a:p>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chemeClr val="bg1"/>
                </a:solidFill>
                <a:latin typeface="Arial" pitchFamily="-72" charset="0"/>
                <a:ea typeface="ＭＳ Ｐゴシック" pitchFamily="-72" charset="-128"/>
                <a:cs typeface="ＭＳ Ｐゴシック" pitchFamily="-72" charset="-128"/>
              </a:rPr>
              <a:t>(N = 76)</a:t>
            </a:r>
            <a:endParaRPr kumimoji="0" lang="en-US" sz="16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endParaRPr>
          </a:p>
        </p:txBody>
      </p:sp>
      <p:sp>
        <p:nvSpPr>
          <p:cNvPr id="12" name="TextBox 11">
            <a:extLst>
              <a:ext uri="{FF2B5EF4-FFF2-40B4-BE49-F238E27FC236}">
                <a16:creationId xmlns:a16="http://schemas.microsoft.com/office/drawing/2014/main" id="{3710FBDC-08F2-4B82-3839-68FE764EDDD7}"/>
              </a:ext>
            </a:extLst>
          </p:cNvPr>
          <p:cNvSpPr txBox="1"/>
          <p:nvPr/>
        </p:nvSpPr>
        <p:spPr>
          <a:xfrm>
            <a:off x="3226907" y="1874292"/>
            <a:ext cx="405880" cy="276999"/>
          </a:xfrm>
          <a:prstGeom prst="rect">
            <a:avLst/>
          </a:prstGeom>
          <a:noFill/>
        </p:spPr>
        <p:txBody>
          <a:bodyPr wrap="none" rtlCol="0">
            <a:spAutoFit/>
          </a:bodyPr>
          <a:lstStyle/>
          <a:p>
            <a:r>
              <a:rPr lang="en-US" sz="1200" b="1" dirty="0"/>
              <a:t>1:1</a:t>
            </a:r>
          </a:p>
        </p:txBody>
      </p:sp>
      <p:sp>
        <p:nvSpPr>
          <p:cNvPr id="13" name="TextBox 12">
            <a:extLst>
              <a:ext uri="{FF2B5EF4-FFF2-40B4-BE49-F238E27FC236}">
                <a16:creationId xmlns:a16="http://schemas.microsoft.com/office/drawing/2014/main" id="{184430C2-8180-7DB1-D346-60290E9469AD}"/>
              </a:ext>
            </a:extLst>
          </p:cNvPr>
          <p:cNvSpPr txBox="1"/>
          <p:nvPr/>
        </p:nvSpPr>
        <p:spPr>
          <a:xfrm>
            <a:off x="219986" y="3586038"/>
            <a:ext cx="8486691" cy="461665"/>
          </a:xfrm>
          <a:prstGeom prst="rect">
            <a:avLst/>
          </a:prstGeom>
          <a:noFill/>
        </p:spPr>
        <p:txBody>
          <a:bodyPr wrap="square" rtlCol="0">
            <a:spAutoFit/>
          </a:bodyPr>
          <a:lstStyle/>
          <a:p>
            <a:r>
              <a:rPr lang="en-US" sz="1200" b="1" dirty="0"/>
              <a:t>- Primary Endpoints: </a:t>
            </a:r>
            <a:r>
              <a:rPr lang="en-US" sz="1200" dirty="0"/>
              <a:t>TACE-Specific PFS, Overall Survival per RECICL </a:t>
            </a:r>
          </a:p>
          <a:p>
            <a:r>
              <a:rPr lang="en-US" sz="1200" b="1" dirty="0"/>
              <a:t>- Secondary Endpoints:</a:t>
            </a:r>
            <a:r>
              <a:rPr lang="en-US" sz="1200" dirty="0"/>
              <a:t> Objective Response Rate after first TACE; Safety</a:t>
            </a:r>
            <a:endParaRPr lang="en-US" sz="1200" b="1" dirty="0"/>
          </a:p>
        </p:txBody>
      </p:sp>
      <p:sp>
        <p:nvSpPr>
          <p:cNvPr id="14" name="TextBox 13">
            <a:extLst>
              <a:ext uri="{FF2B5EF4-FFF2-40B4-BE49-F238E27FC236}">
                <a16:creationId xmlns:a16="http://schemas.microsoft.com/office/drawing/2014/main" id="{C9C3D6CB-8606-F591-04F7-1C7348BEBDB8}"/>
              </a:ext>
            </a:extLst>
          </p:cNvPr>
          <p:cNvSpPr txBox="1"/>
          <p:nvPr/>
        </p:nvSpPr>
        <p:spPr>
          <a:xfrm>
            <a:off x="3251124" y="4154715"/>
            <a:ext cx="5455554" cy="830997"/>
          </a:xfrm>
          <a:prstGeom prst="rect">
            <a:avLst/>
          </a:prstGeom>
          <a:solidFill>
            <a:schemeClr val="bg1"/>
          </a:solidFill>
          <a:ln w="12700">
            <a:solidFill>
              <a:schemeClr val="tx1"/>
            </a:solidFill>
          </a:ln>
        </p:spPr>
        <p:txBody>
          <a:bodyPr wrap="square" rtlCol="0">
            <a:spAutoFit/>
          </a:bodyPr>
          <a:lstStyle/>
          <a:p>
            <a:pPr algn="ctr"/>
            <a:r>
              <a:rPr lang="en-US" sz="1200" b="1" i="0" u="sng" strike="noStrike" baseline="0" dirty="0">
                <a:latin typeface="+mn-lt"/>
              </a:rPr>
              <a:t>TACE-Specific PFS</a:t>
            </a:r>
            <a:r>
              <a:rPr lang="en-US" sz="1200" b="0" i="0" u="none" strike="noStrike" baseline="0" dirty="0">
                <a:latin typeface="+mn-lt"/>
              </a:rPr>
              <a:t> - time from randomization to PD or death from any cause</a:t>
            </a:r>
          </a:p>
          <a:p>
            <a:pPr algn="ctr"/>
            <a:r>
              <a:rPr lang="en-US" sz="1200" b="0" i="0" u="none" strike="noStrike" baseline="0" dirty="0">
                <a:latin typeface="+mn-lt"/>
              </a:rPr>
              <a:t>PD was defined as </a:t>
            </a:r>
            <a:r>
              <a:rPr lang="en-US" sz="1200" b="0" i="0" u="none" strike="noStrike" baseline="0" dirty="0" err="1">
                <a:latin typeface="+mn-lt"/>
              </a:rPr>
              <a:t>unTACEable</a:t>
            </a:r>
            <a:r>
              <a:rPr lang="en-US" sz="1200" b="0" i="0" u="none" strike="noStrike" baseline="0" dirty="0">
                <a:latin typeface="+mn-lt"/>
              </a:rPr>
              <a:t> progression due to intrahepatic progression </a:t>
            </a:r>
          </a:p>
          <a:p>
            <a:pPr algn="ctr"/>
            <a:r>
              <a:rPr lang="en-US" sz="1200" b="0" i="0" u="none" strike="noStrike" baseline="0" dirty="0">
                <a:latin typeface="+mn-lt"/>
              </a:rPr>
              <a:t>(25% increase vs. baseline), extrahepatic spread, vascular invasion,</a:t>
            </a:r>
          </a:p>
          <a:p>
            <a:pPr algn="ctr"/>
            <a:r>
              <a:rPr lang="en-US" sz="1200" b="0" i="0" u="none" strike="noStrike" baseline="0" dirty="0">
                <a:latin typeface="+mn-lt"/>
              </a:rPr>
              <a:t>or transient deterioration of liver function to Child-Pugh C after TACE.</a:t>
            </a:r>
            <a:endParaRPr lang="en-US" sz="1600" dirty="0">
              <a:latin typeface="+mn-lt"/>
            </a:endParaRPr>
          </a:p>
        </p:txBody>
      </p:sp>
    </p:spTree>
    <p:extLst>
      <p:ext uri="{BB962C8B-B14F-4D97-AF65-F5344CB8AC3E}">
        <p14:creationId xmlns:p14="http://schemas.microsoft.com/office/powerpoint/2010/main" val="72907437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000" b="1" dirty="0"/>
              <a:t>TACTICS: Ph 2 Randomized Study of TACE +/- Sorafenib</a:t>
            </a:r>
            <a:br>
              <a:rPr lang="en-US" sz="2000" b="1" dirty="0"/>
            </a:br>
            <a:r>
              <a:rPr lang="en-US" sz="2000" b="1" dirty="0"/>
              <a:t>in Intermediate-Stage HCC</a:t>
            </a:r>
          </a:p>
        </p:txBody>
      </p:sp>
      <p:sp>
        <p:nvSpPr>
          <p:cNvPr id="5" name="TextBox 4">
            <a:extLst>
              <a:ext uri="{FF2B5EF4-FFF2-40B4-BE49-F238E27FC236}">
                <a16:creationId xmlns:a16="http://schemas.microsoft.com/office/drawing/2014/main" id="{6B8C5EEF-5F81-E920-475D-6C64B4D9ED2F}"/>
              </a:ext>
            </a:extLst>
          </p:cNvPr>
          <p:cNvSpPr txBox="1"/>
          <p:nvPr/>
        </p:nvSpPr>
        <p:spPr>
          <a:xfrm>
            <a:off x="0" y="4573411"/>
            <a:ext cx="9103788" cy="553998"/>
          </a:xfrm>
          <a:prstGeom prst="rect">
            <a:avLst/>
          </a:prstGeom>
          <a:solidFill>
            <a:schemeClr val="bg1"/>
          </a:solidFill>
        </p:spPr>
        <p:txBody>
          <a:bodyPr wrap="square" rtlCol="0">
            <a:spAutoFit/>
          </a:bodyPr>
          <a:lstStyle/>
          <a:p>
            <a:endParaRPr lang="en-US" sz="1000" dirty="0"/>
          </a:p>
          <a:p>
            <a:r>
              <a:rPr lang="en-US" sz="1000" dirty="0"/>
              <a:t>Kudo et al, Liver Cancer, 2022</a:t>
            </a:r>
          </a:p>
          <a:p>
            <a:r>
              <a:rPr lang="en-US" sz="1000" dirty="0" err="1"/>
              <a:t>Llovet</a:t>
            </a:r>
            <a:r>
              <a:rPr lang="en-US" sz="1000" dirty="0"/>
              <a:t> et al, Hepatology, 2021</a:t>
            </a:r>
          </a:p>
        </p:txBody>
      </p:sp>
      <p:pic>
        <p:nvPicPr>
          <p:cNvPr id="3" name="New picture">
            <a:extLst>
              <a:ext uri="{FF2B5EF4-FFF2-40B4-BE49-F238E27FC236}">
                <a16:creationId xmlns:a16="http://schemas.microsoft.com/office/drawing/2014/main" id="{85685C97-C13F-3AFF-3279-25D19E2C9A8C}"/>
              </a:ext>
            </a:extLst>
          </p:cNvPr>
          <p:cNvPicPr>
            <a:picLocks noChangeAspect="1" noChangeArrowheads="1"/>
          </p:cNvPicPr>
          <p:nvPr>
            <p:custDataLst>
              <p:tags r:id="rId1"/>
            </p:custDataLst>
          </p:nvPr>
        </p:nvPicPr>
        <p:blipFill rotWithShape="1">
          <a:blip r:embed="rId4">
            <a:extLst>
              <a:ext uri="{28A0092B-C50C-407E-A947-70E740481C1C}">
                <a14:useLocalDpi xmlns:a14="http://schemas.microsoft.com/office/drawing/2010/main" val="0"/>
              </a:ext>
            </a:extLst>
          </a:blip>
          <a:srcRect l="4541" t="3722" r="4639" b="4874"/>
          <a:stretch/>
        </p:blipFill>
        <p:spPr bwMode="auto">
          <a:xfrm>
            <a:off x="83492" y="865115"/>
            <a:ext cx="5291590" cy="3476422"/>
          </a:xfrm>
          <a:prstGeom prst="rect">
            <a:avLst/>
          </a:prstGeom>
          <a:noFill/>
          <a:ln w="19050" cap="flat" algn="ctr">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pic>
      <p:pic>
        <p:nvPicPr>
          <p:cNvPr id="2" name="New picture">
            <a:extLst>
              <a:ext uri="{FF2B5EF4-FFF2-40B4-BE49-F238E27FC236}">
                <a16:creationId xmlns:a16="http://schemas.microsoft.com/office/drawing/2014/main" id="{14500D10-8379-26AE-6C31-D94DF7778417}"/>
              </a:ext>
            </a:extLst>
          </p:cNvPr>
          <p:cNvPicPr>
            <a:picLocks noChangeAspect="1" noChangeArrowheads="1"/>
          </p:cNvPicPr>
          <p:nvPr>
            <p:custDataLst>
              <p:tags r:id="rId2"/>
            </p:custDataLst>
          </p:nvPr>
        </p:nvPicPr>
        <p:blipFill rotWithShape="1">
          <a:blip r:embed="rId5">
            <a:extLst>
              <a:ext uri="{28A0092B-C50C-407E-A947-70E740481C1C}">
                <a14:useLocalDpi xmlns:a14="http://schemas.microsoft.com/office/drawing/2010/main" val="0"/>
              </a:ext>
            </a:extLst>
          </a:blip>
          <a:srcRect l="4782" t="15623" r="8454" b="17312"/>
          <a:stretch/>
        </p:blipFill>
        <p:spPr bwMode="auto">
          <a:xfrm>
            <a:off x="2830663" y="1724490"/>
            <a:ext cx="6229845" cy="3288358"/>
          </a:xfrm>
          <a:prstGeom prst="rect">
            <a:avLst/>
          </a:prstGeom>
          <a:noFill/>
          <a:ln w="19050" cap="flat" algn="ctr">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E8ADD0D-B97B-0BEA-894B-6E9E54D2ECC2}"/>
              </a:ext>
            </a:extLst>
          </p:cNvPr>
          <p:cNvSpPr txBox="1"/>
          <p:nvPr/>
        </p:nvSpPr>
        <p:spPr>
          <a:xfrm>
            <a:off x="5231958" y="960392"/>
            <a:ext cx="3828550" cy="646331"/>
          </a:xfrm>
          <a:prstGeom prst="rect">
            <a:avLst/>
          </a:prstGeom>
          <a:solidFill>
            <a:schemeClr val="bg1"/>
          </a:solidFill>
          <a:ln w="12700">
            <a:solidFill>
              <a:schemeClr val="tx1"/>
            </a:solidFill>
          </a:ln>
        </p:spPr>
        <p:txBody>
          <a:bodyPr wrap="square" rtlCol="0">
            <a:spAutoFit/>
          </a:bodyPr>
          <a:lstStyle/>
          <a:p>
            <a:pPr algn="ctr"/>
            <a:r>
              <a:rPr lang="en-US" sz="1200" dirty="0">
                <a:latin typeface="+mn-lt"/>
              </a:rPr>
              <a:t>Post-trial anti-cancer treatments were administered to</a:t>
            </a:r>
          </a:p>
          <a:p>
            <a:pPr algn="ctr"/>
            <a:r>
              <a:rPr lang="en-US" sz="1200" dirty="0">
                <a:latin typeface="+mn-lt"/>
              </a:rPr>
              <a:t>76.3% in the TACE group vs </a:t>
            </a:r>
          </a:p>
          <a:p>
            <a:pPr algn="ctr"/>
            <a:r>
              <a:rPr lang="en-US" sz="1200" dirty="0">
                <a:latin typeface="+mn-lt"/>
              </a:rPr>
              <a:t>58.8% in the TACE + sorafenib group (p = 0.014).</a:t>
            </a:r>
          </a:p>
        </p:txBody>
      </p:sp>
      <p:sp>
        <p:nvSpPr>
          <p:cNvPr id="7" name="Rectangle 2">
            <a:extLst>
              <a:ext uri="{FF2B5EF4-FFF2-40B4-BE49-F238E27FC236}">
                <a16:creationId xmlns:a16="http://schemas.microsoft.com/office/drawing/2014/main" id="{C7339A28-CE1B-8F52-FE8F-CAFB8B561756}"/>
              </a:ext>
            </a:extLst>
          </p:cNvPr>
          <p:cNvSpPr txBox="1">
            <a:spLocks noChangeArrowheads="1"/>
          </p:cNvSpPr>
          <p:nvPr/>
        </p:nvSpPr>
        <p:spPr>
          <a:xfrm>
            <a:off x="289560" y="1736373"/>
            <a:ext cx="8475771" cy="1237416"/>
          </a:xfrm>
          <a:prstGeom prst="rect">
            <a:avLst/>
          </a:prstGeom>
          <a:solidFill>
            <a:schemeClr val="tx1"/>
          </a:solidFill>
          <a:ln/>
        </p:spPr>
        <p:txBody>
          <a:bodyPr anchor="t"/>
          <a:lstStyle>
            <a:lvl1pPr algn="ctr" rtl="0" eaLnBrk="1" fontAlgn="base" hangingPunct="1">
              <a:spcBef>
                <a:spcPct val="0"/>
              </a:spcBef>
              <a:spcAft>
                <a:spcPct val="0"/>
              </a:spcAft>
              <a:defRPr sz="3600" i="0">
                <a:solidFill>
                  <a:srgbClr val="002450"/>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marL="107950">
              <a:lnSpc>
                <a:spcPct val="92000"/>
              </a:lnSpc>
              <a:spcAft>
                <a:spcPts val="888"/>
              </a:spcAft>
              <a:buSzPct val="100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000" i="1" kern="0" dirty="0">
                <a:solidFill>
                  <a:schemeClr val="bg1"/>
                </a:solidFill>
                <a:latin typeface="Arial" charset="0"/>
              </a:rPr>
              <a:t>“The realization that more than 60% of patients progressing after TACE receive effective next-line therapies may compel the adoption of PFS as an acceptable primary endpoint for major trials”</a:t>
            </a:r>
          </a:p>
          <a:p>
            <a:pPr marL="107950" algn="r">
              <a:lnSpc>
                <a:spcPct val="92000"/>
              </a:lnSpc>
              <a:spcAft>
                <a:spcPts val="888"/>
              </a:spcAft>
              <a:buSzPct val="100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1200" i="1" kern="0" dirty="0">
                <a:solidFill>
                  <a:schemeClr val="bg1"/>
                </a:solidFill>
                <a:latin typeface="Arial" charset="0"/>
              </a:rPr>
              <a:t>- AASLD Consensus Conference, 2021</a:t>
            </a:r>
            <a:endParaRPr lang="en-GB" sz="1200" i="1" kern="0" dirty="0">
              <a:solidFill>
                <a:schemeClr val="bg1"/>
              </a:solidFill>
              <a:latin typeface="Arial" charset="0"/>
            </a:endParaRPr>
          </a:p>
        </p:txBody>
      </p:sp>
    </p:spTree>
    <p:extLst>
      <p:ext uri="{BB962C8B-B14F-4D97-AF65-F5344CB8AC3E}">
        <p14:creationId xmlns:p14="http://schemas.microsoft.com/office/powerpoint/2010/main" val="282429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000" b="1" dirty="0"/>
              <a:t>EMERALD-3: Ph 3 Study of STRIDE +/- Lenvatinib + TACE </a:t>
            </a:r>
            <a:br>
              <a:rPr lang="en-US" sz="2000" b="1" dirty="0"/>
            </a:br>
            <a:r>
              <a:rPr lang="en-US" sz="2000" b="1" dirty="0"/>
              <a:t>vs TACE Alone in Intermediate-Stage HCC</a:t>
            </a:r>
          </a:p>
        </p:txBody>
      </p:sp>
      <p:graphicFrame>
        <p:nvGraphicFramePr>
          <p:cNvPr id="6" name="Table 5">
            <a:extLst>
              <a:ext uri="{FF2B5EF4-FFF2-40B4-BE49-F238E27FC236}">
                <a16:creationId xmlns:a16="http://schemas.microsoft.com/office/drawing/2014/main" id="{18B132C4-F2EE-C822-88A1-9A3541DC7EE6}"/>
              </a:ext>
            </a:extLst>
          </p:cNvPr>
          <p:cNvGraphicFramePr>
            <a:graphicFrameLocks noGrp="1"/>
          </p:cNvGraphicFramePr>
          <p:nvPr/>
        </p:nvGraphicFramePr>
        <p:xfrm>
          <a:off x="55657" y="1509311"/>
          <a:ext cx="3029447" cy="1463040"/>
        </p:xfrm>
        <a:graphic>
          <a:graphicData uri="http://schemas.openxmlformats.org/drawingml/2006/table">
            <a:tbl>
              <a:tblPr firstRow="1" bandRow="1">
                <a:tableStyleId>{9DCAF9ED-07DC-4A11-8D7F-57B35C25682E}</a:tableStyleId>
              </a:tblPr>
              <a:tblGrid>
                <a:gridCol w="3029447">
                  <a:extLst>
                    <a:ext uri="{9D8B030D-6E8A-4147-A177-3AD203B41FA5}">
                      <a16:colId xmlns:a16="http://schemas.microsoft.com/office/drawing/2014/main" val="1058273131"/>
                    </a:ext>
                  </a:extLst>
                </a:gridCol>
              </a:tblGrid>
              <a:tr h="273666">
                <a:tc>
                  <a:txBody>
                    <a:bodyPr/>
                    <a:lstStyle/>
                    <a:p>
                      <a:pPr algn="ctr"/>
                      <a:r>
                        <a:rPr lang="en-US" sz="1200" dirty="0"/>
                        <a:t>KEY ELIGIBILITY</a:t>
                      </a:r>
                    </a:p>
                  </a:txBody>
                  <a:tcPr/>
                </a:tc>
                <a:extLst>
                  <a:ext uri="{0D108BD9-81ED-4DB2-BD59-A6C34878D82A}">
                    <a16:rowId xmlns:a16="http://schemas.microsoft.com/office/drawing/2014/main" val="1194595121"/>
                  </a:ext>
                </a:extLst>
              </a:tr>
              <a:tr h="1061376">
                <a:tc>
                  <a:txBody>
                    <a:bodyPr/>
                    <a:lstStyle/>
                    <a:p>
                      <a:pPr marL="171450" indent="-171450" algn="l">
                        <a:buFont typeface="Arial" panose="020B0604020202020204" pitchFamily="34" charset="0"/>
                        <a:buChar char="•"/>
                      </a:pPr>
                      <a:r>
                        <a:rPr lang="en-US" sz="1200" dirty="0"/>
                        <a:t>HCC not amenable to curative therapy</a:t>
                      </a:r>
                    </a:p>
                    <a:p>
                      <a:pPr marL="171450" indent="-171450" algn="l">
                        <a:buFont typeface="Arial" panose="020B0604020202020204" pitchFamily="34" charset="0"/>
                        <a:buChar char="•"/>
                      </a:pPr>
                      <a:r>
                        <a:rPr lang="en-US" sz="1200" dirty="0"/>
                        <a:t>ECOG 0-1</a:t>
                      </a:r>
                    </a:p>
                    <a:p>
                      <a:pPr marL="171450" indent="-171450" algn="l">
                        <a:buFont typeface="Arial" panose="020B0604020202020204" pitchFamily="34" charset="0"/>
                        <a:buChar char="•"/>
                      </a:pPr>
                      <a:r>
                        <a:rPr lang="en-US" sz="1200" dirty="0"/>
                        <a:t>Child-Pugh A</a:t>
                      </a:r>
                    </a:p>
                    <a:p>
                      <a:pPr marL="171450" indent="-171450" algn="l">
                        <a:buFont typeface="Arial" panose="020B0604020202020204" pitchFamily="34" charset="0"/>
                        <a:buChar char="•"/>
                      </a:pPr>
                      <a:r>
                        <a:rPr lang="en-US" sz="1200" dirty="0"/>
                        <a:t>Measurable disease per </a:t>
                      </a:r>
                      <a:r>
                        <a:rPr lang="en-US" sz="1200" dirty="0" err="1"/>
                        <a:t>mRECIST</a:t>
                      </a:r>
                      <a:endParaRPr lang="en-US" sz="1200" dirty="0"/>
                    </a:p>
                    <a:p>
                      <a:pPr marL="171450" indent="-171450" algn="l">
                        <a:buFont typeface="Arial" panose="020B0604020202020204" pitchFamily="34" charset="0"/>
                        <a:buChar char="•"/>
                      </a:pPr>
                      <a:r>
                        <a:rPr lang="en-US" sz="1200" dirty="0"/>
                        <a:t>No main portal vein invasion or uncontrolled hypertension</a:t>
                      </a:r>
                    </a:p>
                  </a:txBody>
                  <a:tcPr/>
                </a:tc>
                <a:extLst>
                  <a:ext uri="{0D108BD9-81ED-4DB2-BD59-A6C34878D82A}">
                    <a16:rowId xmlns:a16="http://schemas.microsoft.com/office/drawing/2014/main" val="816206957"/>
                  </a:ext>
                </a:extLst>
              </a:tr>
            </a:tbl>
          </a:graphicData>
        </a:graphic>
      </p:graphicFrame>
      <p:cxnSp>
        <p:nvCxnSpPr>
          <p:cNvPr id="8" name="Connector: Elbow 7">
            <a:extLst>
              <a:ext uri="{FF2B5EF4-FFF2-40B4-BE49-F238E27FC236}">
                <a16:creationId xmlns:a16="http://schemas.microsoft.com/office/drawing/2014/main" id="{3CD67AD6-0176-79F8-6A0F-5FE9907070C7}"/>
              </a:ext>
            </a:extLst>
          </p:cNvPr>
          <p:cNvCxnSpPr/>
          <p:nvPr/>
        </p:nvCxnSpPr>
        <p:spPr bwMode="auto">
          <a:xfrm>
            <a:off x="3188473" y="2239927"/>
            <a:ext cx="1280160" cy="675987"/>
          </a:xfrm>
          <a:prstGeom prst="bentConnector3">
            <a:avLst/>
          </a:prstGeom>
          <a:solidFill>
            <a:schemeClr val="accent1"/>
          </a:solidFill>
          <a:ln w="38100" cap="flat" cmpd="sng" algn="ctr">
            <a:solidFill>
              <a:schemeClr val="tx1"/>
            </a:solidFill>
            <a:prstDash val="solid"/>
            <a:round/>
            <a:headEnd type="none" w="med" len="med"/>
            <a:tailEnd type="triangle"/>
          </a:ln>
          <a:effectLst/>
        </p:spPr>
      </p:cxnSp>
      <p:cxnSp>
        <p:nvCxnSpPr>
          <p:cNvPr id="9" name="Connector: Elbow 8">
            <a:extLst>
              <a:ext uri="{FF2B5EF4-FFF2-40B4-BE49-F238E27FC236}">
                <a16:creationId xmlns:a16="http://schemas.microsoft.com/office/drawing/2014/main" id="{CF76608D-27E2-4239-305B-4BF65F054BBC}"/>
              </a:ext>
            </a:extLst>
          </p:cNvPr>
          <p:cNvCxnSpPr>
            <a:cxnSpLocks/>
          </p:cNvCxnSpPr>
          <p:nvPr/>
        </p:nvCxnSpPr>
        <p:spPr bwMode="auto">
          <a:xfrm flipV="1">
            <a:off x="3188473" y="1542960"/>
            <a:ext cx="1280160" cy="675987"/>
          </a:xfrm>
          <a:prstGeom prst="bentConnector3">
            <a:avLst/>
          </a:prstGeom>
          <a:solidFill>
            <a:schemeClr val="accent1"/>
          </a:solidFill>
          <a:ln w="38100" cap="flat" cmpd="sng" algn="ctr">
            <a:solidFill>
              <a:schemeClr val="tx1"/>
            </a:solidFill>
            <a:prstDash val="solid"/>
            <a:round/>
            <a:headEnd type="none" w="med" len="med"/>
            <a:tailEnd type="triangle"/>
          </a:ln>
          <a:effectLst/>
        </p:spPr>
      </p:cxnSp>
      <p:sp>
        <p:nvSpPr>
          <p:cNvPr id="10" name="Oval 9">
            <a:extLst>
              <a:ext uri="{FF2B5EF4-FFF2-40B4-BE49-F238E27FC236}">
                <a16:creationId xmlns:a16="http://schemas.microsoft.com/office/drawing/2014/main" id="{65D04A39-7B15-180E-E075-B3786A7BFC43}"/>
              </a:ext>
            </a:extLst>
          </p:cNvPr>
          <p:cNvSpPr/>
          <p:nvPr/>
        </p:nvSpPr>
        <p:spPr bwMode="auto">
          <a:xfrm>
            <a:off x="3578088" y="1998395"/>
            <a:ext cx="524786" cy="483064"/>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rPr>
              <a:t>R</a:t>
            </a:r>
          </a:p>
        </p:txBody>
      </p:sp>
      <p:sp>
        <p:nvSpPr>
          <p:cNvPr id="12" name="Rectangle: Rounded Corners 11">
            <a:extLst>
              <a:ext uri="{FF2B5EF4-FFF2-40B4-BE49-F238E27FC236}">
                <a16:creationId xmlns:a16="http://schemas.microsoft.com/office/drawing/2014/main" id="{BD60C9CC-7071-9BB9-CAD4-97F4423639C9}"/>
              </a:ext>
            </a:extLst>
          </p:cNvPr>
          <p:cNvSpPr/>
          <p:nvPr/>
        </p:nvSpPr>
        <p:spPr bwMode="auto">
          <a:xfrm>
            <a:off x="4635610" y="1123033"/>
            <a:ext cx="4206240" cy="640080"/>
          </a:xfrm>
          <a:prstGeom prst="round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rPr>
              <a:t>Arm A</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rPr>
              <a:t>STRIDE + Lenvatinib + TACE</a:t>
            </a:r>
          </a:p>
        </p:txBody>
      </p:sp>
      <p:sp>
        <p:nvSpPr>
          <p:cNvPr id="13" name="Rectangle: Rounded Corners 12">
            <a:extLst>
              <a:ext uri="{FF2B5EF4-FFF2-40B4-BE49-F238E27FC236}">
                <a16:creationId xmlns:a16="http://schemas.microsoft.com/office/drawing/2014/main" id="{7096E53B-A8B1-625E-4F9E-EC7B92BC6173}"/>
              </a:ext>
            </a:extLst>
          </p:cNvPr>
          <p:cNvSpPr/>
          <p:nvPr/>
        </p:nvSpPr>
        <p:spPr bwMode="auto">
          <a:xfrm>
            <a:off x="4635610" y="2710634"/>
            <a:ext cx="4206240" cy="640080"/>
          </a:xfrm>
          <a:prstGeom prst="roundRect">
            <a:avLst/>
          </a:prstGeom>
          <a:solidFill>
            <a:srgbClr val="BE641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chemeClr val="bg1"/>
                </a:solidFill>
                <a:latin typeface="Arial" pitchFamily="-72" charset="0"/>
                <a:ea typeface="ＭＳ Ｐゴシック" pitchFamily="-72" charset="-128"/>
                <a:cs typeface="ＭＳ Ｐゴシック" pitchFamily="-72" charset="-128"/>
              </a:rPr>
              <a:t>Arm C</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rPr>
              <a:t>TACE Alone</a:t>
            </a:r>
          </a:p>
        </p:txBody>
      </p:sp>
      <p:sp>
        <p:nvSpPr>
          <p:cNvPr id="14" name="TextBox 13">
            <a:extLst>
              <a:ext uri="{FF2B5EF4-FFF2-40B4-BE49-F238E27FC236}">
                <a16:creationId xmlns:a16="http://schemas.microsoft.com/office/drawing/2014/main" id="{88D2DAB6-D9B2-7C76-A41A-531EDDEEDF28}"/>
              </a:ext>
            </a:extLst>
          </p:cNvPr>
          <p:cNvSpPr txBox="1"/>
          <p:nvPr/>
        </p:nvSpPr>
        <p:spPr>
          <a:xfrm>
            <a:off x="3153755" y="1874292"/>
            <a:ext cx="542136" cy="276999"/>
          </a:xfrm>
          <a:prstGeom prst="rect">
            <a:avLst/>
          </a:prstGeom>
          <a:noFill/>
        </p:spPr>
        <p:txBody>
          <a:bodyPr wrap="none" rtlCol="0">
            <a:spAutoFit/>
          </a:bodyPr>
          <a:lstStyle/>
          <a:p>
            <a:r>
              <a:rPr lang="en-US" sz="1200" b="1" dirty="0"/>
              <a:t>1:1:1</a:t>
            </a:r>
          </a:p>
        </p:txBody>
      </p:sp>
      <p:sp>
        <p:nvSpPr>
          <p:cNvPr id="15" name="TextBox 14">
            <a:extLst>
              <a:ext uri="{FF2B5EF4-FFF2-40B4-BE49-F238E27FC236}">
                <a16:creationId xmlns:a16="http://schemas.microsoft.com/office/drawing/2014/main" id="{C0AC3C8B-B683-FE2F-54DA-316AFC92C782}"/>
              </a:ext>
            </a:extLst>
          </p:cNvPr>
          <p:cNvSpPr txBox="1"/>
          <p:nvPr/>
        </p:nvSpPr>
        <p:spPr>
          <a:xfrm>
            <a:off x="219986" y="3586038"/>
            <a:ext cx="8486691" cy="461665"/>
          </a:xfrm>
          <a:prstGeom prst="rect">
            <a:avLst/>
          </a:prstGeom>
          <a:noFill/>
        </p:spPr>
        <p:txBody>
          <a:bodyPr wrap="square" rtlCol="0">
            <a:spAutoFit/>
          </a:bodyPr>
          <a:lstStyle/>
          <a:p>
            <a:r>
              <a:rPr lang="en-US" sz="1200" b="1" dirty="0"/>
              <a:t>- Primary Endpoints: </a:t>
            </a:r>
            <a:r>
              <a:rPr lang="en-US" sz="1200" dirty="0"/>
              <a:t>Progression-Free Survival for Arm A vs Arm C per RECIST by BICR</a:t>
            </a:r>
          </a:p>
          <a:p>
            <a:r>
              <a:rPr lang="en-US" sz="1200" b="1" dirty="0"/>
              <a:t>- Secondary Endpoints:</a:t>
            </a:r>
            <a:r>
              <a:rPr lang="en-US" sz="1200" dirty="0"/>
              <a:t> PFS for Arm B vs Arm C, OS, Health-Related Quality of Life; Safety</a:t>
            </a:r>
            <a:endParaRPr lang="en-US" sz="1200" b="1" dirty="0"/>
          </a:p>
        </p:txBody>
      </p:sp>
      <p:sp>
        <p:nvSpPr>
          <p:cNvPr id="16" name="TextBox 15">
            <a:extLst>
              <a:ext uri="{FF2B5EF4-FFF2-40B4-BE49-F238E27FC236}">
                <a16:creationId xmlns:a16="http://schemas.microsoft.com/office/drawing/2014/main" id="{5FF7DF28-B114-3CFD-4F4F-41C5A1B84042}"/>
              </a:ext>
            </a:extLst>
          </p:cNvPr>
          <p:cNvSpPr txBox="1"/>
          <p:nvPr/>
        </p:nvSpPr>
        <p:spPr>
          <a:xfrm>
            <a:off x="0" y="4577983"/>
            <a:ext cx="9103788" cy="553998"/>
          </a:xfrm>
          <a:prstGeom prst="rect">
            <a:avLst/>
          </a:prstGeom>
          <a:solidFill>
            <a:schemeClr val="bg1"/>
          </a:solidFill>
        </p:spPr>
        <p:txBody>
          <a:bodyPr wrap="square" rtlCol="0">
            <a:spAutoFit/>
          </a:bodyPr>
          <a:lstStyle/>
          <a:p>
            <a:endParaRPr lang="en-US" sz="1000" dirty="0"/>
          </a:p>
          <a:p>
            <a:endParaRPr lang="en-US" sz="1000" dirty="0"/>
          </a:p>
          <a:p>
            <a:r>
              <a:rPr lang="en-US" sz="1000" dirty="0"/>
              <a:t>Abou-Alfa et al, ESMO, 2022 - NCT05301842</a:t>
            </a:r>
          </a:p>
        </p:txBody>
      </p:sp>
      <p:sp>
        <p:nvSpPr>
          <p:cNvPr id="2" name="Rectangle: Rounded Corners 1">
            <a:extLst>
              <a:ext uri="{FF2B5EF4-FFF2-40B4-BE49-F238E27FC236}">
                <a16:creationId xmlns:a16="http://schemas.microsoft.com/office/drawing/2014/main" id="{6198CE8C-0449-79FE-1C7E-C530DCD84327}"/>
              </a:ext>
            </a:extLst>
          </p:cNvPr>
          <p:cNvSpPr/>
          <p:nvPr/>
        </p:nvSpPr>
        <p:spPr bwMode="auto">
          <a:xfrm>
            <a:off x="4627659" y="1882242"/>
            <a:ext cx="4206240" cy="640080"/>
          </a:xfrm>
          <a:prstGeom prst="round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chemeClr val="bg1"/>
                </a:solidFill>
                <a:latin typeface="Arial" pitchFamily="-72" charset="0"/>
                <a:ea typeface="ＭＳ Ｐゴシック" pitchFamily="-72" charset="-128"/>
                <a:cs typeface="ＭＳ Ｐゴシック" pitchFamily="-72" charset="-128"/>
              </a:rPr>
              <a:t>Arm B</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itchFamily="-72" charset="0"/>
                <a:ea typeface="ＭＳ Ｐゴシック" pitchFamily="-72" charset="-128"/>
                <a:cs typeface="ＭＳ Ｐゴシック" pitchFamily="-72" charset="-128"/>
              </a:rPr>
              <a:t>STRIDE + TACE</a:t>
            </a:r>
          </a:p>
        </p:txBody>
      </p:sp>
      <p:cxnSp>
        <p:nvCxnSpPr>
          <p:cNvPr id="5" name="Straight Arrow Connector 4">
            <a:extLst>
              <a:ext uri="{FF2B5EF4-FFF2-40B4-BE49-F238E27FC236}">
                <a16:creationId xmlns:a16="http://schemas.microsoft.com/office/drawing/2014/main" id="{A8F7B733-DF64-8981-23CF-984B843FF4AB}"/>
              </a:ext>
            </a:extLst>
          </p:cNvPr>
          <p:cNvCxnSpPr>
            <a:cxnSpLocks/>
            <a:stCxn id="10" idx="6"/>
          </p:cNvCxnSpPr>
          <p:nvPr/>
        </p:nvCxnSpPr>
        <p:spPr bwMode="auto">
          <a:xfrm>
            <a:off x="4102874" y="2239927"/>
            <a:ext cx="365760" cy="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3" name="TextBox 2">
            <a:extLst>
              <a:ext uri="{FF2B5EF4-FFF2-40B4-BE49-F238E27FC236}">
                <a16:creationId xmlns:a16="http://schemas.microsoft.com/office/drawing/2014/main" id="{AF772D1C-E09D-2FB7-3ADB-D0536A4B37B9}"/>
              </a:ext>
            </a:extLst>
          </p:cNvPr>
          <p:cNvSpPr txBox="1"/>
          <p:nvPr/>
        </p:nvSpPr>
        <p:spPr>
          <a:xfrm>
            <a:off x="3101007" y="2389805"/>
            <a:ext cx="639919" cy="276999"/>
          </a:xfrm>
          <a:prstGeom prst="rect">
            <a:avLst/>
          </a:prstGeom>
          <a:noFill/>
        </p:spPr>
        <p:txBody>
          <a:bodyPr wrap="none" rtlCol="0">
            <a:spAutoFit/>
          </a:bodyPr>
          <a:lstStyle/>
          <a:p>
            <a:r>
              <a:rPr lang="en-US" sz="1200" b="1" dirty="0"/>
              <a:t>N=525</a:t>
            </a:r>
          </a:p>
        </p:txBody>
      </p:sp>
    </p:spTree>
    <p:extLst>
      <p:ext uri="{BB962C8B-B14F-4D97-AF65-F5344CB8AC3E}">
        <p14:creationId xmlns:p14="http://schemas.microsoft.com/office/powerpoint/2010/main" val="333833631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000" b="1" dirty="0"/>
              <a:t>LEAP-012: Ongoing Ph 3 Study of </a:t>
            </a:r>
            <a:br>
              <a:rPr lang="en-US" sz="2000" b="1" dirty="0"/>
            </a:br>
            <a:r>
              <a:rPr lang="en-US" sz="2000" b="1" dirty="0"/>
              <a:t>TACE +/- Lenvatinib + Pembrolizumab in Intermediate-Stage HCC</a:t>
            </a:r>
          </a:p>
        </p:txBody>
      </p:sp>
      <p:sp>
        <p:nvSpPr>
          <p:cNvPr id="16" name="TextBox 15">
            <a:extLst>
              <a:ext uri="{FF2B5EF4-FFF2-40B4-BE49-F238E27FC236}">
                <a16:creationId xmlns:a16="http://schemas.microsoft.com/office/drawing/2014/main" id="{5FF7DF28-B114-3CFD-4F4F-41C5A1B84042}"/>
              </a:ext>
            </a:extLst>
          </p:cNvPr>
          <p:cNvSpPr txBox="1"/>
          <p:nvPr/>
        </p:nvSpPr>
        <p:spPr>
          <a:xfrm>
            <a:off x="0" y="4616745"/>
            <a:ext cx="9103788" cy="553998"/>
          </a:xfrm>
          <a:prstGeom prst="rect">
            <a:avLst/>
          </a:prstGeom>
          <a:solidFill>
            <a:schemeClr val="bg1"/>
          </a:solidFill>
        </p:spPr>
        <p:txBody>
          <a:bodyPr wrap="square" rtlCol="0">
            <a:spAutoFit/>
          </a:bodyPr>
          <a:lstStyle/>
          <a:p>
            <a:endParaRPr lang="en-US" sz="1000" dirty="0"/>
          </a:p>
          <a:p>
            <a:endParaRPr lang="en-US" sz="1000" dirty="0"/>
          </a:p>
          <a:p>
            <a:r>
              <a:rPr lang="en-US" sz="1000" dirty="0"/>
              <a:t>El-Khoueiry et al, ASCO GI, 2022; </a:t>
            </a:r>
            <a:r>
              <a:rPr lang="en-US" sz="1000" dirty="0" err="1"/>
              <a:t>Llovet</a:t>
            </a:r>
            <a:r>
              <a:rPr lang="en-US" sz="1000" dirty="0"/>
              <a:t> et al, Cardiovasc </a:t>
            </a:r>
            <a:r>
              <a:rPr lang="en-US" sz="1000" dirty="0" err="1"/>
              <a:t>Intervent</a:t>
            </a:r>
            <a:r>
              <a:rPr lang="en-US" sz="1000" dirty="0"/>
              <a:t> </a:t>
            </a:r>
            <a:r>
              <a:rPr lang="en-US" sz="1000" dirty="0" err="1"/>
              <a:t>Radiol</a:t>
            </a:r>
            <a:r>
              <a:rPr lang="en-US" sz="1000" dirty="0"/>
              <a:t>, 2022 - NCT04246177</a:t>
            </a:r>
          </a:p>
        </p:txBody>
      </p:sp>
      <p:sp>
        <p:nvSpPr>
          <p:cNvPr id="15" name="TextBox 14">
            <a:extLst>
              <a:ext uri="{FF2B5EF4-FFF2-40B4-BE49-F238E27FC236}">
                <a16:creationId xmlns:a16="http://schemas.microsoft.com/office/drawing/2014/main" id="{C0AC3C8B-B683-FE2F-54DA-316AFC92C782}"/>
              </a:ext>
            </a:extLst>
          </p:cNvPr>
          <p:cNvSpPr txBox="1"/>
          <p:nvPr/>
        </p:nvSpPr>
        <p:spPr>
          <a:xfrm>
            <a:off x="247876" y="4464704"/>
            <a:ext cx="8600620" cy="461665"/>
          </a:xfrm>
          <a:prstGeom prst="rect">
            <a:avLst/>
          </a:prstGeom>
          <a:solidFill>
            <a:schemeClr val="bg1"/>
          </a:solidFill>
        </p:spPr>
        <p:txBody>
          <a:bodyPr wrap="square" rtlCol="0">
            <a:spAutoFit/>
          </a:bodyPr>
          <a:lstStyle/>
          <a:p>
            <a:r>
              <a:rPr lang="en-US" sz="1200" b="1" dirty="0"/>
              <a:t>- Primary Endpoints: </a:t>
            </a:r>
            <a:r>
              <a:rPr lang="en-US" sz="1200" dirty="0"/>
              <a:t>Overall Survival, Progression-Free Survival per RECIST by BICR</a:t>
            </a:r>
          </a:p>
          <a:p>
            <a:r>
              <a:rPr lang="en-US" sz="1200" b="1" dirty="0"/>
              <a:t>- Secondary Endpoints:</a:t>
            </a:r>
            <a:r>
              <a:rPr lang="en-US" sz="1200" dirty="0"/>
              <a:t> ORR, DCR, DOR, TTP per RECIST by BICR; PFS, ORR, DCR, DOR, TTP per </a:t>
            </a:r>
            <a:r>
              <a:rPr lang="en-US" sz="1200" dirty="0" err="1"/>
              <a:t>mRECIST</a:t>
            </a:r>
            <a:r>
              <a:rPr lang="en-US" sz="1200" dirty="0"/>
              <a:t> by BICR</a:t>
            </a:r>
            <a:endParaRPr lang="en-US" sz="1200" b="1" dirty="0"/>
          </a:p>
        </p:txBody>
      </p:sp>
      <p:pic>
        <p:nvPicPr>
          <p:cNvPr id="10242" name="Picture 2">
            <a:extLst>
              <a:ext uri="{FF2B5EF4-FFF2-40B4-BE49-F238E27FC236}">
                <a16:creationId xmlns:a16="http://schemas.microsoft.com/office/drawing/2014/main" id="{F4C80EBB-52C8-FE7B-1CDE-9C6ABF1BCE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084" y="892889"/>
            <a:ext cx="7250204" cy="354840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71571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400" b="1" dirty="0"/>
              <a:t>Patient Presentation – Cont.</a:t>
            </a:r>
          </a:p>
        </p:txBody>
      </p:sp>
      <p:sp>
        <p:nvSpPr>
          <p:cNvPr id="6" name="Subtitle 1">
            <a:extLst>
              <a:ext uri="{FF2B5EF4-FFF2-40B4-BE49-F238E27FC236}">
                <a16:creationId xmlns:a16="http://schemas.microsoft.com/office/drawing/2014/main" id="{EC7A604C-737D-CA4F-DB1F-00D0FB317078}"/>
              </a:ext>
            </a:extLst>
          </p:cNvPr>
          <p:cNvSpPr>
            <a:spLocks noGrp="1"/>
          </p:cNvSpPr>
          <p:nvPr>
            <p:ph type="subTitle" idx="1"/>
          </p:nvPr>
        </p:nvSpPr>
        <p:spPr>
          <a:xfrm>
            <a:off x="123245" y="934721"/>
            <a:ext cx="8893534" cy="3263568"/>
          </a:xfrm>
        </p:spPr>
        <p:txBody>
          <a:bodyPr/>
          <a:lstStyle/>
          <a:p>
            <a:r>
              <a:rPr lang="en-US" sz="2000" dirty="0">
                <a:solidFill>
                  <a:srgbClr val="002E51"/>
                </a:solidFill>
              </a:rPr>
              <a:t>52 </a:t>
            </a:r>
            <a:r>
              <a:rPr lang="en-US" sz="2000" dirty="0" err="1">
                <a:solidFill>
                  <a:srgbClr val="002E51"/>
                </a:solidFill>
              </a:rPr>
              <a:t>yo</a:t>
            </a:r>
            <a:r>
              <a:rPr lang="en-US" sz="2000" dirty="0">
                <a:solidFill>
                  <a:srgbClr val="002E51"/>
                </a:solidFill>
              </a:rPr>
              <a:t> man with Hep C, Child-Pugh B cirrhosis </a:t>
            </a:r>
          </a:p>
          <a:p>
            <a:r>
              <a:rPr lang="en-US" sz="2000" dirty="0">
                <a:solidFill>
                  <a:srgbClr val="002E51"/>
                </a:solidFill>
              </a:rPr>
              <a:t>presents with hepatocellular cancer that has progressed </a:t>
            </a:r>
          </a:p>
          <a:p>
            <a:r>
              <a:rPr lang="en-US" sz="2000" dirty="0">
                <a:solidFill>
                  <a:srgbClr val="002E51"/>
                </a:solidFill>
              </a:rPr>
              <a:t>after locoregional therapies.</a:t>
            </a:r>
          </a:p>
          <a:p>
            <a:endParaRPr lang="en-US" sz="2000" dirty="0">
              <a:solidFill>
                <a:srgbClr val="002E51"/>
              </a:solidFill>
            </a:endParaRPr>
          </a:p>
          <a:p>
            <a:r>
              <a:rPr lang="en-US" sz="2000" dirty="0">
                <a:solidFill>
                  <a:srgbClr val="002E51"/>
                </a:solidFill>
              </a:rPr>
              <a:t>ECOG 1, AFP &gt; 500, Multinodular Disease w/Extrahepatic Spread</a:t>
            </a:r>
          </a:p>
          <a:p>
            <a:endParaRPr lang="en-US" sz="2000" dirty="0">
              <a:solidFill>
                <a:srgbClr val="002E51"/>
              </a:solidFill>
            </a:endParaRPr>
          </a:p>
          <a:p>
            <a:r>
              <a:rPr lang="en-US" sz="2000" dirty="0">
                <a:solidFill>
                  <a:srgbClr val="002E51"/>
                </a:solidFill>
              </a:rPr>
              <a:t>What is the most appropriate treatment for this patient?</a:t>
            </a:r>
          </a:p>
          <a:p>
            <a:r>
              <a:rPr lang="en-US" sz="2000" dirty="0">
                <a:solidFill>
                  <a:srgbClr val="002E51"/>
                </a:solidFill>
              </a:rPr>
              <a:t>2016: Sorafenib x 6 months </a:t>
            </a:r>
            <a:r>
              <a:rPr lang="en-US" sz="2000" dirty="0">
                <a:solidFill>
                  <a:srgbClr val="002E51"/>
                </a:solidFill>
                <a:latin typeface="Arial" panose="020B0604020202020204" pitchFamily="34" charset="0"/>
                <a:cs typeface="Arial" panose="020B0604020202020204" pitchFamily="34" charset="0"/>
              </a:rPr>
              <a:t>→</a:t>
            </a:r>
            <a:r>
              <a:rPr lang="en-US" sz="2000" dirty="0">
                <a:solidFill>
                  <a:srgbClr val="002E51"/>
                </a:solidFill>
              </a:rPr>
              <a:t> Nivolumab x 2 years </a:t>
            </a:r>
            <a:r>
              <a:rPr lang="en-US" sz="2000" dirty="0">
                <a:solidFill>
                  <a:srgbClr val="002E51"/>
                </a:solidFill>
                <a:latin typeface="Arial" panose="020B0604020202020204" pitchFamily="34" charset="0"/>
                <a:cs typeface="Arial" panose="020B0604020202020204" pitchFamily="34" charset="0"/>
              </a:rPr>
              <a:t>→ No Active Disease</a:t>
            </a:r>
            <a:endParaRPr lang="en-US" sz="2000" dirty="0">
              <a:solidFill>
                <a:srgbClr val="002E51"/>
              </a:solidFill>
            </a:endParaRPr>
          </a:p>
          <a:p>
            <a:endParaRPr lang="en-US" sz="2000" dirty="0">
              <a:solidFill>
                <a:srgbClr val="002E51"/>
              </a:solidFill>
            </a:endParaRPr>
          </a:p>
          <a:p>
            <a:endParaRPr lang="en-US" sz="2000" dirty="0">
              <a:solidFill>
                <a:srgbClr val="002E51"/>
              </a:solidFill>
            </a:endParaRPr>
          </a:p>
        </p:txBody>
      </p:sp>
    </p:spTree>
    <p:extLst>
      <p:ext uri="{BB962C8B-B14F-4D97-AF65-F5344CB8AC3E}">
        <p14:creationId xmlns:p14="http://schemas.microsoft.com/office/powerpoint/2010/main" val="253964336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400" b="1" dirty="0"/>
              <a:t>Molecular Landscape &amp; Testing in Advanced HCC</a:t>
            </a:r>
          </a:p>
        </p:txBody>
      </p:sp>
      <p:sp>
        <p:nvSpPr>
          <p:cNvPr id="5" name="TextBox 4">
            <a:extLst>
              <a:ext uri="{FF2B5EF4-FFF2-40B4-BE49-F238E27FC236}">
                <a16:creationId xmlns:a16="http://schemas.microsoft.com/office/drawing/2014/main" id="{B1C94CAD-40DE-A817-1B2F-EF6C9CFCA22F}"/>
              </a:ext>
            </a:extLst>
          </p:cNvPr>
          <p:cNvSpPr txBox="1"/>
          <p:nvPr/>
        </p:nvSpPr>
        <p:spPr>
          <a:xfrm>
            <a:off x="0" y="4573411"/>
            <a:ext cx="9103788" cy="553998"/>
          </a:xfrm>
          <a:prstGeom prst="rect">
            <a:avLst/>
          </a:prstGeom>
          <a:solidFill>
            <a:schemeClr val="bg1"/>
          </a:solidFill>
        </p:spPr>
        <p:txBody>
          <a:bodyPr wrap="square" rtlCol="0">
            <a:spAutoFit/>
          </a:bodyPr>
          <a:lstStyle/>
          <a:p>
            <a:endParaRPr lang="en-US" sz="1000" dirty="0"/>
          </a:p>
          <a:p>
            <a:endParaRPr lang="en-US" sz="1000" dirty="0"/>
          </a:p>
          <a:p>
            <a:r>
              <a:rPr lang="en-US" sz="1000" dirty="0"/>
              <a:t>Gong et al, </a:t>
            </a:r>
            <a:r>
              <a:rPr lang="nl-NL" sz="1000" dirty="0"/>
              <a:t>Int J Mol Sci. ,2020</a:t>
            </a:r>
            <a:endParaRPr lang="en-US" sz="1000" dirty="0"/>
          </a:p>
        </p:txBody>
      </p:sp>
      <p:pic>
        <p:nvPicPr>
          <p:cNvPr id="2" name="Picture 6">
            <a:extLst>
              <a:ext uri="{FF2B5EF4-FFF2-40B4-BE49-F238E27FC236}">
                <a16:creationId xmlns:a16="http://schemas.microsoft.com/office/drawing/2014/main" id="{CEBBE179-3F98-5D6B-6E63-62CC08B629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13" y="772512"/>
            <a:ext cx="8852573" cy="380089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45100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2000" b="1" dirty="0"/>
              <a:t>Beyond TKIs &amp; CPIs - Promising Targets &amp; Select Ongoing Trials in HCC</a:t>
            </a:r>
          </a:p>
        </p:txBody>
      </p:sp>
      <p:sp>
        <p:nvSpPr>
          <p:cNvPr id="5" name="TextBox 4">
            <a:extLst>
              <a:ext uri="{FF2B5EF4-FFF2-40B4-BE49-F238E27FC236}">
                <a16:creationId xmlns:a16="http://schemas.microsoft.com/office/drawing/2014/main" id="{6B8C5EEF-5F81-E920-475D-6C64B4D9ED2F}"/>
              </a:ext>
            </a:extLst>
          </p:cNvPr>
          <p:cNvSpPr txBox="1"/>
          <p:nvPr/>
        </p:nvSpPr>
        <p:spPr>
          <a:xfrm>
            <a:off x="0" y="4573411"/>
            <a:ext cx="9103788" cy="553998"/>
          </a:xfrm>
          <a:prstGeom prst="rect">
            <a:avLst/>
          </a:prstGeom>
          <a:solidFill>
            <a:schemeClr val="bg1"/>
          </a:solidFill>
        </p:spPr>
        <p:txBody>
          <a:bodyPr wrap="square" rtlCol="0">
            <a:spAutoFit/>
          </a:bodyPr>
          <a:lstStyle/>
          <a:p>
            <a:endParaRPr lang="en-US" sz="1000" dirty="0"/>
          </a:p>
          <a:p>
            <a:endParaRPr lang="en-US" sz="1000" dirty="0"/>
          </a:p>
          <a:p>
            <a:endParaRPr lang="en-US" sz="1000" dirty="0"/>
          </a:p>
        </p:txBody>
      </p:sp>
      <p:pic>
        <p:nvPicPr>
          <p:cNvPr id="12290" name="Picture 2" descr="Our Science | Tvardi Therapeutics">
            <a:extLst>
              <a:ext uri="{FF2B5EF4-FFF2-40B4-BE49-F238E27FC236}">
                <a16:creationId xmlns:a16="http://schemas.microsoft.com/office/drawing/2014/main" id="{CA4E4172-3252-1862-4BF5-56205DF159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12" y="993915"/>
            <a:ext cx="7651152" cy="377244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A9938F2-9B6B-A666-EA90-AB98C75119EB}"/>
              </a:ext>
            </a:extLst>
          </p:cNvPr>
          <p:cNvPicPr>
            <a:picLocks noChangeAspect="1"/>
          </p:cNvPicPr>
          <p:nvPr/>
        </p:nvPicPr>
        <p:blipFill rotWithShape="1">
          <a:blip r:embed="rId3"/>
          <a:srcRect l="1470" t="3992" r="1357" b="3761"/>
          <a:stretch/>
        </p:blipFill>
        <p:spPr>
          <a:xfrm>
            <a:off x="2687540" y="754717"/>
            <a:ext cx="6329239" cy="4182386"/>
          </a:xfrm>
          <a:prstGeom prst="rect">
            <a:avLst/>
          </a:prstGeom>
          <a:ln w="28575">
            <a:solidFill>
              <a:schemeClr val="tx1"/>
            </a:solidFill>
          </a:ln>
        </p:spPr>
      </p:pic>
      <p:grpSp>
        <p:nvGrpSpPr>
          <p:cNvPr id="10" name="Group 9">
            <a:extLst>
              <a:ext uri="{FF2B5EF4-FFF2-40B4-BE49-F238E27FC236}">
                <a16:creationId xmlns:a16="http://schemas.microsoft.com/office/drawing/2014/main" id="{8C219911-C5BE-A99A-0E47-B4134709729A}"/>
              </a:ext>
            </a:extLst>
          </p:cNvPr>
          <p:cNvGrpSpPr/>
          <p:nvPr/>
        </p:nvGrpSpPr>
        <p:grpSpPr>
          <a:xfrm>
            <a:off x="631190" y="1107898"/>
            <a:ext cx="4043208" cy="3912899"/>
            <a:chOff x="631190" y="1107898"/>
            <a:chExt cx="4043208" cy="3912899"/>
          </a:xfrm>
        </p:grpSpPr>
        <p:pic>
          <p:nvPicPr>
            <p:cNvPr id="12294" name="Picture 6" descr="Overcoming the challenges associated with CD3+ T-cell redirection in cancer  | British Journal of Cancer">
              <a:extLst>
                <a:ext uri="{FF2B5EF4-FFF2-40B4-BE49-F238E27FC236}">
                  <a16:creationId xmlns:a16="http://schemas.microsoft.com/office/drawing/2014/main" id="{7EEF2D5A-4F85-FFBE-ABD7-5789CABBB6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190" y="1107898"/>
              <a:ext cx="4043208" cy="391289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617F09E-02A6-2171-1828-AC486F53A507}"/>
                </a:ext>
              </a:extLst>
            </p:cNvPr>
            <p:cNvSpPr txBox="1"/>
            <p:nvPr/>
          </p:nvSpPr>
          <p:spPr>
            <a:xfrm>
              <a:off x="1612247" y="1948069"/>
              <a:ext cx="1976567" cy="523220"/>
            </a:xfrm>
            <a:prstGeom prst="rect">
              <a:avLst/>
            </a:prstGeom>
            <a:solidFill>
              <a:srgbClr val="FFCCCC"/>
            </a:solidFill>
          </p:spPr>
          <p:txBody>
            <a:bodyPr wrap="none" rtlCol="0">
              <a:spAutoFit/>
            </a:bodyPr>
            <a:lstStyle/>
            <a:p>
              <a:pPr algn="ctr"/>
              <a:r>
                <a:rPr lang="en-US" sz="1400" b="1" i="0" dirty="0">
                  <a:solidFill>
                    <a:srgbClr val="333333"/>
                  </a:solidFill>
                  <a:effectLst/>
                  <a:latin typeface="Helvetica Neue"/>
                </a:rPr>
                <a:t>SAR444200</a:t>
              </a:r>
            </a:p>
            <a:p>
              <a:pPr algn="ctr"/>
              <a:r>
                <a:rPr lang="en-US" sz="1400" b="1" dirty="0">
                  <a:solidFill>
                    <a:srgbClr val="333333"/>
                  </a:solidFill>
                  <a:latin typeface="Helvetica Neue"/>
                </a:rPr>
                <a:t>GPC3 T-Cell Engager</a:t>
              </a:r>
              <a:endParaRPr lang="en-US" sz="1400" b="1" dirty="0"/>
            </a:p>
          </p:txBody>
        </p:sp>
      </p:grpSp>
    </p:spTree>
    <p:extLst>
      <p:ext uri="{BB962C8B-B14F-4D97-AF65-F5344CB8AC3E}">
        <p14:creationId xmlns:p14="http://schemas.microsoft.com/office/powerpoint/2010/main" val="17389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23245" y="735941"/>
            <a:ext cx="8893534" cy="3263568"/>
          </a:xfrm>
        </p:spPr>
        <p:txBody>
          <a:bodyPr/>
          <a:lstStyle/>
          <a:p>
            <a:pPr marL="342900" indent="-342900" algn="l">
              <a:buFont typeface="Arial" panose="020B0604020202020204" pitchFamily="34" charset="0"/>
              <a:buChar char="•"/>
            </a:pPr>
            <a:r>
              <a:rPr lang="en-US" sz="1600" dirty="0">
                <a:solidFill>
                  <a:srgbClr val="002E51"/>
                </a:solidFill>
              </a:rPr>
              <a:t>Checkpoint inhibitors have revolutionized the management of HCC.</a:t>
            </a:r>
          </a:p>
          <a:p>
            <a:pPr marL="342900" indent="-342900" algn="l">
              <a:buFont typeface="Arial" panose="020B0604020202020204" pitchFamily="34" charset="0"/>
              <a:buChar char="•"/>
            </a:pPr>
            <a:r>
              <a:rPr lang="en-US" sz="1600" dirty="0">
                <a:solidFill>
                  <a:srgbClr val="002E51"/>
                </a:solidFill>
              </a:rPr>
              <a:t>TKIs remain relevant in advanced HCC as front-line therapy in patients with contraindications to immunotherapy and after progression on checkpoint inhibitors.</a:t>
            </a:r>
          </a:p>
          <a:p>
            <a:pPr marL="342900" indent="-342900" algn="l">
              <a:buFont typeface="Arial" panose="020B0604020202020204" pitchFamily="34" charset="0"/>
              <a:buChar char="•"/>
            </a:pPr>
            <a:r>
              <a:rPr lang="en-US" sz="1600" dirty="0">
                <a:solidFill>
                  <a:srgbClr val="002E51"/>
                </a:solidFill>
              </a:rPr>
              <a:t>TKIs modulate the tumor immune microenvironment and can synergize with IO.</a:t>
            </a:r>
          </a:p>
          <a:p>
            <a:pPr marL="342900" indent="-342900" algn="l">
              <a:buFont typeface="Arial" panose="020B0604020202020204" pitchFamily="34" charset="0"/>
              <a:buChar char="•"/>
            </a:pPr>
            <a:r>
              <a:rPr lang="en-US" sz="1600" dirty="0">
                <a:solidFill>
                  <a:srgbClr val="002E51"/>
                </a:solidFill>
              </a:rPr>
              <a:t>Optimal sequence of systemic therapy remains unclear, incl. treatment after first-line IO     and the role of HCC etiology, tumor genetic alterations, etc..</a:t>
            </a:r>
          </a:p>
          <a:p>
            <a:pPr marL="342900" indent="-342900" algn="l">
              <a:buFont typeface="Arial" panose="020B0604020202020204" pitchFamily="34" charset="0"/>
              <a:buChar char="•"/>
            </a:pPr>
            <a:r>
              <a:rPr lang="en-US" sz="1600" dirty="0">
                <a:solidFill>
                  <a:srgbClr val="002E51"/>
                </a:solidFill>
              </a:rPr>
              <a:t>Discovering biomarkers and evaluating therapies in patients with Child-Pugh B cirrhosis remain unmet needs.</a:t>
            </a:r>
          </a:p>
          <a:p>
            <a:pPr marL="342900" indent="-342900" algn="l">
              <a:buFont typeface="Arial" panose="020B0604020202020204" pitchFamily="34" charset="0"/>
              <a:buChar char="•"/>
            </a:pPr>
            <a:r>
              <a:rPr lang="en-US" sz="1600" dirty="0">
                <a:solidFill>
                  <a:srgbClr val="002E51"/>
                </a:solidFill>
              </a:rPr>
              <a:t>Molecular testing can identify clinical trial opportunities and novel drug targets.</a:t>
            </a:r>
          </a:p>
          <a:p>
            <a:pPr marL="342900" indent="-342900" algn="l">
              <a:buFont typeface="Arial" panose="020B0604020202020204" pitchFamily="34" charset="0"/>
              <a:buChar char="•"/>
            </a:pPr>
            <a:r>
              <a:rPr lang="en-US" sz="1600" dirty="0">
                <a:solidFill>
                  <a:srgbClr val="002E51"/>
                </a:solidFill>
              </a:rPr>
              <a:t>Future studies will define the role of systemic therapy in early/intermediate stage disease and locoregional therapy for advanced disease. </a:t>
            </a:r>
          </a:p>
        </p:txBody>
      </p:sp>
      <p:sp>
        <p:nvSpPr>
          <p:cNvPr id="4" name="Title 3"/>
          <p:cNvSpPr>
            <a:spLocks noGrp="1"/>
          </p:cNvSpPr>
          <p:nvPr>
            <p:ph type="title"/>
          </p:nvPr>
        </p:nvSpPr>
        <p:spPr>
          <a:xfrm>
            <a:off x="0" y="127465"/>
            <a:ext cx="9144000" cy="807256"/>
          </a:xfrm>
        </p:spPr>
        <p:txBody>
          <a:bodyPr/>
          <a:lstStyle/>
          <a:p>
            <a:r>
              <a:rPr lang="en-US" sz="2400" b="1" dirty="0"/>
              <a:t>Summary</a:t>
            </a:r>
          </a:p>
        </p:txBody>
      </p:sp>
    </p:spTree>
    <p:extLst>
      <p:ext uri="{BB962C8B-B14F-4D97-AF65-F5344CB8AC3E}">
        <p14:creationId xmlns:p14="http://schemas.microsoft.com/office/powerpoint/2010/main" val="426919957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Download A Sunset With Palm Trees In The Water | Wallpapers.com">
            <a:extLst>
              <a:ext uri="{FF2B5EF4-FFF2-40B4-BE49-F238E27FC236}">
                <a16:creationId xmlns:a16="http://schemas.microsoft.com/office/drawing/2014/main" id="{B09F9B82-2A1A-A398-5514-720230786C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8A2D7A4-FA83-6601-A4BC-44B4011AF870}"/>
              </a:ext>
            </a:extLst>
          </p:cNvPr>
          <p:cNvSpPr>
            <a:spLocks noGrp="1"/>
          </p:cNvSpPr>
          <p:nvPr>
            <p:ph type="title"/>
          </p:nvPr>
        </p:nvSpPr>
        <p:spPr>
          <a:xfrm>
            <a:off x="3438906" y="3636740"/>
            <a:ext cx="2266188" cy="495681"/>
          </a:xfrm>
        </p:spPr>
        <p:txBody>
          <a:bodyPr>
            <a:normAutofit fontScale="90000"/>
          </a:bodyPr>
          <a:lstStyle/>
          <a:p>
            <a:r>
              <a:rPr lang="en-US" dirty="0"/>
              <a:t>Thank you</a:t>
            </a:r>
          </a:p>
        </p:txBody>
      </p:sp>
    </p:spTree>
    <p:extLst>
      <p:ext uri="{BB962C8B-B14F-4D97-AF65-F5344CB8AC3E}">
        <p14:creationId xmlns:p14="http://schemas.microsoft.com/office/powerpoint/2010/main" val="96915432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3"/>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4"/>
          <a:stretch>
            <a:fillRect/>
          </a:stretch>
        </p:blipFill>
        <p:spPr>
          <a:xfrm>
            <a:off x="7037" y="0"/>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5"/>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6"/>
          <a:stretch>
            <a:fillRect/>
          </a:stretch>
        </p:blipFill>
        <p:spPr>
          <a:xfrm>
            <a:off x="-1276"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7"/>
          <a:stretch>
            <a:fillRect/>
          </a:stretch>
        </p:blipFill>
        <p:spPr>
          <a:xfrm>
            <a:off x="7037" y="9144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8"/>
          <a:stretch>
            <a:fillRect/>
          </a:stretch>
        </p:blipFill>
        <p:spPr>
          <a:xfrm>
            <a:off x="14075" y="12699"/>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9"/>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10"/>
          <a:stretch>
            <a:fillRect/>
          </a:stretch>
        </p:blipFill>
        <p:spPr>
          <a:xfrm>
            <a:off x="-1" y="-12701"/>
            <a:ext cx="9129925" cy="5148263"/>
          </a:xfrm>
          <a:prstGeom prst="rect">
            <a:avLst/>
          </a:prstGeom>
        </p:spPr>
      </p:pic>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11"/>
          <a:stretch>
            <a:fillRect/>
          </a:stretch>
        </p:blipFill>
        <p:spPr>
          <a:xfrm>
            <a:off x="7037" y="0"/>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GI CANCERS</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Wednesday, November 8, 2023 </a:t>
            </a:r>
          </a:p>
        </p:txBody>
      </p:sp>
      <p:pic>
        <p:nvPicPr>
          <p:cNvPr id="12" name="Picture 11">
            <a:extLst>
              <a:ext uri="{FF2B5EF4-FFF2-40B4-BE49-F238E27FC236}">
                <a16:creationId xmlns:a16="http://schemas.microsoft.com/office/drawing/2014/main" id="{A32BC9AA-CA37-5746-60B1-F8423A2B89F6}"/>
              </a:ext>
            </a:extLst>
          </p:cNvPr>
          <p:cNvPicPr>
            <a:picLocks noChangeAspect="1"/>
          </p:cNvPicPr>
          <p:nvPr/>
        </p:nvPicPr>
        <p:blipFill>
          <a:blip r:embed="rId12"/>
          <a:stretch>
            <a:fillRect/>
          </a:stretch>
        </p:blipFill>
        <p:spPr>
          <a:xfrm>
            <a:off x="7120466" y="4483416"/>
            <a:ext cx="1602316" cy="366131"/>
          </a:xfrm>
          <a:prstGeom prst="rect">
            <a:avLst/>
          </a:prstGeom>
        </p:spPr>
      </p:pic>
    </p:spTree>
    <p:extLst>
      <p:ext uri="{BB962C8B-B14F-4D97-AF65-F5344CB8AC3E}">
        <p14:creationId xmlns:p14="http://schemas.microsoft.com/office/powerpoint/2010/main" val="11086179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051561-4809-B31C-056B-324511B9483F}"/>
              </a:ext>
            </a:extLst>
          </p:cNvPr>
          <p:cNvPicPr>
            <a:picLocks noChangeAspect="1"/>
          </p:cNvPicPr>
          <p:nvPr/>
        </p:nvPicPr>
        <p:blipFill>
          <a:blip r:embed="rId2"/>
          <a:stretch>
            <a:fillRect/>
          </a:stretch>
        </p:blipFill>
        <p:spPr>
          <a:xfrm>
            <a:off x="537411" y="203295"/>
            <a:ext cx="3304674" cy="4232788"/>
          </a:xfrm>
          <a:prstGeom prst="rect">
            <a:avLst/>
          </a:prstGeom>
        </p:spPr>
      </p:pic>
      <p:pic>
        <p:nvPicPr>
          <p:cNvPr id="5" name="Picture 4">
            <a:extLst>
              <a:ext uri="{FF2B5EF4-FFF2-40B4-BE49-F238E27FC236}">
                <a16:creationId xmlns:a16="http://schemas.microsoft.com/office/drawing/2014/main" id="{B2CBF52A-6691-1FFE-8675-E5235D08A980}"/>
              </a:ext>
            </a:extLst>
          </p:cNvPr>
          <p:cNvPicPr>
            <a:picLocks noChangeAspect="1"/>
          </p:cNvPicPr>
          <p:nvPr/>
        </p:nvPicPr>
        <p:blipFill>
          <a:blip r:embed="rId3"/>
          <a:stretch>
            <a:fillRect/>
          </a:stretch>
        </p:blipFill>
        <p:spPr>
          <a:xfrm>
            <a:off x="4694125" y="407561"/>
            <a:ext cx="3912465" cy="3824256"/>
          </a:xfrm>
          <a:prstGeom prst="rect">
            <a:avLst/>
          </a:prstGeom>
        </p:spPr>
      </p:pic>
    </p:spTree>
    <p:extLst>
      <p:ext uri="{BB962C8B-B14F-4D97-AF65-F5344CB8AC3E}">
        <p14:creationId xmlns:p14="http://schemas.microsoft.com/office/powerpoint/2010/main" val="127662374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244991" y="1497481"/>
            <a:ext cx="6400800" cy="2406304"/>
          </a:xfrm>
        </p:spPr>
        <p:txBody>
          <a:bodyPr/>
          <a:lstStyle/>
          <a:p>
            <a:r>
              <a:rPr lang="en-US" b="1" dirty="0"/>
              <a:t>Steven R. Grossman, MD, PhD</a:t>
            </a:r>
          </a:p>
          <a:p>
            <a:r>
              <a:rPr lang="en-US" dirty="0"/>
              <a:t>Professor of Medicine/Cancer Physician in Chief</a:t>
            </a:r>
          </a:p>
          <a:p>
            <a:r>
              <a:rPr lang="en-US" dirty="0"/>
              <a:t>USC Norris Comprehensive Cancer Center</a:t>
            </a:r>
          </a:p>
          <a:p>
            <a:r>
              <a:rPr lang="en-US" dirty="0"/>
              <a:t>Los Angeles, CA</a:t>
            </a:r>
          </a:p>
        </p:txBody>
      </p:sp>
      <p:sp>
        <p:nvSpPr>
          <p:cNvPr id="4" name="Title 3"/>
          <p:cNvSpPr>
            <a:spLocks noGrp="1"/>
          </p:cNvSpPr>
          <p:nvPr>
            <p:ph type="title"/>
          </p:nvPr>
        </p:nvSpPr>
        <p:spPr>
          <a:xfrm>
            <a:off x="0" y="127465"/>
            <a:ext cx="9144000" cy="786936"/>
          </a:xfrm>
        </p:spPr>
        <p:txBody>
          <a:bodyPr/>
          <a:lstStyle/>
          <a:p>
            <a:r>
              <a:rPr lang="en-US" dirty="0"/>
              <a:t>Updates in Metastatic </a:t>
            </a:r>
            <a:br>
              <a:rPr lang="en-US" dirty="0"/>
            </a:br>
            <a:r>
              <a:rPr lang="en-US" dirty="0"/>
              <a:t>Pancreatic Cancer</a:t>
            </a:r>
          </a:p>
        </p:txBody>
      </p:sp>
    </p:spTree>
    <p:extLst>
      <p:ext uri="{BB962C8B-B14F-4D97-AF65-F5344CB8AC3E}">
        <p14:creationId xmlns:p14="http://schemas.microsoft.com/office/powerpoint/2010/main" val="2075614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795192" y="524960"/>
            <a:ext cx="6816437" cy="3820061"/>
          </a:xfrm>
        </p:spPr>
        <p:txBody>
          <a:bodyPr/>
          <a:lstStyle/>
          <a:p>
            <a:pPr marL="342900" indent="-342900" algn="l">
              <a:spcAft>
                <a:spcPts val="800"/>
              </a:spcAft>
              <a:buFont typeface="+mj-lt"/>
              <a:buAutoNum type="arabicPeriod"/>
            </a:pPr>
            <a:r>
              <a:rPr lang="en-US" sz="1800" dirty="0"/>
              <a:t>Review genomic landscape for PDAC</a:t>
            </a:r>
          </a:p>
          <a:p>
            <a:pPr marL="342900" indent="-342900" algn="l">
              <a:spcAft>
                <a:spcPts val="800"/>
              </a:spcAft>
              <a:buFont typeface="+mj-lt"/>
              <a:buAutoNum type="arabicPeriod"/>
            </a:pPr>
            <a:r>
              <a:rPr lang="en-US" sz="1800" dirty="0"/>
              <a:t>Review SOC systemic therapy options 1L, 2L, 3L+</a:t>
            </a:r>
          </a:p>
          <a:p>
            <a:pPr marL="342900" indent="-342900" algn="l">
              <a:spcAft>
                <a:spcPts val="800"/>
              </a:spcAft>
              <a:buFont typeface="+mj-lt"/>
              <a:buAutoNum type="arabicPeriod"/>
            </a:pPr>
            <a:r>
              <a:rPr lang="en-US" sz="1800" dirty="0"/>
              <a:t>Review current challenges and unmet needs in stage 4 PDAC</a:t>
            </a:r>
          </a:p>
          <a:p>
            <a:pPr marL="342900" indent="-342900" algn="l">
              <a:spcAft>
                <a:spcPts val="800"/>
              </a:spcAft>
              <a:buFont typeface="+mj-lt"/>
              <a:buAutoNum type="arabicPeriod"/>
            </a:pPr>
            <a:r>
              <a:rPr lang="en-US" sz="1800" dirty="0"/>
              <a:t>Precision therapy strategies- DNA Repair Defective (DRD)</a:t>
            </a:r>
          </a:p>
          <a:p>
            <a:pPr marL="342900" indent="-342900" algn="l">
              <a:spcAft>
                <a:spcPts val="800"/>
              </a:spcAft>
              <a:buFont typeface="+mj-lt"/>
              <a:buAutoNum type="arabicPeriod"/>
            </a:pPr>
            <a:r>
              <a:rPr lang="en-US" sz="1800" dirty="0"/>
              <a:t>Precision therapy strategies- MSI-H</a:t>
            </a:r>
          </a:p>
          <a:p>
            <a:pPr marL="342900" indent="-342900" algn="l">
              <a:spcAft>
                <a:spcPts val="800"/>
              </a:spcAft>
              <a:buFont typeface="+mj-lt"/>
              <a:buAutoNum type="arabicPeriod"/>
            </a:pPr>
            <a:r>
              <a:rPr lang="en-US" sz="1800" dirty="0"/>
              <a:t>Review novel approaches (IO, CAR-T/TCR-T, K-Ras inhibitors)</a:t>
            </a:r>
          </a:p>
          <a:p>
            <a:pPr marL="342900" indent="-342900" algn="l">
              <a:spcAft>
                <a:spcPts val="800"/>
              </a:spcAft>
              <a:buFont typeface="+mj-lt"/>
              <a:buAutoNum type="arabicPeriod"/>
            </a:pPr>
            <a:r>
              <a:rPr lang="en-US" sz="1800" dirty="0"/>
              <a:t>Norris clinical trials open to accrual</a:t>
            </a:r>
          </a:p>
          <a:p>
            <a:pPr marL="342900" indent="-342900" algn="l">
              <a:spcAft>
                <a:spcPts val="800"/>
              </a:spcAft>
              <a:buFont typeface="+mj-lt"/>
              <a:buAutoNum type="arabicPeriod"/>
            </a:pPr>
            <a:r>
              <a:rPr lang="en-US" sz="1800" dirty="0"/>
              <a:t>Conclusions</a:t>
            </a:r>
          </a:p>
        </p:txBody>
      </p:sp>
      <p:sp>
        <p:nvSpPr>
          <p:cNvPr id="4" name="Title 3"/>
          <p:cNvSpPr>
            <a:spLocks noGrp="1"/>
          </p:cNvSpPr>
          <p:nvPr>
            <p:ph type="title"/>
          </p:nvPr>
        </p:nvSpPr>
        <p:spPr>
          <a:xfrm>
            <a:off x="0" y="51641"/>
            <a:ext cx="9144000" cy="807256"/>
          </a:xfrm>
        </p:spPr>
        <p:txBody>
          <a:bodyPr/>
          <a:lstStyle/>
          <a:p>
            <a:r>
              <a:rPr lang="en-US" sz="2800" dirty="0"/>
              <a:t>Outline</a:t>
            </a:r>
          </a:p>
        </p:txBody>
      </p:sp>
    </p:spTree>
    <p:extLst>
      <p:ext uri="{BB962C8B-B14F-4D97-AF65-F5344CB8AC3E}">
        <p14:creationId xmlns:p14="http://schemas.microsoft.com/office/powerpoint/2010/main" val="1419825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a:t>Common mutations in PDAC</a:t>
            </a:r>
          </a:p>
        </p:txBody>
      </p:sp>
      <p:sp>
        <p:nvSpPr>
          <p:cNvPr id="5" name="Rectangle 4"/>
          <p:cNvSpPr txBox="1">
            <a:spLocks noChangeArrowheads="1"/>
          </p:cNvSpPr>
          <p:nvPr/>
        </p:nvSpPr>
        <p:spPr bwMode="auto">
          <a:xfrm>
            <a:off x="5949804" y="4076473"/>
            <a:ext cx="3948545" cy="240576"/>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0" tIns="9158" rIns="0" bIns="0" numCol="1" rtlCol="0" anchor="ctr" anchorCtr="0" compatLnSpc="1">
            <a:prstTxWarp prst="textNoShape">
              <a:avLst/>
            </a:prstTxWarp>
            <a:normAutofit/>
          </a:bodyPr>
          <a:lstStyle>
            <a:lvl1pPr algn="ctr" defTabSz="457153" rtl="0" eaLnBrk="1" latinLnBrk="0" hangingPunct="1">
              <a:spcBef>
                <a:spcPct val="0"/>
              </a:spcBef>
              <a:buNone/>
              <a:defRPr sz="4400" kern="1200">
                <a:solidFill>
                  <a:schemeClr val="tx1"/>
                </a:solidFill>
                <a:latin typeface="+mj-lt"/>
                <a:ea typeface="+mj-ea"/>
                <a:cs typeface="+mj-cs"/>
              </a:defRPr>
            </a:lvl1pPr>
          </a:lstStyle>
          <a:p>
            <a:pPr algn="l">
              <a:tabLst>
                <a:tab pos="487221" algn="l"/>
                <a:tab pos="974442" algn="l"/>
                <a:tab pos="1461663" algn="l"/>
                <a:tab pos="1948883" algn="l"/>
                <a:tab pos="2436104" algn="l"/>
                <a:tab pos="2923325" algn="l"/>
                <a:tab pos="3410546" algn="l"/>
                <a:tab pos="3897767" algn="l"/>
              </a:tabLst>
            </a:pPr>
            <a:r>
              <a:rPr lang="en-US" sz="800" dirty="0">
                <a:latin typeface="+mn-lt"/>
                <a:cs typeface="Arial Unicode MS" charset="0"/>
              </a:rPr>
              <a:t>Ryan DP et al. N </a:t>
            </a:r>
            <a:r>
              <a:rPr lang="en-US" sz="800" dirty="0" err="1">
                <a:latin typeface="+mn-lt"/>
                <a:cs typeface="Arial Unicode MS" charset="0"/>
              </a:rPr>
              <a:t>Engl</a:t>
            </a:r>
            <a:r>
              <a:rPr lang="en-US" sz="800" dirty="0">
                <a:latin typeface="+mn-lt"/>
                <a:cs typeface="Arial Unicode MS" charset="0"/>
              </a:rPr>
              <a:t> J Med 2014;371:1039-1049.</a:t>
            </a:r>
          </a:p>
        </p:txBody>
      </p:sp>
      <p:pic>
        <p:nvPicPr>
          <p:cNvPr id="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7035" r="47291"/>
          <a:stretch/>
        </p:blipFill>
        <p:spPr bwMode="auto">
          <a:xfrm>
            <a:off x="1102172" y="737970"/>
            <a:ext cx="4756761" cy="322633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itle 3">
            <a:extLst>
              <a:ext uri="{FF2B5EF4-FFF2-40B4-BE49-F238E27FC236}">
                <a16:creationId xmlns:a16="http://schemas.microsoft.com/office/drawing/2014/main" id="{57CD1236-F178-E559-A065-D71F4A104456}"/>
              </a:ext>
            </a:extLst>
          </p:cNvPr>
          <p:cNvSpPr txBox="1">
            <a:spLocks/>
          </p:cNvSpPr>
          <p:nvPr/>
        </p:nvSpPr>
        <p:spPr>
          <a:xfrm>
            <a:off x="-75627" y="44583"/>
            <a:ext cx="9144000" cy="807256"/>
          </a:xfr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000" kern="0" dirty="0">
                <a:solidFill>
                  <a:schemeClr val="tx1"/>
                </a:solidFill>
              </a:rPr>
              <a:t>PDAC is characterized by tumor suppressor loss and KRAS mutation</a:t>
            </a:r>
          </a:p>
        </p:txBody>
      </p:sp>
    </p:spTree>
    <p:extLst>
      <p:ext uri="{BB962C8B-B14F-4D97-AF65-F5344CB8AC3E}">
        <p14:creationId xmlns:p14="http://schemas.microsoft.com/office/powerpoint/2010/main" val="417310600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67EE09-D5BC-D805-FC7A-D7A4804F65F1}"/>
              </a:ext>
            </a:extLst>
          </p:cNvPr>
          <p:cNvPicPr>
            <a:picLocks noChangeAspect="1"/>
          </p:cNvPicPr>
          <p:nvPr/>
        </p:nvPicPr>
        <p:blipFill>
          <a:blip r:embed="rId2"/>
          <a:stretch>
            <a:fillRect/>
          </a:stretch>
        </p:blipFill>
        <p:spPr>
          <a:xfrm>
            <a:off x="2149419" y="217476"/>
            <a:ext cx="4998855" cy="4085864"/>
          </a:xfrm>
          <a:prstGeom prst="rect">
            <a:avLst/>
          </a:prstGeom>
        </p:spPr>
      </p:pic>
      <p:sp>
        <p:nvSpPr>
          <p:cNvPr id="4" name="Title 3">
            <a:extLst>
              <a:ext uri="{FF2B5EF4-FFF2-40B4-BE49-F238E27FC236}">
                <a16:creationId xmlns:a16="http://schemas.microsoft.com/office/drawing/2014/main" id="{EA3B1864-08C3-554D-4624-613DA621579E}"/>
              </a:ext>
            </a:extLst>
          </p:cNvPr>
          <p:cNvSpPr txBox="1">
            <a:spLocks/>
          </p:cNvSpPr>
          <p:nvPr/>
        </p:nvSpPr>
        <p:spPr>
          <a:xfrm>
            <a:off x="-771728" y="0"/>
            <a:ext cx="9144000" cy="462680"/>
          </a:xfr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000" kern="0" dirty="0">
                <a:solidFill>
                  <a:schemeClr val="tx1"/>
                </a:solidFill>
              </a:rPr>
              <a:t>Genetic Landscape of PDAC- NGS era </a:t>
            </a:r>
          </a:p>
        </p:txBody>
      </p:sp>
      <p:sp>
        <p:nvSpPr>
          <p:cNvPr id="5" name="Rectangle 4">
            <a:extLst>
              <a:ext uri="{FF2B5EF4-FFF2-40B4-BE49-F238E27FC236}">
                <a16:creationId xmlns:a16="http://schemas.microsoft.com/office/drawing/2014/main" id="{C9E5968D-4941-B4E0-F61B-BCF811E447FE}"/>
              </a:ext>
            </a:extLst>
          </p:cNvPr>
          <p:cNvSpPr/>
          <p:nvPr/>
        </p:nvSpPr>
        <p:spPr bwMode="auto">
          <a:xfrm>
            <a:off x="2826531" y="3455782"/>
            <a:ext cx="609600" cy="823608"/>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6" name="Rectangle 5">
            <a:extLst>
              <a:ext uri="{FF2B5EF4-FFF2-40B4-BE49-F238E27FC236}">
                <a16:creationId xmlns:a16="http://schemas.microsoft.com/office/drawing/2014/main" id="{D78A7153-24BF-B551-957C-674FF6665B99}"/>
              </a:ext>
            </a:extLst>
          </p:cNvPr>
          <p:cNvSpPr/>
          <p:nvPr/>
        </p:nvSpPr>
        <p:spPr bwMode="auto">
          <a:xfrm>
            <a:off x="3958182" y="817423"/>
            <a:ext cx="703633" cy="46268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7" name="TextBox 6">
            <a:extLst>
              <a:ext uri="{FF2B5EF4-FFF2-40B4-BE49-F238E27FC236}">
                <a16:creationId xmlns:a16="http://schemas.microsoft.com/office/drawing/2014/main" id="{80FDA56B-8B3E-3C99-ED5A-F15A1CD0B661}"/>
              </a:ext>
            </a:extLst>
          </p:cNvPr>
          <p:cNvSpPr txBox="1"/>
          <p:nvPr/>
        </p:nvSpPr>
        <p:spPr>
          <a:xfrm>
            <a:off x="6555467" y="1523220"/>
            <a:ext cx="1199745" cy="553998"/>
          </a:xfrm>
          <a:prstGeom prst="rect">
            <a:avLst/>
          </a:prstGeom>
          <a:noFill/>
        </p:spPr>
        <p:txBody>
          <a:bodyPr wrap="square" rtlCol="0">
            <a:spAutoFit/>
          </a:bodyPr>
          <a:lstStyle/>
          <a:p>
            <a:r>
              <a:rPr lang="en-US" sz="1000" dirty="0"/>
              <a:t>Rare!</a:t>
            </a:r>
          </a:p>
          <a:p>
            <a:r>
              <a:rPr lang="en-US" sz="1000" dirty="0"/>
              <a:t>NTRK</a:t>
            </a:r>
          </a:p>
          <a:p>
            <a:r>
              <a:rPr lang="en-US" sz="1000" dirty="0"/>
              <a:t>RET</a:t>
            </a:r>
          </a:p>
        </p:txBody>
      </p:sp>
      <p:sp>
        <p:nvSpPr>
          <p:cNvPr id="8" name="Rectangle 7">
            <a:extLst>
              <a:ext uri="{FF2B5EF4-FFF2-40B4-BE49-F238E27FC236}">
                <a16:creationId xmlns:a16="http://schemas.microsoft.com/office/drawing/2014/main" id="{A8DCBC6E-5744-ACB1-CF54-1C57F70039D6}"/>
              </a:ext>
            </a:extLst>
          </p:cNvPr>
          <p:cNvSpPr/>
          <p:nvPr/>
        </p:nvSpPr>
        <p:spPr bwMode="auto">
          <a:xfrm>
            <a:off x="6555467" y="1736773"/>
            <a:ext cx="486383" cy="340445"/>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cxnSp>
        <p:nvCxnSpPr>
          <p:cNvPr id="10" name="Straight Arrow Connector 9">
            <a:extLst>
              <a:ext uri="{FF2B5EF4-FFF2-40B4-BE49-F238E27FC236}">
                <a16:creationId xmlns:a16="http://schemas.microsoft.com/office/drawing/2014/main" id="{94E33823-479A-A37B-13CA-612C8D14D782}"/>
              </a:ext>
            </a:extLst>
          </p:cNvPr>
          <p:cNvCxnSpPr/>
          <p:nvPr/>
        </p:nvCxnSpPr>
        <p:spPr bwMode="auto">
          <a:xfrm flipH="1">
            <a:off x="7035365" y="349416"/>
            <a:ext cx="112909" cy="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9" name="TextBox 8">
            <a:extLst>
              <a:ext uri="{FF2B5EF4-FFF2-40B4-BE49-F238E27FC236}">
                <a16:creationId xmlns:a16="http://schemas.microsoft.com/office/drawing/2014/main" id="{819EA346-EABC-0A86-95A1-DB2988CA6DAB}"/>
              </a:ext>
            </a:extLst>
          </p:cNvPr>
          <p:cNvSpPr txBox="1"/>
          <p:nvPr/>
        </p:nvSpPr>
        <p:spPr>
          <a:xfrm>
            <a:off x="6436105" y="4029931"/>
            <a:ext cx="1745827" cy="215444"/>
          </a:xfrm>
          <a:prstGeom prst="rect">
            <a:avLst/>
          </a:prstGeom>
          <a:noFill/>
        </p:spPr>
        <p:txBody>
          <a:bodyPr wrap="square">
            <a:spAutoFit/>
          </a:bodyPr>
          <a:lstStyle/>
          <a:p>
            <a:r>
              <a:rPr lang="en-US" sz="800" dirty="0" err="1">
                <a:effectLst/>
                <a:latin typeface="Times"/>
              </a:rPr>
              <a:t>Pancreatology</a:t>
            </a:r>
            <a:r>
              <a:rPr lang="en-US" sz="800" dirty="0">
                <a:effectLst/>
                <a:latin typeface="Times"/>
              </a:rPr>
              <a:t> 22 (2022) 925</a:t>
            </a:r>
            <a:r>
              <a:rPr lang="en-US" sz="800" dirty="0">
                <a:effectLst/>
                <a:latin typeface="Helvetica" pitchFamily="2" charset="0"/>
              </a:rPr>
              <a:t>e</a:t>
            </a:r>
            <a:r>
              <a:rPr lang="en-US" sz="800" dirty="0">
                <a:effectLst/>
                <a:latin typeface="Times"/>
              </a:rPr>
              <a:t>936</a:t>
            </a:r>
          </a:p>
        </p:txBody>
      </p:sp>
    </p:spTree>
    <p:extLst>
      <p:ext uri="{BB962C8B-B14F-4D97-AF65-F5344CB8AC3E}">
        <p14:creationId xmlns:p14="http://schemas.microsoft.com/office/powerpoint/2010/main" val="381450951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of care- stage 4</a:t>
            </a:r>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18285" y="817757"/>
            <a:ext cx="6172200" cy="327678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5" name="Rectangle 4"/>
          <p:cNvSpPr/>
          <p:nvPr/>
        </p:nvSpPr>
        <p:spPr>
          <a:xfrm>
            <a:off x="2503213" y="4076590"/>
            <a:ext cx="3429000" cy="253916"/>
          </a:xfrm>
          <a:prstGeom prst="rect">
            <a:avLst/>
          </a:prstGeom>
        </p:spPr>
        <p:txBody>
          <a:bodyPr>
            <a:spAutoFit/>
          </a:bodyPr>
          <a:lstStyle/>
          <a:p>
            <a:r>
              <a:rPr lang="da-DK" sz="1050" dirty="0"/>
              <a:t>Ryan DP et al. N Engl J Med </a:t>
            </a:r>
            <a:r>
              <a:rPr lang="da-DK" sz="1050" b="1" dirty="0">
                <a:solidFill>
                  <a:srgbClr val="FF0000"/>
                </a:solidFill>
              </a:rPr>
              <a:t>2014</a:t>
            </a:r>
            <a:r>
              <a:rPr lang="da-DK" sz="1050" dirty="0"/>
              <a:t>;371:1039-1049</a:t>
            </a:r>
            <a:endParaRPr lang="en-US" sz="1050" dirty="0"/>
          </a:p>
        </p:txBody>
      </p:sp>
      <p:sp>
        <p:nvSpPr>
          <p:cNvPr id="3" name="Title 3">
            <a:extLst>
              <a:ext uri="{FF2B5EF4-FFF2-40B4-BE49-F238E27FC236}">
                <a16:creationId xmlns:a16="http://schemas.microsoft.com/office/drawing/2014/main" id="{CF6EA69B-B8C2-402E-CD60-CAE4DB6D521D}"/>
              </a:ext>
            </a:extLst>
          </p:cNvPr>
          <p:cNvSpPr txBox="1">
            <a:spLocks/>
          </p:cNvSpPr>
          <p:nvPr/>
        </p:nvSpPr>
        <p:spPr>
          <a:xfrm>
            <a:off x="0" y="127465"/>
            <a:ext cx="9144000" cy="807256"/>
          </a:xfr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1800" kern="0" dirty="0">
                <a:solidFill>
                  <a:schemeClr val="tx1"/>
                </a:solidFill>
              </a:rPr>
              <a:t>Trials Defining Current SOC- the long wait for anything new…</a:t>
            </a:r>
          </a:p>
        </p:txBody>
      </p:sp>
    </p:spTree>
    <p:extLst>
      <p:ext uri="{BB962C8B-B14F-4D97-AF65-F5344CB8AC3E}">
        <p14:creationId xmlns:p14="http://schemas.microsoft.com/office/powerpoint/2010/main" val="126815786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7768" r="3790"/>
          <a:stretch/>
        </p:blipFill>
        <p:spPr>
          <a:xfrm>
            <a:off x="338315" y="531810"/>
            <a:ext cx="3820595" cy="3656773"/>
          </a:xfrm>
          <a:prstGeom prst="rect">
            <a:avLst/>
          </a:prstGeom>
        </p:spPr>
      </p:pic>
      <p:sp>
        <p:nvSpPr>
          <p:cNvPr id="3" name="Title 3">
            <a:extLst>
              <a:ext uri="{FF2B5EF4-FFF2-40B4-BE49-F238E27FC236}">
                <a16:creationId xmlns:a16="http://schemas.microsoft.com/office/drawing/2014/main" id="{60B178BB-D79F-86FF-6655-27AC3A359DFF}"/>
              </a:ext>
            </a:extLst>
          </p:cNvPr>
          <p:cNvSpPr txBox="1">
            <a:spLocks/>
          </p:cNvSpPr>
          <p:nvPr/>
        </p:nvSpPr>
        <p:spPr>
          <a:xfrm>
            <a:off x="-481476" y="0"/>
            <a:ext cx="9144000" cy="807256"/>
          </a:xfr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1800" kern="0" dirty="0">
                <a:solidFill>
                  <a:schemeClr val="tx1"/>
                </a:solidFill>
              </a:rPr>
              <a:t>Current SOC</a:t>
            </a:r>
          </a:p>
        </p:txBody>
      </p:sp>
      <p:pic>
        <p:nvPicPr>
          <p:cNvPr id="4" name="Picture 3">
            <a:extLst>
              <a:ext uri="{FF2B5EF4-FFF2-40B4-BE49-F238E27FC236}">
                <a16:creationId xmlns:a16="http://schemas.microsoft.com/office/drawing/2014/main" id="{5265AA64-454C-CF5D-212B-5030523EAB99}"/>
              </a:ext>
            </a:extLst>
          </p:cNvPr>
          <p:cNvPicPr>
            <a:picLocks noChangeAspect="1"/>
          </p:cNvPicPr>
          <p:nvPr/>
        </p:nvPicPr>
        <p:blipFill rotWithShape="1">
          <a:blip r:embed="rId3">
            <a:extLst>
              <a:ext uri="{28A0092B-C50C-407E-A947-70E740481C1C}">
                <a14:useLocalDpi xmlns:a14="http://schemas.microsoft.com/office/drawing/2010/main" val="0"/>
              </a:ext>
            </a:extLst>
          </a:blip>
          <a:srcRect l="13821"/>
          <a:stretch/>
        </p:blipFill>
        <p:spPr>
          <a:xfrm>
            <a:off x="4421811" y="521770"/>
            <a:ext cx="3900918" cy="3398460"/>
          </a:xfrm>
          <a:prstGeom prst="rect">
            <a:avLst/>
          </a:prstGeom>
        </p:spPr>
      </p:pic>
    </p:spTree>
    <p:extLst>
      <p:ext uri="{BB962C8B-B14F-4D97-AF65-F5344CB8AC3E}">
        <p14:creationId xmlns:p14="http://schemas.microsoft.com/office/powerpoint/2010/main" val="365680740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93571" y="132135"/>
            <a:ext cx="4166812" cy="4140017"/>
          </a:xfrm>
          <a:prstGeom prst="rect">
            <a:avLst/>
          </a:prstGeom>
        </p:spPr>
      </p:pic>
      <p:sp>
        <p:nvSpPr>
          <p:cNvPr id="3" name="Title 2"/>
          <p:cNvSpPr>
            <a:spLocks noGrp="1"/>
          </p:cNvSpPr>
          <p:nvPr>
            <p:ph type="title"/>
          </p:nvPr>
        </p:nvSpPr>
        <p:spPr>
          <a:xfrm>
            <a:off x="96636" y="65633"/>
            <a:ext cx="2156113" cy="350173"/>
          </a:xfrm>
        </p:spPr>
        <p:txBody>
          <a:bodyPr>
            <a:noAutofit/>
          </a:bodyPr>
          <a:lstStyle/>
          <a:p>
            <a:r>
              <a:rPr lang="en-US" sz="1800" dirty="0"/>
              <a:t>1</a:t>
            </a:r>
            <a:r>
              <a:rPr lang="en-US" sz="1800" baseline="30000" dirty="0"/>
              <a:t>st</a:t>
            </a:r>
            <a:r>
              <a:rPr lang="en-US" sz="1800" dirty="0"/>
              <a:t>-2</a:t>
            </a:r>
            <a:r>
              <a:rPr lang="en-US" sz="1800" baseline="30000" dirty="0"/>
              <a:t>nd</a:t>
            </a:r>
            <a:r>
              <a:rPr lang="en-US" sz="1800" dirty="0"/>
              <a:t> line- stage 4</a:t>
            </a:r>
          </a:p>
        </p:txBody>
      </p:sp>
    </p:spTree>
    <p:extLst>
      <p:ext uri="{BB962C8B-B14F-4D97-AF65-F5344CB8AC3E}">
        <p14:creationId xmlns:p14="http://schemas.microsoft.com/office/powerpoint/2010/main" val="154974106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71FC6-E4AB-ED5F-AE99-FF8726938483}"/>
              </a:ext>
            </a:extLst>
          </p:cNvPr>
          <p:cNvSpPr>
            <a:spLocks noGrp="1"/>
          </p:cNvSpPr>
          <p:nvPr>
            <p:ph type="title"/>
          </p:nvPr>
        </p:nvSpPr>
        <p:spPr>
          <a:xfrm>
            <a:off x="0" y="127465"/>
            <a:ext cx="9144000" cy="441496"/>
          </a:xfrm>
        </p:spPr>
        <p:txBody>
          <a:bodyPr/>
          <a:lstStyle/>
          <a:p>
            <a:r>
              <a:rPr lang="en-US" sz="2000" dirty="0" err="1"/>
              <a:t>Nal-Iri</a:t>
            </a:r>
            <a:r>
              <a:rPr lang="en-US" sz="2000" dirty="0"/>
              <a:t> based regimens</a:t>
            </a:r>
          </a:p>
        </p:txBody>
      </p:sp>
      <p:sp>
        <p:nvSpPr>
          <p:cNvPr id="4" name="TextBox 3">
            <a:extLst>
              <a:ext uri="{FF2B5EF4-FFF2-40B4-BE49-F238E27FC236}">
                <a16:creationId xmlns:a16="http://schemas.microsoft.com/office/drawing/2014/main" id="{5D6D33F0-2AA2-B35C-8F97-2D845C3F0831}"/>
              </a:ext>
            </a:extLst>
          </p:cNvPr>
          <p:cNvSpPr txBox="1"/>
          <p:nvPr/>
        </p:nvSpPr>
        <p:spPr>
          <a:xfrm>
            <a:off x="260405" y="1162711"/>
            <a:ext cx="8645055" cy="2308324"/>
          </a:xfrm>
          <a:prstGeom prst="rect">
            <a:avLst/>
          </a:prstGeom>
          <a:noFill/>
        </p:spPr>
        <p:txBody>
          <a:bodyPr wrap="square">
            <a:spAutoFit/>
          </a:bodyPr>
          <a:lstStyle/>
          <a:p>
            <a:r>
              <a:rPr lang="en-US" sz="1600" dirty="0">
                <a:effectLst/>
                <a:latin typeface="Helvetica" pitchFamily="2" charset="0"/>
              </a:rPr>
              <a:t>1</a:t>
            </a:r>
            <a:r>
              <a:rPr lang="en-US" sz="1600" baseline="30000" dirty="0">
                <a:effectLst/>
                <a:latin typeface="Helvetica" pitchFamily="2" charset="0"/>
              </a:rPr>
              <a:t>st</a:t>
            </a:r>
            <a:r>
              <a:rPr lang="en-US" sz="1600" dirty="0">
                <a:effectLst/>
                <a:latin typeface="Helvetica" pitchFamily="2" charset="0"/>
              </a:rPr>
              <a:t> line:</a:t>
            </a:r>
            <a:endParaRPr lang="en-US" sz="1600" dirty="0">
              <a:latin typeface="Helvetica" pitchFamily="2" charset="0"/>
            </a:endParaRPr>
          </a:p>
          <a:p>
            <a:r>
              <a:rPr lang="en-US" sz="1600" dirty="0">
                <a:effectLst/>
                <a:latin typeface="Helvetica" pitchFamily="2" charset="0"/>
              </a:rPr>
              <a:t>From NCCN V2.2023:</a:t>
            </a:r>
          </a:p>
          <a:p>
            <a:r>
              <a:rPr lang="en-US" sz="1600" i="1" dirty="0">
                <a:effectLst/>
                <a:latin typeface="Helvetica" pitchFamily="2" charset="0"/>
              </a:rPr>
              <a:t>“While NCCN recognizes that there is high-level evidence supporting the use of NALIRIFOX over gemcitabine and albumin-bound paclitaxel, it should be recognized</a:t>
            </a:r>
          </a:p>
          <a:p>
            <a:r>
              <a:rPr lang="en-US" sz="1600" i="1" dirty="0">
                <a:effectLst/>
                <a:latin typeface="Helvetica" pitchFamily="2" charset="0"/>
              </a:rPr>
              <a:t>that this regimen does not appear to have an advantage over FOLFIRINOX and adds considerably more expense compared to FOLFIRINOX”</a:t>
            </a:r>
          </a:p>
          <a:p>
            <a:endParaRPr lang="en-US" sz="1600" i="1" dirty="0">
              <a:latin typeface="Helvetica" pitchFamily="2" charset="0"/>
            </a:endParaRPr>
          </a:p>
          <a:p>
            <a:r>
              <a:rPr lang="en-US" sz="1600" i="1" dirty="0">
                <a:effectLst/>
                <a:latin typeface="Helvetica" pitchFamily="2" charset="0"/>
              </a:rPr>
              <a:t>2</a:t>
            </a:r>
            <a:r>
              <a:rPr lang="en-US" sz="1600" i="1" baseline="30000" dirty="0">
                <a:effectLst/>
                <a:latin typeface="Helvetica" pitchFamily="2" charset="0"/>
              </a:rPr>
              <a:t>nd</a:t>
            </a:r>
            <a:r>
              <a:rPr lang="en-US" sz="1600" i="1" dirty="0">
                <a:effectLst/>
                <a:latin typeface="Helvetica" pitchFamily="2" charset="0"/>
              </a:rPr>
              <a:t> line:</a:t>
            </a:r>
          </a:p>
          <a:p>
            <a:r>
              <a:rPr lang="en-US" sz="1600" i="1" dirty="0">
                <a:latin typeface="Helvetica" pitchFamily="2" charset="0"/>
              </a:rPr>
              <a:t>5FU+LV+Nal-Iri </a:t>
            </a:r>
            <a:r>
              <a:rPr lang="en-US" sz="1600" b="1" i="1" dirty="0">
                <a:latin typeface="Helvetica" pitchFamily="2" charset="0"/>
              </a:rPr>
              <a:t>Category 1</a:t>
            </a:r>
            <a:r>
              <a:rPr lang="en-US" sz="1600" i="1" dirty="0">
                <a:latin typeface="Helvetica" pitchFamily="2" charset="0"/>
              </a:rPr>
              <a:t> if prior gem-based 1L therapy</a:t>
            </a:r>
            <a:endParaRPr lang="en-US" sz="1600" i="1" dirty="0">
              <a:effectLst/>
              <a:latin typeface="Helvetica" pitchFamily="2" charset="0"/>
            </a:endParaRPr>
          </a:p>
        </p:txBody>
      </p:sp>
    </p:spTree>
    <p:extLst>
      <p:ext uri="{BB962C8B-B14F-4D97-AF65-F5344CB8AC3E}">
        <p14:creationId xmlns:p14="http://schemas.microsoft.com/office/powerpoint/2010/main" val="418877628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B4650-BBD0-717D-CEC1-EDCFB1B34CA1}"/>
              </a:ext>
            </a:extLst>
          </p:cNvPr>
          <p:cNvSpPr>
            <a:spLocks noGrp="1"/>
          </p:cNvSpPr>
          <p:nvPr>
            <p:ph type="title"/>
          </p:nvPr>
        </p:nvSpPr>
        <p:spPr/>
        <p:txBody>
          <a:bodyPr/>
          <a:lstStyle/>
          <a:p>
            <a:r>
              <a:rPr lang="en-US" sz="2000" dirty="0"/>
              <a:t>NAPOLI-1:  2L long term outcomes</a:t>
            </a:r>
          </a:p>
        </p:txBody>
      </p:sp>
      <p:pic>
        <p:nvPicPr>
          <p:cNvPr id="8" name="Picture 7" descr="A table with numbers and symbols&#10;&#10;Description automatically generated">
            <a:extLst>
              <a:ext uri="{FF2B5EF4-FFF2-40B4-BE49-F238E27FC236}">
                <a16:creationId xmlns:a16="http://schemas.microsoft.com/office/drawing/2014/main" id="{35B0DB0B-6C80-B847-BA85-4069C3E870F8}"/>
              </a:ext>
            </a:extLst>
          </p:cNvPr>
          <p:cNvPicPr>
            <a:picLocks noChangeAspect="1"/>
          </p:cNvPicPr>
          <p:nvPr/>
        </p:nvPicPr>
        <p:blipFill>
          <a:blip r:embed="rId2"/>
          <a:stretch>
            <a:fillRect/>
          </a:stretch>
        </p:blipFill>
        <p:spPr>
          <a:xfrm>
            <a:off x="1891467" y="1058967"/>
            <a:ext cx="4672977" cy="2856163"/>
          </a:xfrm>
          <a:prstGeom prst="rect">
            <a:avLst/>
          </a:prstGeom>
        </p:spPr>
      </p:pic>
      <p:sp>
        <p:nvSpPr>
          <p:cNvPr id="4" name="TextBox 3">
            <a:extLst>
              <a:ext uri="{FF2B5EF4-FFF2-40B4-BE49-F238E27FC236}">
                <a16:creationId xmlns:a16="http://schemas.microsoft.com/office/drawing/2014/main" id="{B1608C5C-AB2F-934F-D79C-804ED125BAA6}"/>
              </a:ext>
            </a:extLst>
          </p:cNvPr>
          <p:cNvSpPr txBox="1"/>
          <p:nvPr/>
        </p:nvSpPr>
        <p:spPr>
          <a:xfrm>
            <a:off x="6422814" y="4089296"/>
            <a:ext cx="2213187" cy="215444"/>
          </a:xfrm>
          <a:prstGeom prst="rect">
            <a:avLst/>
          </a:prstGeom>
          <a:noFill/>
        </p:spPr>
        <p:txBody>
          <a:bodyPr wrap="square">
            <a:spAutoFit/>
          </a:bodyPr>
          <a:lstStyle/>
          <a:p>
            <a:r>
              <a:rPr lang="en-US" sz="800" dirty="0">
                <a:effectLst/>
                <a:latin typeface="AdvPS497E2"/>
              </a:rPr>
              <a:t>European Journal of Cancer 108 (2019) 78</a:t>
            </a:r>
            <a:r>
              <a:rPr lang="en-US" sz="800" dirty="0">
                <a:effectLst/>
                <a:latin typeface="AdvPS44A44B"/>
              </a:rPr>
              <a:t>e</a:t>
            </a:r>
            <a:r>
              <a:rPr lang="en-US" sz="800" dirty="0">
                <a:effectLst/>
                <a:latin typeface="AdvPS497E2"/>
              </a:rPr>
              <a:t>87 </a:t>
            </a:r>
            <a:endParaRPr lang="en-US" sz="800" dirty="0"/>
          </a:p>
        </p:txBody>
      </p:sp>
    </p:spTree>
    <p:extLst>
      <p:ext uri="{BB962C8B-B14F-4D97-AF65-F5344CB8AC3E}">
        <p14:creationId xmlns:p14="http://schemas.microsoft.com/office/powerpoint/2010/main" val="119704303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5207C-CAEE-55A0-7812-8F140B096306}"/>
              </a:ext>
            </a:extLst>
          </p:cNvPr>
          <p:cNvSpPr>
            <a:spLocks noGrp="1"/>
          </p:cNvSpPr>
          <p:nvPr>
            <p:ph type="title"/>
          </p:nvPr>
        </p:nvSpPr>
        <p:spPr/>
        <p:txBody>
          <a:bodyPr/>
          <a:lstStyle/>
          <a:p>
            <a:r>
              <a:rPr lang="en-US" sz="2000" dirty="0"/>
              <a:t>2</a:t>
            </a:r>
            <a:r>
              <a:rPr lang="en-US" sz="2000" baseline="30000" dirty="0"/>
              <a:t>nd</a:t>
            </a:r>
            <a:r>
              <a:rPr lang="en-US" sz="2000" dirty="0"/>
              <a:t> Line 5FU regimens- retrospective analysis</a:t>
            </a:r>
          </a:p>
        </p:txBody>
      </p:sp>
      <p:pic>
        <p:nvPicPr>
          <p:cNvPr id="4" name="Picture 3" descr="A screenshot of a test&#10;&#10;Description automatically generated">
            <a:extLst>
              <a:ext uri="{FF2B5EF4-FFF2-40B4-BE49-F238E27FC236}">
                <a16:creationId xmlns:a16="http://schemas.microsoft.com/office/drawing/2014/main" id="{B3F5F91F-AF77-49BC-0E94-CFBD1186666B}"/>
              </a:ext>
            </a:extLst>
          </p:cNvPr>
          <p:cNvPicPr>
            <a:picLocks noChangeAspect="1"/>
          </p:cNvPicPr>
          <p:nvPr/>
        </p:nvPicPr>
        <p:blipFill>
          <a:blip r:embed="rId2"/>
          <a:stretch>
            <a:fillRect/>
          </a:stretch>
        </p:blipFill>
        <p:spPr>
          <a:xfrm>
            <a:off x="707728" y="693688"/>
            <a:ext cx="7491391" cy="3386428"/>
          </a:xfrm>
          <a:prstGeom prst="rect">
            <a:avLst/>
          </a:prstGeom>
        </p:spPr>
      </p:pic>
      <p:sp>
        <p:nvSpPr>
          <p:cNvPr id="6" name="TextBox 5">
            <a:extLst>
              <a:ext uri="{FF2B5EF4-FFF2-40B4-BE49-F238E27FC236}">
                <a16:creationId xmlns:a16="http://schemas.microsoft.com/office/drawing/2014/main" id="{FE2B69EB-1B43-4149-7E60-8F14BD5875DF}"/>
              </a:ext>
            </a:extLst>
          </p:cNvPr>
          <p:cNvSpPr txBox="1"/>
          <p:nvPr/>
        </p:nvSpPr>
        <p:spPr>
          <a:xfrm>
            <a:off x="3886200" y="4080116"/>
            <a:ext cx="4612640" cy="215444"/>
          </a:xfrm>
          <a:prstGeom prst="rect">
            <a:avLst/>
          </a:prstGeom>
          <a:noFill/>
        </p:spPr>
        <p:txBody>
          <a:bodyPr wrap="square">
            <a:spAutoFit/>
          </a:bodyPr>
          <a:lstStyle/>
          <a:p>
            <a:r>
              <a:rPr lang="en-US" sz="800" dirty="0">
                <a:effectLst/>
                <a:latin typeface="TrebuchetMS" panose="020B0703020202090204" pitchFamily="34" charset="0"/>
              </a:rPr>
              <a:t>Clinics and Research in Hepatology and Gastroenterology (2020) </a:t>
            </a:r>
            <a:r>
              <a:rPr lang="en-US" sz="800" b="1" dirty="0">
                <a:effectLst/>
                <a:latin typeface="TrebuchetMS" panose="020B0703020202090204" pitchFamily="34" charset="0"/>
              </a:rPr>
              <a:t>44</a:t>
            </a:r>
            <a:r>
              <a:rPr lang="en-US" sz="800" dirty="0">
                <a:effectLst/>
                <a:latin typeface="TrebuchetMS" panose="020B0703020202090204" pitchFamily="34" charset="0"/>
              </a:rPr>
              <a:t>, 295—301 </a:t>
            </a:r>
            <a:endParaRPr lang="en-US" sz="800" dirty="0"/>
          </a:p>
        </p:txBody>
      </p:sp>
      <p:sp>
        <p:nvSpPr>
          <p:cNvPr id="7" name="Rectangle 6">
            <a:extLst>
              <a:ext uri="{FF2B5EF4-FFF2-40B4-BE49-F238E27FC236}">
                <a16:creationId xmlns:a16="http://schemas.microsoft.com/office/drawing/2014/main" id="{0E43CD8D-7972-D382-09D7-44DA8403649C}"/>
              </a:ext>
            </a:extLst>
          </p:cNvPr>
          <p:cNvSpPr/>
          <p:nvPr/>
        </p:nvSpPr>
        <p:spPr bwMode="auto">
          <a:xfrm>
            <a:off x="5190678" y="1315484"/>
            <a:ext cx="1094976" cy="270787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cxnSp>
        <p:nvCxnSpPr>
          <p:cNvPr id="5" name="Straight Arrow Connector 4">
            <a:extLst>
              <a:ext uri="{FF2B5EF4-FFF2-40B4-BE49-F238E27FC236}">
                <a16:creationId xmlns:a16="http://schemas.microsoft.com/office/drawing/2014/main" id="{792A0B14-5221-41DD-529B-BCBC4A0B8313}"/>
              </a:ext>
            </a:extLst>
          </p:cNvPr>
          <p:cNvCxnSpPr>
            <a:cxnSpLocks/>
          </p:cNvCxnSpPr>
          <p:nvPr/>
        </p:nvCxnSpPr>
        <p:spPr bwMode="auto">
          <a:xfrm flipH="1">
            <a:off x="5981414" y="3678225"/>
            <a:ext cx="185630" cy="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2412399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0A153DC6-1DA4-0766-3C6E-5E161DB8C933}"/>
              </a:ext>
            </a:extLst>
          </p:cNvPr>
          <p:cNvSpPr>
            <a:spLocks noGrp="1"/>
          </p:cNvSpPr>
          <p:nvPr>
            <p:ph type="ftr" sz="quarter" idx="10"/>
          </p:nvPr>
        </p:nvSpPr>
        <p:spPr>
          <a:xfrm>
            <a:off x="338027" y="4317235"/>
            <a:ext cx="8127000" cy="749327"/>
          </a:xfrm>
        </p:spPr>
        <p:txBody>
          <a:bodyPr/>
          <a:lstStyle/>
          <a:p>
            <a:pPr defTabSz="685800" fontAlgn="auto">
              <a:spcBef>
                <a:spcPts val="0"/>
              </a:spcBef>
              <a:spcAft>
                <a:spcPts val="0"/>
              </a:spcAft>
            </a:pPr>
            <a:r>
              <a:rPr lang="en-GB" sz="675" noProof="1">
                <a:ea typeface="+mn-ea"/>
                <a:cs typeface="+mn-cs"/>
              </a:rPr>
              <a:t>FDA has granted accelerated approval to tucatinib plus trastuzumab for RAS wt HER2-positive unresectable or metastatic CRC that has progressed following chemotherapy. (Jan 2023).</a:t>
            </a:r>
            <a:r>
              <a:rPr lang="en-GB" sz="675" baseline="30000" noProof="1">
                <a:ea typeface="+mn-ea"/>
                <a:cs typeface="+mn-cs"/>
              </a:rPr>
              <a:t>3 </a:t>
            </a:r>
          </a:p>
          <a:p>
            <a:pPr defTabSz="685800" fontAlgn="auto">
              <a:spcBef>
                <a:spcPts val="0"/>
              </a:spcBef>
              <a:spcAft>
                <a:spcPts val="0"/>
              </a:spcAft>
            </a:pPr>
            <a:r>
              <a:rPr lang="en-GB" sz="675" noProof="1">
                <a:ea typeface="+mn-ea"/>
                <a:cs typeface="+mn-cs"/>
              </a:rPr>
              <a:t>Trastuzumab, pertuzumab, lapatinib, ▼tucatinib, trastuzumab emtansine and▼trastuzumab deruxtecan are not approved by EMA in mCRC. </a:t>
            </a:r>
            <a:r>
              <a:rPr lang="en-US" sz="675" noProof="1">
                <a:ea typeface="+mn-ea"/>
                <a:cs typeface="+mn-cs"/>
              </a:rPr>
              <a:t>A medicinal product labelled with a black triangle ▼ is subject to additional monitoring. Reporting of suspected adverse reactions associated with this medicinal product is a priority.</a:t>
            </a:r>
          </a:p>
          <a:p>
            <a:pPr defTabSz="685800" fontAlgn="auto">
              <a:spcBef>
                <a:spcPts val="0"/>
              </a:spcBef>
              <a:spcAft>
                <a:spcPts val="0"/>
              </a:spcAft>
            </a:pPr>
            <a:r>
              <a:rPr lang="en-GB" sz="675" noProof="1">
                <a:ea typeface="+mn-ea"/>
                <a:cs typeface="+mn-cs"/>
              </a:rPr>
              <a:t>Trastuzumab, pertuzumab, lapatinib, ▼tucatinib, trastuzumab emtansina y▼trastuzumab deruxtecan no están aprobados por la EMA en el tratamiento del cáncer de colon metastásico. </a:t>
            </a:r>
            <a:r>
              <a:rPr lang="en-US" sz="675" noProof="1">
                <a:ea typeface="+mn-ea"/>
                <a:cs typeface="+mn-cs"/>
              </a:rPr>
              <a:t>▼ Este medicamento está sujeto a seguimiento adicional. Es prioritaria la notificación de sospechas de reacciones adversas asociadas a este medicamento. </a:t>
            </a:r>
            <a:br>
              <a:rPr lang="en-GB" sz="675" noProof="1">
                <a:ea typeface="+mn-ea"/>
                <a:cs typeface="+mn-cs"/>
              </a:rPr>
            </a:br>
            <a:r>
              <a:rPr lang="en-GB" sz="675" noProof="1">
                <a:ea typeface="+mn-ea"/>
                <a:cs typeface="+mn-cs"/>
              </a:rPr>
              <a:t>ADC, antibody drug conjugate; ATP, adenosine triphosphate; HER2, human epidermal growth factor receptor 2; mAb, monoclonal antibody; TKI, tyrosine kinase inhibitor.</a:t>
            </a:r>
            <a:br>
              <a:rPr lang="en-GB" sz="675" noProof="1">
                <a:ea typeface="+mn-ea"/>
                <a:cs typeface="+mn-cs"/>
              </a:rPr>
            </a:br>
            <a:r>
              <a:rPr lang="de-DE" sz="675" noProof="1">
                <a:ea typeface="+mn-ea"/>
                <a:cs typeface="+mn-cs"/>
              </a:rPr>
              <a:t>1. </a:t>
            </a:r>
            <a:r>
              <a:rPr lang="en-GB" sz="675" noProof="1">
                <a:ea typeface="+mn-ea"/>
                <a:cs typeface="+mn-cs"/>
              </a:rPr>
              <a:t>Oh DY, Bang YJ. Nat Rev Clin Oncol. 2020; 2.</a:t>
            </a:r>
            <a:r>
              <a:rPr lang="it-IT" sz="675" noProof="1">
                <a:ea typeface="+mn-ea"/>
                <a:cs typeface="+mn-cs"/>
              </a:rPr>
              <a:t> Bertotti A et al., Cancer Discovery 2011; 3. Tucatinib Prescribing Information FDA. </a:t>
            </a:r>
            <a:r>
              <a:rPr lang="de-DE" sz="675" dirty="0">
                <a:solidFill>
                  <a:srgbClr val="00833E"/>
                </a:solidFill>
                <a:ea typeface="+mn-ea"/>
                <a:cs typeface="+mn-cs"/>
                <a:hlinkClick r:id="rId3">
                  <a:extLst>
                    <a:ext uri="{A12FA001-AC4F-418D-AE19-62706E023703}">
                      <ahyp:hlinkClr xmlns:ahyp="http://schemas.microsoft.com/office/drawing/2018/hyperlinkcolor" val="tx"/>
                    </a:ext>
                  </a:extLst>
                </a:hlinkClick>
              </a:rPr>
              <a:t>(link</a:t>
            </a:r>
            <a:r>
              <a:rPr lang="de-DE" sz="675" dirty="0">
                <a:solidFill>
                  <a:srgbClr val="00833E"/>
                </a:solidFill>
                <a:ea typeface="+mn-ea"/>
                <a:cs typeface="+mn-cs"/>
              </a:rPr>
              <a:t>)</a:t>
            </a:r>
          </a:p>
        </p:txBody>
      </p:sp>
      <p:sp>
        <p:nvSpPr>
          <p:cNvPr id="3" name="Titel 2">
            <a:extLst>
              <a:ext uri="{FF2B5EF4-FFF2-40B4-BE49-F238E27FC236}">
                <a16:creationId xmlns:a16="http://schemas.microsoft.com/office/drawing/2014/main" id="{2345C672-DF4A-4F06-D44D-3D98482E82AC}"/>
              </a:ext>
            </a:extLst>
          </p:cNvPr>
          <p:cNvSpPr>
            <a:spLocks noGrp="1"/>
          </p:cNvSpPr>
          <p:nvPr>
            <p:ph type="title"/>
          </p:nvPr>
        </p:nvSpPr>
        <p:spPr/>
        <p:txBody>
          <a:bodyPr/>
          <a:lstStyle/>
          <a:p>
            <a:r>
              <a:rPr lang="en-GB" dirty="0"/>
              <a:t>Overview of drug classes targeting HER2 in mCRC</a:t>
            </a:r>
            <a:r>
              <a:rPr lang="en-GB" baseline="30000" dirty="0"/>
              <a:t>1</a:t>
            </a:r>
            <a:r>
              <a:rPr lang="en-GB" dirty="0"/>
              <a:t> </a:t>
            </a:r>
          </a:p>
        </p:txBody>
      </p:sp>
      <p:sp>
        <p:nvSpPr>
          <p:cNvPr id="365" name="Rechteck 364">
            <a:extLst>
              <a:ext uri="{FF2B5EF4-FFF2-40B4-BE49-F238E27FC236}">
                <a16:creationId xmlns:a16="http://schemas.microsoft.com/office/drawing/2014/main" id="{15A6DFE4-03B3-3EDF-9C53-DD17719A1F47}"/>
              </a:ext>
            </a:extLst>
          </p:cNvPr>
          <p:cNvSpPr/>
          <p:nvPr/>
        </p:nvSpPr>
        <p:spPr>
          <a:xfrm>
            <a:off x="5638145" y="1057120"/>
            <a:ext cx="3172480" cy="3060516"/>
          </a:xfrm>
          <a:prstGeom prst="rect">
            <a:avLst/>
          </a:prstGeom>
          <a:solidFill>
            <a:schemeClr val="accent6"/>
          </a:solidFill>
          <a:ln w="31750">
            <a:noFill/>
          </a:ln>
        </p:spPr>
        <p:style>
          <a:lnRef idx="2">
            <a:schemeClr val="accent1">
              <a:shade val="50000"/>
            </a:schemeClr>
          </a:lnRef>
          <a:fillRef idx="1">
            <a:schemeClr val="accent1"/>
          </a:fillRef>
          <a:effectRef idx="0">
            <a:schemeClr val="accent1"/>
          </a:effectRef>
          <a:fontRef idx="minor">
            <a:schemeClr val="lt1"/>
          </a:fontRef>
        </p:style>
        <p:txBody>
          <a:bodyPr lIns="135000" tIns="135000" rIns="135000" bIns="135000" rtlCol="0" anchor="ctr">
            <a:spAutoFit/>
          </a:bodyPr>
          <a:lstStyle/>
          <a:p>
            <a:pPr defTabSz="685800" fontAlgn="auto">
              <a:lnSpc>
                <a:spcPct val="110000"/>
              </a:lnSpc>
              <a:spcBef>
                <a:spcPts val="0"/>
              </a:spcBef>
              <a:spcAft>
                <a:spcPts val="0"/>
              </a:spcAft>
              <a:buClr>
                <a:srgbClr val="00833E"/>
              </a:buClr>
            </a:pPr>
            <a:r>
              <a:rPr lang="en-GB" sz="1350" b="1" noProof="1">
                <a:solidFill>
                  <a:srgbClr val="00833E"/>
                </a:solidFill>
                <a:latin typeface="Avenir Next LT Pro Demi" panose="020B0704020202020204" pitchFamily="34" charset="0"/>
              </a:rPr>
              <a:t>Monoclonal antibodies (mAb)</a:t>
            </a:r>
          </a:p>
          <a:p>
            <a:pPr marL="128588" indent="-128588" defTabSz="685800" fontAlgn="auto">
              <a:lnSpc>
                <a:spcPct val="110000"/>
              </a:lnSpc>
              <a:spcBef>
                <a:spcPts val="0"/>
              </a:spcBef>
              <a:spcAft>
                <a:spcPts val="225"/>
              </a:spcAft>
              <a:buClr>
                <a:srgbClr val="00833E"/>
              </a:buClr>
              <a:buFont typeface="Arial" panose="020B0604020202020204" pitchFamily="34" charset="0"/>
              <a:buChar char="•"/>
            </a:pPr>
            <a:r>
              <a:rPr lang="en-GB" sz="900" b="1" noProof="1">
                <a:solidFill>
                  <a:srgbClr val="00833E"/>
                </a:solidFill>
                <a:latin typeface="Avenir Next LT Pro Demi" panose="020B0704020202020204" pitchFamily="34" charset="0"/>
              </a:rPr>
              <a:t>trastuzumab, pertuzumab</a:t>
            </a:r>
          </a:p>
          <a:p>
            <a:pPr marL="128588" indent="-128588" defTabSz="685800" fontAlgn="auto">
              <a:lnSpc>
                <a:spcPct val="110000"/>
              </a:lnSpc>
              <a:spcBef>
                <a:spcPts val="0"/>
              </a:spcBef>
              <a:spcAft>
                <a:spcPts val="450"/>
              </a:spcAft>
              <a:buClr>
                <a:srgbClr val="00833E"/>
              </a:buClr>
              <a:buFont typeface="Arial" panose="020B0604020202020204" pitchFamily="34" charset="0"/>
              <a:buChar char="•"/>
            </a:pPr>
            <a:r>
              <a:rPr lang="en-GB" sz="900" noProof="1">
                <a:solidFill>
                  <a:srgbClr val="2D2924"/>
                </a:solidFill>
                <a:latin typeface="Avenir Next LT Pro" panose="020B0504020202020204" pitchFamily="34" charset="0"/>
              </a:rPr>
              <a:t>bind HER2 at a single extracellular domain</a:t>
            </a:r>
            <a:br>
              <a:rPr lang="en-GB" sz="900" noProof="1">
                <a:solidFill>
                  <a:srgbClr val="2D2924"/>
                </a:solidFill>
                <a:latin typeface="Avenir Next LT Pro" panose="020B0504020202020204" pitchFamily="34" charset="0"/>
              </a:rPr>
            </a:br>
            <a:r>
              <a:rPr lang="en-GB" sz="900" noProof="1">
                <a:solidFill>
                  <a:srgbClr val="2D2924"/>
                </a:solidFill>
                <a:latin typeface="Avenir Next LT Pro" panose="020B0504020202020204" pitchFamily="34" charset="0"/>
              </a:rPr>
              <a:t>thereby preventing ligand binding and/or receptor dimerization</a:t>
            </a:r>
          </a:p>
          <a:p>
            <a:pPr defTabSz="685800" fontAlgn="auto">
              <a:lnSpc>
                <a:spcPct val="110000"/>
              </a:lnSpc>
              <a:spcBef>
                <a:spcPts val="900"/>
              </a:spcBef>
              <a:spcAft>
                <a:spcPts val="0"/>
              </a:spcAft>
              <a:buClr>
                <a:srgbClr val="00833E"/>
              </a:buClr>
            </a:pPr>
            <a:r>
              <a:rPr lang="en-GB" sz="1350" b="1" noProof="1">
                <a:solidFill>
                  <a:srgbClr val="00833E"/>
                </a:solidFill>
                <a:latin typeface="Avenir Next LT Pro Demi" panose="020B0704020202020204" pitchFamily="34" charset="0"/>
              </a:rPr>
              <a:t>Small molecule inhibitors (TKI)</a:t>
            </a:r>
          </a:p>
          <a:p>
            <a:pPr marL="128588" indent="-128588" defTabSz="685800" fontAlgn="auto">
              <a:lnSpc>
                <a:spcPct val="110000"/>
              </a:lnSpc>
              <a:spcBef>
                <a:spcPts val="0"/>
              </a:spcBef>
              <a:spcAft>
                <a:spcPts val="225"/>
              </a:spcAft>
              <a:buClr>
                <a:srgbClr val="00833E"/>
              </a:buClr>
              <a:buFont typeface="Arial" panose="020B0604020202020204" pitchFamily="34" charset="0"/>
              <a:buChar char="•"/>
            </a:pPr>
            <a:r>
              <a:rPr lang="en-GB" sz="900" b="1" noProof="1">
                <a:solidFill>
                  <a:srgbClr val="00833E"/>
                </a:solidFill>
                <a:latin typeface="Avenir Next LT Pro Demi" panose="020B0704020202020204" pitchFamily="34" charset="0"/>
              </a:rPr>
              <a:t>lapatinib, tucatinib*</a:t>
            </a:r>
          </a:p>
          <a:p>
            <a:pPr marL="128588" indent="-128588" defTabSz="685800" fontAlgn="auto">
              <a:lnSpc>
                <a:spcPct val="110000"/>
              </a:lnSpc>
              <a:spcBef>
                <a:spcPts val="0"/>
              </a:spcBef>
              <a:spcAft>
                <a:spcPts val="450"/>
              </a:spcAft>
              <a:buClr>
                <a:srgbClr val="00833E"/>
              </a:buClr>
              <a:buFont typeface="Arial" panose="020B0604020202020204" pitchFamily="34" charset="0"/>
              <a:buChar char="•"/>
            </a:pPr>
            <a:r>
              <a:rPr lang="en-GB" sz="900" noProof="1">
                <a:solidFill>
                  <a:srgbClr val="2D2924"/>
                </a:solidFill>
                <a:latin typeface="Avenir Next LT Pro" panose="020B0504020202020204" pitchFamily="34" charset="0"/>
              </a:rPr>
              <a:t>bind to intracellular tyrosine-kinase domain thereby preventing ATP binding and phosphorylation</a:t>
            </a:r>
          </a:p>
          <a:p>
            <a:pPr defTabSz="685800" fontAlgn="auto">
              <a:lnSpc>
                <a:spcPct val="110000"/>
              </a:lnSpc>
              <a:spcBef>
                <a:spcPts val="900"/>
              </a:spcBef>
              <a:spcAft>
                <a:spcPts val="0"/>
              </a:spcAft>
              <a:buClr>
                <a:srgbClr val="00833E"/>
              </a:buClr>
            </a:pPr>
            <a:r>
              <a:rPr lang="en-GB" sz="1350" b="1" noProof="1">
                <a:solidFill>
                  <a:srgbClr val="00833E"/>
                </a:solidFill>
                <a:latin typeface="Avenir Next LT Pro Demi" panose="020B0704020202020204" pitchFamily="34" charset="0"/>
              </a:rPr>
              <a:t>Antibody drug conjugates (ADC)</a:t>
            </a:r>
          </a:p>
          <a:p>
            <a:pPr marL="128588" indent="-128588" defTabSz="685800" fontAlgn="auto">
              <a:lnSpc>
                <a:spcPct val="110000"/>
              </a:lnSpc>
              <a:spcBef>
                <a:spcPts val="0"/>
              </a:spcBef>
              <a:spcAft>
                <a:spcPts val="225"/>
              </a:spcAft>
              <a:buClr>
                <a:srgbClr val="00833E"/>
              </a:buClr>
              <a:buFont typeface="Arial" panose="020B0604020202020204" pitchFamily="34" charset="0"/>
              <a:buChar char="•"/>
            </a:pPr>
            <a:r>
              <a:rPr lang="en-GB" sz="900" b="1" noProof="1">
                <a:solidFill>
                  <a:srgbClr val="00833E"/>
                </a:solidFill>
                <a:latin typeface="Avenir Next LT Pro Demi" panose="020B0704020202020204" pitchFamily="34" charset="0"/>
              </a:rPr>
              <a:t>trastuzumab emtansine, trastuzumab deruxtecan</a:t>
            </a:r>
          </a:p>
          <a:p>
            <a:pPr marL="128588" indent="-128588" defTabSz="685800" fontAlgn="auto">
              <a:lnSpc>
                <a:spcPct val="110000"/>
              </a:lnSpc>
              <a:spcBef>
                <a:spcPts val="0"/>
              </a:spcBef>
              <a:spcAft>
                <a:spcPts val="450"/>
              </a:spcAft>
              <a:buClr>
                <a:srgbClr val="00833E"/>
              </a:buClr>
              <a:buFont typeface="Arial" panose="020B0604020202020204" pitchFamily="34" charset="0"/>
              <a:buChar char="•"/>
              <a:defRPr/>
            </a:pPr>
            <a:r>
              <a:rPr lang="en-GB" sz="900" noProof="1">
                <a:solidFill>
                  <a:srgbClr val="2D2924"/>
                </a:solidFill>
                <a:latin typeface="Avenir Next LT Pro" panose="020B0504020202020204" pitchFamily="34" charset="0"/>
              </a:rPr>
              <a:t>bind HER2 at a single extracellular domain via mAb part and release cytotoxic component into cancer cell</a:t>
            </a:r>
          </a:p>
        </p:txBody>
      </p:sp>
      <p:pic>
        <p:nvPicPr>
          <p:cNvPr id="345" name="Grafik 344">
            <a:extLst>
              <a:ext uri="{FF2B5EF4-FFF2-40B4-BE49-F238E27FC236}">
                <a16:creationId xmlns:a16="http://schemas.microsoft.com/office/drawing/2014/main" id="{AC8762AC-7AEF-8798-9BD6-32B451E811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00000" flipH="1">
            <a:off x="1495800" y="744813"/>
            <a:ext cx="1920838" cy="3507840"/>
          </a:xfrm>
          <a:prstGeom prst="rect">
            <a:avLst/>
          </a:prstGeom>
        </p:spPr>
      </p:pic>
      <p:grpSp>
        <p:nvGrpSpPr>
          <p:cNvPr id="2" name="Gruppieren 1">
            <a:extLst>
              <a:ext uri="{FF2B5EF4-FFF2-40B4-BE49-F238E27FC236}">
                <a16:creationId xmlns:a16="http://schemas.microsoft.com/office/drawing/2014/main" id="{4CFD11B9-4417-EA63-39F0-714AAB164834}"/>
              </a:ext>
            </a:extLst>
          </p:cNvPr>
          <p:cNvGrpSpPr/>
          <p:nvPr/>
        </p:nvGrpSpPr>
        <p:grpSpPr>
          <a:xfrm>
            <a:off x="356582" y="870395"/>
            <a:ext cx="4989419" cy="3289271"/>
            <a:chOff x="475441" y="1390195"/>
            <a:chExt cx="6652559" cy="4385694"/>
          </a:xfrm>
        </p:grpSpPr>
        <p:grpSp>
          <p:nvGrpSpPr>
            <p:cNvPr id="7" name="Gruppieren 6">
              <a:extLst>
                <a:ext uri="{FF2B5EF4-FFF2-40B4-BE49-F238E27FC236}">
                  <a16:creationId xmlns:a16="http://schemas.microsoft.com/office/drawing/2014/main" id="{D74D0DFD-FA9A-9579-0C88-3E21F6F139B8}"/>
                </a:ext>
              </a:extLst>
            </p:cNvPr>
            <p:cNvGrpSpPr/>
            <p:nvPr/>
          </p:nvGrpSpPr>
          <p:grpSpPr>
            <a:xfrm>
              <a:off x="1231441" y="3572476"/>
              <a:ext cx="4311818" cy="526246"/>
              <a:chOff x="1231441" y="3572476"/>
              <a:chExt cx="4311818" cy="526246"/>
            </a:xfrm>
          </p:grpSpPr>
          <p:grpSp>
            <p:nvGrpSpPr>
              <p:cNvPr id="173" name="Gruppieren 172">
                <a:extLst>
                  <a:ext uri="{FF2B5EF4-FFF2-40B4-BE49-F238E27FC236}">
                    <a16:creationId xmlns:a16="http://schemas.microsoft.com/office/drawing/2014/main" id="{52CFA98D-3509-046E-5395-6F37FFC625E2}"/>
                  </a:ext>
                </a:extLst>
              </p:cNvPr>
              <p:cNvGrpSpPr/>
              <p:nvPr/>
            </p:nvGrpSpPr>
            <p:grpSpPr>
              <a:xfrm>
                <a:off x="1231441" y="3572476"/>
                <a:ext cx="138432" cy="256651"/>
                <a:chOff x="535021" y="4695217"/>
                <a:chExt cx="123217" cy="228442"/>
              </a:xfrm>
            </p:grpSpPr>
            <p:sp>
              <p:nvSpPr>
                <p:cNvPr id="327" name="Freihandform 78" descr="Zahn">
                  <a:extLst>
                    <a:ext uri="{FF2B5EF4-FFF2-40B4-BE49-F238E27FC236}">
                      <a16:creationId xmlns:a16="http://schemas.microsoft.com/office/drawing/2014/main" id="{FC77DDFA-239C-40FB-9899-E913CE7326EE}"/>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rgbClr val="F7AD05"/>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328" name="Oval 71">
                  <a:extLst>
                    <a:ext uri="{FF2B5EF4-FFF2-40B4-BE49-F238E27FC236}">
                      <a16:creationId xmlns:a16="http://schemas.microsoft.com/office/drawing/2014/main" id="{7F9F4F8D-F6ED-70F3-6C51-D210CB31DC50}"/>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174" name="Gruppieren 173">
                <a:extLst>
                  <a:ext uri="{FF2B5EF4-FFF2-40B4-BE49-F238E27FC236}">
                    <a16:creationId xmlns:a16="http://schemas.microsoft.com/office/drawing/2014/main" id="{08F2C78C-1087-3E41-D6B2-2B9DC0C2FE95}"/>
                  </a:ext>
                </a:extLst>
              </p:cNvPr>
              <p:cNvGrpSpPr/>
              <p:nvPr/>
            </p:nvGrpSpPr>
            <p:grpSpPr>
              <a:xfrm>
                <a:off x="1231441" y="3572476"/>
                <a:ext cx="138432" cy="256651"/>
                <a:chOff x="535021" y="4695217"/>
                <a:chExt cx="123217" cy="228442"/>
              </a:xfrm>
            </p:grpSpPr>
            <p:sp>
              <p:nvSpPr>
                <p:cNvPr id="325" name="Freihandform 81" descr="Zahn">
                  <a:extLst>
                    <a:ext uri="{FF2B5EF4-FFF2-40B4-BE49-F238E27FC236}">
                      <a16:creationId xmlns:a16="http://schemas.microsoft.com/office/drawing/2014/main" id="{71A96B4D-0ED1-C568-1FEF-A9DAEDC0E9FD}"/>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326" name="Oval 82">
                  <a:extLst>
                    <a:ext uri="{FF2B5EF4-FFF2-40B4-BE49-F238E27FC236}">
                      <a16:creationId xmlns:a16="http://schemas.microsoft.com/office/drawing/2014/main" id="{61FFDF42-C9B1-BE11-A613-A4C7998124F5}"/>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178" name="Gruppieren 177">
                <a:extLst>
                  <a:ext uri="{FF2B5EF4-FFF2-40B4-BE49-F238E27FC236}">
                    <a16:creationId xmlns:a16="http://schemas.microsoft.com/office/drawing/2014/main" id="{8A6C29FF-EFF1-5BCE-E7A1-82A36AA6785D}"/>
                  </a:ext>
                </a:extLst>
              </p:cNvPr>
              <p:cNvGrpSpPr/>
              <p:nvPr/>
            </p:nvGrpSpPr>
            <p:grpSpPr>
              <a:xfrm>
                <a:off x="1353784" y="3572476"/>
                <a:ext cx="138432" cy="256651"/>
                <a:chOff x="535021" y="4695217"/>
                <a:chExt cx="123217" cy="228442"/>
              </a:xfrm>
            </p:grpSpPr>
            <p:sp>
              <p:nvSpPr>
                <p:cNvPr id="317" name="Freihandform 93" descr="Zahn">
                  <a:extLst>
                    <a:ext uri="{FF2B5EF4-FFF2-40B4-BE49-F238E27FC236}">
                      <a16:creationId xmlns:a16="http://schemas.microsoft.com/office/drawing/2014/main" id="{2153C79D-6B3F-EAC2-DDDF-87CBDB743901}"/>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318" name="Oval 94">
                  <a:extLst>
                    <a:ext uri="{FF2B5EF4-FFF2-40B4-BE49-F238E27FC236}">
                      <a16:creationId xmlns:a16="http://schemas.microsoft.com/office/drawing/2014/main" id="{19A3824C-CF25-2DDA-1DE4-4BAA75FBE89A}"/>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179" name="Gruppieren 178">
                <a:extLst>
                  <a:ext uri="{FF2B5EF4-FFF2-40B4-BE49-F238E27FC236}">
                    <a16:creationId xmlns:a16="http://schemas.microsoft.com/office/drawing/2014/main" id="{EED02AC0-2A4C-A11E-B3F8-43F06B2E761F}"/>
                  </a:ext>
                </a:extLst>
              </p:cNvPr>
              <p:cNvGrpSpPr/>
              <p:nvPr/>
            </p:nvGrpSpPr>
            <p:grpSpPr>
              <a:xfrm>
                <a:off x="1498464" y="3572476"/>
                <a:ext cx="138432" cy="256651"/>
                <a:chOff x="535021" y="4695217"/>
                <a:chExt cx="123217" cy="228442"/>
              </a:xfrm>
            </p:grpSpPr>
            <p:sp>
              <p:nvSpPr>
                <p:cNvPr id="315" name="Freihandform 96" descr="Zahn">
                  <a:extLst>
                    <a:ext uri="{FF2B5EF4-FFF2-40B4-BE49-F238E27FC236}">
                      <a16:creationId xmlns:a16="http://schemas.microsoft.com/office/drawing/2014/main" id="{AD17AC51-3E9B-A95B-1F06-4328B84CEB4F}"/>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316" name="Oval 97">
                  <a:extLst>
                    <a:ext uri="{FF2B5EF4-FFF2-40B4-BE49-F238E27FC236}">
                      <a16:creationId xmlns:a16="http://schemas.microsoft.com/office/drawing/2014/main" id="{98F7255B-DC64-6D1C-9352-8C93F2A3298E}"/>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180" name="Gruppieren 179">
                <a:extLst>
                  <a:ext uri="{FF2B5EF4-FFF2-40B4-BE49-F238E27FC236}">
                    <a16:creationId xmlns:a16="http://schemas.microsoft.com/office/drawing/2014/main" id="{D9AACDA2-652E-9BBA-0A24-643B1D956FCB}"/>
                  </a:ext>
                </a:extLst>
              </p:cNvPr>
              <p:cNvGrpSpPr/>
              <p:nvPr/>
            </p:nvGrpSpPr>
            <p:grpSpPr>
              <a:xfrm>
                <a:off x="1643144" y="3572476"/>
                <a:ext cx="138432" cy="256651"/>
                <a:chOff x="535021" y="4695217"/>
                <a:chExt cx="123217" cy="228442"/>
              </a:xfrm>
            </p:grpSpPr>
            <p:sp>
              <p:nvSpPr>
                <p:cNvPr id="313" name="Freihandform 99" descr="Zahn">
                  <a:extLst>
                    <a:ext uri="{FF2B5EF4-FFF2-40B4-BE49-F238E27FC236}">
                      <a16:creationId xmlns:a16="http://schemas.microsoft.com/office/drawing/2014/main" id="{23AD7C53-1800-B51D-5A94-9343B09E093E}"/>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314" name="Oval 100">
                  <a:extLst>
                    <a:ext uri="{FF2B5EF4-FFF2-40B4-BE49-F238E27FC236}">
                      <a16:creationId xmlns:a16="http://schemas.microsoft.com/office/drawing/2014/main" id="{C62BA767-18E0-2A80-8D50-C32A8AC6944C}"/>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181" name="Gruppieren 180">
                <a:extLst>
                  <a:ext uri="{FF2B5EF4-FFF2-40B4-BE49-F238E27FC236}">
                    <a16:creationId xmlns:a16="http://schemas.microsoft.com/office/drawing/2014/main" id="{4CC1DA4C-FC40-2952-96D5-FF5F3A736401}"/>
                  </a:ext>
                </a:extLst>
              </p:cNvPr>
              <p:cNvGrpSpPr/>
              <p:nvPr/>
            </p:nvGrpSpPr>
            <p:grpSpPr>
              <a:xfrm>
                <a:off x="1787824" y="3572476"/>
                <a:ext cx="138432" cy="256651"/>
                <a:chOff x="535021" y="4695217"/>
                <a:chExt cx="123217" cy="228442"/>
              </a:xfrm>
            </p:grpSpPr>
            <p:sp>
              <p:nvSpPr>
                <p:cNvPr id="311" name="Freihandform 102" descr="Zahn">
                  <a:extLst>
                    <a:ext uri="{FF2B5EF4-FFF2-40B4-BE49-F238E27FC236}">
                      <a16:creationId xmlns:a16="http://schemas.microsoft.com/office/drawing/2014/main" id="{3FE6A06C-C212-D349-B357-DD47B8BC2879}"/>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312" name="Oval 103">
                  <a:extLst>
                    <a:ext uri="{FF2B5EF4-FFF2-40B4-BE49-F238E27FC236}">
                      <a16:creationId xmlns:a16="http://schemas.microsoft.com/office/drawing/2014/main" id="{77776CFB-96B5-C266-1728-483442EF030D}"/>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182" name="Gruppieren 181">
                <a:extLst>
                  <a:ext uri="{FF2B5EF4-FFF2-40B4-BE49-F238E27FC236}">
                    <a16:creationId xmlns:a16="http://schemas.microsoft.com/office/drawing/2014/main" id="{BD44679B-46DB-7B08-6DD4-39A9CABF33A2}"/>
                  </a:ext>
                </a:extLst>
              </p:cNvPr>
              <p:cNvGrpSpPr/>
              <p:nvPr/>
            </p:nvGrpSpPr>
            <p:grpSpPr>
              <a:xfrm>
                <a:off x="1932504" y="3572476"/>
                <a:ext cx="138432" cy="256651"/>
                <a:chOff x="535021" y="4695217"/>
                <a:chExt cx="123217" cy="228442"/>
              </a:xfrm>
            </p:grpSpPr>
            <p:sp>
              <p:nvSpPr>
                <p:cNvPr id="309" name="Freihandform 105" descr="Zahn">
                  <a:extLst>
                    <a:ext uri="{FF2B5EF4-FFF2-40B4-BE49-F238E27FC236}">
                      <a16:creationId xmlns:a16="http://schemas.microsoft.com/office/drawing/2014/main" id="{19274C7B-6F81-1C28-9243-2B350F4F05DE}"/>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310" name="Oval 106">
                  <a:extLst>
                    <a:ext uri="{FF2B5EF4-FFF2-40B4-BE49-F238E27FC236}">
                      <a16:creationId xmlns:a16="http://schemas.microsoft.com/office/drawing/2014/main" id="{6FD84BD1-2098-BD69-9FE0-DDD1CD58FE66}"/>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183" name="Gruppieren 182">
                <a:extLst>
                  <a:ext uri="{FF2B5EF4-FFF2-40B4-BE49-F238E27FC236}">
                    <a16:creationId xmlns:a16="http://schemas.microsoft.com/office/drawing/2014/main" id="{9F59A5DA-8D25-23A8-7D7E-EBC6A3687E00}"/>
                  </a:ext>
                </a:extLst>
              </p:cNvPr>
              <p:cNvGrpSpPr/>
              <p:nvPr/>
            </p:nvGrpSpPr>
            <p:grpSpPr>
              <a:xfrm>
                <a:off x="2077184" y="3572476"/>
                <a:ext cx="138432" cy="256651"/>
                <a:chOff x="535021" y="4695217"/>
                <a:chExt cx="123217" cy="228442"/>
              </a:xfrm>
            </p:grpSpPr>
            <p:sp>
              <p:nvSpPr>
                <p:cNvPr id="307" name="Freihandform 108" descr="Zahn">
                  <a:extLst>
                    <a:ext uri="{FF2B5EF4-FFF2-40B4-BE49-F238E27FC236}">
                      <a16:creationId xmlns:a16="http://schemas.microsoft.com/office/drawing/2014/main" id="{F7968614-3BCA-E3BE-EAD5-638E2F561F4A}"/>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308" name="Oval 109">
                  <a:extLst>
                    <a:ext uri="{FF2B5EF4-FFF2-40B4-BE49-F238E27FC236}">
                      <a16:creationId xmlns:a16="http://schemas.microsoft.com/office/drawing/2014/main" id="{9BAB62F4-86BD-D420-9F98-C2A5F6693777}"/>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184" name="Gruppieren 183">
                <a:extLst>
                  <a:ext uri="{FF2B5EF4-FFF2-40B4-BE49-F238E27FC236}">
                    <a16:creationId xmlns:a16="http://schemas.microsoft.com/office/drawing/2014/main" id="{A8C063AC-7A7C-191C-DD3B-772D254189BA}"/>
                  </a:ext>
                </a:extLst>
              </p:cNvPr>
              <p:cNvGrpSpPr/>
              <p:nvPr/>
            </p:nvGrpSpPr>
            <p:grpSpPr>
              <a:xfrm>
                <a:off x="2221864" y="3572476"/>
                <a:ext cx="138432" cy="256651"/>
                <a:chOff x="535021" y="4695217"/>
                <a:chExt cx="123217" cy="228442"/>
              </a:xfrm>
            </p:grpSpPr>
            <p:sp>
              <p:nvSpPr>
                <p:cNvPr id="305" name="Freihandform 111" descr="Zahn">
                  <a:extLst>
                    <a:ext uri="{FF2B5EF4-FFF2-40B4-BE49-F238E27FC236}">
                      <a16:creationId xmlns:a16="http://schemas.microsoft.com/office/drawing/2014/main" id="{5E799E3F-4DC5-59D0-7296-99D7D28FF178}"/>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306" name="Oval 112">
                  <a:extLst>
                    <a:ext uri="{FF2B5EF4-FFF2-40B4-BE49-F238E27FC236}">
                      <a16:creationId xmlns:a16="http://schemas.microsoft.com/office/drawing/2014/main" id="{9B234924-B22C-2C90-21A7-D845E93AB815}"/>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185" name="Gruppieren 184">
                <a:extLst>
                  <a:ext uri="{FF2B5EF4-FFF2-40B4-BE49-F238E27FC236}">
                    <a16:creationId xmlns:a16="http://schemas.microsoft.com/office/drawing/2014/main" id="{B6A56CFF-B541-6989-8E8E-05103E35702D}"/>
                  </a:ext>
                </a:extLst>
              </p:cNvPr>
              <p:cNvGrpSpPr/>
              <p:nvPr/>
            </p:nvGrpSpPr>
            <p:grpSpPr>
              <a:xfrm>
                <a:off x="2366544" y="3572476"/>
                <a:ext cx="138432" cy="256651"/>
                <a:chOff x="535021" y="4695217"/>
                <a:chExt cx="123217" cy="228442"/>
              </a:xfrm>
            </p:grpSpPr>
            <p:sp>
              <p:nvSpPr>
                <p:cNvPr id="303" name="Freihandform 114" descr="Zahn">
                  <a:extLst>
                    <a:ext uri="{FF2B5EF4-FFF2-40B4-BE49-F238E27FC236}">
                      <a16:creationId xmlns:a16="http://schemas.microsoft.com/office/drawing/2014/main" id="{982D6B63-694B-0AA0-9C65-926D658AE27C}"/>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304" name="Oval 115">
                  <a:extLst>
                    <a:ext uri="{FF2B5EF4-FFF2-40B4-BE49-F238E27FC236}">
                      <a16:creationId xmlns:a16="http://schemas.microsoft.com/office/drawing/2014/main" id="{0F82D463-0C85-B784-DF2A-9B095D838AAF}"/>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186" name="Gruppieren 185">
                <a:extLst>
                  <a:ext uri="{FF2B5EF4-FFF2-40B4-BE49-F238E27FC236}">
                    <a16:creationId xmlns:a16="http://schemas.microsoft.com/office/drawing/2014/main" id="{4903AEDB-113A-E2FA-A995-EE9D69082BB3}"/>
                  </a:ext>
                </a:extLst>
              </p:cNvPr>
              <p:cNvGrpSpPr/>
              <p:nvPr/>
            </p:nvGrpSpPr>
            <p:grpSpPr>
              <a:xfrm>
                <a:off x="2511224" y="3572476"/>
                <a:ext cx="138432" cy="256651"/>
                <a:chOff x="535021" y="4695217"/>
                <a:chExt cx="123217" cy="228442"/>
              </a:xfrm>
            </p:grpSpPr>
            <p:sp>
              <p:nvSpPr>
                <p:cNvPr id="301" name="Freihandform 117" descr="Zahn">
                  <a:extLst>
                    <a:ext uri="{FF2B5EF4-FFF2-40B4-BE49-F238E27FC236}">
                      <a16:creationId xmlns:a16="http://schemas.microsoft.com/office/drawing/2014/main" id="{5972A4ED-B6DF-55E5-212F-241A02F6AA9B}"/>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302" name="Oval 118">
                  <a:extLst>
                    <a:ext uri="{FF2B5EF4-FFF2-40B4-BE49-F238E27FC236}">
                      <a16:creationId xmlns:a16="http://schemas.microsoft.com/office/drawing/2014/main" id="{C139C857-03DA-874F-5932-021D8F6740E8}"/>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187" name="Gruppieren 186">
                <a:extLst>
                  <a:ext uri="{FF2B5EF4-FFF2-40B4-BE49-F238E27FC236}">
                    <a16:creationId xmlns:a16="http://schemas.microsoft.com/office/drawing/2014/main" id="{C6D6174C-7D48-C37A-B440-9F4F3512C140}"/>
                  </a:ext>
                </a:extLst>
              </p:cNvPr>
              <p:cNvGrpSpPr/>
              <p:nvPr/>
            </p:nvGrpSpPr>
            <p:grpSpPr>
              <a:xfrm>
                <a:off x="2655905" y="3572476"/>
                <a:ext cx="138432" cy="256651"/>
                <a:chOff x="535021" y="4695217"/>
                <a:chExt cx="123217" cy="228442"/>
              </a:xfrm>
            </p:grpSpPr>
            <p:sp>
              <p:nvSpPr>
                <p:cNvPr id="299" name="Freihandform 120" descr="Zahn">
                  <a:extLst>
                    <a:ext uri="{FF2B5EF4-FFF2-40B4-BE49-F238E27FC236}">
                      <a16:creationId xmlns:a16="http://schemas.microsoft.com/office/drawing/2014/main" id="{61BB8DCB-01C4-ABE5-983B-AE97A6AF758D}"/>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300" name="Oval 121">
                  <a:extLst>
                    <a:ext uri="{FF2B5EF4-FFF2-40B4-BE49-F238E27FC236}">
                      <a16:creationId xmlns:a16="http://schemas.microsoft.com/office/drawing/2014/main" id="{58422A27-A332-9EE6-6812-1EB7647D170F}"/>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188" name="Gruppieren 187">
                <a:extLst>
                  <a:ext uri="{FF2B5EF4-FFF2-40B4-BE49-F238E27FC236}">
                    <a16:creationId xmlns:a16="http://schemas.microsoft.com/office/drawing/2014/main" id="{C3A19B57-6E81-F835-DBF1-552621108102}"/>
                  </a:ext>
                </a:extLst>
              </p:cNvPr>
              <p:cNvGrpSpPr/>
              <p:nvPr/>
            </p:nvGrpSpPr>
            <p:grpSpPr>
              <a:xfrm>
                <a:off x="2800585" y="3572476"/>
                <a:ext cx="138432" cy="256651"/>
                <a:chOff x="535021" y="4695217"/>
                <a:chExt cx="123217" cy="228442"/>
              </a:xfrm>
            </p:grpSpPr>
            <p:sp>
              <p:nvSpPr>
                <p:cNvPr id="297" name="Freihandform 123" descr="Zahn">
                  <a:extLst>
                    <a:ext uri="{FF2B5EF4-FFF2-40B4-BE49-F238E27FC236}">
                      <a16:creationId xmlns:a16="http://schemas.microsoft.com/office/drawing/2014/main" id="{D79861F9-0697-C5A5-B93F-5A39F16336C1}"/>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298" name="Oval 124">
                  <a:extLst>
                    <a:ext uri="{FF2B5EF4-FFF2-40B4-BE49-F238E27FC236}">
                      <a16:creationId xmlns:a16="http://schemas.microsoft.com/office/drawing/2014/main" id="{8B748481-E19E-67F9-7CD5-62BBB27AE86C}"/>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189" name="Gruppieren 188">
                <a:extLst>
                  <a:ext uri="{FF2B5EF4-FFF2-40B4-BE49-F238E27FC236}">
                    <a16:creationId xmlns:a16="http://schemas.microsoft.com/office/drawing/2014/main" id="{E2750482-DCAD-CD45-24A5-799B838A4257}"/>
                  </a:ext>
                </a:extLst>
              </p:cNvPr>
              <p:cNvGrpSpPr/>
              <p:nvPr/>
            </p:nvGrpSpPr>
            <p:grpSpPr>
              <a:xfrm>
                <a:off x="2945265" y="3572476"/>
                <a:ext cx="138432" cy="256651"/>
                <a:chOff x="535021" y="4695217"/>
                <a:chExt cx="123217" cy="228442"/>
              </a:xfrm>
            </p:grpSpPr>
            <p:sp>
              <p:nvSpPr>
                <p:cNvPr id="295" name="Freihandform 126" descr="Zahn">
                  <a:extLst>
                    <a:ext uri="{FF2B5EF4-FFF2-40B4-BE49-F238E27FC236}">
                      <a16:creationId xmlns:a16="http://schemas.microsoft.com/office/drawing/2014/main" id="{DB2A5F78-4066-000F-A9DB-292DD94CC637}"/>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296" name="Oval 127">
                  <a:extLst>
                    <a:ext uri="{FF2B5EF4-FFF2-40B4-BE49-F238E27FC236}">
                      <a16:creationId xmlns:a16="http://schemas.microsoft.com/office/drawing/2014/main" id="{6CD06550-A7D9-DE67-BB12-174462920502}"/>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190" name="Gruppieren 189">
                <a:extLst>
                  <a:ext uri="{FF2B5EF4-FFF2-40B4-BE49-F238E27FC236}">
                    <a16:creationId xmlns:a16="http://schemas.microsoft.com/office/drawing/2014/main" id="{670A6FA9-8DF4-B247-C8EA-262BFB70F98E}"/>
                  </a:ext>
                </a:extLst>
              </p:cNvPr>
              <p:cNvGrpSpPr/>
              <p:nvPr/>
            </p:nvGrpSpPr>
            <p:grpSpPr>
              <a:xfrm>
                <a:off x="3089945" y="3572476"/>
                <a:ext cx="138432" cy="256651"/>
                <a:chOff x="535021" y="4695217"/>
                <a:chExt cx="123217" cy="228442"/>
              </a:xfrm>
            </p:grpSpPr>
            <p:sp>
              <p:nvSpPr>
                <p:cNvPr id="293" name="Freihandform 129" descr="Zahn">
                  <a:extLst>
                    <a:ext uri="{FF2B5EF4-FFF2-40B4-BE49-F238E27FC236}">
                      <a16:creationId xmlns:a16="http://schemas.microsoft.com/office/drawing/2014/main" id="{C748CD73-9203-92C6-ABE3-53EB3652FF58}"/>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294" name="Oval 130">
                  <a:extLst>
                    <a:ext uri="{FF2B5EF4-FFF2-40B4-BE49-F238E27FC236}">
                      <a16:creationId xmlns:a16="http://schemas.microsoft.com/office/drawing/2014/main" id="{AF72B87E-EFD2-E319-6960-3ABB5A9F1267}"/>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191" name="Gruppieren 190">
                <a:extLst>
                  <a:ext uri="{FF2B5EF4-FFF2-40B4-BE49-F238E27FC236}">
                    <a16:creationId xmlns:a16="http://schemas.microsoft.com/office/drawing/2014/main" id="{EBF07B9C-9805-BD5E-4E3F-A117137C3E7C}"/>
                  </a:ext>
                </a:extLst>
              </p:cNvPr>
              <p:cNvGrpSpPr/>
              <p:nvPr/>
            </p:nvGrpSpPr>
            <p:grpSpPr>
              <a:xfrm>
                <a:off x="3234625" y="3572476"/>
                <a:ext cx="138432" cy="256651"/>
                <a:chOff x="535021" y="4695217"/>
                <a:chExt cx="123217" cy="228442"/>
              </a:xfrm>
            </p:grpSpPr>
            <p:sp>
              <p:nvSpPr>
                <p:cNvPr id="291" name="Freihandform 132" descr="Zahn">
                  <a:extLst>
                    <a:ext uri="{FF2B5EF4-FFF2-40B4-BE49-F238E27FC236}">
                      <a16:creationId xmlns:a16="http://schemas.microsoft.com/office/drawing/2014/main" id="{44DA6692-E4D5-DFF9-6995-C63E705327A9}"/>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292" name="Oval 133">
                  <a:extLst>
                    <a:ext uri="{FF2B5EF4-FFF2-40B4-BE49-F238E27FC236}">
                      <a16:creationId xmlns:a16="http://schemas.microsoft.com/office/drawing/2014/main" id="{42FC5425-9474-3A01-EBC8-EA0AB1A76A54}"/>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192" name="Gruppieren 191">
                <a:extLst>
                  <a:ext uri="{FF2B5EF4-FFF2-40B4-BE49-F238E27FC236}">
                    <a16:creationId xmlns:a16="http://schemas.microsoft.com/office/drawing/2014/main" id="{2E69796E-773C-8ADA-16EA-56F5D7443327}"/>
                  </a:ext>
                </a:extLst>
              </p:cNvPr>
              <p:cNvGrpSpPr/>
              <p:nvPr/>
            </p:nvGrpSpPr>
            <p:grpSpPr>
              <a:xfrm>
                <a:off x="3379305" y="3572476"/>
                <a:ext cx="138432" cy="256651"/>
                <a:chOff x="535021" y="4695217"/>
                <a:chExt cx="123217" cy="228442"/>
              </a:xfrm>
            </p:grpSpPr>
            <p:sp>
              <p:nvSpPr>
                <p:cNvPr id="289" name="Freihandform 135" descr="Zahn">
                  <a:extLst>
                    <a:ext uri="{FF2B5EF4-FFF2-40B4-BE49-F238E27FC236}">
                      <a16:creationId xmlns:a16="http://schemas.microsoft.com/office/drawing/2014/main" id="{A3F597BE-E0DA-FF58-EE10-AAC97F484FD3}"/>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290" name="Oval 136">
                  <a:extLst>
                    <a:ext uri="{FF2B5EF4-FFF2-40B4-BE49-F238E27FC236}">
                      <a16:creationId xmlns:a16="http://schemas.microsoft.com/office/drawing/2014/main" id="{6E168F66-2481-31A9-2462-A3FD9E1E0B75}"/>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193" name="Gruppieren 192">
                <a:extLst>
                  <a:ext uri="{FF2B5EF4-FFF2-40B4-BE49-F238E27FC236}">
                    <a16:creationId xmlns:a16="http://schemas.microsoft.com/office/drawing/2014/main" id="{CE760781-A07B-4656-32F9-A1F3087F7D80}"/>
                  </a:ext>
                </a:extLst>
              </p:cNvPr>
              <p:cNvGrpSpPr/>
              <p:nvPr/>
            </p:nvGrpSpPr>
            <p:grpSpPr>
              <a:xfrm>
                <a:off x="3523985" y="3572476"/>
                <a:ext cx="138432" cy="256651"/>
                <a:chOff x="535021" y="4695217"/>
                <a:chExt cx="123217" cy="228442"/>
              </a:xfrm>
            </p:grpSpPr>
            <p:sp>
              <p:nvSpPr>
                <p:cNvPr id="287" name="Freihandform 138" descr="Zahn">
                  <a:extLst>
                    <a:ext uri="{FF2B5EF4-FFF2-40B4-BE49-F238E27FC236}">
                      <a16:creationId xmlns:a16="http://schemas.microsoft.com/office/drawing/2014/main" id="{F1B3E96B-5FD6-4563-6906-99CD43BD8F36}"/>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288" name="Oval 139">
                  <a:extLst>
                    <a:ext uri="{FF2B5EF4-FFF2-40B4-BE49-F238E27FC236}">
                      <a16:creationId xmlns:a16="http://schemas.microsoft.com/office/drawing/2014/main" id="{2BB74178-6C30-39CE-145F-3EC402B76C56}"/>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194" name="Gruppieren 193">
                <a:extLst>
                  <a:ext uri="{FF2B5EF4-FFF2-40B4-BE49-F238E27FC236}">
                    <a16:creationId xmlns:a16="http://schemas.microsoft.com/office/drawing/2014/main" id="{6748DD92-9DA6-B507-A0A0-98E1EDFC434A}"/>
                  </a:ext>
                </a:extLst>
              </p:cNvPr>
              <p:cNvGrpSpPr/>
              <p:nvPr/>
            </p:nvGrpSpPr>
            <p:grpSpPr>
              <a:xfrm>
                <a:off x="3668665" y="3572476"/>
                <a:ext cx="138432" cy="256651"/>
                <a:chOff x="535021" y="4695217"/>
                <a:chExt cx="123217" cy="228442"/>
              </a:xfrm>
            </p:grpSpPr>
            <p:sp>
              <p:nvSpPr>
                <p:cNvPr id="285" name="Freihandform 141" descr="Zahn">
                  <a:extLst>
                    <a:ext uri="{FF2B5EF4-FFF2-40B4-BE49-F238E27FC236}">
                      <a16:creationId xmlns:a16="http://schemas.microsoft.com/office/drawing/2014/main" id="{BEA5C599-DDEB-13BA-38A9-5B33388A311B}"/>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286" name="Oval 142">
                  <a:extLst>
                    <a:ext uri="{FF2B5EF4-FFF2-40B4-BE49-F238E27FC236}">
                      <a16:creationId xmlns:a16="http://schemas.microsoft.com/office/drawing/2014/main" id="{713353EA-F46E-4020-6920-C78183055977}"/>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195" name="Gruppieren 194">
                <a:extLst>
                  <a:ext uri="{FF2B5EF4-FFF2-40B4-BE49-F238E27FC236}">
                    <a16:creationId xmlns:a16="http://schemas.microsoft.com/office/drawing/2014/main" id="{0B776393-1EA6-224A-8126-A450939CA0FF}"/>
                  </a:ext>
                </a:extLst>
              </p:cNvPr>
              <p:cNvGrpSpPr/>
              <p:nvPr/>
            </p:nvGrpSpPr>
            <p:grpSpPr>
              <a:xfrm>
                <a:off x="3813345" y="3572476"/>
                <a:ext cx="138432" cy="256651"/>
                <a:chOff x="535021" y="4695217"/>
                <a:chExt cx="123217" cy="228442"/>
              </a:xfrm>
            </p:grpSpPr>
            <p:sp>
              <p:nvSpPr>
                <p:cNvPr id="283" name="Freihandform 144" descr="Zahn">
                  <a:extLst>
                    <a:ext uri="{FF2B5EF4-FFF2-40B4-BE49-F238E27FC236}">
                      <a16:creationId xmlns:a16="http://schemas.microsoft.com/office/drawing/2014/main" id="{C84EA6E4-EFE1-4316-B34A-B9651B43430D}"/>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284" name="Oval 145">
                  <a:extLst>
                    <a:ext uri="{FF2B5EF4-FFF2-40B4-BE49-F238E27FC236}">
                      <a16:creationId xmlns:a16="http://schemas.microsoft.com/office/drawing/2014/main" id="{5E697116-9E42-AAE0-BACE-9D94F4545EA1}"/>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196" name="Gruppieren 195">
                <a:extLst>
                  <a:ext uri="{FF2B5EF4-FFF2-40B4-BE49-F238E27FC236}">
                    <a16:creationId xmlns:a16="http://schemas.microsoft.com/office/drawing/2014/main" id="{FD4E0C52-F1F1-5163-F9EE-534DD280F27C}"/>
                  </a:ext>
                </a:extLst>
              </p:cNvPr>
              <p:cNvGrpSpPr/>
              <p:nvPr/>
            </p:nvGrpSpPr>
            <p:grpSpPr>
              <a:xfrm>
                <a:off x="3958026" y="3572476"/>
                <a:ext cx="138432" cy="256651"/>
                <a:chOff x="535021" y="4695217"/>
                <a:chExt cx="123217" cy="228442"/>
              </a:xfrm>
            </p:grpSpPr>
            <p:sp>
              <p:nvSpPr>
                <p:cNvPr id="281" name="Freihandform 147" descr="Zahn">
                  <a:extLst>
                    <a:ext uri="{FF2B5EF4-FFF2-40B4-BE49-F238E27FC236}">
                      <a16:creationId xmlns:a16="http://schemas.microsoft.com/office/drawing/2014/main" id="{F5865250-87AD-90F3-FE01-A671CC10C189}"/>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282" name="Oval 148">
                  <a:extLst>
                    <a:ext uri="{FF2B5EF4-FFF2-40B4-BE49-F238E27FC236}">
                      <a16:creationId xmlns:a16="http://schemas.microsoft.com/office/drawing/2014/main" id="{8420A7FA-B7C5-69D4-994A-3B9798E7C79A}"/>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197" name="Gruppieren 196">
                <a:extLst>
                  <a:ext uri="{FF2B5EF4-FFF2-40B4-BE49-F238E27FC236}">
                    <a16:creationId xmlns:a16="http://schemas.microsoft.com/office/drawing/2014/main" id="{5D83638A-DDA5-A89C-A42C-5DE02D6971BA}"/>
                  </a:ext>
                </a:extLst>
              </p:cNvPr>
              <p:cNvGrpSpPr/>
              <p:nvPr/>
            </p:nvGrpSpPr>
            <p:grpSpPr>
              <a:xfrm>
                <a:off x="4102706" y="3572476"/>
                <a:ext cx="138432" cy="256651"/>
                <a:chOff x="535021" y="4695217"/>
                <a:chExt cx="123217" cy="228442"/>
              </a:xfrm>
            </p:grpSpPr>
            <p:sp>
              <p:nvSpPr>
                <p:cNvPr id="279" name="Freihandform 150" descr="Zahn">
                  <a:extLst>
                    <a:ext uri="{FF2B5EF4-FFF2-40B4-BE49-F238E27FC236}">
                      <a16:creationId xmlns:a16="http://schemas.microsoft.com/office/drawing/2014/main" id="{8A5EAE59-A89C-E8AF-8D92-DD14BAE20E48}"/>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280" name="Oval 151">
                  <a:extLst>
                    <a:ext uri="{FF2B5EF4-FFF2-40B4-BE49-F238E27FC236}">
                      <a16:creationId xmlns:a16="http://schemas.microsoft.com/office/drawing/2014/main" id="{976E9896-92B7-BC19-B13D-9D5CC62B82BE}"/>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198" name="Gruppieren 197">
                <a:extLst>
                  <a:ext uri="{FF2B5EF4-FFF2-40B4-BE49-F238E27FC236}">
                    <a16:creationId xmlns:a16="http://schemas.microsoft.com/office/drawing/2014/main" id="{BA07B9F6-3587-13FC-7636-272174E2AC11}"/>
                  </a:ext>
                </a:extLst>
              </p:cNvPr>
              <p:cNvGrpSpPr/>
              <p:nvPr/>
            </p:nvGrpSpPr>
            <p:grpSpPr>
              <a:xfrm>
                <a:off x="4247386" y="3572476"/>
                <a:ext cx="138432" cy="256651"/>
                <a:chOff x="535021" y="4695217"/>
                <a:chExt cx="123217" cy="228442"/>
              </a:xfrm>
            </p:grpSpPr>
            <p:sp>
              <p:nvSpPr>
                <p:cNvPr id="277" name="Freihandform 153" descr="Zahn">
                  <a:extLst>
                    <a:ext uri="{FF2B5EF4-FFF2-40B4-BE49-F238E27FC236}">
                      <a16:creationId xmlns:a16="http://schemas.microsoft.com/office/drawing/2014/main" id="{58F7E757-8C89-F53C-7638-97F35CE187A0}"/>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278" name="Oval 154">
                  <a:extLst>
                    <a:ext uri="{FF2B5EF4-FFF2-40B4-BE49-F238E27FC236}">
                      <a16:creationId xmlns:a16="http://schemas.microsoft.com/office/drawing/2014/main" id="{151F6BB7-6826-4331-081E-3F6DC3AD33B1}"/>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199" name="Gruppieren 198">
                <a:extLst>
                  <a:ext uri="{FF2B5EF4-FFF2-40B4-BE49-F238E27FC236}">
                    <a16:creationId xmlns:a16="http://schemas.microsoft.com/office/drawing/2014/main" id="{2CA2C0F9-F301-FD04-8C0C-30FB8026D768}"/>
                  </a:ext>
                </a:extLst>
              </p:cNvPr>
              <p:cNvGrpSpPr/>
              <p:nvPr/>
            </p:nvGrpSpPr>
            <p:grpSpPr>
              <a:xfrm>
                <a:off x="4392066" y="3572476"/>
                <a:ext cx="138432" cy="256651"/>
                <a:chOff x="535021" y="4695217"/>
                <a:chExt cx="123217" cy="228442"/>
              </a:xfrm>
            </p:grpSpPr>
            <p:sp>
              <p:nvSpPr>
                <p:cNvPr id="275" name="Freihandform 156" descr="Zahn">
                  <a:extLst>
                    <a:ext uri="{FF2B5EF4-FFF2-40B4-BE49-F238E27FC236}">
                      <a16:creationId xmlns:a16="http://schemas.microsoft.com/office/drawing/2014/main" id="{373D8991-3FA6-0B50-0C0D-68861173CD8D}"/>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276" name="Oval 157">
                  <a:extLst>
                    <a:ext uri="{FF2B5EF4-FFF2-40B4-BE49-F238E27FC236}">
                      <a16:creationId xmlns:a16="http://schemas.microsoft.com/office/drawing/2014/main" id="{B47C8F36-6469-31FF-32C7-7760CC7AADA1}"/>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200" name="Gruppieren 199">
                <a:extLst>
                  <a:ext uri="{FF2B5EF4-FFF2-40B4-BE49-F238E27FC236}">
                    <a16:creationId xmlns:a16="http://schemas.microsoft.com/office/drawing/2014/main" id="{BA6C655E-6D5E-3E63-22A1-3F0E6D69B22E}"/>
                  </a:ext>
                </a:extLst>
              </p:cNvPr>
              <p:cNvGrpSpPr/>
              <p:nvPr/>
            </p:nvGrpSpPr>
            <p:grpSpPr>
              <a:xfrm>
                <a:off x="4536746" y="3572476"/>
                <a:ext cx="138432" cy="256651"/>
                <a:chOff x="535021" y="4695217"/>
                <a:chExt cx="123217" cy="228442"/>
              </a:xfrm>
            </p:grpSpPr>
            <p:sp>
              <p:nvSpPr>
                <p:cNvPr id="273" name="Freihandform 159" descr="Zahn">
                  <a:extLst>
                    <a:ext uri="{FF2B5EF4-FFF2-40B4-BE49-F238E27FC236}">
                      <a16:creationId xmlns:a16="http://schemas.microsoft.com/office/drawing/2014/main" id="{B60FEBCC-F8BD-4F08-4C68-1B113406E3D9}"/>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274" name="Oval 160">
                  <a:extLst>
                    <a:ext uri="{FF2B5EF4-FFF2-40B4-BE49-F238E27FC236}">
                      <a16:creationId xmlns:a16="http://schemas.microsoft.com/office/drawing/2014/main" id="{2145789B-44D0-E5A2-2D49-9351E409DBB2}"/>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201" name="Gruppieren 200">
                <a:extLst>
                  <a:ext uri="{FF2B5EF4-FFF2-40B4-BE49-F238E27FC236}">
                    <a16:creationId xmlns:a16="http://schemas.microsoft.com/office/drawing/2014/main" id="{CFBAA024-E9AD-66F1-C6E8-BD465A66A680}"/>
                  </a:ext>
                </a:extLst>
              </p:cNvPr>
              <p:cNvGrpSpPr/>
              <p:nvPr/>
            </p:nvGrpSpPr>
            <p:grpSpPr>
              <a:xfrm>
                <a:off x="4681426" y="3572476"/>
                <a:ext cx="138432" cy="256651"/>
                <a:chOff x="535021" y="4695217"/>
                <a:chExt cx="123217" cy="228442"/>
              </a:xfrm>
            </p:grpSpPr>
            <p:sp>
              <p:nvSpPr>
                <p:cNvPr id="271" name="Freihandform 162" descr="Zahn">
                  <a:extLst>
                    <a:ext uri="{FF2B5EF4-FFF2-40B4-BE49-F238E27FC236}">
                      <a16:creationId xmlns:a16="http://schemas.microsoft.com/office/drawing/2014/main" id="{D97118D5-2643-5BEF-5919-46E9B5E632C4}"/>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272" name="Oval 163">
                  <a:extLst>
                    <a:ext uri="{FF2B5EF4-FFF2-40B4-BE49-F238E27FC236}">
                      <a16:creationId xmlns:a16="http://schemas.microsoft.com/office/drawing/2014/main" id="{E50A7BD4-0731-F0E1-A1B5-CA66EC73274F}"/>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202" name="Gruppieren 201">
                <a:extLst>
                  <a:ext uri="{FF2B5EF4-FFF2-40B4-BE49-F238E27FC236}">
                    <a16:creationId xmlns:a16="http://schemas.microsoft.com/office/drawing/2014/main" id="{6F74C755-BAA2-A9CC-3DDB-D3BF12F0E550}"/>
                  </a:ext>
                </a:extLst>
              </p:cNvPr>
              <p:cNvGrpSpPr/>
              <p:nvPr/>
            </p:nvGrpSpPr>
            <p:grpSpPr>
              <a:xfrm>
                <a:off x="4826106" y="3572476"/>
                <a:ext cx="138432" cy="256651"/>
                <a:chOff x="535021" y="4695217"/>
                <a:chExt cx="123217" cy="228442"/>
              </a:xfrm>
            </p:grpSpPr>
            <p:sp>
              <p:nvSpPr>
                <p:cNvPr id="269" name="Freihandform 165" descr="Zahn">
                  <a:extLst>
                    <a:ext uri="{FF2B5EF4-FFF2-40B4-BE49-F238E27FC236}">
                      <a16:creationId xmlns:a16="http://schemas.microsoft.com/office/drawing/2014/main" id="{092FDDE2-20CC-E0C2-E62D-DC12714BEA9A}"/>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270" name="Oval 166">
                  <a:extLst>
                    <a:ext uri="{FF2B5EF4-FFF2-40B4-BE49-F238E27FC236}">
                      <a16:creationId xmlns:a16="http://schemas.microsoft.com/office/drawing/2014/main" id="{C2BC816A-D821-EB40-A32A-EE58E326B83D}"/>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203" name="Gruppieren 202">
                <a:extLst>
                  <a:ext uri="{FF2B5EF4-FFF2-40B4-BE49-F238E27FC236}">
                    <a16:creationId xmlns:a16="http://schemas.microsoft.com/office/drawing/2014/main" id="{342FD35B-C2D9-AD12-A212-B706E85FFE53}"/>
                  </a:ext>
                </a:extLst>
              </p:cNvPr>
              <p:cNvGrpSpPr/>
              <p:nvPr/>
            </p:nvGrpSpPr>
            <p:grpSpPr>
              <a:xfrm>
                <a:off x="4970786" y="3572476"/>
                <a:ext cx="138432" cy="256651"/>
                <a:chOff x="535021" y="4695217"/>
                <a:chExt cx="123217" cy="228442"/>
              </a:xfrm>
            </p:grpSpPr>
            <p:sp>
              <p:nvSpPr>
                <p:cNvPr id="267" name="Freihandform 168" descr="Zahn">
                  <a:extLst>
                    <a:ext uri="{FF2B5EF4-FFF2-40B4-BE49-F238E27FC236}">
                      <a16:creationId xmlns:a16="http://schemas.microsoft.com/office/drawing/2014/main" id="{5CE78D3C-294C-141D-AAFA-C5A75D1CF4DB}"/>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268" name="Oval 169">
                  <a:extLst>
                    <a:ext uri="{FF2B5EF4-FFF2-40B4-BE49-F238E27FC236}">
                      <a16:creationId xmlns:a16="http://schemas.microsoft.com/office/drawing/2014/main" id="{F3241352-3DE4-A44C-9725-8518FC475EEF}"/>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204" name="Gruppieren 203">
                <a:extLst>
                  <a:ext uri="{FF2B5EF4-FFF2-40B4-BE49-F238E27FC236}">
                    <a16:creationId xmlns:a16="http://schemas.microsoft.com/office/drawing/2014/main" id="{194C0AD8-36A0-7A50-D8B1-CB1E731B1E78}"/>
                  </a:ext>
                </a:extLst>
              </p:cNvPr>
              <p:cNvGrpSpPr/>
              <p:nvPr/>
            </p:nvGrpSpPr>
            <p:grpSpPr>
              <a:xfrm>
                <a:off x="5115466" y="3572476"/>
                <a:ext cx="138432" cy="256651"/>
                <a:chOff x="535021" y="4695217"/>
                <a:chExt cx="123217" cy="228442"/>
              </a:xfrm>
            </p:grpSpPr>
            <p:sp>
              <p:nvSpPr>
                <p:cNvPr id="265" name="Freihandform 171" descr="Zahn">
                  <a:extLst>
                    <a:ext uri="{FF2B5EF4-FFF2-40B4-BE49-F238E27FC236}">
                      <a16:creationId xmlns:a16="http://schemas.microsoft.com/office/drawing/2014/main" id="{62DE4EAB-AFC6-37E8-2AAD-23E1DCE8CC06}"/>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266" name="Oval 172">
                  <a:extLst>
                    <a:ext uri="{FF2B5EF4-FFF2-40B4-BE49-F238E27FC236}">
                      <a16:creationId xmlns:a16="http://schemas.microsoft.com/office/drawing/2014/main" id="{8CFAA89A-BEBE-7253-CDE9-308D9970AFF6}"/>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205" name="Gruppieren 204">
                <a:extLst>
                  <a:ext uri="{FF2B5EF4-FFF2-40B4-BE49-F238E27FC236}">
                    <a16:creationId xmlns:a16="http://schemas.microsoft.com/office/drawing/2014/main" id="{3F2D0551-EE35-8A2D-C0E3-0321AA70C489}"/>
                  </a:ext>
                </a:extLst>
              </p:cNvPr>
              <p:cNvGrpSpPr/>
              <p:nvPr/>
            </p:nvGrpSpPr>
            <p:grpSpPr>
              <a:xfrm>
                <a:off x="5260146" y="3572476"/>
                <a:ext cx="138432" cy="256651"/>
                <a:chOff x="535021" y="4695217"/>
                <a:chExt cx="123217" cy="228442"/>
              </a:xfrm>
            </p:grpSpPr>
            <p:sp>
              <p:nvSpPr>
                <p:cNvPr id="263" name="Freihandform 174" descr="Zahn">
                  <a:extLst>
                    <a:ext uri="{FF2B5EF4-FFF2-40B4-BE49-F238E27FC236}">
                      <a16:creationId xmlns:a16="http://schemas.microsoft.com/office/drawing/2014/main" id="{86EA94E9-1BBC-C936-02CB-3AFC14DAED12}"/>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264" name="Oval 175">
                  <a:extLst>
                    <a:ext uri="{FF2B5EF4-FFF2-40B4-BE49-F238E27FC236}">
                      <a16:creationId xmlns:a16="http://schemas.microsoft.com/office/drawing/2014/main" id="{4E058BA4-7A74-F261-0699-DE4AC3092999}"/>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206" name="Gruppieren 205">
                <a:extLst>
                  <a:ext uri="{FF2B5EF4-FFF2-40B4-BE49-F238E27FC236}">
                    <a16:creationId xmlns:a16="http://schemas.microsoft.com/office/drawing/2014/main" id="{DC291D64-FD7D-2ACD-895F-F3D47BE5CF1A}"/>
                  </a:ext>
                </a:extLst>
              </p:cNvPr>
              <p:cNvGrpSpPr/>
              <p:nvPr/>
            </p:nvGrpSpPr>
            <p:grpSpPr>
              <a:xfrm>
                <a:off x="5404827" y="3572476"/>
                <a:ext cx="138432" cy="256651"/>
                <a:chOff x="535021" y="4695217"/>
                <a:chExt cx="123217" cy="228442"/>
              </a:xfrm>
            </p:grpSpPr>
            <p:sp>
              <p:nvSpPr>
                <p:cNvPr id="261" name="Freihandform 177" descr="Zahn">
                  <a:extLst>
                    <a:ext uri="{FF2B5EF4-FFF2-40B4-BE49-F238E27FC236}">
                      <a16:creationId xmlns:a16="http://schemas.microsoft.com/office/drawing/2014/main" id="{C7B3CA44-0EA2-0B0A-732F-B4CD6B6B1D70}"/>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262" name="Oval 178">
                  <a:extLst>
                    <a:ext uri="{FF2B5EF4-FFF2-40B4-BE49-F238E27FC236}">
                      <a16:creationId xmlns:a16="http://schemas.microsoft.com/office/drawing/2014/main" id="{38DCEB5F-1485-24B9-313A-8E0479E2CAAC}"/>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17" name="Gruppieren 16">
                <a:extLst>
                  <a:ext uri="{FF2B5EF4-FFF2-40B4-BE49-F238E27FC236}">
                    <a16:creationId xmlns:a16="http://schemas.microsoft.com/office/drawing/2014/main" id="{0BA8163E-F187-50EF-29E2-22D061A8D5C5}"/>
                  </a:ext>
                </a:extLst>
              </p:cNvPr>
              <p:cNvGrpSpPr/>
              <p:nvPr/>
            </p:nvGrpSpPr>
            <p:grpSpPr>
              <a:xfrm flipV="1">
                <a:off x="1231441" y="3842071"/>
                <a:ext cx="138432" cy="256651"/>
                <a:chOff x="535021" y="4695217"/>
                <a:chExt cx="123217" cy="228442"/>
              </a:xfrm>
            </p:grpSpPr>
            <p:sp>
              <p:nvSpPr>
                <p:cNvPr id="171" name="Freihandform 389" descr="Zahn">
                  <a:extLst>
                    <a:ext uri="{FF2B5EF4-FFF2-40B4-BE49-F238E27FC236}">
                      <a16:creationId xmlns:a16="http://schemas.microsoft.com/office/drawing/2014/main" id="{F48B7E4A-36D4-128B-9E1F-3B32C604AE53}"/>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rgbClr val="F7AD05"/>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172" name="Oval 390">
                  <a:extLst>
                    <a:ext uri="{FF2B5EF4-FFF2-40B4-BE49-F238E27FC236}">
                      <a16:creationId xmlns:a16="http://schemas.microsoft.com/office/drawing/2014/main" id="{0704D5E1-14CE-1F88-957D-452AEAF1D91C}"/>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18" name="Gruppieren 17">
                <a:extLst>
                  <a:ext uri="{FF2B5EF4-FFF2-40B4-BE49-F238E27FC236}">
                    <a16:creationId xmlns:a16="http://schemas.microsoft.com/office/drawing/2014/main" id="{138DCFCF-95F2-4461-AE48-6E9D8EFA739B}"/>
                  </a:ext>
                </a:extLst>
              </p:cNvPr>
              <p:cNvGrpSpPr/>
              <p:nvPr/>
            </p:nvGrpSpPr>
            <p:grpSpPr>
              <a:xfrm flipV="1">
                <a:off x="1231441" y="3842071"/>
                <a:ext cx="138432" cy="256651"/>
                <a:chOff x="535021" y="4695217"/>
                <a:chExt cx="123217" cy="228442"/>
              </a:xfrm>
            </p:grpSpPr>
            <p:sp>
              <p:nvSpPr>
                <p:cNvPr id="169" name="Freihandform 387" descr="Zahn">
                  <a:extLst>
                    <a:ext uri="{FF2B5EF4-FFF2-40B4-BE49-F238E27FC236}">
                      <a16:creationId xmlns:a16="http://schemas.microsoft.com/office/drawing/2014/main" id="{DF2773CC-AD90-A8D3-68CE-623C3F4CA022}"/>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rgbClr val="F7AD05"/>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170" name="Oval 388">
                  <a:extLst>
                    <a:ext uri="{FF2B5EF4-FFF2-40B4-BE49-F238E27FC236}">
                      <a16:creationId xmlns:a16="http://schemas.microsoft.com/office/drawing/2014/main" id="{BA43950B-B8C1-3A13-4E26-B798FAAC0D12}"/>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19" name="Gruppieren 18">
                <a:extLst>
                  <a:ext uri="{FF2B5EF4-FFF2-40B4-BE49-F238E27FC236}">
                    <a16:creationId xmlns:a16="http://schemas.microsoft.com/office/drawing/2014/main" id="{C680286D-435A-F98D-28E4-ACA84BE74BFD}"/>
                  </a:ext>
                </a:extLst>
              </p:cNvPr>
              <p:cNvGrpSpPr/>
              <p:nvPr/>
            </p:nvGrpSpPr>
            <p:grpSpPr>
              <a:xfrm flipV="1">
                <a:off x="1231441" y="3842071"/>
                <a:ext cx="138432" cy="256651"/>
                <a:chOff x="535021" y="4695217"/>
                <a:chExt cx="123217" cy="228442"/>
              </a:xfrm>
            </p:grpSpPr>
            <p:sp>
              <p:nvSpPr>
                <p:cNvPr id="167" name="Freihandform 385" descr="Zahn">
                  <a:extLst>
                    <a:ext uri="{FF2B5EF4-FFF2-40B4-BE49-F238E27FC236}">
                      <a16:creationId xmlns:a16="http://schemas.microsoft.com/office/drawing/2014/main" id="{DAA5715E-FE52-F776-066C-22ED79EBACF4}"/>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rgbClr val="F7AD05"/>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168" name="Oval 386">
                  <a:extLst>
                    <a:ext uri="{FF2B5EF4-FFF2-40B4-BE49-F238E27FC236}">
                      <a16:creationId xmlns:a16="http://schemas.microsoft.com/office/drawing/2014/main" id="{E2EF2595-CD39-EB0E-7505-896766F54708}"/>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20" name="Gruppieren 19">
                <a:extLst>
                  <a:ext uri="{FF2B5EF4-FFF2-40B4-BE49-F238E27FC236}">
                    <a16:creationId xmlns:a16="http://schemas.microsoft.com/office/drawing/2014/main" id="{2835FC2E-8858-06C2-DA39-2AEA426BC698}"/>
                  </a:ext>
                </a:extLst>
              </p:cNvPr>
              <p:cNvGrpSpPr/>
              <p:nvPr/>
            </p:nvGrpSpPr>
            <p:grpSpPr>
              <a:xfrm flipV="1">
                <a:off x="1231441" y="3842071"/>
                <a:ext cx="138432" cy="256651"/>
                <a:chOff x="535021" y="4695217"/>
                <a:chExt cx="123217" cy="228442"/>
              </a:xfrm>
            </p:grpSpPr>
            <p:sp>
              <p:nvSpPr>
                <p:cNvPr id="165" name="Freihandform 383" descr="Zahn">
                  <a:extLst>
                    <a:ext uri="{FF2B5EF4-FFF2-40B4-BE49-F238E27FC236}">
                      <a16:creationId xmlns:a16="http://schemas.microsoft.com/office/drawing/2014/main" id="{44D203A4-6742-BD23-2077-7E69C035CCA9}"/>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166" name="Oval 384">
                  <a:extLst>
                    <a:ext uri="{FF2B5EF4-FFF2-40B4-BE49-F238E27FC236}">
                      <a16:creationId xmlns:a16="http://schemas.microsoft.com/office/drawing/2014/main" id="{FEF19E20-B10C-A8B5-4804-D238D4EAB692}"/>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22" name="Gruppieren 21">
                <a:extLst>
                  <a:ext uri="{FF2B5EF4-FFF2-40B4-BE49-F238E27FC236}">
                    <a16:creationId xmlns:a16="http://schemas.microsoft.com/office/drawing/2014/main" id="{56120600-8B91-3EC9-DDB5-90DC9E16277B}"/>
                  </a:ext>
                </a:extLst>
              </p:cNvPr>
              <p:cNvGrpSpPr/>
              <p:nvPr/>
            </p:nvGrpSpPr>
            <p:grpSpPr>
              <a:xfrm flipV="1">
                <a:off x="1353784" y="3842071"/>
                <a:ext cx="138432" cy="256651"/>
                <a:chOff x="535021" y="4695217"/>
                <a:chExt cx="123217" cy="228442"/>
              </a:xfrm>
            </p:grpSpPr>
            <p:sp>
              <p:nvSpPr>
                <p:cNvPr id="161" name="Freihandform 379" descr="Zahn">
                  <a:extLst>
                    <a:ext uri="{FF2B5EF4-FFF2-40B4-BE49-F238E27FC236}">
                      <a16:creationId xmlns:a16="http://schemas.microsoft.com/office/drawing/2014/main" id="{859C4989-38DE-8DB7-78EA-409D7EA01DF7}"/>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162" name="Oval 380">
                  <a:extLst>
                    <a:ext uri="{FF2B5EF4-FFF2-40B4-BE49-F238E27FC236}">
                      <a16:creationId xmlns:a16="http://schemas.microsoft.com/office/drawing/2014/main" id="{85433545-658F-4B93-8BF3-886363D6B310}"/>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23" name="Gruppieren 22">
                <a:extLst>
                  <a:ext uri="{FF2B5EF4-FFF2-40B4-BE49-F238E27FC236}">
                    <a16:creationId xmlns:a16="http://schemas.microsoft.com/office/drawing/2014/main" id="{EB9839E1-5F11-33D9-48E6-6E2CFC354FD9}"/>
                  </a:ext>
                </a:extLst>
              </p:cNvPr>
              <p:cNvGrpSpPr/>
              <p:nvPr/>
            </p:nvGrpSpPr>
            <p:grpSpPr>
              <a:xfrm flipV="1">
                <a:off x="1498464" y="3842071"/>
                <a:ext cx="138432" cy="256651"/>
                <a:chOff x="535021" y="4695217"/>
                <a:chExt cx="123217" cy="228442"/>
              </a:xfrm>
            </p:grpSpPr>
            <p:sp>
              <p:nvSpPr>
                <p:cNvPr id="159" name="Freihandform 377" descr="Zahn">
                  <a:extLst>
                    <a:ext uri="{FF2B5EF4-FFF2-40B4-BE49-F238E27FC236}">
                      <a16:creationId xmlns:a16="http://schemas.microsoft.com/office/drawing/2014/main" id="{36376EB7-038A-160F-100C-9A6CF926144D}"/>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160" name="Oval 378">
                  <a:extLst>
                    <a:ext uri="{FF2B5EF4-FFF2-40B4-BE49-F238E27FC236}">
                      <a16:creationId xmlns:a16="http://schemas.microsoft.com/office/drawing/2014/main" id="{9DD72F5F-129A-9BFC-FDB6-7364DE649810}"/>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24" name="Gruppieren 23">
                <a:extLst>
                  <a:ext uri="{FF2B5EF4-FFF2-40B4-BE49-F238E27FC236}">
                    <a16:creationId xmlns:a16="http://schemas.microsoft.com/office/drawing/2014/main" id="{340682F8-A8F0-651E-767A-B076C3FC5DBE}"/>
                  </a:ext>
                </a:extLst>
              </p:cNvPr>
              <p:cNvGrpSpPr/>
              <p:nvPr/>
            </p:nvGrpSpPr>
            <p:grpSpPr>
              <a:xfrm flipV="1">
                <a:off x="1643144" y="3842071"/>
                <a:ext cx="138432" cy="256651"/>
                <a:chOff x="535021" y="4695217"/>
                <a:chExt cx="123217" cy="228442"/>
              </a:xfrm>
            </p:grpSpPr>
            <p:sp>
              <p:nvSpPr>
                <p:cNvPr id="157" name="Freihandform 375" descr="Zahn">
                  <a:extLst>
                    <a:ext uri="{FF2B5EF4-FFF2-40B4-BE49-F238E27FC236}">
                      <a16:creationId xmlns:a16="http://schemas.microsoft.com/office/drawing/2014/main" id="{CEBDA058-0649-0CC6-B96A-E0A3AB620C2B}"/>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158" name="Oval 376">
                  <a:extLst>
                    <a:ext uri="{FF2B5EF4-FFF2-40B4-BE49-F238E27FC236}">
                      <a16:creationId xmlns:a16="http://schemas.microsoft.com/office/drawing/2014/main" id="{27CE3307-A4F4-7FA1-F90A-2F65506ED790}"/>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25" name="Gruppieren 24">
                <a:extLst>
                  <a:ext uri="{FF2B5EF4-FFF2-40B4-BE49-F238E27FC236}">
                    <a16:creationId xmlns:a16="http://schemas.microsoft.com/office/drawing/2014/main" id="{1CF97AF0-B96A-57A3-F9C4-EAEFE1A5119B}"/>
                  </a:ext>
                </a:extLst>
              </p:cNvPr>
              <p:cNvGrpSpPr/>
              <p:nvPr/>
            </p:nvGrpSpPr>
            <p:grpSpPr>
              <a:xfrm flipV="1">
                <a:off x="1787824" y="3842071"/>
                <a:ext cx="138432" cy="256651"/>
                <a:chOff x="535021" y="4695217"/>
                <a:chExt cx="123217" cy="228442"/>
              </a:xfrm>
            </p:grpSpPr>
            <p:sp>
              <p:nvSpPr>
                <p:cNvPr id="155" name="Freihandform 373" descr="Zahn">
                  <a:extLst>
                    <a:ext uri="{FF2B5EF4-FFF2-40B4-BE49-F238E27FC236}">
                      <a16:creationId xmlns:a16="http://schemas.microsoft.com/office/drawing/2014/main" id="{0229191A-BEC7-FCCF-CCF9-ECF69F249D91}"/>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156" name="Oval 374">
                  <a:extLst>
                    <a:ext uri="{FF2B5EF4-FFF2-40B4-BE49-F238E27FC236}">
                      <a16:creationId xmlns:a16="http://schemas.microsoft.com/office/drawing/2014/main" id="{DB08956C-C7CB-2BEA-5DFB-4CE922B04086}"/>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26" name="Gruppieren 25">
                <a:extLst>
                  <a:ext uri="{FF2B5EF4-FFF2-40B4-BE49-F238E27FC236}">
                    <a16:creationId xmlns:a16="http://schemas.microsoft.com/office/drawing/2014/main" id="{EF86A41A-74EF-1B5E-35A2-5345D19F60E9}"/>
                  </a:ext>
                </a:extLst>
              </p:cNvPr>
              <p:cNvGrpSpPr/>
              <p:nvPr/>
            </p:nvGrpSpPr>
            <p:grpSpPr>
              <a:xfrm flipV="1">
                <a:off x="1932504" y="3842071"/>
                <a:ext cx="138432" cy="256651"/>
                <a:chOff x="535021" y="4695217"/>
                <a:chExt cx="123217" cy="228442"/>
              </a:xfrm>
            </p:grpSpPr>
            <p:sp>
              <p:nvSpPr>
                <p:cNvPr id="153" name="Freihandform 371" descr="Zahn">
                  <a:extLst>
                    <a:ext uri="{FF2B5EF4-FFF2-40B4-BE49-F238E27FC236}">
                      <a16:creationId xmlns:a16="http://schemas.microsoft.com/office/drawing/2014/main" id="{3658F98B-6DE8-62DB-C22E-49D79C301E7D}"/>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154" name="Oval 372">
                  <a:extLst>
                    <a:ext uri="{FF2B5EF4-FFF2-40B4-BE49-F238E27FC236}">
                      <a16:creationId xmlns:a16="http://schemas.microsoft.com/office/drawing/2014/main" id="{09568940-066A-2252-E4CB-506EE0514F00}"/>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27" name="Gruppieren 26">
                <a:extLst>
                  <a:ext uri="{FF2B5EF4-FFF2-40B4-BE49-F238E27FC236}">
                    <a16:creationId xmlns:a16="http://schemas.microsoft.com/office/drawing/2014/main" id="{37CF0110-0E84-2C87-A0B2-F30876EBAEE1}"/>
                  </a:ext>
                </a:extLst>
              </p:cNvPr>
              <p:cNvGrpSpPr/>
              <p:nvPr/>
            </p:nvGrpSpPr>
            <p:grpSpPr>
              <a:xfrm flipV="1">
                <a:off x="2077184" y="3842071"/>
                <a:ext cx="138432" cy="256651"/>
                <a:chOff x="535021" y="4695217"/>
                <a:chExt cx="123217" cy="228442"/>
              </a:xfrm>
            </p:grpSpPr>
            <p:sp>
              <p:nvSpPr>
                <p:cNvPr id="151" name="Freihandform 369" descr="Zahn">
                  <a:extLst>
                    <a:ext uri="{FF2B5EF4-FFF2-40B4-BE49-F238E27FC236}">
                      <a16:creationId xmlns:a16="http://schemas.microsoft.com/office/drawing/2014/main" id="{D71519A0-4531-F220-26EE-F51B048D5644}"/>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152" name="Oval 370">
                  <a:extLst>
                    <a:ext uri="{FF2B5EF4-FFF2-40B4-BE49-F238E27FC236}">
                      <a16:creationId xmlns:a16="http://schemas.microsoft.com/office/drawing/2014/main" id="{CF67F570-E1B1-9DD5-01CA-0645695D222E}"/>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28" name="Gruppieren 27">
                <a:extLst>
                  <a:ext uri="{FF2B5EF4-FFF2-40B4-BE49-F238E27FC236}">
                    <a16:creationId xmlns:a16="http://schemas.microsoft.com/office/drawing/2014/main" id="{FB355BD5-FC4D-D090-C689-3DB6EDA18E0E}"/>
                  </a:ext>
                </a:extLst>
              </p:cNvPr>
              <p:cNvGrpSpPr/>
              <p:nvPr/>
            </p:nvGrpSpPr>
            <p:grpSpPr>
              <a:xfrm flipV="1">
                <a:off x="2221864" y="3842071"/>
                <a:ext cx="138432" cy="256651"/>
                <a:chOff x="535021" y="4695217"/>
                <a:chExt cx="123217" cy="228442"/>
              </a:xfrm>
            </p:grpSpPr>
            <p:sp>
              <p:nvSpPr>
                <p:cNvPr id="149" name="Freihandform 367" descr="Zahn">
                  <a:extLst>
                    <a:ext uri="{FF2B5EF4-FFF2-40B4-BE49-F238E27FC236}">
                      <a16:creationId xmlns:a16="http://schemas.microsoft.com/office/drawing/2014/main" id="{21AF22EB-70BE-3E54-7A37-13343E9BC9F2}"/>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150" name="Oval 368">
                  <a:extLst>
                    <a:ext uri="{FF2B5EF4-FFF2-40B4-BE49-F238E27FC236}">
                      <a16:creationId xmlns:a16="http://schemas.microsoft.com/office/drawing/2014/main" id="{DE1B941D-A55F-BBA1-9415-479E1A8C7D5D}"/>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29" name="Gruppieren 28">
                <a:extLst>
                  <a:ext uri="{FF2B5EF4-FFF2-40B4-BE49-F238E27FC236}">
                    <a16:creationId xmlns:a16="http://schemas.microsoft.com/office/drawing/2014/main" id="{6A88E850-3878-BF3C-CD74-927CF10B1AE9}"/>
                  </a:ext>
                </a:extLst>
              </p:cNvPr>
              <p:cNvGrpSpPr/>
              <p:nvPr/>
            </p:nvGrpSpPr>
            <p:grpSpPr>
              <a:xfrm flipV="1">
                <a:off x="2366544" y="3842071"/>
                <a:ext cx="138432" cy="256651"/>
                <a:chOff x="535021" y="4695217"/>
                <a:chExt cx="123217" cy="228442"/>
              </a:xfrm>
            </p:grpSpPr>
            <p:sp>
              <p:nvSpPr>
                <p:cNvPr id="147" name="Freihandform 365" descr="Zahn">
                  <a:extLst>
                    <a:ext uri="{FF2B5EF4-FFF2-40B4-BE49-F238E27FC236}">
                      <a16:creationId xmlns:a16="http://schemas.microsoft.com/office/drawing/2014/main" id="{69879015-A80F-3335-1B08-B45B50F535E0}"/>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148" name="Oval 366">
                  <a:extLst>
                    <a:ext uri="{FF2B5EF4-FFF2-40B4-BE49-F238E27FC236}">
                      <a16:creationId xmlns:a16="http://schemas.microsoft.com/office/drawing/2014/main" id="{FCC4CEFE-36C1-EDA7-0C76-9F05FE6839E3}"/>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30" name="Gruppieren 29">
                <a:extLst>
                  <a:ext uri="{FF2B5EF4-FFF2-40B4-BE49-F238E27FC236}">
                    <a16:creationId xmlns:a16="http://schemas.microsoft.com/office/drawing/2014/main" id="{3E7AFC11-FA1C-EABE-3BE9-6F22DEA4F7FD}"/>
                  </a:ext>
                </a:extLst>
              </p:cNvPr>
              <p:cNvGrpSpPr/>
              <p:nvPr/>
            </p:nvGrpSpPr>
            <p:grpSpPr>
              <a:xfrm flipV="1">
                <a:off x="2511224" y="3842071"/>
                <a:ext cx="138432" cy="256651"/>
                <a:chOff x="535021" y="4695217"/>
                <a:chExt cx="123217" cy="228442"/>
              </a:xfrm>
            </p:grpSpPr>
            <p:sp>
              <p:nvSpPr>
                <p:cNvPr id="145" name="Freihandform 363" descr="Zahn">
                  <a:extLst>
                    <a:ext uri="{FF2B5EF4-FFF2-40B4-BE49-F238E27FC236}">
                      <a16:creationId xmlns:a16="http://schemas.microsoft.com/office/drawing/2014/main" id="{D3CB3486-E082-7D10-C526-0F3C4354706A}"/>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146" name="Oval 364">
                  <a:extLst>
                    <a:ext uri="{FF2B5EF4-FFF2-40B4-BE49-F238E27FC236}">
                      <a16:creationId xmlns:a16="http://schemas.microsoft.com/office/drawing/2014/main" id="{CB049497-1FF2-E737-A13F-75E42E93A822}"/>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31" name="Gruppieren 30">
                <a:extLst>
                  <a:ext uri="{FF2B5EF4-FFF2-40B4-BE49-F238E27FC236}">
                    <a16:creationId xmlns:a16="http://schemas.microsoft.com/office/drawing/2014/main" id="{9FA69EA8-F81C-991D-11B7-BDB2B90A034C}"/>
                  </a:ext>
                </a:extLst>
              </p:cNvPr>
              <p:cNvGrpSpPr/>
              <p:nvPr/>
            </p:nvGrpSpPr>
            <p:grpSpPr>
              <a:xfrm flipV="1">
                <a:off x="2655905" y="3842071"/>
                <a:ext cx="138432" cy="256651"/>
                <a:chOff x="535021" y="4695217"/>
                <a:chExt cx="123217" cy="228442"/>
              </a:xfrm>
            </p:grpSpPr>
            <p:sp>
              <p:nvSpPr>
                <p:cNvPr id="143" name="Freihandform 361" descr="Zahn">
                  <a:extLst>
                    <a:ext uri="{FF2B5EF4-FFF2-40B4-BE49-F238E27FC236}">
                      <a16:creationId xmlns:a16="http://schemas.microsoft.com/office/drawing/2014/main" id="{BC8B2419-6075-CA2B-1EEB-CED59D21547A}"/>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144" name="Oval 362">
                  <a:extLst>
                    <a:ext uri="{FF2B5EF4-FFF2-40B4-BE49-F238E27FC236}">
                      <a16:creationId xmlns:a16="http://schemas.microsoft.com/office/drawing/2014/main" id="{7866F4D5-5C13-468E-68E6-919680DF8552}"/>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32" name="Gruppieren 31">
                <a:extLst>
                  <a:ext uri="{FF2B5EF4-FFF2-40B4-BE49-F238E27FC236}">
                    <a16:creationId xmlns:a16="http://schemas.microsoft.com/office/drawing/2014/main" id="{DAD01D9A-80BC-9887-CFB6-99F465DEB761}"/>
                  </a:ext>
                </a:extLst>
              </p:cNvPr>
              <p:cNvGrpSpPr/>
              <p:nvPr/>
            </p:nvGrpSpPr>
            <p:grpSpPr>
              <a:xfrm flipV="1">
                <a:off x="2800585" y="3842071"/>
                <a:ext cx="138432" cy="256651"/>
                <a:chOff x="535021" y="4695217"/>
                <a:chExt cx="123217" cy="228442"/>
              </a:xfrm>
            </p:grpSpPr>
            <p:sp>
              <p:nvSpPr>
                <p:cNvPr id="141" name="Freihandform 359" descr="Zahn">
                  <a:extLst>
                    <a:ext uri="{FF2B5EF4-FFF2-40B4-BE49-F238E27FC236}">
                      <a16:creationId xmlns:a16="http://schemas.microsoft.com/office/drawing/2014/main" id="{1A5FF754-84A7-A8D0-B072-F5A0F23F73EE}"/>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142" name="Oval 360">
                  <a:extLst>
                    <a:ext uri="{FF2B5EF4-FFF2-40B4-BE49-F238E27FC236}">
                      <a16:creationId xmlns:a16="http://schemas.microsoft.com/office/drawing/2014/main" id="{7EC9F797-AFD5-6E61-89FD-7B4D1C811F2C}"/>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33" name="Gruppieren 32">
                <a:extLst>
                  <a:ext uri="{FF2B5EF4-FFF2-40B4-BE49-F238E27FC236}">
                    <a16:creationId xmlns:a16="http://schemas.microsoft.com/office/drawing/2014/main" id="{7C7964E6-4A93-C1A2-41D9-5ED2B72F819E}"/>
                  </a:ext>
                </a:extLst>
              </p:cNvPr>
              <p:cNvGrpSpPr/>
              <p:nvPr/>
            </p:nvGrpSpPr>
            <p:grpSpPr>
              <a:xfrm flipV="1">
                <a:off x="2945265" y="3842071"/>
                <a:ext cx="138432" cy="256651"/>
                <a:chOff x="535021" y="4695217"/>
                <a:chExt cx="123217" cy="228442"/>
              </a:xfrm>
            </p:grpSpPr>
            <p:sp>
              <p:nvSpPr>
                <p:cNvPr id="139" name="Freihandform 357" descr="Zahn">
                  <a:extLst>
                    <a:ext uri="{FF2B5EF4-FFF2-40B4-BE49-F238E27FC236}">
                      <a16:creationId xmlns:a16="http://schemas.microsoft.com/office/drawing/2014/main" id="{03EBCD32-C3F5-B813-6397-23C84433996A}"/>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140" name="Oval 358">
                  <a:extLst>
                    <a:ext uri="{FF2B5EF4-FFF2-40B4-BE49-F238E27FC236}">
                      <a16:creationId xmlns:a16="http://schemas.microsoft.com/office/drawing/2014/main" id="{5E7301B9-AF5D-1BB0-02E8-8B31074D5990}"/>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34" name="Gruppieren 33">
                <a:extLst>
                  <a:ext uri="{FF2B5EF4-FFF2-40B4-BE49-F238E27FC236}">
                    <a16:creationId xmlns:a16="http://schemas.microsoft.com/office/drawing/2014/main" id="{D595AC13-1569-CFCC-E3C0-4BDC8D4A754F}"/>
                  </a:ext>
                </a:extLst>
              </p:cNvPr>
              <p:cNvGrpSpPr/>
              <p:nvPr/>
            </p:nvGrpSpPr>
            <p:grpSpPr>
              <a:xfrm flipV="1">
                <a:off x="3089945" y="3842071"/>
                <a:ext cx="138432" cy="256651"/>
                <a:chOff x="535021" y="4695217"/>
                <a:chExt cx="123217" cy="228442"/>
              </a:xfrm>
            </p:grpSpPr>
            <p:sp>
              <p:nvSpPr>
                <p:cNvPr id="137" name="Freihandform 355" descr="Zahn">
                  <a:extLst>
                    <a:ext uri="{FF2B5EF4-FFF2-40B4-BE49-F238E27FC236}">
                      <a16:creationId xmlns:a16="http://schemas.microsoft.com/office/drawing/2014/main" id="{74ED3497-8D15-6408-2595-7CEFD856177C}"/>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138" name="Oval 356">
                  <a:extLst>
                    <a:ext uri="{FF2B5EF4-FFF2-40B4-BE49-F238E27FC236}">
                      <a16:creationId xmlns:a16="http://schemas.microsoft.com/office/drawing/2014/main" id="{1268F208-5F9C-0D23-6FA6-4FD8CD965FA3}"/>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35" name="Gruppieren 34">
                <a:extLst>
                  <a:ext uri="{FF2B5EF4-FFF2-40B4-BE49-F238E27FC236}">
                    <a16:creationId xmlns:a16="http://schemas.microsoft.com/office/drawing/2014/main" id="{66671E54-887A-04CF-B8B8-827F901E371E}"/>
                  </a:ext>
                </a:extLst>
              </p:cNvPr>
              <p:cNvGrpSpPr/>
              <p:nvPr/>
            </p:nvGrpSpPr>
            <p:grpSpPr>
              <a:xfrm flipV="1">
                <a:off x="3234625" y="3842071"/>
                <a:ext cx="138432" cy="256651"/>
                <a:chOff x="535021" y="4695217"/>
                <a:chExt cx="123217" cy="228442"/>
              </a:xfrm>
            </p:grpSpPr>
            <p:sp>
              <p:nvSpPr>
                <p:cNvPr id="135" name="Freihandform 353" descr="Zahn">
                  <a:extLst>
                    <a:ext uri="{FF2B5EF4-FFF2-40B4-BE49-F238E27FC236}">
                      <a16:creationId xmlns:a16="http://schemas.microsoft.com/office/drawing/2014/main" id="{C9C13FA5-EA6F-B864-1443-CC1D6E75E785}"/>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136" name="Oval 354">
                  <a:extLst>
                    <a:ext uri="{FF2B5EF4-FFF2-40B4-BE49-F238E27FC236}">
                      <a16:creationId xmlns:a16="http://schemas.microsoft.com/office/drawing/2014/main" id="{A7F19366-221D-4549-94FE-815E185A4F33}"/>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36" name="Gruppieren 35">
                <a:extLst>
                  <a:ext uri="{FF2B5EF4-FFF2-40B4-BE49-F238E27FC236}">
                    <a16:creationId xmlns:a16="http://schemas.microsoft.com/office/drawing/2014/main" id="{23E6A05F-09DC-8FF3-6EF2-47CC6EA5D529}"/>
                  </a:ext>
                </a:extLst>
              </p:cNvPr>
              <p:cNvGrpSpPr/>
              <p:nvPr/>
            </p:nvGrpSpPr>
            <p:grpSpPr>
              <a:xfrm flipV="1">
                <a:off x="3379305" y="3842071"/>
                <a:ext cx="138432" cy="256651"/>
                <a:chOff x="535021" y="4695217"/>
                <a:chExt cx="123217" cy="228442"/>
              </a:xfrm>
            </p:grpSpPr>
            <p:sp>
              <p:nvSpPr>
                <p:cNvPr id="133" name="Freihandform 351" descr="Zahn">
                  <a:extLst>
                    <a:ext uri="{FF2B5EF4-FFF2-40B4-BE49-F238E27FC236}">
                      <a16:creationId xmlns:a16="http://schemas.microsoft.com/office/drawing/2014/main" id="{8EA14D8C-4CD4-4975-A54F-B04BE2E64F1D}"/>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134" name="Oval 352">
                  <a:extLst>
                    <a:ext uri="{FF2B5EF4-FFF2-40B4-BE49-F238E27FC236}">
                      <a16:creationId xmlns:a16="http://schemas.microsoft.com/office/drawing/2014/main" id="{4333B99C-794C-EB62-2C9E-FBE1416843DF}"/>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37" name="Gruppieren 36">
                <a:extLst>
                  <a:ext uri="{FF2B5EF4-FFF2-40B4-BE49-F238E27FC236}">
                    <a16:creationId xmlns:a16="http://schemas.microsoft.com/office/drawing/2014/main" id="{281BE8C3-FDAB-B725-296B-D6B14F77EED1}"/>
                  </a:ext>
                </a:extLst>
              </p:cNvPr>
              <p:cNvGrpSpPr/>
              <p:nvPr/>
            </p:nvGrpSpPr>
            <p:grpSpPr>
              <a:xfrm flipV="1">
                <a:off x="3523985" y="3842071"/>
                <a:ext cx="138432" cy="256651"/>
                <a:chOff x="535021" y="4695217"/>
                <a:chExt cx="123217" cy="228442"/>
              </a:xfrm>
            </p:grpSpPr>
            <p:sp>
              <p:nvSpPr>
                <p:cNvPr id="131" name="Freihandform 349" descr="Zahn">
                  <a:extLst>
                    <a:ext uri="{FF2B5EF4-FFF2-40B4-BE49-F238E27FC236}">
                      <a16:creationId xmlns:a16="http://schemas.microsoft.com/office/drawing/2014/main" id="{2FA4E4BD-0DF7-54F8-0FE6-75E310F84400}"/>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132" name="Oval 350">
                  <a:extLst>
                    <a:ext uri="{FF2B5EF4-FFF2-40B4-BE49-F238E27FC236}">
                      <a16:creationId xmlns:a16="http://schemas.microsoft.com/office/drawing/2014/main" id="{96E0F13D-AFF9-39FA-A8A3-F33FBDF461C9}"/>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38" name="Gruppieren 37">
                <a:extLst>
                  <a:ext uri="{FF2B5EF4-FFF2-40B4-BE49-F238E27FC236}">
                    <a16:creationId xmlns:a16="http://schemas.microsoft.com/office/drawing/2014/main" id="{68A6031F-7400-F7EF-5211-223FA8519F93}"/>
                  </a:ext>
                </a:extLst>
              </p:cNvPr>
              <p:cNvGrpSpPr/>
              <p:nvPr/>
            </p:nvGrpSpPr>
            <p:grpSpPr>
              <a:xfrm flipV="1">
                <a:off x="3668665" y="3842071"/>
                <a:ext cx="138432" cy="256651"/>
                <a:chOff x="535021" y="4695217"/>
                <a:chExt cx="123217" cy="228442"/>
              </a:xfrm>
            </p:grpSpPr>
            <p:sp>
              <p:nvSpPr>
                <p:cNvPr id="129" name="Freihandform 347" descr="Zahn">
                  <a:extLst>
                    <a:ext uri="{FF2B5EF4-FFF2-40B4-BE49-F238E27FC236}">
                      <a16:creationId xmlns:a16="http://schemas.microsoft.com/office/drawing/2014/main" id="{746695DA-228B-66EF-D5B1-6168CC64BE40}"/>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130" name="Oval 348">
                  <a:extLst>
                    <a:ext uri="{FF2B5EF4-FFF2-40B4-BE49-F238E27FC236}">
                      <a16:creationId xmlns:a16="http://schemas.microsoft.com/office/drawing/2014/main" id="{06DD87B9-ACDC-F3A6-FCB4-03185504F404}"/>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39" name="Gruppieren 38">
                <a:extLst>
                  <a:ext uri="{FF2B5EF4-FFF2-40B4-BE49-F238E27FC236}">
                    <a16:creationId xmlns:a16="http://schemas.microsoft.com/office/drawing/2014/main" id="{51D3D0CB-A94D-1D9D-357D-EC96F0012265}"/>
                  </a:ext>
                </a:extLst>
              </p:cNvPr>
              <p:cNvGrpSpPr/>
              <p:nvPr/>
            </p:nvGrpSpPr>
            <p:grpSpPr>
              <a:xfrm flipV="1">
                <a:off x="3813345" y="3842071"/>
                <a:ext cx="138432" cy="256651"/>
                <a:chOff x="535021" y="4695217"/>
                <a:chExt cx="123217" cy="228442"/>
              </a:xfrm>
            </p:grpSpPr>
            <p:sp>
              <p:nvSpPr>
                <p:cNvPr id="127" name="Freihandform 345" descr="Zahn">
                  <a:extLst>
                    <a:ext uri="{FF2B5EF4-FFF2-40B4-BE49-F238E27FC236}">
                      <a16:creationId xmlns:a16="http://schemas.microsoft.com/office/drawing/2014/main" id="{3AFE2400-D907-7EDE-8326-837E02F5EE09}"/>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128" name="Oval 346">
                  <a:extLst>
                    <a:ext uri="{FF2B5EF4-FFF2-40B4-BE49-F238E27FC236}">
                      <a16:creationId xmlns:a16="http://schemas.microsoft.com/office/drawing/2014/main" id="{C7B60530-2004-6D26-A3D3-6E06B980833F}"/>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40" name="Gruppieren 39">
                <a:extLst>
                  <a:ext uri="{FF2B5EF4-FFF2-40B4-BE49-F238E27FC236}">
                    <a16:creationId xmlns:a16="http://schemas.microsoft.com/office/drawing/2014/main" id="{CB9B19EE-5FA2-EAB5-9210-F5AF5E6241FA}"/>
                  </a:ext>
                </a:extLst>
              </p:cNvPr>
              <p:cNvGrpSpPr/>
              <p:nvPr/>
            </p:nvGrpSpPr>
            <p:grpSpPr>
              <a:xfrm flipV="1">
                <a:off x="3958026" y="3842071"/>
                <a:ext cx="138432" cy="256651"/>
                <a:chOff x="535021" y="4695217"/>
                <a:chExt cx="123217" cy="228442"/>
              </a:xfrm>
            </p:grpSpPr>
            <p:sp>
              <p:nvSpPr>
                <p:cNvPr id="125" name="Freihandform 343" descr="Zahn">
                  <a:extLst>
                    <a:ext uri="{FF2B5EF4-FFF2-40B4-BE49-F238E27FC236}">
                      <a16:creationId xmlns:a16="http://schemas.microsoft.com/office/drawing/2014/main" id="{1CEDE3DF-9098-5C78-82A7-A853CEE8802E}"/>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126" name="Oval 344">
                  <a:extLst>
                    <a:ext uri="{FF2B5EF4-FFF2-40B4-BE49-F238E27FC236}">
                      <a16:creationId xmlns:a16="http://schemas.microsoft.com/office/drawing/2014/main" id="{2CCC46EE-9082-2DB7-3BFD-2B4B393084AE}"/>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41" name="Gruppieren 40">
                <a:extLst>
                  <a:ext uri="{FF2B5EF4-FFF2-40B4-BE49-F238E27FC236}">
                    <a16:creationId xmlns:a16="http://schemas.microsoft.com/office/drawing/2014/main" id="{71C847F4-7651-A7F1-9528-1E557A60625D}"/>
                  </a:ext>
                </a:extLst>
              </p:cNvPr>
              <p:cNvGrpSpPr/>
              <p:nvPr/>
            </p:nvGrpSpPr>
            <p:grpSpPr>
              <a:xfrm flipV="1">
                <a:off x="4102706" y="3842071"/>
                <a:ext cx="138432" cy="256651"/>
                <a:chOff x="535021" y="4695217"/>
                <a:chExt cx="123217" cy="228442"/>
              </a:xfrm>
            </p:grpSpPr>
            <p:sp>
              <p:nvSpPr>
                <p:cNvPr id="123" name="Freihandform 341" descr="Zahn">
                  <a:extLst>
                    <a:ext uri="{FF2B5EF4-FFF2-40B4-BE49-F238E27FC236}">
                      <a16:creationId xmlns:a16="http://schemas.microsoft.com/office/drawing/2014/main" id="{EAE6D587-B58F-B5AF-BE49-E9F0B0223E88}"/>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124" name="Oval 342">
                  <a:extLst>
                    <a:ext uri="{FF2B5EF4-FFF2-40B4-BE49-F238E27FC236}">
                      <a16:creationId xmlns:a16="http://schemas.microsoft.com/office/drawing/2014/main" id="{9DEE7CDD-848A-4D0E-6B25-3E7570DB72F0}"/>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42" name="Gruppieren 41">
                <a:extLst>
                  <a:ext uri="{FF2B5EF4-FFF2-40B4-BE49-F238E27FC236}">
                    <a16:creationId xmlns:a16="http://schemas.microsoft.com/office/drawing/2014/main" id="{F1D12E94-7FCF-1619-15BD-B43696E27572}"/>
                  </a:ext>
                </a:extLst>
              </p:cNvPr>
              <p:cNvGrpSpPr/>
              <p:nvPr/>
            </p:nvGrpSpPr>
            <p:grpSpPr>
              <a:xfrm flipV="1">
                <a:off x="4247386" y="3842071"/>
                <a:ext cx="138432" cy="256651"/>
                <a:chOff x="535021" y="4695217"/>
                <a:chExt cx="123217" cy="228442"/>
              </a:xfrm>
            </p:grpSpPr>
            <p:sp>
              <p:nvSpPr>
                <p:cNvPr id="121" name="Freihandform 339" descr="Zahn">
                  <a:extLst>
                    <a:ext uri="{FF2B5EF4-FFF2-40B4-BE49-F238E27FC236}">
                      <a16:creationId xmlns:a16="http://schemas.microsoft.com/office/drawing/2014/main" id="{1B0C6FBA-326F-9C47-D737-CB08A56F77C9}"/>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122" name="Oval 340">
                  <a:extLst>
                    <a:ext uri="{FF2B5EF4-FFF2-40B4-BE49-F238E27FC236}">
                      <a16:creationId xmlns:a16="http://schemas.microsoft.com/office/drawing/2014/main" id="{6C58AA3F-8A57-0522-1893-F98F18DB225E}"/>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43" name="Gruppieren 42">
                <a:extLst>
                  <a:ext uri="{FF2B5EF4-FFF2-40B4-BE49-F238E27FC236}">
                    <a16:creationId xmlns:a16="http://schemas.microsoft.com/office/drawing/2014/main" id="{4F0919DF-8A51-2A04-5B1C-903473D32AFD}"/>
                  </a:ext>
                </a:extLst>
              </p:cNvPr>
              <p:cNvGrpSpPr/>
              <p:nvPr/>
            </p:nvGrpSpPr>
            <p:grpSpPr>
              <a:xfrm flipV="1">
                <a:off x="4392066" y="3842071"/>
                <a:ext cx="138432" cy="256651"/>
                <a:chOff x="535021" y="4695217"/>
                <a:chExt cx="123217" cy="228442"/>
              </a:xfrm>
            </p:grpSpPr>
            <p:sp>
              <p:nvSpPr>
                <p:cNvPr id="119" name="Freihandform 337" descr="Zahn">
                  <a:extLst>
                    <a:ext uri="{FF2B5EF4-FFF2-40B4-BE49-F238E27FC236}">
                      <a16:creationId xmlns:a16="http://schemas.microsoft.com/office/drawing/2014/main" id="{40565FB3-F4BB-5FC5-8568-D77F48DB5811}"/>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120" name="Oval 338">
                  <a:extLst>
                    <a:ext uri="{FF2B5EF4-FFF2-40B4-BE49-F238E27FC236}">
                      <a16:creationId xmlns:a16="http://schemas.microsoft.com/office/drawing/2014/main" id="{972AED37-29C5-6CAC-EABE-CF10439B33B6}"/>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44" name="Gruppieren 43">
                <a:extLst>
                  <a:ext uri="{FF2B5EF4-FFF2-40B4-BE49-F238E27FC236}">
                    <a16:creationId xmlns:a16="http://schemas.microsoft.com/office/drawing/2014/main" id="{BFBDC032-62BD-9409-8909-1A521E7CF2FD}"/>
                  </a:ext>
                </a:extLst>
              </p:cNvPr>
              <p:cNvGrpSpPr/>
              <p:nvPr/>
            </p:nvGrpSpPr>
            <p:grpSpPr>
              <a:xfrm flipV="1">
                <a:off x="4536746" y="3842071"/>
                <a:ext cx="138432" cy="256651"/>
                <a:chOff x="535021" y="4695217"/>
                <a:chExt cx="123217" cy="228442"/>
              </a:xfrm>
            </p:grpSpPr>
            <p:sp>
              <p:nvSpPr>
                <p:cNvPr id="117" name="Freihandform 335" descr="Zahn">
                  <a:extLst>
                    <a:ext uri="{FF2B5EF4-FFF2-40B4-BE49-F238E27FC236}">
                      <a16:creationId xmlns:a16="http://schemas.microsoft.com/office/drawing/2014/main" id="{D96F4B7A-7E35-EC9F-A25D-8AEB3AF865BF}"/>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118" name="Oval 336">
                  <a:extLst>
                    <a:ext uri="{FF2B5EF4-FFF2-40B4-BE49-F238E27FC236}">
                      <a16:creationId xmlns:a16="http://schemas.microsoft.com/office/drawing/2014/main" id="{87E9CD0A-7CA5-AA7F-BA44-07A067CF6CC5}"/>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45" name="Gruppieren 44">
                <a:extLst>
                  <a:ext uri="{FF2B5EF4-FFF2-40B4-BE49-F238E27FC236}">
                    <a16:creationId xmlns:a16="http://schemas.microsoft.com/office/drawing/2014/main" id="{2B282B97-6E87-3E9A-607E-F8A82A6346AD}"/>
                  </a:ext>
                </a:extLst>
              </p:cNvPr>
              <p:cNvGrpSpPr/>
              <p:nvPr/>
            </p:nvGrpSpPr>
            <p:grpSpPr>
              <a:xfrm flipV="1">
                <a:off x="4681426" y="3842071"/>
                <a:ext cx="138432" cy="256651"/>
                <a:chOff x="535021" y="4695217"/>
                <a:chExt cx="123217" cy="228442"/>
              </a:xfrm>
            </p:grpSpPr>
            <p:sp>
              <p:nvSpPr>
                <p:cNvPr id="115" name="Freihandform 333" descr="Zahn">
                  <a:extLst>
                    <a:ext uri="{FF2B5EF4-FFF2-40B4-BE49-F238E27FC236}">
                      <a16:creationId xmlns:a16="http://schemas.microsoft.com/office/drawing/2014/main" id="{CC0B5A85-6E77-791A-4E52-1D9CF117F598}"/>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116" name="Oval 334">
                  <a:extLst>
                    <a:ext uri="{FF2B5EF4-FFF2-40B4-BE49-F238E27FC236}">
                      <a16:creationId xmlns:a16="http://schemas.microsoft.com/office/drawing/2014/main" id="{B2A3DB1D-41FE-55DF-B14B-77C00536C8FA}"/>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46" name="Gruppieren 45">
                <a:extLst>
                  <a:ext uri="{FF2B5EF4-FFF2-40B4-BE49-F238E27FC236}">
                    <a16:creationId xmlns:a16="http://schemas.microsoft.com/office/drawing/2014/main" id="{7D7D4CB2-EB90-7985-0003-1970B2136AAE}"/>
                  </a:ext>
                </a:extLst>
              </p:cNvPr>
              <p:cNvGrpSpPr/>
              <p:nvPr/>
            </p:nvGrpSpPr>
            <p:grpSpPr>
              <a:xfrm flipV="1">
                <a:off x="4826106" y="3842071"/>
                <a:ext cx="138432" cy="256651"/>
                <a:chOff x="535021" y="4695217"/>
                <a:chExt cx="123217" cy="228442"/>
              </a:xfrm>
            </p:grpSpPr>
            <p:sp>
              <p:nvSpPr>
                <p:cNvPr id="113" name="Freihandform 331" descr="Zahn">
                  <a:extLst>
                    <a:ext uri="{FF2B5EF4-FFF2-40B4-BE49-F238E27FC236}">
                      <a16:creationId xmlns:a16="http://schemas.microsoft.com/office/drawing/2014/main" id="{0131F4B7-5F70-7D70-E615-AF759A003568}"/>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114" name="Oval 332">
                  <a:extLst>
                    <a:ext uri="{FF2B5EF4-FFF2-40B4-BE49-F238E27FC236}">
                      <a16:creationId xmlns:a16="http://schemas.microsoft.com/office/drawing/2014/main" id="{ED2B48FF-229B-D244-824F-F0F92C174EA4}"/>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47" name="Gruppieren 46">
                <a:extLst>
                  <a:ext uri="{FF2B5EF4-FFF2-40B4-BE49-F238E27FC236}">
                    <a16:creationId xmlns:a16="http://schemas.microsoft.com/office/drawing/2014/main" id="{3346FE8E-6508-D99D-2C8C-85ADCCD23E82}"/>
                  </a:ext>
                </a:extLst>
              </p:cNvPr>
              <p:cNvGrpSpPr/>
              <p:nvPr/>
            </p:nvGrpSpPr>
            <p:grpSpPr>
              <a:xfrm flipV="1">
                <a:off x="4970786" y="3842071"/>
                <a:ext cx="138432" cy="256651"/>
                <a:chOff x="535021" y="4695217"/>
                <a:chExt cx="123217" cy="228442"/>
              </a:xfrm>
            </p:grpSpPr>
            <p:sp>
              <p:nvSpPr>
                <p:cNvPr id="111" name="Freihandform 329" descr="Zahn">
                  <a:extLst>
                    <a:ext uri="{FF2B5EF4-FFF2-40B4-BE49-F238E27FC236}">
                      <a16:creationId xmlns:a16="http://schemas.microsoft.com/office/drawing/2014/main" id="{37A51225-21F6-D393-3FAB-515E9FDB5A60}"/>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112" name="Oval 330">
                  <a:extLst>
                    <a:ext uri="{FF2B5EF4-FFF2-40B4-BE49-F238E27FC236}">
                      <a16:creationId xmlns:a16="http://schemas.microsoft.com/office/drawing/2014/main" id="{B0645813-99E0-89AC-B23D-EBEBDD181B8B}"/>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48" name="Gruppieren 47">
                <a:extLst>
                  <a:ext uri="{FF2B5EF4-FFF2-40B4-BE49-F238E27FC236}">
                    <a16:creationId xmlns:a16="http://schemas.microsoft.com/office/drawing/2014/main" id="{1F864262-2B1A-D88B-9878-B2628A482BBC}"/>
                  </a:ext>
                </a:extLst>
              </p:cNvPr>
              <p:cNvGrpSpPr/>
              <p:nvPr/>
            </p:nvGrpSpPr>
            <p:grpSpPr>
              <a:xfrm flipV="1">
                <a:off x="5115466" y="3842071"/>
                <a:ext cx="138432" cy="256651"/>
                <a:chOff x="535021" y="4695217"/>
                <a:chExt cx="123217" cy="228442"/>
              </a:xfrm>
            </p:grpSpPr>
            <p:sp>
              <p:nvSpPr>
                <p:cNvPr id="109" name="Freihandform 327" descr="Zahn">
                  <a:extLst>
                    <a:ext uri="{FF2B5EF4-FFF2-40B4-BE49-F238E27FC236}">
                      <a16:creationId xmlns:a16="http://schemas.microsoft.com/office/drawing/2014/main" id="{0C132D9B-FC27-1F43-4BA5-EFF5B4469C40}"/>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110" name="Oval 328">
                  <a:extLst>
                    <a:ext uri="{FF2B5EF4-FFF2-40B4-BE49-F238E27FC236}">
                      <a16:creationId xmlns:a16="http://schemas.microsoft.com/office/drawing/2014/main" id="{4AFD0D64-9E7B-24D3-D120-7945B7152708}"/>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49" name="Gruppieren 48">
                <a:extLst>
                  <a:ext uri="{FF2B5EF4-FFF2-40B4-BE49-F238E27FC236}">
                    <a16:creationId xmlns:a16="http://schemas.microsoft.com/office/drawing/2014/main" id="{99A4F7E2-F350-3AAA-0040-6973A4D84E06}"/>
                  </a:ext>
                </a:extLst>
              </p:cNvPr>
              <p:cNvGrpSpPr/>
              <p:nvPr/>
            </p:nvGrpSpPr>
            <p:grpSpPr>
              <a:xfrm flipV="1">
                <a:off x="5260146" y="3842071"/>
                <a:ext cx="138432" cy="256651"/>
                <a:chOff x="535021" y="4695217"/>
                <a:chExt cx="123217" cy="228442"/>
              </a:xfrm>
            </p:grpSpPr>
            <p:sp>
              <p:nvSpPr>
                <p:cNvPr id="107" name="Freihandform 325" descr="Zahn">
                  <a:extLst>
                    <a:ext uri="{FF2B5EF4-FFF2-40B4-BE49-F238E27FC236}">
                      <a16:creationId xmlns:a16="http://schemas.microsoft.com/office/drawing/2014/main" id="{E4E69AF4-3DEF-5A8D-EF65-B4D97953EB96}"/>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108" name="Oval 326">
                  <a:extLst>
                    <a:ext uri="{FF2B5EF4-FFF2-40B4-BE49-F238E27FC236}">
                      <a16:creationId xmlns:a16="http://schemas.microsoft.com/office/drawing/2014/main" id="{40FC5B4D-B02E-FCBF-4053-BC3F4B93ECB4}"/>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nvGrpSpPr>
              <p:cNvPr id="50" name="Gruppieren 49">
                <a:extLst>
                  <a:ext uri="{FF2B5EF4-FFF2-40B4-BE49-F238E27FC236}">
                    <a16:creationId xmlns:a16="http://schemas.microsoft.com/office/drawing/2014/main" id="{AC7CC292-D041-FDCB-3DE6-03A053D7330A}"/>
                  </a:ext>
                </a:extLst>
              </p:cNvPr>
              <p:cNvGrpSpPr/>
              <p:nvPr/>
            </p:nvGrpSpPr>
            <p:grpSpPr>
              <a:xfrm flipV="1">
                <a:off x="5404827" y="3842071"/>
                <a:ext cx="138432" cy="256651"/>
                <a:chOff x="535021" y="4695217"/>
                <a:chExt cx="123217" cy="228442"/>
              </a:xfrm>
            </p:grpSpPr>
            <p:sp>
              <p:nvSpPr>
                <p:cNvPr id="105" name="Freihandform 323" descr="Zahn">
                  <a:extLst>
                    <a:ext uri="{FF2B5EF4-FFF2-40B4-BE49-F238E27FC236}">
                      <a16:creationId xmlns:a16="http://schemas.microsoft.com/office/drawing/2014/main" id="{BABFB53F-38EE-B5F9-9E0F-4000566182B9}"/>
                    </a:ext>
                  </a:extLst>
                </p:cNvPr>
                <p:cNvSpPr/>
                <p:nvPr/>
              </p:nvSpPr>
              <p:spPr>
                <a:xfrm>
                  <a:off x="555781" y="4795333"/>
                  <a:ext cx="75952" cy="128326"/>
                </a:xfrm>
                <a:custGeom>
                  <a:avLst/>
                  <a:gdLst>
                    <a:gd name="connsiteX0" fmla="*/ 0 w 75952"/>
                    <a:gd name="connsiteY0" fmla="*/ 0 h 128326"/>
                    <a:gd name="connsiteX1" fmla="*/ 37977 w 75952"/>
                    <a:gd name="connsiteY1" fmla="*/ 15730 h 128326"/>
                    <a:gd name="connsiteX2" fmla="*/ 75952 w 75952"/>
                    <a:gd name="connsiteY2" fmla="*/ 1 h 128326"/>
                    <a:gd name="connsiteX3" fmla="*/ 73027 w 75952"/>
                    <a:gd name="connsiteY3" fmla="*/ 18543 h 128326"/>
                    <a:gd name="connsiteX4" fmla="*/ 74551 w 75952"/>
                    <a:gd name="connsiteY4" fmla="*/ 69212 h 128326"/>
                    <a:gd name="connsiteX5" fmla="*/ 63883 w 75952"/>
                    <a:gd name="connsiteY5" fmla="*/ 128326 h 128326"/>
                    <a:gd name="connsiteX6" fmla="*/ 53216 w 75952"/>
                    <a:gd name="connsiteY6" fmla="*/ 69212 h 128326"/>
                    <a:gd name="connsiteX7" fmla="*/ 37976 w 75952"/>
                    <a:gd name="connsiteY7" fmla="*/ 24173 h 128326"/>
                    <a:gd name="connsiteX8" fmla="*/ 22736 w 75952"/>
                    <a:gd name="connsiteY8" fmla="*/ 69212 h 128326"/>
                    <a:gd name="connsiteX9" fmla="*/ 12069 w 75952"/>
                    <a:gd name="connsiteY9" fmla="*/ 128326 h 128326"/>
                    <a:gd name="connsiteX10" fmla="*/ 1401 w 75952"/>
                    <a:gd name="connsiteY10" fmla="*/ 69212 h 128326"/>
                    <a:gd name="connsiteX11" fmla="*/ 2925 w 75952"/>
                    <a:gd name="connsiteY11" fmla="*/ 18543 h 12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52" h="128326">
                      <a:moveTo>
                        <a:pt x="0" y="0"/>
                      </a:moveTo>
                      <a:lnTo>
                        <a:pt x="37977" y="15730"/>
                      </a:lnTo>
                      <a:lnTo>
                        <a:pt x="75952" y="1"/>
                      </a:lnTo>
                      <a:lnTo>
                        <a:pt x="73027" y="18543"/>
                      </a:lnTo>
                      <a:cubicBezTo>
                        <a:pt x="73027" y="38529"/>
                        <a:pt x="74551" y="55419"/>
                        <a:pt x="74551" y="69212"/>
                      </a:cubicBezTo>
                      <a:cubicBezTo>
                        <a:pt x="74551" y="83006"/>
                        <a:pt x="74704" y="128326"/>
                        <a:pt x="63883" y="128326"/>
                      </a:cubicBezTo>
                      <a:cubicBezTo>
                        <a:pt x="53063" y="128326"/>
                        <a:pt x="53216" y="87228"/>
                        <a:pt x="53216" y="69212"/>
                      </a:cubicBezTo>
                      <a:cubicBezTo>
                        <a:pt x="53216" y="51197"/>
                        <a:pt x="51997" y="24173"/>
                        <a:pt x="37976" y="24173"/>
                      </a:cubicBezTo>
                      <a:cubicBezTo>
                        <a:pt x="23956" y="24173"/>
                        <a:pt x="22736" y="51197"/>
                        <a:pt x="22736" y="69212"/>
                      </a:cubicBezTo>
                      <a:cubicBezTo>
                        <a:pt x="22736" y="87228"/>
                        <a:pt x="22889" y="128326"/>
                        <a:pt x="12069" y="128326"/>
                      </a:cubicBezTo>
                      <a:cubicBezTo>
                        <a:pt x="1248" y="128326"/>
                        <a:pt x="1401" y="83006"/>
                        <a:pt x="1401" y="69212"/>
                      </a:cubicBezTo>
                      <a:cubicBezTo>
                        <a:pt x="1401" y="55419"/>
                        <a:pt x="2925" y="38529"/>
                        <a:pt x="2925" y="18543"/>
                      </a:cubicBezTo>
                      <a:close/>
                    </a:path>
                  </a:pathLst>
                </a:custGeom>
                <a:solidFill>
                  <a:schemeClr val="bg2"/>
                </a:solidFill>
                <a:ln w="9525" cap="flat">
                  <a:noFill/>
                  <a:prstDash val="solid"/>
                  <a:miter/>
                </a:ln>
                <a:scene3d>
                  <a:camera prst="orthographicFront"/>
                  <a:lightRig rig="contrasting" dir="t"/>
                </a:scene3d>
                <a:sp3d prstMaterial="plastic">
                  <a:bevelT w="19050" h="12700"/>
                </a:sp3d>
              </p:spPr>
              <p:txBody>
                <a:bodyPr rtlCol="0" anchor="ctr"/>
                <a:lstStyle/>
                <a:p>
                  <a:pPr defTabSz="685800" fontAlgn="auto">
                    <a:spcBef>
                      <a:spcPts val="0"/>
                    </a:spcBef>
                    <a:spcAft>
                      <a:spcPts val="0"/>
                    </a:spcAft>
                  </a:pPr>
                  <a:endParaRPr lang="de-DE" sz="1350" dirty="0">
                    <a:solidFill>
                      <a:srgbClr val="2D2924"/>
                    </a:solidFill>
                    <a:latin typeface="Avenir Next LT Pro" panose="020B0504020202020204" pitchFamily="34" charset="77"/>
                    <a:ea typeface="+mn-ea"/>
                    <a:cs typeface="+mn-cs"/>
                  </a:endParaRPr>
                </a:p>
              </p:txBody>
            </p:sp>
            <p:sp>
              <p:nvSpPr>
                <p:cNvPr id="106" name="Oval 324">
                  <a:extLst>
                    <a:ext uri="{FF2B5EF4-FFF2-40B4-BE49-F238E27FC236}">
                      <a16:creationId xmlns:a16="http://schemas.microsoft.com/office/drawing/2014/main" id="{6807228A-6073-F4C0-ADA0-A94713A29F60}"/>
                    </a:ext>
                  </a:extLst>
                </p:cNvPr>
                <p:cNvSpPr/>
                <p:nvPr/>
              </p:nvSpPr>
              <p:spPr>
                <a:xfrm>
                  <a:off x="535021" y="4695217"/>
                  <a:ext cx="123217" cy="123217"/>
                </a:xfrm>
                <a:prstGeom prst="ellipse">
                  <a:avLst/>
                </a:prstGeom>
                <a:solidFill>
                  <a:schemeClr val="bg1">
                    <a:lumMod val="75000"/>
                  </a:schemeClr>
                </a:solidFill>
                <a:ln>
                  <a:noFill/>
                </a:ln>
                <a:scene3d>
                  <a:camera prst="orthographicFront"/>
                  <a:lightRig rig="threePt" dir="t"/>
                </a:scene3d>
                <a:sp3d extrusionH="12700" prstMaterial="dkEdge">
                  <a:bevelT w="114300" h="19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dirty="0">
                    <a:solidFill>
                      <a:srgbClr val="FFFFFF"/>
                    </a:solidFill>
                    <a:latin typeface="Avenir Next LT Pro" panose="020B0504020202020204" pitchFamily="34" charset="77"/>
                  </a:endParaRPr>
                </a:p>
              </p:txBody>
            </p:sp>
          </p:grpSp>
        </p:grpSp>
        <p:grpSp>
          <p:nvGrpSpPr>
            <p:cNvPr id="346" name="Gruppieren 345">
              <a:extLst>
                <a:ext uri="{FF2B5EF4-FFF2-40B4-BE49-F238E27FC236}">
                  <a16:creationId xmlns:a16="http://schemas.microsoft.com/office/drawing/2014/main" id="{276424F1-A97B-6340-54BF-362E5A9F77A8}"/>
                </a:ext>
              </a:extLst>
            </p:cNvPr>
            <p:cNvGrpSpPr>
              <a:grpSpLocks noChangeAspect="1"/>
            </p:cNvGrpSpPr>
            <p:nvPr/>
          </p:nvGrpSpPr>
          <p:grpSpPr>
            <a:xfrm rot="3621806">
              <a:off x="4505644" y="1326403"/>
              <a:ext cx="398208" cy="525791"/>
              <a:chOff x="5319178" y="2072311"/>
              <a:chExt cx="436230" cy="575999"/>
            </a:xfrm>
          </p:grpSpPr>
          <p:grpSp>
            <p:nvGrpSpPr>
              <p:cNvPr id="341" name="Gruppieren 340">
                <a:extLst>
                  <a:ext uri="{FF2B5EF4-FFF2-40B4-BE49-F238E27FC236}">
                    <a16:creationId xmlns:a16="http://schemas.microsoft.com/office/drawing/2014/main" id="{BB360593-27EE-EBCF-180A-565490CDA8D7}"/>
                  </a:ext>
                </a:extLst>
              </p:cNvPr>
              <p:cNvGrpSpPr/>
              <p:nvPr/>
            </p:nvGrpSpPr>
            <p:grpSpPr>
              <a:xfrm>
                <a:off x="5561167" y="2075117"/>
                <a:ext cx="146137" cy="573193"/>
                <a:chOff x="5647427" y="2083743"/>
                <a:chExt cx="146137" cy="573193"/>
              </a:xfrm>
            </p:grpSpPr>
            <p:cxnSp>
              <p:nvCxnSpPr>
                <p:cNvPr id="334" name="Gerader Verbinder 333">
                  <a:extLst>
                    <a:ext uri="{FF2B5EF4-FFF2-40B4-BE49-F238E27FC236}">
                      <a16:creationId xmlns:a16="http://schemas.microsoft.com/office/drawing/2014/main" id="{F5924206-5FDF-8FB8-4A4E-7A3F3B0B847A}"/>
                    </a:ext>
                  </a:extLst>
                </p:cNvPr>
                <p:cNvCxnSpPr/>
                <p:nvPr/>
              </p:nvCxnSpPr>
              <p:spPr>
                <a:xfrm>
                  <a:off x="5647427" y="2320506"/>
                  <a:ext cx="0" cy="33643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35" name="Gerader Verbinder 334">
                  <a:extLst>
                    <a:ext uri="{FF2B5EF4-FFF2-40B4-BE49-F238E27FC236}">
                      <a16:creationId xmlns:a16="http://schemas.microsoft.com/office/drawing/2014/main" id="{F109DD34-BA7B-0A68-6629-E34389BD1288}"/>
                    </a:ext>
                  </a:extLst>
                </p:cNvPr>
                <p:cNvCxnSpPr>
                  <a:cxnSpLocks/>
                </p:cNvCxnSpPr>
                <p:nvPr/>
              </p:nvCxnSpPr>
              <p:spPr>
                <a:xfrm flipH="1">
                  <a:off x="5649791" y="2083743"/>
                  <a:ext cx="143773" cy="2386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40" name="Gruppieren 339">
                <a:extLst>
                  <a:ext uri="{FF2B5EF4-FFF2-40B4-BE49-F238E27FC236}">
                    <a16:creationId xmlns:a16="http://schemas.microsoft.com/office/drawing/2014/main" id="{44091BD3-0F79-A1AF-6864-99E4681AB5B8}"/>
                  </a:ext>
                </a:extLst>
              </p:cNvPr>
              <p:cNvGrpSpPr/>
              <p:nvPr/>
            </p:nvGrpSpPr>
            <p:grpSpPr>
              <a:xfrm>
                <a:off x="5357752" y="2072311"/>
                <a:ext cx="159769" cy="575999"/>
                <a:chOff x="5357752" y="2080937"/>
                <a:chExt cx="159769" cy="575999"/>
              </a:xfrm>
            </p:grpSpPr>
            <p:cxnSp>
              <p:nvCxnSpPr>
                <p:cNvPr id="333" name="Gerader Verbinder 332">
                  <a:extLst>
                    <a:ext uri="{FF2B5EF4-FFF2-40B4-BE49-F238E27FC236}">
                      <a16:creationId xmlns:a16="http://schemas.microsoft.com/office/drawing/2014/main" id="{BEA45E85-D950-869E-37F7-949B7985B5CE}"/>
                    </a:ext>
                  </a:extLst>
                </p:cNvPr>
                <p:cNvCxnSpPr/>
                <p:nvPr/>
              </p:nvCxnSpPr>
              <p:spPr>
                <a:xfrm>
                  <a:off x="5512280" y="2320506"/>
                  <a:ext cx="0" cy="33643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37" name="Gerader Verbinder 336">
                  <a:extLst>
                    <a:ext uri="{FF2B5EF4-FFF2-40B4-BE49-F238E27FC236}">
                      <a16:creationId xmlns:a16="http://schemas.microsoft.com/office/drawing/2014/main" id="{40947755-F525-741C-5E8C-84455FA784FC}"/>
                    </a:ext>
                  </a:extLst>
                </p:cNvPr>
                <p:cNvCxnSpPr>
                  <a:cxnSpLocks/>
                </p:cNvCxnSpPr>
                <p:nvPr/>
              </p:nvCxnSpPr>
              <p:spPr>
                <a:xfrm>
                  <a:off x="5357752" y="2080937"/>
                  <a:ext cx="159769" cy="255848"/>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cxnSp>
            <p:nvCxnSpPr>
              <p:cNvPr id="342" name="Gerader Verbinder 341">
                <a:extLst>
                  <a:ext uri="{FF2B5EF4-FFF2-40B4-BE49-F238E27FC236}">
                    <a16:creationId xmlns:a16="http://schemas.microsoft.com/office/drawing/2014/main" id="{6E51B91E-F1F5-A6BD-A232-EDA9D58FEDA4}"/>
                  </a:ext>
                </a:extLst>
              </p:cNvPr>
              <p:cNvCxnSpPr>
                <a:cxnSpLocks/>
              </p:cNvCxnSpPr>
              <p:nvPr/>
            </p:nvCxnSpPr>
            <p:spPr>
              <a:xfrm flipH="1">
                <a:off x="5611635" y="2097961"/>
                <a:ext cx="143773" cy="21600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43" name="Gerader Verbinder 342">
                <a:extLst>
                  <a:ext uri="{FF2B5EF4-FFF2-40B4-BE49-F238E27FC236}">
                    <a16:creationId xmlns:a16="http://schemas.microsoft.com/office/drawing/2014/main" id="{C14C271E-DE3A-02B7-615B-24FDB890EF3C}"/>
                  </a:ext>
                </a:extLst>
              </p:cNvPr>
              <p:cNvCxnSpPr>
                <a:cxnSpLocks/>
              </p:cNvCxnSpPr>
              <p:nvPr/>
            </p:nvCxnSpPr>
            <p:spPr>
              <a:xfrm rot="180000">
                <a:off x="5319178" y="2104173"/>
                <a:ext cx="159363" cy="2234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47" name="Gruppieren 346">
              <a:extLst>
                <a:ext uri="{FF2B5EF4-FFF2-40B4-BE49-F238E27FC236}">
                  <a16:creationId xmlns:a16="http://schemas.microsoft.com/office/drawing/2014/main" id="{576A091F-79E3-D900-9E65-3D1C028C63F8}"/>
                </a:ext>
              </a:extLst>
            </p:cNvPr>
            <p:cNvGrpSpPr>
              <a:grpSpLocks noChangeAspect="1"/>
            </p:cNvGrpSpPr>
            <p:nvPr/>
          </p:nvGrpSpPr>
          <p:grpSpPr>
            <a:xfrm rot="3460482">
              <a:off x="4445529" y="2320534"/>
              <a:ext cx="398182" cy="525791"/>
              <a:chOff x="5319204" y="2072311"/>
              <a:chExt cx="436204" cy="575999"/>
            </a:xfrm>
          </p:grpSpPr>
          <p:grpSp>
            <p:nvGrpSpPr>
              <p:cNvPr id="348" name="Gruppieren 347">
                <a:extLst>
                  <a:ext uri="{FF2B5EF4-FFF2-40B4-BE49-F238E27FC236}">
                    <a16:creationId xmlns:a16="http://schemas.microsoft.com/office/drawing/2014/main" id="{73E9D29B-2301-D4C3-6C68-D86095549167}"/>
                  </a:ext>
                </a:extLst>
              </p:cNvPr>
              <p:cNvGrpSpPr/>
              <p:nvPr/>
            </p:nvGrpSpPr>
            <p:grpSpPr>
              <a:xfrm>
                <a:off x="5561167" y="2075117"/>
                <a:ext cx="146137" cy="573193"/>
                <a:chOff x="5647427" y="2083743"/>
                <a:chExt cx="146137" cy="573193"/>
              </a:xfrm>
            </p:grpSpPr>
            <p:cxnSp>
              <p:nvCxnSpPr>
                <p:cNvPr id="354" name="Gerader Verbinder 353">
                  <a:extLst>
                    <a:ext uri="{FF2B5EF4-FFF2-40B4-BE49-F238E27FC236}">
                      <a16:creationId xmlns:a16="http://schemas.microsoft.com/office/drawing/2014/main" id="{234B47E8-19DD-5A83-5AFB-EDF201371E63}"/>
                    </a:ext>
                  </a:extLst>
                </p:cNvPr>
                <p:cNvCxnSpPr/>
                <p:nvPr/>
              </p:nvCxnSpPr>
              <p:spPr>
                <a:xfrm>
                  <a:off x="5647427" y="2320506"/>
                  <a:ext cx="0" cy="33643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5" name="Gerader Verbinder 354">
                  <a:extLst>
                    <a:ext uri="{FF2B5EF4-FFF2-40B4-BE49-F238E27FC236}">
                      <a16:creationId xmlns:a16="http://schemas.microsoft.com/office/drawing/2014/main" id="{05BC899B-0072-24F1-B2A0-0F1F786CE8D7}"/>
                    </a:ext>
                  </a:extLst>
                </p:cNvPr>
                <p:cNvCxnSpPr>
                  <a:cxnSpLocks/>
                </p:cNvCxnSpPr>
                <p:nvPr/>
              </p:nvCxnSpPr>
              <p:spPr>
                <a:xfrm flipH="1">
                  <a:off x="5649791" y="2083743"/>
                  <a:ext cx="143773" cy="23866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49" name="Gruppieren 348">
                <a:extLst>
                  <a:ext uri="{FF2B5EF4-FFF2-40B4-BE49-F238E27FC236}">
                    <a16:creationId xmlns:a16="http://schemas.microsoft.com/office/drawing/2014/main" id="{6927BE1C-1DEF-1E78-544F-4D5CBB072376}"/>
                  </a:ext>
                </a:extLst>
              </p:cNvPr>
              <p:cNvGrpSpPr/>
              <p:nvPr/>
            </p:nvGrpSpPr>
            <p:grpSpPr>
              <a:xfrm>
                <a:off x="5357752" y="2072311"/>
                <a:ext cx="159769" cy="575999"/>
                <a:chOff x="5357752" y="2080937"/>
                <a:chExt cx="159769" cy="575999"/>
              </a:xfrm>
            </p:grpSpPr>
            <p:cxnSp>
              <p:nvCxnSpPr>
                <p:cNvPr id="352" name="Gerader Verbinder 351">
                  <a:extLst>
                    <a:ext uri="{FF2B5EF4-FFF2-40B4-BE49-F238E27FC236}">
                      <a16:creationId xmlns:a16="http://schemas.microsoft.com/office/drawing/2014/main" id="{E89D35FE-0460-8931-33DA-829CB7586D12}"/>
                    </a:ext>
                  </a:extLst>
                </p:cNvPr>
                <p:cNvCxnSpPr/>
                <p:nvPr/>
              </p:nvCxnSpPr>
              <p:spPr>
                <a:xfrm>
                  <a:off x="5512280" y="2320506"/>
                  <a:ext cx="0" cy="33643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3" name="Gerader Verbinder 352">
                  <a:extLst>
                    <a:ext uri="{FF2B5EF4-FFF2-40B4-BE49-F238E27FC236}">
                      <a16:creationId xmlns:a16="http://schemas.microsoft.com/office/drawing/2014/main" id="{247DDEA0-4946-610C-F405-279E7792B320}"/>
                    </a:ext>
                  </a:extLst>
                </p:cNvPr>
                <p:cNvCxnSpPr>
                  <a:cxnSpLocks/>
                </p:cNvCxnSpPr>
                <p:nvPr/>
              </p:nvCxnSpPr>
              <p:spPr>
                <a:xfrm>
                  <a:off x="5357752" y="2080937"/>
                  <a:ext cx="159769" cy="25584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350" name="Gerader Verbinder 349">
                <a:extLst>
                  <a:ext uri="{FF2B5EF4-FFF2-40B4-BE49-F238E27FC236}">
                    <a16:creationId xmlns:a16="http://schemas.microsoft.com/office/drawing/2014/main" id="{0EC8D894-A5A3-B19D-2677-A46EC1397065}"/>
                  </a:ext>
                </a:extLst>
              </p:cNvPr>
              <p:cNvCxnSpPr>
                <a:cxnSpLocks/>
              </p:cNvCxnSpPr>
              <p:nvPr/>
            </p:nvCxnSpPr>
            <p:spPr>
              <a:xfrm flipH="1">
                <a:off x="5611635" y="2097961"/>
                <a:ext cx="143773" cy="216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1" name="Gerader Verbinder 350">
                <a:extLst>
                  <a:ext uri="{FF2B5EF4-FFF2-40B4-BE49-F238E27FC236}">
                    <a16:creationId xmlns:a16="http://schemas.microsoft.com/office/drawing/2014/main" id="{6F171BA2-7F20-D603-9413-3B2D3F61DCEF}"/>
                  </a:ext>
                </a:extLst>
              </p:cNvPr>
              <p:cNvCxnSpPr>
                <a:cxnSpLocks/>
              </p:cNvCxnSpPr>
              <p:nvPr/>
            </p:nvCxnSpPr>
            <p:spPr>
              <a:xfrm rot="180000">
                <a:off x="5319204" y="2104185"/>
                <a:ext cx="159362" cy="22348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56" name="Textfeld 355">
              <a:extLst>
                <a:ext uri="{FF2B5EF4-FFF2-40B4-BE49-F238E27FC236}">
                  <a16:creationId xmlns:a16="http://schemas.microsoft.com/office/drawing/2014/main" id="{0255F47F-57DB-AE60-5FBA-88807D088484}"/>
                </a:ext>
              </a:extLst>
            </p:cNvPr>
            <p:cNvSpPr txBox="1"/>
            <p:nvPr/>
          </p:nvSpPr>
          <p:spPr>
            <a:xfrm>
              <a:off x="4795012" y="1734731"/>
              <a:ext cx="1294253" cy="500821"/>
            </a:xfrm>
            <a:prstGeom prst="rect">
              <a:avLst/>
            </a:prstGeom>
            <a:solidFill>
              <a:schemeClr val="accent6"/>
            </a:solidFill>
            <a:ln>
              <a:noFill/>
            </a:ln>
          </p:spPr>
          <p:txBody>
            <a:bodyPr wrap="square" lIns="54000" rIns="27000" rtlCol="0">
              <a:spAutoFit/>
            </a:bodyPr>
            <a:lstStyle/>
            <a:p>
              <a:pPr defTabSz="685800" fontAlgn="auto">
                <a:lnSpc>
                  <a:spcPct val="110000"/>
                </a:lnSpc>
                <a:spcBef>
                  <a:spcPts val="0"/>
                </a:spcBef>
                <a:spcAft>
                  <a:spcPts val="0"/>
                </a:spcAft>
              </a:pPr>
              <a:r>
                <a:rPr lang="de-DE" sz="900" b="1" noProof="1">
                  <a:solidFill>
                    <a:srgbClr val="00833E"/>
                  </a:solidFill>
                  <a:latin typeface="Avenir Next LT Pro Demi" panose="020B0504020202020204" pitchFamily="34" charset="77"/>
                  <a:ea typeface="+mn-ea"/>
                  <a:cs typeface="+mn-cs"/>
                </a:rPr>
                <a:t>mAb</a:t>
              </a:r>
              <a:r>
                <a:rPr lang="de-DE" sz="900" b="1" noProof="1">
                  <a:solidFill>
                    <a:srgbClr val="00833E"/>
                  </a:solidFill>
                  <a:latin typeface="Avenir Next LT Pro" panose="020B0504020202020204" pitchFamily="34" charset="0"/>
                  <a:ea typeface="+mn-ea"/>
                  <a:cs typeface="+mn-cs"/>
                </a:rPr>
                <a:t> </a:t>
              </a:r>
            </a:p>
            <a:p>
              <a:pPr algn="r" defTabSz="685800" fontAlgn="auto">
                <a:lnSpc>
                  <a:spcPct val="110000"/>
                </a:lnSpc>
                <a:spcBef>
                  <a:spcPts val="0"/>
                </a:spcBef>
                <a:spcAft>
                  <a:spcPts val="0"/>
                </a:spcAft>
              </a:pPr>
              <a:r>
                <a:rPr lang="de-DE" sz="825" noProof="1">
                  <a:solidFill>
                    <a:srgbClr val="2D2924"/>
                  </a:solidFill>
                  <a:latin typeface="Avenir Next LT Pro" panose="020B0504020202020204" pitchFamily="34" charset="0"/>
                  <a:ea typeface="+mn-ea"/>
                  <a:cs typeface="+mn-cs"/>
                </a:rPr>
                <a:t>e.g. pertuzumab</a:t>
              </a:r>
            </a:p>
          </p:txBody>
        </p:sp>
        <p:sp>
          <p:nvSpPr>
            <p:cNvPr id="364" name="Textfeld 363">
              <a:extLst>
                <a:ext uri="{FF2B5EF4-FFF2-40B4-BE49-F238E27FC236}">
                  <a16:creationId xmlns:a16="http://schemas.microsoft.com/office/drawing/2014/main" id="{7A6B0C9E-0104-7A2B-FD6F-4EFBBC5C987C}"/>
                </a:ext>
              </a:extLst>
            </p:cNvPr>
            <p:cNvSpPr txBox="1"/>
            <p:nvPr/>
          </p:nvSpPr>
          <p:spPr>
            <a:xfrm>
              <a:off x="4464000" y="5269193"/>
              <a:ext cx="1536927" cy="500821"/>
            </a:xfrm>
            <a:prstGeom prst="rect">
              <a:avLst/>
            </a:prstGeom>
            <a:solidFill>
              <a:schemeClr val="accent6"/>
            </a:solidFill>
          </p:spPr>
          <p:txBody>
            <a:bodyPr wrap="square" lIns="54000" rIns="27000" rtlCol="0">
              <a:spAutoFit/>
            </a:bodyPr>
            <a:lstStyle/>
            <a:p>
              <a:pPr defTabSz="685800" fontAlgn="auto">
                <a:lnSpc>
                  <a:spcPct val="110000"/>
                </a:lnSpc>
                <a:spcBef>
                  <a:spcPts val="0"/>
                </a:spcBef>
                <a:spcAft>
                  <a:spcPts val="0"/>
                </a:spcAft>
              </a:pPr>
              <a:r>
                <a:rPr lang="de-DE" sz="900" b="1" noProof="1">
                  <a:solidFill>
                    <a:srgbClr val="00833E"/>
                  </a:solidFill>
                  <a:latin typeface="Avenir Next LT Pro Demi" panose="020B0504020202020204" pitchFamily="34" charset="77"/>
                  <a:ea typeface="+mn-ea"/>
                  <a:cs typeface="+mn-cs"/>
                </a:rPr>
                <a:t>small molecule TKI</a:t>
              </a:r>
            </a:p>
            <a:p>
              <a:pPr defTabSz="685800" fontAlgn="auto">
                <a:lnSpc>
                  <a:spcPct val="110000"/>
                </a:lnSpc>
                <a:spcBef>
                  <a:spcPts val="0"/>
                </a:spcBef>
                <a:spcAft>
                  <a:spcPts val="0"/>
                </a:spcAft>
              </a:pPr>
              <a:r>
                <a:rPr lang="de-DE" sz="825" noProof="1">
                  <a:solidFill>
                    <a:srgbClr val="2D2924"/>
                  </a:solidFill>
                  <a:latin typeface="Avenir Next LT Pro" panose="020B0504020202020204" pitchFamily="34" charset="0"/>
                  <a:ea typeface="+mn-ea"/>
                  <a:cs typeface="+mn-cs"/>
                </a:rPr>
                <a:t>e.g. tucatinib*</a:t>
              </a:r>
            </a:p>
          </p:txBody>
        </p:sp>
        <p:grpSp>
          <p:nvGrpSpPr>
            <p:cNvPr id="372" name="Gruppieren 371">
              <a:extLst>
                <a:ext uri="{FF2B5EF4-FFF2-40B4-BE49-F238E27FC236}">
                  <a16:creationId xmlns:a16="http://schemas.microsoft.com/office/drawing/2014/main" id="{1EF1E080-259B-4810-3BA5-608D6D622F89}"/>
                </a:ext>
              </a:extLst>
            </p:cNvPr>
            <p:cNvGrpSpPr/>
            <p:nvPr/>
          </p:nvGrpSpPr>
          <p:grpSpPr>
            <a:xfrm>
              <a:off x="2411999" y="2823795"/>
              <a:ext cx="1152227" cy="483893"/>
              <a:chOff x="3883099" y="3180764"/>
              <a:chExt cx="1025582" cy="430708"/>
            </a:xfrm>
          </p:grpSpPr>
          <p:sp>
            <p:nvSpPr>
              <p:cNvPr id="330" name="Textfeld 329">
                <a:extLst>
                  <a:ext uri="{FF2B5EF4-FFF2-40B4-BE49-F238E27FC236}">
                    <a16:creationId xmlns:a16="http://schemas.microsoft.com/office/drawing/2014/main" id="{69C7E80F-FE05-FCDA-DF69-A4A4DFD0142F}"/>
                  </a:ext>
                </a:extLst>
              </p:cNvPr>
              <p:cNvSpPr txBox="1"/>
              <p:nvPr/>
            </p:nvSpPr>
            <p:spPr>
              <a:xfrm>
                <a:off x="3883099" y="3180764"/>
                <a:ext cx="897207" cy="430708"/>
              </a:xfrm>
              <a:prstGeom prst="rect">
                <a:avLst/>
              </a:prstGeom>
              <a:noFill/>
              <a:ln>
                <a:solidFill>
                  <a:schemeClr val="tx1"/>
                </a:solidFill>
              </a:ln>
            </p:spPr>
            <p:txBody>
              <a:bodyPr wrap="square" lIns="27000" rIns="27000" rtlCol="0">
                <a:spAutoFit/>
              </a:bodyPr>
              <a:lstStyle/>
              <a:p>
                <a:pPr algn="r" defTabSz="685800" fontAlgn="auto">
                  <a:lnSpc>
                    <a:spcPct val="110000"/>
                  </a:lnSpc>
                  <a:spcBef>
                    <a:spcPts val="0"/>
                  </a:spcBef>
                  <a:spcAft>
                    <a:spcPts val="0"/>
                  </a:spcAft>
                </a:pPr>
                <a:r>
                  <a:rPr lang="de-DE" sz="825" b="1" noProof="1">
                    <a:solidFill>
                      <a:srgbClr val="2D2924"/>
                    </a:solidFill>
                    <a:latin typeface="Avenir Next LT Pro Demi" panose="020B0504020202020204" pitchFamily="34" charset="77"/>
                    <a:ea typeface="+mn-ea"/>
                    <a:cs typeface="+mn-cs"/>
                  </a:rPr>
                  <a:t>binding </a:t>
                </a:r>
              </a:p>
              <a:p>
                <a:pPr algn="r" defTabSz="685800" fontAlgn="auto">
                  <a:lnSpc>
                    <a:spcPct val="110000"/>
                  </a:lnSpc>
                  <a:spcBef>
                    <a:spcPts val="0"/>
                  </a:spcBef>
                  <a:spcAft>
                    <a:spcPts val="0"/>
                  </a:spcAft>
                </a:pPr>
                <a:r>
                  <a:rPr lang="de-DE" sz="825" b="1" noProof="1">
                    <a:solidFill>
                      <a:srgbClr val="2D2924"/>
                    </a:solidFill>
                    <a:latin typeface="Avenir Next LT Pro Demi" panose="020B0504020202020204" pitchFamily="34" charset="77"/>
                    <a:ea typeface="+mn-ea"/>
                    <a:cs typeface="+mn-cs"/>
                  </a:rPr>
                  <a:t>subdomain IV</a:t>
                </a:r>
              </a:p>
            </p:txBody>
          </p:sp>
          <p:cxnSp>
            <p:nvCxnSpPr>
              <p:cNvPr id="369" name="Gerader Verbinder 368">
                <a:extLst>
                  <a:ext uri="{FF2B5EF4-FFF2-40B4-BE49-F238E27FC236}">
                    <a16:creationId xmlns:a16="http://schemas.microsoft.com/office/drawing/2014/main" id="{CF912638-699B-0035-CA9E-643FB8EFFD1D}"/>
                  </a:ext>
                </a:extLst>
              </p:cNvPr>
              <p:cNvCxnSpPr/>
              <p:nvPr/>
            </p:nvCxnSpPr>
            <p:spPr>
              <a:xfrm>
                <a:off x="4786917" y="3403537"/>
                <a:ext cx="12176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1" name="Gruppieren 370">
              <a:extLst>
                <a:ext uri="{FF2B5EF4-FFF2-40B4-BE49-F238E27FC236}">
                  <a16:creationId xmlns:a16="http://schemas.microsoft.com/office/drawing/2014/main" id="{07FECA8A-1E62-1D2B-12C0-37BBD933C007}"/>
                </a:ext>
              </a:extLst>
            </p:cNvPr>
            <p:cNvGrpSpPr/>
            <p:nvPr/>
          </p:nvGrpSpPr>
          <p:grpSpPr>
            <a:xfrm>
              <a:off x="1699440" y="1857308"/>
              <a:ext cx="1103828" cy="483893"/>
              <a:chOff x="1655605" y="2320506"/>
              <a:chExt cx="982504" cy="430708"/>
            </a:xfrm>
          </p:grpSpPr>
          <p:sp>
            <p:nvSpPr>
              <p:cNvPr id="329" name="Textfeld 328">
                <a:extLst>
                  <a:ext uri="{FF2B5EF4-FFF2-40B4-BE49-F238E27FC236}">
                    <a16:creationId xmlns:a16="http://schemas.microsoft.com/office/drawing/2014/main" id="{605787E9-C846-0C13-D065-A92574D5648B}"/>
                  </a:ext>
                </a:extLst>
              </p:cNvPr>
              <p:cNvSpPr txBox="1"/>
              <p:nvPr/>
            </p:nvSpPr>
            <p:spPr>
              <a:xfrm>
                <a:off x="1655605" y="2320506"/>
                <a:ext cx="865165" cy="430708"/>
              </a:xfrm>
              <a:prstGeom prst="rect">
                <a:avLst/>
              </a:prstGeom>
              <a:noFill/>
              <a:ln>
                <a:solidFill>
                  <a:schemeClr val="tx1"/>
                </a:solidFill>
              </a:ln>
            </p:spPr>
            <p:txBody>
              <a:bodyPr wrap="square" lIns="27000" rIns="27000" rtlCol="0">
                <a:spAutoFit/>
              </a:bodyPr>
              <a:lstStyle/>
              <a:p>
                <a:pPr algn="r" defTabSz="685800" fontAlgn="auto">
                  <a:lnSpc>
                    <a:spcPct val="110000"/>
                  </a:lnSpc>
                  <a:spcBef>
                    <a:spcPts val="0"/>
                  </a:spcBef>
                  <a:spcAft>
                    <a:spcPts val="0"/>
                  </a:spcAft>
                </a:pPr>
                <a:r>
                  <a:rPr lang="de-DE" sz="825" b="1" noProof="1">
                    <a:solidFill>
                      <a:srgbClr val="2D2924"/>
                    </a:solidFill>
                    <a:latin typeface="Avenir Next LT Pro Demi" panose="020B0504020202020204" pitchFamily="34" charset="77"/>
                    <a:ea typeface="+mn-ea"/>
                    <a:cs typeface="+mn-cs"/>
                  </a:rPr>
                  <a:t>binding </a:t>
                </a:r>
              </a:p>
              <a:p>
                <a:pPr algn="r" defTabSz="685800" fontAlgn="auto">
                  <a:lnSpc>
                    <a:spcPct val="110000"/>
                  </a:lnSpc>
                  <a:spcBef>
                    <a:spcPts val="0"/>
                  </a:spcBef>
                  <a:spcAft>
                    <a:spcPts val="0"/>
                  </a:spcAft>
                </a:pPr>
                <a:r>
                  <a:rPr lang="de-DE" sz="825" b="1" noProof="1">
                    <a:solidFill>
                      <a:srgbClr val="2D2924"/>
                    </a:solidFill>
                    <a:latin typeface="Avenir Next LT Pro Demi" panose="020B0504020202020204" pitchFamily="34" charset="77"/>
                    <a:ea typeface="+mn-ea"/>
                    <a:cs typeface="+mn-cs"/>
                  </a:rPr>
                  <a:t>subdomain II</a:t>
                </a:r>
              </a:p>
            </p:txBody>
          </p:sp>
          <p:cxnSp>
            <p:nvCxnSpPr>
              <p:cNvPr id="370" name="Gerader Verbinder 369">
                <a:extLst>
                  <a:ext uri="{FF2B5EF4-FFF2-40B4-BE49-F238E27FC236}">
                    <a16:creationId xmlns:a16="http://schemas.microsoft.com/office/drawing/2014/main" id="{5542EB79-54EE-B5C0-5000-177CD2EB0A1A}"/>
                  </a:ext>
                </a:extLst>
              </p:cNvPr>
              <p:cNvCxnSpPr/>
              <p:nvPr/>
            </p:nvCxnSpPr>
            <p:spPr>
              <a:xfrm>
                <a:off x="2516345" y="2550550"/>
                <a:ext cx="12176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4" name="Gruppieren 373">
              <a:extLst>
                <a:ext uri="{FF2B5EF4-FFF2-40B4-BE49-F238E27FC236}">
                  <a16:creationId xmlns:a16="http://schemas.microsoft.com/office/drawing/2014/main" id="{ACA05CC6-4CC9-0D9E-E535-06F1BC550268}"/>
                </a:ext>
              </a:extLst>
            </p:cNvPr>
            <p:cNvGrpSpPr/>
            <p:nvPr/>
          </p:nvGrpSpPr>
          <p:grpSpPr>
            <a:xfrm>
              <a:off x="1368000" y="5291996"/>
              <a:ext cx="1216800" cy="483893"/>
              <a:chOff x="1351496" y="5377683"/>
              <a:chExt cx="1083059" cy="430708"/>
            </a:xfrm>
          </p:grpSpPr>
          <p:sp>
            <p:nvSpPr>
              <p:cNvPr id="331" name="Textfeld 330">
                <a:extLst>
                  <a:ext uri="{FF2B5EF4-FFF2-40B4-BE49-F238E27FC236}">
                    <a16:creationId xmlns:a16="http://schemas.microsoft.com/office/drawing/2014/main" id="{8D5E36AF-15A2-4E9B-DB06-1B40BF60E9A3}"/>
                  </a:ext>
                </a:extLst>
              </p:cNvPr>
              <p:cNvSpPr txBox="1"/>
              <p:nvPr/>
            </p:nvSpPr>
            <p:spPr>
              <a:xfrm>
                <a:off x="1351496" y="5377683"/>
                <a:ext cx="961295" cy="430708"/>
              </a:xfrm>
              <a:prstGeom prst="rect">
                <a:avLst/>
              </a:prstGeom>
              <a:noFill/>
              <a:ln>
                <a:solidFill>
                  <a:schemeClr val="tx1"/>
                </a:solidFill>
              </a:ln>
            </p:spPr>
            <p:txBody>
              <a:bodyPr wrap="square" lIns="27000" rIns="27000" rtlCol="0">
                <a:spAutoFit/>
              </a:bodyPr>
              <a:lstStyle/>
              <a:p>
                <a:pPr algn="r" defTabSz="685800" fontAlgn="auto">
                  <a:lnSpc>
                    <a:spcPct val="110000"/>
                  </a:lnSpc>
                  <a:spcBef>
                    <a:spcPts val="0"/>
                  </a:spcBef>
                  <a:spcAft>
                    <a:spcPts val="0"/>
                  </a:spcAft>
                </a:pPr>
                <a:r>
                  <a:rPr lang="de-DE" sz="825" b="1" noProof="1">
                    <a:solidFill>
                      <a:srgbClr val="2D2924"/>
                    </a:solidFill>
                    <a:latin typeface="Avenir Next LT Pro Demi" panose="020B0504020202020204" pitchFamily="34" charset="77"/>
                    <a:ea typeface="+mn-ea"/>
                    <a:cs typeface="+mn-cs"/>
                  </a:rPr>
                  <a:t>tyrosine </a:t>
                </a:r>
              </a:p>
              <a:p>
                <a:pPr algn="r" defTabSz="685800" fontAlgn="auto">
                  <a:lnSpc>
                    <a:spcPct val="110000"/>
                  </a:lnSpc>
                  <a:spcBef>
                    <a:spcPts val="0"/>
                  </a:spcBef>
                  <a:spcAft>
                    <a:spcPts val="0"/>
                  </a:spcAft>
                </a:pPr>
                <a:r>
                  <a:rPr lang="de-DE" sz="825" b="1" noProof="1">
                    <a:solidFill>
                      <a:srgbClr val="2D2924"/>
                    </a:solidFill>
                    <a:latin typeface="Avenir Next LT Pro Demi" panose="020B0504020202020204" pitchFamily="34" charset="77"/>
                    <a:ea typeface="+mn-ea"/>
                    <a:cs typeface="+mn-cs"/>
                  </a:rPr>
                  <a:t>kinase-domain </a:t>
                </a:r>
              </a:p>
            </p:txBody>
          </p:sp>
          <p:cxnSp>
            <p:nvCxnSpPr>
              <p:cNvPr id="373" name="Gerader Verbinder 372">
                <a:extLst>
                  <a:ext uri="{FF2B5EF4-FFF2-40B4-BE49-F238E27FC236}">
                    <a16:creationId xmlns:a16="http://schemas.microsoft.com/office/drawing/2014/main" id="{6D91C008-7C59-DB9D-8E19-AAD187B32929}"/>
                  </a:ext>
                </a:extLst>
              </p:cNvPr>
              <p:cNvCxnSpPr/>
              <p:nvPr/>
            </p:nvCxnSpPr>
            <p:spPr>
              <a:xfrm>
                <a:off x="2312791" y="5625861"/>
                <a:ext cx="12176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7" name="Textfeld 356">
              <a:extLst>
                <a:ext uri="{FF2B5EF4-FFF2-40B4-BE49-F238E27FC236}">
                  <a16:creationId xmlns:a16="http://schemas.microsoft.com/office/drawing/2014/main" id="{F21A2C7A-EAB7-4976-42DE-947AA07FCB32}"/>
                </a:ext>
              </a:extLst>
            </p:cNvPr>
            <p:cNvSpPr txBox="1"/>
            <p:nvPr/>
          </p:nvSpPr>
          <p:spPr>
            <a:xfrm>
              <a:off x="4788000" y="2687329"/>
              <a:ext cx="1294253" cy="500821"/>
            </a:xfrm>
            <a:prstGeom prst="rect">
              <a:avLst/>
            </a:prstGeom>
            <a:solidFill>
              <a:schemeClr val="accent6"/>
            </a:solidFill>
          </p:spPr>
          <p:txBody>
            <a:bodyPr wrap="square" lIns="54000" rIns="27000" rtlCol="0">
              <a:spAutoFit/>
            </a:bodyPr>
            <a:lstStyle/>
            <a:p>
              <a:pPr defTabSz="685800" fontAlgn="auto">
                <a:lnSpc>
                  <a:spcPct val="110000"/>
                </a:lnSpc>
                <a:spcBef>
                  <a:spcPts val="0"/>
                </a:spcBef>
                <a:spcAft>
                  <a:spcPts val="0"/>
                </a:spcAft>
              </a:pPr>
              <a:r>
                <a:rPr lang="de-DE" sz="900" b="1" noProof="1">
                  <a:solidFill>
                    <a:srgbClr val="00833E"/>
                  </a:solidFill>
                  <a:latin typeface="Avenir Next LT Pro Demi" panose="020B0504020202020204" pitchFamily="34" charset="77"/>
                  <a:ea typeface="+mn-ea"/>
                  <a:cs typeface="+mn-cs"/>
                </a:rPr>
                <a:t>mAb, ADC</a:t>
              </a:r>
            </a:p>
            <a:p>
              <a:pPr defTabSz="685800" fontAlgn="auto">
                <a:lnSpc>
                  <a:spcPct val="110000"/>
                </a:lnSpc>
                <a:spcBef>
                  <a:spcPts val="0"/>
                </a:spcBef>
                <a:spcAft>
                  <a:spcPts val="0"/>
                </a:spcAft>
              </a:pPr>
              <a:r>
                <a:rPr lang="de-DE" sz="825" noProof="1">
                  <a:solidFill>
                    <a:srgbClr val="2D2924"/>
                  </a:solidFill>
                  <a:latin typeface="Avenir Next LT Pro" panose="020B0504020202020204" pitchFamily="34" charset="0"/>
                  <a:ea typeface="+mn-ea"/>
                  <a:cs typeface="+mn-cs"/>
                </a:rPr>
                <a:t>e.g. trastuzumab</a:t>
              </a:r>
            </a:p>
          </p:txBody>
        </p:sp>
        <p:sp>
          <p:nvSpPr>
            <p:cNvPr id="249" name="Textfeld 248">
              <a:extLst>
                <a:ext uri="{FF2B5EF4-FFF2-40B4-BE49-F238E27FC236}">
                  <a16:creationId xmlns:a16="http://schemas.microsoft.com/office/drawing/2014/main" id="{4B488BD8-92BE-E054-11A6-32C81345295C}"/>
                </a:ext>
              </a:extLst>
            </p:cNvPr>
            <p:cNvSpPr txBox="1"/>
            <p:nvPr/>
          </p:nvSpPr>
          <p:spPr>
            <a:xfrm>
              <a:off x="475441" y="2112431"/>
              <a:ext cx="1264540" cy="307776"/>
            </a:xfrm>
            <a:prstGeom prst="rect">
              <a:avLst/>
            </a:prstGeom>
            <a:noFill/>
          </p:spPr>
          <p:txBody>
            <a:bodyPr wrap="square">
              <a:spAutoFit/>
            </a:bodyPr>
            <a:lstStyle/>
            <a:p>
              <a:pPr defTabSz="685800" fontAlgn="auto">
                <a:spcBef>
                  <a:spcPts val="0"/>
                </a:spcBef>
                <a:spcAft>
                  <a:spcPts val="0"/>
                </a:spcAft>
              </a:pPr>
              <a:r>
                <a:rPr lang="en-GB" sz="900" noProof="1">
                  <a:solidFill>
                    <a:srgbClr val="2D2924"/>
                  </a:solidFill>
                  <a:latin typeface="Avenir Next LT Pro" panose="020B0504020202020204" pitchFamily="34" charset="0"/>
                  <a:ea typeface="+mn-ea"/>
                  <a:cs typeface="+mn-cs"/>
                </a:rPr>
                <a:t>extracellular </a:t>
              </a:r>
              <a:endParaRPr lang="en-GB" sz="900" dirty="0">
                <a:solidFill>
                  <a:srgbClr val="2D2924"/>
                </a:solidFill>
                <a:latin typeface="Avenir Next LT Pro" panose="020B0504020202020204" pitchFamily="34" charset="77"/>
                <a:ea typeface="+mn-ea"/>
                <a:cs typeface="+mn-cs"/>
              </a:endParaRPr>
            </a:p>
          </p:txBody>
        </p:sp>
        <p:sp>
          <p:nvSpPr>
            <p:cNvPr id="250" name="Textfeld 249">
              <a:extLst>
                <a:ext uri="{FF2B5EF4-FFF2-40B4-BE49-F238E27FC236}">
                  <a16:creationId xmlns:a16="http://schemas.microsoft.com/office/drawing/2014/main" id="{65A89EE1-D0F8-E98C-13AB-72893B36DD1D}"/>
                </a:ext>
              </a:extLst>
            </p:cNvPr>
            <p:cNvSpPr txBox="1"/>
            <p:nvPr/>
          </p:nvSpPr>
          <p:spPr>
            <a:xfrm>
              <a:off x="475441" y="4755370"/>
              <a:ext cx="1264540" cy="307776"/>
            </a:xfrm>
            <a:prstGeom prst="rect">
              <a:avLst/>
            </a:prstGeom>
            <a:noFill/>
          </p:spPr>
          <p:txBody>
            <a:bodyPr wrap="square">
              <a:spAutoFit/>
            </a:bodyPr>
            <a:lstStyle/>
            <a:p>
              <a:pPr defTabSz="685800" fontAlgn="auto">
                <a:spcBef>
                  <a:spcPts val="0"/>
                </a:spcBef>
                <a:spcAft>
                  <a:spcPts val="0"/>
                </a:spcAft>
              </a:pPr>
              <a:r>
                <a:rPr lang="en-GB" sz="900" noProof="1">
                  <a:solidFill>
                    <a:srgbClr val="2D2924"/>
                  </a:solidFill>
                  <a:latin typeface="Avenir Next LT Pro" panose="020B0504020202020204" pitchFamily="34" charset="0"/>
                  <a:ea typeface="+mn-ea"/>
                  <a:cs typeface="+mn-cs"/>
                </a:rPr>
                <a:t>intracellular </a:t>
              </a:r>
              <a:endParaRPr lang="en-GB" sz="900" dirty="0">
                <a:solidFill>
                  <a:srgbClr val="2D2924"/>
                </a:solidFill>
                <a:latin typeface="Avenir Next LT Pro" panose="020B0504020202020204" pitchFamily="34" charset="77"/>
                <a:ea typeface="+mn-ea"/>
                <a:cs typeface="+mn-cs"/>
              </a:endParaRPr>
            </a:p>
          </p:txBody>
        </p:sp>
        <p:grpSp>
          <p:nvGrpSpPr>
            <p:cNvPr id="55" name="Gruppieren 54">
              <a:extLst>
                <a:ext uri="{FF2B5EF4-FFF2-40B4-BE49-F238E27FC236}">
                  <a16:creationId xmlns:a16="http://schemas.microsoft.com/office/drawing/2014/main" id="{4D33AFC8-A2C9-B9ED-6C6A-F141C72AD0E4}"/>
                </a:ext>
              </a:extLst>
            </p:cNvPr>
            <p:cNvGrpSpPr>
              <a:grpSpLocks noChangeAspect="1"/>
            </p:cNvGrpSpPr>
            <p:nvPr/>
          </p:nvGrpSpPr>
          <p:grpSpPr>
            <a:xfrm rot="19500000">
              <a:off x="4212000" y="5330216"/>
              <a:ext cx="159659" cy="155481"/>
              <a:chOff x="6226713" y="2918486"/>
              <a:chExt cx="306014" cy="298006"/>
            </a:xfrm>
          </p:grpSpPr>
          <p:sp>
            <p:nvSpPr>
              <p:cNvPr id="10" name="Ellipse 9">
                <a:extLst>
                  <a:ext uri="{FF2B5EF4-FFF2-40B4-BE49-F238E27FC236}">
                    <a16:creationId xmlns:a16="http://schemas.microsoft.com/office/drawing/2014/main" id="{1755467B-FBC0-49BD-DBDE-F9D0E92086AF}"/>
                  </a:ext>
                </a:extLst>
              </p:cNvPr>
              <p:cNvSpPr/>
              <p:nvPr/>
            </p:nvSpPr>
            <p:spPr>
              <a:xfrm>
                <a:off x="6276511" y="2924822"/>
                <a:ext cx="218844" cy="227399"/>
              </a:xfrm>
              <a:prstGeom prst="ellipse">
                <a:avLst/>
              </a:prstGeom>
              <a:noFill/>
              <a:ln w="222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dirty="0">
                  <a:solidFill>
                    <a:srgbClr val="FFFFFF"/>
                  </a:solidFill>
                  <a:latin typeface="Avenir Next LT Pro" panose="020B0504020202020204" pitchFamily="34" charset="77"/>
                </a:endParaRPr>
              </a:p>
            </p:txBody>
          </p:sp>
          <p:cxnSp>
            <p:nvCxnSpPr>
              <p:cNvPr id="51" name="Gerader Verbinder 50">
                <a:extLst>
                  <a:ext uri="{FF2B5EF4-FFF2-40B4-BE49-F238E27FC236}">
                    <a16:creationId xmlns:a16="http://schemas.microsoft.com/office/drawing/2014/main" id="{0C6942A9-9634-75B9-8AAE-D753B416BD49}"/>
                  </a:ext>
                </a:extLst>
              </p:cNvPr>
              <p:cNvCxnSpPr>
                <a:cxnSpLocks/>
              </p:cNvCxnSpPr>
              <p:nvPr/>
            </p:nvCxnSpPr>
            <p:spPr>
              <a:xfrm rot="-3540000">
                <a:off x="6262713" y="2940708"/>
                <a:ext cx="0" cy="72000"/>
              </a:xfrm>
              <a:prstGeom prst="line">
                <a:avLst/>
              </a:prstGeom>
              <a:ln>
                <a:solidFill>
                  <a:schemeClr val="tx2"/>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19" name="Gerader Verbinder 318">
                <a:extLst>
                  <a:ext uri="{FF2B5EF4-FFF2-40B4-BE49-F238E27FC236}">
                    <a16:creationId xmlns:a16="http://schemas.microsoft.com/office/drawing/2014/main" id="{95580F23-B1BF-631B-93AC-25A15C90E466}"/>
                  </a:ext>
                </a:extLst>
              </p:cNvPr>
              <p:cNvCxnSpPr>
                <a:cxnSpLocks/>
              </p:cNvCxnSpPr>
              <p:nvPr/>
            </p:nvCxnSpPr>
            <p:spPr>
              <a:xfrm rot="2340000" flipH="1" flipV="1">
                <a:off x="6392804" y="3144492"/>
                <a:ext cx="64615" cy="72000"/>
              </a:xfrm>
              <a:prstGeom prst="line">
                <a:avLst/>
              </a:prstGeom>
              <a:ln>
                <a:solidFill>
                  <a:schemeClr val="tx2"/>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20" name="Gerader Verbinder 319">
                <a:extLst>
                  <a:ext uri="{FF2B5EF4-FFF2-40B4-BE49-F238E27FC236}">
                    <a16:creationId xmlns:a16="http://schemas.microsoft.com/office/drawing/2014/main" id="{7D410AE9-0FFC-86B3-502F-A1B4939A383E}"/>
                  </a:ext>
                </a:extLst>
              </p:cNvPr>
              <p:cNvCxnSpPr>
                <a:cxnSpLocks/>
              </p:cNvCxnSpPr>
              <p:nvPr/>
            </p:nvCxnSpPr>
            <p:spPr>
              <a:xfrm rot="-5340000" flipH="1" flipV="1">
                <a:off x="6464419" y="2914794"/>
                <a:ext cx="64616" cy="72000"/>
              </a:xfrm>
              <a:prstGeom prst="line">
                <a:avLst/>
              </a:prstGeom>
              <a:ln>
                <a:solidFill>
                  <a:schemeClr val="tx2"/>
                </a:solidFill>
                <a:headEnd type="oval"/>
                <a:tailEnd type="none" w="sm" len="med"/>
              </a:ln>
            </p:spPr>
            <p:style>
              <a:lnRef idx="1">
                <a:schemeClr val="accent1"/>
              </a:lnRef>
              <a:fillRef idx="0">
                <a:schemeClr val="accent1"/>
              </a:fillRef>
              <a:effectRef idx="0">
                <a:schemeClr val="accent1"/>
              </a:effectRef>
              <a:fontRef idx="minor">
                <a:schemeClr val="tx1"/>
              </a:fontRef>
            </p:style>
          </p:cxnSp>
        </p:grpSp>
        <p:grpSp>
          <p:nvGrpSpPr>
            <p:cNvPr id="9" name="Gruppieren 8">
              <a:extLst>
                <a:ext uri="{FF2B5EF4-FFF2-40B4-BE49-F238E27FC236}">
                  <a16:creationId xmlns:a16="http://schemas.microsoft.com/office/drawing/2014/main" id="{1BA57D92-8753-D34F-59BE-241902CDAA8A}"/>
                </a:ext>
              </a:extLst>
            </p:cNvPr>
            <p:cNvGrpSpPr/>
            <p:nvPr/>
          </p:nvGrpSpPr>
          <p:grpSpPr>
            <a:xfrm>
              <a:off x="5868000" y="2913222"/>
              <a:ext cx="1260000" cy="2641950"/>
              <a:chOff x="5868000" y="2913222"/>
              <a:chExt cx="1260000" cy="2641950"/>
            </a:xfrm>
          </p:grpSpPr>
          <p:grpSp>
            <p:nvGrpSpPr>
              <p:cNvPr id="8" name="Gruppieren 7">
                <a:extLst>
                  <a:ext uri="{FF2B5EF4-FFF2-40B4-BE49-F238E27FC236}">
                    <a16:creationId xmlns:a16="http://schemas.microsoft.com/office/drawing/2014/main" id="{E078FFF3-3131-8BCC-6364-5AF78809CC04}"/>
                  </a:ext>
                </a:extLst>
              </p:cNvPr>
              <p:cNvGrpSpPr/>
              <p:nvPr/>
            </p:nvGrpSpPr>
            <p:grpSpPr>
              <a:xfrm>
                <a:off x="5868000" y="2913222"/>
                <a:ext cx="1260000" cy="2637233"/>
                <a:chOff x="5868000" y="2913222"/>
                <a:chExt cx="1260000" cy="2637233"/>
              </a:xfrm>
            </p:grpSpPr>
            <p:grpSp>
              <p:nvGrpSpPr>
                <p:cNvPr id="251" name="Gruppieren 250">
                  <a:extLst>
                    <a:ext uri="{FF2B5EF4-FFF2-40B4-BE49-F238E27FC236}">
                      <a16:creationId xmlns:a16="http://schemas.microsoft.com/office/drawing/2014/main" id="{72D063BD-1A2B-6F07-CC5F-C588FA492EFA}"/>
                    </a:ext>
                  </a:extLst>
                </p:cNvPr>
                <p:cNvGrpSpPr/>
                <p:nvPr/>
              </p:nvGrpSpPr>
              <p:grpSpPr>
                <a:xfrm>
                  <a:off x="6018011" y="2913222"/>
                  <a:ext cx="494474" cy="2637233"/>
                  <a:chOff x="6188149" y="1541622"/>
                  <a:chExt cx="291997" cy="1589565"/>
                </a:xfrm>
              </p:grpSpPr>
              <p:cxnSp>
                <p:nvCxnSpPr>
                  <p:cNvPr id="253" name="Gerader Verbinder 252">
                    <a:extLst>
                      <a:ext uri="{FF2B5EF4-FFF2-40B4-BE49-F238E27FC236}">
                        <a16:creationId xmlns:a16="http://schemas.microsoft.com/office/drawing/2014/main" id="{F2C6382C-5B2E-BF91-81D4-000BC5F3AC8C}"/>
                      </a:ext>
                    </a:extLst>
                  </p:cNvPr>
                  <p:cNvCxnSpPr/>
                  <p:nvPr/>
                </p:nvCxnSpPr>
                <p:spPr>
                  <a:xfrm>
                    <a:off x="6480146" y="1541622"/>
                    <a:ext cx="0" cy="455671"/>
                  </a:xfrm>
                  <a:prstGeom prst="line">
                    <a:avLst/>
                  </a:prstGeom>
                  <a:ln w="190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cxnSp>
                <p:nvCxnSpPr>
                  <p:cNvPr id="254" name="Gerader Verbinder 253">
                    <a:extLst>
                      <a:ext uri="{FF2B5EF4-FFF2-40B4-BE49-F238E27FC236}">
                        <a16:creationId xmlns:a16="http://schemas.microsoft.com/office/drawing/2014/main" id="{584874FE-5E91-A780-1A85-36B74FAD88E5}"/>
                      </a:ext>
                    </a:extLst>
                  </p:cNvPr>
                  <p:cNvCxnSpPr/>
                  <p:nvPr/>
                </p:nvCxnSpPr>
                <p:spPr>
                  <a:xfrm>
                    <a:off x="6188149" y="1547085"/>
                    <a:ext cx="288000" cy="0"/>
                  </a:xfrm>
                  <a:prstGeom prst="line">
                    <a:avLst/>
                  </a:prstGeom>
                  <a:ln w="19050">
                    <a:solidFill>
                      <a:schemeClr val="tx1">
                        <a:lumMod val="75000"/>
                        <a:lumOff val="25000"/>
                      </a:schemeClr>
                    </a:solidFill>
                    <a:headEnd type="oval" w="lg" len="lg"/>
                  </a:ln>
                </p:spPr>
                <p:style>
                  <a:lnRef idx="1">
                    <a:schemeClr val="dk1"/>
                  </a:lnRef>
                  <a:fillRef idx="0">
                    <a:schemeClr val="dk1"/>
                  </a:fillRef>
                  <a:effectRef idx="0">
                    <a:schemeClr val="dk1"/>
                  </a:effectRef>
                  <a:fontRef idx="minor">
                    <a:schemeClr val="tx1"/>
                  </a:fontRef>
                </p:style>
              </p:cxnSp>
              <p:cxnSp>
                <p:nvCxnSpPr>
                  <p:cNvPr id="258" name="Gerader Verbinder 257">
                    <a:extLst>
                      <a:ext uri="{FF2B5EF4-FFF2-40B4-BE49-F238E27FC236}">
                        <a16:creationId xmlns:a16="http://schemas.microsoft.com/office/drawing/2014/main" id="{C37DFB3B-297C-B0D2-4351-CF477C04EB69}"/>
                      </a:ext>
                    </a:extLst>
                  </p:cNvPr>
                  <p:cNvCxnSpPr/>
                  <p:nvPr/>
                </p:nvCxnSpPr>
                <p:spPr>
                  <a:xfrm>
                    <a:off x="6191687" y="3131187"/>
                    <a:ext cx="288000" cy="0"/>
                  </a:xfrm>
                  <a:prstGeom prst="line">
                    <a:avLst/>
                  </a:prstGeom>
                  <a:ln w="19050">
                    <a:solidFill>
                      <a:schemeClr val="tx1">
                        <a:lumMod val="75000"/>
                        <a:lumOff val="25000"/>
                      </a:schemeClr>
                    </a:solidFill>
                    <a:headEnd type="oval" w="lg" len="lg"/>
                    <a:tailEnd w="lg" len="med"/>
                  </a:ln>
                </p:spPr>
                <p:style>
                  <a:lnRef idx="1">
                    <a:schemeClr val="dk1"/>
                  </a:lnRef>
                  <a:fillRef idx="0">
                    <a:schemeClr val="dk1"/>
                  </a:fillRef>
                  <a:effectRef idx="0">
                    <a:schemeClr val="dk1"/>
                  </a:effectRef>
                  <a:fontRef idx="minor">
                    <a:schemeClr val="tx1"/>
                  </a:fontRef>
                </p:style>
              </p:cxnSp>
            </p:grpSp>
            <p:sp>
              <p:nvSpPr>
                <p:cNvPr id="252" name="Rechteck 251">
                  <a:extLst>
                    <a:ext uri="{FF2B5EF4-FFF2-40B4-BE49-F238E27FC236}">
                      <a16:creationId xmlns:a16="http://schemas.microsoft.com/office/drawing/2014/main" id="{EC9D6DE3-E078-3320-9BFF-9178E3834BF8}"/>
                    </a:ext>
                  </a:extLst>
                </p:cNvPr>
                <p:cNvSpPr/>
                <p:nvPr/>
              </p:nvSpPr>
              <p:spPr>
                <a:xfrm>
                  <a:off x="5868000" y="3662334"/>
                  <a:ext cx="1260000" cy="115200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fontAlgn="auto">
                    <a:lnSpc>
                      <a:spcPct val="110000"/>
                    </a:lnSpc>
                    <a:spcBef>
                      <a:spcPts val="0"/>
                    </a:spcBef>
                    <a:spcAft>
                      <a:spcPts val="225"/>
                    </a:spcAft>
                    <a:buClr>
                      <a:srgbClr val="00833E"/>
                    </a:buClr>
                    <a:defRPr/>
                  </a:pPr>
                  <a:r>
                    <a:rPr lang="en-GB" sz="900" b="1" noProof="1">
                      <a:solidFill>
                        <a:srgbClr val="00833E"/>
                      </a:solidFill>
                      <a:latin typeface="Avenir Next LT Pro Demi" panose="020B0504020202020204" pitchFamily="34" charset="77"/>
                    </a:rPr>
                    <a:t>Vertical </a:t>
                  </a:r>
                  <a:br>
                    <a:rPr lang="en-GB" sz="900" b="1" noProof="1">
                      <a:solidFill>
                        <a:srgbClr val="00833E"/>
                      </a:solidFill>
                      <a:latin typeface="Avenir Next LT Pro Demi" panose="020B0504020202020204" pitchFamily="34" charset="77"/>
                    </a:rPr>
                  </a:br>
                  <a:r>
                    <a:rPr lang="en-GB" sz="900" b="1" noProof="1">
                      <a:solidFill>
                        <a:srgbClr val="00833E"/>
                      </a:solidFill>
                      <a:latin typeface="Avenir Next LT Pro Demi" panose="020B0504020202020204" pitchFamily="34" charset="77"/>
                    </a:rPr>
                    <a:t>HER2-Inhibition</a:t>
                  </a:r>
                  <a:r>
                    <a:rPr lang="en-GB" sz="900" b="1" baseline="30000" noProof="1">
                      <a:solidFill>
                        <a:srgbClr val="00833E"/>
                      </a:solidFill>
                      <a:latin typeface="Avenir Next LT Pro Demi" panose="020B0504020202020204" pitchFamily="34" charset="77"/>
                    </a:rPr>
                    <a:t>2</a:t>
                  </a:r>
                </a:p>
                <a:p>
                  <a:pPr algn="ctr" defTabSz="685800" fontAlgn="auto">
                    <a:lnSpc>
                      <a:spcPct val="110000"/>
                    </a:lnSpc>
                    <a:spcBef>
                      <a:spcPts val="0"/>
                    </a:spcBef>
                    <a:spcAft>
                      <a:spcPts val="225"/>
                    </a:spcAft>
                    <a:buClr>
                      <a:srgbClr val="00833E"/>
                    </a:buClr>
                    <a:defRPr/>
                  </a:pPr>
                  <a:r>
                    <a:rPr lang="en-GB" sz="825" noProof="1">
                      <a:solidFill>
                        <a:srgbClr val="2D2924"/>
                      </a:solidFill>
                      <a:latin typeface="Avenir Next LT Pro" panose="020B0504020202020204" pitchFamily="34" charset="0"/>
                    </a:rPr>
                    <a:t>(mAb + TKI)</a:t>
                  </a:r>
                </a:p>
              </p:txBody>
            </p:sp>
          </p:grpSp>
          <p:cxnSp>
            <p:nvCxnSpPr>
              <p:cNvPr id="321" name="Gerader Verbinder 320">
                <a:extLst>
                  <a:ext uri="{FF2B5EF4-FFF2-40B4-BE49-F238E27FC236}">
                    <a16:creationId xmlns:a16="http://schemas.microsoft.com/office/drawing/2014/main" id="{CAA4B2EF-DB97-0DF8-3C8C-0E1F8AB38214}"/>
                  </a:ext>
                </a:extLst>
              </p:cNvPr>
              <p:cNvCxnSpPr/>
              <p:nvPr/>
            </p:nvCxnSpPr>
            <p:spPr>
              <a:xfrm>
                <a:off x="6516000" y="4799172"/>
                <a:ext cx="0" cy="756000"/>
              </a:xfrm>
              <a:prstGeom prst="line">
                <a:avLst/>
              </a:prstGeom>
              <a:ln w="190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grpSp>
        <p:grpSp>
          <p:nvGrpSpPr>
            <p:cNvPr id="324" name="Gruppieren 323">
              <a:extLst>
                <a:ext uri="{FF2B5EF4-FFF2-40B4-BE49-F238E27FC236}">
                  <a16:creationId xmlns:a16="http://schemas.microsoft.com/office/drawing/2014/main" id="{2090287B-914F-7A4F-1FD7-6435075CD8F4}"/>
                </a:ext>
              </a:extLst>
            </p:cNvPr>
            <p:cNvGrpSpPr/>
            <p:nvPr/>
          </p:nvGrpSpPr>
          <p:grpSpPr>
            <a:xfrm>
              <a:off x="3744000" y="2859267"/>
              <a:ext cx="1031368" cy="166459"/>
              <a:chOff x="3219755" y="6208277"/>
              <a:chExt cx="837286" cy="166459"/>
            </a:xfrm>
          </p:grpSpPr>
          <p:sp>
            <p:nvSpPr>
              <p:cNvPr id="332" name="Ellipse 331">
                <a:extLst>
                  <a:ext uri="{FF2B5EF4-FFF2-40B4-BE49-F238E27FC236}">
                    <a16:creationId xmlns:a16="http://schemas.microsoft.com/office/drawing/2014/main" id="{7820FE27-478E-4280-725F-F38F7285FC17}"/>
                  </a:ext>
                </a:extLst>
              </p:cNvPr>
              <p:cNvSpPr/>
              <p:nvPr/>
            </p:nvSpPr>
            <p:spPr>
              <a:xfrm>
                <a:off x="3219755" y="6212954"/>
                <a:ext cx="131516" cy="161782"/>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dirty="0">
                  <a:solidFill>
                    <a:srgbClr val="FFFFFF"/>
                  </a:solidFill>
                  <a:latin typeface="Avenir Next LT Pro" panose="020B0504020202020204" pitchFamily="34" charset="77"/>
                </a:endParaRPr>
              </a:p>
            </p:txBody>
          </p:sp>
          <p:cxnSp>
            <p:nvCxnSpPr>
              <p:cNvPr id="336" name="Gerader Verbinder 335">
                <a:extLst>
                  <a:ext uri="{FF2B5EF4-FFF2-40B4-BE49-F238E27FC236}">
                    <a16:creationId xmlns:a16="http://schemas.microsoft.com/office/drawing/2014/main" id="{26EAB166-3CA1-BD3C-4385-2E57D61D75AC}"/>
                  </a:ext>
                </a:extLst>
              </p:cNvPr>
              <p:cNvCxnSpPr/>
              <p:nvPr/>
            </p:nvCxnSpPr>
            <p:spPr>
              <a:xfrm>
                <a:off x="3414079" y="6292297"/>
                <a:ext cx="642962"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38" name="Gerader Verbinder 337">
                <a:extLst>
                  <a:ext uri="{FF2B5EF4-FFF2-40B4-BE49-F238E27FC236}">
                    <a16:creationId xmlns:a16="http://schemas.microsoft.com/office/drawing/2014/main" id="{8619F34A-C2D2-501E-5B80-2A115CE01CBB}"/>
                  </a:ext>
                </a:extLst>
              </p:cNvPr>
              <p:cNvCxnSpPr>
                <a:cxnSpLocks/>
              </p:cNvCxnSpPr>
              <p:nvPr/>
            </p:nvCxnSpPr>
            <p:spPr>
              <a:xfrm flipV="1">
                <a:off x="3420550" y="6208277"/>
                <a:ext cx="0" cy="161782"/>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248" name="Gruppieren 247">
              <a:extLst>
                <a:ext uri="{FF2B5EF4-FFF2-40B4-BE49-F238E27FC236}">
                  <a16:creationId xmlns:a16="http://schemas.microsoft.com/office/drawing/2014/main" id="{BD70D13C-23F6-CC6B-A6EA-ECB4F008FBDE}"/>
                </a:ext>
              </a:extLst>
            </p:cNvPr>
            <p:cNvGrpSpPr/>
            <p:nvPr/>
          </p:nvGrpSpPr>
          <p:grpSpPr>
            <a:xfrm>
              <a:off x="3132000" y="1894270"/>
              <a:ext cx="1675475" cy="166459"/>
              <a:chOff x="3222920" y="6208277"/>
              <a:chExt cx="1360190" cy="166459"/>
            </a:xfrm>
          </p:grpSpPr>
          <p:sp>
            <p:nvSpPr>
              <p:cNvPr id="259" name="Ellipse 258">
                <a:extLst>
                  <a:ext uri="{FF2B5EF4-FFF2-40B4-BE49-F238E27FC236}">
                    <a16:creationId xmlns:a16="http://schemas.microsoft.com/office/drawing/2014/main" id="{4EFE0870-5AF1-53C9-93E5-A52637108E27}"/>
                  </a:ext>
                </a:extLst>
              </p:cNvPr>
              <p:cNvSpPr/>
              <p:nvPr/>
            </p:nvSpPr>
            <p:spPr>
              <a:xfrm>
                <a:off x="3222920" y="6212954"/>
                <a:ext cx="131516" cy="161782"/>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dirty="0">
                  <a:solidFill>
                    <a:srgbClr val="FFFFFF"/>
                  </a:solidFill>
                  <a:latin typeface="Avenir Next LT Pro" panose="020B0504020202020204" pitchFamily="34" charset="77"/>
                </a:endParaRPr>
              </a:p>
            </p:txBody>
          </p:sp>
          <p:cxnSp>
            <p:nvCxnSpPr>
              <p:cNvPr id="322" name="Gerader Verbinder 321">
                <a:extLst>
                  <a:ext uri="{FF2B5EF4-FFF2-40B4-BE49-F238E27FC236}">
                    <a16:creationId xmlns:a16="http://schemas.microsoft.com/office/drawing/2014/main" id="{B612DC1B-9148-FCD8-ABDA-85CAB54B66D6}"/>
                  </a:ext>
                </a:extLst>
              </p:cNvPr>
              <p:cNvCxnSpPr/>
              <p:nvPr/>
            </p:nvCxnSpPr>
            <p:spPr>
              <a:xfrm>
                <a:off x="3414084" y="6292297"/>
                <a:ext cx="1169026"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23" name="Gerader Verbinder 322">
                <a:extLst>
                  <a:ext uri="{FF2B5EF4-FFF2-40B4-BE49-F238E27FC236}">
                    <a16:creationId xmlns:a16="http://schemas.microsoft.com/office/drawing/2014/main" id="{B593D212-0C07-0D69-5B5C-7B36446D3821}"/>
                  </a:ext>
                </a:extLst>
              </p:cNvPr>
              <p:cNvCxnSpPr>
                <a:cxnSpLocks/>
              </p:cNvCxnSpPr>
              <p:nvPr/>
            </p:nvCxnSpPr>
            <p:spPr>
              <a:xfrm flipV="1">
                <a:off x="3420550" y="6208277"/>
                <a:ext cx="0" cy="161782"/>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5" name="Gruppieren 4">
              <a:extLst>
                <a:ext uri="{FF2B5EF4-FFF2-40B4-BE49-F238E27FC236}">
                  <a16:creationId xmlns:a16="http://schemas.microsoft.com/office/drawing/2014/main" id="{8DE7B7AB-04CE-B5DC-B15A-AD0A5EB62F2E}"/>
                </a:ext>
              </a:extLst>
            </p:cNvPr>
            <p:cNvGrpSpPr/>
            <p:nvPr/>
          </p:nvGrpSpPr>
          <p:grpSpPr>
            <a:xfrm>
              <a:off x="2939016" y="5459344"/>
              <a:ext cx="1490509" cy="164988"/>
              <a:chOff x="3183575" y="6205071"/>
              <a:chExt cx="1490509" cy="164988"/>
            </a:xfrm>
          </p:grpSpPr>
          <p:sp>
            <p:nvSpPr>
              <p:cNvPr id="255" name="Ellipse 254">
                <a:extLst>
                  <a:ext uri="{FF2B5EF4-FFF2-40B4-BE49-F238E27FC236}">
                    <a16:creationId xmlns:a16="http://schemas.microsoft.com/office/drawing/2014/main" id="{7F469B54-A9F6-3DF5-D356-C2DF209F94F4}"/>
                  </a:ext>
                </a:extLst>
              </p:cNvPr>
              <p:cNvSpPr/>
              <p:nvPr/>
            </p:nvSpPr>
            <p:spPr>
              <a:xfrm>
                <a:off x="3183575" y="6205071"/>
                <a:ext cx="161782" cy="161782"/>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dirty="0">
                  <a:solidFill>
                    <a:srgbClr val="FFFFFF"/>
                  </a:solidFill>
                  <a:latin typeface="Avenir Next LT Pro" panose="020B0504020202020204" pitchFamily="34" charset="77"/>
                </a:endParaRPr>
              </a:p>
            </p:txBody>
          </p:sp>
          <p:cxnSp>
            <p:nvCxnSpPr>
              <p:cNvPr id="256" name="Gerader Verbinder 255">
                <a:extLst>
                  <a:ext uri="{FF2B5EF4-FFF2-40B4-BE49-F238E27FC236}">
                    <a16:creationId xmlns:a16="http://schemas.microsoft.com/office/drawing/2014/main" id="{9D2DF164-717F-1FA2-71C8-44681387DB93}"/>
                  </a:ext>
                </a:extLst>
              </p:cNvPr>
              <p:cNvCxnSpPr/>
              <p:nvPr/>
            </p:nvCxnSpPr>
            <p:spPr>
              <a:xfrm>
                <a:off x="3414084" y="6292297"/>
                <a:ext cx="1260000"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7" name="Gerader Verbinder 256">
                <a:extLst>
                  <a:ext uri="{FF2B5EF4-FFF2-40B4-BE49-F238E27FC236}">
                    <a16:creationId xmlns:a16="http://schemas.microsoft.com/office/drawing/2014/main" id="{CE8F4EF9-01CB-AFBE-BBC2-F9A4AB74DACA}"/>
                  </a:ext>
                </a:extLst>
              </p:cNvPr>
              <p:cNvCxnSpPr>
                <a:cxnSpLocks/>
              </p:cNvCxnSpPr>
              <p:nvPr/>
            </p:nvCxnSpPr>
            <p:spPr>
              <a:xfrm flipV="1">
                <a:off x="3420550" y="6208277"/>
                <a:ext cx="0" cy="161782"/>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36244651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FBDDBB-0656-88E4-8AFB-979A4BF2E9F3}"/>
              </a:ext>
            </a:extLst>
          </p:cNvPr>
          <p:cNvPicPr>
            <a:picLocks noChangeAspect="1"/>
          </p:cNvPicPr>
          <p:nvPr/>
        </p:nvPicPr>
        <p:blipFill>
          <a:blip r:embed="rId2"/>
          <a:stretch>
            <a:fillRect/>
          </a:stretch>
        </p:blipFill>
        <p:spPr>
          <a:xfrm>
            <a:off x="1684283" y="132891"/>
            <a:ext cx="5493412" cy="4244910"/>
          </a:xfrm>
          <a:prstGeom prst="rect">
            <a:avLst/>
          </a:prstGeom>
        </p:spPr>
      </p:pic>
      <p:cxnSp>
        <p:nvCxnSpPr>
          <p:cNvPr id="5" name="Straight Arrow Connector 4">
            <a:extLst>
              <a:ext uri="{FF2B5EF4-FFF2-40B4-BE49-F238E27FC236}">
                <a16:creationId xmlns:a16="http://schemas.microsoft.com/office/drawing/2014/main" id="{46F5E0FA-B679-32CC-7949-A182316EA3BB}"/>
              </a:ext>
            </a:extLst>
          </p:cNvPr>
          <p:cNvCxnSpPr>
            <a:cxnSpLocks/>
          </p:cNvCxnSpPr>
          <p:nvPr/>
        </p:nvCxnSpPr>
        <p:spPr bwMode="auto">
          <a:xfrm flipH="1">
            <a:off x="5232018" y="1931928"/>
            <a:ext cx="185630" cy="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7" name="Straight Arrow Connector 6">
            <a:extLst>
              <a:ext uri="{FF2B5EF4-FFF2-40B4-BE49-F238E27FC236}">
                <a16:creationId xmlns:a16="http://schemas.microsoft.com/office/drawing/2014/main" id="{A9760533-2379-4A1F-7966-472C47AC44EF}"/>
              </a:ext>
            </a:extLst>
          </p:cNvPr>
          <p:cNvCxnSpPr>
            <a:cxnSpLocks/>
          </p:cNvCxnSpPr>
          <p:nvPr/>
        </p:nvCxnSpPr>
        <p:spPr bwMode="auto">
          <a:xfrm flipH="1">
            <a:off x="6387050" y="1443788"/>
            <a:ext cx="185630" cy="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9" name="Straight Arrow Connector 8">
            <a:extLst>
              <a:ext uri="{FF2B5EF4-FFF2-40B4-BE49-F238E27FC236}">
                <a16:creationId xmlns:a16="http://schemas.microsoft.com/office/drawing/2014/main" id="{9A48EDE8-9523-A582-1A86-6C5279FFD23F}"/>
              </a:ext>
            </a:extLst>
          </p:cNvPr>
          <p:cNvCxnSpPr>
            <a:cxnSpLocks/>
          </p:cNvCxnSpPr>
          <p:nvPr/>
        </p:nvCxnSpPr>
        <p:spPr bwMode="auto">
          <a:xfrm flipH="1">
            <a:off x="3300091" y="2172559"/>
            <a:ext cx="185630" cy="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07259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43E0C7-10B1-F9C7-4A68-4BBD4FA53503}"/>
              </a:ext>
            </a:extLst>
          </p:cNvPr>
          <p:cNvPicPr>
            <a:picLocks noChangeAspect="1"/>
          </p:cNvPicPr>
          <p:nvPr/>
        </p:nvPicPr>
        <p:blipFill>
          <a:blip r:embed="rId2"/>
          <a:stretch>
            <a:fillRect/>
          </a:stretch>
        </p:blipFill>
        <p:spPr>
          <a:xfrm>
            <a:off x="1763634" y="86075"/>
            <a:ext cx="5400311" cy="4172968"/>
          </a:xfrm>
          <a:prstGeom prst="rect">
            <a:avLst/>
          </a:prstGeom>
        </p:spPr>
      </p:pic>
      <p:cxnSp>
        <p:nvCxnSpPr>
          <p:cNvPr id="5" name="Straight Arrow Connector 4">
            <a:extLst>
              <a:ext uri="{FF2B5EF4-FFF2-40B4-BE49-F238E27FC236}">
                <a16:creationId xmlns:a16="http://schemas.microsoft.com/office/drawing/2014/main" id="{97FDF818-7763-FDA8-C805-377A71CB9755}"/>
              </a:ext>
            </a:extLst>
          </p:cNvPr>
          <p:cNvCxnSpPr>
            <a:cxnSpLocks/>
          </p:cNvCxnSpPr>
          <p:nvPr/>
        </p:nvCxnSpPr>
        <p:spPr bwMode="auto">
          <a:xfrm flipH="1">
            <a:off x="2963207" y="1423164"/>
            <a:ext cx="185630" cy="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6" name="Straight Arrow Connector 5">
            <a:extLst>
              <a:ext uri="{FF2B5EF4-FFF2-40B4-BE49-F238E27FC236}">
                <a16:creationId xmlns:a16="http://schemas.microsoft.com/office/drawing/2014/main" id="{6B0C1BC6-ED97-C732-58E7-4F3946A78251}"/>
              </a:ext>
            </a:extLst>
          </p:cNvPr>
          <p:cNvCxnSpPr>
            <a:cxnSpLocks/>
          </p:cNvCxnSpPr>
          <p:nvPr/>
        </p:nvCxnSpPr>
        <p:spPr bwMode="auto">
          <a:xfrm flipH="1">
            <a:off x="4008236" y="1705046"/>
            <a:ext cx="185630" cy="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7" name="Straight Arrow Connector 6">
            <a:extLst>
              <a:ext uri="{FF2B5EF4-FFF2-40B4-BE49-F238E27FC236}">
                <a16:creationId xmlns:a16="http://schemas.microsoft.com/office/drawing/2014/main" id="{F94BE439-6F65-6085-4712-84C439AD3D20}"/>
              </a:ext>
            </a:extLst>
          </p:cNvPr>
          <p:cNvCxnSpPr>
            <a:cxnSpLocks/>
          </p:cNvCxnSpPr>
          <p:nvPr/>
        </p:nvCxnSpPr>
        <p:spPr bwMode="auto">
          <a:xfrm flipH="1">
            <a:off x="6909565" y="1491916"/>
            <a:ext cx="185630" cy="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44778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29F94-9D9B-E4EB-DEF2-DFD0627BF5E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5E55AEB-55FA-C218-185F-B1AA0E18C90D}"/>
              </a:ext>
            </a:extLst>
          </p:cNvPr>
          <p:cNvSpPr>
            <a:spLocks noGrp="1"/>
          </p:cNvSpPr>
          <p:nvPr>
            <p:ph idx="1"/>
          </p:nvPr>
        </p:nvSpPr>
        <p:spPr>
          <a:xfrm>
            <a:off x="507045" y="1139114"/>
            <a:ext cx="7772400" cy="2742388"/>
          </a:xfrm>
        </p:spPr>
        <p:txBody>
          <a:bodyPr/>
          <a:lstStyle/>
          <a:p>
            <a:r>
              <a:rPr lang="en-US" sz="1800" dirty="0"/>
              <a:t>Overcome intrinsic and acquired chemoresistance</a:t>
            </a:r>
          </a:p>
          <a:p>
            <a:endParaRPr lang="en-US" sz="1800" dirty="0"/>
          </a:p>
          <a:p>
            <a:r>
              <a:rPr lang="en-US" sz="1800" dirty="0"/>
              <a:t>How to overcome intrinsic immunosuppressive TME</a:t>
            </a:r>
          </a:p>
          <a:p>
            <a:endParaRPr lang="en-US" sz="1800" dirty="0"/>
          </a:p>
          <a:p>
            <a:r>
              <a:rPr lang="en-US" sz="1800" dirty="0"/>
              <a:t>How to best leverage the few known actionable genetic alterations- esp. DRD, non-RAS driver mutations</a:t>
            </a:r>
          </a:p>
          <a:p>
            <a:endParaRPr lang="en-US" sz="1800" dirty="0"/>
          </a:p>
          <a:p>
            <a:r>
              <a:rPr lang="en-US" sz="1800" dirty="0"/>
              <a:t>Identify novel cross-mechanism combinations</a:t>
            </a:r>
          </a:p>
        </p:txBody>
      </p:sp>
      <p:sp>
        <p:nvSpPr>
          <p:cNvPr id="4" name="TextBox 3">
            <a:extLst>
              <a:ext uri="{FF2B5EF4-FFF2-40B4-BE49-F238E27FC236}">
                <a16:creationId xmlns:a16="http://schemas.microsoft.com/office/drawing/2014/main" id="{891AE393-0BA8-6B1B-E222-E147E7884CFE}"/>
              </a:ext>
            </a:extLst>
          </p:cNvPr>
          <p:cNvSpPr txBox="1"/>
          <p:nvPr/>
        </p:nvSpPr>
        <p:spPr>
          <a:xfrm>
            <a:off x="1289927" y="144380"/>
            <a:ext cx="5985934" cy="400110"/>
          </a:xfrm>
          <a:prstGeom prst="rect">
            <a:avLst/>
          </a:prstGeom>
          <a:noFill/>
        </p:spPr>
        <p:txBody>
          <a:bodyPr wrap="none" rtlCol="0">
            <a:spAutoFit/>
          </a:bodyPr>
          <a:lstStyle/>
          <a:p>
            <a:r>
              <a:rPr lang="en-US" sz="2000" dirty="0"/>
              <a:t>Unmet needs and opportunities in advanced PDAC</a:t>
            </a:r>
          </a:p>
        </p:txBody>
      </p:sp>
    </p:spTree>
    <p:extLst>
      <p:ext uri="{BB962C8B-B14F-4D97-AF65-F5344CB8AC3E}">
        <p14:creationId xmlns:p14="http://schemas.microsoft.com/office/powerpoint/2010/main" val="308084193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8EF10A-0AEB-51B5-99B1-C3BDF097482C}"/>
              </a:ext>
            </a:extLst>
          </p:cNvPr>
          <p:cNvPicPr>
            <a:picLocks noChangeAspect="1"/>
          </p:cNvPicPr>
          <p:nvPr/>
        </p:nvPicPr>
        <p:blipFill>
          <a:blip r:embed="rId2"/>
          <a:stretch>
            <a:fillRect/>
          </a:stretch>
        </p:blipFill>
        <p:spPr>
          <a:xfrm>
            <a:off x="573933" y="644041"/>
            <a:ext cx="7772400" cy="3131410"/>
          </a:xfrm>
          <a:prstGeom prst="rect">
            <a:avLst/>
          </a:prstGeom>
        </p:spPr>
      </p:pic>
      <p:sp>
        <p:nvSpPr>
          <p:cNvPr id="4" name="TextBox 3">
            <a:extLst>
              <a:ext uri="{FF2B5EF4-FFF2-40B4-BE49-F238E27FC236}">
                <a16:creationId xmlns:a16="http://schemas.microsoft.com/office/drawing/2014/main" id="{285178EB-6E46-1726-7D5E-8F78AF4EACC5}"/>
              </a:ext>
            </a:extLst>
          </p:cNvPr>
          <p:cNvSpPr txBox="1"/>
          <p:nvPr/>
        </p:nvSpPr>
        <p:spPr>
          <a:xfrm>
            <a:off x="797667" y="3177702"/>
            <a:ext cx="2483797" cy="954107"/>
          </a:xfrm>
          <a:prstGeom prst="rect">
            <a:avLst/>
          </a:prstGeom>
          <a:noFill/>
        </p:spPr>
        <p:txBody>
          <a:bodyPr wrap="square" rtlCol="0">
            <a:spAutoFit/>
          </a:bodyPr>
          <a:lstStyle/>
          <a:p>
            <a:r>
              <a:rPr lang="en-US" sz="1400" dirty="0"/>
              <a:t>TMB- ICI</a:t>
            </a:r>
          </a:p>
          <a:p>
            <a:r>
              <a:rPr lang="en-US" sz="1400" dirty="0"/>
              <a:t>Ret- </a:t>
            </a:r>
            <a:r>
              <a:rPr lang="en-US" sz="1400" dirty="0" err="1"/>
              <a:t>Selpercatinib</a:t>
            </a:r>
            <a:endParaRPr lang="en-US" sz="1400" dirty="0"/>
          </a:p>
          <a:p>
            <a:r>
              <a:rPr lang="en-US" sz="1400" dirty="0"/>
              <a:t>K-RasG12C- </a:t>
            </a:r>
            <a:r>
              <a:rPr lang="en-US" sz="1400" dirty="0" err="1"/>
              <a:t>Sotorasib</a:t>
            </a:r>
            <a:endParaRPr lang="en-US" sz="1400" dirty="0"/>
          </a:p>
          <a:p>
            <a:r>
              <a:rPr lang="en-US" sz="1400" dirty="0"/>
              <a:t>NRG1- </a:t>
            </a:r>
            <a:r>
              <a:rPr lang="en-US" sz="1400" dirty="0" err="1"/>
              <a:t>afatinib</a:t>
            </a:r>
            <a:endParaRPr lang="en-US" sz="1400" dirty="0"/>
          </a:p>
        </p:txBody>
      </p:sp>
    </p:spTree>
    <p:extLst>
      <p:ext uri="{BB962C8B-B14F-4D97-AF65-F5344CB8AC3E}">
        <p14:creationId xmlns:p14="http://schemas.microsoft.com/office/powerpoint/2010/main" val="60655969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1A22E-7A3A-22C4-28FC-F1105CDF8BCA}"/>
              </a:ext>
            </a:extLst>
          </p:cNvPr>
          <p:cNvSpPr>
            <a:spLocks noGrp="1"/>
          </p:cNvSpPr>
          <p:nvPr>
            <p:ph type="title"/>
          </p:nvPr>
        </p:nvSpPr>
        <p:spPr/>
        <p:txBody>
          <a:bodyPr/>
          <a:lstStyle/>
          <a:p>
            <a:r>
              <a:rPr lang="en-US" sz="2000" dirty="0"/>
              <a:t>Actionable mutations are uncommon</a:t>
            </a:r>
          </a:p>
        </p:txBody>
      </p:sp>
      <p:pic>
        <p:nvPicPr>
          <p:cNvPr id="4" name="Picture 3" descr="A pie chart with text below&#10;&#10;Description automatically generated">
            <a:extLst>
              <a:ext uri="{FF2B5EF4-FFF2-40B4-BE49-F238E27FC236}">
                <a16:creationId xmlns:a16="http://schemas.microsoft.com/office/drawing/2014/main" id="{9AE8EC0E-CABC-72D0-E915-A648C7120808}"/>
              </a:ext>
            </a:extLst>
          </p:cNvPr>
          <p:cNvPicPr>
            <a:picLocks noChangeAspect="1"/>
          </p:cNvPicPr>
          <p:nvPr/>
        </p:nvPicPr>
        <p:blipFill>
          <a:blip r:embed="rId2"/>
          <a:stretch>
            <a:fillRect/>
          </a:stretch>
        </p:blipFill>
        <p:spPr>
          <a:xfrm>
            <a:off x="873760" y="783771"/>
            <a:ext cx="8041185" cy="3230520"/>
          </a:xfrm>
          <a:prstGeom prst="rect">
            <a:avLst/>
          </a:prstGeom>
        </p:spPr>
      </p:pic>
      <p:sp>
        <p:nvSpPr>
          <p:cNvPr id="6" name="TextBox 5">
            <a:extLst>
              <a:ext uri="{FF2B5EF4-FFF2-40B4-BE49-F238E27FC236}">
                <a16:creationId xmlns:a16="http://schemas.microsoft.com/office/drawing/2014/main" id="{84E0FFC5-B62B-C2A6-4652-96763907F0DA}"/>
              </a:ext>
            </a:extLst>
          </p:cNvPr>
          <p:cNvSpPr txBox="1"/>
          <p:nvPr/>
        </p:nvSpPr>
        <p:spPr>
          <a:xfrm>
            <a:off x="4853093" y="4014291"/>
            <a:ext cx="4612640" cy="215444"/>
          </a:xfrm>
          <a:prstGeom prst="rect">
            <a:avLst/>
          </a:prstGeom>
          <a:noFill/>
        </p:spPr>
        <p:txBody>
          <a:bodyPr wrap="square">
            <a:spAutoFit/>
          </a:bodyPr>
          <a:lstStyle/>
          <a:p>
            <a:r>
              <a:rPr lang="en-US" sz="800" dirty="0">
                <a:effectLst/>
                <a:latin typeface="Helvetica" pitchFamily="2" charset="0"/>
              </a:rPr>
              <a:t>Cancers 2022, 14, 3239.</a:t>
            </a:r>
          </a:p>
        </p:txBody>
      </p:sp>
    </p:spTree>
    <p:extLst>
      <p:ext uri="{BB962C8B-B14F-4D97-AF65-F5344CB8AC3E}">
        <p14:creationId xmlns:p14="http://schemas.microsoft.com/office/powerpoint/2010/main" val="207745205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DB1BA-0CCA-5D8D-62C8-4766FE4855CC}"/>
              </a:ext>
            </a:extLst>
          </p:cNvPr>
          <p:cNvSpPr>
            <a:spLocks noGrp="1"/>
          </p:cNvSpPr>
          <p:nvPr>
            <p:ph type="title"/>
          </p:nvPr>
        </p:nvSpPr>
        <p:spPr>
          <a:xfrm>
            <a:off x="-345440" y="83846"/>
            <a:ext cx="9144000" cy="1006507"/>
          </a:xfrm>
        </p:spPr>
        <p:txBody>
          <a:bodyPr/>
          <a:lstStyle/>
          <a:p>
            <a:r>
              <a:rPr lang="en-US" sz="2000" dirty="0"/>
              <a:t>ICI for MSI-H PDAC/KEYNOTE 158</a:t>
            </a:r>
          </a:p>
        </p:txBody>
      </p:sp>
      <p:pic>
        <p:nvPicPr>
          <p:cNvPr id="4" name="Picture 3" descr="A table with numbers and text&#10;&#10;Description automatically generated">
            <a:extLst>
              <a:ext uri="{FF2B5EF4-FFF2-40B4-BE49-F238E27FC236}">
                <a16:creationId xmlns:a16="http://schemas.microsoft.com/office/drawing/2014/main" id="{9BD1299C-6BBA-9DB1-D3DA-53919FE38E4B}"/>
              </a:ext>
            </a:extLst>
          </p:cNvPr>
          <p:cNvPicPr>
            <a:picLocks noChangeAspect="1"/>
          </p:cNvPicPr>
          <p:nvPr/>
        </p:nvPicPr>
        <p:blipFill rotWithShape="1">
          <a:blip r:embed="rId3"/>
          <a:srcRect r="20544"/>
          <a:stretch/>
        </p:blipFill>
        <p:spPr>
          <a:xfrm>
            <a:off x="1241065" y="1436916"/>
            <a:ext cx="6476358" cy="2272245"/>
          </a:xfrm>
          <a:prstGeom prst="rect">
            <a:avLst/>
          </a:prstGeom>
        </p:spPr>
      </p:pic>
      <p:sp>
        <p:nvSpPr>
          <p:cNvPr id="8" name="TextBox 7">
            <a:extLst>
              <a:ext uri="{FF2B5EF4-FFF2-40B4-BE49-F238E27FC236}">
                <a16:creationId xmlns:a16="http://schemas.microsoft.com/office/drawing/2014/main" id="{7019A120-7208-DF9F-7BAB-1411FE65A66A}"/>
              </a:ext>
            </a:extLst>
          </p:cNvPr>
          <p:cNvSpPr txBox="1"/>
          <p:nvPr/>
        </p:nvSpPr>
        <p:spPr>
          <a:xfrm>
            <a:off x="96519" y="4064363"/>
            <a:ext cx="1459654" cy="215444"/>
          </a:xfrm>
          <a:prstGeom prst="rect">
            <a:avLst/>
          </a:prstGeom>
          <a:noFill/>
        </p:spPr>
        <p:txBody>
          <a:bodyPr wrap="square">
            <a:spAutoFit/>
          </a:bodyPr>
          <a:lstStyle/>
          <a:p>
            <a:r>
              <a:rPr lang="en-US" sz="800" dirty="0">
                <a:effectLst/>
                <a:latin typeface="Helvetica" pitchFamily="2" charset="0"/>
              </a:rPr>
              <a:t>J Clin Oncol 38:1-10.</a:t>
            </a:r>
          </a:p>
        </p:txBody>
      </p:sp>
      <p:cxnSp>
        <p:nvCxnSpPr>
          <p:cNvPr id="3" name="Straight Arrow Connector 2">
            <a:extLst>
              <a:ext uri="{FF2B5EF4-FFF2-40B4-BE49-F238E27FC236}">
                <a16:creationId xmlns:a16="http://schemas.microsoft.com/office/drawing/2014/main" id="{3452D498-C1FF-161C-1332-4F30D87F88A0}"/>
              </a:ext>
            </a:extLst>
          </p:cNvPr>
          <p:cNvCxnSpPr>
            <a:cxnSpLocks/>
          </p:cNvCxnSpPr>
          <p:nvPr/>
        </p:nvCxnSpPr>
        <p:spPr bwMode="auto">
          <a:xfrm flipH="1">
            <a:off x="7575441" y="2849138"/>
            <a:ext cx="185630" cy="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5909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4D4BE-8DD4-20BD-A02C-9A8559E290B4}"/>
              </a:ext>
            </a:extLst>
          </p:cNvPr>
          <p:cNvSpPr>
            <a:spLocks noGrp="1"/>
          </p:cNvSpPr>
          <p:nvPr>
            <p:ph type="title"/>
          </p:nvPr>
        </p:nvSpPr>
        <p:spPr>
          <a:xfrm>
            <a:off x="-89378" y="0"/>
            <a:ext cx="9144000" cy="1006507"/>
          </a:xfrm>
        </p:spPr>
        <p:txBody>
          <a:bodyPr/>
          <a:lstStyle/>
          <a:p>
            <a:r>
              <a:rPr lang="en-US" sz="1800" dirty="0"/>
              <a:t>MSI-H +ICI: Mayo “real world” experience</a:t>
            </a:r>
          </a:p>
        </p:txBody>
      </p:sp>
      <p:pic>
        <p:nvPicPr>
          <p:cNvPr id="3" name="Picture 2" descr="A screenshot of a medical report&#10;&#10;Description automatically generated">
            <a:extLst>
              <a:ext uri="{FF2B5EF4-FFF2-40B4-BE49-F238E27FC236}">
                <a16:creationId xmlns:a16="http://schemas.microsoft.com/office/drawing/2014/main" id="{E12E2783-E38F-7500-EF45-C54266E764F9}"/>
              </a:ext>
            </a:extLst>
          </p:cNvPr>
          <p:cNvPicPr>
            <a:picLocks noChangeAspect="1"/>
          </p:cNvPicPr>
          <p:nvPr/>
        </p:nvPicPr>
        <p:blipFill rotWithShape="1">
          <a:blip r:embed="rId3"/>
          <a:srcRect t="46126" b="21901"/>
          <a:stretch/>
        </p:blipFill>
        <p:spPr>
          <a:xfrm>
            <a:off x="2256294" y="2416196"/>
            <a:ext cx="4631409" cy="1362580"/>
          </a:xfrm>
          <a:prstGeom prst="rect">
            <a:avLst/>
          </a:prstGeom>
        </p:spPr>
      </p:pic>
      <p:sp>
        <p:nvSpPr>
          <p:cNvPr id="4" name="TextBox 3">
            <a:extLst>
              <a:ext uri="{FF2B5EF4-FFF2-40B4-BE49-F238E27FC236}">
                <a16:creationId xmlns:a16="http://schemas.microsoft.com/office/drawing/2014/main" id="{A41DBF51-C2BD-9ACA-30A5-B0B06403AF7A}"/>
              </a:ext>
            </a:extLst>
          </p:cNvPr>
          <p:cNvSpPr txBox="1"/>
          <p:nvPr/>
        </p:nvSpPr>
        <p:spPr>
          <a:xfrm>
            <a:off x="239130" y="4079752"/>
            <a:ext cx="1405466" cy="200055"/>
          </a:xfrm>
          <a:prstGeom prst="rect">
            <a:avLst/>
          </a:prstGeom>
          <a:noFill/>
        </p:spPr>
        <p:txBody>
          <a:bodyPr wrap="square">
            <a:spAutoFit/>
          </a:bodyPr>
          <a:lstStyle/>
          <a:p>
            <a:r>
              <a:rPr lang="en-US" sz="700" dirty="0">
                <a:effectLst/>
                <a:latin typeface="Helvetica" pitchFamily="2" charset="0"/>
              </a:rPr>
              <a:t>JCO Precis Oncol 7:e2200706</a:t>
            </a:r>
          </a:p>
        </p:txBody>
      </p:sp>
      <p:cxnSp>
        <p:nvCxnSpPr>
          <p:cNvPr id="5" name="Straight Arrow Connector 4">
            <a:extLst>
              <a:ext uri="{FF2B5EF4-FFF2-40B4-BE49-F238E27FC236}">
                <a16:creationId xmlns:a16="http://schemas.microsoft.com/office/drawing/2014/main" id="{D78CD87D-070A-140B-D04A-4CCC526A28B3}"/>
              </a:ext>
            </a:extLst>
          </p:cNvPr>
          <p:cNvCxnSpPr>
            <a:cxnSpLocks/>
          </p:cNvCxnSpPr>
          <p:nvPr/>
        </p:nvCxnSpPr>
        <p:spPr bwMode="auto">
          <a:xfrm flipH="1">
            <a:off x="6887703" y="3928207"/>
            <a:ext cx="185630" cy="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pic>
        <p:nvPicPr>
          <p:cNvPr id="6" name="Picture 5" descr="A screenshot of a medical report&#10;&#10;Description automatically generated">
            <a:extLst>
              <a:ext uri="{FF2B5EF4-FFF2-40B4-BE49-F238E27FC236}">
                <a16:creationId xmlns:a16="http://schemas.microsoft.com/office/drawing/2014/main" id="{270D0E6F-C47A-CE30-F596-C64989D982ED}"/>
              </a:ext>
            </a:extLst>
          </p:cNvPr>
          <p:cNvPicPr>
            <a:picLocks noChangeAspect="1"/>
          </p:cNvPicPr>
          <p:nvPr/>
        </p:nvPicPr>
        <p:blipFill rotWithShape="1">
          <a:blip r:embed="rId3"/>
          <a:srcRect b="53874"/>
          <a:stretch/>
        </p:blipFill>
        <p:spPr>
          <a:xfrm>
            <a:off x="2256294" y="424575"/>
            <a:ext cx="4631409" cy="1965787"/>
          </a:xfrm>
          <a:prstGeom prst="rect">
            <a:avLst/>
          </a:prstGeom>
        </p:spPr>
      </p:pic>
      <p:pic>
        <p:nvPicPr>
          <p:cNvPr id="7" name="Picture 6" descr="A screenshot of a medical report&#10;&#10;Description automatically generated">
            <a:extLst>
              <a:ext uri="{FF2B5EF4-FFF2-40B4-BE49-F238E27FC236}">
                <a16:creationId xmlns:a16="http://schemas.microsoft.com/office/drawing/2014/main" id="{52288F5E-6E26-93DA-DC11-990368697A21}"/>
              </a:ext>
            </a:extLst>
          </p:cNvPr>
          <p:cNvPicPr>
            <a:picLocks noChangeAspect="1"/>
          </p:cNvPicPr>
          <p:nvPr/>
        </p:nvPicPr>
        <p:blipFill rotWithShape="1">
          <a:blip r:embed="rId3"/>
          <a:srcRect t="86299" b="-424"/>
          <a:stretch/>
        </p:blipFill>
        <p:spPr>
          <a:xfrm>
            <a:off x="2256295" y="3778776"/>
            <a:ext cx="4631409" cy="601951"/>
          </a:xfrm>
          <a:prstGeom prst="rect">
            <a:avLst/>
          </a:prstGeom>
        </p:spPr>
      </p:pic>
      <p:cxnSp>
        <p:nvCxnSpPr>
          <p:cNvPr id="8" name="Straight Arrow Connector 7">
            <a:extLst>
              <a:ext uri="{FF2B5EF4-FFF2-40B4-BE49-F238E27FC236}">
                <a16:creationId xmlns:a16="http://schemas.microsoft.com/office/drawing/2014/main" id="{C42079D7-BE36-A0EE-B29B-5E99B5EAE786}"/>
              </a:ext>
            </a:extLst>
          </p:cNvPr>
          <p:cNvCxnSpPr>
            <a:cxnSpLocks/>
          </p:cNvCxnSpPr>
          <p:nvPr/>
        </p:nvCxnSpPr>
        <p:spPr bwMode="auto">
          <a:xfrm flipH="1">
            <a:off x="6887703" y="3709347"/>
            <a:ext cx="185630" cy="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9" name="Straight Arrow Connector 8">
            <a:extLst>
              <a:ext uri="{FF2B5EF4-FFF2-40B4-BE49-F238E27FC236}">
                <a16:creationId xmlns:a16="http://schemas.microsoft.com/office/drawing/2014/main" id="{33473BA8-D5E6-BE38-96B3-8B599D58B3E0}"/>
              </a:ext>
            </a:extLst>
          </p:cNvPr>
          <p:cNvCxnSpPr>
            <a:cxnSpLocks/>
          </p:cNvCxnSpPr>
          <p:nvPr/>
        </p:nvCxnSpPr>
        <p:spPr bwMode="auto">
          <a:xfrm flipH="1">
            <a:off x="6887703" y="4279807"/>
            <a:ext cx="185630" cy="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411061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C8E66-57E0-3995-2B73-68CBCF5399BF}"/>
              </a:ext>
            </a:extLst>
          </p:cNvPr>
          <p:cNvSpPr>
            <a:spLocks noGrp="1"/>
          </p:cNvSpPr>
          <p:nvPr>
            <p:ph type="title"/>
          </p:nvPr>
        </p:nvSpPr>
        <p:spPr>
          <a:xfrm>
            <a:off x="0" y="127465"/>
            <a:ext cx="9144000" cy="400856"/>
          </a:xfrm>
        </p:spPr>
        <p:txBody>
          <a:bodyPr/>
          <a:lstStyle/>
          <a:p>
            <a:r>
              <a:rPr lang="en-US" sz="2000" dirty="0"/>
              <a:t>Gem/cis +/- </a:t>
            </a:r>
            <a:r>
              <a:rPr lang="en-US" sz="2000" dirty="0" err="1"/>
              <a:t>PARPi</a:t>
            </a:r>
            <a:r>
              <a:rPr lang="en-US" sz="2000" dirty="0"/>
              <a:t> in DRD</a:t>
            </a:r>
          </a:p>
        </p:txBody>
      </p:sp>
      <p:pic>
        <p:nvPicPr>
          <p:cNvPr id="4" name="Picture 3" descr="A screenshot of a medical report&#10;&#10;Description automatically generated">
            <a:extLst>
              <a:ext uri="{FF2B5EF4-FFF2-40B4-BE49-F238E27FC236}">
                <a16:creationId xmlns:a16="http://schemas.microsoft.com/office/drawing/2014/main" id="{A363229B-7B73-FEAC-DBAF-57B090154456}"/>
              </a:ext>
            </a:extLst>
          </p:cNvPr>
          <p:cNvPicPr>
            <a:picLocks noChangeAspect="1"/>
          </p:cNvPicPr>
          <p:nvPr/>
        </p:nvPicPr>
        <p:blipFill>
          <a:blip r:embed="rId2"/>
          <a:stretch>
            <a:fillRect/>
          </a:stretch>
        </p:blipFill>
        <p:spPr>
          <a:xfrm>
            <a:off x="1693333" y="1056222"/>
            <a:ext cx="5320951" cy="2404191"/>
          </a:xfrm>
          <a:prstGeom prst="rect">
            <a:avLst/>
          </a:prstGeom>
        </p:spPr>
      </p:pic>
      <p:sp>
        <p:nvSpPr>
          <p:cNvPr id="6" name="TextBox 5">
            <a:extLst>
              <a:ext uri="{FF2B5EF4-FFF2-40B4-BE49-F238E27FC236}">
                <a16:creationId xmlns:a16="http://schemas.microsoft.com/office/drawing/2014/main" id="{D5E46FF1-B3A5-CE92-243D-55C803C622A9}"/>
              </a:ext>
            </a:extLst>
          </p:cNvPr>
          <p:cNvSpPr txBox="1"/>
          <p:nvPr/>
        </p:nvSpPr>
        <p:spPr>
          <a:xfrm>
            <a:off x="184573" y="3988315"/>
            <a:ext cx="2653453" cy="215444"/>
          </a:xfrm>
          <a:prstGeom prst="rect">
            <a:avLst/>
          </a:prstGeom>
          <a:noFill/>
        </p:spPr>
        <p:txBody>
          <a:bodyPr wrap="square">
            <a:spAutoFit/>
          </a:bodyPr>
          <a:lstStyle/>
          <a:p>
            <a:r>
              <a:rPr lang="en-US" sz="800" b="0" i="0" u="sng" strike="noStrike" dirty="0">
                <a:solidFill>
                  <a:srgbClr val="4C2C92"/>
                </a:solidFill>
                <a:effectLst/>
                <a:latin typeface="Helvetica Neue" panose="02000503000000020004" pitchFamily="2" charset="0"/>
                <a:hlinkClick r:id="rId3"/>
              </a:rPr>
              <a:t>J Clin Oncol.</a:t>
            </a:r>
            <a:r>
              <a:rPr lang="en-US" sz="800" b="0" i="0" u="none" strike="noStrike" dirty="0">
                <a:solidFill>
                  <a:srgbClr val="212121"/>
                </a:solidFill>
                <a:effectLst/>
                <a:latin typeface="Helvetica Neue" panose="02000503000000020004" pitchFamily="2" charset="0"/>
              </a:rPr>
              <a:t> 2020 May 1; 38(13): 1378–1388.</a:t>
            </a:r>
            <a:endParaRPr lang="en-US" sz="800" dirty="0"/>
          </a:p>
        </p:txBody>
      </p:sp>
      <p:sp>
        <p:nvSpPr>
          <p:cNvPr id="3" name="TextBox 2">
            <a:extLst>
              <a:ext uri="{FF2B5EF4-FFF2-40B4-BE49-F238E27FC236}">
                <a16:creationId xmlns:a16="http://schemas.microsoft.com/office/drawing/2014/main" id="{AC4D7E98-6DFA-3FCC-1D7D-5074829DF9EC}"/>
              </a:ext>
            </a:extLst>
          </p:cNvPr>
          <p:cNvSpPr txBox="1"/>
          <p:nvPr/>
        </p:nvSpPr>
        <p:spPr>
          <a:xfrm>
            <a:off x="6943940" y="1958235"/>
            <a:ext cx="1531188" cy="600164"/>
          </a:xfrm>
          <a:prstGeom prst="rect">
            <a:avLst/>
          </a:prstGeom>
          <a:noFill/>
        </p:spPr>
        <p:txBody>
          <a:bodyPr wrap="none" rtlCol="0">
            <a:spAutoFit/>
          </a:bodyPr>
          <a:lstStyle/>
          <a:p>
            <a:r>
              <a:rPr lang="en-US" sz="1100" dirty="0"/>
              <a:t>G4 thrombocytopenia</a:t>
            </a:r>
          </a:p>
          <a:p>
            <a:r>
              <a:rPr lang="en-US" sz="1100" dirty="0"/>
              <a:t>Arm A= 22%</a:t>
            </a:r>
          </a:p>
          <a:p>
            <a:r>
              <a:rPr lang="en-US" sz="1100" dirty="0"/>
              <a:t>Arm B= 0%</a:t>
            </a:r>
          </a:p>
        </p:txBody>
      </p:sp>
    </p:spTree>
    <p:extLst>
      <p:ext uri="{BB962C8B-B14F-4D97-AF65-F5344CB8AC3E}">
        <p14:creationId xmlns:p14="http://schemas.microsoft.com/office/powerpoint/2010/main" val="317705199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
            <a:extLst>
              <a:ext uri="{FF2B5EF4-FFF2-40B4-BE49-F238E27FC236}">
                <a16:creationId xmlns:a16="http://schemas.microsoft.com/office/drawing/2014/main" id="{C287DE3D-A243-4483-A1CA-D72B2B0025E1}"/>
              </a:ext>
            </a:extLst>
          </p:cNvPr>
          <p:cNvSpPr/>
          <p:nvPr>
            <p:custDataLst>
              <p:tags r:id="rId1"/>
            </p:custDataLst>
          </p:nvPr>
        </p:nvSpPr>
        <p:spPr>
          <a:xfrm>
            <a:off x="1139825" y="516018"/>
            <a:ext cx="6864350" cy="686435"/>
          </a:xfrm>
          <a:prstGeom prst="rect">
            <a:avLst/>
          </a:prstGeom>
          <a:solidFill>
            <a:srgbClr val="EEEEEE"/>
          </a:solidFill>
          <a:ln w="25400" cap="flat" cmpd="sng" algn="ctr">
            <a:noFill/>
            <a:prstDash val="solid"/>
            <a:round/>
            <a:headEnd type="none" w="med" len="med"/>
            <a:tailEnd type="none" w="med" len="med"/>
          </a:ln>
        </p:spPr>
        <p:txBody>
          <a:bodyPr anchor="ctr"/>
          <a:lstStyle/>
          <a:p>
            <a:pPr algn="ctr">
              <a:buSzTx/>
              <a:defRPr kumimoji="0" sz="1800" b="0" i="0" u="none" strike="noStrike" kern="1200" cap="none" spc="0" normalizeH="0" baseline="0" noProof="0">
                <a:ln w="9525" cap="flat" cmpd="sng" algn="ctr">
                  <a:noFill/>
                  <a:prstDash val="solid"/>
                  <a:round/>
                  <a:headEnd type="none" w="med" len="med"/>
                  <a:tailEnd type="none" w="med" len="med"/>
                </a:ln>
                <a:solidFill>
                  <a:srgbClr val="FFFFFF"/>
                </a:solidFill>
                <a:effectLst/>
                <a:uLnTx/>
                <a:uFillTx/>
                <a:latin typeface="Arial"/>
                <a:ea typeface="Arial"/>
                <a:cs typeface="Arial"/>
                <a:sym typeface="Wingdings" charset="2"/>
              </a:defRPr>
            </a:pPr>
            <a:endParaRPr lang="en-US" sz="1351">
              <a:solidFill>
                <a:schemeClr val="lt1"/>
              </a:solidFill>
              <a:latin typeface="+mn-lt"/>
              <a:ea typeface="+mn-ea"/>
              <a:sym typeface="Wingdings" charset="2"/>
            </a:endParaRPr>
          </a:p>
        </p:txBody>
      </p:sp>
      <p:sp>
        <p:nvSpPr>
          <p:cNvPr id="14340" name="Footer Placeholder 4">
            <a:extLst>
              <a:ext uri="{FF2B5EF4-FFF2-40B4-BE49-F238E27FC236}">
                <a16:creationId xmlns:a16="http://schemas.microsoft.com/office/drawing/2014/main" id="{9B28BE18-EDAC-25F7-CDD5-69008DFC47F6}"/>
              </a:ext>
            </a:extLst>
          </p:cNvPr>
          <p:cNvSpPr>
            <a:spLocks noGrp="1" noChangeArrowheads="1"/>
          </p:cNvSpPr>
          <p:nvPr>
            <p:ph type="ftr" sz="quarter" idx="12"/>
            <p:custDataLst>
              <p:tags r:id="rId2"/>
            </p:custDataLst>
          </p:nvPr>
        </p:nvSpPr>
        <p:spPr bwMode="auto">
          <a:xfrm>
            <a:off x="3370739" y="4671571"/>
            <a:ext cx="2402523" cy="47669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2402">
                <a:solidFill>
                  <a:schemeClr val="tx1"/>
                </a:solidFill>
                <a:latin typeface="Arial" panose="020B0604020202020204" pitchFamily="34" charset="0"/>
                <a:ea typeface="ＭＳ Ｐゴシック" panose="020B0600070205080204" pitchFamily="34" charset="-128"/>
              </a:defRPr>
            </a:lvl1pPr>
            <a:lvl2pPr marL="557733" indent="-214513" eaLnBrk="0" hangingPunct="0">
              <a:spcBef>
                <a:spcPct val="20000"/>
              </a:spcBef>
              <a:buFont typeface="Arial" panose="020B0604020202020204" pitchFamily="34" charset="0"/>
              <a:buChar char="–"/>
              <a:defRPr sz="2102">
                <a:solidFill>
                  <a:schemeClr val="tx1"/>
                </a:solidFill>
                <a:latin typeface="Arial" panose="020B0604020202020204" pitchFamily="34" charset="0"/>
                <a:ea typeface="ＭＳ Ｐゴシック" panose="020B0600070205080204" pitchFamily="34" charset="-128"/>
              </a:defRPr>
            </a:lvl2pPr>
            <a:lvl3pPr marL="858050" indent="-171610" eaLnBrk="0" hangingPunct="0">
              <a:spcBef>
                <a:spcPct val="20000"/>
              </a:spcBef>
              <a:buFont typeface="Arial" panose="020B0604020202020204" pitchFamily="34" charset="0"/>
              <a:buChar char="•"/>
              <a:defRPr sz="1802">
                <a:solidFill>
                  <a:schemeClr val="tx1"/>
                </a:solidFill>
                <a:latin typeface="Arial" panose="020B0604020202020204" pitchFamily="34" charset="0"/>
                <a:ea typeface="ＭＳ Ｐゴシック" panose="020B0600070205080204" pitchFamily="34" charset="-128"/>
              </a:defRPr>
            </a:lvl3pPr>
            <a:lvl4pPr marL="1201270" indent="-171610" eaLnBrk="0" hangingPunct="0">
              <a:spcBef>
                <a:spcPct val="20000"/>
              </a:spcBef>
              <a:buFont typeface="Arial" panose="020B0604020202020204" pitchFamily="34" charset="0"/>
              <a:buChar char="–"/>
              <a:defRPr sz="1501">
                <a:solidFill>
                  <a:schemeClr val="tx1"/>
                </a:solidFill>
                <a:latin typeface="Arial" panose="020B0604020202020204" pitchFamily="34" charset="0"/>
                <a:ea typeface="ＭＳ Ｐゴシック" panose="020B0600070205080204" pitchFamily="34" charset="-128"/>
              </a:defRPr>
            </a:lvl4pPr>
            <a:lvl5pPr marL="1544490" indent="-171610" eaLnBrk="0" hangingPunct="0">
              <a:spcBef>
                <a:spcPct val="20000"/>
              </a:spcBef>
              <a:buFont typeface="Arial" panose="020B0604020202020204" pitchFamily="34" charset="0"/>
              <a:buChar char="»"/>
              <a:defRPr sz="1501">
                <a:solidFill>
                  <a:schemeClr val="tx1"/>
                </a:solidFill>
                <a:latin typeface="Arial" panose="020B0604020202020204" pitchFamily="34" charset="0"/>
                <a:ea typeface="ＭＳ Ｐゴシック" panose="020B0600070205080204" pitchFamily="34" charset="-128"/>
              </a:defRPr>
            </a:lvl5pPr>
            <a:lvl6pPr marL="1887710" indent="-171610" eaLnBrk="0" fontAlgn="base" hangingPunct="0">
              <a:spcBef>
                <a:spcPct val="20000"/>
              </a:spcBef>
              <a:spcAft>
                <a:spcPct val="0"/>
              </a:spcAft>
              <a:buSzPct val="100000"/>
              <a:buFont typeface="Arial" panose="020B0604020202020204" pitchFamily="34" charset="0"/>
              <a:buChar char="»"/>
              <a:defRPr sz="1501">
                <a:solidFill>
                  <a:schemeClr val="tx1"/>
                </a:solidFill>
                <a:latin typeface="Arial" panose="020B0604020202020204" pitchFamily="34" charset="0"/>
                <a:ea typeface="ＭＳ Ｐゴシック" panose="020B0600070205080204" pitchFamily="34" charset="-128"/>
              </a:defRPr>
            </a:lvl6pPr>
            <a:lvl7pPr marL="2230930" indent="-171610" eaLnBrk="0" fontAlgn="base" hangingPunct="0">
              <a:spcBef>
                <a:spcPct val="20000"/>
              </a:spcBef>
              <a:spcAft>
                <a:spcPct val="0"/>
              </a:spcAft>
              <a:buSzPct val="100000"/>
              <a:buFont typeface="Arial" panose="020B0604020202020204" pitchFamily="34" charset="0"/>
              <a:buChar char="»"/>
              <a:defRPr sz="1501">
                <a:solidFill>
                  <a:schemeClr val="tx1"/>
                </a:solidFill>
                <a:latin typeface="Arial" panose="020B0604020202020204" pitchFamily="34" charset="0"/>
                <a:ea typeface="ＭＳ Ｐゴシック" panose="020B0600070205080204" pitchFamily="34" charset="-128"/>
              </a:defRPr>
            </a:lvl7pPr>
            <a:lvl8pPr marL="2574150" indent="-171610" eaLnBrk="0" fontAlgn="base" hangingPunct="0">
              <a:spcBef>
                <a:spcPct val="20000"/>
              </a:spcBef>
              <a:spcAft>
                <a:spcPct val="0"/>
              </a:spcAft>
              <a:buSzPct val="100000"/>
              <a:buFont typeface="Arial" panose="020B0604020202020204" pitchFamily="34" charset="0"/>
              <a:buChar char="»"/>
              <a:defRPr sz="1501">
                <a:solidFill>
                  <a:schemeClr val="tx1"/>
                </a:solidFill>
                <a:latin typeface="Arial" panose="020B0604020202020204" pitchFamily="34" charset="0"/>
                <a:ea typeface="ＭＳ Ｐゴシック" panose="020B0600070205080204" pitchFamily="34" charset="-128"/>
              </a:defRPr>
            </a:lvl8pPr>
            <a:lvl9pPr marL="2917370" indent="-171610" eaLnBrk="0" fontAlgn="base" hangingPunct="0">
              <a:spcBef>
                <a:spcPct val="20000"/>
              </a:spcBef>
              <a:spcAft>
                <a:spcPct val="0"/>
              </a:spcAft>
              <a:buSzPct val="100000"/>
              <a:buFont typeface="Arial" panose="020B0604020202020204" pitchFamily="34" charset="0"/>
              <a:buChar char="»"/>
              <a:defRPr sz="1501">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826">
                <a:solidFill>
                  <a:srgbClr val="999999"/>
                </a:solidFill>
                <a:latin typeface="Helvetica" pitchFamily="2" charset="0"/>
              </a:rPr>
              <a:t>Copyright 2019 American Medical Association. All Rights Reserved.</a:t>
            </a:r>
          </a:p>
        </p:txBody>
      </p:sp>
      <p:sp>
        <p:nvSpPr>
          <p:cNvPr id="16389" name="Text Placeholder 2">
            <a:extLst>
              <a:ext uri="{FF2B5EF4-FFF2-40B4-BE49-F238E27FC236}">
                <a16:creationId xmlns:a16="http://schemas.microsoft.com/office/drawing/2014/main" id="{5B41E5AE-BCF1-4EA8-A84C-DFECAA44D3CB}"/>
              </a:ext>
            </a:extLst>
          </p:cNvPr>
          <p:cNvSpPr txBox="1"/>
          <p:nvPr>
            <p:custDataLst>
              <p:tags r:id="rId3"/>
            </p:custDataLst>
          </p:nvPr>
        </p:nvSpPr>
        <p:spPr bwMode="auto">
          <a:xfrm>
            <a:off x="1139825" y="519593"/>
            <a:ext cx="6864350" cy="381353"/>
          </a:xfrm>
          <a:prstGeom prst="rect">
            <a:avLst/>
          </a:prstGeom>
          <a:noFill/>
          <a:ln w="9525" cap="flat" cmpd="sng" algn="ctr">
            <a:noFill/>
            <a:prstDash val="solid"/>
            <a:miter lim="800000"/>
            <a:headEnd type="none" w="med" len="med"/>
            <a:tailEnd type="none" w="med" len="med"/>
          </a:ln>
        </p:spPr>
        <p:txBody>
          <a:bodyPr lIns="190676" tIns="47669" rIns="95338" bIns="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976">
                <a:ln w="9525" cap="flat" cmpd="sng" algn="ctr">
                  <a:noFill/>
                  <a:prstDash val="solid"/>
                  <a:round/>
                  <a:headEnd type="none" w="med" len="med"/>
                  <a:tailEnd type="none" w="med" len="med"/>
                </a:ln>
                <a:solidFill>
                  <a:srgbClr val="000000"/>
                </a:solidFill>
                <a:latin typeface="Helvetica" charset="0"/>
                <a:ea typeface="Arial"/>
                <a:cs typeface="Helvetica"/>
                <a:sym typeface="Wingdings"/>
              </a:rPr>
              <a:t>From: </a:t>
            </a:r>
            <a:r>
              <a:rPr lang="en-US" sz="976" b="1">
                <a:ln w="9525" cap="flat" cmpd="sng" algn="ctr">
                  <a:noFill/>
                  <a:prstDash val="solid"/>
                  <a:round/>
                  <a:headEnd type="none" w="med" len="med"/>
                  <a:tailEnd type="none" w="med" len="med"/>
                </a:ln>
                <a:solidFill>
                  <a:srgbClr val="000000"/>
                </a:solidFill>
                <a:latin typeface="Helvetica" charset="0"/>
                <a:ea typeface="Arial"/>
                <a:cs typeface="Helvetica"/>
                <a:sym typeface="Wingdings"/>
              </a:rPr>
              <a:t>Response Rate Following Albumin-Bound Paclitaxel Plus Gemcitabine Plus Cisplatin Treatment Among Patients With Advanced Pancreatic Cancer: A Phase 1b/2 Pilot Clinical Trial</a:t>
            </a:r>
          </a:p>
        </p:txBody>
      </p:sp>
      <p:cxnSp>
        <p:nvCxnSpPr>
          <p:cNvPr id="14342" name="Straight Connector 8">
            <a:extLst>
              <a:ext uri="{FF2B5EF4-FFF2-40B4-BE49-F238E27FC236}">
                <a16:creationId xmlns:a16="http://schemas.microsoft.com/office/drawing/2014/main" id="{9A076C81-BFF0-413C-6D10-20D441FF6340}"/>
              </a:ext>
            </a:extLst>
          </p:cNvPr>
          <p:cNvCxnSpPr>
            <a:cxnSpLocks noChangeShapeType="1"/>
          </p:cNvCxnSpPr>
          <p:nvPr>
            <p:custDataLst>
              <p:tags r:id="rId4"/>
            </p:custDataLst>
          </p:nvPr>
        </p:nvCxnSpPr>
        <p:spPr bwMode="auto">
          <a:xfrm flipV="1">
            <a:off x="1139825" y="4665614"/>
            <a:ext cx="6864350" cy="5958"/>
          </a:xfrm>
          <a:prstGeom prst="line">
            <a:avLst/>
          </a:prstGeom>
          <a:noFill/>
          <a:ln w="12700" algn="ctr">
            <a:solidFill>
              <a:srgbClr val="999999"/>
            </a:solidFill>
            <a:round/>
            <a:headEnd/>
            <a:tailEnd/>
          </a:ln>
          <a:extLst>
            <a:ext uri="{909E8E84-426E-40DD-AFC4-6F175D3DCCD1}">
              <a14:hiddenFill xmlns:a14="http://schemas.microsoft.com/office/drawing/2010/main">
                <a:noFill/>
              </a14:hiddenFill>
            </a:ext>
          </a:extLst>
        </p:spPr>
      </p:cxnSp>
      <p:sp>
        <p:nvSpPr>
          <p:cNvPr id="16391" name="Text Placeholder 2">
            <a:extLst>
              <a:ext uri="{FF2B5EF4-FFF2-40B4-BE49-F238E27FC236}">
                <a16:creationId xmlns:a16="http://schemas.microsoft.com/office/drawing/2014/main" id="{3A05D262-6DDC-4025-90FD-F1CEC9D03A0A}"/>
              </a:ext>
            </a:extLst>
          </p:cNvPr>
          <p:cNvSpPr txBox="1"/>
          <p:nvPr>
            <p:custDataLst>
              <p:tags r:id="rId5"/>
            </p:custDataLst>
          </p:nvPr>
        </p:nvSpPr>
        <p:spPr bwMode="auto">
          <a:xfrm>
            <a:off x="1139825" y="962916"/>
            <a:ext cx="6864350" cy="238345"/>
          </a:xfrm>
          <a:prstGeom prst="rect">
            <a:avLst/>
          </a:prstGeom>
          <a:noFill/>
          <a:ln w="9525" cap="flat" cmpd="sng" algn="ctr">
            <a:noFill/>
            <a:prstDash val="solid"/>
            <a:miter lim="800000"/>
            <a:headEnd type="none" w="med" len="med"/>
            <a:tailEnd type="none" w="med" len="med"/>
          </a:ln>
        </p:spPr>
        <p:txBody>
          <a:bodyPr lIns="190676" tIns="0" rIns="95338" bIns="47669"/>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901">
                <a:ln w="9525" cap="flat" cmpd="sng" algn="ctr">
                  <a:noFill/>
                  <a:prstDash val="solid"/>
                  <a:round/>
                  <a:headEnd type="none" w="med" len="med"/>
                  <a:tailEnd type="none" w="med" len="med"/>
                </a:ln>
                <a:solidFill>
                  <a:srgbClr val="000000"/>
                </a:solidFill>
                <a:latin typeface="Helvetica" charset="0"/>
                <a:ea typeface="Arial"/>
                <a:cs typeface="Helvetica"/>
                <a:sym typeface="Wingdings"/>
              </a:rPr>
              <a:t>JAMA Oncol. 2020;6(1):125-132. doi:10.1001/jamaoncol.2019.3394</a:t>
            </a:r>
          </a:p>
        </p:txBody>
      </p:sp>
      <p:cxnSp>
        <p:nvCxnSpPr>
          <p:cNvPr id="14346" name="Straight Connector 5">
            <a:extLst>
              <a:ext uri="{FF2B5EF4-FFF2-40B4-BE49-F238E27FC236}">
                <a16:creationId xmlns:a16="http://schemas.microsoft.com/office/drawing/2014/main" id="{3D478575-C6F2-59F8-73F7-225E526D610C}"/>
              </a:ext>
            </a:extLst>
          </p:cNvPr>
          <p:cNvCxnSpPr>
            <a:cxnSpLocks noChangeShapeType="1"/>
          </p:cNvCxnSpPr>
          <p:nvPr>
            <p:custDataLst>
              <p:tags r:id="rId6"/>
            </p:custDataLst>
          </p:nvPr>
        </p:nvCxnSpPr>
        <p:spPr bwMode="auto">
          <a:xfrm>
            <a:off x="1139825" y="500525"/>
            <a:ext cx="6864350" cy="0"/>
          </a:xfrm>
          <a:prstGeom prst="line">
            <a:avLst/>
          </a:prstGeom>
          <a:noFill/>
          <a:ln w="38100" algn="ctr">
            <a:solidFill>
              <a:srgbClr val="999999"/>
            </a:solidFill>
            <a:round/>
            <a:headEnd/>
            <a:tailEnd/>
          </a:ln>
          <a:extLst>
            <a:ext uri="{909E8E84-426E-40DD-AFC4-6F175D3DCCD1}">
              <a14:hiddenFill xmlns:a14="http://schemas.microsoft.com/office/drawing/2010/main">
                <a:noFill/>
              </a14:hiddenFill>
            </a:ext>
          </a:extLst>
        </p:spPr>
      </p:cxnSp>
      <p:pic>
        <p:nvPicPr>
          <p:cNvPr id="14347" name="Picture 18">
            <a:extLst>
              <a:ext uri="{FF2B5EF4-FFF2-40B4-BE49-F238E27FC236}">
                <a16:creationId xmlns:a16="http://schemas.microsoft.com/office/drawing/2014/main" id="{DFD4F607-A41B-75DB-2654-0C55168A04AD}"/>
              </a:ext>
            </a:extLst>
          </p:cNvPr>
          <p:cNvPicPr>
            <a:picLocks noChangeAspect="1" noChangeArrowheads="1"/>
          </p:cNvPicPr>
          <p:nvPr>
            <p:custDataLst>
              <p:tags r:id="rId7"/>
            </p:custDataLst>
          </p:nvPr>
        </p:nvPicPr>
        <p:blipFill>
          <a:blip r:embed="rId11">
            <a:extLst>
              <a:ext uri="{28A0092B-C50C-407E-A947-70E740481C1C}">
                <a14:useLocalDpi xmlns:a14="http://schemas.microsoft.com/office/drawing/2010/main" val="0"/>
              </a:ext>
            </a:extLst>
          </a:blip>
          <a:srcRect/>
          <a:stretch>
            <a:fillRect/>
          </a:stretch>
        </p:blipFill>
        <p:spPr bwMode="auto">
          <a:xfrm>
            <a:off x="1330501" y="76270"/>
            <a:ext cx="1716088" cy="362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4348" name="New picture">
            <a:extLst>
              <a:ext uri="{FF2B5EF4-FFF2-40B4-BE49-F238E27FC236}">
                <a16:creationId xmlns:a16="http://schemas.microsoft.com/office/drawing/2014/main" id="{0E8CFD66-55F0-0B2F-B030-D28E6F61AF74}"/>
              </a:ext>
            </a:extLst>
          </p:cNvPr>
          <p:cNvPicPr>
            <a:picLocks noChangeAspect="1" noChangeArrowheads="1"/>
          </p:cNvPicPr>
          <p:nvPr>
            <p:custDataLst>
              <p:tags r:id="rId8"/>
            </p:custDataLst>
          </p:nvPr>
        </p:nvPicPr>
        <p:blipFill rotWithShape="1">
          <a:blip r:embed="rId12">
            <a:extLst>
              <a:ext uri="{28A0092B-C50C-407E-A947-70E740481C1C}">
                <a14:useLocalDpi xmlns:a14="http://schemas.microsoft.com/office/drawing/2010/main" val="0"/>
              </a:ext>
            </a:extLst>
          </a:blip>
          <a:srcRect b="50682"/>
          <a:stretch/>
        </p:blipFill>
        <p:spPr bwMode="auto">
          <a:xfrm>
            <a:off x="0" y="1542279"/>
            <a:ext cx="4388985" cy="2063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pic>
        <p:nvPicPr>
          <p:cNvPr id="2" name="New picture">
            <a:extLst>
              <a:ext uri="{FF2B5EF4-FFF2-40B4-BE49-F238E27FC236}">
                <a16:creationId xmlns:a16="http://schemas.microsoft.com/office/drawing/2014/main" id="{0B6787EF-BDF8-BE13-8B81-E1B17E6A726C}"/>
              </a:ext>
            </a:extLst>
          </p:cNvPr>
          <p:cNvPicPr>
            <a:picLocks noChangeAspect="1" noChangeArrowheads="1"/>
          </p:cNvPicPr>
          <p:nvPr>
            <p:custDataLst>
              <p:tags r:id="rId9"/>
            </p:custDataLst>
          </p:nvPr>
        </p:nvPicPr>
        <p:blipFill rotWithShape="1">
          <a:blip r:embed="rId12">
            <a:extLst>
              <a:ext uri="{28A0092B-C50C-407E-A947-70E740481C1C}">
                <a14:useLocalDpi xmlns:a14="http://schemas.microsoft.com/office/drawing/2010/main" val="0"/>
              </a:ext>
            </a:extLst>
          </a:blip>
          <a:srcRect t="49318"/>
          <a:stretch/>
        </p:blipFill>
        <p:spPr bwMode="auto">
          <a:xfrm>
            <a:off x="4448323" y="1379361"/>
            <a:ext cx="4542165" cy="2194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97A08-77AF-6295-B0A1-559A5B27C8AB}"/>
              </a:ext>
            </a:extLst>
          </p:cNvPr>
          <p:cNvSpPr>
            <a:spLocks noGrp="1"/>
          </p:cNvSpPr>
          <p:nvPr>
            <p:ph type="title"/>
          </p:nvPr>
        </p:nvSpPr>
        <p:spPr>
          <a:xfrm>
            <a:off x="-142239" y="126274"/>
            <a:ext cx="9144000" cy="488909"/>
          </a:xfrm>
        </p:spPr>
        <p:txBody>
          <a:bodyPr/>
          <a:lstStyle/>
          <a:p>
            <a:r>
              <a:rPr lang="en-US" sz="2000" dirty="0"/>
              <a:t>ICI + DRD? (U Miami experience)</a:t>
            </a:r>
          </a:p>
        </p:txBody>
      </p:sp>
      <p:pic>
        <p:nvPicPr>
          <p:cNvPr id="4" name="Picture 3" descr="A table with text and numbers&#10;&#10;Description automatically generated">
            <a:extLst>
              <a:ext uri="{FF2B5EF4-FFF2-40B4-BE49-F238E27FC236}">
                <a16:creationId xmlns:a16="http://schemas.microsoft.com/office/drawing/2014/main" id="{BC185A88-3424-C1B5-EE33-7D316A2703A9}"/>
              </a:ext>
            </a:extLst>
          </p:cNvPr>
          <p:cNvPicPr>
            <a:picLocks noChangeAspect="1"/>
          </p:cNvPicPr>
          <p:nvPr/>
        </p:nvPicPr>
        <p:blipFill>
          <a:blip r:embed="rId2"/>
          <a:stretch>
            <a:fillRect/>
          </a:stretch>
        </p:blipFill>
        <p:spPr>
          <a:xfrm>
            <a:off x="1818640" y="616373"/>
            <a:ext cx="5506720" cy="3620440"/>
          </a:xfrm>
          <a:prstGeom prst="rect">
            <a:avLst/>
          </a:prstGeom>
        </p:spPr>
      </p:pic>
      <p:sp>
        <p:nvSpPr>
          <p:cNvPr id="6" name="TextBox 5">
            <a:extLst>
              <a:ext uri="{FF2B5EF4-FFF2-40B4-BE49-F238E27FC236}">
                <a16:creationId xmlns:a16="http://schemas.microsoft.com/office/drawing/2014/main" id="{FB4133D9-7E35-A741-4400-A2F0598BD566}"/>
              </a:ext>
            </a:extLst>
          </p:cNvPr>
          <p:cNvSpPr txBox="1"/>
          <p:nvPr/>
        </p:nvSpPr>
        <p:spPr>
          <a:xfrm>
            <a:off x="6629487" y="3959814"/>
            <a:ext cx="2102001" cy="276999"/>
          </a:xfrm>
          <a:prstGeom prst="rect">
            <a:avLst/>
          </a:prstGeom>
          <a:noFill/>
        </p:spPr>
        <p:txBody>
          <a:bodyPr wrap="square">
            <a:spAutoFit/>
          </a:bodyPr>
          <a:lstStyle/>
          <a:p>
            <a:r>
              <a:rPr lang="en-US" sz="600" dirty="0">
                <a:effectLst/>
                <a:latin typeface="Helvetica" pitchFamily="2" charset="0"/>
              </a:rPr>
              <a:t>JAMA Oncology June 2022 Volume 8, Number 6 </a:t>
            </a:r>
            <a:r>
              <a:rPr lang="en-US" sz="600" dirty="0">
                <a:solidFill>
                  <a:srgbClr val="FFFFFF"/>
                </a:solidFill>
                <a:effectLst/>
                <a:latin typeface="Helvetica" pitchFamily="2" charset="0"/>
              </a:rPr>
              <a:t>(Reprinted</a:t>
            </a:r>
            <a:endParaRPr lang="en-US" sz="600" dirty="0">
              <a:effectLst/>
              <a:latin typeface="Helvetica" pitchFamily="2" charset="0"/>
            </a:endParaRPr>
          </a:p>
        </p:txBody>
      </p:sp>
    </p:spTree>
    <p:extLst>
      <p:ext uri="{BB962C8B-B14F-4D97-AF65-F5344CB8AC3E}">
        <p14:creationId xmlns:p14="http://schemas.microsoft.com/office/powerpoint/2010/main" val="1273111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Pfeil: nach rechts 7">
            <a:extLst>
              <a:ext uri="{FF2B5EF4-FFF2-40B4-BE49-F238E27FC236}">
                <a16:creationId xmlns:a16="http://schemas.microsoft.com/office/drawing/2014/main" id="{82105729-01F4-7F6A-9167-773BA42ED522}"/>
              </a:ext>
            </a:extLst>
          </p:cNvPr>
          <p:cNvSpPr/>
          <p:nvPr/>
        </p:nvSpPr>
        <p:spPr>
          <a:xfrm>
            <a:off x="500619" y="1831916"/>
            <a:ext cx="8300691" cy="67500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srgbClr val="FFFFFF"/>
              </a:solidFill>
              <a:latin typeface="Arial"/>
            </a:endParaRPr>
          </a:p>
        </p:txBody>
      </p:sp>
      <p:sp>
        <p:nvSpPr>
          <p:cNvPr id="4" name="Titel 3">
            <a:extLst>
              <a:ext uri="{FF2B5EF4-FFF2-40B4-BE49-F238E27FC236}">
                <a16:creationId xmlns:a16="http://schemas.microsoft.com/office/drawing/2014/main" id="{3EEDC981-8790-23FB-D870-17CD964B80AC}"/>
              </a:ext>
            </a:extLst>
          </p:cNvPr>
          <p:cNvSpPr>
            <a:spLocks noGrp="1"/>
          </p:cNvSpPr>
          <p:nvPr>
            <p:ph type="title"/>
          </p:nvPr>
        </p:nvSpPr>
        <p:spPr/>
        <p:txBody>
          <a:bodyPr/>
          <a:lstStyle/>
          <a:p>
            <a:r>
              <a:rPr lang="en-GB"/>
              <a:t>Evolution of HER2-targeted therapies in mCRC</a:t>
            </a:r>
            <a:br>
              <a:rPr lang="en-GB"/>
            </a:br>
            <a:endParaRPr lang="en-GB"/>
          </a:p>
        </p:txBody>
      </p:sp>
      <p:sp>
        <p:nvSpPr>
          <p:cNvPr id="7" name="Fußzeilenplatzhalter 6">
            <a:extLst>
              <a:ext uri="{FF2B5EF4-FFF2-40B4-BE49-F238E27FC236}">
                <a16:creationId xmlns:a16="http://schemas.microsoft.com/office/drawing/2014/main" id="{B1692B7D-F81A-F3EC-549D-2DF3A62C3477}"/>
              </a:ext>
            </a:extLst>
          </p:cNvPr>
          <p:cNvSpPr>
            <a:spLocks noGrp="1"/>
          </p:cNvSpPr>
          <p:nvPr>
            <p:ph type="ftr" sz="quarter" idx="10"/>
          </p:nvPr>
        </p:nvSpPr>
        <p:spPr/>
        <p:txBody>
          <a:bodyPr/>
          <a:lstStyle/>
          <a:p>
            <a:pPr defTabSz="685800" fontAlgn="auto">
              <a:spcBef>
                <a:spcPts val="0"/>
              </a:spcBef>
              <a:spcAft>
                <a:spcPts val="0"/>
              </a:spcAft>
            </a:pPr>
            <a:r>
              <a:rPr lang="en-US" noProof="1">
                <a:ea typeface="+mn-ea"/>
                <a:cs typeface="+mn-cs"/>
              </a:rPr>
              <a:t>Tucatinib is not approved by EMA in mCRC.</a:t>
            </a:r>
          </a:p>
          <a:p>
            <a:pPr defTabSz="685800" fontAlgn="auto">
              <a:spcBef>
                <a:spcPts val="0"/>
              </a:spcBef>
              <a:spcAft>
                <a:spcPts val="0"/>
              </a:spcAft>
            </a:pPr>
            <a:r>
              <a:rPr lang="en-US" noProof="1">
                <a:ea typeface="+mn-ea"/>
                <a:cs typeface="+mn-cs"/>
              </a:rPr>
              <a:t>Tucatinib no está aprobado por la EMA en el tratamiento del cáncer de colon metastásico.</a:t>
            </a:r>
            <a:br>
              <a:rPr lang="en-US" noProof="1">
                <a:ea typeface="+mn-ea"/>
                <a:cs typeface="+mn-cs"/>
              </a:rPr>
            </a:br>
            <a:r>
              <a:rPr lang="de-DE" noProof="1">
                <a:ea typeface="+mn-ea"/>
                <a:cs typeface="+mn-cs"/>
              </a:rPr>
              <a:t>HER2, human epidermal growth factor receptor 2; mCRC, metastatic colorectal cancer; PDX, patient-derived xenograft; NCCN, National Comprehensive Cancer Network. </a:t>
            </a:r>
            <a:br>
              <a:rPr lang="de-DE" noProof="1">
                <a:ea typeface="+mn-ea"/>
                <a:cs typeface="+mn-cs"/>
              </a:rPr>
            </a:br>
            <a:r>
              <a:rPr lang="de-DE" noProof="1">
                <a:ea typeface="+mn-ea"/>
                <a:cs typeface="+mn-cs"/>
              </a:rPr>
              <a:t>Bertotti A et al., Cancer Discovery 2011; Sartore-Bianchi et al., Lancet Oncol 2016; Valtorta E et al., Modern Pathology 2015; Meric-Bernstam F et al., Lancet Oncol. 2019; Strickler JH et al., Ann. Oncol. 2019; Siena et al., Lancet Oncol 2021; NCCN-Guidelines</a:t>
            </a:r>
          </a:p>
        </p:txBody>
      </p:sp>
      <p:grpSp>
        <p:nvGrpSpPr>
          <p:cNvPr id="5" name="Gruppieren 4">
            <a:extLst>
              <a:ext uri="{FF2B5EF4-FFF2-40B4-BE49-F238E27FC236}">
                <a16:creationId xmlns:a16="http://schemas.microsoft.com/office/drawing/2014/main" id="{FE4E68DA-BF51-BF97-B24D-7699B172561D}"/>
              </a:ext>
            </a:extLst>
          </p:cNvPr>
          <p:cNvGrpSpPr/>
          <p:nvPr/>
        </p:nvGrpSpPr>
        <p:grpSpPr>
          <a:xfrm>
            <a:off x="1620001" y="1983680"/>
            <a:ext cx="1800248" cy="2337731"/>
            <a:chOff x="2088842" y="2764281"/>
            <a:chExt cx="2400331" cy="3116974"/>
          </a:xfrm>
        </p:grpSpPr>
        <p:sp>
          <p:nvSpPr>
            <p:cNvPr id="15" name="CasellaDiTesto 13">
              <a:extLst>
                <a:ext uri="{FF2B5EF4-FFF2-40B4-BE49-F238E27FC236}">
                  <a16:creationId xmlns:a16="http://schemas.microsoft.com/office/drawing/2014/main" id="{52783E17-9DA9-5CF2-C1B3-B18AF899B61A}"/>
                </a:ext>
              </a:extLst>
            </p:cNvPr>
            <p:cNvSpPr txBox="1"/>
            <p:nvPr/>
          </p:nvSpPr>
          <p:spPr>
            <a:xfrm>
              <a:off x="2088842" y="2764281"/>
              <a:ext cx="2400331" cy="492421"/>
            </a:xfrm>
            <a:prstGeom prst="rect">
              <a:avLst/>
            </a:prstGeom>
            <a:noFill/>
          </p:spPr>
          <p:txBody>
            <a:bodyPr wrap="square" lIns="91424" tIns="45712" rIns="91424" bIns="45712" rtlCol="0">
              <a:spAutoFit/>
            </a:bodyPr>
            <a:lstStyle/>
            <a:p>
              <a:pPr algn="ctr" defTabSz="914220" fontAlgn="auto">
                <a:spcBef>
                  <a:spcPts val="0"/>
                </a:spcBef>
                <a:spcAft>
                  <a:spcPts val="0"/>
                </a:spcAft>
                <a:tabLst>
                  <a:tab pos="200000" algn="l"/>
                </a:tabLst>
                <a:defRPr/>
              </a:pPr>
              <a:r>
                <a:rPr lang="en-US" sz="1800" b="1" dirty="0">
                  <a:solidFill>
                    <a:srgbClr val="FFFFFF"/>
                  </a:solidFill>
                  <a:latin typeface="Avenir Next LT Pro Demi" panose="020B0704020202020204" pitchFamily="34" charset="0"/>
                  <a:ea typeface="+mn-ea"/>
                  <a:cs typeface="Arial"/>
                </a:rPr>
                <a:t>2015</a:t>
              </a:r>
            </a:p>
          </p:txBody>
        </p:sp>
        <p:sp>
          <p:nvSpPr>
            <p:cNvPr id="16" name="CasellaDiTesto 15">
              <a:extLst>
                <a:ext uri="{FF2B5EF4-FFF2-40B4-BE49-F238E27FC236}">
                  <a16:creationId xmlns:a16="http://schemas.microsoft.com/office/drawing/2014/main" id="{39678A31-A747-0B21-A787-57C826BB173B}"/>
                </a:ext>
              </a:extLst>
            </p:cNvPr>
            <p:cNvSpPr txBox="1"/>
            <p:nvPr/>
          </p:nvSpPr>
          <p:spPr>
            <a:xfrm>
              <a:off x="2376842" y="5039999"/>
              <a:ext cx="1885824" cy="841256"/>
            </a:xfrm>
            <a:prstGeom prst="rect">
              <a:avLst/>
            </a:prstGeom>
            <a:noFill/>
          </p:spPr>
          <p:txBody>
            <a:bodyPr wrap="square">
              <a:spAutoFit/>
            </a:bodyPr>
            <a:lstStyle/>
            <a:p>
              <a:pPr algn="ctr" defTabSz="685800" fontAlgn="auto">
                <a:lnSpc>
                  <a:spcPts val="1350"/>
                </a:lnSpc>
                <a:spcBef>
                  <a:spcPts val="0"/>
                </a:spcBef>
                <a:spcAft>
                  <a:spcPts val="0"/>
                </a:spcAft>
              </a:pPr>
              <a:r>
                <a:rPr lang="en-US" sz="1200" dirty="0">
                  <a:solidFill>
                    <a:srgbClr val="2D2924"/>
                  </a:solidFill>
                  <a:latin typeface="Avenir Next LT Pro Demi" panose="020B0704020202020204" pitchFamily="34" charset="0"/>
                  <a:ea typeface="+mn-ea"/>
                  <a:cs typeface="Arial"/>
                </a:rPr>
                <a:t>Validation of a HER2 scoring system for CRC</a:t>
              </a:r>
            </a:p>
          </p:txBody>
        </p:sp>
        <p:cxnSp>
          <p:nvCxnSpPr>
            <p:cNvPr id="19" name="Connettore diritto 20">
              <a:extLst>
                <a:ext uri="{FF2B5EF4-FFF2-40B4-BE49-F238E27FC236}">
                  <a16:creationId xmlns:a16="http://schemas.microsoft.com/office/drawing/2014/main" id="{481F9DDE-0E4B-1B92-FF1D-275F1A9335A1}"/>
                </a:ext>
              </a:extLst>
            </p:cNvPr>
            <p:cNvCxnSpPr>
              <a:cxnSpLocks/>
            </p:cNvCxnSpPr>
            <p:nvPr/>
          </p:nvCxnSpPr>
          <p:spPr>
            <a:xfrm>
              <a:off x="3320290" y="3240000"/>
              <a:ext cx="0" cy="1800000"/>
            </a:xfrm>
            <a:prstGeom prst="line">
              <a:avLst/>
            </a:prstGeom>
            <a:ln w="2857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grpSp>
        <p:nvGrpSpPr>
          <p:cNvPr id="2" name="Gruppieren 1">
            <a:extLst>
              <a:ext uri="{FF2B5EF4-FFF2-40B4-BE49-F238E27FC236}">
                <a16:creationId xmlns:a16="http://schemas.microsoft.com/office/drawing/2014/main" id="{9D3A787B-E5E3-72AD-345A-62205A88B1EF}"/>
              </a:ext>
            </a:extLst>
          </p:cNvPr>
          <p:cNvGrpSpPr/>
          <p:nvPr/>
        </p:nvGrpSpPr>
        <p:grpSpPr>
          <a:xfrm>
            <a:off x="4887668" y="1983680"/>
            <a:ext cx="1800248" cy="1433231"/>
            <a:chOff x="5192262" y="2764281"/>
            <a:chExt cx="2400331" cy="1910974"/>
          </a:xfrm>
        </p:grpSpPr>
        <p:sp>
          <p:nvSpPr>
            <p:cNvPr id="20" name="CasellaDiTesto 26">
              <a:extLst>
                <a:ext uri="{FF2B5EF4-FFF2-40B4-BE49-F238E27FC236}">
                  <a16:creationId xmlns:a16="http://schemas.microsoft.com/office/drawing/2014/main" id="{225363F6-61C9-2B45-7A96-751DB8A73216}"/>
                </a:ext>
              </a:extLst>
            </p:cNvPr>
            <p:cNvSpPr txBox="1"/>
            <p:nvPr/>
          </p:nvSpPr>
          <p:spPr>
            <a:xfrm>
              <a:off x="5192262" y="2764281"/>
              <a:ext cx="2400331" cy="492421"/>
            </a:xfrm>
            <a:prstGeom prst="rect">
              <a:avLst/>
            </a:prstGeom>
            <a:noFill/>
          </p:spPr>
          <p:txBody>
            <a:bodyPr wrap="square" lIns="91424" tIns="45712" rIns="91424" bIns="45712" rtlCol="0">
              <a:spAutoFit/>
            </a:bodyPr>
            <a:lstStyle/>
            <a:p>
              <a:pPr algn="ctr" defTabSz="914220" fontAlgn="auto">
                <a:spcBef>
                  <a:spcPts val="0"/>
                </a:spcBef>
                <a:spcAft>
                  <a:spcPts val="0"/>
                </a:spcAft>
                <a:tabLst>
                  <a:tab pos="200000" algn="l"/>
                </a:tabLst>
                <a:defRPr/>
              </a:pPr>
              <a:r>
                <a:rPr lang="en-US" sz="1800" b="1" dirty="0">
                  <a:solidFill>
                    <a:srgbClr val="FFFFFF"/>
                  </a:solidFill>
                  <a:latin typeface="Arial"/>
                  <a:ea typeface="+mn-ea"/>
                  <a:cs typeface="Arial"/>
                </a:rPr>
                <a:t>2020-2022</a:t>
              </a:r>
            </a:p>
          </p:txBody>
        </p:sp>
        <p:cxnSp>
          <p:nvCxnSpPr>
            <p:cNvPr id="21" name="Connettore diritto 27">
              <a:extLst>
                <a:ext uri="{FF2B5EF4-FFF2-40B4-BE49-F238E27FC236}">
                  <a16:creationId xmlns:a16="http://schemas.microsoft.com/office/drawing/2014/main" id="{6CD9BCAE-3FB7-B7D9-8954-0A9DF378BC27}"/>
                </a:ext>
              </a:extLst>
            </p:cNvPr>
            <p:cNvCxnSpPr>
              <a:cxnSpLocks/>
            </p:cNvCxnSpPr>
            <p:nvPr/>
          </p:nvCxnSpPr>
          <p:spPr>
            <a:xfrm>
              <a:off x="6272262" y="3240000"/>
              <a:ext cx="0" cy="612000"/>
            </a:xfrm>
            <a:prstGeom prst="line">
              <a:avLst/>
            </a:prstGeom>
            <a:ln w="2857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22" name="CasellaDiTesto 29">
              <a:extLst>
                <a:ext uri="{FF2B5EF4-FFF2-40B4-BE49-F238E27FC236}">
                  <a16:creationId xmlns:a16="http://schemas.microsoft.com/office/drawing/2014/main" id="{87EE0DD0-2BD6-15E3-5E81-7003B6B2074C}"/>
                </a:ext>
              </a:extLst>
            </p:cNvPr>
            <p:cNvSpPr txBox="1"/>
            <p:nvPr/>
          </p:nvSpPr>
          <p:spPr>
            <a:xfrm>
              <a:off x="5506637" y="3833999"/>
              <a:ext cx="1595992" cy="841256"/>
            </a:xfrm>
            <a:prstGeom prst="rect">
              <a:avLst/>
            </a:prstGeom>
            <a:noFill/>
          </p:spPr>
          <p:txBody>
            <a:bodyPr wrap="square">
              <a:spAutoFit/>
            </a:bodyPr>
            <a:lstStyle/>
            <a:p>
              <a:pPr algn="ctr" defTabSz="685800" fontAlgn="auto">
                <a:lnSpc>
                  <a:spcPts val="1350"/>
                </a:lnSpc>
                <a:spcBef>
                  <a:spcPts val="0"/>
                </a:spcBef>
                <a:spcAft>
                  <a:spcPts val="0"/>
                </a:spcAft>
              </a:pPr>
              <a:r>
                <a:rPr lang="de-DE" sz="1200" noProof="1">
                  <a:solidFill>
                    <a:srgbClr val="2D2924"/>
                  </a:solidFill>
                  <a:latin typeface="Avenir Next LT Pro Demi" panose="020B0704020202020204" pitchFamily="34" charset="0"/>
                  <a:ea typeface="+mn-ea"/>
                  <a:cs typeface="Arial"/>
                </a:rPr>
                <a:t>Randomized studies ongoing</a:t>
              </a:r>
            </a:p>
          </p:txBody>
        </p:sp>
      </p:grpSp>
      <p:grpSp>
        <p:nvGrpSpPr>
          <p:cNvPr id="3" name="Gruppieren 2">
            <a:extLst>
              <a:ext uri="{FF2B5EF4-FFF2-40B4-BE49-F238E27FC236}">
                <a16:creationId xmlns:a16="http://schemas.microsoft.com/office/drawing/2014/main" id="{1BA7DD9B-9880-EF5A-C7AC-16E59D2ADB24}"/>
              </a:ext>
            </a:extLst>
          </p:cNvPr>
          <p:cNvGrpSpPr/>
          <p:nvPr/>
        </p:nvGrpSpPr>
        <p:grpSpPr>
          <a:xfrm>
            <a:off x="2716088" y="1983679"/>
            <a:ext cx="2443311" cy="2344082"/>
            <a:chOff x="3136093" y="2764281"/>
            <a:chExt cx="3257748" cy="3125443"/>
          </a:xfrm>
        </p:grpSpPr>
        <p:sp>
          <p:nvSpPr>
            <p:cNvPr id="13" name="CasellaDiTesto 9">
              <a:extLst>
                <a:ext uri="{FF2B5EF4-FFF2-40B4-BE49-F238E27FC236}">
                  <a16:creationId xmlns:a16="http://schemas.microsoft.com/office/drawing/2014/main" id="{16915D96-0C20-84D5-FCE9-CFC11B16F9AE}"/>
                </a:ext>
              </a:extLst>
            </p:cNvPr>
            <p:cNvSpPr txBox="1"/>
            <p:nvPr/>
          </p:nvSpPr>
          <p:spPr>
            <a:xfrm>
              <a:off x="3136093" y="3839092"/>
              <a:ext cx="2400331" cy="841235"/>
            </a:xfrm>
            <a:prstGeom prst="rect">
              <a:avLst/>
            </a:prstGeom>
            <a:noFill/>
          </p:spPr>
          <p:txBody>
            <a:bodyPr wrap="square" lIns="91424" tIns="45712" rIns="91424" bIns="45712" rtlCol="0">
              <a:spAutoFit/>
            </a:bodyPr>
            <a:lstStyle/>
            <a:p>
              <a:pPr algn="ctr" defTabSz="914220" fontAlgn="auto">
                <a:lnSpc>
                  <a:spcPts val="1350"/>
                </a:lnSpc>
                <a:spcBef>
                  <a:spcPts val="0"/>
                </a:spcBef>
                <a:spcAft>
                  <a:spcPts val="0"/>
                </a:spcAft>
                <a:tabLst>
                  <a:tab pos="200000" algn="l"/>
                </a:tabLst>
                <a:defRPr/>
              </a:pPr>
              <a:r>
                <a:rPr lang="en-US" sz="1200" dirty="0">
                  <a:solidFill>
                    <a:srgbClr val="2D2924"/>
                  </a:solidFill>
                  <a:latin typeface="Avenir Next LT Pro Demi" panose="020B0704020202020204" pitchFamily="34" charset="0"/>
                  <a:ea typeface="+mn-ea"/>
                  <a:cs typeface="Arial"/>
                </a:rPr>
                <a:t>Phase II studies in mCRC patients with HER2+ tumors</a:t>
              </a:r>
            </a:p>
          </p:txBody>
        </p:sp>
        <p:sp>
          <p:nvSpPr>
            <p:cNvPr id="17" name="CasellaDiTesto 16">
              <a:extLst>
                <a:ext uri="{FF2B5EF4-FFF2-40B4-BE49-F238E27FC236}">
                  <a16:creationId xmlns:a16="http://schemas.microsoft.com/office/drawing/2014/main" id="{C856AB70-7725-7314-9B2F-7B6895DE558A}"/>
                </a:ext>
              </a:extLst>
            </p:cNvPr>
            <p:cNvSpPr txBox="1"/>
            <p:nvPr/>
          </p:nvSpPr>
          <p:spPr>
            <a:xfrm>
              <a:off x="3495260" y="2764281"/>
              <a:ext cx="2400331" cy="492421"/>
            </a:xfrm>
            <a:prstGeom prst="rect">
              <a:avLst/>
            </a:prstGeom>
            <a:noFill/>
          </p:spPr>
          <p:txBody>
            <a:bodyPr wrap="square" lIns="91424" tIns="45712" rIns="91424" bIns="45712" rtlCol="0">
              <a:spAutoFit/>
            </a:bodyPr>
            <a:lstStyle/>
            <a:p>
              <a:pPr algn="ctr" defTabSz="914220" fontAlgn="auto">
                <a:spcBef>
                  <a:spcPts val="0"/>
                </a:spcBef>
                <a:spcAft>
                  <a:spcPts val="0"/>
                </a:spcAft>
                <a:tabLst>
                  <a:tab pos="200000" algn="l"/>
                </a:tabLst>
                <a:defRPr/>
              </a:pPr>
              <a:r>
                <a:rPr lang="en-US" sz="1800" b="1" dirty="0">
                  <a:solidFill>
                    <a:srgbClr val="FFFFFF"/>
                  </a:solidFill>
                  <a:latin typeface="Arial"/>
                  <a:ea typeface="+mn-ea"/>
                  <a:cs typeface="Arial"/>
                </a:rPr>
                <a:t>2016-2019</a:t>
              </a:r>
            </a:p>
          </p:txBody>
        </p:sp>
        <p:cxnSp>
          <p:nvCxnSpPr>
            <p:cNvPr id="18" name="Connettore diritto 14">
              <a:extLst>
                <a:ext uri="{FF2B5EF4-FFF2-40B4-BE49-F238E27FC236}">
                  <a16:creationId xmlns:a16="http://schemas.microsoft.com/office/drawing/2014/main" id="{A83EF8D0-F61A-7BC1-2B88-205044D45644}"/>
                </a:ext>
              </a:extLst>
            </p:cNvPr>
            <p:cNvCxnSpPr>
              <a:cxnSpLocks/>
            </p:cNvCxnSpPr>
            <p:nvPr/>
          </p:nvCxnSpPr>
          <p:spPr>
            <a:xfrm>
              <a:off x="4326881" y="3240000"/>
              <a:ext cx="0" cy="612000"/>
            </a:xfrm>
            <a:prstGeom prst="line">
              <a:avLst/>
            </a:prstGeom>
            <a:ln w="2857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5" name="Connettore diritto 32">
              <a:extLst>
                <a:ext uri="{FF2B5EF4-FFF2-40B4-BE49-F238E27FC236}">
                  <a16:creationId xmlns:a16="http://schemas.microsoft.com/office/drawing/2014/main" id="{8C9DFB71-B5D7-5A5A-6F9F-D7BC999C56E4}"/>
                </a:ext>
              </a:extLst>
            </p:cNvPr>
            <p:cNvCxnSpPr>
              <a:cxnSpLocks/>
            </p:cNvCxnSpPr>
            <p:nvPr/>
          </p:nvCxnSpPr>
          <p:spPr>
            <a:xfrm>
              <a:off x="5166644" y="3240000"/>
              <a:ext cx="0" cy="648000"/>
            </a:xfrm>
            <a:prstGeom prst="line">
              <a:avLst/>
            </a:prstGeom>
            <a:ln w="2857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6" name="Connettore diritto 33">
              <a:extLst>
                <a:ext uri="{FF2B5EF4-FFF2-40B4-BE49-F238E27FC236}">
                  <a16:creationId xmlns:a16="http://schemas.microsoft.com/office/drawing/2014/main" id="{E4A66987-0E12-4574-0F7A-11AA07346621}"/>
                </a:ext>
              </a:extLst>
            </p:cNvPr>
            <p:cNvCxnSpPr>
              <a:cxnSpLocks/>
            </p:cNvCxnSpPr>
            <p:nvPr/>
          </p:nvCxnSpPr>
          <p:spPr>
            <a:xfrm>
              <a:off x="5166644" y="4375576"/>
              <a:ext cx="0" cy="684000"/>
            </a:xfrm>
            <a:prstGeom prst="line">
              <a:avLst/>
            </a:prstGeom>
            <a:ln w="2857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27" name="CasellaDiTesto 35">
              <a:extLst>
                <a:ext uri="{FF2B5EF4-FFF2-40B4-BE49-F238E27FC236}">
                  <a16:creationId xmlns:a16="http://schemas.microsoft.com/office/drawing/2014/main" id="{1CCD06EC-B3A3-57CE-BC8F-9EB165737650}"/>
                </a:ext>
              </a:extLst>
            </p:cNvPr>
            <p:cNvSpPr txBox="1"/>
            <p:nvPr/>
          </p:nvSpPr>
          <p:spPr>
            <a:xfrm>
              <a:off x="3993510" y="5048468"/>
              <a:ext cx="2400331" cy="841256"/>
            </a:xfrm>
            <a:prstGeom prst="rect">
              <a:avLst/>
            </a:prstGeom>
            <a:noFill/>
          </p:spPr>
          <p:txBody>
            <a:bodyPr wrap="square">
              <a:spAutoFit/>
            </a:bodyPr>
            <a:lstStyle/>
            <a:p>
              <a:pPr algn="ctr" defTabSz="914220" fontAlgn="auto">
                <a:lnSpc>
                  <a:spcPts val="1350"/>
                </a:lnSpc>
                <a:spcBef>
                  <a:spcPts val="0"/>
                </a:spcBef>
                <a:spcAft>
                  <a:spcPts val="0"/>
                </a:spcAft>
                <a:tabLst>
                  <a:tab pos="200000" algn="l"/>
                </a:tabLst>
                <a:defRPr/>
              </a:pPr>
              <a:r>
                <a:rPr lang="en-US" sz="1200" dirty="0">
                  <a:solidFill>
                    <a:srgbClr val="2D2924"/>
                  </a:solidFill>
                  <a:latin typeface="Avenir Next LT Pro Demi" panose="020B0704020202020204" pitchFamily="34" charset="0"/>
                  <a:ea typeface="+mn-ea"/>
                  <a:cs typeface="Arial"/>
                </a:rPr>
                <a:t>Inclusion of treatment &amp; testing in clinical practice guidelines</a:t>
              </a:r>
            </a:p>
          </p:txBody>
        </p:sp>
      </p:grpSp>
      <p:sp>
        <p:nvSpPr>
          <p:cNvPr id="29" name="Pfeil: nach oben 28">
            <a:extLst>
              <a:ext uri="{FF2B5EF4-FFF2-40B4-BE49-F238E27FC236}">
                <a16:creationId xmlns:a16="http://schemas.microsoft.com/office/drawing/2014/main" id="{49FCCCFE-483C-301D-C21F-A009229BFD4E}"/>
              </a:ext>
            </a:extLst>
          </p:cNvPr>
          <p:cNvSpPr/>
          <p:nvPr/>
        </p:nvSpPr>
        <p:spPr>
          <a:xfrm>
            <a:off x="1106131" y="1578339"/>
            <a:ext cx="270000" cy="351000"/>
          </a:xfrm>
          <a:prstGeom prst="upArrow">
            <a:avLst>
              <a:gd name="adj1" fmla="val 50000"/>
              <a:gd name="adj2" fmla="val 649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srgbClr val="FFFFFF"/>
              </a:solidFill>
              <a:latin typeface="Arial"/>
            </a:endParaRPr>
          </a:p>
        </p:txBody>
      </p:sp>
      <p:sp>
        <p:nvSpPr>
          <p:cNvPr id="6" name="Textplatzhalter 5">
            <a:extLst>
              <a:ext uri="{FF2B5EF4-FFF2-40B4-BE49-F238E27FC236}">
                <a16:creationId xmlns:a16="http://schemas.microsoft.com/office/drawing/2014/main" id="{82CBF0BB-D1A4-ECDF-6D98-6B4E0FD9FBEF}"/>
              </a:ext>
            </a:extLst>
          </p:cNvPr>
          <p:cNvSpPr>
            <a:spLocks noGrp="1"/>
          </p:cNvSpPr>
          <p:nvPr>
            <p:ph type="body" sz="quarter" idx="12"/>
          </p:nvPr>
        </p:nvSpPr>
        <p:spPr>
          <a:xfrm>
            <a:off x="330779" y="488352"/>
            <a:ext cx="7457951" cy="318485"/>
          </a:xfrm>
        </p:spPr>
        <p:txBody>
          <a:bodyPr/>
          <a:lstStyle/>
          <a:p>
            <a:r>
              <a:rPr lang="en-GB" dirty="0"/>
              <a:t>Milestones from early clinical trials to now </a:t>
            </a:r>
          </a:p>
        </p:txBody>
      </p:sp>
      <p:grpSp>
        <p:nvGrpSpPr>
          <p:cNvPr id="9" name="Gruppieren 8">
            <a:extLst>
              <a:ext uri="{FF2B5EF4-FFF2-40B4-BE49-F238E27FC236}">
                <a16:creationId xmlns:a16="http://schemas.microsoft.com/office/drawing/2014/main" id="{5078374C-613C-0632-7CF6-3080FDF65242}"/>
              </a:ext>
            </a:extLst>
          </p:cNvPr>
          <p:cNvGrpSpPr/>
          <p:nvPr/>
        </p:nvGrpSpPr>
        <p:grpSpPr>
          <a:xfrm>
            <a:off x="553433" y="1983679"/>
            <a:ext cx="1580900" cy="1692192"/>
            <a:chOff x="983009" y="2764281"/>
            <a:chExt cx="2107867" cy="2256257"/>
          </a:xfrm>
        </p:grpSpPr>
        <p:sp>
          <p:nvSpPr>
            <p:cNvPr id="12" name="CasellaDiTesto 8">
              <a:extLst>
                <a:ext uri="{FF2B5EF4-FFF2-40B4-BE49-F238E27FC236}">
                  <a16:creationId xmlns:a16="http://schemas.microsoft.com/office/drawing/2014/main" id="{4D0B1502-42AC-EFD3-F1C7-54084C070BA0}"/>
                </a:ext>
              </a:extLst>
            </p:cNvPr>
            <p:cNvSpPr txBox="1"/>
            <p:nvPr/>
          </p:nvSpPr>
          <p:spPr>
            <a:xfrm>
              <a:off x="983009" y="3461158"/>
              <a:ext cx="2107867" cy="1559380"/>
            </a:xfrm>
            <a:prstGeom prst="rect">
              <a:avLst/>
            </a:prstGeom>
            <a:noFill/>
          </p:spPr>
          <p:txBody>
            <a:bodyPr wrap="square" lIns="91424" tIns="45712" rIns="91424" bIns="45712" rtlCol="0">
              <a:spAutoFit/>
            </a:bodyPr>
            <a:lstStyle/>
            <a:p>
              <a:pPr algn="ctr" defTabSz="914220" fontAlgn="auto">
                <a:lnSpc>
                  <a:spcPts val="1350"/>
                </a:lnSpc>
                <a:spcBef>
                  <a:spcPts val="0"/>
                </a:spcBef>
                <a:spcAft>
                  <a:spcPts val="0"/>
                </a:spcAft>
                <a:tabLst>
                  <a:tab pos="200000" algn="l"/>
                </a:tabLst>
                <a:defRPr/>
              </a:pPr>
              <a:r>
                <a:rPr lang="en-US" sz="1200" dirty="0">
                  <a:solidFill>
                    <a:srgbClr val="2D2924"/>
                  </a:solidFill>
                  <a:latin typeface="Avenir Next LT Pro Demi" panose="020B0704020202020204" pitchFamily="34" charset="0"/>
                  <a:ea typeface="+mn-ea"/>
                  <a:cs typeface="Arial"/>
                </a:rPr>
                <a:t>Identification </a:t>
              </a:r>
              <a:r>
                <a:rPr lang="en-US" sz="1200" b="1" dirty="0">
                  <a:solidFill>
                    <a:srgbClr val="2D2924"/>
                  </a:solidFill>
                  <a:latin typeface="Avenir Next LT Pro Demi" panose="020B0704020202020204" pitchFamily="34" charset="0"/>
                  <a:ea typeface="+mn-ea"/>
                  <a:cs typeface="Arial"/>
                </a:rPr>
                <a:t>of HER2 as a target</a:t>
              </a:r>
              <a:r>
                <a:rPr lang="en-US" sz="1200" dirty="0">
                  <a:solidFill>
                    <a:srgbClr val="2D2924"/>
                  </a:solidFill>
                  <a:latin typeface="Avenir Next LT Pro Demi" panose="020B0704020202020204" pitchFamily="34" charset="0"/>
                  <a:ea typeface="+mn-ea"/>
                  <a:cs typeface="Arial"/>
                </a:rPr>
                <a:t> for combination therapies </a:t>
              </a:r>
              <a:r>
                <a:rPr lang="en-US" sz="1200" b="1" dirty="0">
                  <a:solidFill>
                    <a:srgbClr val="2D2924"/>
                  </a:solidFill>
                  <a:latin typeface="Avenir Next LT Pro Demi" panose="020B0704020202020204" pitchFamily="34" charset="0"/>
                  <a:ea typeface="+mn-ea"/>
                  <a:cs typeface="Arial"/>
                </a:rPr>
                <a:t>in mCRC </a:t>
              </a:r>
              <a:r>
                <a:rPr lang="en-US" sz="1200" dirty="0">
                  <a:solidFill>
                    <a:srgbClr val="2D2924"/>
                  </a:solidFill>
                  <a:latin typeface="Avenir Next LT Pro Demi" panose="020B0704020202020204" pitchFamily="34" charset="0"/>
                  <a:ea typeface="+mn-ea"/>
                  <a:cs typeface="Arial"/>
                </a:rPr>
                <a:t>based on PDX models</a:t>
              </a:r>
            </a:p>
          </p:txBody>
        </p:sp>
        <p:sp>
          <p:nvSpPr>
            <p:cNvPr id="14" name="CasellaDiTesto 10">
              <a:extLst>
                <a:ext uri="{FF2B5EF4-FFF2-40B4-BE49-F238E27FC236}">
                  <a16:creationId xmlns:a16="http://schemas.microsoft.com/office/drawing/2014/main" id="{BC2320B3-F4A0-D4E2-6531-90D484E992B6}"/>
                </a:ext>
              </a:extLst>
            </p:cNvPr>
            <p:cNvSpPr txBox="1"/>
            <p:nvPr/>
          </p:nvSpPr>
          <p:spPr>
            <a:xfrm>
              <a:off x="1027522" y="2764281"/>
              <a:ext cx="2028968" cy="492422"/>
            </a:xfrm>
            <a:prstGeom prst="rect">
              <a:avLst/>
            </a:prstGeom>
            <a:noFill/>
          </p:spPr>
          <p:txBody>
            <a:bodyPr wrap="square" lIns="91424" tIns="45712" rIns="91424" bIns="45712" rtlCol="0">
              <a:spAutoFit/>
            </a:bodyPr>
            <a:lstStyle/>
            <a:p>
              <a:pPr algn="ctr" defTabSz="914220" fontAlgn="auto">
                <a:spcBef>
                  <a:spcPts val="0"/>
                </a:spcBef>
                <a:spcAft>
                  <a:spcPts val="0"/>
                </a:spcAft>
                <a:tabLst>
                  <a:tab pos="200000" algn="l"/>
                </a:tabLst>
                <a:defRPr/>
              </a:pPr>
              <a:r>
                <a:rPr lang="en-US" sz="1800" b="1" dirty="0">
                  <a:solidFill>
                    <a:srgbClr val="FFFFFF"/>
                  </a:solidFill>
                  <a:latin typeface="Avenir Next LT Pro Demi" panose="020B0704020202020204" pitchFamily="34" charset="0"/>
                  <a:ea typeface="+mn-ea"/>
                  <a:cs typeface="Arial"/>
                </a:rPr>
                <a:t>2011</a:t>
              </a:r>
            </a:p>
          </p:txBody>
        </p:sp>
        <p:cxnSp>
          <p:nvCxnSpPr>
            <p:cNvPr id="28" name="Connettore diritto 14">
              <a:extLst>
                <a:ext uri="{FF2B5EF4-FFF2-40B4-BE49-F238E27FC236}">
                  <a16:creationId xmlns:a16="http://schemas.microsoft.com/office/drawing/2014/main" id="{9914C76B-8BCD-6A28-27EC-4B490BD47ECB}"/>
                </a:ext>
              </a:extLst>
            </p:cNvPr>
            <p:cNvCxnSpPr>
              <a:cxnSpLocks/>
            </p:cNvCxnSpPr>
            <p:nvPr/>
          </p:nvCxnSpPr>
          <p:spPr>
            <a:xfrm>
              <a:off x="2031416" y="3240000"/>
              <a:ext cx="0" cy="252000"/>
            </a:xfrm>
            <a:prstGeom prst="line">
              <a:avLst/>
            </a:prstGeom>
            <a:ln w="2857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sp>
        <p:nvSpPr>
          <p:cNvPr id="11" name="Rechteck: abgerundete Ecken 10">
            <a:extLst>
              <a:ext uri="{FF2B5EF4-FFF2-40B4-BE49-F238E27FC236}">
                <a16:creationId xmlns:a16="http://schemas.microsoft.com/office/drawing/2014/main" id="{C3CCD8C6-6A83-ED12-420A-205A6216EF3C}"/>
              </a:ext>
            </a:extLst>
          </p:cNvPr>
          <p:cNvSpPr/>
          <p:nvPr/>
        </p:nvSpPr>
        <p:spPr>
          <a:xfrm>
            <a:off x="500619" y="1122480"/>
            <a:ext cx="1316398" cy="405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0" fontAlgn="auto">
              <a:spcBef>
                <a:spcPts val="0"/>
              </a:spcBef>
              <a:spcAft>
                <a:spcPts val="0"/>
              </a:spcAft>
              <a:tabLst>
                <a:tab pos="200000" algn="l"/>
              </a:tabLst>
              <a:defRPr/>
            </a:pPr>
            <a:r>
              <a:rPr lang="en-US" sz="2100" b="1">
                <a:solidFill>
                  <a:srgbClr val="FFFFFF"/>
                </a:solidFill>
                <a:latin typeface="Arial"/>
                <a:cs typeface="Arial"/>
              </a:rPr>
              <a:t>HER2</a:t>
            </a:r>
          </a:p>
        </p:txBody>
      </p:sp>
      <p:sp>
        <p:nvSpPr>
          <p:cNvPr id="31" name="Rechteck: abgerundete Ecken 30">
            <a:extLst>
              <a:ext uri="{FF2B5EF4-FFF2-40B4-BE49-F238E27FC236}">
                <a16:creationId xmlns:a16="http://schemas.microsoft.com/office/drawing/2014/main" id="{7D0F4E86-E883-1F4D-D951-A863533202A8}"/>
              </a:ext>
            </a:extLst>
          </p:cNvPr>
          <p:cNvSpPr/>
          <p:nvPr/>
        </p:nvSpPr>
        <p:spPr>
          <a:xfrm>
            <a:off x="6769729" y="2623305"/>
            <a:ext cx="2031578" cy="101409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it-IT" sz="1350" noProof="1">
                <a:solidFill>
                  <a:srgbClr val="FFFFFF"/>
                </a:solidFill>
                <a:latin typeface="Avenir Next LT Pro Demi" panose="020B0704020202020204" pitchFamily="34" charset="0"/>
                <a:cs typeface="Arial"/>
              </a:rPr>
              <a:t>Approval of tucatinib in combination with trastuzumab by FDA*  </a:t>
            </a:r>
          </a:p>
        </p:txBody>
      </p:sp>
      <p:sp>
        <p:nvSpPr>
          <p:cNvPr id="23" name="Textfeld 22">
            <a:extLst>
              <a:ext uri="{FF2B5EF4-FFF2-40B4-BE49-F238E27FC236}">
                <a16:creationId xmlns:a16="http://schemas.microsoft.com/office/drawing/2014/main" id="{D7A8A6BF-9FF2-3138-EF01-D8A34B7D125E}"/>
              </a:ext>
            </a:extLst>
          </p:cNvPr>
          <p:cNvSpPr txBox="1"/>
          <p:nvPr/>
        </p:nvSpPr>
        <p:spPr>
          <a:xfrm>
            <a:off x="6320443" y="3690469"/>
            <a:ext cx="2480866" cy="588623"/>
          </a:xfrm>
          <a:prstGeom prst="rect">
            <a:avLst/>
          </a:prstGeom>
          <a:solidFill>
            <a:schemeClr val="bg1">
              <a:lumMod val="95000"/>
            </a:schemeClr>
          </a:solidFill>
        </p:spPr>
        <p:txBody>
          <a:bodyPr wrap="square" tIns="81000" bIns="81000" anchor="ctr">
            <a:noAutofit/>
          </a:bodyPr>
          <a:lstStyle/>
          <a:p>
            <a:pPr marL="98822" indent="-98822" algn="just" defTabSz="685800" fontAlgn="auto">
              <a:spcBef>
                <a:spcPts val="0"/>
              </a:spcBef>
              <a:spcAft>
                <a:spcPts val="225"/>
              </a:spcAft>
            </a:pPr>
            <a:r>
              <a:rPr lang="de-DE" sz="788" noProof="1">
                <a:solidFill>
                  <a:srgbClr val="00833E"/>
                </a:solidFill>
                <a:latin typeface="Avenir Next LT Pro" panose="020B0504020202020204" pitchFamily="34" charset="77"/>
                <a:ea typeface="+mn-ea"/>
                <a:cs typeface="+mn-cs"/>
              </a:rPr>
              <a:t>* FDA has granted accelerated approval to tucatinib plus trastuzumab for RASwt HER2-positive unresectable or metastatic CRC that has progressed following chemotherapy. (Jan 2023). </a:t>
            </a:r>
          </a:p>
        </p:txBody>
      </p:sp>
      <p:sp>
        <p:nvSpPr>
          <p:cNvPr id="10" name="CasellaDiTesto 13">
            <a:extLst>
              <a:ext uri="{FF2B5EF4-FFF2-40B4-BE49-F238E27FC236}">
                <a16:creationId xmlns:a16="http://schemas.microsoft.com/office/drawing/2014/main" id="{8A8D609C-3BF2-4931-51A5-EC7FCD17CEF1}"/>
              </a:ext>
            </a:extLst>
          </p:cNvPr>
          <p:cNvSpPr txBox="1"/>
          <p:nvPr/>
        </p:nvSpPr>
        <p:spPr>
          <a:xfrm>
            <a:off x="7052040" y="1976383"/>
            <a:ext cx="1800248" cy="369316"/>
          </a:xfrm>
          <a:prstGeom prst="rect">
            <a:avLst/>
          </a:prstGeom>
          <a:noFill/>
        </p:spPr>
        <p:txBody>
          <a:bodyPr wrap="square" lIns="91424" tIns="45712" rIns="91424" bIns="45712" rtlCol="0">
            <a:spAutoFit/>
          </a:bodyPr>
          <a:lstStyle/>
          <a:p>
            <a:pPr algn="ctr" defTabSz="914220" fontAlgn="auto">
              <a:spcBef>
                <a:spcPts val="0"/>
              </a:spcBef>
              <a:spcAft>
                <a:spcPts val="0"/>
              </a:spcAft>
              <a:tabLst>
                <a:tab pos="200000" algn="l"/>
              </a:tabLst>
              <a:defRPr/>
            </a:pPr>
            <a:r>
              <a:rPr lang="en-US" sz="1800" b="1" dirty="0">
                <a:solidFill>
                  <a:srgbClr val="FFFFFF"/>
                </a:solidFill>
                <a:latin typeface="Avenir Next LT Pro Demi" panose="020B0704020202020204" pitchFamily="34" charset="0"/>
                <a:ea typeface="+mn-ea"/>
                <a:cs typeface="Arial"/>
              </a:rPr>
              <a:t>2023</a:t>
            </a:r>
          </a:p>
        </p:txBody>
      </p:sp>
    </p:spTree>
    <p:extLst>
      <p:ext uri="{BB962C8B-B14F-4D97-AF65-F5344CB8AC3E}">
        <p14:creationId xmlns:p14="http://schemas.microsoft.com/office/powerpoint/2010/main" val="79084704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1E64D2-4CBB-A04C-9573-4670AACC75B9}"/>
              </a:ext>
            </a:extLst>
          </p:cNvPr>
          <p:cNvPicPr>
            <a:picLocks noChangeAspect="1"/>
          </p:cNvPicPr>
          <p:nvPr/>
        </p:nvPicPr>
        <p:blipFill rotWithShape="1">
          <a:blip r:embed="rId3"/>
          <a:srcRect b="48341"/>
          <a:stretch/>
        </p:blipFill>
        <p:spPr>
          <a:xfrm>
            <a:off x="405216" y="1174800"/>
            <a:ext cx="3851020" cy="2916037"/>
          </a:xfrm>
          <a:prstGeom prst="rect">
            <a:avLst/>
          </a:prstGeom>
        </p:spPr>
      </p:pic>
      <p:sp>
        <p:nvSpPr>
          <p:cNvPr id="4" name="Title 3"/>
          <p:cNvSpPr>
            <a:spLocks noGrp="1"/>
          </p:cNvSpPr>
          <p:nvPr>
            <p:ph type="title"/>
          </p:nvPr>
        </p:nvSpPr>
        <p:spPr>
          <a:xfrm>
            <a:off x="0" y="127465"/>
            <a:ext cx="9144000" cy="807256"/>
          </a:xfrm>
        </p:spPr>
        <p:txBody>
          <a:bodyPr/>
          <a:lstStyle/>
          <a:p>
            <a:r>
              <a:rPr lang="en-US" sz="2000" b="1" dirty="0" err="1"/>
              <a:t>Sotorasib</a:t>
            </a:r>
            <a:r>
              <a:rPr lang="en-US" sz="2000" b="1" dirty="0"/>
              <a:t>- KRAS G12C</a:t>
            </a:r>
          </a:p>
        </p:txBody>
      </p:sp>
      <p:pic>
        <p:nvPicPr>
          <p:cNvPr id="5" name="Picture 4">
            <a:extLst>
              <a:ext uri="{FF2B5EF4-FFF2-40B4-BE49-F238E27FC236}">
                <a16:creationId xmlns:a16="http://schemas.microsoft.com/office/drawing/2014/main" id="{F375F5DC-E9EC-8C3F-6AAE-3BFFBD7C52C8}"/>
              </a:ext>
            </a:extLst>
          </p:cNvPr>
          <p:cNvPicPr>
            <a:picLocks noChangeAspect="1"/>
          </p:cNvPicPr>
          <p:nvPr/>
        </p:nvPicPr>
        <p:blipFill rotWithShape="1">
          <a:blip r:embed="rId3"/>
          <a:srcRect t="50400"/>
          <a:stretch/>
        </p:blipFill>
        <p:spPr>
          <a:xfrm>
            <a:off x="4826744" y="1152939"/>
            <a:ext cx="4071067" cy="2959761"/>
          </a:xfrm>
          <a:prstGeom prst="rect">
            <a:avLst/>
          </a:prstGeom>
        </p:spPr>
      </p:pic>
      <p:sp>
        <p:nvSpPr>
          <p:cNvPr id="6" name="TextBox 5">
            <a:extLst>
              <a:ext uri="{FF2B5EF4-FFF2-40B4-BE49-F238E27FC236}">
                <a16:creationId xmlns:a16="http://schemas.microsoft.com/office/drawing/2014/main" id="{45142DC2-3E63-388E-DD01-795A8B01C382}"/>
              </a:ext>
            </a:extLst>
          </p:cNvPr>
          <p:cNvSpPr txBox="1"/>
          <p:nvPr/>
        </p:nvSpPr>
        <p:spPr>
          <a:xfrm>
            <a:off x="4411133" y="4170048"/>
            <a:ext cx="2172547" cy="215444"/>
          </a:xfrm>
          <a:prstGeom prst="rect">
            <a:avLst/>
          </a:prstGeom>
          <a:noFill/>
        </p:spPr>
        <p:txBody>
          <a:bodyPr wrap="square">
            <a:spAutoFit/>
          </a:bodyPr>
          <a:lstStyle/>
          <a:p>
            <a:r>
              <a:rPr lang="en-US" sz="800" dirty="0">
                <a:effectLst/>
                <a:latin typeface="Times New Roman" panose="02020603050405020304" pitchFamily="18" charset="0"/>
              </a:rPr>
              <a:t>N </a:t>
            </a:r>
            <a:r>
              <a:rPr lang="en-US" sz="800" dirty="0" err="1">
                <a:effectLst/>
                <a:latin typeface="Times New Roman" panose="02020603050405020304" pitchFamily="18" charset="0"/>
              </a:rPr>
              <a:t>Engl</a:t>
            </a:r>
            <a:r>
              <a:rPr lang="en-US" sz="800" dirty="0">
                <a:effectLst/>
                <a:latin typeface="Times New Roman" panose="02020603050405020304" pitchFamily="18" charset="0"/>
              </a:rPr>
              <a:t> J Med. 2023 January 05; 388(1): 33–43. </a:t>
            </a:r>
          </a:p>
        </p:txBody>
      </p:sp>
    </p:spTree>
    <p:extLst>
      <p:ext uri="{BB962C8B-B14F-4D97-AF65-F5344CB8AC3E}">
        <p14:creationId xmlns:p14="http://schemas.microsoft.com/office/powerpoint/2010/main" val="323960348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000" b="1" dirty="0">
                <a:solidFill>
                  <a:srgbClr val="002E51"/>
                </a:solidFill>
              </a:rPr>
              <a:t>K-RAS Targeted TCR-T</a:t>
            </a:r>
          </a:p>
        </p:txBody>
      </p:sp>
      <p:pic>
        <p:nvPicPr>
          <p:cNvPr id="5" name="Picture 4">
            <a:extLst>
              <a:ext uri="{FF2B5EF4-FFF2-40B4-BE49-F238E27FC236}">
                <a16:creationId xmlns:a16="http://schemas.microsoft.com/office/drawing/2014/main" id="{6291CC39-E17D-F365-A760-BA43BB0BF422}"/>
              </a:ext>
            </a:extLst>
          </p:cNvPr>
          <p:cNvPicPr>
            <a:picLocks noChangeAspect="1"/>
          </p:cNvPicPr>
          <p:nvPr/>
        </p:nvPicPr>
        <p:blipFill rotWithShape="1">
          <a:blip r:embed="rId3"/>
          <a:srcRect b="59381"/>
          <a:stretch/>
        </p:blipFill>
        <p:spPr>
          <a:xfrm>
            <a:off x="231266" y="1122897"/>
            <a:ext cx="4684250" cy="2902467"/>
          </a:xfrm>
          <a:prstGeom prst="rect">
            <a:avLst/>
          </a:prstGeom>
        </p:spPr>
      </p:pic>
      <p:pic>
        <p:nvPicPr>
          <p:cNvPr id="6" name="Picture 5">
            <a:extLst>
              <a:ext uri="{FF2B5EF4-FFF2-40B4-BE49-F238E27FC236}">
                <a16:creationId xmlns:a16="http://schemas.microsoft.com/office/drawing/2014/main" id="{5C1E8A5C-EF8C-415C-3DAB-1FB49B3E6930}"/>
              </a:ext>
            </a:extLst>
          </p:cNvPr>
          <p:cNvPicPr>
            <a:picLocks noChangeAspect="1"/>
          </p:cNvPicPr>
          <p:nvPr/>
        </p:nvPicPr>
        <p:blipFill rotWithShape="1">
          <a:blip r:embed="rId3"/>
          <a:srcRect t="41242"/>
          <a:stretch/>
        </p:blipFill>
        <p:spPr>
          <a:xfrm>
            <a:off x="5089209" y="822961"/>
            <a:ext cx="3881098" cy="3478695"/>
          </a:xfrm>
          <a:prstGeom prst="rect">
            <a:avLst/>
          </a:prstGeom>
        </p:spPr>
      </p:pic>
      <p:sp>
        <p:nvSpPr>
          <p:cNvPr id="3" name="TextBox 2">
            <a:extLst>
              <a:ext uri="{FF2B5EF4-FFF2-40B4-BE49-F238E27FC236}">
                <a16:creationId xmlns:a16="http://schemas.microsoft.com/office/drawing/2014/main" id="{77C42DEE-CE5D-1D96-3A01-2FCE13848DF8}"/>
              </a:ext>
            </a:extLst>
          </p:cNvPr>
          <p:cNvSpPr txBox="1"/>
          <p:nvPr/>
        </p:nvSpPr>
        <p:spPr>
          <a:xfrm>
            <a:off x="2473960" y="4109856"/>
            <a:ext cx="2341880" cy="215444"/>
          </a:xfrm>
          <a:prstGeom prst="rect">
            <a:avLst/>
          </a:prstGeom>
          <a:noFill/>
        </p:spPr>
        <p:txBody>
          <a:bodyPr wrap="square">
            <a:spAutoFit/>
          </a:bodyPr>
          <a:lstStyle/>
          <a:p>
            <a:r>
              <a:rPr lang="en-US" sz="800" dirty="0">
                <a:effectLst/>
                <a:latin typeface="Times New Roman" panose="02020603050405020304" pitchFamily="18" charset="0"/>
              </a:rPr>
              <a:t>N </a:t>
            </a:r>
            <a:r>
              <a:rPr lang="en-US" sz="800" dirty="0" err="1">
                <a:effectLst/>
                <a:latin typeface="Times New Roman" panose="02020603050405020304" pitchFamily="18" charset="0"/>
              </a:rPr>
              <a:t>Engl</a:t>
            </a:r>
            <a:r>
              <a:rPr lang="en-US" sz="800" dirty="0">
                <a:effectLst/>
                <a:latin typeface="Times New Roman" panose="02020603050405020304" pitchFamily="18" charset="0"/>
              </a:rPr>
              <a:t> J Med. 2022 June 02; 386(22): 2112–2119 </a:t>
            </a:r>
          </a:p>
        </p:txBody>
      </p:sp>
    </p:spTree>
    <p:extLst>
      <p:ext uri="{BB962C8B-B14F-4D97-AF65-F5344CB8AC3E}">
        <p14:creationId xmlns:p14="http://schemas.microsoft.com/office/powerpoint/2010/main" val="103767865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4B49-0601-E2C8-9B4D-EC5EF2D88847}"/>
              </a:ext>
            </a:extLst>
          </p:cNvPr>
          <p:cNvSpPr>
            <a:spLocks noGrp="1"/>
          </p:cNvSpPr>
          <p:nvPr>
            <p:ph type="title"/>
          </p:nvPr>
        </p:nvSpPr>
        <p:spPr>
          <a:xfrm>
            <a:off x="88341" y="0"/>
            <a:ext cx="9144000" cy="258833"/>
          </a:xfrm>
        </p:spPr>
        <p:txBody>
          <a:bodyPr/>
          <a:lstStyle/>
          <a:p>
            <a:r>
              <a:rPr lang="en-US" sz="2400" dirty="0"/>
              <a:t>Norris Advanced PDAC Clinical Trials</a:t>
            </a:r>
          </a:p>
        </p:txBody>
      </p:sp>
      <p:graphicFrame>
        <p:nvGraphicFramePr>
          <p:cNvPr id="8" name="Table 7">
            <a:extLst>
              <a:ext uri="{FF2B5EF4-FFF2-40B4-BE49-F238E27FC236}">
                <a16:creationId xmlns:a16="http://schemas.microsoft.com/office/drawing/2014/main" id="{6B691797-4787-C852-5892-FE7CA3C8D74E}"/>
              </a:ext>
            </a:extLst>
          </p:cNvPr>
          <p:cNvGraphicFramePr>
            <a:graphicFrameLocks noGrp="1"/>
          </p:cNvGraphicFramePr>
          <p:nvPr/>
        </p:nvGraphicFramePr>
        <p:xfrm>
          <a:off x="88341" y="1018489"/>
          <a:ext cx="4719282" cy="3163462"/>
        </p:xfrm>
        <a:graphic>
          <a:graphicData uri="http://schemas.openxmlformats.org/drawingml/2006/table">
            <a:tbl>
              <a:tblPr>
                <a:tableStyleId>{5C22544A-7EE6-4342-B048-85BDC9FD1C3A}</a:tableStyleId>
              </a:tblPr>
              <a:tblGrid>
                <a:gridCol w="2359641">
                  <a:extLst>
                    <a:ext uri="{9D8B030D-6E8A-4147-A177-3AD203B41FA5}">
                      <a16:colId xmlns:a16="http://schemas.microsoft.com/office/drawing/2014/main" val="1428563453"/>
                    </a:ext>
                  </a:extLst>
                </a:gridCol>
                <a:gridCol w="2359641">
                  <a:extLst>
                    <a:ext uri="{9D8B030D-6E8A-4147-A177-3AD203B41FA5}">
                      <a16:colId xmlns:a16="http://schemas.microsoft.com/office/drawing/2014/main" val="185094565"/>
                    </a:ext>
                  </a:extLst>
                </a:gridCol>
              </a:tblGrid>
              <a:tr h="991238">
                <a:tc>
                  <a:txBody>
                    <a:bodyPr/>
                    <a:lstStyle/>
                    <a:p>
                      <a:pPr marL="0" marR="0">
                        <a:spcBef>
                          <a:spcPts val="0"/>
                        </a:spcBef>
                        <a:spcAft>
                          <a:spcPts val="0"/>
                        </a:spcAft>
                      </a:pPr>
                      <a:r>
                        <a:rPr lang="en-US" sz="850" dirty="0">
                          <a:effectLst/>
                        </a:rPr>
                        <a:t>A Phase 1/2 Trial to Evaluate the Safety, Tolerability, Pharmacokinetics, and</a:t>
                      </a:r>
                    </a:p>
                    <a:p>
                      <a:pPr marL="0" marR="0">
                        <a:spcBef>
                          <a:spcPts val="0"/>
                        </a:spcBef>
                        <a:spcAft>
                          <a:spcPts val="0"/>
                        </a:spcAft>
                      </a:pPr>
                      <a:r>
                        <a:rPr lang="en-US" sz="850" dirty="0">
                          <a:effectLst/>
                        </a:rPr>
                        <a:t>Preliminary Efficacy of GP-2250 in Combination with Gemcitabine in Subjects with Advanced Unresectable or Metastatic Pancreatic Adenocarcinoma Who Have Progressed on Prior Treatment with FOLFIRINOX Chemotherapy</a:t>
                      </a:r>
                      <a:endParaRPr lang="en-US" sz="850" dirty="0">
                        <a:effectLst/>
                        <a:latin typeface="Times New Roman" panose="02020603050405020304" pitchFamily="18" charset="0"/>
                        <a:ea typeface="Times New Roman" panose="02020603050405020304" pitchFamily="18" charset="0"/>
                      </a:endParaRPr>
                    </a:p>
                  </a:txBody>
                  <a:tcPr marL="63795" marR="63795" marT="0" marB="0">
                    <a:solidFill>
                      <a:schemeClr val="bg2">
                        <a:lumMod val="60000"/>
                        <a:lumOff val="40000"/>
                      </a:schemeClr>
                    </a:solidFill>
                  </a:tcPr>
                </a:tc>
                <a:tc>
                  <a:txBody>
                    <a:bodyPr/>
                    <a:lstStyle/>
                    <a:p>
                      <a:pPr marL="0" marR="0">
                        <a:spcBef>
                          <a:spcPts val="0"/>
                        </a:spcBef>
                        <a:spcAft>
                          <a:spcPts val="0"/>
                        </a:spcAft>
                      </a:pPr>
                      <a:r>
                        <a:rPr lang="en-US" sz="850" dirty="0">
                          <a:effectLst/>
                          <a:latin typeface="+mn-lt"/>
                        </a:rPr>
                        <a:t>Progressed while receiving or within 3 months of completing </a:t>
                      </a:r>
                      <a:r>
                        <a:rPr lang="en-US" sz="850" dirty="0" err="1">
                          <a:effectLst/>
                          <a:latin typeface="+mn-lt"/>
                        </a:rPr>
                        <a:t>tx</a:t>
                      </a:r>
                      <a:r>
                        <a:rPr lang="en-US" sz="850" dirty="0">
                          <a:effectLst/>
                          <a:latin typeface="+mn-lt"/>
                        </a:rPr>
                        <a:t> w/ FOLFIRINOX</a:t>
                      </a:r>
                    </a:p>
                    <a:p>
                      <a:pPr marL="0" marR="0">
                        <a:spcBef>
                          <a:spcPts val="0"/>
                        </a:spcBef>
                        <a:spcAft>
                          <a:spcPts val="0"/>
                        </a:spcAft>
                      </a:pPr>
                      <a:endParaRPr lang="en-US" sz="850" dirty="0">
                        <a:effectLst/>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850" b="1" dirty="0">
                          <a:effectLst/>
                          <a:latin typeface="+mn-lt"/>
                        </a:rPr>
                        <a:t>Exclusion:</a:t>
                      </a:r>
                      <a:endParaRPr lang="en-US" sz="850" dirty="0">
                        <a:effectLst/>
                        <a:latin typeface="+mn-lt"/>
                      </a:endParaRPr>
                    </a:p>
                    <a:p>
                      <a:pPr marL="0" marR="0">
                        <a:spcBef>
                          <a:spcPts val="0"/>
                        </a:spcBef>
                        <a:spcAft>
                          <a:spcPts val="0"/>
                        </a:spcAft>
                      </a:pPr>
                      <a:r>
                        <a:rPr lang="en-US" sz="850" dirty="0">
                          <a:effectLst/>
                          <a:latin typeface="+mn-lt"/>
                        </a:rPr>
                        <a:t>No prior gem except radiosensitizer</a:t>
                      </a:r>
                      <a:endParaRPr lang="en-US" sz="850" dirty="0">
                        <a:effectLst/>
                        <a:latin typeface="+mn-lt"/>
                        <a:ea typeface="Times New Roman" panose="02020603050405020304" pitchFamily="18" charset="0"/>
                        <a:cs typeface="Times New Roman" panose="02020603050405020304" pitchFamily="18" charset="0"/>
                      </a:endParaRPr>
                    </a:p>
                  </a:txBody>
                  <a:tcPr marL="26937" marR="26937" marT="0" marB="0">
                    <a:solidFill>
                      <a:schemeClr val="bg2">
                        <a:lumMod val="60000"/>
                        <a:lumOff val="40000"/>
                      </a:schemeClr>
                    </a:solidFill>
                  </a:tcPr>
                </a:tc>
                <a:extLst>
                  <a:ext uri="{0D108BD9-81ED-4DB2-BD59-A6C34878D82A}">
                    <a16:rowId xmlns:a16="http://schemas.microsoft.com/office/drawing/2014/main" val="1374292718"/>
                  </a:ext>
                </a:extLst>
              </a:tr>
              <a:tr h="1179871">
                <a:tc>
                  <a:txBody>
                    <a:bodyPr/>
                    <a:lstStyle/>
                    <a:p>
                      <a:pPr marL="0" marR="0">
                        <a:spcBef>
                          <a:spcPts val="0"/>
                        </a:spcBef>
                        <a:spcAft>
                          <a:spcPts val="0"/>
                        </a:spcAft>
                      </a:pPr>
                      <a:r>
                        <a:rPr lang="en-US" sz="850" dirty="0">
                          <a:effectLst/>
                        </a:rPr>
                        <a:t>A Randomized, Open-Label, Phase II Trial of Nab-paclitaxel + Gemcitabine with or without </a:t>
                      </a:r>
                      <a:r>
                        <a:rPr lang="en-US" sz="850" dirty="0" err="1">
                          <a:effectLst/>
                        </a:rPr>
                        <a:t>Botensilimab</a:t>
                      </a:r>
                      <a:r>
                        <a:rPr lang="en-US" sz="850" dirty="0">
                          <a:effectLst/>
                        </a:rPr>
                        <a:t> (AGEN1811) in Patients with Metastatic Pancreatic Cancer Who Have Progressed on Prior 5FU + Leucovorin + Irinotecan + Oxaliplatin (FOLFIRINOX)</a:t>
                      </a:r>
                    </a:p>
                    <a:p>
                      <a:pPr marL="0" marR="0">
                        <a:spcBef>
                          <a:spcPts val="0"/>
                        </a:spcBef>
                        <a:spcAft>
                          <a:spcPts val="0"/>
                        </a:spcAft>
                      </a:pPr>
                      <a:r>
                        <a:rPr lang="en-US" sz="850" dirty="0">
                          <a:effectLst/>
                        </a:rPr>
                        <a:t> </a:t>
                      </a:r>
                      <a:endParaRPr lang="en-US" sz="850" dirty="0">
                        <a:effectLst/>
                        <a:latin typeface="Times New Roman" panose="02020603050405020304" pitchFamily="18" charset="0"/>
                        <a:ea typeface="Times New Roman" panose="02020603050405020304" pitchFamily="18" charset="0"/>
                      </a:endParaRPr>
                    </a:p>
                  </a:txBody>
                  <a:tcPr marL="63795" marR="63795" marT="0" marB="0">
                    <a:solidFill>
                      <a:schemeClr val="accent5"/>
                    </a:solidFill>
                  </a:tcPr>
                </a:tc>
                <a:tc>
                  <a:txBody>
                    <a:bodyPr/>
                    <a:lstStyle/>
                    <a:p>
                      <a:pPr marL="0" marR="0">
                        <a:spcBef>
                          <a:spcPts val="0"/>
                        </a:spcBef>
                        <a:spcAft>
                          <a:spcPts val="0"/>
                        </a:spcAft>
                      </a:pPr>
                      <a:r>
                        <a:rPr lang="en-US" sz="850" dirty="0">
                          <a:effectLst/>
                          <a:latin typeface="+mn-lt"/>
                        </a:rPr>
                        <a:t>Disease progression on FOLFIRINOX for stage 4 PDAC</a:t>
                      </a:r>
                    </a:p>
                    <a:p>
                      <a:pPr marL="0" marR="0">
                        <a:spcBef>
                          <a:spcPts val="0"/>
                        </a:spcBef>
                        <a:spcAft>
                          <a:spcPts val="0"/>
                        </a:spcAft>
                      </a:pPr>
                      <a:endParaRPr lang="en-US" sz="850" dirty="0">
                        <a:effectLst/>
                        <a:latin typeface="+mn-lt"/>
                      </a:endParaRPr>
                    </a:p>
                    <a:p>
                      <a:pPr marL="0" marR="0">
                        <a:spcBef>
                          <a:spcPts val="0"/>
                        </a:spcBef>
                        <a:spcAft>
                          <a:spcPts val="0"/>
                        </a:spcAft>
                      </a:pPr>
                      <a:r>
                        <a:rPr lang="en-US" sz="850" dirty="0">
                          <a:effectLst/>
                          <a:latin typeface="+mn-lt"/>
                        </a:rPr>
                        <a:t>&lt; Grade 2 pre-existing peripheral neuropathy</a:t>
                      </a:r>
                    </a:p>
                    <a:p>
                      <a:pPr marL="0" marR="0">
                        <a:spcBef>
                          <a:spcPts val="0"/>
                        </a:spcBef>
                        <a:spcAft>
                          <a:spcPts val="0"/>
                        </a:spcAft>
                      </a:pPr>
                      <a:endParaRPr lang="en-US" sz="850" dirty="0">
                        <a:effectLst/>
                        <a:latin typeface="+mn-lt"/>
                      </a:endParaRPr>
                    </a:p>
                    <a:p>
                      <a:pPr marL="0" marR="0">
                        <a:spcBef>
                          <a:spcPts val="0"/>
                        </a:spcBef>
                        <a:spcAft>
                          <a:spcPts val="0"/>
                        </a:spcAft>
                      </a:pPr>
                      <a:r>
                        <a:rPr lang="en-US" sz="850" b="1" dirty="0">
                          <a:effectLst/>
                          <a:latin typeface="+mn-lt"/>
                        </a:rPr>
                        <a:t>Exclusion:</a:t>
                      </a:r>
                    </a:p>
                    <a:p>
                      <a:pPr marL="0" marR="0">
                        <a:spcBef>
                          <a:spcPts val="0"/>
                        </a:spcBef>
                        <a:spcAft>
                          <a:spcPts val="0"/>
                        </a:spcAft>
                      </a:pPr>
                      <a:r>
                        <a:rPr lang="en-US" sz="850" dirty="0">
                          <a:effectLst/>
                          <a:latin typeface="+mn-lt"/>
                        </a:rPr>
                        <a:t>&gt;1 prior regimen (</a:t>
                      </a:r>
                      <a:r>
                        <a:rPr lang="en-US" sz="850" dirty="0" err="1">
                          <a:effectLst/>
                          <a:latin typeface="+mn-lt"/>
                        </a:rPr>
                        <a:t>i.e.,FOLFIRINOX</a:t>
                      </a:r>
                      <a:r>
                        <a:rPr lang="en-US" sz="850" dirty="0">
                          <a:effectLst/>
                          <a:latin typeface="+mn-lt"/>
                        </a:rPr>
                        <a:t>)</a:t>
                      </a:r>
                    </a:p>
                    <a:p>
                      <a:pPr marL="0" marR="0">
                        <a:spcBef>
                          <a:spcPts val="0"/>
                        </a:spcBef>
                        <a:spcAft>
                          <a:spcPts val="0"/>
                        </a:spcAft>
                      </a:pPr>
                      <a:r>
                        <a:rPr lang="en-US" sz="850" dirty="0">
                          <a:effectLst/>
                          <a:latin typeface="+mn-lt"/>
                        </a:rPr>
                        <a:t>-Prior ICI</a:t>
                      </a:r>
                    </a:p>
                  </a:txBody>
                  <a:tcPr marL="26937" marR="26937" marT="0" marB="0">
                    <a:solidFill>
                      <a:schemeClr val="accent5"/>
                    </a:solidFill>
                  </a:tcPr>
                </a:tc>
                <a:extLst>
                  <a:ext uri="{0D108BD9-81ED-4DB2-BD59-A6C34878D82A}">
                    <a16:rowId xmlns:a16="http://schemas.microsoft.com/office/drawing/2014/main" val="383731896"/>
                  </a:ext>
                </a:extLst>
              </a:tr>
              <a:tr h="947271">
                <a:tc>
                  <a:txBody>
                    <a:bodyPr/>
                    <a:lstStyle/>
                    <a:p>
                      <a:pPr marL="0" marR="0">
                        <a:spcBef>
                          <a:spcPts val="0"/>
                        </a:spcBef>
                        <a:spcAft>
                          <a:spcPts val="0"/>
                        </a:spcAft>
                      </a:pPr>
                      <a:r>
                        <a:rPr lang="en-US" sz="850" dirty="0">
                          <a:effectLst/>
                        </a:rPr>
                        <a:t>A Phase 1b Study to evaluate the safety, tolerability and preliminary efficacy of ATP150/ATP152, VSV-GP154 and </a:t>
                      </a:r>
                      <a:r>
                        <a:rPr lang="en-US" sz="850" dirty="0" err="1">
                          <a:effectLst/>
                        </a:rPr>
                        <a:t>Ezabenlimab</a:t>
                      </a:r>
                      <a:r>
                        <a:rPr lang="en-US" sz="850" dirty="0">
                          <a:effectLst/>
                        </a:rPr>
                        <a:t> (BI 754091) in Patients with KRAS G12D/G12V Mutated Pancreatic Ductal Adenocarcinoma (Maintenance)</a:t>
                      </a:r>
                    </a:p>
                    <a:p>
                      <a:pPr marL="0" marR="0">
                        <a:spcBef>
                          <a:spcPts val="0"/>
                        </a:spcBef>
                        <a:spcAft>
                          <a:spcPts val="0"/>
                        </a:spcAft>
                      </a:pPr>
                      <a:r>
                        <a:rPr lang="en-US" sz="850" dirty="0">
                          <a:effectLst/>
                          <a:latin typeface="Times New Roman" panose="02020603050405020304" pitchFamily="18" charset="0"/>
                          <a:ea typeface="Times New Roman" panose="02020603050405020304" pitchFamily="18" charset="0"/>
                        </a:rPr>
                        <a:t>(vaccine/anti-PD1/oncolytic virus)</a:t>
                      </a:r>
                    </a:p>
                  </a:txBody>
                  <a:tcPr marL="63795" marR="63795" marT="0" marB="0">
                    <a:solidFill>
                      <a:schemeClr val="bg2">
                        <a:lumMod val="60000"/>
                        <a:lumOff val="40000"/>
                      </a:schemeClr>
                    </a:solidFill>
                  </a:tcPr>
                </a:tc>
                <a:tc>
                  <a:txBody>
                    <a:bodyPr/>
                    <a:lstStyle/>
                    <a:p>
                      <a:pPr marL="0" marR="0">
                        <a:spcBef>
                          <a:spcPts val="0"/>
                        </a:spcBef>
                        <a:spcAft>
                          <a:spcPts val="0"/>
                        </a:spcAft>
                      </a:pPr>
                      <a:r>
                        <a:rPr lang="en-US" sz="850" dirty="0">
                          <a:effectLst/>
                          <a:latin typeface="+mn-lt"/>
                        </a:rPr>
                        <a:t>-Metastatic PDAC -KRAS G12D or KRAS G12V who completed at least 16 weeks of 1L therapy with evidence (clinical/radiological) of response or stable disease at study entry</a:t>
                      </a:r>
                    </a:p>
                  </a:txBody>
                  <a:tcPr marL="26937" marR="26937" marT="0" marB="0">
                    <a:solidFill>
                      <a:schemeClr val="bg2">
                        <a:lumMod val="60000"/>
                        <a:lumOff val="40000"/>
                      </a:schemeClr>
                    </a:solidFill>
                  </a:tcPr>
                </a:tc>
                <a:extLst>
                  <a:ext uri="{0D108BD9-81ED-4DB2-BD59-A6C34878D82A}">
                    <a16:rowId xmlns:a16="http://schemas.microsoft.com/office/drawing/2014/main" val="1984702965"/>
                  </a:ext>
                </a:extLst>
              </a:tr>
            </a:tbl>
          </a:graphicData>
        </a:graphic>
      </p:graphicFrame>
      <p:graphicFrame>
        <p:nvGraphicFramePr>
          <p:cNvPr id="11" name="Table 10">
            <a:extLst>
              <a:ext uri="{FF2B5EF4-FFF2-40B4-BE49-F238E27FC236}">
                <a16:creationId xmlns:a16="http://schemas.microsoft.com/office/drawing/2014/main" id="{7EE31CEB-1E63-6449-9F72-EC786BDA168B}"/>
              </a:ext>
            </a:extLst>
          </p:cNvPr>
          <p:cNvGraphicFramePr>
            <a:graphicFrameLocks noGrp="1"/>
          </p:cNvGraphicFramePr>
          <p:nvPr/>
        </p:nvGraphicFramePr>
        <p:xfrm>
          <a:off x="4905955" y="1184641"/>
          <a:ext cx="3983604" cy="2592230"/>
        </p:xfrm>
        <a:graphic>
          <a:graphicData uri="http://schemas.openxmlformats.org/drawingml/2006/table">
            <a:tbl>
              <a:tblPr>
                <a:tableStyleId>{5C22544A-7EE6-4342-B048-85BDC9FD1C3A}</a:tableStyleId>
              </a:tblPr>
              <a:tblGrid>
                <a:gridCol w="2242268">
                  <a:extLst>
                    <a:ext uri="{9D8B030D-6E8A-4147-A177-3AD203B41FA5}">
                      <a16:colId xmlns:a16="http://schemas.microsoft.com/office/drawing/2014/main" val="1428563453"/>
                    </a:ext>
                  </a:extLst>
                </a:gridCol>
                <a:gridCol w="1741336">
                  <a:extLst>
                    <a:ext uri="{9D8B030D-6E8A-4147-A177-3AD203B41FA5}">
                      <a16:colId xmlns:a16="http://schemas.microsoft.com/office/drawing/2014/main" val="185094565"/>
                    </a:ext>
                  </a:extLst>
                </a:gridCol>
              </a:tblGrid>
              <a:tr h="923624">
                <a:tc>
                  <a:txBody>
                    <a:bodyPr/>
                    <a:lstStyle/>
                    <a:p>
                      <a:pPr marL="0" marR="0">
                        <a:spcBef>
                          <a:spcPts val="0"/>
                        </a:spcBef>
                        <a:spcAft>
                          <a:spcPts val="0"/>
                        </a:spcAft>
                      </a:pPr>
                      <a:r>
                        <a:rPr lang="en-US" sz="850" dirty="0">
                          <a:solidFill>
                            <a:schemeClr val="tx1"/>
                          </a:solidFill>
                          <a:effectLst/>
                          <a:latin typeface="Arial" panose="020B0604020202020204" pitchFamily="34" charset="0"/>
                          <a:ea typeface="Times New Roman" panose="02020603050405020304" pitchFamily="18" charset="0"/>
                        </a:rPr>
                        <a:t>A Phase 1/2 Study Investigating the Safety and Efficacy of Autologous TAC T</a:t>
                      </a:r>
                      <a:r>
                        <a:rPr lang="en-US" sz="850" dirty="0">
                          <a:solidFill>
                            <a:schemeClr val="tx1"/>
                          </a:solidFill>
                          <a:effectLst/>
                          <a:latin typeface="Times New Roman" panose="02020603050405020304" pitchFamily="18" charset="0"/>
                          <a:ea typeface="Times New Roman" panose="02020603050405020304" pitchFamily="18" charset="0"/>
                        </a:rPr>
                        <a:t> </a:t>
                      </a:r>
                      <a:r>
                        <a:rPr lang="en-US" sz="850" dirty="0">
                          <a:solidFill>
                            <a:schemeClr val="tx1"/>
                          </a:solidFill>
                          <a:effectLst/>
                          <a:latin typeface="Arial" panose="020B0604020202020204" pitchFamily="34" charset="0"/>
                          <a:ea typeface="Times New Roman" panose="02020603050405020304" pitchFamily="18" charset="0"/>
                        </a:rPr>
                        <a:t>Cells in Subjects with Unresectable, Locally Advanced or Metastatic</a:t>
                      </a:r>
                      <a:endParaRPr lang="en-US" sz="850" dirty="0">
                        <a:solidFill>
                          <a:schemeClr val="tx1"/>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850" dirty="0">
                          <a:solidFill>
                            <a:schemeClr val="tx1"/>
                          </a:solidFill>
                          <a:effectLst/>
                          <a:latin typeface="Arial" panose="020B0604020202020204" pitchFamily="34" charset="0"/>
                          <a:ea typeface="Times New Roman" panose="02020603050405020304" pitchFamily="18" charset="0"/>
                        </a:rPr>
                        <a:t>Claudin 18.2+ Solid Tumors</a:t>
                      </a:r>
                      <a:endParaRPr lang="en-US" sz="850" dirty="0">
                        <a:solidFill>
                          <a:schemeClr val="tx1"/>
                        </a:solidFill>
                        <a:effectLst/>
                        <a:latin typeface="Times New Roman" panose="02020603050405020304" pitchFamily="18" charset="0"/>
                        <a:ea typeface="Times New Roman" panose="02020603050405020304" pitchFamily="18" charset="0"/>
                      </a:endParaRPr>
                    </a:p>
                  </a:txBody>
                  <a:tcPr marL="63795" marR="63795" marT="0" marB="0">
                    <a:solidFill>
                      <a:schemeClr val="bg2">
                        <a:lumMod val="60000"/>
                        <a:lumOff val="40000"/>
                      </a:schemeClr>
                    </a:solidFill>
                  </a:tcPr>
                </a:tc>
                <a:tc>
                  <a:txBody>
                    <a:bodyPr/>
                    <a:lstStyle/>
                    <a:p>
                      <a:pPr marL="0" marR="0">
                        <a:spcBef>
                          <a:spcPts val="0"/>
                        </a:spcBef>
                        <a:spcAft>
                          <a:spcPts val="0"/>
                        </a:spcAft>
                      </a:pPr>
                      <a:r>
                        <a:rPr lang="en-US" sz="850" dirty="0">
                          <a:solidFill>
                            <a:schemeClr val="tx1"/>
                          </a:solidFill>
                          <a:effectLst/>
                          <a:latin typeface="Arial" panose="020B0604020202020204" pitchFamily="34" charset="0"/>
                          <a:ea typeface="Times New Roman" panose="02020603050405020304" pitchFamily="18" charset="0"/>
                        </a:rPr>
                        <a:t>-Tumor tissue positive for CLDN18.2 +</a:t>
                      </a:r>
                      <a:r>
                        <a:rPr lang="en-US" sz="850" dirty="0">
                          <a:solidFill>
                            <a:schemeClr val="tx1"/>
                          </a:solidFill>
                          <a:effectLst/>
                          <a:latin typeface="Times New Roman" panose="02020603050405020304" pitchFamily="18" charset="0"/>
                          <a:ea typeface="Times New Roman" panose="02020603050405020304" pitchFamily="18" charset="0"/>
                        </a:rPr>
                        <a:t> </a:t>
                      </a:r>
                      <a:r>
                        <a:rPr lang="en-US" sz="850" dirty="0">
                          <a:solidFill>
                            <a:schemeClr val="tx1"/>
                          </a:solidFill>
                          <a:effectLst/>
                          <a:latin typeface="Arial" panose="020B0604020202020204" pitchFamily="34" charset="0"/>
                          <a:ea typeface="Times New Roman" panose="02020603050405020304" pitchFamily="18" charset="0"/>
                        </a:rPr>
                        <a:t>HER2 negative </a:t>
                      </a:r>
                    </a:p>
                    <a:p>
                      <a:pPr marL="0" marR="0">
                        <a:spcBef>
                          <a:spcPts val="0"/>
                        </a:spcBef>
                        <a:spcAft>
                          <a:spcPts val="0"/>
                        </a:spcAft>
                      </a:pPr>
                      <a:endParaRPr lang="en-US" sz="850" dirty="0">
                        <a:solidFill>
                          <a:schemeClr val="tx1"/>
                        </a:solidFill>
                        <a:effectLst/>
                        <a:latin typeface="Arial" panose="020B0604020202020204" pitchFamily="34" charset="0"/>
                        <a:ea typeface="Times New Roman" panose="02020603050405020304" pitchFamily="18" charset="0"/>
                      </a:endParaRPr>
                    </a:p>
                    <a:p>
                      <a:pPr marL="0" marR="0">
                        <a:spcBef>
                          <a:spcPts val="0"/>
                        </a:spcBef>
                        <a:spcAft>
                          <a:spcPts val="0"/>
                        </a:spcAft>
                      </a:pPr>
                      <a:r>
                        <a:rPr lang="en-US" sz="850" dirty="0">
                          <a:solidFill>
                            <a:schemeClr val="tx1"/>
                          </a:solidFill>
                          <a:effectLst/>
                          <a:latin typeface="Arial" panose="020B0604020202020204" pitchFamily="34" charset="0"/>
                          <a:ea typeface="Times New Roman" panose="02020603050405020304" pitchFamily="18" charset="0"/>
                        </a:rPr>
                        <a:t>-at least</a:t>
                      </a:r>
                      <a:r>
                        <a:rPr lang="en-US" sz="850" dirty="0">
                          <a:solidFill>
                            <a:schemeClr val="tx1"/>
                          </a:solidFill>
                          <a:effectLst/>
                          <a:latin typeface="Times New Roman" panose="02020603050405020304" pitchFamily="18" charset="0"/>
                          <a:ea typeface="Times New Roman" panose="02020603050405020304" pitchFamily="18" charset="0"/>
                        </a:rPr>
                        <a:t> </a:t>
                      </a:r>
                      <a:r>
                        <a:rPr lang="en-US" sz="850" dirty="0">
                          <a:solidFill>
                            <a:schemeClr val="tx1"/>
                          </a:solidFill>
                          <a:effectLst/>
                          <a:latin typeface="Arial" panose="020B0604020202020204" pitchFamily="34" charset="0"/>
                          <a:ea typeface="Times New Roman" panose="02020603050405020304" pitchFamily="18" charset="0"/>
                        </a:rPr>
                        <a:t>2 and no more than 5 prior lines of therapy.</a:t>
                      </a:r>
                      <a:endParaRPr lang="en-US" sz="850" dirty="0">
                        <a:solidFill>
                          <a:schemeClr val="tx1"/>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850" dirty="0">
                        <a:solidFill>
                          <a:schemeClr val="tx1"/>
                        </a:solidFill>
                        <a:effectLst/>
                        <a:latin typeface="+mn-lt"/>
                        <a:ea typeface="Times New Roman" panose="02020603050405020304" pitchFamily="18" charset="0"/>
                        <a:cs typeface="Times New Roman" panose="02020603050405020304" pitchFamily="18" charset="0"/>
                      </a:endParaRPr>
                    </a:p>
                  </a:txBody>
                  <a:tcPr marL="26937" marR="26937" marT="0" marB="0">
                    <a:solidFill>
                      <a:schemeClr val="bg2">
                        <a:lumMod val="60000"/>
                        <a:lumOff val="40000"/>
                      </a:schemeClr>
                    </a:solidFill>
                  </a:tcPr>
                </a:tc>
                <a:extLst>
                  <a:ext uri="{0D108BD9-81ED-4DB2-BD59-A6C34878D82A}">
                    <a16:rowId xmlns:a16="http://schemas.microsoft.com/office/drawing/2014/main" val="1374292718"/>
                  </a:ext>
                </a:extLst>
              </a:tr>
              <a:tr h="1668606">
                <a:tc>
                  <a:txBody>
                    <a:bodyPr/>
                    <a:lstStyle/>
                    <a:p>
                      <a:pPr marL="0" marR="0">
                        <a:spcBef>
                          <a:spcPts val="0"/>
                        </a:spcBef>
                        <a:spcAft>
                          <a:spcPts val="0"/>
                        </a:spcAft>
                      </a:pPr>
                      <a:r>
                        <a:rPr lang="en-US" sz="850" b="0" i="0" u="none" strike="noStrike" kern="1200" dirty="0">
                          <a:solidFill>
                            <a:schemeClr val="tx1"/>
                          </a:solidFill>
                          <a:effectLst/>
                          <a:latin typeface="+mn-lt"/>
                          <a:ea typeface="+mn-ea"/>
                          <a:cs typeface="+mn-cs"/>
                        </a:rPr>
                        <a:t>AFM24 + Atezolizumab in EGFR-Expressing Cancers. </a:t>
                      </a:r>
                    </a:p>
                    <a:p>
                      <a:pPr marL="0" marR="0">
                        <a:spcBef>
                          <a:spcPts val="0"/>
                        </a:spcBef>
                        <a:spcAft>
                          <a:spcPts val="0"/>
                        </a:spcAft>
                      </a:pPr>
                      <a:endParaRPr lang="en-US" sz="850" b="0" i="0" u="none" strike="noStrike" kern="1200" dirty="0">
                        <a:solidFill>
                          <a:schemeClr val="tx1"/>
                        </a:solidFill>
                        <a:effectLst/>
                        <a:latin typeface="+mn-lt"/>
                        <a:ea typeface="+mn-ea"/>
                        <a:cs typeface="+mn-cs"/>
                      </a:endParaRPr>
                    </a:p>
                    <a:p>
                      <a:pPr marL="0" marR="0">
                        <a:spcBef>
                          <a:spcPts val="0"/>
                        </a:spcBef>
                        <a:spcAft>
                          <a:spcPts val="0"/>
                        </a:spcAft>
                      </a:pPr>
                      <a:r>
                        <a:rPr lang="en-US" sz="850" b="0" i="0" u="none" strike="noStrike" kern="1200" dirty="0">
                          <a:solidFill>
                            <a:schemeClr val="tx1"/>
                          </a:solidFill>
                          <a:effectLst/>
                          <a:latin typeface="+mn-lt"/>
                          <a:ea typeface="+mn-ea"/>
                          <a:cs typeface="+mn-cs"/>
                        </a:rPr>
                        <a:t>(AFM24 is a tetravalent, bi-specific NK-cell engager directed against EGFR on tumor cells and  CD16A on NK/Macrophages)</a:t>
                      </a:r>
                      <a:endParaRPr lang="en-US" sz="850" dirty="0">
                        <a:solidFill>
                          <a:schemeClr val="tx1"/>
                        </a:solidFill>
                        <a:effectLst/>
                        <a:latin typeface="Times New Roman" panose="02020603050405020304" pitchFamily="18" charset="0"/>
                        <a:ea typeface="Times New Roman" panose="02020603050405020304" pitchFamily="18" charset="0"/>
                      </a:endParaRPr>
                    </a:p>
                  </a:txBody>
                  <a:tcPr marL="63795" marR="63795" marT="0" marB="0">
                    <a:solidFill>
                      <a:schemeClr val="accent5"/>
                    </a:solidFill>
                  </a:tcPr>
                </a:tc>
                <a:tc>
                  <a:txBody>
                    <a:bodyPr/>
                    <a:lstStyle/>
                    <a:p>
                      <a:r>
                        <a:rPr lang="en-US" sz="850" dirty="0">
                          <a:solidFill>
                            <a:schemeClr val="tx1"/>
                          </a:solidFill>
                          <a:effectLst/>
                          <a:latin typeface="Helvetica" pitchFamily="2" charset="0"/>
                        </a:rPr>
                        <a:t>Advanced pancreatic adenocarcinoma: following ≥1 prior line of an approved standard of care therapy or ineligible for standard of care therapy</a:t>
                      </a:r>
                    </a:p>
                    <a:p>
                      <a:endParaRPr lang="en-US" sz="850" dirty="0">
                        <a:solidFill>
                          <a:schemeClr val="tx1"/>
                        </a:solidFill>
                        <a:effectLst/>
                        <a:latin typeface="Helvetica" pitchFamily="2" charset="0"/>
                      </a:endParaRPr>
                    </a:p>
                    <a:p>
                      <a:endParaRPr lang="en-US" sz="850" dirty="0">
                        <a:solidFill>
                          <a:schemeClr val="tx1"/>
                        </a:solidFill>
                        <a:effectLst/>
                        <a:latin typeface="Helvetica" pitchFamily="2" charset="0"/>
                      </a:endParaRPr>
                    </a:p>
                    <a:p>
                      <a:pPr marL="0" marR="0">
                        <a:spcBef>
                          <a:spcPts val="0"/>
                        </a:spcBef>
                        <a:spcAft>
                          <a:spcPts val="0"/>
                        </a:spcAft>
                      </a:pPr>
                      <a:endParaRPr lang="en-US" sz="850" dirty="0">
                        <a:solidFill>
                          <a:schemeClr val="tx1"/>
                        </a:solidFill>
                        <a:effectLst/>
                        <a:latin typeface="+mn-lt"/>
                      </a:endParaRPr>
                    </a:p>
                  </a:txBody>
                  <a:tcPr marL="26937" marR="26937" marT="0" marB="0">
                    <a:solidFill>
                      <a:schemeClr val="accent5"/>
                    </a:solidFill>
                  </a:tcPr>
                </a:tc>
                <a:extLst>
                  <a:ext uri="{0D108BD9-81ED-4DB2-BD59-A6C34878D82A}">
                    <a16:rowId xmlns:a16="http://schemas.microsoft.com/office/drawing/2014/main" val="383731896"/>
                  </a:ext>
                </a:extLst>
              </a:tr>
            </a:tbl>
          </a:graphicData>
        </a:graphic>
      </p:graphicFrame>
    </p:spTree>
    <p:extLst>
      <p:ext uri="{BB962C8B-B14F-4D97-AF65-F5344CB8AC3E}">
        <p14:creationId xmlns:p14="http://schemas.microsoft.com/office/powerpoint/2010/main" val="157992375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63346-2E20-312C-29BE-47F52F49B719}"/>
              </a:ext>
            </a:extLst>
          </p:cNvPr>
          <p:cNvSpPr>
            <a:spLocks noGrp="1"/>
          </p:cNvSpPr>
          <p:nvPr>
            <p:ph type="title"/>
          </p:nvPr>
        </p:nvSpPr>
        <p:spPr/>
        <p:txBody>
          <a:bodyPr/>
          <a:lstStyle/>
          <a:p>
            <a:r>
              <a:rPr lang="en-US" dirty="0"/>
              <a:t>On the Horizon</a:t>
            </a:r>
          </a:p>
        </p:txBody>
      </p:sp>
      <p:sp>
        <p:nvSpPr>
          <p:cNvPr id="3" name="TextBox 2">
            <a:extLst>
              <a:ext uri="{FF2B5EF4-FFF2-40B4-BE49-F238E27FC236}">
                <a16:creationId xmlns:a16="http://schemas.microsoft.com/office/drawing/2014/main" id="{AEA38115-FFAF-B5BA-8EAD-BD0C6D7110A1}"/>
              </a:ext>
            </a:extLst>
          </p:cNvPr>
          <p:cNvSpPr txBox="1"/>
          <p:nvPr/>
        </p:nvSpPr>
        <p:spPr>
          <a:xfrm>
            <a:off x="74506" y="788531"/>
            <a:ext cx="7953203" cy="3477875"/>
          </a:xfrm>
          <a:prstGeom prst="rect">
            <a:avLst/>
          </a:prstGeom>
          <a:noFill/>
        </p:spPr>
        <p:txBody>
          <a:bodyPr wrap="none" rtlCol="0">
            <a:spAutoFit/>
          </a:bodyPr>
          <a:lstStyle/>
          <a:p>
            <a:r>
              <a:rPr lang="en-US" sz="2000" dirty="0"/>
              <a:t>1. Enhanced CAR-T strategies to address immune suppressive TME</a:t>
            </a:r>
          </a:p>
          <a:p>
            <a:endParaRPr lang="en-US" sz="2000" dirty="0"/>
          </a:p>
          <a:p>
            <a:r>
              <a:rPr lang="en-US" sz="2000" dirty="0"/>
              <a:t>2. pan-RAS inhibitors</a:t>
            </a:r>
          </a:p>
          <a:p>
            <a:endParaRPr lang="en-US" sz="2000" dirty="0"/>
          </a:p>
          <a:p>
            <a:r>
              <a:rPr lang="en-US" sz="2000" dirty="0"/>
              <a:t>3. DRD/IO strategies- maintenance</a:t>
            </a:r>
          </a:p>
          <a:p>
            <a:endParaRPr lang="en-US" sz="2000" dirty="0"/>
          </a:p>
          <a:p>
            <a:r>
              <a:rPr lang="en-US" sz="2000" dirty="0"/>
              <a:t>4. Bi-specifics- NK, Macrophage, T cell</a:t>
            </a:r>
          </a:p>
          <a:p>
            <a:endParaRPr lang="en-US" sz="2000" dirty="0"/>
          </a:p>
          <a:p>
            <a:r>
              <a:rPr lang="en-US" sz="2000" dirty="0"/>
              <a:t>5. Metabolic strategies- </a:t>
            </a:r>
            <a:r>
              <a:rPr lang="en-US" sz="2000" dirty="0" err="1"/>
              <a:t>NADi</a:t>
            </a:r>
            <a:r>
              <a:rPr lang="en-US" sz="2000" dirty="0"/>
              <a:t>/</a:t>
            </a:r>
            <a:r>
              <a:rPr lang="en-US" sz="2000" dirty="0" err="1"/>
              <a:t>PARPi</a:t>
            </a:r>
            <a:r>
              <a:rPr lang="en-US" sz="2000" dirty="0"/>
              <a:t>; Mitochondrial targeting</a:t>
            </a:r>
          </a:p>
          <a:p>
            <a:endParaRPr lang="en-US" sz="2000" dirty="0"/>
          </a:p>
          <a:p>
            <a:r>
              <a:rPr lang="en-US" sz="2000" dirty="0"/>
              <a:t>6. Next gen anti-CTLA4 agents</a:t>
            </a:r>
          </a:p>
        </p:txBody>
      </p:sp>
      <p:pic>
        <p:nvPicPr>
          <p:cNvPr id="5" name="Picture 4" descr="A diagram of a cell structure&#10;&#10;Description automatically generated">
            <a:extLst>
              <a:ext uri="{FF2B5EF4-FFF2-40B4-BE49-F238E27FC236}">
                <a16:creationId xmlns:a16="http://schemas.microsoft.com/office/drawing/2014/main" id="{BCBA2DC9-AAFA-E44A-676C-538846A38B13}"/>
              </a:ext>
            </a:extLst>
          </p:cNvPr>
          <p:cNvPicPr>
            <a:picLocks noChangeAspect="1"/>
          </p:cNvPicPr>
          <p:nvPr/>
        </p:nvPicPr>
        <p:blipFill>
          <a:blip r:embed="rId2"/>
          <a:stretch>
            <a:fillRect/>
          </a:stretch>
        </p:blipFill>
        <p:spPr>
          <a:xfrm>
            <a:off x="1301858" y="127464"/>
            <a:ext cx="6328176" cy="4065431"/>
          </a:xfrm>
          <a:prstGeom prst="rect">
            <a:avLst/>
          </a:prstGeom>
        </p:spPr>
      </p:pic>
    </p:spTree>
    <p:extLst>
      <p:ext uri="{BB962C8B-B14F-4D97-AF65-F5344CB8AC3E}">
        <p14:creationId xmlns:p14="http://schemas.microsoft.com/office/powerpoint/2010/main" val="426949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258D2E-3592-9446-81A0-A48E7C7DAD86}"/>
              </a:ext>
            </a:extLst>
          </p:cNvPr>
          <p:cNvSpPr>
            <a:spLocks noGrp="1"/>
          </p:cNvSpPr>
          <p:nvPr>
            <p:ph idx="1"/>
          </p:nvPr>
        </p:nvSpPr>
        <p:spPr>
          <a:xfrm>
            <a:off x="499701" y="635960"/>
            <a:ext cx="7772400" cy="2742388"/>
          </a:xfrm>
        </p:spPr>
        <p:txBody>
          <a:bodyPr>
            <a:noAutofit/>
          </a:bodyPr>
          <a:lstStyle/>
          <a:p>
            <a:r>
              <a:rPr lang="en-US" sz="1400" dirty="0"/>
              <a:t>1</a:t>
            </a:r>
            <a:r>
              <a:rPr lang="en-US" sz="1400" baseline="30000" dirty="0"/>
              <a:t>st</a:t>
            </a:r>
            <a:r>
              <a:rPr lang="en-US" sz="1400" dirty="0"/>
              <a:t> line SOC for stage 4 PDAC remains FFX for PS 0-1 age&lt;“70”; GA for PS&gt;1 or age &gt;”70”</a:t>
            </a:r>
          </a:p>
          <a:p>
            <a:endParaRPr lang="en-US" sz="1400" dirty="0"/>
          </a:p>
          <a:p>
            <a:r>
              <a:rPr lang="en-US" sz="1400" dirty="0"/>
              <a:t>2</a:t>
            </a:r>
            <a:r>
              <a:rPr lang="en-US" sz="1400" baseline="30000" dirty="0"/>
              <a:t>nd</a:t>
            </a:r>
            <a:r>
              <a:rPr lang="en-US" sz="1400" dirty="0"/>
              <a:t> line SOC is GA after FFX OR FOLFIRI/ FFX after GA- the role and advantage of </a:t>
            </a:r>
            <a:r>
              <a:rPr lang="en-US" sz="1400" dirty="0" err="1"/>
              <a:t>nal</a:t>
            </a:r>
            <a:r>
              <a:rPr lang="en-US" sz="1400" dirty="0"/>
              <a:t>-IRI relative to </a:t>
            </a:r>
            <a:r>
              <a:rPr lang="en-US" sz="1400" b="1" dirty="0"/>
              <a:t>30X</a:t>
            </a:r>
            <a:r>
              <a:rPr lang="en-US" sz="1400" dirty="0"/>
              <a:t> cost remains unclear</a:t>
            </a:r>
          </a:p>
          <a:p>
            <a:endParaRPr lang="en-US" sz="1400" dirty="0"/>
          </a:p>
          <a:p>
            <a:r>
              <a:rPr lang="en-US" sz="1400" dirty="0"/>
              <a:t>Clinical trial is preferred at all lines of therapy</a:t>
            </a:r>
          </a:p>
          <a:p>
            <a:endParaRPr lang="en-US" sz="1400" dirty="0"/>
          </a:p>
          <a:p>
            <a:r>
              <a:rPr lang="en-US" sz="1400" dirty="0"/>
              <a:t>For DRD deficient tumors consider prioritizing platinum containing regimen- role of </a:t>
            </a:r>
            <a:r>
              <a:rPr lang="en-US" sz="1400" dirty="0" err="1"/>
              <a:t>PARPi</a:t>
            </a:r>
            <a:r>
              <a:rPr lang="en-US" sz="1400" dirty="0"/>
              <a:t> yet to be defined</a:t>
            </a:r>
          </a:p>
          <a:p>
            <a:endParaRPr lang="en-US" sz="1400" dirty="0"/>
          </a:p>
          <a:p>
            <a:r>
              <a:rPr lang="en-US" sz="1400" b="1" dirty="0"/>
              <a:t>Tumor and germline genetics for ALL patients- </a:t>
            </a:r>
          </a:p>
          <a:p>
            <a:pPr marL="0" indent="0">
              <a:buNone/>
            </a:pPr>
            <a:r>
              <a:rPr lang="en-US" sz="1200" b="1" dirty="0"/>
              <a:t>	Actionable: </a:t>
            </a:r>
            <a:r>
              <a:rPr lang="en-US" sz="1200" dirty="0"/>
              <a:t>NTRK, KRAS-G12C NRG1, ERBB2, RET, ALK, B-RAF</a:t>
            </a:r>
          </a:p>
          <a:p>
            <a:pPr marL="0" indent="0">
              <a:buNone/>
            </a:pPr>
            <a:endParaRPr lang="en-US" sz="1200" b="1" dirty="0"/>
          </a:p>
          <a:p>
            <a:r>
              <a:rPr lang="en-US" sz="1400" dirty="0"/>
              <a:t>ICI’s are indicated in small number of MSI-H patients- role of next-gen CTLA4 antagonists to be defined with intriguing early data in setting of DRD</a:t>
            </a:r>
          </a:p>
          <a:p>
            <a:endParaRPr lang="en-US" sz="1400" dirty="0"/>
          </a:p>
        </p:txBody>
      </p:sp>
      <p:sp>
        <p:nvSpPr>
          <p:cNvPr id="6" name="Rectangle 5">
            <a:extLst>
              <a:ext uri="{FF2B5EF4-FFF2-40B4-BE49-F238E27FC236}">
                <a16:creationId xmlns:a16="http://schemas.microsoft.com/office/drawing/2014/main" id="{73B8FC65-C1E0-E842-8106-965F4A0F273B}"/>
              </a:ext>
            </a:extLst>
          </p:cNvPr>
          <p:cNvSpPr/>
          <p:nvPr/>
        </p:nvSpPr>
        <p:spPr>
          <a:xfrm>
            <a:off x="1318846" y="174295"/>
            <a:ext cx="6506307" cy="461665"/>
          </a:xfrm>
          <a:prstGeom prst="rect">
            <a:avLst/>
          </a:prstGeom>
        </p:spPr>
        <p:txBody>
          <a:bodyPr wrap="square">
            <a:spAutoFit/>
          </a:bodyPr>
          <a:lstStyle/>
          <a:p>
            <a:pPr algn="ctr"/>
            <a:r>
              <a:rPr lang="en-US" dirty="0"/>
              <a:t>Conclusions</a:t>
            </a:r>
          </a:p>
        </p:txBody>
      </p:sp>
    </p:spTree>
    <p:extLst>
      <p:ext uri="{BB962C8B-B14F-4D97-AF65-F5344CB8AC3E}">
        <p14:creationId xmlns:p14="http://schemas.microsoft.com/office/powerpoint/2010/main" val="3331045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dissolv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dissolve">
                                      <p:cBhvr>
                                        <p:cTn id="32" dur="500"/>
                                        <p:tgtEl>
                                          <p:spTgt spid="3">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Effect transition="in" filter="dissolve">
                                      <p:cBhvr>
                                        <p:cTn id="3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4DADC-7DC0-4597-F383-5C96E7ACEF08}"/>
              </a:ext>
            </a:extLst>
          </p:cNvPr>
          <p:cNvSpPr>
            <a:spLocks noGrp="1"/>
          </p:cNvSpPr>
          <p:nvPr>
            <p:ph type="title"/>
          </p:nvPr>
        </p:nvSpPr>
        <p:spPr/>
        <p:txBody>
          <a:bodyPr/>
          <a:lstStyle/>
          <a:p>
            <a:r>
              <a:rPr lang="en-US" dirty="0"/>
              <a:t>Thank You!</a:t>
            </a:r>
          </a:p>
        </p:txBody>
      </p:sp>
      <p:sp>
        <p:nvSpPr>
          <p:cNvPr id="3" name="TextBox 2">
            <a:extLst>
              <a:ext uri="{FF2B5EF4-FFF2-40B4-BE49-F238E27FC236}">
                <a16:creationId xmlns:a16="http://schemas.microsoft.com/office/drawing/2014/main" id="{C992EE3B-2C36-14C6-16FD-E8319829145C}"/>
              </a:ext>
            </a:extLst>
          </p:cNvPr>
          <p:cNvSpPr txBox="1"/>
          <p:nvPr/>
        </p:nvSpPr>
        <p:spPr>
          <a:xfrm>
            <a:off x="4308145" y="1573078"/>
            <a:ext cx="527709" cy="830997"/>
          </a:xfrm>
          <a:prstGeom prst="rect">
            <a:avLst/>
          </a:prstGeom>
          <a:noFill/>
        </p:spPr>
        <p:txBody>
          <a:bodyPr wrap="none" rtlCol="0">
            <a:spAutoFit/>
          </a:bodyPr>
          <a:lstStyle/>
          <a:p>
            <a:r>
              <a:rPr lang="en-US" sz="4800" dirty="0"/>
              <a:t>?</a:t>
            </a:r>
          </a:p>
        </p:txBody>
      </p:sp>
    </p:spTree>
    <p:extLst>
      <p:ext uri="{BB962C8B-B14F-4D97-AF65-F5344CB8AC3E}">
        <p14:creationId xmlns:p14="http://schemas.microsoft.com/office/powerpoint/2010/main" val="56826434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3"/>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4"/>
          <a:stretch>
            <a:fillRect/>
          </a:stretch>
        </p:blipFill>
        <p:spPr>
          <a:xfrm>
            <a:off x="7037" y="0"/>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5"/>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6"/>
          <a:stretch>
            <a:fillRect/>
          </a:stretch>
        </p:blipFill>
        <p:spPr>
          <a:xfrm>
            <a:off x="-1276"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7"/>
          <a:stretch>
            <a:fillRect/>
          </a:stretch>
        </p:blipFill>
        <p:spPr>
          <a:xfrm>
            <a:off x="7037" y="9144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8"/>
          <a:stretch>
            <a:fillRect/>
          </a:stretch>
        </p:blipFill>
        <p:spPr>
          <a:xfrm>
            <a:off x="14075" y="12699"/>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9"/>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10"/>
          <a:stretch>
            <a:fillRect/>
          </a:stretch>
        </p:blipFill>
        <p:spPr>
          <a:xfrm>
            <a:off x="-1" y="-12701"/>
            <a:ext cx="9129925" cy="5148263"/>
          </a:xfrm>
          <a:prstGeom prst="rect">
            <a:avLst/>
          </a:prstGeom>
        </p:spPr>
      </p:pic>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11"/>
          <a:stretch>
            <a:fillRect/>
          </a:stretch>
        </p:blipFill>
        <p:spPr>
          <a:xfrm>
            <a:off x="7037" y="0"/>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GI CANCERS</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Wednesday, November 8, 2023 </a:t>
            </a:r>
          </a:p>
        </p:txBody>
      </p:sp>
      <p:pic>
        <p:nvPicPr>
          <p:cNvPr id="12" name="Picture 11">
            <a:extLst>
              <a:ext uri="{FF2B5EF4-FFF2-40B4-BE49-F238E27FC236}">
                <a16:creationId xmlns:a16="http://schemas.microsoft.com/office/drawing/2014/main" id="{A32BC9AA-CA37-5746-60B1-F8423A2B89F6}"/>
              </a:ext>
            </a:extLst>
          </p:cNvPr>
          <p:cNvPicPr>
            <a:picLocks noChangeAspect="1"/>
          </p:cNvPicPr>
          <p:nvPr/>
        </p:nvPicPr>
        <p:blipFill>
          <a:blip r:embed="rId12"/>
          <a:stretch>
            <a:fillRect/>
          </a:stretch>
        </p:blipFill>
        <p:spPr>
          <a:xfrm>
            <a:off x="7120466" y="4483416"/>
            <a:ext cx="1602316" cy="366131"/>
          </a:xfrm>
          <a:prstGeom prst="rect">
            <a:avLst/>
          </a:prstGeom>
        </p:spPr>
      </p:pic>
    </p:spTree>
    <p:extLst>
      <p:ext uri="{BB962C8B-B14F-4D97-AF65-F5344CB8AC3E}">
        <p14:creationId xmlns:p14="http://schemas.microsoft.com/office/powerpoint/2010/main" val="1122100307"/>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b="1" dirty="0">
                <a:solidFill>
                  <a:srgbClr val="002E51"/>
                </a:solidFill>
              </a:rPr>
              <a:t>Anthony El-Khoueiry, MD</a:t>
            </a:r>
          </a:p>
          <a:p>
            <a:r>
              <a:rPr lang="en-US" dirty="0">
                <a:solidFill>
                  <a:srgbClr val="002E51"/>
                </a:solidFill>
              </a:rPr>
              <a:t>Associate Director for Clinical Research</a:t>
            </a:r>
          </a:p>
          <a:p>
            <a:r>
              <a:rPr lang="en-US" dirty="0">
                <a:solidFill>
                  <a:srgbClr val="002E51"/>
                </a:solidFill>
              </a:rPr>
              <a:t>Phase I Program Director</a:t>
            </a:r>
          </a:p>
          <a:p>
            <a:r>
              <a:rPr lang="en-US" dirty="0">
                <a:solidFill>
                  <a:srgbClr val="002E51"/>
                </a:solidFill>
              </a:rPr>
              <a:t>USC Norris Comprehensive Cancer Center</a:t>
            </a:r>
          </a:p>
          <a:p>
            <a:r>
              <a:rPr lang="en-US" dirty="0">
                <a:solidFill>
                  <a:srgbClr val="002E51"/>
                </a:solidFill>
              </a:rPr>
              <a:t>Los Angeles, CA</a:t>
            </a:r>
          </a:p>
        </p:txBody>
      </p:sp>
      <p:sp>
        <p:nvSpPr>
          <p:cNvPr id="4" name="Title 3"/>
          <p:cNvSpPr>
            <a:spLocks noGrp="1"/>
          </p:cNvSpPr>
          <p:nvPr>
            <p:ph type="title"/>
          </p:nvPr>
        </p:nvSpPr>
        <p:spPr>
          <a:xfrm>
            <a:off x="0" y="290025"/>
            <a:ext cx="9144000" cy="786936"/>
          </a:xfrm>
        </p:spPr>
        <p:txBody>
          <a:bodyPr/>
          <a:lstStyle/>
          <a:p>
            <a:r>
              <a:rPr lang="en-US" sz="2800" b="1" i="1" kern="0" dirty="0">
                <a:effectLst/>
                <a:latin typeface="Calibri" panose="020F0502020204030204" pitchFamily="34" charset="0"/>
                <a:ea typeface="Calibri" panose="020F0502020204030204" pitchFamily="34" charset="0"/>
              </a:rPr>
              <a:t>The Evolving Treatment Landscape of Biliary Tract Cancer </a:t>
            </a:r>
            <a:endParaRPr lang="en-US" sz="2800" b="1" dirty="0">
              <a:solidFill>
                <a:srgbClr val="002E51"/>
              </a:solidFill>
            </a:endParaRPr>
          </a:p>
        </p:txBody>
      </p:sp>
    </p:spTree>
    <p:extLst>
      <p:ext uri="{BB962C8B-B14F-4D97-AF65-F5344CB8AC3E}">
        <p14:creationId xmlns:p14="http://schemas.microsoft.com/office/powerpoint/2010/main" val="318541188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cancerdiscovery.aacrjournals.org/content/candisc/7/9/943/F1.large.jpg">
            <a:extLst>
              <a:ext uri="{FF2B5EF4-FFF2-40B4-BE49-F238E27FC236}">
                <a16:creationId xmlns:a16="http://schemas.microsoft.com/office/drawing/2014/main" id="{CEC8D62E-CA3A-E8A4-3549-23DAFC18983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97850" y="632031"/>
            <a:ext cx="4666400" cy="3593129"/>
          </a:xfrm>
          <a:prstGeom prst="rect">
            <a:avLst/>
          </a:prstGeom>
          <a:solidFill>
            <a:srgbClr val="FFFFFF"/>
          </a:solidFill>
        </p:spPr>
      </p:pic>
      <p:sp>
        <p:nvSpPr>
          <p:cNvPr id="11" name="Text Placeholder 3">
            <a:extLst>
              <a:ext uri="{FF2B5EF4-FFF2-40B4-BE49-F238E27FC236}">
                <a16:creationId xmlns:a16="http://schemas.microsoft.com/office/drawing/2014/main" id="{34FE1B2E-75CA-AF76-4FC0-CAF72ED58915}"/>
              </a:ext>
            </a:extLst>
          </p:cNvPr>
          <p:cNvSpPr>
            <a:spLocks noGrp="1"/>
          </p:cNvSpPr>
          <p:nvPr>
            <p:ph type="body" sz="half" idx="2"/>
          </p:nvPr>
        </p:nvSpPr>
        <p:spPr>
          <a:xfrm>
            <a:off x="94116" y="33534"/>
            <a:ext cx="5486400" cy="544973"/>
          </a:xfrm>
        </p:spPr>
        <p:txBody>
          <a:bodyPr/>
          <a:lstStyle/>
          <a:p>
            <a:r>
              <a:rPr lang="en-US" sz="2800" dirty="0"/>
              <a:t>Biliary Tract Cancers</a:t>
            </a:r>
          </a:p>
        </p:txBody>
      </p:sp>
      <p:sp>
        <p:nvSpPr>
          <p:cNvPr id="5" name="TextBox 4">
            <a:extLst>
              <a:ext uri="{FF2B5EF4-FFF2-40B4-BE49-F238E27FC236}">
                <a16:creationId xmlns:a16="http://schemas.microsoft.com/office/drawing/2014/main" id="{D093950F-6DA5-2609-67C2-037B545FC8CF}"/>
              </a:ext>
            </a:extLst>
          </p:cNvPr>
          <p:cNvSpPr txBox="1"/>
          <p:nvPr/>
        </p:nvSpPr>
        <p:spPr>
          <a:xfrm>
            <a:off x="2294325" y="4140184"/>
            <a:ext cx="4191000"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t>Valle, et al, Cancer </a:t>
            </a:r>
            <a:r>
              <a:rPr lang="en-US" sz="1200" i="1" dirty="0" err="1"/>
              <a:t>Discov</a:t>
            </a:r>
            <a:r>
              <a:rPr lang="en-US" sz="1200" i="1" dirty="0"/>
              <a:t>. 2017</a:t>
            </a:r>
          </a:p>
        </p:txBody>
      </p:sp>
    </p:spTree>
    <p:extLst>
      <p:ext uri="{BB962C8B-B14F-4D97-AF65-F5344CB8AC3E}">
        <p14:creationId xmlns:p14="http://schemas.microsoft.com/office/powerpoint/2010/main" val="6484457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D4C7FF-4705-E022-935B-1FDA3678788D}"/>
              </a:ext>
            </a:extLst>
          </p:cNvPr>
          <p:cNvPicPr>
            <a:picLocks noChangeAspect="1"/>
          </p:cNvPicPr>
          <p:nvPr/>
        </p:nvPicPr>
        <p:blipFill>
          <a:blip r:embed="rId2"/>
          <a:stretch>
            <a:fillRect/>
          </a:stretch>
        </p:blipFill>
        <p:spPr>
          <a:xfrm>
            <a:off x="402817" y="838497"/>
            <a:ext cx="4268243" cy="3471268"/>
          </a:xfrm>
          <a:prstGeom prst="rect">
            <a:avLst/>
          </a:prstGeom>
        </p:spPr>
      </p:pic>
      <p:pic>
        <p:nvPicPr>
          <p:cNvPr id="6" name="Picture 5">
            <a:extLst>
              <a:ext uri="{FF2B5EF4-FFF2-40B4-BE49-F238E27FC236}">
                <a16:creationId xmlns:a16="http://schemas.microsoft.com/office/drawing/2014/main" id="{D5BB035F-0073-39BE-5D6B-E0014AAFD663}"/>
              </a:ext>
            </a:extLst>
          </p:cNvPr>
          <p:cNvPicPr>
            <a:picLocks noChangeAspect="1"/>
          </p:cNvPicPr>
          <p:nvPr/>
        </p:nvPicPr>
        <p:blipFill>
          <a:blip r:embed="rId3"/>
          <a:stretch>
            <a:fillRect/>
          </a:stretch>
        </p:blipFill>
        <p:spPr>
          <a:xfrm>
            <a:off x="4963065" y="1409699"/>
            <a:ext cx="3778118" cy="1699451"/>
          </a:xfrm>
          <a:prstGeom prst="rect">
            <a:avLst/>
          </a:prstGeom>
        </p:spPr>
      </p:pic>
      <p:sp>
        <p:nvSpPr>
          <p:cNvPr id="7" name="Footer Placeholder 1">
            <a:extLst>
              <a:ext uri="{FF2B5EF4-FFF2-40B4-BE49-F238E27FC236}">
                <a16:creationId xmlns:a16="http://schemas.microsoft.com/office/drawing/2014/main" id="{771616A1-D507-84E9-C29B-DF9623EA4AB9}"/>
              </a:ext>
            </a:extLst>
          </p:cNvPr>
          <p:cNvSpPr txBox="1">
            <a:spLocks/>
          </p:cNvSpPr>
          <p:nvPr/>
        </p:nvSpPr>
        <p:spPr>
          <a:xfrm>
            <a:off x="-59170" y="4647365"/>
            <a:ext cx="10265664" cy="365125"/>
          </a:xfrm>
          <a:prstGeom prst="rect">
            <a:avLst/>
          </a:prstGeom>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fontAlgn="auto">
              <a:spcBef>
                <a:spcPts val="0"/>
              </a:spcBef>
              <a:spcAft>
                <a:spcPts val="0"/>
              </a:spcAft>
              <a:defRPr/>
            </a:pPr>
            <a:r>
              <a:rPr lang="da-DK" sz="1000" dirty="0">
                <a:latin typeface="Calibri" panose="020F0502020204030204"/>
                <a:ea typeface="+mn-ea"/>
                <a:cs typeface="+mn-cs"/>
              </a:rPr>
              <a:t> Valle J et al. </a:t>
            </a:r>
            <a:r>
              <a:rPr lang="en-US" sz="1000" i="1" dirty="0">
                <a:latin typeface="Calibri" panose="020F0502020204030204"/>
                <a:ea typeface="+mn-ea"/>
                <a:cs typeface="+mn-cs"/>
              </a:rPr>
              <a:t>N </a:t>
            </a:r>
            <a:r>
              <a:rPr lang="en-US" sz="1000" i="1" dirty="0" err="1">
                <a:latin typeface="Calibri" panose="020F0502020204030204"/>
                <a:ea typeface="+mn-ea"/>
                <a:cs typeface="+mn-cs"/>
              </a:rPr>
              <a:t>Engl</a:t>
            </a:r>
            <a:r>
              <a:rPr lang="en-US" sz="1000" i="1" dirty="0">
                <a:latin typeface="Calibri" panose="020F0502020204030204"/>
                <a:ea typeface="+mn-ea"/>
                <a:cs typeface="+mn-cs"/>
              </a:rPr>
              <a:t> J Med</a:t>
            </a:r>
            <a:r>
              <a:rPr lang="en-US" sz="1000" dirty="0">
                <a:latin typeface="Calibri" panose="020F0502020204030204"/>
                <a:ea typeface="+mn-ea"/>
                <a:cs typeface="+mn-cs"/>
              </a:rPr>
              <a:t>. 2010;362:1273-1281</a:t>
            </a:r>
            <a:r>
              <a:rPr lang="en-US" sz="1200" dirty="0">
                <a:solidFill>
                  <a:prstClr val="black">
                    <a:tint val="75000"/>
                  </a:prstClr>
                </a:solidFill>
                <a:latin typeface="Calibri" panose="020F0502020204030204"/>
                <a:ea typeface="+mn-ea"/>
                <a:cs typeface="+mn-cs"/>
              </a:rPr>
              <a:t>.</a:t>
            </a:r>
          </a:p>
        </p:txBody>
      </p:sp>
      <p:sp>
        <p:nvSpPr>
          <p:cNvPr id="2" name="TextBox 1">
            <a:extLst>
              <a:ext uri="{FF2B5EF4-FFF2-40B4-BE49-F238E27FC236}">
                <a16:creationId xmlns:a16="http://schemas.microsoft.com/office/drawing/2014/main" id="{77D04674-A622-6EA0-1600-F58CBC6BFD38}"/>
              </a:ext>
            </a:extLst>
          </p:cNvPr>
          <p:cNvSpPr txBox="1"/>
          <p:nvPr/>
        </p:nvSpPr>
        <p:spPr>
          <a:xfrm>
            <a:off x="1355805" y="47208"/>
            <a:ext cx="6791283" cy="830997"/>
          </a:xfrm>
          <a:prstGeom prst="rect">
            <a:avLst/>
          </a:prstGeom>
          <a:noFill/>
        </p:spPr>
        <p:txBody>
          <a:bodyPr wrap="none" rtlCol="0">
            <a:spAutoFit/>
          </a:bodyPr>
          <a:lstStyle/>
          <a:p>
            <a:r>
              <a:rPr lang="en-US" dirty="0"/>
              <a:t>Advanced Biliary Tract Cancer First Line therapy</a:t>
            </a:r>
          </a:p>
          <a:p>
            <a:r>
              <a:rPr lang="en-US" dirty="0"/>
              <a:t>It started with Gemcitabine and Cisplatin</a:t>
            </a:r>
          </a:p>
        </p:txBody>
      </p:sp>
    </p:spTree>
    <p:extLst>
      <p:ext uri="{BB962C8B-B14F-4D97-AF65-F5344CB8AC3E}">
        <p14:creationId xmlns:p14="http://schemas.microsoft.com/office/powerpoint/2010/main" val="1168905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1798064"/>
            <a:ext cx="9144000" cy="2204975"/>
          </a:xfrm>
        </p:spPr>
        <p:txBody>
          <a:bodyPr/>
          <a:lstStyle/>
          <a:p>
            <a:pPr>
              <a:spcBef>
                <a:spcPts val="20"/>
              </a:spcBef>
            </a:pPr>
            <a:r>
              <a:rPr lang="en-US" b="1" kern="1200" dirty="0">
                <a:solidFill>
                  <a:srgbClr val="002060"/>
                </a:solidFill>
                <a:cs typeface="Arial"/>
              </a:rPr>
              <a:t>Bridget Waddell</a:t>
            </a:r>
          </a:p>
          <a:p>
            <a:pPr>
              <a:spcBef>
                <a:spcPts val="20"/>
              </a:spcBef>
            </a:pPr>
            <a:r>
              <a:rPr lang="en-US" kern="1200" dirty="0">
                <a:solidFill>
                  <a:srgbClr val="002060"/>
                </a:solidFill>
                <a:latin typeface="Arial"/>
                <a:cs typeface="Arial"/>
              </a:rPr>
              <a:t>Executive Director, Global Ambassador Strategies, Oncology</a:t>
            </a:r>
            <a:endParaRPr lang="en-US" dirty="0"/>
          </a:p>
          <a:p>
            <a:pPr marL="0" indent="0" algn="ctr" defTabSz="1619594">
              <a:spcBef>
                <a:spcPts val="0"/>
              </a:spcBef>
              <a:buNone/>
            </a:pPr>
            <a:r>
              <a:rPr lang="en-US" kern="1200" dirty="0">
                <a:solidFill>
                  <a:srgbClr val="002060"/>
                </a:solidFill>
                <a:latin typeface="Arial" panose="020B0604020202020204" pitchFamily="34" charset="0"/>
                <a:cs typeface="Arial" panose="020B0604020202020204" pitchFamily="34" charset="0"/>
              </a:rPr>
              <a:t>MJH Life Sciences™</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Welcome</a:t>
            </a:r>
          </a:p>
        </p:txBody>
      </p:sp>
    </p:spTree>
    <p:extLst>
      <p:ext uri="{BB962C8B-B14F-4D97-AF65-F5344CB8AC3E}">
        <p14:creationId xmlns:p14="http://schemas.microsoft.com/office/powerpoint/2010/main" val="12500686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14C88E3E-3900-5F71-DC36-0B2D10250564}"/>
              </a:ext>
            </a:extLst>
          </p:cNvPr>
          <p:cNvSpPr>
            <a:spLocks noGrp="1"/>
          </p:cNvSpPr>
          <p:nvPr>
            <p:ph type="title"/>
          </p:nvPr>
        </p:nvSpPr>
        <p:spPr>
          <a:xfrm>
            <a:off x="332186" y="212526"/>
            <a:ext cx="7607541" cy="350203"/>
          </a:xfrm>
        </p:spPr>
        <p:txBody>
          <a:bodyPr/>
          <a:lstStyle/>
          <a:p>
            <a:r>
              <a:rPr lang="de-DE" noProof="1"/>
              <a:t>Therapeutic landscape for HER2+ metastatic CRC (2023)</a:t>
            </a:r>
          </a:p>
        </p:txBody>
      </p:sp>
      <p:sp>
        <p:nvSpPr>
          <p:cNvPr id="7" name="Textplatzhalter 6">
            <a:extLst>
              <a:ext uri="{FF2B5EF4-FFF2-40B4-BE49-F238E27FC236}">
                <a16:creationId xmlns:a16="http://schemas.microsoft.com/office/drawing/2014/main" id="{CF59FCF1-CA9D-8DC4-2172-CFEA9C1642EF}"/>
              </a:ext>
            </a:extLst>
          </p:cNvPr>
          <p:cNvSpPr>
            <a:spLocks noGrp="1"/>
          </p:cNvSpPr>
          <p:nvPr>
            <p:ph type="body" sz="quarter" idx="12"/>
          </p:nvPr>
        </p:nvSpPr>
        <p:spPr>
          <a:xfrm>
            <a:off x="330779" y="488352"/>
            <a:ext cx="7457951" cy="318485"/>
          </a:xfrm>
        </p:spPr>
        <p:txBody>
          <a:bodyPr/>
          <a:lstStyle/>
          <a:p>
            <a:r>
              <a:rPr lang="de-DE" noProof="1"/>
              <a:t>Size of data point adjusted for sample size</a:t>
            </a:r>
          </a:p>
        </p:txBody>
      </p:sp>
      <p:graphicFrame>
        <p:nvGraphicFramePr>
          <p:cNvPr id="9" name="Content Placeholder 6">
            <a:extLst>
              <a:ext uri="{FF2B5EF4-FFF2-40B4-BE49-F238E27FC236}">
                <a16:creationId xmlns:a16="http://schemas.microsoft.com/office/drawing/2014/main" id="{BBF94B8A-4C78-F5C0-647D-8EA44A352D9A}"/>
              </a:ext>
            </a:extLst>
          </p:cNvPr>
          <p:cNvGraphicFramePr>
            <a:graphicFrameLocks/>
          </p:cNvGraphicFramePr>
          <p:nvPr/>
        </p:nvGraphicFramePr>
        <p:xfrm>
          <a:off x="607162" y="929768"/>
          <a:ext cx="7390742" cy="3300836"/>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27">
            <a:extLst>
              <a:ext uri="{FF2B5EF4-FFF2-40B4-BE49-F238E27FC236}">
                <a16:creationId xmlns:a16="http://schemas.microsoft.com/office/drawing/2014/main" id="{985E2D76-E704-D387-0987-10A68EA3C890}"/>
              </a:ext>
            </a:extLst>
          </p:cNvPr>
          <p:cNvSpPr txBox="1"/>
          <p:nvPr/>
        </p:nvSpPr>
        <p:spPr>
          <a:xfrm rot="16200000">
            <a:off x="-905779" y="2443034"/>
            <a:ext cx="2727029" cy="276999"/>
          </a:xfrm>
          <a:prstGeom prst="rect">
            <a:avLst/>
          </a:prstGeom>
          <a:noFill/>
        </p:spPr>
        <p:txBody>
          <a:bodyPr wrap="none" rtlCol="0">
            <a:spAutoFit/>
          </a:bodyPr>
          <a:lstStyle/>
          <a:p>
            <a:pPr defTabSz="342900" fontAlgn="auto">
              <a:spcBef>
                <a:spcPts val="0"/>
              </a:spcBef>
              <a:spcAft>
                <a:spcPts val="0"/>
              </a:spcAft>
              <a:defRPr/>
            </a:pPr>
            <a:r>
              <a:rPr lang="de-DE" sz="1200" b="1" kern="0" noProof="1">
                <a:solidFill>
                  <a:srgbClr val="000000"/>
                </a:solidFill>
                <a:latin typeface="Avenir Next LT Pro" panose="020B0504020202020204" pitchFamily="34" charset="0"/>
                <a:ea typeface="+mn-ea"/>
                <a:cs typeface="+mn-cs"/>
              </a:rPr>
              <a:t>Progression</a:t>
            </a:r>
            <a:r>
              <a:rPr lang="de-DE" sz="1200" b="1" kern="0" noProof="1">
                <a:solidFill>
                  <a:srgbClr val="000000"/>
                </a:solidFill>
                <a:latin typeface="Arial"/>
                <a:ea typeface="+mn-ea"/>
                <a:cs typeface="+mn-cs"/>
              </a:rPr>
              <a:t> Free Survival, months</a:t>
            </a:r>
          </a:p>
        </p:txBody>
      </p:sp>
      <p:sp>
        <p:nvSpPr>
          <p:cNvPr id="11" name="TextBox 28">
            <a:extLst>
              <a:ext uri="{FF2B5EF4-FFF2-40B4-BE49-F238E27FC236}">
                <a16:creationId xmlns:a16="http://schemas.microsoft.com/office/drawing/2014/main" id="{12A64FC1-9675-3B8E-EEAA-E1ACD7ECB12C}"/>
              </a:ext>
            </a:extLst>
          </p:cNvPr>
          <p:cNvSpPr txBox="1"/>
          <p:nvPr/>
        </p:nvSpPr>
        <p:spPr>
          <a:xfrm>
            <a:off x="3454713" y="4103477"/>
            <a:ext cx="2191626" cy="276999"/>
          </a:xfrm>
          <a:prstGeom prst="rect">
            <a:avLst/>
          </a:prstGeom>
          <a:noFill/>
        </p:spPr>
        <p:txBody>
          <a:bodyPr wrap="none" rtlCol="0">
            <a:spAutoFit/>
          </a:bodyPr>
          <a:lstStyle/>
          <a:p>
            <a:pPr defTabSz="342900" fontAlgn="auto">
              <a:spcBef>
                <a:spcPts val="0"/>
              </a:spcBef>
              <a:spcAft>
                <a:spcPts val="0"/>
              </a:spcAft>
              <a:defRPr/>
            </a:pPr>
            <a:r>
              <a:rPr lang="de-DE" sz="1200" b="1" kern="0" noProof="1">
                <a:solidFill>
                  <a:srgbClr val="000000"/>
                </a:solidFill>
                <a:latin typeface="Avenir Next LT Pro" panose="020B0504020202020204" pitchFamily="34" charset="0"/>
                <a:ea typeface="+mn-ea"/>
                <a:cs typeface="+mn-cs"/>
              </a:rPr>
              <a:t>Objective response rate, %</a:t>
            </a:r>
          </a:p>
        </p:txBody>
      </p:sp>
      <p:cxnSp>
        <p:nvCxnSpPr>
          <p:cNvPr id="12" name="Straight Connector 35">
            <a:extLst>
              <a:ext uri="{FF2B5EF4-FFF2-40B4-BE49-F238E27FC236}">
                <a16:creationId xmlns:a16="http://schemas.microsoft.com/office/drawing/2014/main" id="{91A3138E-5440-838A-8316-6B8FD5FBA275}"/>
              </a:ext>
            </a:extLst>
          </p:cNvPr>
          <p:cNvCxnSpPr>
            <a:cxnSpLocks/>
          </p:cNvCxnSpPr>
          <p:nvPr/>
        </p:nvCxnSpPr>
        <p:spPr>
          <a:xfrm flipV="1">
            <a:off x="2450797" y="2621809"/>
            <a:ext cx="692759" cy="114450"/>
          </a:xfrm>
          <a:prstGeom prst="line">
            <a:avLst/>
          </a:prstGeom>
          <a:noFill/>
          <a:ln w="19050" cap="rnd" cmpd="sng" algn="ctr">
            <a:solidFill>
              <a:srgbClr val="000000"/>
            </a:solidFill>
            <a:prstDash val="solid"/>
          </a:ln>
          <a:effectLst/>
        </p:spPr>
      </p:cxnSp>
      <p:sp>
        <p:nvSpPr>
          <p:cNvPr id="13" name="TextBox 36">
            <a:extLst>
              <a:ext uri="{FF2B5EF4-FFF2-40B4-BE49-F238E27FC236}">
                <a16:creationId xmlns:a16="http://schemas.microsoft.com/office/drawing/2014/main" id="{D692E9B5-9E6B-BBD6-E351-3CBAEB857591}"/>
              </a:ext>
            </a:extLst>
          </p:cNvPr>
          <p:cNvSpPr txBox="1"/>
          <p:nvPr/>
        </p:nvSpPr>
        <p:spPr>
          <a:xfrm>
            <a:off x="6772101" y="2251959"/>
            <a:ext cx="1532792" cy="400110"/>
          </a:xfrm>
          <a:prstGeom prst="rect">
            <a:avLst/>
          </a:prstGeom>
          <a:noFill/>
        </p:spPr>
        <p:txBody>
          <a:bodyPr wrap="none" rtlCol="0">
            <a:spAutoFit/>
          </a:bodyPr>
          <a:lstStyle/>
          <a:p>
            <a:pPr algn="ctr" defTabSz="342900" fontAlgn="auto">
              <a:lnSpc>
                <a:spcPts val="1200"/>
              </a:lnSpc>
              <a:spcBef>
                <a:spcPts val="0"/>
              </a:spcBef>
              <a:spcAft>
                <a:spcPts val="0"/>
              </a:spcAft>
              <a:defRPr/>
            </a:pPr>
            <a:r>
              <a:rPr lang="de-DE" sz="1200" b="1" kern="0" noProof="1">
                <a:solidFill>
                  <a:srgbClr val="000000"/>
                </a:solidFill>
                <a:latin typeface="Avenir Next LT Pro" panose="020B0504020202020204" pitchFamily="34" charset="0"/>
                <a:ea typeface="+mn-ea"/>
                <a:cs typeface="+mn-cs"/>
              </a:rPr>
              <a:t>DESTINY-CRC-01</a:t>
            </a:r>
            <a:r>
              <a:rPr lang="de-DE" sz="1200" b="1" kern="0" baseline="30000" noProof="1">
                <a:solidFill>
                  <a:srgbClr val="000000"/>
                </a:solidFill>
                <a:latin typeface="Avenir Next LT Pro" panose="020B0504020202020204" pitchFamily="34" charset="0"/>
                <a:ea typeface="+mn-ea"/>
                <a:cs typeface="+mn-cs"/>
              </a:rPr>
              <a:t>7</a:t>
            </a:r>
            <a:endParaRPr lang="de-DE" sz="1200" b="1" kern="0" noProof="1">
              <a:solidFill>
                <a:srgbClr val="000000"/>
              </a:solidFill>
              <a:latin typeface="Avenir Next LT Pro" panose="020B0504020202020204" pitchFamily="34" charset="0"/>
              <a:ea typeface="+mn-ea"/>
              <a:cs typeface="+mn-cs"/>
            </a:endParaRPr>
          </a:p>
          <a:p>
            <a:pPr algn="ctr" defTabSz="342900" fontAlgn="auto">
              <a:lnSpc>
                <a:spcPts val="1200"/>
              </a:lnSpc>
              <a:spcBef>
                <a:spcPts val="0"/>
              </a:spcBef>
              <a:spcAft>
                <a:spcPts val="0"/>
              </a:spcAft>
              <a:defRPr/>
            </a:pPr>
            <a:r>
              <a:rPr lang="de-DE" sz="1200" b="1" kern="0" noProof="1">
                <a:solidFill>
                  <a:srgbClr val="000000"/>
                </a:solidFill>
                <a:latin typeface="Avenir Next LT Pro" panose="020B0504020202020204" pitchFamily="34" charset="0"/>
                <a:ea typeface="+mn-ea"/>
                <a:cs typeface="+mn-cs"/>
              </a:rPr>
              <a:t>6.4 mg/kg</a:t>
            </a:r>
          </a:p>
        </p:txBody>
      </p:sp>
      <p:cxnSp>
        <p:nvCxnSpPr>
          <p:cNvPr id="14" name="Straight Connector 37">
            <a:extLst>
              <a:ext uri="{FF2B5EF4-FFF2-40B4-BE49-F238E27FC236}">
                <a16:creationId xmlns:a16="http://schemas.microsoft.com/office/drawing/2014/main" id="{12D21919-C465-6A49-6245-4809C1E9B14F}"/>
              </a:ext>
            </a:extLst>
          </p:cNvPr>
          <p:cNvCxnSpPr>
            <a:cxnSpLocks/>
            <a:endCxn id="21" idx="1"/>
          </p:cNvCxnSpPr>
          <p:nvPr/>
        </p:nvCxnSpPr>
        <p:spPr>
          <a:xfrm>
            <a:off x="5212414" y="3160742"/>
            <a:ext cx="350088" cy="188929"/>
          </a:xfrm>
          <a:prstGeom prst="line">
            <a:avLst/>
          </a:prstGeom>
          <a:noFill/>
          <a:ln w="19050" cap="rnd" cmpd="sng" algn="ctr">
            <a:solidFill>
              <a:srgbClr val="000000"/>
            </a:solidFill>
            <a:prstDash val="solid"/>
          </a:ln>
          <a:effectLst/>
        </p:spPr>
      </p:cxnSp>
      <p:sp>
        <p:nvSpPr>
          <p:cNvPr id="15" name="TextBox 40">
            <a:extLst>
              <a:ext uri="{FF2B5EF4-FFF2-40B4-BE49-F238E27FC236}">
                <a16:creationId xmlns:a16="http://schemas.microsoft.com/office/drawing/2014/main" id="{7DA40454-F7F8-2EE8-630E-B7A93394C5E3}"/>
              </a:ext>
            </a:extLst>
          </p:cNvPr>
          <p:cNvSpPr txBox="1"/>
          <p:nvPr/>
        </p:nvSpPr>
        <p:spPr>
          <a:xfrm>
            <a:off x="2875417" y="2085811"/>
            <a:ext cx="1208985" cy="276999"/>
          </a:xfrm>
          <a:prstGeom prst="rect">
            <a:avLst/>
          </a:prstGeom>
          <a:noFill/>
        </p:spPr>
        <p:txBody>
          <a:bodyPr wrap="none" rtlCol="0">
            <a:spAutoFit/>
          </a:bodyPr>
          <a:lstStyle/>
          <a:p>
            <a:pPr defTabSz="342900" fontAlgn="auto">
              <a:spcBef>
                <a:spcPts val="0"/>
              </a:spcBef>
              <a:spcAft>
                <a:spcPts val="0"/>
              </a:spcAft>
              <a:defRPr/>
            </a:pPr>
            <a:r>
              <a:rPr lang="de-DE" sz="1200" b="1" kern="0" noProof="1">
                <a:solidFill>
                  <a:srgbClr val="000000"/>
                </a:solidFill>
                <a:latin typeface="Avenir Next LT Pro" panose="020B0504020202020204" pitchFamily="34" charset="0"/>
                <a:ea typeface="+mn-ea"/>
                <a:cs typeface="+mn-cs"/>
              </a:rPr>
              <a:t>HERACLES-A</a:t>
            </a:r>
            <a:r>
              <a:rPr lang="de-DE" sz="1200" b="1" kern="0" baseline="30000" noProof="1">
                <a:solidFill>
                  <a:srgbClr val="000000"/>
                </a:solidFill>
                <a:latin typeface="Avenir Next LT Pro" panose="020B0504020202020204" pitchFamily="34" charset="0"/>
                <a:ea typeface="+mn-ea"/>
                <a:cs typeface="+mn-cs"/>
              </a:rPr>
              <a:t>1</a:t>
            </a:r>
            <a:endParaRPr lang="de-DE" sz="1200" b="1" kern="0" noProof="1">
              <a:solidFill>
                <a:srgbClr val="000000"/>
              </a:solidFill>
              <a:latin typeface="Avenir Next LT Pro" panose="020B0504020202020204" pitchFamily="34" charset="0"/>
              <a:ea typeface="+mn-ea"/>
              <a:cs typeface="+mn-cs"/>
            </a:endParaRPr>
          </a:p>
        </p:txBody>
      </p:sp>
      <p:cxnSp>
        <p:nvCxnSpPr>
          <p:cNvPr id="16" name="Straight Connector 41">
            <a:extLst>
              <a:ext uri="{FF2B5EF4-FFF2-40B4-BE49-F238E27FC236}">
                <a16:creationId xmlns:a16="http://schemas.microsoft.com/office/drawing/2014/main" id="{9323FF02-853E-0BAB-008C-AB0A931B91F4}"/>
              </a:ext>
            </a:extLst>
          </p:cNvPr>
          <p:cNvCxnSpPr>
            <a:cxnSpLocks/>
            <a:endCxn id="13" idx="0"/>
          </p:cNvCxnSpPr>
          <p:nvPr/>
        </p:nvCxnSpPr>
        <p:spPr>
          <a:xfrm>
            <a:off x="6794183" y="2069357"/>
            <a:ext cx="744315" cy="182603"/>
          </a:xfrm>
          <a:prstGeom prst="line">
            <a:avLst/>
          </a:prstGeom>
          <a:noFill/>
          <a:ln w="19050" cap="rnd" cmpd="sng" algn="ctr">
            <a:solidFill>
              <a:srgbClr val="000000"/>
            </a:solidFill>
            <a:prstDash val="solid"/>
          </a:ln>
          <a:effectLst/>
        </p:spPr>
      </p:cxnSp>
      <p:sp>
        <p:nvSpPr>
          <p:cNvPr id="17" name="TextBox 42">
            <a:extLst>
              <a:ext uri="{FF2B5EF4-FFF2-40B4-BE49-F238E27FC236}">
                <a16:creationId xmlns:a16="http://schemas.microsoft.com/office/drawing/2014/main" id="{7B29EEF4-8543-5815-8078-78835F4338D4}"/>
              </a:ext>
            </a:extLst>
          </p:cNvPr>
          <p:cNvSpPr txBox="1"/>
          <p:nvPr/>
        </p:nvSpPr>
        <p:spPr>
          <a:xfrm>
            <a:off x="5627000" y="943357"/>
            <a:ext cx="1426994" cy="276999"/>
          </a:xfrm>
          <a:prstGeom prst="rect">
            <a:avLst/>
          </a:prstGeom>
          <a:noFill/>
        </p:spPr>
        <p:txBody>
          <a:bodyPr wrap="none" rtlCol="0">
            <a:spAutoFit/>
          </a:bodyPr>
          <a:lstStyle/>
          <a:p>
            <a:pPr defTabSz="342900" fontAlgn="auto">
              <a:spcBef>
                <a:spcPts val="0"/>
              </a:spcBef>
              <a:spcAft>
                <a:spcPts val="0"/>
              </a:spcAft>
              <a:defRPr/>
            </a:pPr>
            <a:r>
              <a:rPr lang="de-DE" sz="1200" b="1" kern="0" noProof="1">
                <a:solidFill>
                  <a:srgbClr val="000000"/>
                </a:solidFill>
                <a:latin typeface="Avenir Next LT Pro" panose="020B0504020202020204" pitchFamily="34" charset="0"/>
                <a:ea typeface="+mn-ea"/>
                <a:cs typeface="+mn-cs"/>
              </a:rPr>
              <a:t>MOUNTAINEER</a:t>
            </a:r>
            <a:r>
              <a:rPr lang="de-DE" sz="1200" b="1" kern="0" baseline="30000" noProof="1">
                <a:solidFill>
                  <a:srgbClr val="000000"/>
                </a:solidFill>
                <a:latin typeface="Avenir Next LT Pro" panose="020B0504020202020204" pitchFamily="34" charset="0"/>
                <a:ea typeface="+mn-ea"/>
                <a:cs typeface="+mn-cs"/>
              </a:rPr>
              <a:t>2</a:t>
            </a:r>
            <a:endParaRPr lang="de-DE" sz="1200" b="1" kern="0" noProof="1">
              <a:solidFill>
                <a:srgbClr val="000000"/>
              </a:solidFill>
              <a:latin typeface="Avenir Next LT Pro" panose="020B0504020202020204" pitchFamily="34" charset="0"/>
              <a:ea typeface="+mn-ea"/>
              <a:cs typeface="+mn-cs"/>
            </a:endParaRPr>
          </a:p>
        </p:txBody>
      </p:sp>
      <p:cxnSp>
        <p:nvCxnSpPr>
          <p:cNvPr id="18" name="Straight Connector 43">
            <a:extLst>
              <a:ext uri="{FF2B5EF4-FFF2-40B4-BE49-F238E27FC236}">
                <a16:creationId xmlns:a16="http://schemas.microsoft.com/office/drawing/2014/main" id="{747C138A-0A6B-8A7F-A021-7B5E7A56A99B}"/>
              </a:ext>
            </a:extLst>
          </p:cNvPr>
          <p:cNvCxnSpPr>
            <a:cxnSpLocks/>
            <a:endCxn id="30" idx="2"/>
          </p:cNvCxnSpPr>
          <p:nvPr/>
        </p:nvCxnSpPr>
        <p:spPr>
          <a:xfrm flipH="1" flipV="1">
            <a:off x="3964364" y="1817414"/>
            <a:ext cx="499290" cy="366533"/>
          </a:xfrm>
          <a:prstGeom prst="line">
            <a:avLst/>
          </a:prstGeom>
          <a:noFill/>
          <a:ln w="19050" cap="rnd" cmpd="sng" algn="ctr">
            <a:solidFill>
              <a:srgbClr val="000000"/>
            </a:solidFill>
            <a:prstDash val="solid"/>
          </a:ln>
          <a:effectLst/>
        </p:spPr>
      </p:cxnSp>
      <p:sp>
        <p:nvSpPr>
          <p:cNvPr id="19" name="TextBox 44">
            <a:extLst>
              <a:ext uri="{FF2B5EF4-FFF2-40B4-BE49-F238E27FC236}">
                <a16:creationId xmlns:a16="http://schemas.microsoft.com/office/drawing/2014/main" id="{D7A48546-CFBD-66ED-96F8-93BB90AC2723}"/>
              </a:ext>
            </a:extLst>
          </p:cNvPr>
          <p:cNvSpPr txBox="1"/>
          <p:nvPr/>
        </p:nvSpPr>
        <p:spPr>
          <a:xfrm>
            <a:off x="2543872" y="2367895"/>
            <a:ext cx="1199367" cy="276999"/>
          </a:xfrm>
          <a:prstGeom prst="rect">
            <a:avLst/>
          </a:prstGeom>
          <a:noFill/>
        </p:spPr>
        <p:txBody>
          <a:bodyPr wrap="none" rtlCol="0">
            <a:spAutoFit/>
          </a:bodyPr>
          <a:lstStyle/>
          <a:p>
            <a:pPr algn="ctr" defTabSz="342900" fontAlgn="auto">
              <a:spcBef>
                <a:spcPts val="0"/>
              </a:spcBef>
              <a:spcAft>
                <a:spcPts val="0"/>
              </a:spcAft>
              <a:defRPr/>
            </a:pPr>
            <a:r>
              <a:rPr lang="de-DE" sz="1200" b="1" kern="0" noProof="1">
                <a:solidFill>
                  <a:srgbClr val="000000"/>
                </a:solidFill>
                <a:latin typeface="Avenir Next LT Pro" panose="020B0504020202020204" pitchFamily="34" charset="0"/>
                <a:ea typeface="+mn-ea"/>
                <a:cs typeface="+mn-cs"/>
              </a:rPr>
              <a:t>HERACLES-B</a:t>
            </a:r>
            <a:r>
              <a:rPr lang="de-DE" sz="1200" b="1" kern="0" baseline="30000" noProof="1">
                <a:solidFill>
                  <a:srgbClr val="000000"/>
                </a:solidFill>
                <a:latin typeface="Avenir Next LT Pro" panose="020B0504020202020204" pitchFamily="34" charset="0"/>
                <a:ea typeface="+mn-ea"/>
                <a:cs typeface="+mn-cs"/>
              </a:rPr>
              <a:t>8</a:t>
            </a:r>
            <a:endParaRPr lang="de-DE" sz="1200" b="1" kern="0" noProof="1">
              <a:solidFill>
                <a:srgbClr val="000000"/>
              </a:solidFill>
              <a:latin typeface="Avenir Next LT Pro" panose="020B0504020202020204" pitchFamily="34" charset="0"/>
              <a:ea typeface="+mn-ea"/>
              <a:cs typeface="+mn-cs"/>
            </a:endParaRPr>
          </a:p>
        </p:txBody>
      </p:sp>
      <p:cxnSp>
        <p:nvCxnSpPr>
          <p:cNvPr id="20" name="Straight Connector 45">
            <a:extLst>
              <a:ext uri="{FF2B5EF4-FFF2-40B4-BE49-F238E27FC236}">
                <a16:creationId xmlns:a16="http://schemas.microsoft.com/office/drawing/2014/main" id="{EFAC00B3-ED6C-8694-39B7-0396B1C3F2C6}"/>
              </a:ext>
            </a:extLst>
          </p:cNvPr>
          <p:cNvCxnSpPr>
            <a:cxnSpLocks/>
            <a:stCxn id="17" idx="2"/>
          </p:cNvCxnSpPr>
          <p:nvPr/>
        </p:nvCxnSpPr>
        <p:spPr>
          <a:xfrm flipH="1">
            <a:off x="6029095" y="1220356"/>
            <a:ext cx="311402" cy="267921"/>
          </a:xfrm>
          <a:prstGeom prst="line">
            <a:avLst/>
          </a:prstGeom>
          <a:noFill/>
          <a:ln w="19050" cap="rnd" cmpd="sng" algn="ctr">
            <a:solidFill>
              <a:srgbClr val="000000"/>
            </a:solidFill>
            <a:prstDash val="solid"/>
          </a:ln>
          <a:effectLst/>
        </p:spPr>
      </p:cxnSp>
      <p:sp>
        <p:nvSpPr>
          <p:cNvPr id="21" name="TextBox 46">
            <a:extLst>
              <a:ext uri="{FF2B5EF4-FFF2-40B4-BE49-F238E27FC236}">
                <a16:creationId xmlns:a16="http://schemas.microsoft.com/office/drawing/2014/main" id="{42D37F87-930B-9004-104E-E548E431C129}"/>
              </a:ext>
            </a:extLst>
          </p:cNvPr>
          <p:cNvSpPr txBox="1"/>
          <p:nvPr/>
        </p:nvSpPr>
        <p:spPr>
          <a:xfrm>
            <a:off x="5562503" y="3211171"/>
            <a:ext cx="1128835" cy="276999"/>
          </a:xfrm>
          <a:prstGeom prst="rect">
            <a:avLst/>
          </a:prstGeom>
          <a:noFill/>
        </p:spPr>
        <p:txBody>
          <a:bodyPr wrap="none" rtlCol="0">
            <a:spAutoFit/>
          </a:bodyPr>
          <a:lstStyle/>
          <a:p>
            <a:pPr defTabSz="342900" fontAlgn="auto">
              <a:spcBef>
                <a:spcPts val="0"/>
              </a:spcBef>
              <a:spcAft>
                <a:spcPts val="0"/>
              </a:spcAft>
              <a:defRPr/>
            </a:pPr>
            <a:r>
              <a:rPr lang="de-DE" sz="1200" b="1" kern="0" noProof="1">
                <a:solidFill>
                  <a:srgbClr val="000000"/>
                </a:solidFill>
                <a:latin typeface="Avenir Next LT Pro" panose="020B0504020202020204" pitchFamily="34" charset="0"/>
                <a:ea typeface="+mn-ea"/>
                <a:cs typeface="+mn-cs"/>
              </a:rPr>
              <a:t>MyPathway</a:t>
            </a:r>
            <a:r>
              <a:rPr lang="de-DE" sz="1200" b="1" kern="0" baseline="30000" noProof="1">
                <a:solidFill>
                  <a:srgbClr val="000000"/>
                </a:solidFill>
                <a:latin typeface="Avenir Next LT Pro" panose="020B0504020202020204" pitchFamily="34" charset="0"/>
                <a:ea typeface="+mn-ea"/>
                <a:cs typeface="+mn-cs"/>
              </a:rPr>
              <a:t>3</a:t>
            </a:r>
            <a:endParaRPr lang="de-DE" sz="1200" b="1" kern="0" noProof="1">
              <a:solidFill>
                <a:srgbClr val="000000"/>
              </a:solidFill>
              <a:latin typeface="Avenir Next LT Pro" panose="020B0504020202020204" pitchFamily="34" charset="0"/>
              <a:ea typeface="+mn-ea"/>
              <a:cs typeface="+mn-cs"/>
            </a:endParaRPr>
          </a:p>
        </p:txBody>
      </p:sp>
      <p:cxnSp>
        <p:nvCxnSpPr>
          <p:cNvPr id="22" name="Straight Connector 54">
            <a:extLst>
              <a:ext uri="{FF2B5EF4-FFF2-40B4-BE49-F238E27FC236}">
                <a16:creationId xmlns:a16="http://schemas.microsoft.com/office/drawing/2014/main" id="{9A77052D-C6E8-D6F4-4AC7-51DA804BB1E2}"/>
              </a:ext>
            </a:extLst>
          </p:cNvPr>
          <p:cNvCxnSpPr>
            <a:cxnSpLocks/>
            <a:stCxn id="23" idx="0"/>
          </p:cNvCxnSpPr>
          <p:nvPr/>
        </p:nvCxnSpPr>
        <p:spPr>
          <a:xfrm flipV="1">
            <a:off x="3616910" y="2863341"/>
            <a:ext cx="442844" cy="146762"/>
          </a:xfrm>
          <a:prstGeom prst="line">
            <a:avLst/>
          </a:prstGeom>
          <a:noFill/>
          <a:ln w="19050" cap="rnd" cmpd="sng" algn="ctr">
            <a:solidFill>
              <a:srgbClr val="000000"/>
            </a:solidFill>
            <a:prstDash val="solid"/>
          </a:ln>
          <a:effectLst/>
        </p:spPr>
      </p:cxnSp>
      <p:sp>
        <p:nvSpPr>
          <p:cNvPr id="23" name="TextBox 55">
            <a:extLst>
              <a:ext uri="{FF2B5EF4-FFF2-40B4-BE49-F238E27FC236}">
                <a16:creationId xmlns:a16="http://schemas.microsoft.com/office/drawing/2014/main" id="{E5A85F47-C416-A063-9596-8EDB79E04946}"/>
              </a:ext>
            </a:extLst>
          </p:cNvPr>
          <p:cNvSpPr txBox="1"/>
          <p:nvPr/>
        </p:nvSpPr>
        <p:spPr>
          <a:xfrm>
            <a:off x="3233632" y="3010104"/>
            <a:ext cx="766557" cy="276999"/>
          </a:xfrm>
          <a:prstGeom prst="rect">
            <a:avLst/>
          </a:prstGeom>
          <a:noFill/>
        </p:spPr>
        <p:txBody>
          <a:bodyPr wrap="none" rtlCol="0">
            <a:spAutoFit/>
          </a:bodyPr>
          <a:lstStyle/>
          <a:p>
            <a:pPr defTabSz="342900" fontAlgn="auto">
              <a:spcBef>
                <a:spcPts val="0"/>
              </a:spcBef>
              <a:spcAft>
                <a:spcPts val="0"/>
              </a:spcAft>
              <a:defRPr/>
            </a:pPr>
            <a:r>
              <a:rPr lang="de-DE" sz="1200" b="1" kern="0" noProof="1">
                <a:solidFill>
                  <a:srgbClr val="000000"/>
                </a:solidFill>
                <a:latin typeface="Avenir Next LT Pro" panose="020B0504020202020204" pitchFamily="34" charset="0"/>
                <a:ea typeface="+mn-ea"/>
                <a:cs typeface="+mn-cs"/>
              </a:rPr>
              <a:t>TAPUR</a:t>
            </a:r>
            <a:r>
              <a:rPr lang="de-DE" sz="1200" b="1" kern="0" baseline="30000" noProof="1">
                <a:solidFill>
                  <a:srgbClr val="000000"/>
                </a:solidFill>
                <a:latin typeface="Avenir Next LT Pro" panose="020B0504020202020204" pitchFamily="34" charset="0"/>
                <a:ea typeface="+mn-ea"/>
                <a:cs typeface="+mn-cs"/>
              </a:rPr>
              <a:t>4</a:t>
            </a:r>
            <a:endParaRPr lang="de-DE" sz="1200" b="1" kern="0" noProof="1">
              <a:solidFill>
                <a:srgbClr val="000000"/>
              </a:solidFill>
              <a:latin typeface="Avenir Next LT Pro" panose="020B0504020202020204" pitchFamily="34" charset="0"/>
              <a:ea typeface="+mn-ea"/>
              <a:cs typeface="+mn-cs"/>
            </a:endParaRPr>
          </a:p>
        </p:txBody>
      </p:sp>
      <p:cxnSp>
        <p:nvCxnSpPr>
          <p:cNvPr id="24" name="Straight Connector 57">
            <a:extLst>
              <a:ext uri="{FF2B5EF4-FFF2-40B4-BE49-F238E27FC236}">
                <a16:creationId xmlns:a16="http://schemas.microsoft.com/office/drawing/2014/main" id="{5FB63E35-FDFA-ACFE-64BC-D2DACFB6BDDE}"/>
              </a:ext>
            </a:extLst>
          </p:cNvPr>
          <p:cNvCxnSpPr>
            <a:cxnSpLocks/>
            <a:endCxn id="25" idx="0"/>
          </p:cNvCxnSpPr>
          <p:nvPr/>
        </p:nvCxnSpPr>
        <p:spPr>
          <a:xfrm flipH="1">
            <a:off x="4336524" y="2896665"/>
            <a:ext cx="310628" cy="229615"/>
          </a:xfrm>
          <a:prstGeom prst="line">
            <a:avLst/>
          </a:prstGeom>
          <a:noFill/>
          <a:ln w="19050" cap="rnd" cmpd="sng" algn="ctr">
            <a:solidFill>
              <a:srgbClr val="000000"/>
            </a:solidFill>
            <a:prstDash val="solid"/>
          </a:ln>
          <a:effectLst/>
        </p:spPr>
      </p:cxnSp>
      <p:sp>
        <p:nvSpPr>
          <p:cNvPr id="25" name="TextBox 58">
            <a:extLst>
              <a:ext uri="{FF2B5EF4-FFF2-40B4-BE49-F238E27FC236}">
                <a16:creationId xmlns:a16="http://schemas.microsoft.com/office/drawing/2014/main" id="{A3F3A1E7-4EF6-E56A-9BDD-6CE6178E90AB}"/>
              </a:ext>
            </a:extLst>
          </p:cNvPr>
          <p:cNvSpPr txBox="1"/>
          <p:nvPr/>
        </p:nvSpPr>
        <p:spPr>
          <a:xfrm>
            <a:off x="3852257" y="3126280"/>
            <a:ext cx="968535" cy="276999"/>
          </a:xfrm>
          <a:prstGeom prst="rect">
            <a:avLst/>
          </a:prstGeom>
          <a:noFill/>
        </p:spPr>
        <p:txBody>
          <a:bodyPr wrap="none" rtlCol="0">
            <a:spAutoFit/>
          </a:bodyPr>
          <a:lstStyle/>
          <a:p>
            <a:pPr defTabSz="342900" fontAlgn="auto">
              <a:spcBef>
                <a:spcPts val="0"/>
              </a:spcBef>
              <a:spcAft>
                <a:spcPts val="0"/>
              </a:spcAft>
              <a:defRPr/>
            </a:pPr>
            <a:r>
              <a:rPr lang="de-DE" sz="1200" b="1" kern="0" noProof="1">
                <a:solidFill>
                  <a:srgbClr val="000000"/>
                </a:solidFill>
                <a:latin typeface="Avenir Next LT Pro" panose="020B0504020202020204" pitchFamily="34" charset="0"/>
                <a:ea typeface="+mn-ea"/>
                <a:cs typeface="+mn-cs"/>
              </a:rPr>
              <a:t>TRIUMPH</a:t>
            </a:r>
            <a:r>
              <a:rPr lang="de-DE" sz="1200" b="1" kern="0" baseline="30000" noProof="1">
                <a:solidFill>
                  <a:srgbClr val="000000"/>
                </a:solidFill>
                <a:latin typeface="Avenir Next LT Pro" panose="020B0504020202020204" pitchFamily="34" charset="0"/>
                <a:ea typeface="+mn-ea"/>
                <a:cs typeface="+mn-cs"/>
              </a:rPr>
              <a:t>5</a:t>
            </a:r>
            <a:endParaRPr lang="de-DE" sz="1200" b="1" kern="0" noProof="1">
              <a:solidFill>
                <a:srgbClr val="000000"/>
              </a:solidFill>
              <a:latin typeface="Avenir Next LT Pro" panose="020B0504020202020204" pitchFamily="34" charset="0"/>
              <a:ea typeface="+mn-ea"/>
              <a:cs typeface="+mn-cs"/>
            </a:endParaRPr>
          </a:p>
        </p:txBody>
      </p:sp>
      <p:cxnSp>
        <p:nvCxnSpPr>
          <p:cNvPr id="26" name="Straight Connector 65">
            <a:extLst>
              <a:ext uri="{FF2B5EF4-FFF2-40B4-BE49-F238E27FC236}">
                <a16:creationId xmlns:a16="http://schemas.microsoft.com/office/drawing/2014/main" id="{F833DEEC-67B6-6D04-F873-F2649E313A29}"/>
              </a:ext>
            </a:extLst>
          </p:cNvPr>
          <p:cNvCxnSpPr>
            <a:cxnSpLocks/>
          </p:cNvCxnSpPr>
          <p:nvPr/>
        </p:nvCxnSpPr>
        <p:spPr>
          <a:xfrm flipV="1">
            <a:off x="4932915" y="2079135"/>
            <a:ext cx="72719" cy="494513"/>
          </a:xfrm>
          <a:prstGeom prst="line">
            <a:avLst/>
          </a:prstGeom>
          <a:noFill/>
          <a:ln w="19050" cap="rnd" cmpd="sng" algn="ctr">
            <a:solidFill>
              <a:srgbClr val="000000"/>
            </a:solidFill>
            <a:prstDash val="solid"/>
          </a:ln>
          <a:effectLst/>
        </p:spPr>
      </p:cxnSp>
      <p:sp>
        <p:nvSpPr>
          <p:cNvPr id="27" name="TextBox 66">
            <a:extLst>
              <a:ext uri="{FF2B5EF4-FFF2-40B4-BE49-F238E27FC236}">
                <a16:creationId xmlns:a16="http://schemas.microsoft.com/office/drawing/2014/main" id="{C6DD5995-D38A-B054-3933-31E1849D86A3}"/>
              </a:ext>
            </a:extLst>
          </p:cNvPr>
          <p:cNvSpPr txBox="1"/>
          <p:nvPr/>
        </p:nvSpPr>
        <p:spPr>
          <a:xfrm>
            <a:off x="4191766" y="1889743"/>
            <a:ext cx="1442768" cy="246221"/>
          </a:xfrm>
          <a:prstGeom prst="rect">
            <a:avLst/>
          </a:prstGeom>
          <a:noFill/>
        </p:spPr>
        <p:txBody>
          <a:bodyPr wrap="square" rtlCol="0">
            <a:spAutoFit/>
          </a:bodyPr>
          <a:lstStyle/>
          <a:p>
            <a:pPr algn="ctr" defTabSz="342900" fontAlgn="auto">
              <a:lnSpc>
                <a:spcPts val="1200"/>
              </a:lnSpc>
              <a:spcBef>
                <a:spcPts val="0"/>
              </a:spcBef>
              <a:spcAft>
                <a:spcPts val="0"/>
              </a:spcAft>
              <a:defRPr/>
            </a:pPr>
            <a:r>
              <a:rPr lang="de-DE" sz="1200" b="1" kern="0" noProof="1">
                <a:solidFill>
                  <a:srgbClr val="000000"/>
                </a:solidFill>
                <a:latin typeface="Avenir Next LT Pro" panose="020B0504020202020204" pitchFamily="34" charset="0"/>
                <a:ea typeface="+mn-ea"/>
                <a:cs typeface="+mn-cs"/>
              </a:rPr>
              <a:t>SWOG 1613</a:t>
            </a:r>
            <a:r>
              <a:rPr lang="de-DE" sz="1200" b="1" kern="0" baseline="30000" noProof="1">
                <a:solidFill>
                  <a:srgbClr val="000000"/>
                </a:solidFill>
                <a:latin typeface="Avenir Next LT Pro" panose="020B0504020202020204" pitchFamily="34" charset="0"/>
                <a:ea typeface="+mn-ea"/>
                <a:cs typeface="+mn-cs"/>
              </a:rPr>
              <a:t>10</a:t>
            </a:r>
            <a:endParaRPr lang="de-DE" sz="1200" b="1" kern="0" noProof="1">
              <a:solidFill>
                <a:srgbClr val="000000"/>
              </a:solidFill>
              <a:latin typeface="Avenir Next LT Pro" panose="020B0504020202020204" pitchFamily="34" charset="0"/>
              <a:ea typeface="+mn-ea"/>
              <a:cs typeface="+mn-cs"/>
            </a:endParaRPr>
          </a:p>
        </p:txBody>
      </p:sp>
      <p:sp>
        <p:nvSpPr>
          <p:cNvPr id="28" name="TextBox 70">
            <a:extLst>
              <a:ext uri="{FF2B5EF4-FFF2-40B4-BE49-F238E27FC236}">
                <a16:creationId xmlns:a16="http://schemas.microsoft.com/office/drawing/2014/main" id="{F7753244-4A78-A9E8-C8C0-041F2BD325A6}"/>
              </a:ext>
            </a:extLst>
          </p:cNvPr>
          <p:cNvSpPr txBox="1"/>
          <p:nvPr/>
        </p:nvSpPr>
        <p:spPr>
          <a:xfrm>
            <a:off x="5731572" y="2665285"/>
            <a:ext cx="1532792" cy="400110"/>
          </a:xfrm>
          <a:prstGeom prst="rect">
            <a:avLst/>
          </a:prstGeom>
          <a:noFill/>
        </p:spPr>
        <p:txBody>
          <a:bodyPr wrap="none" rtlCol="0">
            <a:spAutoFit/>
          </a:bodyPr>
          <a:lstStyle/>
          <a:p>
            <a:pPr algn="ctr" defTabSz="342900" fontAlgn="auto">
              <a:lnSpc>
                <a:spcPts val="1200"/>
              </a:lnSpc>
              <a:spcBef>
                <a:spcPts val="0"/>
              </a:spcBef>
              <a:spcAft>
                <a:spcPts val="0"/>
              </a:spcAft>
              <a:defRPr/>
            </a:pPr>
            <a:r>
              <a:rPr lang="de-DE" sz="1200" b="1" kern="0" noProof="1">
                <a:solidFill>
                  <a:srgbClr val="000000"/>
                </a:solidFill>
                <a:latin typeface="Avenir Next LT Pro" panose="020B0504020202020204" pitchFamily="34" charset="0"/>
                <a:ea typeface="+mn-ea"/>
                <a:cs typeface="+mn-cs"/>
              </a:rPr>
              <a:t>DESTINY-CRC-02</a:t>
            </a:r>
            <a:r>
              <a:rPr lang="de-DE" sz="1200" b="1" kern="0" baseline="30000" noProof="1">
                <a:solidFill>
                  <a:srgbClr val="000000"/>
                </a:solidFill>
                <a:latin typeface="Avenir Next LT Pro" panose="020B0504020202020204" pitchFamily="34" charset="0"/>
                <a:ea typeface="+mn-ea"/>
                <a:cs typeface="+mn-cs"/>
              </a:rPr>
              <a:t>9</a:t>
            </a:r>
            <a:endParaRPr lang="de-DE" sz="1200" b="1" kern="0" noProof="1">
              <a:solidFill>
                <a:srgbClr val="000000"/>
              </a:solidFill>
              <a:latin typeface="Avenir Next LT Pro" panose="020B0504020202020204" pitchFamily="34" charset="0"/>
              <a:ea typeface="+mn-ea"/>
              <a:cs typeface="+mn-cs"/>
            </a:endParaRPr>
          </a:p>
          <a:p>
            <a:pPr algn="ctr" defTabSz="342900" fontAlgn="auto">
              <a:lnSpc>
                <a:spcPts val="1200"/>
              </a:lnSpc>
              <a:spcBef>
                <a:spcPts val="0"/>
              </a:spcBef>
              <a:spcAft>
                <a:spcPts val="0"/>
              </a:spcAft>
              <a:defRPr/>
            </a:pPr>
            <a:r>
              <a:rPr lang="de-DE" sz="1200" b="1" kern="0" noProof="1">
                <a:solidFill>
                  <a:srgbClr val="000000"/>
                </a:solidFill>
                <a:latin typeface="Avenir Next LT Pro" panose="020B0504020202020204" pitchFamily="34" charset="0"/>
                <a:ea typeface="+mn-ea"/>
                <a:cs typeface="+mn-cs"/>
              </a:rPr>
              <a:t>5.4 mg/kg</a:t>
            </a:r>
          </a:p>
        </p:txBody>
      </p:sp>
      <p:cxnSp>
        <p:nvCxnSpPr>
          <p:cNvPr id="29" name="Straight Connector 71">
            <a:extLst>
              <a:ext uri="{FF2B5EF4-FFF2-40B4-BE49-F238E27FC236}">
                <a16:creationId xmlns:a16="http://schemas.microsoft.com/office/drawing/2014/main" id="{025CCAC6-99CC-19E5-022A-6E76F4E656DF}"/>
              </a:ext>
            </a:extLst>
          </p:cNvPr>
          <p:cNvCxnSpPr>
            <a:cxnSpLocks/>
            <a:endCxn id="28" idx="0"/>
          </p:cNvCxnSpPr>
          <p:nvPr/>
        </p:nvCxnSpPr>
        <p:spPr>
          <a:xfrm>
            <a:off x="5961722" y="2414209"/>
            <a:ext cx="536246" cy="251076"/>
          </a:xfrm>
          <a:prstGeom prst="line">
            <a:avLst/>
          </a:prstGeom>
          <a:noFill/>
          <a:ln w="19050" cap="rnd" cmpd="sng" algn="ctr">
            <a:solidFill>
              <a:srgbClr val="000000"/>
            </a:solidFill>
            <a:prstDash val="solid"/>
          </a:ln>
          <a:effectLst/>
        </p:spPr>
      </p:cxnSp>
      <p:sp>
        <p:nvSpPr>
          <p:cNvPr id="30" name="TextBox 74">
            <a:extLst>
              <a:ext uri="{FF2B5EF4-FFF2-40B4-BE49-F238E27FC236}">
                <a16:creationId xmlns:a16="http://schemas.microsoft.com/office/drawing/2014/main" id="{9DBB2B2E-5B94-AB21-2B23-64DD741C8A14}"/>
              </a:ext>
            </a:extLst>
          </p:cNvPr>
          <p:cNvSpPr txBox="1"/>
          <p:nvPr/>
        </p:nvSpPr>
        <p:spPr>
          <a:xfrm>
            <a:off x="3197968" y="1417303"/>
            <a:ext cx="1532792" cy="400110"/>
          </a:xfrm>
          <a:prstGeom prst="rect">
            <a:avLst/>
          </a:prstGeom>
          <a:noFill/>
        </p:spPr>
        <p:txBody>
          <a:bodyPr wrap="none" rtlCol="0">
            <a:spAutoFit/>
          </a:bodyPr>
          <a:lstStyle/>
          <a:p>
            <a:pPr algn="ctr" defTabSz="342900" fontAlgn="auto">
              <a:lnSpc>
                <a:spcPts val="1200"/>
              </a:lnSpc>
              <a:spcBef>
                <a:spcPts val="0"/>
              </a:spcBef>
              <a:spcAft>
                <a:spcPts val="0"/>
              </a:spcAft>
              <a:defRPr/>
            </a:pPr>
            <a:r>
              <a:rPr lang="de-DE" sz="1200" b="1" kern="0" noProof="1">
                <a:solidFill>
                  <a:srgbClr val="000000"/>
                </a:solidFill>
                <a:latin typeface="Avenir Next LT Pro" panose="020B0504020202020204" pitchFamily="34" charset="0"/>
                <a:ea typeface="+mn-ea"/>
                <a:cs typeface="+mn-cs"/>
              </a:rPr>
              <a:t>DESTINY-CRC-02</a:t>
            </a:r>
            <a:r>
              <a:rPr lang="de-DE" sz="1200" b="1" kern="0" baseline="30000" noProof="1">
                <a:solidFill>
                  <a:srgbClr val="000000"/>
                </a:solidFill>
                <a:latin typeface="Avenir Next LT Pro" panose="020B0504020202020204" pitchFamily="34" charset="0"/>
                <a:ea typeface="+mn-ea"/>
                <a:cs typeface="+mn-cs"/>
              </a:rPr>
              <a:t>9</a:t>
            </a:r>
            <a:endParaRPr lang="de-DE" sz="1200" b="1" kern="0" noProof="1">
              <a:solidFill>
                <a:srgbClr val="000000"/>
              </a:solidFill>
              <a:latin typeface="Avenir Next LT Pro" panose="020B0504020202020204" pitchFamily="34" charset="0"/>
              <a:ea typeface="+mn-ea"/>
              <a:cs typeface="+mn-cs"/>
            </a:endParaRPr>
          </a:p>
          <a:p>
            <a:pPr algn="ctr" defTabSz="342900" fontAlgn="auto">
              <a:lnSpc>
                <a:spcPts val="1200"/>
              </a:lnSpc>
              <a:spcBef>
                <a:spcPts val="0"/>
              </a:spcBef>
              <a:spcAft>
                <a:spcPts val="0"/>
              </a:spcAft>
              <a:defRPr/>
            </a:pPr>
            <a:r>
              <a:rPr lang="de-DE" sz="1200" b="1" kern="0" noProof="1">
                <a:solidFill>
                  <a:srgbClr val="000000"/>
                </a:solidFill>
                <a:latin typeface="Avenir Next LT Pro" panose="020B0504020202020204" pitchFamily="34" charset="0"/>
                <a:ea typeface="+mn-ea"/>
                <a:cs typeface="+mn-cs"/>
              </a:rPr>
              <a:t>6.4 mg/kg</a:t>
            </a:r>
          </a:p>
        </p:txBody>
      </p:sp>
      <p:grpSp>
        <p:nvGrpSpPr>
          <p:cNvPr id="47" name="Gruppieren 46">
            <a:extLst>
              <a:ext uri="{FF2B5EF4-FFF2-40B4-BE49-F238E27FC236}">
                <a16:creationId xmlns:a16="http://schemas.microsoft.com/office/drawing/2014/main" id="{9C882F06-855A-FF04-77E0-6E83C2024681}"/>
              </a:ext>
            </a:extLst>
          </p:cNvPr>
          <p:cNvGrpSpPr/>
          <p:nvPr/>
        </p:nvGrpSpPr>
        <p:grpSpPr>
          <a:xfrm>
            <a:off x="7047396" y="960643"/>
            <a:ext cx="1792279" cy="1097281"/>
            <a:chOff x="9601263" y="1364771"/>
            <a:chExt cx="2389704" cy="1463041"/>
          </a:xfrm>
        </p:grpSpPr>
        <p:sp>
          <p:nvSpPr>
            <p:cNvPr id="31" name="Rectangle 30">
              <a:extLst>
                <a:ext uri="{FF2B5EF4-FFF2-40B4-BE49-F238E27FC236}">
                  <a16:creationId xmlns:a16="http://schemas.microsoft.com/office/drawing/2014/main" id="{84CB2589-B487-A17C-1677-8776F021493C}"/>
                </a:ext>
              </a:extLst>
            </p:cNvPr>
            <p:cNvSpPr/>
            <p:nvPr/>
          </p:nvSpPr>
          <p:spPr>
            <a:xfrm>
              <a:off x="9601263" y="1364771"/>
              <a:ext cx="2257362" cy="1463041"/>
            </a:xfrm>
            <a:prstGeom prst="rect">
              <a:avLst/>
            </a:prstGeom>
            <a:solidFill>
              <a:schemeClr val="bg1">
                <a:lumMod val="95000"/>
              </a:schemeClr>
            </a:solidFill>
            <a:ln w="9525" cap="flat" cmpd="sng" algn="ctr">
              <a:noFill/>
              <a:prstDash val="solid"/>
            </a:ln>
            <a:effectLst/>
          </p:spPr>
          <p:txBody>
            <a:bodyPr rtlCol="0" anchor="ctr"/>
            <a:lstStyle/>
            <a:p>
              <a:pPr algn="ctr" defTabSz="342900" fontAlgn="auto">
                <a:spcBef>
                  <a:spcPts val="0"/>
                </a:spcBef>
                <a:spcAft>
                  <a:spcPts val="0"/>
                </a:spcAft>
                <a:defRPr/>
              </a:pPr>
              <a:endParaRPr lang="de-DE" sz="1350" kern="0" noProof="1">
                <a:solidFill>
                  <a:srgbClr val="FFFFFF"/>
                </a:solidFill>
                <a:latin typeface="Arial"/>
                <a:ea typeface="+mn-ea"/>
                <a:cs typeface="+mn-cs"/>
              </a:endParaRPr>
            </a:p>
          </p:txBody>
        </p:sp>
        <p:grpSp>
          <p:nvGrpSpPr>
            <p:cNvPr id="32" name="Gruppieren 31">
              <a:extLst>
                <a:ext uri="{FF2B5EF4-FFF2-40B4-BE49-F238E27FC236}">
                  <a16:creationId xmlns:a16="http://schemas.microsoft.com/office/drawing/2014/main" id="{971459D2-650F-7478-30C1-AAFE247AB979}"/>
                </a:ext>
              </a:extLst>
            </p:cNvPr>
            <p:cNvGrpSpPr/>
            <p:nvPr/>
          </p:nvGrpSpPr>
          <p:grpSpPr>
            <a:xfrm>
              <a:off x="9734831" y="1672944"/>
              <a:ext cx="1768808" cy="338554"/>
              <a:chOff x="9459120" y="1373367"/>
              <a:chExt cx="1768808" cy="338554"/>
            </a:xfrm>
          </p:grpSpPr>
          <p:sp>
            <p:nvSpPr>
              <p:cNvPr id="33" name="TextBox 34">
                <a:extLst>
                  <a:ext uri="{FF2B5EF4-FFF2-40B4-BE49-F238E27FC236}">
                    <a16:creationId xmlns:a16="http://schemas.microsoft.com/office/drawing/2014/main" id="{C1CF54A1-39D3-5AA0-82E4-0AC1B810264E}"/>
                  </a:ext>
                </a:extLst>
              </p:cNvPr>
              <p:cNvSpPr txBox="1"/>
              <p:nvPr/>
            </p:nvSpPr>
            <p:spPr>
              <a:xfrm>
                <a:off x="9709991" y="1373367"/>
                <a:ext cx="1517937" cy="338554"/>
              </a:xfrm>
              <a:prstGeom prst="rect">
                <a:avLst/>
              </a:prstGeom>
              <a:noFill/>
            </p:spPr>
            <p:txBody>
              <a:bodyPr wrap="none" rtlCol="0">
                <a:spAutoFit/>
              </a:bodyPr>
              <a:lstStyle/>
              <a:p>
                <a:pPr defTabSz="342900" fontAlgn="auto">
                  <a:spcBef>
                    <a:spcPts val="0"/>
                  </a:spcBef>
                  <a:spcAft>
                    <a:spcPts val="0"/>
                  </a:spcAft>
                  <a:defRPr/>
                </a:pPr>
                <a:r>
                  <a:rPr lang="de-DE" sz="1050" kern="0" noProof="1">
                    <a:solidFill>
                      <a:srgbClr val="000000"/>
                    </a:solidFill>
                    <a:latin typeface="Avenir Next LT Pro" panose="020B0504020202020204" pitchFamily="34" charset="0"/>
                    <a:ea typeface="+mn-ea"/>
                    <a:cs typeface="+mn-cs"/>
                  </a:rPr>
                  <a:t>Lapatinib + traz</a:t>
                </a:r>
              </a:p>
            </p:txBody>
          </p:sp>
          <p:sp>
            <p:nvSpPr>
              <p:cNvPr id="34" name="Oval 51">
                <a:extLst>
                  <a:ext uri="{FF2B5EF4-FFF2-40B4-BE49-F238E27FC236}">
                    <a16:creationId xmlns:a16="http://schemas.microsoft.com/office/drawing/2014/main" id="{3B546751-0882-BF1B-4B70-A9CD7124DCE0}"/>
                  </a:ext>
                </a:extLst>
              </p:cNvPr>
              <p:cNvSpPr/>
              <p:nvPr/>
            </p:nvSpPr>
            <p:spPr>
              <a:xfrm>
                <a:off x="9459120" y="1403687"/>
                <a:ext cx="245884" cy="2471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noProof="1">
                  <a:solidFill>
                    <a:srgbClr val="FFFFFF"/>
                  </a:solidFill>
                  <a:latin typeface="Avenir Next LT Pro" panose="020B0504020202020204" pitchFamily="34" charset="0"/>
                </a:endParaRPr>
              </a:p>
            </p:txBody>
          </p:sp>
        </p:grpSp>
        <p:grpSp>
          <p:nvGrpSpPr>
            <p:cNvPr id="35" name="Gruppieren 34">
              <a:extLst>
                <a:ext uri="{FF2B5EF4-FFF2-40B4-BE49-F238E27FC236}">
                  <a16:creationId xmlns:a16="http://schemas.microsoft.com/office/drawing/2014/main" id="{BE655CA5-7159-70AB-C242-815AFD15A951}"/>
                </a:ext>
              </a:extLst>
            </p:cNvPr>
            <p:cNvGrpSpPr/>
            <p:nvPr/>
          </p:nvGrpSpPr>
          <p:grpSpPr>
            <a:xfrm>
              <a:off x="9734831" y="2204616"/>
              <a:ext cx="1014359" cy="338554"/>
              <a:chOff x="9459120" y="2035298"/>
              <a:chExt cx="1014359" cy="338554"/>
            </a:xfrm>
          </p:grpSpPr>
          <p:sp>
            <p:nvSpPr>
              <p:cNvPr id="36" name="Oval 63">
                <a:extLst>
                  <a:ext uri="{FF2B5EF4-FFF2-40B4-BE49-F238E27FC236}">
                    <a16:creationId xmlns:a16="http://schemas.microsoft.com/office/drawing/2014/main" id="{4BD696F5-240C-04D5-A36D-E193D3ED9024}"/>
                  </a:ext>
                </a:extLst>
              </p:cNvPr>
              <p:cNvSpPr/>
              <p:nvPr/>
            </p:nvSpPr>
            <p:spPr>
              <a:xfrm>
                <a:off x="9459120" y="2065618"/>
                <a:ext cx="245884" cy="247137"/>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noProof="1">
                  <a:solidFill>
                    <a:srgbClr val="FFFFFF"/>
                  </a:solidFill>
                  <a:latin typeface="Avenir Next LT Pro" panose="020B0504020202020204" pitchFamily="34" charset="0"/>
                </a:endParaRPr>
              </a:p>
            </p:txBody>
          </p:sp>
          <p:sp>
            <p:nvSpPr>
              <p:cNvPr id="37" name="TextBox 64">
                <a:extLst>
                  <a:ext uri="{FF2B5EF4-FFF2-40B4-BE49-F238E27FC236}">
                    <a16:creationId xmlns:a16="http://schemas.microsoft.com/office/drawing/2014/main" id="{D5F0538C-486E-9B52-625E-2D69E3D48762}"/>
                  </a:ext>
                </a:extLst>
              </p:cNvPr>
              <p:cNvSpPr txBox="1"/>
              <p:nvPr/>
            </p:nvSpPr>
            <p:spPr>
              <a:xfrm>
                <a:off x="9697198" y="2035298"/>
                <a:ext cx="776281" cy="338554"/>
              </a:xfrm>
              <a:prstGeom prst="rect">
                <a:avLst/>
              </a:prstGeom>
              <a:noFill/>
            </p:spPr>
            <p:txBody>
              <a:bodyPr wrap="none" rtlCol="0">
                <a:spAutoFit/>
              </a:bodyPr>
              <a:lstStyle/>
              <a:p>
                <a:pPr defTabSz="342900" fontAlgn="auto">
                  <a:spcBef>
                    <a:spcPts val="0"/>
                  </a:spcBef>
                  <a:spcAft>
                    <a:spcPts val="0"/>
                  </a:spcAft>
                  <a:defRPr/>
                </a:pPr>
                <a:r>
                  <a:rPr lang="de-DE" sz="1050" kern="0" noProof="1">
                    <a:solidFill>
                      <a:srgbClr val="000000"/>
                    </a:solidFill>
                    <a:latin typeface="Avenir Next LT Pro" panose="020B0504020202020204" pitchFamily="34" charset="0"/>
                    <a:ea typeface="+mn-ea"/>
                    <a:cs typeface="+mn-cs"/>
                  </a:rPr>
                  <a:t>T-DXd</a:t>
                </a:r>
              </a:p>
            </p:txBody>
          </p:sp>
        </p:grpSp>
        <p:grpSp>
          <p:nvGrpSpPr>
            <p:cNvPr id="38" name="Gruppieren 37">
              <a:extLst>
                <a:ext uri="{FF2B5EF4-FFF2-40B4-BE49-F238E27FC236}">
                  <a16:creationId xmlns:a16="http://schemas.microsoft.com/office/drawing/2014/main" id="{1D2EFCF3-627F-BFBD-6F3E-968BB9473143}"/>
                </a:ext>
              </a:extLst>
            </p:cNvPr>
            <p:cNvGrpSpPr/>
            <p:nvPr/>
          </p:nvGrpSpPr>
          <p:grpSpPr>
            <a:xfrm>
              <a:off x="9734831" y="2470452"/>
              <a:ext cx="2256136" cy="338554"/>
              <a:chOff x="9459120" y="2335200"/>
              <a:chExt cx="2256136" cy="338554"/>
            </a:xfrm>
          </p:grpSpPr>
          <p:sp>
            <p:nvSpPr>
              <p:cNvPr id="39" name="Oval 76">
                <a:extLst>
                  <a:ext uri="{FF2B5EF4-FFF2-40B4-BE49-F238E27FC236}">
                    <a16:creationId xmlns:a16="http://schemas.microsoft.com/office/drawing/2014/main" id="{C3F96C0D-6A94-338A-C532-0FC04D82FA8F}"/>
                  </a:ext>
                </a:extLst>
              </p:cNvPr>
              <p:cNvSpPr/>
              <p:nvPr/>
            </p:nvSpPr>
            <p:spPr>
              <a:xfrm>
                <a:off x="9459120" y="2365520"/>
                <a:ext cx="245884" cy="24713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noProof="1">
                  <a:solidFill>
                    <a:srgbClr val="FFFFFF"/>
                  </a:solidFill>
                  <a:latin typeface="Avenir Next LT Pro" panose="020B0504020202020204" pitchFamily="34" charset="0"/>
                </a:endParaRPr>
              </a:p>
            </p:txBody>
          </p:sp>
          <p:sp>
            <p:nvSpPr>
              <p:cNvPr id="40" name="TextBox 77">
                <a:extLst>
                  <a:ext uri="{FF2B5EF4-FFF2-40B4-BE49-F238E27FC236}">
                    <a16:creationId xmlns:a16="http://schemas.microsoft.com/office/drawing/2014/main" id="{CCD1F7A7-0FEB-D006-A453-14D167241BEF}"/>
                  </a:ext>
                </a:extLst>
              </p:cNvPr>
              <p:cNvSpPr txBox="1"/>
              <p:nvPr/>
            </p:nvSpPr>
            <p:spPr>
              <a:xfrm>
                <a:off x="9703595" y="2335200"/>
                <a:ext cx="2011661" cy="338554"/>
              </a:xfrm>
              <a:prstGeom prst="rect">
                <a:avLst/>
              </a:prstGeom>
              <a:noFill/>
            </p:spPr>
            <p:txBody>
              <a:bodyPr wrap="none" rtlCol="0">
                <a:spAutoFit/>
              </a:bodyPr>
              <a:lstStyle/>
              <a:p>
                <a:pPr defTabSz="342900" fontAlgn="auto">
                  <a:spcBef>
                    <a:spcPts val="0"/>
                  </a:spcBef>
                  <a:spcAft>
                    <a:spcPts val="0"/>
                  </a:spcAft>
                  <a:defRPr/>
                </a:pPr>
                <a:r>
                  <a:rPr lang="de-DE" sz="1050" kern="0" noProof="1">
                    <a:solidFill>
                      <a:srgbClr val="000000"/>
                    </a:solidFill>
                    <a:latin typeface="Avenir Next LT Pro" panose="020B0504020202020204" pitchFamily="34" charset="0"/>
                    <a:ea typeface="+mn-ea"/>
                    <a:cs typeface="+mn-cs"/>
                  </a:rPr>
                  <a:t>TDM-1 + pertuzumab</a:t>
                </a:r>
              </a:p>
            </p:txBody>
          </p:sp>
        </p:grpSp>
        <p:grpSp>
          <p:nvGrpSpPr>
            <p:cNvPr id="41" name="Gruppieren 40">
              <a:extLst>
                <a:ext uri="{FF2B5EF4-FFF2-40B4-BE49-F238E27FC236}">
                  <a16:creationId xmlns:a16="http://schemas.microsoft.com/office/drawing/2014/main" id="{44EE5B0B-35B8-3604-18C0-6AE342D05419}"/>
                </a:ext>
              </a:extLst>
            </p:cNvPr>
            <p:cNvGrpSpPr/>
            <p:nvPr/>
          </p:nvGrpSpPr>
          <p:grpSpPr>
            <a:xfrm>
              <a:off x="9734831" y="1407108"/>
              <a:ext cx="1758182" cy="338554"/>
              <a:chOff x="9459120" y="1027194"/>
              <a:chExt cx="1758182" cy="338554"/>
            </a:xfrm>
          </p:grpSpPr>
          <p:sp>
            <p:nvSpPr>
              <p:cNvPr id="42" name="TextBox 33">
                <a:extLst>
                  <a:ext uri="{FF2B5EF4-FFF2-40B4-BE49-F238E27FC236}">
                    <a16:creationId xmlns:a16="http://schemas.microsoft.com/office/drawing/2014/main" id="{0BB0E6F1-C509-A36A-E30C-07B3F95539E6}"/>
                  </a:ext>
                </a:extLst>
              </p:cNvPr>
              <p:cNvSpPr txBox="1"/>
              <p:nvPr/>
            </p:nvSpPr>
            <p:spPr>
              <a:xfrm>
                <a:off x="9703641" y="1027194"/>
                <a:ext cx="1513661" cy="338554"/>
              </a:xfrm>
              <a:prstGeom prst="rect">
                <a:avLst/>
              </a:prstGeom>
              <a:noFill/>
            </p:spPr>
            <p:txBody>
              <a:bodyPr wrap="none" rtlCol="0">
                <a:spAutoFit/>
              </a:bodyPr>
              <a:lstStyle/>
              <a:p>
                <a:pPr defTabSz="342900" fontAlgn="auto">
                  <a:spcBef>
                    <a:spcPts val="0"/>
                  </a:spcBef>
                  <a:spcAft>
                    <a:spcPts val="0"/>
                  </a:spcAft>
                  <a:defRPr/>
                </a:pPr>
                <a:r>
                  <a:rPr lang="de-DE" sz="1050" kern="0" noProof="1">
                    <a:solidFill>
                      <a:srgbClr val="000000"/>
                    </a:solidFill>
                    <a:latin typeface="Avenir Next LT Pro" panose="020B0504020202020204" pitchFamily="34" charset="0"/>
                    <a:ea typeface="+mn-ea"/>
                    <a:cs typeface="+mn-cs"/>
                  </a:rPr>
                  <a:t>Tucatinib + traz</a:t>
                </a:r>
              </a:p>
            </p:txBody>
          </p:sp>
          <p:sp>
            <p:nvSpPr>
              <p:cNvPr id="43" name="Oval 95">
                <a:extLst>
                  <a:ext uri="{FF2B5EF4-FFF2-40B4-BE49-F238E27FC236}">
                    <a16:creationId xmlns:a16="http://schemas.microsoft.com/office/drawing/2014/main" id="{454C58E8-69AC-5624-21C5-4B2F47FA2EBF}"/>
                  </a:ext>
                </a:extLst>
              </p:cNvPr>
              <p:cNvSpPr/>
              <p:nvPr/>
            </p:nvSpPr>
            <p:spPr>
              <a:xfrm>
                <a:off x="9459120" y="1057514"/>
                <a:ext cx="245884" cy="247137"/>
              </a:xfrm>
              <a:prstGeom prst="ellipse">
                <a:avLst/>
              </a:prstGeom>
              <a:solidFill>
                <a:srgbClr val="5056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noProof="1">
                  <a:solidFill>
                    <a:srgbClr val="FFFFFF"/>
                  </a:solidFill>
                  <a:latin typeface="Avenir Next LT Pro" panose="020B0504020202020204" pitchFamily="34" charset="0"/>
                </a:endParaRPr>
              </a:p>
            </p:txBody>
          </p:sp>
        </p:grpSp>
        <p:grpSp>
          <p:nvGrpSpPr>
            <p:cNvPr id="44" name="Gruppieren 43">
              <a:extLst>
                <a:ext uri="{FF2B5EF4-FFF2-40B4-BE49-F238E27FC236}">
                  <a16:creationId xmlns:a16="http://schemas.microsoft.com/office/drawing/2014/main" id="{5BC81DBD-EBAD-3E0A-86FA-BFD84806A47B}"/>
                </a:ext>
              </a:extLst>
            </p:cNvPr>
            <p:cNvGrpSpPr/>
            <p:nvPr/>
          </p:nvGrpSpPr>
          <p:grpSpPr>
            <a:xfrm>
              <a:off x="9734831" y="1938780"/>
              <a:ext cx="1997440" cy="338554"/>
              <a:chOff x="9459120" y="1698950"/>
              <a:chExt cx="1997440" cy="338554"/>
            </a:xfrm>
          </p:grpSpPr>
          <p:sp>
            <p:nvSpPr>
              <p:cNvPr id="45" name="TextBox 52">
                <a:extLst>
                  <a:ext uri="{FF2B5EF4-FFF2-40B4-BE49-F238E27FC236}">
                    <a16:creationId xmlns:a16="http://schemas.microsoft.com/office/drawing/2014/main" id="{7A762D06-7D08-27FE-9D16-3C63BF695945}"/>
                  </a:ext>
                </a:extLst>
              </p:cNvPr>
              <p:cNvSpPr txBox="1"/>
              <p:nvPr/>
            </p:nvSpPr>
            <p:spPr>
              <a:xfrm>
                <a:off x="9716341" y="1698950"/>
                <a:ext cx="1740219" cy="338554"/>
              </a:xfrm>
              <a:prstGeom prst="rect">
                <a:avLst/>
              </a:prstGeom>
              <a:noFill/>
            </p:spPr>
            <p:txBody>
              <a:bodyPr wrap="none" rtlCol="0">
                <a:spAutoFit/>
              </a:bodyPr>
              <a:lstStyle/>
              <a:p>
                <a:pPr defTabSz="342900" fontAlgn="auto">
                  <a:spcBef>
                    <a:spcPts val="0"/>
                  </a:spcBef>
                  <a:spcAft>
                    <a:spcPts val="0"/>
                  </a:spcAft>
                  <a:defRPr/>
                </a:pPr>
                <a:r>
                  <a:rPr lang="de-DE" sz="1050" kern="0" noProof="1">
                    <a:solidFill>
                      <a:srgbClr val="000000"/>
                    </a:solidFill>
                    <a:latin typeface="Avenir Next LT Pro" panose="020B0504020202020204" pitchFamily="34" charset="0"/>
                    <a:ea typeface="+mn-ea"/>
                    <a:cs typeface="+mn-cs"/>
                  </a:rPr>
                  <a:t>Pertuzumab + traz</a:t>
                </a:r>
              </a:p>
            </p:txBody>
          </p:sp>
          <p:sp>
            <p:nvSpPr>
              <p:cNvPr id="46" name="Oval 96">
                <a:extLst>
                  <a:ext uri="{FF2B5EF4-FFF2-40B4-BE49-F238E27FC236}">
                    <a16:creationId xmlns:a16="http://schemas.microsoft.com/office/drawing/2014/main" id="{1C3B1FAD-9F30-F3B4-8836-334870B59451}"/>
                  </a:ext>
                </a:extLst>
              </p:cNvPr>
              <p:cNvSpPr/>
              <p:nvPr/>
            </p:nvSpPr>
            <p:spPr>
              <a:xfrm>
                <a:off x="9459120" y="1729270"/>
                <a:ext cx="245884" cy="24713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noProof="1">
                  <a:solidFill>
                    <a:srgbClr val="FFFFFF"/>
                  </a:solidFill>
                  <a:latin typeface="Avenir Next LT Pro" panose="020B0504020202020204" pitchFamily="34" charset="0"/>
                </a:endParaRPr>
              </a:p>
            </p:txBody>
          </p:sp>
        </p:grpSp>
      </p:grpSp>
      <p:cxnSp>
        <p:nvCxnSpPr>
          <p:cNvPr id="2" name="Straight Connector 43">
            <a:extLst>
              <a:ext uri="{FF2B5EF4-FFF2-40B4-BE49-F238E27FC236}">
                <a16:creationId xmlns:a16="http://schemas.microsoft.com/office/drawing/2014/main" id="{A7BF339C-2AE4-6D2A-7E77-810E081F6141}"/>
              </a:ext>
            </a:extLst>
          </p:cNvPr>
          <p:cNvCxnSpPr>
            <a:cxnSpLocks/>
            <a:endCxn id="15" idx="2"/>
          </p:cNvCxnSpPr>
          <p:nvPr/>
        </p:nvCxnSpPr>
        <p:spPr>
          <a:xfrm flipH="1" flipV="1">
            <a:off x="3479910" y="2362809"/>
            <a:ext cx="838149" cy="197298"/>
          </a:xfrm>
          <a:prstGeom prst="line">
            <a:avLst/>
          </a:prstGeom>
          <a:noFill/>
          <a:ln w="19050" cap="rnd" cmpd="sng" algn="ctr">
            <a:solidFill>
              <a:srgbClr val="000000"/>
            </a:solidFill>
            <a:prstDash val="solid"/>
          </a:ln>
          <a:effectLst/>
        </p:spPr>
      </p:cxnSp>
      <p:sp>
        <p:nvSpPr>
          <p:cNvPr id="62" name="PlaceHolder 2">
            <a:extLst>
              <a:ext uri="{FF2B5EF4-FFF2-40B4-BE49-F238E27FC236}">
                <a16:creationId xmlns:a16="http://schemas.microsoft.com/office/drawing/2014/main" id="{76D91306-5FA9-5391-7101-1D8BBD4A38AB}"/>
              </a:ext>
            </a:extLst>
          </p:cNvPr>
          <p:cNvSpPr txBox="1">
            <a:spLocks/>
          </p:cNvSpPr>
          <p:nvPr/>
        </p:nvSpPr>
        <p:spPr>
          <a:xfrm>
            <a:off x="332185" y="4783712"/>
            <a:ext cx="8308696" cy="273510"/>
          </a:xfrm>
          <a:prstGeom prst="rect">
            <a:avLst/>
          </a:prstGeom>
          <a:noFill/>
          <a:ln w="0">
            <a:noFill/>
          </a:ln>
        </p:spPr>
        <p:txBody>
          <a:bodyPr lIns="0" rIns="0" anchor="b">
            <a:noAutofit/>
          </a:bodyPr>
          <a:lstStyle>
            <a:defPPr>
              <a:defRPr lang="en-US"/>
            </a:defPPr>
            <a:lvl1pPr marL="0" algn="l" defTabSz="914400" rtl="0" eaLnBrk="1" latinLnBrk="0" hangingPunct="1">
              <a:lnSpc>
                <a:spcPct val="100000"/>
              </a:lnSpc>
              <a:buNone/>
              <a:defRPr lang="de-DE" sz="1100" b="0" strike="noStrike" kern="1200" spc="-1">
                <a:solidFill>
                  <a:srgbClr val="636466"/>
                </a:solidFill>
                <a:latin typeface="Avenir Next LT Pro"/>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pPr>
            <a:r>
              <a:rPr lang="de-DE" sz="750" noProof="1"/>
              <a:t>This chart is not intended as a cross-trial comparison. </a:t>
            </a:r>
          </a:p>
          <a:p>
            <a:pPr defTabSz="685800" fontAlgn="auto">
              <a:spcBef>
                <a:spcPts val="0"/>
              </a:spcBef>
              <a:spcAft>
                <a:spcPts val="0"/>
              </a:spcAft>
            </a:pPr>
            <a:r>
              <a:rPr lang="de-DE" sz="750" noProof="1"/>
              <a:t>Trastuzumab, pertuzumab, lapatinib, trastuzumab deruxtecan, trastuzumab emtansine are not approved by EMA in mCRC. Trastuzumab, pertuzumab, lapatinib, trastuzumab deruxtecan y trastuzumab emtansina no están aprobados por la EMA en el tratamiento del cáncer de colon metastásico.</a:t>
            </a:r>
            <a:br>
              <a:rPr lang="de-DE" sz="750" noProof="1"/>
            </a:br>
            <a:r>
              <a:rPr lang="de-DE" sz="750" noProof="1"/>
              <a:t>CRC, colorectal cancer; HER2, human epidermal growth factor receptor 2; HER2+, HER2 gene amplification; T-DXd, trastuzumab-deruxtecan; TDM-1, trastuzumab emtansine; traz, trastuzumab.</a:t>
            </a:r>
          </a:p>
          <a:p>
            <a:pPr defTabSz="685800" fontAlgn="auto">
              <a:spcBef>
                <a:spcPts val="0"/>
              </a:spcBef>
              <a:spcAft>
                <a:spcPts val="0"/>
              </a:spcAft>
            </a:pPr>
            <a:r>
              <a:rPr lang="de-DE" sz="675" noProof="1"/>
              <a:t>1. Tosi F et al., Clin Colorectal Cancer 2020; 2. Strickler JH et al., Lancet Oncol. 2023; 3. Meric-Bernstam F et al., Lancet Oncol 2019; 4. Gupta et al., J Clinical Oncol. 2020; 5. Nakamura Y et al., Nature Medicine 2021; 6. Meric-Bernstam F et al., Ann Oncol. 2019; 7. Yoshino T et al., Nat. Commun. 2023. 8. Sartore-Bianchi A et al., </a:t>
            </a:r>
            <a:r>
              <a:rPr lang="de-DE" sz="675" u="sng" noProof="1"/>
              <a:t>ESMO Open</a:t>
            </a:r>
            <a:r>
              <a:rPr lang="de-DE" sz="675" noProof="1"/>
              <a:t> 2020; 9. Raghav K et al., presented at ASCO Annual Meeting 2023, Chicago (USA), June 2-6, Oral Abstract 3501; 10. Raghav K et al., J Clin Oncol. 2023.</a:t>
            </a:r>
            <a:endParaRPr lang="de-DE" sz="675" noProof="1">
              <a:solidFill>
                <a:srgbClr val="000000"/>
              </a:solidFill>
              <a:latin typeface="Calibri"/>
            </a:endParaRPr>
          </a:p>
        </p:txBody>
      </p:sp>
    </p:spTree>
    <p:extLst>
      <p:ext uri="{BB962C8B-B14F-4D97-AF65-F5344CB8AC3E}">
        <p14:creationId xmlns:p14="http://schemas.microsoft.com/office/powerpoint/2010/main" val="225394673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03ED5E0-95ED-D7DB-2E0E-B2DCC0539213}"/>
              </a:ext>
            </a:extLst>
          </p:cNvPr>
          <p:cNvGrpSpPr/>
          <p:nvPr/>
        </p:nvGrpSpPr>
        <p:grpSpPr>
          <a:xfrm>
            <a:off x="370153" y="870482"/>
            <a:ext cx="8598384" cy="3360203"/>
            <a:chOff x="493537" y="1157468"/>
            <a:chExt cx="11464512" cy="4480270"/>
          </a:xfrm>
        </p:grpSpPr>
        <p:sp>
          <p:nvSpPr>
            <p:cNvPr id="6" name="Rectangle: Rounded Corners 5">
              <a:extLst>
                <a:ext uri="{FF2B5EF4-FFF2-40B4-BE49-F238E27FC236}">
                  <a16:creationId xmlns:a16="http://schemas.microsoft.com/office/drawing/2014/main" id="{0B76056C-DF62-5C46-7A76-F17463B99E90}"/>
                </a:ext>
              </a:extLst>
            </p:cNvPr>
            <p:cNvSpPr/>
            <p:nvPr/>
          </p:nvSpPr>
          <p:spPr>
            <a:xfrm>
              <a:off x="493537" y="1467922"/>
              <a:ext cx="4126089" cy="2172579"/>
            </a:xfrm>
            <a:prstGeom prst="roundRect">
              <a:avLst>
                <a:gd name="adj" fmla="val 4507"/>
              </a:avLst>
            </a:prstGeom>
            <a:solidFill>
              <a:schemeClr val="bg1">
                <a:lumMod val="95000"/>
              </a:schemeClr>
            </a:solidFill>
            <a:ln>
              <a:solidFill>
                <a:srgbClr val="0025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defRPr/>
              </a:pPr>
              <a:r>
                <a:rPr lang="en-GB" sz="1200" b="1" dirty="0">
                  <a:solidFill>
                    <a:srgbClr val="002557"/>
                  </a:solidFill>
                  <a:latin typeface="Arial" panose="020B0604020202020204"/>
                </a:rPr>
                <a:t>Key eligibility</a:t>
              </a:r>
            </a:p>
            <a:p>
              <a:pPr marL="214313" indent="-214313" defTabSz="685800" fontAlgn="auto">
                <a:spcBef>
                  <a:spcPts val="0"/>
                </a:spcBef>
                <a:spcAft>
                  <a:spcPts val="0"/>
                </a:spcAft>
                <a:buFont typeface="Arial" panose="020B0604020202020204" pitchFamily="34" charset="0"/>
                <a:buChar char="•"/>
                <a:defRPr/>
              </a:pPr>
              <a:r>
                <a:rPr lang="en-GB" sz="1200" dirty="0">
                  <a:solidFill>
                    <a:srgbClr val="002557"/>
                  </a:solidFill>
                  <a:latin typeface="Arial" panose="020B0604020202020204"/>
                </a:rPr>
                <a:t>Locally advanced or metastatic BTC (ICC, ECC, GBC)</a:t>
              </a:r>
            </a:p>
            <a:p>
              <a:pPr marL="214313" indent="-214313" defTabSz="685800" fontAlgn="auto">
                <a:spcBef>
                  <a:spcPts val="0"/>
                </a:spcBef>
                <a:spcAft>
                  <a:spcPts val="0"/>
                </a:spcAft>
                <a:buFont typeface="Arial" panose="020B0604020202020204" pitchFamily="34" charset="0"/>
                <a:buChar char="•"/>
                <a:defRPr/>
              </a:pPr>
              <a:r>
                <a:rPr lang="en-GB" sz="1200" dirty="0">
                  <a:solidFill>
                    <a:srgbClr val="002557"/>
                  </a:solidFill>
                  <a:latin typeface="Arial" panose="020B0604020202020204"/>
                </a:rPr>
                <a:t>Previously untreated if unresectable or metastatic at initial diagnosis</a:t>
              </a:r>
            </a:p>
            <a:p>
              <a:pPr marL="214313" indent="-214313" defTabSz="685800" fontAlgn="auto">
                <a:spcBef>
                  <a:spcPts val="0"/>
                </a:spcBef>
                <a:spcAft>
                  <a:spcPts val="0"/>
                </a:spcAft>
                <a:buFont typeface="Arial" panose="020B0604020202020204" pitchFamily="34" charset="0"/>
                <a:buChar char="•"/>
                <a:defRPr/>
              </a:pPr>
              <a:r>
                <a:rPr lang="en-GB" sz="1200" dirty="0">
                  <a:solidFill>
                    <a:srgbClr val="002557"/>
                  </a:solidFill>
                  <a:latin typeface="Arial" panose="020B0604020202020204"/>
                </a:rPr>
                <a:t>Recurrent disease &gt;6 months after curative surgery or adjuvant therapy</a:t>
              </a:r>
            </a:p>
            <a:p>
              <a:pPr marL="214313" indent="-214313" defTabSz="685800" fontAlgn="auto">
                <a:spcBef>
                  <a:spcPts val="0"/>
                </a:spcBef>
                <a:spcAft>
                  <a:spcPts val="0"/>
                </a:spcAft>
                <a:buFont typeface="Arial" panose="020B0604020202020204" pitchFamily="34" charset="0"/>
                <a:buChar char="•"/>
                <a:defRPr/>
              </a:pPr>
              <a:r>
                <a:rPr lang="en-GB" sz="1200" dirty="0">
                  <a:solidFill>
                    <a:srgbClr val="002557"/>
                  </a:solidFill>
                  <a:latin typeface="Arial" panose="020B0604020202020204"/>
                </a:rPr>
                <a:t>ECOG PS 0 or 1</a:t>
              </a:r>
            </a:p>
          </p:txBody>
        </p:sp>
        <p:sp>
          <p:nvSpPr>
            <p:cNvPr id="7" name="Rectangle: Rounded Corners 6">
              <a:extLst>
                <a:ext uri="{FF2B5EF4-FFF2-40B4-BE49-F238E27FC236}">
                  <a16:creationId xmlns:a16="http://schemas.microsoft.com/office/drawing/2014/main" id="{272350B6-0680-1840-AF22-3AE4008839DA}"/>
                </a:ext>
              </a:extLst>
            </p:cNvPr>
            <p:cNvSpPr/>
            <p:nvPr/>
          </p:nvSpPr>
          <p:spPr>
            <a:xfrm>
              <a:off x="493538" y="3812228"/>
              <a:ext cx="4126088" cy="1434316"/>
            </a:xfrm>
            <a:prstGeom prst="roundRect">
              <a:avLst>
                <a:gd name="adj" fmla="val 9361"/>
              </a:avLst>
            </a:prstGeom>
            <a:solidFill>
              <a:schemeClr val="bg1"/>
            </a:solidFill>
            <a:ln>
              <a:solidFill>
                <a:srgbClr val="0025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defRPr/>
              </a:pPr>
              <a:r>
                <a:rPr lang="en-GB" sz="1200" b="1" dirty="0">
                  <a:solidFill>
                    <a:srgbClr val="002557"/>
                  </a:solidFill>
                  <a:latin typeface="Arial" panose="020B0604020202020204"/>
                </a:rPr>
                <a:t>Stratification factors</a:t>
              </a:r>
            </a:p>
            <a:p>
              <a:pPr marL="214313" indent="-214313" defTabSz="685800" fontAlgn="auto">
                <a:spcBef>
                  <a:spcPts val="0"/>
                </a:spcBef>
                <a:spcAft>
                  <a:spcPts val="0"/>
                </a:spcAft>
                <a:buFont typeface="Arial" panose="020B0604020202020204" pitchFamily="34" charset="0"/>
                <a:buChar char="•"/>
                <a:defRPr/>
              </a:pPr>
              <a:r>
                <a:rPr lang="en-GB" sz="1200" dirty="0">
                  <a:solidFill>
                    <a:srgbClr val="002557"/>
                  </a:solidFill>
                  <a:latin typeface="Arial" panose="020B0604020202020204"/>
                </a:rPr>
                <a:t>Disease status </a:t>
              </a:r>
            </a:p>
            <a:p>
              <a:pPr marL="170260" defTabSz="685800" fontAlgn="auto">
                <a:spcBef>
                  <a:spcPts val="0"/>
                </a:spcBef>
                <a:spcAft>
                  <a:spcPts val="0"/>
                </a:spcAft>
                <a:defRPr/>
              </a:pPr>
              <a:r>
                <a:rPr lang="en-GB" sz="1200" dirty="0">
                  <a:solidFill>
                    <a:srgbClr val="002557"/>
                  </a:solidFill>
                  <a:latin typeface="Arial" panose="020B0604020202020204"/>
                </a:rPr>
                <a:t>- (initially unresectable versus recurrent)</a:t>
              </a:r>
            </a:p>
            <a:p>
              <a:pPr marL="214313" indent="-214313" defTabSz="685800" fontAlgn="auto">
                <a:spcBef>
                  <a:spcPts val="0"/>
                </a:spcBef>
                <a:spcAft>
                  <a:spcPts val="0"/>
                </a:spcAft>
                <a:buFont typeface="Arial" panose="020B0604020202020204" pitchFamily="34" charset="0"/>
                <a:buChar char="•"/>
                <a:defRPr/>
              </a:pPr>
              <a:r>
                <a:rPr lang="en-GB" sz="1200" dirty="0">
                  <a:solidFill>
                    <a:srgbClr val="002557"/>
                  </a:solidFill>
                  <a:latin typeface="Arial" panose="020B0604020202020204"/>
                </a:rPr>
                <a:t>Primary </a:t>
              </a:r>
              <a:r>
                <a:rPr lang="en-GB" sz="1200" dirty="0" err="1">
                  <a:solidFill>
                    <a:srgbClr val="002557"/>
                  </a:solidFill>
                  <a:latin typeface="Arial" panose="020B0604020202020204"/>
                </a:rPr>
                <a:t>tumor</a:t>
              </a:r>
              <a:r>
                <a:rPr lang="en-GB" sz="1200" dirty="0">
                  <a:solidFill>
                    <a:srgbClr val="002557"/>
                  </a:solidFill>
                  <a:latin typeface="Arial" panose="020B0604020202020204"/>
                </a:rPr>
                <a:t> location </a:t>
              </a:r>
            </a:p>
            <a:p>
              <a:pPr marL="170260" defTabSz="685800" fontAlgn="auto">
                <a:spcBef>
                  <a:spcPts val="0"/>
                </a:spcBef>
                <a:spcAft>
                  <a:spcPts val="0"/>
                </a:spcAft>
                <a:defRPr/>
              </a:pPr>
              <a:r>
                <a:rPr lang="en-GB" sz="1200" dirty="0">
                  <a:solidFill>
                    <a:srgbClr val="002557"/>
                  </a:solidFill>
                  <a:latin typeface="Arial" panose="020B0604020202020204"/>
                </a:rPr>
                <a:t>- (ICC versus ECC versus GBC)</a:t>
              </a:r>
            </a:p>
          </p:txBody>
        </p:sp>
        <p:cxnSp>
          <p:nvCxnSpPr>
            <p:cNvPr id="8" name="Connector: Elbow 7">
              <a:extLst>
                <a:ext uri="{FF2B5EF4-FFF2-40B4-BE49-F238E27FC236}">
                  <a16:creationId xmlns:a16="http://schemas.microsoft.com/office/drawing/2014/main" id="{1923A55E-D49B-4B44-D1B6-2CE18AD4548B}"/>
                </a:ext>
              </a:extLst>
            </p:cNvPr>
            <p:cNvCxnSpPr>
              <a:cxnSpLocks/>
            </p:cNvCxnSpPr>
            <p:nvPr/>
          </p:nvCxnSpPr>
          <p:spPr>
            <a:xfrm flipV="1">
              <a:off x="5808994" y="2023329"/>
              <a:ext cx="872947" cy="528301"/>
            </a:xfrm>
            <a:prstGeom prst="bentConnector3">
              <a:avLst/>
            </a:prstGeom>
            <a:ln w="19050">
              <a:solidFill>
                <a:srgbClr val="002557"/>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or: Elbow 8">
              <a:extLst>
                <a:ext uri="{FF2B5EF4-FFF2-40B4-BE49-F238E27FC236}">
                  <a16:creationId xmlns:a16="http://schemas.microsoft.com/office/drawing/2014/main" id="{1D75A7FB-AD7A-8E81-87F0-F55C525154E3}"/>
                </a:ext>
              </a:extLst>
            </p:cNvPr>
            <p:cNvCxnSpPr>
              <a:cxnSpLocks/>
            </p:cNvCxnSpPr>
            <p:nvPr/>
          </p:nvCxnSpPr>
          <p:spPr>
            <a:xfrm>
              <a:off x="5808994" y="2551630"/>
              <a:ext cx="872947" cy="500620"/>
            </a:xfrm>
            <a:prstGeom prst="bentConnector3">
              <a:avLst/>
            </a:prstGeom>
            <a:ln w="19050">
              <a:solidFill>
                <a:srgbClr val="002557"/>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E453C78-7857-0B50-57E5-7A08D14EDE36}"/>
                </a:ext>
              </a:extLst>
            </p:cNvPr>
            <p:cNvSpPr txBox="1"/>
            <p:nvPr/>
          </p:nvSpPr>
          <p:spPr>
            <a:xfrm>
              <a:off x="4834910" y="2294573"/>
              <a:ext cx="1096067" cy="553997"/>
            </a:xfrm>
            <a:prstGeom prst="rect">
              <a:avLst/>
            </a:prstGeom>
            <a:noFill/>
          </p:spPr>
          <p:txBody>
            <a:bodyPr wrap="square" rtlCol="0">
              <a:spAutoFit/>
            </a:bodyPr>
            <a:lstStyle/>
            <a:p>
              <a:pPr algn="ctr" defTabSz="685800" fontAlgn="auto">
                <a:spcBef>
                  <a:spcPts val="0"/>
                </a:spcBef>
                <a:spcAft>
                  <a:spcPts val="0"/>
                </a:spcAft>
                <a:defRPr/>
              </a:pPr>
              <a:r>
                <a:rPr lang="en-US" sz="1050" b="1" dirty="0">
                  <a:solidFill>
                    <a:srgbClr val="002557"/>
                  </a:solidFill>
                  <a:latin typeface="Arial" panose="020B0604020202020204"/>
                  <a:ea typeface="+mn-ea"/>
                  <a:cs typeface="+mn-cs"/>
                </a:rPr>
                <a:t>R  (1:1)</a:t>
              </a:r>
            </a:p>
            <a:p>
              <a:pPr algn="ctr" defTabSz="685800" fontAlgn="auto">
                <a:spcBef>
                  <a:spcPts val="0"/>
                </a:spcBef>
                <a:spcAft>
                  <a:spcPts val="0"/>
                </a:spcAft>
                <a:defRPr/>
              </a:pPr>
              <a:r>
                <a:rPr lang="en-US" sz="1050" b="1" dirty="0">
                  <a:solidFill>
                    <a:srgbClr val="002557"/>
                  </a:solidFill>
                  <a:latin typeface="Arial" panose="020B0604020202020204"/>
                  <a:ea typeface="+mn-ea"/>
                  <a:cs typeface="+mn-cs"/>
                </a:rPr>
                <a:t>(N=685)</a:t>
              </a:r>
            </a:p>
          </p:txBody>
        </p:sp>
        <p:sp>
          <p:nvSpPr>
            <p:cNvPr id="11" name="Rectangle: Rounded Corners 13">
              <a:extLst>
                <a:ext uri="{FF2B5EF4-FFF2-40B4-BE49-F238E27FC236}">
                  <a16:creationId xmlns:a16="http://schemas.microsoft.com/office/drawing/2014/main" id="{66F8B944-4026-0E3C-FE5D-BDA2C7A9CD5C}"/>
                </a:ext>
              </a:extLst>
            </p:cNvPr>
            <p:cNvSpPr/>
            <p:nvPr/>
          </p:nvSpPr>
          <p:spPr>
            <a:xfrm>
              <a:off x="6689801" y="3528728"/>
              <a:ext cx="4973456" cy="2109010"/>
            </a:xfrm>
            <a:prstGeom prst="roundRect">
              <a:avLst>
                <a:gd name="adj" fmla="val 4365"/>
              </a:avLst>
            </a:prstGeom>
            <a:solidFill>
              <a:schemeClr val="bg1"/>
            </a:solidFill>
            <a:ln>
              <a:solidFill>
                <a:srgbClr val="0025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defRPr/>
              </a:pPr>
              <a:r>
                <a:rPr lang="en-GB" sz="1125" b="1" dirty="0">
                  <a:solidFill>
                    <a:srgbClr val="002557"/>
                  </a:solidFill>
                  <a:latin typeface="Arial" panose="020B0604020202020204"/>
                </a:rPr>
                <a:t>Primary objective</a:t>
              </a:r>
            </a:p>
            <a:p>
              <a:pPr marL="214313" indent="-214313" defTabSz="685800" fontAlgn="auto">
                <a:spcBef>
                  <a:spcPts val="0"/>
                </a:spcBef>
                <a:spcAft>
                  <a:spcPts val="0"/>
                </a:spcAft>
                <a:buFont typeface="Arial" panose="020B0604020202020204" pitchFamily="34" charset="0"/>
                <a:buChar char="•"/>
                <a:defRPr/>
              </a:pPr>
              <a:r>
                <a:rPr lang="en-GB" sz="1125" u="sng" dirty="0">
                  <a:solidFill>
                    <a:srgbClr val="002557"/>
                  </a:solidFill>
                  <a:latin typeface="Arial" panose="020B0604020202020204"/>
                </a:rPr>
                <a:t>Overall survival</a:t>
              </a:r>
            </a:p>
            <a:p>
              <a:pPr defTabSz="685800" fontAlgn="auto">
                <a:spcBef>
                  <a:spcPts val="450"/>
                </a:spcBef>
                <a:spcAft>
                  <a:spcPts val="0"/>
                </a:spcAft>
                <a:defRPr/>
              </a:pPr>
              <a:r>
                <a:rPr lang="en-GB" sz="1125" b="1" dirty="0">
                  <a:solidFill>
                    <a:srgbClr val="002557"/>
                  </a:solidFill>
                  <a:latin typeface="Arial" panose="020B0604020202020204"/>
                </a:rPr>
                <a:t>Secondary objectives</a:t>
              </a:r>
            </a:p>
            <a:p>
              <a:pPr marL="214313" indent="-214313" defTabSz="685800" fontAlgn="auto">
                <a:spcBef>
                  <a:spcPts val="0"/>
                </a:spcBef>
                <a:spcAft>
                  <a:spcPts val="0"/>
                </a:spcAft>
                <a:buFont typeface="Arial" panose="020B0604020202020204" pitchFamily="34" charset="0"/>
                <a:buChar char="•"/>
                <a:defRPr/>
              </a:pPr>
              <a:r>
                <a:rPr lang="en-GB" sz="1125" u="sng" dirty="0">
                  <a:solidFill>
                    <a:srgbClr val="002557"/>
                  </a:solidFill>
                  <a:latin typeface="Arial" panose="020B0604020202020204"/>
                </a:rPr>
                <a:t>Progression-free survival</a:t>
              </a:r>
            </a:p>
            <a:p>
              <a:pPr marL="214313" indent="-214313" defTabSz="685800" fontAlgn="auto">
                <a:spcBef>
                  <a:spcPts val="0"/>
                </a:spcBef>
                <a:spcAft>
                  <a:spcPts val="0"/>
                </a:spcAft>
                <a:buFont typeface="Arial" panose="020B0604020202020204" pitchFamily="34" charset="0"/>
                <a:buChar char="•"/>
                <a:defRPr/>
              </a:pPr>
              <a:r>
                <a:rPr lang="en-GB" sz="1125" dirty="0">
                  <a:solidFill>
                    <a:srgbClr val="002557"/>
                  </a:solidFill>
                  <a:latin typeface="Arial" panose="020B0604020202020204"/>
                </a:rPr>
                <a:t>Objective response rate</a:t>
              </a:r>
            </a:p>
            <a:p>
              <a:pPr marL="214313" indent="-214313" defTabSz="685800" fontAlgn="auto">
                <a:spcBef>
                  <a:spcPts val="0"/>
                </a:spcBef>
                <a:spcAft>
                  <a:spcPts val="0"/>
                </a:spcAft>
                <a:buFont typeface="Arial" panose="020B0604020202020204" pitchFamily="34" charset="0"/>
                <a:buChar char="•"/>
                <a:defRPr/>
              </a:pPr>
              <a:r>
                <a:rPr lang="en-GB" sz="1125" dirty="0">
                  <a:solidFill>
                    <a:srgbClr val="002557"/>
                  </a:solidFill>
                  <a:latin typeface="Arial" panose="020B0604020202020204"/>
                </a:rPr>
                <a:t>Duration of response</a:t>
              </a:r>
            </a:p>
            <a:p>
              <a:pPr marL="214313" indent="-214313" defTabSz="685800" fontAlgn="auto">
                <a:spcBef>
                  <a:spcPts val="0"/>
                </a:spcBef>
                <a:spcAft>
                  <a:spcPts val="0"/>
                </a:spcAft>
                <a:buFont typeface="Arial" panose="020B0604020202020204" pitchFamily="34" charset="0"/>
                <a:buChar char="•"/>
                <a:defRPr/>
              </a:pPr>
              <a:r>
                <a:rPr lang="en-GB" sz="1125" dirty="0">
                  <a:solidFill>
                    <a:srgbClr val="002557"/>
                  </a:solidFill>
                  <a:latin typeface="Arial" panose="020B0604020202020204"/>
                </a:rPr>
                <a:t>Efficacy by PD-L1 status</a:t>
              </a:r>
            </a:p>
            <a:p>
              <a:pPr marL="214313" indent="-214313" defTabSz="685800" fontAlgn="auto">
                <a:spcBef>
                  <a:spcPts val="0"/>
                </a:spcBef>
                <a:spcAft>
                  <a:spcPts val="0"/>
                </a:spcAft>
                <a:buFont typeface="Arial" panose="020B0604020202020204" pitchFamily="34" charset="0"/>
                <a:buChar char="•"/>
                <a:defRPr/>
              </a:pPr>
              <a:r>
                <a:rPr lang="en-GB" sz="1125" dirty="0">
                  <a:solidFill>
                    <a:srgbClr val="002557"/>
                  </a:solidFill>
                  <a:latin typeface="Arial" panose="020B0604020202020204"/>
                </a:rPr>
                <a:t>Safety</a:t>
              </a:r>
            </a:p>
          </p:txBody>
        </p:sp>
        <p:grpSp>
          <p:nvGrpSpPr>
            <p:cNvPr id="12" name="Group 11">
              <a:extLst>
                <a:ext uri="{FF2B5EF4-FFF2-40B4-BE49-F238E27FC236}">
                  <a16:creationId xmlns:a16="http://schemas.microsoft.com/office/drawing/2014/main" id="{580FC4A5-4403-047D-155E-394DD2255211}"/>
                </a:ext>
              </a:extLst>
            </p:cNvPr>
            <p:cNvGrpSpPr/>
            <p:nvPr/>
          </p:nvGrpSpPr>
          <p:grpSpPr>
            <a:xfrm>
              <a:off x="6689800" y="1647610"/>
              <a:ext cx="4973456" cy="781814"/>
              <a:chOff x="6916285" y="1647610"/>
              <a:chExt cx="4973456" cy="781814"/>
            </a:xfrm>
          </p:grpSpPr>
          <p:sp>
            <p:nvSpPr>
              <p:cNvPr id="18" name="Rectangle: Rounded Corners 17">
                <a:extLst>
                  <a:ext uri="{FF2B5EF4-FFF2-40B4-BE49-F238E27FC236}">
                    <a16:creationId xmlns:a16="http://schemas.microsoft.com/office/drawing/2014/main" id="{23111D30-0295-AF04-346A-4C0466467C6C}"/>
                  </a:ext>
                </a:extLst>
              </p:cNvPr>
              <p:cNvSpPr/>
              <p:nvPr/>
            </p:nvSpPr>
            <p:spPr>
              <a:xfrm>
                <a:off x="6916285" y="1647610"/>
                <a:ext cx="2527069" cy="781814"/>
              </a:xfrm>
              <a:prstGeom prst="roundRect">
                <a:avLst>
                  <a:gd name="adj" fmla="val 15805"/>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GB" sz="1050" b="1" dirty="0">
                    <a:solidFill>
                      <a:prstClr val="white"/>
                    </a:solidFill>
                    <a:latin typeface="Arial" panose="020B0604020202020204"/>
                  </a:rPr>
                  <a:t>Durvalumab 1500 mg Q3W + GemCis (up to 8 cycles)</a:t>
                </a:r>
                <a:endParaRPr lang="en-GB" sz="1050" b="1" dirty="0">
                  <a:solidFill>
                    <a:prstClr val="white"/>
                  </a:solidFill>
                  <a:latin typeface="Arial" panose="020B0604020202020204"/>
                  <a:sym typeface="Wingdings" panose="05000000000000000000" pitchFamily="2" charset="2"/>
                </a:endParaRPr>
              </a:p>
            </p:txBody>
          </p:sp>
          <p:sp>
            <p:nvSpPr>
              <p:cNvPr id="19" name="Rectangle: Rounded Corners 18">
                <a:extLst>
                  <a:ext uri="{FF2B5EF4-FFF2-40B4-BE49-F238E27FC236}">
                    <a16:creationId xmlns:a16="http://schemas.microsoft.com/office/drawing/2014/main" id="{41D0B20C-D9AC-126D-6EBA-512A020DF77C}"/>
                  </a:ext>
                </a:extLst>
              </p:cNvPr>
              <p:cNvSpPr/>
              <p:nvPr/>
            </p:nvSpPr>
            <p:spPr>
              <a:xfrm>
                <a:off x="9811830" y="1647611"/>
                <a:ext cx="2077911" cy="781813"/>
              </a:xfrm>
              <a:prstGeom prst="roundRect">
                <a:avLst>
                  <a:gd name="adj" fmla="val 15805"/>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GB" sz="1050" b="1" dirty="0">
                    <a:solidFill>
                      <a:prstClr val="white"/>
                    </a:solidFill>
                    <a:latin typeface="Arial" panose="020B0604020202020204"/>
                    <a:sym typeface="Wingdings" panose="05000000000000000000" pitchFamily="2" charset="2"/>
                  </a:rPr>
                  <a:t>Durvalumab 1500 mg Q4W until PD</a:t>
                </a:r>
              </a:p>
            </p:txBody>
          </p:sp>
          <p:sp>
            <p:nvSpPr>
              <p:cNvPr id="20" name="TextBox 19">
                <a:extLst>
                  <a:ext uri="{FF2B5EF4-FFF2-40B4-BE49-F238E27FC236}">
                    <a16:creationId xmlns:a16="http://schemas.microsoft.com/office/drawing/2014/main" id="{24822A52-9A23-701B-C424-ECCCBFD1411B}"/>
                  </a:ext>
                </a:extLst>
              </p:cNvPr>
              <p:cNvSpPr txBox="1"/>
              <p:nvPr/>
            </p:nvSpPr>
            <p:spPr>
              <a:xfrm>
                <a:off x="9293485" y="1853851"/>
                <a:ext cx="668215" cy="400109"/>
              </a:xfrm>
              <a:prstGeom prst="rect">
                <a:avLst/>
              </a:prstGeom>
              <a:noFill/>
            </p:spPr>
            <p:txBody>
              <a:bodyPr wrap="square">
                <a:spAutoFit/>
              </a:bodyPr>
              <a:lstStyle/>
              <a:p>
                <a:pPr algn="ctr" defTabSz="685800" fontAlgn="auto">
                  <a:spcBef>
                    <a:spcPts val="0"/>
                  </a:spcBef>
                  <a:spcAft>
                    <a:spcPts val="0"/>
                  </a:spcAft>
                  <a:defRPr/>
                </a:pPr>
                <a:r>
                  <a:rPr lang="en-GB" sz="1350" b="1" dirty="0">
                    <a:solidFill>
                      <a:srgbClr val="7030A0"/>
                    </a:solidFill>
                    <a:latin typeface="Arial" panose="020B0604020202020204"/>
                    <a:ea typeface="+mn-ea"/>
                    <a:cs typeface="+mn-cs"/>
                    <a:sym typeface="Wingdings" panose="05000000000000000000" pitchFamily="2" charset="2"/>
                  </a:rPr>
                  <a:t></a:t>
                </a:r>
                <a:endParaRPr lang="en-GB" sz="1350" dirty="0">
                  <a:solidFill>
                    <a:srgbClr val="7030A0"/>
                  </a:solidFill>
                  <a:latin typeface="Arial" panose="020B0604020202020204"/>
                  <a:ea typeface="+mn-ea"/>
                  <a:cs typeface="+mn-cs"/>
                </a:endParaRPr>
              </a:p>
            </p:txBody>
          </p:sp>
        </p:grpSp>
        <p:grpSp>
          <p:nvGrpSpPr>
            <p:cNvPr id="13" name="Group 12">
              <a:extLst>
                <a:ext uri="{FF2B5EF4-FFF2-40B4-BE49-F238E27FC236}">
                  <a16:creationId xmlns:a16="http://schemas.microsoft.com/office/drawing/2014/main" id="{D4C6F644-80E7-01C3-DC75-72C66A283FB8}"/>
                </a:ext>
              </a:extLst>
            </p:cNvPr>
            <p:cNvGrpSpPr/>
            <p:nvPr/>
          </p:nvGrpSpPr>
          <p:grpSpPr>
            <a:xfrm>
              <a:off x="6689800" y="2640071"/>
              <a:ext cx="4973456" cy="781814"/>
              <a:chOff x="6916285" y="1647610"/>
              <a:chExt cx="4973456" cy="781814"/>
            </a:xfrm>
          </p:grpSpPr>
          <p:sp>
            <p:nvSpPr>
              <p:cNvPr id="15" name="Rectangle: Rounded Corners 14">
                <a:extLst>
                  <a:ext uri="{FF2B5EF4-FFF2-40B4-BE49-F238E27FC236}">
                    <a16:creationId xmlns:a16="http://schemas.microsoft.com/office/drawing/2014/main" id="{0C86314C-2B74-BC7A-6032-BE396C6C0313}"/>
                  </a:ext>
                </a:extLst>
              </p:cNvPr>
              <p:cNvSpPr/>
              <p:nvPr/>
            </p:nvSpPr>
            <p:spPr>
              <a:xfrm>
                <a:off x="6916285" y="1647610"/>
                <a:ext cx="2527069" cy="781814"/>
              </a:xfrm>
              <a:prstGeom prst="roundRect">
                <a:avLst>
                  <a:gd name="adj" fmla="val 15805"/>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GB" sz="1050" b="1" dirty="0">
                    <a:solidFill>
                      <a:prstClr val="white"/>
                    </a:solidFill>
                    <a:latin typeface="Arial" panose="020B0604020202020204"/>
                  </a:rPr>
                  <a:t>Placebo Q3W </a:t>
                </a:r>
                <a:br>
                  <a:rPr lang="en-GB" sz="1050" b="1" dirty="0">
                    <a:solidFill>
                      <a:prstClr val="white"/>
                    </a:solidFill>
                    <a:latin typeface="Arial" panose="020B0604020202020204"/>
                  </a:rPr>
                </a:br>
                <a:r>
                  <a:rPr lang="en-GB" sz="1050" b="1" dirty="0">
                    <a:solidFill>
                      <a:prstClr val="white"/>
                    </a:solidFill>
                    <a:latin typeface="Arial" panose="020B0604020202020204"/>
                  </a:rPr>
                  <a:t>+ </a:t>
                </a:r>
                <a:r>
                  <a:rPr lang="en-GB" sz="1050" b="1" dirty="0" err="1">
                    <a:solidFill>
                      <a:prstClr val="white"/>
                    </a:solidFill>
                    <a:latin typeface="Arial" panose="020B0604020202020204"/>
                  </a:rPr>
                  <a:t>GemCis</a:t>
                </a:r>
                <a:r>
                  <a:rPr lang="en-GB" sz="1050" b="1" dirty="0">
                    <a:solidFill>
                      <a:prstClr val="white"/>
                    </a:solidFill>
                    <a:latin typeface="Arial" panose="020B0604020202020204"/>
                  </a:rPr>
                  <a:t> (up to 8 cycles) </a:t>
                </a:r>
              </a:p>
            </p:txBody>
          </p:sp>
          <p:sp>
            <p:nvSpPr>
              <p:cNvPr id="16" name="Rectangle: Rounded Corners 15">
                <a:extLst>
                  <a:ext uri="{FF2B5EF4-FFF2-40B4-BE49-F238E27FC236}">
                    <a16:creationId xmlns:a16="http://schemas.microsoft.com/office/drawing/2014/main" id="{CBB50957-DF0D-6086-5C10-6C944C0179F3}"/>
                  </a:ext>
                </a:extLst>
              </p:cNvPr>
              <p:cNvSpPr/>
              <p:nvPr/>
            </p:nvSpPr>
            <p:spPr>
              <a:xfrm>
                <a:off x="9811831" y="1647611"/>
                <a:ext cx="2077910" cy="781813"/>
              </a:xfrm>
              <a:prstGeom prst="roundRect">
                <a:avLst>
                  <a:gd name="adj" fmla="val 15805"/>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GB" sz="1050" b="1" dirty="0">
                    <a:solidFill>
                      <a:prstClr val="white"/>
                    </a:solidFill>
                    <a:latin typeface="Arial" panose="020B0604020202020204"/>
                    <a:sym typeface="Wingdings" panose="05000000000000000000" pitchFamily="2" charset="2"/>
                  </a:rPr>
                  <a:t>Placebo </a:t>
                </a:r>
                <a:br>
                  <a:rPr lang="en-GB" sz="1050" b="1" dirty="0">
                    <a:solidFill>
                      <a:prstClr val="white"/>
                    </a:solidFill>
                    <a:latin typeface="Arial" panose="020B0604020202020204"/>
                    <a:sym typeface="Wingdings" panose="05000000000000000000" pitchFamily="2" charset="2"/>
                  </a:rPr>
                </a:br>
                <a:r>
                  <a:rPr lang="en-GB" sz="1050" b="1" dirty="0">
                    <a:solidFill>
                      <a:prstClr val="white"/>
                    </a:solidFill>
                    <a:latin typeface="Arial" panose="020B0604020202020204"/>
                    <a:sym typeface="Wingdings" panose="05000000000000000000" pitchFamily="2" charset="2"/>
                  </a:rPr>
                  <a:t>Q4W until PD</a:t>
                </a:r>
              </a:p>
            </p:txBody>
          </p:sp>
          <p:sp>
            <p:nvSpPr>
              <p:cNvPr id="17" name="TextBox 16">
                <a:extLst>
                  <a:ext uri="{FF2B5EF4-FFF2-40B4-BE49-F238E27FC236}">
                    <a16:creationId xmlns:a16="http://schemas.microsoft.com/office/drawing/2014/main" id="{653C5650-85E3-5294-7E0D-65B465CE5670}"/>
                  </a:ext>
                </a:extLst>
              </p:cNvPr>
              <p:cNvSpPr txBox="1"/>
              <p:nvPr/>
            </p:nvSpPr>
            <p:spPr>
              <a:xfrm>
                <a:off x="9293485" y="1853851"/>
                <a:ext cx="668215" cy="400109"/>
              </a:xfrm>
              <a:prstGeom prst="rect">
                <a:avLst/>
              </a:prstGeom>
              <a:noFill/>
            </p:spPr>
            <p:txBody>
              <a:bodyPr wrap="square">
                <a:spAutoFit/>
              </a:bodyPr>
              <a:lstStyle/>
              <a:p>
                <a:pPr algn="ctr" defTabSz="685800" fontAlgn="auto">
                  <a:spcBef>
                    <a:spcPts val="0"/>
                  </a:spcBef>
                  <a:spcAft>
                    <a:spcPts val="0"/>
                  </a:spcAft>
                  <a:defRPr/>
                </a:pPr>
                <a:r>
                  <a:rPr lang="en-GB" sz="1350" b="1" dirty="0">
                    <a:solidFill>
                      <a:srgbClr val="C55A11"/>
                    </a:solidFill>
                    <a:latin typeface="Arial" panose="020B0604020202020204"/>
                    <a:ea typeface="+mn-ea"/>
                    <a:cs typeface="+mn-cs"/>
                    <a:sym typeface="Wingdings" panose="05000000000000000000" pitchFamily="2" charset="2"/>
                  </a:rPr>
                  <a:t></a:t>
                </a:r>
                <a:endParaRPr lang="en-GB" sz="1350" dirty="0">
                  <a:solidFill>
                    <a:srgbClr val="C55A11"/>
                  </a:solidFill>
                  <a:latin typeface="Arial" panose="020B0604020202020204"/>
                  <a:ea typeface="+mn-ea"/>
                  <a:cs typeface="+mn-cs"/>
                </a:endParaRPr>
              </a:p>
            </p:txBody>
          </p:sp>
        </p:grpSp>
        <p:sp>
          <p:nvSpPr>
            <p:cNvPr id="14" name="Rectangle 13">
              <a:extLst>
                <a:ext uri="{FF2B5EF4-FFF2-40B4-BE49-F238E27FC236}">
                  <a16:creationId xmlns:a16="http://schemas.microsoft.com/office/drawing/2014/main" id="{258187E2-1E2C-7B9F-717A-EDAA24AC8574}"/>
                </a:ext>
              </a:extLst>
            </p:cNvPr>
            <p:cNvSpPr/>
            <p:nvPr/>
          </p:nvSpPr>
          <p:spPr>
            <a:xfrm>
              <a:off x="9479666" y="1157468"/>
              <a:ext cx="2478383" cy="291682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1" name="TextBox 20">
            <a:extLst>
              <a:ext uri="{FF2B5EF4-FFF2-40B4-BE49-F238E27FC236}">
                <a16:creationId xmlns:a16="http://schemas.microsoft.com/office/drawing/2014/main" id="{CEE2A04F-F31D-E608-AD0A-6F5DA4497D8D}"/>
              </a:ext>
            </a:extLst>
          </p:cNvPr>
          <p:cNvSpPr txBox="1"/>
          <p:nvPr/>
        </p:nvSpPr>
        <p:spPr>
          <a:xfrm>
            <a:off x="0" y="259742"/>
            <a:ext cx="8794844" cy="523220"/>
          </a:xfrm>
          <a:prstGeom prst="rect">
            <a:avLst/>
          </a:prstGeom>
          <a:noFill/>
        </p:spPr>
        <p:txBody>
          <a:bodyPr wrap="none" rtlCol="0">
            <a:spAutoFit/>
          </a:bodyPr>
          <a:lstStyle/>
          <a:p>
            <a:r>
              <a:rPr lang="en-US" sz="2800" dirty="0"/>
              <a:t>Benefit from addition of CPI to Chemotherapy: TOPAZ</a:t>
            </a:r>
          </a:p>
        </p:txBody>
      </p:sp>
      <p:sp>
        <p:nvSpPr>
          <p:cNvPr id="22" name="TextBox 21">
            <a:extLst>
              <a:ext uri="{FF2B5EF4-FFF2-40B4-BE49-F238E27FC236}">
                <a16:creationId xmlns:a16="http://schemas.microsoft.com/office/drawing/2014/main" id="{6224EAA8-7C97-841A-2C6A-DB762601500C}"/>
              </a:ext>
            </a:extLst>
          </p:cNvPr>
          <p:cNvSpPr txBox="1"/>
          <p:nvPr/>
        </p:nvSpPr>
        <p:spPr>
          <a:xfrm>
            <a:off x="3516740" y="4115269"/>
            <a:ext cx="1279517" cy="230832"/>
          </a:xfrm>
          <a:prstGeom prst="rect">
            <a:avLst/>
          </a:prstGeom>
          <a:noFill/>
        </p:spPr>
        <p:txBody>
          <a:bodyPr wrap="none" rtlCol="0">
            <a:spAutoFit/>
          </a:bodyPr>
          <a:lstStyle/>
          <a:p>
            <a:pPr defTabSz="685800" fontAlgn="auto">
              <a:spcBef>
                <a:spcPts val="0"/>
              </a:spcBef>
              <a:spcAft>
                <a:spcPts val="0"/>
              </a:spcAft>
              <a:defRPr/>
            </a:pPr>
            <a:r>
              <a:rPr lang="en-US" sz="900" i="1" dirty="0">
                <a:solidFill>
                  <a:prstClr val="black"/>
                </a:solidFill>
                <a:latin typeface="Calibri" panose="020F0502020204030204"/>
                <a:ea typeface="+mn-ea"/>
                <a:cs typeface="+mn-cs"/>
              </a:rPr>
              <a:t>Oh DY et al, NEJM 2022</a:t>
            </a:r>
          </a:p>
        </p:txBody>
      </p:sp>
    </p:spTree>
    <p:extLst>
      <p:ext uri="{BB962C8B-B14F-4D97-AF65-F5344CB8AC3E}">
        <p14:creationId xmlns:p14="http://schemas.microsoft.com/office/powerpoint/2010/main" val="26442027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4813E98-AA6B-3D2A-1D60-ACC8189C8C17}"/>
              </a:ext>
            </a:extLst>
          </p:cNvPr>
          <p:cNvPicPr>
            <a:picLocks noChangeAspect="1"/>
          </p:cNvPicPr>
          <p:nvPr/>
        </p:nvPicPr>
        <p:blipFill>
          <a:blip r:embed="rId2"/>
          <a:stretch>
            <a:fillRect/>
          </a:stretch>
        </p:blipFill>
        <p:spPr>
          <a:xfrm>
            <a:off x="685800" y="498551"/>
            <a:ext cx="7467600" cy="3901820"/>
          </a:xfrm>
          <a:prstGeom prst="rect">
            <a:avLst/>
          </a:prstGeom>
          <a:noFill/>
        </p:spPr>
      </p:pic>
      <p:sp>
        <p:nvSpPr>
          <p:cNvPr id="11" name="Title 1">
            <a:extLst>
              <a:ext uri="{FF2B5EF4-FFF2-40B4-BE49-F238E27FC236}">
                <a16:creationId xmlns:a16="http://schemas.microsoft.com/office/drawing/2014/main" id="{EE200FC3-44B8-9146-020C-B162737A9951}"/>
              </a:ext>
            </a:extLst>
          </p:cNvPr>
          <p:cNvSpPr txBox="1">
            <a:spLocks/>
          </p:cNvSpPr>
          <p:nvPr/>
        </p:nvSpPr>
        <p:spPr>
          <a:xfrm>
            <a:off x="-1169765" y="81397"/>
            <a:ext cx="10972800" cy="499980"/>
          </a:xfrm>
          <a:prstGeom prst="rect">
            <a:avLst/>
          </a:prstGeom>
        </p:spPr>
        <p:txBody>
          <a:bodyPr>
            <a:normAutofit fontScale="90000" lnSpcReduction="10000"/>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GB" sz="3200" kern="0" dirty="0">
                <a:solidFill>
                  <a:schemeClr val="tx1"/>
                </a:solidFill>
              </a:rPr>
              <a:t>TOPAZ: Baseline Characteristics</a:t>
            </a:r>
          </a:p>
        </p:txBody>
      </p:sp>
    </p:spTree>
    <p:extLst>
      <p:ext uri="{BB962C8B-B14F-4D97-AF65-F5344CB8AC3E}">
        <p14:creationId xmlns:p14="http://schemas.microsoft.com/office/powerpoint/2010/main" val="356485686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4199B0-9A87-30BB-4DAE-C87904C038AA}"/>
              </a:ext>
            </a:extLst>
          </p:cNvPr>
          <p:cNvPicPr>
            <a:picLocks noChangeAspect="1"/>
          </p:cNvPicPr>
          <p:nvPr/>
        </p:nvPicPr>
        <p:blipFill>
          <a:blip r:embed="rId2"/>
          <a:stretch>
            <a:fillRect/>
          </a:stretch>
        </p:blipFill>
        <p:spPr>
          <a:xfrm>
            <a:off x="0" y="2595"/>
            <a:ext cx="9144000" cy="5143071"/>
          </a:xfrm>
          <a:prstGeom prst="rect">
            <a:avLst/>
          </a:prstGeom>
        </p:spPr>
      </p:pic>
    </p:spTree>
    <p:extLst>
      <p:ext uri="{BB962C8B-B14F-4D97-AF65-F5344CB8AC3E}">
        <p14:creationId xmlns:p14="http://schemas.microsoft.com/office/powerpoint/2010/main" val="106212128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6D5B3C-A02C-D64D-505F-AD6CDE2DE31E}"/>
              </a:ext>
            </a:extLst>
          </p:cNvPr>
          <p:cNvPicPr>
            <a:picLocks noChangeAspect="1"/>
          </p:cNvPicPr>
          <p:nvPr/>
        </p:nvPicPr>
        <p:blipFill>
          <a:blip r:embed="rId2"/>
          <a:stretch>
            <a:fillRect/>
          </a:stretch>
        </p:blipFill>
        <p:spPr>
          <a:xfrm>
            <a:off x="834390" y="604035"/>
            <a:ext cx="7475220" cy="3686550"/>
          </a:xfrm>
          <a:prstGeom prst="rect">
            <a:avLst/>
          </a:prstGeom>
          <a:noFill/>
        </p:spPr>
      </p:pic>
      <p:sp>
        <p:nvSpPr>
          <p:cNvPr id="5" name="TextBox 4">
            <a:extLst>
              <a:ext uri="{FF2B5EF4-FFF2-40B4-BE49-F238E27FC236}">
                <a16:creationId xmlns:a16="http://schemas.microsoft.com/office/drawing/2014/main" id="{DC44BF53-3EDF-BE27-B267-0ADED2D6990A}"/>
              </a:ext>
            </a:extLst>
          </p:cNvPr>
          <p:cNvSpPr txBox="1"/>
          <p:nvPr/>
        </p:nvSpPr>
        <p:spPr>
          <a:xfrm>
            <a:off x="2087880" y="28247"/>
            <a:ext cx="4378122" cy="461665"/>
          </a:xfrm>
          <a:prstGeom prst="rect">
            <a:avLst/>
          </a:prstGeom>
          <a:noFill/>
        </p:spPr>
        <p:txBody>
          <a:bodyPr wrap="none" rtlCol="0">
            <a:spAutoFit/>
          </a:bodyPr>
          <a:lstStyle/>
          <a:p>
            <a:r>
              <a:rPr lang="en-US" dirty="0"/>
              <a:t>Updated Survival: ESMO 2022</a:t>
            </a:r>
          </a:p>
        </p:txBody>
      </p:sp>
      <p:sp>
        <p:nvSpPr>
          <p:cNvPr id="6" name="TextBox 5">
            <a:extLst>
              <a:ext uri="{FF2B5EF4-FFF2-40B4-BE49-F238E27FC236}">
                <a16:creationId xmlns:a16="http://schemas.microsoft.com/office/drawing/2014/main" id="{B917DB40-4839-420F-D6E4-A3E878086CC5}"/>
              </a:ext>
            </a:extLst>
          </p:cNvPr>
          <p:cNvSpPr txBox="1"/>
          <p:nvPr/>
        </p:nvSpPr>
        <p:spPr>
          <a:xfrm>
            <a:off x="3620981" y="4421117"/>
            <a:ext cx="2528256" cy="246221"/>
          </a:xfrm>
          <a:prstGeom prst="rect">
            <a:avLst/>
          </a:prstGeom>
          <a:noFill/>
        </p:spPr>
        <p:txBody>
          <a:bodyPr wrap="none" rtlCol="0">
            <a:spAutoFit/>
          </a:bodyPr>
          <a:lstStyle/>
          <a:p>
            <a:r>
              <a:rPr lang="en-US" sz="1000" i="1" dirty="0"/>
              <a:t>Oh DY et al, ESMO Annual Meeting 2022</a:t>
            </a:r>
          </a:p>
        </p:txBody>
      </p:sp>
    </p:spTree>
    <p:extLst>
      <p:ext uri="{BB962C8B-B14F-4D97-AF65-F5344CB8AC3E}">
        <p14:creationId xmlns:p14="http://schemas.microsoft.com/office/powerpoint/2010/main" val="6080292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70F2F5-27E7-D95E-0DE4-0E0BFB248FDC}"/>
              </a:ext>
            </a:extLst>
          </p:cNvPr>
          <p:cNvPicPr>
            <a:picLocks noChangeAspect="1"/>
          </p:cNvPicPr>
          <p:nvPr/>
        </p:nvPicPr>
        <p:blipFill>
          <a:blip r:embed="rId2"/>
          <a:stretch>
            <a:fillRect/>
          </a:stretch>
        </p:blipFill>
        <p:spPr>
          <a:xfrm>
            <a:off x="4960620" y="240595"/>
            <a:ext cx="4053839" cy="3711827"/>
          </a:xfrm>
          <a:prstGeom prst="rect">
            <a:avLst/>
          </a:prstGeom>
        </p:spPr>
      </p:pic>
      <p:pic>
        <p:nvPicPr>
          <p:cNvPr id="7" name="Picture 6">
            <a:extLst>
              <a:ext uri="{FF2B5EF4-FFF2-40B4-BE49-F238E27FC236}">
                <a16:creationId xmlns:a16="http://schemas.microsoft.com/office/drawing/2014/main" id="{A47FB005-2A04-76AB-9250-C216C0DA7E98}"/>
              </a:ext>
            </a:extLst>
          </p:cNvPr>
          <p:cNvPicPr>
            <a:picLocks noChangeAspect="1"/>
          </p:cNvPicPr>
          <p:nvPr/>
        </p:nvPicPr>
        <p:blipFill>
          <a:blip r:embed="rId3"/>
          <a:stretch>
            <a:fillRect/>
          </a:stretch>
        </p:blipFill>
        <p:spPr>
          <a:xfrm>
            <a:off x="0" y="788424"/>
            <a:ext cx="4818185" cy="2352645"/>
          </a:xfrm>
          <a:prstGeom prst="rect">
            <a:avLst/>
          </a:prstGeom>
        </p:spPr>
      </p:pic>
    </p:spTree>
    <p:extLst>
      <p:ext uri="{BB962C8B-B14F-4D97-AF65-F5344CB8AC3E}">
        <p14:creationId xmlns:p14="http://schemas.microsoft.com/office/powerpoint/2010/main" val="420852011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9099A0-E529-3355-4D94-01CDB34BB61D}"/>
              </a:ext>
            </a:extLst>
          </p:cNvPr>
          <p:cNvPicPr>
            <a:picLocks noChangeAspect="1"/>
          </p:cNvPicPr>
          <p:nvPr/>
        </p:nvPicPr>
        <p:blipFill>
          <a:blip r:embed="rId2"/>
          <a:stretch>
            <a:fillRect/>
          </a:stretch>
        </p:blipFill>
        <p:spPr>
          <a:xfrm>
            <a:off x="0" y="11119"/>
            <a:ext cx="9144000" cy="4287824"/>
          </a:xfrm>
          <a:prstGeom prst="rect">
            <a:avLst/>
          </a:prstGeom>
        </p:spPr>
      </p:pic>
    </p:spTree>
    <p:extLst>
      <p:ext uri="{BB962C8B-B14F-4D97-AF65-F5344CB8AC3E}">
        <p14:creationId xmlns:p14="http://schemas.microsoft.com/office/powerpoint/2010/main" val="55373887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CA4A29-35A2-36C3-1D1E-61E5A508A8B9}"/>
              </a:ext>
            </a:extLst>
          </p:cNvPr>
          <p:cNvPicPr>
            <a:picLocks noChangeAspect="1"/>
          </p:cNvPicPr>
          <p:nvPr/>
        </p:nvPicPr>
        <p:blipFill>
          <a:blip r:embed="rId2"/>
          <a:stretch>
            <a:fillRect/>
          </a:stretch>
        </p:blipFill>
        <p:spPr>
          <a:xfrm>
            <a:off x="859368" y="76200"/>
            <a:ext cx="7309272" cy="4111466"/>
          </a:xfrm>
          <a:prstGeom prst="rect">
            <a:avLst/>
          </a:prstGeom>
        </p:spPr>
      </p:pic>
    </p:spTree>
    <p:extLst>
      <p:ext uri="{BB962C8B-B14F-4D97-AF65-F5344CB8AC3E}">
        <p14:creationId xmlns:p14="http://schemas.microsoft.com/office/powerpoint/2010/main" val="358802785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C15330-855A-4FC9-4169-D110AFDEDA2C}"/>
              </a:ext>
            </a:extLst>
          </p:cNvPr>
          <p:cNvPicPr>
            <a:picLocks noChangeAspect="1"/>
          </p:cNvPicPr>
          <p:nvPr/>
        </p:nvPicPr>
        <p:blipFill>
          <a:blip r:embed="rId2"/>
          <a:stretch>
            <a:fillRect/>
          </a:stretch>
        </p:blipFill>
        <p:spPr>
          <a:xfrm>
            <a:off x="867835" y="91440"/>
            <a:ext cx="7285829" cy="4098279"/>
          </a:xfrm>
          <a:prstGeom prst="rect">
            <a:avLst/>
          </a:prstGeom>
        </p:spPr>
      </p:pic>
    </p:spTree>
    <p:extLst>
      <p:ext uri="{BB962C8B-B14F-4D97-AF65-F5344CB8AC3E}">
        <p14:creationId xmlns:p14="http://schemas.microsoft.com/office/powerpoint/2010/main" val="10384487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CC51F0-5CFB-A052-F6B1-4602D8709E6D}"/>
              </a:ext>
            </a:extLst>
          </p:cNvPr>
          <p:cNvPicPr>
            <a:picLocks noChangeAspect="1"/>
          </p:cNvPicPr>
          <p:nvPr/>
        </p:nvPicPr>
        <p:blipFill>
          <a:blip r:embed="rId2"/>
          <a:stretch>
            <a:fillRect/>
          </a:stretch>
        </p:blipFill>
        <p:spPr>
          <a:xfrm>
            <a:off x="854578" y="106680"/>
            <a:ext cx="7434843" cy="4182099"/>
          </a:xfrm>
          <a:prstGeom prst="rect">
            <a:avLst/>
          </a:prstGeom>
        </p:spPr>
      </p:pic>
    </p:spTree>
    <p:extLst>
      <p:ext uri="{BB962C8B-B14F-4D97-AF65-F5344CB8AC3E}">
        <p14:creationId xmlns:p14="http://schemas.microsoft.com/office/powerpoint/2010/main" val="310183033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696262-E3BC-A596-61BD-2803EBAC1156}"/>
              </a:ext>
            </a:extLst>
          </p:cNvPr>
          <p:cNvPicPr>
            <a:picLocks noChangeAspect="1"/>
          </p:cNvPicPr>
          <p:nvPr/>
        </p:nvPicPr>
        <p:blipFill>
          <a:blip r:embed="rId2"/>
          <a:stretch>
            <a:fillRect/>
          </a:stretch>
        </p:blipFill>
        <p:spPr>
          <a:xfrm>
            <a:off x="245112" y="312421"/>
            <a:ext cx="4336962" cy="3817620"/>
          </a:xfrm>
          <a:prstGeom prst="rect">
            <a:avLst/>
          </a:prstGeom>
        </p:spPr>
      </p:pic>
      <p:pic>
        <p:nvPicPr>
          <p:cNvPr id="3" name="Picture 2">
            <a:extLst>
              <a:ext uri="{FF2B5EF4-FFF2-40B4-BE49-F238E27FC236}">
                <a16:creationId xmlns:a16="http://schemas.microsoft.com/office/drawing/2014/main" id="{8C90C1BE-0572-60B0-A770-0C1795881158}"/>
              </a:ext>
            </a:extLst>
          </p:cNvPr>
          <p:cNvPicPr>
            <a:picLocks noChangeAspect="1"/>
          </p:cNvPicPr>
          <p:nvPr/>
        </p:nvPicPr>
        <p:blipFill>
          <a:blip r:embed="rId3"/>
          <a:stretch>
            <a:fillRect/>
          </a:stretch>
        </p:blipFill>
        <p:spPr>
          <a:xfrm>
            <a:off x="5181601" y="118836"/>
            <a:ext cx="3327262" cy="4122487"/>
          </a:xfrm>
          <a:prstGeom prst="rect">
            <a:avLst/>
          </a:prstGeom>
        </p:spPr>
      </p:pic>
    </p:spTree>
    <p:extLst>
      <p:ext uri="{BB962C8B-B14F-4D97-AF65-F5344CB8AC3E}">
        <p14:creationId xmlns:p14="http://schemas.microsoft.com/office/powerpoint/2010/main" val="1862852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B07BE97-412B-0102-B194-C2191564CE70}"/>
              </a:ext>
            </a:extLst>
          </p:cNvPr>
          <p:cNvSpPr>
            <a:spLocks noGrp="1"/>
          </p:cNvSpPr>
          <p:nvPr>
            <p:ph type="title"/>
          </p:nvPr>
        </p:nvSpPr>
        <p:spPr/>
        <p:txBody>
          <a:bodyPr/>
          <a:lstStyle/>
          <a:p>
            <a:r>
              <a:rPr lang="de-DE" noProof="1"/>
              <a:t>Trials targeting HER2+ in mCRC</a:t>
            </a:r>
          </a:p>
        </p:txBody>
      </p:sp>
      <p:sp>
        <p:nvSpPr>
          <p:cNvPr id="6" name="Textplatzhalter 5">
            <a:extLst>
              <a:ext uri="{FF2B5EF4-FFF2-40B4-BE49-F238E27FC236}">
                <a16:creationId xmlns:a16="http://schemas.microsoft.com/office/drawing/2014/main" id="{4CA7390F-A002-1707-7772-E492E691BC2C}"/>
              </a:ext>
            </a:extLst>
          </p:cNvPr>
          <p:cNvSpPr>
            <a:spLocks noGrp="1"/>
          </p:cNvSpPr>
          <p:nvPr>
            <p:ph type="body" sz="quarter" idx="12"/>
          </p:nvPr>
        </p:nvSpPr>
        <p:spPr/>
        <p:txBody>
          <a:bodyPr/>
          <a:lstStyle/>
          <a:p>
            <a:r>
              <a:rPr lang="de-DE" noProof="1"/>
              <a:t>An Overview</a:t>
            </a:r>
          </a:p>
        </p:txBody>
      </p:sp>
      <p:graphicFrame>
        <p:nvGraphicFramePr>
          <p:cNvPr id="7" name="Tabelle 3">
            <a:extLst>
              <a:ext uri="{FF2B5EF4-FFF2-40B4-BE49-F238E27FC236}">
                <a16:creationId xmlns:a16="http://schemas.microsoft.com/office/drawing/2014/main" id="{26858514-537B-5341-78AB-29D633C896D4}"/>
              </a:ext>
            </a:extLst>
          </p:cNvPr>
          <p:cNvGraphicFramePr>
            <a:graphicFrameLocks noGrp="1"/>
          </p:cNvGraphicFramePr>
          <p:nvPr/>
        </p:nvGraphicFramePr>
        <p:xfrm>
          <a:off x="338028" y="825208"/>
          <a:ext cx="8478001" cy="3532440"/>
        </p:xfrm>
        <a:graphic>
          <a:graphicData uri="http://schemas.openxmlformats.org/drawingml/2006/table">
            <a:tbl>
              <a:tblPr firstRow="1" bandRow="1">
                <a:tableStyleId>{5C22544A-7EE6-4342-B048-85BDC9FD1C3A}</a:tableStyleId>
              </a:tblPr>
              <a:tblGrid>
                <a:gridCol w="1443639">
                  <a:extLst>
                    <a:ext uri="{9D8B030D-6E8A-4147-A177-3AD203B41FA5}">
                      <a16:colId xmlns:a16="http://schemas.microsoft.com/office/drawing/2014/main" val="3319110694"/>
                    </a:ext>
                  </a:extLst>
                </a:gridCol>
                <a:gridCol w="1887717">
                  <a:extLst>
                    <a:ext uri="{9D8B030D-6E8A-4147-A177-3AD203B41FA5}">
                      <a16:colId xmlns:a16="http://schemas.microsoft.com/office/drawing/2014/main" val="2769947495"/>
                    </a:ext>
                  </a:extLst>
                </a:gridCol>
                <a:gridCol w="841343">
                  <a:extLst>
                    <a:ext uri="{9D8B030D-6E8A-4147-A177-3AD203B41FA5}">
                      <a16:colId xmlns:a16="http://schemas.microsoft.com/office/drawing/2014/main" val="3113131546"/>
                    </a:ext>
                  </a:extLst>
                </a:gridCol>
                <a:gridCol w="1227302">
                  <a:extLst>
                    <a:ext uri="{9D8B030D-6E8A-4147-A177-3AD203B41FA5}">
                      <a16:colId xmlns:a16="http://schemas.microsoft.com/office/drawing/2014/main" val="1099532901"/>
                    </a:ext>
                  </a:extLst>
                </a:gridCol>
                <a:gridCol w="1539000">
                  <a:extLst>
                    <a:ext uri="{9D8B030D-6E8A-4147-A177-3AD203B41FA5}">
                      <a16:colId xmlns:a16="http://schemas.microsoft.com/office/drawing/2014/main" val="3062022658"/>
                    </a:ext>
                  </a:extLst>
                </a:gridCol>
                <a:gridCol w="1539000">
                  <a:extLst>
                    <a:ext uri="{9D8B030D-6E8A-4147-A177-3AD203B41FA5}">
                      <a16:colId xmlns:a16="http://schemas.microsoft.com/office/drawing/2014/main" val="1304227121"/>
                    </a:ext>
                  </a:extLst>
                </a:gridCol>
              </a:tblGrid>
              <a:tr h="513000">
                <a:tc>
                  <a:txBody>
                    <a:bodyPr/>
                    <a:lstStyle/>
                    <a:p>
                      <a:r>
                        <a:rPr lang="de-DE" sz="1200" noProof="1">
                          <a:latin typeface="Avenir Next LT Pro" panose="020B0504020202020204" pitchFamily="34" charset="0"/>
                        </a:rPr>
                        <a:t>Study</a:t>
                      </a:r>
                    </a:p>
                  </a:txBody>
                  <a:tcPr marL="68580" marR="68580" marT="81000" marB="34290">
                    <a:solidFill>
                      <a:srgbClr val="00833E"/>
                    </a:solidFill>
                  </a:tcPr>
                </a:tc>
                <a:tc>
                  <a:txBody>
                    <a:bodyPr/>
                    <a:lstStyle/>
                    <a:p>
                      <a:r>
                        <a:rPr lang="de-DE" sz="1200" noProof="1">
                          <a:latin typeface="Avenir Next LT Pro" panose="020B0504020202020204" pitchFamily="34" charset="0"/>
                        </a:rPr>
                        <a:t>Intervention</a:t>
                      </a:r>
                    </a:p>
                  </a:txBody>
                  <a:tcPr marL="68580" marR="68580" marT="81000" marB="34290">
                    <a:solidFill>
                      <a:srgbClr val="00833E"/>
                    </a:solidFill>
                  </a:tcPr>
                </a:tc>
                <a:tc>
                  <a:txBody>
                    <a:bodyPr/>
                    <a:lstStyle/>
                    <a:p>
                      <a:pPr algn="ctr"/>
                      <a:r>
                        <a:rPr lang="de-DE" sz="1200" noProof="1">
                          <a:latin typeface="Avenir Next LT Pro" panose="020B0504020202020204" pitchFamily="34" charset="0"/>
                        </a:rPr>
                        <a:t>Patients</a:t>
                      </a:r>
                    </a:p>
                  </a:txBody>
                  <a:tcPr marL="68580" marR="68580" marT="81000" marB="34290">
                    <a:solidFill>
                      <a:srgbClr val="00833E"/>
                    </a:solidFill>
                  </a:tcPr>
                </a:tc>
                <a:tc>
                  <a:txBody>
                    <a:bodyPr/>
                    <a:lstStyle/>
                    <a:p>
                      <a:pPr algn="ctr"/>
                      <a:r>
                        <a:rPr lang="de-DE" sz="1200" noProof="1">
                          <a:latin typeface="Avenir Next LT Pro" panose="020B0504020202020204" pitchFamily="34" charset="0"/>
                        </a:rPr>
                        <a:t>ORR</a:t>
                      </a:r>
                    </a:p>
                  </a:txBody>
                  <a:tcPr marL="68580" marR="68580" marT="81000" marB="34290">
                    <a:solidFill>
                      <a:srgbClr val="00833E"/>
                    </a:solidFill>
                  </a:tcPr>
                </a:tc>
                <a:tc>
                  <a:txBody>
                    <a:bodyPr/>
                    <a:lstStyle/>
                    <a:p>
                      <a:pPr algn="ctr"/>
                      <a:r>
                        <a:rPr lang="de-DE" sz="1200" noProof="1">
                          <a:latin typeface="Avenir Next LT Pro" panose="020B0504020202020204" pitchFamily="34" charset="0"/>
                        </a:rPr>
                        <a:t>Median PFS, mo </a:t>
                      </a:r>
                      <a:br>
                        <a:rPr lang="de-DE" sz="1200" noProof="1">
                          <a:latin typeface="Avenir Next LT Pro" panose="020B0504020202020204" pitchFamily="34" charset="0"/>
                        </a:rPr>
                      </a:br>
                      <a:r>
                        <a:rPr lang="de-DE" sz="1200" b="0" noProof="1">
                          <a:latin typeface="Avenir Next LT Pro" panose="020B0504020202020204" pitchFamily="34" charset="0"/>
                        </a:rPr>
                        <a:t>(95% CI)</a:t>
                      </a:r>
                    </a:p>
                  </a:txBody>
                  <a:tcPr marL="68580" marR="68580" marT="81000" marB="34290">
                    <a:solidFill>
                      <a:srgbClr val="00833E"/>
                    </a:solidFill>
                  </a:tcPr>
                </a:tc>
                <a:tc>
                  <a:txBody>
                    <a:bodyPr/>
                    <a:lstStyle/>
                    <a:p>
                      <a:pPr algn="ctr"/>
                      <a:r>
                        <a:rPr lang="de-DE" sz="1200" noProof="1">
                          <a:latin typeface="Avenir Next LT Pro" panose="020B0504020202020204" pitchFamily="34" charset="0"/>
                        </a:rPr>
                        <a:t>Median OS, mo</a:t>
                      </a:r>
                    </a:p>
                    <a:p>
                      <a:pPr algn="ctr"/>
                      <a:r>
                        <a:rPr lang="de-DE" sz="1200" b="0" noProof="1">
                          <a:latin typeface="Avenir Next LT Pro" panose="020B0504020202020204" pitchFamily="34" charset="0"/>
                        </a:rPr>
                        <a:t>(95% CI)</a:t>
                      </a:r>
                    </a:p>
                  </a:txBody>
                  <a:tcPr marL="68580" marR="68580" marT="81000" marB="34290">
                    <a:solidFill>
                      <a:srgbClr val="00833E"/>
                    </a:solidFill>
                  </a:tcPr>
                </a:tc>
                <a:extLst>
                  <a:ext uri="{0D108BD9-81ED-4DB2-BD59-A6C34878D82A}">
                    <a16:rowId xmlns:a16="http://schemas.microsoft.com/office/drawing/2014/main" val="1407578473"/>
                  </a:ext>
                </a:extLst>
              </a:tr>
              <a:tr h="324000">
                <a:tc>
                  <a:txBody>
                    <a:bodyPr/>
                    <a:lstStyle/>
                    <a:p>
                      <a:r>
                        <a:rPr lang="de-DE" sz="1100" b="1" noProof="1">
                          <a:latin typeface="Avenir Next LT Pro" panose="020B0504020202020204" pitchFamily="34" charset="0"/>
                        </a:rPr>
                        <a:t>HERACLES-A</a:t>
                      </a:r>
                      <a:r>
                        <a:rPr lang="de-DE" sz="1100" b="1" baseline="30000" noProof="1">
                          <a:latin typeface="Avenir Next LT Pro" panose="020B0504020202020204" pitchFamily="34" charset="0"/>
                        </a:rPr>
                        <a:t>1</a:t>
                      </a:r>
                    </a:p>
                  </a:txBody>
                  <a:tcPr marL="68580" marR="68580" marT="34290" marB="34290" anchor="ctr">
                    <a:solidFill>
                      <a:srgbClr val="F1F1F1"/>
                    </a:solidFill>
                  </a:tcPr>
                </a:tc>
                <a:tc>
                  <a:txBody>
                    <a:bodyPr/>
                    <a:lstStyle/>
                    <a:p>
                      <a:r>
                        <a:rPr lang="de-DE" sz="1100" noProof="1">
                          <a:latin typeface="Avenir Next LT Pro" panose="020B0504020202020204" pitchFamily="34" charset="0"/>
                        </a:rPr>
                        <a:t>Trastuzumab + lapatinib</a:t>
                      </a:r>
                    </a:p>
                  </a:txBody>
                  <a:tcPr marL="68580" marR="68580" marT="34290" marB="34290" anchor="ctr">
                    <a:solidFill>
                      <a:srgbClr val="F1F1F1"/>
                    </a:solidFill>
                  </a:tcPr>
                </a:tc>
                <a:tc>
                  <a:txBody>
                    <a:bodyPr/>
                    <a:lstStyle/>
                    <a:p>
                      <a:pPr algn="ctr"/>
                      <a:r>
                        <a:rPr lang="de-DE" sz="1100" noProof="1">
                          <a:latin typeface="Avenir Next LT Pro" panose="020B0504020202020204" pitchFamily="34" charset="0"/>
                        </a:rPr>
                        <a:t>32</a:t>
                      </a:r>
                    </a:p>
                  </a:txBody>
                  <a:tcPr marL="68580" marR="68580" marT="34290" marB="34290" anchor="ctr">
                    <a:solidFill>
                      <a:srgbClr val="F1F1F1"/>
                    </a:solidFill>
                  </a:tcPr>
                </a:tc>
                <a:tc>
                  <a:txBody>
                    <a:bodyPr/>
                    <a:lstStyle/>
                    <a:p>
                      <a:pPr algn="ctr"/>
                      <a:r>
                        <a:rPr lang="de-DE" sz="1100" noProof="1">
                          <a:latin typeface="Avenir Next LT Pro" panose="020B0504020202020204" pitchFamily="34" charset="0"/>
                        </a:rPr>
                        <a:t>28%</a:t>
                      </a:r>
                    </a:p>
                  </a:txBody>
                  <a:tcPr marL="68580" marR="68580" marT="34290" marB="34290" anchor="ctr">
                    <a:solidFill>
                      <a:srgbClr val="F1F1F1"/>
                    </a:solidFill>
                  </a:tcPr>
                </a:tc>
                <a:tc>
                  <a:txBody>
                    <a:bodyPr/>
                    <a:lstStyle/>
                    <a:p>
                      <a:pPr algn="ctr"/>
                      <a:r>
                        <a:rPr lang="de-DE" sz="1100" noProof="1">
                          <a:latin typeface="Avenir Next LT Pro" panose="020B0504020202020204" pitchFamily="34" charset="0"/>
                        </a:rPr>
                        <a:t>4.7 (3.7, 6.1)</a:t>
                      </a:r>
                    </a:p>
                  </a:txBody>
                  <a:tcPr marL="68580" marR="68580" marT="34290" marB="34290" anchor="ctr">
                    <a:solidFill>
                      <a:srgbClr val="F1F1F1"/>
                    </a:solidFill>
                  </a:tcPr>
                </a:tc>
                <a:tc>
                  <a:txBody>
                    <a:bodyPr/>
                    <a:lstStyle/>
                    <a:p>
                      <a:pPr algn="ctr"/>
                      <a:r>
                        <a:rPr lang="de-DE" sz="1100" noProof="1">
                          <a:latin typeface="Avenir Next LT Pro" panose="020B0504020202020204" pitchFamily="34" charset="0"/>
                        </a:rPr>
                        <a:t>10.0 (7.9, 15,8)</a:t>
                      </a:r>
                    </a:p>
                  </a:txBody>
                  <a:tcPr marL="68580" marR="68580" marT="34290" marB="34290" anchor="ctr">
                    <a:solidFill>
                      <a:srgbClr val="F1F1F1"/>
                    </a:solidFill>
                  </a:tcPr>
                </a:tc>
                <a:extLst>
                  <a:ext uri="{0D108BD9-81ED-4DB2-BD59-A6C34878D82A}">
                    <a16:rowId xmlns:a16="http://schemas.microsoft.com/office/drawing/2014/main" val="3920845423"/>
                  </a:ext>
                </a:extLst>
              </a:tr>
              <a:tr h="324000">
                <a:tc>
                  <a:txBody>
                    <a:bodyPr/>
                    <a:lstStyle/>
                    <a:p>
                      <a:r>
                        <a:rPr lang="de-DE" sz="1100" b="1" noProof="1">
                          <a:latin typeface="Avenir Next LT Pro" panose="020B0504020202020204" pitchFamily="34" charset="0"/>
                        </a:rPr>
                        <a:t>MOUNTAINEER</a:t>
                      </a:r>
                      <a:r>
                        <a:rPr lang="de-DE" sz="1100" b="1" baseline="30000" noProof="1">
                          <a:latin typeface="Avenir Next LT Pro" panose="020B0504020202020204" pitchFamily="34" charset="0"/>
                        </a:rPr>
                        <a:t>2</a:t>
                      </a:r>
                    </a:p>
                  </a:txBody>
                  <a:tcPr marL="68580" marR="68580" marT="34290" marB="34290" anchor="ctr">
                    <a:noFill/>
                  </a:tcPr>
                </a:tc>
                <a:tc>
                  <a:txBody>
                    <a:bodyPr/>
                    <a:lstStyle/>
                    <a:p>
                      <a:r>
                        <a:rPr lang="de-DE" sz="1100" noProof="1">
                          <a:latin typeface="Avenir Next LT Pro" panose="020B0504020202020204" pitchFamily="34" charset="0"/>
                        </a:rPr>
                        <a:t>Trastuzumab + tucatinib </a:t>
                      </a:r>
                    </a:p>
                  </a:txBody>
                  <a:tcPr marL="68580" marR="68580" marT="34290" marB="34290" anchor="ctr">
                    <a:noFill/>
                  </a:tcPr>
                </a:tc>
                <a:tc>
                  <a:txBody>
                    <a:bodyPr/>
                    <a:lstStyle/>
                    <a:p>
                      <a:pPr algn="ctr"/>
                      <a:r>
                        <a:rPr lang="de-DE" sz="1100" noProof="1">
                          <a:latin typeface="Avenir Next LT Pro" panose="020B0504020202020204" pitchFamily="34" charset="0"/>
                        </a:rPr>
                        <a:t>84</a:t>
                      </a:r>
                    </a:p>
                  </a:txBody>
                  <a:tcPr marL="68580" marR="68580" marT="34290" marB="34290" anchor="ctr">
                    <a:noFill/>
                  </a:tcPr>
                </a:tc>
                <a:tc>
                  <a:txBody>
                    <a:bodyPr/>
                    <a:lstStyle/>
                    <a:p>
                      <a:pPr algn="ctr"/>
                      <a:r>
                        <a:rPr lang="de-DE" sz="1100" noProof="1">
                          <a:latin typeface="Avenir Next LT Pro" panose="020B0504020202020204" pitchFamily="34" charset="0"/>
                        </a:rPr>
                        <a:t>38.1%</a:t>
                      </a:r>
                    </a:p>
                  </a:txBody>
                  <a:tcPr marL="68580" marR="68580" marT="34290" marB="34290" anchor="ctr">
                    <a:noFill/>
                  </a:tcPr>
                </a:tc>
                <a:tc>
                  <a:txBody>
                    <a:bodyPr/>
                    <a:lstStyle/>
                    <a:p>
                      <a:pPr algn="ctr"/>
                      <a:r>
                        <a:rPr lang="de-DE" sz="1100" noProof="1">
                          <a:latin typeface="Avenir Next LT Pro" panose="020B0504020202020204" pitchFamily="34" charset="0"/>
                        </a:rPr>
                        <a:t>8.2 (4.2, 10.3)</a:t>
                      </a:r>
                    </a:p>
                  </a:txBody>
                  <a:tcPr marL="68580" marR="68580" marT="34290" marB="34290" anchor="ctr">
                    <a:noFill/>
                  </a:tcPr>
                </a:tc>
                <a:tc>
                  <a:txBody>
                    <a:bodyPr/>
                    <a:lstStyle/>
                    <a:p>
                      <a:pPr algn="ctr"/>
                      <a:r>
                        <a:rPr lang="de-DE" sz="1100" noProof="1">
                          <a:latin typeface="Avenir Next LT Pro" panose="020B0504020202020204" pitchFamily="34" charset="0"/>
                        </a:rPr>
                        <a:t>24.1 (20.3, 36.7)</a:t>
                      </a:r>
                    </a:p>
                  </a:txBody>
                  <a:tcPr marL="68580" marR="68580" marT="34290" marB="34290" anchor="ctr">
                    <a:noFill/>
                  </a:tcPr>
                </a:tc>
                <a:extLst>
                  <a:ext uri="{0D108BD9-81ED-4DB2-BD59-A6C34878D82A}">
                    <a16:rowId xmlns:a16="http://schemas.microsoft.com/office/drawing/2014/main" val="3761232822"/>
                  </a:ext>
                </a:extLst>
              </a:tr>
              <a:tr h="324000">
                <a:tc>
                  <a:txBody>
                    <a:bodyPr/>
                    <a:lstStyle/>
                    <a:p>
                      <a:r>
                        <a:rPr lang="de-DE" sz="1100" b="1" noProof="1">
                          <a:latin typeface="Avenir Next LT Pro" panose="020B0504020202020204" pitchFamily="34" charset="0"/>
                        </a:rPr>
                        <a:t>MyPathway</a:t>
                      </a:r>
                      <a:r>
                        <a:rPr lang="de-DE" sz="1100" b="1" baseline="30000" noProof="1">
                          <a:latin typeface="Avenir Next LT Pro" panose="020B0504020202020204" pitchFamily="34" charset="0"/>
                        </a:rPr>
                        <a:t>3</a:t>
                      </a:r>
                    </a:p>
                  </a:txBody>
                  <a:tcPr marL="68580" marR="68580" marT="34290" marB="34290" anchor="ctr">
                    <a:solidFill>
                      <a:srgbClr val="F1F1F1"/>
                    </a:solidFill>
                  </a:tcPr>
                </a:tc>
                <a:tc>
                  <a:txBody>
                    <a:bodyPr/>
                    <a:lstStyle/>
                    <a:p>
                      <a:r>
                        <a:rPr lang="de-DE" sz="1100" noProof="1">
                          <a:latin typeface="Avenir Next LT Pro" panose="020B0504020202020204" pitchFamily="34" charset="0"/>
                        </a:rPr>
                        <a:t>Trastuzumab + pertuzumab</a:t>
                      </a:r>
                    </a:p>
                  </a:txBody>
                  <a:tcPr marL="68580" marR="68580" marT="34290" marB="34290" anchor="ctr">
                    <a:solidFill>
                      <a:srgbClr val="F1F1F1"/>
                    </a:solidFill>
                  </a:tcPr>
                </a:tc>
                <a:tc>
                  <a:txBody>
                    <a:bodyPr/>
                    <a:lstStyle/>
                    <a:p>
                      <a:pPr algn="ctr"/>
                      <a:r>
                        <a:rPr lang="de-DE" sz="1100" noProof="1">
                          <a:latin typeface="Avenir Next LT Pro" panose="020B0504020202020204" pitchFamily="34" charset="0"/>
                        </a:rPr>
                        <a:t>57</a:t>
                      </a:r>
                    </a:p>
                  </a:txBody>
                  <a:tcPr marL="68580" marR="68580" marT="34290" marB="34290" anchor="ctr">
                    <a:solidFill>
                      <a:srgbClr val="F1F1F1"/>
                    </a:solidFill>
                  </a:tcPr>
                </a:tc>
                <a:tc>
                  <a:txBody>
                    <a:bodyPr/>
                    <a:lstStyle/>
                    <a:p>
                      <a:pPr algn="ctr"/>
                      <a:r>
                        <a:rPr lang="de-DE" sz="1100" noProof="1">
                          <a:latin typeface="Avenir Next LT Pro" panose="020B0504020202020204" pitchFamily="34" charset="0"/>
                        </a:rPr>
                        <a:t>32%</a:t>
                      </a:r>
                    </a:p>
                  </a:txBody>
                  <a:tcPr marL="68580" marR="68580" marT="34290" marB="34290" anchor="ctr">
                    <a:solidFill>
                      <a:srgbClr val="F1F1F1"/>
                    </a:solidFill>
                  </a:tcPr>
                </a:tc>
                <a:tc>
                  <a:txBody>
                    <a:bodyPr/>
                    <a:lstStyle/>
                    <a:p>
                      <a:pPr algn="ctr"/>
                      <a:r>
                        <a:rPr lang="de-DE" sz="1100" noProof="1">
                          <a:latin typeface="Avenir Next LT Pro" panose="020B0504020202020204" pitchFamily="34" charset="0"/>
                        </a:rPr>
                        <a:t>2.9 (1.4, 5.3)</a:t>
                      </a:r>
                    </a:p>
                  </a:txBody>
                  <a:tcPr marL="68580" marR="68580" marT="34290" marB="34290" anchor="ctr">
                    <a:solidFill>
                      <a:srgbClr val="F1F1F1"/>
                    </a:solidFill>
                  </a:tcPr>
                </a:tc>
                <a:tc>
                  <a:txBody>
                    <a:bodyPr/>
                    <a:lstStyle/>
                    <a:p>
                      <a:pPr algn="ctr"/>
                      <a:r>
                        <a:rPr lang="de-DE" sz="1100" noProof="1">
                          <a:latin typeface="Avenir Next LT Pro" panose="020B0504020202020204" pitchFamily="34" charset="0"/>
                        </a:rPr>
                        <a:t>11.5 (7.7, NE)</a:t>
                      </a:r>
                    </a:p>
                  </a:txBody>
                  <a:tcPr marL="68580" marR="68580" marT="34290" marB="34290" anchor="ctr">
                    <a:solidFill>
                      <a:srgbClr val="F1F1F1"/>
                    </a:solidFill>
                  </a:tcPr>
                </a:tc>
                <a:extLst>
                  <a:ext uri="{0D108BD9-81ED-4DB2-BD59-A6C34878D82A}">
                    <a16:rowId xmlns:a16="http://schemas.microsoft.com/office/drawing/2014/main" val="2148732097"/>
                  </a:ext>
                </a:extLst>
              </a:tr>
              <a:tr h="324000">
                <a:tc>
                  <a:txBody>
                    <a:bodyPr/>
                    <a:lstStyle/>
                    <a:p>
                      <a:r>
                        <a:rPr lang="de-DE" sz="1100" b="1" noProof="1">
                          <a:latin typeface="Avenir Next LT Pro" panose="020B0504020202020204" pitchFamily="34" charset="0"/>
                        </a:rPr>
                        <a:t>TAPUR</a:t>
                      </a:r>
                      <a:r>
                        <a:rPr lang="de-DE" sz="1100" b="1" baseline="30000" noProof="1">
                          <a:latin typeface="Avenir Next LT Pro" panose="020B0504020202020204" pitchFamily="34" charset="0"/>
                        </a:rPr>
                        <a:t>4</a:t>
                      </a:r>
                    </a:p>
                  </a:txBody>
                  <a:tcPr marL="68580" marR="68580" marT="34290" marB="3429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noProof="1">
                          <a:latin typeface="Avenir Next LT Pro" panose="020B0504020202020204" pitchFamily="34" charset="0"/>
                        </a:rPr>
                        <a:t>Trastuzumab + pertuzumab</a:t>
                      </a:r>
                    </a:p>
                  </a:txBody>
                  <a:tcPr marL="68580" marR="68580" marT="34290" marB="34290" anchor="ctr">
                    <a:noFill/>
                  </a:tcPr>
                </a:tc>
                <a:tc>
                  <a:txBody>
                    <a:bodyPr/>
                    <a:lstStyle/>
                    <a:p>
                      <a:pPr algn="ctr"/>
                      <a:r>
                        <a:rPr lang="de-DE" sz="1100" noProof="1">
                          <a:latin typeface="Avenir Next LT Pro" panose="020B0504020202020204" pitchFamily="34" charset="0"/>
                        </a:rPr>
                        <a:t>28</a:t>
                      </a:r>
                    </a:p>
                  </a:txBody>
                  <a:tcPr marL="68580" marR="68580" marT="34290" marB="34290" anchor="ctr">
                    <a:noFill/>
                  </a:tcPr>
                </a:tc>
                <a:tc>
                  <a:txBody>
                    <a:bodyPr/>
                    <a:lstStyle/>
                    <a:p>
                      <a:pPr algn="ctr"/>
                      <a:r>
                        <a:rPr lang="de-DE" sz="1100" noProof="1">
                          <a:latin typeface="Avenir Next LT Pro" panose="020B0504020202020204" pitchFamily="34" charset="0"/>
                        </a:rPr>
                        <a:t>25%</a:t>
                      </a:r>
                    </a:p>
                  </a:txBody>
                  <a:tcPr marL="68580" marR="68580" marT="34290" marB="34290" anchor="ctr">
                    <a:noFill/>
                  </a:tcPr>
                </a:tc>
                <a:tc>
                  <a:txBody>
                    <a:bodyPr/>
                    <a:lstStyle/>
                    <a:p>
                      <a:pPr algn="ctr"/>
                      <a:r>
                        <a:rPr lang="de-DE" sz="1100" noProof="1">
                          <a:latin typeface="Avenir Next LT Pro" panose="020B0504020202020204" pitchFamily="34" charset="0"/>
                        </a:rPr>
                        <a:t>17.2 weeks (11.1, 27.4)</a:t>
                      </a:r>
                    </a:p>
                  </a:txBody>
                  <a:tcPr marL="68580" marR="68580" marT="34290" marB="34290" anchor="ctr">
                    <a:noFill/>
                  </a:tcPr>
                </a:tc>
                <a:tc>
                  <a:txBody>
                    <a:bodyPr/>
                    <a:lstStyle/>
                    <a:p>
                      <a:pPr algn="ctr"/>
                      <a:r>
                        <a:rPr lang="de-DE" sz="1100" noProof="1">
                          <a:latin typeface="Avenir Next LT Pro" panose="020B0504020202020204" pitchFamily="34" charset="0"/>
                        </a:rPr>
                        <a:t>60 weeks (32.1, 102.3)</a:t>
                      </a:r>
                    </a:p>
                  </a:txBody>
                  <a:tcPr marL="68580" marR="68580" marT="34290" marB="34290" anchor="ctr">
                    <a:noFill/>
                  </a:tcPr>
                </a:tc>
                <a:extLst>
                  <a:ext uri="{0D108BD9-81ED-4DB2-BD59-A6C34878D82A}">
                    <a16:rowId xmlns:a16="http://schemas.microsoft.com/office/drawing/2014/main" val="939766136"/>
                  </a:ext>
                </a:extLst>
              </a:tr>
              <a:tr h="324000">
                <a:tc>
                  <a:txBody>
                    <a:bodyPr/>
                    <a:lstStyle/>
                    <a:p>
                      <a:r>
                        <a:rPr lang="de-DE" sz="1100" b="1" noProof="1">
                          <a:latin typeface="Avenir Next LT Pro" panose="020B0504020202020204" pitchFamily="34" charset="0"/>
                        </a:rPr>
                        <a:t>TRIUMPH</a:t>
                      </a:r>
                      <a:r>
                        <a:rPr lang="de-DE" sz="1100" b="1" baseline="30000" noProof="1">
                          <a:latin typeface="Avenir Next LT Pro" panose="020B0504020202020204" pitchFamily="34" charset="0"/>
                        </a:rPr>
                        <a:t>5</a:t>
                      </a:r>
                    </a:p>
                  </a:txBody>
                  <a:tcPr marL="68580" marR="68580" marT="34290" marB="34290" anchor="ctr">
                    <a:solidFill>
                      <a:srgbClr val="F1F1F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noProof="1">
                          <a:latin typeface="Avenir Next LT Pro" panose="020B0504020202020204" pitchFamily="34" charset="0"/>
                        </a:rPr>
                        <a:t>Trastuzumab + pertuzumab</a:t>
                      </a:r>
                    </a:p>
                  </a:txBody>
                  <a:tcPr marL="68580" marR="68580" marT="34290" marB="34290" anchor="ctr">
                    <a:solidFill>
                      <a:srgbClr val="F1F1F1"/>
                    </a:solidFill>
                  </a:tcPr>
                </a:tc>
                <a:tc>
                  <a:txBody>
                    <a:bodyPr/>
                    <a:lstStyle/>
                    <a:p>
                      <a:pPr algn="ctr"/>
                      <a:r>
                        <a:rPr lang="de-DE" sz="1100" noProof="1">
                          <a:latin typeface="Avenir Next LT Pro" panose="020B0504020202020204" pitchFamily="34" charset="0"/>
                        </a:rPr>
                        <a:t>27</a:t>
                      </a:r>
                    </a:p>
                  </a:txBody>
                  <a:tcPr marL="68580" marR="68580" marT="34290" marB="34290" anchor="ctr">
                    <a:solidFill>
                      <a:srgbClr val="F1F1F1"/>
                    </a:solidFill>
                  </a:tcPr>
                </a:tc>
                <a:tc>
                  <a:txBody>
                    <a:bodyPr/>
                    <a:lstStyle/>
                    <a:p>
                      <a:pPr algn="ctr"/>
                      <a:r>
                        <a:rPr lang="de-DE" sz="1100" noProof="1">
                          <a:latin typeface="Avenir Next LT Pro" panose="020B0504020202020204" pitchFamily="34" charset="0"/>
                        </a:rPr>
                        <a:t>30%</a:t>
                      </a:r>
                    </a:p>
                  </a:txBody>
                  <a:tcPr marL="68580" marR="68580" marT="34290" marB="34290" anchor="ctr">
                    <a:solidFill>
                      <a:srgbClr val="F1F1F1"/>
                    </a:solidFill>
                  </a:tcPr>
                </a:tc>
                <a:tc>
                  <a:txBody>
                    <a:bodyPr/>
                    <a:lstStyle/>
                    <a:p>
                      <a:pPr algn="ctr"/>
                      <a:r>
                        <a:rPr lang="de-DE" sz="1100" noProof="1">
                          <a:latin typeface="Avenir Next LT Pro" panose="020B0504020202020204" pitchFamily="34" charset="0"/>
                        </a:rPr>
                        <a:t>4 (1.3, 5.6)</a:t>
                      </a:r>
                    </a:p>
                  </a:txBody>
                  <a:tcPr marL="68580" marR="68580" marT="34290" marB="34290" anchor="ctr">
                    <a:solidFill>
                      <a:srgbClr val="F1F1F1"/>
                    </a:solidFill>
                  </a:tcPr>
                </a:tc>
                <a:tc>
                  <a:txBody>
                    <a:bodyPr/>
                    <a:lstStyle/>
                    <a:p>
                      <a:pPr algn="ctr"/>
                      <a:r>
                        <a:rPr lang="de-DE" sz="1100" noProof="1">
                          <a:latin typeface="Avenir Next LT Pro" panose="020B0504020202020204" pitchFamily="34" charset="0"/>
                        </a:rPr>
                        <a:t>10.1 (4.5, 16.5)</a:t>
                      </a:r>
                    </a:p>
                  </a:txBody>
                  <a:tcPr marL="68580" marR="68580" marT="34290" marB="34290" anchor="ctr">
                    <a:solidFill>
                      <a:srgbClr val="F1F1F1"/>
                    </a:solidFill>
                  </a:tcPr>
                </a:tc>
                <a:extLst>
                  <a:ext uri="{0D108BD9-81ED-4DB2-BD59-A6C34878D82A}">
                    <a16:rowId xmlns:a16="http://schemas.microsoft.com/office/drawing/2014/main" val="3666907956"/>
                  </a:ext>
                </a:extLst>
              </a:tr>
              <a:tr h="324000">
                <a:tc>
                  <a:txBody>
                    <a:bodyPr/>
                    <a:lstStyle/>
                    <a:p>
                      <a:r>
                        <a:rPr lang="de-DE" sz="1100" b="1" baseline="0" noProof="1">
                          <a:latin typeface="Avenir Next LT Pro" panose="020B0504020202020204" pitchFamily="34" charset="0"/>
                        </a:rPr>
                        <a:t>NCT02892123</a:t>
                      </a:r>
                      <a:r>
                        <a:rPr lang="de-DE" sz="900" b="1" baseline="30000" noProof="1">
                          <a:latin typeface="Avenir Next LT Pro" panose="020B0504020202020204" pitchFamily="34" charset="0"/>
                        </a:rPr>
                        <a:t> 6</a:t>
                      </a:r>
                    </a:p>
                  </a:txBody>
                  <a:tcPr marL="68580" marR="68580" marT="34290" marB="34290" anchor="ctr">
                    <a:noFill/>
                  </a:tcPr>
                </a:tc>
                <a:tc>
                  <a:txBody>
                    <a:bodyPr/>
                    <a:lstStyle/>
                    <a:p>
                      <a:r>
                        <a:rPr lang="de-DE" sz="1100" noProof="1">
                          <a:latin typeface="Avenir Next LT Pro" panose="020B0504020202020204" pitchFamily="34" charset="0"/>
                        </a:rPr>
                        <a:t>Zanidatamab (ZW25)</a:t>
                      </a:r>
                    </a:p>
                  </a:txBody>
                  <a:tcPr marL="68580" marR="68580" marT="34290" marB="34290" anchor="ctr">
                    <a:noFill/>
                  </a:tcPr>
                </a:tc>
                <a:tc>
                  <a:txBody>
                    <a:bodyPr/>
                    <a:lstStyle/>
                    <a:p>
                      <a:pPr algn="ctr"/>
                      <a:r>
                        <a:rPr lang="de-DE" sz="1100" noProof="1">
                          <a:latin typeface="Avenir Next LT Pro" panose="020B0504020202020204" pitchFamily="34" charset="0"/>
                        </a:rPr>
                        <a:t>13</a:t>
                      </a:r>
                    </a:p>
                  </a:txBody>
                  <a:tcPr marL="68580" marR="68580" marT="34290" marB="34290" anchor="ctr">
                    <a:noFill/>
                  </a:tcPr>
                </a:tc>
                <a:tc>
                  <a:txBody>
                    <a:bodyPr/>
                    <a:lstStyle/>
                    <a:p>
                      <a:pPr algn="ctr"/>
                      <a:r>
                        <a:rPr lang="de-DE" sz="1100" noProof="1">
                          <a:latin typeface="Avenir Next LT Pro" panose="020B0504020202020204" pitchFamily="34" charset="0"/>
                        </a:rPr>
                        <a:t>37%</a:t>
                      </a:r>
                    </a:p>
                  </a:txBody>
                  <a:tcPr marL="68580" marR="68580" marT="34290" marB="34290" anchor="ctr">
                    <a:noFill/>
                  </a:tcPr>
                </a:tc>
                <a:tc>
                  <a:txBody>
                    <a:bodyPr/>
                    <a:lstStyle/>
                    <a:p>
                      <a:pPr algn="ctr"/>
                      <a:r>
                        <a:rPr lang="de-DE" sz="1100" noProof="1">
                          <a:latin typeface="Avenir Next LT Pro" panose="020B0504020202020204" pitchFamily="34" charset="0"/>
                        </a:rPr>
                        <a:t>NR</a:t>
                      </a:r>
                    </a:p>
                  </a:txBody>
                  <a:tcPr marL="68580" marR="68580" marT="34290" marB="34290" anchor="ctr">
                    <a:noFill/>
                  </a:tcPr>
                </a:tc>
                <a:tc>
                  <a:txBody>
                    <a:bodyPr/>
                    <a:lstStyle/>
                    <a:p>
                      <a:pPr algn="ctr"/>
                      <a:r>
                        <a:rPr lang="de-DE" sz="1100" noProof="1">
                          <a:latin typeface="Avenir Next LT Pro" panose="020B0504020202020204" pitchFamily="34" charset="0"/>
                        </a:rPr>
                        <a:t>NR</a:t>
                      </a:r>
                    </a:p>
                  </a:txBody>
                  <a:tcPr marL="68580" marR="68580" marT="34290" marB="34290" anchor="ctr">
                    <a:noFill/>
                  </a:tcPr>
                </a:tc>
                <a:extLst>
                  <a:ext uri="{0D108BD9-81ED-4DB2-BD59-A6C34878D82A}">
                    <a16:rowId xmlns:a16="http://schemas.microsoft.com/office/drawing/2014/main" val="3914405131"/>
                  </a:ext>
                </a:extLst>
              </a:tr>
              <a:tr h="324000">
                <a:tc>
                  <a:txBody>
                    <a:bodyPr/>
                    <a:lstStyle/>
                    <a:p>
                      <a:r>
                        <a:rPr lang="de-DE" sz="1100" b="1" noProof="1">
                          <a:latin typeface="Avenir Next LT Pro" panose="020B0504020202020204" pitchFamily="34" charset="0"/>
                        </a:rPr>
                        <a:t>DESTINY-CRC-01</a:t>
                      </a:r>
                      <a:r>
                        <a:rPr lang="de-DE" sz="1100" b="1" baseline="30000" noProof="1">
                          <a:latin typeface="Avenir Next LT Pro" panose="020B0504020202020204" pitchFamily="34" charset="0"/>
                        </a:rPr>
                        <a:t>7,8</a:t>
                      </a:r>
                    </a:p>
                  </a:txBody>
                  <a:tcPr marL="68580" marR="68580" marT="34290" marB="34290" anchor="ctr">
                    <a:solidFill>
                      <a:srgbClr val="F1F1F1"/>
                    </a:solidFill>
                  </a:tcPr>
                </a:tc>
                <a:tc>
                  <a:txBody>
                    <a:bodyPr/>
                    <a:lstStyle/>
                    <a:p>
                      <a:r>
                        <a:rPr lang="de-DE" sz="1100" noProof="1">
                          <a:latin typeface="Avenir Next LT Pro" panose="020B0504020202020204" pitchFamily="34" charset="0"/>
                        </a:rPr>
                        <a:t>Trastuzumab-deruxtecan</a:t>
                      </a:r>
                    </a:p>
                  </a:txBody>
                  <a:tcPr marL="68580" marR="68580" marT="34290" marB="34290" anchor="ctr">
                    <a:solidFill>
                      <a:srgbClr val="F1F1F1"/>
                    </a:solidFill>
                  </a:tcPr>
                </a:tc>
                <a:tc>
                  <a:txBody>
                    <a:bodyPr/>
                    <a:lstStyle/>
                    <a:p>
                      <a:pPr algn="ctr"/>
                      <a:r>
                        <a:rPr lang="de-DE" sz="1100" noProof="1">
                          <a:latin typeface="Avenir Next LT Pro" panose="020B0504020202020204" pitchFamily="34" charset="0"/>
                        </a:rPr>
                        <a:t>53</a:t>
                      </a:r>
                    </a:p>
                  </a:txBody>
                  <a:tcPr marL="68580" marR="68580" marT="34290" marB="34290" anchor="ctr">
                    <a:solidFill>
                      <a:srgbClr val="F1F1F1"/>
                    </a:solidFill>
                  </a:tcPr>
                </a:tc>
                <a:tc>
                  <a:txBody>
                    <a:bodyPr/>
                    <a:lstStyle/>
                    <a:p>
                      <a:pPr algn="ctr"/>
                      <a:r>
                        <a:rPr lang="de-DE" sz="1100" noProof="1">
                          <a:latin typeface="Avenir Next LT Pro" panose="020B0504020202020204" pitchFamily="34" charset="0"/>
                        </a:rPr>
                        <a:t>45.3%</a:t>
                      </a:r>
                    </a:p>
                  </a:txBody>
                  <a:tcPr marL="68580" marR="68580" marT="34290" marB="34290" anchor="ctr">
                    <a:solidFill>
                      <a:srgbClr val="F1F1F1"/>
                    </a:solidFill>
                  </a:tcPr>
                </a:tc>
                <a:tc>
                  <a:txBody>
                    <a:bodyPr/>
                    <a:lstStyle/>
                    <a:p>
                      <a:pPr algn="ctr"/>
                      <a:r>
                        <a:rPr lang="de-DE" sz="1100" noProof="1">
                          <a:latin typeface="Avenir Next LT Pro" panose="020B0504020202020204" pitchFamily="34" charset="0"/>
                        </a:rPr>
                        <a:t>6.9 (4.1, 8.7)</a:t>
                      </a:r>
                    </a:p>
                  </a:txBody>
                  <a:tcPr marL="68580" marR="68580" marT="34290" marB="34290" anchor="ctr">
                    <a:solidFill>
                      <a:srgbClr val="F1F1F1"/>
                    </a:solidFill>
                  </a:tcPr>
                </a:tc>
                <a:tc>
                  <a:txBody>
                    <a:bodyPr/>
                    <a:lstStyle/>
                    <a:p>
                      <a:pPr algn="ctr"/>
                      <a:r>
                        <a:rPr lang="de-DE" sz="1100" noProof="1">
                          <a:latin typeface="Avenir Next LT Pro" panose="020B0504020202020204" pitchFamily="34" charset="0"/>
                        </a:rPr>
                        <a:t>15.5 (8.8, 20.8)</a:t>
                      </a:r>
                    </a:p>
                  </a:txBody>
                  <a:tcPr marL="68580" marR="68580" marT="34290" marB="34290" anchor="ctr">
                    <a:solidFill>
                      <a:srgbClr val="F1F1F1"/>
                    </a:solidFill>
                  </a:tcPr>
                </a:tc>
                <a:extLst>
                  <a:ext uri="{0D108BD9-81ED-4DB2-BD59-A6C34878D82A}">
                    <a16:rowId xmlns:a16="http://schemas.microsoft.com/office/drawing/2014/main" val="3029150242"/>
                  </a:ext>
                </a:extLst>
              </a:tr>
              <a:tr h="43200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de-DE" sz="1100" b="1" noProof="1">
                          <a:latin typeface="Avenir Next LT Pro" panose="020B0504020202020204" pitchFamily="34" charset="0"/>
                        </a:rPr>
                        <a:t>DESTINY-CRC-02</a:t>
                      </a:r>
                      <a:r>
                        <a:rPr lang="de-DE" sz="1100" b="1" baseline="30000" noProof="1">
                          <a:latin typeface="Avenir Next LT Pro" panose="020B0504020202020204" pitchFamily="34" charset="0"/>
                        </a:rPr>
                        <a:t>9</a:t>
                      </a:r>
                    </a:p>
                  </a:txBody>
                  <a:tcPr marL="68580" marR="68580" marT="34290" marB="34290" anchor="ctr">
                    <a:lnB w="12700" cap="flat" cmpd="sng" algn="ctr">
                      <a:solidFill>
                        <a:schemeClr val="tx1"/>
                      </a:solidFill>
                      <a:prstDash val="solid"/>
                      <a:round/>
                      <a:headEnd type="none" w="med" len="med"/>
                      <a:tailEnd type="none" w="med" len="med"/>
                    </a:lnB>
                    <a:solidFill>
                      <a:srgbClr val="FFFFFF"/>
                    </a:solidFill>
                  </a:tcPr>
                </a:tc>
                <a:tc>
                  <a:txBody>
                    <a:bodyPr/>
                    <a:lstStyle/>
                    <a:p>
                      <a:r>
                        <a:rPr lang="de-DE" sz="1100" noProof="1">
                          <a:latin typeface="Avenir Next LT Pro" panose="020B0504020202020204" pitchFamily="34" charset="0"/>
                        </a:rPr>
                        <a:t>Trastuzumab-deruxtecan 5.4mg- / 6.4mg – kg Q3B</a:t>
                      </a:r>
                    </a:p>
                  </a:txBody>
                  <a:tcPr marL="68580" marR="68580" marT="34290" marB="34290" anchor="ctr">
                    <a:lnB w="12700" cap="flat" cmpd="sng" algn="ctr">
                      <a:solidFill>
                        <a:schemeClr val="tx1"/>
                      </a:solidFill>
                      <a:prstDash val="solid"/>
                      <a:round/>
                      <a:headEnd type="none" w="med" len="med"/>
                      <a:tailEnd type="none" w="med" len="med"/>
                    </a:lnB>
                    <a:solidFill>
                      <a:srgbClr val="FFFFFF"/>
                    </a:solidFill>
                  </a:tcPr>
                </a:tc>
                <a:tc>
                  <a:txBody>
                    <a:bodyPr/>
                    <a:lstStyle/>
                    <a:p>
                      <a:pPr algn="ctr"/>
                      <a:r>
                        <a:rPr lang="de-DE" sz="1100" noProof="1">
                          <a:latin typeface="Avenir Next LT Pro" panose="020B0504020202020204" pitchFamily="34" charset="0"/>
                        </a:rPr>
                        <a:t>82 /40</a:t>
                      </a:r>
                    </a:p>
                  </a:txBody>
                  <a:tcPr marL="68580" marR="68580" marT="34290" marB="34290" anchor="b">
                    <a:lnB w="12700" cap="flat" cmpd="sng" algn="ctr">
                      <a:solidFill>
                        <a:schemeClr val="tx1"/>
                      </a:solidFill>
                      <a:prstDash val="solid"/>
                      <a:round/>
                      <a:headEnd type="none" w="med" len="med"/>
                      <a:tailEnd type="none" w="med" len="med"/>
                    </a:lnB>
                    <a:solidFill>
                      <a:srgbClr val="FFFFFF"/>
                    </a:solidFill>
                  </a:tcPr>
                </a:tc>
                <a:tc>
                  <a:txBody>
                    <a:bodyPr/>
                    <a:lstStyle/>
                    <a:p>
                      <a:pPr algn="ctr"/>
                      <a:r>
                        <a:rPr lang="de-DE" sz="1100" noProof="1">
                          <a:latin typeface="Avenir Next LT Pro" panose="020B0504020202020204" pitchFamily="34" charset="0"/>
                        </a:rPr>
                        <a:t>37.8%  / 27.5%</a:t>
                      </a:r>
                    </a:p>
                  </a:txBody>
                  <a:tcPr marL="68580" marR="68580" marT="34290" marB="34290" anchor="b">
                    <a:lnB w="12700" cap="flat" cmpd="sng" algn="ctr">
                      <a:solidFill>
                        <a:schemeClr val="tx1"/>
                      </a:solidFill>
                      <a:prstDash val="solid"/>
                      <a:round/>
                      <a:headEnd type="none" w="med" len="med"/>
                      <a:tailEnd type="none" w="med" len="med"/>
                    </a:lnB>
                    <a:solidFill>
                      <a:srgbClr val="FFFFFF"/>
                    </a:solidFill>
                  </a:tcPr>
                </a:tc>
                <a:tc>
                  <a:txBody>
                    <a:bodyPr/>
                    <a:lstStyle/>
                    <a:p>
                      <a:pPr algn="ctr"/>
                      <a:r>
                        <a:rPr lang="de-DE" sz="1100" noProof="1">
                          <a:latin typeface="Avenir Next LT Pro" panose="020B0504020202020204" pitchFamily="34" charset="0"/>
                        </a:rPr>
                        <a:t>5.8 / 5.5</a:t>
                      </a:r>
                      <a:br>
                        <a:rPr lang="de-DE" sz="1100" noProof="1">
                          <a:latin typeface="Avenir Next LT Pro" panose="020B0504020202020204" pitchFamily="34" charset="0"/>
                        </a:rPr>
                      </a:br>
                      <a:r>
                        <a:rPr lang="de-DE" sz="1100" noProof="1">
                          <a:latin typeface="Avenir Next LT Pro" panose="020B0504020202020204" pitchFamily="34" charset="0"/>
                        </a:rPr>
                        <a:t>(4.6-7.0 / 4.2-7.0)</a:t>
                      </a:r>
                    </a:p>
                  </a:txBody>
                  <a:tcPr marL="68580" marR="68580" marT="34290" marB="34290" anchor="ctr">
                    <a:lnB w="12700" cap="flat" cmpd="sng" algn="ctr">
                      <a:solidFill>
                        <a:schemeClr val="tx1"/>
                      </a:solidFill>
                      <a:prstDash val="solid"/>
                      <a:round/>
                      <a:headEnd type="none" w="med" len="med"/>
                      <a:tailEnd type="none" w="med" len="med"/>
                    </a:lnB>
                    <a:solidFill>
                      <a:srgbClr val="FFFFFF"/>
                    </a:solidFill>
                  </a:tcPr>
                </a:tc>
                <a:tc>
                  <a:txBody>
                    <a:bodyPr/>
                    <a:lstStyle/>
                    <a:p>
                      <a:pPr algn="ctr"/>
                      <a:r>
                        <a:rPr lang="de-DE" sz="1100" noProof="1">
                          <a:latin typeface="Avenir Next LT Pro" panose="020B0504020202020204" pitchFamily="34" charset="0"/>
                        </a:rPr>
                        <a:t>13.4 / NE</a:t>
                      </a:r>
                      <a:br>
                        <a:rPr lang="de-DE" sz="1100" noProof="1">
                          <a:latin typeface="Avenir Next LT Pro" panose="020B0504020202020204" pitchFamily="34" charset="0"/>
                        </a:rPr>
                      </a:br>
                      <a:r>
                        <a:rPr lang="de-DE" sz="1100" noProof="1">
                          <a:latin typeface="Avenir Next LT Pro" panose="020B0504020202020204" pitchFamily="34" charset="0"/>
                        </a:rPr>
                        <a:t>(12.5-16.8 / 9.9-NE)</a:t>
                      </a:r>
                    </a:p>
                  </a:txBody>
                  <a:tcPr marL="68580" marR="68580" marT="34290" marB="34290" anchor="ctr">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083375179"/>
                  </a:ext>
                </a:extLst>
              </a:tr>
            </a:tbl>
          </a:graphicData>
        </a:graphic>
      </p:graphicFrame>
      <p:sp>
        <p:nvSpPr>
          <p:cNvPr id="10" name="Fußzeilenplatzhalter 1">
            <a:extLst>
              <a:ext uri="{FF2B5EF4-FFF2-40B4-BE49-F238E27FC236}">
                <a16:creationId xmlns:a16="http://schemas.microsoft.com/office/drawing/2014/main" id="{857C705B-B091-1542-762E-932B6AEB692B}"/>
              </a:ext>
            </a:extLst>
          </p:cNvPr>
          <p:cNvSpPr>
            <a:spLocks noGrp="1"/>
          </p:cNvSpPr>
          <p:nvPr>
            <p:ph type="ftr" sz="quarter" idx="10"/>
          </p:nvPr>
        </p:nvSpPr>
        <p:spPr>
          <a:xfrm>
            <a:off x="41446" y="4582483"/>
            <a:ext cx="9061109" cy="563399"/>
          </a:xfrm>
        </p:spPr>
        <p:txBody>
          <a:bodyPr/>
          <a:lstStyle/>
          <a:p>
            <a:pPr defTabSz="685800" fontAlgn="auto">
              <a:spcBef>
                <a:spcPts val="0"/>
              </a:spcBef>
              <a:spcAft>
                <a:spcPts val="0"/>
              </a:spcAft>
            </a:pPr>
            <a:r>
              <a:rPr lang="de-DE" sz="675" noProof="1">
                <a:latin typeface="Avenir Next LT Pro" panose="020B0504020202020204" pitchFamily="34" charset="0"/>
                <a:ea typeface="+mn-ea"/>
                <a:cs typeface="+mn-cs"/>
              </a:rPr>
              <a:t>Trastuzumab, pertuzumab, lapatinib, tucatinib and trastuzumab deruxtecan are not approved by EMA in mCRC. </a:t>
            </a:r>
            <a:r>
              <a:rPr lang="en-US" sz="675" noProof="1">
                <a:latin typeface="Avenir Next LT Pro" panose="020B0504020202020204" pitchFamily="34" charset="0"/>
                <a:ea typeface="+mn-ea"/>
                <a:cs typeface="+mn-cs"/>
              </a:rPr>
              <a:t>Zanidatamab has been granted with an orphan designation by EMA.</a:t>
            </a:r>
          </a:p>
          <a:p>
            <a:pPr defTabSz="685800" fontAlgn="auto">
              <a:spcBef>
                <a:spcPts val="0"/>
              </a:spcBef>
              <a:spcAft>
                <a:spcPts val="0"/>
              </a:spcAft>
            </a:pPr>
            <a:r>
              <a:rPr lang="de-DE" sz="675" noProof="1">
                <a:latin typeface="Avenir Next LT Pro" panose="020B0504020202020204" pitchFamily="34" charset="0"/>
                <a:ea typeface="+mn-ea"/>
                <a:cs typeface="+mn-cs"/>
              </a:rPr>
              <a:t>Trastuzumab, pertuzumab, lapatinib, tucatinib y trastuzumab deruxtecan no están aprobados por la EMA en el tratamiento del cáncer de colon metastásico. La EMA ha concedido a zanidatamab la designación de medicamento huérfano.</a:t>
            </a:r>
          </a:p>
          <a:p>
            <a:pPr defTabSz="685800" fontAlgn="auto">
              <a:spcBef>
                <a:spcPts val="0"/>
              </a:spcBef>
              <a:spcAft>
                <a:spcPts val="0"/>
              </a:spcAft>
            </a:pPr>
            <a:r>
              <a:rPr lang="de-DE" sz="675" noProof="1">
                <a:ea typeface="+mn-ea"/>
                <a:cs typeface="+mn-cs"/>
              </a:rPr>
              <a:t>CI, confidence interval; mo, months; NE, not evaluable; ORR, objective response rate; OS, overall survival; PFS, progression-free survival.</a:t>
            </a:r>
            <a:br>
              <a:rPr lang="de-DE" sz="675" noProof="1">
                <a:ea typeface="+mn-ea"/>
                <a:cs typeface="+mn-cs"/>
              </a:rPr>
            </a:br>
            <a:r>
              <a:rPr lang="de-DE" sz="675" noProof="1">
                <a:ea typeface="+mn-ea"/>
                <a:cs typeface="+mn-cs"/>
              </a:rPr>
              <a:t>1. Tosi F et al., Clin Colorectal Cancer 2020; 2. Strickler JH et al., Lancet Oncol. 2023; 3. Meric-Bernstam et al., Lancet Oncol 2019; 4. Gupta et al., JCO Precision Oncology no. 6, 2022; 5. Nakamura et al., Nature Medicine 27, 2021; 6. Meric-Bernstam F et al. Lancet Oncol. 2022.; 7. Siena et al., Lancet Oncol 2021; 8. Yoshino T et al., Nat. Commun. 2023; 9. </a:t>
            </a:r>
            <a:r>
              <a:rPr lang="en-US" sz="675" dirty="0">
                <a:ea typeface="+mn-ea"/>
                <a:cs typeface="+mn-cs"/>
              </a:rPr>
              <a:t>Raghav K et al., presented at ASCO Annual Meeting 2023, Chicago (USA), June 2-6, Oral Abstract 3501</a:t>
            </a:r>
            <a:r>
              <a:rPr lang="de-DE" sz="675" noProof="1">
                <a:ea typeface="+mn-ea"/>
                <a:cs typeface="+mn-cs"/>
              </a:rPr>
              <a:t>.</a:t>
            </a:r>
          </a:p>
        </p:txBody>
      </p:sp>
    </p:spTree>
    <p:extLst>
      <p:ext uri="{BB962C8B-B14F-4D97-AF65-F5344CB8AC3E}">
        <p14:creationId xmlns:p14="http://schemas.microsoft.com/office/powerpoint/2010/main" val="350608783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26F728-286A-1F33-9EE2-6052CF2626A3}"/>
              </a:ext>
            </a:extLst>
          </p:cNvPr>
          <p:cNvSpPr>
            <a:spLocks noGrp="1"/>
          </p:cNvSpPr>
          <p:nvPr>
            <p:ph idx="1"/>
          </p:nvPr>
        </p:nvSpPr>
        <p:spPr/>
        <p:txBody>
          <a:bodyPr/>
          <a:lstStyle/>
          <a:p>
            <a:r>
              <a:rPr lang="en-US" dirty="0"/>
              <a:t>Summary 1</a:t>
            </a:r>
          </a:p>
          <a:p>
            <a:pPr lvl="1"/>
            <a:r>
              <a:rPr lang="en-US" dirty="0"/>
              <a:t>Gemcitabine and Cisplatin continues to be the standard chemotherapy backbone</a:t>
            </a:r>
          </a:p>
          <a:p>
            <a:pPr lvl="1"/>
            <a:r>
              <a:rPr lang="en-US" dirty="0"/>
              <a:t>In patients who do not have contraindications, addition of durvalumab or pembrolizumab has been shown to have a modest benefit on survival</a:t>
            </a:r>
          </a:p>
          <a:p>
            <a:pPr lvl="1"/>
            <a:r>
              <a:rPr lang="en-US" dirty="0"/>
              <a:t>The addition of CPIs did not worsen the toxicity profile</a:t>
            </a:r>
          </a:p>
        </p:txBody>
      </p:sp>
    </p:spTree>
    <p:extLst>
      <p:ext uri="{BB962C8B-B14F-4D97-AF65-F5344CB8AC3E}">
        <p14:creationId xmlns:p14="http://schemas.microsoft.com/office/powerpoint/2010/main" val="1923177697"/>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36718A-016B-9E70-FC44-80AF22DAE5BF}"/>
              </a:ext>
            </a:extLst>
          </p:cNvPr>
          <p:cNvPicPr>
            <a:picLocks noChangeAspect="1"/>
          </p:cNvPicPr>
          <p:nvPr/>
        </p:nvPicPr>
        <p:blipFill>
          <a:blip r:embed="rId2"/>
          <a:stretch>
            <a:fillRect/>
          </a:stretch>
        </p:blipFill>
        <p:spPr>
          <a:xfrm>
            <a:off x="1006688" y="129540"/>
            <a:ext cx="7299376" cy="4105899"/>
          </a:xfrm>
          <a:prstGeom prst="rect">
            <a:avLst/>
          </a:prstGeom>
        </p:spPr>
      </p:pic>
      <p:sp>
        <p:nvSpPr>
          <p:cNvPr id="3" name="TextBox 2">
            <a:extLst>
              <a:ext uri="{FF2B5EF4-FFF2-40B4-BE49-F238E27FC236}">
                <a16:creationId xmlns:a16="http://schemas.microsoft.com/office/drawing/2014/main" id="{07263FB8-71D1-4F86-844C-08AB8DC5511C}"/>
              </a:ext>
            </a:extLst>
          </p:cNvPr>
          <p:cNvSpPr txBox="1"/>
          <p:nvPr/>
        </p:nvSpPr>
        <p:spPr>
          <a:xfrm>
            <a:off x="3479983" y="4551912"/>
            <a:ext cx="3536353" cy="276999"/>
          </a:xfrm>
          <a:prstGeom prst="rect">
            <a:avLst/>
          </a:prstGeom>
          <a:noFill/>
        </p:spPr>
        <p:txBody>
          <a:bodyPr wrap="none" rtlCol="0">
            <a:spAutoFit/>
          </a:bodyPr>
          <a:lstStyle/>
          <a:p>
            <a:r>
              <a:rPr lang="en-US" sz="1200" i="1" dirty="0"/>
              <a:t>El-Khoueiry A et al, GI Cancers Symposium 2023</a:t>
            </a:r>
          </a:p>
        </p:txBody>
      </p:sp>
    </p:spTree>
    <p:extLst>
      <p:ext uri="{BB962C8B-B14F-4D97-AF65-F5344CB8AC3E}">
        <p14:creationId xmlns:p14="http://schemas.microsoft.com/office/powerpoint/2010/main" val="188665476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9A19EF-EE2E-52A5-D5DD-E9C8DE9D0AD3}"/>
              </a:ext>
            </a:extLst>
          </p:cNvPr>
          <p:cNvPicPr>
            <a:picLocks noChangeAspect="1"/>
          </p:cNvPicPr>
          <p:nvPr/>
        </p:nvPicPr>
        <p:blipFill>
          <a:blip r:embed="rId2"/>
          <a:stretch>
            <a:fillRect/>
          </a:stretch>
        </p:blipFill>
        <p:spPr>
          <a:xfrm>
            <a:off x="-25691" y="518160"/>
            <a:ext cx="4221833" cy="2644139"/>
          </a:xfrm>
          <a:prstGeom prst="rect">
            <a:avLst/>
          </a:prstGeom>
        </p:spPr>
      </p:pic>
      <p:pic>
        <p:nvPicPr>
          <p:cNvPr id="3" name="Picture 2">
            <a:extLst>
              <a:ext uri="{FF2B5EF4-FFF2-40B4-BE49-F238E27FC236}">
                <a16:creationId xmlns:a16="http://schemas.microsoft.com/office/drawing/2014/main" id="{AF02E684-C337-E346-4040-BED3140D1B63}"/>
              </a:ext>
            </a:extLst>
          </p:cNvPr>
          <p:cNvPicPr>
            <a:picLocks noChangeAspect="1"/>
          </p:cNvPicPr>
          <p:nvPr/>
        </p:nvPicPr>
        <p:blipFill>
          <a:blip r:embed="rId3"/>
          <a:stretch>
            <a:fillRect/>
          </a:stretch>
        </p:blipFill>
        <p:spPr>
          <a:xfrm>
            <a:off x="4590978" y="601224"/>
            <a:ext cx="4553022" cy="2561075"/>
          </a:xfrm>
          <a:prstGeom prst="rect">
            <a:avLst/>
          </a:prstGeom>
        </p:spPr>
      </p:pic>
      <p:sp>
        <p:nvSpPr>
          <p:cNvPr id="4" name="TextBox 3">
            <a:extLst>
              <a:ext uri="{FF2B5EF4-FFF2-40B4-BE49-F238E27FC236}">
                <a16:creationId xmlns:a16="http://schemas.microsoft.com/office/drawing/2014/main" id="{FACBAC77-888B-1B31-307D-CD53DF24DD08}"/>
              </a:ext>
            </a:extLst>
          </p:cNvPr>
          <p:cNvSpPr txBox="1"/>
          <p:nvPr/>
        </p:nvSpPr>
        <p:spPr>
          <a:xfrm>
            <a:off x="3479983" y="4551912"/>
            <a:ext cx="3536353" cy="276999"/>
          </a:xfrm>
          <a:prstGeom prst="rect">
            <a:avLst/>
          </a:prstGeom>
          <a:noFill/>
        </p:spPr>
        <p:txBody>
          <a:bodyPr wrap="none" rtlCol="0">
            <a:spAutoFit/>
          </a:bodyPr>
          <a:lstStyle/>
          <a:p>
            <a:r>
              <a:rPr lang="en-US" sz="1200" i="1" dirty="0"/>
              <a:t>El-Khoueiry A et al, GI Cancers Symposium 2023</a:t>
            </a:r>
          </a:p>
        </p:txBody>
      </p:sp>
      <p:sp>
        <p:nvSpPr>
          <p:cNvPr id="5" name="Rectangle 4">
            <a:extLst>
              <a:ext uri="{FF2B5EF4-FFF2-40B4-BE49-F238E27FC236}">
                <a16:creationId xmlns:a16="http://schemas.microsoft.com/office/drawing/2014/main" id="{AEA2AAF2-D9DF-3196-9701-0FE3E156ADFC}"/>
              </a:ext>
            </a:extLst>
          </p:cNvPr>
          <p:cNvSpPr/>
          <p:nvPr/>
        </p:nvSpPr>
        <p:spPr bwMode="auto">
          <a:xfrm>
            <a:off x="2727512" y="2628487"/>
            <a:ext cx="3651022" cy="106762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Stay tuned for ASCO GI 2024: updated survival data and biomarker analysis</a:t>
            </a:r>
          </a:p>
        </p:txBody>
      </p:sp>
    </p:spTree>
    <p:extLst>
      <p:ext uri="{BB962C8B-B14F-4D97-AF65-F5344CB8AC3E}">
        <p14:creationId xmlns:p14="http://schemas.microsoft.com/office/powerpoint/2010/main" val="195110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4">
            <a:extLst>
              <a:ext uri="{FF2B5EF4-FFF2-40B4-BE49-F238E27FC236}">
                <a16:creationId xmlns:a16="http://schemas.microsoft.com/office/drawing/2014/main" id="{D230B188-C511-1A26-B7C2-B03AA2D8CE9D}"/>
              </a:ext>
            </a:extLst>
          </p:cNvPr>
          <p:cNvSpPr txBox="1">
            <a:spLocks/>
          </p:cNvSpPr>
          <p:nvPr/>
        </p:nvSpPr>
        <p:spPr>
          <a:xfrm>
            <a:off x="66675" y="22225"/>
            <a:ext cx="9144000" cy="605989"/>
          </a:xfrm>
          <a:prstGeom prst="rect">
            <a:avLst/>
          </a:prstGeom>
        </p:spPr>
        <p:txBody>
          <a:bodyPr>
            <a:normAutofit/>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1600" kern="0" dirty="0">
                <a:solidFill>
                  <a:schemeClr val="tx1"/>
                </a:solidFill>
              </a:rPr>
              <a:t>SWOG 1815: A Phase III Randomized Trial of Gemcitabine, Cisplatin, and Nab-Paclitaxel versus Gemcitabine and Cisplatin in Newly Diagnosed, Advanced Biliary Tract Cancers </a:t>
            </a:r>
          </a:p>
        </p:txBody>
      </p:sp>
      <p:sp>
        <p:nvSpPr>
          <p:cNvPr id="3" name="Subtitle 25">
            <a:extLst>
              <a:ext uri="{FF2B5EF4-FFF2-40B4-BE49-F238E27FC236}">
                <a16:creationId xmlns:a16="http://schemas.microsoft.com/office/drawing/2014/main" id="{535E6A5A-2F2E-D61E-433E-29AEED5128F7}"/>
              </a:ext>
            </a:extLst>
          </p:cNvPr>
          <p:cNvSpPr txBox="1">
            <a:spLocks/>
          </p:cNvSpPr>
          <p:nvPr/>
        </p:nvSpPr>
        <p:spPr>
          <a:xfrm>
            <a:off x="66675" y="558800"/>
            <a:ext cx="9144000" cy="605989"/>
          </a:xfrm>
          <a:prstGeom prst="rect">
            <a:avLst/>
          </a:prstGeom>
        </p:spPr>
        <p:txBody>
          <a:bodyPr>
            <a:normAutofit/>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None/>
            </a:pPr>
            <a:r>
              <a:rPr lang="en-US" sz="1000" kern="0" dirty="0"/>
              <a:t>Rachna T. Shroff, MD, Katherine A. Guthrie, PhD, Aaron J. Scott, MD, Mitesh J. Borad, MD, Laura W. Goff, MD, Khalid Matin, MD, Amit Mahipal, MD, Aparna Kalyan, MD, Milind Javle, MD, Carol </a:t>
            </a:r>
            <a:r>
              <a:rPr lang="en-US" sz="1000" kern="0" dirty="0" err="1"/>
              <a:t>Aghajanian</a:t>
            </a:r>
            <a:r>
              <a:rPr lang="en-US" sz="1000" kern="0" dirty="0"/>
              <a:t>, MD, Benjamin Tan, MD, Puneet Cheema, MD, Anuj K. Patel, MD, Renuka V. Iyer, MD, Robin K. Kelley, MD, </a:t>
            </a:r>
            <a:r>
              <a:rPr lang="en-US" sz="1000" kern="0" dirty="0" err="1"/>
              <a:t>Jaykumar</a:t>
            </a:r>
            <a:r>
              <a:rPr lang="en-US" sz="1000" kern="0" dirty="0"/>
              <a:t> </a:t>
            </a:r>
            <a:r>
              <a:rPr lang="en-US" sz="1000" kern="0" dirty="0" err="1"/>
              <a:t>Thumar</a:t>
            </a:r>
            <a:r>
              <a:rPr lang="en-US" sz="1000" kern="0" dirty="0"/>
              <a:t>, MBBS, MD, Anthony B. El-Khoueiry, MD, E. Gabriela Chiorean, MD, Howard S. Hochster, Philip A. Philip, MD, PhD</a:t>
            </a:r>
          </a:p>
        </p:txBody>
      </p:sp>
      <p:pic>
        <p:nvPicPr>
          <p:cNvPr id="4" name="Picture 3">
            <a:extLst>
              <a:ext uri="{FF2B5EF4-FFF2-40B4-BE49-F238E27FC236}">
                <a16:creationId xmlns:a16="http://schemas.microsoft.com/office/drawing/2014/main" id="{A0C550B3-9F36-0743-C74B-28C1115B5D8E}"/>
              </a:ext>
            </a:extLst>
          </p:cNvPr>
          <p:cNvPicPr>
            <a:picLocks noChangeAspect="1"/>
          </p:cNvPicPr>
          <p:nvPr/>
        </p:nvPicPr>
        <p:blipFill rotWithShape="1">
          <a:blip r:embed="rId2"/>
          <a:srcRect t="6464" b="30838"/>
          <a:stretch/>
        </p:blipFill>
        <p:spPr>
          <a:xfrm>
            <a:off x="66675" y="1790700"/>
            <a:ext cx="3920891" cy="1729740"/>
          </a:xfrm>
          <a:prstGeom prst="rect">
            <a:avLst/>
          </a:prstGeom>
        </p:spPr>
      </p:pic>
      <p:graphicFrame>
        <p:nvGraphicFramePr>
          <p:cNvPr id="5" name="Table 4">
            <a:extLst>
              <a:ext uri="{FF2B5EF4-FFF2-40B4-BE49-F238E27FC236}">
                <a16:creationId xmlns:a16="http://schemas.microsoft.com/office/drawing/2014/main" id="{2E9FF9AC-3C65-651C-4F98-6F7350E1786B}"/>
              </a:ext>
            </a:extLst>
          </p:cNvPr>
          <p:cNvGraphicFramePr>
            <a:graphicFrameLocks noGrp="1"/>
          </p:cNvGraphicFramePr>
          <p:nvPr/>
        </p:nvGraphicFramePr>
        <p:xfrm>
          <a:off x="1775460" y="1196340"/>
          <a:ext cx="2072641" cy="1188720"/>
        </p:xfrm>
        <a:graphic>
          <a:graphicData uri="http://schemas.openxmlformats.org/drawingml/2006/table">
            <a:tbl>
              <a:tblPr>
                <a:tableStyleId>{3C2FFA5D-87B4-456A-9821-1D502468CF0F}</a:tableStyleId>
              </a:tblPr>
              <a:tblGrid>
                <a:gridCol w="485518">
                  <a:extLst>
                    <a:ext uri="{9D8B030D-6E8A-4147-A177-3AD203B41FA5}">
                      <a16:colId xmlns:a16="http://schemas.microsoft.com/office/drawing/2014/main" val="2972996020"/>
                    </a:ext>
                  </a:extLst>
                </a:gridCol>
                <a:gridCol w="1587123">
                  <a:extLst>
                    <a:ext uri="{9D8B030D-6E8A-4147-A177-3AD203B41FA5}">
                      <a16:colId xmlns:a16="http://schemas.microsoft.com/office/drawing/2014/main" val="1994268129"/>
                    </a:ext>
                  </a:extLst>
                </a:gridCol>
              </a:tblGrid>
              <a:tr h="267663">
                <a:tc>
                  <a:txBody>
                    <a:bodyPr/>
                    <a:lstStyle/>
                    <a:p>
                      <a:pPr algn="ctr" fontAlgn="b"/>
                      <a:r>
                        <a:rPr lang="en-US" sz="1200" b="1" u="sng" dirty="0">
                          <a:effectLst/>
                        </a:rPr>
                        <a:t>Arm</a:t>
                      </a:r>
                    </a:p>
                  </a:txBody>
                  <a:tcPr marL="76200" marR="76200" marT="76200" marB="76200" anchor="b"/>
                </a:tc>
                <a:tc>
                  <a:txBody>
                    <a:bodyPr/>
                    <a:lstStyle/>
                    <a:p>
                      <a:pPr algn="ctr" fontAlgn="b"/>
                      <a:r>
                        <a:rPr lang="en-US" sz="1200" b="1" u="sng" dirty="0">
                          <a:effectLst/>
                        </a:rPr>
                        <a:t>Median (CI)</a:t>
                      </a:r>
                    </a:p>
                  </a:txBody>
                  <a:tcPr marL="76200" marR="76200" marT="76200" marB="76200" anchor="b"/>
                </a:tc>
                <a:extLst>
                  <a:ext uri="{0D108BD9-81ED-4DB2-BD59-A6C34878D82A}">
                    <a16:rowId xmlns:a16="http://schemas.microsoft.com/office/drawing/2014/main" val="1225041735"/>
                  </a:ext>
                </a:extLst>
              </a:tr>
              <a:tr h="317336">
                <a:tc>
                  <a:txBody>
                    <a:bodyPr/>
                    <a:lstStyle/>
                    <a:p>
                      <a:pPr algn="ctr" fontAlgn="t"/>
                      <a:r>
                        <a:rPr lang="en-US" sz="1200" dirty="0">
                          <a:effectLst/>
                        </a:rPr>
                        <a:t>GCN</a:t>
                      </a:r>
                    </a:p>
                  </a:txBody>
                  <a:tcPr marL="76200" marR="76200" marT="76200" marB="76200"/>
                </a:tc>
                <a:tc>
                  <a:txBody>
                    <a:bodyPr/>
                    <a:lstStyle/>
                    <a:p>
                      <a:pPr algn="ctr" fontAlgn="t"/>
                      <a:r>
                        <a:rPr lang="en-US" sz="1200" dirty="0">
                          <a:effectLst/>
                        </a:rPr>
                        <a:t>14.0 </a:t>
                      </a:r>
                      <a:r>
                        <a:rPr lang="en-US" sz="1200" dirty="0" err="1">
                          <a:effectLst/>
                        </a:rPr>
                        <a:t>mths</a:t>
                      </a:r>
                      <a:r>
                        <a:rPr lang="en-US" sz="1200" dirty="0">
                          <a:effectLst/>
                        </a:rPr>
                        <a:t> (12.6-16.3)</a:t>
                      </a:r>
                    </a:p>
                  </a:txBody>
                  <a:tcPr marL="76200" marR="76200" marT="76200" marB="76200"/>
                </a:tc>
                <a:extLst>
                  <a:ext uri="{0D108BD9-81ED-4DB2-BD59-A6C34878D82A}">
                    <a16:rowId xmlns:a16="http://schemas.microsoft.com/office/drawing/2014/main" val="307141711"/>
                  </a:ext>
                </a:extLst>
              </a:tr>
              <a:tr h="317336">
                <a:tc>
                  <a:txBody>
                    <a:bodyPr/>
                    <a:lstStyle/>
                    <a:p>
                      <a:pPr algn="ctr" fontAlgn="t"/>
                      <a:r>
                        <a:rPr lang="en-US" sz="1200" dirty="0">
                          <a:effectLst/>
                        </a:rPr>
                        <a:t>GC</a:t>
                      </a:r>
                    </a:p>
                  </a:txBody>
                  <a:tcPr marL="76200" marR="76200" marT="76200" marB="76200"/>
                </a:tc>
                <a:tc>
                  <a:txBody>
                    <a:bodyPr/>
                    <a:lstStyle/>
                    <a:p>
                      <a:pPr algn="ctr" fontAlgn="t"/>
                      <a:r>
                        <a:rPr lang="en-US" sz="1200" dirty="0">
                          <a:effectLst/>
                        </a:rPr>
                        <a:t>12.7 </a:t>
                      </a:r>
                      <a:r>
                        <a:rPr lang="en-US" sz="1200" dirty="0" err="1">
                          <a:effectLst/>
                        </a:rPr>
                        <a:t>mths</a:t>
                      </a:r>
                      <a:r>
                        <a:rPr lang="en-US" sz="1200" dirty="0">
                          <a:effectLst/>
                        </a:rPr>
                        <a:t> (9.5-16.6)</a:t>
                      </a:r>
                    </a:p>
                  </a:txBody>
                  <a:tcPr marL="76200" marR="76200" marT="76200" marB="76200"/>
                </a:tc>
                <a:extLst>
                  <a:ext uri="{0D108BD9-81ED-4DB2-BD59-A6C34878D82A}">
                    <a16:rowId xmlns:a16="http://schemas.microsoft.com/office/drawing/2014/main" val="440042352"/>
                  </a:ext>
                </a:extLst>
              </a:tr>
            </a:tbl>
          </a:graphicData>
        </a:graphic>
      </p:graphicFrame>
      <p:pic>
        <p:nvPicPr>
          <p:cNvPr id="6" name="Picture 5">
            <a:extLst>
              <a:ext uri="{FF2B5EF4-FFF2-40B4-BE49-F238E27FC236}">
                <a16:creationId xmlns:a16="http://schemas.microsoft.com/office/drawing/2014/main" id="{631AA6BC-ACA4-CFC3-6538-325473904267}"/>
              </a:ext>
            </a:extLst>
          </p:cNvPr>
          <p:cNvPicPr>
            <a:picLocks noChangeAspect="1"/>
          </p:cNvPicPr>
          <p:nvPr/>
        </p:nvPicPr>
        <p:blipFill>
          <a:blip r:embed="rId3"/>
          <a:stretch>
            <a:fillRect/>
          </a:stretch>
        </p:blipFill>
        <p:spPr>
          <a:xfrm>
            <a:off x="5104770" y="1708550"/>
            <a:ext cx="3232140" cy="926751"/>
          </a:xfrm>
          <a:prstGeom prst="rect">
            <a:avLst/>
          </a:prstGeom>
        </p:spPr>
      </p:pic>
      <p:pic>
        <p:nvPicPr>
          <p:cNvPr id="7" name="Picture 6">
            <a:extLst>
              <a:ext uri="{FF2B5EF4-FFF2-40B4-BE49-F238E27FC236}">
                <a16:creationId xmlns:a16="http://schemas.microsoft.com/office/drawing/2014/main" id="{61A860AF-13C9-2BD1-4543-FBAB56D92A32}"/>
              </a:ext>
            </a:extLst>
          </p:cNvPr>
          <p:cNvPicPr>
            <a:picLocks noChangeAspect="1"/>
          </p:cNvPicPr>
          <p:nvPr/>
        </p:nvPicPr>
        <p:blipFill>
          <a:blip r:embed="rId4"/>
          <a:stretch>
            <a:fillRect/>
          </a:stretch>
        </p:blipFill>
        <p:spPr>
          <a:xfrm>
            <a:off x="4434840" y="3038950"/>
            <a:ext cx="4572000" cy="671275"/>
          </a:xfrm>
          <a:prstGeom prst="rect">
            <a:avLst/>
          </a:prstGeom>
        </p:spPr>
      </p:pic>
      <p:sp>
        <p:nvSpPr>
          <p:cNvPr id="8" name="TextBox 7">
            <a:extLst>
              <a:ext uri="{FF2B5EF4-FFF2-40B4-BE49-F238E27FC236}">
                <a16:creationId xmlns:a16="http://schemas.microsoft.com/office/drawing/2014/main" id="{D03D7183-0815-20FF-AAF9-5EABD5EDED52}"/>
              </a:ext>
            </a:extLst>
          </p:cNvPr>
          <p:cNvSpPr txBox="1"/>
          <p:nvPr/>
        </p:nvSpPr>
        <p:spPr>
          <a:xfrm>
            <a:off x="5419084" y="1396017"/>
            <a:ext cx="2307042" cy="338554"/>
          </a:xfrm>
          <a:prstGeom prst="rect">
            <a:avLst/>
          </a:prstGeom>
          <a:noFill/>
        </p:spPr>
        <p:txBody>
          <a:bodyPr wrap="none" rtlCol="0">
            <a:spAutoFit/>
          </a:bodyPr>
          <a:lstStyle/>
          <a:p>
            <a:r>
              <a:rPr lang="en-US" sz="1600" dirty="0"/>
              <a:t>OS by stage of disease</a:t>
            </a:r>
          </a:p>
        </p:txBody>
      </p:sp>
      <p:sp>
        <p:nvSpPr>
          <p:cNvPr id="9" name="TextBox 8">
            <a:extLst>
              <a:ext uri="{FF2B5EF4-FFF2-40B4-BE49-F238E27FC236}">
                <a16:creationId xmlns:a16="http://schemas.microsoft.com/office/drawing/2014/main" id="{DC434214-E259-7749-63D7-96FA312F9CCD}"/>
              </a:ext>
            </a:extLst>
          </p:cNvPr>
          <p:cNvSpPr txBox="1"/>
          <p:nvPr/>
        </p:nvSpPr>
        <p:spPr>
          <a:xfrm>
            <a:off x="5419084" y="2667848"/>
            <a:ext cx="2932213" cy="338554"/>
          </a:xfrm>
          <a:prstGeom prst="rect">
            <a:avLst/>
          </a:prstGeom>
          <a:noFill/>
        </p:spPr>
        <p:txBody>
          <a:bodyPr wrap="none" rtlCol="0">
            <a:spAutoFit/>
          </a:bodyPr>
          <a:lstStyle/>
          <a:p>
            <a:r>
              <a:rPr lang="en-US" sz="1600" dirty="0"/>
              <a:t>Response by stage of disease</a:t>
            </a:r>
          </a:p>
        </p:txBody>
      </p:sp>
      <p:sp>
        <p:nvSpPr>
          <p:cNvPr id="10" name="TextBox 9">
            <a:extLst>
              <a:ext uri="{FF2B5EF4-FFF2-40B4-BE49-F238E27FC236}">
                <a16:creationId xmlns:a16="http://schemas.microsoft.com/office/drawing/2014/main" id="{832B46BB-9D6B-BC69-9733-D641DE9A93A2}"/>
              </a:ext>
            </a:extLst>
          </p:cNvPr>
          <p:cNvSpPr txBox="1"/>
          <p:nvPr/>
        </p:nvSpPr>
        <p:spPr>
          <a:xfrm>
            <a:off x="3499815" y="4547658"/>
            <a:ext cx="3214791" cy="276999"/>
          </a:xfrm>
          <a:prstGeom prst="rect">
            <a:avLst/>
          </a:prstGeom>
          <a:noFill/>
        </p:spPr>
        <p:txBody>
          <a:bodyPr wrap="none" rtlCol="0">
            <a:spAutoFit/>
          </a:bodyPr>
          <a:lstStyle/>
          <a:p>
            <a:r>
              <a:rPr lang="en-US" sz="1200" i="1" dirty="0"/>
              <a:t>Shroff R et al, GI Cancers Symposium 2023 </a:t>
            </a:r>
          </a:p>
        </p:txBody>
      </p:sp>
      <p:sp>
        <p:nvSpPr>
          <p:cNvPr id="12" name="Rectangle 11">
            <a:extLst>
              <a:ext uri="{FF2B5EF4-FFF2-40B4-BE49-F238E27FC236}">
                <a16:creationId xmlns:a16="http://schemas.microsoft.com/office/drawing/2014/main" id="{77C247FE-740D-AF75-BC7F-A0D5DBB1BF1B}"/>
              </a:ext>
            </a:extLst>
          </p:cNvPr>
          <p:cNvSpPr/>
          <p:nvPr/>
        </p:nvSpPr>
        <p:spPr bwMode="auto">
          <a:xfrm>
            <a:off x="5526003" y="2399023"/>
            <a:ext cx="2377205" cy="9144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Data in locally advanced disease is hypothesis generating: possible role in peri-operative setting?</a:t>
            </a:r>
          </a:p>
        </p:txBody>
      </p:sp>
    </p:spTree>
    <p:extLst>
      <p:ext uri="{BB962C8B-B14F-4D97-AF65-F5344CB8AC3E}">
        <p14:creationId xmlns:p14="http://schemas.microsoft.com/office/powerpoint/2010/main" val="281933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AD681-09A1-2041-A7D2-307CFCE98003}"/>
              </a:ext>
            </a:extLst>
          </p:cNvPr>
          <p:cNvSpPr>
            <a:spLocks noGrp="1"/>
          </p:cNvSpPr>
          <p:nvPr>
            <p:ph type="title"/>
          </p:nvPr>
        </p:nvSpPr>
        <p:spPr/>
        <p:txBody>
          <a:bodyPr/>
          <a:lstStyle/>
          <a:p>
            <a:r>
              <a:rPr lang="en-US" dirty="0"/>
              <a:t>Advanced BTC: Second Line Treatment</a:t>
            </a:r>
          </a:p>
        </p:txBody>
      </p:sp>
      <p:sp>
        <p:nvSpPr>
          <p:cNvPr id="3" name="Subtitle 2">
            <a:extLst>
              <a:ext uri="{FF2B5EF4-FFF2-40B4-BE49-F238E27FC236}">
                <a16:creationId xmlns:a16="http://schemas.microsoft.com/office/drawing/2014/main" id="{F776726C-979D-A9AD-EDD1-282090A2ED07}"/>
              </a:ext>
            </a:extLst>
          </p:cNvPr>
          <p:cNvSpPr>
            <a:spLocks noGrp="1"/>
          </p:cNvSpPr>
          <p:nvPr>
            <p:ph type="subTitle" idx="1"/>
          </p:nvPr>
        </p:nvSpPr>
        <p:spPr/>
        <p:txBody>
          <a:bodyPr/>
          <a:lstStyle/>
          <a:p>
            <a:pPr marL="342900" indent="-342900" algn="l">
              <a:buFont typeface="Arial" panose="020B0604020202020204" pitchFamily="34" charset="0"/>
              <a:buChar char="•"/>
            </a:pPr>
            <a:r>
              <a:rPr lang="en-US" dirty="0"/>
              <a:t>ABC 06: 5FU and Oxaliplatin</a:t>
            </a:r>
          </a:p>
          <a:p>
            <a:pPr marL="342900" indent="-342900" algn="l">
              <a:buFont typeface="Arial" panose="020B0604020202020204" pitchFamily="34" charset="0"/>
              <a:buChar char="•"/>
            </a:pPr>
            <a:r>
              <a:rPr lang="en-US" dirty="0"/>
              <a:t>Emerging data with liposomal irinotecan</a:t>
            </a:r>
          </a:p>
          <a:p>
            <a:pPr marL="342900" indent="-342900" algn="l">
              <a:buFont typeface="Arial" panose="020B0604020202020204" pitchFamily="34" charset="0"/>
              <a:buChar char="•"/>
            </a:pPr>
            <a:r>
              <a:rPr lang="en-US" dirty="0"/>
              <a:t>Targeted therapies for patients with actionable mutations</a:t>
            </a:r>
          </a:p>
        </p:txBody>
      </p:sp>
    </p:spTree>
    <p:extLst>
      <p:ext uri="{BB962C8B-B14F-4D97-AF65-F5344CB8AC3E}">
        <p14:creationId xmlns:p14="http://schemas.microsoft.com/office/powerpoint/2010/main" val="2561274284"/>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825D9C-C56D-8B4A-5174-F3A5645F76E7}"/>
              </a:ext>
            </a:extLst>
          </p:cNvPr>
          <p:cNvPicPr>
            <a:picLocks noChangeAspect="1"/>
          </p:cNvPicPr>
          <p:nvPr/>
        </p:nvPicPr>
        <p:blipFill rotWithShape="1">
          <a:blip r:embed="rId2"/>
          <a:srcRect l="-759" r="1" b="7848"/>
          <a:stretch/>
        </p:blipFill>
        <p:spPr>
          <a:xfrm>
            <a:off x="792883" y="361813"/>
            <a:ext cx="7774674" cy="3999677"/>
          </a:xfrm>
          <a:prstGeom prst="rect">
            <a:avLst/>
          </a:prstGeom>
        </p:spPr>
      </p:pic>
      <p:sp>
        <p:nvSpPr>
          <p:cNvPr id="7" name="TextBox 6">
            <a:extLst>
              <a:ext uri="{FF2B5EF4-FFF2-40B4-BE49-F238E27FC236}">
                <a16:creationId xmlns:a16="http://schemas.microsoft.com/office/drawing/2014/main" id="{404A4197-4287-6AD3-60EC-FA5221D62CDD}"/>
              </a:ext>
            </a:extLst>
          </p:cNvPr>
          <p:cNvSpPr txBox="1"/>
          <p:nvPr/>
        </p:nvSpPr>
        <p:spPr>
          <a:xfrm>
            <a:off x="1820312" y="5990"/>
            <a:ext cx="4871847" cy="461665"/>
          </a:xfrm>
          <a:prstGeom prst="rect">
            <a:avLst/>
          </a:prstGeom>
          <a:noFill/>
        </p:spPr>
        <p:txBody>
          <a:bodyPr wrap="none" rtlCol="0">
            <a:spAutoFit/>
          </a:bodyPr>
          <a:lstStyle/>
          <a:p>
            <a:r>
              <a:rPr lang="en-US" dirty="0"/>
              <a:t>ABC 06: </a:t>
            </a:r>
            <a:r>
              <a:rPr lang="en-US" dirty="0" err="1"/>
              <a:t>mFOLFOX</a:t>
            </a:r>
            <a:r>
              <a:rPr lang="en-US" dirty="0"/>
              <a:t> in second line</a:t>
            </a:r>
          </a:p>
        </p:txBody>
      </p:sp>
      <p:sp>
        <p:nvSpPr>
          <p:cNvPr id="8" name="TextBox 7">
            <a:extLst>
              <a:ext uri="{FF2B5EF4-FFF2-40B4-BE49-F238E27FC236}">
                <a16:creationId xmlns:a16="http://schemas.microsoft.com/office/drawing/2014/main" id="{868496A8-CF11-8231-9649-B9DE0FB6768F}"/>
              </a:ext>
            </a:extLst>
          </p:cNvPr>
          <p:cNvSpPr txBox="1"/>
          <p:nvPr/>
        </p:nvSpPr>
        <p:spPr>
          <a:xfrm>
            <a:off x="3691133" y="4548036"/>
            <a:ext cx="3324225"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err="1">
                <a:ln>
                  <a:noFill/>
                </a:ln>
                <a:solidFill>
                  <a:prstClr val="black"/>
                </a:solidFill>
                <a:effectLst/>
                <a:uLnTx/>
                <a:uFillTx/>
                <a:latin typeface="Calibri" panose="020F0502020204030204"/>
                <a:ea typeface="+mn-ea"/>
                <a:cs typeface="+mn-cs"/>
              </a:rPr>
              <a:t>Lamarca</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 A, et al, ASCO 2019</a:t>
            </a:r>
          </a:p>
        </p:txBody>
      </p:sp>
    </p:spTree>
    <p:extLst>
      <p:ext uri="{BB962C8B-B14F-4D97-AF65-F5344CB8AC3E}">
        <p14:creationId xmlns:p14="http://schemas.microsoft.com/office/powerpoint/2010/main" val="253033282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DB4859-3A7E-09D5-750E-E8FA12F2BCF5}"/>
              </a:ext>
            </a:extLst>
          </p:cNvPr>
          <p:cNvPicPr>
            <a:picLocks noChangeAspect="1"/>
          </p:cNvPicPr>
          <p:nvPr/>
        </p:nvPicPr>
        <p:blipFill>
          <a:blip r:embed="rId2"/>
          <a:stretch>
            <a:fillRect/>
          </a:stretch>
        </p:blipFill>
        <p:spPr>
          <a:xfrm>
            <a:off x="283543" y="505205"/>
            <a:ext cx="2558334" cy="3719259"/>
          </a:xfrm>
          <a:prstGeom prst="rect">
            <a:avLst/>
          </a:prstGeom>
        </p:spPr>
      </p:pic>
      <p:pic>
        <p:nvPicPr>
          <p:cNvPr id="3" name="Picture 2">
            <a:extLst>
              <a:ext uri="{FF2B5EF4-FFF2-40B4-BE49-F238E27FC236}">
                <a16:creationId xmlns:a16="http://schemas.microsoft.com/office/drawing/2014/main" id="{A8558462-080F-5D3C-B82B-3D407B0FB325}"/>
              </a:ext>
            </a:extLst>
          </p:cNvPr>
          <p:cNvPicPr>
            <a:picLocks noChangeAspect="1"/>
          </p:cNvPicPr>
          <p:nvPr/>
        </p:nvPicPr>
        <p:blipFill>
          <a:blip r:embed="rId3"/>
          <a:stretch>
            <a:fillRect/>
          </a:stretch>
        </p:blipFill>
        <p:spPr>
          <a:xfrm>
            <a:off x="4236501" y="365726"/>
            <a:ext cx="4006255" cy="3858738"/>
          </a:xfrm>
          <a:prstGeom prst="rect">
            <a:avLst/>
          </a:prstGeom>
        </p:spPr>
      </p:pic>
      <p:sp>
        <p:nvSpPr>
          <p:cNvPr id="4" name="TextBox 3">
            <a:extLst>
              <a:ext uri="{FF2B5EF4-FFF2-40B4-BE49-F238E27FC236}">
                <a16:creationId xmlns:a16="http://schemas.microsoft.com/office/drawing/2014/main" id="{F8D8CD10-F20B-94F6-3034-AEC9B901BCF6}"/>
              </a:ext>
            </a:extLst>
          </p:cNvPr>
          <p:cNvSpPr txBox="1"/>
          <p:nvPr/>
        </p:nvSpPr>
        <p:spPr>
          <a:xfrm>
            <a:off x="2020604" y="-89361"/>
            <a:ext cx="4748288" cy="461665"/>
          </a:xfrm>
          <a:prstGeom prst="rect">
            <a:avLst/>
          </a:prstGeom>
          <a:noFill/>
        </p:spPr>
        <p:txBody>
          <a:bodyPr wrap="none" rtlCol="0">
            <a:spAutoFit/>
          </a:bodyPr>
          <a:lstStyle/>
          <a:p>
            <a:r>
              <a:rPr lang="en-US" dirty="0"/>
              <a:t>NIFTY Trial: Liposomal Irinotecan</a:t>
            </a:r>
          </a:p>
        </p:txBody>
      </p:sp>
      <p:sp>
        <p:nvSpPr>
          <p:cNvPr id="6" name="TextBox 5">
            <a:extLst>
              <a:ext uri="{FF2B5EF4-FFF2-40B4-BE49-F238E27FC236}">
                <a16:creationId xmlns:a16="http://schemas.microsoft.com/office/drawing/2014/main" id="{C306557B-07B6-396D-169B-062DB455C454}"/>
              </a:ext>
            </a:extLst>
          </p:cNvPr>
          <p:cNvSpPr txBox="1"/>
          <p:nvPr/>
        </p:nvSpPr>
        <p:spPr>
          <a:xfrm>
            <a:off x="4103210" y="4624509"/>
            <a:ext cx="1628716" cy="276999"/>
          </a:xfrm>
          <a:prstGeom prst="rect">
            <a:avLst/>
          </a:prstGeom>
          <a:noFill/>
        </p:spPr>
        <p:txBody>
          <a:bodyPr wrap="none" rtlCol="0">
            <a:spAutoFit/>
          </a:bodyPr>
          <a:lstStyle/>
          <a:p>
            <a:r>
              <a:rPr lang="en-US" sz="1200" i="1" dirty="0"/>
              <a:t>Yoo C et al, ESMO 2022</a:t>
            </a:r>
          </a:p>
        </p:txBody>
      </p:sp>
    </p:spTree>
    <p:extLst>
      <p:ext uri="{BB962C8B-B14F-4D97-AF65-F5344CB8AC3E}">
        <p14:creationId xmlns:p14="http://schemas.microsoft.com/office/powerpoint/2010/main" val="355473305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520DA2-57E2-0113-8B01-9D4B04BD751F}"/>
              </a:ext>
            </a:extLst>
          </p:cNvPr>
          <p:cNvPicPr>
            <a:picLocks noChangeAspect="1"/>
          </p:cNvPicPr>
          <p:nvPr/>
        </p:nvPicPr>
        <p:blipFill>
          <a:blip r:embed="rId2"/>
          <a:stretch>
            <a:fillRect/>
          </a:stretch>
        </p:blipFill>
        <p:spPr>
          <a:xfrm>
            <a:off x="-85060" y="524987"/>
            <a:ext cx="9144000" cy="3857284"/>
          </a:xfrm>
          <a:prstGeom prst="rect">
            <a:avLst/>
          </a:prstGeom>
        </p:spPr>
      </p:pic>
      <p:sp>
        <p:nvSpPr>
          <p:cNvPr id="3" name="TextBox 2">
            <a:extLst>
              <a:ext uri="{FF2B5EF4-FFF2-40B4-BE49-F238E27FC236}">
                <a16:creationId xmlns:a16="http://schemas.microsoft.com/office/drawing/2014/main" id="{60A88822-B2A0-7382-4EC3-44C417E31058}"/>
              </a:ext>
            </a:extLst>
          </p:cNvPr>
          <p:cNvSpPr txBox="1"/>
          <p:nvPr/>
        </p:nvSpPr>
        <p:spPr>
          <a:xfrm>
            <a:off x="2890161" y="63322"/>
            <a:ext cx="3009157" cy="461665"/>
          </a:xfrm>
          <a:prstGeom prst="rect">
            <a:avLst/>
          </a:prstGeom>
          <a:noFill/>
        </p:spPr>
        <p:txBody>
          <a:bodyPr wrap="none" rtlCol="0">
            <a:spAutoFit/>
          </a:bodyPr>
          <a:lstStyle/>
          <a:p>
            <a:r>
              <a:rPr lang="en-US" dirty="0"/>
              <a:t>However: NALIRICC</a:t>
            </a:r>
          </a:p>
        </p:txBody>
      </p:sp>
      <p:sp>
        <p:nvSpPr>
          <p:cNvPr id="4" name="TextBox 3">
            <a:extLst>
              <a:ext uri="{FF2B5EF4-FFF2-40B4-BE49-F238E27FC236}">
                <a16:creationId xmlns:a16="http://schemas.microsoft.com/office/drawing/2014/main" id="{230588EE-A41F-93FD-0332-6B94BFB8E8B4}"/>
              </a:ext>
            </a:extLst>
          </p:cNvPr>
          <p:cNvSpPr txBox="1"/>
          <p:nvPr/>
        </p:nvSpPr>
        <p:spPr>
          <a:xfrm>
            <a:off x="4136143" y="4573952"/>
            <a:ext cx="1763175" cy="276999"/>
          </a:xfrm>
          <a:prstGeom prst="rect">
            <a:avLst/>
          </a:prstGeom>
          <a:noFill/>
        </p:spPr>
        <p:txBody>
          <a:bodyPr wrap="none" rtlCol="0">
            <a:spAutoFit/>
          </a:bodyPr>
          <a:lstStyle/>
          <a:p>
            <a:r>
              <a:rPr lang="en-US" sz="1200" i="1" dirty="0"/>
              <a:t>Vogel A et al, ESMO 2022</a:t>
            </a:r>
          </a:p>
        </p:txBody>
      </p:sp>
    </p:spTree>
    <p:extLst>
      <p:ext uri="{BB962C8B-B14F-4D97-AF65-F5344CB8AC3E}">
        <p14:creationId xmlns:p14="http://schemas.microsoft.com/office/powerpoint/2010/main" val="248215560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08ECB8-319E-BDBB-9962-A98357F7A4B6}"/>
              </a:ext>
            </a:extLst>
          </p:cNvPr>
          <p:cNvPicPr>
            <a:picLocks noChangeAspect="1"/>
          </p:cNvPicPr>
          <p:nvPr/>
        </p:nvPicPr>
        <p:blipFill>
          <a:blip r:embed="rId2"/>
          <a:stretch>
            <a:fillRect/>
          </a:stretch>
        </p:blipFill>
        <p:spPr>
          <a:xfrm>
            <a:off x="0" y="1057816"/>
            <a:ext cx="2021903" cy="2156178"/>
          </a:xfrm>
          <a:prstGeom prst="rect">
            <a:avLst/>
          </a:prstGeom>
        </p:spPr>
      </p:pic>
      <p:pic>
        <p:nvPicPr>
          <p:cNvPr id="7" name="Picture 6">
            <a:extLst>
              <a:ext uri="{FF2B5EF4-FFF2-40B4-BE49-F238E27FC236}">
                <a16:creationId xmlns:a16="http://schemas.microsoft.com/office/drawing/2014/main" id="{BF8CD18E-3C60-C534-3C78-03C7EADE18D5}"/>
              </a:ext>
            </a:extLst>
          </p:cNvPr>
          <p:cNvPicPr>
            <a:picLocks noChangeAspect="1"/>
          </p:cNvPicPr>
          <p:nvPr/>
        </p:nvPicPr>
        <p:blipFill>
          <a:blip r:embed="rId3"/>
          <a:stretch>
            <a:fillRect/>
          </a:stretch>
        </p:blipFill>
        <p:spPr>
          <a:xfrm>
            <a:off x="2305046" y="725542"/>
            <a:ext cx="6081823" cy="3119980"/>
          </a:xfrm>
          <a:prstGeom prst="rect">
            <a:avLst/>
          </a:prstGeom>
        </p:spPr>
      </p:pic>
      <p:sp>
        <p:nvSpPr>
          <p:cNvPr id="8" name="TextBox 7">
            <a:extLst>
              <a:ext uri="{FF2B5EF4-FFF2-40B4-BE49-F238E27FC236}">
                <a16:creationId xmlns:a16="http://schemas.microsoft.com/office/drawing/2014/main" id="{58C77488-9B78-3358-9442-2A1E4CDE10BE}"/>
              </a:ext>
            </a:extLst>
          </p:cNvPr>
          <p:cNvSpPr txBox="1"/>
          <p:nvPr/>
        </p:nvSpPr>
        <p:spPr>
          <a:xfrm>
            <a:off x="730203" y="124402"/>
            <a:ext cx="7794954" cy="461665"/>
          </a:xfrm>
          <a:prstGeom prst="rect">
            <a:avLst/>
          </a:prstGeom>
          <a:noFill/>
        </p:spPr>
        <p:txBody>
          <a:bodyPr wrap="none" rtlCol="0">
            <a:spAutoFit/>
          </a:bodyPr>
          <a:lstStyle/>
          <a:p>
            <a:r>
              <a:rPr lang="en-US" dirty="0"/>
              <a:t>We do need to do better: Second line trial with CTX-009</a:t>
            </a:r>
          </a:p>
        </p:txBody>
      </p:sp>
    </p:spTree>
    <p:extLst>
      <p:ext uri="{BB962C8B-B14F-4D97-AF65-F5344CB8AC3E}">
        <p14:creationId xmlns:p14="http://schemas.microsoft.com/office/powerpoint/2010/main" val="412468959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18F102-1293-2FD8-CD3D-34ABE5E4982E}"/>
              </a:ext>
            </a:extLst>
          </p:cNvPr>
          <p:cNvPicPr>
            <a:picLocks noChangeAspect="1"/>
          </p:cNvPicPr>
          <p:nvPr/>
        </p:nvPicPr>
        <p:blipFill>
          <a:blip r:embed="rId2"/>
          <a:stretch>
            <a:fillRect/>
          </a:stretch>
        </p:blipFill>
        <p:spPr>
          <a:xfrm>
            <a:off x="1917140" y="335279"/>
            <a:ext cx="4864660" cy="3681967"/>
          </a:xfrm>
          <a:prstGeom prst="rect">
            <a:avLst/>
          </a:prstGeom>
        </p:spPr>
      </p:pic>
      <p:pic>
        <p:nvPicPr>
          <p:cNvPr id="4" name="Picture 3">
            <a:extLst>
              <a:ext uri="{FF2B5EF4-FFF2-40B4-BE49-F238E27FC236}">
                <a16:creationId xmlns:a16="http://schemas.microsoft.com/office/drawing/2014/main" id="{A97FF751-EFCC-859B-7C4A-86B09817A09E}"/>
              </a:ext>
            </a:extLst>
          </p:cNvPr>
          <p:cNvPicPr>
            <a:picLocks noChangeAspect="1"/>
          </p:cNvPicPr>
          <p:nvPr/>
        </p:nvPicPr>
        <p:blipFill>
          <a:blip r:embed="rId3"/>
          <a:stretch>
            <a:fillRect/>
          </a:stretch>
        </p:blipFill>
        <p:spPr>
          <a:xfrm>
            <a:off x="91441" y="762029"/>
            <a:ext cx="2270302" cy="1165831"/>
          </a:xfrm>
          <a:prstGeom prst="rect">
            <a:avLst/>
          </a:prstGeom>
        </p:spPr>
      </p:pic>
      <p:pic>
        <p:nvPicPr>
          <p:cNvPr id="5" name="Picture 4">
            <a:extLst>
              <a:ext uri="{FF2B5EF4-FFF2-40B4-BE49-F238E27FC236}">
                <a16:creationId xmlns:a16="http://schemas.microsoft.com/office/drawing/2014/main" id="{77591BE2-F7E5-132A-C6FD-D933C15D7997}"/>
              </a:ext>
            </a:extLst>
          </p:cNvPr>
          <p:cNvPicPr>
            <a:picLocks noChangeAspect="1"/>
          </p:cNvPicPr>
          <p:nvPr/>
        </p:nvPicPr>
        <p:blipFill>
          <a:blip r:embed="rId4"/>
          <a:stretch>
            <a:fillRect/>
          </a:stretch>
        </p:blipFill>
        <p:spPr>
          <a:xfrm>
            <a:off x="100598" y="2359444"/>
            <a:ext cx="2251987" cy="838058"/>
          </a:xfrm>
          <a:prstGeom prst="rect">
            <a:avLst/>
          </a:prstGeom>
        </p:spPr>
      </p:pic>
      <p:pic>
        <p:nvPicPr>
          <p:cNvPr id="6" name="Picture 5">
            <a:extLst>
              <a:ext uri="{FF2B5EF4-FFF2-40B4-BE49-F238E27FC236}">
                <a16:creationId xmlns:a16="http://schemas.microsoft.com/office/drawing/2014/main" id="{2EB1EF35-A909-4363-7CEF-C8146B505D6B}"/>
              </a:ext>
            </a:extLst>
          </p:cNvPr>
          <p:cNvPicPr>
            <a:picLocks noChangeAspect="1"/>
          </p:cNvPicPr>
          <p:nvPr/>
        </p:nvPicPr>
        <p:blipFill>
          <a:blip r:embed="rId5"/>
          <a:stretch>
            <a:fillRect/>
          </a:stretch>
        </p:blipFill>
        <p:spPr>
          <a:xfrm>
            <a:off x="4283139" y="2574131"/>
            <a:ext cx="2379916" cy="1306232"/>
          </a:xfrm>
          <a:prstGeom prst="rect">
            <a:avLst/>
          </a:prstGeom>
        </p:spPr>
      </p:pic>
      <p:sp>
        <p:nvSpPr>
          <p:cNvPr id="7" name="TextBox 6">
            <a:extLst>
              <a:ext uri="{FF2B5EF4-FFF2-40B4-BE49-F238E27FC236}">
                <a16:creationId xmlns:a16="http://schemas.microsoft.com/office/drawing/2014/main" id="{B16349FF-AE6E-1F72-B170-97F170CD1626}"/>
              </a:ext>
            </a:extLst>
          </p:cNvPr>
          <p:cNvSpPr txBox="1"/>
          <p:nvPr/>
        </p:nvSpPr>
        <p:spPr>
          <a:xfrm>
            <a:off x="3551979" y="4467538"/>
            <a:ext cx="339387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Cardinale</a:t>
            </a:r>
            <a:r>
              <a:rPr kumimoji="0" lang="en-US" sz="1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 </a:t>
            </a:r>
            <a:r>
              <a:rPr kumimoji="0" lang="en-US" sz="1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Adv</a:t>
            </a:r>
            <a:r>
              <a:rPr kumimoji="0" lang="en-US" sz="1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Hepatol</a:t>
            </a:r>
            <a:r>
              <a:rPr kumimoji="0" lang="en-US" sz="1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Jain A, </a:t>
            </a:r>
            <a:r>
              <a:rPr kumimoji="0" lang="en-US" sz="1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Javle</a:t>
            </a:r>
            <a:r>
              <a:rPr kumimoji="0" lang="en-US" sz="1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  J </a:t>
            </a:r>
            <a:r>
              <a:rPr kumimoji="0" lang="en-US" sz="1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Gastrointest</a:t>
            </a:r>
            <a:r>
              <a:rPr kumimoji="0" lang="en-US" sz="1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Oncol</a:t>
            </a:r>
            <a:r>
              <a:rPr kumimoji="0" lang="en-US" sz="1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2016;7(5):797-803</a:t>
            </a:r>
          </a:p>
        </p:txBody>
      </p:sp>
    </p:spTree>
    <p:extLst>
      <p:ext uri="{BB962C8B-B14F-4D97-AF65-F5344CB8AC3E}">
        <p14:creationId xmlns:p14="http://schemas.microsoft.com/office/powerpoint/2010/main" val="33336295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B470D-4764-8568-3688-756FD1E02016}"/>
              </a:ext>
            </a:extLst>
          </p:cNvPr>
          <p:cNvSpPr>
            <a:spLocks noGrp="1"/>
          </p:cNvSpPr>
          <p:nvPr>
            <p:ph type="ctrTitle"/>
          </p:nvPr>
        </p:nvSpPr>
        <p:spPr>
          <a:xfrm>
            <a:off x="457200" y="705316"/>
            <a:ext cx="8229600" cy="1667446"/>
          </a:xfrm>
        </p:spPr>
        <p:txBody>
          <a:bodyPr>
            <a:noAutofit/>
          </a:bodyPr>
          <a:lstStyle/>
          <a:p>
            <a:pPr algn="ctr"/>
            <a:r>
              <a:rPr lang="en-US" sz="2400" dirty="0"/>
              <a:t>T-DXd in Patients with HER2-Overexpressing/Amplified (HER2+) Metastatic Colorectal Cancer (mCRC): Primary Results from the Multicenter, Randomized, Phase 2 DESTINY-CRC02 Study</a:t>
            </a:r>
          </a:p>
        </p:txBody>
      </p:sp>
      <p:sp>
        <p:nvSpPr>
          <p:cNvPr id="3" name="Subtitle 2">
            <a:extLst>
              <a:ext uri="{FF2B5EF4-FFF2-40B4-BE49-F238E27FC236}">
                <a16:creationId xmlns:a16="http://schemas.microsoft.com/office/drawing/2014/main" id="{1A680338-16B2-4F66-3831-61E201D8B17B}"/>
              </a:ext>
            </a:extLst>
          </p:cNvPr>
          <p:cNvSpPr>
            <a:spLocks noGrp="1"/>
          </p:cNvSpPr>
          <p:nvPr>
            <p:ph type="subTitle" idx="1"/>
          </p:nvPr>
        </p:nvSpPr>
        <p:spPr>
          <a:xfrm>
            <a:off x="480060" y="2850533"/>
            <a:ext cx="8229600" cy="930893"/>
          </a:xfrm>
        </p:spPr>
        <p:txBody>
          <a:bodyPr>
            <a:normAutofit fontScale="92500" lnSpcReduction="10000"/>
          </a:bodyPr>
          <a:lstStyle/>
          <a:p>
            <a:r>
              <a:rPr lang="en-US" sz="1800" b="1" dirty="0"/>
              <a:t>Kanwal Raghav</a:t>
            </a:r>
          </a:p>
          <a:p>
            <a:r>
              <a:rPr lang="en-US" sz="1500" dirty="0"/>
              <a:t>The University of Texas MD Anderson Cancer Center, Houston, TX, USA</a:t>
            </a:r>
          </a:p>
          <a:p>
            <a:r>
              <a:rPr lang="en-US" sz="1500" dirty="0"/>
              <a:t>June 4, 2023</a:t>
            </a:r>
          </a:p>
        </p:txBody>
      </p:sp>
      <p:sp>
        <p:nvSpPr>
          <p:cNvPr id="4" name="Text Placeholder 3">
            <a:extLst>
              <a:ext uri="{FF2B5EF4-FFF2-40B4-BE49-F238E27FC236}">
                <a16:creationId xmlns:a16="http://schemas.microsoft.com/office/drawing/2014/main" id="{5D605C02-DF72-819F-1882-2A01D69B87F3}"/>
              </a:ext>
            </a:extLst>
          </p:cNvPr>
          <p:cNvSpPr>
            <a:spLocks noGrp="1"/>
          </p:cNvSpPr>
          <p:nvPr>
            <p:ph type="body" sz="quarter" idx="14"/>
          </p:nvPr>
        </p:nvSpPr>
        <p:spPr/>
        <p:txBody>
          <a:bodyPr/>
          <a:lstStyle/>
          <a:p>
            <a:r>
              <a:rPr lang="en-US" sz="1200" i="1" dirty="0"/>
              <a:t>Additional authors: </a:t>
            </a:r>
            <a:r>
              <a:rPr lang="en-US" sz="1200" dirty="0"/>
              <a:t>Salvatore Siena, Atsuo Takashima, Takeshi Kato, Marc Van Den Eynde, Maria Di Bartolomeo, Yoshito Komatsu, Hisato Kawakami, Marc Peeters, Thierry Andre, Sara Lonardi, Kensei Yamaguchi, Jeanne Tie, Christina Gravalos Castro, John Strickler, Daniel Barrios, Qi Yan, Takahiro Kamio, Kojiro Kobayashi, Takayuki Yoshino</a:t>
            </a:r>
          </a:p>
        </p:txBody>
      </p:sp>
      <p:sp>
        <p:nvSpPr>
          <p:cNvPr id="5" name="TextBox 4">
            <a:extLst>
              <a:ext uri="{FF2B5EF4-FFF2-40B4-BE49-F238E27FC236}">
                <a16:creationId xmlns:a16="http://schemas.microsoft.com/office/drawing/2014/main" id="{A4A3538C-B5E0-2FCA-7D06-465A7FB16D6A}"/>
              </a:ext>
            </a:extLst>
          </p:cNvPr>
          <p:cNvSpPr txBox="1"/>
          <p:nvPr/>
        </p:nvSpPr>
        <p:spPr>
          <a:xfrm>
            <a:off x="79513" y="4736967"/>
            <a:ext cx="7424530" cy="538609"/>
          </a:xfrm>
          <a:prstGeom prst="rect">
            <a:avLst/>
          </a:prstGeom>
          <a:noFill/>
        </p:spPr>
        <p:txBody>
          <a:bodyPr wrap="square" rtlCol="0">
            <a:spAutoFit/>
          </a:bodyPr>
          <a:lstStyle/>
          <a:p>
            <a:pPr defTabSz="457200" fontAlgn="auto">
              <a:spcBef>
                <a:spcPts val="0"/>
              </a:spcBef>
              <a:spcAft>
                <a:spcPts val="0"/>
              </a:spcAft>
            </a:pPr>
            <a:r>
              <a:rPr lang="en-US" sz="1100" b="1" dirty="0">
                <a:solidFill>
                  <a:prstClr val="black"/>
                </a:solidFill>
                <a:latin typeface="Arial" panose="020B0604020202020204"/>
                <a:ea typeface="+mn-ea"/>
                <a:cs typeface="+mn-cs"/>
              </a:rPr>
              <a:t>Raghav K, et al. Presented at: ASCO;2023.</a:t>
            </a:r>
          </a:p>
          <a:p>
            <a:pPr defTabSz="457200" fontAlgn="auto">
              <a:spcBef>
                <a:spcPts val="0"/>
              </a:spcBef>
              <a:spcAft>
                <a:spcPts val="0"/>
              </a:spcAft>
            </a:pPr>
            <a:endParaRPr lang="en-US" sz="1800" dirty="0">
              <a:solidFill>
                <a:prstClr val="black"/>
              </a:solidFill>
              <a:latin typeface="Arial" panose="020B0604020202020204"/>
              <a:ea typeface="+mn-ea"/>
              <a:cs typeface="+mn-cs"/>
            </a:endParaRPr>
          </a:p>
        </p:txBody>
      </p:sp>
    </p:spTree>
    <p:extLst>
      <p:ext uri="{BB962C8B-B14F-4D97-AF65-F5344CB8AC3E}">
        <p14:creationId xmlns:p14="http://schemas.microsoft.com/office/powerpoint/2010/main" val="304068999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3C83FB-CA15-7F3A-C16F-85DC490CCE0C}"/>
              </a:ext>
            </a:extLst>
          </p:cNvPr>
          <p:cNvPicPr>
            <a:picLocks noChangeAspect="1"/>
          </p:cNvPicPr>
          <p:nvPr/>
        </p:nvPicPr>
        <p:blipFill>
          <a:blip r:embed="rId2"/>
          <a:stretch>
            <a:fillRect/>
          </a:stretch>
        </p:blipFill>
        <p:spPr>
          <a:xfrm>
            <a:off x="663850" y="21268"/>
            <a:ext cx="7536284" cy="4239160"/>
          </a:xfrm>
          <a:prstGeom prst="rect">
            <a:avLst/>
          </a:prstGeom>
        </p:spPr>
      </p:pic>
    </p:spTree>
    <p:extLst>
      <p:ext uri="{BB962C8B-B14F-4D97-AF65-F5344CB8AC3E}">
        <p14:creationId xmlns:p14="http://schemas.microsoft.com/office/powerpoint/2010/main" val="3690117798"/>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487676-85D3-E402-6E37-262009CAEC7E}"/>
              </a:ext>
            </a:extLst>
          </p:cNvPr>
          <p:cNvPicPr>
            <a:picLocks noChangeAspect="1"/>
          </p:cNvPicPr>
          <p:nvPr/>
        </p:nvPicPr>
        <p:blipFill>
          <a:blip r:embed="rId2"/>
          <a:stretch>
            <a:fillRect/>
          </a:stretch>
        </p:blipFill>
        <p:spPr>
          <a:xfrm>
            <a:off x="74094" y="1277093"/>
            <a:ext cx="2675687" cy="2594076"/>
          </a:xfrm>
          <a:prstGeom prst="rect">
            <a:avLst/>
          </a:prstGeom>
        </p:spPr>
      </p:pic>
      <p:pic>
        <p:nvPicPr>
          <p:cNvPr id="3" name="Picture 2">
            <a:extLst>
              <a:ext uri="{FF2B5EF4-FFF2-40B4-BE49-F238E27FC236}">
                <a16:creationId xmlns:a16="http://schemas.microsoft.com/office/drawing/2014/main" id="{2B036565-A436-F3D2-9C92-C8884D82264A}"/>
              </a:ext>
            </a:extLst>
          </p:cNvPr>
          <p:cNvPicPr>
            <a:picLocks noChangeAspect="1"/>
          </p:cNvPicPr>
          <p:nvPr/>
        </p:nvPicPr>
        <p:blipFill>
          <a:blip r:embed="rId3"/>
          <a:stretch>
            <a:fillRect/>
          </a:stretch>
        </p:blipFill>
        <p:spPr>
          <a:xfrm>
            <a:off x="2880359" y="1534441"/>
            <a:ext cx="6189547" cy="2336728"/>
          </a:xfrm>
          <a:prstGeom prst="rect">
            <a:avLst/>
          </a:prstGeom>
        </p:spPr>
      </p:pic>
      <p:sp>
        <p:nvSpPr>
          <p:cNvPr id="4" name="Title 1">
            <a:extLst>
              <a:ext uri="{FF2B5EF4-FFF2-40B4-BE49-F238E27FC236}">
                <a16:creationId xmlns:a16="http://schemas.microsoft.com/office/drawing/2014/main" id="{FAAB6F2E-A8E8-771A-F1F4-C9E898013C7A}"/>
              </a:ext>
            </a:extLst>
          </p:cNvPr>
          <p:cNvSpPr txBox="1">
            <a:spLocks/>
          </p:cNvSpPr>
          <p:nvPr/>
        </p:nvSpPr>
        <p:spPr>
          <a:xfrm>
            <a:off x="-253691" y="149052"/>
            <a:ext cx="8953088" cy="574975"/>
          </a:xfrm>
          <a:prstGeom prst="rect">
            <a:avLst/>
          </a:prstGeom>
        </p:spPr>
        <p:txBody>
          <a:bodyPr vert="horz" lIns="91440" tIns="45720" rIns="91440" bIns="45720" rtlCol="0" anchor="b">
            <a:normAutofit lnSpcReduction="10000"/>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3200" b="1" kern="0" dirty="0">
                <a:solidFill>
                  <a:srgbClr val="C00000"/>
                </a:solidFill>
              </a:rPr>
              <a:t>Targeting IDH1: </a:t>
            </a:r>
            <a:r>
              <a:rPr lang="en-US" sz="3200" b="1" kern="0" dirty="0" err="1">
                <a:solidFill>
                  <a:srgbClr val="C00000"/>
                </a:solidFill>
              </a:rPr>
              <a:t>ClarIDHy</a:t>
            </a:r>
            <a:r>
              <a:rPr lang="en-US" sz="3200" b="1" kern="0" dirty="0">
                <a:solidFill>
                  <a:srgbClr val="C00000"/>
                </a:solidFill>
              </a:rPr>
              <a:t> phase3 trial</a:t>
            </a:r>
          </a:p>
        </p:txBody>
      </p:sp>
    </p:spTree>
    <p:extLst>
      <p:ext uri="{BB962C8B-B14F-4D97-AF65-F5344CB8AC3E}">
        <p14:creationId xmlns:p14="http://schemas.microsoft.com/office/powerpoint/2010/main" val="397009756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6BD25B-C63A-1547-9976-3449A7C7BDDB}"/>
              </a:ext>
            </a:extLst>
          </p:cNvPr>
          <p:cNvSpPr txBox="1">
            <a:spLocks/>
          </p:cNvSpPr>
          <p:nvPr/>
        </p:nvSpPr>
        <p:spPr>
          <a:xfrm>
            <a:off x="285512" y="84239"/>
            <a:ext cx="8693449" cy="493082"/>
          </a:xfrm>
          <a:prstGeom prst="rect">
            <a:avLst/>
          </a:prstGeom>
        </p:spPr>
        <p:txBody>
          <a:bodyPr>
            <a:normAutofit/>
          </a:bodyPr>
          <a:lstStyle>
            <a:lvl1pPr algn="l" defTabSz="914400" rtl="0" eaLnBrk="1" latinLnBrk="0" hangingPunct="1">
              <a:lnSpc>
                <a:spcPct val="90000"/>
              </a:lnSpc>
              <a:spcBef>
                <a:spcPct val="0"/>
              </a:spcBef>
              <a:buNone/>
              <a:defRPr sz="3800" b="0" i="0" kern="1200" baseline="0">
                <a:solidFill>
                  <a:schemeClr val="bg1"/>
                </a:solidFill>
                <a:latin typeface="+mj-lt"/>
                <a:ea typeface="+mj-ea"/>
                <a:cs typeface="Arial" panose="020B0604020202020204" pitchFamily="34" charset="0"/>
              </a:defRPr>
            </a:lvl1pPr>
          </a:lstStyle>
          <a:p>
            <a:pPr defTabSz="685800" fontAlgn="auto">
              <a:spcAft>
                <a:spcPts val="0"/>
              </a:spcAft>
              <a:defRPr/>
            </a:pPr>
            <a:r>
              <a:rPr lang="en-US" sz="2550" dirty="0">
                <a:solidFill>
                  <a:prstClr val="black"/>
                </a:solidFill>
                <a:latin typeface="Arial" panose="020B0604020202020204" pitchFamily="34" charset="0"/>
              </a:rPr>
              <a:t>Primary endpoint of PFS by IRC was met</a:t>
            </a:r>
            <a:endParaRPr lang="en-US" sz="2550" baseline="30000" dirty="0">
              <a:solidFill>
                <a:prstClr val="black"/>
              </a:solidFill>
              <a:latin typeface="Arial" panose="020B0604020202020204" pitchFamily="34" charset="0"/>
            </a:endParaRPr>
          </a:p>
        </p:txBody>
      </p:sp>
      <p:sp>
        <p:nvSpPr>
          <p:cNvPr id="4" name="y-axis title">
            <a:extLst>
              <a:ext uri="{FF2B5EF4-FFF2-40B4-BE49-F238E27FC236}">
                <a16:creationId xmlns:a16="http://schemas.microsoft.com/office/drawing/2014/main" id="{68142FE8-2650-4F42-A3B1-1477ECFE6964}"/>
              </a:ext>
            </a:extLst>
          </p:cNvPr>
          <p:cNvSpPr txBox="1"/>
          <p:nvPr/>
        </p:nvSpPr>
        <p:spPr>
          <a:xfrm rot="16200000">
            <a:off x="75508" y="2260420"/>
            <a:ext cx="1027845" cy="253916"/>
          </a:xfrm>
          <a:prstGeom prst="rect">
            <a:avLst/>
          </a:prstGeom>
          <a:noFill/>
        </p:spPr>
        <p:txBody>
          <a:bodyPr wrap="none" rtlCol="0">
            <a:spAutoFit/>
          </a:bodyPr>
          <a:lstStyle/>
          <a:p>
            <a:pPr defTabSz="685800" fontAlgn="auto">
              <a:spcBef>
                <a:spcPts val="0"/>
              </a:spcBef>
              <a:spcAft>
                <a:spcPts val="0"/>
              </a:spcAft>
              <a:defRPr/>
            </a:pPr>
            <a:r>
              <a:rPr lang="en-US" sz="1050" b="1" dirty="0">
                <a:solidFill>
                  <a:prstClr val="black"/>
                </a:solidFill>
                <a:latin typeface="Calibri" panose="020F0502020204030204"/>
                <a:ea typeface="+mn-ea"/>
                <a:cs typeface="+mn-cs"/>
              </a:rPr>
              <a:t>PFS probability</a:t>
            </a:r>
          </a:p>
        </p:txBody>
      </p:sp>
      <p:sp>
        <p:nvSpPr>
          <p:cNvPr id="5" name="x-axis title">
            <a:extLst>
              <a:ext uri="{FF2B5EF4-FFF2-40B4-BE49-F238E27FC236}">
                <a16:creationId xmlns:a16="http://schemas.microsoft.com/office/drawing/2014/main" id="{23ADC803-03D3-0641-A7C0-EAE78767E55B}"/>
              </a:ext>
            </a:extLst>
          </p:cNvPr>
          <p:cNvSpPr txBox="1"/>
          <p:nvPr/>
        </p:nvSpPr>
        <p:spPr>
          <a:xfrm>
            <a:off x="3461724" y="4401598"/>
            <a:ext cx="1170513" cy="253916"/>
          </a:xfrm>
          <a:prstGeom prst="rect">
            <a:avLst/>
          </a:prstGeom>
          <a:noFill/>
        </p:spPr>
        <p:txBody>
          <a:bodyPr wrap="none" rtlCol="0">
            <a:spAutoFit/>
          </a:bodyPr>
          <a:lstStyle/>
          <a:p>
            <a:pPr defTabSz="685800" fontAlgn="auto">
              <a:spcBef>
                <a:spcPts val="0"/>
              </a:spcBef>
              <a:spcAft>
                <a:spcPts val="0"/>
              </a:spcAft>
              <a:defRPr/>
            </a:pPr>
            <a:r>
              <a:rPr lang="en-US" sz="1050" b="1" dirty="0">
                <a:solidFill>
                  <a:prstClr val="black"/>
                </a:solidFill>
                <a:latin typeface="Calibri" panose="020F0502020204030204"/>
                <a:ea typeface="+mn-ea"/>
                <a:cs typeface="+mn-cs"/>
              </a:rPr>
              <a:t>Survival (months)</a:t>
            </a:r>
          </a:p>
        </p:txBody>
      </p:sp>
      <p:graphicFrame>
        <p:nvGraphicFramePr>
          <p:cNvPr id="6" name="Graph">
            <a:extLst>
              <a:ext uri="{FF2B5EF4-FFF2-40B4-BE49-F238E27FC236}">
                <a16:creationId xmlns:a16="http://schemas.microsoft.com/office/drawing/2014/main" id="{99EB3A99-3396-3044-BD9B-61DF649218C7}"/>
              </a:ext>
            </a:extLst>
          </p:cNvPr>
          <p:cNvGraphicFramePr>
            <a:graphicFrameLocks noGrp="1"/>
          </p:cNvGraphicFramePr>
          <p:nvPr/>
        </p:nvGraphicFramePr>
        <p:xfrm>
          <a:off x="656848" y="990924"/>
          <a:ext cx="6218853" cy="3333319"/>
        </p:xfrm>
        <a:graphic>
          <a:graphicData uri="http://schemas.openxmlformats.org/drawingml/2006/chart">
            <c:chart xmlns:c="http://schemas.openxmlformats.org/drawingml/2006/chart" xmlns:r="http://schemas.openxmlformats.org/officeDocument/2006/relationships" r:id="rId2"/>
          </a:graphicData>
        </a:graphic>
      </p:graphicFrame>
      <p:grpSp>
        <p:nvGrpSpPr>
          <p:cNvPr id="7" name="IVO legend">
            <a:extLst>
              <a:ext uri="{FF2B5EF4-FFF2-40B4-BE49-F238E27FC236}">
                <a16:creationId xmlns:a16="http://schemas.microsoft.com/office/drawing/2014/main" id="{B6547C76-B344-A84A-895D-DB2684D1B022}"/>
              </a:ext>
            </a:extLst>
          </p:cNvPr>
          <p:cNvGrpSpPr/>
          <p:nvPr/>
        </p:nvGrpSpPr>
        <p:grpSpPr>
          <a:xfrm>
            <a:off x="2524852" y="1134220"/>
            <a:ext cx="818757" cy="230832"/>
            <a:chOff x="3077319" y="1352706"/>
            <a:chExt cx="1091676" cy="307776"/>
          </a:xfrm>
        </p:grpSpPr>
        <p:sp>
          <p:nvSpPr>
            <p:cNvPr id="8" name="TextBox 7">
              <a:extLst>
                <a:ext uri="{FF2B5EF4-FFF2-40B4-BE49-F238E27FC236}">
                  <a16:creationId xmlns:a16="http://schemas.microsoft.com/office/drawing/2014/main" id="{4EA85823-4796-2B4B-AF84-1F4CED8B9535}"/>
                </a:ext>
              </a:extLst>
            </p:cNvPr>
            <p:cNvSpPr txBox="1"/>
            <p:nvPr/>
          </p:nvSpPr>
          <p:spPr>
            <a:xfrm>
              <a:off x="3260199" y="1352706"/>
              <a:ext cx="908796" cy="307776"/>
            </a:xfrm>
            <a:prstGeom prst="rect">
              <a:avLst/>
            </a:prstGeom>
            <a:noFill/>
          </p:spPr>
          <p:txBody>
            <a:bodyPr wrap="none" rtlCol="0">
              <a:spAutoFit/>
            </a:bodyPr>
            <a:lstStyle/>
            <a:p>
              <a:pPr defTabSz="685800" fontAlgn="auto">
                <a:spcBef>
                  <a:spcPts val="0"/>
                </a:spcBef>
                <a:spcAft>
                  <a:spcPts val="0"/>
                </a:spcAft>
                <a:defRPr/>
              </a:pPr>
              <a:r>
                <a:rPr lang="en-US" sz="900" b="1" dirty="0">
                  <a:solidFill>
                    <a:prstClr val="black"/>
                  </a:solidFill>
                  <a:latin typeface="Calibri" panose="020F0502020204030204"/>
                  <a:ea typeface="+mn-ea"/>
                  <a:cs typeface="+mn-cs"/>
                </a:rPr>
                <a:t>Ivosidenib</a:t>
              </a:r>
            </a:p>
          </p:txBody>
        </p:sp>
        <p:cxnSp>
          <p:nvCxnSpPr>
            <p:cNvPr id="9" name="Straight Connector 8">
              <a:extLst>
                <a:ext uri="{FF2B5EF4-FFF2-40B4-BE49-F238E27FC236}">
                  <a16:creationId xmlns:a16="http://schemas.microsoft.com/office/drawing/2014/main" id="{E87D695B-011D-F546-99EF-6DEBF44EDC97}"/>
                </a:ext>
              </a:extLst>
            </p:cNvPr>
            <p:cNvCxnSpPr/>
            <p:nvPr/>
          </p:nvCxnSpPr>
          <p:spPr>
            <a:xfrm>
              <a:off x="3077319" y="1491205"/>
              <a:ext cx="182880" cy="0"/>
            </a:xfrm>
            <a:prstGeom prst="line">
              <a:avLst/>
            </a:prstGeom>
            <a:ln w="28575">
              <a:solidFill>
                <a:srgbClr val="0070C0"/>
              </a:solidFill>
            </a:ln>
            <a:effectLst/>
          </p:spPr>
          <p:style>
            <a:lnRef idx="2">
              <a:schemeClr val="accent1"/>
            </a:lnRef>
            <a:fillRef idx="0">
              <a:schemeClr val="accent1"/>
            </a:fillRef>
            <a:effectRef idx="1">
              <a:schemeClr val="accent1"/>
            </a:effectRef>
            <a:fontRef idx="minor">
              <a:schemeClr val="tx1"/>
            </a:fontRef>
          </p:style>
        </p:cxnSp>
      </p:grpSp>
      <p:grpSp>
        <p:nvGrpSpPr>
          <p:cNvPr id="10" name="Censored legend">
            <a:extLst>
              <a:ext uri="{FF2B5EF4-FFF2-40B4-BE49-F238E27FC236}">
                <a16:creationId xmlns:a16="http://schemas.microsoft.com/office/drawing/2014/main" id="{4D5BBAD4-9C62-3F41-B4A5-C0B999A4D063}"/>
              </a:ext>
            </a:extLst>
          </p:cNvPr>
          <p:cNvGrpSpPr/>
          <p:nvPr/>
        </p:nvGrpSpPr>
        <p:grpSpPr>
          <a:xfrm>
            <a:off x="1558552" y="1111135"/>
            <a:ext cx="813687" cy="276999"/>
            <a:chOff x="1771196" y="1321928"/>
            <a:chExt cx="1084915" cy="369333"/>
          </a:xfrm>
        </p:grpSpPr>
        <p:sp>
          <p:nvSpPr>
            <p:cNvPr id="11" name="TextBox 10">
              <a:extLst>
                <a:ext uri="{FF2B5EF4-FFF2-40B4-BE49-F238E27FC236}">
                  <a16:creationId xmlns:a16="http://schemas.microsoft.com/office/drawing/2014/main" id="{DE8A9DC2-D307-B742-8C74-5758CA6A5D26}"/>
                </a:ext>
              </a:extLst>
            </p:cNvPr>
            <p:cNvSpPr txBox="1"/>
            <p:nvPr/>
          </p:nvSpPr>
          <p:spPr>
            <a:xfrm>
              <a:off x="2007161" y="1352705"/>
              <a:ext cx="848950" cy="307776"/>
            </a:xfrm>
            <a:prstGeom prst="rect">
              <a:avLst/>
            </a:prstGeom>
            <a:noFill/>
          </p:spPr>
          <p:txBody>
            <a:bodyPr wrap="none" rtlCol="0">
              <a:spAutoFit/>
            </a:bodyPr>
            <a:lstStyle/>
            <a:p>
              <a:pPr defTabSz="685800" fontAlgn="auto">
                <a:spcBef>
                  <a:spcPts val="0"/>
                </a:spcBef>
                <a:spcAft>
                  <a:spcPts val="0"/>
                </a:spcAft>
                <a:defRPr/>
              </a:pPr>
              <a:r>
                <a:rPr lang="en-US" sz="900" b="1" dirty="0">
                  <a:solidFill>
                    <a:prstClr val="black"/>
                  </a:solidFill>
                  <a:latin typeface="Calibri" panose="020F0502020204030204"/>
                  <a:ea typeface="+mn-ea"/>
                  <a:cs typeface="+mn-cs"/>
                </a:rPr>
                <a:t>Censored</a:t>
              </a:r>
            </a:p>
          </p:txBody>
        </p:sp>
        <p:sp>
          <p:nvSpPr>
            <p:cNvPr id="12" name="TextBox 11">
              <a:extLst>
                <a:ext uri="{FF2B5EF4-FFF2-40B4-BE49-F238E27FC236}">
                  <a16:creationId xmlns:a16="http://schemas.microsoft.com/office/drawing/2014/main" id="{3E8A2F33-479A-994F-98CA-07A79D0C383B}"/>
                </a:ext>
              </a:extLst>
            </p:cNvPr>
            <p:cNvSpPr txBox="1"/>
            <p:nvPr/>
          </p:nvSpPr>
          <p:spPr>
            <a:xfrm>
              <a:off x="1771196" y="1321928"/>
              <a:ext cx="348813" cy="369333"/>
            </a:xfrm>
            <a:prstGeom prst="rect">
              <a:avLst/>
            </a:prstGeom>
            <a:noFill/>
          </p:spPr>
          <p:txBody>
            <a:bodyPr wrap="none" rtlCol="0">
              <a:spAutoFit/>
            </a:bodyPr>
            <a:lstStyle/>
            <a:p>
              <a:pPr defTabSz="685800" fontAlgn="auto">
                <a:spcBef>
                  <a:spcPts val="0"/>
                </a:spcBef>
                <a:spcAft>
                  <a:spcPts val="0"/>
                </a:spcAft>
                <a:defRPr/>
              </a:pPr>
              <a:r>
                <a:rPr lang="en-US" sz="1200" b="1" dirty="0">
                  <a:solidFill>
                    <a:prstClr val="black"/>
                  </a:solidFill>
                  <a:latin typeface="Calibri" panose="020F0502020204030204"/>
                  <a:ea typeface="+mn-ea"/>
                  <a:cs typeface="+mn-cs"/>
                </a:rPr>
                <a:t>+</a:t>
              </a:r>
            </a:p>
          </p:txBody>
        </p:sp>
      </p:grpSp>
      <p:grpSp>
        <p:nvGrpSpPr>
          <p:cNvPr id="13" name="PBO legend">
            <a:extLst>
              <a:ext uri="{FF2B5EF4-FFF2-40B4-BE49-F238E27FC236}">
                <a16:creationId xmlns:a16="http://schemas.microsoft.com/office/drawing/2014/main" id="{6B0F44BD-E966-1E46-AEB1-B469309D1184}"/>
              </a:ext>
            </a:extLst>
          </p:cNvPr>
          <p:cNvGrpSpPr/>
          <p:nvPr/>
        </p:nvGrpSpPr>
        <p:grpSpPr>
          <a:xfrm>
            <a:off x="3492216" y="1134220"/>
            <a:ext cx="700135" cy="230832"/>
            <a:chOff x="4349415" y="1352706"/>
            <a:chExt cx="933514" cy="307776"/>
          </a:xfrm>
        </p:grpSpPr>
        <p:sp>
          <p:nvSpPr>
            <p:cNvPr id="14" name="TextBox 13">
              <a:extLst>
                <a:ext uri="{FF2B5EF4-FFF2-40B4-BE49-F238E27FC236}">
                  <a16:creationId xmlns:a16="http://schemas.microsoft.com/office/drawing/2014/main" id="{B9C01426-7395-2F43-A8DD-A002205258E1}"/>
                </a:ext>
              </a:extLst>
            </p:cNvPr>
            <p:cNvSpPr txBox="1"/>
            <p:nvPr/>
          </p:nvSpPr>
          <p:spPr>
            <a:xfrm>
              <a:off x="4532295" y="1352706"/>
              <a:ext cx="750634" cy="307776"/>
            </a:xfrm>
            <a:prstGeom prst="rect">
              <a:avLst/>
            </a:prstGeom>
            <a:noFill/>
          </p:spPr>
          <p:txBody>
            <a:bodyPr wrap="none" rtlCol="0">
              <a:spAutoFit/>
            </a:bodyPr>
            <a:lstStyle/>
            <a:p>
              <a:pPr defTabSz="685800" fontAlgn="auto">
                <a:spcBef>
                  <a:spcPts val="0"/>
                </a:spcBef>
                <a:spcAft>
                  <a:spcPts val="0"/>
                </a:spcAft>
                <a:defRPr/>
              </a:pPr>
              <a:r>
                <a:rPr lang="en-US" sz="900" b="1" dirty="0">
                  <a:solidFill>
                    <a:prstClr val="black"/>
                  </a:solidFill>
                  <a:latin typeface="Calibri" panose="020F0502020204030204"/>
                  <a:ea typeface="+mn-ea"/>
                  <a:cs typeface="+mn-cs"/>
                </a:rPr>
                <a:t>Placebo</a:t>
              </a:r>
            </a:p>
          </p:txBody>
        </p:sp>
        <p:cxnSp>
          <p:nvCxnSpPr>
            <p:cNvPr id="15" name="Straight Connector 14">
              <a:extLst>
                <a:ext uri="{FF2B5EF4-FFF2-40B4-BE49-F238E27FC236}">
                  <a16:creationId xmlns:a16="http://schemas.microsoft.com/office/drawing/2014/main" id="{0482D6A6-942A-E64F-B516-2FF7AC12CA76}"/>
                </a:ext>
              </a:extLst>
            </p:cNvPr>
            <p:cNvCxnSpPr/>
            <p:nvPr/>
          </p:nvCxnSpPr>
          <p:spPr>
            <a:xfrm>
              <a:off x="4349415" y="1491205"/>
              <a:ext cx="182880" cy="0"/>
            </a:xfrm>
            <a:prstGeom prst="line">
              <a:avLst/>
            </a:prstGeom>
            <a:ln w="28575">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6" name="HR on graph">
            <a:extLst>
              <a:ext uri="{FF2B5EF4-FFF2-40B4-BE49-F238E27FC236}">
                <a16:creationId xmlns:a16="http://schemas.microsoft.com/office/drawing/2014/main" id="{348A3447-FF4D-EA4B-865E-7BE5094A1AE2}"/>
              </a:ext>
            </a:extLst>
          </p:cNvPr>
          <p:cNvSpPr/>
          <p:nvPr/>
        </p:nvSpPr>
        <p:spPr>
          <a:xfrm>
            <a:off x="1568070" y="1422484"/>
            <a:ext cx="2668526" cy="415498"/>
          </a:xfrm>
          <a:prstGeom prst="rect">
            <a:avLst/>
          </a:prstGeom>
        </p:spPr>
        <p:txBody>
          <a:bodyPr wrap="square">
            <a:spAutoFit/>
          </a:bodyPr>
          <a:lstStyle/>
          <a:p>
            <a:pPr algn="ctr" defTabSz="685800" fontAlgn="auto">
              <a:spcBef>
                <a:spcPts val="0"/>
              </a:spcBef>
              <a:spcAft>
                <a:spcPts val="450"/>
              </a:spcAft>
              <a:buClr>
                <a:srgbClr val="5B9BD5"/>
              </a:buClr>
              <a:defRPr/>
            </a:pPr>
            <a:r>
              <a:rPr lang="en-US" sz="1050" b="1" dirty="0">
                <a:solidFill>
                  <a:prstClr val="black"/>
                </a:solidFill>
                <a:latin typeface="Calibri" panose="020F0502020204030204"/>
                <a:ea typeface="+mn-ea"/>
                <a:cs typeface="+mn-cs"/>
              </a:rPr>
              <a:t>HR = 0.37 (95% CI 0.25, 0.54) </a:t>
            </a:r>
            <a:br>
              <a:rPr lang="en-US" sz="1050" b="1" dirty="0">
                <a:solidFill>
                  <a:prstClr val="black"/>
                </a:solidFill>
                <a:latin typeface="Calibri" panose="020F0502020204030204"/>
                <a:ea typeface="+mn-ea"/>
                <a:cs typeface="+mn-cs"/>
              </a:rPr>
            </a:br>
            <a:r>
              <a:rPr lang="en-US" sz="1050" b="1" dirty="0">
                <a:solidFill>
                  <a:prstClr val="black"/>
                </a:solidFill>
                <a:latin typeface="Calibri" panose="020F0502020204030204"/>
                <a:ea typeface="+mn-ea"/>
                <a:cs typeface="+mn-cs"/>
              </a:rPr>
              <a:t>1-sided p &lt; 0.0001</a:t>
            </a:r>
          </a:p>
        </p:txBody>
      </p:sp>
      <p:grpSp>
        <p:nvGrpSpPr>
          <p:cNvPr id="17" name="Number of pts at risk">
            <a:extLst>
              <a:ext uri="{FF2B5EF4-FFF2-40B4-BE49-F238E27FC236}">
                <a16:creationId xmlns:a16="http://schemas.microsoft.com/office/drawing/2014/main" id="{FCD5047C-1D6D-8B43-B708-8ECAB59B1735}"/>
              </a:ext>
            </a:extLst>
          </p:cNvPr>
          <p:cNvGrpSpPr/>
          <p:nvPr/>
        </p:nvGrpSpPr>
        <p:grpSpPr>
          <a:xfrm>
            <a:off x="849109" y="3859224"/>
            <a:ext cx="5940905" cy="616373"/>
            <a:chOff x="423357" y="5142457"/>
            <a:chExt cx="7921206" cy="821831"/>
          </a:xfrm>
        </p:grpSpPr>
        <p:sp>
          <p:nvSpPr>
            <p:cNvPr id="18" name="number of pts at risk">
              <a:extLst>
                <a:ext uri="{FF2B5EF4-FFF2-40B4-BE49-F238E27FC236}">
                  <a16:creationId xmlns:a16="http://schemas.microsoft.com/office/drawing/2014/main" id="{DF788834-8774-A642-82EE-C59ED0ED073E}"/>
                </a:ext>
              </a:extLst>
            </p:cNvPr>
            <p:cNvSpPr txBox="1"/>
            <p:nvPr/>
          </p:nvSpPr>
          <p:spPr>
            <a:xfrm>
              <a:off x="423357" y="5142457"/>
              <a:ext cx="1973189" cy="307776"/>
            </a:xfrm>
            <a:prstGeom prst="rect">
              <a:avLst/>
            </a:prstGeom>
            <a:noFill/>
          </p:spPr>
          <p:txBody>
            <a:bodyPr wrap="none" rtlCol="0">
              <a:spAutoFit/>
            </a:bodyPr>
            <a:lstStyle/>
            <a:p>
              <a:pPr defTabSz="685800" fontAlgn="auto">
                <a:spcBef>
                  <a:spcPts val="0"/>
                </a:spcBef>
                <a:spcAft>
                  <a:spcPts val="0"/>
                </a:spcAft>
                <a:defRPr/>
              </a:pPr>
              <a:r>
                <a:rPr lang="en-US" sz="900" b="1" dirty="0">
                  <a:solidFill>
                    <a:prstClr val="black"/>
                  </a:solidFill>
                  <a:latin typeface="Calibri" panose="020F0502020204030204"/>
                  <a:ea typeface="+mn-ea"/>
                  <a:cs typeface="+mn-cs"/>
                </a:rPr>
                <a:t>Number of patients at risk:</a:t>
              </a:r>
            </a:p>
          </p:txBody>
        </p:sp>
        <p:grpSp>
          <p:nvGrpSpPr>
            <p:cNvPr id="19" name="PBO numbers">
              <a:extLst>
                <a:ext uri="{FF2B5EF4-FFF2-40B4-BE49-F238E27FC236}">
                  <a16:creationId xmlns:a16="http://schemas.microsoft.com/office/drawing/2014/main" id="{8A110B81-4CF2-C047-8788-17CC7013443D}"/>
                </a:ext>
              </a:extLst>
            </p:cNvPr>
            <p:cNvGrpSpPr/>
            <p:nvPr/>
          </p:nvGrpSpPr>
          <p:grpSpPr>
            <a:xfrm>
              <a:off x="508780" y="5656512"/>
              <a:ext cx="2416036" cy="307776"/>
              <a:chOff x="1455318" y="5275692"/>
              <a:chExt cx="2906212" cy="307776"/>
            </a:xfrm>
          </p:grpSpPr>
          <p:sp>
            <p:nvSpPr>
              <p:cNvPr id="40" name="TextBox 39">
                <a:extLst>
                  <a:ext uri="{FF2B5EF4-FFF2-40B4-BE49-F238E27FC236}">
                    <a16:creationId xmlns:a16="http://schemas.microsoft.com/office/drawing/2014/main" id="{0375C0A5-8169-294E-A51A-E609833CD582}"/>
                  </a:ext>
                </a:extLst>
              </p:cNvPr>
              <p:cNvSpPr txBox="1"/>
              <p:nvPr/>
            </p:nvSpPr>
            <p:spPr>
              <a:xfrm>
                <a:off x="1455318" y="5275692"/>
                <a:ext cx="481285" cy="307776"/>
              </a:xfrm>
              <a:prstGeom prst="rect">
                <a:avLst/>
              </a:prstGeom>
              <a:noFill/>
            </p:spPr>
            <p:txBody>
              <a:bodyPr wrap="none" rtlCol="0">
                <a:spAutoFit/>
              </a:bodyPr>
              <a:lstStyle/>
              <a:p>
                <a:pPr defTabSz="685800" fontAlgn="auto">
                  <a:spcBef>
                    <a:spcPts val="0"/>
                  </a:spcBef>
                  <a:spcAft>
                    <a:spcPts val="0"/>
                  </a:spcAft>
                  <a:defRPr/>
                </a:pPr>
                <a:r>
                  <a:rPr lang="en-US" sz="900" b="1" dirty="0">
                    <a:solidFill>
                      <a:prstClr val="black"/>
                    </a:solidFill>
                    <a:latin typeface="Calibri" panose="020F0502020204030204"/>
                    <a:ea typeface="+mn-ea"/>
                    <a:cs typeface="+mn-cs"/>
                  </a:rPr>
                  <a:t>61</a:t>
                </a:r>
              </a:p>
            </p:txBody>
          </p:sp>
          <p:sp>
            <p:nvSpPr>
              <p:cNvPr id="41" name="TextBox 40">
                <a:extLst>
                  <a:ext uri="{FF2B5EF4-FFF2-40B4-BE49-F238E27FC236}">
                    <a16:creationId xmlns:a16="http://schemas.microsoft.com/office/drawing/2014/main" id="{C9D8932B-E223-A546-B143-F2D30A57713F}"/>
                  </a:ext>
                </a:extLst>
              </p:cNvPr>
              <p:cNvSpPr txBox="1"/>
              <p:nvPr/>
            </p:nvSpPr>
            <p:spPr>
              <a:xfrm>
                <a:off x="1982266" y="5275692"/>
                <a:ext cx="481285" cy="307776"/>
              </a:xfrm>
              <a:prstGeom prst="rect">
                <a:avLst/>
              </a:prstGeom>
              <a:noFill/>
            </p:spPr>
            <p:txBody>
              <a:bodyPr wrap="none" rtlCol="0">
                <a:spAutoFit/>
              </a:bodyPr>
              <a:lstStyle/>
              <a:p>
                <a:pPr defTabSz="685800" fontAlgn="auto">
                  <a:spcBef>
                    <a:spcPts val="0"/>
                  </a:spcBef>
                  <a:spcAft>
                    <a:spcPts val="0"/>
                  </a:spcAft>
                  <a:defRPr/>
                </a:pPr>
                <a:r>
                  <a:rPr lang="en-US" sz="900" b="1" dirty="0">
                    <a:solidFill>
                      <a:prstClr val="black"/>
                    </a:solidFill>
                    <a:latin typeface="Calibri" panose="020F0502020204030204"/>
                    <a:ea typeface="+mn-ea"/>
                    <a:cs typeface="+mn-cs"/>
                  </a:rPr>
                  <a:t>46</a:t>
                </a:r>
              </a:p>
            </p:txBody>
          </p:sp>
          <p:sp>
            <p:nvSpPr>
              <p:cNvPr id="42" name="TextBox 41">
                <a:extLst>
                  <a:ext uri="{FF2B5EF4-FFF2-40B4-BE49-F238E27FC236}">
                    <a16:creationId xmlns:a16="http://schemas.microsoft.com/office/drawing/2014/main" id="{23F3C0B2-A298-294F-9222-86342C6ECCCE}"/>
                  </a:ext>
                </a:extLst>
              </p:cNvPr>
              <p:cNvSpPr txBox="1"/>
              <p:nvPr/>
            </p:nvSpPr>
            <p:spPr>
              <a:xfrm>
                <a:off x="2403055" y="5275692"/>
                <a:ext cx="481285" cy="307776"/>
              </a:xfrm>
              <a:prstGeom prst="rect">
                <a:avLst/>
              </a:prstGeom>
              <a:noFill/>
            </p:spPr>
            <p:txBody>
              <a:bodyPr wrap="none" rtlCol="0">
                <a:spAutoFit/>
              </a:bodyPr>
              <a:lstStyle/>
              <a:p>
                <a:pPr defTabSz="685800" fontAlgn="auto">
                  <a:spcBef>
                    <a:spcPts val="0"/>
                  </a:spcBef>
                  <a:spcAft>
                    <a:spcPts val="0"/>
                  </a:spcAft>
                  <a:defRPr/>
                </a:pPr>
                <a:r>
                  <a:rPr lang="en-US" sz="900" b="1" dirty="0">
                    <a:solidFill>
                      <a:prstClr val="black"/>
                    </a:solidFill>
                    <a:latin typeface="Calibri" panose="020F0502020204030204"/>
                    <a:ea typeface="+mn-ea"/>
                    <a:cs typeface="+mn-cs"/>
                  </a:rPr>
                  <a:t>11</a:t>
                </a:r>
              </a:p>
            </p:txBody>
          </p:sp>
          <p:sp>
            <p:nvSpPr>
              <p:cNvPr id="43" name="TextBox 42">
                <a:extLst>
                  <a:ext uri="{FF2B5EF4-FFF2-40B4-BE49-F238E27FC236}">
                    <a16:creationId xmlns:a16="http://schemas.microsoft.com/office/drawing/2014/main" id="{1E297DB2-0620-7643-85BD-CECDBAE51717}"/>
                  </a:ext>
                </a:extLst>
              </p:cNvPr>
              <p:cNvSpPr txBox="1"/>
              <p:nvPr/>
            </p:nvSpPr>
            <p:spPr>
              <a:xfrm>
                <a:off x="2989122" y="5275692"/>
                <a:ext cx="388731" cy="307776"/>
              </a:xfrm>
              <a:prstGeom prst="rect">
                <a:avLst/>
              </a:prstGeom>
              <a:noFill/>
            </p:spPr>
            <p:txBody>
              <a:bodyPr wrap="none" rtlCol="0">
                <a:spAutoFit/>
              </a:bodyPr>
              <a:lstStyle/>
              <a:p>
                <a:pPr defTabSz="685800" fontAlgn="auto">
                  <a:spcBef>
                    <a:spcPts val="0"/>
                  </a:spcBef>
                  <a:spcAft>
                    <a:spcPts val="0"/>
                  </a:spcAft>
                  <a:defRPr/>
                </a:pPr>
                <a:r>
                  <a:rPr lang="en-US" sz="900" b="1" dirty="0">
                    <a:solidFill>
                      <a:prstClr val="black"/>
                    </a:solidFill>
                    <a:latin typeface="Calibri" panose="020F0502020204030204"/>
                    <a:ea typeface="+mn-ea"/>
                    <a:cs typeface="+mn-cs"/>
                  </a:rPr>
                  <a:t>6</a:t>
                </a:r>
              </a:p>
            </p:txBody>
          </p:sp>
          <p:sp>
            <p:nvSpPr>
              <p:cNvPr id="44" name="TextBox 43">
                <a:extLst>
                  <a:ext uri="{FF2B5EF4-FFF2-40B4-BE49-F238E27FC236}">
                    <a16:creationId xmlns:a16="http://schemas.microsoft.com/office/drawing/2014/main" id="{8953333C-2017-F448-AC27-2EB8D89AAB4B}"/>
                  </a:ext>
                </a:extLst>
              </p:cNvPr>
              <p:cNvSpPr txBox="1"/>
              <p:nvPr/>
            </p:nvSpPr>
            <p:spPr>
              <a:xfrm>
                <a:off x="3495394" y="5275692"/>
                <a:ext cx="388731" cy="307776"/>
              </a:xfrm>
              <a:prstGeom prst="rect">
                <a:avLst/>
              </a:prstGeom>
              <a:noFill/>
            </p:spPr>
            <p:txBody>
              <a:bodyPr wrap="none" rtlCol="0">
                <a:spAutoFit/>
              </a:bodyPr>
              <a:lstStyle/>
              <a:p>
                <a:pPr defTabSz="685800" fontAlgn="auto">
                  <a:spcBef>
                    <a:spcPts val="0"/>
                  </a:spcBef>
                  <a:spcAft>
                    <a:spcPts val="0"/>
                  </a:spcAft>
                  <a:defRPr/>
                </a:pPr>
                <a:r>
                  <a:rPr lang="en-US" sz="900" b="1" dirty="0">
                    <a:solidFill>
                      <a:prstClr val="black"/>
                    </a:solidFill>
                    <a:latin typeface="Calibri" panose="020F0502020204030204"/>
                    <a:ea typeface="+mn-ea"/>
                    <a:cs typeface="+mn-cs"/>
                  </a:rPr>
                  <a:t>4</a:t>
                </a:r>
              </a:p>
            </p:txBody>
          </p:sp>
          <p:sp>
            <p:nvSpPr>
              <p:cNvPr id="45" name="TextBox 44">
                <a:extLst>
                  <a:ext uri="{FF2B5EF4-FFF2-40B4-BE49-F238E27FC236}">
                    <a16:creationId xmlns:a16="http://schemas.microsoft.com/office/drawing/2014/main" id="{24DED94B-218B-FE46-8A1E-6EEF4659E267}"/>
                  </a:ext>
                </a:extLst>
              </p:cNvPr>
              <p:cNvSpPr txBox="1"/>
              <p:nvPr/>
            </p:nvSpPr>
            <p:spPr>
              <a:xfrm>
                <a:off x="3972799" y="5275692"/>
                <a:ext cx="388731" cy="307776"/>
              </a:xfrm>
              <a:prstGeom prst="rect">
                <a:avLst/>
              </a:prstGeom>
              <a:noFill/>
            </p:spPr>
            <p:txBody>
              <a:bodyPr wrap="none" rtlCol="0">
                <a:spAutoFit/>
              </a:bodyPr>
              <a:lstStyle/>
              <a:p>
                <a:pPr defTabSz="685800" fontAlgn="auto">
                  <a:spcBef>
                    <a:spcPts val="0"/>
                  </a:spcBef>
                  <a:spcAft>
                    <a:spcPts val="0"/>
                  </a:spcAft>
                  <a:defRPr/>
                </a:pPr>
                <a:r>
                  <a:rPr lang="en-US" sz="900" b="1" dirty="0">
                    <a:solidFill>
                      <a:prstClr val="black"/>
                    </a:solidFill>
                    <a:latin typeface="Calibri" panose="020F0502020204030204"/>
                    <a:ea typeface="+mn-ea"/>
                    <a:cs typeface="+mn-cs"/>
                  </a:rPr>
                  <a:t>1</a:t>
                </a:r>
              </a:p>
            </p:txBody>
          </p:sp>
        </p:grpSp>
        <p:grpSp>
          <p:nvGrpSpPr>
            <p:cNvPr id="20" name="IVO numbers">
              <a:extLst>
                <a:ext uri="{FF2B5EF4-FFF2-40B4-BE49-F238E27FC236}">
                  <a16:creationId xmlns:a16="http://schemas.microsoft.com/office/drawing/2014/main" id="{E3878503-228D-1242-A52E-5F03A39378B2}"/>
                </a:ext>
              </a:extLst>
            </p:cNvPr>
            <p:cNvGrpSpPr/>
            <p:nvPr/>
          </p:nvGrpSpPr>
          <p:grpSpPr>
            <a:xfrm>
              <a:off x="430413" y="5345127"/>
              <a:ext cx="7914150" cy="321663"/>
              <a:chOff x="1381734" y="4964307"/>
              <a:chExt cx="9324552" cy="321663"/>
            </a:xfrm>
          </p:grpSpPr>
          <p:sp>
            <p:nvSpPr>
              <p:cNvPr id="21" name="TextBox 20">
                <a:extLst>
                  <a:ext uri="{FF2B5EF4-FFF2-40B4-BE49-F238E27FC236}">
                    <a16:creationId xmlns:a16="http://schemas.microsoft.com/office/drawing/2014/main" id="{C2029080-E37C-5C42-A550-705B678684AD}"/>
                  </a:ext>
                </a:extLst>
              </p:cNvPr>
              <p:cNvSpPr txBox="1"/>
              <p:nvPr/>
            </p:nvSpPr>
            <p:spPr>
              <a:xfrm>
                <a:off x="1381734" y="4978194"/>
                <a:ext cx="562070" cy="307776"/>
              </a:xfrm>
              <a:prstGeom prst="rect">
                <a:avLst/>
              </a:prstGeom>
              <a:noFill/>
            </p:spPr>
            <p:txBody>
              <a:bodyPr wrap="none" rtlCol="0">
                <a:spAutoFit/>
              </a:bodyPr>
              <a:lstStyle/>
              <a:p>
                <a:pPr defTabSz="685800" fontAlgn="auto">
                  <a:spcBef>
                    <a:spcPts val="0"/>
                  </a:spcBef>
                  <a:spcAft>
                    <a:spcPts val="0"/>
                  </a:spcAft>
                  <a:defRPr/>
                </a:pPr>
                <a:r>
                  <a:rPr lang="en-US" sz="900" b="1" dirty="0">
                    <a:solidFill>
                      <a:prstClr val="black"/>
                    </a:solidFill>
                    <a:latin typeface="Calibri" panose="020F0502020204030204"/>
                    <a:ea typeface="+mn-ea"/>
                    <a:cs typeface="+mn-cs"/>
                  </a:rPr>
                  <a:t>124</a:t>
                </a:r>
              </a:p>
            </p:txBody>
          </p:sp>
          <p:sp>
            <p:nvSpPr>
              <p:cNvPr id="22" name="TextBox 21">
                <a:extLst>
                  <a:ext uri="{FF2B5EF4-FFF2-40B4-BE49-F238E27FC236}">
                    <a16:creationId xmlns:a16="http://schemas.microsoft.com/office/drawing/2014/main" id="{062E7CA2-1F4E-4949-8DC4-5F5EE6E7F000}"/>
                  </a:ext>
                </a:extLst>
              </p:cNvPr>
              <p:cNvSpPr txBox="1"/>
              <p:nvPr/>
            </p:nvSpPr>
            <p:spPr>
              <a:xfrm>
                <a:off x="1896043" y="4978194"/>
                <a:ext cx="562070" cy="307776"/>
              </a:xfrm>
              <a:prstGeom prst="rect">
                <a:avLst/>
              </a:prstGeom>
              <a:noFill/>
            </p:spPr>
            <p:txBody>
              <a:bodyPr wrap="none" rtlCol="0">
                <a:spAutoFit/>
              </a:bodyPr>
              <a:lstStyle/>
              <a:p>
                <a:pPr defTabSz="685800" fontAlgn="auto">
                  <a:spcBef>
                    <a:spcPts val="0"/>
                  </a:spcBef>
                  <a:spcAft>
                    <a:spcPts val="0"/>
                  </a:spcAft>
                  <a:defRPr/>
                </a:pPr>
                <a:r>
                  <a:rPr lang="en-US" sz="900" b="1" dirty="0">
                    <a:solidFill>
                      <a:prstClr val="black"/>
                    </a:solidFill>
                    <a:latin typeface="Calibri" panose="020F0502020204030204"/>
                    <a:ea typeface="+mn-ea"/>
                    <a:cs typeface="+mn-cs"/>
                  </a:rPr>
                  <a:t>105</a:t>
                </a:r>
              </a:p>
            </p:txBody>
          </p:sp>
          <p:sp>
            <p:nvSpPr>
              <p:cNvPr id="23" name="TextBox 22">
                <a:extLst>
                  <a:ext uri="{FF2B5EF4-FFF2-40B4-BE49-F238E27FC236}">
                    <a16:creationId xmlns:a16="http://schemas.microsoft.com/office/drawing/2014/main" id="{DEB4FFB8-6106-9741-B92F-8E59373261A3}"/>
                  </a:ext>
                </a:extLst>
              </p:cNvPr>
              <p:cNvSpPr txBox="1"/>
              <p:nvPr/>
            </p:nvSpPr>
            <p:spPr>
              <a:xfrm>
                <a:off x="2415779" y="4978194"/>
                <a:ext cx="471414" cy="307776"/>
              </a:xfrm>
              <a:prstGeom prst="rect">
                <a:avLst/>
              </a:prstGeom>
              <a:noFill/>
            </p:spPr>
            <p:txBody>
              <a:bodyPr wrap="none" rtlCol="0">
                <a:spAutoFit/>
              </a:bodyPr>
              <a:lstStyle/>
              <a:p>
                <a:pPr defTabSz="685800" fontAlgn="auto">
                  <a:spcBef>
                    <a:spcPts val="0"/>
                  </a:spcBef>
                  <a:spcAft>
                    <a:spcPts val="0"/>
                  </a:spcAft>
                  <a:defRPr/>
                </a:pPr>
                <a:r>
                  <a:rPr lang="en-US" sz="900" b="1" dirty="0">
                    <a:solidFill>
                      <a:prstClr val="black"/>
                    </a:solidFill>
                    <a:latin typeface="Calibri" panose="020F0502020204030204"/>
                    <a:ea typeface="+mn-ea"/>
                    <a:cs typeface="+mn-cs"/>
                  </a:rPr>
                  <a:t>54</a:t>
                </a:r>
              </a:p>
            </p:txBody>
          </p:sp>
          <p:sp>
            <p:nvSpPr>
              <p:cNvPr id="24" name="TextBox 23">
                <a:extLst>
                  <a:ext uri="{FF2B5EF4-FFF2-40B4-BE49-F238E27FC236}">
                    <a16:creationId xmlns:a16="http://schemas.microsoft.com/office/drawing/2014/main" id="{35B2E665-5BA0-5B4B-B1F2-FEDAB22DBA54}"/>
                  </a:ext>
                </a:extLst>
              </p:cNvPr>
              <p:cNvSpPr txBox="1"/>
              <p:nvPr/>
            </p:nvSpPr>
            <p:spPr>
              <a:xfrm>
                <a:off x="2915801" y="4978194"/>
                <a:ext cx="471414" cy="307776"/>
              </a:xfrm>
              <a:prstGeom prst="rect">
                <a:avLst/>
              </a:prstGeom>
              <a:noFill/>
            </p:spPr>
            <p:txBody>
              <a:bodyPr wrap="none" rtlCol="0">
                <a:spAutoFit/>
              </a:bodyPr>
              <a:lstStyle/>
              <a:p>
                <a:pPr defTabSz="685800" fontAlgn="auto">
                  <a:spcBef>
                    <a:spcPts val="0"/>
                  </a:spcBef>
                  <a:spcAft>
                    <a:spcPts val="0"/>
                  </a:spcAft>
                  <a:defRPr/>
                </a:pPr>
                <a:r>
                  <a:rPr lang="en-US" sz="900" b="1" dirty="0">
                    <a:solidFill>
                      <a:prstClr val="black"/>
                    </a:solidFill>
                    <a:latin typeface="Calibri" panose="020F0502020204030204"/>
                    <a:ea typeface="+mn-ea"/>
                    <a:cs typeface="+mn-cs"/>
                  </a:rPr>
                  <a:t>40</a:t>
                </a:r>
              </a:p>
            </p:txBody>
          </p:sp>
          <p:sp>
            <p:nvSpPr>
              <p:cNvPr id="25" name="TextBox 24">
                <a:extLst>
                  <a:ext uri="{FF2B5EF4-FFF2-40B4-BE49-F238E27FC236}">
                    <a16:creationId xmlns:a16="http://schemas.microsoft.com/office/drawing/2014/main" id="{0082D71B-EFFF-404B-A2A8-8DCDA407BE06}"/>
                  </a:ext>
                </a:extLst>
              </p:cNvPr>
              <p:cNvSpPr txBox="1"/>
              <p:nvPr/>
            </p:nvSpPr>
            <p:spPr>
              <a:xfrm>
                <a:off x="3409428" y="4978194"/>
                <a:ext cx="471414" cy="307776"/>
              </a:xfrm>
              <a:prstGeom prst="rect">
                <a:avLst/>
              </a:prstGeom>
              <a:noFill/>
            </p:spPr>
            <p:txBody>
              <a:bodyPr wrap="none" rtlCol="0">
                <a:spAutoFit/>
              </a:bodyPr>
              <a:lstStyle/>
              <a:p>
                <a:pPr defTabSz="685800" fontAlgn="auto">
                  <a:spcBef>
                    <a:spcPts val="0"/>
                  </a:spcBef>
                  <a:spcAft>
                    <a:spcPts val="0"/>
                  </a:spcAft>
                  <a:defRPr/>
                </a:pPr>
                <a:r>
                  <a:rPr lang="en-US" sz="900" b="1" dirty="0">
                    <a:solidFill>
                      <a:prstClr val="black"/>
                    </a:solidFill>
                    <a:latin typeface="Calibri" panose="020F0502020204030204"/>
                    <a:ea typeface="+mn-ea"/>
                    <a:cs typeface="+mn-cs"/>
                  </a:rPr>
                  <a:t>36</a:t>
                </a:r>
              </a:p>
            </p:txBody>
          </p:sp>
          <p:sp>
            <p:nvSpPr>
              <p:cNvPr id="26" name="TextBox 25">
                <a:extLst>
                  <a:ext uri="{FF2B5EF4-FFF2-40B4-BE49-F238E27FC236}">
                    <a16:creationId xmlns:a16="http://schemas.microsoft.com/office/drawing/2014/main" id="{948DC7C6-4558-3A47-BBBE-2F4DBA817D4D}"/>
                  </a:ext>
                </a:extLst>
              </p:cNvPr>
              <p:cNvSpPr txBox="1"/>
              <p:nvPr/>
            </p:nvSpPr>
            <p:spPr>
              <a:xfrm>
                <a:off x="3886575" y="4978194"/>
                <a:ext cx="471414" cy="307776"/>
              </a:xfrm>
              <a:prstGeom prst="rect">
                <a:avLst/>
              </a:prstGeom>
              <a:noFill/>
            </p:spPr>
            <p:txBody>
              <a:bodyPr wrap="none" rtlCol="0">
                <a:spAutoFit/>
              </a:bodyPr>
              <a:lstStyle/>
              <a:p>
                <a:pPr defTabSz="685800" fontAlgn="auto">
                  <a:spcBef>
                    <a:spcPts val="0"/>
                  </a:spcBef>
                  <a:spcAft>
                    <a:spcPts val="0"/>
                  </a:spcAft>
                  <a:defRPr/>
                </a:pPr>
                <a:r>
                  <a:rPr lang="en-US" sz="900" b="1" dirty="0">
                    <a:solidFill>
                      <a:prstClr val="black"/>
                    </a:solidFill>
                    <a:latin typeface="Calibri" panose="020F0502020204030204"/>
                    <a:ea typeface="+mn-ea"/>
                    <a:cs typeface="+mn-cs"/>
                  </a:rPr>
                  <a:t>28</a:t>
                </a:r>
              </a:p>
            </p:txBody>
          </p:sp>
          <p:sp>
            <p:nvSpPr>
              <p:cNvPr id="27" name="TextBox 26">
                <a:extLst>
                  <a:ext uri="{FF2B5EF4-FFF2-40B4-BE49-F238E27FC236}">
                    <a16:creationId xmlns:a16="http://schemas.microsoft.com/office/drawing/2014/main" id="{42A64205-58AC-4F4B-A568-B97C54BC7AB7}"/>
                  </a:ext>
                </a:extLst>
              </p:cNvPr>
              <p:cNvSpPr txBox="1"/>
              <p:nvPr/>
            </p:nvSpPr>
            <p:spPr>
              <a:xfrm>
                <a:off x="4381074" y="4978194"/>
                <a:ext cx="471414" cy="307776"/>
              </a:xfrm>
              <a:prstGeom prst="rect">
                <a:avLst/>
              </a:prstGeom>
              <a:noFill/>
            </p:spPr>
            <p:txBody>
              <a:bodyPr wrap="none" rtlCol="0">
                <a:spAutoFit/>
              </a:bodyPr>
              <a:lstStyle/>
              <a:p>
                <a:pPr defTabSz="685800" fontAlgn="auto">
                  <a:spcBef>
                    <a:spcPts val="0"/>
                  </a:spcBef>
                  <a:spcAft>
                    <a:spcPts val="0"/>
                  </a:spcAft>
                  <a:defRPr/>
                </a:pPr>
                <a:r>
                  <a:rPr lang="en-US" sz="900" b="1" dirty="0">
                    <a:solidFill>
                      <a:prstClr val="black"/>
                    </a:solidFill>
                    <a:latin typeface="Calibri" panose="020F0502020204030204"/>
                    <a:ea typeface="+mn-ea"/>
                    <a:cs typeface="+mn-cs"/>
                  </a:rPr>
                  <a:t>22</a:t>
                </a:r>
              </a:p>
            </p:txBody>
          </p:sp>
          <p:sp>
            <p:nvSpPr>
              <p:cNvPr id="28" name="TextBox 27">
                <a:extLst>
                  <a:ext uri="{FF2B5EF4-FFF2-40B4-BE49-F238E27FC236}">
                    <a16:creationId xmlns:a16="http://schemas.microsoft.com/office/drawing/2014/main" id="{C1155D8C-2169-4A4A-AFFC-552AA047C064}"/>
                  </a:ext>
                </a:extLst>
              </p:cNvPr>
              <p:cNvSpPr txBox="1"/>
              <p:nvPr/>
            </p:nvSpPr>
            <p:spPr>
              <a:xfrm>
                <a:off x="4881095" y="4978194"/>
                <a:ext cx="471414" cy="307776"/>
              </a:xfrm>
              <a:prstGeom prst="rect">
                <a:avLst/>
              </a:prstGeom>
              <a:noFill/>
            </p:spPr>
            <p:txBody>
              <a:bodyPr wrap="none" rtlCol="0">
                <a:spAutoFit/>
              </a:bodyPr>
              <a:lstStyle/>
              <a:p>
                <a:pPr defTabSz="685800" fontAlgn="auto">
                  <a:spcBef>
                    <a:spcPts val="0"/>
                  </a:spcBef>
                  <a:spcAft>
                    <a:spcPts val="0"/>
                  </a:spcAft>
                  <a:defRPr/>
                </a:pPr>
                <a:r>
                  <a:rPr lang="en-US" sz="900" b="1" dirty="0">
                    <a:solidFill>
                      <a:prstClr val="black"/>
                    </a:solidFill>
                    <a:latin typeface="Calibri" panose="020F0502020204030204"/>
                    <a:ea typeface="+mn-ea"/>
                    <a:cs typeface="+mn-cs"/>
                  </a:rPr>
                  <a:t>16</a:t>
                </a:r>
              </a:p>
            </p:txBody>
          </p:sp>
          <p:sp>
            <p:nvSpPr>
              <p:cNvPr id="29" name="TextBox 28">
                <a:extLst>
                  <a:ext uri="{FF2B5EF4-FFF2-40B4-BE49-F238E27FC236}">
                    <a16:creationId xmlns:a16="http://schemas.microsoft.com/office/drawing/2014/main" id="{60276651-0A05-9943-B77A-08E125A01EDC}"/>
                  </a:ext>
                </a:extLst>
              </p:cNvPr>
              <p:cNvSpPr txBox="1"/>
              <p:nvPr/>
            </p:nvSpPr>
            <p:spPr>
              <a:xfrm>
                <a:off x="5374722" y="4978194"/>
                <a:ext cx="471414" cy="307776"/>
              </a:xfrm>
              <a:prstGeom prst="rect">
                <a:avLst/>
              </a:prstGeom>
              <a:noFill/>
            </p:spPr>
            <p:txBody>
              <a:bodyPr wrap="none" rtlCol="0">
                <a:spAutoFit/>
              </a:bodyPr>
              <a:lstStyle/>
              <a:p>
                <a:pPr defTabSz="685800" fontAlgn="auto">
                  <a:spcBef>
                    <a:spcPts val="0"/>
                  </a:spcBef>
                  <a:spcAft>
                    <a:spcPts val="0"/>
                  </a:spcAft>
                  <a:defRPr/>
                </a:pPr>
                <a:r>
                  <a:rPr lang="en-US" sz="900" b="1" dirty="0">
                    <a:solidFill>
                      <a:prstClr val="black"/>
                    </a:solidFill>
                    <a:latin typeface="Calibri" panose="020F0502020204030204"/>
                    <a:ea typeface="+mn-ea"/>
                    <a:cs typeface="+mn-cs"/>
                  </a:rPr>
                  <a:t>14</a:t>
                </a:r>
              </a:p>
            </p:txBody>
          </p:sp>
          <p:sp>
            <p:nvSpPr>
              <p:cNvPr id="30" name="TextBox 29">
                <a:extLst>
                  <a:ext uri="{FF2B5EF4-FFF2-40B4-BE49-F238E27FC236}">
                    <a16:creationId xmlns:a16="http://schemas.microsoft.com/office/drawing/2014/main" id="{007B4E9B-7328-204B-A273-413C94CE516E}"/>
                  </a:ext>
                </a:extLst>
              </p:cNvPr>
              <p:cNvSpPr txBox="1"/>
              <p:nvPr/>
            </p:nvSpPr>
            <p:spPr>
              <a:xfrm>
                <a:off x="5827102" y="4978194"/>
                <a:ext cx="471414" cy="307776"/>
              </a:xfrm>
              <a:prstGeom prst="rect">
                <a:avLst/>
              </a:prstGeom>
              <a:noFill/>
            </p:spPr>
            <p:txBody>
              <a:bodyPr wrap="none" rtlCol="0">
                <a:spAutoFit/>
              </a:bodyPr>
              <a:lstStyle/>
              <a:p>
                <a:pPr defTabSz="685800" fontAlgn="auto">
                  <a:spcBef>
                    <a:spcPts val="0"/>
                  </a:spcBef>
                  <a:spcAft>
                    <a:spcPts val="0"/>
                  </a:spcAft>
                  <a:defRPr/>
                </a:pPr>
                <a:r>
                  <a:rPr lang="en-US" sz="900" b="1" dirty="0">
                    <a:solidFill>
                      <a:prstClr val="black"/>
                    </a:solidFill>
                    <a:latin typeface="Calibri" panose="020F0502020204030204"/>
                    <a:ea typeface="+mn-ea"/>
                    <a:cs typeface="+mn-cs"/>
                  </a:rPr>
                  <a:t>10</a:t>
                </a:r>
              </a:p>
            </p:txBody>
          </p:sp>
          <p:sp>
            <p:nvSpPr>
              <p:cNvPr id="31" name="TextBox 30">
                <a:extLst>
                  <a:ext uri="{FF2B5EF4-FFF2-40B4-BE49-F238E27FC236}">
                    <a16:creationId xmlns:a16="http://schemas.microsoft.com/office/drawing/2014/main" id="{505B6152-3AC2-AD45-B142-44BBA5C8108C}"/>
                  </a:ext>
                </a:extLst>
              </p:cNvPr>
              <p:cNvSpPr txBox="1"/>
              <p:nvPr/>
            </p:nvSpPr>
            <p:spPr>
              <a:xfrm>
                <a:off x="6394785" y="4978194"/>
                <a:ext cx="380757" cy="307776"/>
              </a:xfrm>
              <a:prstGeom prst="rect">
                <a:avLst/>
              </a:prstGeom>
              <a:noFill/>
            </p:spPr>
            <p:txBody>
              <a:bodyPr wrap="none" rtlCol="0">
                <a:spAutoFit/>
              </a:bodyPr>
              <a:lstStyle/>
              <a:p>
                <a:pPr defTabSz="685800" fontAlgn="auto">
                  <a:spcBef>
                    <a:spcPts val="0"/>
                  </a:spcBef>
                  <a:spcAft>
                    <a:spcPts val="0"/>
                  </a:spcAft>
                  <a:defRPr/>
                </a:pPr>
                <a:r>
                  <a:rPr lang="en-US" sz="900" b="1" dirty="0">
                    <a:solidFill>
                      <a:prstClr val="black"/>
                    </a:solidFill>
                    <a:latin typeface="Calibri" panose="020F0502020204030204"/>
                    <a:ea typeface="+mn-ea"/>
                    <a:cs typeface="+mn-cs"/>
                  </a:rPr>
                  <a:t>9</a:t>
                </a:r>
              </a:p>
            </p:txBody>
          </p:sp>
          <p:sp>
            <p:nvSpPr>
              <p:cNvPr id="32" name="TextBox 31">
                <a:extLst>
                  <a:ext uri="{FF2B5EF4-FFF2-40B4-BE49-F238E27FC236}">
                    <a16:creationId xmlns:a16="http://schemas.microsoft.com/office/drawing/2014/main" id="{9D0FBF4D-0AFF-3740-88CB-4B298B592E03}"/>
                  </a:ext>
                </a:extLst>
              </p:cNvPr>
              <p:cNvSpPr txBox="1"/>
              <p:nvPr/>
            </p:nvSpPr>
            <p:spPr>
              <a:xfrm>
                <a:off x="6882425" y="4978194"/>
                <a:ext cx="380757" cy="307776"/>
              </a:xfrm>
              <a:prstGeom prst="rect">
                <a:avLst/>
              </a:prstGeom>
              <a:noFill/>
            </p:spPr>
            <p:txBody>
              <a:bodyPr wrap="none" rtlCol="0">
                <a:spAutoFit/>
              </a:bodyPr>
              <a:lstStyle/>
              <a:p>
                <a:pPr defTabSz="685800" fontAlgn="auto">
                  <a:spcBef>
                    <a:spcPts val="0"/>
                  </a:spcBef>
                  <a:spcAft>
                    <a:spcPts val="0"/>
                  </a:spcAft>
                  <a:defRPr/>
                </a:pPr>
                <a:r>
                  <a:rPr lang="en-US" sz="900" b="1" dirty="0">
                    <a:solidFill>
                      <a:prstClr val="black"/>
                    </a:solidFill>
                    <a:latin typeface="Calibri" panose="020F0502020204030204"/>
                    <a:ea typeface="+mn-ea"/>
                    <a:cs typeface="+mn-cs"/>
                  </a:rPr>
                  <a:t>6</a:t>
                </a:r>
              </a:p>
            </p:txBody>
          </p:sp>
          <p:sp>
            <p:nvSpPr>
              <p:cNvPr id="33" name="TextBox 32">
                <a:extLst>
                  <a:ext uri="{FF2B5EF4-FFF2-40B4-BE49-F238E27FC236}">
                    <a16:creationId xmlns:a16="http://schemas.microsoft.com/office/drawing/2014/main" id="{2F9B7B0D-EA22-7E4F-BE0E-7259B1610BB8}"/>
                  </a:ext>
                </a:extLst>
              </p:cNvPr>
              <p:cNvSpPr txBox="1"/>
              <p:nvPr/>
            </p:nvSpPr>
            <p:spPr>
              <a:xfrm>
                <a:off x="7376052" y="4978194"/>
                <a:ext cx="380757" cy="307776"/>
              </a:xfrm>
              <a:prstGeom prst="rect">
                <a:avLst/>
              </a:prstGeom>
              <a:noFill/>
            </p:spPr>
            <p:txBody>
              <a:bodyPr wrap="none" rtlCol="0">
                <a:spAutoFit/>
              </a:bodyPr>
              <a:lstStyle/>
              <a:p>
                <a:pPr defTabSz="685800" fontAlgn="auto">
                  <a:spcBef>
                    <a:spcPts val="0"/>
                  </a:spcBef>
                  <a:spcAft>
                    <a:spcPts val="0"/>
                  </a:spcAft>
                  <a:defRPr/>
                </a:pPr>
                <a:r>
                  <a:rPr lang="en-US" sz="900" b="1" dirty="0">
                    <a:solidFill>
                      <a:prstClr val="black"/>
                    </a:solidFill>
                    <a:latin typeface="Calibri" panose="020F0502020204030204"/>
                    <a:ea typeface="+mn-ea"/>
                    <a:cs typeface="+mn-cs"/>
                  </a:rPr>
                  <a:t>5</a:t>
                </a:r>
              </a:p>
            </p:txBody>
          </p:sp>
          <p:sp>
            <p:nvSpPr>
              <p:cNvPr id="34" name="TextBox 33">
                <a:extLst>
                  <a:ext uri="{FF2B5EF4-FFF2-40B4-BE49-F238E27FC236}">
                    <a16:creationId xmlns:a16="http://schemas.microsoft.com/office/drawing/2014/main" id="{94D3007A-E88C-6241-B5B2-3D0F7343C8D0}"/>
                  </a:ext>
                </a:extLst>
              </p:cNvPr>
              <p:cNvSpPr txBox="1"/>
              <p:nvPr/>
            </p:nvSpPr>
            <p:spPr>
              <a:xfrm>
                <a:off x="7865581" y="4978194"/>
                <a:ext cx="380757" cy="307776"/>
              </a:xfrm>
              <a:prstGeom prst="rect">
                <a:avLst/>
              </a:prstGeom>
              <a:noFill/>
            </p:spPr>
            <p:txBody>
              <a:bodyPr wrap="none" rtlCol="0">
                <a:spAutoFit/>
              </a:bodyPr>
              <a:lstStyle/>
              <a:p>
                <a:pPr defTabSz="685800" fontAlgn="auto">
                  <a:spcBef>
                    <a:spcPts val="0"/>
                  </a:spcBef>
                  <a:spcAft>
                    <a:spcPts val="0"/>
                  </a:spcAft>
                  <a:defRPr/>
                </a:pPr>
                <a:r>
                  <a:rPr lang="en-US" sz="900" b="1" dirty="0">
                    <a:solidFill>
                      <a:prstClr val="black"/>
                    </a:solidFill>
                    <a:latin typeface="Calibri" panose="020F0502020204030204"/>
                    <a:ea typeface="+mn-ea"/>
                    <a:cs typeface="+mn-cs"/>
                  </a:rPr>
                  <a:t>4</a:t>
                </a:r>
              </a:p>
            </p:txBody>
          </p:sp>
          <p:sp>
            <p:nvSpPr>
              <p:cNvPr id="35" name="TextBox 34">
                <a:extLst>
                  <a:ext uri="{FF2B5EF4-FFF2-40B4-BE49-F238E27FC236}">
                    <a16:creationId xmlns:a16="http://schemas.microsoft.com/office/drawing/2014/main" id="{ED7F9946-CBAF-BB48-8793-FFD4E81C9EE0}"/>
                  </a:ext>
                </a:extLst>
              </p:cNvPr>
              <p:cNvSpPr txBox="1"/>
              <p:nvPr/>
            </p:nvSpPr>
            <p:spPr>
              <a:xfrm>
                <a:off x="8360389" y="4978194"/>
                <a:ext cx="380757" cy="307776"/>
              </a:xfrm>
              <a:prstGeom prst="rect">
                <a:avLst/>
              </a:prstGeom>
              <a:noFill/>
            </p:spPr>
            <p:txBody>
              <a:bodyPr wrap="none" rtlCol="0">
                <a:spAutoFit/>
              </a:bodyPr>
              <a:lstStyle/>
              <a:p>
                <a:pPr defTabSz="685800" fontAlgn="auto">
                  <a:spcBef>
                    <a:spcPts val="0"/>
                  </a:spcBef>
                  <a:spcAft>
                    <a:spcPts val="0"/>
                  </a:spcAft>
                  <a:defRPr/>
                </a:pPr>
                <a:r>
                  <a:rPr lang="en-US" sz="900" b="1" dirty="0">
                    <a:solidFill>
                      <a:prstClr val="black"/>
                    </a:solidFill>
                    <a:latin typeface="Calibri" panose="020F0502020204030204"/>
                    <a:ea typeface="+mn-ea"/>
                    <a:cs typeface="+mn-cs"/>
                  </a:rPr>
                  <a:t>3</a:t>
                </a:r>
              </a:p>
            </p:txBody>
          </p:sp>
          <p:sp>
            <p:nvSpPr>
              <p:cNvPr id="36" name="TextBox 35">
                <a:extLst>
                  <a:ext uri="{FF2B5EF4-FFF2-40B4-BE49-F238E27FC236}">
                    <a16:creationId xmlns:a16="http://schemas.microsoft.com/office/drawing/2014/main" id="{3CC45257-152C-B748-8DA8-FD1339A9D103}"/>
                  </a:ext>
                </a:extLst>
              </p:cNvPr>
              <p:cNvSpPr txBox="1"/>
              <p:nvPr/>
            </p:nvSpPr>
            <p:spPr>
              <a:xfrm>
                <a:off x="8860412" y="4978194"/>
                <a:ext cx="380757" cy="307776"/>
              </a:xfrm>
              <a:prstGeom prst="rect">
                <a:avLst/>
              </a:prstGeom>
              <a:noFill/>
            </p:spPr>
            <p:txBody>
              <a:bodyPr wrap="none" rtlCol="0">
                <a:spAutoFit/>
              </a:bodyPr>
              <a:lstStyle/>
              <a:p>
                <a:pPr defTabSz="685800" fontAlgn="auto">
                  <a:spcBef>
                    <a:spcPts val="0"/>
                  </a:spcBef>
                  <a:spcAft>
                    <a:spcPts val="0"/>
                  </a:spcAft>
                  <a:defRPr/>
                </a:pPr>
                <a:r>
                  <a:rPr lang="en-US" sz="900" b="1" dirty="0">
                    <a:solidFill>
                      <a:prstClr val="black"/>
                    </a:solidFill>
                    <a:latin typeface="Calibri" panose="020F0502020204030204"/>
                    <a:ea typeface="+mn-ea"/>
                    <a:cs typeface="+mn-cs"/>
                  </a:rPr>
                  <a:t>3</a:t>
                </a:r>
              </a:p>
            </p:txBody>
          </p:sp>
          <p:sp>
            <p:nvSpPr>
              <p:cNvPr id="37" name="TextBox 36">
                <a:extLst>
                  <a:ext uri="{FF2B5EF4-FFF2-40B4-BE49-F238E27FC236}">
                    <a16:creationId xmlns:a16="http://schemas.microsoft.com/office/drawing/2014/main" id="{01EC7986-E6D5-D846-99E6-3F9093DEAD26}"/>
                  </a:ext>
                </a:extLst>
              </p:cNvPr>
              <p:cNvSpPr txBox="1"/>
              <p:nvPr/>
            </p:nvSpPr>
            <p:spPr>
              <a:xfrm>
                <a:off x="9354039" y="4978194"/>
                <a:ext cx="380757" cy="307776"/>
              </a:xfrm>
              <a:prstGeom prst="rect">
                <a:avLst/>
              </a:prstGeom>
              <a:noFill/>
            </p:spPr>
            <p:txBody>
              <a:bodyPr wrap="none" rtlCol="0">
                <a:spAutoFit/>
              </a:bodyPr>
              <a:lstStyle/>
              <a:p>
                <a:pPr defTabSz="685800" fontAlgn="auto">
                  <a:spcBef>
                    <a:spcPts val="0"/>
                  </a:spcBef>
                  <a:spcAft>
                    <a:spcPts val="0"/>
                  </a:spcAft>
                  <a:defRPr/>
                </a:pPr>
                <a:r>
                  <a:rPr lang="en-US" sz="900" b="1" dirty="0">
                    <a:solidFill>
                      <a:prstClr val="black"/>
                    </a:solidFill>
                    <a:latin typeface="Calibri" panose="020F0502020204030204"/>
                    <a:ea typeface="+mn-ea"/>
                    <a:cs typeface="+mn-cs"/>
                  </a:rPr>
                  <a:t>2</a:t>
                </a:r>
              </a:p>
            </p:txBody>
          </p:sp>
          <p:sp>
            <p:nvSpPr>
              <p:cNvPr id="38" name="TextBox 37">
                <a:extLst>
                  <a:ext uri="{FF2B5EF4-FFF2-40B4-BE49-F238E27FC236}">
                    <a16:creationId xmlns:a16="http://schemas.microsoft.com/office/drawing/2014/main" id="{5967618D-3F41-B44A-BF15-6ABD7360D47F}"/>
                  </a:ext>
                </a:extLst>
              </p:cNvPr>
              <p:cNvSpPr txBox="1"/>
              <p:nvPr/>
            </p:nvSpPr>
            <p:spPr>
              <a:xfrm>
                <a:off x="9818801" y="4978194"/>
                <a:ext cx="380757" cy="307776"/>
              </a:xfrm>
              <a:prstGeom prst="rect">
                <a:avLst/>
              </a:prstGeom>
              <a:noFill/>
            </p:spPr>
            <p:txBody>
              <a:bodyPr wrap="none" rtlCol="0">
                <a:spAutoFit/>
              </a:bodyPr>
              <a:lstStyle/>
              <a:p>
                <a:pPr defTabSz="685800" fontAlgn="auto">
                  <a:spcBef>
                    <a:spcPts val="0"/>
                  </a:spcBef>
                  <a:spcAft>
                    <a:spcPts val="0"/>
                  </a:spcAft>
                  <a:defRPr/>
                </a:pPr>
                <a:r>
                  <a:rPr lang="en-US" sz="900" b="1" dirty="0">
                    <a:solidFill>
                      <a:prstClr val="black"/>
                    </a:solidFill>
                    <a:latin typeface="Calibri" panose="020F0502020204030204"/>
                    <a:ea typeface="+mn-ea"/>
                    <a:cs typeface="+mn-cs"/>
                  </a:rPr>
                  <a:t>1</a:t>
                </a:r>
              </a:p>
            </p:txBody>
          </p:sp>
          <p:sp>
            <p:nvSpPr>
              <p:cNvPr id="39" name="TextBox 38">
                <a:extLst>
                  <a:ext uri="{FF2B5EF4-FFF2-40B4-BE49-F238E27FC236}">
                    <a16:creationId xmlns:a16="http://schemas.microsoft.com/office/drawing/2014/main" id="{8463B8C4-340A-3D45-BCB9-23B74390E515}"/>
                  </a:ext>
                </a:extLst>
              </p:cNvPr>
              <p:cNvSpPr txBox="1"/>
              <p:nvPr/>
            </p:nvSpPr>
            <p:spPr>
              <a:xfrm>
                <a:off x="10325529" y="4964307"/>
                <a:ext cx="380757" cy="307776"/>
              </a:xfrm>
              <a:prstGeom prst="rect">
                <a:avLst/>
              </a:prstGeom>
              <a:noFill/>
            </p:spPr>
            <p:txBody>
              <a:bodyPr wrap="none" rtlCol="0">
                <a:spAutoFit/>
              </a:bodyPr>
              <a:lstStyle/>
              <a:p>
                <a:pPr defTabSz="685800" fontAlgn="auto">
                  <a:spcBef>
                    <a:spcPts val="0"/>
                  </a:spcBef>
                  <a:spcAft>
                    <a:spcPts val="0"/>
                  </a:spcAft>
                  <a:defRPr/>
                </a:pPr>
                <a:r>
                  <a:rPr lang="en-US" sz="900" b="1" dirty="0">
                    <a:solidFill>
                      <a:prstClr val="black"/>
                    </a:solidFill>
                    <a:latin typeface="Calibri" panose="020F0502020204030204"/>
                    <a:ea typeface="+mn-ea"/>
                    <a:cs typeface="+mn-cs"/>
                  </a:rPr>
                  <a:t>1</a:t>
                </a:r>
              </a:p>
            </p:txBody>
          </p:sp>
        </p:grpSp>
      </p:grpSp>
      <p:sp>
        <p:nvSpPr>
          <p:cNvPr id="47" name="TextBox 46">
            <a:extLst>
              <a:ext uri="{FF2B5EF4-FFF2-40B4-BE49-F238E27FC236}">
                <a16:creationId xmlns:a16="http://schemas.microsoft.com/office/drawing/2014/main" id="{74421B42-C2BD-1F4D-8B0E-72BE0F822BD9}"/>
              </a:ext>
            </a:extLst>
          </p:cNvPr>
          <p:cNvSpPr txBox="1"/>
          <p:nvPr/>
        </p:nvSpPr>
        <p:spPr>
          <a:xfrm>
            <a:off x="7395763" y="4012222"/>
            <a:ext cx="681597" cy="230832"/>
          </a:xfrm>
          <a:prstGeom prst="rect">
            <a:avLst/>
          </a:prstGeom>
          <a:noFill/>
        </p:spPr>
        <p:txBody>
          <a:bodyPr wrap="none" rtlCol="0">
            <a:spAutoFit/>
          </a:bodyPr>
          <a:lstStyle/>
          <a:p>
            <a:pPr defTabSz="685800" fontAlgn="auto">
              <a:spcBef>
                <a:spcPts val="0"/>
              </a:spcBef>
              <a:spcAft>
                <a:spcPts val="0"/>
              </a:spcAft>
              <a:defRPr/>
            </a:pPr>
            <a:r>
              <a:rPr lang="en-US" sz="900" b="1" dirty="0">
                <a:solidFill>
                  <a:prstClr val="black"/>
                </a:solidFill>
                <a:latin typeface="Calibri" panose="020F0502020204030204"/>
                <a:ea typeface="+mn-ea"/>
                <a:cs typeface="+mn-cs"/>
              </a:rPr>
              <a:t>Ivosidenib</a:t>
            </a:r>
          </a:p>
        </p:txBody>
      </p:sp>
      <p:sp>
        <p:nvSpPr>
          <p:cNvPr id="48" name="TextBox 47">
            <a:extLst>
              <a:ext uri="{FF2B5EF4-FFF2-40B4-BE49-F238E27FC236}">
                <a16:creationId xmlns:a16="http://schemas.microsoft.com/office/drawing/2014/main" id="{5452C1F6-97DA-BD44-A281-906829BE31D6}"/>
              </a:ext>
            </a:extLst>
          </p:cNvPr>
          <p:cNvSpPr txBox="1"/>
          <p:nvPr/>
        </p:nvSpPr>
        <p:spPr>
          <a:xfrm>
            <a:off x="7406523" y="4244138"/>
            <a:ext cx="516007" cy="369332"/>
          </a:xfrm>
          <a:prstGeom prst="rect">
            <a:avLst/>
          </a:prstGeom>
          <a:noFill/>
        </p:spPr>
        <p:txBody>
          <a:bodyPr wrap="square" rtlCol="0">
            <a:spAutoFit/>
          </a:bodyPr>
          <a:lstStyle/>
          <a:p>
            <a:pPr defTabSz="685800" fontAlgn="auto">
              <a:spcBef>
                <a:spcPts val="0"/>
              </a:spcBef>
              <a:spcAft>
                <a:spcPts val="0"/>
              </a:spcAft>
              <a:defRPr/>
            </a:pPr>
            <a:r>
              <a:rPr lang="en-US" sz="900" b="1" dirty="0">
                <a:solidFill>
                  <a:prstClr val="black"/>
                </a:solidFill>
                <a:latin typeface="Calibri" panose="020F0502020204030204"/>
                <a:ea typeface="+mn-ea"/>
                <a:cs typeface="+mn-cs"/>
              </a:rPr>
              <a:t>Placebo</a:t>
            </a:r>
          </a:p>
        </p:txBody>
      </p:sp>
      <p:graphicFrame>
        <p:nvGraphicFramePr>
          <p:cNvPr id="49" name="Table">
            <a:extLst>
              <a:ext uri="{FF2B5EF4-FFF2-40B4-BE49-F238E27FC236}">
                <a16:creationId xmlns:a16="http://schemas.microsoft.com/office/drawing/2014/main" id="{4EA5E4D2-B311-4544-AF03-8CCAB88F48AF}"/>
              </a:ext>
            </a:extLst>
          </p:cNvPr>
          <p:cNvGraphicFramePr>
            <a:graphicFrameLocks noGrp="1"/>
          </p:cNvGraphicFramePr>
          <p:nvPr/>
        </p:nvGraphicFramePr>
        <p:xfrm>
          <a:off x="4450152" y="1069600"/>
          <a:ext cx="4503067" cy="1794962"/>
        </p:xfrm>
        <a:graphic>
          <a:graphicData uri="http://schemas.openxmlformats.org/drawingml/2006/table">
            <a:tbl>
              <a:tblPr firstRow="1" bandRow="1">
                <a:tableStyleId>{5DA37D80-6434-44D0-A028-1B22A696006F}</a:tableStyleId>
              </a:tblPr>
              <a:tblGrid>
                <a:gridCol w="1692231">
                  <a:extLst>
                    <a:ext uri="{9D8B030D-6E8A-4147-A177-3AD203B41FA5}">
                      <a16:colId xmlns:a16="http://schemas.microsoft.com/office/drawing/2014/main" val="3851671692"/>
                    </a:ext>
                  </a:extLst>
                </a:gridCol>
                <a:gridCol w="1449125">
                  <a:extLst>
                    <a:ext uri="{9D8B030D-6E8A-4147-A177-3AD203B41FA5}">
                      <a16:colId xmlns:a16="http://schemas.microsoft.com/office/drawing/2014/main" val="2597552196"/>
                    </a:ext>
                  </a:extLst>
                </a:gridCol>
                <a:gridCol w="1361711">
                  <a:extLst>
                    <a:ext uri="{9D8B030D-6E8A-4147-A177-3AD203B41FA5}">
                      <a16:colId xmlns:a16="http://schemas.microsoft.com/office/drawing/2014/main" val="1973838960"/>
                    </a:ext>
                  </a:extLst>
                </a:gridCol>
              </a:tblGrid>
              <a:tr h="262508">
                <a:tc>
                  <a:txBody>
                    <a:bodyPr/>
                    <a:lstStyle/>
                    <a:p>
                      <a:endParaRPr lang="en-US" sz="1200" dirty="0">
                        <a:solidFill>
                          <a:schemeClr val="tx1"/>
                        </a:solidFill>
                      </a:endParaRPr>
                    </a:p>
                  </a:txBody>
                  <a:tcPr marL="68580" marR="68580" marT="34290" marB="34290" anchor="ctr">
                    <a:lnL w="12700" cap="flat" cmpd="sng" algn="ctr">
                      <a:noFill/>
                      <a:prstDash val="solid"/>
                      <a:round/>
                      <a:headEnd type="none" w="med" len="med"/>
                      <a:tailEnd type="none" w="med" len="med"/>
                    </a:lnL>
                  </a:tcPr>
                </a:tc>
                <a:tc>
                  <a:txBody>
                    <a:bodyPr/>
                    <a:lstStyle/>
                    <a:p>
                      <a:pPr algn="ctr"/>
                      <a:r>
                        <a:rPr lang="en-US" sz="1200" dirty="0">
                          <a:solidFill>
                            <a:schemeClr val="tx1"/>
                          </a:solidFill>
                        </a:rPr>
                        <a:t>Ivosidenib</a:t>
                      </a:r>
                    </a:p>
                  </a:txBody>
                  <a:tcPr marL="68580" marR="68580" marT="34290" marB="34290" anchor="ctr"/>
                </a:tc>
                <a:tc>
                  <a:txBody>
                    <a:bodyPr/>
                    <a:lstStyle/>
                    <a:p>
                      <a:pPr algn="ctr"/>
                      <a:r>
                        <a:rPr lang="en-US" sz="1200" dirty="0">
                          <a:solidFill>
                            <a:schemeClr val="tx1"/>
                          </a:solidFill>
                        </a:rPr>
                        <a:t>Placebo</a:t>
                      </a:r>
                    </a:p>
                  </a:txBody>
                  <a:tcPr marL="68580" marR="68580" marT="34290" marB="34290" anchor="ctr">
                    <a:lnR w="12700" cap="flat" cmpd="sng" algn="ctr">
                      <a:noFill/>
                      <a:prstDash val="solid"/>
                      <a:round/>
                      <a:headEnd type="none" w="med" len="med"/>
                      <a:tailEnd type="none" w="med" len="med"/>
                    </a:lnR>
                  </a:tcPr>
                </a:tc>
                <a:extLst>
                  <a:ext uri="{0D108BD9-81ED-4DB2-BD59-A6C34878D82A}">
                    <a16:rowId xmlns:a16="http://schemas.microsoft.com/office/drawing/2014/main" val="1461328900"/>
                  </a:ext>
                </a:extLst>
              </a:tr>
              <a:tr h="262508">
                <a:tc>
                  <a:txBody>
                    <a:bodyPr/>
                    <a:lstStyle/>
                    <a:p>
                      <a:r>
                        <a:rPr lang="en-US" sz="1200" b="1" dirty="0">
                          <a:solidFill>
                            <a:schemeClr val="tx1"/>
                          </a:solidFill>
                        </a:rPr>
                        <a:t>PFS</a:t>
                      </a:r>
                      <a:r>
                        <a:rPr lang="en-US" sz="1200" b="0" baseline="30000" dirty="0">
                          <a:solidFill>
                            <a:schemeClr val="tx1"/>
                          </a:solidFill>
                        </a:rPr>
                        <a:t>a</a:t>
                      </a:r>
                    </a:p>
                  </a:txBody>
                  <a:tcPr marL="68580" marR="68580" marT="34290" marB="34290" anchor="ctr">
                    <a:lnL w="12700" cap="flat" cmpd="sng" algn="ctr">
                      <a:noFill/>
                      <a:prstDash val="solid"/>
                      <a:round/>
                      <a:headEnd type="none" w="med" len="med"/>
                      <a:tailEnd type="none" w="med" len="med"/>
                    </a:lnL>
                    <a:noFill/>
                  </a:tcPr>
                </a:tc>
                <a:tc>
                  <a:txBody>
                    <a:bodyPr/>
                    <a:lstStyle/>
                    <a:p>
                      <a:pPr algn="ctr"/>
                      <a:endParaRPr lang="en-US" sz="1200" dirty="0">
                        <a:solidFill>
                          <a:schemeClr val="tx1"/>
                        </a:solidFill>
                      </a:endParaRPr>
                    </a:p>
                  </a:txBody>
                  <a:tcPr marL="68580" marR="68580" marT="34290" marB="34290" anchor="ctr">
                    <a:noFill/>
                  </a:tcPr>
                </a:tc>
                <a:tc>
                  <a:txBody>
                    <a:bodyPr/>
                    <a:lstStyle/>
                    <a:p>
                      <a:pPr algn="ctr"/>
                      <a:endParaRPr lang="en-US" sz="1200" dirty="0">
                        <a:solidFill>
                          <a:schemeClr val="tx1"/>
                        </a:solidFill>
                      </a:endParaRPr>
                    </a:p>
                  </a:txBody>
                  <a:tcPr marL="68580" marR="68580" marT="34290" marB="34290" anchor="ctr">
                    <a:lnR w="12700" cap="flat" cmpd="sng" algn="ctr">
                      <a:noFill/>
                      <a:prstDash val="solid"/>
                      <a:round/>
                      <a:headEnd type="none" w="med" len="med"/>
                      <a:tailEnd type="none" w="med" len="med"/>
                    </a:lnR>
                    <a:noFill/>
                  </a:tcPr>
                </a:tc>
                <a:extLst>
                  <a:ext uri="{0D108BD9-81ED-4DB2-BD59-A6C34878D82A}">
                    <a16:rowId xmlns:a16="http://schemas.microsoft.com/office/drawing/2014/main" val="2222671016"/>
                  </a:ext>
                </a:extLst>
              </a:tr>
              <a:tr h="310590">
                <a:tc>
                  <a:txBody>
                    <a:bodyPr/>
                    <a:lstStyle/>
                    <a:p>
                      <a:pPr marL="182880" lvl="1"/>
                      <a:r>
                        <a:rPr lang="en-US" sz="1200" dirty="0">
                          <a:solidFill>
                            <a:schemeClr val="tx1"/>
                          </a:solidFill>
                        </a:rPr>
                        <a:t>Median, months</a:t>
                      </a:r>
                    </a:p>
                  </a:txBody>
                  <a:tcPr marL="68580" marR="68580" marT="34290" marB="34290" anchor="ctr">
                    <a:lnL w="12700" cap="flat" cmpd="sng" algn="ctr">
                      <a:noFill/>
                      <a:prstDash val="solid"/>
                      <a:round/>
                      <a:headEnd type="none" w="med" len="med"/>
                      <a:tailEnd type="none" w="med" len="med"/>
                    </a:lnL>
                  </a:tcPr>
                </a:tc>
                <a:tc>
                  <a:txBody>
                    <a:bodyPr/>
                    <a:lstStyle/>
                    <a:p>
                      <a:pPr algn="ctr"/>
                      <a:r>
                        <a:rPr lang="en-US" sz="1200" dirty="0">
                          <a:solidFill>
                            <a:schemeClr val="tx1"/>
                          </a:solidFill>
                        </a:rPr>
                        <a:t>2.7</a:t>
                      </a:r>
                    </a:p>
                  </a:txBody>
                  <a:tcPr marL="68580" marR="68580" marT="34290" marB="34290" anchor="ctr"/>
                </a:tc>
                <a:tc>
                  <a:txBody>
                    <a:bodyPr/>
                    <a:lstStyle/>
                    <a:p>
                      <a:pPr algn="ctr"/>
                      <a:r>
                        <a:rPr lang="en-US" sz="1200" dirty="0">
                          <a:solidFill>
                            <a:schemeClr val="tx1"/>
                          </a:solidFill>
                        </a:rPr>
                        <a:t>1.4</a:t>
                      </a:r>
                    </a:p>
                  </a:txBody>
                  <a:tcPr marL="68580" marR="68580" marT="34290" marB="34290" anchor="ctr">
                    <a:lnR w="12700" cap="flat" cmpd="sng" algn="ctr">
                      <a:noFill/>
                      <a:prstDash val="solid"/>
                      <a:round/>
                      <a:headEnd type="none" w="med" len="med"/>
                      <a:tailEnd type="none" w="med" len="med"/>
                    </a:lnR>
                  </a:tcPr>
                </a:tc>
                <a:extLst>
                  <a:ext uri="{0D108BD9-81ED-4DB2-BD59-A6C34878D82A}">
                    <a16:rowId xmlns:a16="http://schemas.microsoft.com/office/drawing/2014/main" val="2844646362"/>
                  </a:ext>
                </a:extLst>
              </a:tr>
              <a:tr h="262508">
                <a:tc>
                  <a:txBody>
                    <a:bodyPr/>
                    <a:lstStyle/>
                    <a:p>
                      <a:pPr marL="182880" lvl="1"/>
                      <a:r>
                        <a:rPr lang="en-US" sz="1200" dirty="0">
                          <a:solidFill>
                            <a:schemeClr val="tx1"/>
                          </a:solidFill>
                        </a:rPr>
                        <a:t>6-month rate</a:t>
                      </a:r>
                    </a:p>
                  </a:txBody>
                  <a:tcPr marL="68580" marR="68580" marT="34290" marB="34290" anchor="ctr">
                    <a:lnL w="12700" cap="flat" cmpd="sng" algn="ctr">
                      <a:noFill/>
                      <a:prstDash val="solid"/>
                      <a:round/>
                      <a:headEnd type="none" w="med" len="med"/>
                      <a:tailEnd type="none" w="med" len="med"/>
                    </a:lnL>
                    <a:noFill/>
                  </a:tcPr>
                </a:tc>
                <a:tc>
                  <a:txBody>
                    <a:bodyPr/>
                    <a:lstStyle/>
                    <a:p>
                      <a:pPr algn="ctr"/>
                      <a:r>
                        <a:rPr lang="en-US" sz="1200" dirty="0">
                          <a:solidFill>
                            <a:schemeClr val="tx1"/>
                          </a:solidFill>
                        </a:rPr>
                        <a:t>32%</a:t>
                      </a:r>
                    </a:p>
                  </a:txBody>
                  <a:tcPr marL="68580" marR="68580" marT="34290" marB="34290" anchor="ctr">
                    <a:noFill/>
                  </a:tcPr>
                </a:tc>
                <a:tc>
                  <a:txBody>
                    <a:bodyPr/>
                    <a:lstStyle/>
                    <a:p>
                      <a:pPr algn="ctr"/>
                      <a:r>
                        <a:rPr lang="en-US" sz="1200" dirty="0">
                          <a:solidFill>
                            <a:schemeClr val="tx1"/>
                          </a:solidFill>
                        </a:rPr>
                        <a:t>NE</a:t>
                      </a:r>
                    </a:p>
                  </a:txBody>
                  <a:tcPr marL="68580" marR="68580" marT="34290" marB="34290" anchor="ctr">
                    <a:lnR w="12700" cap="flat" cmpd="sng" algn="ctr">
                      <a:noFill/>
                      <a:prstDash val="solid"/>
                      <a:round/>
                      <a:headEnd type="none" w="med" len="med"/>
                      <a:tailEnd type="none" w="med" len="med"/>
                    </a:lnR>
                    <a:noFill/>
                  </a:tcPr>
                </a:tc>
                <a:extLst>
                  <a:ext uri="{0D108BD9-81ED-4DB2-BD59-A6C34878D82A}">
                    <a16:rowId xmlns:a16="http://schemas.microsoft.com/office/drawing/2014/main" val="444681295"/>
                  </a:ext>
                </a:extLst>
              </a:tr>
              <a:tr h="262508">
                <a:tc>
                  <a:txBody>
                    <a:bodyPr/>
                    <a:lstStyle/>
                    <a:p>
                      <a:pPr marL="182880" lvl="1"/>
                      <a:r>
                        <a:rPr lang="en-US" sz="1200" dirty="0">
                          <a:solidFill>
                            <a:schemeClr val="tx1"/>
                          </a:solidFill>
                        </a:rPr>
                        <a:t>12-month</a:t>
                      </a:r>
                      <a:r>
                        <a:rPr lang="en-US" sz="1200" baseline="0" dirty="0">
                          <a:solidFill>
                            <a:schemeClr val="tx1"/>
                          </a:solidFill>
                        </a:rPr>
                        <a:t> rate</a:t>
                      </a:r>
                      <a:endParaRPr lang="en-US" sz="1200" dirty="0">
                        <a:solidFill>
                          <a:schemeClr val="tx1"/>
                        </a:solidFill>
                      </a:endParaRPr>
                    </a:p>
                  </a:txBody>
                  <a:tcPr marL="68580" marR="68580" marT="34290" marB="34290" anchor="ctr">
                    <a:lnL w="12700" cap="flat" cmpd="sng" algn="ctr">
                      <a:noFill/>
                      <a:prstDash val="solid"/>
                      <a:round/>
                      <a:headEnd type="none" w="med" len="med"/>
                      <a:tailEnd type="none" w="med" len="med"/>
                    </a:lnL>
                  </a:tcPr>
                </a:tc>
                <a:tc>
                  <a:txBody>
                    <a:bodyPr/>
                    <a:lstStyle/>
                    <a:p>
                      <a:pPr algn="ctr"/>
                      <a:r>
                        <a:rPr lang="en-US" sz="1200" dirty="0">
                          <a:solidFill>
                            <a:schemeClr val="tx1"/>
                          </a:solidFill>
                        </a:rPr>
                        <a:t>22%</a:t>
                      </a:r>
                    </a:p>
                  </a:txBody>
                  <a:tcPr marL="68580" marR="68580" marT="34290" marB="34290" anchor="ctr"/>
                </a:tc>
                <a:tc>
                  <a:txBody>
                    <a:bodyPr/>
                    <a:lstStyle/>
                    <a:p>
                      <a:pPr algn="ctr"/>
                      <a:r>
                        <a:rPr lang="en-US" sz="1200" dirty="0">
                          <a:solidFill>
                            <a:schemeClr val="tx1"/>
                          </a:solidFill>
                        </a:rPr>
                        <a:t>NE</a:t>
                      </a:r>
                    </a:p>
                  </a:txBody>
                  <a:tcPr marL="68580" marR="68580" marT="34290" marB="34290" anchor="ctr">
                    <a:lnR w="12700" cap="flat" cmpd="sng" algn="ctr">
                      <a:noFill/>
                      <a:prstDash val="solid"/>
                      <a:round/>
                      <a:headEnd type="none" w="med" len="med"/>
                      <a:tailEnd type="none" w="med" len="med"/>
                    </a:lnR>
                  </a:tcPr>
                </a:tc>
                <a:extLst>
                  <a:ext uri="{0D108BD9-81ED-4DB2-BD59-A6C34878D82A}">
                    <a16:rowId xmlns:a16="http://schemas.microsoft.com/office/drawing/2014/main" val="1387045896"/>
                  </a:ext>
                </a:extLst>
              </a:tr>
              <a:tr h="434340">
                <a:tc>
                  <a:txBody>
                    <a:bodyPr/>
                    <a:lstStyle/>
                    <a:p>
                      <a:r>
                        <a:rPr lang="en-US" sz="1200" b="1" dirty="0">
                          <a:solidFill>
                            <a:schemeClr val="tx1"/>
                          </a:solidFill>
                        </a:rPr>
                        <a:t>Disease control rate </a:t>
                      </a:r>
                      <a:r>
                        <a:rPr lang="en-US" sz="1200" dirty="0">
                          <a:solidFill>
                            <a:schemeClr val="tx1"/>
                          </a:solidFill>
                        </a:rPr>
                        <a:t>(PR+SD)</a:t>
                      </a:r>
                      <a:endParaRPr lang="en-US" sz="1200" b="1" dirty="0">
                        <a:solidFill>
                          <a:schemeClr val="tx1"/>
                        </a:solidFill>
                      </a:endParaRPr>
                    </a:p>
                  </a:txBody>
                  <a:tcPr marL="68580" marR="68580" marT="34290" marB="34290" anchor="ctr">
                    <a:lnL w="12700" cap="flat" cmpd="sng" algn="ctr">
                      <a:noFill/>
                      <a:prstDash val="solid"/>
                      <a:round/>
                      <a:headEnd type="none" w="med" len="med"/>
                      <a:tailEnd type="none" w="med" len="med"/>
                    </a:lnL>
                    <a:noFill/>
                  </a:tcPr>
                </a:tc>
                <a:tc>
                  <a:txBody>
                    <a:bodyPr/>
                    <a:lstStyle/>
                    <a:p>
                      <a:pPr algn="ctr"/>
                      <a:r>
                        <a:rPr lang="en-US" sz="1200" dirty="0">
                          <a:solidFill>
                            <a:schemeClr val="tx1"/>
                          </a:solidFill>
                        </a:rPr>
                        <a:t>53%</a:t>
                      </a:r>
                    </a:p>
                    <a:p>
                      <a:pPr algn="ctr"/>
                      <a:r>
                        <a:rPr lang="en-US" sz="1200" dirty="0">
                          <a:solidFill>
                            <a:schemeClr val="tx1"/>
                          </a:solidFill>
                        </a:rPr>
                        <a:t>(2% PR, 51% SD)</a:t>
                      </a:r>
                    </a:p>
                  </a:txBody>
                  <a:tcPr marL="68580" marR="68580" marT="34290" marB="34290" anchor="ctr">
                    <a:noFill/>
                  </a:tcPr>
                </a:tc>
                <a:tc>
                  <a:txBody>
                    <a:bodyPr/>
                    <a:lstStyle/>
                    <a:p>
                      <a:pPr algn="ctr"/>
                      <a:r>
                        <a:rPr lang="en-US" sz="1200" dirty="0">
                          <a:solidFill>
                            <a:schemeClr val="tx1"/>
                          </a:solidFill>
                        </a:rPr>
                        <a:t>28%</a:t>
                      </a:r>
                    </a:p>
                    <a:p>
                      <a:pPr algn="ctr"/>
                      <a:r>
                        <a:rPr lang="en-US" sz="1200" dirty="0">
                          <a:solidFill>
                            <a:schemeClr val="tx1"/>
                          </a:solidFill>
                        </a:rPr>
                        <a:t>(0% PR, 28% SD)</a:t>
                      </a:r>
                    </a:p>
                  </a:txBody>
                  <a:tcPr marL="68580" marR="68580" marT="34290" marB="34290" anchor="ctr">
                    <a:lnR w="12700" cap="flat" cmpd="sng" algn="ctr">
                      <a:noFill/>
                      <a:prstDash val="solid"/>
                      <a:round/>
                      <a:headEnd type="none" w="med" len="med"/>
                      <a:tailEnd type="none" w="med" len="med"/>
                    </a:lnR>
                    <a:noFill/>
                  </a:tcPr>
                </a:tc>
                <a:extLst>
                  <a:ext uri="{0D108BD9-81ED-4DB2-BD59-A6C34878D82A}">
                    <a16:rowId xmlns:a16="http://schemas.microsoft.com/office/drawing/2014/main" val="597533194"/>
                  </a:ext>
                </a:extLst>
              </a:tr>
            </a:tbl>
          </a:graphicData>
        </a:graphic>
      </p:graphicFrame>
      <p:sp>
        <p:nvSpPr>
          <p:cNvPr id="2" name="TextBox 1">
            <a:extLst>
              <a:ext uri="{FF2B5EF4-FFF2-40B4-BE49-F238E27FC236}">
                <a16:creationId xmlns:a16="http://schemas.microsoft.com/office/drawing/2014/main" id="{27FF831B-937B-73A3-7340-198FD332291B}"/>
              </a:ext>
            </a:extLst>
          </p:cNvPr>
          <p:cNvSpPr txBox="1"/>
          <p:nvPr/>
        </p:nvSpPr>
        <p:spPr>
          <a:xfrm>
            <a:off x="3766275" y="4806705"/>
            <a:ext cx="2333393" cy="230832"/>
          </a:xfrm>
          <a:prstGeom prst="rect">
            <a:avLst/>
          </a:prstGeom>
          <a:noFill/>
        </p:spPr>
        <p:txBody>
          <a:bodyPr wrap="square" rtlCol="0">
            <a:spAutoFit/>
          </a:bodyPr>
          <a:lstStyle/>
          <a:p>
            <a:r>
              <a:rPr lang="en-US" sz="900" i="1" dirty="0"/>
              <a:t>Abou Alfa G et al, Lancet Oncol 2020</a:t>
            </a:r>
          </a:p>
        </p:txBody>
      </p:sp>
    </p:spTree>
    <p:extLst>
      <p:ext uri="{BB962C8B-B14F-4D97-AF65-F5344CB8AC3E}">
        <p14:creationId xmlns:p14="http://schemas.microsoft.com/office/powerpoint/2010/main" val="85994872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777E0EFA-199A-9B4A-B4D9-11D505EB4649}"/>
              </a:ext>
            </a:extLst>
          </p:cNvPr>
          <p:cNvSpPr txBox="1">
            <a:spLocks/>
          </p:cNvSpPr>
          <p:nvPr/>
        </p:nvSpPr>
        <p:spPr>
          <a:xfrm>
            <a:off x="5302892" y="4336124"/>
            <a:ext cx="3657405" cy="420968"/>
          </a:xfrm>
          <a:prstGeom prst="rect">
            <a:avLst/>
          </a:prstGeom>
          <a:noFill/>
          <a:ln>
            <a:noFill/>
          </a:ln>
        </p:spPr>
        <p:txBody>
          <a:bodyPr vert="horz" wrap="square" lIns="137160" tIns="34290" rIns="68580" bIns="68580" rtlCol="0" anchor="b" anchorCtr="0"/>
          <a:lstStyle>
            <a:defPPr>
              <a:defRPr lang="en-US"/>
            </a:defPPr>
            <a:lvl1pPr marL="0" algn="l" defTabSz="457200" rtl="0" eaLnBrk="1" latinLnBrk="0" hangingPunct="1">
              <a:lnSpc>
                <a:spcPts val="900"/>
              </a:lnSpc>
              <a:defRPr sz="90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00000"/>
              </a:lnSpc>
            </a:pPr>
            <a:endParaRPr lang="en-US" sz="675" dirty="0"/>
          </a:p>
          <a:p>
            <a:pPr>
              <a:lnSpc>
                <a:spcPct val="100000"/>
              </a:lnSpc>
            </a:pPr>
            <a:r>
              <a:rPr lang="en-US" sz="675" b="1" dirty="0"/>
              <a:t>1.</a:t>
            </a:r>
            <a:r>
              <a:rPr lang="en-US" sz="675" dirty="0"/>
              <a:t> Watkins C et al. </a:t>
            </a:r>
            <a:r>
              <a:rPr lang="en-US" sz="675" i="1" dirty="0"/>
              <a:t>Pharm Stat</a:t>
            </a:r>
            <a:r>
              <a:rPr lang="en-US" sz="675" dirty="0"/>
              <a:t>. 2013;12:348-57. </a:t>
            </a:r>
            <a:r>
              <a:rPr lang="en-US" sz="675" b="1" dirty="0"/>
              <a:t>2.</a:t>
            </a:r>
            <a:r>
              <a:rPr lang="en-US" sz="675" dirty="0"/>
              <a:t> Robins JM, Tsiatis AA. </a:t>
            </a:r>
            <a:r>
              <a:rPr lang="en-US" sz="675" i="1" dirty="0"/>
              <a:t>Commun Stat Theory Methods</a:t>
            </a:r>
            <a:r>
              <a:rPr lang="en-US" sz="675" dirty="0"/>
              <a:t>.1991;20:2609-31. </a:t>
            </a:r>
          </a:p>
        </p:txBody>
      </p:sp>
      <p:sp>
        <p:nvSpPr>
          <p:cNvPr id="5" name="Title 1">
            <a:extLst>
              <a:ext uri="{FF2B5EF4-FFF2-40B4-BE49-F238E27FC236}">
                <a16:creationId xmlns:a16="http://schemas.microsoft.com/office/drawing/2014/main" id="{DB73B9F8-EDC4-9144-9E0C-5797BF6F88E4}"/>
              </a:ext>
            </a:extLst>
          </p:cNvPr>
          <p:cNvSpPr txBox="1">
            <a:spLocks/>
          </p:cNvSpPr>
          <p:nvPr/>
        </p:nvSpPr>
        <p:spPr>
          <a:xfrm>
            <a:off x="304170" y="237868"/>
            <a:ext cx="8684012" cy="493082"/>
          </a:xfrm>
          <a:prstGeom prst="rect">
            <a:avLst/>
          </a:prstGeom>
        </p:spPr>
        <p:txBody>
          <a:bodyPr>
            <a:normAutofit/>
          </a:bodyPr>
          <a:lstStyle>
            <a:lvl1pPr algn="l" defTabSz="914400" rtl="0" eaLnBrk="1" latinLnBrk="0" hangingPunct="1">
              <a:lnSpc>
                <a:spcPct val="90000"/>
              </a:lnSpc>
              <a:spcBef>
                <a:spcPct val="0"/>
              </a:spcBef>
              <a:buNone/>
              <a:defRPr sz="3800" b="0" i="0" kern="1200" baseline="0">
                <a:solidFill>
                  <a:schemeClr val="bg1"/>
                </a:solidFill>
                <a:latin typeface="+mj-lt"/>
                <a:ea typeface="+mj-ea"/>
                <a:cs typeface="Arial" panose="020B0604020202020204" pitchFamily="34" charset="0"/>
              </a:defRPr>
            </a:lvl1pPr>
          </a:lstStyle>
          <a:p>
            <a:r>
              <a:rPr lang="en-US" sz="2400" dirty="0">
                <a:solidFill>
                  <a:schemeClr val="tx1"/>
                </a:solidFill>
                <a:latin typeface="Arial" panose="020B0604020202020204" pitchFamily="34" charset="0"/>
              </a:rPr>
              <a:t>Overall survival (final analysis)</a:t>
            </a:r>
            <a:endParaRPr lang="en-US" sz="2400" baseline="30000" dirty="0">
              <a:solidFill>
                <a:schemeClr val="tx1"/>
              </a:solidFill>
              <a:latin typeface="Arial" panose="020B0604020202020204" pitchFamily="34" charset="0"/>
            </a:endParaRPr>
          </a:p>
        </p:txBody>
      </p:sp>
      <p:sp>
        <p:nvSpPr>
          <p:cNvPr id="6" name="Results">
            <a:extLst>
              <a:ext uri="{FF2B5EF4-FFF2-40B4-BE49-F238E27FC236}">
                <a16:creationId xmlns:a16="http://schemas.microsoft.com/office/drawing/2014/main" id="{30718168-B965-AA43-B260-DD31C6106CB4}"/>
              </a:ext>
            </a:extLst>
          </p:cNvPr>
          <p:cNvSpPr/>
          <p:nvPr/>
        </p:nvSpPr>
        <p:spPr>
          <a:xfrm>
            <a:off x="5482831" y="3609890"/>
            <a:ext cx="3297530" cy="461665"/>
          </a:xfrm>
          <a:prstGeom prst="rect">
            <a:avLst/>
          </a:prstGeom>
        </p:spPr>
        <p:txBody>
          <a:bodyPr wrap="square">
            <a:spAutoFit/>
          </a:bodyPr>
          <a:lstStyle/>
          <a:p>
            <a:pPr marL="214313" indent="-214313">
              <a:spcAft>
                <a:spcPts val="450"/>
              </a:spcAft>
              <a:buClr>
                <a:schemeClr val="accent1"/>
              </a:buClr>
              <a:buFont typeface="Wingdings" panose="05000000000000000000" pitchFamily="2" charset="2"/>
              <a:buChar char="§"/>
            </a:pPr>
            <a:r>
              <a:rPr lang="en-US" sz="1200" dirty="0"/>
              <a:t>The median OS for placebo after adjustment for crossover was </a:t>
            </a:r>
            <a:r>
              <a:rPr lang="en-US" sz="1200" b="1" dirty="0"/>
              <a:t>5.1 months</a:t>
            </a:r>
          </a:p>
        </p:txBody>
      </p:sp>
      <p:sp>
        <p:nvSpPr>
          <p:cNvPr id="7" name="Results">
            <a:extLst>
              <a:ext uri="{FF2B5EF4-FFF2-40B4-BE49-F238E27FC236}">
                <a16:creationId xmlns:a16="http://schemas.microsoft.com/office/drawing/2014/main" id="{721693DF-25DA-C94A-9E54-96F2B4F43793}"/>
              </a:ext>
            </a:extLst>
          </p:cNvPr>
          <p:cNvSpPr/>
          <p:nvPr/>
        </p:nvSpPr>
        <p:spPr>
          <a:xfrm>
            <a:off x="5482831" y="2696310"/>
            <a:ext cx="3297530" cy="1015663"/>
          </a:xfrm>
          <a:prstGeom prst="rect">
            <a:avLst/>
          </a:prstGeom>
        </p:spPr>
        <p:txBody>
          <a:bodyPr wrap="square">
            <a:spAutoFit/>
          </a:bodyPr>
          <a:lstStyle/>
          <a:p>
            <a:pPr marL="214313" indent="-214313">
              <a:spcAft>
                <a:spcPts val="450"/>
              </a:spcAft>
              <a:buClr>
                <a:schemeClr val="accent1"/>
              </a:buClr>
              <a:buFont typeface="Wingdings" panose="05000000000000000000" pitchFamily="2" charset="2"/>
              <a:buChar char="§"/>
            </a:pPr>
            <a:r>
              <a:rPr lang="en-US" sz="1200" dirty="0"/>
              <a:t>The rank-preserving structural failure time (RPSFT)</a:t>
            </a:r>
            <a:r>
              <a:rPr lang="en-US" sz="1200" baseline="30000" dirty="0"/>
              <a:t>1,2 </a:t>
            </a:r>
            <a:r>
              <a:rPr lang="en-US" sz="1200" dirty="0"/>
              <a:t>model was implemented as a prespecified analysis to adjust for the effect of crossover from placebo to ivosidenib</a:t>
            </a:r>
          </a:p>
        </p:txBody>
      </p:sp>
      <p:sp>
        <p:nvSpPr>
          <p:cNvPr id="8" name="Footer Placeholder 3">
            <a:extLst>
              <a:ext uri="{FF2B5EF4-FFF2-40B4-BE49-F238E27FC236}">
                <a16:creationId xmlns:a16="http://schemas.microsoft.com/office/drawing/2014/main" id="{154FFA39-CF7E-D84A-BE5A-6CA23CEEF999}"/>
              </a:ext>
            </a:extLst>
          </p:cNvPr>
          <p:cNvSpPr txBox="1">
            <a:spLocks/>
          </p:cNvSpPr>
          <p:nvPr/>
        </p:nvSpPr>
        <p:spPr>
          <a:xfrm>
            <a:off x="5302893" y="4148800"/>
            <a:ext cx="3657406" cy="389674"/>
          </a:xfrm>
          <a:prstGeom prst="rect">
            <a:avLst/>
          </a:prstGeom>
          <a:noFill/>
          <a:ln>
            <a:noFill/>
          </a:ln>
        </p:spPr>
        <p:txBody>
          <a:bodyPr vert="horz" wrap="square" lIns="137160" tIns="34290" rIns="68580" bIns="68580" rtlCol="0" anchor="b" anchorCtr="0"/>
          <a:lstStyle>
            <a:defPPr>
              <a:defRPr lang="en-US"/>
            </a:defPPr>
            <a:lvl1pPr marL="0" algn="l" defTabSz="457200" rtl="0" eaLnBrk="1" latinLnBrk="0" hangingPunct="1">
              <a:lnSpc>
                <a:spcPts val="900"/>
              </a:lnSpc>
              <a:defRPr sz="90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00000"/>
              </a:lnSpc>
            </a:pPr>
            <a:endParaRPr lang="en-US" sz="675" baseline="30000" dirty="0"/>
          </a:p>
          <a:p>
            <a:pPr>
              <a:lnSpc>
                <a:spcPct val="100000"/>
              </a:lnSpc>
            </a:pPr>
            <a:r>
              <a:rPr lang="en-US" sz="675" baseline="30000" dirty="0"/>
              <a:t>a</a:t>
            </a:r>
            <a:r>
              <a:rPr lang="en-US" sz="675" dirty="0"/>
              <a:t>Patients without documentation of death at the data cutoff date were censored at the date the patient was last known to be alive or the data cutoff date, whichever was earlier</a:t>
            </a:r>
          </a:p>
          <a:p>
            <a:pPr>
              <a:lnSpc>
                <a:spcPct val="100000"/>
              </a:lnSpc>
            </a:pPr>
            <a:r>
              <a:rPr lang="en-US" sz="675" baseline="30000" dirty="0"/>
              <a:t>b</a:t>
            </a:r>
            <a:r>
              <a:rPr lang="en-US" sz="675" dirty="0"/>
              <a:t>All randomized patients as of 31May2020</a:t>
            </a:r>
          </a:p>
        </p:txBody>
      </p:sp>
      <p:graphicFrame>
        <p:nvGraphicFramePr>
          <p:cNvPr id="9" name="Table">
            <a:extLst>
              <a:ext uri="{FF2B5EF4-FFF2-40B4-BE49-F238E27FC236}">
                <a16:creationId xmlns:a16="http://schemas.microsoft.com/office/drawing/2014/main" id="{6476DA93-541A-564D-9C21-595F0F7DFE48}"/>
              </a:ext>
            </a:extLst>
          </p:cNvPr>
          <p:cNvGraphicFramePr>
            <a:graphicFrameLocks noGrp="1"/>
          </p:cNvGraphicFramePr>
          <p:nvPr/>
        </p:nvGraphicFramePr>
        <p:xfrm>
          <a:off x="5302894" y="1106274"/>
          <a:ext cx="3657405" cy="1484372"/>
        </p:xfrm>
        <a:graphic>
          <a:graphicData uri="http://schemas.openxmlformats.org/drawingml/2006/table">
            <a:tbl>
              <a:tblPr firstRow="1" bandRow="1">
                <a:tableStyleId>{5DA37D80-6434-44D0-A028-1B22A696006F}</a:tableStyleId>
              </a:tblPr>
              <a:tblGrid>
                <a:gridCol w="1665577">
                  <a:extLst>
                    <a:ext uri="{9D8B030D-6E8A-4147-A177-3AD203B41FA5}">
                      <a16:colId xmlns:a16="http://schemas.microsoft.com/office/drawing/2014/main" val="3851671692"/>
                    </a:ext>
                  </a:extLst>
                </a:gridCol>
                <a:gridCol w="1063562">
                  <a:extLst>
                    <a:ext uri="{9D8B030D-6E8A-4147-A177-3AD203B41FA5}">
                      <a16:colId xmlns:a16="http://schemas.microsoft.com/office/drawing/2014/main" val="2597552196"/>
                    </a:ext>
                  </a:extLst>
                </a:gridCol>
                <a:gridCol w="928266">
                  <a:extLst>
                    <a:ext uri="{9D8B030D-6E8A-4147-A177-3AD203B41FA5}">
                      <a16:colId xmlns:a16="http://schemas.microsoft.com/office/drawing/2014/main" val="1973838960"/>
                    </a:ext>
                  </a:extLst>
                </a:gridCol>
              </a:tblGrid>
              <a:tr h="434340">
                <a:tc>
                  <a:txBody>
                    <a:bodyPr/>
                    <a:lstStyle/>
                    <a:p>
                      <a:endParaRPr lang="en-US" sz="1200" dirty="0">
                        <a:solidFill>
                          <a:schemeClr val="tx1"/>
                        </a:solidFill>
                      </a:endParaRPr>
                    </a:p>
                  </a:txBody>
                  <a:tcPr marL="68580" marR="68580" marT="34290" marB="34290" anchor="ctr">
                    <a:lnL w="12700" cap="flat" cmpd="sng" algn="ctr">
                      <a:noFill/>
                      <a:prstDash val="solid"/>
                      <a:round/>
                      <a:headEnd type="none" w="med" len="med"/>
                      <a:tailEnd type="none" w="med" len="med"/>
                    </a:lnL>
                  </a:tcPr>
                </a:tc>
                <a:tc>
                  <a:txBody>
                    <a:bodyPr/>
                    <a:lstStyle/>
                    <a:p>
                      <a:pPr algn="ctr"/>
                      <a:r>
                        <a:rPr lang="en-US" sz="1200" dirty="0">
                          <a:solidFill>
                            <a:schemeClr val="tx1"/>
                          </a:solidFill>
                        </a:rPr>
                        <a:t>Ivosidenib</a:t>
                      </a:r>
                    </a:p>
                    <a:p>
                      <a:pPr algn="ctr"/>
                      <a:r>
                        <a:rPr lang="en-US" sz="1200" dirty="0">
                          <a:solidFill>
                            <a:schemeClr val="tx1"/>
                          </a:solidFill>
                        </a:rPr>
                        <a:t>n = 126</a:t>
                      </a:r>
                    </a:p>
                  </a:txBody>
                  <a:tcPr marL="68580" marR="68580" marT="34290" marB="34290" anchor="ctr"/>
                </a:tc>
                <a:tc>
                  <a:txBody>
                    <a:bodyPr/>
                    <a:lstStyle/>
                    <a:p>
                      <a:pPr algn="ctr"/>
                      <a:r>
                        <a:rPr lang="en-US" sz="1200" dirty="0">
                          <a:solidFill>
                            <a:schemeClr val="tx1"/>
                          </a:solidFill>
                        </a:rPr>
                        <a:t>Placebo</a:t>
                      </a:r>
                    </a:p>
                    <a:p>
                      <a:pPr algn="ctr"/>
                      <a:r>
                        <a:rPr lang="en-US" sz="1200" dirty="0">
                          <a:solidFill>
                            <a:schemeClr val="tx1"/>
                          </a:solidFill>
                        </a:rPr>
                        <a:t>n = 61</a:t>
                      </a:r>
                    </a:p>
                  </a:txBody>
                  <a:tcPr marL="68580" marR="68580" marT="34290" marB="34290" anchor="ctr">
                    <a:lnR w="12700" cap="flat" cmpd="sng" algn="ctr">
                      <a:noFill/>
                      <a:prstDash val="solid"/>
                      <a:round/>
                      <a:headEnd type="none" w="med" len="med"/>
                      <a:tailEnd type="none" w="med" len="med"/>
                    </a:lnR>
                  </a:tcPr>
                </a:tc>
                <a:extLst>
                  <a:ext uri="{0D108BD9-81ED-4DB2-BD59-A6C34878D82A}">
                    <a16:rowId xmlns:a16="http://schemas.microsoft.com/office/drawing/2014/main" val="1461328900"/>
                  </a:ext>
                </a:extLst>
              </a:tr>
              <a:tr h="262508">
                <a:tc>
                  <a:txBody>
                    <a:bodyPr/>
                    <a:lstStyle/>
                    <a:p>
                      <a:pPr marL="0" lvl="1"/>
                      <a:r>
                        <a:rPr lang="en-US" sz="1200" dirty="0">
                          <a:solidFill>
                            <a:schemeClr val="tx1"/>
                          </a:solidFill>
                        </a:rPr>
                        <a:t>Number of events</a:t>
                      </a:r>
                      <a:r>
                        <a:rPr lang="en-US" sz="1200" baseline="0" dirty="0">
                          <a:solidFill>
                            <a:schemeClr val="tx1"/>
                          </a:solidFill>
                        </a:rPr>
                        <a:t> (%)</a:t>
                      </a:r>
                      <a:endParaRPr lang="en-US" sz="1200" dirty="0">
                        <a:solidFill>
                          <a:schemeClr val="tx1"/>
                        </a:solidFill>
                      </a:endParaRPr>
                    </a:p>
                  </a:txBody>
                  <a:tcPr marL="68580" marR="68580" marT="34290" marB="34290" anchor="ctr">
                    <a:lnL w="12700" cap="flat" cmpd="sng" algn="ctr">
                      <a:noFill/>
                      <a:prstDash val="solid"/>
                      <a:round/>
                      <a:headEnd type="none" w="med" len="med"/>
                      <a:tailEnd type="none" w="med" len="med"/>
                    </a:lnL>
                    <a:noFill/>
                  </a:tcPr>
                </a:tc>
                <a:tc>
                  <a:txBody>
                    <a:bodyPr/>
                    <a:lstStyle/>
                    <a:p>
                      <a:pPr algn="ctr"/>
                      <a:r>
                        <a:rPr lang="en-US" sz="1200" dirty="0">
                          <a:solidFill>
                            <a:schemeClr val="tx1"/>
                          </a:solidFill>
                        </a:rPr>
                        <a:t>100 (79.4%)</a:t>
                      </a:r>
                    </a:p>
                  </a:txBody>
                  <a:tcPr marL="68580" marR="68580" marT="34290" marB="34290" anchor="ctr">
                    <a:noFill/>
                  </a:tcPr>
                </a:tc>
                <a:tc>
                  <a:txBody>
                    <a:bodyPr/>
                    <a:lstStyle/>
                    <a:p>
                      <a:pPr algn="ctr"/>
                      <a:r>
                        <a:rPr lang="en-US" sz="1200" dirty="0">
                          <a:solidFill>
                            <a:schemeClr val="tx1"/>
                          </a:solidFill>
                        </a:rPr>
                        <a:t>50 (82.0%)</a:t>
                      </a:r>
                    </a:p>
                  </a:txBody>
                  <a:tcPr marL="68580" marR="68580" marT="34290" marB="34290" anchor="ctr">
                    <a:lnR w="12700" cap="flat" cmpd="sng" algn="ctr">
                      <a:noFill/>
                      <a:prstDash val="solid"/>
                      <a:round/>
                      <a:headEnd type="none" w="med" len="med"/>
                      <a:tailEnd type="none" w="med" len="med"/>
                    </a:lnR>
                    <a:noFill/>
                  </a:tcPr>
                </a:tc>
                <a:extLst>
                  <a:ext uri="{0D108BD9-81ED-4DB2-BD59-A6C34878D82A}">
                    <a16:rowId xmlns:a16="http://schemas.microsoft.com/office/drawing/2014/main" val="584225262"/>
                  </a:ext>
                </a:extLst>
              </a:tr>
              <a:tr h="262508">
                <a:tc>
                  <a:txBody>
                    <a:bodyPr/>
                    <a:lstStyle/>
                    <a:p>
                      <a:pPr marL="0" lvl="1"/>
                      <a:r>
                        <a:rPr lang="en-US" sz="1200" dirty="0">
                          <a:solidFill>
                            <a:schemeClr val="tx1"/>
                          </a:solidFill>
                        </a:rPr>
                        <a:t>Median OS</a:t>
                      </a:r>
                      <a:r>
                        <a:rPr lang="en-US" sz="1200" baseline="30000" dirty="0">
                          <a:solidFill>
                            <a:schemeClr val="tx1"/>
                          </a:solidFill>
                        </a:rPr>
                        <a:t>b</a:t>
                      </a:r>
                      <a:r>
                        <a:rPr lang="en-US" sz="1200" dirty="0">
                          <a:solidFill>
                            <a:schemeClr val="tx1"/>
                          </a:solidFill>
                        </a:rPr>
                        <a:t>, months</a:t>
                      </a:r>
                    </a:p>
                  </a:txBody>
                  <a:tcPr marL="68580" marR="68580" marT="34290" marB="34290" anchor="ctr">
                    <a:lnL w="12700" cap="flat" cmpd="sng" algn="ctr">
                      <a:noFill/>
                      <a:prstDash val="solid"/>
                      <a:round/>
                      <a:headEnd type="none" w="med" len="med"/>
                      <a:tailEnd type="none" w="med" len="med"/>
                    </a:lnL>
                    <a:noFill/>
                  </a:tcPr>
                </a:tc>
                <a:tc>
                  <a:txBody>
                    <a:bodyPr/>
                    <a:lstStyle/>
                    <a:p>
                      <a:pPr algn="ctr"/>
                      <a:r>
                        <a:rPr lang="en-US" sz="1200" dirty="0">
                          <a:solidFill>
                            <a:schemeClr val="tx1"/>
                          </a:solidFill>
                        </a:rPr>
                        <a:t>10.3</a:t>
                      </a:r>
                    </a:p>
                  </a:txBody>
                  <a:tcPr marL="68580" marR="68580" marT="34290" marB="34290" anchor="ctr">
                    <a:noFill/>
                  </a:tcPr>
                </a:tc>
                <a:tc>
                  <a:txBody>
                    <a:bodyPr/>
                    <a:lstStyle/>
                    <a:p>
                      <a:pPr algn="ctr"/>
                      <a:r>
                        <a:rPr lang="en-US" sz="1200" dirty="0">
                          <a:solidFill>
                            <a:schemeClr val="tx1"/>
                          </a:solidFill>
                        </a:rPr>
                        <a:t>7.5</a:t>
                      </a:r>
                    </a:p>
                  </a:txBody>
                  <a:tcPr marL="68580" marR="68580" marT="34290" marB="34290" anchor="ctr">
                    <a:lnR w="12700" cap="flat" cmpd="sng" algn="ctr">
                      <a:noFill/>
                      <a:prstDash val="solid"/>
                      <a:round/>
                      <a:headEnd type="none" w="med" len="med"/>
                      <a:tailEnd type="none" w="med" len="med"/>
                    </a:lnR>
                    <a:noFill/>
                  </a:tcPr>
                </a:tc>
                <a:extLst>
                  <a:ext uri="{0D108BD9-81ED-4DB2-BD59-A6C34878D82A}">
                    <a16:rowId xmlns:a16="http://schemas.microsoft.com/office/drawing/2014/main" val="3090938769"/>
                  </a:ext>
                </a:extLst>
              </a:tr>
              <a:tr h="262508">
                <a:tc>
                  <a:txBody>
                    <a:bodyPr/>
                    <a:lstStyle/>
                    <a:p>
                      <a:pPr marL="182880" lvl="1"/>
                      <a:r>
                        <a:rPr lang="en-US" sz="1200" dirty="0">
                          <a:solidFill>
                            <a:schemeClr val="tx1"/>
                          </a:solidFill>
                        </a:rPr>
                        <a:t>6-month rate</a:t>
                      </a:r>
                    </a:p>
                  </a:txBody>
                  <a:tcPr marL="68580" marR="68580" marT="34290" marB="34290" anchor="ctr">
                    <a:lnL w="12700" cap="flat" cmpd="sng" algn="ctr">
                      <a:noFill/>
                      <a:prstDash val="solid"/>
                      <a:round/>
                      <a:headEnd type="none" w="med" len="med"/>
                      <a:tailEnd type="none" w="med" len="med"/>
                    </a:lnL>
                    <a:noFill/>
                  </a:tcPr>
                </a:tc>
                <a:tc>
                  <a:txBody>
                    <a:bodyPr/>
                    <a:lstStyle/>
                    <a:p>
                      <a:pPr algn="ctr"/>
                      <a:r>
                        <a:rPr lang="en-US" sz="1200" dirty="0">
                          <a:solidFill>
                            <a:schemeClr val="tx1"/>
                          </a:solidFill>
                        </a:rPr>
                        <a:t>69%</a:t>
                      </a:r>
                    </a:p>
                  </a:txBody>
                  <a:tcPr marL="68580" marR="68580" marT="34290" marB="34290" anchor="ctr">
                    <a:noFill/>
                  </a:tcPr>
                </a:tc>
                <a:tc>
                  <a:txBody>
                    <a:bodyPr/>
                    <a:lstStyle/>
                    <a:p>
                      <a:pPr algn="ctr"/>
                      <a:r>
                        <a:rPr lang="en-US" sz="1200" dirty="0">
                          <a:solidFill>
                            <a:schemeClr val="tx1"/>
                          </a:solidFill>
                        </a:rPr>
                        <a:t>57%</a:t>
                      </a:r>
                    </a:p>
                  </a:txBody>
                  <a:tcPr marL="68580" marR="68580" marT="34290" marB="34290" anchor="ctr">
                    <a:lnR w="12700" cap="flat" cmpd="sng" algn="ctr">
                      <a:noFill/>
                      <a:prstDash val="solid"/>
                      <a:round/>
                      <a:headEnd type="none" w="med" len="med"/>
                      <a:tailEnd type="none" w="med" len="med"/>
                    </a:lnR>
                    <a:noFill/>
                  </a:tcPr>
                </a:tc>
                <a:extLst>
                  <a:ext uri="{0D108BD9-81ED-4DB2-BD59-A6C34878D82A}">
                    <a16:rowId xmlns:a16="http://schemas.microsoft.com/office/drawing/2014/main" val="444681295"/>
                  </a:ext>
                </a:extLst>
              </a:tr>
              <a:tr h="262508">
                <a:tc>
                  <a:txBody>
                    <a:bodyPr/>
                    <a:lstStyle/>
                    <a:p>
                      <a:pPr marL="182880" lvl="1"/>
                      <a:r>
                        <a:rPr lang="en-US" sz="1200" dirty="0">
                          <a:solidFill>
                            <a:schemeClr val="tx1"/>
                          </a:solidFill>
                        </a:rPr>
                        <a:t>12-month</a:t>
                      </a:r>
                      <a:r>
                        <a:rPr lang="en-US" sz="1200" baseline="0" dirty="0">
                          <a:solidFill>
                            <a:schemeClr val="tx1"/>
                          </a:solidFill>
                        </a:rPr>
                        <a:t> rate</a:t>
                      </a:r>
                      <a:endParaRPr lang="en-US" sz="1200" dirty="0">
                        <a:solidFill>
                          <a:schemeClr val="tx1"/>
                        </a:solidFill>
                      </a:endParaRPr>
                    </a:p>
                  </a:txBody>
                  <a:tcPr marL="68580" marR="68580" marT="34290" marB="34290" anchor="ctr">
                    <a:lnL w="12700" cap="flat" cmpd="sng" algn="ctr">
                      <a:noFill/>
                      <a:prstDash val="solid"/>
                      <a:round/>
                      <a:headEnd type="none" w="med" len="med"/>
                      <a:tailEnd type="none" w="med" len="med"/>
                    </a:lnL>
                    <a:noFill/>
                  </a:tcPr>
                </a:tc>
                <a:tc>
                  <a:txBody>
                    <a:bodyPr/>
                    <a:lstStyle/>
                    <a:p>
                      <a:pPr algn="ctr"/>
                      <a:r>
                        <a:rPr lang="en-US" sz="1200" dirty="0">
                          <a:solidFill>
                            <a:schemeClr val="tx1"/>
                          </a:solidFill>
                        </a:rPr>
                        <a:t>43%</a:t>
                      </a:r>
                    </a:p>
                  </a:txBody>
                  <a:tcPr marL="68580" marR="68580" marT="34290" marB="34290" anchor="ctr">
                    <a:noFill/>
                  </a:tcPr>
                </a:tc>
                <a:tc>
                  <a:txBody>
                    <a:bodyPr/>
                    <a:lstStyle/>
                    <a:p>
                      <a:pPr algn="ctr"/>
                      <a:r>
                        <a:rPr lang="en-US" sz="1200" dirty="0">
                          <a:solidFill>
                            <a:schemeClr val="tx1"/>
                          </a:solidFill>
                        </a:rPr>
                        <a:t>36%</a:t>
                      </a:r>
                    </a:p>
                  </a:txBody>
                  <a:tcPr marL="68580" marR="68580" marT="34290" marB="34290" anchor="ctr">
                    <a:lnR w="12700" cap="flat" cmpd="sng" algn="ctr">
                      <a:noFill/>
                      <a:prstDash val="solid"/>
                      <a:round/>
                      <a:headEnd type="none" w="med" len="med"/>
                      <a:tailEnd type="none" w="med" len="med"/>
                    </a:lnR>
                    <a:noFill/>
                  </a:tcPr>
                </a:tc>
                <a:extLst>
                  <a:ext uri="{0D108BD9-81ED-4DB2-BD59-A6C34878D82A}">
                    <a16:rowId xmlns:a16="http://schemas.microsoft.com/office/drawing/2014/main" val="1387045896"/>
                  </a:ext>
                </a:extLst>
              </a:tr>
            </a:tbl>
          </a:graphicData>
        </a:graphic>
      </p:graphicFrame>
      <p:graphicFrame>
        <p:nvGraphicFramePr>
          <p:cNvPr id="10" name="IVO">
            <a:extLst>
              <a:ext uri="{FF2B5EF4-FFF2-40B4-BE49-F238E27FC236}">
                <a16:creationId xmlns:a16="http://schemas.microsoft.com/office/drawing/2014/main" id="{065B3243-58EF-0247-B3CD-A477663BA5AA}"/>
              </a:ext>
            </a:extLst>
          </p:cNvPr>
          <p:cNvGraphicFramePr>
            <a:graphicFrameLocks noGrp="1"/>
          </p:cNvGraphicFramePr>
          <p:nvPr/>
        </p:nvGraphicFramePr>
        <p:xfrm>
          <a:off x="348696" y="918060"/>
          <a:ext cx="4793741" cy="29829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PBO">
            <a:extLst>
              <a:ext uri="{FF2B5EF4-FFF2-40B4-BE49-F238E27FC236}">
                <a16:creationId xmlns:a16="http://schemas.microsoft.com/office/drawing/2014/main" id="{9C9D137C-0E01-3643-A43B-9E8E5C38476F}"/>
              </a:ext>
            </a:extLst>
          </p:cNvPr>
          <p:cNvGraphicFramePr>
            <a:graphicFrameLocks noGrp="1"/>
          </p:cNvGraphicFramePr>
          <p:nvPr/>
        </p:nvGraphicFramePr>
        <p:xfrm>
          <a:off x="348696" y="918060"/>
          <a:ext cx="4793741" cy="298299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PBO RPFST">
            <a:extLst>
              <a:ext uri="{FF2B5EF4-FFF2-40B4-BE49-F238E27FC236}">
                <a16:creationId xmlns:a16="http://schemas.microsoft.com/office/drawing/2014/main" id="{4A710C2A-F145-2746-9A77-40401FA24395}"/>
              </a:ext>
            </a:extLst>
          </p:cNvPr>
          <p:cNvGraphicFramePr>
            <a:graphicFrameLocks noGrp="1"/>
          </p:cNvGraphicFramePr>
          <p:nvPr/>
        </p:nvGraphicFramePr>
        <p:xfrm>
          <a:off x="348696" y="918060"/>
          <a:ext cx="4793741" cy="2982991"/>
        </p:xfrm>
        <a:graphic>
          <a:graphicData uri="http://schemas.openxmlformats.org/drawingml/2006/chart">
            <c:chart xmlns:c="http://schemas.openxmlformats.org/drawingml/2006/chart" xmlns:r="http://schemas.openxmlformats.org/officeDocument/2006/relationships" r:id="rId5"/>
          </a:graphicData>
        </a:graphic>
      </p:graphicFrame>
      <p:sp>
        <p:nvSpPr>
          <p:cNvPr id="13" name="x-axis title">
            <a:extLst>
              <a:ext uri="{FF2B5EF4-FFF2-40B4-BE49-F238E27FC236}">
                <a16:creationId xmlns:a16="http://schemas.microsoft.com/office/drawing/2014/main" id="{A20A8D24-F733-724B-8020-A1956E314747}"/>
              </a:ext>
            </a:extLst>
          </p:cNvPr>
          <p:cNvSpPr txBox="1"/>
          <p:nvPr/>
        </p:nvSpPr>
        <p:spPr>
          <a:xfrm>
            <a:off x="2141861" y="3811228"/>
            <a:ext cx="1159292" cy="230832"/>
          </a:xfrm>
          <a:prstGeom prst="rect">
            <a:avLst/>
          </a:prstGeom>
          <a:noFill/>
        </p:spPr>
        <p:txBody>
          <a:bodyPr wrap="none" rtlCol="0">
            <a:spAutoFit/>
          </a:bodyPr>
          <a:lstStyle/>
          <a:p>
            <a:r>
              <a:rPr lang="en-US" sz="900" b="1" dirty="0"/>
              <a:t>Survival (months)</a:t>
            </a:r>
          </a:p>
        </p:txBody>
      </p:sp>
      <p:grpSp>
        <p:nvGrpSpPr>
          <p:cNvPr id="14" name="Group 13">
            <a:extLst>
              <a:ext uri="{FF2B5EF4-FFF2-40B4-BE49-F238E27FC236}">
                <a16:creationId xmlns:a16="http://schemas.microsoft.com/office/drawing/2014/main" id="{CB6EDEF5-7E6C-A642-8D35-EB586D1F9053}"/>
              </a:ext>
            </a:extLst>
          </p:cNvPr>
          <p:cNvGrpSpPr/>
          <p:nvPr/>
        </p:nvGrpSpPr>
        <p:grpSpPr>
          <a:xfrm>
            <a:off x="412690" y="3918987"/>
            <a:ext cx="4471052" cy="540474"/>
            <a:chOff x="550253" y="5222136"/>
            <a:chExt cx="5961402" cy="720632"/>
          </a:xfrm>
        </p:grpSpPr>
        <p:sp>
          <p:nvSpPr>
            <p:cNvPr id="15" name="number of pts at risk">
              <a:extLst>
                <a:ext uri="{FF2B5EF4-FFF2-40B4-BE49-F238E27FC236}">
                  <a16:creationId xmlns:a16="http://schemas.microsoft.com/office/drawing/2014/main" id="{9E3DE270-A5B8-5648-8649-37FD142B61D7}"/>
                </a:ext>
              </a:extLst>
            </p:cNvPr>
            <p:cNvSpPr txBox="1"/>
            <p:nvPr/>
          </p:nvSpPr>
          <p:spPr>
            <a:xfrm>
              <a:off x="550253" y="5222136"/>
              <a:ext cx="2195473" cy="307776"/>
            </a:xfrm>
            <a:prstGeom prst="rect">
              <a:avLst/>
            </a:prstGeom>
            <a:noFill/>
          </p:spPr>
          <p:txBody>
            <a:bodyPr wrap="none" rtlCol="0">
              <a:spAutoFit/>
            </a:bodyPr>
            <a:lstStyle/>
            <a:p>
              <a:r>
                <a:rPr lang="en-US" sz="900" b="1" dirty="0"/>
                <a:t>Number of patients at risk:</a:t>
              </a:r>
            </a:p>
          </p:txBody>
        </p:sp>
        <p:grpSp>
          <p:nvGrpSpPr>
            <p:cNvPr id="16" name="Group 15">
              <a:extLst>
                <a:ext uri="{FF2B5EF4-FFF2-40B4-BE49-F238E27FC236}">
                  <a16:creationId xmlns:a16="http://schemas.microsoft.com/office/drawing/2014/main" id="{F0997561-58B7-3C4A-B7D9-6FEEB956A173}"/>
                </a:ext>
              </a:extLst>
            </p:cNvPr>
            <p:cNvGrpSpPr/>
            <p:nvPr/>
          </p:nvGrpSpPr>
          <p:grpSpPr>
            <a:xfrm>
              <a:off x="674581" y="5511882"/>
              <a:ext cx="5837074" cy="430886"/>
              <a:chOff x="3571892" y="5624896"/>
              <a:chExt cx="5837074" cy="430886"/>
            </a:xfrm>
          </p:grpSpPr>
          <p:sp>
            <p:nvSpPr>
              <p:cNvPr id="17" name="TextBox 16">
                <a:extLst>
                  <a:ext uri="{FF2B5EF4-FFF2-40B4-BE49-F238E27FC236}">
                    <a16:creationId xmlns:a16="http://schemas.microsoft.com/office/drawing/2014/main" id="{DA3ED361-F309-1349-B029-D1D7F74C6017}"/>
                  </a:ext>
                </a:extLst>
              </p:cNvPr>
              <p:cNvSpPr txBox="1"/>
              <p:nvPr/>
            </p:nvSpPr>
            <p:spPr>
              <a:xfrm>
                <a:off x="3571892" y="5624896"/>
                <a:ext cx="457819" cy="276998"/>
              </a:xfrm>
              <a:prstGeom prst="rect">
                <a:avLst/>
              </a:prstGeom>
              <a:noFill/>
            </p:spPr>
            <p:txBody>
              <a:bodyPr wrap="none" rtlCol="0">
                <a:spAutoFit/>
              </a:bodyPr>
              <a:lstStyle/>
              <a:p>
                <a:r>
                  <a:rPr lang="en-US" sz="750" b="1" dirty="0"/>
                  <a:t>126</a:t>
                </a:r>
              </a:p>
            </p:txBody>
          </p:sp>
          <p:sp>
            <p:nvSpPr>
              <p:cNvPr id="18" name="TextBox 17">
                <a:extLst>
                  <a:ext uri="{FF2B5EF4-FFF2-40B4-BE49-F238E27FC236}">
                    <a16:creationId xmlns:a16="http://schemas.microsoft.com/office/drawing/2014/main" id="{46EEDA7E-496E-B345-9904-61FB9F37496B}"/>
                  </a:ext>
                </a:extLst>
              </p:cNvPr>
              <p:cNvSpPr txBox="1"/>
              <p:nvPr/>
            </p:nvSpPr>
            <p:spPr>
              <a:xfrm>
                <a:off x="3911764" y="5624896"/>
                <a:ext cx="457819" cy="276998"/>
              </a:xfrm>
              <a:prstGeom prst="rect">
                <a:avLst/>
              </a:prstGeom>
              <a:noFill/>
            </p:spPr>
            <p:txBody>
              <a:bodyPr wrap="none" rtlCol="0">
                <a:spAutoFit/>
              </a:bodyPr>
              <a:lstStyle/>
              <a:p>
                <a:r>
                  <a:rPr lang="en-US" sz="750" b="1" dirty="0"/>
                  <a:t>113</a:t>
                </a:r>
              </a:p>
            </p:txBody>
          </p:sp>
          <p:sp>
            <p:nvSpPr>
              <p:cNvPr id="19" name="TextBox 18">
                <a:extLst>
                  <a:ext uri="{FF2B5EF4-FFF2-40B4-BE49-F238E27FC236}">
                    <a16:creationId xmlns:a16="http://schemas.microsoft.com/office/drawing/2014/main" id="{862FC238-0C23-3C46-8A34-2AF84B44A9AB}"/>
                  </a:ext>
                </a:extLst>
              </p:cNvPr>
              <p:cNvSpPr txBox="1"/>
              <p:nvPr/>
            </p:nvSpPr>
            <p:spPr>
              <a:xfrm>
                <a:off x="4268283" y="5624896"/>
                <a:ext cx="387285" cy="276998"/>
              </a:xfrm>
              <a:prstGeom prst="rect">
                <a:avLst/>
              </a:prstGeom>
              <a:noFill/>
            </p:spPr>
            <p:txBody>
              <a:bodyPr wrap="none" rtlCol="0">
                <a:spAutoFit/>
              </a:bodyPr>
              <a:lstStyle/>
              <a:p>
                <a:r>
                  <a:rPr lang="en-US" sz="750" b="1" dirty="0"/>
                  <a:t>97</a:t>
                </a:r>
              </a:p>
            </p:txBody>
          </p:sp>
          <p:sp>
            <p:nvSpPr>
              <p:cNvPr id="20" name="TextBox 19">
                <a:extLst>
                  <a:ext uri="{FF2B5EF4-FFF2-40B4-BE49-F238E27FC236}">
                    <a16:creationId xmlns:a16="http://schemas.microsoft.com/office/drawing/2014/main" id="{50DFB4DC-0C63-E04F-9522-5EC53F8823E2}"/>
                  </a:ext>
                </a:extLst>
              </p:cNvPr>
              <p:cNvSpPr txBox="1"/>
              <p:nvPr/>
            </p:nvSpPr>
            <p:spPr>
              <a:xfrm>
                <a:off x="4605077" y="5624896"/>
                <a:ext cx="387285" cy="276998"/>
              </a:xfrm>
              <a:prstGeom prst="rect">
                <a:avLst/>
              </a:prstGeom>
              <a:noFill/>
            </p:spPr>
            <p:txBody>
              <a:bodyPr wrap="none" rtlCol="0">
                <a:spAutoFit/>
              </a:bodyPr>
              <a:lstStyle/>
              <a:p>
                <a:r>
                  <a:rPr lang="en-US" sz="750" b="1" dirty="0"/>
                  <a:t>85</a:t>
                </a:r>
              </a:p>
            </p:txBody>
          </p:sp>
          <p:sp>
            <p:nvSpPr>
              <p:cNvPr id="21" name="TextBox 20">
                <a:extLst>
                  <a:ext uri="{FF2B5EF4-FFF2-40B4-BE49-F238E27FC236}">
                    <a16:creationId xmlns:a16="http://schemas.microsoft.com/office/drawing/2014/main" id="{93BC5BD3-9792-FF4D-A590-466BBD9E4EE7}"/>
                  </a:ext>
                </a:extLst>
              </p:cNvPr>
              <p:cNvSpPr txBox="1"/>
              <p:nvPr/>
            </p:nvSpPr>
            <p:spPr>
              <a:xfrm>
                <a:off x="4916876" y="5624896"/>
                <a:ext cx="387285" cy="276998"/>
              </a:xfrm>
              <a:prstGeom prst="rect">
                <a:avLst/>
              </a:prstGeom>
              <a:noFill/>
            </p:spPr>
            <p:txBody>
              <a:bodyPr wrap="none" rtlCol="0">
                <a:spAutoFit/>
              </a:bodyPr>
              <a:lstStyle/>
              <a:p>
                <a:r>
                  <a:rPr lang="en-US" sz="750" b="1" dirty="0"/>
                  <a:t>72</a:t>
                </a:r>
              </a:p>
            </p:txBody>
          </p:sp>
          <p:sp>
            <p:nvSpPr>
              <p:cNvPr id="22" name="TextBox 21">
                <a:extLst>
                  <a:ext uri="{FF2B5EF4-FFF2-40B4-BE49-F238E27FC236}">
                    <a16:creationId xmlns:a16="http://schemas.microsoft.com/office/drawing/2014/main" id="{2E137B04-15FD-9F49-90A1-CF58D8638197}"/>
                  </a:ext>
                </a:extLst>
              </p:cNvPr>
              <p:cNvSpPr txBox="1"/>
              <p:nvPr/>
            </p:nvSpPr>
            <p:spPr>
              <a:xfrm>
                <a:off x="5240073" y="5624896"/>
                <a:ext cx="387285" cy="276998"/>
              </a:xfrm>
              <a:prstGeom prst="rect">
                <a:avLst/>
              </a:prstGeom>
              <a:noFill/>
            </p:spPr>
            <p:txBody>
              <a:bodyPr wrap="none" rtlCol="0">
                <a:spAutoFit/>
              </a:bodyPr>
              <a:lstStyle/>
              <a:p>
                <a:r>
                  <a:rPr lang="en-US" sz="750" b="1" dirty="0"/>
                  <a:t>62</a:t>
                </a:r>
              </a:p>
            </p:txBody>
          </p:sp>
          <p:sp>
            <p:nvSpPr>
              <p:cNvPr id="23" name="TextBox 22">
                <a:extLst>
                  <a:ext uri="{FF2B5EF4-FFF2-40B4-BE49-F238E27FC236}">
                    <a16:creationId xmlns:a16="http://schemas.microsoft.com/office/drawing/2014/main" id="{8C9C6DE9-A690-234B-9732-34C71CB0D882}"/>
                  </a:ext>
                </a:extLst>
              </p:cNvPr>
              <p:cNvSpPr txBox="1"/>
              <p:nvPr/>
            </p:nvSpPr>
            <p:spPr>
              <a:xfrm>
                <a:off x="5562226" y="5624896"/>
                <a:ext cx="387285" cy="276998"/>
              </a:xfrm>
              <a:prstGeom prst="rect">
                <a:avLst/>
              </a:prstGeom>
              <a:noFill/>
            </p:spPr>
            <p:txBody>
              <a:bodyPr wrap="none" rtlCol="0">
                <a:spAutoFit/>
              </a:bodyPr>
              <a:lstStyle/>
              <a:p>
                <a:r>
                  <a:rPr lang="en-US" sz="750" b="1" dirty="0"/>
                  <a:t>53</a:t>
                </a:r>
              </a:p>
            </p:txBody>
          </p:sp>
          <p:sp>
            <p:nvSpPr>
              <p:cNvPr id="24" name="TextBox 23">
                <a:extLst>
                  <a:ext uri="{FF2B5EF4-FFF2-40B4-BE49-F238E27FC236}">
                    <a16:creationId xmlns:a16="http://schemas.microsoft.com/office/drawing/2014/main" id="{B757BEC0-E4B1-A840-B530-04343193DB6D}"/>
                  </a:ext>
                </a:extLst>
              </p:cNvPr>
              <p:cNvSpPr txBox="1"/>
              <p:nvPr/>
            </p:nvSpPr>
            <p:spPr>
              <a:xfrm>
                <a:off x="5874801" y="5624896"/>
                <a:ext cx="387285" cy="276998"/>
              </a:xfrm>
              <a:prstGeom prst="rect">
                <a:avLst/>
              </a:prstGeom>
              <a:noFill/>
            </p:spPr>
            <p:txBody>
              <a:bodyPr wrap="none" rtlCol="0">
                <a:spAutoFit/>
              </a:bodyPr>
              <a:lstStyle/>
              <a:p>
                <a:r>
                  <a:rPr lang="en-US" sz="750" b="1" dirty="0"/>
                  <a:t>48</a:t>
                </a:r>
              </a:p>
            </p:txBody>
          </p:sp>
          <p:sp>
            <p:nvSpPr>
              <p:cNvPr id="25" name="TextBox 24">
                <a:extLst>
                  <a:ext uri="{FF2B5EF4-FFF2-40B4-BE49-F238E27FC236}">
                    <a16:creationId xmlns:a16="http://schemas.microsoft.com/office/drawing/2014/main" id="{1279F0E7-DBC0-E948-A435-0914D44DA1AA}"/>
                  </a:ext>
                </a:extLst>
              </p:cNvPr>
              <p:cNvSpPr txBox="1"/>
              <p:nvPr/>
            </p:nvSpPr>
            <p:spPr>
              <a:xfrm>
                <a:off x="6179860" y="5624896"/>
                <a:ext cx="387285" cy="276998"/>
              </a:xfrm>
              <a:prstGeom prst="rect">
                <a:avLst/>
              </a:prstGeom>
              <a:noFill/>
            </p:spPr>
            <p:txBody>
              <a:bodyPr wrap="none" rtlCol="0">
                <a:spAutoFit/>
              </a:bodyPr>
              <a:lstStyle/>
              <a:p>
                <a:r>
                  <a:rPr lang="en-US" sz="750" b="1" dirty="0"/>
                  <a:t>42</a:t>
                </a:r>
              </a:p>
            </p:txBody>
          </p:sp>
          <p:sp>
            <p:nvSpPr>
              <p:cNvPr id="26" name="TextBox 25">
                <a:extLst>
                  <a:ext uri="{FF2B5EF4-FFF2-40B4-BE49-F238E27FC236}">
                    <a16:creationId xmlns:a16="http://schemas.microsoft.com/office/drawing/2014/main" id="{06C86E84-506B-3B42-8528-973FFC908921}"/>
                  </a:ext>
                </a:extLst>
              </p:cNvPr>
              <p:cNvSpPr txBox="1"/>
              <p:nvPr/>
            </p:nvSpPr>
            <p:spPr>
              <a:xfrm>
                <a:off x="6514204" y="5624896"/>
                <a:ext cx="387285" cy="276998"/>
              </a:xfrm>
              <a:prstGeom prst="rect">
                <a:avLst/>
              </a:prstGeom>
              <a:noFill/>
            </p:spPr>
            <p:txBody>
              <a:bodyPr wrap="none" rtlCol="0">
                <a:spAutoFit/>
              </a:bodyPr>
              <a:lstStyle/>
              <a:p>
                <a:r>
                  <a:rPr lang="en-US" sz="750" b="1" dirty="0"/>
                  <a:t>32</a:t>
                </a:r>
              </a:p>
            </p:txBody>
          </p:sp>
          <p:sp>
            <p:nvSpPr>
              <p:cNvPr id="27" name="TextBox 26">
                <a:extLst>
                  <a:ext uri="{FF2B5EF4-FFF2-40B4-BE49-F238E27FC236}">
                    <a16:creationId xmlns:a16="http://schemas.microsoft.com/office/drawing/2014/main" id="{9AE02BA4-74E1-4445-8F14-00BB22826B42}"/>
                  </a:ext>
                </a:extLst>
              </p:cNvPr>
              <p:cNvSpPr txBox="1"/>
              <p:nvPr/>
            </p:nvSpPr>
            <p:spPr>
              <a:xfrm>
                <a:off x="6819616" y="5624896"/>
                <a:ext cx="387285" cy="276998"/>
              </a:xfrm>
              <a:prstGeom prst="rect">
                <a:avLst/>
              </a:prstGeom>
              <a:noFill/>
            </p:spPr>
            <p:txBody>
              <a:bodyPr wrap="none" rtlCol="0">
                <a:spAutoFit/>
              </a:bodyPr>
              <a:lstStyle/>
              <a:p>
                <a:r>
                  <a:rPr lang="en-US" sz="750" b="1" dirty="0"/>
                  <a:t>25</a:t>
                </a:r>
              </a:p>
            </p:txBody>
          </p:sp>
          <p:sp>
            <p:nvSpPr>
              <p:cNvPr id="28" name="TextBox 27">
                <a:extLst>
                  <a:ext uri="{FF2B5EF4-FFF2-40B4-BE49-F238E27FC236}">
                    <a16:creationId xmlns:a16="http://schemas.microsoft.com/office/drawing/2014/main" id="{701692AE-8D77-1746-B36C-C7333E316AA0}"/>
                  </a:ext>
                </a:extLst>
              </p:cNvPr>
              <p:cNvSpPr txBox="1"/>
              <p:nvPr/>
            </p:nvSpPr>
            <p:spPr>
              <a:xfrm>
                <a:off x="7102200" y="5624896"/>
                <a:ext cx="387285" cy="276998"/>
              </a:xfrm>
              <a:prstGeom prst="rect">
                <a:avLst/>
              </a:prstGeom>
              <a:noFill/>
            </p:spPr>
            <p:txBody>
              <a:bodyPr wrap="none" rtlCol="0">
                <a:spAutoFit/>
              </a:bodyPr>
              <a:lstStyle/>
              <a:p>
                <a:r>
                  <a:rPr lang="en-US" sz="750" b="1" dirty="0"/>
                  <a:t>18</a:t>
                </a:r>
              </a:p>
            </p:txBody>
          </p:sp>
          <p:sp>
            <p:nvSpPr>
              <p:cNvPr id="29" name="TextBox 28">
                <a:extLst>
                  <a:ext uri="{FF2B5EF4-FFF2-40B4-BE49-F238E27FC236}">
                    <a16:creationId xmlns:a16="http://schemas.microsoft.com/office/drawing/2014/main" id="{4F4CA052-5A01-534A-A9F1-170A6C710F40}"/>
                  </a:ext>
                </a:extLst>
              </p:cNvPr>
              <p:cNvSpPr txBox="1"/>
              <p:nvPr/>
            </p:nvSpPr>
            <p:spPr>
              <a:xfrm>
                <a:off x="7444020" y="5624896"/>
                <a:ext cx="387285" cy="276998"/>
              </a:xfrm>
              <a:prstGeom prst="rect">
                <a:avLst/>
              </a:prstGeom>
              <a:noFill/>
            </p:spPr>
            <p:txBody>
              <a:bodyPr wrap="none" rtlCol="0">
                <a:spAutoFit/>
              </a:bodyPr>
              <a:lstStyle/>
              <a:p>
                <a:r>
                  <a:rPr lang="en-US" sz="750" b="1" dirty="0"/>
                  <a:t>14</a:t>
                </a:r>
              </a:p>
            </p:txBody>
          </p:sp>
          <p:sp>
            <p:nvSpPr>
              <p:cNvPr id="30" name="TextBox 29">
                <a:extLst>
                  <a:ext uri="{FF2B5EF4-FFF2-40B4-BE49-F238E27FC236}">
                    <a16:creationId xmlns:a16="http://schemas.microsoft.com/office/drawing/2014/main" id="{E0E4DA47-F8EC-1446-8ACE-188265F0001D}"/>
                  </a:ext>
                </a:extLst>
              </p:cNvPr>
              <p:cNvSpPr txBox="1"/>
              <p:nvPr/>
            </p:nvSpPr>
            <p:spPr>
              <a:xfrm>
                <a:off x="7778380" y="5624896"/>
                <a:ext cx="325731" cy="430886"/>
              </a:xfrm>
              <a:prstGeom prst="rect">
                <a:avLst/>
              </a:prstGeom>
              <a:noFill/>
            </p:spPr>
            <p:txBody>
              <a:bodyPr wrap="square" rtlCol="0">
                <a:spAutoFit/>
              </a:bodyPr>
              <a:lstStyle/>
              <a:p>
                <a:r>
                  <a:rPr lang="en-US" sz="750" b="1" dirty="0"/>
                  <a:t>10</a:t>
                </a:r>
              </a:p>
            </p:txBody>
          </p:sp>
          <p:sp>
            <p:nvSpPr>
              <p:cNvPr id="31" name="TextBox 30">
                <a:extLst>
                  <a:ext uri="{FF2B5EF4-FFF2-40B4-BE49-F238E27FC236}">
                    <a16:creationId xmlns:a16="http://schemas.microsoft.com/office/drawing/2014/main" id="{ECCF391E-6315-4E48-A153-68AA585D3681}"/>
                  </a:ext>
                </a:extLst>
              </p:cNvPr>
              <p:cNvSpPr txBox="1"/>
              <p:nvPr/>
            </p:nvSpPr>
            <p:spPr>
              <a:xfrm>
                <a:off x="8141755" y="5624896"/>
                <a:ext cx="316755" cy="276998"/>
              </a:xfrm>
              <a:prstGeom prst="rect">
                <a:avLst/>
              </a:prstGeom>
              <a:noFill/>
            </p:spPr>
            <p:txBody>
              <a:bodyPr wrap="none" rtlCol="0">
                <a:spAutoFit/>
              </a:bodyPr>
              <a:lstStyle/>
              <a:p>
                <a:r>
                  <a:rPr lang="en-US" sz="750" b="1" dirty="0"/>
                  <a:t>7</a:t>
                </a:r>
              </a:p>
            </p:txBody>
          </p:sp>
          <p:sp>
            <p:nvSpPr>
              <p:cNvPr id="32" name="TextBox 31">
                <a:extLst>
                  <a:ext uri="{FF2B5EF4-FFF2-40B4-BE49-F238E27FC236}">
                    <a16:creationId xmlns:a16="http://schemas.microsoft.com/office/drawing/2014/main" id="{CBF2CB19-5928-7241-B085-A35867196722}"/>
                  </a:ext>
                </a:extLst>
              </p:cNvPr>
              <p:cNvSpPr txBox="1"/>
              <p:nvPr/>
            </p:nvSpPr>
            <p:spPr>
              <a:xfrm>
                <a:off x="8466250" y="5624896"/>
                <a:ext cx="316755" cy="276998"/>
              </a:xfrm>
              <a:prstGeom prst="rect">
                <a:avLst/>
              </a:prstGeom>
              <a:noFill/>
            </p:spPr>
            <p:txBody>
              <a:bodyPr wrap="none" rtlCol="0">
                <a:spAutoFit/>
              </a:bodyPr>
              <a:lstStyle/>
              <a:p>
                <a:r>
                  <a:rPr lang="en-US" sz="750" b="1" dirty="0"/>
                  <a:t>6</a:t>
                </a:r>
              </a:p>
            </p:txBody>
          </p:sp>
          <p:sp>
            <p:nvSpPr>
              <p:cNvPr id="33" name="TextBox 32">
                <a:extLst>
                  <a:ext uri="{FF2B5EF4-FFF2-40B4-BE49-F238E27FC236}">
                    <a16:creationId xmlns:a16="http://schemas.microsoft.com/office/drawing/2014/main" id="{DE8ED0EA-570C-4249-8D6D-86CE89C093FA}"/>
                  </a:ext>
                </a:extLst>
              </p:cNvPr>
              <p:cNvSpPr txBox="1"/>
              <p:nvPr/>
            </p:nvSpPr>
            <p:spPr>
              <a:xfrm>
                <a:off x="8758981" y="5624896"/>
                <a:ext cx="316755" cy="276998"/>
              </a:xfrm>
              <a:prstGeom prst="rect">
                <a:avLst/>
              </a:prstGeom>
              <a:noFill/>
            </p:spPr>
            <p:txBody>
              <a:bodyPr wrap="none" rtlCol="0">
                <a:spAutoFit/>
              </a:bodyPr>
              <a:lstStyle/>
              <a:p>
                <a:r>
                  <a:rPr lang="en-US" sz="750" b="1" dirty="0"/>
                  <a:t>5</a:t>
                </a:r>
              </a:p>
            </p:txBody>
          </p:sp>
          <p:sp>
            <p:nvSpPr>
              <p:cNvPr id="34" name="TextBox 33">
                <a:extLst>
                  <a:ext uri="{FF2B5EF4-FFF2-40B4-BE49-F238E27FC236}">
                    <a16:creationId xmlns:a16="http://schemas.microsoft.com/office/drawing/2014/main" id="{5D97138F-1DB9-EE42-B929-E2AA0EE862D2}"/>
                  </a:ext>
                </a:extLst>
              </p:cNvPr>
              <p:cNvSpPr txBox="1"/>
              <p:nvPr/>
            </p:nvSpPr>
            <p:spPr>
              <a:xfrm>
                <a:off x="9092211" y="5624896"/>
                <a:ext cx="316755" cy="276998"/>
              </a:xfrm>
              <a:prstGeom prst="rect">
                <a:avLst/>
              </a:prstGeom>
              <a:noFill/>
            </p:spPr>
            <p:txBody>
              <a:bodyPr wrap="none" rtlCol="0">
                <a:spAutoFit/>
              </a:bodyPr>
              <a:lstStyle/>
              <a:p>
                <a:r>
                  <a:rPr lang="en-US" sz="750" b="1" dirty="0"/>
                  <a:t>2</a:t>
                </a:r>
              </a:p>
            </p:txBody>
          </p:sp>
        </p:grpSp>
      </p:grpSp>
      <p:grpSp>
        <p:nvGrpSpPr>
          <p:cNvPr id="35" name="PBO numbers">
            <a:extLst>
              <a:ext uri="{FF2B5EF4-FFF2-40B4-BE49-F238E27FC236}">
                <a16:creationId xmlns:a16="http://schemas.microsoft.com/office/drawing/2014/main" id="{112D1403-DE49-2B41-BD96-FDCC31954643}"/>
              </a:ext>
            </a:extLst>
          </p:cNvPr>
          <p:cNvGrpSpPr/>
          <p:nvPr/>
        </p:nvGrpSpPr>
        <p:grpSpPr>
          <a:xfrm>
            <a:off x="534511" y="4336109"/>
            <a:ext cx="4100621" cy="207749"/>
            <a:chOff x="1557210" y="4711494"/>
            <a:chExt cx="7814977" cy="276998"/>
          </a:xfrm>
        </p:grpSpPr>
        <p:sp>
          <p:nvSpPr>
            <p:cNvPr id="36" name="TextBox 35">
              <a:extLst>
                <a:ext uri="{FF2B5EF4-FFF2-40B4-BE49-F238E27FC236}">
                  <a16:creationId xmlns:a16="http://schemas.microsoft.com/office/drawing/2014/main" id="{7A00C109-7D9F-8C49-9619-F3DBE95C7873}"/>
                </a:ext>
              </a:extLst>
            </p:cNvPr>
            <p:cNvSpPr txBox="1"/>
            <p:nvPr/>
          </p:nvSpPr>
          <p:spPr>
            <a:xfrm>
              <a:off x="1557210" y="4711494"/>
              <a:ext cx="553567" cy="276998"/>
            </a:xfrm>
            <a:prstGeom prst="rect">
              <a:avLst/>
            </a:prstGeom>
            <a:noFill/>
          </p:spPr>
          <p:txBody>
            <a:bodyPr wrap="none" rtlCol="0">
              <a:spAutoFit/>
            </a:bodyPr>
            <a:lstStyle/>
            <a:p>
              <a:r>
                <a:rPr lang="en-US" sz="750" b="1" dirty="0"/>
                <a:t>61</a:t>
              </a:r>
            </a:p>
          </p:txBody>
        </p:sp>
        <p:sp>
          <p:nvSpPr>
            <p:cNvPr id="37" name="TextBox 36">
              <a:extLst>
                <a:ext uri="{FF2B5EF4-FFF2-40B4-BE49-F238E27FC236}">
                  <a16:creationId xmlns:a16="http://schemas.microsoft.com/office/drawing/2014/main" id="{5086936A-8D2D-774F-BCC0-E713F080852E}"/>
                </a:ext>
              </a:extLst>
            </p:cNvPr>
            <p:cNvSpPr txBox="1"/>
            <p:nvPr/>
          </p:nvSpPr>
          <p:spPr>
            <a:xfrm>
              <a:off x="2043085" y="4711494"/>
              <a:ext cx="553567" cy="276998"/>
            </a:xfrm>
            <a:prstGeom prst="rect">
              <a:avLst/>
            </a:prstGeom>
            <a:noFill/>
          </p:spPr>
          <p:txBody>
            <a:bodyPr wrap="none" rtlCol="0">
              <a:spAutoFit/>
            </a:bodyPr>
            <a:lstStyle/>
            <a:p>
              <a:r>
                <a:rPr lang="en-US" sz="750" b="1" dirty="0"/>
                <a:t>50</a:t>
              </a:r>
            </a:p>
          </p:txBody>
        </p:sp>
        <p:sp>
          <p:nvSpPr>
            <p:cNvPr id="38" name="TextBox 37">
              <a:extLst>
                <a:ext uri="{FF2B5EF4-FFF2-40B4-BE49-F238E27FC236}">
                  <a16:creationId xmlns:a16="http://schemas.microsoft.com/office/drawing/2014/main" id="{3E6023D4-AB4A-0249-A8DD-1991470FF7E4}"/>
                </a:ext>
              </a:extLst>
            </p:cNvPr>
            <p:cNvSpPr txBox="1"/>
            <p:nvPr/>
          </p:nvSpPr>
          <p:spPr>
            <a:xfrm>
              <a:off x="2483310" y="4711494"/>
              <a:ext cx="553567" cy="276998"/>
            </a:xfrm>
            <a:prstGeom prst="rect">
              <a:avLst/>
            </a:prstGeom>
            <a:noFill/>
          </p:spPr>
          <p:txBody>
            <a:bodyPr wrap="none" rtlCol="0">
              <a:spAutoFit/>
            </a:bodyPr>
            <a:lstStyle/>
            <a:p>
              <a:r>
                <a:rPr lang="en-US" sz="750" b="1" dirty="0"/>
                <a:t>43</a:t>
              </a:r>
            </a:p>
          </p:txBody>
        </p:sp>
        <p:sp>
          <p:nvSpPr>
            <p:cNvPr id="39" name="TextBox 38">
              <a:extLst>
                <a:ext uri="{FF2B5EF4-FFF2-40B4-BE49-F238E27FC236}">
                  <a16:creationId xmlns:a16="http://schemas.microsoft.com/office/drawing/2014/main" id="{9D7A73C1-38E0-6942-A3B7-F367EE0168E7}"/>
                </a:ext>
              </a:extLst>
            </p:cNvPr>
            <p:cNvSpPr txBox="1"/>
            <p:nvPr/>
          </p:nvSpPr>
          <p:spPr>
            <a:xfrm>
              <a:off x="2969393" y="4711494"/>
              <a:ext cx="553567" cy="276998"/>
            </a:xfrm>
            <a:prstGeom prst="rect">
              <a:avLst/>
            </a:prstGeom>
            <a:noFill/>
          </p:spPr>
          <p:txBody>
            <a:bodyPr wrap="none" rtlCol="0">
              <a:spAutoFit/>
            </a:bodyPr>
            <a:lstStyle/>
            <a:p>
              <a:r>
                <a:rPr lang="en-US" sz="750" b="1" dirty="0"/>
                <a:t>35</a:t>
              </a:r>
            </a:p>
          </p:txBody>
        </p:sp>
        <p:sp>
          <p:nvSpPr>
            <p:cNvPr id="40" name="TextBox 39">
              <a:extLst>
                <a:ext uri="{FF2B5EF4-FFF2-40B4-BE49-F238E27FC236}">
                  <a16:creationId xmlns:a16="http://schemas.microsoft.com/office/drawing/2014/main" id="{B1457B1E-2EEE-6D42-99DC-CA4DB296510D}"/>
                </a:ext>
              </a:extLst>
            </p:cNvPr>
            <p:cNvSpPr txBox="1"/>
            <p:nvPr/>
          </p:nvSpPr>
          <p:spPr>
            <a:xfrm>
              <a:off x="3420506" y="4711494"/>
              <a:ext cx="553567" cy="276998"/>
            </a:xfrm>
            <a:prstGeom prst="rect">
              <a:avLst/>
            </a:prstGeom>
            <a:noFill/>
          </p:spPr>
          <p:txBody>
            <a:bodyPr wrap="none" rtlCol="0">
              <a:spAutoFit/>
            </a:bodyPr>
            <a:lstStyle/>
            <a:p>
              <a:r>
                <a:rPr lang="en-US" sz="750" b="1" dirty="0"/>
                <a:t>29</a:t>
              </a:r>
            </a:p>
          </p:txBody>
        </p:sp>
        <p:sp>
          <p:nvSpPr>
            <p:cNvPr id="41" name="TextBox 40">
              <a:extLst>
                <a:ext uri="{FF2B5EF4-FFF2-40B4-BE49-F238E27FC236}">
                  <a16:creationId xmlns:a16="http://schemas.microsoft.com/office/drawing/2014/main" id="{AD554E12-D74A-3D45-9F74-8BB168633283}"/>
                </a:ext>
              </a:extLst>
            </p:cNvPr>
            <p:cNvSpPr txBox="1"/>
            <p:nvPr/>
          </p:nvSpPr>
          <p:spPr>
            <a:xfrm>
              <a:off x="3870907" y="4711494"/>
              <a:ext cx="553567" cy="276998"/>
            </a:xfrm>
            <a:prstGeom prst="rect">
              <a:avLst/>
            </a:prstGeom>
            <a:noFill/>
          </p:spPr>
          <p:txBody>
            <a:bodyPr wrap="none" rtlCol="0">
              <a:spAutoFit/>
            </a:bodyPr>
            <a:lstStyle/>
            <a:p>
              <a:r>
                <a:rPr lang="en-US" sz="750" b="1" dirty="0"/>
                <a:t>27</a:t>
              </a:r>
            </a:p>
          </p:txBody>
        </p:sp>
        <p:sp>
          <p:nvSpPr>
            <p:cNvPr id="42" name="TextBox 41">
              <a:extLst>
                <a:ext uri="{FF2B5EF4-FFF2-40B4-BE49-F238E27FC236}">
                  <a16:creationId xmlns:a16="http://schemas.microsoft.com/office/drawing/2014/main" id="{321A2818-D270-E14B-B6E3-9AA0E9D26CC7}"/>
                </a:ext>
              </a:extLst>
            </p:cNvPr>
            <p:cNvSpPr txBox="1"/>
            <p:nvPr/>
          </p:nvSpPr>
          <p:spPr>
            <a:xfrm>
              <a:off x="4351023" y="4711494"/>
              <a:ext cx="553567" cy="276998"/>
            </a:xfrm>
            <a:prstGeom prst="rect">
              <a:avLst/>
            </a:prstGeom>
            <a:noFill/>
          </p:spPr>
          <p:txBody>
            <a:bodyPr wrap="none" rtlCol="0">
              <a:spAutoFit/>
            </a:bodyPr>
            <a:lstStyle/>
            <a:p>
              <a:r>
                <a:rPr lang="en-US" sz="750" b="1" dirty="0"/>
                <a:t>21</a:t>
              </a:r>
            </a:p>
          </p:txBody>
        </p:sp>
        <p:sp>
          <p:nvSpPr>
            <p:cNvPr id="43" name="TextBox 42">
              <a:extLst>
                <a:ext uri="{FF2B5EF4-FFF2-40B4-BE49-F238E27FC236}">
                  <a16:creationId xmlns:a16="http://schemas.microsoft.com/office/drawing/2014/main" id="{F6E5764E-03AD-7148-AE2E-68AC15F2A590}"/>
                </a:ext>
              </a:extLst>
            </p:cNvPr>
            <p:cNvSpPr txBox="1"/>
            <p:nvPr/>
          </p:nvSpPr>
          <p:spPr>
            <a:xfrm>
              <a:off x="4787501" y="4711494"/>
              <a:ext cx="553567" cy="276998"/>
            </a:xfrm>
            <a:prstGeom prst="rect">
              <a:avLst/>
            </a:prstGeom>
            <a:noFill/>
          </p:spPr>
          <p:txBody>
            <a:bodyPr wrap="none" rtlCol="0">
              <a:spAutoFit/>
            </a:bodyPr>
            <a:lstStyle/>
            <a:p>
              <a:r>
                <a:rPr lang="en-US" sz="750" b="1" dirty="0"/>
                <a:t>18</a:t>
              </a:r>
            </a:p>
          </p:txBody>
        </p:sp>
        <p:sp>
          <p:nvSpPr>
            <p:cNvPr id="44" name="TextBox 43">
              <a:extLst>
                <a:ext uri="{FF2B5EF4-FFF2-40B4-BE49-F238E27FC236}">
                  <a16:creationId xmlns:a16="http://schemas.microsoft.com/office/drawing/2014/main" id="{D8519464-BD87-8B4F-B1F7-FC5058E9F81C}"/>
                </a:ext>
              </a:extLst>
            </p:cNvPr>
            <p:cNvSpPr txBox="1"/>
            <p:nvPr/>
          </p:nvSpPr>
          <p:spPr>
            <a:xfrm>
              <a:off x="5216000" y="4711494"/>
              <a:ext cx="553567" cy="276998"/>
            </a:xfrm>
            <a:prstGeom prst="rect">
              <a:avLst/>
            </a:prstGeom>
            <a:noFill/>
          </p:spPr>
          <p:txBody>
            <a:bodyPr wrap="none" rtlCol="0">
              <a:spAutoFit/>
            </a:bodyPr>
            <a:lstStyle/>
            <a:p>
              <a:r>
                <a:rPr lang="en-US" sz="750" b="1" dirty="0"/>
                <a:t>17</a:t>
              </a:r>
            </a:p>
          </p:txBody>
        </p:sp>
        <p:sp>
          <p:nvSpPr>
            <p:cNvPr id="45" name="TextBox 44">
              <a:extLst>
                <a:ext uri="{FF2B5EF4-FFF2-40B4-BE49-F238E27FC236}">
                  <a16:creationId xmlns:a16="http://schemas.microsoft.com/office/drawing/2014/main" id="{B95BB354-C10A-B54B-9B5B-1B93E931BEC6}"/>
                </a:ext>
              </a:extLst>
            </p:cNvPr>
            <p:cNvSpPr txBox="1"/>
            <p:nvPr/>
          </p:nvSpPr>
          <p:spPr>
            <a:xfrm>
              <a:off x="5709628" y="4711494"/>
              <a:ext cx="553567" cy="276998"/>
            </a:xfrm>
            <a:prstGeom prst="rect">
              <a:avLst/>
            </a:prstGeom>
            <a:noFill/>
          </p:spPr>
          <p:txBody>
            <a:bodyPr wrap="none" rtlCol="0">
              <a:spAutoFit/>
            </a:bodyPr>
            <a:lstStyle/>
            <a:p>
              <a:r>
                <a:rPr lang="en-US" sz="750" b="1" dirty="0"/>
                <a:t>12</a:t>
              </a:r>
            </a:p>
          </p:txBody>
        </p:sp>
        <p:sp>
          <p:nvSpPr>
            <p:cNvPr id="46" name="TextBox 45">
              <a:extLst>
                <a:ext uri="{FF2B5EF4-FFF2-40B4-BE49-F238E27FC236}">
                  <a16:creationId xmlns:a16="http://schemas.microsoft.com/office/drawing/2014/main" id="{A2207B11-5E1D-7342-84A6-F6B8166A6CC6}"/>
                </a:ext>
              </a:extLst>
            </p:cNvPr>
            <p:cNvSpPr txBox="1"/>
            <p:nvPr/>
          </p:nvSpPr>
          <p:spPr>
            <a:xfrm>
              <a:off x="6193334" y="4711494"/>
              <a:ext cx="452754" cy="276998"/>
            </a:xfrm>
            <a:prstGeom prst="rect">
              <a:avLst/>
            </a:prstGeom>
            <a:noFill/>
          </p:spPr>
          <p:txBody>
            <a:bodyPr wrap="none" rtlCol="0">
              <a:spAutoFit/>
            </a:bodyPr>
            <a:lstStyle/>
            <a:p>
              <a:r>
                <a:rPr lang="en-US" sz="750" b="1" dirty="0"/>
                <a:t>8</a:t>
              </a:r>
            </a:p>
          </p:txBody>
        </p:sp>
        <p:sp>
          <p:nvSpPr>
            <p:cNvPr id="47" name="TextBox 46">
              <a:extLst>
                <a:ext uri="{FF2B5EF4-FFF2-40B4-BE49-F238E27FC236}">
                  <a16:creationId xmlns:a16="http://schemas.microsoft.com/office/drawing/2014/main" id="{05D7E810-511F-3F42-A3D1-C4975167C922}"/>
                </a:ext>
              </a:extLst>
            </p:cNvPr>
            <p:cNvSpPr txBox="1"/>
            <p:nvPr/>
          </p:nvSpPr>
          <p:spPr>
            <a:xfrm>
              <a:off x="6593984" y="4711494"/>
              <a:ext cx="452754" cy="276998"/>
            </a:xfrm>
            <a:prstGeom prst="rect">
              <a:avLst/>
            </a:prstGeom>
            <a:noFill/>
          </p:spPr>
          <p:txBody>
            <a:bodyPr wrap="none" rtlCol="0">
              <a:spAutoFit/>
            </a:bodyPr>
            <a:lstStyle/>
            <a:p>
              <a:r>
                <a:rPr lang="en-US" sz="750" b="1" dirty="0"/>
                <a:t>4</a:t>
              </a:r>
            </a:p>
          </p:txBody>
        </p:sp>
        <p:sp>
          <p:nvSpPr>
            <p:cNvPr id="48" name="TextBox 47">
              <a:extLst>
                <a:ext uri="{FF2B5EF4-FFF2-40B4-BE49-F238E27FC236}">
                  <a16:creationId xmlns:a16="http://schemas.microsoft.com/office/drawing/2014/main" id="{C8F0BC5E-0145-4E48-BE14-91DE55449E7B}"/>
                </a:ext>
              </a:extLst>
            </p:cNvPr>
            <p:cNvSpPr txBox="1"/>
            <p:nvPr/>
          </p:nvSpPr>
          <p:spPr>
            <a:xfrm>
              <a:off x="7084305" y="4711494"/>
              <a:ext cx="452754" cy="276998"/>
            </a:xfrm>
            <a:prstGeom prst="rect">
              <a:avLst/>
            </a:prstGeom>
            <a:noFill/>
          </p:spPr>
          <p:txBody>
            <a:bodyPr wrap="none" rtlCol="0">
              <a:spAutoFit/>
            </a:bodyPr>
            <a:lstStyle/>
            <a:p>
              <a:r>
                <a:rPr lang="en-US" sz="750" b="1" dirty="0"/>
                <a:t>4</a:t>
              </a:r>
            </a:p>
          </p:txBody>
        </p:sp>
        <p:sp>
          <p:nvSpPr>
            <p:cNvPr id="49" name="TextBox 48">
              <a:extLst>
                <a:ext uri="{FF2B5EF4-FFF2-40B4-BE49-F238E27FC236}">
                  <a16:creationId xmlns:a16="http://schemas.microsoft.com/office/drawing/2014/main" id="{5A9C1221-85E7-8044-951C-536D3F664C44}"/>
                </a:ext>
              </a:extLst>
            </p:cNvPr>
            <p:cNvSpPr txBox="1"/>
            <p:nvPr/>
          </p:nvSpPr>
          <p:spPr>
            <a:xfrm>
              <a:off x="7558953" y="4711494"/>
              <a:ext cx="452754" cy="276998"/>
            </a:xfrm>
            <a:prstGeom prst="rect">
              <a:avLst/>
            </a:prstGeom>
            <a:noFill/>
          </p:spPr>
          <p:txBody>
            <a:bodyPr wrap="none" rtlCol="0">
              <a:spAutoFit/>
            </a:bodyPr>
            <a:lstStyle/>
            <a:p>
              <a:r>
                <a:rPr lang="en-US" sz="750" b="1" dirty="0"/>
                <a:t>2</a:t>
              </a:r>
            </a:p>
          </p:txBody>
        </p:sp>
        <p:sp>
          <p:nvSpPr>
            <p:cNvPr id="50" name="TextBox 49">
              <a:extLst>
                <a:ext uri="{FF2B5EF4-FFF2-40B4-BE49-F238E27FC236}">
                  <a16:creationId xmlns:a16="http://schemas.microsoft.com/office/drawing/2014/main" id="{E0A95135-130A-DB4A-BE52-C6873398AEC5}"/>
                </a:ext>
              </a:extLst>
            </p:cNvPr>
            <p:cNvSpPr txBox="1"/>
            <p:nvPr/>
          </p:nvSpPr>
          <p:spPr>
            <a:xfrm>
              <a:off x="8030513" y="4711494"/>
              <a:ext cx="452754" cy="276998"/>
            </a:xfrm>
            <a:prstGeom prst="rect">
              <a:avLst/>
            </a:prstGeom>
            <a:noFill/>
          </p:spPr>
          <p:txBody>
            <a:bodyPr wrap="none" rtlCol="0">
              <a:spAutoFit/>
            </a:bodyPr>
            <a:lstStyle/>
            <a:p>
              <a:r>
                <a:rPr lang="en-US" sz="750" b="1" dirty="0"/>
                <a:t>1</a:t>
              </a:r>
            </a:p>
          </p:txBody>
        </p:sp>
        <p:sp>
          <p:nvSpPr>
            <p:cNvPr id="51" name="TextBox 50">
              <a:extLst>
                <a:ext uri="{FF2B5EF4-FFF2-40B4-BE49-F238E27FC236}">
                  <a16:creationId xmlns:a16="http://schemas.microsoft.com/office/drawing/2014/main" id="{800E76D3-A631-8545-A02F-39E57A56B319}"/>
                </a:ext>
              </a:extLst>
            </p:cNvPr>
            <p:cNvSpPr txBox="1"/>
            <p:nvPr/>
          </p:nvSpPr>
          <p:spPr>
            <a:xfrm>
              <a:off x="8492585" y="4711494"/>
              <a:ext cx="375632" cy="276998"/>
            </a:xfrm>
            <a:prstGeom prst="rect">
              <a:avLst/>
            </a:prstGeom>
            <a:noFill/>
          </p:spPr>
          <p:txBody>
            <a:bodyPr wrap="square" rtlCol="0">
              <a:spAutoFit/>
            </a:bodyPr>
            <a:lstStyle/>
            <a:p>
              <a:r>
                <a:rPr lang="en-US" sz="750" b="1" dirty="0"/>
                <a:t>1</a:t>
              </a:r>
            </a:p>
          </p:txBody>
        </p:sp>
        <p:sp>
          <p:nvSpPr>
            <p:cNvPr id="52" name="TextBox 51">
              <a:extLst>
                <a:ext uri="{FF2B5EF4-FFF2-40B4-BE49-F238E27FC236}">
                  <a16:creationId xmlns:a16="http://schemas.microsoft.com/office/drawing/2014/main" id="{D1FD5816-97E9-6A41-BEF1-7D8FF1822449}"/>
                </a:ext>
              </a:extLst>
            </p:cNvPr>
            <p:cNvSpPr txBox="1"/>
            <p:nvPr/>
          </p:nvSpPr>
          <p:spPr>
            <a:xfrm>
              <a:off x="8919433" y="4711494"/>
              <a:ext cx="452754" cy="276998"/>
            </a:xfrm>
            <a:prstGeom prst="rect">
              <a:avLst/>
            </a:prstGeom>
            <a:noFill/>
          </p:spPr>
          <p:txBody>
            <a:bodyPr wrap="none" rtlCol="0">
              <a:spAutoFit/>
            </a:bodyPr>
            <a:lstStyle/>
            <a:p>
              <a:r>
                <a:rPr lang="en-US" sz="750" b="1" dirty="0"/>
                <a:t>1</a:t>
              </a:r>
            </a:p>
          </p:txBody>
        </p:sp>
      </p:grpSp>
      <p:grpSp>
        <p:nvGrpSpPr>
          <p:cNvPr id="53" name="Group 52">
            <a:extLst>
              <a:ext uri="{FF2B5EF4-FFF2-40B4-BE49-F238E27FC236}">
                <a16:creationId xmlns:a16="http://schemas.microsoft.com/office/drawing/2014/main" id="{A08EE3E5-0DB1-A849-AF25-3138BE804080}"/>
              </a:ext>
            </a:extLst>
          </p:cNvPr>
          <p:cNvGrpSpPr/>
          <p:nvPr/>
        </p:nvGrpSpPr>
        <p:grpSpPr>
          <a:xfrm>
            <a:off x="534512" y="4522943"/>
            <a:ext cx="2669014" cy="207749"/>
            <a:chOff x="3609993" y="6136134"/>
            <a:chExt cx="3558685" cy="276998"/>
          </a:xfrm>
        </p:grpSpPr>
        <p:grpSp>
          <p:nvGrpSpPr>
            <p:cNvPr id="54" name="PBO RPSFT numbers">
              <a:extLst>
                <a:ext uri="{FF2B5EF4-FFF2-40B4-BE49-F238E27FC236}">
                  <a16:creationId xmlns:a16="http://schemas.microsoft.com/office/drawing/2014/main" id="{3D0B235B-050F-EF4E-B72C-D0C2EE63294E}"/>
                </a:ext>
              </a:extLst>
            </p:cNvPr>
            <p:cNvGrpSpPr/>
            <p:nvPr/>
          </p:nvGrpSpPr>
          <p:grpSpPr>
            <a:xfrm>
              <a:off x="3609993" y="6136134"/>
              <a:ext cx="3259321" cy="276998"/>
              <a:chOff x="1484364" y="4711494"/>
              <a:chExt cx="4719046" cy="276998"/>
            </a:xfrm>
          </p:grpSpPr>
          <p:sp>
            <p:nvSpPr>
              <p:cNvPr id="56" name="TextBox 55">
                <a:extLst>
                  <a:ext uri="{FF2B5EF4-FFF2-40B4-BE49-F238E27FC236}">
                    <a16:creationId xmlns:a16="http://schemas.microsoft.com/office/drawing/2014/main" id="{75C0FE1B-7579-BB46-8093-75DB71D190C4}"/>
                  </a:ext>
                </a:extLst>
              </p:cNvPr>
              <p:cNvSpPr txBox="1"/>
              <p:nvPr/>
            </p:nvSpPr>
            <p:spPr>
              <a:xfrm>
                <a:off x="1484364" y="4711494"/>
                <a:ext cx="560736" cy="276998"/>
              </a:xfrm>
              <a:prstGeom prst="rect">
                <a:avLst/>
              </a:prstGeom>
              <a:noFill/>
            </p:spPr>
            <p:txBody>
              <a:bodyPr wrap="none" rtlCol="0">
                <a:spAutoFit/>
              </a:bodyPr>
              <a:lstStyle/>
              <a:p>
                <a:r>
                  <a:rPr lang="en-US" sz="750" b="1" dirty="0"/>
                  <a:t>61</a:t>
                </a:r>
              </a:p>
            </p:txBody>
          </p:sp>
          <p:sp>
            <p:nvSpPr>
              <p:cNvPr id="57" name="TextBox 56">
                <a:extLst>
                  <a:ext uri="{FF2B5EF4-FFF2-40B4-BE49-F238E27FC236}">
                    <a16:creationId xmlns:a16="http://schemas.microsoft.com/office/drawing/2014/main" id="{D8F4657F-2058-2E4E-882B-FF8274C381FE}"/>
                  </a:ext>
                </a:extLst>
              </p:cNvPr>
              <p:cNvSpPr txBox="1"/>
              <p:nvPr/>
            </p:nvSpPr>
            <p:spPr>
              <a:xfrm>
                <a:off x="1974456" y="4711494"/>
                <a:ext cx="560736" cy="276998"/>
              </a:xfrm>
              <a:prstGeom prst="rect">
                <a:avLst/>
              </a:prstGeom>
              <a:noFill/>
            </p:spPr>
            <p:txBody>
              <a:bodyPr wrap="none" rtlCol="0">
                <a:spAutoFit/>
              </a:bodyPr>
              <a:lstStyle/>
              <a:p>
                <a:r>
                  <a:rPr lang="en-US" sz="750" b="1" dirty="0"/>
                  <a:t>49</a:t>
                </a:r>
              </a:p>
            </p:txBody>
          </p:sp>
          <p:sp>
            <p:nvSpPr>
              <p:cNvPr id="58" name="TextBox 57">
                <a:extLst>
                  <a:ext uri="{FF2B5EF4-FFF2-40B4-BE49-F238E27FC236}">
                    <a16:creationId xmlns:a16="http://schemas.microsoft.com/office/drawing/2014/main" id="{4722D250-3CB2-B244-BE19-ED1035494299}"/>
                  </a:ext>
                </a:extLst>
              </p:cNvPr>
              <p:cNvSpPr txBox="1"/>
              <p:nvPr/>
            </p:nvSpPr>
            <p:spPr>
              <a:xfrm>
                <a:off x="2416851" y="4711494"/>
                <a:ext cx="560736" cy="276998"/>
              </a:xfrm>
              <a:prstGeom prst="rect">
                <a:avLst/>
              </a:prstGeom>
              <a:noFill/>
            </p:spPr>
            <p:txBody>
              <a:bodyPr wrap="none" rtlCol="0">
                <a:spAutoFit/>
              </a:bodyPr>
              <a:lstStyle/>
              <a:p>
                <a:r>
                  <a:rPr lang="en-US" sz="750" b="1" dirty="0"/>
                  <a:t>37</a:t>
                </a:r>
              </a:p>
            </p:txBody>
          </p:sp>
          <p:sp>
            <p:nvSpPr>
              <p:cNvPr id="59" name="TextBox 58">
                <a:extLst>
                  <a:ext uri="{FF2B5EF4-FFF2-40B4-BE49-F238E27FC236}">
                    <a16:creationId xmlns:a16="http://schemas.microsoft.com/office/drawing/2014/main" id="{3C7A567E-FBFD-134C-AC9B-EA624547A526}"/>
                  </a:ext>
                </a:extLst>
              </p:cNvPr>
              <p:cNvSpPr txBox="1"/>
              <p:nvPr/>
            </p:nvSpPr>
            <p:spPr>
              <a:xfrm>
                <a:off x="2909552" y="4711494"/>
                <a:ext cx="560736" cy="276998"/>
              </a:xfrm>
              <a:prstGeom prst="rect">
                <a:avLst/>
              </a:prstGeom>
              <a:noFill/>
            </p:spPr>
            <p:txBody>
              <a:bodyPr wrap="none" rtlCol="0">
                <a:spAutoFit/>
              </a:bodyPr>
              <a:lstStyle/>
              <a:p>
                <a:r>
                  <a:rPr lang="en-US" sz="750" b="1" dirty="0"/>
                  <a:t>29</a:t>
                </a:r>
              </a:p>
            </p:txBody>
          </p:sp>
          <p:sp>
            <p:nvSpPr>
              <p:cNvPr id="60" name="TextBox 59">
                <a:extLst>
                  <a:ext uri="{FF2B5EF4-FFF2-40B4-BE49-F238E27FC236}">
                    <a16:creationId xmlns:a16="http://schemas.microsoft.com/office/drawing/2014/main" id="{540DF335-281F-7B48-AF9C-0C677BAECED3}"/>
                  </a:ext>
                </a:extLst>
              </p:cNvPr>
              <p:cNvSpPr txBox="1"/>
              <p:nvPr/>
            </p:nvSpPr>
            <p:spPr>
              <a:xfrm>
                <a:off x="3372287" y="4711494"/>
                <a:ext cx="560736" cy="276998"/>
              </a:xfrm>
              <a:prstGeom prst="rect">
                <a:avLst/>
              </a:prstGeom>
              <a:noFill/>
            </p:spPr>
            <p:txBody>
              <a:bodyPr wrap="none" rtlCol="0">
                <a:spAutoFit/>
              </a:bodyPr>
              <a:lstStyle/>
              <a:p>
                <a:r>
                  <a:rPr lang="en-US" sz="750" b="1" dirty="0"/>
                  <a:t>21</a:t>
                </a:r>
              </a:p>
            </p:txBody>
          </p:sp>
          <p:sp>
            <p:nvSpPr>
              <p:cNvPr id="61" name="TextBox 60">
                <a:extLst>
                  <a:ext uri="{FF2B5EF4-FFF2-40B4-BE49-F238E27FC236}">
                    <a16:creationId xmlns:a16="http://schemas.microsoft.com/office/drawing/2014/main" id="{48BBB0CE-D7EF-2B4E-BFF9-E2C75FF1925F}"/>
                  </a:ext>
                </a:extLst>
              </p:cNvPr>
              <p:cNvSpPr txBox="1"/>
              <p:nvPr/>
            </p:nvSpPr>
            <p:spPr>
              <a:xfrm>
                <a:off x="3816016" y="4711494"/>
                <a:ext cx="560736" cy="276998"/>
              </a:xfrm>
              <a:prstGeom prst="rect">
                <a:avLst/>
              </a:prstGeom>
              <a:noFill/>
            </p:spPr>
            <p:txBody>
              <a:bodyPr wrap="none" rtlCol="0">
                <a:spAutoFit/>
              </a:bodyPr>
              <a:lstStyle/>
              <a:p>
                <a:r>
                  <a:rPr lang="en-US" sz="750" b="1" dirty="0"/>
                  <a:t>14</a:t>
                </a:r>
              </a:p>
            </p:txBody>
          </p:sp>
          <p:sp>
            <p:nvSpPr>
              <p:cNvPr id="62" name="TextBox 61">
                <a:extLst>
                  <a:ext uri="{FF2B5EF4-FFF2-40B4-BE49-F238E27FC236}">
                    <a16:creationId xmlns:a16="http://schemas.microsoft.com/office/drawing/2014/main" id="{9DBCB91D-B594-9B45-B6B9-C93D01CB87D1}"/>
                  </a:ext>
                </a:extLst>
              </p:cNvPr>
              <p:cNvSpPr txBox="1"/>
              <p:nvPr/>
            </p:nvSpPr>
            <p:spPr>
              <a:xfrm>
                <a:off x="4368371" y="4711494"/>
                <a:ext cx="458617" cy="276998"/>
              </a:xfrm>
              <a:prstGeom prst="rect">
                <a:avLst/>
              </a:prstGeom>
              <a:noFill/>
            </p:spPr>
            <p:txBody>
              <a:bodyPr wrap="none" rtlCol="0">
                <a:spAutoFit/>
              </a:bodyPr>
              <a:lstStyle/>
              <a:p>
                <a:r>
                  <a:rPr lang="en-US" sz="750" b="1" dirty="0"/>
                  <a:t>6</a:t>
                </a:r>
              </a:p>
            </p:txBody>
          </p:sp>
          <p:sp>
            <p:nvSpPr>
              <p:cNvPr id="63" name="TextBox 62">
                <a:extLst>
                  <a:ext uri="{FF2B5EF4-FFF2-40B4-BE49-F238E27FC236}">
                    <a16:creationId xmlns:a16="http://schemas.microsoft.com/office/drawing/2014/main" id="{9BFD4289-6055-D744-9601-2DC68F73EB55}"/>
                  </a:ext>
                </a:extLst>
              </p:cNvPr>
              <p:cNvSpPr txBox="1"/>
              <p:nvPr/>
            </p:nvSpPr>
            <p:spPr>
              <a:xfrm>
                <a:off x="4800270" y="4711494"/>
                <a:ext cx="458617" cy="276998"/>
              </a:xfrm>
              <a:prstGeom prst="rect">
                <a:avLst/>
              </a:prstGeom>
              <a:noFill/>
            </p:spPr>
            <p:txBody>
              <a:bodyPr wrap="none" rtlCol="0">
                <a:spAutoFit/>
              </a:bodyPr>
              <a:lstStyle/>
              <a:p>
                <a:r>
                  <a:rPr lang="en-US" sz="750" b="1" dirty="0"/>
                  <a:t>4</a:t>
                </a:r>
              </a:p>
            </p:txBody>
          </p:sp>
          <p:sp>
            <p:nvSpPr>
              <p:cNvPr id="64" name="TextBox 63">
                <a:extLst>
                  <a:ext uri="{FF2B5EF4-FFF2-40B4-BE49-F238E27FC236}">
                    <a16:creationId xmlns:a16="http://schemas.microsoft.com/office/drawing/2014/main" id="{FE2FA786-B362-2F48-B1F0-2075E18A0C81}"/>
                  </a:ext>
                </a:extLst>
              </p:cNvPr>
              <p:cNvSpPr txBox="1"/>
              <p:nvPr/>
            </p:nvSpPr>
            <p:spPr>
              <a:xfrm>
                <a:off x="5245986" y="4711494"/>
                <a:ext cx="458617" cy="276998"/>
              </a:xfrm>
              <a:prstGeom prst="rect">
                <a:avLst/>
              </a:prstGeom>
              <a:noFill/>
            </p:spPr>
            <p:txBody>
              <a:bodyPr wrap="none" rtlCol="0">
                <a:spAutoFit/>
              </a:bodyPr>
              <a:lstStyle/>
              <a:p>
                <a:r>
                  <a:rPr lang="en-US" sz="750" b="1" dirty="0"/>
                  <a:t>2</a:t>
                </a:r>
              </a:p>
            </p:txBody>
          </p:sp>
          <p:sp>
            <p:nvSpPr>
              <p:cNvPr id="65" name="TextBox 64">
                <a:extLst>
                  <a:ext uri="{FF2B5EF4-FFF2-40B4-BE49-F238E27FC236}">
                    <a16:creationId xmlns:a16="http://schemas.microsoft.com/office/drawing/2014/main" id="{334F19DB-EA48-0445-98ED-9ECDA523597C}"/>
                  </a:ext>
                </a:extLst>
              </p:cNvPr>
              <p:cNvSpPr txBox="1"/>
              <p:nvPr/>
            </p:nvSpPr>
            <p:spPr>
              <a:xfrm>
                <a:off x="5744793" y="4711494"/>
                <a:ext cx="458617" cy="276998"/>
              </a:xfrm>
              <a:prstGeom prst="rect">
                <a:avLst/>
              </a:prstGeom>
              <a:noFill/>
            </p:spPr>
            <p:txBody>
              <a:bodyPr wrap="none" rtlCol="0">
                <a:spAutoFit/>
              </a:bodyPr>
              <a:lstStyle/>
              <a:p>
                <a:r>
                  <a:rPr lang="en-US" sz="750" b="1" dirty="0"/>
                  <a:t>1</a:t>
                </a:r>
              </a:p>
            </p:txBody>
          </p:sp>
        </p:grpSp>
        <p:sp>
          <p:nvSpPr>
            <p:cNvPr id="55" name="TextBox 54">
              <a:extLst>
                <a:ext uri="{FF2B5EF4-FFF2-40B4-BE49-F238E27FC236}">
                  <a16:creationId xmlns:a16="http://schemas.microsoft.com/office/drawing/2014/main" id="{5B79922D-E9E4-F14E-B19A-CABDBA6B8327}"/>
                </a:ext>
              </a:extLst>
            </p:cNvPr>
            <p:cNvSpPr txBox="1"/>
            <p:nvPr/>
          </p:nvSpPr>
          <p:spPr>
            <a:xfrm>
              <a:off x="6851923" y="6136134"/>
              <a:ext cx="316755" cy="276998"/>
            </a:xfrm>
            <a:prstGeom prst="rect">
              <a:avLst/>
            </a:prstGeom>
            <a:noFill/>
          </p:spPr>
          <p:txBody>
            <a:bodyPr wrap="none" rtlCol="0">
              <a:spAutoFit/>
            </a:bodyPr>
            <a:lstStyle/>
            <a:p>
              <a:r>
                <a:rPr lang="en-US" sz="750" b="1" dirty="0"/>
                <a:t>1</a:t>
              </a:r>
            </a:p>
          </p:txBody>
        </p:sp>
      </p:grpSp>
      <p:sp>
        <p:nvSpPr>
          <p:cNvPr id="66" name="y-axis title">
            <a:extLst>
              <a:ext uri="{FF2B5EF4-FFF2-40B4-BE49-F238E27FC236}">
                <a16:creationId xmlns:a16="http://schemas.microsoft.com/office/drawing/2014/main" id="{006AC381-7DF4-4B42-AAB1-A0CF06035161}"/>
              </a:ext>
            </a:extLst>
          </p:cNvPr>
          <p:cNvSpPr txBox="1"/>
          <p:nvPr/>
        </p:nvSpPr>
        <p:spPr>
          <a:xfrm rot="16200000">
            <a:off x="-713735" y="2125181"/>
            <a:ext cx="1911101" cy="253916"/>
          </a:xfrm>
          <a:prstGeom prst="rect">
            <a:avLst/>
          </a:prstGeom>
          <a:noFill/>
        </p:spPr>
        <p:txBody>
          <a:bodyPr wrap="none" rtlCol="0">
            <a:spAutoFit/>
          </a:bodyPr>
          <a:lstStyle/>
          <a:p>
            <a:r>
              <a:rPr lang="en-US" sz="1050" b="1" dirty="0"/>
              <a:t>Overall survival probability</a:t>
            </a:r>
          </a:p>
        </p:txBody>
      </p:sp>
      <p:sp>
        <p:nvSpPr>
          <p:cNvPr id="67" name="Rectangle 66">
            <a:extLst>
              <a:ext uri="{FF2B5EF4-FFF2-40B4-BE49-F238E27FC236}">
                <a16:creationId xmlns:a16="http://schemas.microsoft.com/office/drawing/2014/main" id="{9DDB1A87-1616-E146-9F27-4BD8C8AEAA19}"/>
              </a:ext>
            </a:extLst>
          </p:cNvPr>
          <p:cNvSpPr/>
          <p:nvPr/>
        </p:nvSpPr>
        <p:spPr>
          <a:xfrm>
            <a:off x="1454480" y="1423796"/>
            <a:ext cx="2974496" cy="219291"/>
          </a:xfrm>
          <a:prstGeom prst="rect">
            <a:avLst/>
          </a:prstGeom>
        </p:spPr>
        <p:txBody>
          <a:bodyPr wrap="square">
            <a:spAutoFit/>
          </a:bodyPr>
          <a:lstStyle/>
          <a:p>
            <a:r>
              <a:rPr lang="en-US" sz="825" b="1" dirty="0"/>
              <a:t>HR = 0.79 (95% CI 0.56, 1.12); 1-sided p = 0.093</a:t>
            </a:r>
          </a:p>
        </p:txBody>
      </p:sp>
      <p:sp>
        <p:nvSpPr>
          <p:cNvPr id="68" name="Rectangle 67">
            <a:extLst>
              <a:ext uri="{FF2B5EF4-FFF2-40B4-BE49-F238E27FC236}">
                <a16:creationId xmlns:a16="http://schemas.microsoft.com/office/drawing/2014/main" id="{A0C0FC9A-0AE6-D347-A948-87BF98128517}"/>
              </a:ext>
            </a:extLst>
          </p:cNvPr>
          <p:cNvSpPr/>
          <p:nvPr/>
        </p:nvSpPr>
        <p:spPr>
          <a:xfrm>
            <a:off x="1454480" y="1680084"/>
            <a:ext cx="3494867" cy="219291"/>
          </a:xfrm>
          <a:prstGeom prst="rect">
            <a:avLst/>
          </a:prstGeom>
        </p:spPr>
        <p:txBody>
          <a:bodyPr wrap="none">
            <a:spAutoFit/>
          </a:bodyPr>
          <a:lstStyle/>
          <a:p>
            <a:r>
              <a:rPr lang="en-US" sz="825" b="1" dirty="0"/>
              <a:t>HR = 0.49 (95% CI 0.34, 0.70); 1-sided p &lt; 0.0001 (RPSFT adjusted)</a:t>
            </a:r>
          </a:p>
        </p:txBody>
      </p:sp>
      <p:grpSp>
        <p:nvGrpSpPr>
          <p:cNvPr id="69" name="IVO legend">
            <a:extLst>
              <a:ext uri="{FF2B5EF4-FFF2-40B4-BE49-F238E27FC236}">
                <a16:creationId xmlns:a16="http://schemas.microsoft.com/office/drawing/2014/main" id="{A89D2DD1-040C-8045-BE76-7550751B1473}"/>
              </a:ext>
            </a:extLst>
          </p:cNvPr>
          <p:cNvGrpSpPr/>
          <p:nvPr/>
        </p:nvGrpSpPr>
        <p:grpSpPr>
          <a:xfrm>
            <a:off x="2040910" y="1014066"/>
            <a:ext cx="892495" cy="230832"/>
            <a:chOff x="2770070" y="946489"/>
            <a:chExt cx="1189994" cy="307776"/>
          </a:xfrm>
        </p:grpSpPr>
        <p:sp>
          <p:nvSpPr>
            <p:cNvPr id="70" name="TextBox 69">
              <a:extLst>
                <a:ext uri="{FF2B5EF4-FFF2-40B4-BE49-F238E27FC236}">
                  <a16:creationId xmlns:a16="http://schemas.microsoft.com/office/drawing/2014/main" id="{857C499A-AAC7-0147-8FD1-739B477DAA03}"/>
                </a:ext>
              </a:extLst>
            </p:cNvPr>
            <p:cNvSpPr txBox="1"/>
            <p:nvPr/>
          </p:nvSpPr>
          <p:spPr>
            <a:xfrm>
              <a:off x="2952950" y="946489"/>
              <a:ext cx="1007114" cy="307776"/>
            </a:xfrm>
            <a:prstGeom prst="rect">
              <a:avLst/>
            </a:prstGeom>
            <a:noFill/>
          </p:spPr>
          <p:txBody>
            <a:bodyPr wrap="none" rtlCol="0">
              <a:spAutoFit/>
            </a:bodyPr>
            <a:lstStyle/>
            <a:p>
              <a:r>
                <a:rPr lang="en-US" sz="900" b="1" dirty="0"/>
                <a:t>Ivosidenib</a:t>
              </a:r>
            </a:p>
          </p:txBody>
        </p:sp>
        <p:cxnSp>
          <p:nvCxnSpPr>
            <p:cNvPr id="71" name="Straight Connector 70">
              <a:extLst>
                <a:ext uri="{FF2B5EF4-FFF2-40B4-BE49-F238E27FC236}">
                  <a16:creationId xmlns:a16="http://schemas.microsoft.com/office/drawing/2014/main" id="{A44BBC88-9C64-BB42-8164-480B59C47AEB}"/>
                </a:ext>
              </a:extLst>
            </p:cNvPr>
            <p:cNvCxnSpPr/>
            <p:nvPr/>
          </p:nvCxnSpPr>
          <p:spPr>
            <a:xfrm>
              <a:off x="2770070" y="1100377"/>
              <a:ext cx="182880" cy="0"/>
            </a:xfrm>
            <a:prstGeom prst="line">
              <a:avLst/>
            </a:prstGeom>
            <a:ln w="28575">
              <a:solidFill>
                <a:srgbClr val="0070C0"/>
              </a:solidFill>
            </a:ln>
            <a:effectLst/>
          </p:spPr>
          <p:style>
            <a:lnRef idx="2">
              <a:schemeClr val="accent1"/>
            </a:lnRef>
            <a:fillRef idx="0">
              <a:schemeClr val="accent1"/>
            </a:fillRef>
            <a:effectRef idx="1">
              <a:schemeClr val="accent1"/>
            </a:effectRef>
            <a:fontRef idx="minor">
              <a:schemeClr val="tx1"/>
            </a:fontRef>
          </p:style>
        </p:cxnSp>
      </p:grpSp>
      <p:grpSp>
        <p:nvGrpSpPr>
          <p:cNvPr id="72" name="Group 71">
            <a:extLst>
              <a:ext uri="{FF2B5EF4-FFF2-40B4-BE49-F238E27FC236}">
                <a16:creationId xmlns:a16="http://schemas.microsoft.com/office/drawing/2014/main" id="{8E6EFE9C-ED27-2C48-8D71-385DB86AA90E}"/>
              </a:ext>
            </a:extLst>
          </p:cNvPr>
          <p:cNvGrpSpPr/>
          <p:nvPr/>
        </p:nvGrpSpPr>
        <p:grpSpPr>
          <a:xfrm>
            <a:off x="993402" y="1002526"/>
            <a:ext cx="937118" cy="253916"/>
            <a:chOff x="2972740" y="963813"/>
            <a:chExt cx="1249490" cy="338554"/>
          </a:xfrm>
        </p:grpSpPr>
        <p:sp>
          <p:nvSpPr>
            <p:cNvPr id="73" name="TextBox 72">
              <a:extLst>
                <a:ext uri="{FF2B5EF4-FFF2-40B4-BE49-F238E27FC236}">
                  <a16:creationId xmlns:a16="http://schemas.microsoft.com/office/drawing/2014/main" id="{DB0F7DA3-FA22-AD48-A075-5FDFA1C82D61}"/>
                </a:ext>
              </a:extLst>
            </p:cNvPr>
            <p:cNvSpPr txBox="1"/>
            <p:nvPr/>
          </p:nvSpPr>
          <p:spPr>
            <a:xfrm>
              <a:off x="3208705" y="979202"/>
              <a:ext cx="1013525" cy="307776"/>
            </a:xfrm>
            <a:prstGeom prst="rect">
              <a:avLst/>
            </a:prstGeom>
            <a:noFill/>
          </p:spPr>
          <p:txBody>
            <a:bodyPr wrap="none" rtlCol="0">
              <a:spAutoFit/>
            </a:bodyPr>
            <a:lstStyle/>
            <a:p>
              <a:r>
                <a:rPr lang="en-US" sz="900" b="1" dirty="0"/>
                <a:t>Censored</a:t>
              </a:r>
              <a:r>
                <a:rPr lang="en-US" sz="900" b="1" baseline="30000" dirty="0"/>
                <a:t>a</a:t>
              </a:r>
            </a:p>
          </p:txBody>
        </p:sp>
        <p:sp>
          <p:nvSpPr>
            <p:cNvPr id="74" name="TextBox 73">
              <a:extLst>
                <a:ext uri="{FF2B5EF4-FFF2-40B4-BE49-F238E27FC236}">
                  <a16:creationId xmlns:a16="http://schemas.microsoft.com/office/drawing/2014/main" id="{0BD031B2-C51B-0C4A-A859-EEC269DF48E1}"/>
                </a:ext>
              </a:extLst>
            </p:cNvPr>
            <p:cNvSpPr txBox="1"/>
            <p:nvPr/>
          </p:nvSpPr>
          <p:spPr>
            <a:xfrm>
              <a:off x="2972740" y="963813"/>
              <a:ext cx="350952" cy="338554"/>
            </a:xfrm>
            <a:prstGeom prst="rect">
              <a:avLst/>
            </a:prstGeom>
            <a:noFill/>
          </p:spPr>
          <p:txBody>
            <a:bodyPr wrap="none" rtlCol="0">
              <a:spAutoFit/>
            </a:bodyPr>
            <a:lstStyle/>
            <a:p>
              <a:r>
                <a:rPr lang="en-US" sz="1050" b="1" dirty="0"/>
                <a:t>+</a:t>
              </a:r>
            </a:p>
          </p:txBody>
        </p:sp>
      </p:grpSp>
      <p:grpSp>
        <p:nvGrpSpPr>
          <p:cNvPr id="75" name="PBO legend">
            <a:extLst>
              <a:ext uri="{FF2B5EF4-FFF2-40B4-BE49-F238E27FC236}">
                <a16:creationId xmlns:a16="http://schemas.microsoft.com/office/drawing/2014/main" id="{A8AACA3B-9CB4-8F49-9785-022DE164FE67}"/>
              </a:ext>
            </a:extLst>
          </p:cNvPr>
          <p:cNvGrpSpPr/>
          <p:nvPr/>
        </p:nvGrpSpPr>
        <p:grpSpPr>
          <a:xfrm>
            <a:off x="3025761" y="1014066"/>
            <a:ext cx="764255" cy="230832"/>
            <a:chOff x="2770070" y="946489"/>
            <a:chExt cx="1019007" cy="307776"/>
          </a:xfrm>
        </p:grpSpPr>
        <p:sp>
          <p:nvSpPr>
            <p:cNvPr id="76" name="TextBox 75">
              <a:extLst>
                <a:ext uri="{FF2B5EF4-FFF2-40B4-BE49-F238E27FC236}">
                  <a16:creationId xmlns:a16="http://schemas.microsoft.com/office/drawing/2014/main" id="{D9414231-5C9A-F345-8F46-E24158B0B4C0}"/>
                </a:ext>
              </a:extLst>
            </p:cNvPr>
            <p:cNvSpPr txBox="1"/>
            <p:nvPr/>
          </p:nvSpPr>
          <p:spPr>
            <a:xfrm>
              <a:off x="2952950" y="946489"/>
              <a:ext cx="836127" cy="307776"/>
            </a:xfrm>
            <a:prstGeom prst="rect">
              <a:avLst/>
            </a:prstGeom>
            <a:noFill/>
          </p:spPr>
          <p:txBody>
            <a:bodyPr wrap="none" rtlCol="0">
              <a:spAutoFit/>
            </a:bodyPr>
            <a:lstStyle/>
            <a:p>
              <a:r>
                <a:rPr lang="en-US" sz="900" b="1" dirty="0"/>
                <a:t>Placebo</a:t>
              </a:r>
            </a:p>
          </p:txBody>
        </p:sp>
        <p:cxnSp>
          <p:nvCxnSpPr>
            <p:cNvPr id="77" name="Straight Connector 76">
              <a:extLst>
                <a:ext uri="{FF2B5EF4-FFF2-40B4-BE49-F238E27FC236}">
                  <a16:creationId xmlns:a16="http://schemas.microsoft.com/office/drawing/2014/main" id="{CD4E4744-88B6-2247-9AB5-8614CA783F8F}"/>
                </a:ext>
              </a:extLst>
            </p:cNvPr>
            <p:cNvCxnSpPr/>
            <p:nvPr/>
          </p:nvCxnSpPr>
          <p:spPr>
            <a:xfrm>
              <a:off x="2770070" y="1100377"/>
              <a:ext cx="182880" cy="0"/>
            </a:xfrm>
            <a:prstGeom prst="line">
              <a:avLst/>
            </a:prstGeom>
            <a:ln w="28575">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78" name="PBO RPSFT legend">
            <a:extLst>
              <a:ext uri="{FF2B5EF4-FFF2-40B4-BE49-F238E27FC236}">
                <a16:creationId xmlns:a16="http://schemas.microsoft.com/office/drawing/2014/main" id="{DC2D5861-6A99-3445-9DC6-EDBB2AB56B7E}"/>
              </a:ext>
            </a:extLst>
          </p:cNvPr>
          <p:cNvGrpSpPr/>
          <p:nvPr/>
        </p:nvGrpSpPr>
        <p:grpSpPr>
          <a:xfrm>
            <a:off x="2042785" y="1209586"/>
            <a:ext cx="1758117" cy="230832"/>
            <a:chOff x="2770070" y="946489"/>
            <a:chExt cx="2344156" cy="307776"/>
          </a:xfrm>
        </p:grpSpPr>
        <p:sp>
          <p:nvSpPr>
            <p:cNvPr id="79" name="TextBox 78">
              <a:extLst>
                <a:ext uri="{FF2B5EF4-FFF2-40B4-BE49-F238E27FC236}">
                  <a16:creationId xmlns:a16="http://schemas.microsoft.com/office/drawing/2014/main" id="{ADC9121F-6444-364B-9084-A3A456FC7D92}"/>
                </a:ext>
              </a:extLst>
            </p:cNvPr>
            <p:cNvSpPr txBox="1"/>
            <p:nvPr/>
          </p:nvSpPr>
          <p:spPr>
            <a:xfrm>
              <a:off x="2952950" y="946489"/>
              <a:ext cx="2161276" cy="307776"/>
            </a:xfrm>
            <a:prstGeom prst="rect">
              <a:avLst/>
            </a:prstGeom>
            <a:noFill/>
          </p:spPr>
          <p:txBody>
            <a:bodyPr wrap="none" rtlCol="0">
              <a:spAutoFit/>
            </a:bodyPr>
            <a:lstStyle/>
            <a:p>
              <a:r>
                <a:rPr lang="en-US" sz="900" b="1" dirty="0"/>
                <a:t>Placebo (RPSFT adjusted)</a:t>
              </a:r>
            </a:p>
          </p:txBody>
        </p:sp>
        <p:cxnSp>
          <p:nvCxnSpPr>
            <p:cNvPr id="80" name="Straight Connector 79">
              <a:extLst>
                <a:ext uri="{FF2B5EF4-FFF2-40B4-BE49-F238E27FC236}">
                  <a16:creationId xmlns:a16="http://schemas.microsoft.com/office/drawing/2014/main" id="{424ED653-118C-FE4B-B682-05CBFACC50DD}"/>
                </a:ext>
              </a:extLst>
            </p:cNvPr>
            <p:cNvCxnSpPr/>
            <p:nvPr/>
          </p:nvCxnSpPr>
          <p:spPr>
            <a:xfrm>
              <a:off x="2770070" y="1100377"/>
              <a:ext cx="182880" cy="0"/>
            </a:xfrm>
            <a:prstGeom prst="line">
              <a:avLst/>
            </a:prstGeom>
            <a:ln w="28575">
              <a:solidFill>
                <a:srgbClr val="00B050"/>
              </a:solidFill>
            </a:ln>
            <a:effectLst/>
          </p:spPr>
          <p:style>
            <a:lnRef idx="2">
              <a:schemeClr val="accent1"/>
            </a:lnRef>
            <a:fillRef idx="0">
              <a:schemeClr val="accent1"/>
            </a:fillRef>
            <a:effectRef idx="1">
              <a:schemeClr val="accent1"/>
            </a:effectRef>
            <a:fontRef idx="minor">
              <a:schemeClr val="tx1"/>
            </a:fontRef>
          </p:style>
        </p:cxnSp>
      </p:grpSp>
      <p:sp>
        <p:nvSpPr>
          <p:cNvPr id="81" name="Rectangle 80">
            <a:extLst>
              <a:ext uri="{FF2B5EF4-FFF2-40B4-BE49-F238E27FC236}">
                <a16:creationId xmlns:a16="http://schemas.microsoft.com/office/drawing/2014/main" id="{193A443E-0C49-964B-A792-5B3DDD0005B9}"/>
              </a:ext>
            </a:extLst>
          </p:cNvPr>
          <p:cNvSpPr/>
          <p:nvPr/>
        </p:nvSpPr>
        <p:spPr>
          <a:xfrm>
            <a:off x="5302892" y="1808028"/>
            <a:ext cx="3640889" cy="29869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82" name="Rectangle 81">
            <a:extLst>
              <a:ext uri="{FF2B5EF4-FFF2-40B4-BE49-F238E27FC236}">
                <a16:creationId xmlns:a16="http://schemas.microsoft.com/office/drawing/2014/main" id="{5413568F-5CF8-4F4A-B8CF-C36BD9F697E4}"/>
              </a:ext>
            </a:extLst>
          </p:cNvPr>
          <p:cNvSpPr/>
          <p:nvPr/>
        </p:nvSpPr>
        <p:spPr>
          <a:xfrm>
            <a:off x="5302893" y="3595293"/>
            <a:ext cx="3657404" cy="49308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83" name="Rectangle 82">
            <a:extLst>
              <a:ext uri="{FF2B5EF4-FFF2-40B4-BE49-F238E27FC236}">
                <a16:creationId xmlns:a16="http://schemas.microsoft.com/office/drawing/2014/main" id="{7E7BE769-0533-7149-B025-366BD32357F1}"/>
              </a:ext>
            </a:extLst>
          </p:cNvPr>
          <p:cNvSpPr/>
          <p:nvPr/>
        </p:nvSpPr>
        <p:spPr>
          <a:xfrm>
            <a:off x="1454480" y="1605704"/>
            <a:ext cx="3412233" cy="32674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85" name="TextBox 84">
            <a:extLst>
              <a:ext uri="{FF2B5EF4-FFF2-40B4-BE49-F238E27FC236}">
                <a16:creationId xmlns:a16="http://schemas.microsoft.com/office/drawing/2014/main" id="{D54B943F-7150-D241-95EF-73509F389915}"/>
              </a:ext>
            </a:extLst>
          </p:cNvPr>
          <p:cNvSpPr txBox="1"/>
          <p:nvPr/>
        </p:nvSpPr>
        <p:spPr>
          <a:xfrm>
            <a:off x="3553433" y="4871942"/>
            <a:ext cx="2333393" cy="230832"/>
          </a:xfrm>
          <a:prstGeom prst="rect">
            <a:avLst/>
          </a:prstGeom>
          <a:noFill/>
        </p:spPr>
        <p:txBody>
          <a:bodyPr wrap="square" rtlCol="0">
            <a:spAutoFit/>
          </a:bodyPr>
          <a:lstStyle/>
          <a:p>
            <a:r>
              <a:rPr lang="en-US" sz="900" i="1" dirty="0"/>
              <a:t>Abou Alfa G et al, Lancet Oncol 2020</a:t>
            </a:r>
          </a:p>
        </p:txBody>
      </p:sp>
    </p:spTree>
    <p:extLst>
      <p:ext uri="{BB962C8B-B14F-4D97-AF65-F5344CB8AC3E}">
        <p14:creationId xmlns:p14="http://schemas.microsoft.com/office/powerpoint/2010/main" val="362840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additive="base">
                                        <p:cTn id="7" dur="500" fill="hold"/>
                                        <p:tgtEl>
                                          <p:spTgt spid="81"/>
                                        </p:tgtEl>
                                        <p:attrNameLst>
                                          <p:attrName>ppt_x</p:attrName>
                                        </p:attrNameLst>
                                      </p:cBhvr>
                                      <p:tavLst>
                                        <p:tav tm="0">
                                          <p:val>
                                            <p:strVal val="#ppt_x"/>
                                          </p:val>
                                        </p:tav>
                                        <p:tav tm="100000">
                                          <p:val>
                                            <p:strVal val="#ppt_x"/>
                                          </p:val>
                                        </p:tav>
                                      </p:tavLst>
                                    </p:anim>
                                    <p:anim calcmode="lin" valueType="num">
                                      <p:cBhvr additive="base">
                                        <p:cTn id="8" dur="500" fill="hold"/>
                                        <p:tgtEl>
                                          <p:spTgt spid="8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2"/>
                                        </p:tgtEl>
                                        <p:attrNameLst>
                                          <p:attrName>style.visibility</p:attrName>
                                        </p:attrNameLst>
                                      </p:cBhvr>
                                      <p:to>
                                        <p:strVal val="visible"/>
                                      </p:to>
                                    </p:set>
                                    <p:anim calcmode="lin" valueType="num">
                                      <p:cBhvr additive="base">
                                        <p:cTn id="11" dur="500" fill="hold"/>
                                        <p:tgtEl>
                                          <p:spTgt spid="82"/>
                                        </p:tgtEl>
                                        <p:attrNameLst>
                                          <p:attrName>ppt_x</p:attrName>
                                        </p:attrNameLst>
                                      </p:cBhvr>
                                      <p:tavLst>
                                        <p:tav tm="0">
                                          <p:val>
                                            <p:strVal val="#ppt_x"/>
                                          </p:val>
                                        </p:tav>
                                        <p:tav tm="100000">
                                          <p:val>
                                            <p:strVal val="#ppt_x"/>
                                          </p:val>
                                        </p:tav>
                                      </p:tavLst>
                                    </p:anim>
                                    <p:anim calcmode="lin" valueType="num">
                                      <p:cBhvr additive="base">
                                        <p:cTn id="12" dur="500" fill="hold"/>
                                        <p:tgtEl>
                                          <p:spTgt spid="8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3"/>
                                        </p:tgtEl>
                                        <p:attrNameLst>
                                          <p:attrName>style.visibility</p:attrName>
                                        </p:attrNameLst>
                                      </p:cBhvr>
                                      <p:to>
                                        <p:strVal val="visible"/>
                                      </p:to>
                                    </p:set>
                                    <p:anim calcmode="lin" valueType="num">
                                      <p:cBhvr additive="base">
                                        <p:cTn id="15" dur="500" fill="hold"/>
                                        <p:tgtEl>
                                          <p:spTgt spid="83"/>
                                        </p:tgtEl>
                                        <p:attrNameLst>
                                          <p:attrName>ppt_x</p:attrName>
                                        </p:attrNameLst>
                                      </p:cBhvr>
                                      <p:tavLst>
                                        <p:tav tm="0">
                                          <p:val>
                                            <p:strVal val="#ppt_x"/>
                                          </p:val>
                                        </p:tav>
                                        <p:tav tm="100000">
                                          <p:val>
                                            <p:strVal val="#ppt_x"/>
                                          </p:val>
                                        </p:tav>
                                      </p:tavLst>
                                    </p:anim>
                                    <p:anim calcmode="lin" valueType="num">
                                      <p:cBhvr additive="base">
                                        <p:cTn id="16"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2" grpId="0" animBg="1"/>
      <p:bldP spid="83"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DB91C5-CDF9-0AD9-27CE-CAE1B4B18527}"/>
              </a:ext>
            </a:extLst>
          </p:cNvPr>
          <p:cNvPicPr>
            <a:picLocks noChangeAspect="1"/>
          </p:cNvPicPr>
          <p:nvPr/>
        </p:nvPicPr>
        <p:blipFill>
          <a:blip r:embed="rId2"/>
          <a:stretch>
            <a:fillRect/>
          </a:stretch>
        </p:blipFill>
        <p:spPr>
          <a:xfrm>
            <a:off x="0" y="1243881"/>
            <a:ext cx="4075250" cy="2385603"/>
          </a:xfrm>
          <a:prstGeom prst="rect">
            <a:avLst/>
          </a:prstGeom>
        </p:spPr>
      </p:pic>
      <p:sp>
        <p:nvSpPr>
          <p:cNvPr id="4" name="TextBox 3">
            <a:extLst>
              <a:ext uri="{FF2B5EF4-FFF2-40B4-BE49-F238E27FC236}">
                <a16:creationId xmlns:a16="http://schemas.microsoft.com/office/drawing/2014/main" id="{A406A363-EF2F-4225-E565-C419325F45A0}"/>
              </a:ext>
            </a:extLst>
          </p:cNvPr>
          <p:cNvSpPr txBox="1"/>
          <p:nvPr/>
        </p:nvSpPr>
        <p:spPr>
          <a:xfrm>
            <a:off x="4226553" y="609677"/>
            <a:ext cx="4776757" cy="3293209"/>
          </a:xfrm>
          <a:prstGeom prst="rect">
            <a:avLst/>
          </a:prstGeom>
          <a:noFill/>
          <a:ln w="28575">
            <a:solidFill>
              <a:schemeClr val="tx1"/>
            </a:solidFill>
          </a:ln>
        </p:spPr>
        <p:txBody>
          <a:bodyPr wrap="none" rtlCol="0">
            <a:spAutoFit/>
          </a:bodyPr>
          <a:lstStyle/>
          <a:p>
            <a:r>
              <a:rPr lang="en-US" sz="1600" dirty="0"/>
              <a:t>OVERALL SURVIVAL = 21.1 </a:t>
            </a:r>
            <a:r>
              <a:rPr lang="en-US" sz="1600" dirty="0" err="1"/>
              <a:t>mth</a:t>
            </a:r>
            <a:r>
              <a:rPr lang="en-US" sz="1600" dirty="0"/>
              <a:t> </a:t>
            </a:r>
          </a:p>
          <a:p>
            <a:r>
              <a:rPr lang="en-US" sz="1600" dirty="0"/>
              <a:t>PFS = 6.9 </a:t>
            </a:r>
            <a:r>
              <a:rPr lang="en-US" sz="1600" dirty="0" err="1"/>
              <a:t>mth</a:t>
            </a:r>
            <a:r>
              <a:rPr lang="en-US" sz="1600" dirty="0"/>
              <a:t> </a:t>
            </a:r>
          </a:p>
          <a:p>
            <a:r>
              <a:rPr lang="en-US" sz="1600" dirty="0"/>
              <a:t>RESPONSE RATE = 35.5% </a:t>
            </a:r>
          </a:p>
          <a:p>
            <a:r>
              <a:rPr lang="en-US" sz="1600" dirty="0"/>
              <a:t>TIME TO RESPONSE = 2.7 </a:t>
            </a:r>
            <a:r>
              <a:rPr lang="en-US" sz="1600" dirty="0" err="1"/>
              <a:t>mth</a:t>
            </a:r>
            <a:r>
              <a:rPr lang="en-US" sz="1600" dirty="0"/>
              <a:t> </a:t>
            </a:r>
          </a:p>
          <a:p>
            <a:r>
              <a:rPr lang="en-US" sz="1600" dirty="0"/>
              <a:t>DURATION OF RESPONSE = 7.5 </a:t>
            </a:r>
            <a:r>
              <a:rPr lang="en-US" sz="1600" dirty="0" err="1"/>
              <a:t>mth</a:t>
            </a:r>
            <a:r>
              <a:rPr lang="en-US" sz="1600" dirty="0"/>
              <a:t> </a:t>
            </a:r>
          </a:p>
          <a:p>
            <a:endParaRPr lang="en-US" sz="1600" dirty="0"/>
          </a:p>
          <a:p>
            <a:r>
              <a:rPr lang="en-US" sz="1600" dirty="0"/>
              <a:t>TOXICITIES = Alopecia, hyperphosphatemia, </a:t>
            </a:r>
          </a:p>
          <a:p>
            <a:r>
              <a:rPr lang="en-US" sz="1600" dirty="0"/>
              <a:t>dysgeusia, diarrhea, stomatitis, dry eye, </a:t>
            </a:r>
          </a:p>
          <a:p>
            <a:r>
              <a:rPr lang="en-US" sz="1600" dirty="0"/>
              <a:t>nail changes </a:t>
            </a:r>
          </a:p>
          <a:p>
            <a:endParaRPr lang="en-US" sz="1600" dirty="0"/>
          </a:p>
          <a:p>
            <a:r>
              <a:rPr lang="en-US" sz="1600" dirty="0"/>
              <a:t>N = 107 Patients</a:t>
            </a:r>
          </a:p>
          <a:p>
            <a:r>
              <a:rPr lang="en-US" sz="1600" dirty="0"/>
              <a:t> </a:t>
            </a:r>
          </a:p>
          <a:p>
            <a:r>
              <a:rPr lang="en-US" sz="1600" dirty="0"/>
              <a:t>13.5 mg oral daily 2 weeks on/one week off dosing</a:t>
            </a:r>
          </a:p>
        </p:txBody>
      </p:sp>
      <p:sp>
        <p:nvSpPr>
          <p:cNvPr id="5" name="TextBox 4">
            <a:extLst>
              <a:ext uri="{FF2B5EF4-FFF2-40B4-BE49-F238E27FC236}">
                <a16:creationId xmlns:a16="http://schemas.microsoft.com/office/drawing/2014/main" id="{9199F2F6-1173-4F9F-B7A5-9D2CA8C875DE}"/>
              </a:ext>
            </a:extLst>
          </p:cNvPr>
          <p:cNvSpPr txBox="1"/>
          <p:nvPr/>
        </p:nvSpPr>
        <p:spPr>
          <a:xfrm>
            <a:off x="217088" y="378844"/>
            <a:ext cx="3487493" cy="461665"/>
          </a:xfrm>
          <a:prstGeom prst="rect">
            <a:avLst/>
          </a:prstGeom>
          <a:noFill/>
        </p:spPr>
        <p:txBody>
          <a:bodyPr wrap="none" rtlCol="0">
            <a:spAutoFit/>
          </a:bodyPr>
          <a:lstStyle/>
          <a:p>
            <a:r>
              <a:rPr lang="en-US" dirty="0"/>
              <a:t>FIGHT-302: </a:t>
            </a:r>
            <a:r>
              <a:rPr lang="en-US" dirty="0" err="1"/>
              <a:t>Pemigatinib</a:t>
            </a:r>
            <a:endParaRPr lang="en-US" dirty="0"/>
          </a:p>
        </p:txBody>
      </p:sp>
      <p:sp>
        <p:nvSpPr>
          <p:cNvPr id="6" name="TextBox 5">
            <a:extLst>
              <a:ext uri="{FF2B5EF4-FFF2-40B4-BE49-F238E27FC236}">
                <a16:creationId xmlns:a16="http://schemas.microsoft.com/office/drawing/2014/main" id="{523D8CBA-D8DC-8A50-2596-151124667160}"/>
              </a:ext>
            </a:extLst>
          </p:cNvPr>
          <p:cNvSpPr txBox="1"/>
          <p:nvPr/>
        </p:nvSpPr>
        <p:spPr>
          <a:xfrm>
            <a:off x="2858242" y="4058530"/>
            <a:ext cx="3000693" cy="276999"/>
          </a:xfrm>
          <a:prstGeom prst="rect">
            <a:avLst/>
          </a:prstGeom>
          <a:noFill/>
        </p:spPr>
        <p:txBody>
          <a:bodyPr wrap="none" rtlCol="0">
            <a:spAutoFit/>
          </a:bodyPr>
          <a:lstStyle/>
          <a:p>
            <a:r>
              <a:rPr lang="fr-FR" sz="1200" i="1" dirty="0"/>
              <a:t>ABOU-ALFA ET AL, LANCET ONC 2020 </a:t>
            </a:r>
            <a:endParaRPr lang="en-US" sz="1200" i="1" dirty="0"/>
          </a:p>
        </p:txBody>
      </p:sp>
    </p:spTree>
    <p:extLst>
      <p:ext uri="{BB962C8B-B14F-4D97-AF65-F5344CB8AC3E}">
        <p14:creationId xmlns:p14="http://schemas.microsoft.com/office/powerpoint/2010/main" val="206952920"/>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9A3112-0D82-6F19-D9C2-00E8FE492AF7}"/>
              </a:ext>
            </a:extLst>
          </p:cNvPr>
          <p:cNvPicPr>
            <a:picLocks noChangeAspect="1"/>
          </p:cNvPicPr>
          <p:nvPr/>
        </p:nvPicPr>
        <p:blipFill>
          <a:blip r:embed="rId2"/>
          <a:stretch>
            <a:fillRect/>
          </a:stretch>
        </p:blipFill>
        <p:spPr>
          <a:xfrm>
            <a:off x="73152" y="931402"/>
            <a:ext cx="4267359" cy="3285458"/>
          </a:xfrm>
          <a:prstGeom prst="rect">
            <a:avLst/>
          </a:prstGeom>
        </p:spPr>
      </p:pic>
      <p:sp>
        <p:nvSpPr>
          <p:cNvPr id="3" name="TextBox 2">
            <a:extLst>
              <a:ext uri="{FF2B5EF4-FFF2-40B4-BE49-F238E27FC236}">
                <a16:creationId xmlns:a16="http://schemas.microsoft.com/office/drawing/2014/main" id="{0B006FA9-6130-2AC7-BB45-721178D4F0AD}"/>
              </a:ext>
            </a:extLst>
          </p:cNvPr>
          <p:cNvSpPr txBox="1"/>
          <p:nvPr/>
        </p:nvSpPr>
        <p:spPr>
          <a:xfrm>
            <a:off x="4392292" y="208852"/>
            <a:ext cx="4880567" cy="3693319"/>
          </a:xfrm>
          <a:prstGeom prst="rect">
            <a:avLst/>
          </a:prstGeom>
          <a:noFill/>
        </p:spPr>
        <p:txBody>
          <a:bodyPr wrap="none" rtlCol="0">
            <a:spAutoFit/>
          </a:bodyPr>
          <a:lstStyle/>
          <a:p>
            <a:r>
              <a:rPr lang="en-US" sz="1800" dirty="0"/>
              <a:t>OVERALL SURVIVAL = 21.7 </a:t>
            </a:r>
            <a:r>
              <a:rPr lang="en-US" sz="1800" dirty="0" err="1"/>
              <a:t>mth</a:t>
            </a:r>
            <a:r>
              <a:rPr lang="en-US" sz="1800" dirty="0"/>
              <a:t> </a:t>
            </a:r>
          </a:p>
          <a:p>
            <a:r>
              <a:rPr lang="en-US" sz="1800" dirty="0"/>
              <a:t>PFS = 9 </a:t>
            </a:r>
            <a:r>
              <a:rPr lang="en-US" sz="1800" dirty="0" err="1"/>
              <a:t>mth</a:t>
            </a:r>
            <a:r>
              <a:rPr lang="en-US" sz="1800" dirty="0"/>
              <a:t> </a:t>
            </a:r>
          </a:p>
          <a:p>
            <a:r>
              <a:rPr lang="en-US" sz="1800" dirty="0"/>
              <a:t>RESPONSE RATE = 42% </a:t>
            </a:r>
          </a:p>
          <a:p>
            <a:r>
              <a:rPr lang="en-US" sz="1800" dirty="0"/>
              <a:t>TIME TO RESPONSE = 2.5 </a:t>
            </a:r>
            <a:r>
              <a:rPr lang="en-US" sz="1800" dirty="0" err="1"/>
              <a:t>mth</a:t>
            </a:r>
            <a:r>
              <a:rPr lang="en-US" sz="1800" dirty="0"/>
              <a:t> </a:t>
            </a:r>
          </a:p>
          <a:p>
            <a:r>
              <a:rPr lang="en-US" sz="1800" dirty="0"/>
              <a:t>DURATION OF RESPONSE = 9.7 </a:t>
            </a:r>
            <a:r>
              <a:rPr lang="en-US" sz="1800" dirty="0" err="1"/>
              <a:t>mth</a:t>
            </a:r>
            <a:r>
              <a:rPr lang="en-US" sz="1800" dirty="0"/>
              <a:t> </a:t>
            </a:r>
          </a:p>
          <a:p>
            <a:endParaRPr lang="en-US" sz="1800" dirty="0"/>
          </a:p>
          <a:p>
            <a:r>
              <a:rPr lang="en-US" sz="1800" dirty="0"/>
              <a:t>TOXICITIES = Alopecia, hyperphosphatemia, </a:t>
            </a:r>
          </a:p>
          <a:p>
            <a:r>
              <a:rPr lang="en-US" sz="1800" dirty="0"/>
              <a:t>dysgeusia, diarrhea, stomatitis, dry eye, </a:t>
            </a:r>
          </a:p>
          <a:p>
            <a:r>
              <a:rPr lang="en-US" sz="1800" dirty="0"/>
              <a:t>nail changes </a:t>
            </a:r>
          </a:p>
          <a:p>
            <a:endParaRPr lang="en-US" sz="1800" dirty="0"/>
          </a:p>
          <a:p>
            <a:r>
              <a:rPr lang="en-US" sz="1800" dirty="0"/>
              <a:t>N = 103 </a:t>
            </a:r>
          </a:p>
          <a:p>
            <a:endParaRPr lang="en-US" sz="1800" dirty="0"/>
          </a:p>
          <a:p>
            <a:r>
              <a:rPr lang="en-US" sz="1800" dirty="0"/>
              <a:t>Patients 20 mg oral daily dosing</a:t>
            </a:r>
          </a:p>
        </p:txBody>
      </p:sp>
      <p:sp>
        <p:nvSpPr>
          <p:cNvPr id="4" name="TextBox 3">
            <a:extLst>
              <a:ext uri="{FF2B5EF4-FFF2-40B4-BE49-F238E27FC236}">
                <a16:creationId xmlns:a16="http://schemas.microsoft.com/office/drawing/2014/main" id="{900AE7C3-A796-6DD7-7071-BAD37F9FE68A}"/>
              </a:ext>
            </a:extLst>
          </p:cNvPr>
          <p:cNvSpPr txBox="1"/>
          <p:nvPr/>
        </p:nvSpPr>
        <p:spPr>
          <a:xfrm>
            <a:off x="328921" y="215431"/>
            <a:ext cx="3626314" cy="461665"/>
          </a:xfrm>
          <a:prstGeom prst="rect">
            <a:avLst/>
          </a:prstGeom>
          <a:noFill/>
        </p:spPr>
        <p:txBody>
          <a:bodyPr wrap="none" rtlCol="0">
            <a:spAutoFit/>
          </a:bodyPr>
          <a:lstStyle/>
          <a:p>
            <a:r>
              <a:rPr lang="en-US" dirty="0"/>
              <a:t>Foenix-CCA2: </a:t>
            </a:r>
            <a:r>
              <a:rPr lang="en-US" dirty="0" err="1"/>
              <a:t>Futibatinib</a:t>
            </a:r>
            <a:endParaRPr lang="en-US" dirty="0"/>
          </a:p>
        </p:txBody>
      </p:sp>
      <p:sp>
        <p:nvSpPr>
          <p:cNvPr id="5" name="TextBox 4">
            <a:extLst>
              <a:ext uri="{FF2B5EF4-FFF2-40B4-BE49-F238E27FC236}">
                <a16:creationId xmlns:a16="http://schemas.microsoft.com/office/drawing/2014/main" id="{A3DF5083-D9C6-93A5-6B57-47D9CEBC82FF}"/>
              </a:ext>
            </a:extLst>
          </p:cNvPr>
          <p:cNvSpPr txBox="1"/>
          <p:nvPr/>
        </p:nvSpPr>
        <p:spPr>
          <a:xfrm>
            <a:off x="4703568" y="4078360"/>
            <a:ext cx="3547125" cy="276999"/>
          </a:xfrm>
          <a:prstGeom prst="rect">
            <a:avLst/>
          </a:prstGeom>
          <a:noFill/>
        </p:spPr>
        <p:txBody>
          <a:bodyPr wrap="none" rtlCol="0">
            <a:spAutoFit/>
          </a:bodyPr>
          <a:lstStyle/>
          <a:p>
            <a:r>
              <a:rPr lang="fr-FR" sz="1200" i="1" dirty="0"/>
              <a:t>GOYAL ET AL, NEJM 2023; LANCET ONC 2020 </a:t>
            </a:r>
            <a:endParaRPr lang="en-US" sz="1200" i="1" dirty="0"/>
          </a:p>
        </p:txBody>
      </p:sp>
    </p:spTree>
    <p:extLst>
      <p:ext uri="{BB962C8B-B14F-4D97-AF65-F5344CB8AC3E}">
        <p14:creationId xmlns:p14="http://schemas.microsoft.com/office/powerpoint/2010/main" val="138893857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706FFA-C9FD-8193-18FA-03CF90305CAE}"/>
              </a:ext>
            </a:extLst>
          </p:cNvPr>
          <p:cNvPicPr>
            <a:picLocks noChangeAspect="1"/>
          </p:cNvPicPr>
          <p:nvPr/>
        </p:nvPicPr>
        <p:blipFill>
          <a:blip r:embed="rId2"/>
          <a:stretch>
            <a:fillRect/>
          </a:stretch>
        </p:blipFill>
        <p:spPr>
          <a:xfrm>
            <a:off x="530569" y="195943"/>
            <a:ext cx="8251924" cy="3795885"/>
          </a:xfrm>
          <a:prstGeom prst="rect">
            <a:avLst/>
          </a:prstGeom>
          <a:noFill/>
        </p:spPr>
      </p:pic>
      <p:sp>
        <p:nvSpPr>
          <p:cNvPr id="3" name="TextBox 2">
            <a:extLst>
              <a:ext uri="{FF2B5EF4-FFF2-40B4-BE49-F238E27FC236}">
                <a16:creationId xmlns:a16="http://schemas.microsoft.com/office/drawing/2014/main" id="{FC40AF9F-3733-550D-6D1F-510DFDB64F2E}"/>
              </a:ext>
            </a:extLst>
          </p:cNvPr>
          <p:cNvSpPr txBox="1"/>
          <p:nvPr/>
        </p:nvSpPr>
        <p:spPr>
          <a:xfrm>
            <a:off x="3868607" y="4542183"/>
            <a:ext cx="2427972" cy="276999"/>
          </a:xfrm>
          <a:prstGeom prst="rect">
            <a:avLst/>
          </a:prstGeom>
          <a:noFill/>
        </p:spPr>
        <p:txBody>
          <a:bodyPr wrap="none" rtlCol="0">
            <a:spAutoFit/>
          </a:bodyPr>
          <a:lstStyle/>
          <a:p>
            <a:r>
              <a:rPr lang="en-US" sz="1200" i="1" dirty="0" err="1"/>
              <a:t>Hollebeque</a:t>
            </a:r>
            <a:r>
              <a:rPr lang="en-US" sz="1200" i="1" dirty="0"/>
              <a:t> A et al, ESMO 2022</a:t>
            </a:r>
          </a:p>
        </p:txBody>
      </p:sp>
    </p:spTree>
    <p:extLst>
      <p:ext uri="{BB962C8B-B14F-4D97-AF65-F5344CB8AC3E}">
        <p14:creationId xmlns:p14="http://schemas.microsoft.com/office/powerpoint/2010/main" val="384261186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B3B411-0715-9BD0-8D24-21F330E6DF98}"/>
              </a:ext>
            </a:extLst>
          </p:cNvPr>
          <p:cNvSpPr>
            <a:spLocks noGrp="1"/>
          </p:cNvSpPr>
          <p:nvPr>
            <p:ph idx="1"/>
          </p:nvPr>
        </p:nvSpPr>
        <p:spPr/>
        <p:txBody>
          <a:bodyPr/>
          <a:lstStyle/>
          <a:p>
            <a:endParaRPr lang="en-US"/>
          </a:p>
        </p:txBody>
      </p:sp>
      <p:pic>
        <p:nvPicPr>
          <p:cNvPr id="3" name="Picture 2">
            <a:extLst>
              <a:ext uri="{FF2B5EF4-FFF2-40B4-BE49-F238E27FC236}">
                <a16:creationId xmlns:a16="http://schemas.microsoft.com/office/drawing/2014/main" id="{925B8775-D730-7E81-97FC-6754E222009B}"/>
              </a:ext>
            </a:extLst>
          </p:cNvPr>
          <p:cNvPicPr>
            <a:picLocks noChangeAspect="1"/>
          </p:cNvPicPr>
          <p:nvPr/>
        </p:nvPicPr>
        <p:blipFill>
          <a:blip r:embed="rId2"/>
          <a:stretch>
            <a:fillRect/>
          </a:stretch>
        </p:blipFill>
        <p:spPr>
          <a:xfrm>
            <a:off x="0" y="126215"/>
            <a:ext cx="9144000" cy="4357116"/>
          </a:xfrm>
          <a:prstGeom prst="rect">
            <a:avLst/>
          </a:prstGeom>
        </p:spPr>
      </p:pic>
      <p:sp>
        <p:nvSpPr>
          <p:cNvPr id="4" name="TextBox 3">
            <a:extLst>
              <a:ext uri="{FF2B5EF4-FFF2-40B4-BE49-F238E27FC236}">
                <a16:creationId xmlns:a16="http://schemas.microsoft.com/office/drawing/2014/main" id="{E06B7715-07AE-4D31-EC75-A77278FBC8DF}"/>
              </a:ext>
            </a:extLst>
          </p:cNvPr>
          <p:cNvSpPr txBox="1"/>
          <p:nvPr/>
        </p:nvSpPr>
        <p:spPr>
          <a:xfrm>
            <a:off x="3914656" y="4344831"/>
            <a:ext cx="2427972" cy="276999"/>
          </a:xfrm>
          <a:prstGeom prst="rect">
            <a:avLst/>
          </a:prstGeom>
          <a:noFill/>
        </p:spPr>
        <p:txBody>
          <a:bodyPr wrap="none" rtlCol="0">
            <a:spAutoFit/>
          </a:bodyPr>
          <a:lstStyle/>
          <a:p>
            <a:r>
              <a:rPr lang="en-US" sz="1200" i="1" dirty="0" err="1"/>
              <a:t>Hollebeque</a:t>
            </a:r>
            <a:r>
              <a:rPr lang="en-US" sz="1200" i="1" dirty="0"/>
              <a:t> A et al, ESMO 2022</a:t>
            </a:r>
          </a:p>
        </p:txBody>
      </p:sp>
    </p:spTree>
    <p:extLst>
      <p:ext uri="{BB962C8B-B14F-4D97-AF65-F5344CB8AC3E}">
        <p14:creationId xmlns:p14="http://schemas.microsoft.com/office/powerpoint/2010/main" val="412424184"/>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6E50F2-1144-CADE-DFCA-D67E23A99C31}"/>
              </a:ext>
            </a:extLst>
          </p:cNvPr>
          <p:cNvPicPr>
            <a:picLocks noChangeAspect="1"/>
          </p:cNvPicPr>
          <p:nvPr/>
        </p:nvPicPr>
        <p:blipFill>
          <a:blip r:embed="rId2"/>
          <a:stretch>
            <a:fillRect/>
          </a:stretch>
        </p:blipFill>
        <p:spPr>
          <a:xfrm>
            <a:off x="1107521" y="177619"/>
            <a:ext cx="7098222" cy="3992750"/>
          </a:xfrm>
          <a:prstGeom prst="rect">
            <a:avLst/>
          </a:prstGeom>
        </p:spPr>
      </p:pic>
    </p:spTree>
    <p:extLst>
      <p:ext uri="{BB962C8B-B14F-4D97-AF65-F5344CB8AC3E}">
        <p14:creationId xmlns:p14="http://schemas.microsoft.com/office/powerpoint/2010/main" val="2309677732"/>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39BF9E-BE2C-A70C-2CA9-9FB03350F8D2}"/>
              </a:ext>
            </a:extLst>
          </p:cNvPr>
          <p:cNvPicPr>
            <a:picLocks noChangeAspect="1"/>
          </p:cNvPicPr>
          <p:nvPr/>
        </p:nvPicPr>
        <p:blipFill>
          <a:blip r:embed="rId2"/>
          <a:stretch>
            <a:fillRect/>
          </a:stretch>
        </p:blipFill>
        <p:spPr>
          <a:xfrm>
            <a:off x="160236" y="141767"/>
            <a:ext cx="3217391" cy="4152146"/>
          </a:xfrm>
          <a:prstGeom prst="rect">
            <a:avLst/>
          </a:prstGeom>
        </p:spPr>
      </p:pic>
      <p:sp>
        <p:nvSpPr>
          <p:cNvPr id="5" name="TextBox 4">
            <a:extLst>
              <a:ext uri="{FF2B5EF4-FFF2-40B4-BE49-F238E27FC236}">
                <a16:creationId xmlns:a16="http://schemas.microsoft.com/office/drawing/2014/main" id="{1DE7DCEA-E79C-2018-989F-E3599124C2BD}"/>
              </a:ext>
            </a:extLst>
          </p:cNvPr>
          <p:cNvSpPr txBox="1"/>
          <p:nvPr/>
        </p:nvSpPr>
        <p:spPr>
          <a:xfrm>
            <a:off x="3518354" y="674499"/>
            <a:ext cx="5524718" cy="3231654"/>
          </a:xfrm>
          <a:prstGeom prst="rect">
            <a:avLst/>
          </a:prstGeom>
          <a:noFill/>
          <a:ln w="38100">
            <a:solidFill>
              <a:srgbClr val="0070C0"/>
            </a:solidFill>
          </a:ln>
        </p:spPr>
        <p:txBody>
          <a:bodyPr wrap="none" rtlCol="0">
            <a:spAutoFit/>
          </a:bodyPr>
          <a:lstStyle/>
          <a:p>
            <a:r>
              <a:rPr lang="en-US" sz="1200" dirty="0"/>
              <a:t>HER2+ (IHC3+ or IHC2+) = HER2 high </a:t>
            </a:r>
          </a:p>
          <a:p>
            <a:endParaRPr lang="en-US" sz="1200" dirty="0"/>
          </a:p>
          <a:p>
            <a:r>
              <a:rPr lang="en-US" sz="1200" dirty="0"/>
              <a:t>RESPONSE RATE = 41% (IHC3+/IHC2+)</a:t>
            </a:r>
          </a:p>
          <a:p>
            <a:r>
              <a:rPr lang="en-US" sz="1200" dirty="0"/>
              <a:t> </a:t>
            </a:r>
          </a:p>
          <a:p>
            <a:r>
              <a:rPr lang="en-US" sz="1200" dirty="0"/>
              <a:t>TIME TO RESPONSE = 1.8 </a:t>
            </a:r>
            <a:r>
              <a:rPr lang="en-US" sz="1200" dirty="0" err="1"/>
              <a:t>mth</a:t>
            </a:r>
            <a:r>
              <a:rPr lang="en-US" sz="1200" dirty="0"/>
              <a:t> </a:t>
            </a:r>
          </a:p>
          <a:p>
            <a:endParaRPr lang="en-US" sz="1200" dirty="0"/>
          </a:p>
          <a:p>
            <a:r>
              <a:rPr lang="en-US" sz="1200" dirty="0"/>
              <a:t>DURATION OF RESPONSE = 12.9 </a:t>
            </a:r>
            <a:r>
              <a:rPr lang="en-US" sz="1200" dirty="0" err="1"/>
              <a:t>mth</a:t>
            </a:r>
            <a:endParaRPr lang="en-US" sz="1200" dirty="0"/>
          </a:p>
          <a:p>
            <a:r>
              <a:rPr lang="en-US" sz="1200" dirty="0"/>
              <a:t> </a:t>
            </a:r>
          </a:p>
          <a:p>
            <a:r>
              <a:rPr lang="en-US" sz="1200" dirty="0"/>
              <a:t>PFS = 5.5 </a:t>
            </a:r>
            <a:r>
              <a:rPr lang="en-US" sz="1200" dirty="0" err="1"/>
              <a:t>mth</a:t>
            </a:r>
            <a:r>
              <a:rPr lang="en-US" sz="1200" dirty="0"/>
              <a:t> </a:t>
            </a:r>
          </a:p>
          <a:p>
            <a:endParaRPr lang="en-US" sz="1200" dirty="0"/>
          </a:p>
          <a:p>
            <a:r>
              <a:rPr lang="en-US" sz="1200" dirty="0"/>
              <a:t>DISEASE CONTROL RATE = 67.5% </a:t>
            </a:r>
          </a:p>
          <a:p>
            <a:endParaRPr lang="en-US" sz="1200" dirty="0"/>
          </a:p>
          <a:p>
            <a:r>
              <a:rPr lang="en-US" sz="1200" dirty="0"/>
              <a:t>TOXICITIES = Grade ≥3 : Diarrhea (4.6%), decreased ejection fraction (3.4%) </a:t>
            </a:r>
          </a:p>
          <a:p>
            <a:endParaRPr lang="en-US" sz="1200" dirty="0"/>
          </a:p>
          <a:p>
            <a:r>
              <a:rPr lang="en-US" sz="1200" dirty="0"/>
              <a:t>N = 87 Patients (80 IHC3+/IHC2+) </a:t>
            </a:r>
          </a:p>
          <a:p>
            <a:endParaRPr lang="en-US" sz="1200" dirty="0"/>
          </a:p>
          <a:p>
            <a:r>
              <a:rPr lang="en-US" sz="1200" dirty="0"/>
              <a:t>20 mg/kg IV every 2 weeks</a:t>
            </a:r>
          </a:p>
        </p:txBody>
      </p:sp>
      <p:sp>
        <p:nvSpPr>
          <p:cNvPr id="6" name="TextBox 5">
            <a:extLst>
              <a:ext uri="{FF2B5EF4-FFF2-40B4-BE49-F238E27FC236}">
                <a16:creationId xmlns:a16="http://schemas.microsoft.com/office/drawing/2014/main" id="{D25642CB-3697-FBAF-CF0B-AE671C34D856}"/>
              </a:ext>
            </a:extLst>
          </p:cNvPr>
          <p:cNvSpPr txBox="1"/>
          <p:nvPr/>
        </p:nvSpPr>
        <p:spPr>
          <a:xfrm>
            <a:off x="3904902" y="4047692"/>
            <a:ext cx="4751622" cy="246221"/>
          </a:xfrm>
          <a:prstGeom prst="rect">
            <a:avLst/>
          </a:prstGeom>
          <a:noFill/>
        </p:spPr>
        <p:txBody>
          <a:bodyPr wrap="none" rtlCol="0">
            <a:spAutoFit/>
          </a:bodyPr>
          <a:lstStyle/>
          <a:p>
            <a:r>
              <a:rPr lang="en-US" sz="1000" i="1" dirty="0"/>
              <a:t>HARDING ET AL, LANCET ONC 2023, WEISSER ET AL NATURE COMM 2023</a:t>
            </a:r>
          </a:p>
        </p:txBody>
      </p:sp>
      <p:sp>
        <p:nvSpPr>
          <p:cNvPr id="7" name="TextBox 6">
            <a:extLst>
              <a:ext uri="{FF2B5EF4-FFF2-40B4-BE49-F238E27FC236}">
                <a16:creationId xmlns:a16="http://schemas.microsoft.com/office/drawing/2014/main" id="{800EF980-F532-61D3-965E-CC4D836CA3B4}"/>
              </a:ext>
            </a:extLst>
          </p:cNvPr>
          <p:cNvSpPr txBox="1"/>
          <p:nvPr/>
        </p:nvSpPr>
        <p:spPr>
          <a:xfrm>
            <a:off x="4572000" y="0"/>
            <a:ext cx="3009157" cy="461665"/>
          </a:xfrm>
          <a:prstGeom prst="rect">
            <a:avLst/>
          </a:prstGeom>
          <a:noFill/>
        </p:spPr>
        <p:txBody>
          <a:bodyPr wrap="none" rtlCol="0">
            <a:spAutoFit/>
          </a:bodyPr>
          <a:lstStyle/>
          <a:p>
            <a:r>
              <a:rPr lang="en-US" dirty="0" err="1"/>
              <a:t>Zanidatamab</a:t>
            </a:r>
            <a:r>
              <a:rPr lang="en-US" dirty="0"/>
              <a:t> in BTC</a:t>
            </a:r>
          </a:p>
        </p:txBody>
      </p:sp>
    </p:spTree>
    <p:extLst>
      <p:ext uri="{BB962C8B-B14F-4D97-AF65-F5344CB8AC3E}">
        <p14:creationId xmlns:p14="http://schemas.microsoft.com/office/powerpoint/2010/main" val="41160649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6" y="1931196"/>
            <a:ext cx="5488409" cy="242217"/>
          </a:xfrm>
        </p:spPr>
        <p:txBody>
          <a:bodyPr/>
          <a:lstStyle/>
          <a:p>
            <a:r>
              <a:rPr lang="en-US" sz="492" b="1" kern="1200" dirty="0">
                <a:solidFill>
                  <a:schemeClr val="tx1"/>
                </a:solidFill>
                <a:latin typeface="Arial" charset="0"/>
                <a:ea typeface="+mn-ea"/>
                <a:cs typeface="+mn-cs"/>
              </a:rPr>
              <a:t>Slide 7</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8" y="2381"/>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72998" y="4851202"/>
            <a:ext cx="8585810" cy="2678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160752" eaLnBrk="0"/>
            <a:r>
              <a:rPr lang="en-US" sz="844" dirty="0">
                <a:latin typeface="Arial" charset="0"/>
                <a:ea typeface="+mn-ea"/>
                <a:cs typeface="Lucida Sans Unicode"/>
              </a:rPr>
              <a:t>Content of this presentation is the property of the author, licensed by ASCO. Permission required for reuse.</a:t>
            </a:r>
          </a:p>
        </p:txBody>
      </p:sp>
    </p:spTree>
  </p:cSld>
  <p:clrMapOvr>
    <a:masterClrMapping/>
  </p:clrMapOvr>
  <p:transition spd="med"/>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9E2CBA-4C08-AC75-2DD5-8A0A760C5C6E}"/>
              </a:ext>
            </a:extLst>
          </p:cNvPr>
          <p:cNvPicPr>
            <a:picLocks noChangeAspect="1"/>
          </p:cNvPicPr>
          <p:nvPr/>
        </p:nvPicPr>
        <p:blipFill>
          <a:blip r:embed="rId2"/>
          <a:stretch>
            <a:fillRect/>
          </a:stretch>
        </p:blipFill>
        <p:spPr>
          <a:xfrm>
            <a:off x="106223" y="99238"/>
            <a:ext cx="4856226" cy="4026195"/>
          </a:xfrm>
          <a:prstGeom prst="rect">
            <a:avLst/>
          </a:prstGeom>
        </p:spPr>
      </p:pic>
      <p:sp>
        <p:nvSpPr>
          <p:cNvPr id="4" name="TextBox 3">
            <a:extLst>
              <a:ext uri="{FF2B5EF4-FFF2-40B4-BE49-F238E27FC236}">
                <a16:creationId xmlns:a16="http://schemas.microsoft.com/office/drawing/2014/main" id="{73DBF120-09FA-5F2C-ECF8-2A675A599074}"/>
              </a:ext>
            </a:extLst>
          </p:cNvPr>
          <p:cNvSpPr txBox="1"/>
          <p:nvPr/>
        </p:nvSpPr>
        <p:spPr>
          <a:xfrm>
            <a:off x="5204329" y="1073720"/>
            <a:ext cx="3518652" cy="3000821"/>
          </a:xfrm>
          <a:prstGeom prst="rect">
            <a:avLst/>
          </a:prstGeom>
          <a:noFill/>
          <a:ln w="38100">
            <a:solidFill>
              <a:srgbClr val="0070C0"/>
            </a:solidFill>
          </a:ln>
        </p:spPr>
        <p:txBody>
          <a:bodyPr wrap="square" rtlCol="0">
            <a:spAutoFit/>
          </a:bodyPr>
          <a:lstStyle/>
          <a:p>
            <a:r>
              <a:rPr lang="en-US" sz="1050" dirty="0"/>
              <a:t>HER2 NGS amplified, HER2 IHC3+, HER2 ISH+ </a:t>
            </a:r>
          </a:p>
          <a:p>
            <a:endParaRPr lang="en-US" sz="1050" dirty="0"/>
          </a:p>
          <a:p>
            <a:r>
              <a:rPr lang="en-US" sz="1050" dirty="0"/>
              <a:t>RESPONSE RATE = 46.7% (IHC3+/IHC2+) </a:t>
            </a:r>
          </a:p>
          <a:p>
            <a:endParaRPr lang="en-US" sz="1050" dirty="0"/>
          </a:p>
          <a:p>
            <a:r>
              <a:rPr lang="en-US" sz="1050" dirty="0"/>
              <a:t>TIME TO RESPONSE = 2.1 </a:t>
            </a:r>
            <a:r>
              <a:rPr lang="en-US" sz="1050" dirty="0" err="1"/>
              <a:t>mth</a:t>
            </a:r>
            <a:r>
              <a:rPr lang="en-US" sz="1050" dirty="0"/>
              <a:t> </a:t>
            </a:r>
          </a:p>
          <a:p>
            <a:endParaRPr lang="en-US" sz="1050" dirty="0"/>
          </a:p>
          <a:p>
            <a:r>
              <a:rPr lang="en-US" sz="1050" dirty="0"/>
              <a:t>PFS = 5.5 </a:t>
            </a:r>
            <a:r>
              <a:rPr lang="en-US" sz="1050" dirty="0" err="1"/>
              <a:t>mth</a:t>
            </a:r>
            <a:r>
              <a:rPr lang="en-US" sz="1050" dirty="0"/>
              <a:t> </a:t>
            </a:r>
          </a:p>
          <a:p>
            <a:endParaRPr lang="en-US" sz="1050" dirty="0"/>
          </a:p>
          <a:p>
            <a:r>
              <a:rPr lang="en-US" sz="1050" dirty="0"/>
              <a:t>DURATION OF RESPONSE = 6 </a:t>
            </a:r>
            <a:r>
              <a:rPr lang="en-US" sz="1050" dirty="0" err="1"/>
              <a:t>mth</a:t>
            </a:r>
            <a:r>
              <a:rPr lang="en-US" sz="1050" dirty="0"/>
              <a:t> </a:t>
            </a:r>
          </a:p>
          <a:p>
            <a:endParaRPr lang="en-US" sz="1050" dirty="0"/>
          </a:p>
          <a:p>
            <a:r>
              <a:rPr lang="en-US" sz="1050" dirty="0"/>
              <a:t>1 YEAR SURVIVAL = 53.6%, MEDIAN OS = 15.5 </a:t>
            </a:r>
            <a:r>
              <a:rPr lang="en-US" sz="1050" dirty="0" err="1"/>
              <a:t>mth</a:t>
            </a:r>
            <a:r>
              <a:rPr lang="en-US" sz="1050" dirty="0"/>
              <a:t> </a:t>
            </a:r>
          </a:p>
          <a:p>
            <a:endParaRPr lang="en-US" sz="1050" dirty="0"/>
          </a:p>
          <a:p>
            <a:r>
              <a:rPr lang="en-US" sz="1050" dirty="0"/>
              <a:t>DISEASE CONTROL RATE = 76.7% </a:t>
            </a:r>
          </a:p>
          <a:p>
            <a:endParaRPr lang="en-US" sz="1050" dirty="0"/>
          </a:p>
          <a:p>
            <a:endParaRPr lang="en-US" sz="1050" dirty="0"/>
          </a:p>
          <a:p>
            <a:r>
              <a:rPr lang="en-US" sz="1050" dirty="0"/>
              <a:t>TOXICITIES = Pyrexia, diarrhea </a:t>
            </a:r>
          </a:p>
          <a:p>
            <a:endParaRPr lang="en-US" sz="1050" dirty="0"/>
          </a:p>
          <a:p>
            <a:r>
              <a:rPr lang="en-US" sz="1050" dirty="0"/>
              <a:t>N = 30 Patients (80 IHC3+/IHC2+)</a:t>
            </a:r>
            <a:endParaRPr lang="en-US" sz="1200" dirty="0"/>
          </a:p>
        </p:txBody>
      </p:sp>
      <p:sp>
        <p:nvSpPr>
          <p:cNvPr id="5" name="TextBox 4">
            <a:extLst>
              <a:ext uri="{FF2B5EF4-FFF2-40B4-BE49-F238E27FC236}">
                <a16:creationId xmlns:a16="http://schemas.microsoft.com/office/drawing/2014/main" id="{5BA3B299-9FF4-8048-E68F-DAF6547132DC}"/>
              </a:ext>
            </a:extLst>
          </p:cNvPr>
          <p:cNvSpPr txBox="1"/>
          <p:nvPr/>
        </p:nvSpPr>
        <p:spPr>
          <a:xfrm>
            <a:off x="5257395" y="99238"/>
            <a:ext cx="3294107" cy="830997"/>
          </a:xfrm>
          <a:prstGeom prst="rect">
            <a:avLst/>
          </a:prstGeom>
          <a:noFill/>
        </p:spPr>
        <p:txBody>
          <a:bodyPr wrap="none" rtlCol="0">
            <a:spAutoFit/>
          </a:bodyPr>
          <a:lstStyle/>
          <a:p>
            <a:pPr algn="ctr"/>
            <a:r>
              <a:rPr lang="en-US" dirty="0"/>
              <a:t>Tucatinib/Trastuzumab</a:t>
            </a:r>
          </a:p>
          <a:p>
            <a:pPr algn="ctr"/>
            <a:r>
              <a:rPr lang="en-US" dirty="0"/>
              <a:t>in BTC</a:t>
            </a:r>
          </a:p>
        </p:txBody>
      </p:sp>
      <p:sp>
        <p:nvSpPr>
          <p:cNvPr id="6" name="TextBox 5">
            <a:extLst>
              <a:ext uri="{FF2B5EF4-FFF2-40B4-BE49-F238E27FC236}">
                <a16:creationId xmlns:a16="http://schemas.microsoft.com/office/drawing/2014/main" id="{DBB628B9-D088-1344-5B1B-462CE6C60C22}"/>
              </a:ext>
            </a:extLst>
          </p:cNvPr>
          <p:cNvSpPr txBox="1"/>
          <p:nvPr/>
        </p:nvSpPr>
        <p:spPr>
          <a:xfrm>
            <a:off x="4170717" y="4723304"/>
            <a:ext cx="2002471" cy="276999"/>
          </a:xfrm>
          <a:prstGeom prst="rect">
            <a:avLst/>
          </a:prstGeom>
          <a:noFill/>
        </p:spPr>
        <p:txBody>
          <a:bodyPr wrap="none" rtlCol="0">
            <a:spAutoFit/>
          </a:bodyPr>
          <a:lstStyle/>
          <a:p>
            <a:r>
              <a:rPr lang="en-US" sz="1200" i="1" dirty="0"/>
              <a:t>Nakamura et al, JCO 2023</a:t>
            </a:r>
          </a:p>
        </p:txBody>
      </p:sp>
    </p:spTree>
    <p:extLst>
      <p:ext uri="{BB962C8B-B14F-4D97-AF65-F5344CB8AC3E}">
        <p14:creationId xmlns:p14="http://schemas.microsoft.com/office/powerpoint/2010/main" val="153831666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D6F4F1-745F-BEC8-A30B-59330E24FDC5}"/>
              </a:ext>
            </a:extLst>
          </p:cNvPr>
          <p:cNvPicPr>
            <a:picLocks noChangeAspect="1"/>
          </p:cNvPicPr>
          <p:nvPr/>
        </p:nvPicPr>
        <p:blipFill>
          <a:blip r:embed="rId2"/>
          <a:stretch>
            <a:fillRect/>
          </a:stretch>
        </p:blipFill>
        <p:spPr>
          <a:xfrm>
            <a:off x="632236" y="408041"/>
            <a:ext cx="3976470" cy="3958396"/>
          </a:xfrm>
          <a:prstGeom prst="rect">
            <a:avLst/>
          </a:prstGeom>
        </p:spPr>
      </p:pic>
      <p:pic>
        <p:nvPicPr>
          <p:cNvPr id="3" name="Picture 2">
            <a:extLst>
              <a:ext uri="{FF2B5EF4-FFF2-40B4-BE49-F238E27FC236}">
                <a16:creationId xmlns:a16="http://schemas.microsoft.com/office/drawing/2014/main" id="{D8F53760-E7F9-7922-E576-AD2A2C1CBA23}"/>
              </a:ext>
            </a:extLst>
          </p:cNvPr>
          <p:cNvPicPr>
            <a:picLocks noChangeAspect="1"/>
          </p:cNvPicPr>
          <p:nvPr/>
        </p:nvPicPr>
        <p:blipFill>
          <a:blip r:embed="rId3"/>
          <a:stretch>
            <a:fillRect/>
          </a:stretch>
        </p:blipFill>
        <p:spPr>
          <a:xfrm>
            <a:off x="5023170" y="414401"/>
            <a:ext cx="3655642" cy="3958396"/>
          </a:xfrm>
          <a:prstGeom prst="rect">
            <a:avLst/>
          </a:prstGeom>
        </p:spPr>
      </p:pic>
      <p:sp>
        <p:nvSpPr>
          <p:cNvPr id="4" name="TextBox 3">
            <a:extLst>
              <a:ext uri="{FF2B5EF4-FFF2-40B4-BE49-F238E27FC236}">
                <a16:creationId xmlns:a16="http://schemas.microsoft.com/office/drawing/2014/main" id="{9A0EC8A2-4D9B-91CE-3F56-6D1433279D97}"/>
              </a:ext>
            </a:extLst>
          </p:cNvPr>
          <p:cNvSpPr txBox="1"/>
          <p:nvPr/>
        </p:nvSpPr>
        <p:spPr>
          <a:xfrm>
            <a:off x="632236" y="-53624"/>
            <a:ext cx="7444474" cy="461665"/>
          </a:xfrm>
          <a:prstGeom prst="rect">
            <a:avLst/>
          </a:prstGeom>
          <a:noFill/>
        </p:spPr>
        <p:txBody>
          <a:bodyPr wrap="none" rtlCol="0">
            <a:spAutoFit/>
          </a:bodyPr>
          <a:lstStyle/>
          <a:p>
            <a:r>
              <a:rPr lang="en-US" dirty="0"/>
              <a:t>ROAR: Dabrafenib/</a:t>
            </a:r>
            <a:r>
              <a:rPr lang="en-US" dirty="0" err="1"/>
              <a:t>Trametenib</a:t>
            </a:r>
            <a:r>
              <a:rPr lang="en-US" dirty="0"/>
              <a:t> for BRAF V600E BTC</a:t>
            </a:r>
          </a:p>
        </p:txBody>
      </p:sp>
      <p:sp>
        <p:nvSpPr>
          <p:cNvPr id="5" name="Text Box 4">
            <a:extLst>
              <a:ext uri="{FF2B5EF4-FFF2-40B4-BE49-F238E27FC236}">
                <a16:creationId xmlns:a16="http://schemas.microsoft.com/office/drawing/2014/main" id="{CF7B908A-918A-0B25-3009-5B1F592AAC9E}"/>
              </a:ext>
            </a:extLst>
          </p:cNvPr>
          <p:cNvSpPr txBox="1">
            <a:spLocks noChangeArrowheads="1"/>
          </p:cNvSpPr>
          <p:nvPr/>
        </p:nvSpPr>
        <p:spPr bwMode="auto">
          <a:xfrm>
            <a:off x="3896833" y="4631254"/>
            <a:ext cx="2857500" cy="1968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defPPr>
              <a:defRPr lang="en-GB"/>
            </a:defPPr>
            <a:lvl1pPr algn="l" defTabSz="457200" rtl="0" fontAlgn="base" hangingPunct="0">
              <a:lnSpc>
                <a:spcPct val="93000"/>
              </a:lnSpc>
              <a:spcBef>
                <a:spcPct val="0"/>
              </a:spcBef>
              <a:spcAft>
                <a:spcPct val="0"/>
              </a:spcAft>
              <a:buClr>
                <a:srgbClr val="000000"/>
              </a:buClr>
              <a:buSzPct val="45000"/>
              <a:buFont typeface="Wingdings" panose="05000000000000000000" pitchFamily="2" charset="2"/>
              <a:defRPr sz="2400" kern="1200">
                <a:solidFill>
                  <a:schemeClr val="tx1"/>
                </a:solidFill>
                <a:latin typeface="Times New Roman" panose="02020603050405020304" pitchFamily="18" charset="0"/>
                <a:ea typeface="+mn-ea"/>
                <a:cs typeface="msgothic" charset="0"/>
              </a:defRPr>
            </a:lvl1pPr>
            <a:lvl2pPr marL="431800" indent="-215900" algn="l" defTabSz="457200" rtl="0" fontAlgn="base" hangingPunct="0">
              <a:lnSpc>
                <a:spcPct val="93000"/>
              </a:lnSpc>
              <a:spcBef>
                <a:spcPct val="0"/>
              </a:spcBef>
              <a:spcAft>
                <a:spcPct val="0"/>
              </a:spcAft>
              <a:buClr>
                <a:srgbClr val="000000"/>
              </a:buClr>
              <a:buSzPct val="45000"/>
              <a:buFont typeface="Wingdings" panose="05000000000000000000" pitchFamily="2" charset="2"/>
              <a:defRPr sz="2400" kern="1200">
                <a:solidFill>
                  <a:schemeClr val="tx1"/>
                </a:solidFill>
                <a:latin typeface="Times New Roman" panose="02020603050405020304" pitchFamily="18" charset="0"/>
                <a:ea typeface="+mn-ea"/>
                <a:cs typeface="msgothic" charset="0"/>
              </a:defRPr>
            </a:lvl2pPr>
            <a:lvl3pPr marL="647700" indent="-215900" algn="l" defTabSz="457200" rtl="0" fontAlgn="base" hangingPunct="0">
              <a:lnSpc>
                <a:spcPct val="93000"/>
              </a:lnSpc>
              <a:spcBef>
                <a:spcPct val="0"/>
              </a:spcBef>
              <a:spcAft>
                <a:spcPct val="0"/>
              </a:spcAft>
              <a:buClr>
                <a:srgbClr val="000000"/>
              </a:buClr>
              <a:buSzPct val="45000"/>
              <a:buFont typeface="Wingdings" panose="05000000000000000000" pitchFamily="2" charset="2"/>
              <a:defRPr sz="2400" kern="1200">
                <a:solidFill>
                  <a:schemeClr val="tx1"/>
                </a:solidFill>
                <a:latin typeface="Times New Roman" panose="02020603050405020304" pitchFamily="18" charset="0"/>
                <a:ea typeface="+mn-ea"/>
                <a:cs typeface="msgothic" charset="0"/>
              </a:defRPr>
            </a:lvl3pPr>
            <a:lvl4pPr marL="863600" indent="-215900" algn="l" defTabSz="457200" rtl="0" fontAlgn="base" hangingPunct="0">
              <a:lnSpc>
                <a:spcPct val="93000"/>
              </a:lnSpc>
              <a:spcBef>
                <a:spcPct val="0"/>
              </a:spcBef>
              <a:spcAft>
                <a:spcPct val="0"/>
              </a:spcAft>
              <a:buClr>
                <a:srgbClr val="000000"/>
              </a:buClr>
              <a:buSzPct val="45000"/>
              <a:buFont typeface="Wingdings" panose="05000000000000000000" pitchFamily="2" charset="2"/>
              <a:defRPr sz="2400" kern="1200">
                <a:solidFill>
                  <a:schemeClr val="tx1"/>
                </a:solidFill>
                <a:latin typeface="Times New Roman" panose="02020603050405020304" pitchFamily="18" charset="0"/>
                <a:ea typeface="+mn-ea"/>
                <a:cs typeface="msgothic" charset="0"/>
              </a:defRPr>
            </a:lvl4pPr>
            <a:lvl5pPr marL="1079500" indent="-215900" algn="l" defTabSz="457200" rtl="0" fontAlgn="base" hangingPunct="0">
              <a:lnSpc>
                <a:spcPct val="93000"/>
              </a:lnSpc>
              <a:spcBef>
                <a:spcPct val="0"/>
              </a:spcBef>
              <a:spcAft>
                <a:spcPct val="0"/>
              </a:spcAft>
              <a:buClr>
                <a:srgbClr val="000000"/>
              </a:buClr>
              <a:buSzPct val="45000"/>
              <a:buFont typeface="Wingdings" panose="05000000000000000000" pitchFamily="2" charset="2"/>
              <a:defRPr sz="2400" kern="1200">
                <a:solidFill>
                  <a:schemeClr val="tx1"/>
                </a:solidFill>
                <a:latin typeface="Times New Roman" panose="02020603050405020304" pitchFamily="18" charset="0"/>
                <a:ea typeface="+mn-ea"/>
                <a:cs typeface="msgothic"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msgothic"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msgothic"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msgothic"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msgothic" charset="0"/>
              </a:defRPr>
            </a:lvl9p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defRPr/>
            </a:pPr>
            <a:r>
              <a:rPr kumimoji="0" lang="en-GB" altLang="en-US" sz="1200" i="1" u="none" strike="noStrike" kern="1200" cap="none" spc="0" normalizeH="0" baseline="0" noProof="0" dirty="0">
                <a:ln>
                  <a:noFill/>
                </a:ln>
                <a:solidFill>
                  <a:prstClr val="black"/>
                </a:solidFill>
                <a:effectLst/>
                <a:uLnTx/>
                <a:uFillTx/>
                <a:latin typeface="Arial" panose="020B0604020202020204" pitchFamily="34" charset="0"/>
                <a:ea typeface="+mn-ea"/>
              </a:rPr>
              <a:t>Subbiah et al. Lancet Oncol 2020</a:t>
            </a:r>
          </a:p>
        </p:txBody>
      </p:sp>
    </p:spTree>
    <p:extLst>
      <p:ext uri="{BB962C8B-B14F-4D97-AF65-F5344CB8AC3E}">
        <p14:creationId xmlns:p14="http://schemas.microsoft.com/office/powerpoint/2010/main" val="119112519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D6E4CE37-B98B-783F-34AB-9F4D10C1A112}"/>
              </a:ext>
            </a:extLst>
          </p:cNvPr>
          <p:cNvSpPr txBox="1">
            <a:spLocks/>
          </p:cNvSpPr>
          <p:nvPr/>
        </p:nvSpPr>
        <p:spPr>
          <a:xfrm>
            <a:off x="222673" y="680932"/>
            <a:ext cx="8698653" cy="4351338"/>
          </a:xfrm>
          <a:prstGeom prst="rect">
            <a:avLst/>
          </a:prstGeom>
        </p:spPr>
        <p:txBody>
          <a:bodyPr>
            <a:normAutofit/>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US" sz="1400" b="1" kern="0" dirty="0"/>
              <a:t>First line therapy evolving</a:t>
            </a:r>
          </a:p>
          <a:p>
            <a:pPr lvl="1"/>
            <a:r>
              <a:rPr lang="en-US" sz="1400" kern="0" dirty="0"/>
              <a:t>TOPAZ: gemcitabine, cisplatin and durvalumab</a:t>
            </a:r>
          </a:p>
          <a:p>
            <a:pPr lvl="1"/>
            <a:r>
              <a:rPr lang="en-US" sz="1400" kern="0" dirty="0"/>
              <a:t>Triplet chemotherapy: SWOG 1815 negative </a:t>
            </a:r>
          </a:p>
          <a:p>
            <a:pPr lvl="1"/>
            <a:r>
              <a:rPr lang="en-US" sz="1400" kern="0" dirty="0"/>
              <a:t>IMBRAVE 151: gemcitabine, cisplatin, atezolizumab and bevacizumab: awaiting longer follow up</a:t>
            </a:r>
          </a:p>
          <a:p>
            <a:pPr marL="457200" lvl="1" indent="0">
              <a:buFontTx/>
              <a:buNone/>
            </a:pPr>
            <a:endParaRPr lang="en-US" sz="1400" kern="0" dirty="0"/>
          </a:p>
          <a:p>
            <a:r>
              <a:rPr lang="en-US" sz="1400" b="1" kern="0" dirty="0"/>
              <a:t>Second line: poor outcomes with chemo</a:t>
            </a:r>
          </a:p>
          <a:p>
            <a:pPr lvl="1"/>
            <a:r>
              <a:rPr lang="en-US" sz="1400" kern="0" dirty="0"/>
              <a:t>FOLFOX</a:t>
            </a:r>
          </a:p>
          <a:p>
            <a:pPr lvl="1"/>
            <a:r>
              <a:rPr lang="en-US" sz="1400" kern="0" dirty="0" err="1"/>
              <a:t>NalIRI</a:t>
            </a:r>
            <a:r>
              <a:rPr lang="en-US" sz="1400" kern="0" dirty="0"/>
              <a:t>?; need more data?</a:t>
            </a:r>
          </a:p>
          <a:p>
            <a:pPr lvl="1"/>
            <a:r>
              <a:rPr lang="en-US" sz="1400" kern="0" dirty="0"/>
              <a:t>Prioritize trials</a:t>
            </a:r>
          </a:p>
          <a:p>
            <a:pPr marL="457200" lvl="1" indent="0">
              <a:buFontTx/>
              <a:buNone/>
            </a:pPr>
            <a:endParaRPr lang="en-US" sz="1400" kern="0" dirty="0"/>
          </a:p>
          <a:p>
            <a:r>
              <a:rPr lang="en-US" sz="1400" b="1" kern="0" dirty="0"/>
              <a:t>Heterogeneous disease with molecular subsets and actionable mutations</a:t>
            </a:r>
          </a:p>
          <a:p>
            <a:pPr lvl="1"/>
            <a:r>
              <a:rPr lang="en-US" sz="1400" kern="0" dirty="0"/>
              <a:t>Biliary cancers should be offered tumor profiling early</a:t>
            </a:r>
          </a:p>
          <a:p>
            <a:pPr lvl="1"/>
            <a:r>
              <a:rPr lang="en-US" sz="1400" kern="0" dirty="0"/>
              <a:t>Targeted therapies moving into first line (ongoing trials with FGFR2 agents and IDH1 in first line)</a:t>
            </a:r>
          </a:p>
          <a:p>
            <a:pPr lvl="1"/>
            <a:r>
              <a:rPr lang="en-US" sz="1400" kern="0" dirty="0"/>
              <a:t>Therapies to target FGFR2, IDH1, Her2 and RAF are now available!</a:t>
            </a:r>
          </a:p>
        </p:txBody>
      </p:sp>
      <p:sp>
        <p:nvSpPr>
          <p:cNvPr id="6" name="TextBox 5">
            <a:extLst>
              <a:ext uri="{FF2B5EF4-FFF2-40B4-BE49-F238E27FC236}">
                <a16:creationId xmlns:a16="http://schemas.microsoft.com/office/drawing/2014/main" id="{845BC9C2-1675-E17E-74D9-5532CE39B143}"/>
              </a:ext>
            </a:extLst>
          </p:cNvPr>
          <p:cNvSpPr txBox="1"/>
          <p:nvPr/>
        </p:nvSpPr>
        <p:spPr>
          <a:xfrm>
            <a:off x="2099734" y="60960"/>
            <a:ext cx="4620176" cy="461665"/>
          </a:xfrm>
          <a:prstGeom prst="rect">
            <a:avLst/>
          </a:prstGeom>
          <a:noFill/>
        </p:spPr>
        <p:txBody>
          <a:bodyPr wrap="none" rtlCol="0">
            <a:spAutoFit/>
          </a:bodyPr>
          <a:lstStyle/>
          <a:p>
            <a:r>
              <a:rPr lang="en-US" dirty="0"/>
              <a:t>Final Summary and Conclusions</a:t>
            </a:r>
          </a:p>
        </p:txBody>
      </p:sp>
    </p:spTree>
    <p:extLst>
      <p:ext uri="{BB962C8B-B14F-4D97-AF65-F5344CB8AC3E}">
        <p14:creationId xmlns:p14="http://schemas.microsoft.com/office/powerpoint/2010/main" val="28491134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1FF8D-8B82-A974-F16B-C7BCF5335843}"/>
              </a:ext>
            </a:extLst>
          </p:cNvPr>
          <p:cNvSpPr>
            <a:spLocks noGrp="1"/>
          </p:cNvSpPr>
          <p:nvPr>
            <p:ph type="title"/>
          </p:nvPr>
        </p:nvSpPr>
        <p:spPr>
          <a:xfrm>
            <a:off x="2167495" y="201276"/>
            <a:ext cx="6542165" cy="698880"/>
          </a:xfrm>
        </p:spPr>
        <p:txBody>
          <a:bodyPr>
            <a:normAutofit fontScale="90000"/>
          </a:bodyPr>
          <a:lstStyle/>
          <a:p>
            <a:pPr algn="ctr"/>
            <a:r>
              <a:rPr lang="en-US" dirty="0"/>
              <a:t>Best Percentage Change in Sum of Diameters by BICR for T-DXd 5.4 mg/kg </a:t>
            </a:r>
          </a:p>
        </p:txBody>
      </p:sp>
      <p:sp>
        <p:nvSpPr>
          <p:cNvPr id="3" name="Slide Number Placeholder 2">
            <a:extLst>
              <a:ext uri="{FF2B5EF4-FFF2-40B4-BE49-F238E27FC236}">
                <a16:creationId xmlns:a16="http://schemas.microsoft.com/office/drawing/2014/main" id="{48767EFE-0BB6-77F0-6404-88DABF7313EB}"/>
              </a:ext>
            </a:extLst>
          </p:cNvPr>
          <p:cNvSpPr>
            <a:spLocks noGrp="1"/>
          </p:cNvSpPr>
          <p:nvPr>
            <p:ph type="sldNum" sz="quarter" idx="12"/>
          </p:nvPr>
        </p:nvSpPr>
        <p:spPr/>
        <p:txBody>
          <a:bodyPr/>
          <a:lstStyle/>
          <a:p>
            <a:pPr defTabSz="685800" fontAlgn="auto">
              <a:spcBef>
                <a:spcPts val="0"/>
              </a:spcBef>
              <a:spcAft>
                <a:spcPts val="0"/>
              </a:spcAft>
            </a:pPr>
            <a:fld id="{BE33F7A0-71F0-446B-9DE8-6D75BE64EE0F}" type="slidenum">
              <a:rPr lang="en-US">
                <a:solidFill>
                  <a:prstClr val="white"/>
                </a:solidFill>
                <a:ea typeface="+mn-ea"/>
              </a:rPr>
              <a:pPr defTabSz="685800" fontAlgn="auto">
                <a:spcBef>
                  <a:spcPts val="0"/>
                </a:spcBef>
                <a:spcAft>
                  <a:spcPts val="0"/>
                </a:spcAft>
              </a:pPr>
              <a:t>24</a:t>
            </a:fld>
            <a:endParaRPr lang="en-US" dirty="0">
              <a:solidFill>
                <a:prstClr val="white"/>
              </a:solidFill>
              <a:ea typeface="+mn-ea"/>
            </a:endParaRPr>
          </a:p>
        </p:txBody>
      </p:sp>
      <p:sp>
        <p:nvSpPr>
          <p:cNvPr id="7" name="Content Placeholder 3">
            <a:extLst>
              <a:ext uri="{FF2B5EF4-FFF2-40B4-BE49-F238E27FC236}">
                <a16:creationId xmlns:a16="http://schemas.microsoft.com/office/drawing/2014/main" id="{2EC5EFED-536D-13A1-24C1-31B3603E8235}"/>
              </a:ext>
            </a:extLst>
          </p:cNvPr>
          <p:cNvSpPr txBox="1">
            <a:spLocks/>
          </p:cNvSpPr>
          <p:nvPr/>
        </p:nvSpPr>
        <p:spPr>
          <a:xfrm>
            <a:off x="408498" y="4397977"/>
            <a:ext cx="8327003" cy="294002"/>
          </a:xfrm>
          <a:prstGeom prst="rect">
            <a:avLst/>
          </a:prstGeom>
        </p:spPr>
        <p:txBody>
          <a:bodyPr vert="horz" lIns="68580" tIns="34290" rIns="68580" bIns="34290" rtlCol="0" anchor="b" anchorCtr="0">
            <a:noAutofit/>
          </a:bodyPr>
          <a:lst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fontAlgn="auto">
              <a:spcBef>
                <a:spcPts val="0"/>
              </a:spcBef>
              <a:spcAft>
                <a:spcPts val="0"/>
              </a:spcAft>
              <a:buNone/>
            </a:pPr>
            <a:endParaRPr lang="en-US" sz="675" dirty="0"/>
          </a:p>
          <a:p>
            <a:pPr marL="0" indent="0" defTabSz="685800" fontAlgn="auto">
              <a:spcBef>
                <a:spcPts val="0"/>
              </a:spcBef>
              <a:spcAft>
                <a:spcPts val="0"/>
              </a:spcAft>
              <a:buNone/>
            </a:pPr>
            <a:r>
              <a:rPr lang="en-US" sz="675" dirty="0"/>
              <a:t>BICR, blinded independent central review; HER2, human epidermal growth factor receptor 2; IHC, immunohistochemistry; ISH, in situ hybridization; Q3W, every 3 weeks; </a:t>
            </a:r>
            <a:r>
              <a:rPr lang="en-US" sz="675" i="1" dirty="0"/>
              <a:t>RAS</a:t>
            </a:r>
            <a:r>
              <a:rPr lang="en-US" sz="675" dirty="0"/>
              <a:t>, rat sarcoma; T-DXd, trastuzumab deruxtecan.</a:t>
            </a:r>
            <a:br>
              <a:rPr lang="en-US" sz="675" dirty="0"/>
            </a:br>
            <a:r>
              <a:rPr lang="en-US" sz="675" dirty="0"/>
              <a:t>Only patients with measurable disease at baseline and at least one postbaseline tumor assessment were included in the waterfall graphs.</a:t>
            </a:r>
          </a:p>
          <a:p>
            <a:pPr marL="0" indent="0" defTabSz="685800" fontAlgn="auto">
              <a:spcBef>
                <a:spcPts val="0"/>
              </a:spcBef>
              <a:spcAft>
                <a:spcPts val="0"/>
              </a:spcAft>
              <a:buNone/>
            </a:pPr>
            <a:r>
              <a:rPr lang="en-US" sz="675" baseline="30000" dirty="0"/>
              <a:t>a</a:t>
            </a:r>
            <a:r>
              <a:rPr lang="en-US" sz="675" dirty="0"/>
              <a:t>HER2 status was assessed by central laboratory.</a:t>
            </a:r>
          </a:p>
        </p:txBody>
      </p:sp>
      <p:grpSp>
        <p:nvGrpSpPr>
          <p:cNvPr id="5" name="Group 4">
            <a:extLst>
              <a:ext uri="{FF2B5EF4-FFF2-40B4-BE49-F238E27FC236}">
                <a16:creationId xmlns:a16="http://schemas.microsoft.com/office/drawing/2014/main" id="{E67A41D0-1516-4288-B614-9AEC8DB3DBC8}"/>
              </a:ext>
            </a:extLst>
          </p:cNvPr>
          <p:cNvGrpSpPr/>
          <p:nvPr/>
        </p:nvGrpSpPr>
        <p:grpSpPr>
          <a:xfrm>
            <a:off x="444057" y="962501"/>
            <a:ext cx="8142730" cy="3224320"/>
            <a:chOff x="592075" y="1541937"/>
            <a:chExt cx="10856974" cy="3988991"/>
          </a:xfrm>
        </p:grpSpPr>
        <p:grpSp>
          <p:nvGrpSpPr>
            <p:cNvPr id="6" name="Group 5">
              <a:extLst>
                <a:ext uri="{FF2B5EF4-FFF2-40B4-BE49-F238E27FC236}">
                  <a16:creationId xmlns:a16="http://schemas.microsoft.com/office/drawing/2014/main" id="{F82FBC36-0707-5D0A-C195-F61A716357D1}"/>
                </a:ext>
              </a:extLst>
            </p:cNvPr>
            <p:cNvGrpSpPr/>
            <p:nvPr/>
          </p:nvGrpSpPr>
          <p:grpSpPr>
            <a:xfrm>
              <a:off x="1591236" y="2562001"/>
              <a:ext cx="9753165" cy="1943765"/>
              <a:chOff x="2070109" y="2562001"/>
              <a:chExt cx="8915400" cy="1943765"/>
            </a:xfrm>
          </p:grpSpPr>
          <p:grpSp>
            <p:nvGrpSpPr>
              <p:cNvPr id="2027" name="Graphic 2">
                <a:extLst>
                  <a:ext uri="{FF2B5EF4-FFF2-40B4-BE49-F238E27FC236}">
                    <a16:creationId xmlns:a16="http://schemas.microsoft.com/office/drawing/2014/main" id="{451382BA-A5CD-FA4B-E120-55D77AFBD940}"/>
                  </a:ext>
                </a:extLst>
              </p:cNvPr>
              <p:cNvGrpSpPr/>
              <p:nvPr/>
            </p:nvGrpSpPr>
            <p:grpSpPr>
              <a:xfrm>
                <a:off x="2182123" y="2790889"/>
                <a:ext cx="7347489" cy="1048781"/>
                <a:chOff x="1757468" y="2752895"/>
                <a:chExt cx="8163877" cy="1229613"/>
              </a:xfrm>
              <a:solidFill>
                <a:srgbClr val="00B4ED"/>
              </a:solidFill>
            </p:grpSpPr>
            <p:sp>
              <p:nvSpPr>
                <p:cNvPr id="2332" name="Freeform 7">
                  <a:extLst>
                    <a:ext uri="{FF2B5EF4-FFF2-40B4-BE49-F238E27FC236}">
                      <a16:creationId xmlns:a16="http://schemas.microsoft.com/office/drawing/2014/main" id="{F76040E0-166F-1F5F-3F7C-9F6116E2D1E4}"/>
                    </a:ext>
                  </a:extLst>
                </p:cNvPr>
                <p:cNvSpPr/>
                <p:nvPr/>
              </p:nvSpPr>
              <p:spPr>
                <a:xfrm>
                  <a:off x="1757468" y="2752895"/>
                  <a:ext cx="74718" cy="414336"/>
                </a:xfrm>
                <a:custGeom>
                  <a:avLst/>
                  <a:gdLst>
                    <a:gd name="connsiteX0" fmla="*/ 0 w 74718"/>
                    <a:gd name="connsiteY0" fmla="*/ 0 h 414337"/>
                    <a:gd name="connsiteX1" fmla="*/ 74718 w 74718"/>
                    <a:gd name="connsiteY1" fmla="*/ 0 h 414337"/>
                    <a:gd name="connsiteX2" fmla="*/ 74718 w 74718"/>
                    <a:gd name="connsiteY2" fmla="*/ 414337 h 414337"/>
                    <a:gd name="connsiteX3" fmla="*/ 0 w 74718"/>
                    <a:gd name="connsiteY3" fmla="*/ 414337 h 414337"/>
                  </a:gdLst>
                  <a:ahLst/>
                  <a:cxnLst>
                    <a:cxn ang="0">
                      <a:pos x="connsiteX0" y="connsiteY0"/>
                    </a:cxn>
                    <a:cxn ang="0">
                      <a:pos x="connsiteX1" y="connsiteY1"/>
                    </a:cxn>
                    <a:cxn ang="0">
                      <a:pos x="connsiteX2" y="connsiteY2"/>
                    </a:cxn>
                    <a:cxn ang="0">
                      <a:pos x="connsiteX3" y="connsiteY3"/>
                    </a:cxn>
                  </a:cxnLst>
                  <a:rect l="l" t="t" r="r" b="b"/>
                  <a:pathLst>
                    <a:path w="74718" h="414337">
                      <a:moveTo>
                        <a:pt x="0" y="0"/>
                      </a:moveTo>
                      <a:lnTo>
                        <a:pt x="74718" y="0"/>
                      </a:lnTo>
                      <a:lnTo>
                        <a:pt x="74718" y="414337"/>
                      </a:lnTo>
                      <a:lnTo>
                        <a:pt x="0" y="414337"/>
                      </a:lnTo>
                      <a:close/>
                    </a:path>
                  </a:pathLst>
                </a:custGeom>
                <a:solidFill>
                  <a:srgbClr val="00B4ED"/>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33" name="Freeform 8">
                  <a:extLst>
                    <a:ext uri="{FF2B5EF4-FFF2-40B4-BE49-F238E27FC236}">
                      <a16:creationId xmlns:a16="http://schemas.microsoft.com/office/drawing/2014/main" id="{AEE551AC-219D-E31F-B431-227E8F6D1D8D}"/>
                    </a:ext>
                  </a:extLst>
                </p:cNvPr>
                <p:cNvSpPr/>
                <p:nvPr/>
              </p:nvSpPr>
              <p:spPr>
                <a:xfrm>
                  <a:off x="1881928" y="2879980"/>
                  <a:ext cx="74718" cy="302789"/>
                </a:xfrm>
                <a:custGeom>
                  <a:avLst/>
                  <a:gdLst>
                    <a:gd name="connsiteX0" fmla="*/ 0 w 74718"/>
                    <a:gd name="connsiteY0" fmla="*/ 0 h 302789"/>
                    <a:gd name="connsiteX1" fmla="*/ 74718 w 74718"/>
                    <a:gd name="connsiteY1" fmla="*/ 0 h 302789"/>
                    <a:gd name="connsiteX2" fmla="*/ 74718 w 74718"/>
                    <a:gd name="connsiteY2" fmla="*/ 302789 h 302789"/>
                    <a:gd name="connsiteX3" fmla="*/ 0 w 74718"/>
                    <a:gd name="connsiteY3" fmla="*/ 302789 h 302789"/>
                  </a:gdLst>
                  <a:ahLst/>
                  <a:cxnLst>
                    <a:cxn ang="0">
                      <a:pos x="connsiteX0" y="connsiteY0"/>
                    </a:cxn>
                    <a:cxn ang="0">
                      <a:pos x="connsiteX1" y="connsiteY1"/>
                    </a:cxn>
                    <a:cxn ang="0">
                      <a:pos x="connsiteX2" y="connsiteY2"/>
                    </a:cxn>
                    <a:cxn ang="0">
                      <a:pos x="connsiteX3" y="connsiteY3"/>
                    </a:cxn>
                  </a:cxnLst>
                  <a:rect l="l" t="t" r="r" b="b"/>
                  <a:pathLst>
                    <a:path w="74718" h="302789">
                      <a:moveTo>
                        <a:pt x="0" y="0"/>
                      </a:moveTo>
                      <a:lnTo>
                        <a:pt x="74718" y="0"/>
                      </a:lnTo>
                      <a:lnTo>
                        <a:pt x="74718" y="302789"/>
                      </a:lnTo>
                      <a:lnTo>
                        <a:pt x="0" y="302789"/>
                      </a:lnTo>
                      <a:close/>
                    </a:path>
                  </a:pathLst>
                </a:custGeom>
                <a:solidFill>
                  <a:srgbClr val="00B4ED"/>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34" name="Freeform 9">
                  <a:extLst>
                    <a:ext uri="{FF2B5EF4-FFF2-40B4-BE49-F238E27FC236}">
                      <a16:creationId xmlns:a16="http://schemas.microsoft.com/office/drawing/2014/main" id="{915140FC-CC17-09C6-AAB0-3E8F9D26292C}"/>
                    </a:ext>
                  </a:extLst>
                </p:cNvPr>
                <p:cNvSpPr/>
                <p:nvPr/>
              </p:nvSpPr>
              <p:spPr>
                <a:xfrm>
                  <a:off x="2006282" y="2882900"/>
                  <a:ext cx="74718" cy="286808"/>
                </a:xfrm>
                <a:custGeom>
                  <a:avLst/>
                  <a:gdLst>
                    <a:gd name="connsiteX0" fmla="*/ 0 w 74718"/>
                    <a:gd name="connsiteY0" fmla="*/ 0 h 286808"/>
                    <a:gd name="connsiteX1" fmla="*/ 74718 w 74718"/>
                    <a:gd name="connsiteY1" fmla="*/ 0 h 286808"/>
                    <a:gd name="connsiteX2" fmla="*/ 74718 w 74718"/>
                    <a:gd name="connsiteY2" fmla="*/ 286808 h 286808"/>
                    <a:gd name="connsiteX3" fmla="*/ 0 w 74718"/>
                    <a:gd name="connsiteY3" fmla="*/ 286808 h 286808"/>
                  </a:gdLst>
                  <a:ahLst/>
                  <a:cxnLst>
                    <a:cxn ang="0">
                      <a:pos x="connsiteX0" y="connsiteY0"/>
                    </a:cxn>
                    <a:cxn ang="0">
                      <a:pos x="connsiteX1" y="connsiteY1"/>
                    </a:cxn>
                    <a:cxn ang="0">
                      <a:pos x="connsiteX2" y="connsiteY2"/>
                    </a:cxn>
                    <a:cxn ang="0">
                      <a:pos x="connsiteX3" y="connsiteY3"/>
                    </a:cxn>
                  </a:cxnLst>
                  <a:rect l="l" t="t" r="r" b="b"/>
                  <a:pathLst>
                    <a:path w="74718" h="286808">
                      <a:moveTo>
                        <a:pt x="0" y="0"/>
                      </a:moveTo>
                      <a:lnTo>
                        <a:pt x="74718" y="0"/>
                      </a:lnTo>
                      <a:lnTo>
                        <a:pt x="74718" y="286808"/>
                      </a:lnTo>
                      <a:lnTo>
                        <a:pt x="0" y="286808"/>
                      </a:lnTo>
                      <a:close/>
                    </a:path>
                  </a:pathLst>
                </a:custGeom>
                <a:solidFill>
                  <a:srgbClr val="00B4ED"/>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35" name="Freeform 10">
                  <a:extLst>
                    <a:ext uri="{FF2B5EF4-FFF2-40B4-BE49-F238E27FC236}">
                      <a16:creationId xmlns:a16="http://schemas.microsoft.com/office/drawing/2014/main" id="{C1EE2BAB-809F-F214-B36A-D58B3A59024A}"/>
                    </a:ext>
                  </a:extLst>
                </p:cNvPr>
                <p:cNvSpPr/>
                <p:nvPr/>
              </p:nvSpPr>
              <p:spPr>
                <a:xfrm>
                  <a:off x="2130742" y="2959998"/>
                  <a:ext cx="74718" cy="207115"/>
                </a:xfrm>
                <a:custGeom>
                  <a:avLst/>
                  <a:gdLst>
                    <a:gd name="connsiteX0" fmla="*/ 0 w 74718"/>
                    <a:gd name="connsiteY0" fmla="*/ 0 h 207115"/>
                    <a:gd name="connsiteX1" fmla="*/ 74718 w 74718"/>
                    <a:gd name="connsiteY1" fmla="*/ 0 h 207115"/>
                    <a:gd name="connsiteX2" fmla="*/ 74718 w 74718"/>
                    <a:gd name="connsiteY2" fmla="*/ 207116 h 207115"/>
                    <a:gd name="connsiteX3" fmla="*/ 0 w 74718"/>
                    <a:gd name="connsiteY3" fmla="*/ 207116 h 207115"/>
                  </a:gdLst>
                  <a:ahLst/>
                  <a:cxnLst>
                    <a:cxn ang="0">
                      <a:pos x="connsiteX0" y="connsiteY0"/>
                    </a:cxn>
                    <a:cxn ang="0">
                      <a:pos x="connsiteX1" y="connsiteY1"/>
                    </a:cxn>
                    <a:cxn ang="0">
                      <a:pos x="connsiteX2" y="connsiteY2"/>
                    </a:cxn>
                    <a:cxn ang="0">
                      <a:pos x="connsiteX3" y="connsiteY3"/>
                    </a:cxn>
                  </a:cxnLst>
                  <a:rect l="l" t="t" r="r" b="b"/>
                  <a:pathLst>
                    <a:path w="74718" h="207115">
                      <a:moveTo>
                        <a:pt x="0" y="0"/>
                      </a:moveTo>
                      <a:lnTo>
                        <a:pt x="74718" y="0"/>
                      </a:lnTo>
                      <a:lnTo>
                        <a:pt x="74718" y="207116"/>
                      </a:lnTo>
                      <a:lnTo>
                        <a:pt x="0" y="207116"/>
                      </a:lnTo>
                      <a:close/>
                    </a:path>
                  </a:pathLst>
                </a:custGeom>
                <a:solidFill>
                  <a:srgbClr val="00B4ED"/>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36" name="Freeform 11">
                  <a:extLst>
                    <a:ext uri="{FF2B5EF4-FFF2-40B4-BE49-F238E27FC236}">
                      <a16:creationId xmlns:a16="http://schemas.microsoft.com/office/drawing/2014/main" id="{C8777EDB-E6CE-C87E-0AE2-51CC1034106F}"/>
                    </a:ext>
                  </a:extLst>
                </p:cNvPr>
                <p:cNvSpPr/>
                <p:nvPr/>
              </p:nvSpPr>
              <p:spPr>
                <a:xfrm>
                  <a:off x="2255202" y="2978573"/>
                  <a:ext cx="74718" cy="191240"/>
                </a:xfrm>
                <a:custGeom>
                  <a:avLst/>
                  <a:gdLst>
                    <a:gd name="connsiteX0" fmla="*/ 0 w 74718"/>
                    <a:gd name="connsiteY0" fmla="*/ 0 h 191240"/>
                    <a:gd name="connsiteX1" fmla="*/ 74718 w 74718"/>
                    <a:gd name="connsiteY1" fmla="*/ 0 h 191240"/>
                    <a:gd name="connsiteX2" fmla="*/ 74718 w 74718"/>
                    <a:gd name="connsiteY2" fmla="*/ 191241 h 191240"/>
                    <a:gd name="connsiteX3" fmla="*/ 0 w 74718"/>
                    <a:gd name="connsiteY3" fmla="*/ 191241 h 191240"/>
                  </a:gdLst>
                  <a:ahLst/>
                  <a:cxnLst>
                    <a:cxn ang="0">
                      <a:pos x="connsiteX0" y="connsiteY0"/>
                    </a:cxn>
                    <a:cxn ang="0">
                      <a:pos x="connsiteX1" y="connsiteY1"/>
                    </a:cxn>
                    <a:cxn ang="0">
                      <a:pos x="connsiteX2" y="connsiteY2"/>
                    </a:cxn>
                    <a:cxn ang="0">
                      <a:pos x="connsiteX3" y="connsiteY3"/>
                    </a:cxn>
                  </a:cxnLst>
                  <a:rect l="l" t="t" r="r" b="b"/>
                  <a:pathLst>
                    <a:path w="74718" h="191240">
                      <a:moveTo>
                        <a:pt x="0" y="0"/>
                      </a:moveTo>
                      <a:lnTo>
                        <a:pt x="74718" y="0"/>
                      </a:lnTo>
                      <a:lnTo>
                        <a:pt x="74718" y="191241"/>
                      </a:lnTo>
                      <a:lnTo>
                        <a:pt x="0" y="191241"/>
                      </a:lnTo>
                      <a:close/>
                    </a:path>
                  </a:pathLst>
                </a:custGeom>
                <a:solidFill>
                  <a:srgbClr val="00B4ED"/>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37" name="Freeform 12">
                  <a:extLst>
                    <a:ext uri="{FF2B5EF4-FFF2-40B4-BE49-F238E27FC236}">
                      <a16:creationId xmlns:a16="http://schemas.microsoft.com/office/drawing/2014/main" id="{76EA1292-A4C3-128C-E8D3-269A2670D861}"/>
                    </a:ext>
                  </a:extLst>
                </p:cNvPr>
                <p:cNvSpPr/>
                <p:nvPr/>
              </p:nvSpPr>
              <p:spPr>
                <a:xfrm>
                  <a:off x="2379662" y="2994448"/>
                  <a:ext cx="74718" cy="175260"/>
                </a:xfrm>
                <a:custGeom>
                  <a:avLst/>
                  <a:gdLst>
                    <a:gd name="connsiteX0" fmla="*/ 0 w 74718"/>
                    <a:gd name="connsiteY0" fmla="*/ 0 h 175260"/>
                    <a:gd name="connsiteX1" fmla="*/ 74718 w 74718"/>
                    <a:gd name="connsiteY1" fmla="*/ 0 h 175260"/>
                    <a:gd name="connsiteX2" fmla="*/ 74718 w 74718"/>
                    <a:gd name="connsiteY2" fmla="*/ 175260 h 175260"/>
                    <a:gd name="connsiteX3" fmla="*/ 0 w 74718"/>
                    <a:gd name="connsiteY3" fmla="*/ 175260 h 175260"/>
                  </a:gdLst>
                  <a:ahLst/>
                  <a:cxnLst>
                    <a:cxn ang="0">
                      <a:pos x="connsiteX0" y="connsiteY0"/>
                    </a:cxn>
                    <a:cxn ang="0">
                      <a:pos x="connsiteX1" y="connsiteY1"/>
                    </a:cxn>
                    <a:cxn ang="0">
                      <a:pos x="connsiteX2" y="connsiteY2"/>
                    </a:cxn>
                    <a:cxn ang="0">
                      <a:pos x="connsiteX3" y="connsiteY3"/>
                    </a:cxn>
                  </a:cxnLst>
                  <a:rect l="l" t="t" r="r" b="b"/>
                  <a:pathLst>
                    <a:path w="74718" h="175260">
                      <a:moveTo>
                        <a:pt x="0" y="0"/>
                      </a:moveTo>
                      <a:lnTo>
                        <a:pt x="74718" y="0"/>
                      </a:lnTo>
                      <a:lnTo>
                        <a:pt x="74718" y="175260"/>
                      </a:lnTo>
                      <a:lnTo>
                        <a:pt x="0" y="175260"/>
                      </a:lnTo>
                      <a:close/>
                    </a:path>
                  </a:pathLst>
                </a:custGeom>
                <a:solidFill>
                  <a:srgbClr val="00B4ED"/>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38" name="Freeform 13">
                  <a:extLst>
                    <a:ext uri="{FF2B5EF4-FFF2-40B4-BE49-F238E27FC236}">
                      <a16:creationId xmlns:a16="http://schemas.microsoft.com/office/drawing/2014/main" id="{29335919-DB9B-BB18-D5A9-8108A7C752ED}"/>
                    </a:ext>
                  </a:extLst>
                </p:cNvPr>
                <p:cNvSpPr/>
                <p:nvPr/>
              </p:nvSpPr>
              <p:spPr>
                <a:xfrm>
                  <a:off x="2504122" y="3074140"/>
                  <a:ext cx="74718" cy="95567"/>
                </a:xfrm>
                <a:custGeom>
                  <a:avLst/>
                  <a:gdLst>
                    <a:gd name="connsiteX0" fmla="*/ 0 w 74718"/>
                    <a:gd name="connsiteY0" fmla="*/ 0 h 95567"/>
                    <a:gd name="connsiteX1" fmla="*/ 74718 w 74718"/>
                    <a:gd name="connsiteY1" fmla="*/ 0 h 95567"/>
                    <a:gd name="connsiteX2" fmla="*/ 74718 w 74718"/>
                    <a:gd name="connsiteY2" fmla="*/ 95568 h 95567"/>
                    <a:gd name="connsiteX3" fmla="*/ 0 w 74718"/>
                    <a:gd name="connsiteY3" fmla="*/ 95568 h 95567"/>
                  </a:gdLst>
                  <a:ahLst/>
                  <a:cxnLst>
                    <a:cxn ang="0">
                      <a:pos x="connsiteX0" y="connsiteY0"/>
                    </a:cxn>
                    <a:cxn ang="0">
                      <a:pos x="connsiteX1" y="connsiteY1"/>
                    </a:cxn>
                    <a:cxn ang="0">
                      <a:pos x="connsiteX2" y="connsiteY2"/>
                    </a:cxn>
                    <a:cxn ang="0">
                      <a:pos x="connsiteX3" y="connsiteY3"/>
                    </a:cxn>
                  </a:cxnLst>
                  <a:rect l="l" t="t" r="r" b="b"/>
                  <a:pathLst>
                    <a:path w="74718" h="95567">
                      <a:moveTo>
                        <a:pt x="0" y="0"/>
                      </a:moveTo>
                      <a:lnTo>
                        <a:pt x="74718" y="0"/>
                      </a:lnTo>
                      <a:lnTo>
                        <a:pt x="74718" y="95568"/>
                      </a:lnTo>
                      <a:lnTo>
                        <a:pt x="0" y="95568"/>
                      </a:lnTo>
                      <a:close/>
                    </a:path>
                  </a:pathLst>
                </a:custGeom>
                <a:solidFill>
                  <a:srgbClr val="00B4ED"/>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39" name="Freeform 14">
                  <a:extLst>
                    <a:ext uri="{FF2B5EF4-FFF2-40B4-BE49-F238E27FC236}">
                      <a16:creationId xmlns:a16="http://schemas.microsoft.com/office/drawing/2014/main" id="{EAF16D9F-C257-5D4E-26B6-200121A05709}"/>
                    </a:ext>
                  </a:extLst>
                </p:cNvPr>
                <p:cNvSpPr/>
                <p:nvPr/>
              </p:nvSpPr>
              <p:spPr>
                <a:xfrm>
                  <a:off x="2877396" y="3090121"/>
                  <a:ext cx="74718" cy="79692"/>
                </a:xfrm>
                <a:custGeom>
                  <a:avLst/>
                  <a:gdLst>
                    <a:gd name="connsiteX0" fmla="*/ 0 w 74718"/>
                    <a:gd name="connsiteY0" fmla="*/ 0 h 79692"/>
                    <a:gd name="connsiteX1" fmla="*/ 74718 w 74718"/>
                    <a:gd name="connsiteY1" fmla="*/ 0 h 79692"/>
                    <a:gd name="connsiteX2" fmla="*/ 74718 w 74718"/>
                    <a:gd name="connsiteY2" fmla="*/ 79693 h 79692"/>
                    <a:gd name="connsiteX3" fmla="*/ 0 w 74718"/>
                    <a:gd name="connsiteY3" fmla="*/ 79693 h 79692"/>
                  </a:gdLst>
                  <a:ahLst/>
                  <a:cxnLst>
                    <a:cxn ang="0">
                      <a:pos x="connsiteX0" y="connsiteY0"/>
                    </a:cxn>
                    <a:cxn ang="0">
                      <a:pos x="connsiteX1" y="connsiteY1"/>
                    </a:cxn>
                    <a:cxn ang="0">
                      <a:pos x="connsiteX2" y="connsiteY2"/>
                    </a:cxn>
                    <a:cxn ang="0">
                      <a:pos x="connsiteX3" y="connsiteY3"/>
                    </a:cxn>
                  </a:cxnLst>
                  <a:rect l="l" t="t" r="r" b="b"/>
                  <a:pathLst>
                    <a:path w="74718" h="79692">
                      <a:moveTo>
                        <a:pt x="0" y="0"/>
                      </a:moveTo>
                      <a:lnTo>
                        <a:pt x="74718" y="0"/>
                      </a:lnTo>
                      <a:lnTo>
                        <a:pt x="74718" y="79693"/>
                      </a:lnTo>
                      <a:lnTo>
                        <a:pt x="0" y="79693"/>
                      </a:lnTo>
                      <a:close/>
                    </a:path>
                  </a:pathLst>
                </a:custGeom>
                <a:solidFill>
                  <a:srgbClr val="00B4ED"/>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40" name="Freeform 15">
                  <a:extLst>
                    <a:ext uri="{FF2B5EF4-FFF2-40B4-BE49-F238E27FC236}">
                      <a16:creationId xmlns:a16="http://schemas.microsoft.com/office/drawing/2014/main" id="{7C2F956C-6874-D23A-B79C-749C7FD32806}"/>
                    </a:ext>
                  </a:extLst>
                </p:cNvPr>
                <p:cNvSpPr/>
                <p:nvPr/>
              </p:nvSpPr>
              <p:spPr>
                <a:xfrm>
                  <a:off x="3126316" y="3105996"/>
                  <a:ext cx="74718" cy="63711"/>
                </a:xfrm>
                <a:custGeom>
                  <a:avLst/>
                  <a:gdLst>
                    <a:gd name="connsiteX0" fmla="*/ 0 w 74718"/>
                    <a:gd name="connsiteY0" fmla="*/ 0 h 63711"/>
                    <a:gd name="connsiteX1" fmla="*/ 74718 w 74718"/>
                    <a:gd name="connsiteY1" fmla="*/ 0 h 63711"/>
                    <a:gd name="connsiteX2" fmla="*/ 74718 w 74718"/>
                    <a:gd name="connsiteY2" fmla="*/ 63712 h 63711"/>
                    <a:gd name="connsiteX3" fmla="*/ 0 w 74718"/>
                    <a:gd name="connsiteY3" fmla="*/ 63712 h 63711"/>
                  </a:gdLst>
                  <a:ahLst/>
                  <a:cxnLst>
                    <a:cxn ang="0">
                      <a:pos x="connsiteX0" y="connsiteY0"/>
                    </a:cxn>
                    <a:cxn ang="0">
                      <a:pos x="connsiteX1" y="connsiteY1"/>
                    </a:cxn>
                    <a:cxn ang="0">
                      <a:pos x="connsiteX2" y="connsiteY2"/>
                    </a:cxn>
                    <a:cxn ang="0">
                      <a:pos x="connsiteX3" y="connsiteY3"/>
                    </a:cxn>
                  </a:cxnLst>
                  <a:rect l="l" t="t" r="r" b="b"/>
                  <a:pathLst>
                    <a:path w="74718" h="63711">
                      <a:moveTo>
                        <a:pt x="0" y="0"/>
                      </a:moveTo>
                      <a:lnTo>
                        <a:pt x="74718" y="0"/>
                      </a:lnTo>
                      <a:lnTo>
                        <a:pt x="74718" y="63712"/>
                      </a:lnTo>
                      <a:lnTo>
                        <a:pt x="0" y="63712"/>
                      </a:lnTo>
                      <a:close/>
                    </a:path>
                  </a:pathLst>
                </a:custGeom>
                <a:solidFill>
                  <a:srgbClr val="00B4ED"/>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41" name="Freeform 16">
                  <a:extLst>
                    <a:ext uri="{FF2B5EF4-FFF2-40B4-BE49-F238E27FC236}">
                      <a16:creationId xmlns:a16="http://schemas.microsoft.com/office/drawing/2014/main" id="{E6BF7AFC-82BA-8716-C69A-9ED1E2B91E0E}"/>
                    </a:ext>
                  </a:extLst>
                </p:cNvPr>
                <p:cNvSpPr/>
                <p:nvPr/>
              </p:nvSpPr>
              <p:spPr>
                <a:xfrm>
                  <a:off x="3499590" y="3137852"/>
                  <a:ext cx="74718" cy="31855"/>
                </a:xfrm>
                <a:custGeom>
                  <a:avLst/>
                  <a:gdLst>
                    <a:gd name="connsiteX0" fmla="*/ 0 w 74718"/>
                    <a:gd name="connsiteY0" fmla="*/ 0 h 31855"/>
                    <a:gd name="connsiteX1" fmla="*/ 74718 w 74718"/>
                    <a:gd name="connsiteY1" fmla="*/ 0 h 31855"/>
                    <a:gd name="connsiteX2" fmla="*/ 74718 w 74718"/>
                    <a:gd name="connsiteY2" fmla="*/ 31856 h 31855"/>
                    <a:gd name="connsiteX3" fmla="*/ 0 w 74718"/>
                    <a:gd name="connsiteY3" fmla="*/ 31856 h 31855"/>
                  </a:gdLst>
                  <a:ahLst/>
                  <a:cxnLst>
                    <a:cxn ang="0">
                      <a:pos x="connsiteX0" y="connsiteY0"/>
                    </a:cxn>
                    <a:cxn ang="0">
                      <a:pos x="connsiteX1" y="connsiteY1"/>
                    </a:cxn>
                    <a:cxn ang="0">
                      <a:pos x="connsiteX2" y="connsiteY2"/>
                    </a:cxn>
                    <a:cxn ang="0">
                      <a:pos x="connsiteX3" y="connsiteY3"/>
                    </a:cxn>
                  </a:cxnLst>
                  <a:rect l="l" t="t" r="r" b="b"/>
                  <a:pathLst>
                    <a:path w="74718" h="31855">
                      <a:moveTo>
                        <a:pt x="0" y="0"/>
                      </a:moveTo>
                      <a:lnTo>
                        <a:pt x="74718" y="0"/>
                      </a:lnTo>
                      <a:lnTo>
                        <a:pt x="74718" y="31856"/>
                      </a:lnTo>
                      <a:lnTo>
                        <a:pt x="0" y="31856"/>
                      </a:lnTo>
                      <a:close/>
                    </a:path>
                  </a:pathLst>
                </a:custGeom>
                <a:solidFill>
                  <a:srgbClr val="00B4ED"/>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42" name="Freeform 17">
                  <a:extLst>
                    <a:ext uri="{FF2B5EF4-FFF2-40B4-BE49-F238E27FC236}">
                      <a16:creationId xmlns:a16="http://schemas.microsoft.com/office/drawing/2014/main" id="{AE236316-3482-8FC0-8754-BF1DC8457BA5}"/>
                    </a:ext>
                  </a:extLst>
                </p:cNvPr>
                <p:cNvSpPr/>
                <p:nvPr/>
              </p:nvSpPr>
              <p:spPr>
                <a:xfrm>
                  <a:off x="3624050" y="3153833"/>
                  <a:ext cx="74718" cy="15980"/>
                </a:xfrm>
                <a:custGeom>
                  <a:avLst/>
                  <a:gdLst>
                    <a:gd name="connsiteX0" fmla="*/ 0 w 74718"/>
                    <a:gd name="connsiteY0" fmla="*/ 0 h 15980"/>
                    <a:gd name="connsiteX1" fmla="*/ 74718 w 74718"/>
                    <a:gd name="connsiteY1" fmla="*/ 0 h 15980"/>
                    <a:gd name="connsiteX2" fmla="*/ 74718 w 74718"/>
                    <a:gd name="connsiteY2" fmla="*/ 15981 h 15980"/>
                    <a:gd name="connsiteX3" fmla="*/ 0 w 74718"/>
                    <a:gd name="connsiteY3" fmla="*/ 15981 h 15980"/>
                  </a:gdLst>
                  <a:ahLst/>
                  <a:cxnLst>
                    <a:cxn ang="0">
                      <a:pos x="connsiteX0" y="connsiteY0"/>
                    </a:cxn>
                    <a:cxn ang="0">
                      <a:pos x="connsiteX1" y="connsiteY1"/>
                    </a:cxn>
                    <a:cxn ang="0">
                      <a:pos x="connsiteX2" y="connsiteY2"/>
                    </a:cxn>
                    <a:cxn ang="0">
                      <a:pos x="connsiteX3" y="connsiteY3"/>
                    </a:cxn>
                  </a:cxnLst>
                  <a:rect l="l" t="t" r="r" b="b"/>
                  <a:pathLst>
                    <a:path w="74718" h="15980">
                      <a:moveTo>
                        <a:pt x="0" y="0"/>
                      </a:moveTo>
                      <a:lnTo>
                        <a:pt x="74718" y="0"/>
                      </a:lnTo>
                      <a:lnTo>
                        <a:pt x="74718" y="15981"/>
                      </a:lnTo>
                      <a:lnTo>
                        <a:pt x="0" y="15981"/>
                      </a:lnTo>
                      <a:close/>
                    </a:path>
                  </a:pathLst>
                </a:custGeom>
                <a:solidFill>
                  <a:srgbClr val="00B4ED"/>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43" name="Freeform 18">
                  <a:extLst>
                    <a:ext uri="{FF2B5EF4-FFF2-40B4-BE49-F238E27FC236}">
                      <a16:creationId xmlns:a16="http://schemas.microsoft.com/office/drawing/2014/main" id="{280304B8-0ECF-1BC0-BD28-9BFDD36CFD9C}"/>
                    </a:ext>
                  </a:extLst>
                </p:cNvPr>
                <p:cNvSpPr/>
                <p:nvPr/>
              </p:nvSpPr>
              <p:spPr>
                <a:xfrm>
                  <a:off x="4992899" y="3169814"/>
                  <a:ext cx="74718" cy="175260"/>
                </a:xfrm>
                <a:custGeom>
                  <a:avLst/>
                  <a:gdLst>
                    <a:gd name="connsiteX0" fmla="*/ 0 w 74718"/>
                    <a:gd name="connsiteY0" fmla="*/ 0 h 175260"/>
                    <a:gd name="connsiteX1" fmla="*/ 74718 w 74718"/>
                    <a:gd name="connsiteY1" fmla="*/ 0 h 175260"/>
                    <a:gd name="connsiteX2" fmla="*/ 74718 w 74718"/>
                    <a:gd name="connsiteY2" fmla="*/ 175260 h 175260"/>
                    <a:gd name="connsiteX3" fmla="*/ 0 w 74718"/>
                    <a:gd name="connsiteY3" fmla="*/ 175260 h 175260"/>
                  </a:gdLst>
                  <a:ahLst/>
                  <a:cxnLst>
                    <a:cxn ang="0">
                      <a:pos x="connsiteX0" y="connsiteY0"/>
                    </a:cxn>
                    <a:cxn ang="0">
                      <a:pos x="connsiteX1" y="connsiteY1"/>
                    </a:cxn>
                    <a:cxn ang="0">
                      <a:pos x="connsiteX2" y="connsiteY2"/>
                    </a:cxn>
                    <a:cxn ang="0">
                      <a:pos x="connsiteX3" y="connsiteY3"/>
                    </a:cxn>
                  </a:cxnLst>
                  <a:rect l="l" t="t" r="r" b="b"/>
                  <a:pathLst>
                    <a:path w="74718" h="175260">
                      <a:moveTo>
                        <a:pt x="0" y="0"/>
                      </a:moveTo>
                      <a:lnTo>
                        <a:pt x="74718" y="0"/>
                      </a:lnTo>
                      <a:lnTo>
                        <a:pt x="74718" y="175260"/>
                      </a:lnTo>
                      <a:lnTo>
                        <a:pt x="0" y="175260"/>
                      </a:lnTo>
                      <a:close/>
                    </a:path>
                  </a:pathLst>
                </a:custGeom>
                <a:solidFill>
                  <a:srgbClr val="00B4ED"/>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44" name="Freeform 19">
                  <a:extLst>
                    <a:ext uri="{FF2B5EF4-FFF2-40B4-BE49-F238E27FC236}">
                      <a16:creationId xmlns:a16="http://schemas.microsoft.com/office/drawing/2014/main" id="{85C532D2-80E4-7F8C-AD70-B3CE03A44AE7}"/>
                    </a:ext>
                  </a:extLst>
                </p:cNvPr>
                <p:cNvSpPr/>
                <p:nvPr/>
              </p:nvSpPr>
              <p:spPr>
                <a:xfrm>
                  <a:off x="5241819" y="3169708"/>
                  <a:ext cx="74718" cy="191240"/>
                </a:xfrm>
                <a:custGeom>
                  <a:avLst/>
                  <a:gdLst>
                    <a:gd name="connsiteX0" fmla="*/ 0 w 74718"/>
                    <a:gd name="connsiteY0" fmla="*/ 0 h 191240"/>
                    <a:gd name="connsiteX1" fmla="*/ 74718 w 74718"/>
                    <a:gd name="connsiteY1" fmla="*/ 0 h 191240"/>
                    <a:gd name="connsiteX2" fmla="*/ 74718 w 74718"/>
                    <a:gd name="connsiteY2" fmla="*/ 191241 h 191240"/>
                    <a:gd name="connsiteX3" fmla="*/ 0 w 74718"/>
                    <a:gd name="connsiteY3" fmla="*/ 191241 h 191240"/>
                  </a:gdLst>
                  <a:ahLst/>
                  <a:cxnLst>
                    <a:cxn ang="0">
                      <a:pos x="connsiteX0" y="connsiteY0"/>
                    </a:cxn>
                    <a:cxn ang="0">
                      <a:pos x="connsiteX1" y="connsiteY1"/>
                    </a:cxn>
                    <a:cxn ang="0">
                      <a:pos x="connsiteX2" y="connsiteY2"/>
                    </a:cxn>
                    <a:cxn ang="0">
                      <a:pos x="connsiteX3" y="connsiteY3"/>
                    </a:cxn>
                  </a:cxnLst>
                  <a:rect l="l" t="t" r="r" b="b"/>
                  <a:pathLst>
                    <a:path w="74718" h="191240">
                      <a:moveTo>
                        <a:pt x="0" y="0"/>
                      </a:moveTo>
                      <a:lnTo>
                        <a:pt x="74718" y="0"/>
                      </a:lnTo>
                      <a:lnTo>
                        <a:pt x="74718" y="191241"/>
                      </a:lnTo>
                      <a:lnTo>
                        <a:pt x="0" y="191241"/>
                      </a:lnTo>
                      <a:close/>
                    </a:path>
                  </a:pathLst>
                </a:custGeom>
                <a:solidFill>
                  <a:srgbClr val="00B4ED"/>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45" name="Freeform 20">
                  <a:extLst>
                    <a:ext uri="{FF2B5EF4-FFF2-40B4-BE49-F238E27FC236}">
                      <a16:creationId xmlns:a16="http://schemas.microsoft.com/office/drawing/2014/main" id="{5691F033-99BB-80B3-5515-4CE83F4A715C}"/>
                    </a:ext>
                  </a:extLst>
                </p:cNvPr>
                <p:cNvSpPr/>
                <p:nvPr/>
              </p:nvSpPr>
              <p:spPr>
                <a:xfrm>
                  <a:off x="5864013" y="3169814"/>
                  <a:ext cx="74718" cy="239077"/>
                </a:xfrm>
                <a:custGeom>
                  <a:avLst/>
                  <a:gdLst>
                    <a:gd name="connsiteX0" fmla="*/ 0 w 74718"/>
                    <a:gd name="connsiteY0" fmla="*/ 0 h 239077"/>
                    <a:gd name="connsiteX1" fmla="*/ 74718 w 74718"/>
                    <a:gd name="connsiteY1" fmla="*/ 0 h 239077"/>
                    <a:gd name="connsiteX2" fmla="*/ 74718 w 74718"/>
                    <a:gd name="connsiteY2" fmla="*/ 239078 h 239077"/>
                    <a:gd name="connsiteX3" fmla="*/ 0 w 74718"/>
                    <a:gd name="connsiteY3" fmla="*/ 239078 h 239077"/>
                  </a:gdLst>
                  <a:ahLst/>
                  <a:cxnLst>
                    <a:cxn ang="0">
                      <a:pos x="connsiteX0" y="connsiteY0"/>
                    </a:cxn>
                    <a:cxn ang="0">
                      <a:pos x="connsiteX1" y="connsiteY1"/>
                    </a:cxn>
                    <a:cxn ang="0">
                      <a:pos x="connsiteX2" y="connsiteY2"/>
                    </a:cxn>
                    <a:cxn ang="0">
                      <a:pos x="connsiteX3" y="connsiteY3"/>
                    </a:cxn>
                  </a:cxnLst>
                  <a:rect l="l" t="t" r="r" b="b"/>
                  <a:pathLst>
                    <a:path w="74718" h="239077">
                      <a:moveTo>
                        <a:pt x="0" y="0"/>
                      </a:moveTo>
                      <a:lnTo>
                        <a:pt x="74718" y="0"/>
                      </a:lnTo>
                      <a:lnTo>
                        <a:pt x="74718" y="239078"/>
                      </a:lnTo>
                      <a:lnTo>
                        <a:pt x="0" y="239078"/>
                      </a:lnTo>
                      <a:close/>
                    </a:path>
                  </a:pathLst>
                </a:custGeom>
                <a:solidFill>
                  <a:srgbClr val="00B4ED"/>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46" name="Freeform 21">
                  <a:extLst>
                    <a:ext uri="{FF2B5EF4-FFF2-40B4-BE49-F238E27FC236}">
                      <a16:creationId xmlns:a16="http://schemas.microsoft.com/office/drawing/2014/main" id="{54DDBCE9-8548-E3AA-A9B8-9D274D0EAE79}"/>
                    </a:ext>
                  </a:extLst>
                </p:cNvPr>
                <p:cNvSpPr/>
                <p:nvPr/>
              </p:nvSpPr>
              <p:spPr>
                <a:xfrm>
                  <a:off x="7233285" y="3169708"/>
                  <a:ext cx="74718" cy="494030"/>
                </a:xfrm>
                <a:custGeom>
                  <a:avLst/>
                  <a:gdLst>
                    <a:gd name="connsiteX0" fmla="*/ 0 w 74718"/>
                    <a:gd name="connsiteY0" fmla="*/ 0 h 494030"/>
                    <a:gd name="connsiteX1" fmla="*/ 74719 w 74718"/>
                    <a:gd name="connsiteY1" fmla="*/ 0 h 494030"/>
                    <a:gd name="connsiteX2" fmla="*/ 74719 w 74718"/>
                    <a:gd name="connsiteY2" fmla="*/ 494030 h 494030"/>
                    <a:gd name="connsiteX3" fmla="*/ 0 w 74718"/>
                    <a:gd name="connsiteY3" fmla="*/ 494030 h 494030"/>
                  </a:gdLst>
                  <a:ahLst/>
                  <a:cxnLst>
                    <a:cxn ang="0">
                      <a:pos x="connsiteX0" y="connsiteY0"/>
                    </a:cxn>
                    <a:cxn ang="0">
                      <a:pos x="connsiteX1" y="connsiteY1"/>
                    </a:cxn>
                    <a:cxn ang="0">
                      <a:pos x="connsiteX2" y="connsiteY2"/>
                    </a:cxn>
                    <a:cxn ang="0">
                      <a:pos x="connsiteX3" y="connsiteY3"/>
                    </a:cxn>
                  </a:cxnLst>
                  <a:rect l="l" t="t" r="r" b="b"/>
                  <a:pathLst>
                    <a:path w="74718" h="494030">
                      <a:moveTo>
                        <a:pt x="0" y="0"/>
                      </a:moveTo>
                      <a:lnTo>
                        <a:pt x="74719" y="0"/>
                      </a:lnTo>
                      <a:lnTo>
                        <a:pt x="74719" y="494030"/>
                      </a:lnTo>
                      <a:lnTo>
                        <a:pt x="0" y="494030"/>
                      </a:lnTo>
                      <a:close/>
                    </a:path>
                  </a:pathLst>
                </a:custGeom>
                <a:solidFill>
                  <a:srgbClr val="00B4ED"/>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47" name="Freeform 22">
                  <a:extLst>
                    <a:ext uri="{FF2B5EF4-FFF2-40B4-BE49-F238E27FC236}">
                      <a16:creationId xmlns:a16="http://schemas.microsoft.com/office/drawing/2014/main" id="{714B4602-6598-CD56-E4B4-76A1BE194B9F}"/>
                    </a:ext>
                  </a:extLst>
                </p:cNvPr>
                <p:cNvSpPr/>
                <p:nvPr/>
              </p:nvSpPr>
              <p:spPr>
                <a:xfrm>
                  <a:off x="9846627" y="3169708"/>
                  <a:ext cx="74718" cy="812800"/>
                </a:xfrm>
                <a:custGeom>
                  <a:avLst/>
                  <a:gdLst>
                    <a:gd name="connsiteX0" fmla="*/ 0 w 74718"/>
                    <a:gd name="connsiteY0" fmla="*/ 0 h 812800"/>
                    <a:gd name="connsiteX1" fmla="*/ 74718 w 74718"/>
                    <a:gd name="connsiteY1" fmla="*/ 0 h 812800"/>
                    <a:gd name="connsiteX2" fmla="*/ 74718 w 74718"/>
                    <a:gd name="connsiteY2" fmla="*/ 812800 h 812800"/>
                    <a:gd name="connsiteX3" fmla="*/ 0 w 74718"/>
                    <a:gd name="connsiteY3" fmla="*/ 812800 h 812800"/>
                  </a:gdLst>
                  <a:ahLst/>
                  <a:cxnLst>
                    <a:cxn ang="0">
                      <a:pos x="connsiteX0" y="connsiteY0"/>
                    </a:cxn>
                    <a:cxn ang="0">
                      <a:pos x="connsiteX1" y="connsiteY1"/>
                    </a:cxn>
                    <a:cxn ang="0">
                      <a:pos x="connsiteX2" y="connsiteY2"/>
                    </a:cxn>
                    <a:cxn ang="0">
                      <a:pos x="connsiteX3" y="connsiteY3"/>
                    </a:cxn>
                  </a:cxnLst>
                  <a:rect l="l" t="t" r="r" b="b"/>
                  <a:pathLst>
                    <a:path w="74718" h="812800">
                      <a:moveTo>
                        <a:pt x="0" y="0"/>
                      </a:moveTo>
                      <a:lnTo>
                        <a:pt x="74718" y="0"/>
                      </a:lnTo>
                      <a:lnTo>
                        <a:pt x="74718" y="812800"/>
                      </a:lnTo>
                      <a:lnTo>
                        <a:pt x="0" y="812800"/>
                      </a:lnTo>
                      <a:close/>
                    </a:path>
                  </a:pathLst>
                </a:custGeom>
                <a:solidFill>
                  <a:srgbClr val="00B4ED"/>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grpSp>
          <p:sp>
            <p:nvSpPr>
              <p:cNvPr id="2269" name="Freeform 24">
                <a:extLst>
                  <a:ext uri="{FF2B5EF4-FFF2-40B4-BE49-F238E27FC236}">
                    <a16:creationId xmlns:a16="http://schemas.microsoft.com/office/drawing/2014/main" id="{9F4762DE-515F-298A-5A66-514974823FC0}"/>
                  </a:ext>
                </a:extLst>
              </p:cNvPr>
              <p:cNvSpPr/>
              <p:nvPr/>
            </p:nvSpPr>
            <p:spPr>
              <a:xfrm>
                <a:off x="2070109" y="2562001"/>
                <a:ext cx="67246" cy="584492"/>
              </a:xfrm>
              <a:custGeom>
                <a:avLst/>
                <a:gdLst>
                  <a:gd name="connsiteX0" fmla="*/ 0 w 74718"/>
                  <a:gd name="connsiteY0" fmla="*/ 0 h 685270"/>
                  <a:gd name="connsiteX1" fmla="*/ 74718 w 74718"/>
                  <a:gd name="connsiteY1" fmla="*/ 0 h 685270"/>
                  <a:gd name="connsiteX2" fmla="*/ 74718 w 74718"/>
                  <a:gd name="connsiteY2" fmla="*/ 685271 h 685270"/>
                  <a:gd name="connsiteX3" fmla="*/ 0 w 74718"/>
                  <a:gd name="connsiteY3" fmla="*/ 685271 h 685270"/>
                </a:gdLst>
                <a:ahLst/>
                <a:cxnLst>
                  <a:cxn ang="0">
                    <a:pos x="connsiteX0" y="connsiteY0"/>
                  </a:cxn>
                  <a:cxn ang="0">
                    <a:pos x="connsiteX1" y="connsiteY1"/>
                  </a:cxn>
                  <a:cxn ang="0">
                    <a:pos x="connsiteX2" y="connsiteY2"/>
                  </a:cxn>
                  <a:cxn ang="0">
                    <a:pos x="connsiteX3" y="connsiteY3"/>
                  </a:cxn>
                </a:cxnLst>
                <a:rect l="l" t="t" r="r" b="b"/>
                <a:pathLst>
                  <a:path w="74718" h="685270">
                    <a:moveTo>
                      <a:pt x="0" y="0"/>
                    </a:moveTo>
                    <a:lnTo>
                      <a:pt x="74718" y="0"/>
                    </a:lnTo>
                    <a:lnTo>
                      <a:pt x="74718" y="685271"/>
                    </a:lnTo>
                    <a:lnTo>
                      <a:pt x="0" y="685271"/>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270" name="Freeform 25">
                <a:extLst>
                  <a:ext uri="{FF2B5EF4-FFF2-40B4-BE49-F238E27FC236}">
                    <a16:creationId xmlns:a16="http://schemas.microsoft.com/office/drawing/2014/main" id="{EF6BC40D-090E-D318-C3CB-ADF9A7C9E7C2}"/>
                  </a:ext>
                </a:extLst>
              </p:cNvPr>
              <p:cNvSpPr/>
              <p:nvPr/>
            </p:nvSpPr>
            <p:spPr>
              <a:xfrm>
                <a:off x="2966126" y="3064890"/>
                <a:ext cx="67246" cy="81513"/>
              </a:xfrm>
              <a:custGeom>
                <a:avLst/>
                <a:gdLst>
                  <a:gd name="connsiteX0" fmla="*/ 0 w 74718"/>
                  <a:gd name="connsiteY0" fmla="*/ 0 h 95567"/>
                  <a:gd name="connsiteX1" fmla="*/ 74718 w 74718"/>
                  <a:gd name="connsiteY1" fmla="*/ 0 h 95567"/>
                  <a:gd name="connsiteX2" fmla="*/ 74718 w 74718"/>
                  <a:gd name="connsiteY2" fmla="*/ 95568 h 95567"/>
                  <a:gd name="connsiteX3" fmla="*/ 0 w 74718"/>
                  <a:gd name="connsiteY3" fmla="*/ 95568 h 95567"/>
                </a:gdLst>
                <a:ahLst/>
                <a:cxnLst>
                  <a:cxn ang="0">
                    <a:pos x="connsiteX0" y="connsiteY0"/>
                  </a:cxn>
                  <a:cxn ang="0">
                    <a:pos x="connsiteX1" y="connsiteY1"/>
                  </a:cxn>
                  <a:cxn ang="0">
                    <a:pos x="connsiteX2" y="connsiteY2"/>
                  </a:cxn>
                  <a:cxn ang="0">
                    <a:pos x="connsiteX3" y="connsiteY3"/>
                  </a:cxn>
                </a:cxnLst>
                <a:rect l="l" t="t" r="r" b="b"/>
                <a:pathLst>
                  <a:path w="74718" h="95567">
                    <a:moveTo>
                      <a:pt x="0" y="0"/>
                    </a:moveTo>
                    <a:lnTo>
                      <a:pt x="74718" y="0"/>
                    </a:lnTo>
                    <a:lnTo>
                      <a:pt x="74718" y="95568"/>
                    </a:lnTo>
                    <a:lnTo>
                      <a:pt x="0" y="95568"/>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271" name="Freeform 26">
                <a:extLst>
                  <a:ext uri="{FF2B5EF4-FFF2-40B4-BE49-F238E27FC236}">
                    <a16:creationId xmlns:a16="http://schemas.microsoft.com/office/drawing/2014/main" id="{CE639A18-B313-87C2-64AE-C519A35BBCE8}"/>
                  </a:ext>
                </a:extLst>
              </p:cNvPr>
              <p:cNvSpPr/>
              <p:nvPr/>
            </p:nvSpPr>
            <p:spPr>
              <a:xfrm>
                <a:off x="3078044" y="3078521"/>
                <a:ext cx="67246" cy="67972"/>
              </a:xfrm>
              <a:custGeom>
                <a:avLst/>
                <a:gdLst>
                  <a:gd name="connsiteX0" fmla="*/ 0 w 74718"/>
                  <a:gd name="connsiteY0" fmla="*/ 0 h 79692"/>
                  <a:gd name="connsiteX1" fmla="*/ 74718 w 74718"/>
                  <a:gd name="connsiteY1" fmla="*/ 0 h 79692"/>
                  <a:gd name="connsiteX2" fmla="*/ 74718 w 74718"/>
                  <a:gd name="connsiteY2" fmla="*/ 79693 h 79692"/>
                  <a:gd name="connsiteX3" fmla="*/ 0 w 74718"/>
                  <a:gd name="connsiteY3" fmla="*/ 79693 h 79692"/>
                </a:gdLst>
                <a:ahLst/>
                <a:cxnLst>
                  <a:cxn ang="0">
                    <a:pos x="connsiteX0" y="connsiteY0"/>
                  </a:cxn>
                  <a:cxn ang="0">
                    <a:pos x="connsiteX1" y="connsiteY1"/>
                  </a:cxn>
                  <a:cxn ang="0">
                    <a:pos x="connsiteX2" y="connsiteY2"/>
                  </a:cxn>
                  <a:cxn ang="0">
                    <a:pos x="connsiteX3" y="connsiteY3"/>
                  </a:cxn>
                </a:cxnLst>
                <a:rect l="l" t="t" r="r" b="b"/>
                <a:pathLst>
                  <a:path w="74718" h="79692">
                    <a:moveTo>
                      <a:pt x="0" y="0"/>
                    </a:moveTo>
                    <a:lnTo>
                      <a:pt x="74718" y="0"/>
                    </a:lnTo>
                    <a:lnTo>
                      <a:pt x="74718" y="79693"/>
                    </a:lnTo>
                    <a:lnTo>
                      <a:pt x="0" y="79693"/>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272" name="Freeform 27">
                <a:extLst>
                  <a:ext uri="{FF2B5EF4-FFF2-40B4-BE49-F238E27FC236}">
                    <a16:creationId xmlns:a16="http://schemas.microsoft.com/office/drawing/2014/main" id="{C4B82B2B-D0A1-FA5B-4AD4-2644D59556F9}"/>
                  </a:ext>
                </a:extLst>
              </p:cNvPr>
              <p:cNvSpPr/>
              <p:nvPr/>
            </p:nvSpPr>
            <p:spPr>
              <a:xfrm>
                <a:off x="3302072" y="3092061"/>
                <a:ext cx="67246" cy="54341"/>
              </a:xfrm>
              <a:custGeom>
                <a:avLst/>
                <a:gdLst>
                  <a:gd name="connsiteX0" fmla="*/ 0 w 74718"/>
                  <a:gd name="connsiteY0" fmla="*/ 0 h 63711"/>
                  <a:gd name="connsiteX1" fmla="*/ 74718 w 74718"/>
                  <a:gd name="connsiteY1" fmla="*/ 0 h 63711"/>
                  <a:gd name="connsiteX2" fmla="*/ 74718 w 74718"/>
                  <a:gd name="connsiteY2" fmla="*/ 63712 h 63711"/>
                  <a:gd name="connsiteX3" fmla="*/ 0 w 74718"/>
                  <a:gd name="connsiteY3" fmla="*/ 63712 h 63711"/>
                </a:gdLst>
                <a:ahLst/>
                <a:cxnLst>
                  <a:cxn ang="0">
                    <a:pos x="connsiteX0" y="connsiteY0"/>
                  </a:cxn>
                  <a:cxn ang="0">
                    <a:pos x="connsiteX1" y="connsiteY1"/>
                  </a:cxn>
                  <a:cxn ang="0">
                    <a:pos x="connsiteX2" y="connsiteY2"/>
                  </a:cxn>
                  <a:cxn ang="0">
                    <a:pos x="connsiteX3" y="connsiteY3"/>
                  </a:cxn>
                </a:cxnLst>
                <a:rect l="l" t="t" r="r" b="b"/>
                <a:pathLst>
                  <a:path w="74718" h="63711">
                    <a:moveTo>
                      <a:pt x="0" y="0"/>
                    </a:moveTo>
                    <a:lnTo>
                      <a:pt x="74718" y="0"/>
                    </a:lnTo>
                    <a:lnTo>
                      <a:pt x="74718" y="63712"/>
                    </a:lnTo>
                    <a:lnTo>
                      <a:pt x="0" y="63712"/>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273" name="Freeform 28">
                <a:extLst>
                  <a:ext uri="{FF2B5EF4-FFF2-40B4-BE49-F238E27FC236}">
                    <a16:creationId xmlns:a16="http://schemas.microsoft.com/office/drawing/2014/main" id="{180EE349-2B23-6331-D081-58C41DA2833A}"/>
                  </a:ext>
                </a:extLst>
              </p:cNvPr>
              <p:cNvSpPr/>
              <p:nvPr/>
            </p:nvSpPr>
            <p:spPr>
              <a:xfrm>
                <a:off x="3526100" y="3092061"/>
                <a:ext cx="67246" cy="54341"/>
              </a:xfrm>
              <a:custGeom>
                <a:avLst/>
                <a:gdLst>
                  <a:gd name="connsiteX0" fmla="*/ 0 w 74718"/>
                  <a:gd name="connsiteY0" fmla="*/ 0 h 63711"/>
                  <a:gd name="connsiteX1" fmla="*/ 74718 w 74718"/>
                  <a:gd name="connsiteY1" fmla="*/ 0 h 63711"/>
                  <a:gd name="connsiteX2" fmla="*/ 74718 w 74718"/>
                  <a:gd name="connsiteY2" fmla="*/ 63712 h 63711"/>
                  <a:gd name="connsiteX3" fmla="*/ 0 w 74718"/>
                  <a:gd name="connsiteY3" fmla="*/ 63712 h 63711"/>
                </a:gdLst>
                <a:ahLst/>
                <a:cxnLst>
                  <a:cxn ang="0">
                    <a:pos x="connsiteX0" y="connsiteY0"/>
                  </a:cxn>
                  <a:cxn ang="0">
                    <a:pos x="connsiteX1" y="connsiteY1"/>
                  </a:cxn>
                  <a:cxn ang="0">
                    <a:pos x="connsiteX2" y="connsiteY2"/>
                  </a:cxn>
                  <a:cxn ang="0">
                    <a:pos x="connsiteX3" y="connsiteY3"/>
                  </a:cxn>
                </a:cxnLst>
                <a:rect l="l" t="t" r="r" b="b"/>
                <a:pathLst>
                  <a:path w="74718" h="63711">
                    <a:moveTo>
                      <a:pt x="0" y="0"/>
                    </a:moveTo>
                    <a:lnTo>
                      <a:pt x="74718" y="0"/>
                    </a:lnTo>
                    <a:lnTo>
                      <a:pt x="74718" y="63712"/>
                    </a:lnTo>
                    <a:lnTo>
                      <a:pt x="0" y="63712"/>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274" name="Freeform 29">
                <a:extLst>
                  <a:ext uri="{FF2B5EF4-FFF2-40B4-BE49-F238E27FC236}">
                    <a16:creationId xmlns:a16="http://schemas.microsoft.com/office/drawing/2014/main" id="{7B9F8B75-68E0-A14F-B808-EEBAE1E8CB87}"/>
                  </a:ext>
                </a:extLst>
              </p:cNvPr>
              <p:cNvSpPr/>
              <p:nvPr/>
            </p:nvSpPr>
            <p:spPr>
              <a:xfrm>
                <a:off x="3638114" y="3119232"/>
                <a:ext cx="67246" cy="27170"/>
              </a:xfrm>
              <a:custGeom>
                <a:avLst/>
                <a:gdLst>
                  <a:gd name="connsiteX0" fmla="*/ 0 w 74718"/>
                  <a:gd name="connsiteY0" fmla="*/ 0 h 31855"/>
                  <a:gd name="connsiteX1" fmla="*/ 74718 w 74718"/>
                  <a:gd name="connsiteY1" fmla="*/ 0 h 31855"/>
                  <a:gd name="connsiteX2" fmla="*/ 74718 w 74718"/>
                  <a:gd name="connsiteY2" fmla="*/ 31856 h 31855"/>
                  <a:gd name="connsiteX3" fmla="*/ 0 w 74718"/>
                  <a:gd name="connsiteY3" fmla="*/ 31856 h 31855"/>
                </a:gdLst>
                <a:ahLst/>
                <a:cxnLst>
                  <a:cxn ang="0">
                    <a:pos x="connsiteX0" y="connsiteY0"/>
                  </a:cxn>
                  <a:cxn ang="0">
                    <a:pos x="connsiteX1" y="connsiteY1"/>
                  </a:cxn>
                  <a:cxn ang="0">
                    <a:pos x="connsiteX2" y="connsiteY2"/>
                  </a:cxn>
                  <a:cxn ang="0">
                    <a:pos x="connsiteX3" y="connsiteY3"/>
                  </a:cxn>
                </a:cxnLst>
                <a:rect l="l" t="t" r="r" b="b"/>
                <a:pathLst>
                  <a:path w="74718" h="31855">
                    <a:moveTo>
                      <a:pt x="0" y="0"/>
                    </a:moveTo>
                    <a:lnTo>
                      <a:pt x="74718" y="0"/>
                    </a:lnTo>
                    <a:lnTo>
                      <a:pt x="74718" y="31856"/>
                    </a:lnTo>
                    <a:lnTo>
                      <a:pt x="0" y="31856"/>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275" name="Freeform 30">
                <a:extLst>
                  <a:ext uri="{FF2B5EF4-FFF2-40B4-BE49-F238E27FC236}">
                    <a16:creationId xmlns:a16="http://schemas.microsoft.com/office/drawing/2014/main" id="{9B9A594C-61AC-71E7-CB89-90E4A837F7DC}"/>
                  </a:ext>
                </a:extLst>
              </p:cNvPr>
              <p:cNvSpPr/>
              <p:nvPr/>
            </p:nvSpPr>
            <p:spPr>
              <a:xfrm>
                <a:off x="4086075" y="3146403"/>
                <a:ext cx="67246" cy="13630"/>
              </a:xfrm>
              <a:custGeom>
                <a:avLst/>
                <a:gdLst>
                  <a:gd name="connsiteX0" fmla="*/ 0 w 74718"/>
                  <a:gd name="connsiteY0" fmla="*/ 0 h 15980"/>
                  <a:gd name="connsiteX1" fmla="*/ 74718 w 74718"/>
                  <a:gd name="connsiteY1" fmla="*/ 0 h 15980"/>
                  <a:gd name="connsiteX2" fmla="*/ 74718 w 74718"/>
                  <a:gd name="connsiteY2" fmla="*/ 15981 h 15980"/>
                  <a:gd name="connsiteX3" fmla="*/ 0 w 74718"/>
                  <a:gd name="connsiteY3" fmla="*/ 15981 h 15980"/>
                </a:gdLst>
                <a:ahLst/>
                <a:cxnLst>
                  <a:cxn ang="0">
                    <a:pos x="connsiteX0" y="connsiteY0"/>
                  </a:cxn>
                  <a:cxn ang="0">
                    <a:pos x="connsiteX1" y="connsiteY1"/>
                  </a:cxn>
                  <a:cxn ang="0">
                    <a:pos x="connsiteX2" y="connsiteY2"/>
                  </a:cxn>
                  <a:cxn ang="0">
                    <a:pos x="connsiteX3" y="connsiteY3"/>
                  </a:cxn>
                </a:cxnLst>
                <a:rect l="l" t="t" r="r" b="b"/>
                <a:pathLst>
                  <a:path w="74718" h="15980">
                    <a:moveTo>
                      <a:pt x="0" y="0"/>
                    </a:moveTo>
                    <a:lnTo>
                      <a:pt x="74718" y="0"/>
                    </a:lnTo>
                    <a:lnTo>
                      <a:pt x="74718" y="15981"/>
                    </a:lnTo>
                    <a:lnTo>
                      <a:pt x="0" y="15981"/>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276" name="Freeform 31">
                <a:extLst>
                  <a:ext uri="{FF2B5EF4-FFF2-40B4-BE49-F238E27FC236}">
                    <a16:creationId xmlns:a16="http://schemas.microsoft.com/office/drawing/2014/main" id="{FA4A4D38-BB47-D026-6003-B65948598C22}"/>
                  </a:ext>
                </a:extLst>
              </p:cNvPr>
              <p:cNvSpPr/>
              <p:nvPr/>
            </p:nvSpPr>
            <p:spPr>
              <a:xfrm>
                <a:off x="4198089" y="3146403"/>
                <a:ext cx="67246" cy="13630"/>
              </a:xfrm>
              <a:custGeom>
                <a:avLst/>
                <a:gdLst>
                  <a:gd name="connsiteX0" fmla="*/ 0 w 74718"/>
                  <a:gd name="connsiteY0" fmla="*/ 0 h 15980"/>
                  <a:gd name="connsiteX1" fmla="*/ 74718 w 74718"/>
                  <a:gd name="connsiteY1" fmla="*/ 0 h 15980"/>
                  <a:gd name="connsiteX2" fmla="*/ 74718 w 74718"/>
                  <a:gd name="connsiteY2" fmla="*/ 15981 h 15980"/>
                  <a:gd name="connsiteX3" fmla="*/ 0 w 74718"/>
                  <a:gd name="connsiteY3" fmla="*/ 15981 h 15980"/>
                </a:gdLst>
                <a:ahLst/>
                <a:cxnLst>
                  <a:cxn ang="0">
                    <a:pos x="connsiteX0" y="connsiteY0"/>
                  </a:cxn>
                  <a:cxn ang="0">
                    <a:pos x="connsiteX1" y="connsiteY1"/>
                  </a:cxn>
                  <a:cxn ang="0">
                    <a:pos x="connsiteX2" y="connsiteY2"/>
                  </a:cxn>
                  <a:cxn ang="0">
                    <a:pos x="connsiteX3" y="connsiteY3"/>
                  </a:cxn>
                </a:cxnLst>
                <a:rect l="l" t="t" r="r" b="b"/>
                <a:pathLst>
                  <a:path w="74718" h="15980">
                    <a:moveTo>
                      <a:pt x="0" y="0"/>
                    </a:moveTo>
                    <a:lnTo>
                      <a:pt x="74718" y="0"/>
                    </a:lnTo>
                    <a:lnTo>
                      <a:pt x="74718" y="15981"/>
                    </a:lnTo>
                    <a:lnTo>
                      <a:pt x="0" y="15981"/>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277" name="Freeform 32">
                <a:extLst>
                  <a:ext uri="{FF2B5EF4-FFF2-40B4-BE49-F238E27FC236}">
                    <a16:creationId xmlns:a16="http://schemas.microsoft.com/office/drawing/2014/main" id="{F8CA582B-5E09-76D8-3AB3-12E16AC6A3F0}"/>
                  </a:ext>
                </a:extLst>
              </p:cNvPr>
              <p:cNvSpPr/>
              <p:nvPr/>
            </p:nvSpPr>
            <p:spPr>
              <a:xfrm>
                <a:off x="4310103" y="3146403"/>
                <a:ext cx="67246" cy="27170"/>
              </a:xfrm>
              <a:custGeom>
                <a:avLst/>
                <a:gdLst>
                  <a:gd name="connsiteX0" fmla="*/ 0 w 74718"/>
                  <a:gd name="connsiteY0" fmla="*/ 0 h 31855"/>
                  <a:gd name="connsiteX1" fmla="*/ 74718 w 74718"/>
                  <a:gd name="connsiteY1" fmla="*/ 0 h 31855"/>
                  <a:gd name="connsiteX2" fmla="*/ 74718 w 74718"/>
                  <a:gd name="connsiteY2" fmla="*/ 31856 h 31855"/>
                  <a:gd name="connsiteX3" fmla="*/ 0 w 74718"/>
                  <a:gd name="connsiteY3" fmla="*/ 31856 h 31855"/>
                </a:gdLst>
                <a:ahLst/>
                <a:cxnLst>
                  <a:cxn ang="0">
                    <a:pos x="connsiteX0" y="connsiteY0"/>
                  </a:cxn>
                  <a:cxn ang="0">
                    <a:pos x="connsiteX1" y="connsiteY1"/>
                  </a:cxn>
                  <a:cxn ang="0">
                    <a:pos x="connsiteX2" y="connsiteY2"/>
                  </a:cxn>
                  <a:cxn ang="0">
                    <a:pos x="connsiteX3" y="connsiteY3"/>
                  </a:cxn>
                </a:cxnLst>
                <a:rect l="l" t="t" r="r" b="b"/>
                <a:pathLst>
                  <a:path w="74718" h="31855">
                    <a:moveTo>
                      <a:pt x="0" y="0"/>
                    </a:moveTo>
                    <a:lnTo>
                      <a:pt x="74718" y="0"/>
                    </a:lnTo>
                    <a:lnTo>
                      <a:pt x="74718" y="31856"/>
                    </a:lnTo>
                    <a:lnTo>
                      <a:pt x="0" y="31856"/>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278" name="Freeform 33">
                <a:extLst>
                  <a:ext uri="{FF2B5EF4-FFF2-40B4-BE49-F238E27FC236}">
                    <a16:creationId xmlns:a16="http://schemas.microsoft.com/office/drawing/2014/main" id="{59838989-3D3C-6D3E-50B4-A32185F2A84F}"/>
                  </a:ext>
                </a:extLst>
              </p:cNvPr>
              <p:cNvSpPr/>
              <p:nvPr/>
            </p:nvSpPr>
            <p:spPr>
              <a:xfrm>
                <a:off x="4422022" y="3146403"/>
                <a:ext cx="67246" cy="54341"/>
              </a:xfrm>
              <a:custGeom>
                <a:avLst/>
                <a:gdLst>
                  <a:gd name="connsiteX0" fmla="*/ 0 w 74718"/>
                  <a:gd name="connsiteY0" fmla="*/ 0 h 63711"/>
                  <a:gd name="connsiteX1" fmla="*/ 74718 w 74718"/>
                  <a:gd name="connsiteY1" fmla="*/ 0 h 63711"/>
                  <a:gd name="connsiteX2" fmla="*/ 74718 w 74718"/>
                  <a:gd name="connsiteY2" fmla="*/ 63712 h 63711"/>
                  <a:gd name="connsiteX3" fmla="*/ 0 w 74718"/>
                  <a:gd name="connsiteY3" fmla="*/ 63712 h 63711"/>
                </a:gdLst>
                <a:ahLst/>
                <a:cxnLst>
                  <a:cxn ang="0">
                    <a:pos x="connsiteX0" y="connsiteY0"/>
                  </a:cxn>
                  <a:cxn ang="0">
                    <a:pos x="connsiteX1" y="connsiteY1"/>
                  </a:cxn>
                  <a:cxn ang="0">
                    <a:pos x="connsiteX2" y="connsiteY2"/>
                  </a:cxn>
                  <a:cxn ang="0">
                    <a:pos x="connsiteX3" y="connsiteY3"/>
                  </a:cxn>
                </a:cxnLst>
                <a:rect l="l" t="t" r="r" b="b"/>
                <a:pathLst>
                  <a:path w="74718" h="63711">
                    <a:moveTo>
                      <a:pt x="0" y="0"/>
                    </a:moveTo>
                    <a:lnTo>
                      <a:pt x="74718" y="0"/>
                    </a:lnTo>
                    <a:lnTo>
                      <a:pt x="74718" y="63712"/>
                    </a:lnTo>
                    <a:lnTo>
                      <a:pt x="0" y="63712"/>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279" name="Freeform 34">
                <a:extLst>
                  <a:ext uri="{FF2B5EF4-FFF2-40B4-BE49-F238E27FC236}">
                    <a16:creationId xmlns:a16="http://schemas.microsoft.com/office/drawing/2014/main" id="{67F1FF15-9D0E-0FCF-B9BD-F7AD01CFD83A}"/>
                  </a:ext>
                </a:extLst>
              </p:cNvPr>
              <p:cNvSpPr/>
              <p:nvPr/>
            </p:nvSpPr>
            <p:spPr>
              <a:xfrm>
                <a:off x="4534036" y="3146403"/>
                <a:ext cx="67246" cy="81513"/>
              </a:xfrm>
              <a:custGeom>
                <a:avLst/>
                <a:gdLst>
                  <a:gd name="connsiteX0" fmla="*/ 0 w 74718"/>
                  <a:gd name="connsiteY0" fmla="*/ 0 h 95567"/>
                  <a:gd name="connsiteX1" fmla="*/ 74718 w 74718"/>
                  <a:gd name="connsiteY1" fmla="*/ 0 h 95567"/>
                  <a:gd name="connsiteX2" fmla="*/ 74718 w 74718"/>
                  <a:gd name="connsiteY2" fmla="*/ 95567 h 95567"/>
                  <a:gd name="connsiteX3" fmla="*/ 0 w 74718"/>
                  <a:gd name="connsiteY3" fmla="*/ 95567 h 95567"/>
                </a:gdLst>
                <a:ahLst/>
                <a:cxnLst>
                  <a:cxn ang="0">
                    <a:pos x="connsiteX0" y="connsiteY0"/>
                  </a:cxn>
                  <a:cxn ang="0">
                    <a:pos x="connsiteX1" y="connsiteY1"/>
                  </a:cxn>
                  <a:cxn ang="0">
                    <a:pos x="connsiteX2" y="connsiteY2"/>
                  </a:cxn>
                  <a:cxn ang="0">
                    <a:pos x="connsiteX3" y="connsiteY3"/>
                  </a:cxn>
                </a:cxnLst>
                <a:rect l="l" t="t" r="r" b="b"/>
                <a:pathLst>
                  <a:path w="74718" h="95567">
                    <a:moveTo>
                      <a:pt x="0" y="0"/>
                    </a:moveTo>
                    <a:lnTo>
                      <a:pt x="74718" y="0"/>
                    </a:lnTo>
                    <a:lnTo>
                      <a:pt x="74718" y="95567"/>
                    </a:lnTo>
                    <a:lnTo>
                      <a:pt x="0" y="95567"/>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280" name="Freeform 35">
                <a:extLst>
                  <a:ext uri="{FF2B5EF4-FFF2-40B4-BE49-F238E27FC236}">
                    <a16:creationId xmlns:a16="http://schemas.microsoft.com/office/drawing/2014/main" id="{0B961650-23B4-0750-6DB2-3BCB60C51D4A}"/>
                  </a:ext>
                </a:extLst>
              </p:cNvPr>
              <p:cNvSpPr/>
              <p:nvPr/>
            </p:nvSpPr>
            <p:spPr>
              <a:xfrm>
                <a:off x="4646050" y="3146403"/>
                <a:ext cx="67246" cy="108774"/>
              </a:xfrm>
              <a:custGeom>
                <a:avLst/>
                <a:gdLst>
                  <a:gd name="connsiteX0" fmla="*/ 0 w 74718"/>
                  <a:gd name="connsiteY0" fmla="*/ 0 h 127529"/>
                  <a:gd name="connsiteX1" fmla="*/ 74718 w 74718"/>
                  <a:gd name="connsiteY1" fmla="*/ 0 h 127529"/>
                  <a:gd name="connsiteX2" fmla="*/ 74718 w 74718"/>
                  <a:gd name="connsiteY2" fmla="*/ 127529 h 127529"/>
                  <a:gd name="connsiteX3" fmla="*/ 0 w 74718"/>
                  <a:gd name="connsiteY3" fmla="*/ 127529 h 127529"/>
                </a:gdLst>
                <a:ahLst/>
                <a:cxnLst>
                  <a:cxn ang="0">
                    <a:pos x="connsiteX0" y="connsiteY0"/>
                  </a:cxn>
                  <a:cxn ang="0">
                    <a:pos x="connsiteX1" y="connsiteY1"/>
                  </a:cxn>
                  <a:cxn ang="0">
                    <a:pos x="connsiteX2" y="connsiteY2"/>
                  </a:cxn>
                  <a:cxn ang="0">
                    <a:pos x="connsiteX3" y="connsiteY3"/>
                  </a:cxn>
                </a:cxnLst>
                <a:rect l="l" t="t" r="r" b="b"/>
                <a:pathLst>
                  <a:path w="74718" h="127529">
                    <a:moveTo>
                      <a:pt x="0" y="0"/>
                    </a:moveTo>
                    <a:lnTo>
                      <a:pt x="74718" y="0"/>
                    </a:lnTo>
                    <a:lnTo>
                      <a:pt x="74718" y="127529"/>
                    </a:lnTo>
                    <a:lnTo>
                      <a:pt x="0" y="127529"/>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281" name="Freeform 36">
                <a:extLst>
                  <a:ext uri="{FF2B5EF4-FFF2-40B4-BE49-F238E27FC236}">
                    <a16:creationId xmlns:a16="http://schemas.microsoft.com/office/drawing/2014/main" id="{5D1FD413-3004-B3AA-0F1C-FDFDC3443E47}"/>
                  </a:ext>
                </a:extLst>
              </p:cNvPr>
              <p:cNvSpPr/>
              <p:nvPr/>
            </p:nvSpPr>
            <p:spPr>
              <a:xfrm>
                <a:off x="4758064" y="3146403"/>
                <a:ext cx="67246" cy="108774"/>
              </a:xfrm>
              <a:custGeom>
                <a:avLst/>
                <a:gdLst>
                  <a:gd name="connsiteX0" fmla="*/ 0 w 74718"/>
                  <a:gd name="connsiteY0" fmla="*/ 0 h 127529"/>
                  <a:gd name="connsiteX1" fmla="*/ 74718 w 74718"/>
                  <a:gd name="connsiteY1" fmla="*/ 0 h 127529"/>
                  <a:gd name="connsiteX2" fmla="*/ 74718 w 74718"/>
                  <a:gd name="connsiteY2" fmla="*/ 127529 h 127529"/>
                  <a:gd name="connsiteX3" fmla="*/ 0 w 74718"/>
                  <a:gd name="connsiteY3" fmla="*/ 127529 h 127529"/>
                </a:gdLst>
                <a:ahLst/>
                <a:cxnLst>
                  <a:cxn ang="0">
                    <a:pos x="connsiteX0" y="connsiteY0"/>
                  </a:cxn>
                  <a:cxn ang="0">
                    <a:pos x="connsiteX1" y="connsiteY1"/>
                  </a:cxn>
                  <a:cxn ang="0">
                    <a:pos x="connsiteX2" y="connsiteY2"/>
                  </a:cxn>
                  <a:cxn ang="0">
                    <a:pos x="connsiteX3" y="connsiteY3"/>
                  </a:cxn>
                </a:cxnLst>
                <a:rect l="l" t="t" r="r" b="b"/>
                <a:pathLst>
                  <a:path w="74718" h="127529">
                    <a:moveTo>
                      <a:pt x="0" y="0"/>
                    </a:moveTo>
                    <a:lnTo>
                      <a:pt x="74718" y="0"/>
                    </a:lnTo>
                    <a:lnTo>
                      <a:pt x="74718" y="127529"/>
                    </a:lnTo>
                    <a:lnTo>
                      <a:pt x="0" y="127529"/>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282" name="Freeform 37">
                <a:extLst>
                  <a:ext uri="{FF2B5EF4-FFF2-40B4-BE49-F238E27FC236}">
                    <a16:creationId xmlns:a16="http://schemas.microsoft.com/office/drawing/2014/main" id="{99F509A7-27B1-A7CA-2A6F-8F7138D33789}"/>
                  </a:ext>
                </a:extLst>
              </p:cNvPr>
              <p:cNvSpPr/>
              <p:nvPr/>
            </p:nvSpPr>
            <p:spPr>
              <a:xfrm>
                <a:off x="4870078" y="3146494"/>
                <a:ext cx="67246" cy="122315"/>
              </a:xfrm>
              <a:custGeom>
                <a:avLst/>
                <a:gdLst>
                  <a:gd name="connsiteX0" fmla="*/ 0 w 74718"/>
                  <a:gd name="connsiteY0" fmla="*/ 0 h 143404"/>
                  <a:gd name="connsiteX1" fmla="*/ 74718 w 74718"/>
                  <a:gd name="connsiteY1" fmla="*/ 0 h 143404"/>
                  <a:gd name="connsiteX2" fmla="*/ 74718 w 74718"/>
                  <a:gd name="connsiteY2" fmla="*/ 143404 h 143404"/>
                  <a:gd name="connsiteX3" fmla="*/ 0 w 74718"/>
                  <a:gd name="connsiteY3" fmla="*/ 143404 h 143404"/>
                </a:gdLst>
                <a:ahLst/>
                <a:cxnLst>
                  <a:cxn ang="0">
                    <a:pos x="connsiteX0" y="connsiteY0"/>
                  </a:cxn>
                  <a:cxn ang="0">
                    <a:pos x="connsiteX1" y="connsiteY1"/>
                  </a:cxn>
                  <a:cxn ang="0">
                    <a:pos x="connsiteX2" y="connsiteY2"/>
                  </a:cxn>
                  <a:cxn ang="0">
                    <a:pos x="connsiteX3" y="connsiteY3"/>
                  </a:cxn>
                </a:cxnLst>
                <a:rect l="l" t="t" r="r" b="b"/>
                <a:pathLst>
                  <a:path w="74718" h="143404">
                    <a:moveTo>
                      <a:pt x="0" y="0"/>
                    </a:moveTo>
                    <a:lnTo>
                      <a:pt x="74718" y="0"/>
                    </a:lnTo>
                    <a:lnTo>
                      <a:pt x="74718" y="143404"/>
                    </a:lnTo>
                    <a:lnTo>
                      <a:pt x="0" y="143404"/>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283" name="Freeform 38">
                <a:extLst>
                  <a:ext uri="{FF2B5EF4-FFF2-40B4-BE49-F238E27FC236}">
                    <a16:creationId xmlns:a16="http://schemas.microsoft.com/office/drawing/2014/main" id="{4BED1C9B-74DF-0B92-DD68-CCCE1ABA6974}"/>
                  </a:ext>
                </a:extLst>
              </p:cNvPr>
              <p:cNvSpPr/>
              <p:nvPr/>
            </p:nvSpPr>
            <p:spPr>
              <a:xfrm>
                <a:off x="4982092" y="3146494"/>
                <a:ext cx="67246" cy="122315"/>
              </a:xfrm>
              <a:custGeom>
                <a:avLst/>
                <a:gdLst>
                  <a:gd name="connsiteX0" fmla="*/ 0 w 74718"/>
                  <a:gd name="connsiteY0" fmla="*/ 0 h 143404"/>
                  <a:gd name="connsiteX1" fmla="*/ 74718 w 74718"/>
                  <a:gd name="connsiteY1" fmla="*/ 0 h 143404"/>
                  <a:gd name="connsiteX2" fmla="*/ 74718 w 74718"/>
                  <a:gd name="connsiteY2" fmla="*/ 143404 h 143404"/>
                  <a:gd name="connsiteX3" fmla="*/ 0 w 74718"/>
                  <a:gd name="connsiteY3" fmla="*/ 143404 h 143404"/>
                </a:gdLst>
                <a:ahLst/>
                <a:cxnLst>
                  <a:cxn ang="0">
                    <a:pos x="connsiteX0" y="connsiteY0"/>
                  </a:cxn>
                  <a:cxn ang="0">
                    <a:pos x="connsiteX1" y="connsiteY1"/>
                  </a:cxn>
                  <a:cxn ang="0">
                    <a:pos x="connsiteX2" y="connsiteY2"/>
                  </a:cxn>
                  <a:cxn ang="0">
                    <a:pos x="connsiteX3" y="connsiteY3"/>
                  </a:cxn>
                </a:cxnLst>
                <a:rect l="l" t="t" r="r" b="b"/>
                <a:pathLst>
                  <a:path w="74718" h="143404">
                    <a:moveTo>
                      <a:pt x="0" y="0"/>
                    </a:moveTo>
                    <a:lnTo>
                      <a:pt x="74718" y="0"/>
                    </a:lnTo>
                    <a:lnTo>
                      <a:pt x="74718" y="143404"/>
                    </a:lnTo>
                    <a:lnTo>
                      <a:pt x="0" y="143404"/>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284" name="Freeform 39">
                <a:extLst>
                  <a:ext uri="{FF2B5EF4-FFF2-40B4-BE49-F238E27FC236}">
                    <a16:creationId xmlns:a16="http://schemas.microsoft.com/office/drawing/2014/main" id="{96C3B1BD-D72B-0981-EF3E-7A2B09331F22}"/>
                  </a:ext>
                </a:extLst>
              </p:cNvPr>
              <p:cNvSpPr/>
              <p:nvPr/>
            </p:nvSpPr>
            <p:spPr>
              <a:xfrm>
                <a:off x="5206025" y="3146403"/>
                <a:ext cx="67246" cy="163116"/>
              </a:xfrm>
              <a:custGeom>
                <a:avLst/>
                <a:gdLst>
                  <a:gd name="connsiteX0" fmla="*/ 0 w 74718"/>
                  <a:gd name="connsiteY0" fmla="*/ 0 h 191240"/>
                  <a:gd name="connsiteX1" fmla="*/ 74718 w 74718"/>
                  <a:gd name="connsiteY1" fmla="*/ 0 h 191240"/>
                  <a:gd name="connsiteX2" fmla="*/ 74718 w 74718"/>
                  <a:gd name="connsiteY2" fmla="*/ 191241 h 191240"/>
                  <a:gd name="connsiteX3" fmla="*/ 0 w 74718"/>
                  <a:gd name="connsiteY3" fmla="*/ 191241 h 191240"/>
                </a:gdLst>
                <a:ahLst/>
                <a:cxnLst>
                  <a:cxn ang="0">
                    <a:pos x="connsiteX0" y="connsiteY0"/>
                  </a:cxn>
                  <a:cxn ang="0">
                    <a:pos x="connsiteX1" y="connsiteY1"/>
                  </a:cxn>
                  <a:cxn ang="0">
                    <a:pos x="connsiteX2" y="connsiteY2"/>
                  </a:cxn>
                  <a:cxn ang="0">
                    <a:pos x="connsiteX3" y="connsiteY3"/>
                  </a:cxn>
                </a:cxnLst>
                <a:rect l="l" t="t" r="r" b="b"/>
                <a:pathLst>
                  <a:path w="74718" h="191240">
                    <a:moveTo>
                      <a:pt x="0" y="0"/>
                    </a:moveTo>
                    <a:lnTo>
                      <a:pt x="74718" y="0"/>
                    </a:lnTo>
                    <a:lnTo>
                      <a:pt x="74718" y="191241"/>
                    </a:lnTo>
                    <a:lnTo>
                      <a:pt x="0" y="191241"/>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285" name="Freeform 40">
                <a:extLst>
                  <a:ext uri="{FF2B5EF4-FFF2-40B4-BE49-F238E27FC236}">
                    <a16:creationId xmlns:a16="http://schemas.microsoft.com/office/drawing/2014/main" id="{6E2BCF4A-D791-EC28-E7DA-A446EB0B4B4A}"/>
                  </a:ext>
                </a:extLst>
              </p:cNvPr>
              <p:cNvSpPr/>
              <p:nvPr/>
            </p:nvSpPr>
            <p:spPr>
              <a:xfrm>
                <a:off x="5430053" y="3146403"/>
                <a:ext cx="67246" cy="163116"/>
              </a:xfrm>
              <a:custGeom>
                <a:avLst/>
                <a:gdLst>
                  <a:gd name="connsiteX0" fmla="*/ 0 w 74718"/>
                  <a:gd name="connsiteY0" fmla="*/ 0 h 191240"/>
                  <a:gd name="connsiteX1" fmla="*/ 74718 w 74718"/>
                  <a:gd name="connsiteY1" fmla="*/ 0 h 191240"/>
                  <a:gd name="connsiteX2" fmla="*/ 74718 w 74718"/>
                  <a:gd name="connsiteY2" fmla="*/ 191241 h 191240"/>
                  <a:gd name="connsiteX3" fmla="*/ 0 w 74718"/>
                  <a:gd name="connsiteY3" fmla="*/ 191241 h 191240"/>
                </a:gdLst>
                <a:ahLst/>
                <a:cxnLst>
                  <a:cxn ang="0">
                    <a:pos x="connsiteX0" y="connsiteY0"/>
                  </a:cxn>
                  <a:cxn ang="0">
                    <a:pos x="connsiteX1" y="connsiteY1"/>
                  </a:cxn>
                  <a:cxn ang="0">
                    <a:pos x="connsiteX2" y="connsiteY2"/>
                  </a:cxn>
                  <a:cxn ang="0">
                    <a:pos x="connsiteX3" y="connsiteY3"/>
                  </a:cxn>
                </a:cxnLst>
                <a:rect l="l" t="t" r="r" b="b"/>
                <a:pathLst>
                  <a:path w="74718" h="191240">
                    <a:moveTo>
                      <a:pt x="0" y="0"/>
                    </a:moveTo>
                    <a:lnTo>
                      <a:pt x="74718" y="0"/>
                    </a:lnTo>
                    <a:lnTo>
                      <a:pt x="74718" y="191241"/>
                    </a:lnTo>
                    <a:lnTo>
                      <a:pt x="0" y="191241"/>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286" name="Freeform 41">
                <a:extLst>
                  <a:ext uri="{FF2B5EF4-FFF2-40B4-BE49-F238E27FC236}">
                    <a16:creationId xmlns:a16="http://schemas.microsoft.com/office/drawing/2014/main" id="{151BA788-02DA-ECA2-2F7A-F2EC9D5B52E0}"/>
                  </a:ext>
                </a:extLst>
              </p:cNvPr>
              <p:cNvSpPr/>
              <p:nvPr/>
            </p:nvSpPr>
            <p:spPr>
              <a:xfrm>
                <a:off x="5542067" y="3146494"/>
                <a:ext cx="67246" cy="176656"/>
              </a:xfrm>
              <a:custGeom>
                <a:avLst/>
                <a:gdLst>
                  <a:gd name="connsiteX0" fmla="*/ 0 w 74718"/>
                  <a:gd name="connsiteY0" fmla="*/ 0 h 207115"/>
                  <a:gd name="connsiteX1" fmla="*/ 74718 w 74718"/>
                  <a:gd name="connsiteY1" fmla="*/ 0 h 207115"/>
                  <a:gd name="connsiteX2" fmla="*/ 74718 w 74718"/>
                  <a:gd name="connsiteY2" fmla="*/ 207116 h 207115"/>
                  <a:gd name="connsiteX3" fmla="*/ 0 w 74718"/>
                  <a:gd name="connsiteY3" fmla="*/ 207116 h 207115"/>
                </a:gdLst>
                <a:ahLst/>
                <a:cxnLst>
                  <a:cxn ang="0">
                    <a:pos x="connsiteX0" y="connsiteY0"/>
                  </a:cxn>
                  <a:cxn ang="0">
                    <a:pos x="connsiteX1" y="connsiteY1"/>
                  </a:cxn>
                  <a:cxn ang="0">
                    <a:pos x="connsiteX2" y="connsiteY2"/>
                  </a:cxn>
                  <a:cxn ang="0">
                    <a:pos x="connsiteX3" y="connsiteY3"/>
                  </a:cxn>
                </a:cxnLst>
                <a:rect l="l" t="t" r="r" b="b"/>
                <a:pathLst>
                  <a:path w="74718" h="207115">
                    <a:moveTo>
                      <a:pt x="0" y="0"/>
                    </a:moveTo>
                    <a:lnTo>
                      <a:pt x="74718" y="0"/>
                    </a:lnTo>
                    <a:lnTo>
                      <a:pt x="74718" y="207116"/>
                    </a:lnTo>
                    <a:lnTo>
                      <a:pt x="0" y="207116"/>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287" name="Freeform 42">
                <a:extLst>
                  <a:ext uri="{FF2B5EF4-FFF2-40B4-BE49-F238E27FC236}">
                    <a16:creationId xmlns:a16="http://schemas.microsoft.com/office/drawing/2014/main" id="{04677DCB-BB6C-13A1-A7E2-A113A5B11FD2}"/>
                  </a:ext>
                </a:extLst>
              </p:cNvPr>
              <p:cNvSpPr/>
              <p:nvPr/>
            </p:nvSpPr>
            <p:spPr>
              <a:xfrm>
                <a:off x="5654081" y="3146403"/>
                <a:ext cx="67246" cy="190287"/>
              </a:xfrm>
              <a:custGeom>
                <a:avLst/>
                <a:gdLst>
                  <a:gd name="connsiteX0" fmla="*/ 0 w 74718"/>
                  <a:gd name="connsiteY0" fmla="*/ 0 h 223096"/>
                  <a:gd name="connsiteX1" fmla="*/ 74718 w 74718"/>
                  <a:gd name="connsiteY1" fmla="*/ 0 h 223096"/>
                  <a:gd name="connsiteX2" fmla="*/ 74718 w 74718"/>
                  <a:gd name="connsiteY2" fmla="*/ 223097 h 223096"/>
                  <a:gd name="connsiteX3" fmla="*/ 0 w 74718"/>
                  <a:gd name="connsiteY3" fmla="*/ 223097 h 223096"/>
                </a:gdLst>
                <a:ahLst/>
                <a:cxnLst>
                  <a:cxn ang="0">
                    <a:pos x="connsiteX0" y="connsiteY0"/>
                  </a:cxn>
                  <a:cxn ang="0">
                    <a:pos x="connsiteX1" y="connsiteY1"/>
                  </a:cxn>
                  <a:cxn ang="0">
                    <a:pos x="connsiteX2" y="connsiteY2"/>
                  </a:cxn>
                  <a:cxn ang="0">
                    <a:pos x="connsiteX3" y="connsiteY3"/>
                  </a:cxn>
                </a:cxnLst>
                <a:rect l="l" t="t" r="r" b="b"/>
                <a:pathLst>
                  <a:path w="74718" h="223096">
                    <a:moveTo>
                      <a:pt x="0" y="0"/>
                    </a:moveTo>
                    <a:lnTo>
                      <a:pt x="74718" y="0"/>
                    </a:lnTo>
                    <a:lnTo>
                      <a:pt x="74718" y="223097"/>
                    </a:lnTo>
                    <a:lnTo>
                      <a:pt x="0" y="223097"/>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288" name="Freeform 43">
                <a:extLst>
                  <a:ext uri="{FF2B5EF4-FFF2-40B4-BE49-F238E27FC236}">
                    <a16:creationId xmlns:a16="http://schemas.microsoft.com/office/drawing/2014/main" id="{76BB600C-5F6F-3FEA-CD88-708EA3DD490F}"/>
                  </a:ext>
                </a:extLst>
              </p:cNvPr>
              <p:cNvSpPr/>
              <p:nvPr/>
            </p:nvSpPr>
            <p:spPr>
              <a:xfrm>
                <a:off x="5766000" y="3146494"/>
                <a:ext cx="67246" cy="203918"/>
              </a:xfrm>
              <a:custGeom>
                <a:avLst/>
                <a:gdLst>
                  <a:gd name="connsiteX0" fmla="*/ 0 w 74718"/>
                  <a:gd name="connsiteY0" fmla="*/ 0 h 239077"/>
                  <a:gd name="connsiteX1" fmla="*/ 74718 w 74718"/>
                  <a:gd name="connsiteY1" fmla="*/ 0 h 239077"/>
                  <a:gd name="connsiteX2" fmla="*/ 74718 w 74718"/>
                  <a:gd name="connsiteY2" fmla="*/ 239078 h 239077"/>
                  <a:gd name="connsiteX3" fmla="*/ 0 w 74718"/>
                  <a:gd name="connsiteY3" fmla="*/ 239078 h 239077"/>
                </a:gdLst>
                <a:ahLst/>
                <a:cxnLst>
                  <a:cxn ang="0">
                    <a:pos x="connsiteX0" y="connsiteY0"/>
                  </a:cxn>
                  <a:cxn ang="0">
                    <a:pos x="connsiteX1" y="connsiteY1"/>
                  </a:cxn>
                  <a:cxn ang="0">
                    <a:pos x="connsiteX2" y="connsiteY2"/>
                  </a:cxn>
                  <a:cxn ang="0">
                    <a:pos x="connsiteX3" y="connsiteY3"/>
                  </a:cxn>
                </a:cxnLst>
                <a:rect l="l" t="t" r="r" b="b"/>
                <a:pathLst>
                  <a:path w="74718" h="239077">
                    <a:moveTo>
                      <a:pt x="0" y="0"/>
                    </a:moveTo>
                    <a:lnTo>
                      <a:pt x="74718" y="0"/>
                    </a:lnTo>
                    <a:lnTo>
                      <a:pt x="74718" y="239078"/>
                    </a:lnTo>
                    <a:lnTo>
                      <a:pt x="0" y="239078"/>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289" name="Freeform 44">
                <a:extLst>
                  <a:ext uri="{FF2B5EF4-FFF2-40B4-BE49-F238E27FC236}">
                    <a16:creationId xmlns:a16="http://schemas.microsoft.com/office/drawing/2014/main" id="{0B5DD24A-1090-6019-7246-42974E690684}"/>
                  </a:ext>
                </a:extLst>
              </p:cNvPr>
              <p:cNvSpPr/>
              <p:nvPr/>
            </p:nvSpPr>
            <p:spPr>
              <a:xfrm>
                <a:off x="5990028" y="3146403"/>
                <a:ext cx="67246" cy="217458"/>
              </a:xfrm>
              <a:custGeom>
                <a:avLst/>
                <a:gdLst>
                  <a:gd name="connsiteX0" fmla="*/ 0 w 74718"/>
                  <a:gd name="connsiteY0" fmla="*/ 0 h 254952"/>
                  <a:gd name="connsiteX1" fmla="*/ 74719 w 74718"/>
                  <a:gd name="connsiteY1" fmla="*/ 0 h 254952"/>
                  <a:gd name="connsiteX2" fmla="*/ 74719 w 74718"/>
                  <a:gd name="connsiteY2" fmla="*/ 254952 h 254952"/>
                  <a:gd name="connsiteX3" fmla="*/ 0 w 74718"/>
                  <a:gd name="connsiteY3" fmla="*/ 254952 h 254952"/>
                </a:gdLst>
                <a:ahLst/>
                <a:cxnLst>
                  <a:cxn ang="0">
                    <a:pos x="connsiteX0" y="connsiteY0"/>
                  </a:cxn>
                  <a:cxn ang="0">
                    <a:pos x="connsiteX1" y="connsiteY1"/>
                  </a:cxn>
                  <a:cxn ang="0">
                    <a:pos x="connsiteX2" y="connsiteY2"/>
                  </a:cxn>
                  <a:cxn ang="0">
                    <a:pos x="connsiteX3" y="connsiteY3"/>
                  </a:cxn>
                </a:cxnLst>
                <a:rect l="l" t="t" r="r" b="b"/>
                <a:pathLst>
                  <a:path w="74718" h="254952">
                    <a:moveTo>
                      <a:pt x="0" y="0"/>
                    </a:moveTo>
                    <a:lnTo>
                      <a:pt x="74719" y="0"/>
                    </a:lnTo>
                    <a:lnTo>
                      <a:pt x="74719" y="254952"/>
                    </a:lnTo>
                    <a:lnTo>
                      <a:pt x="0" y="254952"/>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290" name="Freeform 45">
                <a:extLst>
                  <a:ext uri="{FF2B5EF4-FFF2-40B4-BE49-F238E27FC236}">
                    <a16:creationId xmlns:a16="http://schemas.microsoft.com/office/drawing/2014/main" id="{83F270ED-C69C-1C9F-1F92-A8C0A1330C77}"/>
                  </a:ext>
                </a:extLst>
              </p:cNvPr>
              <p:cNvSpPr/>
              <p:nvPr/>
            </p:nvSpPr>
            <p:spPr>
              <a:xfrm>
                <a:off x="6102042" y="3146494"/>
                <a:ext cx="67246" cy="231089"/>
              </a:xfrm>
              <a:custGeom>
                <a:avLst/>
                <a:gdLst>
                  <a:gd name="connsiteX0" fmla="*/ 0 w 74718"/>
                  <a:gd name="connsiteY0" fmla="*/ 0 h 270933"/>
                  <a:gd name="connsiteX1" fmla="*/ 74718 w 74718"/>
                  <a:gd name="connsiteY1" fmla="*/ 0 h 270933"/>
                  <a:gd name="connsiteX2" fmla="*/ 74718 w 74718"/>
                  <a:gd name="connsiteY2" fmla="*/ 270934 h 270933"/>
                  <a:gd name="connsiteX3" fmla="*/ 0 w 74718"/>
                  <a:gd name="connsiteY3" fmla="*/ 270934 h 270933"/>
                </a:gdLst>
                <a:ahLst/>
                <a:cxnLst>
                  <a:cxn ang="0">
                    <a:pos x="connsiteX0" y="connsiteY0"/>
                  </a:cxn>
                  <a:cxn ang="0">
                    <a:pos x="connsiteX1" y="connsiteY1"/>
                  </a:cxn>
                  <a:cxn ang="0">
                    <a:pos x="connsiteX2" y="connsiteY2"/>
                  </a:cxn>
                  <a:cxn ang="0">
                    <a:pos x="connsiteX3" y="connsiteY3"/>
                  </a:cxn>
                </a:cxnLst>
                <a:rect l="l" t="t" r="r" b="b"/>
                <a:pathLst>
                  <a:path w="74718" h="270933">
                    <a:moveTo>
                      <a:pt x="0" y="0"/>
                    </a:moveTo>
                    <a:lnTo>
                      <a:pt x="74718" y="0"/>
                    </a:lnTo>
                    <a:lnTo>
                      <a:pt x="74718" y="270934"/>
                    </a:lnTo>
                    <a:lnTo>
                      <a:pt x="0" y="270934"/>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291" name="Freeform 46">
                <a:extLst>
                  <a:ext uri="{FF2B5EF4-FFF2-40B4-BE49-F238E27FC236}">
                    <a16:creationId xmlns:a16="http://schemas.microsoft.com/office/drawing/2014/main" id="{5EFFD624-398C-D750-81E7-D26E6CAF0EB2}"/>
                  </a:ext>
                </a:extLst>
              </p:cNvPr>
              <p:cNvSpPr/>
              <p:nvPr/>
            </p:nvSpPr>
            <p:spPr>
              <a:xfrm>
                <a:off x="6214056" y="3146494"/>
                <a:ext cx="67246" cy="258260"/>
              </a:xfrm>
              <a:custGeom>
                <a:avLst/>
                <a:gdLst>
                  <a:gd name="connsiteX0" fmla="*/ 0 w 74718"/>
                  <a:gd name="connsiteY0" fmla="*/ 0 h 302789"/>
                  <a:gd name="connsiteX1" fmla="*/ 74718 w 74718"/>
                  <a:gd name="connsiteY1" fmla="*/ 0 h 302789"/>
                  <a:gd name="connsiteX2" fmla="*/ 74718 w 74718"/>
                  <a:gd name="connsiteY2" fmla="*/ 302789 h 302789"/>
                  <a:gd name="connsiteX3" fmla="*/ 0 w 74718"/>
                  <a:gd name="connsiteY3" fmla="*/ 302789 h 302789"/>
                </a:gdLst>
                <a:ahLst/>
                <a:cxnLst>
                  <a:cxn ang="0">
                    <a:pos x="connsiteX0" y="connsiteY0"/>
                  </a:cxn>
                  <a:cxn ang="0">
                    <a:pos x="connsiteX1" y="connsiteY1"/>
                  </a:cxn>
                  <a:cxn ang="0">
                    <a:pos x="connsiteX2" y="connsiteY2"/>
                  </a:cxn>
                  <a:cxn ang="0">
                    <a:pos x="connsiteX3" y="connsiteY3"/>
                  </a:cxn>
                </a:cxnLst>
                <a:rect l="l" t="t" r="r" b="b"/>
                <a:pathLst>
                  <a:path w="74718" h="302789">
                    <a:moveTo>
                      <a:pt x="0" y="0"/>
                    </a:moveTo>
                    <a:lnTo>
                      <a:pt x="74718" y="0"/>
                    </a:lnTo>
                    <a:lnTo>
                      <a:pt x="74718" y="302789"/>
                    </a:lnTo>
                    <a:lnTo>
                      <a:pt x="0" y="302789"/>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292" name="Freeform 47">
                <a:extLst>
                  <a:ext uri="{FF2B5EF4-FFF2-40B4-BE49-F238E27FC236}">
                    <a16:creationId xmlns:a16="http://schemas.microsoft.com/office/drawing/2014/main" id="{968F1D07-8D2A-A090-1F16-AE7A2324953E}"/>
                  </a:ext>
                </a:extLst>
              </p:cNvPr>
              <p:cNvSpPr/>
              <p:nvPr/>
            </p:nvSpPr>
            <p:spPr>
              <a:xfrm>
                <a:off x="6326070" y="3146494"/>
                <a:ext cx="67246" cy="285431"/>
              </a:xfrm>
              <a:custGeom>
                <a:avLst/>
                <a:gdLst>
                  <a:gd name="connsiteX0" fmla="*/ 0 w 74718"/>
                  <a:gd name="connsiteY0" fmla="*/ 0 h 334645"/>
                  <a:gd name="connsiteX1" fmla="*/ 74718 w 74718"/>
                  <a:gd name="connsiteY1" fmla="*/ 0 h 334645"/>
                  <a:gd name="connsiteX2" fmla="*/ 74718 w 74718"/>
                  <a:gd name="connsiteY2" fmla="*/ 334645 h 334645"/>
                  <a:gd name="connsiteX3" fmla="*/ 0 w 74718"/>
                  <a:gd name="connsiteY3" fmla="*/ 334645 h 334645"/>
                </a:gdLst>
                <a:ahLst/>
                <a:cxnLst>
                  <a:cxn ang="0">
                    <a:pos x="connsiteX0" y="connsiteY0"/>
                  </a:cxn>
                  <a:cxn ang="0">
                    <a:pos x="connsiteX1" y="connsiteY1"/>
                  </a:cxn>
                  <a:cxn ang="0">
                    <a:pos x="connsiteX2" y="connsiteY2"/>
                  </a:cxn>
                  <a:cxn ang="0">
                    <a:pos x="connsiteX3" y="connsiteY3"/>
                  </a:cxn>
                </a:cxnLst>
                <a:rect l="l" t="t" r="r" b="b"/>
                <a:pathLst>
                  <a:path w="74718" h="334645">
                    <a:moveTo>
                      <a:pt x="0" y="0"/>
                    </a:moveTo>
                    <a:lnTo>
                      <a:pt x="74718" y="0"/>
                    </a:lnTo>
                    <a:lnTo>
                      <a:pt x="74718" y="334645"/>
                    </a:lnTo>
                    <a:lnTo>
                      <a:pt x="0" y="334645"/>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293" name="Freeform 48">
                <a:extLst>
                  <a:ext uri="{FF2B5EF4-FFF2-40B4-BE49-F238E27FC236}">
                    <a16:creationId xmlns:a16="http://schemas.microsoft.com/office/drawing/2014/main" id="{6437BB89-6F95-2879-2A96-203E57FDA3E9}"/>
                  </a:ext>
                </a:extLst>
              </p:cNvPr>
              <p:cNvSpPr/>
              <p:nvPr/>
            </p:nvSpPr>
            <p:spPr>
              <a:xfrm>
                <a:off x="6438369" y="3146403"/>
                <a:ext cx="67246" cy="299061"/>
              </a:xfrm>
              <a:custGeom>
                <a:avLst/>
                <a:gdLst>
                  <a:gd name="connsiteX0" fmla="*/ 0 w 74718"/>
                  <a:gd name="connsiteY0" fmla="*/ 0 h 350625"/>
                  <a:gd name="connsiteX1" fmla="*/ 74718 w 74718"/>
                  <a:gd name="connsiteY1" fmla="*/ 0 h 350625"/>
                  <a:gd name="connsiteX2" fmla="*/ 74718 w 74718"/>
                  <a:gd name="connsiteY2" fmla="*/ 350626 h 350625"/>
                  <a:gd name="connsiteX3" fmla="*/ 0 w 74718"/>
                  <a:gd name="connsiteY3" fmla="*/ 350626 h 350625"/>
                </a:gdLst>
                <a:ahLst/>
                <a:cxnLst>
                  <a:cxn ang="0">
                    <a:pos x="connsiteX0" y="connsiteY0"/>
                  </a:cxn>
                  <a:cxn ang="0">
                    <a:pos x="connsiteX1" y="connsiteY1"/>
                  </a:cxn>
                  <a:cxn ang="0">
                    <a:pos x="connsiteX2" y="connsiteY2"/>
                  </a:cxn>
                  <a:cxn ang="0">
                    <a:pos x="connsiteX3" y="connsiteY3"/>
                  </a:cxn>
                </a:cxnLst>
                <a:rect l="l" t="t" r="r" b="b"/>
                <a:pathLst>
                  <a:path w="74718" h="350625">
                    <a:moveTo>
                      <a:pt x="0" y="0"/>
                    </a:moveTo>
                    <a:lnTo>
                      <a:pt x="74718" y="0"/>
                    </a:lnTo>
                    <a:lnTo>
                      <a:pt x="74718" y="350626"/>
                    </a:lnTo>
                    <a:lnTo>
                      <a:pt x="0" y="350626"/>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294" name="Freeform 49">
                <a:extLst>
                  <a:ext uri="{FF2B5EF4-FFF2-40B4-BE49-F238E27FC236}">
                    <a16:creationId xmlns:a16="http://schemas.microsoft.com/office/drawing/2014/main" id="{E135A8FA-66B4-5C7A-239D-1B565294ABF3}"/>
                  </a:ext>
                </a:extLst>
              </p:cNvPr>
              <p:cNvSpPr/>
              <p:nvPr/>
            </p:nvSpPr>
            <p:spPr>
              <a:xfrm>
                <a:off x="6550383" y="3146403"/>
                <a:ext cx="67246" cy="326232"/>
              </a:xfrm>
              <a:custGeom>
                <a:avLst/>
                <a:gdLst>
                  <a:gd name="connsiteX0" fmla="*/ 0 w 74718"/>
                  <a:gd name="connsiteY0" fmla="*/ 0 h 382481"/>
                  <a:gd name="connsiteX1" fmla="*/ 74718 w 74718"/>
                  <a:gd name="connsiteY1" fmla="*/ 0 h 382481"/>
                  <a:gd name="connsiteX2" fmla="*/ 74718 w 74718"/>
                  <a:gd name="connsiteY2" fmla="*/ 382482 h 382481"/>
                  <a:gd name="connsiteX3" fmla="*/ 0 w 74718"/>
                  <a:gd name="connsiteY3" fmla="*/ 382482 h 382481"/>
                </a:gdLst>
                <a:ahLst/>
                <a:cxnLst>
                  <a:cxn ang="0">
                    <a:pos x="connsiteX0" y="connsiteY0"/>
                  </a:cxn>
                  <a:cxn ang="0">
                    <a:pos x="connsiteX1" y="connsiteY1"/>
                  </a:cxn>
                  <a:cxn ang="0">
                    <a:pos x="connsiteX2" y="connsiteY2"/>
                  </a:cxn>
                  <a:cxn ang="0">
                    <a:pos x="connsiteX3" y="connsiteY3"/>
                  </a:cxn>
                </a:cxnLst>
                <a:rect l="l" t="t" r="r" b="b"/>
                <a:pathLst>
                  <a:path w="74718" h="382481">
                    <a:moveTo>
                      <a:pt x="0" y="0"/>
                    </a:moveTo>
                    <a:lnTo>
                      <a:pt x="74718" y="0"/>
                    </a:lnTo>
                    <a:lnTo>
                      <a:pt x="74718" y="382482"/>
                    </a:lnTo>
                    <a:lnTo>
                      <a:pt x="0" y="382482"/>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295" name="Freeform 50">
                <a:extLst>
                  <a:ext uri="{FF2B5EF4-FFF2-40B4-BE49-F238E27FC236}">
                    <a16:creationId xmlns:a16="http://schemas.microsoft.com/office/drawing/2014/main" id="{BDEEA9E5-AC73-73B6-194D-E4EC0CDD48A7}"/>
                  </a:ext>
                </a:extLst>
              </p:cNvPr>
              <p:cNvSpPr/>
              <p:nvPr/>
            </p:nvSpPr>
            <p:spPr>
              <a:xfrm>
                <a:off x="6662397" y="3146403"/>
                <a:ext cx="67246" cy="353403"/>
              </a:xfrm>
              <a:custGeom>
                <a:avLst/>
                <a:gdLst>
                  <a:gd name="connsiteX0" fmla="*/ 0 w 74718"/>
                  <a:gd name="connsiteY0" fmla="*/ 0 h 414337"/>
                  <a:gd name="connsiteX1" fmla="*/ 74718 w 74718"/>
                  <a:gd name="connsiteY1" fmla="*/ 0 h 414337"/>
                  <a:gd name="connsiteX2" fmla="*/ 74718 w 74718"/>
                  <a:gd name="connsiteY2" fmla="*/ 414337 h 414337"/>
                  <a:gd name="connsiteX3" fmla="*/ 0 w 74718"/>
                  <a:gd name="connsiteY3" fmla="*/ 414337 h 414337"/>
                </a:gdLst>
                <a:ahLst/>
                <a:cxnLst>
                  <a:cxn ang="0">
                    <a:pos x="connsiteX0" y="connsiteY0"/>
                  </a:cxn>
                  <a:cxn ang="0">
                    <a:pos x="connsiteX1" y="connsiteY1"/>
                  </a:cxn>
                  <a:cxn ang="0">
                    <a:pos x="connsiteX2" y="connsiteY2"/>
                  </a:cxn>
                  <a:cxn ang="0">
                    <a:pos x="connsiteX3" y="connsiteY3"/>
                  </a:cxn>
                </a:cxnLst>
                <a:rect l="l" t="t" r="r" b="b"/>
                <a:pathLst>
                  <a:path w="74718" h="414337">
                    <a:moveTo>
                      <a:pt x="0" y="0"/>
                    </a:moveTo>
                    <a:lnTo>
                      <a:pt x="74718" y="0"/>
                    </a:lnTo>
                    <a:lnTo>
                      <a:pt x="74718" y="414337"/>
                    </a:lnTo>
                    <a:lnTo>
                      <a:pt x="0" y="414337"/>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296" name="Freeform 51">
                <a:extLst>
                  <a:ext uri="{FF2B5EF4-FFF2-40B4-BE49-F238E27FC236}">
                    <a16:creationId xmlns:a16="http://schemas.microsoft.com/office/drawing/2014/main" id="{2121848A-559A-1D1D-80F2-2969B97C59F8}"/>
                  </a:ext>
                </a:extLst>
              </p:cNvPr>
              <p:cNvSpPr/>
              <p:nvPr/>
            </p:nvSpPr>
            <p:spPr>
              <a:xfrm>
                <a:off x="6774411" y="3146494"/>
                <a:ext cx="67246" cy="380574"/>
              </a:xfrm>
              <a:custGeom>
                <a:avLst/>
                <a:gdLst>
                  <a:gd name="connsiteX0" fmla="*/ 0 w 74718"/>
                  <a:gd name="connsiteY0" fmla="*/ 0 h 446193"/>
                  <a:gd name="connsiteX1" fmla="*/ 74718 w 74718"/>
                  <a:gd name="connsiteY1" fmla="*/ 0 h 446193"/>
                  <a:gd name="connsiteX2" fmla="*/ 74718 w 74718"/>
                  <a:gd name="connsiteY2" fmla="*/ 446193 h 446193"/>
                  <a:gd name="connsiteX3" fmla="*/ 0 w 74718"/>
                  <a:gd name="connsiteY3" fmla="*/ 446193 h 446193"/>
                </a:gdLst>
                <a:ahLst/>
                <a:cxnLst>
                  <a:cxn ang="0">
                    <a:pos x="connsiteX0" y="connsiteY0"/>
                  </a:cxn>
                  <a:cxn ang="0">
                    <a:pos x="connsiteX1" y="connsiteY1"/>
                  </a:cxn>
                  <a:cxn ang="0">
                    <a:pos x="connsiteX2" y="connsiteY2"/>
                  </a:cxn>
                  <a:cxn ang="0">
                    <a:pos x="connsiteX3" y="connsiteY3"/>
                  </a:cxn>
                </a:cxnLst>
                <a:rect l="l" t="t" r="r" b="b"/>
                <a:pathLst>
                  <a:path w="74718" h="446193">
                    <a:moveTo>
                      <a:pt x="0" y="0"/>
                    </a:moveTo>
                    <a:lnTo>
                      <a:pt x="74718" y="0"/>
                    </a:lnTo>
                    <a:lnTo>
                      <a:pt x="74718" y="446193"/>
                    </a:lnTo>
                    <a:lnTo>
                      <a:pt x="0" y="446193"/>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297" name="Freeform 52">
                <a:extLst>
                  <a:ext uri="{FF2B5EF4-FFF2-40B4-BE49-F238E27FC236}">
                    <a16:creationId xmlns:a16="http://schemas.microsoft.com/office/drawing/2014/main" id="{C75CA5B7-9121-BEE5-F437-D9E9A494CC4B}"/>
                  </a:ext>
                </a:extLst>
              </p:cNvPr>
              <p:cNvSpPr/>
              <p:nvPr/>
            </p:nvSpPr>
            <p:spPr>
              <a:xfrm>
                <a:off x="6886330" y="3146403"/>
                <a:ext cx="67246" cy="394205"/>
              </a:xfrm>
              <a:custGeom>
                <a:avLst/>
                <a:gdLst>
                  <a:gd name="connsiteX0" fmla="*/ 0 w 74718"/>
                  <a:gd name="connsiteY0" fmla="*/ 0 h 462174"/>
                  <a:gd name="connsiteX1" fmla="*/ 74718 w 74718"/>
                  <a:gd name="connsiteY1" fmla="*/ 0 h 462174"/>
                  <a:gd name="connsiteX2" fmla="*/ 74718 w 74718"/>
                  <a:gd name="connsiteY2" fmla="*/ 462174 h 462174"/>
                  <a:gd name="connsiteX3" fmla="*/ 0 w 74718"/>
                  <a:gd name="connsiteY3" fmla="*/ 462174 h 462174"/>
                </a:gdLst>
                <a:ahLst/>
                <a:cxnLst>
                  <a:cxn ang="0">
                    <a:pos x="connsiteX0" y="connsiteY0"/>
                  </a:cxn>
                  <a:cxn ang="0">
                    <a:pos x="connsiteX1" y="connsiteY1"/>
                  </a:cxn>
                  <a:cxn ang="0">
                    <a:pos x="connsiteX2" y="connsiteY2"/>
                  </a:cxn>
                  <a:cxn ang="0">
                    <a:pos x="connsiteX3" y="connsiteY3"/>
                  </a:cxn>
                </a:cxnLst>
                <a:rect l="l" t="t" r="r" b="b"/>
                <a:pathLst>
                  <a:path w="74718" h="462174">
                    <a:moveTo>
                      <a:pt x="0" y="0"/>
                    </a:moveTo>
                    <a:lnTo>
                      <a:pt x="74718" y="0"/>
                    </a:lnTo>
                    <a:lnTo>
                      <a:pt x="74718" y="462174"/>
                    </a:lnTo>
                    <a:lnTo>
                      <a:pt x="0" y="462174"/>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298" name="Freeform 53">
                <a:extLst>
                  <a:ext uri="{FF2B5EF4-FFF2-40B4-BE49-F238E27FC236}">
                    <a16:creationId xmlns:a16="http://schemas.microsoft.com/office/drawing/2014/main" id="{F452913B-21D7-07EA-3C91-BAB92C7E7B68}"/>
                  </a:ext>
                </a:extLst>
              </p:cNvPr>
              <p:cNvSpPr/>
              <p:nvPr/>
            </p:nvSpPr>
            <p:spPr>
              <a:xfrm>
                <a:off x="6998344" y="3146494"/>
                <a:ext cx="67246" cy="407746"/>
              </a:xfrm>
              <a:custGeom>
                <a:avLst/>
                <a:gdLst>
                  <a:gd name="connsiteX0" fmla="*/ 0 w 74718"/>
                  <a:gd name="connsiteY0" fmla="*/ 0 h 478049"/>
                  <a:gd name="connsiteX1" fmla="*/ 74718 w 74718"/>
                  <a:gd name="connsiteY1" fmla="*/ 0 h 478049"/>
                  <a:gd name="connsiteX2" fmla="*/ 74718 w 74718"/>
                  <a:gd name="connsiteY2" fmla="*/ 478049 h 478049"/>
                  <a:gd name="connsiteX3" fmla="*/ 0 w 74718"/>
                  <a:gd name="connsiteY3" fmla="*/ 478049 h 478049"/>
                </a:gdLst>
                <a:ahLst/>
                <a:cxnLst>
                  <a:cxn ang="0">
                    <a:pos x="connsiteX0" y="connsiteY0"/>
                  </a:cxn>
                  <a:cxn ang="0">
                    <a:pos x="connsiteX1" y="connsiteY1"/>
                  </a:cxn>
                  <a:cxn ang="0">
                    <a:pos x="connsiteX2" y="connsiteY2"/>
                  </a:cxn>
                  <a:cxn ang="0">
                    <a:pos x="connsiteX3" y="connsiteY3"/>
                  </a:cxn>
                </a:cxnLst>
                <a:rect l="l" t="t" r="r" b="b"/>
                <a:pathLst>
                  <a:path w="74718" h="478049">
                    <a:moveTo>
                      <a:pt x="0" y="0"/>
                    </a:moveTo>
                    <a:lnTo>
                      <a:pt x="74718" y="0"/>
                    </a:lnTo>
                    <a:lnTo>
                      <a:pt x="74718" y="478049"/>
                    </a:lnTo>
                    <a:lnTo>
                      <a:pt x="0" y="478049"/>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299" name="Freeform 54">
                <a:extLst>
                  <a:ext uri="{FF2B5EF4-FFF2-40B4-BE49-F238E27FC236}">
                    <a16:creationId xmlns:a16="http://schemas.microsoft.com/office/drawing/2014/main" id="{AE1D9411-0629-9909-3E83-1BA35B90587A}"/>
                  </a:ext>
                </a:extLst>
              </p:cNvPr>
              <p:cNvSpPr/>
              <p:nvPr/>
            </p:nvSpPr>
            <p:spPr>
              <a:xfrm>
                <a:off x="7222372" y="3146403"/>
                <a:ext cx="67246" cy="448547"/>
              </a:xfrm>
              <a:custGeom>
                <a:avLst/>
                <a:gdLst>
                  <a:gd name="connsiteX0" fmla="*/ 0 w 74718"/>
                  <a:gd name="connsiteY0" fmla="*/ 0 h 525885"/>
                  <a:gd name="connsiteX1" fmla="*/ 74718 w 74718"/>
                  <a:gd name="connsiteY1" fmla="*/ 0 h 525885"/>
                  <a:gd name="connsiteX2" fmla="*/ 74718 w 74718"/>
                  <a:gd name="connsiteY2" fmla="*/ 525886 h 525885"/>
                  <a:gd name="connsiteX3" fmla="*/ 0 w 74718"/>
                  <a:gd name="connsiteY3" fmla="*/ 525886 h 525885"/>
                </a:gdLst>
                <a:ahLst/>
                <a:cxnLst>
                  <a:cxn ang="0">
                    <a:pos x="connsiteX0" y="connsiteY0"/>
                  </a:cxn>
                  <a:cxn ang="0">
                    <a:pos x="connsiteX1" y="connsiteY1"/>
                  </a:cxn>
                  <a:cxn ang="0">
                    <a:pos x="connsiteX2" y="connsiteY2"/>
                  </a:cxn>
                  <a:cxn ang="0">
                    <a:pos x="connsiteX3" y="connsiteY3"/>
                  </a:cxn>
                </a:cxnLst>
                <a:rect l="l" t="t" r="r" b="b"/>
                <a:pathLst>
                  <a:path w="74718" h="525885">
                    <a:moveTo>
                      <a:pt x="0" y="0"/>
                    </a:moveTo>
                    <a:lnTo>
                      <a:pt x="74718" y="0"/>
                    </a:lnTo>
                    <a:lnTo>
                      <a:pt x="74718" y="525886"/>
                    </a:lnTo>
                    <a:lnTo>
                      <a:pt x="0" y="525886"/>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00" name="Freeform 55">
                <a:extLst>
                  <a:ext uri="{FF2B5EF4-FFF2-40B4-BE49-F238E27FC236}">
                    <a16:creationId xmlns:a16="http://schemas.microsoft.com/office/drawing/2014/main" id="{BC648DE0-788E-7BBD-E5AA-00E8B7A40100}"/>
                  </a:ext>
                </a:extLst>
              </p:cNvPr>
              <p:cNvSpPr/>
              <p:nvPr/>
            </p:nvSpPr>
            <p:spPr>
              <a:xfrm>
                <a:off x="7334386" y="3146403"/>
                <a:ext cx="67246" cy="448547"/>
              </a:xfrm>
              <a:custGeom>
                <a:avLst/>
                <a:gdLst>
                  <a:gd name="connsiteX0" fmla="*/ 0 w 74718"/>
                  <a:gd name="connsiteY0" fmla="*/ 0 h 525885"/>
                  <a:gd name="connsiteX1" fmla="*/ 74718 w 74718"/>
                  <a:gd name="connsiteY1" fmla="*/ 0 h 525885"/>
                  <a:gd name="connsiteX2" fmla="*/ 74718 w 74718"/>
                  <a:gd name="connsiteY2" fmla="*/ 525886 h 525885"/>
                  <a:gd name="connsiteX3" fmla="*/ 0 w 74718"/>
                  <a:gd name="connsiteY3" fmla="*/ 525886 h 525885"/>
                </a:gdLst>
                <a:ahLst/>
                <a:cxnLst>
                  <a:cxn ang="0">
                    <a:pos x="connsiteX0" y="connsiteY0"/>
                  </a:cxn>
                  <a:cxn ang="0">
                    <a:pos x="connsiteX1" y="connsiteY1"/>
                  </a:cxn>
                  <a:cxn ang="0">
                    <a:pos x="connsiteX2" y="connsiteY2"/>
                  </a:cxn>
                  <a:cxn ang="0">
                    <a:pos x="connsiteX3" y="connsiteY3"/>
                  </a:cxn>
                </a:cxnLst>
                <a:rect l="l" t="t" r="r" b="b"/>
                <a:pathLst>
                  <a:path w="74718" h="525885">
                    <a:moveTo>
                      <a:pt x="0" y="0"/>
                    </a:moveTo>
                    <a:lnTo>
                      <a:pt x="74718" y="0"/>
                    </a:lnTo>
                    <a:lnTo>
                      <a:pt x="74718" y="525886"/>
                    </a:lnTo>
                    <a:lnTo>
                      <a:pt x="0" y="525886"/>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01" name="Freeform 56">
                <a:extLst>
                  <a:ext uri="{FF2B5EF4-FFF2-40B4-BE49-F238E27FC236}">
                    <a16:creationId xmlns:a16="http://schemas.microsoft.com/office/drawing/2014/main" id="{0F40B20D-5DFA-D48C-26CB-3441FAF078CE}"/>
                  </a:ext>
                </a:extLst>
              </p:cNvPr>
              <p:cNvSpPr/>
              <p:nvPr/>
            </p:nvSpPr>
            <p:spPr>
              <a:xfrm>
                <a:off x="7446400" y="3146403"/>
                <a:ext cx="67246" cy="448547"/>
              </a:xfrm>
              <a:custGeom>
                <a:avLst/>
                <a:gdLst>
                  <a:gd name="connsiteX0" fmla="*/ 0 w 74718"/>
                  <a:gd name="connsiteY0" fmla="*/ 0 h 525885"/>
                  <a:gd name="connsiteX1" fmla="*/ 74718 w 74718"/>
                  <a:gd name="connsiteY1" fmla="*/ 0 h 525885"/>
                  <a:gd name="connsiteX2" fmla="*/ 74718 w 74718"/>
                  <a:gd name="connsiteY2" fmla="*/ 525886 h 525885"/>
                  <a:gd name="connsiteX3" fmla="*/ 0 w 74718"/>
                  <a:gd name="connsiteY3" fmla="*/ 525886 h 525885"/>
                </a:gdLst>
                <a:ahLst/>
                <a:cxnLst>
                  <a:cxn ang="0">
                    <a:pos x="connsiteX0" y="connsiteY0"/>
                  </a:cxn>
                  <a:cxn ang="0">
                    <a:pos x="connsiteX1" y="connsiteY1"/>
                  </a:cxn>
                  <a:cxn ang="0">
                    <a:pos x="connsiteX2" y="connsiteY2"/>
                  </a:cxn>
                  <a:cxn ang="0">
                    <a:pos x="connsiteX3" y="connsiteY3"/>
                  </a:cxn>
                </a:cxnLst>
                <a:rect l="l" t="t" r="r" b="b"/>
                <a:pathLst>
                  <a:path w="74718" h="525885">
                    <a:moveTo>
                      <a:pt x="0" y="0"/>
                    </a:moveTo>
                    <a:lnTo>
                      <a:pt x="74718" y="0"/>
                    </a:lnTo>
                    <a:lnTo>
                      <a:pt x="74718" y="525886"/>
                    </a:lnTo>
                    <a:lnTo>
                      <a:pt x="0" y="525886"/>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02" name="Freeform 57">
                <a:extLst>
                  <a:ext uri="{FF2B5EF4-FFF2-40B4-BE49-F238E27FC236}">
                    <a16:creationId xmlns:a16="http://schemas.microsoft.com/office/drawing/2014/main" id="{B49AE976-BBC1-E326-FF8B-02163FBB6573}"/>
                  </a:ext>
                </a:extLst>
              </p:cNvPr>
              <p:cNvSpPr/>
              <p:nvPr/>
            </p:nvSpPr>
            <p:spPr>
              <a:xfrm>
                <a:off x="7558319" y="3146494"/>
                <a:ext cx="67246" cy="462177"/>
              </a:xfrm>
              <a:custGeom>
                <a:avLst/>
                <a:gdLst>
                  <a:gd name="connsiteX0" fmla="*/ 0 w 74718"/>
                  <a:gd name="connsiteY0" fmla="*/ 0 h 541866"/>
                  <a:gd name="connsiteX1" fmla="*/ 74718 w 74718"/>
                  <a:gd name="connsiteY1" fmla="*/ 0 h 541866"/>
                  <a:gd name="connsiteX2" fmla="*/ 74718 w 74718"/>
                  <a:gd name="connsiteY2" fmla="*/ 541867 h 541866"/>
                  <a:gd name="connsiteX3" fmla="*/ 0 w 74718"/>
                  <a:gd name="connsiteY3" fmla="*/ 541867 h 541866"/>
                </a:gdLst>
                <a:ahLst/>
                <a:cxnLst>
                  <a:cxn ang="0">
                    <a:pos x="connsiteX0" y="connsiteY0"/>
                  </a:cxn>
                  <a:cxn ang="0">
                    <a:pos x="connsiteX1" y="connsiteY1"/>
                  </a:cxn>
                  <a:cxn ang="0">
                    <a:pos x="connsiteX2" y="connsiteY2"/>
                  </a:cxn>
                  <a:cxn ang="0">
                    <a:pos x="connsiteX3" y="connsiteY3"/>
                  </a:cxn>
                </a:cxnLst>
                <a:rect l="l" t="t" r="r" b="b"/>
                <a:pathLst>
                  <a:path w="74718" h="541866">
                    <a:moveTo>
                      <a:pt x="0" y="0"/>
                    </a:moveTo>
                    <a:lnTo>
                      <a:pt x="74718" y="0"/>
                    </a:lnTo>
                    <a:lnTo>
                      <a:pt x="74718" y="541867"/>
                    </a:lnTo>
                    <a:lnTo>
                      <a:pt x="0" y="541867"/>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03" name="Freeform 58">
                <a:extLst>
                  <a:ext uri="{FF2B5EF4-FFF2-40B4-BE49-F238E27FC236}">
                    <a16:creationId xmlns:a16="http://schemas.microsoft.com/office/drawing/2014/main" id="{EC75A29C-CA69-85A4-8C29-0112C1E8F7D5}"/>
                  </a:ext>
                </a:extLst>
              </p:cNvPr>
              <p:cNvSpPr/>
              <p:nvPr/>
            </p:nvSpPr>
            <p:spPr>
              <a:xfrm>
                <a:off x="7670333" y="3146494"/>
                <a:ext cx="67246" cy="489349"/>
              </a:xfrm>
              <a:custGeom>
                <a:avLst/>
                <a:gdLst>
                  <a:gd name="connsiteX0" fmla="*/ 0 w 74718"/>
                  <a:gd name="connsiteY0" fmla="*/ 0 h 573722"/>
                  <a:gd name="connsiteX1" fmla="*/ 74718 w 74718"/>
                  <a:gd name="connsiteY1" fmla="*/ 0 h 573722"/>
                  <a:gd name="connsiteX2" fmla="*/ 74718 w 74718"/>
                  <a:gd name="connsiteY2" fmla="*/ 573723 h 573722"/>
                  <a:gd name="connsiteX3" fmla="*/ 0 w 74718"/>
                  <a:gd name="connsiteY3" fmla="*/ 573723 h 573722"/>
                </a:gdLst>
                <a:ahLst/>
                <a:cxnLst>
                  <a:cxn ang="0">
                    <a:pos x="connsiteX0" y="connsiteY0"/>
                  </a:cxn>
                  <a:cxn ang="0">
                    <a:pos x="connsiteX1" y="connsiteY1"/>
                  </a:cxn>
                  <a:cxn ang="0">
                    <a:pos x="connsiteX2" y="connsiteY2"/>
                  </a:cxn>
                  <a:cxn ang="0">
                    <a:pos x="connsiteX3" y="connsiteY3"/>
                  </a:cxn>
                </a:cxnLst>
                <a:rect l="l" t="t" r="r" b="b"/>
                <a:pathLst>
                  <a:path w="74718" h="573722">
                    <a:moveTo>
                      <a:pt x="0" y="0"/>
                    </a:moveTo>
                    <a:lnTo>
                      <a:pt x="74718" y="0"/>
                    </a:lnTo>
                    <a:lnTo>
                      <a:pt x="74718" y="573723"/>
                    </a:lnTo>
                    <a:lnTo>
                      <a:pt x="0" y="573723"/>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04" name="Freeform 59">
                <a:extLst>
                  <a:ext uri="{FF2B5EF4-FFF2-40B4-BE49-F238E27FC236}">
                    <a16:creationId xmlns:a16="http://schemas.microsoft.com/office/drawing/2014/main" id="{B3EBB2FD-3A98-5EE4-155B-C4DD7D5553B4}"/>
                  </a:ext>
                </a:extLst>
              </p:cNvPr>
              <p:cNvSpPr/>
              <p:nvPr/>
            </p:nvSpPr>
            <p:spPr>
              <a:xfrm>
                <a:off x="7782347" y="3146494"/>
                <a:ext cx="67246" cy="516520"/>
              </a:xfrm>
              <a:custGeom>
                <a:avLst/>
                <a:gdLst>
                  <a:gd name="connsiteX0" fmla="*/ 0 w 74718"/>
                  <a:gd name="connsiteY0" fmla="*/ 0 h 605578"/>
                  <a:gd name="connsiteX1" fmla="*/ 74718 w 74718"/>
                  <a:gd name="connsiteY1" fmla="*/ 0 h 605578"/>
                  <a:gd name="connsiteX2" fmla="*/ 74718 w 74718"/>
                  <a:gd name="connsiteY2" fmla="*/ 605578 h 605578"/>
                  <a:gd name="connsiteX3" fmla="*/ 0 w 74718"/>
                  <a:gd name="connsiteY3" fmla="*/ 605578 h 605578"/>
                </a:gdLst>
                <a:ahLst/>
                <a:cxnLst>
                  <a:cxn ang="0">
                    <a:pos x="connsiteX0" y="connsiteY0"/>
                  </a:cxn>
                  <a:cxn ang="0">
                    <a:pos x="connsiteX1" y="connsiteY1"/>
                  </a:cxn>
                  <a:cxn ang="0">
                    <a:pos x="connsiteX2" y="connsiteY2"/>
                  </a:cxn>
                  <a:cxn ang="0">
                    <a:pos x="connsiteX3" y="connsiteY3"/>
                  </a:cxn>
                </a:cxnLst>
                <a:rect l="l" t="t" r="r" b="b"/>
                <a:pathLst>
                  <a:path w="74718" h="605578">
                    <a:moveTo>
                      <a:pt x="0" y="0"/>
                    </a:moveTo>
                    <a:lnTo>
                      <a:pt x="74718" y="0"/>
                    </a:lnTo>
                    <a:lnTo>
                      <a:pt x="74718" y="605578"/>
                    </a:lnTo>
                    <a:lnTo>
                      <a:pt x="0" y="605578"/>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05" name="Freeform 60">
                <a:extLst>
                  <a:ext uri="{FF2B5EF4-FFF2-40B4-BE49-F238E27FC236}">
                    <a16:creationId xmlns:a16="http://schemas.microsoft.com/office/drawing/2014/main" id="{1E9ED616-A4E2-39CF-CE70-A5EA4C23518C}"/>
                  </a:ext>
                </a:extLst>
              </p:cNvPr>
              <p:cNvSpPr/>
              <p:nvPr/>
            </p:nvSpPr>
            <p:spPr>
              <a:xfrm>
                <a:off x="7894361" y="3146403"/>
                <a:ext cx="67246" cy="557322"/>
              </a:xfrm>
              <a:custGeom>
                <a:avLst/>
                <a:gdLst>
                  <a:gd name="connsiteX0" fmla="*/ 0 w 74718"/>
                  <a:gd name="connsiteY0" fmla="*/ 0 h 653415"/>
                  <a:gd name="connsiteX1" fmla="*/ 74719 w 74718"/>
                  <a:gd name="connsiteY1" fmla="*/ 0 h 653415"/>
                  <a:gd name="connsiteX2" fmla="*/ 74719 w 74718"/>
                  <a:gd name="connsiteY2" fmla="*/ 653415 h 653415"/>
                  <a:gd name="connsiteX3" fmla="*/ 0 w 74718"/>
                  <a:gd name="connsiteY3" fmla="*/ 653415 h 653415"/>
                </a:gdLst>
                <a:ahLst/>
                <a:cxnLst>
                  <a:cxn ang="0">
                    <a:pos x="connsiteX0" y="connsiteY0"/>
                  </a:cxn>
                  <a:cxn ang="0">
                    <a:pos x="connsiteX1" y="connsiteY1"/>
                  </a:cxn>
                  <a:cxn ang="0">
                    <a:pos x="connsiteX2" y="connsiteY2"/>
                  </a:cxn>
                  <a:cxn ang="0">
                    <a:pos x="connsiteX3" y="connsiteY3"/>
                  </a:cxn>
                </a:cxnLst>
                <a:rect l="l" t="t" r="r" b="b"/>
                <a:pathLst>
                  <a:path w="74718" h="653415">
                    <a:moveTo>
                      <a:pt x="0" y="0"/>
                    </a:moveTo>
                    <a:lnTo>
                      <a:pt x="74719" y="0"/>
                    </a:lnTo>
                    <a:lnTo>
                      <a:pt x="74719" y="653415"/>
                    </a:lnTo>
                    <a:lnTo>
                      <a:pt x="0" y="653415"/>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06" name="Freeform 61">
                <a:extLst>
                  <a:ext uri="{FF2B5EF4-FFF2-40B4-BE49-F238E27FC236}">
                    <a16:creationId xmlns:a16="http://schemas.microsoft.com/office/drawing/2014/main" id="{681A9A10-BFFB-1478-DE57-CB41FDE0F34E}"/>
                  </a:ext>
                </a:extLst>
              </p:cNvPr>
              <p:cNvSpPr/>
              <p:nvPr/>
            </p:nvSpPr>
            <p:spPr>
              <a:xfrm>
                <a:off x="8006375" y="3146403"/>
                <a:ext cx="67246" cy="557322"/>
              </a:xfrm>
              <a:custGeom>
                <a:avLst/>
                <a:gdLst>
                  <a:gd name="connsiteX0" fmla="*/ 0 w 74718"/>
                  <a:gd name="connsiteY0" fmla="*/ 0 h 653415"/>
                  <a:gd name="connsiteX1" fmla="*/ 74719 w 74718"/>
                  <a:gd name="connsiteY1" fmla="*/ 0 h 653415"/>
                  <a:gd name="connsiteX2" fmla="*/ 74719 w 74718"/>
                  <a:gd name="connsiteY2" fmla="*/ 653415 h 653415"/>
                  <a:gd name="connsiteX3" fmla="*/ 0 w 74718"/>
                  <a:gd name="connsiteY3" fmla="*/ 653415 h 653415"/>
                </a:gdLst>
                <a:ahLst/>
                <a:cxnLst>
                  <a:cxn ang="0">
                    <a:pos x="connsiteX0" y="connsiteY0"/>
                  </a:cxn>
                  <a:cxn ang="0">
                    <a:pos x="connsiteX1" y="connsiteY1"/>
                  </a:cxn>
                  <a:cxn ang="0">
                    <a:pos x="connsiteX2" y="connsiteY2"/>
                  </a:cxn>
                  <a:cxn ang="0">
                    <a:pos x="connsiteX3" y="connsiteY3"/>
                  </a:cxn>
                </a:cxnLst>
                <a:rect l="l" t="t" r="r" b="b"/>
                <a:pathLst>
                  <a:path w="74718" h="653415">
                    <a:moveTo>
                      <a:pt x="0" y="0"/>
                    </a:moveTo>
                    <a:lnTo>
                      <a:pt x="74719" y="0"/>
                    </a:lnTo>
                    <a:lnTo>
                      <a:pt x="74719" y="653415"/>
                    </a:lnTo>
                    <a:lnTo>
                      <a:pt x="0" y="653415"/>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07" name="Freeform 62">
                <a:extLst>
                  <a:ext uri="{FF2B5EF4-FFF2-40B4-BE49-F238E27FC236}">
                    <a16:creationId xmlns:a16="http://schemas.microsoft.com/office/drawing/2014/main" id="{D4D57A74-E943-3063-FAF2-AE2DADA30321}"/>
                  </a:ext>
                </a:extLst>
              </p:cNvPr>
              <p:cNvSpPr/>
              <p:nvPr/>
            </p:nvSpPr>
            <p:spPr>
              <a:xfrm>
                <a:off x="8118389" y="3146403"/>
                <a:ext cx="67246" cy="584492"/>
              </a:xfrm>
              <a:custGeom>
                <a:avLst/>
                <a:gdLst>
                  <a:gd name="connsiteX0" fmla="*/ 0 w 74718"/>
                  <a:gd name="connsiteY0" fmla="*/ 0 h 685270"/>
                  <a:gd name="connsiteX1" fmla="*/ 74718 w 74718"/>
                  <a:gd name="connsiteY1" fmla="*/ 0 h 685270"/>
                  <a:gd name="connsiteX2" fmla="*/ 74718 w 74718"/>
                  <a:gd name="connsiteY2" fmla="*/ 685271 h 685270"/>
                  <a:gd name="connsiteX3" fmla="*/ 0 w 74718"/>
                  <a:gd name="connsiteY3" fmla="*/ 685271 h 685270"/>
                </a:gdLst>
                <a:ahLst/>
                <a:cxnLst>
                  <a:cxn ang="0">
                    <a:pos x="connsiteX0" y="connsiteY0"/>
                  </a:cxn>
                  <a:cxn ang="0">
                    <a:pos x="connsiteX1" y="connsiteY1"/>
                  </a:cxn>
                  <a:cxn ang="0">
                    <a:pos x="connsiteX2" y="connsiteY2"/>
                  </a:cxn>
                  <a:cxn ang="0">
                    <a:pos x="connsiteX3" y="connsiteY3"/>
                  </a:cxn>
                </a:cxnLst>
                <a:rect l="l" t="t" r="r" b="b"/>
                <a:pathLst>
                  <a:path w="74718" h="685270">
                    <a:moveTo>
                      <a:pt x="0" y="0"/>
                    </a:moveTo>
                    <a:lnTo>
                      <a:pt x="74718" y="0"/>
                    </a:lnTo>
                    <a:lnTo>
                      <a:pt x="74718" y="685271"/>
                    </a:lnTo>
                    <a:lnTo>
                      <a:pt x="0" y="685271"/>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08" name="Freeform 127">
                <a:extLst>
                  <a:ext uri="{FF2B5EF4-FFF2-40B4-BE49-F238E27FC236}">
                    <a16:creationId xmlns:a16="http://schemas.microsoft.com/office/drawing/2014/main" id="{C9C60ACF-E00C-0472-94DE-EDA27912F70B}"/>
                  </a:ext>
                </a:extLst>
              </p:cNvPr>
              <p:cNvSpPr/>
              <p:nvPr/>
            </p:nvSpPr>
            <p:spPr>
              <a:xfrm>
                <a:off x="8230308" y="3146403"/>
                <a:ext cx="67246" cy="584492"/>
              </a:xfrm>
              <a:custGeom>
                <a:avLst/>
                <a:gdLst>
                  <a:gd name="connsiteX0" fmla="*/ 0 w 74718"/>
                  <a:gd name="connsiteY0" fmla="*/ 0 h 685270"/>
                  <a:gd name="connsiteX1" fmla="*/ 74718 w 74718"/>
                  <a:gd name="connsiteY1" fmla="*/ 0 h 685270"/>
                  <a:gd name="connsiteX2" fmla="*/ 74718 w 74718"/>
                  <a:gd name="connsiteY2" fmla="*/ 685271 h 685270"/>
                  <a:gd name="connsiteX3" fmla="*/ 0 w 74718"/>
                  <a:gd name="connsiteY3" fmla="*/ 685271 h 685270"/>
                </a:gdLst>
                <a:ahLst/>
                <a:cxnLst>
                  <a:cxn ang="0">
                    <a:pos x="connsiteX0" y="connsiteY0"/>
                  </a:cxn>
                  <a:cxn ang="0">
                    <a:pos x="connsiteX1" y="connsiteY1"/>
                  </a:cxn>
                  <a:cxn ang="0">
                    <a:pos x="connsiteX2" y="connsiteY2"/>
                  </a:cxn>
                  <a:cxn ang="0">
                    <a:pos x="connsiteX3" y="connsiteY3"/>
                  </a:cxn>
                </a:cxnLst>
                <a:rect l="l" t="t" r="r" b="b"/>
                <a:pathLst>
                  <a:path w="74718" h="685270">
                    <a:moveTo>
                      <a:pt x="0" y="0"/>
                    </a:moveTo>
                    <a:lnTo>
                      <a:pt x="74718" y="0"/>
                    </a:lnTo>
                    <a:lnTo>
                      <a:pt x="74718" y="685271"/>
                    </a:lnTo>
                    <a:lnTo>
                      <a:pt x="0" y="685271"/>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09" name="Freeform 128">
                <a:extLst>
                  <a:ext uri="{FF2B5EF4-FFF2-40B4-BE49-F238E27FC236}">
                    <a16:creationId xmlns:a16="http://schemas.microsoft.com/office/drawing/2014/main" id="{D064FAEC-4637-DA59-1C8A-F43ADE471956}"/>
                  </a:ext>
                </a:extLst>
              </p:cNvPr>
              <p:cNvSpPr/>
              <p:nvPr/>
            </p:nvSpPr>
            <p:spPr>
              <a:xfrm>
                <a:off x="8342322" y="3146403"/>
                <a:ext cx="67246" cy="584492"/>
              </a:xfrm>
              <a:custGeom>
                <a:avLst/>
                <a:gdLst>
                  <a:gd name="connsiteX0" fmla="*/ 0 w 74718"/>
                  <a:gd name="connsiteY0" fmla="*/ 0 h 685270"/>
                  <a:gd name="connsiteX1" fmla="*/ 74718 w 74718"/>
                  <a:gd name="connsiteY1" fmla="*/ 0 h 685270"/>
                  <a:gd name="connsiteX2" fmla="*/ 74718 w 74718"/>
                  <a:gd name="connsiteY2" fmla="*/ 685271 h 685270"/>
                  <a:gd name="connsiteX3" fmla="*/ 0 w 74718"/>
                  <a:gd name="connsiteY3" fmla="*/ 685271 h 685270"/>
                </a:gdLst>
                <a:ahLst/>
                <a:cxnLst>
                  <a:cxn ang="0">
                    <a:pos x="connsiteX0" y="connsiteY0"/>
                  </a:cxn>
                  <a:cxn ang="0">
                    <a:pos x="connsiteX1" y="connsiteY1"/>
                  </a:cxn>
                  <a:cxn ang="0">
                    <a:pos x="connsiteX2" y="connsiteY2"/>
                  </a:cxn>
                  <a:cxn ang="0">
                    <a:pos x="connsiteX3" y="connsiteY3"/>
                  </a:cxn>
                </a:cxnLst>
                <a:rect l="l" t="t" r="r" b="b"/>
                <a:pathLst>
                  <a:path w="74718" h="685270">
                    <a:moveTo>
                      <a:pt x="0" y="0"/>
                    </a:moveTo>
                    <a:lnTo>
                      <a:pt x="74718" y="0"/>
                    </a:lnTo>
                    <a:lnTo>
                      <a:pt x="74718" y="685271"/>
                    </a:lnTo>
                    <a:lnTo>
                      <a:pt x="0" y="685271"/>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10" name="Freeform 129">
                <a:extLst>
                  <a:ext uri="{FF2B5EF4-FFF2-40B4-BE49-F238E27FC236}">
                    <a16:creationId xmlns:a16="http://schemas.microsoft.com/office/drawing/2014/main" id="{A7007074-CF51-C3C2-84D4-46C4F5B8D949}"/>
                  </a:ext>
                </a:extLst>
              </p:cNvPr>
              <p:cNvSpPr/>
              <p:nvPr/>
            </p:nvSpPr>
            <p:spPr>
              <a:xfrm>
                <a:off x="8454336" y="3146494"/>
                <a:ext cx="67246" cy="598032"/>
              </a:xfrm>
              <a:custGeom>
                <a:avLst/>
                <a:gdLst>
                  <a:gd name="connsiteX0" fmla="*/ 0 w 74718"/>
                  <a:gd name="connsiteY0" fmla="*/ 0 h 701145"/>
                  <a:gd name="connsiteX1" fmla="*/ 74718 w 74718"/>
                  <a:gd name="connsiteY1" fmla="*/ 0 h 701145"/>
                  <a:gd name="connsiteX2" fmla="*/ 74718 w 74718"/>
                  <a:gd name="connsiteY2" fmla="*/ 701146 h 701145"/>
                  <a:gd name="connsiteX3" fmla="*/ 0 w 74718"/>
                  <a:gd name="connsiteY3" fmla="*/ 701146 h 701145"/>
                </a:gdLst>
                <a:ahLst/>
                <a:cxnLst>
                  <a:cxn ang="0">
                    <a:pos x="connsiteX0" y="connsiteY0"/>
                  </a:cxn>
                  <a:cxn ang="0">
                    <a:pos x="connsiteX1" y="connsiteY1"/>
                  </a:cxn>
                  <a:cxn ang="0">
                    <a:pos x="connsiteX2" y="connsiteY2"/>
                  </a:cxn>
                  <a:cxn ang="0">
                    <a:pos x="connsiteX3" y="connsiteY3"/>
                  </a:cxn>
                </a:cxnLst>
                <a:rect l="l" t="t" r="r" b="b"/>
                <a:pathLst>
                  <a:path w="74718" h="701145">
                    <a:moveTo>
                      <a:pt x="0" y="0"/>
                    </a:moveTo>
                    <a:lnTo>
                      <a:pt x="74718" y="0"/>
                    </a:lnTo>
                    <a:lnTo>
                      <a:pt x="74718" y="701146"/>
                    </a:lnTo>
                    <a:lnTo>
                      <a:pt x="0" y="701146"/>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11" name="Freeform 130">
                <a:extLst>
                  <a:ext uri="{FF2B5EF4-FFF2-40B4-BE49-F238E27FC236}">
                    <a16:creationId xmlns:a16="http://schemas.microsoft.com/office/drawing/2014/main" id="{DB847E37-9868-1590-ACC2-2E82F38D5158}"/>
                  </a:ext>
                </a:extLst>
              </p:cNvPr>
              <p:cNvSpPr/>
              <p:nvPr/>
            </p:nvSpPr>
            <p:spPr>
              <a:xfrm>
                <a:off x="8566350" y="3146403"/>
                <a:ext cx="67246" cy="611663"/>
              </a:xfrm>
              <a:custGeom>
                <a:avLst/>
                <a:gdLst>
                  <a:gd name="connsiteX0" fmla="*/ 0 w 74718"/>
                  <a:gd name="connsiteY0" fmla="*/ 0 h 717126"/>
                  <a:gd name="connsiteX1" fmla="*/ 74718 w 74718"/>
                  <a:gd name="connsiteY1" fmla="*/ 0 h 717126"/>
                  <a:gd name="connsiteX2" fmla="*/ 74718 w 74718"/>
                  <a:gd name="connsiteY2" fmla="*/ 717127 h 717126"/>
                  <a:gd name="connsiteX3" fmla="*/ 0 w 74718"/>
                  <a:gd name="connsiteY3" fmla="*/ 717127 h 717126"/>
                </a:gdLst>
                <a:ahLst/>
                <a:cxnLst>
                  <a:cxn ang="0">
                    <a:pos x="connsiteX0" y="connsiteY0"/>
                  </a:cxn>
                  <a:cxn ang="0">
                    <a:pos x="connsiteX1" y="connsiteY1"/>
                  </a:cxn>
                  <a:cxn ang="0">
                    <a:pos x="connsiteX2" y="connsiteY2"/>
                  </a:cxn>
                  <a:cxn ang="0">
                    <a:pos x="connsiteX3" y="connsiteY3"/>
                  </a:cxn>
                </a:cxnLst>
                <a:rect l="l" t="t" r="r" b="b"/>
                <a:pathLst>
                  <a:path w="74718" h="717126">
                    <a:moveTo>
                      <a:pt x="0" y="0"/>
                    </a:moveTo>
                    <a:lnTo>
                      <a:pt x="74718" y="0"/>
                    </a:lnTo>
                    <a:lnTo>
                      <a:pt x="74718" y="717127"/>
                    </a:lnTo>
                    <a:lnTo>
                      <a:pt x="0" y="717127"/>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12" name="Freeform 131">
                <a:extLst>
                  <a:ext uri="{FF2B5EF4-FFF2-40B4-BE49-F238E27FC236}">
                    <a16:creationId xmlns:a16="http://schemas.microsoft.com/office/drawing/2014/main" id="{F7F6A5A2-8791-AC8F-B490-6A1A4136A3F4}"/>
                  </a:ext>
                </a:extLst>
              </p:cNvPr>
              <p:cNvSpPr/>
              <p:nvPr/>
            </p:nvSpPr>
            <p:spPr>
              <a:xfrm>
                <a:off x="8678364" y="3146494"/>
                <a:ext cx="67246" cy="625294"/>
              </a:xfrm>
              <a:custGeom>
                <a:avLst/>
                <a:gdLst>
                  <a:gd name="connsiteX0" fmla="*/ 0 w 74718"/>
                  <a:gd name="connsiteY0" fmla="*/ 0 h 733107"/>
                  <a:gd name="connsiteX1" fmla="*/ 74718 w 74718"/>
                  <a:gd name="connsiteY1" fmla="*/ 0 h 733107"/>
                  <a:gd name="connsiteX2" fmla="*/ 74718 w 74718"/>
                  <a:gd name="connsiteY2" fmla="*/ 733108 h 733107"/>
                  <a:gd name="connsiteX3" fmla="*/ 0 w 74718"/>
                  <a:gd name="connsiteY3" fmla="*/ 733108 h 733107"/>
                </a:gdLst>
                <a:ahLst/>
                <a:cxnLst>
                  <a:cxn ang="0">
                    <a:pos x="connsiteX0" y="connsiteY0"/>
                  </a:cxn>
                  <a:cxn ang="0">
                    <a:pos x="connsiteX1" y="connsiteY1"/>
                  </a:cxn>
                  <a:cxn ang="0">
                    <a:pos x="connsiteX2" y="connsiteY2"/>
                  </a:cxn>
                  <a:cxn ang="0">
                    <a:pos x="connsiteX3" y="connsiteY3"/>
                  </a:cxn>
                </a:cxnLst>
                <a:rect l="l" t="t" r="r" b="b"/>
                <a:pathLst>
                  <a:path w="74718" h="733107">
                    <a:moveTo>
                      <a:pt x="0" y="0"/>
                    </a:moveTo>
                    <a:lnTo>
                      <a:pt x="74718" y="0"/>
                    </a:lnTo>
                    <a:lnTo>
                      <a:pt x="74718" y="733108"/>
                    </a:lnTo>
                    <a:lnTo>
                      <a:pt x="0" y="733108"/>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13" name="Freeform 132">
                <a:extLst>
                  <a:ext uri="{FF2B5EF4-FFF2-40B4-BE49-F238E27FC236}">
                    <a16:creationId xmlns:a16="http://schemas.microsoft.com/office/drawing/2014/main" id="{668832D2-D3A5-18F5-01E9-C53E650D7E4C}"/>
                  </a:ext>
                </a:extLst>
              </p:cNvPr>
              <p:cNvSpPr/>
              <p:nvPr/>
            </p:nvSpPr>
            <p:spPr>
              <a:xfrm>
                <a:off x="8790378" y="3146403"/>
                <a:ext cx="67246" cy="638834"/>
              </a:xfrm>
              <a:custGeom>
                <a:avLst/>
                <a:gdLst>
                  <a:gd name="connsiteX0" fmla="*/ 0 w 74718"/>
                  <a:gd name="connsiteY0" fmla="*/ 0 h 748982"/>
                  <a:gd name="connsiteX1" fmla="*/ 74719 w 74718"/>
                  <a:gd name="connsiteY1" fmla="*/ 0 h 748982"/>
                  <a:gd name="connsiteX2" fmla="*/ 74719 w 74718"/>
                  <a:gd name="connsiteY2" fmla="*/ 748982 h 748982"/>
                  <a:gd name="connsiteX3" fmla="*/ 0 w 74718"/>
                  <a:gd name="connsiteY3" fmla="*/ 748982 h 748982"/>
                </a:gdLst>
                <a:ahLst/>
                <a:cxnLst>
                  <a:cxn ang="0">
                    <a:pos x="connsiteX0" y="connsiteY0"/>
                  </a:cxn>
                  <a:cxn ang="0">
                    <a:pos x="connsiteX1" y="connsiteY1"/>
                  </a:cxn>
                  <a:cxn ang="0">
                    <a:pos x="connsiteX2" y="connsiteY2"/>
                  </a:cxn>
                  <a:cxn ang="0">
                    <a:pos x="connsiteX3" y="connsiteY3"/>
                  </a:cxn>
                </a:cxnLst>
                <a:rect l="l" t="t" r="r" b="b"/>
                <a:pathLst>
                  <a:path w="74718" h="748982">
                    <a:moveTo>
                      <a:pt x="0" y="0"/>
                    </a:moveTo>
                    <a:lnTo>
                      <a:pt x="74719" y="0"/>
                    </a:lnTo>
                    <a:lnTo>
                      <a:pt x="74719" y="748982"/>
                    </a:lnTo>
                    <a:lnTo>
                      <a:pt x="0" y="748982"/>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14" name="Freeform 133">
                <a:extLst>
                  <a:ext uri="{FF2B5EF4-FFF2-40B4-BE49-F238E27FC236}">
                    <a16:creationId xmlns:a16="http://schemas.microsoft.com/office/drawing/2014/main" id="{AA263351-811D-33E1-AC3E-BACCC62ABEB1}"/>
                  </a:ext>
                </a:extLst>
              </p:cNvPr>
              <p:cNvSpPr/>
              <p:nvPr/>
            </p:nvSpPr>
            <p:spPr>
              <a:xfrm>
                <a:off x="8902296" y="3146494"/>
                <a:ext cx="67246" cy="652465"/>
              </a:xfrm>
              <a:custGeom>
                <a:avLst/>
                <a:gdLst>
                  <a:gd name="connsiteX0" fmla="*/ 0 w 74718"/>
                  <a:gd name="connsiteY0" fmla="*/ 0 h 764963"/>
                  <a:gd name="connsiteX1" fmla="*/ 74719 w 74718"/>
                  <a:gd name="connsiteY1" fmla="*/ 0 h 764963"/>
                  <a:gd name="connsiteX2" fmla="*/ 74719 w 74718"/>
                  <a:gd name="connsiteY2" fmla="*/ 764963 h 764963"/>
                  <a:gd name="connsiteX3" fmla="*/ 0 w 74718"/>
                  <a:gd name="connsiteY3" fmla="*/ 764963 h 764963"/>
                </a:gdLst>
                <a:ahLst/>
                <a:cxnLst>
                  <a:cxn ang="0">
                    <a:pos x="connsiteX0" y="connsiteY0"/>
                  </a:cxn>
                  <a:cxn ang="0">
                    <a:pos x="connsiteX1" y="connsiteY1"/>
                  </a:cxn>
                  <a:cxn ang="0">
                    <a:pos x="connsiteX2" y="connsiteY2"/>
                  </a:cxn>
                  <a:cxn ang="0">
                    <a:pos x="connsiteX3" y="connsiteY3"/>
                  </a:cxn>
                </a:cxnLst>
                <a:rect l="l" t="t" r="r" b="b"/>
                <a:pathLst>
                  <a:path w="74718" h="764963">
                    <a:moveTo>
                      <a:pt x="0" y="0"/>
                    </a:moveTo>
                    <a:lnTo>
                      <a:pt x="74719" y="0"/>
                    </a:lnTo>
                    <a:lnTo>
                      <a:pt x="74719" y="764963"/>
                    </a:lnTo>
                    <a:lnTo>
                      <a:pt x="0" y="764963"/>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15" name="Freeform 134">
                <a:extLst>
                  <a:ext uri="{FF2B5EF4-FFF2-40B4-BE49-F238E27FC236}">
                    <a16:creationId xmlns:a16="http://schemas.microsoft.com/office/drawing/2014/main" id="{3506A8AF-0928-7A58-1640-72F032B3C966}"/>
                  </a:ext>
                </a:extLst>
              </p:cNvPr>
              <p:cNvSpPr/>
              <p:nvPr/>
            </p:nvSpPr>
            <p:spPr>
              <a:xfrm>
                <a:off x="9014310" y="3146494"/>
                <a:ext cx="67246" cy="652465"/>
              </a:xfrm>
              <a:custGeom>
                <a:avLst/>
                <a:gdLst>
                  <a:gd name="connsiteX0" fmla="*/ 0 w 74718"/>
                  <a:gd name="connsiteY0" fmla="*/ 0 h 764963"/>
                  <a:gd name="connsiteX1" fmla="*/ 74718 w 74718"/>
                  <a:gd name="connsiteY1" fmla="*/ 0 h 764963"/>
                  <a:gd name="connsiteX2" fmla="*/ 74718 w 74718"/>
                  <a:gd name="connsiteY2" fmla="*/ 764963 h 764963"/>
                  <a:gd name="connsiteX3" fmla="*/ 0 w 74718"/>
                  <a:gd name="connsiteY3" fmla="*/ 764963 h 764963"/>
                </a:gdLst>
                <a:ahLst/>
                <a:cxnLst>
                  <a:cxn ang="0">
                    <a:pos x="connsiteX0" y="connsiteY0"/>
                  </a:cxn>
                  <a:cxn ang="0">
                    <a:pos x="connsiteX1" y="connsiteY1"/>
                  </a:cxn>
                  <a:cxn ang="0">
                    <a:pos x="connsiteX2" y="connsiteY2"/>
                  </a:cxn>
                  <a:cxn ang="0">
                    <a:pos x="connsiteX3" y="connsiteY3"/>
                  </a:cxn>
                </a:cxnLst>
                <a:rect l="l" t="t" r="r" b="b"/>
                <a:pathLst>
                  <a:path w="74718" h="764963">
                    <a:moveTo>
                      <a:pt x="0" y="0"/>
                    </a:moveTo>
                    <a:lnTo>
                      <a:pt x="74718" y="0"/>
                    </a:lnTo>
                    <a:lnTo>
                      <a:pt x="74718" y="764963"/>
                    </a:lnTo>
                    <a:lnTo>
                      <a:pt x="0" y="764963"/>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16" name="Freeform 135">
                <a:extLst>
                  <a:ext uri="{FF2B5EF4-FFF2-40B4-BE49-F238E27FC236}">
                    <a16:creationId xmlns:a16="http://schemas.microsoft.com/office/drawing/2014/main" id="{D3A30698-E6FD-9F45-57F8-69710CE3D8EF}"/>
                  </a:ext>
                </a:extLst>
              </p:cNvPr>
              <p:cNvSpPr/>
              <p:nvPr/>
            </p:nvSpPr>
            <p:spPr>
              <a:xfrm>
                <a:off x="9126324" y="3146494"/>
                <a:ext cx="67246" cy="679636"/>
              </a:xfrm>
              <a:custGeom>
                <a:avLst/>
                <a:gdLst>
                  <a:gd name="connsiteX0" fmla="*/ 0 w 74718"/>
                  <a:gd name="connsiteY0" fmla="*/ 0 h 796819"/>
                  <a:gd name="connsiteX1" fmla="*/ 74718 w 74718"/>
                  <a:gd name="connsiteY1" fmla="*/ 0 h 796819"/>
                  <a:gd name="connsiteX2" fmla="*/ 74718 w 74718"/>
                  <a:gd name="connsiteY2" fmla="*/ 796819 h 796819"/>
                  <a:gd name="connsiteX3" fmla="*/ 0 w 74718"/>
                  <a:gd name="connsiteY3" fmla="*/ 796819 h 796819"/>
                </a:gdLst>
                <a:ahLst/>
                <a:cxnLst>
                  <a:cxn ang="0">
                    <a:pos x="connsiteX0" y="connsiteY0"/>
                  </a:cxn>
                  <a:cxn ang="0">
                    <a:pos x="connsiteX1" y="connsiteY1"/>
                  </a:cxn>
                  <a:cxn ang="0">
                    <a:pos x="connsiteX2" y="connsiteY2"/>
                  </a:cxn>
                  <a:cxn ang="0">
                    <a:pos x="connsiteX3" y="connsiteY3"/>
                  </a:cxn>
                </a:cxnLst>
                <a:rect l="l" t="t" r="r" b="b"/>
                <a:pathLst>
                  <a:path w="74718" h="796819">
                    <a:moveTo>
                      <a:pt x="0" y="0"/>
                    </a:moveTo>
                    <a:lnTo>
                      <a:pt x="74718" y="0"/>
                    </a:lnTo>
                    <a:lnTo>
                      <a:pt x="74718" y="796819"/>
                    </a:lnTo>
                    <a:lnTo>
                      <a:pt x="0" y="796819"/>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17" name="Freeform 136">
                <a:extLst>
                  <a:ext uri="{FF2B5EF4-FFF2-40B4-BE49-F238E27FC236}">
                    <a16:creationId xmlns:a16="http://schemas.microsoft.com/office/drawing/2014/main" id="{BEB4C8BE-2546-93D9-13EC-279F7E27B457}"/>
                  </a:ext>
                </a:extLst>
              </p:cNvPr>
              <p:cNvSpPr/>
              <p:nvPr/>
            </p:nvSpPr>
            <p:spPr>
              <a:xfrm>
                <a:off x="9238338" y="3146403"/>
                <a:ext cx="67246" cy="693267"/>
              </a:xfrm>
              <a:custGeom>
                <a:avLst/>
                <a:gdLst>
                  <a:gd name="connsiteX0" fmla="*/ 0 w 74718"/>
                  <a:gd name="connsiteY0" fmla="*/ 0 h 812800"/>
                  <a:gd name="connsiteX1" fmla="*/ 74718 w 74718"/>
                  <a:gd name="connsiteY1" fmla="*/ 0 h 812800"/>
                  <a:gd name="connsiteX2" fmla="*/ 74718 w 74718"/>
                  <a:gd name="connsiteY2" fmla="*/ 812800 h 812800"/>
                  <a:gd name="connsiteX3" fmla="*/ 0 w 74718"/>
                  <a:gd name="connsiteY3" fmla="*/ 812800 h 812800"/>
                </a:gdLst>
                <a:ahLst/>
                <a:cxnLst>
                  <a:cxn ang="0">
                    <a:pos x="connsiteX0" y="connsiteY0"/>
                  </a:cxn>
                  <a:cxn ang="0">
                    <a:pos x="connsiteX1" y="connsiteY1"/>
                  </a:cxn>
                  <a:cxn ang="0">
                    <a:pos x="connsiteX2" y="connsiteY2"/>
                  </a:cxn>
                  <a:cxn ang="0">
                    <a:pos x="connsiteX3" y="connsiteY3"/>
                  </a:cxn>
                </a:cxnLst>
                <a:rect l="l" t="t" r="r" b="b"/>
                <a:pathLst>
                  <a:path w="74718" h="812800">
                    <a:moveTo>
                      <a:pt x="0" y="0"/>
                    </a:moveTo>
                    <a:lnTo>
                      <a:pt x="74718" y="0"/>
                    </a:lnTo>
                    <a:lnTo>
                      <a:pt x="74718" y="812800"/>
                    </a:lnTo>
                    <a:lnTo>
                      <a:pt x="0" y="812800"/>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18" name="Freeform 137">
                <a:extLst>
                  <a:ext uri="{FF2B5EF4-FFF2-40B4-BE49-F238E27FC236}">
                    <a16:creationId xmlns:a16="http://schemas.microsoft.com/office/drawing/2014/main" id="{FA12A06D-020F-F42D-ECD4-2F16DE85DE35}"/>
                  </a:ext>
                </a:extLst>
              </p:cNvPr>
              <p:cNvSpPr/>
              <p:nvPr/>
            </p:nvSpPr>
            <p:spPr>
              <a:xfrm>
                <a:off x="9350352" y="3146403"/>
                <a:ext cx="67246" cy="693267"/>
              </a:xfrm>
              <a:custGeom>
                <a:avLst/>
                <a:gdLst>
                  <a:gd name="connsiteX0" fmla="*/ 0 w 74718"/>
                  <a:gd name="connsiteY0" fmla="*/ 0 h 812800"/>
                  <a:gd name="connsiteX1" fmla="*/ 74718 w 74718"/>
                  <a:gd name="connsiteY1" fmla="*/ 0 h 812800"/>
                  <a:gd name="connsiteX2" fmla="*/ 74718 w 74718"/>
                  <a:gd name="connsiteY2" fmla="*/ 812800 h 812800"/>
                  <a:gd name="connsiteX3" fmla="*/ 0 w 74718"/>
                  <a:gd name="connsiteY3" fmla="*/ 812800 h 812800"/>
                </a:gdLst>
                <a:ahLst/>
                <a:cxnLst>
                  <a:cxn ang="0">
                    <a:pos x="connsiteX0" y="connsiteY0"/>
                  </a:cxn>
                  <a:cxn ang="0">
                    <a:pos x="connsiteX1" y="connsiteY1"/>
                  </a:cxn>
                  <a:cxn ang="0">
                    <a:pos x="connsiteX2" y="connsiteY2"/>
                  </a:cxn>
                  <a:cxn ang="0">
                    <a:pos x="connsiteX3" y="connsiteY3"/>
                  </a:cxn>
                </a:cxnLst>
                <a:rect l="l" t="t" r="r" b="b"/>
                <a:pathLst>
                  <a:path w="74718" h="812800">
                    <a:moveTo>
                      <a:pt x="0" y="0"/>
                    </a:moveTo>
                    <a:lnTo>
                      <a:pt x="74718" y="0"/>
                    </a:lnTo>
                    <a:lnTo>
                      <a:pt x="74718" y="812800"/>
                    </a:lnTo>
                    <a:lnTo>
                      <a:pt x="0" y="812800"/>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19" name="Freeform 138">
                <a:extLst>
                  <a:ext uri="{FF2B5EF4-FFF2-40B4-BE49-F238E27FC236}">
                    <a16:creationId xmlns:a16="http://schemas.microsoft.com/office/drawing/2014/main" id="{0E0CF4AB-ED7C-3A5D-60D6-DCAF178AE6DA}"/>
                  </a:ext>
                </a:extLst>
              </p:cNvPr>
              <p:cNvSpPr/>
              <p:nvPr/>
            </p:nvSpPr>
            <p:spPr>
              <a:xfrm>
                <a:off x="9574285" y="3146403"/>
                <a:ext cx="67246" cy="720437"/>
              </a:xfrm>
              <a:custGeom>
                <a:avLst/>
                <a:gdLst>
                  <a:gd name="connsiteX0" fmla="*/ 0 w 74718"/>
                  <a:gd name="connsiteY0" fmla="*/ 0 h 844655"/>
                  <a:gd name="connsiteX1" fmla="*/ 74718 w 74718"/>
                  <a:gd name="connsiteY1" fmla="*/ 0 h 844655"/>
                  <a:gd name="connsiteX2" fmla="*/ 74718 w 74718"/>
                  <a:gd name="connsiteY2" fmla="*/ 844656 h 844655"/>
                  <a:gd name="connsiteX3" fmla="*/ 0 w 74718"/>
                  <a:gd name="connsiteY3" fmla="*/ 844656 h 844655"/>
                </a:gdLst>
                <a:ahLst/>
                <a:cxnLst>
                  <a:cxn ang="0">
                    <a:pos x="connsiteX0" y="connsiteY0"/>
                  </a:cxn>
                  <a:cxn ang="0">
                    <a:pos x="connsiteX1" y="connsiteY1"/>
                  </a:cxn>
                  <a:cxn ang="0">
                    <a:pos x="connsiteX2" y="connsiteY2"/>
                  </a:cxn>
                  <a:cxn ang="0">
                    <a:pos x="connsiteX3" y="connsiteY3"/>
                  </a:cxn>
                </a:cxnLst>
                <a:rect l="l" t="t" r="r" b="b"/>
                <a:pathLst>
                  <a:path w="74718" h="844655">
                    <a:moveTo>
                      <a:pt x="0" y="0"/>
                    </a:moveTo>
                    <a:lnTo>
                      <a:pt x="74718" y="0"/>
                    </a:lnTo>
                    <a:lnTo>
                      <a:pt x="74718" y="844656"/>
                    </a:lnTo>
                    <a:lnTo>
                      <a:pt x="0" y="844656"/>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20" name="Freeform 139">
                <a:extLst>
                  <a:ext uri="{FF2B5EF4-FFF2-40B4-BE49-F238E27FC236}">
                    <a16:creationId xmlns:a16="http://schemas.microsoft.com/office/drawing/2014/main" id="{173E1569-2650-2C81-2DCF-145FBD1E3CA7}"/>
                  </a:ext>
                </a:extLst>
              </p:cNvPr>
              <p:cNvSpPr/>
              <p:nvPr/>
            </p:nvSpPr>
            <p:spPr>
              <a:xfrm>
                <a:off x="9686299" y="3146494"/>
                <a:ext cx="67246" cy="733978"/>
              </a:xfrm>
              <a:custGeom>
                <a:avLst/>
                <a:gdLst>
                  <a:gd name="connsiteX0" fmla="*/ 0 w 74718"/>
                  <a:gd name="connsiteY0" fmla="*/ 0 h 860530"/>
                  <a:gd name="connsiteX1" fmla="*/ 74719 w 74718"/>
                  <a:gd name="connsiteY1" fmla="*/ 0 h 860530"/>
                  <a:gd name="connsiteX2" fmla="*/ 74719 w 74718"/>
                  <a:gd name="connsiteY2" fmla="*/ 860531 h 860530"/>
                  <a:gd name="connsiteX3" fmla="*/ 0 w 74718"/>
                  <a:gd name="connsiteY3" fmla="*/ 860531 h 860530"/>
                </a:gdLst>
                <a:ahLst/>
                <a:cxnLst>
                  <a:cxn ang="0">
                    <a:pos x="connsiteX0" y="connsiteY0"/>
                  </a:cxn>
                  <a:cxn ang="0">
                    <a:pos x="connsiteX1" y="connsiteY1"/>
                  </a:cxn>
                  <a:cxn ang="0">
                    <a:pos x="connsiteX2" y="connsiteY2"/>
                  </a:cxn>
                  <a:cxn ang="0">
                    <a:pos x="connsiteX3" y="connsiteY3"/>
                  </a:cxn>
                </a:cxnLst>
                <a:rect l="l" t="t" r="r" b="b"/>
                <a:pathLst>
                  <a:path w="74718" h="860530">
                    <a:moveTo>
                      <a:pt x="0" y="0"/>
                    </a:moveTo>
                    <a:lnTo>
                      <a:pt x="74719" y="0"/>
                    </a:lnTo>
                    <a:lnTo>
                      <a:pt x="74719" y="860531"/>
                    </a:lnTo>
                    <a:lnTo>
                      <a:pt x="0" y="860531"/>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21" name="Freeform 140">
                <a:extLst>
                  <a:ext uri="{FF2B5EF4-FFF2-40B4-BE49-F238E27FC236}">
                    <a16:creationId xmlns:a16="http://schemas.microsoft.com/office/drawing/2014/main" id="{A04A1064-2360-0BAD-33F0-B48CAACE737F}"/>
                  </a:ext>
                </a:extLst>
              </p:cNvPr>
              <p:cNvSpPr/>
              <p:nvPr/>
            </p:nvSpPr>
            <p:spPr>
              <a:xfrm>
                <a:off x="9798313" y="3146403"/>
                <a:ext cx="67246" cy="761149"/>
              </a:xfrm>
              <a:custGeom>
                <a:avLst/>
                <a:gdLst>
                  <a:gd name="connsiteX0" fmla="*/ 0 w 74718"/>
                  <a:gd name="connsiteY0" fmla="*/ 0 h 892386"/>
                  <a:gd name="connsiteX1" fmla="*/ 74718 w 74718"/>
                  <a:gd name="connsiteY1" fmla="*/ 0 h 892386"/>
                  <a:gd name="connsiteX2" fmla="*/ 74718 w 74718"/>
                  <a:gd name="connsiteY2" fmla="*/ 892387 h 892386"/>
                  <a:gd name="connsiteX3" fmla="*/ 0 w 74718"/>
                  <a:gd name="connsiteY3" fmla="*/ 892387 h 892386"/>
                </a:gdLst>
                <a:ahLst/>
                <a:cxnLst>
                  <a:cxn ang="0">
                    <a:pos x="connsiteX0" y="connsiteY0"/>
                  </a:cxn>
                  <a:cxn ang="0">
                    <a:pos x="connsiteX1" y="connsiteY1"/>
                  </a:cxn>
                  <a:cxn ang="0">
                    <a:pos x="connsiteX2" y="connsiteY2"/>
                  </a:cxn>
                  <a:cxn ang="0">
                    <a:pos x="connsiteX3" y="connsiteY3"/>
                  </a:cxn>
                </a:cxnLst>
                <a:rect l="l" t="t" r="r" b="b"/>
                <a:pathLst>
                  <a:path w="74718" h="892386">
                    <a:moveTo>
                      <a:pt x="0" y="0"/>
                    </a:moveTo>
                    <a:lnTo>
                      <a:pt x="74718" y="0"/>
                    </a:lnTo>
                    <a:lnTo>
                      <a:pt x="74718" y="892387"/>
                    </a:lnTo>
                    <a:lnTo>
                      <a:pt x="0" y="892387"/>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22" name="Freeform 141">
                <a:extLst>
                  <a:ext uri="{FF2B5EF4-FFF2-40B4-BE49-F238E27FC236}">
                    <a16:creationId xmlns:a16="http://schemas.microsoft.com/office/drawing/2014/main" id="{6E4CC600-7E72-EF16-B6D8-F52D2AA0E053}"/>
                  </a:ext>
                </a:extLst>
              </p:cNvPr>
              <p:cNvSpPr/>
              <p:nvPr/>
            </p:nvSpPr>
            <p:spPr>
              <a:xfrm>
                <a:off x="9910327" y="3146494"/>
                <a:ext cx="67246" cy="774780"/>
              </a:xfrm>
              <a:custGeom>
                <a:avLst/>
                <a:gdLst>
                  <a:gd name="connsiteX0" fmla="*/ 0 w 74718"/>
                  <a:gd name="connsiteY0" fmla="*/ 0 h 908367"/>
                  <a:gd name="connsiteX1" fmla="*/ 74718 w 74718"/>
                  <a:gd name="connsiteY1" fmla="*/ 0 h 908367"/>
                  <a:gd name="connsiteX2" fmla="*/ 74718 w 74718"/>
                  <a:gd name="connsiteY2" fmla="*/ 908367 h 908367"/>
                  <a:gd name="connsiteX3" fmla="*/ 0 w 74718"/>
                  <a:gd name="connsiteY3" fmla="*/ 908367 h 908367"/>
                </a:gdLst>
                <a:ahLst/>
                <a:cxnLst>
                  <a:cxn ang="0">
                    <a:pos x="connsiteX0" y="connsiteY0"/>
                  </a:cxn>
                  <a:cxn ang="0">
                    <a:pos x="connsiteX1" y="connsiteY1"/>
                  </a:cxn>
                  <a:cxn ang="0">
                    <a:pos x="connsiteX2" y="connsiteY2"/>
                  </a:cxn>
                  <a:cxn ang="0">
                    <a:pos x="connsiteX3" y="connsiteY3"/>
                  </a:cxn>
                </a:cxnLst>
                <a:rect l="l" t="t" r="r" b="b"/>
                <a:pathLst>
                  <a:path w="74718" h="908367">
                    <a:moveTo>
                      <a:pt x="0" y="0"/>
                    </a:moveTo>
                    <a:lnTo>
                      <a:pt x="74718" y="0"/>
                    </a:lnTo>
                    <a:lnTo>
                      <a:pt x="74718" y="908367"/>
                    </a:lnTo>
                    <a:lnTo>
                      <a:pt x="0" y="908367"/>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23" name="Freeform 142">
                <a:extLst>
                  <a:ext uri="{FF2B5EF4-FFF2-40B4-BE49-F238E27FC236}">
                    <a16:creationId xmlns:a16="http://schemas.microsoft.com/office/drawing/2014/main" id="{625BB618-ECFE-9252-EF20-00FE2C91AD01}"/>
                  </a:ext>
                </a:extLst>
              </p:cNvPr>
              <p:cNvSpPr/>
              <p:nvPr/>
            </p:nvSpPr>
            <p:spPr>
              <a:xfrm>
                <a:off x="10022341" y="3146494"/>
                <a:ext cx="67246" cy="801951"/>
              </a:xfrm>
              <a:custGeom>
                <a:avLst/>
                <a:gdLst>
                  <a:gd name="connsiteX0" fmla="*/ 0 w 74718"/>
                  <a:gd name="connsiteY0" fmla="*/ 0 h 940223"/>
                  <a:gd name="connsiteX1" fmla="*/ 74718 w 74718"/>
                  <a:gd name="connsiteY1" fmla="*/ 0 h 940223"/>
                  <a:gd name="connsiteX2" fmla="*/ 74718 w 74718"/>
                  <a:gd name="connsiteY2" fmla="*/ 940223 h 940223"/>
                  <a:gd name="connsiteX3" fmla="*/ 0 w 74718"/>
                  <a:gd name="connsiteY3" fmla="*/ 940223 h 940223"/>
                </a:gdLst>
                <a:ahLst/>
                <a:cxnLst>
                  <a:cxn ang="0">
                    <a:pos x="connsiteX0" y="connsiteY0"/>
                  </a:cxn>
                  <a:cxn ang="0">
                    <a:pos x="connsiteX1" y="connsiteY1"/>
                  </a:cxn>
                  <a:cxn ang="0">
                    <a:pos x="connsiteX2" y="connsiteY2"/>
                  </a:cxn>
                  <a:cxn ang="0">
                    <a:pos x="connsiteX3" y="connsiteY3"/>
                  </a:cxn>
                </a:cxnLst>
                <a:rect l="l" t="t" r="r" b="b"/>
                <a:pathLst>
                  <a:path w="74718" h="940223">
                    <a:moveTo>
                      <a:pt x="0" y="0"/>
                    </a:moveTo>
                    <a:lnTo>
                      <a:pt x="74718" y="0"/>
                    </a:lnTo>
                    <a:lnTo>
                      <a:pt x="74718" y="940223"/>
                    </a:lnTo>
                    <a:lnTo>
                      <a:pt x="0" y="940223"/>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24" name="Freeform 143">
                <a:extLst>
                  <a:ext uri="{FF2B5EF4-FFF2-40B4-BE49-F238E27FC236}">
                    <a16:creationId xmlns:a16="http://schemas.microsoft.com/office/drawing/2014/main" id="{B6B2B783-7724-4676-55EC-3DE1C7DE83B3}"/>
                  </a:ext>
                </a:extLst>
              </p:cNvPr>
              <p:cNvSpPr/>
              <p:nvPr/>
            </p:nvSpPr>
            <p:spPr>
              <a:xfrm>
                <a:off x="10134355" y="3146494"/>
                <a:ext cx="67246" cy="883463"/>
              </a:xfrm>
              <a:custGeom>
                <a:avLst/>
                <a:gdLst>
                  <a:gd name="connsiteX0" fmla="*/ 0 w 74718"/>
                  <a:gd name="connsiteY0" fmla="*/ 0 h 1035790"/>
                  <a:gd name="connsiteX1" fmla="*/ 74718 w 74718"/>
                  <a:gd name="connsiteY1" fmla="*/ 0 h 1035790"/>
                  <a:gd name="connsiteX2" fmla="*/ 74718 w 74718"/>
                  <a:gd name="connsiteY2" fmla="*/ 1035791 h 1035790"/>
                  <a:gd name="connsiteX3" fmla="*/ 0 w 74718"/>
                  <a:gd name="connsiteY3" fmla="*/ 1035791 h 1035790"/>
                </a:gdLst>
                <a:ahLst/>
                <a:cxnLst>
                  <a:cxn ang="0">
                    <a:pos x="connsiteX0" y="connsiteY0"/>
                  </a:cxn>
                  <a:cxn ang="0">
                    <a:pos x="connsiteX1" y="connsiteY1"/>
                  </a:cxn>
                  <a:cxn ang="0">
                    <a:pos x="connsiteX2" y="connsiteY2"/>
                  </a:cxn>
                  <a:cxn ang="0">
                    <a:pos x="connsiteX3" y="connsiteY3"/>
                  </a:cxn>
                </a:cxnLst>
                <a:rect l="l" t="t" r="r" b="b"/>
                <a:pathLst>
                  <a:path w="74718" h="1035790">
                    <a:moveTo>
                      <a:pt x="0" y="0"/>
                    </a:moveTo>
                    <a:lnTo>
                      <a:pt x="74718" y="0"/>
                    </a:lnTo>
                    <a:lnTo>
                      <a:pt x="74718" y="1035791"/>
                    </a:lnTo>
                    <a:lnTo>
                      <a:pt x="0" y="1035791"/>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25" name="Freeform 144">
                <a:extLst>
                  <a:ext uri="{FF2B5EF4-FFF2-40B4-BE49-F238E27FC236}">
                    <a16:creationId xmlns:a16="http://schemas.microsoft.com/office/drawing/2014/main" id="{CA75D9B2-51A5-7835-6727-90C93AB38A9B}"/>
                  </a:ext>
                </a:extLst>
              </p:cNvPr>
              <p:cNvSpPr/>
              <p:nvPr/>
            </p:nvSpPr>
            <p:spPr>
              <a:xfrm>
                <a:off x="10246273" y="3146494"/>
                <a:ext cx="67246" cy="1019409"/>
              </a:xfrm>
              <a:custGeom>
                <a:avLst/>
                <a:gdLst>
                  <a:gd name="connsiteX0" fmla="*/ 0 w 74718"/>
                  <a:gd name="connsiteY0" fmla="*/ 0 h 1195175"/>
                  <a:gd name="connsiteX1" fmla="*/ 74718 w 74718"/>
                  <a:gd name="connsiteY1" fmla="*/ 0 h 1195175"/>
                  <a:gd name="connsiteX2" fmla="*/ 74718 w 74718"/>
                  <a:gd name="connsiteY2" fmla="*/ 1195176 h 1195175"/>
                  <a:gd name="connsiteX3" fmla="*/ 0 w 74718"/>
                  <a:gd name="connsiteY3" fmla="*/ 1195176 h 1195175"/>
                </a:gdLst>
                <a:ahLst/>
                <a:cxnLst>
                  <a:cxn ang="0">
                    <a:pos x="connsiteX0" y="connsiteY0"/>
                  </a:cxn>
                  <a:cxn ang="0">
                    <a:pos x="connsiteX1" y="connsiteY1"/>
                  </a:cxn>
                  <a:cxn ang="0">
                    <a:pos x="connsiteX2" y="connsiteY2"/>
                  </a:cxn>
                  <a:cxn ang="0">
                    <a:pos x="connsiteX3" y="connsiteY3"/>
                  </a:cxn>
                </a:cxnLst>
                <a:rect l="l" t="t" r="r" b="b"/>
                <a:pathLst>
                  <a:path w="74718" h="1195175">
                    <a:moveTo>
                      <a:pt x="0" y="0"/>
                    </a:moveTo>
                    <a:lnTo>
                      <a:pt x="74718" y="0"/>
                    </a:lnTo>
                    <a:lnTo>
                      <a:pt x="74718" y="1195176"/>
                    </a:lnTo>
                    <a:lnTo>
                      <a:pt x="0" y="1195176"/>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26" name="Freeform 145">
                <a:extLst>
                  <a:ext uri="{FF2B5EF4-FFF2-40B4-BE49-F238E27FC236}">
                    <a16:creationId xmlns:a16="http://schemas.microsoft.com/office/drawing/2014/main" id="{D7B2A3A3-170D-77BF-6E6A-D8B354C8BF59}"/>
                  </a:ext>
                </a:extLst>
              </p:cNvPr>
              <p:cNvSpPr/>
              <p:nvPr/>
            </p:nvSpPr>
            <p:spPr>
              <a:xfrm>
                <a:off x="10358287" y="3146403"/>
                <a:ext cx="67246" cy="1060210"/>
              </a:xfrm>
              <a:custGeom>
                <a:avLst/>
                <a:gdLst>
                  <a:gd name="connsiteX0" fmla="*/ -1 w 74718"/>
                  <a:gd name="connsiteY0" fmla="*/ 0 h 1243012"/>
                  <a:gd name="connsiteX1" fmla="*/ 74718 w 74718"/>
                  <a:gd name="connsiteY1" fmla="*/ 0 h 1243012"/>
                  <a:gd name="connsiteX2" fmla="*/ 74718 w 74718"/>
                  <a:gd name="connsiteY2" fmla="*/ 1243013 h 1243012"/>
                  <a:gd name="connsiteX3" fmla="*/ -1 w 74718"/>
                  <a:gd name="connsiteY3" fmla="*/ 1243013 h 1243012"/>
                </a:gdLst>
                <a:ahLst/>
                <a:cxnLst>
                  <a:cxn ang="0">
                    <a:pos x="connsiteX0" y="connsiteY0"/>
                  </a:cxn>
                  <a:cxn ang="0">
                    <a:pos x="connsiteX1" y="connsiteY1"/>
                  </a:cxn>
                  <a:cxn ang="0">
                    <a:pos x="connsiteX2" y="connsiteY2"/>
                  </a:cxn>
                  <a:cxn ang="0">
                    <a:pos x="connsiteX3" y="connsiteY3"/>
                  </a:cxn>
                </a:cxnLst>
                <a:rect l="l" t="t" r="r" b="b"/>
                <a:pathLst>
                  <a:path w="74718" h="1243012">
                    <a:moveTo>
                      <a:pt x="-1" y="0"/>
                    </a:moveTo>
                    <a:lnTo>
                      <a:pt x="74718" y="0"/>
                    </a:lnTo>
                    <a:lnTo>
                      <a:pt x="74718" y="1243013"/>
                    </a:lnTo>
                    <a:lnTo>
                      <a:pt x="-1" y="1243013"/>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27" name="Freeform 146">
                <a:extLst>
                  <a:ext uri="{FF2B5EF4-FFF2-40B4-BE49-F238E27FC236}">
                    <a16:creationId xmlns:a16="http://schemas.microsoft.com/office/drawing/2014/main" id="{3F2DE37A-A66D-7B03-1124-F6E79252FB9A}"/>
                  </a:ext>
                </a:extLst>
              </p:cNvPr>
              <p:cNvSpPr/>
              <p:nvPr/>
            </p:nvSpPr>
            <p:spPr>
              <a:xfrm>
                <a:off x="10470301" y="3146403"/>
                <a:ext cx="67246" cy="1060210"/>
              </a:xfrm>
              <a:custGeom>
                <a:avLst/>
                <a:gdLst>
                  <a:gd name="connsiteX0" fmla="*/ 0 w 74718"/>
                  <a:gd name="connsiteY0" fmla="*/ 0 h 1243012"/>
                  <a:gd name="connsiteX1" fmla="*/ 74719 w 74718"/>
                  <a:gd name="connsiteY1" fmla="*/ 0 h 1243012"/>
                  <a:gd name="connsiteX2" fmla="*/ 74719 w 74718"/>
                  <a:gd name="connsiteY2" fmla="*/ 1243013 h 1243012"/>
                  <a:gd name="connsiteX3" fmla="*/ 0 w 74718"/>
                  <a:gd name="connsiteY3" fmla="*/ 1243013 h 1243012"/>
                </a:gdLst>
                <a:ahLst/>
                <a:cxnLst>
                  <a:cxn ang="0">
                    <a:pos x="connsiteX0" y="connsiteY0"/>
                  </a:cxn>
                  <a:cxn ang="0">
                    <a:pos x="connsiteX1" y="connsiteY1"/>
                  </a:cxn>
                  <a:cxn ang="0">
                    <a:pos x="connsiteX2" y="connsiteY2"/>
                  </a:cxn>
                  <a:cxn ang="0">
                    <a:pos x="connsiteX3" y="connsiteY3"/>
                  </a:cxn>
                </a:cxnLst>
                <a:rect l="l" t="t" r="r" b="b"/>
                <a:pathLst>
                  <a:path w="74718" h="1243012">
                    <a:moveTo>
                      <a:pt x="0" y="0"/>
                    </a:moveTo>
                    <a:lnTo>
                      <a:pt x="74719" y="0"/>
                    </a:lnTo>
                    <a:lnTo>
                      <a:pt x="74719" y="1243013"/>
                    </a:lnTo>
                    <a:lnTo>
                      <a:pt x="0" y="1243013"/>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28" name="Freeform 147">
                <a:extLst>
                  <a:ext uri="{FF2B5EF4-FFF2-40B4-BE49-F238E27FC236}">
                    <a16:creationId xmlns:a16="http://schemas.microsoft.com/office/drawing/2014/main" id="{E2FF5CCB-FEE0-CB2C-AE3E-D61B19561627}"/>
                  </a:ext>
                </a:extLst>
              </p:cNvPr>
              <p:cNvSpPr/>
              <p:nvPr/>
            </p:nvSpPr>
            <p:spPr>
              <a:xfrm>
                <a:off x="10582315" y="3146494"/>
                <a:ext cx="67246" cy="1101012"/>
              </a:xfrm>
              <a:custGeom>
                <a:avLst/>
                <a:gdLst>
                  <a:gd name="connsiteX0" fmla="*/ 0 w 74718"/>
                  <a:gd name="connsiteY0" fmla="*/ 0 h 1290849"/>
                  <a:gd name="connsiteX1" fmla="*/ 74719 w 74718"/>
                  <a:gd name="connsiteY1" fmla="*/ 0 h 1290849"/>
                  <a:gd name="connsiteX2" fmla="*/ 74719 w 74718"/>
                  <a:gd name="connsiteY2" fmla="*/ 1290849 h 1290849"/>
                  <a:gd name="connsiteX3" fmla="*/ 0 w 74718"/>
                  <a:gd name="connsiteY3" fmla="*/ 1290849 h 1290849"/>
                </a:gdLst>
                <a:ahLst/>
                <a:cxnLst>
                  <a:cxn ang="0">
                    <a:pos x="connsiteX0" y="connsiteY0"/>
                  </a:cxn>
                  <a:cxn ang="0">
                    <a:pos x="connsiteX1" y="connsiteY1"/>
                  </a:cxn>
                  <a:cxn ang="0">
                    <a:pos x="connsiteX2" y="connsiteY2"/>
                  </a:cxn>
                  <a:cxn ang="0">
                    <a:pos x="connsiteX3" y="connsiteY3"/>
                  </a:cxn>
                </a:cxnLst>
                <a:rect l="l" t="t" r="r" b="b"/>
                <a:pathLst>
                  <a:path w="74718" h="1290849">
                    <a:moveTo>
                      <a:pt x="0" y="0"/>
                    </a:moveTo>
                    <a:lnTo>
                      <a:pt x="74719" y="0"/>
                    </a:lnTo>
                    <a:lnTo>
                      <a:pt x="74719" y="1290849"/>
                    </a:lnTo>
                    <a:lnTo>
                      <a:pt x="0" y="1290849"/>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29" name="Freeform 148">
                <a:extLst>
                  <a:ext uri="{FF2B5EF4-FFF2-40B4-BE49-F238E27FC236}">
                    <a16:creationId xmlns:a16="http://schemas.microsoft.com/office/drawing/2014/main" id="{C05F5B7E-FA2C-6232-5491-371DE15334BD}"/>
                  </a:ext>
                </a:extLst>
              </p:cNvPr>
              <p:cNvSpPr/>
              <p:nvPr/>
            </p:nvSpPr>
            <p:spPr>
              <a:xfrm>
                <a:off x="10694329" y="3146494"/>
                <a:ext cx="67246" cy="1114553"/>
              </a:xfrm>
              <a:custGeom>
                <a:avLst/>
                <a:gdLst>
                  <a:gd name="connsiteX0" fmla="*/ 0 w 74718"/>
                  <a:gd name="connsiteY0" fmla="*/ 0 h 1306724"/>
                  <a:gd name="connsiteX1" fmla="*/ 74719 w 74718"/>
                  <a:gd name="connsiteY1" fmla="*/ 0 h 1306724"/>
                  <a:gd name="connsiteX2" fmla="*/ 74719 w 74718"/>
                  <a:gd name="connsiteY2" fmla="*/ 1306724 h 1306724"/>
                  <a:gd name="connsiteX3" fmla="*/ 0 w 74718"/>
                  <a:gd name="connsiteY3" fmla="*/ 1306724 h 1306724"/>
                </a:gdLst>
                <a:ahLst/>
                <a:cxnLst>
                  <a:cxn ang="0">
                    <a:pos x="connsiteX0" y="connsiteY0"/>
                  </a:cxn>
                  <a:cxn ang="0">
                    <a:pos x="connsiteX1" y="connsiteY1"/>
                  </a:cxn>
                  <a:cxn ang="0">
                    <a:pos x="connsiteX2" y="connsiteY2"/>
                  </a:cxn>
                  <a:cxn ang="0">
                    <a:pos x="connsiteX3" y="connsiteY3"/>
                  </a:cxn>
                </a:cxnLst>
                <a:rect l="l" t="t" r="r" b="b"/>
                <a:pathLst>
                  <a:path w="74718" h="1306724">
                    <a:moveTo>
                      <a:pt x="0" y="0"/>
                    </a:moveTo>
                    <a:lnTo>
                      <a:pt x="74719" y="0"/>
                    </a:lnTo>
                    <a:lnTo>
                      <a:pt x="74719" y="1306724"/>
                    </a:lnTo>
                    <a:lnTo>
                      <a:pt x="0" y="1306724"/>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30" name="Freeform 149">
                <a:extLst>
                  <a:ext uri="{FF2B5EF4-FFF2-40B4-BE49-F238E27FC236}">
                    <a16:creationId xmlns:a16="http://schemas.microsoft.com/office/drawing/2014/main" id="{FFDCE21A-7DCE-6D09-5CA8-A30CB607A0CA}"/>
                  </a:ext>
                </a:extLst>
              </p:cNvPr>
              <p:cNvSpPr/>
              <p:nvPr/>
            </p:nvSpPr>
            <p:spPr>
              <a:xfrm>
                <a:off x="10806343" y="3146403"/>
                <a:ext cx="67246" cy="1209696"/>
              </a:xfrm>
              <a:custGeom>
                <a:avLst/>
                <a:gdLst>
                  <a:gd name="connsiteX0" fmla="*/ 0 w 74718"/>
                  <a:gd name="connsiteY0" fmla="*/ 0 h 1418272"/>
                  <a:gd name="connsiteX1" fmla="*/ 74719 w 74718"/>
                  <a:gd name="connsiteY1" fmla="*/ 0 h 1418272"/>
                  <a:gd name="connsiteX2" fmla="*/ 74719 w 74718"/>
                  <a:gd name="connsiteY2" fmla="*/ 1418273 h 1418272"/>
                  <a:gd name="connsiteX3" fmla="*/ 0 w 74718"/>
                  <a:gd name="connsiteY3" fmla="*/ 1418273 h 1418272"/>
                </a:gdLst>
                <a:ahLst/>
                <a:cxnLst>
                  <a:cxn ang="0">
                    <a:pos x="connsiteX0" y="connsiteY0"/>
                  </a:cxn>
                  <a:cxn ang="0">
                    <a:pos x="connsiteX1" y="connsiteY1"/>
                  </a:cxn>
                  <a:cxn ang="0">
                    <a:pos x="connsiteX2" y="connsiteY2"/>
                  </a:cxn>
                  <a:cxn ang="0">
                    <a:pos x="connsiteX3" y="connsiteY3"/>
                  </a:cxn>
                </a:cxnLst>
                <a:rect l="l" t="t" r="r" b="b"/>
                <a:pathLst>
                  <a:path w="74718" h="1418272">
                    <a:moveTo>
                      <a:pt x="0" y="0"/>
                    </a:moveTo>
                    <a:lnTo>
                      <a:pt x="74719" y="0"/>
                    </a:lnTo>
                    <a:lnTo>
                      <a:pt x="74719" y="1418273"/>
                    </a:lnTo>
                    <a:lnTo>
                      <a:pt x="0" y="1418273"/>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31" name="Freeform 150">
                <a:extLst>
                  <a:ext uri="{FF2B5EF4-FFF2-40B4-BE49-F238E27FC236}">
                    <a16:creationId xmlns:a16="http://schemas.microsoft.com/office/drawing/2014/main" id="{9F84EB58-0B4D-F7BF-5231-9BD42EBA04BC}"/>
                  </a:ext>
                </a:extLst>
              </p:cNvPr>
              <p:cNvSpPr/>
              <p:nvPr/>
            </p:nvSpPr>
            <p:spPr>
              <a:xfrm>
                <a:off x="10918263" y="3146494"/>
                <a:ext cx="67246" cy="1359272"/>
              </a:xfrm>
              <a:custGeom>
                <a:avLst/>
                <a:gdLst>
                  <a:gd name="connsiteX0" fmla="*/ 0 w 74718"/>
                  <a:gd name="connsiteY0" fmla="*/ 0 h 1593638"/>
                  <a:gd name="connsiteX1" fmla="*/ 74719 w 74718"/>
                  <a:gd name="connsiteY1" fmla="*/ 0 h 1593638"/>
                  <a:gd name="connsiteX2" fmla="*/ 74719 w 74718"/>
                  <a:gd name="connsiteY2" fmla="*/ 1593638 h 1593638"/>
                  <a:gd name="connsiteX3" fmla="*/ 0 w 74718"/>
                  <a:gd name="connsiteY3" fmla="*/ 1593638 h 1593638"/>
                </a:gdLst>
                <a:ahLst/>
                <a:cxnLst>
                  <a:cxn ang="0">
                    <a:pos x="connsiteX0" y="connsiteY0"/>
                  </a:cxn>
                  <a:cxn ang="0">
                    <a:pos x="connsiteX1" y="connsiteY1"/>
                  </a:cxn>
                  <a:cxn ang="0">
                    <a:pos x="connsiteX2" y="connsiteY2"/>
                  </a:cxn>
                  <a:cxn ang="0">
                    <a:pos x="connsiteX3" y="connsiteY3"/>
                  </a:cxn>
                </a:cxnLst>
                <a:rect l="l" t="t" r="r" b="b"/>
                <a:pathLst>
                  <a:path w="74718" h="1593638">
                    <a:moveTo>
                      <a:pt x="0" y="0"/>
                    </a:moveTo>
                    <a:lnTo>
                      <a:pt x="74719" y="0"/>
                    </a:lnTo>
                    <a:lnTo>
                      <a:pt x="74719" y="1593638"/>
                    </a:lnTo>
                    <a:lnTo>
                      <a:pt x="0" y="1593638"/>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035" name="Freeform 216">
                <a:extLst>
                  <a:ext uri="{FF2B5EF4-FFF2-40B4-BE49-F238E27FC236}">
                    <a16:creationId xmlns:a16="http://schemas.microsoft.com/office/drawing/2014/main" id="{5D2C944E-A55F-F1DF-CF81-8C7886D725C9}"/>
                  </a:ext>
                </a:extLst>
              </p:cNvPr>
              <p:cNvSpPr/>
              <p:nvPr/>
            </p:nvSpPr>
            <p:spPr>
              <a:xfrm>
                <a:off x="3475237" y="3091880"/>
                <a:ext cx="5429" cy="9027"/>
              </a:xfrm>
              <a:custGeom>
                <a:avLst/>
                <a:gdLst>
                  <a:gd name="connsiteX0" fmla="*/ 0 w 6032"/>
                  <a:gd name="connsiteY0" fmla="*/ 0 h 10583"/>
                  <a:gd name="connsiteX1" fmla="*/ 423 w 6032"/>
                  <a:gd name="connsiteY1" fmla="*/ 0 h 10583"/>
                  <a:gd name="connsiteX2" fmla="*/ 4233 w 6032"/>
                  <a:gd name="connsiteY2" fmla="*/ 0 h 10583"/>
                  <a:gd name="connsiteX3" fmla="*/ 6033 w 6032"/>
                  <a:gd name="connsiteY3" fmla="*/ 0 h 10583"/>
                </a:gdLst>
                <a:ahLst/>
                <a:cxnLst>
                  <a:cxn ang="0">
                    <a:pos x="connsiteX0" y="connsiteY0"/>
                  </a:cxn>
                  <a:cxn ang="0">
                    <a:pos x="connsiteX1" y="connsiteY1"/>
                  </a:cxn>
                  <a:cxn ang="0">
                    <a:pos x="connsiteX2" y="connsiteY2"/>
                  </a:cxn>
                  <a:cxn ang="0">
                    <a:pos x="connsiteX3" y="connsiteY3"/>
                  </a:cxn>
                </a:cxnLst>
                <a:rect l="l" t="t" r="r" b="b"/>
                <a:pathLst>
                  <a:path w="6032" h="10583">
                    <a:moveTo>
                      <a:pt x="0" y="0"/>
                    </a:moveTo>
                    <a:lnTo>
                      <a:pt x="423" y="0"/>
                    </a:lnTo>
                    <a:lnTo>
                      <a:pt x="4233" y="0"/>
                    </a:lnTo>
                    <a:lnTo>
                      <a:pt x="6033" y="0"/>
                    </a:lnTo>
                    <a:close/>
                  </a:path>
                </a:pathLst>
              </a:custGeom>
              <a:solidFill>
                <a:srgbClr val="231F20"/>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208" name="Freeform 426">
                <a:extLst>
                  <a:ext uri="{FF2B5EF4-FFF2-40B4-BE49-F238E27FC236}">
                    <a16:creationId xmlns:a16="http://schemas.microsoft.com/office/drawing/2014/main" id="{556BBF07-EC0A-9488-C309-C14DC2DC725A}"/>
                  </a:ext>
                </a:extLst>
              </p:cNvPr>
              <p:cNvSpPr/>
              <p:nvPr/>
            </p:nvSpPr>
            <p:spPr>
              <a:xfrm>
                <a:off x="3475247" y="3091901"/>
                <a:ext cx="5429" cy="9026"/>
              </a:xfrm>
              <a:custGeom>
                <a:avLst/>
                <a:gdLst>
                  <a:gd name="connsiteX0" fmla="*/ 0 w 6032"/>
                  <a:gd name="connsiteY0" fmla="*/ 0 h 10583"/>
                  <a:gd name="connsiteX1" fmla="*/ 423 w 6032"/>
                  <a:gd name="connsiteY1" fmla="*/ 0 h 10583"/>
                  <a:gd name="connsiteX2" fmla="*/ 4233 w 6032"/>
                  <a:gd name="connsiteY2" fmla="*/ 0 h 10583"/>
                  <a:gd name="connsiteX3" fmla="*/ 6033 w 6032"/>
                  <a:gd name="connsiteY3" fmla="*/ 0 h 10583"/>
                </a:gdLst>
                <a:ahLst/>
                <a:cxnLst>
                  <a:cxn ang="0">
                    <a:pos x="connsiteX0" y="connsiteY0"/>
                  </a:cxn>
                  <a:cxn ang="0">
                    <a:pos x="connsiteX1" y="connsiteY1"/>
                  </a:cxn>
                  <a:cxn ang="0">
                    <a:pos x="connsiteX2" y="connsiteY2"/>
                  </a:cxn>
                  <a:cxn ang="0">
                    <a:pos x="connsiteX3" y="connsiteY3"/>
                  </a:cxn>
                </a:cxnLst>
                <a:rect l="l" t="t" r="r" b="b"/>
                <a:pathLst>
                  <a:path w="6032" h="10583">
                    <a:moveTo>
                      <a:pt x="0" y="0"/>
                    </a:moveTo>
                    <a:lnTo>
                      <a:pt x="423" y="0"/>
                    </a:lnTo>
                    <a:lnTo>
                      <a:pt x="4233" y="0"/>
                    </a:lnTo>
                    <a:lnTo>
                      <a:pt x="6033" y="0"/>
                    </a:lnTo>
                    <a:close/>
                  </a:path>
                </a:pathLst>
              </a:custGeom>
              <a:solidFill>
                <a:srgbClr val="231F20"/>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grpSp>
        <p:sp>
          <p:nvSpPr>
            <p:cNvPr id="1969" name="Freeform 601">
              <a:extLst>
                <a:ext uri="{FF2B5EF4-FFF2-40B4-BE49-F238E27FC236}">
                  <a16:creationId xmlns:a16="http://schemas.microsoft.com/office/drawing/2014/main" id="{3CAD96D3-C56C-2F84-D824-0EB378BBEB2D}"/>
                </a:ext>
              </a:extLst>
            </p:cNvPr>
            <p:cNvSpPr/>
            <p:nvPr/>
          </p:nvSpPr>
          <p:spPr>
            <a:xfrm>
              <a:off x="1523328" y="2874332"/>
              <a:ext cx="9925721" cy="9027"/>
            </a:xfrm>
            <a:custGeom>
              <a:avLst/>
              <a:gdLst>
                <a:gd name="connsiteX0" fmla="*/ 0 w 10081260"/>
                <a:gd name="connsiteY0" fmla="*/ 0 h 10583"/>
                <a:gd name="connsiteX1" fmla="*/ 10081260 w 10081260"/>
                <a:gd name="connsiteY1" fmla="*/ 0 h 10583"/>
              </a:gdLst>
              <a:ahLst/>
              <a:cxnLst>
                <a:cxn ang="0">
                  <a:pos x="connsiteX0" y="connsiteY0"/>
                </a:cxn>
                <a:cxn ang="0">
                  <a:pos x="connsiteX1" y="connsiteY1"/>
                </a:cxn>
              </a:cxnLst>
              <a:rect l="l" t="t" r="r" b="b"/>
              <a:pathLst>
                <a:path w="10081260" h="10583">
                  <a:moveTo>
                    <a:pt x="0" y="0"/>
                  </a:moveTo>
                  <a:lnTo>
                    <a:pt x="10081260" y="0"/>
                  </a:lnTo>
                </a:path>
              </a:pathLst>
            </a:custGeom>
            <a:ln w="10583" cap="flat">
              <a:solidFill>
                <a:schemeClr val="tx1"/>
              </a:solidFill>
              <a:prstDash val="sysDash"/>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1970" name="TextBox 1969">
              <a:extLst>
                <a:ext uri="{FF2B5EF4-FFF2-40B4-BE49-F238E27FC236}">
                  <a16:creationId xmlns:a16="http://schemas.microsoft.com/office/drawing/2014/main" id="{0A60B328-1532-7FAC-9130-0BC1F11FFA5A}"/>
                </a:ext>
              </a:extLst>
            </p:cNvPr>
            <p:cNvSpPr txBox="1"/>
            <p:nvPr/>
          </p:nvSpPr>
          <p:spPr>
            <a:xfrm>
              <a:off x="4500357" y="1541937"/>
              <a:ext cx="3512073" cy="328412"/>
            </a:xfrm>
            <a:prstGeom prst="rect">
              <a:avLst/>
            </a:prstGeom>
            <a:noFill/>
          </p:spPr>
          <p:txBody>
            <a:bodyPr wrap="none" rtlCol="0">
              <a:spAutoFit/>
            </a:bodyPr>
            <a:lstStyle/>
            <a:p>
              <a:pPr algn="ctr" defTabSz="685800" fontAlgn="auto">
                <a:spcBef>
                  <a:spcPts val="0"/>
                </a:spcBef>
                <a:spcAft>
                  <a:spcPts val="0"/>
                </a:spcAft>
              </a:pPr>
              <a:r>
                <a:rPr lang="en-US" sz="1125" b="1" dirty="0">
                  <a:ln/>
                  <a:solidFill>
                    <a:srgbClr val="231F20"/>
                  </a:solidFill>
                  <a:latin typeface="Arial"/>
                  <a:ea typeface="+mn-ea"/>
                  <a:cs typeface="Arial"/>
                  <a:sym typeface="Arial"/>
                  <a:rtl val="0"/>
                </a:rPr>
                <a:t>T-DXd 5.4 mg/kg Q3W Total (N = 82)</a:t>
              </a:r>
            </a:p>
          </p:txBody>
        </p:sp>
        <p:sp>
          <p:nvSpPr>
            <p:cNvPr id="1971" name="TextBox 1970">
              <a:extLst>
                <a:ext uri="{FF2B5EF4-FFF2-40B4-BE49-F238E27FC236}">
                  <a16:creationId xmlns:a16="http://schemas.microsoft.com/office/drawing/2014/main" id="{667B0456-0BE4-3324-A47F-019E4063E236}"/>
                </a:ext>
              </a:extLst>
            </p:cNvPr>
            <p:cNvSpPr txBox="1"/>
            <p:nvPr/>
          </p:nvSpPr>
          <p:spPr>
            <a:xfrm>
              <a:off x="5835747" y="4170340"/>
              <a:ext cx="844676" cy="285576"/>
            </a:xfrm>
            <a:prstGeom prst="rect">
              <a:avLst/>
            </a:prstGeom>
            <a:noFill/>
          </p:spPr>
          <p:txBody>
            <a:bodyPr wrap="none" rtlCol="0">
              <a:spAutoFit/>
            </a:bodyPr>
            <a:lstStyle/>
            <a:p>
              <a:pPr algn="ctr" defTabSz="685800" fontAlgn="auto">
                <a:spcBef>
                  <a:spcPts val="0"/>
                </a:spcBef>
                <a:spcAft>
                  <a:spcPts val="0"/>
                </a:spcAft>
              </a:pPr>
              <a:r>
                <a:rPr lang="en-US" sz="900" b="1" dirty="0">
                  <a:ln/>
                  <a:solidFill>
                    <a:srgbClr val="231F20"/>
                  </a:solidFill>
                  <a:latin typeface="Arial"/>
                  <a:ea typeface="+mn-ea"/>
                  <a:cs typeface="Arial"/>
                  <a:sym typeface="Arial"/>
                  <a:rtl val="0"/>
                </a:rPr>
                <a:t>Patients</a:t>
              </a:r>
            </a:p>
          </p:txBody>
        </p:sp>
        <p:sp>
          <p:nvSpPr>
            <p:cNvPr id="1972" name="TextBox 1971">
              <a:extLst>
                <a:ext uri="{FF2B5EF4-FFF2-40B4-BE49-F238E27FC236}">
                  <a16:creationId xmlns:a16="http://schemas.microsoft.com/office/drawing/2014/main" id="{E553920D-5D12-68B6-29C7-34D7FBE7B1DB}"/>
                </a:ext>
              </a:extLst>
            </p:cNvPr>
            <p:cNvSpPr txBox="1"/>
            <p:nvPr/>
          </p:nvSpPr>
          <p:spPr>
            <a:xfrm rot="16200000">
              <a:off x="-232928" y="3042235"/>
              <a:ext cx="1957782" cy="307776"/>
            </a:xfrm>
            <a:prstGeom prst="rect">
              <a:avLst/>
            </a:prstGeom>
            <a:noFill/>
          </p:spPr>
          <p:txBody>
            <a:bodyPr wrap="none" rtlCol="0">
              <a:spAutoFit/>
            </a:bodyPr>
            <a:lstStyle/>
            <a:p>
              <a:pPr algn="ctr" defTabSz="685800" fontAlgn="auto">
                <a:spcBef>
                  <a:spcPts val="0"/>
                </a:spcBef>
                <a:spcAft>
                  <a:spcPts val="0"/>
                </a:spcAft>
              </a:pPr>
              <a:r>
                <a:rPr lang="en-US" sz="900" b="1" dirty="0">
                  <a:ln/>
                  <a:solidFill>
                    <a:srgbClr val="231F20"/>
                  </a:solidFill>
                  <a:latin typeface="Arial"/>
                  <a:ea typeface="+mn-ea"/>
                  <a:cs typeface="Arial"/>
                  <a:sym typeface="Arial"/>
                  <a:rtl val="0"/>
                </a:rPr>
                <a:t>Best % Change in Sum of</a:t>
              </a:r>
            </a:p>
          </p:txBody>
        </p:sp>
        <p:sp>
          <p:nvSpPr>
            <p:cNvPr id="1973" name="TextBox 1972">
              <a:extLst>
                <a:ext uri="{FF2B5EF4-FFF2-40B4-BE49-F238E27FC236}">
                  <a16:creationId xmlns:a16="http://schemas.microsoft.com/office/drawing/2014/main" id="{7B0B7160-43BB-6DC3-CB22-6D004AE8B4AA}"/>
                </a:ext>
              </a:extLst>
            </p:cNvPr>
            <p:cNvSpPr txBox="1"/>
            <p:nvPr/>
          </p:nvSpPr>
          <p:spPr>
            <a:xfrm rot="16200000">
              <a:off x="-5098" y="3050539"/>
              <a:ext cx="1902253" cy="307776"/>
            </a:xfrm>
            <a:prstGeom prst="rect">
              <a:avLst/>
            </a:prstGeom>
            <a:noFill/>
          </p:spPr>
          <p:txBody>
            <a:bodyPr wrap="none" rtlCol="0">
              <a:spAutoFit/>
            </a:bodyPr>
            <a:lstStyle/>
            <a:p>
              <a:pPr algn="ctr" defTabSz="685800" fontAlgn="auto">
                <a:spcBef>
                  <a:spcPts val="0"/>
                </a:spcBef>
                <a:spcAft>
                  <a:spcPts val="0"/>
                </a:spcAft>
              </a:pPr>
              <a:r>
                <a:rPr lang="en-US" sz="900" b="1" dirty="0">
                  <a:ln/>
                  <a:solidFill>
                    <a:srgbClr val="231F20"/>
                  </a:solidFill>
                  <a:latin typeface="Arial"/>
                  <a:ea typeface="+mn-ea"/>
                  <a:cs typeface="Arial"/>
                  <a:sym typeface="Arial"/>
                  <a:rtl val="0"/>
                </a:rPr>
                <a:t>Diameters from Baseline</a:t>
              </a:r>
            </a:p>
          </p:txBody>
        </p:sp>
        <p:sp>
          <p:nvSpPr>
            <p:cNvPr id="1974" name="TextBox 1973">
              <a:extLst>
                <a:ext uri="{FF2B5EF4-FFF2-40B4-BE49-F238E27FC236}">
                  <a16:creationId xmlns:a16="http://schemas.microsoft.com/office/drawing/2014/main" id="{0CA0F1B7-E9C4-BA25-62AE-A7805DDFA96D}"/>
                </a:ext>
              </a:extLst>
            </p:cNvPr>
            <p:cNvSpPr txBox="1"/>
            <p:nvPr/>
          </p:nvSpPr>
          <p:spPr>
            <a:xfrm>
              <a:off x="981443" y="4391359"/>
              <a:ext cx="549723" cy="264238"/>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−100</a:t>
              </a:r>
            </a:p>
          </p:txBody>
        </p:sp>
        <p:sp>
          <p:nvSpPr>
            <p:cNvPr id="1975" name="TextBox 1974">
              <a:extLst>
                <a:ext uri="{FF2B5EF4-FFF2-40B4-BE49-F238E27FC236}">
                  <a16:creationId xmlns:a16="http://schemas.microsoft.com/office/drawing/2014/main" id="{CAF06D38-D518-2832-085E-12A729B3D33A}"/>
                </a:ext>
              </a:extLst>
            </p:cNvPr>
            <p:cNvSpPr txBox="1"/>
            <p:nvPr/>
          </p:nvSpPr>
          <p:spPr>
            <a:xfrm>
              <a:off x="1062584" y="3842964"/>
              <a:ext cx="474917" cy="264238"/>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−60</a:t>
              </a:r>
            </a:p>
          </p:txBody>
        </p:sp>
        <p:sp>
          <p:nvSpPr>
            <p:cNvPr id="1976" name="TextBox 1975">
              <a:extLst>
                <a:ext uri="{FF2B5EF4-FFF2-40B4-BE49-F238E27FC236}">
                  <a16:creationId xmlns:a16="http://schemas.microsoft.com/office/drawing/2014/main" id="{49CC3428-D455-AE74-56EC-A41C3D17AD93}"/>
                </a:ext>
              </a:extLst>
            </p:cNvPr>
            <p:cNvSpPr txBox="1"/>
            <p:nvPr/>
          </p:nvSpPr>
          <p:spPr>
            <a:xfrm>
              <a:off x="1062584" y="3307687"/>
              <a:ext cx="474917" cy="264238"/>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−20</a:t>
              </a:r>
            </a:p>
          </p:txBody>
        </p:sp>
        <p:sp>
          <p:nvSpPr>
            <p:cNvPr id="1977" name="TextBox 1976">
              <a:extLst>
                <a:ext uri="{FF2B5EF4-FFF2-40B4-BE49-F238E27FC236}">
                  <a16:creationId xmlns:a16="http://schemas.microsoft.com/office/drawing/2014/main" id="{B591AAB4-32E2-7481-B033-0108A04FEB80}"/>
                </a:ext>
              </a:extLst>
            </p:cNvPr>
            <p:cNvSpPr txBox="1"/>
            <p:nvPr/>
          </p:nvSpPr>
          <p:spPr>
            <a:xfrm>
              <a:off x="1147768" y="2764322"/>
              <a:ext cx="395835" cy="264238"/>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20</a:t>
              </a:r>
            </a:p>
          </p:txBody>
        </p:sp>
        <p:sp>
          <p:nvSpPr>
            <p:cNvPr id="1978" name="TextBox 1977">
              <a:extLst>
                <a:ext uri="{FF2B5EF4-FFF2-40B4-BE49-F238E27FC236}">
                  <a16:creationId xmlns:a16="http://schemas.microsoft.com/office/drawing/2014/main" id="{8C9FD2A8-AED9-2625-A29E-B6FE56F3127E}"/>
                </a:ext>
              </a:extLst>
            </p:cNvPr>
            <p:cNvSpPr txBox="1"/>
            <p:nvPr/>
          </p:nvSpPr>
          <p:spPr>
            <a:xfrm>
              <a:off x="1147768" y="2221795"/>
              <a:ext cx="395835" cy="264238"/>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60</a:t>
              </a:r>
            </a:p>
          </p:txBody>
        </p:sp>
        <p:sp>
          <p:nvSpPr>
            <p:cNvPr id="1979" name="TextBox 1978">
              <a:extLst>
                <a:ext uri="{FF2B5EF4-FFF2-40B4-BE49-F238E27FC236}">
                  <a16:creationId xmlns:a16="http://schemas.microsoft.com/office/drawing/2014/main" id="{0A3346F1-3B28-B9D5-D820-1624D31EF42D}"/>
                </a:ext>
              </a:extLst>
            </p:cNvPr>
            <p:cNvSpPr txBox="1"/>
            <p:nvPr/>
          </p:nvSpPr>
          <p:spPr>
            <a:xfrm>
              <a:off x="1066636" y="1683547"/>
              <a:ext cx="470643" cy="264238"/>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100</a:t>
              </a:r>
            </a:p>
          </p:txBody>
        </p:sp>
        <p:sp>
          <p:nvSpPr>
            <p:cNvPr id="1980" name="Freeform 612">
              <a:extLst>
                <a:ext uri="{FF2B5EF4-FFF2-40B4-BE49-F238E27FC236}">
                  <a16:creationId xmlns:a16="http://schemas.microsoft.com/office/drawing/2014/main" id="{F5645F6E-2A06-6011-42ED-817EEE23E44B}"/>
                </a:ext>
              </a:extLst>
            </p:cNvPr>
            <p:cNvSpPr/>
            <p:nvPr/>
          </p:nvSpPr>
          <p:spPr>
            <a:xfrm>
              <a:off x="1523328" y="3553426"/>
              <a:ext cx="9925721" cy="9027"/>
            </a:xfrm>
            <a:custGeom>
              <a:avLst/>
              <a:gdLst>
                <a:gd name="connsiteX0" fmla="*/ 0 w 10081260"/>
                <a:gd name="connsiteY0" fmla="*/ 0 h 10583"/>
                <a:gd name="connsiteX1" fmla="*/ 10081260 w 10081260"/>
                <a:gd name="connsiteY1" fmla="*/ 0 h 10583"/>
              </a:gdLst>
              <a:ahLst/>
              <a:cxnLst>
                <a:cxn ang="0">
                  <a:pos x="connsiteX0" y="connsiteY0"/>
                </a:cxn>
                <a:cxn ang="0">
                  <a:pos x="connsiteX1" y="connsiteY1"/>
                </a:cxn>
              </a:cxnLst>
              <a:rect l="l" t="t" r="r" b="b"/>
              <a:pathLst>
                <a:path w="10081260" h="10583">
                  <a:moveTo>
                    <a:pt x="0" y="0"/>
                  </a:moveTo>
                  <a:lnTo>
                    <a:pt x="10081260" y="0"/>
                  </a:lnTo>
                </a:path>
              </a:pathLst>
            </a:custGeom>
            <a:ln w="10583" cap="flat">
              <a:solidFill>
                <a:srgbClr val="231F20"/>
              </a:solidFill>
              <a:prstDash val="sysDash"/>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1981" name="Freeform 613">
              <a:extLst>
                <a:ext uri="{FF2B5EF4-FFF2-40B4-BE49-F238E27FC236}">
                  <a16:creationId xmlns:a16="http://schemas.microsoft.com/office/drawing/2014/main" id="{6282277F-7047-FC0A-9713-3D67E4369706}"/>
                </a:ext>
              </a:extLst>
            </p:cNvPr>
            <p:cNvSpPr/>
            <p:nvPr/>
          </p:nvSpPr>
          <p:spPr>
            <a:xfrm>
              <a:off x="1528954" y="1781353"/>
              <a:ext cx="10420" cy="2731001"/>
            </a:xfrm>
            <a:custGeom>
              <a:avLst/>
              <a:gdLst>
                <a:gd name="connsiteX0" fmla="*/ 0 w 10583"/>
                <a:gd name="connsiteY0" fmla="*/ 3201882 h 3201881"/>
                <a:gd name="connsiteX1" fmla="*/ 0 w 10583"/>
                <a:gd name="connsiteY1" fmla="*/ 0 h 3201881"/>
              </a:gdLst>
              <a:ahLst/>
              <a:cxnLst>
                <a:cxn ang="0">
                  <a:pos x="connsiteX0" y="connsiteY0"/>
                </a:cxn>
                <a:cxn ang="0">
                  <a:pos x="connsiteX1" y="connsiteY1"/>
                </a:cxn>
              </a:cxnLst>
              <a:rect l="l" t="t" r="r" b="b"/>
              <a:pathLst>
                <a:path w="10583" h="3201881">
                  <a:moveTo>
                    <a:pt x="0" y="3201882"/>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1982" name="Freeform 614">
              <a:extLst>
                <a:ext uri="{FF2B5EF4-FFF2-40B4-BE49-F238E27FC236}">
                  <a16:creationId xmlns:a16="http://schemas.microsoft.com/office/drawing/2014/main" id="{FAC96D1D-F364-1AF3-D79E-0B005365AA96}"/>
                </a:ext>
              </a:extLst>
            </p:cNvPr>
            <p:cNvSpPr/>
            <p:nvPr/>
          </p:nvSpPr>
          <p:spPr>
            <a:xfrm>
              <a:off x="1454555" y="4508022"/>
              <a:ext cx="72419" cy="9027"/>
            </a:xfrm>
            <a:custGeom>
              <a:avLst/>
              <a:gdLst>
                <a:gd name="connsiteX0" fmla="*/ 0 w 73554"/>
                <a:gd name="connsiteY0" fmla="*/ 0 h 10583"/>
                <a:gd name="connsiteX1" fmla="*/ 73554 w 73554"/>
                <a:gd name="connsiteY1" fmla="*/ 0 h 10583"/>
              </a:gdLst>
              <a:ahLst/>
              <a:cxnLst>
                <a:cxn ang="0">
                  <a:pos x="connsiteX0" y="connsiteY0"/>
                </a:cxn>
                <a:cxn ang="0">
                  <a:pos x="connsiteX1" y="connsiteY1"/>
                </a:cxn>
              </a:cxnLst>
              <a:rect l="l" t="t" r="r" b="b"/>
              <a:pathLst>
                <a:path w="73554" h="10583">
                  <a:moveTo>
                    <a:pt x="0" y="0"/>
                  </a:moveTo>
                  <a:lnTo>
                    <a:pt x="73554"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1983" name="Freeform 615">
              <a:extLst>
                <a:ext uri="{FF2B5EF4-FFF2-40B4-BE49-F238E27FC236}">
                  <a16:creationId xmlns:a16="http://schemas.microsoft.com/office/drawing/2014/main" id="{189ECE23-6A40-3B01-DB39-2C0F863B6579}"/>
                </a:ext>
              </a:extLst>
            </p:cNvPr>
            <p:cNvSpPr/>
            <p:nvPr/>
          </p:nvSpPr>
          <p:spPr>
            <a:xfrm>
              <a:off x="1454555" y="3961894"/>
              <a:ext cx="72419" cy="9027"/>
            </a:xfrm>
            <a:custGeom>
              <a:avLst/>
              <a:gdLst>
                <a:gd name="connsiteX0" fmla="*/ 0 w 73554"/>
                <a:gd name="connsiteY0" fmla="*/ 0 h 10583"/>
                <a:gd name="connsiteX1" fmla="*/ 73554 w 73554"/>
                <a:gd name="connsiteY1" fmla="*/ 0 h 10583"/>
              </a:gdLst>
              <a:ahLst/>
              <a:cxnLst>
                <a:cxn ang="0">
                  <a:pos x="connsiteX0" y="connsiteY0"/>
                </a:cxn>
                <a:cxn ang="0">
                  <a:pos x="connsiteX1" y="connsiteY1"/>
                </a:cxn>
              </a:cxnLst>
              <a:rect l="l" t="t" r="r" b="b"/>
              <a:pathLst>
                <a:path w="73554" h="10583">
                  <a:moveTo>
                    <a:pt x="0" y="0"/>
                  </a:moveTo>
                  <a:lnTo>
                    <a:pt x="73554"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1984" name="Freeform 616">
              <a:extLst>
                <a:ext uri="{FF2B5EF4-FFF2-40B4-BE49-F238E27FC236}">
                  <a16:creationId xmlns:a16="http://schemas.microsoft.com/office/drawing/2014/main" id="{F7C528F1-E622-59DB-1D2B-6695CBD604DA}"/>
                </a:ext>
              </a:extLst>
            </p:cNvPr>
            <p:cNvSpPr/>
            <p:nvPr/>
          </p:nvSpPr>
          <p:spPr>
            <a:xfrm>
              <a:off x="1454555" y="2874332"/>
              <a:ext cx="72419" cy="9027"/>
            </a:xfrm>
            <a:custGeom>
              <a:avLst/>
              <a:gdLst>
                <a:gd name="connsiteX0" fmla="*/ 0 w 73554"/>
                <a:gd name="connsiteY0" fmla="*/ 0 h 10583"/>
                <a:gd name="connsiteX1" fmla="*/ 73554 w 73554"/>
                <a:gd name="connsiteY1" fmla="*/ 0 h 10583"/>
              </a:gdLst>
              <a:ahLst/>
              <a:cxnLst>
                <a:cxn ang="0">
                  <a:pos x="connsiteX0" y="connsiteY0"/>
                </a:cxn>
                <a:cxn ang="0">
                  <a:pos x="connsiteX1" y="connsiteY1"/>
                </a:cxn>
              </a:cxnLst>
              <a:rect l="l" t="t" r="r" b="b"/>
              <a:pathLst>
                <a:path w="73554" h="10583">
                  <a:moveTo>
                    <a:pt x="0" y="0"/>
                  </a:moveTo>
                  <a:lnTo>
                    <a:pt x="73554"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1985" name="Freeform 617">
              <a:extLst>
                <a:ext uri="{FF2B5EF4-FFF2-40B4-BE49-F238E27FC236}">
                  <a16:creationId xmlns:a16="http://schemas.microsoft.com/office/drawing/2014/main" id="{0816564A-96D4-F2D3-882C-E603C240D46A}"/>
                </a:ext>
              </a:extLst>
            </p:cNvPr>
            <p:cNvSpPr/>
            <p:nvPr/>
          </p:nvSpPr>
          <p:spPr>
            <a:xfrm>
              <a:off x="1454555" y="3417752"/>
              <a:ext cx="72419" cy="9027"/>
            </a:xfrm>
            <a:custGeom>
              <a:avLst/>
              <a:gdLst>
                <a:gd name="connsiteX0" fmla="*/ 0 w 73554"/>
                <a:gd name="connsiteY0" fmla="*/ 0 h 10583"/>
                <a:gd name="connsiteX1" fmla="*/ 73554 w 73554"/>
                <a:gd name="connsiteY1" fmla="*/ 0 h 10583"/>
              </a:gdLst>
              <a:ahLst/>
              <a:cxnLst>
                <a:cxn ang="0">
                  <a:pos x="connsiteX0" y="connsiteY0"/>
                </a:cxn>
                <a:cxn ang="0">
                  <a:pos x="connsiteX1" y="connsiteY1"/>
                </a:cxn>
              </a:cxnLst>
              <a:rect l="l" t="t" r="r" b="b"/>
              <a:pathLst>
                <a:path w="73554" h="10583">
                  <a:moveTo>
                    <a:pt x="0" y="0"/>
                  </a:moveTo>
                  <a:lnTo>
                    <a:pt x="73554"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1986" name="Freeform 618">
              <a:extLst>
                <a:ext uri="{FF2B5EF4-FFF2-40B4-BE49-F238E27FC236}">
                  <a16:creationId xmlns:a16="http://schemas.microsoft.com/office/drawing/2014/main" id="{74F79BA0-DDFE-2B7D-9490-22DF3D663F0F}"/>
                </a:ext>
              </a:extLst>
            </p:cNvPr>
            <p:cNvSpPr/>
            <p:nvPr/>
          </p:nvSpPr>
          <p:spPr>
            <a:xfrm>
              <a:off x="1454555" y="2335967"/>
              <a:ext cx="72419" cy="9027"/>
            </a:xfrm>
            <a:custGeom>
              <a:avLst/>
              <a:gdLst>
                <a:gd name="connsiteX0" fmla="*/ 0 w 73554"/>
                <a:gd name="connsiteY0" fmla="*/ 0 h 10583"/>
                <a:gd name="connsiteX1" fmla="*/ 73554 w 73554"/>
                <a:gd name="connsiteY1" fmla="*/ 0 h 10583"/>
              </a:gdLst>
              <a:ahLst/>
              <a:cxnLst>
                <a:cxn ang="0">
                  <a:pos x="connsiteX0" y="connsiteY0"/>
                </a:cxn>
                <a:cxn ang="0">
                  <a:pos x="connsiteX1" y="connsiteY1"/>
                </a:cxn>
              </a:cxnLst>
              <a:rect l="l" t="t" r="r" b="b"/>
              <a:pathLst>
                <a:path w="73554" h="10583">
                  <a:moveTo>
                    <a:pt x="0" y="0"/>
                  </a:moveTo>
                  <a:lnTo>
                    <a:pt x="73554"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1987" name="Freeform 619">
              <a:extLst>
                <a:ext uri="{FF2B5EF4-FFF2-40B4-BE49-F238E27FC236}">
                  <a16:creationId xmlns:a16="http://schemas.microsoft.com/office/drawing/2014/main" id="{CEB84276-D72F-0D3A-BB07-FE49094948A7}"/>
                </a:ext>
              </a:extLst>
            </p:cNvPr>
            <p:cNvSpPr/>
            <p:nvPr/>
          </p:nvSpPr>
          <p:spPr>
            <a:xfrm>
              <a:off x="1454555" y="1785957"/>
              <a:ext cx="72419" cy="9027"/>
            </a:xfrm>
            <a:custGeom>
              <a:avLst/>
              <a:gdLst>
                <a:gd name="connsiteX0" fmla="*/ 0 w 73554"/>
                <a:gd name="connsiteY0" fmla="*/ 0 h 10583"/>
                <a:gd name="connsiteX1" fmla="*/ 73554 w 73554"/>
                <a:gd name="connsiteY1" fmla="*/ 0 h 10583"/>
              </a:gdLst>
              <a:ahLst/>
              <a:cxnLst>
                <a:cxn ang="0">
                  <a:pos x="connsiteX0" y="connsiteY0"/>
                </a:cxn>
                <a:cxn ang="0">
                  <a:pos x="connsiteX1" y="connsiteY1"/>
                </a:cxn>
              </a:cxnLst>
              <a:rect l="l" t="t" r="r" b="b"/>
              <a:pathLst>
                <a:path w="73554" h="10583">
                  <a:moveTo>
                    <a:pt x="0" y="0"/>
                  </a:moveTo>
                  <a:lnTo>
                    <a:pt x="73554"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1988" name="Freeform 620">
              <a:extLst>
                <a:ext uri="{FF2B5EF4-FFF2-40B4-BE49-F238E27FC236}">
                  <a16:creationId xmlns:a16="http://schemas.microsoft.com/office/drawing/2014/main" id="{B25A6B2D-C7E3-F0DE-5E93-8DBE4745B7FE}"/>
                </a:ext>
              </a:extLst>
            </p:cNvPr>
            <p:cNvSpPr/>
            <p:nvPr/>
          </p:nvSpPr>
          <p:spPr>
            <a:xfrm>
              <a:off x="1454555" y="4230174"/>
              <a:ext cx="72419" cy="9027"/>
            </a:xfrm>
            <a:custGeom>
              <a:avLst/>
              <a:gdLst>
                <a:gd name="connsiteX0" fmla="*/ 0 w 73554"/>
                <a:gd name="connsiteY0" fmla="*/ 0 h 10583"/>
                <a:gd name="connsiteX1" fmla="*/ 73554 w 73554"/>
                <a:gd name="connsiteY1" fmla="*/ 0 h 10583"/>
              </a:gdLst>
              <a:ahLst/>
              <a:cxnLst>
                <a:cxn ang="0">
                  <a:pos x="connsiteX0" y="connsiteY0"/>
                </a:cxn>
                <a:cxn ang="0">
                  <a:pos x="connsiteX1" y="connsiteY1"/>
                </a:cxn>
              </a:cxnLst>
              <a:rect l="l" t="t" r="r" b="b"/>
              <a:pathLst>
                <a:path w="73554" h="10583">
                  <a:moveTo>
                    <a:pt x="0" y="0"/>
                  </a:moveTo>
                  <a:lnTo>
                    <a:pt x="73554"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1989" name="Freeform 621">
              <a:extLst>
                <a:ext uri="{FF2B5EF4-FFF2-40B4-BE49-F238E27FC236}">
                  <a16:creationId xmlns:a16="http://schemas.microsoft.com/office/drawing/2014/main" id="{0DF561E4-3FFA-B84F-4544-83CB2AE2220C}"/>
                </a:ext>
              </a:extLst>
            </p:cNvPr>
            <p:cNvSpPr/>
            <p:nvPr/>
          </p:nvSpPr>
          <p:spPr>
            <a:xfrm>
              <a:off x="1454555" y="3144417"/>
              <a:ext cx="72419" cy="9027"/>
            </a:xfrm>
            <a:custGeom>
              <a:avLst/>
              <a:gdLst>
                <a:gd name="connsiteX0" fmla="*/ 0 w 73554"/>
                <a:gd name="connsiteY0" fmla="*/ 0 h 10583"/>
                <a:gd name="connsiteX1" fmla="*/ 73554 w 73554"/>
                <a:gd name="connsiteY1" fmla="*/ 0 h 10583"/>
              </a:gdLst>
              <a:ahLst/>
              <a:cxnLst>
                <a:cxn ang="0">
                  <a:pos x="connsiteX0" y="connsiteY0"/>
                </a:cxn>
                <a:cxn ang="0">
                  <a:pos x="connsiteX1" y="connsiteY1"/>
                </a:cxn>
              </a:cxnLst>
              <a:rect l="l" t="t" r="r" b="b"/>
              <a:pathLst>
                <a:path w="73554" h="10583">
                  <a:moveTo>
                    <a:pt x="0" y="0"/>
                  </a:moveTo>
                  <a:lnTo>
                    <a:pt x="73554"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1990" name="Freeform 622">
              <a:extLst>
                <a:ext uri="{FF2B5EF4-FFF2-40B4-BE49-F238E27FC236}">
                  <a16:creationId xmlns:a16="http://schemas.microsoft.com/office/drawing/2014/main" id="{EAAEC755-0A96-871D-2FD9-7ADC70DF1021}"/>
                </a:ext>
              </a:extLst>
            </p:cNvPr>
            <p:cNvSpPr/>
            <p:nvPr/>
          </p:nvSpPr>
          <p:spPr>
            <a:xfrm>
              <a:off x="1454555" y="3688559"/>
              <a:ext cx="72419" cy="9027"/>
            </a:xfrm>
            <a:custGeom>
              <a:avLst/>
              <a:gdLst>
                <a:gd name="connsiteX0" fmla="*/ 0 w 73554"/>
                <a:gd name="connsiteY0" fmla="*/ 0 h 10583"/>
                <a:gd name="connsiteX1" fmla="*/ 73554 w 73554"/>
                <a:gd name="connsiteY1" fmla="*/ 0 h 10583"/>
              </a:gdLst>
              <a:ahLst/>
              <a:cxnLst>
                <a:cxn ang="0">
                  <a:pos x="connsiteX0" y="connsiteY0"/>
                </a:cxn>
                <a:cxn ang="0">
                  <a:pos x="connsiteX1" y="connsiteY1"/>
                </a:cxn>
              </a:cxnLst>
              <a:rect l="l" t="t" r="r" b="b"/>
              <a:pathLst>
                <a:path w="73554" h="10583">
                  <a:moveTo>
                    <a:pt x="0" y="0"/>
                  </a:moveTo>
                  <a:lnTo>
                    <a:pt x="73554"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1991" name="Freeform 623">
              <a:extLst>
                <a:ext uri="{FF2B5EF4-FFF2-40B4-BE49-F238E27FC236}">
                  <a16:creationId xmlns:a16="http://schemas.microsoft.com/office/drawing/2014/main" id="{F38C6005-14FA-03F9-D32B-8E4989A64543}"/>
                </a:ext>
              </a:extLst>
            </p:cNvPr>
            <p:cNvSpPr/>
            <p:nvPr/>
          </p:nvSpPr>
          <p:spPr>
            <a:xfrm>
              <a:off x="1454555" y="2601629"/>
              <a:ext cx="72419" cy="9027"/>
            </a:xfrm>
            <a:custGeom>
              <a:avLst/>
              <a:gdLst>
                <a:gd name="connsiteX0" fmla="*/ 0 w 73554"/>
                <a:gd name="connsiteY0" fmla="*/ 0 h 10583"/>
                <a:gd name="connsiteX1" fmla="*/ 73554 w 73554"/>
                <a:gd name="connsiteY1" fmla="*/ 0 h 10583"/>
              </a:gdLst>
              <a:ahLst/>
              <a:cxnLst>
                <a:cxn ang="0">
                  <a:pos x="connsiteX0" y="connsiteY0"/>
                </a:cxn>
                <a:cxn ang="0">
                  <a:pos x="connsiteX1" y="connsiteY1"/>
                </a:cxn>
              </a:cxnLst>
              <a:rect l="l" t="t" r="r" b="b"/>
              <a:pathLst>
                <a:path w="73554" h="10583">
                  <a:moveTo>
                    <a:pt x="0" y="0"/>
                  </a:moveTo>
                  <a:lnTo>
                    <a:pt x="73554"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1992" name="Freeform 624">
              <a:extLst>
                <a:ext uri="{FF2B5EF4-FFF2-40B4-BE49-F238E27FC236}">
                  <a16:creationId xmlns:a16="http://schemas.microsoft.com/office/drawing/2014/main" id="{345ACEE1-A1BF-21DD-E03C-592ADC70B566}"/>
                </a:ext>
              </a:extLst>
            </p:cNvPr>
            <p:cNvSpPr/>
            <p:nvPr/>
          </p:nvSpPr>
          <p:spPr>
            <a:xfrm>
              <a:off x="1454555" y="2056042"/>
              <a:ext cx="72419" cy="9027"/>
            </a:xfrm>
            <a:custGeom>
              <a:avLst/>
              <a:gdLst>
                <a:gd name="connsiteX0" fmla="*/ 0 w 73554"/>
                <a:gd name="connsiteY0" fmla="*/ 0 h 10583"/>
                <a:gd name="connsiteX1" fmla="*/ 73554 w 73554"/>
                <a:gd name="connsiteY1" fmla="*/ 0 h 10583"/>
              </a:gdLst>
              <a:ahLst/>
              <a:cxnLst>
                <a:cxn ang="0">
                  <a:pos x="connsiteX0" y="connsiteY0"/>
                </a:cxn>
                <a:cxn ang="0">
                  <a:pos x="connsiteX1" y="connsiteY1"/>
                </a:cxn>
              </a:cxnLst>
              <a:rect l="l" t="t" r="r" b="b"/>
              <a:pathLst>
                <a:path w="73554" h="10583">
                  <a:moveTo>
                    <a:pt x="0" y="0"/>
                  </a:moveTo>
                  <a:lnTo>
                    <a:pt x="73554"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1993" name="Freeform 625">
              <a:extLst>
                <a:ext uri="{FF2B5EF4-FFF2-40B4-BE49-F238E27FC236}">
                  <a16:creationId xmlns:a16="http://schemas.microsoft.com/office/drawing/2014/main" id="{7E9B8996-32E8-A9C6-DA61-B9E82E66039C}"/>
                </a:ext>
              </a:extLst>
            </p:cNvPr>
            <p:cNvSpPr/>
            <p:nvPr/>
          </p:nvSpPr>
          <p:spPr>
            <a:xfrm>
              <a:off x="1523328" y="3144417"/>
              <a:ext cx="9925721" cy="9027"/>
            </a:xfrm>
            <a:custGeom>
              <a:avLst/>
              <a:gdLst>
                <a:gd name="connsiteX0" fmla="*/ 0 w 10081260"/>
                <a:gd name="connsiteY0" fmla="*/ 0 h 10583"/>
                <a:gd name="connsiteX1" fmla="*/ 10081260 w 10081260"/>
                <a:gd name="connsiteY1" fmla="*/ 0 h 10583"/>
              </a:gdLst>
              <a:ahLst/>
              <a:cxnLst>
                <a:cxn ang="0">
                  <a:pos x="connsiteX0" y="connsiteY0"/>
                </a:cxn>
                <a:cxn ang="0">
                  <a:pos x="connsiteX1" y="connsiteY1"/>
                </a:cxn>
              </a:cxnLst>
              <a:rect l="l" t="t" r="r" b="b"/>
              <a:pathLst>
                <a:path w="10081260" h="10583">
                  <a:moveTo>
                    <a:pt x="0" y="0"/>
                  </a:moveTo>
                  <a:lnTo>
                    <a:pt x="1008126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1994" name="TextBox 1993">
              <a:extLst>
                <a:ext uri="{FF2B5EF4-FFF2-40B4-BE49-F238E27FC236}">
                  <a16:creationId xmlns:a16="http://schemas.microsoft.com/office/drawing/2014/main" id="{EF5CBA4E-CC62-7B04-0343-92B93E922E96}"/>
                </a:ext>
              </a:extLst>
            </p:cNvPr>
            <p:cNvSpPr txBox="1"/>
            <p:nvPr/>
          </p:nvSpPr>
          <p:spPr>
            <a:xfrm>
              <a:off x="10378857" y="1735136"/>
              <a:ext cx="1058888" cy="456922"/>
            </a:xfrm>
            <a:prstGeom prst="rect">
              <a:avLst/>
            </a:prstGeom>
            <a:noFill/>
          </p:spPr>
          <p:txBody>
            <a:bodyPr wrap="square" rtlCol="0">
              <a:spAutoFit/>
            </a:bodyPr>
            <a:lstStyle/>
            <a:p>
              <a:pPr defTabSz="685800" fontAlgn="auto">
                <a:spcBef>
                  <a:spcPts val="0"/>
                </a:spcBef>
                <a:spcAft>
                  <a:spcPts val="0"/>
                </a:spcAft>
              </a:pPr>
              <a:r>
                <a:rPr lang="en-US" sz="900" b="1" i="1" dirty="0">
                  <a:ln/>
                  <a:solidFill>
                    <a:srgbClr val="231F20"/>
                  </a:solidFill>
                  <a:latin typeface="Arial"/>
                  <a:ea typeface="+mn-ea"/>
                  <a:cs typeface="Arial"/>
                  <a:sym typeface="Arial"/>
                  <a:rtl val="0"/>
                </a:rPr>
                <a:t>RAS </a:t>
              </a:r>
              <a:r>
                <a:rPr lang="en-US" sz="900" b="1" dirty="0">
                  <a:ln/>
                  <a:solidFill>
                    <a:srgbClr val="231F20"/>
                  </a:solidFill>
                  <a:latin typeface="Arial"/>
                  <a:ea typeface="+mn-ea"/>
                  <a:cs typeface="Arial"/>
                  <a:sym typeface="Arial"/>
                  <a:rtl val="0"/>
                </a:rPr>
                <a:t>mutant</a:t>
              </a:r>
              <a:r>
                <a:rPr lang="en-US" sz="900" dirty="0">
                  <a:ln/>
                  <a:solidFill>
                    <a:srgbClr val="231F20"/>
                  </a:solidFill>
                  <a:latin typeface="Arial"/>
                  <a:ea typeface="+mn-ea"/>
                  <a:cs typeface="Arial"/>
                  <a:sym typeface="Arial"/>
                  <a:rtl val="0"/>
                </a:rPr>
                <a:t> </a:t>
              </a:r>
            </a:p>
          </p:txBody>
        </p:sp>
        <p:sp>
          <p:nvSpPr>
            <p:cNvPr id="1995" name="TextBox 1994">
              <a:extLst>
                <a:ext uri="{FF2B5EF4-FFF2-40B4-BE49-F238E27FC236}">
                  <a16:creationId xmlns:a16="http://schemas.microsoft.com/office/drawing/2014/main" id="{CF1E31AD-4A7E-3EB2-0F1D-C0392B65FFF7}"/>
                </a:ext>
              </a:extLst>
            </p:cNvPr>
            <p:cNvSpPr txBox="1"/>
            <p:nvPr/>
          </p:nvSpPr>
          <p:spPr>
            <a:xfrm>
              <a:off x="5289881" y="4407241"/>
              <a:ext cx="1990289" cy="285576"/>
            </a:xfrm>
            <a:prstGeom prst="rect">
              <a:avLst/>
            </a:prstGeom>
            <a:noFill/>
          </p:spPr>
          <p:txBody>
            <a:bodyPr wrap="none" rtlCol="0">
              <a:spAutoFit/>
            </a:bodyPr>
            <a:lstStyle/>
            <a:p>
              <a:pPr algn="ctr" defTabSz="685800" fontAlgn="auto">
                <a:spcBef>
                  <a:spcPts val="0"/>
                </a:spcBef>
                <a:spcAft>
                  <a:spcPts val="0"/>
                </a:spcAft>
              </a:pPr>
              <a:r>
                <a:rPr lang="en-US" sz="900" dirty="0">
                  <a:ln/>
                  <a:solidFill>
                    <a:srgbClr val="231F20"/>
                  </a:solidFill>
                  <a:latin typeface="Arial"/>
                  <a:ea typeface="+mn-ea"/>
                  <a:cs typeface="Arial"/>
                  <a:sym typeface="Arial"/>
                  <a:rtl val="0"/>
                </a:rPr>
                <a:t>Best minimum change, %</a:t>
              </a:r>
            </a:p>
          </p:txBody>
        </p:sp>
        <p:sp>
          <p:nvSpPr>
            <p:cNvPr id="1996" name="TextBox 1995">
              <a:extLst>
                <a:ext uri="{FF2B5EF4-FFF2-40B4-BE49-F238E27FC236}">
                  <a16:creationId xmlns:a16="http://schemas.microsoft.com/office/drawing/2014/main" id="{8065BD41-C9BD-950E-0B41-D81601E18690}"/>
                </a:ext>
              </a:extLst>
            </p:cNvPr>
            <p:cNvSpPr txBox="1"/>
            <p:nvPr/>
          </p:nvSpPr>
          <p:spPr>
            <a:xfrm>
              <a:off x="4057458" y="4650192"/>
              <a:ext cx="331715" cy="285576"/>
            </a:xfrm>
            <a:prstGeom prst="rect">
              <a:avLst/>
            </a:prstGeom>
            <a:noFill/>
          </p:spPr>
          <p:txBody>
            <a:bodyPr wrap="none" rtlCol="0">
              <a:spAutoFit/>
            </a:bodyPr>
            <a:lstStyle/>
            <a:p>
              <a:pPr defTabSz="685800" fontAlgn="auto">
                <a:spcBef>
                  <a:spcPts val="0"/>
                </a:spcBef>
                <a:spcAft>
                  <a:spcPts val="0"/>
                </a:spcAft>
              </a:pPr>
              <a:r>
                <a:rPr lang="en-US" sz="900" dirty="0">
                  <a:ln/>
                  <a:solidFill>
                    <a:srgbClr val="231F20"/>
                  </a:solidFill>
                  <a:latin typeface="Arial"/>
                  <a:ea typeface="+mn-ea"/>
                  <a:cs typeface="Arial"/>
                  <a:sym typeface="Arial"/>
                  <a:rtl val="0"/>
                </a:rPr>
                <a:t>n</a:t>
              </a:r>
            </a:p>
          </p:txBody>
        </p:sp>
        <p:sp>
          <p:nvSpPr>
            <p:cNvPr id="1997" name="TextBox 1996">
              <a:extLst>
                <a:ext uri="{FF2B5EF4-FFF2-40B4-BE49-F238E27FC236}">
                  <a16:creationId xmlns:a16="http://schemas.microsoft.com/office/drawing/2014/main" id="{F522FB12-4BF3-12A3-5D80-E5EBBB10AECD}"/>
                </a:ext>
              </a:extLst>
            </p:cNvPr>
            <p:cNvSpPr txBox="1"/>
            <p:nvPr/>
          </p:nvSpPr>
          <p:spPr>
            <a:xfrm>
              <a:off x="4010569" y="4919762"/>
              <a:ext cx="417208" cy="285576"/>
            </a:xfrm>
            <a:prstGeom prst="rect">
              <a:avLst/>
            </a:prstGeom>
            <a:noFill/>
          </p:spPr>
          <p:txBody>
            <a:bodyPr wrap="none" rtlCol="0">
              <a:spAutoFit/>
            </a:bodyPr>
            <a:lstStyle/>
            <a:p>
              <a:pPr defTabSz="685800" fontAlgn="auto">
                <a:spcBef>
                  <a:spcPts val="0"/>
                </a:spcBef>
                <a:spcAft>
                  <a:spcPts val="0"/>
                </a:spcAft>
              </a:pPr>
              <a:r>
                <a:rPr lang="en-US" sz="900" dirty="0">
                  <a:ln/>
                  <a:solidFill>
                    <a:srgbClr val="231F20"/>
                  </a:solidFill>
                  <a:latin typeface="Arial"/>
                  <a:ea typeface="+mn-ea"/>
                  <a:cs typeface="Arial"/>
                  <a:sym typeface="Arial"/>
                  <a:rtl val="0"/>
                </a:rPr>
                <a:t>80</a:t>
              </a:r>
            </a:p>
          </p:txBody>
        </p:sp>
        <p:sp>
          <p:nvSpPr>
            <p:cNvPr id="1998" name="TextBox 1997">
              <a:extLst>
                <a:ext uri="{FF2B5EF4-FFF2-40B4-BE49-F238E27FC236}">
                  <a16:creationId xmlns:a16="http://schemas.microsoft.com/office/drawing/2014/main" id="{E87EAC5E-E992-33BE-6B40-AA77E84B334A}"/>
                </a:ext>
              </a:extLst>
            </p:cNvPr>
            <p:cNvSpPr txBox="1"/>
            <p:nvPr/>
          </p:nvSpPr>
          <p:spPr>
            <a:xfrm>
              <a:off x="4455322" y="4650192"/>
              <a:ext cx="630941" cy="285576"/>
            </a:xfrm>
            <a:prstGeom prst="rect">
              <a:avLst/>
            </a:prstGeom>
            <a:noFill/>
          </p:spPr>
          <p:txBody>
            <a:bodyPr wrap="none" rtlCol="0">
              <a:spAutoFit/>
            </a:bodyPr>
            <a:lstStyle/>
            <a:p>
              <a:pPr defTabSz="685800" fontAlgn="auto">
                <a:spcBef>
                  <a:spcPts val="0"/>
                </a:spcBef>
                <a:spcAft>
                  <a:spcPts val="0"/>
                </a:spcAft>
              </a:pPr>
              <a:r>
                <a:rPr lang="en-US" sz="900" dirty="0">
                  <a:ln/>
                  <a:solidFill>
                    <a:srgbClr val="231F20"/>
                  </a:solidFill>
                  <a:latin typeface="Arial"/>
                  <a:ea typeface="+mn-ea"/>
                  <a:cs typeface="Arial"/>
                  <a:sym typeface="Arial"/>
                  <a:rtl val="0"/>
                </a:rPr>
                <a:t>Mean</a:t>
              </a:r>
            </a:p>
          </p:txBody>
        </p:sp>
        <p:sp>
          <p:nvSpPr>
            <p:cNvPr id="1999" name="TextBox 1998">
              <a:extLst>
                <a:ext uri="{FF2B5EF4-FFF2-40B4-BE49-F238E27FC236}">
                  <a16:creationId xmlns:a16="http://schemas.microsoft.com/office/drawing/2014/main" id="{C7C689E6-D731-CEEC-B2BA-DBC2AD8B5D89}"/>
                </a:ext>
              </a:extLst>
            </p:cNvPr>
            <p:cNvSpPr txBox="1"/>
            <p:nvPr/>
          </p:nvSpPr>
          <p:spPr>
            <a:xfrm>
              <a:off x="4450113" y="4919762"/>
              <a:ext cx="635216" cy="285576"/>
            </a:xfrm>
            <a:prstGeom prst="rect">
              <a:avLst/>
            </a:prstGeom>
            <a:noFill/>
          </p:spPr>
          <p:txBody>
            <a:bodyPr wrap="none" rtlCol="0">
              <a:spAutoFit/>
            </a:bodyPr>
            <a:lstStyle/>
            <a:p>
              <a:pPr defTabSz="685800" fontAlgn="auto">
                <a:spcBef>
                  <a:spcPts val="0"/>
                </a:spcBef>
                <a:spcAft>
                  <a:spcPts val="0"/>
                </a:spcAft>
              </a:pPr>
              <a:r>
                <a:rPr lang="en-US" sz="900" dirty="0">
                  <a:ln/>
                  <a:solidFill>
                    <a:srgbClr val="231F20"/>
                  </a:solidFill>
                  <a:latin typeface="Arial"/>
                  <a:ea typeface="+mn-ea"/>
                  <a:cs typeface="Arial"/>
                  <a:sym typeface="Arial"/>
                  <a:rtl val="0"/>
                </a:rPr>
                <a:t>−25.8</a:t>
              </a:r>
            </a:p>
          </p:txBody>
        </p:sp>
        <p:sp>
          <p:nvSpPr>
            <p:cNvPr id="2000" name="TextBox 1999">
              <a:extLst>
                <a:ext uri="{FF2B5EF4-FFF2-40B4-BE49-F238E27FC236}">
                  <a16:creationId xmlns:a16="http://schemas.microsoft.com/office/drawing/2014/main" id="{982D07A8-5305-6A47-33B9-13DB6937FA59}"/>
                </a:ext>
              </a:extLst>
            </p:cNvPr>
            <p:cNvSpPr txBox="1"/>
            <p:nvPr/>
          </p:nvSpPr>
          <p:spPr>
            <a:xfrm>
              <a:off x="5532381" y="4919762"/>
              <a:ext cx="630941" cy="285576"/>
            </a:xfrm>
            <a:prstGeom prst="rect">
              <a:avLst/>
            </a:prstGeom>
            <a:noFill/>
          </p:spPr>
          <p:txBody>
            <a:bodyPr wrap="none" rtlCol="0">
              <a:spAutoFit/>
            </a:bodyPr>
            <a:lstStyle/>
            <a:p>
              <a:pPr defTabSz="685800" fontAlgn="auto">
                <a:spcBef>
                  <a:spcPts val="0"/>
                </a:spcBef>
                <a:spcAft>
                  <a:spcPts val="0"/>
                </a:spcAft>
              </a:pPr>
              <a:r>
                <a:rPr lang="en-US" sz="900" dirty="0">
                  <a:ln/>
                  <a:solidFill>
                    <a:srgbClr val="231F20"/>
                  </a:solidFill>
                  <a:latin typeface="Arial"/>
                  <a:ea typeface="+mn-ea"/>
                  <a:cs typeface="Arial"/>
                  <a:sym typeface="Arial"/>
                  <a:rtl val="0"/>
                </a:rPr>
                <a:t>29.15</a:t>
              </a:r>
            </a:p>
          </p:txBody>
        </p:sp>
        <p:sp>
          <p:nvSpPr>
            <p:cNvPr id="2001" name="TextBox 2000">
              <a:extLst>
                <a:ext uri="{FF2B5EF4-FFF2-40B4-BE49-F238E27FC236}">
                  <a16:creationId xmlns:a16="http://schemas.microsoft.com/office/drawing/2014/main" id="{28145C63-6874-AE1A-DCEE-141EFB1EA0CD}"/>
                </a:ext>
              </a:extLst>
            </p:cNvPr>
            <p:cNvSpPr txBox="1"/>
            <p:nvPr/>
          </p:nvSpPr>
          <p:spPr>
            <a:xfrm>
              <a:off x="6664458" y="4650192"/>
              <a:ext cx="750633" cy="285576"/>
            </a:xfrm>
            <a:prstGeom prst="rect">
              <a:avLst/>
            </a:prstGeom>
            <a:noFill/>
          </p:spPr>
          <p:txBody>
            <a:bodyPr wrap="none" rtlCol="0">
              <a:spAutoFit/>
            </a:bodyPr>
            <a:lstStyle/>
            <a:p>
              <a:pPr defTabSz="685800" fontAlgn="auto">
                <a:spcBef>
                  <a:spcPts val="0"/>
                </a:spcBef>
                <a:spcAft>
                  <a:spcPts val="0"/>
                </a:spcAft>
              </a:pPr>
              <a:r>
                <a:rPr lang="en-US" sz="900" dirty="0">
                  <a:ln/>
                  <a:solidFill>
                    <a:srgbClr val="231F20"/>
                  </a:solidFill>
                  <a:latin typeface="Arial"/>
                  <a:ea typeface="+mn-ea"/>
                  <a:cs typeface="Arial"/>
                  <a:sym typeface="Arial"/>
                  <a:rtl val="0"/>
                </a:rPr>
                <a:t>Median</a:t>
              </a:r>
            </a:p>
          </p:txBody>
        </p:sp>
        <p:sp>
          <p:nvSpPr>
            <p:cNvPr id="2002" name="TextBox 2001">
              <a:extLst>
                <a:ext uri="{FF2B5EF4-FFF2-40B4-BE49-F238E27FC236}">
                  <a16:creationId xmlns:a16="http://schemas.microsoft.com/office/drawing/2014/main" id="{5E501BDD-432E-C2B2-2309-245480570584}"/>
                </a:ext>
              </a:extLst>
            </p:cNvPr>
            <p:cNvSpPr txBox="1"/>
            <p:nvPr/>
          </p:nvSpPr>
          <p:spPr>
            <a:xfrm>
              <a:off x="6726978" y="4919762"/>
              <a:ext cx="635216" cy="285576"/>
            </a:xfrm>
            <a:prstGeom prst="rect">
              <a:avLst/>
            </a:prstGeom>
            <a:noFill/>
          </p:spPr>
          <p:txBody>
            <a:bodyPr wrap="none" rtlCol="0">
              <a:spAutoFit/>
            </a:bodyPr>
            <a:lstStyle/>
            <a:p>
              <a:pPr defTabSz="685800" fontAlgn="auto">
                <a:spcBef>
                  <a:spcPts val="0"/>
                </a:spcBef>
                <a:spcAft>
                  <a:spcPts val="0"/>
                </a:spcAft>
              </a:pPr>
              <a:r>
                <a:rPr lang="en-US" sz="900" dirty="0">
                  <a:ln/>
                  <a:solidFill>
                    <a:srgbClr val="231F20"/>
                  </a:solidFill>
                  <a:latin typeface="Arial"/>
                  <a:ea typeface="+mn-ea"/>
                  <a:cs typeface="Arial"/>
                  <a:sym typeface="Arial"/>
                  <a:rtl val="0"/>
                </a:rPr>
                <a:t>−23.0</a:t>
              </a:r>
            </a:p>
          </p:txBody>
        </p:sp>
        <p:sp>
          <p:nvSpPr>
            <p:cNvPr id="2003" name="TextBox 2002">
              <a:extLst>
                <a:ext uri="{FF2B5EF4-FFF2-40B4-BE49-F238E27FC236}">
                  <a16:creationId xmlns:a16="http://schemas.microsoft.com/office/drawing/2014/main" id="{DC63312C-5668-43A5-F4CE-519C189370B8}"/>
                </a:ext>
              </a:extLst>
            </p:cNvPr>
            <p:cNvSpPr txBox="1"/>
            <p:nvPr/>
          </p:nvSpPr>
          <p:spPr>
            <a:xfrm>
              <a:off x="7365145" y="4650192"/>
              <a:ext cx="870324" cy="285576"/>
            </a:xfrm>
            <a:prstGeom prst="rect">
              <a:avLst/>
            </a:prstGeom>
            <a:noFill/>
          </p:spPr>
          <p:txBody>
            <a:bodyPr wrap="none" rtlCol="0">
              <a:spAutoFit/>
            </a:bodyPr>
            <a:lstStyle/>
            <a:p>
              <a:pPr defTabSz="685800" fontAlgn="auto">
                <a:spcBef>
                  <a:spcPts val="0"/>
                </a:spcBef>
                <a:spcAft>
                  <a:spcPts val="0"/>
                </a:spcAft>
              </a:pPr>
              <a:r>
                <a:rPr lang="en-US" sz="900" dirty="0">
                  <a:ln/>
                  <a:solidFill>
                    <a:srgbClr val="231F20"/>
                  </a:solidFill>
                  <a:latin typeface="Arial"/>
                  <a:ea typeface="+mn-ea"/>
                  <a:cs typeface="Arial"/>
                  <a:sym typeface="Arial"/>
                  <a:rtl val="0"/>
                </a:rPr>
                <a:t>Minimum</a:t>
              </a:r>
            </a:p>
          </p:txBody>
        </p:sp>
        <p:sp>
          <p:nvSpPr>
            <p:cNvPr id="2004" name="TextBox 2003">
              <a:extLst>
                <a:ext uri="{FF2B5EF4-FFF2-40B4-BE49-F238E27FC236}">
                  <a16:creationId xmlns:a16="http://schemas.microsoft.com/office/drawing/2014/main" id="{24F93327-BE32-E890-ABA8-EC2B2DE5D6B8}"/>
                </a:ext>
              </a:extLst>
            </p:cNvPr>
            <p:cNvSpPr txBox="1"/>
            <p:nvPr/>
          </p:nvSpPr>
          <p:spPr>
            <a:xfrm>
              <a:off x="7516235" y="4919762"/>
              <a:ext cx="592469" cy="285576"/>
            </a:xfrm>
            <a:prstGeom prst="rect">
              <a:avLst/>
            </a:prstGeom>
            <a:noFill/>
          </p:spPr>
          <p:txBody>
            <a:bodyPr wrap="none" rtlCol="0">
              <a:spAutoFit/>
            </a:bodyPr>
            <a:lstStyle/>
            <a:p>
              <a:pPr defTabSz="685800" fontAlgn="auto">
                <a:spcBef>
                  <a:spcPts val="0"/>
                </a:spcBef>
                <a:spcAft>
                  <a:spcPts val="0"/>
                </a:spcAft>
              </a:pPr>
              <a:r>
                <a:rPr lang="en-US" sz="900" dirty="0">
                  <a:ln/>
                  <a:solidFill>
                    <a:srgbClr val="231F20"/>
                  </a:solidFill>
                  <a:latin typeface="Arial"/>
                  <a:ea typeface="+mn-ea"/>
                  <a:cs typeface="Arial"/>
                  <a:sym typeface="Arial"/>
                  <a:rtl val="0"/>
                </a:rPr>
                <a:t>−100</a:t>
              </a:r>
            </a:p>
          </p:txBody>
        </p:sp>
        <p:sp>
          <p:nvSpPr>
            <p:cNvPr id="2005" name="TextBox 2004">
              <a:extLst>
                <a:ext uri="{FF2B5EF4-FFF2-40B4-BE49-F238E27FC236}">
                  <a16:creationId xmlns:a16="http://schemas.microsoft.com/office/drawing/2014/main" id="{76A4E9D2-74D5-7B8D-71B8-685691E6791C}"/>
                </a:ext>
              </a:extLst>
            </p:cNvPr>
            <p:cNvSpPr txBox="1"/>
            <p:nvPr/>
          </p:nvSpPr>
          <p:spPr>
            <a:xfrm>
              <a:off x="8173187" y="4650192"/>
              <a:ext cx="913071" cy="285576"/>
            </a:xfrm>
            <a:prstGeom prst="rect">
              <a:avLst/>
            </a:prstGeom>
            <a:noFill/>
          </p:spPr>
          <p:txBody>
            <a:bodyPr wrap="none" rtlCol="0">
              <a:spAutoFit/>
            </a:bodyPr>
            <a:lstStyle/>
            <a:p>
              <a:pPr defTabSz="685800" fontAlgn="auto">
                <a:spcBef>
                  <a:spcPts val="0"/>
                </a:spcBef>
                <a:spcAft>
                  <a:spcPts val="0"/>
                </a:spcAft>
              </a:pPr>
              <a:r>
                <a:rPr lang="en-US" sz="900" dirty="0">
                  <a:ln/>
                  <a:solidFill>
                    <a:srgbClr val="231F20"/>
                  </a:solidFill>
                  <a:latin typeface="Arial"/>
                  <a:ea typeface="+mn-ea"/>
                  <a:cs typeface="Arial"/>
                  <a:sym typeface="Arial"/>
                  <a:rtl val="0"/>
                </a:rPr>
                <a:t>Maximum</a:t>
              </a:r>
            </a:p>
          </p:txBody>
        </p:sp>
        <p:sp>
          <p:nvSpPr>
            <p:cNvPr id="2006" name="TextBox 2005">
              <a:extLst>
                <a:ext uri="{FF2B5EF4-FFF2-40B4-BE49-F238E27FC236}">
                  <a16:creationId xmlns:a16="http://schemas.microsoft.com/office/drawing/2014/main" id="{4F7C251A-6EF2-9AB4-8B79-F8DCF545833A}"/>
                </a:ext>
              </a:extLst>
            </p:cNvPr>
            <p:cNvSpPr txBox="1"/>
            <p:nvPr/>
          </p:nvSpPr>
          <p:spPr>
            <a:xfrm>
              <a:off x="8438899" y="4919762"/>
              <a:ext cx="417208" cy="285576"/>
            </a:xfrm>
            <a:prstGeom prst="rect">
              <a:avLst/>
            </a:prstGeom>
            <a:noFill/>
          </p:spPr>
          <p:txBody>
            <a:bodyPr wrap="none" rtlCol="0">
              <a:spAutoFit/>
            </a:bodyPr>
            <a:lstStyle/>
            <a:p>
              <a:pPr defTabSz="685800" fontAlgn="auto">
                <a:spcBef>
                  <a:spcPts val="0"/>
                </a:spcBef>
                <a:spcAft>
                  <a:spcPts val="0"/>
                </a:spcAft>
              </a:pPr>
              <a:r>
                <a:rPr lang="en-US" sz="900" dirty="0">
                  <a:ln/>
                  <a:solidFill>
                    <a:srgbClr val="231F20"/>
                  </a:solidFill>
                  <a:latin typeface="Arial"/>
                  <a:ea typeface="+mn-ea"/>
                  <a:cs typeface="Arial"/>
                  <a:sym typeface="Arial"/>
                  <a:rtl val="0"/>
                </a:rPr>
                <a:t>43</a:t>
              </a:r>
            </a:p>
          </p:txBody>
        </p:sp>
        <p:sp>
          <p:nvSpPr>
            <p:cNvPr id="2007" name="TextBox 2006">
              <a:extLst>
                <a:ext uri="{FF2B5EF4-FFF2-40B4-BE49-F238E27FC236}">
                  <a16:creationId xmlns:a16="http://schemas.microsoft.com/office/drawing/2014/main" id="{5BDA691D-A42D-CEF3-16E5-17526AFD6FC8}"/>
                </a:ext>
              </a:extLst>
            </p:cNvPr>
            <p:cNvSpPr txBox="1"/>
            <p:nvPr/>
          </p:nvSpPr>
          <p:spPr>
            <a:xfrm>
              <a:off x="1147768" y="1944974"/>
              <a:ext cx="395835" cy="264238"/>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80</a:t>
              </a:r>
            </a:p>
          </p:txBody>
        </p:sp>
        <p:sp>
          <p:nvSpPr>
            <p:cNvPr id="2008" name="TextBox 2007">
              <a:extLst>
                <a:ext uri="{FF2B5EF4-FFF2-40B4-BE49-F238E27FC236}">
                  <a16:creationId xmlns:a16="http://schemas.microsoft.com/office/drawing/2014/main" id="{30D10EF0-8D4F-523A-B72D-1F31797185F1}"/>
                </a:ext>
              </a:extLst>
            </p:cNvPr>
            <p:cNvSpPr txBox="1"/>
            <p:nvPr/>
          </p:nvSpPr>
          <p:spPr>
            <a:xfrm>
              <a:off x="1147768" y="2487663"/>
              <a:ext cx="395835" cy="264238"/>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40</a:t>
              </a:r>
            </a:p>
          </p:txBody>
        </p:sp>
        <p:sp>
          <p:nvSpPr>
            <p:cNvPr id="2009" name="TextBox 2008">
              <a:extLst>
                <a:ext uri="{FF2B5EF4-FFF2-40B4-BE49-F238E27FC236}">
                  <a16:creationId xmlns:a16="http://schemas.microsoft.com/office/drawing/2014/main" id="{BA26C291-7D66-BF87-6246-8368327EE2BB}"/>
                </a:ext>
              </a:extLst>
            </p:cNvPr>
            <p:cNvSpPr txBox="1"/>
            <p:nvPr/>
          </p:nvSpPr>
          <p:spPr>
            <a:xfrm>
              <a:off x="1228898" y="3032357"/>
              <a:ext cx="321029" cy="264238"/>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0</a:t>
              </a:r>
            </a:p>
          </p:txBody>
        </p:sp>
        <p:sp>
          <p:nvSpPr>
            <p:cNvPr id="2010" name="TextBox 2009">
              <a:extLst>
                <a:ext uri="{FF2B5EF4-FFF2-40B4-BE49-F238E27FC236}">
                  <a16:creationId xmlns:a16="http://schemas.microsoft.com/office/drawing/2014/main" id="{67DB28C8-549B-3C22-3106-8608116C5B26}"/>
                </a:ext>
              </a:extLst>
            </p:cNvPr>
            <p:cNvSpPr txBox="1"/>
            <p:nvPr/>
          </p:nvSpPr>
          <p:spPr>
            <a:xfrm>
              <a:off x="1062584" y="3575957"/>
              <a:ext cx="474917" cy="264238"/>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−40</a:t>
              </a:r>
            </a:p>
          </p:txBody>
        </p:sp>
        <p:sp>
          <p:nvSpPr>
            <p:cNvPr id="2011" name="TextBox 2010">
              <a:extLst>
                <a:ext uri="{FF2B5EF4-FFF2-40B4-BE49-F238E27FC236}">
                  <a16:creationId xmlns:a16="http://schemas.microsoft.com/office/drawing/2014/main" id="{3685514D-C6E3-5A46-3573-8EA86BB01F36}"/>
                </a:ext>
              </a:extLst>
            </p:cNvPr>
            <p:cNvSpPr txBox="1"/>
            <p:nvPr/>
          </p:nvSpPr>
          <p:spPr>
            <a:xfrm>
              <a:off x="1062584" y="4120317"/>
              <a:ext cx="474917" cy="264238"/>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−80</a:t>
              </a:r>
            </a:p>
          </p:txBody>
        </p:sp>
        <p:sp>
          <p:nvSpPr>
            <p:cNvPr id="2012" name="TextBox 2011">
              <a:extLst>
                <a:ext uri="{FF2B5EF4-FFF2-40B4-BE49-F238E27FC236}">
                  <a16:creationId xmlns:a16="http://schemas.microsoft.com/office/drawing/2014/main" id="{D7DE5841-56A3-0DD2-FB6B-8BCBEA556B0F}"/>
                </a:ext>
              </a:extLst>
            </p:cNvPr>
            <p:cNvSpPr txBox="1"/>
            <p:nvPr/>
          </p:nvSpPr>
          <p:spPr>
            <a:xfrm>
              <a:off x="4198623" y="5236492"/>
              <a:ext cx="1167415" cy="285576"/>
            </a:xfrm>
            <a:prstGeom prst="rect">
              <a:avLst/>
            </a:prstGeom>
            <a:noFill/>
          </p:spPr>
          <p:txBody>
            <a:bodyPr wrap="none" rtlCol="0">
              <a:spAutoFit/>
            </a:bodyPr>
            <a:lstStyle/>
            <a:p>
              <a:pPr defTabSz="685800" fontAlgn="auto">
                <a:spcBef>
                  <a:spcPts val="0"/>
                </a:spcBef>
                <a:spcAft>
                  <a:spcPts val="0"/>
                </a:spcAft>
              </a:pPr>
              <a:r>
                <a:rPr lang="en-US" sz="900" dirty="0">
                  <a:ln/>
                  <a:solidFill>
                    <a:srgbClr val="231F20"/>
                  </a:solidFill>
                  <a:latin typeface="Arial"/>
                  <a:ea typeface="+mn-ea"/>
                  <a:cs typeface="Arial"/>
                  <a:sym typeface="Arial"/>
                  <a:rtl val="0"/>
                </a:rPr>
                <a:t>HER2 status</a:t>
              </a:r>
              <a:r>
                <a:rPr lang="en-US" sz="900" baseline="30000" dirty="0">
                  <a:ln/>
                  <a:solidFill>
                    <a:srgbClr val="231F20"/>
                  </a:solidFill>
                  <a:latin typeface="Arial"/>
                  <a:ea typeface="+mn-ea"/>
                  <a:cs typeface="Arial"/>
                  <a:sym typeface="Arial"/>
                  <a:rtl val="0"/>
                </a:rPr>
                <a:t>a</a:t>
              </a:r>
            </a:p>
          </p:txBody>
        </p:sp>
        <p:sp>
          <p:nvSpPr>
            <p:cNvPr id="2013" name="TextBox 2012">
              <a:extLst>
                <a:ext uri="{FF2B5EF4-FFF2-40B4-BE49-F238E27FC236}">
                  <a16:creationId xmlns:a16="http://schemas.microsoft.com/office/drawing/2014/main" id="{30DC368C-C1A0-9CB8-0AFD-16AFC5A95D10}"/>
                </a:ext>
              </a:extLst>
            </p:cNvPr>
            <p:cNvSpPr txBox="1"/>
            <p:nvPr/>
          </p:nvSpPr>
          <p:spPr>
            <a:xfrm>
              <a:off x="5616129" y="5245352"/>
              <a:ext cx="1306340" cy="285576"/>
            </a:xfrm>
            <a:prstGeom prst="rect">
              <a:avLst/>
            </a:prstGeom>
            <a:noFill/>
          </p:spPr>
          <p:txBody>
            <a:bodyPr wrap="none" rtlCol="0">
              <a:spAutoFit/>
            </a:bodyPr>
            <a:lstStyle/>
            <a:p>
              <a:pPr defTabSz="685800" fontAlgn="auto">
                <a:spcBef>
                  <a:spcPts val="0"/>
                </a:spcBef>
                <a:spcAft>
                  <a:spcPts val="0"/>
                </a:spcAft>
              </a:pPr>
              <a:r>
                <a:rPr lang="en-US" sz="900" dirty="0">
                  <a:ln/>
                  <a:solidFill>
                    <a:srgbClr val="231F20"/>
                  </a:solidFill>
                  <a:latin typeface="Arial"/>
                  <a:ea typeface="+mn-ea"/>
                  <a:cs typeface="Arial"/>
                  <a:sym typeface="Arial"/>
                  <a:rtl val="0"/>
                </a:rPr>
                <a:t>IHC 3+ (n = 63)</a:t>
              </a:r>
            </a:p>
          </p:txBody>
        </p:sp>
        <p:sp>
          <p:nvSpPr>
            <p:cNvPr id="2014" name="TextBox 2013">
              <a:extLst>
                <a:ext uri="{FF2B5EF4-FFF2-40B4-BE49-F238E27FC236}">
                  <a16:creationId xmlns:a16="http://schemas.microsoft.com/office/drawing/2014/main" id="{89BF696D-CE02-5CAF-F8D7-DFB6501D1B97}"/>
                </a:ext>
              </a:extLst>
            </p:cNvPr>
            <p:cNvSpPr txBox="1"/>
            <p:nvPr/>
          </p:nvSpPr>
          <p:spPr>
            <a:xfrm>
              <a:off x="7110811" y="5245353"/>
              <a:ext cx="1695336" cy="285575"/>
            </a:xfrm>
            <a:prstGeom prst="rect">
              <a:avLst/>
            </a:prstGeom>
            <a:noFill/>
          </p:spPr>
          <p:txBody>
            <a:bodyPr wrap="none" rtlCol="0">
              <a:spAutoFit/>
            </a:bodyPr>
            <a:lstStyle/>
            <a:p>
              <a:pPr defTabSz="685800" fontAlgn="auto">
                <a:spcBef>
                  <a:spcPts val="0"/>
                </a:spcBef>
                <a:spcAft>
                  <a:spcPts val="0"/>
                </a:spcAft>
              </a:pPr>
              <a:r>
                <a:rPr lang="en-US" sz="900" dirty="0">
                  <a:ln/>
                  <a:solidFill>
                    <a:srgbClr val="231F20"/>
                  </a:solidFill>
                  <a:latin typeface="Arial"/>
                  <a:ea typeface="+mn-ea"/>
                  <a:cs typeface="Arial"/>
                  <a:sym typeface="Arial"/>
                  <a:rtl val="0"/>
                </a:rPr>
                <a:t>IHC 2+/ISH+ (n = 17)</a:t>
              </a:r>
            </a:p>
          </p:txBody>
        </p:sp>
        <p:sp>
          <p:nvSpPr>
            <p:cNvPr id="2015" name="Freeform 650">
              <a:extLst>
                <a:ext uri="{FF2B5EF4-FFF2-40B4-BE49-F238E27FC236}">
                  <a16:creationId xmlns:a16="http://schemas.microsoft.com/office/drawing/2014/main" id="{6599843E-90B6-516E-11F2-3CBF39F91D0B}"/>
                </a:ext>
              </a:extLst>
            </p:cNvPr>
            <p:cNvSpPr/>
            <p:nvPr/>
          </p:nvSpPr>
          <p:spPr>
            <a:xfrm>
              <a:off x="7017821" y="5335628"/>
              <a:ext cx="88882" cy="82253"/>
            </a:xfrm>
            <a:custGeom>
              <a:avLst/>
              <a:gdLst>
                <a:gd name="connsiteX0" fmla="*/ 0 w 90275"/>
                <a:gd name="connsiteY0" fmla="*/ 0 h 90275"/>
                <a:gd name="connsiteX1" fmla="*/ 90276 w 90275"/>
                <a:gd name="connsiteY1" fmla="*/ 0 h 90275"/>
                <a:gd name="connsiteX2" fmla="*/ 90276 w 90275"/>
                <a:gd name="connsiteY2" fmla="*/ 90276 h 90275"/>
                <a:gd name="connsiteX3" fmla="*/ 0 w 90275"/>
                <a:gd name="connsiteY3" fmla="*/ 90276 h 90275"/>
              </a:gdLst>
              <a:ahLst/>
              <a:cxnLst>
                <a:cxn ang="0">
                  <a:pos x="connsiteX0" y="connsiteY0"/>
                </a:cxn>
                <a:cxn ang="0">
                  <a:pos x="connsiteX1" y="connsiteY1"/>
                </a:cxn>
                <a:cxn ang="0">
                  <a:pos x="connsiteX2" y="connsiteY2"/>
                </a:cxn>
                <a:cxn ang="0">
                  <a:pos x="connsiteX3" y="connsiteY3"/>
                </a:cxn>
              </a:cxnLst>
              <a:rect l="l" t="t" r="r" b="b"/>
              <a:pathLst>
                <a:path w="90275" h="90275">
                  <a:moveTo>
                    <a:pt x="0" y="0"/>
                  </a:moveTo>
                  <a:lnTo>
                    <a:pt x="90276" y="0"/>
                  </a:lnTo>
                  <a:lnTo>
                    <a:pt x="90276" y="90276"/>
                  </a:lnTo>
                  <a:lnTo>
                    <a:pt x="0" y="90276"/>
                  </a:lnTo>
                  <a:close/>
                </a:path>
              </a:pathLst>
            </a:custGeom>
            <a:solidFill>
              <a:srgbClr val="00B4ED"/>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016" name="Freeform 651">
              <a:extLst>
                <a:ext uri="{FF2B5EF4-FFF2-40B4-BE49-F238E27FC236}">
                  <a16:creationId xmlns:a16="http://schemas.microsoft.com/office/drawing/2014/main" id="{DB4FE076-6041-A6DB-6EE3-8497C1C380A3}"/>
                </a:ext>
              </a:extLst>
            </p:cNvPr>
            <p:cNvSpPr/>
            <p:nvPr/>
          </p:nvSpPr>
          <p:spPr>
            <a:xfrm>
              <a:off x="5515770" y="5335628"/>
              <a:ext cx="88882" cy="82253"/>
            </a:xfrm>
            <a:custGeom>
              <a:avLst/>
              <a:gdLst>
                <a:gd name="connsiteX0" fmla="*/ 0 w 90275"/>
                <a:gd name="connsiteY0" fmla="*/ 0 h 90275"/>
                <a:gd name="connsiteX1" fmla="*/ 90276 w 90275"/>
                <a:gd name="connsiteY1" fmla="*/ 0 h 90275"/>
                <a:gd name="connsiteX2" fmla="*/ 90276 w 90275"/>
                <a:gd name="connsiteY2" fmla="*/ 90276 h 90275"/>
                <a:gd name="connsiteX3" fmla="*/ 0 w 90275"/>
                <a:gd name="connsiteY3" fmla="*/ 90276 h 90275"/>
              </a:gdLst>
              <a:ahLst/>
              <a:cxnLst>
                <a:cxn ang="0">
                  <a:pos x="connsiteX0" y="connsiteY0"/>
                </a:cxn>
                <a:cxn ang="0">
                  <a:pos x="connsiteX1" y="connsiteY1"/>
                </a:cxn>
                <a:cxn ang="0">
                  <a:pos x="connsiteX2" y="connsiteY2"/>
                </a:cxn>
                <a:cxn ang="0">
                  <a:pos x="connsiteX3" y="connsiteY3"/>
                </a:cxn>
              </a:cxnLst>
              <a:rect l="l" t="t" r="r" b="b"/>
              <a:pathLst>
                <a:path w="90275" h="90275">
                  <a:moveTo>
                    <a:pt x="0" y="0"/>
                  </a:moveTo>
                  <a:lnTo>
                    <a:pt x="90276" y="0"/>
                  </a:lnTo>
                  <a:lnTo>
                    <a:pt x="90276" y="90276"/>
                  </a:lnTo>
                  <a:lnTo>
                    <a:pt x="0" y="90276"/>
                  </a:lnTo>
                  <a:close/>
                </a:path>
              </a:pathLst>
            </a:custGeom>
            <a:solidFill>
              <a:schemeClr val="accent1">
                <a:lumMod val="75000"/>
              </a:schemeClr>
            </a:solidFill>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017" name="Freeform 652">
              <a:extLst>
                <a:ext uri="{FF2B5EF4-FFF2-40B4-BE49-F238E27FC236}">
                  <a16:creationId xmlns:a16="http://schemas.microsoft.com/office/drawing/2014/main" id="{D0B4FB1F-44D2-7B98-5FEA-E199EDE0F035}"/>
                </a:ext>
              </a:extLst>
            </p:cNvPr>
            <p:cNvSpPr/>
            <p:nvPr/>
          </p:nvSpPr>
          <p:spPr>
            <a:xfrm>
              <a:off x="4207334" y="5237633"/>
              <a:ext cx="4586384" cy="246886"/>
            </a:xfrm>
            <a:custGeom>
              <a:avLst/>
              <a:gdLst>
                <a:gd name="connsiteX0" fmla="*/ 0 w 4658254"/>
                <a:gd name="connsiteY0" fmla="*/ 0 h 289454"/>
                <a:gd name="connsiteX1" fmla="*/ 4658254 w 4658254"/>
                <a:gd name="connsiteY1" fmla="*/ 0 h 289454"/>
                <a:gd name="connsiteX2" fmla="*/ 4658254 w 4658254"/>
                <a:gd name="connsiteY2" fmla="*/ 289454 h 289454"/>
                <a:gd name="connsiteX3" fmla="*/ 0 w 4658254"/>
                <a:gd name="connsiteY3" fmla="*/ 289454 h 289454"/>
              </a:gdLst>
              <a:ahLst/>
              <a:cxnLst>
                <a:cxn ang="0">
                  <a:pos x="connsiteX0" y="connsiteY0"/>
                </a:cxn>
                <a:cxn ang="0">
                  <a:pos x="connsiteX1" y="connsiteY1"/>
                </a:cxn>
                <a:cxn ang="0">
                  <a:pos x="connsiteX2" y="connsiteY2"/>
                </a:cxn>
                <a:cxn ang="0">
                  <a:pos x="connsiteX3" y="connsiteY3"/>
                </a:cxn>
              </a:cxnLst>
              <a:rect l="l" t="t" r="r" b="b"/>
              <a:pathLst>
                <a:path w="4658254" h="289454">
                  <a:moveTo>
                    <a:pt x="0" y="0"/>
                  </a:moveTo>
                  <a:lnTo>
                    <a:pt x="4658254" y="0"/>
                  </a:lnTo>
                  <a:lnTo>
                    <a:pt x="4658254" y="289454"/>
                  </a:lnTo>
                  <a:lnTo>
                    <a:pt x="0" y="289454"/>
                  </a:lnTo>
                  <a:close/>
                </a:path>
              </a:pathLst>
            </a:custGeom>
            <a:noFill/>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grpSp>
          <p:nvGrpSpPr>
            <p:cNvPr id="2018" name="Graphic 2">
              <a:extLst>
                <a:ext uri="{FF2B5EF4-FFF2-40B4-BE49-F238E27FC236}">
                  <a16:creationId xmlns:a16="http://schemas.microsoft.com/office/drawing/2014/main" id="{DC7B8C78-8BA9-9889-F7C6-2038F129DA33}"/>
                </a:ext>
              </a:extLst>
            </p:cNvPr>
            <p:cNvGrpSpPr/>
            <p:nvPr/>
          </p:nvGrpSpPr>
          <p:grpSpPr>
            <a:xfrm>
              <a:off x="10341240" y="1858270"/>
              <a:ext cx="57519" cy="47392"/>
              <a:chOff x="10485649" y="1659466"/>
              <a:chExt cx="58420" cy="55563"/>
            </a:xfrm>
            <a:solidFill>
              <a:srgbClr val="231F20"/>
            </a:solidFill>
          </p:grpSpPr>
          <p:sp>
            <p:nvSpPr>
              <p:cNvPr id="2021" name="Freeform 656">
                <a:extLst>
                  <a:ext uri="{FF2B5EF4-FFF2-40B4-BE49-F238E27FC236}">
                    <a16:creationId xmlns:a16="http://schemas.microsoft.com/office/drawing/2014/main" id="{2971B1A0-82DC-1FC5-8A6B-CFFFD42F2D9D}"/>
                  </a:ext>
                </a:extLst>
              </p:cNvPr>
              <p:cNvSpPr/>
              <p:nvPr/>
            </p:nvSpPr>
            <p:spPr>
              <a:xfrm>
                <a:off x="10485649" y="1659466"/>
                <a:ext cx="10583" cy="6032"/>
              </a:xfrm>
              <a:custGeom>
                <a:avLst/>
                <a:gdLst>
                  <a:gd name="connsiteX0" fmla="*/ 0 w 10583"/>
                  <a:gd name="connsiteY0" fmla="*/ 6032 h 6032"/>
                  <a:gd name="connsiteX1" fmla="*/ 0 w 10583"/>
                  <a:gd name="connsiteY1" fmla="*/ 0 h 6032"/>
                </a:gdLst>
                <a:ahLst/>
                <a:cxnLst>
                  <a:cxn ang="0">
                    <a:pos x="connsiteX0" y="connsiteY0"/>
                  </a:cxn>
                  <a:cxn ang="0">
                    <a:pos x="connsiteX1" y="connsiteY1"/>
                  </a:cxn>
                </a:cxnLst>
                <a:rect l="l" t="t" r="r" b="b"/>
                <a:pathLst>
                  <a:path w="10583" h="6032">
                    <a:moveTo>
                      <a:pt x="0" y="6032"/>
                    </a:moveTo>
                    <a:lnTo>
                      <a:pt x="0" y="0"/>
                    </a:lnTo>
                  </a:path>
                </a:pathLst>
              </a:custGeom>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023" name="Freeform 658">
                <a:extLst>
                  <a:ext uri="{FF2B5EF4-FFF2-40B4-BE49-F238E27FC236}">
                    <a16:creationId xmlns:a16="http://schemas.microsoft.com/office/drawing/2014/main" id="{E4DCB648-C6BE-62A7-BA05-1051166B72F6}"/>
                  </a:ext>
                </a:extLst>
              </p:cNvPr>
              <p:cNvSpPr/>
              <p:nvPr/>
            </p:nvSpPr>
            <p:spPr>
              <a:xfrm>
                <a:off x="10523855" y="1694815"/>
                <a:ext cx="20214" cy="20214"/>
              </a:xfrm>
              <a:custGeom>
                <a:avLst/>
                <a:gdLst>
                  <a:gd name="connsiteX0" fmla="*/ 20214 w 20214"/>
                  <a:gd name="connsiteY0" fmla="*/ 0 h 20214"/>
                  <a:gd name="connsiteX1" fmla="*/ 0 w 20214"/>
                  <a:gd name="connsiteY1" fmla="*/ 20214 h 20214"/>
                </a:gdLst>
                <a:ahLst/>
                <a:cxnLst>
                  <a:cxn ang="0">
                    <a:pos x="connsiteX0" y="connsiteY0"/>
                  </a:cxn>
                  <a:cxn ang="0">
                    <a:pos x="connsiteX1" y="connsiteY1"/>
                  </a:cxn>
                </a:cxnLst>
                <a:rect l="l" t="t" r="r" b="b"/>
                <a:pathLst>
                  <a:path w="20214" h="20214">
                    <a:moveTo>
                      <a:pt x="20214" y="0"/>
                    </a:moveTo>
                    <a:lnTo>
                      <a:pt x="0" y="20214"/>
                    </a:lnTo>
                  </a:path>
                </a:pathLst>
              </a:custGeom>
              <a:ln w="10583"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grpSp>
        <p:sp>
          <p:nvSpPr>
            <p:cNvPr id="1968" name="TextBox 1967">
              <a:extLst>
                <a:ext uri="{FF2B5EF4-FFF2-40B4-BE49-F238E27FC236}">
                  <a16:creationId xmlns:a16="http://schemas.microsoft.com/office/drawing/2014/main" id="{79288AFE-BF9E-CC9A-7224-AB45EFC2CE16}"/>
                </a:ext>
              </a:extLst>
            </p:cNvPr>
            <p:cNvSpPr txBox="1"/>
            <p:nvPr/>
          </p:nvSpPr>
          <p:spPr>
            <a:xfrm>
              <a:off x="5084733" y="4650192"/>
              <a:ext cx="1492156" cy="456922"/>
            </a:xfrm>
            <a:prstGeom prst="rect">
              <a:avLst/>
            </a:prstGeom>
            <a:noFill/>
          </p:spPr>
          <p:txBody>
            <a:bodyPr wrap="square" rtlCol="0">
              <a:spAutoFit/>
            </a:bodyPr>
            <a:lstStyle/>
            <a:p>
              <a:pPr defTabSz="685800" fontAlgn="auto">
                <a:spcBef>
                  <a:spcPts val="0"/>
                </a:spcBef>
                <a:spcAft>
                  <a:spcPts val="0"/>
                </a:spcAft>
              </a:pPr>
              <a:r>
                <a:rPr lang="en-US" sz="900" dirty="0">
                  <a:ln/>
                  <a:solidFill>
                    <a:srgbClr val="231F20"/>
                  </a:solidFill>
                  <a:latin typeface="Arial"/>
                  <a:ea typeface="+mn-ea"/>
                  <a:cs typeface="Arial"/>
                  <a:sym typeface="Arial"/>
                  <a:rtl val="0"/>
                </a:rPr>
                <a:t>Standard deviation</a:t>
              </a:r>
            </a:p>
          </p:txBody>
        </p:sp>
      </p:grpSp>
      <p:sp>
        <p:nvSpPr>
          <p:cNvPr id="9" name="Isosceles Triangle 8">
            <a:extLst>
              <a:ext uri="{FF2B5EF4-FFF2-40B4-BE49-F238E27FC236}">
                <a16:creationId xmlns:a16="http://schemas.microsoft.com/office/drawing/2014/main" id="{2F53B280-69DB-B136-FADC-4506EEBAB363}"/>
              </a:ext>
            </a:extLst>
          </p:cNvPr>
          <p:cNvSpPr/>
          <p:nvPr/>
        </p:nvSpPr>
        <p:spPr>
          <a:xfrm>
            <a:off x="7713911" y="1145338"/>
            <a:ext cx="86548" cy="140762"/>
          </a:xfrm>
          <a:prstGeom prst="triangl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Arial" panose="020B0604020202020204"/>
            </a:endParaRPr>
          </a:p>
        </p:txBody>
      </p:sp>
      <p:sp>
        <p:nvSpPr>
          <p:cNvPr id="10" name="Isosceles Triangle 9">
            <a:extLst>
              <a:ext uri="{FF2B5EF4-FFF2-40B4-BE49-F238E27FC236}">
                <a16:creationId xmlns:a16="http://schemas.microsoft.com/office/drawing/2014/main" id="{EC365147-5A1E-2F9C-39E0-C345A9F3862C}"/>
              </a:ext>
            </a:extLst>
          </p:cNvPr>
          <p:cNvSpPr/>
          <p:nvPr/>
        </p:nvSpPr>
        <p:spPr>
          <a:xfrm>
            <a:off x="8347189" y="3240297"/>
            <a:ext cx="86548" cy="140762"/>
          </a:xfrm>
          <a:prstGeom prst="triangl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Arial" panose="020B0604020202020204"/>
            </a:endParaRPr>
          </a:p>
        </p:txBody>
      </p:sp>
      <p:sp>
        <p:nvSpPr>
          <p:cNvPr id="11" name="Isosceles Triangle 10">
            <a:extLst>
              <a:ext uri="{FF2B5EF4-FFF2-40B4-BE49-F238E27FC236}">
                <a16:creationId xmlns:a16="http://schemas.microsoft.com/office/drawing/2014/main" id="{84E5FA04-5F66-2918-6969-68368E1FC2FE}"/>
              </a:ext>
            </a:extLst>
          </p:cNvPr>
          <p:cNvSpPr/>
          <p:nvPr/>
        </p:nvSpPr>
        <p:spPr>
          <a:xfrm>
            <a:off x="8163327" y="3149228"/>
            <a:ext cx="86548" cy="140762"/>
          </a:xfrm>
          <a:prstGeom prst="triangl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Arial" panose="020B0604020202020204"/>
            </a:endParaRPr>
          </a:p>
        </p:txBody>
      </p:sp>
      <p:sp>
        <p:nvSpPr>
          <p:cNvPr id="12" name="Isosceles Triangle 11">
            <a:extLst>
              <a:ext uri="{FF2B5EF4-FFF2-40B4-BE49-F238E27FC236}">
                <a16:creationId xmlns:a16="http://schemas.microsoft.com/office/drawing/2014/main" id="{234C8D26-B26D-95CF-F91E-6D3732573215}"/>
              </a:ext>
            </a:extLst>
          </p:cNvPr>
          <p:cNvSpPr/>
          <p:nvPr/>
        </p:nvSpPr>
        <p:spPr>
          <a:xfrm>
            <a:off x="7518162" y="2869936"/>
            <a:ext cx="86548" cy="140762"/>
          </a:xfrm>
          <a:prstGeom prst="triangl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Arial" panose="020B0604020202020204"/>
            </a:endParaRPr>
          </a:p>
        </p:txBody>
      </p:sp>
      <p:sp>
        <p:nvSpPr>
          <p:cNvPr id="20" name="Isosceles Triangle 19">
            <a:extLst>
              <a:ext uri="{FF2B5EF4-FFF2-40B4-BE49-F238E27FC236}">
                <a16:creationId xmlns:a16="http://schemas.microsoft.com/office/drawing/2014/main" id="{54BCC6C8-3C76-BF1B-01F4-28E272F4E9D4}"/>
              </a:ext>
            </a:extLst>
          </p:cNvPr>
          <p:cNvSpPr/>
          <p:nvPr/>
        </p:nvSpPr>
        <p:spPr>
          <a:xfrm rot="10800000">
            <a:off x="1547478" y="1976398"/>
            <a:ext cx="86548" cy="140762"/>
          </a:xfrm>
          <a:prstGeom prst="triangl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Arial" panose="020B0604020202020204"/>
            </a:endParaRPr>
          </a:p>
        </p:txBody>
      </p:sp>
      <p:sp>
        <p:nvSpPr>
          <p:cNvPr id="13" name="Isosceles Triangle 12">
            <a:extLst>
              <a:ext uri="{FF2B5EF4-FFF2-40B4-BE49-F238E27FC236}">
                <a16:creationId xmlns:a16="http://schemas.microsoft.com/office/drawing/2014/main" id="{7C09AF48-4109-EAED-B694-F044366E7AE2}"/>
              </a:ext>
            </a:extLst>
          </p:cNvPr>
          <p:cNvSpPr/>
          <p:nvPr/>
        </p:nvSpPr>
        <p:spPr>
          <a:xfrm>
            <a:off x="5769465" y="2652783"/>
            <a:ext cx="86548" cy="140762"/>
          </a:xfrm>
          <a:prstGeom prst="triangl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Arial" panose="020B0604020202020204"/>
            </a:endParaRPr>
          </a:p>
        </p:txBody>
      </p:sp>
      <p:sp>
        <p:nvSpPr>
          <p:cNvPr id="14" name="Isosceles Triangle 13">
            <a:extLst>
              <a:ext uri="{FF2B5EF4-FFF2-40B4-BE49-F238E27FC236}">
                <a16:creationId xmlns:a16="http://schemas.microsoft.com/office/drawing/2014/main" id="{0FE6057C-C09C-F0CC-9C8F-D5B16B0FFC18}"/>
              </a:ext>
            </a:extLst>
          </p:cNvPr>
          <p:cNvSpPr/>
          <p:nvPr/>
        </p:nvSpPr>
        <p:spPr>
          <a:xfrm>
            <a:off x="4118488" y="2411675"/>
            <a:ext cx="86548" cy="140762"/>
          </a:xfrm>
          <a:prstGeom prst="triangl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Arial" panose="020B0604020202020204"/>
            </a:endParaRPr>
          </a:p>
        </p:txBody>
      </p:sp>
      <p:sp>
        <p:nvSpPr>
          <p:cNvPr id="15" name="Isosceles Triangle 14">
            <a:extLst>
              <a:ext uri="{FF2B5EF4-FFF2-40B4-BE49-F238E27FC236}">
                <a16:creationId xmlns:a16="http://schemas.microsoft.com/office/drawing/2014/main" id="{72F7BA67-CCD6-989C-0360-A3F58CF25975}"/>
              </a:ext>
            </a:extLst>
          </p:cNvPr>
          <p:cNvSpPr/>
          <p:nvPr/>
        </p:nvSpPr>
        <p:spPr>
          <a:xfrm>
            <a:off x="3383143" y="2343588"/>
            <a:ext cx="86548" cy="140762"/>
          </a:xfrm>
          <a:prstGeom prst="triangl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Arial" panose="020B0604020202020204"/>
            </a:endParaRPr>
          </a:p>
        </p:txBody>
      </p:sp>
      <p:sp>
        <p:nvSpPr>
          <p:cNvPr id="16" name="Isosceles Triangle 15">
            <a:extLst>
              <a:ext uri="{FF2B5EF4-FFF2-40B4-BE49-F238E27FC236}">
                <a16:creationId xmlns:a16="http://schemas.microsoft.com/office/drawing/2014/main" id="{A03CB891-7496-C42E-E507-6FBB4D3BB59B}"/>
              </a:ext>
            </a:extLst>
          </p:cNvPr>
          <p:cNvSpPr/>
          <p:nvPr/>
        </p:nvSpPr>
        <p:spPr>
          <a:xfrm>
            <a:off x="3291237" y="2341740"/>
            <a:ext cx="86548" cy="140762"/>
          </a:xfrm>
          <a:prstGeom prst="triangl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Arial" panose="020B0604020202020204"/>
            </a:endParaRPr>
          </a:p>
        </p:txBody>
      </p:sp>
      <p:sp>
        <p:nvSpPr>
          <p:cNvPr id="17" name="Isosceles Triangle 16">
            <a:extLst>
              <a:ext uri="{FF2B5EF4-FFF2-40B4-BE49-F238E27FC236}">
                <a16:creationId xmlns:a16="http://schemas.microsoft.com/office/drawing/2014/main" id="{75B7EF96-14F9-B3A6-5695-13FFC2B7903E}"/>
              </a:ext>
            </a:extLst>
          </p:cNvPr>
          <p:cNvSpPr/>
          <p:nvPr/>
        </p:nvSpPr>
        <p:spPr>
          <a:xfrm rot="10800000">
            <a:off x="2647244" y="2104953"/>
            <a:ext cx="86548" cy="140762"/>
          </a:xfrm>
          <a:prstGeom prst="triangl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Arial" panose="020B0604020202020204"/>
            </a:endParaRPr>
          </a:p>
        </p:txBody>
      </p:sp>
      <p:sp>
        <p:nvSpPr>
          <p:cNvPr id="18" name="Isosceles Triangle 17">
            <a:extLst>
              <a:ext uri="{FF2B5EF4-FFF2-40B4-BE49-F238E27FC236}">
                <a16:creationId xmlns:a16="http://schemas.microsoft.com/office/drawing/2014/main" id="{8DA0D636-85AC-C857-010F-23EEC4E09938}"/>
              </a:ext>
            </a:extLst>
          </p:cNvPr>
          <p:cNvSpPr/>
          <p:nvPr/>
        </p:nvSpPr>
        <p:spPr>
          <a:xfrm rot="10800000">
            <a:off x="2280441" y="2074519"/>
            <a:ext cx="86548" cy="140762"/>
          </a:xfrm>
          <a:prstGeom prst="triangl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Arial" panose="020B0604020202020204"/>
            </a:endParaRPr>
          </a:p>
        </p:txBody>
      </p:sp>
      <p:sp>
        <p:nvSpPr>
          <p:cNvPr id="19" name="Isosceles Triangle 18">
            <a:extLst>
              <a:ext uri="{FF2B5EF4-FFF2-40B4-BE49-F238E27FC236}">
                <a16:creationId xmlns:a16="http://schemas.microsoft.com/office/drawing/2014/main" id="{B98A75F8-4D99-942B-DA94-363CF632FC15}"/>
              </a:ext>
            </a:extLst>
          </p:cNvPr>
          <p:cNvSpPr/>
          <p:nvPr/>
        </p:nvSpPr>
        <p:spPr>
          <a:xfrm rot="10800000">
            <a:off x="2187543" y="2073557"/>
            <a:ext cx="86548" cy="140762"/>
          </a:xfrm>
          <a:prstGeom prst="triangl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Arial" panose="020B0604020202020204"/>
            </a:endParaRPr>
          </a:p>
        </p:txBody>
      </p:sp>
      <p:sp>
        <p:nvSpPr>
          <p:cNvPr id="21" name="Isosceles Triangle 20">
            <a:extLst>
              <a:ext uri="{FF2B5EF4-FFF2-40B4-BE49-F238E27FC236}">
                <a16:creationId xmlns:a16="http://schemas.microsoft.com/office/drawing/2014/main" id="{16DB4A0A-F2C1-A370-B8D0-B383B3269A9C}"/>
              </a:ext>
            </a:extLst>
          </p:cNvPr>
          <p:cNvSpPr/>
          <p:nvPr/>
        </p:nvSpPr>
        <p:spPr>
          <a:xfrm rot="10800000">
            <a:off x="1363788" y="1907948"/>
            <a:ext cx="86548" cy="140762"/>
          </a:xfrm>
          <a:prstGeom prst="triangl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Arial" panose="020B0604020202020204"/>
            </a:endParaRPr>
          </a:p>
        </p:txBody>
      </p:sp>
      <p:sp>
        <p:nvSpPr>
          <p:cNvPr id="22" name="Isosceles Triangle 21">
            <a:extLst>
              <a:ext uri="{FF2B5EF4-FFF2-40B4-BE49-F238E27FC236}">
                <a16:creationId xmlns:a16="http://schemas.microsoft.com/office/drawing/2014/main" id="{B8185A41-3302-4B7D-AF5A-10EB647E0659}"/>
              </a:ext>
            </a:extLst>
          </p:cNvPr>
          <p:cNvSpPr/>
          <p:nvPr/>
        </p:nvSpPr>
        <p:spPr>
          <a:xfrm rot="10800000">
            <a:off x="1271882" y="1831754"/>
            <a:ext cx="86548" cy="140762"/>
          </a:xfrm>
          <a:prstGeom prst="triangl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Arial" panose="020B0604020202020204"/>
            </a:endParaRPr>
          </a:p>
        </p:txBody>
      </p:sp>
      <p:sp>
        <p:nvSpPr>
          <p:cNvPr id="4" name="TextBox 3">
            <a:extLst>
              <a:ext uri="{FF2B5EF4-FFF2-40B4-BE49-F238E27FC236}">
                <a16:creationId xmlns:a16="http://schemas.microsoft.com/office/drawing/2014/main" id="{1F0CE61C-7B14-7851-99BE-71DC172B1FD8}"/>
              </a:ext>
            </a:extLst>
          </p:cNvPr>
          <p:cNvSpPr txBox="1"/>
          <p:nvPr/>
        </p:nvSpPr>
        <p:spPr>
          <a:xfrm>
            <a:off x="1" y="4749450"/>
            <a:ext cx="7074789" cy="538609"/>
          </a:xfrm>
          <a:prstGeom prst="rect">
            <a:avLst/>
          </a:prstGeom>
          <a:noFill/>
        </p:spPr>
        <p:txBody>
          <a:bodyPr wrap="square" rtlCol="0">
            <a:spAutoFit/>
          </a:bodyPr>
          <a:lstStyle/>
          <a:p>
            <a:pPr defTabSz="457200" fontAlgn="auto">
              <a:spcBef>
                <a:spcPts val="0"/>
              </a:spcBef>
              <a:spcAft>
                <a:spcPts val="0"/>
              </a:spcAft>
            </a:pPr>
            <a:r>
              <a:rPr lang="en-US" sz="1100" b="1" dirty="0">
                <a:solidFill>
                  <a:prstClr val="black"/>
                </a:solidFill>
                <a:latin typeface="Arial" panose="020B0604020202020204"/>
                <a:ea typeface="+mn-ea"/>
                <a:cs typeface="+mn-cs"/>
              </a:rPr>
              <a:t>Raghav K, et al. Presented at: ASCO;2023.</a:t>
            </a:r>
          </a:p>
          <a:p>
            <a:pPr defTabSz="457200" fontAlgn="auto">
              <a:spcBef>
                <a:spcPts val="0"/>
              </a:spcBef>
              <a:spcAft>
                <a:spcPts val="0"/>
              </a:spcAft>
            </a:pPr>
            <a:endParaRPr lang="en-US" sz="1800" dirty="0">
              <a:solidFill>
                <a:prstClr val="black"/>
              </a:solidFill>
              <a:latin typeface="Arial" panose="020B0604020202020204"/>
              <a:ea typeface="+mn-ea"/>
              <a:cs typeface="+mn-cs"/>
            </a:endParaRPr>
          </a:p>
        </p:txBody>
      </p:sp>
    </p:spTree>
    <p:extLst>
      <p:ext uri="{BB962C8B-B14F-4D97-AF65-F5344CB8AC3E}">
        <p14:creationId xmlns:p14="http://schemas.microsoft.com/office/powerpoint/2010/main" val="18539420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F250E91-F9A0-D8F6-7A1E-06CBC4E61066}"/>
              </a:ext>
            </a:extLst>
          </p:cNvPr>
          <p:cNvSpPr>
            <a:spLocks noGrp="1"/>
          </p:cNvSpPr>
          <p:nvPr>
            <p:ph type="title"/>
          </p:nvPr>
        </p:nvSpPr>
        <p:spPr/>
        <p:txBody>
          <a:bodyPr/>
          <a:lstStyle/>
          <a:p>
            <a:r>
              <a:rPr lang="de-DE" noProof="1"/>
              <a:t>DESTINY-CRC-02: Trastuzumab deruxtecan for HER2+ mCRC - Baseline Characteristics</a:t>
            </a:r>
          </a:p>
        </p:txBody>
      </p:sp>
      <p:graphicFrame>
        <p:nvGraphicFramePr>
          <p:cNvPr id="6" name="Table 6">
            <a:extLst>
              <a:ext uri="{FF2B5EF4-FFF2-40B4-BE49-F238E27FC236}">
                <a16:creationId xmlns:a16="http://schemas.microsoft.com/office/drawing/2014/main" id="{1818FEA1-CE87-9BB4-A6A0-B0D57FC2A8B9}"/>
              </a:ext>
            </a:extLst>
          </p:cNvPr>
          <p:cNvGraphicFramePr>
            <a:graphicFrameLocks/>
          </p:cNvGraphicFramePr>
          <p:nvPr/>
        </p:nvGraphicFramePr>
        <p:xfrm>
          <a:off x="1160576" y="819150"/>
          <a:ext cx="6940154" cy="3656990"/>
        </p:xfrm>
        <a:graphic>
          <a:graphicData uri="http://schemas.openxmlformats.org/drawingml/2006/table">
            <a:tbl>
              <a:tblPr firstRow="1" bandRow="1">
                <a:tableStyleId>{9D7B26C5-4107-4FEC-AEDC-1716B250A1EF}</a:tableStyleId>
              </a:tblPr>
              <a:tblGrid>
                <a:gridCol w="2617566">
                  <a:extLst>
                    <a:ext uri="{9D8B030D-6E8A-4147-A177-3AD203B41FA5}">
                      <a16:colId xmlns:a16="http://schemas.microsoft.com/office/drawing/2014/main" val="1745471019"/>
                    </a:ext>
                  </a:extLst>
                </a:gridCol>
                <a:gridCol w="2161294">
                  <a:extLst>
                    <a:ext uri="{9D8B030D-6E8A-4147-A177-3AD203B41FA5}">
                      <a16:colId xmlns:a16="http://schemas.microsoft.com/office/drawing/2014/main" val="2032246291"/>
                    </a:ext>
                  </a:extLst>
                </a:gridCol>
                <a:gridCol w="2161294">
                  <a:extLst>
                    <a:ext uri="{9D8B030D-6E8A-4147-A177-3AD203B41FA5}">
                      <a16:colId xmlns:a16="http://schemas.microsoft.com/office/drawing/2014/main" val="682062941"/>
                    </a:ext>
                  </a:extLst>
                </a:gridCol>
              </a:tblGrid>
              <a:tr h="251460">
                <a:tc rowSpan="2">
                  <a:txBody>
                    <a:bodyPr/>
                    <a:lstStyle/>
                    <a:p>
                      <a:endParaRPr lang="en-US" sz="800" dirty="0">
                        <a:latin typeface="Avenir Next LT Pro" panose="020B05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800" b="1" dirty="0">
                          <a:solidFill>
                            <a:schemeClr val="bg1"/>
                          </a:solidFill>
                          <a:latin typeface="Avenir Next LT Pro" panose="020B0504020202020204" pitchFamily="34" charset="0"/>
                        </a:rPr>
                        <a:t>T-</a:t>
                      </a:r>
                      <a:r>
                        <a:rPr lang="en-US" sz="800" b="1" dirty="0" err="1">
                          <a:solidFill>
                            <a:schemeClr val="bg1"/>
                          </a:solidFill>
                          <a:latin typeface="Avenir Next LT Pro" panose="020B0504020202020204" pitchFamily="34" charset="0"/>
                        </a:rPr>
                        <a:t>DXd</a:t>
                      </a:r>
                      <a:endParaRPr lang="en-US" sz="800" b="1" dirty="0">
                        <a:solidFill>
                          <a:schemeClr val="bg1"/>
                        </a:solidFill>
                        <a:latin typeface="Avenir Next LT Pro" panose="020B0504020202020204" pitchFamily="34" charset="0"/>
                      </a:endParaRPr>
                    </a:p>
                    <a:p>
                      <a:pPr algn="ctr"/>
                      <a:r>
                        <a:rPr lang="en-US" sz="800" b="1" dirty="0">
                          <a:solidFill>
                            <a:schemeClr val="bg1"/>
                          </a:solidFill>
                          <a:latin typeface="Avenir Next LT Pro" panose="020B0504020202020204" pitchFamily="34" charset="0"/>
                        </a:rPr>
                        <a:t>5.4 mg/kg Q3W</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algn="ctr"/>
                      <a:r>
                        <a:rPr lang="en-US" sz="800" b="1" dirty="0">
                          <a:solidFill>
                            <a:schemeClr val="bg1"/>
                          </a:solidFill>
                          <a:latin typeface="Avenir Next LT Pro" panose="020B0504020202020204" pitchFamily="34" charset="0"/>
                        </a:rPr>
                        <a:t>T-DXd</a:t>
                      </a:r>
                    </a:p>
                    <a:p>
                      <a:pPr algn="ctr"/>
                      <a:r>
                        <a:rPr lang="en-US" sz="800" b="1" dirty="0">
                          <a:solidFill>
                            <a:schemeClr val="bg1"/>
                          </a:solidFill>
                          <a:latin typeface="Avenir Next LT Pro" panose="020B0504020202020204" pitchFamily="34" charset="0"/>
                        </a:rPr>
                        <a:t>6.4 mg/kg Q3W</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95380078"/>
                  </a:ext>
                </a:extLst>
              </a:tr>
              <a:tr h="251460">
                <a:tc vMerge="1">
                  <a:txBody>
                    <a:bodyPr/>
                    <a:lstStyle/>
                    <a:p>
                      <a:endParaRPr lang="en-US" dirty="0"/>
                    </a:p>
                  </a:txBody>
                  <a:tcPr/>
                </a:tc>
                <a:tc>
                  <a:txBody>
                    <a:bodyPr/>
                    <a:lstStyle/>
                    <a:p>
                      <a:pPr algn="ctr"/>
                      <a:r>
                        <a:rPr lang="en-US" sz="800" b="1" dirty="0">
                          <a:solidFill>
                            <a:schemeClr val="bg1"/>
                          </a:solidFill>
                          <a:latin typeface="Avenir Next LT Pro" panose="020B0504020202020204" pitchFamily="34" charset="0"/>
                        </a:rPr>
                        <a:t>Total</a:t>
                      </a:r>
                    </a:p>
                    <a:p>
                      <a:pPr algn="ctr"/>
                      <a:r>
                        <a:rPr lang="en-US" sz="800" b="1" dirty="0">
                          <a:solidFill>
                            <a:schemeClr val="bg1"/>
                          </a:solidFill>
                          <a:latin typeface="Avenir Next LT Pro" panose="020B0504020202020204" pitchFamily="34" charset="0"/>
                        </a:rPr>
                        <a:t>N = 82</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algn="ctr"/>
                      <a:r>
                        <a:rPr lang="en-US" sz="800" b="1" dirty="0">
                          <a:solidFill>
                            <a:schemeClr val="bg1"/>
                          </a:solidFill>
                          <a:latin typeface="Avenir Next LT Pro" panose="020B0504020202020204" pitchFamily="34" charset="0"/>
                        </a:rPr>
                        <a:t>Stage 1</a:t>
                      </a:r>
                    </a:p>
                    <a:p>
                      <a:pPr algn="ctr"/>
                      <a:r>
                        <a:rPr lang="en-US" sz="800" b="1" dirty="0">
                          <a:solidFill>
                            <a:schemeClr val="bg1"/>
                          </a:solidFill>
                          <a:latin typeface="Avenir Next LT Pro" panose="020B0504020202020204" pitchFamily="34" charset="0"/>
                        </a:rPr>
                        <a:t>N = 40</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3739286"/>
                  </a:ext>
                </a:extLst>
              </a:tr>
              <a:tr h="136550">
                <a:tc>
                  <a:txBody>
                    <a:bodyPr/>
                    <a:lstStyle/>
                    <a:p>
                      <a:r>
                        <a:rPr lang="en-US" sz="800" b="1" dirty="0">
                          <a:latin typeface="Avenir Next LT Pro" panose="020B0504020202020204" pitchFamily="34" charset="0"/>
                        </a:rPr>
                        <a:t>Median age, years </a:t>
                      </a:r>
                      <a:r>
                        <a:rPr lang="en-US" sz="800" b="1" dirty="0">
                          <a:solidFill>
                            <a:schemeClr val="tx1"/>
                          </a:solidFill>
                          <a:latin typeface="Avenir Next LT Pro" panose="020B0504020202020204" pitchFamily="34" charset="0"/>
                        </a:rPr>
                        <a:t>(range)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F1F1"/>
                    </a:solidFill>
                  </a:tcPr>
                </a:tc>
                <a:tc>
                  <a:txBody>
                    <a:bodyPr/>
                    <a:lstStyle/>
                    <a:p>
                      <a:pPr algn="ctr"/>
                      <a:r>
                        <a:rPr lang="en-US" sz="800" dirty="0">
                          <a:solidFill>
                            <a:schemeClr val="tx1"/>
                          </a:solidFill>
                          <a:latin typeface="Avenir Next LT Pro" panose="020B0504020202020204" pitchFamily="34" charset="0"/>
                        </a:rPr>
                        <a:t>59.1 (26-84)</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alpha val="20000"/>
                      </a:schemeClr>
                    </a:solidFill>
                  </a:tcPr>
                </a:tc>
                <a:tc>
                  <a:txBody>
                    <a:bodyPr/>
                    <a:lstStyle/>
                    <a:p>
                      <a:pPr algn="ctr"/>
                      <a:r>
                        <a:rPr lang="en-US" sz="800" dirty="0">
                          <a:solidFill>
                            <a:schemeClr val="tx1"/>
                          </a:solidFill>
                          <a:latin typeface="Avenir Next LT Pro" panose="020B0504020202020204" pitchFamily="34" charset="0"/>
                        </a:rPr>
                        <a:t>62.3 (35-81)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alpha val="35000"/>
                      </a:schemeClr>
                    </a:solidFill>
                  </a:tcPr>
                </a:tc>
                <a:extLst>
                  <a:ext uri="{0D108BD9-81ED-4DB2-BD59-A6C34878D82A}">
                    <a16:rowId xmlns:a16="http://schemas.microsoft.com/office/drawing/2014/main" val="2470838204"/>
                  </a:ext>
                </a:extLst>
              </a:tr>
              <a:tr h="251460">
                <a:tc>
                  <a:txBody>
                    <a:bodyPr/>
                    <a:lstStyle/>
                    <a:p>
                      <a:r>
                        <a:rPr lang="en-US" sz="800" b="1" dirty="0">
                          <a:latin typeface="Avenir Next LT Pro" panose="020B0504020202020204" pitchFamily="34" charset="0"/>
                        </a:rPr>
                        <a:t>Sex, n (%)</a:t>
                      </a:r>
                    </a:p>
                    <a:p>
                      <a:pPr marL="173038" indent="0"/>
                      <a:r>
                        <a:rPr lang="en-US" sz="800" dirty="0">
                          <a:latin typeface="Avenir Next LT Pro" panose="020B0504020202020204" pitchFamily="34" charset="0"/>
                        </a:rPr>
                        <a:t>Male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ctr"/>
                      <a:r>
                        <a:rPr lang="en-US" sz="800" dirty="0">
                          <a:latin typeface="Avenir Next LT Pro" panose="020B0504020202020204" pitchFamily="34" charset="0"/>
                        </a:rPr>
                        <a:t>45 (54.9)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alpha val="20000"/>
                      </a:schemeClr>
                    </a:solidFill>
                  </a:tcPr>
                </a:tc>
                <a:tc>
                  <a:txBody>
                    <a:bodyPr/>
                    <a:lstStyle/>
                    <a:p>
                      <a:pPr algn="ctr"/>
                      <a:r>
                        <a:rPr lang="en-US" sz="800" dirty="0">
                          <a:latin typeface="Avenir Next LT Pro" panose="020B0504020202020204" pitchFamily="34" charset="0"/>
                        </a:rPr>
                        <a:t>19 (47.5)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alpha val="35000"/>
                      </a:schemeClr>
                    </a:solidFill>
                  </a:tcPr>
                </a:tc>
                <a:extLst>
                  <a:ext uri="{0D108BD9-81ED-4DB2-BD59-A6C34878D82A}">
                    <a16:rowId xmlns:a16="http://schemas.microsoft.com/office/drawing/2014/main" val="579329486"/>
                  </a:ext>
                </a:extLst>
              </a:tr>
              <a:tr h="502920">
                <a:tc>
                  <a:txBody>
                    <a:bodyPr/>
                    <a:lstStyle/>
                    <a:p>
                      <a:r>
                        <a:rPr lang="en-US" sz="800" b="1" dirty="0">
                          <a:latin typeface="Avenir Next LT Pro" panose="020B0504020202020204" pitchFamily="34" charset="0"/>
                        </a:rPr>
                        <a:t>Region, n (%)</a:t>
                      </a:r>
                    </a:p>
                    <a:p>
                      <a:pPr marL="173038" indent="0"/>
                      <a:r>
                        <a:rPr lang="en-US" sz="800" dirty="0">
                          <a:latin typeface="Avenir Next LT Pro" panose="020B0504020202020204" pitchFamily="34" charset="0"/>
                        </a:rPr>
                        <a:t>Asia-Pacific</a:t>
                      </a:r>
                    </a:p>
                    <a:p>
                      <a:pPr marL="173038" indent="0"/>
                      <a:r>
                        <a:rPr lang="en-US" sz="800" dirty="0">
                          <a:latin typeface="Avenir Next LT Pro" panose="020B0504020202020204" pitchFamily="34" charset="0"/>
                        </a:rPr>
                        <a:t>US</a:t>
                      </a:r>
                    </a:p>
                    <a:p>
                      <a:pPr marL="173038" indent="0"/>
                      <a:r>
                        <a:rPr lang="en-US" sz="800" dirty="0">
                          <a:latin typeface="Avenir Next LT Pro" panose="020B0504020202020204" pitchFamily="34" charset="0"/>
                        </a:rPr>
                        <a:t>Europe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F1F1"/>
                    </a:solidFill>
                  </a:tcPr>
                </a:tc>
                <a:tc>
                  <a:txBody>
                    <a:bodyPr/>
                    <a:lstStyle/>
                    <a:p>
                      <a:pPr algn="ctr"/>
                      <a:endParaRPr lang="en-US" sz="800" dirty="0">
                        <a:latin typeface="Avenir Next LT Pro" panose="020B0504020202020204" pitchFamily="34" charset="0"/>
                      </a:endParaRPr>
                    </a:p>
                    <a:p>
                      <a:pPr algn="ctr"/>
                      <a:r>
                        <a:rPr lang="en-US" sz="800" dirty="0">
                          <a:latin typeface="Avenir Next LT Pro" panose="020B0504020202020204" pitchFamily="34" charset="0"/>
                        </a:rPr>
                        <a:t>47 (57.3)</a:t>
                      </a:r>
                    </a:p>
                    <a:p>
                      <a:pPr algn="ctr"/>
                      <a:r>
                        <a:rPr lang="en-US" sz="800" dirty="0">
                          <a:latin typeface="Avenir Next LT Pro" panose="020B0504020202020204" pitchFamily="34" charset="0"/>
                        </a:rPr>
                        <a:t>6 (7.3)</a:t>
                      </a:r>
                    </a:p>
                    <a:p>
                      <a:pPr algn="ctr"/>
                      <a:r>
                        <a:rPr lang="en-US" sz="800" dirty="0">
                          <a:latin typeface="Avenir Next LT Pro" panose="020B0504020202020204" pitchFamily="34" charset="0"/>
                        </a:rPr>
                        <a:t>29 (35.4)</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alpha val="20000"/>
                      </a:schemeClr>
                    </a:solidFill>
                  </a:tcPr>
                </a:tc>
                <a:tc>
                  <a:txBody>
                    <a:bodyPr/>
                    <a:lstStyle/>
                    <a:p>
                      <a:pPr algn="ctr"/>
                      <a:endParaRPr lang="en-US" sz="800" dirty="0">
                        <a:latin typeface="Avenir Next LT Pro" panose="020B0504020202020204" pitchFamily="34" charset="0"/>
                      </a:endParaRPr>
                    </a:p>
                    <a:p>
                      <a:pPr algn="ctr"/>
                      <a:r>
                        <a:rPr lang="en-US" sz="800" dirty="0">
                          <a:latin typeface="Avenir Next LT Pro" panose="020B0504020202020204" pitchFamily="34" charset="0"/>
                        </a:rPr>
                        <a:t>24 (60.0)</a:t>
                      </a:r>
                    </a:p>
                    <a:p>
                      <a:pPr algn="ctr"/>
                      <a:r>
                        <a:rPr lang="en-US" sz="800" dirty="0">
                          <a:latin typeface="Avenir Next LT Pro" panose="020B0504020202020204" pitchFamily="34" charset="0"/>
                        </a:rPr>
                        <a:t>2 (5.0)</a:t>
                      </a:r>
                    </a:p>
                    <a:p>
                      <a:pPr algn="ctr"/>
                      <a:r>
                        <a:rPr lang="en-US" sz="800" dirty="0">
                          <a:latin typeface="Avenir Next LT Pro" panose="020B0504020202020204" pitchFamily="34" charset="0"/>
                        </a:rPr>
                        <a:t>14 (35.0)</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alpha val="35000"/>
                      </a:schemeClr>
                    </a:solidFill>
                  </a:tcPr>
                </a:tc>
                <a:extLst>
                  <a:ext uri="{0D108BD9-81ED-4DB2-BD59-A6C34878D82A}">
                    <a16:rowId xmlns:a16="http://schemas.microsoft.com/office/drawing/2014/main" val="2820658576"/>
                  </a:ext>
                </a:extLst>
              </a:tr>
              <a:tr h="377190">
                <a:tc>
                  <a:txBody>
                    <a:bodyPr/>
                    <a:lstStyle/>
                    <a:p>
                      <a:r>
                        <a:rPr lang="en-US" sz="800" b="1" dirty="0">
                          <a:latin typeface="Avenir Next LT Pro" panose="020B0504020202020204" pitchFamily="34" charset="0"/>
                        </a:rPr>
                        <a:t>HER2 status, n (%)</a:t>
                      </a:r>
                    </a:p>
                    <a:p>
                      <a:pPr marL="173038" indent="0"/>
                      <a:r>
                        <a:rPr lang="en-US" sz="800" dirty="0">
                          <a:latin typeface="Avenir Next LT Pro" panose="020B0504020202020204" pitchFamily="34" charset="0"/>
                        </a:rPr>
                        <a:t>IHC 3+</a:t>
                      </a:r>
                    </a:p>
                    <a:p>
                      <a:pPr marL="173038" indent="0"/>
                      <a:r>
                        <a:rPr lang="en-US" sz="800" dirty="0">
                          <a:latin typeface="Avenir Next LT Pro" panose="020B0504020202020204" pitchFamily="34" charset="0"/>
                        </a:rPr>
                        <a:t>IHC 2+/ISH+</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ctr"/>
                      <a:endParaRPr lang="en-US" sz="800" dirty="0">
                        <a:latin typeface="Avenir Next LT Pro" panose="020B0504020202020204" pitchFamily="34" charset="0"/>
                      </a:endParaRPr>
                    </a:p>
                    <a:p>
                      <a:pPr algn="ctr"/>
                      <a:r>
                        <a:rPr lang="en-US" sz="800" dirty="0">
                          <a:latin typeface="Avenir Next LT Pro" panose="020B0504020202020204" pitchFamily="34" charset="0"/>
                        </a:rPr>
                        <a:t>64 (78.0)</a:t>
                      </a:r>
                    </a:p>
                    <a:p>
                      <a:pPr algn="ctr"/>
                      <a:r>
                        <a:rPr lang="en-US" sz="800" dirty="0">
                          <a:latin typeface="Avenir Next LT Pro" panose="020B0504020202020204" pitchFamily="34" charset="0"/>
                        </a:rPr>
                        <a:t>18 (22.0)</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alpha val="20000"/>
                      </a:schemeClr>
                    </a:solidFill>
                  </a:tcPr>
                </a:tc>
                <a:tc>
                  <a:txBody>
                    <a:bodyPr/>
                    <a:lstStyle/>
                    <a:p>
                      <a:pPr algn="ctr"/>
                      <a:endParaRPr lang="en-US" sz="800" dirty="0">
                        <a:latin typeface="Avenir Next LT Pro" panose="020B0504020202020204" pitchFamily="34" charset="0"/>
                      </a:endParaRPr>
                    </a:p>
                    <a:p>
                      <a:pPr algn="ctr"/>
                      <a:r>
                        <a:rPr lang="en-US" sz="800" dirty="0">
                          <a:latin typeface="Avenir Next LT Pro" panose="020B0504020202020204" pitchFamily="34" charset="0"/>
                        </a:rPr>
                        <a:t>34 (85.0)</a:t>
                      </a:r>
                    </a:p>
                    <a:p>
                      <a:pPr algn="ctr"/>
                      <a:r>
                        <a:rPr lang="en-US" sz="800" dirty="0">
                          <a:latin typeface="Avenir Next LT Pro" panose="020B0504020202020204" pitchFamily="34" charset="0"/>
                        </a:rPr>
                        <a:t>6 (15.0)</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alpha val="35000"/>
                      </a:schemeClr>
                    </a:solidFill>
                  </a:tcPr>
                </a:tc>
                <a:extLst>
                  <a:ext uri="{0D108BD9-81ED-4DB2-BD59-A6C34878D82A}">
                    <a16:rowId xmlns:a16="http://schemas.microsoft.com/office/drawing/2014/main" val="807954192"/>
                  </a:ext>
                </a:extLst>
              </a:tr>
              <a:tr h="377190">
                <a:tc>
                  <a:txBody>
                    <a:bodyPr/>
                    <a:lstStyle/>
                    <a:p>
                      <a:r>
                        <a:rPr lang="en-US" sz="800" b="1" dirty="0">
                          <a:latin typeface="Avenir Next LT Pro" panose="020B0504020202020204" pitchFamily="34" charset="0"/>
                        </a:rPr>
                        <a:t>ECOG PS, n (%)</a:t>
                      </a:r>
                    </a:p>
                    <a:p>
                      <a:pPr marL="173038" indent="0"/>
                      <a:r>
                        <a:rPr lang="en-US" sz="800" dirty="0">
                          <a:latin typeface="Avenir Next LT Pro" panose="020B0504020202020204" pitchFamily="34" charset="0"/>
                        </a:rPr>
                        <a:t>0</a:t>
                      </a:r>
                    </a:p>
                    <a:p>
                      <a:pPr marL="173038" indent="0"/>
                      <a:r>
                        <a:rPr lang="en-US" sz="800" dirty="0">
                          <a:latin typeface="Avenir Next LT Pro" panose="020B0504020202020204" pitchFamily="34" charset="0"/>
                        </a:rPr>
                        <a:t>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rgbClr val="C00000"/>
                      </a:solidFill>
                      <a:prstDash val="solid"/>
                      <a:round/>
                      <a:headEnd type="none" w="med" len="med"/>
                      <a:tailEnd type="none" w="med" len="med"/>
                    </a:lnB>
                    <a:solidFill>
                      <a:srgbClr val="F1F1F1"/>
                    </a:solidFill>
                  </a:tcPr>
                </a:tc>
                <a:tc>
                  <a:txBody>
                    <a:bodyPr/>
                    <a:lstStyle/>
                    <a:p>
                      <a:pPr algn="ctr"/>
                      <a:endParaRPr lang="en-US" sz="800" dirty="0">
                        <a:latin typeface="Avenir Next LT Pro" panose="020B0504020202020204" pitchFamily="34" charset="0"/>
                      </a:endParaRPr>
                    </a:p>
                    <a:p>
                      <a:pPr algn="ctr"/>
                      <a:r>
                        <a:rPr lang="en-US" sz="800" dirty="0">
                          <a:latin typeface="Avenir Next LT Pro" panose="020B0504020202020204" pitchFamily="34" charset="0"/>
                        </a:rPr>
                        <a:t>46 (56.1)</a:t>
                      </a:r>
                    </a:p>
                    <a:p>
                      <a:pPr algn="ctr"/>
                      <a:r>
                        <a:rPr lang="en-US" sz="800" dirty="0">
                          <a:latin typeface="Avenir Next LT Pro" panose="020B0504020202020204" pitchFamily="34" charset="0"/>
                        </a:rPr>
                        <a:t>36 (43.9)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rgbClr val="C00000"/>
                      </a:solidFill>
                      <a:prstDash val="solid"/>
                      <a:round/>
                      <a:headEnd type="none" w="med" len="med"/>
                      <a:tailEnd type="none" w="med" len="med"/>
                    </a:lnB>
                    <a:solidFill>
                      <a:schemeClr val="tx2">
                        <a:alpha val="20000"/>
                      </a:schemeClr>
                    </a:solidFill>
                  </a:tcPr>
                </a:tc>
                <a:tc>
                  <a:txBody>
                    <a:bodyPr/>
                    <a:lstStyle/>
                    <a:p>
                      <a:pPr algn="ctr"/>
                      <a:endParaRPr lang="en-US" sz="800" dirty="0">
                        <a:latin typeface="Avenir Next LT Pro" panose="020B0504020202020204" pitchFamily="34" charset="0"/>
                      </a:endParaRPr>
                    </a:p>
                    <a:p>
                      <a:pPr algn="ctr"/>
                      <a:r>
                        <a:rPr lang="en-US" sz="800" dirty="0">
                          <a:latin typeface="Avenir Next LT Pro" panose="020B0504020202020204" pitchFamily="34" charset="0"/>
                        </a:rPr>
                        <a:t>22 (55.0)</a:t>
                      </a:r>
                    </a:p>
                    <a:p>
                      <a:pPr algn="ctr"/>
                      <a:r>
                        <a:rPr lang="en-US" sz="800" dirty="0">
                          <a:latin typeface="Avenir Next LT Pro" panose="020B0504020202020204" pitchFamily="34" charset="0"/>
                        </a:rPr>
                        <a:t>18 (45.0)</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rgbClr val="C00000"/>
                      </a:solidFill>
                      <a:prstDash val="solid"/>
                      <a:round/>
                      <a:headEnd type="none" w="med" len="med"/>
                      <a:tailEnd type="none" w="med" len="med"/>
                    </a:lnB>
                    <a:solidFill>
                      <a:schemeClr val="tx2">
                        <a:alpha val="35000"/>
                      </a:schemeClr>
                    </a:solidFill>
                  </a:tcPr>
                </a:tc>
                <a:extLst>
                  <a:ext uri="{0D108BD9-81ED-4DB2-BD59-A6C34878D82A}">
                    <a16:rowId xmlns:a16="http://schemas.microsoft.com/office/drawing/2014/main" val="2024020673"/>
                  </a:ext>
                </a:extLst>
              </a:tr>
              <a:tr h="377190">
                <a:tc>
                  <a:txBody>
                    <a:bodyPr/>
                    <a:lstStyle/>
                    <a:p>
                      <a:r>
                        <a:rPr lang="en-US" sz="800" b="1" i="1" dirty="0">
                          <a:latin typeface="Avenir Next LT Pro" panose="020B0504020202020204" pitchFamily="34" charset="0"/>
                        </a:rPr>
                        <a:t>RAS</a:t>
                      </a:r>
                      <a:r>
                        <a:rPr lang="en-US" sz="800" b="1" dirty="0">
                          <a:latin typeface="Avenir Next LT Pro" panose="020B0504020202020204" pitchFamily="34" charset="0"/>
                        </a:rPr>
                        <a:t> status, n (%)</a:t>
                      </a:r>
                    </a:p>
                    <a:p>
                      <a:pPr marL="174625" indent="0"/>
                      <a:r>
                        <a:rPr lang="en-US" sz="800" dirty="0">
                          <a:latin typeface="Avenir Next LT Pro" panose="020B0504020202020204" pitchFamily="34" charset="0"/>
                        </a:rPr>
                        <a:t>Wild-type</a:t>
                      </a:r>
                    </a:p>
                    <a:p>
                      <a:pPr marL="174625" indent="0"/>
                      <a:r>
                        <a:rPr lang="en-US" sz="800" dirty="0">
                          <a:latin typeface="Avenir Next LT Pro" panose="020B0504020202020204" pitchFamily="34" charset="0"/>
                        </a:rPr>
                        <a:t>Mutant</a:t>
                      </a:r>
                    </a:p>
                  </a:txBody>
                  <a:tcPr marL="68580" marR="68580" marT="0" marB="0" anchor="ctr">
                    <a:lnL w="19050" cap="flat" cmpd="sng" algn="ctr">
                      <a:solidFill>
                        <a:srgbClr val="C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solidFill>
                      <a:srgbClr val="FFFFFF"/>
                    </a:solidFill>
                  </a:tcPr>
                </a:tc>
                <a:tc>
                  <a:txBody>
                    <a:bodyPr/>
                    <a:lstStyle/>
                    <a:p>
                      <a:pPr algn="ctr"/>
                      <a:endParaRPr lang="en-US" sz="800" dirty="0">
                        <a:latin typeface="Avenir Next LT Pro" panose="020B0504020202020204" pitchFamily="34" charset="0"/>
                      </a:endParaRPr>
                    </a:p>
                    <a:p>
                      <a:pPr algn="ctr"/>
                      <a:r>
                        <a:rPr lang="en-US" sz="800" kern="1200" dirty="0">
                          <a:solidFill>
                            <a:schemeClr val="tx1"/>
                          </a:solidFill>
                          <a:latin typeface="Avenir Next LT Pro" panose="020B0504020202020204" pitchFamily="34" charset="0"/>
                          <a:ea typeface="+mn-ea"/>
                          <a:cs typeface="+mn-cs"/>
                        </a:rPr>
                        <a:t>68 (82.9)</a:t>
                      </a:r>
                    </a:p>
                    <a:p>
                      <a:pPr algn="ctr"/>
                      <a:r>
                        <a:rPr lang="en-US" sz="800" dirty="0">
                          <a:latin typeface="Avenir Next LT Pro" panose="020B0504020202020204" pitchFamily="34" charset="0"/>
                        </a:rPr>
                        <a:t>14 (17.1)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solidFill>
                      <a:srgbClr val="CCE6D8"/>
                    </a:solidFill>
                  </a:tcPr>
                </a:tc>
                <a:tc>
                  <a:txBody>
                    <a:bodyPr/>
                    <a:lstStyle/>
                    <a:p>
                      <a:pPr algn="ctr"/>
                      <a:endParaRPr lang="en-US" sz="800" dirty="0">
                        <a:latin typeface="Avenir Next LT Pro" panose="020B0504020202020204" pitchFamily="34" charset="0"/>
                      </a:endParaRPr>
                    </a:p>
                    <a:p>
                      <a:pPr algn="ctr"/>
                      <a:r>
                        <a:rPr lang="en-US" sz="800" dirty="0">
                          <a:latin typeface="Avenir Next LT Pro" panose="020B0504020202020204" pitchFamily="34" charset="0"/>
                        </a:rPr>
                        <a:t>34 (85.0)</a:t>
                      </a:r>
                    </a:p>
                    <a:p>
                      <a:pPr algn="ctr"/>
                      <a:r>
                        <a:rPr lang="en-US" sz="800" dirty="0">
                          <a:latin typeface="Avenir Next LT Pro" panose="020B0504020202020204" pitchFamily="34" charset="0"/>
                        </a:rPr>
                        <a:t>6 (15.0)</a:t>
                      </a:r>
                    </a:p>
                  </a:txBody>
                  <a:tcPr marL="68580" marR="68580" marT="0" marB="0" anchor="ctr">
                    <a:lnL w="12700" cap="flat" cmpd="sng" algn="ctr">
                      <a:solidFill>
                        <a:schemeClr val="bg1"/>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solidFill>
                      <a:srgbClr val="A6D4BC"/>
                    </a:solidFill>
                  </a:tcPr>
                </a:tc>
                <a:extLst>
                  <a:ext uri="{0D108BD9-81ED-4DB2-BD59-A6C34878D82A}">
                    <a16:rowId xmlns:a16="http://schemas.microsoft.com/office/drawing/2014/main" val="2340934602"/>
                  </a:ext>
                </a:extLst>
              </a:tr>
              <a:tr h="628650">
                <a:tc>
                  <a:txBody>
                    <a:bodyPr/>
                    <a:lstStyle/>
                    <a:p>
                      <a:r>
                        <a:rPr lang="en-US" sz="800" b="1" dirty="0">
                          <a:latin typeface="Avenir Next LT Pro" panose="020B0504020202020204" pitchFamily="34" charset="0"/>
                        </a:rPr>
                        <a:t>HER2/</a:t>
                      </a:r>
                      <a:r>
                        <a:rPr lang="en-US" sz="800" b="1" i="1" dirty="0">
                          <a:latin typeface="Avenir Next LT Pro" panose="020B0504020202020204" pitchFamily="34" charset="0"/>
                        </a:rPr>
                        <a:t>RAS</a:t>
                      </a:r>
                      <a:r>
                        <a:rPr lang="en-US" sz="800" b="1" dirty="0">
                          <a:latin typeface="Avenir Next LT Pro" panose="020B0504020202020204" pitchFamily="34" charset="0"/>
                        </a:rPr>
                        <a:t> status, n (%)</a:t>
                      </a:r>
                    </a:p>
                    <a:p>
                      <a:pPr marL="174625" indent="0"/>
                      <a:r>
                        <a:rPr lang="en-US" sz="800" dirty="0">
                          <a:solidFill>
                            <a:schemeClr val="tx1"/>
                          </a:solidFill>
                          <a:latin typeface="Avenir Next LT Pro" panose="020B0504020202020204" pitchFamily="34" charset="0"/>
                        </a:rPr>
                        <a:t>IHC 2+ ISH+/wild-type</a:t>
                      </a:r>
                    </a:p>
                    <a:p>
                      <a:pPr marL="174625" indent="0"/>
                      <a:r>
                        <a:rPr lang="en-US" sz="800" dirty="0">
                          <a:solidFill>
                            <a:schemeClr val="tx1"/>
                          </a:solidFill>
                          <a:latin typeface="Avenir Next LT Pro" panose="020B0504020202020204" pitchFamily="34" charset="0"/>
                        </a:rPr>
                        <a:t>IHC 2+ ISH+/mutant</a:t>
                      </a:r>
                    </a:p>
                    <a:p>
                      <a:pPr marL="174625" indent="0"/>
                      <a:r>
                        <a:rPr lang="en-US" sz="800" dirty="0">
                          <a:solidFill>
                            <a:schemeClr val="tx1"/>
                          </a:solidFill>
                          <a:latin typeface="Avenir Next LT Pro" panose="020B0504020202020204" pitchFamily="34" charset="0"/>
                        </a:rPr>
                        <a:t>IHC 3+/wild-type</a:t>
                      </a:r>
                    </a:p>
                    <a:p>
                      <a:pPr marL="174625" indent="0"/>
                      <a:r>
                        <a:rPr lang="en-US" sz="800" dirty="0">
                          <a:solidFill>
                            <a:schemeClr val="tx1"/>
                          </a:solidFill>
                          <a:latin typeface="Avenir Next LT Pro" panose="020B0504020202020204" pitchFamily="34" charset="0"/>
                        </a:rPr>
                        <a:t>IHC 3+/mutant</a:t>
                      </a:r>
                    </a:p>
                  </a:txBody>
                  <a:tcPr marL="68580" marR="68580" marT="0" marB="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800" dirty="0">
                        <a:latin typeface="Avenir Next LT Pro" panose="020B0504020202020204" pitchFamily="34" charset="0"/>
                      </a:endParaRPr>
                    </a:p>
                    <a:p>
                      <a:pPr algn="ctr"/>
                      <a:r>
                        <a:rPr lang="en-US" sz="800" dirty="0">
                          <a:latin typeface="Avenir Next LT Pro" panose="020B0504020202020204" pitchFamily="34" charset="0"/>
                        </a:rPr>
                        <a:t>12 (14.6)</a:t>
                      </a:r>
                    </a:p>
                    <a:p>
                      <a:pPr algn="ctr"/>
                      <a:r>
                        <a:rPr lang="en-US" sz="800" dirty="0">
                          <a:latin typeface="Avenir Next LT Pro" panose="020B0504020202020204" pitchFamily="34" charset="0"/>
                        </a:rPr>
                        <a:t>6 (7.3)</a:t>
                      </a:r>
                    </a:p>
                    <a:p>
                      <a:pPr algn="ctr"/>
                      <a:r>
                        <a:rPr lang="en-US" sz="800" dirty="0">
                          <a:latin typeface="Avenir Next LT Pro" panose="020B0504020202020204" pitchFamily="34" charset="0"/>
                        </a:rPr>
                        <a:t>56 (68.3)</a:t>
                      </a:r>
                    </a:p>
                    <a:p>
                      <a:pPr algn="ctr"/>
                      <a:r>
                        <a:rPr lang="en-US" sz="800" dirty="0">
                          <a:latin typeface="Avenir Next LT Pro" panose="020B0504020202020204" pitchFamily="34" charset="0"/>
                        </a:rPr>
                        <a:t>8 (9.8)</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E6D8"/>
                    </a:solidFill>
                  </a:tcPr>
                </a:tc>
                <a:tc>
                  <a:txBody>
                    <a:bodyPr/>
                    <a:lstStyle/>
                    <a:p>
                      <a:pPr algn="ctr"/>
                      <a:endParaRPr lang="en-US" sz="800" dirty="0">
                        <a:latin typeface="Avenir Next LT Pro" panose="020B0504020202020204" pitchFamily="34" charset="0"/>
                      </a:endParaRPr>
                    </a:p>
                    <a:p>
                      <a:pPr algn="ctr"/>
                      <a:r>
                        <a:rPr lang="en-US" sz="800" dirty="0">
                          <a:latin typeface="Avenir Next LT Pro" panose="020B0504020202020204" pitchFamily="34" charset="0"/>
                        </a:rPr>
                        <a:t>6 (15.0)</a:t>
                      </a:r>
                    </a:p>
                    <a:p>
                      <a:pPr algn="ctr"/>
                      <a:r>
                        <a:rPr lang="en-US" sz="800" dirty="0">
                          <a:latin typeface="Avenir Next LT Pro" panose="020B0504020202020204" pitchFamily="34" charset="0"/>
                        </a:rPr>
                        <a:t>0</a:t>
                      </a:r>
                    </a:p>
                    <a:p>
                      <a:pPr algn="ctr"/>
                      <a:r>
                        <a:rPr lang="en-US" sz="800" dirty="0">
                          <a:latin typeface="Avenir Next LT Pro" panose="020B0504020202020204" pitchFamily="34" charset="0"/>
                        </a:rPr>
                        <a:t>28 (70.0)</a:t>
                      </a:r>
                    </a:p>
                    <a:p>
                      <a:pPr algn="ctr"/>
                      <a:r>
                        <a:rPr lang="en-US" sz="800" dirty="0">
                          <a:latin typeface="Avenir Next LT Pro" panose="020B0504020202020204" pitchFamily="34" charset="0"/>
                        </a:rPr>
                        <a:t>6 (15.0)</a:t>
                      </a:r>
                    </a:p>
                  </a:txBody>
                  <a:tcPr marL="68580" marR="6858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6D4BC"/>
                    </a:solidFill>
                  </a:tcPr>
                </a:tc>
                <a:extLst>
                  <a:ext uri="{0D108BD9-81ED-4DB2-BD59-A6C34878D82A}">
                    <a16:rowId xmlns:a16="http://schemas.microsoft.com/office/drawing/2014/main" val="4244353150"/>
                  </a:ext>
                </a:extLst>
              </a:tr>
              <a:tr h="502920">
                <a:tc>
                  <a:txBody>
                    <a:bodyPr/>
                    <a:lstStyle/>
                    <a:p>
                      <a:r>
                        <a:rPr lang="en-US" sz="800" b="1" dirty="0">
                          <a:latin typeface="Avenir Next LT Pro" panose="020B0504020202020204" pitchFamily="34" charset="0"/>
                        </a:rPr>
                        <a:t>Primary tumor site, n (%)</a:t>
                      </a:r>
                    </a:p>
                    <a:p>
                      <a:pPr marL="173038" indent="0"/>
                      <a:r>
                        <a:rPr lang="en-US" sz="800" dirty="0">
                          <a:latin typeface="Avenir Next LT Pro" panose="020B0504020202020204" pitchFamily="34" charset="0"/>
                        </a:rPr>
                        <a:t>Left colon</a:t>
                      </a:r>
                      <a:r>
                        <a:rPr lang="en-US" sz="800" baseline="30000" dirty="0">
                          <a:solidFill>
                            <a:schemeClr val="tx1"/>
                          </a:solidFill>
                          <a:latin typeface="Avenir Next LT Pro" panose="020B0504020202020204" pitchFamily="34" charset="0"/>
                        </a:rPr>
                        <a:t>a</a:t>
                      </a:r>
                      <a:endParaRPr lang="en-US" sz="800" dirty="0">
                        <a:solidFill>
                          <a:schemeClr val="tx1"/>
                        </a:solidFill>
                        <a:latin typeface="Avenir Next LT Pro" panose="020B0504020202020204" pitchFamily="34" charset="0"/>
                      </a:endParaRPr>
                    </a:p>
                    <a:p>
                      <a:pPr marL="347663" indent="0"/>
                      <a:r>
                        <a:rPr lang="en-US" sz="800" dirty="0">
                          <a:solidFill>
                            <a:schemeClr val="tx1"/>
                          </a:solidFill>
                          <a:latin typeface="Avenir Next LT Pro" panose="020B0504020202020204" pitchFamily="34" charset="0"/>
                        </a:rPr>
                        <a:t>Rectum</a:t>
                      </a:r>
                    </a:p>
                    <a:p>
                      <a:pPr marL="173038" indent="0"/>
                      <a:r>
                        <a:rPr lang="en-US" sz="800" dirty="0">
                          <a:solidFill>
                            <a:schemeClr val="tx1"/>
                          </a:solidFill>
                          <a:latin typeface="Avenir Next LT Pro" panose="020B0504020202020204" pitchFamily="34" charset="0"/>
                        </a:rPr>
                        <a:t>Right colon</a:t>
                      </a:r>
                      <a:r>
                        <a:rPr lang="en-US" sz="800" baseline="30000" dirty="0">
                          <a:solidFill>
                            <a:schemeClr val="tx1"/>
                          </a:solidFill>
                          <a:latin typeface="Avenir Next LT Pro" panose="020B0504020202020204" pitchFamily="34" charset="0"/>
                        </a:rPr>
                        <a:t>b </a:t>
                      </a:r>
                    </a:p>
                  </a:txBody>
                  <a:tcPr marL="68580" marR="68580" marT="0" marB="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800" dirty="0">
                        <a:latin typeface="Avenir Next LT Pro" panose="020B0504020202020204" pitchFamily="34" charset="0"/>
                      </a:endParaRPr>
                    </a:p>
                    <a:p>
                      <a:pPr algn="ctr"/>
                      <a:r>
                        <a:rPr lang="en-US" sz="800" dirty="0">
                          <a:latin typeface="Avenir Next LT Pro" panose="020B0504020202020204" pitchFamily="34" charset="0"/>
                        </a:rPr>
                        <a:t>61 (74.4)</a:t>
                      </a:r>
                    </a:p>
                    <a:p>
                      <a:pPr algn="ctr"/>
                      <a:r>
                        <a:rPr lang="en-US" sz="800" dirty="0">
                          <a:latin typeface="Avenir Next LT Pro" panose="020B0504020202020204" pitchFamily="34" charset="0"/>
                        </a:rPr>
                        <a:t>27 (32.9)</a:t>
                      </a:r>
                    </a:p>
                    <a:p>
                      <a:pPr algn="ctr"/>
                      <a:r>
                        <a:rPr lang="en-US" sz="800" dirty="0">
                          <a:latin typeface="Avenir Next LT Pro" panose="020B0504020202020204" pitchFamily="34" charset="0"/>
                        </a:rPr>
                        <a:t>21 (25.6)</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E6D8"/>
                    </a:solidFill>
                  </a:tcPr>
                </a:tc>
                <a:tc>
                  <a:txBody>
                    <a:bodyPr/>
                    <a:lstStyle/>
                    <a:p>
                      <a:pPr algn="ctr"/>
                      <a:endParaRPr lang="en-US" sz="800" dirty="0">
                        <a:latin typeface="Avenir Next LT Pro" panose="020B0504020202020204" pitchFamily="34" charset="0"/>
                      </a:endParaRPr>
                    </a:p>
                    <a:p>
                      <a:pPr algn="ctr"/>
                      <a:r>
                        <a:rPr lang="en-US" sz="800" dirty="0">
                          <a:latin typeface="Avenir Next LT Pro" panose="020B0504020202020204" pitchFamily="34" charset="0"/>
                        </a:rPr>
                        <a:t>34 (85.0)</a:t>
                      </a:r>
                    </a:p>
                    <a:p>
                      <a:pPr algn="ctr"/>
                      <a:r>
                        <a:rPr lang="en-US" sz="800" dirty="0">
                          <a:latin typeface="Avenir Next LT Pro" panose="020B0504020202020204" pitchFamily="34" charset="0"/>
                        </a:rPr>
                        <a:t>19 (47.5)</a:t>
                      </a:r>
                    </a:p>
                    <a:p>
                      <a:pPr algn="ctr"/>
                      <a:r>
                        <a:rPr lang="en-US" sz="800" dirty="0">
                          <a:latin typeface="Avenir Next LT Pro" panose="020B0504020202020204" pitchFamily="34" charset="0"/>
                        </a:rPr>
                        <a:t>6 (15.0)</a:t>
                      </a:r>
                    </a:p>
                  </a:txBody>
                  <a:tcPr marL="68580" marR="6858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6D4BC"/>
                    </a:solidFill>
                  </a:tcPr>
                </a:tc>
                <a:extLst>
                  <a:ext uri="{0D108BD9-81ED-4DB2-BD59-A6C34878D82A}">
                    <a16:rowId xmlns:a16="http://schemas.microsoft.com/office/drawing/2014/main" val="2690176689"/>
                  </a:ext>
                </a:extLst>
              </a:tr>
            </a:tbl>
          </a:graphicData>
        </a:graphic>
      </p:graphicFrame>
      <p:sp>
        <p:nvSpPr>
          <p:cNvPr id="8" name="PlaceHolder 2">
            <a:extLst>
              <a:ext uri="{FF2B5EF4-FFF2-40B4-BE49-F238E27FC236}">
                <a16:creationId xmlns:a16="http://schemas.microsoft.com/office/drawing/2014/main" id="{39B8B4BE-BC58-5584-D320-CD300D89D191}"/>
              </a:ext>
            </a:extLst>
          </p:cNvPr>
          <p:cNvSpPr txBox="1">
            <a:spLocks/>
          </p:cNvSpPr>
          <p:nvPr/>
        </p:nvSpPr>
        <p:spPr>
          <a:xfrm>
            <a:off x="338040" y="4810141"/>
            <a:ext cx="8126730" cy="273510"/>
          </a:xfrm>
          <a:prstGeom prst="rect">
            <a:avLst/>
          </a:prstGeom>
          <a:noFill/>
          <a:ln w="0">
            <a:noFill/>
          </a:ln>
        </p:spPr>
        <p:txBody>
          <a:bodyPr lIns="0" rIns="0" anchor="b">
            <a:noAutofit/>
          </a:bodyPr>
          <a:lstStyle>
            <a:defPPr>
              <a:defRPr lang="en-US"/>
            </a:defPPr>
            <a:lvl1pPr marL="0" algn="l" defTabSz="914400" rtl="0" eaLnBrk="1" latinLnBrk="0" hangingPunct="1">
              <a:lnSpc>
                <a:spcPct val="100000"/>
              </a:lnSpc>
              <a:buNone/>
              <a:defRPr lang="de-DE" sz="1100" b="0" strike="noStrike" kern="1200" spc="-1">
                <a:solidFill>
                  <a:srgbClr val="636466"/>
                </a:solidFill>
                <a:latin typeface="Avenir Next LT Pro"/>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pPr>
            <a:r>
              <a:rPr lang="de-DE" sz="675" baseline="30000" noProof="1"/>
              <a:t>a</a:t>
            </a:r>
            <a:r>
              <a:rPr lang="de-DE" sz="675" noProof="1"/>
              <a:t>Includes rectum, sigmoid, and descending. </a:t>
            </a:r>
            <a:r>
              <a:rPr lang="de-DE" sz="675" baseline="30000" noProof="1"/>
              <a:t>b</a:t>
            </a:r>
            <a:r>
              <a:rPr lang="de-DE" sz="675" noProof="1"/>
              <a:t>Includes cecum, ascending, and transverse. </a:t>
            </a:r>
          </a:p>
          <a:p>
            <a:pPr defTabSz="685800" fontAlgn="auto">
              <a:spcBef>
                <a:spcPts val="0"/>
              </a:spcBef>
              <a:spcAft>
                <a:spcPts val="0"/>
              </a:spcAft>
            </a:pPr>
            <a:r>
              <a:rPr lang="en-US" sz="675" noProof="1"/>
              <a:t>Trastuzumab deruxtecan is not approved by EMA in mCRC. Trastuzumab deruxtecan no está aprobado por la EMA en el tratamiento del cáncer de colon metastásico.</a:t>
            </a:r>
            <a:endParaRPr lang="de-DE" sz="675" noProof="1"/>
          </a:p>
          <a:p>
            <a:pPr defTabSz="685800" fontAlgn="auto">
              <a:spcBef>
                <a:spcPts val="0"/>
              </a:spcBef>
              <a:spcAft>
                <a:spcPts val="0"/>
              </a:spcAft>
            </a:pPr>
            <a:r>
              <a:rPr lang="de-DE" sz="675" noProof="1"/>
              <a:t>ECOG PS, Eastern Cooperative Oncology Group performance status; HER2, human epidermal growth factor receptor 2; IHC, immunohistochemistry; ISH, in situ hybridization; Q3W, every 3 weeks; RAS, rat sarcoma virus gene; T-DXd, trastuzumab deruxtecan; US, United States.</a:t>
            </a:r>
          </a:p>
          <a:p>
            <a:pPr defTabSz="685800" fontAlgn="auto">
              <a:spcBef>
                <a:spcPts val="0"/>
              </a:spcBef>
              <a:spcAft>
                <a:spcPts val="0"/>
              </a:spcAft>
            </a:pPr>
            <a:r>
              <a:rPr lang="en-US" sz="675" dirty="0"/>
              <a:t>Raghav K et al., presented at ASCO Annual Meeting 2023, Chicago (USA), June 2-6, Oral Abstract 3501.</a:t>
            </a:r>
            <a:endParaRPr lang="de-DE" sz="675" noProof="1">
              <a:solidFill>
                <a:srgbClr val="000000"/>
              </a:solidFill>
              <a:latin typeface="Calibri"/>
            </a:endParaRPr>
          </a:p>
        </p:txBody>
      </p:sp>
    </p:spTree>
    <p:extLst>
      <p:ext uri="{BB962C8B-B14F-4D97-AF65-F5344CB8AC3E}">
        <p14:creationId xmlns:p14="http://schemas.microsoft.com/office/powerpoint/2010/main" val="13033814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ED1D5AB5-25BA-D975-C08C-67391D5DDDC4}"/>
              </a:ext>
            </a:extLst>
          </p:cNvPr>
          <p:cNvSpPr/>
          <p:nvPr/>
        </p:nvSpPr>
        <p:spPr>
          <a:xfrm>
            <a:off x="363718" y="1314282"/>
            <a:ext cx="8229521" cy="1019330"/>
          </a:xfrm>
          <a:prstGeom prst="rect">
            <a:avLst/>
          </a:prstGeom>
          <a:solidFill>
            <a:schemeClr val="tx2">
              <a:lumMod val="20000"/>
              <a:lumOff val="8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FFFFFF"/>
              </a:solidFill>
              <a:latin typeface="Arial"/>
            </a:endParaRPr>
          </a:p>
        </p:txBody>
      </p:sp>
      <p:sp>
        <p:nvSpPr>
          <p:cNvPr id="99" name="Rechteck 98">
            <a:extLst>
              <a:ext uri="{FF2B5EF4-FFF2-40B4-BE49-F238E27FC236}">
                <a16:creationId xmlns:a16="http://schemas.microsoft.com/office/drawing/2014/main" id="{AAC177C3-3A91-7BB7-9738-6C591C92CE84}"/>
              </a:ext>
            </a:extLst>
          </p:cNvPr>
          <p:cNvSpPr/>
          <p:nvPr/>
        </p:nvSpPr>
        <p:spPr>
          <a:xfrm>
            <a:off x="363718" y="3358816"/>
            <a:ext cx="8229521" cy="499103"/>
          </a:xfrm>
          <a:prstGeom prst="rect">
            <a:avLst/>
          </a:prstGeom>
          <a:solidFill>
            <a:schemeClr val="tx2">
              <a:lumMod val="20000"/>
              <a:lumOff val="8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FFFFFF"/>
              </a:solidFill>
              <a:latin typeface="Arial"/>
            </a:endParaRPr>
          </a:p>
        </p:txBody>
      </p:sp>
      <p:sp>
        <p:nvSpPr>
          <p:cNvPr id="33" name="Freeform 128">
            <a:extLst>
              <a:ext uri="{FF2B5EF4-FFF2-40B4-BE49-F238E27FC236}">
                <a16:creationId xmlns:a16="http://schemas.microsoft.com/office/drawing/2014/main" id="{052799E5-8CFA-59C5-D580-4DE905EC1D9C}"/>
              </a:ext>
            </a:extLst>
          </p:cNvPr>
          <p:cNvSpPr/>
          <p:nvPr/>
        </p:nvSpPr>
        <p:spPr>
          <a:xfrm>
            <a:off x="5256155" y="1071077"/>
            <a:ext cx="7937" cy="2790507"/>
          </a:xfrm>
          <a:custGeom>
            <a:avLst/>
            <a:gdLst>
              <a:gd name="connsiteX0" fmla="*/ 0 w 10583"/>
              <a:gd name="connsiteY0" fmla="*/ 3720677 h 3720676"/>
              <a:gd name="connsiteX1" fmla="*/ 0 w 10583"/>
              <a:gd name="connsiteY1" fmla="*/ 0 h 3720676"/>
            </a:gdLst>
            <a:ahLst/>
            <a:cxnLst>
              <a:cxn ang="0">
                <a:pos x="connsiteX0" y="connsiteY0"/>
              </a:cxn>
              <a:cxn ang="0">
                <a:pos x="connsiteX1" y="connsiteY1"/>
              </a:cxn>
            </a:cxnLst>
            <a:rect l="l" t="t" r="r" b="b"/>
            <a:pathLst>
              <a:path w="10583" h="3720676">
                <a:moveTo>
                  <a:pt x="0" y="3720677"/>
                </a:moveTo>
                <a:lnTo>
                  <a:pt x="0" y="0"/>
                </a:lnTo>
              </a:path>
            </a:pathLst>
          </a:custGeom>
          <a:ln w="19050" cap="flat">
            <a:solidFill>
              <a:schemeClr val="tx1"/>
            </a:solidFill>
            <a:prstDash val="lgDash"/>
            <a:miter/>
          </a:ln>
        </p:spPr>
        <p:txBody>
          <a:bodyPr rtlCol="0" anchor="ctr"/>
          <a:lstStyle/>
          <a:p>
            <a:pPr defTabSz="685800" fontAlgn="auto">
              <a:spcBef>
                <a:spcPts val="0"/>
              </a:spcBef>
              <a:spcAft>
                <a:spcPts val="0"/>
              </a:spcAft>
            </a:pPr>
            <a:endParaRPr lang="de-DE" sz="1350" noProof="1">
              <a:solidFill>
                <a:srgbClr val="2D2924"/>
              </a:solidFill>
              <a:latin typeface="Avenir Next LT Pro" panose="020B0504020202020204" pitchFamily="34" charset="0"/>
              <a:ea typeface="+mn-ea"/>
              <a:cs typeface="+mn-cs"/>
            </a:endParaRPr>
          </a:p>
        </p:txBody>
      </p:sp>
      <p:sp>
        <p:nvSpPr>
          <p:cNvPr id="3" name="Titel 2">
            <a:extLst>
              <a:ext uri="{FF2B5EF4-FFF2-40B4-BE49-F238E27FC236}">
                <a16:creationId xmlns:a16="http://schemas.microsoft.com/office/drawing/2014/main" id="{8033151A-273C-F4FC-E7C6-2C55772A9C00}"/>
              </a:ext>
            </a:extLst>
          </p:cNvPr>
          <p:cNvSpPr>
            <a:spLocks noGrp="1"/>
          </p:cNvSpPr>
          <p:nvPr>
            <p:ph type="title"/>
          </p:nvPr>
        </p:nvSpPr>
        <p:spPr/>
        <p:txBody>
          <a:bodyPr/>
          <a:lstStyle/>
          <a:p>
            <a:r>
              <a:rPr lang="de-DE" noProof="1"/>
              <a:t>DESTINY-CRC-02: Trastuzumab deruxtecan for HER2+ mCRC - Best ORR (BICR) by T-DXd 5.4 mg/kg subgroup </a:t>
            </a:r>
          </a:p>
        </p:txBody>
      </p:sp>
      <p:sp>
        <p:nvSpPr>
          <p:cNvPr id="7" name="Freeform 101">
            <a:extLst>
              <a:ext uri="{FF2B5EF4-FFF2-40B4-BE49-F238E27FC236}">
                <a16:creationId xmlns:a16="http://schemas.microsoft.com/office/drawing/2014/main" id="{72B0DD24-55EE-9FE3-F7B8-B9C949E34F2F}"/>
              </a:ext>
            </a:extLst>
          </p:cNvPr>
          <p:cNvSpPr/>
          <p:nvPr/>
        </p:nvSpPr>
        <p:spPr>
          <a:xfrm>
            <a:off x="4887141" y="1197364"/>
            <a:ext cx="757237" cy="7937"/>
          </a:xfrm>
          <a:custGeom>
            <a:avLst/>
            <a:gdLst>
              <a:gd name="connsiteX0" fmla="*/ 0 w 1009649"/>
              <a:gd name="connsiteY0" fmla="*/ 0 h 10583"/>
              <a:gd name="connsiteX1" fmla="*/ 1009650 w 1009649"/>
              <a:gd name="connsiteY1" fmla="*/ 0 h 10583"/>
            </a:gdLst>
            <a:ahLst/>
            <a:cxnLst>
              <a:cxn ang="0">
                <a:pos x="connsiteX0" y="connsiteY0"/>
              </a:cxn>
              <a:cxn ang="0">
                <a:pos x="connsiteX1" y="connsiteY1"/>
              </a:cxn>
            </a:cxnLst>
            <a:rect l="l" t="t" r="r" b="b"/>
            <a:pathLst>
              <a:path w="1009649" h="10583">
                <a:moveTo>
                  <a:pt x="0" y="0"/>
                </a:moveTo>
                <a:lnTo>
                  <a:pt x="1009650" y="0"/>
                </a:lnTo>
              </a:path>
            </a:pathLst>
          </a:custGeom>
          <a:ln w="19050" cap="flat">
            <a:solidFill>
              <a:schemeClr val="tx2"/>
            </a:solidFill>
            <a:prstDash val="solid"/>
            <a:miter/>
          </a:ln>
        </p:spPr>
        <p:txBody>
          <a:bodyPr rtlCol="0" anchor="ctr"/>
          <a:lstStyle/>
          <a:p>
            <a:pPr defTabSz="685800" fontAlgn="auto">
              <a:spcBef>
                <a:spcPts val="0"/>
              </a:spcBef>
              <a:spcAft>
                <a:spcPts val="0"/>
              </a:spcAft>
            </a:pPr>
            <a:endParaRPr lang="de-DE" sz="1350" noProof="1">
              <a:solidFill>
                <a:srgbClr val="2D2924"/>
              </a:solidFill>
              <a:latin typeface="Avenir Next LT Pro" panose="020B0504020202020204" pitchFamily="34" charset="0"/>
              <a:ea typeface="+mn-ea"/>
              <a:cs typeface="+mn-cs"/>
            </a:endParaRPr>
          </a:p>
        </p:txBody>
      </p:sp>
      <p:sp>
        <p:nvSpPr>
          <p:cNvPr id="8" name="Freeform 102">
            <a:extLst>
              <a:ext uri="{FF2B5EF4-FFF2-40B4-BE49-F238E27FC236}">
                <a16:creationId xmlns:a16="http://schemas.microsoft.com/office/drawing/2014/main" id="{4DBF7C9C-B203-EF75-5187-7729CD2F702F}"/>
              </a:ext>
            </a:extLst>
          </p:cNvPr>
          <p:cNvSpPr>
            <a:spLocks/>
          </p:cNvSpPr>
          <p:nvPr/>
        </p:nvSpPr>
        <p:spPr>
          <a:xfrm>
            <a:off x="5229722" y="1167673"/>
            <a:ext cx="54864" cy="54864"/>
          </a:xfrm>
          <a:custGeom>
            <a:avLst/>
            <a:gdLst>
              <a:gd name="connsiteX0" fmla="*/ 53552 w 53551"/>
              <a:gd name="connsiteY0" fmla="*/ 26776 h 53551"/>
              <a:gd name="connsiteX1" fmla="*/ 26776 w 53551"/>
              <a:gd name="connsiteY1" fmla="*/ 53552 h 53551"/>
              <a:gd name="connsiteX2" fmla="*/ -1 w 53551"/>
              <a:gd name="connsiteY2" fmla="*/ 26776 h 53551"/>
              <a:gd name="connsiteX3" fmla="*/ 26776 w 53551"/>
              <a:gd name="connsiteY3" fmla="*/ 0 h 53551"/>
              <a:gd name="connsiteX4" fmla="*/ 53552 w 53551"/>
              <a:gd name="connsiteY4" fmla="*/ 26776 h 5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51" h="53551">
                <a:moveTo>
                  <a:pt x="53552" y="26776"/>
                </a:moveTo>
                <a:cubicBezTo>
                  <a:pt x="53552" y="41564"/>
                  <a:pt x="41564" y="53552"/>
                  <a:pt x="26776" y="53552"/>
                </a:cubicBezTo>
                <a:cubicBezTo>
                  <a:pt x="11988" y="53552"/>
                  <a:pt x="-1" y="41564"/>
                  <a:pt x="-1" y="26776"/>
                </a:cubicBezTo>
                <a:cubicBezTo>
                  <a:pt x="-1" y="11988"/>
                  <a:pt x="11987" y="0"/>
                  <a:pt x="26776" y="0"/>
                </a:cubicBezTo>
                <a:cubicBezTo>
                  <a:pt x="41563" y="0"/>
                  <a:pt x="53552" y="11988"/>
                  <a:pt x="53552" y="26776"/>
                </a:cubicBezTo>
                <a:close/>
              </a:path>
            </a:pathLst>
          </a:custGeom>
          <a:solidFill>
            <a:schemeClr val="tx2"/>
          </a:solidFill>
          <a:ln w="19050" cap="flat">
            <a:solidFill>
              <a:schemeClr val="tx2"/>
            </a:solidFill>
            <a:prstDash val="solid"/>
            <a:miter/>
          </a:ln>
        </p:spPr>
        <p:txBody>
          <a:bodyPr rtlCol="0" anchor="ctr"/>
          <a:lstStyle/>
          <a:p>
            <a:pPr defTabSz="685800" fontAlgn="auto">
              <a:spcBef>
                <a:spcPts val="0"/>
              </a:spcBef>
              <a:spcAft>
                <a:spcPts val="0"/>
              </a:spcAft>
            </a:pPr>
            <a:endParaRPr lang="de-DE" sz="1200" noProof="1">
              <a:solidFill>
                <a:srgbClr val="2D2924"/>
              </a:solidFill>
              <a:latin typeface="Avenir Next LT Pro" panose="020B0504020202020204" pitchFamily="34" charset="0"/>
              <a:ea typeface="+mn-ea"/>
              <a:cs typeface="+mn-cs"/>
            </a:endParaRPr>
          </a:p>
        </p:txBody>
      </p:sp>
      <p:sp>
        <p:nvSpPr>
          <p:cNvPr id="9" name="Freeform 103">
            <a:extLst>
              <a:ext uri="{FF2B5EF4-FFF2-40B4-BE49-F238E27FC236}">
                <a16:creationId xmlns:a16="http://schemas.microsoft.com/office/drawing/2014/main" id="{EA148F46-7614-A3C7-7A47-80E12FE267F3}"/>
              </a:ext>
            </a:extLst>
          </p:cNvPr>
          <p:cNvSpPr/>
          <p:nvPr/>
        </p:nvSpPr>
        <p:spPr>
          <a:xfrm>
            <a:off x="5126455" y="1458428"/>
            <a:ext cx="890032" cy="7937"/>
          </a:xfrm>
          <a:custGeom>
            <a:avLst/>
            <a:gdLst>
              <a:gd name="connsiteX0" fmla="*/ 0 w 1186709"/>
              <a:gd name="connsiteY0" fmla="*/ 0 h 10583"/>
              <a:gd name="connsiteX1" fmla="*/ 1186709 w 1186709"/>
              <a:gd name="connsiteY1" fmla="*/ 0 h 10583"/>
            </a:gdLst>
            <a:ahLst/>
            <a:cxnLst>
              <a:cxn ang="0">
                <a:pos x="connsiteX0" y="connsiteY0"/>
              </a:cxn>
              <a:cxn ang="0">
                <a:pos x="connsiteX1" y="connsiteY1"/>
              </a:cxn>
            </a:cxnLst>
            <a:rect l="l" t="t" r="r" b="b"/>
            <a:pathLst>
              <a:path w="1186709" h="10583">
                <a:moveTo>
                  <a:pt x="0" y="0"/>
                </a:moveTo>
                <a:lnTo>
                  <a:pt x="1186709" y="0"/>
                </a:lnTo>
              </a:path>
            </a:pathLst>
          </a:custGeom>
          <a:ln w="19050" cap="flat">
            <a:solidFill>
              <a:schemeClr val="tx2"/>
            </a:solidFill>
            <a:prstDash val="solid"/>
            <a:miter/>
          </a:ln>
        </p:spPr>
        <p:txBody>
          <a:bodyPr rtlCol="0" anchor="ctr"/>
          <a:lstStyle/>
          <a:p>
            <a:pPr defTabSz="685800" fontAlgn="auto">
              <a:spcBef>
                <a:spcPts val="0"/>
              </a:spcBef>
              <a:spcAft>
                <a:spcPts val="0"/>
              </a:spcAft>
            </a:pPr>
            <a:endParaRPr lang="de-DE" sz="1350" noProof="1">
              <a:solidFill>
                <a:srgbClr val="2D2924"/>
              </a:solidFill>
              <a:latin typeface="Avenir Next LT Pro" panose="020B0504020202020204" pitchFamily="34" charset="0"/>
              <a:ea typeface="+mn-ea"/>
              <a:cs typeface="+mn-cs"/>
            </a:endParaRPr>
          </a:p>
        </p:txBody>
      </p:sp>
      <p:sp>
        <p:nvSpPr>
          <p:cNvPr id="10" name="Freeform 104">
            <a:extLst>
              <a:ext uri="{FF2B5EF4-FFF2-40B4-BE49-F238E27FC236}">
                <a16:creationId xmlns:a16="http://schemas.microsoft.com/office/drawing/2014/main" id="{006742EF-54E9-EB0B-7136-613D14D24616}"/>
              </a:ext>
            </a:extLst>
          </p:cNvPr>
          <p:cNvSpPr>
            <a:spLocks/>
          </p:cNvSpPr>
          <p:nvPr/>
        </p:nvSpPr>
        <p:spPr>
          <a:xfrm>
            <a:off x="5551349" y="1433500"/>
            <a:ext cx="54864" cy="54864"/>
          </a:xfrm>
          <a:custGeom>
            <a:avLst/>
            <a:gdLst>
              <a:gd name="connsiteX0" fmla="*/ 53552 w 53551"/>
              <a:gd name="connsiteY0" fmla="*/ 26776 h 53551"/>
              <a:gd name="connsiteX1" fmla="*/ 26776 w 53551"/>
              <a:gd name="connsiteY1" fmla="*/ 53552 h 53551"/>
              <a:gd name="connsiteX2" fmla="*/ 0 w 53551"/>
              <a:gd name="connsiteY2" fmla="*/ 26776 h 53551"/>
              <a:gd name="connsiteX3" fmla="*/ 26776 w 53551"/>
              <a:gd name="connsiteY3" fmla="*/ 0 h 53551"/>
              <a:gd name="connsiteX4" fmla="*/ 53552 w 53551"/>
              <a:gd name="connsiteY4" fmla="*/ 26776 h 5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51" h="53551">
                <a:moveTo>
                  <a:pt x="53552" y="26776"/>
                </a:moveTo>
                <a:cubicBezTo>
                  <a:pt x="53552" y="41564"/>
                  <a:pt x="41564" y="53552"/>
                  <a:pt x="26776" y="53552"/>
                </a:cubicBezTo>
                <a:cubicBezTo>
                  <a:pt x="11988" y="53552"/>
                  <a:pt x="0" y="41564"/>
                  <a:pt x="0" y="26776"/>
                </a:cubicBezTo>
                <a:cubicBezTo>
                  <a:pt x="0" y="11988"/>
                  <a:pt x="11987" y="0"/>
                  <a:pt x="26776" y="0"/>
                </a:cubicBezTo>
                <a:cubicBezTo>
                  <a:pt x="41564" y="0"/>
                  <a:pt x="53552" y="11988"/>
                  <a:pt x="53552" y="26776"/>
                </a:cubicBezTo>
                <a:close/>
              </a:path>
            </a:pathLst>
          </a:custGeom>
          <a:solidFill>
            <a:schemeClr val="tx2"/>
          </a:solidFill>
          <a:ln w="19050" cap="flat">
            <a:solidFill>
              <a:schemeClr val="tx2"/>
            </a:solidFill>
            <a:prstDash val="solid"/>
            <a:miter/>
          </a:ln>
        </p:spPr>
        <p:txBody>
          <a:bodyPr rtlCol="0" anchor="ctr"/>
          <a:lstStyle/>
          <a:p>
            <a:pPr defTabSz="685800" fontAlgn="auto">
              <a:spcBef>
                <a:spcPts val="0"/>
              </a:spcBef>
              <a:spcAft>
                <a:spcPts val="0"/>
              </a:spcAft>
            </a:pPr>
            <a:endParaRPr lang="de-DE" sz="1200" noProof="1">
              <a:solidFill>
                <a:srgbClr val="2D2924"/>
              </a:solidFill>
              <a:latin typeface="Avenir Next LT Pro" panose="020B0504020202020204" pitchFamily="34" charset="0"/>
              <a:ea typeface="+mn-ea"/>
              <a:cs typeface="+mn-cs"/>
            </a:endParaRPr>
          </a:p>
        </p:txBody>
      </p:sp>
      <p:sp>
        <p:nvSpPr>
          <p:cNvPr id="11" name="Freeform 105">
            <a:extLst>
              <a:ext uri="{FF2B5EF4-FFF2-40B4-BE49-F238E27FC236}">
                <a16:creationId xmlns:a16="http://schemas.microsoft.com/office/drawing/2014/main" id="{3FDA276E-AE1F-99A4-4BC2-CB5F80E0D0C6}"/>
              </a:ext>
            </a:extLst>
          </p:cNvPr>
          <p:cNvSpPr/>
          <p:nvPr/>
        </p:nvSpPr>
        <p:spPr>
          <a:xfrm>
            <a:off x="3929083" y="1709491"/>
            <a:ext cx="952262" cy="7937"/>
          </a:xfrm>
          <a:custGeom>
            <a:avLst/>
            <a:gdLst>
              <a:gd name="connsiteX0" fmla="*/ 0 w 1269682"/>
              <a:gd name="connsiteY0" fmla="*/ 0 h 10583"/>
              <a:gd name="connsiteX1" fmla="*/ 1269682 w 1269682"/>
              <a:gd name="connsiteY1" fmla="*/ 0 h 10583"/>
            </a:gdLst>
            <a:ahLst/>
            <a:cxnLst>
              <a:cxn ang="0">
                <a:pos x="connsiteX0" y="connsiteY0"/>
              </a:cxn>
              <a:cxn ang="0">
                <a:pos x="connsiteX1" y="connsiteY1"/>
              </a:cxn>
            </a:cxnLst>
            <a:rect l="l" t="t" r="r" b="b"/>
            <a:pathLst>
              <a:path w="1269682" h="10583">
                <a:moveTo>
                  <a:pt x="0" y="0"/>
                </a:moveTo>
                <a:lnTo>
                  <a:pt x="1269682" y="0"/>
                </a:lnTo>
              </a:path>
            </a:pathLst>
          </a:custGeom>
          <a:ln w="19050" cap="flat">
            <a:solidFill>
              <a:schemeClr val="tx2"/>
            </a:solidFill>
            <a:prstDash val="solid"/>
            <a:miter/>
          </a:ln>
        </p:spPr>
        <p:txBody>
          <a:bodyPr rtlCol="0" anchor="ctr"/>
          <a:lstStyle/>
          <a:p>
            <a:pPr defTabSz="685800" fontAlgn="auto">
              <a:spcBef>
                <a:spcPts val="0"/>
              </a:spcBef>
              <a:spcAft>
                <a:spcPts val="0"/>
              </a:spcAft>
            </a:pPr>
            <a:endParaRPr lang="de-DE" sz="1350" noProof="1">
              <a:solidFill>
                <a:srgbClr val="2D2924"/>
              </a:solidFill>
              <a:latin typeface="Avenir Next LT Pro" panose="020B0504020202020204" pitchFamily="34" charset="0"/>
              <a:ea typeface="+mn-ea"/>
              <a:cs typeface="+mn-cs"/>
            </a:endParaRPr>
          </a:p>
        </p:txBody>
      </p:sp>
      <p:sp>
        <p:nvSpPr>
          <p:cNvPr id="12" name="Freeform 106">
            <a:extLst>
              <a:ext uri="{FF2B5EF4-FFF2-40B4-BE49-F238E27FC236}">
                <a16:creationId xmlns:a16="http://schemas.microsoft.com/office/drawing/2014/main" id="{1ACCF605-7AA1-2109-1582-3D2602D88B3C}"/>
              </a:ext>
            </a:extLst>
          </p:cNvPr>
          <p:cNvSpPr>
            <a:spLocks/>
          </p:cNvSpPr>
          <p:nvPr/>
        </p:nvSpPr>
        <p:spPr>
          <a:xfrm>
            <a:off x="4092911" y="1679801"/>
            <a:ext cx="54864" cy="54864"/>
          </a:xfrm>
          <a:custGeom>
            <a:avLst/>
            <a:gdLst>
              <a:gd name="connsiteX0" fmla="*/ 53552 w 53551"/>
              <a:gd name="connsiteY0" fmla="*/ 26776 h 53551"/>
              <a:gd name="connsiteX1" fmla="*/ 26776 w 53551"/>
              <a:gd name="connsiteY1" fmla="*/ 53552 h 53551"/>
              <a:gd name="connsiteX2" fmla="*/ 0 w 53551"/>
              <a:gd name="connsiteY2" fmla="*/ 26776 h 53551"/>
              <a:gd name="connsiteX3" fmla="*/ 26776 w 53551"/>
              <a:gd name="connsiteY3" fmla="*/ 0 h 53551"/>
              <a:gd name="connsiteX4" fmla="*/ 53552 w 53551"/>
              <a:gd name="connsiteY4" fmla="*/ 26776 h 5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51" h="53551">
                <a:moveTo>
                  <a:pt x="53552" y="26776"/>
                </a:moveTo>
                <a:cubicBezTo>
                  <a:pt x="53552" y="41564"/>
                  <a:pt x="41564" y="53552"/>
                  <a:pt x="26776" y="53552"/>
                </a:cubicBezTo>
                <a:cubicBezTo>
                  <a:pt x="11988" y="53552"/>
                  <a:pt x="0" y="41564"/>
                  <a:pt x="0" y="26776"/>
                </a:cubicBezTo>
                <a:cubicBezTo>
                  <a:pt x="0" y="11988"/>
                  <a:pt x="11987" y="0"/>
                  <a:pt x="26776" y="0"/>
                </a:cubicBezTo>
                <a:cubicBezTo>
                  <a:pt x="41564" y="0"/>
                  <a:pt x="53552" y="11988"/>
                  <a:pt x="53552" y="26776"/>
                </a:cubicBezTo>
                <a:close/>
              </a:path>
            </a:pathLst>
          </a:custGeom>
          <a:solidFill>
            <a:schemeClr val="tx2"/>
          </a:solidFill>
          <a:ln w="19050" cap="flat">
            <a:solidFill>
              <a:schemeClr val="tx2"/>
            </a:solidFill>
            <a:prstDash val="solid"/>
            <a:miter/>
          </a:ln>
        </p:spPr>
        <p:txBody>
          <a:bodyPr rtlCol="0" anchor="ctr"/>
          <a:lstStyle/>
          <a:p>
            <a:pPr defTabSz="685800" fontAlgn="auto">
              <a:spcBef>
                <a:spcPts val="0"/>
              </a:spcBef>
              <a:spcAft>
                <a:spcPts val="0"/>
              </a:spcAft>
            </a:pPr>
            <a:endParaRPr lang="de-DE" sz="1200" noProof="1">
              <a:solidFill>
                <a:srgbClr val="2D2924"/>
              </a:solidFill>
              <a:latin typeface="Avenir Next LT Pro" panose="020B0504020202020204" pitchFamily="34" charset="0"/>
              <a:ea typeface="+mn-ea"/>
              <a:cs typeface="+mn-cs"/>
            </a:endParaRPr>
          </a:p>
        </p:txBody>
      </p:sp>
      <p:sp>
        <p:nvSpPr>
          <p:cNvPr id="13" name="Freeform 107">
            <a:extLst>
              <a:ext uri="{FF2B5EF4-FFF2-40B4-BE49-F238E27FC236}">
                <a16:creationId xmlns:a16="http://schemas.microsoft.com/office/drawing/2014/main" id="{CDADF018-B62A-CEE3-A613-D44060312B3F}"/>
              </a:ext>
            </a:extLst>
          </p:cNvPr>
          <p:cNvSpPr/>
          <p:nvPr/>
        </p:nvSpPr>
        <p:spPr>
          <a:xfrm>
            <a:off x="4899603" y="1961507"/>
            <a:ext cx="857567" cy="7937"/>
          </a:xfrm>
          <a:custGeom>
            <a:avLst/>
            <a:gdLst>
              <a:gd name="connsiteX0" fmla="*/ 0 w 1143423"/>
              <a:gd name="connsiteY0" fmla="*/ 0 h 10583"/>
              <a:gd name="connsiteX1" fmla="*/ 1143424 w 1143423"/>
              <a:gd name="connsiteY1" fmla="*/ 0 h 10583"/>
            </a:gdLst>
            <a:ahLst/>
            <a:cxnLst>
              <a:cxn ang="0">
                <a:pos x="connsiteX0" y="connsiteY0"/>
              </a:cxn>
              <a:cxn ang="0">
                <a:pos x="connsiteX1" y="connsiteY1"/>
              </a:cxn>
            </a:cxnLst>
            <a:rect l="l" t="t" r="r" b="b"/>
            <a:pathLst>
              <a:path w="1143423" h="10583">
                <a:moveTo>
                  <a:pt x="0" y="0"/>
                </a:moveTo>
                <a:lnTo>
                  <a:pt x="1143424" y="0"/>
                </a:lnTo>
              </a:path>
            </a:pathLst>
          </a:custGeom>
          <a:ln w="19050" cap="flat">
            <a:solidFill>
              <a:schemeClr val="tx2"/>
            </a:solidFill>
            <a:prstDash val="solid"/>
            <a:miter/>
          </a:ln>
        </p:spPr>
        <p:txBody>
          <a:bodyPr rtlCol="0" anchor="ctr"/>
          <a:lstStyle/>
          <a:p>
            <a:pPr defTabSz="685800" fontAlgn="auto">
              <a:spcBef>
                <a:spcPts val="0"/>
              </a:spcBef>
              <a:spcAft>
                <a:spcPts val="0"/>
              </a:spcAft>
            </a:pPr>
            <a:endParaRPr lang="de-DE" sz="1350" noProof="1">
              <a:solidFill>
                <a:srgbClr val="2D2924"/>
              </a:solidFill>
              <a:latin typeface="Avenir Next LT Pro" panose="020B0504020202020204" pitchFamily="34" charset="0"/>
              <a:ea typeface="+mn-ea"/>
              <a:cs typeface="+mn-cs"/>
            </a:endParaRPr>
          </a:p>
        </p:txBody>
      </p:sp>
      <p:sp>
        <p:nvSpPr>
          <p:cNvPr id="14" name="Freeform 108">
            <a:extLst>
              <a:ext uri="{FF2B5EF4-FFF2-40B4-BE49-F238E27FC236}">
                <a16:creationId xmlns:a16="http://schemas.microsoft.com/office/drawing/2014/main" id="{467C8A23-1084-DCE0-A4A4-085DF9E8FDCB}"/>
              </a:ext>
            </a:extLst>
          </p:cNvPr>
          <p:cNvSpPr>
            <a:spLocks/>
          </p:cNvSpPr>
          <p:nvPr/>
        </p:nvSpPr>
        <p:spPr>
          <a:xfrm>
            <a:off x="5294969" y="1931817"/>
            <a:ext cx="54864" cy="54864"/>
          </a:xfrm>
          <a:custGeom>
            <a:avLst/>
            <a:gdLst>
              <a:gd name="connsiteX0" fmla="*/ 53551 w 53551"/>
              <a:gd name="connsiteY0" fmla="*/ 26776 h 53551"/>
              <a:gd name="connsiteX1" fmla="*/ 26775 w 53551"/>
              <a:gd name="connsiteY1" fmla="*/ 53552 h 53551"/>
              <a:gd name="connsiteX2" fmla="*/ -1 w 53551"/>
              <a:gd name="connsiteY2" fmla="*/ 26776 h 53551"/>
              <a:gd name="connsiteX3" fmla="*/ 26775 w 53551"/>
              <a:gd name="connsiteY3" fmla="*/ 0 h 53551"/>
              <a:gd name="connsiteX4" fmla="*/ 53551 w 53551"/>
              <a:gd name="connsiteY4" fmla="*/ 26776 h 5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51" h="53551">
                <a:moveTo>
                  <a:pt x="53551" y="26776"/>
                </a:moveTo>
                <a:cubicBezTo>
                  <a:pt x="53551" y="41564"/>
                  <a:pt x="41564" y="53552"/>
                  <a:pt x="26775" y="53552"/>
                </a:cubicBezTo>
                <a:cubicBezTo>
                  <a:pt x="11987" y="53552"/>
                  <a:pt x="-1" y="41564"/>
                  <a:pt x="-1" y="26776"/>
                </a:cubicBezTo>
                <a:cubicBezTo>
                  <a:pt x="-1" y="11988"/>
                  <a:pt x="11987" y="0"/>
                  <a:pt x="26775" y="0"/>
                </a:cubicBezTo>
                <a:cubicBezTo>
                  <a:pt x="41563" y="0"/>
                  <a:pt x="53551" y="11988"/>
                  <a:pt x="53551" y="26776"/>
                </a:cubicBezTo>
                <a:close/>
              </a:path>
            </a:pathLst>
          </a:custGeom>
          <a:solidFill>
            <a:schemeClr val="tx2"/>
          </a:solidFill>
          <a:ln w="19050" cap="flat">
            <a:solidFill>
              <a:schemeClr val="tx2"/>
            </a:solidFill>
            <a:prstDash val="solid"/>
            <a:miter/>
          </a:ln>
        </p:spPr>
        <p:txBody>
          <a:bodyPr rtlCol="0" anchor="ctr"/>
          <a:lstStyle/>
          <a:p>
            <a:pPr defTabSz="685800" fontAlgn="auto">
              <a:spcBef>
                <a:spcPts val="0"/>
              </a:spcBef>
              <a:spcAft>
                <a:spcPts val="0"/>
              </a:spcAft>
            </a:pPr>
            <a:endParaRPr lang="de-DE" sz="1200" noProof="1">
              <a:solidFill>
                <a:srgbClr val="2D2924"/>
              </a:solidFill>
              <a:latin typeface="Avenir Next LT Pro" panose="020B0504020202020204" pitchFamily="34" charset="0"/>
              <a:ea typeface="+mn-ea"/>
              <a:cs typeface="+mn-cs"/>
            </a:endParaRPr>
          </a:p>
        </p:txBody>
      </p:sp>
      <p:sp>
        <p:nvSpPr>
          <p:cNvPr id="15" name="Freeform 109">
            <a:extLst>
              <a:ext uri="{FF2B5EF4-FFF2-40B4-BE49-F238E27FC236}">
                <a16:creationId xmlns:a16="http://schemas.microsoft.com/office/drawing/2014/main" id="{4A2AB0BA-6D55-AFDF-5FAF-DAF9287B669E}"/>
              </a:ext>
            </a:extLst>
          </p:cNvPr>
          <p:cNvSpPr/>
          <p:nvPr/>
        </p:nvSpPr>
        <p:spPr>
          <a:xfrm>
            <a:off x="4214754" y="2212015"/>
            <a:ext cx="1741408" cy="7937"/>
          </a:xfrm>
          <a:custGeom>
            <a:avLst/>
            <a:gdLst>
              <a:gd name="connsiteX0" fmla="*/ 0 w 2321877"/>
              <a:gd name="connsiteY0" fmla="*/ 0 h 10583"/>
              <a:gd name="connsiteX1" fmla="*/ 2321878 w 2321877"/>
              <a:gd name="connsiteY1" fmla="*/ 0 h 10583"/>
            </a:gdLst>
            <a:ahLst/>
            <a:cxnLst>
              <a:cxn ang="0">
                <a:pos x="connsiteX0" y="connsiteY0"/>
              </a:cxn>
              <a:cxn ang="0">
                <a:pos x="connsiteX1" y="connsiteY1"/>
              </a:cxn>
            </a:cxnLst>
            <a:rect l="l" t="t" r="r" b="b"/>
            <a:pathLst>
              <a:path w="2321877" h="10583">
                <a:moveTo>
                  <a:pt x="0" y="0"/>
                </a:moveTo>
                <a:lnTo>
                  <a:pt x="2321878" y="0"/>
                </a:lnTo>
              </a:path>
            </a:pathLst>
          </a:custGeom>
          <a:ln w="19050" cap="flat">
            <a:solidFill>
              <a:schemeClr val="tx2"/>
            </a:solidFill>
            <a:prstDash val="solid"/>
            <a:miter/>
          </a:ln>
        </p:spPr>
        <p:txBody>
          <a:bodyPr rtlCol="0" anchor="ctr"/>
          <a:lstStyle/>
          <a:p>
            <a:pPr defTabSz="685800" fontAlgn="auto">
              <a:spcBef>
                <a:spcPts val="0"/>
              </a:spcBef>
              <a:spcAft>
                <a:spcPts val="0"/>
              </a:spcAft>
            </a:pPr>
            <a:endParaRPr lang="de-DE" sz="1350" noProof="1">
              <a:solidFill>
                <a:srgbClr val="2D2924"/>
              </a:solidFill>
              <a:latin typeface="Avenir Next LT Pro" panose="020B0504020202020204" pitchFamily="34" charset="0"/>
              <a:ea typeface="+mn-ea"/>
              <a:cs typeface="+mn-cs"/>
            </a:endParaRPr>
          </a:p>
        </p:txBody>
      </p:sp>
      <p:sp>
        <p:nvSpPr>
          <p:cNvPr id="16" name="Freeform 110">
            <a:extLst>
              <a:ext uri="{FF2B5EF4-FFF2-40B4-BE49-F238E27FC236}">
                <a16:creationId xmlns:a16="http://schemas.microsoft.com/office/drawing/2014/main" id="{0694BC7B-0F01-3240-166A-5E6B20C2D6C4}"/>
              </a:ext>
            </a:extLst>
          </p:cNvPr>
          <p:cNvSpPr>
            <a:spLocks/>
          </p:cNvSpPr>
          <p:nvPr/>
        </p:nvSpPr>
        <p:spPr>
          <a:xfrm>
            <a:off x="4906666" y="2187087"/>
            <a:ext cx="54864" cy="54864"/>
          </a:xfrm>
          <a:custGeom>
            <a:avLst/>
            <a:gdLst>
              <a:gd name="connsiteX0" fmla="*/ 53552 w 53551"/>
              <a:gd name="connsiteY0" fmla="*/ 26776 h 53551"/>
              <a:gd name="connsiteX1" fmla="*/ 26775 w 53551"/>
              <a:gd name="connsiteY1" fmla="*/ 53552 h 53551"/>
              <a:gd name="connsiteX2" fmla="*/ -1 w 53551"/>
              <a:gd name="connsiteY2" fmla="*/ 26776 h 53551"/>
              <a:gd name="connsiteX3" fmla="*/ 26775 w 53551"/>
              <a:gd name="connsiteY3" fmla="*/ 0 h 53551"/>
              <a:gd name="connsiteX4" fmla="*/ 53552 w 53551"/>
              <a:gd name="connsiteY4" fmla="*/ 26776 h 5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51" h="53551">
                <a:moveTo>
                  <a:pt x="53552" y="26776"/>
                </a:moveTo>
                <a:cubicBezTo>
                  <a:pt x="53552" y="41564"/>
                  <a:pt x="41564" y="53552"/>
                  <a:pt x="26775" y="53552"/>
                </a:cubicBezTo>
                <a:cubicBezTo>
                  <a:pt x="11988" y="53552"/>
                  <a:pt x="-1" y="41564"/>
                  <a:pt x="-1" y="26776"/>
                </a:cubicBezTo>
                <a:cubicBezTo>
                  <a:pt x="-1" y="11988"/>
                  <a:pt x="11987" y="0"/>
                  <a:pt x="26775" y="0"/>
                </a:cubicBezTo>
                <a:cubicBezTo>
                  <a:pt x="41563" y="0"/>
                  <a:pt x="53552" y="11988"/>
                  <a:pt x="53552" y="26776"/>
                </a:cubicBezTo>
                <a:close/>
              </a:path>
            </a:pathLst>
          </a:custGeom>
          <a:solidFill>
            <a:schemeClr val="tx2"/>
          </a:solidFill>
          <a:ln w="19050" cap="flat">
            <a:solidFill>
              <a:schemeClr val="tx2"/>
            </a:solidFill>
            <a:prstDash val="solid"/>
            <a:miter/>
          </a:ln>
        </p:spPr>
        <p:txBody>
          <a:bodyPr rtlCol="0" anchor="ctr"/>
          <a:lstStyle/>
          <a:p>
            <a:pPr defTabSz="685800" fontAlgn="auto">
              <a:spcBef>
                <a:spcPts val="0"/>
              </a:spcBef>
              <a:spcAft>
                <a:spcPts val="0"/>
              </a:spcAft>
            </a:pPr>
            <a:endParaRPr lang="de-DE" sz="1200" noProof="1">
              <a:solidFill>
                <a:srgbClr val="2D2924"/>
              </a:solidFill>
              <a:latin typeface="Avenir Next LT Pro" panose="020B0504020202020204" pitchFamily="34" charset="0"/>
              <a:ea typeface="+mn-ea"/>
              <a:cs typeface="+mn-cs"/>
            </a:endParaRPr>
          </a:p>
        </p:txBody>
      </p:sp>
      <p:sp>
        <p:nvSpPr>
          <p:cNvPr id="17" name="Freeform 111">
            <a:extLst>
              <a:ext uri="{FF2B5EF4-FFF2-40B4-BE49-F238E27FC236}">
                <a16:creationId xmlns:a16="http://schemas.microsoft.com/office/drawing/2014/main" id="{D90A0498-E9CE-D97B-B427-77A305E09CC1}"/>
              </a:ext>
            </a:extLst>
          </p:cNvPr>
          <p:cNvSpPr/>
          <p:nvPr/>
        </p:nvSpPr>
        <p:spPr>
          <a:xfrm>
            <a:off x="4803718" y="2464824"/>
            <a:ext cx="1033541" cy="7937"/>
          </a:xfrm>
          <a:custGeom>
            <a:avLst/>
            <a:gdLst>
              <a:gd name="connsiteX0" fmla="*/ 0 w 1378055"/>
              <a:gd name="connsiteY0" fmla="*/ 0 h 10583"/>
              <a:gd name="connsiteX1" fmla="*/ 1378056 w 1378055"/>
              <a:gd name="connsiteY1" fmla="*/ 0 h 10583"/>
            </a:gdLst>
            <a:ahLst/>
            <a:cxnLst>
              <a:cxn ang="0">
                <a:pos x="connsiteX0" y="connsiteY0"/>
              </a:cxn>
              <a:cxn ang="0">
                <a:pos x="connsiteX1" y="connsiteY1"/>
              </a:cxn>
            </a:cxnLst>
            <a:rect l="l" t="t" r="r" b="b"/>
            <a:pathLst>
              <a:path w="1378055" h="10583">
                <a:moveTo>
                  <a:pt x="0" y="0"/>
                </a:moveTo>
                <a:lnTo>
                  <a:pt x="1378056" y="0"/>
                </a:lnTo>
              </a:path>
            </a:pathLst>
          </a:custGeom>
          <a:ln w="19050" cap="flat">
            <a:solidFill>
              <a:schemeClr val="tx2"/>
            </a:solidFill>
            <a:prstDash val="solid"/>
            <a:miter/>
          </a:ln>
        </p:spPr>
        <p:txBody>
          <a:bodyPr rtlCol="0" anchor="ctr"/>
          <a:lstStyle/>
          <a:p>
            <a:pPr defTabSz="685800" fontAlgn="auto">
              <a:spcBef>
                <a:spcPts val="0"/>
              </a:spcBef>
              <a:spcAft>
                <a:spcPts val="0"/>
              </a:spcAft>
            </a:pPr>
            <a:endParaRPr lang="de-DE" sz="1350" noProof="1">
              <a:solidFill>
                <a:srgbClr val="2D2924"/>
              </a:solidFill>
              <a:latin typeface="Avenir Next LT Pro" panose="020B0504020202020204" pitchFamily="34" charset="0"/>
              <a:ea typeface="+mn-ea"/>
              <a:cs typeface="+mn-cs"/>
            </a:endParaRPr>
          </a:p>
        </p:txBody>
      </p:sp>
      <p:sp>
        <p:nvSpPr>
          <p:cNvPr id="18" name="Freeform 112">
            <a:extLst>
              <a:ext uri="{FF2B5EF4-FFF2-40B4-BE49-F238E27FC236}">
                <a16:creationId xmlns:a16="http://schemas.microsoft.com/office/drawing/2014/main" id="{00DC4333-68D6-5142-570C-1EC7853038C5}"/>
              </a:ext>
            </a:extLst>
          </p:cNvPr>
          <p:cNvSpPr>
            <a:spLocks/>
          </p:cNvSpPr>
          <p:nvPr/>
        </p:nvSpPr>
        <p:spPr>
          <a:xfrm>
            <a:off x="5273219" y="2439896"/>
            <a:ext cx="54864" cy="54864"/>
          </a:xfrm>
          <a:custGeom>
            <a:avLst/>
            <a:gdLst>
              <a:gd name="connsiteX0" fmla="*/ 53551 w 53551"/>
              <a:gd name="connsiteY0" fmla="*/ 26776 h 53551"/>
              <a:gd name="connsiteX1" fmla="*/ 26775 w 53551"/>
              <a:gd name="connsiteY1" fmla="*/ 53552 h 53551"/>
              <a:gd name="connsiteX2" fmla="*/ -1 w 53551"/>
              <a:gd name="connsiteY2" fmla="*/ 26776 h 53551"/>
              <a:gd name="connsiteX3" fmla="*/ 26775 w 53551"/>
              <a:gd name="connsiteY3" fmla="*/ 0 h 53551"/>
              <a:gd name="connsiteX4" fmla="*/ 53551 w 53551"/>
              <a:gd name="connsiteY4" fmla="*/ 26776 h 5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51" h="53551">
                <a:moveTo>
                  <a:pt x="53551" y="26776"/>
                </a:moveTo>
                <a:cubicBezTo>
                  <a:pt x="53551" y="41564"/>
                  <a:pt x="41564" y="53552"/>
                  <a:pt x="26775" y="53552"/>
                </a:cubicBezTo>
                <a:cubicBezTo>
                  <a:pt x="11987" y="53552"/>
                  <a:pt x="-1" y="41564"/>
                  <a:pt x="-1" y="26776"/>
                </a:cubicBezTo>
                <a:cubicBezTo>
                  <a:pt x="-1" y="11988"/>
                  <a:pt x="11987" y="0"/>
                  <a:pt x="26775" y="0"/>
                </a:cubicBezTo>
                <a:cubicBezTo>
                  <a:pt x="41563" y="0"/>
                  <a:pt x="53551" y="11988"/>
                  <a:pt x="53551" y="26776"/>
                </a:cubicBezTo>
                <a:close/>
              </a:path>
            </a:pathLst>
          </a:custGeom>
          <a:solidFill>
            <a:schemeClr val="tx2"/>
          </a:solidFill>
          <a:ln w="19050" cap="flat">
            <a:solidFill>
              <a:schemeClr val="tx2"/>
            </a:solidFill>
            <a:prstDash val="solid"/>
            <a:miter/>
          </a:ln>
        </p:spPr>
        <p:txBody>
          <a:bodyPr rtlCol="0" anchor="ctr"/>
          <a:lstStyle/>
          <a:p>
            <a:pPr defTabSz="685800" fontAlgn="auto">
              <a:spcBef>
                <a:spcPts val="0"/>
              </a:spcBef>
              <a:spcAft>
                <a:spcPts val="0"/>
              </a:spcAft>
            </a:pPr>
            <a:endParaRPr lang="de-DE" sz="1200" noProof="1">
              <a:solidFill>
                <a:srgbClr val="2D2924"/>
              </a:solidFill>
              <a:latin typeface="Avenir Next LT Pro" panose="020B0504020202020204" pitchFamily="34" charset="0"/>
              <a:ea typeface="+mn-ea"/>
              <a:cs typeface="+mn-cs"/>
            </a:endParaRPr>
          </a:p>
        </p:txBody>
      </p:sp>
      <p:sp>
        <p:nvSpPr>
          <p:cNvPr id="19" name="Freeform 113">
            <a:extLst>
              <a:ext uri="{FF2B5EF4-FFF2-40B4-BE49-F238E27FC236}">
                <a16:creationId xmlns:a16="http://schemas.microsoft.com/office/drawing/2014/main" id="{879F4E00-4F70-D18A-1FE6-81354E14B1CF}"/>
              </a:ext>
            </a:extLst>
          </p:cNvPr>
          <p:cNvSpPr/>
          <p:nvPr/>
        </p:nvSpPr>
        <p:spPr>
          <a:xfrm>
            <a:off x="4647189" y="2723983"/>
            <a:ext cx="1162844" cy="7937"/>
          </a:xfrm>
          <a:custGeom>
            <a:avLst/>
            <a:gdLst>
              <a:gd name="connsiteX0" fmla="*/ 0 w 1550458"/>
              <a:gd name="connsiteY0" fmla="*/ 0 h 10583"/>
              <a:gd name="connsiteX1" fmla="*/ 1550458 w 1550458"/>
              <a:gd name="connsiteY1" fmla="*/ 0 h 10583"/>
            </a:gdLst>
            <a:ahLst/>
            <a:cxnLst>
              <a:cxn ang="0">
                <a:pos x="connsiteX0" y="connsiteY0"/>
              </a:cxn>
              <a:cxn ang="0">
                <a:pos x="connsiteX1" y="connsiteY1"/>
              </a:cxn>
            </a:cxnLst>
            <a:rect l="l" t="t" r="r" b="b"/>
            <a:pathLst>
              <a:path w="1550458" h="10583">
                <a:moveTo>
                  <a:pt x="0" y="0"/>
                </a:moveTo>
                <a:lnTo>
                  <a:pt x="1550458" y="0"/>
                </a:lnTo>
              </a:path>
            </a:pathLst>
          </a:custGeom>
          <a:ln w="19050" cap="flat">
            <a:solidFill>
              <a:schemeClr val="tx2"/>
            </a:solidFill>
            <a:prstDash val="solid"/>
            <a:miter/>
          </a:ln>
        </p:spPr>
        <p:txBody>
          <a:bodyPr rtlCol="0" anchor="ctr"/>
          <a:lstStyle/>
          <a:p>
            <a:pPr defTabSz="685800" fontAlgn="auto">
              <a:spcBef>
                <a:spcPts val="0"/>
              </a:spcBef>
              <a:spcAft>
                <a:spcPts val="0"/>
              </a:spcAft>
            </a:pPr>
            <a:endParaRPr lang="de-DE" sz="1350" noProof="1">
              <a:solidFill>
                <a:srgbClr val="2D2924"/>
              </a:solidFill>
              <a:latin typeface="Avenir Next LT Pro" panose="020B0504020202020204" pitchFamily="34" charset="0"/>
              <a:ea typeface="+mn-ea"/>
              <a:cs typeface="+mn-cs"/>
            </a:endParaRPr>
          </a:p>
        </p:txBody>
      </p:sp>
      <p:sp>
        <p:nvSpPr>
          <p:cNvPr id="20" name="Freeform 114">
            <a:extLst>
              <a:ext uri="{FF2B5EF4-FFF2-40B4-BE49-F238E27FC236}">
                <a16:creationId xmlns:a16="http://schemas.microsoft.com/office/drawing/2014/main" id="{B74D4C07-BE67-A126-0B78-D2DBE33001AC}"/>
              </a:ext>
            </a:extLst>
          </p:cNvPr>
          <p:cNvSpPr>
            <a:spLocks/>
          </p:cNvSpPr>
          <p:nvPr/>
        </p:nvSpPr>
        <p:spPr>
          <a:xfrm>
            <a:off x="5164158" y="2694293"/>
            <a:ext cx="54864" cy="54864"/>
          </a:xfrm>
          <a:custGeom>
            <a:avLst/>
            <a:gdLst>
              <a:gd name="connsiteX0" fmla="*/ 53552 w 53551"/>
              <a:gd name="connsiteY0" fmla="*/ 26776 h 53551"/>
              <a:gd name="connsiteX1" fmla="*/ 26775 w 53551"/>
              <a:gd name="connsiteY1" fmla="*/ 53552 h 53551"/>
              <a:gd name="connsiteX2" fmla="*/ -1 w 53551"/>
              <a:gd name="connsiteY2" fmla="*/ 26776 h 53551"/>
              <a:gd name="connsiteX3" fmla="*/ 26775 w 53551"/>
              <a:gd name="connsiteY3" fmla="*/ 0 h 53551"/>
              <a:gd name="connsiteX4" fmla="*/ 53552 w 53551"/>
              <a:gd name="connsiteY4" fmla="*/ 26776 h 5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51" h="53551">
                <a:moveTo>
                  <a:pt x="53552" y="26776"/>
                </a:moveTo>
                <a:cubicBezTo>
                  <a:pt x="53552" y="41564"/>
                  <a:pt x="41564" y="53552"/>
                  <a:pt x="26775" y="53552"/>
                </a:cubicBezTo>
                <a:cubicBezTo>
                  <a:pt x="11988" y="53552"/>
                  <a:pt x="-1" y="41564"/>
                  <a:pt x="-1" y="26776"/>
                </a:cubicBezTo>
                <a:cubicBezTo>
                  <a:pt x="-1" y="11988"/>
                  <a:pt x="11987" y="0"/>
                  <a:pt x="26775" y="0"/>
                </a:cubicBezTo>
                <a:cubicBezTo>
                  <a:pt x="41563" y="0"/>
                  <a:pt x="53552" y="11988"/>
                  <a:pt x="53552" y="26776"/>
                </a:cubicBezTo>
                <a:close/>
              </a:path>
            </a:pathLst>
          </a:custGeom>
          <a:solidFill>
            <a:schemeClr val="tx2"/>
          </a:solidFill>
          <a:ln w="19050" cap="flat">
            <a:solidFill>
              <a:schemeClr val="tx2"/>
            </a:solidFill>
            <a:prstDash val="solid"/>
            <a:miter/>
          </a:ln>
        </p:spPr>
        <p:txBody>
          <a:bodyPr rtlCol="0" anchor="ctr"/>
          <a:lstStyle/>
          <a:p>
            <a:pPr defTabSz="685800" fontAlgn="auto">
              <a:spcBef>
                <a:spcPts val="0"/>
              </a:spcBef>
              <a:spcAft>
                <a:spcPts val="0"/>
              </a:spcAft>
            </a:pPr>
            <a:endParaRPr lang="de-DE" sz="1200" noProof="1">
              <a:solidFill>
                <a:srgbClr val="2D2924"/>
              </a:solidFill>
              <a:latin typeface="Avenir Next LT Pro" panose="020B0504020202020204" pitchFamily="34" charset="0"/>
              <a:ea typeface="+mn-ea"/>
              <a:cs typeface="+mn-cs"/>
            </a:endParaRPr>
          </a:p>
        </p:txBody>
      </p:sp>
      <p:sp>
        <p:nvSpPr>
          <p:cNvPr id="21" name="Freeform 115">
            <a:extLst>
              <a:ext uri="{FF2B5EF4-FFF2-40B4-BE49-F238E27FC236}">
                <a16:creationId xmlns:a16="http://schemas.microsoft.com/office/drawing/2014/main" id="{A145BCF8-CC21-2261-5781-352392C8CF81}"/>
              </a:ext>
            </a:extLst>
          </p:cNvPr>
          <p:cNvSpPr/>
          <p:nvPr/>
        </p:nvSpPr>
        <p:spPr>
          <a:xfrm>
            <a:off x="4876187" y="2976316"/>
            <a:ext cx="891461" cy="7937"/>
          </a:xfrm>
          <a:custGeom>
            <a:avLst/>
            <a:gdLst>
              <a:gd name="connsiteX0" fmla="*/ 0 w 1188614"/>
              <a:gd name="connsiteY0" fmla="*/ 0 h 10583"/>
              <a:gd name="connsiteX1" fmla="*/ 1188614 w 1188614"/>
              <a:gd name="connsiteY1" fmla="*/ 0 h 10583"/>
            </a:gdLst>
            <a:ahLst/>
            <a:cxnLst>
              <a:cxn ang="0">
                <a:pos x="connsiteX0" y="connsiteY0"/>
              </a:cxn>
              <a:cxn ang="0">
                <a:pos x="connsiteX1" y="connsiteY1"/>
              </a:cxn>
            </a:cxnLst>
            <a:rect l="l" t="t" r="r" b="b"/>
            <a:pathLst>
              <a:path w="1188614" h="10583">
                <a:moveTo>
                  <a:pt x="0" y="0"/>
                </a:moveTo>
                <a:lnTo>
                  <a:pt x="1188614" y="0"/>
                </a:lnTo>
              </a:path>
            </a:pathLst>
          </a:custGeom>
          <a:ln w="19050" cap="flat">
            <a:solidFill>
              <a:schemeClr val="tx2"/>
            </a:solidFill>
            <a:prstDash val="solid"/>
            <a:miter/>
          </a:ln>
        </p:spPr>
        <p:txBody>
          <a:bodyPr rtlCol="0" anchor="ctr"/>
          <a:lstStyle/>
          <a:p>
            <a:pPr defTabSz="685800" fontAlgn="auto">
              <a:spcBef>
                <a:spcPts val="0"/>
              </a:spcBef>
              <a:spcAft>
                <a:spcPts val="0"/>
              </a:spcAft>
            </a:pPr>
            <a:endParaRPr lang="de-DE" sz="1350" noProof="1">
              <a:solidFill>
                <a:srgbClr val="2D2924"/>
              </a:solidFill>
              <a:latin typeface="Avenir Next LT Pro" panose="020B0504020202020204" pitchFamily="34" charset="0"/>
              <a:ea typeface="+mn-ea"/>
              <a:cs typeface="+mn-cs"/>
            </a:endParaRPr>
          </a:p>
        </p:txBody>
      </p:sp>
      <p:sp>
        <p:nvSpPr>
          <p:cNvPr id="22" name="Freeform 116">
            <a:extLst>
              <a:ext uri="{FF2B5EF4-FFF2-40B4-BE49-F238E27FC236}">
                <a16:creationId xmlns:a16="http://schemas.microsoft.com/office/drawing/2014/main" id="{B1AA09BC-21E1-08BF-C4FD-393EF7C4A8C1}"/>
              </a:ext>
            </a:extLst>
          </p:cNvPr>
          <p:cNvSpPr>
            <a:spLocks/>
          </p:cNvSpPr>
          <p:nvPr/>
        </p:nvSpPr>
        <p:spPr>
          <a:xfrm>
            <a:off x="5281792" y="2946626"/>
            <a:ext cx="54864" cy="54864"/>
          </a:xfrm>
          <a:custGeom>
            <a:avLst/>
            <a:gdLst>
              <a:gd name="connsiteX0" fmla="*/ 53552 w 53551"/>
              <a:gd name="connsiteY0" fmla="*/ 26776 h 53551"/>
              <a:gd name="connsiteX1" fmla="*/ 26775 w 53551"/>
              <a:gd name="connsiteY1" fmla="*/ 53552 h 53551"/>
              <a:gd name="connsiteX2" fmla="*/ -1 w 53551"/>
              <a:gd name="connsiteY2" fmla="*/ 26776 h 53551"/>
              <a:gd name="connsiteX3" fmla="*/ 26775 w 53551"/>
              <a:gd name="connsiteY3" fmla="*/ 0 h 53551"/>
              <a:gd name="connsiteX4" fmla="*/ 53552 w 53551"/>
              <a:gd name="connsiteY4" fmla="*/ 26776 h 5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51" h="53551">
                <a:moveTo>
                  <a:pt x="53552" y="26776"/>
                </a:moveTo>
                <a:cubicBezTo>
                  <a:pt x="53552" y="41564"/>
                  <a:pt x="41564" y="53552"/>
                  <a:pt x="26775" y="53552"/>
                </a:cubicBezTo>
                <a:cubicBezTo>
                  <a:pt x="11988" y="53552"/>
                  <a:pt x="-1" y="41564"/>
                  <a:pt x="-1" y="26776"/>
                </a:cubicBezTo>
                <a:cubicBezTo>
                  <a:pt x="-1" y="11988"/>
                  <a:pt x="11987" y="0"/>
                  <a:pt x="26775" y="0"/>
                </a:cubicBezTo>
                <a:cubicBezTo>
                  <a:pt x="41563" y="0"/>
                  <a:pt x="53552" y="11988"/>
                  <a:pt x="53552" y="26776"/>
                </a:cubicBezTo>
                <a:close/>
              </a:path>
            </a:pathLst>
          </a:custGeom>
          <a:solidFill>
            <a:schemeClr val="tx2"/>
          </a:solidFill>
          <a:ln w="19050" cap="flat">
            <a:solidFill>
              <a:schemeClr val="tx2"/>
            </a:solidFill>
            <a:prstDash val="solid"/>
            <a:miter/>
          </a:ln>
        </p:spPr>
        <p:txBody>
          <a:bodyPr rtlCol="0" anchor="ctr"/>
          <a:lstStyle/>
          <a:p>
            <a:pPr defTabSz="685800" fontAlgn="auto">
              <a:spcBef>
                <a:spcPts val="0"/>
              </a:spcBef>
              <a:spcAft>
                <a:spcPts val="0"/>
              </a:spcAft>
            </a:pPr>
            <a:endParaRPr lang="de-DE" sz="1200" noProof="1">
              <a:solidFill>
                <a:srgbClr val="2D2924"/>
              </a:solidFill>
              <a:latin typeface="Avenir Next LT Pro" panose="020B0504020202020204" pitchFamily="34" charset="0"/>
              <a:ea typeface="+mn-ea"/>
              <a:cs typeface="+mn-cs"/>
            </a:endParaRPr>
          </a:p>
        </p:txBody>
      </p:sp>
      <p:sp>
        <p:nvSpPr>
          <p:cNvPr id="23" name="Freeform 117">
            <a:extLst>
              <a:ext uri="{FF2B5EF4-FFF2-40B4-BE49-F238E27FC236}">
                <a16:creationId xmlns:a16="http://schemas.microsoft.com/office/drawing/2014/main" id="{BDB39A0C-73C6-1407-107A-4C2261E1D98F}"/>
              </a:ext>
            </a:extLst>
          </p:cNvPr>
          <p:cNvSpPr/>
          <p:nvPr/>
        </p:nvSpPr>
        <p:spPr>
          <a:xfrm>
            <a:off x="4431527" y="3228253"/>
            <a:ext cx="1491456" cy="7937"/>
          </a:xfrm>
          <a:custGeom>
            <a:avLst/>
            <a:gdLst>
              <a:gd name="connsiteX0" fmla="*/ 0 w 1988608"/>
              <a:gd name="connsiteY0" fmla="*/ 0 h 10583"/>
              <a:gd name="connsiteX1" fmla="*/ 1988609 w 1988608"/>
              <a:gd name="connsiteY1" fmla="*/ 0 h 10583"/>
            </a:gdLst>
            <a:ahLst/>
            <a:cxnLst>
              <a:cxn ang="0">
                <a:pos x="connsiteX0" y="connsiteY0"/>
              </a:cxn>
              <a:cxn ang="0">
                <a:pos x="connsiteX1" y="connsiteY1"/>
              </a:cxn>
            </a:cxnLst>
            <a:rect l="l" t="t" r="r" b="b"/>
            <a:pathLst>
              <a:path w="1988608" h="10583">
                <a:moveTo>
                  <a:pt x="0" y="0"/>
                </a:moveTo>
                <a:lnTo>
                  <a:pt x="1988609" y="0"/>
                </a:lnTo>
              </a:path>
            </a:pathLst>
          </a:custGeom>
          <a:ln w="19050" cap="flat">
            <a:solidFill>
              <a:schemeClr val="tx2"/>
            </a:solidFill>
            <a:prstDash val="solid"/>
            <a:miter/>
          </a:ln>
        </p:spPr>
        <p:txBody>
          <a:bodyPr rtlCol="0" anchor="ctr"/>
          <a:lstStyle/>
          <a:p>
            <a:pPr defTabSz="685800" fontAlgn="auto">
              <a:spcBef>
                <a:spcPts val="0"/>
              </a:spcBef>
              <a:spcAft>
                <a:spcPts val="0"/>
              </a:spcAft>
            </a:pPr>
            <a:endParaRPr lang="de-DE" sz="1350" noProof="1">
              <a:solidFill>
                <a:srgbClr val="2D2924"/>
              </a:solidFill>
              <a:latin typeface="Avenir Next LT Pro" panose="020B0504020202020204" pitchFamily="34" charset="0"/>
              <a:ea typeface="+mn-ea"/>
              <a:cs typeface="+mn-cs"/>
            </a:endParaRPr>
          </a:p>
        </p:txBody>
      </p:sp>
      <p:sp>
        <p:nvSpPr>
          <p:cNvPr id="24" name="Freeform 118">
            <a:extLst>
              <a:ext uri="{FF2B5EF4-FFF2-40B4-BE49-F238E27FC236}">
                <a16:creationId xmlns:a16="http://schemas.microsoft.com/office/drawing/2014/main" id="{DE58A68D-46FE-222B-E3B6-3D602EB2BC98}"/>
              </a:ext>
            </a:extLst>
          </p:cNvPr>
          <p:cNvSpPr>
            <a:spLocks/>
          </p:cNvSpPr>
          <p:nvPr/>
        </p:nvSpPr>
        <p:spPr>
          <a:xfrm>
            <a:off x="5068829" y="3198562"/>
            <a:ext cx="54864" cy="54864"/>
          </a:xfrm>
          <a:custGeom>
            <a:avLst/>
            <a:gdLst>
              <a:gd name="connsiteX0" fmla="*/ 53551 w 53551"/>
              <a:gd name="connsiteY0" fmla="*/ 26776 h 53551"/>
              <a:gd name="connsiteX1" fmla="*/ 26775 w 53551"/>
              <a:gd name="connsiteY1" fmla="*/ 53552 h 53551"/>
              <a:gd name="connsiteX2" fmla="*/ -1 w 53551"/>
              <a:gd name="connsiteY2" fmla="*/ 26776 h 53551"/>
              <a:gd name="connsiteX3" fmla="*/ 26775 w 53551"/>
              <a:gd name="connsiteY3" fmla="*/ 0 h 53551"/>
              <a:gd name="connsiteX4" fmla="*/ 53551 w 53551"/>
              <a:gd name="connsiteY4" fmla="*/ 26776 h 5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51" h="53551">
                <a:moveTo>
                  <a:pt x="53551" y="26776"/>
                </a:moveTo>
                <a:cubicBezTo>
                  <a:pt x="53551" y="41564"/>
                  <a:pt x="41564" y="53552"/>
                  <a:pt x="26775" y="53552"/>
                </a:cubicBezTo>
                <a:cubicBezTo>
                  <a:pt x="11987" y="53552"/>
                  <a:pt x="-1" y="41564"/>
                  <a:pt x="-1" y="26776"/>
                </a:cubicBezTo>
                <a:cubicBezTo>
                  <a:pt x="-1" y="11988"/>
                  <a:pt x="11987" y="0"/>
                  <a:pt x="26775" y="0"/>
                </a:cubicBezTo>
                <a:cubicBezTo>
                  <a:pt x="41563" y="0"/>
                  <a:pt x="53551" y="11988"/>
                  <a:pt x="53551" y="26776"/>
                </a:cubicBezTo>
                <a:close/>
              </a:path>
            </a:pathLst>
          </a:custGeom>
          <a:solidFill>
            <a:schemeClr val="tx2"/>
          </a:solidFill>
          <a:ln w="19050" cap="flat">
            <a:solidFill>
              <a:schemeClr val="tx2"/>
            </a:solidFill>
            <a:prstDash val="solid"/>
            <a:miter/>
          </a:ln>
        </p:spPr>
        <p:txBody>
          <a:bodyPr rtlCol="0" anchor="ctr"/>
          <a:lstStyle/>
          <a:p>
            <a:pPr defTabSz="685800" fontAlgn="auto">
              <a:spcBef>
                <a:spcPts val="0"/>
              </a:spcBef>
              <a:spcAft>
                <a:spcPts val="0"/>
              </a:spcAft>
            </a:pPr>
            <a:endParaRPr lang="de-DE" sz="1200" noProof="1">
              <a:solidFill>
                <a:srgbClr val="2D2924"/>
              </a:solidFill>
              <a:latin typeface="Avenir Next LT Pro" panose="020B0504020202020204" pitchFamily="34" charset="0"/>
              <a:ea typeface="+mn-ea"/>
              <a:cs typeface="+mn-cs"/>
            </a:endParaRPr>
          </a:p>
        </p:txBody>
      </p:sp>
      <p:sp>
        <p:nvSpPr>
          <p:cNvPr id="25" name="Freeform 119">
            <a:extLst>
              <a:ext uri="{FF2B5EF4-FFF2-40B4-BE49-F238E27FC236}">
                <a16:creationId xmlns:a16="http://schemas.microsoft.com/office/drawing/2014/main" id="{F8A74F27-D3AA-2E4E-680D-1A65F99A3438}"/>
              </a:ext>
            </a:extLst>
          </p:cNvPr>
          <p:cNvSpPr/>
          <p:nvPr/>
        </p:nvSpPr>
        <p:spPr>
          <a:xfrm>
            <a:off x="4812765" y="3477887"/>
            <a:ext cx="858758" cy="7937"/>
          </a:xfrm>
          <a:custGeom>
            <a:avLst/>
            <a:gdLst>
              <a:gd name="connsiteX0" fmla="*/ 0 w 1145010"/>
              <a:gd name="connsiteY0" fmla="*/ 0 h 10583"/>
              <a:gd name="connsiteX1" fmla="*/ 1145011 w 1145010"/>
              <a:gd name="connsiteY1" fmla="*/ 0 h 10583"/>
            </a:gdLst>
            <a:ahLst/>
            <a:cxnLst>
              <a:cxn ang="0">
                <a:pos x="connsiteX0" y="connsiteY0"/>
              </a:cxn>
              <a:cxn ang="0">
                <a:pos x="connsiteX1" y="connsiteY1"/>
              </a:cxn>
            </a:cxnLst>
            <a:rect l="l" t="t" r="r" b="b"/>
            <a:pathLst>
              <a:path w="1145010" h="10583">
                <a:moveTo>
                  <a:pt x="0" y="0"/>
                </a:moveTo>
                <a:lnTo>
                  <a:pt x="1145011" y="0"/>
                </a:lnTo>
              </a:path>
            </a:pathLst>
          </a:custGeom>
          <a:ln w="19050" cap="flat">
            <a:solidFill>
              <a:schemeClr val="tx2"/>
            </a:solidFill>
            <a:prstDash val="solid"/>
            <a:miter/>
          </a:ln>
        </p:spPr>
        <p:txBody>
          <a:bodyPr rtlCol="0" anchor="ctr"/>
          <a:lstStyle/>
          <a:p>
            <a:pPr defTabSz="685800" fontAlgn="auto">
              <a:spcBef>
                <a:spcPts val="0"/>
              </a:spcBef>
              <a:spcAft>
                <a:spcPts val="0"/>
              </a:spcAft>
            </a:pPr>
            <a:endParaRPr lang="de-DE" sz="1350" noProof="1">
              <a:solidFill>
                <a:srgbClr val="2D2924"/>
              </a:solidFill>
              <a:latin typeface="Avenir Next LT Pro" panose="020B0504020202020204" pitchFamily="34" charset="0"/>
              <a:ea typeface="+mn-ea"/>
              <a:cs typeface="+mn-cs"/>
            </a:endParaRPr>
          </a:p>
        </p:txBody>
      </p:sp>
      <p:sp>
        <p:nvSpPr>
          <p:cNvPr id="26" name="Freeform 120">
            <a:extLst>
              <a:ext uri="{FF2B5EF4-FFF2-40B4-BE49-F238E27FC236}">
                <a16:creationId xmlns:a16="http://schemas.microsoft.com/office/drawing/2014/main" id="{7A3461D3-EB8C-1721-F82F-67FC127B6EE7}"/>
              </a:ext>
            </a:extLst>
          </p:cNvPr>
          <p:cNvSpPr>
            <a:spLocks/>
          </p:cNvSpPr>
          <p:nvPr/>
        </p:nvSpPr>
        <p:spPr>
          <a:xfrm>
            <a:off x="5195432" y="3457722"/>
            <a:ext cx="54864" cy="54864"/>
          </a:xfrm>
          <a:custGeom>
            <a:avLst/>
            <a:gdLst>
              <a:gd name="connsiteX0" fmla="*/ 53552 w 53551"/>
              <a:gd name="connsiteY0" fmla="*/ 26776 h 53551"/>
              <a:gd name="connsiteX1" fmla="*/ 26775 w 53551"/>
              <a:gd name="connsiteY1" fmla="*/ 53552 h 53551"/>
              <a:gd name="connsiteX2" fmla="*/ -1 w 53551"/>
              <a:gd name="connsiteY2" fmla="*/ 26776 h 53551"/>
              <a:gd name="connsiteX3" fmla="*/ 26775 w 53551"/>
              <a:gd name="connsiteY3" fmla="*/ 0 h 53551"/>
              <a:gd name="connsiteX4" fmla="*/ 53552 w 53551"/>
              <a:gd name="connsiteY4" fmla="*/ 26776 h 5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51" h="53551">
                <a:moveTo>
                  <a:pt x="53552" y="26776"/>
                </a:moveTo>
                <a:cubicBezTo>
                  <a:pt x="53552" y="41564"/>
                  <a:pt x="41564" y="53552"/>
                  <a:pt x="26775" y="53552"/>
                </a:cubicBezTo>
                <a:cubicBezTo>
                  <a:pt x="11988" y="53552"/>
                  <a:pt x="-1" y="41564"/>
                  <a:pt x="-1" y="26776"/>
                </a:cubicBezTo>
                <a:cubicBezTo>
                  <a:pt x="-1" y="11988"/>
                  <a:pt x="11987" y="0"/>
                  <a:pt x="26775" y="0"/>
                </a:cubicBezTo>
                <a:cubicBezTo>
                  <a:pt x="41563" y="0"/>
                  <a:pt x="53552" y="11988"/>
                  <a:pt x="53552" y="26776"/>
                </a:cubicBezTo>
                <a:close/>
              </a:path>
            </a:pathLst>
          </a:custGeom>
          <a:solidFill>
            <a:schemeClr val="tx2"/>
          </a:solidFill>
          <a:ln w="19050" cap="flat">
            <a:solidFill>
              <a:schemeClr val="tx2"/>
            </a:solidFill>
            <a:prstDash val="solid"/>
            <a:miter/>
          </a:ln>
        </p:spPr>
        <p:txBody>
          <a:bodyPr rtlCol="0" anchor="ctr"/>
          <a:lstStyle/>
          <a:p>
            <a:pPr defTabSz="685800" fontAlgn="auto">
              <a:spcBef>
                <a:spcPts val="0"/>
              </a:spcBef>
              <a:spcAft>
                <a:spcPts val="0"/>
              </a:spcAft>
            </a:pPr>
            <a:endParaRPr lang="de-DE" sz="1200" noProof="1">
              <a:solidFill>
                <a:srgbClr val="2D2924"/>
              </a:solidFill>
              <a:latin typeface="Avenir Next LT Pro" panose="020B0504020202020204" pitchFamily="34" charset="0"/>
              <a:ea typeface="+mn-ea"/>
              <a:cs typeface="+mn-cs"/>
            </a:endParaRPr>
          </a:p>
        </p:txBody>
      </p:sp>
      <p:sp>
        <p:nvSpPr>
          <p:cNvPr id="27" name="Freeform 121">
            <a:extLst>
              <a:ext uri="{FF2B5EF4-FFF2-40B4-BE49-F238E27FC236}">
                <a16:creationId xmlns:a16="http://schemas.microsoft.com/office/drawing/2014/main" id="{2611AE4C-27D9-5E9C-4D56-8187F721F0B7}"/>
              </a:ext>
            </a:extLst>
          </p:cNvPr>
          <p:cNvSpPr/>
          <p:nvPr/>
        </p:nvSpPr>
        <p:spPr>
          <a:xfrm>
            <a:off x="4570989" y="3739030"/>
            <a:ext cx="1709340" cy="7937"/>
          </a:xfrm>
          <a:custGeom>
            <a:avLst/>
            <a:gdLst>
              <a:gd name="connsiteX0" fmla="*/ 0 w 2279120"/>
              <a:gd name="connsiteY0" fmla="*/ 0 h 10583"/>
              <a:gd name="connsiteX1" fmla="*/ 2279121 w 2279120"/>
              <a:gd name="connsiteY1" fmla="*/ 0 h 10583"/>
            </a:gdLst>
            <a:ahLst/>
            <a:cxnLst>
              <a:cxn ang="0">
                <a:pos x="connsiteX0" y="connsiteY0"/>
              </a:cxn>
              <a:cxn ang="0">
                <a:pos x="connsiteX1" y="connsiteY1"/>
              </a:cxn>
            </a:cxnLst>
            <a:rect l="l" t="t" r="r" b="b"/>
            <a:pathLst>
              <a:path w="2279120" h="10583">
                <a:moveTo>
                  <a:pt x="0" y="0"/>
                </a:moveTo>
                <a:lnTo>
                  <a:pt x="2279121" y="0"/>
                </a:lnTo>
              </a:path>
            </a:pathLst>
          </a:custGeom>
          <a:ln w="19050" cap="flat">
            <a:solidFill>
              <a:schemeClr val="tx2"/>
            </a:solidFill>
            <a:prstDash val="solid"/>
            <a:miter/>
          </a:ln>
        </p:spPr>
        <p:txBody>
          <a:bodyPr rtlCol="0" anchor="ctr"/>
          <a:lstStyle/>
          <a:p>
            <a:pPr defTabSz="685800" fontAlgn="auto">
              <a:spcBef>
                <a:spcPts val="0"/>
              </a:spcBef>
              <a:spcAft>
                <a:spcPts val="0"/>
              </a:spcAft>
            </a:pPr>
            <a:endParaRPr lang="de-DE" sz="1350" noProof="1">
              <a:solidFill>
                <a:srgbClr val="2D2924"/>
              </a:solidFill>
              <a:latin typeface="Avenir Next LT Pro" panose="020B0504020202020204" pitchFamily="34" charset="0"/>
              <a:ea typeface="+mn-ea"/>
              <a:cs typeface="+mn-cs"/>
            </a:endParaRPr>
          </a:p>
        </p:txBody>
      </p:sp>
      <p:sp>
        <p:nvSpPr>
          <p:cNvPr id="28" name="Freeform 122">
            <a:extLst>
              <a:ext uri="{FF2B5EF4-FFF2-40B4-BE49-F238E27FC236}">
                <a16:creationId xmlns:a16="http://schemas.microsoft.com/office/drawing/2014/main" id="{59DBC4D0-93AD-D0F6-1ACC-5C5A6D572BCA}"/>
              </a:ext>
            </a:extLst>
          </p:cNvPr>
          <p:cNvSpPr>
            <a:spLocks/>
          </p:cNvSpPr>
          <p:nvPr/>
        </p:nvSpPr>
        <p:spPr>
          <a:xfrm>
            <a:off x="5346721" y="3718866"/>
            <a:ext cx="54864" cy="54864"/>
          </a:xfrm>
          <a:custGeom>
            <a:avLst/>
            <a:gdLst>
              <a:gd name="connsiteX0" fmla="*/ 53552 w 53551"/>
              <a:gd name="connsiteY0" fmla="*/ 26776 h 53551"/>
              <a:gd name="connsiteX1" fmla="*/ 26775 w 53551"/>
              <a:gd name="connsiteY1" fmla="*/ 53552 h 53551"/>
              <a:gd name="connsiteX2" fmla="*/ -1 w 53551"/>
              <a:gd name="connsiteY2" fmla="*/ 26776 h 53551"/>
              <a:gd name="connsiteX3" fmla="*/ 26775 w 53551"/>
              <a:gd name="connsiteY3" fmla="*/ 0 h 53551"/>
              <a:gd name="connsiteX4" fmla="*/ 53552 w 53551"/>
              <a:gd name="connsiteY4" fmla="*/ 26776 h 5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51" h="53551">
                <a:moveTo>
                  <a:pt x="53552" y="26776"/>
                </a:moveTo>
                <a:cubicBezTo>
                  <a:pt x="53552" y="41564"/>
                  <a:pt x="41564" y="53552"/>
                  <a:pt x="26775" y="53552"/>
                </a:cubicBezTo>
                <a:cubicBezTo>
                  <a:pt x="11988" y="53552"/>
                  <a:pt x="-1" y="41564"/>
                  <a:pt x="-1" y="26776"/>
                </a:cubicBezTo>
                <a:cubicBezTo>
                  <a:pt x="-1" y="11988"/>
                  <a:pt x="11987" y="0"/>
                  <a:pt x="26775" y="0"/>
                </a:cubicBezTo>
                <a:cubicBezTo>
                  <a:pt x="41563" y="0"/>
                  <a:pt x="53552" y="11988"/>
                  <a:pt x="53552" y="26776"/>
                </a:cubicBezTo>
                <a:close/>
              </a:path>
            </a:pathLst>
          </a:custGeom>
          <a:solidFill>
            <a:schemeClr val="tx2"/>
          </a:solidFill>
          <a:ln w="19050" cap="flat">
            <a:solidFill>
              <a:schemeClr val="tx2"/>
            </a:solidFill>
            <a:prstDash val="solid"/>
            <a:miter/>
          </a:ln>
        </p:spPr>
        <p:txBody>
          <a:bodyPr rtlCol="0" anchor="ctr"/>
          <a:lstStyle/>
          <a:p>
            <a:pPr defTabSz="685800" fontAlgn="auto">
              <a:spcBef>
                <a:spcPts val="0"/>
              </a:spcBef>
              <a:spcAft>
                <a:spcPts val="0"/>
              </a:spcAft>
            </a:pPr>
            <a:endParaRPr lang="de-DE" sz="1200" noProof="1">
              <a:solidFill>
                <a:srgbClr val="2D2924"/>
              </a:solidFill>
              <a:latin typeface="Avenir Next LT Pro" panose="020B0504020202020204" pitchFamily="34" charset="0"/>
              <a:ea typeface="+mn-ea"/>
              <a:cs typeface="+mn-cs"/>
            </a:endParaRPr>
          </a:p>
        </p:txBody>
      </p:sp>
      <p:sp>
        <p:nvSpPr>
          <p:cNvPr id="29" name="Freeform 124">
            <a:extLst>
              <a:ext uri="{FF2B5EF4-FFF2-40B4-BE49-F238E27FC236}">
                <a16:creationId xmlns:a16="http://schemas.microsoft.com/office/drawing/2014/main" id="{06E4F676-6E96-2BC7-C64B-244AFD8CAA11}"/>
              </a:ext>
            </a:extLst>
          </p:cNvPr>
          <p:cNvSpPr/>
          <p:nvPr/>
        </p:nvSpPr>
        <p:spPr>
          <a:xfrm>
            <a:off x="363718" y="3861586"/>
            <a:ext cx="8229521" cy="7937"/>
          </a:xfrm>
          <a:custGeom>
            <a:avLst/>
            <a:gdLst>
              <a:gd name="connsiteX0" fmla="*/ 0 w 10972694"/>
              <a:gd name="connsiteY0" fmla="*/ 0 h 10583"/>
              <a:gd name="connsiteX1" fmla="*/ 10972694 w 10972694"/>
              <a:gd name="connsiteY1" fmla="*/ 0 h 10583"/>
            </a:gdLst>
            <a:ahLst/>
            <a:cxnLst>
              <a:cxn ang="0">
                <a:pos x="connsiteX0" y="connsiteY0"/>
              </a:cxn>
              <a:cxn ang="0">
                <a:pos x="connsiteX1" y="connsiteY1"/>
              </a:cxn>
            </a:cxnLst>
            <a:rect l="l" t="t" r="r" b="b"/>
            <a:pathLst>
              <a:path w="10972694" h="10583">
                <a:moveTo>
                  <a:pt x="0" y="0"/>
                </a:moveTo>
                <a:lnTo>
                  <a:pt x="10972694" y="0"/>
                </a:lnTo>
              </a:path>
            </a:pathLst>
          </a:custGeom>
          <a:ln w="12700" cap="flat">
            <a:solidFill>
              <a:schemeClr val="tx2"/>
            </a:solidFill>
            <a:prstDash val="solid"/>
            <a:miter/>
          </a:ln>
        </p:spPr>
        <p:txBody>
          <a:bodyPr rtlCol="0" anchor="ctr"/>
          <a:lstStyle/>
          <a:p>
            <a:pPr defTabSz="685800" fontAlgn="auto">
              <a:spcBef>
                <a:spcPts val="0"/>
              </a:spcBef>
              <a:spcAft>
                <a:spcPts val="0"/>
              </a:spcAft>
            </a:pPr>
            <a:endParaRPr lang="de-DE" sz="1350" noProof="1">
              <a:solidFill>
                <a:srgbClr val="2D2924"/>
              </a:solidFill>
              <a:latin typeface="Avenir Next LT Pro" panose="020B0504020202020204" pitchFamily="34" charset="0"/>
              <a:ea typeface="+mn-ea"/>
              <a:cs typeface="+mn-cs"/>
            </a:endParaRPr>
          </a:p>
        </p:txBody>
      </p:sp>
      <p:sp>
        <p:nvSpPr>
          <p:cNvPr id="30" name="TextBox 28">
            <a:extLst>
              <a:ext uri="{FF2B5EF4-FFF2-40B4-BE49-F238E27FC236}">
                <a16:creationId xmlns:a16="http://schemas.microsoft.com/office/drawing/2014/main" id="{B630663E-1ADD-7A0B-4C4C-D1554E662D05}"/>
              </a:ext>
            </a:extLst>
          </p:cNvPr>
          <p:cNvSpPr txBox="1"/>
          <p:nvPr/>
        </p:nvSpPr>
        <p:spPr>
          <a:xfrm>
            <a:off x="6705231" y="864924"/>
            <a:ext cx="1047083" cy="253916"/>
          </a:xfrm>
          <a:prstGeom prst="rect">
            <a:avLst/>
          </a:prstGeom>
          <a:noFill/>
        </p:spPr>
        <p:txBody>
          <a:bodyPr wrap="none" rtlCol="0">
            <a:spAutoFit/>
          </a:bodyPr>
          <a:lstStyle/>
          <a:p>
            <a:pPr algn="ctr" defTabSz="685800" fontAlgn="auto">
              <a:spcBef>
                <a:spcPts val="0"/>
              </a:spcBef>
              <a:spcAft>
                <a:spcPts val="0"/>
              </a:spcAft>
            </a:pPr>
            <a:r>
              <a:rPr lang="de-DE" sz="1050" b="1" noProof="1">
                <a:ln/>
                <a:solidFill>
                  <a:srgbClr val="231F20"/>
                </a:solidFill>
                <a:latin typeface="Avenir Next LT Pro" panose="020B0504020202020204" pitchFamily="34" charset="0"/>
                <a:ea typeface="+mn-ea"/>
                <a:cs typeface="Arial"/>
                <a:sym typeface="Arial"/>
                <a:rtl val="0"/>
              </a:rPr>
              <a:t>ORR, % (n/N)</a:t>
            </a:r>
          </a:p>
        </p:txBody>
      </p:sp>
      <p:sp>
        <p:nvSpPr>
          <p:cNvPr id="31" name="TextBox 29">
            <a:extLst>
              <a:ext uri="{FF2B5EF4-FFF2-40B4-BE49-F238E27FC236}">
                <a16:creationId xmlns:a16="http://schemas.microsoft.com/office/drawing/2014/main" id="{B769E3C9-D5E8-954E-A8DE-090EDD28097C}"/>
              </a:ext>
            </a:extLst>
          </p:cNvPr>
          <p:cNvSpPr txBox="1"/>
          <p:nvPr/>
        </p:nvSpPr>
        <p:spPr>
          <a:xfrm>
            <a:off x="295118" y="1099263"/>
            <a:ext cx="1739579" cy="253916"/>
          </a:xfrm>
          <a:prstGeom prst="rect">
            <a:avLst/>
          </a:prstGeom>
          <a:noFill/>
        </p:spPr>
        <p:txBody>
          <a:bodyPr wrap="none" rtlCol="0">
            <a:spAutoFit/>
          </a:bodyPr>
          <a:lstStyle/>
          <a:p>
            <a:pPr defTabSz="685800" fontAlgn="auto">
              <a:spcBef>
                <a:spcPts val="0"/>
              </a:spcBef>
              <a:spcAft>
                <a:spcPts val="0"/>
              </a:spcAft>
            </a:pPr>
            <a:r>
              <a:rPr lang="de-DE" sz="1050" b="1" noProof="1">
                <a:ln/>
                <a:solidFill>
                  <a:srgbClr val="231F20"/>
                </a:solidFill>
                <a:latin typeface="Avenir Next LT Pro" panose="020B0504020202020204" pitchFamily="34" charset="0"/>
                <a:ea typeface="+mn-ea"/>
                <a:cs typeface="Arial"/>
                <a:sym typeface="Arial"/>
                <a:rtl val="0"/>
              </a:rPr>
              <a:t>All patients (5.4 mg/kg)</a:t>
            </a:r>
          </a:p>
        </p:txBody>
      </p:sp>
      <p:sp>
        <p:nvSpPr>
          <p:cNvPr id="32" name="Freeform 127">
            <a:extLst>
              <a:ext uri="{FF2B5EF4-FFF2-40B4-BE49-F238E27FC236}">
                <a16:creationId xmlns:a16="http://schemas.microsoft.com/office/drawing/2014/main" id="{61C66EF2-C767-01D1-838E-5C7493C27F9F}"/>
              </a:ext>
            </a:extLst>
          </p:cNvPr>
          <p:cNvSpPr/>
          <p:nvPr/>
        </p:nvSpPr>
        <p:spPr>
          <a:xfrm>
            <a:off x="3914638" y="3861586"/>
            <a:ext cx="2819003" cy="7937"/>
          </a:xfrm>
          <a:custGeom>
            <a:avLst/>
            <a:gdLst>
              <a:gd name="connsiteX0" fmla="*/ 0 w 3758670"/>
              <a:gd name="connsiteY0" fmla="*/ 0 h 10583"/>
              <a:gd name="connsiteX1" fmla="*/ 3758671 w 3758670"/>
              <a:gd name="connsiteY1" fmla="*/ 0 h 10583"/>
            </a:gdLst>
            <a:ahLst/>
            <a:cxnLst>
              <a:cxn ang="0">
                <a:pos x="connsiteX0" y="connsiteY0"/>
              </a:cxn>
              <a:cxn ang="0">
                <a:pos x="connsiteX1" y="connsiteY1"/>
              </a:cxn>
            </a:cxnLst>
            <a:rect l="l" t="t" r="r" b="b"/>
            <a:pathLst>
              <a:path w="3758670" h="10583">
                <a:moveTo>
                  <a:pt x="0" y="0"/>
                </a:moveTo>
                <a:lnTo>
                  <a:pt x="3758671" y="0"/>
                </a:lnTo>
              </a:path>
            </a:pathLst>
          </a:custGeom>
          <a:ln w="19050" cap="flat">
            <a:solidFill>
              <a:schemeClr val="tx1"/>
            </a:solidFill>
            <a:prstDash val="solid"/>
            <a:miter/>
          </a:ln>
        </p:spPr>
        <p:txBody>
          <a:bodyPr rtlCol="0" anchor="ctr"/>
          <a:lstStyle/>
          <a:p>
            <a:pPr defTabSz="685800" fontAlgn="auto">
              <a:spcBef>
                <a:spcPts val="0"/>
              </a:spcBef>
              <a:spcAft>
                <a:spcPts val="0"/>
              </a:spcAft>
            </a:pPr>
            <a:endParaRPr lang="de-DE" sz="1350" noProof="1">
              <a:solidFill>
                <a:srgbClr val="2D2924"/>
              </a:solidFill>
              <a:latin typeface="Avenir Next LT Pro" panose="020B0504020202020204" pitchFamily="34" charset="0"/>
              <a:ea typeface="+mn-ea"/>
              <a:cs typeface="+mn-cs"/>
            </a:endParaRPr>
          </a:p>
        </p:txBody>
      </p:sp>
      <p:sp>
        <p:nvSpPr>
          <p:cNvPr id="34" name="Freeform 129">
            <a:extLst>
              <a:ext uri="{FF2B5EF4-FFF2-40B4-BE49-F238E27FC236}">
                <a16:creationId xmlns:a16="http://schemas.microsoft.com/office/drawing/2014/main" id="{45D03E00-6E05-29EB-97AB-ACF5F3445BC7}"/>
              </a:ext>
            </a:extLst>
          </p:cNvPr>
          <p:cNvSpPr/>
          <p:nvPr/>
        </p:nvSpPr>
        <p:spPr>
          <a:xfrm>
            <a:off x="3919401" y="3861584"/>
            <a:ext cx="7937" cy="55166"/>
          </a:xfrm>
          <a:custGeom>
            <a:avLst/>
            <a:gdLst>
              <a:gd name="connsiteX0" fmla="*/ 0 w 10583"/>
              <a:gd name="connsiteY0" fmla="*/ 73554 h 73554"/>
              <a:gd name="connsiteX1" fmla="*/ 0 w 10583"/>
              <a:gd name="connsiteY1" fmla="*/ 0 h 73554"/>
            </a:gdLst>
            <a:ahLst/>
            <a:cxnLst>
              <a:cxn ang="0">
                <a:pos x="connsiteX0" y="connsiteY0"/>
              </a:cxn>
              <a:cxn ang="0">
                <a:pos x="connsiteX1" y="connsiteY1"/>
              </a:cxn>
            </a:cxnLst>
            <a:rect l="l" t="t" r="r" b="b"/>
            <a:pathLst>
              <a:path w="10583" h="73554">
                <a:moveTo>
                  <a:pt x="0" y="73554"/>
                </a:moveTo>
                <a:lnTo>
                  <a:pt x="0" y="0"/>
                </a:lnTo>
              </a:path>
            </a:pathLst>
          </a:custGeom>
          <a:ln w="19050" cap="flat">
            <a:solidFill>
              <a:schemeClr val="tx1"/>
            </a:solidFill>
            <a:prstDash val="solid"/>
            <a:miter/>
          </a:ln>
        </p:spPr>
        <p:txBody>
          <a:bodyPr rtlCol="0" anchor="ctr"/>
          <a:lstStyle/>
          <a:p>
            <a:pPr defTabSz="685800" fontAlgn="auto">
              <a:spcBef>
                <a:spcPts val="0"/>
              </a:spcBef>
              <a:spcAft>
                <a:spcPts val="0"/>
              </a:spcAft>
            </a:pPr>
            <a:endParaRPr lang="de-DE" sz="1350" noProof="1">
              <a:solidFill>
                <a:srgbClr val="2D2924"/>
              </a:solidFill>
              <a:latin typeface="Avenir Next LT Pro" panose="020B0504020202020204" pitchFamily="34" charset="0"/>
              <a:ea typeface="+mn-ea"/>
              <a:cs typeface="+mn-cs"/>
            </a:endParaRPr>
          </a:p>
        </p:txBody>
      </p:sp>
      <p:sp>
        <p:nvSpPr>
          <p:cNvPr id="35" name="TextBox 33">
            <a:extLst>
              <a:ext uri="{FF2B5EF4-FFF2-40B4-BE49-F238E27FC236}">
                <a16:creationId xmlns:a16="http://schemas.microsoft.com/office/drawing/2014/main" id="{43BEC7E9-2DE3-E1F4-36EC-007D17510D8E}"/>
              </a:ext>
            </a:extLst>
          </p:cNvPr>
          <p:cNvSpPr txBox="1"/>
          <p:nvPr/>
        </p:nvSpPr>
        <p:spPr>
          <a:xfrm>
            <a:off x="3828695" y="3886668"/>
            <a:ext cx="243978" cy="213585"/>
          </a:xfrm>
          <a:prstGeom prst="rect">
            <a:avLst/>
          </a:prstGeom>
          <a:noFill/>
        </p:spPr>
        <p:txBody>
          <a:bodyPr wrap="none" rtlCol="0">
            <a:spAutoFit/>
          </a:bodyPr>
          <a:lstStyle/>
          <a:p>
            <a:pPr defTabSz="685800" fontAlgn="auto">
              <a:spcBef>
                <a:spcPts val="0"/>
              </a:spcBef>
              <a:spcAft>
                <a:spcPts val="0"/>
              </a:spcAft>
            </a:pPr>
            <a:r>
              <a:rPr lang="de-DE" sz="788" noProof="1">
                <a:ln/>
                <a:solidFill>
                  <a:srgbClr val="231F20"/>
                </a:solidFill>
                <a:latin typeface="Avenir Next LT Pro" panose="020B0504020202020204" pitchFamily="34" charset="0"/>
                <a:ea typeface="+mn-ea"/>
                <a:cs typeface="Arial"/>
                <a:sym typeface="Arial"/>
                <a:rtl val="0"/>
              </a:rPr>
              <a:t>0</a:t>
            </a:r>
          </a:p>
        </p:txBody>
      </p:sp>
      <p:sp>
        <p:nvSpPr>
          <p:cNvPr id="36" name="TextBox 34">
            <a:extLst>
              <a:ext uri="{FF2B5EF4-FFF2-40B4-BE49-F238E27FC236}">
                <a16:creationId xmlns:a16="http://schemas.microsoft.com/office/drawing/2014/main" id="{FBDDB8E9-3972-0631-1FA6-62C382C339C5}"/>
              </a:ext>
            </a:extLst>
          </p:cNvPr>
          <p:cNvSpPr txBox="1"/>
          <p:nvPr/>
        </p:nvSpPr>
        <p:spPr>
          <a:xfrm>
            <a:off x="7886948" y="864924"/>
            <a:ext cx="702436" cy="253916"/>
          </a:xfrm>
          <a:prstGeom prst="rect">
            <a:avLst/>
          </a:prstGeom>
          <a:noFill/>
        </p:spPr>
        <p:txBody>
          <a:bodyPr wrap="none" rtlCol="0">
            <a:spAutoFit/>
          </a:bodyPr>
          <a:lstStyle/>
          <a:p>
            <a:pPr algn="ctr" defTabSz="685800" fontAlgn="auto">
              <a:spcBef>
                <a:spcPts val="0"/>
              </a:spcBef>
              <a:spcAft>
                <a:spcPts val="0"/>
              </a:spcAft>
            </a:pPr>
            <a:r>
              <a:rPr lang="de-DE" sz="1050" b="1" noProof="1">
                <a:ln/>
                <a:solidFill>
                  <a:srgbClr val="231F20"/>
                </a:solidFill>
                <a:latin typeface="Avenir Next LT Pro" panose="020B0504020202020204" pitchFamily="34" charset="0"/>
                <a:ea typeface="+mn-ea"/>
                <a:cs typeface="Arial"/>
                <a:sym typeface="Arial"/>
                <a:rtl val="0"/>
              </a:rPr>
              <a:t>95% CI</a:t>
            </a:r>
            <a:r>
              <a:rPr lang="de-DE" sz="1050" b="1" baseline="30000" noProof="1">
                <a:ln/>
                <a:solidFill>
                  <a:srgbClr val="231F20"/>
                </a:solidFill>
                <a:latin typeface="Avenir Next LT Pro" panose="020B0504020202020204" pitchFamily="34" charset="0"/>
                <a:ea typeface="+mn-ea"/>
                <a:cs typeface="Arial"/>
                <a:sym typeface="Arial"/>
                <a:rtl val="0"/>
              </a:rPr>
              <a:t>a</a:t>
            </a:r>
            <a:endParaRPr lang="de-DE" sz="1050" b="1" noProof="1">
              <a:ln/>
              <a:solidFill>
                <a:srgbClr val="231F20"/>
              </a:solidFill>
              <a:latin typeface="Avenir Next LT Pro" panose="020B0504020202020204" pitchFamily="34" charset="0"/>
              <a:ea typeface="+mn-ea"/>
              <a:cs typeface="Arial"/>
              <a:sym typeface="Arial"/>
              <a:rtl val="0"/>
            </a:endParaRPr>
          </a:p>
        </p:txBody>
      </p:sp>
      <p:sp>
        <p:nvSpPr>
          <p:cNvPr id="37" name="TextBox 35">
            <a:extLst>
              <a:ext uri="{FF2B5EF4-FFF2-40B4-BE49-F238E27FC236}">
                <a16:creationId xmlns:a16="http://schemas.microsoft.com/office/drawing/2014/main" id="{1883034F-B83D-0D2C-05CA-31745FB4010F}"/>
              </a:ext>
            </a:extLst>
          </p:cNvPr>
          <p:cNvSpPr txBox="1"/>
          <p:nvPr/>
        </p:nvSpPr>
        <p:spPr>
          <a:xfrm>
            <a:off x="2997431" y="1099263"/>
            <a:ext cx="620683" cy="253916"/>
          </a:xfrm>
          <a:prstGeom prst="rect">
            <a:avLst/>
          </a:prstGeom>
          <a:noFill/>
        </p:spPr>
        <p:txBody>
          <a:bodyPr wrap="none" rtlCol="0">
            <a:spAutoFit/>
          </a:bodyPr>
          <a:lstStyle/>
          <a:p>
            <a:pPr algn="r" defTabSz="685800" fontAlgn="auto">
              <a:spcBef>
                <a:spcPts val="0"/>
              </a:spcBef>
              <a:spcAft>
                <a:spcPts val="0"/>
              </a:spcAft>
            </a:pPr>
            <a:r>
              <a:rPr lang="de-DE" sz="1050" b="1" noProof="1">
                <a:ln/>
                <a:solidFill>
                  <a:srgbClr val="231F20"/>
                </a:solidFill>
                <a:latin typeface="Avenir Next LT Pro" panose="020B0504020202020204" pitchFamily="34" charset="0"/>
                <a:ea typeface="+mn-ea"/>
                <a:cs typeface="Arial"/>
                <a:sym typeface="Arial"/>
                <a:rtl val="0"/>
              </a:rPr>
              <a:t>N = 82</a:t>
            </a:r>
          </a:p>
        </p:txBody>
      </p:sp>
      <p:sp>
        <p:nvSpPr>
          <p:cNvPr id="38" name="TextBox 36">
            <a:extLst>
              <a:ext uri="{FF2B5EF4-FFF2-40B4-BE49-F238E27FC236}">
                <a16:creationId xmlns:a16="http://schemas.microsoft.com/office/drawing/2014/main" id="{57D38C8A-E090-FFD1-8C5A-475903A116A4}"/>
              </a:ext>
            </a:extLst>
          </p:cNvPr>
          <p:cNvSpPr txBox="1"/>
          <p:nvPr/>
        </p:nvSpPr>
        <p:spPr>
          <a:xfrm>
            <a:off x="6722063" y="1099263"/>
            <a:ext cx="1013419" cy="253916"/>
          </a:xfrm>
          <a:prstGeom prst="rect">
            <a:avLst/>
          </a:prstGeom>
          <a:noFill/>
        </p:spPr>
        <p:txBody>
          <a:bodyPr wrap="none" rtlCol="0">
            <a:spAutoFit/>
          </a:bodyPr>
          <a:lstStyle/>
          <a:p>
            <a:pPr algn="ctr" defTabSz="685800" fontAlgn="auto">
              <a:spcBef>
                <a:spcPts val="0"/>
              </a:spcBef>
              <a:spcAft>
                <a:spcPts val="0"/>
              </a:spcAft>
            </a:pPr>
            <a:r>
              <a:rPr lang="de-DE" sz="1050" b="1" noProof="1">
                <a:ln/>
                <a:solidFill>
                  <a:srgbClr val="231F20"/>
                </a:solidFill>
                <a:latin typeface="Avenir Next LT Pro" panose="020B0504020202020204" pitchFamily="34" charset="0"/>
                <a:ea typeface="+mn-ea"/>
                <a:cs typeface="Arial"/>
                <a:sym typeface="Arial"/>
                <a:rtl val="0"/>
              </a:rPr>
              <a:t>37.8 (31/82)</a:t>
            </a:r>
          </a:p>
        </p:txBody>
      </p:sp>
      <p:sp>
        <p:nvSpPr>
          <p:cNvPr id="39" name="TextBox 37">
            <a:extLst>
              <a:ext uri="{FF2B5EF4-FFF2-40B4-BE49-F238E27FC236}">
                <a16:creationId xmlns:a16="http://schemas.microsoft.com/office/drawing/2014/main" id="{0988A197-E489-2C95-2983-A1431B7D0715}"/>
              </a:ext>
            </a:extLst>
          </p:cNvPr>
          <p:cNvSpPr txBox="1"/>
          <p:nvPr/>
        </p:nvSpPr>
        <p:spPr>
          <a:xfrm>
            <a:off x="7885787" y="1099263"/>
            <a:ext cx="769763" cy="253916"/>
          </a:xfrm>
          <a:prstGeom prst="rect">
            <a:avLst/>
          </a:prstGeom>
          <a:noFill/>
        </p:spPr>
        <p:txBody>
          <a:bodyPr wrap="none" rtlCol="0">
            <a:spAutoFit/>
          </a:bodyPr>
          <a:lstStyle/>
          <a:p>
            <a:pPr defTabSz="685800" fontAlgn="auto">
              <a:spcBef>
                <a:spcPts val="0"/>
              </a:spcBef>
              <a:spcAft>
                <a:spcPts val="0"/>
              </a:spcAft>
            </a:pPr>
            <a:r>
              <a:rPr lang="de-DE" sz="1050" noProof="1">
                <a:ln/>
                <a:solidFill>
                  <a:srgbClr val="231F20"/>
                </a:solidFill>
                <a:latin typeface="Avenir Next LT Pro" panose="020B0504020202020204" pitchFamily="34" charset="0"/>
                <a:ea typeface="+mn-ea"/>
                <a:cs typeface="Arial"/>
                <a:sym typeface="Arial"/>
                <a:rtl val="0"/>
              </a:rPr>
              <a:t>27.3-49.2</a:t>
            </a:r>
          </a:p>
        </p:txBody>
      </p:sp>
      <p:sp>
        <p:nvSpPr>
          <p:cNvPr id="40" name="TextBox 38">
            <a:extLst>
              <a:ext uri="{FF2B5EF4-FFF2-40B4-BE49-F238E27FC236}">
                <a16:creationId xmlns:a16="http://schemas.microsoft.com/office/drawing/2014/main" id="{C753E384-2381-EBDA-6784-9C34562AD8B9}"/>
              </a:ext>
            </a:extLst>
          </p:cNvPr>
          <p:cNvSpPr txBox="1"/>
          <p:nvPr/>
        </p:nvSpPr>
        <p:spPr>
          <a:xfrm>
            <a:off x="295118" y="1472515"/>
            <a:ext cx="966931" cy="253916"/>
          </a:xfrm>
          <a:prstGeom prst="rect">
            <a:avLst/>
          </a:prstGeom>
          <a:noFill/>
        </p:spPr>
        <p:txBody>
          <a:bodyPr wrap="none" rtlCol="0">
            <a:spAutoFit/>
          </a:bodyPr>
          <a:lstStyle/>
          <a:p>
            <a:pPr defTabSz="685800" fontAlgn="auto">
              <a:spcBef>
                <a:spcPts val="0"/>
              </a:spcBef>
              <a:spcAft>
                <a:spcPts val="0"/>
              </a:spcAft>
            </a:pPr>
            <a:r>
              <a:rPr lang="de-DE" sz="1050" b="1" noProof="1">
                <a:ln/>
                <a:solidFill>
                  <a:srgbClr val="231F20"/>
                </a:solidFill>
                <a:latin typeface="Avenir Next LT Pro" panose="020B0504020202020204" pitchFamily="34" charset="0"/>
                <a:ea typeface="+mn-ea"/>
                <a:cs typeface="Arial"/>
                <a:sym typeface="Arial"/>
                <a:rtl val="0"/>
              </a:rPr>
              <a:t>HER2 status</a:t>
            </a:r>
          </a:p>
        </p:txBody>
      </p:sp>
      <p:sp>
        <p:nvSpPr>
          <p:cNvPr id="41" name="TextBox 39">
            <a:extLst>
              <a:ext uri="{FF2B5EF4-FFF2-40B4-BE49-F238E27FC236}">
                <a16:creationId xmlns:a16="http://schemas.microsoft.com/office/drawing/2014/main" id="{BDF6543C-08EE-6DA9-D82C-DF0950621D64}"/>
              </a:ext>
            </a:extLst>
          </p:cNvPr>
          <p:cNvSpPr txBox="1"/>
          <p:nvPr/>
        </p:nvSpPr>
        <p:spPr>
          <a:xfrm>
            <a:off x="3031363" y="1365153"/>
            <a:ext cx="614272" cy="253916"/>
          </a:xfrm>
          <a:prstGeom prst="rect">
            <a:avLst/>
          </a:prstGeom>
          <a:noFill/>
        </p:spPr>
        <p:txBody>
          <a:bodyPr wrap="none" rtlCol="0">
            <a:spAutoFit/>
          </a:bodyPr>
          <a:lstStyle/>
          <a:p>
            <a:pPr algn="r" defTabSz="685800" fontAlgn="auto">
              <a:spcBef>
                <a:spcPts val="0"/>
              </a:spcBef>
              <a:spcAft>
                <a:spcPts val="0"/>
              </a:spcAft>
            </a:pPr>
            <a:r>
              <a:rPr lang="de-DE" sz="1050" noProof="1">
                <a:ln/>
                <a:solidFill>
                  <a:srgbClr val="231F20"/>
                </a:solidFill>
                <a:latin typeface="Avenir Next LT Pro" panose="020B0504020202020204" pitchFamily="34" charset="0"/>
                <a:ea typeface="+mn-ea"/>
                <a:cs typeface="Arial"/>
                <a:sym typeface="Arial"/>
                <a:rtl val="0"/>
              </a:rPr>
              <a:t>IHC 3+</a:t>
            </a:r>
          </a:p>
        </p:txBody>
      </p:sp>
      <p:sp>
        <p:nvSpPr>
          <p:cNvPr id="42" name="TextBox 40">
            <a:extLst>
              <a:ext uri="{FF2B5EF4-FFF2-40B4-BE49-F238E27FC236}">
                <a16:creationId xmlns:a16="http://schemas.microsoft.com/office/drawing/2014/main" id="{D6413FD3-1B8E-90FD-7BA0-3E2CBB778E84}"/>
              </a:ext>
            </a:extLst>
          </p:cNvPr>
          <p:cNvSpPr txBox="1"/>
          <p:nvPr/>
        </p:nvSpPr>
        <p:spPr>
          <a:xfrm>
            <a:off x="6722063" y="1375456"/>
            <a:ext cx="1013419" cy="253916"/>
          </a:xfrm>
          <a:prstGeom prst="rect">
            <a:avLst/>
          </a:prstGeom>
          <a:noFill/>
        </p:spPr>
        <p:txBody>
          <a:bodyPr wrap="none" rtlCol="0">
            <a:spAutoFit/>
          </a:bodyPr>
          <a:lstStyle/>
          <a:p>
            <a:pPr algn="ctr" defTabSz="685800" fontAlgn="auto">
              <a:spcBef>
                <a:spcPts val="0"/>
              </a:spcBef>
              <a:spcAft>
                <a:spcPts val="0"/>
              </a:spcAft>
            </a:pPr>
            <a:r>
              <a:rPr lang="de-DE" sz="1050" b="1" noProof="1">
                <a:ln/>
                <a:solidFill>
                  <a:srgbClr val="231F20"/>
                </a:solidFill>
                <a:latin typeface="Avenir Next LT Pro" panose="020B0504020202020204" pitchFamily="34" charset="0"/>
                <a:ea typeface="+mn-ea"/>
                <a:cs typeface="Arial"/>
                <a:sym typeface="Arial"/>
                <a:rtl val="0"/>
              </a:rPr>
              <a:t>46.9 (30/64)</a:t>
            </a:r>
          </a:p>
        </p:txBody>
      </p:sp>
      <p:sp>
        <p:nvSpPr>
          <p:cNvPr id="43" name="TextBox 41">
            <a:extLst>
              <a:ext uri="{FF2B5EF4-FFF2-40B4-BE49-F238E27FC236}">
                <a16:creationId xmlns:a16="http://schemas.microsoft.com/office/drawing/2014/main" id="{B8321929-58FB-AB4E-96BC-079778ED711F}"/>
              </a:ext>
            </a:extLst>
          </p:cNvPr>
          <p:cNvSpPr txBox="1"/>
          <p:nvPr/>
        </p:nvSpPr>
        <p:spPr>
          <a:xfrm>
            <a:off x="7885787" y="1382028"/>
            <a:ext cx="769763" cy="253916"/>
          </a:xfrm>
          <a:prstGeom prst="rect">
            <a:avLst/>
          </a:prstGeom>
          <a:noFill/>
        </p:spPr>
        <p:txBody>
          <a:bodyPr wrap="none" rtlCol="0">
            <a:spAutoFit/>
          </a:bodyPr>
          <a:lstStyle/>
          <a:p>
            <a:pPr defTabSz="685800" fontAlgn="auto">
              <a:spcBef>
                <a:spcPts val="0"/>
              </a:spcBef>
              <a:spcAft>
                <a:spcPts val="0"/>
              </a:spcAft>
            </a:pPr>
            <a:r>
              <a:rPr lang="de-DE" sz="1050" noProof="1">
                <a:ln/>
                <a:solidFill>
                  <a:srgbClr val="231F20"/>
                </a:solidFill>
                <a:latin typeface="Avenir Next LT Pro" panose="020B0504020202020204" pitchFamily="34" charset="0"/>
                <a:ea typeface="+mn-ea"/>
                <a:cs typeface="Arial"/>
                <a:sym typeface="Arial"/>
                <a:rtl val="0"/>
              </a:rPr>
              <a:t>34.3-59.8</a:t>
            </a:r>
          </a:p>
        </p:txBody>
      </p:sp>
      <p:sp>
        <p:nvSpPr>
          <p:cNvPr id="44" name="TextBox 42">
            <a:extLst>
              <a:ext uri="{FF2B5EF4-FFF2-40B4-BE49-F238E27FC236}">
                <a16:creationId xmlns:a16="http://schemas.microsoft.com/office/drawing/2014/main" id="{0E66E52C-33C3-FFB2-5D1B-F09DA8B72016}"/>
              </a:ext>
            </a:extLst>
          </p:cNvPr>
          <p:cNvSpPr txBox="1"/>
          <p:nvPr/>
        </p:nvSpPr>
        <p:spPr>
          <a:xfrm>
            <a:off x="2688594" y="1599627"/>
            <a:ext cx="960519" cy="253916"/>
          </a:xfrm>
          <a:prstGeom prst="rect">
            <a:avLst/>
          </a:prstGeom>
          <a:noFill/>
        </p:spPr>
        <p:txBody>
          <a:bodyPr wrap="none" rtlCol="0">
            <a:spAutoFit/>
          </a:bodyPr>
          <a:lstStyle/>
          <a:p>
            <a:pPr algn="r" defTabSz="685800" fontAlgn="auto">
              <a:spcBef>
                <a:spcPts val="0"/>
              </a:spcBef>
              <a:spcAft>
                <a:spcPts val="0"/>
              </a:spcAft>
            </a:pPr>
            <a:r>
              <a:rPr lang="de-DE" sz="1050" noProof="1">
                <a:ln/>
                <a:solidFill>
                  <a:srgbClr val="231F20"/>
                </a:solidFill>
                <a:latin typeface="Avenir Next LT Pro" panose="020B0504020202020204" pitchFamily="34" charset="0"/>
                <a:ea typeface="+mn-ea"/>
                <a:cs typeface="Arial"/>
                <a:sym typeface="Arial"/>
                <a:rtl val="0"/>
              </a:rPr>
              <a:t>IHC 2+/ISH+</a:t>
            </a:r>
          </a:p>
        </p:txBody>
      </p:sp>
      <p:sp>
        <p:nvSpPr>
          <p:cNvPr id="45" name="TextBox 43">
            <a:extLst>
              <a:ext uri="{FF2B5EF4-FFF2-40B4-BE49-F238E27FC236}">
                <a16:creationId xmlns:a16="http://schemas.microsoft.com/office/drawing/2014/main" id="{EDCECDFD-914A-38C2-375C-4969236275F4}"/>
              </a:ext>
            </a:extLst>
          </p:cNvPr>
          <p:cNvSpPr txBox="1"/>
          <p:nvPr/>
        </p:nvSpPr>
        <p:spPr>
          <a:xfrm>
            <a:off x="6808625" y="1598674"/>
            <a:ext cx="840295" cy="253916"/>
          </a:xfrm>
          <a:prstGeom prst="rect">
            <a:avLst/>
          </a:prstGeom>
          <a:noFill/>
        </p:spPr>
        <p:txBody>
          <a:bodyPr wrap="none" rtlCol="0">
            <a:spAutoFit/>
          </a:bodyPr>
          <a:lstStyle/>
          <a:p>
            <a:pPr algn="ctr" defTabSz="685800" fontAlgn="auto">
              <a:spcBef>
                <a:spcPts val="0"/>
              </a:spcBef>
              <a:spcAft>
                <a:spcPts val="0"/>
              </a:spcAft>
            </a:pPr>
            <a:r>
              <a:rPr lang="de-DE" sz="1050" b="1" noProof="1">
                <a:ln/>
                <a:solidFill>
                  <a:srgbClr val="231F20"/>
                </a:solidFill>
                <a:latin typeface="Avenir Next LT Pro" panose="020B0504020202020204" pitchFamily="34" charset="0"/>
                <a:ea typeface="+mn-ea"/>
                <a:cs typeface="Arial"/>
                <a:sym typeface="Arial"/>
                <a:rtl val="0"/>
              </a:rPr>
              <a:t>5.6 (1/18)</a:t>
            </a:r>
          </a:p>
        </p:txBody>
      </p:sp>
      <p:sp>
        <p:nvSpPr>
          <p:cNvPr id="46" name="TextBox 44">
            <a:extLst>
              <a:ext uri="{FF2B5EF4-FFF2-40B4-BE49-F238E27FC236}">
                <a16:creationId xmlns:a16="http://schemas.microsoft.com/office/drawing/2014/main" id="{C0E9ACDE-94BB-CC74-EABD-9ECB0192A57A}"/>
              </a:ext>
            </a:extLst>
          </p:cNvPr>
          <p:cNvSpPr txBox="1"/>
          <p:nvPr/>
        </p:nvSpPr>
        <p:spPr>
          <a:xfrm>
            <a:off x="7923057" y="1605247"/>
            <a:ext cx="691215" cy="253916"/>
          </a:xfrm>
          <a:prstGeom prst="rect">
            <a:avLst/>
          </a:prstGeom>
          <a:noFill/>
        </p:spPr>
        <p:txBody>
          <a:bodyPr wrap="none" rtlCol="0">
            <a:spAutoFit/>
          </a:bodyPr>
          <a:lstStyle/>
          <a:p>
            <a:pPr defTabSz="685800" fontAlgn="auto">
              <a:spcBef>
                <a:spcPts val="0"/>
              </a:spcBef>
              <a:spcAft>
                <a:spcPts val="0"/>
              </a:spcAft>
            </a:pPr>
            <a:r>
              <a:rPr lang="de-DE" sz="1050" noProof="1">
                <a:ln/>
                <a:solidFill>
                  <a:srgbClr val="231F20"/>
                </a:solidFill>
                <a:latin typeface="Avenir Next LT Pro" panose="020B0504020202020204" pitchFamily="34" charset="0"/>
                <a:ea typeface="+mn-ea"/>
                <a:cs typeface="Arial"/>
                <a:sym typeface="Arial"/>
                <a:rtl val="0"/>
              </a:rPr>
              <a:t>0.1-27.3</a:t>
            </a:r>
          </a:p>
        </p:txBody>
      </p:sp>
      <p:sp>
        <p:nvSpPr>
          <p:cNvPr id="47" name="TextBox 45">
            <a:extLst>
              <a:ext uri="{FF2B5EF4-FFF2-40B4-BE49-F238E27FC236}">
                <a16:creationId xmlns:a16="http://schemas.microsoft.com/office/drawing/2014/main" id="{AC34A37A-439D-C4E4-0304-9290AE9BF1CB}"/>
              </a:ext>
            </a:extLst>
          </p:cNvPr>
          <p:cNvSpPr txBox="1"/>
          <p:nvPr/>
        </p:nvSpPr>
        <p:spPr>
          <a:xfrm>
            <a:off x="4387548" y="4039825"/>
            <a:ext cx="1755610" cy="230832"/>
          </a:xfrm>
          <a:prstGeom prst="rect">
            <a:avLst/>
          </a:prstGeom>
          <a:noFill/>
        </p:spPr>
        <p:txBody>
          <a:bodyPr wrap="none" rtlCol="0">
            <a:spAutoFit/>
          </a:bodyPr>
          <a:lstStyle/>
          <a:p>
            <a:pPr algn="ctr" defTabSz="685800" fontAlgn="auto">
              <a:spcBef>
                <a:spcPts val="0"/>
              </a:spcBef>
              <a:spcAft>
                <a:spcPts val="0"/>
              </a:spcAft>
            </a:pPr>
            <a:r>
              <a:rPr lang="de-DE" sz="900" b="1" noProof="1">
                <a:ln/>
                <a:solidFill>
                  <a:srgbClr val="231F20"/>
                </a:solidFill>
                <a:latin typeface="Avenir Next LT Pro" panose="020B0504020202020204" pitchFamily="34" charset="0"/>
                <a:ea typeface="+mn-ea"/>
                <a:cs typeface="Arial"/>
                <a:sym typeface="Arial"/>
                <a:rtl val="0"/>
              </a:rPr>
              <a:t>Objective Response Rate, %</a:t>
            </a:r>
          </a:p>
        </p:txBody>
      </p:sp>
      <p:sp>
        <p:nvSpPr>
          <p:cNvPr id="48" name="Freeform 143">
            <a:extLst>
              <a:ext uri="{FF2B5EF4-FFF2-40B4-BE49-F238E27FC236}">
                <a16:creationId xmlns:a16="http://schemas.microsoft.com/office/drawing/2014/main" id="{C765A5F2-0A19-63DF-5684-B61D1E056FE6}"/>
              </a:ext>
            </a:extLst>
          </p:cNvPr>
          <p:cNvSpPr/>
          <p:nvPr/>
        </p:nvSpPr>
        <p:spPr>
          <a:xfrm>
            <a:off x="4274763" y="3861584"/>
            <a:ext cx="7937" cy="55166"/>
          </a:xfrm>
          <a:custGeom>
            <a:avLst/>
            <a:gdLst>
              <a:gd name="connsiteX0" fmla="*/ 0 w 10583"/>
              <a:gd name="connsiteY0" fmla="*/ 73554 h 73554"/>
              <a:gd name="connsiteX1" fmla="*/ 0 w 10583"/>
              <a:gd name="connsiteY1" fmla="*/ 0 h 73554"/>
            </a:gdLst>
            <a:ahLst/>
            <a:cxnLst>
              <a:cxn ang="0">
                <a:pos x="connsiteX0" y="connsiteY0"/>
              </a:cxn>
              <a:cxn ang="0">
                <a:pos x="connsiteX1" y="connsiteY1"/>
              </a:cxn>
            </a:cxnLst>
            <a:rect l="l" t="t" r="r" b="b"/>
            <a:pathLst>
              <a:path w="10583" h="73554">
                <a:moveTo>
                  <a:pt x="0" y="73554"/>
                </a:moveTo>
                <a:lnTo>
                  <a:pt x="0" y="0"/>
                </a:lnTo>
              </a:path>
            </a:pathLst>
          </a:custGeom>
          <a:ln w="19050" cap="flat">
            <a:solidFill>
              <a:schemeClr val="tx1"/>
            </a:solidFill>
            <a:prstDash val="solid"/>
            <a:miter/>
          </a:ln>
        </p:spPr>
        <p:txBody>
          <a:bodyPr rtlCol="0" anchor="ctr"/>
          <a:lstStyle/>
          <a:p>
            <a:pPr defTabSz="685800" fontAlgn="auto">
              <a:spcBef>
                <a:spcPts val="0"/>
              </a:spcBef>
              <a:spcAft>
                <a:spcPts val="0"/>
              </a:spcAft>
            </a:pPr>
            <a:endParaRPr lang="de-DE" sz="1350" noProof="1">
              <a:solidFill>
                <a:srgbClr val="2D2924"/>
              </a:solidFill>
              <a:latin typeface="Avenir Next LT Pro" panose="020B0504020202020204" pitchFamily="34" charset="0"/>
              <a:ea typeface="+mn-ea"/>
              <a:cs typeface="+mn-cs"/>
            </a:endParaRPr>
          </a:p>
        </p:txBody>
      </p:sp>
      <p:sp>
        <p:nvSpPr>
          <p:cNvPr id="49" name="TextBox 47">
            <a:extLst>
              <a:ext uri="{FF2B5EF4-FFF2-40B4-BE49-F238E27FC236}">
                <a16:creationId xmlns:a16="http://schemas.microsoft.com/office/drawing/2014/main" id="{5376DEEC-9482-952E-728E-74092021C453}"/>
              </a:ext>
            </a:extLst>
          </p:cNvPr>
          <p:cNvSpPr txBox="1"/>
          <p:nvPr/>
        </p:nvSpPr>
        <p:spPr>
          <a:xfrm>
            <a:off x="4147346" y="3886668"/>
            <a:ext cx="303288" cy="213585"/>
          </a:xfrm>
          <a:prstGeom prst="rect">
            <a:avLst/>
          </a:prstGeom>
          <a:noFill/>
        </p:spPr>
        <p:txBody>
          <a:bodyPr wrap="none" rtlCol="0">
            <a:spAutoFit/>
          </a:bodyPr>
          <a:lstStyle/>
          <a:p>
            <a:pPr defTabSz="685800" fontAlgn="auto">
              <a:spcBef>
                <a:spcPts val="0"/>
              </a:spcBef>
              <a:spcAft>
                <a:spcPts val="0"/>
              </a:spcAft>
            </a:pPr>
            <a:r>
              <a:rPr lang="de-DE" sz="788" noProof="1">
                <a:ln/>
                <a:solidFill>
                  <a:srgbClr val="231F20"/>
                </a:solidFill>
                <a:latin typeface="Avenir Next LT Pro" panose="020B0504020202020204" pitchFamily="34" charset="0"/>
                <a:ea typeface="+mn-ea"/>
                <a:cs typeface="Arial"/>
                <a:sym typeface="Arial"/>
                <a:rtl val="0"/>
              </a:rPr>
              <a:t>10</a:t>
            </a:r>
          </a:p>
        </p:txBody>
      </p:sp>
      <p:sp>
        <p:nvSpPr>
          <p:cNvPr id="50" name="Freeform 145">
            <a:extLst>
              <a:ext uri="{FF2B5EF4-FFF2-40B4-BE49-F238E27FC236}">
                <a16:creationId xmlns:a16="http://schemas.microsoft.com/office/drawing/2014/main" id="{1272AD86-7BBF-70E7-2E00-C3A5C2C9BA32}"/>
              </a:ext>
            </a:extLst>
          </p:cNvPr>
          <p:cNvSpPr/>
          <p:nvPr/>
        </p:nvSpPr>
        <p:spPr>
          <a:xfrm>
            <a:off x="4622426" y="3861584"/>
            <a:ext cx="7937" cy="55166"/>
          </a:xfrm>
          <a:custGeom>
            <a:avLst/>
            <a:gdLst>
              <a:gd name="connsiteX0" fmla="*/ 0 w 10583"/>
              <a:gd name="connsiteY0" fmla="*/ 73554 h 73554"/>
              <a:gd name="connsiteX1" fmla="*/ 0 w 10583"/>
              <a:gd name="connsiteY1" fmla="*/ 0 h 73554"/>
            </a:gdLst>
            <a:ahLst/>
            <a:cxnLst>
              <a:cxn ang="0">
                <a:pos x="connsiteX0" y="connsiteY0"/>
              </a:cxn>
              <a:cxn ang="0">
                <a:pos x="connsiteX1" y="connsiteY1"/>
              </a:cxn>
            </a:cxnLst>
            <a:rect l="l" t="t" r="r" b="b"/>
            <a:pathLst>
              <a:path w="10583" h="73554">
                <a:moveTo>
                  <a:pt x="0" y="73554"/>
                </a:moveTo>
                <a:lnTo>
                  <a:pt x="0" y="0"/>
                </a:lnTo>
              </a:path>
            </a:pathLst>
          </a:custGeom>
          <a:ln w="19050" cap="flat">
            <a:solidFill>
              <a:schemeClr val="tx1"/>
            </a:solidFill>
            <a:prstDash val="solid"/>
            <a:miter/>
          </a:ln>
        </p:spPr>
        <p:txBody>
          <a:bodyPr rtlCol="0" anchor="ctr"/>
          <a:lstStyle/>
          <a:p>
            <a:pPr defTabSz="685800" fontAlgn="auto">
              <a:spcBef>
                <a:spcPts val="0"/>
              </a:spcBef>
              <a:spcAft>
                <a:spcPts val="0"/>
              </a:spcAft>
            </a:pPr>
            <a:endParaRPr lang="de-DE" sz="1350" noProof="1">
              <a:solidFill>
                <a:srgbClr val="2D2924"/>
              </a:solidFill>
              <a:latin typeface="Avenir Next LT Pro" panose="020B0504020202020204" pitchFamily="34" charset="0"/>
              <a:ea typeface="+mn-ea"/>
              <a:cs typeface="+mn-cs"/>
            </a:endParaRPr>
          </a:p>
        </p:txBody>
      </p:sp>
      <p:sp>
        <p:nvSpPr>
          <p:cNvPr id="51" name="TextBox 49">
            <a:extLst>
              <a:ext uri="{FF2B5EF4-FFF2-40B4-BE49-F238E27FC236}">
                <a16:creationId xmlns:a16="http://schemas.microsoft.com/office/drawing/2014/main" id="{B91697D6-EACA-603D-A7AE-DB639B5F17EB}"/>
              </a:ext>
            </a:extLst>
          </p:cNvPr>
          <p:cNvSpPr txBox="1"/>
          <p:nvPr/>
        </p:nvSpPr>
        <p:spPr>
          <a:xfrm>
            <a:off x="4500803" y="3886668"/>
            <a:ext cx="303288" cy="213585"/>
          </a:xfrm>
          <a:prstGeom prst="rect">
            <a:avLst/>
          </a:prstGeom>
          <a:noFill/>
        </p:spPr>
        <p:txBody>
          <a:bodyPr wrap="none" rtlCol="0">
            <a:spAutoFit/>
          </a:bodyPr>
          <a:lstStyle/>
          <a:p>
            <a:pPr defTabSz="685800" fontAlgn="auto">
              <a:spcBef>
                <a:spcPts val="0"/>
              </a:spcBef>
              <a:spcAft>
                <a:spcPts val="0"/>
              </a:spcAft>
            </a:pPr>
            <a:r>
              <a:rPr lang="de-DE" sz="788" noProof="1">
                <a:ln/>
                <a:solidFill>
                  <a:srgbClr val="231F20"/>
                </a:solidFill>
                <a:latin typeface="Avenir Next LT Pro" panose="020B0504020202020204" pitchFamily="34" charset="0"/>
                <a:ea typeface="+mn-ea"/>
                <a:cs typeface="Arial"/>
                <a:sym typeface="Arial"/>
                <a:rtl val="0"/>
              </a:rPr>
              <a:t>20</a:t>
            </a:r>
          </a:p>
        </p:txBody>
      </p:sp>
      <p:sp>
        <p:nvSpPr>
          <p:cNvPr id="52" name="Freeform 147">
            <a:extLst>
              <a:ext uri="{FF2B5EF4-FFF2-40B4-BE49-F238E27FC236}">
                <a16:creationId xmlns:a16="http://schemas.microsoft.com/office/drawing/2014/main" id="{4DD10092-B324-F41A-EED0-3934566609E7}"/>
              </a:ext>
            </a:extLst>
          </p:cNvPr>
          <p:cNvSpPr/>
          <p:nvPr/>
        </p:nvSpPr>
        <p:spPr>
          <a:xfrm>
            <a:off x="4977788" y="3861584"/>
            <a:ext cx="7937" cy="55166"/>
          </a:xfrm>
          <a:custGeom>
            <a:avLst/>
            <a:gdLst>
              <a:gd name="connsiteX0" fmla="*/ 0 w 10583"/>
              <a:gd name="connsiteY0" fmla="*/ 73554 h 73554"/>
              <a:gd name="connsiteX1" fmla="*/ 0 w 10583"/>
              <a:gd name="connsiteY1" fmla="*/ 0 h 73554"/>
            </a:gdLst>
            <a:ahLst/>
            <a:cxnLst>
              <a:cxn ang="0">
                <a:pos x="connsiteX0" y="connsiteY0"/>
              </a:cxn>
              <a:cxn ang="0">
                <a:pos x="connsiteX1" y="connsiteY1"/>
              </a:cxn>
            </a:cxnLst>
            <a:rect l="l" t="t" r="r" b="b"/>
            <a:pathLst>
              <a:path w="10583" h="73554">
                <a:moveTo>
                  <a:pt x="0" y="73554"/>
                </a:moveTo>
                <a:lnTo>
                  <a:pt x="0" y="0"/>
                </a:lnTo>
              </a:path>
            </a:pathLst>
          </a:custGeom>
          <a:ln w="19050" cap="flat">
            <a:solidFill>
              <a:schemeClr val="tx1"/>
            </a:solidFill>
            <a:prstDash val="solid"/>
            <a:miter/>
          </a:ln>
        </p:spPr>
        <p:txBody>
          <a:bodyPr rtlCol="0" anchor="ctr"/>
          <a:lstStyle/>
          <a:p>
            <a:pPr defTabSz="685800" fontAlgn="auto">
              <a:spcBef>
                <a:spcPts val="0"/>
              </a:spcBef>
              <a:spcAft>
                <a:spcPts val="0"/>
              </a:spcAft>
            </a:pPr>
            <a:endParaRPr lang="de-DE" sz="1350" noProof="1">
              <a:solidFill>
                <a:srgbClr val="2D2924"/>
              </a:solidFill>
              <a:latin typeface="Avenir Next LT Pro" panose="020B0504020202020204" pitchFamily="34" charset="0"/>
              <a:ea typeface="+mn-ea"/>
              <a:cs typeface="+mn-cs"/>
            </a:endParaRPr>
          </a:p>
        </p:txBody>
      </p:sp>
      <p:sp>
        <p:nvSpPr>
          <p:cNvPr id="53" name="TextBox 51">
            <a:extLst>
              <a:ext uri="{FF2B5EF4-FFF2-40B4-BE49-F238E27FC236}">
                <a16:creationId xmlns:a16="http://schemas.microsoft.com/office/drawing/2014/main" id="{D8422E8F-1B2D-1B88-6331-9DD21EF21EF9}"/>
              </a:ext>
            </a:extLst>
          </p:cNvPr>
          <p:cNvSpPr txBox="1"/>
          <p:nvPr/>
        </p:nvSpPr>
        <p:spPr>
          <a:xfrm>
            <a:off x="4850354" y="3886668"/>
            <a:ext cx="303288" cy="213585"/>
          </a:xfrm>
          <a:prstGeom prst="rect">
            <a:avLst/>
          </a:prstGeom>
          <a:noFill/>
        </p:spPr>
        <p:txBody>
          <a:bodyPr wrap="none" rtlCol="0">
            <a:spAutoFit/>
          </a:bodyPr>
          <a:lstStyle/>
          <a:p>
            <a:pPr defTabSz="685800" fontAlgn="auto">
              <a:spcBef>
                <a:spcPts val="0"/>
              </a:spcBef>
              <a:spcAft>
                <a:spcPts val="0"/>
              </a:spcAft>
            </a:pPr>
            <a:r>
              <a:rPr lang="de-DE" sz="788" noProof="1">
                <a:ln/>
                <a:solidFill>
                  <a:srgbClr val="231F20"/>
                </a:solidFill>
                <a:latin typeface="Avenir Next LT Pro" panose="020B0504020202020204" pitchFamily="34" charset="0"/>
                <a:ea typeface="+mn-ea"/>
                <a:cs typeface="Arial"/>
                <a:sym typeface="Arial"/>
                <a:rtl val="0"/>
              </a:rPr>
              <a:t>30</a:t>
            </a:r>
          </a:p>
        </p:txBody>
      </p:sp>
      <p:sp>
        <p:nvSpPr>
          <p:cNvPr id="54" name="Freeform 149">
            <a:extLst>
              <a:ext uri="{FF2B5EF4-FFF2-40B4-BE49-F238E27FC236}">
                <a16:creationId xmlns:a16="http://schemas.microsoft.com/office/drawing/2014/main" id="{C25CF1FD-A7D5-F12A-77CA-1039C146DE99}"/>
              </a:ext>
            </a:extLst>
          </p:cNvPr>
          <p:cNvSpPr/>
          <p:nvPr/>
        </p:nvSpPr>
        <p:spPr>
          <a:xfrm>
            <a:off x="5323942" y="3861584"/>
            <a:ext cx="7937" cy="55166"/>
          </a:xfrm>
          <a:custGeom>
            <a:avLst/>
            <a:gdLst>
              <a:gd name="connsiteX0" fmla="*/ 0 w 10583"/>
              <a:gd name="connsiteY0" fmla="*/ 73554 h 73554"/>
              <a:gd name="connsiteX1" fmla="*/ 0 w 10583"/>
              <a:gd name="connsiteY1" fmla="*/ 0 h 73554"/>
            </a:gdLst>
            <a:ahLst/>
            <a:cxnLst>
              <a:cxn ang="0">
                <a:pos x="connsiteX0" y="connsiteY0"/>
              </a:cxn>
              <a:cxn ang="0">
                <a:pos x="connsiteX1" y="connsiteY1"/>
              </a:cxn>
            </a:cxnLst>
            <a:rect l="l" t="t" r="r" b="b"/>
            <a:pathLst>
              <a:path w="10583" h="73554">
                <a:moveTo>
                  <a:pt x="0" y="73554"/>
                </a:moveTo>
                <a:lnTo>
                  <a:pt x="0" y="0"/>
                </a:lnTo>
              </a:path>
            </a:pathLst>
          </a:custGeom>
          <a:ln w="19050" cap="flat">
            <a:solidFill>
              <a:schemeClr val="tx1"/>
            </a:solidFill>
            <a:prstDash val="solid"/>
            <a:miter/>
          </a:ln>
        </p:spPr>
        <p:txBody>
          <a:bodyPr rtlCol="0" anchor="ctr"/>
          <a:lstStyle/>
          <a:p>
            <a:pPr defTabSz="685800" fontAlgn="auto">
              <a:spcBef>
                <a:spcPts val="0"/>
              </a:spcBef>
              <a:spcAft>
                <a:spcPts val="0"/>
              </a:spcAft>
            </a:pPr>
            <a:endParaRPr lang="de-DE" sz="1350" noProof="1">
              <a:solidFill>
                <a:srgbClr val="2D2924"/>
              </a:solidFill>
              <a:latin typeface="Avenir Next LT Pro" panose="020B0504020202020204" pitchFamily="34" charset="0"/>
              <a:ea typeface="+mn-ea"/>
              <a:cs typeface="+mn-cs"/>
            </a:endParaRPr>
          </a:p>
        </p:txBody>
      </p:sp>
      <p:sp>
        <p:nvSpPr>
          <p:cNvPr id="55" name="TextBox 53">
            <a:extLst>
              <a:ext uri="{FF2B5EF4-FFF2-40B4-BE49-F238E27FC236}">
                <a16:creationId xmlns:a16="http://schemas.microsoft.com/office/drawing/2014/main" id="{1E6F4876-E3F0-7E96-FF06-24743349E262}"/>
              </a:ext>
            </a:extLst>
          </p:cNvPr>
          <p:cNvSpPr txBox="1"/>
          <p:nvPr/>
        </p:nvSpPr>
        <p:spPr>
          <a:xfrm>
            <a:off x="5196470" y="3886668"/>
            <a:ext cx="303288" cy="213585"/>
          </a:xfrm>
          <a:prstGeom prst="rect">
            <a:avLst/>
          </a:prstGeom>
          <a:noFill/>
        </p:spPr>
        <p:txBody>
          <a:bodyPr wrap="none" rtlCol="0">
            <a:spAutoFit/>
          </a:bodyPr>
          <a:lstStyle/>
          <a:p>
            <a:pPr defTabSz="685800" fontAlgn="auto">
              <a:spcBef>
                <a:spcPts val="0"/>
              </a:spcBef>
              <a:spcAft>
                <a:spcPts val="0"/>
              </a:spcAft>
            </a:pPr>
            <a:r>
              <a:rPr lang="de-DE" sz="788" noProof="1">
                <a:ln/>
                <a:solidFill>
                  <a:srgbClr val="231F20"/>
                </a:solidFill>
                <a:latin typeface="Avenir Next LT Pro" panose="020B0504020202020204" pitchFamily="34" charset="0"/>
                <a:ea typeface="+mn-ea"/>
                <a:cs typeface="Arial"/>
                <a:sym typeface="Arial"/>
                <a:rtl val="0"/>
              </a:rPr>
              <a:t>40</a:t>
            </a:r>
          </a:p>
        </p:txBody>
      </p:sp>
      <p:sp>
        <p:nvSpPr>
          <p:cNvPr id="56" name="Freeform 151">
            <a:extLst>
              <a:ext uri="{FF2B5EF4-FFF2-40B4-BE49-F238E27FC236}">
                <a16:creationId xmlns:a16="http://schemas.microsoft.com/office/drawing/2014/main" id="{6BE913C0-B5AE-721F-121B-BABA519197BD}"/>
              </a:ext>
            </a:extLst>
          </p:cNvPr>
          <p:cNvSpPr/>
          <p:nvPr/>
        </p:nvSpPr>
        <p:spPr>
          <a:xfrm>
            <a:off x="5671525" y="3861584"/>
            <a:ext cx="7937" cy="55166"/>
          </a:xfrm>
          <a:custGeom>
            <a:avLst/>
            <a:gdLst>
              <a:gd name="connsiteX0" fmla="*/ 0 w 10583"/>
              <a:gd name="connsiteY0" fmla="*/ 73554 h 73554"/>
              <a:gd name="connsiteX1" fmla="*/ 0 w 10583"/>
              <a:gd name="connsiteY1" fmla="*/ 0 h 73554"/>
            </a:gdLst>
            <a:ahLst/>
            <a:cxnLst>
              <a:cxn ang="0">
                <a:pos x="connsiteX0" y="connsiteY0"/>
              </a:cxn>
              <a:cxn ang="0">
                <a:pos x="connsiteX1" y="connsiteY1"/>
              </a:cxn>
            </a:cxnLst>
            <a:rect l="l" t="t" r="r" b="b"/>
            <a:pathLst>
              <a:path w="10583" h="73554">
                <a:moveTo>
                  <a:pt x="0" y="73554"/>
                </a:moveTo>
                <a:lnTo>
                  <a:pt x="0" y="0"/>
                </a:lnTo>
              </a:path>
            </a:pathLst>
          </a:custGeom>
          <a:ln w="19050" cap="flat">
            <a:solidFill>
              <a:schemeClr val="tx1"/>
            </a:solidFill>
            <a:prstDash val="solid"/>
            <a:miter/>
          </a:ln>
        </p:spPr>
        <p:txBody>
          <a:bodyPr rtlCol="0" anchor="ctr"/>
          <a:lstStyle/>
          <a:p>
            <a:pPr defTabSz="685800" fontAlgn="auto">
              <a:spcBef>
                <a:spcPts val="0"/>
              </a:spcBef>
              <a:spcAft>
                <a:spcPts val="0"/>
              </a:spcAft>
            </a:pPr>
            <a:endParaRPr lang="de-DE" sz="1350" noProof="1">
              <a:solidFill>
                <a:srgbClr val="2D2924"/>
              </a:solidFill>
              <a:latin typeface="Avenir Next LT Pro" panose="020B0504020202020204" pitchFamily="34" charset="0"/>
              <a:ea typeface="+mn-ea"/>
              <a:cs typeface="+mn-cs"/>
            </a:endParaRPr>
          </a:p>
        </p:txBody>
      </p:sp>
      <p:sp>
        <p:nvSpPr>
          <p:cNvPr id="57" name="TextBox 55">
            <a:extLst>
              <a:ext uri="{FF2B5EF4-FFF2-40B4-BE49-F238E27FC236}">
                <a16:creationId xmlns:a16="http://schemas.microsoft.com/office/drawing/2014/main" id="{02824EB9-DCE3-71B5-86A8-C8D241366EAD}"/>
              </a:ext>
            </a:extLst>
          </p:cNvPr>
          <p:cNvSpPr txBox="1"/>
          <p:nvPr/>
        </p:nvSpPr>
        <p:spPr>
          <a:xfrm>
            <a:off x="5549926" y="3886668"/>
            <a:ext cx="303288" cy="213585"/>
          </a:xfrm>
          <a:prstGeom prst="rect">
            <a:avLst/>
          </a:prstGeom>
          <a:noFill/>
        </p:spPr>
        <p:txBody>
          <a:bodyPr wrap="none" rtlCol="0">
            <a:spAutoFit/>
          </a:bodyPr>
          <a:lstStyle/>
          <a:p>
            <a:pPr defTabSz="685800" fontAlgn="auto">
              <a:spcBef>
                <a:spcPts val="0"/>
              </a:spcBef>
              <a:spcAft>
                <a:spcPts val="0"/>
              </a:spcAft>
            </a:pPr>
            <a:r>
              <a:rPr lang="de-DE" sz="788" noProof="1">
                <a:ln/>
                <a:solidFill>
                  <a:srgbClr val="231F20"/>
                </a:solidFill>
                <a:latin typeface="Avenir Next LT Pro" panose="020B0504020202020204" pitchFamily="34" charset="0"/>
                <a:ea typeface="+mn-ea"/>
                <a:cs typeface="Arial"/>
                <a:sym typeface="Arial"/>
                <a:rtl val="0"/>
              </a:rPr>
              <a:t>50</a:t>
            </a:r>
          </a:p>
        </p:txBody>
      </p:sp>
      <p:sp>
        <p:nvSpPr>
          <p:cNvPr id="58" name="Freeform 153">
            <a:extLst>
              <a:ext uri="{FF2B5EF4-FFF2-40B4-BE49-F238E27FC236}">
                <a16:creationId xmlns:a16="http://schemas.microsoft.com/office/drawing/2014/main" id="{30A5F0F6-E918-650C-136E-62F6F5659A5F}"/>
              </a:ext>
            </a:extLst>
          </p:cNvPr>
          <p:cNvSpPr/>
          <p:nvPr/>
        </p:nvSpPr>
        <p:spPr>
          <a:xfrm>
            <a:off x="6026966" y="3861584"/>
            <a:ext cx="7937" cy="55166"/>
          </a:xfrm>
          <a:custGeom>
            <a:avLst/>
            <a:gdLst>
              <a:gd name="connsiteX0" fmla="*/ 0 w 10583"/>
              <a:gd name="connsiteY0" fmla="*/ 73554 h 73554"/>
              <a:gd name="connsiteX1" fmla="*/ 0 w 10583"/>
              <a:gd name="connsiteY1" fmla="*/ 0 h 73554"/>
            </a:gdLst>
            <a:ahLst/>
            <a:cxnLst>
              <a:cxn ang="0">
                <a:pos x="connsiteX0" y="connsiteY0"/>
              </a:cxn>
              <a:cxn ang="0">
                <a:pos x="connsiteX1" y="connsiteY1"/>
              </a:cxn>
            </a:cxnLst>
            <a:rect l="l" t="t" r="r" b="b"/>
            <a:pathLst>
              <a:path w="10583" h="73554">
                <a:moveTo>
                  <a:pt x="0" y="73554"/>
                </a:moveTo>
                <a:lnTo>
                  <a:pt x="0" y="0"/>
                </a:lnTo>
              </a:path>
            </a:pathLst>
          </a:custGeom>
          <a:ln w="19050" cap="flat">
            <a:solidFill>
              <a:schemeClr val="tx1"/>
            </a:solidFill>
            <a:prstDash val="solid"/>
            <a:miter/>
          </a:ln>
        </p:spPr>
        <p:txBody>
          <a:bodyPr rtlCol="0" anchor="ctr"/>
          <a:lstStyle/>
          <a:p>
            <a:pPr defTabSz="685800" fontAlgn="auto">
              <a:spcBef>
                <a:spcPts val="0"/>
              </a:spcBef>
              <a:spcAft>
                <a:spcPts val="0"/>
              </a:spcAft>
            </a:pPr>
            <a:endParaRPr lang="de-DE" sz="1350" noProof="1">
              <a:solidFill>
                <a:srgbClr val="2D2924"/>
              </a:solidFill>
              <a:latin typeface="Avenir Next LT Pro" panose="020B0504020202020204" pitchFamily="34" charset="0"/>
              <a:ea typeface="+mn-ea"/>
              <a:cs typeface="+mn-cs"/>
            </a:endParaRPr>
          </a:p>
        </p:txBody>
      </p:sp>
      <p:sp>
        <p:nvSpPr>
          <p:cNvPr id="59" name="TextBox 57">
            <a:extLst>
              <a:ext uri="{FF2B5EF4-FFF2-40B4-BE49-F238E27FC236}">
                <a16:creationId xmlns:a16="http://schemas.microsoft.com/office/drawing/2014/main" id="{CFD8C75E-874E-57E0-508A-67402A3479A1}"/>
              </a:ext>
            </a:extLst>
          </p:cNvPr>
          <p:cNvSpPr txBox="1"/>
          <p:nvPr/>
        </p:nvSpPr>
        <p:spPr>
          <a:xfrm>
            <a:off x="5899478" y="3886668"/>
            <a:ext cx="303288" cy="213585"/>
          </a:xfrm>
          <a:prstGeom prst="rect">
            <a:avLst/>
          </a:prstGeom>
          <a:noFill/>
        </p:spPr>
        <p:txBody>
          <a:bodyPr wrap="none" rtlCol="0">
            <a:spAutoFit/>
          </a:bodyPr>
          <a:lstStyle/>
          <a:p>
            <a:pPr defTabSz="685800" fontAlgn="auto">
              <a:spcBef>
                <a:spcPts val="0"/>
              </a:spcBef>
              <a:spcAft>
                <a:spcPts val="0"/>
              </a:spcAft>
            </a:pPr>
            <a:r>
              <a:rPr lang="de-DE" sz="788" noProof="1">
                <a:ln/>
                <a:solidFill>
                  <a:srgbClr val="231F20"/>
                </a:solidFill>
                <a:latin typeface="Avenir Next LT Pro" panose="020B0504020202020204" pitchFamily="34" charset="0"/>
                <a:ea typeface="+mn-ea"/>
                <a:cs typeface="Arial"/>
                <a:sym typeface="Arial"/>
                <a:rtl val="0"/>
              </a:rPr>
              <a:t>60</a:t>
            </a:r>
          </a:p>
        </p:txBody>
      </p:sp>
      <p:sp>
        <p:nvSpPr>
          <p:cNvPr id="60" name="Freeform 155">
            <a:extLst>
              <a:ext uri="{FF2B5EF4-FFF2-40B4-BE49-F238E27FC236}">
                <a16:creationId xmlns:a16="http://schemas.microsoft.com/office/drawing/2014/main" id="{69BA0B2D-089C-F8DC-CB63-C0E335155217}"/>
              </a:ext>
            </a:extLst>
          </p:cNvPr>
          <p:cNvSpPr/>
          <p:nvPr/>
        </p:nvSpPr>
        <p:spPr>
          <a:xfrm>
            <a:off x="6373914" y="3861584"/>
            <a:ext cx="7937" cy="55166"/>
          </a:xfrm>
          <a:custGeom>
            <a:avLst/>
            <a:gdLst>
              <a:gd name="connsiteX0" fmla="*/ 0 w 10583"/>
              <a:gd name="connsiteY0" fmla="*/ 73554 h 73554"/>
              <a:gd name="connsiteX1" fmla="*/ 0 w 10583"/>
              <a:gd name="connsiteY1" fmla="*/ 0 h 73554"/>
            </a:gdLst>
            <a:ahLst/>
            <a:cxnLst>
              <a:cxn ang="0">
                <a:pos x="connsiteX0" y="connsiteY0"/>
              </a:cxn>
              <a:cxn ang="0">
                <a:pos x="connsiteX1" y="connsiteY1"/>
              </a:cxn>
            </a:cxnLst>
            <a:rect l="l" t="t" r="r" b="b"/>
            <a:pathLst>
              <a:path w="10583" h="73554">
                <a:moveTo>
                  <a:pt x="0" y="73554"/>
                </a:moveTo>
                <a:lnTo>
                  <a:pt x="0" y="0"/>
                </a:lnTo>
              </a:path>
            </a:pathLst>
          </a:custGeom>
          <a:ln w="19050" cap="flat">
            <a:solidFill>
              <a:schemeClr val="tx1"/>
            </a:solidFill>
            <a:prstDash val="solid"/>
            <a:miter/>
          </a:ln>
        </p:spPr>
        <p:txBody>
          <a:bodyPr rtlCol="0" anchor="ctr"/>
          <a:lstStyle/>
          <a:p>
            <a:pPr defTabSz="685800" fontAlgn="auto">
              <a:spcBef>
                <a:spcPts val="0"/>
              </a:spcBef>
              <a:spcAft>
                <a:spcPts val="0"/>
              </a:spcAft>
            </a:pPr>
            <a:endParaRPr lang="de-DE" sz="1350" noProof="1">
              <a:solidFill>
                <a:srgbClr val="2D2924"/>
              </a:solidFill>
              <a:latin typeface="Avenir Next LT Pro" panose="020B0504020202020204" pitchFamily="34" charset="0"/>
              <a:ea typeface="+mn-ea"/>
              <a:cs typeface="+mn-cs"/>
            </a:endParaRPr>
          </a:p>
        </p:txBody>
      </p:sp>
      <p:sp>
        <p:nvSpPr>
          <p:cNvPr id="61" name="TextBox 59">
            <a:extLst>
              <a:ext uri="{FF2B5EF4-FFF2-40B4-BE49-F238E27FC236}">
                <a16:creationId xmlns:a16="http://schemas.microsoft.com/office/drawing/2014/main" id="{270FC2C8-CD4A-A3BD-CE52-CAE93C23069C}"/>
              </a:ext>
            </a:extLst>
          </p:cNvPr>
          <p:cNvSpPr txBox="1"/>
          <p:nvPr/>
        </p:nvSpPr>
        <p:spPr>
          <a:xfrm>
            <a:off x="6252356" y="3886668"/>
            <a:ext cx="303288" cy="213585"/>
          </a:xfrm>
          <a:prstGeom prst="rect">
            <a:avLst/>
          </a:prstGeom>
          <a:noFill/>
        </p:spPr>
        <p:txBody>
          <a:bodyPr wrap="none" rtlCol="0">
            <a:spAutoFit/>
          </a:bodyPr>
          <a:lstStyle/>
          <a:p>
            <a:pPr defTabSz="685800" fontAlgn="auto">
              <a:spcBef>
                <a:spcPts val="0"/>
              </a:spcBef>
              <a:spcAft>
                <a:spcPts val="0"/>
              </a:spcAft>
            </a:pPr>
            <a:r>
              <a:rPr lang="de-DE" sz="788" noProof="1">
                <a:ln/>
                <a:solidFill>
                  <a:srgbClr val="231F20"/>
                </a:solidFill>
                <a:latin typeface="Avenir Next LT Pro" panose="020B0504020202020204" pitchFamily="34" charset="0"/>
                <a:ea typeface="+mn-ea"/>
                <a:cs typeface="Arial"/>
                <a:sym typeface="Arial"/>
                <a:rtl val="0"/>
              </a:rPr>
              <a:t>70</a:t>
            </a:r>
          </a:p>
        </p:txBody>
      </p:sp>
      <p:sp>
        <p:nvSpPr>
          <p:cNvPr id="62" name="Freeform 157">
            <a:extLst>
              <a:ext uri="{FF2B5EF4-FFF2-40B4-BE49-F238E27FC236}">
                <a16:creationId xmlns:a16="http://schemas.microsoft.com/office/drawing/2014/main" id="{661D0033-2871-4D4A-850D-7DF24E52624F}"/>
              </a:ext>
            </a:extLst>
          </p:cNvPr>
          <p:cNvSpPr/>
          <p:nvPr/>
        </p:nvSpPr>
        <p:spPr>
          <a:xfrm>
            <a:off x="6729356" y="3861584"/>
            <a:ext cx="7937" cy="55166"/>
          </a:xfrm>
          <a:custGeom>
            <a:avLst/>
            <a:gdLst>
              <a:gd name="connsiteX0" fmla="*/ 0 w 10583"/>
              <a:gd name="connsiteY0" fmla="*/ 73554 h 73554"/>
              <a:gd name="connsiteX1" fmla="*/ 0 w 10583"/>
              <a:gd name="connsiteY1" fmla="*/ 0 h 73554"/>
            </a:gdLst>
            <a:ahLst/>
            <a:cxnLst>
              <a:cxn ang="0">
                <a:pos x="connsiteX0" y="connsiteY0"/>
              </a:cxn>
              <a:cxn ang="0">
                <a:pos x="connsiteX1" y="connsiteY1"/>
              </a:cxn>
            </a:cxnLst>
            <a:rect l="l" t="t" r="r" b="b"/>
            <a:pathLst>
              <a:path w="10583" h="73554">
                <a:moveTo>
                  <a:pt x="0" y="73554"/>
                </a:moveTo>
                <a:lnTo>
                  <a:pt x="0" y="0"/>
                </a:lnTo>
              </a:path>
            </a:pathLst>
          </a:custGeom>
          <a:ln w="19050" cap="flat">
            <a:solidFill>
              <a:schemeClr val="tx1"/>
            </a:solidFill>
            <a:prstDash val="solid"/>
            <a:miter/>
          </a:ln>
        </p:spPr>
        <p:txBody>
          <a:bodyPr rtlCol="0" anchor="ctr"/>
          <a:lstStyle/>
          <a:p>
            <a:pPr defTabSz="685800" fontAlgn="auto">
              <a:spcBef>
                <a:spcPts val="0"/>
              </a:spcBef>
              <a:spcAft>
                <a:spcPts val="0"/>
              </a:spcAft>
            </a:pPr>
            <a:endParaRPr lang="de-DE" sz="1350" noProof="1">
              <a:solidFill>
                <a:srgbClr val="2D2924"/>
              </a:solidFill>
              <a:latin typeface="Avenir Next LT Pro" panose="020B0504020202020204" pitchFamily="34" charset="0"/>
              <a:ea typeface="+mn-ea"/>
              <a:cs typeface="+mn-cs"/>
            </a:endParaRPr>
          </a:p>
        </p:txBody>
      </p:sp>
      <p:sp>
        <p:nvSpPr>
          <p:cNvPr id="63" name="TextBox 61">
            <a:extLst>
              <a:ext uri="{FF2B5EF4-FFF2-40B4-BE49-F238E27FC236}">
                <a16:creationId xmlns:a16="http://schemas.microsoft.com/office/drawing/2014/main" id="{427340F7-1C83-6FD0-40E0-03CD58C2B2A3}"/>
              </a:ext>
            </a:extLst>
          </p:cNvPr>
          <p:cNvSpPr txBox="1"/>
          <p:nvPr/>
        </p:nvSpPr>
        <p:spPr>
          <a:xfrm>
            <a:off x="6601907" y="3886668"/>
            <a:ext cx="303288" cy="213585"/>
          </a:xfrm>
          <a:prstGeom prst="rect">
            <a:avLst/>
          </a:prstGeom>
          <a:noFill/>
        </p:spPr>
        <p:txBody>
          <a:bodyPr wrap="none" rtlCol="0">
            <a:spAutoFit/>
          </a:bodyPr>
          <a:lstStyle/>
          <a:p>
            <a:pPr defTabSz="685800" fontAlgn="auto">
              <a:spcBef>
                <a:spcPts val="0"/>
              </a:spcBef>
              <a:spcAft>
                <a:spcPts val="0"/>
              </a:spcAft>
            </a:pPr>
            <a:r>
              <a:rPr lang="de-DE" sz="788" noProof="1">
                <a:ln/>
                <a:solidFill>
                  <a:srgbClr val="231F20"/>
                </a:solidFill>
                <a:latin typeface="Avenir Next LT Pro" panose="020B0504020202020204" pitchFamily="34" charset="0"/>
                <a:ea typeface="+mn-ea"/>
                <a:cs typeface="Arial"/>
                <a:sym typeface="Arial"/>
                <a:rtl val="0"/>
              </a:rPr>
              <a:t>80</a:t>
            </a:r>
          </a:p>
        </p:txBody>
      </p:sp>
      <p:sp>
        <p:nvSpPr>
          <p:cNvPr id="64" name="TextBox 62">
            <a:extLst>
              <a:ext uri="{FF2B5EF4-FFF2-40B4-BE49-F238E27FC236}">
                <a16:creationId xmlns:a16="http://schemas.microsoft.com/office/drawing/2014/main" id="{102A5B2D-416B-1BE8-3727-A46D7C56A92B}"/>
              </a:ext>
            </a:extLst>
          </p:cNvPr>
          <p:cNvSpPr txBox="1"/>
          <p:nvPr/>
        </p:nvSpPr>
        <p:spPr>
          <a:xfrm>
            <a:off x="295117" y="1976611"/>
            <a:ext cx="869149" cy="253916"/>
          </a:xfrm>
          <a:prstGeom prst="rect">
            <a:avLst/>
          </a:prstGeom>
          <a:noFill/>
        </p:spPr>
        <p:txBody>
          <a:bodyPr wrap="none" rtlCol="0">
            <a:spAutoFit/>
          </a:bodyPr>
          <a:lstStyle/>
          <a:p>
            <a:pPr defTabSz="685800" fontAlgn="auto">
              <a:spcBef>
                <a:spcPts val="0"/>
              </a:spcBef>
              <a:spcAft>
                <a:spcPts val="0"/>
              </a:spcAft>
            </a:pPr>
            <a:r>
              <a:rPr lang="de-DE" sz="1050" b="1" i="1" noProof="1">
                <a:ln/>
                <a:solidFill>
                  <a:srgbClr val="231F20"/>
                </a:solidFill>
                <a:latin typeface="Avenir Next LT Pro" panose="020B0504020202020204" pitchFamily="34" charset="0"/>
                <a:ea typeface="+mn-ea"/>
                <a:cs typeface="Arial"/>
                <a:sym typeface="Arial"/>
                <a:rtl val="0"/>
              </a:rPr>
              <a:t>RAS</a:t>
            </a:r>
            <a:r>
              <a:rPr lang="de-DE" sz="1050" b="1" noProof="1">
                <a:ln/>
                <a:solidFill>
                  <a:srgbClr val="231F20"/>
                </a:solidFill>
                <a:latin typeface="Avenir Next LT Pro" panose="020B0504020202020204" pitchFamily="34" charset="0"/>
                <a:ea typeface="+mn-ea"/>
                <a:cs typeface="Arial"/>
                <a:sym typeface="Arial"/>
                <a:rtl val="0"/>
              </a:rPr>
              <a:t> status</a:t>
            </a:r>
          </a:p>
        </p:txBody>
      </p:sp>
      <p:sp>
        <p:nvSpPr>
          <p:cNvPr id="65" name="TextBox 127">
            <a:extLst>
              <a:ext uri="{FF2B5EF4-FFF2-40B4-BE49-F238E27FC236}">
                <a16:creationId xmlns:a16="http://schemas.microsoft.com/office/drawing/2014/main" id="{E7CFB92A-15E6-97EB-FBCF-962D4CEBDBE2}"/>
              </a:ext>
            </a:extLst>
          </p:cNvPr>
          <p:cNvSpPr txBox="1"/>
          <p:nvPr/>
        </p:nvSpPr>
        <p:spPr>
          <a:xfrm>
            <a:off x="2865914" y="1880495"/>
            <a:ext cx="784190" cy="253916"/>
          </a:xfrm>
          <a:prstGeom prst="rect">
            <a:avLst/>
          </a:prstGeom>
          <a:noFill/>
        </p:spPr>
        <p:txBody>
          <a:bodyPr wrap="none" rtlCol="0">
            <a:spAutoFit/>
          </a:bodyPr>
          <a:lstStyle/>
          <a:p>
            <a:pPr algn="r" defTabSz="685800" fontAlgn="auto">
              <a:spcBef>
                <a:spcPts val="0"/>
              </a:spcBef>
              <a:spcAft>
                <a:spcPts val="0"/>
              </a:spcAft>
            </a:pPr>
            <a:r>
              <a:rPr lang="de-DE" sz="1050" noProof="1">
                <a:ln/>
                <a:solidFill>
                  <a:srgbClr val="231F20"/>
                </a:solidFill>
                <a:latin typeface="Avenir Next LT Pro" panose="020B0504020202020204" pitchFamily="34" charset="0"/>
                <a:ea typeface="+mn-ea"/>
                <a:cs typeface="Arial"/>
                <a:sym typeface="Arial"/>
                <a:rtl val="0"/>
              </a:rPr>
              <a:t>Wild-type</a:t>
            </a:r>
          </a:p>
        </p:txBody>
      </p:sp>
      <p:sp>
        <p:nvSpPr>
          <p:cNvPr id="66" name="TextBox 128">
            <a:extLst>
              <a:ext uri="{FF2B5EF4-FFF2-40B4-BE49-F238E27FC236}">
                <a16:creationId xmlns:a16="http://schemas.microsoft.com/office/drawing/2014/main" id="{300C80A3-C6D2-8FE2-3532-8481F463DF2C}"/>
              </a:ext>
            </a:extLst>
          </p:cNvPr>
          <p:cNvSpPr txBox="1"/>
          <p:nvPr/>
        </p:nvSpPr>
        <p:spPr>
          <a:xfrm>
            <a:off x="6722063" y="1873923"/>
            <a:ext cx="1013419" cy="253916"/>
          </a:xfrm>
          <a:prstGeom prst="rect">
            <a:avLst/>
          </a:prstGeom>
          <a:noFill/>
        </p:spPr>
        <p:txBody>
          <a:bodyPr wrap="none" rtlCol="0">
            <a:spAutoFit/>
          </a:bodyPr>
          <a:lstStyle/>
          <a:p>
            <a:pPr algn="ctr" defTabSz="685800" fontAlgn="auto">
              <a:spcBef>
                <a:spcPts val="0"/>
              </a:spcBef>
              <a:spcAft>
                <a:spcPts val="0"/>
              </a:spcAft>
            </a:pPr>
            <a:r>
              <a:rPr lang="de-DE" sz="1050" b="1" noProof="1">
                <a:ln/>
                <a:solidFill>
                  <a:srgbClr val="231F20"/>
                </a:solidFill>
                <a:latin typeface="Avenir Next LT Pro" panose="020B0504020202020204" pitchFamily="34" charset="0"/>
                <a:ea typeface="+mn-ea"/>
                <a:cs typeface="Arial"/>
                <a:sym typeface="Arial"/>
                <a:rtl val="0"/>
              </a:rPr>
              <a:t>39.7 (27/68)</a:t>
            </a:r>
          </a:p>
        </p:txBody>
      </p:sp>
      <p:sp>
        <p:nvSpPr>
          <p:cNvPr id="67" name="TextBox 129">
            <a:extLst>
              <a:ext uri="{FF2B5EF4-FFF2-40B4-BE49-F238E27FC236}">
                <a16:creationId xmlns:a16="http://schemas.microsoft.com/office/drawing/2014/main" id="{034BE4AD-7EDA-10F5-0BC1-B212514DC630}"/>
              </a:ext>
            </a:extLst>
          </p:cNvPr>
          <p:cNvSpPr txBox="1"/>
          <p:nvPr/>
        </p:nvSpPr>
        <p:spPr>
          <a:xfrm>
            <a:off x="7885787" y="1880495"/>
            <a:ext cx="769763" cy="253916"/>
          </a:xfrm>
          <a:prstGeom prst="rect">
            <a:avLst/>
          </a:prstGeom>
          <a:noFill/>
        </p:spPr>
        <p:txBody>
          <a:bodyPr wrap="none" rtlCol="0">
            <a:spAutoFit/>
          </a:bodyPr>
          <a:lstStyle/>
          <a:p>
            <a:pPr defTabSz="685800" fontAlgn="auto">
              <a:spcBef>
                <a:spcPts val="0"/>
              </a:spcBef>
              <a:spcAft>
                <a:spcPts val="0"/>
              </a:spcAft>
            </a:pPr>
            <a:r>
              <a:rPr lang="de-DE" sz="1050" noProof="1">
                <a:ln/>
                <a:solidFill>
                  <a:srgbClr val="231F20"/>
                </a:solidFill>
                <a:latin typeface="Avenir Next LT Pro" panose="020B0504020202020204" pitchFamily="34" charset="0"/>
                <a:ea typeface="+mn-ea"/>
                <a:cs typeface="Arial"/>
                <a:sym typeface="Arial"/>
                <a:rtl val="0"/>
              </a:rPr>
              <a:t>28.0-52.3</a:t>
            </a:r>
          </a:p>
        </p:txBody>
      </p:sp>
      <p:sp>
        <p:nvSpPr>
          <p:cNvPr id="68" name="TextBox 130">
            <a:extLst>
              <a:ext uri="{FF2B5EF4-FFF2-40B4-BE49-F238E27FC236}">
                <a16:creationId xmlns:a16="http://schemas.microsoft.com/office/drawing/2014/main" id="{246F1BDA-A7C2-BE71-D9DD-39494F2FBBFA}"/>
              </a:ext>
            </a:extLst>
          </p:cNvPr>
          <p:cNvSpPr txBox="1"/>
          <p:nvPr/>
        </p:nvSpPr>
        <p:spPr>
          <a:xfrm>
            <a:off x="2969966" y="2109341"/>
            <a:ext cx="676788" cy="253916"/>
          </a:xfrm>
          <a:prstGeom prst="rect">
            <a:avLst/>
          </a:prstGeom>
          <a:noFill/>
        </p:spPr>
        <p:txBody>
          <a:bodyPr wrap="none" rtlCol="0">
            <a:spAutoFit/>
          </a:bodyPr>
          <a:lstStyle/>
          <a:p>
            <a:pPr algn="r" defTabSz="685800" fontAlgn="auto">
              <a:spcBef>
                <a:spcPts val="0"/>
              </a:spcBef>
              <a:spcAft>
                <a:spcPts val="0"/>
              </a:spcAft>
            </a:pPr>
            <a:r>
              <a:rPr lang="de-DE" sz="1050" noProof="1">
                <a:ln/>
                <a:solidFill>
                  <a:srgbClr val="231F20"/>
                </a:solidFill>
                <a:latin typeface="Avenir Next LT Pro" panose="020B0504020202020204" pitchFamily="34" charset="0"/>
                <a:ea typeface="+mn-ea"/>
                <a:cs typeface="Arial"/>
                <a:sym typeface="Arial"/>
                <a:rtl val="0"/>
              </a:rPr>
              <a:t>Mutant</a:t>
            </a:r>
            <a:r>
              <a:rPr lang="de-DE" sz="1050" baseline="30000" noProof="1">
                <a:ln/>
                <a:solidFill>
                  <a:srgbClr val="231F20"/>
                </a:solidFill>
                <a:latin typeface="Avenir Next LT Pro" panose="020B0504020202020204" pitchFamily="34" charset="0"/>
                <a:ea typeface="+mn-ea"/>
                <a:cs typeface="Arial"/>
                <a:sym typeface="Arial"/>
                <a:rtl val="0"/>
              </a:rPr>
              <a:t>b</a:t>
            </a:r>
            <a:endParaRPr lang="de-DE" sz="1050" noProof="1">
              <a:ln/>
              <a:solidFill>
                <a:srgbClr val="231F20"/>
              </a:solidFill>
              <a:latin typeface="Avenir Next LT Pro" panose="020B0504020202020204" pitchFamily="34" charset="0"/>
              <a:ea typeface="+mn-ea"/>
              <a:cs typeface="Arial"/>
              <a:sym typeface="Arial"/>
              <a:rtl val="0"/>
            </a:endParaRPr>
          </a:p>
        </p:txBody>
      </p:sp>
      <p:sp>
        <p:nvSpPr>
          <p:cNvPr id="69" name="TextBox 131">
            <a:extLst>
              <a:ext uri="{FF2B5EF4-FFF2-40B4-BE49-F238E27FC236}">
                <a16:creationId xmlns:a16="http://schemas.microsoft.com/office/drawing/2014/main" id="{C4D42CF8-1768-89F9-BC32-E71FDC260CC3}"/>
              </a:ext>
            </a:extLst>
          </p:cNvPr>
          <p:cNvSpPr txBox="1"/>
          <p:nvPr/>
        </p:nvSpPr>
        <p:spPr>
          <a:xfrm>
            <a:off x="6765344" y="2114017"/>
            <a:ext cx="926857" cy="253916"/>
          </a:xfrm>
          <a:prstGeom prst="rect">
            <a:avLst/>
          </a:prstGeom>
          <a:noFill/>
        </p:spPr>
        <p:txBody>
          <a:bodyPr wrap="none" rtlCol="0">
            <a:spAutoFit/>
          </a:bodyPr>
          <a:lstStyle/>
          <a:p>
            <a:pPr algn="ctr" defTabSz="685800" fontAlgn="auto">
              <a:spcBef>
                <a:spcPts val="0"/>
              </a:spcBef>
              <a:spcAft>
                <a:spcPts val="0"/>
              </a:spcAft>
            </a:pPr>
            <a:r>
              <a:rPr lang="de-DE" sz="1050" b="1" noProof="1">
                <a:ln/>
                <a:solidFill>
                  <a:srgbClr val="231F20"/>
                </a:solidFill>
                <a:latin typeface="Avenir Next LT Pro" panose="020B0504020202020204" pitchFamily="34" charset="0"/>
                <a:ea typeface="+mn-ea"/>
                <a:cs typeface="Arial"/>
                <a:sym typeface="Arial"/>
                <a:rtl val="0"/>
              </a:rPr>
              <a:t>28.6 (4/14)</a:t>
            </a:r>
          </a:p>
        </p:txBody>
      </p:sp>
      <p:sp>
        <p:nvSpPr>
          <p:cNvPr id="70" name="TextBox 132">
            <a:extLst>
              <a:ext uri="{FF2B5EF4-FFF2-40B4-BE49-F238E27FC236}">
                <a16:creationId xmlns:a16="http://schemas.microsoft.com/office/drawing/2014/main" id="{FA8A43EC-8069-9343-AA09-3406E94CF8EE}"/>
              </a:ext>
            </a:extLst>
          </p:cNvPr>
          <p:cNvSpPr txBox="1"/>
          <p:nvPr/>
        </p:nvSpPr>
        <p:spPr>
          <a:xfrm>
            <a:off x="7923057" y="2120589"/>
            <a:ext cx="691215" cy="253916"/>
          </a:xfrm>
          <a:prstGeom prst="rect">
            <a:avLst/>
          </a:prstGeom>
          <a:noFill/>
        </p:spPr>
        <p:txBody>
          <a:bodyPr wrap="none" rtlCol="0">
            <a:spAutoFit/>
          </a:bodyPr>
          <a:lstStyle/>
          <a:p>
            <a:pPr defTabSz="685800" fontAlgn="auto">
              <a:spcBef>
                <a:spcPts val="0"/>
              </a:spcBef>
              <a:spcAft>
                <a:spcPts val="0"/>
              </a:spcAft>
            </a:pPr>
            <a:r>
              <a:rPr lang="de-DE" sz="1050" noProof="1">
                <a:ln/>
                <a:solidFill>
                  <a:srgbClr val="231F20"/>
                </a:solidFill>
                <a:latin typeface="Avenir Next LT Pro" panose="020B0504020202020204" pitchFamily="34" charset="0"/>
                <a:ea typeface="+mn-ea"/>
                <a:cs typeface="Arial"/>
                <a:sym typeface="Arial"/>
                <a:rtl val="0"/>
              </a:rPr>
              <a:t>8.4-58.1</a:t>
            </a:r>
          </a:p>
        </p:txBody>
      </p:sp>
      <p:sp>
        <p:nvSpPr>
          <p:cNvPr id="71" name="Freeform 168">
            <a:extLst>
              <a:ext uri="{FF2B5EF4-FFF2-40B4-BE49-F238E27FC236}">
                <a16:creationId xmlns:a16="http://schemas.microsoft.com/office/drawing/2014/main" id="{9FD6D77E-370D-CB8E-E4B9-18DD6ABA4D71}"/>
              </a:ext>
            </a:extLst>
          </p:cNvPr>
          <p:cNvSpPr/>
          <p:nvPr/>
        </p:nvSpPr>
        <p:spPr>
          <a:xfrm>
            <a:off x="363718" y="3354141"/>
            <a:ext cx="8229521" cy="7937"/>
          </a:xfrm>
          <a:custGeom>
            <a:avLst/>
            <a:gdLst>
              <a:gd name="connsiteX0" fmla="*/ 0 w 10972694"/>
              <a:gd name="connsiteY0" fmla="*/ 0 h 10583"/>
              <a:gd name="connsiteX1" fmla="*/ 10972694 w 10972694"/>
              <a:gd name="connsiteY1" fmla="*/ 0 h 10583"/>
            </a:gdLst>
            <a:ahLst/>
            <a:cxnLst>
              <a:cxn ang="0">
                <a:pos x="connsiteX0" y="connsiteY0"/>
              </a:cxn>
              <a:cxn ang="0">
                <a:pos x="connsiteX1" y="connsiteY1"/>
              </a:cxn>
            </a:cxnLst>
            <a:rect l="l" t="t" r="r" b="b"/>
            <a:pathLst>
              <a:path w="10972694" h="10583">
                <a:moveTo>
                  <a:pt x="0" y="0"/>
                </a:moveTo>
                <a:lnTo>
                  <a:pt x="10972694" y="0"/>
                </a:lnTo>
              </a:path>
            </a:pathLst>
          </a:custGeom>
          <a:ln w="12700" cap="flat">
            <a:solidFill>
              <a:schemeClr val="tx2"/>
            </a:solidFill>
            <a:prstDash val="solid"/>
            <a:miter/>
          </a:ln>
        </p:spPr>
        <p:txBody>
          <a:bodyPr rtlCol="0" anchor="ctr"/>
          <a:lstStyle/>
          <a:p>
            <a:pPr defTabSz="685800" fontAlgn="auto">
              <a:spcBef>
                <a:spcPts val="0"/>
              </a:spcBef>
              <a:spcAft>
                <a:spcPts val="0"/>
              </a:spcAft>
            </a:pPr>
            <a:endParaRPr lang="de-DE" sz="1350" noProof="1">
              <a:solidFill>
                <a:srgbClr val="2D2924"/>
              </a:solidFill>
              <a:latin typeface="Avenir Next LT Pro" panose="020B0504020202020204" pitchFamily="34" charset="0"/>
              <a:ea typeface="+mn-ea"/>
              <a:cs typeface="+mn-cs"/>
            </a:endParaRPr>
          </a:p>
        </p:txBody>
      </p:sp>
      <p:sp>
        <p:nvSpPr>
          <p:cNvPr id="72" name="Freeform 169">
            <a:extLst>
              <a:ext uri="{FF2B5EF4-FFF2-40B4-BE49-F238E27FC236}">
                <a16:creationId xmlns:a16="http://schemas.microsoft.com/office/drawing/2014/main" id="{9CE3DF3B-3A29-83B0-EA4A-D3088C2A64FE}"/>
              </a:ext>
            </a:extLst>
          </p:cNvPr>
          <p:cNvSpPr/>
          <p:nvPr/>
        </p:nvSpPr>
        <p:spPr>
          <a:xfrm>
            <a:off x="363718" y="2846697"/>
            <a:ext cx="8229521" cy="7937"/>
          </a:xfrm>
          <a:custGeom>
            <a:avLst/>
            <a:gdLst>
              <a:gd name="connsiteX0" fmla="*/ 0 w 10972694"/>
              <a:gd name="connsiteY0" fmla="*/ 0 h 10583"/>
              <a:gd name="connsiteX1" fmla="*/ 10972694 w 10972694"/>
              <a:gd name="connsiteY1" fmla="*/ 0 h 10583"/>
            </a:gdLst>
            <a:ahLst/>
            <a:cxnLst>
              <a:cxn ang="0">
                <a:pos x="connsiteX0" y="connsiteY0"/>
              </a:cxn>
              <a:cxn ang="0">
                <a:pos x="connsiteX1" y="connsiteY1"/>
              </a:cxn>
            </a:cxnLst>
            <a:rect l="l" t="t" r="r" b="b"/>
            <a:pathLst>
              <a:path w="10972694" h="10583">
                <a:moveTo>
                  <a:pt x="0" y="0"/>
                </a:moveTo>
                <a:lnTo>
                  <a:pt x="10972694" y="0"/>
                </a:lnTo>
              </a:path>
            </a:pathLst>
          </a:custGeom>
          <a:ln w="12700" cap="flat">
            <a:solidFill>
              <a:schemeClr val="tx2"/>
            </a:solidFill>
            <a:prstDash val="solid"/>
            <a:miter/>
          </a:ln>
        </p:spPr>
        <p:txBody>
          <a:bodyPr rtlCol="0" anchor="ctr"/>
          <a:lstStyle/>
          <a:p>
            <a:pPr defTabSz="685800" fontAlgn="auto">
              <a:spcBef>
                <a:spcPts val="0"/>
              </a:spcBef>
              <a:spcAft>
                <a:spcPts val="0"/>
              </a:spcAft>
            </a:pPr>
            <a:endParaRPr lang="de-DE" sz="1350" noProof="1">
              <a:solidFill>
                <a:srgbClr val="2D2924"/>
              </a:solidFill>
              <a:latin typeface="Avenir Next LT Pro" panose="020B0504020202020204" pitchFamily="34" charset="0"/>
              <a:ea typeface="+mn-ea"/>
              <a:cs typeface="+mn-cs"/>
            </a:endParaRPr>
          </a:p>
        </p:txBody>
      </p:sp>
      <p:sp>
        <p:nvSpPr>
          <p:cNvPr id="73" name="Freeform 170">
            <a:extLst>
              <a:ext uri="{FF2B5EF4-FFF2-40B4-BE49-F238E27FC236}">
                <a16:creationId xmlns:a16="http://schemas.microsoft.com/office/drawing/2014/main" id="{BDC7E81C-9B22-810F-9B83-4CB6EBD1C557}"/>
              </a:ext>
            </a:extLst>
          </p:cNvPr>
          <p:cNvSpPr/>
          <p:nvPr/>
        </p:nvSpPr>
        <p:spPr>
          <a:xfrm>
            <a:off x="363718" y="2335918"/>
            <a:ext cx="8229521" cy="7937"/>
          </a:xfrm>
          <a:custGeom>
            <a:avLst/>
            <a:gdLst>
              <a:gd name="connsiteX0" fmla="*/ 0 w 10972694"/>
              <a:gd name="connsiteY0" fmla="*/ 0 h 10583"/>
              <a:gd name="connsiteX1" fmla="*/ 10972694 w 10972694"/>
              <a:gd name="connsiteY1" fmla="*/ 0 h 10583"/>
            </a:gdLst>
            <a:ahLst/>
            <a:cxnLst>
              <a:cxn ang="0">
                <a:pos x="connsiteX0" y="connsiteY0"/>
              </a:cxn>
              <a:cxn ang="0">
                <a:pos x="connsiteX1" y="connsiteY1"/>
              </a:cxn>
            </a:cxnLst>
            <a:rect l="l" t="t" r="r" b="b"/>
            <a:pathLst>
              <a:path w="10972694" h="10583">
                <a:moveTo>
                  <a:pt x="0" y="0"/>
                </a:moveTo>
                <a:lnTo>
                  <a:pt x="10972694" y="0"/>
                </a:lnTo>
              </a:path>
            </a:pathLst>
          </a:custGeom>
          <a:ln w="12700" cap="flat">
            <a:solidFill>
              <a:schemeClr val="tx2"/>
            </a:solidFill>
            <a:prstDash val="solid"/>
            <a:miter/>
          </a:ln>
        </p:spPr>
        <p:txBody>
          <a:bodyPr rtlCol="0" anchor="ctr"/>
          <a:lstStyle/>
          <a:p>
            <a:pPr defTabSz="685800" fontAlgn="auto">
              <a:spcBef>
                <a:spcPts val="0"/>
              </a:spcBef>
              <a:spcAft>
                <a:spcPts val="0"/>
              </a:spcAft>
            </a:pPr>
            <a:endParaRPr lang="de-DE" sz="1350" noProof="1">
              <a:solidFill>
                <a:srgbClr val="2D2924"/>
              </a:solidFill>
              <a:latin typeface="Avenir Next LT Pro" panose="020B0504020202020204" pitchFamily="34" charset="0"/>
              <a:ea typeface="+mn-ea"/>
              <a:cs typeface="+mn-cs"/>
            </a:endParaRPr>
          </a:p>
        </p:txBody>
      </p:sp>
      <p:sp>
        <p:nvSpPr>
          <p:cNvPr id="74" name="Freeform 171">
            <a:extLst>
              <a:ext uri="{FF2B5EF4-FFF2-40B4-BE49-F238E27FC236}">
                <a16:creationId xmlns:a16="http://schemas.microsoft.com/office/drawing/2014/main" id="{48C4D70B-82E4-018F-BFA4-5C993186A865}"/>
              </a:ext>
            </a:extLst>
          </p:cNvPr>
          <p:cNvSpPr/>
          <p:nvPr/>
        </p:nvSpPr>
        <p:spPr>
          <a:xfrm>
            <a:off x="363718" y="1825061"/>
            <a:ext cx="8229521" cy="7937"/>
          </a:xfrm>
          <a:custGeom>
            <a:avLst/>
            <a:gdLst>
              <a:gd name="connsiteX0" fmla="*/ 0 w 10972694"/>
              <a:gd name="connsiteY0" fmla="*/ 0 h 10583"/>
              <a:gd name="connsiteX1" fmla="*/ 10972694 w 10972694"/>
              <a:gd name="connsiteY1" fmla="*/ 0 h 10583"/>
            </a:gdLst>
            <a:ahLst/>
            <a:cxnLst>
              <a:cxn ang="0">
                <a:pos x="connsiteX0" y="connsiteY0"/>
              </a:cxn>
              <a:cxn ang="0">
                <a:pos x="connsiteX1" y="connsiteY1"/>
              </a:cxn>
            </a:cxnLst>
            <a:rect l="l" t="t" r="r" b="b"/>
            <a:pathLst>
              <a:path w="10972694" h="10583">
                <a:moveTo>
                  <a:pt x="0" y="0"/>
                </a:moveTo>
                <a:lnTo>
                  <a:pt x="10972694" y="0"/>
                </a:lnTo>
              </a:path>
            </a:pathLst>
          </a:custGeom>
          <a:ln w="12700" cap="flat">
            <a:solidFill>
              <a:schemeClr val="tx2"/>
            </a:solidFill>
            <a:prstDash val="solid"/>
            <a:miter/>
          </a:ln>
        </p:spPr>
        <p:txBody>
          <a:bodyPr rtlCol="0" anchor="ctr"/>
          <a:lstStyle/>
          <a:p>
            <a:pPr defTabSz="685800" fontAlgn="auto">
              <a:spcBef>
                <a:spcPts val="0"/>
              </a:spcBef>
              <a:spcAft>
                <a:spcPts val="0"/>
              </a:spcAft>
            </a:pPr>
            <a:endParaRPr lang="de-DE" sz="1350" noProof="1">
              <a:solidFill>
                <a:srgbClr val="2D2924"/>
              </a:solidFill>
              <a:latin typeface="Avenir Next LT Pro" panose="020B0504020202020204" pitchFamily="34" charset="0"/>
              <a:ea typeface="+mn-ea"/>
              <a:cs typeface="+mn-cs"/>
            </a:endParaRPr>
          </a:p>
        </p:txBody>
      </p:sp>
      <p:sp>
        <p:nvSpPr>
          <p:cNvPr id="75" name="Freeform 172">
            <a:extLst>
              <a:ext uri="{FF2B5EF4-FFF2-40B4-BE49-F238E27FC236}">
                <a16:creationId xmlns:a16="http://schemas.microsoft.com/office/drawing/2014/main" id="{6AF48713-59D7-A9A2-6CED-301DB542CE96}"/>
              </a:ext>
            </a:extLst>
          </p:cNvPr>
          <p:cNvSpPr/>
          <p:nvPr/>
        </p:nvSpPr>
        <p:spPr>
          <a:xfrm>
            <a:off x="363718" y="1314283"/>
            <a:ext cx="8229521" cy="7937"/>
          </a:xfrm>
          <a:custGeom>
            <a:avLst/>
            <a:gdLst>
              <a:gd name="connsiteX0" fmla="*/ 0 w 10972694"/>
              <a:gd name="connsiteY0" fmla="*/ 0 h 10583"/>
              <a:gd name="connsiteX1" fmla="*/ 10972694 w 10972694"/>
              <a:gd name="connsiteY1" fmla="*/ 0 h 10583"/>
            </a:gdLst>
            <a:ahLst/>
            <a:cxnLst>
              <a:cxn ang="0">
                <a:pos x="connsiteX0" y="connsiteY0"/>
              </a:cxn>
              <a:cxn ang="0">
                <a:pos x="connsiteX1" y="connsiteY1"/>
              </a:cxn>
            </a:cxnLst>
            <a:rect l="l" t="t" r="r" b="b"/>
            <a:pathLst>
              <a:path w="10972694" h="10583">
                <a:moveTo>
                  <a:pt x="0" y="0"/>
                </a:moveTo>
                <a:lnTo>
                  <a:pt x="10972694" y="0"/>
                </a:lnTo>
              </a:path>
            </a:pathLst>
          </a:custGeom>
          <a:ln w="12700" cap="flat">
            <a:solidFill>
              <a:schemeClr val="tx2"/>
            </a:solidFill>
            <a:prstDash val="solid"/>
            <a:miter/>
          </a:ln>
        </p:spPr>
        <p:txBody>
          <a:bodyPr rtlCol="0" anchor="ctr"/>
          <a:lstStyle/>
          <a:p>
            <a:pPr defTabSz="685800" fontAlgn="auto">
              <a:spcBef>
                <a:spcPts val="0"/>
              </a:spcBef>
              <a:spcAft>
                <a:spcPts val="0"/>
              </a:spcAft>
            </a:pPr>
            <a:endParaRPr lang="de-DE" sz="1350" noProof="1">
              <a:solidFill>
                <a:srgbClr val="2D2924"/>
              </a:solidFill>
              <a:latin typeface="Avenir Next LT Pro" panose="020B0504020202020204" pitchFamily="34" charset="0"/>
              <a:ea typeface="+mn-ea"/>
              <a:cs typeface="+mn-cs"/>
            </a:endParaRPr>
          </a:p>
        </p:txBody>
      </p:sp>
      <p:sp>
        <p:nvSpPr>
          <p:cNvPr id="76" name="Freeform 173">
            <a:extLst>
              <a:ext uri="{FF2B5EF4-FFF2-40B4-BE49-F238E27FC236}">
                <a16:creationId xmlns:a16="http://schemas.microsoft.com/office/drawing/2014/main" id="{DE0BFF92-91B6-350E-5A33-2A21902FA406}"/>
              </a:ext>
            </a:extLst>
          </p:cNvPr>
          <p:cNvSpPr/>
          <p:nvPr/>
        </p:nvSpPr>
        <p:spPr>
          <a:xfrm>
            <a:off x="363718" y="1071078"/>
            <a:ext cx="8229521" cy="7937"/>
          </a:xfrm>
          <a:custGeom>
            <a:avLst/>
            <a:gdLst>
              <a:gd name="connsiteX0" fmla="*/ 0 w 10972694"/>
              <a:gd name="connsiteY0" fmla="*/ 0 h 10583"/>
              <a:gd name="connsiteX1" fmla="*/ 10972694 w 10972694"/>
              <a:gd name="connsiteY1" fmla="*/ 0 h 10583"/>
            </a:gdLst>
            <a:ahLst/>
            <a:cxnLst>
              <a:cxn ang="0">
                <a:pos x="connsiteX0" y="connsiteY0"/>
              </a:cxn>
              <a:cxn ang="0">
                <a:pos x="connsiteX1" y="connsiteY1"/>
              </a:cxn>
            </a:cxnLst>
            <a:rect l="l" t="t" r="r" b="b"/>
            <a:pathLst>
              <a:path w="10972694" h="10583">
                <a:moveTo>
                  <a:pt x="0" y="0"/>
                </a:moveTo>
                <a:lnTo>
                  <a:pt x="10972694" y="0"/>
                </a:lnTo>
              </a:path>
            </a:pathLst>
          </a:custGeom>
          <a:ln w="12700" cap="flat">
            <a:solidFill>
              <a:schemeClr val="tx2"/>
            </a:solidFill>
            <a:prstDash val="solid"/>
            <a:miter/>
          </a:ln>
        </p:spPr>
        <p:txBody>
          <a:bodyPr rtlCol="0" anchor="ctr"/>
          <a:lstStyle/>
          <a:p>
            <a:pPr defTabSz="685800" fontAlgn="auto">
              <a:spcBef>
                <a:spcPts val="0"/>
              </a:spcBef>
              <a:spcAft>
                <a:spcPts val="0"/>
              </a:spcAft>
            </a:pPr>
            <a:endParaRPr lang="de-DE" sz="1350" noProof="1">
              <a:solidFill>
                <a:srgbClr val="2D2924"/>
              </a:solidFill>
              <a:latin typeface="Avenir Next LT Pro" panose="020B0504020202020204" pitchFamily="34" charset="0"/>
              <a:ea typeface="+mn-ea"/>
              <a:cs typeface="+mn-cs"/>
            </a:endParaRPr>
          </a:p>
        </p:txBody>
      </p:sp>
      <p:sp>
        <p:nvSpPr>
          <p:cNvPr id="77" name="TextBox 139">
            <a:extLst>
              <a:ext uri="{FF2B5EF4-FFF2-40B4-BE49-F238E27FC236}">
                <a16:creationId xmlns:a16="http://schemas.microsoft.com/office/drawing/2014/main" id="{8DE8C28D-8388-806D-08CA-A13D49AE2A56}"/>
              </a:ext>
            </a:extLst>
          </p:cNvPr>
          <p:cNvSpPr txBox="1"/>
          <p:nvPr/>
        </p:nvSpPr>
        <p:spPr>
          <a:xfrm>
            <a:off x="295117" y="2489389"/>
            <a:ext cx="777777" cy="253916"/>
          </a:xfrm>
          <a:prstGeom prst="rect">
            <a:avLst/>
          </a:prstGeom>
          <a:noFill/>
        </p:spPr>
        <p:txBody>
          <a:bodyPr wrap="none" rtlCol="0">
            <a:spAutoFit/>
          </a:bodyPr>
          <a:lstStyle/>
          <a:p>
            <a:pPr defTabSz="685800" fontAlgn="auto">
              <a:spcBef>
                <a:spcPts val="0"/>
              </a:spcBef>
              <a:spcAft>
                <a:spcPts val="0"/>
              </a:spcAft>
            </a:pPr>
            <a:r>
              <a:rPr lang="de-DE" sz="1050" b="1" noProof="1">
                <a:ln/>
                <a:solidFill>
                  <a:srgbClr val="231F20"/>
                </a:solidFill>
                <a:latin typeface="Avenir Next LT Pro" panose="020B0504020202020204" pitchFamily="34" charset="0"/>
                <a:ea typeface="+mn-ea"/>
                <a:cs typeface="Arial"/>
                <a:sym typeface="Arial"/>
                <a:rtl val="0"/>
              </a:rPr>
              <a:t>ECOG PS</a:t>
            </a:r>
          </a:p>
        </p:txBody>
      </p:sp>
      <p:sp>
        <p:nvSpPr>
          <p:cNvPr id="78" name="TextBox 140">
            <a:extLst>
              <a:ext uri="{FF2B5EF4-FFF2-40B4-BE49-F238E27FC236}">
                <a16:creationId xmlns:a16="http://schemas.microsoft.com/office/drawing/2014/main" id="{43639904-0F3E-2025-ACAB-4CF2828CC27C}"/>
              </a:ext>
            </a:extLst>
          </p:cNvPr>
          <p:cNvSpPr txBox="1"/>
          <p:nvPr/>
        </p:nvSpPr>
        <p:spPr>
          <a:xfrm>
            <a:off x="3385152" y="2387654"/>
            <a:ext cx="263214" cy="253916"/>
          </a:xfrm>
          <a:prstGeom prst="rect">
            <a:avLst/>
          </a:prstGeom>
          <a:noFill/>
        </p:spPr>
        <p:txBody>
          <a:bodyPr wrap="none" rtlCol="0">
            <a:spAutoFit/>
          </a:bodyPr>
          <a:lstStyle/>
          <a:p>
            <a:pPr algn="r" defTabSz="685800" fontAlgn="auto">
              <a:spcBef>
                <a:spcPts val="0"/>
              </a:spcBef>
              <a:spcAft>
                <a:spcPts val="0"/>
              </a:spcAft>
            </a:pPr>
            <a:r>
              <a:rPr lang="de-DE" sz="1050" noProof="1">
                <a:ln/>
                <a:solidFill>
                  <a:srgbClr val="231F20"/>
                </a:solidFill>
                <a:latin typeface="Avenir Next LT Pro" panose="020B0504020202020204" pitchFamily="34" charset="0"/>
                <a:ea typeface="+mn-ea"/>
                <a:cs typeface="Arial"/>
                <a:sym typeface="Arial"/>
                <a:rtl val="0"/>
              </a:rPr>
              <a:t>0</a:t>
            </a:r>
          </a:p>
        </p:txBody>
      </p:sp>
      <p:sp>
        <p:nvSpPr>
          <p:cNvPr id="79" name="TextBox 141">
            <a:extLst>
              <a:ext uri="{FF2B5EF4-FFF2-40B4-BE49-F238E27FC236}">
                <a16:creationId xmlns:a16="http://schemas.microsoft.com/office/drawing/2014/main" id="{BA55051C-5B7F-64D2-0A6F-76B692A6DA61}"/>
              </a:ext>
            </a:extLst>
          </p:cNvPr>
          <p:cNvSpPr txBox="1"/>
          <p:nvPr/>
        </p:nvSpPr>
        <p:spPr>
          <a:xfrm>
            <a:off x="6722063" y="2386709"/>
            <a:ext cx="1013419" cy="253916"/>
          </a:xfrm>
          <a:prstGeom prst="rect">
            <a:avLst/>
          </a:prstGeom>
          <a:noFill/>
        </p:spPr>
        <p:txBody>
          <a:bodyPr wrap="none" rtlCol="0">
            <a:spAutoFit/>
          </a:bodyPr>
          <a:lstStyle/>
          <a:p>
            <a:pPr algn="ctr" defTabSz="685800" fontAlgn="auto">
              <a:spcBef>
                <a:spcPts val="0"/>
              </a:spcBef>
              <a:spcAft>
                <a:spcPts val="0"/>
              </a:spcAft>
            </a:pPr>
            <a:r>
              <a:rPr lang="de-DE" sz="1050" b="1" noProof="1">
                <a:ln/>
                <a:solidFill>
                  <a:srgbClr val="231F20"/>
                </a:solidFill>
                <a:latin typeface="Avenir Next LT Pro" panose="020B0504020202020204" pitchFamily="34" charset="0"/>
                <a:ea typeface="+mn-ea"/>
                <a:cs typeface="Arial"/>
                <a:sym typeface="Arial"/>
                <a:rtl val="0"/>
              </a:rPr>
              <a:t>39.1 (18/46)</a:t>
            </a:r>
          </a:p>
        </p:txBody>
      </p:sp>
      <p:sp>
        <p:nvSpPr>
          <p:cNvPr id="80" name="TextBox 142">
            <a:extLst>
              <a:ext uri="{FF2B5EF4-FFF2-40B4-BE49-F238E27FC236}">
                <a16:creationId xmlns:a16="http://schemas.microsoft.com/office/drawing/2014/main" id="{547B9567-3111-5216-9852-338ED71C7874}"/>
              </a:ext>
            </a:extLst>
          </p:cNvPr>
          <p:cNvSpPr txBox="1"/>
          <p:nvPr/>
        </p:nvSpPr>
        <p:spPr>
          <a:xfrm>
            <a:off x="7885787" y="2393281"/>
            <a:ext cx="769763" cy="253916"/>
          </a:xfrm>
          <a:prstGeom prst="rect">
            <a:avLst/>
          </a:prstGeom>
          <a:noFill/>
        </p:spPr>
        <p:txBody>
          <a:bodyPr wrap="none" rtlCol="0">
            <a:spAutoFit/>
          </a:bodyPr>
          <a:lstStyle/>
          <a:p>
            <a:pPr defTabSz="685800" fontAlgn="auto">
              <a:spcBef>
                <a:spcPts val="0"/>
              </a:spcBef>
              <a:spcAft>
                <a:spcPts val="0"/>
              </a:spcAft>
            </a:pPr>
            <a:r>
              <a:rPr lang="de-DE" sz="1050" noProof="1">
                <a:ln/>
                <a:solidFill>
                  <a:srgbClr val="231F20"/>
                </a:solidFill>
                <a:latin typeface="Avenir Next LT Pro" panose="020B0504020202020204" pitchFamily="34" charset="0"/>
                <a:ea typeface="+mn-ea"/>
                <a:cs typeface="Arial"/>
                <a:sym typeface="Arial"/>
                <a:rtl val="0"/>
              </a:rPr>
              <a:t>25.1-54.6</a:t>
            </a:r>
          </a:p>
        </p:txBody>
      </p:sp>
      <p:sp>
        <p:nvSpPr>
          <p:cNvPr id="81" name="TextBox 143">
            <a:extLst>
              <a:ext uri="{FF2B5EF4-FFF2-40B4-BE49-F238E27FC236}">
                <a16:creationId xmlns:a16="http://schemas.microsoft.com/office/drawing/2014/main" id="{BB4928B6-9686-0D99-7EB9-33CC0459339E}"/>
              </a:ext>
            </a:extLst>
          </p:cNvPr>
          <p:cNvSpPr txBox="1"/>
          <p:nvPr/>
        </p:nvSpPr>
        <p:spPr>
          <a:xfrm>
            <a:off x="3385152" y="2616500"/>
            <a:ext cx="263214" cy="253916"/>
          </a:xfrm>
          <a:prstGeom prst="rect">
            <a:avLst/>
          </a:prstGeom>
          <a:noFill/>
        </p:spPr>
        <p:txBody>
          <a:bodyPr wrap="none" rtlCol="0">
            <a:spAutoFit/>
          </a:bodyPr>
          <a:lstStyle/>
          <a:p>
            <a:pPr algn="r" defTabSz="685800" fontAlgn="auto">
              <a:spcBef>
                <a:spcPts val="0"/>
              </a:spcBef>
              <a:spcAft>
                <a:spcPts val="0"/>
              </a:spcAft>
            </a:pPr>
            <a:r>
              <a:rPr lang="de-DE" sz="1050" noProof="1">
                <a:ln/>
                <a:solidFill>
                  <a:srgbClr val="231F20"/>
                </a:solidFill>
                <a:latin typeface="Avenir Next LT Pro" panose="020B0504020202020204" pitchFamily="34" charset="0"/>
                <a:ea typeface="+mn-ea"/>
                <a:cs typeface="Arial"/>
                <a:sym typeface="Arial"/>
                <a:rtl val="0"/>
              </a:rPr>
              <a:t>1</a:t>
            </a:r>
          </a:p>
        </p:txBody>
      </p:sp>
      <p:sp>
        <p:nvSpPr>
          <p:cNvPr id="82" name="TextBox 238">
            <a:extLst>
              <a:ext uri="{FF2B5EF4-FFF2-40B4-BE49-F238E27FC236}">
                <a16:creationId xmlns:a16="http://schemas.microsoft.com/office/drawing/2014/main" id="{6AAEF9F0-1B8F-014F-8F51-8FC13BD83926}"/>
              </a:ext>
            </a:extLst>
          </p:cNvPr>
          <p:cNvSpPr txBox="1"/>
          <p:nvPr/>
        </p:nvSpPr>
        <p:spPr>
          <a:xfrm>
            <a:off x="6722063" y="2615548"/>
            <a:ext cx="1013419" cy="253916"/>
          </a:xfrm>
          <a:prstGeom prst="rect">
            <a:avLst/>
          </a:prstGeom>
          <a:noFill/>
        </p:spPr>
        <p:txBody>
          <a:bodyPr wrap="none" rtlCol="0">
            <a:spAutoFit/>
          </a:bodyPr>
          <a:lstStyle/>
          <a:p>
            <a:pPr algn="ctr" defTabSz="685800" fontAlgn="auto">
              <a:spcBef>
                <a:spcPts val="0"/>
              </a:spcBef>
              <a:spcAft>
                <a:spcPts val="0"/>
              </a:spcAft>
            </a:pPr>
            <a:r>
              <a:rPr lang="de-DE" sz="1050" b="1" noProof="1">
                <a:ln/>
                <a:solidFill>
                  <a:srgbClr val="231F20"/>
                </a:solidFill>
                <a:latin typeface="Avenir Next LT Pro" panose="020B0504020202020204" pitchFamily="34" charset="0"/>
                <a:ea typeface="+mn-ea"/>
                <a:cs typeface="Arial"/>
                <a:sym typeface="Arial"/>
                <a:rtl val="0"/>
              </a:rPr>
              <a:t>36.1 (13/36)</a:t>
            </a:r>
          </a:p>
        </p:txBody>
      </p:sp>
      <p:sp>
        <p:nvSpPr>
          <p:cNvPr id="83" name="TextBox 239">
            <a:extLst>
              <a:ext uri="{FF2B5EF4-FFF2-40B4-BE49-F238E27FC236}">
                <a16:creationId xmlns:a16="http://schemas.microsoft.com/office/drawing/2014/main" id="{3B019AB5-2968-1B1F-4706-5ECD37FEF407}"/>
              </a:ext>
            </a:extLst>
          </p:cNvPr>
          <p:cNvSpPr txBox="1"/>
          <p:nvPr/>
        </p:nvSpPr>
        <p:spPr>
          <a:xfrm>
            <a:off x="7885787" y="2622120"/>
            <a:ext cx="769763" cy="253916"/>
          </a:xfrm>
          <a:prstGeom prst="rect">
            <a:avLst/>
          </a:prstGeom>
          <a:noFill/>
        </p:spPr>
        <p:txBody>
          <a:bodyPr wrap="none" rtlCol="0">
            <a:spAutoFit/>
          </a:bodyPr>
          <a:lstStyle/>
          <a:p>
            <a:pPr defTabSz="685800" fontAlgn="auto">
              <a:spcBef>
                <a:spcPts val="0"/>
              </a:spcBef>
              <a:spcAft>
                <a:spcPts val="0"/>
              </a:spcAft>
            </a:pPr>
            <a:r>
              <a:rPr lang="de-DE" sz="1050" noProof="1">
                <a:ln/>
                <a:solidFill>
                  <a:srgbClr val="231F20"/>
                </a:solidFill>
                <a:latin typeface="Avenir Next LT Pro" panose="020B0504020202020204" pitchFamily="34" charset="0"/>
                <a:ea typeface="+mn-ea"/>
                <a:cs typeface="Arial"/>
                <a:sym typeface="Arial"/>
                <a:rtl val="0"/>
              </a:rPr>
              <a:t>20.8-53.8</a:t>
            </a:r>
          </a:p>
        </p:txBody>
      </p:sp>
      <p:sp>
        <p:nvSpPr>
          <p:cNvPr id="84" name="TextBox 240">
            <a:extLst>
              <a:ext uri="{FF2B5EF4-FFF2-40B4-BE49-F238E27FC236}">
                <a16:creationId xmlns:a16="http://schemas.microsoft.com/office/drawing/2014/main" id="{C5F18C31-EF00-AB7F-7A0E-2E942663AD93}"/>
              </a:ext>
            </a:extLst>
          </p:cNvPr>
          <p:cNvSpPr txBox="1"/>
          <p:nvPr/>
        </p:nvSpPr>
        <p:spPr>
          <a:xfrm>
            <a:off x="295116" y="3006445"/>
            <a:ext cx="1393330" cy="253916"/>
          </a:xfrm>
          <a:prstGeom prst="rect">
            <a:avLst/>
          </a:prstGeom>
          <a:noFill/>
        </p:spPr>
        <p:txBody>
          <a:bodyPr wrap="none" rtlCol="0">
            <a:spAutoFit/>
          </a:bodyPr>
          <a:lstStyle/>
          <a:p>
            <a:pPr defTabSz="685800" fontAlgn="auto">
              <a:spcBef>
                <a:spcPts val="0"/>
              </a:spcBef>
              <a:spcAft>
                <a:spcPts val="0"/>
              </a:spcAft>
            </a:pPr>
            <a:r>
              <a:rPr lang="de-DE" sz="1050" b="1" noProof="1">
                <a:ln/>
                <a:solidFill>
                  <a:srgbClr val="231F20"/>
                </a:solidFill>
                <a:latin typeface="Avenir Next LT Pro" panose="020B0504020202020204" pitchFamily="34" charset="0"/>
                <a:ea typeface="+mn-ea"/>
                <a:cs typeface="Arial"/>
                <a:sym typeface="Arial"/>
                <a:rtl val="0"/>
              </a:rPr>
              <a:t>Primary tumor site</a:t>
            </a:r>
          </a:p>
        </p:txBody>
      </p:sp>
      <p:sp>
        <p:nvSpPr>
          <p:cNvPr id="85" name="TextBox 241">
            <a:extLst>
              <a:ext uri="{FF2B5EF4-FFF2-40B4-BE49-F238E27FC236}">
                <a16:creationId xmlns:a16="http://schemas.microsoft.com/office/drawing/2014/main" id="{0679E6AD-808A-1CD4-5BA6-9DB9AC858E03}"/>
              </a:ext>
            </a:extLst>
          </p:cNvPr>
          <p:cNvSpPr txBox="1"/>
          <p:nvPr/>
        </p:nvSpPr>
        <p:spPr>
          <a:xfrm>
            <a:off x="2814555" y="2893455"/>
            <a:ext cx="835486" cy="253916"/>
          </a:xfrm>
          <a:prstGeom prst="rect">
            <a:avLst/>
          </a:prstGeom>
          <a:noFill/>
        </p:spPr>
        <p:txBody>
          <a:bodyPr wrap="none" rtlCol="0">
            <a:spAutoFit/>
          </a:bodyPr>
          <a:lstStyle/>
          <a:p>
            <a:pPr algn="r" defTabSz="685800" fontAlgn="auto">
              <a:spcBef>
                <a:spcPts val="0"/>
              </a:spcBef>
              <a:spcAft>
                <a:spcPts val="0"/>
              </a:spcAft>
            </a:pPr>
            <a:r>
              <a:rPr lang="de-DE" sz="1050" noProof="1">
                <a:ln/>
                <a:solidFill>
                  <a:srgbClr val="231F20"/>
                </a:solidFill>
                <a:latin typeface="Avenir Next LT Pro" panose="020B0504020202020204" pitchFamily="34" charset="0"/>
                <a:ea typeface="+mn-ea"/>
                <a:cs typeface="Arial"/>
                <a:sym typeface="Arial"/>
                <a:rtl val="0"/>
              </a:rPr>
              <a:t>Left colon</a:t>
            </a:r>
            <a:r>
              <a:rPr lang="de-DE" sz="1050" baseline="30000" noProof="1">
                <a:ln/>
                <a:solidFill>
                  <a:srgbClr val="231F20"/>
                </a:solidFill>
                <a:latin typeface="Avenir Next LT Pro" panose="020B0504020202020204" pitchFamily="34" charset="0"/>
                <a:ea typeface="+mn-ea"/>
                <a:cs typeface="Arial"/>
                <a:sym typeface="Arial"/>
                <a:rtl val="0"/>
              </a:rPr>
              <a:t>c</a:t>
            </a:r>
          </a:p>
        </p:txBody>
      </p:sp>
      <p:sp>
        <p:nvSpPr>
          <p:cNvPr id="86" name="TextBox 242">
            <a:extLst>
              <a:ext uri="{FF2B5EF4-FFF2-40B4-BE49-F238E27FC236}">
                <a16:creationId xmlns:a16="http://schemas.microsoft.com/office/drawing/2014/main" id="{C2F72221-0460-2D1D-2090-3A94FABB87D9}"/>
              </a:ext>
            </a:extLst>
          </p:cNvPr>
          <p:cNvSpPr txBox="1"/>
          <p:nvPr/>
        </p:nvSpPr>
        <p:spPr>
          <a:xfrm>
            <a:off x="6722063" y="2898130"/>
            <a:ext cx="1013419" cy="253916"/>
          </a:xfrm>
          <a:prstGeom prst="rect">
            <a:avLst/>
          </a:prstGeom>
          <a:noFill/>
        </p:spPr>
        <p:txBody>
          <a:bodyPr wrap="none" rtlCol="0">
            <a:spAutoFit/>
          </a:bodyPr>
          <a:lstStyle/>
          <a:p>
            <a:pPr algn="ctr" defTabSz="685800" fontAlgn="auto">
              <a:spcBef>
                <a:spcPts val="0"/>
              </a:spcBef>
              <a:spcAft>
                <a:spcPts val="0"/>
              </a:spcAft>
            </a:pPr>
            <a:r>
              <a:rPr lang="de-DE" sz="1050" b="1" noProof="1">
                <a:ln/>
                <a:solidFill>
                  <a:srgbClr val="231F20"/>
                </a:solidFill>
                <a:latin typeface="Avenir Next LT Pro" panose="020B0504020202020204" pitchFamily="34" charset="0"/>
                <a:ea typeface="+mn-ea"/>
                <a:cs typeface="Arial"/>
                <a:sym typeface="Arial"/>
                <a:rtl val="0"/>
              </a:rPr>
              <a:t>39.3 (24/61)</a:t>
            </a:r>
          </a:p>
        </p:txBody>
      </p:sp>
      <p:sp>
        <p:nvSpPr>
          <p:cNvPr id="87" name="TextBox 243">
            <a:extLst>
              <a:ext uri="{FF2B5EF4-FFF2-40B4-BE49-F238E27FC236}">
                <a16:creationId xmlns:a16="http://schemas.microsoft.com/office/drawing/2014/main" id="{72B9D670-2090-BE69-0CEF-DBA9D18DAA72}"/>
              </a:ext>
            </a:extLst>
          </p:cNvPr>
          <p:cNvSpPr txBox="1"/>
          <p:nvPr/>
        </p:nvSpPr>
        <p:spPr>
          <a:xfrm>
            <a:off x="7885787" y="2904703"/>
            <a:ext cx="769763" cy="253916"/>
          </a:xfrm>
          <a:prstGeom prst="rect">
            <a:avLst/>
          </a:prstGeom>
          <a:noFill/>
        </p:spPr>
        <p:txBody>
          <a:bodyPr wrap="none" rtlCol="0">
            <a:spAutoFit/>
          </a:bodyPr>
          <a:lstStyle/>
          <a:p>
            <a:pPr defTabSz="685800" fontAlgn="auto">
              <a:spcBef>
                <a:spcPts val="0"/>
              </a:spcBef>
              <a:spcAft>
                <a:spcPts val="0"/>
              </a:spcAft>
            </a:pPr>
            <a:r>
              <a:rPr lang="de-DE" sz="1050" noProof="1">
                <a:ln/>
                <a:solidFill>
                  <a:srgbClr val="231F20"/>
                </a:solidFill>
                <a:latin typeface="Avenir Next LT Pro" panose="020B0504020202020204" pitchFamily="34" charset="0"/>
                <a:ea typeface="+mn-ea"/>
                <a:cs typeface="Arial"/>
                <a:sym typeface="Arial"/>
                <a:rtl val="0"/>
              </a:rPr>
              <a:t>27.1-52.7</a:t>
            </a:r>
          </a:p>
        </p:txBody>
      </p:sp>
      <p:sp>
        <p:nvSpPr>
          <p:cNvPr id="88" name="TextBox 244">
            <a:extLst>
              <a:ext uri="{FF2B5EF4-FFF2-40B4-BE49-F238E27FC236}">
                <a16:creationId xmlns:a16="http://schemas.microsoft.com/office/drawing/2014/main" id="{4D2A6171-5A8F-0796-B8B7-8C034FDD292F}"/>
              </a:ext>
            </a:extLst>
          </p:cNvPr>
          <p:cNvSpPr txBox="1"/>
          <p:nvPr/>
        </p:nvSpPr>
        <p:spPr>
          <a:xfrm>
            <a:off x="2704281" y="3122301"/>
            <a:ext cx="939681" cy="253916"/>
          </a:xfrm>
          <a:prstGeom prst="rect">
            <a:avLst/>
          </a:prstGeom>
          <a:noFill/>
        </p:spPr>
        <p:txBody>
          <a:bodyPr wrap="none" rtlCol="0">
            <a:spAutoFit/>
          </a:bodyPr>
          <a:lstStyle/>
          <a:p>
            <a:pPr algn="r" defTabSz="685800" fontAlgn="auto">
              <a:spcBef>
                <a:spcPts val="0"/>
              </a:spcBef>
              <a:spcAft>
                <a:spcPts val="0"/>
              </a:spcAft>
            </a:pPr>
            <a:r>
              <a:rPr lang="de-DE" sz="1050" noProof="1">
                <a:ln/>
                <a:solidFill>
                  <a:srgbClr val="231F20"/>
                </a:solidFill>
                <a:latin typeface="Avenir Next LT Pro" panose="020B0504020202020204" pitchFamily="34" charset="0"/>
                <a:ea typeface="+mn-ea"/>
                <a:cs typeface="Arial"/>
                <a:sym typeface="Arial"/>
                <a:rtl val="0"/>
              </a:rPr>
              <a:t>Right colon</a:t>
            </a:r>
            <a:r>
              <a:rPr lang="de-DE" sz="1050" baseline="30000" noProof="1">
                <a:ln/>
                <a:solidFill>
                  <a:srgbClr val="231F20"/>
                </a:solidFill>
                <a:latin typeface="Avenir Next LT Pro" panose="020B0504020202020204" pitchFamily="34" charset="0"/>
                <a:ea typeface="+mn-ea"/>
                <a:cs typeface="Arial"/>
                <a:sym typeface="Arial"/>
                <a:rtl val="0"/>
              </a:rPr>
              <a:t>d</a:t>
            </a:r>
          </a:p>
        </p:txBody>
      </p:sp>
      <p:sp>
        <p:nvSpPr>
          <p:cNvPr id="89" name="TextBox 245">
            <a:extLst>
              <a:ext uri="{FF2B5EF4-FFF2-40B4-BE49-F238E27FC236}">
                <a16:creationId xmlns:a16="http://schemas.microsoft.com/office/drawing/2014/main" id="{43921835-9948-55F9-E055-84C6B58DC6C4}"/>
              </a:ext>
            </a:extLst>
          </p:cNvPr>
          <p:cNvSpPr txBox="1"/>
          <p:nvPr/>
        </p:nvSpPr>
        <p:spPr>
          <a:xfrm>
            <a:off x="6765344" y="3126976"/>
            <a:ext cx="926857" cy="253916"/>
          </a:xfrm>
          <a:prstGeom prst="rect">
            <a:avLst/>
          </a:prstGeom>
          <a:noFill/>
        </p:spPr>
        <p:txBody>
          <a:bodyPr wrap="none" rtlCol="0">
            <a:spAutoFit/>
          </a:bodyPr>
          <a:lstStyle/>
          <a:p>
            <a:pPr algn="ctr" defTabSz="685800" fontAlgn="auto">
              <a:spcBef>
                <a:spcPts val="0"/>
              </a:spcBef>
              <a:spcAft>
                <a:spcPts val="0"/>
              </a:spcAft>
            </a:pPr>
            <a:r>
              <a:rPr lang="de-DE" sz="1050" b="1" noProof="1">
                <a:ln/>
                <a:solidFill>
                  <a:srgbClr val="231F20"/>
                </a:solidFill>
                <a:latin typeface="Avenir Next LT Pro" panose="020B0504020202020204" pitchFamily="34" charset="0"/>
                <a:ea typeface="+mn-ea"/>
                <a:cs typeface="Arial"/>
                <a:sym typeface="Arial"/>
                <a:rtl val="0"/>
              </a:rPr>
              <a:t>33.3 (7/21)</a:t>
            </a:r>
          </a:p>
        </p:txBody>
      </p:sp>
      <p:sp>
        <p:nvSpPr>
          <p:cNvPr id="90" name="TextBox 246">
            <a:extLst>
              <a:ext uri="{FF2B5EF4-FFF2-40B4-BE49-F238E27FC236}">
                <a16:creationId xmlns:a16="http://schemas.microsoft.com/office/drawing/2014/main" id="{D9EB3A65-02C0-575D-D806-AC272834B540}"/>
              </a:ext>
            </a:extLst>
          </p:cNvPr>
          <p:cNvSpPr txBox="1"/>
          <p:nvPr/>
        </p:nvSpPr>
        <p:spPr>
          <a:xfrm>
            <a:off x="7885787" y="3133549"/>
            <a:ext cx="769763" cy="253916"/>
          </a:xfrm>
          <a:prstGeom prst="rect">
            <a:avLst/>
          </a:prstGeom>
          <a:noFill/>
        </p:spPr>
        <p:txBody>
          <a:bodyPr wrap="none" rtlCol="0">
            <a:spAutoFit/>
          </a:bodyPr>
          <a:lstStyle/>
          <a:p>
            <a:pPr defTabSz="685800" fontAlgn="auto">
              <a:spcBef>
                <a:spcPts val="0"/>
              </a:spcBef>
              <a:spcAft>
                <a:spcPts val="0"/>
              </a:spcAft>
            </a:pPr>
            <a:r>
              <a:rPr lang="de-DE" sz="1050" noProof="1">
                <a:ln/>
                <a:solidFill>
                  <a:srgbClr val="231F20"/>
                </a:solidFill>
                <a:latin typeface="Avenir Next LT Pro" panose="020B0504020202020204" pitchFamily="34" charset="0"/>
                <a:ea typeface="+mn-ea"/>
                <a:cs typeface="Arial"/>
                <a:sym typeface="Arial"/>
                <a:rtl val="0"/>
              </a:rPr>
              <a:t>14.6-57.0</a:t>
            </a:r>
          </a:p>
        </p:txBody>
      </p:sp>
      <p:sp>
        <p:nvSpPr>
          <p:cNvPr id="91" name="TextBox 247">
            <a:extLst>
              <a:ext uri="{FF2B5EF4-FFF2-40B4-BE49-F238E27FC236}">
                <a16:creationId xmlns:a16="http://schemas.microsoft.com/office/drawing/2014/main" id="{0E2AA99B-9A45-B31C-9CC2-D323C7578456}"/>
              </a:ext>
            </a:extLst>
          </p:cNvPr>
          <p:cNvSpPr txBox="1"/>
          <p:nvPr/>
        </p:nvSpPr>
        <p:spPr>
          <a:xfrm>
            <a:off x="295117" y="3509731"/>
            <a:ext cx="1871025" cy="253916"/>
          </a:xfrm>
          <a:prstGeom prst="rect">
            <a:avLst/>
          </a:prstGeom>
          <a:noFill/>
        </p:spPr>
        <p:txBody>
          <a:bodyPr wrap="none" rtlCol="0">
            <a:spAutoFit/>
          </a:bodyPr>
          <a:lstStyle/>
          <a:p>
            <a:pPr defTabSz="685800" fontAlgn="auto">
              <a:spcBef>
                <a:spcPts val="0"/>
              </a:spcBef>
              <a:spcAft>
                <a:spcPts val="0"/>
              </a:spcAft>
            </a:pPr>
            <a:r>
              <a:rPr lang="de-DE" sz="1050" b="1" noProof="1">
                <a:ln/>
                <a:solidFill>
                  <a:srgbClr val="231F20"/>
                </a:solidFill>
                <a:latin typeface="Avenir Next LT Pro" panose="020B0504020202020204" pitchFamily="34" charset="0"/>
                <a:ea typeface="+mn-ea"/>
                <a:cs typeface="Arial"/>
                <a:sym typeface="Arial"/>
                <a:rtl val="0"/>
              </a:rPr>
              <a:t>Prior anti-HER2 treatment</a:t>
            </a:r>
          </a:p>
        </p:txBody>
      </p:sp>
      <p:sp>
        <p:nvSpPr>
          <p:cNvPr id="92" name="TextBox 248">
            <a:extLst>
              <a:ext uri="{FF2B5EF4-FFF2-40B4-BE49-F238E27FC236}">
                <a16:creationId xmlns:a16="http://schemas.microsoft.com/office/drawing/2014/main" id="{089021BF-6EA4-81E5-9FE1-B2F7699608C2}"/>
              </a:ext>
            </a:extLst>
          </p:cNvPr>
          <p:cNvSpPr txBox="1"/>
          <p:nvPr/>
        </p:nvSpPr>
        <p:spPr>
          <a:xfrm>
            <a:off x="3274948" y="3396748"/>
            <a:ext cx="369012" cy="253916"/>
          </a:xfrm>
          <a:prstGeom prst="rect">
            <a:avLst/>
          </a:prstGeom>
          <a:noFill/>
        </p:spPr>
        <p:txBody>
          <a:bodyPr wrap="none" rtlCol="0">
            <a:spAutoFit/>
          </a:bodyPr>
          <a:lstStyle/>
          <a:p>
            <a:pPr algn="r" defTabSz="685800" fontAlgn="auto">
              <a:spcBef>
                <a:spcPts val="0"/>
              </a:spcBef>
              <a:spcAft>
                <a:spcPts val="0"/>
              </a:spcAft>
            </a:pPr>
            <a:r>
              <a:rPr lang="de-DE" sz="1050" noProof="1">
                <a:ln/>
                <a:solidFill>
                  <a:srgbClr val="231F20"/>
                </a:solidFill>
                <a:latin typeface="Avenir Next LT Pro" panose="020B0504020202020204" pitchFamily="34" charset="0"/>
                <a:ea typeface="+mn-ea"/>
                <a:cs typeface="Arial"/>
                <a:sym typeface="Arial"/>
                <a:rtl val="0"/>
              </a:rPr>
              <a:t>No</a:t>
            </a:r>
          </a:p>
        </p:txBody>
      </p:sp>
      <p:sp>
        <p:nvSpPr>
          <p:cNvPr id="93" name="TextBox 249">
            <a:extLst>
              <a:ext uri="{FF2B5EF4-FFF2-40B4-BE49-F238E27FC236}">
                <a16:creationId xmlns:a16="http://schemas.microsoft.com/office/drawing/2014/main" id="{F8A2551C-6DDE-1A7A-9CF5-3294E0B625DD}"/>
              </a:ext>
            </a:extLst>
          </p:cNvPr>
          <p:cNvSpPr txBox="1"/>
          <p:nvPr/>
        </p:nvSpPr>
        <p:spPr>
          <a:xfrm>
            <a:off x="6722063" y="3401423"/>
            <a:ext cx="1013419" cy="253916"/>
          </a:xfrm>
          <a:prstGeom prst="rect">
            <a:avLst/>
          </a:prstGeom>
          <a:noFill/>
        </p:spPr>
        <p:txBody>
          <a:bodyPr wrap="none" rtlCol="0">
            <a:spAutoFit/>
          </a:bodyPr>
          <a:lstStyle/>
          <a:p>
            <a:pPr algn="ctr" defTabSz="685800" fontAlgn="auto">
              <a:spcBef>
                <a:spcPts val="0"/>
              </a:spcBef>
              <a:spcAft>
                <a:spcPts val="0"/>
              </a:spcAft>
            </a:pPr>
            <a:r>
              <a:rPr lang="de-DE" sz="1050" b="1" noProof="1">
                <a:ln/>
                <a:solidFill>
                  <a:srgbClr val="231F20"/>
                </a:solidFill>
                <a:latin typeface="Avenir Next LT Pro" panose="020B0504020202020204" pitchFamily="34" charset="0"/>
                <a:ea typeface="+mn-ea"/>
                <a:cs typeface="Arial"/>
                <a:sym typeface="Arial"/>
                <a:rtl val="0"/>
              </a:rPr>
              <a:t>36.9 (24/65)</a:t>
            </a:r>
          </a:p>
        </p:txBody>
      </p:sp>
      <p:sp>
        <p:nvSpPr>
          <p:cNvPr id="94" name="TextBox 250">
            <a:extLst>
              <a:ext uri="{FF2B5EF4-FFF2-40B4-BE49-F238E27FC236}">
                <a16:creationId xmlns:a16="http://schemas.microsoft.com/office/drawing/2014/main" id="{95396A3D-9244-06DF-5947-9B5912661BDF}"/>
              </a:ext>
            </a:extLst>
          </p:cNvPr>
          <p:cNvSpPr txBox="1"/>
          <p:nvPr/>
        </p:nvSpPr>
        <p:spPr>
          <a:xfrm>
            <a:off x="7885787" y="3407995"/>
            <a:ext cx="769763" cy="253916"/>
          </a:xfrm>
          <a:prstGeom prst="rect">
            <a:avLst/>
          </a:prstGeom>
          <a:noFill/>
        </p:spPr>
        <p:txBody>
          <a:bodyPr wrap="none" rtlCol="0">
            <a:spAutoFit/>
          </a:bodyPr>
          <a:lstStyle/>
          <a:p>
            <a:pPr defTabSz="685800" fontAlgn="auto">
              <a:spcBef>
                <a:spcPts val="0"/>
              </a:spcBef>
              <a:spcAft>
                <a:spcPts val="0"/>
              </a:spcAft>
            </a:pPr>
            <a:r>
              <a:rPr lang="de-DE" sz="1050" noProof="1">
                <a:ln/>
                <a:solidFill>
                  <a:srgbClr val="231F20"/>
                </a:solidFill>
                <a:latin typeface="Avenir Next LT Pro" panose="020B0504020202020204" pitchFamily="34" charset="0"/>
                <a:ea typeface="+mn-ea"/>
                <a:cs typeface="Arial"/>
                <a:sym typeface="Arial"/>
                <a:rtl val="0"/>
              </a:rPr>
              <a:t>25.3-49.8</a:t>
            </a:r>
          </a:p>
        </p:txBody>
      </p:sp>
      <p:sp>
        <p:nvSpPr>
          <p:cNvPr id="95" name="TextBox 251">
            <a:extLst>
              <a:ext uri="{FF2B5EF4-FFF2-40B4-BE49-F238E27FC236}">
                <a16:creationId xmlns:a16="http://schemas.microsoft.com/office/drawing/2014/main" id="{D9CE3D09-38AB-D7CE-4837-11D4910ABF71}"/>
              </a:ext>
            </a:extLst>
          </p:cNvPr>
          <p:cNvSpPr txBox="1"/>
          <p:nvPr/>
        </p:nvSpPr>
        <p:spPr>
          <a:xfrm>
            <a:off x="3231619" y="3625586"/>
            <a:ext cx="402675" cy="253916"/>
          </a:xfrm>
          <a:prstGeom prst="rect">
            <a:avLst/>
          </a:prstGeom>
          <a:noFill/>
        </p:spPr>
        <p:txBody>
          <a:bodyPr wrap="none" rtlCol="0">
            <a:spAutoFit/>
          </a:bodyPr>
          <a:lstStyle/>
          <a:p>
            <a:pPr algn="r" defTabSz="685800" fontAlgn="auto">
              <a:spcBef>
                <a:spcPts val="0"/>
              </a:spcBef>
              <a:spcAft>
                <a:spcPts val="0"/>
              </a:spcAft>
            </a:pPr>
            <a:r>
              <a:rPr lang="de-DE" sz="1050" noProof="1">
                <a:ln/>
                <a:solidFill>
                  <a:srgbClr val="231F20"/>
                </a:solidFill>
                <a:latin typeface="Avenir Next LT Pro" panose="020B0504020202020204" pitchFamily="34" charset="0"/>
                <a:ea typeface="+mn-ea"/>
                <a:cs typeface="Arial"/>
                <a:sym typeface="Arial"/>
                <a:rtl val="0"/>
              </a:rPr>
              <a:t>Yes</a:t>
            </a:r>
          </a:p>
        </p:txBody>
      </p:sp>
      <p:sp>
        <p:nvSpPr>
          <p:cNvPr id="96" name="TextBox 252">
            <a:extLst>
              <a:ext uri="{FF2B5EF4-FFF2-40B4-BE49-F238E27FC236}">
                <a16:creationId xmlns:a16="http://schemas.microsoft.com/office/drawing/2014/main" id="{B666DA01-1CA5-417D-DF96-F7F2D7AAA741}"/>
              </a:ext>
            </a:extLst>
          </p:cNvPr>
          <p:cNvSpPr txBox="1"/>
          <p:nvPr/>
        </p:nvSpPr>
        <p:spPr>
          <a:xfrm>
            <a:off x="6765344" y="3630269"/>
            <a:ext cx="926857" cy="253916"/>
          </a:xfrm>
          <a:prstGeom prst="rect">
            <a:avLst/>
          </a:prstGeom>
          <a:noFill/>
        </p:spPr>
        <p:txBody>
          <a:bodyPr wrap="none" rtlCol="0">
            <a:spAutoFit/>
          </a:bodyPr>
          <a:lstStyle/>
          <a:p>
            <a:pPr algn="ctr" defTabSz="685800" fontAlgn="auto">
              <a:spcBef>
                <a:spcPts val="0"/>
              </a:spcBef>
              <a:spcAft>
                <a:spcPts val="0"/>
              </a:spcAft>
            </a:pPr>
            <a:r>
              <a:rPr lang="de-DE" sz="1050" b="1" noProof="1">
                <a:ln/>
                <a:solidFill>
                  <a:srgbClr val="231F20"/>
                </a:solidFill>
                <a:latin typeface="Avenir Next LT Pro" panose="020B0504020202020204" pitchFamily="34" charset="0"/>
                <a:ea typeface="+mn-ea"/>
                <a:cs typeface="Arial"/>
                <a:sym typeface="Arial"/>
                <a:rtl val="0"/>
              </a:rPr>
              <a:t>41.2 (7/17)</a:t>
            </a:r>
          </a:p>
        </p:txBody>
      </p:sp>
      <p:sp>
        <p:nvSpPr>
          <p:cNvPr id="97" name="TextBox 253">
            <a:extLst>
              <a:ext uri="{FF2B5EF4-FFF2-40B4-BE49-F238E27FC236}">
                <a16:creationId xmlns:a16="http://schemas.microsoft.com/office/drawing/2014/main" id="{E5245E98-8FE7-B945-3EF0-A873BFFA7523}"/>
              </a:ext>
            </a:extLst>
          </p:cNvPr>
          <p:cNvSpPr txBox="1"/>
          <p:nvPr/>
        </p:nvSpPr>
        <p:spPr>
          <a:xfrm>
            <a:off x="7885787" y="3636841"/>
            <a:ext cx="769763" cy="253916"/>
          </a:xfrm>
          <a:prstGeom prst="rect">
            <a:avLst/>
          </a:prstGeom>
          <a:noFill/>
        </p:spPr>
        <p:txBody>
          <a:bodyPr wrap="none" rtlCol="0">
            <a:spAutoFit/>
          </a:bodyPr>
          <a:lstStyle/>
          <a:p>
            <a:pPr defTabSz="685800" fontAlgn="auto">
              <a:spcBef>
                <a:spcPts val="0"/>
              </a:spcBef>
              <a:spcAft>
                <a:spcPts val="0"/>
              </a:spcAft>
            </a:pPr>
            <a:r>
              <a:rPr lang="de-DE" sz="1050" noProof="1">
                <a:ln/>
                <a:solidFill>
                  <a:srgbClr val="231F20"/>
                </a:solidFill>
                <a:latin typeface="Avenir Next LT Pro" panose="020B0504020202020204" pitchFamily="34" charset="0"/>
                <a:ea typeface="+mn-ea"/>
                <a:cs typeface="Arial"/>
                <a:sym typeface="Arial"/>
                <a:rtl val="0"/>
              </a:rPr>
              <a:t>18.4-67.1</a:t>
            </a:r>
          </a:p>
        </p:txBody>
      </p:sp>
      <p:sp>
        <p:nvSpPr>
          <p:cNvPr id="98" name="PlaceHolder 2">
            <a:extLst>
              <a:ext uri="{FF2B5EF4-FFF2-40B4-BE49-F238E27FC236}">
                <a16:creationId xmlns:a16="http://schemas.microsoft.com/office/drawing/2014/main" id="{65D22B3B-0B54-929B-2EFF-A8E716AD3F0B}"/>
              </a:ext>
            </a:extLst>
          </p:cNvPr>
          <p:cNvSpPr txBox="1">
            <a:spLocks/>
          </p:cNvSpPr>
          <p:nvPr/>
        </p:nvSpPr>
        <p:spPr>
          <a:xfrm>
            <a:off x="338041" y="4723331"/>
            <a:ext cx="8320185" cy="273510"/>
          </a:xfrm>
          <a:prstGeom prst="rect">
            <a:avLst/>
          </a:prstGeom>
          <a:noFill/>
          <a:ln w="0">
            <a:noFill/>
          </a:ln>
        </p:spPr>
        <p:txBody>
          <a:bodyPr vert="horz" lIns="0" tIns="34290" rIns="0" bIns="34290" rtlCol="0" anchor="b">
            <a:noAutofit/>
          </a:bodyPr>
          <a:lstStyle>
            <a:defPPr>
              <a:defRPr lang="en-US"/>
            </a:defPPr>
            <a:lvl1pPr marL="0" algn="l" defTabSz="914400" rtl="0" eaLnBrk="1" latinLnBrk="0" hangingPunct="1">
              <a:lnSpc>
                <a:spcPct val="100000"/>
              </a:lnSpc>
              <a:buNone/>
              <a:defRPr lang="de-DE" sz="1100" b="0" i="0" strike="noStrike" kern="1200" spc="-1">
                <a:solidFill>
                  <a:srgbClr val="636466"/>
                </a:solidFill>
                <a:latin typeface="Avenir Next LT Pro"/>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defRPr/>
            </a:pPr>
            <a:r>
              <a:rPr lang="de-DE" sz="675" baseline="30000" noProof="1"/>
              <a:t>a</a:t>
            </a:r>
            <a:r>
              <a:rPr lang="de-DE" sz="675" noProof="1"/>
              <a:t>Based on the exact Clopper-Pearson method for binomial distribution. </a:t>
            </a:r>
            <a:r>
              <a:rPr lang="de-DE" sz="675" baseline="30000" noProof="1"/>
              <a:t>b</a:t>
            </a:r>
            <a:r>
              <a:rPr lang="de-DE" sz="675" noProof="1"/>
              <a:t>All RASm responders were IHC 3+. </a:t>
            </a:r>
            <a:r>
              <a:rPr lang="de-DE" sz="675" baseline="30000" noProof="1"/>
              <a:t>c</a:t>
            </a:r>
            <a:r>
              <a:rPr lang="de-DE" sz="675" noProof="1"/>
              <a:t>Includes rectum, sigmoid, and descending. </a:t>
            </a:r>
            <a:r>
              <a:rPr lang="de-DE" sz="675" baseline="30000" noProof="1"/>
              <a:t>d</a:t>
            </a:r>
            <a:r>
              <a:rPr lang="de-DE" sz="675" noProof="1"/>
              <a:t>Includes cecum, ascending, and transverse.</a:t>
            </a:r>
          </a:p>
          <a:p>
            <a:pPr defTabSz="685800" fontAlgn="auto">
              <a:spcBef>
                <a:spcPts val="0"/>
              </a:spcBef>
              <a:spcAft>
                <a:spcPts val="0"/>
              </a:spcAft>
              <a:defRPr/>
            </a:pPr>
            <a:r>
              <a:rPr lang="en-US" sz="675" noProof="1"/>
              <a:t>Trastuzumab deruxtecan is not approved by EMA in mCRC.</a:t>
            </a:r>
          </a:p>
          <a:p>
            <a:pPr defTabSz="685800" fontAlgn="auto">
              <a:spcBef>
                <a:spcPts val="0"/>
              </a:spcBef>
              <a:spcAft>
                <a:spcPts val="0"/>
              </a:spcAft>
              <a:defRPr/>
            </a:pPr>
            <a:r>
              <a:rPr lang="en-US" sz="675" noProof="1"/>
              <a:t>Trastuzumab deruxtecan no está aprobado por la EMA en el tratamiento del c´áncer de colon metastásico.</a:t>
            </a:r>
            <a:endParaRPr lang="de-DE" sz="675" noProof="1"/>
          </a:p>
          <a:p>
            <a:pPr defTabSz="685800" fontAlgn="auto">
              <a:spcBef>
                <a:spcPts val="0"/>
              </a:spcBef>
              <a:spcAft>
                <a:spcPts val="0"/>
              </a:spcAft>
              <a:defRPr/>
            </a:pPr>
            <a:r>
              <a:rPr lang="de-DE" sz="675" noProof="1"/>
              <a:t>BICR, blinded independent central review; CI, confidence interval; ECOG PS, Eastern Cooperative Oncology Group Performance Status; HER2, human epidermal growth factor receptor 2; HER2+, HER2 gene amplification; IHC, immunohistochemistry; ISH, in situ hybridization; mCRC, metastatic colorectal cancer; ORR, objective response rate; RAS, rat sarcoma virus gene; T-DXd, trastuzumab deruxtecan.</a:t>
            </a:r>
            <a:br>
              <a:rPr lang="de-DE" sz="675" noProof="1"/>
            </a:br>
            <a:r>
              <a:rPr lang="en-US" sz="675" dirty="0"/>
              <a:t>Raghav K et al., presented at ASCO Annual Meeting 2023, Chicago (USA), June 2-6, Oral Abstract 3501.</a:t>
            </a:r>
            <a:endParaRPr lang="de-DE" sz="675" noProof="1">
              <a:solidFill>
                <a:srgbClr val="000000"/>
              </a:solidFill>
              <a:latin typeface="Calibri"/>
            </a:endParaRPr>
          </a:p>
        </p:txBody>
      </p:sp>
    </p:spTree>
    <p:extLst>
      <p:ext uri="{BB962C8B-B14F-4D97-AF65-F5344CB8AC3E}">
        <p14:creationId xmlns:p14="http://schemas.microsoft.com/office/powerpoint/2010/main" val="33550582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 name="Rectangle 121">
            <a:extLst>
              <a:ext uri="{FF2B5EF4-FFF2-40B4-BE49-F238E27FC236}">
                <a16:creationId xmlns:a16="http://schemas.microsoft.com/office/drawing/2014/main" id="{BD30BD49-B186-44DD-3A36-A2C71117225E}"/>
              </a:ext>
            </a:extLst>
          </p:cNvPr>
          <p:cNvSpPr/>
          <p:nvPr/>
        </p:nvSpPr>
        <p:spPr>
          <a:xfrm>
            <a:off x="6708959" y="1106291"/>
            <a:ext cx="1783080" cy="418941"/>
          </a:xfrm>
          <a:prstGeom prst="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dirty="0">
              <a:solidFill>
                <a:prstClr val="white"/>
              </a:solidFill>
              <a:latin typeface="Arial" panose="020B0604020202020204"/>
            </a:endParaRPr>
          </a:p>
        </p:txBody>
      </p:sp>
      <p:sp>
        <p:nvSpPr>
          <p:cNvPr id="123" name="Rectangle 122">
            <a:extLst>
              <a:ext uri="{FF2B5EF4-FFF2-40B4-BE49-F238E27FC236}">
                <a16:creationId xmlns:a16="http://schemas.microsoft.com/office/drawing/2014/main" id="{4D44610F-8622-1FF6-4C10-0072F894D168}"/>
              </a:ext>
            </a:extLst>
          </p:cNvPr>
          <p:cNvSpPr/>
          <p:nvPr/>
        </p:nvSpPr>
        <p:spPr>
          <a:xfrm>
            <a:off x="2879170" y="1106291"/>
            <a:ext cx="1813616" cy="41894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dirty="0">
              <a:solidFill>
                <a:prstClr val="white"/>
              </a:solidFill>
              <a:latin typeface="Arial" panose="020B0604020202020204"/>
            </a:endParaRPr>
          </a:p>
        </p:txBody>
      </p:sp>
      <p:grpSp>
        <p:nvGrpSpPr>
          <p:cNvPr id="4" name="Group 3">
            <a:extLst>
              <a:ext uri="{FF2B5EF4-FFF2-40B4-BE49-F238E27FC236}">
                <a16:creationId xmlns:a16="http://schemas.microsoft.com/office/drawing/2014/main" id="{0CBBE8B5-68EB-8319-BAD1-C01EC8F32C0B}"/>
              </a:ext>
            </a:extLst>
          </p:cNvPr>
          <p:cNvGrpSpPr/>
          <p:nvPr/>
        </p:nvGrpSpPr>
        <p:grpSpPr>
          <a:xfrm>
            <a:off x="639809" y="825342"/>
            <a:ext cx="7887407" cy="3718851"/>
            <a:chOff x="853077" y="1097280"/>
            <a:chExt cx="10516543" cy="4958468"/>
          </a:xfrm>
        </p:grpSpPr>
        <p:sp>
          <p:nvSpPr>
            <p:cNvPr id="5" name="TextBox 4">
              <a:extLst>
                <a:ext uri="{FF2B5EF4-FFF2-40B4-BE49-F238E27FC236}">
                  <a16:creationId xmlns:a16="http://schemas.microsoft.com/office/drawing/2014/main" id="{30CB2B75-234A-D315-DD59-CEDE4D814A2A}"/>
                </a:ext>
              </a:extLst>
            </p:cNvPr>
            <p:cNvSpPr txBox="1"/>
            <p:nvPr/>
          </p:nvSpPr>
          <p:spPr>
            <a:xfrm>
              <a:off x="7003774" y="1097280"/>
              <a:ext cx="3736493" cy="353943"/>
            </a:xfrm>
            <a:prstGeom prst="rect">
              <a:avLst/>
            </a:prstGeom>
            <a:noFill/>
          </p:spPr>
          <p:txBody>
            <a:bodyPr wrap="none" rtlCol="0">
              <a:spAutoFit/>
            </a:bodyPr>
            <a:lstStyle/>
            <a:p>
              <a:pPr algn="ctr" defTabSz="685800" fontAlgn="auto">
                <a:spcBef>
                  <a:spcPts val="0"/>
                </a:spcBef>
                <a:spcAft>
                  <a:spcPts val="0"/>
                </a:spcAft>
              </a:pPr>
              <a:r>
                <a:rPr lang="en-US" sz="1125" b="1" dirty="0">
                  <a:ln/>
                  <a:solidFill>
                    <a:srgbClr val="231F20"/>
                  </a:solidFill>
                  <a:latin typeface="Arial"/>
                  <a:ea typeface="+mn-ea"/>
                  <a:cs typeface="Arial"/>
                  <a:sym typeface="Arial"/>
                  <a:rtl val="0"/>
                </a:rPr>
                <a:t>T-DXd 6.4 mg/kg Q3W Stage 1 (N = 40)</a:t>
              </a:r>
            </a:p>
          </p:txBody>
        </p:sp>
        <p:sp>
          <p:nvSpPr>
            <p:cNvPr id="8" name="TextBox 7">
              <a:extLst>
                <a:ext uri="{FF2B5EF4-FFF2-40B4-BE49-F238E27FC236}">
                  <a16:creationId xmlns:a16="http://schemas.microsoft.com/office/drawing/2014/main" id="{CD9E5B45-7BC3-9066-64EA-F6C11DC1AD1D}"/>
                </a:ext>
              </a:extLst>
            </p:cNvPr>
            <p:cNvSpPr txBox="1"/>
            <p:nvPr/>
          </p:nvSpPr>
          <p:spPr>
            <a:xfrm>
              <a:off x="8248772" y="5230903"/>
              <a:ext cx="1246496" cy="307776"/>
            </a:xfrm>
            <a:prstGeom prst="rect">
              <a:avLst/>
            </a:prstGeom>
            <a:noFill/>
          </p:spPr>
          <p:txBody>
            <a:bodyPr wrap="none" rtlCol="0">
              <a:spAutoFit/>
            </a:bodyPr>
            <a:lstStyle/>
            <a:p>
              <a:pPr algn="ctr" defTabSz="685800" fontAlgn="auto">
                <a:spcBef>
                  <a:spcPts val="0"/>
                </a:spcBef>
                <a:spcAft>
                  <a:spcPts val="0"/>
                </a:spcAft>
              </a:pPr>
              <a:r>
                <a:rPr lang="en-US" sz="900" b="1" dirty="0">
                  <a:ln/>
                  <a:solidFill>
                    <a:srgbClr val="231F20"/>
                  </a:solidFill>
                  <a:latin typeface="Arial"/>
                  <a:ea typeface="+mn-ea"/>
                  <a:cs typeface="Arial"/>
                  <a:sym typeface="Arial"/>
                  <a:rtl val="0"/>
                </a:rPr>
                <a:t>Time, months</a:t>
              </a:r>
            </a:p>
          </p:txBody>
        </p:sp>
        <p:sp>
          <p:nvSpPr>
            <p:cNvPr id="9" name="TextBox 8">
              <a:extLst>
                <a:ext uri="{FF2B5EF4-FFF2-40B4-BE49-F238E27FC236}">
                  <a16:creationId xmlns:a16="http://schemas.microsoft.com/office/drawing/2014/main" id="{A0613B5B-2D59-026E-3ADE-1F39EE40FAB4}"/>
                </a:ext>
              </a:extLst>
            </p:cNvPr>
            <p:cNvSpPr txBox="1"/>
            <p:nvPr/>
          </p:nvSpPr>
          <p:spPr>
            <a:xfrm rot="16200000">
              <a:off x="5173028" y="3234923"/>
              <a:ext cx="2118529" cy="307776"/>
            </a:xfrm>
            <a:prstGeom prst="rect">
              <a:avLst/>
            </a:prstGeom>
            <a:noFill/>
          </p:spPr>
          <p:txBody>
            <a:bodyPr wrap="none" rtlCol="0">
              <a:spAutoFit/>
            </a:bodyPr>
            <a:lstStyle/>
            <a:p>
              <a:pPr algn="ctr" defTabSz="685800" fontAlgn="auto">
                <a:spcBef>
                  <a:spcPts val="0"/>
                </a:spcBef>
                <a:spcAft>
                  <a:spcPts val="0"/>
                </a:spcAft>
              </a:pPr>
              <a:r>
                <a:rPr lang="en-US" sz="900" b="1" dirty="0">
                  <a:ln/>
                  <a:solidFill>
                    <a:srgbClr val="231F20"/>
                  </a:solidFill>
                  <a:latin typeface="Arial"/>
                  <a:ea typeface="+mn-ea"/>
                  <a:cs typeface="Arial"/>
                  <a:sym typeface="Arial"/>
                  <a:rtl val="0"/>
                </a:rPr>
                <a:t>Progression-free Survival</a:t>
              </a:r>
            </a:p>
          </p:txBody>
        </p:sp>
        <p:sp>
          <p:nvSpPr>
            <p:cNvPr id="10" name="TextBox 9">
              <a:extLst>
                <a:ext uri="{FF2B5EF4-FFF2-40B4-BE49-F238E27FC236}">
                  <a16:creationId xmlns:a16="http://schemas.microsoft.com/office/drawing/2014/main" id="{C802A62E-C5C6-16B0-12AE-2FB70616E720}"/>
                </a:ext>
              </a:extLst>
            </p:cNvPr>
            <p:cNvSpPr txBox="1"/>
            <p:nvPr/>
          </p:nvSpPr>
          <p:spPr>
            <a:xfrm>
              <a:off x="7799933" y="5747972"/>
              <a:ext cx="2144177" cy="307776"/>
            </a:xfrm>
            <a:prstGeom prst="rect">
              <a:avLst/>
            </a:prstGeom>
            <a:noFill/>
          </p:spPr>
          <p:txBody>
            <a:bodyPr wrap="none" rtlCol="0">
              <a:spAutoFit/>
            </a:bodyPr>
            <a:lstStyle/>
            <a:p>
              <a:pPr algn="ctr" defTabSz="685800" fontAlgn="auto">
                <a:spcBef>
                  <a:spcPts val="0"/>
                </a:spcBef>
                <a:spcAft>
                  <a:spcPts val="0"/>
                </a:spcAft>
              </a:pPr>
              <a:r>
                <a:rPr lang="en-US" sz="900" b="1" dirty="0">
                  <a:ln/>
                  <a:solidFill>
                    <a:srgbClr val="231F20"/>
                  </a:solidFill>
                  <a:latin typeface="Arial"/>
                  <a:ea typeface="+mn-ea"/>
                  <a:cs typeface="Arial"/>
                  <a:sym typeface="Arial"/>
                  <a:rtl val="0"/>
                </a:rPr>
                <a:t>Number of patients at risk</a:t>
              </a:r>
            </a:p>
          </p:txBody>
        </p:sp>
        <p:sp>
          <p:nvSpPr>
            <p:cNvPr id="11" name="TextBox 10">
              <a:extLst>
                <a:ext uri="{FF2B5EF4-FFF2-40B4-BE49-F238E27FC236}">
                  <a16:creationId xmlns:a16="http://schemas.microsoft.com/office/drawing/2014/main" id="{5F69FC9E-12AF-8C93-D61A-7CD3738020C3}"/>
                </a:ext>
              </a:extLst>
            </p:cNvPr>
            <p:cNvSpPr txBox="1"/>
            <p:nvPr/>
          </p:nvSpPr>
          <p:spPr>
            <a:xfrm>
              <a:off x="6764265" y="4993836"/>
              <a:ext cx="321029"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0</a:t>
              </a:r>
            </a:p>
          </p:txBody>
        </p:sp>
        <p:sp>
          <p:nvSpPr>
            <p:cNvPr id="12" name="TextBox 11">
              <a:extLst>
                <a:ext uri="{FF2B5EF4-FFF2-40B4-BE49-F238E27FC236}">
                  <a16:creationId xmlns:a16="http://schemas.microsoft.com/office/drawing/2014/main" id="{FF886B5E-A243-3961-D0F4-058B1104E860}"/>
                </a:ext>
              </a:extLst>
            </p:cNvPr>
            <p:cNvSpPr txBox="1"/>
            <p:nvPr/>
          </p:nvSpPr>
          <p:spPr>
            <a:xfrm>
              <a:off x="7067657" y="4993836"/>
              <a:ext cx="321029"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1</a:t>
              </a:r>
            </a:p>
          </p:txBody>
        </p:sp>
        <p:sp>
          <p:nvSpPr>
            <p:cNvPr id="13" name="TextBox 12">
              <a:extLst>
                <a:ext uri="{FF2B5EF4-FFF2-40B4-BE49-F238E27FC236}">
                  <a16:creationId xmlns:a16="http://schemas.microsoft.com/office/drawing/2014/main" id="{1F050951-47FB-CA72-A456-73BA21D273F4}"/>
                </a:ext>
              </a:extLst>
            </p:cNvPr>
            <p:cNvSpPr txBox="1"/>
            <p:nvPr/>
          </p:nvSpPr>
          <p:spPr>
            <a:xfrm>
              <a:off x="7379696" y="4993836"/>
              <a:ext cx="321029"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2</a:t>
              </a:r>
            </a:p>
          </p:txBody>
        </p:sp>
        <p:sp>
          <p:nvSpPr>
            <p:cNvPr id="14" name="TextBox 13">
              <a:extLst>
                <a:ext uri="{FF2B5EF4-FFF2-40B4-BE49-F238E27FC236}">
                  <a16:creationId xmlns:a16="http://schemas.microsoft.com/office/drawing/2014/main" id="{9846EFBE-91FF-689A-EC88-641C0446F307}"/>
                </a:ext>
              </a:extLst>
            </p:cNvPr>
            <p:cNvSpPr txBox="1"/>
            <p:nvPr/>
          </p:nvSpPr>
          <p:spPr>
            <a:xfrm>
              <a:off x="7675585" y="4993836"/>
              <a:ext cx="321029"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3</a:t>
              </a:r>
            </a:p>
          </p:txBody>
        </p:sp>
        <p:sp>
          <p:nvSpPr>
            <p:cNvPr id="15" name="TextBox 14">
              <a:extLst>
                <a:ext uri="{FF2B5EF4-FFF2-40B4-BE49-F238E27FC236}">
                  <a16:creationId xmlns:a16="http://schemas.microsoft.com/office/drawing/2014/main" id="{40AECFF1-026B-623B-B1CC-035A398E97F3}"/>
                </a:ext>
              </a:extLst>
            </p:cNvPr>
            <p:cNvSpPr txBox="1"/>
            <p:nvPr/>
          </p:nvSpPr>
          <p:spPr>
            <a:xfrm>
              <a:off x="7981444" y="4993836"/>
              <a:ext cx="321029"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4</a:t>
              </a:r>
            </a:p>
          </p:txBody>
        </p:sp>
        <p:sp>
          <p:nvSpPr>
            <p:cNvPr id="16" name="TextBox 15">
              <a:extLst>
                <a:ext uri="{FF2B5EF4-FFF2-40B4-BE49-F238E27FC236}">
                  <a16:creationId xmlns:a16="http://schemas.microsoft.com/office/drawing/2014/main" id="{5D1486BD-251F-F59B-4377-D6EF11CBBBDD}"/>
                </a:ext>
              </a:extLst>
            </p:cNvPr>
            <p:cNvSpPr txBox="1"/>
            <p:nvPr/>
          </p:nvSpPr>
          <p:spPr>
            <a:xfrm>
              <a:off x="8284825" y="4993836"/>
              <a:ext cx="321029"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5</a:t>
              </a:r>
            </a:p>
          </p:txBody>
        </p:sp>
        <p:sp>
          <p:nvSpPr>
            <p:cNvPr id="17" name="TextBox 16">
              <a:extLst>
                <a:ext uri="{FF2B5EF4-FFF2-40B4-BE49-F238E27FC236}">
                  <a16:creationId xmlns:a16="http://schemas.microsoft.com/office/drawing/2014/main" id="{7B9CFA58-F145-3954-35F0-24EE7D7C6828}"/>
                </a:ext>
              </a:extLst>
            </p:cNvPr>
            <p:cNvSpPr txBox="1"/>
            <p:nvPr/>
          </p:nvSpPr>
          <p:spPr>
            <a:xfrm>
              <a:off x="8589372" y="4993836"/>
              <a:ext cx="321029"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6</a:t>
              </a:r>
            </a:p>
          </p:txBody>
        </p:sp>
        <p:sp>
          <p:nvSpPr>
            <p:cNvPr id="18" name="TextBox 17">
              <a:extLst>
                <a:ext uri="{FF2B5EF4-FFF2-40B4-BE49-F238E27FC236}">
                  <a16:creationId xmlns:a16="http://schemas.microsoft.com/office/drawing/2014/main" id="{557EF7C8-BA33-9A2F-9CD0-53F7FBC55A89}"/>
                </a:ext>
              </a:extLst>
            </p:cNvPr>
            <p:cNvSpPr txBox="1"/>
            <p:nvPr/>
          </p:nvSpPr>
          <p:spPr>
            <a:xfrm>
              <a:off x="8892764" y="4993836"/>
              <a:ext cx="321029"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7</a:t>
              </a:r>
            </a:p>
          </p:txBody>
        </p:sp>
        <p:sp>
          <p:nvSpPr>
            <p:cNvPr id="19" name="TextBox 18">
              <a:extLst>
                <a:ext uri="{FF2B5EF4-FFF2-40B4-BE49-F238E27FC236}">
                  <a16:creationId xmlns:a16="http://schemas.microsoft.com/office/drawing/2014/main" id="{90494B58-CF5B-07D4-2DD5-AF26193636C9}"/>
                </a:ext>
              </a:extLst>
            </p:cNvPr>
            <p:cNvSpPr txBox="1"/>
            <p:nvPr/>
          </p:nvSpPr>
          <p:spPr>
            <a:xfrm>
              <a:off x="9192346" y="4993836"/>
              <a:ext cx="321029"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8</a:t>
              </a:r>
            </a:p>
          </p:txBody>
        </p:sp>
        <p:sp>
          <p:nvSpPr>
            <p:cNvPr id="20" name="TextBox 19">
              <a:extLst>
                <a:ext uri="{FF2B5EF4-FFF2-40B4-BE49-F238E27FC236}">
                  <a16:creationId xmlns:a16="http://schemas.microsoft.com/office/drawing/2014/main" id="{6863068D-2BBE-FAF8-A291-BFF659D45FA5}"/>
                </a:ext>
              </a:extLst>
            </p:cNvPr>
            <p:cNvSpPr txBox="1"/>
            <p:nvPr/>
          </p:nvSpPr>
          <p:spPr>
            <a:xfrm>
              <a:off x="9495738" y="4993836"/>
              <a:ext cx="321029"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9</a:t>
              </a:r>
            </a:p>
          </p:txBody>
        </p:sp>
        <p:sp>
          <p:nvSpPr>
            <p:cNvPr id="21" name="TextBox 20">
              <a:extLst>
                <a:ext uri="{FF2B5EF4-FFF2-40B4-BE49-F238E27FC236}">
                  <a16:creationId xmlns:a16="http://schemas.microsoft.com/office/drawing/2014/main" id="{18593DAE-0E62-834F-CF6A-9E6D5A9808AC}"/>
                </a:ext>
              </a:extLst>
            </p:cNvPr>
            <p:cNvSpPr txBox="1"/>
            <p:nvPr/>
          </p:nvSpPr>
          <p:spPr>
            <a:xfrm>
              <a:off x="9760385" y="4993836"/>
              <a:ext cx="395835"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10</a:t>
              </a:r>
            </a:p>
          </p:txBody>
        </p:sp>
        <p:sp>
          <p:nvSpPr>
            <p:cNvPr id="22" name="TextBox 21">
              <a:extLst>
                <a:ext uri="{FF2B5EF4-FFF2-40B4-BE49-F238E27FC236}">
                  <a16:creationId xmlns:a16="http://schemas.microsoft.com/office/drawing/2014/main" id="{333CCCEB-F3FC-184A-BF4D-567D2197701D}"/>
                </a:ext>
              </a:extLst>
            </p:cNvPr>
            <p:cNvSpPr txBox="1"/>
            <p:nvPr/>
          </p:nvSpPr>
          <p:spPr>
            <a:xfrm>
              <a:off x="10071272" y="4993836"/>
              <a:ext cx="395835"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11</a:t>
              </a:r>
            </a:p>
          </p:txBody>
        </p:sp>
        <p:sp>
          <p:nvSpPr>
            <p:cNvPr id="23" name="TextBox 22">
              <a:extLst>
                <a:ext uri="{FF2B5EF4-FFF2-40B4-BE49-F238E27FC236}">
                  <a16:creationId xmlns:a16="http://schemas.microsoft.com/office/drawing/2014/main" id="{438DDF64-D2DD-916A-8AA4-C2095B164CE9}"/>
                </a:ext>
              </a:extLst>
            </p:cNvPr>
            <p:cNvSpPr txBox="1"/>
            <p:nvPr/>
          </p:nvSpPr>
          <p:spPr>
            <a:xfrm>
              <a:off x="10368324" y="4993836"/>
              <a:ext cx="395835"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12</a:t>
              </a:r>
            </a:p>
          </p:txBody>
        </p:sp>
        <p:sp>
          <p:nvSpPr>
            <p:cNvPr id="24" name="TextBox 23">
              <a:extLst>
                <a:ext uri="{FF2B5EF4-FFF2-40B4-BE49-F238E27FC236}">
                  <a16:creationId xmlns:a16="http://schemas.microsoft.com/office/drawing/2014/main" id="{214925D3-EE80-9510-375A-0539DF45C069}"/>
                </a:ext>
              </a:extLst>
            </p:cNvPr>
            <p:cNvSpPr txBox="1"/>
            <p:nvPr/>
          </p:nvSpPr>
          <p:spPr>
            <a:xfrm>
              <a:off x="10671705" y="4993836"/>
              <a:ext cx="395835"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13</a:t>
              </a:r>
            </a:p>
          </p:txBody>
        </p:sp>
        <p:sp>
          <p:nvSpPr>
            <p:cNvPr id="25" name="TextBox 24">
              <a:extLst>
                <a:ext uri="{FF2B5EF4-FFF2-40B4-BE49-F238E27FC236}">
                  <a16:creationId xmlns:a16="http://schemas.microsoft.com/office/drawing/2014/main" id="{34919967-9FB8-C879-B26E-95B5B091176E}"/>
                </a:ext>
              </a:extLst>
            </p:cNvPr>
            <p:cNvSpPr txBox="1"/>
            <p:nvPr/>
          </p:nvSpPr>
          <p:spPr>
            <a:xfrm>
              <a:off x="10973785" y="4993836"/>
              <a:ext cx="395835"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14</a:t>
              </a:r>
            </a:p>
          </p:txBody>
        </p:sp>
        <p:sp>
          <p:nvSpPr>
            <p:cNvPr id="26" name="TextBox 25">
              <a:extLst>
                <a:ext uri="{FF2B5EF4-FFF2-40B4-BE49-F238E27FC236}">
                  <a16:creationId xmlns:a16="http://schemas.microsoft.com/office/drawing/2014/main" id="{8164CAEB-FE5B-D957-90BC-B82F28615575}"/>
                </a:ext>
              </a:extLst>
            </p:cNvPr>
            <p:cNvSpPr txBox="1"/>
            <p:nvPr/>
          </p:nvSpPr>
          <p:spPr>
            <a:xfrm>
              <a:off x="6468291" y="4799304"/>
              <a:ext cx="434307"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0.0</a:t>
              </a:r>
            </a:p>
          </p:txBody>
        </p:sp>
        <p:sp>
          <p:nvSpPr>
            <p:cNvPr id="27" name="TextBox 26">
              <a:extLst>
                <a:ext uri="{FF2B5EF4-FFF2-40B4-BE49-F238E27FC236}">
                  <a16:creationId xmlns:a16="http://schemas.microsoft.com/office/drawing/2014/main" id="{40C94DCB-1F30-C787-CDD3-AE93EFB21CC8}"/>
                </a:ext>
              </a:extLst>
            </p:cNvPr>
            <p:cNvSpPr txBox="1"/>
            <p:nvPr/>
          </p:nvSpPr>
          <p:spPr>
            <a:xfrm>
              <a:off x="6468291" y="4157859"/>
              <a:ext cx="434307"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0.2</a:t>
              </a:r>
            </a:p>
          </p:txBody>
        </p:sp>
        <p:sp>
          <p:nvSpPr>
            <p:cNvPr id="28" name="TextBox 27">
              <a:extLst>
                <a:ext uri="{FF2B5EF4-FFF2-40B4-BE49-F238E27FC236}">
                  <a16:creationId xmlns:a16="http://schemas.microsoft.com/office/drawing/2014/main" id="{DD92588F-E98E-2644-7324-AFFAA3A97A31}"/>
                </a:ext>
              </a:extLst>
            </p:cNvPr>
            <p:cNvSpPr txBox="1"/>
            <p:nvPr/>
          </p:nvSpPr>
          <p:spPr>
            <a:xfrm>
              <a:off x="6468291" y="3529537"/>
              <a:ext cx="434307"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0.4</a:t>
              </a:r>
            </a:p>
          </p:txBody>
        </p:sp>
        <p:sp>
          <p:nvSpPr>
            <p:cNvPr id="29" name="TextBox 28">
              <a:extLst>
                <a:ext uri="{FF2B5EF4-FFF2-40B4-BE49-F238E27FC236}">
                  <a16:creationId xmlns:a16="http://schemas.microsoft.com/office/drawing/2014/main" id="{982225D7-FAC6-7BA0-5D0F-93A3EDB077FB}"/>
                </a:ext>
              </a:extLst>
            </p:cNvPr>
            <p:cNvSpPr txBox="1"/>
            <p:nvPr/>
          </p:nvSpPr>
          <p:spPr>
            <a:xfrm>
              <a:off x="6468291" y="2886483"/>
              <a:ext cx="434307"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0.6</a:t>
              </a:r>
            </a:p>
          </p:txBody>
        </p:sp>
        <p:sp>
          <p:nvSpPr>
            <p:cNvPr id="30" name="TextBox 29">
              <a:extLst>
                <a:ext uri="{FF2B5EF4-FFF2-40B4-BE49-F238E27FC236}">
                  <a16:creationId xmlns:a16="http://schemas.microsoft.com/office/drawing/2014/main" id="{D668908C-8B1E-35AD-A52C-7B9314D1D513}"/>
                </a:ext>
              </a:extLst>
            </p:cNvPr>
            <p:cNvSpPr txBox="1"/>
            <p:nvPr/>
          </p:nvSpPr>
          <p:spPr>
            <a:xfrm>
              <a:off x="6468291" y="2248923"/>
              <a:ext cx="434307"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0.8</a:t>
              </a:r>
            </a:p>
          </p:txBody>
        </p:sp>
        <p:sp>
          <p:nvSpPr>
            <p:cNvPr id="31" name="TextBox 30">
              <a:extLst>
                <a:ext uri="{FF2B5EF4-FFF2-40B4-BE49-F238E27FC236}">
                  <a16:creationId xmlns:a16="http://schemas.microsoft.com/office/drawing/2014/main" id="{CC79B181-EDEB-EBFB-4C80-9223871301F6}"/>
                </a:ext>
              </a:extLst>
            </p:cNvPr>
            <p:cNvSpPr txBox="1"/>
            <p:nvPr/>
          </p:nvSpPr>
          <p:spPr>
            <a:xfrm>
              <a:off x="6468291" y="1609615"/>
              <a:ext cx="434307"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1.0</a:t>
              </a:r>
            </a:p>
          </p:txBody>
        </p:sp>
        <p:sp>
          <p:nvSpPr>
            <p:cNvPr id="32" name="TextBox 31">
              <a:extLst>
                <a:ext uri="{FF2B5EF4-FFF2-40B4-BE49-F238E27FC236}">
                  <a16:creationId xmlns:a16="http://schemas.microsoft.com/office/drawing/2014/main" id="{C1220F8B-D964-D713-D4EA-80723768CFFD}"/>
                </a:ext>
              </a:extLst>
            </p:cNvPr>
            <p:cNvSpPr txBox="1"/>
            <p:nvPr/>
          </p:nvSpPr>
          <p:spPr>
            <a:xfrm>
              <a:off x="7191483" y="4415828"/>
              <a:ext cx="682239"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Censor</a:t>
              </a:r>
            </a:p>
          </p:txBody>
        </p:sp>
        <p:sp>
          <p:nvSpPr>
            <p:cNvPr id="33" name="TextBox 32">
              <a:extLst>
                <a:ext uri="{FF2B5EF4-FFF2-40B4-BE49-F238E27FC236}">
                  <a16:creationId xmlns:a16="http://schemas.microsoft.com/office/drawing/2014/main" id="{C4DA80A2-49D2-FEF3-6CAB-4D2C9931B0FB}"/>
                </a:ext>
              </a:extLst>
            </p:cNvPr>
            <p:cNvSpPr txBox="1"/>
            <p:nvPr/>
          </p:nvSpPr>
          <p:spPr>
            <a:xfrm>
              <a:off x="7191483" y="4639464"/>
              <a:ext cx="690788"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95% CI</a:t>
              </a:r>
            </a:p>
          </p:txBody>
        </p:sp>
        <p:sp>
          <p:nvSpPr>
            <p:cNvPr id="34" name="TextBox 33">
              <a:extLst>
                <a:ext uri="{FF2B5EF4-FFF2-40B4-BE49-F238E27FC236}">
                  <a16:creationId xmlns:a16="http://schemas.microsoft.com/office/drawing/2014/main" id="{946B2271-A9CE-7B2B-55D3-4D0528B53297}"/>
                </a:ext>
              </a:extLst>
            </p:cNvPr>
            <p:cNvSpPr txBox="1"/>
            <p:nvPr/>
          </p:nvSpPr>
          <p:spPr>
            <a:xfrm>
              <a:off x="6723064" y="5492068"/>
              <a:ext cx="395835"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40</a:t>
              </a:r>
            </a:p>
          </p:txBody>
        </p:sp>
        <p:sp>
          <p:nvSpPr>
            <p:cNvPr id="35" name="TextBox 34">
              <a:extLst>
                <a:ext uri="{FF2B5EF4-FFF2-40B4-BE49-F238E27FC236}">
                  <a16:creationId xmlns:a16="http://schemas.microsoft.com/office/drawing/2014/main" id="{B364B204-D933-3844-24F3-D68ED075A884}"/>
                </a:ext>
              </a:extLst>
            </p:cNvPr>
            <p:cNvSpPr txBox="1"/>
            <p:nvPr/>
          </p:nvSpPr>
          <p:spPr>
            <a:xfrm>
              <a:off x="7031705" y="5492068"/>
              <a:ext cx="395835"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38</a:t>
              </a:r>
            </a:p>
          </p:txBody>
        </p:sp>
        <p:sp>
          <p:nvSpPr>
            <p:cNvPr id="36" name="TextBox 35">
              <a:extLst>
                <a:ext uri="{FF2B5EF4-FFF2-40B4-BE49-F238E27FC236}">
                  <a16:creationId xmlns:a16="http://schemas.microsoft.com/office/drawing/2014/main" id="{12881C4E-104B-B042-F967-02FC69431441}"/>
                </a:ext>
              </a:extLst>
            </p:cNvPr>
            <p:cNvSpPr txBox="1"/>
            <p:nvPr/>
          </p:nvSpPr>
          <p:spPr>
            <a:xfrm>
              <a:off x="7338495" y="5492068"/>
              <a:ext cx="395835"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28</a:t>
              </a:r>
            </a:p>
          </p:txBody>
        </p:sp>
        <p:sp>
          <p:nvSpPr>
            <p:cNvPr id="37" name="TextBox 36">
              <a:extLst>
                <a:ext uri="{FF2B5EF4-FFF2-40B4-BE49-F238E27FC236}">
                  <a16:creationId xmlns:a16="http://schemas.microsoft.com/office/drawing/2014/main" id="{7F9AC190-89C8-2898-D72E-7D48FD75380C}"/>
                </a:ext>
              </a:extLst>
            </p:cNvPr>
            <p:cNvSpPr txBox="1"/>
            <p:nvPr/>
          </p:nvSpPr>
          <p:spPr>
            <a:xfrm>
              <a:off x="7634384" y="5492068"/>
              <a:ext cx="395835"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25</a:t>
              </a:r>
            </a:p>
          </p:txBody>
        </p:sp>
        <p:sp>
          <p:nvSpPr>
            <p:cNvPr id="38" name="TextBox 37">
              <a:extLst>
                <a:ext uri="{FF2B5EF4-FFF2-40B4-BE49-F238E27FC236}">
                  <a16:creationId xmlns:a16="http://schemas.microsoft.com/office/drawing/2014/main" id="{C50E833C-6F56-4F42-EBDC-75EEC73F0D7F}"/>
                </a:ext>
              </a:extLst>
            </p:cNvPr>
            <p:cNvSpPr txBox="1"/>
            <p:nvPr/>
          </p:nvSpPr>
          <p:spPr>
            <a:xfrm>
              <a:off x="7940243" y="5492068"/>
              <a:ext cx="395835"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22</a:t>
              </a:r>
            </a:p>
          </p:txBody>
        </p:sp>
        <p:sp>
          <p:nvSpPr>
            <p:cNvPr id="39" name="TextBox 38">
              <a:extLst>
                <a:ext uri="{FF2B5EF4-FFF2-40B4-BE49-F238E27FC236}">
                  <a16:creationId xmlns:a16="http://schemas.microsoft.com/office/drawing/2014/main" id="{10E083B6-C9DA-5660-DFE4-8D53BFE9EE5E}"/>
                </a:ext>
              </a:extLst>
            </p:cNvPr>
            <p:cNvSpPr txBox="1"/>
            <p:nvPr/>
          </p:nvSpPr>
          <p:spPr>
            <a:xfrm>
              <a:off x="8246631" y="5492068"/>
              <a:ext cx="395835"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15</a:t>
              </a:r>
            </a:p>
          </p:txBody>
        </p:sp>
        <p:sp>
          <p:nvSpPr>
            <p:cNvPr id="40" name="TextBox 39">
              <a:extLst>
                <a:ext uri="{FF2B5EF4-FFF2-40B4-BE49-F238E27FC236}">
                  <a16:creationId xmlns:a16="http://schemas.microsoft.com/office/drawing/2014/main" id="{61BEBEAD-8F1C-7B96-2075-7843D20695F3}"/>
                </a:ext>
              </a:extLst>
            </p:cNvPr>
            <p:cNvSpPr txBox="1"/>
            <p:nvPr/>
          </p:nvSpPr>
          <p:spPr>
            <a:xfrm>
              <a:off x="8548171" y="5492068"/>
              <a:ext cx="395835"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11</a:t>
              </a:r>
            </a:p>
          </p:txBody>
        </p:sp>
        <p:sp>
          <p:nvSpPr>
            <p:cNvPr id="41" name="TextBox 40">
              <a:extLst>
                <a:ext uri="{FF2B5EF4-FFF2-40B4-BE49-F238E27FC236}">
                  <a16:creationId xmlns:a16="http://schemas.microsoft.com/office/drawing/2014/main" id="{BF4AEFD7-134B-C146-B4D6-BF31DC4B9A90}"/>
                </a:ext>
              </a:extLst>
            </p:cNvPr>
            <p:cNvSpPr txBox="1"/>
            <p:nvPr/>
          </p:nvSpPr>
          <p:spPr>
            <a:xfrm>
              <a:off x="8892763" y="5492068"/>
              <a:ext cx="321029"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8</a:t>
              </a:r>
            </a:p>
          </p:txBody>
        </p:sp>
        <p:sp>
          <p:nvSpPr>
            <p:cNvPr id="42" name="TextBox 41">
              <a:extLst>
                <a:ext uri="{FF2B5EF4-FFF2-40B4-BE49-F238E27FC236}">
                  <a16:creationId xmlns:a16="http://schemas.microsoft.com/office/drawing/2014/main" id="{1B5CD340-7FA8-AE46-5BAE-88F32580079B}"/>
                </a:ext>
              </a:extLst>
            </p:cNvPr>
            <p:cNvSpPr txBox="1"/>
            <p:nvPr/>
          </p:nvSpPr>
          <p:spPr>
            <a:xfrm>
              <a:off x="9192347" y="5492068"/>
              <a:ext cx="321029"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8</a:t>
              </a:r>
            </a:p>
          </p:txBody>
        </p:sp>
        <p:sp>
          <p:nvSpPr>
            <p:cNvPr id="43" name="TextBox 42">
              <a:extLst>
                <a:ext uri="{FF2B5EF4-FFF2-40B4-BE49-F238E27FC236}">
                  <a16:creationId xmlns:a16="http://schemas.microsoft.com/office/drawing/2014/main" id="{0111F2F6-A9A4-EBB5-79AE-EF6B6CA793F8}"/>
                </a:ext>
              </a:extLst>
            </p:cNvPr>
            <p:cNvSpPr txBox="1"/>
            <p:nvPr/>
          </p:nvSpPr>
          <p:spPr>
            <a:xfrm>
              <a:off x="9495739" y="5492068"/>
              <a:ext cx="321029"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5</a:t>
              </a:r>
            </a:p>
          </p:txBody>
        </p:sp>
        <p:sp>
          <p:nvSpPr>
            <p:cNvPr id="44" name="TextBox 43">
              <a:extLst>
                <a:ext uri="{FF2B5EF4-FFF2-40B4-BE49-F238E27FC236}">
                  <a16:creationId xmlns:a16="http://schemas.microsoft.com/office/drawing/2014/main" id="{9D882802-42E1-11EC-1E2E-D9217B2A0CE6}"/>
                </a:ext>
              </a:extLst>
            </p:cNvPr>
            <p:cNvSpPr txBox="1"/>
            <p:nvPr/>
          </p:nvSpPr>
          <p:spPr>
            <a:xfrm>
              <a:off x="9801587" y="5492068"/>
              <a:ext cx="321029"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4</a:t>
              </a:r>
            </a:p>
          </p:txBody>
        </p:sp>
        <p:sp>
          <p:nvSpPr>
            <p:cNvPr id="45" name="TextBox 44">
              <a:extLst>
                <a:ext uri="{FF2B5EF4-FFF2-40B4-BE49-F238E27FC236}">
                  <a16:creationId xmlns:a16="http://schemas.microsoft.com/office/drawing/2014/main" id="{B718A959-E186-5FA9-D92E-3D69A0E7317D}"/>
                </a:ext>
              </a:extLst>
            </p:cNvPr>
            <p:cNvSpPr txBox="1"/>
            <p:nvPr/>
          </p:nvSpPr>
          <p:spPr>
            <a:xfrm>
              <a:off x="10112471" y="5492068"/>
              <a:ext cx="321029"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4</a:t>
              </a:r>
            </a:p>
          </p:txBody>
        </p:sp>
        <p:sp>
          <p:nvSpPr>
            <p:cNvPr id="46" name="TextBox 45">
              <a:extLst>
                <a:ext uri="{FF2B5EF4-FFF2-40B4-BE49-F238E27FC236}">
                  <a16:creationId xmlns:a16="http://schemas.microsoft.com/office/drawing/2014/main" id="{D593DA45-2C00-E142-B83B-61010B32E31A}"/>
                </a:ext>
              </a:extLst>
            </p:cNvPr>
            <p:cNvSpPr txBox="1"/>
            <p:nvPr/>
          </p:nvSpPr>
          <p:spPr>
            <a:xfrm>
              <a:off x="10409524" y="5492068"/>
              <a:ext cx="321029"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2</a:t>
              </a:r>
            </a:p>
          </p:txBody>
        </p:sp>
        <p:sp>
          <p:nvSpPr>
            <p:cNvPr id="47" name="TextBox 46">
              <a:extLst>
                <a:ext uri="{FF2B5EF4-FFF2-40B4-BE49-F238E27FC236}">
                  <a16:creationId xmlns:a16="http://schemas.microsoft.com/office/drawing/2014/main" id="{524F5854-3BBE-B460-7BB4-4B371606CFEE}"/>
                </a:ext>
              </a:extLst>
            </p:cNvPr>
            <p:cNvSpPr txBox="1"/>
            <p:nvPr/>
          </p:nvSpPr>
          <p:spPr>
            <a:xfrm>
              <a:off x="10712907" y="5492068"/>
              <a:ext cx="321029"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0</a:t>
              </a:r>
            </a:p>
          </p:txBody>
        </p:sp>
        <p:sp>
          <p:nvSpPr>
            <p:cNvPr id="48" name="TextBox 47">
              <a:extLst>
                <a:ext uri="{FF2B5EF4-FFF2-40B4-BE49-F238E27FC236}">
                  <a16:creationId xmlns:a16="http://schemas.microsoft.com/office/drawing/2014/main" id="{7198AF5A-33E1-C008-B092-7E27051A20FF}"/>
                </a:ext>
              </a:extLst>
            </p:cNvPr>
            <p:cNvSpPr txBox="1"/>
            <p:nvPr/>
          </p:nvSpPr>
          <p:spPr>
            <a:xfrm>
              <a:off x="9532911" y="1477409"/>
              <a:ext cx="1235809" cy="338555"/>
            </a:xfrm>
            <a:prstGeom prst="rect">
              <a:avLst/>
            </a:prstGeom>
            <a:noFill/>
          </p:spPr>
          <p:txBody>
            <a:bodyPr wrap="none" rtlCol="0">
              <a:spAutoFit/>
            </a:bodyPr>
            <a:lstStyle/>
            <a:p>
              <a:pPr algn="ctr" defTabSz="685800" fontAlgn="auto">
                <a:spcBef>
                  <a:spcPts val="0"/>
                </a:spcBef>
                <a:spcAft>
                  <a:spcPts val="0"/>
                </a:spcAft>
              </a:pPr>
              <a:r>
                <a:rPr lang="en-US" sz="1050" dirty="0">
                  <a:ln/>
                  <a:solidFill>
                    <a:prstClr val="white"/>
                  </a:solidFill>
                  <a:latin typeface="Arial"/>
                  <a:ea typeface="+mn-ea"/>
                  <a:cs typeface="Arial"/>
                  <a:sym typeface="Arial"/>
                  <a:rtl val="0"/>
                </a:rPr>
                <a:t>Median PFS</a:t>
              </a:r>
            </a:p>
          </p:txBody>
        </p:sp>
        <p:sp>
          <p:nvSpPr>
            <p:cNvPr id="49" name="TextBox 48">
              <a:extLst>
                <a:ext uri="{FF2B5EF4-FFF2-40B4-BE49-F238E27FC236}">
                  <a16:creationId xmlns:a16="http://schemas.microsoft.com/office/drawing/2014/main" id="{87131B50-501E-247F-D144-0A06DCDD0461}"/>
                </a:ext>
              </a:extLst>
            </p:cNvPr>
            <p:cNvSpPr txBox="1"/>
            <p:nvPr/>
          </p:nvSpPr>
          <p:spPr>
            <a:xfrm>
              <a:off x="9040255" y="1729983"/>
              <a:ext cx="2221121" cy="307776"/>
            </a:xfrm>
            <a:prstGeom prst="rect">
              <a:avLst/>
            </a:prstGeom>
            <a:noFill/>
          </p:spPr>
          <p:txBody>
            <a:bodyPr wrap="none" rtlCol="0">
              <a:spAutoFit/>
            </a:bodyPr>
            <a:lstStyle/>
            <a:p>
              <a:pPr algn="ctr" defTabSz="685800" fontAlgn="auto">
                <a:spcBef>
                  <a:spcPts val="0"/>
                </a:spcBef>
                <a:spcAft>
                  <a:spcPts val="0"/>
                </a:spcAft>
              </a:pPr>
              <a:r>
                <a:rPr lang="en-US" sz="900" dirty="0">
                  <a:ln/>
                  <a:solidFill>
                    <a:prstClr val="white"/>
                  </a:solidFill>
                  <a:latin typeface="Arial"/>
                  <a:ea typeface="+mn-ea"/>
                  <a:cs typeface="Arial"/>
                  <a:sym typeface="Arial"/>
                  <a:rtl val="0"/>
                </a:rPr>
                <a:t>5.5 months (95% CI, 4.2-7.0)</a:t>
              </a:r>
            </a:p>
          </p:txBody>
        </p:sp>
        <p:sp>
          <p:nvSpPr>
            <p:cNvPr id="50" name="Freeform 343">
              <a:extLst>
                <a:ext uri="{FF2B5EF4-FFF2-40B4-BE49-F238E27FC236}">
                  <a16:creationId xmlns:a16="http://schemas.microsoft.com/office/drawing/2014/main" id="{3674EED7-76EE-CA59-31B3-E310F013D725}"/>
                </a:ext>
              </a:extLst>
            </p:cNvPr>
            <p:cNvSpPr/>
            <p:nvPr/>
          </p:nvSpPr>
          <p:spPr>
            <a:xfrm>
              <a:off x="6890852" y="4936104"/>
              <a:ext cx="4258839" cy="10583"/>
            </a:xfrm>
            <a:custGeom>
              <a:avLst/>
              <a:gdLst>
                <a:gd name="connsiteX0" fmla="*/ 0 w 4258839"/>
                <a:gd name="connsiteY0" fmla="*/ 0 h 10583"/>
                <a:gd name="connsiteX1" fmla="*/ 4258839 w 4258839"/>
                <a:gd name="connsiteY1" fmla="*/ 0 h 10583"/>
              </a:gdLst>
              <a:ahLst/>
              <a:cxnLst>
                <a:cxn ang="0">
                  <a:pos x="connsiteX0" y="connsiteY0"/>
                </a:cxn>
                <a:cxn ang="0">
                  <a:pos x="connsiteX1" y="connsiteY1"/>
                </a:cxn>
              </a:cxnLst>
              <a:rect l="l" t="t" r="r" b="b"/>
              <a:pathLst>
                <a:path w="4258839" h="10583">
                  <a:moveTo>
                    <a:pt x="0" y="0"/>
                  </a:moveTo>
                  <a:lnTo>
                    <a:pt x="4258839"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51" name="Freeform 344">
              <a:extLst>
                <a:ext uri="{FF2B5EF4-FFF2-40B4-BE49-F238E27FC236}">
                  <a16:creationId xmlns:a16="http://schemas.microsoft.com/office/drawing/2014/main" id="{85D58A73-A444-133A-1CDA-8AE23CDF9E61}"/>
                </a:ext>
              </a:extLst>
            </p:cNvPr>
            <p:cNvSpPr/>
            <p:nvPr/>
          </p:nvSpPr>
          <p:spPr>
            <a:xfrm>
              <a:off x="6896567" y="1724274"/>
              <a:ext cx="10583" cy="3211830"/>
            </a:xfrm>
            <a:custGeom>
              <a:avLst/>
              <a:gdLst>
                <a:gd name="connsiteX0" fmla="*/ 0 w 10583"/>
                <a:gd name="connsiteY0" fmla="*/ 3211830 h 3211830"/>
                <a:gd name="connsiteX1" fmla="*/ 0 w 10583"/>
                <a:gd name="connsiteY1" fmla="*/ 0 h 3211830"/>
              </a:gdLst>
              <a:ahLst/>
              <a:cxnLst>
                <a:cxn ang="0">
                  <a:pos x="connsiteX0" y="connsiteY0"/>
                </a:cxn>
                <a:cxn ang="0">
                  <a:pos x="connsiteX1" y="connsiteY1"/>
                </a:cxn>
              </a:cxnLst>
              <a:rect l="l" t="t" r="r" b="b"/>
              <a:pathLst>
                <a:path w="10583" h="3211830">
                  <a:moveTo>
                    <a:pt x="0" y="321183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52" name="Freeform 345">
              <a:extLst>
                <a:ext uri="{FF2B5EF4-FFF2-40B4-BE49-F238E27FC236}">
                  <a16:creationId xmlns:a16="http://schemas.microsoft.com/office/drawing/2014/main" id="{3459E38A-D239-265B-724D-EB1ADAABACBB}"/>
                </a:ext>
              </a:extLst>
            </p:cNvPr>
            <p:cNvSpPr/>
            <p:nvPr/>
          </p:nvSpPr>
          <p:spPr>
            <a:xfrm>
              <a:off x="6821002" y="4936104"/>
              <a:ext cx="73659" cy="10583"/>
            </a:xfrm>
            <a:custGeom>
              <a:avLst/>
              <a:gdLst>
                <a:gd name="connsiteX0" fmla="*/ 0 w 73659"/>
                <a:gd name="connsiteY0" fmla="*/ 0 h 10583"/>
                <a:gd name="connsiteX1" fmla="*/ 73660 w 73659"/>
                <a:gd name="connsiteY1" fmla="*/ 0 h 10583"/>
              </a:gdLst>
              <a:ahLst/>
              <a:cxnLst>
                <a:cxn ang="0">
                  <a:pos x="connsiteX0" y="connsiteY0"/>
                </a:cxn>
                <a:cxn ang="0">
                  <a:pos x="connsiteX1" y="connsiteY1"/>
                </a:cxn>
              </a:cxnLst>
              <a:rect l="l" t="t" r="r" b="b"/>
              <a:pathLst>
                <a:path w="73659" h="10583">
                  <a:moveTo>
                    <a:pt x="0" y="0"/>
                  </a:moveTo>
                  <a:lnTo>
                    <a:pt x="7366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53" name="Freeform 346">
              <a:extLst>
                <a:ext uri="{FF2B5EF4-FFF2-40B4-BE49-F238E27FC236}">
                  <a16:creationId xmlns:a16="http://schemas.microsoft.com/office/drawing/2014/main" id="{597736DD-FC10-325A-9671-4AFF82DFC149}"/>
                </a:ext>
              </a:extLst>
            </p:cNvPr>
            <p:cNvSpPr/>
            <p:nvPr/>
          </p:nvSpPr>
          <p:spPr>
            <a:xfrm>
              <a:off x="6821002" y="4297294"/>
              <a:ext cx="73659" cy="10583"/>
            </a:xfrm>
            <a:custGeom>
              <a:avLst/>
              <a:gdLst>
                <a:gd name="connsiteX0" fmla="*/ 0 w 73659"/>
                <a:gd name="connsiteY0" fmla="*/ 0 h 10583"/>
                <a:gd name="connsiteX1" fmla="*/ 73660 w 73659"/>
                <a:gd name="connsiteY1" fmla="*/ 0 h 10583"/>
              </a:gdLst>
              <a:ahLst/>
              <a:cxnLst>
                <a:cxn ang="0">
                  <a:pos x="connsiteX0" y="connsiteY0"/>
                </a:cxn>
                <a:cxn ang="0">
                  <a:pos x="connsiteX1" y="connsiteY1"/>
                </a:cxn>
              </a:cxnLst>
              <a:rect l="l" t="t" r="r" b="b"/>
              <a:pathLst>
                <a:path w="73659" h="10583">
                  <a:moveTo>
                    <a:pt x="0" y="0"/>
                  </a:moveTo>
                  <a:lnTo>
                    <a:pt x="7366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54" name="Freeform 347">
              <a:extLst>
                <a:ext uri="{FF2B5EF4-FFF2-40B4-BE49-F238E27FC236}">
                  <a16:creationId xmlns:a16="http://schemas.microsoft.com/office/drawing/2014/main" id="{40A3CEBC-DF52-DFA1-0C1B-1B369B5C8CAE}"/>
                </a:ext>
              </a:extLst>
            </p:cNvPr>
            <p:cNvSpPr/>
            <p:nvPr/>
          </p:nvSpPr>
          <p:spPr>
            <a:xfrm>
              <a:off x="6821002" y="3020733"/>
              <a:ext cx="73659" cy="10583"/>
            </a:xfrm>
            <a:custGeom>
              <a:avLst/>
              <a:gdLst>
                <a:gd name="connsiteX0" fmla="*/ 0 w 73659"/>
                <a:gd name="connsiteY0" fmla="*/ 0 h 10583"/>
                <a:gd name="connsiteX1" fmla="*/ 73660 w 73659"/>
                <a:gd name="connsiteY1" fmla="*/ 0 h 10583"/>
              </a:gdLst>
              <a:ahLst/>
              <a:cxnLst>
                <a:cxn ang="0">
                  <a:pos x="connsiteX0" y="connsiteY0"/>
                </a:cxn>
                <a:cxn ang="0">
                  <a:pos x="connsiteX1" y="connsiteY1"/>
                </a:cxn>
              </a:cxnLst>
              <a:rect l="l" t="t" r="r" b="b"/>
              <a:pathLst>
                <a:path w="73659" h="10583">
                  <a:moveTo>
                    <a:pt x="0" y="0"/>
                  </a:moveTo>
                  <a:lnTo>
                    <a:pt x="7366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55" name="Freeform 348">
              <a:extLst>
                <a:ext uri="{FF2B5EF4-FFF2-40B4-BE49-F238E27FC236}">
                  <a16:creationId xmlns:a16="http://schemas.microsoft.com/office/drawing/2014/main" id="{90258AF4-1BA3-DE9D-ACDE-1694E4EA2533}"/>
                </a:ext>
              </a:extLst>
            </p:cNvPr>
            <p:cNvSpPr/>
            <p:nvPr/>
          </p:nvSpPr>
          <p:spPr>
            <a:xfrm>
              <a:off x="6821002" y="3658590"/>
              <a:ext cx="73659" cy="10583"/>
            </a:xfrm>
            <a:custGeom>
              <a:avLst/>
              <a:gdLst>
                <a:gd name="connsiteX0" fmla="*/ 0 w 73659"/>
                <a:gd name="connsiteY0" fmla="*/ 0 h 10583"/>
                <a:gd name="connsiteX1" fmla="*/ 73660 w 73659"/>
                <a:gd name="connsiteY1" fmla="*/ 0 h 10583"/>
              </a:gdLst>
              <a:ahLst/>
              <a:cxnLst>
                <a:cxn ang="0">
                  <a:pos x="connsiteX0" y="connsiteY0"/>
                </a:cxn>
                <a:cxn ang="0">
                  <a:pos x="connsiteX1" y="connsiteY1"/>
                </a:cxn>
              </a:cxnLst>
              <a:rect l="l" t="t" r="r" b="b"/>
              <a:pathLst>
                <a:path w="73659" h="10583">
                  <a:moveTo>
                    <a:pt x="0" y="0"/>
                  </a:moveTo>
                  <a:lnTo>
                    <a:pt x="7366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56" name="Freeform 349">
              <a:extLst>
                <a:ext uri="{FF2B5EF4-FFF2-40B4-BE49-F238E27FC236}">
                  <a16:creationId xmlns:a16="http://schemas.microsoft.com/office/drawing/2014/main" id="{063F8672-2796-AF6F-9253-5F5F33E45AE8}"/>
                </a:ext>
              </a:extLst>
            </p:cNvPr>
            <p:cNvSpPr/>
            <p:nvPr/>
          </p:nvSpPr>
          <p:spPr>
            <a:xfrm>
              <a:off x="6821002" y="2382769"/>
              <a:ext cx="73659" cy="10583"/>
            </a:xfrm>
            <a:custGeom>
              <a:avLst/>
              <a:gdLst>
                <a:gd name="connsiteX0" fmla="*/ 0 w 73659"/>
                <a:gd name="connsiteY0" fmla="*/ 0 h 10583"/>
                <a:gd name="connsiteX1" fmla="*/ 73660 w 73659"/>
                <a:gd name="connsiteY1" fmla="*/ 0 h 10583"/>
              </a:gdLst>
              <a:ahLst/>
              <a:cxnLst>
                <a:cxn ang="0">
                  <a:pos x="connsiteX0" y="connsiteY0"/>
                </a:cxn>
                <a:cxn ang="0">
                  <a:pos x="connsiteX1" y="connsiteY1"/>
                </a:cxn>
              </a:cxnLst>
              <a:rect l="l" t="t" r="r" b="b"/>
              <a:pathLst>
                <a:path w="73659" h="10583">
                  <a:moveTo>
                    <a:pt x="0" y="0"/>
                  </a:moveTo>
                  <a:lnTo>
                    <a:pt x="7366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57" name="Freeform 350">
              <a:extLst>
                <a:ext uri="{FF2B5EF4-FFF2-40B4-BE49-F238E27FC236}">
                  <a16:creationId xmlns:a16="http://schemas.microsoft.com/office/drawing/2014/main" id="{1F1FA482-0658-479D-FEC8-B34DF63A15D7}"/>
                </a:ext>
              </a:extLst>
            </p:cNvPr>
            <p:cNvSpPr/>
            <p:nvPr/>
          </p:nvSpPr>
          <p:spPr>
            <a:xfrm>
              <a:off x="6821002" y="1729672"/>
              <a:ext cx="73659" cy="10583"/>
            </a:xfrm>
            <a:custGeom>
              <a:avLst/>
              <a:gdLst>
                <a:gd name="connsiteX0" fmla="*/ 0 w 73659"/>
                <a:gd name="connsiteY0" fmla="*/ 0 h 10583"/>
                <a:gd name="connsiteX1" fmla="*/ 73660 w 73659"/>
                <a:gd name="connsiteY1" fmla="*/ 0 h 10583"/>
              </a:gdLst>
              <a:ahLst/>
              <a:cxnLst>
                <a:cxn ang="0">
                  <a:pos x="connsiteX0" y="connsiteY0"/>
                </a:cxn>
                <a:cxn ang="0">
                  <a:pos x="connsiteX1" y="connsiteY1"/>
                </a:cxn>
              </a:cxnLst>
              <a:rect l="l" t="t" r="r" b="b"/>
              <a:pathLst>
                <a:path w="73659" h="10583">
                  <a:moveTo>
                    <a:pt x="0" y="0"/>
                  </a:moveTo>
                  <a:lnTo>
                    <a:pt x="7366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58" name="Freeform 351">
              <a:extLst>
                <a:ext uri="{FF2B5EF4-FFF2-40B4-BE49-F238E27FC236}">
                  <a16:creationId xmlns:a16="http://schemas.microsoft.com/office/drawing/2014/main" id="{F7E253C5-3649-88DB-EF7F-CC91961861F1}"/>
                </a:ext>
              </a:extLst>
            </p:cNvPr>
            <p:cNvSpPr/>
            <p:nvPr/>
          </p:nvSpPr>
          <p:spPr>
            <a:xfrm>
              <a:off x="6856562" y="4614054"/>
              <a:ext cx="38099" cy="10583"/>
            </a:xfrm>
            <a:custGeom>
              <a:avLst/>
              <a:gdLst>
                <a:gd name="connsiteX0" fmla="*/ 0 w 38099"/>
                <a:gd name="connsiteY0" fmla="*/ 0 h 10583"/>
                <a:gd name="connsiteX1" fmla="*/ 38100 w 38099"/>
                <a:gd name="connsiteY1" fmla="*/ 0 h 10583"/>
              </a:gdLst>
              <a:ahLst/>
              <a:cxnLst>
                <a:cxn ang="0">
                  <a:pos x="connsiteX0" y="connsiteY0"/>
                </a:cxn>
                <a:cxn ang="0">
                  <a:pos x="connsiteX1" y="connsiteY1"/>
                </a:cxn>
              </a:cxnLst>
              <a:rect l="l" t="t" r="r" b="b"/>
              <a:pathLst>
                <a:path w="38099" h="10583">
                  <a:moveTo>
                    <a:pt x="0" y="0"/>
                  </a:moveTo>
                  <a:lnTo>
                    <a:pt x="3810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59" name="Freeform 352">
              <a:extLst>
                <a:ext uri="{FF2B5EF4-FFF2-40B4-BE49-F238E27FC236}">
                  <a16:creationId xmlns:a16="http://schemas.microsoft.com/office/drawing/2014/main" id="{61675C22-C465-475C-6E03-56388C0C2204}"/>
                </a:ext>
              </a:extLst>
            </p:cNvPr>
            <p:cNvSpPr/>
            <p:nvPr/>
          </p:nvSpPr>
          <p:spPr>
            <a:xfrm>
              <a:off x="6856562" y="3337386"/>
              <a:ext cx="38099" cy="10583"/>
            </a:xfrm>
            <a:custGeom>
              <a:avLst/>
              <a:gdLst>
                <a:gd name="connsiteX0" fmla="*/ 0 w 38099"/>
                <a:gd name="connsiteY0" fmla="*/ 0 h 10583"/>
                <a:gd name="connsiteX1" fmla="*/ 38100 w 38099"/>
                <a:gd name="connsiteY1" fmla="*/ 0 h 10583"/>
              </a:gdLst>
              <a:ahLst/>
              <a:cxnLst>
                <a:cxn ang="0">
                  <a:pos x="connsiteX0" y="connsiteY0"/>
                </a:cxn>
                <a:cxn ang="0">
                  <a:pos x="connsiteX1" y="connsiteY1"/>
                </a:cxn>
              </a:cxnLst>
              <a:rect l="l" t="t" r="r" b="b"/>
              <a:pathLst>
                <a:path w="38099" h="10583">
                  <a:moveTo>
                    <a:pt x="0" y="0"/>
                  </a:moveTo>
                  <a:lnTo>
                    <a:pt x="3810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60" name="Freeform 353">
              <a:extLst>
                <a:ext uri="{FF2B5EF4-FFF2-40B4-BE49-F238E27FC236}">
                  <a16:creationId xmlns:a16="http://schemas.microsoft.com/office/drawing/2014/main" id="{EF1A48B7-4A37-9A69-8C6F-582B3FB02B09}"/>
                </a:ext>
              </a:extLst>
            </p:cNvPr>
            <p:cNvSpPr/>
            <p:nvPr/>
          </p:nvSpPr>
          <p:spPr>
            <a:xfrm>
              <a:off x="6856562" y="3975349"/>
              <a:ext cx="38099" cy="10583"/>
            </a:xfrm>
            <a:custGeom>
              <a:avLst/>
              <a:gdLst>
                <a:gd name="connsiteX0" fmla="*/ 0 w 38099"/>
                <a:gd name="connsiteY0" fmla="*/ 0 h 10583"/>
                <a:gd name="connsiteX1" fmla="*/ 38100 w 38099"/>
                <a:gd name="connsiteY1" fmla="*/ 0 h 10583"/>
              </a:gdLst>
              <a:ahLst/>
              <a:cxnLst>
                <a:cxn ang="0">
                  <a:pos x="connsiteX0" y="connsiteY0"/>
                </a:cxn>
                <a:cxn ang="0">
                  <a:pos x="connsiteX1" y="connsiteY1"/>
                </a:cxn>
              </a:cxnLst>
              <a:rect l="l" t="t" r="r" b="b"/>
              <a:pathLst>
                <a:path w="38099" h="10583">
                  <a:moveTo>
                    <a:pt x="0" y="0"/>
                  </a:moveTo>
                  <a:lnTo>
                    <a:pt x="3810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61" name="Freeform 354">
              <a:extLst>
                <a:ext uri="{FF2B5EF4-FFF2-40B4-BE49-F238E27FC236}">
                  <a16:creationId xmlns:a16="http://schemas.microsoft.com/office/drawing/2014/main" id="{32611F8E-58C4-E9EA-6A57-7384CE9FD5B6}"/>
                </a:ext>
              </a:extLst>
            </p:cNvPr>
            <p:cNvSpPr/>
            <p:nvPr/>
          </p:nvSpPr>
          <p:spPr>
            <a:xfrm>
              <a:off x="6856562" y="2699529"/>
              <a:ext cx="38099" cy="10583"/>
            </a:xfrm>
            <a:custGeom>
              <a:avLst/>
              <a:gdLst>
                <a:gd name="connsiteX0" fmla="*/ 0 w 38099"/>
                <a:gd name="connsiteY0" fmla="*/ 0 h 10583"/>
                <a:gd name="connsiteX1" fmla="*/ 38100 w 38099"/>
                <a:gd name="connsiteY1" fmla="*/ 0 h 10583"/>
              </a:gdLst>
              <a:ahLst/>
              <a:cxnLst>
                <a:cxn ang="0">
                  <a:pos x="connsiteX0" y="connsiteY0"/>
                </a:cxn>
                <a:cxn ang="0">
                  <a:pos x="connsiteX1" y="connsiteY1"/>
                </a:cxn>
              </a:cxnLst>
              <a:rect l="l" t="t" r="r" b="b"/>
              <a:pathLst>
                <a:path w="38099" h="10583">
                  <a:moveTo>
                    <a:pt x="0" y="0"/>
                  </a:moveTo>
                  <a:lnTo>
                    <a:pt x="3810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62" name="Freeform 355">
              <a:extLst>
                <a:ext uri="{FF2B5EF4-FFF2-40B4-BE49-F238E27FC236}">
                  <a16:creationId xmlns:a16="http://schemas.microsoft.com/office/drawing/2014/main" id="{89EBC06C-BDB7-179F-5BB8-1C2263E73BB6}"/>
                </a:ext>
              </a:extLst>
            </p:cNvPr>
            <p:cNvSpPr/>
            <p:nvPr/>
          </p:nvSpPr>
          <p:spPr>
            <a:xfrm>
              <a:off x="6856562" y="2046325"/>
              <a:ext cx="38099" cy="10583"/>
            </a:xfrm>
            <a:custGeom>
              <a:avLst/>
              <a:gdLst>
                <a:gd name="connsiteX0" fmla="*/ 0 w 38099"/>
                <a:gd name="connsiteY0" fmla="*/ 0 h 10583"/>
                <a:gd name="connsiteX1" fmla="*/ 38100 w 38099"/>
                <a:gd name="connsiteY1" fmla="*/ 0 h 10583"/>
              </a:gdLst>
              <a:ahLst/>
              <a:cxnLst>
                <a:cxn ang="0">
                  <a:pos x="connsiteX0" y="connsiteY0"/>
                </a:cxn>
                <a:cxn ang="0">
                  <a:pos x="connsiteX1" y="connsiteY1"/>
                </a:cxn>
              </a:cxnLst>
              <a:rect l="l" t="t" r="r" b="b"/>
              <a:pathLst>
                <a:path w="38099" h="10583">
                  <a:moveTo>
                    <a:pt x="0" y="0"/>
                  </a:moveTo>
                  <a:lnTo>
                    <a:pt x="3810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63" name="Freeform 356">
              <a:extLst>
                <a:ext uri="{FF2B5EF4-FFF2-40B4-BE49-F238E27FC236}">
                  <a16:creationId xmlns:a16="http://schemas.microsoft.com/office/drawing/2014/main" id="{2D16D4CF-5914-29F8-1CD1-ADEF5A701228}"/>
                </a:ext>
              </a:extLst>
            </p:cNvPr>
            <p:cNvSpPr/>
            <p:nvPr/>
          </p:nvSpPr>
          <p:spPr>
            <a:xfrm>
              <a:off x="6896567" y="4938327"/>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64" name="Freeform 357">
              <a:extLst>
                <a:ext uri="{FF2B5EF4-FFF2-40B4-BE49-F238E27FC236}">
                  <a16:creationId xmlns:a16="http://schemas.microsoft.com/office/drawing/2014/main" id="{B4E0BA9F-1E3B-F810-AC67-6467A27FAD8A}"/>
                </a:ext>
              </a:extLst>
            </p:cNvPr>
            <p:cNvSpPr/>
            <p:nvPr/>
          </p:nvSpPr>
          <p:spPr>
            <a:xfrm>
              <a:off x="7200838" y="4938327"/>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65" name="Freeform 358">
              <a:extLst>
                <a:ext uri="{FF2B5EF4-FFF2-40B4-BE49-F238E27FC236}">
                  <a16:creationId xmlns:a16="http://schemas.microsoft.com/office/drawing/2014/main" id="{DACBA007-1329-2E1A-6E81-A0BD934DA6BF}"/>
                </a:ext>
              </a:extLst>
            </p:cNvPr>
            <p:cNvSpPr/>
            <p:nvPr/>
          </p:nvSpPr>
          <p:spPr>
            <a:xfrm>
              <a:off x="7504791" y="4938327"/>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66" name="Freeform 359">
              <a:extLst>
                <a:ext uri="{FF2B5EF4-FFF2-40B4-BE49-F238E27FC236}">
                  <a16:creationId xmlns:a16="http://schemas.microsoft.com/office/drawing/2014/main" id="{114D34FE-DDAD-2C5E-0C16-F6968C6DE28B}"/>
                </a:ext>
              </a:extLst>
            </p:cNvPr>
            <p:cNvSpPr/>
            <p:nvPr/>
          </p:nvSpPr>
          <p:spPr>
            <a:xfrm>
              <a:off x="7806099" y="4938327"/>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67" name="Freeform 360">
              <a:extLst>
                <a:ext uri="{FF2B5EF4-FFF2-40B4-BE49-F238E27FC236}">
                  <a16:creationId xmlns:a16="http://schemas.microsoft.com/office/drawing/2014/main" id="{D3009F9B-CEA3-F396-E374-F259614B9927}"/>
                </a:ext>
              </a:extLst>
            </p:cNvPr>
            <p:cNvSpPr/>
            <p:nvPr/>
          </p:nvSpPr>
          <p:spPr>
            <a:xfrm>
              <a:off x="8109629" y="4938327"/>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68" name="Freeform 361">
              <a:extLst>
                <a:ext uri="{FF2B5EF4-FFF2-40B4-BE49-F238E27FC236}">
                  <a16:creationId xmlns:a16="http://schemas.microsoft.com/office/drawing/2014/main" id="{170FED96-B41F-1D40-91F5-AEA1790CD3BD}"/>
                </a:ext>
              </a:extLst>
            </p:cNvPr>
            <p:cNvSpPr/>
            <p:nvPr/>
          </p:nvSpPr>
          <p:spPr>
            <a:xfrm>
              <a:off x="8413899" y="4938327"/>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69" name="Freeform 362">
              <a:extLst>
                <a:ext uri="{FF2B5EF4-FFF2-40B4-BE49-F238E27FC236}">
                  <a16:creationId xmlns:a16="http://schemas.microsoft.com/office/drawing/2014/main" id="{1B6B75BD-E53A-F82C-A669-6693BA7E17F5}"/>
                </a:ext>
              </a:extLst>
            </p:cNvPr>
            <p:cNvSpPr/>
            <p:nvPr/>
          </p:nvSpPr>
          <p:spPr>
            <a:xfrm>
              <a:off x="8717853" y="4938327"/>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70" name="Freeform 363">
              <a:extLst>
                <a:ext uri="{FF2B5EF4-FFF2-40B4-BE49-F238E27FC236}">
                  <a16:creationId xmlns:a16="http://schemas.microsoft.com/office/drawing/2014/main" id="{71952F18-F925-302D-4A0C-AD2FCFCA3775}"/>
                </a:ext>
              </a:extLst>
            </p:cNvPr>
            <p:cNvSpPr/>
            <p:nvPr/>
          </p:nvSpPr>
          <p:spPr>
            <a:xfrm>
              <a:off x="9019160" y="4938327"/>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71" name="Freeform 364">
              <a:extLst>
                <a:ext uri="{FF2B5EF4-FFF2-40B4-BE49-F238E27FC236}">
                  <a16:creationId xmlns:a16="http://schemas.microsoft.com/office/drawing/2014/main" id="{F62CDC5C-6672-0AB7-C92B-88B5AA36C70A}"/>
                </a:ext>
              </a:extLst>
            </p:cNvPr>
            <p:cNvSpPr/>
            <p:nvPr/>
          </p:nvSpPr>
          <p:spPr>
            <a:xfrm>
              <a:off x="9322902" y="4938327"/>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72" name="Freeform 365">
              <a:extLst>
                <a:ext uri="{FF2B5EF4-FFF2-40B4-BE49-F238E27FC236}">
                  <a16:creationId xmlns:a16="http://schemas.microsoft.com/office/drawing/2014/main" id="{AF660C14-63D9-5124-075C-08E879212396}"/>
                </a:ext>
              </a:extLst>
            </p:cNvPr>
            <p:cNvSpPr/>
            <p:nvPr/>
          </p:nvSpPr>
          <p:spPr>
            <a:xfrm>
              <a:off x="9627173" y="4938327"/>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73" name="Freeform 366">
              <a:extLst>
                <a:ext uri="{FF2B5EF4-FFF2-40B4-BE49-F238E27FC236}">
                  <a16:creationId xmlns:a16="http://schemas.microsoft.com/office/drawing/2014/main" id="{0AEFB5DD-2423-15AC-4D53-B977B069EF0B}"/>
                </a:ext>
              </a:extLst>
            </p:cNvPr>
            <p:cNvSpPr/>
            <p:nvPr/>
          </p:nvSpPr>
          <p:spPr>
            <a:xfrm>
              <a:off x="9931126" y="4938327"/>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74" name="Freeform 367">
              <a:extLst>
                <a:ext uri="{FF2B5EF4-FFF2-40B4-BE49-F238E27FC236}">
                  <a16:creationId xmlns:a16="http://schemas.microsoft.com/office/drawing/2014/main" id="{373255FA-6C45-E7A2-A9D8-1A3278A5D8BD}"/>
                </a:ext>
              </a:extLst>
            </p:cNvPr>
            <p:cNvSpPr/>
            <p:nvPr/>
          </p:nvSpPr>
          <p:spPr>
            <a:xfrm>
              <a:off x="10232434" y="4938327"/>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75" name="Freeform 368">
              <a:extLst>
                <a:ext uri="{FF2B5EF4-FFF2-40B4-BE49-F238E27FC236}">
                  <a16:creationId xmlns:a16="http://schemas.microsoft.com/office/drawing/2014/main" id="{45FBDA4E-8F85-9BB9-9D9F-2C203D8F3C98}"/>
                </a:ext>
              </a:extLst>
            </p:cNvPr>
            <p:cNvSpPr/>
            <p:nvPr/>
          </p:nvSpPr>
          <p:spPr>
            <a:xfrm>
              <a:off x="10535964" y="4938327"/>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76" name="Freeform 369">
              <a:extLst>
                <a:ext uri="{FF2B5EF4-FFF2-40B4-BE49-F238E27FC236}">
                  <a16:creationId xmlns:a16="http://schemas.microsoft.com/office/drawing/2014/main" id="{C96DAC65-C859-AEEA-6A19-168EE72B16BD}"/>
                </a:ext>
              </a:extLst>
            </p:cNvPr>
            <p:cNvSpPr/>
            <p:nvPr/>
          </p:nvSpPr>
          <p:spPr>
            <a:xfrm>
              <a:off x="10840234" y="4938327"/>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77" name="Freeform 370">
              <a:extLst>
                <a:ext uri="{FF2B5EF4-FFF2-40B4-BE49-F238E27FC236}">
                  <a16:creationId xmlns:a16="http://schemas.microsoft.com/office/drawing/2014/main" id="{7B5B84FE-B1C8-C147-F501-84DA09887F94}"/>
                </a:ext>
              </a:extLst>
            </p:cNvPr>
            <p:cNvSpPr/>
            <p:nvPr/>
          </p:nvSpPr>
          <p:spPr>
            <a:xfrm>
              <a:off x="11144188" y="4938327"/>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78" name="Freeform 371">
              <a:extLst>
                <a:ext uri="{FF2B5EF4-FFF2-40B4-BE49-F238E27FC236}">
                  <a16:creationId xmlns:a16="http://schemas.microsoft.com/office/drawing/2014/main" id="{55380796-7F46-DE0F-F1A9-E8113E2E5C7D}"/>
                </a:ext>
              </a:extLst>
            </p:cNvPr>
            <p:cNvSpPr/>
            <p:nvPr/>
          </p:nvSpPr>
          <p:spPr>
            <a:xfrm>
              <a:off x="7020815" y="4772909"/>
              <a:ext cx="195156" cy="10583"/>
            </a:xfrm>
            <a:custGeom>
              <a:avLst/>
              <a:gdLst>
                <a:gd name="connsiteX0" fmla="*/ 195157 w 195156"/>
                <a:gd name="connsiteY0" fmla="*/ 0 h 10583"/>
                <a:gd name="connsiteX1" fmla="*/ 0 w 195156"/>
                <a:gd name="connsiteY1" fmla="*/ 0 h 10583"/>
              </a:gdLst>
              <a:ahLst/>
              <a:cxnLst>
                <a:cxn ang="0">
                  <a:pos x="connsiteX0" y="connsiteY0"/>
                </a:cxn>
                <a:cxn ang="0">
                  <a:pos x="connsiteX1" y="connsiteY1"/>
                </a:cxn>
              </a:cxnLst>
              <a:rect l="l" t="t" r="r" b="b"/>
              <a:pathLst>
                <a:path w="195156" h="10583">
                  <a:moveTo>
                    <a:pt x="195157" y="0"/>
                  </a:moveTo>
                  <a:lnTo>
                    <a:pt x="0" y="0"/>
                  </a:lnTo>
                </a:path>
              </a:pathLst>
            </a:custGeom>
            <a:ln w="10583" cap="flat">
              <a:solidFill>
                <a:srgbClr val="231F20"/>
              </a:solidFill>
              <a:prstDash val="dash"/>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79" name="Freeform 372">
              <a:extLst>
                <a:ext uri="{FF2B5EF4-FFF2-40B4-BE49-F238E27FC236}">
                  <a16:creationId xmlns:a16="http://schemas.microsoft.com/office/drawing/2014/main" id="{B65697F9-D609-22E7-586C-4B0860632E00}"/>
                </a:ext>
              </a:extLst>
            </p:cNvPr>
            <p:cNvSpPr/>
            <p:nvPr/>
          </p:nvSpPr>
          <p:spPr>
            <a:xfrm>
              <a:off x="6896567" y="1737398"/>
              <a:ext cx="3832542" cy="2309071"/>
            </a:xfrm>
            <a:custGeom>
              <a:avLst/>
              <a:gdLst>
                <a:gd name="connsiteX0" fmla="*/ 3832543 w 3832542"/>
                <a:gd name="connsiteY0" fmla="*/ 2309072 h 2309071"/>
                <a:gd name="connsiteX1" fmla="*/ 3418523 w 3832542"/>
                <a:gd name="connsiteY1" fmla="*/ 2309072 h 2309071"/>
                <a:gd name="connsiteX2" fmla="*/ 3418523 w 3832542"/>
                <a:gd name="connsiteY2" fmla="*/ 2150004 h 2309071"/>
                <a:gd name="connsiteX3" fmla="*/ 2510790 w 3832542"/>
                <a:gd name="connsiteY3" fmla="*/ 2150004 h 2309071"/>
                <a:gd name="connsiteX4" fmla="*/ 2510790 w 3832542"/>
                <a:gd name="connsiteY4" fmla="*/ 2022475 h 2309071"/>
                <a:gd name="connsiteX5" fmla="*/ 2460942 w 3832542"/>
                <a:gd name="connsiteY5" fmla="*/ 2022475 h 2309071"/>
                <a:gd name="connsiteX6" fmla="*/ 2460942 w 3832542"/>
                <a:gd name="connsiteY6" fmla="*/ 1784033 h 2309071"/>
                <a:gd name="connsiteX7" fmla="*/ 2118784 w 3832542"/>
                <a:gd name="connsiteY7" fmla="*/ 1784033 h 2309071"/>
                <a:gd name="connsiteX8" fmla="*/ 2118784 w 3832542"/>
                <a:gd name="connsiteY8" fmla="*/ 1558290 h 2309071"/>
                <a:gd name="connsiteX9" fmla="*/ 2034434 w 3832542"/>
                <a:gd name="connsiteY9" fmla="*/ 1558290 h 2309071"/>
                <a:gd name="connsiteX10" fmla="*/ 2034434 w 3832542"/>
                <a:gd name="connsiteY10" fmla="*/ 1447906 h 2309071"/>
                <a:gd name="connsiteX11" fmla="*/ 1715452 w 3832542"/>
                <a:gd name="connsiteY11" fmla="*/ 1447906 h 2309071"/>
                <a:gd name="connsiteX12" fmla="*/ 1715452 w 3832542"/>
                <a:gd name="connsiteY12" fmla="*/ 1332442 h 2309071"/>
                <a:gd name="connsiteX13" fmla="*/ 1704446 w 3832542"/>
                <a:gd name="connsiteY13" fmla="*/ 1332442 h 2309071"/>
                <a:gd name="connsiteX14" fmla="*/ 1704446 w 3832542"/>
                <a:gd name="connsiteY14" fmla="*/ 1192001 h 2309071"/>
                <a:gd name="connsiteX15" fmla="*/ 1684655 w 3832542"/>
                <a:gd name="connsiteY15" fmla="*/ 1192001 h 2309071"/>
                <a:gd name="connsiteX16" fmla="*/ 1684655 w 3832542"/>
                <a:gd name="connsiteY16" fmla="*/ 1096857 h 2309071"/>
                <a:gd name="connsiteX17" fmla="*/ 1665711 w 3832542"/>
                <a:gd name="connsiteY17" fmla="*/ 1096857 h 2309071"/>
                <a:gd name="connsiteX18" fmla="*/ 1665711 w 3832542"/>
                <a:gd name="connsiteY18" fmla="*/ 1038437 h 2309071"/>
                <a:gd name="connsiteX19" fmla="*/ 1394354 w 3832542"/>
                <a:gd name="connsiteY19" fmla="*/ 1038437 h 2309071"/>
                <a:gd name="connsiteX20" fmla="*/ 1394354 w 3832542"/>
                <a:gd name="connsiteY20" fmla="*/ 941387 h 2309071"/>
                <a:gd name="connsiteX21" fmla="*/ 1274763 w 3832542"/>
                <a:gd name="connsiteY21" fmla="*/ 941387 h 2309071"/>
                <a:gd name="connsiteX22" fmla="*/ 1274763 w 3832542"/>
                <a:gd name="connsiteY22" fmla="*/ 821690 h 2309071"/>
                <a:gd name="connsiteX23" fmla="*/ 1263438 w 3832542"/>
                <a:gd name="connsiteY23" fmla="*/ 821690 h 2309071"/>
                <a:gd name="connsiteX24" fmla="*/ 1263438 w 3832542"/>
                <a:gd name="connsiteY24" fmla="*/ 593619 h 2309071"/>
                <a:gd name="connsiteX25" fmla="*/ 1226714 w 3832542"/>
                <a:gd name="connsiteY25" fmla="*/ 593619 h 2309071"/>
                <a:gd name="connsiteX26" fmla="*/ 1226714 w 3832542"/>
                <a:gd name="connsiteY26" fmla="*/ 510752 h 2309071"/>
                <a:gd name="connsiteX27" fmla="*/ 1070293 w 3832542"/>
                <a:gd name="connsiteY27" fmla="*/ 510752 h 2309071"/>
                <a:gd name="connsiteX28" fmla="*/ 1070293 w 3832542"/>
                <a:gd name="connsiteY28" fmla="*/ 439103 h 2309071"/>
                <a:gd name="connsiteX29" fmla="*/ 907203 w 3832542"/>
                <a:gd name="connsiteY29" fmla="*/ 439103 h 2309071"/>
                <a:gd name="connsiteX30" fmla="*/ 907203 w 3832542"/>
                <a:gd name="connsiteY30" fmla="*/ 366607 h 2309071"/>
                <a:gd name="connsiteX31" fmla="*/ 848783 w 3832542"/>
                <a:gd name="connsiteY31" fmla="*/ 366607 h 2309071"/>
                <a:gd name="connsiteX32" fmla="*/ 848783 w 3832542"/>
                <a:gd name="connsiteY32" fmla="*/ 299614 h 2309071"/>
                <a:gd name="connsiteX33" fmla="*/ 786659 w 3832542"/>
                <a:gd name="connsiteY33" fmla="*/ 299614 h 2309071"/>
                <a:gd name="connsiteX34" fmla="*/ 786659 w 3832542"/>
                <a:gd name="connsiteY34" fmla="*/ 237490 h 2309071"/>
                <a:gd name="connsiteX35" fmla="*/ 497311 w 3832542"/>
                <a:gd name="connsiteY35" fmla="*/ 237490 h 2309071"/>
                <a:gd name="connsiteX36" fmla="*/ 497311 w 3832542"/>
                <a:gd name="connsiteY36" fmla="*/ 165841 h 2309071"/>
                <a:gd name="connsiteX37" fmla="*/ 451168 w 3832542"/>
                <a:gd name="connsiteY37" fmla="*/ 165841 h 2309071"/>
                <a:gd name="connsiteX38" fmla="*/ 451168 w 3832542"/>
                <a:gd name="connsiteY38" fmla="*/ 126259 h 2309071"/>
                <a:gd name="connsiteX39" fmla="*/ 428625 w 3832542"/>
                <a:gd name="connsiteY39" fmla="*/ 126259 h 2309071"/>
                <a:gd name="connsiteX40" fmla="*/ 428625 w 3832542"/>
                <a:gd name="connsiteY40" fmla="*/ 44344 h 2309071"/>
                <a:gd name="connsiteX41" fmla="*/ 240136 w 3832542"/>
                <a:gd name="connsiteY41" fmla="*/ 44344 h 2309071"/>
                <a:gd name="connsiteX42" fmla="*/ 240136 w 3832542"/>
                <a:gd name="connsiteY42" fmla="*/ 15134 h 2309071"/>
                <a:gd name="connsiteX43" fmla="*/ 208068 w 3832542"/>
                <a:gd name="connsiteY43" fmla="*/ 15134 h 2309071"/>
                <a:gd name="connsiteX44" fmla="*/ 208068 w 3832542"/>
                <a:gd name="connsiteY44" fmla="*/ 0 h 2309071"/>
                <a:gd name="connsiteX45" fmla="*/ 0 w 3832542"/>
                <a:gd name="connsiteY45" fmla="*/ 0 h 230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832542" h="2309071">
                  <a:moveTo>
                    <a:pt x="3832543" y="2309072"/>
                  </a:moveTo>
                  <a:lnTo>
                    <a:pt x="3418523" y="2309072"/>
                  </a:lnTo>
                  <a:lnTo>
                    <a:pt x="3418523" y="2150004"/>
                  </a:lnTo>
                  <a:lnTo>
                    <a:pt x="2510790" y="2150004"/>
                  </a:lnTo>
                  <a:lnTo>
                    <a:pt x="2510790" y="2022475"/>
                  </a:lnTo>
                  <a:lnTo>
                    <a:pt x="2460942" y="2022475"/>
                  </a:lnTo>
                  <a:lnTo>
                    <a:pt x="2460942" y="1784033"/>
                  </a:lnTo>
                  <a:lnTo>
                    <a:pt x="2118784" y="1784033"/>
                  </a:lnTo>
                  <a:lnTo>
                    <a:pt x="2118784" y="1558290"/>
                  </a:lnTo>
                  <a:lnTo>
                    <a:pt x="2034434" y="1558290"/>
                  </a:lnTo>
                  <a:lnTo>
                    <a:pt x="2034434" y="1447906"/>
                  </a:lnTo>
                  <a:lnTo>
                    <a:pt x="1715452" y="1447906"/>
                  </a:lnTo>
                  <a:lnTo>
                    <a:pt x="1715452" y="1332442"/>
                  </a:lnTo>
                  <a:lnTo>
                    <a:pt x="1704446" y="1332442"/>
                  </a:lnTo>
                  <a:lnTo>
                    <a:pt x="1704446" y="1192001"/>
                  </a:lnTo>
                  <a:lnTo>
                    <a:pt x="1684655" y="1192001"/>
                  </a:lnTo>
                  <a:lnTo>
                    <a:pt x="1684655" y="1096857"/>
                  </a:lnTo>
                  <a:lnTo>
                    <a:pt x="1665711" y="1096857"/>
                  </a:lnTo>
                  <a:lnTo>
                    <a:pt x="1665711" y="1038437"/>
                  </a:lnTo>
                  <a:lnTo>
                    <a:pt x="1394354" y="1038437"/>
                  </a:lnTo>
                  <a:lnTo>
                    <a:pt x="1394354" y="941387"/>
                  </a:lnTo>
                  <a:lnTo>
                    <a:pt x="1274763" y="941387"/>
                  </a:lnTo>
                  <a:lnTo>
                    <a:pt x="1274763" y="821690"/>
                  </a:lnTo>
                  <a:lnTo>
                    <a:pt x="1263438" y="821690"/>
                  </a:lnTo>
                  <a:lnTo>
                    <a:pt x="1263438" y="593619"/>
                  </a:lnTo>
                  <a:lnTo>
                    <a:pt x="1226714" y="593619"/>
                  </a:lnTo>
                  <a:lnTo>
                    <a:pt x="1226714" y="510752"/>
                  </a:lnTo>
                  <a:lnTo>
                    <a:pt x="1070293" y="510752"/>
                  </a:lnTo>
                  <a:lnTo>
                    <a:pt x="1070293" y="439103"/>
                  </a:lnTo>
                  <a:lnTo>
                    <a:pt x="907203" y="439103"/>
                  </a:lnTo>
                  <a:lnTo>
                    <a:pt x="907203" y="366607"/>
                  </a:lnTo>
                  <a:lnTo>
                    <a:pt x="848783" y="366607"/>
                  </a:lnTo>
                  <a:lnTo>
                    <a:pt x="848783" y="299614"/>
                  </a:lnTo>
                  <a:lnTo>
                    <a:pt x="786659" y="299614"/>
                  </a:lnTo>
                  <a:lnTo>
                    <a:pt x="786659" y="237490"/>
                  </a:lnTo>
                  <a:lnTo>
                    <a:pt x="497311" y="237490"/>
                  </a:lnTo>
                  <a:lnTo>
                    <a:pt x="497311" y="165841"/>
                  </a:lnTo>
                  <a:lnTo>
                    <a:pt x="451168" y="165841"/>
                  </a:lnTo>
                  <a:lnTo>
                    <a:pt x="451168" y="126259"/>
                  </a:lnTo>
                  <a:lnTo>
                    <a:pt x="428625" y="126259"/>
                  </a:lnTo>
                  <a:lnTo>
                    <a:pt x="428625" y="44344"/>
                  </a:lnTo>
                  <a:lnTo>
                    <a:pt x="240136" y="44344"/>
                  </a:lnTo>
                  <a:lnTo>
                    <a:pt x="240136" y="15134"/>
                  </a:lnTo>
                  <a:lnTo>
                    <a:pt x="208068" y="15134"/>
                  </a:lnTo>
                  <a:lnTo>
                    <a:pt x="208068" y="0"/>
                  </a:lnTo>
                  <a:lnTo>
                    <a:pt x="0" y="0"/>
                  </a:lnTo>
                </a:path>
              </a:pathLst>
            </a:custGeom>
            <a:noFill/>
            <a:ln w="10583" cap="flat">
              <a:solidFill>
                <a:srgbClr val="005BAA"/>
              </a:solidFill>
              <a:prstDash val="dash"/>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80" name="Freeform 373">
              <a:extLst>
                <a:ext uri="{FF2B5EF4-FFF2-40B4-BE49-F238E27FC236}">
                  <a16:creationId xmlns:a16="http://schemas.microsoft.com/office/drawing/2014/main" id="{66BDD15E-B732-5060-1813-29867A8476F3}"/>
                </a:ext>
              </a:extLst>
            </p:cNvPr>
            <p:cNvSpPr/>
            <p:nvPr/>
          </p:nvSpPr>
          <p:spPr>
            <a:xfrm>
              <a:off x="6898048" y="1737398"/>
              <a:ext cx="3825663" cy="3112558"/>
            </a:xfrm>
            <a:custGeom>
              <a:avLst/>
              <a:gdLst>
                <a:gd name="connsiteX0" fmla="*/ 3825664 w 3825663"/>
                <a:gd name="connsiteY0" fmla="*/ 3112559 h 3112558"/>
                <a:gd name="connsiteX1" fmla="*/ 3421486 w 3825663"/>
                <a:gd name="connsiteY1" fmla="*/ 3112559 h 3112558"/>
                <a:gd name="connsiteX2" fmla="*/ 3421486 w 3825663"/>
                <a:gd name="connsiteY2" fmla="*/ 2994343 h 3112558"/>
                <a:gd name="connsiteX3" fmla="*/ 2512272 w 3825663"/>
                <a:gd name="connsiteY3" fmla="*/ 2994343 h 3112558"/>
                <a:gd name="connsiteX4" fmla="*/ 2512272 w 3825663"/>
                <a:gd name="connsiteY4" fmla="*/ 2925339 h 3112558"/>
                <a:gd name="connsiteX5" fmla="*/ 2459250 w 3825663"/>
                <a:gd name="connsiteY5" fmla="*/ 2925339 h 3112558"/>
                <a:gd name="connsiteX6" fmla="*/ 2459250 w 3825663"/>
                <a:gd name="connsiteY6" fmla="*/ 2842789 h 3112558"/>
                <a:gd name="connsiteX7" fmla="*/ 2450677 w 3825663"/>
                <a:gd name="connsiteY7" fmla="*/ 2842789 h 3112558"/>
                <a:gd name="connsiteX8" fmla="*/ 2450677 w 3825663"/>
                <a:gd name="connsiteY8" fmla="*/ 2769447 h 3112558"/>
                <a:gd name="connsiteX9" fmla="*/ 2119418 w 3825663"/>
                <a:gd name="connsiteY9" fmla="*/ 2769447 h 3112558"/>
                <a:gd name="connsiteX10" fmla="*/ 2119418 w 3825663"/>
                <a:gd name="connsiteY10" fmla="*/ 2680970 h 3112558"/>
                <a:gd name="connsiteX11" fmla="*/ 2110211 w 3825663"/>
                <a:gd name="connsiteY11" fmla="*/ 2680970 h 3112558"/>
                <a:gd name="connsiteX12" fmla="*/ 2110211 w 3825663"/>
                <a:gd name="connsiteY12" fmla="*/ 2603818 h 3112558"/>
                <a:gd name="connsiteX13" fmla="*/ 2030942 w 3825663"/>
                <a:gd name="connsiteY13" fmla="*/ 2603818 h 3112558"/>
                <a:gd name="connsiteX14" fmla="*/ 2030942 w 3825663"/>
                <a:gd name="connsiteY14" fmla="*/ 2511531 h 3112558"/>
                <a:gd name="connsiteX15" fmla="*/ 1711431 w 3825663"/>
                <a:gd name="connsiteY15" fmla="*/ 2511531 h 3112558"/>
                <a:gd name="connsiteX16" fmla="*/ 1711431 w 3825663"/>
                <a:gd name="connsiteY16" fmla="*/ 2409508 h 3112558"/>
                <a:gd name="connsiteX17" fmla="*/ 1702223 w 3825663"/>
                <a:gd name="connsiteY17" fmla="*/ 2409508 h 3112558"/>
                <a:gd name="connsiteX18" fmla="*/ 1702223 w 3825663"/>
                <a:gd name="connsiteY18" fmla="*/ 2323571 h 3112558"/>
                <a:gd name="connsiteX19" fmla="*/ 1683703 w 3825663"/>
                <a:gd name="connsiteY19" fmla="*/ 2323571 h 3112558"/>
                <a:gd name="connsiteX20" fmla="*/ 1683703 w 3825663"/>
                <a:gd name="connsiteY20" fmla="*/ 2224934 h 3112558"/>
                <a:gd name="connsiteX21" fmla="*/ 1661689 w 3825663"/>
                <a:gd name="connsiteY21" fmla="*/ 2224934 h 3112558"/>
                <a:gd name="connsiteX22" fmla="*/ 1661689 w 3825663"/>
                <a:gd name="connsiteY22" fmla="*/ 2120371 h 3112558"/>
                <a:gd name="connsiteX23" fmla="*/ 1392873 w 3825663"/>
                <a:gd name="connsiteY23" fmla="*/ 2120371 h 3112558"/>
                <a:gd name="connsiteX24" fmla="*/ 1392873 w 3825663"/>
                <a:gd name="connsiteY24" fmla="*/ 2013373 h 3112558"/>
                <a:gd name="connsiteX25" fmla="*/ 1272328 w 3825663"/>
                <a:gd name="connsiteY25" fmla="*/ 2013373 h 3112558"/>
                <a:gd name="connsiteX26" fmla="*/ 1272328 w 3825663"/>
                <a:gd name="connsiteY26" fmla="*/ 1902989 h 3112558"/>
                <a:gd name="connsiteX27" fmla="*/ 1263015 w 3825663"/>
                <a:gd name="connsiteY27" fmla="*/ 1902989 h 3112558"/>
                <a:gd name="connsiteX28" fmla="*/ 1263015 w 3825663"/>
                <a:gd name="connsiteY28" fmla="*/ 1583478 h 3112558"/>
                <a:gd name="connsiteX29" fmla="*/ 1224280 w 3825663"/>
                <a:gd name="connsiteY29" fmla="*/ 1583478 h 3112558"/>
                <a:gd name="connsiteX30" fmla="*/ 1224280 w 3825663"/>
                <a:gd name="connsiteY30" fmla="*/ 1466321 h 3112558"/>
                <a:gd name="connsiteX31" fmla="*/ 1062461 w 3825663"/>
                <a:gd name="connsiteY31" fmla="*/ 1466321 h 3112558"/>
                <a:gd name="connsiteX32" fmla="*/ 1062461 w 3825663"/>
                <a:gd name="connsiteY32" fmla="*/ 1354243 h 3112558"/>
                <a:gd name="connsiteX33" fmla="*/ 903923 w 3825663"/>
                <a:gd name="connsiteY33" fmla="*/ 1354243 h 3112558"/>
                <a:gd name="connsiteX34" fmla="*/ 903923 w 3825663"/>
                <a:gd name="connsiteY34" fmla="*/ 1242060 h 3112558"/>
                <a:gd name="connsiteX35" fmla="*/ 844127 w 3825663"/>
                <a:gd name="connsiteY35" fmla="*/ 1242060 h 3112558"/>
                <a:gd name="connsiteX36" fmla="*/ 844127 w 3825663"/>
                <a:gd name="connsiteY36" fmla="*/ 1135063 h 3112558"/>
                <a:gd name="connsiteX37" fmla="*/ 785918 w 3825663"/>
                <a:gd name="connsiteY37" fmla="*/ 1135063 h 3112558"/>
                <a:gd name="connsiteX38" fmla="*/ 785918 w 3825663"/>
                <a:gd name="connsiteY38" fmla="*/ 1017905 h 3112558"/>
                <a:gd name="connsiteX39" fmla="*/ 494347 w 3825663"/>
                <a:gd name="connsiteY39" fmla="*/ 1017905 h 3112558"/>
                <a:gd name="connsiteX40" fmla="*/ 494347 w 3825663"/>
                <a:gd name="connsiteY40" fmla="*/ 898207 h 3112558"/>
                <a:gd name="connsiteX41" fmla="*/ 444606 w 3825663"/>
                <a:gd name="connsiteY41" fmla="*/ 898207 h 3112558"/>
                <a:gd name="connsiteX42" fmla="*/ 444606 w 3825663"/>
                <a:gd name="connsiteY42" fmla="*/ 743902 h 3112558"/>
                <a:gd name="connsiteX43" fmla="*/ 436986 w 3825663"/>
                <a:gd name="connsiteY43" fmla="*/ 743902 h 3112558"/>
                <a:gd name="connsiteX44" fmla="*/ 436986 w 3825663"/>
                <a:gd name="connsiteY44" fmla="*/ 689187 h 3112558"/>
                <a:gd name="connsiteX45" fmla="*/ 428519 w 3825663"/>
                <a:gd name="connsiteY45" fmla="*/ 689187 h 3112558"/>
                <a:gd name="connsiteX46" fmla="*/ 428519 w 3825663"/>
                <a:gd name="connsiteY46" fmla="*/ 595630 h 3112558"/>
                <a:gd name="connsiteX47" fmla="*/ 236432 w 3825663"/>
                <a:gd name="connsiteY47" fmla="*/ 595630 h 3112558"/>
                <a:gd name="connsiteX48" fmla="*/ 236432 w 3825663"/>
                <a:gd name="connsiteY48" fmla="*/ 521441 h 3112558"/>
                <a:gd name="connsiteX49" fmla="*/ 207751 w 3825663"/>
                <a:gd name="connsiteY49" fmla="*/ 521441 h 3112558"/>
                <a:gd name="connsiteX50" fmla="*/ 207751 w 3825663"/>
                <a:gd name="connsiteY50" fmla="*/ 0 h 3112558"/>
                <a:gd name="connsiteX51" fmla="*/ 0 w 3825663"/>
                <a:gd name="connsiteY51" fmla="*/ 0 h 311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825663" h="3112558">
                  <a:moveTo>
                    <a:pt x="3825664" y="3112559"/>
                  </a:moveTo>
                  <a:lnTo>
                    <a:pt x="3421486" y="3112559"/>
                  </a:lnTo>
                  <a:lnTo>
                    <a:pt x="3421486" y="2994343"/>
                  </a:lnTo>
                  <a:lnTo>
                    <a:pt x="2512272" y="2994343"/>
                  </a:lnTo>
                  <a:lnTo>
                    <a:pt x="2512272" y="2925339"/>
                  </a:lnTo>
                  <a:lnTo>
                    <a:pt x="2459250" y="2925339"/>
                  </a:lnTo>
                  <a:lnTo>
                    <a:pt x="2459250" y="2842789"/>
                  </a:lnTo>
                  <a:lnTo>
                    <a:pt x="2450677" y="2842789"/>
                  </a:lnTo>
                  <a:lnTo>
                    <a:pt x="2450677" y="2769447"/>
                  </a:lnTo>
                  <a:lnTo>
                    <a:pt x="2119418" y="2769447"/>
                  </a:lnTo>
                  <a:lnTo>
                    <a:pt x="2119418" y="2680970"/>
                  </a:lnTo>
                  <a:lnTo>
                    <a:pt x="2110211" y="2680970"/>
                  </a:lnTo>
                  <a:lnTo>
                    <a:pt x="2110211" y="2603818"/>
                  </a:lnTo>
                  <a:lnTo>
                    <a:pt x="2030942" y="2603818"/>
                  </a:lnTo>
                  <a:lnTo>
                    <a:pt x="2030942" y="2511531"/>
                  </a:lnTo>
                  <a:lnTo>
                    <a:pt x="1711431" y="2511531"/>
                  </a:lnTo>
                  <a:lnTo>
                    <a:pt x="1711431" y="2409508"/>
                  </a:lnTo>
                  <a:lnTo>
                    <a:pt x="1702223" y="2409508"/>
                  </a:lnTo>
                  <a:lnTo>
                    <a:pt x="1702223" y="2323571"/>
                  </a:lnTo>
                  <a:lnTo>
                    <a:pt x="1683703" y="2323571"/>
                  </a:lnTo>
                  <a:lnTo>
                    <a:pt x="1683703" y="2224934"/>
                  </a:lnTo>
                  <a:lnTo>
                    <a:pt x="1661689" y="2224934"/>
                  </a:lnTo>
                  <a:lnTo>
                    <a:pt x="1661689" y="2120371"/>
                  </a:lnTo>
                  <a:lnTo>
                    <a:pt x="1392873" y="2120371"/>
                  </a:lnTo>
                  <a:lnTo>
                    <a:pt x="1392873" y="2013373"/>
                  </a:lnTo>
                  <a:lnTo>
                    <a:pt x="1272328" y="2013373"/>
                  </a:lnTo>
                  <a:lnTo>
                    <a:pt x="1272328" y="1902989"/>
                  </a:lnTo>
                  <a:lnTo>
                    <a:pt x="1263015" y="1902989"/>
                  </a:lnTo>
                  <a:lnTo>
                    <a:pt x="1263015" y="1583478"/>
                  </a:lnTo>
                  <a:lnTo>
                    <a:pt x="1224280" y="1583478"/>
                  </a:lnTo>
                  <a:lnTo>
                    <a:pt x="1224280" y="1466321"/>
                  </a:lnTo>
                  <a:lnTo>
                    <a:pt x="1062461" y="1466321"/>
                  </a:lnTo>
                  <a:lnTo>
                    <a:pt x="1062461" y="1354243"/>
                  </a:lnTo>
                  <a:lnTo>
                    <a:pt x="903923" y="1354243"/>
                  </a:lnTo>
                  <a:lnTo>
                    <a:pt x="903923" y="1242060"/>
                  </a:lnTo>
                  <a:lnTo>
                    <a:pt x="844127" y="1242060"/>
                  </a:lnTo>
                  <a:lnTo>
                    <a:pt x="844127" y="1135063"/>
                  </a:lnTo>
                  <a:lnTo>
                    <a:pt x="785918" y="1135063"/>
                  </a:lnTo>
                  <a:lnTo>
                    <a:pt x="785918" y="1017905"/>
                  </a:lnTo>
                  <a:lnTo>
                    <a:pt x="494347" y="1017905"/>
                  </a:lnTo>
                  <a:lnTo>
                    <a:pt x="494347" y="898207"/>
                  </a:lnTo>
                  <a:lnTo>
                    <a:pt x="444606" y="898207"/>
                  </a:lnTo>
                  <a:lnTo>
                    <a:pt x="444606" y="743902"/>
                  </a:lnTo>
                  <a:lnTo>
                    <a:pt x="436986" y="743902"/>
                  </a:lnTo>
                  <a:lnTo>
                    <a:pt x="436986" y="689187"/>
                  </a:lnTo>
                  <a:lnTo>
                    <a:pt x="428519" y="689187"/>
                  </a:lnTo>
                  <a:lnTo>
                    <a:pt x="428519" y="595630"/>
                  </a:lnTo>
                  <a:lnTo>
                    <a:pt x="236432" y="595630"/>
                  </a:lnTo>
                  <a:lnTo>
                    <a:pt x="236432" y="521441"/>
                  </a:lnTo>
                  <a:lnTo>
                    <a:pt x="207751" y="521441"/>
                  </a:lnTo>
                  <a:lnTo>
                    <a:pt x="207751" y="0"/>
                  </a:lnTo>
                  <a:lnTo>
                    <a:pt x="0" y="0"/>
                  </a:lnTo>
                </a:path>
              </a:pathLst>
            </a:custGeom>
            <a:noFill/>
            <a:ln w="10583" cap="flat">
              <a:solidFill>
                <a:srgbClr val="005BAA"/>
              </a:solidFill>
              <a:prstDash val="dash"/>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81" name="Freeform 374">
              <a:extLst>
                <a:ext uri="{FF2B5EF4-FFF2-40B4-BE49-F238E27FC236}">
                  <a16:creationId xmlns:a16="http://schemas.microsoft.com/office/drawing/2014/main" id="{F66D95CB-501D-A0E8-AAF9-4F9261C5681C}"/>
                </a:ext>
              </a:extLst>
            </p:cNvPr>
            <p:cNvSpPr/>
            <p:nvPr/>
          </p:nvSpPr>
          <p:spPr>
            <a:xfrm>
              <a:off x="6902070" y="1738879"/>
              <a:ext cx="3821641" cy="2822680"/>
            </a:xfrm>
            <a:custGeom>
              <a:avLst/>
              <a:gdLst>
                <a:gd name="connsiteX0" fmla="*/ 3821642 w 3821641"/>
                <a:gd name="connsiteY0" fmla="*/ 2822681 h 2822680"/>
                <a:gd name="connsiteX1" fmla="*/ 3412490 w 3821641"/>
                <a:gd name="connsiteY1" fmla="*/ 2822681 h 2822680"/>
                <a:gd name="connsiteX2" fmla="*/ 3412490 w 3821641"/>
                <a:gd name="connsiteY2" fmla="*/ 2639695 h 2822680"/>
                <a:gd name="connsiteX3" fmla="*/ 2503594 w 3821641"/>
                <a:gd name="connsiteY3" fmla="*/ 2639695 h 2822680"/>
                <a:gd name="connsiteX4" fmla="*/ 2503594 w 3821641"/>
                <a:gd name="connsiteY4" fmla="*/ 2529205 h 2822680"/>
                <a:gd name="connsiteX5" fmla="*/ 2454593 w 3821641"/>
                <a:gd name="connsiteY5" fmla="*/ 2529205 h 2822680"/>
                <a:gd name="connsiteX6" fmla="*/ 2454593 w 3821641"/>
                <a:gd name="connsiteY6" fmla="*/ 2414058 h 2822680"/>
                <a:gd name="connsiteX7" fmla="*/ 2444115 w 3821641"/>
                <a:gd name="connsiteY7" fmla="*/ 2414058 h 2822680"/>
                <a:gd name="connsiteX8" fmla="*/ 2444115 w 3821641"/>
                <a:gd name="connsiteY8" fmla="*/ 2307590 h 2822680"/>
                <a:gd name="connsiteX9" fmla="*/ 2123334 w 3821641"/>
                <a:gd name="connsiteY9" fmla="*/ 2307590 h 2822680"/>
                <a:gd name="connsiteX10" fmla="*/ 2123334 w 3821641"/>
                <a:gd name="connsiteY10" fmla="*/ 2195724 h 2822680"/>
                <a:gd name="connsiteX11" fmla="*/ 2106401 w 3821641"/>
                <a:gd name="connsiteY11" fmla="*/ 2195724 h 2822680"/>
                <a:gd name="connsiteX12" fmla="*/ 2106401 w 3821641"/>
                <a:gd name="connsiteY12" fmla="*/ 2084070 h 2822680"/>
                <a:gd name="connsiteX13" fmla="*/ 2026285 w 3821641"/>
                <a:gd name="connsiteY13" fmla="*/ 2084070 h 2822680"/>
                <a:gd name="connsiteX14" fmla="*/ 2026285 w 3821641"/>
                <a:gd name="connsiteY14" fmla="*/ 1974003 h 2822680"/>
                <a:gd name="connsiteX15" fmla="*/ 1709844 w 3821641"/>
                <a:gd name="connsiteY15" fmla="*/ 1974003 h 2822680"/>
                <a:gd name="connsiteX16" fmla="*/ 1709844 w 3821641"/>
                <a:gd name="connsiteY16" fmla="*/ 1861503 h 2822680"/>
                <a:gd name="connsiteX17" fmla="*/ 1699048 w 3821641"/>
                <a:gd name="connsiteY17" fmla="*/ 1861503 h 2822680"/>
                <a:gd name="connsiteX18" fmla="*/ 1699048 w 3821641"/>
                <a:gd name="connsiteY18" fmla="*/ 1753764 h 2822680"/>
                <a:gd name="connsiteX19" fmla="*/ 1681269 w 3821641"/>
                <a:gd name="connsiteY19" fmla="*/ 1753764 h 2822680"/>
                <a:gd name="connsiteX20" fmla="*/ 1681269 w 3821641"/>
                <a:gd name="connsiteY20" fmla="*/ 1642110 h 2822680"/>
                <a:gd name="connsiteX21" fmla="*/ 1660525 w 3821641"/>
                <a:gd name="connsiteY21" fmla="*/ 1642110 h 2822680"/>
                <a:gd name="connsiteX22" fmla="*/ 1660525 w 3821641"/>
                <a:gd name="connsiteY22" fmla="*/ 1529609 h 2822680"/>
                <a:gd name="connsiteX23" fmla="*/ 1388639 w 3821641"/>
                <a:gd name="connsiteY23" fmla="*/ 1529609 h 2822680"/>
                <a:gd name="connsiteX24" fmla="*/ 1388639 w 3821641"/>
                <a:gd name="connsiteY24" fmla="*/ 1419542 h 2822680"/>
                <a:gd name="connsiteX25" fmla="*/ 1269259 w 3821641"/>
                <a:gd name="connsiteY25" fmla="*/ 1419542 h 2822680"/>
                <a:gd name="connsiteX26" fmla="*/ 1269259 w 3821641"/>
                <a:gd name="connsiteY26" fmla="*/ 1307042 h 2822680"/>
                <a:gd name="connsiteX27" fmla="*/ 1260792 w 3821641"/>
                <a:gd name="connsiteY27" fmla="*/ 1307042 h 2822680"/>
                <a:gd name="connsiteX28" fmla="*/ 1260792 w 3821641"/>
                <a:gd name="connsiteY28" fmla="*/ 996738 h 2822680"/>
                <a:gd name="connsiteX29" fmla="*/ 1221529 w 3821641"/>
                <a:gd name="connsiteY29" fmla="*/ 996738 h 2822680"/>
                <a:gd name="connsiteX30" fmla="*/ 1221529 w 3821641"/>
                <a:gd name="connsiteY30" fmla="*/ 891223 h 2822680"/>
                <a:gd name="connsiteX31" fmla="*/ 1062144 w 3821641"/>
                <a:gd name="connsiteY31" fmla="*/ 891223 h 2822680"/>
                <a:gd name="connsiteX32" fmla="*/ 1062144 w 3821641"/>
                <a:gd name="connsiteY32" fmla="*/ 791845 h 2822680"/>
                <a:gd name="connsiteX33" fmla="*/ 902758 w 3821641"/>
                <a:gd name="connsiteY33" fmla="*/ 791845 h 2822680"/>
                <a:gd name="connsiteX34" fmla="*/ 902758 w 3821641"/>
                <a:gd name="connsiteY34" fmla="*/ 693314 h 2822680"/>
                <a:gd name="connsiteX35" fmla="*/ 843492 w 3821641"/>
                <a:gd name="connsiteY35" fmla="*/ 693314 h 2822680"/>
                <a:gd name="connsiteX36" fmla="*/ 843492 w 3821641"/>
                <a:gd name="connsiteY36" fmla="*/ 598593 h 2822680"/>
                <a:gd name="connsiteX37" fmla="*/ 784966 w 3821641"/>
                <a:gd name="connsiteY37" fmla="*/ 598593 h 2822680"/>
                <a:gd name="connsiteX38" fmla="*/ 784966 w 3821641"/>
                <a:gd name="connsiteY38" fmla="*/ 501544 h 2822680"/>
                <a:gd name="connsiteX39" fmla="*/ 493818 w 3821641"/>
                <a:gd name="connsiteY39" fmla="*/ 501544 h 2822680"/>
                <a:gd name="connsiteX40" fmla="*/ 493818 w 3821641"/>
                <a:gd name="connsiteY40" fmla="*/ 409892 h 2822680"/>
                <a:gd name="connsiteX41" fmla="*/ 456883 w 3821641"/>
                <a:gd name="connsiteY41" fmla="*/ 409892 h 2822680"/>
                <a:gd name="connsiteX42" fmla="*/ 456883 w 3821641"/>
                <a:gd name="connsiteY42" fmla="*/ 370628 h 2822680"/>
                <a:gd name="connsiteX43" fmla="*/ 442172 w 3821641"/>
                <a:gd name="connsiteY43" fmla="*/ 370628 h 2822680"/>
                <a:gd name="connsiteX44" fmla="*/ 442172 w 3821641"/>
                <a:gd name="connsiteY44" fmla="*/ 321310 h 2822680"/>
                <a:gd name="connsiteX45" fmla="*/ 429895 w 3821641"/>
                <a:gd name="connsiteY45" fmla="*/ 321310 h 2822680"/>
                <a:gd name="connsiteX46" fmla="*/ 429895 w 3821641"/>
                <a:gd name="connsiteY46" fmla="*/ 243522 h 2822680"/>
                <a:gd name="connsiteX47" fmla="*/ 421428 w 3821641"/>
                <a:gd name="connsiteY47" fmla="*/ 243522 h 2822680"/>
                <a:gd name="connsiteX48" fmla="*/ 421428 w 3821641"/>
                <a:gd name="connsiteY48" fmla="*/ 161925 h 2822680"/>
                <a:gd name="connsiteX49" fmla="*/ 233574 w 3821641"/>
                <a:gd name="connsiteY49" fmla="*/ 161925 h 2822680"/>
                <a:gd name="connsiteX50" fmla="*/ 233574 w 3821641"/>
                <a:gd name="connsiteY50" fmla="*/ 80327 h 2822680"/>
                <a:gd name="connsiteX51" fmla="*/ 203729 w 3821641"/>
                <a:gd name="connsiteY51" fmla="*/ 80327 h 2822680"/>
                <a:gd name="connsiteX52" fmla="*/ 203729 w 3821641"/>
                <a:gd name="connsiteY52" fmla="*/ 0 h 2822680"/>
                <a:gd name="connsiteX53" fmla="*/ 0 w 3821641"/>
                <a:gd name="connsiteY53" fmla="*/ 0 h 2822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21641" h="2822680">
                  <a:moveTo>
                    <a:pt x="3821642" y="2822681"/>
                  </a:moveTo>
                  <a:lnTo>
                    <a:pt x="3412490" y="2822681"/>
                  </a:lnTo>
                  <a:lnTo>
                    <a:pt x="3412490" y="2639695"/>
                  </a:lnTo>
                  <a:lnTo>
                    <a:pt x="2503594" y="2639695"/>
                  </a:lnTo>
                  <a:lnTo>
                    <a:pt x="2503594" y="2529205"/>
                  </a:lnTo>
                  <a:lnTo>
                    <a:pt x="2454593" y="2529205"/>
                  </a:lnTo>
                  <a:lnTo>
                    <a:pt x="2454593" y="2414058"/>
                  </a:lnTo>
                  <a:lnTo>
                    <a:pt x="2444115" y="2414058"/>
                  </a:lnTo>
                  <a:lnTo>
                    <a:pt x="2444115" y="2307590"/>
                  </a:lnTo>
                  <a:lnTo>
                    <a:pt x="2123334" y="2307590"/>
                  </a:lnTo>
                  <a:lnTo>
                    <a:pt x="2123334" y="2195724"/>
                  </a:lnTo>
                  <a:lnTo>
                    <a:pt x="2106401" y="2195724"/>
                  </a:lnTo>
                  <a:lnTo>
                    <a:pt x="2106401" y="2084070"/>
                  </a:lnTo>
                  <a:lnTo>
                    <a:pt x="2026285" y="2084070"/>
                  </a:lnTo>
                  <a:lnTo>
                    <a:pt x="2026285" y="1974003"/>
                  </a:lnTo>
                  <a:lnTo>
                    <a:pt x="1709844" y="1974003"/>
                  </a:lnTo>
                  <a:lnTo>
                    <a:pt x="1709844" y="1861503"/>
                  </a:lnTo>
                  <a:lnTo>
                    <a:pt x="1699048" y="1861503"/>
                  </a:lnTo>
                  <a:lnTo>
                    <a:pt x="1699048" y="1753764"/>
                  </a:lnTo>
                  <a:lnTo>
                    <a:pt x="1681269" y="1753764"/>
                  </a:lnTo>
                  <a:lnTo>
                    <a:pt x="1681269" y="1642110"/>
                  </a:lnTo>
                  <a:lnTo>
                    <a:pt x="1660525" y="1642110"/>
                  </a:lnTo>
                  <a:lnTo>
                    <a:pt x="1660525" y="1529609"/>
                  </a:lnTo>
                  <a:lnTo>
                    <a:pt x="1388639" y="1529609"/>
                  </a:lnTo>
                  <a:lnTo>
                    <a:pt x="1388639" y="1419542"/>
                  </a:lnTo>
                  <a:lnTo>
                    <a:pt x="1269259" y="1419542"/>
                  </a:lnTo>
                  <a:lnTo>
                    <a:pt x="1269259" y="1307042"/>
                  </a:lnTo>
                  <a:lnTo>
                    <a:pt x="1260792" y="1307042"/>
                  </a:lnTo>
                  <a:lnTo>
                    <a:pt x="1260792" y="996738"/>
                  </a:lnTo>
                  <a:lnTo>
                    <a:pt x="1221529" y="996738"/>
                  </a:lnTo>
                  <a:lnTo>
                    <a:pt x="1221529" y="891223"/>
                  </a:lnTo>
                  <a:lnTo>
                    <a:pt x="1062144" y="891223"/>
                  </a:lnTo>
                  <a:lnTo>
                    <a:pt x="1062144" y="791845"/>
                  </a:lnTo>
                  <a:lnTo>
                    <a:pt x="902758" y="791845"/>
                  </a:lnTo>
                  <a:lnTo>
                    <a:pt x="902758" y="693314"/>
                  </a:lnTo>
                  <a:lnTo>
                    <a:pt x="843492" y="693314"/>
                  </a:lnTo>
                  <a:lnTo>
                    <a:pt x="843492" y="598593"/>
                  </a:lnTo>
                  <a:lnTo>
                    <a:pt x="784966" y="598593"/>
                  </a:lnTo>
                  <a:lnTo>
                    <a:pt x="784966" y="501544"/>
                  </a:lnTo>
                  <a:lnTo>
                    <a:pt x="493818" y="501544"/>
                  </a:lnTo>
                  <a:lnTo>
                    <a:pt x="493818" y="409892"/>
                  </a:lnTo>
                  <a:lnTo>
                    <a:pt x="456883" y="409892"/>
                  </a:lnTo>
                  <a:lnTo>
                    <a:pt x="456883" y="370628"/>
                  </a:lnTo>
                  <a:lnTo>
                    <a:pt x="442172" y="370628"/>
                  </a:lnTo>
                  <a:lnTo>
                    <a:pt x="442172" y="321310"/>
                  </a:lnTo>
                  <a:lnTo>
                    <a:pt x="429895" y="321310"/>
                  </a:lnTo>
                  <a:lnTo>
                    <a:pt x="429895" y="243522"/>
                  </a:lnTo>
                  <a:lnTo>
                    <a:pt x="421428" y="243522"/>
                  </a:lnTo>
                  <a:lnTo>
                    <a:pt x="421428" y="161925"/>
                  </a:lnTo>
                  <a:lnTo>
                    <a:pt x="233574" y="161925"/>
                  </a:lnTo>
                  <a:lnTo>
                    <a:pt x="233574" y="80327"/>
                  </a:lnTo>
                  <a:lnTo>
                    <a:pt x="203729" y="80327"/>
                  </a:lnTo>
                  <a:lnTo>
                    <a:pt x="203729" y="0"/>
                  </a:lnTo>
                  <a:lnTo>
                    <a:pt x="0" y="0"/>
                  </a:lnTo>
                </a:path>
              </a:pathLst>
            </a:custGeom>
            <a:noFill/>
            <a:ln w="21167" cap="flat">
              <a:solidFill>
                <a:schemeClr val="accent1">
                  <a:lumMod val="75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grpSp>
          <p:nvGrpSpPr>
            <p:cNvPr id="82" name="Graphic 298">
              <a:extLst>
                <a:ext uri="{FF2B5EF4-FFF2-40B4-BE49-F238E27FC236}">
                  <a16:creationId xmlns:a16="http://schemas.microsoft.com/office/drawing/2014/main" id="{A943F04E-6406-1E47-CC27-39B05DE07292}"/>
                </a:ext>
              </a:extLst>
            </p:cNvPr>
            <p:cNvGrpSpPr/>
            <p:nvPr/>
          </p:nvGrpSpPr>
          <p:grpSpPr>
            <a:xfrm>
              <a:off x="7076060" y="4505680"/>
              <a:ext cx="84666" cy="84666"/>
              <a:chOff x="4410286" y="4471881"/>
              <a:chExt cx="84666" cy="84666"/>
            </a:xfrm>
          </p:grpSpPr>
          <p:sp>
            <p:nvSpPr>
              <p:cNvPr id="119" name="Freeform 376">
                <a:extLst>
                  <a:ext uri="{FF2B5EF4-FFF2-40B4-BE49-F238E27FC236}">
                    <a16:creationId xmlns:a16="http://schemas.microsoft.com/office/drawing/2014/main" id="{4D496F9C-B137-F889-803C-FCE7177DB0BC}"/>
                  </a:ext>
                </a:extLst>
              </p:cNvPr>
              <p:cNvSpPr/>
              <p:nvPr/>
            </p:nvSpPr>
            <p:spPr>
              <a:xfrm>
                <a:off x="4410286" y="4514215"/>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120" name="Freeform 377">
                <a:extLst>
                  <a:ext uri="{FF2B5EF4-FFF2-40B4-BE49-F238E27FC236}">
                    <a16:creationId xmlns:a16="http://schemas.microsoft.com/office/drawing/2014/main" id="{D7F22C41-3580-3A43-CFEF-F0C98140E4B9}"/>
                  </a:ext>
                </a:extLst>
              </p:cNvPr>
              <p:cNvSpPr/>
              <p:nvPr/>
            </p:nvSpPr>
            <p:spPr>
              <a:xfrm>
                <a:off x="4452620" y="4471881"/>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grpSp>
        <p:grpSp>
          <p:nvGrpSpPr>
            <p:cNvPr id="83" name="Graphic 298">
              <a:extLst>
                <a:ext uri="{FF2B5EF4-FFF2-40B4-BE49-F238E27FC236}">
                  <a16:creationId xmlns:a16="http://schemas.microsoft.com/office/drawing/2014/main" id="{2D730F64-9A51-11FE-DAB5-4711577F0F90}"/>
                </a:ext>
              </a:extLst>
            </p:cNvPr>
            <p:cNvGrpSpPr/>
            <p:nvPr/>
          </p:nvGrpSpPr>
          <p:grpSpPr>
            <a:xfrm>
              <a:off x="10683495" y="4519227"/>
              <a:ext cx="84560" cy="84772"/>
              <a:chOff x="8017721" y="4485428"/>
              <a:chExt cx="84560" cy="84772"/>
            </a:xfrm>
          </p:grpSpPr>
          <p:sp>
            <p:nvSpPr>
              <p:cNvPr id="117" name="Freeform 379">
                <a:extLst>
                  <a:ext uri="{FF2B5EF4-FFF2-40B4-BE49-F238E27FC236}">
                    <a16:creationId xmlns:a16="http://schemas.microsoft.com/office/drawing/2014/main" id="{A523239F-4425-FCC3-F6D9-6B86810D8AA1}"/>
                  </a:ext>
                </a:extLst>
              </p:cNvPr>
              <p:cNvSpPr/>
              <p:nvPr/>
            </p:nvSpPr>
            <p:spPr>
              <a:xfrm>
                <a:off x="8017721" y="4527761"/>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118" name="Freeform 380">
                <a:extLst>
                  <a:ext uri="{FF2B5EF4-FFF2-40B4-BE49-F238E27FC236}">
                    <a16:creationId xmlns:a16="http://schemas.microsoft.com/office/drawing/2014/main" id="{5F18394E-86F3-30AB-9EB0-431A39BD1CC6}"/>
                  </a:ext>
                </a:extLst>
              </p:cNvPr>
              <p:cNvSpPr/>
              <p:nvPr/>
            </p:nvSpPr>
            <p:spPr>
              <a:xfrm>
                <a:off x="8060055" y="4485428"/>
                <a:ext cx="10583" cy="84772"/>
              </a:xfrm>
              <a:custGeom>
                <a:avLst/>
                <a:gdLst>
                  <a:gd name="connsiteX0" fmla="*/ 0 w 10583"/>
                  <a:gd name="connsiteY0" fmla="*/ 0 h 84772"/>
                  <a:gd name="connsiteX1" fmla="*/ 0 w 10583"/>
                  <a:gd name="connsiteY1" fmla="*/ 84772 h 84772"/>
                </a:gdLst>
                <a:ahLst/>
                <a:cxnLst>
                  <a:cxn ang="0">
                    <a:pos x="connsiteX0" y="connsiteY0"/>
                  </a:cxn>
                  <a:cxn ang="0">
                    <a:pos x="connsiteX1" y="connsiteY1"/>
                  </a:cxn>
                </a:cxnLst>
                <a:rect l="l" t="t" r="r" b="b"/>
                <a:pathLst>
                  <a:path w="10583" h="84772">
                    <a:moveTo>
                      <a:pt x="0" y="0"/>
                    </a:moveTo>
                    <a:lnTo>
                      <a:pt x="0" y="84772"/>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grpSp>
        <p:grpSp>
          <p:nvGrpSpPr>
            <p:cNvPr id="84" name="Graphic 298">
              <a:extLst>
                <a:ext uri="{FF2B5EF4-FFF2-40B4-BE49-F238E27FC236}">
                  <a16:creationId xmlns:a16="http://schemas.microsoft.com/office/drawing/2014/main" id="{5A13E30A-BA4E-9070-D7E7-F5B16959119E}"/>
                </a:ext>
              </a:extLst>
            </p:cNvPr>
            <p:cNvGrpSpPr/>
            <p:nvPr/>
          </p:nvGrpSpPr>
          <p:grpSpPr>
            <a:xfrm>
              <a:off x="10642855" y="4519227"/>
              <a:ext cx="84666" cy="84772"/>
              <a:chOff x="7977081" y="4485428"/>
              <a:chExt cx="84666" cy="84772"/>
            </a:xfrm>
          </p:grpSpPr>
          <p:sp>
            <p:nvSpPr>
              <p:cNvPr id="115" name="Freeform 382">
                <a:extLst>
                  <a:ext uri="{FF2B5EF4-FFF2-40B4-BE49-F238E27FC236}">
                    <a16:creationId xmlns:a16="http://schemas.microsoft.com/office/drawing/2014/main" id="{CCAD5AAA-D121-9493-D187-A4486F0DF48D}"/>
                  </a:ext>
                </a:extLst>
              </p:cNvPr>
              <p:cNvSpPr/>
              <p:nvPr/>
            </p:nvSpPr>
            <p:spPr>
              <a:xfrm>
                <a:off x="7977081" y="4527761"/>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116" name="Freeform 383">
                <a:extLst>
                  <a:ext uri="{FF2B5EF4-FFF2-40B4-BE49-F238E27FC236}">
                    <a16:creationId xmlns:a16="http://schemas.microsoft.com/office/drawing/2014/main" id="{B1E19651-C335-98D1-0CBA-AA54AD4950A0}"/>
                  </a:ext>
                </a:extLst>
              </p:cNvPr>
              <p:cNvSpPr/>
              <p:nvPr/>
            </p:nvSpPr>
            <p:spPr>
              <a:xfrm>
                <a:off x="8019415" y="4485428"/>
                <a:ext cx="10583" cy="84772"/>
              </a:xfrm>
              <a:custGeom>
                <a:avLst/>
                <a:gdLst>
                  <a:gd name="connsiteX0" fmla="*/ 0 w 10583"/>
                  <a:gd name="connsiteY0" fmla="*/ 0 h 84772"/>
                  <a:gd name="connsiteX1" fmla="*/ 0 w 10583"/>
                  <a:gd name="connsiteY1" fmla="*/ 84772 h 84772"/>
                </a:gdLst>
                <a:ahLst/>
                <a:cxnLst>
                  <a:cxn ang="0">
                    <a:pos x="connsiteX0" y="connsiteY0"/>
                  </a:cxn>
                  <a:cxn ang="0">
                    <a:pos x="connsiteX1" y="connsiteY1"/>
                  </a:cxn>
                </a:cxnLst>
                <a:rect l="l" t="t" r="r" b="b"/>
                <a:pathLst>
                  <a:path w="10583" h="84772">
                    <a:moveTo>
                      <a:pt x="0" y="0"/>
                    </a:moveTo>
                    <a:lnTo>
                      <a:pt x="0" y="84772"/>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grpSp>
        <p:grpSp>
          <p:nvGrpSpPr>
            <p:cNvPr id="85" name="Graphic 298">
              <a:extLst>
                <a:ext uri="{FF2B5EF4-FFF2-40B4-BE49-F238E27FC236}">
                  <a16:creationId xmlns:a16="http://schemas.microsoft.com/office/drawing/2014/main" id="{1528A6DD-813C-0E22-529D-3BCC013FF0E8}"/>
                </a:ext>
              </a:extLst>
            </p:cNvPr>
            <p:cNvGrpSpPr/>
            <p:nvPr/>
          </p:nvGrpSpPr>
          <p:grpSpPr>
            <a:xfrm>
              <a:off x="10202800" y="4336347"/>
              <a:ext cx="84666" cy="84772"/>
              <a:chOff x="7537026" y="4302548"/>
              <a:chExt cx="84666" cy="84772"/>
            </a:xfrm>
          </p:grpSpPr>
          <p:sp>
            <p:nvSpPr>
              <p:cNvPr id="113" name="Freeform 385">
                <a:extLst>
                  <a:ext uri="{FF2B5EF4-FFF2-40B4-BE49-F238E27FC236}">
                    <a16:creationId xmlns:a16="http://schemas.microsoft.com/office/drawing/2014/main" id="{5A327005-8C8E-8FFD-BE8C-5163A66EF983}"/>
                  </a:ext>
                </a:extLst>
              </p:cNvPr>
              <p:cNvSpPr/>
              <p:nvPr/>
            </p:nvSpPr>
            <p:spPr>
              <a:xfrm>
                <a:off x="7537026" y="4344881"/>
                <a:ext cx="84666" cy="10583"/>
              </a:xfrm>
              <a:custGeom>
                <a:avLst/>
                <a:gdLst>
                  <a:gd name="connsiteX0" fmla="*/ 0 w 84666"/>
                  <a:gd name="connsiteY0" fmla="*/ 0 h 10583"/>
                  <a:gd name="connsiteX1" fmla="*/ 84666 w 84666"/>
                  <a:gd name="connsiteY1" fmla="*/ 0 h 10583"/>
                </a:gdLst>
                <a:ahLst/>
                <a:cxnLst>
                  <a:cxn ang="0">
                    <a:pos x="connsiteX0" y="connsiteY0"/>
                  </a:cxn>
                  <a:cxn ang="0">
                    <a:pos x="connsiteX1" y="connsiteY1"/>
                  </a:cxn>
                </a:cxnLst>
                <a:rect l="l" t="t" r="r" b="b"/>
                <a:pathLst>
                  <a:path w="84666" h="10583">
                    <a:moveTo>
                      <a:pt x="0" y="0"/>
                    </a:moveTo>
                    <a:lnTo>
                      <a:pt x="84666"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114" name="Freeform 386">
                <a:extLst>
                  <a:ext uri="{FF2B5EF4-FFF2-40B4-BE49-F238E27FC236}">
                    <a16:creationId xmlns:a16="http://schemas.microsoft.com/office/drawing/2014/main" id="{C28AC6AF-E350-E96A-413A-9DBFC98B657C}"/>
                  </a:ext>
                </a:extLst>
              </p:cNvPr>
              <p:cNvSpPr/>
              <p:nvPr/>
            </p:nvSpPr>
            <p:spPr>
              <a:xfrm>
                <a:off x="7579360" y="4302548"/>
                <a:ext cx="10583" cy="84772"/>
              </a:xfrm>
              <a:custGeom>
                <a:avLst/>
                <a:gdLst>
                  <a:gd name="connsiteX0" fmla="*/ 0 w 10583"/>
                  <a:gd name="connsiteY0" fmla="*/ 0 h 84772"/>
                  <a:gd name="connsiteX1" fmla="*/ 0 w 10583"/>
                  <a:gd name="connsiteY1" fmla="*/ 84772 h 84772"/>
                </a:gdLst>
                <a:ahLst/>
                <a:cxnLst>
                  <a:cxn ang="0">
                    <a:pos x="connsiteX0" y="connsiteY0"/>
                  </a:cxn>
                  <a:cxn ang="0">
                    <a:pos x="connsiteX1" y="connsiteY1"/>
                  </a:cxn>
                </a:cxnLst>
                <a:rect l="l" t="t" r="r" b="b"/>
                <a:pathLst>
                  <a:path w="10583" h="84772">
                    <a:moveTo>
                      <a:pt x="0" y="0"/>
                    </a:moveTo>
                    <a:lnTo>
                      <a:pt x="0" y="84772"/>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grpSp>
        <p:grpSp>
          <p:nvGrpSpPr>
            <p:cNvPr id="86" name="Graphic 298">
              <a:extLst>
                <a:ext uri="{FF2B5EF4-FFF2-40B4-BE49-F238E27FC236}">
                  <a16:creationId xmlns:a16="http://schemas.microsoft.com/office/drawing/2014/main" id="{D8F30CB5-AD96-E439-EDCA-E9D97A88DCA2}"/>
                </a:ext>
              </a:extLst>
            </p:cNvPr>
            <p:cNvGrpSpPr/>
            <p:nvPr/>
          </p:nvGrpSpPr>
          <p:grpSpPr>
            <a:xfrm>
              <a:off x="9845613" y="4336347"/>
              <a:ext cx="84666" cy="84772"/>
              <a:chOff x="7179839" y="4302548"/>
              <a:chExt cx="84666" cy="84772"/>
            </a:xfrm>
          </p:grpSpPr>
          <p:sp>
            <p:nvSpPr>
              <p:cNvPr id="111" name="Freeform 388">
                <a:extLst>
                  <a:ext uri="{FF2B5EF4-FFF2-40B4-BE49-F238E27FC236}">
                    <a16:creationId xmlns:a16="http://schemas.microsoft.com/office/drawing/2014/main" id="{8C76AFEA-3F0B-A232-976D-F8A8FD2D976A}"/>
                  </a:ext>
                </a:extLst>
              </p:cNvPr>
              <p:cNvSpPr/>
              <p:nvPr/>
            </p:nvSpPr>
            <p:spPr>
              <a:xfrm>
                <a:off x="7179839" y="4344881"/>
                <a:ext cx="84666" cy="10583"/>
              </a:xfrm>
              <a:custGeom>
                <a:avLst/>
                <a:gdLst>
                  <a:gd name="connsiteX0" fmla="*/ 0 w 84666"/>
                  <a:gd name="connsiteY0" fmla="*/ 0 h 10583"/>
                  <a:gd name="connsiteX1" fmla="*/ 84666 w 84666"/>
                  <a:gd name="connsiteY1" fmla="*/ 0 h 10583"/>
                </a:gdLst>
                <a:ahLst/>
                <a:cxnLst>
                  <a:cxn ang="0">
                    <a:pos x="connsiteX0" y="connsiteY0"/>
                  </a:cxn>
                  <a:cxn ang="0">
                    <a:pos x="connsiteX1" y="connsiteY1"/>
                  </a:cxn>
                </a:cxnLst>
                <a:rect l="l" t="t" r="r" b="b"/>
                <a:pathLst>
                  <a:path w="84666" h="10583">
                    <a:moveTo>
                      <a:pt x="0" y="0"/>
                    </a:moveTo>
                    <a:lnTo>
                      <a:pt x="84666"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112" name="Freeform 389">
                <a:extLst>
                  <a:ext uri="{FF2B5EF4-FFF2-40B4-BE49-F238E27FC236}">
                    <a16:creationId xmlns:a16="http://schemas.microsoft.com/office/drawing/2014/main" id="{5630F1DC-6EAE-F543-DB47-F81A429DF7D9}"/>
                  </a:ext>
                </a:extLst>
              </p:cNvPr>
              <p:cNvSpPr/>
              <p:nvPr/>
            </p:nvSpPr>
            <p:spPr>
              <a:xfrm>
                <a:off x="7222172" y="4302548"/>
                <a:ext cx="10583" cy="84772"/>
              </a:xfrm>
              <a:custGeom>
                <a:avLst/>
                <a:gdLst>
                  <a:gd name="connsiteX0" fmla="*/ 0 w 10583"/>
                  <a:gd name="connsiteY0" fmla="*/ 0 h 84772"/>
                  <a:gd name="connsiteX1" fmla="*/ 0 w 10583"/>
                  <a:gd name="connsiteY1" fmla="*/ 84772 h 84772"/>
                </a:gdLst>
                <a:ahLst/>
                <a:cxnLst>
                  <a:cxn ang="0">
                    <a:pos x="connsiteX0" y="connsiteY0"/>
                  </a:cxn>
                  <a:cxn ang="0">
                    <a:pos x="connsiteX1" y="connsiteY1"/>
                  </a:cxn>
                </a:cxnLst>
                <a:rect l="l" t="t" r="r" b="b"/>
                <a:pathLst>
                  <a:path w="10583" h="84772">
                    <a:moveTo>
                      <a:pt x="0" y="0"/>
                    </a:moveTo>
                    <a:lnTo>
                      <a:pt x="0" y="84772"/>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grpSp>
        <p:grpSp>
          <p:nvGrpSpPr>
            <p:cNvPr id="87" name="Graphic 298">
              <a:extLst>
                <a:ext uri="{FF2B5EF4-FFF2-40B4-BE49-F238E27FC236}">
                  <a16:creationId xmlns:a16="http://schemas.microsoft.com/office/drawing/2014/main" id="{C23116C1-105B-DCE3-8D89-0B7D6E058CEB}"/>
                </a:ext>
              </a:extLst>
            </p:cNvPr>
            <p:cNvGrpSpPr/>
            <p:nvPr/>
          </p:nvGrpSpPr>
          <p:grpSpPr>
            <a:xfrm>
              <a:off x="8127303" y="3009091"/>
              <a:ext cx="84560" cy="84666"/>
              <a:chOff x="5461529" y="2975292"/>
              <a:chExt cx="84560" cy="84666"/>
            </a:xfrm>
          </p:grpSpPr>
          <p:sp>
            <p:nvSpPr>
              <p:cNvPr id="109" name="Freeform 391">
                <a:extLst>
                  <a:ext uri="{FF2B5EF4-FFF2-40B4-BE49-F238E27FC236}">
                    <a16:creationId xmlns:a16="http://schemas.microsoft.com/office/drawing/2014/main" id="{7151F9BB-E175-51C6-6DC0-E27726C85F51}"/>
                  </a:ext>
                </a:extLst>
              </p:cNvPr>
              <p:cNvSpPr/>
              <p:nvPr/>
            </p:nvSpPr>
            <p:spPr>
              <a:xfrm>
                <a:off x="5461529" y="3017625"/>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110" name="Freeform 392">
                <a:extLst>
                  <a:ext uri="{FF2B5EF4-FFF2-40B4-BE49-F238E27FC236}">
                    <a16:creationId xmlns:a16="http://schemas.microsoft.com/office/drawing/2014/main" id="{7C2565B0-CD2C-DADA-6014-43E22B9C39F6}"/>
                  </a:ext>
                </a:extLst>
              </p:cNvPr>
              <p:cNvSpPr/>
              <p:nvPr/>
            </p:nvSpPr>
            <p:spPr>
              <a:xfrm>
                <a:off x="5503756" y="2975292"/>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grpSp>
        <p:grpSp>
          <p:nvGrpSpPr>
            <p:cNvPr id="88" name="Graphic 298">
              <a:extLst>
                <a:ext uri="{FF2B5EF4-FFF2-40B4-BE49-F238E27FC236}">
                  <a16:creationId xmlns:a16="http://schemas.microsoft.com/office/drawing/2014/main" id="{5DF37FAE-A1C9-9BBC-1566-946F28D71640}"/>
                </a:ext>
              </a:extLst>
            </p:cNvPr>
            <p:cNvGrpSpPr/>
            <p:nvPr/>
          </p:nvGrpSpPr>
          <p:grpSpPr>
            <a:xfrm>
              <a:off x="8051103" y="2587874"/>
              <a:ext cx="84560" cy="84666"/>
              <a:chOff x="5385329" y="2554075"/>
              <a:chExt cx="84560" cy="84666"/>
            </a:xfrm>
          </p:grpSpPr>
          <p:sp>
            <p:nvSpPr>
              <p:cNvPr id="107" name="Freeform 394">
                <a:extLst>
                  <a:ext uri="{FF2B5EF4-FFF2-40B4-BE49-F238E27FC236}">
                    <a16:creationId xmlns:a16="http://schemas.microsoft.com/office/drawing/2014/main" id="{3DA1772F-3407-163B-D455-E9ED36320E62}"/>
                  </a:ext>
                </a:extLst>
              </p:cNvPr>
              <p:cNvSpPr/>
              <p:nvPr/>
            </p:nvSpPr>
            <p:spPr>
              <a:xfrm>
                <a:off x="5385329" y="2596409"/>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108" name="Freeform 395">
                <a:extLst>
                  <a:ext uri="{FF2B5EF4-FFF2-40B4-BE49-F238E27FC236}">
                    <a16:creationId xmlns:a16="http://schemas.microsoft.com/office/drawing/2014/main" id="{9E7338EC-B561-D5A9-DBE3-8773DDC09B11}"/>
                  </a:ext>
                </a:extLst>
              </p:cNvPr>
              <p:cNvSpPr/>
              <p:nvPr/>
            </p:nvSpPr>
            <p:spPr>
              <a:xfrm>
                <a:off x="5427556" y="2554075"/>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grpSp>
        <p:grpSp>
          <p:nvGrpSpPr>
            <p:cNvPr id="89" name="Graphic 298">
              <a:extLst>
                <a:ext uri="{FF2B5EF4-FFF2-40B4-BE49-F238E27FC236}">
                  <a16:creationId xmlns:a16="http://schemas.microsoft.com/office/drawing/2014/main" id="{65BFCA44-D5C0-549D-01EC-00C5F1205825}"/>
                </a:ext>
              </a:extLst>
            </p:cNvPr>
            <p:cNvGrpSpPr/>
            <p:nvPr/>
          </p:nvGrpSpPr>
          <p:grpSpPr>
            <a:xfrm>
              <a:off x="7870657" y="2488285"/>
              <a:ext cx="84666" cy="84772"/>
              <a:chOff x="5204883" y="2454486"/>
              <a:chExt cx="84666" cy="84772"/>
            </a:xfrm>
          </p:grpSpPr>
          <p:sp>
            <p:nvSpPr>
              <p:cNvPr id="105" name="Freeform 397">
                <a:extLst>
                  <a:ext uri="{FF2B5EF4-FFF2-40B4-BE49-F238E27FC236}">
                    <a16:creationId xmlns:a16="http://schemas.microsoft.com/office/drawing/2014/main" id="{186F55C8-0783-3969-40A5-EEAE486D910C}"/>
                  </a:ext>
                </a:extLst>
              </p:cNvPr>
              <p:cNvSpPr/>
              <p:nvPr/>
            </p:nvSpPr>
            <p:spPr>
              <a:xfrm>
                <a:off x="5204883" y="2496820"/>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106" name="Freeform 398">
                <a:extLst>
                  <a:ext uri="{FF2B5EF4-FFF2-40B4-BE49-F238E27FC236}">
                    <a16:creationId xmlns:a16="http://schemas.microsoft.com/office/drawing/2014/main" id="{56258860-3D1A-14A7-A948-65A3AE611895}"/>
                  </a:ext>
                </a:extLst>
              </p:cNvPr>
              <p:cNvSpPr/>
              <p:nvPr/>
            </p:nvSpPr>
            <p:spPr>
              <a:xfrm>
                <a:off x="5247216" y="2454486"/>
                <a:ext cx="10583" cy="84772"/>
              </a:xfrm>
              <a:custGeom>
                <a:avLst/>
                <a:gdLst>
                  <a:gd name="connsiteX0" fmla="*/ 0 w 10583"/>
                  <a:gd name="connsiteY0" fmla="*/ 0 h 84772"/>
                  <a:gd name="connsiteX1" fmla="*/ 0 w 10583"/>
                  <a:gd name="connsiteY1" fmla="*/ 84772 h 84772"/>
                </a:gdLst>
                <a:ahLst/>
                <a:cxnLst>
                  <a:cxn ang="0">
                    <a:pos x="connsiteX0" y="connsiteY0"/>
                  </a:cxn>
                  <a:cxn ang="0">
                    <a:pos x="connsiteX1" y="connsiteY1"/>
                  </a:cxn>
                </a:cxnLst>
                <a:rect l="l" t="t" r="r" b="b"/>
                <a:pathLst>
                  <a:path w="10583" h="84772">
                    <a:moveTo>
                      <a:pt x="0" y="0"/>
                    </a:moveTo>
                    <a:lnTo>
                      <a:pt x="0" y="84772"/>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grpSp>
        <p:grpSp>
          <p:nvGrpSpPr>
            <p:cNvPr id="90" name="Graphic 298">
              <a:extLst>
                <a:ext uri="{FF2B5EF4-FFF2-40B4-BE49-F238E27FC236}">
                  <a16:creationId xmlns:a16="http://schemas.microsoft.com/office/drawing/2014/main" id="{2668CC81-D832-E01D-7A6C-55B96A9EE093}"/>
                </a:ext>
              </a:extLst>
            </p:cNvPr>
            <p:cNvGrpSpPr/>
            <p:nvPr/>
          </p:nvGrpSpPr>
          <p:grpSpPr>
            <a:xfrm>
              <a:off x="7352920" y="2198196"/>
              <a:ext cx="84666" cy="84666"/>
              <a:chOff x="4687146" y="2164397"/>
              <a:chExt cx="84666" cy="84666"/>
            </a:xfrm>
          </p:grpSpPr>
          <p:sp>
            <p:nvSpPr>
              <p:cNvPr id="103" name="Freeform 400">
                <a:extLst>
                  <a:ext uri="{FF2B5EF4-FFF2-40B4-BE49-F238E27FC236}">
                    <a16:creationId xmlns:a16="http://schemas.microsoft.com/office/drawing/2014/main" id="{EC630A01-E4EC-8909-928E-35A4EA94355E}"/>
                  </a:ext>
                </a:extLst>
              </p:cNvPr>
              <p:cNvSpPr/>
              <p:nvPr/>
            </p:nvSpPr>
            <p:spPr>
              <a:xfrm>
                <a:off x="4687146" y="2206730"/>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104" name="Freeform 401">
                <a:extLst>
                  <a:ext uri="{FF2B5EF4-FFF2-40B4-BE49-F238E27FC236}">
                    <a16:creationId xmlns:a16="http://schemas.microsoft.com/office/drawing/2014/main" id="{3BFA5537-1FB2-551D-3888-4EECF6353380}"/>
                  </a:ext>
                </a:extLst>
              </p:cNvPr>
              <p:cNvSpPr/>
              <p:nvPr/>
            </p:nvSpPr>
            <p:spPr>
              <a:xfrm>
                <a:off x="4729480" y="2164397"/>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grpSp>
        <p:grpSp>
          <p:nvGrpSpPr>
            <p:cNvPr id="91" name="Graphic 298">
              <a:extLst>
                <a:ext uri="{FF2B5EF4-FFF2-40B4-BE49-F238E27FC236}">
                  <a16:creationId xmlns:a16="http://schemas.microsoft.com/office/drawing/2014/main" id="{DD4A9FA2-3E91-BBDE-DFA4-EC056C90309E}"/>
                </a:ext>
              </a:extLst>
            </p:cNvPr>
            <p:cNvGrpSpPr/>
            <p:nvPr/>
          </p:nvGrpSpPr>
          <p:grpSpPr>
            <a:xfrm>
              <a:off x="7344242" y="2105592"/>
              <a:ext cx="84666" cy="84666"/>
              <a:chOff x="4678468" y="2071793"/>
              <a:chExt cx="84666" cy="84666"/>
            </a:xfrm>
          </p:grpSpPr>
          <p:sp>
            <p:nvSpPr>
              <p:cNvPr id="101" name="Freeform 403">
                <a:extLst>
                  <a:ext uri="{FF2B5EF4-FFF2-40B4-BE49-F238E27FC236}">
                    <a16:creationId xmlns:a16="http://schemas.microsoft.com/office/drawing/2014/main" id="{5479ED47-CD8B-2AAB-7B04-8A0A6EF2FF89}"/>
                  </a:ext>
                </a:extLst>
              </p:cNvPr>
              <p:cNvSpPr/>
              <p:nvPr/>
            </p:nvSpPr>
            <p:spPr>
              <a:xfrm>
                <a:off x="4678468" y="2114126"/>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102" name="Freeform 404">
                <a:extLst>
                  <a:ext uri="{FF2B5EF4-FFF2-40B4-BE49-F238E27FC236}">
                    <a16:creationId xmlns:a16="http://schemas.microsoft.com/office/drawing/2014/main" id="{A67A534B-2578-0E0F-76C3-6EC80D537803}"/>
                  </a:ext>
                </a:extLst>
              </p:cNvPr>
              <p:cNvSpPr/>
              <p:nvPr/>
            </p:nvSpPr>
            <p:spPr>
              <a:xfrm>
                <a:off x="4720801" y="2071793"/>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grpSp>
        <p:grpSp>
          <p:nvGrpSpPr>
            <p:cNvPr id="92" name="Graphic 298">
              <a:extLst>
                <a:ext uri="{FF2B5EF4-FFF2-40B4-BE49-F238E27FC236}">
                  <a16:creationId xmlns:a16="http://schemas.microsoft.com/office/drawing/2014/main" id="{07C79667-4236-B94D-8519-5EF899D28250}"/>
                </a:ext>
              </a:extLst>
            </p:cNvPr>
            <p:cNvGrpSpPr/>
            <p:nvPr/>
          </p:nvGrpSpPr>
          <p:grpSpPr>
            <a:xfrm>
              <a:off x="7317254" y="2105592"/>
              <a:ext cx="84666" cy="84666"/>
              <a:chOff x="4651480" y="2071793"/>
              <a:chExt cx="84666" cy="84666"/>
            </a:xfrm>
          </p:grpSpPr>
          <p:sp>
            <p:nvSpPr>
              <p:cNvPr id="99" name="Freeform 406">
                <a:extLst>
                  <a:ext uri="{FF2B5EF4-FFF2-40B4-BE49-F238E27FC236}">
                    <a16:creationId xmlns:a16="http://schemas.microsoft.com/office/drawing/2014/main" id="{C62B3FFF-1522-3ACC-8508-E7CB74FD74F1}"/>
                  </a:ext>
                </a:extLst>
              </p:cNvPr>
              <p:cNvSpPr/>
              <p:nvPr/>
            </p:nvSpPr>
            <p:spPr>
              <a:xfrm>
                <a:off x="4651480" y="2114126"/>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100" name="Freeform 407">
                <a:extLst>
                  <a:ext uri="{FF2B5EF4-FFF2-40B4-BE49-F238E27FC236}">
                    <a16:creationId xmlns:a16="http://schemas.microsoft.com/office/drawing/2014/main" id="{C64868F4-E5B5-D76C-BEE0-9C9D4B8B3640}"/>
                  </a:ext>
                </a:extLst>
              </p:cNvPr>
              <p:cNvSpPr/>
              <p:nvPr/>
            </p:nvSpPr>
            <p:spPr>
              <a:xfrm>
                <a:off x="4693814" y="2071793"/>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grpSp>
        <p:grpSp>
          <p:nvGrpSpPr>
            <p:cNvPr id="93" name="Graphic 298">
              <a:extLst>
                <a:ext uri="{FF2B5EF4-FFF2-40B4-BE49-F238E27FC236}">
                  <a16:creationId xmlns:a16="http://schemas.microsoft.com/office/drawing/2014/main" id="{944AD2F9-2F7E-351F-4812-90BACB1A50BA}"/>
                </a:ext>
              </a:extLst>
            </p:cNvPr>
            <p:cNvGrpSpPr/>
            <p:nvPr/>
          </p:nvGrpSpPr>
          <p:grpSpPr>
            <a:xfrm>
              <a:off x="7294818" y="2022301"/>
              <a:ext cx="84560" cy="84772"/>
              <a:chOff x="4629044" y="1988502"/>
              <a:chExt cx="84560" cy="84772"/>
            </a:xfrm>
          </p:grpSpPr>
          <p:sp>
            <p:nvSpPr>
              <p:cNvPr id="97" name="Freeform 409">
                <a:extLst>
                  <a:ext uri="{FF2B5EF4-FFF2-40B4-BE49-F238E27FC236}">
                    <a16:creationId xmlns:a16="http://schemas.microsoft.com/office/drawing/2014/main" id="{F9DD6C93-62C4-D8C7-96CA-63BF087C8401}"/>
                  </a:ext>
                </a:extLst>
              </p:cNvPr>
              <p:cNvSpPr/>
              <p:nvPr/>
            </p:nvSpPr>
            <p:spPr>
              <a:xfrm>
                <a:off x="4629044" y="2030941"/>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98" name="Freeform 410">
                <a:extLst>
                  <a:ext uri="{FF2B5EF4-FFF2-40B4-BE49-F238E27FC236}">
                    <a16:creationId xmlns:a16="http://schemas.microsoft.com/office/drawing/2014/main" id="{D6051B94-EED9-99E3-80F8-5B01533F7827}"/>
                  </a:ext>
                </a:extLst>
              </p:cNvPr>
              <p:cNvSpPr/>
              <p:nvPr/>
            </p:nvSpPr>
            <p:spPr>
              <a:xfrm>
                <a:off x="4671271" y="1988502"/>
                <a:ext cx="10583" cy="84772"/>
              </a:xfrm>
              <a:custGeom>
                <a:avLst/>
                <a:gdLst>
                  <a:gd name="connsiteX0" fmla="*/ 0 w 10583"/>
                  <a:gd name="connsiteY0" fmla="*/ 0 h 84772"/>
                  <a:gd name="connsiteX1" fmla="*/ 0 w 10583"/>
                  <a:gd name="connsiteY1" fmla="*/ 84772 h 84772"/>
                </a:gdLst>
                <a:ahLst/>
                <a:cxnLst>
                  <a:cxn ang="0">
                    <a:pos x="connsiteX0" y="connsiteY0"/>
                  </a:cxn>
                  <a:cxn ang="0">
                    <a:pos x="connsiteX1" y="connsiteY1"/>
                  </a:cxn>
                </a:cxnLst>
                <a:rect l="l" t="t" r="r" b="b"/>
                <a:pathLst>
                  <a:path w="10583" h="84772">
                    <a:moveTo>
                      <a:pt x="0" y="0"/>
                    </a:moveTo>
                    <a:lnTo>
                      <a:pt x="0" y="84772"/>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grpSp>
        <p:grpSp>
          <p:nvGrpSpPr>
            <p:cNvPr id="94" name="Graphic 298">
              <a:extLst>
                <a:ext uri="{FF2B5EF4-FFF2-40B4-BE49-F238E27FC236}">
                  <a16:creationId xmlns:a16="http://schemas.microsoft.com/office/drawing/2014/main" id="{260C39F9-A4FD-DAF7-169C-3A74CEEFC75C}"/>
                </a:ext>
              </a:extLst>
            </p:cNvPr>
            <p:cNvGrpSpPr/>
            <p:nvPr/>
          </p:nvGrpSpPr>
          <p:grpSpPr>
            <a:xfrm>
              <a:off x="7261692" y="1857942"/>
              <a:ext cx="84666" cy="84666"/>
              <a:chOff x="4595918" y="1824143"/>
              <a:chExt cx="84666" cy="84666"/>
            </a:xfrm>
          </p:grpSpPr>
          <p:sp>
            <p:nvSpPr>
              <p:cNvPr id="95" name="Freeform 412">
                <a:extLst>
                  <a:ext uri="{FF2B5EF4-FFF2-40B4-BE49-F238E27FC236}">
                    <a16:creationId xmlns:a16="http://schemas.microsoft.com/office/drawing/2014/main" id="{10C062AA-27D5-AC33-DED5-878DE8CBE113}"/>
                  </a:ext>
                </a:extLst>
              </p:cNvPr>
              <p:cNvSpPr/>
              <p:nvPr/>
            </p:nvSpPr>
            <p:spPr>
              <a:xfrm>
                <a:off x="4595918" y="1866476"/>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96" name="Freeform 413">
                <a:extLst>
                  <a:ext uri="{FF2B5EF4-FFF2-40B4-BE49-F238E27FC236}">
                    <a16:creationId xmlns:a16="http://schemas.microsoft.com/office/drawing/2014/main" id="{63315A88-AA50-1DD0-1236-11027DE66D68}"/>
                  </a:ext>
                </a:extLst>
              </p:cNvPr>
              <p:cNvSpPr/>
              <p:nvPr/>
            </p:nvSpPr>
            <p:spPr>
              <a:xfrm>
                <a:off x="4638251" y="1824143"/>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grpSp>
        <p:sp>
          <p:nvSpPr>
            <p:cNvPr id="301" name="TextBox 300">
              <a:extLst>
                <a:ext uri="{FF2B5EF4-FFF2-40B4-BE49-F238E27FC236}">
                  <a16:creationId xmlns:a16="http://schemas.microsoft.com/office/drawing/2014/main" id="{9AC4E2AB-F812-1EA6-A441-7F04B2A32776}"/>
                </a:ext>
              </a:extLst>
            </p:cNvPr>
            <p:cNvSpPr txBox="1"/>
            <p:nvPr/>
          </p:nvSpPr>
          <p:spPr>
            <a:xfrm>
              <a:off x="1993325" y="1097280"/>
              <a:ext cx="3512073" cy="353943"/>
            </a:xfrm>
            <a:prstGeom prst="rect">
              <a:avLst/>
            </a:prstGeom>
            <a:noFill/>
          </p:spPr>
          <p:txBody>
            <a:bodyPr wrap="none" rtlCol="0">
              <a:spAutoFit/>
            </a:bodyPr>
            <a:lstStyle/>
            <a:p>
              <a:pPr algn="ctr" defTabSz="685800" fontAlgn="auto">
                <a:spcBef>
                  <a:spcPts val="0"/>
                </a:spcBef>
                <a:spcAft>
                  <a:spcPts val="0"/>
                </a:spcAft>
              </a:pPr>
              <a:r>
                <a:rPr lang="en-US" sz="1125" b="1" dirty="0">
                  <a:ln/>
                  <a:solidFill>
                    <a:srgbClr val="231F20"/>
                  </a:solidFill>
                  <a:latin typeface="Arial"/>
                  <a:ea typeface="+mn-ea"/>
                  <a:cs typeface="Arial"/>
                  <a:sym typeface="Arial"/>
                  <a:rtl val="0"/>
                </a:rPr>
                <a:t>T-DXd 5.4 mg/kg Q3W Total (N = 82)</a:t>
              </a:r>
            </a:p>
          </p:txBody>
        </p:sp>
        <p:sp>
          <p:nvSpPr>
            <p:cNvPr id="302" name="TextBox 301">
              <a:extLst>
                <a:ext uri="{FF2B5EF4-FFF2-40B4-BE49-F238E27FC236}">
                  <a16:creationId xmlns:a16="http://schemas.microsoft.com/office/drawing/2014/main" id="{F96FAA33-67DE-F5EE-671D-0482AFE00B25}"/>
                </a:ext>
              </a:extLst>
            </p:cNvPr>
            <p:cNvSpPr txBox="1"/>
            <p:nvPr/>
          </p:nvSpPr>
          <p:spPr>
            <a:xfrm rot="16200000">
              <a:off x="-52300" y="3238403"/>
              <a:ext cx="2118529" cy="307776"/>
            </a:xfrm>
            <a:prstGeom prst="rect">
              <a:avLst/>
            </a:prstGeom>
            <a:noFill/>
          </p:spPr>
          <p:txBody>
            <a:bodyPr wrap="none" rtlCol="0">
              <a:spAutoFit/>
            </a:bodyPr>
            <a:lstStyle/>
            <a:p>
              <a:pPr algn="ctr" defTabSz="685800" fontAlgn="auto">
                <a:spcBef>
                  <a:spcPts val="0"/>
                </a:spcBef>
                <a:spcAft>
                  <a:spcPts val="0"/>
                </a:spcAft>
              </a:pPr>
              <a:r>
                <a:rPr lang="en-US" sz="900" b="1" dirty="0">
                  <a:ln/>
                  <a:solidFill>
                    <a:srgbClr val="231F20"/>
                  </a:solidFill>
                  <a:latin typeface="Arial"/>
                  <a:ea typeface="+mn-ea"/>
                  <a:cs typeface="Arial"/>
                  <a:sym typeface="Arial"/>
                  <a:rtl val="0"/>
                </a:rPr>
                <a:t>Progression-free Survival</a:t>
              </a:r>
            </a:p>
          </p:txBody>
        </p:sp>
        <p:sp>
          <p:nvSpPr>
            <p:cNvPr id="303" name="TextBox 302">
              <a:extLst>
                <a:ext uri="{FF2B5EF4-FFF2-40B4-BE49-F238E27FC236}">
                  <a16:creationId xmlns:a16="http://schemas.microsoft.com/office/drawing/2014/main" id="{6013DAAB-F598-A9B3-4E3E-1453CF0671DF}"/>
                </a:ext>
              </a:extLst>
            </p:cNvPr>
            <p:cNvSpPr txBox="1"/>
            <p:nvPr/>
          </p:nvSpPr>
          <p:spPr>
            <a:xfrm>
              <a:off x="1538937" y="4997317"/>
              <a:ext cx="321029"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0</a:t>
              </a:r>
            </a:p>
          </p:txBody>
        </p:sp>
        <p:sp>
          <p:nvSpPr>
            <p:cNvPr id="304" name="TextBox 303">
              <a:extLst>
                <a:ext uri="{FF2B5EF4-FFF2-40B4-BE49-F238E27FC236}">
                  <a16:creationId xmlns:a16="http://schemas.microsoft.com/office/drawing/2014/main" id="{21120A49-2497-B5AC-387B-54C4FE37E882}"/>
                </a:ext>
              </a:extLst>
            </p:cNvPr>
            <p:cNvSpPr txBox="1"/>
            <p:nvPr/>
          </p:nvSpPr>
          <p:spPr>
            <a:xfrm>
              <a:off x="1842329" y="4997317"/>
              <a:ext cx="321029"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1</a:t>
              </a:r>
            </a:p>
          </p:txBody>
        </p:sp>
        <p:sp>
          <p:nvSpPr>
            <p:cNvPr id="305" name="TextBox 304">
              <a:extLst>
                <a:ext uri="{FF2B5EF4-FFF2-40B4-BE49-F238E27FC236}">
                  <a16:creationId xmlns:a16="http://schemas.microsoft.com/office/drawing/2014/main" id="{4C778038-DC7D-0184-B4D9-38A598868573}"/>
                </a:ext>
              </a:extLst>
            </p:cNvPr>
            <p:cNvSpPr txBox="1"/>
            <p:nvPr/>
          </p:nvSpPr>
          <p:spPr>
            <a:xfrm>
              <a:off x="2154368" y="4997317"/>
              <a:ext cx="321029"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2</a:t>
              </a:r>
            </a:p>
          </p:txBody>
        </p:sp>
        <p:sp>
          <p:nvSpPr>
            <p:cNvPr id="306" name="TextBox 305">
              <a:extLst>
                <a:ext uri="{FF2B5EF4-FFF2-40B4-BE49-F238E27FC236}">
                  <a16:creationId xmlns:a16="http://schemas.microsoft.com/office/drawing/2014/main" id="{9D27064F-26E6-5496-0058-3B348BA21F9E}"/>
                </a:ext>
              </a:extLst>
            </p:cNvPr>
            <p:cNvSpPr txBox="1"/>
            <p:nvPr/>
          </p:nvSpPr>
          <p:spPr>
            <a:xfrm>
              <a:off x="2450257" y="4997317"/>
              <a:ext cx="321029"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3</a:t>
              </a:r>
            </a:p>
          </p:txBody>
        </p:sp>
        <p:sp>
          <p:nvSpPr>
            <p:cNvPr id="307" name="TextBox 306">
              <a:extLst>
                <a:ext uri="{FF2B5EF4-FFF2-40B4-BE49-F238E27FC236}">
                  <a16:creationId xmlns:a16="http://schemas.microsoft.com/office/drawing/2014/main" id="{12F8FF9C-8C10-602F-7405-2C06F1DB12FA}"/>
                </a:ext>
              </a:extLst>
            </p:cNvPr>
            <p:cNvSpPr txBox="1"/>
            <p:nvPr/>
          </p:nvSpPr>
          <p:spPr>
            <a:xfrm>
              <a:off x="2756114" y="4997317"/>
              <a:ext cx="321029"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4</a:t>
              </a:r>
            </a:p>
          </p:txBody>
        </p:sp>
        <p:sp>
          <p:nvSpPr>
            <p:cNvPr id="308" name="TextBox 307">
              <a:extLst>
                <a:ext uri="{FF2B5EF4-FFF2-40B4-BE49-F238E27FC236}">
                  <a16:creationId xmlns:a16="http://schemas.microsoft.com/office/drawing/2014/main" id="{8EC0F442-8BFC-E10C-C3CB-BEF7C3ADC64D}"/>
                </a:ext>
              </a:extLst>
            </p:cNvPr>
            <p:cNvSpPr txBox="1"/>
            <p:nvPr/>
          </p:nvSpPr>
          <p:spPr>
            <a:xfrm>
              <a:off x="3059497" y="4997317"/>
              <a:ext cx="321029"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5</a:t>
              </a:r>
            </a:p>
          </p:txBody>
        </p:sp>
        <p:sp>
          <p:nvSpPr>
            <p:cNvPr id="309" name="TextBox 308">
              <a:extLst>
                <a:ext uri="{FF2B5EF4-FFF2-40B4-BE49-F238E27FC236}">
                  <a16:creationId xmlns:a16="http://schemas.microsoft.com/office/drawing/2014/main" id="{249ACDF9-0BB0-1437-98DC-038F5FC29405}"/>
                </a:ext>
              </a:extLst>
            </p:cNvPr>
            <p:cNvSpPr txBox="1"/>
            <p:nvPr/>
          </p:nvSpPr>
          <p:spPr>
            <a:xfrm>
              <a:off x="3364042" y="4997317"/>
              <a:ext cx="321029"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6</a:t>
              </a:r>
            </a:p>
          </p:txBody>
        </p:sp>
        <p:sp>
          <p:nvSpPr>
            <p:cNvPr id="310" name="TextBox 309">
              <a:extLst>
                <a:ext uri="{FF2B5EF4-FFF2-40B4-BE49-F238E27FC236}">
                  <a16:creationId xmlns:a16="http://schemas.microsoft.com/office/drawing/2014/main" id="{D54DEC28-D232-169D-C893-F5B264BD94E2}"/>
                </a:ext>
              </a:extLst>
            </p:cNvPr>
            <p:cNvSpPr txBox="1"/>
            <p:nvPr/>
          </p:nvSpPr>
          <p:spPr>
            <a:xfrm>
              <a:off x="3667434" y="4997317"/>
              <a:ext cx="321029"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7</a:t>
              </a:r>
            </a:p>
          </p:txBody>
        </p:sp>
        <p:sp>
          <p:nvSpPr>
            <p:cNvPr id="311" name="TextBox 310">
              <a:extLst>
                <a:ext uri="{FF2B5EF4-FFF2-40B4-BE49-F238E27FC236}">
                  <a16:creationId xmlns:a16="http://schemas.microsoft.com/office/drawing/2014/main" id="{3BD4B076-22DD-677E-5D4F-898F493C43F4}"/>
                </a:ext>
              </a:extLst>
            </p:cNvPr>
            <p:cNvSpPr txBox="1"/>
            <p:nvPr/>
          </p:nvSpPr>
          <p:spPr>
            <a:xfrm>
              <a:off x="3967018" y="4997317"/>
              <a:ext cx="321029"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8</a:t>
              </a:r>
            </a:p>
          </p:txBody>
        </p:sp>
        <p:sp>
          <p:nvSpPr>
            <p:cNvPr id="312" name="TextBox 311">
              <a:extLst>
                <a:ext uri="{FF2B5EF4-FFF2-40B4-BE49-F238E27FC236}">
                  <a16:creationId xmlns:a16="http://schemas.microsoft.com/office/drawing/2014/main" id="{39A0B513-23CD-96E1-11CE-57F7BBF2E8FD}"/>
                </a:ext>
              </a:extLst>
            </p:cNvPr>
            <p:cNvSpPr txBox="1"/>
            <p:nvPr/>
          </p:nvSpPr>
          <p:spPr>
            <a:xfrm>
              <a:off x="4270410" y="4997317"/>
              <a:ext cx="321029"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9</a:t>
              </a:r>
            </a:p>
          </p:txBody>
        </p:sp>
        <p:sp>
          <p:nvSpPr>
            <p:cNvPr id="313" name="TextBox 312">
              <a:extLst>
                <a:ext uri="{FF2B5EF4-FFF2-40B4-BE49-F238E27FC236}">
                  <a16:creationId xmlns:a16="http://schemas.microsoft.com/office/drawing/2014/main" id="{95451BC5-CC3A-2454-F577-CF82A8DA7C94}"/>
                </a:ext>
              </a:extLst>
            </p:cNvPr>
            <p:cNvSpPr txBox="1"/>
            <p:nvPr/>
          </p:nvSpPr>
          <p:spPr>
            <a:xfrm>
              <a:off x="4535057" y="4997317"/>
              <a:ext cx="395835"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10</a:t>
              </a:r>
            </a:p>
          </p:txBody>
        </p:sp>
        <p:sp>
          <p:nvSpPr>
            <p:cNvPr id="314" name="TextBox 313">
              <a:extLst>
                <a:ext uri="{FF2B5EF4-FFF2-40B4-BE49-F238E27FC236}">
                  <a16:creationId xmlns:a16="http://schemas.microsoft.com/office/drawing/2014/main" id="{4548E911-3E13-53A0-37E7-BA0F3416A1A7}"/>
                </a:ext>
              </a:extLst>
            </p:cNvPr>
            <p:cNvSpPr txBox="1"/>
            <p:nvPr/>
          </p:nvSpPr>
          <p:spPr>
            <a:xfrm>
              <a:off x="4845942" y="4997317"/>
              <a:ext cx="395835"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11</a:t>
              </a:r>
            </a:p>
          </p:txBody>
        </p:sp>
        <p:sp>
          <p:nvSpPr>
            <p:cNvPr id="315" name="TextBox 314">
              <a:extLst>
                <a:ext uri="{FF2B5EF4-FFF2-40B4-BE49-F238E27FC236}">
                  <a16:creationId xmlns:a16="http://schemas.microsoft.com/office/drawing/2014/main" id="{2E8F0026-4C21-9CD2-2711-EBC9177EE10C}"/>
                </a:ext>
              </a:extLst>
            </p:cNvPr>
            <p:cNvSpPr txBox="1"/>
            <p:nvPr/>
          </p:nvSpPr>
          <p:spPr>
            <a:xfrm>
              <a:off x="5142996" y="4997317"/>
              <a:ext cx="395835"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12</a:t>
              </a:r>
            </a:p>
          </p:txBody>
        </p:sp>
        <p:sp>
          <p:nvSpPr>
            <p:cNvPr id="316" name="TextBox 315">
              <a:extLst>
                <a:ext uri="{FF2B5EF4-FFF2-40B4-BE49-F238E27FC236}">
                  <a16:creationId xmlns:a16="http://schemas.microsoft.com/office/drawing/2014/main" id="{9ABDBDCD-1F27-28AA-C14D-55A9A62D7FBF}"/>
                </a:ext>
              </a:extLst>
            </p:cNvPr>
            <p:cNvSpPr txBox="1"/>
            <p:nvPr/>
          </p:nvSpPr>
          <p:spPr>
            <a:xfrm>
              <a:off x="5446377" y="4997317"/>
              <a:ext cx="395835"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13</a:t>
              </a:r>
            </a:p>
          </p:txBody>
        </p:sp>
        <p:sp>
          <p:nvSpPr>
            <p:cNvPr id="317" name="TextBox 316">
              <a:extLst>
                <a:ext uri="{FF2B5EF4-FFF2-40B4-BE49-F238E27FC236}">
                  <a16:creationId xmlns:a16="http://schemas.microsoft.com/office/drawing/2014/main" id="{4DFE8A6E-118D-3DC6-3FC6-ABE660240EB2}"/>
                </a:ext>
              </a:extLst>
            </p:cNvPr>
            <p:cNvSpPr txBox="1"/>
            <p:nvPr/>
          </p:nvSpPr>
          <p:spPr>
            <a:xfrm>
              <a:off x="5748457" y="4997317"/>
              <a:ext cx="395835"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14</a:t>
              </a:r>
            </a:p>
          </p:txBody>
        </p:sp>
        <p:sp>
          <p:nvSpPr>
            <p:cNvPr id="318" name="TextBox 317">
              <a:extLst>
                <a:ext uri="{FF2B5EF4-FFF2-40B4-BE49-F238E27FC236}">
                  <a16:creationId xmlns:a16="http://schemas.microsoft.com/office/drawing/2014/main" id="{00F17B2A-3890-CB34-84A5-6D261454EF5D}"/>
                </a:ext>
              </a:extLst>
            </p:cNvPr>
            <p:cNvSpPr txBox="1"/>
            <p:nvPr/>
          </p:nvSpPr>
          <p:spPr>
            <a:xfrm>
              <a:off x="1242962" y="4802785"/>
              <a:ext cx="434307"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0.0</a:t>
              </a:r>
            </a:p>
          </p:txBody>
        </p:sp>
        <p:sp>
          <p:nvSpPr>
            <p:cNvPr id="319" name="TextBox 318">
              <a:extLst>
                <a:ext uri="{FF2B5EF4-FFF2-40B4-BE49-F238E27FC236}">
                  <a16:creationId xmlns:a16="http://schemas.microsoft.com/office/drawing/2014/main" id="{CB9B102F-C1EB-7710-A708-A3F3666A8F6C}"/>
                </a:ext>
              </a:extLst>
            </p:cNvPr>
            <p:cNvSpPr txBox="1"/>
            <p:nvPr/>
          </p:nvSpPr>
          <p:spPr>
            <a:xfrm>
              <a:off x="1242962" y="4161340"/>
              <a:ext cx="434307"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0.2</a:t>
              </a:r>
            </a:p>
          </p:txBody>
        </p:sp>
        <p:sp>
          <p:nvSpPr>
            <p:cNvPr id="320" name="TextBox 319">
              <a:extLst>
                <a:ext uri="{FF2B5EF4-FFF2-40B4-BE49-F238E27FC236}">
                  <a16:creationId xmlns:a16="http://schemas.microsoft.com/office/drawing/2014/main" id="{8409CB0A-D804-0EB8-F56B-DF7FDC9D5782}"/>
                </a:ext>
              </a:extLst>
            </p:cNvPr>
            <p:cNvSpPr txBox="1"/>
            <p:nvPr/>
          </p:nvSpPr>
          <p:spPr>
            <a:xfrm>
              <a:off x="1242962" y="3533019"/>
              <a:ext cx="434307"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0.4</a:t>
              </a:r>
            </a:p>
          </p:txBody>
        </p:sp>
        <p:sp>
          <p:nvSpPr>
            <p:cNvPr id="321" name="TextBox 320">
              <a:extLst>
                <a:ext uri="{FF2B5EF4-FFF2-40B4-BE49-F238E27FC236}">
                  <a16:creationId xmlns:a16="http://schemas.microsoft.com/office/drawing/2014/main" id="{2B554FA0-A5F3-67A1-A98D-61A2695FC19C}"/>
                </a:ext>
              </a:extLst>
            </p:cNvPr>
            <p:cNvSpPr txBox="1"/>
            <p:nvPr/>
          </p:nvSpPr>
          <p:spPr>
            <a:xfrm>
              <a:off x="1242962" y="2889964"/>
              <a:ext cx="434307"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0.6</a:t>
              </a:r>
            </a:p>
          </p:txBody>
        </p:sp>
        <p:sp>
          <p:nvSpPr>
            <p:cNvPr id="322" name="TextBox 321">
              <a:extLst>
                <a:ext uri="{FF2B5EF4-FFF2-40B4-BE49-F238E27FC236}">
                  <a16:creationId xmlns:a16="http://schemas.microsoft.com/office/drawing/2014/main" id="{2B7EB2B5-0C4F-7D56-8E50-720EDC150C91}"/>
                </a:ext>
              </a:extLst>
            </p:cNvPr>
            <p:cNvSpPr txBox="1"/>
            <p:nvPr/>
          </p:nvSpPr>
          <p:spPr>
            <a:xfrm>
              <a:off x="1242962" y="2252403"/>
              <a:ext cx="434307"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0.8</a:t>
              </a:r>
            </a:p>
          </p:txBody>
        </p:sp>
        <p:sp>
          <p:nvSpPr>
            <p:cNvPr id="323" name="TextBox 322">
              <a:extLst>
                <a:ext uri="{FF2B5EF4-FFF2-40B4-BE49-F238E27FC236}">
                  <a16:creationId xmlns:a16="http://schemas.microsoft.com/office/drawing/2014/main" id="{D791A0CC-B476-C5C6-2096-233069AED2B0}"/>
                </a:ext>
              </a:extLst>
            </p:cNvPr>
            <p:cNvSpPr txBox="1"/>
            <p:nvPr/>
          </p:nvSpPr>
          <p:spPr>
            <a:xfrm>
              <a:off x="1242962" y="1613096"/>
              <a:ext cx="434307"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1.0</a:t>
              </a:r>
            </a:p>
          </p:txBody>
        </p:sp>
        <p:sp>
          <p:nvSpPr>
            <p:cNvPr id="324" name="TextBox 323">
              <a:extLst>
                <a:ext uri="{FF2B5EF4-FFF2-40B4-BE49-F238E27FC236}">
                  <a16:creationId xmlns:a16="http://schemas.microsoft.com/office/drawing/2014/main" id="{233841BC-CC24-F8C6-37A6-434D177054EB}"/>
                </a:ext>
              </a:extLst>
            </p:cNvPr>
            <p:cNvSpPr txBox="1"/>
            <p:nvPr/>
          </p:nvSpPr>
          <p:spPr>
            <a:xfrm>
              <a:off x="1966154" y="4419309"/>
              <a:ext cx="682239"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Censor</a:t>
              </a:r>
            </a:p>
          </p:txBody>
        </p:sp>
        <p:sp>
          <p:nvSpPr>
            <p:cNvPr id="325" name="TextBox 324">
              <a:extLst>
                <a:ext uri="{FF2B5EF4-FFF2-40B4-BE49-F238E27FC236}">
                  <a16:creationId xmlns:a16="http://schemas.microsoft.com/office/drawing/2014/main" id="{0C4A0817-E0A0-31EC-23FE-C9747ED7592B}"/>
                </a:ext>
              </a:extLst>
            </p:cNvPr>
            <p:cNvSpPr txBox="1"/>
            <p:nvPr/>
          </p:nvSpPr>
          <p:spPr>
            <a:xfrm>
              <a:off x="1966154" y="4642945"/>
              <a:ext cx="690788"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95% CI</a:t>
              </a:r>
            </a:p>
          </p:txBody>
        </p:sp>
        <p:sp>
          <p:nvSpPr>
            <p:cNvPr id="326" name="TextBox 325">
              <a:extLst>
                <a:ext uri="{FF2B5EF4-FFF2-40B4-BE49-F238E27FC236}">
                  <a16:creationId xmlns:a16="http://schemas.microsoft.com/office/drawing/2014/main" id="{6375109D-3D73-B945-4C1A-79EC532F7D8B}"/>
                </a:ext>
              </a:extLst>
            </p:cNvPr>
            <p:cNvSpPr txBox="1"/>
            <p:nvPr/>
          </p:nvSpPr>
          <p:spPr>
            <a:xfrm>
              <a:off x="4473762" y="1477409"/>
              <a:ext cx="1235809" cy="338555"/>
            </a:xfrm>
            <a:prstGeom prst="rect">
              <a:avLst/>
            </a:prstGeom>
            <a:noFill/>
          </p:spPr>
          <p:txBody>
            <a:bodyPr wrap="none" rtlCol="0">
              <a:spAutoFit/>
            </a:bodyPr>
            <a:lstStyle/>
            <a:p>
              <a:pPr algn="ctr" defTabSz="685800" fontAlgn="auto">
                <a:spcBef>
                  <a:spcPts val="0"/>
                </a:spcBef>
                <a:spcAft>
                  <a:spcPts val="0"/>
                </a:spcAft>
              </a:pPr>
              <a:r>
                <a:rPr lang="en-US" sz="1050" dirty="0">
                  <a:ln/>
                  <a:solidFill>
                    <a:srgbClr val="231F20"/>
                  </a:solidFill>
                  <a:latin typeface="Arial"/>
                  <a:ea typeface="+mn-ea"/>
                  <a:cs typeface="Arial"/>
                  <a:sym typeface="Arial"/>
                  <a:rtl val="0"/>
                </a:rPr>
                <a:t>Median PFS</a:t>
              </a:r>
            </a:p>
          </p:txBody>
        </p:sp>
        <p:sp>
          <p:nvSpPr>
            <p:cNvPr id="327" name="TextBox 326">
              <a:extLst>
                <a:ext uri="{FF2B5EF4-FFF2-40B4-BE49-F238E27FC236}">
                  <a16:creationId xmlns:a16="http://schemas.microsoft.com/office/drawing/2014/main" id="{0095A019-9576-E615-069E-21BB0146A785}"/>
                </a:ext>
              </a:extLst>
            </p:cNvPr>
            <p:cNvSpPr txBox="1"/>
            <p:nvPr/>
          </p:nvSpPr>
          <p:spPr>
            <a:xfrm>
              <a:off x="3981106" y="1721796"/>
              <a:ext cx="2221121" cy="307776"/>
            </a:xfrm>
            <a:prstGeom prst="rect">
              <a:avLst/>
            </a:prstGeom>
            <a:noFill/>
          </p:spPr>
          <p:txBody>
            <a:bodyPr wrap="none" rtlCol="0">
              <a:spAutoFit/>
            </a:bodyPr>
            <a:lstStyle/>
            <a:p>
              <a:pPr algn="ctr" defTabSz="685800" fontAlgn="auto">
                <a:spcBef>
                  <a:spcPts val="0"/>
                </a:spcBef>
                <a:spcAft>
                  <a:spcPts val="0"/>
                </a:spcAft>
              </a:pPr>
              <a:r>
                <a:rPr lang="en-US" sz="900" dirty="0">
                  <a:ln/>
                  <a:solidFill>
                    <a:srgbClr val="231F20"/>
                  </a:solidFill>
                  <a:latin typeface="Arial"/>
                  <a:ea typeface="+mn-ea"/>
                  <a:cs typeface="Arial"/>
                  <a:sym typeface="Arial"/>
                  <a:rtl val="0"/>
                </a:rPr>
                <a:t>5.8 months (95% CI, 4.6-7.0)</a:t>
              </a:r>
            </a:p>
          </p:txBody>
        </p:sp>
        <p:sp>
          <p:nvSpPr>
            <p:cNvPr id="328" name="Freeform 207">
              <a:extLst>
                <a:ext uri="{FF2B5EF4-FFF2-40B4-BE49-F238E27FC236}">
                  <a16:creationId xmlns:a16="http://schemas.microsoft.com/office/drawing/2014/main" id="{5B4C5010-0DC1-94E1-E047-7EB158CCCEFF}"/>
                </a:ext>
              </a:extLst>
            </p:cNvPr>
            <p:cNvSpPr/>
            <p:nvPr/>
          </p:nvSpPr>
          <p:spPr>
            <a:xfrm>
              <a:off x="1665524" y="4939585"/>
              <a:ext cx="4258839" cy="10583"/>
            </a:xfrm>
            <a:custGeom>
              <a:avLst/>
              <a:gdLst>
                <a:gd name="connsiteX0" fmla="*/ 0 w 4258839"/>
                <a:gd name="connsiteY0" fmla="*/ 0 h 10583"/>
                <a:gd name="connsiteX1" fmla="*/ 4258839 w 4258839"/>
                <a:gd name="connsiteY1" fmla="*/ 0 h 10583"/>
              </a:gdLst>
              <a:ahLst/>
              <a:cxnLst>
                <a:cxn ang="0">
                  <a:pos x="connsiteX0" y="connsiteY0"/>
                </a:cxn>
                <a:cxn ang="0">
                  <a:pos x="connsiteX1" y="connsiteY1"/>
                </a:cxn>
              </a:cxnLst>
              <a:rect l="l" t="t" r="r" b="b"/>
              <a:pathLst>
                <a:path w="4258839" h="10583">
                  <a:moveTo>
                    <a:pt x="0" y="0"/>
                  </a:moveTo>
                  <a:lnTo>
                    <a:pt x="4258839"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329" name="Freeform 208">
              <a:extLst>
                <a:ext uri="{FF2B5EF4-FFF2-40B4-BE49-F238E27FC236}">
                  <a16:creationId xmlns:a16="http://schemas.microsoft.com/office/drawing/2014/main" id="{2C72D03F-1C60-B067-93CB-4F04114B8069}"/>
                </a:ext>
              </a:extLst>
            </p:cNvPr>
            <p:cNvSpPr/>
            <p:nvPr/>
          </p:nvSpPr>
          <p:spPr>
            <a:xfrm>
              <a:off x="1671239" y="1727755"/>
              <a:ext cx="10583" cy="3211830"/>
            </a:xfrm>
            <a:custGeom>
              <a:avLst/>
              <a:gdLst>
                <a:gd name="connsiteX0" fmla="*/ 0 w 10583"/>
                <a:gd name="connsiteY0" fmla="*/ 3211830 h 3211830"/>
                <a:gd name="connsiteX1" fmla="*/ 0 w 10583"/>
                <a:gd name="connsiteY1" fmla="*/ 0 h 3211830"/>
              </a:gdLst>
              <a:ahLst/>
              <a:cxnLst>
                <a:cxn ang="0">
                  <a:pos x="connsiteX0" y="connsiteY0"/>
                </a:cxn>
                <a:cxn ang="0">
                  <a:pos x="connsiteX1" y="connsiteY1"/>
                </a:cxn>
              </a:cxnLst>
              <a:rect l="l" t="t" r="r" b="b"/>
              <a:pathLst>
                <a:path w="10583" h="3211830">
                  <a:moveTo>
                    <a:pt x="0" y="321183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330" name="Freeform 209">
              <a:extLst>
                <a:ext uri="{FF2B5EF4-FFF2-40B4-BE49-F238E27FC236}">
                  <a16:creationId xmlns:a16="http://schemas.microsoft.com/office/drawing/2014/main" id="{B34AD7B5-3978-C7C0-3E28-F2DA909B732C}"/>
                </a:ext>
              </a:extLst>
            </p:cNvPr>
            <p:cNvSpPr/>
            <p:nvPr/>
          </p:nvSpPr>
          <p:spPr>
            <a:xfrm>
              <a:off x="1595674" y="4939585"/>
              <a:ext cx="73659" cy="10583"/>
            </a:xfrm>
            <a:custGeom>
              <a:avLst/>
              <a:gdLst>
                <a:gd name="connsiteX0" fmla="*/ 0 w 73659"/>
                <a:gd name="connsiteY0" fmla="*/ 0 h 10583"/>
                <a:gd name="connsiteX1" fmla="*/ 73660 w 73659"/>
                <a:gd name="connsiteY1" fmla="*/ 0 h 10583"/>
              </a:gdLst>
              <a:ahLst/>
              <a:cxnLst>
                <a:cxn ang="0">
                  <a:pos x="connsiteX0" y="connsiteY0"/>
                </a:cxn>
                <a:cxn ang="0">
                  <a:pos x="connsiteX1" y="connsiteY1"/>
                </a:cxn>
              </a:cxnLst>
              <a:rect l="l" t="t" r="r" b="b"/>
              <a:pathLst>
                <a:path w="73659" h="10583">
                  <a:moveTo>
                    <a:pt x="0" y="0"/>
                  </a:moveTo>
                  <a:lnTo>
                    <a:pt x="7366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331" name="Freeform 210">
              <a:extLst>
                <a:ext uri="{FF2B5EF4-FFF2-40B4-BE49-F238E27FC236}">
                  <a16:creationId xmlns:a16="http://schemas.microsoft.com/office/drawing/2014/main" id="{E23A323C-ED78-326C-61C8-BC0013411200}"/>
                </a:ext>
              </a:extLst>
            </p:cNvPr>
            <p:cNvSpPr/>
            <p:nvPr/>
          </p:nvSpPr>
          <p:spPr>
            <a:xfrm>
              <a:off x="1595674" y="4300775"/>
              <a:ext cx="73659" cy="10583"/>
            </a:xfrm>
            <a:custGeom>
              <a:avLst/>
              <a:gdLst>
                <a:gd name="connsiteX0" fmla="*/ 0 w 73659"/>
                <a:gd name="connsiteY0" fmla="*/ 0 h 10583"/>
                <a:gd name="connsiteX1" fmla="*/ 73660 w 73659"/>
                <a:gd name="connsiteY1" fmla="*/ 0 h 10583"/>
              </a:gdLst>
              <a:ahLst/>
              <a:cxnLst>
                <a:cxn ang="0">
                  <a:pos x="connsiteX0" y="connsiteY0"/>
                </a:cxn>
                <a:cxn ang="0">
                  <a:pos x="connsiteX1" y="connsiteY1"/>
                </a:cxn>
              </a:cxnLst>
              <a:rect l="l" t="t" r="r" b="b"/>
              <a:pathLst>
                <a:path w="73659" h="10583">
                  <a:moveTo>
                    <a:pt x="0" y="0"/>
                  </a:moveTo>
                  <a:lnTo>
                    <a:pt x="7366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332" name="Freeform 211">
              <a:extLst>
                <a:ext uri="{FF2B5EF4-FFF2-40B4-BE49-F238E27FC236}">
                  <a16:creationId xmlns:a16="http://schemas.microsoft.com/office/drawing/2014/main" id="{59D863F9-30DD-E4C4-D3D6-B5501D711E6E}"/>
                </a:ext>
              </a:extLst>
            </p:cNvPr>
            <p:cNvSpPr/>
            <p:nvPr/>
          </p:nvSpPr>
          <p:spPr>
            <a:xfrm>
              <a:off x="1595674" y="3024214"/>
              <a:ext cx="73659" cy="10583"/>
            </a:xfrm>
            <a:custGeom>
              <a:avLst/>
              <a:gdLst>
                <a:gd name="connsiteX0" fmla="*/ 0 w 73659"/>
                <a:gd name="connsiteY0" fmla="*/ 0 h 10583"/>
                <a:gd name="connsiteX1" fmla="*/ 73660 w 73659"/>
                <a:gd name="connsiteY1" fmla="*/ 0 h 10583"/>
              </a:gdLst>
              <a:ahLst/>
              <a:cxnLst>
                <a:cxn ang="0">
                  <a:pos x="connsiteX0" y="connsiteY0"/>
                </a:cxn>
                <a:cxn ang="0">
                  <a:pos x="connsiteX1" y="connsiteY1"/>
                </a:cxn>
              </a:cxnLst>
              <a:rect l="l" t="t" r="r" b="b"/>
              <a:pathLst>
                <a:path w="73659" h="10583">
                  <a:moveTo>
                    <a:pt x="0" y="0"/>
                  </a:moveTo>
                  <a:lnTo>
                    <a:pt x="7366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333" name="Freeform 212">
              <a:extLst>
                <a:ext uri="{FF2B5EF4-FFF2-40B4-BE49-F238E27FC236}">
                  <a16:creationId xmlns:a16="http://schemas.microsoft.com/office/drawing/2014/main" id="{4A84B341-24B7-5B14-69A1-98E6638E1A00}"/>
                </a:ext>
              </a:extLst>
            </p:cNvPr>
            <p:cNvSpPr/>
            <p:nvPr/>
          </p:nvSpPr>
          <p:spPr>
            <a:xfrm>
              <a:off x="1595674" y="3662071"/>
              <a:ext cx="73659" cy="10583"/>
            </a:xfrm>
            <a:custGeom>
              <a:avLst/>
              <a:gdLst>
                <a:gd name="connsiteX0" fmla="*/ 0 w 73659"/>
                <a:gd name="connsiteY0" fmla="*/ 0 h 10583"/>
                <a:gd name="connsiteX1" fmla="*/ 73660 w 73659"/>
                <a:gd name="connsiteY1" fmla="*/ 0 h 10583"/>
              </a:gdLst>
              <a:ahLst/>
              <a:cxnLst>
                <a:cxn ang="0">
                  <a:pos x="connsiteX0" y="connsiteY0"/>
                </a:cxn>
                <a:cxn ang="0">
                  <a:pos x="connsiteX1" y="connsiteY1"/>
                </a:cxn>
              </a:cxnLst>
              <a:rect l="l" t="t" r="r" b="b"/>
              <a:pathLst>
                <a:path w="73659" h="10583">
                  <a:moveTo>
                    <a:pt x="0" y="0"/>
                  </a:moveTo>
                  <a:lnTo>
                    <a:pt x="7366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334" name="Freeform 213">
              <a:extLst>
                <a:ext uri="{FF2B5EF4-FFF2-40B4-BE49-F238E27FC236}">
                  <a16:creationId xmlns:a16="http://schemas.microsoft.com/office/drawing/2014/main" id="{FA3F1BAF-9FB5-F9DE-79AA-2E40631688B9}"/>
                </a:ext>
              </a:extLst>
            </p:cNvPr>
            <p:cNvSpPr/>
            <p:nvPr/>
          </p:nvSpPr>
          <p:spPr>
            <a:xfrm>
              <a:off x="1595674" y="2386250"/>
              <a:ext cx="73659" cy="10583"/>
            </a:xfrm>
            <a:custGeom>
              <a:avLst/>
              <a:gdLst>
                <a:gd name="connsiteX0" fmla="*/ 0 w 73659"/>
                <a:gd name="connsiteY0" fmla="*/ 0 h 10583"/>
                <a:gd name="connsiteX1" fmla="*/ 73660 w 73659"/>
                <a:gd name="connsiteY1" fmla="*/ 0 h 10583"/>
              </a:gdLst>
              <a:ahLst/>
              <a:cxnLst>
                <a:cxn ang="0">
                  <a:pos x="connsiteX0" y="connsiteY0"/>
                </a:cxn>
                <a:cxn ang="0">
                  <a:pos x="connsiteX1" y="connsiteY1"/>
                </a:cxn>
              </a:cxnLst>
              <a:rect l="l" t="t" r="r" b="b"/>
              <a:pathLst>
                <a:path w="73659" h="10583">
                  <a:moveTo>
                    <a:pt x="0" y="0"/>
                  </a:moveTo>
                  <a:lnTo>
                    <a:pt x="7366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335" name="Freeform 214">
              <a:extLst>
                <a:ext uri="{FF2B5EF4-FFF2-40B4-BE49-F238E27FC236}">
                  <a16:creationId xmlns:a16="http://schemas.microsoft.com/office/drawing/2014/main" id="{CEC2AD8D-35D6-F4DE-9849-878416BF08AD}"/>
                </a:ext>
              </a:extLst>
            </p:cNvPr>
            <p:cNvSpPr/>
            <p:nvPr/>
          </p:nvSpPr>
          <p:spPr>
            <a:xfrm>
              <a:off x="1595674" y="1733153"/>
              <a:ext cx="73659" cy="10583"/>
            </a:xfrm>
            <a:custGeom>
              <a:avLst/>
              <a:gdLst>
                <a:gd name="connsiteX0" fmla="*/ 0 w 73659"/>
                <a:gd name="connsiteY0" fmla="*/ 0 h 10583"/>
                <a:gd name="connsiteX1" fmla="*/ 73660 w 73659"/>
                <a:gd name="connsiteY1" fmla="*/ 0 h 10583"/>
              </a:gdLst>
              <a:ahLst/>
              <a:cxnLst>
                <a:cxn ang="0">
                  <a:pos x="connsiteX0" y="connsiteY0"/>
                </a:cxn>
                <a:cxn ang="0">
                  <a:pos x="connsiteX1" y="connsiteY1"/>
                </a:cxn>
              </a:cxnLst>
              <a:rect l="l" t="t" r="r" b="b"/>
              <a:pathLst>
                <a:path w="73659" h="10583">
                  <a:moveTo>
                    <a:pt x="0" y="0"/>
                  </a:moveTo>
                  <a:lnTo>
                    <a:pt x="7366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336" name="Freeform 215">
              <a:extLst>
                <a:ext uri="{FF2B5EF4-FFF2-40B4-BE49-F238E27FC236}">
                  <a16:creationId xmlns:a16="http://schemas.microsoft.com/office/drawing/2014/main" id="{A3B3AD5A-FB71-7997-C5A5-84C31FC6EF7D}"/>
                </a:ext>
              </a:extLst>
            </p:cNvPr>
            <p:cNvSpPr/>
            <p:nvPr/>
          </p:nvSpPr>
          <p:spPr>
            <a:xfrm>
              <a:off x="1631234" y="4617535"/>
              <a:ext cx="38099" cy="10583"/>
            </a:xfrm>
            <a:custGeom>
              <a:avLst/>
              <a:gdLst>
                <a:gd name="connsiteX0" fmla="*/ 0 w 38099"/>
                <a:gd name="connsiteY0" fmla="*/ 0 h 10583"/>
                <a:gd name="connsiteX1" fmla="*/ 38100 w 38099"/>
                <a:gd name="connsiteY1" fmla="*/ 0 h 10583"/>
              </a:gdLst>
              <a:ahLst/>
              <a:cxnLst>
                <a:cxn ang="0">
                  <a:pos x="connsiteX0" y="connsiteY0"/>
                </a:cxn>
                <a:cxn ang="0">
                  <a:pos x="connsiteX1" y="connsiteY1"/>
                </a:cxn>
              </a:cxnLst>
              <a:rect l="l" t="t" r="r" b="b"/>
              <a:pathLst>
                <a:path w="38099" h="10583">
                  <a:moveTo>
                    <a:pt x="0" y="0"/>
                  </a:moveTo>
                  <a:lnTo>
                    <a:pt x="3810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337" name="Freeform 216">
              <a:extLst>
                <a:ext uri="{FF2B5EF4-FFF2-40B4-BE49-F238E27FC236}">
                  <a16:creationId xmlns:a16="http://schemas.microsoft.com/office/drawing/2014/main" id="{A718B731-151E-B47D-7590-FC80067DD04D}"/>
                </a:ext>
              </a:extLst>
            </p:cNvPr>
            <p:cNvSpPr/>
            <p:nvPr/>
          </p:nvSpPr>
          <p:spPr>
            <a:xfrm>
              <a:off x="1631234" y="3340867"/>
              <a:ext cx="38099" cy="10583"/>
            </a:xfrm>
            <a:custGeom>
              <a:avLst/>
              <a:gdLst>
                <a:gd name="connsiteX0" fmla="*/ 0 w 38099"/>
                <a:gd name="connsiteY0" fmla="*/ 0 h 10583"/>
                <a:gd name="connsiteX1" fmla="*/ 38100 w 38099"/>
                <a:gd name="connsiteY1" fmla="*/ 0 h 10583"/>
              </a:gdLst>
              <a:ahLst/>
              <a:cxnLst>
                <a:cxn ang="0">
                  <a:pos x="connsiteX0" y="connsiteY0"/>
                </a:cxn>
                <a:cxn ang="0">
                  <a:pos x="connsiteX1" y="connsiteY1"/>
                </a:cxn>
              </a:cxnLst>
              <a:rect l="l" t="t" r="r" b="b"/>
              <a:pathLst>
                <a:path w="38099" h="10583">
                  <a:moveTo>
                    <a:pt x="0" y="0"/>
                  </a:moveTo>
                  <a:lnTo>
                    <a:pt x="3810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338" name="Freeform 217">
              <a:extLst>
                <a:ext uri="{FF2B5EF4-FFF2-40B4-BE49-F238E27FC236}">
                  <a16:creationId xmlns:a16="http://schemas.microsoft.com/office/drawing/2014/main" id="{F69A9F51-05A1-C837-3720-661C7AA859A1}"/>
                </a:ext>
              </a:extLst>
            </p:cNvPr>
            <p:cNvSpPr/>
            <p:nvPr/>
          </p:nvSpPr>
          <p:spPr>
            <a:xfrm>
              <a:off x="1631234" y="3978830"/>
              <a:ext cx="38099" cy="10583"/>
            </a:xfrm>
            <a:custGeom>
              <a:avLst/>
              <a:gdLst>
                <a:gd name="connsiteX0" fmla="*/ 0 w 38099"/>
                <a:gd name="connsiteY0" fmla="*/ 0 h 10583"/>
                <a:gd name="connsiteX1" fmla="*/ 38100 w 38099"/>
                <a:gd name="connsiteY1" fmla="*/ 0 h 10583"/>
              </a:gdLst>
              <a:ahLst/>
              <a:cxnLst>
                <a:cxn ang="0">
                  <a:pos x="connsiteX0" y="connsiteY0"/>
                </a:cxn>
                <a:cxn ang="0">
                  <a:pos x="connsiteX1" y="connsiteY1"/>
                </a:cxn>
              </a:cxnLst>
              <a:rect l="l" t="t" r="r" b="b"/>
              <a:pathLst>
                <a:path w="38099" h="10583">
                  <a:moveTo>
                    <a:pt x="0" y="0"/>
                  </a:moveTo>
                  <a:lnTo>
                    <a:pt x="3810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339" name="Freeform 218">
              <a:extLst>
                <a:ext uri="{FF2B5EF4-FFF2-40B4-BE49-F238E27FC236}">
                  <a16:creationId xmlns:a16="http://schemas.microsoft.com/office/drawing/2014/main" id="{42B610D2-EAFE-8376-6735-83967BEB586B}"/>
                </a:ext>
              </a:extLst>
            </p:cNvPr>
            <p:cNvSpPr/>
            <p:nvPr/>
          </p:nvSpPr>
          <p:spPr>
            <a:xfrm>
              <a:off x="1631234" y="2703010"/>
              <a:ext cx="38099" cy="10583"/>
            </a:xfrm>
            <a:custGeom>
              <a:avLst/>
              <a:gdLst>
                <a:gd name="connsiteX0" fmla="*/ 0 w 38099"/>
                <a:gd name="connsiteY0" fmla="*/ 0 h 10583"/>
                <a:gd name="connsiteX1" fmla="*/ 38100 w 38099"/>
                <a:gd name="connsiteY1" fmla="*/ 0 h 10583"/>
              </a:gdLst>
              <a:ahLst/>
              <a:cxnLst>
                <a:cxn ang="0">
                  <a:pos x="connsiteX0" y="connsiteY0"/>
                </a:cxn>
                <a:cxn ang="0">
                  <a:pos x="connsiteX1" y="connsiteY1"/>
                </a:cxn>
              </a:cxnLst>
              <a:rect l="l" t="t" r="r" b="b"/>
              <a:pathLst>
                <a:path w="38099" h="10583">
                  <a:moveTo>
                    <a:pt x="0" y="0"/>
                  </a:moveTo>
                  <a:lnTo>
                    <a:pt x="3810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340" name="Freeform 219">
              <a:extLst>
                <a:ext uri="{FF2B5EF4-FFF2-40B4-BE49-F238E27FC236}">
                  <a16:creationId xmlns:a16="http://schemas.microsoft.com/office/drawing/2014/main" id="{C32E0854-A7D3-C37E-3A07-19C736060808}"/>
                </a:ext>
              </a:extLst>
            </p:cNvPr>
            <p:cNvSpPr/>
            <p:nvPr/>
          </p:nvSpPr>
          <p:spPr>
            <a:xfrm>
              <a:off x="1631234" y="2049806"/>
              <a:ext cx="38099" cy="10583"/>
            </a:xfrm>
            <a:custGeom>
              <a:avLst/>
              <a:gdLst>
                <a:gd name="connsiteX0" fmla="*/ 0 w 38099"/>
                <a:gd name="connsiteY0" fmla="*/ 0 h 10583"/>
                <a:gd name="connsiteX1" fmla="*/ 38100 w 38099"/>
                <a:gd name="connsiteY1" fmla="*/ 0 h 10583"/>
              </a:gdLst>
              <a:ahLst/>
              <a:cxnLst>
                <a:cxn ang="0">
                  <a:pos x="connsiteX0" y="connsiteY0"/>
                </a:cxn>
                <a:cxn ang="0">
                  <a:pos x="connsiteX1" y="connsiteY1"/>
                </a:cxn>
              </a:cxnLst>
              <a:rect l="l" t="t" r="r" b="b"/>
              <a:pathLst>
                <a:path w="38099" h="10583">
                  <a:moveTo>
                    <a:pt x="0" y="0"/>
                  </a:moveTo>
                  <a:lnTo>
                    <a:pt x="3810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341" name="Freeform 220">
              <a:extLst>
                <a:ext uri="{FF2B5EF4-FFF2-40B4-BE49-F238E27FC236}">
                  <a16:creationId xmlns:a16="http://schemas.microsoft.com/office/drawing/2014/main" id="{3F39FBEA-69E8-C92B-3340-FD3E3A143EC3}"/>
                </a:ext>
              </a:extLst>
            </p:cNvPr>
            <p:cNvSpPr/>
            <p:nvPr/>
          </p:nvSpPr>
          <p:spPr>
            <a:xfrm>
              <a:off x="1671239" y="494180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342" name="Freeform 221">
              <a:extLst>
                <a:ext uri="{FF2B5EF4-FFF2-40B4-BE49-F238E27FC236}">
                  <a16:creationId xmlns:a16="http://schemas.microsoft.com/office/drawing/2014/main" id="{E85841CD-6A84-7EFD-5196-7875CCC42266}"/>
                </a:ext>
              </a:extLst>
            </p:cNvPr>
            <p:cNvSpPr/>
            <p:nvPr/>
          </p:nvSpPr>
          <p:spPr>
            <a:xfrm>
              <a:off x="1975510" y="494180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343" name="Freeform 222">
              <a:extLst>
                <a:ext uri="{FF2B5EF4-FFF2-40B4-BE49-F238E27FC236}">
                  <a16:creationId xmlns:a16="http://schemas.microsoft.com/office/drawing/2014/main" id="{7D3456B2-1218-E124-5810-5940464E9368}"/>
                </a:ext>
              </a:extLst>
            </p:cNvPr>
            <p:cNvSpPr/>
            <p:nvPr/>
          </p:nvSpPr>
          <p:spPr>
            <a:xfrm>
              <a:off x="2279463" y="494180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344" name="Freeform 223">
              <a:extLst>
                <a:ext uri="{FF2B5EF4-FFF2-40B4-BE49-F238E27FC236}">
                  <a16:creationId xmlns:a16="http://schemas.microsoft.com/office/drawing/2014/main" id="{8800219B-7271-AEBF-7705-DDFA92BB8DFF}"/>
                </a:ext>
              </a:extLst>
            </p:cNvPr>
            <p:cNvSpPr/>
            <p:nvPr/>
          </p:nvSpPr>
          <p:spPr>
            <a:xfrm>
              <a:off x="2580771" y="494180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345" name="Freeform 224">
              <a:extLst>
                <a:ext uri="{FF2B5EF4-FFF2-40B4-BE49-F238E27FC236}">
                  <a16:creationId xmlns:a16="http://schemas.microsoft.com/office/drawing/2014/main" id="{84B706C0-3221-E363-86DF-681C7CA27540}"/>
                </a:ext>
              </a:extLst>
            </p:cNvPr>
            <p:cNvSpPr/>
            <p:nvPr/>
          </p:nvSpPr>
          <p:spPr>
            <a:xfrm>
              <a:off x="2884301" y="494180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346" name="Freeform 225">
              <a:extLst>
                <a:ext uri="{FF2B5EF4-FFF2-40B4-BE49-F238E27FC236}">
                  <a16:creationId xmlns:a16="http://schemas.microsoft.com/office/drawing/2014/main" id="{1BBC79F6-4C64-900E-A2EA-3334891A227B}"/>
                </a:ext>
              </a:extLst>
            </p:cNvPr>
            <p:cNvSpPr/>
            <p:nvPr/>
          </p:nvSpPr>
          <p:spPr>
            <a:xfrm>
              <a:off x="3188571" y="494180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347" name="Freeform 226">
              <a:extLst>
                <a:ext uri="{FF2B5EF4-FFF2-40B4-BE49-F238E27FC236}">
                  <a16:creationId xmlns:a16="http://schemas.microsoft.com/office/drawing/2014/main" id="{24A2A3A7-4DDA-AB7F-45D6-C564DD1EFF8F}"/>
                </a:ext>
              </a:extLst>
            </p:cNvPr>
            <p:cNvSpPr/>
            <p:nvPr/>
          </p:nvSpPr>
          <p:spPr>
            <a:xfrm>
              <a:off x="3492525" y="494180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348" name="Freeform 227">
              <a:extLst>
                <a:ext uri="{FF2B5EF4-FFF2-40B4-BE49-F238E27FC236}">
                  <a16:creationId xmlns:a16="http://schemas.microsoft.com/office/drawing/2014/main" id="{6A1EE21B-F337-F1E8-2EFF-87CBB878D056}"/>
                </a:ext>
              </a:extLst>
            </p:cNvPr>
            <p:cNvSpPr/>
            <p:nvPr/>
          </p:nvSpPr>
          <p:spPr>
            <a:xfrm>
              <a:off x="3793832" y="494180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349" name="Freeform 228">
              <a:extLst>
                <a:ext uri="{FF2B5EF4-FFF2-40B4-BE49-F238E27FC236}">
                  <a16:creationId xmlns:a16="http://schemas.microsoft.com/office/drawing/2014/main" id="{31FF1DA9-9603-5E35-5DF3-4A4E881B9B72}"/>
                </a:ext>
              </a:extLst>
            </p:cNvPr>
            <p:cNvSpPr/>
            <p:nvPr/>
          </p:nvSpPr>
          <p:spPr>
            <a:xfrm>
              <a:off x="4097574" y="494180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350" name="Freeform 229">
              <a:extLst>
                <a:ext uri="{FF2B5EF4-FFF2-40B4-BE49-F238E27FC236}">
                  <a16:creationId xmlns:a16="http://schemas.microsoft.com/office/drawing/2014/main" id="{48ED5F3B-BDDA-3F02-E582-7AE30588FA66}"/>
                </a:ext>
              </a:extLst>
            </p:cNvPr>
            <p:cNvSpPr/>
            <p:nvPr/>
          </p:nvSpPr>
          <p:spPr>
            <a:xfrm>
              <a:off x="4401845" y="494180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351" name="Freeform 230">
              <a:extLst>
                <a:ext uri="{FF2B5EF4-FFF2-40B4-BE49-F238E27FC236}">
                  <a16:creationId xmlns:a16="http://schemas.microsoft.com/office/drawing/2014/main" id="{B5C51EF3-113C-8C97-D9CA-588643BD1224}"/>
                </a:ext>
              </a:extLst>
            </p:cNvPr>
            <p:cNvSpPr/>
            <p:nvPr/>
          </p:nvSpPr>
          <p:spPr>
            <a:xfrm>
              <a:off x="4705798" y="494180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352" name="Freeform 231">
              <a:extLst>
                <a:ext uri="{FF2B5EF4-FFF2-40B4-BE49-F238E27FC236}">
                  <a16:creationId xmlns:a16="http://schemas.microsoft.com/office/drawing/2014/main" id="{A24B1F34-AF7D-1127-5B13-7CC231BF1DFD}"/>
                </a:ext>
              </a:extLst>
            </p:cNvPr>
            <p:cNvSpPr/>
            <p:nvPr/>
          </p:nvSpPr>
          <p:spPr>
            <a:xfrm>
              <a:off x="5007106" y="494180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353" name="Freeform 232">
              <a:extLst>
                <a:ext uri="{FF2B5EF4-FFF2-40B4-BE49-F238E27FC236}">
                  <a16:creationId xmlns:a16="http://schemas.microsoft.com/office/drawing/2014/main" id="{B15A2DA2-1A60-AFB9-F41E-70C73D333F58}"/>
                </a:ext>
              </a:extLst>
            </p:cNvPr>
            <p:cNvSpPr/>
            <p:nvPr/>
          </p:nvSpPr>
          <p:spPr>
            <a:xfrm>
              <a:off x="5310636" y="494180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354" name="Freeform 233">
              <a:extLst>
                <a:ext uri="{FF2B5EF4-FFF2-40B4-BE49-F238E27FC236}">
                  <a16:creationId xmlns:a16="http://schemas.microsoft.com/office/drawing/2014/main" id="{70CDB1FE-9F73-D345-256C-6AF0A1D2E8B1}"/>
                </a:ext>
              </a:extLst>
            </p:cNvPr>
            <p:cNvSpPr/>
            <p:nvPr/>
          </p:nvSpPr>
          <p:spPr>
            <a:xfrm>
              <a:off x="5614906" y="494180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355" name="Freeform 234">
              <a:extLst>
                <a:ext uri="{FF2B5EF4-FFF2-40B4-BE49-F238E27FC236}">
                  <a16:creationId xmlns:a16="http://schemas.microsoft.com/office/drawing/2014/main" id="{C0F25604-80D2-B183-CCAF-BFB203E011D5}"/>
                </a:ext>
              </a:extLst>
            </p:cNvPr>
            <p:cNvSpPr/>
            <p:nvPr/>
          </p:nvSpPr>
          <p:spPr>
            <a:xfrm>
              <a:off x="5918860" y="494180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356" name="Freeform 235">
              <a:extLst>
                <a:ext uri="{FF2B5EF4-FFF2-40B4-BE49-F238E27FC236}">
                  <a16:creationId xmlns:a16="http://schemas.microsoft.com/office/drawing/2014/main" id="{B991082D-4D3E-6C6B-B621-5E6BB28E1947}"/>
                </a:ext>
              </a:extLst>
            </p:cNvPr>
            <p:cNvSpPr/>
            <p:nvPr/>
          </p:nvSpPr>
          <p:spPr>
            <a:xfrm>
              <a:off x="1795487" y="4776390"/>
              <a:ext cx="195156" cy="10583"/>
            </a:xfrm>
            <a:custGeom>
              <a:avLst/>
              <a:gdLst>
                <a:gd name="connsiteX0" fmla="*/ 195157 w 195156"/>
                <a:gd name="connsiteY0" fmla="*/ 0 h 10583"/>
                <a:gd name="connsiteX1" fmla="*/ 0 w 195156"/>
                <a:gd name="connsiteY1" fmla="*/ 0 h 10583"/>
              </a:gdLst>
              <a:ahLst/>
              <a:cxnLst>
                <a:cxn ang="0">
                  <a:pos x="connsiteX0" y="connsiteY0"/>
                </a:cxn>
                <a:cxn ang="0">
                  <a:pos x="connsiteX1" y="connsiteY1"/>
                </a:cxn>
              </a:cxnLst>
              <a:rect l="l" t="t" r="r" b="b"/>
              <a:pathLst>
                <a:path w="195156" h="10583">
                  <a:moveTo>
                    <a:pt x="195157" y="0"/>
                  </a:moveTo>
                  <a:lnTo>
                    <a:pt x="0" y="0"/>
                  </a:lnTo>
                </a:path>
              </a:pathLst>
            </a:custGeom>
            <a:ln w="10583" cap="flat">
              <a:solidFill>
                <a:srgbClr val="231F20"/>
              </a:solidFill>
              <a:prstDash val="dash"/>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grpSp>
          <p:nvGrpSpPr>
            <p:cNvPr id="357" name="Graphic 2">
              <a:extLst>
                <a:ext uri="{FF2B5EF4-FFF2-40B4-BE49-F238E27FC236}">
                  <a16:creationId xmlns:a16="http://schemas.microsoft.com/office/drawing/2014/main" id="{229152F1-285C-E0E8-1605-B37A856C19B9}"/>
                </a:ext>
              </a:extLst>
            </p:cNvPr>
            <p:cNvGrpSpPr/>
            <p:nvPr/>
          </p:nvGrpSpPr>
          <p:grpSpPr>
            <a:xfrm>
              <a:off x="1850732" y="4509161"/>
              <a:ext cx="84666" cy="84666"/>
              <a:chOff x="4410286" y="4471881"/>
              <a:chExt cx="84666" cy="84666"/>
            </a:xfrm>
          </p:grpSpPr>
          <p:sp>
            <p:nvSpPr>
              <p:cNvPr id="374" name="Freeform 253">
                <a:extLst>
                  <a:ext uri="{FF2B5EF4-FFF2-40B4-BE49-F238E27FC236}">
                    <a16:creationId xmlns:a16="http://schemas.microsoft.com/office/drawing/2014/main" id="{9628AD5D-DC56-97D6-8237-ECE2720E64A6}"/>
                  </a:ext>
                </a:extLst>
              </p:cNvPr>
              <p:cNvSpPr/>
              <p:nvPr/>
            </p:nvSpPr>
            <p:spPr>
              <a:xfrm>
                <a:off x="4410286" y="4514215"/>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375" name="Freeform 254">
                <a:extLst>
                  <a:ext uri="{FF2B5EF4-FFF2-40B4-BE49-F238E27FC236}">
                    <a16:creationId xmlns:a16="http://schemas.microsoft.com/office/drawing/2014/main" id="{18470208-FD5B-E2B5-F920-36C8DE3BD9F8}"/>
                  </a:ext>
                </a:extLst>
              </p:cNvPr>
              <p:cNvSpPr/>
              <p:nvPr/>
            </p:nvSpPr>
            <p:spPr>
              <a:xfrm>
                <a:off x="4452620" y="4471881"/>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rgbClr val="231F20"/>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grpSp>
        <p:sp>
          <p:nvSpPr>
            <p:cNvPr id="358" name="TextBox 357">
              <a:extLst>
                <a:ext uri="{FF2B5EF4-FFF2-40B4-BE49-F238E27FC236}">
                  <a16:creationId xmlns:a16="http://schemas.microsoft.com/office/drawing/2014/main" id="{F6B4C896-F613-5E07-6F19-84A52AAAD881}"/>
                </a:ext>
              </a:extLst>
            </p:cNvPr>
            <p:cNvSpPr txBox="1"/>
            <p:nvPr/>
          </p:nvSpPr>
          <p:spPr>
            <a:xfrm>
              <a:off x="3126114" y="5234384"/>
              <a:ext cx="1246496" cy="307776"/>
            </a:xfrm>
            <a:prstGeom prst="rect">
              <a:avLst/>
            </a:prstGeom>
            <a:noFill/>
          </p:spPr>
          <p:txBody>
            <a:bodyPr wrap="none" rtlCol="0">
              <a:spAutoFit/>
            </a:bodyPr>
            <a:lstStyle/>
            <a:p>
              <a:pPr algn="ctr" defTabSz="685800" fontAlgn="auto">
                <a:spcBef>
                  <a:spcPts val="0"/>
                </a:spcBef>
                <a:spcAft>
                  <a:spcPts val="0"/>
                </a:spcAft>
              </a:pPr>
              <a:r>
                <a:rPr lang="en-US" sz="900" b="1" dirty="0">
                  <a:ln/>
                  <a:solidFill>
                    <a:srgbClr val="231F20"/>
                  </a:solidFill>
                  <a:latin typeface="Arial"/>
                  <a:ea typeface="+mn-ea"/>
                  <a:cs typeface="Arial"/>
                  <a:sym typeface="Arial"/>
                  <a:rtl val="0"/>
                </a:rPr>
                <a:t>Time, months</a:t>
              </a:r>
            </a:p>
          </p:txBody>
        </p:sp>
        <p:sp>
          <p:nvSpPr>
            <p:cNvPr id="359" name="TextBox 358">
              <a:extLst>
                <a:ext uri="{FF2B5EF4-FFF2-40B4-BE49-F238E27FC236}">
                  <a16:creationId xmlns:a16="http://schemas.microsoft.com/office/drawing/2014/main" id="{46F33961-B50E-C307-6D8A-05B78428CAB7}"/>
                </a:ext>
              </a:extLst>
            </p:cNvPr>
            <p:cNvSpPr txBox="1"/>
            <p:nvPr/>
          </p:nvSpPr>
          <p:spPr>
            <a:xfrm>
              <a:off x="2677274" y="5747972"/>
              <a:ext cx="2144177" cy="307776"/>
            </a:xfrm>
            <a:prstGeom prst="rect">
              <a:avLst/>
            </a:prstGeom>
            <a:noFill/>
          </p:spPr>
          <p:txBody>
            <a:bodyPr wrap="none" rtlCol="0">
              <a:spAutoFit/>
            </a:bodyPr>
            <a:lstStyle/>
            <a:p>
              <a:pPr algn="ctr" defTabSz="685800" fontAlgn="auto">
                <a:spcBef>
                  <a:spcPts val="0"/>
                </a:spcBef>
                <a:spcAft>
                  <a:spcPts val="0"/>
                </a:spcAft>
              </a:pPr>
              <a:r>
                <a:rPr lang="en-US" sz="900" b="1" dirty="0">
                  <a:ln/>
                  <a:solidFill>
                    <a:srgbClr val="231F20"/>
                  </a:solidFill>
                  <a:latin typeface="Arial"/>
                  <a:ea typeface="+mn-ea"/>
                  <a:cs typeface="Arial"/>
                  <a:sym typeface="Arial"/>
                  <a:rtl val="0"/>
                </a:rPr>
                <a:t>Number of patients at risk</a:t>
              </a:r>
            </a:p>
          </p:txBody>
        </p:sp>
        <p:grpSp>
          <p:nvGrpSpPr>
            <p:cNvPr id="360" name="Graphic 2">
              <a:extLst>
                <a:ext uri="{FF2B5EF4-FFF2-40B4-BE49-F238E27FC236}">
                  <a16:creationId xmlns:a16="http://schemas.microsoft.com/office/drawing/2014/main" id="{2AA6B2F4-CDBF-6A42-78DD-D827511FD855}"/>
                </a:ext>
              </a:extLst>
            </p:cNvPr>
            <p:cNvGrpSpPr/>
            <p:nvPr/>
          </p:nvGrpSpPr>
          <p:grpSpPr>
            <a:xfrm>
              <a:off x="1497736" y="5497327"/>
              <a:ext cx="4007489" cy="284780"/>
              <a:chOff x="4057290" y="5460047"/>
              <a:chExt cx="4007489" cy="284780"/>
            </a:xfrm>
            <a:solidFill>
              <a:srgbClr val="231F20"/>
            </a:solidFill>
          </p:grpSpPr>
          <p:sp>
            <p:nvSpPr>
              <p:cNvPr id="361" name="TextBox 360">
                <a:extLst>
                  <a:ext uri="{FF2B5EF4-FFF2-40B4-BE49-F238E27FC236}">
                    <a16:creationId xmlns:a16="http://schemas.microsoft.com/office/drawing/2014/main" id="{C7F06C04-6976-61D6-E38E-A85A4457F9C8}"/>
                  </a:ext>
                </a:extLst>
              </p:cNvPr>
              <p:cNvSpPr txBox="1"/>
              <p:nvPr/>
            </p:nvSpPr>
            <p:spPr>
              <a:xfrm>
                <a:off x="4057290" y="5460047"/>
                <a:ext cx="395835"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82</a:t>
                </a:r>
              </a:p>
            </p:txBody>
          </p:sp>
          <p:sp>
            <p:nvSpPr>
              <p:cNvPr id="362" name="TextBox 361">
                <a:extLst>
                  <a:ext uri="{FF2B5EF4-FFF2-40B4-BE49-F238E27FC236}">
                    <a16:creationId xmlns:a16="http://schemas.microsoft.com/office/drawing/2014/main" id="{2EAB9AC8-C519-5ADA-7CFC-04720B0166D4}"/>
                  </a:ext>
                </a:extLst>
              </p:cNvPr>
              <p:cNvSpPr txBox="1"/>
              <p:nvPr/>
            </p:nvSpPr>
            <p:spPr>
              <a:xfrm>
                <a:off x="4365931" y="5460047"/>
                <a:ext cx="395835"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79</a:t>
                </a:r>
              </a:p>
            </p:txBody>
          </p:sp>
          <p:sp>
            <p:nvSpPr>
              <p:cNvPr id="363" name="TextBox 362">
                <a:extLst>
                  <a:ext uri="{FF2B5EF4-FFF2-40B4-BE49-F238E27FC236}">
                    <a16:creationId xmlns:a16="http://schemas.microsoft.com/office/drawing/2014/main" id="{EA78F8F6-E992-FBE6-D8A8-A24DCA5EBB13}"/>
                  </a:ext>
                </a:extLst>
              </p:cNvPr>
              <p:cNvSpPr txBox="1"/>
              <p:nvPr/>
            </p:nvSpPr>
            <p:spPr>
              <a:xfrm>
                <a:off x="4672721" y="5460047"/>
                <a:ext cx="395835"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69</a:t>
                </a:r>
              </a:p>
            </p:txBody>
          </p:sp>
          <p:sp>
            <p:nvSpPr>
              <p:cNvPr id="364" name="TextBox 363">
                <a:extLst>
                  <a:ext uri="{FF2B5EF4-FFF2-40B4-BE49-F238E27FC236}">
                    <a16:creationId xmlns:a16="http://schemas.microsoft.com/office/drawing/2014/main" id="{D36072B2-7113-CE6A-AB1A-EFB4E84355CE}"/>
                  </a:ext>
                </a:extLst>
              </p:cNvPr>
              <p:cNvSpPr txBox="1"/>
              <p:nvPr/>
            </p:nvSpPr>
            <p:spPr>
              <a:xfrm>
                <a:off x="4968610" y="5460047"/>
                <a:ext cx="395835"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60</a:t>
                </a:r>
              </a:p>
            </p:txBody>
          </p:sp>
          <p:sp>
            <p:nvSpPr>
              <p:cNvPr id="365" name="TextBox 364">
                <a:extLst>
                  <a:ext uri="{FF2B5EF4-FFF2-40B4-BE49-F238E27FC236}">
                    <a16:creationId xmlns:a16="http://schemas.microsoft.com/office/drawing/2014/main" id="{F9B3841A-4C1C-1F04-17E6-DEC4590F8D0B}"/>
                  </a:ext>
                </a:extLst>
              </p:cNvPr>
              <p:cNvSpPr txBox="1"/>
              <p:nvPr/>
            </p:nvSpPr>
            <p:spPr>
              <a:xfrm>
                <a:off x="5274469" y="5460047"/>
                <a:ext cx="395835"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58</a:t>
                </a:r>
              </a:p>
            </p:txBody>
          </p:sp>
          <p:sp>
            <p:nvSpPr>
              <p:cNvPr id="366" name="TextBox 365">
                <a:extLst>
                  <a:ext uri="{FF2B5EF4-FFF2-40B4-BE49-F238E27FC236}">
                    <a16:creationId xmlns:a16="http://schemas.microsoft.com/office/drawing/2014/main" id="{F1F03739-3D2D-9E7C-662F-6440755FFC40}"/>
                  </a:ext>
                </a:extLst>
              </p:cNvPr>
              <p:cNvSpPr txBox="1"/>
              <p:nvPr/>
            </p:nvSpPr>
            <p:spPr>
              <a:xfrm>
                <a:off x="5580857" y="5460047"/>
                <a:ext cx="395835"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43</a:t>
                </a:r>
              </a:p>
            </p:txBody>
          </p:sp>
          <p:sp>
            <p:nvSpPr>
              <p:cNvPr id="367" name="TextBox 366">
                <a:extLst>
                  <a:ext uri="{FF2B5EF4-FFF2-40B4-BE49-F238E27FC236}">
                    <a16:creationId xmlns:a16="http://schemas.microsoft.com/office/drawing/2014/main" id="{993F80D0-EC8C-7E38-CA2E-36DF1A7A1E31}"/>
                  </a:ext>
                </a:extLst>
              </p:cNvPr>
              <p:cNvSpPr txBox="1"/>
              <p:nvPr/>
            </p:nvSpPr>
            <p:spPr>
              <a:xfrm>
                <a:off x="5882397" y="5460047"/>
                <a:ext cx="395835"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27</a:t>
                </a:r>
              </a:p>
            </p:txBody>
          </p:sp>
          <p:sp>
            <p:nvSpPr>
              <p:cNvPr id="368" name="TextBox 367">
                <a:extLst>
                  <a:ext uri="{FF2B5EF4-FFF2-40B4-BE49-F238E27FC236}">
                    <a16:creationId xmlns:a16="http://schemas.microsoft.com/office/drawing/2014/main" id="{63318BBC-9336-9369-BA9D-029B374CEFCA}"/>
                  </a:ext>
                </a:extLst>
              </p:cNvPr>
              <p:cNvSpPr txBox="1"/>
              <p:nvPr/>
            </p:nvSpPr>
            <p:spPr>
              <a:xfrm>
                <a:off x="6185789" y="5460047"/>
                <a:ext cx="395835"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21</a:t>
                </a:r>
              </a:p>
            </p:txBody>
          </p:sp>
          <p:sp>
            <p:nvSpPr>
              <p:cNvPr id="369" name="TextBox 368">
                <a:extLst>
                  <a:ext uri="{FF2B5EF4-FFF2-40B4-BE49-F238E27FC236}">
                    <a16:creationId xmlns:a16="http://schemas.microsoft.com/office/drawing/2014/main" id="{8C542842-857A-E305-5AF9-3D718692A117}"/>
                  </a:ext>
                </a:extLst>
              </p:cNvPr>
              <p:cNvSpPr txBox="1"/>
              <p:nvPr/>
            </p:nvSpPr>
            <p:spPr>
              <a:xfrm>
                <a:off x="6485371" y="5460047"/>
                <a:ext cx="395835"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16</a:t>
                </a:r>
              </a:p>
            </p:txBody>
          </p:sp>
          <p:sp>
            <p:nvSpPr>
              <p:cNvPr id="370" name="TextBox 369">
                <a:extLst>
                  <a:ext uri="{FF2B5EF4-FFF2-40B4-BE49-F238E27FC236}">
                    <a16:creationId xmlns:a16="http://schemas.microsoft.com/office/drawing/2014/main" id="{10FC1B5D-FE0E-59B7-0864-825F80B7F758}"/>
                  </a:ext>
                </a:extLst>
              </p:cNvPr>
              <p:cNvSpPr txBox="1"/>
              <p:nvPr/>
            </p:nvSpPr>
            <p:spPr>
              <a:xfrm>
                <a:off x="6829965" y="5460047"/>
                <a:ext cx="321029"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7</a:t>
                </a:r>
              </a:p>
            </p:txBody>
          </p:sp>
          <p:sp>
            <p:nvSpPr>
              <p:cNvPr id="371" name="TextBox 370">
                <a:extLst>
                  <a:ext uri="{FF2B5EF4-FFF2-40B4-BE49-F238E27FC236}">
                    <a16:creationId xmlns:a16="http://schemas.microsoft.com/office/drawing/2014/main" id="{EEF38230-F55B-0841-8E55-04B4771E877D}"/>
                  </a:ext>
                </a:extLst>
              </p:cNvPr>
              <p:cNvSpPr txBox="1"/>
              <p:nvPr/>
            </p:nvSpPr>
            <p:spPr>
              <a:xfrm>
                <a:off x="7135813" y="5460047"/>
                <a:ext cx="321029"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3</a:t>
                </a:r>
              </a:p>
            </p:txBody>
          </p:sp>
          <p:sp>
            <p:nvSpPr>
              <p:cNvPr id="372" name="TextBox 371">
                <a:extLst>
                  <a:ext uri="{FF2B5EF4-FFF2-40B4-BE49-F238E27FC236}">
                    <a16:creationId xmlns:a16="http://schemas.microsoft.com/office/drawing/2014/main" id="{211E62C5-5E47-8306-DB3F-0F7E1F2BDAE7}"/>
                  </a:ext>
                </a:extLst>
              </p:cNvPr>
              <p:cNvSpPr txBox="1"/>
              <p:nvPr/>
            </p:nvSpPr>
            <p:spPr>
              <a:xfrm>
                <a:off x="7446697" y="5460047"/>
                <a:ext cx="321029"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3</a:t>
                </a:r>
              </a:p>
            </p:txBody>
          </p:sp>
          <p:sp>
            <p:nvSpPr>
              <p:cNvPr id="373" name="TextBox 372">
                <a:extLst>
                  <a:ext uri="{FF2B5EF4-FFF2-40B4-BE49-F238E27FC236}">
                    <a16:creationId xmlns:a16="http://schemas.microsoft.com/office/drawing/2014/main" id="{F7F3B540-BA52-8477-F11F-98BA8080F419}"/>
                  </a:ext>
                </a:extLst>
              </p:cNvPr>
              <p:cNvSpPr txBox="1"/>
              <p:nvPr/>
            </p:nvSpPr>
            <p:spPr>
              <a:xfrm>
                <a:off x="7743750" y="5460047"/>
                <a:ext cx="321029" cy="284780"/>
              </a:xfrm>
              <a:prstGeom prst="rect">
                <a:avLst/>
              </a:prstGeom>
              <a:noFill/>
            </p:spPr>
            <p:txBody>
              <a:bodyPr wrap="none" rtlCol="0">
                <a:spAutoFit/>
              </a:bodyPr>
              <a:lstStyle/>
              <a:p>
                <a:pPr defTabSz="685800" fontAlgn="auto">
                  <a:spcBef>
                    <a:spcPts val="0"/>
                  </a:spcBef>
                  <a:spcAft>
                    <a:spcPts val="0"/>
                  </a:spcAft>
                </a:pPr>
                <a:r>
                  <a:rPr lang="en-US" sz="788" dirty="0">
                    <a:ln/>
                    <a:solidFill>
                      <a:srgbClr val="231F20"/>
                    </a:solidFill>
                    <a:latin typeface="Arial"/>
                    <a:ea typeface="+mn-ea"/>
                    <a:cs typeface="Arial"/>
                    <a:sym typeface="Arial"/>
                    <a:rtl val="0"/>
                  </a:rPr>
                  <a:t>0</a:t>
                </a:r>
              </a:p>
            </p:txBody>
          </p:sp>
        </p:grpSp>
        <p:sp>
          <p:nvSpPr>
            <p:cNvPr id="200" name="Freeform 256">
              <a:extLst>
                <a:ext uri="{FF2B5EF4-FFF2-40B4-BE49-F238E27FC236}">
                  <a16:creationId xmlns:a16="http://schemas.microsoft.com/office/drawing/2014/main" id="{F11DB7B2-EBF9-3041-463D-448A20E61F30}"/>
                </a:ext>
              </a:extLst>
            </p:cNvPr>
            <p:cNvSpPr/>
            <p:nvPr/>
          </p:nvSpPr>
          <p:spPr>
            <a:xfrm>
              <a:off x="1669546" y="1740667"/>
              <a:ext cx="3399155" cy="2929360"/>
            </a:xfrm>
            <a:custGeom>
              <a:avLst/>
              <a:gdLst>
                <a:gd name="connsiteX0" fmla="*/ 0 w 3399155"/>
                <a:gd name="connsiteY0" fmla="*/ 0 h 2929360"/>
                <a:gd name="connsiteX1" fmla="*/ 159385 w 3399155"/>
                <a:gd name="connsiteY1" fmla="*/ 0 h 2929360"/>
                <a:gd name="connsiteX2" fmla="*/ 159385 w 3399155"/>
                <a:gd name="connsiteY2" fmla="*/ 266594 h 2929360"/>
                <a:gd name="connsiteX3" fmla="*/ 209232 w 3399155"/>
                <a:gd name="connsiteY3" fmla="*/ 266594 h 2929360"/>
                <a:gd name="connsiteX4" fmla="*/ 209232 w 3399155"/>
                <a:gd name="connsiteY4" fmla="*/ 300461 h 2929360"/>
                <a:gd name="connsiteX5" fmla="*/ 249026 w 3399155"/>
                <a:gd name="connsiteY5" fmla="*/ 300461 h 2929360"/>
                <a:gd name="connsiteX6" fmla="*/ 249026 w 3399155"/>
                <a:gd name="connsiteY6" fmla="*/ 348827 h 2929360"/>
                <a:gd name="connsiteX7" fmla="*/ 368829 w 3399155"/>
                <a:gd name="connsiteY7" fmla="*/ 348827 h 2929360"/>
                <a:gd name="connsiteX8" fmla="*/ 368829 w 3399155"/>
                <a:gd name="connsiteY8" fmla="*/ 398780 h 2929360"/>
                <a:gd name="connsiteX9" fmla="*/ 408622 w 3399155"/>
                <a:gd name="connsiteY9" fmla="*/ 398780 h 2929360"/>
                <a:gd name="connsiteX10" fmla="*/ 408622 w 3399155"/>
                <a:gd name="connsiteY10" fmla="*/ 448416 h 2929360"/>
                <a:gd name="connsiteX11" fmla="*/ 418677 w 3399155"/>
                <a:gd name="connsiteY11" fmla="*/ 448416 h 2929360"/>
                <a:gd name="connsiteX12" fmla="*/ 418677 w 3399155"/>
                <a:gd name="connsiteY12" fmla="*/ 497417 h 2929360"/>
                <a:gd name="connsiteX13" fmla="*/ 428625 w 3399155"/>
                <a:gd name="connsiteY13" fmla="*/ 497417 h 2929360"/>
                <a:gd name="connsiteX14" fmla="*/ 428625 w 3399155"/>
                <a:gd name="connsiteY14" fmla="*/ 545571 h 2929360"/>
                <a:gd name="connsiteX15" fmla="*/ 438573 w 3399155"/>
                <a:gd name="connsiteY15" fmla="*/ 545571 h 2929360"/>
                <a:gd name="connsiteX16" fmla="*/ 438573 w 3399155"/>
                <a:gd name="connsiteY16" fmla="*/ 593196 h 2929360"/>
                <a:gd name="connsiteX17" fmla="*/ 448522 w 3399155"/>
                <a:gd name="connsiteY17" fmla="*/ 593196 h 2929360"/>
                <a:gd name="connsiteX18" fmla="*/ 448522 w 3399155"/>
                <a:gd name="connsiteY18" fmla="*/ 641033 h 2929360"/>
                <a:gd name="connsiteX19" fmla="*/ 478366 w 3399155"/>
                <a:gd name="connsiteY19" fmla="*/ 641033 h 2929360"/>
                <a:gd name="connsiteX20" fmla="*/ 478366 w 3399155"/>
                <a:gd name="connsiteY20" fmla="*/ 688234 h 2929360"/>
                <a:gd name="connsiteX21" fmla="*/ 488421 w 3399155"/>
                <a:gd name="connsiteY21" fmla="*/ 688234 h 2929360"/>
                <a:gd name="connsiteX22" fmla="*/ 498369 w 3399155"/>
                <a:gd name="connsiteY22" fmla="*/ 688234 h 2929360"/>
                <a:gd name="connsiteX23" fmla="*/ 498369 w 3399155"/>
                <a:gd name="connsiteY23" fmla="*/ 735859 h 2929360"/>
                <a:gd name="connsiteX24" fmla="*/ 727710 w 3399155"/>
                <a:gd name="connsiteY24" fmla="*/ 735859 h 2929360"/>
                <a:gd name="connsiteX25" fmla="*/ 727710 w 3399155"/>
                <a:gd name="connsiteY25" fmla="*/ 782743 h 2929360"/>
                <a:gd name="connsiteX26" fmla="*/ 777452 w 3399155"/>
                <a:gd name="connsiteY26" fmla="*/ 782743 h 2929360"/>
                <a:gd name="connsiteX27" fmla="*/ 777452 w 3399155"/>
                <a:gd name="connsiteY27" fmla="*/ 829098 h 2929360"/>
                <a:gd name="connsiteX28" fmla="*/ 807403 w 3399155"/>
                <a:gd name="connsiteY28" fmla="*/ 829098 h 2929360"/>
                <a:gd name="connsiteX29" fmla="*/ 807403 w 3399155"/>
                <a:gd name="connsiteY29" fmla="*/ 875030 h 2929360"/>
                <a:gd name="connsiteX30" fmla="*/ 847196 w 3399155"/>
                <a:gd name="connsiteY30" fmla="*/ 875030 h 2929360"/>
                <a:gd name="connsiteX31" fmla="*/ 857250 w 3399155"/>
                <a:gd name="connsiteY31" fmla="*/ 875030 h 2929360"/>
                <a:gd name="connsiteX32" fmla="*/ 857250 w 3399155"/>
                <a:gd name="connsiteY32" fmla="*/ 921279 h 2929360"/>
                <a:gd name="connsiteX33" fmla="*/ 877147 w 3399155"/>
                <a:gd name="connsiteY33" fmla="*/ 921279 h 2929360"/>
                <a:gd name="connsiteX34" fmla="*/ 887095 w 3399155"/>
                <a:gd name="connsiteY34" fmla="*/ 921279 h 2929360"/>
                <a:gd name="connsiteX35" fmla="*/ 887095 w 3399155"/>
                <a:gd name="connsiteY35" fmla="*/ 1060662 h 2929360"/>
                <a:gd name="connsiteX36" fmla="*/ 976736 w 3399155"/>
                <a:gd name="connsiteY36" fmla="*/ 1060662 h 2929360"/>
                <a:gd name="connsiteX37" fmla="*/ 976736 w 3399155"/>
                <a:gd name="connsiteY37" fmla="*/ 1105959 h 2929360"/>
                <a:gd name="connsiteX38" fmla="*/ 1186180 w 3399155"/>
                <a:gd name="connsiteY38" fmla="*/ 1105959 h 2929360"/>
                <a:gd name="connsiteX39" fmla="*/ 1186180 w 3399155"/>
                <a:gd name="connsiteY39" fmla="*/ 1151149 h 2929360"/>
                <a:gd name="connsiteX40" fmla="*/ 1245976 w 3399155"/>
                <a:gd name="connsiteY40" fmla="*/ 1151149 h 2929360"/>
                <a:gd name="connsiteX41" fmla="*/ 1245976 w 3399155"/>
                <a:gd name="connsiteY41" fmla="*/ 1195917 h 2929360"/>
                <a:gd name="connsiteX42" fmla="*/ 1265873 w 3399155"/>
                <a:gd name="connsiteY42" fmla="*/ 1195917 h 2929360"/>
                <a:gd name="connsiteX43" fmla="*/ 1275821 w 3399155"/>
                <a:gd name="connsiteY43" fmla="*/ 1195917 h 2929360"/>
                <a:gd name="connsiteX44" fmla="*/ 1275821 w 3399155"/>
                <a:gd name="connsiteY44" fmla="*/ 1241319 h 2929360"/>
                <a:gd name="connsiteX45" fmla="*/ 1295823 w 3399155"/>
                <a:gd name="connsiteY45" fmla="*/ 1241319 h 2929360"/>
                <a:gd name="connsiteX46" fmla="*/ 1295823 w 3399155"/>
                <a:gd name="connsiteY46" fmla="*/ 1337945 h 2929360"/>
                <a:gd name="connsiteX47" fmla="*/ 1305771 w 3399155"/>
                <a:gd name="connsiteY47" fmla="*/ 1337945 h 2929360"/>
                <a:gd name="connsiteX48" fmla="*/ 1305771 w 3399155"/>
                <a:gd name="connsiteY48" fmla="*/ 1385358 h 2929360"/>
                <a:gd name="connsiteX49" fmla="*/ 1315720 w 3399155"/>
                <a:gd name="connsiteY49" fmla="*/ 1385358 h 2929360"/>
                <a:gd name="connsiteX50" fmla="*/ 1315720 w 3399155"/>
                <a:gd name="connsiteY50" fmla="*/ 1432454 h 2929360"/>
                <a:gd name="connsiteX51" fmla="*/ 1335617 w 3399155"/>
                <a:gd name="connsiteY51" fmla="*/ 1432454 h 2929360"/>
                <a:gd name="connsiteX52" fmla="*/ 1335617 w 3399155"/>
                <a:gd name="connsiteY52" fmla="*/ 1525588 h 2929360"/>
                <a:gd name="connsiteX53" fmla="*/ 1365568 w 3399155"/>
                <a:gd name="connsiteY53" fmla="*/ 1525588 h 2929360"/>
                <a:gd name="connsiteX54" fmla="*/ 1365568 w 3399155"/>
                <a:gd name="connsiteY54" fmla="*/ 1571519 h 2929360"/>
                <a:gd name="connsiteX55" fmla="*/ 1385464 w 3399155"/>
                <a:gd name="connsiteY55" fmla="*/ 1571519 h 2929360"/>
                <a:gd name="connsiteX56" fmla="*/ 1385464 w 3399155"/>
                <a:gd name="connsiteY56" fmla="*/ 1617027 h 2929360"/>
                <a:gd name="connsiteX57" fmla="*/ 1415309 w 3399155"/>
                <a:gd name="connsiteY57" fmla="*/ 1617027 h 2929360"/>
                <a:gd name="connsiteX58" fmla="*/ 1624753 w 3399155"/>
                <a:gd name="connsiteY58" fmla="*/ 1617027 h 2929360"/>
                <a:gd name="connsiteX59" fmla="*/ 1624753 w 3399155"/>
                <a:gd name="connsiteY59" fmla="*/ 1663806 h 2929360"/>
                <a:gd name="connsiteX60" fmla="*/ 1654598 w 3399155"/>
                <a:gd name="connsiteY60" fmla="*/ 1663806 h 2929360"/>
                <a:gd name="connsiteX61" fmla="*/ 1654598 w 3399155"/>
                <a:gd name="connsiteY61" fmla="*/ 1712912 h 2929360"/>
                <a:gd name="connsiteX62" fmla="*/ 1664653 w 3399155"/>
                <a:gd name="connsiteY62" fmla="*/ 1712912 h 2929360"/>
                <a:gd name="connsiteX63" fmla="*/ 1664653 w 3399155"/>
                <a:gd name="connsiteY63" fmla="*/ 1761702 h 2929360"/>
                <a:gd name="connsiteX64" fmla="*/ 1674601 w 3399155"/>
                <a:gd name="connsiteY64" fmla="*/ 1761702 h 2929360"/>
                <a:gd name="connsiteX65" fmla="*/ 1674601 w 3399155"/>
                <a:gd name="connsiteY65" fmla="*/ 1857693 h 2929360"/>
                <a:gd name="connsiteX66" fmla="*/ 1694498 w 3399155"/>
                <a:gd name="connsiteY66" fmla="*/ 1857693 h 2929360"/>
                <a:gd name="connsiteX67" fmla="*/ 1714394 w 3399155"/>
                <a:gd name="connsiteY67" fmla="*/ 1857693 h 2929360"/>
                <a:gd name="connsiteX68" fmla="*/ 1724343 w 3399155"/>
                <a:gd name="connsiteY68" fmla="*/ 1857693 h 2929360"/>
                <a:gd name="connsiteX69" fmla="*/ 1724343 w 3399155"/>
                <a:gd name="connsiteY69" fmla="*/ 1908704 h 2929360"/>
                <a:gd name="connsiteX70" fmla="*/ 1734396 w 3399155"/>
                <a:gd name="connsiteY70" fmla="*/ 1908704 h 2929360"/>
                <a:gd name="connsiteX71" fmla="*/ 1734396 w 3399155"/>
                <a:gd name="connsiteY71" fmla="*/ 1961198 h 2929360"/>
                <a:gd name="connsiteX72" fmla="*/ 1754293 w 3399155"/>
                <a:gd name="connsiteY72" fmla="*/ 1961198 h 2929360"/>
                <a:gd name="connsiteX73" fmla="*/ 1764242 w 3399155"/>
                <a:gd name="connsiteY73" fmla="*/ 1961198 h 2929360"/>
                <a:gd name="connsiteX74" fmla="*/ 1764242 w 3399155"/>
                <a:gd name="connsiteY74" fmla="*/ 2017713 h 2929360"/>
                <a:gd name="connsiteX75" fmla="*/ 1784138 w 3399155"/>
                <a:gd name="connsiteY75" fmla="*/ 2017713 h 2929360"/>
                <a:gd name="connsiteX76" fmla="*/ 1784138 w 3399155"/>
                <a:gd name="connsiteY76" fmla="*/ 2073169 h 2929360"/>
                <a:gd name="connsiteX77" fmla="*/ 2073275 w 3399155"/>
                <a:gd name="connsiteY77" fmla="*/ 2073169 h 2929360"/>
                <a:gd name="connsiteX78" fmla="*/ 2073275 w 3399155"/>
                <a:gd name="connsiteY78" fmla="*/ 2128203 h 2929360"/>
                <a:gd name="connsiteX79" fmla="*/ 2093172 w 3399155"/>
                <a:gd name="connsiteY79" fmla="*/ 2128203 h 2929360"/>
                <a:gd name="connsiteX80" fmla="*/ 2093172 w 3399155"/>
                <a:gd name="connsiteY80" fmla="*/ 2182178 h 2929360"/>
                <a:gd name="connsiteX81" fmla="*/ 2103226 w 3399155"/>
                <a:gd name="connsiteY81" fmla="*/ 2182178 h 2929360"/>
                <a:gd name="connsiteX82" fmla="*/ 2103226 w 3399155"/>
                <a:gd name="connsiteY82" fmla="*/ 2235624 h 2929360"/>
                <a:gd name="connsiteX83" fmla="*/ 2113174 w 3399155"/>
                <a:gd name="connsiteY83" fmla="*/ 2235624 h 2929360"/>
                <a:gd name="connsiteX84" fmla="*/ 2113174 w 3399155"/>
                <a:gd name="connsiteY84" fmla="*/ 2291398 h 2929360"/>
                <a:gd name="connsiteX85" fmla="*/ 2123123 w 3399155"/>
                <a:gd name="connsiteY85" fmla="*/ 2291398 h 2929360"/>
                <a:gd name="connsiteX86" fmla="*/ 2133071 w 3399155"/>
                <a:gd name="connsiteY86" fmla="*/ 2291398 h 2929360"/>
                <a:gd name="connsiteX87" fmla="*/ 2133071 w 3399155"/>
                <a:gd name="connsiteY87" fmla="*/ 2349394 h 2929360"/>
                <a:gd name="connsiteX88" fmla="*/ 2152968 w 3399155"/>
                <a:gd name="connsiteY88" fmla="*/ 2349394 h 2929360"/>
                <a:gd name="connsiteX89" fmla="*/ 2242820 w 3399155"/>
                <a:gd name="connsiteY89" fmla="*/ 2349394 h 2929360"/>
                <a:gd name="connsiteX90" fmla="*/ 2242820 w 3399155"/>
                <a:gd name="connsiteY90" fmla="*/ 2410566 h 2929360"/>
                <a:gd name="connsiteX91" fmla="*/ 2322512 w 3399155"/>
                <a:gd name="connsiteY91" fmla="*/ 2410566 h 2929360"/>
                <a:gd name="connsiteX92" fmla="*/ 2322512 w 3399155"/>
                <a:gd name="connsiteY92" fmla="*/ 2474701 h 2929360"/>
                <a:gd name="connsiteX93" fmla="*/ 2491952 w 3399155"/>
                <a:gd name="connsiteY93" fmla="*/ 2474701 h 2929360"/>
                <a:gd name="connsiteX94" fmla="*/ 2491952 w 3399155"/>
                <a:gd name="connsiteY94" fmla="*/ 2537460 h 2929360"/>
                <a:gd name="connsiteX95" fmla="*/ 2501900 w 3399155"/>
                <a:gd name="connsiteY95" fmla="*/ 2537460 h 2929360"/>
                <a:gd name="connsiteX96" fmla="*/ 2501900 w 3399155"/>
                <a:gd name="connsiteY96" fmla="*/ 2658110 h 2929360"/>
                <a:gd name="connsiteX97" fmla="*/ 2521797 w 3399155"/>
                <a:gd name="connsiteY97" fmla="*/ 2658110 h 2929360"/>
                <a:gd name="connsiteX98" fmla="*/ 2531745 w 3399155"/>
                <a:gd name="connsiteY98" fmla="*/ 2658110 h 2929360"/>
                <a:gd name="connsiteX99" fmla="*/ 2531745 w 3399155"/>
                <a:gd name="connsiteY99" fmla="*/ 2722245 h 2929360"/>
                <a:gd name="connsiteX100" fmla="*/ 2551748 w 3399155"/>
                <a:gd name="connsiteY100" fmla="*/ 2722245 h 2929360"/>
                <a:gd name="connsiteX101" fmla="*/ 2551748 w 3399155"/>
                <a:gd name="connsiteY101" fmla="*/ 2784263 h 2929360"/>
                <a:gd name="connsiteX102" fmla="*/ 2561907 w 3399155"/>
                <a:gd name="connsiteY102" fmla="*/ 2784263 h 2929360"/>
                <a:gd name="connsiteX103" fmla="*/ 2591752 w 3399155"/>
                <a:gd name="connsiteY103" fmla="*/ 2784263 h 2929360"/>
                <a:gd name="connsiteX104" fmla="*/ 2591752 w 3399155"/>
                <a:gd name="connsiteY104" fmla="*/ 2852526 h 2929360"/>
                <a:gd name="connsiteX105" fmla="*/ 2960582 w 3399155"/>
                <a:gd name="connsiteY105" fmla="*/ 2852526 h 2929360"/>
                <a:gd name="connsiteX106" fmla="*/ 2960582 w 3399155"/>
                <a:gd name="connsiteY106" fmla="*/ 2929361 h 2929360"/>
                <a:gd name="connsiteX107" fmla="*/ 2980478 w 3399155"/>
                <a:gd name="connsiteY107" fmla="*/ 2929361 h 2929360"/>
                <a:gd name="connsiteX108" fmla="*/ 3010429 w 3399155"/>
                <a:gd name="connsiteY108" fmla="*/ 2929361 h 2929360"/>
                <a:gd name="connsiteX109" fmla="*/ 3369310 w 3399155"/>
                <a:gd name="connsiteY109" fmla="*/ 2929361 h 2929360"/>
                <a:gd name="connsiteX110" fmla="*/ 3389207 w 3399155"/>
                <a:gd name="connsiteY110" fmla="*/ 2929361 h 2929360"/>
                <a:gd name="connsiteX111" fmla="*/ 3399155 w 3399155"/>
                <a:gd name="connsiteY111" fmla="*/ 2929361 h 292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399155" h="2929360">
                  <a:moveTo>
                    <a:pt x="0" y="0"/>
                  </a:moveTo>
                  <a:lnTo>
                    <a:pt x="159385" y="0"/>
                  </a:lnTo>
                  <a:lnTo>
                    <a:pt x="159385" y="266594"/>
                  </a:lnTo>
                  <a:lnTo>
                    <a:pt x="209232" y="266594"/>
                  </a:lnTo>
                  <a:lnTo>
                    <a:pt x="209232" y="300461"/>
                  </a:lnTo>
                  <a:lnTo>
                    <a:pt x="249026" y="300461"/>
                  </a:lnTo>
                  <a:lnTo>
                    <a:pt x="249026" y="348827"/>
                  </a:lnTo>
                  <a:lnTo>
                    <a:pt x="368829" y="348827"/>
                  </a:lnTo>
                  <a:lnTo>
                    <a:pt x="368829" y="398780"/>
                  </a:lnTo>
                  <a:lnTo>
                    <a:pt x="408622" y="398780"/>
                  </a:lnTo>
                  <a:lnTo>
                    <a:pt x="408622" y="448416"/>
                  </a:lnTo>
                  <a:lnTo>
                    <a:pt x="418677" y="448416"/>
                  </a:lnTo>
                  <a:lnTo>
                    <a:pt x="418677" y="497417"/>
                  </a:lnTo>
                  <a:lnTo>
                    <a:pt x="428625" y="497417"/>
                  </a:lnTo>
                  <a:lnTo>
                    <a:pt x="428625" y="545571"/>
                  </a:lnTo>
                  <a:lnTo>
                    <a:pt x="438573" y="545571"/>
                  </a:lnTo>
                  <a:lnTo>
                    <a:pt x="438573" y="593196"/>
                  </a:lnTo>
                  <a:lnTo>
                    <a:pt x="448522" y="593196"/>
                  </a:lnTo>
                  <a:lnTo>
                    <a:pt x="448522" y="641033"/>
                  </a:lnTo>
                  <a:lnTo>
                    <a:pt x="478366" y="641033"/>
                  </a:lnTo>
                  <a:lnTo>
                    <a:pt x="478366" y="688234"/>
                  </a:lnTo>
                  <a:lnTo>
                    <a:pt x="488421" y="688234"/>
                  </a:lnTo>
                  <a:lnTo>
                    <a:pt x="498369" y="688234"/>
                  </a:lnTo>
                  <a:lnTo>
                    <a:pt x="498369" y="735859"/>
                  </a:lnTo>
                  <a:lnTo>
                    <a:pt x="727710" y="735859"/>
                  </a:lnTo>
                  <a:lnTo>
                    <a:pt x="727710" y="782743"/>
                  </a:lnTo>
                  <a:lnTo>
                    <a:pt x="777452" y="782743"/>
                  </a:lnTo>
                  <a:lnTo>
                    <a:pt x="777452" y="829098"/>
                  </a:lnTo>
                  <a:lnTo>
                    <a:pt x="807403" y="829098"/>
                  </a:lnTo>
                  <a:lnTo>
                    <a:pt x="807403" y="875030"/>
                  </a:lnTo>
                  <a:lnTo>
                    <a:pt x="847196" y="875030"/>
                  </a:lnTo>
                  <a:lnTo>
                    <a:pt x="857250" y="875030"/>
                  </a:lnTo>
                  <a:lnTo>
                    <a:pt x="857250" y="921279"/>
                  </a:lnTo>
                  <a:lnTo>
                    <a:pt x="877147" y="921279"/>
                  </a:lnTo>
                  <a:lnTo>
                    <a:pt x="887095" y="921279"/>
                  </a:lnTo>
                  <a:lnTo>
                    <a:pt x="887095" y="1060662"/>
                  </a:lnTo>
                  <a:lnTo>
                    <a:pt x="976736" y="1060662"/>
                  </a:lnTo>
                  <a:lnTo>
                    <a:pt x="976736" y="1105959"/>
                  </a:lnTo>
                  <a:lnTo>
                    <a:pt x="1186180" y="1105959"/>
                  </a:lnTo>
                  <a:lnTo>
                    <a:pt x="1186180" y="1151149"/>
                  </a:lnTo>
                  <a:lnTo>
                    <a:pt x="1245976" y="1151149"/>
                  </a:lnTo>
                  <a:lnTo>
                    <a:pt x="1245976" y="1195917"/>
                  </a:lnTo>
                  <a:lnTo>
                    <a:pt x="1265873" y="1195917"/>
                  </a:lnTo>
                  <a:lnTo>
                    <a:pt x="1275821" y="1195917"/>
                  </a:lnTo>
                  <a:lnTo>
                    <a:pt x="1275821" y="1241319"/>
                  </a:lnTo>
                  <a:lnTo>
                    <a:pt x="1295823" y="1241319"/>
                  </a:lnTo>
                  <a:lnTo>
                    <a:pt x="1295823" y="1337945"/>
                  </a:lnTo>
                  <a:lnTo>
                    <a:pt x="1305771" y="1337945"/>
                  </a:lnTo>
                  <a:lnTo>
                    <a:pt x="1305771" y="1385358"/>
                  </a:lnTo>
                  <a:lnTo>
                    <a:pt x="1315720" y="1385358"/>
                  </a:lnTo>
                  <a:lnTo>
                    <a:pt x="1315720" y="1432454"/>
                  </a:lnTo>
                  <a:lnTo>
                    <a:pt x="1335617" y="1432454"/>
                  </a:lnTo>
                  <a:lnTo>
                    <a:pt x="1335617" y="1525588"/>
                  </a:lnTo>
                  <a:lnTo>
                    <a:pt x="1365568" y="1525588"/>
                  </a:lnTo>
                  <a:lnTo>
                    <a:pt x="1365568" y="1571519"/>
                  </a:lnTo>
                  <a:lnTo>
                    <a:pt x="1385464" y="1571519"/>
                  </a:lnTo>
                  <a:lnTo>
                    <a:pt x="1385464" y="1617027"/>
                  </a:lnTo>
                  <a:lnTo>
                    <a:pt x="1415309" y="1617027"/>
                  </a:lnTo>
                  <a:lnTo>
                    <a:pt x="1624753" y="1617027"/>
                  </a:lnTo>
                  <a:lnTo>
                    <a:pt x="1624753" y="1663806"/>
                  </a:lnTo>
                  <a:lnTo>
                    <a:pt x="1654598" y="1663806"/>
                  </a:lnTo>
                  <a:lnTo>
                    <a:pt x="1654598" y="1712912"/>
                  </a:lnTo>
                  <a:lnTo>
                    <a:pt x="1664653" y="1712912"/>
                  </a:lnTo>
                  <a:lnTo>
                    <a:pt x="1664653" y="1761702"/>
                  </a:lnTo>
                  <a:lnTo>
                    <a:pt x="1674601" y="1761702"/>
                  </a:lnTo>
                  <a:lnTo>
                    <a:pt x="1674601" y="1857693"/>
                  </a:lnTo>
                  <a:lnTo>
                    <a:pt x="1694498" y="1857693"/>
                  </a:lnTo>
                  <a:lnTo>
                    <a:pt x="1714394" y="1857693"/>
                  </a:lnTo>
                  <a:lnTo>
                    <a:pt x="1724343" y="1857693"/>
                  </a:lnTo>
                  <a:lnTo>
                    <a:pt x="1724343" y="1908704"/>
                  </a:lnTo>
                  <a:lnTo>
                    <a:pt x="1734396" y="1908704"/>
                  </a:lnTo>
                  <a:lnTo>
                    <a:pt x="1734396" y="1961198"/>
                  </a:lnTo>
                  <a:lnTo>
                    <a:pt x="1754293" y="1961198"/>
                  </a:lnTo>
                  <a:lnTo>
                    <a:pt x="1764242" y="1961198"/>
                  </a:lnTo>
                  <a:lnTo>
                    <a:pt x="1764242" y="2017713"/>
                  </a:lnTo>
                  <a:lnTo>
                    <a:pt x="1784138" y="2017713"/>
                  </a:lnTo>
                  <a:lnTo>
                    <a:pt x="1784138" y="2073169"/>
                  </a:lnTo>
                  <a:lnTo>
                    <a:pt x="2073275" y="2073169"/>
                  </a:lnTo>
                  <a:lnTo>
                    <a:pt x="2073275" y="2128203"/>
                  </a:lnTo>
                  <a:lnTo>
                    <a:pt x="2093172" y="2128203"/>
                  </a:lnTo>
                  <a:lnTo>
                    <a:pt x="2093172" y="2182178"/>
                  </a:lnTo>
                  <a:lnTo>
                    <a:pt x="2103226" y="2182178"/>
                  </a:lnTo>
                  <a:lnTo>
                    <a:pt x="2103226" y="2235624"/>
                  </a:lnTo>
                  <a:lnTo>
                    <a:pt x="2113174" y="2235624"/>
                  </a:lnTo>
                  <a:lnTo>
                    <a:pt x="2113174" y="2291398"/>
                  </a:lnTo>
                  <a:lnTo>
                    <a:pt x="2123123" y="2291398"/>
                  </a:lnTo>
                  <a:lnTo>
                    <a:pt x="2133071" y="2291398"/>
                  </a:lnTo>
                  <a:lnTo>
                    <a:pt x="2133071" y="2349394"/>
                  </a:lnTo>
                  <a:lnTo>
                    <a:pt x="2152968" y="2349394"/>
                  </a:lnTo>
                  <a:lnTo>
                    <a:pt x="2242820" y="2349394"/>
                  </a:lnTo>
                  <a:lnTo>
                    <a:pt x="2242820" y="2410566"/>
                  </a:lnTo>
                  <a:lnTo>
                    <a:pt x="2322512" y="2410566"/>
                  </a:lnTo>
                  <a:lnTo>
                    <a:pt x="2322512" y="2474701"/>
                  </a:lnTo>
                  <a:lnTo>
                    <a:pt x="2491952" y="2474701"/>
                  </a:lnTo>
                  <a:lnTo>
                    <a:pt x="2491952" y="2537460"/>
                  </a:lnTo>
                  <a:lnTo>
                    <a:pt x="2501900" y="2537460"/>
                  </a:lnTo>
                  <a:lnTo>
                    <a:pt x="2501900" y="2658110"/>
                  </a:lnTo>
                  <a:lnTo>
                    <a:pt x="2521797" y="2658110"/>
                  </a:lnTo>
                  <a:lnTo>
                    <a:pt x="2531745" y="2658110"/>
                  </a:lnTo>
                  <a:lnTo>
                    <a:pt x="2531745" y="2722245"/>
                  </a:lnTo>
                  <a:lnTo>
                    <a:pt x="2551748" y="2722245"/>
                  </a:lnTo>
                  <a:lnTo>
                    <a:pt x="2551748" y="2784263"/>
                  </a:lnTo>
                  <a:lnTo>
                    <a:pt x="2561907" y="2784263"/>
                  </a:lnTo>
                  <a:lnTo>
                    <a:pt x="2591752" y="2784263"/>
                  </a:lnTo>
                  <a:lnTo>
                    <a:pt x="2591752" y="2852526"/>
                  </a:lnTo>
                  <a:lnTo>
                    <a:pt x="2960582" y="2852526"/>
                  </a:lnTo>
                  <a:lnTo>
                    <a:pt x="2960582" y="2929361"/>
                  </a:lnTo>
                  <a:lnTo>
                    <a:pt x="2980478" y="2929361"/>
                  </a:lnTo>
                  <a:lnTo>
                    <a:pt x="3010429" y="2929361"/>
                  </a:lnTo>
                  <a:lnTo>
                    <a:pt x="3369310" y="2929361"/>
                  </a:lnTo>
                  <a:lnTo>
                    <a:pt x="3389207" y="2929361"/>
                  </a:lnTo>
                  <a:lnTo>
                    <a:pt x="3399155" y="2929361"/>
                  </a:lnTo>
                </a:path>
              </a:pathLst>
            </a:custGeom>
            <a:noFill/>
            <a:ln w="10583" cap="flat">
              <a:solidFill>
                <a:schemeClr val="accent1">
                  <a:lumMod val="40000"/>
                  <a:lumOff val="60000"/>
                </a:schemeClr>
              </a:solidFill>
              <a:prstDash val="dash"/>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01" name="Freeform 257">
              <a:extLst>
                <a:ext uri="{FF2B5EF4-FFF2-40B4-BE49-F238E27FC236}">
                  <a16:creationId xmlns:a16="http://schemas.microsoft.com/office/drawing/2014/main" id="{7D1A284F-3218-CDDC-33F1-9E23376B6979}"/>
                </a:ext>
              </a:extLst>
            </p:cNvPr>
            <p:cNvSpPr/>
            <p:nvPr/>
          </p:nvSpPr>
          <p:spPr>
            <a:xfrm>
              <a:off x="5068701" y="4665371"/>
              <a:ext cx="1481" cy="4656"/>
            </a:xfrm>
            <a:custGeom>
              <a:avLst/>
              <a:gdLst>
                <a:gd name="connsiteX0" fmla="*/ 1481 w 1481"/>
                <a:gd name="connsiteY0" fmla="*/ 0 h 4656"/>
                <a:gd name="connsiteX1" fmla="*/ 0 w 1481"/>
                <a:gd name="connsiteY1" fmla="*/ 4657 h 4656"/>
              </a:gdLst>
              <a:ahLst/>
              <a:cxnLst>
                <a:cxn ang="0">
                  <a:pos x="connsiteX0" y="connsiteY0"/>
                </a:cxn>
                <a:cxn ang="0">
                  <a:pos x="connsiteX1" y="connsiteY1"/>
                </a:cxn>
              </a:cxnLst>
              <a:rect l="l" t="t" r="r" b="b"/>
              <a:pathLst>
                <a:path w="1481" h="4656">
                  <a:moveTo>
                    <a:pt x="1481" y="0"/>
                  </a:moveTo>
                  <a:lnTo>
                    <a:pt x="0" y="4657"/>
                  </a:lnTo>
                </a:path>
              </a:pathLst>
            </a:custGeom>
            <a:ln w="15875" cap="flat">
              <a:solidFill>
                <a:srgbClr val="B2182B"/>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02" name="Freeform 258">
              <a:extLst>
                <a:ext uri="{FF2B5EF4-FFF2-40B4-BE49-F238E27FC236}">
                  <a16:creationId xmlns:a16="http://schemas.microsoft.com/office/drawing/2014/main" id="{F8BE9736-64A0-847B-76B1-A445B607860F}"/>
                </a:ext>
              </a:extLst>
            </p:cNvPr>
            <p:cNvSpPr/>
            <p:nvPr/>
          </p:nvSpPr>
          <p:spPr>
            <a:xfrm>
              <a:off x="1669546" y="1740667"/>
              <a:ext cx="3399155" cy="2249170"/>
            </a:xfrm>
            <a:custGeom>
              <a:avLst/>
              <a:gdLst>
                <a:gd name="connsiteX0" fmla="*/ 0 w 3399155"/>
                <a:gd name="connsiteY0" fmla="*/ 0 h 2249170"/>
                <a:gd name="connsiteX1" fmla="*/ 159385 w 3399155"/>
                <a:gd name="connsiteY1" fmla="*/ 0 h 2249170"/>
                <a:gd name="connsiteX2" fmla="*/ 159385 w 3399155"/>
                <a:gd name="connsiteY2" fmla="*/ 5715 h 2249170"/>
                <a:gd name="connsiteX3" fmla="*/ 209232 w 3399155"/>
                <a:gd name="connsiteY3" fmla="*/ 5715 h 2249170"/>
                <a:gd name="connsiteX4" fmla="*/ 209232 w 3399155"/>
                <a:gd name="connsiteY4" fmla="*/ 19791 h 2249170"/>
                <a:gd name="connsiteX5" fmla="*/ 249026 w 3399155"/>
                <a:gd name="connsiteY5" fmla="*/ 19791 h 2249170"/>
                <a:gd name="connsiteX6" fmla="*/ 249026 w 3399155"/>
                <a:gd name="connsiteY6" fmla="*/ 38206 h 2249170"/>
                <a:gd name="connsiteX7" fmla="*/ 368829 w 3399155"/>
                <a:gd name="connsiteY7" fmla="*/ 38206 h 2249170"/>
                <a:gd name="connsiteX8" fmla="*/ 368829 w 3399155"/>
                <a:gd name="connsiteY8" fmla="*/ 59478 h 2249170"/>
                <a:gd name="connsiteX9" fmla="*/ 408622 w 3399155"/>
                <a:gd name="connsiteY9" fmla="*/ 59478 h 2249170"/>
                <a:gd name="connsiteX10" fmla="*/ 408622 w 3399155"/>
                <a:gd name="connsiteY10" fmla="*/ 82656 h 2249170"/>
                <a:gd name="connsiteX11" fmla="*/ 418677 w 3399155"/>
                <a:gd name="connsiteY11" fmla="*/ 82656 h 2249170"/>
                <a:gd name="connsiteX12" fmla="*/ 418677 w 3399155"/>
                <a:gd name="connsiteY12" fmla="*/ 107315 h 2249170"/>
                <a:gd name="connsiteX13" fmla="*/ 428625 w 3399155"/>
                <a:gd name="connsiteY13" fmla="*/ 107315 h 2249170"/>
                <a:gd name="connsiteX14" fmla="*/ 428625 w 3399155"/>
                <a:gd name="connsiteY14" fmla="*/ 133138 h 2249170"/>
                <a:gd name="connsiteX15" fmla="*/ 438573 w 3399155"/>
                <a:gd name="connsiteY15" fmla="*/ 133138 h 2249170"/>
                <a:gd name="connsiteX16" fmla="*/ 438573 w 3399155"/>
                <a:gd name="connsiteY16" fmla="*/ 160020 h 2249170"/>
                <a:gd name="connsiteX17" fmla="*/ 448522 w 3399155"/>
                <a:gd name="connsiteY17" fmla="*/ 160020 h 2249170"/>
                <a:gd name="connsiteX18" fmla="*/ 448522 w 3399155"/>
                <a:gd name="connsiteY18" fmla="*/ 187854 h 2249170"/>
                <a:gd name="connsiteX19" fmla="*/ 478366 w 3399155"/>
                <a:gd name="connsiteY19" fmla="*/ 187854 h 2249170"/>
                <a:gd name="connsiteX20" fmla="*/ 478366 w 3399155"/>
                <a:gd name="connsiteY20" fmla="*/ 216535 h 2249170"/>
                <a:gd name="connsiteX21" fmla="*/ 488421 w 3399155"/>
                <a:gd name="connsiteY21" fmla="*/ 216535 h 2249170"/>
                <a:gd name="connsiteX22" fmla="*/ 498369 w 3399155"/>
                <a:gd name="connsiteY22" fmla="*/ 216535 h 2249170"/>
                <a:gd name="connsiteX23" fmla="*/ 498369 w 3399155"/>
                <a:gd name="connsiteY23" fmla="*/ 246274 h 2249170"/>
                <a:gd name="connsiteX24" fmla="*/ 727710 w 3399155"/>
                <a:gd name="connsiteY24" fmla="*/ 246274 h 2249170"/>
                <a:gd name="connsiteX25" fmla="*/ 727710 w 3399155"/>
                <a:gd name="connsiteY25" fmla="*/ 276331 h 2249170"/>
                <a:gd name="connsiteX26" fmla="*/ 777452 w 3399155"/>
                <a:gd name="connsiteY26" fmla="*/ 276331 h 2249170"/>
                <a:gd name="connsiteX27" fmla="*/ 777452 w 3399155"/>
                <a:gd name="connsiteY27" fmla="*/ 307234 h 2249170"/>
                <a:gd name="connsiteX28" fmla="*/ 807403 w 3399155"/>
                <a:gd name="connsiteY28" fmla="*/ 307234 h 2249170"/>
                <a:gd name="connsiteX29" fmla="*/ 807403 w 3399155"/>
                <a:gd name="connsiteY29" fmla="*/ 338455 h 2249170"/>
                <a:gd name="connsiteX30" fmla="*/ 847196 w 3399155"/>
                <a:gd name="connsiteY30" fmla="*/ 338455 h 2249170"/>
                <a:gd name="connsiteX31" fmla="*/ 857250 w 3399155"/>
                <a:gd name="connsiteY31" fmla="*/ 338455 h 2249170"/>
                <a:gd name="connsiteX32" fmla="*/ 857250 w 3399155"/>
                <a:gd name="connsiteY32" fmla="*/ 370628 h 2249170"/>
                <a:gd name="connsiteX33" fmla="*/ 877147 w 3399155"/>
                <a:gd name="connsiteY33" fmla="*/ 370628 h 2249170"/>
                <a:gd name="connsiteX34" fmla="*/ 887095 w 3399155"/>
                <a:gd name="connsiteY34" fmla="*/ 370628 h 2249170"/>
                <a:gd name="connsiteX35" fmla="*/ 887095 w 3399155"/>
                <a:gd name="connsiteY35" fmla="*/ 471064 h 2249170"/>
                <a:gd name="connsiteX36" fmla="*/ 976736 w 3399155"/>
                <a:gd name="connsiteY36" fmla="*/ 471064 h 2249170"/>
                <a:gd name="connsiteX37" fmla="*/ 976736 w 3399155"/>
                <a:gd name="connsiteY37" fmla="*/ 505037 h 2249170"/>
                <a:gd name="connsiteX38" fmla="*/ 1186180 w 3399155"/>
                <a:gd name="connsiteY38" fmla="*/ 505037 h 2249170"/>
                <a:gd name="connsiteX39" fmla="*/ 1186180 w 3399155"/>
                <a:gd name="connsiteY39" fmla="*/ 539750 h 2249170"/>
                <a:gd name="connsiteX40" fmla="*/ 1245976 w 3399155"/>
                <a:gd name="connsiteY40" fmla="*/ 539750 h 2249170"/>
                <a:gd name="connsiteX41" fmla="*/ 1245976 w 3399155"/>
                <a:gd name="connsiteY41" fmla="*/ 574781 h 2249170"/>
                <a:gd name="connsiteX42" fmla="*/ 1265873 w 3399155"/>
                <a:gd name="connsiteY42" fmla="*/ 574781 h 2249170"/>
                <a:gd name="connsiteX43" fmla="*/ 1275821 w 3399155"/>
                <a:gd name="connsiteY43" fmla="*/ 574781 h 2249170"/>
                <a:gd name="connsiteX44" fmla="*/ 1275821 w 3399155"/>
                <a:gd name="connsiteY44" fmla="*/ 610553 h 2249170"/>
                <a:gd name="connsiteX45" fmla="*/ 1295823 w 3399155"/>
                <a:gd name="connsiteY45" fmla="*/ 610553 h 2249170"/>
                <a:gd name="connsiteX46" fmla="*/ 1295823 w 3399155"/>
                <a:gd name="connsiteY46" fmla="*/ 686223 h 2249170"/>
                <a:gd name="connsiteX47" fmla="*/ 1305771 w 3399155"/>
                <a:gd name="connsiteY47" fmla="*/ 686223 h 2249170"/>
                <a:gd name="connsiteX48" fmla="*/ 1305771 w 3399155"/>
                <a:gd name="connsiteY48" fmla="*/ 724535 h 2249170"/>
                <a:gd name="connsiteX49" fmla="*/ 1315720 w 3399155"/>
                <a:gd name="connsiteY49" fmla="*/ 724535 h 2249170"/>
                <a:gd name="connsiteX50" fmla="*/ 1315720 w 3399155"/>
                <a:gd name="connsiteY50" fmla="*/ 763376 h 2249170"/>
                <a:gd name="connsiteX51" fmla="*/ 1335617 w 3399155"/>
                <a:gd name="connsiteY51" fmla="*/ 763376 h 2249170"/>
                <a:gd name="connsiteX52" fmla="*/ 1335617 w 3399155"/>
                <a:gd name="connsiteY52" fmla="*/ 841904 h 2249170"/>
                <a:gd name="connsiteX53" fmla="*/ 1365568 w 3399155"/>
                <a:gd name="connsiteY53" fmla="*/ 841904 h 2249170"/>
                <a:gd name="connsiteX54" fmla="*/ 1365568 w 3399155"/>
                <a:gd name="connsiteY54" fmla="*/ 881592 h 2249170"/>
                <a:gd name="connsiteX55" fmla="*/ 1385464 w 3399155"/>
                <a:gd name="connsiteY55" fmla="*/ 881592 h 2249170"/>
                <a:gd name="connsiteX56" fmla="*/ 1385464 w 3399155"/>
                <a:gd name="connsiteY56" fmla="*/ 921702 h 2249170"/>
                <a:gd name="connsiteX57" fmla="*/ 1415309 w 3399155"/>
                <a:gd name="connsiteY57" fmla="*/ 921702 h 2249170"/>
                <a:gd name="connsiteX58" fmla="*/ 1624753 w 3399155"/>
                <a:gd name="connsiteY58" fmla="*/ 921702 h 2249170"/>
                <a:gd name="connsiteX59" fmla="*/ 1624753 w 3399155"/>
                <a:gd name="connsiteY59" fmla="*/ 962766 h 2249170"/>
                <a:gd name="connsiteX60" fmla="*/ 1654598 w 3399155"/>
                <a:gd name="connsiteY60" fmla="*/ 962766 h 2249170"/>
                <a:gd name="connsiteX61" fmla="*/ 1654598 w 3399155"/>
                <a:gd name="connsiteY61" fmla="*/ 1005840 h 2249170"/>
                <a:gd name="connsiteX62" fmla="*/ 1664653 w 3399155"/>
                <a:gd name="connsiteY62" fmla="*/ 1005840 h 2249170"/>
                <a:gd name="connsiteX63" fmla="*/ 1664653 w 3399155"/>
                <a:gd name="connsiteY63" fmla="*/ 1049126 h 2249170"/>
                <a:gd name="connsiteX64" fmla="*/ 1674601 w 3399155"/>
                <a:gd name="connsiteY64" fmla="*/ 1049126 h 2249170"/>
                <a:gd name="connsiteX65" fmla="*/ 1674601 w 3399155"/>
                <a:gd name="connsiteY65" fmla="*/ 1136862 h 2249170"/>
                <a:gd name="connsiteX66" fmla="*/ 1694498 w 3399155"/>
                <a:gd name="connsiteY66" fmla="*/ 1136862 h 2249170"/>
                <a:gd name="connsiteX67" fmla="*/ 1714394 w 3399155"/>
                <a:gd name="connsiteY67" fmla="*/ 1136862 h 2249170"/>
                <a:gd name="connsiteX68" fmla="*/ 1724343 w 3399155"/>
                <a:gd name="connsiteY68" fmla="*/ 1136862 h 2249170"/>
                <a:gd name="connsiteX69" fmla="*/ 1724343 w 3399155"/>
                <a:gd name="connsiteY69" fmla="*/ 1183323 h 2249170"/>
                <a:gd name="connsiteX70" fmla="*/ 1734396 w 3399155"/>
                <a:gd name="connsiteY70" fmla="*/ 1183323 h 2249170"/>
                <a:gd name="connsiteX71" fmla="*/ 1734396 w 3399155"/>
                <a:gd name="connsiteY71" fmla="*/ 1231371 h 2249170"/>
                <a:gd name="connsiteX72" fmla="*/ 1754293 w 3399155"/>
                <a:gd name="connsiteY72" fmla="*/ 1231371 h 2249170"/>
                <a:gd name="connsiteX73" fmla="*/ 1764242 w 3399155"/>
                <a:gd name="connsiteY73" fmla="*/ 1231371 h 2249170"/>
                <a:gd name="connsiteX74" fmla="*/ 1764242 w 3399155"/>
                <a:gd name="connsiteY74" fmla="*/ 1282171 h 2249170"/>
                <a:gd name="connsiteX75" fmla="*/ 1784138 w 3399155"/>
                <a:gd name="connsiteY75" fmla="*/ 1282171 h 2249170"/>
                <a:gd name="connsiteX76" fmla="*/ 1784138 w 3399155"/>
                <a:gd name="connsiteY76" fmla="*/ 1333712 h 2249170"/>
                <a:gd name="connsiteX77" fmla="*/ 2073275 w 3399155"/>
                <a:gd name="connsiteY77" fmla="*/ 1333712 h 2249170"/>
                <a:gd name="connsiteX78" fmla="*/ 2073275 w 3399155"/>
                <a:gd name="connsiteY78" fmla="*/ 1385676 h 2249170"/>
                <a:gd name="connsiteX79" fmla="*/ 2093172 w 3399155"/>
                <a:gd name="connsiteY79" fmla="*/ 1385676 h 2249170"/>
                <a:gd name="connsiteX80" fmla="*/ 2093172 w 3399155"/>
                <a:gd name="connsiteY80" fmla="*/ 1438275 h 2249170"/>
                <a:gd name="connsiteX81" fmla="*/ 2103226 w 3399155"/>
                <a:gd name="connsiteY81" fmla="*/ 1438275 h 2249170"/>
                <a:gd name="connsiteX82" fmla="*/ 2103226 w 3399155"/>
                <a:gd name="connsiteY82" fmla="*/ 1491297 h 2249170"/>
                <a:gd name="connsiteX83" fmla="*/ 2113174 w 3399155"/>
                <a:gd name="connsiteY83" fmla="*/ 1491297 h 2249170"/>
                <a:gd name="connsiteX84" fmla="*/ 2113174 w 3399155"/>
                <a:gd name="connsiteY84" fmla="*/ 1546860 h 2249170"/>
                <a:gd name="connsiteX85" fmla="*/ 2123123 w 3399155"/>
                <a:gd name="connsiteY85" fmla="*/ 1546860 h 2249170"/>
                <a:gd name="connsiteX86" fmla="*/ 2133071 w 3399155"/>
                <a:gd name="connsiteY86" fmla="*/ 1546860 h 2249170"/>
                <a:gd name="connsiteX87" fmla="*/ 2133071 w 3399155"/>
                <a:gd name="connsiteY87" fmla="*/ 1604857 h 2249170"/>
                <a:gd name="connsiteX88" fmla="*/ 2152968 w 3399155"/>
                <a:gd name="connsiteY88" fmla="*/ 1604857 h 2249170"/>
                <a:gd name="connsiteX89" fmla="*/ 2242820 w 3399155"/>
                <a:gd name="connsiteY89" fmla="*/ 1604857 h 2249170"/>
                <a:gd name="connsiteX90" fmla="*/ 2242820 w 3399155"/>
                <a:gd name="connsiteY90" fmla="*/ 1665605 h 2249170"/>
                <a:gd name="connsiteX91" fmla="*/ 2322512 w 3399155"/>
                <a:gd name="connsiteY91" fmla="*/ 1665605 h 2249170"/>
                <a:gd name="connsiteX92" fmla="*/ 2322512 w 3399155"/>
                <a:gd name="connsiteY92" fmla="*/ 1730058 h 2249170"/>
                <a:gd name="connsiteX93" fmla="*/ 2491952 w 3399155"/>
                <a:gd name="connsiteY93" fmla="*/ 1730058 h 2249170"/>
                <a:gd name="connsiteX94" fmla="*/ 2491952 w 3399155"/>
                <a:gd name="connsiteY94" fmla="*/ 1795568 h 2249170"/>
                <a:gd name="connsiteX95" fmla="*/ 2501900 w 3399155"/>
                <a:gd name="connsiteY95" fmla="*/ 1795568 h 2249170"/>
                <a:gd name="connsiteX96" fmla="*/ 2501900 w 3399155"/>
                <a:gd name="connsiteY96" fmla="*/ 1929977 h 2249170"/>
                <a:gd name="connsiteX97" fmla="*/ 2521797 w 3399155"/>
                <a:gd name="connsiteY97" fmla="*/ 1929977 h 2249170"/>
                <a:gd name="connsiteX98" fmla="*/ 2531745 w 3399155"/>
                <a:gd name="connsiteY98" fmla="*/ 1929977 h 2249170"/>
                <a:gd name="connsiteX99" fmla="*/ 2531745 w 3399155"/>
                <a:gd name="connsiteY99" fmla="*/ 2002790 h 2249170"/>
                <a:gd name="connsiteX100" fmla="*/ 2551748 w 3399155"/>
                <a:gd name="connsiteY100" fmla="*/ 2002790 h 2249170"/>
                <a:gd name="connsiteX101" fmla="*/ 2551748 w 3399155"/>
                <a:gd name="connsiteY101" fmla="*/ 2077297 h 2249170"/>
                <a:gd name="connsiteX102" fmla="*/ 2561907 w 3399155"/>
                <a:gd name="connsiteY102" fmla="*/ 2077297 h 2249170"/>
                <a:gd name="connsiteX103" fmla="*/ 2591752 w 3399155"/>
                <a:gd name="connsiteY103" fmla="*/ 2077297 h 2249170"/>
                <a:gd name="connsiteX104" fmla="*/ 2591752 w 3399155"/>
                <a:gd name="connsiteY104" fmla="*/ 2158894 h 2249170"/>
                <a:gd name="connsiteX105" fmla="*/ 2960582 w 3399155"/>
                <a:gd name="connsiteY105" fmla="*/ 2158894 h 2249170"/>
                <a:gd name="connsiteX106" fmla="*/ 2960582 w 3399155"/>
                <a:gd name="connsiteY106" fmla="*/ 2249170 h 2249170"/>
                <a:gd name="connsiteX107" fmla="*/ 2980478 w 3399155"/>
                <a:gd name="connsiteY107" fmla="*/ 2249170 h 2249170"/>
                <a:gd name="connsiteX108" fmla="*/ 3010429 w 3399155"/>
                <a:gd name="connsiteY108" fmla="*/ 2249170 h 2249170"/>
                <a:gd name="connsiteX109" fmla="*/ 3369310 w 3399155"/>
                <a:gd name="connsiteY109" fmla="*/ 2249170 h 2249170"/>
                <a:gd name="connsiteX110" fmla="*/ 3389207 w 3399155"/>
                <a:gd name="connsiteY110" fmla="*/ 2249170 h 2249170"/>
                <a:gd name="connsiteX111" fmla="*/ 3399155 w 3399155"/>
                <a:gd name="connsiteY111" fmla="*/ 2249170 h 224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399155" h="2249170">
                  <a:moveTo>
                    <a:pt x="0" y="0"/>
                  </a:moveTo>
                  <a:lnTo>
                    <a:pt x="159385" y="0"/>
                  </a:lnTo>
                  <a:lnTo>
                    <a:pt x="159385" y="5715"/>
                  </a:lnTo>
                  <a:lnTo>
                    <a:pt x="209232" y="5715"/>
                  </a:lnTo>
                  <a:lnTo>
                    <a:pt x="209232" y="19791"/>
                  </a:lnTo>
                  <a:lnTo>
                    <a:pt x="249026" y="19791"/>
                  </a:lnTo>
                  <a:lnTo>
                    <a:pt x="249026" y="38206"/>
                  </a:lnTo>
                  <a:lnTo>
                    <a:pt x="368829" y="38206"/>
                  </a:lnTo>
                  <a:lnTo>
                    <a:pt x="368829" y="59478"/>
                  </a:lnTo>
                  <a:lnTo>
                    <a:pt x="408622" y="59478"/>
                  </a:lnTo>
                  <a:lnTo>
                    <a:pt x="408622" y="82656"/>
                  </a:lnTo>
                  <a:lnTo>
                    <a:pt x="418677" y="82656"/>
                  </a:lnTo>
                  <a:lnTo>
                    <a:pt x="418677" y="107315"/>
                  </a:lnTo>
                  <a:lnTo>
                    <a:pt x="428625" y="107315"/>
                  </a:lnTo>
                  <a:lnTo>
                    <a:pt x="428625" y="133138"/>
                  </a:lnTo>
                  <a:lnTo>
                    <a:pt x="438573" y="133138"/>
                  </a:lnTo>
                  <a:lnTo>
                    <a:pt x="438573" y="160020"/>
                  </a:lnTo>
                  <a:lnTo>
                    <a:pt x="448522" y="160020"/>
                  </a:lnTo>
                  <a:lnTo>
                    <a:pt x="448522" y="187854"/>
                  </a:lnTo>
                  <a:lnTo>
                    <a:pt x="478366" y="187854"/>
                  </a:lnTo>
                  <a:lnTo>
                    <a:pt x="478366" y="216535"/>
                  </a:lnTo>
                  <a:lnTo>
                    <a:pt x="488421" y="216535"/>
                  </a:lnTo>
                  <a:lnTo>
                    <a:pt x="498369" y="216535"/>
                  </a:lnTo>
                  <a:lnTo>
                    <a:pt x="498369" y="246274"/>
                  </a:lnTo>
                  <a:lnTo>
                    <a:pt x="727710" y="246274"/>
                  </a:lnTo>
                  <a:lnTo>
                    <a:pt x="727710" y="276331"/>
                  </a:lnTo>
                  <a:lnTo>
                    <a:pt x="777452" y="276331"/>
                  </a:lnTo>
                  <a:lnTo>
                    <a:pt x="777452" y="307234"/>
                  </a:lnTo>
                  <a:lnTo>
                    <a:pt x="807403" y="307234"/>
                  </a:lnTo>
                  <a:lnTo>
                    <a:pt x="807403" y="338455"/>
                  </a:lnTo>
                  <a:lnTo>
                    <a:pt x="847196" y="338455"/>
                  </a:lnTo>
                  <a:lnTo>
                    <a:pt x="857250" y="338455"/>
                  </a:lnTo>
                  <a:lnTo>
                    <a:pt x="857250" y="370628"/>
                  </a:lnTo>
                  <a:lnTo>
                    <a:pt x="877147" y="370628"/>
                  </a:lnTo>
                  <a:lnTo>
                    <a:pt x="887095" y="370628"/>
                  </a:lnTo>
                  <a:lnTo>
                    <a:pt x="887095" y="471064"/>
                  </a:lnTo>
                  <a:lnTo>
                    <a:pt x="976736" y="471064"/>
                  </a:lnTo>
                  <a:lnTo>
                    <a:pt x="976736" y="505037"/>
                  </a:lnTo>
                  <a:lnTo>
                    <a:pt x="1186180" y="505037"/>
                  </a:lnTo>
                  <a:lnTo>
                    <a:pt x="1186180" y="539750"/>
                  </a:lnTo>
                  <a:lnTo>
                    <a:pt x="1245976" y="539750"/>
                  </a:lnTo>
                  <a:lnTo>
                    <a:pt x="1245976" y="574781"/>
                  </a:lnTo>
                  <a:lnTo>
                    <a:pt x="1265873" y="574781"/>
                  </a:lnTo>
                  <a:lnTo>
                    <a:pt x="1275821" y="574781"/>
                  </a:lnTo>
                  <a:lnTo>
                    <a:pt x="1275821" y="610553"/>
                  </a:lnTo>
                  <a:lnTo>
                    <a:pt x="1295823" y="610553"/>
                  </a:lnTo>
                  <a:lnTo>
                    <a:pt x="1295823" y="686223"/>
                  </a:lnTo>
                  <a:lnTo>
                    <a:pt x="1305771" y="686223"/>
                  </a:lnTo>
                  <a:lnTo>
                    <a:pt x="1305771" y="724535"/>
                  </a:lnTo>
                  <a:lnTo>
                    <a:pt x="1315720" y="724535"/>
                  </a:lnTo>
                  <a:lnTo>
                    <a:pt x="1315720" y="763376"/>
                  </a:lnTo>
                  <a:lnTo>
                    <a:pt x="1335617" y="763376"/>
                  </a:lnTo>
                  <a:lnTo>
                    <a:pt x="1335617" y="841904"/>
                  </a:lnTo>
                  <a:lnTo>
                    <a:pt x="1365568" y="841904"/>
                  </a:lnTo>
                  <a:lnTo>
                    <a:pt x="1365568" y="881592"/>
                  </a:lnTo>
                  <a:lnTo>
                    <a:pt x="1385464" y="881592"/>
                  </a:lnTo>
                  <a:lnTo>
                    <a:pt x="1385464" y="921702"/>
                  </a:lnTo>
                  <a:lnTo>
                    <a:pt x="1415309" y="921702"/>
                  </a:lnTo>
                  <a:lnTo>
                    <a:pt x="1624753" y="921702"/>
                  </a:lnTo>
                  <a:lnTo>
                    <a:pt x="1624753" y="962766"/>
                  </a:lnTo>
                  <a:lnTo>
                    <a:pt x="1654598" y="962766"/>
                  </a:lnTo>
                  <a:lnTo>
                    <a:pt x="1654598" y="1005840"/>
                  </a:lnTo>
                  <a:lnTo>
                    <a:pt x="1664653" y="1005840"/>
                  </a:lnTo>
                  <a:lnTo>
                    <a:pt x="1664653" y="1049126"/>
                  </a:lnTo>
                  <a:lnTo>
                    <a:pt x="1674601" y="1049126"/>
                  </a:lnTo>
                  <a:lnTo>
                    <a:pt x="1674601" y="1136862"/>
                  </a:lnTo>
                  <a:lnTo>
                    <a:pt x="1694498" y="1136862"/>
                  </a:lnTo>
                  <a:lnTo>
                    <a:pt x="1714394" y="1136862"/>
                  </a:lnTo>
                  <a:lnTo>
                    <a:pt x="1724343" y="1136862"/>
                  </a:lnTo>
                  <a:lnTo>
                    <a:pt x="1724343" y="1183323"/>
                  </a:lnTo>
                  <a:lnTo>
                    <a:pt x="1734396" y="1183323"/>
                  </a:lnTo>
                  <a:lnTo>
                    <a:pt x="1734396" y="1231371"/>
                  </a:lnTo>
                  <a:lnTo>
                    <a:pt x="1754293" y="1231371"/>
                  </a:lnTo>
                  <a:lnTo>
                    <a:pt x="1764242" y="1231371"/>
                  </a:lnTo>
                  <a:lnTo>
                    <a:pt x="1764242" y="1282171"/>
                  </a:lnTo>
                  <a:lnTo>
                    <a:pt x="1784138" y="1282171"/>
                  </a:lnTo>
                  <a:lnTo>
                    <a:pt x="1784138" y="1333712"/>
                  </a:lnTo>
                  <a:lnTo>
                    <a:pt x="2073275" y="1333712"/>
                  </a:lnTo>
                  <a:lnTo>
                    <a:pt x="2073275" y="1385676"/>
                  </a:lnTo>
                  <a:lnTo>
                    <a:pt x="2093172" y="1385676"/>
                  </a:lnTo>
                  <a:lnTo>
                    <a:pt x="2093172" y="1438275"/>
                  </a:lnTo>
                  <a:lnTo>
                    <a:pt x="2103226" y="1438275"/>
                  </a:lnTo>
                  <a:lnTo>
                    <a:pt x="2103226" y="1491297"/>
                  </a:lnTo>
                  <a:lnTo>
                    <a:pt x="2113174" y="1491297"/>
                  </a:lnTo>
                  <a:lnTo>
                    <a:pt x="2113174" y="1546860"/>
                  </a:lnTo>
                  <a:lnTo>
                    <a:pt x="2123123" y="1546860"/>
                  </a:lnTo>
                  <a:lnTo>
                    <a:pt x="2133071" y="1546860"/>
                  </a:lnTo>
                  <a:lnTo>
                    <a:pt x="2133071" y="1604857"/>
                  </a:lnTo>
                  <a:lnTo>
                    <a:pt x="2152968" y="1604857"/>
                  </a:lnTo>
                  <a:lnTo>
                    <a:pt x="2242820" y="1604857"/>
                  </a:lnTo>
                  <a:lnTo>
                    <a:pt x="2242820" y="1665605"/>
                  </a:lnTo>
                  <a:lnTo>
                    <a:pt x="2322512" y="1665605"/>
                  </a:lnTo>
                  <a:lnTo>
                    <a:pt x="2322512" y="1730058"/>
                  </a:lnTo>
                  <a:lnTo>
                    <a:pt x="2491952" y="1730058"/>
                  </a:lnTo>
                  <a:lnTo>
                    <a:pt x="2491952" y="1795568"/>
                  </a:lnTo>
                  <a:lnTo>
                    <a:pt x="2501900" y="1795568"/>
                  </a:lnTo>
                  <a:lnTo>
                    <a:pt x="2501900" y="1929977"/>
                  </a:lnTo>
                  <a:lnTo>
                    <a:pt x="2521797" y="1929977"/>
                  </a:lnTo>
                  <a:lnTo>
                    <a:pt x="2531745" y="1929977"/>
                  </a:lnTo>
                  <a:lnTo>
                    <a:pt x="2531745" y="2002790"/>
                  </a:lnTo>
                  <a:lnTo>
                    <a:pt x="2551748" y="2002790"/>
                  </a:lnTo>
                  <a:lnTo>
                    <a:pt x="2551748" y="2077297"/>
                  </a:lnTo>
                  <a:lnTo>
                    <a:pt x="2561907" y="2077297"/>
                  </a:lnTo>
                  <a:lnTo>
                    <a:pt x="2591752" y="2077297"/>
                  </a:lnTo>
                  <a:lnTo>
                    <a:pt x="2591752" y="2158894"/>
                  </a:lnTo>
                  <a:lnTo>
                    <a:pt x="2960582" y="2158894"/>
                  </a:lnTo>
                  <a:lnTo>
                    <a:pt x="2960582" y="2249170"/>
                  </a:lnTo>
                  <a:lnTo>
                    <a:pt x="2980478" y="2249170"/>
                  </a:lnTo>
                  <a:lnTo>
                    <a:pt x="3010429" y="2249170"/>
                  </a:lnTo>
                  <a:lnTo>
                    <a:pt x="3369310" y="2249170"/>
                  </a:lnTo>
                  <a:lnTo>
                    <a:pt x="3389207" y="2249170"/>
                  </a:lnTo>
                  <a:lnTo>
                    <a:pt x="3399155" y="2249170"/>
                  </a:lnTo>
                </a:path>
              </a:pathLst>
            </a:custGeom>
            <a:noFill/>
            <a:ln w="10583" cap="flat">
              <a:solidFill>
                <a:schemeClr val="accent1">
                  <a:lumMod val="40000"/>
                  <a:lumOff val="60000"/>
                </a:schemeClr>
              </a:solidFill>
              <a:prstDash val="dash"/>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04" name="Freeform 260">
              <a:extLst>
                <a:ext uri="{FF2B5EF4-FFF2-40B4-BE49-F238E27FC236}">
                  <a16:creationId xmlns:a16="http://schemas.microsoft.com/office/drawing/2014/main" id="{2971D029-190D-916C-3D71-FCA1FA6A8AAF}"/>
                </a:ext>
              </a:extLst>
            </p:cNvPr>
            <p:cNvSpPr/>
            <p:nvPr/>
          </p:nvSpPr>
          <p:spPr>
            <a:xfrm>
              <a:off x="5068701" y="4665371"/>
              <a:ext cx="1481" cy="4656"/>
            </a:xfrm>
            <a:custGeom>
              <a:avLst/>
              <a:gdLst>
                <a:gd name="connsiteX0" fmla="*/ 1481 w 1481"/>
                <a:gd name="connsiteY0" fmla="*/ 0 h 4656"/>
                <a:gd name="connsiteX1" fmla="*/ 0 w 1481"/>
                <a:gd name="connsiteY1" fmla="*/ 4657 h 4656"/>
              </a:gdLst>
              <a:ahLst/>
              <a:cxnLst>
                <a:cxn ang="0">
                  <a:pos x="connsiteX0" y="connsiteY0"/>
                </a:cxn>
                <a:cxn ang="0">
                  <a:pos x="connsiteX1" y="connsiteY1"/>
                </a:cxn>
              </a:cxnLst>
              <a:rect l="l" t="t" r="r" b="b"/>
              <a:pathLst>
                <a:path w="1481" h="4656">
                  <a:moveTo>
                    <a:pt x="1481" y="0"/>
                  </a:moveTo>
                  <a:lnTo>
                    <a:pt x="0" y="4657"/>
                  </a:lnTo>
                </a:path>
              </a:pathLst>
            </a:custGeom>
            <a:ln w="15875" cap="flat">
              <a:solidFill>
                <a:srgbClr val="B2182B"/>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07" name="Freeform 263">
              <a:extLst>
                <a:ext uri="{FF2B5EF4-FFF2-40B4-BE49-F238E27FC236}">
                  <a16:creationId xmlns:a16="http://schemas.microsoft.com/office/drawing/2014/main" id="{CF206AEA-B47B-0DC0-35AD-9EF8581AF7C6}"/>
                </a:ext>
              </a:extLst>
            </p:cNvPr>
            <p:cNvSpPr/>
            <p:nvPr/>
          </p:nvSpPr>
          <p:spPr>
            <a:xfrm>
              <a:off x="1669546" y="1740667"/>
              <a:ext cx="3399155" cy="3195214"/>
            </a:xfrm>
            <a:custGeom>
              <a:avLst/>
              <a:gdLst>
                <a:gd name="connsiteX0" fmla="*/ 0 w 3399155"/>
                <a:gd name="connsiteY0" fmla="*/ 0 h 3195214"/>
                <a:gd name="connsiteX1" fmla="*/ 159385 w 3399155"/>
                <a:gd name="connsiteY1" fmla="*/ 0 h 3195214"/>
                <a:gd name="connsiteX2" fmla="*/ 159385 w 3399155"/>
                <a:gd name="connsiteY2" fmla="*/ 38947 h 3195214"/>
                <a:gd name="connsiteX3" fmla="*/ 209232 w 3399155"/>
                <a:gd name="connsiteY3" fmla="*/ 38947 h 3195214"/>
                <a:gd name="connsiteX4" fmla="*/ 209232 w 3399155"/>
                <a:gd name="connsiteY4" fmla="*/ 77999 h 3195214"/>
                <a:gd name="connsiteX5" fmla="*/ 249026 w 3399155"/>
                <a:gd name="connsiteY5" fmla="*/ 77999 h 3195214"/>
                <a:gd name="connsiteX6" fmla="*/ 249026 w 3399155"/>
                <a:gd name="connsiteY6" fmla="*/ 116946 h 3195214"/>
                <a:gd name="connsiteX7" fmla="*/ 368829 w 3399155"/>
                <a:gd name="connsiteY7" fmla="*/ 116946 h 3195214"/>
                <a:gd name="connsiteX8" fmla="*/ 368829 w 3399155"/>
                <a:gd name="connsiteY8" fmla="*/ 155892 h 3195214"/>
                <a:gd name="connsiteX9" fmla="*/ 408622 w 3399155"/>
                <a:gd name="connsiteY9" fmla="*/ 155892 h 3195214"/>
                <a:gd name="connsiteX10" fmla="*/ 408622 w 3399155"/>
                <a:gd name="connsiteY10" fmla="*/ 194839 h 3195214"/>
                <a:gd name="connsiteX11" fmla="*/ 418677 w 3399155"/>
                <a:gd name="connsiteY11" fmla="*/ 194839 h 3195214"/>
                <a:gd name="connsiteX12" fmla="*/ 418677 w 3399155"/>
                <a:gd name="connsiteY12" fmla="*/ 233786 h 3195214"/>
                <a:gd name="connsiteX13" fmla="*/ 428625 w 3399155"/>
                <a:gd name="connsiteY13" fmla="*/ 233786 h 3195214"/>
                <a:gd name="connsiteX14" fmla="*/ 428625 w 3399155"/>
                <a:gd name="connsiteY14" fmla="*/ 272838 h 3195214"/>
                <a:gd name="connsiteX15" fmla="*/ 438573 w 3399155"/>
                <a:gd name="connsiteY15" fmla="*/ 272838 h 3195214"/>
                <a:gd name="connsiteX16" fmla="*/ 438573 w 3399155"/>
                <a:gd name="connsiteY16" fmla="*/ 311785 h 3195214"/>
                <a:gd name="connsiteX17" fmla="*/ 448522 w 3399155"/>
                <a:gd name="connsiteY17" fmla="*/ 311785 h 3195214"/>
                <a:gd name="connsiteX18" fmla="*/ 448522 w 3399155"/>
                <a:gd name="connsiteY18" fmla="*/ 351261 h 3195214"/>
                <a:gd name="connsiteX19" fmla="*/ 478366 w 3399155"/>
                <a:gd name="connsiteY19" fmla="*/ 351261 h 3195214"/>
                <a:gd name="connsiteX20" fmla="*/ 478366 w 3399155"/>
                <a:gd name="connsiteY20" fmla="*/ 390843 h 3195214"/>
                <a:gd name="connsiteX21" fmla="*/ 488421 w 3399155"/>
                <a:gd name="connsiteY21" fmla="*/ 390843 h 3195214"/>
                <a:gd name="connsiteX22" fmla="*/ 498369 w 3399155"/>
                <a:gd name="connsiteY22" fmla="*/ 390843 h 3195214"/>
                <a:gd name="connsiteX23" fmla="*/ 498369 w 3399155"/>
                <a:gd name="connsiteY23" fmla="*/ 430953 h 3195214"/>
                <a:gd name="connsiteX24" fmla="*/ 727710 w 3399155"/>
                <a:gd name="connsiteY24" fmla="*/ 430953 h 3195214"/>
                <a:gd name="connsiteX25" fmla="*/ 727710 w 3399155"/>
                <a:gd name="connsiteY25" fmla="*/ 471064 h 3195214"/>
                <a:gd name="connsiteX26" fmla="*/ 777452 w 3399155"/>
                <a:gd name="connsiteY26" fmla="*/ 471064 h 3195214"/>
                <a:gd name="connsiteX27" fmla="*/ 777452 w 3399155"/>
                <a:gd name="connsiteY27" fmla="*/ 510963 h 3195214"/>
                <a:gd name="connsiteX28" fmla="*/ 807403 w 3399155"/>
                <a:gd name="connsiteY28" fmla="*/ 510963 h 3195214"/>
                <a:gd name="connsiteX29" fmla="*/ 807403 w 3399155"/>
                <a:gd name="connsiteY29" fmla="*/ 551074 h 3195214"/>
                <a:gd name="connsiteX30" fmla="*/ 847196 w 3399155"/>
                <a:gd name="connsiteY30" fmla="*/ 551074 h 3195214"/>
                <a:gd name="connsiteX31" fmla="*/ 857250 w 3399155"/>
                <a:gd name="connsiteY31" fmla="*/ 551074 h 3195214"/>
                <a:gd name="connsiteX32" fmla="*/ 857250 w 3399155"/>
                <a:gd name="connsiteY32" fmla="*/ 591714 h 3195214"/>
                <a:gd name="connsiteX33" fmla="*/ 877147 w 3399155"/>
                <a:gd name="connsiteY33" fmla="*/ 591714 h 3195214"/>
                <a:gd name="connsiteX34" fmla="*/ 887095 w 3399155"/>
                <a:gd name="connsiteY34" fmla="*/ 591714 h 3195214"/>
                <a:gd name="connsiteX35" fmla="*/ 887095 w 3399155"/>
                <a:gd name="connsiteY35" fmla="*/ 715751 h 3195214"/>
                <a:gd name="connsiteX36" fmla="*/ 976736 w 3399155"/>
                <a:gd name="connsiteY36" fmla="*/ 715751 h 3195214"/>
                <a:gd name="connsiteX37" fmla="*/ 976736 w 3399155"/>
                <a:gd name="connsiteY37" fmla="*/ 756920 h 3195214"/>
                <a:gd name="connsiteX38" fmla="*/ 1186180 w 3399155"/>
                <a:gd name="connsiteY38" fmla="*/ 756920 h 3195214"/>
                <a:gd name="connsiteX39" fmla="*/ 1186180 w 3399155"/>
                <a:gd name="connsiteY39" fmla="*/ 798407 h 3195214"/>
                <a:gd name="connsiteX40" fmla="*/ 1245976 w 3399155"/>
                <a:gd name="connsiteY40" fmla="*/ 798407 h 3195214"/>
                <a:gd name="connsiteX41" fmla="*/ 1245976 w 3399155"/>
                <a:gd name="connsiteY41" fmla="*/ 839788 h 3195214"/>
                <a:gd name="connsiteX42" fmla="*/ 1265873 w 3399155"/>
                <a:gd name="connsiteY42" fmla="*/ 839788 h 3195214"/>
                <a:gd name="connsiteX43" fmla="*/ 1275821 w 3399155"/>
                <a:gd name="connsiteY43" fmla="*/ 839788 h 3195214"/>
                <a:gd name="connsiteX44" fmla="*/ 1275821 w 3399155"/>
                <a:gd name="connsiteY44" fmla="*/ 881803 h 3195214"/>
                <a:gd name="connsiteX45" fmla="*/ 1295823 w 3399155"/>
                <a:gd name="connsiteY45" fmla="*/ 881803 h 3195214"/>
                <a:gd name="connsiteX46" fmla="*/ 1295823 w 3399155"/>
                <a:gd name="connsiteY46" fmla="*/ 970809 h 3195214"/>
                <a:gd name="connsiteX47" fmla="*/ 1305771 w 3399155"/>
                <a:gd name="connsiteY47" fmla="*/ 970809 h 3195214"/>
                <a:gd name="connsiteX48" fmla="*/ 1305771 w 3399155"/>
                <a:gd name="connsiteY48" fmla="*/ 1015259 h 3195214"/>
                <a:gd name="connsiteX49" fmla="*/ 1315720 w 3399155"/>
                <a:gd name="connsiteY49" fmla="*/ 1015259 h 3195214"/>
                <a:gd name="connsiteX50" fmla="*/ 1315720 w 3399155"/>
                <a:gd name="connsiteY50" fmla="*/ 1059709 h 3195214"/>
                <a:gd name="connsiteX51" fmla="*/ 1335617 w 3399155"/>
                <a:gd name="connsiteY51" fmla="*/ 1059709 h 3195214"/>
                <a:gd name="connsiteX52" fmla="*/ 1335617 w 3399155"/>
                <a:gd name="connsiteY52" fmla="*/ 1148715 h 3195214"/>
                <a:gd name="connsiteX53" fmla="*/ 1365568 w 3399155"/>
                <a:gd name="connsiteY53" fmla="*/ 1148715 h 3195214"/>
                <a:gd name="connsiteX54" fmla="*/ 1365568 w 3399155"/>
                <a:gd name="connsiteY54" fmla="*/ 1193165 h 3195214"/>
                <a:gd name="connsiteX55" fmla="*/ 1385464 w 3399155"/>
                <a:gd name="connsiteY55" fmla="*/ 1193165 h 3195214"/>
                <a:gd name="connsiteX56" fmla="*/ 1385464 w 3399155"/>
                <a:gd name="connsiteY56" fmla="*/ 1237721 h 3195214"/>
                <a:gd name="connsiteX57" fmla="*/ 1415309 w 3399155"/>
                <a:gd name="connsiteY57" fmla="*/ 1237721 h 3195214"/>
                <a:gd name="connsiteX58" fmla="*/ 1624753 w 3399155"/>
                <a:gd name="connsiteY58" fmla="*/ 1237721 h 3195214"/>
                <a:gd name="connsiteX59" fmla="*/ 1624753 w 3399155"/>
                <a:gd name="connsiteY59" fmla="*/ 1283123 h 3195214"/>
                <a:gd name="connsiteX60" fmla="*/ 1654598 w 3399155"/>
                <a:gd name="connsiteY60" fmla="*/ 1283123 h 3195214"/>
                <a:gd name="connsiteX61" fmla="*/ 1654598 w 3399155"/>
                <a:gd name="connsiteY61" fmla="*/ 1330960 h 3195214"/>
                <a:gd name="connsiteX62" fmla="*/ 1664653 w 3399155"/>
                <a:gd name="connsiteY62" fmla="*/ 1330960 h 3195214"/>
                <a:gd name="connsiteX63" fmla="*/ 1664653 w 3399155"/>
                <a:gd name="connsiteY63" fmla="*/ 1378797 h 3195214"/>
                <a:gd name="connsiteX64" fmla="*/ 1674601 w 3399155"/>
                <a:gd name="connsiteY64" fmla="*/ 1378797 h 3195214"/>
                <a:gd name="connsiteX65" fmla="*/ 1674601 w 3399155"/>
                <a:gd name="connsiteY65" fmla="*/ 1474364 h 3195214"/>
                <a:gd name="connsiteX66" fmla="*/ 1694498 w 3399155"/>
                <a:gd name="connsiteY66" fmla="*/ 1474364 h 3195214"/>
                <a:gd name="connsiteX67" fmla="*/ 1714394 w 3399155"/>
                <a:gd name="connsiteY67" fmla="*/ 1474364 h 3195214"/>
                <a:gd name="connsiteX68" fmla="*/ 1724343 w 3399155"/>
                <a:gd name="connsiteY68" fmla="*/ 1474364 h 3195214"/>
                <a:gd name="connsiteX69" fmla="*/ 1724343 w 3399155"/>
                <a:gd name="connsiteY69" fmla="*/ 1525058 h 3195214"/>
                <a:gd name="connsiteX70" fmla="*/ 1734396 w 3399155"/>
                <a:gd name="connsiteY70" fmla="*/ 1525058 h 3195214"/>
                <a:gd name="connsiteX71" fmla="*/ 1734396 w 3399155"/>
                <a:gd name="connsiteY71" fmla="*/ 1577128 h 3195214"/>
                <a:gd name="connsiteX72" fmla="*/ 1754293 w 3399155"/>
                <a:gd name="connsiteY72" fmla="*/ 1577128 h 3195214"/>
                <a:gd name="connsiteX73" fmla="*/ 1764242 w 3399155"/>
                <a:gd name="connsiteY73" fmla="*/ 1577128 h 3195214"/>
                <a:gd name="connsiteX74" fmla="*/ 1764242 w 3399155"/>
                <a:gd name="connsiteY74" fmla="*/ 1633114 h 3195214"/>
                <a:gd name="connsiteX75" fmla="*/ 1784138 w 3399155"/>
                <a:gd name="connsiteY75" fmla="*/ 1633114 h 3195214"/>
                <a:gd name="connsiteX76" fmla="*/ 1784138 w 3399155"/>
                <a:gd name="connsiteY76" fmla="*/ 1688782 h 3195214"/>
                <a:gd name="connsiteX77" fmla="*/ 2073275 w 3399155"/>
                <a:gd name="connsiteY77" fmla="*/ 1688782 h 3195214"/>
                <a:gd name="connsiteX78" fmla="*/ 2073275 w 3399155"/>
                <a:gd name="connsiteY78" fmla="*/ 1744557 h 3195214"/>
                <a:gd name="connsiteX79" fmla="*/ 2093172 w 3399155"/>
                <a:gd name="connsiteY79" fmla="*/ 1744557 h 3195214"/>
                <a:gd name="connsiteX80" fmla="*/ 2093172 w 3399155"/>
                <a:gd name="connsiteY80" fmla="*/ 1800437 h 3195214"/>
                <a:gd name="connsiteX81" fmla="*/ 2103226 w 3399155"/>
                <a:gd name="connsiteY81" fmla="*/ 1800437 h 3195214"/>
                <a:gd name="connsiteX82" fmla="*/ 2103226 w 3399155"/>
                <a:gd name="connsiteY82" fmla="*/ 1856105 h 3195214"/>
                <a:gd name="connsiteX83" fmla="*/ 2113174 w 3399155"/>
                <a:gd name="connsiteY83" fmla="*/ 1856105 h 3195214"/>
                <a:gd name="connsiteX84" fmla="*/ 2113174 w 3399155"/>
                <a:gd name="connsiteY84" fmla="*/ 1914313 h 3195214"/>
                <a:gd name="connsiteX85" fmla="*/ 2123123 w 3399155"/>
                <a:gd name="connsiteY85" fmla="*/ 1914313 h 3195214"/>
                <a:gd name="connsiteX86" fmla="*/ 2133071 w 3399155"/>
                <a:gd name="connsiteY86" fmla="*/ 1914313 h 3195214"/>
                <a:gd name="connsiteX87" fmla="*/ 2133071 w 3399155"/>
                <a:gd name="connsiteY87" fmla="*/ 1975273 h 3195214"/>
                <a:gd name="connsiteX88" fmla="*/ 2152968 w 3399155"/>
                <a:gd name="connsiteY88" fmla="*/ 1975273 h 3195214"/>
                <a:gd name="connsiteX89" fmla="*/ 2242820 w 3399155"/>
                <a:gd name="connsiteY89" fmla="*/ 1975273 h 3195214"/>
                <a:gd name="connsiteX90" fmla="*/ 2242820 w 3399155"/>
                <a:gd name="connsiteY90" fmla="*/ 2039726 h 3195214"/>
                <a:gd name="connsiteX91" fmla="*/ 2322512 w 3399155"/>
                <a:gd name="connsiteY91" fmla="*/ 2039726 h 3195214"/>
                <a:gd name="connsiteX92" fmla="*/ 2322512 w 3399155"/>
                <a:gd name="connsiteY92" fmla="*/ 2107671 h 3195214"/>
                <a:gd name="connsiteX93" fmla="*/ 2491952 w 3399155"/>
                <a:gd name="connsiteY93" fmla="*/ 2107671 h 3195214"/>
                <a:gd name="connsiteX94" fmla="*/ 2491952 w 3399155"/>
                <a:gd name="connsiteY94" fmla="*/ 2175616 h 3195214"/>
                <a:gd name="connsiteX95" fmla="*/ 2501900 w 3399155"/>
                <a:gd name="connsiteY95" fmla="*/ 2175616 h 3195214"/>
                <a:gd name="connsiteX96" fmla="*/ 2501900 w 3399155"/>
                <a:gd name="connsiteY96" fmla="*/ 2311506 h 3195214"/>
                <a:gd name="connsiteX97" fmla="*/ 2521797 w 3399155"/>
                <a:gd name="connsiteY97" fmla="*/ 2311506 h 3195214"/>
                <a:gd name="connsiteX98" fmla="*/ 2531745 w 3399155"/>
                <a:gd name="connsiteY98" fmla="*/ 2311506 h 3195214"/>
                <a:gd name="connsiteX99" fmla="*/ 2531745 w 3399155"/>
                <a:gd name="connsiteY99" fmla="*/ 2385166 h 3195214"/>
                <a:gd name="connsiteX100" fmla="*/ 2551748 w 3399155"/>
                <a:gd name="connsiteY100" fmla="*/ 2385166 h 3195214"/>
                <a:gd name="connsiteX101" fmla="*/ 2551748 w 3399155"/>
                <a:gd name="connsiteY101" fmla="*/ 2458720 h 3195214"/>
                <a:gd name="connsiteX102" fmla="*/ 2561907 w 3399155"/>
                <a:gd name="connsiteY102" fmla="*/ 2458720 h 3195214"/>
                <a:gd name="connsiteX103" fmla="*/ 2591752 w 3399155"/>
                <a:gd name="connsiteY103" fmla="*/ 2458720 h 3195214"/>
                <a:gd name="connsiteX104" fmla="*/ 2591752 w 3399155"/>
                <a:gd name="connsiteY104" fmla="*/ 2540635 h 3195214"/>
                <a:gd name="connsiteX105" fmla="*/ 2960582 w 3399155"/>
                <a:gd name="connsiteY105" fmla="*/ 2540635 h 3195214"/>
                <a:gd name="connsiteX106" fmla="*/ 2960582 w 3399155"/>
                <a:gd name="connsiteY106" fmla="*/ 2634192 h 3195214"/>
                <a:gd name="connsiteX107" fmla="*/ 2980478 w 3399155"/>
                <a:gd name="connsiteY107" fmla="*/ 2634192 h 3195214"/>
                <a:gd name="connsiteX108" fmla="*/ 3010429 w 3399155"/>
                <a:gd name="connsiteY108" fmla="*/ 2634192 h 3195214"/>
                <a:gd name="connsiteX109" fmla="*/ 3369310 w 3399155"/>
                <a:gd name="connsiteY109" fmla="*/ 2634192 h 3195214"/>
                <a:gd name="connsiteX110" fmla="*/ 3389207 w 3399155"/>
                <a:gd name="connsiteY110" fmla="*/ 2634192 h 3195214"/>
                <a:gd name="connsiteX111" fmla="*/ 3399155 w 3399155"/>
                <a:gd name="connsiteY111" fmla="*/ 2634192 h 3195214"/>
                <a:gd name="connsiteX112" fmla="*/ 3399155 w 3399155"/>
                <a:gd name="connsiteY112" fmla="*/ 3195214 h 319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399155" h="3195214">
                  <a:moveTo>
                    <a:pt x="0" y="0"/>
                  </a:moveTo>
                  <a:lnTo>
                    <a:pt x="159385" y="0"/>
                  </a:lnTo>
                  <a:lnTo>
                    <a:pt x="159385" y="38947"/>
                  </a:lnTo>
                  <a:lnTo>
                    <a:pt x="209232" y="38947"/>
                  </a:lnTo>
                  <a:lnTo>
                    <a:pt x="209232" y="77999"/>
                  </a:lnTo>
                  <a:lnTo>
                    <a:pt x="249026" y="77999"/>
                  </a:lnTo>
                  <a:lnTo>
                    <a:pt x="249026" y="116946"/>
                  </a:lnTo>
                  <a:lnTo>
                    <a:pt x="368829" y="116946"/>
                  </a:lnTo>
                  <a:lnTo>
                    <a:pt x="368829" y="155892"/>
                  </a:lnTo>
                  <a:lnTo>
                    <a:pt x="408622" y="155892"/>
                  </a:lnTo>
                  <a:lnTo>
                    <a:pt x="408622" y="194839"/>
                  </a:lnTo>
                  <a:lnTo>
                    <a:pt x="418677" y="194839"/>
                  </a:lnTo>
                  <a:lnTo>
                    <a:pt x="418677" y="233786"/>
                  </a:lnTo>
                  <a:lnTo>
                    <a:pt x="428625" y="233786"/>
                  </a:lnTo>
                  <a:lnTo>
                    <a:pt x="428625" y="272838"/>
                  </a:lnTo>
                  <a:lnTo>
                    <a:pt x="438573" y="272838"/>
                  </a:lnTo>
                  <a:lnTo>
                    <a:pt x="438573" y="311785"/>
                  </a:lnTo>
                  <a:lnTo>
                    <a:pt x="448522" y="311785"/>
                  </a:lnTo>
                  <a:lnTo>
                    <a:pt x="448522" y="351261"/>
                  </a:lnTo>
                  <a:lnTo>
                    <a:pt x="478366" y="351261"/>
                  </a:lnTo>
                  <a:lnTo>
                    <a:pt x="478366" y="390843"/>
                  </a:lnTo>
                  <a:lnTo>
                    <a:pt x="488421" y="390843"/>
                  </a:lnTo>
                  <a:lnTo>
                    <a:pt x="498369" y="390843"/>
                  </a:lnTo>
                  <a:lnTo>
                    <a:pt x="498369" y="430953"/>
                  </a:lnTo>
                  <a:lnTo>
                    <a:pt x="727710" y="430953"/>
                  </a:lnTo>
                  <a:lnTo>
                    <a:pt x="727710" y="471064"/>
                  </a:lnTo>
                  <a:lnTo>
                    <a:pt x="777452" y="471064"/>
                  </a:lnTo>
                  <a:lnTo>
                    <a:pt x="777452" y="510963"/>
                  </a:lnTo>
                  <a:lnTo>
                    <a:pt x="807403" y="510963"/>
                  </a:lnTo>
                  <a:lnTo>
                    <a:pt x="807403" y="551074"/>
                  </a:lnTo>
                  <a:lnTo>
                    <a:pt x="847196" y="551074"/>
                  </a:lnTo>
                  <a:lnTo>
                    <a:pt x="857250" y="551074"/>
                  </a:lnTo>
                  <a:lnTo>
                    <a:pt x="857250" y="591714"/>
                  </a:lnTo>
                  <a:lnTo>
                    <a:pt x="877147" y="591714"/>
                  </a:lnTo>
                  <a:lnTo>
                    <a:pt x="887095" y="591714"/>
                  </a:lnTo>
                  <a:lnTo>
                    <a:pt x="887095" y="715751"/>
                  </a:lnTo>
                  <a:lnTo>
                    <a:pt x="976736" y="715751"/>
                  </a:lnTo>
                  <a:lnTo>
                    <a:pt x="976736" y="756920"/>
                  </a:lnTo>
                  <a:lnTo>
                    <a:pt x="1186180" y="756920"/>
                  </a:lnTo>
                  <a:lnTo>
                    <a:pt x="1186180" y="798407"/>
                  </a:lnTo>
                  <a:lnTo>
                    <a:pt x="1245976" y="798407"/>
                  </a:lnTo>
                  <a:lnTo>
                    <a:pt x="1245976" y="839788"/>
                  </a:lnTo>
                  <a:lnTo>
                    <a:pt x="1265873" y="839788"/>
                  </a:lnTo>
                  <a:lnTo>
                    <a:pt x="1275821" y="839788"/>
                  </a:lnTo>
                  <a:lnTo>
                    <a:pt x="1275821" y="881803"/>
                  </a:lnTo>
                  <a:lnTo>
                    <a:pt x="1295823" y="881803"/>
                  </a:lnTo>
                  <a:lnTo>
                    <a:pt x="1295823" y="970809"/>
                  </a:lnTo>
                  <a:lnTo>
                    <a:pt x="1305771" y="970809"/>
                  </a:lnTo>
                  <a:lnTo>
                    <a:pt x="1305771" y="1015259"/>
                  </a:lnTo>
                  <a:lnTo>
                    <a:pt x="1315720" y="1015259"/>
                  </a:lnTo>
                  <a:lnTo>
                    <a:pt x="1315720" y="1059709"/>
                  </a:lnTo>
                  <a:lnTo>
                    <a:pt x="1335617" y="1059709"/>
                  </a:lnTo>
                  <a:lnTo>
                    <a:pt x="1335617" y="1148715"/>
                  </a:lnTo>
                  <a:lnTo>
                    <a:pt x="1365568" y="1148715"/>
                  </a:lnTo>
                  <a:lnTo>
                    <a:pt x="1365568" y="1193165"/>
                  </a:lnTo>
                  <a:lnTo>
                    <a:pt x="1385464" y="1193165"/>
                  </a:lnTo>
                  <a:lnTo>
                    <a:pt x="1385464" y="1237721"/>
                  </a:lnTo>
                  <a:lnTo>
                    <a:pt x="1415309" y="1237721"/>
                  </a:lnTo>
                  <a:lnTo>
                    <a:pt x="1624753" y="1237721"/>
                  </a:lnTo>
                  <a:lnTo>
                    <a:pt x="1624753" y="1283123"/>
                  </a:lnTo>
                  <a:lnTo>
                    <a:pt x="1654598" y="1283123"/>
                  </a:lnTo>
                  <a:lnTo>
                    <a:pt x="1654598" y="1330960"/>
                  </a:lnTo>
                  <a:lnTo>
                    <a:pt x="1664653" y="1330960"/>
                  </a:lnTo>
                  <a:lnTo>
                    <a:pt x="1664653" y="1378797"/>
                  </a:lnTo>
                  <a:lnTo>
                    <a:pt x="1674601" y="1378797"/>
                  </a:lnTo>
                  <a:lnTo>
                    <a:pt x="1674601" y="1474364"/>
                  </a:lnTo>
                  <a:lnTo>
                    <a:pt x="1694498" y="1474364"/>
                  </a:lnTo>
                  <a:lnTo>
                    <a:pt x="1714394" y="1474364"/>
                  </a:lnTo>
                  <a:lnTo>
                    <a:pt x="1724343" y="1474364"/>
                  </a:lnTo>
                  <a:lnTo>
                    <a:pt x="1724343" y="1525058"/>
                  </a:lnTo>
                  <a:lnTo>
                    <a:pt x="1734396" y="1525058"/>
                  </a:lnTo>
                  <a:lnTo>
                    <a:pt x="1734396" y="1577128"/>
                  </a:lnTo>
                  <a:lnTo>
                    <a:pt x="1754293" y="1577128"/>
                  </a:lnTo>
                  <a:lnTo>
                    <a:pt x="1764242" y="1577128"/>
                  </a:lnTo>
                  <a:lnTo>
                    <a:pt x="1764242" y="1633114"/>
                  </a:lnTo>
                  <a:lnTo>
                    <a:pt x="1784138" y="1633114"/>
                  </a:lnTo>
                  <a:lnTo>
                    <a:pt x="1784138" y="1688782"/>
                  </a:lnTo>
                  <a:lnTo>
                    <a:pt x="2073275" y="1688782"/>
                  </a:lnTo>
                  <a:lnTo>
                    <a:pt x="2073275" y="1744557"/>
                  </a:lnTo>
                  <a:lnTo>
                    <a:pt x="2093172" y="1744557"/>
                  </a:lnTo>
                  <a:lnTo>
                    <a:pt x="2093172" y="1800437"/>
                  </a:lnTo>
                  <a:lnTo>
                    <a:pt x="2103226" y="1800437"/>
                  </a:lnTo>
                  <a:lnTo>
                    <a:pt x="2103226" y="1856105"/>
                  </a:lnTo>
                  <a:lnTo>
                    <a:pt x="2113174" y="1856105"/>
                  </a:lnTo>
                  <a:lnTo>
                    <a:pt x="2113174" y="1914313"/>
                  </a:lnTo>
                  <a:lnTo>
                    <a:pt x="2123123" y="1914313"/>
                  </a:lnTo>
                  <a:lnTo>
                    <a:pt x="2133071" y="1914313"/>
                  </a:lnTo>
                  <a:lnTo>
                    <a:pt x="2133071" y="1975273"/>
                  </a:lnTo>
                  <a:lnTo>
                    <a:pt x="2152968" y="1975273"/>
                  </a:lnTo>
                  <a:lnTo>
                    <a:pt x="2242820" y="1975273"/>
                  </a:lnTo>
                  <a:lnTo>
                    <a:pt x="2242820" y="2039726"/>
                  </a:lnTo>
                  <a:lnTo>
                    <a:pt x="2322512" y="2039726"/>
                  </a:lnTo>
                  <a:lnTo>
                    <a:pt x="2322512" y="2107671"/>
                  </a:lnTo>
                  <a:lnTo>
                    <a:pt x="2491952" y="2107671"/>
                  </a:lnTo>
                  <a:lnTo>
                    <a:pt x="2491952" y="2175616"/>
                  </a:lnTo>
                  <a:lnTo>
                    <a:pt x="2501900" y="2175616"/>
                  </a:lnTo>
                  <a:lnTo>
                    <a:pt x="2501900" y="2311506"/>
                  </a:lnTo>
                  <a:lnTo>
                    <a:pt x="2521797" y="2311506"/>
                  </a:lnTo>
                  <a:lnTo>
                    <a:pt x="2531745" y="2311506"/>
                  </a:lnTo>
                  <a:lnTo>
                    <a:pt x="2531745" y="2385166"/>
                  </a:lnTo>
                  <a:lnTo>
                    <a:pt x="2551748" y="2385166"/>
                  </a:lnTo>
                  <a:lnTo>
                    <a:pt x="2551748" y="2458720"/>
                  </a:lnTo>
                  <a:lnTo>
                    <a:pt x="2561907" y="2458720"/>
                  </a:lnTo>
                  <a:lnTo>
                    <a:pt x="2591752" y="2458720"/>
                  </a:lnTo>
                  <a:lnTo>
                    <a:pt x="2591752" y="2540635"/>
                  </a:lnTo>
                  <a:lnTo>
                    <a:pt x="2960582" y="2540635"/>
                  </a:lnTo>
                  <a:lnTo>
                    <a:pt x="2960582" y="2634192"/>
                  </a:lnTo>
                  <a:lnTo>
                    <a:pt x="2980478" y="2634192"/>
                  </a:lnTo>
                  <a:lnTo>
                    <a:pt x="3010429" y="2634192"/>
                  </a:lnTo>
                  <a:lnTo>
                    <a:pt x="3369310" y="2634192"/>
                  </a:lnTo>
                  <a:lnTo>
                    <a:pt x="3389207" y="2634192"/>
                  </a:lnTo>
                  <a:lnTo>
                    <a:pt x="3399155" y="2634192"/>
                  </a:lnTo>
                  <a:lnTo>
                    <a:pt x="3399155" y="3195214"/>
                  </a:lnTo>
                </a:path>
              </a:pathLst>
            </a:custGeom>
            <a:noFill/>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09" name="Freeform 265">
              <a:extLst>
                <a:ext uri="{FF2B5EF4-FFF2-40B4-BE49-F238E27FC236}">
                  <a16:creationId xmlns:a16="http://schemas.microsoft.com/office/drawing/2014/main" id="{D84298AD-E315-64A8-3A05-911F1AAB59AC}"/>
                </a:ext>
              </a:extLst>
            </p:cNvPr>
            <p:cNvSpPr/>
            <p:nvPr/>
          </p:nvSpPr>
          <p:spPr>
            <a:xfrm>
              <a:off x="2065786" y="2052452"/>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10" name="Freeform 266">
              <a:extLst>
                <a:ext uri="{FF2B5EF4-FFF2-40B4-BE49-F238E27FC236}">
                  <a16:creationId xmlns:a16="http://schemas.microsoft.com/office/drawing/2014/main" id="{F9D1D169-AAAA-E408-C6D4-83C20547E315}"/>
                </a:ext>
              </a:extLst>
            </p:cNvPr>
            <p:cNvSpPr/>
            <p:nvPr/>
          </p:nvSpPr>
          <p:spPr>
            <a:xfrm>
              <a:off x="2108119" y="2010119"/>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11" name="Freeform 267">
              <a:extLst>
                <a:ext uri="{FF2B5EF4-FFF2-40B4-BE49-F238E27FC236}">
                  <a16:creationId xmlns:a16="http://schemas.microsoft.com/office/drawing/2014/main" id="{3F8082E1-00E9-CA67-8CB5-AF3E7BA74101}"/>
                </a:ext>
              </a:extLst>
            </p:cNvPr>
            <p:cNvSpPr/>
            <p:nvPr/>
          </p:nvSpPr>
          <p:spPr>
            <a:xfrm>
              <a:off x="2115633" y="2131510"/>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12" name="Freeform 268">
              <a:extLst>
                <a:ext uri="{FF2B5EF4-FFF2-40B4-BE49-F238E27FC236}">
                  <a16:creationId xmlns:a16="http://schemas.microsoft.com/office/drawing/2014/main" id="{A8A70742-2E76-8500-3C7D-F803603D2316}"/>
                </a:ext>
              </a:extLst>
            </p:cNvPr>
            <p:cNvSpPr/>
            <p:nvPr/>
          </p:nvSpPr>
          <p:spPr>
            <a:xfrm>
              <a:off x="2157966" y="2089176"/>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13" name="Freeform 269">
              <a:extLst>
                <a:ext uri="{FF2B5EF4-FFF2-40B4-BE49-F238E27FC236}">
                  <a16:creationId xmlns:a16="http://schemas.microsoft.com/office/drawing/2014/main" id="{56503A74-5EF4-C85A-7927-ED4F044B4CAE}"/>
                </a:ext>
              </a:extLst>
            </p:cNvPr>
            <p:cNvSpPr/>
            <p:nvPr/>
          </p:nvSpPr>
          <p:spPr>
            <a:xfrm>
              <a:off x="2474514" y="2291741"/>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14" name="Freeform 270">
              <a:extLst>
                <a:ext uri="{FF2B5EF4-FFF2-40B4-BE49-F238E27FC236}">
                  <a16:creationId xmlns:a16="http://schemas.microsoft.com/office/drawing/2014/main" id="{F5D4592B-31CF-BF4E-06AC-A834A3516928}"/>
                </a:ext>
              </a:extLst>
            </p:cNvPr>
            <p:cNvSpPr/>
            <p:nvPr/>
          </p:nvSpPr>
          <p:spPr>
            <a:xfrm>
              <a:off x="2516741" y="2249302"/>
              <a:ext cx="10583" cy="84772"/>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15" name="Freeform 271">
              <a:extLst>
                <a:ext uri="{FF2B5EF4-FFF2-40B4-BE49-F238E27FC236}">
                  <a16:creationId xmlns:a16="http://schemas.microsoft.com/office/drawing/2014/main" id="{1606F153-3B09-664C-9864-BC3AA73FC0B8}"/>
                </a:ext>
              </a:extLst>
            </p:cNvPr>
            <p:cNvSpPr/>
            <p:nvPr/>
          </p:nvSpPr>
          <p:spPr>
            <a:xfrm>
              <a:off x="2504359" y="2332381"/>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16" name="Freeform 272">
              <a:extLst>
                <a:ext uri="{FF2B5EF4-FFF2-40B4-BE49-F238E27FC236}">
                  <a16:creationId xmlns:a16="http://schemas.microsoft.com/office/drawing/2014/main" id="{BB2ECEC2-8A37-3A79-3154-F3CB23FCA0EF}"/>
                </a:ext>
              </a:extLst>
            </p:cNvPr>
            <p:cNvSpPr/>
            <p:nvPr/>
          </p:nvSpPr>
          <p:spPr>
            <a:xfrm>
              <a:off x="2546692" y="2289942"/>
              <a:ext cx="10583" cy="84772"/>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17" name="Freeform 273">
              <a:extLst>
                <a:ext uri="{FF2B5EF4-FFF2-40B4-BE49-F238E27FC236}">
                  <a16:creationId xmlns:a16="http://schemas.microsoft.com/office/drawing/2014/main" id="{9F2EF0EF-AA1E-99ED-A05D-98DED13ED96E}"/>
                </a:ext>
              </a:extLst>
            </p:cNvPr>
            <p:cNvSpPr/>
            <p:nvPr/>
          </p:nvSpPr>
          <p:spPr>
            <a:xfrm>
              <a:off x="2893085" y="2580455"/>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18" name="Freeform 274">
              <a:extLst>
                <a:ext uri="{FF2B5EF4-FFF2-40B4-BE49-F238E27FC236}">
                  <a16:creationId xmlns:a16="http://schemas.microsoft.com/office/drawing/2014/main" id="{1999AB1B-B181-A8E4-02AA-4D103DC5ADC5}"/>
                </a:ext>
              </a:extLst>
            </p:cNvPr>
            <p:cNvSpPr/>
            <p:nvPr/>
          </p:nvSpPr>
          <p:spPr>
            <a:xfrm>
              <a:off x="2935418" y="2538121"/>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19" name="Freeform 275">
              <a:extLst>
                <a:ext uri="{FF2B5EF4-FFF2-40B4-BE49-F238E27FC236}">
                  <a16:creationId xmlns:a16="http://schemas.microsoft.com/office/drawing/2014/main" id="{8610B508-E097-CC8A-2D42-C507397E195E}"/>
                </a:ext>
              </a:extLst>
            </p:cNvPr>
            <p:cNvSpPr/>
            <p:nvPr/>
          </p:nvSpPr>
          <p:spPr>
            <a:xfrm>
              <a:off x="2903139" y="2622470"/>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20" name="Freeform 276">
              <a:extLst>
                <a:ext uri="{FF2B5EF4-FFF2-40B4-BE49-F238E27FC236}">
                  <a16:creationId xmlns:a16="http://schemas.microsoft.com/office/drawing/2014/main" id="{B49C3834-82E4-E420-E669-A97CD4259B4E}"/>
                </a:ext>
              </a:extLst>
            </p:cNvPr>
            <p:cNvSpPr/>
            <p:nvPr/>
          </p:nvSpPr>
          <p:spPr>
            <a:xfrm>
              <a:off x="2945366" y="2580137"/>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21" name="Freeform 277">
              <a:extLst>
                <a:ext uri="{FF2B5EF4-FFF2-40B4-BE49-F238E27FC236}">
                  <a16:creationId xmlns:a16="http://schemas.microsoft.com/office/drawing/2014/main" id="{3FFD2EFC-4EE1-D321-1634-2FE1F63A2EAE}"/>
                </a:ext>
              </a:extLst>
            </p:cNvPr>
            <p:cNvSpPr/>
            <p:nvPr/>
          </p:nvSpPr>
          <p:spPr>
            <a:xfrm>
              <a:off x="3042627" y="2978388"/>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22" name="Freeform 278">
              <a:extLst>
                <a:ext uri="{FF2B5EF4-FFF2-40B4-BE49-F238E27FC236}">
                  <a16:creationId xmlns:a16="http://schemas.microsoft.com/office/drawing/2014/main" id="{A20E8045-41D0-BE15-43C5-F8B747F8C6BB}"/>
                </a:ext>
              </a:extLst>
            </p:cNvPr>
            <p:cNvSpPr/>
            <p:nvPr/>
          </p:nvSpPr>
          <p:spPr>
            <a:xfrm>
              <a:off x="3084855" y="2936055"/>
              <a:ext cx="10583" cy="84772"/>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23" name="Freeform 279">
              <a:extLst>
                <a:ext uri="{FF2B5EF4-FFF2-40B4-BE49-F238E27FC236}">
                  <a16:creationId xmlns:a16="http://schemas.microsoft.com/office/drawing/2014/main" id="{9AECBF02-4FDF-0BCD-103C-BBEBFF6BCB1F}"/>
                </a:ext>
              </a:extLst>
            </p:cNvPr>
            <p:cNvSpPr/>
            <p:nvPr/>
          </p:nvSpPr>
          <p:spPr>
            <a:xfrm>
              <a:off x="3251966" y="3023790"/>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24" name="Freeform 280">
              <a:extLst>
                <a:ext uri="{FF2B5EF4-FFF2-40B4-BE49-F238E27FC236}">
                  <a16:creationId xmlns:a16="http://schemas.microsoft.com/office/drawing/2014/main" id="{D9381CAD-46B8-68C2-8B80-D439281CAEE4}"/>
                </a:ext>
              </a:extLst>
            </p:cNvPr>
            <p:cNvSpPr/>
            <p:nvPr/>
          </p:nvSpPr>
          <p:spPr>
            <a:xfrm>
              <a:off x="3294299" y="2981457"/>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25" name="Freeform 281">
              <a:extLst>
                <a:ext uri="{FF2B5EF4-FFF2-40B4-BE49-F238E27FC236}">
                  <a16:creationId xmlns:a16="http://schemas.microsoft.com/office/drawing/2014/main" id="{D8E570C4-871E-470D-906B-1E08B71A8427}"/>
                </a:ext>
              </a:extLst>
            </p:cNvPr>
            <p:cNvSpPr/>
            <p:nvPr/>
          </p:nvSpPr>
          <p:spPr>
            <a:xfrm>
              <a:off x="3321710" y="3215031"/>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26" name="Freeform 282">
              <a:extLst>
                <a:ext uri="{FF2B5EF4-FFF2-40B4-BE49-F238E27FC236}">
                  <a16:creationId xmlns:a16="http://schemas.microsoft.com/office/drawing/2014/main" id="{A9B94434-6184-4730-2087-F2B3216A7B32}"/>
                </a:ext>
              </a:extLst>
            </p:cNvPr>
            <p:cNvSpPr/>
            <p:nvPr/>
          </p:nvSpPr>
          <p:spPr>
            <a:xfrm>
              <a:off x="3364043" y="3172698"/>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27" name="Freeform 283">
              <a:extLst>
                <a:ext uri="{FF2B5EF4-FFF2-40B4-BE49-F238E27FC236}">
                  <a16:creationId xmlns:a16="http://schemas.microsoft.com/office/drawing/2014/main" id="{1D7527C5-0370-166A-3C05-D3B12BB4CD74}"/>
                </a:ext>
              </a:extLst>
            </p:cNvPr>
            <p:cNvSpPr/>
            <p:nvPr/>
          </p:nvSpPr>
          <p:spPr>
            <a:xfrm>
              <a:off x="3341712" y="3215031"/>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28" name="Freeform 284">
              <a:extLst>
                <a:ext uri="{FF2B5EF4-FFF2-40B4-BE49-F238E27FC236}">
                  <a16:creationId xmlns:a16="http://schemas.microsoft.com/office/drawing/2014/main" id="{DCECCD3E-AA20-6B97-D1B1-473409E7DF9A}"/>
                </a:ext>
              </a:extLst>
            </p:cNvPr>
            <p:cNvSpPr/>
            <p:nvPr/>
          </p:nvSpPr>
          <p:spPr>
            <a:xfrm>
              <a:off x="3383940" y="3172698"/>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29" name="Freeform 285">
              <a:extLst>
                <a:ext uri="{FF2B5EF4-FFF2-40B4-BE49-F238E27FC236}">
                  <a16:creationId xmlns:a16="http://schemas.microsoft.com/office/drawing/2014/main" id="{16C67471-2F03-AE55-6BB1-D41E9E712ECE}"/>
                </a:ext>
              </a:extLst>
            </p:cNvPr>
            <p:cNvSpPr/>
            <p:nvPr/>
          </p:nvSpPr>
          <p:spPr>
            <a:xfrm>
              <a:off x="3351661" y="3265725"/>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0" name="Freeform 286">
              <a:extLst>
                <a:ext uri="{FF2B5EF4-FFF2-40B4-BE49-F238E27FC236}">
                  <a16:creationId xmlns:a16="http://schemas.microsoft.com/office/drawing/2014/main" id="{3FC2FB9E-257C-F1C6-C8D2-00874AE60F8E}"/>
                </a:ext>
              </a:extLst>
            </p:cNvPr>
            <p:cNvSpPr/>
            <p:nvPr/>
          </p:nvSpPr>
          <p:spPr>
            <a:xfrm>
              <a:off x="3393888" y="3223286"/>
              <a:ext cx="10583" cy="84772"/>
            </a:xfrm>
            <a:custGeom>
              <a:avLst/>
              <a:gdLst>
                <a:gd name="connsiteX0" fmla="*/ 0 w 10583"/>
                <a:gd name="connsiteY0" fmla="*/ 0 h 84772"/>
                <a:gd name="connsiteX1" fmla="*/ 0 w 10583"/>
                <a:gd name="connsiteY1" fmla="*/ 84772 h 84772"/>
              </a:gdLst>
              <a:ahLst/>
              <a:cxnLst>
                <a:cxn ang="0">
                  <a:pos x="connsiteX0" y="connsiteY0"/>
                </a:cxn>
                <a:cxn ang="0">
                  <a:pos x="connsiteX1" y="connsiteY1"/>
                </a:cxn>
              </a:cxnLst>
              <a:rect l="l" t="t" r="r" b="b"/>
              <a:pathLst>
                <a:path w="10583" h="84772">
                  <a:moveTo>
                    <a:pt x="0" y="0"/>
                  </a:moveTo>
                  <a:lnTo>
                    <a:pt x="0" y="84772"/>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1" name="Freeform 287">
              <a:extLst>
                <a:ext uri="{FF2B5EF4-FFF2-40B4-BE49-F238E27FC236}">
                  <a16:creationId xmlns:a16="http://schemas.microsoft.com/office/drawing/2014/main" id="{7718A1A0-8750-F8E2-E3B9-63AF8125803E}"/>
                </a:ext>
              </a:extLst>
            </p:cNvPr>
            <p:cNvSpPr/>
            <p:nvPr/>
          </p:nvSpPr>
          <p:spPr>
            <a:xfrm>
              <a:off x="3381506" y="3317795"/>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2" name="Freeform 288">
              <a:extLst>
                <a:ext uri="{FF2B5EF4-FFF2-40B4-BE49-F238E27FC236}">
                  <a16:creationId xmlns:a16="http://schemas.microsoft.com/office/drawing/2014/main" id="{059FDDAB-AE86-737E-CA5C-6BFE273A0F1E}"/>
                </a:ext>
              </a:extLst>
            </p:cNvPr>
            <p:cNvSpPr/>
            <p:nvPr/>
          </p:nvSpPr>
          <p:spPr>
            <a:xfrm>
              <a:off x="3423839" y="3275462"/>
              <a:ext cx="10583" cy="84772"/>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3" name="Freeform 289">
              <a:extLst>
                <a:ext uri="{FF2B5EF4-FFF2-40B4-BE49-F238E27FC236}">
                  <a16:creationId xmlns:a16="http://schemas.microsoft.com/office/drawing/2014/main" id="{FA8E8630-7316-6375-0E59-B2D2A9EC1BC2}"/>
                </a:ext>
              </a:extLst>
            </p:cNvPr>
            <p:cNvSpPr/>
            <p:nvPr/>
          </p:nvSpPr>
          <p:spPr>
            <a:xfrm>
              <a:off x="3730438" y="3596772"/>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4" name="Freeform 290">
              <a:extLst>
                <a:ext uri="{FF2B5EF4-FFF2-40B4-BE49-F238E27FC236}">
                  <a16:creationId xmlns:a16="http://schemas.microsoft.com/office/drawing/2014/main" id="{31DCF9CB-99ED-0F92-1A17-6B2821229107}"/>
                </a:ext>
              </a:extLst>
            </p:cNvPr>
            <p:cNvSpPr/>
            <p:nvPr/>
          </p:nvSpPr>
          <p:spPr>
            <a:xfrm>
              <a:off x="3772771" y="3554439"/>
              <a:ext cx="10583" cy="84772"/>
            </a:xfrm>
            <a:custGeom>
              <a:avLst/>
              <a:gdLst>
                <a:gd name="connsiteX0" fmla="*/ 0 w 10583"/>
                <a:gd name="connsiteY0" fmla="*/ 0 h 84772"/>
                <a:gd name="connsiteX1" fmla="*/ 0 w 10583"/>
                <a:gd name="connsiteY1" fmla="*/ 84772 h 84772"/>
              </a:gdLst>
              <a:ahLst/>
              <a:cxnLst>
                <a:cxn ang="0">
                  <a:pos x="connsiteX0" y="connsiteY0"/>
                </a:cxn>
                <a:cxn ang="0">
                  <a:pos x="connsiteX1" y="connsiteY1"/>
                </a:cxn>
              </a:cxnLst>
              <a:rect l="l" t="t" r="r" b="b"/>
              <a:pathLst>
                <a:path w="10583" h="84772">
                  <a:moveTo>
                    <a:pt x="0" y="0"/>
                  </a:moveTo>
                  <a:lnTo>
                    <a:pt x="0" y="84772"/>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5" name="Freeform 291">
              <a:extLst>
                <a:ext uri="{FF2B5EF4-FFF2-40B4-BE49-F238E27FC236}">
                  <a16:creationId xmlns:a16="http://schemas.microsoft.com/office/drawing/2014/main" id="{9DC3A2E3-D89B-381B-BF7A-8AE01DA706D5}"/>
                </a:ext>
              </a:extLst>
            </p:cNvPr>
            <p:cNvSpPr/>
            <p:nvPr/>
          </p:nvSpPr>
          <p:spPr>
            <a:xfrm>
              <a:off x="3750335" y="3654980"/>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6" name="Freeform 292">
              <a:extLst>
                <a:ext uri="{FF2B5EF4-FFF2-40B4-BE49-F238E27FC236}">
                  <a16:creationId xmlns:a16="http://schemas.microsoft.com/office/drawing/2014/main" id="{8DF8C2D7-3097-6912-D8FF-5A574E7BA9C3}"/>
                </a:ext>
              </a:extLst>
            </p:cNvPr>
            <p:cNvSpPr/>
            <p:nvPr/>
          </p:nvSpPr>
          <p:spPr>
            <a:xfrm>
              <a:off x="3792668" y="3612647"/>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7" name="Freeform 293">
              <a:extLst>
                <a:ext uri="{FF2B5EF4-FFF2-40B4-BE49-F238E27FC236}">
                  <a16:creationId xmlns:a16="http://schemas.microsoft.com/office/drawing/2014/main" id="{1D277535-4ECE-C47F-78C6-3D2BF7048AC5}"/>
                </a:ext>
              </a:extLst>
            </p:cNvPr>
            <p:cNvSpPr/>
            <p:nvPr/>
          </p:nvSpPr>
          <p:spPr>
            <a:xfrm>
              <a:off x="3780286" y="3715940"/>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8" name="Freeform 294">
              <a:extLst>
                <a:ext uri="{FF2B5EF4-FFF2-40B4-BE49-F238E27FC236}">
                  <a16:creationId xmlns:a16="http://schemas.microsoft.com/office/drawing/2014/main" id="{13D6EF89-14B5-FC7E-9065-1651AA2265BA}"/>
                </a:ext>
              </a:extLst>
            </p:cNvPr>
            <p:cNvSpPr/>
            <p:nvPr/>
          </p:nvSpPr>
          <p:spPr>
            <a:xfrm>
              <a:off x="3822513" y="3673607"/>
              <a:ext cx="10583" cy="84772"/>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39" name="Freeform 295">
              <a:extLst>
                <a:ext uri="{FF2B5EF4-FFF2-40B4-BE49-F238E27FC236}">
                  <a16:creationId xmlns:a16="http://schemas.microsoft.com/office/drawing/2014/main" id="{0E782BA6-2D4A-6B55-0504-1ED7B1E04BF4}"/>
                </a:ext>
              </a:extLst>
            </p:cNvPr>
            <p:cNvSpPr/>
            <p:nvPr/>
          </p:nvSpPr>
          <p:spPr>
            <a:xfrm>
              <a:off x="3870138" y="3780393"/>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40" name="Freeform 296">
              <a:extLst>
                <a:ext uri="{FF2B5EF4-FFF2-40B4-BE49-F238E27FC236}">
                  <a16:creationId xmlns:a16="http://schemas.microsoft.com/office/drawing/2014/main" id="{E120F4DB-1BAA-F156-3773-2FFEBF2F3005}"/>
                </a:ext>
              </a:extLst>
            </p:cNvPr>
            <p:cNvSpPr/>
            <p:nvPr/>
          </p:nvSpPr>
          <p:spPr>
            <a:xfrm>
              <a:off x="3912366" y="3737954"/>
              <a:ext cx="10583" cy="84772"/>
            </a:xfrm>
            <a:custGeom>
              <a:avLst/>
              <a:gdLst>
                <a:gd name="connsiteX0" fmla="*/ 0 w 10583"/>
                <a:gd name="connsiteY0" fmla="*/ 0 h 84772"/>
                <a:gd name="connsiteX1" fmla="*/ 0 w 10583"/>
                <a:gd name="connsiteY1" fmla="*/ 84772 h 84772"/>
              </a:gdLst>
              <a:ahLst/>
              <a:cxnLst>
                <a:cxn ang="0">
                  <a:pos x="connsiteX0" y="connsiteY0"/>
                </a:cxn>
                <a:cxn ang="0">
                  <a:pos x="connsiteX1" y="connsiteY1"/>
                </a:cxn>
              </a:cxnLst>
              <a:rect l="l" t="t" r="r" b="b"/>
              <a:pathLst>
                <a:path w="10583" h="84772">
                  <a:moveTo>
                    <a:pt x="0" y="0"/>
                  </a:moveTo>
                  <a:lnTo>
                    <a:pt x="0" y="84772"/>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41" name="Freeform 297">
              <a:extLst>
                <a:ext uri="{FF2B5EF4-FFF2-40B4-BE49-F238E27FC236}">
                  <a16:creationId xmlns:a16="http://schemas.microsoft.com/office/drawing/2014/main" id="{9E9A7277-9A48-9A90-FAF9-B7A3068324D0}"/>
                </a:ext>
              </a:extLst>
            </p:cNvPr>
            <p:cNvSpPr/>
            <p:nvPr/>
          </p:nvSpPr>
          <p:spPr>
            <a:xfrm>
              <a:off x="4149115" y="4052173"/>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42" name="Freeform 298">
              <a:extLst>
                <a:ext uri="{FF2B5EF4-FFF2-40B4-BE49-F238E27FC236}">
                  <a16:creationId xmlns:a16="http://schemas.microsoft.com/office/drawing/2014/main" id="{3CA97E67-B049-A652-5C06-5B2641EE7CCB}"/>
                </a:ext>
              </a:extLst>
            </p:cNvPr>
            <p:cNvSpPr/>
            <p:nvPr/>
          </p:nvSpPr>
          <p:spPr>
            <a:xfrm>
              <a:off x="4191342" y="4009840"/>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43" name="Freeform 299">
              <a:extLst>
                <a:ext uri="{FF2B5EF4-FFF2-40B4-BE49-F238E27FC236}">
                  <a16:creationId xmlns:a16="http://schemas.microsoft.com/office/drawing/2014/main" id="{35FE7E44-EE92-7A4D-0670-AAEEE84AAB95}"/>
                </a:ext>
              </a:extLst>
            </p:cNvPr>
            <p:cNvSpPr/>
            <p:nvPr/>
          </p:nvSpPr>
          <p:spPr>
            <a:xfrm>
              <a:off x="4189120" y="4199387"/>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44" name="Freeform 300">
              <a:extLst>
                <a:ext uri="{FF2B5EF4-FFF2-40B4-BE49-F238E27FC236}">
                  <a16:creationId xmlns:a16="http://schemas.microsoft.com/office/drawing/2014/main" id="{4C1270BF-D5D6-1CA4-E525-04DAE8E77CC7}"/>
                </a:ext>
              </a:extLst>
            </p:cNvPr>
            <p:cNvSpPr/>
            <p:nvPr/>
          </p:nvSpPr>
          <p:spPr>
            <a:xfrm>
              <a:off x="4231453" y="4157054"/>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45" name="Freeform 301">
              <a:extLst>
                <a:ext uri="{FF2B5EF4-FFF2-40B4-BE49-F238E27FC236}">
                  <a16:creationId xmlns:a16="http://schemas.microsoft.com/office/drawing/2014/main" id="{2F3F1402-B898-49F8-EB79-4FBEB635DFCB}"/>
                </a:ext>
              </a:extLst>
            </p:cNvPr>
            <p:cNvSpPr/>
            <p:nvPr/>
          </p:nvSpPr>
          <p:spPr>
            <a:xfrm>
              <a:off x="4218965" y="4281302"/>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46" name="Freeform 302">
              <a:extLst>
                <a:ext uri="{FF2B5EF4-FFF2-40B4-BE49-F238E27FC236}">
                  <a16:creationId xmlns:a16="http://schemas.microsoft.com/office/drawing/2014/main" id="{3DEF506F-E037-809E-33A7-23B47646F4D3}"/>
                </a:ext>
              </a:extLst>
            </p:cNvPr>
            <p:cNvSpPr/>
            <p:nvPr/>
          </p:nvSpPr>
          <p:spPr>
            <a:xfrm>
              <a:off x="4261298" y="4238969"/>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47" name="Freeform 303">
              <a:extLst>
                <a:ext uri="{FF2B5EF4-FFF2-40B4-BE49-F238E27FC236}">
                  <a16:creationId xmlns:a16="http://schemas.microsoft.com/office/drawing/2014/main" id="{C441F587-D537-3E96-1AD8-7890A0920118}"/>
                </a:ext>
              </a:extLst>
            </p:cNvPr>
            <p:cNvSpPr/>
            <p:nvPr/>
          </p:nvSpPr>
          <p:spPr>
            <a:xfrm>
              <a:off x="4607796" y="4374859"/>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48" name="Freeform 304">
              <a:extLst>
                <a:ext uri="{FF2B5EF4-FFF2-40B4-BE49-F238E27FC236}">
                  <a16:creationId xmlns:a16="http://schemas.microsoft.com/office/drawing/2014/main" id="{68375375-7B7E-C08D-7FB9-68D15809F460}"/>
                </a:ext>
              </a:extLst>
            </p:cNvPr>
            <p:cNvSpPr/>
            <p:nvPr/>
          </p:nvSpPr>
          <p:spPr>
            <a:xfrm>
              <a:off x="4650024" y="4332525"/>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49" name="Freeform 305">
              <a:extLst>
                <a:ext uri="{FF2B5EF4-FFF2-40B4-BE49-F238E27FC236}">
                  <a16:creationId xmlns:a16="http://schemas.microsoft.com/office/drawing/2014/main" id="{94FDE24E-39D1-B0A4-55B8-77B0C6A0E35E}"/>
                </a:ext>
              </a:extLst>
            </p:cNvPr>
            <p:cNvSpPr/>
            <p:nvPr/>
          </p:nvSpPr>
          <p:spPr>
            <a:xfrm>
              <a:off x="4637641" y="4374859"/>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50" name="Freeform 306">
              <a:extLst>
                <a:ext uri="{FF2B5EF4-FFF2-40B4-BE49-F238E27FC236}">
                  <a16:creationId xmlns:a16="http://schemas.microsoft.com/office/drawing/2014/main" id="{3C9B03E3-81BD-5EE4-B692-3C379449AAC8}"/>
                </a:ext>
              </a:extLst>
            </p:cNvPr>
            <p:cNvSpPr/>
            <p:nvPr/>
          </p:nvSpPr>
          <p:spPr>
            <a:xfrm>
              <a:off x="4679975" y="4332525"/>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51" name="Freeform 307">
              <a:extLst>
                <a:ext uri="{FF2B5EF4-FFF2-40B4-BE49-F238E27FC236}">
                  <a16:creationId xmlns:a16="http://schemas.microsoft.com/office/drawing/2014/main" id="{865B4959-AB74-F0BA-7D52-885DDB5B62D5}"/>
                </a:ext>
              </a:extLst>
            </p:cNvPr>
            <p:cNvSpPr/>
            <p:nvPr/>
          </p:nvSpPr>
          <p:spPr>
            <a:xfrm>
              <a:off x="4996522" y="4374859"/>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52" name="Freeform 308">
              <a:extLst>
                <a:ext uri="{FF2B5EF4-FFF2-40B4-BE49-F238E27FC236}">
                  <a16:creationId xmlns:a16="http://schemas.microsoft.com/office/drawing/2014/main" id="{2F3C69AA-27FB-5DB6-1145-9D361B139173}"/>
                </a:ext>
              </a:extLst>
            </p:cNvPr>
            <p:cNvSpPr/>
            <p:nvPr/>
          </p:nvSpPr>
          <p:spPr>
            <a:xfrm>
              <a:off x="5038856" y="4332525"/>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53" name="Freeform 309">
              <a:extLst>
                <a:ext uri="{FF2B5EF4-FFF2-40B4-BE49-F238E27FC236}">
                  <a16:creationId xmlns:a16="http://schemas.microsoft.com/office/drawing/2014/main" id="{6A85496B-C805-FA39-075B-85E858AE19EE}"/>
                </a:ext>
              </a:extLst>
            </p:cNvPr>
            <p:cNvSpPr/>
            <p:nvPr/>
          </p:nvSpPr>
          <p:spPr>
            <a:xfrm>
              <a:off x="5016419" y="4374859"/>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54" name="Freeform 310">
              <a:extLst>
                <a:ext uri="{FF2B5EF4-FFF2-40B4-BE49-F238E27FC236}">
                  <a16:creationId xmlns:a16="http://schemas.microsoft.com/office/drawing/2014/main" id="{0132E42A-4CBC-B86E-71EC-D69FC38C8FCB}"/>
                </a:ext>
              </a:extLst>
            </p:cNvPr>
            <p:cNvSpPr/>
            <p:nvPr/>
          </p:nvSpPr>
          <p:spPr>
            <a:xfrm>
              <a:off x="5058752" y="4332525"/>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55" name="Freeform 311">
              <a:extLst>
                <a:ext uri="{FF2B5EF4-FFF2-40B4-BE49-F238E27FC236}">
                  <a16:creationId xmlns:a16="http://schemas.microsoft.com/office/drawing/2014/main" id="{78345E21-087A-4100-90EC-EB5D9BBE1888}"/>
                </a:ext>
              </a:extLst>
            </p:cNvPr>
            <p:cNvSpPr/>
            <p:nvPr/>
          </p:nvSpPr>
          <p:spPr>
            <a:xfrm>
              <a:off x="2065786" y="2052452"/>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56" name="Freeform 312">
              <a:extLst>
                <a:ext uri="{FF2B5EF4-FFF2-40B4-BE49-F238E27FC236}">
                  <a16:creationId xmlns:a16="http://schemas.microsoft.com/office/drawing/2014/main" id="{221757CD-CF77-5733-F9CC-06554E949EE9}"/>
                </a:ext>
              </a:extLst>
            </p:cNvPr>
            <p:cNvSpPr/>
            <p:nvPr/>
          </p:nvSpPr>
          <p:spPr>
            <a:xfrm>
              <a:off x="2108119" y="2010119"/>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57" name="Freeform 313">
              <a:extLst>
                <a:ext uri="{FF2B5EF4-FFF2-40B4-BE49-F238E27FC236}">
                  <a16:creationId xmlns:a16="http://schemas.microsoft.com/office/drawing/2014/main" id="{DB34C56C-9B9F-181D-5A04-EF503DC939BA}"/>
                </a:ext>
              </a:extLst>
            </p:cNvPr>
            <p:cNvSpPr/>
            <p:nvPr/>
          </p:nvSpPr>
          <p:spPr>
            <a:xfrm>
              <a:off x="2115633" y="2131510"/>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58" name="Freeform 314">
              <a:extLst>
                <a:ext uri="{FF2B5EF4-FFF2-40B4-BE49-F238E27FC236}">
                  <a16:creationId xmlns:a16="http://schemas.microsoft.com/office/drawing/2014/main" id="{47C3C23A-E8E9-1AC7-4499-4509922F0DC8}"/>
                </a:ext>
              </a:extLst>
            </p:cNvPr>
            <p:cNvSpPr/>
            <p:nvPr/>
          </p:nvSpPr>
          <p:spPr>
            <a:xfrm>
              <a:off x="2157966" y="2089176"/>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59" name="Freeform 315">
              <a:extLst>
                <a:ext uri="{FF2B5EF4-FFF2-40B4-BE49-F238E27FC236}">
                  <a16:creationId xmlns:a16="http://schemas.microsoft.com/office/drawing/2014/main" id="{A740FCE1-0203-8F8B-DBEC-2294113F3440}"/>
                </a:ext>
              </a:extLst>
            </p:cNvPr>
            <p:cNvSpPr/>
            <p:nvPr/>
          </p:nvSpPr>
          <p:spPr>
            <a:xfrm>
              <a:off x="2474514" y="2291741"/>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60" name="Freeform 316">
              <a:extLst>
                <a:ext uri="{FF2B5EF4-FFF2-40B4-BE49-F238E27FC236}">
                  <a16:creationId xmlns:a16="http://schemas.microsoft.com/office/drawing/2014/main" id="{7D5F30D3-E127-EA5B-2BE0-BB84E65FAC81}"/>
                </a:ext>
              </a:extLst>
            </p:cNvPr>
            <p:cNvSpPr/>
            <p:nvPr/>
          </p:nvSpPr>
          <p:spPr>
            <a:xfrm>
              <a:off x="2516741" y="2249302"/>
              <a:ext cx="10583" cy="84772"/>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61" name="Freeform 317">
              <a:extLst>
                <a:ext uri="{FF2B5EF4-FFF2-40B4-BE49-F238E27FC236}">
                  <a16:creationId xmlns:a16="http://schemas.microsoft.com/office/drawing/2014/main" id="{A8074254-ABFC-F8A7-B56C-4FD128792B5B}"/>
                </a:ext>
              </a:extLst>
            </p:cNvPr>
            <p:cNvSpPr/>
            <p:nvPr/>
          </p:nvSpPr>
          <p:spPr>
            <a:xfrm>
              <a:off x="2504359" y="2332381"/>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62" name="Freeform 318">
              <a:extLst>
                <a:ext uri="{FF2B5EF4-FFF2-40B4-BE49-F238E27FC236}">
                  <a16:creationId xmlns:a16="http://schemas.microsoft.com/office/drawing/2014/main" id="{CC977F6E-372E-6525-5378-E854EFF1B89A}"/>
                </a:ext>
              </a:extLst>
            </p:cNvPr>
            <p:cNvSpPr/>
            <p:nvPr/>
          </p:nvSpPr>
          <p:spPr>
            <a:xfrm>
              <a:off x="2546692" y="2289942"/>
              <a:ext cx="10583" cy="84772"/>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63" name="Freeform 319">
              <a:extLst>
                <a:ext uri="{FF2B5EF4-FFF2-40B4-BE49-F238E27FC236}">
                  <a16:creationId xmlns:a16="http://schemas.microsoft.com/office/drawing/2014/main" id="{2E80FD45-AB93-AFAC-040E-8EE77140DA01}"/>
                </a:ext>
              </a:extLst>
            </p:cNvPr>
            <p:cNvSpPr/>
            <p:nvPr/>
          </p:nvSpPr>
          <p:spPr>
            <a:xfrm>
              <a:off x="2893085" y="2580455"/>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64" name="Freeform 320">
              <a:extLst>
                <a:ext uri="{FF2B5EF4-FFF2-40B4-BE49-F238E27FC236}">
                  <a16:creationId xmlns:a16="http://schemas.microsoft.com/office/drawing/2014/main" id="{79D517DF-3342-A50B-3336-0727A9081868}"/>
                </a:ext>
              </a:extLst>
            </p:cNvPr>
            <p:cNvSpPr/>
            <p:nvPr/>
          </p:nvSpPr>
          <p:spPr>
            <a:xfrm>
              <a:off x="2935418" y="2538121"/>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65" name="Freeform 321">
              <a:extLst>
                <a:ext uri="{FF2B5EF4-FFF2-40B4-BE49-F238E27FC236}">
                  <a16:creationId xmlns:a16="http://schemas.microsoft.com/office/drawing/2014/main" id="{C4DB0734-2D2C-3DC8-51C8-53D9CDFEAB31}"/>
                </a:ext>
              </a:extLst>
            </p:cNvPr>
            <p:cNvSpPr/>
            <p:nvPr/>
          </p:nvSpPr>
          <p:spPr>
            <a:xfrm>
              <a:off x="2903139" y="2622470"/>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66" name="Freeform 322">
              <a:extLst>
                <a:ext uri="{FF2B5EF4-FFF2-40B4-BE49-F238E27FC236}">
                  <a16:creationId xmlns:a16="http://schemas.microsoft.com/office/drawing/2014/main" id="{7FD14A39-F2B3-1D04-94D1-A5383ECA780E}"/>
                </a:ext>
              </a:extLst>
            </p:cNvPr>
            <p:cNvSpPr/>
            <p:nvPr/>
          </p:nvSpPr>
          <p:spPr>
            <a:xfrm>
              <a:off x="2945366" y="2580137"/>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67" name="Freeform 323">
              <a:extLst>
                <a:ext uri="{FF2B5EF4-FFF2-40B4-BE49-F238E27FC236}">
                  <a16:creationId xmlns:a16="http://schemas.microsoft.com/office/drawing/2014/main" id="{D2EDB16B-33F4-D1BD-641F-FDC8CCD546E0}"/>
                </a:ext>
              </a:extLst>
            </p:cNvPr>
            <p:cNvSpPr/>
            <p:nvPr/>
          </p:nvSpPr>
          <p:spPr>
            <a:xfrm>
              <a:off x="3042627" y="2978388"/>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68" name="Freeform 324">
              <a:extLst>
                <a:ext uri="{FF2B5EF4-FFF2-40B4-BE49-F238E27FC236}">
                  <a16:creationId xmlns:a16="http://schemas.microsoft.com/office/drawing/2014/main" id="{B0A7AD9C-4FB0-1666-2652-FE38D2CC3307}"/>
                </a:ext>
              </a:extLst>
            </p:cNvPr>
            <p:cNvSpPr/>
            <p:nvPr/>
          </p:nvSpPr>
          <p:spPr>
            <a:xfrm>
              <a:off x="3084855" y="2936055"/>
              <a:ext cx="10583" cy="84772"/>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69" name="Freeform 325">
              <a:extLst>
                <a:ext uri="{FF2B5EF4-FFF2-40B4-BE49-F238E27FC236}">
                  <a16:creationId xmlns:a16="http://schemas.microsoft.com/office/drawing/2014/main" id="{85EBA82C-6FA4-9185-914F-161A6DA53AC7}"/>
                </a:ext>
              </a:extLst>
            </p:cNvPr>
            <p:cNvSpPr/>
            <p:nvPr/>
          </p:nvSpPr>
          <p:spPr>
            <a:xfrm>
              <a:off x="3251966" y="3023790"/>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70" name="Freeform 326">
              <a:extLst>
                <a:ext uri="{FF2B5EF4-FFF2-40B4-BE49-F238E27FC236}">
                  <a16:creationId xmlns:a16="http://schemas.microsoft.com/office/drawing/2014/main" id="{72F9D5ED-ADB1-332E-A3AC-6CE0789F5E52}"/>
                </a:ext>
              </a:extLst>
            </p:cNvPr>
            <p:cNvSpPr/>
            <p:nvPr/>
          </p:nvSpPr>
          <p:spPr>
            <a:xfrm>
              <a:off x="3294299" y="2981457"/>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71" name="Freeform 327">
              <a:extLst>
                <a:ext uri="{FF2B5EF4-FFF2-40B4-BE49-F238E27FC236}">
                  <a16:creationId xmlns:a16="http://schemas.microsoft.com/office/drawing/2014/main" id="{465060B5-84FF-9D80-0C70-D0A705395883}"/>
                </a:ext>
              </a:extLst>
            </p:cNvPr>
            <p:cNvSpPr/>
            <p:nvPr/>
          </p:nvSpPr>
          <p:spPr>
            <a:xfrm>
              <a:off x="3321710" y="3215031"/>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72" name="Freeform 328">
              <a:extLst>
                <a:ext uri="{FF2B5EF4-FFF2-40B4-BE49-F238E27FC236}">
                  <a16:creationId xmlns:a16="http://schemas.microsoft.com/office/drawing/2014/main" id="{A24EB2E5-9A21-3C2E-F010-05FF34FAA88E}"/>
                </a:ext>
              </a:extLst>
            </p:cNvPr>
            <p:cNvSpPr/>
            <p:nvPr/>
          </p:nvSpPr>
          <p:spPr>
            <a:xfrm>
              <a:off x="3364043" y="3172698"/>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73" name="Freeform 329">
              <a:extLst>
                <a:ext uri="{FF2B5EF4-FFF2-40B4-BE49-F238E27FC236}">
                  <a16:creationId xmlns:a16="http://schemas.microsoft.com/office/drawing/2014/main" id="{DBC6F7A9-B8CD-8696-0ACD-A2BB5945469B}"/>
                </a:ext>
              </a:extLst>
            </p:cNvPr>
            <p:cNvSpPr/>
            <p:nvPr/>
          </p:nvSpPr>
          <p:spPr>
            <a:xfrm>
              <a:off x="3341712" y="3215031"/>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74" name="Freeform 330">
              <a:extLst>
                <a:ext uri="{FF2B5EF4-FFF2-40B4-BE49-F238E27FC236}">
                  <a16:creationId xmlns:a16="http://schemas.microsoft.com/office/drawing/2014/main" id="{39200E60-9B59-6DFE-DB64-168A76C3D7DC}"/>
                </a:ext>
              </a:extLst>
            </p:cNvPr>
            <p:cNvSpPr/>
            <p:nvPr/>
          </p:nvSpPr>
          <p:spPr>
            <a:xfrm>
              <a:off x="3383940" y="3172698"/>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75" name="Freeform 331">
              <a:extLst>
                <a:ext uri="{FF2B5EF4-FFF2-40B4-BE49-F238E27FC236}">
                  <a16:creationId xmlns:a16="http://schemas.microsoft.com/office/drawing/2014/main" id="{9742EED2-9274-2159-35A6-327E9F3B5DDF}"/>
                </a:ext>
              </a:extLst>
            </p:cNvPr>
            <p:cNvSpPr/>
            <p:nvPr/>
          </p:nvSpPr>
          <p:spPr>
            <a:xfrm>
              <a:off x="3351661" y="3265725"/>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76" name="Freeform 332">
              <a:extLst>
                <a:ext uri="{FF2B5EF4-FFF2-40B4-BE49-F238E27FC236}">
                  <a16:creationId xmlns:a16="http://schemas.microsoft.com/office/drawing/2014/main" id="{F761935A-274A-6D61-FCF6-527AB0C5B825}"/>
                </a:ext>
              </a:extLst>
            </p:cNvPr>
            <p:cNvSpPr/>
            <p:nvPr/>
          </p:nvSpPr>
          <p:spPr>
            <a:xfrm>
              <a:off x="3393888" y="3223286"/>
              <a:ext cx="10583" cy="84772"/>
            </a:xfrm>
            <a:custGeom>
              <a:avLst/>
              <a:gdLst>
                <a:gd name="connsiteX0" fmla="*/ 0 w 10583"/>
                <a:gd name="connsiteY0" fmla="*/ 0 h 84772"/>
                <a:gd name="connsiteX1" fmla="*/ 0 w 10583"/>
                <a:gd name="connsiteY1" fmla="*/ 84772 h 84772"/>
              </a:gdLst>
              <a:ahLst/>
              <a:cxnLst>
                <a:cxn ang="0">
                  <a:pos x="connsiteX0" y="connsiteY0"/>
                </a:cxn>
                <a:cxn ang="0">
                  <a:pos x="connsiteX1" y="connsiteY1"/>
                </a:cxn>
              </a:cxnLst>
              <a:rect l="l" t="t" r="r" b="b"/>
              <a:pathLst>
                <a:path w="10583" h="84772">
                  <a:moveTo>
                    <a:pt x="0" y="0"/>
                  </a:moveTo>
                  <a:lnTo>
                    <a:pt x="0" y="84772"/>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77" name="Freeform 333">
              <a:extLst>
                <a:ext uri="{FF2B5EF4-FFF2-40B4-BE49-F238E27FC236}">
                  <a16:creationId xmlns:a16="http://schemas.microsoft.com/office/drawing/2014/main" id="{D83FF791-A737-24C1-C6B5-76B5ADFFAFCA}"/>
                </a:ext>
              </a:extLst>
            </p:cNvPr>
            <p:cNvSpPr/>
            <p:nvPr/>
          </p:nvSpPr>
          <p:spPr>
            <a:xfrm>
              <a:off x="3381506" y="3317795"/>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78" name="Freeform 334">
              <a:extLst>
                <a:ext uri="{FF2B5EF4-FFF2-40B4-BE49-F238E27FC236}">
                  <a16:creationId xmlns:a16="http://schemas.microsoft.com/office/drawing/2014/main" id="{9210AD51-3442-6241-5033-4B358C780903}"/>
                </a:ext>
              </a:extLst>
            </p:cNvPr>
            <p:cNvSpPr/>
            <p:nvPr/>
          </p:nvSpPr>
          <p:spPr>
            <a:xfrm>
              <a:off x="3423839" y="3275462"/>
              <a:ext cx="10583" cy="84772"/>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79" name="Freeform 335">
              <a:extLst>
                <a:ext uri="{FF2B5EF4-FFF2-40B4-BE49-F238E27FC236}">
                  <a16:creationId xmlns:a16="http://schemas.microsoft.com/office/drawing/2014/main" id="{EF2D329D-6851-2E00-AC12-3F730B5A963C}"/>
                </a:ext>
              </a:extLst>
            </p:cNvPr>
            <p:cNvSpPr/>
            <p:nvPr/>
          </p:nvSpPr>
          <p:spPr>
            <a:xfrm>
              <a:off x="3730438" y="3596772"/>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80" name="Freeform 336">
              <a:extLst>
                <a:ext uri="{FF2B5EF4-FFF2-40B4-BE49-F238E27FC236}">
                  <a16:creationId xmlns:a16="http://schemas.microsoft.com/office/drawing/2014/main" id="{340F47EA-E2BC-CB04-5002-C5C67954737A}"/>
                </a:ext>
              </a:extLst>
            </p:cNvPr>
            <p:cNvSpPr/>
            <p:nvPr/>
          </p:nvSpPr>
          <p:spPr>
            <a:xfrm>
              <a:off x="3772771" y="3554439"/>
              <a:ext cx="10583" cy="84772"/>
            </a:xfrm>
            <a:custGeom>
              <a:avLst/>
              <a:gdLst>
                <a:gd name="connsiteX0" fmla="*/ 0 w 10583"/>
                <a:gd name="connsiteY0" fmla="*/ 0 h 84772"/>
                <a:gd name="connsiteX1" fmla="*/ 0 w 10583"/>
                <a:gd name="connsiteY1" fmla="*/ 84772 h 84772"/>
              </a:gdLst>
              <a:ahLst/>
              <a:cxnLst>
                <a:cxn ang="0">
                  <a:pos x="connsiteX0" y="connsiteY0"/>
                </a:cxn>
                <a:cxn ang="0">
                  <a:pos x="connsiteX1" y="connsiteY1"/>
                </a:cxn>
              </a:cxnLst>
              <a:rect l="l" t="t" r="r" b="b"/>
              <a:pathLst>
                <a:path w="10583" h="84772">
                  <a:moveTo>
                    <a:pt x="0" y="0"/>
                  </a:moveTo>
                  <a:lnTo>
                    <a:pt x="0" y="84772"/>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81" name="Freeform 337">
              <a:extLst>
                <a:ext uri="{FF2B5EF4-FFF2-40B4-BE49-F238E27FC236}">
                  <a16:creationId xmlns:a16="http://schemas.microsoft.com/office/drawing/2014/main" id="{E87192D5-2944-6A06-7B34-57846F3C766E}"/>
                </a:ext>
              </a:extLst>
            </p:cNvPr>
            <p:cNvSpPr/>
            <p:nvPr/>
          </p:nvSpPr>
          <p:spPr>
            <a:xfrm>
              <a:off x="3750335" y="3654980"/>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82" name="Freeform 338">
              <a:extLst>
                <a:ext uri="{FF2B5EF4-FFF2-40B4-BE49-F238E27FC236}">
                  <a16:creationId xmlns:a16="http://schemas.microsoft.com/office/drawing/2014/main" id="{38ED50DA-A04F-6E10-B146-102031E70AFF}"/>
                </a:ext>
              </a:extLst>
            </p:cNvPr>
            <p:cNvSpPr/>
            <p:nvPr/>
          </p:nvSpPr>
          <p:spPr>
            <a:xfrm>
              <a:off x="3792668" y="3612647"/>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83" name="Freeform 339">
              <a:extLst>
                <a:ext uri="{FF2B5EF4-FFF2-40B4-BE49-F238E27FC236}">
                  <a16:creationId xmlns:a16="http://schemas.microsoft.com/office/drawing/2014/main" id="{E364F8FE-19F6-2A2E-46F5-1EB8FE7D5A88}"/>
                </a:ext>
              </a:extLst>
            </p:cNvPr>
            <p:cNvSpPr/>
            <p:nvPr/>
          </p:nvSpPr>
          <p:spPr>
            <a:xfrm>
              <a:off x="3780286" y="3715940"/>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84" name="Freeform 340">
              <a:extLst>
                <a:ext uri="{FF2B5EF4-FFF2-40B4-BE49-F238E27FC236}">
                  <a16:creationId xmlns:a16="http://schemas.microsoft.com/office/drawing/2014/main" id="{09B34D2F-47BC-DCAD-AEE2-DD467F9795A5}"/>
                </a:ext>
              </a:extLst>
            </p:cNvPr>
            <p:cNvSpPr/>
            <p:nvPr/>
          </p:nvSpPr>
          <p:spPr>
            <a:xfrm>
              <a:off x="3822513" y="3673607"/>
              <a:ext cx="10583" cy="84772"/>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85" name="Freeform 341">
              <a:extLst>
                <a:ext uri="{FF2B5EF4-FFF2-40B4-BE49-F238E27FC236}">
                  <a16:creationId xmlns:a16="http://schemas.microsoft.com/office/drawing/2014/main" id="{459E4124-19E8-DCBE-1CCD-C1C753C98B27}"/>
                </a:ext>
              </a:extLst>
            </p:cNvPr>
            <p:cNvSpPr/>
            <p:nvPr/>
          </p:nvSpPr>
          <p:spPr>
            <a:xfrm>
              <a:off x="3870138" y="3780393"/>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86" name="Freeform 342">
              <a:extLst>
                <a:ext uri="{FF2B5EF4-FFF2-40B4-BE49-F238E27FC236}">
                  <a16:creationId xmlns:a16="http://schemas.microsoft.com/office/drawing/2014/main" id="{F7AF65C8-FDD0-382B-A187-E20DC549A184}"/>
                </a:ext>
              </a:extLst>
            </p:cNvPr>
            <p:cNvSpPr/>
            <p:nvPr/>
          </p:nvSpPr>
          <p:spPr>
            <a:xfrm>
              <a:off x="3912366" y="3737954"/>
              <a:ext cx="10583" cy="84772"/>
            </a:xfrm>
            <a:custGeom>
              <a:avLst/>
              <a:gdLst>
                <a:gd name="connsiteX0" fmla="*/ 0 w 10583"/>
                <a:gd name="connsiteY0" fmla="*/ 0 h 84772"/>
                <a:gd name="connsiteX1" fmla="*/ 0 w 10583"/>
                <a:gd name="connsiteY1" fmla="*/ 84772 h 84772"/>
              </a:gdLst>
              <a:ahLst/>
              <a:cxnLst>
                <a:cxn ang="0">
                  <a:pos x="connsiteX0" y="connsiteY0"/>
                </a:cxn>
                <a:cxn ang="0">
                  <a:pos x="connsiteX1" y="connsiteY1"/>
                </a:cxn>
              </a:cxnLst>
              <a:rect l="l" t="t" r="r" b="b"/>
              <a:pathLst>
                <a:path w="10583" h="84772">
                  <a:moveTo>
                    <a:pt x="0" y="0"/>
                  </a:moveTo>
                  <a:lnTo>
                    <a:pt x="0" y="84772"/>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87" name="Freeform 343">
              <a:extLst>
                <a:ext uri="{FF2B5EF4-FFF2-40B4-BE49-F238E27FC236}">
                  <a16:creationId xmlns:a16="http://schemas.microsoft.com/office/drawing/2014/main" id="{CE7EE89F-A1E2-CAB2-9246-264F0FBC9AC1}"/>
                </a:ext>
              </a:extLst>
            </p:cNvPr>
            <p:cNvSpPr/>
            <p:nvPr/>
          </p:nvSpPr>
          <p:spPr>
            <a:xfrm>
              <a:off x="4149115" y="4052173"/>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88" name="Freeform 344">
              <a:extLst>
                <a:ext uri="{FF2B5EF4-FFF2-40B4-BE49-F238E27FC236}">
                  <a16:creationId xmlns:a16="http://schemas.microsoft.com/office/drawing/2014/main" id="{7A3B527F-EC75-F425-9AF4-513A01027990}"/>
                </a:ext>
              </a:extLst>
            </p:cNvPr>
            <p:cNvSpPr/>
            <p:nvPr/>
          </p:nvSpPr>
          <p:spPr>
            <a:xfrm>
              <a:off x="4191342" y="4009840"/>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89" name="Freeform 345">
              <a:extLst>
                <a:ext uri="{FF2B5EF4-FFF2-40B4-BE49-F238E27FC236}">
                  <a16:creationId xmlns:a16="http://schemas.microsoft.com/office/drawing/2014/main" id="{1FB30621-5E23-EB26-522B-ACFE33205163}"/>
                </a:ext>
              </a:extLst>
            </p:cNvPr>
            <p:cNvSpPr/>
            <p:nvPr/>
          </p:nvSpPr>
          <p:spPr>
            <a:xfrm>
              <a:off x="4189120" y="4199387"/>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90" name="Freeform 346">
              <a:extLst>
                <a:ext uri="{FF2B5EF4-FFF2-40B4-BE49-F238E27FC236}">
                  <a16:creationId xmlns:a16="http://schemas.microsoft.com/office/drawing/2014/main" id="{F33759D5-53DC-DF51-A55D-BCD2F481E526}"/>
                </a:ext>
              </a:extLst>
            </p:cNvPr>
            <p:cNvSpPr/>
            <p:nvPr/>
          </p:nvSpPr>
          <p:spPr>
            <a:xfrm>
              <a:off x="4231453" y="4157054"/>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91" name="Freeform 347">
              <a:extLst>
                <a:ext uri="{FF2B5EF4-FFF2-40B4-BE49-F238E27FC236}">
                  <a16:creationId xmlns:a16="http://schemas.microsoft.com/office/drawing/2014/main" id="{FEFAD245-2EBB-6A51-65D0-9A5EFC6E18F5}"/>
                </a:ext>
              </a:extLst>
            </p:cNvPr>
            <p:cNvSpPr/>
            <p:nvPr/>
          </p:nvSpPr>
          <p:spPr>
            <a:xfrm>
              <a:off x="4218965" y="4281302"/>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92" name="Freeform 348">
              <a:extLst>
                <a:ext uri="{FF2B5EF4-FFF2-40B4-BE49-F238E27FC236}">
                  <a16:creationId xmlns:a16="http://schemas.microsoft.com/office/drawing/2014/main" id="{0F0D418B-53C6-954E-18D9-999EE632D0CF}"/>
                </a:ext>
              </a:extLst>
            </p:cNvPr>
            <p:cNvSpPr/>
            <p:nvPr/>
          </p:nvSpPr>
          <p:spPr>
            <a:xfrm>
              <a:off x="4261298" y="4238969"/>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93" name="Freeform 349">
              <a:extLst>
                <a:ext uri="{FF2B5EF4-FFF2-40B4-BE49-F238E27FC236}">
                  <a16:creationId xmlns:a16="http://schemas.microsoft.com/office/drawing/2014/main" id="{42D46C06-F78E-EAD4-6EFA-2AC5B4CCEB8A}"/>
                </a:ext>
              </a:extLst>
            </p:cNvPr>
            <p:cNvSpPr/>
            <p:nvPr/>
          </p:nvSpPr>
          <p:spPr>
            <a:xfrm>
              <a:off x="4607796" y="4374859"/>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94" name="Freeform 350">
              <a:extLst>
                <a:ext uri="{FF2B5EF4-FFF2-40B4-BE49-F238E27FC236}">
                  <a16:creationId xmlns:a16="http://schemas.microsoft.com/office/drawing/2014/main" id="{F70447FF-2B9E-17C4-4B8E-D07651152645}"/>
                </a:ext>
              </a:extLst>
            </p:cNvPr>
            <p:cNvSpPr/>
            <p:nvPr/>
          </p:nvSpPr>
          <p:spPr>
            <a:xfrm>
              <a:off x="4650024" y="4332525"/>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95" name="Freeform 351">
              <a:extLst>
                <a:ext uri="{FF2B5EF4-FFF2-40B4-BE49-F238E27FC236}">
                  <a16:creationId xmlns:a16="http://schemas.microsoft.com/office/drawing/2014/main" id="{B104EFD7-ED0A-8498-C0AC-27138BD36E08}"/>
                </a:ext>
              </a:extLst>
            </p:cNvPr>
            <p:cNvSpPr/>
            <p:nvPr/>
          </p:nvSpPr>
          <p:spPr>
            <a:xfrm>
              <a:off x="4637641" y="4374859"/>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96" name="Freeform 352">
              <a:extLst>
                <a:ext uri="{FF2B5EF4-FFF2-40B4-BE49-F238E27FC236}">
                  <a16:creationId xmlns:a16="http://schemas.microsoft.com/office/drawing/2014/main" id="{2475A000-BA7B-9B36-DF23-A551E53351E8}"/>
                </a:ext>
              </a:extLst>
            </p:cNvPr>
            <p:cNvSpPr/>
            <p:nvPr/>
          </p:nvSpPr>
          <p:spPr>
            <a:xfrm>
              <a:off x="4679975" y="4332525"/>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97" name="Freeform 353">
              <a:extLst>
                <a:ext uri="{FF2B5EF4-FFF2-40B4-BE49-F238E27FC236}">
                  <a16:creationId xmlns:a16="http://schemas.microsoft.com/office/drawing/2014/main" id="{52E67917-05B7-BB5C-4856-B0A394CA2412}"/>
                </a:ext>
              </a:extLst>
            </p:cNvPr>
            <p:cNvSpPr/>
            <p:nvPr/>
          </p:nvSpPr>
          <p:spPr>
            <a:xfrm>
              <a:off x="4996522" y="4374859"/>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98" name="Freeform 354">
              <a:extLst>
                <a:ext uri="{FF2B5EF4-FFF2-40B4-BE49-F238E27FC236}">
                  <a16:creationId xmlns:a16="http://schemas.microsoft.com/office/drawing/2014/main" id="{2DB634D6-FB66-3E62-5F9B-69C1ACB8BFAE}"/>
                </a:ext>
              </a:extLst>
            </p:cNvPr>
            <p:cNvSpPr/>
            <p:nvPr/>
          </p:nvSpPr>
          <p:spPr>
            <a:xfrm>
              <a:off x="5038856" y="4332525"/>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299" name="Freeform 355">
              <a:extLst>
                <a:ext uri="{FF2B5EF4-FFF2-40B4-BE49-F238E27FC236}">
                  <a16:creationId xmlns:a16="http://schemas.microsoft.com/office/drawing/2014/main" id="{56EC72EF-AF10-67E7-EDEA-973ADB2E40AC}"/>
                </a:ext>
              </a:extLst>
            </p:cNvPr>
            <p:cNvSpPr/>
            <p:nvPr/>
          </p:nvSpPr>
          <p:spPr>
            <a:xfrm>
              <a:off x="5016419" y="4374859"/>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sp>
          <p:nvSpPr>
            <p:cNvPr id="300" name="Freeform 356">
              <a:extLst>
                <a:ext uri="{FF2B5EF4-FFF2-40B4-BE49-F238E27FC236}">
                  <a16:creationId xmlns:a16="http://schemas.microsoft.com/office/drawing/2014/main" id="{F9C555F1-8528-247F-0B73-B7D2D074F7A0}"/>
                </a:ext>
              </a:extLst>
            </p:cNvPr>
            <p:cNvSpPr/>
            <p:nvPr/>
          </p:nvSpPr>
          <p:spPr>
            <a:xfrm>
              <a:off x="5058752" y="4332525"/>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panose="020B0604020202020204"/>
                <a:ea typeface="+mn-ea"/>
                <a:cs typeface="+mn-cs"/>
              </a:endParaRPr>
            </a:p>
          </p:txBody>
        </p:sp>
      </p:grpSp>
      <p:sp>
        <p:nvSpPr>
          <p:cNvPr id="2" name="Title 1">
            <a:extLst>
              <a:ext uri="{FF2B5EF4-FFF2-40B4-BE49-F238E27FC236}">
                <a16:creationId xmlns:a16="http://schemas.microsoft.com/office/drawing/2014/main" id="{D271FF8D-8B82-A974-F16B-C7BCF5335843}"/>
              </a:ext>
            </a:extLst>
          </p:cNvPr>
          <p:cNvSpPr>
            <a:spLocks noGrp="1"/>
          </p:cNvSpPr>
          <p:nvPr>
            <p:ph type="title"/>
          </p:nvPr>
        </p:nvSpPr>
        <p:spPr>
          <a:xfrm>
            <a:off x="2036187" y="40748"/>
            <a:ext cx="6673473" cy="859409"/>
          </a:xfrm>
        </p:spPr>
        <p:txBody>
          <a:bodyPr>
            <a:noAutofit/>
          </a:bodyPr>
          <a:lstStyle/>
          <a:p>
            <a:pPr algn="ctr"/>
            <a:r>
              <a:rPr lang="en-US" sz="2500" dirty="0"/>
              <a:t>Median Progression-Free Survival by BICR</a:t>
            </a:r>
            <a:endParaRPr lang="en-US" sz="2500" strike="sngStrike" dirty="0"/>
          </a:p>
        </p:txBody>
      </p:sp>
      <p:sp>
        <p:nvSpPr>
          <p:cNvPr id="3" name="Slide Number Placeholder 2">
            <a:extLst>
              <a:ext uri="{FF2B5EF4-FFF2-40B4-BE49-F238E27FC236}">
                <a16:creationId xmlns:a16="http://schemas.microsoft.com/office/drawing/2014/main" id="{48767EFE-0BB6-77F0-6404-88DABF7313EB}"/>
              </a:ext>
            </a:extLst>
          </p:cNvPr>
          <p:cNvSpPr>
            <a:spLocks noGrp="1"/>
          </p:cNvSpPr>
          <p:nvPr>
            <p:ph type="sldNum" sz="quarter" idx="12"/>
          </p:nvPr>
        </p:nvSpPr>
        <p:spPr/>
        <p:txBody>
          <a:bodyPr/>
          <a:lstStyle/>
          <a:p>
            <a:pPr defTabSz="685800" fontAlgn="auto">
              <a:spcBef>
                <a:spcPts val="0"/>
              </a:spcBef>
              <a:spcAft>
                <a:spcPts val="0"/>
              </a:spcAft>
            </a:pPr>
            <a:fld id="{BE33F7A0-71F0-446B-9DE8-6D75BE64EE0F}" type="slidenum">
              <a:rPr lang="en-US">
                <a:solidFill>
                  <a:prstClr val="white"/>
                </a:solidFill>
                <a:ea typeface="+mn-ea"/>
              </a:rPr>
              <a:pPr defTabSz="685800" fontAlgn="auto">
                <a:spcBef>
                  <a:spcPts val="0"/>
                </a:spcBef>
                <a:spcAft>
                  <a:spcPts val="0"/>
                </a:spcAft>
              </a:pPr>
              <a:t>27</a:t>
            </a:fld>
            <a:endParaRPr lang="en-US" dirty="0">
              <a:solidFill>
                <a:prstClr val="white"/>
              </a:solidFill>
              <a:ea typeface="+mn-ea"/>
            </a:endParaRPr>
          </a:p>
        </p:txBody>
      </p:sp>
      <p:sp>
        <p:nvSpPr>
          <p:cNvPr id="7" name="Content Placeholder 3">
            <a:extLst>
              <a:ext uri="{FF2B5EF4-FFF2-40B4-BE49-F238E27FC236}">
                <a16:creationId xmlns:a16="http://schemas.microsoft.com/office/drawing/2014/main" id="{2EC5EFED-536D-13A1-24C1-31B3603E8235}"/>
              </a:ext>
            </a:extLst>
          </p:cNvPr>
          <p:cNvSpPr txBox="1">
            <a:spLocks/>
          </p:cNvSpPr>
          <p:nvPr/>
        </p:nvSpPr>
        <p:spPr>
          <a:xfrm>
            <a:off x="408498" y="4350241"/>
            <a:ext cx="8327003" cy="341739"/>
          </a:xfrm>
          <a:prstGeom prst="rect">
            <a:avLst/>
          </a:prstGeom>
        </p:spPr>
        <p:txBody>
          <a:bodyPr vert="horz" lIns="68580" tIns="34290" rIns="68580" bIns="34290" rtlCol="0" anchor="b" anchorCtr="0">
            <a:noAutofit/>
          </a:bodyPr>
          <a:lst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fontAlgn="auto">
              <a:spcBef>
                <a:spcPts val="750"/>
              </a:spcBef>
              <a:spcAft>
                <a:spcPts val="0"/>
              </a:spcAft>
              <a:buNone/>
            </a:pPr>
            <a:r>
              <a:rPr lang="en-US" sz="675" dirty="0"/>
              <a:t>BICR, blinded independent central review; PFS, progression-free survival; Q3W, every 3 weeks; T-DXd, trastuzumab deruxtecan.</a:t>
            </a:r>
          </a:p>
        </p:txBody>
      </p:sp>
      <p:sp>
        <p:nvSpPr>
          <p:cNvPr id="6" name="TextBox 5">
            <a:extLst>
              <a:ext uri="{FF2B5EF4-FFF2-40B4-BE49-F238E27FC236}">
                <a16:creationId xmlns:a16="http://schemas.microsoft.com/office/drawing/2014/main" id="{F2D5BE29-7DA2-3CCD-64C3-F2CC58C51723}"/>
              </a:ext>
            </a:extLst>
          </p:cNvPr>
          <p:cNvSpPr txBox="1"/>
          <p:nvPr/>
        </p:nvSpPr>
        <p:spPr>
          <a:xfrm>
            <a:off x="1" y="4783104"/>
            <a:ext cx="7715599" cy="538609"/>
          </a:xfrm>
          <a:prstGeom prst="rect">
            <a:avLst/>
          </a:prstGeom>
          <a:noFill/>
        </p:spPr>
        <p:txBody>
          <a:bodyPr wrap="square" rtlCol="0">
            <a:spAutoFit/>
          </a:bodyPr>
          <a:lstStyle/>
          <a:p>
            <a:pPr defTabSz="457200" fontAlgn="auto">
              <a:spcBef>
                <a:spcPts val="0"/>
              </a:spcBef>
              <a:spcAft>
                <a:spcPts val="0"/>
              </a:spcAft>
            </a:pPr>
            <a:r>
              <a:rPr lang="en-US" sz="1100" b="1" dirty="0">
                <a:solidFill>
                  <a:prstClr val="black"/>
                </a:solidFill>
                <a:latin typeface="Arial" panose="020B0604020202020204"/>
                <a:ea typeface="+mn-ea"/>
                <a:cs typeface="+mn-cs"/>
              </a:rPr>
              <a:t>Raghav K, et al. Presented at: ASCO;2023.</a:t>
            </a:r>
          </a:p>
          <a:p>
            <a:pPr defTabSz="457200" fontAlgn="auto">
              <a:spcBef>
                <a:spcPts val="0"/>
              </a:spcBef>
              <a:spcAft>
                <a:spcPts val="0"/>
              </a:spcAft>
            </a:pPr>
            <a:endParaRPr lang="en-US" sz="1800" dirty="0">
              <a:solidFill>
                <a:prstClr val="black"/>
              </a:solidFill>
              <a:latin typeface="Arial" panose="020B0604020202020204"/>
              <a:ea typeface="+mn-ea"/>
              <a:cs typeface="+mn-cs"/>
            </a:endParaRPr>
          </a:p>
        </p:txBody>
      </p:sp>
    </p:spTree>
    <p:extLst>
      <p:ext uri="{BB962C8B-B14F-4D97-AF65-F5344CB8AC3E}">
        <p14:creationId xmlns:p14="http://schemas.microsoft.com/office/powerpoint/2010/main" val="1642630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BF7DCB9-C20D-60EC-C299-8BFAA7682933}"/>
              </a:ext>
            </a:extLst>
          </p:cNvPr>
          <p:cNvSpPr/>
          <p:nvPr/>
        </p:nvSpPr>
        <p:spPr>
          <a:xfrm>
            <a:off x="6749473" y="1106291"/>
            <a:ext cx="1718491" cy="418941"/>
          </a:xfrm>
          <a:prstGeom prst="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GB" sz="1350" dirty="0">
              <a:solidFill>
                <a:prstClr val="white"/>
              </a:solidFill>
              <a:latin typeface="Arial" panose="020B0604020202020204"/>
            </a:endParaRPr>
          </a:p>
        </p:txBody>
      </p:sp>
      <p:sp>
        <p:nvSpPr>
          <p:cNvPr id="6" name="Rectangle 5">
            <a:extLst>
              <a:ext uri="{FF2B5EF4-FFF2-40B4-BE49-F238E27FC236}">
                <a16:creationId xmlns:a16="http://schemas.microsoft.com/office/drawing/2014/main" id="{E1E3B8B6-F5A1-D9CF-5456-229444F4C75E}"/>
              </a:ext>
            </a:extLst>
          </p:cNvPr>
          <p:cNvSpPr/>
          <p:nvPr/>
        </p:nvSpPr>
        <p:spPr>
          <a:xfrm>
            <a:off x="2879170" y="1106291"/>
            <a:ext cx="1783080" cy="41894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GB" sz="1350" dirty="0">
              <a:solidFill>
                <a:prstClr val="white"/>
              </a:solidFill>
              <a:latin typeface="Arial" panose="020B0604020202020204"/>
            </a:endParaRPr>
          </a:p>
        </p:txBody>
      </p:sp>
      <p:sp>
        <p:nvSpPr>
          <p:cNvPr id="2" name="Title 1">
            <a:extLst>
              <a:ext uri="{FF2B5EF4-FFF2-40B4-BE49-F238E27FC236}">
                <a16:creationId xmlns:a16="http://schemas.microsoft.com/office/drawing/2014/main" id="{D271FF8D-8B82-A974-F16B-C7BCF5335843}"/>
              </a:ext>
            </a:extLst>
          </p:cNvPr>
          <p:cNvSpPr>
            <a:spLocks noGrp="1"/>
          </p:cNvSpPr>
          <p:nvPr>
            <p:ph type="title"/>
          </p:nvPr>
        </p:nvSpPr>
        <p:spPr>
          <a:xfrm>
            <a:off x="2564334" y="167324"/>
            <a:ext cx="6145327" cy="732832"/>
          </a:xfrm>
        </p:spPr>
        <p:txBody>
          <a:bodyPr>
            <a:normAutofit/>
          </a:bodyPr>
          <a:lstStyle/>
          <a:p>
            <a:r>
              <a:rPr lang="en-US" dirty="0"/>
              <a:t>Median Overall Survival</a:t>
            </a:r>
          </a:p>
        </p:txBody>
      </p:sp>
      <p:sp>
        <p:nvSpPr>
          <p:cNvPr id="3" name="Slide Number Placeholder 2">
            <a:extLst>
              <a:ext uri="{FF2B5EF4-FFF2-40B4-BE49-F238E27FC236}">
                <a16:creationId xmlns:a16="http://schemas.microsoft.com/office/drawing/2014/main" id="{48767EFE-0BB6-77F0-6404-88DABF7313EB}"/>
              </a:ext>
            </a:extLst>
          </p:cNvPr>
          <p:cNvSpPr>
            <a:spLocks noGrp="1"/>
          </p:cNvSpPr>
          <p:nvPr>
            <p:ph type="sldNum" sz="quarter" idx="12"/>
          </p:nvPr>
        </p:nvSpPr>
        <p:spPr/>
        <p:txBody>
          <a:bodyPr/>
          <a:lstStyle/>
          <a:p>
            <a:pPr defTabSz="685800" fontAlgn="auto">
              <a:spcBef>
                <a:spcPts val="0"/>
              </a:spcBef>
              <a:spcAft>
                <a:spcPts val="0"/>
              </a:spcAft>
              <a:defRPr/>
            </a:pPr>
            <a:fld id="{BE33F7A0-71F0-446B-9DE8-6D75BE64EE0F}" type="slidenum">
              <a:rPr lang="en-US">
                <a:solidFill>
                  <a:prstClr val="white"/>
                </a:solidFill>
                <a:ea typeface="+mn-ea"/>
              </a:rPr>
              <a:pPr defTabSz="685800" fontAlgn="auto">
                <a:spcBef>
                  <a:spcPts val="0"/>
                </a:spcBef>
                <a:spcAft>
                  <a:spcPts val="0"/>
                </a:spcAft>
                <a:defRPr/>
              </a:pPr>
              <a:t>28</a:t>
            </a:fld>
            <a:endParaRPr lang="en-US" dirty="0">
              <a:solidFill>
                <a:prstClr val="white"/>
              </a:solidFill>
              <a:ea typeface="+mn-ea"/>
            </a:endParaRPr>
          </a:p>
        </p:txBody>
      </p:sp>
      <p:sp>
        <p:nvSpPr>
          <p:cNvPr id="7" name="Content Placeholder 3">
            <a:extLst>
              <a:ext uri="{FF2B5EF4-FFF2-40B4-BE49-F238E27FC236}">
                <a16:creationId xmlns:a16="http://schemas.microsoft.com/office/drawing/2014/main" id="{2EC5EFED-536D-13A1-24C1-31B3603E8235}"/>
              </a:ext>
            </a:extLst>
          </p:cNvPr>
          <p:cNvSpPr txBox="1">
            <a:spLocks/>
          </p:cNvSpPr>
          <p:nvPr/>
        </p:nvSpPr>
        <p:spPr>
          <a:xfrm>
            <a:off x="408498" y="4350241"/>
            <a:ext cx="8327003" cy="341739"/>
          </a:xfrm>
          <a:prstGeom prst="rect">
            <a:avLst/>
          </a:prstGeom>
        </p:spPr>
        <p:txBody>
          <a:bodyPr vert="horz" lIns="68580" tIns="34290" rIns="68580" bIns="34290" rtlCol="0" anchor="b" anchorCtr="0">
            <a:noAutofit/>
          </a:bodyPr>
          <a:lst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fontAlgn="auto">
              <a:spcBef>
                <a:spcPts val="750"/>
              </a:spcBef>
              <a:spcAft>
                <a:spcPts val="0"/>
              </a:spcAft>
              <a:buNone/>
              <a:defRPr/>
            </a:pPr>
            <a:r>
              <a:rPr lang="en-US" sz="675" dirty="0"/>
              <a:t>NE, not evaluable; Q3W, every 3 weeks; T-DXd, trastuzumab deruxtecan.</a:t>
            </a:r>
          </a:p>
        </p:txBody>
      </p:sp>
      <p:grpSp>
        <p:nvGrpSpPr>
          <p:cNvPr id="4" name="Group 3">
            <a:extLst>
              <a:ext uri="{FF2B5EF4-FFF2-40B4-BE49-F238E27FC236}">
                <a16:creationId xmlns:a16="http://schemas.microsoft.com/office/drawing/2014/main" id="{FEE149BA-3423-C602-228F-CC06E0B20384}"/>
              </a:ext>
            </a:extLst>
          </p:cNvPr>
          <p:cNvGrpSpPr/>
          <p:nvPr/>
        </p:nvGrpSpPr>
        <p:grpSpPr>
          <a:xfrm>
            <a:off x="640390" y="826930"/>
            <a:ext cx="7892909" cy="3688994"/>
            <a:chOff x="853852" y="1099399"/>
            <a:chExt cx="10523879" cy="4918658"/>
          </a:xfrm>
        </p:grpSpPr>
        <p:grpSp>
          <p:nvGrpSpPr>
            <p:cNvPr id="201" name="Graphic 2">
              <a:extLst>
                <a:ext uri="{FF2B5EF4-FFF2-40B4-BE49-F238E27FC236}">
                  <a16:creationId xmlns:a16="http://schemas.microsoft.com/office/drawing/2014/main" id="{49F0C14B-6ED8-9EBA-5809-2A05BAF8447D}"/>
                </a:ext>
              </a:extLst>
            </p:cNvPr>
            <p:cNvGrpSpPr/>
            <p:nvPr/>
          </p:nvGrpSpPr>
          <p:grpSpPr>
            <a:xfrm>
              <a:off x="6086516" y="1099399"/>
              <a:ext cx="5291215" cy="4918658"/>
              <a:chOff x="3412631" y="1099810"/>
              <a:chExt cx="5291215" cy="4918658"/>
            </a:xfrm>
          </p:grpSpPr>
          <p:sp>
            <p:nvSpPr>
              <p:cNvPr id="307" name="TextBox 306">
                <a:extLst>
                  <a:ext uri="{FF2B5EF4-FFF2-40B4-BE49-F238E27FC236}">
                    <a16:creationId xmlns:a16="http://schemas.microsoft.com/office/drawing/2014/main" id="{9372CB31-DF11-A396-696B-BFE27080714E}"/>
                  </a:ext>
                </a:extLst>
              </p:cNvPr>
              <p:cNvSpPr txBox="1"/>
              <p:nvPr/>
            </p:nvSpPr>
            <p:spPr>
              <a:xfrm>
                <a:off x="4338000" y="1099810"/>
                <a:ext cx="3736493" cy="353943"/>
              </a:xfrm>
              <a:prstGeom prst="rect">
                <a:avLst/>
              </a:prstGeom>
              <a:noFill/>
            </p:spPr>
            <p:txBody>
              <a:bodyPr wrap="none" rtlCol="0">
                <a:spAutoFit/>
              </a:bodyPr>
              <a:lstStyle/>
              <a:p>
                <a:pPr algn="ctr" defTabSz="685800" fontAlgn="auto">
                  <a:spcBef>
                    <a:spcPts val="0"/>
                  </a:spcBef>
                  <a:spcAft>
                    <a:spcPts val="0"/>
                  </a:spcAft>
                  <a:defRPr/>
                </a:pPr>
                <a:r>
                  <a:rPr lang="en-US" sz="1125" b="1" dirty="0">
                    <a:ln/>
                    <a:solidFill>
                      <a:srgbClr val="231F20"/>
                    </a:solidFill>
                    <a:latin typeface="Arial"/>
                    <a:ea typeface="+mn-ea"/>
                    <a:cs typeface="Arial"/>
                    <a:sym typeface="Arial"/>
                    <a:rtl val="0"/>
                  </a:rPr>
                  <a:t>T-DXd 6.4 mg/kg Q3W Stage 1 (N = 40)</a:t>
                </a:r>
              </a:p>
            </p:txBody>
          </p:sp>
          <p:sp>
            <p:nvSpPr>
              <p:cNvPr id="308" name="TextBox 307">
                <a:extLst>
                  <a:ext uri="{FF2B5EF4-FFF2-40B4-BE49-F238E27FC236}">
                    <a16:creationId xmlns:a16="http://schemas.microsoft.com/office/drawing/2014/main" id="{6475E6C1-F0E7-0028-0E45-45B70949F2F2}"/>
                  </a:ext>
                </a:extLst>
              </p:cNvPr>
              <p:cNvSpPr txBox="1"/>
              <p:nvPr/>
            </p:nvSpPr>
            <p:spPr>
              <a:xfrm rot="16200000">
                <a:off x="2862052" y="3185534"/>
                <a:ext cx="1408933" cy="307776"/>
              </a:xfrm>
              <a:prstGeom prst="rect">
                <a:avLst/>
              </a:prstGeom>
              <a:noFill/>
            </p:spPr>
            <p:txBody>
              <a:bodyPr wrap="none" rtlCol="0">
                <a:spAutoFit/>
              </a:bodyPr>
              <a:lstStyle/>
              <a:p>
                <a:pPr algn="ctr" defTabSz="685800" fontAlgn="auto">
                  <a:spcBef>
                    <a:spcPts val="0"/>
                  </a:spcBef>
                  <a:spcAft>
                    <a:spcPts val="0"/>
                  </a:spcAft>
                  <a:defRPr/>
                </a:pPr>
                <a:r>
                  <a:rPr lang="en-US" sz="900" b="1" dirty="0">
                    <a:ln/>
                    <a:solidFill>
                      <a:srgbClr val="231F20"/>
                    </a:solidFill>
                    <a:latin typeface="Arial"/>
                    <a:ea typeface="+mn-ea"/>
                    <a:cs typeface="Arial"/>
                    <a:sym typeface="Arial"/>
                    <a:rtl val="0"/>
                  </a:rPr>
                  <a:t>Overall Survival</a:t>
                </a:r>
              </a:p>
            </p:txBody>
          </p:sp>
          <p:sp>
            <p:nvSpPr>
              <p:cNvPr id="309" name="TextBox 308">
                <a:extLst>
                  <a:ext uri="{FF2B5EF4-FFF2-40B4-BE49-F238E27FC236}">
                    <a16:creationId xmlns:a16="http://schemas.microsoft.com/office/drawing/2014/main" id="{C81E0D15-8C66-5805-7CA0-6B7EA06885E9}"/>
                  </a:ext>
                </a:extLst>
              </p:cNvPr>
              <p:cNvSpPr txBox="1"/>
              <p:nvPr/>
            </p:nvSpPr>
            <p:spPr>
              <a:xfrm>
                <a:off x="4098491" y="4960037"/>
                <a:ext cx="321029"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0</a:t>
                </a:r>
              </a:p>
            </p:txBody>
          </p:sp>
          <p:sp>
            <p:nvSpPr>
              <p:cNvPr id="310" name="TextBox 309">
                <a:extLst>
                  <a:ext uri="{FF2B5EF4-FFF2-40B4-BE49-F238E27FC236}">
                    <a16:creationId xmlns:a16="http://schemas.microsoft.com/office/drawing/2014/main" id="{6C509CCC-4527-49AE-AAB4-091CD5A3548E}"/>
                  </a:ext>
                </a:extLst>
              </p:cNvPr>
              <p:cNvSpPr txBox="1"/>
              <p:nvPr/>
            </p:nvSpPr>
            <p:spPr>
              <a:xfrm>
                <a:off x="4572476" y="4960037"/>
                <a:ext cx="321029"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2</a:t>
                </a:r>
              </a:p>
            </p:txBody>
          </p:sp>
          <p:sp>
            <p:nvSpPr>
              <p:cNvPr id="311" name="TextBox 310">
                <a:extLst>
                  <a:ext uri="{FF2B5EF4-FFF2-40B4-BE49-F238E27FC236}">
                    <a16:creationId xmlns:a16="http://schemas.microsoft.com/office/drawing/2014/main" id="{3DA8123F-03CB-1879-CEC7-50490B8FCCD3}"/>
                  </a:ext>
                </a:extLst>
              </p:cNvPr>
              <p:cNvSpPr txBox="1"/>
              <p:nvPr/>
            </p:nvSpPr>
            <p:spPr>
              <a:xfrm>
                <a:off x="5043000" y="4960037"/>
                <a:ext cx="321029"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4</a:t>
                </a:r>
              </a:p>
            </p:txBody>
          </p:sp>
          <p:sp>
            <p:nvSpPr>
              <p:cNvPr id="312" name="TextBox 311">
                <a:extLst>
                  <a:ext uri="{FF2B5EF4-FFF2-40B4-BE49-F238E27FC236}">
                    <a16:creationId xmlns:a16="http://schemas.microsoft.com/office/drawing/2014/main" id="{71A36103-65EB-08D4-D02B-8102687F12E7}"/>
                  </a:ext>
                </a:extLst>
              </p:cNvPr>
              <p:cNvSpPr txBox="1"/>
              <p:nvPr/>
            </p:nvSpPr>
            <p:spPr>
              <a:xfrm>
                <a:off x="5516128" y="4960037"/>
                <a:ext cx="321029"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6</a:t>
                </a:r>
              </a:p>
            </p:txBody>
          </p:sp>
          <p:sp>
            <p:nvSpPr>
              <p:cNvPr id="313" name="TextBox 312">
                <a:extLst>
                  <a:ext uri="{FF2B5EF4-FFF2-40B4-BE49-F238E27FC236}">
                    <a16:creationId xmlns:a16="http://schemas.microsoft.com/office/drawing/2014/main" id="{2BC4D10A-C6D9-3728-91CF-0EE8FE73D7D3}"/>
                  </a:ext>
                </a:extLst>
              </p:cNvPr>
              <p:cNvSpPr txBox="1"/>
              <p:nvPr/>
            </p:nvSpPr>
            <p:spPr>
              <a:xfrm>
                <a:off x="5986758" y="4960037"/>
                <a:ext cx="321029"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8</a:t>
                </a:r>
              </a:p>
            </p:txBody>
          </p:sp>
          <p:sp>
            <p:nvSpPr>
              <p:cNvPr id="314" name="TextBox 313">
                <a:extLst>
                  <a:ext uri="{FF2B5EF4-FFF2-40B4-BE49-F238E27FC236}">
                    <a16:creationId xmlns:a16="http://schemas.microsoft.com/office/drawing/2014/main" id="{C2138071-70F8-F923-A4EA-508E58CA8643}"/>
                  </a:ext>
                </a:extLst>
              </p:cNvPr>
              <p:cNvSpPr txBox="1"/>
              <p:nvPr/>
            </p:nvSpPr>
            <p:spPr>
              <a:xfrm>
                <a:off x="6416548" y="4960037"/>
                <a:ext cx="395835"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10</a:t>
                </a:r>
              </a:p>
            </p:txBody>
          </p:sp>
          <p:sp>
            <p:nvSpPr>
              <p:cNvPr id="315" name="TextBox 314">
                <a:extLst>
                  <a:ext uri="{FF2B5EF4-FFF2-40B4-BE49-F238E27FC236}">
                    <a16:creationId xmlns:a16="http://schemas.microsoft.com/office/drawing/2014/main" id="{1F6245AF-643A-0AF9-71C5-F8ACB8584CBA}"/>
                  </a:ext>
                </a:extLst>
              </p:cNvPr>
              <p:cNvSpPr txBox="1"/>
              <p:nvPr/>
            </p:nvSpPr>
            <p:spPr>
              <a:xfrm>
                <a:off x="6887379" y="4960037"/>
                <a:ext cx="395835"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12</a:t>
                </a:r>
              </a:p>
            </p:txBody>
          </p:sp>
          <p:sp>
            <p:nvSpPr>
              <p:cNvPr id="316" name="TextBox 315">
                <a:extLst>
                  <a:ext uri="{FF2B5EF4-FFF2-40B4-BE49-F238E27FC236}">
                    <a16:creationId xmlns:a16="http://schemas.microsoft.com/office/drawing/2014/main" id="{9D1F2273-B98A-EE99-3226-2C5F28C06B3C}"/>
                  </a:ext>
                </a:extLst>
              </p:cNvPr>
              <p:cNvSpPr txBox="1"/>
              <p:nvPr/>
            </p:nvSpPr>
            <p:spPr>
              <a:xfrm>
                <a:off x="7369799" y="4960037"/>
                <a:ext cx="395835"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14</a:t>
                </a:r>
              </a:p>
            </p:txBody>
          </p:sp>
          <p:sp>
            <p:nvSpPr>
              <p:cNvPr id="317" name="TextBox 316">
                <a:extLst>
                  <a:ext uri="{FF2B5EF4-FFF2-40B4-BE49-F238E27FC236}">
                    <a16:creationId xmlns:a16="http://schemas.microsoft.com/office/drawing/2014/main" id="{BCD8A8F8-C487-15EE-B606-A7FE5B98EAB9}"/>
                  </a:ext>
                </a:extLst>
              </p:cNvPr>
              <p:cNvSpPr txBox="1"/>
              <p:nvPr/>
            </p:nvSpPr>
            <p:spPr>
              <a:xfrm>
                <a:off x="7836312" y="4960037"/>
                <a:ext cx="395835"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16</a:t>
                </a:r>
              </a:p>
            </p:txBody>
          </p:sp>
          <p:sp>
            <p:nvSpPr>
              <p:cNvPr id="318" name="TextBox 317">
                <a:extLst>
                  <a:ext uri="{FF2B5EF4-FFF2-40B4-BE49-F238E27FC236}">
                    <a16:creationId xmlns:a16="http://schemas.microsoft.com/office/drawing/2014/main" id="{AFD29565-850A-6CF8-04E7-F8DCE617A9B8}"/>
                  </a:ext>
                </a:extLst>
              </p:cNvPr>
              <p:cNvSpPr txBox="1"/>
              <p:nvPr/>
            </p:nvSpPr>
            <p:spPr>
              <a:xfrm>
                <a:off x="8308011" y="4960037"/>
                <a:ext cx="395835"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18</a:t>
                </a:r>
              </a:p>
            </p:txBody>
          </p:sp>
          <p:sp>
            <p:nvSpPr>
              <p:cNvPr id="319" name="TextBox 318">
                <a:extLst>
                  <a:ext uri="{FF2B5EF4-FFF2-40B4-BE49-F238E27FC236}">
                    <a16:creationId xmlns:a16="http://schemas.microsoft.com/office/drawing/2014/main" id="{342366EA-2A59-647E-FD00-BAC40B8ED499}"/>
                  </a:ext>
                </a:extLst>
              </p:cNvPr>
              <p:cNvSpPr txBox="1"/>
              <p:nvPr/>
            </p:nvSpPr>
            <p:spPr>
              <a:xfrm>
                <a:off x="3802516" y="4765505"/>
                <a:ext cx="434307"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0.0</a:t>
                </a:r>
              </a:p>
            </p:txBody>
          </p:sp>
          <p:sp>
            <p:nvSpPr>
              <p:cNvPr id="320" name="TextBox 319">
                <a:extLst>
                  <a:ext uri="{FF2B5EF4-FFF2-40B4-BE49-F238E27FC236}">
                    <a16:creationId xmlns:a16="http://schemas.microsoft.com/office/drawing/2014/main" id="{C0B9BC03-009C-7307-0909-1FFA35B0A9B1}"/>
                  </a:ext>
                </a:extLst>
              </p:cNvPr>
              <p:cNvSpPr txBox="1"/>
              <p:nvPr/>
            </p:nvSpPr>
            <p:spPr>
              <a:xfrm>
                <a:off x="3802516" y="4124060"/>
                <a:ext cx="434307"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0.2</a:t>
                </a:r>
              </a:p>
            </p:txBody>
          </p:sp>
          <p:sp>
            <p:nvSpPr>
              <p:cNvPr id="321" name="TextBox 320">
                <a:extLst>
                  <a:ext uri="{FF2B5EF4-FFF2-40B4-BE49-F238E27FC236}">
                    <a16:creationId xmlns:a16="http://schemas.microsoft.com/office/drawing/2014/main" id="{745680DD-60BB-B316-191C-1099EADBDF05}"/>
                  </a:ext>
                </a:extLst>
              </p:cNvPr>
              <p:cNvSpPr txBox="1"/>
              <p:nvPr/>
            </p:nvSpPr>
            <p:spPr>
              <a:xfrm>
                <a:off x="3802516" y="3495738"/>
                <a:ext cx="434307"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0.4</a:t>
                </a:r>
              </a:p>
            </p:txBody>
          </p:sp>
          <p:sp>
            <p:nvSpPr>
              <p:cNvPr id="322" name="TextBox 321">
                <a:extLst>
                  <a:ext uri="{FF2B5EF4-FFF2-40B4-BE49-F238E27FC236}">
                    <a16:creationId xmlns:a16="http://schemas.microsoft.com/office/drawing/2014/main" id="{FB7EAC78-0DCB-A15F-1122-368FB54E5759}"/>
                  </a:ext>
                </a:extLst>
              </p:cNvPr>
              <p:cNvSpPr txBox="1"/>
              <p:nvPr/>
            </p:nvSpPr>
            <p:spPr>
              <a:xfrm>
                <a:off x="3802516" y="2852684"/>
                <a:ext cx="434307"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0.6</a:t>
                </a:r>
              </a:p>
            </p:txBody>
          </p:sp>
          <p:sp>
            <p:nvSpPr>
              <p:cNvPr id="323" name="TextBox 322">
                <a:extLst>
                  <a:ext uri="{FF2B5EF4-FFF2-40B4-BE49-F238E27FC236}">
                    <a16:creationId xmlns:a16="http://schemas.microsoft.com/office/drawing/2014/main" id="{3AD67CAF-0876-BDF5-3463-D4E1A4E35AAF}"/>
                  </a:ext>
                </a:extLst>
              </p:cNvPr>
              <p:cNvSpPr txBox="1"/>
              <p:nvPr/>
            </p:nvSpPr>
            <p:spPr>
              <a:xfrm>
                <a:off x="3802516" y="2215123"/>
                <a:ext cx="434307"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0.8</a:t>
                </a:r>
              </a:p>
            </p:txBody>
          </p:sp>
          <p:sp>
            <p:nvSpPr>
              <p:cNvPr id="324" name="TextBox 323">
                <a:extLst>
                  <a:ext uri="{FF2B5EF4-FFF2-40B4-BE49-F238E27FC236}">
                    <a16:creationId xmlns:a16="http://schemas.microsoft.com/office/drawing/2014/main" id="{F9E1EDE5-F5A7-4856-94A0-A5E9E436F58A}"/>
                  </a:ext>
                </a:extLst>
              </p:cNvPr>
              <p:cNvSpPr txBox="1"/>
              <p:nvPr/>
            </p:nvSpPr>
            <p:spPr>
              <a:xfrm>
                <a:off x="3802516" y="1575817"/>
                <a:ext cx="434307"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1.0</a:t>
                </a:r>
              </a:p>
            </p:txBody>
          </p:sp>
          <p:sp>
            <p:nvSpPr>
              <p:cNvPr id="325" name="TextBox 324">
                <a:extLst>
                  <a:ext uri="{FF2B5EF4-FFF2-40B4-BE49-F238E27FC236}">
                    <a16:creationId xmlns:a16="http://schemas.microsoft.com/office/drawing/2014/main" id="{25E41A7A-3A11-36D2-9D00-2ED973760B9A}"/>
                  </a:ext>
                </a:extLst>
              </p:cNvPr>
              <p:cNvSpPr txBox="1"/>
              <p:nvPr/>
            </p:nvSpPr>
            <p:spPr>
              <a:xfrm>
                <a:off x="4525708" y="4382030"/>
                <a:ext cx="682239"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Censor</a:t>
                </a:r>
              </a:p>
            </p:txBody>
          </p:sp>
          <p:sp>
            <p:nvSpPr>
              <p:cNvPr id="326" name="TextBox 325">
                <a:extLst>
                  <a:ext uri="{FF2B5EF4-FFF2-40B4-BE49-F238E27FC236}">
                    <a16:creationId xmlns:a16="http://schemas.microsoft.com/office/drawing/2014/main" id="{0C56EACE-0B10-9877-ECBF-98BC75C63275}"/>
                  </a:ext>
                </a:extLst>
              </p:cNvPr>
              <p:cNvSpPr txBox="1"/>
              <p:nvPr/>
            </p:nvSpPr>
            <p:spPr>
              <a:xfrm>
                <a:off x="4525708" y="4605666"/>
                <a:ext cx="690788"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95% CI</a:t>
                </a:r>
              </a:p>
            </p:txBody>
          </p:sp>
          <p:sp>
            <p:nvSpPr>
              <p:cNvPr id="327" name="TextBox 326">
                <a:extLst>
                  <a:ext uri="{FF2B5EF4-FFF2-40B4-BE49-F238E27FC236}">
                    <a16:creationId xmlns:a16="http://schemas.microsoft.com/office/drawing/2014/main" id="{F0C5AF9F-BDB1-AEAE-9650-54FA44A5B570}"/>
                  </a:ext>
                </a:extLst>
              </p:cNvPr>
              <p:cNvSpPr txBox="1"/>
              <p:nvPr/>
            </p:nvSpPr>
            <p:spPr>
              <a:xfrm>
                <a:off x="6883817" y="1483985"/>
                <a:ext cx="1146041" cy="338555"/>
              </a:xfrm>
              <a:prstGeom prst="rect">
                <a:avLst/>
              </a:prstGeom>
              <a:noFill/>
            </p:spPr>
            <p:txBody>
              <a:bodyPr wrap="none" rtlCol="0">
                <a:spAutoFit/>
              </a:bodyPr>
              <a:lstStyle/>
              <a:p>
                <a:pPr algn="ctr" defTabSz="685800" fontAlgn="auto">
                  <a:spcBef>
                    <a:spcPts val="0"/>
                  </a:spcBef>
                  <a:spcAft>
                    <a:spcPts val="0"/>
                  </a:spcAft>
                  <a:defRPr/>
                </a:pPr>
                <a:r>
                  <a:rPr lang="en-US" sz="1050" dirty="0">
                    <a:ln/>
                    <a:solidFill>
                      <a:prstClr val="white"/>
                    </a:solidFill>
                    <a:latin typeface="Arial"/>
                    <a:ea typeface="+mn-ea"/>
                    <a:cs typeface="Arial"/>
                    <a:sym typeface="Arial"/>
                    <a:rtl val="0"/>
                  </a:rPr>
                  <a:t>Median OS</a:t>
                </a:r>
              </a:p>
            </p:txBody>
          </p:sp>
          <p:sp>
            <p:nvSpPr>
              <p:cNvPr id="328" name="TextBox 327">
                <a:extLst>
                  <a:ext uri="{FF2B5EF4-FFF2-40B4-BE49-F238E27FC236}">
                    <a16:creationId xmlns:a16="http://schemas.microsoft.com/office/drawing/2014/main" id="{8F4DEF6D-9334-79F8-BB0B-5E6DEDD9AD8B}"/>
                  </a:ext>
                </a:extLst>
              </p:cNvPr>
              <p:cNvSpPr txBox="1"/>
              <p:nvPr/>
            </p:nvSpPr>
            <p:spPr>
              <a:xfrm>
                <a:off x="6346277" y="1737745"/>
                <a:ext cx="2221121" cy="307776"/>
              </a:xfrm>
              <a:prstGeom prst="rect">
                <a:avLst/>
              </a:prstGeom>
              <a:noFill/>
            </p:spPr>
            <p:txBody>
              <a:bodyPr wrap="none" rtlCol="0">
                <a:spAutoFit/>
              </a:bodyPr>
              <a:lstStyle/>
              <a:p>
                <a:pPr algn="ctr" defTabSz="685800" fontAlgn="auto">
                  <a:spcBef>
                    <a:spcPts val="0"/>
                  </a:spcBef>
                  <a:spcAft>
                    <a:spcPts val="0"/>
                  </a:spcAft>
                  <a:defRPr/>
                </a:pPr>
                <a:r>
                  <a:rPr lang="en-US" sz="900" dirty="0">
                    <a:ln/>
                    <a:solidFill>
                      <a:prstClr val="white"/>
                    </a:solidFill>
                    <a:latin typeface="Arial"/>
                    <a:ea typeface="+mn-ea"/>
                    <a:cs typeface="Arial"/>
                    <a:sym typeface="Arial"/>
                    <a:rtl val="0"/>
                  </a:rPr>
                  <a:t>NE (95% CI, 9.9 months-NE)</a:t>
                </a:r>
              </a:p>
            </p:txBody>
          </p:sp>
          <p:sp>
            <p:nvSpPr>
              <p:cNvPr id="329" name="Freeform 203">
                <a:extLst>
                  <a:ext uri="{FF2B5EF4-FFF2-40B4-BE49-F238E27FC236}">
                    <a16:creationId xmlns:a16="http://schemas.microsoft.com/office/drawing/2014/main" id="{DEDDCC61-6F8A-D9A6-326B-D3298A929ED9}"/>
                  </a:ext>
                </a:extLst>
              </p:cNvPr>
              <p:cNvSpPr/>
              <p:nvPr/>
            </p:nvSpPr>
            <p:spPr>
              <a:xfrm>
                <a:off x="4225078" y="4902305"/>
                <a:ext cx="4258839" cy="10583"/>
              </a:xfrm>
              <a:custGeom>
                <a:avLst/>
                <a:gdLst>
                  <a:gd name="connsiteX0" fmla="*/ 0 w 4258839"/>
                  <a:gd name="connsiteY0" fmla="*/ 0 h 10583"/>
                  <a:gd name="connsiteX1" fmla="*/ 4258839 w 4258839"/>
                  <a:gd name="connsiteY1" fmla="*/ 0 h 10583"/>
                </a:gdLst>
                <a:ahLst/>
                <a:cxnLst>
                  <a:cxn ang="0">
                    <a:pos x="connsiteX0" y="connsiteY0"/>
                  </a:cxn>
                  <a:cxn ang="0">
                    <a:pos x="connsiteX1" y="connsiteY1"/>
                  </a:cxn>
                </a:cxnLst>
                <a:rect l="l" t="t" r="r" b="b"/>
                <a:pathLst>
                  <a:path w="4258839" h="10583">
                    <a:moveTo>
                      <a:pt x="0" y="0"/>
                    </a:moveTo>
                    <a:lnTo>
                      <a:pt x="4258839"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330" name="Freeform 204">
                <a:extLst>
                  <a:ext uri="{FF2B5EF4-FFF2-40B4-BE49-F238E27FC236}">
                    <a16:creationId xmlns:a16="http://schemas.microsoft.com/office/drawing/2014/main" id="{0638B98A-9695-BF77-7E9B-446EE880EAA5}"/>
                  </a:ext>
                </a:extLst>
              </p:cNvPr>
              <p:cNvSpPr/>
              <p:nvPr/>
            </p:nvSpPr>
            <p:spPr>
              <a:xfrm>
                <a:off x="4230793" y="1690475"/>
                <a:ext cx="10583" cy="3211830"/>
              </a:xfrm>
              <a:custGeom>
                <a:avLst/>
                <a:gdLst>
                  <a:gd name="connsiteX0" fmla="*/ 0 w 10583"/>
                  <a:gd name="connsiteY0" fmla="*/ 3211830 h 3211830"/>
                  <a:gd name="connsiteX1" fmla="*/ 0 w 10583"/>
                  <a:gd name="connsiteY1" fmla="*/ 0 h 3211830"/>
                </a:gdLst>
                <a:ahLst/>
                <a:cxnLst>
                  <a:cxn ang="0">
                    <a:pos x="connsiteX0" y="connsiteY0"/>
                  </a:cxn>
                  <a:cxn ang="0">
                    <a:pos x="connsiteX1" y="connsiteY1"/>
                  </a:cxn>
                </a:cxnLst>
                <a:rect l="l" t="t" r="r" b="b"/>
                <a:pathLst>
                  <a:path w="10583" h="3211830">
                    <a:moveTo>
                      <a:pt x="0" y="321183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331" name="Freeform 205">
                <a:extLst>
                  <a:ext uri="{FF2B5EF4-FFF2-40B4-BE49-F238E27FC236}">
                    <a16:creationId xmlns:a16="http://schemas.microsoft.com/office/drawing/2014/main" id="{CF54B314-777B-CA2F-97AF-B91449AA4960}"/>
                  </a:ext>
                </a:extLst>
              </p:cNvPr>
              <p:cNvSpPr/>
              <p:nvPr/>
            </p:nvSpPr>
            <p:spPr>
              <a:xfrm>
                <a:off x="4155228" y="4902305"/>
                <a:ext cx="73659" cy="10583"/>
              </a:xfrm>
              <a:custGeom>
                <a:avLst/>
                <a:gdLst>
                  <a:gd name="connsiteX0" fmla="*/ 0 w 73659"/>
                  <a:gd name="connsiteY0" fmla="*/ 0 h 10583"/>
                  <a:gd name="connsiteX1" fmla="*/ 73660 w 73659"/>
                  <a:gd name="connsiteY1" fmla="*/ 0 h 10583"/>
                </a:gdLst>
                <a:ahLst/>
                <a:cxnLst>
                  <a:cxn ang="0">
                    <a:pos x="connsiteX0" y="connsiteY0"/>
                  </a:cxn>
                  <a:cxn ang="0">
                    <a:pos x="connsiteX1" y="connsiteY1"/>
                  </a:cxn>
                </a:cxnLst>
                <a:rect l="l" t="t" r="r" b="b"/>
                <a:pathLst>
                  <a:path w="73659" h="10583">
                    <a:moveTo>
                      <a:pt x="0" y="0"/>
                    </a:moveTo>
                    <a:lnTo>
                      <a:pt x="7366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332" name="Freeform 206">
                <a:extLst>
                  <a:ext uri="{FF2B5EF4-FFF2-40B4-BE49-F238E27FC236}">
                    <a16:creationId xmlns:a16="http://schemas.microsoft.com/office/drawing/2014/main" id="{4B4DA01F-EA84-27F4-FF71-ED40854974DD}"/>
                  </a:ext>
                </a:extLst>
              </p:cNvPr>
              <p:cNvSpPr/>
              <p:nvPr/>
            </p:nvSpPr>
            <p:spPr>
              <a:xfrm>
                <a:off x="4155228" y="4263495"/>
                <a:ext cx="73659" cy="10583"/>
              </a:xfrm>
              <a:custGeom>
                <a:avLst/>
                <a:gdLst>
                  <a:gd name="connsiteX0" fmla="*/ 0 w 73659"/>
                  <a:gd name="connsiteY0" fmla="*/ 0 h 10583"/>
                  <a:gd name="connsiteX1" fmla="*/ 73660 w 73659"/>
                  <a:gd name="connsiteY1" fmla="*/ 0 h 10583"/>
                </a:gdLst>
                <a:ahLst/>
                <a:cxnLst>
                  <a:cxn ang="0">
                    <a:pos x="connsiteX0" y="connsiteY0"/>
                  </a:cxn>
                  <a:cxn ang="0">
                    <a:pos x="connsiteX1" y="connsiteY1"/>
                  </a:cxn>
                </a:cxnLst>
                <a:rect l="l" t="t" r="r" b="b"/>
                <a:pathLst>
                  <a:path w="73659" h="10583">
                    <a:moveTo>
                      <a:pt x="0" y="0"/>
                    </a:moveTo>
                    <a:lnTo>
                      <a:pt x="7366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333" name="Freeform 207">
                <a:extLst>
                  <a:ext uri="{FF2B5EF4-FFF2-40B4-BE49-F238E27FC236}">
                    <a16:creationId xmlns:a16="http://schemas.microsoft.com/office/drawing/2014/main" id="{33E4E630-C391-D2F4-B25F-005990A4CB54}"/>
                  </a:ext>
                </a:extLst>
              </p:cNvPr>
              <p:cNvSpPr/>
              <p:nvPr/>
            </p:nvSpPr>
            <p:spPr>
              <a:xfrm>
                <a:off x="4155228" y="2986934"/>
                <a:ext cx="73659" cy="10583"/>
              </a:xfrm>
              <a:custGeom>
                <a:avLst/>
                <a:gdLst>
                  <a:gd name="connsiteX0" fmla="*/ 0 w 73659"/>
                  <a:gd name="connsiteY0" fmla="*/ 0 h 10583"/>
                  <a:gd name="connsiteX1" fmla="*/ 73660 w 73659"/>
                  <a:gd name="connsiteY1" fmla="*/ 0 h 10583"/>
                </a:gdLst>
                <a:ahLst/>
                <a:cxnLst>
                  <a:cxn ang="0">
                    <a:pos x="connsiteX0" y="connsiteY0"/>
                  </a:cxn>
                  <a:cxn ang="0">
                    <a:pos x="connsiteX1" y="connsiteY1"/>
                  </a:cxn>
                </a:cxnLst>
                <a:rect l="l" t="t" r="r" b="b"/>
                <a:pathLst>
                  <a:path w="73659" h="10583">
                    <a:moveTo>
                      <a:pt x="0" y="0"/>
                    </a:moveTo>
                    <a:lnTo>
                      <a:pt x="7366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334" name="Freeform 208">
                <a:extLst>
                  <a:ext uri="{FF2B5EF4-FFF2-40B4-BE49-F238E27FC236}">
                    <a16:creationId xmlns:a16="http://schemas.microsoft.com/office/drawing/2014/main" id="{DB9398EC-E282-4F3A-A4ED-F5F34BF34AC1}"/>
                  </a:ext>
                </a:extLst>
              </p:cNvPr>
              <p:cNvSpPr/>
              <p:nvPr/>
            </p:nvSpPr>
            <p:spPr>
              <a:xfrm>
                <a:off x="4155228" y="3624791"/>
                <a:ext cx="73659" cy="10583"/>
              </a:xfrm>
              <a:custGeom>
                <a:avLst/>
                <a:gdLst>
                  <a:gd name="connsiteX0" fmla="*/ 0 w 73659"/>
                  <a:gd name="connsiteY0" fmla="*/ 0 h 10583"/>
                  <a:gd name="connsiteX1" fmla="*/ 73660 w 73659"/>
                  <a:gd name="connsiteY1" fmla="*/ 0 h 10583"/>
                </a:gdLst>
                <a:ahLst/>
                <a:cxnLst>
                  <a:cxn ang="0">
                    <a:pos x="connsiteX0" y="connsiteY0"/>
                  </a:cxn>
                  <a:cxn ang="0">
                    <a:pos x="connsiteX1" y="connsiteY1"/>
                  </a:cxn>
                </a:cxnLst>
                <a:rect l="l" t="t" r="r" b="b"/>
                <a:pathLst>
                  <a:path w="73659" h="10583">
                    <a:moveTo>
                      <a:pt x="0" y="0"/>
                    </a:moveTo>
                    <a:lnTo>
                      <a:pt x="7366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335" name="Freeform 209">
                <a:extLst>
                  <a:ext uri="{FF2B5EF4-FFF2-40B4-BE49-F238E27FC236}">
                    <a16:creationId xmlns:a16="http://schemas.microsoft.com/office/drawing/2014/main" id="{42886388-18E6-013E-29C8-02F84D3D5F8F}"/>
                  </a:ext>
                </a:extLst>
              </p:cNvPr>
              <p:cNvSpPr/>
              <p:nvPr/>
            </p:nvSpPr>
            <p:spPr>
              <a:xfrm>
                <a:off x="4155228" y="2348970"/>
                <a:ext cx="73659" cy="10583"/>
              </a:xfrm>
              <a:custGeom>
                <a:avLst/>
                <a:gdLst>
                  <a:gd name="connsiteX0" fmla="*/ 0 w 73659"/>
                  <a:gd name="connsiteY0" fmla="*/ 0 h 10583"/>
                  <a:gd name="connsiteX1" fmla="*/ 73660 w 73659"/>
                  <a:gd name="connsiteY1" fmla="*/ 0 h 10583"/>
                </a:gdLst>
                <a:ahLst/>
                <a:cxnLst>
                  <a:cxn ang="0">
                    <a:pos x="connsiteX0" y="connsiteY0"/>
                  </a:cxn>
                  <a:cxn ang="0">
                    <a:pos x="connsiteX1" y="connsiteY1"/>
                  </a:cxn>
                </a:cxnLst>
                <a:rect l="l" t="t" r="r" b="b"/>
                <a:pathLst>
                  <a:path w="73659" h="10583">
                    <a:moveTo>
                      <a:pt x="0" y="0"/>
                    </a:moveTo>
                    <a:lnTo>
                      <a:pt x="7366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336" name="Freeform 210">
                <a:extLst>
                  <a:ext uri="{FF2B5EF4-FFF2-40B4-BE49-F238E27FC236}">
                    <a16:creationId xmlns:a16="http://schemas.microsoft.com/office/drawing/2014/main" id="{39828019-A8DB-9A28-B496-F8782D919E53}"/>
                  </a:ext>
                </a:extLst>
              </p:cNvPr>
              <p:cNvSpPr/>
              <p:nvPr/>
            </p:nvSpPr>
            <p:spPr>
              <a:xfrm>
                <a:off x="4155228" y="1695873"/>
                <a:ext cx="73659" cy="10583"/>
              </a:xfrm>
              <a:custGeom>
                <a:avLst/>
                <a:gdLst>
                  <a:gd name="connsiteX0" fmla="*/ 0 w 73659"/>
                  <a:gd name="connsiteY0" fmla="*/ 0 h 10583"/>
                  <a:gd name="connsiteX1" fmla="*/ 73660 w 73659"/>
                  <a:gd name="connsiteY1" fmla="*/ 0 h 10583"/>
                </a:gdLst>
                <a:ahLst/>
                <a:cxnLst>
                  <a:cxn ang="0">
                    <a:pos x="connsiteX0" y="connsiteY0"/>
                  </a:cxn>
                  <a:cxn ang="0">
                    <a:pos x="connsiteX1" y="connsiteY1"/>
                  </a:cxn>
                </a:cxnLst>
                <a:rect l="l" t="t" r="r" b="b"/>
                <a:pathLst>
                  <a:path w="73659" h="10583">
                    <a:moveTo>
                      <a:pt x="0" y="0"/>
                    </a:moveTo>
                    <a:lnTo>
                      <a:pt x="7366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337" name="Freeform 211">
                <a:extLst>
                  <a:ext uri="{FF2B5EF4-FFF2-40B4-BE49-F238E27FC236}">
                    <a16:creationId xmlns:a16="http://schemas.microsoft.com/office/drawing/2014/main" id="{6363A2DD-2DA6-4012-75DB-AA84362D3760}"/>
                  </a:ext>
                </a:extLst>
              </p:cNvPr>
              <p:cNvSpPr/>
              <p:nvPr/>
            </p:nvSpPr>
            <p:spPr>
              <a:xfrm>
                <a:off x="4190788" y="4580255"/>
                <a:ext cx="38099" cy="10583"/>
              </a:xfrm>
              <a:custGeom>
                <a:avLst/>
                <a:gdLst>
                  <a:gd name="connsiteX0" fmla="*/ 0 w 38099"/>
                  <a:gd name="connsiteY0" fmla="*/ 0 h 10583"/>
                  <a:gd name="connsiteX1" fmla="*/ 38100 w 38099"/>
                  <a:gd name="connsiteY1" fmla="*/ 0 h 10583"/>
                </a:gdLst>
                <a:ahLst/>
                <a:cxnLst>
                  <a:cxn ang="0">
                    <a:pos x="connsiteX0" y="connsiteY0"/>
                  </a:cxn>
                  <a:cxn ang="0">
                    <a:pos x="connsiteX1" y="connsiteY1"/>
                  </a:cxn>
                </a:cxnLst>
                <a:rect l="l" t="t" r="r" b="b"/>
                <a:pathLst>
                  <a:path w="38099" h="10583">
                    <a:moveTo>
                      <a:pt x="0" y="0"/>
                    </a:moveTo>
                    <a:lnTo>
                      <a:pt x="3810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338" name="Freeform 212">
                <a:extLst>
                  <a:ext uri="{FF2B5EF4-FFF2-40B4-BE49-F238E27FC236}">
                    <a16:creationId xmlns:a16="http://schemas.microsoft.com/office/drawing/2014/main" id="{90A70EBE-33E5-2AB3-FFCA-2B13CB9D64DB}"/>
                  </a:ext>
                </a:extLst>
              </p:cNvPr>
              <p:cNvSpPr/>
              <p:nvPr/>
            </p:nvSpPr>
            <p:spPr>
              <a:xfrm>
                <a:off x="4190788" y="3303587"/>
                <a:ext cx="38099" cy="10583"/>
              </a:xfrm>
              <a:custGeom>
                <a:avLst/>
                <a:gdLst>
                  <a:gd name="connsiteX0" fmla="*/ 0 w 38099"/>
                  <a:gd name="connsiteY0" fmla="*/ 0 h 10583"/>
                  <a:gd name="connsiteX1" fmla="*/ 38100 w 38099"/>
                  <a:gd name="connsiteY1" fmla="*/ 0 h 10583"/>
                </a:gdLst>
                <a:ahLst/>
                <a:cxnLst>
                  <a:cxn ang="0">
                    <a:pos x="connsiteX0" y="connsiteY0"/>
                  </a:cxn>
                  <a:cxn ang="0">
                    <a:pos x="connsiteX1" y="connsiteY1"/>
                  </a:cxn>
                </a:cxnLst>
                <a:rect l="l" t="t" r="r" b="b"/>
                <a:pathLst>
                  <a:path w="38099" h="10583">
                    <a:moveTo>
                      <a:pt x="0" y="0"/>
                    </a:moveTo>
                    <a:lnTo>
                      <a:pt x="3810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339" name="Freeform 213">
                <a:extLst>
                  <a:ext uri="{FF2B5EF4-FFF2-40B4-BE49-F238E27FC236}">
                    <a16:creationId xmlns:a16="http://schemas.microsoft.com/office/drawing/2014/main" id="{73F5641A-1B67-F933-1BD7-84495C254980}"/>
                  </a:ext>
                </a:extLst>
              </p:cNvPr>
              <p:cNvSpPr/>
              <p:nvPr/>
            </p:nvSpPr>
            <p:spPr>
              <a:xfrm>
                <a:off x="4190788" y="3941550"/>
                <a:ext cx="38099" cy="10583"/>
              </a:xfrm>
              <a:custGeom>
                <a:avLst/>
                <a:gdLst>
                  <a:gd name="connsiteX0" fmla="*/ 0 w 38099"/>
                  <a:gd name="connsiteY0" fmla="*/ 0 h 10583"/>
                  <a:gd name="connsiteX1" fmla="*/ 38100 w 38099"/>
                  <a:gd name="connsiteY1" fmla="*/ 0 h 10583"/>
                </a:gdLst>
                <a:ahLst/>
                <a:cxnLst>
                  <a:cxn ang="0">
                    <a:pos x="connsiteX0" y="connsiteY0"/>
                  </a:cxn>
                  <a:cxn ang="0">
                    <a:pos x="connsiteX1" y="connsiteY1"/>
                  </a:cxn>
                </a:cxnLst>
                <a:rect l="l" t="t" r="r" b="b"/>
                <a:pathLst>
                  <a:path w="38099" h="10583">
                    <a:moveTo>
                      <a:pt x="0" y="0"/>
                    </a:moveTo>
                    <a:lnTo>
                      <a:pt x="3810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340" name="Freeform 214">
                <a:extLst>
                  <a:ext uri="{FF2B5EF4-FFF2-40B4-BE49-F238E27FC236}">
                    <a16:creationId xmlns:a16="http://schemas.microsoft.com/office/drawing/2014/main" id="{E71C4A43-7B7F-2C6F-E039-F46388538040}"/>
                  </a:ext>
                </a:extLst>
              </p:cNvPr>
              <p:cNvSpPr/>
              <p:nvPr/>
            </p:nvSpPr>
            <p:spPr>
              <a:xfrm>
                <a:off x="4190788" y="2665730"/>
                <a:ext cx="38099" cy="10583"/>
              </a:xfrm>
              <a:custGeom>
                <a:avLst/>
                <a:gdLst>
                  <a:gd name="connsiteX0" fmla="*/ 0 w 38099"/>
                  <a:gd name="connsiteY0" fmla="*/ 0 h 10583"/>
                  <a:gd name="connsiteX1" fmla="*/ 38100 w 38099"/>
                  <a:gd name="connsiteY1" fmla="*/ 0 h 10583"/>
                </a:gdLst>
                <a:ahLst/>
                <a:cxnLst>
                  <a:cxn ang="0">
                    <a:pos x="connsiteX0" y="connsiteY0"/>
                  </a:cxn>
                  <a:cxn ang="0">
                    <a:pos x="connsiteX1" y="connsiteY1"/>
                  </a:cxn>
                </a:cxnLst>
                <a:rect l="l" t="t" r="r" b="b"/>
                <a:pathLst>
                  <a:path w="38099" h="10583">
                    <a:moveTo>
                      <a:pt x="0" y="0"/>
                    </a:moveTo>
                    <a:lnTo>
                      <a:pt x="3810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341" name="Freeform 215">
                <a:extLst>
                  <a:ext uri="{FF2B5EF4-FFF2-40B4-BE49-F238E27FC236}">
                    <a16:creationId xmlns:a16="http://schemas.microsoft.com/office/drawing/2014/main" id="{E8947750-5B0D-8121-528A-A00D6F7F2F86}"/>
                  </a:ext>
                </a:extLst>
              </p:cNvPr>
              <p:cNvSpPr/>
              <p:nvPr/>
            </p:nvSpPr>
            <p:spPr>
              <a:xfrm>
                <a:off x="4190788" y="2012526"/>
                <a:ext cx="38099" cy="10583"/>
              </a:xfrm>
              <a:custGeom>
                <a:avLst/>
                <a:gdLst>
                  <a:gd name="connsiteX0" fmla="*/ 0 w 38099"/>
                  <a:gd name="connsiteY0" fmla="*/ 0 h 10583"/>
                  <a:gd name="connsiteX1" fmla="*/ 38100 w 38099"/>
                  <a:gd name="connsiteY1" fmla="*/ 0 h 10583"/>
                </a:gdLst>
                <a:ahLst/>
                <a:cxnLst>
                  <a:cxn ang="0">
                    <a:pos x="connsiteX0" y="connsiteY0"/>
                  </a:cxn>
                  <a:cxn ang="0">
                    <a:pos x="connsiteX1" y="connsiteY1"/>
                  </a:cxn>
                </a:cxnLst>
                <a:rect l="l" t="t" r="r" b="b"/>
                <a:pathLst>
                  <a:path w="38099" h="10583">
                    <a:moveTo>
                      <a:pt x="0" y="0"/>
                    </a:moveTo>
                    <a:lnTo>
                      <a:pt x="3810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342" name="Freeform 216">
                <a:extLst>
                  <a:ext uri="{FF2B5EF4-FFF2-40B4-BE49-F238E27FC236}">
                    <a16:creationId xmlns:a16="http://schemas.microsoft.com/office/drawing/2014/main" id="{65914D30-0CA8-868A-8B29-F64ACF193142}"/>
                  </a:ext>
                </a:extLst>
              </p:cNvPr>
              <p:cNvSpPr/>
              <p:nvPr/>
            </p:nvSpPr>
            <p:spPr>
              <a:xfrm>
                <a:off x="4230793" y="490452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343" name="Freeform 217">
                <a:extLst>
                  <a:ext uri="{FF2B5EF4-FFF2-40B4-BE49-F238E27FC236}">
                    <a16:creationId xmlns:a16="http://schemas.microsoft.com/office/drawing/2014/main" id="{568F340C-D291-9DE0-B3A8-3084A0971262}"/>
                  </a:ext>
                </a:extLst>
              </p:cNvPr>
              <p:cNvSpPr/>
              <p:nvPr/>
            </p:nvSpPr>
            <p:spPr>
              <a:xfrm>
                <a:off x="4702175" y="490452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344" name="Freeform 218">
                <a:extLst>
                  <a:ext uri="{FF2B5EF4-FFF2-40B4-BE49-F238E27FC236}">
                    <a16:creationId xmlns:a16="http://schemas.microsoft.com/office/drawing/2014/main" id="{7DE48A3B-E337-975F-66D6-67C85A32921E}"/>
                  </a:ext>
                </a:extLst>
              </p:cNvPr>
              <p:cNvSpPr/>
              <p:nvPr/>
            </p:nvSpPr>
            <p:spPr>
              <a:xfrm>
                <a:off x="5173556" y="490452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345" name="Freeform 219">
                <a:extLst>
                  <a:ext uri="{FF2B5EF4-FFF2-40B4-BE49-F238E27FC236}">
                    <a16:creationId xmlns:a16="http://schemas.microsoft.com/office/drawing/2014/main" id="{97A6049F-F791-D440-1412-92E51A51862A}"/>
                  </a:ext>
                </a:extLst>
              </p:cNvPr>
              <p:cNvSpPr/>
              <p:nvPr/>
            </p:nvSpPr>
            <p:spPr>
              <a:xfrm>
                <a:off x="5645255" y="490452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346" name="Freeform 220">
                <a:extLst>
                  <a:ext uri="{FF2B5EF4-FFF2-40B4-BE49-F238E27FC236}">
                    <a16:creationId xmlns:a16="http://schemas.microsoft.com/office/drawing/2014/main" id="{14C5A854-0FC8-1FA9-9F50-BD6D583CD6A7}"/>
                  </a:ext>
                </a:extLst>
              </p:cNvPr>
              <p:cNvSpPr/>
              <p:nvPr/>
            </p:nvSpPr>
            <p:spPr>
              <a:xfrm>
                <a:off x="6116002" y="490452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347" name="Freeform 221">
                <a:extLst>
                  <a:ext uri="{FF2B5EF4-FFF2-40B4-BE49-F238E27FC236}">
                    <a16:creationId xmlns:a16="http://schemas.microsoft.com/office/drawing/2014/main" id="{CAC7CF5D-142E-74A9-E4B5-7E06E28F293A}"/>
                  </a:ext>
                </a:extLst>
              </p:cNvPr>
              <p:cNvSpPr/>
              <p:nvPr/>
            </p:nvSpPr>
            <p:spPr>
              <a:xfrm>
                <a:off x="6589077" y="490452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348" name="Freeform 222">
                <a:extLst>
                  <a:ext uri="{FF2B5EF4-FFF2-40B4-BE49-F238E27FC236}">
                    <a16:creationId xmlns:a16="http://schemas.microsoft.com/office/drawing/2014/main" id="{D6AE1138-1AFF-0156-1EBB-5233E2AC6436}"/>
                  </a:ext>
                </a:extLst>
              </p:cNvPr>
              <p:cNvSpPr/>
              <p:nvPr/>
            </p:nvSpPr>
            <p:spPr>
              <a:xfrm>
                <a:off x="7061623" y="490452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349" name="Freeform 223">
                <a:extLst>
                  <a:ext uri="{FF2B5EF4-FFF2-40B4-BE49-F238E27FC236}">
                    <a16:creationId xmlns:a16="http://schemas.microsoft.com/office/drawing/2014/main" id="{03452823-A76D-6ABC-7DFC-2A2BFD1E68A9}"/>
                  </a:ext>
                </a:extLst>
              </p:cNvPr>
              <p:cNvSpPr/>
              <p:nvPr/>
            </p:nvSpPr>
            <p:spPr>
              <a:xfrm>
                <a:off x="7533216" y="490452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350" name="Freeform 224">
                <a:extLst>
                  <a:ext uri="{FF2B5EF4-FFF2-40B4-BE49-F238E27FC236}">
                    <a16:creationId xmlns:a16="http://schemas.microsoft.com/office/drawing/2014/main" id="{0A0818AF-671B-0989-09E8-54BCEBF0F7F6}"/>
                  </a:ext>
                </a:extLst>
              </p:cNvPr>
              <p:cNvSpPr/>
              <p:nvPr/>
            </p:nvSpPr>
            <p:spPr>
              <a:xfrm>
                <a:off x="8006397" y="490452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351" name="Freeform 225">
                <a:extLst>
                  <a:ext uri="{FF2B5EF4-FFF2-40B4-BE49-F238E27FC236}">
                    <a16:creationId xmlns:a16="http://schemas.microsoft.com/office/drawing/2014/main" id="{9391D5DC-A2C3-1228-B933-FE5CBDE58BD5}"/>
                  </a:ext>
                </a:extLst>
              </p:cNvPr>
              <p:cNvSpPr/>
              <p:nvPr/>
            </p:nvSpPr>
            <p:spPr>
              <a:xfrm>
                <a:off x="8478414" y="490452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352" name="Freeform 226">
                <a:extLst>
                  <a:ext uri="{FF2B5EF4-FFF2-40B4-BE49-F238E27FC236}">
                    <a16:creationId xmlns:a16="http://schemas.microsoft.com/office/drawing/2014/main" id="{AFBAE40C-1115-6EC5-C673-7494AF500362}"/>
                  </a:ext>
                </a:extLst>
              </p:cNvPr>
              <p:cNvSpPr/>
              <p:nvPr/>
            </p:nvSpPr>
            <p:spPr>
              <a:xfrm>
                <a:off x="4355041" y="4739110"/>
                <a:ext cx="195156" cy="10583"/>
              </a:xfrm>
              <a:custGeom>
                <a:avLst/>
                <a:gdLst>
                  <a:gd name="connsiteX0" fmla="*/ 195157 w 195156"/>
                  <a:gd name="connsiteY0" fmla="*/ 0 h 10583"/>
                  <a:gd name="connsiteX1" fmla="*/ 0 w 195156"/>
                  <a:gd name="connsiteY1" fmla="*/ 0 h 10583"/>
                </a:gdLst>
                <a:ahLst/>
                <a:cxnLst>
                  <a:cxn ang="0">
                    <a:pos x="connsiteX0" y="connsiteY0"/>
                  </a:cxn>
                  <a:cxn ang="0">
                    <a:pos x="connsiteX1" y="connsiteY1"/>
                  </a:cxn>
                </a:cxnLst>
                <a:rect l="l" t="t" r="r" b="b"/>
                <a:pathLst>
                  <a:path w="195156" h="10583">
                    <a:moveTo>
                      <a:pt x="195157" y="0"/>
                    </a:moveTo>
                    <a:lnTo>
                      <a:pt x="0" y="0"/>
                    </a:lnTo>
                  </a:path>
                </a:pathLst>
              </a:custGeom>
              <a:ln w="10583" cap="flat">
                <a:solidFill>
                  <a:srgbClr val="231F20"/>
                </a:solidFill>
                <a:prstDash val="dash"/>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grpSp>
            <p:nvGrpSpPr>
              <p:cNvPr id="353" name="Graphic 2">
                <a:extLst>
                  <a:ext uri="{FF2B5EF4-FFF2-40B4-BE49-F238E27FC236}">
                    <a16:creationId xmlns:a16="http://schemas.microsoft.com/office/drawing/2014/main" id="{825810CF-07CA-6A04-37AD-84D0B2E37E77}"/>
                  </a:ext>
                </a:extLst>
              </p:cNvPr>
              <p:cNvGrpSpPr/>
              <p:nvPr/>
            </p:nvGrpSpPr>
            <p:grpSpPr>
              <a:xfrm>
                <a:off x="4410286" y="4471881"/>
                <a:ext cx="84666" cy="84666"/>
                <a:chOff x="4410286" y="4471881"/>
                <a:chExt cx="84666" cy="84666"/>
              </a:xfrm>
            </p:grpSpPr>
            <p:sp>
              <p:nvSpPr>
                <p:cNvPr id="392" name="Freeform 228">
                  <a:extLst>
                    <a:ext uri="{FF2B5EF4-FFF2-40B4-BE49-F238E27FC236}">
                      <a16:creationId xmlns:a16="http://schemas.microsoft.com/office/drawing/2014/main" id="{C4034C6A-CF01-EEAA-9056-6A9ED1A218E3}"/>
                    </a:ext>
                  </a:extLst>
                </p:cNvPr>
                <p:cNvSpPr/>
                <p:nvPr/>
              </p:nvSpPr>
              <p:spPr>
                <a:xfrm>
                  <a:off x="4410286" y="4514215"/>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393" name="Freeform 229">
                  <a:extLst>
                    <a:ext uri="{FF2B5EF4-FFF2-40B4-BE49-F238E27FC236}">
                      <a16:creationId xmlns:a16="http://schemas.microsoft.com/office/drawing/2014/main" id="{E47DDB1C-6A50-97EC-070D-E3DFE5A7E888}"/>
                    </a:ext>
                  </a:extLst>
                </p:cNvPr>
                <p:cNvSpPr/>
                <p:nvPr/>
              </p:nvSpPr>
              <p:spPr>
                <a:xfrm>
                  <a:off x="4452620" y="4471881"/>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grpSp>
          <p:sp>
            <p:nvSpPr>
              <p:cNvPr id="354" name="TextBox 353">
                <a:extLst>
                  <a:ext uri="{FF2B5EF4-FFF2-40B4-BE49-F238E27FC236}">
                    <a16:creationId xmlns:a16="http://schemas.microsoft.com/office/drawing/2014/main" id="{97DF28A7-1260-0027-40D8-D12A68A43DCF}"/>
                  </a:ext>
                </a:extLst>
              </p:cNvPr>
              <p:cNvSpPr txBox="1"/>
              <p:nvPr/>
            </p:nvSpPr>
            <p:spPr>
              <a:xfrm>
                <a:off x="5582998" y="5197104"/>
                <a:ext cx="1246496" cy="307776"/>
              </a:xfrm>
              <a:prstGeom prst="rect">
                <a:avLst/>
              </a:prstGeom>
              <a:noFill/>
            </p:spPr>
            <p:txBody>
              <a:bodyPr wrap="none" rtlCol="0">
                <a:spAutoFit/>
              </a:bodyPr>
              <a:lstStyle/>
              <a:p>
                <a:pPr algn="ctr" defTabSz="685800" fontAlgn="auto">
                  <a:spcBef>
                    <a:spcPts val="0"/>
                  </a:spcBef>
                  <a:spcAft>
                    <a:spcPts val="0"/>
                  </a:spcAft>
                  <a:defRPr/>
                </a:pPr>
                <a:r>
                  <a:rPr lang="en-US" sz="900" b="1" dirty="0">
                    <a:ln/>
                    <a:solidFill>
                      <a:srgbClr val="231F20"/>
                    </a:solidFill>
                    <a:latin typeface="Arial"/>
                    <a:ea typeface="+mn-ea"/>
                    <a:cs typeface="Arial"/>
                    <a:sym typeface="Arial"/>
                    <a:rtl val="0"/>
                  </a:rPr>
                  <a:t>Time, months</a:t>
                </a:r>
              </a:p>
            </p:txBody>
          </p:sp>
          <p:sp>
            <p:nvSpPr>
              <p:cNvPr id="355" name="TextBox 354">
                <a:extLst>
                  <a:ext uri="{FF2B5EF4-FFF2-40B4-BE49-F238E27FC236}">
                    <a16:creationId xmlns:a16="http://schemas.microsoft.com/office/drawing/2014/main" id="{C86FFACC-09D1-1B0F-448C-7D232E5A06A5}"/>
                  </a:ext>
                </a:extLst>
              </p:cNvPr>
              <p:cNvSpPr txBox="1"/>
              <p:nvPr/>
            </p:nvSpPr>
            <p:spPr>
              <a:xfrm>
                <a:off x="5134159" y="5710692"/>
                <a:ext cx="2144177" cy="307776"/>
              </a:xfrm>
              <a:prstGeom prst="rect">
                <a:avLst/>
              </a:prstGeom>
              <a:noFill/>
            </p:spPr>
            <p:txBody>
              <a:bodyPr wrap="none" rtlCol="0">
                <a:spAutoFit/>
              </a:bodyPr>
              <a:lstStyle/>
              <a:p>
                <a:pPr algn="ctr" defTabSz="685800" fontAlgn="auto">
                  <a:spcBef>
                    <a:spcPts val="0"/>
                  </a:spcBef>
                  <a:spcAft>
                    <a:spcPts val="0"/>
                  </a:spcAft>
                  <a:defRPr/>
                </a:pPr>
                <a:r>
                  <a:rPr lang="en-US" sz="900" b="1" dirty="0">
                    <a:ln/>
                    <a:solidFill>
                      <a:srgbClr val="231F20"/>
                    </a:solidFill>
                    <a:latin typeface="Arial"/>
                    <a:ea typeface="+mn-ea"/>
                    <a:cs typeface="Arial"/>
                    <a:sym typeface="Arial"/>
                    <a:rtl val="0"/>
                  </a:rPr>
                  <a:t>Number of patients at risk</a:t>
                </a:r>
              </a:p>
            </p:txBody>
          </p:sp>
          <p:sp>
            <p:nvSpPr>
              <p:cNvPr id="356" name="TextBox 355">
                <a:extLst>
                  <a:ext uri="{FF2B5EF4-FFF2-40B4-BE49-F238E27FC236}">
                    <a16:creationId xmlns:a16="http://schemas.microsoft.com/office/drawing/2014/main" id="{5D0B6EFB-E4A6-5AC2-8F1C-65F2D63CE507}"/>
                  </a:ext>
                </a:extLst>
              </p:cNvPr>
              <p:cNvSpPr txBox="1"/>
              <p:nvPr/>
            </p:nvSpPr>
            <p:spPr>
              <a:xfrm>
                <a:off x="4057290" y="5460047"/>
                <a:ext cx="395835"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40</a:t>
                </a:r>
              </a:p>
            </p:txBody>
          </p:sp>
          <p:sp>
            <p:nvSpPr>
              <p:cNvPr id="357" name="TextBox 356">
                <a:extLst>
                  <a:ext uri="{FF2B5EF4-FFF2-40B4-BE49-F238E27FC236}">
                    <a16:creationId xmlns:a16="http://schemas.microsoft.com/office/drawing/2014/main" id="{4E46B2CF-7AC7-D158-7222-D5D8EDB3165B}"/>
                  </a:ext>
                </a:extLst>
              </p:cNvPr>
              <p:cNvSpPr txBox="1"/>
              <p:nvPr/>
            </p:nvSpPr>
            <p:spPr>
              <a:xfrm>
                <a:off x="4298431" y="5460047"/>
                <a:ext cx="395835"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38</a:t>
                </a:r>
              </a:p>
            </p:txBody>
          </p:sp>
          <p:sp>
            <p:nvSpPr>
              <p:cNvPr id="358" name="TextBox 357">
                <a:extLst>
                  <a:ext uri="{FF2B5EF4-FFF2-40B4-BE49-F238E27FC236}">
                    <a16:creationId xmlns:a16="http://schemas.microsoft.com/office/drawing/2014/main" id="{AA96CA04-1075-3F94-1391-AC038E727175}"/>
                  </a:ext>
                </a:extLst>
              </p:cNvPr>
              <p:cNvSpPr txBox="1"/>
              <p:nvPr/>
            </p:nvSpPr>
            <p:spPr>
              <a:xfrm>
                <a:off x="4537350" y="5460047"/>
                <a:ext cx="395835"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37</a:t>
                </a:r>
              </a:p>
            </p:txBody>
          </p:sp>
          <p:sp>
            <p:nvSpPr>
              <p:cNvPr id="359" name="TextBox 358">
                <a:extLst>
                  <a:ext uri="{FF2B5EF4-FFF2-40B4-BE49-F238E27FC236}">
                    <a16:creationId xmlns:a16="http://schemas.microsoft.com/office/drawing/2014/main" id="{4BABF2EF-6586-C5B7-1581-A1FC5237EC40}"/>
                  </a:ext>
                </a:extLst>
              </p:cNvPr>
              <p:cNvSpPr txBox="1"/>
              <p:nvPr/>
            </p:nvSpPr>
            <p:spPr>
              <a:xfrm>
                <a:off x="4769960" y="5460047"/>
                <a:ext cx="395835"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36</a:t>
                </a:r>
              </a:p>
            </p:txBody>
          </p:sp>
          <p:sp>
            <p:nvSpPr>
              <p:cNvPr id="360" name="TextBox 359">
                <a:extLst>
                  <a:ext uri="{FF2B5EF4-FFF2-40B4-BE49-F238E27FC236}">
                    <a16:creationId xmlns:a16="http://schemas.microsoft.com/office/drawing/2014/main" id="{57A91292-3F38-DE08-23FC-AF1C19F54FBA}"/>
                  </a:ext>
                </a:extLst>
              </p:cNvPr>
              <p:cNvSpPr txBox="1"/>
              <p:nvPr/>
            </p:nvSpPr>
            <p:spPr>
              <a:xfrm>
                <a:off x="5013780" y="5460047"/>
                <a:ext cx="395835"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35</a:t>
                </a:r>
              </a:p>
            </p:txBody>
          </p:sp>
          <p:sp>
            <p:nvSpPr>
              <p:cNvPr id="361" name="TextBox 360">
                <a:extLst>
                  <a:ext uri="{FF2B5EF4-FFF2-40B4-BE49-F238E27FC236}">
                    <a16:creationId xmlns:a16="http://schemas.microsoft.com/office/drawing/2014/main" id="{A728330A-4548-FA49-D343-0631506FC346}"/>
                  </a:ext>
                </a:extLst>
              </p:cNvPr>
              <p:cNvSpPr txBox="1"/>
              <p:nvPr/>
            </p:nvSpPr>
            <p:spPr>
              <a:xfrm>
                <a:off x="5262054" y="5460047"/>
                <a:ext cx="395835"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33</a:t>
                </a:r>
              </a:p>
            </p:txBody>
          </p:sp>
          <p:sp>
            <p:nvSpPr>
              <p:cNvPr id="362" name="TextBox 361">
                <a:extLst>
                  <a:ext uri="{FF2B5EF4-FFF2-40B4-BE49-F238E27FC236}">
                    <a16:creationId xmlns:a16="http://schemas.microsoft.com/office/drawing/2014/main" id="{2F5BCE73-9A28-F08C-7080-B0A2AD5FF2E5}"/>
                  </a:ext>
                </a:extLst>
              </p:cNvPr>
              <p:cNvSpPr txBox="1"/>
              <p:nvPr/>
            </p:nvSpPr>
            <p:spPr>
              <a:xfrm>
                <a:off x="5488156" y="5460047"/>
                <a:ext cx="395835"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29</a:t>
                </a:r>
              </a:p>
            </p:txBody>
          </p:sp>
          <p:sp>
            <p:nvSpPr>
              <p:cNvPr id="363" name="TextBox 362">
                <a:extLst>
                  <a:ext uri="{FF2B5EF4-FFF2-40B4-BE49-F238E27FC236}">
                    <a16:creationId xmlns:a16="http://schemas.microsoft.com/office/drawing/2014/main" id="{1A2828D7-BB4E-1D8D-3A7A-114D0F5D7481}"/>
                  </a:ext>
                </a:extLst>
              </p:cNvPr>
              <p:cNvSpPr txBox="1"/>
              <p:nvPr/>
            </p:nvSpPr>
            <p:spPr>
              <a:xfrm>
                <a:off x="5726694" y="5460047"/>
                <a:ext cx="395835"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28</a:t>
                </a:r>
              </a:p>
            </p:txBody>
          </p:sp>
          <p:sp>
            <p:nvSpPr>
              <p:cNvPr id="364" name="TextBox 363">
                <a:extLst>
                  <a:ext uri="{FF2B5EF4-FFF2-40B4-BE49-F238E27FC236}">
                    <a16:creationId xmlns:a16="http://schemas.microsoft.com/office/drawing/2014/main" id="{5D80091C-2ED6-95AC-1B30-CCA10F6395BC}"/>
                  </a:ext>
                </a:extLst>
              </p:cNvPr>
              <p:cNvSpPr txBox="1"/>
              <p:nvPr/>
            </p:nvSpPr>
            <p:spPr>
              <a:xfrm>
                <a:off x="5957188" y="5460047"/>
                <a:ext cx="395835"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26</a:t>
                </a:r>
              </a:p>
            </p:txBody>
          </p:sp>
          <p:sp>
            <p:nvSpPr>
              <p:cNvPr id="365" name="TextBox 364">
                <a:extLst>
                  <a:ext uri="{FF2B5EF4-FFF2-40B4-BE49-F238E27FC236}">
                    <a16:creationId xmlns:a16="http://schemas.microsoft.com/office/drawing/2014/main" id="{61F9E273-7359-A8A2-8010-7C939627799E}"/>
                  </a:ext>
                </a:extLst>
              </p:cNvPr>
              <p:cNvSpPr txBox="1"/>
              <p:nvPr/>
            </p:nvSpPr>
            <p:spPr>
              <a:xfrm>
                <a:off x="6193081" y="5460047"/>
                <a:ext cx="395835"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24</a:t>
                </a:r>
              </a:p>
            </p:txBody>
          </p:sp>
          <p:sp>
            <p:nvSpPr>
              <p:cNvPr id="366" name="TextBox 365">
                <a:extLst>
                  <a:ext uri="{FF2B5EF4-FFF2-40B4-BE49-F238E27FC236}">
                    <a16:creationId xmlns:a16="http://schemas.microsoft.com/office/drawing/2014/main" id="{25C65C9F-863A-F1D7-EC35-6A627C8ABA1D}"/>
                  </a:ext>
                </a:extLst>
              </p:cNvPr>
              <p:cNvSpPr txBox="1"/>
              <p:nvPr/>
            </p:nvSpPr>
            <p:spPr>
              <a:xfrm>
                <a:off x="6430253" y="5460047"/>
                <a:ext cx="395835"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21</a:t>
                </a:r>
              </a:p>
            </p:txBody>
          </p:sp>
          <p:sp>
            <p:nvSpPr>
              <p:cNvPr id="367" name="TextBox 366">
                <a:extLst>
                  <a:ext uri="{FF2B5EF4-FFF2-40B4-BE49-F238E27FC236}">
                    <a16:creationId xmlns:a16="http://schemas.microsoft.com/office/drawing/2014/main" id="{2489FB92-B443-5868-C946-7F3CA77987CE}"/>
                  </a:ext>
                </a:extLst>
              </p:cNvPr>
              <p:cNvSpPr txBox="1"/>
              <p:nvPr/>
            </p:nvSpPr>
            <p:spPr>
              <a:xfrm>
                <a:off x="6654927" y="5460047"/>
                <a:ext cx="395835"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16</a:t>
                </a:r>
              </a:p>
            </p:txBody>
          </p:sp>
          <p:sp>
            <p:nvSpPr>
              <p:cNvPr id="368" name="TextBox 367">
                <a:extLst>
                  <a:ext uri="{FF2B5EF4-FFF2-40B4-BE49-F238E27FC236}">
                    <a16:creationId xmlns:a16="http://schemas.microsoft.com/office/drawing/2014/main" id="{7EA82157-C269-CECD-46F9-87E1D2DE91E7}"/>
                  </a:ext>
                </a:extLst>
              </p:cNvPr>
              <p:cNvSpPr txBox="1"/>
              <p:nvPr/>
            </p:nvSpPr>
            <p:spPr>
              <a:xfrm>
                <a:off x="6896735" y="5460047"/>
                <a:ext cx="395835"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11</a:t>
                </a:r>
              </a:p>
            </p:txBody>
          </p:sp>
          <p:sp>
            <p:nvSpPr>
              <p:cNvPr id="369" name="TextBox 368">
                <a:extLst>
                  <a:ext uri="{FF2B5EF4-FFF2-40B4-BE49-F238E27FC236}">
                    <a16:creationId xmlns:a16="http://schemas.microsoft.com/office/drawing/2014/main" id="{CBEEF436-428C-A6C1-C592-AC4DEA854D34}"/>
                  </a:ext>
                </a:extLst>
              </p:cNvPr>
              <p:cNvSpPr txBox="1"/>
              <p:nvPr/>
            </p:nvSpPr>
            <p:spPr>
              <a:xfrm>
                <a:off x="7175785" y="5460047"/>
                <a:ext cx="321029"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9</a:t>
                </a:r>
              </a:p>
            </p:txBody>
          </p:sp>
          <p:sp>
            <p:nvSpPr>
              <p:cNvPr id="370" name="TextBox 369">
                <a:extLst>
                  <a:ext uri="{FF2B5EF4-FFF2-40B4-BE49-F238E27FC236}">
                    <a16:creationId xmlns:a16="http://schemas.microsoft.com/office/drawing/2014/main" id="{6D1E7898-D103-413C-8C25-7F3B3CB426D0}"/>
                  </a:ext>
                </a:extLst>
              </p:cNvPr>
              <p:cNvSpPr txBox="1"/>
              <p:nvPr/>
            </p:nvSpPr>
            <p:spPr>
              <a:xfrm>
                <a:off x="7408101" y="5460047"/>
                <a:ext cx="321029"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5</a:t>
                </a:r>
              </a:p>
            </p:txBody>
          </p:sp>
          <p:sp>
            <p:nvSpPr>
              <p:cNvPr id="371" name="TextBox 370">
                <a:extLst>
                  <a:ext uri="{FF2B5EF4-FFF2-40B4-BE49-F238E27FC236}">
                    <a16:creationId xmlns:a16="http://schemas.microsoft.com/office/drawing/2014/main" id="{0E5D02EE-8455-DB5B-3C69-47D022E0B128}"/>
                  </a:ext>
                </a:extLst>
              </p:cNvPr>
              <p:cNvSpPr txBox="1"/>
              <p:nvPr/>
            </p:nvSpPr>
            <p:spPr>
              <a:xfrm>
                <a:off x="7647189" y="5460047"/>
                <a:ext cx="321029"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5</a:t>
                </a:r>
              </a:p>
            </p:txBody>
          </p:sp>
          <p:sp>
            <p:nvSpPr>
              <p:cNvPr id="372" name="TextBox 371">
                <a:extLst>
                  <a:ext uri="{FF2B5EF4-FFF2-40B4-BE49-F238E27FC236}">
                    <a16:creationId xmlns:a16="http://schemas.microsoft.com/office/drawing/2014/main" id="{5862E729-F983-23B1-1A22-2B9DC33450E6}"/>
                  </a:ext>
                </a:extLst>
              </p:cNvPr>
              <p:cNvSpPr txBox="1"/>
              <p:nvPr/>
            </p:nvSpPr>
            <p:spPr>
              <a:xfrm>
                <a:off x="7881249" y="5460047"/>
                <a:ext cx="321029"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1</a:t>
                </a:r>
              </a:p>
            </p:txBody>
          </p:sp>
          <p:sp>
            <p:nvSpPr>
              <p:cNvPr id="373" name="TextBox 372">
                <a:extLst>
                  <a:ext uri="{FF2B5EF4-FFF2-40B4-BE49-F238E27FC236}">
                    <a16:creationId xmlns:a16="http://schemas.microsoft.com/office/drawing/2014/main" id="{0E463CC8-64DC-C72F-EEEC-54774AACEF2D}"/>
                  </a:ext>
                </a:extLst>
              </p:cNvPr>
              <p:cNvSpPr txBox="1"/>
              <p:nvPr/>
            </p:nvSpPr>
            <p:spPr>
              <a:xfrm>
                <a:off x="8128837" y="5460047"/>
                <a:ext cx="321029"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0</a:t>
                </a:r>
              </a:p>
            </p:txBody>
          </p:sp>
          <p:sp>
            <p:nvSpPr>
              <p:cNvPr id="374" name="TextBox 373">
                <a:extLst>
                  <a:ext uri="{FF2B5EF4-FFF2-40B4-BE49-F238E27FC236}">
                    <a16:creationId xmlns:a16="http://schemas.microsoft.com/office/drawing/2014/main" id="{CB34F26B-0FD3-89F1-4B59-1CBA0512F5F9}"/>
                  </a:ext>
                </a:extLst>
              </p:cNvPr>
              <p:cNvSpPr txBox="1"/>
              <p:nvPr/>
            </p:nvSpPr>
            <p:spPr>
              <a:xfrm>
                <a:off x="4337780" y="4960037"/>
                <a:ext cx="321029"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1</a:t>
                </a:r>
              </a:p>
            </p:txBody>
          </p:sp>
          <p:sp>
            <p:nvSpPr>
              <p:cNvPr id="375" name="TextBox 374">
                <a:extLst>
                  <a:ext uri="{FF2B5EF4-FFF2-40B4-BE49-F238E27FC236}">
                    <a16:creationId xmlns:a16="http://schemas.microsoft.com/office/drawing/2014/main" id="{4A37EF11-AF82-7D3B-7DB1-CFB3EFCA6911}"/>
                  </a:ext>
                </a:extLst>
              </p:cNvPr>
              <p:cNvSpPr txBox="1"/>
              <p:nvPr/>
            </p:nvSpPr>
            <p:spPr>
              <a:xfrm>
                <a:off x="4809066" y="4960037"/>
                <a:ext cx="321029"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3</a:t>
                </a:r>
              </a:p>
            </p:txBody>
          </p:sp>
          <p:sp>
            <p:nvSpPr>
              <p:cNvPr id="376" name="TextBox 375">
                <a:extLst>
                  <a:ext uri="{FF2B5EF4-FFF2-40B4-BE49-F238E27FC236}">
                    <a16:creationId xmlns:a16="http://schemas.microsoft.com/office/drawing/2014/main" id="{BB51795B-4076-DE13-8EB4-D5C8B9075CE5}"/>
                  </a:ext>
                </a:extLst>
              </p:cNvPr>
              <p:cNvSpPr txBox="1"/>
              <p:nvPr/>
            </p:nvSpPr>
            <p:spPr>
              <a:xfrm>
                <a:off x="5279908" y="4960037"/>
                <a:ext cx="321029"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5</a:t>
                </a:r>
              </a:p>
            </p:txBody>
          </p:sp>
          <p:sp>
            <p:nvSpPr>
              <p:cNvPr id="377" name="TextBox 376">
                <a:extLst>
                  <a:ext uri="{FF2B5EF4-FFF2-40B4-BE49-F238E27FC236}">
                    <a16:creationId xmlns:a16="http://schemas.microsoft.com/office/drawing/2014/main" id="{CB2624DC-A5C8-161E-CDB0-6BA7816EE78B}"/>
                  </a:ext>
                </a:extLst>
              </p:cNvPr>
              <p:cNvSpPr txBox="1"/>
              <p:nvPr/>
            </p:nvSpPr>
            <p:spPr>
              <a:xfrm>
                <a:off x="5751300" y="4960037"/>
                <a:ext cx="321029"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7</a:t>
                </a:r>
              </a:p>
            </p:txBody>
          </p:sp>
          <p:sp>
            <p:nvSpPr>
              <p:cNvPr id="378" name="TextBox 377">
                <a:extLst>
                  <a:ext uri="{FF2B5EF4-FFF2-40B4-BE49-F238E27FC236}">
                    <a16:creationId xmlns:a16="http://schemas.microsoft.com/office/drawing/2014/main" id="{5C8E4690-4301-06B4-D0B3-DFE2D5085831}"/>
                  </a:ext>
                </a:extLst>
              </p:cNvPr>
              <p:cNvSpPr txBox="1"/>
              <p:nvPr/>
            </p:nvSpPr>
            <p:spPr>
              <a:xfrm>
                <a:off x="6222290" y="4960037"/>
                <a:ext cx="321029"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9</a:t>
                </a:r>
              </a:p>
            </p:txBody>
          </p:sp>
          <p:sp>
            <p:nvSpPr>
              <p:cNvPr id="379" name="TextBox 378">
                <a:extLst>
                  <a:ext uri="{FF2B5EF4-FFF2-40B4-BE49-F238E27FC236}">
                    <a16:creationId xmlns:a16="http://schemas.microsoft.com/office/drawing/2014/main" id="{1BFCC55A-9A56-24D0-4248-2C1ACA0DFB36}"/>
                  </a:ext>
                </a:extLst>
              </p:cNvPr>
              <p:cNvSpPr txBox="1"/>
              <p:nvPr/>
            </p:nvSpPr>
            <p:spPr>
              <a:xfrm>
                <a:off x="6652683" y="4960037"/>
                <a:ext cx="395835"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11</a:t>
                </a:r>
              </a:p>
            </p:txBody>
          </p:sp>
          <p:sp>
            <p:nvSpPr>
              <p:cNvPr id="380" name="TextBox 379">
                <a:extLst>
                  <a:ext uri="{FF2B5EF4-FFF2-40B4-BE49-F238E27FC236}">
                    <a16:creationId xmlns:a16="http://schemas.microsoft.com/office/drawing/2014/main" id="{92547B3E-0CA5-B5E0-AA5C-E617F3458A45}"/>
                  </a:ext>
                </a:extLst>
              </p:cNvPr>
              <p:cNvSpPr txBox="1"/>
              <p:nvPr/>
            </p:nvSpPr>
            <p:spPr>
              <a:xfrm>
                <a:off x="7132829" y="4960037"/>
                <a:ext cx="395835"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13</a:t>
                </a:r>
              </a:p>
            </p:txBody>
          </p:sp>
          <p:sp>
            <p:nvSpPr>
              <p:cNvPr id="381" name="TextBox 380">
                <a:extLst>
                  <a:ext uri="{FF2B5EF4-FFF2-40B4-BE49-F238E27FC236}">
                    <a16:creationId xmlns:a16="http://schemas.microsoft.com/office/drawing/2014/main" id="{0B763ACA-C663-3DC6-303B-7C1C66B2E9FA}"/>
                  </a:ext>
                </a:extLst>
              </p:cNvPr>
              <p:cNvSpPr txBox="1"/>
              <p:nvPr/>
            </p:nvSpPr>
            <p:spPr>
              <a:xfrm>
                <a:off x="7600103" y="4960037"/>
                <a:ext cx="395835"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15</a:t>
                </a:r>
              </a:p>
            </p:txBody>
          </p:sp>
          <p:sp>
            <p:nvSpPr>
              <p:cNvPr id="382" name="TextBox 381">
                <a:extLst>
                  <a:ext uri="{FF2B5EF4-FFF2-40B4-BE49-F238E27FC236}">
                    <a16:creationId xmlns:a16="http://schemas.microsoft.com/office/drawing/2014/main" id="{6D1CDED6-6640-0958-F8F4-0316CC3A8B6B}"/>
                  </a:ext>
                </a:extLst>
              </p:cNvPr>
              <p:cNvSpPr txBox="1"/>
              <p:nvPr/>
            </p:nvSpPr>
            <p:spPr>
              <a:xfrm>
                <a:off x="8071802" y="4960037"/>
                <a:ext cx="395835"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17</a:t>
                </a:r>
              </a:p>
            </p:txBody>
          </p:sp>
          <p:sp>
            <p:nvSpPr>
              <p:cNvPr id="383" name="Freeform 259">
                <a:extLst>
                  <a:ext uri="{FF2B5EF4-FFF2-40B4-BE49-F238E27FC236}">
                    <a16:creationId xmlns:a16="http://schemas.microsoft.com/office/drawing/2014/main" id="{EB6E9861-0FB5-4CA8-A876-F28677289E44}"/>
                  </a:ext>
                </a:extLst>
              </p:cNvPr>
              <p:cNvSpPr/>
              <p:nvPr/>
            </p:nvSpPr>
            <p:spPr>
              <a:xfrm>
                <a:off x="4465955" y="490452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384" name="Freeform 260">
                <a:extLst>
                  <a:ext uri="{FF2B5EF4-FFF2-40B4-BE49-F238E27FC236}">
                    <a16:creationId xmlns:a16="http://schemas.microsoft.com/office/drawing/2014/main" id="{2624D16B-5AC6-C6F2-0268-FCB619642E0F}"/>
                  </a:ext>
                </a:extLst>
              </p:cNvPr>
              <p:cNvSpPr/>
              <p:nvPr/>
            </p:nvSpPr>
            <p:spPr>
              <a:xfrm>
                <a:off x="4937336" y="490452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385" name="Freeform 261">
                <a:extLst>
                  <a:ext uri="{FF2B5EF4-FFF2-40B4-BE49-F238E27FC236}">
                    <a16:creationId xmlns:a16="http://schemas.microsoft.com/office/drawing/2014/main" id="{371D8D44-7108-C4FC-3608-A687429AA5AB}"/>
                  </a:ext>
                </a:extLst>
              </p:cNvPr>
              <p:cNvSpPr/>
              <p:nvPr/>
            </p:nvSpPr>
            <p:spPr>
              <a:xfrm>
                <a:off x="5409035" y="490452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386" name="Freeform 262">
                <a:extLst>
                  <a:ext uri="{FF2B5EF4-FFF2-40B4-BE49-F238E27FC236}">
                    <a16:creationId xmlns:a16="http://schemas.microsoft.com/office/drawing/2014/main" id="{789D7D5C-240B-75E4-5C20-0B81F4FE1D96}"/>
                  </a:ext>
                </a:extLst>
              </p:cNvPr>
              <p:cNvSpPr/>
              <p:nvPr/>
            </p:nvSpPr>
            <p:spPr>
              <a:xfrm>
                <a:off x="5879782" y="490452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387" name="Freeform 263">
                <a:extLst>
                  <a:ext uri="{FF2B5EF4-FFF2-40B4-BE49-F238E27FC236}">
                    <a16:creationId xmlns:a16="http://schemas.microsoft.com/office/drawing/2014/main" id="{CB997C87-BBC4-E735-C178-573131469B10}"/>
                  </a:ext>
                </a:extLst>
              </p:cNvPr>
              <p:cNvSpPr/>
              <p:nvPr/>
            </p:nvSpPr>
            <p:spPr>
              <a:xfrm>
                <a:off x="6352857" y="490452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388" name="Freeform 264">
                <a:extLst>
                  <a:ext uri="{FF2B5EF4-FFF2-40B4-BE49-F238E27FC236}">
                    <a16:creationId xmlns:a16="http://schemas.microsoft.com/office/drawing/2014/main" id="{084CD38C-F10F-04F2-935A-37368661A1CC}"/>
                  </a:ext>
                </a:extLst>
              </p:cNvPr>
              <p:cNvSpPr/>
              <p:nvPr/>
            </p:nvSpPr>
            <p:spPr>
              <a:xfrm>
                <a:off x="6825403" y="490452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389" name="Freeform 265">
                <a:extLst>
                  <a:ext uri="{FF2B5EF4-FFF2-40B4-BE49-F238E27FC236}">
                    <a16:creationId xmlns:a16="http://schemas.microsoft.com/office/drawing/2014/main" id="{4ACC0F39-64BB-9119-29B6-E5C7AEB48357}"/>
                  </a:ext>
                </a:extLst>
              </p:cNvPr>
              <p:cNvSpPr/>
              <p:nvPr/>
            </p:nvSpPr>
            <p:spPr>
              <a:xfrm>
                <a:off x="7296996" y="490452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390" name="Freeform 266">
                <a:extLst>
                  <a:ext uri="{FF2B5EF4-FFF2-40B4-BE49-F238E27FC236}">
                    <a16:creationId xmlns:a16="http://schemas.microsoft.com/office/drawing/2014/main" id="{91998E20-EADE-16D7-0741-78807C20C472}"/>
                  </a:ext>
                </a:extLst>
              </p:cNvPr>
              <p:cNvSpPr/>
              <p:nvPr/>
            </p:nvSpPr>
            <p:spPr>
              <a:xfrm>
                <a:off x="7770177" y="490452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391" name="Freeform 267">
                <a:extLst>
                  <a:ext uri="{FF2B5EF4-FFF2-40B4-BE49-F238E27FC236}">
                    <a16:creationId xmlns:a16="http://schemas.microsoft.com/office/drawing/2014/main" id="{71294CF0-57B0-3655-9A61-30720A828717}"/>
                  </a:ext>
                </a:extLst>
              </p:cNvPr>
              <p:cNvSpPr/>
              <p:nvPr/>
            </p:nvSpPr>
            <p:spPr>
              <a:xfrm>
                <a:off x="8242194" y="490452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grpSp>
        <p:grpSp>
          <p:nvGrpSpPr>
            <p:cNvPr id="202" name="Graphic 2">
              <a:extLst>
                <a:ext uri="{FF2B5EF4-FFF2-40B4-BE49-F238E27FC236}">
                  <a16:creationId xmlns:a16="http://schemas.microsoft.com/office/drawing/2014/main" id="{CB142CBF-004E-759E-CBE8-0D136D992F3C}"/>
                </a:ext>
              </a:extLst>
            </p:cNvPr>
            <p:cNvGrpSpPr/>
            <p:nvPr/>
          </p:nvGrpSpPr>
          <p:grpSpPr>
            <a:xfrm>
              <a:off x="6904255" y="1700118"/>
              <a:ext cx="3903344" cy="1844886"/>
              <a:chOff x="4230370" y="1700529"/>
              <a:chExt cx="3903344" cy="1844886"/>
            </a:xfrm>
            <a:noFill/>
          </p:grpSpPr>
          <p:sp>
            <p:nvSpPr>
              <p:cNvPr id="203" name="Freeform 269">
                <a:extLst>
                  <a:ext uri="{FF2B5EF4-FFF2-40B4-BE49-F238E27FC236}">
                    <a16:creationId xmlns:a16="http://schemas.microsoft.com/office/drawing/2014/main" id="{68BB8C42-8BFC-C4E9-5776-29A0C7F8E043}"/>
                  </a:ext>
                </a:extLst>
              </p:cNvPr>
              <p:cNvSpPr/>
              <p:nvPr/>
            </p:nvSpPr>
            <p:spPr>
              <a:xfrm>
                <a:off x="4230370" y="1700529"/>
                <a:ext cx="3861011" cy="1844886"/>
              </a:xfrm>
              <a:custGeom>
                <a:avLst/>
                <a:gdLst>
                  <a:gd name="connsiteX0" fmla="*/ 0 w 3861011"/>
                  <a:gd name="connsiteY0" fmla="*/ 0 h 1844886"/>
                  <a:gd name="connsiteX1" fmla="*/ 162772 w 3861011"/>
                  <a:gd name="connsiteY1" fmla="*/ 0 h 1844886"/>
                  <a:gd name="connsiteX2" fmla="*/ 162772 w 3861011"/>
                  <a:gd name="connsiteY2" fmla="*/ 525039 h 1844886"/>
                  <a:gd name="connsiteX3" fmla="*/ 186055 w 3861011"/>
                  <a:gd name="connsiteY3" fmla="*/ 525039 h 1844886"/>
                  <a:gd name="connsiteX4" fmla="*/ 186055 w 3861011"/>
                  <a:gd name="connsiteY4" fmla="*/ 591820 h 1844886"/>
                  <a:gd name="connsiteX5" fmla="*/ 418571 w 3861011"/>
                  <a:gd name="connsiteY5" fmla="*/ 591820 h 1844886"/>
                  <a:gd name="connsiteX6" fmla="*/ 643467 w 3861011"/>
                  <a:gd name="connsiteY6" fmla="*/ 591820 h 1844886"/>
                  <a:gd name="connsiteX7" fmla="*/ 821690 w 3861011"/>
                  <a:gd name="connsiteY7" fmla="*/ 591820 h 1844886"/>
                  <a:gd name="connsiteX8" fmla="*/ 1000019 w 3861011"/>
                  <a:gd name="connsiteY8" fmla="*/ 591820 h 1844886"/>
                  <a:gd name="connsiteX9" fmla="*/ 1000019 w 3861011"/>
                  <a:gd name="connsiteY9" fmla="*/ 704427 h 1844886"/>
                  <a:gd name="connsiteX10" fmla="*/ 1085427 w 3861011"/>
                  <a:gd name="connsiteY10" fmla="*/ 704427 h 1844886"/>
                  <a:gd name="connsiteX11" fmla="*/ 1085427 w 3861011"/>
                  <a:gd name="connsiteY11" fmla="*/ 813223 h 1844886"/>
                  <a:gd name="connsiteX12" fmla="*/ 1341226 w 3861011"/>
                  <a:gd name="connsiteY12" fmla="*/ 813223 h 1844886"/>
                  <a:gd name="connsiteX13" fmla="*/ 1341226 w 3861011"/>
                  <a:gd name="connsiteY13" fmla="*/ 918316 h 1844886"/>
                  <a:gd name="connsiteX14" fmla="*/ 1364404 w 3861011"/>
                  <a:gd name="connsiteY14" fmla="*/ 918316 h 1844886"/>
                  <a:gd name="connsiteX15" fmla="*/ 1364404 w 3861011"/>
                  <a:gd name="connsiteY15" fmla="*/ 1020339 h 1844886"/>
                  <a:gd name="connsiteX16" fmla="*/ 1372235 w 3861011"/>
                  <a:gd name="connsiteY16" fmla="*/ 1020339 h 1844886"/>
                  <a:gd name="connsiteX17" fmla="*/ 1372235 w 3861011"/>
                  <a:gd name="connsiteY17" fmla="*/ 1119823 h 1844886"/>
                  <a:gd name="connsiteX18" fmla="*/ 1403244 w 3861011"/>
                  <a:gd name="connsiteY18" fmla="*/ 1119823 h 1844886"/>
                  <a:gd name="connsiteX19" fmla="*/ 1403244 w 3861011"/>
                  <a:gd name="connsiteY19" fmla="*/ 1216660 h 1844886"/>
                  <a:gd name="connsiteX20" fmla="*/ 1573742 w 3861011"/>
                  <a:gd name="connsiteY20" fmla="*/ 1216660 h 1844886"/>
                  <a:gd name="connsiteX21" fmla="*/ 1690158 w 3861011"/>
                  <a:gd name="connsiteY21" fmla="*/ 1216660 h 1844886"/>
                  <a:gd name="connsiteX22" fmla="*/ 1697884 w 3861011"/>
                  <a:gd name="connsiteY22" fmla="*/ 1216660 h 1844886"/>
                  <a:gd name="connsiteX23" fmla="*/ 1697884 w 3861011"/>
                  <a:gd name="connsiteY23" fmla="*/ 1322070 h 1844886"/>
                  <a:gd name="connsiteX24" fmla="*/ 2046817 w 3861011"/>
                  <a:gd name="connsiteY24" fmla="*/ 1322070 h 1844886"/>
                  <a:gd name="connsiteX25" fmla="*/ 2046817 w 3861011"/>
                  <a:gd name="connsiteY25" fmla="*/ 1424199 h 1844886"/>
                  <a:gd name="connsiteX26" fmla="*/ 2108835 w 3861011"/>
                  <a:gd name="connsiteY26" fmla="*/ 1424199 h 1844886"/>
                  <a:gd name="connsiteX27" fmla="*/ 2108835 w 3861011"/>
                  <a:gd name="connsiteY27" fmla="*/ 1523577 h 1844886"/>
                  <a:gd name="connsiteX28" fmla="*/ 2294890 w 3861011"/>
                  <a:gd name="connsiteY28" fmla="*/ 1523577 h 1844886"/>
                  <a:gd name="connsiteX29" fmla="*/ 2325899 w 3861011"/>
                  <a:gd name="connsiteY29" fmla="*/ 1523577 h 1844886"/>
                  <a:gd name="connsiteX30" fmla="*/ 2341351 w 3861011"/>
                  <a:gd name="connsiteY30" fmla="*/ 1523577 h 1844886"/>
                  <a:gd name="connsiteX31" fmla="*/ 2341351 w 3861011"/>
                  <a:gd name="connsiteY31" fmla="*/ 1633432 h 1844886"/>
                  <a:gd name="connsiteX32" fmla="*/ 2434378 w 3861011"/>
                  <a:gd name="connsiteY32" fmla="*/ 1633432 h 1844886"/>
                  <a:gd name="connsiteX33" fmla="*/ 2442104 w 3861011"/>
                  <a:gd name="connsiteY33" fmla="*/ 1633432 h 1844886"/>
                  <a:gd name="connsiteX34" fmla="*/ 2558415 w 3861011"/>
                  <a:gd name="connsiteY34" fmla="*/ 1633432 h 1844886"/>
                  <a:gd name="connsiteX35" fmla="*/ 2566141 w 3861011"/>
                  <a:gd name="connsiteY35" fmla="*/ 1633432 h 1844886"/>
                  <a:gd name="connsiteX36" fmla="*/ 2604876 w 3861011"/>
                  <a:gd name="connsiteY36" fmla="*/ 1633432 h 1844886"/>
                  <a:gd name="connsiteX37" fmla="*/ 2620539 w 3861011"/>
                  <a:gd name="connsiteY37" fmla="*/ 1633432 h 1844886"/>
                  <a:gd name="connsiteX38" fmla="*/ 2651549 w 3861011"/>
                  <a:gd name="connsiteY38" fmla="*/ 1633432 h 1844886"/>
                  <a:gd name="connsiteX39" fmla="*/ 2721292 w 3861011"/>
                  <a:gd name="connsiteY39" fmla="*/ 1633432 h 1844886"/>
                  <a:gd name="connsiteX40" fmla="*/ 2721292 w 3861011"/>
                  <a:gd name="connsiteY40" fmla="*/ 1844887 h 1844886"/>
                  <a:gd name="connsiteX41" fmla="*/ 2767647 w 3861011"/>
                  <a:gd name="connsiteY41" fmla="*/ 1844887 h 1844886"/>
                  <a:gd name="connsiteX42" fmla="*/ 2946083 w 3861011"/>
                  <a:gd name="connsiteY42" fmla="*/ 1844887 h 1844886"/>
                  <a:gd name="connsiteX43" fmla="*/ 3046836 w 3861011"/>
                  <a:gd name="connsiteY43" fmla="*/ 1844887 h 1844886"/>
                  <a:gd name="connsiteX44" fmla="*/ 3101128 w 3861011"/>
                  <a:gd name="connsiteY44" fmla="*/ 1844887 h 1844886"/>
                  <a:gd name="connsiteX45" fmla="*/ 3108854 w 3861011"/>
                  <a:gd name="connsiteY45" fmla="*/ 1844887 h 1844886"/>
                  <a:gd name="connsiteX46" fmla="*/ 3178598 w 3861011"/>
                  <a:gd name="connsiteY46" fmla="*/ 1844887 h 1844886"/>
                  <a:gd name="connsiteX47" fmla="*/ 3589549 w 3861011"/>
                  <a:gd name="connsiteY47" fmla="*/ 1844887 h 1844886"/>
                  <a:gd name="connsiteX48" fmla="*/ 3651568 w 3861011"/>
                  <a:gd name="connsiteY48" fmla="*/ 1844887 h 1844886"/>
                  <a:gd name="connsiteX49" fmla="*/ 3674957 w 3861011"/>
                  <a:gd name="connsiteY49" fmla="*/ 1844887 h 1844886"/>
                  <a:gd name="connsiteX50" fmla="*/ 3760047 w 3861011"/>
                  <a:gd name="connsiteY50" fmla="*/ 1844887 h 1844886"/>
                  <a:gd name="connsiteX51" fmla="*/ 3861012 w 3861011"/>
                  <a:gd name="connsiteY51" fmla="*/ 1844887 h 18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861011" h="1844886">
                    <a:moveTo>
                      <a:pt x="0" y="0"/>
                    </a:moveTo>
                    <a:lnTo>
                      <a:pt x="162772" y="0"/>
                    </a:lnTo>
                    <a:lnTo>
                      <a:pt x="162772" y="525039"/>
                    </a:lnTo>
                    <a:lnTo>
                      <a:pt x="186055" y="525039"/>
                    </a:lnTo>
                    <a:lnTo>
                      <a:pt x="186055" y="591820"/>
                    </a:lnTo>
                    <a:lnTo>
                      <a:pt x="418571" y="591820"/>
                    </a:lnTo>
                    <a:lnTo>
                      <a:pt x="643467" y="591820"/>
                    </a:lnTo>
                    <a:lnTo>
                      <a:pt x="821690" y="591820"/>
                    </a:lnTo>
                    <a:lnTo>
                      <a:pt x="1000019" y="591820"/>
                    </a:lnTo>
                    <a:lnTo>
                      <a:pt x="1000019" y="704427"/>
                    </a:lnTo>
                    <a:lnTo>
                      <a:pt x="1085427" y="704427"/>
                    </a:lnTo>
                    <a:lnTo>
                      <a:pt x="1085427" y="813223"/>
                    </a:lnTo>
                    <a:lnTo>
                      <a:pt x="1341226" y="813223"/>
                    </a:lnTo>
                    <a:lnTo>
                      <a:pt x="1341226" y="918316"/>
                    </a:lnTo>
                    <a:lnTo>
                      <a:pt x="1364404" y="918316"/>
                    </a:lnTo>
                    <a:lnTo>
                      <a:pt x="1364404" y="1020339"/>
                    </a:lnTo>
                    <a:lnTo>
                      <a:pt x="1372235" y="1020339"/>
                    </a:lnTo>
                    <a:lnTo>
                      <a:pt x="1372235" y="1119823"/>
                    </a:lnTo>
                    <a:lnTo>
                      <a:pt x="1403244" y="1119823"/>
                    </a:lnTo>
                    <a:lnTo>
                      <a:pt x="1403244" y="1216660"/>
                    </a:lnTo>
                    <a:lnTo>
                      <a:pt x="1573742" y="1216660"/>
                    </a:lnTo>
                    <a:lnTo>
                      <a:pt x="1690158" y="1216660"/>
                    </a:lnTo>
                    <a:lnTo>
                      <a:pt x="1697884" y="1216660"/>
                    </a:lnTo>
                    <a:lnTo>
                      <a:pt x="1697884" y="1322070"/>
                    </a:lnTo>
                    <a:lnTo>
                      <a:pt x="2046817" y="1322070"/>
                    </a:lnTo>
                    <a:lnTo>
                      <a:pt x="2046817" y="1424199"/>
                    </a:lnTo>
                    <a:lnTo>
                      <a:pt x="2108835" y="1424199"/>
                    </a:lnTo>
                    <a:lnTo>
                      <a:pt x="2108835" y="1523577"/>
                    </a:lnTo>
                    <a:lnTo>
                      <a:pt x="2294890" y="1523577"/>
                    </a:lnTo>
                    <a:lnTo>
                      <a:pt x="2325899" y="1523577"/>
                    </a:lnTo>
                    <a:lnTo>
                      <a:pt x="2341351" y="1523577"/>
                    </a:lnTo>
                    <a:lnTo>
                      <a:pt x="2341351" y="1633432"/>
                    </a:lnTo>
                    <a:lnTo>
                      <a:pt x="2434378" y="1633432"/>
                    </a:lnTo>
                    <a:lnTo>
                      <a:pt x="2442104" y="1633432"/>
                    </a:lnTo>
                    <a:lnTo>
                      <a:pt x="2558415" y="1633432"/>
                    </a:lnTo>
                    <a:lnTo>
                      <a:pt x="2566141" y="1633432"/>
                    </a:lnTo>
                    <a:lnTo>
                      <a:pt x="2604876" y="1633432"/>
                    </a:lnTo>
                    <a:lnTo>
                      <a:pt x="2620539" y="1633432"/>
                    </a:lnTo>
                    <a:lnTo>
                      <a:pt x="2651549" y="1633432"/>
                    </a:lnTo>
                    <a:lnTo>
                      <a:pt x="2721292" y="1633432"/>
                    </a:lnTo>
                    <a:lnTo>
                      <a:pt x="2721292" y="1844887"/>
                    </a:lnTo>
                    <a:lnTo>
                      <a:pt x="2767647" y="1844887"/>
                    </a:lnTo>
                    <a:lnTo>
                      <a:pt x="2946083" y="1844887"/>
                    </a:lnTo>
                    <a:lnTo>
                      <a:pt x="3046836" y="1844887"/>
                    </a:lnTo>
                    <a:lnTo>
                      <a:pt x="3101128" y="1844887"/>
                    </a:lnTo>
                    <a:lnTo>
                      <a:pt x="3108854" y="1844887"/>
                    </a:lnTo>
                    <a:lnTo>
                      <a:pt x="3178598" y="1844887"/>
                    </a:lnTo>
                    <a:lnTo>
                      <a:pt x="3589549" y="1844887"/>
                    </a:lnTo>
                    <a:lnTo>
                      <a:pt x="3651568" y="1844887"/>
                    </a:lnTo>
                    <a:lnTo>
                      <a:pt x="3674957" y="1844887"/>
                    </a:lnTo>
                    <a:lnTo>
                      <a:pt x="3760047" y="1844887"/>
                    </a:lnTo>
                    <a:lnTo>
                      <a:pt x="3861012" y="1844887"/>
                    </a:lnTo>
                  </a:path>
                </a:pathLst>
              </a:custGeom>
              <a:noFill/>
              <a:ln w="10583" cap="flat">
                <a:solidFill>
                  <a:schemeClr val="accent1">
                    <a:lumMod val="75000"/>
                  </a:schemeClr>
                </a:solidFill>
                <a:prstDash val="dash"/>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04" name="Freeform 270">
                <a:extLst>
                  <a:ext uri="{FF2B5EF4-FFF2-40B4-BE49-F238E27FC236}">
                    <a16:creationId xmlns:a16="http://schemas.microsoft.com/office/drawing/2014/main" id="{2C789CF4-DD44-B846-7967-AF7D96F6A1A3}"/>
                  </a:ext>
                </a:extLst>
              </p:cNvPr>
              <p:cNvSpPr/>
              <p:nvPr/>
            </p:nvSpPr>
            <p:spPr>
              <a:xfrm>
                <a:off x="4230370" y="1700529"/>
                <a:ext cx="3861011" cy="757555"/>
              </a:xfrm>
              <a:custGeom>
                <a:avLst/>
                <a:gdLst>
                  <a:gd name="connsiteX0" fmla="*/ 0 w 3861011"/>
                  <a:gd name="connsiteY0" fmla="*/ 0 h 757555"/>
                  <a:gd name="connsiteX1" fmla="*/ 162772 w 3861011"/>
                  <a:gd name="connsiteY1" fmla="*/ 0 h 757555"/>
                  <a:gd name="connsiteX2" fmla="*/ 162772 w 3861011"/>
                  <a:gd name="connsiteY2" fmla="*/ 11430 h 757555"/>
                  <a:gd name="connsiteX3" fmla="*/ 186055 w 3861011"/>
                  <a:gd name="connsiteY3" fmla="*/ 11430 h 757555"/>
                  <a:gd name="connsiteX4" fmla="*/ 186055 w 3861011"/>
                  <a:gd name="connsiteY4" fmla="*/ 40746 h 757555"/>
                  <a:gd name="connsiteX5" fmla="*/ 418571 w 3861011"/>
                  <a:gd name="connsiteY5" fmla="*/ 40746 h 757555"/>
                  <a:gd name="connsiteX6" fmla="*/ 643467 w 3861011"/>
                  <a:gd name="connsiteY6" fmla="*/ 40746 h 757555"/>
                  <a:gd name="connsiteX7" fmla="*/ 821690 w 3861011"/>
                  <a:gd name="connsiteY7" fmla="*/ 40746 h 757555"/>
                  <a:gd name="connsiteX8" fmla="*/ 1000019 w 3861011"/>
                  <a:gd name="connsiteY8" fmla="*/ 40746 h 757555"/>
                  <a:gd name="connsiteX9" fmla="*/ 1000019 w 3861011"/>
                  <a:gd name="connsiteY9" fmla="*/ 81386 h 757555"/>
                  <a:gd name="connsiteX10" fmla="*/ 1085427 w 3861011"/>
                  <a:gd name="connsiteY10" fmla="*/ 81386 h 757555"/>
                  <a:gd name="connsiteX11" fmla="*/ 1085427 w 3861011"/>
                  <a:gd name="connsiteY11" fmla="*/ 128905 h 757555"/>
                  <a:gd name="connsiteX12" fmla="*/ 1341226 w 3861011"/>
                  <a:gd name="connsiteY12" fmla="*/ 128905 h 757555"/>
                  <a:gd name="connsiteX13" fmla="*/ 1341226 w 3861011"/>
                  <a:gd name="connsiteY13" fmla="*/ 181398 h 757555"/>
                  <a:gd name="connsiteX14" fmla="*/ 1364404 w 3861011"/>
                  <a:gd name="connsiteY14" fmla="*/ 181398 h 757555"/>
                  <a:gd name="connsiteX15" fmla="*/ 1364404 w 3861011"/>
                  <a:gd name="connsiteY15" fmla="*/ 237596 h 757555"/>
                  <a:gd name="connsiteX16" fmla="*/ 1372235 w 3861011"/>
                  <a:gd name="connsiteY16" fmla="*/ 237596 h 757555"/>
                  <a:gd name="connsiteX17" fmla="*/ 1372235 w 3861011"/>
                  <a:gd name="connsiteY17" fmla="*/ 296968 h 757555"/>
                  <a:gd name="connsiteX18" fmla="*/ 1403244 w 3861011"/>
                  <a:gd name="connsiteY18" fmla="*/ 296968 h 757555"/>
                  <a:gd name="connsiteX19" fmla="*/ 1403244 w 3861011"/>
                  <a:gd name="connsiteY19" fmla="*/ 358881 h 757555"/>
                  <a:gd name="connsiteX20" fmla="*/ 1573742 w 3861011"/>
                  <a:gd name="connsiteY20" fmla="*/ 358881 h 757555"/>
                  <a:gd name="connsiteX21" fmla="*/ 1690158 w 3861011"/>
                  <a:gd name="connsiteY21" fmla="*/ 358881 h 757555"/>
                  <a:gd name="connsiteX22" fmla="*/ 1697884 w 3861011"/>
                  <a:gd name="connsiteY22" fmla="*/ 358881 h 757555"/>
                  <a:gd name="connsiteX23" fmla="*/ 1697884 w 3861011"/>
                  <a:gd name="connsiteY23" fmla="*/ 426720 h 757555"/>
                  <a:gd name="connsiteX24" fmla="*/ 2046817 w 3861011"/>
                  <a:gd name="connsiteY24" fmla="*/ 426720 h 757555"/>
                  <a:gd name="connsiteX25" fmla="*/ 2046817 w 3861011"/>
                  <a:gd name="connsiteY25" fmla="*/ 496888 h 757555"/>
                  <a:gd name="connsiteX26" fmla="*/ 2108835 w 3861011"/>
                  <a:gd name="connsiteY26" fmla="*/ 496888 h 757555"/>
                  <a:gd name="connsiteX27" fmla="*/ 2108835 w 3861011"/>
                  <a:gd name="connsiteY27" fmla="*/ 569172 h 757555"/>
                  <a:gd name="connsiteX28" fmla="*/ 2294890 w 3861011"/>
                  <a:gd name="connsiteY28" fmla="*/ 569172 h 757555"/>
                  <a:gd name="connsiteX29" fmla="*/ 2325899 w 3861011"/>
                  <a:gd name="connsiteY29" fmla="*/ 569172 h 757555"/>
                  <a:gd name="connsiteX30" fmla="*/ 2341351 w 3861011"/>
                  <a:gd name="connsiteY30" fmla="*/ 569172 h 757555"/>
                  <a:gd name="connsiteX31" fmla="*/ 2341351 w 3861011"/>
                  <a:gd name="connsiteY31" fmla="*/ 648335 h 757555"/>
                  <a:gd name="connsiteX32" fmla="*/ 2434378 w 3861011"/>
                  <a:gd name="connsiteY32" fmla="*/ 648335 h 757555"/>
                  <a:gd name="connsiteX33" fmla="*/ 2442104 w 3861011"/>
                  <a:gd name="connsiteY33" fmla="*/ 648335 h 757555"/>
                  <a:gd name="connsiteX34" fmla="*/ 2558415 w 3861011"/>
                  <a:gd name="connsiteY34" fmla="*/ 648335 h 757555"/>
                  <a:gd name="connsiteX35" fmla="*/ 2566141 w 3861011"/>
                  <a:gd name="connsiteY35" fmla="*/ 648335 h 757555"/>
                  <a:gd name="connsiteX36" fmla="*/ 2604876 w 3861011"/>
                  <a:gd name="connsiteY36" fmla="*/ 648335 h 757555"/>
                  <a:gd name="connsiteX37" fmla="*/ 2620539 w 3861011"/>
                  <a:gd name="connsiteY37" fmla="*/ 648335 h 757555"/>
                  <a:gd name="connsiteX38" fmla="*/ 2651549 w 3861011"/>
                  <a:gd name="connsiteY38" fmla="*/ 648335 h 757555"/>
                  <a:gd name="connsiteX39" fmla="*/ 2721292 w 3861011"/>
                  <a:gd name="connsiteY39" fmla="*/ 648335 h 757555"/>
                  <a:gd name="connsiteX40" fmla="*/ 2721292 w 3861011"/>
                  <a:gd name="connsiteY40" fmla="*/ 757555 h 757555"/>
                  <a:gd name="connsiteX41" fmla="*/ 2767647 w 3861011"/>
                  <a:gd name="connsiteY41" fmla="*/ 757555 h 757555"/>
                  <a:gd name="connsiteX42" fmla="*/ 2946083 w 3861011"/>
                  <a:gd name="connsiteY42" fmla="*/ 757555 h 757555"/>
                  <a:gd name="connsiteX43" fmla="*/ 3046836 w 3861011"/>
                  <a:gd name="connsiteY43" fmla="*/ 757555 h 757555"/>
                  <a:gd name="connsiteX44" fmla="*/ 3101128 w 3861011"/>
                  <a:gd name="connsiteY44" fmla="*/ 757555 h 757555"/>
                  <a:gd name="connsiteX45" fmla="*/ 3108854 w 3861011"/>
                  <a:gd name="connsiteY45" fmla="*/ 757555 h 757555"/>
                  <a:gd name="connsiteX46" fmla="*/ 3178598 w 3861011"/>
                  <a:gd name="connsiteY46" fmla="*/ 757555 h 757555"/>
                  <a:gd name="connsiteX47" fmla="*/ 3589549 w 3861011"/>
                  <a:gd name="connsiteY47" fmla="*/ 757555 h 757555"/>
                  <a:gd name="connsiteX48" fmla="*/ 3651568 w 3861011"/>
                  <a:gd name="connsiteY48" fmla="*/ 757555 h 757555"/>
                  <a:gd name="connsiteX49" fmla="*/ 3674957 w 3861011"/>
                  <a:gd name="connsiteY49" fmla="*/ 757555 h 757555"/>
                  <a:gd name="connsiteX50" fmla="*/ 3760047 w 3861011"/>
                  <a:gd name="connsiteY50" fmla="*/ 757555 h 757555"/>
                  <a:gd name="connsiteX51" fmla="*/ 3861012 w 3861011"/>
                  <a:gd name="connsiteY51" fmla="*/ 757555 h 757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861011" h="757555">
                    <a:moveTo>
                      <a:pt x="0" y="0"/>
                    </a:moveTo>
                    <a:lnTo>
                      <a:pt x="162772" y="0"/>
                    </a:lnTo>
                    <a:lnTo>
                      <a:pt x="162772" y="11430"/>
                    </a:lnTo>
                    <a:lnTo>
                      <a:pt x="186055" y="11430"/>
                    </a:lnTo>
                    <a:lnTo>
                      <a:pt x="186055" y="40746"/>
                    </a:lnTo>
                    <a:lnTo>
                      <a:pt x="418571" y="40746"/>
                    </a:lnTo>
                    <a:lnTo>
                      <a:pt x="643467" y="40746"/>
                    </a:lnTo>
                    <a:lnTo>
                      <a:pt x="821690" y="40746"/>
                    </a:lnTo>
                    <a:lnTo>
                      <a:pt x="1000019" y="40746"/>
                    </a:lnTo>
                    <a:lnTo>
                      <a:pt x="1000019" y="81386"/>
                    </a:lnTo>
                    <a:lnTo>
                      <a:pt x="1085427" y="81386"/>
                    </a:lnTo>
                    <a:lnTo>
                      <a:pt x="1085427" y="128905"/>
                    </a:lnTo>
                    <a:lnTo>
                      <a:pt x="1341226" y="128905"/>
                    </a:lnTo>
                    <a:lnTo>
                      <a:pt x="1341226" y="181398"/>
                    </a:lnTo>
                    <a:lnTo>
                      <a:pt x="1364404" y="181398"/>
                    </a:lnTo>
                    <a:lnTo>
                      <a:pt x="1364404" y="237596"/>
                    </a:lnTo>
                    <a:lnTo>
                      <a:pt x="1372235" y="237596"/>
                    </a:lnTo>
                    <a:lnTo>
                      <a:pt x="1372235" y="296968"/>
                    </a:lnTo>
                    <a:lnTo>
                      <a:pt x="1403244" y="296968"/>
                    </a:lnTo>
                    <a:lnTo>
                      <a:pt x="1403244" y="358881"/>
                    </a:lnTo>
                    <a:lnTo>
                      <a:pt x="1573742" y="358881"/>
                    </a:lnTo>
                    <a:lnTo>
                      <a:pt x="1690158" y="358881"/>
                    </a:lnTo>
                    <a:lnTo>
                      <a:pt x="1697884" y="358881"/>
                    </a:lnTo>
                    <a:lnTo>
                      <a:pt x="1697884" y="426720"/>
                    </a:lnTo>
                    <a:lnTo>
                      <a:pt x="2046817" y="426720"/>
                    </a:lnTo>
                    <a:lnTo>
                      <a:pt x="2046817" y="496888"/>
                    </a:lnTo>
                    <a:lnTo>
                      <a:pt x="2108835" y="496888"/>
                    </a:lnTo>
                    <a:lnTo>
                      <a:pt x="2108835" y="569172"/>
                    </a:lnTo>
                    <a:lnTo>
                      <a:pt x="2294890" y="569172"/>
                    </a:lnTo>
                    <a:lnTo>
                      <a:pt x="2325899" y="569172"/>
                    </a:lnTo>
                    <a:lnTo>
                      <a:pt x="2341351" y="569172"/>
                    </a:lnTo>
                    <a:lnTo>
                      <a:pt x="2341351" y="648335"/>
                    </a:lnTo>
                    <a:lnTo>
                      <a:pt x="2434378" y="648335"/>
                    </a:lnTo>
                    <a:lnTo>
                      <a:pt x="2442104" y="648335"/>
                    </a:lnTo>
                    <a:lnTo>
                      <a:pt x="2558415" y="648335"/>
                    </a:lnTo>
                    <a:lnTo>
                      <a:pt x="2566141" y="648335"/>
                    </a:lnTo>
                    <a:lnTo>
                      <a:pt x="2604876" y="648335"/>
                    </a:lnTo>
                    <a:lnTo>
                      <a:pt x="2620539" y="648335"/>
                    </a:lnTo>
                    <a:lnTo>
                      <a:pt x="2651549" y="648335"/>
                    </a:lnTo>
                    <a:lnTo>
                      <a:pt x="2721292" y="648335"/>
                    </a:lnTo>
                    <a:lnTo>
                      <a:pt x="2721292" y="757555"/>
                    </a:lnTo>
                    <a:lnTo>
                      <a:pt x="2767647" y="757555"/>
                    </a:lnTo>
                    <a:lnTo>
                      <a:pt x="2946083" y="757555"/>
                    </a:lnTo>
                    <a:lnTo>
                      <a:pt x="3046836" y="757555"/>
                    </a:lnTo>
                    <a:lnTo>
                      <a:pt x="3101128" y="757555"/>
                    </a:lnTo>
                    <a:lnTo>
                      <a:pt x="3108854" y="757555"/>
                    </a:lnTo>
                    <a:lnTo>
                      <a:pt x="3178598" y="757555"/>
                    </a:lnTo>
                    <a:lnTo>
                      <a:pt x="3589549" y="757555"/>
                    </a:lnTo>
                    <a:lnTo>
                      <a:pt x="3651568" y="757555"/>
                    </a:lnTo>
                    <a:lnTo>
                      <a:pt x="3674957" y="757555"/>
                    </a:lnTo>
                    <a:lnTo>
                      <a:pt x="3760047" y="757555"/>
                    </a:lnTo>
                    <a:lnTo>
                      <a:pt x="3861012" y="757555"/>
                    </a:lnTo>
                  </a:path>
                </a:pathLst>
              </a:custGeom>
              <a:noFill/>
              <a:ln w="10583" cap="flat">
                <a:solidFill>
                  <a:schemeClr val="accent1">
                    <a:lumMod val="75000"/>
                  </a:schemeClr>
                </a:solidFill>
                <a:prstDash val="dash"/>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grpSp>
            <p:nvGrpSpPr>
              <p:cNvPr id="205" name="Graphic 2">
                <a:extLst>
                  <a:ext uri="{FF2B5EF4-FFF2-40B4-BE49-F238E27FC236}">
                    <a16:creationId xmlns:a16="http://schemas.microsoft.com/office/drawing/2014/main" id="{A5474711-FD0F-FF46-68FC-8CBDBC50C2F8}"/>
                  </a:ext>
                </a:extLst>
              </p:cNvPr>
              <p:cNvGrpSpPr/>
              <p:nvPr/>
            </p:nvGrpSpPr>
            <p:grpSpPr>
              <a:xfrm>
                <a:off x="4230370" y="1700529"/>
                <a:ext cx="3903344" cy="1266084"/>
                <a:chOff x="4230370" y="1700529"/>
                <a:chExt cx="3903344" cy="1266084"/>
              </a:xfrm>
              <a:noFill/>
            </p:grpSpPr>
            <p:sp>
              <p:nvSpPr>
                <p:cNvPr id="206" name="Freeform 272">
                  <a:extLst>
                    <a:ext uri="{FF2B5EF4-FFF2-40B4-BE49-F238E27FC236}">
                      <a16:creationId xmlns:a16="http://schemas.microsoft.com/office/drawing/2014/main" id="{A1553A2C-B3F7-4086-BC74-725FC52DFD8F}"/>
                    </a:ext>
                  </a:extLst>
                </p:cNvPr>
                <p:cNvSpPr/>
                <p:nvPr/>
              </p:nvSpPr>
              <p:spPr>
                <a:xfrm>
                  <a:off x="4230370" y="1700529"/>
                  <a:ext cx="3861011" cy="1223750"/>
                </a:xfrm>
                <a:custGeom>
                  <a:avLst/>
                  <a:gdLst>
                    <a:gd name="connsiteX0" fmla="*/ 0 w 3861011"/>
                    <a:gd name="connsiteY0" fmla="*/ 0 h 1223750"/>
                    <a:gd name="connsiteX1" fmla="*/ 162772 w 3861011"/>
                    <a:gd name="connsiteY1" fmla="*/ 0 h 1223750"/>
                    <a:gd name="connsiteX2" fmla="*/ 162772 w 3861011"/>
                    <a:gd name="connsiteY2" fmla="*/ 79904 h 1223750"/>
                    <a:gd name="connsiteX3" fmla="*/ 186055 w 3861011"/>
                    <a:gd name="connsiteY3" fmla="*/ 79904 h 1223750"/>
                    <a:gd name="connsiteX4" fmla="*/ 186055 w 3861011"/>
                    <a:gd name="connsiteY4" fmla="*/ 159597 h 1223750"/>
                    <a:gd name="connsiteX5" fmla="*/ 418571 w 3861011"/>
                    <a:gd name="connsiteY5" fmla="*/ 159597 h 1223750"/>
                    <a:gd name="connsiteX6" fmla="*/ 643467 w 3861011"/>
                    <a:gd name="connsiteY6" fmla="*/ 159597 h 1223750"/>
                    <a:gd name="connsiteX7" fmla="*/ 821690 w 3861011"/>
                    <a:gd name="connsiteY7" fmla="*/ 159597 h 1223750"/>
                    <a:gd name="connsiteX8" fmla="*/ 1000019 w 3861011"/>
                    <a:gd name="connsiteY8" fmla="*/ 159597 h 1223750"/>
                    <a:gd name="connsiteX9" fmla="*/ 1000019 w 3861011"/>
                    <a:gd name="connsiteY9" fmla="*/ 246274 h 1223750"/>
                    <a:gd name="connsiteX10" fmla="*/ 1085427 w 3861011"/>
                    <a:gd name="connsiteY10" fmla="*/ 246274 h 1223750"/>
                    <a:gd name="connsiteX11" fmla="*/ 1085427 w 3861011"/>
                    <a:gd name="connsiteY11" fmla="*/ 332740 h 1223750"/>
                    <a:gd name="connsiteX12" fmla="*/ 1341226 w 3861011"/>
                    <a:gd name="connsiteY12" fmla="*/ 332740 h 1223750"/>
                    <a:gd name="connsiteX13" fmla="*/ 1341226 w 3861011"/>
                    <a:gd name="connsiteY13" fmla="*/ 419418 h 1223750"/>
                    <a:gd name="connsiteX14" fmla="*/ 1364404 w 3861011"/>
                    <a:gd name="connsiteY14" fmla="*/ 419418 h 1223750"/>
                    <a:gd name="connsiteX15" fmla="*/ 1364404 w 3861011"/>
                    <a:gd name="connsiteY15" fmla="*/ 506095 h 1223750"/>
                    <a:gd name="connsiteX16" fmla="*/ 1372235 w 3861011"/>
                    <a:gd name="connsiteY16" fmla="*/ 506095 h 1223750"/>
                    <a:gd name="connsiteX17" fmla="*/ 1372235 w 3861011"/>
                    <a:gd name="connsiteY17" fmla="*/ 592667 h 1223750"/>
                    <a:gd name="connsiteX18" fmla="*/ 1403244 w 3861011"/>
                    <a:gd name="connsiteY18" fmla="*/ 592667 h 1223750"/>
                    <a:gd name="connsiteX19" fmla="*/ 1403244 w 3861011"/>
                    <a:gd name="connsiteY19" fmla="*/ 679133 h 1223750"/>
                    <a:gd name="connsiteX20" fmla="*/ 1573742 w 3861011"/>
                    <a:gd name="connsiteY20" fmla="*/ 679133 h 1223750"/>
                    <a:gd name="connsiteX21" fmla="*/ 1690158 w 3861011"/>
                    <a:gd name="connsiteY21" fmla="*/ 679133 h 1223750"/>
                    <a:gd name="connsiteX22" fmla="*/ 1697884 w 3861011"/>
                    <a:gd name="connsiteY22" fmla="*/ 679133 h 1223750"/>
                    <a:gd name="connsiteX23" fmla="*/ 1697884 w 3861011"/>
                    <a:gd name="connsiteY23" fmla="*/ 772266 h 1223750"/>
                    <a:gd name="connsiteX24" fmla="*/ 2046817 w 3861011"/>
                    <a:gd name="connsiteY24" fmla="*/ 772266 h 1223750"/>
                    <a:gd name="connsiteX25" fmla="*/ 2046817 w 3861011"/>
                    <a:gd name="connsiteY25" fmla="*/ 865293 h 1223750"/>
                    <a:gd name="connsiteX26" fmla="*/ 2108835 w 3861011"/>
                    <a:gd name="connsiteY26" fmla="*/ 865293 h 1223750"/>
                    <a:gd name="connsiteX27" fmla="*/ 2108835 w 3861011"/>
                    <a:gd name="connsiteY27" fmla="*/ 958321 h 1223750"/>
                    <a:gd name="connsiteX28" fmla="*/ 2294890 w 3861011"/>
                    <a:gd name="connsiteY28" fmla="*/ 958321 h 1223750"/>
                    <a:gd name="connsiteX29" fmla="*/ 2325899 w 3861011"/>
                    <a:gd name="connsiteY29" fmla="*/ 958321 h 1223750"/>
                    <a:gd name="connsiteX30" fmla="*/ 2341351 w 3861011"/>
                    <a:gd name="connsiteY30" fmla="*/ 958321 h 1223750"/>
                    <a:gd name="connsiteX31" fmla="*/ 2341351 w 3861011"/>
                    <a:gd name="connsiteY31" fmla="*/ 1059815 h 1223750"/>
                    <a:gd name="connsiteX32" fmla="*/ 2434378 w 3861011"/>
                    <a:gd name="connsiteY32" fmla="*/ 1059815 h 1223750"/>
                    <a:gd name="connsiteX33" fmla="*/ 2442104 w 3861011"/>
                    <a:gd name="connsiteY33" fmla="*/ 1059815 h 1223750"/>
                    <a:gd name="connsiteX34" fmla="*/ 2558415 w 3861011"/>
                    <a:gd name="connsiteY34" fmla="*/ 1059815 h 1223750"/>
                    <a:gd name="connsiteX35" fmla="*/ 2566141 w 3861011"/>
                    <a:gd name="connsiteY35" fmla="*/ 1059815 h 1223750"/>
                    <a:gd name="connsiteX36" fmla="*/ 2604876 w 3861011"/>
                    <a:gd name="connsiteY36" fmla="*/ 1059815 h 1223750"/>
                    <a:gd name="connsiteX37" fmla="*/ 2620539 w 3861011"/>
                    <a:gd name="connsiteY37" fmla="*/ 1059815 h 1223750"/>
                    <a:gd name="connsiteX38" fmla="*/ 2651549 w 3861011"/>
                    <a:gd name="connsiteY38" fmla="*/ 1059815 h 1223750"/>
                    <a:gd name="connsiteX39" fmla="*/ 2721292 w 3861011"/>
                    <a:gd name="connsiteY39" fmla="*/ 1059815 h 1223750"/>
                    <a:gd name="connsiteX40" fmla="*/ 2721292 w 3861011"/>
                    <a:gd name="connsiteY40" fmla="*/ 1223751 h 1223750"/>
                    <a:gd name="connsiteX41" fmla="*/ 2767647 w 3861011"/>
                    <a:gd name="connsiteY41" fmla="*/ 1223751 h 1223750"/>
                    <a:gd name="connsiteX42" fmla="*/ 2946083 w 3861011"/>
                    <a:gd name="connsiteY42" fmla="*/ 1223751 h 1223750"/>
                    <a:gd name="connsiteX43" fmla="*/ 3046836 w 3861011"/>
                    <a:gd name="connsiteY43" fmla="*/ 1223751 h 1223750"/>
                    <a:gd name="connsiteX44" fmla="*/ 3101128 w 3861011"/>
                    <a:gd name="connsiteY44" fmla="*/ 1223751 h 1223750"/>
                    <a:gd name="connsiteX45" fmla="*/ 3108854 w 3861011"/>
                    <a:gd name="connsiteY45" fmla="*/ 1223751 h 1223750"/>
                    <a:gd name="connsiteX46" fmla="*/ 3178598 w 3861011"/>
                    <a:gd name="connsiteY46" fmla="*/ 1223751 h 1223750"/>
                    <a:gd name="connsiteX47" fmla="*/ 3589549 w 3861011"/>
                    <a:gd name="connsiteY47" fmla="*/ 1223751 h 1223750"/>
                    <a:gd name="connsiteX48" fmla="*/ 3651568 w 3861011"/>
                    <a:gd name="connsiteY48" fmla="*/ 1223751 h 1223750"/>
                    <a:gd name="connsiteX49" fmla="*/ 3674957 w 3861011"/>
                    <a:gd name="connsiteY49" fmla="*/ 1223751 h 1223750"/>
                    <a:gd name="connsiteX50" fmla="*/ 3760047 w 3861011"/>
                    <a:gd name="connsiteY50" fmla="*/ 1223751 h 1223750"/>
                    <a:gd name="connsiteX51" fmla="*/ 3861012 w 3861011"/>
                    <a:gd name="connsiteY51" fmla="*/ 1223751 h 122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861011" h="1223750">
                      <a:moveTo>
                        <a:pt x="0" y="0"/>
                      </a:moveTo>
                      <a:lnTo>
                        <a:pt x="162772" y="0"/>
                      </a:lnTo>
                      <a:lnTo>
                        <a:pt x="162772" y="79904"/>
                      </a:lnTo>
                      <a:lnTo>
                        <a:pt x="186055" y="79904"/>
                      </a:lnTo>
                      <a:lnTo>
                        <a:pt x="186055" y="159597"/>
                      </a:lnTo>
                      <a:lnTo>
                        <a:pt x="418571" y="159597"/>
                      </a:lnTo>
                      <a:lnTo>
                        <a:pt x="643467" y="159597"/>
                      </a:lnTo>
                      <a:lnTo>
                        <a:pt x="821690" y="159597"/>
                      </a:lnTo>
                      <a:lnTo>
                        <a:pt x="1000019" y="159597"/>
                      </a:lnTo>
                      <a:lnTo>
                        <a:pt x="1000019" y="246274"/>
                      </a:lnTo>
                      <a:lnTo>
                        <a:pt x="1085427" y="246274"/>
                      </a:lnTo>
                      <a:lnTo>
                        <a:pt x="1085427" y="332740"/>
                      </a:lnTo>
                      <a:lnTo>
                        <a:pt x="1341226" y="332740"/>
                      </a:lnTo>
                      <a:lnTo>
                        <a:pt x="1341226" y="419418"/>
                      </a:lnTo>
                      <a:lnTo>
                        <a:pt x="1364404" y="419418"/>
                      </a:lnTo>
                      <a:lnTo>
                        <a:pt x="1364404" y="506095"/>
                      </a:lnTo>
                      <a:lnTo>
                        <a:pt x="1372235" y="506095"/>
                      </a:lnTo>
                      <a:lnTo>
                        <a:pt x="1372235" y="592667"/>
                      </a:lnTo>
                      <a:lnTo>
                        <a:pt x="1403244" y="592667"/>
                      </a:lnTo>
                      <a:lnTo>
                        <a:pt x="1403244" y="679133"/>
                      </a:lnTo>
                      <a:lnTo>
                        <a:pt x="1573742" y="679133"/>
                      </a:lnTo>
                      <a:lnTo>
                        <a:pt x="1690158" y="679133"/>
                      </a:lnTo>
                      <a:lnTo>
                        <a:pt x="1697884" y="679133"/>
                      </a:lnTo>
                      <a:lnTo>
                        <a:pt x="1697884" y="772266"/>
                      </a:lnTo>
                      <a:lnTo>
                        <a:pt x="2046817" y="772266"/>
                      </a:lnTo>
                      <a:lnTo>
                        <a:pt x="2046817" y="865293"/>
                      </a:lnTo>
                      <a:lnTo>
                        <a:pt x="2108835" y="865293"/>
                      </a:lnTo>
                      <a:lnTo>
                        <a:pt x="2108835" y="958321"/>
                      </a:lnTo>
                      <a:lnTo>
                        <a:pt x="2294890" y="958321"/>
                      </a:lnTo>
                      <a:lnTo>
                        <a:pt x="2325899" y="958321"/>
                      </a:lnTo>
                      <a:lnTo>
                        <a:pt x="2341351" y="958321"/>
                      </a:lnTo>
                      <a:lnTo>
                        <a:pt x="2341351" y="1059815"/>
                      </a:lnTo>
                      <a:lnTo>
                        <a:pt x="2434378" y="1059815"/>
                      </a:lnTo>
                      <a:lnTo>
                        <a:pt x="2442104" y="1059815"/>
                      </a:lnTo>
                      <a:lnTo>
                        <a:pt x="2558415" y="1059815"/>
                      </a:lnTo>
                      <a:lnTo>
                        <a:pt x="2566141" y="1059815"/>
                      </a:lnTo>
                      <a:lnTo>
                        <a:pt x="2604876" y="1059815"/>
                      </a:lnTo>
                      <a:lnTo>
                        <a:pt x="2620539" y="1059815"/>
                      </a:lnTo>
                      <a:lnTo>
                        <a:pt x="2651549" y="1059815"/>
                      </a:lnTo>
                      <a:lnTo>
                        <a:pt x="2721292" y="1059815"/>
                      </a:lnTo>
                      <a:lnTo>
                        <a:pt x="2721292" y="1223751"/>
                      </a:lnTo>
                      <a:lnTo>
                        <a:pt x="2767647" y="1223751"/>
                      </a:lnTo>
                      <a:lnTo>
                        <a:pt x="2946083" y="1223751"/>
                      </a:lnTo>
                      <a:lnTo>
                        <a:pt x="3046836" y="1223751"/>
                      </a:lnTo>
                      <a:lnTo>
                        <a:pt x="3101128" y="1223751"/>
                      </a:lnTo>
                      <a:lnTo>
                        <a:pt x="3108854" y="1223751"/>
                      </a:lnTo>
                      <a:lnTo>
                        <a:pt x="3178598" y="1223751"/>
                      </a:lnTo>
                      <a:lnTo>
                        <a:pt x="3589549" y="1223751"/>
                      </a:lnTo>
                      <a:lnTo>
                        <a:pt x="3651568" y="1223751"/>
                      </a:lnTo>
                      <a:lnTo>
                        <a:pt x="3674957" y="1223751"/>
                      </a:lnTo>
                      <a:lnTo>
                        <a:pt x="3760047" y="1223751"/>
                      </a:lnTo>
                      <a:lnTo>
                        <a:pt x="3861012" y="1223751"/>
                      </a:lnTo>
                    </a:path>
                  </a:pathLst>
                </a:custGeom>
                <a:noFill/>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07" name="Freeform 273">
                  <a:extLst>
                    <a:ext uri="{FF2B5EF4-FFF2-40B4-BE49-F238E27FC236}">
                      <a16:creationId xmlns:a16="http://schemas.microsoft.com/office/drawing/2014/main" id="{83436B70-5358-2F9E-FFF5-4BE2AD35BCFD}"/>
                    </a:ext>
                  </a:extLst>
                </p:cNvPr>
                <p:cNvSpPr/>
                <p:nvPr/>
              </p:nvSpPr>
              <p:spPr>
                <a:xfrm>
                  <a:off x="4606713" y="1860126"/>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08" name="Freeform 274">
                  <a:extLst>
                    <a:ext uri="{FF2B5EF4-FFF2-40B4-BE49-F238E27FC236}">
                      <a16:creationId xmlns:a16="http://schemas.microsoft.com/office/drawing/2014/main" id="{C243FF98-D97D-BE98-9519-327ACFDB6426}"/>
                    </a:ext>
                  </a:extLst>
                </p:cNvPr>
                <p:cNvSpPr/>
                <p:nvPr/>
              </p:nvSpPr>
              <p:spPr>
                <a:xfrm>
                  <a:off x="4648940" y="1817793"/>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09" name="Freeform 275">
                  <a:extLst>
                    <a:ext uri="{FF2B5EF4-FFF2-40B4-BE49-F238E27FC236}">
                      <a16:creationId xmlns:a16="http://schemas.microsoft.com/office/drawing/2014/main" id="{1DCE99CD-A736-7397-FD40-370578404B92}"/>
                    </a:ext>
                  </a:extLst>
                </p:cNvPr>
                <p:cNvSpPr/>
                <p:nvPr/>
              </p:nvSpPr>
              <p:spPr>
                <a:xfrm>
                  <a:off x="4831503" y="1860126"/>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10" name="Freeform 276">
                  <a:extLst>
                    <a:ext uri="{FF2B5EF4-FFF2-40B4-BE49-F238E27FC236}">
                      <a16:creationId xmlns:a16="http://schemas.microsoft.com/office/drawing/2014/main" id="{3507481E-0B3F-1F7C-73A4-2153142D9A43}"/>
                    </a:ext>
                  </a:extLst>
                </p:cNvPr>
                <p:cNvSpPr/>
                <p:nvPr/>
              </p:nvSpPr>
              <p:spPr>
                <a:xfrm>
                  <a:off x="4873836" y="1817793"/>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11" name="Freeform 277">
                  <a:extLst>
                    <a:ext uri="{FF2B5EF4-FFF2-40B4-BE49-F238E27FC236}">
                      <a16:creationId xmlns:a16="http://schemas.microsoft.com/office/drawing/2014/main" id="{0A0F5981-6B71-8719-6804-ADF1A1697437}"/>
                    </a:ext>
                  </a:extLst>
                </p:cNvPr>
                <p:cNvSpPr/>
                <p:nvPr/>
              </p:nvSpPr>
              <p:spPr>
                <a:xfrm>
                  <a:off x="5009726" y="1860126"/>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12" name="Freeform 278">
                  <a:extLst>
                    <a:ext uri="{FF2B5EF4-FFF2-40B4-BE49-F238E27FC236}">
                      <a16:creationId xmlns:a16="http://schemas.microsoft.com/office/drawing/2014/main" id="{AB454568-03FF-DB07-3BE3-23FCCA5D1798}"/>
                    </a:ext>
                  </a:extLst>
                </p:cNvPr>
                <p:cNvSpPr/>
                <p:nvPr/>
              </p:nvSpPr>
              <p:spPr>
                <a:xfrm>
                  <a:off x="5052060" y="1817793"/>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13" name="Freeform 279">
                  <a:extLst>
                    <a:ext uri="{FF2B5EF4-FFF2-40B4-BE49-F238E27FC236}">
                      <a16:creationId xmlns:a16="http://schemas.microsoft.com/office/drawing/2014/main" id="{A0BD978A-0648-06AD-C3E1-6F3CB2E76C1D}"/>
                    </a:ext>
                  </a:extLst>
                </p:cNvPr>
                <p:cNvSpPr/>
                <p:nvPr/>
              </p:nvSpPr>
              <p:spPr>
                <a:xfrm>
                  <a:off x="5761884" y="2379662"/>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14" name="Freeform 280">
                  <a:extLst>
                    <a:ext uri="{FF2B5EF4-FFF2-40B4-BE49-F238E27FC236}">
                      <a16:creationId xmlns:a16="http://schemas.microsoft.com/office/drawing/2014/main" id="{0CA43DB8-E66C-7002-8DEC-C4F1DB1B1B3D}"/>
                    </a:ext>
                  </a:extLst>
                </p:cNvPr>
                <p:cNvSpPr/>
                <p:nvPr/>
              </p:nvSpPr>
              <p:spPr>
                <a:xfrm>
                  <a:off x="5804111" y="2337435"/>
                  <a:ext cx="10583" cy="84560"/>
                </a:xfrm>
                <a:custGeom>
                  <a:avLst/>
                  <a:gdLst>
                    <a:gd name="connsiteX0" fmla="*/ 0 w 10583"/>
                    <a:gd name="connsiteY0" fmla="*/ 0 h 84560"/>
                    <a:gd name="connsiteX1" fmla="*/ 0 w 10583"/>
                    <a:gd name="connsiteY1" fmla="*/ 84561 h 84560"/>
                  </a:gdLst>
                  <a:ahLst/>
                  <a:cxnLst>
                    <a:cxn ang="0">
                      <a:pos x="connsiteX0" y="connsiteY0"/>
                    </a:cxn>
                    <a:cxn ang="0">
                      <a:pos x="connsiteX1" y="connsiteY1"/>
                    </a:cxn>
                  </a:cxnLst>
                  <a:rect l="l" t="t" r="r" b="b"/>
                  <a:pathLst>
                    <a:path w="10583" h="84560">
                      <a:moveTo>
                        <a:pt x="0" y="0"/>
                      </a:moveTo>
                      <a:lnTo>
                        <a:pt x="0" y="84561"/>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15" name="Freeform 281">
                  <a:extLst>
                    <a:ext uri="{FF2B5EF4-FFF2-40B4-BE49-F238E27FC236}">
                      <a16:creationId xmlns:a16="http://schemas.microsoft.com/office/drawing/2014/main" id="{77F667E4-DB47-1214-D8E4-860FB9F149C2}"/>
                    </a:ext>
                  </a:extLst>
                </p:cNvPr>
                <p:cNvSpPr/>
                <p:nvPr/>
              </p:nvSpPr>
              <p:spPr>
                <a:xfrm>
                  <a:off x="5878195" y="2379662"/>
                  <a:ext cx="84666" cy="10583"/>
                </a:xfrm>
                <a:custGeom>
                  <a:avLst/>
                  <a:gdLst>
                    <a:gd name="connsiteX0" fmla="*/ 0 w 84666"/>
                    <a:gd name="connsiteY0" fmla="*/ 0 h 10583"/>
                    <a:gd name="connsiteX1" fmla="*/ 84666 w 84666"/>
                    <a:gd name="connsiteY1" fmla="*/ 0 h 10583"/>
                  </a:gdLst>
                  <a:ahLst/>
                  <a:cxnLst>
                    <a:cxn ang="0">
                      <a:pos x="connsiteX0" y="connsiteY0"/>
                    </a:cxn>
                    <a:cxn ang="0">
                      <a:pos x="connsiteX1" y="connsiteY1"/>
                    </a:cxn>
                  </a:cxnLst>
                  <a:rect l="l" t="t" r="r" b="b"/>
                  <a:pathLst>
                    <a:path w="84666" h="10583">
                      <a:moveTo>
                        <a:pt x="0" y="0"/>
                      </a:moveTo>
                      <a:lnTo>
                        <a:pt x="84666"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16" name="Freeform 282">
                  <a:extLst>
                    <a:ext uri="{FF2B5EF4-FFF2-40B4-BE49-F238E27FC236}">
                      <a16:creationId xmlns:a16="http://schemas.microsoft.com/office/drawing/2014/main" id="{A809E782-F685-F739-F7E7-29DAB5E44A1F}"/>
                    </a:ext>
                  </a:extLst>
                </p:cNvPr>
                <p:cNvSpPr/>
                <p:nvPr/>
              </p:nvSpPr>
              <p:spPr>
                <a:xfrm>
                  <a:off x="5920528" y="2337435"/>
                  <a:ext cx="10583" cy="84560"/>
                </a:xfrm>
                <a:custGeom>
                  <a:avLst/>
                  <a:gdLst>
                    <a:gd name="connsiteX0" fmla="*/ 0 w 10583"/>
                    <a:gd name="connsiteY0" fmla="*/ 0 h 84560"/>
                    <a:gd name="connsiteX1" fmla="*/ 0 w 10583"/>
                    <a:gd name="connsiteY1" fmla="*/ 84561 h 84560"/>
                  </a:gdLst>
                  <a:ahLst/>
                  <a:cxnLst>
                    <a:cxn ang="0">
                      <a:pos x="connsiteX0" y="connsiteY0"/>
                    </a:cxn>
                    <a:cxn ang="0">
                      <a:pos x="connsiteX1" y="connsiteY1"/>
                    </a:cxn>
                  </a:cxnLst>
                  <a:rect l="l" t="t" r="r" b="b"/>
                  <a:pathLst>
                    <a:path w="10583" h="84560">
                      <a:moveTo>
                        <a:pt x="0" y="0"/>
                      </a:moveTo>
                      <a:lnTo>
                        <a:pt x="0" y="84561"/>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17" name="Freeform 283">
                  <a:extLst>
                    <a:ext uri="{FF2B5EF4-FFF2-40B4-BE49-F238E27FC236}">
                      <a16:creationId xmlns:a16="http://schemas.microsoft.com/office/drawing/2014/main" id="{1ED6FECC-001C-6163-3D7D-A2D7B33E48BA}"/>
                    </a:ext>
                  </a:extLst>
                </p:cNvPr>
                <p:cNvSpPr/>
                <p:nvPr/>
              </p:nvSpPr>
              <p:spPr>
                <a:xfrm>
                  <a:off x="6482926" y="2658850"/>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18" name="Freeform 284">
                  <a:extLst>
                    <a:ext uri="{FF2B5EF4-FFF2-40B4-BE49-F238E27FC236}">
                      <a16:creationId xmlns:a16="http://schemas.microsoft.com/office/drawing/2014/main" id="{CBE2D968-47D1-06E4-B6E6-D6E875546AF2}"/>
                    </a:ext>
                  </a:extLst>
                </p:cNvPr>
                <p:cNvSpPr/>
                <p:nvPr/>
              </p:nvSpPr>
              <p:spPr>
                <a:xfrm>
                  <a:off x="6525260" y="2616623"/>
                  <a:ext cx="10583" cy="84560"/>
                </a:xfrm>
                <a:custGeom>
                  <a:avLst/>
                  <a:gdLst>
                    <a:gd name="connsiteX0" fmla="*/ 0 w 10583"/>
                    <a:gd name="connsiteY0" fmla="*/ 0 h 84560"/>
                    <a:gd name="connsiteX1" fmla="*/ 0 w 10583"/>
                    <a:gd name="connsiteY1" fmla="*/ 84561 h 84560"/>
                  </a:gdLst>
                  <a:ahLst/>
                  <a:cxnLst>
                    <a:cxn ang="0">
                      <a:pos x="connsiteX0" y="connsiteY0"/>
                    </a:cxn>
                    <a:cxn ang="0">
                      <a:pos x="connsiteX1" y="connsiteY1"/>
                    </a:cxn>
                  </a:cxnLst>
                  <a:rect l="l" t="t" r="r" b="b"/>
                  <a:pathLst>
                    <a:path w="10583" h="84560">
                      <a:moveTo>
                        <a:pt x="0" y="0"/>
                      </a:moveTo>
                      <a:lnTo>
                        <a:pt x="0" y="84561"/>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19" name="Freeform 285">
                  <a:extLst>
                    <a:ext uri="{FF2B5EF4-FFF2-40B4-BE49-F238E27FC236}">
                      <a16:creationId xmlns:a16="http://schemas.microsoft.com/office/drawing/2014/main" id="{E089C4E8-A775-85C5-AB77-64C3718742B6}"/>
                    </a:ext>
                  </a:extLst>
                </p:cNvPr>
                <p:cNvSpPr/>
                <p:nvPr/>
              </p:nvSpPr>
              <p:spPr>
                <a:xfrm>
                  <a:off x="6514041" y="2658850"/>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20" name="Freeform 286">
                  <a:extLst>
                    <a:ext uri="{FF2B5EF4-FFF2-40B4-BE49-F238E27FC236}">
                      <a16:creationId xmlns:a16="http://schemas.microsoft.com/office/drawing/2014/main" id="{79A9EAD6-B2F1-1A4D-7FCE-3D874BC96266}"/>
                    </a:ext>
                  </a:extLst>
                </p:cNvPr>
                <p:cNvSpPr/>
                <p:nvPr/>
              </p:nvSpPr>
              <p:spPr>
                <a:xfrm>
                  <a:off x="6556269" y="2616623"/>
                  <a:ext cx="10583" cy="84560"/>
                </a:xfrm>
                <a:custGeom>
                  <a:avLst/>
                  <a:gdLst>
                    <a:gd name="connsiteX0" fmla="*/ 0 w 10583"/>
                    <a:gd name="connsiteY0" fmla="*/ 0 h 84560"/>
                    <a:gd name="connsiteX1" fmla="*/ 0 w 10583"/>
                    <a:gd name="connsiteY1" fmla="*/ 84561 h 84560"/>
                  </a:gdLst>
                  <a:ahLst/>
                  <a:cxnLst>
                    <a:cxn ang="0">
                      <a:pos x="connsiteX0" y="connsiteY0"/>
                    </a:cxn>
                    <a:cxn ang="0">
                      <a:pos x="connsiteX1" y="connsiteY1"/>
                    </a:cxn>
                  </a:cxnLst>
                  <a:rect l="l" t="t" r="r" b="b"/>
                  <a:pathLst>
                    <a:path w="10583" h="84560">
                      <a:moveTo>
                        <a:pt x="0" y="0"/>
                      </a:moveTo>
                      <a:lnTo>
                        <a:pt x="0" y="84561"/>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21" name="Freeform 287">
                  <a:extLst>
                    <a:ext uri="{FF2B5EF4-FFF2-40B4-BE49-F238E27FC236}">
                      <a16:creationId xmlns:a16="http://schemas.microsoft.com/office/drawing/2014/main" id="{CB5B1908-6252-9333-55A6-93E1790C3601}"/>
                    </a:ext>
                  </a:extLst>
                </p:cNvPr>
                <p:cNvSpPr/>
                <p:nvPr/>
              </p:nvSpPr>
              <p:spPr>
                <a:xfrm>
                  <a:off x="6622415" y="2760345"/>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22" name="Freeform 288">
                  <a:extLst>
                    <a:ext uri="{FF2B5EF4-FFF2-40B4-BE49-F238E27FC236}">
                      <a16:creationId xmlns:a16="http://schemas.microsoft.com/office/drawing/2014/main" id="{10EE1D96-503F-554C-4F30-972776D3CF5A}"/>
                    </a:ext>
                  </a:extLst>
                </p:cNvPr>
                <p:cNvSpPr/>
                <p:nvPr/>
              </p:nvSpPr>
              <p:spPr>
                <a:xfrm>
                  <a:off x="6664748" y="2718117"/>
                  <a:ext cx="10583" cy="84560"/>
                </a:xfrm>
                <a:custGeom>
                  <a:avLst/>
                  <a:gdLst>
                    <a:gd name="connsiteX0" fmla="*/ 0 w 10583"/>
                    <a:gd name="connsiteY0" fmla="*/ 0 h 84560"/>
                    <a:gd name="connsiteX1" fmla="*/ 0 w 10583"/>
                    <a:gd name="connsiteY1" fmla="*/ 84561 h 84560"/>
                  </a:gdLst>
                  <a:ahLst/>
                  <a:cxnLst>
                    <a:cxn ang="0">
                      <a:pos x="connsiteX0" y="connsiteY0"/>
                    </a:cxn>
                    <a:cxn ang="0">
                      <a:pos x="connsiteX1" y="connsiteY1"/>
                    </a:cxn>
                  </a:cxnLst>
                  <a:rect l="l" t="t" r="r" b="b"/>
                  <a:pathLst>
                    <a:path w="10583" h="84560">
                      <a:moveTo>
                        <a:pt x="0" y="0"/>
                      </a:moveTo>
                      <a:lnTo>
                        <a:pt x="0" y="84561"/>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23" name="Freeform 289">
                  <a:extLst>
                    <a:ext uri="{FF2B5EF4-FFF2-40B4-BE49-F238E27FC236}">
                      <a16:creationId xmlns:a16="http://schemas.microsoft.com/office/drawing/2014/main" id="{FCF3ABB0-021A-39A2-017F-1CB640970960}"/>
                    </a:ext>
                  </a:extLst>
                </p:cNvPr>
                <p:cNvSpPr/>
                <p:nvPr/>
              </p:nvSpPr>
              <p:spPr>
                <a:xfrm>
                  <a:off x="6630140" y="2760345"/>
                  <a:ext cx="84666" cy="10583"/>
                </a:xfrm>
                <a:custGeom>
                  <a:avLst/>
                  <a:gdLst>
                    <a:gd name="connsiteX0" fmla="*/ 0 w 84666"/>
                    <a:gd name="connsiteY0" fmla="*/ 0 h 10583"/>
                    <a:gd name="connsiteX1" fmla="*/ 84666 w 84666"/>
                    <a:gd name="connsiteY1" fmla="*/ 0 h 10583"/>
                  </a:gdLst>
                  <a:ahLst/>
                  <a:cxnLst>
                    <a:cxn ang="0">
                      <a:pos x="connsiteX0" y="connsiteY0"/>
                    </a:cxn>
                    <a:cxn ang="0">
                      <a:pos x="connsiteX1" y="connsiteY1"/>
                    </a:cxn>
                  </a:cxnLst>
                  <a:rect l="l" t="t" r="r" b="b"/>
                  <a:pathLst>
                    <a:path w="84666" h="10583">
                      <a:moveTo>
                        <a:pt x="0" y="0"/>
                      </a:moveTo>
                      <a:lnTo>
                        <a:pt x="84666"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24" name="Freeform 290">
                  <a:extLst>
                    <a:ext uri="{FF2B5EF4-FFF2-40B4-BE49-F238E27FC236}">
                      <a16:creationId xmlns:a16="http://schemas.microsoft.com/office/drawing/2014/main" id="{BAC8434A-82CD-EDDC-9A8E-B175F453D7B3}"/>
                    </a:ext>
                  </a:extLst>
                </p:cNvPr>
                <p:cNvSpPr/>
                <p:nvPr/>
              </p:nvSpPr>
              <p:spPr>
                <a:xfrm>
                  <a:off x="6672474" y="2718117"/>
                  <a:ext cx="10583" cy="84560"/>
                </a:xfrm>
                <a:custGeom>
                  <a:avLst/>
                  <a:gdLst>
                    <a:gd name="connsiteX0" fmla="*/ 0 w 10583"/>
                    <a:gd name="connsiteY0" fmla="*/ 0 h 84560"/>
                    <a:gd name="connsiteX1" fmla="*/ 0 w 10583"/>
                    <a:gd name="connsiteY1" fmla="*/ 84561 h 84560"/>
                  </a:gdLst>
                  <a:ahLst/>
                  <a:cxnLst>
                    <a:cxn ang="0">
                      <a:pos x="connsiteX0" y="connsiteY0"/>
                    </a:cxn>
                    <a:cxn ang="0">
                      <a:pos x="connsiteX1" y="connsiteY1"/>
                    </a:cxn>
                  </a:cxnLst>
                  <a:rect l="l" t="t" r="r" b="b"/>
                  <a:pathLst>
                    <a:path w="10583" h="84560">
                      <a:moveTo>
                        <a:pt x="0" y="0"/>
                      </a:moveTo>
                      <a:lnTo>
                        <a:pt x="0" y="84561"/>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25" name="Freeform 291">
                  <a:extLst>
                    <a:ext uri="{FF2B5EF4-FFF2-40B4-BE49-F238E27FC236}">
                      <a16:creationId xmlns:a16="http://schemas.microsoft.com/office/drawing/2014/main" id="{650197F6-8BF4-2603-6E93-A0B150EFEFB5}"/>
                    </a:ext>
                  </a:extLst>
                </p:cNvPr>
                <p:cNvSpPr/>
                <p:nvPr/>
              </p:nvSpPr>
              <p:spPr>
                <a:xfrm>
                  <a:off x="6746557" y="2760345"/>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26" name="Freeform 292">
                  <a:extLst>
                    <a:ext uri="{FF2B5EF4-FFF2-40B4-BE49-F238E27FC236}">
                      <a16:creationId xmlns:a16="http://schemas.microsoft.com/office/drawing/2014/main" id="{F45A9C32-6AEF-B6DD-4FA8-0EA53283C090}"/>
                    </a:ext>
                  </a:extLst>
                </p:cNvPr>
                <p:cNvSpPr/>
                <p:nvPr/>
              </p:nvSpPr>
              <p:spPr>
                <a:xfrm>
                  <a:off x="6788785" y="2718117"/>
                  <a:ext cx="10583" cy="84560"/>
                </a:xfrm>
                <a:custGeom>
                  <a:avLst/>
                  <a:gdLst>
                    <a:gd name="connsiteX0" fmla="*/ 0 w 10583"/>
                    <a:gd name="connsiteY0" fmla="*/ 0 h 84560"/>
                    <a:gd name="connsiteX1" fmla="*/ 0 w 10583"/>
                    <a:gd name="connsiteY1" fmla="*/ 84561 h 84560"/>
                  </a:gdLst>
                  <a:ahLst/>
                  <a:cxnLst>
                    <a:cxn ang="0">
                      <a:pos x="connsiteX0" y="connsiteY0"/>
                    </a:cxn>
                    <a:cxn ang="0">
                      <a:pos x="connsiteX1" y="connsiteY1"/>
                    </a:cxn>
                  </a:cxnLst>
                  <a:rect l="l" t="t" r="r" b="b"/>
                  <a:pathLst>
                    <a:path w="10583" h="84560">
                      <a:moveTo>
                        <a:pt x="0" y="0"/>
                      </a:moveTo>
                      <a:lnTo>
                        <a:pt x="0" y="84561"/>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27" name="Freeform 293">
                  <a:extLst>
                    <a:ext uri="{FF2B5EF4-FFF2-40B4-BE49-F238E27FC236}">
                      <a16:creationId xmlns:a16="http://schemas.microsoft.com/office/drawing/2014/main" id="{A6742D8E-137A-6602-7A7E-847EA769DF1D}"/>
                    </a:ext>
                  </a:extLst>
                </p:cNvPr>
                <p:cNvSpPr/>
                <p:nvPr/>
              </p:nvSpPr>
              <p:spPr>
                <a:xfrm>
                  <a:off x="6754283" y="2760345"/>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28" name="Freeform 294">
                  <a:extLst>
                    <a:ext uri="{FF2B5EF4-FFF2-40B4-BE49-F238E27FC236}">
                      <a16:creationId xmlns:a16="http://schemas.microsoft.com/office/drawing/2014/main" id="{17B8FA0F-9B70-3D36-2E27-D7155E78C3A2}"/>
                    </a:ext>
                  </a:extLst>
                </p:cNvPr>
                <p:cNvSpPr/>
                <p:nvPr/>
              </p:nvSpPr>
              <p:spPr>
                <a:xfrm>
                  <a:off x="6796510" y="2718117"/>
                  <a:ext cx="10583" cy="84560"/>
                </a:xfrm>
                <a:custGeom>
                  <a:avLst/>
                  <a:gdLst>
                    <a:gd name="connsiteX0" fmla="*/ 0 w 10583"/>
                    <a:gd name="connsiteY0" fmla="*/ 0 h 84560"/>
                    <a:gd name="connsiteX1" fmla="*/ 0 w 10583"/>
                    <a:gd name="connsiteY1" fmla="*/ 84561 h 84560"/>
                  </a:gdLst>
                  <a:ahLst/>
                  <a:cxnLst>
                    <a:cxn ang="0">
                      <a:pos x="connsiteX0" y="connsiteY0"/>
                    </a:cxn>
                    <a:cxn ang="0">
                      <a:pos x="connsiteX1" y="connsiteY1"/>
                    </a:cxn>
                  </a:cxnLst>
                  <a:rect l="l" t="t" r="r" b="b"/>
                  <a:pathLst>
                    <a:path w="10583" h="84560">
                      <a:moveTo>
                        <a:pt x="0" y="0"/>
                      </a:moveTo>
                      <a:lnTo>
                        <a:pt x="0" y="84561"/>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29" name="Freeform 295">
                  <a:extLst>
                    <a:ext uri="{FF2B5EF4-FFF2-40B4-BE49-F238E27FC236}">
                      <a16:creationId xmlns:a16="http://schemas.microsoft.com/office/drawing/2014/main" id="{58EEDA65-A50F-32CA-5BBB-73DC1056DF48}"/>
                    </a:ext>
                  </a:extLst>
                </p:cNvPr>
                <p:cNvSpPr/>
                <p:nvPr/>
              </p:nvSpPr>
              <p:spPr>
                <a:xfrm>
                  <a:off x="6793018" y="2760345"/>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30" name="Freeform 296">
                  <a:extLst>
                    <a:ext uri="{FF2B5EF4-FFF2-40B4-BE49-F238E27FC236}">
                      <a16:creationId xmlns:a16="http://schemas.microsoft.com/office/drawing/2014/main" id="{65343C69-5C19-E79D-EF8A-05611DC50D41}"/>
                    </a:ext>
                  </a:extLst>
                </p:cNvPr>
                <p:cNvSpPr/>
                <p:nvPr/>
              </p:nvSpPr>
              <p:spPr>
                <a:xfrm>
                  <a:off x="6835245" y="2718117"/>
                  <a:ext cx="10583" cy="84560"/>
                </a:xfrm>
                <a:custGeom>
                  <a:avLst/>
                  <a:gdLst>
                    <a:gd name="connsiteX0" fmla="*/ 0 w 10583"/>
                    <a:gd name="connsiteY0" fmla="*/ 0 h 84560"/>
                    <a:gd name="connsiteX1" fmla="*/ 0 w 10583"/>
                    <a:gd name="connsiteY1" fmla="*/ 84561 h 84560"/>
                  </a:gdLst>
                  <a:ahLst/>
                  <a:cxnLst>
                    <a:cxn ang="0">
                      <a:pos x="connsiteX0" y="connsiteY0"/>
                    </a:cxn>
                    <a:cxn ang="0">
                      <a:pos x="connsiteX1" y="connsiteY1"/>
                    </a:cxn>
                  </a:cxnLst>
                  <a:rect l="l" t="t" r="r" b="b"/>
                  <a:pathLst>
                    <a:path w="10583" h="84560">
                      <a:moveTo>
                        <a:pt x="0" y="0"/>
                      </a:moveTo>
                      <a:lnTo>
                        <a:pt x="0" y="84561"/>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31" name="Freeform 297">
                  <a:extLst>
                    <a:ext uri="{FF2B5EF4-FFF2-40B4-BE49-F238E27FC236}">
                      <a16:creationId xmlns:a16="http://schemas.microsoft.com/office/drawing/2014/main" id="{22E5A313-EA04-DC2A-9C37-8B96AAC89500}"/>
                    </a:ext>
                  </a:extLst>
                </p:cNvPr>
                <p:cNvSpPr/>
                <p:nvPr/>
              </p:nvSpPr>
              <p:spPr>
                <a:xfrm>
                  <a:off x="6808575" y="2760345"/>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32" name="Freeform 298">
                  <a:extLst>
                    <a:ext uri="{FF2B5EF4-FFF2-40B4-BE49-F238E27FC236}">
                      <a16:creationId xmlns:a16="http://schemas.microsoft.com/office/drawing/2014/main" id="{D60F2578-7842-A9E1-5A16-EC05ADD93C37}"/>
                    </a:ext>
                  </a:extLst>
                </p:cNvPr>
                <p:cNvSpPr/>
                <p:nvPr/>
              </p:nvSpPr>
              <p:spPr>
                <a:xfrm>
                  <a:off x="6850909" y="2718117"/>
                  <a:ext cx="10583" cy="84560"/>
                </a:xfrm>
                <a:custGeom>
                  <a:avLst/>
                  <a:gdLst>
                    <a:gd name="connsiteX0" fmla="*/ 0 w 10583"/>
                    <a:gd name="connsiteY0" fmla="*/ 0 h 84560"/>
                    <a:gd name="connsiteX1" fmla="*/ 0 w 10583"/>
                    <a:gd name="connsiteY1" fmla="*/ 84561 h 84560"/>
                  </a:gdLst>
                  <a:ahLst/>
                  <a:cxnLst>
                    <a:cxn ang="0">
                      <a:pos x="connsiteX0" y="connsiteY0"/>
                    </a:cxn>
                    <a:cxn ang="0">
                      <a:pos x="connsiteX1" y="connsiteY1"/>
                    </a:cxn>
                  </a:cxnLst>
                  <a:rect l="l" t="t" r="r" b="b"/>
                  <a:pathLst>
                    <a:path w="10583" h="84560">
                      <a:moveTo>
                        <a:pt x="0" y="0"/>
                      </a:moveTo>
                      <a:lnTo>
                        <a:pt x="0" y="84561"/>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33" name="Freeform 299">
                  <a:extLst>
                    <a:ext uri="{FF2B5EF4-FFF2-40B4-BE49-F238E27FC236}">
                      <a16:creationId xmlns:a16="http://schemas.microsoft.com/office/drawing/2014/main" id="{1224ADD8-77E4-099E-7397-BC5169BC9710}"/>
                    </a:ext>
                  </a:extLst>
                </p:cNvPr>
                <p:cNvSpPr/>
                <p:nvPr/>
              </p:nvSpPr>
              <p:spPr>
                <a:xfrm>
                  <a:off x="6839585" y="2760345"/>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34" name="Freeform 300">
                  <a:extLst>
                    <a:ext uri="{FF2B5EF4-FFF2-40B4-BE49-F238E27FC236}">
                      <a16:creationId xmlns:a16="http://schemas.microsoft.com/office/drawing/2014/main" id="{D7B8A358-AF37-A428-DBE4-695B4ACBD2D7}"/>
                    </a:ext>
                  </a:extLst>
                </p:cNvPr>
                <p:cNvSpPr/>
                <p:nvPr/>
              </p:nvSpPr>
              <p:spPr>
                <a:xfrm>
                  <a:off x="6881918" y="2718117"/>
                  <a:ext cx="10583" cy="84560"/>
                </a:xfrm>
                <a:custGeom>
                  <a:avLst/>
                  <a:gdLst>
                    <a:gd name="connsiteX0" fmla="*/ 0 w 10583"/>
                    <a:gd name="connsiteY0" fmla="*/ 0 h 84560"/>
                    <a:gd name="connsiteX1" fmla="*/ 0 w 10583"/>
                    <a:gd name="connsiteY1" fmla="*/ 84561 h 84560"/>
                  </a:gdLst>
                  <a:ahLst/>
                  <a:cxnLst>
                    <a:cxn ang="0">
                      <a:pos x="connsiteX0" y="connsiteY0"/>
                    </a:cxn>
                    <a:cxn ang="0">
                      <a:pos x="connsiteX1" y="connsiteY1"/>
                    </a:cxn>
                  </a:cxnLst>
                  <a:rect l="l" t="t" r="r" b="b"/>
                  <a:pathLst>
                    <a:path w="10583" h="84560">
                      <a:moveTo>
                        <a:pt x="0" y="0"/>
                      </a:moveTo>
                      <a:lnTo>
                        <a:pt x="0" y="84561"/>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35" name="Freeform 301">
                  <a:extLst>
                    <a:ext uri="{FF2B5EF4-FFF2-40B4-BE49-F238E27FC236}">
                      <a16:creationId xmlns:a16="http://schemas.microsoft.com/office/drawing/2014/main" id="{AF5B9F52-F227-845E-2728-6C8036FE12BE}"/>
                    </a:ext>
                  </a:extLst>
                </p:cNvPr>
                <p:cNvSpPr/>
                <p:nvPr/>
              </p:nvSpPr>
              <p:spPr>
                <a:xfrm>
                  <a:off x="6955790" y="2924280"/>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36" name="Freeform 302">
                  <a:extLst>
                    <a:ext uri="{FF2B5EF4-FFF2-40B4-BE49-F238E27FC236}">
                      <a16:creationId xmlns:a16="http://schemas.microsoft.com/office/drawing/2014/main" id="{D354C0D1-CC06-DE86-D99A-047AB2184CB1}"/>
                    </a:ext>
                  </a:extLst>
                </p:cNvPr>
                <p:cNvSpPr/>
                <p:nvPr/>
              </p:nvSpPr>
              <p:spPr>
                <a:xfrm>
                  <a:off x="6998017" y="2882053"/>
                  <a:ext cx="10583" cy="84560"/>
                </a:xfrm>
                <a:custGeom>
                  <a:avLst/>
                  <a:gdLst>
                    <a:gd name="connsiteX0" fmla="*/ 0 w 10583"/>
                    <a:gd name="connsiteY0" fmla="*/ 0 h 84560"/>
                    <a:gd name="connsiteX1" fmla="*/ 0 w 10583"/>
                    <a:gd name="connsiteY1" fmla="*/ 84561 h 84560"/>
                  </a:gdLst>
                  <a:ahLst/>
                  <a:cxnLst>
                    <a:cxn ang="0">
                      <a:pos x="connsiteX0" y="connsiteY0"/>
                    </a:cxn>
                    <a:cxn ang="0">
                      <a:pos x="connsiteX1" y="connsiteY1"/>
                    </a:cxn>
                  </a:cxnLst>
                  <a:rect l="l" t="t" r="r" b="b"/>
                  <a:pathLst>
                    <a:path w="10583" h="84560">
                      <a:moveTo>
                        <a:pt x="0" y="0"/>
                      </a:moveTo>
                      <a:lnTo>
                        <a:pt x="0" y="84561"/>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37" name="Freeform 303">
                  <a:extLst>
                    <a:ext uri="{FF2B5EF4-FFF2-40B4-BE49-F238E27FC236}">
                      <a16:creationId xmlns:a16="http://schemas.microsoft.com/office/drawing/2014/main" id="{B88A3277-17BD-3385-2678-A8B1713E261F}"/>
                    </a:ext>
                  </a:extLst>
                </p:cNvPr>
                <p:cNvSpPr/>
                <p:nvPr/>
              </p:nvSpPr>
              <p:spPr>
                <a:xfrm>
                  <a:off x="7134119" y="2924280"/>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38" name="Freeform 304">
                  <a:extLst>
                    <a:ext uri="{FF2B5EF4-FFF2-40B4-BE49-F238E27FC236}">
                      <a16:creationId xmlns:a16="http://schemas.microsoft.com/office/drawing/2014/main" id="{958854D6-7772-4F1B-43CE-53F1A6F72E93}"/>
                    </a:ext>
                  </a:extLst>
                </p:cNvPr>
                <p:cNvSpPr/>
                <p:nvPr/>
              </p:nvSpPr>
              <p:spPr>
                <a:xfrm>
                  <a:off x="7176452" y="2882053"/>
                  <a:ext cx="10583" cy="84560"/>
                </a:xfrm>
                <a:custGeom>
                  <a:avLst/>
                  <a:gdLst>
                    <a:gd name="connsiteX0" fmla="*/ 0 w 10583"/>
                    <a:gd name="connsiteY0" fmla="*/ 0 h 84560"/>
                    <a:gd name="connsiteX1" fmla="*/ 0 w 10583"/>
                    <a:gd name="connsiteY1" fmla="*/ 84561 h 84560"/>
                  </a:gdLst>
                  <a:ahLst/>
                  <a:cxnLst>
                    <a:cxn ang="0">
                      <a:pos x="connsiteX0" y="connsiteY0"/>
                    </a:cxn>
                    <a:cxn ang="0">
                      <a:pos x="connsiteX1" y="connsiteY1"/>
                    </a:cxn>
                  </a:cxnLst>
                  <a:rect l="l" t="t" r="r" b="b"/>
                  <a:pathLst>
                    <a:path w="10583" h="84560">
                      <a:moveTo>
                        <a:pt x="0" y="0"/>
                      </a:moveTo>
                      <a:lnTo>
                        <a:pt x="0" y="84561"/>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39" name="Freeform 305">
                  <a:extLst>
                    <a:ext uri="{FF2B5EF4-FFF2-40B4-BE49-F238E27FC236}">
                      <a16:creationId xmlns:a16="http://schemas.microsoft.com/office/drawing/2014/main" id="{E15B6647-C758-7F51-EC87-E8FBBACBDE5A}"/>
                    </a:ext>
                  </a:extLst>
                </p:cNvPr>
                <p:cNvSpPr/>
                <p:nvPr/>
              </p:nvSpPr>
              <p:spPr>
                <a:xfrm>
                  <a:off x="7234872" y="2924280"/>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40" name="Freeform 306">
                  <a:extLst>
                    <a:ext uri="{FF2B5EF4-FFF2-40B4-BE49-F238E27FC236}">
                      <a16:creationId xmlns:a16="http://schemas.microsoft.com/office/drawing/2014/main" id="{69CF95F3-DF12-BCCC-074F-8CA3114F3BF1}"/>
                    </a:ext>
                  </a:extLst>
                </p:cNvPr>
                <p:cNvSpPr/>
                <p:nvPr/>
              </p:nvSpPr>
              <p:spPr>
                <a:xfrm>
                  <a:off x="7277205" y="2882053"/>
                  <a:ext cx="10583" cy="84560"/>
                </a:xfrm>
                <a:custGeom>
                  <a:avLst/>
                  <a:gdLst>
                    <a:gd name="connsiteX0" fmla="*/ 0 w 10583"/>
                    <a:gd name="connsiteY0" fmla="*/ 0 h 84560"/>
                    <a:gd name="connsiteX1" fmla="*/ 0 w 10583"/>
                    <a:gd name="connsiteY1" fmla="*/ 84561 h 84560"/>
                  </a:gdLst>
                  <a:ahLst/>
                  <a:cxnLst>
                    <a:cxn ang="0">
                      <a:pos x="connsiteX0" y="connsiteY0"/>
                    </a:cxn>
                    <a:cxn ang="0">
                      <a:pos x="connsiteX1" y="connsiteY1"/>
                    </a:cxn>
                  </a:cxnLst>
                  <a:rect l="l" t="t" r="r" b="b"/>
                  <a:pathLst>
                    <a:path w="10583" h="84560">
                      <a:moveTo>
                        <a:pt x="0" y="0"/>
                      </a:moveTo>
                      <a:lnTo>
                        <a:pt x="0" y="84561"/>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41" name="Freeform 307">
                  <a:extLst>
                    <a:ext uri="{FF2B5EF4-FFF2-40B4-BE49-F238E27FC236}">
                      <a16:creationId xmlns:a16="http://schemas.microsoft.com/office/drawing/2014/main" id="{2E5674B8-D1C5-E6F3-4884-5B4E71E2B2D8}"/>
                    </a:ext>
                  </a:extLst>
                </p:cNvPr>
                <p:cNvSpPr/>
                <p:nvPr/>
              </p:nvSpPr>
              <p:spPr>
                <a:xfrm>
                  <a:off x="7289270" y="2924280"/>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42" name="Freeform 308">
                  <a:extLst>
                    <a:ext uri="{FF2B5EF4-FFF2-40B4-BE49-F238E27FC236}">
                      <a16:creationId xmlns:a16="http://schemas.microsoft.com/office/drawing/2014/main" id="{3C3B44FE-7DE4-546D-490A-E2695AF51E77}"/>
                    </a:ext>
                  </a:extLst>
                </p:cNvPr>
                <p:cNvSpPr/>
                <p:nvPr/>
              </p:nvSpPr>
              <p:spPr>
                <a:xfrm>
                  <a:off x="7331498" y="2882053"/>
                  <a:ext cx="10583" cy="84560"/>
                </a:xfrm>
                <a:custGeom>
                  <a:avLst/>
                  <a:gdLst>
                    <a:gd name="connsiteX0" fmla="*/ 0 w 10583"/>
                    <a:gd name="connsiteY0" fmla="*/ 0 h 84560"/>
                    <a:gd name="connsiteX1" fmla="*/ 0 w 10583"/>
                    <a:gd name="connsiteY1" fmla="*/ 84561 h 84560"/>
                  </a:gdLst>
                  <a:ahLst/>
                  <a:cxnLst>
                    <a:cxn ang="0">
                      <a:pos x="connsiteX0" y="connsiteY0"/>
                    </a:cxn>
                    <a:cxn ang="0">
                      <a:pos x="connsiteX1" y="connsiteY1"/>
                    </a:cxn>
                  </a:cxnLst>
                  <a:rect l="l" t="t" r="r" b="b"/>
                  <a:pathLst>
                    <a:path w="10583" h="84560">
                      <a:moveTo>
                        <a:pt x="0" y="0"/>
                      </a:moveTo>
                      <a:lnTo>
                        <a:pt x="0" y="84561"/>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43" name="Freeform 309">
                  <a:extLst>
                    <a:ext uri="{FF2B5EF4-FFF2-40B4-BE49-F238E27FC236}">
                      <a16:creationId xmlns:a16="http://schemas.microsoft.com/office/drawing/2014/main" id="{5D6481C1-FC81-99D7-9219-3F8361FBF412}"/>
                    </a:ext>
                  </a:extLst>
                </p:cNvPr>
                <p:cNvSpPr/>
                <p:nvPr/>
              </p:nvSpPr>
              <p:spPr>
                <a:xfrm>
                  <a:off x="7296996" y="2924280"/>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44" name="Freeform 310">
                  <a:extLst>
                    <a:ext uri="{FF2B5EF4-FFF2-40B4-BE49-F238E27FC236}">
                      <a16:creationId xmlns:a16="http://schemas.microsoft.com/office/drawing/2014/main" id="{F55272FF-1F5F-46DD-8E4B-6C549AA0A829}"/>
                    </a:ext>
                  </a:extLst>
                </p:cNvPr>
                <p:cNvSpPr/>
                <p:nvPr/>
              </p:nvSpPr>
              <p:spPr>
                <a:xfrm>
                  <a:off x="7339224" y="2882053"/>
                  <a:ext cx="10583" cy="84560"/>
                </a:xfrm>
                <a:custGeom>
                  <a:avLst/>
                  <a:gdLst>
                    <a:gd name="connsiteX0" fmla="*/ 0 w 10583"/>
                    <a:gd name="connsiteY0" fmla="*/ 0 h 84560"/>
                    <a:gd name="connsiteX1" fmla="*/ 0 w 10583"/>
                    <a:gd name="connsiteY1" fmla="*/ 84561 h 84560"/>
                  </a:gdLst>
                  <a:ahLst/>
                  <a:cxnLst>
                    <a:cxn ang="0">
                      <a:pos x="connsiteX0" y="connsiteY0"/>
                    </a:cxn>
                    <a:cxn ang="0">
                      <a:pos x="connsiteX1" y="connsiteY1"/>
                    </a:cxn>
                  </a:cxnLst>
                  <a:rect l="l" t="t" r="r" b="b"/>
                  <a:pathLst>
                    <a:path w="10583" h="84560">
                      <a:moveTo>
                        <a:pt x="0" y="0"/>
                      </a:moveTo>
                      <a:lnTo>
                        <a:pt x="0" y="84561"/>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45" name="Freeform 311">
                  <a:extLst>
                    <a:ext uri="{FF2B5EF4-FFF2-40B4-BE49-F238E27FC236}">
                      <a16:creationId xmlns:a16="http://schemas.microsoft.com/office/drawing/2014/main" id="{D0471E7E-0102-ED31-2AAA-0D92155A197D}"/>
                    </a:ext>
                  </a:extLst>
                </p:cNvPr>
                <p:cNvSpPr/>
                <p:nvPr/>
              </p:nvSpPr>
              <p:spPr>
                <a:xfrm>
                  <a:off x="7366740" y="2924280"/>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46" name="Freeform 312">
                  <a:extLst>
                    <a:ext uri="{FF2B5EF4-FFF2-40B4-BE49-F238E27FC236}">
                      <a16:creationId xmlns:a16="http://schemas.microsoft.com/office/drawing/2014/main" id="{698C42A8-FF6D-8717-8FF0-A427BC42CCAA}"/>
                    </a:ext>
                  </a:extLst>
                </p:cNvPr>
                <p:cNvSpPr/>
                <p:nvPr/>
              </p:nvSpPr>
              <p:spPr>
                <a:xfrm>
                  <a:off x="7408968" y="2882053"/>
                  <a:ext cx="10583" cy="84560"/>
                </a:xfrm>
                <a:custGeom>
                  <a:avLst/>
                  <a:gdLst>
                    <a:gd name="connsiteX0" fmla="*/ 0 w 10583"/>
                    <a:gd name="connsiteY0" fmla="*/ 0 h 84560"/>
                    <a:gd name="connsiteX1" fmla="*/ 0 w 10583"/>
                    <a:gd name="connsiteY1" fmla="*/ 84561 h 84560"/>
                  </a:gdLst>
                  <a:ahLst/>
                  <a:cxnLst>
                    <a:cxn ang="0">
                      <a:pos x="connsiteX0" y="connsiteY0"/>
                    </a:cxn>
                    <a:cxn ang="0">
                      <a:pos x="connsiteX1" y="connsiteY1"/>
                    </a:cxn>
                  </a:cxnLst>
                  <a:rect l="l" t="t" r="r" b="b"/>
                  <a:pathLst>
                    <a:path w="10583" h="84560">
                      <a:moveTo>
                        <a:pt x="0" y="0"/>
                      </a:moveTo>
                      <a:lnTo>
                        <a:pt x="0" y="84561"/>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47" name="Freeform 313">
                  <a:extLst>
                    <a:ext uri="{FF2B5EF4-FFF2-40B4-BE49-F238E27FC236}">
                      <a16:creationId xmlns:a16="http://schemas.microsoft.com/office/drawing/2014/main" id="{64500EC7-0D4C-EB7D-4C21-49C38EFB53B5}"/>
                    </a:ext>
                  </a:extLst>
                </p:cNvPr>
                <p:cNvSpPr/>
                <p:nvPr/>
              </p:nvSpPr>
              <p:spPr>
                <a:xfrm>
                  <a:off x="7777585" y="2924280"/>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48" name="Freeform 314">
                  <a:extLst>
                    <a:ext uri="{FF2B5EF4-FFF2-40B4-BE49-F238E27FC236}">
                      <a16:creationId xmlns:a16="http://schemas.microsoft.com/office/drawing/2014/main" id="{4FBC2916-184A-96D5-BEC3-793D660FE0E6}"/>
                    </a:ext>
                  </a:extLst>
                </p:cNvPr>
                <p:cNvSpPr/>
                <p:nvPr/>
              </p:nvSpPr>
              <p:spPr>
                <a:xfrm>
                  <a:off x="7819919" y="2882053"/>
                  <a:ext cx="10583" cy="84560"/>
                </a:xfrm>
                <a:custGeom>
                  <a:avLst/>
                  <a:gdLst>
                    <a:gd name="connsiteX0" fmla="*/ 0 w 10583"/>
                    <a:gd name="connsiteY0" fmla="*/ 0 h 84560"/>
                    <a:gd name="connsiteX1" fmla="*/ 0 w 10583"/>
                    <a:gd name="connsiteY1" fmla="*/ 84561 h 84560"/>
                  </a:gdLst>
                  <a:ahLst/>
                  <a:cxnLst>
                    <a:cxn ang="0">
                      <a:pos x="connsiteX0" y="connsiteY0"/>
                    </a:cxn>
                    <a:cxn ang="0">
                      <a:pos x="connsiteX1" y="connsiteY1"/>
                    </a:cxn>
                  </a:cxnLst>
                  <a:rect l="l" t="t" r="r" b="b"/>
                  <a:pathLst>
                    <a:path w="10583" h="84560">
                      <a:moveTo>
                        <a:pt x="0" y="0"/>
                      </a:moveTo>
                      <a:lnTo>
                        <a:pt x="0" y="84561"/>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49" name="Freeform 315">
                  <a:extLst>
                    <a:ext uri="{FF2B5EF4-FFF2-40B4-BE49-F238E27FC236}">
                      <a16:creationId xmlns:a16="http://schemas.microsoft.com/office/drawing/2014/main" id="{877D7B95-AFE7-58EB-C949-4143D8996391}"/>
                    </a:ext>
                  </a:extLst>
                </p:cNvPr>
                <p:cNvSpPr/>
                <p:nvPr/>
              </p:nvSpPr>
              <p:spPr>
                <a:xfrm>
                  <a:off x="7839710" y="2924280"/>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50" name="Freeform 316">
                  <a:extLst>
                    <a:ext uri="{FF2B5EF4-FFF2-40B4-BE49-F238E27FC236}">
                      <a16:creationId xmlns:a16="http://schemas.microsoft.com/office/drawing/2014/main" id="{F5EA99AF-B45B-36C6-8F6B-2E3C0D8FF19E}"/>
                    </a:ext>
                  </a:extLst>
                </p:cNvPr>
                <p:cNvSpPr/>
                <p:nvPr/>
              </p:nvSpPr>
              <p:spPr>
                <a:xfrm>
                  <a:off x="7881937" y="2882053"/>
                  <a:ext cx="10583" cy="84560"/>
                </a:xfrm>
                <a:custGeom>
                  <a:avLst/>
                  <a:gdLst>
                    <a:gd name="connsiteX0" fmla="*/ 0 w 10583"/>
                    <a:gd name="connsiteY0" fmla="*/ 0 h 84560"/>
                    <a:gd name="connsiteX1" fmla="*/ 0 w 10583"/>
                    <a:gd name="connsiteY1" fmla="*/ 84561 h 84560"/>
                  </a:gdLst>
                  <a:ahLst/>
                  <a:cxnLst>
                    <a:cxn ang="0">
                      <a:pos x="connsiteX0" y="connsiteY0"/>
                    </a:cxn>
                    <a:cxn ang="0">
                      <a:pos x="connsiteX1" y="connsiteY1"/>
                    </a:cxn>
                  </a:cxnLst>
                  <a:rect l="l" t="t" r="r" b="b"/>
                  <a:pathLst>
                    <a:path w="10583" h="84560">
                      <a:moveTo>
                        <a:pt x="0" y="0"/>
                      </a:moveTo>
                      <a:lnTo>
                        <a:pt x="0" y="84561"/>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51" name="Freeform 317">
                  <a:extLst>
                    <a:ext uri="{FF2B5EF4-FFF2-40B4-BE49-F238E27FC236}">
                      <a16:creationId xmlns:a16="http://schemas.microsoft.com/office/drawing/2014/main" id="{3E8D236F-5171-EC38-0363-C9CD331E2F10}"/>
                    </a:ext>
                  </a:extLst>
                </p:cNvPr>
                <p:cNvSpPr/>
                <p:nvPr/>
              </p:nvSpPr>
              <p:spPr>
                <a:xfrm>
                  <a:off x="7862993" y="2924280"/>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52" name="Freeform 318">
                  <a:extLst>
                    <a:ext uri="{FF2B5EF4-FFF2-40B4-BE49-F238E27FC236}">
                      <a16:creationId xmlns:a16="http://schemas.microsoft.com/office/drawing/2014/main" id="{07DEF6BD-5172-551E-ADFC-E753EF28E71C}"/>
                    </a:ext>
                  </a:extLst>
                </p:cNvPr>
                <p:cNvSpPr/>
                <p:nvPr/>
              </p:nvSpPr>
              <p:spPr>
                <a:xfrm>
                  <a:off x="7905326" y="2882053"/>
                  <a:ext cx="10583" cy="84560"/>
                </a:xfrm>
                <a:custGeom>
                  <a:avLst/>
                  <a:gdLst>
                    <a:gd name="connsiteX0" fmla="*/ 0 w 10583"/>
                    <a:gd name="connsiteY0" fmla="*/ 0 h 84560"/>
                    <a:gd name="connsiteX1" fmla="*/ 0 w 10583"/>
                    <a:gd name="connsiteY1" fmla="*/ 84561 h 84560"/>
                  </a:gdLst>
                  <a:ahLst/>
                  <a:cxnLst>
                    <a:cxn ang="0">
                      <a:pos x="connsiteX0" y="connsiteY0"/>
                    </a:cxn>
                    <a:cxn ang="0">
                      <a:pos x="connsiteX1" y="connsiteY1"/>
                    </a:cxn>
                  </a:cxnLst>
                  <a:rect l="l" t="t" r="r" b="b"/>
                  <a:pathLst>
                    <a:path w="10583" h="84560">
                      <a:moveTo>
                        <a:pt x="0" y="0"/>
                      </a:moveTo>
                      <a:lnTo>
                        <a:pt x="0" y="84561"/>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53" name="Freeform 319">
                  <a:extLst>
                    <a:ext uri="{FF2B5EF4-FFF2-40B4-BE49-F238E27FC236}">
                      <a16:creationId xmlns:a16="http://schemas.microsoft.com/office/drawing/2014/main" id="{98846339-C09F-AD1F-FCA3-F4349B2AD95B}"/>
                    </a:ext>
                  </a:extLst>
                </p:cNvPr>
                <p:cNvSpPr/>
                <p:nvPr/>
              </p:nvSpPr>
              <p:spPr>
                <a:xfrm>
                  <a:off x="7948189" y="2924280"/>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54" name="Freeform 320">
                  <a:extLst>
                    <a:ext uri="{FF2B5EF4-FFF2-40B4-BE49-F238E27FC236}">
                      <a16:creationId xmlns:a16="http://schemas.microsoft.com/office/drawing/2014/main" id="{5BF781D2-E599-2C46-BF94-272B0D60DF3B}"/>
                    </a:ext>
                  </a:extLst>
                </p:cNvPr>
                <p:cNvSpPr/>
                <p:nvPr/>
              </p:nvSpPr>
              <p:spPr>
                <a:xfrm>
                  <a:off x="7990416" y="2882053"/>
                  <a:ext cx="10583" cy="84560"/>
                </a:xfrm>
                <a:custGeom>
                  <a:avLst/>
                  <a:gdLst>
                    <a:gd name="connsiteX0" fmla="*/ 0 w 10583"/>
                    <a:gd name="connsiteY0" fmla="*/ 0 h 84560"/>
                    <a:gd name="connsiteX1" fmla="*/ 0 w 10583"/>
                    <a:gd name="connsiteY1" fmla="*/ 84561 h 84560"/>
                  </a:gdLst>
                  <a:ahLst/>
                  <a:cxnLst>
                    <a:cxn ang="0">
                      <a:pos x="connsiteX0" y="connsiteY0"/>
                    </a:cxn>
                    <a:cxn ang="0">
                      <a:pos x="connsiteX1" y="connsiteY1"/>
                    </a:cxn>
                  </a:cxnLst>
                  <a:rect l="l" t="t" r="r" b="b"/>
                  <a:pathLst>
                    <a:path w="10583" h="84560">
                      <a:moveTo>
                        <a:pt x="0" y="0"/>
                      </a:moveTo>
                      <a:lnTo>
                        <a:pt x="0" y="84561"/>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55" name="Freeform 321">
                  <a:extLst>
                    <a:ext uri="{FF2B5EF4-FFF2-40B4-BE49-F238E27FC236}">
                      <a16:creationId xmlns:a16="http://schemas.microsoft.com/office/drawing/2014/main" id="{9869FDC7-AD57-D711-F9F3-86CD71ED0DE9}"/>
                    </a:ext>
                  </a:extLst>
                </p:cNvPr>
                <p:cNvSpPr/>
                <p:nvPr/>
              </p:nvSpPr>
              <p:spPr>
                <a:xfrm>
                  <a:off x="8049048" y="2924280"/>
                  <a:ext cx="84666" cy="10583"/>
                </a:xfrm>
                <a:custGeom>
                  <a:avLst/>
                  <a:gdLst>
                    <a:gd name="connsiteX0" fmla="*/ 0 w 84666"/>
                    <a:gd name="connsiteY0" fmla="*/ 0 h 10583"/>
                    <a:gd name="connsiteX1" fmla="*/ 84666 w 84666"/>
                    <a:gd name="connsiteY1" fmla="*/ 0 h 10583"/>
                  </a:gdLst>
                  <a:ahLst/>
                  <a:cxnLst>
                    <a:cxn ang="0">
                      <a:pos x="connsiteX0" y="connsiteY0"/>
                    </a:cxn>
                    <a:cxn ang="0">
                      <a:pos x="connsiteX1" y="connsiteY1"/>
                    </a:cxn>
                  </a:cxnLst>
                  <a:rect l="l" t="t" r="r" b="b"/>
                  <a:pathLst>
                    <a:path w="84666" h="10583">
                      <a:moveTo>
                        <a:pt x="0" y="0"/>
                      </a:moveTo>
                      <a:lnTo>
                        <a:pt x="84666"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56" name="Freeform 322">
                  <a:extLst>
                    <a:ext uri="{FF2B5EF4-FFF2-40B4-BE49-F238E27FC236}">
                      <a16:creationId xmlns:a16="http://schemas.microsoft.com/office/drawing/2014/main" id="{47B0DBF7-1AC3-B18D-E378-7BA5EB8C3FEA}"/>
                    </a:ext>
                  </a:extLst>
                </p:cNvPr>
                <p:cNvSpPr/>
                <p:nvPr/>
              </p:nvSpPr>
              <p:spPr>
                <a:xfrm>
                  <a:off x="8091381" y="2882053"/>
                  <a:ext cx="10583" cy="84560"/>
                </a:xfrm>
                <a:custGeom>
                  <a:avLst/>
                  <a:gdLst>
                    <a:gd name="connsiteX0" fmla="*/ 0 w 10583"/>
                    <a:gd name="connsiteY0" fmla="*/ 0 h 84560"/>
                    <a:gd name="connsiteX1" fmla="*/ 0 w 10583"/>
                    <a:gd name="connsiteY1" fmla="*/ 84561 h 84560"/>
                  </a:gdLst>
                  <a:ahLst/>
                  <a:cxnLst>
                    <a:cxn ang="0">
                      <a:pos x="connsiteX0" y="connsiteY0"/>
                    </a:cxn>
                    <a:cxn ang="0">
                      <a:pos x="connsiteX1" y="connsiteY1"/>
                    </a:cxn>
                  </a:cxnLst>
                  <a:rect l="l" t="t" r="r" b="b"/>
                  <a:pathLst>
                    <a:path w="10583" h="84560">
                      <a:moveTo>
                        <a:pt x="0" y="0"/>
                      </a:moveTo>
                      <a:lnTo>
                        <a:pt x="0" y="84561"/>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57" name="Freeform 323">
                  <a:extLst>
                    <a:ext uri="{FF2B5EF4-FFF2-40B4-BE49-F238E27FC236}">
                      <a16:creationId xmlns:a16="http://schemas.microsoft.com/office/drawing/2014/main" id="{80F89BC2-E247-3F34-FB6D-31A3541930F7}"/>
                    </a:ext>
                  </a:extLst>
                </p:cNvPr>
                <p:cNvSpPr/>
                <p:nvPr/>
              </p:nvSpPr>
              <p:spPr>
                <a:xfrm>
                  <a:off x="4606713" y="1860126"/>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58" name="Freeform 324">
                  <a:extLst>
                    <a:ext uri="{FF2B5EF4-FFF2-40B4-BE49-F238E27FC236}">
                      <a16:creationId xmlns:a16="http://schemas.microsoft.com/office/drawing/2014/main" id="{29C77424-F727-D596-EF52-3159FB222A22}"/>
                    </a:ext>
                  </a:extLst>
                </p:cNvPr>
                <p:cNvSpPr/>
                <p:nvPr/>
              </p:nvSpPr>
              <p:spPr>
                <a:xfrm>
                  <a:off x="4648940" y="1817793"/>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59" name="Freeform 325">
                  <a:extLst>
                    <a:ext uri="{FF2B5EF4-FFF2-40B4-BE49-F238E27FC236}">
                      <a16:creationId xmlns:a16="http://schemas.microsoft.com/office/drawing/2014/main" id="{7278AC0E-4032-6945-0FB2-34E5294A61CA}"/>
                    </a:ext>
                  </a:extLst>
                </p:cNvPr>
                <p:cNvSpPr/>
                <p:nvPr/>
              </p:nvSpPr>
              <p:spPr>
                <a:xfrm>
                  <a:off x="4831503" y="1860126"/>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60" name="Freeform 326">
                  <a:extLst>
                    <a:ext uri="{FF2B5EF4-FFF2-40B4-BE49-F238E27FC236}">
                      <a16:creationId xmlns:a16="http://schemas.microsoft.com/office/drawing/2014/main" id="{C65F44DF-D5B8-66BA-52B0-BE4152E49AC1}"/>
                    </a:ext>
                  </a:extLst>
                </p:cNvPr>
                <p:cNvSpPr/>
                <p:nvPr/>
              </p:nvSpPr>
              <p:spPr>
                <a:xfrm>
                  <a:off x="4873836" y="1817793"/>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61" name="Freeform 327">
                  <a:extLst>
                    <a:ext uri="{FF2B5EF4-FFF2-40B4-BE49-F238E27FC236}">
                      <a16:creationId xmlns:a16="http://schemas.microsoft.com/office/drawing/2014/main" id="{B45C8355-104D-2316-66D8-C8B01125E7D0}"/>
                    </a:ext>
                  </a:extLst>
                </p:cNvPr>
                <p:cNvSpPr/>
                <p:nvPr/>
              </p:nvSpPr>
              <p:spPr>
                <a:xfrm>
                  <a:off x="5009726" y="1860126"/>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62" name="Freeform 328">
                  <a:extLst>
                    <a:ext uri="{FF2B5EF4-FFF2-40B4-BE49-F238E27FC236}">
                      <a16:creationId xmlns:a16="http://schemas.microsoft.com/office/drawing/2014/main" id="{4FB13AF6-D562-A42F-DEB2-1EF66ADEAE4B}"/>
                    </a:ext>
                  </a:extLst>
                </p:cNvPr>
                <p:cNvSpPr/>
                <p:nvPr/>
              </p:nvSpPr>
              <p:spPr>
                <a:xfrm>
                  <a:off x="5052060" y="1817793"/>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63" name="Freeform 329">
                  <a:extLst>
                    <a:ext uri="{FF2B5EF4-FFF2-40B4-BE49-F238E27FC236}">
                      <a16:creationId xmlns:a16="http://schemas.microsoft.com/office/drawing/2014/main" id="{5CC11AB6-3B46-67ED-D105-8A5889424912}"/>
                    </a:ext>
                  </a:extLst>
                </p:cNvPr>
                <p:cNvSpPr/>
                <p:nvPr/>
              </p:nvSpPr>
              <p:spPr>
                <a:xfrm>
                  <a:off x="5761884" y="2379662"/>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64" name="Freeform 330">
                  <a:extLst>
                    <a:ext uri="{FF2B5EF4-FFF2-40B4-BE49-F238E27FC236}">
                      <a16:creationId xmlns:a16="http://schemas.microsoft.com/office/drawing/2014/main" id="{C33C3951-D3FF-3F4C-0DCD-D2C54E71C198}"/>
                    </a:ext>
                  </a:extLst>
                </p:cNvPr>
                <p:cNvSpPr/>
                <p:nvPr/>
              </p:nvSpPr>
              <p:spPr>
                <a:xfrm>
                  <a:off x="5804111" y="2337435"/>
                  <a:ext cx="10583" cy="84560"/>
                </a:xfrm>
                <a:custGeom>
                  <a:avLst/>
                  <a:gdLst>
                    <a:gd name="connsiteX0" fmla="*/ 0 w 10583"/>
                    <a:gd name="connsiteY0" fmla="*/ 0 h 84560"/>
                    <a:gd name="connsiteX1" fmla="*/ 0 w 10583"/>
                    <a:gd name="connsiteY1" fmla="*/ 84561 h 84560"/>
                  </a:gdLst>
                  <a:ahLst/>
                  <a:cxnLst>
                    <a:cxn ang="0">
                      <a:pos x="connsiteX0" y="connsiteY0"/>
                    </a:cxn>
                    <a:cxn ang="0">
                      <a:pos x="connsiteX1" y="connsiteY1"/>
                    </a:cxn>
                  </a:cxnLst>
                  <a:rect l="l" t="t" r="r" b="b"/>
                  <a:pathLst>
                    <a:path w="10583" h="84560">
                      <a:moveTo>
                        <a:pt x="0" y="0"/>
                      </a:moveTo>
                      <a:lnTo>
                        <a:pt x="0" y="84561"/>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65" name="Freeform 331">
                  <a:extLst>
                    <a:ext uri="{FF2B5EF4-FFF2-40B4-BE49-F238E27FC236}">
                      <a16:creationId xmlns:a16="http://schemas.microsoft.com/office/drawing/2014/main" id="{919EEBD9-D525-79FF-AEA7-21422AE0CDE9}"/>
                    </a:ext>
                  </a:extLst>
                </p:cNvPr>
                <p:cNvSpPr/>
                <p:nvPr/>
              </p:nvSpPr>
              <p:spPr>
                <a:xfrm>
                  <a:off x="5878195" y="2379662"/>
                  <a:ext cx="84666" cy="10583"/>
                </a:xfrm>
                <a:custGeom>
                  <a:avLst/>
                  <a:gdLst>
                    <a:gd name="connsiteX0" fmla="*/ 0 w 84666"/>
                    <a:gd name="connsiteY0" fmla="*/ 0 h 10583"/>
                    <a:gd name="connsiteX1" fmla="*/ 84666 w 84666"/>
                    <a:gd name="connsiteY1" fmla="*/ 0 h 10583"/>
                  </a:gdLst>
                  <a:ahLst/>
                  <a:cxnLst>
                    <a:cxn ang="0">
                      <a:pos x="connsiteX0" y="connsiteY0"/>
                    </a:cxn>
                    <a:cxn ang="0">
                      <a:pos x="connsiteX1" y="connsiteY1"/>
                    </a:cxn>
                  </a:cxnLst>
                  <a:rect l="l" t="t" r="r" b="b"/>
                  <a:pathLst>
                    <a:path w="84666" h="10583">
                      <a:moveTo>
                        <a:pt x="0" y="0"/>
                      </a:moveTo>
                      <a:lnTo>
                        <a:pt x="84666"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66" name="Freeform 332">
                  <a:extLst>
                    <a:ext uri="{FF2B5EF4-FFF2-40B4-BE49-F238E27FC236}">
                      <a16:creationId xmlns:a16="http://schemas.microsoft.com/office/drawing/2014/main" id="{8DB3C28C-98B2-F794-FE22-928AD1306C0F}"/>
                    </a:ext>
                  </a:extLst>
                </p:cNvPr>
                <p:cNvSpPr/>
                <p:nvPr/>
              </p:nvSpPr>
              <p:spPr>
                <a:xfrm>
                  <a:off x="5920528" y="2337435"/>
                  <a:ext cx="10583" cy="84560"/>
                </a:xfrm>
                <a:custGeom>
                  <a:avLst/>
                  <a:gdLst>
                    <a:gd name="connsiteX0" fmla="*/ 0 w 10583"/>
                    <a:gd name="connsiteY0" fmla="*/ 0 h 84560"/>
                    <a:gd name="connsiteX1" fmla="*/ 0 w 10583"/>
                    <a:gd name="connsiteY1" fmla="*/ 84561 h 84560"/>
                  </a:gdLst>
                  <a:ahLst/>
                  <a:cxnLst>
                    <a:cxn ang="0">
                      <a:pos x="connsiteX0" y="connsiteY0"/>
                    </a:cxn>
                    <a:cxn ang="0">
                      <a:pos x="connsiteX1" y="connsiteY1"/>
                    </a:cxn>
                  </a:cxnLst>
                  <a:rect l="l" t="t" r="r" b="b"/>
                  <a:pathLst>
                    <a:path w="10583" h="84560">
                      <a:moveTo>
                        <a:pt x="0" y="0"/>
                      </a:moveTo>
                      <a:lnTo>
                        <a:pt x="0" y="84561"/>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67" name="Freeform 333">
                  <a:extLst>
                    <a:ext uri="{FF2B5EF4-FFF2-40B4-BE49-F238E27FC236}">
                      <a16:creationId xmlns:a16="http://schemas.microsoft.com/office/drawing/2014/main" id="{95B158BD-098C-6FC8-3EE1-BBA926C78921}"/>
                    </a:ext>
                  </a:extLst>
                </p:cNvPr>
                <p:cNvSpPr/>
                <p:nvPr/>
              </p:nvSpPr>
              <p:spPr>
                <a:xfrm>
                  <a:off x="6482926" y="2658850"/>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68" name="Freeform 334">
                  <a:extLst>
                    <a:ext uri="{FF2B5EF4-FFF2-40B4-BE49-F238E27FC236}">
                      <a16:creationId xmlns:a16="http://schemas.microsoft.com/office/drawing/2014/main" id="{F1569039-A790-5313-2C25-2655832DAFD0}"/>
                    </a:ext>
                  </a:extLst>
                </p:cNvPr>
                <p:cNvSpPr/>
                <p:nvPr/>
              </p:nvSpPr>
              <p:spPr>
                <a:xfrm>
                  <a:off x="6525260" y="2616623"/>
                  <a:ext cx="10583" cy="84560"/>
                </a:xfrm>
                <a:custGeom>
                  <a:avLst/>
                  <a:gdLst>
                    <a:gd name="connsiteX0" fmla="*/ 0 w 10583"/>
                    <a:gd name="connsiteY0" fmla="*/ 0 h 84560"/>
                    <a:gd name="connsiteX1" fmla="*/ 0 w 10583"/>
                    <a:gd name="connsiteY1" fmla="*/ 84561 h 84560"/>
                  </a:gdLst>
                  <a:ahLst/>
                  <a:cxnLst>
                    <a:cxn ang="0">
                      <a:pos x="connsiteX0" y="connsiteY0"/>
                    </a:cxn>
                    <a:cxn ang="0">
                      <a:pos x="connsiteX1" y="connsiteY1"/>
                    </a:cxn>
                  </a:cxnLst>
                  <a:rect l="l" t="t" r="r" b="b"/>
                  <a:pathLst>
                    <a:path w="10583" h="84560">
                      <a:moveTo>
                        <a:pt x="0" y="0"/>
                      </a:moveTo>
                      <a:lnTo>
                        <a:pt x="0" y="84561"/>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69" name="Freeform 335">
                  <a:extLst>
                    <a:ext uri="{FF2B5EF4-FFF2-40B4-BE49-F238E27FC236}">
                      <a16:creationId xmlns:a16="http://schemas.microsoft.com/office/drawing/2014/main" id="{3D3668B9-491B-6018-C753-791C69126822}"/>
                    </a:ext>
                  </a:extLst>
                </p:cNvPr>
                <p:cNvSpPr/>
                <p:nvPr/>
              </p:nvSpPr>
              <p:spPr>
                <a:xfrm>
                  <a:off x="6514041" y="2658850"/>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70" name="Freeform 336">
                  <a:extLst>
                    <a:ext uri="{FF2B5EF4-FFF2-40B4-BE49-F238E27FC236}">
                      <a16:creationId xmlns:a16="http://schemas.microsoft.com/office/drawing/2014/main" id="{8D905F02-8D42-588E-F708-2664E21D1E33}"/>
                    </a:ext>
                  </a:extLst>
                </p:cNvPr>
                <p:cNvSpPr/>
                <p:nvPr/>
              </p:nvSpPr>
              <p:spPr>
                <a:xfrm>
                  <a:off x="6556269" y="2616623"/>
                  <a:ext cx="10583" cy="84560"/>
                </a:xfrm>
                <a:custGeom>
                  <a:avLst/>
                  <a:gdLst>
                    <a:gd name="connsiteX0" fmla="*/ 0 w 10583"/>
                    <a:gd name="connsiteY0" fmla="*/ 0 h 84560"/>
                    <a:gd name="connsiteX1" fmla="*/ 0 w 10583"/>
                    <a:gd name="connsiteY1" fmla="*/ 84561 h 84560"/>
                  </a:gdLst>
                  <a:ahLst/>
                  <a:cxnLst>
                    <a:cxn ang="0">
                      <a:pos x="connsiteX0" y="connsiteY0"/>
                    </a:cxn>
                    <a:cxn ang="0">
                      <a:pos x="connsiteX1" y="connsiteY1"/>
                    </a:cxn>
                  </a:cxnLst>
                  <a:rect l="l" t="t" r="r" b="b"/>
                  <a:pathLst>
                    <a:path w="10583" h="84560">
                      <a:moveTo>
                        <a:pt x="0" y="0"/>
                      </a:moveTo>
                      <a:lnTo>
                        <a:pt x="0" y="84561"/>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71" name="Freeform 337">
                  <a:extLst>
                    <a:ext uri="{FF2B5EF4-FFF2-40B4-BE49-F238E27FC236}">
                      <a16:creationId xmlns:a16="http://schemas.microsoft.com/office/drawing/2014/main" id="{55C05530-0D98-E336-C9A9-2CCA463D92C5}"/>
                    </a:ext>
                  </a:extLst>
                </p:cNvPr>
                <p:cNvSpPr/>
                <p:nvPr/>
              </p:nvSpPr>
              <p:spPr>
                <a:xfrm>
                  <a:off x="6622415" y="2760345"/>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72" name="Freeform 338">
                  <a:extLst>
                    <a:ext uri="{FF2B5EF4-FFF2-40B4-BE49-F238E27FC236}">
                      <a16:creationId xmlns:a16="http://schemas.microsoft.com/office/drawing/2014/main" id="{27EC822E-9209-058F-5F7D-51E17C13353B}"/>
                    </a:ext>
                  </a:extLst>
                </p:cNvPr>
                <p:cNvSpPr/>
                <p:nvPr/>
              </p:nvSpPr>
              <p:spPr>
                <a:xfrm>
                  <a:off x="6664748" y="2718117"/>
                  <a:ext cx="10583" cy="84560"/>
                </a:xfrm>
                <a:custGeom>
                  <a:avLst/>
                  <a:gdLst>
                    <a:gd name="connsiteX0" fmla="*/ 0 w 10583"/>
                    <a:gd name="connsiteY0" fmla="*/ 0 h 84560"/>
                    <a:gd name="connsiteX1" fmla="*/ 0 w 10583"/>
                    <a:gd name="connsiteY1" fmla="*/ 84561 h 84560"/>
                  </a:gdLst>
                  <a:ahLst/>
                  <a:cxnLst>
                    <a:cxn ang="0">
                      <a:pos x="connsiteX0" y="connsiteY0"/>
                    </a:cxn>
                    <a:cxn ang="0">
                      <a:pos x="connsiteX1" y="connsiteY1"/>
                    </a:cxn>
                  </a:cxnLst>
                  <a:rect l="l" t="t" r="r" b="b"/>
                  <a:pathLst>
                    <a:path w="10583" h="84560">
                      <a:moveTo>
                        <a:pt x="0" y="0"/>
                      </a:moveTo>
                      <a:lnTo>
                        <a:pt x="0" y="84561"/>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73" name="Freeform 339">
                  <a:extLst>
                    <a:ext uri="{FF2B5EF4-FFF2-40B4-BE49-F238E27FC236}">
                      <a16:creationId xmlns:a16="http://schemas.microsoft.com/office/drawing/2014/main" id="{31DEE5C4-CB92-72C4-050C-FB048BB94CB1}"/>
                    </a:ext>
                  </a:extLst>
                </p:cNvPr>
                <p:cNvSpPr/>
                <p:nvPr/>
              </p:nvSpPr>
              <p:spPr>
                <a:xfrm>
                  <a:off x="6630140" y="2760345"/>
                  <a:ext cx="84666" cy="10583"/>
                </a:xfrm>
                <a:custGeom>
                  <a:avLst/>
                  <a:gdLst>
                    <a:gd name="connsiteX0" fmla="*/ 0 w 84666"/>
                    <a:gd name="connsiteY0" fmla="*/ 0 h 10583"/>
                    <a:gd name="connsiteX1" fmla="*/ 84666 w 84666"/>
                    <a:gd name="connsiteY1" fmla="*/ 0 h 10583"/>
                  </a:gdLst>
                  <a:ahLst/>
                  <a:cxnLst>
                    <a:cxn ang="0">
                      <a:pos x="connsiteX0" y="connsiteY0"/>
                    </a:cxn>
                    <a:cxn ang="0">
                      <a:pos x="connsiteX1" y="connsiteY1"/>
                    </a:cxn>
                  </a:cxnLst>
                  <a:rect l="l" t="t" r="r" b="b"/>
                  <a:pathLst>
                    <a:path w="84666" h="10583">
                      <a:moveTo>
                        <a:pt x="0" y="0"/>
                      </a:moveTo>
                      <a:lnTo>
                        <a:pt x="84666"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74" name="Freeform 340">
                  <a:extLst>
                    <a:ext uri="{FF2B5EF4-FFF2-40B4-BE49-F238E27FC236}">
                      <a16:creationId xmlns:a16="http://schemas.microsoft.com/office/drawing/2014/main" id="{F18BC929-D3FE-EA39-C5A6-4026ADA0188E}"/>
                    </a:ext>
                  </a:extLst>
                </p:cNvPr>
                <p:cNvSpPr/>
                <p:nvPr/>
              </p:nvSpPr>
              <p:spPr>
                <a:xfrm>
                  <a:off x="6672474" y="2718117"/>
                  <a:ext cx="10583" cy="84560"/>
                </a:xfrm>
                <a:custGeom>
                  <a:avLst/>
                  <a:gdLst>
                    <a:gd name="connsiteX0" fmla="*/ 0 w 10583"/>
                    <a:gd name="connsiteY0" fmla="*/ 0 h 84560"/>
                    <a:gd name="connsiteX1" fmla="*/ 0 w 10583"/>
                    <a:gd name="connsiteY1" fmla="*/ 84561 h 84560"/>
                  </a:gdLst>
                  <a:ahLst/>
                  <a:cxnLst>
                    <a:cxn ang="0">
                      <a:pos x="connsiteX0" y="connsiteY0"/>
                    </a:cxn>
                    <a:cxn ang="0">
                      <a:pos x="connsiteX1" y="connsiteY1"/>
                    </a:cxn>
                  </a:cxnLst>
                  <a:rect l="l" t="t" r="r" b="b"/>
                  <a:pathLst>
                    <a:path w="10583" h="84560">
                      <a:moveTo>
                        <a:pt x="0" y="0"/>
                      </a:moveTo>
                      <a:lnTo>
                        <a:pt x="0" y="84561"/>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75" name="Freeform 341">
                  <a:extLst>
                    <a:ext uri="{FF2B5EF4-FFF2-40B4-BE49-F238E27FC236}">
                      <a16:creationId xmlns:a16="http://schemas.microsoft.com/office/drawing/2014/main" id="{3B0637CC-5E5D-50B6-8F43-36ADA8B15B9F}"/>
                    </a:ext>
                  </a:extLst>
                </p:cNvPr>
                <p:cNvSpPr/>
                <p:nvPr/>
              </p:nvSpPr>
              <p:spPr>
                <a:xfrm>
                  <a:off x="6746557" y="2760345"/>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76" name="Freeform 342">
                  <a:extLst>
                    <a:ext uri="{FF2B5EF4-FFF2-40B4-BE49-F238E27FC236}">
                      <a16:creationId xmlns:a16="http://schemas.microsoft.com/office/drawing/2014/main" id="{237FC804-9D44-81AE-8A68-9BC2B5B24007}"/>
                    </a:ext>
                  </a:extLst>
                </p:cNvPr>
                <p:cNvSpPr/>
                <p:nvPr/>
              </p:nvSpPr>
              <p:spPr>
                <a:xfrm>
                  <a:off x="6788785" y="2718117"/>
                  <a:ext cx="10583" cy="84560"/>
                </a:xfrm>
                <a:custGeom>
                  <a:avLst/>
                  <a:gdLst>
                    <a:gd name="connsiteX0" fmla="*/ 0 w 10583"/>
                    <a:gd name="connsiteY0" fmla="*/ 0 h 84560"/>
                    <a:gd name="connsiteX1" fmla="*/ 0 w 10583"/>
                    <a:gd name="connsiteY1" fmla="*/ 84561 h 84560"/>
                  </a:gdLst>
                  <a:ahLst/>
                  <a:cxnLst>
                    <a:cxn ang="0">
                      <a:pos x="connsiteX0" y="connsiteY0"/>
                    </a:cxn>
                    <a:cxn ang="0">
                      <a:pos x="connsiteX1" y="connsiteY1"/>
                    </a:cxn>
                  </a:cxnLst>
                  <a:rect l="l" t="t" r="r" b="b"/>
                  <a:pathLst>
                    <a:path w="10583" h="84560">
                      <a:moveTo>
                        <a:pt x="0" y="0"/>
                      </a:moveTo>
                      <a:lnTo>
                        <a:pt x="0" y="84561"/>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77" name="Freeform 343">
                  <a:extLst>
                    <a:ext uri="{FF2B5EF4-FFF2-40B4-BE49-F238E27FC236}">
                      <a16:creationId xmlns:a16="http://schemas.microsoft.com/office/drawing/2014/main" id="{B431BF5D-24D4-6C5F-37B2-6CB16473AA8E}"/>
                    </a:ext>
                  </a:extLst>
                </p:cNvPr>
                <p:cNvSpPr/>
                <p:nvPr/>
              </p:nvSpPr>
              <p:spPr>
                <a:xfrm>
                  <a:off x="6754283" y="2760345"/>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78" name="Freeform 344">
                  <a:extLst>
                    <a:ext uri="{FF2B5EF4-FFF2-40B4-BE49-F238E27FC236}">
                      <a16:creationId xmlns:a16="http://schemas.microsoft.com/office/drawing/2014/main" id="{74A2ED8B-8239-E3AF-2E66-9A744B300AAB}"/>
                    </a:ext>
                  </a:extLst>
                </p:cNvPr>
                <p:cNvSpPr/>
                <p:nvPr/>
              </p:nvSpPr>
              <p:spPr>
                <a:xfrm>
                  <a:off x="6796510" y="2718117"/>
                  <a:ext cx="10583" cy="84560"/>
                </a:xfrm>
                <a:custGeom>
                  <a:avLst/>
                  <a:gdLst>
                    <a:gd name="connsiteX0" fmla="*/ 0 w 10583"/>
                    <a:gd name="connsiteY0" fmla="*/ 0 h 84560"/>
                    <a:gd name="connsiteX1" fmla="*/ 0 w 10583"/>
                    <a:gd name="connsiteY1" fmla="*/ 84561 h 84560"/>
                  </a:gdLst>
                  <a:ahLst/>
                  <a:cxnLst>
                    <a:cxn ang="0">
                      <a:pos x="connsiteX0" y="connsiteY0"/>
                    </a:cxn>
                    <a:cxn ang="0">
                      <a:pos x="connsiteX1" y="connsiteY1"/>
                    </a:cxn>
                  </a:cxnLst>
                  <a:rect l="l" t="t" r="r" b="b"/>
                  <a:pathLst>
                    <a:path w="10583" h="84560">
                      <a:moveTo>
                        <a:pt x="0" y="0"/>
                      </a:moveTo>
                      <a:lnTo>
                        <a:pt x="0" y="84561"/>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79" name="Freeform 345">
                  <a:extLst>
                    <a:ext uri="{FF2B5EF4-FFF2-40B4-BE49-F238E27FC236}">
                      <a16:creationId xmlns:a16="http://schemas.microsoft.com/office/drawing/2014/main" id="{545594B1-0940-9182-BE05-902085FF309B}"/>
                    </a:ext>
                  </a:extLst>
                </p:cNvPr>
                <p:cNvSpPr/>
                <p:nvPr/>
              </p:nvSpPr>
              <p:spPr>
                <a:xfrm>
                  <a:off x="6793018" y="2760345"/>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80" name="Freeform 346">
                  <a:extLst>
                    <a:ext uri="{FF2B5EF4-FFF2-40B4-BE49-F238E27FC236}">
                      <a16:creationId xmlns:a16="http://schemas.microsoft.com/office/drawing/2014/main" id="{EF8B0B4D-B232-889C-B587-A4192C4BA841}"/>
                    </a:ext>
                  </a:extLst>
                </p:cNvPr>
                <p:cNvSpPr/>
                <p:nvPr/>
              </p:nvSpPr>
              <p:spPr>
                <a:xfrm>
                  <a:off x="6835245" y="2718117"/>
                  <a:ext cx="10583" cy="84560"/>
                </a:xfrm>
                <a:custGeom>
                  <a:avLst/>
                  <a:gdLst>
                    <a:gd name="connsiteX0" fmla="*/ 0 w 10583"/>
                    <a:gd name="connsiteY0" fmla="*/ 0 h 84560"/>
                    <a:gd name="connsiteX1" fmla="*/ 0 w 10583"/>
                    <a:gd name="connsiteY1" fmla="*/ 84561 h 84560"/>
                  </a:gdLst>
                  <a:ahLst/>
                  <a:cxnLst>
                    <a:cxn ang="0">
                      <a:pos x="connsiteX0" y="connsiteY0"/>
                    </a:cxn>
                    <a:cxn ang="0">
                      <a:pos x="connsiteX1" y="connsiteY1"/>
                    </a:cxn>
                  </a:cxnLst>
                  <a:rect l="l" t="t" r="r" b="b"/>
                  <a:pathLst>
                    <a:path w="10583" h="84560">
                      <a:moveTo>
                        <a:pt x="0" y="0"/>
                      </a:moveTo>
                      <a:lnTo>
                        <a:pt x="0" y="84561"/>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81" name="Freeform 347">
                  <a:extLst>
                    <a:ext uri="{FF2B5EF4-FFF2-40B4-BE49-F238E27FC236}">
                      <a16:creationId xmlns:a16="http://schemas.microsoft.com/office/drawing/2014/main" id="{E7652862-B13F-0DCA-79F1-0257D9AA2D3C}"/>
                    </a:ext>
                  </a:extLst>
                </p:cNvPr>
                <p:cNvSpPr/>
                <p:nvPr/>
              </p:nvSpPr>
              <p:spPr>
                <a:xfrm>
                  <a:off x="6808575" y="2760345"/>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82" name="Freeform 348">
                  <a:extLst>
                    <a:ext uri="{FF2B5EF4-FFF2-40B4-BE49-F238E27FC236}">
                      <a16:creationId xmlns:a16="http://schemas.microsoft.com/office/drawing/2014/main" id="{396C9DAC-856D-33C7-8E90-F0234440C6B2}"/>
                    </a:ext>
                  </a:extLst>
                </p:cNvPr>
                <p:cNvSpPr/>
                <p:nvPr/>
              </p:nvSpPr>
              <p:spPr>
                <a:xfrm>
                  <a:off x="6850909" y="2718117"/>
                  <a:ext cx="10583" cy="84560"/>
                </a:xfrm>
                <a:custGeom>
                  <a:avLst/>
                  <a:gdLst>
                    <a:gd name="connsiteX0" fmla="*/ 0 w 10583"/>
                    <a:gd name="connsiteY0" fmla="*/ 0 h 84560"/>
                    <a:gd name="connsiteX1" fmla="*/ 0 w 10583"/>
                    <a:gd name="connsiteY1" fmla="*/ 84561 h 84560"/>
                  </a:gdLst>
                  <a:ahLst/>
                  <a:cxnLst>
                    <a:cxn ang="0">
                      <a:pos x="connsiteX0" y="connsiteY0"/>
                    </a:cxn>
                    <a:cxn ang="0">
                      <a:pos x="connsiteX1" y="connsiteY1"/>
                    </a:cxn>
                  </a:cxnLst>
                  <a:rect l="l" t="t" r="r" b="b"/>
                  <a:pathLst>
                    <a:path w="10583" h="84560">
                      <a:moveTo>
                        <a:pt x="0" y="0"/>
                      </a:moveTo>
                      <a:lnTo>
                        <a:pt x="0" y="84561"/>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83" name="Freeform 349">
                  <a:extLst>
                    <a:ext uri="{FF2B5EF4-FFF2-40B4-BE49-F238E27FC236}">
                      <a16:creationId xmlns:a16="http://schemas.microsoft.com/office/drawing/2014/main" id="{460A422F-7DE3-8BD2-250C-E076D64D6E1C}"/>
                    </a:ext>
                  </a:extLst>
                </p:cNvPr>
                <p:cNvSpPr/>
                <p:nvPr/>
              </p:nvSpPr>
              <p:spPr>
                <a:xfrm>
                  <a:off x="6839585" y="2760345"/>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84" name="Freeform 350">
                  <a:extLst>
                    <a:ext uri="{FF2B5EF4-FFF2-40B4-BE49-F238E27FC236}">
                      <a16:creationId xmlns:a16="http://schemas.microsoft.com/office/drawing/2014/main" id="{39CECB8E-722C-DFCD-92E9-382DAB6C9DC1}"/>
                    </a:ext>
                  </a:extLst>
                </p:cNvPr>
                <p:cNvSpPr/>
                <p:nvPr/>
              </p:nvSpPr>
              <p:spPr>
                <a:xfrm>
                  <a:off x="6881918" y="2718117"/>
                  <a:ext cx="10583" cy="84560"/>
                </a:xfrm>
                <a:custGeom>
                  <a:avLst/>
                  <a:gdLst>
                    <a:gd name="connsiteX0" fmla="*/ 0 w 10583"/>
                    <a:gd name="connsiteY0" fmla="*/ 0 h 84560"/>
                    <a:gd name="connsiteX1" fmla="*/ 0 w 10583"/>
                    <a:gd name="connsiteY1" fmla="*/ 84561 h 84560"/>
                  </a:gdLst>
                  <a:ahLst/>
                  <a:cxnLst>
                    <a:cxn ang="0">
                      <a:pos x="connsiteX0" y="connsiteY0"/>
                    </a:cxn>
                    <a:cxn ang="0">
                      <a:pos x="connsiteX1" y="connsiteY1"/>
                    </a:cxn>
                  </a:cxnLst>
                  <a:rect l="l" t="t" r="r" b="b"/>
                  <a:pathLst>
                    <a:path w="10583" h="84560">
                      <a:moveTo>
                        <a:pt x="0" y="0"/>
                      </a:moveTo>
                      <a:lnTo>
                        <a:pt x="0" y="84561"/>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85" name="Freeform 351">
                  <a:extLst>
                    <a:ext uri="{FF2B5EF4-FFF2-40B4-BE49-F238E27FC236}">
                      <a16:creationId xmlns:a16="http://schemas.microsoft.com/office/drawing/2014/main" id="{48997DC0-534B-5B71-72D7-E8643495C04F}"/>
                    </a:ext>
                  </a:extLst>
                </p:cNvPr>
                <p:cNvSpPr/>
                <p:nvPr/>
              </p:nvSpPr>
              <p:spPr>
                <a:xfrm>
                  <a:off x="6955790" y="2924280"/>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86" name="Freeform 352">
                  <a:extLst>
                    <a:ext uri="{FF2B5EF4-FFF2-40B4-BE49-F238E27FC236}">
                      <a16:creationId xmlns:a16="http://schemas.microsoft.com/office/drawing/2014/main" id="{02A20505-CC5F-4C92-07F9-03A47AA64CF2}"/>
                    </a:ext>
                  </a:extLst>
                </p:cNvPr>
                <p:cNvSpPr/>
                <p:nvPr/>
              </p:nvSpPr>
              <p:spPr>
                <a:xfrm>
                  <a:off x="6998017" y="2882053"/>
                  <a:ext cx="10583" cy="84560"/>
                </a:xfrm>
                <a:custGeom>
                  <a:avLst/>
                  <a:gdLst>
                    <a:gd name="connsiteX0" fmla="*/ 0 w 10583"/>
                    <a:gd name="connsiteY0" fmla="*/ 0 h 84560"/>
                    <a:gd name="connsiteX1" fmla="*/ 0 w 10583"/>
                    <a:gd name="connsiteY1" fmla="*/ 84561 h 84560"/>
                  </a:gdLst>
                  <a:ahLst/>
                  <a:cxnLst>
                    <a:cxn ang="0">
                      <a:pos x="connsiteX0" y="connsiteY0"/>
                    </a:cxn>
                    <a:cxn ang="0">
                      <a:pos x="connsiteX1" y="connsiteY1"/>
                    </a:cxn>
                  </a:cxnLst>
                  <a:rect l="l" t="t" r="r" b="b"/>
                  <a:pathLst>
                    <a:path w="10583" h="84560">
                      <a:moveTo>
                        <a:pt x="0" y="0"/>
                      </a:moveTo>
                      <a:lnTo>
                        <a:pt x="0" y="84561"/>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87" name="Freeform 353">
                  <a:extLst>
                    <a:ext uri="{FF2B5EF4-FFF2-40B4-BE49-F238E27FC236}">
                      <a16:creationId xmlns:a16="http://schemas.microsoft.com/office/drawing/2014/main" id="{E3219D66-B999-747B-96DA-4FD5780AEBDF}"/>
                    </a:ext>
                  </a:extLst>
                </p:cNvPr>
                <p:cNvSpPr/>
                <p:nvPr/>
              </p:nvSpPr>
              <p:spPr>
                <a:xfrm>
                  <a:off x="7134119" y="2924280"/>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88" name="Freeform 354">
                  <a:extLst>
                    <a:ext uri="{FF2B5EF4-FFF2-40B4-BE49-F238E27FC236}">
                      <a16:creationId xmlns:a16="http://schemas.microsoft.com/office/drawing/2014/main" id="{739CCB0C-45D2-C35F-DE8B-6B02D52CB72B}"/>
                    </a:ext>
                  </a:extLst>
                </p:cNvPr>
                <p:cNvSpPr/>
                <p:nvPr/>
              </p:nvSpPr>
              <p:spPr>
                <a:xfrm>
                  <a:off x="7176452" y="2882053"/>
                  <a:ext cx="10583" cy="84560"/>
                </a:xfrm>
                <a:custGeom>
                  <a:avLst/>
                  <a:gdLst>
                    <a:gd name="connsiteX0" fmla="*/ 0 w 10583"/>
                    <a:gd name="connsiteY0" fmla="*/ 0 h 84560"/>
                    <a:gd name="connsiteX1" fmla="*/ 0 w 10583"/>
                    <a:gd name="connsiteY1" fmla="*/ 84561 h 84560"/>
                  </a:gdLst>
                  <a:ahLst/>
                  <a:cxnLst>
                    <a:cxn ang="0">
                      <a:pos x="connsiteX0" y="connsiteY0"/>
                    </a:cxn>
                    <a:cxn ang="0">
                      <a:pos x="connsiteX1" y="connsiteY1"/>
                    </a:cxn>
                  </a:cxnLst>
                  <a:rect l="l" t="t" r="r" b="b"/>
                  <a:pathLst>
                    <a:path w="10583" h="84560">
                      <a:moveTo>
                        <a:pt x="0" y="0"/>
                      </a:moveTo>
                      <a:lnTo>
                        <a:pt x="0" y="84561"/>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89" name="Freeform 355">
                  <a:extLst>
                    <a:ext uri="{FF2B5EF4-FFF2-40B4-BE49-F238E27FC236}">
                      <a16:creationId xmlns:a16="http://schemas.microsoft.com/office/drawing/2014/main" id="{06B668DD-DA37-51F7-C8B1-29C644E13CF4}"/>
                    </a:ext>
                  </a:extLst>
                </p:cNvPr>
                <p:cNvSpPr/>
                <p:nvPr/>
              </p:nvSpPr>
              <p:spPr>
                <a:xfrm>
                  <a:off x="7234872" y="2924280"/>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90" name="Freeform 356">
                  <a:extLst>
                    <a:ext uri="{FF2B5EF4-FFF2-40B4-BE49-F238E27FC236}">
                      <a16:creationId xmlns:a16="http://schemas.microsoft.com/office/drawing/2014/main" id="{C360E0CA-9147-2C15-392C-8A083556A340}"/>
                    </a:ext>
                  </a:extLst>
                </p:cNvPr>
                <p:cNvSpPr/>
                <p:nvPr/>
              </p:nvSpPr>
              <p:spPr>
                <a:xfrm>
                  <a:off x="7277205" y="2882053"/>
                  <a:ext cx="10583" cy="84560"/>
                </a:xfrm>
                <a:custGeom>
                  <a:avLst/>
                  <a:gdLst>
                    <a:gd name="connsiteX0" fmla="*/ 0 w 10583"/>
                    <a:gd name="connsiteY0" fmla="*/ 0 h 84560"/>
                    <a:gd name="connsiteX1" fmla="*/ 0 w 10583"/>
                    <a:gd name="connsiteY1" fmla="*/ 84561 h 84560"/>
                  </a:gdLst>
                  <a:ahLst/>
                  <a:cxnLst>
                    <a:cxn ang="0">
                      <a:pos x="connsiteX0" y="connsiteY0"/>
                    </a:cxn>
                    <a:cxn ang="0">
                      <a:pos x="connsiteX1" y="connsiteY1"/>
                    </a:cxn>
                  </a:cxnLst>
                  <a:rect l="l" t="t" r="r" b="b"/>
                  <a:pathLst>
                    <a:path w="10583" h="84560">
                      <a:moveTo>
                        <a:pt x="0" y="0"/>
                      </a:moveTo>
                      <a:lnTo>
                        <a:pt x="0" y="84561"/>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91" name="Freeform 357">
                  <a:extLst>
                    <a:ext uri="{FF2B5EF4-FFF2-40B4-BE49-F238E27FC236}">
                      <a16:creationId xmlns:a16="http://schemas.microsoft.com/office/drawing/2014/main" id="{ED5E0EE9-EFCC-53C3-1F3C-39F3580AA389}"/>
                    </a:ext>
                  </a:extLst>
                </p:cNvPr>
                <p:cNvSpPr/>
                <p:nvPr/>
              </p:nvSpPr>
              <p:spPr>
                <a:xfrm>
                  <a:off x="7289270" y="2924280"/>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92" name="Freeform 358">
                  <a:extLst>
                    <a:ext uri="{FF2B5EF4-FFF2-40B4-BE49-F238E27FC236}">
                      <a16:creationId xmlns:a16="http://schemas.microsoft.com/office/drawing/2014/main" id="{7B1AAF39-6D3D-B587-C6A3-EFEFB1D52003}"/>
                    </a:ext>
                  </a:extLst>
                </p:cNvPr>
                <p:cNvSpPr/>
                <p:nvPr/>
              </p:nvSpPr>
              <p:spPr>
                <a:xfrm>
                  <a:off x="7331498" y="2882053"/>
                  <a:ext cx="10583" cy="84560"/>
                </a:xfrm>
                <a:custGeom>
                  <a:avLst/>
                  <a:gdLst>
                    <a:gd name="connsiteX0" fmla="*/ 0 w 10583"/>
                    <a:gd name="connsiteY0" fmla="*/ 0 h 84560"/>
                    <a:gd name="connsiteX1" fmla="*/ 0 w 10583"/>
                    <a:gd name="connsiteY1" fmla="*/ 84561 h 84560"/>
                  </a:gdLst>
                  <a:ahLst/>
                  <a:cxnLst>
                    <a:cxn ang="0">
                      <a:pos x="connsiteX0" y="connsiteY0"/>
                    </a:cxn>
                    <a:cxn ang="0">
                      <a:pos x="connsiteX1" y="connsiteY1"/>
                    </a:cxn>
                  </a:cxnLst>
                  <a:rect l="l" t="t" r="r" b="b"/>
                  <a:pathLst>
                    <a:path w="10583" h="84560">
                      <a:moveTo>
                        <a:pt x="0" y="0"/>
                      </a:moveTo>
                      <a:lnTo>
                        <a:pt x="0" y="84561"/>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93" name="Freeform 359">
                  <a:extLst>
                    <a:ext uri="{FF2B5EF4-FFF2-40B4-BE49-F238E27FC236}">
                      <a16:creationId xmlns:a16="http://schemas.microsoft.com/office/drawing/2014/main" id="{A5DA16C7-58B6-0692-F341-DF229C7277C3}"/>
                    </a:ext>
                  </a:extLst>
                </p:cNvPr>
                <p:cNvSpPr/>
                <p:nvPr/>
              </p:nvSpPr>
              <p:spPr>
                <a:xfrm>
                  <a:off x="7296996" y="2924280"/>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94" name="Freeform 360">
                  <a:extLst>
                    <a:ext uri="{FF2B5EF4-FFF2-40B4-BE49-F238E27FC236}">
                      <a16:creationId xmlns:a16="http://schemas.microsoft.com/office/drawing/2014/main" id="{334EFAC3-8924-F1EA-CDEF-B5FC74A73079}"/>
                    </a:ext>
                  </a:extLst>
                </p:cNvPr>
                <p:cNvSpPr/>
                <p:nvPr/>
              </p:nvSpPr>
              <p:spPr>
                <a:xfrm>
                  <a:off x="7339224" y="2882053"/>
                  <a:ext cx="10583" cy="84560"/>
                </a:xfrm>
                <a:custGeom>
                  <a:avLst/>
                  <a:gdLst>
                    <a:gd name="connsiteX0" fmla="*/ 0 w 10583"/>
                    <a:gd name="connsiteY0" fmla="*/ 0 h 84560"/>
                    <a:gd name="connsiteX1" fmla="*/ 0 w 10583"/>
                    <a:gd name="connsiteY1" fmla="*/ 84561 h 84560"/>
                  </a:gdLst>
                  <a:ahLst/>
                  <a:cxnLst>
                    <a:cxn ang="0">
                      <a:pos x="connsiteX0" y="connsiteY0"/>
                    </a:cxn>
                    <a:cxn ang="0">
                      <a:pos x="connsiteX1" y="connsiteY1"/>
                    </a:cxn>
                  </a:cxnLst>
                  <a:rect l="l" t="t" r="r" b="b"/>
                  <a:pathLst>
                    <a:path w="10583" h="84560">
                      <a:moveTo>
                        <a:pt x="0" y="0"/>
                      </a:moveTo>
                      <a:lnTo>
                        <a:pt x="0" y="84561"/>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95" name="Freeform 361">
                  <a:extLst>
                    <a:ext uri="{FF2B5EF4-FFF2-40B4-BE49-F238E27FC236}">
                      <a16:creationId xmlns:a16="http://schemas.microsoft.com/office/drawing/2014/main" id="{ED05CE4D-E835-A248-0638-B57786056EC5}"/>
                    </a:ext>
                  </a:extLst>
                </p:cNvPr>
                <p:cNvSpPr/>
                <p:nvPr/>
              </p:nvSpPr>
              <p:spPr>
                <a:xfrm>
                  <a:off x="7366740" y="2924280"/>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96" name="Freeform 362">
                  <a:extLst>
                    <a:ext uri="{FF2B5EF4-FFF2-40B4-BE49-F238E27FC236}">
                      <a16:creationId xmlns:a16="http://schemas.microsoft.com/office/drawing/2014/main" id="{E008E94F-58D9-D1EB-9802-44681FF89D31}"/>
                    </a:ext>
                  </a:extLst>
                </p:cNvPr>
                <p:cNvSpPr/>
                <p:nvPr/>
              </p:nvSpPr>
              <p:spPr>
                <a:xfrm>
                  <a:off x="7408968" y="2882053"/>
                  <a:ext cx="10583" cy="84560"/>
                </a:xfrm>
                <a:custGeom>
                  <a:avLst/>
                  <a:gdLst>
                    <a:gd name="connsiteX0" fmla="*/ 0 w 10583"/>
                    <a:gd name="connsiteY0" fmla="*/ 0 h 84560"/>
                    <a:gd name="connsiteX1" fmla="*/ 0 w 10583"/>
                    <a:gd name="connsiteY1" fmla="*/ 84561 h 84560"/>
                  </a:gdLst>
                  <a:ahLst/>
                  <a:cxnLst>
                    <a:cxn ang="0">
                      <a:pos x="connsiteX0" y="connsiteY0"/>
                    </a:cxn>
                    <a:cxn ang="0">
                      <a:pos x="connsiteX1" y="connsiteY1"/>
                    </a:cxn>
                  </a:cxnLst>
                  <a:rect l="l" t="t" r="r" b="b"/>
                  <a:pathLst>
                    <a:path w="10583" h="84560">
                      <a:moveTo>
                        <a:pt x="0" y="0"/>
                      </a:moveTo>
                      <a:lnTo>
                        <a:pt x="0" y="84561"/>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97" name="Freeform 363">
                  <a:extLst>
                    <a:ext uri="{FF2B5EF4-FFF2-40B4-BE49-F238E27FC236}">
                      <a16:creationId xmlns:a16="http://schemas.microsoft.com/office/drawing/2014/main" id="{6B3333BA-B8DE-1775-21C8-3D714A5B48F8}"/>
                    </a:ext>
                  </a:extLst>
                </p:cNvPr>
                <p:cNvSpPr/>
                <p:nvPr/>
              </p:nvSpPr>
              <p:spPr>
                <a:xfrm>
                  <a:off x="7777585" y="2924280"/>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98" name="Freeform 364">
                  <a:extLst>
                    <a:ext uri="{FF2B5EF4-FFF2-40B4-BE49-F238E27FC236}">
                      <a16:creationId xmlns:a16="http://schemas.microsoft.com/office/drawing/2014/main" id="{491C795D-561F-BE44-B165-3555AA1A45FE}"/>
                    </a:ext>
                  </a:extLst>
                </p:cNvPr>
                <p:cNvSpPr/>
                <p:nvPr/>
              </p:nvSpPr>
              <p:spPr>
                <a:xfrm>
                  <a:off x="7819919" y="2882053"/>
                  <a:ext cx="10583" cy="84560"/>
                </a:xfrm>
                <a:custGeom>
                  <a:avLst/>
                  <a:gdLst>
                    <a:gd name="connsiteX0" fmla="*/ 0 w 10583"/>
                    <a:gd name="connsiteY0" fmla="*/ 0 h 84560"/>
                    <a:gd name="connsiteX1" fmla="*/ 0 w 10583"/>
                    <a:gd name="connsiteY1" fmla="*/ 84561 h 84560"/>
                  </a:gdLst>
                  <a:ahLst/>
                  <a:cxnLst>
                    <a:cxn ang="0">
                      <a:pos x="connsiteX0" y="connsiteY0"/>
                    </a:cxn>
                    <a:cxn ang="0">
                      <a:pos x="connsiteX1" y="connsiteY1"/>
                    </a:cxn>
                  </a:cxnLst>
                  <a:rect l="l" t="t" r="r" b="b"/>
                  <a:pathLst>
                    <a:path w="10583" h="84560">
                      <a:moveTo>
                        <a:pt x="0" y="0"/>
                      </a:moveTo>
                      <a:lnTo>
                        <a:pt x="0" y="84561"/>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299" name="Freeform 365">
                  <a:extLst>
                    <a:ext uri="{FF2B5EF4-FFF2-40B4-BE49-F238E27FC236}">
                      <a16:creationId xmlns:a16="http://schemas.microsoft.com/office/drawing/2014/main" id="{57863293-F02A-F638-0FEF-94CA55540B64}"/>
                    </a:ext>
                  </a:extLst>
                </p:cNvPr>
                <p:cNvSpPr/>
                <p:nvPr/>
              </p:nvSpPr>
              <p:spPr>
                <a:xfrm>
                  <a:off x="7839710" y="2924280"/>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300" name="Freeform 366">
                  <a:extLst>
                    <a:ext uri="{FF2B5EF4-FFF2-40B4-BE49-F238E27FC236}">
                      <a16:creationId xmlns:a16="http://schemas.microsoft.com/office/drawing/2014/main" id="{BA7A6BAB-DDAE-D183-B4FE-82915743CDD3}"/>
                    </a:ext>
                  </a:extLst>
                </p:cNvPr>
                <p:cNvSpPr/>
                <p:nvPr/>
              </p:nvSpPr>
              <p:spPr>
                <a:xfrm>
                  <a:off x="7881937" y="2882053"/>
                  <a:ext cx="10583" cy="84560"/>
                </a:xfrm>
                <a:custGeom>
                  <a:avLst/>
                  <a:gdLst>
                    <a:gd name="connsiteX0" fmla="*/ 0 w 10583"/>
                    <a:gd name="connsiteY0" fmla="*/ 0 h 84560"/>
                    <a:gd name="connsiteX1" fmla="*/ 0 w 10583"/>
                    <a:gd name="connsiteY1" fmla="*/ 84561 h 84560"/>
                  </a:gdLst>
                  <a:ahLst/>
                  <a:cxnLst>
                    <a:cxn ang="0">
                      <a:pos x="connsiteX0" y="connsiteY0"/>
                    </a:cxn>
                    <a:cxn ang="0">
                      <a:pos x="connsiteX1" y="connsiteY1"/>
                    </a:cxn>
                  </a:cxnLst>
                  <a:rect l="l" t="t" r="r" b="b"/>
                  <a:pathLst>
                    <a:path w="10583" h="84560">
                      <a:moveTo>
                        <a:pt x="0" y="0"/>
                      </a:moveTo>
                      <a:lnTo>
                        <a:pt x="0" y="84561"/>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301" name="Freeform 367">
                  <a:extLst>
                    <a:ext uri="{FF2B5EF4-FFF2-40B4-BE49-F238E27FC236}">
                      <a16:creationId xmlns:a16="http://schemas.microsoft.com/office/drawing/2014/main" id="{37A9887A-A6CD-807B-8BF8-524F4C3401C1}"/>
                    </a:ext>
                  </a:extLst>
                </p:cNvPr>
                <p:cNvSpPr/>
                <p:nvPr/>
              </p:nvSpPr>
              <p:spPr>
                <a:xfrm>
                  <a:off x="7862993" y="2924280"/>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302" name="Freeform 368">
                  <a:extLst>
                    <a:ext uri="{FF2B5EF4-FFF2-40B4-BE49-F238E27FC236}">
                      <a16:creationId xmlns:a16="http://schemas.microsoft.com/office/drawing/2014/main" id="{396C8005-BACB-7388-7D20-FA5DD8951612}"/>
                    </a:ext>
                  </a:extLst>
                </p:cNvPr>
                <p:cNvSpPr/>
                <p:nvPr/>
              </p:nvSpPr>
              <p:spPr>
                <a:xfrm>
                  <a:off x="7905326" y="2882053"/>
                  <a:ext cx="10583" cy="84560"/>
                </a:xfrm>
                <a:custGeom>
                  <a:avLst/>
                  <a:gdLst>
                    <a:gd name="connsiteX0" fmla="*/ 0 w 10583"/>
                    <a:gd name="connsiteY0" fmla="*/ 0 h 84560"/>
                    <a:gd name="connsiteX1" fmla="*/ 0 w 10583"/>
                    <a:gd name="connsiteY1" fmla="*/ 84561 h 84560"/>
                  </a:gdLst>
                  <a:ahLst/>
                  <a:cxnLst>
                    <a:cxn ang="0">
                      <a:pos x="connsiteX0" y="connsiteY0"/>
                    </a:cxn>
                    <a:cxn ang="0">
                      <a:pos x="connsiteX1" y="connsiteY1"/>
                    </a:cxn>
                  </a:cxnLst>
                  <a:rect l="l" t="t" r="r" b="b"/>
                  <a:pathLst>
                    <a:path w="10583" h="84560">
                      <a:moveTo>
                        <a:pt x="0" y="0"/>
                      </a:moveTo>
                      <a:lnTo>
                        <a:pt x="0" y="84561"/>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303" name="Freeform 369">
                  <a:extLst>
                    <a:ext uri="{FF2B5EF4-FFF2-40B4-BE49-F238E27FC236}">
                      <a16:creationId xmlns:a16="http://schemas.microsoft.com/office/drawing/2014/main" id="{0674C542-8E92-F7DD-E242-1188E719EE24}"/>
                    </a:ext>
                  </a:extLst>
                </p:cNvPr>
                <p:cNvSpPr/>
                <p:nvPr/>
              </p:nvSpPr>
              <p:spPr>
                <a:xfrm>
                  <a:off x="7948189" y="2924280"/>
                  <a:ext cx="84560" cy="10583"/>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304" name="Freeform 370">
                  <a:extLst>
                    <a:ext uri="{FF2B5EF4-FFF2-40B4-BE49-F238E27FC236}">
                      <a16:creationId xmlns:a16="http://schemas.microsoft.com/office/drawing/2014/main" id="{672273B0-5181-F1E5-1989-E362AF62F2C6}"/>
                    </a:ext>
                  </a:extLst>
                </p:cNvPr>
                <p:cNvSpPr/>
                <p:nvPr/>
              </p:nvSpPr>
              <p:spPr>
                <a:xfrm>
                  <a:off x="7990416" y="2882053"/>
                  <a:ext cx="10583" cy="84560"/>
                </a:xfrm>
                <a:custGeom>
                  <a:avLst/>
                  <a:gdLst>
                    <a:gd name="connsiteX0" fmla="*/ 0 w 10583"/>
                    <a:gd name="connsiteY0" fmla="*/ 0 h 84560"/>
                    <a:gd name="connsiteX1" fmla="*/ 0 w 10583"/>
                    <a:gd name="connsiteY1" fmla="*/ 84561 h 84560"/>
                  </a:gdLst>
                  <a:ahLst/>
                  <a:cxnLst>
                    <a:cxn ang="0">
                      <a:pos x="connsiteX0" y="connsiteY0"/>
                    </a:cxn>
                    <a:cxn ang="0">
                      <a:pos x="connsiteX1" y="connsiteY1"/>
                    </a:cxn>
                  </a:cxnLst>
                  <a:rect l="l" t="t" r="r" b="b"/>
                  <a:pathLst>
                    <a:path w="10583" h="84560">
                      <a:moveTo>
                        <a:pt x="0" y="0"/>
                      </a:moveTo>
                      <a:lnTo>
                        <a:pt x="0" y="84561"/>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305" name="Freeform 371">
                  <a:extLst>
                    <a:ext uri="{FF2B5EF4-FFF2-40B4-BE49-F238E27FC236}">
                      <a16:creationId xmlns:a16="http://schemas.microsoft.com/office/drawing/2014/main" id="{65C5159A-3EDB-1254-3ED4-2F8BEA49F126}"/>
                    </a:ext>
                  </a:extLst>
                </p:cNvPr>
                <p:cNvSpPr/>
                <p:nvPr/>
              </p:nvSpPr>
              <p:spPr>
                <a:xfrm>
                  <a:off x="8049048" y="2924280"/>
                  <a:ext cx="84666" cy="10583"/>
                </a:xfrm>
                <a:custGeom>
                  <a:avLst/>
                  <a:gdLst>
                    <a:gd name="connsiteX0" fmla="*/ 0 w 84666"/>
                    <a:gd name="connsiteY0" fmla="*/ 0 h 10583"/>
                    <a:gd name="connsiteX1" fmla="*/ 84666 w 84666"/>
                    <a:gd name="connsiteY1" fmla="*/ 0 h 10583"/>
                  </a:gdLst>
                  <a:ahLst/>
                  <a:cxnLst>
                    <a:cxn ang="0">
                      <a:pos x="connsiteX0" y="connsiteY0"/>
                    </a:cxn>
                    <a:cxn ang="0">
                      <a:pos x="connsiteX1" y="connsiteY1"/>
                    </a:cxn>
                  </a:cxnLst>
                  <a:rect l="l" t="t" r="r" b="b"/>
                  <a:pathLst>
                    <a:path w="84666" h="10583">
                      <a:moveTo>
                        <a:pt x="0" y="0"/>
                      </a:moveTo>
                      <a:lnTo>
                        <a:pt x="84666" y="0"/>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306" name="Freeform 372">
                  <a:extLst>
                    <a:ext uri="{FF2B5EF4-FFF2-40B4-BE49-F238E27FC236}">
                      <a16:creationId xmlns:a16="http://schemas.microsoft.com/office/drawing/2014/main" id="{6CB98275-E86D-C630-820E-D7DDE393F581}"/>
                    </a:ext>
                  </a:extLst>
                </p:cNvPr>
                <p:cNvSpPr/>
                <p:nvPr/>
              </p:nvSpPr>
              <p:spPr>
                <a:xfrm>
                  <a:off x="8091381" y="2882053"/>
                  <a:ext cx="10583" cy="84560"/>
                </a:xfrm>
                <a:custGeom>
                  <a:avLst/>
                  <a:gdLst>
                    <a:gd name="connsiteX0" fmla="*/ 0 w 10583"/>
                    <a:gd name="connsiteY0" fmla="*/ 0 h 84560"/>
                    <a:gd name="connsiteX1" fmla="*/ 0 w 10583"/>
                    <a:gd name="connsiteY1" fmla="*/ 84561 h 84560"/>
                  </a:gdLst>
                  <a:ahLst/>
                  <a:cxnLst>
                    <a:cxn ang="0">
                      <a:pos x="connsiteX0" y="connsiteY0"/>
                    </a:cxn>
                    <a:cxn ang="0">
                      <a:pos x="connsiteX1" y="connsiteY1"/>
                    </a:cxn>
                  </a:cxnLst>
                  <a:rect l="l" t="t" r="r" b="b"/>
                  <a:pathLst>
                    <a:path w="10583" h="84560">
                      <a:moveTo>
                        <a:pt x="0" y="0"/>
                      </a:moveTo>
                      <a:lnTo>
                        <a:pt x="0" y="84561"/>
                      </a:lnTo>
                    </a:path>
                  </a:pathLst>
                </a:custGeom>
                <a:ln w="21167" cap="flat">
                  <a:solidFill>
                    <a:schemeClr val="accent1">
                      <a:lumMod val="75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grpSp>
        </p:grpSp>
        <p:grpSp>
          <p:nvGrpSpPr>
            <p:cNvPr id="395" name="Graphic 2">
              <a:extLst>
                <a:ext uri="{FF2B5EF4-FFF2-40B4-BE49-F238E27FC236}">
                  <a16:creationId xmlns:a16="http://schemas.microsoft.com/office/drawing/2014/main" id="{CCD5EACC-0659-19AA-F24E-0D0B0ED3B6FC}"/>
                </a:ext>
              </a:extLst>
            </p:cNvPr>
            <p:cNvGrpSpPr/>
            <p:nvPr/>
          </p:nvGrpSpPr>
          <p:grpSpPr>
            <a:xfrm>
              <a:off x="853852" y="1099399"/>
              <a:ext cx="5412587" cy="4917842"/>
              <a:chOff x="3412631" y="1100626"/>
              <a:chExt cx="5412587" cy="4917842"/>
            </a:xfrm>
          </p:grpSpPr>
          <p:sp>
            <p:nvSpPr>
              <p:cNvPr id="605" name="TextBox 604">
                <a:extLst>
                  <a:ext uri="{FF2B5EF4-FFF2-40B4-BE49-F238E27FC236}">
                    <a16:creationId xmlns:a16="http://schemas.microsoft.com/office/drawing/2014/main" id="{B9EA48F2-E6CB-1171-F300-C4C943A18698}"/>
                  </a:ext>
                </a:extLst>
              </p:cNvPr>
              <p:cNvSpPr txBox="1"/>
              <p:nvPr/>
            </p:nvSpPr>
            <p:spPr>
              <a:xfrm>
                <a:off x="4454103" y="1100626"/>
                <a:ext cx="3512074" cy="353943"/>
              </a:xfrm>
              <a:prstGeom prst="rect">
                <a:avLst/>
              </a:prstGeom>
              <a:noFill/>
            </p:spPr>
            <p:txBody>
              <a:bodyPr wrap="none" rtlCol="0">
                <a:spAutoFit/>
              </a:bodyPr>
              <a:lstStyle/>
              <a:p>
                <a:pPr algn="ctr" defTabSz="685800" fontAlgn="auto">
                  <a:spcBef>
                    <a:spcPts val="0"/>
                  </a:spcBef>
                  <a:spcAft>
                    <a:spcPts val="0"/>
                  </a:spcAft>
                  <a:defRPr/>
                </a:pPr>
                <a:r>
                  <a:rPr lang="en-US" sz="1125" b="1" dirty="0">
                    <a:ln/>
                    <a:solidFill>
                      <a:srgbClr val="231F20"/>
                    </a:solidFill>
                    <a:latin typeface="Arial"/>
                    <a:ea typeface="+mn-ea"/>
                    <a:cs typeface="Arial"/>
                    <a:sym typeface="Arial"/>
                    <a:rtl val="0"/>
                  </a:rPr>
                  <a:t>T-DXd 5.4 mg/kg Q3W Total (N = 82)</a:t>
                </a:r>
              </a:p>
            </p:txBody>
          </p:sp>
          <p:sp>
            <p:nvSpPr>
              <p:cNvPr id="606" name="TextBox 605">
                <a:extLst>
                  <a:ext uri="{FF2B5EF4-FFF2-40B4-BE49-F238E27FC236}">
                    <a16:creationId xmlns:a16="http://schemas.microsoft.com/office/drawing/2014/main" id="{4757227A-07CE-8B93-DC9A-E26FE9DE22FD}"/>
                  </a:ext>
                </a:extLst>
              </p:cNvPr>
              <p:cNvSpPr txBox="1"/>
              <p:nvPr/>
            </p:nvSpPr>
            <p:spPr>
              <a:xfrm rot="16200000">
                <a:off x="2862052" y="3185534"/>
                <a:ext cx="1408933" cy="307776"/>
              </a:xfrm>
              <a:prstGeom prst="rect">
                <a:avLst/>
              </a:prstGeom>
              <a:noFill/>
            </p:spPr>
            <p:txBody>
              <a:bodyPr wrap="none" rtlCol="0">
                <a:spAutoFit/>
              </a:bodyPr>
              <a:lstStyle/>
              <a:p>
                <a:pPr algn="ctr" defTabSz="685800" fontAlgn="auto">
                  <a:spcBef>
                    <a:spcPts val="0"/>
                  </a:spcBef>
                  <a:spcAft>
                    <a:spcPts val="0"/>
                  </a:spcAft>
                  <a:defRPr/>
                </a:pPr>
                <a:r>
                  <a:rPr lang="en-US" sz="900" b="1" dirty="0">
                    <a:ln/>
                    <a:solidFill>
                      <a:srgbClr val="231F20"/>
                    </a:solidFill>
                    <a:latin typeface="Arial"/>
                    <a:ea typeface="+mn-ea"/>
                    <a:cs typeface="Arial"/>
                    <a:sym typeface="Arial"/>
                    <a:rtl val="0"/>
                  </a:rPr>
                  <a:t>Overall Survival</a:t>
                </a:r>
              </a:p>
            </p:txBody>
          </p:sp>
          <p:sp>
            <p:nvSpPr>
              <p:cNvPr id="607" name="TextBox 606">
                <a:extLst>
                  <a:ext uri="{FF2B5EF4-FFF2-40B4-BE49-F238E27FC236}">
                    <a16:creationId xmlns:a16="http://schemas.microsoft.com/office/drawing/2014/main" id="{CF703F3D-FE70-C05A-994C-FD33EB6344FC}"/>
                  </a:ext>
                </a:extLst>
              </p:cNvPr>
              <p:cNvSpPr txBox="1"/>
              <p:nvPr/>
            </p:nvSpPr>
            <p:spPr>
              <a:xfrm>
                <a:off x="3802516" y="4765505"/>
                <a:ext cx="434307"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0.0</a:t>
                </a:r>
              </a:p>
            </p:txBody>
          </p:sp>
          <p:sp>
            <p:nvSpPr>
              <p:cNvPr id="608" name="TextBox 607">
                <a:extLst>
                  <a:ext uri="{FF2B5EF4-FFF2-40B4-BE49-F238E27FC236}">
                    <a16:creationId xmlns:a16="http://schemas.microsoft.com/office/drawing/2014/main" id="{F4230E0E-4EED-95C6-94F1-EC9297000A7A}"/>
                  </a:ext>
                </a:extLst>
              </p:cNvPr>
              <p:cNvSpPr txBox="1"/>
              <p:nvPr/>
            </p:nvSpPr>
            <p:spPr>
              <a:xfrm>
                <a:off x="3802516" y="4124060"/>
                <a:ext cx="434307"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0.2</a:t>
                </a:r>
              </a:p>
            </p:txBody>
          </p:sp>
          <p:sp>
            <p:nvSpPr>
              <p:cNvPr id="609" name="TextBox 608">
                <a:extLst>
                  <a:ext uri="{FF2B5EF4-FFF2-40B4-BE49-F238E27FC236}">
                    <a16:creationId xmlns:a16="http://schemas.microsoft.com/office/drawing/2014/main" id="{11F0DF9C-D8DF-C02F-EFCE-7A1560590BBF}"/>
                  </a:ext>
                </a:extLst>
              </p:cNvPr>
              <p:cNvSpPr txBox="1"/>
              <p:nvPr/>
            </p:nvSpPr>
            <p:spPr>
              <a:xfrm>
                <a:off x="3802516" y="3495738"/>
                <a:ext cx="434307"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0.4</a:t>
                </a:r>
              </a:p>
            </p:txBody>
          </p:sp>
          <p:sp>
            <p:nvSpPr>
              <p:cNvPr id="610" name="TextBox 609">
                <a:extLst>
                  <a:ext uri="{FF2B5EF4-FFF2-40B4-BE49-F238E27FC236}">
                    <a16:creationId xmlns:a16="http://schemas.microsoft.com/office/drawing/2014/main" id="{B2043AB5-5F9D-04DC-A7F4-F72084F38D3F}"/>
                  </a:ext>
                </a:extLst>
              </p:cNvPr>
              <p:cNvSpPr txBox="1"/>
              <p:nvPr/>
            </p:nvSpPr>
            <p:spPr>
              <a:xfrm>
                <a:off x="3802516" y="2852684"/>
                <a:ext cx="434307"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0.6</a:t>
                </a:r>
              </a:p>
            </p:txBody>
          </p:sp>
          <p:sp>
            <p:nvSpPr>
              <p:cNvPr id="611" name="TextBox 610">
                <a:extLst>
                  <a:ext uri="{FF2B5EF4-FFF2-40B4-BE49-F238E27FC236}">
                    <a16:creationId xmlns:a16="http://schemas.microsoft.com/office/drawing/2014/main" id="{A0FD2465-5A09-1E22-ACA9-E7B3FDDD1EF3}"/>
                  </a:ext>
                </a:extLst>
              </p:cNvPr>
              <p:cNvSpPr txBox="1"/>
              <p:nvPr/>
            </p:nvSpPr>
            <p:spPr>
              <a:xfrm>
                <a:off x="3802516" y="2215123"/>
                <a:ext cx="434307"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0.8</a:t>
                </a:r>
              </a:p>
            </p:txBody>
          </p:sp>
          <p:sp>
            <p:nvSpPr>
              <p:cNvPr id="612" name="TextBox 611">
                <a:extLst>
                  <a:ext uri="{FF2B5EF4-FFF2-40B4-BE49-F238E27FC236}">
                    <a16:creationId xmlns:a16="http://schemas.microsoft.com/office/drawing/2014/main" id="{F10F5567-A0F5-0C9C-78FB-A2C90F2E2E43}"/>
                  </a:ext>
                </a:extLst>
              </p:cNvPr>
              <p:cNvSpPr txBox="1"/>
              <p:nvPr/>
            </p:nvSpPr>
            <p:spPr>
              <a:xfrm>
                <a:off x="3802516" y="1575817"/>
                <a:ext cx="434307"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1.0</a:t>
                </a:r>
              </a:p>
            </p:txBody>
          </p:sp>
          <p:sp>
            <p:nvSpPr>
              <p:cNvPr id="613" name="TextBox 612">
                <a:extLst>
                  <a:ext uri="{FF2B5EF4-FFF2-40B4-BE49-F238E27FC236}">
                    <a16:creationId xmlns:a16="http://schemas.microsoft.com/office/drawing/2014/main" id="{553B802F-984B-BFD4-2288-F0258E12FCED}"/>
                  </a:ext>
                </a:extLst>
              </p:cNvPr>
              <p:cNvSpPr txBox="1"/>
              <p:nvPr/>
            </p:nvSpPr>
            <p:spPr>
              <a:xfrm>
                <a:off x="4525708" y="4382030"/>
                <a:ext cx="682239"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Censor</a:t>
                </a:r>
              </a:p>
            </p:txBody>
          </p:sp>
          <p:sp>
            <p:nvSpPr>
              <p:cNvPr id="614" name="TextBox 613">
                <a:extLst>
                  <a:ext uri="{FF2B5EF4-FFF2-40B4-BE49-F238E27FC236}">
                    <a16:creationId xmlns:a16="http://schemas.microsoft.com/office/drawing/2014/main" id="{1794604D-8BC7-40E8-F13A-6A487272BA85}"/>
                  </a:ext>
                </a:extLst>
              </p:cNvPr>
              <p:cNvSpPr txBox="1"/>
              <p:nvPr/>
            </p:nvSpPr>
            <p:spPr>
              <a:xfrm>
                <a:off x="4525708" y="4605666"/>
                <a:ext cx="690788"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95% CI</a:t>
                </a:r>
              </a:p>
            </p:txBody>
          </p:sp>
          <p:sp>
            <p:nvSpPr>
              <p:cNvPr id="615" name="TextBox 614">
                <a:extLst>
                  <a:ext uri="{FF2B5EF4-FFF2-40B4-BE49-F238E27FC236}">
                    <a16:creationId xmlns:a16="http://schemas.microsoft.com/office/drawing/2014/main" id="{F4C05897-D780-9DB5-4C1D-66062F914B66}"/>
                  </a:ext>
                </a:extLst>
              </p:cNvPr>
              <p:cNvSpPr txBox="1"/>
              <p:nvPr/>
            </p:nvSpPr>
            <p:spPr>
              <a:xfrm>
                <a:off x="7040946" y="1493494"/>
                <a:ext cx="1146041" cy="338555"/>
              </a:xfrm>
              <a:prstGeom prst="rect">
                <a:avLst/>
              </a:prstGeom>
              <a:noFill/>
            </p:spPr>
            <p:txBody>
              <a:bodyPr wrap="none" rtlCol="0">
                <a:spAutoFit/>
              </a:bodyPr>
              <a:lstStyle/>
              <a:p>
                <a:pPr algn="ctr" defTabSz="685800" fontAlgn="auto">
                  <a:spcBef>
                    <a:spcPts val="0"/>
                  </a:spcBef>
                  <a:spcAft>
                    <a:spcPts val="0"/>
                  </a:spcAft>
                  <a:defRPr/>
                </a:pPr>
                <a:r>
                  <a:rPr lang="en-US" sz="1050" dirty="0">
                    <a:ln/>
                    <a:solidFill>
                      <a:srgbClr val="231F20"/>
                    </a:solidFill>
                    <a:latin typeface="Arial"/>
                    <a:ea typeface="+mn-ea"/>
                    <a:cs typeface="Arial"/>
                    <a:sym typeface="Arial"/>
                    <a:rtl val="0"/>
                  </a:rPr>
                  <a:t>Median OS</a:t>
                </a:r>
              </a:p>
            </p:txBody>
          </p:sp>
          <p:sp>
            <p:nvSpPr>
              <p:cNvPr id="616" name="TextBox 615">
                <a:extLst>
                  <a:ext uri="{FF2B5EF4-FFF2-40B4-BE49-F238E27FC236}">
                    <a16:creationId xmlns:a16="http://schemas.microsoft.com/office/drawing/2014/main" id="{0ED4536B-0921-2437-8520-5D1099372F30}"/>
                  </a:ext>
                </a:extLst>
              </p:cNvPr>
              <p:cNvSpPr txBox="1"/>
              <p:nvPr/>
            </p:nvSpPr>
            <p:spPr>
              <a:xfrm>
                <a:off x="6402717" y="1727659"/>
                <a:ext cx="2422501" cy="492443"/>
              </a:xfrm>
              <a:prstGeom prst="rect">
                <a:avLst/>
              </a:prstGeom>
              <a:noFill/>
            </p:spPr>
            <p:txBody>
              <a:bodyPr wrap="square" rtlCol="0">
                <a:spAutoFit/>
              </a:bodyPr>
              <a:lstStyle/>
              <a:p>
                <a:pPr algn="ctr" defTabSz="685800" fontAlgn="auto">
                  <a:spcBef>
                    <a:spcPts val="0"/>
                  </a:spcBef>
                  <a:spcAft>
                    <a:spcPts val="0"/>
                  </a:spcAft>
                  <a:defRPr/>
                </a:pPr>
                <a:r>
                  <a:rPr lang="en-US" sz="900" dirty="0">
                    <a:ln/>
                    <a:solidFill>
                      <a:srgbClr val="231F20"/>
                    </a:solidFill>
                    <a:latin typeface="Arial"/>
                    <a:ea typeface="+mn-ea"/>
                    <a:cs typeface="Arial"/>
                    <a:sym typeface="Arial"/>
                    <a:rtl val="0"/>
                  </a:rPr>
                  <a:t>13.4 months (95% CI, 12.5-16.8)</a:t>
                </a:r>
              </a:p>
            </p:txBody>
          </p:sp>
          <p:sp>
            <p:nvSpPr>
              <p:cNvPr id="617" name="Freeform 298">
                <a:extLst>
                  <a:ext uri="{FF2B5EF4-FFF2-40B4-BE49-F238E27FC236}">
                    <a16:creationId xmlns:a16="http://schemas.microsoft.com/office/drawing/2014/main" id="{50ED30E7-1488-8B5C-5140-D020201D3A76}"/>
                  </a:ext>
                </a:extLst>
              </p:cNvPr>
              <p:cNvSpPr/>
              <p:nvPr/>
            </p:nvSpPr>
            <p:spPr>
              <a:xfrm>
                <a:off x="4225078" y="4902305"/>
                <a:ext cx="4258839" cy="10583"/>
              </a:xfrm>
              <a:custGeom>
                <a:avLst/>
                <a:gdLst>
                  <a:gd name="connsiteX0" fmla="*/ 0 w 4258839"/>
                  <a:gd name="connsiteY0" fmla="*/ 0 h 10583"/>
                  <a:gd name="connsiteX1" fmla="*/ 4258839 w 4258839"/>
                  <a:gd name="connsiteY1" fmla="*/ 0 h 10583"/>
                </a:gdLst>
                <a:ahLst/>
                <a:cxnLst>
                  <a:cxn ang="0">
                    <a:pos x="connsiteX0" y="connsiteY0"/>
                  </a:cxn>
                  <a:cxn ang="0">
                    <a:pos x="connsiteX1" y="connsiteY1"/>
                  </a:cxn>
                </a:cxnLst>
                <a:rect l="l" t="t" r="r" b="b"/>
                <a:pathLst>
                  <a:path w="4258839" h="10583">
                    <a:moveTo>
                      <a:pt x="0" y="0"/>
                    </a:moveTo>
                    <a:lnTo>
                      <a:pt x="4258839"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618" name="Freeform 299">
                <a:extLst>
                  <a:ext uri="{FF2B5EF4-FFF2-40B4-BE49-F238E27FC236}">
                    <a16:creationId xmlns:a16="http://schemas.microsoft.com/office/drawing/2014/main" id="{99F811C9-7AE6-169D-D662-1AEA6D8B5F87}"/>
                  </a:ext>
                </a:extLst>
              </p:cNvPr>
              <p:cNvSpPr/>
              <p:nvPr/>
            </p:nvSpPr>
            <p:spPr>
              <a:xfrm>
                <a:off x="4230793" y="1690475"/>
                <a:ext cx="10583" cy="3211830"/>
              </a:xfrm>
              <a:custGeom>
                <a:avLst/>
                <a:gdLst>
                  <a:gd name="connsiteX0" fmla="*/ 0 w 10583"/>
                  <a:gd name="connsiteY0" fmla="*/ 3211830 h 3211830"/>
                  <a:gd name="connsiteX1" fmla="*/ 0 w 10583"/>
                  <a:gd name="connsiteY1" fmla="*/ 0 h 3211830"/>
                </a:gdLst>
                <a:ahLst/>
                <a:cxnLst>
                  <a:cxn ang="0">
                    <a:pos x="connsiteX0" y="connsiteY0"/>
                  </a:cxn>
                  <a:cxn ang="0">
                    <a:pos x="connsiteX1" y="connsiteY1"/>
                  </a:cxn>
                </a:cxnLst>
                <a:rect l="l" t="t" r="r" b="b"/>
                <a:pathLst>
                  <a:path w="10583" h="3211830">
                    <a:moveTo>
                      <a:pt x="0" y="321183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619" name="Freeform 300">
                <a:extLst>
                  <a:ext uri="{FF2B5EF4-FFF2-40B4-BE49-F238E27FC236}">
                    <a16:creationId xmlns:a16="http://schemas.microsoft.com/office/drawing/2014/main" id="{B92CF35A-CAE4-195B-D279-913DBF4A17E2}"/>
                  </a:ext>
                </a:extLst>
              </p:cNvPr>
              <p:cNvSpPr/>
              <p:nvPr/>
            </p:nvSpPr>
            <p:spPr>
              <a:xfrm>
                <a:off x="4155228" y="4902305"/>
                <a:ext cx="73659" cy="10583"/>
              </a:xfrm>
              <a:custGeom>
                <a:avLst/>
                <a:gdLst>
                  <a:gd name="connsiteX0" fmla="*/ 0 w 73659"/>
                  <a:gd name="connsiteY0" fmla="*/ 0 h 10583"/>
                  <a:gd name="connsiteX1" fmla="*/ 73660 w 73659"/>
                  <a:gd name="connsiteY1" fmla="*/ 0 h 10583"/>
                </a:gdLst>
                <a:ahLst/>
                <a:cxnLst>
                  <a:cxn ang="0">
                    <a:pos x="connsiteX0" y="connsiteY0"/>
                  </a:cxn>
                  <a:cxn ang="0">
                    <a:pos x="connsiteX1" y="connsiteY1"/>
                  </a:cxn>
                </a:cxnLst>
                <a:rect l="l" t="t" r="r" b="b"/>
                <a:pathLst>
                  <a:path w="73659" h="10583">
                    <a:moveTo>
                      <a:pt x="0" y="0"/>
                    </a:moveTo>
                    <a:lnTo>
                      <a:pt x="7366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620" name="Freeform 301">
                <a:extLst>
                  <a:ext uri="{FF2B5EF4-FFF2-40B4-BE49-F238E27FC236}">
                    <a16:creationId xmlns:a16="http://schemas.microsoft.com/office/drawing/2014/main" id="{57B18539-09F4-1FBA-088C-2431D9ACCC25}"/>
                  </a:ext>
                </a:extLst>
              </p:cNvPr>
              <p:cNvSpPr/>
              <p:nvPr/>
            </p:nvSpPr>
            <p:spPr>
              <a:xfrm>
                <a:off x="4155228" y="4263495"/>
                <a:ext cx="73659" cy="10583"/>
              </a:xfrm>
              <a:custGeom>
                <a:avLst/>
                <a:gdLst>
                  <a:gd name="connsiteX0" fmla="*/ 0 w 73659"/>
                  <a:gd name="connsiteY0" fmla="*/ 0 h 10583"/>
                  <a:gd name="connsiteX1" fmla="*/ 73660 w 73659"/>
                  <a:gd name="connsiteY1" fmla="*/ 0 h 10583"/>
                </a:gdLst>
                <a:ahLst/>
                <a:cxnLst>
                  <a:cxn ang="0">
                    <a:pos x="connsiteX0" y="connsiteY0"/>
                  </a:cxn>
                  <a:cxn ang="0">
                    <a:pos x="connsiteX1" y="connsiteY1"/>
                  </a:cxn>
                </a:cxnLst>
                <a:rect l="l" t="t" r="r" b="b"/>
                <a:pathLst>
                  <a:path w="73659" h="10583">
                    <a:moveTo>
                      <a:pt x="0" y="0"/>
                    </a:moveTo>
                    <a:lnTo>
                      <a:pt x="7366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621" name="Freeform 302">
                <a:extLst>
                  <a:ext uri="{FF2B5EF4-FFF2-40B4-BE49-F238E27FC236}">
                    <a16:creationId xmlns:a16="http://schemas.microsoft.com/office/drawing/2014/main" id="{822A109D-C7D7-80FC-C364-EA56932F8572}"/>
                  </a:ext>
                </a:extLst>
              </p:cNvPr>
              <p:cNvSpPr/>
              <p:nvPr/>
            </p:nvSpPr>
            <p:spPr>
              <a:xfrm>
                <a:off x="4155228" y="2986934"/>
                <a:ext cx="73659" cy="10583"/>
              </a:xfrm>
              <a:custGeom>
                <a:avLst/>
                <a:gdLst>
                  <a:gd name="connsiteX0" fmla="*/ 0 w 73659"/>
                  <a:gd name="connsiteY0" fmla="*/ 0 h 10583"/>
                  <a:gd name="connsiteX1" fmla="*/ 73660 w 73659"/>
                  <a:gd name="connsiteY1" fmla="*/ 0 h 10583"/>
                </a:gdLst>
                <a:ahLst/>
                <a:cxnLst>
                  <a:cxn ang="0">
                    <a:pos x="connsiteX0" y="connsiteY0"/>
                  </a:cxn>
                  <a:cxn ang="0">
                    <a:pos x="connsiteX1" y="connsiteY1"/>
                  </a:cxn>
                </a:cxnLst>
                <a:rect l="l" t="t" r="r" b="b"/>
                <a:pathLst>
                  <a:path w="73659" h="10583">
                    <a:moveTo>
                      <a:pt x="0" y="0"/>
                    </a:moveTo>
                    <a:lnTo>
                      <a:pt x="7366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622" name="Freeform 303">
                <a:extLst>
                  <a:ext uri="{FF2B5EF4-FFF2-40B4-BE49-F238E27FC236}">
                    <a16:creationId xmlns:a16="http://schemas.microsoft.com/office/drawing/2014/main" id="{BA2C38DD-2FBF-C936-8893-19B2AC8DCE52}"/>
                  </a:ext>
                </a:extLst>
              </p:cNvPr>
              <p:cNvSpPr/>
              <p:nvPr/>
            </p:nvSpPr>
            <p:spPr>
              <a:xfrm>
                <a:off x="4155228" y="3624791"/>
                <a:ext cx="73659" cy="10583"/>
              </a:xfrm>
              <a:custGeom>
                <a:avLst/>
                <a:gdLst>
                  <a:gd name="connsiteX0" fmla="*/ 0 w 73659"/>
                  <a:gd name="connsiteY0" fmla="*/ 0 h 10583"/>
                  <a:gd name="connsiteX1" fmla="*/ 73660 w 73659"/>
                  <a:gd name="connsiteY1" fmla="*/ 0 h 10583"/>
                </a:gdLst>
                <a:ahLst/>
                <a:cxnLst>
                  <a:cxn ang="0">
                    <a:pos x="connsiteX0" y="connsiteY0"/>
                  </a:cxn>
                  <a:cxn ang="0">
                    <a:pos x="connsiteX1" y="connsiteY1"/>
                  </a:cxn>
                </a:cxnLst>
                <a:rect l="l" t="t" r="r" b="b"/>
                <a:pathLst>
                  <a:path w="73659" h="10583">
                    <a:moveTo>
                      <a:pt x="0" y="0"/>
                    </a:moveTo>
                    <a:lnTo>
                      <a:pt x="7366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623" name="Freeform 304">
                <a:extLst>
                  <a:ext uri="{FF2B5EF4-FFF2-40B4-BE49-F238E27FC236}">
                    <a16:creationId xmlns:a16="http://schemas.microsoft.com/office/drawing/2014/main" id="{66603FE6-4BB2-04A6-56BD-61310CE31F0C}"/>
                  </a:ext>
                </a:extLst>
              </p:cNvPr>
              <p:cNvSpPr/>
              <p:nvPr/>
            </p:nvSpPr>
            <p:spPr>
              <a:xfrm>
                <a:off x="4155228" y="2348970"/>
                <a:ext cx="73659" cy="10583"/>
              </a:xfrm>
              <a:custGeom>
                <a:avLst/>
                <a:gdLst>
                  <a:gd name="connsiteX0" fmla="*/ 0 w 73659"/>
                  <a:gd name="connsiteY0" fmla="*/ 0 h 10583"/>
                  <a:gd name="connsiteX1" fmla="*/ 73660 w 73659"/>
                  <a:gd name="connsiteY1" fmla="*/ 0 h 10583"/>
                </a:gdLst>
                <a:ahLst/>
                <a:cxnLst>
                  <a:cxn ang="0">
                    <a:pos x="connsiteX0" y="connsiteY0"/>
                  </a:cxn>
                  <a:cxn ang="0">
                    <a:pos x="connsiteX1" y="connsiteY1"/>
                  </a:cxn>
                </a:cxnLst>
                <a:rect l="l" t="t" r="r" b="b"/>
                <a:pathLst>
                  <a:path w="73659" h="10583">
                    <a:moveTo>
                      <a:pt x="0" y="0"/>
                    </a:moveTo>
                    <a:lnTo>
                      <a:pt x="7366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624" name="Freeform 305">
                <a:extLst>
                  <a:ext uri="{FF2B5EF4-FFF2-40B4-BE49-F238E27FC236}">
                    <a16:creationId xmlns:a16="http://schemas.microsoft.com/office/drawing/2014/main" id="{2FFB3DBB-3A15-FB38-325C-26E722087F86}"/>
                  </a:ext>
                </a:extLst>
              </p:cNvPr>
              <p:cNvSpPr/>
              <p:nvPr/>
            </p:nvSpPr>
            <p:spPr>
              <a:xfrm>
                <a:off x="4155228" y="1695873"/>
                <a:ext cx="73659" cy="10583"/>
              </a:xfrm>
              <a:custGeom>
                <a:avLst/>
                <a:gdLst>
                  <a:gd name="connsiteX0" fmla="*/ 0 w 73659"/>
                  <a:gd name="connsiteY0" fmla="*/ 0 h 10583"/>
                  <a:gd name="connsiteX1" fmla="*/ 73660 w 73659"/>
                  <a:gd name="connsiteY1" fmla="*/ 0 h 10583"/>
                </a:gdLst>
                <a:ahLst/>
                <a:cxnLst>
                  <a:cxn ang="0">
                    <a:pos x="connsiteX0" y="connsiteY0"/>
                  </a:cxn>
                  <a:cxn ang="0">
                    <a:pos x="connsiteX1" y="connsiteY1"/>
                  </a:cxn>
                </a:cxnLst>
                <a:rect l="l" t="t" r="r" b="b"/>
                <a:pathLst>
                  <a:path w="73659" h="10583">
                    <a:moveTo>
                      <a:pt x="0" y="0"/>
                    </a:moveTo>
                    <a:lnTo>
                      <a:pt x="7366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625" name="Freeform 306">
                <a:extLst>
                  <a:ext uri="{FF2B5EF4-FFF2-40B4-BE49-F238E27FC236}">
                    <a16:creationId xmlns:a16="http://schemas.microsoft.com/office/drawing/2014/main" id="{72A79D12-F820-7C3E-3FA7-F4F2B4D10F5C}"/>
                  </a:ext>
                </a:extLst>
              </p:cNvPr>
              <p:cNvSpPr/>
              <p:nvPr/>
            </p:nvSpPr>
            <p:spPr>
              <a:xfrm>
                <a:off x="4190788" y="4580255"/>
                <a:ext cx="38099" cy="10583"/>
              </a:xfrm>
              <a:custGeom>
                <a:avLst/>
                <a:gdLst>
                  <a:gd name="connsiteX0" fmla="*/ 0 w 38099"/>
                  <a:gd name="connsiteY0" fmla="*/ 0 h 10583"/>
                  <a:gd name="connsiteX1" fmla="*/ 38100 w 38099"/>
                  <a:gd name="connsiteY1" fmla="*/ 0 h 10583"/>
                </a:gdLst>
                <a:ahLst/>
                <a:cxnLst>
                  <a:cxn ang="0">
                    <a:pos x="connsiteX0" y="connsiteY0"/>
                  </a:cxn>
                  <a:cxn ang="0">
                    <a:pos x="connsiteX1" y="connsiteY1"/>
                  </a:cxn>
                </a:cxnLst>
                <a:rect l="l" t="t" r="r" b="b"/>
                <a:pathLst>
                  <a:path w="38099" h="10583">
                    <a:moveTo>
                      <a:pt x="0" y="0"/>
                    </a:moveTo>
                    <a:lnTo>
                      <a:pt x="3810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626" name="Freeform 307">
                <a:extLst>
                  <a:ext uri="{FF2B5EF4-FFF2-40B4-BE49-F238E27FC236}">
                    <a16:creationId xmlns:a16="http://schemas.microsoft.com/office/drawing/2014/main" id="{4ACFD43A-2C4E-D3A2-AC0F-1457B4488F95}"/>
                  </a:ext>
                </a:extLst>
              </p:cNvPr>
              <p:cNvSpPr/>
              <p:nvPr/>
            </p:nvSpPr>
            <p:spPr>
              <a:xfrm>
                <a:off x="4190788" y="3303587"/>
                <a:ext cx="38099" cy="10583"/>
              </a:xfrm>
              <a:custGeom>
                <a:avLst/>
                <a:gdLst>
                  <a:gd name="connsiteX0" fmla="*/ 0 w 38099"/>
                  <a:gd name="connsiteY0" fmla="*/ 0 h 10583"/>
                  <a:gd name="connsiteX1" fmla="*/ 38100 w 38099"/>
                  <a:gd name="connsiteY1" fmla="*/ 0 h 10583"/>
                </a:gdLst>
                <a:ahLst/>
                <a:cxnLst>
                  <a:cxn ang="0">
                    <a:pos x="connsiteX0" y="connsiteY0"/>
                  </a:cxn>
                  <a:cxn ang="0">
                    <a:pos x="connsiteX1" y="connsiteY1"/>
                  </a:cxn>
                </a:cxnLst>
                <a:rect l="l" t="t" r="r" b="b"/>
                <a:pathLst>
                  <a:path w="38099" h="10583">
                    <a:moveTo>
                      <a:pt x="0" y="0"/>
                    </a:moveTo>
                    <a:lnTo>
                      <a:pt x="3810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627" name="Freeform 308">
                <a:extLst>
                  <a:ext uri="{FF2B5EF4-FFF2-40B4-BE49-F238E27FC236}">
                    <a16:creationId xmlns:a16="http://schemas.microsoft.com/office/drawing/2014/main" id="{37DBA395-2C66-AEC2-B0EC-368999399CAC}"/>
                  </a:ext>
                </a:extLst>
              </p:cNvPr>
              <p:cNvSpPr/>
              <p:nvPr/>
            </p:nvSpPr>
            <p:spPr>
              <a:xfrm>
                <a:off x="4190788" y="3941550"/>
                <a:ext cx="38099" cy="10583"/>
              </a:xfrm>
              <a:custGeom>
                <a:avLst/>
                <a:gdLst>
                  <a:gd name="connsiteX0" fmla="*/ 0 w 38099"/>
                  <a:gd name="connsiteY0" fmla="*/ 0 h 10583"/>
                  <a:gd name="connsiteX1" fmla="*/ 38100 w 38099"/>
                  <a:gd name="connsiteY1" fmla="*/ 0 h 10583"/>
                </a:gdLst>
                <a:ahLst/>
                <a:cxnLst>
                  <a:cxn ang="0">
                    <a:pos x="connsiteX0" y="connsiteY0"/>
                  </a:cxn>
                  <a:cxn ang="0">
                    <a:pos x="connsiteX1" y="connsiteY1"/>
                  </a:cxn>
                </a:cxnLst>
                <a:rect l="l" t="t" r="r" b="b"/>
                <a:pathLst>
                  <a:path w="38099" h="10583">
                    <a:moveTo>
                      <a:pt x="0" y="0"/>
                    </a:moveTo>
                    <a:lnTo>
                      <a:pt x="3810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628" name="Freeform 309">
                <a:extLst>
                  <a:ext uri="{FF2B5EF4-FFF2-40B4-BE49-F238E27FC236}">
                    <a16:creationId xmlns:a16="http://schemas.microsoft.com/office/drawing/2014/main" id="{F2C4DA3B-C895-7AAA-4365-716A3B54647F}"/>
                  </a:ext>
                </a:extLst>
              </p:cNvPr>
              <p:cNvSpPr/>
              <p:nvPr/>
            </p:nvSpPr>
            <p:spPr>
              <a:xfrm>
                <a:off x="4190788" y="2665730"/>
                <a:ext cx="38099" cy="10583"/>
              </a:xfrm>
              <a:custGeom>
                <a:avLst/>
                <a:gdLst>
                  <a:gd name="connsiteX0" fmla="*/ 0 w 38099"/>
                  <a:gd name="connsiteY0" fmla="*/ 0 h 10583"/>
                  <a:gd name="connsiteX1" fmla="*/ 38100 w 38099"/>
                  <a:gd name="connsiteY1" fmla="*/ 0 h 10583"/>
                </a:gdLst>
                <a:ahLst/>
                <a:cxnLst>
                  <a:cxn ang="0">
                    <a:pos x="connsiteX0" y="connsiteY0"/>
                  </a:cxn>
                  <a:cxn ang="0">
                    <a:pos x="connsiteX1" y="connsiteY1"/>
                  </a:cxn>
                </a:cxnLst>
                <a:rect l="l" t="t" r="r" b="b"/>
                <a:pathLst>
                  <a:path w="38099" h="10583">
                    <a:moveTo>
                      <a:pt x="0" y="0"/>
                    </a:moveTo>
                    <a:lnTo>
                      <a:pt x="3810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629" name="Freeform 310">
                <a:extLst>
                  <a:ext uri="{FF2B5EF4-FFF2-40B4-BE49-F238E27FC236}">
                    <a16:creationId xmlns:a16="http://schemas.microsoft.com/office/drawing/2014/main" id="{D075A204-DCE6-A276-B8BC-81A5FD32C43B}"/>
                  </a:ext>
                </a:extLst>
              </p:cNvPr>
              <p:cNvSpPr/>
              <p:nvPr/>
            </p:nvSpPr>
            <p:spPr>
              <a:xfrm>
                <a:off x="4190788" y="2012526"/>
                <a:ext cx="38099" cy="10583"/>
              </a:xfrm>
              <a:custGeom>
                <a:avLst/>
                <a:gdLst>
                  <a:gd name="connsiteX0" fmla="*/ 0 w 38099"/>
                  <a:gd name="connsiteY0" fmla="*/ 0 h 10583"/>
                  <a:gd name="connsiteX1" fmla="*/ 38100 w 38099"/>
                  <a:gd name="connsiteY1" fmla="*/ 0 h 10583"/>
                </a:gdLst>
                <a:ahLst/>
                <a:cxnLst>
                  <a:cxn ang="0">
                    <a:pos x="connsiteX0" y="connsiteY0"/>
                  </a:cxn>
                  <a:cxn ang="0">
                    <a:pos x="connsiteX1" y="connsiteY1"/>
                  </a:cxn>
                </a:cxnLst>
                <a:rect l="l" t="t" r="r" b="b"/>
                <a:pathLst>
                  <a:path w="38099" h="10583">
                    <a:moveTo>
                      <a:pt x="0" y="0"/>
                    </a:moveTo>
                    <a:lnTo>
                      <a:pt x="3810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630" name="Freeform 311">
                <a:extLst>
                  <a:ext uri="{FF2B5EF4-FFF2-40B4-BE49-F238E27FC236}">
                    <a16:creationId xmlns:a16="http://schemas.microsoft.com/office/drawing/2014/main" id="{32D7D5A4-5392-96C7-9D83-879F653F5447}"/>
                  </a:ext>
                </a:extLst>
              </p:cNvPr>
              <p:cNvSpPr/>
              <p:nvPr/>
            </p:nvSpPr>
            <p:spPr>
              <a:xfrm>
                <a:off x="4355041" y="4739110"/>
                <a:ext cx="195156" cy="10583"/>
              </a:xfrm>
              <a:custGeom>
                <a:avLst/>
                <a:gdLst>
                  <a:gd name="connsiteX0" fmla="*/ 195157 w 195156"/>
                  <a:gd name="connsiteY0" fmla="*/ 0 h 10583"/>
                  <a:gd name="connsiteX1" fmla="*/ 0 w 195156"/>
                  <a:gd name="connsiteY1" fmla="*/ 0 h 10583"/>
                </a:gdLst>
                <a:ahLst/>
                <a:cxnLst>
                  <a:cxn ang="0">
                    <a:pos x="connsiteX0" y="connsiteY0"/>
                  </a:cxn>
                  <a:cxn ang="0">
                    <a:pos x="connsiteX1" y="connsiteY1"/>
                  </a:cxn>
                </a:cxnLst>
                <a:rect l="l" t="t" r="r" b="b"/>
                <a:pathLst>
                  <a:path w="195156" h="10583">
                    <a:moveTo>
                      <a:pt x="195157" y="0"/>
                    </a:moveTo>
                    <a:lnTo>
                      <a:pt x="0" y="0"/>
                    </a:lnTo>
                  </a:path>
                </a:pathLst>
              </a:custGeom>
              <a:ln w="10583" cap="flat">
                <a:solidFill>
                  <a:srgbClr val="231F20"/>
                </a:solidFill>
                <a:prstDash val="dash"/>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grpSp>
            <p:nvGrpSpPr>
              <p:cNvPr id="631" name="Graphic 2">
                <a:extLst>
                  <a:ext uri="{FF2B5EF4-FFF2-40B4-BE49-F238E27FC236}">
                    <a16:creationId xmlns:a16="http://schemas.microsoft.com/office/drawing/2014/main" id="{5DD788B6-943D-5094-6F4F-A24C778EE310}"/>
                  </a:ext>
                </a:extLst>
              </p:cNvPr>
              <p:cNvGrpSpPr/>
              <p:nvPr/>
            </p:nvGrpSpPr>
            <p:grpSpPr>
              <a:xfrm>
                <a:off x="4410286" y="4471881"/>
                <a:ext cx="84666" cy="84666"/>
                <a:chOff x="4410286" y="4471881"/>
                <a:chExt cx="84666" cy="84666"/>
              </a:xfrm>
            </p:grpSpPr>
            <p:sp>
              <p:nvSpPr>
                <p:cNvPr id="691" name="Freeform 313">
                  <a:extLst>
                    <a:ext uri="{FF2B5EF4-FFF2-40B4-BE49-F238E27FC236}">
                      <a16:creationId xmlns:a16="http://schemas.microsoft.com/office/drawing/2014/main" id="{53B812A6-0BE0-E065-6F9E-B0EA3DC3D071}"/>
                    </a:ext>
                  </a:extLst>
                </p:cNvPr>
                <p:cNvSpPr/>
                <p:nvPr/>
              </p:nvSpPr>
              <p:spPr>
                <a:xfrm>
                  <a:off x="4410286" y="4514215"/>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692" name="Freeform 314">
                  <a:extLst>
                    <a:ext uri="{FF2B5EF4-FFF2-40B4-BE49-F238E27FC236}">
                      <a16:creationId xmlns:a16="http://schemas.microsoft.com/office/drawing/2014/main" id="{12CFA2CA-8FF3-3120-7A91-CCEED6FC7B60}"/>
                    </a:ext>
                  </a:extLst>
                </p:cNvPr>
                <p:cNvSpPr/>
                <p:nvPr/>
              </p:nvSpPr>
              <p:spPr>
                <a:xfrm>
                  <a:off x="4452620" y="4471881"/>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grpSp>
          <p:sp>
            <p:nvSpPr>
              <p:cNvPr id="632" name="TextBox 631">
                <a:extLst>
                  <a:ext uri="{FF2B5EF4-FFF2-40B4-BE49-F238E27FC236}">
                    <a16:creationId xmlns:a16="http://schemas.microsoft.com/office/drawing/2014/main" id="{0C1C72AB-08AC-6DA4-45D0-C9AB1A0191E5}"/>
                  </a:ext>
                </a:extLst>
              </p:cNvPr>
              <p:cNvSpPr txBox="1"/>
              <p:nvPr/>
            </p:nvSpPr>
            <p:spPr>
              <a:xfrm>
                <a:off x="4098491" y="4960037"/>
                <a:ext cx="321029"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0</a:t>
                </a:r>
              </a:p>
            </p:txBody>
          </p:sp>
          <p:sp>
            <p:nvSpPr>
              <p:cNvPr id="633" name="TextBox 632">
                <a:extLst>
                  <a:ext uri="{FF2B5EF4-FFF2-40B4-BE49-F238E27FC236}">
                    <a16:creationId xmlns:a16="http://schemas.microsoft.com/office/drawing/2014/main" id="{A199CA5D-6601-BA1C-65DA-40BBCA54228C}"/>
                  </a:ext>
                </a:extLst>
              </p:cNvPr>
              <p:cNvSpPr txBox="1"/>
              <p:nvPr/>
            </p:nvSpPr>
            <p:spPr>
              <a:xfrm>
                <a:off x="4572476" y="4960037"/>
                <a:ext cx="321029"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2</a:t>
                </a:r>
              </a:p>
            </p:txBody>
          </p:sp>
          <p:sp>
            <p:nvSpPr>
              <p:cNvPr id="634" name="TextBox 633">
                <a:extLst>
                  <a:ext uri="{FF2B5EF4-FFF2-40B4-BE49-F238E27FC236}">
                    <a16:creationId xmlns:a16="http://schemas.microsoft.com/office/drawing/2014/main" id="{DCC9D895-D44A-4505-44C4-698413472188}"/>
                  </a:ext>
                </a:extLst>
              </p:cNvPr>
              <p:cNvSpPr txBox="1"/>
              <p:nvPr/>
            </p:nvSpPr>
            <p:spPr>
              <a:xfrm>
                <a:off x="5043000" y="4960037"/>
                <a:ext cx="321029"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4</a:t>
                </a:r>
              </a:p>
            </p:txBody>
          </p:sp>
          <p:sp>
            <p:nvSpPr>
              <p:cNvPr id="635" name="TextBox 634">
                <a:extLst>
                  <a:ext uri="{FF2B5EF4-FFF2-40B4-BE49-F238E27FC236}">
                    <a16:creationId xmlns:a16="http://schemas.microsoft.com/office/drawing/2014/main" id="{E925C4B2-B5F9-4AF1-EA33-1BC16578860F}"/>
                  </a:ext>
                </a:extLst>
              </p:cNvPr>
              <p:cNvSpPr txBox="1"/>
              <p:nvPr/>
            </p:nvSpPr>
            <p:spPr>
              <a:xfrm>
                <a:off x="5516128" y="4960037"/>
                <a:ext cx="321029"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6</a:t>
                </a:r>
              </a:p>
            </p:txBody>
          </p:sp>
          <p:sp>
            <p:nvSpPr>
              <p:cNvPr id="636" name="TextBox 635">
                <a:extLst>
                  <a:ext uri="{FF2B5EF4-FFF2-40B4-BE49-F238E27FC236}">
                    <a16:creationId xmlns:a16="http://schemas.microsoft.com/office/drawing/2014/main" id="{828F4C77-0731-D1EF-DB6A-674C50BC52D2}"/>
                  </a:ext>
                </a:extLst>
              </p:cNvPr>
              <p:cNvSpPr txBox="1"/>
              <p:nvPr/>
            </p:nvSpPr>
            <p:spPr>
              <a:xfrm>
                <a:off x="5986758" y="4960037"/>
                <a:ext cx="321029"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8</a:t>
                </a:r>
              </a:p>
            </p:txBody>
          </p:sp>
          <p:sp>
            <p:nvSpPr>
              <p:cNvPr id="637" name="TextBox 636">
                <a:extLst>
                  <a:ext uri="{FF2B5EF4-FFF2-40B4-BE49-F238E27FC236}">
                    <a16:creationId xmlns:a16="http://schemas.microsoft.com/office/drawing/2014/main" id="{1F8E9021-F58C-AAFA-91B3-489A93D3109B}"/>
                  </a:ext>
                </a:extLst>
              </p:cNvPr>
              <p:cNvSpPr txBox="1"/>
              <p:nvPr/>
            </p:nvSpPr>
            <p:spPr>
              <a:xfrm>
                <a:off x="6416549" y="4960037"/>
                <a:ext cx="395835"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10</a:t>
                </a:r>
              </a:p>
            </p:txBody>
          </p:sp>
          <p:sp>
            <p:nvSpPr>
              <p:cNvPr id="638" name="TextBox 637">
                <a:extLst>
                  <a:ext uri="{FF2B5EF4-FFF2-40B4-BE49-F238E27FC236}">
                    <a16:creationId xmlns:a16="http://schemas.microsoft.com/office/drawing/2014/main" id="{D18A9BAE-6523-FAFE-4DC0-EE16427837AA}"/>
                  </a:ext>
                </a:extLst>
              </p:cNvPr>
              <p:cNvSpPr txBox="1"/>
              <p:nvPr/>
            </p:nvSpPr>
            <p:spPr>
              <a:xfrm>
                <a:off x="6887379" y="4960037"/>
                <a:ext cx="395835"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12</a:t>
                </a:r>
              </a:p>
            </p:txBody>
          </p:sp>
          <p:sp>
            <p:nvSpPr>
              <p:cNvPr id="639" name="TextBox 638">
                <a:extLst>
                  <a:ext uri="{FF2B5EF4-FFF2-40B4-BE49-F238E27FC236}">
                    <a16:creationId xmlns:a16="http://schemas.microsoft.com/office/drawing/2014/main" id="{9F0C64EE-5B27-52E6-4E95-09CD12BA34CF}"/>
                  </a:ext>
                </a:extLst>
              </p:cNvPr>
              <p:cNvSpPr txBox="1"/>
              <p:nvPr/>
            </p:nvSpPr>
            <p:spPr>
              <a:xfrm>
                <a:off x="7369799" y="4960037"/>
                <a:ext cx="395835"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14</a:t>
                </a:r>
              </a:p>
            </p:txBody>
          </p:sp>
          <p:sp>
            <p:nvSpPr>
              <p:cNvPr id="640" name="TextBox 639">
                <a:extLst>
                  <a:ext uri="{FF2B5EF4-FFF2-40B4-BE49-F238E27FC236}">
                    <a16:creationId xmlns:a16="http://schemas.microsoft.com/office/drawing/2014/main" id="{A1E4DF70-0AB8-DF55-D0DB-B921F4367BD0}"/>
                  </a:ext>
                </a:extLst>
              </p:cNvPr>
              <p:cNvSpPr txBox="1"/>
              <p:nvPr/>
            </p:nvSpPr>
            <p:spPr>
              <a:xfrm>
                <a:off x="7836313" y="4960037"/>
                <a:ext cx="395835"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16</a:t>
                </a:r>
              </a:p>
            </p:txBody>
          </p:sp>
          <p:sp>
            <p:nvSpPr>
              <p:cNvPr id="641" name="TextBox 640">
                <a:extLst>
                  <a:ext uri="{FF2B5EF4-FFF2-40B4-BE49-F238E27FC236}">
                    <a16:creationId xmlns:a16="http://schemas.microsoft.com/office/drawing/2014/main" id="{7D03A3DA-F5C5-CC27-8011-EACCAF2C5972}"/>
                  </a:ext>
                </a:extLst>
              </p:cNvPr>
              <p:cNvSpPr txBox="1"/>
              <p:nvPr/>
            </p:nvSpPr>
            <p:spPr>
              <a:xfrm>
                <a:off x="8308011" y="4960037"/>
                <a:ext cx="395835"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18</a:t>
                </a:r>
              </a:p>
            </p:txBody>
          </p:sp>
          <p:sp>
            <p:nvSpPr>
              <p:cNvPr id="642" name="Freeform 325">
                <a:extLst>
                  <a:ext uri="{FF2B5EF4-FFF2-40B4-BE49-F238E27FC236}">
                    <a16:creationId xmlns:a16="http://schemas.microsoft.com/office/drawing/2014/main" id="{36CD8831-EE9C-AC66-9614-39E2731F862D}"/>
                  </a:ext>
                </a:extLst>
              </p:cNvPr>
              <p:cNvSpPr/>
              <p:nvPr/>
            </p:nvSpPr>
            <p:spPr>
              <a:xfrm>
                <a:off x="4230793" y="490452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643" name="Freeform 326">
                <a:extLst>
                  <a:ext uri="{FF2B5EF4-FFF2-40B4-BE49-F238E27FC236}">
                    <a16:creationId xmlns:a16="http://schemas.microsoft.com/office/drawing/2014/main" id="{70F901B5-1276-8D3D-5EEA-5842943D1C34}"/>
                  </a:ext>
                </a:extLst>
              </p:cNvPr>
              <p:cNvSpPr/>
              <p:nvPr/>
            </p:nvSpPr>
            <p:spPr>
              <a:xfrm>
                <a:off x="4702175" y="490452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644" name="Freeform 327">
                <a:extLst>
                  <a:ext uri="{FF2B5EF4-FFF2-40B4-BE49-F238E27FC236}">
                    <a16:creationId xmlns:a16="http://schemas.microsoft.com/office/drawing/2014/main" id="{187CAFC6-757A-1090-4143-9748A9AE75DF}"/>
                  </a:ext>
                </a:extLst>
              </p:cNvPr>
              <p:cNvSpPr/>
              <p:nvPr/>
            </p:nvSpPr>
            <p:spPr>
              <a:xfrm>
                <a:off x="5173556" y="490452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645" name="Freeform 328">
                <a:extLst>
                  <a:ext uri="{FF2B5EF4-FFF2-40B4-BE49-F238E27FC236}">
                    <a16:creationId xmlns:a16="http://schemas.microsoft.com/office/drawing/2014/main" id="{8C819B21-3C1F-BA07-D7E8-D1D74A2E33C5}"/>
                  </a:ext>
                </a:extLst>
              </p:cNvPr>
              <p:cNvSpPr/>
              <p:nvPr/>
            </p:nvSpPr>
            <p:spPr>
              <a:xfrm>
                <a:off x="5645255" y="490452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646" name="Freeform 329">
                <a:extLst>
                  <a:ext uri="{FF2B5EF4-FFF2-40B4-BE49-F238E27FC236}">
                    <a16:creationId xmlns:a16="http://schemas.microsoft.com/office/drawing/2014/main" id="{A812C705-8307-EFF4-E851-5FAD6B4ABDF6}"/>
                  </a:ext>
                </a:extLst>
              </p:cNvPr>
              <p:cNvSpPr/>
              <p:nvPr/>
            </p:nvSpPr>
            <p:spPr>
              <a:xfrm>
                <a:off x="6116002" y="490452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647" name="Freeform 330">
                <a:extLst>
                  <a:ext uri="{FF2B5EF4-FFF2-40B4-BE49-F238E27FC236}">
                    <a16:creationId xmlns:a16="http://schemas.microsoft.com/office/drawing/2014/main" id="{B6157733-2761-2DDE-925F-082C14059034}"/>
                  </a:ext>
                </a:extLst>
              </p:cNvPr>
              <p:cNvSpPr/>
              <p:nvPr/>
            </p:nvSpPr>
            <p:spPr>
              <a:xfrm>
                <a:off x="6589077" y="490452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648" name="Freeform 331">
                <a:extLst>
                  <a:ext uri="{FF2B5EF4-FFF2-40B4-BE49-F238E27FC236}">
                    <a16:creationId xmlns:a16="http://schemas.microsoft.com/office/drawing/2014/main" id="{E0A7144E-50ED-84E1-23E2-8C0B5A721A18}"/>
                  </a:ext>
                </a:extLst>
              </p:cNvPr>
              <p:cNvSpPr/>
              <p:nvPr/>
            </p:nvSpPr>
            <p:spPr>
              <a:xfrm>
                <a:off x="7061623" y="490452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649" name="Freeform 332">
                <a:extLst>
                  <a:ext uri="{FF2B5EF4-FFF2-40B4-BE49-F238E27FC236}">
                    <a16:creationId xmlns:a16="http://schemas.microsoft.com/office/drawing/2014/main" id="{14D81100-768A-30BF-1AF6-49B8977471FA}"/>
                  </a:ext>
                </a:extLst>
              </p:cNvPr>
              <p:cNvSpPr/>
              <p:nvPr/>
            </p:nvSpPr>
            <p:spPr>
              <a:xfrm>
                <a:off x="7533216" y="490452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650" name="Freeform 333">
                <a:extLst>
                  <a:ext uri="{FF2B5EF4-FFF2-40B4-BE49-F238E27FC236}">
                    <a16:creationId xmlns:a16="http://schemas.microsoft.com/office/drawing/2014/main" id="{7D8BD4D0-0C9E-D808-EA6F-55ADCEE93E71}"/>
                  </a:ext>
                </a:extLst>
              </p:cNvPr>
              <p:cNvSpPr/>
              <p:nvPr/>
            </p:nvSpPr>
            <p:spPr>
              <a:xfrm>
                <a:off x="8006397" y="490452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651" name="Freeform 334">
                <a:extLst>
                  <a:ext uri="{FF2B5EF4-FFF2-40B4-BE49-F238E27FC236}">
                    <a16:creationId xmlns:a16="http://schemas.microsoft.com/office/drawing/2014/main" id="{33554A1B-E8FD-2339-6E20-82BBCA5D9FE3}"/>
                  </a:ext>
                </a:extLst>
              </p:cNvPr>
              <p:cNvSpPr/>
              <p:nvPr/>
            </p:nvSpPr>
            <p:spPr>
              <a:xfrm>
                <a:off x="8478414" y="490452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652" name="TextBox 651">
                <a:extLst>
                  <a:ext uri="{FF2B5EF4-FFF2-40B4-BE49-F238E27FC236}">
                    <a16:creationId xmlns:a16="http://schemas.microsoft.com/office/drawing/2014/main" id="{D82A2359-A729-5DDB-244E-F5D681EA3BA4}"/>
                  </a:ext>
                </a:extLst>
              </p:cNvPr>
              <p:cNvSpPr txBox="1"/>
              <p:nvPr/>
            </p:nvSpPr>
            <p:spPr>
              <a:xfrm>
                <a:off x="5586891" y="5197104"/>
                <a:ext cx="1246496" cy="307776"/>
              </a:xfrm>
              <a:prstGeom prst="rect">
                <a:avLst/>
              </a:prstGeom>
              <a:noFill/>
            </p:spPr>
            <p:txBody>
              <a:bodyPr wrap="none" rtlCol="0">
                <a:spAutoFit/>
              </a:bodyPr>
              <a:lstStyle/>
              <a:p>
                <a:pPr algn="ctr" defTabSz="685800" fontAlgn="auto">
                  <a:spcBef>
                    <a:spcPts val="0"/>
                  </a:spcBef>
                  <a:spcAft>
                    <a:spcPts val="0"/>
                  </a:spcAft>
                  <a:defRPr/>
                </a:pPr>
                <a:r>
                  <a:rPr lang="en-US" sz="900" b="1" dirty="0">
                    <a:ln/>
                    <a:solidFill>
                      <a:srgbClr val="231F20"/>
                    </a:solidFill>
                    <a:latin typeface="Arial"/>
                    <a:ea typeface="+mn-ea"/>
                    <a:cs typeface="Arial"/>
                    <a:sym typeface="Arial"/>
                    <a:rtl val="0"/>
                  </a:rPr>
                  <a:t>Time, months</a:t>
                </a:r>
              </a:p>
            </p:txBody>
          </p:sp>
          <p:sp>
            <p:nvSpPr>
              <p:cNvPr id="653" name="TextBox 652">
                <a:extLst>
                  <a:ext uri="{FF2B5EF4-FFF2-40B4-BE49-F238E27FC236}">
                    <a16:creationId xmlns:a16="http://schemas.microsoft.com/office/drawing/2014/main" id="{7422B7C9-0D6F-FC99-95D3-90459BDC7A79}"/>
                  </a:ext>
                </a:extLst>
              </p:cNvPr>
              <p:cNvSpPr txBox="1"/>
              <p:nvPr/>
            </p:nvSpPr>
            <p:spPr>
              <a:xfrm>
                <a:off x="5138051" y="5710692"/>
                <a:ext cx="2144177" cy="307776"/>
              </a:xfrm>
              <a:prstGeom prst="rect">
                <a:avLst/>
              </a:prstGeom>
              <a:noFill/>
            </p:spPr>
            <p:txBody>
              <a:bodyPr wrap="none" rtlCol="0">
                <a:spAutoFit/>
              </a:bodyPr>
              <a:lstStyle/>
              <a:p>
                <a:pPr algn="ctr" defTabSz="685800" fontAlgn="auto">
                  <a:spcBef>
                    <a:spcPts val="0"/>
                  </a:spcBef>
                  <a:spcAft>
                    <a:spcPts val="0"/>
                  </a:spcAft>
                  <a:defRPr/>
                </a:pPr>
                <a:r>
                  <a:rPr lang="en-US" sz="900" b="1" dirty="0">
                    <a:ln/>
                    <a:solidFill>
                      <a:srgbClr val="231F20"/>
                    </a:solidFill>
                    <a:latin typeface="Arial"/>
                    <a:ea typeface="+mn-ea"/>
                    <a:cs typeface="Arial"/>
                    <a:sym typeface="Arial"/>
                    <a:rtl val="0"/>
                  </a:rPr>
                  <a:t>Number of patients at risk</a:t>
                </a:r>
              </a:p>
            </p:txBody>
          </p:sp>
          <p:sp>
            <p:nvSpPr>
              <p:cNvPr id="654" name="TextBox 653">
                <a:extLst>
                  <a:ext uri="{FF2B5EF4-FFF2-40B4-BE49-F238E27FC236}">
                    <a16:creationId xmlns:a16="http://schemas.microsoft.com/office/drawing/2014/main" id="{6EED0488-0710-105B-C2F0-655B04369028}"/>
                  </a:ext>
                </a:extLst>
              </p:cNvPr>
              <p:cNvSpPr txBox="1"/>
              <p:nvPr/>
            </p:nvSpPr>
            <p:spPr>
              <a:xfrm>
                <a:off x="4337780" y="4960037"/>
                <a:ext cx="321029"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1</a:t>
                </a:r>
              </a:p>
            </p:txBody>
          </p:sp>
          <p:sp>
            <p:nvSpPr>
              <p:cNvPr id="655" name="TextBox 654">
                <a:extLst>
                  <a:ext uri="{FF2B5EF4-FFF2-40B4-BE49-F238E27FC236}">
                    <a16:creationId xmlns:a16="http://schemas.microsoft.com/office/drawing/2014/main" id="{C4CBD12A-9C64-92D1-645C-F8ACA9F1A72A}"/>
                  </a:ext>
                </a:extLst>
              </p:cNvPr>
              <p:cNvSpPr txBox="1"/>
              <p:nvPr/>
            </p:nvSpPr>
            <p:spPr>
              <a:xfrm>
                <a:off x="4809066" y="4960037"/>
                <a:ext cx="321029"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3</a:t>
                </a:r>
              </a:p>
            </p:txBody>
          </p:sp>
          <p:sp>
            <p:nvSpPr>
              <p:cNvPr id="656" name="TextBox 655">
                <a:extLst>
                  <a:ext uri="{FF2B5EF4-FFF2-40B4-BE49-F238E27FC236}">
                    <a16:creationId xmlns:a16="http://schemas.microsoft.com/office/drawing/2014/main" id="{9A26D430-39CC-118B-FD99-E41200998873}"/>
                  </a:ext>
                </a:extLst>
              </p:cNvPr>
              <p:cNvSpPr txBox="1"/>
              <p:nvPr/>
            </p:nvSpPr>
            <p:spPr>
              <a:xfrm>
                <a:off x="5279908" y="4960037"/>
                <a:ext cx="321029"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5</a:t>
                </a:r>
              </a:p>
            </p:txBody>
          </p:sp>
          <p:sp>
            <p:nvSpPr>
              <p:cNvPr id="657" name="TextBox 656">
                <a:extLst>
                  <a:ext uri="{FF2B5EF4-FFF2-40B4-BE49-F238E27FC236}">
                    <a16:creationId xmlns:a16="http://schemas.microsoft.com/office/drawing/2014/main" id="{843563F0-A700-5294-C960-1FCDC4ED4B5A}"/>
                  </a:ext>
                </a:extLst>
              </p:cNvPr>
              <p:cNvSpPr txBox="1"/>
              <p:nvPr/>
            </p:nvSpPr>
            <p:spPr>
              <a:xfrm>
                <a:off x="5751300" y="4960037"/>
                <a:ext cx="321029"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7</a:t>
                </a:r>
              </a:p>
            </p:txBody>
          </p:sp>
          <p:sp>
            <p:nvSpPr>
              <p:cNvPr id="658" name="TextBox 657">
                <a:extLst>
                  <a:ext uri="{FF2B5EF4-FFF2-40B4-BE49-F238E27FC236}">
                    <a16:creationId xmlns:a16="http://schemas.microsoft.com/office/drawing/2014/main" id="{9300EFB1-97BF-36B2-0EC5-D68A2187D48E}"/>
                  </a:ext>
                </a:extLst>
              </p:cNvPr>
              <p:cNvSpPr txBox="1"/>
              <p:nvPr/>
            </p:nvSpPr>
            <p:spPr>
              <a:xfrm>
                <a:off x="6222290" y="4960037"/>
                <a:ext cx="321029"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9</a:t>
                </a:r>
              </a:p>
            </p:txBody>
          </p:sp>
          <p:sp>
            <p:nvSpPr>
              <p:cNvPr id="659" name="TextBox 658">
                <a:extLst>
                  <a:ext uri="{FF2B5EF4-FFF2-40B4-BE49-F238E27FC236}">
                    <a16:creationId xmlns:a16="http://schemas.microsoft.com/office/drawing/2014/main" id="{43438C7B-7D5F-A378-235E-0AE922127B0B}"/>
                  </a:ext>
                </a:extLst>
              </p:cNvPr>
              <p:cNvSpPr txBox="1"/>
              <p:nvPr/>
            </p:nvSpPr>
            <p:spPr>
              <a:xfrm>
                <a:off x="6652683" y="4960037"/>
                <a:ext cx="395835"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11</a:t>
                </a:r>
              </a:p>
            </p:txBody>
          </p:sp>
          <p:sp>
            <p:nvSpPr>
              <p:cNvPr id="660" name="TextBox 659">
                <a:extLst>
                  <a:ext uri="{FF2B5EF4-FFF2-40B4-BE49-F238E27FC236}">
                    <a16:creationId xmlns:a16="http://schemas.microsoft.com/office/drawing/2014/main" id="{37B63332-8FF2-36B7-345A-7096EB620AD5}"/>
                  </a:ext>
                </a:extLst>
              </p:cNvPr>
              <p:cNvSpPr txBox="1"/>
              <p:nvPr/>
            </p:nvSpPr>
            <p:spPr>
              <a:xfrm>
                <a:off x="7132829" y="4960037"/>
                <a:ext cx="395835"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13</a:t>
                </a:r>
              </a:p>
            </p:txBody>
          </p:sp>
          <p:sp>
            <p:nvSpPr>
              <p:cNvPr id="661" name="TextBox 660">
                <a:extLst>
                  <a:ext uri="{FF2B5EF4-FFF2-40B4-BE49-F238E27FC236}">
                    <a16:creationId xmlns:a16="http://schemas.microsoft.com/office/drawing/2014/main" id="{A4F3F8A4-0AF3-C427-3736-1FCFE5E30CD6}"/>
                  </a:ext>
                </a:extLst>
              </p:cNvPr>
              <p:cNvSpPr txBox="1"/>
              <p:nvPr/>
            </p:nvSpPr>
            <p:spPr>
              <a:xfrm>
                <a:off x="7600103" y="4960037"/>
                <a:ext cx="395835"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15</a:t>
                </a:r>
              </a:p>
            </p:txBody>
          </p:sp>
          <p:sp>
            <p:nvSpPr>
              <p:cNvPr id="662" name="TextBox 661">
                <a:extLst>
                  <a:ext uri="{FF2B5EF4-FFF2-40B4-BE49-F238E27FC236}">
                    <a16:creationId xmlns:a16="http://schemas.microsoft.com/office/drawing/2014/main" id="{DDC2DF96-60CC-3F49-0292-1ABE6E8D2D36}"/>
                  </a:ext>
                </a:extLst>
              </p:cNvPr>
              <p:cNvSpPr txBox="1"/>
              <p:nvPr/>
            </p:nvSpPr>
            <p:spPr>
              <a:xfrm>
                <a:off x="8071802" y="4960037"/>
                <a:ext cx="395835"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17</a:t>
                </a:r>
              </a:p>
            </p:txBody>
          </p:sp>
          <p:sp>
            <p:nvSpPr>
              <p:cNvPr id="663" name="Freeform 346">
                <a:extLst>
                  <a:ext uri="{FF2B5EF4-FFF2-40B4-BE49-F238E27FC236}">
                    <a16:creationId xmlns:a16="http://schemas.microsoft.com/office/drawing/2014/main" id="{27CD722D-A150-0B99-A9F2-5731B033EFE8}"/>
                  </a:ext>
                </a:extLst>
              </p:cNvPr>
              <p:cNvSpPr/>
              <p:nvPr/>
            </p:nvSpPr>
            <p:spPr>
              <a:xfrm>
                <a:off x="4465955" y="490452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664" name="Freeform 347">
                <a:extLst>
                  <a:ext uri="{FF2B5EF4-FFF2-40B4-BE49-F238E27FC236}">
                    <a16:creationId xmlns:a16="http://schemas.microsoft.com/office/drawing/2014/main" id="{3C8DB7A9-0919-094A-C082-F1FFFDBF3278}"/>
                  </a:ext>
                </a:extLst>
              </p:cNvPr>
              <p:cNvSpPr/>
              <p:nvPr/>
            </p:nvSpPr>
            <p:spPr>
              <a:xfrm>
                <a:off x="4937336" y="490452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665" name="Freeform 348">
                <a:extLst>
                  <a:ext uri="{FF2B5EF4-FFF2-40B4-BE49-F238E27FC236}">
                    <a16:creationId xmlns:a16="http://schemas.microsoft.com/office/drawing/2014/main" id="{CBEB51B1-132E-3C1F-3E94-CF584F191876}"/>
                  </a:ext>
                </a:extLst>
              </p:cNvPr>
              <p:cNvSpPr/>
              <p:nvPr/>
            </p:nvSpPr>
            <p:spPr>
              <a:xfrm>
                <a:off x="5409035" y="490452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666" name="Freeform 349">
                <a:extLst>
                  <a:ext uri="{FF2B5EF4-FFF2-40B4-BE49-F238E27FC236}">
                    <a16:creationId xmlns:a16="http://schemas.microsoft.com/office/drawing/2014/main" id="{6F47C1E3-EF4C-EC65-C98C-6B611E123BCC}"/>
                  </a:ext>
                </a:extLst>
              </p:cNvPr>
              <p:cNvSpPr/>
              <p:nvPr/>
            </p:nvSpPr>
            <p:spPr>
              <a:xfrm>
                <a:off x="5879782" y="490452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667" name="Freeform 350">
                <a:extLst>
                  <a:ext uri="{FF2B5EF4-FFF2-40B4-BE49-F238E27FC236}">
                    <a16:creationId xmlns:a16="http://schemas.microsoft.com/office/drawing/2014/main" id="{E8794C87-B17C-3581-C29E-084E919386FC}"/>
                  </a:ext>
                </a:extLst>
              </p:cNvPr>
              <p:cNvSpPr/>
              <p:nvPr/>
            </p:nvSpPr>
            <p:spPr>
              <a:xfrm>
                <a:off x="6352857" y="490452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668" name="Freeform 351">
                <a:extLst>
                  <a:ext uri="{FF2B5EF4-FFF2-40B4-BE49-F238E27FC236}">
                    <a16:creationId xmlns:a16="http://schemas.microsoft.com/office/drawing/2014/main" id="{61F0625E-05F5-F3A0-0CC5-DF8213746DA0}"/>
                  </a:ext>
                </a:extLst>
              </p:cNvPr>
              <p:cNvSpPr/>
              <p:nvPr/>
            </p:nvSpPr>
            <p:spPr>
              <a:xfrm>
                <a:off x="6825403" y="490452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669" name="Freeform 352">
                <a:extLst>
                  <a:ext uri="{FF2B5EF4-FFF2-40B4-BE49-F238E27FC236}">
                    <a16:creationId xmlns:a16="http://schemas.microsoft.com/office/drawing/2014/main" id="{EC397B83-0912-C155-84FE-6C2D8278021A}"/>
                  </a:ext>
                </a:extLst>
              </p:cNvPr>
              <p:cNvSpPr/>
              <p:nvPr/>
            </p:nvSpPr>
            <p:spPr>
              <a:xfrm>
                <a:off x="7296996" y="490452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670" name="Freeform 353">
                <a:extLst>
                  <a:ext uri="{FF2B5EF4-FFF2-40B4-BE49-F238E27FC236}">
                    <a16:creationId xmlns:a16="http://schemas.microsoft.com/office/drawing/2014/main" id="{40C01892-4ED4-DA86-9913-BF8A5C85C42D}"/>
                  </a:ext>
                </a:extLst>
              </p:cNvPr>
              <p:cNvSpPr/>
              <p:nvPr/>
            </p:nvSpPr>
            <p:spPr>
              <a:xfrm>
                <a:off x="7770177" y="490452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671" name="Freeform 354">
                <a:extLst>
                  <a:ext uri="{FF2B5EF4-FFF2-40B4-BE49-F238E27FC236}">
                    <a16:creationId xmlns:a16="http://schemas.microsoft.com/office/drawing/2014/main" id="{BCDE25E0-56E3-77C5-A05B-019E0497BB47}"/>
                  </a:ext>
                </a:extLst>
              </p:cNvPr>
              <p:cNvSpPr/>
              <p:nvPr/>
            </p:nvSpPr>
            <p:spPr>
              <a:xfrm>
                <a:off x="8242194" y="4904528"/>
                <a:ext cx="10583" cy="73659"/>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672" name="TextBox 671">
                <a:extLst>
                  <a:ext uri="{FF2B5EF4-FFF2-40B4-BE49-F238E27FC236}">
                    <a16:creationId xmlns:a16="http://schemas.microsoft.com/office/drawing/2014/main" id="{400C7D09-24A3-BE01-82DE-9D7D6FDF566A}"/>
                  </a:ext>
                </a:extLst>
              </p:cNvPr>
              <p:cNvSpPr txBox="1"/>
              <p:nvPr/>
            </p:nvSpPr>
            <p:spPr>
              <a:xfrm>
                <a:off x="4057290" y="5460047"/>
                <a:ext cx="395835"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82</a:t>
                </a:r>
              </a:p>
            </p:txBody>
          </p:sp>
          <p:sp>
            <p:nvSpPr>
              <p:cNvPr id="673" name="TextBox 672">
                <a:extLst>
                  <a:ext uri="{FF2B5EF4-FFF2-40B4-BE49-F238E27FC236}">
                    <a16:creationId xmlns:a16="http://schemas.microsoft.com/office/drawing/2014/main" id="{F78BC283-3942-8040-ABBF-726CAE620699}"/>
                  </a:ext>
                </a:extLst>
              </p:cNvPr>
              <p:cNvSpPr txBox="1"/>
              <p:nvPr/>
            </p:nvSpPr>
            <p:spPr>
              <a:xfrm>
                <a:off x="4298431" y="5460047"/>
                <a:ext cx="395835"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80</a:t>
                </a:r>
              </a:p>
            </p:txBody>
          </p:sp>
          <p:sp>
            <p:nvSpPr>
              <p:cNvPr id="674" name="TextBox 673">
                <a:extLst>
                  <a:ext uri="{FF2B5EF4-FFF2-40B4-BE49-F238E27FC236}">
                    <a16:creationId xmlns:a16="http://schemas.microsoft.com/office/drawing/2014/main" id="{85B9FB70-B62F-43BE-ABE8-424EFF104141}"/>
                  </a:ext>
                </a:extLst>
              </p:cNvPr>
              <p:cNvSpPr txBox="1"/>
              <p:nvPr/>
            </p:nvSpPr>
            <p:spPr>
              <a:xfrm>
                <a:off x="4537350" y="5460047"/>
                <a:ext cx="395835"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78</a:t>
                </a:r>
              </a:p>
            </p:txBody>
          </p:sp>
          <p:sp>
            <p:nvSpPr>
              <p:cNvPr id="675" name="TextBox 674">
                <a:extLst>
                  <a:ext uri="{FF2B5EF4-FFF2-40B4-BE49-F238E27FC236}">
                    <a16:creationId xmlns:a16="http://schemas.microsoft.com/office/drawing/2014/main" id="{F431AF3B-8F10-3647-0934-29656E30800E}"/>
                  </a:ext>
                </a:extLst>
              </p:cNvPr>
              <p:cNvSpPr txBox="1"/>
              <p:nvPr/>
            </p:nvSpPr>
            <p:spPr>
              <a:xfrm>
                <a:off x="4769960" y="5460047"/>
                <a:ext cx="395835"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76</a:t>
                </a:r>
              </a:p>
            </p:txBody>
          </p:sp>
          <p:sp>
            <p:nvSpPr>
              <p:cNvPr id="676" name="TextBox 675">
                <a:extLst>
                  <a:ext uri="{FF2B5EF4-FFF2-40B4-BE49-F238E27FC236}">
                    <a16:creationId xmlns:a16="http://schemas.microsoft.com/office/drawing/2014/main" id="{066AE54F-4A43-CD76-DE9B-1C8FFC892B5B}"/>
                  </a:ext>
                </a:extLst>
              </p:cNvPr>
              <p:cNvSpPr txBox="1"/>
              <p:nvPr/>
            </p:nvSpPr>
            <p:spPr>
              <a:xfrm>
                <a:off x="5013780" y="5460047"/>
                <a:ext cx="395835"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73</a:t>
                </a:r>
              </a:p>
            </p:txBody>
          </p:sp>
          <p:sp>
            <p:nvSpPr>
              <p:cNvPr id="677" name="TextBox 676">
                <a:extLst>
                  <a:ext uri="{FF2B5EF4-FFF2-40B4-BE49-F238E27FC236}">
                    <a16:creationId xmlns:a16="http://schemas.microsoft.com/office/drawing/2014/main" id="{10ABBD5B-28B8-6960-362C-7C6A8A48D6AB}"/>
                  </a:ext>
                </a:extLst>
              </p:cNvPr>
              <p:cNvSpPr txBox="1"/>
              <p:nvPr/>
            </p:nvSpPr>
            <p:spPr>
              <a:xfrm>
                <a:off x="5262054" y="5460047"/>
                <a:ext cx="395835"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68</a:t>
                </a:r>
              </a:p>
            </p:txBody>
          </p:sp>
          <p:sp>
            <p:nvSpPr>
              <p:cNvPr id="678" name="TextBox 677">
                <a:extLst>
                  <a:ext uri="{FF2B5EF4-FFF2-40B4-BE49-F238E27FC236}">
                    <a16:creationId xmlns:a16="http://schemas.microsoft.com/office/drawing/2014/main" id="{E26E4537-855C-2C04-2F79-0CC3C987E142}"/>
                  </a:ext>
                </a:extLst>
              </p:cNvPr>
              <p:cNvSpPr txBox="1"/>
              <p:nvPr/>
            </p:nvSpPr>
            <p:spPr>
              <a:xfrm>
                <a:off x="5488156" y="5460047"/>
                <a:ext cx="395835"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64</a:t>
                </a:r>
              </a:p>
            </p:txBody>
          </p:sp>
          <p:sp>
            <p:nvSpPr>
              <p:cNvPr id="679" name="TextBox 678">
                <a:extLst>
                  <a:ext uri="{FF2B5EF4-FFF2-40B4-BE49-F238E27FC236}">
                    <a16:creationId xmlns:a16="http://schemas.microsoft.com/office/drawing/2014/main" id="{95E693E0-97C2-7CDD-AB82-51FB8BD22BBB}"/>
                  </a:ext>
                </a:extLst>
              </p:cNvPr>
              <p:cNvSpPr txBox="1"/>
              <p:nvPr/>
            </p:nvSpPr>
            <p:spPr>
              <a:xfrm>
                <a:off x="5726694" y="5460047"/>
                <a:ext cx="395835"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61</a:t>
                </a:r>
              </a:p>
            </p:txBody>
          </p:sp>
          <p:sp>
            <p:nvSpPr>
              <p:cNvPr id="680" name="TextBox 679">
                <a:extLst>
                  <a:ext uri="{FF2B5EF4-FFF2-40B4-BE49-F238E27FC236}">
                    <a16:creationId xmlns:a16="http://schemas.microsoft.com/office/drawing/2014/main" id="{13E0A100-2DEF-422B-8854-103C6790BFB0}"/>
                  </a:ext>
                </a:extLst>
              </p:cNvPr>
              <p:cNvSpPr txBox="1"/>
              <p:nvPr/>
            </p:nvSpPr>
            <p:spPr>
              <a:xfrm>
                <a:off x="5957188" y="5460047"/>
                <a:ext cx="395835"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52</a:t>
                </a:r>
              </a:p>
            </p:txBody>
          </p:sp>
          <p:sp>
            <p:nvSpPr>
              <p:cNvPr id="681" name="TextBox 680">
                <a:extLst>
                  <a:ext uri="{FF2B5EF4-FFF2-40B4-BE49-F238E27FC236}">
                    <a16:creationId xmlns:a16="http://schemas.microsoft.com/office/drawing/2014/main" id="{C32CC9FB-ADDC-C4C9-EEB8-E7E3820D588A}"/>
                  </a:ext>
                </a:extLst>
              </p:cNvPr>
              <p:cNvSpPr txBox="1"/>
              <p:nvPr/>
            </p:nvSpPr>
            <p:spPr>
              <a:xfrm>
                <a:off x="6193081" y="5460047"/>
                <a:ext cx="395835"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41</a:t>
                </a:r>
              </a:p>
            </p:txBody>
          </p:sp>
          <p:sp>
            <p:nvSpPr>
              <p:cNvPr id="682" name="TextBox 681">
                <a:extLst>
                  <a:ext uri="{FF2B5EF4-FFF2-40B4-BE49-F238E27FC236}">
                    <a16:creationId xmlns:a16="http://schemas.microsoft.com/office/drawing/2014/main" id="{4E1CAA36-611B-B712-FD77-0A3DCA48FEFE}"/>
                  </a:ext>
                </a:extLst>
              </p:cNvPr>
              <p:cNvSpPr txBox="1"/>
              <p:nvPr/>
            </p:nvSpPr>
            <p:spPr>
              <a:xfrm>
                <a:off x="6430253" y="5460047"/>
                <a:ext cx="395835"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30</a:t>
                </a:r>
              </a:p>
            </p:txBody>
          </p:sp>
          <p:sp>
            <p:nvSpPr>
              <p:cNvPr id="683" name="TextBox 682">
                <a:extLst>
                  <a:ext uri="{FF2B5EF4-FFF2-40B4-BE49-F238E27FC236}">
                    <a16:creationId xmlns:a16="http://schemas.microsoft.com/office/drawing/2014/main" id="{E1781A0E-9D47-158B-E94E-0CB0B4D1B6C4}"/>
                  </a:ext>
                </a:extLst>
              </p:cNvPr>
              <p:cNvSpPr txBox="1"/>
              <p:nvPr/>
            </p:nvSpPr>
            <p:spPr>
              <a:xfrm>
                <a:off x="6654927" y="5460047"/>
                <a:ext cx="395835"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18</a:t>
                </a:r>
              </a:p>
            </p:txBody>
          </p:sp>
          <p:sp>
            <p:nvSpPr>
              <p:cNvPr id="684" name="TextBox 683">
                <a:extLst>
                  <a:ext uri="{FF2B5EF4-FFF2-40B4-BE49-F238E27FC236}">
                    <a16:creationId xmlns:a16="http://schemas.microsoft.com/office/drawing/2014/main" id="{272F22C9-F87C-2275-1394-8EC664B5EC03}"/>
                  </a:ext>
                </a:extLst>
              </p:cNvPr>
              <p:cNvSpPr txBox="1"/>
              <p:nvPr/>
            </p:nvSpPr>
            <p:spPr>
              <a:xfrm>
                <a:off x="6896735" y="5460047"/>
                <a:ext cx="395835"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13</a:t>
                </a:r>
              </a:p>
            </p:txBody>
          </p:sp>
          <p:sp>
            <p:nvSpPr>
              <p:cNvPr id="685" name="TextBox 684">
                <a:extLst>
                  <a:ext uri="{FF2B5EF4-FFF2-40B4-BE49-F238E27FC236}">
                    <a16:creationId xmlns:a16="http://schemas.microsoft.com/office/drawing/2014/main" id="{EB796571-92D1-BF59-3B24-78468CB5CC6F}"/>
                  </a:ext>
                </a:extLst>
              </p:cNvPr>
              <p:cNvSpPr txBox="1"/>
              <p:nvPr/>
            </p:nvSpPr>
            <p:spPr>
              <a:xfrm>
                <a:off x="7175785" y="5460047"/>
                <a:ext cx="321029"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6</a:t>
                </a:r>
              </a:p>
            </p:txBody>
          </p:sp>
          <p:sp>
            <p:nvSpPr>
              <p:cNvPr id="686" name="TextBox 685">
                <a:extLst>
                  <a:ext uri="{FF2B5EF4-FFF2-40B4-BE49-F238E27FC236}">
                    <a16:creationId xmlns:a16="http://schemas.microsoft.com/office/drawing/2014/main" id="{26E650F2-5DD8-C41B-BF46-92841E11F8D9}"/>
                  </a:ext>
                </a:extLst>
              </p:cNvPr>
              <p:cNvSpPr txBox="1"/>
              <p:nvPr/>
            </p:nvSpPr>
            <p:spPr>
              <a:xfrm>
                <a:off x="7415605" y="5460047"/>
                <a:ext cx="321029"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5</a:t>
                </a:r>
              </a:p>
            </p:txBody>
          </p:sp>
          <p:sp>
            <p:nvSpPr>
              <p:cNvPr id="687" name="TextBox 686">
                <a:extLst>
                  <a:ext uri="{FF2B5EF4-FFF2-40B4-BE49-F238E27FC236}">
                    <a16:creationId xmlns:a16="http://schemas.microsoft.com/office/drawing/2014/main" id="{1295F7AE-566A-0DCD-F1AC-9D01A3D28F9C}"/>
                  </a:ext>
                </a:extLst>
              </p:cNvPr>
              <p:cNvSpPr txBox="1"/>
              <p:nvPr/>
            </p:nvSpPr>
            <p:spPr>
              <a:xfrm>
                <a:off x="7654681" y="5460047"/>
                <a:ext cx="321029"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3</a:t>
                </a:r>
              </a:p>
            </p:txBody>
          </p:sp>
          <p:sp>
            <p:nvSpPr>
              <p:cNvPr id="688" name="TextBox 687">
                <a:extLst>
                  <a:ext uri="{FF2B5EF4-FFF2-40B4-BE49-F238E27FC236}">
                    <a16:creationId xmlns:a16="http://schemas.microsoft.com/office/drawing/2014/main" id="{D4750306-6C51-35F6-BE39-45A1E340FCBC}"/>
                  </a:ext>
                </a:extLst>
              </p:cNvPr>
              <p:cNvSpPr txBox="1"/>
              <p:nvPr/>
            </p:nvSpPr>
            <p:spPr>
              <a:xfrm>
                <a:off x="7896246" y="5460047"/>
                <a:ext cx="321029"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2</a:t>
                </a:r>
              </a:p>
            </p:txBody>
          </p:sp>
          <p:sp>
            <p:nvSpPr>
              <p:cNvPr id="689" name="TextBox 688">
                <a:extLst>
                  <a:ext uri="{FF2B5EF4-FFF2-40B4-BE49-F238E27FC236}">
                    <a16:creationId xmlns:a16="http://schemas.microsoft.com/office/drawing/2014/main" id="{A9264BE7-7EE6-EB08-D587-5C86307B5DEC}"/>
                  </a:ext>
                </a:extLst>
              </p:cNvPr>
              <p:cNvSpPr txBox="1"/>
              <p:nvPr/>
            </p:nvSpPr>
            <p:spPr>
              <a:xfrm>
                <a:off x="8128837" y="5460047"/>
                <a:ext cx="321029"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1</a:t>
                </a:r>
              </a:p>
            </p:txBody>
          </p:sp>
          <p:sp>
            <p:nvSpPr>
              <p:cNvPr id="690" name="TextBox 689">
                <a:extLst>
                  <a:ext uri="{FF2B5EF4-FFF2-40B4-BE49-F238E27FC236}">
                    <a16:creationId xmlns:a16="http://schemas.microsoft.com/office/drawing/2014/main" id="{9A4ABD7F-1584-7FD8-9806-1ACA95C4B746}"/>
                  </a:ext>
                </a:extLst>
              </p:cNvPr>
              <p:cNvSpPr txBox="1"/>
              <p:nvPr/>
            </p:nvSpPr>
            <p:spPr>
              <a:xfrm>
                <a:off x="8368294" y="5460047"/>
                <a:ext cx="321029" cy="284780"/>
              </a:xfrm>
              <a:prstGeom prst="rect">
                <a:avLst/>
              </a:prstGeom>
              <a:noFill/>
            </p:spPr>
            <p:txBody>
              <a:bodyPr wrap="none" rtlCol="0">
                <a:spAutoFit/>
              </a:bodyPr>
              <a:lstStyle/>
              <a:p>
                <a:pPr defTabSz="685800" fontAlgn="auto">
                  <a:spcBef>
                    <a:spcPts val="0"/>
                  </a:spcBef>
                  <a:spcAft>
                    <a:spcPts val="0"/>
                  </a:spcAft>
                  <a:defRPr/>
                </a:pPr>
                <a:r>
                  <a:rPr lang="en-US" sz="788" dirty="0">
                    <a:ln/>
                    <a:solidFill>
                      <a:srgbClr val="231F20"/>
                    </a:solidFill>
                    <a:latin typeface="Arial"/>
                    <a:ea typeface="+mn-ea"/>
                    <a:cs typeface="Arial"/>
                    <a:sym typeface="Arial"/>
                    <a:rtl val="0"/>
                  </a:rPr>
                  <a:t>0</a:t>
                </a:r>
              </a:p>
            </p:txBody>
          </p:sp>
        </p:grpSp>
        <p:sp>
          <p:nvSpPr>
            <p:cNvPr id="397" name="Freeform 375">
              <a:extLst>
                <a:ext uri="{FF2B5EF4-FFF2-40B4-BE49-F238E27FC236}">
                  <a16:creationId xmlns:a16="http://schemas.microsoft.com/office/drawing/2014/main" id="{C5F1A864-01E6-3552-2F18-B52E8E92B883}"/>
                </a:ext>
              </a:extLst>
            </p:cNvPr>
            <p:cNvSpPr/>
            <p:nvPr/>
          </p:nvSpPr>
          <p:spPr>
            <a:xfrm>
              <a:off x="1672331" y="1701631"/>
              <a:ext cx="4037224" cy="3162511"/>
            </a:xfrm>
            <a:custGeom>
              <a:avLst/>
              <a:gdLst>
                <a:gd name="connsiteX0" fmla="*/ 0 w 4037224"/>
                <a:gd name="connsiteY0" fmla="*/ 0 h 3162511"/>
                <a:gd name="connsiteX1" fmla="*/ 124248 w 4037224"/>
                <a:gd name="connsiteY1" fmla="*/ 0 h 3162511"/>
                <a:gd name="connsiteX2" fmla="*/ 124248 w 4037224"/>
                <a:gd name="connsiteY2" fmla="*/ 266594 h 3162511"/>
                <a:gd name="connsiteX3" fmla="*/ 162983 w 4037224"/>
                <a:gd name="connsiteY3" fmla="*/ 266594 h 3162511"/>
                <a:gd name="connsiteX4" fmla="*/ 162983 w 4037224"/>
                <a:gd name="connsiteY4" fmla="*/ 300461 h 3162511"/>
                <a:gd name="connsiteX5" fmla="*/ 287232 w 4037224"/>
                <a:gd name="connsiteY5" fmla="*/ 300461 h 3162511"/>
                <a:gd name="connsiteX6" fmla="*/ 287232 w 4037224"/>
                <a:gd name="connsiteY6" fmla="*/ 348827 h 3162511"/>
                <a:gd name="connsiteX7" fmla="*/ 434657 w 4037224"/>
                <a:gd name="connsiteY7" fmla="*/ 348827 h 3162511"/>
                <a:gd name="connsiteX8" fmla="*/ 434657 w 4037224"/>
                <a:gd name="connsiteY8" fmla="*/ 398780 h 3162511"/>
                <a:gd name="connsiteX9" fmla="*/ 566631 w 4037224"/>
                <a:gd name="connsiteY9" fmla="*/ 398780 h 3162511"/>
                <a:gd name="connsiteX10" fmla="*/ 566631 w 4037224"/>
                <a:gd name="connsiteY10" fmla="*/ 448416 h 3162511"/>
                <a:gd name="connsiteX11" fmla="*/ 690880 w 4037224"/>
                <a:gd name="connsiteY11" fmla="*/ 448416 h 3162511"/>
                <a:gd name="connsiteX12" fmla="*/ 690880 w 4037224"/>
                <a:gd name="connsiteY12" fmla="*/ 497417 h 3162511"/>
                <a:gd name="connsiteX13" fmla="*/ 799677 w 4037224"/>
                <a:gd name="connsiteY13" fmla="*/ 497417 h 3162511"/>
                <a:gd name="connsiteX14" fmla="*/ 799677 w 4037224"/>
                <a:gd name="connsiteY14" fmla="*/ 545571 h 3162511"/>
                <a:gd name="connsiteX15" fmla="*/ 861801 w 4037224"/>
                <a:gd name="connsiteY15" fmla="*/ 545571 h 3162511"/>
                <a:gd name="connsiteX16" fmla="*/ 861801 w 4037224"/>
                <a:gd name="connsiteY16" fmla="*/ 593196 h 3162511"/>
                <a:gd name="connsiteX17" fmla="*/ 915987 w 4037224"/>
                <a:gd name="connsiteY17" fmla="*/ 593196 h 3162511"/>
                <a:gd name="connsiteX18" fmla="*/ 915987 w 4037224"/>
                <a:gd name="connsiteY18" fmla="*/ 640080 h 3162511"/>
                <a:gd name="connsiteX19" fmla="*/ 1032510 w 4037224"/>
                <a:gd name="connsiteY19" fmla="*/ 640080 h 3162511"/>
                <a:gd name="connsiteX20" fmla="*/ 1102360 w 4037224"/>
                <a:gd name="connsiteY20" fmla="*/ 640080 h 3162511"/>
                <a:gd name="connsiteX21" fmla="*/ 1102360 w 4037224"/>
                <a:gd name="connsiteY21" fmla="*/ 687388 h 3162511"/>
                <a:gd name="connsiteX22" fmla="*/ 1133475 w 4037224"/>
                <a:gd name="connsiteY22" fmla="*/ 687388 h 3162511"/>
                <a:gd name="connsiteX23" fmla="*/ 1133475 w 4037224"/>
                <a:gd name="connsiteY23" fmla="*/ 735013 h 3162511"/>
                <a:gd name="connsiteX24" fmla="*/ 1141201 w 4037224"/>
                <a:gd name="connsiteY24" fmla="*/ 735013 h 3162511"/>
                <a:gd name="connsiteX25" fmla="*/ 1195599 w 4037224"/>
                <a:gd name="connsiteY25" fmla="*/ 735013 h 3162511"/>
                <a:gd name="connsiteX26" fmla="*/ 1195599 w 4037224"/>
                <a:gd name="connsiteY26" fmla="*/ 782955 h 3162511"/>
                <a:gd name="connsiteX27" fmla="*/ 1234334 w 4037224"/>
                <a:gd name="connsiteY27" fmla="*/ 782955 h 3162511"/>
                <a:gd name="connsiteX28" fmla="*/ 1265449 w 4037224"/>
                <a:gd name="connsiteY28" fmla="*/ 782955 h 3162511"/>
                <a:gd name="connsiteX29" fmla="*/ 1265449 w 4037224"/>
                <a:gd name="connsiteY29" fmla="*/ 831215 h 3162511"/>
                <a:gd name="connsiteX30" fmla="*/ 1389592 w 4037224"/>
                <a:gd name="connsiteY30" fmla="*/ 831215 h 3162511"/>
                <a:gd name="connsiteX31" fmla="*/ 1389592 w 4037224"/>
                <a:gd name="connsiteY31" fmla="*/ 878946 h 3162511"/>
                <a:gd name="connsiteX32" fmla="*/ 1475105 w 4037224"/>
                <a:gd name="connsiteY32" fmla="*/ 878946 h 3162511"/>
                <a:gd name="connsiteX33" fmla="*/ 1475105 w 4037224"/>
                <a:gd name="connsiteY33" fmla="*/ 926042 h 3162511"/>
                <a:gd name="connsiteX34" fmla="*/ 1591416 w 4037224"/>
                <a:gd name="connsiteY34" fmla="*/ 926042 h 3162511"/>
                <a:gd name="connsiteX35" fmla="*/ 1591416 w 4037224"/>
                <a:gd name="connsiteY35" fmla="*/ 972714 h 3162511"/>
                <a:gd name="connsiteX36" fmla="*/ 1645814 w 4037224"/>
                <a:gd name="connsiteY36" fmla="*/ 972714 h 3162511"/>
                <a:gd name="connsiteX37" fmla="*/ 1684655 w 4037224"/>
                <a:gd name="connsiteY37" fmla="*/ 972714 h 3162511"/>
                <a:gd name="connsiteX38" fmla="*/ 1715664 w 4037224"/>
                <a:gd name="connsiteY38" fmla="*/ 972714 h 3162511"/>
                <a:gd name="connsiteX39" fmla="*/ 1746779 w 4037224"/>
                <a:gd name="connsiteY39" fmla="*/ 972714 h 3162511"/>
                <a:gd name="connsiteX40" fmla="*/ 1754611 w 4037224"/>
                <a:gd name="connsiteY40" fmla="*/ 972714 h 3162511"/>
                <a:gd name="connsiteX41" fmla="*/ 1770062 w 4037224"/>
                <a:gd name="connsiteY41" fmla="*/ 972714 h 3162511"/>
                <a:gd name="connsiteX42" fmla="*/ 1777789 w 4037224"/>
                <a:gd name="connsiteY42" fmla="*/ 972714 h 3162511"/>
                <a:gd name="connsiteX43" fmla="*/ 1808904 w 4037224"/>
                <a:gd name="connsiteY43" fmla="*/ 972714 h 3162511"/>
                <a:gd name="connsiteX44" fmla="*/ 1847638 w 4037224"/>
                <a:gd name="connsiteY44" fmla="*/ 972714 h 3162511"/>
                <a:gd name="connsiteX45" fmla="*/ 1917700 w 4037224"/>
                <a:gd name="connsiteY45" fmla="*/ 972714 h 3162511"/>
                <a:gd name="connsiteX46" fmla="*/ 1925425 w 4037224"/>
                <a:gd name="connsiteY46" fmla="*/ 972714 h 3162511"/>
                <a:gd name="connsiteX47" fmla="*/ 1925425 w 4037224"/>
                <a:gd name="connsiteY47" fmla="*/ 1032933 h 3162511"/>
                <a:gd name="connsiteX48" fmla="*/ 1948709 w 4037224"/>
                <a:gd name="connsiteY48" fmla="*/ 1032933 h 3162511"/>
                <a:gd name="connsiteX49" fmla="*/ 1948709 w 4037224"/>
                <a:gd name="connsiteY49" fmla="*/ 1091883 h 3162511"/>
                <a:gd name="connsiteX50" fmla="*/ 1956435 w 4037224"/>
                <a:gd name="connsiteY50" fmla="*/ 1091883 h 3162511"/>
                <a:gd name="connsiteX51" fmla="*/ 1964161 w 4037224"/>
                <a:gd name="connsiteY51" fmla="*/ 1091883 h 3162511"/>
                <a:gd name="connsiteX52" fmla="*/ 1995276 w 4037224"/>
                <a:gd name="connsiteY52" fmla="*/ 1091883 h 3162511"/>
                <a:gd name="connsiteX53" fmla="*/ 1995276 w 4037224"/>
                <a:gd name="connsiteY53" fmla="*/ 1154959 h 3162511"/>
                <a:gd name="connsiteX54" fmla="*/ 2003002 w 4037224"/>
                <a:gd name="connsiteY54" fmla="*/ 1154959 h 3162511"/>
                <a:gd name="connsiteX55" fmla="*/ 2080683 w 4037224"/>
                <a:gd name="connsiteY55" fmla="*/ 1154959 h 3162511"/>
                <a:gd name="connsiteX56" fmla="*/ 2088409 w 4037224"/>
                <a:gd name="connsiteY56" fmla="*/ 1154959 h 3162511"/>
                <a:gd name="connsiteX57" fmla="*/ 2111799 w 4037224"/>
                <a:gd name="connsiteY57" fmla="*/ 1154959 h 3162511"/>
                <a:gd name="connsiteX58" fmla="*/ 2134976 w 4037224"/>
                <a:gd name="connsiteY58" fmla="*/ 1154959 h 3162511"/>
                <a:gd name="connsiteX59" fmla="*/ 2165985 w 4037224"/>
                <a:gd name="connsiteY59" fmla="*/ 1154959 h 3162511"/>
                <a:gd name="connsiteX60" fmla="*/ 2181648 w 4037224"/>
                <a:gd name="connsiteY60" fmla="*/ 1154959 h 3162511"/>
                <a:gd name="connsiteX61" fmla="*/ 2181648 w 4037224"/>
                <a:gd name="connsiteY61" fmla="*/ 1235710 h 3162511"/>
                <a:gd name="connsiteX62" fmla="*/ 2189374 w 4037224"/>
                <a:gd name="connsiteY62" fmla="*/ 1235710 h 3162511"/>
                <a:gd name="connsiteX63" fmla="*/ 2196994 w 4037224"/>
                <a:gd name="connsiteY63" fmla="*/ 1235710 h 3162511"/>
                <a:gd name="connsiteX64" fmla="*/ 2212657 w 4037224"/>
                <a:gd name="connsiteY64" fmla="*/ 1235710 h 3162511"/>
                <a:gd name="connsiteX65" fmla="*/ 2228109 w 4037224"/>
                <a:gd name="connsiteY65" fmla="*/ 1235710 h 3162511"/>
                <a:gd name="connsiteX66" fmla="*/ 2298171 w 4037224"/>
                <a:gd name="connsiteY66" fmla="*/ 1235710 h 3162511"/>
                <a:gd name="connsiteX67" fmla="*/ 2336906 w 4037224"/>
                <a:gd name="connsiteY67" fmla="*/ 1235710 h 3162511"/>
                <a:gd name="connsiteX68" fmla="*/ 2383367 w 4037224"/>
                <a:gd name="connsiteY68" fmla="*/ 1235710 h 3162511"/>
                <a:gd name="connsiteX69" fmla="*/ 2406756 w 4037224"/>
                <a:gd name="connsiteY69" fmla="*/ 1235710 h 3162511"/>
                <a:gd name="connsiteX70" fmla="*/ 2422207 w 4037224"/>
                <a:gd name="connsiteY70" fmla="*/ 1235710 h 3162511"/>
                <a:gd name="connsiteX71" fmla="*/ 2422207 w 4037224"/>
                <a:gd name="connsiteY71" fmla="*/ 1346200 h 3162511"/>
                <a:gd name="connsiteX72" fmla="*/ 2430145 w 4037224"/>
                <a:gd name="connsiteY72" fmla="*/ 1346200 h 3162511"/>
                <a:gd name="connsiteX73" fmla="*/ 2445491 w 4037224"/>
                <a:gd name="connsiteY73" fmla="*/ 1346200 h 3162511"/>
                <a:gd name="connsiteX74" fmla="*/ 2484332 w 4037224"/>
                <a:gd name="connsiteY74" fmla="*/ 1346200 h 3162511"/>
                <a:gd name="connsiteX75" fmla="*/ 2492270 w 4037224"/>
                <a:gd name="connsiteY75" fmla="*/ 1346200 h 3162511"/>
                <a:gd name="connsiteX76" fmla="*/ 2507615 w 4037224"/>
                <a:gd name="connsiteY76" fmla="*/ 1346200 h 3162511"/>
                <a:gd name="connsiteX77" fmla="*/ 2546456 w 4037224"/>
                <a:gd name="connsiteY77" fmla="*/ 1346200 h 3162511"/>
                <a:gd name="connsiteX78" fmla="*/ 2554394 w 4037224"/>
                <a:gd name="connsiteY78" fmla="*/ 1346200 h 3162511"/>
                <a:gd name="connsiteX79" fmla="*/ 2600854 w 4037224"/>
                <a:gd name="connsiteY79" fmla="*/ 1346200 h 3162511"/>
                <a:gd name="connsiteX80" fmla="*/ 2647315 w 4037224"/>
                <a:gd name="connsiteY80" fmla="*/ 1346200 h 3162511"/>
                <a:gd name="connsiteX81" fmla="*/ 2701713 w 4037224"/>
                <a:gd name="connsiteY81" fmla="*/ 1346200 h 3162511"/>
                <a:gd name="connsiteX82" fmla="*/ 2756112 w 4037224"/>
                <a:gd name="connsiteY82" fmla="*/ 1346200 h 3162511"/>
                <a:gd name="connsiteX83" fmla="*/ 2833687 w 4037224"/>
                <a:gd name="connsiteY83" fmla="*/ 1346200 h 3162511"/>
                <a:gd name="connsiteX84" fmla="*/ 2888086 w 4037224"/>
                <a:gd name="connsiteY84" fmla="*/ 1346200 h 3162511"/>
                <a:gd name="connsiteX85" fmla="*/ 2950210 w 4037224"/>
                <a:gd name="connsiteY85" fmla="*/ 1346200 h 3162511"/>
                <a:gd name="connsiteX86" fmla="*/ 2950210 w 4037224"/>
                <a:gd name="connsiteY86" fmla="*/ 1673437 h 3162511"/>
                <a:gd name="connsiteX87" fmla="*/ 2957936 w 4037224"/>
                <a:gd name="connsiteY87" fmla="*/ 1673437 h 3162511"/>
                <a:gd name="connsiteX88" fmla="*/ 2965662 w 4037224"/>
                <a:gd name="connsiteY88" fmla="*/ 1673437 h 3162511"/>
                <a:gd name="connsiteX89" fmla="*/ 2981325 w 4037224"/>
                <a:gd name="connsiteY89" fmla="*/ 1673437 h 3162511"/>
                <a:gd name="connsiteX90" fmla="*/ 2989051 w 4037224"/>
                <a:gd name="connsiteY90" fmla="*/ 1673437 h 3162511"/>
                <a:gd name="connsiteX91" fmla="*/ 2989051 w 4037224"/>
                <a:gd name="connsiteY91" fmla="*/ 2079414 h 3162511"/>
                <a:gd name="connsiteX92" fmla="*/ 3035723 w 4037224"/>
                <a:gd name="connsiteY92" fmla="*/ 2079414 h 3162511"/>
                <a:gd name="connsiteX93" fmla="*/ 3159972 w 4037224"/>
                <a:gd name="connsiteY93" fmla="*/ 2079414 h 3162511"/>
                <a:gd name="connsiteX94" fmla="*/ 3159972 w 4037224"/>
                <a:gd name="connsiteY94" fmla="*/ 2455016 h 3162511"/>
                <a:gd name="connsiteX95" fmla="*/ 3493664 w 4037224"/>
                <a:gd name="connsiteY95" fmla="*/ 2455016 h 3162511"/>
                <a:gd name="connsiteX96" fmla="*/ 3501390 w 4037224"/>
                <a:gd name="connsiteY96" fmla="*/ 2455016 h 3162511"/>
                <a:gd name="connsiteX97" fmla="*/ 3563514 w 4037224"/>
                <a:gd name="connsiteY97" fmla="*/ 2455016 h 3162511"/>
                <a:gd name="connsiteX98" fmla="*/ 3563514 w 4037224"/>
                <a:gd name="connsiteY98" fmla="*/ 2961640 h 3162511"/>
                <a:gd name="connsiteX99" fmla="*/ 3967374 w 4037224"/>
                <a:gd name="connsiteY99" fmla="*/ 2961640 h 3162511"/>
                <a:gd name="connsiteX100" fmla="*/ 3967374 w 4037224"/>
                <a:gd name="connsiteY100" fmla="*/ 3162512 h 3162511"/>
                <a:gd name="connsiteX101" fmla="*/ 4037224 w 4037224"/>
                <a:gd name="connsiteY101" fmla="*/ 3162512 h 3162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4037224" h="3162511">
                  <a:moveTo>
                    <a:pt x="0" y="0"/>
                  </a:moveTo>
                  <a:lnTo>
                    <a:pt x="124248" y="0"/>
                  </a:lnTo>
                  <a:lnTo>
                    <a:pt x="124248" y="266594"/>
                  </a:lnTo>
                  <a:lnTo>
                    <a:pt x="162983" y="266594"/>
                  </a:lnTo>
                  <a:lnTo>
                    <a:pt x="162983" y="300461"/>
                  </a:lnTo>
                  <a:lnTo>
                    <a:pt x="287232" y="300461"/>
                  </a:lnTo>
                  <a:lnTo>
                    <a:pt x="287232" y="348827"/>
                  </a:lnTo>
                  <a:lnTo>
                    <a:pt x="434657" y="348827"/>
                  </a:lnTo>
                  <a:lnTo>
                    <a:pt x="434657" y="398780"/>
                  </a:lnTo>
                  <a:lnTo>
                    <a:pt x="566631" y="398780"/>
                  </a:lnTo>
                  <a:lnTo>
                    <a:pt x="566631" y="448416"/>
                  </a:lnTo>
                  <a:lnTo>
                    <a:pt x="690880" y="448416"/>
                  </a:lnTo>
                  <a:lnTo>
                    <a:pt x="690880" y="497417"/>
                  </a:lnTo>
                  <a:lnTo>
                    <a:pt x="799677" y="497417"/>
                  </a:lnTo>
                  <a:lnTo>
                    <a:pt x="799677" y="545571"/>
                  </a:lnTo>
                  <a:lnTo>
                    <a:pt x="861801" y="545571"/>
                  </a:lnTo>
                  <a:lnTo>
                    <a:pt x="861801" y="593196"/>
                  </a:lnTo>
                  <a:lnTo>
                    <a:pt x="915987" y="593196"/>
                  </a:lnTo>
                  <a:lnTo>
                    <a:pt x="915987" y="640080"/>
                  </a:lnTo>
                  <a:lnTo>
                    <a:pt x="1032510" y="640080"/>
                  </a:lnTo>
                  <a:lnTo>
                    <a:pt x="1102360" y="640080"/>
                  </a:lnTo>
                  <a:lnTo>
                    <a:pt x="1102360" y="687388"/>
                  </a:lnTo>
                  <a:lnTo>
                    <a:pt x="1133475" y="687388"/>
                  </a:lnTo>
                  <a:lnTo>
                    <a:pt x="1133475" y="735013"/>
                  </a:lnTo>
                  <a:lnTo>
                    <a:pt x="1141201" y="735013"/>
                  </a:lnTo>
                  <a:lnTo>
                    <a:pt x="1195599" y="735013"/>
                  </a:lnTo>
                  <a:lnTo>
                    <a:pt x="1195599" y="782955"/>
                  </a:lnTo>
                  <a:lnTo>
                    <a:pt x="1234334" y="782955"/>
                  </a:lnTo>
                  <a:lnTo>
                    <a:pt x="1265449" y="782955"/>
                  </a:lnTo>
                  <a:lnTo>
                    <a:pt x="1265449" y="831215"/>
                  </a:lnTo>
                  <a:lnTo>
                    <a:pt x="1389592" y="831215"/>
                  </a:lnTo>
                  <a:lnTo>
                    <a:pt x="1389592" y="878946"/>
                  </a:lnTo>
                  <a:lnTo>
                    <a:pt x="1475105" y="878946"/>
                  </a:lnTo>
                  <a:lnTo>
                    <a:pt x="1475105" y="926042"/>
                  </a:lnTo>
                  <a:lnTo>
                    <a:pt x="1591416" y="926042"/>
                  </a:lnTo>
                  <a:lnTo>
                    <a:pt x="1591416" y="972714"/>
                  </a:lnTo>
                  <a:lnTo>
                    <a:pt x="1645814" y="972714"/>
                  </a:lnTo>
                  <a:lnTo>
                    <a:pt x="1684655" y="972714"/>
                  </a:lnTo>
                  <a:lnTo>
                    <a:pt x="1715664" y="972714"/>
                  </a:lnTo>
                  <a:lnTo>
                    <a:pt x="1746779" y="972714"/>
                  </a:lnTo>
                  <a:lnTo>
                    <a:pt x="1754611" y="972714"/>
                  </a:lnTo>
                  <a:lnTo>
                    <a:pt x="1770062" y="972714"/>
                  </a:lnTo>
                  <a:lnTo>
                    <a:pt x="1777789" y="972714"/>
                  </a:lnTo>
                  <a:lnTo>
                    <a:pt x="1808904" y="972714"/>
                  </a:lnTo>
                  <a:lnTo>
                    <a:pt x="1847638" y="972714"/>
                  </a:lnTo>
                  <a:lnTo>
                    <a:pt x="1917700" y="972714"/>
                  </a:lnTo>
                  <a:lnTo>
                    <a:pt x="1925425" y="972714"/>
                  </a:lnTo>
                  <a:lnTo>
                    <a:pt x="1925425" y="1032933"/>
                  </a:lnTo>
                  <a:lnTo>
                    <a:pt x="1948709" y="1032933"/>
                  </a:lnTo>
                  <a:lnTo>
                    <a:pt x="1948709" y="1091883"/>
                  </a:lnTo>
                  <a:lnTo>
                    <a:pt x="1956435" y="1091883"/>
                  </a:lnTo>
                  <a:lnTo>
                    <a:pt x="1964161" y="1091883"/>
                  </a:lnTo>
                  <a:lnTo>
                    <a:pt x="1995276" y="1091883"/>
                  </a:lnTo>
                  <a:lnTo>
                    <a:pt x="1995276" y="1154959"/>
                  </a:lnTo>
                  <a:lnTo>
                    <a:pt x="2003002" y="1154959"/>
                  </a:lnTo>
                  <a:lnTo>
                    <a:pt x="2080683" y="1154959"/>
                  </a:lnTo>
                  <a:lnTo>
                    <a:pt x="2088409" y="1154959"/>
                  </a:lnTo>
                  <a:lnTo>
                    <a:pt x="2111799" y="1154959"/>
                  </a:lnTo>
                  <a:lnTo>
                    <a:pt x="2134976" y="1154959"/>
                  </a:lnTo>
                  <a:lnTo>
                    <a:pt x="2165985" y="1154959"/>
                  </a:lnTo>
                  <a:lnTo>
                    <a:pt x="2181648" y="1154959"/>
                  </a:lnTo>
                  <a:lnTo>
                    <a:pt x="2181648" y="1235710"/>
                  </a:lnTo>
                  <a:lnTo>
                    <a:pt x="2189374" y="1235710"/>
                  </a:lnTo>
                  <a:lnTo>
                    <a:pt x="2196994" y="1235710"/>
                  </a:lnTo>
                  <a:lnTo>
                    <a:pt x="2212657" y="1235710"/>
                  </a:lnTo>
                  <a:lnTo>
                    <a:pt x="2228109" y="1235710"/>
                  </a:lnTo>
                  <a:lnTo>
                    <a:pt x="2298171" y="1235710"/>
                  </a:lnTo>
                  <a:lnTo>
                    <a:pt x="2336906" y="1235710"/>
                  </a:lnTo>
                  <a:lnTo>
                    <a:pt x="2383367" y="1235710"/>
                  </a:lnTo>
                  <a:lnTo>
                    <a:pt x="2406756" y="1235710"/>
                  </a:lnTo>
                  <a:lnTo>
                    <a:pt x="2422207" y="1235710"/>
                  </a:lnTo>
                  <a:lnTo>
                    <a:pt x="2422207" y="1346200"/>
                  </a:lnTo>
                  <a:lnTo>
                    <a:pt x="2430145" y="1346200"/>
                  </a:lnTo>
                  <a:lnTo>
                    <a:pt x="2445491" y="1346200"/>
                  </a:lnTo>
                  <a:lnTo>
                    <a:pt x="2484332" y="1346200"/>
                  </a:lnTo>
                  <a:lnTo>
                    <a:pt x="2492270" y="1346200"/>
                  </a:lnTo>
                  <a:lnTo>
                    <a:pt x="2507615" y="1346200"/>
                  </a:lnTo>
                  <a:lnTo>
                    <a:pt x="2546456" y="1346200"/>
                  </a:lnTo>
                  <a:lnTo>
                    <a:pt x="2554394" y="1346200"/>
                  </a:lnTo>
                  <a:lnTo>
                    <a:pt x="2600854" y="1346200"/>
                  </a:lnTo>
                  <a:lnTo>
                    <a:pt x="2647315" y="1346200"/>
                  </a:lnTo>
                  <a:lnTo>
                    <a:pt x="2701713" y="1346200"/>
                  </a:lnTo>
                  <a:lnTo>
                    <a:pt x="2756112" y="1346200"/>
                  </a:lnTo>
                  <a:lnTo>
                    <a:pt x="2833687" y="1346200"/>
                  </a:lnTo>
                  <a:lnTo>
                    <a:pt x="2888086" y="1346200"/>
                  </a:lnTo>
                  <a:lnTo>
                    <a:pt x="2950210" y="1346200"/>
                  </a:lnTo>
                  <a:lnTo>
                    <a:pt x="2950210" y="1673437"/>
                  </a:lnTo>
                  <a:lnTo>
                    <a:pt x="2957936" y="1673437"/>
                  </a:lnTo>
                  <a:lnTo>
                    <a:pt x="2965662" y="1673437"/>
                  </a:lnTo>
                  <a:lnTo>
                    <a:pt x="2981325" y="1673437"/>
                  </a:lnTo>
                  <a:lnTo>
                    <a:pt x="2989051" y="1673437"/>
                  </a:lnTo>
                  <a:lnTo>
                    <a:pt x="2989051" y="2079414"/>
                  </a:lnTo>
                  <a:lnTo>
                    <a:pt x="3035723" y="2079414"/>
                  </a:lnTo>
                  <a:lnTo>
                    <a:pt x="3159972" y="2079414"/>
                  </a:lnTo>
                  <a:lnTo>
                    <a:pt x="3159972" y="2455016"/>
                  </a:lnTo>
                  <a:lnTo>
                    <a:pt x="3493664" y="2455016"/>
                  </a:lnTo>
                  <a:lnTo>
                    <a:pt x="3501390" y="2455016"/>
                  </a:lnTo>
                  <a:lnTo>
                    <a:pt x="3563514" y="2455016"/>
                  </a:lnTo>
                  <a:lnTo>
                    <a:pt x="3563514" y="2961640"/>
                  </a:lnTo>
                  <a:lnTo>
                    <a:pt x="3967374" y="2961640"/>
                  </a:lnTo>
                  <a:lnTo>
                    <a:pt x="3967374" y="3162512"/>
                  </a:lnTo>
                  <a:lnTo>
                    <a:pt x="4037224" y="3162512"/>
                  </a:lnTo>
                </a:path>
              </a:pathLst>
            </a:custGeom>
            <a:noFill/>
            <a:ln w="10583" cap="flat">
              <a:solidFill>
                <a:schemeClr val="accent1">
                  <a:lumMod val="40000"/>
                  <a:lumOff val="60000"/>
                </a:schemeClr>
              </a:solidFill>
              <a:prstDash val="dash"/>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398" name="Freeform 376">
              <a:extLst>
                <a:ext uri="{FF2B5EF4-FFF2-40B4-BE49-F238E27FC236}">
                  <a16:creationId xmlns:a16="http://schemas.microsoft.com/office/drawing/2014/main" id="{C3EDAAB0-B79F-01D6-4C54-13922BC9CEFF}"/>
                </a:ext>
              </a:extLst>
            </p:cNvPr>
            <p:cNvSpPr/>
            <p:nvPr/>
          </p:nvSpPr>
          <p:spPr>
            <a:xfrm>
              <a:off x="1672331" y="1701631"/>
              <a:ext cx="4037224" cy="1681162"/>
            </a:xfrm>
            <a:custGeom>
              <a:avLst/>
              <a:gdLst>
                <a:gd name="connsiteX0" fmla="*/ 0 w 4037224"/>
                <a:gd name="connsiteY0" fmla="*/ 0 h 1681162"/>
                <a:gd name="connsiteX1" fmla="*/ 124248 w 4037224"/>
                <a:gd name="connsiteY1" fmla="*/ 0 h 1681162"/>
                <a:gd name="connsiteX2" fmla="*/ 124248 w 4037224"/>
                <a:gd name="connsiteY2" fmla="*/ 5715 h 1681162"/>
                <a:gd name="connsiteX3" fmla="*/ 162983 w 4037224"/>
                <a:gd name="connsiteY3" fmla="*/ 5715 h 1681162"/>
                <a:gd name="connsiteX4" fmla="*/ 162983 w 4037224"/>
                <a:gd name="connsiteY4" fmla="*/ 19791 h 1681162"/>
                <a:gd name="connsiteX5" fmla="*/ 287232 w 4037224"/>
                <a:gd name="connsiteY5" fmla="*/ 19791 h 1681162"/>
                <a:gd name="connsiteX6" fmla="*/ 287232 w 4037224"/>
                <a:gd name="connsiteY6" fmla="*/ 38312 h 1681162"/>
                <a:gd name="connsiteX7" fmla="*/ 434657 w 4037224"/>
                <a:gd name="connsiteY7" fmla="*/ 38312 h 1681162"/>
                <a:gd name="connsiteX8" fmla="*/ 434657 w 4037224"/>
                <a:gd name="connsiteY8" fmla="*/ 59584 h 1681162"/>
                <a:gd name="connsiteX9" fmla="*/ 566631 w 4037224"/>
                <a:gd name="connsiteY9" fmla="*/ 59584 h 1681162"/>
                <a:gd name="connsiteX10" fmla="*/ 566631 w 4037224"/>
                <a:gd name="connsiteY10" fmla="*/ 82656 h 1681162"/>
                <a:gd name="connsiteX11" fmla="*/ 690880 w 4037224"/>
                <a:gd name="connsiteY11" fmla="*/ 82656 h 1681162"/>
                <a:gd name="connsiteX12" fmla="*/ 690880 w 4037224"/>
                <a:gd name="connsiteY12" fmla="*/ 107315 h 1681162"/>
                <a:gd name="connsiteX13" fmla="*/ 799677 w 4037224"/>
                <a:gd name="connsiteY13" fmla="*/ 107315 h 1681162"/>
                <a:gd name="connsiteX14" fmla="*/ 799677 w 4037224"/>
                <a:gd name="connsiteY14" fmla="*/ 133138 h 1681162"/>
                <a:gd name="connsiteX15" fmla="*/ 861801 w 4037224"/>
                <a:gd name="connsiteY15" fmla="*/ 133138 h 1681162"/>
                <a:gd name="connsiteX16" fmla="*/ 861801 w 4037224"/>
                <a:gd name="connsiteY16" fmla="*/ 160020 h 1681162"/>
                <a:gd name="connsiteX17" fmla="*/ 915987 w 4037224"/>
                <a:gd name="connsiteY17" fmla="*/ 160020 h 1681162"/>
                <a:gd name="connsiteX18" fmla="*/ 915987 w 4037224"/>
                <a:gd name="connsiteY18" fmla="*/ 187537 h 1681162"/>
                <a:gd name="connsiteX19" fmla="*/ 1032510 w 4037224"/>
                <a:gd name="connsiteY19" fmla="*/ 187537 h 1681162"/>
                <a:gd name="connsiteX20" fmla="*/ 1102360 w 4037224"/>
                <a:gd name="connsiteY20" fmla="*/ 187537 h 1681162"/>
                <a:gd name="connsiteX21" fmla="*/ 1102360 w 4037224"/>
                <a:gd name="connsiteY21" fmla="*/ 216323 h 1681162"/>
                <a:gd name="connsiteX22" fmla="*/ 1133475 w 4037224"/>
                <a:gd name="connsiteY22" fmla="*/ 216323 h 1681162"/>
                <a:gd name="connsiteX23" fmla="*/ 1133475 w 4037224"/>
                <a:gd name="connsiteY23" fmla="*/ 245957 h 1681162"/>
                <a:gd name="connsiteX24" fmla="*/ 1141201 w 4037224"/>
                <a:gd name="connsiteY24" fmla="*/ 245957 h 1681162"/>
                <a:gd name="connsiteX25" fmla="*/ 1195599 w 4037224"/>
                <a:gd name="connsiteY25" fmla="*/ 245957 h 1681162"/>
                <a:gd name="connsiteX26" fmla="*/ 1195599 w 4037224"/>
                <a:gd name="connsiteY26" fmla="*/ 276543 h 1681162"/>
                <a:gd name="connsiteX27" fmla="*/ 1234334 w 4037224"/>
                <a:gd name="connsiteY27" fmla="*/ 276543 h 1681162"/>
                <a:gd name="connsiteX28" fmla="*/ 1265449 w 4037224"/>
                <a:gd name="connsiteY28" fmla="*/ 276543 h 1681162"/>
                <a:gd name="connsiteX29" fmla="*/ 1265449 w 4037224"/>
                <a:gd name="connsiteY29" fmla="*/ 308081 h 1681162"/>
                <a:gd name="connsiteX30" fmla="*/ 1389592 w 4037224"/>
                <a:gd name="connsiteY30" fmla="*/ 308081 h 1681162"/>
                <a:gd name="connsiteX31" fmla="*/ 1389592 w 4037224"/>
                <a:gd name="connsiteY31" fmla="*/ 340043 h 1681162"/>
                <a:gd name="connsiteX32" fmla="*/ 1475105 w 4037224"/>
                <a:gd name="connsiteY32" fmla="*/ 340043 h 1681162"/>
                <a:gd name="connsiteX33" fmla="*/ 1475105 w 4037224"/>
                <a:gd name="connsiteY33" fmla="*/ 372639 h 1681162"/>
                <a:gd name="connsiteX34" fmla="*/ 1591416 w 4037224"/>
                <a:gd name="connsiteY34" fmla="*/ 372639 h 1681162"/>
                <a:gd name="connsiteX35" fmla="*/ 1591416 w 4037224"/>
                <a:gd name="connsiteY35" fmla="*/ 405765 h 1681162"/>
                <a:gd name="connsiteX36" fmla="*/ 1645814 w 4037224"/>
                <a:gd name="connsiteY36" fmla="*/ 405765 h 1681162"/>
                <a:gd name="connsiteX37" fmla="*/ 1684655 w 4037224"/>
                <a:gd name="connsiteY37" fmla="*/ 405765 h 1681162"/>
                <a:gd name="connsiteX38" fmla="*/ 1715664 w 4037224"/>
                <a:gd name="connsiteY38" fmla="*/ 405765 h 1681162"/>
                <a:gd name="connsiteX39" fmla="*/ 1746779 w 4037224"/>
                <a:gd name="connsiteY39" fmla="*/ 405765 h 1681162"/>
                <a:gd name="connsiteX40" fmla="*/ 1754611 w 4037224"/>
                <a:gd name="connsiteY40" fmla="*/ 405765 h 1681162"/>
                <a:gd name="connsiteX41" fmla="*/ 1770062 w 4037224"/>
                <a:gd name="connsiteY41" fmla="*/ 405765 h 1681162"/>
                <a:gd name="connsiteX42" fmla="*/ 1777789 w 4037224"/>
                <a:gd name="connsiteY42" fmla="*/ 405765 h 1681162"/>
                <a:gd name="connsiteX43" fmla="*/ 1808904 w 4037224"/>
                <a:gd name="connsiteY43" fmla="*/ 405765 h 1681162"/>
                <a:gd name="connsiteX44" fmla="*/ 1847638 w 4037224"/>
                <a:gd name="connsiteY44" fmla="*/ 405765 h 1681162"/>
                <a:gd name="connsiteX45" fmla="*/ 1917700 w 4037224"/>
                <a:gd name="connsiteY45" fmla="*/ 405765 h 1681162"/>
                <a:gd name="connsiteX46" fmla="*/ 1925425 w 4037224"/>
                <a:gd name="connsiteY46" fmla="*/ 405765 h 1681162"/>
                <a:gd name="connsiteX47" fmla="*/ 1925425 w 4037224"/>
                <a:gd name="connsiteY47" fmla="*/ 444288 h 1681162"/>
                <a:gd name="connsiteX48" fmla="*/ 1948709 w 4037224"/>
                <a:gd name="connsiteY48" fmla="*/ 444288 h 1681162"/>
                <a:gd name="connsiteX49" fmla="*/ 1948709 w 4037224"/>
                <a:gd name="connsiteY49" fmla="*/ 483870 h 1681162"/>
                <a:gd name="connsiteX50" fmla="*/ 1956435 w 4037224"/>
                <a:gd name="connsiteY50" fmla="*/ 483870 h 1681162"/>
                <a:gd name="connsiteX51" fmla="*/ 1964161 w 4037224"/>
                <a:gd name="connsiteY51" fmla="*/ 483870 h 1681162"/>
                <a:gd name="connsiteX52" fmla="*/ 1995276 w 4037224"/>
                <a:gd name="connsiteY52" fmla="*/ 483870 h 1681162"/>
                <a:gd name="connsiteX53" fmla="*/ 1995276 w 4037224"/>
                <a:gd name="connsiteY53" fmla="*/ 525886 h 1681162"/>
                <a:gd name="connsiteX54" fmla="*/ 2003002 w 4037224"/>
                <a:gd name="connsiteY54" fmla="*/ 525886 h 1681162"/>
                <a:gd name="connsiteX55" fmla="*/ 2080683 w 4037224"/>
                <a:gd name="connsiteY55" fmla="*/ 525886 h 1681162"/>
                <a:gd name="connsiteX56" fmla="*/ 2088409 w 4037224"/>
                <a:gd name="connsiteY56" fmla="*/ 525886 h 1681162"/>
                <a:gd name="connsiteX57" fmla="*/ 2111799 w 4037224"/>
                <a:gd name="connsiteY57" fmla="*/ 525886 h 1681162"/>
                <a:gd name="connsiteX58" fmla="*/ 2134976 w 4037224"/>
                <a:gd name="connsiteY58" fmla="*/ 525886 h 1681162"/>
                <a:gd name="connsiteX59" fmla="*/ 2165985 w 4037224"/>
                <a:gd name="connsiteY59" fmla="*/ 525886 h 1681162"/>
                <a:gd name="connsiteX60" fmla="*/ 2181648 w 4037224"/>
                <a:gd name="connsiteY60" fmla="*/ 525886 h 1681162"/>
                <a:gd name="connsiteX61" fmla="*/ 2181648 w 4037224"/>
                <a:gd name="connsiteY61" fmla="*/ 574781 h 1681162"/>
                <a:gd name="connsiteX62" fmla="*/ 2189374 w 4037224"/>
                <a:gd name="connsiteY62" fmla="*/ 574781 h 1681162"/>
                <a:gd name="connsiteX63" fmla="*/ 2196994 w 4037224"/>
                <a:gd name="connsiteY63" fmla="*/ 574781 h 1681162"/>
                <a:gd name="connsiteX64" fmla="*/ 2212657 w 4037224"/>
                <a:gd name="connsiteY64" fmla="*/ 574781 h 1681162"/>
                <a:gd name="connsiteX65" fmla="*/ 2228109 w 4037224"/>
                <a:gd name="connsiteY65" fmla="*/ 574781 h 1681162"/>
                <a:gd name="connsiteX66" fmla="*/ 2298171 w 4037224"/>
                <a:gd name="connsiteY66" fmla="*/ 574781 h 1681162"/>
                <a:gd name="connsiteX67" fmla="*/ 2336906 w 4037224"/>
                <a:gd name="connsiteY67" fmla="*/ 574781 h 1681162"/>
                <a:gd name="connsiteX68" fmla="*/ 2383367 w 4037224"/>
                <a:gd name="connsiteY68" fmla="*/ 574781 h 1681162"/>
                <a:gd name="connsiteX69" fmla="*/ 2406756 w 4037224"/>
                <a:gd name="connsiteY69" fmla="*/ 574781 h 1681162"/>
                <a:gd name="connsiteX70" fmla="*/ 2422207 w 4037224"/>
                <a:gd name="connsiteY70" fmla="*/ 574781 h 1681162"/>
                <a:gd name="connsiteX71" fmla="*/ 2422207 w 4037224"/>
                <a:gd name="connsiteY71" fmla="*/ 633730 h 1681162"/>
                <a:gd name="connsiteX72" fmla="*/ 2430145 w 4037224"/>
                <a:gd name="connsiteY72" fmla="*/ 633730 h 1681162"/>
                <a:gd name="connsiteX73" fmla="*/ 2445491 w 4037224"/>
                <a:gd name="connsiteY73" fmla="*/ 633730 h 1681162"/>
                <a:gd name="connsiteX74" fmla="*/ 2484332 w 4037224"/>
                <a:gd name="connsiteY74" fmla="*/ 633730 h 1681162"/>
                <a:gd name="connsiteX75" fmla="*/ 2492270 w 4037224"/>
                <a:gd name="connsiteY75" fmla="*/ 633730 h 1681162"/>
                <a:gd name="connsiteX76" fmla="*/ 2507615 w 4037224"/>
                <a:gd name="connsiteY76" fmla="*/ 633730 h 1681162"/>
                <a:gd name="connsiteX77" fmla="*/ 2546456 w 4037224"/>
                <a:gd name="connsiteY77" fmla="*/ 633730 h 1681162"/>
                <a:gd name="connsiteX78" fmla="*/ 2554394 w 4037224"/>
                <a:gd name="connsiteY78" fmla="*/ 633730 h 1681162"/>
                <a:gd name="connsiteX79" fmla="*/ 2600854 w 4037224"/>
                <a:gd name="connsiteY79" fmla="*/ 633730 h 1681162"/>
                <a:gd name="connsiteX80" fmla="*/ 2647315 w 4037224"/>
                <a:gd name="connsiteY80" fmla="*/ 633730 h 1681162"/>
                <a:gd name="connsiteX81" fmla="*/ 2701713 w 4037224"/>
                <a:gd name="connsiteY81" fmla="*/ 633730 h 1681162"/>
                <a:gd name="connsiteX82" fmla="*/ 2756112 w 4037224"/>
                <a:gd name="connsiteY82" fmla="*/ 633730 h 1681162"/>
                <a:gd name="connsiteX83" fmla="*/ 2833687 w 4037224"/>
                <a:gd name="connsiteY83" fmla="*/ 633730 h 1681162"/>
                <a:gd name="connsiteX84" fmla="*/ 2888086 w 4037224"/>
                <a:gd name="connsiteY84" fmla="*/ 633730 h 1681162"/>
                <a:gd name="connsiteX85" fmla="*/ 2950210 w 4037224"/>
                <a:gd name="connsiteY85" fmla="*/ 633730 h 1681162"/>
                <a:gd name="connsiteX86" fmla="*/ 2950210 w 4037224"/>
                <a:gd name="connsiteY86" fmla="*/ 718926 h 1681162"/>
                <a:gd name="connsiteX87" fmla="*/ 2957936 w 4037224"/>
                <a:gd name="connsiteY87" fmla="*/ 718926 h 1681162"/>
                <a:gd name="connsiteX88" fmla="*/ 2965662 w 4037224"/>
                <a:gd name="connsiteY88" fmla="*/ 718926 h 1681162"/>
                <a:gd name="connsiteX89" fmla="*/ 2981325 w 4037224"/>
                <a:gd name="connsiteY89" fmla="*/ 718926 h 1681162"/>
                <a:gd name="connsiteX90" fmla="*/ 2989051 w 4037224"/>
                <a:gd name="connsiteY90" fmla="*/ 718926 h 1681162"/>
                <a:gd name="connsiteX91" fmla="*/ 2989051 w 4037224"/>
                <a:gd name="connsiteY91" fmla="*/ 844550 h 1681162"/>
                <a:gd name="connsiteX92" fmla="*/ 3035723 w 4037224"/>
                <a:gd name="connsiteY92" fmla="*/ 844550 h 1681162"/>
                <a:gd name="connsiteX93" fmla="*/ 3159972 w 4037224"/>
                <a:gd name="connsiteY93" fmla="*/ 844550 h 1681162"/>
                <a:gd name="connsiteX94" fmla="*/ 3159972 w 4037224"/>
                <a:gd name="connsiteY94" fmla="*/ 1021715 h 1681162"/>
                <a:gd name="connsiteX95" fmla="*/ 3493664 w 4037224"/>
                <a:gd name="connsiteY95" fmla="*/ 1021715 h 1681162"/>
                <a:gd name="connsiteX96" fmla="*/ 3501390 w 4037224"/>
                <a:gd name="connsiteY96" fmla="*/ 1021715 h 1681162"/>
                <a:gd name="connsiteX97" fmla="*/ 3563514 w 4037224"/>
                <a:gd name="connsiteY97" fmla="*/ 1021715 h 1681162"/>
                <a:gd name="connsiteX98" fmla="*/ 3563514 w 4037224"/>
                <a:gd name="connsiteY98" fmla="*/ 1278467 h 1681162"/>
                <a:gd name="connsiteX99" fmla="*/ 3967374 w 4037224"/>
                <a:gd name="connsiteY99" fmla="*/ 1278467 h 1681162"/>
                <a:gd name="connsiteX100" fmla="*/ 3967374 w 4037224"/>
                <a:gd name="connsiteY100" fmla="*/ 1681163 h 1681162"/>
                <a:gd name="connsiteX101" fmla="*/ 4037224 w 4037224"/>
                <a:gd name="connsiteY101" fmla="*/ 1681163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4037224" h="1681162">
                  <a:moveTo>
                    <a:pt x="0" y="0"/>
                  </a:moveTo>
                  <a:lnTo>
                    <a:pt x="124248" y="0"/>
                  </a:lnTo>
                  <a:lnTo>
                    <a:pt x="124248" y="5715"/>
                  </a:lnTo>
                  <a:lnTo>
                    <a:pt x="162983" y="5715"/>
                  </a:lnTo>
                  <a:lnTo>
                    <a:pt x="162983" y="19791"/>
                  </a:lnTo>
                  <a:lnTo>
                    <a:pt x="287232" y="19791"/>
                  </a:lnTo>
                  <a:lnTo>
                    <a:pt x="287232" y="38312"/>
                  </a:lnTo>
                  <a:lnTo>
                    <a:pt x="434657" y="38312"/>
                  </a:lnTo>
                  <a:lnTo>
                    <a:pt x="434657" y="59584"/>
                  </a:lnTo>
                  <a:lnTo>
                    <a:pt x="566631" y="59584"/>
                  </a:lnTo>
                  <a:lnTo>
                    <a:pt x="566631" y="82656"/>
                  </a:lnTo>
                  <a:lnTo>
                    <a:pt x="690880" y="82656"/>
                  </a:lnTo>
                  <a:lnTo>
                    <a:pt x="690880" y="107315"/>
                  </a:lnTo>
                  <a:lnTo>
                    <a:pt x="799677" y="107315"/>
                  </a:lnTo>
                  <a:lnTo>
                    <a:pt x="799677" y="133138"/>
                  </a:lnTo>
                  <a:lnTo>
                    <a:pt x="861801" y="133138"/>
                  </a:lnTo>
                  <a:lnTo>
                    <a:pt x="861801" y="160020"/>
                  </a:lnTo>
                  <a:lnTo>
                    <a:pt x="915987" y="160020"/>
                  </a:lnTo>
                  <a:lnTo>
                    <a:pt x="915987" y="187537"/>
                  </a:lnTo>
                  <a:lnTo>
                    <a:pt x="1032510" y="187537"/>
                  </a:lnTo>
                  <a:lnTo>
                    <a:pt x="1102360" y="187537"/>
                  </a:lnTo>
                  <a:lnTo>
                    <a:pt x="1102360" y="216323"/>
                  </a:lnTo>
                  <a:lnTo>
                    <a:pt x="1133475" y="216323"/>
                  </a:lnTo>
                  <a:lnTo>
                    <a:pt x="1133475" y="245957"/>
                  </a:lnTo>
                  <a:lnTo>
                    <a:pt x="1141201" y="245957"/>
                  </a:lnTo>
                  <a:lnTo>
                    <a:pt x="1195599" y="245957"/>
                  </a:lnTo>
                  <a:lnTo>
                    <a:pt x="1195599" y="276543"/>
                  </a:lnTo>
                  <a:lnTo>
                    <a:pt x="1234334" y="276543"/>
                  </a:lnTo>
                  <a:lnTo>
                    <a:pt x="1265449" y="276543"/>
                  </a:lnTo>
                  <a:lnTo>
                    <a:pt x="1265449" y="308081"/>
                  </a:lnTo>
                  <a:lnTo>
                    <a:pt x="1389592" y="308081"/>
                  </a:lnTo>
                  <a:lnTo>
                    <a:pt x="1389592" y="340043"/>
                  </a:lnTo>
                  <a:lnTo>
                    <a:pt x="1475105" y="340043"/>
                  </a:lnTo>
                  <a:lnTo>
                    <a:pt x="1475105" y="372639"/>
                  </a:lnTo>
                  <a:lnTo>
                    <a:pt x="1591416" y="372639"/>
                  </a:lnTo>
                  <a:lnTo>
                    <a:pt x="1591416" y="405765"/>
                  </a:lnTo>
                  <a:lnTo>
                    <a:pt x="1645814" y="405765"/>
                  </a:lnTo>
                  <a:lnTo>
                    <a:pt x="1684655" y="405765"/>
                  </a:lnTo>
                  <a:lnTo>
                    <a:pt x="1715664" y="405765"/>
                  </a:lnTo>
                  <a:lnTo>
                    <a:pt x="1746779" y="405765"/>
                  </a:lnTo>
                  <a:lnTo>
                    <a:pt x="1754611" y="405765"/>
                  </a:lnTo>
                  <a:lnTo>
                    <a:pt x="1770062" y="405765"/>
                  </a:lnTo>
                  <a:lnTo>
                    <a:pt x="1777789" y="405765"/>
                  </a:lnTo>
                  <a:lnTo>
                    <a:pt x="1808904" y="405765"/>
                  </a:lnTo>
                  <a:lnTo>
                    <a:pt x="1847638" y="405765"/>
                  </a:lnTo>
                  <a:lnTo>
                    <a:pt x="1917700" y="405765"/>
                  </a:lnTo>
                  <a:lnTo>
                    <a:pt x="1925425" y="405765"/>
                  </a:lnTo>
                  <a:lnTo>
                    <a:pt x="1925425" y="444288"/>
                  </a:lnTo>
                  <a:lnTo>
                    <a:pt x="1948709" y="444288"/>
                  </a:lnTo>
                  <a:lnTo>
                    <a:pt x="1948709" y="483870"/>
                  </a:lnTo>
                  <a:lnTo>
                    <a:pt x="1956435" y="483870"/>
                  </a:lnTo>
                  <a:lnTo>
                    <a:pt x="1964161" y="483870"/>
                  </a:lnTo>
                  <a:lnTo>
                    <a:pt x="1995276" y="483870"/>
                  </a:lnTo>
                  <a:lnTo>
                    <a:pt x="1995276" y="525886"/>
                  </a:lnTo>
                  <a:lnTo>
                    <a:pt x="2003002" y="525886"/>
                  </a:lnTo>
                  <a:lnTo>
                    <a:pt x="2080683" y="525886"/>
                  </a:lnTo>
                  <a:lnTo>
                    <a:pt x="2088409" y="525886"/>
                  </a:lnTo>
                  <a:lnTo>
                    <a:pt x="2111799" y="525886"/>
                  </a:lnTo>
                  <a:lnTo>
                    <a:pt x="2134976" y="525886"/>
                  </a:lnTo>
                  <a:lnTo>
                    <a:pt x="2165985" y="525886"/>
                  </a:lnTo>
                  <a:lnTo>
                    <a:pt x="2181648" y="525886"/>
                  </a:lnTo>
                  <a:lnTo>
                    <a:pt x="2181648" y="574781"/>
                  </a:lnTo>
                  <a:lnTo>
                    <a:pt x="2189374" y="574781"/>
                  </a:lnTo>
                  <a:lnTo>
                    <a:pt x="2196994" y="574781"/>
                  </a:lnTo>
                  <a:lnTo>
                    <a:pt x="2212657" y="574781"/>
                  </a:lnTo>
                  <a:lnTo>
                    <a:pt x="2228109" y="574781"/>
                  </a:lnTo>
                  <a:lnTo>
                    <a:pt x="2298171" y="574781"/>
                  </a:lnTo>
                  <a:lnTo>
                    <a:pt x="2336906" y="574781"/>
                  </a:lnTo>
                  <a:lnTo>
                    <a:pt x="2383367" y="574781"/>
                  </a:lnTo>
                  <a:lnTo>
                    <a:pt x="2406756" y="574781"/>
                  </a:lnTo>
                  <a:lnTo>
                    <a:pt x="2422207" y="574781"/>
                  </a:lnTo>
                  <a:lnTo>
                    <a:pt x="2422207" y="633730"/>
                  </a:lnTo>
                  <a:lnTo>
                    <a:pt x="2430145" y="633730"/>
                  </a:lnTo>
                  <a:lnTo>
                    <a:pt x="2445491" y="633730"/>
                  </a:lnTo>
                  <a:lnTo>
                    <a:pt x="2484332" y="633730"/>
                  </a:lnTo>
                  <a:lnTo>
                    <a:pt x="2492270" y="633730"/>
                  </a:lnTo>
                  <a:lnTo>
                    <a:pt x="2507615" y="633730"/>
                  </a:lnTo>
                  <a:lnTo>
                    <a:pt x="2546456" y="633730"/>
                  </a:lnTo>
                  <a:lnTo>
                    <a:pt x="2554394" y="633730"/>
                  </a:lnTo>
                  <a:lnTo>
                    <a:pt x="2600854" y="633730"/>
                  </a:lnTo>
                  <a:lnTo>
                    <a:pt x="2647315" y="633730"/>
                  </a:lnTo>
                  <a:lnTo>
                    <a:pt x="2701713" y="633730"/>
                  </a:lnTo>
                  <a:lnTo>
                    <a:pt x="2756112" y="633730"/>
                  </a:lnTo>
                  <a:lnTo>
                    <a:pt x="2833687" y="633730"/>
                  </a:lnTo>
                  <a:lnTo>
                    <a:pt x="2888086" y="633730"/>
                  </a:lnTo>
                  <a:lnTo>
                    <a:pt x="2950210" y="633730"/>
                  </a:lnTo>
                  <a:lnTo>
                    <a:pt x="2950210" y="718926"/>
                  </a:lnTo>
                  <a:lnTo>
                    <a:pt x="2957936" y="718926"/>
                  </a:lnTo>
                  <a:lnTo>
                    <a:pt x="2965662" y="718926"/>
                  </a:lnTo>
                  <a:lnTo>
                    <a:pt x="2981325" y="718926"/>
                  </a:lnTo>
                  <a:lnTo>
                    <a:pt x="2989051" y="718926"/>
                  </a:lnTo>
                  <a:lnTo>
                    <a:pt x="2989051" y="844550"/>
                  </a:lnTo>
                  <a:lnTo>
                    <a:pt x="3035723" y="844550"/>
                  </a:lnTo>
                  <a:lnTo>
                    <a:pt x="3159972" y="844550"/>
                  </a:lnTo>
                  <a:lnTo>
                    <a:pt x="3159972" y="1021715"/>
                  </a:lnTo>
                  <a:lnTo>
                    <a:pt x="3493664" y="1021715"/>
                  </a:lnTo>
                  <a:lnTo>
                    <a:pt x="3501390" y="1021715"/>
                  </a:lnTo>
                  <a:lnTo>
                    <a:pt x="3563514" y="1021715"/>
                  </a:lnTo>
                  <a:lnTo>
                    <a:pt x="3563514" y="1278467"/>
                  </a:lnTo>
                  <a:lnTo>
                    <a:pt x="3967374" y="1278467"/>
                  </a:lnTo>
                  <a:lnTo>
                    <a:pt x="3967374" y="1681163"/>
                  </a:lnTo>
                  <a:lnTo>
                    <a:pt x="4037224" y="1681163"/>
                  </a:lnTo>
                </a:path>
              </a:pathLst>
            </a:custGeom>
            <a:noFill/>
            <a:ln w="10583" cap="flat">
              <a:solidFill>
                <a:schemeClr val="accent1">
                  <a:lumMod val="40000"/>
                  <a:lumOff val="60000"/>
                </a:schemeClr>
              </a:solidFill>
              <a:prstDash val="dash"/>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grpSp>
          <p:nvGrpSpPr>
            <p:cNvPr id="399" name="Graphic 2">
              <a:extLst>
                <a:ext uri="{FF2B5EF4-FFF2-40B4-BE49-F238E27FC236}">
                  <a16:creationId xmlns:a16="http://schemas.microsoft.com/office/drawing/2014/main" id="{EC57AF72-327A-16CF-FBA4-86D96B9D2C3D}"/>
                </a:ext>
              </a:extLst>
            </p:cNvPr>
            <p:cNvGrpSpPr/>
            <p:nvPr/>
          </p:nvGrpSpPr>
          <p:grpSpPr>
            <a:xfrm>
              <a:off x="1672331" y="1701631"/>
              <a:ext cx="4079557" cy="2734733"/>
              <a:chOff x="4231110" y="1702858"/>
              <a:chExt cx="4079557" cy="2734733"/>
            </a:xfrm>
            <a:noFill/>
          </p:grpSpPr>
          <p:sp>
            <p:nvSpPr>
              <p:cNvPr id="400" name="Freeform 378">
                <a:extLst>
                  <a:ext uri="{FF2B5EF4-FFF2-40B4-BE49-F238E27FC236}">
                    <a16:creationId xmlns:a16="http://schemas.microsoft.com/office/drawing/2014/main" id="{52E0B98E-1C32-3ACB-1D14-2C8F7721DC58}"/>
                  </a:ext>
                </a:extLst>
              </p:cNvPr>
              <p:cNvSpPr/>
              <p:nvPr/>
            </p:nvSpPr>
            <p:spPr>
              <a:xfrm>
                <a:off x="4231110" y="1702858"/>
                <a:ext cx="4037224" cy="2692399"/>
              </a:xfrm>
              <a:custGeom>
                <a:avLst/>
                <a:gdLst>
                  <a:gd name="connsiteX0" fmla="*/ 0 w 4037224"/>
                  <a:gd name="connsiteY0" fmla="*/ 0 h 2692399"/>
                  <a:gd name="connsiteX1" fmla="*/ 124248 w 4037224"/>
                  <a:gd name="connsiteY1" fmla="*/ 0 h 2692399"/>
                  <a:gd name="connsiteX2" fmla="*/ 124248 w 4037224"/>
                  <a:gd name="connsiteY2" fmla="*/ 39053 h 2692399"/>
                  <a:gd name="connsiteX3" fmla="*/ 162983 w 4037224"/>
                  <a:gd name="connsiteY3" fmla="*/ 39053 h 2692399"/>
                  <a:gd name="connsiteX4" fmla="*/ 162983 w 4037224"/>
                  <a:gd name="connsiteY4" fmla="*/ 77999 h 2692399"/>
                  <a:gd name="connsiteX5" fmla="*/ 287232 w 4037224"/>
                  <a:gd name="connsiteY5" fmla="*/ 77999 h 2692399"/>
                  <a:gd name="connsiteX6" fmla="*/ 287232 w 4037224"/>
                  <a:gd name="connsiteY6" fmla="*/ 116946 h 2692399"/>
                  <a:gd name="connsiteX7" fmla="*/ 434657 w 4037224"/>
                  <a:gd name="connsiteY7" fmla="*/ 116946 h 2692399"/>
                  <a:gd name="connsiteX8" fmla="*/ 434657 w 4037224"/>
                  <a:gd name="connsiteY8" fmla="*/ 155893 h 2692399"/>
                  <a:gd name="connsiteX9" fmla="*/ 566631 w 4037224"/>
                  <a:gd name="connsiteY9" fmla="*/ 155893 h 2692399"/>
                  <a:gd name="connsiteX10" fmla="*/ 566631 w 4037224"/>
                  <a:gd name="connsiteY10" fmla="*/ 194839 h 2692399"/>
                  <a:gd name="connsiteX11" fmla="*/ 690880 w 4037224"/>
                  <a:gd name="connsiteY11" fmla="*/ 194839 h 2692399"/>
                  <a:gd name="connsiteX12" fmla="*/ 690880 w 4037224"/>
                  <a:gd name="connsiteY12" fmla="*/ 233892 h 2692399"/>
                  <a:gd name="connsiteX13" fmla="*/ 799677 w 4037224"/>
                  <a:gd name="connsiteY13" fmla="*/ 233892 h 2692399"/>
                  <a:gd name="connsiteX14" fmla="*/ 799677 w 4037224"/>
                  <a:gd name="connsiteY14" fmla="*/ 272838 h 2692399"/>
                  <a:gd name="connsiteX15" fmla="*/ 861801 w 4037224"/>
                  <a:gd name="connsiteY15" fmla="*/ 272838 h 2692399"/>
                  <a:gd name="connsiteX16" fmla="*/ 861801 w 4037224"/>
                  <a:gd name="connsiteY16" fmla="*/ 311785 h 2692399"/>
                  <a:gd name="connsiteX17" fmla="*/ 915987 w 4037224"/>
                  <a:gd name="connsiteY17" fmla="*/ 311785 h 2692399"/>
                  <a:gd name="connsiteX18" fmla="*/ 915987 w 4037224"/>
                  <a:gd name="connsiteY18" fmla="*/ 350732 h 2692399"/>
                  <a:gd name="connsiteX19" fmla="*/ 1032510 w 4037224"/>
                  <a:gd name="connsiteY19" fmla="*/ 350732 h 2692399"/>
                  <a:gd name="connsiteX20" fmla="*/ 1102360 w 4037224"/>
                  <a:gd name="connsiteY20" fmla="*/ 350732 h 2692399"/>
                  <a:gd name="connsiteX21" fmla="*/ 1102360 w 4037224"/>
                  <a:gd name="connsiteY21" fmla="*/ 390313 h 2692399"/>
                  <a:gd name="connsiteX22" fmla="*/ 1133475 w 4037224"/>
                  <a:gd name="connsiteY22" fmla="*/ 390313 h 2692399"/>
                  <a:gd name="connsiteX23" fmla="*/ 1133475 w 4037224"/>
                  <a:gd name="connsiteY23" fmla="*/ 430424 h 2692399"/>
                  <a:gd name="connsiteX24" fmla="*/ 1141201 w 4037224"/>
                  <a:gd name="connsiteY24" fmla="*/ 430424 h 2692399"/>
                  <a:gd name="connsiteX25" fmla="*/ 1195599 w 4037224"/>
                  <a:gd name="connsiteY25" fmla="*/ 430424 h 2692399"/>
                  <a:gd name="connsiteX26" fmla="*/ 1195599 w 4037224"/>
                  <a:gd name="connsiteY26" fmla="*/ 471064 h 2692399"/>
                  <a:gd name="connsiteX27" fmla="*/ 1234334 w 4037224"/>
                  <a:gd name="connsiteY27" fmla="*/ 471064 h 2692399"/>
                  <a:gd name="connsiteX28" fmla="*/ 1265449 w 4037224"/>
                  <a:gd name="connsiteY28" fmla="*/ 471064 h 2692399"/>
                  <a:gd name="connsiteX29" fmla="*/ 1265449 w 4037224"/>
                  <a:gd name="connsiteY29" fmla="*/ 512233 h 2692399"/>
                  <a:gd name="connsiteX30" fmla="*/ 1389592 w 4037224"/>
                  <a:gd name="connsiteY30" fmla="*/ 512233 h 2692399"/>
                  <a:gd name="connsiteX31" fmla="*/ 1389592 w 4037224"/>
                  <a:gd name="connsiteY31" fmla="*/ 553720 h 2692399"/>
                  <a:gd name="connsiteX32" fmla="*/ 1475105 w 4037224"/>
                  <a:gd name="connsiteY32" fmla="*/ 553720 h 2692399"/>
                  <a:gd name="connsiteX33" fmla="*/ 1475105 w 4037224"/>
                  <a:gd name="connsiteY33" fmla="*/ 594889 h 2692399"/>
                  <a:gd name="connsiteX34" fmla="*/ 1591416 w 4037224"/>
                  <a:gd name="connsiteY34" fmla="*/ 594889 h 2692399"/>
                  <a:gd name="connsiteX35" fmla="*/ 1591416 w 4037224"/>
                  <a:gd name="connsiteY35" fmla="*/ 636164 h 2692399"/>
                  <a:gd name="connsiteX36" fmla="*/ 1645814 w 4037224"/>
                  <a:gd name="connsiteY36" fmla="*/ 636164 h 2692399"/>
                  <a:gd name="connsiteX37" fmla="*/ 1684655 w 4037224"/>
                  <a:gd name="connsiteY37" fmla="*/ 636164 h 2692399"/>
                  <a:gd name="connsiteX38" fmla="*/ 1715664 w 4037224"/>
                  <a:gd name="connsiteY38" fmla="*/ 636164 h 2692399"/>
                  <a:gd name="connsiteX39" fmla="*/ 1746779 w 4037224"/>
                  <a:gd name="connsiteY39" fmla="*/ 636164 h 2692399"/>
                  <a:gd name="connsiteX40" fmla="*/ 1754611 w 4037224"/>
                  <a:gd name="connsiteY40" fmla="*/ 636164 h 2692399"/>
                  <a:gd name="connsiteX41" fmla="*/ 1770062 w 4037224"/>
                  <a:gd name="connsiteY41" fmla="*/ 636164 h 2692399"/>
                  <a:gd name="connsiteX42" fmla="*/ 1777789 w 4037224"/>
                  <a:gd name="connsiteY42" fmla="*/ 636164 h 2692399"/>
                  <a:gd name="connsiteX43" fmla="*/ 1808904 w 4037224"/>
                  <a:gd name="connsiteY43" fmla="*/ 636164 h 2692399"/>
                  <a:gd name="connsiteX44" fmla="*/ 1847638 w 4037224"/>
                  <a:gd name="connsiteY44" fmla="*/ 636164 h 2692399"/>
                  <a:gd name="connsiteX45" fmla="*/ 1917700 w 4037224"/>
                  <a:gd name="connsiteY45" fmla="*/ 636164 h 2692399"/>
                  <a:gd name="connsiteX46" fmla="*/ 1925425 w 4037224"/>
                  <a:gd name="connsiteY46" fmla="*/ 636164 h 2692399"/>
                  <a:gd name="connsiteX47" fmla="*/ 1925425 w 4037224"/>
                  <a:gd name="connsiteY47" fmla="*/ 686435 h 2692399"/>
                  <a:gd name="connsiteX48" fmla="*/ 1948709 w 4037224"/>
                  <a:gd name="connsiteY48" fmla="*/ 686435 h 2692399"/>
                  <a:gd name="connsiteX49" fmla="*/ 1948709 w 4037224"/>
                  <a:gd name="connsiteY49" fmla="*/ 736494 h 2692399"/>
                  <a:gd name="connsiteX50" fmla="*/ 1956435 w 4037224"/>
                  <a:gd name="connsiteY50" fmla="*/ 736494 h 2692399"/>
                  <a:gd name="connsiteX51" fmla="*/ 1964161 w 4037224"/>
                  <a:gd name="connsiteY51" fmla="*/ 736494 h 2692399"/>
                  <a:gd name="connsiteX52" fmla="*/ 1995276 w 4037224"/>
                  <a:gd name="connsiteY52" fmla="*/ 736494 h 2692399"/>
                  <a:gd name="connsiteX53" fmla="*/ 1995276 w 4037224"/>
                  <a:gd name="connsiteY53" fmla="*/ 789940 h 2692399"/>
                  <a:gd name="connsiteX54" fmla="*/ 2003002 w 4037224"/>
                  <a:gd name="connsiteY54" fmla="*/ 789940 h 2692399"/>
                  <a:gd name="connsiteX55" fmla="*/ 2080683 w 4037224"/>
                  <a:gd name="connsiteY55" fmla="*/ 789940 h 2692399"/>
                  <a:gd name="connsiteX56" fmla="*/ 2088409 w 4037224"/>
                  <a:gd name="connsiteY56" fmla="*/ 789940 h 2692399"/>
                  <a:gd name="connsiteX57" fmla="*/ 2111799 w 4037224"/>
                  <a:gd name="connsiteY57" fmla="*/ 789940 h 2692399"/>
                  <a:gd name="connsiteX58" fmla="*/ 2134976 w 4037224"/>
                  <a:gd name="connsiteY58" fmla="*/ 789940 h 2692399"/>
                  <a:gd name="connsiteX59" fmla="*/ 2165985 w 4037224"/>
                  <a:gd name="connsiteY59" fmla="*/ 789940 h 2692399"/>
                  <a:gd name="connsiteX60" fmla="*/ 2181648 w 4037224"/>
                  <a:gd name="connsiteY60" fmla="*/ 789940 h 2692399"/>
                  <a:gd name="connsiteX61" fmla="*/ 2181648 w 4037224"/>
                  <a:gd name="connsiteY61" fmla="*/ 854922 h 2692399"/>
                  <a:gd name="connsiteX62" fmla="*/ 2189374 w 4037224"/>
                  <a:gd name="connsiteY62" fmla="*/ 854922 h 2692399"/>
                  <a:gd name="connsiteX63" fmla="*/ 2196994 w 4037224"/>
                  <a:gd name="connsiteY63" fmla="*/ 854922 h 2692399"/>
                  <a:gd name="connsiteX64" fmla="*/ 2212657 w 4037224"/>
                  <a:gd name="connsiteY64" fmla="*/ 854922 h 2692399"/>
                  <a:gd name="connsiteX65" fmla="*/ 2228109 w 4037224"/>
                  <a:gd name="connsiteY65" fmla="*/ 854922 h 2692399"/>
                  <a:gd name="connsiteX66" fmla="*/ 2298171 w 4037224"/>
                  <a:gd name="connsiteY66" fmla="*/ 854922 h 2692399"/>
                  <a:gd name="connsiteX67" fmla="*/ 2336906 w 4037224"/>
                  <a:gd name="connsiteY67" fmla="*/ 854922 h 2692399"/>
                  <a:gd name="connsiteX68" fmla="*/ 2383367 w 4037224"/>
                  <a:gd name="connsiteY68" fmla="*/ 854922 h 2692399"/>
                  <a:gd name="connsiteX69" fmla="*/ 2406756 w 4037224"/>
                  <a:gd name="connsiteY69" fmla="*/ 854922 h 2692399"/>
                  <a:gd name="connsiteX70" fmla="*/ 2422207 w 4037224"/>
                  <a:gd name="connsiteY70" fmla="*/ 854922 h 2692399"/>
                  <a:gd name="connsiteX71" fmla="*/ 2422207 w 4037224"/>
                  <a:gd name="connsiteY71" fmla="*/ 938424 h 2692399"/>
                  <a:gd name="connsiteX72" fmla="*/ 2430145 w 4037224"/>
                  <a:gd name="connsiteY72" fmla="*/ 938424 h 2692399"/>
                  <a:gd name="connsiteX73" fmla="*/ 2445491 w 4037224"/>
                  <a:gd name="connsiteY73" fmla="*/ 938424 h 2692399"/>
                  <a:gd name="connsiteX74" fmla="*/ 2484332 w 4037224"/>
                  <a:gd name="connsiteY74" fmla="*/ 938424 h 2692399"/>
                  <a:gd name="connsiteX75" fmla="*/ 2492270 w 4037224"/>
                  <a:gd name="connsiteY75" fmla="*/ 938424 h 2692399"/>
                  <a:gd name="connsiteX76" fmla="*/ 2507615 w 4037224"/>
                  <a:gd name="connsiteY76" fmla="*/ 938424 h 2692399"/>
                  <a:gd name="connsiteX77" fmla="*/ 2546456 w 4037224"/>
                  <a:gd name="connsiteY77" fmla="*/ 938424 h 2692399"/>
                  <a:gd name="connsiteX78" fmla="*/ 2554394 w 4037224"/>
                  <a:gd name="connsiteY78" fmla="*/ 938424 h 2692399"/>
                  <a:gd name="connsiteX79" fmla="*/ 2600854 w 4037224"/>
                  <a:gd name="connsiteY79" fmla="*/ 938424 h 2692399"/>
                  <a:gd name="connsiteX80" fmla="*/ 2647315 w 4037224"/>
                  <a:gd name="connsiteY80" fmla="*/ 938424 h 2692399"/>
                  <a:gd name="connsiteX81" fmla="*/ 2701713 w 4037224"/>
                  <a:gd name="connsiteY81" fmla="*/ 938424 h 2692399"/>
                  <a:gd name="connsiteX82" fmla="*/ 2756112 w 4037224"/>
                  <a:gd name="connsiteY82" fmla="*/ 938424 h 2692399"/>
                  <a:gd name="connsiteX83" fmla="*/ 2833687 w 4037224"/>
                  <a:gd name="connsiteY83" fmla="*/ 938424 h 2692399"/>
                  <a:gd name="connsiteX84" fmla="*/ 2888086 w 4037224"/>
                  <a:gd name="connsiteY84" fmla="*/ 938424 h 2692399"/>
                  <a:gd name="connsiteX85" fmla="*/ 2950210 w 4037224"/>
                  <a:gd name="connsiteY85" fmla="*/ 938424 h 2692399"/>
                  <a:gd name="connsiteX86" fmla="*/ 2950210 w 4037224"/>
                  <a:gd name="connsiteY86" fmla="*/ 1126490 h 2692399"/>
                  <a:gd name="connsiteX87" fmla="*/ 2957936 w 4037224"/>
                  <a:gd name="connsiteY87" fmla="*/ 1126490 h 2692399"/>
                  <a:gd name="connsiteX88" fmla="*/ 2965662 w 4037224"/>
                  <a:gd name="connsiteY88" fmla="*/ 1126490 h 2692399"/>
                  <a:gd name="connsiteX89" fmla="*/ 2981325 w 4037224"/>
                  <a:gd name="connsiteY89" fmla="*/ 1126490 h 2692399"/>
                  <a:gd name="connsiteX90" fmla="*/ 2989051 w 4037224"/>
                  <a:gd name="connsiteY90" fmla="*/ 1126490 h 2692399"/>
                  <a:gd name="connsiteX91" fmla="*/ 2989051 w 4037224"/>
                  <a:gd name="connsiteY91" fmla="*/ 1385147 h 2692399"/>
                  <a:gd name="connsiteX92" fmla="*/ 3035723 w 4037224"/>
                  <a:gd name="connsiteY92" fmla="*/ 1385147 h 2692399"/>
                  <a:gd name="connsiteX93" fmla="*/ 3159972 w 4037224"/>
                  <a:gd name="connsiteY93" fmla="*/ 1385147 h 2692399"/>
                  <a:gd name="connsiteX94" fmla="*/ 3159972 w 4037224"/>
                  <a:gd name="connsiteY94" fmla="*/ 1686983 h 2692399"/>
                  <a:gd name="connsiteX95" fmla="*/ 3493664 w 4037224"/>
                  <a:gd name="connsiteY95" fmla="*/ 1686983 h 2692399"/>
                  <a:gd name="connsiteX96" fmla="*/ 3501390 w 4037224"/>
                  <a:gd name="connsiteY96" fmla="*/ 1686983 h 2692399"/>
                  <a:gd name="connsiteX97" fmla="*/ 3563514 w 4037224"/>
                  <a:gd name="connsiteY97" fmla="*/ 1686983 h 2692399"/>
                  <a:gd name="connsiteX98" fmla="*/ 3563514 w 4037224"/>
                  <a:gd name="connsiteY98" fmla="*/ 2189798 h 2692399"/>
                  <a:gd name="connsiteX99" fmla="*/ 3967374 w 4037224"/>
                  <a:gd name="connsiteY99" fmla="*/ 2189798 h 2692399"/>
                  <a:gd name="connsiteX100" fmla="*/ 3967374 w 4037224"/>
                  <a:gd name="connsiteY100" fmla="*/ 2692400 h 2692399"/>
                  <a:gd name="connsiteX101" fmla="*/ 4037224 w 4037224"/>
                  <a:gd name="connsiteY101" fmla="*/ 2692400 h 269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4037224" h="2692399">
                    <a:moveTo>
                      <a:pt x="0" y="0"/>
                    </a:moveTo>
                    <a:lnTo>
                      <a:pt x="124248" y="0"/>
                    </a:lnTo>
                    <a:lnTo>
                      <a:pt x="124248" y="39053"/>
                    </a:lnTo>
                    <a:lnTo>
                      <a:pt x="162983" y="39053"/>
                    </a:lnTo>
                    <a:lnTo>
                      <a:pt x="162983" y="77999"/>
                    </a:lnTo>
                    <a:lnTo>
                      <a:pt x="287232" y="77999"/>
                    </a:lnTo>
                    <a:lnTo>
                      <a:pt x="287232" y="116946"/>
                    </a:lnTo>
                    <a:lnTo>
                      <a:pt x="434657" y="116946"/>
                    </a:lnTo>
                    <a:lnTo>
                      <a:pt x="434657" y="155893"/>
                    </a:lnTo>
                    <a:lnTo>
                      <a:pt x="566631" y="155893"/>
                    </a:lnTo>
                    <a:lnTo>
                      <a:pt x="566631" y="194839"/>
                    </a:lnTo>
                    <a:lnTo>
                      <a:pt x="690880" y="194839"/>
                    </a:lnTo>
                    <a:lnTo>
                      <a:pt x="690880" y="233892"/>
                    </a:lnTo>
                    <a:lnTo>
                      <a:pt x="799677" y="233892"/>
                    </a:lnTo>
                    <a:lnTo>
                      <a:pt x="799677" y="272838"/>
                    </a:lnTo>
                    <a:lnTo>
                      <a:pt x="861801" y="272838"/>
                    </a:lnTo>
                    <a:lnTo>
                      <a:pt x="861801" y="311785"/>
                    </a:lnTo>
                    <a:lnTo>
                      <a:pt x="915987" y="311785"/>
                    </a:lnTo>
                    <a:lnTo>
                      <a:pt x="915987" y="350732"/>
                    </a:lnTo>
                    <a:lnTo>
                      <a:pt x="1032510" y="350732"/>
                    </a:lnTo>
                    <a:lnTo>
                      <a:pt x="1102360" y="350732"/>
                    </a:lnTo>
                    <a:lnTo>
                      <a:pt x="1102360" y="390313"/>
                    </a:lnTo>
                    <a:lnTo>
                      <a:pt x="1133475" y="390313"/>
                    </a:lnTo>
                    <a:lnTo>
                      <a:pt x="1133475" y="430424"/>
                    </a:lnTo>
                    <a:lnTo>
                      <a:pt x="1141201" y="430424"/>
                    </a:lnTo>
                    <a:lnTo>
                      <a:pt x="1195599" y="430424"/>
                    </a:lnTo>
                    <a:lnTo>
                      <a:pt x="1195599" y="471064"/>
                    </a:lnTo>
                    <a:lnTo>
                      <a:pt x="1234334" y="471064"/>
                    </a:lnTo>
                    <a:lnTo>
                      <a:pt x="1265449" y="471064"/>
                    </a:lnTo>
                    <a:lnTo>
                      <a:pt x="1265449" y="512233"/>
                    </a:lnTo>
                    <a:lnTo>
                      <a:pt x="1389592" y="512233"/>
                    </a:lnTo>
                    <a:lnTo>
                      <a:pt x="1389592" y="553720"/>
                    </a:lnTo>
                    <a:lnTo>
                      <a:pt x="1475105" y="553720"/>
                    </a:lnTo>
                    <a:lnTo>
                      <a:pt x="1475105" y="594889"/>
                    </a:lnTo>
                    <a:lnTo>
                      <a:pt x="1591416" y="594889"/>
                    </a:lnTo>
                    <a:lnTo>
                      <a:pt x="1591416" y="636164"/>
                    </a:lnTo>
                    <a:lnTo>
                      <a:pt x="1645814" y="636164"/>
                    </a:lnTo>
                    <a:lnTo>
                      <a:pt x="1684655" y="636164"/>
                    </a:lnTo>
                    <a:lnTo>
                      <a:pt x="1715664" y="636164"/>
                    </a:lnTo>
                    <a:lnTo>
                      <a:pt x="1746779" y="636164"/>
                    </a:lnTo>
                    <a:lnTo>
                      <a:pt x="1754611" y="636164"/>
                    </a:lnTo>
                    <a:lnTo>
                      <a:pt x="1770062" y="636164"/>
                    </a:lnTo>
                    <a:lnTo>
                      <a:pt x="1777789" y="636164"/>
                    </a:lnTo>
                    <a:lnTo>
                      <a:pt x="1808904" y="636164"/>
                    </a:lnTo>
                    <a:lnTo>
                      <a:pt x="1847638" y="636164"/>
                    </a:lnTo>
                    <a:lnTo>
                      <a:pt x="1917700" y="636164"/>
                    </a:lnTo>
                    <a:lnTo>
                      <a:pt x="1925425" y="636164"/>
                    </a:lnTo>
                    <a:lnTo>
                      <a:pt x="1925425" y="686435"/>
                    </a:lnTo>
                    <a:lnTo>
                      <a:pt x="1948709" y="686435"/>
                    </a:lnTo>
                    <a:lnTo>
                      <a:pt x="1948709" y="736494"/>
                    </a:lnTo>
                    <a:lnTo>
                      <a:pt x="1956435" y="736494"/>
                    </a:lnTo>
                    <a:lnTo>
                      <a:pt x="1964161" y="736494"/>
                    </a:lnTo>
                    <a:lnTo>
                      <a:pt x="1995276" y="736494"/>
                    </a:lnTo>
                    <a:lnTo>
                      <a:pt x="1995276" y="789940"/>
                    </a:lnTo>
                    <a:lnTo>
                      <a:pt x="2003002" y="789940"/>
                    </a:lnTo>
                    <a:lnTo>
                      <a:pt x="2080683" y="789940"/>
                    </a:lnTo>
                    <a:lnTo>
                      <a:pt x="2088409" y="789940"/>
                    </a:lnTo>
                    <a:lnTo>
                      <a:pt x="2111799" y="789940"/>
                    </a:lnTo>
                    <a:lnTo>
                      <a:pt x="2134976" y="789940"/>
                    </a:lnTo>
                    <a:lnTo>
                      <a:pt x="2165985" y="789940"/>
                    </a:lnTo>
                    <a:lnTo>
                      <a:pt x="2181648" y="789940"/>
                    </a:lnTo>
                    <a:lnTo>
                      <a:pt x="2181648" y="854922"/>
                    </a:lnTo>
                    <a:lnTo>
                      <a:pt x="2189374" y="854922"/>
                    </a:lnTo>
                    <a:lnTo>
                      <a:pt x="2196994" y="854922"/>
                    </a:lnTo>
                    <a:lnTo>
                      <a:pt x="2212657" y="854922"/>
                    </a:lnTo>
                    <a:lnTo>
                      <a:pt x="2228109" y="854922"/>
                    </a:lnTo>
                    <a:lnTo>
                      <a:pt x="2298171" y="854922"/>
                    </a:lnTo>
                    <a:lnTo>
                      <a:pt x="2336906" y="854922"/>
                    </a:lnTo>
                    <a:lnTo>
                      <a:pt x="2383367" y="854922"/>
                    </a:lnTo>
                    <a:lnTo>
                      <a:pt x="2406756" y="854922"/>
                    </a:lnTo>
                    <a:lnTo>
                      <a:pt x="2422207" y="854922"/>
                    </a:lnTo>
                    <a:lnTo>
                      <a:pt x="2422207" y="938424"/>
                    </a:lnTo>
                    <a:lnTo>
                      <a:pt x="2430145" y="938424"/>
                    </a:lnTo>
                    <a:lnTo>
                      <a:pt x="2445491" y="938424"/>
                    </a:lnTo>
                    <a:lnTo>
                      <a:pt x="2484332" y="938424"/>
                    </a:lnTo>
                    <a:lnTo>
                      <a:pt x="2492270" y="938424"/>
                    </a:lnTo>
                    <a:lnTo>
                      <a:pt x="2507615" y="938424"/>
                    </a:lnTo>
                    <a:lnTo>
                      <a:pt x="2546456" y="938424"/>
                    </a:lnTo>
                    <a:lnTo>
                      <a:pt x="2554394" y="938424"/>
                    </a:lnTo>
                    <a:lnTo>
                      <a:pt x="2600854" y="938424"/>
                    </a:lnTo>
                    <a:lnTo>
                      <a:pt x="2647315" y="938424"/>
                    </a:lnTo>
                    <a:lnTo>
                      <a:pt x="2701713" y="938424"/>
                    </a:lnTo>
                    <a:lnTo>
                      <a:pt x="2756112" y="938424"/>
                    </a:lnTo>
                    <a:lnTo>
                      <a:pt x="2833687" y="938424"/>
                    </a:lnTo>
                    <a:lnTo>
                      <a:pt x="2888086" y="938424"/>
                    </a:lnTo>
                    <a:lnTo>
                      <a:pt x="2950210" y="938424"/>
                    </a:lnTo>
                    <a:lnTo>
                      <a:pt x="2950210" y="1126490"/>
                    </a:lnTo>
                    <a:lnTo>
                      <a:pt x="2957936" y="1126490"/>
                    </a:lnTo>
                    <a:lnTo>
                      <a:pt x="2965662" y="1126490"/>
                    </a:lnTo>
                    <a:lnTo>
                      <a:pt x="2981325" y="1126490"/>
                    </a:lnTo>
                    <a:lnTo>
                      <a:pt x="2989051" y="1126490"/>
                    </a:lnTo>
                    <a:lnTo>
                      <a:pt x="2989051" y="1385147"/>
                    </a:lnTo>
                    <a:lnTo>
                      <a:pt x="3035723" y="1385147"/>
                    </a:lnTo>
                    <a:lnTo>
                      <a:pt x="3159972" y="1385147"/>
                    </a:lnTo>
                    <a:lnTo>
                      <a:pt x="3159972" y="1686983"/>
                    </a:lnTo>
                    <a:lnTo>
                      <a:pt x="3493664" y="1686983"/>
                    </a:lnTo>
                    <a:lnTo>
                      <a:pt x="3501390" y="1686983"/>
                    </a:lnTo>
                    <a:lnTo>
                      <a:pt x="3563514" y="1686983"/>
                    </a:lnTo>
                    <a:lnTo>
                      <a:pt x="3563514" y="2189798"/>
                    </a:lnTo>
                    <a:lnTo>
                      <a:pt x="3967374" y="2189798"/>
                    </a:lnTo>
                    <a:lnTo>
                      <a:pt x="3967374" y="2692400"/>
                    </a:lnTo>
                    <a:lnTo>
                      <a:pt x="4037224" y="2692400"/>
                    </a:lnTo>
                  </a:path>
                </a:pathLst>
              </a:custGeom>
              <a:noFill/>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01" name="Freeform 379">
                <a:extLst>
                  <a:ext uri="{FF2B5EF4-FFF2-40B4-BE49-F238E27FC236}">
                    <a16:creationId xmlns:a16="http://schemas.microsoft.com/office/drawing/2014/main" id="{F0EBC093-0DCF-5DB8-F3CE-AD202B253E7C}"/>
                  </a:ext>
                </a:extLst>
              </p:cNvPr>
              <p:cNvSpPr/>
              <p:nvPr/>
            </p:nvSpPr>
            <p:spPr>
              <a:xfrm>
                <a:off x="5221287" y="2053590"/>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02" name="Freeform 380">
                <a:extLst>
                  <a:ext uri="{FF2B5EF4-FFF2-40B4-BE49-F238E27FC236}">
                    <a16:creationId xmlns:a16="http://schemas.microsoft.com/office/drawing/2014/main" id="{AF5BA194-8445-D9F7-D7E3-A901CA84C7CB}"/>
                  </a:ext>
                </a:extLst>
              </p:cNvPr>
              <p:cNvSpPr/>
              <p:nvPr/>
            </p:nvSpPr>
            <p:spPr>
              <a:xfrm>
                <a:off x="5263620" y="2011256"/>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03" name="Freeform 381">
                <a:extLst>
                  <a:ext uri="{FF2B5EF4-FFF2-40B4-BE49-F238E27FC236}">
                    <a16:creationId xmlns:a16="http://schemas.microsoft.com/office/drawing/2014/main" id="{6B812DB8-0AD1-3BB9-556C-5C03E82ABD52}"/>
                  </a:ext>
                </a:extLst>
              </p:cNvPr>
              <p:cNvSpPr/>
              <p:nvPr/>
            </p:nvSpPr>
            <p:spPr>
              <a:xfrm>
                <a:off x="5291137" y="2093171"/>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04" name="Freeform 382">
                <a:extLst>
                  <a:ext uri="{FF2B5EF4-FFF2-40B4-BE49-F238E27FC236}">
                    <a16:creationId xmlns:a16="http://schemas.microsoft.com/office/drawing/2014/main" id="{541E3D4F-5C41-E4AF-6737-3118A47757FE}"/>
                  </a:ext>
                </a:extLst>
              </p:cNvPr>
              <p:cNvSpPr/>
              <p:nvPr/>
            </p:nvSpPr>
            <p:spPr>
              <a:xfrm>
                <a:off x="5333470" y="2050838"/>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05" name="Freeform 383">
                <a:extLst>
                  <a:ext uri="{FF2B5EF4-FFF2-40B4-BE49-F238E27FC236}">
                    <a16:creationId xmlns:a16="http://schemas.microsoft.com/office/drawing/2014/main" id="{12E1252E-E66E-7308-6269-22DFF41035D9}"/>
                  </a:ext>
                </a:extLst>
              </p:cNvPr>
              <p:cNvSpPr/>
              <p:nvPr/>
            </p:nvSpPr>
            <p:spPr>
              <a:xfrm>
                <a:off x="5329872" y="2133282"/>
                <a:ext cx="84772" cy="10583"/>
              </a:xfrm>
              <a:custGeom>
                <a:avLst/>
                <a:gdLst>
                  <a:gd name="connsiteX0" fmla="*/ 0 w 84772"/>
                  <a:gd name="connsiteY0" fmla="*/ 0 h 10583"/>
                  <a:gd name="connsiteX1" fmla="*/ 84772 w 84772"/>
                  <a:gd name="connsiteY1" fmla="*/ 0 h 10583"/>
                </a:gdLst>
                <a:ahLst/>
                <a:cxnLst>
                  <a:cxn ang="0">
                    <a:pos x="connsiteX0" y="connsiteY0"/>
                  </a:cxn>
                  <a:cxn ang="0">
                    <a:pos x="connsiteX1" y="connsiteY1"/>
                  </a:cxn>
                </a:cxnLst>
                <a:rect l="l" t="t" r="r" b="b"/>
                <a:pathLst>
                  <a:path w="84772" h="10583">
                    <a:moveTo>
                      <a:pt x="0" y="0"/>
                    </a:moveTo>
                    <a:lnTo>
                      <a:pt x="84772"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06" name="Freeform 384">
                <a:extLst>
                  <a:ext uri="{FF2B5EF4-FFF2-40B4-BE49-F238E27FC236}">
                    <a16:creationId xmlns:a16="http://schemas.microsoft.com/office/drawing/2014/main" id="{3FBC1691-7C63-FA6E-AC8D-FA54012B04F4}"/>
                  </a:ext>
                </a:extLst>
              </p:cNvPr>
              <p:cNvSpPr/>
              <p:nvPr/>
            </p:nvSpPr>
            <p:spPr>
              <a:xfrm>
                <a:off x="5372311" y="2090843"/>
                <a:ext cx="10583" cy="84772"/>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07" name="Freeform 385">
                <a:extLst>
                  <a:ext uri="{FF2B5EF4-FFF2-40B4-BE49-F238E27FC236}">
                    <a16:creationId xmlns:a16="http://schemas.microsoft.com/office/drawing/2014/main" id="{D7B8CFD0-BE1C-B230-7157-0C1C155D6160}"/>
                  </a:ext>
                </a:extLst>
              </p:cNvPr>
              <p:cNvSpPr/>
              <p:nvPr/>
            </p:nvSpPr>
            <p:spPr>
              <a:xfrm>
                <a:off x="5423111" y="2173922"/>
                <a:ext cx="84666" cy="10583"/>
              </a:xfrm>
              <a:custGeom>
                <a:avLst/>
                <a:gdLst>
                  <a:gd name="connsiteX0" fmla="*/ 0 w 84666"/>
                  <a:gd name="connsiteY0" fmla="*/ 0 h 10583"/>
                  <a:gd name="connsiteX1" fmla="*/ 84666 w 84666"/>
                  <a:gd name="connsiteY1" fmla="*/ 0 h 10583"/>
                </a:gdLst>
                <a:ahLst/>
                <a:cxnLst>
                  <a:cxn ang="0">
                    <a:pos x="connsiteX0" y="connsiteY0"/>
                  </a:cxn>
                  <a:cxn ang="0">
                    <a:pos x="connsiteX1" y="connsiteY1"/>
                  </a:cxn>
                </a:cxnLst>
                <a:rect l="l" t="t" r="r" b="b"/>
                <a:pathLst>
                  <a:path w="84666" h="10583">
                    <a:moveTo>
                      <a:pt x="0" y="0"/>
                    </a:moveTo>
                    <a:lnTo>
                      <a:pt x="84666"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08" name="Freeform 386">
                <a:extLst>
                  <a:ext uri="{FF2B5EF4-FFF2-40B4-BE49-F238E27FC236}">
                    <a16:creationId xmlns:a16="http://schemas.microsoft.com/office/drawing/2014/main" id="{2A10616C-9343-6380-0A33-EBE61D1D56DD}"/>
                  </a:ext>
                </a:extLst>
              </p:cNvPr>
              <p:cNvSpPr/>
              <p:nvPr/>
            </p:nvSpPr>
            <p:spPr>
              <a:xfrm>
                <a:off x="5465445" y="2131589"/>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09" name="Freeform 387">
                <a:extLst>
                  <a:ext uri="{FF2B5EF4-FFF2-40B4-BE49-F238E27FC236}">
                    <a16:creationId xmlns:a16="http://schemas.microsoft.com/office/drawing/2014/main" id="{1537EB4D-A1CF-CEF3-4CA8-BD44BF90CE43}"/>
                  </a:ext>
                </a:extLst>
              </p:cNvPr>
              <p:cNvSpPr/>
              <p:nvPr/>
            </p:nvSpPr>
            <p:spPr>
              <a:xfrm>
                <a:off x="5834591" y="2339022"/>
                <a:ext cx="84772" cy="10583"/>
              </a:xfrm>
              <a:custGeom>
                <a:avLst/>
                <a:gdLst>
                  <a:gd name="connsiteX0" fmla="*/ 0 w 84772"/>
                  <a:gd name="connsiteY0" fmla="*/ 0 h 10583"/>
                  <a:gd name="connsiteX1" fmla="*/ 84772 w 84772"/>
                  <a:gd name="connsiteY1" fmla="*/ 0 h 10583"/>
                </a:gdLst>
                <a:ahLst/>
                <a:cxnLst>
                  <a:cxn ang="0">
                    <a:pos x="connsiteX0" y="connsiteY0"/>
                  </a:cxn>
                  <a:cxn ang="0">
                    <a:pos x="connsiteX1" y="connsiteY1"/>
                  </a:cxn>
                </a:cxnLst>
                <a:rect l="l" t="t" r="r" b="b"/>
                <a:pathLst>
                  <a:path w="84772" h="10583">
                    <a:moveTo>
                      <a:pt x="0" y="0"/>
                    </a:moveTo>
                    <a:lnTo>
                      <a:pt x="84772"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10" name="Freeform 388">
                <a:extLst>
                  <a:ext uri="{FF2B5EF4-FFF2-40B4-BE49-F238E27FC236}">
                    <a16:creationId xmlns:a16="http://schemas.microsoft.com/office/drawing/2014/main" id="{565A9F4B-242A-7B18-963B-14641824D65B}"/>
                  </a:ext>
                </a:extLst>
              </p:cNvPr>
              <p:cNvSpPr/>
              <p:nvPr/>
            </p:nvSpPr>
            <p:spPr>
              <a:xfrm>
                <a:off x="5876925" y="2296689"/>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11" name="Freeform 389">
                <a:extLst>
                  <a:ext uri="{FF2B5EF4-FFF2-40B4-BE49-F238E27FC236}">
                    <a16:creationId xmlns:a16="http://schemas.microsoft.com/office/drawing/2014/main" id="{A2AC8B29-B6D3-CB9E-80B1-3C6D27917E9A}"/>
                  </a:ext>
                </a:extLst>
              </p:cNvPr>
              <p:cNvSpPr/>
              <p:nvPr/>
            </p:nvSpPr>
            <p:spPr>
              <a:xfrm>
                <a:off x="5873432" y="2339022"/>
                <a:ext cx="84666" cy="10583"/>
              </a:xfrm>
              <a:custGeom>
                <a:avLst/>
                <a:gdLst>
                  <a:gd name="connsiteX0" fmla="*/ 0 w 84666"/>
                  <a:gd name="connsiteY0" fmla="*/ 0 h 10583"/>
                  <a:gd name="connsiteX1" fmla="*/ 84666 w 84666"/>
                  <a:gd name="connsiteY1" fmla="*/ 0 h 10583"/>
                </a:gdLst>
                <a:ahLst/>
                <a:cxnLst>
                  <a:cxn ang="0">
                    <a:pos x="connsiteX0" y="connsiteY0"/>
                  </a:cxn>
                  <a:cxn ang="0">
                    <a:pos x="connsiteX1" y="connsiteY1"/>
                  </a:cxn>
                </a:cxnLst>
                <a:rect l="l" t="t" r="r" b="b"/>
                <a:pathLst>
                  <a:path w="84666" h="10583">
                    <a:moveTo>
                      <a:pt x="0" y="0"/>
                    </a:moveTo>
                    <a:lnTo>
                      <a:pt x="84666"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12" name="Freeform 390">
                <a:extLst>
                  <a:ext uri="{FF2B5EF4-FFF2-40B4-BE49-F238E27FC236}">
                    <a16:creationId xmlns:a16="http://schemas.microsoft.com/office/drawing/2014/main" id="{4558112E-0183-7EA4-4DCD-3F7C5BD73AB6}"/>
                  </a:ext>
                </a:extLst>
              </p:cNvPr>
              <p:cNvSpPr/>
              <p:nvPr/>
            </p:nvSpPr>
            <p:spPr>
              <a:xfrm>
                <a:off x="5915765" y="2296689"/>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13" name="Freeform 391">
                <a:extLst>
                  <a:ext uri="{FF2B5EF4-FFF2-40B4-BE49-F238E27FC236}">
                    <a16:creationId xmlns:a16="http://schemas.microsoft.com/office/drawing/2014/main" id="{45C7FC63-9791-7AFD-9F4A-3C9FE37FC9E8}"/>
                  </a:ext>
                </a:extLst>
              </p:cNvPr>
              <p:cNvSpPr/>
              <p:nvPr/>
            </p:nvSpPr>
            <p:spPr>
              <a:xfrm>
                <a:off x="5904441" y="2339022"/>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14" name="Freeform 392">
                <a:extLst>
                  <a:ext uri="{FF2B5EF4-FFF2-40B4-BE49-F238E27FC236}">
                    <a16:creationId xmlns:a16="http://schemas.microsoft.com/office/drawing/2014/main" id="{592EF317-DF7F-2430-495C-6014F60AE811}"/>
                  </a:ext>
                </a:extLst>
              </p:cNvPr>
              <p:cNvSpPr/>
              <p:nvPr/>
            </p:nvSpPr>
            <p:spPr>
              <a:xfrm>
                <a:off x="5946775" y="2296689"/>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15" name="Freeform 393">
                <a:extLst>
                  <a:ext uri="{FF2B5EF4-FFF2-40B4-BE49-F238E27FC236}">
                    <a16:creationId xmlns:a16="http://schemas.microsoft.com/office/drawing/2014/main" id="{806149CC-31E8-5265-87FD-5735C4D0FCD9}"/>
                  </a:ext>
                </a:extLst>
              </p:cNvPr>
              <p:cNvSpPr/>
              <p:nvPr/>
            </p:nvSpPr>
            <p:spPr>
              <a:xfrm>
                <a:off x="5935556" y="2339022"/>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16" name="Freeform 394">
                <a:extLst>
                  <a:ext uri="{FF2B5EF4-FFF2-40B4-BE49-F238E27FC236}">
                    <a16:creationId xmlns:a16="http://schemas.microsoft.com/office/drawing/2014/main" id="{CA9F1027-3FF5-1646-0442-2B76B1989DFE}"/>
                  </a:ext>
                </a:extLst>
              </p:cNvPr>
              <p:cNvSpPr/>
              <p:nvPr/>
            </p:nvSpPr>
            <p:spPr>
              <a:xfrm>
                <a:off x="5977890" y="2296689"/>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17" name="Freeform 395">
                <a:extLst>
                  <a:ext uri="{FF2B5EF4-FFF2-40B4-BE49-F238E27FC236}">
                    <a16:creationId xmlns:a16="http://schemas.microsoft.com/office/drawing/2014/main" id="{5ABE7608-615E-6CDA-BD07-267DCC8454B9}"/>
                  </a:ext>
                </a:extLst>
              </p:cNvPr>
              <p:cNvSpPr/>
              <p:nvPr/>
            </p:nvSpPr>
            <p:spPr>
              <a:xfrm>
                <a:off x="5943388" y="2339022"/>
                <a:ext cx="84772" cy="10583"/>
              </a:xfrm>
              <a:custGeom>
                <a:avLst/>
                <a:gdLst>
                  <a:gd name="connsiteX0" fmla="*/ 0 w 84772"/>
                  <a:gd name="connsiteY0" fmla="*/ 0 h 10583"/>
                  <a:gd name="connsiteX1" fmla="*/ 84773 w 84772"/>
                  <a:gd name="connsiteY1" fmla="*/ 0 h 10583"/>
                </a:gdLst>
                <a:ahLst/>
                <a:cxnLst>
                  <a:cxn ang="0">
                    <a:pos x="connsiteX0" y="connsiteY0"/>
                  </a:cxn>
                  <a:cxn ang="0">
                    <a:pos x="connsiteX1" y="connsiteY1"/>
                  </a:cxn>
                </a:cxnLst>
                <a:rect l="l" t="t" r="r" b="b"/>
                <a:pathLst>
                  <a:path w="84772" h="10583">
                    <a:moveTo>
                      <a:pt x="0" y="0"/>
                    </a:moveTo>
                    <a:lnTo>
                      <a:pt x="84773"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18" name="Freeform 396">
                <a:extLst>
                  <a:ext uri="{FF2B5EF4-FFF2-40B4-BE49-F238E27FC236}">
                    <a16:creationId xmlns:a16="http://schemas.microsoft.com/office/drawing/2014/main" id="{0BBEFD0F-8A2E-0900-269A-335AB7D62D93}"/>
                  </a:ext>
                </a:extLst>
              </p:cNvPr>
              <p:cNvSpPr/>
              <p:nvPr/>
            </p:nvSpPr>
            <p:spPr>
              <a:xfrm>
                <a:off x="5985721" y="2296689"/>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19" name="Freeform 397">
                <a:extLst>
                  <a:ext uri="{FF2B5EF4-FFF2-40B4-BE49-F238E27FC236}">
                    <a16:creationId xmlns:a16="http://schemas.microsoft.com/office/drawing/2014/main" id="{4A53A399-C737-2A9E-139B-020FE84E7072}"/>
                  </a:ext>
                </a:extLst>
              </p:cNvPr>
              <p:cNvSpPr/>
              <p:nvPr/>
            </p:nvSpPr>
            <p:spPr>
              <a:xfrm>
                <a:off x="5958840" y="2339022"/>
                <a:ext cx="84772" cy="10583"/>
              </a:xfrm>
              <a:custGeom>
                <a:avLst/>
                <a:gdLst>
                  <a:gd name="connsiteX0" fmla="*/ 0 w 84772"/>
                  <a:gd name="connsiteY0" fmla="*/ 0 h 10583"/>
                  <a:gd name="connsiteX1" fmla="*/ 84772 w 84772"/>
                  <a:gd name="connsiteY1" fmla="*/ 0 h 10583"/>
                </a:gdLst>
                <a:ahLst/>
                <a:cxnLst>
                  <a:cxn ang="0">
                    <a:pos x="connsiteX0" y="connsiteY0"/>
                  </a:cxn>
                  <a:cxn ang="0">
                    <a:pos x="connsiteX1" y="connsiteY1"/>
                  </a:cxn>
                </a:cxnLst>
                <a:rect l="l" t="t" r="r" b="b"/>
                <a:pathLst>
                  <a:path w="84772" h="10583">
                    <a:moveTo>
                      <a:pt x="0" y="0"/>
                    </a:moveTo>
                    <a:lnTo>
                      <a:pt x="84772"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20" name="Freeform 398">
                <a:extLst>
                  <a:ext uri="{FF2B5EF4-FFF2-40B4-BE49-F238E27FC236}">
                    <a16:creationId xmlns:a16="http://schemas.microsoft.com/office/drawing/2014/main" id="{BCAEB5D9-0315-19E2-5CDE-D37C2D44FC30}"/>
                  </a:ext>
                </a:extLst>
              </p:cNvPr>
              <p:cNvSpPr/>
              <p:nvPr/>
            </p:nvSpPr>
            <p:spPr>
              <a:xfrm>
                <a:off x="6001173" y="2296689"/>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21" name="Freeform 399">
                <a:extLst>
                  <a:ext uri="{FF2B5EF4-FFF2-40B4-BE49-F238E27FC236}">
                    <a16:creationId xmlns:a16="http://schemas.microsoft.com/office/drawing/2014/main" id="{1E23F83A-5BFD-C1FC-CC27-D5DFCD35FAB9}"/>
                  </a:ext>
                </a:extLst>
              </p:cNvPr>
              <p:cNvSpPr/>
              <p:nvPr/>
            </p:nvSpPr>
            <p:spPr>
              <a:xfrm>
                <a:off x="5966565" y="2339022"/>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22" name="Freeform 400">
                <a:extLst>
                  <a:ext uri="{FF2B5EF4-FFF2-40B4-BE49-F238E27FC236}">
                    <a16:creationId xmlns:a16="http://schemas.microsoft.com/office/drawing/2014/main" id="{26C1AF35-1F3C-7F6A-1889-2BDAC417F5D5}"/>
                  </a:ext>
                </a:extLst>
              </p:cNvPr>
              <p:cNvSpPr/>
              <p:nvPr/>
            </p:nvSpPr>
            <p:spPr>
              <a:xfrm>
                <a:off x="6008899" y="2296689"/>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23" name="Freeform 401">
                <a:extLst>
                  <a:ext uri="{FF2B5EF4-FFF2-40B4-BE49-F238E27FC236}">
                    <a16:creationId xmlns:a16="http://schemas.microsoft.com/office/drawing/2014/main" id="{18523FDF-188C-CCF9-FB31-EB54CDD9C451}"/>
                  </a:ext>
                </a:extLst>
              </p:cNvPr>
              <p:cNvSpPr/>
              <p:nvPr/>
            </p:nvSpPr>
            <p:spPr>
              <a:xfrm>
                <a:off x="5997680" y="2339022"/>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24" name="Freeform 402">
                <a:extLst>
                  <a:ext uri="{FF2B5EF4-FFF2-40B4-BE49-F238E27FC236}">
                    <a16:creationId xmlns:a16="http://schemas.microsoft.com/office/drawing/2014/main" id="{E48585CC-B996-1ABB-3ECF-3BC8714041FD}"/>
                  </a:ext>
                </a:extLst>
              </p:cNvPr>
              <p:cNvSpPr/>
              <p:nvPr/>
            </p:nvSpPr>
            <p:spPr>
              <a:xfrm>
                <a:off x="6040014" y="2296689"/>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25" name="Freeform 403">
                <a:extLst>
                  <a:ext uri="{FF2B5EF4-FFF2-40B4-BE49-F238E27FC236}">
                    <a16:creationId xmlns:a16="http://schemas.microsoft.com/office/drawing/2014/main" id="{4F77C118-B699-88C2-7B50-B4F835D107E5}"/>
                  </a:ext>
                </a:extLst>
              </p:cNvPr>
              <p:cNvSpPr/>
              <p:nvPr/>
            </p:nvSpPr>
            <p:spPr>
              <a:xfrm>
                <a:off x="6036415" y="2339022"/>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26" name="Freeform 404">
                <a:extLst>
                  <a:ext uri="{FF2B5EF4-FFF2-40B4-BE49-F238E27FC236}">
                    <a16:creationId xmlns:a16="http://schemas.microsoft.com/office/drawing/2014/main" id="{29ECDAA8-E005-2810-B882-8ED8D0BD2282}"/>
                  </a:ext>
                </a:extLst>
              </p:cNvPr>
              <p:cNvSpPr/>
              <p:nvPr/>
            </p:nvSpPr>
            <p:spPr>
              <a:xfrm>
                <a:off x="6078749" y="2296689"/>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27" name="Freeform 405">
                <a:extLst>
                  <a:ext uri="{FF2B5EF4-FFF2-40B4-BE49-F238E27FC236}">
                    <a16:creationId xmlns:a16="http://schemas.microsoft.com/office/drawing/2014/main" id="{16BDFDE4-B08D-98E6-096B-B3DBA32F63E3}"/>
                  </a:ext>
                </a:extLst>
              </p:cNvPr>
              <p:cNvSpPr/>
              <p:nvPr/>
            </p:nvSpPr>
            <p:spPr>
              <a:xfrm>
                <a:off x="6106477" y="2339022"/>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28" name="Freeform 406">
                <a:extLst>
                  <a:ext uri="{FF2B5EF4-FFF2-40B4-BE49-F238E27FC236}">
                    <a16:creationId xmlns:a16="http://schemas.microsoft.com/office/drawing/2014/main" id="{23E379D3-760B-52A0-AF1B-B6123DF28861}"/>
                  </a:ext>
                </a:extLst>
              </p:cNvPr>
              <p:cNvSpPr/>
              <p:nvPr/>
            </p:nvSpPr>
            <p:spPr>
              <a:xfrm>
                <a:off x="6148810" y="2296689"/>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29" name="Freeform 407">
                <a:extLst>
                  <a:ext uri="{FF2B5EF4-FFF2-40B4-BE49-F238E27FC236}">
                    <a16:creationId xmlns:a16="http://schemas.microsoft.com/office/drawing/2014/main" id="{9ECE13BC-7CC0-6EE0-568E-942D129E50E2}"/>
                  </a:ext>
                </a:extLst>
              </p:cNvPr>
              <p:cNvSpPr/>
              <p:nvPr/>
            </p:nvSpPr>
            <p:spPr>
              <a:xfrm>
                <a:off x="6145212" y="2439352"/>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30" name="Freeform 408">
                <a:extLst>
                  <a:ext uri="{FF2B5EF4-FFF2-40B4-BE49-F238E27FC236}">
                    <a16:creationId xmlns:a16="http://schemas.microsoft.com/office/drawing/2014/main" id="{84CABD1B-E5AF-90F7-BB81-84EB67BCAE17}"/>
                  </a:ext>
                </a:extLst>
              </p:cNvPr>
              <p:cNvSpPr/>
              <p:nvPr/>
            </p:nvSpPr>
            <p:spPr>
              <a:xfrm>
                <a:off x="6187545" y="2397019"/>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31" name="Freeform 409">
                <a:extLst>
                  <a:ext uri="{FF2B5EF4-FFF2-40B4-BE49-F238E27FC236}">
                    <a16:creationId xmlns:a16="http://schemas.microsoft.com/office/drawing/2014/main" id="{5ABC2BC0-237B-8DD0-EC2F-0037DAA9001C}"/>
                  </a:ext>
                </a:extLst>
              </p:cNvPr>
              <p:cNvSpPr/>
              <p:nvPr/>
            </p:nvSpPr>
            <p:spPr>
              <a:xfrm>
                <a:off x="6152938" y="2439352"/>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32" name="Freeform 410">
                <a:extLst>
                  <a:ext uri="{FF2B5EF4-FFF2-40B4-BE49-F238E27FC236}">
                    <a16:creationId xmlns:a16="http://schemas.microsoft.com/office/drawing/2014/main" id="{0B513A03-4223-BD38-8A3B-186EF14C7CE7}"/>
                  </a:ext>
                </a:extLst>
              </p:cNvPr>
              <p:cNvSpPr/>
              <p:nvPr/>
            </p:nvSpPr>
            <p:spPr>
              <a:xfrm>
                <a:off x="6195271" y="2397019"/>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33" name="Freeform 411">
                <a:extLst>
                  <a:ext uri="{FF2B5EF4-FFF2-40B4-BE49-F238E27FC236}">
                    <a16:creationId xmlns:a16="http://schemas.microsoft.com/office/drawing/2014/main" id="{7B61EE9C-C5DC-1A2D-143A-D346C1903C73}"/>
                  </a:ext>
                </a:extLst>
              </p:cNvPr>
              <p:cNvSpPr/>
              <p:nvPr/>
            </p:nvSpPr>
            <p:spPr>
              <a:xfrm>
                <a:off x="6191673" y="2492798"/>
                <a:ext cx="84772" cy="10583"/>
              </a:xfrm>
              <a:custGeom>
                <a:avLst/>
                <a:gdLst>
                  <a:gd name="connsiteX0" fmla="*/ 0 w 84772"/>
                  <a:gd name="connsiteY0" fmla="*/ 0 h 10583"/>
                  <a:gd name="connsiteX1" fmla="*/ 84772 w 84772"/>
                  <a:gd name="connsiteY1" fmla="*/ 0 h 10583"/>
                </a:gdLst>
                <a:ahLst/>
                <a:cxnLst>
                  <a:cxn ang="0">
                    <a:pos x="connsiteX0" y="connsiteY0"/>
                  </a:cxn>
                  <a:cxn ang="0">
                    <a:pos x="connsiteX1" y="connsiteY1"/>
                  </a:cxn>
                </a:cxnLst>
                <a:rect l="l" t="t" r="r" b="b"/>
                <a:pathLst>
                  <a:path w="84772" h="10583">
                    <a:moveTo>
                      <a:pt x="0" y="0"/>
                    </a:moveTo>
                    <a:lnTo>
                      <a:pt x="84772"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34" name="Freeform 412">
                <a:extLst>
                  <a:ext uri="{FF2B5EF4-FFF2-40B4-BE49-F238E27FC236}">
                    <a16:creationId xmlns:a16="http://schemas.microsoft.com/office/drawing/2014/main" id="{80856FFC-04CC-4861-4E58-C9A786EDEF30}"/>
                  </a:ext>
                </a:extLst>
              </p:cNvPr>
              <p:cNvSpPr/>
              <p:nvPr/>
            </p:nvSpPr>
            <p:spPr>
              <a:xfrm>
                <a:off x="6234112" y="2450465"/>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35" name="Freeform 413">
                <a:extLst>
                  <a:ext uri="{FF2B5EF4-FFF2-40B4-BE49-F238E27FC236}">
                    <a16:creationId xmlns:a16="http://schemas.microsoft.com/office/drawing/2014/main" id="{9BB7E853-AE08-5EA9-DB18-30C1210B85F7}"/>
                  </a:ext>
                </a:extLst>
              </p:cNvPr>
              <p:cNvSpPr/>
              <p:nvPr/>
            </p:nvSpPr>
            <p:spPr>
              <a:xfrm>
                <a:off x="6269460" y="2492798"/>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36" name="Freeform 414">
                <a:extLst>
                  <a:ext uri="{FF2B5EF4-FFF2-40B4-BE49-F238E27FC236}">
                    <a16:creationId xmlns:a16="http://schemas.microsoft.com/office/drawing/2014/main" id="{FE2C02BE-201B-46A8-433A-AE755B6A5181}"/>
                  </a:ext>
                </a:extLst>
              </p:cNvPr>
              <p:cNvSpPr/>
              <p:nvPr/>
            </p:nvSpPr>
            <p:spPr>
              <a:xfrm>
                <a:off x="6311794" y="2450465"/>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37" name="Freeform 415">
                <a:extLst>
                  <a:ext uri="{FF2B5EF4-FFF2-40B4-BE49-F238E27FC236}">
                    <a16:creationId xmlns:a16="http://schemas.microsoft.com/office/drawing/2014/main" id="{C3E99537-CD18-1BBF-4058-2F2A611E96F5}"/>
                  </a:ext>
                </a:extLst>
              </p:cNvPr>
              <p:cNvSpPr/>
              <p:nvPr/>
            </p:nvSpPr>
            <p:spPr>
              <a:xfrm>
                <a:off x="6277186" y="2492798"/>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38" name="Freeform 416">
                <a:extLst>
                  <a:ext uri="{FF2B5EF4-FFF2-40B4-BE49-F238E27FC236}">
                    <a16:creationId xmlns:a16="http://schemas.microsoft.com/office/drawing/2014/main" id="{B3CF7803-4990-46EE-5764-E493E29D32CD}"/>
                  </a:ext>
                </a:extLst>
              </p:cNvPr>
              <p:cNvSpPr/>
              <p:nvPr/>
            </p:nvSpPr>
            <p:spPr>
              <a:xfrm>
                <a:off x="6319520" y="2450465"/>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39" name="Freeform 417">
                <a:extLst>
                  <a:ext uri="{FF2B5EF4-FFF2-40B4-BE49-F238E27FC236}">
                    <a16:creationId xmlns:a16="http://schemas.microsoft.com/office/drawing/2014/main" id="{0A3E4D16-15FA-626D-3DAA-88706B807F82}"/>
                  </a:ext>
                </a:extLst>
              </p:cNvPr>
              <p:cNvSpPr/>
              <p:nvPr/>
            </p:nvSpPr>
            <p:spPr>
              <a:xfrm>
                <a:off x="6300575" y="2492798"/>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40" name="Freeform 418">
                <a:extLst>
                  <a:ext uri="{FF2B5EF4-FFF2-40B4-BE49-F238E27FC236}">
                    <a16:creationId xmlns:a16="http://schemas.microsoft.com/office/drawing/2014/main" id="{650B9F2F-AC27-A2FE-71BA-F210242DE376}"/>
                  </a:ext>
                </a:extLst>
              </p:cNvPr>
              <p:cNvSpPr/>
              <p:nvPr/>
            </p:nvSpPr>
            <p:spPr>
              <a:xfrm>
                <a:off x="6342909" y="2450465"/>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41" name="Freeform 419">
                <a:extLst>
                  <a:ext uri="{FF2B5EF4-FFF2-40B4-BE49-F238E27FC236}">
                    <a16:creationId xmlns:a16="http://schemas.microsoft.com/office/drawing/2014/main" id="{89A7005F-57F4-EEAF-79BC-57205BE0DC88}"/>
                  </a:ext>
                </a:extLst>
              </p:cNvPr>
              <p:cNvSpPr/>
              <p:nvPr/>
            </p:nvSpPr>
            <p:spPr>
              <a:xfrm>
                <a:off x="6323647" y="2492798"/>
                <a:ext cx="84772" cy="10583"/>
              </a:xfrm>
              <a:custGeom>
                <a:avLst/>
                <a:gdLst>
                  <a:gd name="connsiteX0" fmla="*/ 0 w 84772"/>
                  <a:gd name="connsiteY0" fmla="*/ 0 h 10583"/>
                  <a:gd name="connsiteX1" fmla="*/ 84773 w 84772"/>
                  <a:gd name="connsiteY1" fmla="*/ 0 h 10583"/>
                </a:gdLst>
                <a:ahLst/>
                <a:cxnLst>
                  <a:cxn ang="0">
                    <a:pos x="connsiteX0" y="connsiteY0"/>
                  </a:cxn>
                  <a:cxn ang="0">
                    <a:pos x="connsiteX1" y="connsiteY1"/>
                  </a:cxn>
                </a:cxnLst>
                <a:rect l="l" t="t" r="r" b="b"/>
                <a:pathLst>
                  <a:path w="84772" h="10583">
                    <a:moveTo>
                      <a:pt x="0" y="0"/>
                    </a:moveTo>
                    <a:lnTo>
                      <a:pt x="84773"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42" name="Freeform 420">
                <a:extLst>
                  <a:ext uri="{FF2B5EF4-FFF2-40B4-BE49-F238E27FC236}">
                    <a16:creationId xmlns:a16="http://schemas.microsoft.com/office/drawing/2014/main" id="{43F25623-970F-3FE4-5F05-6CD3994A6406}"/>
                  </a:ext>
                </a:extLst>
              </p:cNvPr>
              <p:cNvSpPr/>
              <p:nvPr/>
            </p:nvSpPr>
            <p:spPr>
              <a:xfrm>
                <a:off x="6366086" y="2450465"/>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43" name="Freeform 421">
                <a:extLst>
                  <a:ext uri="{FF2B5EF4-FFF2-40B4-BE49-F238E27FC236}">
                    <a16:creationId xmlns:a16="http://schemas.microsoft.com/office/drawing/2014/main" id="{67BC0CFB-FC4C-7CF8-9675-998FD0B9B97F}"/>
                  </a:ext>
                </a:extLst>
              </p:cNvPr>
              <p:cNvSpPr/>
              <p:nvPr/>
            </p:nvSpPr>
            <p:spPr>
              <a:xfrm>
                <a:off x="6354762" y="2492798"/>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44" name="Freeform 422">
                <a:extLst>
                  <a:ext uri="{FF2B5EF4-FFF2-40B4-BE49-F238E27FC236}">
                    <a16:creationId xmlns:a16="http://schemas.microsoft.com/office/drawing/2014/main" id="{C7B2F178-AF9E-C578-0B22-EC219C2CD68D}"/>
                  </a:ext>
                </a:extLst>
              </p:cNvPr>
              <p:cNvSpPr/>
              <p:nvPr/>
            </p:nvSpPr>
            <p:spPr>
              <a:xfrm>
                <a:off x="6397095" y="2450465"/>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45" name="Freeform 423">
                <a:extLst>
                  <a:ext uri="{FF2B5EF4-FFF2-40B4-BE49-F238E27FC236}">
                    <a16:creationId xmlns:a16="http://schemas.microsoft.com/office/drawing/2014/main" id="{E9F6EFC5-C0E5-C7AF-865B-A74DFDFA29CF}"/>
                  </a:ext>
                </a:extLst>
              </p:cNvPr>
              <p:cNvSpPr/>
              <p:nvPr/>
            </p:nvSpPr>
            <p:spPr>
              <a:xfrm>
                <a:off x="6378045" y="2557780"/>
                <a:ext cx="84772" cy="10583"/>
              </a:xfrm>
              <a:custGeom>
                <a:avLst/>
                <a:gdLst>
                  <a:gd name="connsiteX0" fmla="*/ 0 w 84772"/>
                  <a:gd name="connsiteY0" fmla="*/ 0 h 10583"/>
                  <a:gd name="connsiteX1" fmla="*/ 84772 w 84772"/>
                  <a:gd name="connsiteY1" fmla="*/ 0 h 10583"/>
                </a:gdLst>
                <a:ahLst/>
                <a:cxnLst>
                  <a:cxn ang="0">
                    <a:pos x="connsiteX0" y="connsiteY0"/>
                  </a:cxn>
                  <a:cxn ang="0">
                    <a:pos x="connsiteX1" y="connsiteY1"/>
                  </a:cxn>
                </a:cxnLst>
                <a:rect l="l" t="t" r="r" b="b"/>
                <a:pathLst>
                  <a:path w="84772" h="10583">
                    <a:moveTo>
                      <a:pt x="0" y="0"/>
                    </a:moveTo>
                    <a:lnTo>
                      <a:pt x="84772"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46" name="Freeform 424">
                <a:extLst>
                  <a:ext uri="{FF2B5EF4-FFF2-40B4-BE49-F238E27FC236}">
                    <a16:creationId xmlns:a16="http://schemas.microsoft.com/office/drawing/2014/main" id="{984E5AC6-36E9-6217-3F29-22FAAAA8C9EC}"/>
                  </a:ext>
                </a:extLst>
              </p:cNvPr>
              <p:cNvSpPr/>
              <p:nvPr/>
            </p:nvSpPr>
            <p:spPr>
              <a:xfrm>
                <a:off x="6420485" y="2515446"/>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47" name="Freeform 425">
                <a:extLst>
                  <a:ext uri="{FF2B5EF4-FFF2-40B4-BE49-F238E27FC236}">
                    <a16:creationId xmlns:a16="http://schemas.microsoft.com/office/drawing/2014/main" id="{C2D0A440-39B8-E073-5035-66358D638449}"/>
                  </a:ext>
                </a:extLst>
              </p:cNvPr>
              <p:cNvSpPr/>
              <p:nvPr/>
            </p:nvSpPr>
            <p:spPr>
              <a:xfrm>
                <a:off x="6385771" y="2557780"/>
                <a:ext cx="84772" cy="10583"/>
              </a:xfrm>
              <a:custGeom>
                <a:avLst/>
                <a:gdLst>
                  <a:gd name="connsiteX0" fmla="*/ 0 w 84772"/>
                  <a:gd name="connsiteY0" fmla="*/ 0 h 10583"/>
                  <a:gd name="connsiteX1" fmla="*/ 84773 w 84772"/>
                  <a:gd name="connsiteY1" fmla="*/ 0 h 10583"/>
                </a:gdLst>
                <a:ahLst/>
                <a:cxnLst>
                  <a:cxn ang="0">
                    <a:pos x="connsiteX0" y="connsiteY0"/>
                  </a:cxn>
                  <a:cxn ang="0">
                    <a:pos x="connsiteX1" y="connsiteY1"/>
                  </a:cxn>
                </a:cxnLst>
                <a:rect l="l" t="t" r="r" b="b"/>
                <a:pathLst>
                  <a:path w="84772" h="10583">
                    <a:moveTo>
                      <a:pt x="0" y="0"/>
                    </a:moveTo>
                    <a:lnTo>
                      <a:pt x="84773"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48" name="Freeform 426">
                <a:extLst>
                  <a:ext uri="{FF2B5EF4-FFF2-40B4-BE49-F238E27FC236}">
                    <a16:creationId xmlns:a16="http://schemas.microsoft.com/office/drawing/2014/main" id="{1AACCCC1-3D80-3A9A-0B2E-5AF111F9D6C5}"/>
                  </a:ext>
                </a:extLst>
              </p:cNvPr>
              <p:cNvSpPr/>
              <p:nvPr/>
            </p:nvSpPr>
            <p:spPr>
              <a:xfrm>
                <a:off x="6428105" y="2515446"/>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49" name="Freeform 427">
                <a:extLst>
                  <a:ext uri="{FF2B5EF4-FFF2-40B4-BE49-F238E27FC236}">
                    <a16:creationId xmlns:a16="http://schemas.microsoft.com/office/drawing/2014/main" id="{97CC6879-BD35-32DA-FFCB-E4B02ECD36C6}"/>
                  </a:ext>
                </a:extLst>
              </p:cNvPr>
              <p:cNvSpPr/>
              <p:nvPr/>
            </p:nvSpPr>
            <p:spPr>
              <a:xfrm>
                <a:off x="6401435" y="2557780"/>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50" name="Freeform 428">
                <a:extLst>
                  <a:ext uri="{FF2B5EF4-FFF2-40B4-BE49-F238E27FC236}">
                    <a16:creationId xmlns:a16="http://schemas.microsoft.com/office/drawing/2014/main" id="{37C21A1A-7CBC-4133-7746-20E12816DE73}"/>
                  </a:ext>
                </a:extLst>
              </p:cNvPr>
              <p:cNvSpPr/>
              <p:nvPr/>
            </p:nvSpPr>
            <p:spPr>
              <a:xfrm>
                <a:off x="6443768" y="2515446"/>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51" name="Freeform 429">
                <a:extLst>
                  <a:ext uri="{FF2B5EF4-FFF2-40B4-BE49-F238E27FC236}">
                    <a16:creationId xmlns:a16="http://schemas.microsoft.com/office/drawing/2014/main" id="{743E2A7B-2526-D4F5-9643-6DB88D7DD56A}"/>
                  </a:ext>
                </a:extLst>
              </p:cNvPr>
              <p:cNvSpPr/>
              <p:nvPr/>
            </p:nvSpPr>
            <p:spPr>
              <a:xfrm>
                <a:off x="6416886" y="2557780"/>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52" name="Freeform 430">
                <a:extLst>
                  <a:ext uri="{FF2B5EF4-FFF2-40B4-BE49-F238E27FC236}">
                    <a16:creationId xmlns:a16="http://schemas.microsoft.com/office/drawing/2014/main" id="{54B1A930-921C-337F-ADA8-58DFDB31E132}"/>
                  </a:ext>
                </a:extLst>
              </p:cNvPr>
              <p:cNvSpPr/>
              <p:nvPr/>
            </p:nvSpPr>
            <p:spPr>
              <a:xfrm>
                <a:off x="6459220" y="2515446"/>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53" name="Freeform 431">
                <a:extLst>
                  <a:ext uri="{FF2B5EF4-FFF2-40B4-BE49-F238E27FC236}">
                    <a16:creationId xmlns:a16="http://schemas.microsoft.com/office/drawing/2014/main" id="{89A25BF4-F1BC-5BBF-644B-CE6567B127BE}"/>
                  </a:ext>
                </a:extLst>
              </p:cNvPr>
              <p:cNvSpPr/>
              <p:nvPr/>
            </p:nvSpPr>
            <p:spPr>
              <a:xfrm>
                <a:off x="6486842" y="2557780"/>
                <a:ext cx="84772" cy="10583"/>
              </a:xfrm>
              <a:custGeom>
                <a:avLst/>
                <a:gdLst>
                  <a:gd name="connsiteX0" fmla="*/ 0 w 84772"/>
                  <a:gd name="connsiteY0" fmla="*/ 0 h 10583"/>
                  <a:gd name="connsiteX1" fmla="*/ 84773 w 84772"/>
                  <a:gd name="connsiteY1" fmla="*/ 0 h 10583"/>
                </a:gdLst>
                <a:ahLst/>
                <a:cxnLst>
                  <a:cxn ang="0">
                    <a:pos x="connsiteX0" y="connsiteY0"/>
                  </a:cxn>
                  <a:cxn ang="0">
                    <a:pos x="connsiteX1" y="connsiteY1"/>
                  </a:cxn>
                </a:cxnLst>
                <a:rect l="l" t="t" r="r" b="b"/>
                <a:pathLst>
                  <a:path w="84772" h="10583">
                    <a:moveTo>
                      <a:pt x="0" y="0"/>
                    </a:moveTo>
                    <a:lnTo>
                      <a:pt x="84773"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54" name="Freeform 432">
                <a:extLst>
                  <a:ext uri="{FF2B5EF4-FFF2-40B4-BE49-F238E27FC236}">
                    <a16:creationId xmlns:a16="http://schemas.microsoft.com/office/drawing/2014/main" id="{F3763D4E-C504-EAF3-05F7-091E4637D71E}"/>
                  </a:ext>
                </a:extLst>
              </p:cNvPr>
              <p:cNvSpPr/>
              <p:nvPr/>
            </p:nvSpPr>
            <p:spPr>
              <a:xfrm>
                <a:off x="6529281" y="2515446"/>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55" name="Freeform 433">
                <a:extLst>
                  <a:ext uri="{FF2B5EF4-FFF2-40B4-BE49-F238E27FC236}">
                    <a16:creationId xmlns:a16="http://schemas.microsoft.com/office/drawing/2014/main" id="{BA0BB4BC-5357-1736-3045-4987B435FC66}"/>
                  </a:ext>
                </a:extLst>
              </p:cNvPr>
              <p:cNvSpPr/>
              <p:nvPr/>
            </p:nvSpPr>
            <p:spPr>
              <a:xfrm>
                <a:off x="6525683" y="2557780"/>
                <a:ext cx="84666" cy="10583"/>
              </a:xfrm>
              <a:custGeom>
                <a:avLst/>
                <a:gdLst>
                  <a:gd name="connsiteX0" fmla="*/ 0 w 84666"/>
                  <a:gd name="connsiteY0" fmla="*/ 0 h 10583"/>
                  <a:gd name="connsiteX1" fmla="*/ 84666 w 84666"/>
                  <a:gd name="connsiteY1" fmla="*/ 0 h 10583"/>
                </a:gdLst>
                <a:ahLst/>
                <a:cxnLst>
                  <a:cxn ang="0">
                    <a:pos x="connsiteX0" y="connsiteY0"/>
                  </a:cxn>
                  <a:cxn ang="0">
                    <a:pos x="connsiteX1" y="connsiteY1"/>
                  </a:cxn>
                </a:cxnLst>
                <a:rect l="l" t="t" r="r" b="b"/>
                <a:pathLst>
                  <a:path w="84666" h="10583">
                    <a:moveTo>
                      <a:pt x="0" y="0"/>
                    </a:moveTo>
                    <a:lnTo>
                      <a:pt x="84666"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56" name="Freeform 434">
                <a:extLst>
                  <a:ext uri="{FF2B5EF4-FFF2-40B4-BE49-F238E27FC236}">
                    <a16:creationId xmlns:a16="http://schemas.microsoft.com/office/drawing/2014/main" id="{4F1AC84D-9C9D-33E9-5DDE-0A39CFC164F8}"/>
                  </a:ext>
                </a:extLst>
              </p:cNvPr>
              <p:cNvSpPr/>
              <p:nvPr/>
            </p:nvSpPr>
            <p:spPr>
              <a:xfrm>
                <a:off x="6568016" y="2515446"/>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57" name="Freeform 435">
                <a:extLst>
                  <a:ext uri="{FF2B5EF4-FFF2-40B4-BE49-F238E27FC236}">
                    <a16:creationId xmlns:a16="http://schemas.microsoft.com/office/drawing/2014/main" id="{65188FE5-F681-8F17-F726-036ABACFA840}"/>
                  </a:ext>
                </a:extLst>
              </p:cNvPr>
              <p:cNvSpPr/>
              <p:nvPr/>
            </p:nvSpPr>
            <p:spPr>
              <a:xfrm>
                <a:off x="6572144" y="2557780"/>
                <a:ext cx="84772" cy="10583"/>
              </a:xfrm>
              <a:custGeom>
                <a:avLst/>
                <a:gdLst>
                  <a:gd name="connsiteX0" fmla="*/ 0 w 84772"/>
                  <a:gd name="connsiteY0" fmla="*/ 0 h 10583"/>
                  <a:gd name="connsiteX1" fmla="*/ 84773 w 84772"/>
                  <a:gd name="connsiteY1" fmla="*/ 0 h 10583"/>
                </a:gdLst>
                <a:ahLst/>
                <a:cxnLst>
                  <a:cxn ang="0">
                    <a:pos x="connsiteX0" y="connsiteY0"/>
                  </a:cxn>
                  <a:cxn ang="0">
                    <a:pos x="connsiteX1" y="connsiteY1"/>
                  </a:cxn>
                </a:cxnLst>
                <a:rect l="l" t="t" r="r" b="b"/>
                <a:pathLst>
                  <a:path w="84772" h="10583">
                    <a:moveTo>
                      <a:pt x="0" y="0"/>
                    </a:moveTo>
                    <a:lnTo>
                      <a:pt x="84773"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58" name="Freeform 436">
                <a:extLst>
                  <a:ext uri="{FF2B5EF4-FFF2-40B4-BE49-F238E27FC236}">
                    <a16:creationId xmlns:a16="http://schemas.microsoft.com/office/drawing/2014/main" id="{A5D1EA1D-4B6E-39C6-04E2-71443A9B491B}"/>
                  </a:ext>
                </a:extLst>
              </p:cNvPr>
              <p:cNvSpPr/>
              <p:nvPr/>
            </p:nvSpPr>
            <p:spPr>
              <a:xfrm>
                <a:off x="6614477" y="2515446"/>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59" name="Freeform 437">
                <a:extLst>
                  <a:ext uri="{FF2B5EF4-FFF2-40B4-BE49-F238E27FC236}">
                    <a16:creationId xmlns:a16="http://schemas.microsoft.com/office/drawing/2014/main" id="{6CD12823-A1E1-D225-2E3F-B422EA4E1C22}"/>
                  </a:ext>
                </a:extLst>
              </p:cNvPr>
              <p:cNvSpPr/>
              <p:nvPr/>
            </p:nvSpPr>
            <p:spPr>
              <a:xfrm>
                <a:off x="6595533" y="2557780"/>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60" name="Freeform 438">
                <a:extLst>
                  <a:ext uri="{FF2B5EF4-FFF2-40B4-BE49-F238E27FC236}">
                    <a16:creationId xmlns:a16="http://schemas.microsoft.com/office/drawing/2014/main" id="{D57825B4-67E2-66FB-56F9-15BD4D40E421}"/>
                  </a:ext>
                </a:extLst>
              </p:cNvPr>
              <p:cNvSpPr/>
              <p:nvPr/>
            </p:nvSpPr>
            <p:spPr>
              <a:xfrm>
                <a:off x="6637866" y="2515446"/>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61" name="Freeform 439">
                <a:extLst>
                  <a:ext uri="{FF2B5EF4-FFF2-40B4-BE49-F238E27FC236}">
                    <a16:creationId xmlns:a16="http://schemas.microsoft.com/office/drawing/2014/main" id="{8E13A6B2-D409-526A-4A8C-8D65798CD309}"/>
                  </a:ext>
                </a:extLst>
              </p:cNvPr>
              <p:cNvSpPr/>
              <p:nvPr/>
            </p:nvSpPr>
            <p:spPr>
              <a:xfrm>
                <a:off x="6610985" y="2641282"/>
                <a:ext cx="84666" cy="10583"/>
              </a:xfrm>
              <a:custGeom>
                <a:avLst/>
                <a:gdLst>
                  <a:gd name="connsiteX0" fmla="*/ 0 w 84666"/>
                  <a:gd name="connsiteY0" fmla="*/ 0 h 10583"/>
                  <a:gd name="connsiteX1" fmla="*/ 84666 w 84666"/>
                  <a:gd name="connsiteY1" fmla="*/ 0 h 10583"/>
                </a:gdLst>
                <a:ahLst/>
                <a:cxnLst>
                  <a:cxn ang="0">
                    <a:pos x="connsiteX0" y="connsiteY0"/>
                  </a:cxn>
                  <a:cxn ang="0">
                    <a:pos x="connsiteX1" y="connsiteY1"/>
                  </a:cxn>
                </a:cxnLst>
                <a:rect l="l" t="t" r="r" b="b"/>
                <a:pathLst>
                  <a:path w="84666" h="10583">
                    <a:moveTo>
                      <a:pt x="0" y="0"/>
                    </a:moveTo>
                    <a:lnTo>
                      <a:pt x="84666"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62" name="Freeform 440">
                <a:extLst>
                  <a:ext uri="{FF2B5EF4-FFF2-40B4-BE49-F238E27FC236}">
                    <a16:creationId xmlns:a16="http://schemas.microsoft.com/office/drawing/2014/main" id="{1347B99E-C995-14E6-8EE6-AB281938AC8D}"/>
                  </a:ext>
                </a:extLst>
              </p:cNvPr>
              <p:cNvSpPr/>
              <p:nvPr/>
            </p:nvSpPr>
            <p:spPr>
              <a:xfrm>
                <a:off x="6653318" y="2598949"/>
                <a:ext cx="10583" cy="84772"/>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63" name="Freeform 441">
                <a:extLst>
                  <a:ext uri="{FF2B5EF4-FFF2-40B4-BE49-F238E27FC236}">
                    <a16:creationId xmlns:a16="http://schemas.microsoft.com/office/drawing/2014/main" id="{C183E4AD-4AD7-D554-38AC-12A1BB277934}"/>
                  </a:ext>
                </a:extLst>
              </p:cNvPr>
              <p:cNvSpPr/>
              <p:nvPr/>
            </p:nvSpPr>
            <p:spPr>
              <a:xfrm>
                <a:off x="6618816" y="2641282"/>
                <a:ext cx="84772" cy="10583"/>
              </a:xfrm>
              <a:custGeom>
                <a:avLst/>
                <a:gdLst>
                  <a:gd name="connsiteX0" fmla="*/ 0 w 84772"/>
                  <a:gd name="connsiteY0" fmla="*/ 0 h 10583"/>
                  <a:gd name="connsiteX1" fmla="*/ 84772 w 84772"/>
                  <a:gd name="connsiteY1" fmla="*/ 0 h 10583"/>
                </a:gdLst>
                <a:ahLst/>
                <a:cxnLst>
                  <a:cxn ang="0">
                    <a:pos x="connsiteX0" y="connsiteY0"/>
                  </a:cxn>
                  <a:cxn ang="0">
                    <a:pos x="connsiteX1" y="connsiteY1"/>
                  </a:cxn>
                </a:cxnLst>
                <a:rect l="l" t="t" r="r" b="b"/>
                <a:pathLst>
                  <a:path w="84772" h="10583">
                    <a:moveTo>
                      <a:pt x="0" y="0"/>
                    </a:moveTo>
                    <a:lnTo>
                      <a:pt x="84772"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64" name="Freeform 442">
                <a:extLst>
                  <a:ext uri="{FF2B5EF4-FFF2-40B4-BE49-F238E27FC236}">
                    <a16:creationId xmlns:a16="http://schemas.microsoft.com/office/drawing/2014/main" id="{B162E4B4-BB5D-A73A-1D58-FEB34DF9CE61}"/>
                  </a:ext>
                </a:extLst>
              </p:cNvPr>
              <p:cNvSpPr/>
              <p:nvPr/>
            </p:nvSpPr>
            <p:spPr>
              <a:xfrm>
                <a:off x="6661255" y="2598949"/>
                <a:ext cx="10583" cy="84772"/>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65" name="Freeform 443">
                <a:extLst>
                  <a:ext uri="{FF2B5EF4-FFF2-40B4-BE49-F238E27FC236}">
                    <a16:creationId xmlns:a16="http://schemas.microsoft.com/office/drawing/2014/main" id="{B89D2D66-DF5E-877C-EEFB-05B00CCDBCE2}"/>
                  </a:ext>
                </a:extLst>
              </p:cNvPr>
              <p:cNvSpPr/>
              <p:nvPr/>
            </p:nvSpPr>
            <p:spPr>
              <a:xfrm>
                <a:off x="6634268" y="2641282"/>
                <a:ext cx="84772" cy="10583"/>
              </a:xfrm>
              <a:custGeom>
                <a:avLst/>
                <a:gdLst>
                  <a:gd name="connsiteX0" fmla="*/ 0 w 84772"/>
                  <a:gd name="connsiteY0" fmla="*/ 0 h 10583"/>
                  <a:gd name="connsiteX1" fmla="*/ 84772 w 84772"/>
                  <a:gd name="connsiteY1" fmla="*/ 0 h 10583"/>
                </a:gdLst>
                <a:ahLst/>
                <a:cxnLst>
                  <a:cxn ang="0">
                    <a:pos x="connsiteX0" y="connsiteY0"/>
                  </a:cxn>
                  <a:cxn ang="0">
                    <a:pos x="connsiteX1" y="connsiteY1"/>
                  </a:cxn>
                </a:cxnLst>
                <a:rect l="l" t="t" r="r" b="b"/>
                <a:pathLst>
                  <a:path w="84772" h="10583">
                    <a:moveTo>
                      <a:pt x="0" y="0"/>
                    </a:moveTo>
                    <a:lnTo>
                      <a:pt x="84772"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66" name="Freeform 444">
                <a:extLst>
                  <a:ext uri="{FF2B5EF4-FFF2-40B4-BE49-F238E27FC236}">
                    <a16:creationId xmlns:a16="http://schemas.microsoft.com/office/drawing/2014/main" id="{9E8557A7-2666-E50A-B049-56E242779EE8}"/>
                  </a:ext>
                </a:extLst>
              </p:cNvPr>
              <p:cNvSpPr/>
              <p:nvPr/>
            </p:nvSpPr>
            <p:spPr>
              <a:xfrm>
                <a:off x="6676601" y="2598949"/>
                <a:ext cx="10583" cy="84772"/>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67" name="Freeform 445">
                <a:extLst>
                  <a:ext uri="{FF2B5EF4-FFF2-40B4-BE49-F238E27FC236}">
                    <a16:creationId xmlns:a16="http://schemas.microsoft.com/office/drawing/2014/main" id="{89B0F90E-C8AE-2A99-25D7-67E43D5C5A37}"/>
                  </a:ext>
                </a:extLst>
              </p:cNvPr>
              <p:cNvSpPr/>
              <p:nvPr/>
            </p:nvSpPr>
            <p:spPr>
              <a:xfrm>
                <a:off x="6673109" y="2641282"/>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68" name="Freeform 446">
                <a:extLst>
                  <a:ext uri="{FF2B5EF4-FFF2-40B4-BE49-F238E27FC236}">
                    <a16:creationId xmlns:a16="http://schemas.microsoft.com/office/drawing/2014/main" id="{A6F583BA-37F3-7EE6-2ACA-82BD4968D75D}"/>
                  </a:ext>
                </a:extLst>
              </p:cNvPr>
              <p:cNvSpPr/>
              <p:nvPr/>
            </p:nvSpPr>
            <p:spPr>
              <a:xfrm>
                <a:off x="6715442" y="2598949"/>
                <a:ext cx="10583" cy="84772"/>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69" name="Freeform 447">
                <a:extLst>
                  <a:ext uri="{FF2B5EF4-FFF2-40B4-BE49-F238E27FC236}">
                    <a16:creationId xmlns:a16="http://schemas.microsoft.com/office/drawing/2014/main" id="{A43D20B3-DEE7-7B3A-7221-FF9C917269E4}"/>
                  </a:ext>
                </a:extLst>
              </p:cNvPr>
              <p:cNvSpPr/>
              <p:nvPr/>
            </p:nvSpPr>
            <p:spPr>
              <a:xfrm>
                <a:off x="6680940" y="2641282"/>
                <a:ext cx="84772" cy="10583"/>
              </a:xfrm>
              <a:custGeom>
                <a:avLst/>
                <a:gdLst>
                  <a:gd name="connsiteX0" fmla="*/ 0 w 84772"/>
                  <a:gd name="connsiteY0" fmla="*/ 0 h 10583"/>
                  <a:gd name="connsiteX1" fmla="*/ 84773 w 84772"/>
                  <a:gd name="connsiteY1" fmla="*/ 0 h 10583"/>
                </a:gdLst>
                <a:ahLst/>
                <a:cxnLst>
                  <a:cxn ang="0">
                    <a:pos x="connsiteX0" y="connsiteY0"/>
                  </a:cxn>
                  <a:cxn ang="0">
                    <a:pos x="connsiteX1" y="connsiteY1"/>
                  </a:cxn>
                </a:cxnLst>
                <a:rect l="l" t="t" r="r" b="b"/>
                <a:pathLst>
                  <a:path w="84772" h="10583">
                    <a:moveTo>
                      <a:pt x="0" y="0"/>
                    </a:moveTo>
                    <a:lnTo>
                      <a:pt x="84773"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70" name="Freeform 448">
                <a:extLst>
                  <a:ext uri="{FF2B5EF4-FFF2-40B4-BE49-F238E27FC236}">
                    <a16:creationId xmlns:a16="http://schemas.microsoft.com/office/drawing/2014/main" id="{8BF3CCA7-1FB1-356A-90F2-29800640306C}"/>
                  </a:ext>
                </a:extLst>
              </p:cNvPr>
              <p:cNvSpPr/>
              <p:nvPr/>
            </p:nvSpPr>
            <p:spPr>
              <a:xfrm>
                <a:off x="6723380" y="2598949"/>
                <a:ext cx="10583" cy="84772"/>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71" name="Freeform 449">
                <a:extLst>
                  <a:ext uri="{FF2B5EF4-FFF2-40B4-BE49-F238E27FC236}">
                    <a16:creationId xmlns:a16="http://schemas.microsoft.com/office/drawing/2014/main" id="{A9B93ED1-C33E-FCCF-7CC5-AFFB80573DF5}"/>
                  </a:ext>
                </a:extLst>
              </p:cNvPr>
              <p:cNvSpPr/>
              <p:nvPr/>
            </p:nvSpPr>
            <p:spPr>
              <a:xfrm>
                <a:off x="6696392" y="2641282"/>
                <a:ext cx="84772" cy="10583"/>
              </a:xfrm>
              <a:custGeom>
                <a:avLst/>
                <a:gdLst>
                  <a:gd name="connsiteX0" fmla="*/ 0 w 84772"/>
                  <a:gd name="connsiteY0" fmla="*/ 0 h 10583"/>
                  <a:gd name="connsiteX1" fmla="*/ 84772 w 84772"/>
                  <a:gd name="connsiteY1" fmla="*/ 0 h 10583"/>
                </a:gdLst>
                <a:ahLst/>
                <a:cxnLst>
                  <a:cxn ang="0">
                    <a:pos x="connsiteX0" y="connsiteY0"/>
                  </a:cxn>
                  <a:cxn ang="0">
                    <a:pos x="connsiteX1" y="connsiteY1"/>
                  </a:cxn>
                </a:cxnLst>
                <a:rect l="l" t="t" r="r" b="b"/>
                <a:pathLst>
                  <a:path w="84772" h="10583">
                    <a:moveTo>
                      <a:pt x="0" y="0"/>
                    </a:moveTo>
                    <a:lnTo>
                      <a:pt x="84772"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72" name="Freeform 450">
                <a:extLst>
                  <a:ext uri="{FF2B5EF4-FFF2-40B4-BE49-F238E27FC236}">
                    <a16:creationId xmlns:a16="http://schemas.microsoft.com/office/drawing/2014/main" id="{13759451-0702-444F-B515-DB27AA50FCE5}"/>
                  </a:ext>
                </a:extLst>
              </p:cNvPr>
              <p:cNvSpPr/>
              <p:nvPr/>
            </p:nvSpPr>
            <p:spPr>
              <a:xfrm>
                <a:off x="6738725" y="2598949"/>
                <a:ext cx="10583" cy="84772"/>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73" name="Freeform 451">
                <a:extLst>
                  <a:ext uri="{FF2B5EF4-FFF2-40B4-BE49-F238E27FC236}">
                    <a16:creationId xmlns:a16="http://schemas.microsoft.com/office/drawing/2014/main" id="{0B9C27EF-6E44-2CCF-5863-6FCC435061DC}"/>
                  </a:ext>
                </a:extLst>
              </p:cNvPr>
              <p:cNvSpPr/>
              <p:nvPr/>
            </p:nvSpPr>
            <p:spPr>
              <a:xfrm>
                <a:off x="6735233" y="2641282"/>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74" name="Freeform 452">
                <a:extLst>
                  <a:ext uri="{FF2B5EF4-FFF2-40B4-BE49-F238E27FC236}">
                    <a16:creationId xmlns:a16="http://schemas.microsoft.com/office/drawing/2014/main" id="{976D8CBB-1695-498B-CE58-66BD5757E92C}"/>
                  </a:ext>
                </a:extLst>
              </p:cNvPr>
              <p:cNvSpPr/>
              <p:nvPr/>
            </p:nvSpPr>
            <p:spPr>
              <a:xfrm>
                <a:off x="6777566" y="2598949"/>
                <a:ext cx="10583" cy="84772"/>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75" name="Freeform 453">
                <a:extLst>
                  <a:ext uri="{FF2B5EF4-FFF2-40B4-BE49-F238E27FC236}">
                    <a16:creationId xmlns:a16="http://schemas.microsoft.com/office/drawing/2014/main" id="{CDBD8CA8-91F3-B42A-1F72-5617E41556B1}"/>
                  </a:ext>
                </a:extLst>
              </p:cNvPr>
              <p:cNvSpPr/>
              <p:nvPr/>
            </p:nvSpPr>
            <p:spPr>
              <a:xfrm>
                <a:off x="6743065" y="2641282"/>
                <a:ext cx="84772" cy="10583"/>
              </a:xfrm>
              <a:custGeom>
                <a:avLst/>
                <a:gdLst>
                  <a:gd name="connsiteX0" fmla="*/ 0 w 84772"/>
                  <a:gd name="connsiteY0" fmla="*/ 0 h 10583"/>
                  <a:gd name="connsiteX1" fmla="*/ 84773 w 84772"/>
                  <a:gd name="connsiteY1" fmla="*/ 0 h 10583"/>
                </a:gdLst>
                <a:ahLst/>
                <a:cxnLst>
                  <a:cxn ang="0">
                    <a:pos x="connsiteX0" y="connsiteY0"/>
                  </a:cxn>
                  <a:cxn ang="0">
                    <a:pos x="connsiteX1" y="connsiteY1"/>
                  </a:cxn>
                </a:cxnLst>
                <a:rect l="l" t="t" r="r" b="b"/>
                <a:pathLst>
                  <a:path w="84772" h="10583">
                    <a:moveTo>
                      <a:pt x="0" y="0"/>
                    </a:moveTo>
                    <a:lnTo>
                      <a:pt x="84773"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76" name="Freeform 454">
                <a:extLst>
                  <a:ext uri="{FF2B5EF4-FFF2-40B4-BE49-F238E27FC236}">
                    <a16:creationId xmlns:a16="http://schemas.microsoft.com/office/drawing/2014/main" id="{CD18D2A3-229B-59D2-9714-73FD3B00D9C1}"/>
                  </a:ext>
                </a:extLst>
              </p:cNvPr>
              <p:cNvSpPr/>
              <p:nvPr/>
            </p:nvSpPr>
            <p:spPr>
              <a:xfrm>
                <a:off x="6785504" y="2598949"/>
                <a:ext cx="10583" cy="84772"/>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77" name="Freeform 455">
                <a:extLst>
                  <a:ext uri="{FF2B5EF4-FFF2-40B4-BE49-F238E27FC236}">
                    <a16:creationId xmlns:a16="http://schemas.microsoft.com/office/drawing/2014/main" id="{932BC139-5A71-18F0-8AA5-7C8469C06D52}"/>
                  </a:ext>
                </a:extLst>
              </p:cNvPr>
              <p:cNvSpPr/>
              <p:nvPr/>
            </p:nvSpPr>
            <p:spPr>
              <a:xfrm>
                <a:off x="6789631" y="2641282"/>
                <a:ext cx="84666" cy="10583"/>
              </a:xfrm>
              <a:custGeom>
                <a:avLst/>
                <a:gdLst>
                  <a:gd name="connsiteX0" fmla="*/ 0 w 84666"/>
                  <a:gd name="connsiteY0" fmla="*/ 0 h 10583"/>
                  <a:gd name="connsiteX1" fmla="*/ 84666 w 84666"/>
                  <a:gd name="connsiteY1" fmla="*/ 0 h 10583"/>
                </a:gdLst>
                <a:ahLst/>
                <a:cxnLst>
                  <a:cxn ang="0">
                    <a:pos x="connsiteX0" y="connsiteY0"/>
                  </a:cxn>
                  <a:cxn ang="0">
                    <a:pos x="connsiteX1" y="connsiteY1"/>
                  </a:cxn>
                </a:cxnLst>
                <a:rect l="l" t="t" r="r" b="b"/>
                <a:pathLst>
                  <a:path w="84666" h="10583">
                    <a:moveTo>
                      <a:pt x="0" y="0"/>
                    </a:moveTo>
                    <a:lnTo>
                      <a:pt x="84666"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78" name="Freeform 456">
                <a:extLst>
                  <a:ext uri="{FF2B5EF4-FFF2-40B4-BE49-F238E27FC236}">
                    <a16:creationId xmlns:a16="http://schemas.microsoft.com/office/drawing/2014/main" id="{9A8FDA1F-4982-E9C5-64F1-CB97B27DD733}"/>
                  </a:ext>
                </a:extLst>
              </p:cNvPr>
              <p:cNvSpPr/>
              <p:nvPr/>
            </p:nvSpPr>
            <p:spPr>
              <a:xfrm>
                <a:off x="6831965" y="2598949"/>
                <a:ext cx="10583" cy="84772"/>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79" name="Freeform 457">
                <a:extLst>
                  <a:ext uri="{FF2B5EF4-FFF2-40B4-BE49-F238E27FC236}">
                    <a16:creationId xmlns:a16="http://schemas.microsoft.com/office/drawing/2014/main" id="{8C87F143-EA9B-313C-4B04-3782152B73EB}"/>
                  </a:ext>
                </a:extLst>
              </p:cNvPr>
              <p:cNvSpPr/>
              <p:nvPr/>
            </p:nvSpPr>
            <p:spPr>
              <a:xfrm>
                <a:off x="6836092" y="2641282"/>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80" name="Freeform 458">
                <a:extLst>
                  <a:ext uri="{FF2B5EF4-FFF2-40B4-BE49-F238E27FC236}">
                    <a16:creationId xmlns:a16="http://schemas.microsoft.com/office/drawing/2014/main" id="{FC198F72-C0EE-995E-A5CB-ADFB3578E67E}"/>
                  </a:ext>
                </a:extLst>
              </p:cNvPr>
              <p:cNvSpPr/>
              <p:nvPr/>
            </p:nvSpPr>
            <p:spPr>
              <a:xfrm>
                <a:off x="6878425" y="2598949"/>
                <a:ext cx="10583" cy="84772"/>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81" name="Freeform 459">
                <a:extLst>
                  <a:ext uri="{FF2B5EF4-FFF2-40B4-BE49-F238E27FC236}">
                    <a16:creationId xmlns:a16="http://schemas.microsoft.com/office/drawing/2014/main" id="{AEC37986-52D6-BB9D-BB31-5B8339F397B4}"/>
                  </a:ext>
                </a:extLst>
              </p:cNvPr>
              <p:cNvSpPr/>
              <p:nvPr/>
            </p:nvSpPr>
            <p:spPr>
              <a:xfrm>
                <a:off x="6890490" y="2641282"/>
                <a:ext cx="84772" cy="10583"/>
              </a:xfrm>
              <a:custGeom>
                <a:avLst/>
                <a:gdLst>
                  <a:gd name="connsiteX0" fmla="*/ 0 w 84772"/>
                  <a:gd name="connsiteY0" fmla="*/ 0 h 10583"/>
                  <a:gd name="connsiteX1" fmla="*/ 84773 w 84772"/>
                  <a:gd name="connsiteY1" fmla="*/ 0 h 10583"/>
                </a:gdLst>
                <a:ahLst/>
                <a:cxnLst>
                  <a:cxn ang="0">
                    <a:pos x="connsiteX0" y="connsiteY0"/>
                  </a:cxn>
                  <a:cxn ang="0">
                    <a:pos x="connsiteX1" y="connsiteY1"/>
                  </a:cxn>
                </a:cxnLst>
                <a:rect l="l" t="t" r="r" b="b"/>
                <a:pathLst>
                  <a:path w="84772" h="10583">
                    <a:moveTo>
                      <a:pt x="0" y="0"/>
                    </a:moveTo>
                    <a:lnTo>
                      <a:pt x="84773"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82" name="Freeform 460">
                <a:extLst>
                  <a:ext uri="{FF2B5EF4-FFF2-40B4-BE49-F238E27FC236}">
                    <a16:creationId xmlns:a16="http://schemas.microsoft.com/office/drawing/2014/main" id="{96EC7497-A4C3-C10A-B58D-D654F332A19F}"/>
                  </a:ext>
                </a:extLst>
              </p:cNvPr>
              <p:cNvSpPr/>
              <p:nvPr/>
            </p:nvSpPr>
            <p:spPr>
              <a:xfrm>
                <a:off x="6932824" y="2598949"/>
                <a:ext cx="10583" cy="84772"/>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83" name="Freeform 461">
                <a:extLst>
                  <a:ext uri="{FF2B5EF4-FFF2-40B4-BE49-F238E27FC236}">
                    <a16:creationId xmlns:a16="http://schemas.microsoft.com/office/drawing/2014/main" id="{748138A6-621E-5D95-BE0D-8170016B00EB}"/>
                  </a:ext>
                </a:extLst>
              </p:cNvPr>
              <p:cNvSpPr/>
              <p:nvPr/>
            </p:nvSpPr>
            <p:spPr>
              <a:xfrm>
                <a:off x="6944889" y="2641282"/>
                <a:ext cx="84772" cy="10583"/>
              </a:xfrm>
              <a:custGeom>
                <a:avLst/>
                <a:gdLst>
                  <a:gd name="connsiteX0" fmla="*/ 0 w 84772"/>
                  <a:gd name="connsiteY0" fmla="*/ 0 h 10583"/>
                  <a:gd name="connsiteX1" fmla="*/ 84772 w 84772"/>
                  <a:gd name="connsiteY1" fmla="*/ 0 h 10583"/>
                </a:gdLst>
                <a:ahLst/>
                <a:cxnLst>
                  <a:cxn ang="0">
                    <a:pos x="connsiteX0" y="connsiteY0"/>
                  </a:cxn>
                  <a:cxn ang="0">
                    <a:pos x="connsiteX1" y="connsiteY1"/>
                  </a:cxn>
                </a:cxnLst>
                <a:rect l="l" t="t" r="r" b="b"/>
                <a:pathLst>
                  <a:path w="84772" h="10583">
                    <a:moveTo>
                      <a:pt x="0" y="0"/>
                    </a:moveTo>
                    <a:lnTo>
                      <a:pt x="84772"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84" name="Freeform 462">
                <a:extLst>
                  <a:ext uri="{FF2B5EF4-FFF2-40B4-BE49-F238E27FC236}">
                    <a16:creationId xmlns:a16="http://schemas.microsoft.com/office/drawing/2014/main" id="{970674D5-D1E1-7470-A3D7-FB887A28FFEF}"/>
                  </a:ext>
                </a:extLst>
              </p:cNvPr>
              <p:cNvSpPr/>
              <p:nvPr/>
            </p:nvSpPr>
            <p:spPr>
              <a:xfrm>
                <a:off x="6987222" y="2598949"/>
                <a:ext cx="10583" cy="84772"/>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85" name="Freeform 463">
                <a:extLst>
                  <a:ext uri="{FF2B5EF4-FFF2-40B4-BE49-F238E27FC236}">
                    <a16:creationId xmlns:a16="http://schemas.microsoft.com/office/drawing/2014/main" id="{E6487C69-2785-343C-DB07-C9B053C33A46}"/>
                  </a:ext>
                </a:extLst>
              </p:cNvPr>
              <p:cNvSpPr/>
              <p:nvPr/>
            </p:nvSpPr>
            <p:spPr>
              <a:xfrm>
                <a:off x="7022465" y="2641282"/>
                <a:ext cx="84666" cy="10583"/>
              </a:xfrm>
              <a:custGeom>
                <a:avLst/>
                <a:gdLst>
                  <a:gd name="connsiteX0" fmla="*/ 0 w 84666"/>
                  <a:gd name="connsiteY0" fmla="*/ 0 h 10583"/>
                  <a:gd name="connsiteX1" fmla="*/ 84666 w 84666"/>
                  <a:gd name="connsiteY1" fmla="*/ 0 h 10583"/>
                </a:gdLst>
                <a:ahLst/>
                <a:cxnLst>
                  <a:cxn ang="0">
                    <a:pos x="connsiteX0" y="connsiteY0"/>
                  </a:cxn>
                  <a:cxn ang="0">
                    <a:pos x="connsiteX1" y="connsiteY1"/>
                  </a:cxn>
                </a:cxnLst>
                <a:rect l="l" t="t" r="r" b="b"/>
                <a:pathLst>
                  <a:path w="84666" h="10583">
                    <a:moveTo>
                      <a:pt x="0" y="0"/>
                    </a:moveTo>
                    <a:lnTo>
                      <a:pt x="84666"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86" name="Freeform 464">
                <a:extLst>
                  <a:ext uri="{FF2B5EF4-FFF2-40B4-BE49-F238E27FC236}">
                    <a16:creationId xmlns:a16="http://schemas.microsoft.com/office/drawing/2014/main" id="{956FCD11-D71C-77DD-B492-C892D64441D2}"/>
                  </a:ext>
                </a:extLst>
              </p:cNvPr>
              <p:cNvSpPr/>
              <p:nvPr/>
            </p:nvSpPr>
            <p:spPr>
              <a:xfrm>
                <a:off x="7064798" y="2598949"/>
                <a:ext cx="10583" cy="84772"/>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87" name="Freeform 465">
                <a:extLst>
                  <a:ext uri="{FF2B5EF4-FFF2-40B4-BE49-F238E27FC236}">
                    <a16:creationId xmlns:a16="http://schemas.microsoft.com/office/drawing/2014/main" id="{4D4B8F6A-988D-4998-71EC-8D740B05524B}"/>
                  </a:ext>
                </a:extLst>
              </p:cNvPr>
              <p:cNvSpPr/>
              <p:nvPr/>
            </p:nvSpPr>
            <p:spPr>
              <a:xfrm>
                <a:off x="7076863" y="2641282"/>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88" name="Freeform 466">
                <a:extLst>
                  <a:ext uri="{FF2B5EF4-FFF2-40B4-BE49-F238E27FC236}">
                    <a16:creationId xmlns:a16="http://schemas.microsoft.com/office/drawing/2014/main" id="{1A06A951-090C-C407-D2C6-82BECE478F59}"/>
                  </a:ext>
                </a:extLst>
              </p:cNvPr>
              <p:cNvSpPr/>
              <p:nvPr/>
            </p:nvSpPr>
            <p:spPr>
              <a:xfrm>
                <a:off x="7119196" y="2598949"/>
                <a:ext cx="10583" cy="84772"/>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89" name="Freeform 467">
                <a:extLst>
                  <a:ext uri="{FF2B5EF4-FFF2-40B4-BE49-F238E27FC236}">
                    <a16:creationId xmlns:a16="http://schemas.microsoft.com/office/drawing/2014/main" id="{DF2427E4-2440-F805-5A6B-E5FE76E02B5A}"/>
                  </a:ext>
                </a:extLst>
              </p:cNvPr>
              <p:cNvSpPr/>
              <p:nvPr/>
            </p:nvSpPr>
            <p:spPr>
              <a:xfrm>
                <a:off x="7146713" y="2829348"/>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90" name="Freeform 468">
                <a:extLst>
                  <a:ext uri="{FF2B5EF4-FFF2-40B4-BE49-F238E27FC236}">
                    <a16:creationId xmlns:a16="http://schemas.microsoft.com/office/drawing/2014/main" id="{685BF9F0-8A6F-5F55-F846-45DBD7BB247B}"/>
                  </a:ext>
                </a:extLst>
              </p:cNvPr>
              <p:cNvSpPr/>
              <p:nvPr/>
            </p:nvSpPr>
            <p:spPr>
              <a:xfrm>
                <a:off x="7189046" y="2787015"/>
                <a:ext cx="10583" cy="84772"/>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91" name="Freeform 469">
                <a:extLst>
                  <a:ext uri="{FF2B5EF4-FFF2-40B4-BE49-F238E27FC236}">
                    <a16:creationId xmlns:a16="http://schemas.microsoft.com/office/drawing/2014/main" id="{25FAF144-488D-AA99-ECB8-B96D22DF950D}"/>
                  </a:ext>
                </a:extLst>
              </p:cNvPr>
              <p:cNvSpPr/>
              <p:nvPr/>
            </p:nvSpPr>
            <p:spPr>
              <a:xfrm>
                <a:off x="7154439" y="2829348"/>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92" name="Freeform 470">
                <a:extLst>
                  <a:ext uri="{FF2B5EF4-FFF2-40B4-BE49-F238E27FC236}">
                    <a16:creationId xmlns:a16="http://schemas.microsoft.com/office/drawing/2014/main" id="{804B858F-156B-29FD-8516-D519CE847BA2}"/>
                  </a:ext>
                </a:extLst>
              </p:cNvPr>
              <p:cNvSpPr/>
              <p:nvPr/>
            </p:nvSpPr>
            <p:spPr>
              <a:xfrm>
                <a:off x="7196772" y="2787015"/>
                <a:ext cx="10583" cy="84772"/>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93" name="Freeform 471">
                <a:extLst>
                  <a:ext uri="{FF2B5EF4-FFF2-40B4-BE49-F238E27FC236}">
                    <a16:creationId xmlns:a16="http://schemas.microsoft.com/office/drawing/2014/main" id="{D07D0EE5-2002-59E4-2C3B-43A3EE4309C3}"/>
                  </a:ext>
                </a:extLst>
              </p:cNvPr>
              <p:cNvSpPr/>
              <p:nvPr/>
            </p:nvSpPr>
            <p:spPr>
              <a:xfrm>
                <a:off x="7169996" y="2829348"/>
                <a:ext cx="84772" cy="10583"/>
              </a:xfrm>
              <a:custGeom>
                <a:avLst/>
                <a:gdLst>
                  <a:gd name="connsiteX0" fmla="*/ 0 w 84772"/>
                  <a:gd name="connsiteY0" fmla="*/ 0 h 10583"/>
                  <a:gd name="connsiteX1" fmla="*/ 84772 w 84772"/>
                  <a:gd name="connsiteY1" fmla="*/ 0 h 10583"/>
                </a:gdLst>
                <a:ahLst/>
                <a:cxnLst>
                  <a:cxn ang="0">
                    <a:pos x="connsiteX0" y="connsiteY0"/>
                  </a:cxn>
                  <a:cxn ang="0">
                    <a:pos x="connsiteX1" y="connsiteY1"/>
                  </a:cxn>
                </a:cxnLst>
                <a:rect l="l" t="t" r="r" b="b"/>
                <a:pathLst>
                  <a:path w="84772" h="10583">
                    <a:moveTo>
                      <a:pt x="0" y="0"/>
                    </a:moveTo>
                    <a:lnTo>
                      <a:pt x="84772"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94" name="Freeform 472">
                <a:extLst>
                  <a:ext uri="{FF2B5EF4-FFF2-40B4-BE49-F238E27FC236}">
                    <a16:creationId xmlns:a16="http://schemas.microsoft.com/office/drawing/2014/main" id="{23032DFD-EA12-B52C-6CE7-AE968C62E803}"/>
                  </a:ext>
                </a:extLst>
              </p:cNvPr>
              <p:cNvSpPr/>
              <p:nvPr/>
            </p:nvSpPr>
            <p:spPr>
              <a:xfrm>
                <a:off x="7212435" y="2787015"/>
                <a:ext cx="10583" cy="84772"/>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95" name="Freeform 473">
                <a:extLst>
                  <a:ext uri="{FF2B5EF4-FFF2-40B4-BE49-F238E27FC236}">
                    <a16:creationId xmlns:a16="http://schemas.microsoft.com/office/drawing/2014/main" id="{ABE91634-04E4-CDCF-9518-A53346E1B2F7}"/>
                  </a:ext>
                </a:extLst>
              </p:cNvPr>
              <p:cNvSpPr/>
              <p:nvPr/>
            </p:nvSpPr>
            <p:spPr>
              <a:xfrm>
                <a:off x="7224500" y="3088005"/>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96" name="Freeform 474">
                <a:extLst>
                  <a:ext uri="{FF2B5EF4-FFF2-40B4-BE49-F238E27FC236}">
                    <a16:creationId xmlns:a16="http://schemas.microsoft.com/office/drawing/2014/main" id="{C57C6502-3D7B-C799-107D-E40C53D1214A}"/>
                  </a:ext>
                </a:extLst>
              </p:cNvPr>
              <p:cNvSpPr/>
              <p:nvPr/>
            </p:nvSpPr>
            <p:spPr>
              <a:xfrm>
                <a:off x="7266834" y="3045671"/>
                <a:ext cx="10583" cy="84772"/>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97" name="Freeform 475">
                <a:extLst>
                  <a:ext uri="{FF2B5EF4-FFF2-40B4-BE49-F238E27FC236}">
                    <a16:creationId xmlns:a16="http://schemas.microsoft.com/office/drawing/2014/main" id="{0FB2ACC9-8228-508F-BB08-C915127BEB90}"/>
                  </a:ext>
                </a:extLst>
              </p:cNvPr>
              <p:cNvSpPr/>
              <p:nvPr/>
            </p:nvSpPr>
            <p:spPr>
              <a:xfrm>
                <a:off x="7682441" y="3389841"/>
                <a:ext cx="84772" cy="10583"/>
              </a:xfrm>
              <a:custGeom>
                <a:avLst/>
                <a:gdLst>
                  <a:gd name="connsiteX0" fmla="*/ 0 w 84772"/>
                  <a:gd name="connsiteY0" fmla="*/ 0 h 10583"/>
                  <a:gd name="connsiteX1" fmla="*/ 84772 w 84772"/>
                  <a:gd name="connsiteY1" fmla="*/ 0 h 10583"/>
                </a:gdLst>
                <a:ahLst/>
                <a:cxnLst>
                  <a:cxn ang="0">
                    <a:pos x="connsiteX0" y="connsiteY0"/>
                  </a:cxn>
                  <a:cxn ang="0">
                    <a:pos x="connsiteX1" y="connsiteY1"/>
                  </a:cxn>
                </a:cxnLst>
                <a:rect l="l" t="t" r="r" b="b"/>
                <a:pathLst>
                  <a:path w="84772" h="10583">
                    <a:moveTo>
                      <a:pt x="0" y="0"/>
                    </a:moveTo>
                    <a:lnTo>
                      <a:pt x="84772"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98" name="Freeform 476">
                <a:extLst>
                  <a:ext uri="{FF2B5EF4-FFF2-40B4-BE49-F238E27FC236}">
                    <a16:creationId xmlns:a16="http://schemas.microsoft.com/office/drawing/2014/main" id="{7E668409-CBFC-BC65-1BA1-B11437CD2080}"/>
                  </a:ext>
                </a:extLst>
              </p:cNvPr>
              <p:cNvSpPr/>
              <p:nvPr/>
            </p:nvSpPr>
            <p:spPr>
              <a:xfrm>
                <a:off x="7724775" y="3347508"/>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499" name="Freeform 477">
                <a:extLst>
                  <a:ext uri="{FF2B5EF4-FFF2-40B4-BE49-F238E27FC236}">
                    <a16:creationId xmlns:a16="http://schemas.microsoft.com/office/drawing/2014/main" id="{B32097CF-3271-914B-0A29-EE760603B087}"/>
                  </a:ext>
                </a:extLst>
              </p:cNvPr>
              <p:cNvSpPr/>
              <p:nvPr/>
            </p:nvSpPr>
            <p:spPr>
              <a:xfrm>
                <a:off x="7690167" y="3389841"/>
                <a:ext cx="84772" cy="10583"/>
              </a:xfrm>
              <a:custGeom>
                <a:avLst/>
                <a:gdLst>
                  <a:gd name="connsiteX0" fmla="*/ 0 w 84772"/>
                  <a:gd name="connsiteY0" fmla="*/ 0 h 10583"/>
                  <a:gd name="connsiteX1" fmla="*/ 84773 w 84772"/>
                  <a:gd name="connsiteY1" fmla="*/ 0 h 10583"/>
                </a:gdLst>
                <a:ahLst/>
                <a:cxnLst>
                  <a:cxn ang="0">
                    <a:pos x="connsiteX0" y="connsiteY0"/>
                  </a:cxn>
                  <a:cxn ang="0">
                    <a:pos x="connsiteX1" y="connsiteY1"/>
                  </a:cxn>
                </a:cxnLst>
                <a:rect l="l" t="t" r="r" b="b"/>
                <a:pathLst>
                  <a:path w="84772" h="10583">
                    <a:moveTo>
                      <a:pt x="0" y="0"/>
                    </a:moveTo>
                    <a:lnTo>
                      <a:pt x="84773"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00" name="Freeform 478">
                <a:extLst>
                  <a:ext uri="{FF2B5EF4-FFF2-40B4-BE49-F238E27FC236}">
                    <a16:creationId xmlns:a16="http://schemas.microsoft.com/office/drawing/2014/main" id="{449B6C3C-A92F-AA99-BAA5-D2DBCCA2B4BA}"/>
                  </a:ext>
                </a:extLst>
              </p:cNvPr>
              <p:cNvSpPr/>
              <p:nvPr/>
            </p:nvSpPr>
            <p:spPr>
              <a:xfrm>
                <a:off x="7732500" y="3347508"/>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01" name="Freeform 479">
                <a:extLst>
                  <a:ext uri="{FF2B5EF4-FFF2-40B4-BE49-F238E27FC236}">
                    <a16:creationId xmlns:a16="http://schemas.microsoft.com/office/drawing/2014/main" id="{EF07D216-6744-959F-68E3-7447EA737B8D}"/>
                  </a:ext>
                </a:extLst>
              </p:cNvPr>
              <p:cNvSpPr/>
              <p:nvPr/>
            </p:nvSpPr>
            <p:spPr>
              <a:xfrm>
                <a:off x="8225895" y="4395258"/>
                <a:ext cx="84772" cy="10583"/>
              </a:xfrm>
              <a:custGeom>
                <a:avLst/>
                <a:gdLst>
                  <a:gd name="connsiteX0" fmla="*/ 0 w 84772"/>
                  <a:gd name="connsiteY0" fmla="*/ 0 h 10583"/>
                  <a:gd name="connsiteX1" fmla="*/ 84773 w 84772"/>
                  <a:gd name="connsiteY1" fmla="*/ 0 h 10583"/>
                </a:gdLst>
                <a:ahLst/>
                <a:cxnLst>
                  <a:cxn ang="0">
                    <a:pos x="connsiteX0" y="connsiteY0"/>
                  </a:cxn>
                  <a:cxn ang="0">
                    <a:pos x="connsiteX1" y="connsiteY1"/>
                  </a:cxn>
                </a:cxnLst>
                <a:rect l="l" t="t" r="r" b="b"/>
                <a:pathLst>
                  <a:path w="84772" h="10583">
                    <a:moveTo>
                      <a:pt x="0" y="0"/>
                    </a:moveTo>
                    <a:lnTo>
                      <a:pt x="84773"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02" name="Freeform 480">
                <a:extLst>
                  <a:ext uri="{FF2B5EF4-FFF2-40B4-BE49-F238E27FC236}">
                    <a16:creationId xmlns:a16="http://schemas.microsoft.com/office/drawing/2014/main" id="{C0BBF77C-C22F-31F6-6BC8-5547B78DD6CC}"/>
                  </a:ext>
                </a:extLst>
              </p:cNvPr>
              <p:cNvSpPr/>
              <p:nvPr/>
            </p:nvSpPr>
            <p:spPr>
              <a:xfrm>
                <a:off x="8268335" y="4352925"/>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03" name="Freeform 481">
                <a:extLst>
                  <a:ext uri="{FF2B5EF4-FFF2-40B4-BE49-F238E27FC236}">
                    <a16:creationId xmlns:a16="http://schemas.microsoft.com/office/drawing/2014/main" id="{8B140D7F-D6FE-84B3-8321-5A520FD85738}"/>
                  </a:ext>
                </a:extLst>
              </p:cNvPr>
              <p:cNvSpPr/>
              <p:nvPr/>
            </p:nvSpPr>
            <p:spPr>
              <a:xfrm>
                <a:off x="5221287" y="2053590"/>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04" name="Freeform 482">
                <a:extLst>
                  <a:ext uri="{FF2B5EF4-FFF2-40B4-BE49-F238E27FC236}">
                    <a16:creationId xmlns:a16="http://schemas.microsoft.com/office/drawing/2014/main" id="{0637A277-3602-BC02-BFD3-FE1173D453EA}"/>
                  </a:ext>
                </a:extLst>
              </p:cNvPr>
              <p:cNvSpPr/>
              <p:nvPr/>
            </p:nvSpPr>
            <p:spPr>
              <a:xfrm>
                <a:off x="5263620" y="2011256"/>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05" name="Freeform 483">
                <a:extLst>
                  <a:ext uri="{FF2B5EF4-FFF2-40B4-BE49-F238E27FC236}">
                    <a16:creationId xmlns:a16="http://schemas.microsoft.com/office/drawing/2014/main" id="{4F1C4C86-8EAE-F2E0-2673-259E26003EF1}"/>
                  </a:ext>
                </a:extLst>
              </p:cNvPr>
              <p:cNvSpPr/>
              <p:nvPr/>
            </p:nvSpPr>
            <p:spPr>
              <a:xfrm>
                <a:off x="5291137" y="2093171"/>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06" name="Freeform 484">
                <a:extLst>
                  <a:ext uri="{FF2B5EF4-FFF2-40B4-BE49-F238E27FC236}">
                    <a16:creationId xmlns:a16="http://schemas.microsoft.com/office/drawing/2014/main" id="{22E4E418-556B-2261-D7B8-8B9E08A6B134}"/>
                  </a:ext>
                </a:extLst>
              </p:cNvPr>
              <p:cNvSpPr/>
              <p:nvPr/>
            </p:nvSpPr>
            <p:spPr>
              <a:xfrm>
                <a:off x="5333470" y="2050838"/>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07" name="Freeform 485">
                <a:extLst>
                  <a:ext uri="{FF2B5EF4-FFF2-40B4-BE49-F238E27FC236}">
                    <a16:creationId xmlns:a16="http://schemas.microsoft.com/office/drawing/2014/main" id="{6E8226D1-D4D5-0FB3-A1ED-3BE9F539CAC0}"/>
                  </a:ext>
                </a:extLst>
              </p:cNvPr>
              <p:cNvSpPr/>
              <p:nvPr/>
            </p:nvSpPr>
            <p:spPr>
              <a:xfrm>
                <a:off x="5329872" y="2133282"/>
                <a:ext cx="84772" cy="10583"/>
              </a:xfrm>
              <a:custGeom>
                <a:avLst/>
                <a:gdLst>
                  <a:gd name="connsiteX0" fmla="*/ 0 w 84772"/>
                  <a:gd name="connsiteY0" fmla="*/ 0 h 10583"/>
                  <a:gd name="connsiteX1" fmla="*/ 84772 w 84772"/>
                  <a:gd name="connsiteY1" fmla="*/ 0 h 10583"/>
                </a:gdLst>
                <a:ahLst/>
                <a:cxnLst>
                  <a:cxn ang="0">
                    <a:pos x="connsiteX0" y="connsiteY0"/>
                  </a:cxn>
                  <a:cxn ang="0">
                    <a:pos x="connsiteX1" y="connsiteY1"/>
                  </a:cxn>
                </a:cxnLst>
                <a:rect l="l" t="t" r="r" b="b"/>
                <a:pathLst>
                  <a:path w="84772" h="10583">
                    <a:moveTo>
                      <a:pt x="0" y="0"/>
                    </a:moveTo>
                    <a:lnTo>
                      <a:pt x="84772"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08" name="Freeform 486">
                <a:extLst>
                  <a:ext uri="{FF2B5EF4-FFF2-40B4-BE49-F238E27FC236}">
                    <a16:creationId xmlns:a16="http://schemas.microsoft.com/office/drawing/2014/main" id="{218D0B72-0175-85AF-1783-9291D00B8E10}"/>
                  </a:ext>
                </a:extLst>
              </p:cNvPr>
              <p:cNvSpPr/>
              <p:nvPr/>
            </p:nvSpPr>
            <p:spPr>
              <a:xfrm>
                <a:off x="5372311" y="2090843"/>
                <a:ext cx="10583" cy="84772"/>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09" name="Freeform 487">
                <a:extLst>
                  <a:ext uri="{FF2B5EF4-FFF2-40B4-BE49-F238E27FC236}">
                    <a16:creationId xmlns:a16="http://schemas.microsoft.com/office/drawing/2014/main" id="{F9AF2E02-906D-6245-2F17-7FF41AB79B7D}"/>
                  </a:ext>
                </a:extLst>
              </p:cNvPr>
              <p:cNvSpPr/>
              <p:nvPr/>
            </p:nvSpPr>
            <p:spPr>
              <a:xfrm>
                <a:off x="5423111" y="2173922"/>
                <a:ext cx="84666" cy="10583"/>
              </a:xfrm>
              <a:custGeom>
                <a:avLst/>
                <a:gdLst>
                  <a:gd name="connsiteX0" fmla="*/ 0 w 84666"/>
                  <a:gd name="connsiteY0" fmla="*/ 0 h 10583"/>
                  <a:gd name="connsiteX1" fmla="*/ 84666 w 84666"/>
                  <a:gd name="connsiteY1" fmla="*/ 0 h 10583"/>
                </a:gdLst>
                <a:ahLst/>
                <a:cxnLst>
                  <a:cxn ang="0">
                    <a:pos x="connsiteX0" y="connsiteY0"/>
                  </a:cxn>
                  <a:cxn ang="0">
                    <a:pos x="connsiteX1" y="connsiteY1"/>
                  </a:cxn>
                </a:cxnLst>
                <a:rect l="l" t="t" r="r" b="b"/>
                <a:pathLst>
                  <a:path w="84666" h="10583">
                    <a:moveTo>
                      <a:pt x="0" y="0"/>
                    </a:moveTo>
                    <a:lnTo>
                      <a:pt x="84666"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10" name="Freeform 488">
                <a:extLst>
                  <a:ext uri="{FF2B5EF4-FFF2-40B4-BE49-F238E27FC236}">
                    <a16:creationId xmlns:a16="http://schemas.microsoft.com/office/drawing/2014/main" id="{583AAFEC-F367-EB9F-45CA-A596F1009B01}"/>
                  </a:ext>
                </a:extLst>
              </p:cNvPr>
              <p:cNvSpPr/>
              <p:nvPr/>
            </p:nvSpPr>
            <p:spPr>
              <a:xfrm>
                <a:off x="5465445" y="2131589"/>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11" name="Freeform 489">
                <a:extLst>
                  <a:ext uri="{FF2B5EF4-FFF2-40B4-BE49-F238E27FC236}">
                    <a16:creationId xmlns:a16="http://schemas.microsoft.com/office/drawing/2014/main" id="{8AC066FA-A03E-96FC-B6BA-0F1FCF0898ED}"/>
                  </a:ext>
                </a:extLst>
              </p:cNvPr>
              <p:cNvSpPr/>
              <p:nvPr/>
            </p:nvSpPr>
            <p:spPr>
              <a:xfrm>
                <a:off x="5834591" y="2339022"/>
                <a:ext cx="84772" cy="10583"/>
              </a:xfrm>
              <a:custGeom>
                <a:avLst/>
                <a:gdLst>
                  <a:gd name="connsiteX0" fmla="*/ 0 w 84772"/>
                  <a:gd name="connsiteY0" fmla="*/ 0 h 10583"/>
                  <a:gd name="connsiteX1" fmla="*/ 84772 w 84772"/>
                  <a:gd name="connsiteY1" fmla="*/ 0 h 10583"/>
                </a:gdLst>
                <a:ahLst/>
                <a:cxnLst>
                  <a:cxn ang="0">
                    <a:pos x="connsiteX0" y="connsiteY0"/>
                  </a:cxn>
                  <a:cxn ang="0">
                    <a:pos x="connsiteX1" y="connsiteY1"/>
                  </a:cxn>
                </a:cxnLst>
                <a:rect l="l" t="t" r="r" b="b"/>
                <a:pathLst>
                  <a:path w="84772" h="10583">
                    <a:moveTo>
                      <a:pt x="0" y="0"/>
                    </a:moveTo>
                    <a:lnTo>
                      <a:pt x="84772"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12" name="Freeform 490">
                <a:extLst>
                  <a:ext uri="{FF2B5EF4-FFF2-40B4-BE49-F238E27FC236}">
                    <a16:creationId xmlns:a16="http://schemas.microsoft.com/office/drawing/2014/main" id="{DBF077E6-C6F6-4762-5FDC-C54B63805F27}"/>
                  </a:ext>
                </a:extLst>
              </p:cNvPr>
              <p:cNvSpPr/>
              <p:nvPr/>
            </p:nvSpPr>
            <p:spPr>
              <a:xfrm>
                <a:off x="5876925" y="2296689"/>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13" name="Freeform 491">
                <a:extLst>
                  <a:ext uri="{FF2B5EF4-FFF2-40B4-BE49-F238E27FC236}">
                    <a16:creationId xmlns:a16="http://schemas.microsoft.com/office/drawing/2014/main" id="{2BCDFA4A-E542-7821-CBF6-3D56F3746545}"/>
                  </a:ext>
                </a:extLst>
              </p:cNvPr>
              <p:cNvSpPr/>
              <p:nvPr/>
            </p:nvSpPr>
            <p:spPr>
              <a:xfrm>
                <a:off x="5873432" y="2339022"/>
                <a:ext cx="84666" cy="10583"/>
              </a:xfrm>
              <a:custGeom>
                <a:avLst/>
                <a:gdLst>
                  <a:gd name="connsiteX0" fmla="*/ 0 w 84666"/>
                  <a:gd name="connsiteY0" fmla="*/ 0 h 10583"/>
                  <a:gd name="connsiteX1" fmla="*/ 84666 w 84666"/>
                  <a:gd name="connsiteY1" fmla="*/ 0 h 10583"/>
                </a:gdLst>
                <a:ahLst/>
                <a:cxnLst>
                  <a:cxn ang="0">
                    <a:pos x="connsiteX0" y="connsiteY0"/>
                  </a:cxn>
                  <a:cxn ang="0">
                    <a:pos x="connsiteX1" y="connsiteY1"/>
                  </a:cxn>
                </a:cxnLst>
                <a:rect l="l" t="t" r="r" b="b"/>
                <a:pathLst>
                  <a:path w="84666" h="10583">
                    <a:moveTo>
                      <a:pt x="0" y="0"/>
                    </a:moveTo>
                    <a:lnTo>
                      <a:pt x="84666"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14" name="Freeform 492">
                <a:extLst>
                  <a:ext uri="{FF2B5EF4-FFF2-40B4-BE49-F238E27FC236}">
                    <a16:creationId xmlns:a16="http://schemas.microsoft.com/office/drawing/2014/main" id="{F1CCFE0D-D39A-A47F-304A-453DBABA3170}"/>
                  </a:ext>
                </a:extLst>
              </p:cNvPr>
              <p:cNvSpPr/>
              <p:nvPr/>
            </p:nvSpPr>
            <p:spPr>
              <a:xfrm>
                <a:off x="5915765" y="2296689"/>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15" name="Freeform 493">
                <a:extLst>
                  <a:ext uri="{FF2B5EF4-FFF2-40B4-BE49-F238E27FC236}">
                    <a16:creationId xmlns:a16="http://schemas.microsoft.com/office/drawing/2014/main" id="{61FD0409-798D-B1F8-0E10-926F774604A2}"/>
                  </a:ext>
                </a:extLst>
              </p:cNvPr>
              <p:cNvSpPr/>
              <p:nvPr/>
            </p:nvSpPr>
            <p:spPr>
              <a:xfrm>
                <a:off x="5904441" y="2339022"/>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16" name="Freeform 494">
                <a:extLst>
                  <a:ext uri="{FF2B5EF4-FFF2-40B4-BE49-F238E27FC236}">
                    <a16:creationId xmlns:a16="http://schemas.microsoft.com/office/drawing/2014/main" id="{CA198161-357F-0D79-271F-F73A03623872}"/>
                  </a:ext>
                </a:extLst>
              </p:cNvPr>
              <p:cNvSpPr/>
              <p:nvPr/>
            </p:nvSpPr>
            <p:spPr>
              <a:xfrm>
                <a:off x="5946775" y="2296689"/>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17" name="Freeform 495">
                <a:extLst>
                  <a:ext uri="{FF2B5EF4-FFF2-40B4-BE49-F238E27FC236}">
                    <a16:creationId xmlns:a16="http://schemas.microsoft.com/office/drawing/2014/main" id="{C0BE0EDE-96D2-9F3D-8556-6CEABF959BF5}"/>
                  </a:ext>
                </a:extLst>
              </p:cNvPr>
              <p:cNvSpPr/>
              <p:nvPr/>
            </p:nvSpPr>
            <p:spPr>
              <a:xfrm>
                <a:off x="5935556" y="2339022"/>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18" name="Freeform 496">
                <a:extLst>
                  <a:ext uri="{FF2B5EF4-FFF2-40B4-BE49-F238E27FC236}">
                    <a16:creationId xmlns:a16="http://schemas.microsoft.com/office/drawing/2014/main" id="{6939EE14-B235-2FB7-916D-841CA00E6BB2}"/>
                  </a:ext>
                </a:extLst>
              </p:cNvPr>
              <p:cNvSpPr/>
              <p:nvPr/>
            </p:nvSpPr>
            <p:spPr>
              <a:xfrm>
                <a:off x="5977890" y="2296689"/>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19" name="Freeform 497">
                <a:extLst>
                  <a:ext uri="{FF2B5EF4-FFF2-40B4-BE49-F238E27FC236}">
                    <a16:creationId xmlns:a16="http://schemas.microsoft.com/office/drawing/2014/main" id="{53A0027C-7FDF-E2AB-D531-F66B4CB4DD32}"/>
                  </a:ext>
                </a:extLst>
              </p:cNvPr>
              <p:cNvSpPr/>
              <p:nvPr/>
            </p:nvSpPr>
            <p:spPr>
              <a:xfrm>
                <a:off x="5943388" y="2339022"/>
                <a:ext cx="84772" cy="10583"/>
              </a:xfrm>
              <a:custGeom>
                <a:avLst/>
                <a:gdLst>
                  <a:gd name="connsiteX0" fmla="*/ 0 w 84772"/>
                  <a:gd name="connsiteY0" fmla="*/ 0 h 10583"/>
                  <a:gd name="connsiteX1" fmla="*/ 84773 w 84772"/>
                  <a:gd name="connsiteY1" fmla="*/ 0 h 10583"/>
                </a:gdLst>
                <a:ahLst/>
                <a:cxnLst>
                  <a:cxn ang="0">
                    <a:pos x="connsiteX0" y="connsiteY0"/>
                  </a:cxn>
                  <a:cxn ang="0">
                    <a:pos x="connsiteX1" y="connsiteY1"/>
                  </a:cxn>
                </a:cxnLst>
                <a:rect l="l" t="t" r="r" b="b"/>
                <a:pathLst>
                  <a:path w="84772" h="10583">
                    <a:moveTo>
                      <a:pt x="0" y="0"/>
                    </a:moveTo>
                    <a:lnTo>
                      <a:pt x="84773"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20" name="Freeform 498">
                <a:extLst>
                  <a:ext uri="{FF2B5EF4-FFF2-40B4-BE49-F238E27FC236}">
                    <a16:creationId xmlns:a16="http://schemas.microsoft.com/office/drawing/2014/main" id="{05F29F07-B7B0-3F9B-8069-F07FA761E359}"/>
                  </a:ext>
                </a:extLst>
              </p:cNvPr>
              <p:cNvSpPr/>
              <p:nvPr/>
            </p:nvSpPr>
            <p:spPr>
              <a:xfrm>
                <a:off x="5985721" y="2296689"/>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21" name="Freeform 499">
                <a:extLst>
                  <a:ext uri="{FF2B5EF4-FFF2-40B4-BE49-F238E27FC236}">
                    <a16:creationId xmlns:a16="http://schemas.microsoft.com/office/drawing/2014/main" id="{E36E782A-54D6-0CC3-950D-007AA7A41FAF}"/>
                  </a:ext>
                </a:extLst>
              </p:cNvPr>
              <p:cNvSpPr/>
              <p:nvPr/>
            </p:nvSpPr>
            <p:spPr>
              <a:xfrm>
                <a:off x="5958840" y="2339022"/>
                <a:ext cx="84772" cy="10583"/>
              </a:xfrm>
              <a:custGeom>
                <a:avLst/>
                <a:gdLst>
                  <a:gd name="connsiteX0" fmla="*/ 0 w 84772"/>
                  <a:gd name="connsiteY0" fmla="*/ 0 h 10583"/>
                  <a:gd name="connsiteX1" fmla="*/ 84772 w 84772"/>
                  <a:gd name="connsiteY1" fmla="*/ 0 h 10583"/>
                </a:gdLst>
                <a:ahLst/>
                <a:cxnLst>
                  <a:cxn ang="0">
                    <a:pos x="connsiteX0" y="connsiteY0"/>
                  </a:cxn>
                  <a:cxn ang="0">
                    <a:pos x="connsiteX1" y="connsiteY1"/>
                  </a:cxn>
                </a:cxnLst>
                <a:rect l="l" t="t" r="r" b="b"/>
                <a:pathLst>
                  <a:path w="84772" h="10583">
                    <a:moveTo>
                      <a:pt x="0" y="0"/>
                    </a:moveTo>
                    <a:lnTo>
                      <a:pt x="84772"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22" name="Freeform 500">
                <a:extLst>
                  <a:ext uri="{FF2B5EF4-FFF2-40B4-BE49-F238E27FC236}">
                    <a16:creationId xmlns:a16="http://schemas.microsoft.com/office/drawing/2014/main" id="{395A32BD-B1ED-41D2-5BAA-78C7576A2F85}"/>
                  </a:ext>
                </a:extLst>
              </p:cNvPr>
              <p:cNvSpPr/>
              <p:nvPr/>
            </p:nvSpPr>
            <p:spPr>
              <a:xfrm>
                <a:off x="6001173" y="2296689"/>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23" name="Freeform 501">
                <a:extLst>
                  <a:ext uri="{FF2B5EF4-FFF2-40B4-BE49-F238E27FC236}">
                    <a16:creationId xmlns:a16="http://schemas.microsoft.com/office/drawing/2014/main" id="{83E5E71E-F7DB-5ED7-AACB-1CC75848BDB9}"/>
                  </a:ext>
                </a:extLst>
              </p:cNvPr>
              <p:cNvSpPr/>
              <p:nvPr/>
            </p:nvSpPr>
            <p:spPr>
              <a:xfrm>
                <a:off x="5966565" y="2339022"/>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24" name="Freeform 502">
                <a:extLst>
                  <a:ext uri="{FF2B5EF4-FFF2-40B4-BE49-F238E27FC236}">
                    <a16:creationId xmlns:a16="http://schemas.microsoft.com/office/drawing/2014/main" id="{2B441673-2C51-E123-6A73-8DC0FADC8B8C}"/>
                  </a:ext>
                </a:extLst>
              </p:cNvPr>
              <p:cNvSpPr/>
              <p:nvPr/>
            </p:nvSpPr>
            <p:spPr>
              <a:xfrm>
                <a:off x="6008899" y="2296689"/>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25" name="Freeform 503">
                <a:extLst>
                  <a:ext uri="{FF2B5EF4-FFF2-40B4-BE49-F238E27FC236}">
                    <a16:creationId xmlns:a16="http://schemas.microsoft.com/office/drawing/2014/main" id="{94215594-D92D-3A43-1197-AB50B944606D}"/>
                  </a:ext>
                </a:extLst>
              </p:cNvPr>
              <p:cNvSpPr/>
              <p:nvPr/>
            </p:nvSpPr>
            <p:spPr>
              <a:xfrm>
                <a:off x="5997680" y="2339022"/>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26" name="Freeform 504">
                <a:extLst>
                  <a:ext uri="{FF2B5EF4-FFF2-40B4-BE49-F238E27FC236}">
                    <a16:creationId xmlns:a16="http://schemas.microsoft.com/office/drawing/2014/main" id="{DBA52C31-E160-CED3-6D3F-022086D1DD9D}"/>
                  </a:ext>
                </a:extLst>
              </p:cNvPr>
              <p:cNvSpPr/>
              <p:nvPr/>
            </p:nvSpPr>
            <p:spPr>
              <a:xfrm>
                <a:off x="6040014" y="2296689"/>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27" name="Freeform 505">
                <a:extLst>
                  <a:ext uri="{FF2B5EF4-FFF2-40B4-BE49-F238E27FC236}">
                    <a16:creationId xmlns:a16="http://schemas.microsoft.com/office/drawing/2014/main" id="{688CA4D0-401B-7635-9594-1C840F921EBF}"/>
                  </a:ext>
                </a:extLst>
              </p:cNvPr>
              <p:cNvSpPr/>
              <p:nvPr/>
            </p:nvSpPr>
            <p:spPr>
              <a:xfrm>
                <a:off x="6036415" y="2339022"/>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28" name="Freeform 506">
                <a:extLst>
                  <a:ext uri="{FF2B5EF4-FFF2-40B4-BE49-F238E27FC236}">
                    <a16:creationId xmlns:a16="http://schemas.microsoft.com/office/drawing/2014/main" id="{715D8869-0534-DB22-DC15-7CCD922FF439}"/>
                  </a:ext>
                </a:extLst>
              </p:cNvPr>
              <p:cNvSpPr/>
              <p:nvPr/>
            </p:nvSpPr>
            <p:spPr>
              <a:xfrm>
                <a:off x="6078749" y="2296689"/>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29" name="Freeform 507">
                <a:extLst>
                  <a:ext uri="{FF2B5EF4-FFF2-40B4-BE49-F238E27FC236}">
                    <a16:creationId xmlns:a16="http://schemas.microsoft.com/office/drawing/2014/main" id="{16EB3257-0C99-2EE6-B9C2-75BBAAC39714}"/>
                  </a:ext>
                </a:extLst>
              </p:cNvPr>
              <p:cNvSpPr/>
              <p:nvPr/>
            </p:nvSpPr>
            <p:spPr>
              <a:xfrm>
                <a:off x="6106477" y="2339022"/>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30" name="Freeform 508">
                <a:extLst>
                  <a:ext uri="{FF2B5EF4-FFF2-40B4-BE49-F238E27FC236}">
                    <a16:creationId xmlns:a16="http://schemas.microsoft.com/office/drawing/2014/main" id="{DC7BE063-8A04-518B-24B7-0FC7620D96F9}"/>
                  </a:ext>
                </a:extLst>
              </p:cNvPr>
              <p:cNvSpPr/>
              <p:nvPr/>
            </p:nvSpPr>
            <p:spPr>
              <a:xfrm>
                <a:off x="6148810" y="2296689"/>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31" name="Freeform 509">
                <a:extLst>
                  <a:ext uri="{FF2B5EF4-FFF2-40B4-BE49-F238E27FC236}">
                    <a16:creationId xmlns:a16="http://schemas.microsoft.com/office/drawing/2014/main" id="{2A90FC8D-DA14-1D03-0A2E-EEB8F7A1D440}"/>
                  </a:ext>
                </a:extLst>
              </p:cNvPr>
              <p:cNvSpPr/>
              <p:nvPr/>
            </p:nvSpPr>
            <p:spPr>
              <a:xfrm>
                <a:off x="6145212" y="2439352"/>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32" name="Freeform 510">
                <a:extLst>
                  <a:ext uri="{FF2B5EF4-FFF2-40B4-BE49-F238E27FC236}">
                    <a16:creationId xmlns:a16="http://schemas.microsoft.com/office/drawing/2014/main" id="{457BF277-B46F-1E76-D4F0-2B60D9DF8047}"/>
                  </a:ext>
                </a:extLst>
              </p:cNvPr>
              <p:cNvSpPr/>
              <p:nvPr/>
            </p:nvSpPr>
            <p:spPr>
              <a:xfrm>
                <a:off x="6187545" y="2397019"/>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33" name="Freeform 511">
                <a:extLst>
                  <a:ext uri="{FF2B5EF4-FFF2-40B4-BE49-F238E27FC236}">
                    <a16:creationId xmlns:a16="http://schemas.microsoft.com/office/drawing/2014/main" id="{5D7DD71F-08B9-AC54-FDA7-368146CD2343}"/>
                  </a:ext>
                </a:extLst>
              </p:cNvPr>
              <p:cNvSpPr/>
              <p:nvPr/>
            </p:nvSpPr>
            <p:spPr>
              <a:xfrm>
                <a:off x="6152938" y="2439352"/>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34" name="Freeform 512">
                <a:extLst>
                  <a:ext uri="{FF2B5EF4-FFF2-40B4-BE49-F238E27FC236}">
                    <a16:creationId xmlns:a16="http://schemas.microsoft.com/office/drawing/2014/main" id="{1A72F389-2D10-310D-70DD-8A6E7EC07B68}"/>
                  </a:ext>
                </a:extLst>
              </p:cNvPr>
              <p:cNvSpPr/>
              <p:nvPr/>
            </p:nvSpPr>
            <p:spPr>
              <a:xfrm>
                <a:off x="6195271" y="2397019"/>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35" name="Freeform 513">
                <a:extLst>
                  <a:ext uri="{FF2B5EF4-FFF2-40B4-BE49-F238E27FC236}">
                    <a16:creationId xmlns:a16="http://schemas.microsoft.com/office/drawing/2014/main" id="{25DBD012-6B31-BC2D-2498-F96F26318386}"/>
                  </a:ext>
                </a:extLst>
              </p:cNvPr>
              <p:cNvSpPr/>
              <p:nvPr/>
            </p:nvSpPr>
            <p:spPr>
              <a:xfrm>
                <a:off x="6191673" y="2492798"/>
                <a:ext cx="84772" cy="10583"/>
              </a:xfrm>
              <a:custGeom>
                <a:avLst/>
                <a:gdLst>
                  <a:gd name="connsiteX0" fmla="*/ 0 w 84772"/>
                  <a:gd name="connsiteY0" fmla="*/ 0 h 10583"/>
                  <a:gd name="connsiteX1" fmla="*/ 84772 w 84772"/>
                  <a:gd name="connsiteY1" fmla="*/ 0 h 10583"/>
                </a:gdLst>
                <a:ahLst/>
                <a:cxnLst>
                  <a:cxn ang="0">
                    <a:pos x="connsiteX0" y="connsiteY0"/>
                  </a:cxn>
                  <a:cxn ang="0">
                    <a:pos x="connsiteX1" y="connsiteY1"/>
                  </a:cxn>
                </a:cxnLst>
                <a:rect l="l" t="t" r="r" b="b"/>
                <a:pathLst>
                  <a:path w="84772" h="10583">
                    <a:moveTo>
                      <a:pt x="0" y="0"/>
                    </a:moveTo>
                    <a:lnTo>
                      <a:pt x="84772"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36" name="Freeform 514">
                <a:extLst>
                  <a:ext uri="{FF2B5EF4-FFF2-40B4-BE49-F238E27FC236}">
                    <a16:creationId xmlns:a16="http://schemas.microsoft.com/office/drawing/2014/main" id="{7E4F7C06-D0A4-3A0A-A06F-0C4CE5789847}"/>
                  </a:ext>
                </a:extLst>
              </p:cNvPr>
              <p:cNvSpPr/>
              <p:nvPr/>
            </p:nvSpPr>
            <p:spPr>
              <a:xfrm>
                <a:off x="6234112" y="2450465"/>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37" name="Freeform 515">
                <a:extLst>
                  <a:ext uri="{FF2B5EF4-FFF2-40B4-BE49-F238E27FC236}">
                    <a16:creationId xmlns:a16="http://schemas.microsoft.com/office/drawing/2014/main" id="{5B20AFB0-74F0-1BA1-2DE7-A8C7D76E2657}"/>
                  </a:ext>
                </a:extLst>
              </p:cNvPr>
              <p:cNvSpPr/>
              <p:nvPr/>
            </p:nvSpPr>
            <p:spPr>
              <a:xfrm>
                <a:off x="6269460" y="2492798"/>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38" name="Freeform 516">
                <a:extLst>
                  <a:ext uri="{FF2B5EF4-FFF2-40B4-BE49-F238E27FC236}">
                    <a16:creationId xmlns:a16="http://schemas.microsoft.com/office/drawing/2014/main" id="{8ABC3FDF-8B1F-A8FF-1971-50CD0651830C}"/>
                  </a:ext>
                </a:extLst>
              </p:cNvPr>
              <p:cNvSpPr/>
              <p:nvPr/>
            </p:nvSpPr>
            <p:spPr>
              <a:xfrm>
                <a:off x="6311794" y="2450465"/>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39" name="Freeform 517">
                <a:extLst>
                  <a:ext uri="{FF2B5EF4-FFF2-40B4-BE49-F238E27FC236}">
                    <a16:creationId xmlns:a16="http://schemas.microsoft.com/office/drawing/2014/main" id="{643BE4F6-4E52-EADF-052B-982E418B678F}"/>
                  </a:ext>
                </a:extLst>
              </p:cNvPr>
              <p:cNvSpPr/>
              <p:nvPr/>
            </p:nvSpPr>
            <p:spPr>
              <a:xfrm>
                <a:off x="6277186" y="2492798"/>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40" name="Freeform 518">
                <a:extLst>
                  <a:ext uri="{FF2B5EF4-FFF2-40B4-BE49-F238E27FC236}">
                    <a16:creationId xmlns:a16="http://schemas.microsoft.com/office/drawing/2014/main" id="{5D9DD6D0-47C5-785F-EC40-0817C1250234}"/>
                  </a:ext>
                </a:extLst>
              </p:cNvPr>
              <p:cNvSpPr/>
              <p:nvPr/>
            </p:nvSpPr>
            <p:spPr>
              <a:xfrm>
                <a:off x="6319520" y="2450465"/>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41" name="Freeform 519">
                <a:extLst>
                  <a:ext uri="{FF2B5EF4-FFF2-40B4-BE49-F238E27FC236}">
                    <a16:creationId xmlns:a16="http://schemas.microsoft.com/office/drawing/2014/main" id="{C5FEF8DE-8983-622C-16A5-46CF5FBE4368}"/>
                  </a:ext>
                </a:extLst>
              </p:cNvPr>
              <p:cNvSpPr/>
              <p:nvPr/>
            </p:nvSpPr>
            <p:spPr>
              <a:xfrm>
                <a:off x="6300575" y="2492798"/>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42" name="Freeform 520">
                <a:extLst>
                  <a:ext uri="{FF2B5EF4-FFF2-40B4-BE49-F238E27FC236}">
                    <a16:creationId xmlns:a16="http://schemas.microsoft.com/office/drawing/2014/main" id="{2D40B413-2886-246A-B38B-C54C227CCA2A}"/>
                  </a:ext>
                </a:extLst>
              </p:cNvPr>
              <p:cNvSpPr/>
              <p:nvPr/>
            </p:nvSpPr>
            <p:spPr>
              <a:xfrm>
                <a:off x="6342909" y="2450465"/>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43" name="Freeform 521">
                <a:extLst>
                  <a:ext uri="{FF2B5EF4-FFF2-40B4-BE49-F238E27FC236}">
                    <a16:creationId xmlns:a16="http://schemas.microsoft.com/office/drawing/2014/main" id="{B231B91A-3047-F3EF-9B00-85FF317B5A94}"/>
                  </a:ext>
                </a:extLst>
              </p:cNvPr>
              <p:cNvSpPr/>
              <p:nvPr/>
            </p:nvSpPr>
            <p:spPr>
              <a:xfrm>
                <a:off x="6323647" y="2492798"/>
                <a:ext cx="84772" cy="10583"/>
              </a:xfrm>
              <a:custGeom>
                <a:avLst/>
                <a:gdLst>
                  <a:gd name="connsiteX0" fmla="*/ 0 w 84772"/>
                  <a:gd name="connsiteY0" fmla="*/ 0 h 10583"/>
                  <a:gd name="connsiteX1" fmla="*/ 84773 w 84772"/>
                  <a:gd name="connsiteY1" fmla="*/ 0 h 10583"/>
                </a:gdLst>
                <a:ahLst/>
                <a:cxnLst>
                  <a:cxn ang="0">
                    <a:pos x="connsiteX0" y="connsiteY0"/>
                  </a:cxn>
                  <a:cxn ang="0">
                    <a:pos x="connsiteX1" y="connsiteY1"/>
                  </a:cxn>
                </a:cxnLst>
                <a:rect l="l" t="t" r="r" b="b"/>
                <a:pathLst>
                  <a:path w="84772" h="10583">
                    <a:moveTo>
                      <a:pt x="0" y="0"/>
                    </a:moveTo>
                    <a:lnTo>
                      <a:pt x="84773"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44" name="Freeform 522">
                <a:extLst>
                  <a:ext uri="{FF2B5EF4-FFF2-40B4-BE49-F238E27FC236}">
                    <a16:creationId xmlns:a16="http://schemas.microsoft.com/office/drawing/2014/main" id="{48BC2397-B068-58E1-EC77-CACE2E31613B}"/>
                  </a:ext>
                </a:extLst>
              </p:cNvPr>
              <p:cNvSpPr/>
              <p:nvPr/>
            </p:nvSpPr>
            <p:spPr>
              <a:xfrm>
                <a:off x="6366086" y="2450465"/>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45" name="Freeform 523">
                <a:extLst>
                  <a:ext uri="{FF2B5EF4-FFF2-40B4-BE49-F238E27FC236}">
                    <a16:creationId xmlns:a16="http://schemas.microsoft.com/office/drawing/2014/main" id="{8346D9B4-1F67-1B1A-D719-1E497CD04CE6}"/>
                  </a:ext>
                </a:extLst>
              </p:cNvPr>
              <p:cNvSpPr/>
              <p:nvPr/>
            </p:nvSpPr>
            <p:spPr>
              <a:xfrm>
                <a:off x="6354762" y="2492798"/>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46" name="Freeform 524">
                <a:extLst>
                  <a:ext uri="{FF2B5EF4-FFF2-40B4-BE49-F238E27FC236}">
                    <a16:creationId xmlns:a16="http://schemas.microsoft.com/office/drawing/2014/main" id="{C9CC8F1D-4D5D-0670-4C5E-7D7FD3A9BF10}"/>
                  </a:ext>
                </a:extLst>
              </p:cNvPr>
              <p:cNvSpPr/>
              <p:nvPr/>
            </p:nvSpPr>
            <p:spPr>
              <a:xfrm>
                <a:off x="6397095" y="2450465"/>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47" name="Freeform 525">
                <a:extLst>
                  <a:ext uri="{FF2B5EF4-FFF2-40B4-BE49-F238E27FC236}">
                    <a16:creationId xmlns:a16="http://schemas.microsoft.com/office/drawing/2014/main" id="{4B03B994-311C-6824-E792-BB7471D8ABE0}"/>
                  </a:ext>
                </a:extLst>
              </p:cNvPr>
              <p:cNvSpPr/>
              <p:nvPr/>
            </p:nvSpPr>
            <p:spPr>
              <a:xfrm>
                <a:off x="6378045" y="2557780"/>
                <a:ext cx="84772" cy="10583"/>
              </a:xfrm>
              <a:custGeom>
                <a:avLst/>
                <a:gdLst>
                  <a:gd name="connsiteX0" fmla="*/ 0 w 84772"/>
                  <a:gd name="connsiteY0" fmla="*/ 0 h 10583"/>
                  <a:gd name="connsiteX1" fmla="*/ 84772 w 84772"/>
                  <a:gd name="connsiteY1" fmla="*/ 0 h 10583"/>
                </a:gdLst>
                <a:ahLst/>
                <a:cxnLst>
                  <a:cxn ang="0">
                    <a:pos x="connsiteX0" y="connsiteY0"/>
                  </a:cxn>
                  <a:cxn ang="0">
                    <a:pos x="connsiteX1" y="connsiteY1"/>
                  </a:cxn>
                </a:cxnLst>
                <a:rect l="l" t="t" r="r" b="b"/>
                <a:pathLst>
                  <a:path w="84772" h="10583">
                    <a:moveTo>
                      <a:pt x="0" y="0"/>
                    </a:moveTo>
                    <a:lnTo>
                      <a:pt x="84772"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48" name="Freeform 526">
                <a:extLst>
                  <a:ext uri="{FF2B5EF4-FFF2-40B4-BE49-F238E27FC236}">
                    <a16:creationId xmlns:a16="http://schemas.microsoft.com/office/drawing/2014/main" id="{47E34EFA-70EA-DAD4-2B11-F2F88D2C3CA2}"/>
                  </a:ext>
                </a:extLst>
              </p:cNvPr>
              <p:cNvSpPr/>
              <p:nvPr/>
            </p:nvSpPr>
            <p:spPr>
              <a:xfrm>
                <a:off x="6420485" y="2515446"/>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49" name="Freeform 527">
                <a:extLst>
                  <a:ext uri="{FF2B5EF4-FFF2-40B4-BE49-F238E27FC236}">
                    <a16:creationId xmlns:a16="http://schemas.microsoft.com/office/drawing/2014/main" id="{85C1751E-9B88-6E39-C0AD-BA970D3EFE88}"/>
                  </a:ext>
                </a:extLst>
              </p:cNvPr>
              <p:cNvSpPr/>
              <p:nvPr/>
            </p:nvSpPr>
            <p:spPr>
              <a:xfrm>
                <a:off x="6385771" y="2557780"/>
                <a:ext cx="84772" cy="10583"/>
              </a:xfrm>
              <a:custGeom>
                <a:avLst/>
                <a:gdLst>
                  <a:gd name="connsiteX0" fmla="*/ 0 w 84772"/>
                  <a:gd name="connsiteY0" fmla="*/ 0 h 10583"/>
                  <a:gd name="connsiteX1" fmla="*/ 84773 w 84772"/>
                  <a:gd name="connsiteY1" fmla="*/ 0 h 10583"/>
                </a:gdLst>
                <a:ahLst/>
                <a:cxnLst>
                  <a:cxn ang="0">
                    <a:pos x="connsiteX0" y="connsiteY0"/>
                  </a:cxn>
                  <a:cxn ang="0">
                    <a:pos x="connsiteX1" y="connsiteY1"/>
                  </a:cxn>
                </a:cxnLst>
                <a:rect l="l" t="t" r="r" b="b"/>
                <a:pathLst>
                  <a:path w="84772" h="10583">
                    <a:moveTo>
                      <a:pt x="0" y="0"/>
                    </a:moveTo>
                    <a:lnTo>
                      <a:pt x="84773"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50" name="Freeform 528">
                <a:extLst>
                  <a:ext uri="{FF2B5EF4-FFF2-40B4-BE49-F238E27FC236}">
                    <a16:creationId xmlns:a16="http://schemas.microsoft.com/office/drawing/2014/main" id="{808F57AE-0574-1931-EC8A-75757F749888}"/>
                  </a:ext>
                </a:extLst>
              </p:cNvPr>
              <p:cNvSpPr/>
              <p:nvPr/>
            </p:nvSpPr>
            <p:spPr>
              <a:xfrm>
                <a:off x="6428105" y="2515446"/>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51" name="Freeform 529">
                <a:extLst>
                  <a:ext uri="{FF2B5EF4-FFF2-40B4-BE49-F238E27FC236}">
                    <a16:creationId xmlns:a16="http://schemas.microsoft.com/office/drawing/2014/main" id="{5D9EF08C-C86E-AC30-ED47-52488C7D496C}"/>
                  </a:ext>
                </a:extLst>
              </p:cNvPr>
              <p:cNvSpPr/>
              <p:nvPr/>
            </p:nvSpPr>
            <p:spPr>
              <a:xfrm>
                <a:off x="6401435" y="2557780"/>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52" name="Freeform 530">
                <a:extLst>
                  <a:ext uri="{FF2B5EF4-FFF2-40B4-BE49-F238E27FC236}">
                    <a16:creationId xmlns:a16="http://schemas.microsoft.com/office/drawing/2014/main" id="{6F35B630-CA61-2235-F142-ECD388E0DA5F}"/>
                  </a:ext>
                </a:extLst>
              </p:cNvPr>
              <p:cNvSpPr/>
              <p:nvPr/>
            </p:nvSpPr>
            <p:spPr>
              <a:xfrm>
                <a:off x="6443768" y="2515446"/>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53" name="Freeform 531">
                <a:extLst>
                  <a:ext uri="{FF2B5EF4-FFF2-40B4-BE49-F238E27FC236}">
                    <a16:creationId xmlns:a16="http://schemas.microsoft.com/office/drawing/2014/main" id="{E695802E-CA16-25E9-0FBD-A94BF7988280}"/>
                  </a:ext>
                </a:extLst>
              </p:cNvPr>
              <p:cNvSpPr/>
              <p:nvPr/>
            </p:nvSpPr>
            <p:spPr>
              <a:xfrm>
                <a:off x="6416886" y="2557780"/>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54" name="Freeform 532">
                <a:extLst>
                  <a:ext uri="{FF2B5EF4-FFF2-40B4-BE49-F238E27FC236}">
                    <a16:creationId xmlns:a16="http://schemas.microsoft.com/office/drawing/2014/main" id="{01A04361-D090-BE7D-F6F2-7E9B22D62C1A}"/>
                  </a:ext>
                </a:extLst>
              </p:cNvPr>
              <p:cNvSpPr/>
              <p:nvPr/>
            </p:nvSpPr>
            <p:spPr>
              <a:xfrm>
                <a:off x="6459220" y="2515446"/>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55" name="Freeform 533">
                <a:extLst>
                  <a:ext uri="{FF2B5EF4-FFF2-40B4-BE49-F238E27FC236}">
                    <a16:creationId xmlns:a16="http://schemas.microsoft.com/office/drawing/2014/main" id="{4C8D310F-4CF7-37B3-C206-CA9CDA086541}"/>
                  </a:ext>
                </a:extLst>
              </p:cNvPr>
              <p:cNvSpPr/>
              <p:nvPr/>
            </p:nvSpPr>
            <p:spPr>
              <a:xfrm>
                <a:off x="6486842" y="2557780"/>
                <a:ext cx="84772" cy="10583"/>
              </a:xfrm>
              <a:custGeom>
                <a:avLst/>
                <a:gdLst>
                  <a:gd name="connsiteX0" fmla="*/ 0 w 84772"/>
                  <a:gd name="connsiteY0" fmla="*/ 0 h 10583"/>
                  <a:gd name="connsiteX1" fmla="*/ 84773 w 84772"/>
                  <a:gd name="connsiteY1" fmla="*/ 0 h 10583"/>
                </a:gdLst>
                <a:ahLst/>
                <a:cxnLst>
                  <a:cxn ang="0">
                    <a:pos x="connsiteX0" y="connsiteY0"/>
                  </a:cxn>
                  <a:cxn ang="0">
                    <a:pos x="connsiteX1" y="connsiteY1"/>
                  </a:cxn>
                </a:cxnLst>
                <a:rect l="l" t="t" r="r" b="b"/>
                <a:pathLst>
                  <a:path w="84772" h="10583">
                    <a:moveTo>
                      <a:pt x="0" y="0"/>
                    </a:moveTo>
                    <a:lnTo>
                      <a:pt x="84773"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56" name="Freeform 534">
                <a:extLst>
                  <a:ext uri="{FF2B5EF4-FFF2-40B4-BE49-F238E27FC236}">
                    <a16:creationId xmlns:a16="http://schemas.microsoft.com/office/drawing/2014/main" id="{393B5A8D-D1F6-EF0D-5B5E-C3326FD7C677}"/>
                  </a:ext>
                </a:extLst>
              </p:cNvPr>
              <p:cNvSpPr/>
              <p:nvPr/>
            </p:nvSpPr>
            <p:spPr>
              <a:xfrm>
                <a:off x="6529281" y="2515446"/>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57" name="Freeform 535">
                <a:extLst>
                  <a:ext uri="{FF2B5EF4-FFF2-40B4-BE49-F238E27FC236}">
                    <a16:creationId xmlns:a16="http://schemas.microsoft.com/office/drawing/2014/main" id="{E0CF496F-B033-E2D5-3C5A-DDCFFD21BE17}"/>
                  </a:ext>
                </a:extLst>
              </p:cNvPr>
              <p:cNvSpPr/>
              <p:nvPr/>
            </p:nvSpPr>
            <p:spPr>
              <a:xfrm>
                <a:off x="6525683" y="2557780"/>
                <a:ext cx="84666" cy="10583"/>
              </a:xfrm>
              <a:custGeom>
                <a:avLst/>
                <a:gdLst>
                  <a:gd name="connsiteX0" fmla="*/ 0 w 84666"/>
                  <a:gd name="connsiteY0" fmla="*/ 0 h 10583"/>
                  <a:gd name="connsiteX1" fmla="*/ 84666 w 84666"/>
                  <a:gd name="connsiteY1" fmla="*/ 0 h 10583"/>
                </a:gdLst>
                <a:ahLst/>
                <a:cxnLst>
                  <a:cxn ang="0">
                    <a:pos x="connsiteX0" y="connsiteY0"/>
                  </a:cxn>
                  <a:cxn ang="0">
                    <a:pos x="connsiteX1" y="connsiteY1"/>
                  </a:cxn>
                </a:cxnLst>
                <a:rect l="l" t="t" r="r" b="b"/>
                <a:pathLst>
                  <a:path w="84666" h="10583">
                    <a:moveTo>
                      <a:pt x="0" y="0"/>
                    </a:moveTo>
                    <a:lnTo>
                      <a:pt x="84666"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58" name="Freeform 536">
                <a:extLst>
                  <a:ext uri="{FF2B5EF4-FFF2-40B4-BE49-F238E27FC236}">
                    <a16:creationId xmlns:a16="http://schemas.microsoft.com/office/drawing/2014/main" id="{5719C41C-22D5-0283-5B2D-A51B5A4056A2}"/>
                  </a:ext>
                </a:extLst>
              </p:cNvPr>
              <p:cNvSpPr/>
              <p:nvPr/>
            </p:nvSpPr>
            <p:spPr>
              <a:xfrm>
                <a:off x="6568016" y="2515446"/>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59" name="Freeform 537">
                <a:extLst>
                  <a:ext uri="{FF2B5EF4-FFF2-40B4-BE49-F238E27FC236}">
                    <a16:creationId xmlns:a16="http://schemas.microsoft.com/office/drawing/2014/main" id="{951DEA09-81EC-B70F-CD37-61281D9FC091}"/>
                  </a:ext>
                </a:extLst>
              </p:cNvPr>
              <p:cNvSpPr/>
              <p:nvPr/>
            </p:nvSpPr>
            <p:spPr>
              <a:xfrm>
                <a:off x="6572144" y="2557780"/>
                <a:ext cx="84772" cy="10583"/>
              </a:xfrm>
              <a:custGeom>
                <a:avLst/>
                <a:gdLst>
                  <a:gd name="connsiteX0" fmla="*/ 0 w 84772"/>
                  <a:gd name="connsiteY0" fmla="*/ 0 h 10583"/>
                  <a:gd name="connsiteX1" fmla="*/ 84773 w 84772"/>
                  <a:gd name="connsiteY1" fmla="*/ 0 h 10583"/>
                </a:gdLst>
                <a:ahLst/>
                <a:cxnLst>
                  <a:cxn ang="0">
                    <a:pos x="connsiteX0" y="connsiteY0"/>
                  </a:cxn>
                  <a:cxn ang="0">
                    <a:pos x="connsiteX1" y="connsiteY1"/>
                  </a:cxn>
                </a:cxnLst>
                <a:rect l="l" t="t" r="r" b="b"/>
                <a:pathLst>
                  <a:path w="84772" h="10583">
                    <a:moveTo>
                      <a:pt x="0" y="0"/>
                    </a:moveTo>
                    <a:lnTo>
                      <a:pt x="84773"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60" name="Freeform 538">
                <a:extLst>
                  <a:ext uri="{FF2B5EF4-FFF2-40B4-BE49-F238E27FC236}">
                    <a16:creationId xmlns:a16="http://schemas.microsoft.com/office/drawing/2014/main" id="{416E13A6-4AD6-41AB-30EA-1EBBFC67DBDD}"/>
                  </a:ext>
                </a:extLst>
              </p:cNvPr>
              <p:cNvSpPr/>
              <p:nvPr/>
            </p:nvSpPr>
            <p:spPr>
              <a:xfrm>
                <a:off x="6614477" y="2515446"/>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61" name="Freeform 539">
                <a:extLst>
                  <a:ext uri="{FF2B5EF4-FFF2-40B4-BE49-F238E27FC236}">
                    <a16:creationId xmlns:a16="http://schemas.microsoft.com/office/drawing/2014/main" id="{C05E7C3D-8AFD-81BB-0C8F-2CAD6138E23C}"/>
                  </a:ext>
                </a:extLst>
              </p:cNvPr>
              <p:cNvSpPr/>
              <p:nvPr/>
            </p:nvSpPr>
            <p:spPr>
              <a:xfrm>
                <a:off x="6595533" y="2557780"/>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62" name="Freeform 540">
                <a:extLst>
                  <a:ext uri="{FF2B5EF4-FFF2-40B4-BE49-F238E27FC236}">
                    <a16:creationId xmlns:a16="http://schemas.microsoft.com/office/drawing/2014/main" id="{A39B92AA-F543-216E-8A56-48E621D2F81C}"/>
                  </a:ext>
                </a:extLst>
              </p:cNvPr>
              <p:cNvSpPr/>
              <p:nvPr/>
            </p:nvSpPr>
            <p:spPr>
              <a:xfrm>
                <a:off x="6637866" y="2515446"/>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63" name="Freeform 541">
                <a:extLst>
                  <a:ext uri="{FF2B5EF4-FFF2-40B4-BE49-F238E27FC236}">
                    <a16:creationId xmlns:a16="http://schemas.microsoft.com/office/drawing/2014/main" id="{8DF25C20-43A5-C000-6E43-6A1519F9D94C}"/>
                  </a:ext>
                </a:extLst>
              </p:cNvPr>
              <p:cNvSpPr/>
              <p:nvPr/>
            </p:nvSpPr>
            <p:spPr>
              <a:xfrm>
                <a:off x="6610985" y="2641282"/>
                <a:ext cx="84666" cy="10583"/>
              </a:xfrm>
              <a:custGeom>
                <a:avLst/>
                <a:gdLst>
                  <a:gd name="connsiteX0" fmla="*/ 0 w 84666"/>
                  <a:gd name="connsiteY0" fmla="*/ 0 h 10583"/>
                  <a:gd name="connsiteX1" fmla="*/ 84666 w 84666"/>
                  <a:gd name="connsiteY1" fmla="*/ 0 h 10583"/>
                </a:gdLst>
                <a:ahLst/>
                <a:cxnLst>
                  <a:cxn ang="0">
                    <a:pos x="connsiteX0" y="connsiteY0"/>
                  </a:cxn>
                  <a:cxn ang="0">
                    <a:pos x="connsiteX1" y="connsiteY1"/>
                  </a:cxn>
                </a:cxnLst>
                <a:rect l="l" t="t" r="r" b="b"/>
                <a:pathLst>
                  <a:path w="84666" h="10583">
                    <a:moveTo>
                      <a:pt x="0" y="0"/>
                    </a:moveTo>
                    <a:lnTo>
                      <a:pt x="84666"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64" name="Freeform 542">
                <a:extLst>
                  <a:ext uri="{FF2B5EF4-FFF2-40B4-BE49-F238E27FC236}">
                    <a16:creationId xmlns:a16="http://schemas.microsoft.com/office/drawing/2014/main" id="{0BCC040B-AED1-30EB-4F0D-AA798FA9A250}"/>
                  </a:ext>
                </a:extLst>
              </p:cNvPr>
              <p:cNvSpPr/>
              <p:nvPr/>
            </p:nvSpPr>
            <p:spPr>
              <a:xfrm>
                <a:off x="6653318" y="2598949"/>
                <a:ext cx="10583" cy="84772"/>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65" name="Freeform 543">
                <a:extLst>
                  <a:ext uri="{FF2B5EF4-FFF2-40B4-BE49-F238E27FC236}">
                    <a16:creationId xmlns:a16="http://schemas.microsoft.com/office/drawing/2014/main" id="{EFBD7C4C-74F8-4817-6BA6-EA77730813AC}"/>
                  </a:ext>
                </a:extLst>
              </p:cNvPr>
              <p:cNvSpPr/>
              <p:nvPr/>
            </p:nvSpPr>
            <p:spPr>
              <a:xfrm>
                <a:off x="6618816" y="2641282"/>
                <a:ext cx="84772" cy="10583"/>
              </a:xfrm>
              <a:custGeom>
                <a:avLst/>
                <a:gdLst>
                  <a:gd name="connsiteX0" fmla="*/ 0 w 84772"/>
                  <a:gd name="connsiteY0" fmla="*/ 0 h 10583"/>
                  <a:gd name="connsiteX1" fmla="*/ 84772 w 84772"/>
                  <a:gd name="connsiteY1" fmla="*/ 0 h 10583"/>
                </a:gdLst>
                <a:ahLst/>
                <a:cxnLst>
                  <a:cxn ang="0">
                    <a:pos x="connsiteX0" y="connsiteY0"/>
                  </a:cxn>
                  <a:cxn ang="0">
                    <a:pos x="connsiteX1" y="connsiteY1"/>
                  </a:cxn>
                </a:cxnLst>
                <a:rect l="l" t="t" r="r" b="b"/>
                <a:pathLst>
                  <a:path w="84772" h="10583">
                    <a:moveTo>
                      <a:pt x="0" y="0"/>
                    </a:moveTo>
                    <a:lnTo>
                      <a:pt x="84772"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66" name="Freeform 544">
                <a:extLst>
                  <a:ext uri="{FF2B5EF4-FFF2-40B4-BE49-F238E27FC236}">
                    <a16:creationId xmlns:a16="http://schemas.microsoft.com/office/drawing/2014/main" id="{7BC360AE-898A-472B-05CF-60FBF14FEF49}"/>
                  </a:ext>
                </a:extLst>
              </p:cNvPr>
              <p:cNvSpPr/>
              <p:nvPr/>
            </p:nvSpPr>
            <p:spPr>
              <a:xfrm>
                <a:off x="6661255" y="2598949"/>
                <a:ext cx="10583" cy="84772"/>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67" name="Freeform 545">
                <a:extLst>
                  <a:ext uri="{FF2B5EF4-FFF2-40B4-BE49-F238E27FC236}">
                    <a16:creationId xmlns:a16="http://schemas.microsoft.com/office/drawing/2014/main" id="{8E69E11D-23F2-FFEE-BBBC-7798A8B14162}"/>
                  </a:ext>
                </a:extLst>
              </p:cNvPr>
              <p:cNvSpPr/>
              <p:nvPr/>
            </p:nvSpPr>
            <p:spPr>
              <a:xfrm>
                <a:off x="6634268" y="2641282"/>
                <a:ext cx="84772" cy="10583"/>
              </a:xfrm>
              <a:custGeom>
                <a:avLst/>
                <a:gdLst>
                  <a:gd name="connsiteX0" fmla="*/ 0 w 84772"/>
                  <a:gd name="connsiteY0" fmla="*/ 0 h 10583"/>
                  <a:gd name="connsiteX1" fmla="*/ 84772 w 84772"/>
                  <a:gd name="connsiteY1" fmla="*/ 0 h 10583"/>
                </a:gdLst>
                <a:ahLst/>
                <a:cxnLst>
                  <a:cxn ang="0">
                    <a:pos x="connsiteX0" y="connsiteY0"/>
                  </a:cxn>
                  <a:cxn ang="0">
                    <a:pos x="connsiteX1" y="connsiteY1"/>
                  </a:cxn>
                </a:cxnLst>
                <a:rect l="l" t="t" r="r" b="b"/>
                <a:pathLst>
                  <a:path w="84772" h="10583">
                    <a:moveTo>
                      <a:pt x="0" y="0"/>
                    </a:moveTo>
                    <a:lnTo>
                      <a:pt x="84772"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68" name="Freeform 546">
                <a:extLst>
                  <a:ext uri="{FF2B5EF4-FFF2-40B4-BE49-F238E27FC236}">
                    <a16:creationId xmlns:a16="http://schemas.microsoft.com/office/drawing/2014/main" id="{04618494-7A66-DCAF-231C-DBD297FAD615}"/>
                  </a:ext>
                </a:extLst>
              </p:cNvPr>
              <p:cNvSpPr/>
              <p:nvPr/>
            </p:nvSpPr>
            <p:spPr>
              <a:xfrm>
                <a:off x="6676601" y="2598949"/>
                <a:ext cx="10583" cy="84772"/>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69" name="Freeform 547">
                <a:extLst>
                  <a:ext uri="{FF2B5EF4-FFF2-40B4-BE49-F238E27FC236}">
                    <a16:creationId xmlns:a16="http://schemas.microsoft.com/office/drawing/2014/main" id="{48241875-3972-4A25-8081-E140DD047A45}"/>
                  </a:ext>
                </a:extLst>
              </p:cNvPr>
              <p:cNvSpPr/>
              <p:nvPr/>
            </p:nvSpPr>
            <p:spPr>
              <a:xfrm>
                <a:off x="6673109" y="2641282"/>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70" name="Freeform 548">
                <a:extLst>
                  <a:ext uri="{FF2B5EF4-FFF2-40B4-BE49-F238E27FC236}">
                    <a16:creationId xmlns:a16="http://schemas.microsoft.com/office/drawing/2014/main" id="{2DFEABBE-6BEF-31E3-C59A-B3C13D291046}"/>
                  </a:ext>
                </a:extLst>
              </p:cNvPr>
              <p:cNvSpPr/>
              <p:nvPr/>
            </p:nvSpPr>
            <p:spPr>
              <a:xfrm>
                <a:off x="6715442" y="2598949"/>
                <a:ext cx="10583" cy="84772"/>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71" name="Freeform 549">
                <a:extLst>
                  <a:ext uri="{FF2B5EF4-FFF2-40B4-BE49-F238E27FC236}">
                    <a16:creationId xmlns:a16="http://schemas.microsoft.com/office/drawing/2014/main" id="{90D9181F-6DF0-8927-EA96-2E4133FD62C7}"/>
                  </a:ext>
                </a:extLst>
              </p:cNvPr>
              <p:cNvSpPr/>
              <p:nvPr/>
            </p:nvSpPr>
            <p:spPr>
              <a:xfrm>
                <a:off x="6680940" y="2641282"/>
                <a:ext cx="84772" cy="10583"/>
              </a:xfrm>
              <a:custGeom>
                <a:avLst/>
                <a:gdLst>
                  <a:gd name="connsiteX0" fmla="*/ 0 w 84772"/>
                  <a:gd name="connsiteY0" fmla="*/ 0 h 10583"/>
                  <a:gd name="connsiteX1" fmla="*/ 84773 w 84772"/>
                  <a:gd name="connsiteY1" fmla="*/ 0 h 10583"/>
                </a:gdLst>
                <a:ahLst/>
                <a:cxnLst>
                  <a:cxn ang="0">
                    <a:pos x="connsiteX0" y="connsiteY0"/>
                  </a:cxn>
                  <a:cxn ang="0">
                    <a:pos x="connsiteX1" y="connsiteY1"/>
                  </a:cxn>
                </a:cxnLst>
                <a:rect l="l" t="t" r="r" b="b"/>
                <a:pathLst>
                  <a:path w="84772" h="10583">
                    <a:moveTo>
                      <a:pt x="0" y="0"/>
                    </a:moveTo>
                    <a:lnTo>
                      <a:pt x="84773"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72" name="Freeform 550">
                <a:extLst>
                  <a:ext uri="{FF2B5EF4-FFF2-40B4-BE49-F238E27FC236}">
                    <a16:creationId xmlns:a16="http://schemas.microsoft.com/office/drawing/2014/main" id="{2CC7A975-DA14-2DE4-E063-F92A88C787A4}"/>
                  </a:ext>
                </a:extLst>
              </p:cNvPr>
              <p:cNvSpPr/>
              <p:nvPr/>
            </p:nvSpPr>
            <p:spPr>
              <a:xfrm>
                <a:off x="6723380" y="2598949"/>
                <a:ext cx="10583" cy="84772"/>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73" name="Freeform 551">
                <a:extLst>
                  <a:ext uri="{FF2B5EF4-FFF2-40B4-BE49-F238E27FC236}">
                    <a16:creationId xmlns:a16="http://schemas.microsoft.com/office/drawing/2014/main" id="{401923A7-2ADE-65D6-10EB-549199FA8965}"/>
                  </a:ext>
                </a:extLst>
              </p:cNvPr>
              <p:cNvSpPr/>
              <p:nvPr/>
            </p:nvSpPr>
            <p:spPr>
              <a:xfrm>
                <a:off x="6696392" y="2641282"/>
                <a:ext cx="84772" cy="10583"/>
              </a:xfrm>
              <a:custGeom>
                <a:avLst/>
                <a:gdLst>
                  <a:gd name="connsiteX0" fmla="*/ 0 w 84772"/>
                  <a:gd name="connsiteY0" fmla="*/ 0 h 10583"/>
                  <a:gd name="connsiteX1" fmla="*/ 84772 w 84772"/>
                  <a:gd name="connsiteY1" fmla="*/ 0 h 10583"/>
                </a:gdLst>
                <a:ahLst/>
                <a:cxnLst>
                  <a:cxn ang="0">
                    <a:pos x="connsiteX0" y="connsiteY0"/>
                  </a:cxn>
                  <a:cxn ang="0">
                    <a:pos x="connsiteX1" y="connsiteY1"/>
                  </a:cxn>
                </a:cxnLst>
                <a:rect l="l" t="t" r="r" b="b"/>
                <a:pathLst>
                  <a:path w="84772" h="10583">
                    <a:moveTo>
                      <a:pt x="0" y="0"/>
                    </a:moveTo>
                    <a:lnTo>
                      <a:pt x="84772"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74" name="Freeform 552">
                <a:extLst>
                  <a:ext uri="{FF2B5EF4-FFF2-40B4-BE49-F238E27FC236}">
                    <a16:creationId xmlns:a16="http://schemas.microsoft.com/office/drawing/2014/main" id="{7297AF17-D3E1-5E82-843A-96B4E5977D47}"/>
                  </a:ext>
                </a:extLst>
              </p:cNvPr>
              <p:cNvSpPr/>
              <p:nvPr/>
            </p:nvSpPr>
            <p:spPr>
              <a:xfrm>
                <a:off x="6738725" y="2598949"/>
                <a:ext cx="10583" cy="84772"/>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75" name="Freeform 553">
                <a:extLst>
                  <a:ext uri="{FF2B5EF4-FFF2-40B4-BE49-F238E27FC236}">
                    <a16:creationId xmlns:a16="http://schemas.microsoft.com/office/drawing/2014/main" id="{ECC5C30E-BD08-4350-6003-6DAA3F408DF7}"/>
                  </a:ext>
                </a:extLst>
              </p:cNvPr>
              <p:cNvSpPr/>
              <p:nvPr/>
            </p:nvSpPr>
            <p:spPr>
              <a:xfrm>
                <a:off x="6735233" y="2641282"/>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76" name="Freeform 554">
                <a:extLst>
                  <a:ext uri="{FF2B5EF4-FFF2-40B4-BE49-F238E27FC236}">
                    <a16:creationId xmlns:a16="http://schemas.microsoft.com/office/drawing/2014/main" id="{B8322A28-AF06-D7DC-357B-B8FC37010EF3}"/>
                  </a:ext>
                </a:extLst>
              </p:cNvPr>
              <p:cNvSpPr/>
              <p:nvPr/>
            </p:nvSpPr>
            <p:spPr>
              <a:xfrm>
                <a:off x="6777566" y="2598949"/>
                <a:ext cx="10583" cy="84772"/>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77" name="Freeform 555">
                <a:extLst>
                  <a:ext uri="{FF2B5EF4-FFF2-40B4-BE49-F238E27FC236}">
                    <a16:creationId xmlns:a16="http://schemas.microsoft.com/office/drawing/2014/main" id="{1A853D14-73BF-F4ED-335A-DB86E06806B1}"/>
                  </a:ext>
                </a:extLst>
              </p:cNvPr>
              <p:cNvSpPr/>
              <p:nvPr/>
            </p:nvSpPr>
            <p:spPr>
              <a:xfrm>
                <a:off x="6743065" y="2641282"/>
                <a:ext cx="84772" cy="10583"/>
              </a:xfrm>
              <a:custGeom>
                <a:avLst/>
                <a:gdLst>
                  <a:gd name="connsiteX0" fmla="*/ 0 w 84772"/>
                  <a:gd name="connsiteY0" fmla="*/ 0 h 10583"/>
                  <a:gd name="connsiteX1" fmla="*/ 84773 w 84772"/>
                  <a:gd name="connsiteY1" fmla="*/ 0 h 10583"/>
                </a:gdLst>
                <a:ahLst/>
                <a:cxnLst>
                  <a:cxn ang="0">
                    <a:pos x="connsiteX0" y="connsiteY0"/>
                  </a:cxn>
                  <a:cxn ang="0">
                    <a:pos x="connsiteX1" y="connsiteY1"/>
                  </a:cxn>
                </a:cxnLst>
                <a:rect l="l" t="t" r="r" b="b"/>
                <a:pathLst>
                  <a:path w="84772" h="10583">
                    <a:moveTo>
                      <a:pt x="0" y="0"/>
                    </a:moveTo>
                    <a:lnTo>
                      <a:pt x="84773"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78" name="Freeform 556">
                <a:extLst>
                  <a:ext uri="{FF2B5EF4-FFF2-40B4-BE49-F238E27FC236}">
                    <a16:creationId xmlns:a16="http://schemas.microsoft.com/office/drawing/2014/main" id="{E48E4D47-0A05-71D0-A910-9A86A5833667}"/>
                  </a:ext>
                </a:extLst>
              </p:cNvPr>
              <p:cNvSpPr/>
              <p:nvPr/>
            </p:nvSpPr>
            <p:spPr>
              <a:xfrm>
                <a:off x="6785504" y="2598949"/>
                <a:ext cx="10583" cy="84772"/>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79" name="Freeform 557">
                <a:extLst>
                  <a:ext uri="{FF2B5EF4-FFF2-40B4-BE49-F238E27FC236}">
                    <a16:creationId xmlns:a16="http://schemas.microsoft.com/office/drawing/2014/main" id="{B655955A-7D36-CB5E-3D9A-CEC1EF52A868}"/>
                  </a:ext>
                </a:extLst>
              </p:cNvPr>
              <p:cNvSpPr/>
              <p:nvPr/>
            </p:nvSpPr>
            <p:spPr>
              <a:xfrm>
                <a:off x="6789631" y="2641282"/>
                <a:ext cx="84666" cy="10583"/>
              </a:xfrm>
              <a:custGeom>
                <a:avLst/>
                <a:gdLst>
                  <a:gd name="connsiteX0" fmla="*/ 0 w 84666"/>
                  <a:gd name="connsiteY0" fmla="*/ 0 h 10583"/>
                  <a:gd name="connsiteX1" fmla="*/ 84666 w 84666"/>
                  <a:gd name="connsiteY1" fmla="*/ 0 h 10583"/>
                </a:gdLst>
                <a:ahLst/>
                <a:cxnLst>
                  <a:cxn ang="0">
                    <a:pos x="connsiteX0" y="connsiteY0"/>
                  </a:cxn>
                  <a:cxn ang="0">
                    <a:pos x="connsiteX1" y="connsiteY1"/>
                  </a:cxn>
                </a:cxnLst>
                <a:rect l="l" t="t" r="r" b="b"/>
                <a:pathLst>
                  <a:path w="84666" h="10583">
                    <a:moveTo>
                      <a:pt x="0" y="0"/>
                    </a:moveTo>
                    <a:lnTo>
                      <a:pt x="84666"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80" name="Freeform 558">
                <a:extLst>
                  <a:ext uri="{FF2B5EF4-FFF2-40B4-BE49-F238E27FC236}">
                    <a16:creationId xmlns:a16="http://schemas.microsoft.com/office/drawing/2014/main" id="{36079675-E8D2-FA66-B1E8-2422F3D26139}"/>
                  </a:ext>
                </a:extLst>
              </p:cNvPr>
              <p:cNvSpPr/>
              <p:nvPr/>
            </p:nvSpPr>
            <p:spPr>
              <a:xfrm>
                <a:off x="6831965" y="2598949"/>
                <a:ext cx="10583" cy="84772"/>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81" name="Freeform 559">
                <a:extLst>
                  <a:ext uri="{FF2B5EF4-FFF2-40B4-BE49-F238E27FC236}">
                    <a16:creationId xmlns:a16="http://schemas.microsoft.com/office/drawing/2014/main" id="{A97AECAC-184B-1BDA-CE19-666FC36CDB78}"/>
                  </a:ext>
                </a:extLst>
              </p:cNvPr>
              <p:cNvSpPr/>
              <p:nvPr/>
            </p:nvSpPr>
            <p:spPr>
              <a:xfrm>
                <a:off x="6836092" y="2641282"/>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82" name="Freeform 560">
                <a:extLst>
                  <a:ext uri="{FF2B5EF4-FFF2-40B4-BE49-F238E27FC236}">
                    <a16:creationId xmlns:a16="http://schemas.microsoft.com/office/drawing/2014/main" id="{4930F841-FEC0-1AD5-F335-9FECA63DA050}"/>
                  </a:ext>
                </a:extLst>
              </p:cNvPr>
              <p:cNvSpPr/>
              <p:nvPr/>
            </p:nvSpPr>
            <p:spPr>
              <a:xfrm>
                <a:off x="6878425" y="2598949"/>
                <a:ext cx="10583" cy="84772"/>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83" name="Freeform 561">
                <a:extLst>
                  <a:ext uri="{FF2B5EF4-FFF2-40B4-BE49-F238E27FC236}">
                    <a16:creationId xmlns:a16="http://schemas.microsoft.com/office/drawing/2014/main" id="{B041BAF1-1401-C81D-16E2-10C1FC8E27A8}"/>
                  </a:ext>
                </a:extLst>
              </p:cNvPr>
              <p:cNvSpPr/>
              <p:nvPr/>
            </p:nvSpPr>
            <p:spPr>
              <a:xfrm>
                <a:off x="6890490" y="2641282"/>
                <a:ext cx="84772" cy="10583"/>
              </a:xfrm>
              <a:custGeom>
                <a:avLst/>
                <a:gdLst>
                  <a:gd name="connsiteX0" fmla="*/ 0 w 84772"/>
                  <a:gd name="connsiteY0" fmla="*/ 0 h 10583"/>
                  <a:gd name="connsiteX1" fmla="*/ 84773 w 84772"/>
                  <a:gd name="connsiteY1" fmla="*/ 0 h 10583"/>
                </a:gdLst>
                <a:ahLst/>
                <a:cxnLst>
                  <a:cxn ang="0">
                    <a:pos x="connsiteX0" y="connsiteY0"/>
                  </a:cxn>
                  <a:cxn ang="0">
                    <a:pos x="connsiteX1" y="connsiteY1"/>
                  </a:cxn>
                </a:cxnLst>
                <a:rect l="l" t="t" r="r" b="b"/>
                <a:pathLst>
                  <a:path w="84772" h="10583">
                    <a:moveTo>
                      <a:pt x="0" y="0"/>
                    </a:moveTo>
                    <a:lnTo>
                      <a:pt x="84773"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84" name="Freeform 562">
                <a:extLst>
                  <a:ext uri="{FF2B5EF4-FFF2-40B4-BE49-F238E27FC236}">
                    <a16:creationId xmlns:a16="http://schemas.microsoft.com/office/drawing/2014/main" id="{6531FB8D-1272-1B76-8E17-649447294BFC}"/>
                  </a:ext>
                </a:extLst>
              </p:cNvPr>
              <p:cNvSpPr/>
              <p:nvPr/>
            </p:nvSpPr>
            <p:spPr>
              <a:xfrm>
                <a:off x="6932824" y="2598949"/>
                <a:ext cx="10583" cy="84772"/>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85" name="Freeform 563">
                <a:extLst>
                  <a:ext uri="{FF2B5EF4-FFF2-40B4-BE49-F238E27FC236}">
                    <a16:creationId xmlns:a16="http://schemas.microsoft.com/office/drawing/2014/main" id="{A801E0B8-D3B9-55DC-ED65-0ED5278ACB20}"/>
                  </a:ext>
                </a:extLst>
              </p:cNvPr>
              <p:cNvSpPr/>
              <p:nvPr/>
            </p:nvSpPr>
            <p:spPr>
              <a:xfrm>
                <a:off x="6944889" y="2641282"/>
                <a:ext cx="84772" cy="10583"/>
              </a:xfrm>
              <a:custGeom>
                <a:avLst/>
                <a:gdLst>
                  <a:gd name="connsiteX0" fmla="*/ 0 w 84772"/>
                  <a:gd name="connsiteY0" fmla="*/ 0 h 10583"/>
                  <a:gd name="connsiteX1" fmla="*/ 84772 w 84772"/>
                  <a:gd name="connsiteY1" fmla="*/ 0 h 10583"/>
                </a:gdLst>
                <a:ahLst/>
                <a:cxnLst>
                  <a:cxn ang="0">
                    <a:pos x="connsiteX0" y="connsiteY0"/>
                  </a:cxn>
                  <a:cxn ang="0">
                    <a:pos x="connsiteX1" y="connsiteY1"/>
                  </a:cxn>
                </a:cxnLst>
                <a:rect l="l" t="t" r="r" b="b"/>
                <a:pathLst>
                  <a:path w="84772" h="10583">
                    <a:moveTo>
                      <a:pt x="0" y="0"/>
                    </a:moveTo>
                    <a:lnTo>
                      <a:pt x="84772"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86" name="Freeform 564">
                <a:extLst>
                  <a:ext uri="{FF2B5EF4-FFF2-40B4-BE49-F238E27FC236}">
                    <a16:creationId xmlns:a16="http://schemas.microsoft.com/office/drawing/2014/main" id="{0F4EA577-3D62-1922-E2F3-8643491F65B5}"/>
                  </a:ext>
                </a:extLst>
              </p:cNvPr>
              <p:cNvSpPr/>
              <p:nvPr/>
            </p:nvSpPr>
            <p:spPr>
              <a:xfrm>
                <a:off x="6987222" y="2598949"/>
                <a:ext cx="10583" cy="84772"/>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87" name="Freeform 565">
                <a:extLst>
                  <a:ext uri="{FF2B5EF4-FFF2-40B4-BE49-F238E27FC236}">
                    <a16:creationId xmlns:a16="http://schemas.microsoft.com/office/drawing/2014/main" id="{33577606-B268-9F6D-AC02-B9B2C36C83EF}"/>
                  </a:ext>
                </a:extLst>
              </p:cNvPr>
              <p:cNvSpPr/>
              <p:nvPr/>
            </p:nvSpPr>
            <p:spPr>
              <a:xfrm>
                <a:off x="7022465" y="2641282"/>
                <a:ext cx="84666" cy="10583"/>
              </a:xfrm>
              <a:custGeom>
                <a:avLst/>
                <a:gdLst>
                  <a:gd name="connsiteX0" fmla="*/ 0 w 84666"/>
                  <a:gd name="connsiteY0" fmla="*/ 0 h 10583"/>
                  <a:gd name="connsiteX1" fmla="*/ 84666 w 84666"/>
                  <a:gd name="connsiteY1" fmla="*/ 0 h 10583"/>
                </a:gdLst>
                <a:ahLst/>
                <a:cxnLst>
                  <a:cxn ang="0">
                    <a:pos x="connsiteX0" y="connsiteY0"/>
                  </a:cxn>
                  <a:cxn ang="0">
                    <a:pos x="connsiteX1" y="connsiteY1"/>
                  </a:cxn>
                </a:cxnLst>
                <a:rect l="l" t="t" r="r" b="b"/>
                <a:pathLst>
                  <a:path w="84666" h="10583">
                    <a:moveTo>
                      <a:pt x="0" y="0"/>
                    </a:moveTo>
                    <a:lnTo>
                      <a:pt x="84666"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88" name="Freeform 566">
                <a:extLst>
                  <a:ext uri="{FF2B5EF4-FFF2-40B4-BE49-F238E27FC236}">
                    <a16:creationId xmlns:a16="http://schemas.microsoft.com/office/drawing/2014/main" id="{70B369AE-ABF6-AA93-2A47-1095990C7E36}"/>
                  </a:ext>
                </a:extLst>
              </p:cNvPr>
              <p:cNvSpPr/>
              <p:nvPr/>
            </p:nvSpPr>
            <p:spPr>
              <a:xfrm>
                <a:off x="7064798" y="2598949"/>
                <a:ext cx="10583" cy="84772"/>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89" name="Freeform 567">
                <a:extLst>
                  <a:ext uri="{FF2B5EF4-FFF2-40B4-BE49-F238E27FC236}">
                    <a16:creationId xmlns:a16="http://schemas.microsoft.com/office/drawing/2014/main" id="{78EB41D2-27E2-59FA-E422-C3A617531DF9}"/>
                  </a:ext>
                </a:extLst>
              </p:cNvPr>
              <p:cNvSpPr/>
              <p:nvPr/>
            </p:nvSpPr>
            <p:spPr>
              <a:xfrm>
                <a:off x="7076863" y="2641282"/>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90" name="Freeform 568">
                <a:extLst>
                  <a:ext uri="{FF2B5EF4-FFF2-40B4-BE49-F238E27FC236}">
                    <a16:creationId xmlns:a16="http://schemas.microsoft.com/office/drawing/2014/main" id="{58170218-5510-1DC6-AA09-C1614CFC692B}"/>
                  </a:ext>
                </a:extLst>
              </p:cNvPr>
              <p:cNvSpPr/>
              <p:nvPr/>
            </p:nvSpPr>
            <p:spPr>
              <a:xfrm>
                <a:off x="7119196" y="2598949"/>
                <a:ext cx="10583" cy="84772"/>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91" name="Freeform 569">
                <a:extLst>
                  <a:ext uri="{FF2B5EF4-FFF2-40B4-BE49-F238E27FC236}">
                    <a16:creationId xmlns:a16="http://schemas.microsoft.com/office/drawing/2014/main" id="{AFABCFC2-8D3E-DA93-A3D0-BFDAB8FDBE37}"/>
                  </a:ext>
                </a:extLst>
              </p:cNvPr>
              <p:cNvSpPr/>
              <p:nvPr/>
            </p:nvSpPr>
            <p:spPr>
              <a:xfrm>
                <a:off x="7146713" y="2829348"/>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92" name="Freeform 570">
                <a:extLst>
                  <a:ext uri="{FF2B5EF4-FFF2-40B4-BE49-F238E27FC236}">
                    <a16:creationId xmlns:a16="http://schemas.microsoft.com/office/drawing/2014/main" id="{469D407C-0D0D-1EDD-0B87-E9449030B32C}"/>
                  </a:ext>
                </a:extLst>
              </p:cNvPr>
              <p:cNvSpPr/>
              <p:nvPr/>
            </p:nvSpPr>
            <p:spPr>
              <a:xfrm>
                <a:off x="7189046" y="2787015"/>
                <a:ext cx="10583" cy="84772"/>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93" name="Freeform 571">
                <a:extLst>
                  <a:ext uri="{FF2B5EF4-FFF2-40B4-BE49-F238E27FC236}">
                    <a16:creationId xmlns:a16="http://schemas.microsoft.com/office/drawing/2014/main" id="{BE0A9CFC-8CD9-ACDA-3443-BC740631032B}"/>
                  </a:ext>
                </a:extLst>
              </p:cNvPr>
              <p:cNvSpPr/>
              <p:nvPr/>
            </p:nvSpPr>
            <p:spPr>
              <a:xfrm>
                <a:off x="7154439" y="2829348"/>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94" name="Freeform 572">
                <a:extLst>
                  <a:ext uri="{FF2B5EF4-FFF2-40B4-BE49-F238E27FC236}">
                    <a16:creationId xmlns:a16="http://schemas.microsoft.com/office/drawing/2014/main" id="{42DB6938-FDFB-CAB7-A552-F3ABA2D05F0E}"/>
                  </a:ext>
                </a:extLst>
              </p:cNvPr>
              <p:cNvSpPr/>
              <p:nvPr/>
            </p:nvSpPr>
            <p:spPr>
              <a:xfrm>
                <a:off x="7196772" y="2787015"/>
                <a:ext cx="10583" cy="84772"/>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95" name="Freeform 573">
                <a:extLst>
                  <a:ext uri="{FF2B5EF4-FFF2-40B4-BE49-F238E27FC236}">
                    <a16:creationId xmlns:a16="http://schemas.microsoft.com/office/drawing/2014/main" id="{30356C23-880B-3C79-5749-89304E1BE8FB}"/>
                  </a:ext>
                </a:extLst>
              </p:cNvPr>
              <p:cNvSpPr/>
              <p:nvPr/>
            </p:nvSpPr>
            <p:spPr>
              <a:xfrm>
                <a:off x="7169996" y="2829348"/>
                <a:ext cx="84772" cy="10583"/>
              </a:xfrm>
              <a:custGeom>
                <a:avLst/>
                <a:gdLst>
                  <a:gd name="connsiteX0" fmla="*/ 0 w 84772"/>
                  <a:gd name="connsiteY0" fmla="*/ 0 h 10583"/>
                  <a:gd name="connsiteX1" fmla="*/ 84772 w 84772"/>
                  <a:gd name="connsiteY1" fmla="*/ 0 h 10583"/>
                </a:gdLst>
                <a:ahLst/>
                <a:cxnLst>
                  <a:cxn ang="0">
                    <a:pos x="connsiteX0" y="connsiteY0"/>
                  </a:cxn>
                  <a:cxn ang="0">
                    <a:pos x="connsiteX1" y="connsiteY1"/>
                  </a:cxn>
                </a:cxnLst>
                <a:rect l="l" t="t" r="r" b="b"/>
                <a:pathLst>
                  <a:path w="84772" h="10583">
                    <a:moveTo>
                      <a:pt x="0" y="0"/>
                    </a:moveTo>
                    <a:lnTo>
                      <a:pt x="84772"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96" name="Freeform 574">
                <a:extLst>
                  <a:ext uri="{FF2B5EF4-FFF2-40B4-BE49-F238E27FC236}">
                    <a16:creationId xmlns:a16="http://schemas.microsoft.com/office/drawing/2014/main" id="{3ECF22F9-8B62-9BD4-0602-DAC480B30620}"/>
                  </a:ext>
                </a:extLst>
              </p:cNvPr>
              <p:cNvSpPr/>
              <p:nvPr/>
            </p:nvSpPr>
            <p:spPr>
              <a:xfrm>
                <a:off x="7212435" y="2787015"/>
                <a:ext cx="10583" cy="84772"/>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97" name="Freeform 575">
                <a:extLst>
                  <a:ext uri="{FF2B5EF4-FFF2-40B4-BE49-F238E27FC236}">
                    <a16:creationId xmlns:a16="http://schemas.microsoft.com/office/drawing/2014/main" id="{C0D2B4BA-374D-E0A2-6EBD-1406AED104F2}"/>
                  </a:ext>
                </a:extLst>
              </p:cNvPr>
              <p:cNvSpPr/>
              <p:nvPr/>
            </p:nvSpPr>
            <p:spPr>
              <a:xfrm>
                <a:off x="7224500" y="3088005"/>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98" name="Freeform 576">
                <a:extLst>
                  <a:ext uri="{FF2B5EF4-FFF2-40B4-BE49-F238E27FC236}">
                    <a16:creationId xmlns:a16="http://schemas.microsoft.com/office/drawing/2014/main" id="{D097DA8E-B6FD-957D-5C22-EC76B0719944}"/>
                  </a:ext>
                </a:extLst>
              </p:cNvPr>
              <p:cNvSpPr/>
              <p:nvPr/>
            </p:nvSpPr>
            <p:spPr>
              <a:xfrm>
                <a:off x="7266834" y="3045671"/>
                <a:ext cx="10583" cy="84772"/>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599" name="Freeform 577">
                <a:extLst>
                  <a:ext uri="{FF2B5EF4-FFF2-40B4-BE49-F238E27FC236}">
                    <a16:creationId xmlns:a16="http://schemas.microsoft.com/office/drawing/2014/main" id="{E03CF912-0BBE-C0B8-B309-776698D2B000}"/>
                  </a:ext>
                </a:extLst>
              </p:cNvPr>
              <p:cNvSpPr/>
              <p:nvPr/>
            </p:nvSpPr>
            <p:spPr>
              <a:xfrm>
                <a:off x="7682441" y="3389841"/>
                <a:ext cx="84772" cy="10583"/>
              </a:xfrm>
              <a:custGeom>
                <a:avLst/>
                <a:gdLst>
                  <a:gd name="connsiteX0" fmla="*/ 0 w 84772"/>
                  <a:gd name="connsiteY0" fmla="*/ 0 h 10583"/>
                  <a:gd name="connsiteX1" fmla="*/ 84772 w 84772"/>
                  <a:gd name="connsiteY1" fmla="*/ 0 h 10583"/>
                </a:gdLst>
                <a:ahLst/>
                <a:cxnLst>
                  <a:cxn ang="0">
                    <a:pos x="connsiteX0" y="connsiteY0"/>
                  </a:cxn>
                  <a:cxn ang="0">
                    <a:pos x="connsiteX1" y="connsiteY1"/>
                  </a:cxn>
                </a:cxnLst>
                <a:rect l="l" t="t" r="r" b="b"/>
                <a:pathLst>
                  <a:path w="84772" h="10583">
                    <a:moveTo>
                      <a:pt x="0" y="0"/>
                    </a:moveTo>
                    <a:lnTo>
                      <a:pt x="84772"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600" name="Freeform 578">
                <a:extLst>
                  <a:ext uri="{FF2B5EF4-FFF2-40B4-BE49-F238E27FC236}">
                    <a16:creationId xmlns:a16="http://schemas.microsoft.com/office/drawing/2014/main" id="{1734524A-E0D1-BC2D-A0B7-41D978175863}"/>
                  </a:ext>
                </a:extLst>
              </p:cNvPr>
              <p:cNvSpPr/>
              <p:nvPr/>
            </p:nvSpPr>
            <p:spPr>
              <a:xfrm>
                <a:off x="7724775" y="3347508"/>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601" name="Freeform 579">
                <a:extLst>
                  <a:ext uri="{FF2B5EF4-FFF2-40B4-BE49-F238E27FC236}">
                    <a16:creationId xmlns:a16="http://schemas.microsoft.com/office/drawing/2014/main" id="{118DDF33-29FA-A7DB-9F42-7D235CB8E825}"/>
                  </a:ext>
                </a:extLst>
              </p:cNvPr>
              <p:cNvSpPr/>
              <p:nvPr/>
            </p:nvSpPr>
            <p:spPr>
              <a:xfrm>
                <a:off x="7690167" y="3389841"/>
                <a:ext cx="84772" cy="10583"/>
              </a:xfrm>
              <a:custGeom>
                <a:avLst/>
                <a:gdLst>
                  <a:gd name="connsiteX0" fmla="*/ 0 w 84772"/>
                  <a:gd name="connsiteY0" fmla="*/ 0 h 10583"/>
                  <a:gd name="connsiteX1" fmla="*/ 84773 w 84772"/>
                  <a:gd name="connsiteY1" fmla="*/ 0 h 10583"/>
                </a:gdLst>
                <a:ahLst/>
                <a:cxnLst>
                  <a:cxn ang="0">
                    <a:pos x="connsiteX0" y="connsiteY0"/>
                  </a:cxn>
                  <a:cxn ang="0">
                    <a:pos x="connsiteX1" y="connsiteY1"/>
                  </a:cxn>
                </a:cxnLst>
                <a:rect l="l" t="t" r="r" b="b"/>
                <a:pathLst>
                  <a:path w="84772" h="10583">
                    <a:moveTo>
                      <a:pt x="0" y="0"/>
                    </a:moveTo>
                    <a:lnTo>
                      <a:pt x="84773"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602" name="Freeform 580">
                <a:extLst>
                  <a:ext uri="{FF2B5EF4-FFF2-40B4-BE49-F238E27FC236}">
                    <a16:creationId xmlns:a16="http://schemas.microsoft.com/office/drawing/2014/main" id="{272B2C5C-C3F2-7641-3202-863FF8832661}"/>
                  </a:ext>
                </a:extLst>
              </p:cNvPr>
              <p:cNvSpPr/>
              <p:nvPr/>
            </p:nvSpPr>
            <p:spPr>
              <a:xfrm>
                <a:off x="7732500" y="3347508"/>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603" name="Freeform 581">
                <a:extLst>
                  <a:ext uri="{FF2B5EF4-FFF2-40B4-BE49-F238E27FC236}">
                    <a16:creationId xmlns:a16="http://schemas.microsoft.com/office/drawing/2014/main" id="{A4E05A88-2444-51FB-7837-78180BFA1634}"/>
                  </a:ext>
                </a:extLst>
              </p:cNvPr>
              <p:cNvSpPr/>
              <p:nvPr/>
            </p:nvSpPr>
            <p:spPr>
              <a:xfrm>
                <a:off x="8225895" y="4395258"/>
                <a:ext cx="84772" cy="10583"/>
              </a:xfrm>
              <a:custGeom>
                <a:avLst/>
                <a:gdLst>
                  <a:gd name="connsiteX0" fmla="*/ 0 w 84772"/>
                  <a:gd name="connsiteY0" fmla="*/ 0 h 10583"/>
                  <a:gd name="connsiteX1" fmla="*/ 84773 w 84772"/>
                  <a:gd name="connsiteY1" fmla="*/ 0 h 10583"/>
                </a:gdLst>
                <a:ahLst/>
                <a:cxnLst>
                  <a:cxn ang="0">
                    <a:pos x="connsiteX0" y="connsiteY0"/>
                  </a:cxn>
                  <a:cxn ang="0">
                    <a:pos x="connsiteX1" y="connsiteY1"/>
                  </a:cxn>
                </a:cxnLst>
                <a:rect l="l" t="t" r="r" b="b"/>
                <a:pathLst>
                  <a:path w="84772" h="10583">
                    <a:moveTo>
                      <a:pt x="0" y="0"/>
                    </a:moveTo>
                    <a:lnTo>
                      <a:pt x="84773" y="0"/>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604" name="Freeform 582">
                <a:extLst>
                  <a:ext uri="{FF2B5EF4-FFF2-40B4-BE49-F238E27FC236}">
                    <a16:creationId xmlns:a16="http://schemas.microsoft.com/office/drawing/2014/main" id="{B9572D5A-CFD1-0F50-C89B-4AC527A813DF}"/>
                  </a:ext>
                </a:extLst>
              </p:cNvPr>
              <p:cNvSpPr/>
              <p:nvPr/>
            </p:nvSpPr>
            <p:spPr>
              <a:xfrm>
                <a:off x="8268335" y="4352925"/>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lumMod val="60000"/>
                    <a:lumOff val="40000"/>
                  </a:schemeClr>
                </a:solidFill>
                <a:prstDash val="solid"/>
                <a:miter/>
              </a:ln>
            </p:spPr>
            <p:txBody>
              <a:bodyPr rtlCol="0" anchor="ct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grpSp>
      </p:grpSp>
      <p:sp>
        <p:nvSpPr>
          <p:cNvPr id="8" name="TextBox 7">
            <a:extLst>
              <a:ext uri="{FF2B5EF4-FFF2-40B4-BE49-F238E27FC236}">
                <a16:creationId xmlns:a16="http://schemas.microsoft.com/office/drawing/2014/main" id="{62A5CCC3-5125-F564-8CC9-F765BDF379BB}"/>
              </a:ext>
            </a:extLst>
          </p:cNvPr>
          <p:cNvSpPr txBox="1"/>
          <p:nvPr/>
        </p:nvSpPr>
        <p:spPr>
          <a:xfrm>
            <a:off x="1" y="4755445"/>
            <a:ext cx="7593889" cy="538609"/>
          </a:xfrm>
          <a:prstGeom prst="rect">
            <a:avLst/>
          </a:prstGeom>
          <a:noFill/>
        </p:spPr>
        <p:txBody>
          <a:bodyPr wrap="square" rtlCol="0">
            <a:spAutoFit/>
          </a:bodyPr>
          <a:lstStyle/>
          <a:p>
            <a:pPr defTabSz="457200" fontAlgn="auto">
              <a:spcBef>
                <a:spcPts val="0"/>
              </a:spcBef>
              <a:spcAft>
                <a:spcPts val="0"/>
              </a:spcAft>
              <a:defRPr/>
            </a:pPr>
            <a:r>
              <a:rPr lang="en-US" sz="1100" b="1" dirty="0">
                <a:solidFill>
                  <a:prstClr val="black"/>
                </a:solidFill>
                <a:latin typeface="Arial" panose="020B0604020202020204"/>
                <a:ea typeface="+mn-ea"/>
                <a:cs typeface="+mn-cs"/>
              </a:rPr>
              <a:t>Raghav K, et al. Presented at: ASCO;2023.</a:t>
            </a:r>
          </a:p>
          <a:p>
            <a:pPr defTabSz="457200" fontAlgn="auto">
              <a:spcBef>
                <a:spcPts val="0"/>
              </a:spcBef>
              <a:spcAft>
                <a:spcPts val="0"/>
              </a:spcAft>
              <a:defRPr/>
            </a:pPr>
            <a:endParaRPr lang="en-US" sz="1800" dirty="0">
              <a:solidFill>
                <a:prstClr val="black"/>
              </a:solidFill>
              <a:latin typeface="Arial" panose="020B0604020202020204"/>
              <a:ea typeface="+mn-ea"/>
              <a:cs typeface="+mn-cs"/>
            </a:endParaRPr>
          </a:p>
        </p:txBody>
      </p:sp>
    </p:spTree>
    <p:extLst>
      <p:ext uri="{BB962C8B-B14F-4D97-AF65-F5344CB8AC3E}">
        <p14:creationId xmlns:p14="http://schemas.microsoft.com/office/powerpoint/2010/main" val="12785485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5D68244-839E-85A8-6ABE-689208A6CA86}"/>
              </a:ext>
            </a:extLst>
          </p:cNvPr>
          <p:cNvSpPr>
            <a:spLocks noGrp="1"/>
          </p:cNvSpPr>
          <p:nvPr>
            <p:ph type="title"/>
          </p:nvPr>
        </p:nvSpPr>
        <p:spPr/>
        <p:txBody>
          <a:bodyPr>
            <a:normAutofit fontScale="90000"/>
          </a:bodyPr>
          <a:lstStyle/>
          <a:p>
            <a:r>
              <a:rPr lang="en-US"/>
              <a:t>MOUNTAINEER: Global, Open-Label, Phase 2 Trial </a:t>
            </a:r>
            <a:endParaRPr lang="en-US" dirty="0"/>
          </a:p>
        </p:txBody>
      </p:sp>
      <p:pic>
        <p:nvPicPr>
          <p:cNvPr id="3" name="Picture 2">
            <a:extLst>
              <a:ext uri="{FF2B5EF4-FFF2-40B4-BE49-F238E27FC236}">
                <a16:creationId xmlns:a16="http://schemas.microsoft.com/office/drawing/2014/main" id="{847820DA-13D0-4851-4645-401A5BBA1187}"/>
              </a:ext>
            </a:extLst>
          </p:cNvPr>
          <p:cNvPicPr/>
          <p:nvPr/>
        </p:nvPicPr>
        <p:blipFill>
          <a:blip r:embed="rId2"/>
          <a:stretch>
            <a:fillRect/>
          </a:stretch>
        </p:blipFill>
        <p:spPr>
          <a:xfrm>
            <a:off x="0" y="2381"/>
            <a:ext cx="9144000" cy="5143500"/>
          </a:xfrm>
          <a:prstGeom prst="rect">
            <a:avLst/>
          </a:prstGeom>
        </p:spPr>
      </p:pic>
      <p:sp>
        <p:nvSpPr>
          <p:cNvPr id="4" name="TextBox 3">
            <a:extLst>
              <a:ext uri="{FF2B5EF4-FFF2-40B4-BE49-F238E27FC236}">
                <a16:creationId xmlns:a16="http://schemas.microsoft.com/office/drawing/2014/main" id="{2960EACC-3F5E-4E41-ADC5-16CBE15367B9}"/>
              </a:ext>
            </a:extLst>
          </p:cNvPr>
          <p:cNvSpPr txBox="1"/>
          <p:nvPr/>
        </p:nvSpPr>
        <p:spPr>
          <a:xfrm>
            <a:off x="0" y="4776805"/>
            <a:ext cx="1549594" cy="369332"/>
          </a:xfrm>
          <a:prstGeom prst="rect">
            <a:avLst/>
          </a:prstGeom>
          <a:solidFill>
            <a:schemeClr val="bg1"/>
          </a:solidFill>
        </p:spPr>
        <p:txBody>
          <a:bodyPr wrap="square" rtlCol="0">
            <a:spAutoFit/>
          </a:bodyPr>
          <a:lstStyle/>
          <a:p>
            <a:pPr defTabSz="457200" fontAlgn="auto">
              <a:spcBef>
                <a:spcPts val="0"/>
              </a:spcBef>
              <a:spcAft>
                <a:spcPts val="0"/>
              </a:spcAft>
              <a:defRPr/>
            </a:pPr>
            <a:endParaRPr lang="en-US" sz="1800" dirty="0">
              <a:solidFill>
                <a:prstClr val="black"/>
              </a:solidFill>
              <a:latin typeface="Calibri" panose="020F0502020204030204"/>
              <a:ea typeface="+mn-ea"/>
              <a:cs typeface="+mn-cs"/>
            </a:endParaRPr>
          </a:p>
        </p:txBody>
      </p:sp>
      <p:sp>
        <p:nvSpPr>
          <p:cNvPr id="5" name="TextBox 4">
            <a:extLst>
              <a:ext uri="{FF2B5EF4-FFF2-40B4-BE49-F238E27FC236}">
                <a16:creationId xmlns:a16="http://schemas.microsoft.com/office/drawing/2014/main" id="{E79E57F7-0AB4-2529-4E78-DEF5FA70A506}"/>
              </a:ext>
            </a:extLst>
          </p:cNvPr>
          <p:cNvSpPr txBox="1"/>
          <p:nvPr/>
        </p:nvSpPr>
        <p:spPr>
          <a:xfrm>
            <a:off x="0" y="4852677"/>
            <a:ext cx="4691270" cy="261610"/>
          </a:xfrm>
          <a:prstGeom prst="rect">
            <a:avLst/>
          </a:prstGeom>
          <a:noFill/>
        </p:spPr>
        <p:txBody>
          <a:bodyPr wrap="square" rtlCol="0">
            <a:spAutoFit/>
          </a:bodyPr>
          <a:lstStyle/>
          <a:p>
            <a:pPr defTabSz="457200" fontAlgn="auto">
              <a:spcBef>
                <a:spcPts val="0"/>
              </a:spcBef>
              <a:spcAft>
                <a:spcPts val="0"/>
              </a:spcAft>
            </a:pPr>
            <a:r>
              <a:rPr lang="en-US" sz="1100" b="1" dirty="0">
                <a:solidFill>
                  <a:prstClr val="black"/>
                </a:solidFill>
                <a:latin typeface="Calibri" panose="020F0502020204030204"/>
                <a:ea typeface="+mn-ea"/>
                <a:cs typeface="+mn-cs"/>
              </a:rPr>
              <a:t>Stricker J, et al. Presented at: ESMO-WCGI;202. </a:t>
            </a:r>
          </a:p>
        </p:txBody>
      </p:sp>
      <p:sp>
        <p:nvSpPr>
          <p:cNvPr id="6" name="Rectangle 5">
            <a:extLst>
              <a:ext uri="{FF2B5EF4-FFF2-40B4-BE49-F238E27FC236}">
                <a16:creationId xmlns:a16="http://schemas.microsoft.com/office/drawing/2014/main" id="{41AF6F65-11D0-BFB4-90CF-5EE54CA3FA5D}"/>
              </a:ext>
            </a:extLst>
          </p:cNvPr>
          <p:cNvSpPr/>
          <p:nvPr/>
        </p:nvSpPr>
        <p:spPr>
          <a:xfrm>
            <a:off x="6738730" y="4744955"/>
            <a:ext cx="2315818" cy="261610"/>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panose="020F0502020204030204"/>
            </a:endParaRPr>
          </a:p>
        </p:txBody>
      </p:sp>
    </p:spTree>
    <p:extLst>
      <p:ext uri="{BB962C8B-B14F-4D97-AF65-F5344CB8AC3E}">
        <p14:creationId xmlns:p14="http://schemas.microsoft.com/office/powerpoint/2010/main" val="528226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solidFill>
                  <a:srgbClr val="003767"/>
                </a:solidFill>
              </a:rPr>
              <a:t>Thank You to Our Supporters:</a:t>
            </a:r>
            <a:endParaRPr lang="en-US" b="1" dirty="0"/>
          </a:p>
        </p:txBody>
      </p:sp>
      <p:pic>
        <p:nvPicPr>
          <p:cNvPr id="10" name="Picture 9" descr="Logo&#10;&#10;Description automatically generated">
            <a:extLst>
              <a:ext uri="{FF2B5EF4-FFF2-40B4-BE49-F238E27FC236}">
                <a16:creationId xmlns:a16="http://schemas.microsoft.com/office/drawing/2014/main" id="{FF1CA5D2-3F0F-4E39-8E73-66DAA69BC1A7}"/>
              </a:ext>
            </a:extLst>
          </p:cNvPr>
          <p:cNvPicPr>
            <a:picLocks noChangeAspect="1"/>
          </p:cNvPicPr>
          <p:nvPr/>
        </p:nvPicPr>
        <p:blipFill>
          <a:blip r:embed="rId2"/>
          <a:stretch>
            <a:fillRect/>
          </a:stretch>
        </p:blipFill>
        <p:spPr>
          <a:xfrm>
            <a:off x="2713809" y="2769794"/>
            <a:ext cx="3547412" cy="881597"/>
          </a:xfrm>
          <a:prstGeom prst="rect">
            <a:avLst/>
          </a:prstGeom>
        </p:spPr>
      </p:pic>
      <p:pic>
        <p:nvPicPr>
          <p:cNvPr id="5" name="Picture 4" descr="A black and orange logo&#10;&#10;Description automatically generated">
            <a:extLst>
              <a:ext uri="{FF2B5EF4-FFF2-40B4-BE49-F238E27FC236}">
                <a16:creationId xmlns:a16="http://schemas.microsoft.com/office/drawing/2014/main" id="{B6DC9DF2-A34A-6251-9DEF-C03E95784EC0}"/>
              </a:ext>
            </a:extLst>
          </p:cNvPr>
          <p:cNvPicPr>
            <a:picLocks noChangeAspect="1"/>
          </p:cNvPicPr>
          <p:nvPr/>
        </p:nvPicPr>
        <p:blipFill>
          <a:blip r:embed="rId3"/>
          <a:stretch>
            <a:fillRect/>
          </a:stretch>
        </p:blipFill>
        <p:spPr>
          <a:xfrm>
            <a:off x="2513572" y="1315784"/>
            <a:ext cx="4116856" cy="1062684"/>
          </a:xfrm>
          <a:prstGeom prst="rect">
            <a:avLst/>
          </a:prstGeom>
        </p:spPr>
      </p:pic>
    </p:spTree>
    <p:extLst>
      <p:ext uri="{BB962C8B-B14F-4D97-AF65-F5344CB8AC3E}">
        <p14:creationId xmlns:p14="http://schemas.microsoft.com/office/powerpoint/2010/main" val="42814715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D41D906-005C-F3FF-E3E4-92B7E81B48A3}"/>
              </a:ext>
            </a:extLst>
          </p:cNvPr>
          <p:cNvSpPr>
            <a:spLocks noGrp="1"/>
          </p:cNvSpPr>
          <p:nvPr>
            <p:ph type="title"/>
          </p:nvPr>
        </p:nvSpPr>
        <p:spPr/>
        <p:txBody>
          <a:bodyPr>
            <a:normAutofit fontScale="90000"/>
          </a:bodyPr>
          <a:lstStyle/>
          <a:p>
            <a:r>
              <a:rPr lang="en-US"/>
              <a:t>Tucatinib + Trastuzumab: Change in Tumor Size</a:t>
            </a:r>
            <a:endParaRPr lang="en-US" baseline="30000" dirty="0"/>
          </a:p>
        </p:txBody>
      </p:sp>
      <p:pic>
        <p:nvPicPr>
          <p:cNvPr id="3" name="Picture 2">
            <a:extLst>
              <a:ext uri="{FF2B5EF4-FFF2-40B4-BE49-F238E27FC236}">
                <a16:creationId xmlns:a16="http://schemas.microsoft.com/office/drawing/2014/main" id="{BE2C8B8B-B6BF-2025-559E-9B8121602587}"/>
              </a:ext>
            </a:extLst>
          </p:cNvPr>
          <p:cNvPicPr/>
          <p:nvPr/>
        </p:nvPicPr>
        <p:blipFill>
          <a:blip r:embed="rId2"/>
          <a:stretch>
            <a:fillRect/>
          </a:stretch>
        </p:blipFill>
        <p:spPr>
          <a:xfrm>
            <a:off x="0" y="2382"/>
            <a:ext cx="9144000" cy="4802345"/>
          </a:xfrm>
          <a:prstGeom prst="rect">
            <a:avLst/>
          </a:prstGeom>
        </p:spPr>
      </p:pic>
      <p:sp>
        <p:nvSpPr>
          <p:cNvPr id="5" name="TextBox 4">
            <a:extLst>
              <a:ext uri="{FF2B5EF4-FFF2-40B4-BE49-F238E27FC236}">
                <a16:creationId xmlns:a16="http://schemas.microsoft.com/office/drawing/2014/main" id="{7C271EC9-47EF-B7EB-24C7-42DD9644C5F4}"/>
              </a:ext>
            </a:extLst>
          </p:cNvPr>
          <p:cNvSpPr txBox="1"/>
          <p:nvPr/>
        </p:nvSpPr>
        <p:spPr>
          <a:xfrm>
            <a:off x="0" y="4804727"/>
            <a:ext cx="5775960" cy="538609"/>
          </a:xfrm>
          <a:prstGeom prst="rect">
            <a:avLst/>
          </a:prstGeom>
          <a:noFill/>
        </p:spPr>
        <p:txBody>
          <a:bodyPr wrap="square" rtlCol="0">
            <a:spAutoFit/>
          </a:bodyPr>
          <a:lstStyle/>
          <a:p>
            <a:pPr defTabSz="457200" fontAlgn="auto">
              <a:spcBef>
                <a:spcPts val="0"/>
              </a:spcBef>
              <a:spcAft>
                <a:spcPts val="0"/>
              </a:spcAft>
            </a:pPr>
            <a:r>
              <a:rPr lang="en-US" sz="1100" b="1" dirty="0">
                <a:solidFill>
                  <a:prstClr val="black"/>
                </a:solidFill>
                <a:latin typeface="Calibri" panose="020F0502020204030204"/>
                <a:ea typeface="+mn-ea"/>
                <a:cs typeface="+mn-cs"/>
              </a:rPr>
              <a:t>Raghav K, et al. Presented at: ASCO;2023.</a:t>
            </a:r>
          </a:p>
          <a:p>
            <a:pPr defTabSz="457200" fontAlgn="auto">
              <a:spcBef>
                <a:spcPts val="0"/>
              </a:spcBef>
              <a:spcAft>
                <a:spcPts val="0"/>
              </a:spcAft>
            </a:pPr>
            <a:endParaRPr lang="en-US" sz="1800" dirty="0">
              <a:solidFill>
                <a:prstClr val="black"/>
              </a:solidFill>
              <a:latin typeface="Calibri" panose="020F0502020204030204"/>
              <a:ea typeface="+mn-ea"/>
              <a:cs typeface="+mn-cs"/>
            </a:endParaRPr>
          </a:p>
        </p:txBody>
      </p:sp>
      <p:sp>
        <p:nvSpPr>
          <p:cNvPr id="6" name="Rectangle 5">
            <a:extLst>
              <a:ext uri="{FF2B5EF4-FFF2-40B4-BE49-F238E27FC236}">
                <a16:creationId xmlns:a16="http://schemas.microsoft.com/office/drawing/2014/main" id="{E902A247-B628-92B6-2C0E-C67696C84D95}"/>
              </a:ext>
            </a:extLst>
          </p:cNvPr>
          <p:cNvSpPr/>
          <p:nvPr/>
        </p:nvSpPr>
        <p:spPr>
          <a:xfrm>
            <a:off x="60960" y="4482942"/>
            <a:ext cx="2621280" cy="321785"/>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panose="020F0502020204030204"/>
            </a:endParaRPr>
          </a:p>
        </p:txBody>
      </p:sp>
      <p:sp>
        <p:nvSpPr>
          <p:cNvPr id="7" name="Rectangle 6">
            <a:extLst>
              <a:ext uri="{FF2B5EF4-FFF2-40B4-BE49-F238E27FC236}">
                <a16:creationId xmlns:a16="http://schemas.microsoft.com/office/drawing/2014/main" id="{89A89C94-1161-2DC2-99C9-FD019AE45442}"/>
              </a:ext>
            </a:extLst>
          </p:cNvPr>
          <p:cNvSpPr/>
          <p:nvPr/>
        </p:nvSpPr>
        <p:spPr>
          <a:xfrm>
            <a:off x="6758940" y="4399122"/>
            <a:ext cx="2263140" cy="321785"/>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panose="020F0502020204030204"/>
            </a:endParaRPr>
          </a:p>
        </p:txBody>
      </p:sp>
    </p:spTree>
    <p:extLst>
      <p:ext uri="{BB962C8B-B14F-4D97-AF65-F5344CB8AC3E}">
        <p14:creationId xmlns:p14="http://schemas.microsoft.com/office/powerpoint/2010/main" val="9977135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6" y="1931196"/>
            <a:ext cx="5488409" cy="242217"/>
          </a:xfrm>
        </p:spPr>
        <p:txBody>
          <a:bodyPr/>
          <a:lstStyle/>
          <a:p>
            <a:r>
              <a:rPr lang="en-US" sz="492" b="1" kern="1200" dirty="0">
                <a:solidFill>
                  <a:schemeClr val="tx1"/>
                </a:solidFill>
                <a:latin typeface="Arial" charset="0"/>
                <a:ea typeface="+mn-ea"/>
                <a:cs typeface="+mn-cs"/>
              </a:rPr>
              <a:t>&lt;br /&gt;Tucatanib and trastuzumab ( MOUNTAINEER) | Response Assessment by IHC + FISH</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8" y="2381"/>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72998" y="4851202"/>
            <a:ext cx="8585810" cy="2678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160752" eaLnBrk="0"/>
            <a:r>
              <a:rPr lang="en-US" sz="844" dirty="0">
                <a:latin typeface="Arial" charset="0"/>
                <a:ea typeface="+mn-ea"/>
                <a:cs typeface="Lucida Sans Unicode"/>
              </a:rPr>
              <a:t>Content of this presentation is the property of the author, licensed by ASCO. Permission required for reuse.</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6" y="1931196"/>
            <a:ext cx="5488409" cy="242217"/>
          </a:xfrm>
        </p:spPr>
        <p:txBody>
          <a:bodyPr/>
          <a:lstStyle/>
          <a:p>
            <a:r>
              <a:rPr lang="en-US" sz="492" b="1" kern="1200" dirty="0">
                <a:solidFill>
                  <a:schemeClr val="tx1"/>
                </a:solidFill>
                <a:latin typeface="Arial" charset="0"/>
                <a:ea typeface="+mn-ea"/>
                <a:cs typeface="+mn-cs"/>
              </a:rPr>
              <a:t>&lt;br /&gt;Results: MOUNTAINEER Cohorts A+B | Response Assessment by Testing Platform</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8" y="2381"/>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72998" y="4851202"/>
            <a:ext cx="8585810" cy="2678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160752" eaLnBrk="0"/>
            <a:r>
              <a:rPr lang="en-US" sz="844" dirty="0">
                <a:latin typeface="Arial" charset="0"/>
                <a:ea typeface="+mn-ea"/>
                <a:cs typeface="Lucida Sans Unicode"/>
              </a:rPr>
              <a:t>Content of this presentation is the property of the author, licensed by ASCO. Permission required for reuse.</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81B5F9D-7D94-62D8-98BF-216B2227B62D}"/>
              </a:ext>
            </a:extLst>
          </p:cNvPr>
          <p:cNvSpPr>
            <a:spLocks noGrp="1"/>
          </p:cNvSpPr>
          <p:nvPr>
            <p:ph type="title"/>
          </p:nvPr>
        </p:nvSpPr>
        <p:spPr/>
        <p:txBody>
          <a:bodyPr>
            <a:normAutofit/>
          </a:bodyPr>
          <a:lstStyle/>
          <a:p>
            <a:r>
              <a:rPr lang="en-US"/>
              <a:t>Tucatinib + Trastuzumab: PFS and OS</a:t>
            </a:r>
            <a:endParaRPr lang="en-US" dirty="0"/>
          </a:p>
        </p:txBody>
      </p:sp>
      <p:pic>
        <p:nvPicPr>
          <p:cNvPr id="3" name="Picture 2">
            <a:extLst>
              <a:ext uri="{FF2B5EF4-FFF2-40B4-BE49-F238E27FC236}">
                <a16:creationId xmlns:a16="http://schemas.microsoft.com/office/drawing/2014/main" id="{B2866C23-79B2-59A9-7BF5-25A222A54837}"/>
              </a:ext>
            </a:extLst>
          </p:cNvPr>
          <p:cNvPicPr/>
          <p:nvPr/>
        </p:nvPicPr>
        <p:blipFill>
          <a:blip r:embed="rId2"/>
          <a:stretch>
            <a:fillRect/>
          </a:stretch>
        </p:blipFill>
        <p:spPr>
          <a:xfrm>
            <a:off x="0" y="2381"/>
            <a:ext cx="9144000" cy="4800600"/>
          </a:xfrm>
          <a:prstGeom prst="rect">
            <a:avLst/>
          </a:prstGeom>
        </p:spPr>
      </p:pic>
      <p:sp>
        <p:nvSpPr>
          <p:cNvPr id="5" name="TextBox 4">
            <a:extLst>
              <a:ext uri="{FF2B5EF4-FFF2-40B4-BE49-F238E27FC236}">
                <a16:creationId xmlns:a16="http://schemas.microsoft.com/office/drawing/2014/main" id="{048E7016-C1F4-F5C0-2D4D-8FFE9462D6E4}"/>
              </a:ext>
            </a:extLst>
          </p:cNvPr>
          <p:cNvSpPr txBox="1"/>
          <p:nvPr/>
        </p:nvSpPr>
        <p:spPr>
          <a:xfrm>
            <a:off x="0" y="4802982"/>
            <a:ext cx="6499860" cy="538609"/>
          </a:xfrm>
          <a:prstGeom prst="rect">
            <a:avLst/>
          </a:prstGeom>
          <a:noFill/>
        </p:spPr>
        <p:txBody>
          <a:bodyPr wrap="square" rtlCol="0">
            <a:spAutoFit/>
          </a:bodyPr>
          <a:lstStyle/>
          <a:p>
            <a:pPr defTabSz="457200" fontAlgn="auto">
              <a:spcBef>
                <a:spcPts val="0"/>
              </a:spcBef>
              <a:spcAft>
                <a:spcPts val="0"/>
              </a:spcAft>
            </a:pPr>
            <a:r>
              <a:rPr lang="en-US" sz="1100" b="1" dirty="0">
                <a:solidFill>
                  <a:prstClr val="black"/>
                </a:solidFill>
                <a:latin typeface="Calibri" panose="020F0502020204030204"/>
                <a:ea typeface="+mn-ea"/>
                <a:cs typeface="+mn-cs"/>
              </a:rPr>
              <a:t>Raghav K, et al. Presented at: ASCO;2023.</a:t>
            </a:r>
          </a:p>
          <a:p>
            <a:pPr defTabSz="457200" fontAlgn="auto">
              <a:spcBef>
                <a:spcPts val="0"/>
              </a:spcBef>
              <a:spcAft>
                <a:spcPts val="0"/>
              </a:spcAft>
            </a:pPr>
            <a:endParaRPr lang="en-US" sz="1800" dirty="0">
              <a:solidFill>
                <a:prstClr val="black"/>
              </a:solidFill>
              <a:latin typeface="Calibri" panose="020F0502020204030204"/>
              <a:ea typeface="+mn-ea"/>
              <a:cs typeface="+mn-cs"/>
            </a:endParaRPr>
          </a:p>
        </p:txBody>
      </p:sp>
      <p:sp>
        <p:nvSpPr>
          <p:cNvPr id="6" name="Rectangle 5">
            <a:extLst>
              <a:ext uri="{FF2B5EF4-FFF2-40B4-BE49-F238E27FC236}">
                <a16:creationId xmlns:a16="http://schemas.microsoft.com/office/drawing/2014/main" id="{3525E1BA-63CA-7A8D-713C-1B702F23DAE2}"/>
              </a:ext>
            </a:extLst>
          </p:cNvPr>
          <p:cNvSpPr/>
          <p:nvPr/>
        </p:nvSpPr>
        <p:spPr>
          <a:xfrm>
            <a:off x="76200" y="4498181"/>
            <a:ext cx="1402080" cy="228600"/>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panose="020F0502020204030204"/>
            </a:endParaRPr>
          </a:p>
        </p:txBody>
      </p:sp>
      <p:sp>
        <p:nvSpPr>
          <p:cNvPr id="7" name="Rectangle 6">
            <a:extLst>
              <a:ext uri="{FF2B5EF4-FFF2-40B4-BE49-F238E27FC236}">
                <a16:creationId xmlns:a16="http://schemas.microsoft.com/office/drawing/2014/main" id="{1F7DEC18-5D59-9C76-0235-18AD10195CBD}"/>
              </a:ext>
            </a:extLst>
          </p:cNvPr>
          <p:cNvSpPr/>
          <p:nvPr/>
        </p:nvSpPr>
        <p:spPr>
          <a:xfrm>
            <a:off x="6812280" y="4421981"/>
            <a:ext cx="2255520" cy="304800"/>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panose="020F0502020204030204"/>
            </a:endParaRPr>
          </a:p>
        </p:txBody>
      </p:sp>
    </p:spTree>
    <p:extLst>
      <p:ext uri="{BB962C8B-B14F-4D97-AF65-F5344CB8AC3E}">
        <p14:creationId xmlns:p14="http://schemas.microsoft.com/office/powerpoint/2010/main" val="28080889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0555036-260F-90B3-D578-8CFC04FA67BA}"/>
              </a:ext>
            </a:extLst>
          </p:cNvPr>
          <p:cNvSpPr>
            <a:spLocks noGrp="1"/>
          </p:cNvSpPr>
          <p:nvPr>
            <p:ph type="title"/>
          </p:nvPr>
        </p:nvSpPr>
        <p:spPr/>
        <p:txBody>
          <a:bodyPr/>
          <a:lstStyle/>
          <a:p>
            <a:r>
              <a:rPr lang="en-US" dirty="0"/>
              <a:t>MOUNTAINEER: Tucatinib + Trastuzumab: </a:t>
            </a:r>
            <a:br>
              <a:rPr lang="en-US" dirty="0"/>
            </a:br>
            <a:r>
              <a:rPr lang="en-US" dirty="0"/>
              <a:t>Summary – efficacy and safety</a:t>
            </a:r>
            <a:endParaRPr lang="de-DE" dirty="0"/>
          </a:p>
        </p:txBody>
      </p:sp>
      <p:graphicFrame>
        <p:nvGraphicFramePr>
          <p:cNvPr id="5" name="Content Placeholder 3">
            <a:extLst>
              <a:ext uri="{FF2B5EF4-FFF2-40B4-BE49-F238E27FC236}">
                <a16:creationId xmlns:a16="http://schemas.microsoft.com/office/drawing/2014/main" id="{24129D4A-D0F7-A1BC-3AEB-E49C41D7E5B7}"/>
              </a:ext>
            </a:extLst>
          </p:cNvPr>
          <p:cNvGraphicFramePr>
            <a:graphicFrameLocks/>
          </p:cNvGraphicFramePr>
          <p:nvPr/>
        </p:nvGraphicFramePr>
        <p:xfrm>
          <a:off x="332185" y="1787575"/>
          <a:ext cx="3159000" cy="2350920"/>
        </p:xfrm>
        <a:graphic>
          <a:graphicData uri="http://schemas.openxmlformats.org/drawingml/2006/table">
            <a:tbl>
              <a:tblPr firstRow="1" bandRow="1">
                <a:tableStyleId>{21E4AEA4-8DFA-4A89-87EB-49C32662AFE0}</a:tableStyleId>
              </a:tblPr>
              <a:tblGrid>
                <a:gridCol w="1674000">
                  <a:extLst>
                    <a:ext uri="{9D8B030D-6E8A-4147-A177-3AD203B41FA5}">
                      <a16:colId xmlns:a16="http://schemas.microsoft.com/office/drawing/2014/main" val="20000"/>
                    </a:ext>
                  </a:extLst>
                </a:gridCol>
                <a:gridCol w="1485000">
                  <a:extLst>
                    <a:ext uri="{9D8B030D-6E8A-4147-A177-3AD203B41FA5}">
                      <a16:colId xmlns:a16="http://schemas.microsoft.com/office/drawing/2014/main" val="4251146698"/>
                    </a:ext>
                  </a:extLst>
                </a:gridCol>
              </a:tblGrid>
              <a:tr h="469800">
                <a:tc>
                  <a:txBody>
                    <a:bodyPr/>
                    <a:lstStyle/>
                    <a:p>
                      <a:r>
                        <a:rPr lang="en-US" sz="1100" noProof="1">
                          <a:solidFill>
                            <a:schemeClr val="bg1"/>
                          </a:solidFill>
                          <a:latin typeface="Avenir Next LT Pro Demi" panose="020B0704020202020204" pitchFamily="34" charset="0"/>
                        </a:rPr>
                        <a:t>Confirmed ORR, % </a:t>
                      </a:r>
                      <a:br>
                        <a:rPr lang="en-US" sz="1100" noProof="1">
                          <a:solidFill>
                            <a:schemeClr val="bg1"/>
                          </a:solidFill>
                          <a:latin typeface="Avenir Next LT Pro Demi" panose="020B0704020202020204" pitchFamily="34" charset="0"/>
                        </a:rPr>
                      </a:br>
                      <a:r>
                        <a:rPr lang="en-US" sz="1100" noProof="1">
                          <a:solidFill>
                            <a:schemeClr val="bg1"/>
                          </a:solidFill>
                          <a:latin typeface="Avenir Next LT Pro Demi" panose="020B0704020202020204" pitchFamily="34" charset="0"/>
                        </a:rPr>
                        <a:t>(95% CI)</a:t>
                      </a:r>
                    </a:p>
                  </a:txBody>
                  <a:tcPr marL="67500" marR="67500" marT="67500" marB="6750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solidFill>
                  </a:tcPr>
                </a:tc>
                <a:tc>
                  <a:txBody>
                    <a:bodyPr/>
                    <a:lstStyle/>
                    <a:p>
                      <a:pPr marL="360363" marR="0" lvl="0" indent="0" algn="l" defTabSz="121917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venir Next LT Pro Demi" panose="020B0704020202020204" pitchFamily="34" charset="0"/>
                        </a:rPr>
                        <a:t>38.1%</a:t>
                      </a:r>
                      <a:r>
                        <a:rPr lang="en-US" sz="1100" b="0" dirty="0">
                          <a:solidFill>
                            <a:schemeClr val="tx1"/>
                          </a:solidFill>
                          <a:latin typeface="Avenir Next LT Pro Demi" panose="020B0704020202020204" pitchFamily="34" charset="0"/>
                        </a:rPr>
                        <a:t> </a:t>
                      </a:r>
                      <a:br>
                        <a:rPr lang="en-US" sz="1100" b="0" dirty="0">
                          <a:solidFill>
                            <a:schemeClr val="tx1"/>
                          </a:solidFill>
                          <a:latin typeface="Avenir Next LT Pro" panose="020B0504020202020204" pitchFamily="34" charset="0"/>
                        </a:rPr>
                      </a:br>
                      <a:r>
                        <a:rPr lang="en-US" sz="1100" b="0" dirty="0">
                          <a:solidFill>
                            <a:schemeClr val="tx1"/>
                          </a:solidFill>
                          <a:latin typeface="Avenir Next LT Pro" panose="020B0504020202020204" pitchFamily="34" charset="0"/>
                        </a:rPr>
                        <a:t>(27.7-49.3)</a:t>
                      </a:r>
                    </a:p>
                  </a:txBody>
                  <a:tcPr marL="67500" marR="67500" marT="67500" marB="675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BEBEB">
                        <a:alpha val="70000"/>
                      </a:srgbClr>
                    </a:solidFill>
                  </a:tcPr>
                </a:tc>
                <a:extLst>
                  <a:ext uri="{0D108BD9-81ED-4DB2-BD59-A6C34878D82A}">
                    <a16:rowId xmlns:a16="http://schemas.microsoft.com/office/drawing/2014/main" val="10001"/>
                  </a:ext>
                </a:extLst>
              </a:tr>
              <a:tr h="469800">
                <a:tc>
                  <a:txBody>
                    <a:bodyPr/>
                    <a:lstStyle/>
                    <a:p>
                      <a:r>
                        <a:rPr lang="en-US" sz="1100" b="1" dirty="0">
                          <a:solidFill>
                            <a:schemeClr val="bg1"/>
                          </a:solidFill>
                          <a:latin typeface="Avenir Next LT Pro Demi" panose="020B0704020202020204" pitchFamily="34" charset="0"/>
                        </a:rPr>
                        <a:t>mDOR,</a:t>
                      </a:r>
                      <a:r>
                        <a:rPr lang="en-US" sz="1100" b="1" baseline="0" dirty="0">
                          <a:solidFill>
                            <a:schemeClr val="bg1"/>
                          </a:solidFill>
                          <a:latin typeface="Avenir Next LT Pro Demi" panose="020B0704020202020204" pitchFamily="34" charset="0"/>
                        </a:rPr>
                        <a:t> months </a:t>
                      </a:r>
                      <a:br>
                        <a:rPr lang="en-US" sz="1100" b="1" baseline="0" dirty="0">
                          <a:solidFill>
                            <a:schemeClr val="bg1"/>
                          </a:solidFill>
                          <a:latin typeface="Avenir Next LT Pro Demi" panose="020B0704020202020204" pitchFamily="34" charset="0"/>
                        </a:rPr>
                      </a:br>
                      <a:r>
                        <a:rPr lang="en-US" sz="1100" b="1" baseline="0" dirty="0">
                          <a:solidFill>
                            <a:schemeClr val="bg1"/>
                          </a:solidFill>
                          <a:latin typeface="Avenir Next LT Pro Demi" panose="020B0704020202020204" pitchFamily="34" charset="0"/>
                        </a:rPr>
                        <a:t>(95% CI)</a:t>
                      </a:r>
                      <a:endParaRPr lang="en-US" sz="1100" b="1" i="0" baseline="30000" dirty="0">
                        <a:solidFill>
                          <a:schemeClr val="bg1"/>
                        </a:solidFill>
                        <a:latin typeface="Avenir Next LT Pro Demi" panose="020B0704020202020204" pitchFamily="34" charset="0"/>
                      </a:endParaRPr>
                    </a:p>
                  </a:txBody>
                  <a:tcPr marL="108000" marR="67500" marT="67500" marB="6750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2"/>
                    </a:solidFill>
                  </a:tcPr>
                </a:tc>
                <a:tc>
                  <a:txBody>
                    <a:bodyPr/>
                    <a:lstStyle/>
                    <a:p>
                      <a:pPr marL="360363" marR="0" lvl="0" indent="0" algn="l" defTabSz="121917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venir Next LT Pro Demi" panose="020B0704020202020204" pitchFamily="34" charset="0"/>
                        </a:rPr>
                        <a:t>12.4 months </a:t>
                      </a:r>
                      <a:br>
                        <a:rPr lang="en-US" sz="1100" b="0" dirty="0">
                          <a:solidFill>
                            <a:schemeClr val="tx1"/>
                          </a:solidFill>
                          <a:latin typeface="Avenir Next LT Pro" panose="020B0504020202020204" pitchFamily="34" charset="0"/>
                        </a:rPr>
                      </a:br>
                      <a:r>
                        <a:rPr lang="en-US" sz="1100" b="0" dirty="0">
                          <a:solidFill>
                            <a:schemeClr val="tx1"/>
                          </a:solidFill>
                          <a:latin typeface="Avenir Next LT Pro" panose="020B0504020202020204" pitchFamily="34" charset="0"/>
                        </a:rPr>
                        <a:t>(8.5-25.5)</a:t>
                      </a:r>
                    </a:p>
                  </a:txBody>
                  <a:tcPr marL="67500" marR="67500" marT="67500" marB="675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alpha val="70000"/>
                      </a:schemeClr>
                    </a:solidFill>
                  </a:tcPr>
                </a:tc>
                <a:extLst>
                  <a:ext uri="{0D108BD9-81ED-4DB2-BD59-A6C34878D82A}">
                    <a16:rowId xmlns:a16="http://schemas.microsoft.com/office/drawing/2014/main" val="10004"/>
                  </a:ext>
                </a:extLst>
              </a:tr>
              <a:tr h="469800">
                <a:tc>
                  <a:txBody>
                    <a:bodyPr/>
                    <a:lstStyle/>
                    <a:p>
                      <a:r>
                        <a:rPr lang="en-US" sz="1100" b="1" dirty="0">
                          <a:solidFill>
                            <a:schemeClr val="bg1"/>
                          </a:solidFill>
                          <a:latin typeface="Avenir Next LT Pro Demi" panose="020B0704020202020204" pitchFamily="34" charset="0"/>
                        </a:rPr>
                        <a:t>DCR,</a:t>
                      </a:r>
                      <a:r>
                        <a:rPr lang="en-US" sz="1100" b="1" baseline="0" dirty="0">
                          <a:solidFill>
                            <a:schemeClr val="bg1"/>
                          </a:solidFill>
                          <a:latin typeface="Avenir Next LT Pro Demi" panose="020B0704020202020204" pitchFamily="34" charset="0"/>
                        </a:rPr>
                        <a:t> n (%)</a:t>
                      </a:r>
                      <a:endParaRPr lang="en-US" sz="1100" b="1" i="0" dirty="0">
                        <a:solidFill>
                          <a:schemeClr val="bg1"/>
                        </a:solidFill>
                        <a:latin typeface="Avenir Next LT Pro Demi" panose="020B0704020202020204" pitchFamily="34" charset="0"/>
                      </a:endParaRPr>
                    </a:p>
                  </a:txBody>
                  <a:tcPr marL="108000" marR="67500" marT="67500" marB="67500" anchor="ctr">
                    <a:lnR w="12700" cap="flat" cmpd="sng" algn="ctr">
                      <a:solidFill>
                        <a:schemeClr val="bg1"/>
                      </a:solidFill>
                      <a:prstDash val="solid"/>
                      <a:round/>
                      <a:headEnd type="none" w="med" len="med"/>
                      <a:tailEnd type="none" w="med" len="med"/>
                    </a:lnR>
                    <a:solidFill>
                      <a:schemeClr val="tx2"/>
                    </a:solidFill>
                  </a:tcPr>
                </a:tc>
                <a:tc>
                  <a:txBody>
                    <a:bodyPr/>
                    <a:lstStyle/>
                    <a:p>
                      <a:pPr marL="360363" indent="0" algn="l"/>
                      <a:r>
                        <a:rPr lang="en-US" sz="1100" b="1" dirty="0">
                          <a:solidFill>
                            <a:schemeClr val="tx1"/>
                          </a:solidFill>
                          <a:latin typeface="Avenir Next LT Pro Demi" panose="020B0704020202020204" pitchFamily="34" charset="0"/>
                        </a:rPr>
                        <a:t>60</a:t>
                      </a:r>
                      <a:r>
                        <a:rPr lang="en-US" sz="1100" b="0" dirty="0">
                          <a:solidFill>
                            <a:schemeClr val="tx1"/>
                          </a:solidFill>
                          <a:latin typeface="Avenir Next LT Pro" panose="020B0504020202020204" pitchFamily="34" charset="0"/>
                        </a:rPr>
                        <a:t> (71%)</a:t>
                      </a:r>
                    </a:p>
                  </a:txBody>
                  <a:tcPr marL="67500" marR="67500" marT="67500" marB="675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BEBEB">
                        <a:alpha val="70000"/>
                      </a:srgbClr>
                    </a:solidFill>
                  </a:tcPr>
                </a:tc>
                <a:extLst>
                  <a:ext uri="{0D108BD9-81ED-4DB2-BD59-A6C34878D82A}">
                    <a16:rowId xmlns:a16="http://schemas.microsoft.com/office/drawing/2014/main" val="1470060474"/>
                  </a:ext>
                </a:extLst>
              </a:tr>
              <a:tr h="469800">
                <a:tc>
                  <a:txBody>
                    <a:bodyPr/>
                    <a:lstStyle/>
                    <a:p>
                      <a:r>
                        <a:rPr lang="en-US" sz="1100" b="1" baseline="0" dirty="0">
                          <a:solidFill>
                            <a:schemeClr val="bg1"/>
                          </a:solidFill>
                          <a:latin typeface="Avenir Next LT Pro Demi" panose="020B0704020202020204" pitchFamily="34" charset="0"/>
                        </a:rPr>
                        <a:t>PFS, months </a:t>
                      </a:r>
                      <a:br>
                        <a:rPr lang="en-US" sz="1100" b="1" baseline="0" dirty="0">
                          <a:solidFill>
                            <a:schemeClr val="bg1"/>
                          </a:solidFill>
                          <a:latin typeface="Avenir Next LT Pro Demi" panose="020B0704020202020204" pitchFamily="34" charset="0"/>
                        </a:rPr>
                      </a:br>
                      <a:r>
                        <a:rPr lang="en-US" sz="1100" b="1" baseline="0" dirty="0">
                          <a:solidFill>
                            <a:schemeClr val="bg1"/>
                          </a:solidFill>
                          <a:latin typeface="Avenir Next LT Pro Demi" panose="020B0704020202020204" pitchFamily="34" charset="0"/>
                        </a:rPr>
                        <a:t>(95% CI)</a:t>
                      </a:r>
                      <a:endParaRPr lang="en-US" sz="1100" b="1" i="0" baseline="30000" dirty="0">
                        <a:solidFill>
                          <a:schemeClr val="bg1"/>
                        </a:solidFill>
                        <a:latin typeface="Avenir Next LT Pro Demi" panose="020B0704020202020204" pitchFamily="34" charset="0"/>
                      </a:endParaRPr>
                    </a:p>
                  </a:txBody>
                  <a:tcPr marL="108000" marR="67500" marT="67500" marB="67500" anchor="ctr">
                    <a:lnR w="12700" cap="flat" cmpd="sng" algn="ctr">
                      <a:solidFill>
                        <a:schemeClr val="bg1"/>
                      </a:solidFill>
                      <a:prstDash val="solid"/>
                      <a:round/>
                      <a:headEnd type="none" w="med" len="med"/>
                      <a:tailEnd type="none" w="med" len="med"/>
                    </a:lnR>
                    <a:solidFill>
                      <a:schemeClr val="tx2"/>
                    </a:solidFill>
                  </a:tcPr>
                </a:tc>
                <a:tc>
                  <a:txBody>
                    <a:bodyPr/>
                    <a:lstStyle/>
                    <a:p>
                      <a:pPr marL="360363" indent="0" algn="l"/>
                      <a:r>
                        <a:rPr lang="en-US" sz="1100" b="1" dirty="0">
                          <a:solidFill>
                            <a:schemeClr val="tx1"/>
                          </a:solidFill>
                          <a:latin typeface="Avenir Next LT Pro Demi" panose="020B0704020202020204" pitchFamily="34" charset="0"/>
                        </a:rPr>
                        <a:t>8.2 months </a:t>
                      </a:r>
                      <a:br>
                        <a:rPr lang="en-US" sz="1100" b="0" dirty="0">
                          <a:solidFill>
                            <a:schemeClr val="tx1"/>
                          </a:solidFill>
                          <a:latin typeface="Avenir Next LT Pro" panose="020B0504020202020204" pitchFamily="34" charset="0"/>
                        </a:rPr>
                      </a:br>
                      <a:r>
                        <a:rPr lang="en-US" sz="1100" b="0" dirty="0">
                          <a:solidFill>
                            <a:schemeClr val="tx1"/>
                          </a:solidFill>
                          <a:latin typeface="Avenir Next LT Pro" panose="020B0504020202020204" pitchFamily="34" charset="0"/>
                        </a:rPr>
                        <a:t>(4.2-10.3)</a:t>
                      </a:r>
                    </a:p>
                  </a:txBody>
                  <a:tcPr marL="67500" marR="67500" marT="67500" marB="675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alpha val="70000"/>
                      </a:srgbClr>
                    </a:solidFill>
                  </a:tcPr>
                </a:tc>
                <a:extLst>
                  <a:ext uri="{0D108BD9-81ED-4DB2-BD59-A6C34878D82A}">
                    <a16:rowId xmlns:a16="http://schemas.microsoft.com/office/drawing/2014/main" val="4072204943"/>
                  </a:ext>
                </a:extLst>
              </a:tr>
              <a:tr h="469800">
                <a:tc>
                  <a:txBody>
                    <a:bodyPr/>
                    <a:lstStyle/>
                    <a:p>
                      <a:r>
                        <a:rPr lang="en-US" sz="1100" b="1" dirty="0">
                          <a:solidFill>
                            <a:schemeClr val="bg1"/>
                          </a:solidFill>
                          <a:latin typeface="Avenir Next LT Pro Demi" panose="020B0704020202020204" pitchFamily="34" charset="0"/>
                        </a:rPr>
                        <a:t>OS, months </a:t>
                      </a:r>
                      <a:br>
                        <a:rPr lang="en-US" sz="1100" b="1" dirty="0">
                          <a:solidFill>
                            <a:schemeClr val="bg1"/>
                          </a:solidFill>
                          <a:latin typeface="Avenir Next LT Pro Demi" panose="020B0704020202020204" pitchFamily="34" charset="0"/>
                        </a:rPr>
                      </a:br>
                      <a:r>
                        <a:rPr lang="en-US" sz="1100" b="1" dirty="0">
                          <a:solidFill>
                            <a:schemeClr val="bg1"/>
                          </a:solidFill>
                          <a:latin typeface="Avenir Next LT Pro Demi" panose="020B0704020202020204" pitchFamily="34" charset="0"/>
                        </a:rPr>
                        <a:t>(95% CI)</a:t>
                      </a:r>
                      <a:endParaRPr lang="en-US" sz="1100" b="1" i="0" baseline="30000" dirty="0">
                        <a:solidFill>
                          <a:schemeClr val="bg1"/>
                        </a:solidFill>
                        <a:latin typeface="Avenir Next LT Pro Demi" panose="020B0704020202020204" pitchFamily="34" charset="0"/>
                      </a:endParaRPr>
                    </a:p>
                  </a:txBody>
                  <a:tcPr marL="108000" marR="67500" marT="67500" marB="67500" anchor="ctr">
                    <a:lnR w="12700" cap="flat" cmpd="sng" algn="ctr">
                      <a:solidFill>
                        <a:schemeClr val="bg1"/>
                      </a:solidFill>
                      <a:prstDash val="solid"/>
                      <a:round/>
                      <a:headEnd type="none" w="med" len="med"/>
                      <a:tailEnd type="none" w="med" len="med"/>
                    </a:lnR>
                    <a:solidFill>
                      <a:schemeClr val="tx2"/>
                    </a:solidFill>
                  </a:tcPr>
                </a:tc>
                <a:tc>
                  <a:txBody>
                    <a:bodyPr/>
                    <a:lstStyle/>
                    <a:p>
                      <a:pPr marL="360363" marR="0" lvl="0" indent="0" algn="l" defTabSz="121917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venir Next LT Pro Demi" panose="020B0704020202020204" pitchFamily="34" charset="0"/>
                        </a:rPr>
                        <a:t>24.1 months </a:t>
                      </a:r>
                      <a:br>
                        <a:rPr lang="en-US" sz="1100" b="0" dirty="0">
                          <a:solidFill>
                            <a:schemeClr val="tx1"/>
                          </a:solidFill>
                          <a:latin typeface="Avenir Next LT Pro" panose="020B0504020202020204" pitchFamily="34" charset="0"/>
                        </a:rPr>
                      </a:br>
                      <a:r>
                        <a:rPr lang="en-US" sz="1100" b="0" dirty="0">
                          <a:solidFill>
                            <a:schemeClr val="tx1"/>
                          </a:solidFill>
                          <a:latin typeface="Avenir Next LT Pro" panose="020B0504020202020204" pitchFamily="34" charset="0"/>
                        </a:rPr>
                        <a:t>(20.3-36.7)</a:t>
                      </a:r>
                    </a:p>
                  </a:txBody>
                  <a:tcPr marL="67500" marR="67500" marT="67500" marB="675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BEBEB">
                        <a:alpha val="70000"/>
                      </a:srgbClr>
                    </a:solidFill>
                  </a:tcPr>
                </a:tc>
                <a:extLst>
                  <a:ext uri="{0D108BD9-81ED-4DB2-BD59-A6C34878D82A}">
                    <a16:rowId xmlns:a16="http://schemas.microsoft.com/office/drawing/2014/main" val="1970475167"/>
                  </a:ext>
                </a:extLst>
              </a:tr>
            </a:tbl>
          </a:graphicData>
        </a:graphic>
      </p:graphicFrame>
      <p:sp>
        <p:nvSpPr>
          <p:cNvPr id="6" name="Textfeld 5">
            <a:extLst>
              <a:ext uri="{FF2B5EF4-FFF2-40B4-BE49-F238E27FC236}">
                <a16:creationId xmlns:a16="http://schemas.microsoft.com/office/drawing/2014/main" id="{2EE86AE3-E8E6-1D93-18BA-8581623CFDF3}"/>
              </a:ext>
            </a:extLst>
          </p:cNvPr>
          <p:cNvSpPr txBox="1"/>
          <p:nvPr/>
        </p:nvSpPr>
        <p:spPr>
          <a:xfrm>
            <a:off x="332186" y="1190382"/>
            <a:ext cx="3288048" cy="461665"/>
          </a:xfrm>
          <a:prstGeom prst="rect">
            <a:avLst/>
          </a:prstGeom>
          <a:noFill/>
        </p:spPr>
        <p:txBody>
          <a:bodyPr wrap="square" lIns="0" rtlCol="0">
            <a:spAutoFit/>
          </a:bodyPr>
          <a:lstStyle/>
          <a:p>
            <a:pPr defTabSz="685800" fontAlgn="auto">
              <a:spcBef>
                <a:spcPts val="0"/>
              </a:spcBef>
              <a:spcAft>
                <a:spcPts val="0"/>
              </a:spcAft>
            </a:pPr>
            <a:r>
              <a:rPr lang="de-DE" sz="1200" b="1" noProof="1">
                <a:solidFill>
                  <a:srgbClr val="2D2924"/>
                </a:solidFill>
                <a:latin typeface="Avenir Next LT Pro Demi" panose="020B0704020202020204" pitchFamily="34" charset="0"/>
                <a:ea typeface="+mn-ea"/>
                <a:cs typeface="+mn-cs"/>
              </a:rPr>
              <a:t>Overview efficacy Tucatinib + Trastuzumab Cohorts A+B (n=84)</a:t>
            </a:r>
            <a:r>
              <a:rPr lang="de-DE" sz="1200" b="1" baseline="30000" noProof="1">
                <a:solidFill>
                  <a:srgbClr val="2D2924"/>
                </a:solidFill>
                <a:latin typeface="Avenir Next LT Pro Demi" panose="020B0704020202020204" pitchFamily="34" charset="0"/>
                <a:ea typeface="+mn-ea"/>
                <a:cs typeface="+mn-cs"/>
              </a:rPr>
              <a:t>1</a:t>
            </a:r>
          </a:p>
        </p:txBody>
      </p:sp>
      <p:graphicFrame>
        <p:nvGraphicFramePr>
          <p:cNvPr id="7" name="Content Placeholder 3">
            <a:extLst>
              <a:ext uri="{FF2B5EF4-FFF2-40B4-BE49-F238E27FC236}">
                <a16:creationId xmlns:a16="http://schemas.microsoft.com/office/drawing/2014/main" id="{DF57945E-CDC7-D6C8-1C0D-DD504BBEB8F4}"/>
              </a:ext>
            </a:extLst>
          </p:cNvPr>
          <p:cNvGraphicFramePr>
            <a:graphicFrameLocks/>
          </p:cNvGraphicFramePr>
          <p:nvPr/>
        </p:nvGraphicFramePr>
        <p:xfrm>
          <a:off x="3884131" y="1787575"/>
          <a:ext cx="4725000" cy="2584320"/>
        </p:xfrm>
        <a:graphic>
          <a:graphicData uri="http://schemas.openxmlformats.org/drawingml/2006/table">
            <a:tbl>
              <a:tblPr firstRow="1" bandRow="1">
                <a:tableStyleId>{21E4AEA4-8DFA-4A89-87EB-49C32662AFE0}</a:tableStyleId>
              </a:tblPr>
              <a:tblGrid>
                <a:gridCol w="3105000">
                  <a:extLst>
                    <a:ext uri="{9D8B030D-6E8A-4147-A177-3AD203B41FA5}">
                      <a16:colId xmlns:a16="http://schemas.microsoft.com/office/drawing/2014/main" val="20000"/>
                    </a:ext>
                  </a:extLst>
                </a:gridCol>
                <a:gridCol w="1620000">
                  <a:extLst>
                    <a:ext uri="{9D8B030D-6E8A-4147-A177-3AD203B41FA5}">
                      <a16:colId xmlns:a16="http://schemas.microsoft.com/office/drawing/2014/main" val="4251146698"/>
                    </a:ext>
                  </a:extLst>
                </a:gridCol>
              </a:tblGrid>
              <a:tr h="405000">
                <a:tc>
                  <a:txBody>
                    <a:bodyPr/>
                    <a:lstStyle/>
                    <a:p>
                      <a:r>
                        <a:rPr lang="en-US" sz="1100" b="1" noProof="1">
                          <a:latin typeface="Avenir Next LT Pro Demi" panose="020B0704020202020204" pitchFamily="34" charset="0"/>
                        </a:rPr>
                        <a:t>TEAEs, n (%)</a:t>
                      </a:r>
                    </a:p>
                  </a:txBody>
                  <a:tcPr marL="67500" marR="67500" marT="0" marB="0" anchor="ctr">
                    <a:solidFill>
                      <a:schemeClr val="tx2"/>
                    </a:solidFill>
                  </a:tcPr>
                </a:tc>
                <a:tc>
                  <a:txBody>
                    <a:bodyPr/>
                    <a:lstStyle/>
                    <a:p>
                      <a:pPr algn="ctr"/>
                      <a:r>
                        <a:rPr lang="en-US" sz="1100" b="1" i="0" noProof="1">
                          <a:latin typeface="Avenir Next LT Pro Demi" panose="020B0504020202020204" pitchFamily="34" charset="77"/>
                        </a:rPr>
                        <a:t>Tucatinib + Trastuzumab</a:t>
                      </a:r>
                    </a:p>
                  </a:txBody>
                  <a:tcPr marL="67500" marR="67500" marT="0" marB="0" anchor="ctr">
                    <a:solidFill>
                      <a:schemeClr val="tx2"/>
                    </a:solidFill>
                  </a:tcPr>
                </a:tc>
                <a:extLst>
                  <a:ext uri="{0D108BD9-81ED-4DB2-BD59-A6C34878D82A}">
                    <a16:rowId xmlns:a16="http://schemas.microsoft.com/office/drawing/2014/main" val="10000"/>
                  </a:ext>
                </a:extLst>
              </a:tr>
              <a:tr h="162000">
                <a:tc>
                  <a:txBody>
                    <a:bodyPr/>
                    <a:lstStyle/>
                    <a:p>
                      <a:r>
                        <a:rPr lang="en-US" sz="1100" baseline="0" noProof="1">
                          <a:solidFill>
                            <a:schemeClr val="tx1"/>
                          </a:solidFill>
                          <a:latin typeface="Avenir Next LT Pro" panose="020B0504020202020204" pitchFamily="34" charset="77"/>
                        </a:rPr>
                        <a:t>Any grade AEs</a:t>
                      </a:r>
                    </a:p>
                  </a:txBody>
                  <a:tcPr marL="67500" marR="67500" marT="0" marB="0" anchor="ctr">
                    <a:solidFill>
                      <a:srgbClr val="F1F1F1">
                        <a:alpha val="70000"/>
                      </a:srgbClr>
                    </a:solidFill>
                  </a:tcPr>
                </a:tc>
                <a:tc>
                  <a:txBody>
                    <a:bodyPr/>
                    <a:lstStyle/>
                    <a:p>
                      <a:pPr algn="ctr"/>
                      <a:r>
                        <a:rPr lang="en-US" sz="1100" baseline="0" noProof="1">
                          <a:solidFill>
                            <a:schemeClr val="tx1"/>
                          </a:solidFill>
                          <a:latin typeface="Avenir Next LT Pro" panose="020B0504020202020204" pitchFamily="34" charset="77"/>
                        </a:rPr>
                        <a:t>82 (95.3)</a:t>
                      </a:r>
                    </a:p>
                  </a:txBody>
                  <a:tcPr marL="67500" marR="67500" marT="0" marB="0" anchor="ctr">
                    <a:solidFill>
                      <a:srgbClr val="F1F1F1">
                        <a:alpha val="70000"/>
                      </a:srgbClr>
                    </a:solidFill>
                  </a:tcPr>
                </a:tc>
                <a:extLst>
                  <a:ext uri="{0D108BD9-81ED-4DB2-BD59-A6C34878D82A}">
                    <a16:rowId xmlns:a16="http://schemas.microsoft.com/office/drawing/2014/main" val="10001"/>
                  </a:ext>
                </a:extLst>
              </a:tr>
              <a:tr h="162000">
                <a:tc>
                  <a:txBody>
                    <a:bodyPr/>
                    <a:lstStyle/>
                    <a:p>
                      <a:pPr lvl="1"/>
                      <a:r>
                        <a:rPr lang="en-US" sz="1100" baseline="0" noProof="1">
                          <a:solidFill>
                            <a:schemeClr val="tx1"/>
                          </a:solidFill>
                          <a:latin typeface="Avenir Next LT Pro" panose="020B0504020202020204" pitchFamily="34" charset="77"/>
                        </a:rPr>
                        <a:t>Tucatinib-related</a:t>
                      </a:r>
                    </a:p>
                  </a:txBody>
                  <a:tcPr marL="67500" marR="67500" marT="0" marB="0" anchor="ctr">
                    <a:solidFill>
                      <a:srgbClr val="F1F1F1">
                        <a:alpha val="70000"/>
                      </a:srgbClr>
                    </a:solidFill>
                  </a:tcPr>
                </a:tc>
                <a:tc>
                  <a:txBody>
                    <a:bodyPr/>
                    <a:lstStyle/>
                    <a:p>
                      <a:pPr algn="ctr"/>
                      <a:r>
                        <a:rPr lang="en-US" sz="1100" baseline="0" noProof="1">
                          <a:solidFill>
                            <a:schemeClr val="tx1"/>
                          </a:solidFill>
                          <a:latin typeface="Avenir Next LT Pro" panose="020B0504020202020204" pitchFamily="34" charset="77"/>
                        </a:rPr>
                        <a:t>63 (73.3)</a:t>
                      </a:r>
                    </a:p>
                  </a:txBody>
                  <a:tcPr marL="67500" marR="67500" marT="0" marB="0" anchor="ctr">
                    <a:solidFill>
                      <a:srgbClr val="F1F1F1">
                        <a:alpha val="70000"/>
                      </a:srgbClr>
                    </a:solidFill>
                  </a:tcPr>
                </a:tc>
                <a:extLst>
                  <a:ext uri="{0D108BD9-81ED-4DB2-BD59-A6C34878D82A}">
                    <a16:rowId xmlns:a16="http://schemas.microsoft.com/office/drawing/2014/main" val="10004"/>
                  </a:ext>
                </a:extLst>
              </a:tr>
              <a:tr h="162000">
                <a:tc>
                  <a:txBody>
                    <a:bodyPr/>
                    <a:lstStyle/>
                    <a:p>
                      <a:pPr lvl="1"/>
                      <a:r>
                        <a:rPr lang="en-US" sz="1100" baseline="0" noProof="1">
                          <a:solidFill>
                            <a:schemeClr val="tx1"/>
                          </a:solidFill>
                          <a:latin typeface="Avenir Next LT Pro" panose="020B0504020202020204" pitchFamily="34" charset="77"/>
                        </a:rPr>
                        <a:t>Trastuzumab-related </a:t>
                      </a:r>
                    </a:p>
                  </a:txBody>
                  <a:tcPr marL="67500" marR="67500" marT="0" marB="0" anchor="ctr">
                    <a:solidFill>
                      <a:srgbClr val="F1F1F1">
                        <a:alpha val="70000"/>
                      </a:srgbClr>
                    </a:solidFill>
                  </a:tcPr>
                </a:tc>
                <a:tc>
                  <a:txBody>
                    <a:bodyPr/>
                    <a:lstStyle/>
                    <a:p>
                      <a:pPr algn="ctr"/>
                      <a:r>
                        <a:rPr lang="en-US" sz="1100" baseline="0" noProof="1">
                          <a:solidFill>
                            <a:schemeClr val="tx1"/>
                          </a:solidFill>
                          <a:latin typeface="Avenir Next LT Pro" panose="020B0504020202020204" pitchFamily="34" charset="77"/>
                        </a:rPr>
                        <a:t>58 (67.4)</a:t>
                      </a:r>
                    </a:p>
                  </a:txBody>
                  <a:tcPr marL="67500" marR="67500" marT="0" marB="0" anchor="ctr">
                    <a:solidFill>
                      <a:srgbClr val="F1F1F1">
                        <a:alpha val="70000"/>
                      </a:srgbClr>
                    </a:solidFill>
                  </a:tcPr>
                </a:tc>
                <a:extLst>
                  <a:ext uri="{0D108BD9-81ED-4DB2-BD59-A6C34878D82A}">
                    <a16:rowId xmlns:a16="http://schemas.microsoft.com/office/drawing/2014/main" val="1470060474"/>
                  </a:ext>
                </a:extLst>
              </a:tr>
              <a:tr h="162000">
                <a:tc>
                  <a:txBody>
                    <a:bodyPr/>
                    <a:lstStyle/>
                    <a:p>
                      <a:r>
                        <a:rPr lang="en-US" sz="1100" baseline="0" noProof="1">
                          <a:solidFill>
                            <a:schemeClr val="tx1"/>
                          </a:solidFill>
                          <a:latin typeface="Avenir Next LT Pro" panose="020B0504020202020204" pitchFamily="34" charset="77"/>
                        </a:rPr>
                        <a:t>Grade ≥3 AEs</a:t>
                      </a:r>
                    </a:p>
                  </a:txBody>
                  <a:tcPr marL="67500" marR="67500" marT="0" marB="0" anchor="ctr">
                    <a:solidFill>
                      <a:srgbClr val="FFFFFF"/>
                    </a:solidFill>
                  </a:tcPr>
                </a:tc>
                <a:tc>
                  <a:txBody>
                    <a:bodyPr/>
                    <a:lstStyle/>
                    <a:p>
                      <a:pPr algn="ctr"/>
                      <a:r>
                        <a:rPr lang="en-US" sz="1100" baseline="0" noProof="1">
                          <a:solidFill>
                            <a:schemeClr val="tx1"/>
                          </a:solidFill>
                          <a:latin typeface="Avenir Next LT Pro" panose="020B0504020202020204" pitchFamily="34" charset="77"/>
                        </a:rPr>
                        <a:t>33 (38.4)</a:t>
                      </a:r>
                    </a:p>
                  </a:txBody>
                  <a:tcPr marL="67500" marR="67500" marT="0" marB="0" anchor="ctr">
                    <a:solidFill>
                      <a:srgbClr val="FFFFFF"/>
                    </a:solidFill>
                  </a:tcPr>
                </a:tc>
                <a:extLst>
                  <a:ext uri="{0D108BD9-81ED-4DB2-BD59-A6C34878D82A}">
                    <a16:rowId xmlns:a16="http://schemas.microsoft.com/office/drawing/2014/main" val="2842258759"/>
                  </a:ext>
                </a:extLst>
              </a:tr>
              <a:tr h="162000">
                <a:tc>
                  <a:txBody>
                    <a:bodyPr/>
                    <a:lstStyle/>
                    <a:p>
                      <a:pPr lvl="1"/>
                      <a:r>
                        <a:rPr lang="en-US" sz="1100" baseline="0" noProof="1">
                          <a:solidFill>
                            <a:schemeClr val="tx1"/>
                          </a:solidFill>
                          <a:latin typeface="Avenir Next LT Pro" panose="020B0504020202020204" pitchFamily="34" charset="77"/>
                        </a:rPr>
                        <a:t>Tucatinib-related</a:t>
                      </a:r>
                    </a:p>
                  </a:txBody>
                  <a:tcPr marL="67500" marR="67500" marT="0" marB="0" anchor="ctr">
                    <a:solidFill>
                      <a:srgbClr val="FFFFFF">
                        <a:alpha val="70000"/>
                      </a:srgbClr>
                    </a:solidFill>
                  </a:tcPr>
                </a:tc>
                <a:tc>
                  <a:txBody>
                    <a:bodyPr/>
                    <a:lstStyle/>
                    <a:p>
                      <a:pPr algn="ctr"/>
                      <a:r>
                        <a:rPr lang="en-US" sz="1100" baseline="0" noProof="1">
                          <a:solidFill>
                            <a:schemeClr val="tx1"/>
                          </a:solidFill>
                          <a:latin typeface="Avenir Next LT Pro" panose="020B0504020202020204" pitchFamily="34" charset="77"/>
                        </a:rPr>
                        <a:t>8 (9.3)</a:t>
                      </a:r>
                    </a:p>
                  </a:txBody>
                  <a:tcPr marL="67500" marR="67500" marT="0" marB="0" anchor="ctr">
                    <a:solidFill>
                      <a:srgbClr val="FFFFFF">
                        <a:alpha val="70000"/>
                      </a:srgbClr>
                    </a:solidFill>
                  </a:tcPr>
                </a:tc>
                <a:extLst>
                  <a:ext uri="{0D108BD9-81ED-4DB2-BD59-A6C34878D82A}">
                    <a16:rowId xmlns:a16="http://schemas.microsoft.com/office/drawing/2014/main" val="1822286846"/>
                  </a:ext>
                </a:extLst>
              </a:tr>
              <a:tr h="162000">
                <a:tc>
                  <a:txBody>
                    <a:bodyPr/>
                    <a:lstStyle/>
                    <a:p>
                      <a:pPr lvl="1"/>
                      <a:r>
                        <a:rPr lang="en-US" sz="1100" baseline="0" noProof="1">
                          <a:solidFill>
                            <a:schemeClr val="tx1"/>
                          </a:solidFill>
                          <a:latin typeface="Avenir Next LT Pro" panose="020B0504020202020204" pitchFamily="34" charset="77"/>
                        </a:rPr>
                        <a:t>Trastuzumab-related </a:t>
                      </a:r>
                    </a:p>
                  </a:txBody>
                  <a:tcPr marL="67500" marR="67500" marT="0" marB="0" anchor="ctr">
                    <a:solidFill>
                      <a:srgbClr val="FFFFFF">
                        <a:alpha val="70000"/>
                      </a:srgbClr>
                    </a:solidFill>
                  </a:tcPr>
                </a:tc>
                <a:tc>
                  <a:txBody>
                    <a:bodyPr/>
                    <a:lstStyle/>
                    <a:p>
                      <a:pPr algn="ctr"/>
                      <a:r>
                        <a:rPr lang="en-US" sz="1100" baseline="0" noProof="1">
                          <a:solidFill>
                            <a:schemeClr val="tx1"/>
                          </a:solidFill>
                          <a:latin typeface="Avenir Next LT Pro" panose="020B0504020202020204" pitchFamily="34" charset="77"/>
                        </a:rPr>
                        <a:t>6 (7.0)</a:t>
                      </a:r>
                    </a:p>
                  </a:txBody>
                  <a:tcPr marL="67500" marR="67500" marT="0" marB="0" anchor="ctr">
                    <a:solidFill>
                      <a:srgbClr val="FFFFFF">
                        <a:alpha val="70000"/>
                      </a:srgbClr>
                    </a:solidFill>
                  </a:tcPr>
                </a:tc>
                <a:extLst>
                  <a:ext uri="{0D108BD9-81ED-4DB2-BD59-A6C34878D82A}">
                    <a16:rowId xmlns:a16="http://schemas.microsoft.com/office/drawing/2014/main" val="2072540322"/>
                  </a:ext>
                </a:extLst>
              </a:tr>
              <a:tr h="162000">
                <a:tc>
                  <a:txBody>
                    <a:bodyPr/>
                    <a:lstStyle/>
                    <a:p>
                      <a:r>
                        <a:rPr lang="en-US" sz="1100" baseline="0" noProof="1">
                          <a:solidFill>
                            <a:schemeClr val="tx1"/>
                          </a:solidFill>
                          <a:latin typeface="Avenir Next LT Pro" panose="020B0504020202020204" pitchFamily="34" charset="77"/>
                        </a:rPr>
                        <a:t>SAEs</a:t>
                      </a:r>
                    </a:p>
                  </a:txBody>
                  <a:tcPr marL="67500" marR="67500" marT="0" marB="0" anchor="ctr">
                    <a:solidFill>
                      <a:srgbClr val="F1F1F1">
                        <a:alpha val="70000"/>
                      </a:srgbClr>
                    </a:solidFill>
                  </a:tcPr>
                </a:tc>
                <a:tc>
                  <a:txBody>
                    <a:bodyPr/>
                    <a:lstStyle/>
                    <a:p>
                      <a:pPr algn="ctr"/>
                      <a:r>
                        <a:rPr lang="en-US" sz="1100" baseline="0" noProof="1">
                          <a:solidFill>
                            <a:schemeClr val="tx1"/>
                          </a:solidFill>
                          <a:latin typeface="Avenir Next LT Pro" panose="020B0504020202020204" pitchFamily="34" charset="77"/>
                        </a:rPr>
                        <a:t>19 (22.1)</a:t>
                      </a:r>
                    </a:p>
                  </a:txBody>
                  <a:tcPr marL="67500" marR="67500" marT="0" marB="0" anchor="ctr">
                    <a:solidFill>
                      <a:srgbClr val="F1F1F1">
                        <a:alpha val="70000"/>
                      </a:srgbClr>
                    </a:solidFill>
                  </a:tcPr>
                </a:tc>
                <a:extLst>
                  <a:ext uri="{0D108BD9-81ED-4DB2-BD59-A6C34878D82A}">
                    <a16:rowId xmlns:a16="http://schemas.microsoft.com/office/drawing/2014/main" val="241488205"/>
                  </a:ext>
                </a:extLst>
              </a:tr>
              <a:tr h="162000">
                <a:tc>
                  <a:txBody>
                    <a:bodyPr/>
                    <a:lstStyle/>
                    <a:p>
                      <a:pPr lvl="1"/>
                      <a:r>
                        <a:rPr lang="en-US" sz="1100" baseline="0" noProof="1">
                          <a:solidFill>
                            <a:schemeClr val="tx1"/>
                          </a:solidFill>
                          <a:latin typeface="Avenir Next LT Pro" panose="020B0504020202020204" pitchFamily="34" charset="77"/>
                        </a:rPr>
                        <a:t>Tucatinib-related</a:t>
                      </a:r>
                    </a:p>
                  </a:txBody>
                  <a:tcPr marL="67500" marR="67500" marT="0" marB="0" anchor="ctr">
                    <a:solidFill>
                      <a:srgbClr val="F1F1F1">
                        <a:alpha val="70000"/>
                      </a:srgbClr>
                    </a:solidFill>
                  </a:tcPr>
                </a:tc>
                <a:tc>
                  <a:txBody>
                    <a:bodyPr/>
                    <a:lstStyle/>
                    <a:p>
                      <a:pPr algn="ctr"/>
                      <a:r>
                        <a:rPr lang="en-US" sz="1100" baseline="0" noProof="1">
                          <a:solidFill>
                            <a:schemeClr val="tx1"/>
                          </a:solidFill>
                          <a:latin typeface="Avenir Next LT Pro" panose="020B0504020202020204" pitchFamily="34" charset="77"/>
                        </a:rPr>
                        <a:t>3 (3.5)</a:t>
                      </a:r>
                    </a:p>
                  </a:txBody>
                  <a:tcPr marL="67500" marR="67500" marT="0" marB="0" anchor="ctr">
                    <a:solidFill>
                      <a:srgbClr val="F1F1F1">
                        <a:alpha val="70000"/>
                      </a:srgbClr>
                    </a:solidFill>
                  </a:tcPr>
                </a:tc>
                <a:extLst>
                  <a:ext uri="{0D108BD9-81ED-4DB2-BD59-A6C34878D82A}">
                    <a16:rowId xmlns:a16="http://schemas.microsoft.com/office/drawing/2014/main" val="3536331154"/>
                  </a:ext>
                </a:extLst>
              </a:tr>
              <a:tr h="162000">
                <a:tc>
                  <a:txBody>
                    <a:bodyPr/>
                    <a:lstStyle/>
                    <a:p>
                      <a:pPr lvl="1"/>
                      <a:r>
                        <a:rPr lang="en-US" sz="1100" baseline="0" noProof="1">
                          <a:solidFill>
                            <a:schemeClr val="tx1"/>
                          </a:solidFill>
                          <a:latin typeface="Avenir Next LT Pro" panose="020B0504020202020204" pitchFamily="34" charset="77"/>
                        </a:rPr>
                        <a:t>Trastuzumab-related </a:t>
                      </a:r>
                    </a:p>
                  </a:txBody>
                  <a:tcPr marL="67500" marR="67500" marT="0" marB="0" anchor="ctr">
                    <a:lnB w="19050" cap="flat" cmpd="sng" algn="ctr">
                      <a:solidFill>
                        <a:srgbClr val="C00000"/>
                      </a:solidFill>
                      <a:prstDash val="solid"/>
                      <a:round/>
                      <a:headEnd type="none" w="med" len="med"/>
                      <a:tailEnd type="none" w="med" len="med"/>
                    </a:lnB>
                    <a:solidFill>
                      <a:srgbClr val="F1F1F1">
                        <a:alpha val="70000"/>
                      </a:srgbClr>
                    </a:solidFill>
                  </a:tcPr>
                </a:tc>
                <a:tc>
                  <a:txBody>
                    <a:bodyPr/>
                    <a:lstStyle/>
                    <a:p>
                      <a:pPr algn="ctr"/>
                      <a:r>
                        <a:rPr lang="en-US" sz="1100" baseline="0" noProof="1">
                          <a:solidFill>
                            <a:schemeClr val="tx1"/>
                          </a:solidFill>
                          <a:latin typeface="Avenir Next LT Pro" panose="020B0504020202020204" pitchFamily="34" charset="77"/>
                        </a:rPr>
                        <a:t>2 (2.3)</a:t>
                      </a:r>
                    </a:p>
                  </a:txBody>
                  <a:tcPr marL="67500" marR="67500" marT="0" marB="0" anchor="ctr">
                    <a:lnB w="19050" cap="flat" cmpd="sng" algn="ctr">
                      <a:solidFill>
                        <a:srgbClr val="C00000"/>
                      </a:solidFill>
                      <a:prstDash val="solid"/>
                      <a:round/>
                      <a:headEnd type="none" w="med" len="med"/>
                      <a:tailEnd type="none" w="med" len="med"/>
                    </a:lnB>
                    <a:solidFill>
                      <a:srgbClr val="F1F1F1">
                        <a:alpha val="70000"/>
                      </a:srgbClr>
                    </a:solidFill>
                  </a:tcPr>
                </a:tc>
                <a:extLst>
                  <a:ext uri="{0D108BD9-81ED-4DB2-BD59-A6C34878D82A}">
                    <a16:rowId xmlns:a16="http://schemas.microsoft.com/office/drawing/2014/main" val="1182586183"/>
                  </a:ext>
                </a:extLst>
              </a:tr>
              <a:tr h="162000">
                <a:tc>
                  <a:txBody>
                    <a:bodyPr/>
                    <a:lstStyle/>
                    <a:p>
                      <a:r>
                        <a:rPr lang="en-US" sz="1100" baseline="0" noProof="1">
                          <a:solidFill>
                            <a:schemeClr val="tx1"/>
                          </a:solidFill>
                          <a:latin typeface="Avenir Next LT Pro" panose="020B0504020202020204" pitchFamily="34" charset="77"/>
                        </a:rPr>
                        <a:t>AEs leading to study treatment discontinuation</a:t>
                      </a:r>
                      <a:r>
                        <a:rPr lang="en-US" sz="1100" baseline="30000" noProof="1">
                          <a:solidFill>
                            <a:schemeClr val="tx1"/>
                          </a:solidFill>
                          <a:latin typeface="Avenir Next LT Pro" panose="020B0504020202020204" pitchFamily="34" charset="77"/>
                        </a:rPr>
                        <a:t>a,b</a:t>
                      </a:r>
                    </a:p>
                  </a:txBody>
                  <a:tcPr marL="67500" marR="67500" marT="0" marB="0" anchor="ctr">
                    <a:lnL w="19050" cap="flat" cmpd="sng" algn="ctr">
                      <a:solidFill>
                        <a:srgbClr val="C00000"/>
                      </a:solidFill>
                      <a:prstDash val="solid"/>
                      <a:round/>
                      <a:headEnd type="none" w="med" len="med"/>
                      <a:tailEnd type="none" w="med" len="med"/>
                    </a:lnL>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solidFill>
                      <a:srgbClr val="FFFFFF">
                        <a:alpha val="70000"/>
                      </a:srgbClr>
                    </a:solidFill>
                  </a:tcPr>
                </a:tc>
                <a:tc>
                  <a:txBody>
                    <a:bodyPr/>
                    <a:lstStyle/>
                    <a:p>
                      <a:pPr algn="ctr"/>
                      <a:r>
                        <a:rPr lang="en-US" sz="1100" baseline="0" noProof="1">
                          <a:solidFill>
                            <a:schemeClr val="tx1"/>
                          </a:solidFill>
                          <a:latin typeface="Avenir Next LT Pro" panose="020B0504020202020204" pitchFamily="34" charset="77"/>
                        </a:rPr>
                        <a:t>5 (5.8)</a:t>
                      </a:r>
                    </a:p>
                  </a:txBody>
                  <a:tcPr marL="67500" marR="67500" marT="0" marB="0" anchor="ctr">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solidFill>
                      <a:srgbClr val="FFFFFF">
                        <a:alpha val="70000"/>
                      </a:srgbClr>
                    </a:solidFill>
                  </a:tcPr>
                </a:tc>
                <a:extLst>
                  <a:ext uri="{0D108BD9-81ED-4DB2-BD59-A6C34878D82A}">
                    <a16:rowId xmlns:a16="http://schemas.microsoft.com/office/drawing/2014/main" val="4292470534"/>
                  </a:ext>
                </a:extLst>
              </a:tr>
              <a:tr h="162000">
                <a:tc>
                  <a:txBody>
                    <a:bodyPr/>
                    <a:lstStyle/>
                    <a:p>
                      <a:r>
                        <a:rPr lang="en-US" sz="1100" baseline="0" noProof="1">
                          <a:solidFill>
                            <a:schemeClr val="tx1"/>
                          </a:solidFill>
                          <a:latin typeface="Avenir Next LT Pro" panose="020B0504020202020204" pitchFamily="34" charset="77"/>
                        </a:rPr>
                        <a:t>AEs leading to tucatinib dose modification</a:t>
                      </a:r>
                    </a:p>
                  </a:txBody>
                  <a:tcPr marL="67500" marR="67500" marT="0" marB="0" anchor="ct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solidFill>
                      <a:srgbClr val="EBEBEB">
                        <a:alpha val="70000"/>
                      </a:srgbClr>
                    </a:solidFill>
                  </a:tcPr>
                </a:tc>
                <a:tc>
                  <a:txBody>
                    <a:bodyPr/>
                    <a:lstStyle/>
                    <a:p>
                      <a:pPr algn="ctr"/>
                      <a:r>
                        <a:rPr lang="en-US" sz="1100" baseline="0" noProof="1">
                          <a:solidFill>
                            <a:schemeClr val="tx1"/>
                          </a:solidFill>
                          <a:latin typeface="Avenir Next LT Pro" panose="020B0504020202020204" pitchFamily="34" charset="77"/>
                        </a:rPr>
                        <a:t>22 (25.6)</a:t>
                      </a:r>
                    </a:p>
                  </a:txBody>
                  <a:tcPr marL="67500" marR="67500" marT="0" marB="0" anchor="ct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solidFill>
                      <a:srgbClr val="EBEBEB">
                        <a:alpha val="70000"/>
                      </a:srgbClr>
                    </a:solidFill>
                  </a:tcPr>
                </a:tc>
                <a:extLst>
                  <a:ext uri="{0D108BD9-81ED-4DB2-BD59-A6C34878D82A}">
                    <a16:rowId xmlns:a16="http://schemas.microsoft.com/office/drawing/2014/main" val="2983851704"/>
                  </a:ext>
                </a:extLst>
              </a:tr>
              <a:tr h="162000">
                <a:tc>
                  <a:txBody>
                    <a:bodyPr/>
                    <a:lstStyle/>
                    <a:p>
                      <a:r>
                        <a:rPr lang="en-US" sz="1100" baseline="0" noProof="1">
                          <a:solidFill>
                            <a:schemeClr val="tx1"/>
                          </a:solidFill>
                          <a:latin typeface="Avenir Next LT Pro" panose="020B0504020202020204" pitchFamily="34" charset="77"/>
                        </a:rPr>
                        <a:t>Deaths due to AEs</a:t>
                      </a:r>
                    </a:p>
                  </a:txBody>
                  <a:tcPr marL="67500" marR="67500" marT="0" marB="0" anchor="ctr">
                    <a:lnL w="19050" cap="flat" cmpd="sng" algn="ctr">
                      <a:solidFill>
                        <a:srgbClr val="C00000"/>
                      </a:solidFill>
                      <a:prstDash val="solid"/>
                      <a:round/>
                      <a:headEnd type="none" w="med" len="med"/>
                      <a:tailEnd type="none" w="med" len="med"/>
                    </a:lnL>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solidFill>
                      <a:srgbClr val="FFFFFF">
                        <a:alpha val="70000"/>
                      </a:srgbClr>
                    </a:solidFill>
                  </a:tcPr>
                </a:tc>
                <a:tc>
                  <a:txBody>
                    <a:bodyPr/>
                    <a:lstStyle/>
                    <a:p>
                      <a:pPr algn="ctr"/>
                      <a:r>
                        <a:rPr lang="en-US" sz="1100" baseline="0" noProof="1">
                          <a:solidFill>
                            <a:schemeClr val="tx1"/>
                          </a:solidFill>
                          <a:latin typeface="Avenir Next LT Pro" panose="020B0504020202020204" pitchFamily="34" charset="77"/>
                        </a:rPr>
                        <a:t>0</a:t>
                      </a:r>
                    </a:p>
                  </a:txBody>
                  <a:tcPr marL="67500" marR="67500" marT="0" marB="0" anchor="ctr">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solidFill>
                      <a:srgbClr val="FFFFFF">
                        <a:alpha val="70000"/>
                      </a:srgbClr>
                    </a:solidFill>
                  </a:tcPr>
                </a:tc>
                <a:extLst>
                  <a:ext uri="{0D108BD9-81ED-4DB2-BD59-A6C34878D82A}">
                    <a16:rowId xmlns:a16="http://schemas.microsoft.com/office/drawing/2014/main" val="1903266490"/>
                  </a:ext>
                </a:extLst>
              </a:tr>
            </a:tbl>
          </a:graphicData>
        </a:graphic>
      </p:graphicFrame>
      <p:sp>
        <p:nvSpPr>
          <p:cNvPr id="8" name="Textfeld 7">
            <a:extLst>
              <a:ext uri="{FF2B5EF4-FFF2-40B4-BE49-F238E27FC236}">
                <a16:creationId xmlns:a16="http://schemas.microsoft.com/office/drawing/2014/main" id="{E00895AD-3240-6F16-D9D2-1EC1B4283513}"/>
              </a:ext>
            </a:extLst>
          </p:cNvPr>
          <p:cNvSpPr txBox="1"/>
          <p:nvPr/>
        </p:nvSpPr>
        <p:spPr>
          <a:xfrm>
            <a:off x="3879744" y="1190382"/>
            <a:ext cx="3288048" cy="461665"/>
          </a:xfrm>
          <a:prstGeom prst="rect">
            <a:avLst/>
          </a:prstGeom>
          <a:noFill/>
        </p:spPr>
        <p:txBody>
          <a:bodyPr wrap="square" lIns="0" rtlCol="0">
            <a:spAutoFit/>
          </a:bodyPr>
          <a:lstStyle/>
          <a:p>
            <a:pPr defTabSz="685800" fontAlgn="auto">
              <a:spcBef>
                <a:spcPts val="0"/>
              </a:spcBef>
              <a:spcAft>
                <a:spcPts val="0"/>
              </a:spcAft>
            </a:pPr>
            <a:r>
              <a:rPr lang="de-DE" sz="1200" b="1" noProof="1">
                <a:solidFill>
                  <a:srgbClr val="2D2924"/>
                </a:solidFill>
                <a:latin typeface="Avenir Next LT Pro Demi" panose="020B0704020202020204" pitchFamily="34" charset="0"/>
                <a:ea typeface="+mn-ea"/>
                <a:cs typeface="+mn-cs"/>
              </a:rPr>
              <a:t>Overview safety Tucatinib + Trastuzumab Cohorts A+B (n=86)</a:t>
            </a:r>
            <a:r>
              <a:rPr lang="de-DE" sz="1200" b="1" baseline="30000" noProof="1">
                <a:solidFill>
                  <a:srgbClr val="2D2924"/>
                </a:solidFill>
                <a:latin typeface="Avenir Next LT Pro Demi" panose="020B0704020202020204" pitchFamily="34" charset="0"/>
                <a:ea typeface="+mn-ea"/>
                <a:cs typeface="+mn-cs"/>
              </a:rPr>
              <a:t>2</a:t>
            </a:r>
          </a:p>
        </p:txBody>
      </p:sp>
      <p:sp>
        <p:nvSpPr>
          <p:cNvPr id="9" name="Fußzeilenplatzhalter 5">
            <a:extLst>
              <a:ext uri="{FF2B5EF4-FFF2-40B4-BE49-F238E27FC236}">
                <a16:creationId xmlns:a16="http://schemas.microsoft.com/office/drawing/2014/main" id="{404B3C63-CA47-AF06-0E3A-F77C6FE092DA}"/>
              </a:ext>
            </a:extLst>
          </p:cNvPr>
          <p:cNvSpPr txBox="1">
            <a:spLocks/>
          </p:cNvSpPr>
          <p:nvPr/>
        </p:nvSpPr>
        <p:spPr>
          <a:xfrm>
            <a:off x="338027" y="4723266"/>
            <a:ext cx="8127000" cy="273844"/>
          </a:xfrm>
          <a:prstGeom prst="rect">
            <a:avLst/>
          </a:prstGeom>
          <a:noFill/>
          <a:ln w="0">
            <a:noFill/>
          </a:ln>
        </p:spPr>
        <p:txBody>
          <a:bodyPr lIns="0" rIns="0" anchor="b">
            <a:noAutofit/>
          </a:bodyPr>
          <a:lstStyle>
            <a:defPPr>
              <a:defRPr lang="en-US"/>
            </a:defPPr>
            <a:lvl1pPr marL="0" algn="l" defTabSz="914400" rtl="0" eaLnBrk="1" latinLnBrk="0" hangingPunct="1">
              <a:lnSpc>
                <a:spcPct val="100000"/>
              </a:lnSpc>
              <a:buNone/>
              <a:defRPr lang="de-DE" sz="1100" b="0" strike="noStrike" kern="1200" spc="-1">
                <a:solidFill>
                  <a:srgbClr val="636466"/>
                </a:solidFill>
                <a:latin typeface="Avenir Next LT Pro"/>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450"/>
              </a:spcAft>
              <a:defRPr/>
            </a:pPr>
            <a:r>
              <a:rPr lang="de-DE" sz="675" baseline="30000" noProof="1"/>
              <a:t>a</a:t>
            </a:r>
            <a:r>
              <a:rPr lang="de-DE" sz="675" noProof="1"/>
              <a:t>TEAEs leading to discontinuation of tucatinib included alanine aminotransferase increase (2.3%), COVID-19 pneumonia (1.2%), cholangitis (1.2%), and fatigue (1.2%); </a:t>
            </a:r>
            <a:br>
              <a:rPr lang="de-DE" sz="675" noProof="1"/>
            </a:br>
            <a:r>
              <a:rPr lang="de-DE" sz="675" baseline="30000" noProof="1"/>
              <a:t>b</a:t>
            </a:r>
            <a:r>
              <a:rPr lang="de-DE" sz="675" noProof="1"/>
              <a:t>TEAEs leading to discontinuation of trastuzumab included alanine aminotransferase increase (2.3%) and COVID-19 pneumonia (1.2%). </a:t>
            </a:r>
          </a:p>
          <a:p>
            <a:pPr defTabSz="685800" fontAlgn="auto">
              <a:spcBef>
                <a:spcPts val="0"/>
              </a:spcBef>
              <a:spcAft>
                <a:spcPts val="450"/>
              </a:spcAft>
              <a:defRPr/>
            </a:pPr>
            <a:r>
              <a:rPr lang="de-DE" sz="675" noProof="1"/>
              <a:t>Tucatinib and trastuzumab are not approved by EMA in mCRC. Tucatinib y trastuzumab no están aprobados por la EMA en el tratamiento del cáncer de colon metastásico.</a:t>
            </a:r>
            <a:endParaRPr lang="en-US" sz="675" dirty="0">
              <a:latin typeface="Avenir Next LT Pro" panose="020B0504020202020204" pitchFamily="34" charset="0"/>
            </a:endParaRPr>
          </a:p>
          <a:p>
            <a:pPr defTabSz="685800" fontAlgn="auto">
              <a:spcBef>
                <a:spcPts val="0"/>
              </a:spcBef>
              <a:spcAft>
                <a:spcPts val="0"/>
              </a:spcAft>
              <a:defRPr/>
            </a:pPr>
            <a:r>
              <a:rPr lang="de-DE" sz="675" noProof="1"/>
              <a:t>AE, adverse event; CI, confidence interval; DCR, disease control rate; mDOR, median duration of response; ORR, objective response rate; OS, overall survival; PFS, progression-free survival; SAE, serious adverse event; TEAE, treatment-emergent adverse event.</a:t>
            </a:r>
          </a:p>
          <a:p>
            <a:pPr defTabSz="685800" fontAlgn="auto">
              <a:spcBef>
                <a:spcPts val="0"/>
              </a:spcBef>
              <a:spcAft>
                <a:spcPts val="0"/>
              </a:spcAft>
              <a:defRPr/>
            </a:pPr>
            <a:r>
              <a:rPr lang="de-DE" sz="675" noProof="1"/>
              <a:t>1. Strickler JH et al., Lancet Oncol. 2023; 2. Stricker JH et al., presented at ESMO GI 2022, abstract LBA-2.</a:t>
            </a:r>
          </a:p>
        </p:txBody>
      </p:sp>
    </p:spTree>
    <p:extLst>
      <p:ext uri="{BB962C8B-B14F-4D97-AF65-F5344CB8AC3E}">
        <p14:creationId xmlns:p14="http://schemas.microsoft.com/office/powerpoint/2010/main" val="36946159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A0F523E-9487-CFBB-FF86-2DBBC040643A}"/>
              </a:ext>
            </a:extLst>
          </p:cNvPr>
          <p:cNvSpPr>
            <a:spLocks noGrp="1"/>
          </p:cNvSpPr>
          <p:nvPr>
            <p:ph type="title"/>
          </p:nvPr>
        </p:nvSpPr>
        <p:spPr/>
        <p:txBody>
          <a:bodyPr>
            <a:normAutofit/>
          </a:bodyPr>
          <a:lstStyle/>
          <a:p>
            <a:r>
              <a:rPr lang="en-US" dirty="0"/>
              <a:t>Tucatinib + Trastuzumab: Safety Summary</a:t>
            </a:r>
          </a:p>
        </p:txBody>
      </p:sp>
      <p:pic>
        <p:nvPicPr>
          <p:cNvPr id="3" name="Picture 2">
            <a:extLst>
              <a:ext uri="{FF2B5EF4-FFF2-40B4-BE49-F238E27FC236}">
                <a16:creationId xmlns:a16="http://schemas.microsoft.com/office/drawing/2014/main" id="{33FBEC27-EB53-EB18-04FB-49902CAABAB6}"/>
              </a:ext>
            </a:extLst>
          </p:cNvPr>
          <p:cNvPicPr/>
          <p:nvPr/>
        </p:nvPicPr>
        <p:blipFill>
          <a:blip r:embed="rId2"/>
          <a:stretch>
            <a:fillRect/>
          </a:stretch>
        </p:blipFill>
        <p:spPr>
          <a:xfrm>
            <a:off x="0" y="2381"/>
            <a:ext cx="9144000" cy="5143500"/>
          </a:xfrm>
          <a:prstGeom prst="rect">
            <a:avLst/>
          </a:prstGeom>
        </p:spPr>
      </p:pic>
    </p:spTree>
    <p:extLst>
      <p:ext uri="{BB962C8B-B14F-4D97-AF65-F5344CB8AC3E}">
        <p14:creationId xmlns:p14="http://schemas.microsoft.com/office/powerpoint/2010/main" val="18729556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6" y="1931196"/>
            <a:ext cx="5488409" cy="242217"/>
          </a:xfrm>
        </p:spPr>
        <p:txBody>
          <a:bodyPr/>
          <a:lstStyle/>
          <a:p>
            <a:r>
              <a:rPr lang="en-US" sz="492" b="1" kern="1200" dirty="0">
                <a:solidFill>
                  <a:schemeClr val="tx1"/>
                </a:solidFill>
                <a:latin typeface="Arial" charset="0"/>
                <a:ea typeface="+mn-ea"/>
                <a:cs typeface="+mn-cs"/>
              </a:rPr>
              <a:t>Study Design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8" y="2381"/>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72998" y="4851202"/>
            <a:ext cx="8585810" cy="2678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160752" eaLnBrk="0"/>
            <a:r>
              <a:rPr lang="en-US" sz="844" dirty="0">
                <a:latin typeface="Arial" charset="0"/>
                <a:ea typeface="+mn-ea"/>
                <a:cs typeface="Lucida Sans Unicode"/>
              </a:rPr>
              <a:t>Content of this presentation is the property of the author, licensed by ASCO. Permission required for reuse.</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6" y="1931196"/>
            <a:ext cx="5488409" cy="242217"/>
          </a:xfrm>
        </p:spPr>
        <p:txBody>
          <a:bodyPr/>
          <a:lstStyle/>
          <a:p>
            <a:r>
              <a:rPr lang="en-US" sz="492" b="1" kern="1200" dirty="0">
                <a:solidFill>
                  <a:schemeClr val="tx1"/>
                </a:solidFill>
                <a:latin typeface="Arial" charset="0"/>
                <a:ea typeface="+mn-ea"/>
                <a:cs typeface="+mn-cs"/>
              </a:rPr>
              <a:t>Take Home Messages : HER2+ mCRC</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 y="566261"/>
            <a:ext cx="8014520" cy="4216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72998" y="4717256"/>
            <a:ext cx="8585810" cy="2678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160752" eaLnBrk="0"/>
            <a:r>
              <a:rPr lang="en-US" sz="844" dirty="0">
                <a:latin typeface="Arial" charset="0"/>
                <a:ea typeface="+mn-ea"/>
                <a:cs typeface="Lucida Sans Unicode"/>
              </a:rPr>
              <a:t>Content of this presentation is the property of the author, licensed by ASCO. Permission required for reuse.</a:t>
            </a:r>
          </a:p>
        </p:txBody>
      </p:sp>
      <p:sp>
        <p:nvSpPr>
          <p:cNvPr id="3" name="Rectangle 2">
            <a:extLst>
              <a:ext uri="{FF2B5EF4-FFF2-40B4-BE49-F238E27FC236}">
                <a16:creationId xmlns:a16="http://schemas.microsoft.com/office/drawing/2014/main" id="{3ACEB42D-A2C4-45E0-D733-6ABB960CDB33}"/>
              </a:ext>
            </a:extLst>
          </p:cNvPr>
          <p:cNvSpPr/>
          <p:nvPr/>
        </p:nvSpPr>
        <p:spPr bwMode="auto">
          <a:xfrm>
            <a:off x="0" y="4475321"/>
            <a:ext cx="9144000" cy="5410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latin typeface="Times New Roman" pitchFamily="16" charset="0"/>
              <a:cs typeface="Lucida Sans Unicode"/>
            </a:endParaRPr>
          </a:p>
        </p:txBody>
      </p:sp>
      <p:sp>
        <p:nvSpPr>
          <p:cNvPr id="4" name="TextBox 3">
            <a:extLst>
              <a:ext uri="{FF2B5EF4-FFF2-40B4-BE49-F238E27FC236}">
                <a16:creationId xmlns:a16="http://schemas.microsoft.com/office/drawing/2014/main" id="{A29AF9AF-15DB-5BB9-3921-1A7763AC3DF5}"/>
              </a:ext>
            </a:extLst>
          </p:cNvPr>
          <p:cNvSpPr txBox="1"/>
          <p:nvPr/>
        </p:nvSpPr>
        <p:spPr>
          <a:xfrm>
            <a:off x="68580" y="4511903"/>
            <a:ext cx="6576060" cy="538609"/>
          </a:xfrm>
          <a:prstGeom prst="rect">
            <a:avLst/>
          </a:prstGeom>
          <a:noFill/>
        </p:spPr>
        <p:txBody>
          <a:bodyPr wrap="square" rtlCol="0">
            <a:spAutoFit/>
          </a:bodyPr>
          <a:lstStyle/>
          <a:p>
            <a:pPr defTabSz="457200" fontAlgn="auto">
              <a:spcBef>
                <a:spcPts val="0"/>
              </a:spcBef>
              <a:spcAft>
                <a:spcPts val="0"/>
              </a:spcAft>
            </a:pPr>
            <a:r>
              <a:rPr lang="en-US" sz="1100" b="1" dirty="0">
                <a:solidFill>
                  <a:srgbClr val="000000"/>
                </a:solidFill>
                <a:latin typeface="Times New Roman"/>
                <a:cs typeface="Lucida Sans Unicode"/>
              </a:rPr>
              <a:t>Raghav K, et al. Presented at: ASCO;2023.</a:t>
            </a:r>
          </a:p>
          <a:p>
            <a:pPr defTabSz="457200" fontAlgn="auto">
              <a:spcBef>
                <a:spcPts val="0"/>
              </a:spcBef>
              <a:spcAft>
                <a:spcPts val="0"/>
              </a:spcAft>
            </a:pPr>
            <a:endParaRPr lang="en-US" sz="1800" dirty="0">
              <a:solidFill>
                <a:srgbClr val="000000"/>
              </a:solidFill>
              <a:latin typeface="Times New Roman"/>
              <a:cs typeface="Lucida Sans Unicode"/>
            </a:endParaRP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6" y="1931196"/>
            <a:ext cx="5488409" cy="242217"/>
          </a:xfrm>
        </p:spPr>
        <p:txBody>
          <a:bodyPr/>
          <a:lstStyle/>
          <a:p>
            <a:r>
              <a:rPr lang="en-US" sz="492" b="1" kern="1200" dirty="0">
                <a:solidFill>
                  <a:schemeClr val="tx1"/>
                </a:solidFill>
                <a:latin typeface="Arial" charset="0"/>
                <a:ea typeface="+mn-ea"/>
                <a:cs typeface="+mn-cs"/>
              </a:rPr>
              <a:t>Take Home Messages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8" y="2381"/>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72998" y="4851202"/>
            <a:ext cx="8585810" cy="2678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160752" eaLnBrk="0"/>
            <a:r>
              <a:rPr lang="en-US" sz="844" dirty="0">
                <a:latin typeface="Arial" charset="0"/>
                <a:ea typeface="+mn-ea"/>
                <a:cs typeface="Lucida Sans Unicode"/>
              </a:rPr>
              <a:t>Content of this presentation is the property of the author, licensed by ASCO. Permission required for reuse.</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6" y="1931196"/>
            <a:ext cx="5488409" cy="242217"/>
          </a:xfrm>
        </p:spPr>
        <p:txBody>
          <a:bodyPr/>
          <a:lstStyle/>
          <a:p>
            <a:r>
              <a:rPr lang="en-US" sz="492" b="1" kern="1200" dirty="0">
                <a:solidFill>
                  <a:schemeClr val="tx1"/>
                </a:solidFill>
                <a:latin typeface="Arial" charset="0"/>
                <a:ea typeface="+mn-ea"/>
                <a:cs typeface="+mn-cs"/>
              </a:rPr>
              <a:t>Take Home Messages : HER2+ mCRC</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8" y="2381"/>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72998" y="4851202"/>
            <a:ext cx="8585810" cy="2678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160752" eaLnBrk="0"/>
            <a:r>
              <a:rPr lang="en-US" sz="844" dirty="0">
                <a:latin typeface="Arial" charset="0"/>
                <a:ea typeface="+mn-ea"/>
                <a:cs typeface="Lucida Sans Unicode"/>
              </a:rPr>
              <a:t>Content of this presentation is the property of the author, licensed by ASCO. Permission required for reuse.</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C114EF-FD1D-1FD2-8880-5BD7AE8F1B57}"/>
              </a:ext>
            </a:extLst>
          </p:cNvPr>
          <p:cNvPicPr>
            <a:picLocks noChangeAspect="1"/>
          </p:cNvPicPr>
          <p:nvPr/>
        </p:nvPicPr>
        <p:blipFill>
          <a:blip r:embed="rId2"/>
          <a:stretch>
            <a:fillRect/>
          </a:stretch>
        </p:blipFill>
        <p:spPr>
          <a:xfrm>
            <a:off x="369960" y="191079"/>
            <a:ext cx="8404080" cy="4083545"/>
          </a:xfrm>
          <a:prstGeom prst="rect">
            <a:avLst/>
          </a:prstGeom>
        </p:spPr>
      </p:pic>
    </p:spTree>
    <p:extLst>
      <p:ext uri="{BB962C8B-B14F-4D97-AF65-F5344CB8AC3E}">
        <p14:creationId xmlns:p14="http://schemas.microsoft.com/office/powerpoint/2010/main" val="2359932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75696E8-A91E-5AC0-A2BB-19AAFA6EECA8}"/>
              </a:ext>
            </a:extLst>
          </p:cNvPr>
          <p:cNvSpPr>
            <a:spLocks noGrp="1"/>
          </p:cNvSpPr>
          <p:nvPr>
            <p:ph type="title"/>
          </p:nvPr>
        </p:nvSpPr>
        <p:spPr/>
        <p:txBody>
          <a:bodyPr/>
          <a:lstStyle/>
          <a:p>
            <a:r>
              <a:rPr lang="de-DE" noProof="1"/>
              <a:t>How I treat HER2+ metastatic CRC*</a:t>
            </a:r>
          </a:p>
        </p:txBody>
      </p:sp>
      <p:sp>
        <p:nvSpPr>
          <p:cNvPr id="4" name="Abgerundetes Rechteck 11">
            <a:extLst>
              <a:ext uri="{FF2B5EF4-FFF2-40B4-BE49-F238E27FC236}">
                <a16:creationId xmlns:a16="http://schemas.microsoft.com/office/drawing/2014/main" id="{6251D047-F14B-5326-A218-D89FCA9F5969}"/>
              </a:ext>
            </a:extLst>
          </p:cNvPr>
          <p:cNvSpPr/>
          <p:nvPr/>
        </p:nvSpPr>
        <p:spPr>
          <a:xfrm>
            <a:off x="7019227" y="1522731"/>
            <a:ext cx="1786735" cy="2102533"/>
          </a:xfrm>
          <a:prstGeom prst="roundRect">
            <a:avLst>
              <a:gd name="adj" fmla="val 6780"/>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wrap="square" lIns="67500" tIns="67500" rIns="67500" bIns="67500" anchor="ctr">
            <a:spAutoFit/>
          </a:bodyPr>
          <a:lstStyle/>
          <a:p>
            <a:pPr marL="28620" defTabSz="685800" fontAlgn="auto">
              <a:spcBef>
                <a:spcPts val="0"/>
              </a:spcBef>
              <a:spcAft>
                <a:spcPts val="451"/>
              </a:spcAft>
            </a:pPr>
            <a:r>
              <a:rPr lang="de-DE" sz="975" b="1" u="sng" spc="-5" noProof="1">
                <a:solidFill>
                  <a:srgbClr val="FFFFFF"/>
                </a:solidFill>
                <a:latin typeface="Avenir Next LT Pro"/>
              </a:rPr>
              <a:t>Options after progresion</a:t>
            </a:r>
            <a:endParaRPr lang="de-DE" sz="975" b="1" spc="-1" noProof="1">
              <a:solidFill>
                <a:srgbClr val="FFFFFF"/>
              </a:solidFill>
              <a:latin typeface="Calibri"/>
            </a:endParaRPr>
          </a:p>
          <a:p>
            <a:pPr marL="200070" indent="-171450" defTabSz="685800" fontAlgn="auto">
              <a:spcBef>
                <a:spcPts val="0"/>
              </a:spcBef>
              <a:spcAft>
                <a:spcPts val="450"/>
              </a:spcAft>
              <a:buClr>
                <a:srgbClr val="FFFFFF"/>
              </a:buClr>
              <a:buFont typeface="Arial"/>
              <a:buChar char="•"/>
            </a:pPr>
            <a:r>
              <a:rPr lang="de-DE" sz="975" spc="-5" noProof="1">
                <a:solidFill>
                  <a:srgbClr val="FFFFFF"/>
                </a:solidFill>
                <a:latin typeface="Avenir Next LT Pro"/>
              </a:rPr>
              <a:t>Clinical trial</a:t>
            </a:r>
            <a:endParaRPr lang="de-DE" sz="975" spc="-1" noProof="1">
              <a:solidFill>
                <a:srgbClr val="000000"/>
              </a:solidFill>
              <a:latin typeface="Calibri"/>
            </a:endParaRPr>
          </a:p>
          <a:p>
            <a:pPr marL="200070" indent="-171450" defTabSz="685800" fontAlgn="auto">
              <a:spcBef>
                <a:spcPts val="0"/>
              </a:spcBef>
              <a:spcAft>
                <a:spcPts val="450"/>
              </a:spcAft>
              <a:buClr>
                <a:srgbClr val="FFFFFF"/>
              </a:buClr>
              <a:buFont typeface="Arial"/>
              <a:buChar char="•"/>
            </a:pPr>
            <a:r>
              <a:rPr lang="de-DE" sz="975" spc="-5" noProof="1">
                <a:solidFill>
                  <a:srgbClr val="FFFFFF"/>
                </a:solidFill>
                <a:latin typeface="Avenir Next LT Pro"/>
              </a:rPr>
              <a:t>Chemotherapy + bevacizumab</a:t>
            </a:r>
            <a:endParaRPr lang="de-DE" sz="975" spc="-1" noProof="1">
              <a:solidFill>
                <a:srgbClr val="000000"/>
              </a:solidFill>
              <a:latin typeface="Calibri"/>
            </a:endParaRPr>
          </a:p>
          <a:p>
            <a:pPr marL="200070" indent="-171450" defTabSz="685800" fontAlgn="auto">
              <a:spcBef>
                <a:spcPts val="0"/>
              </a:spcBef>
              <a:spcAft>
                <a:spcPts val="450"/>
              </a:spcAft>
              <a:buClr>
                <a:srgbClr val="FFFFFF"/>
              </a:buClr>
              <a:buFont typeface="Arial"/>
              <a:buChar char="•"/>
            </a:pPr>
            <a:r>
              <a:rPr lang="de-DE" sz="975" spc="-5" noProof="1">
                <a:solidFill>
                  <a:srgbClr val="FFFFFF"/>
                </a:solidFill>
                <a:latin typeface="Avenir Next LT Pro"/>
              </a:rPr>
              <a:t>Chemotherapy + anti-EGFR if HER2 </a:t>
            </a:r>
            <a:br>
              <a:rPr lang="de-DE" sz="975" noProof="1">
                <a:solidFill>
                  <a:srgbClr val="2D2924"/>
                </a:solidFill>
                <a:latin typeface="Avenir Next LT Pro" panose="020B0504020202020204" pitchFamily="34" charset="0"/>
              </a:rPr>
            </a:br>
            <a:r>
              <a:rPr lang="de-DE" sz="975" spc="-5" noProof="1">
                <a:solidFill>
                  <a:srgbClr val="FFFFFF"/>
                </a:solidFill>
                <a:latin typeface="Avenir Next LT Pro"/>
              </a:rPr>
              <a:t>is low/ lost on re-biopsy</a:t>
            </a:r>
            <a:endParaRPr lang="de-DE" sz="975" spc="-1" noProof="1">
              <a:solidFill>
                <a:srgbClr val="000000"/>
              </a:solidFill>
              <a:latin typeface="Calibri"/>
            </a:endParaRPr>
          </a:p>
          <a:p>
            <a:pPr marL="200070" indent="-171450" defTabSz="685800" fontAlgn="auto">
              <a:spcBef>
                <a:spcPts val="0"/>
              </a:spcBef>
              <a:spcAft>
                <a:spcPts val="450"/>
              </a:spcAft>
              <a:buClr>
                <a:srgbClr val="FFFFFF"/>
              </a:buClr>
              <a:buFont typeface="Arial"/>
              <a:buChar char="•"/>
            </a:pPr>
            <a:r>
              <a:rPr lang="de-DE" sz="975" spc="-5" noProof="1">
                <a:solidFill>
                  <a:srgbClr val="FFFFFF"/>
                </a:solidFill>
                <a:latin typeface="Avenir Next LT Pro"/>
              </a:rPr>
              <a:t>Consider in select circumstances: trastuzumab + pertuzumab or lapatinib</a:t>
            </a:r>
            <a:endParaRPr lang="de-DE" sz="975" spc="-1" noProof="1">
              <a:solidFill>
                <a:srgbClr val="000000"/>
              </a:solidFill>
              <a:latin typeface="Calibri"/>
            </a:endParaRPr>
          </a:p>
        </p:txBody>
      </p:sp>
      <p:sp>
        <p:nvSpPr>
          <p:cNvPr id="5" name="Rectangle 22">
            <a:extLst>
              <a:ext uri="{FF2B5EF4-FFF2-40B4-BE49-F238E27FC236}">
                <a16:creationId xmlns:a16="http://schemas.microsoft.com/office/drawing/2014/main" id="{D82E77D4-577A-DFAC-0880-0CA8BFE4BBF9}"/>
              </a:ext>
            </a:extLst>
          </p:cNvPr>
          <p:cNvSpPr/>
          <p:nvPr/>
        </p:nvSpPr>
        <p:spPr>
          <a:xfrm>
            <a:off x="333450" y="2134504"/>
            <a:ext cx="1218780" cy="879526"/>
          </a:xfrm>
          <a:prstGeom prst="roundRect">
            <a:avLst>
              <a:gd name="adj" fmla="val 7763"/>
            </a:avLst>
          </a:prstGeom>
          <a:solidFill>
            <a:schemeClr val="tx2"/>
          </a:solidFill>
          <a:ln>
            <a:noFill/>
          </a:ln>
        </p:spPr>
        <p:style>
          <a:lnRef idx="2">
            <a:schemeClr val="accent1">
              <a:shade val="50000"/>
            </a:schemeClr>
          </a:lnRef>
          <a:fillRef idx="1">
            <a:schemeClr val="accent1"/>
          </a:fillRef>
          <a:effectRef idx="0">
            <a:schemeClr val="accent1"/>
          </a:effectRef>
          <a:fontRef idx="minor"/>
        </p:style>
        <p:txBody>
          <a:bodyPr lIns="67500" tIns="67500" rIns="67500" bIns="67500" anchor="ctr">
            <a:spAutoFit/>
          </a:bodyPr>
          <a:lstStyle/>
          <a:p>
            <a:pPr algn="ctr" defTabSz="685800" fontAlgn="auto">
              <a:spcBef>
                <a:spcPts val="0"/>
              </a:spcBef>
              <a:spcAft>
                <a:spcPts val="451"/>
              </a:spcAft>
            </a:pPr>
            <a:r>
              <a:rPr lang="de-DE" sz="1050" b="1" u="sng" spc="-1" noProof="1">
                <a:solidFill>
                  <a:srgbClr val="FFFFFF"/>
                </a:solidFill>
                <a:latin typeface="Avenir Next LT Pro"/>
              </a:rPr>
              <a:t>HER2+ </a:t>
            </a:r>
            <a:endParaRPr lang="de-DE" sz="1050" b="1" spc="-1" noProof="1">
              <a:solidFill>
                <a:srgbClr val="000000"/>
              </a:solidFill>
              <a:latin typeface="Calibri"/>
            </a:endParaRPr>
          </a:p>
          <a:p>
            <a:pPr algn="ctr" defTabSz="685800" fontAlgn="auto">
              <a:spcBef>
                <a:spcPts val="0"/>
              </a:spcBef>
              <a:spcAft>
                <a:spcPts val="0"/>
              </a:spcAft>
            </a:pPr>
            <a:r>
              <a:rPr lang="de-DE" sz="1050" spc="-1" noProof="1">
                <a:solidFill>
                  <a:srgbClr val="FFFFFF"/>
                </a:solidFill>
                <a:latin typeface="Avenir Next LT Pro"/>
              </a:rPr>
              <a:t>NGS (preferred) </a:t>
            </a:r>
            <a:endParaRPr lang="de-DE" sz="1050" spc="-1" noProof="1">
              <a:solidFill>
                <a:srgbClr val="000000"/>
              </a:solidFill>
              <a:latin typeface="Calibri"/>
            </a:endParaRPr>
          </a:p>
          <a:p>
            <a:pPr algn="ctr" defTabSz="685800" fontAlgn="auto">
              <a:spcBef>
                <a:spcPts val="0"/>
              </a:spcBef>
              <a:spcAft>
                <a:spcPts val="0"/>
              </a:spcAft>
            </a:pPr>
            <a:r>
              <a:rPr lang="de-DE" sz="1050" spc="-1" noProof="1">
                <a:solidFill>
                  <a:srgbClr val="FFFFFF"/>
                </a:solidFill>
                <a:latin typeface="Avenir Next LT Pro"/>
              </a:rPr>
              <a:t>or IHC3+ </a:t>
            </a:r>
            <a:endParaRPr lang="de-DE" sz="1050" spc="-1" noProof="1">
              <a:solidFill>
                <a:srgbClr val="000000"/>
              </a:solidFill>
              <a:latin typeface="Calibri"/>
            </a:endParaRPr>
          </a:p>
          <a:p>
            <a:pPr algn="ctr" defTabSz="685800" fontAlgn="auto">
              <a:spcBef>
                <a:spcPts val="0"/>
              </a:spcBef>
              <a:spcAft>
                <a:spcPts val="0"/>
              </a:spcAft>
            </a:pPr>
            <a:r>
              <a:rPr lang="de-DE" sz="1050" spc="-1" noProof="1">
                <a:solidFill>
                  <a:srgbClr val="FFFFFF"/>
                </a:solidFill>
                <a:latin typeface="Avenir Next LT Pro"/>
              </a:rPr>
              <a:t>or IHC2+/ISH+</a:t>
            </a:r>
            <a:endParaRPr lang="de-DE" sz="1050" spc="-1" noProof="1">
              <a:solidFill>
                <a:srgbClr val="000000"/>
              </a:solidFill>
              <a:latin typeface="Calibri"/>
            </a:endParaRPr>
          </a:p>
        </p:txBody>
      </p:sp>
      <p:sp>
        <p:nvSpPr>
          <p:cNvPr id="6" name="Rectangle 22">
            <a:extLst>
              <a:ext uri="{FF2B5EF4-FFF2-40B4-BE49-F238E27FC236}">
                <a16:creationId xmlns:a16="http://schemas.microsoft.com/office/drawing/2014/main" id="{151C93EF-7700-E2E1-9FF5-40578A86C9A7}"/>
              </a:ext>
            </a:extLst>
          </p:cNvPr>
          <p:cNvSpPr/>
          <p:nvPr/>
        </p:nvSpPr>
        <p:spPr>
          <a:xfrm>
            <a:off x="1622700" y="2335368"/>
            <a:ext cx="1204740" cy="477259"/>
          </a:xfrm>
          <a:prstGeom prst="roundRect">
            <a:avLst>
              <a:gd name="adj" fmla="val 776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p:style>
        <p:txBody>
          <a:bodyPr lIns="67500" tIns="67500" rIns="67500" bIns="67500" anchor="ctr">
            <a:spAutoFit/>
          </a:bodyPr>
          <a:lstStyle/>
          <a:p>
            <a:pPr algn="ctr" defTabSz="685800" fontAlgn="auto">
              <a:spcBef>
                <a:spcPts val="0"/>
              </a:spcBef>
              <a:spcAft>
                <a:spcPts val="0"/>
              </a:spcAft>
            </a:pPr>
            <a:r>
              <a:rPr lang="de-DE" sz="1050" spc="-1" noProof="1">
                <a:solidFill>
                  <a:srgbClr val="FFFFFF"/>
                </a:solidFill>
                <a:latin typeface="Avenir Next LT Pro"/>
              </a:rPr>
              <a:t>Chemotherapy + bevacizumab</a:t>
            </a:r>
            <a:endParaRPr lang="de-DE" sz="1050" spc="-1" noProof="1">
              <a:solidFill>
                <a:srgbClr val="000000"/>
              </a:solidFill>
              <a:latin typeface="Calibri"/>
            </a:endParaRPr>
          </a:p>
        </p:txBody>
      </p:sp>
      <p:sp>
        <p:nvSpPr>
          <p:cNvPr id="7" name="Rectangle 22">
            <a:extLst>
              <a:ext uri="{FF2B5EF4-FFF2-40B4-BE49-F238E27FC236}">
                <a16:creationId xmlns:a16="http://schemas.microsoft.com/office/drawing/2014/main" id="{95F116F5-8978-26D7-2274-01B1E36E7B9D}"/>
              </a:ext>
            </a:extLst>
          </p:cNvPr>
          <p:cNvSpPr/>
          <p:nvPr/>
        </p:nvSpPr>
        <p:spPr>
          <a:xfrm>
            <a:off x="4277880" y="1422821"/>
            <a:ext cx="1155060" cy="645092"/>
          </a:xfrm>
          <a:prstGeom prst="roundRect">
            <a:avLst>
              <a:gd name="adj" fmla="val 7763"/>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67500" tIns="67500" rIns="67500" bIns="67500" anchor="ctr">
            <a:spAutoFit/>
          </a:bodyPr>
          <a:lstStyle/>
          <a:p>
            <a:pPr algn="ctr" defTabSz="685800" fontAlgn="auto">
              <a:spcBef>
                <a:spcPts val="0"/>
              </a:spcBef>
              <a:spcAft>
                <a:spcPts val="0"/>
              </a:spcAft>
            </a:pPr>
            <a:r>
              <a:rPr lang="de-DE" sz="1050" spc="-1" noProof="1">
                <a:solidFill>
                  <a:srgbClr val="FFFFFF"/>
                </a:solidFill>
                <a:latin typeface="Avenir Next LT Pro"/>
              </a:rPr>
              <a:t>Trastuzumab deruxtecan</a:t>
            </a:r>
            <a:endParaRPr lang="de-DE" sz="1050" spc="-1" noProof="1">
              <a:solidFill>
                <a:srgbClr val="000000"/>
              </a:solidFill>
              <a:latin typeface="Calibri"/>
            </a:endParaRPr>
          </a:p>
          <a:p>
            <a:pPr algn="ctr" defTabSz="685800" fontAlgn="auto">
              <a:spcBef>
                <a:spcPts val="0"/>
              </a:spcBef>
              <a:spcAft>
                <a:spcPts val="0"/>
              </a:spcAft>
            </a:pPr>
            <a:r>
              <a:rPr lang="de-DE" sz="1050" spc="-1" noProof="1">
                <a:solidFill>
                  <a:srgbClr val="FFFFFF"/>
                </a:solidFill>
                <a:latin typeface="Avenir Next LT Pro"/>
              </a:rPr>
              <a:t>5.4 mg/kg</a:t>
            </a:r>
            <a:endParaRPr lang="de-DE" sz="1050" spc="-1" noProof="1">
              <a:solidFill>
                <a:srgbClr val="000000"/>
              </a:solidFill>
              <a:latin typeface="Calibri"/>
            </a:endParaRPr>
          </a:p>
        </p:txBody>
      </p:sp>
      <p:sp>
        <p:nvSpPr>
          <p:cNvPr id="8" name="Rechteck: abgerundete Ecken 10">
            <a:extLst>
              <a:ext uri="{FF2B5EF4-FFF2-40B4-BE49-F238E27FC236}">
                <a16:creationId xmlns:a16="http://schemas.microsoft.com/office/drawing/2014/main" id="{5D23D699-8650-0319-9C9B-18E1D7B0B02B}"/>
              </a:ext>
            </a:extLst>
          </p:cNvPr>
          <p:cNvSpPr/>
          <p:nvPr/>
        </p:nvSpPr>
        <p:spPr>
          <a:xfrm>
            <a:off x="4277880" y="3079841"/>
            <a:ext cx="1155060" cy="644760"/>
          </a:xfrm>
          <a:prstGeom prst="roundRect">
            <a:avLst>
              <a:gd name="adj"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defTabSz="685800" fontAlgn="auto">
              <a:spcBef>
                <a:spcPts val="0"/>
              </a:spcBef>
              <a:spcAft>
                <a:spcPts val="0"/>
              </a:spcAft>
            </a:pPr>
            <a:r>
              <a:rPr lang="de-DE" sz="1050" spc="-1" noProof="1">
                <a:solidFill>
                  <a:srgbClr val="FFFFFF"/>
                </a:solidFill>
                <a:latin typeface="Avenir Next LT Pro"/>
              </a:rPr>
              <a:t>Tucatinib + Trastuzumab</a:t>
            </a:r>
            <a:endParaRPr lang="de-DE" sz="1050" spc="-1" noProof="1">
              <a:solidFill>
                <a:srgbClr val="000000"/>
              </a:solidFill>
              <a:latin typeface="Calibri"/>
            </a:endParaRPr>
          </a:p>
        </p:txBody>
      </p:sp>
      <p:sp>
        <p:nvSpPr>
          <p:cNvPr id="9" name="Gerade Verbindung mit Pfeil 12">
            <a:extLst>
              <a:ext uri="{FF2B5EF4-FFF2-40B4-BE49-F238E27FC236}">
                <a16:creationId xmlns:a16="http://schemas.microsoft.com/office/drawing/2014/main" id="{05093B3A-0087-8A8A-BB05-09B53A368FBD}"/>
              </a:ext>
            </a:extLst>
          </p:cNvPr>
          <p:cNvSpPr/>
          <p:nvPr/>
        </p:nvSpPr>
        <p:spPr>
          <a:xfrm flipV="1">
            <a:off x="3920130" y="1745231"/>
            <a:ext cx="357210" cy="828090"/>
          </a:xfrm>
          <a:custGeom>
            <a:avLst/>
            <a:gdLst/>
            <a:ahLst/>
            <a:cxnLst/>
            <a:rect l="l" t="t" r="r" b="b"/>
            <a:pathLst>
              <a:path w="21600" h="21600">
                <a:moveTo>
                  <a:pt x="0" y="0"/>
                </a:moveTo>
                <a:lnTo>
                  <a:pt x="21600" y="21600"/>
                </a:lnTo>
              </a:path>
            </a:pathLst>
          </a:custGeom>
          <a:noFill/>
          <a:ln w="28575" cap="rnd">
            <a:solidFill>
              <a:srgbClr val="CECECE"/>
            </a:solidFill>
            <a:tailEnd type="triangle" w="med" len="med"/>
          </a:ln>
        </p:spPr>
        <p:style>
          <a:lnRef idx="1">
            <a:schemeClr val="accent1"/>
          </a:lnRef>
          <a:fillRef idx="0">
            <a:schemeClr val="accent1"/>
          </a:fillRef>
          <a:effectRef idx="0">
            <a:schemeClr val="accent1"/>
          </a:effectRef>
          <a:fontRef idx="minor"/>
        </p:style>
        <p:txBody>
          <a:bodyPr lIns="67500" tIns="33750" rIns="67500" bIns="33750" anchor="t">
            <a:noAutofit/>
          </a:bodyPr>
          <a:lstStyle/>
          <a:p>
            <a:pPr defTabSz="685800" fontAlgn="auto">
              <a:spcBef>
                <a:spcPts val="0"/>
              </a:spcBef>
              <a:spcAft>
                <a:spcPts val="0"/>
              </a:spcAft>
            </a:pPr>
            <a:endParaRPr lang="de-DE" sz="1350" spc="-1" noProof="1">
              <a:solidFill>
                <a:srgbClr val="000000"/>
              </a:solidFill>
              <a:latin typeface="Calibri"/>
            </a:endParaRPr>
          </a:p>
        </p:txBody>
      </p:sp>
      <p:sp>
        <p:nvSpPr>
          <p:cNvPr id="10" name="Gerade Verbindung mit Pfeil 14">
            <a:extLst>
              <a:ext uri="{FF2B5EF4-FFF2-40B4-BE49-F238E27FC236}">
                <a16:creationId xmlns:a16="http://schemas.microsoft.com/office/drawing/2014/main" id="{0CC77BA2-8E3A-86AD-80AE-D8F6A3CBD057}"/>
              </a:ext>
            </a:extLst>
          </p:cNvPr>
          <p:cNvSpPr/>
          <p:nvPr/>
        </p:nvSpPr>
        <p:spPr>
          <a:xfrm>
            <a:off x="3920130" y="2574131"/>
            <a:ext cx="357210" cy="828090"/>
          </a:xfrm>
          <a:custGeom>
            <a:avLst/>
            <a:gdLst/>
            <a:ahLst/>
            <a:cxnLst/>
            <a:rect l="l" t="t" r="r" b="b"/>
            <a:pathLst>
              <a:path w="21600" h="21600">
                <a:moveTo>
                  <a:pt x="0" y="0"/>
                </a:moveTo>
                <a:lnTo>
                  <a:pt x="21600" y="21600"/>
                </a:lnTo>
              </a:path>
            </a:pathLst>
          </a:custGeom>
          <a:noFill/>
          <a:ln w="28575" cap="rnd">
            <a:solidFill>
              <a:srgbClr val="CECECE"/>
            </a:solidFill>
            <a:tailEnd type="triangle" w="med" len="med"/>
          </a:ln>
        </p:spPr>
        <p:style>
          <a:lnRef idx="1">
            <a:schemeClr val="accent1"/>
          </a:lnRef>
          <a:fillRef idx="0">
            <a:schemeClr val="accent1"/>
          </a:fillRef>
          <a:effectRef idx="0">
            <a:schemeClr val="accent1"/>
          </a:effectRef>
          <a:fontRef idx="minor"/>
        </p:style>
        <p:txBody>
          <a:bodyPr lIns="67500" tIns="33750" rIns="67500" bIns="33750" anchor="t">
            <a:noAutofit/>
          </a:bodyPr>
          <a:lstStyle/>
          <a:p>
            <a:pPr defTabSz="685800" fontAlgn="auto">
              <a:spcBef>
                <a:spcPts val="0"/>
              </a:spcBef>
              <a:spcAft>
                <a:spcPts val="0"/>
              </a:spcAft>
            </a:pPr>
            <a:endParaRPr lang="de-DE" sz="1350" spc="-1" noProof="1">
              <a:solidFill>
                <a:srgbClr val="000000"/>
              </a:solidFill>
              <a:latin typeface="Calibri"/>
            </a:endParaRPr>
          </a:p>
        </p:txBody>
      </p:sp>
      <p:sp>
        <p:nvSpPr>
          <p:cNvPr id="11" name="Gerader Verbinder 16">
            <a:extLst>
              <a:ext uri="{FF2B5EF4-FFF2-40B4-BE49-F238E27FC236}">
                <a16:creationId xmlns:a16="http://schemas.microsoft.com/office/drawing/2014/main" id="{B2A1C355-3F58-0EC8-4A06-F8478C60B9BE}"/>
              </a:ext>
            </a:extLst>
          </p:cNvPr>
          <p:cNvSpPr/>
          <p:nvPr/>
        </p:nvSpPr>
        <p:spPr>
          <a:xfrm>
            <a:off x="2827710" y="2574131"/>
            <a:ext cx="81000" cy="0"/>
          </a:xfrm>
          <a:prstGeom prst="line">
            <a:avLst/>
          </a:prstGeom>
          <a:ln w="28575" cap="rnd">
            <a:solidFill>
              <a:srgbClr val="CECECE"/>
            </a:solidFill>
          </a:ln>
        </p:spPr>
        <p:style>
          <a:lnRef idx="1">
            <a:schemeClr val="accent1"/>
          </a:lnRef>
          <a:fillRef idx="0">
            <a:schemeClr val="accent1"/>
          </a:fillRef>
          <a:effectRef idx="0">
            <a:schemeClr val="accent1"/>
          </a:effectRef>
          <a:fontRef idx="minor"/>
        </p:style>
        <p:txBody>
          <a:bodyPr lIns="67500" tIns="-33750" rIns="67500" bIns="-33750" anchor="t" anchorCtr="1">
            <a:noAutofit/>
          </a:bodyPr>
          <a:lstStyle/>
          <a:p>
            <a:pPr defTabSz="685800" fontAlgn="auto">
              <a:spcBef>
                <a:spcPts val="0"/>
              </a:spcBef>
              <a:spcAft>
                <a:spcPts val="0"/>
              </a:spcAft>
            </a:pPr>
            <a:endParaRPr lang="de-DE" sz="1350" spc="-1" noProof="1">
              <a:solidFill>
                <a:srgbClr val="000000"/>
              </a:solidFill>
              <a:latin typeface="Calibri"/>
            </a:endParaRPr>
          </a:p>
        </p:txBody>
      </p:sp>
      <p:sp>
        <p:nvSpPr>
          <p:cNvPr id="12" name="Rectangle 22">
            <a:extLst>
              <a:ext uri="{FF2B5EF4-FFF2-40B4-BE49-F238E27FC236}">
                <a16:creationId xmlns:a16="http://schemas.microsoft.com/office/drawing/2014/main" id="{975B09DD-55C5-0866-47C3-7C187B9B8F99}"/>
              </a:ext>
            </a:extLst>
          </p:cNvPr>
          <p:cNvSpPr/>
          <p:nvPr/>
        </p:nvSpPr>
        <p:spPr>
          <a:xfrm>
            <a:off x="5578470" y="3079541"/>
            <a:ext cx="1155060" cy="645092"/>
          </a:xfrm>
          <a:prstGeom prst="roundRect">
            <a:avLst>
              <a:gd name="adj" fmla="val 7763"/>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67500" tIns="67500" rIns="67500" bIns="67500" anchor="ctr">
            <a:spAutoFit/>
          </a:bodyPr>
          <a:lstStyle/>
          <a:p>
            <a:pPr algn="ctr" defTabSz="685800" fontAlgn="auto">
              <a:spcBef>
                <a:spcPts val="0"/>
              </a:spcBef>
              <a:spcAft>
                <a:spcPts val="0"/>
              </a:spcAft>
            </a:pPr>
            <a:r>
              <a:rPr lang="de-DE" sz="1050" spc="-1" noProof="1">
                <a:solidFill>
                  <a:srgbClr val="FFFFFF"/>
                </a:solidFill>
                <a:latin typeface="Avenir Next LT Pro"/>
              </a:rPr>
              <a:t>Trastuzumab deruxtecan</a:t>
            </a:r>
            <a:endParaRPr lang="de-DE" sz="1050" spc="-1" noProof="1">
              <a:solidFill>
                <a:srgbClr val="000000"/>
              </a:solidFill>
              <a:latin typeface="Calibri"/>
            </a:endParaRPr>
          </a:p>
          <a:p>
            <a:pPr algn="ctr" defTabSz="685800" fontAlgn="auto">
              <a:spcBef>
                <a:spcPts val="0"/>
              </a:spcBef>
              <a:spcAft>
                <a:spcPts val="0"/>
              </a:spcAft>
            </a:pPr>
            <a:r>
              <a:rPr lang="de-DE" sz="1050" spc="-1" noProof="1">
                <a:solidFill>
                  <a:srgbClr val="FFFFFF"/>
                </a:solidFill>
                <a:latin typeface="Avenir Next LT Pro"/>
              </a:rPr>
              <a:t>5.4 mg/kg</a:t>
            </a:r>
            <a:endParaRPr lang="de-DE" sz="1050" spc="-1" noProof="1">
              <a:solidFill>
                <a:srgbClr val="000000"/>
              </a:solidFill>
              <a:latin typeface="Calibri"/>
            </a:endParaRPr>
          </a:p>
        </p:txBody>
      </p:sp>
      <p:sp>
        <p:nvSpPr>
          <p:cNvPr id="16" name="Rectangle 22">
            <a:extLst>
              <a:ext uri="{FF2B5EF4-FFF2-40B4-BE49-F238E27FC236}">
                <a16:creationId xmlns:a16="http://schemas.microsoft.com/office/drawing/2014/main" id="{A13C0B35-CDA2-0CC5-79E8-6692CC60FF8F}"/>
              </a:ext>
            </a:extLst>
          </p:cNvPr>
          <p:cNvSpPr/>
          <p:nvPr/>
        </p:nvSpPr>
        <p:spPr>
          <a:xfrm>
            <a:off x="3845070" y="1996359"/>
            <a:ext cx="396090" cy="143857"/>
          </a:xfrm>
          <a:prstGeom prst="roundRect">
            <a:avLst>
              <a:gd name="adj" fmla="val 7763"/>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67500" tIns="0" rIns="67500" bIns="0" anchor="ctr">
            <a:spAutoFit/>
          </a:bodyPr>
          <a:lstStyle/>
          <a:p>
            <a:pPr algn="ctr" defTabSz="685800" fontAlgn="auto">
              <a:spcBef>
                <a:spcPts val="0"/>
              </a:spcBef>
              <a:spcAft>
                <a:spcPts val="0"/>
              </a:spcAft>
            </a:pPr>
            <a:r>
              <a:rPr lang="de-DE" sz="900" b="1" spc="-1" noProof="1">
                <a:solidFill>
                  <a:srgbClr val="FFFFFF"/>
                </a:solidFill>
                <a:latin typeface="Avenir Next LT Pro"/>
              </a:rPr>
              <a:t>YES</a:t>
            </a:r>
            <a:endParaRPr lang="de-DE" sz="900" b="1" spc="-1" noProof="1">
              <a:solidFill>
                <a:srgbClr val="000000"/>
              </a:solidFill>
              <a:latin typeface="Calibri"/>
            </a:endParaRPr>
          </a:p>
        </p:txBody>
      </p:sp>
      <p:sp>
        <p:nvSpPr>
          <p:cNvPr id="17" name="Rectangle 22">
            <a:extLst>
              <a:ext uri="{FF2B5EF4-FFF2-40B4-BE49-F238E27FC236}">
                <a16:creationId xmlns:a16="http://schemas.microsoft.com/office/drawing/2014/main" id="{B8A1AB95-3D23-A5F8-18BE-35FD4881ACDC}"/>
              </a:ext>
            </a:extLst>
          </p:cNvPr>
          <p:cNvSpPr/>
          <p:nvPr/>
        </p:nvSpPr>
        <p:spPr>
          <a:xfrm>
            <a:off x="3845070" y="2995791"/>
            <a:ext cx="396090" cy="167833"/>
          </a:xfrm>
          <a:prstGeom prst="roundRect">
            <a:avLst>
              <a:gd name="adj" fmla="val 7763"/>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67500" tIns="0" rIns="67500" bIns="0" anchor="ctr">
            <a:spAutoFit/>
          </a:bodyPr>
          <a:lstStyle/>
          <a:p>
            <a:pPr algn="ctr" defTabSz="685800" fontAlgn="auto">
              <a:spcBef>
                <a:spcPts val="0"/>
              </a:spcBef>
              <a:spcAft>
                <a:spcPts val="0"/>
              </a:spcAft>
            </a:pPr>
            <a:r>
              <a:rPr lang="de-DE" sz="1050" b="1" spc="-1" noProof="1">
                <a:solidFill>
                  <a:srgbClr val="FFFFFF"/>
                </a:solidFill>
                <a:latin typeface="Avenir Next LT Pro"/>
              </a:rPr>
              <a:t>NO</a:t>
            </a:r>
            <a:endParaRPr lang="de-DE" sz="1050" b="1" spc="-1" noProof="1">
              <a:solidFill>
                <a:srgbClr val="000000"/>
              </a:solidFill>
              <a:latin typeface="Calibri"/>
            </a:endParaRPr>
          </a:p>
        </p:txBody>
      </p:sp>
      <p:sp>
        <p:nvSpPr>
          <p:cNvPr id="18" name="Rectangle 22">
            <a:extLst>
              <a:ext uri="{FF2B5EF4-FFF2-40B4-BE49-F238E27FC236}">
                <a16:creationId xmlns:a16="http://schemas.microsoft.com/office/drawing/2014/main" id="{4C8CEECB-0D5C-4C45-CDBB-83C67A6AE2CB}"/>
              </a:ext>
            </a:extLst>
          </p:cNvPr>
          <p:cNvSpPr/>
          <p:nvPr/>
        </p:nvSpPr>
        <p:spPr>
          <a:xfrm>
            <a:off x="4492260" y="2441021"/>
            <a:ext cx="2241540" cy="377730"/>
          </a:xfrm>
          <a:prstGeom prst="roundRect">
            <a:avLst>
              <a:gd name="adj" fmla="val 7763"/>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p:style>
        <p:txBody>
          <a:bodyPr lIns="67500" tIns="0" rIns="67500" bIns="0" anchor="ctr">
            <a:noAutofit/>
          </a:bodyPr>
          <a:lstStyle/>
          <a:p>
            <a:pPr algn="ctr" defTabSz="685800" fontAlgn="auto">
              <a:spcBef>
                <a:spcPts val="0"/>
              </a:spcBef>
              <a:spcAft>
                <a:spcPts val="0"/>
              </a:spcAft>
            </a:pPr>
            <a:r>
              <a:rPr lang="de-DE" sz="1050" spc="-1" noProof="1">
                <a:solidFill>
                  <a:srgbClr val="FFFFFF"/>
                </a:solidFill>
                <a:latin typeface="Avenir Next LT Pro"/>
              </a:rPr>
              <a:t>Consider repeat biopsy or ctDNA</a:t>
            </a:r>
            <a:endParaRPr lang="de-DE" sz="1050" spc="-1" noProof="1">
              <a:solidFill>
                <a:srgbClr val="000000"/>
              </a:solidFill>
              <a:latin typeface="Calibri"/>
            </a:endParaRPr>
          </a:p>
          <a:p>
            <a:pPr algn="ctr" defTabSz="685800" fontAlgn="auto">
              <a:spcBef>
                <a:spcPts val="0"/>
              </a:spcBef>
              <a:spcAft>
                <a:spcPts val="0"/>
              </a:spcAft>
            </a:pPr>
            <a:r>
              <a:rPr lang="de-DE" sz="1050" spc="-1" noProof="1">
                <a:solidFill>
                  <a:srgbClr val="FFFFFF"/>
                </a:solidFill>
                <a:latin typeface="Avenir Next LT Pro"/>
              </a:rPr>
              <a:t>for HER2 biomarker testing</a:t>
            </a:r>
            <a:endParaRPr lang="de-DE" sz="1050" spc="-1" noProof="1">
              <a:solidFill>
                <a:srgbClr val="000000"/>
              </a:solidFill>
              <a:latin typeface="Calibri"/>
            </a:endParaRPr>
          </a:p>
        </p:txBody>
      </p:sp>
      <p:sp>
        <p:nvSpPr>
          <p:cNvPr id="19" name="Rectangle 22">
            <a:extLst>
              <a:ext uri="{FF2B5EF4-FFF2-40B4-BE49-F238E27FC236}">
                <a16:creationId xmlns:a16="http://schemas.microsoft.com/office/drawing/2014/main" id="{A54B582F-635E-3C60-DCBF-7596DC96F252}"/>
              </a:ext>
            </a:extLst>
          </p:cNvPr>
          <p:cNvSpPr/>
          <p:nvPr/>
        </p:nvSpPr>
        <p:spPr>
          <a:xfrm>
            <a:off x="338041" y="1278034"/>
            <a:ext cx="1889871" cy="788949"/>
          </a:xfrm>
          <a:prstGeom prst="roundRect">
            <a:avLst>
              <a:gd name="adj" fmla="val 7763"/>
            </a:avLst>
          </a:prstGeom>
          <a:solidFill>
            <a:srgbClr val="7030A0"/>
          </a:solidFill>
          <a:ln>
            <a:noFill/>
          </a:ln>
        </p:spPr>
        <p:style>
          <a:lnRef idx="2">
            <a:schemeClr val="accent1">
              <a:shade val="50000"/>
            </a:schemeClr>
          </a:lnRef>
          <a:fillRef idx="1">
            <a:schemeClr val="accent1"/>
          </a:fillRef>
          <a:effectRef idx="0">
            <a:schemeClr val="accent1"/>
          </a:effectRef>
          <a:fontRef idx="minor"/>
        </p:style>
        <p:txBody>
          <a:bodyPr wrap="square" lIns="67500" tIns="67500" rIns="67500" bIns="67500" anchor="ctr">
            <a:spAutoFit/>
          </a:bodyPr>
          <a:lstStyle/>
          <a:p>
            <a:pPr algn="ctr" defTabSz="685800" fontAlgn="auto">
              <a:spcBef>
                <a:spcPts val="0"/>
              </a:spcBef>
              <a:spcAft>
                <a:spcPts val="0"/>
              </a:spcAft>
            </a:pPr>
            <a:r>
              <a:rPr lang="de-DE" sz="1350" spc="-1" noProof="1">
                <a:solidFill>
                  <a:srgbClr val="FFFFFF"/>
                </a:solidFill>
                <a:latin typeface="Avenir Next LT Pro Demi"/>
              </a:rPr>
              <a:t>Test </a:t>
            </a:r>
            <a:r>
              <a:rPr lang="de-DE" sz="1350" i="1" spc="-1" noProof="1">
                <a:solidFill>
                  <a:srgbClr val="FFFFFF"/>
                </a:solidFill>
                <a:latin typeface="Avenir Next LT Pro Demi"/>
              </a:rPr>
              <a:t>HER2</a:t>
            </a:r>
            <a:r>
              <a:rPr lang="de-DE" sz="1350" spc="-1" noProof="1">
                <a:solidFill>
                  <a:srgbClr val="FFFFFF"/>
                </a:solidFill>
                <a:latin typeface="Avenir Next LT Pro Demi"/>
              </a:rPr>
              <a:t>, </a:t>
            </a:r>
            <a:r>
              <a:rPr lang="de-DE" sz="1350" i="1" spc="-1" noProof="1">
                <a:solidFill>
                  <a:srgbClr val="FFFFFF"/>
                </a:solidFill>
                <a:latin typeface="Avenir Next LT Pro Demi"/>
              </a:rPr>
              <a:t>RAS</a:t>
            </a:r>
            <a:r>
              <a:rPr lang="de-DE" sz="1350" spc="-1" noProof="1">
                <a:solidFill>
                  <a:srgbClr val="FFFFFF"/>
                </a:solidFill>
                <a:latin typeface="Avenir Next LT Pro Demi"/>
              </a:rPr>
              <a:t>, and </a:t>
            </a:r>
            <a:r>
              <a:rPr lang="de-DE" sz="1350" i="1" spc="-1" noProof="1">
                <a:solidFill>
                  <a:srgbClr val="FFFFFF"/>
                </a:solidFill>
                <a:latin typeface="Avenir Next LT Pro Demi"/>
              </a:rPr>
              <a:t>BRAF</a:t>
            </a:r>
            <a:r>
              <a:rPr lang="de-DE" sz="1350" spc="-1" noProof="1">
                <a:solidFill>
                  <a:srgbClr val="FFFFFF"/>
                </a:solidFill>
                <a:latin typeface="Avenir Next LT Pro Demi"/>
              </a:rPr>
              <a:t> </a:t>
            </a:r>
            <a:r>
              <a:rPr lang="de-DE" sz="1350" b="1" u="sng" spc="-1" noProof="1">
                <a:solidFill>
                  <a:srgbClr val="FFFFFF"/>
                </a:solidFill>
                <a:latin typeface="Avenir Next LT Pro Demi"/>
              </a:rPr>
              <a:t>prior</a:t>
            </a:r>
            <a:r>
              <a:rPr lang="de-DE" sz="1350" spc="-1" noProof="1">
                <a:solidFill>
                  <a:srgbClr val="FFFFFF"/>
                </a:solidFill>
                <a:latin typeface="Avenir Next LT Pro Demi"/>
              </a:rPr>
              <a:t> to start of 1</a:t>
            </a:r>
            <a:r>
              <a:rPr lang="de-DE" sz="1350" spc="-1" baseline="30000" noProof="1">
                <a:solidFill>
                  <a:srgbClr val="FFFFFF"/>
                </a:solidFill>
                <a:latin typeface="Avenir Next LT Pro Demi"/>
              </a:rPr>
              <a:t>st</a:t>
            </a:r>
            <a:r>
              <a:rPr lang="de-DE" sz="1350" spc="-1" noProof="1">
                <a:solidFill>
                  <a:srgbClr val="FFFFFF"/>
                </a:solidFill>
                <a:latin typeface="Avenir Next LT Pro Demi"/>
              </a:rPr>
              <a:t> line treatment</a:t>
            </a:r>
            <a:endParaRPr lang="de-DE" sz="1350" spc="-1" noProof="1">
              <a:solidFill>
                <a:srgbClr val="000000"/>
              </a:solidFill>
              <a:latin typeface="Calibri"/>
            </a:endParaRPr>
          </a:p>
        </p:txBody>
      </p:sp>
      <p:sp>
        <p:nvSpPr>
          <p:cNvPr id="20" name="Verbinder: gewinkelt 58">
            <a:extLst>
              <a:ext uri="{FF2B5EF4-FFF2-40B4-BE49-F238E27FC236}">
                <a16:creationId xmlns:a16="http://schemas.microsoft.com/office/drawing/2014/main" id="{213D5BCE-DC88-8D21-A5BA-9ECC82C15B20}"/>
              </a:ext>
            </a:extLst>
          </p:cNvPr>
          <p:cNvSpPr/>
          <p:nvPr/>
        </p:nvSpPr>
        <p:spPr>
          <a:xfrm>
            <a:off x="6734070" y="2630021"/>
            <a:ext cx="201150" cy="756540"/>
          </a:xfrm>
          <a:prstGeom prst="bentConnector2">
            <a:avLst/>
          </a:prstGeom>
          <a:noFill/>
          <a:ln w="28575" cap="rnd">
            <a:solidFill>
              <a:srgbClr val="CECECE"/>
            </a:solidFill>
            <a:tailEnd type="triangle" w="med" len="med"/>
          </a:ln>
        </p:spPr>
        <p:style>
          <a:lnRef idx="1">
            <a:schemeClr val="accent1"/>
          </a:lnRef>
          <a:fillRef idx="0">
            <a:schemeClr val="accent1"/>
          </a:fillRef>
          <a:effectRef idx="0">
            <a:schemeClr val="accent1"/>
          </a:effectRef>
          <a:fontRef idx="minor"/>
        </p:style>
        <p:txBody>
          <a:bodyPr lIns="67500" tIns="33750" rIns="67500" bIns="33750" anchor="t">
            <a:noAutofit/>
          </a:bodyPr>
          <a:lstStyle/>
          <a:p>
            <a:pPr defTabSz="685800" fontAlgn="auto">
              <a:spcBef>
                <a:spcPts val="0"/>
              </a:spcBef>
              <a:spcAft>
                <a:spcPts val="0"/>
              </a:spcAft>
            </a:pPr>
            <a:endParaRPr lang="de-DE" sz="1350" spc="-1" noProof="1">
              <a:solidFill>
                <a:srgbClr val="000000"/>
              </a:solidFill>
              <a:latin typeface="Calibri"/>
            </a:endParaRPr>
          </a:p>
        </p:txBody>
      </p:sp>
      <p:sp>
        <p:nvSpPr>
          <p:cNvPr id="21" name="Verbinder: gewinkelt 59">
            <a:extLst>
              <a:ext uri="{FF2B5EF4-FFF2-40B4-BE49-F238E27FC236}">
                <a16:creationId xmlns:a16="http://schemas.microsoft.com/office/drawing/2014/main" id="{FC8D705D-E492-1DB0-96F9-1F4559C2BA9E}"/>
              </a:ext>
            </a:extLst>
          </p:cNvPr>
          <p:cNvSpPr/>
          <p:nvPr/>
        </p:nvSpPr>
        <p:spPr>
          <a:xfrm flipV="1">
            <a:off x="6734070" y="1760891"/>
            <a:ext cx="201150" cy="868050"/>
          </a:xfrm>
          <a:prstGeom prst="bentConnector2">
            <a:avLst/>
          </a:prstGeom>
          <a:noFill/>
          <a:ln w="28575" cap="rnd">
            <a:solidFill>
              <a:srgbClr val="CECECE"/>
            </a:solidFill>
            <a:tailEnd type="triangle" w="med" len="med"/>
          </a:ln>
        </p:spPr>
        <p:style>
          <a:lnRef idx="1">
            <a:schemeClr val="accent1"/>
          </a:lnRef>
          <a:fillRef idx="0">
            <a:schemeClr val="accent1"/>
          </a:fillRef>
          <a:effectRef idx="0">
            <a:schemeClr val="accent1"/>
          </a:effectRef>
          <a:fontRef idx="minor"/>
        </p:style>
        <p:txBody>
          <a:bodyPr lIns="67500" tIns="33750" rIns="67500" bIns="33750" anchor="t">
            <a:noAutofit/>
          </a:bodyPr>
          <a:lstStyle/>
          <a:p>
            <a:pPr defTabSz="685800" fontAlgn="auto">
              <a:spcBef>
                <a:spcPts val="0"/>
              </a:spcBef>
              <a:spcAft>
                <a:spcPts val="0"/>
              </a:spcAft>
            </a:pPr>
            <a:endParaRPr lang="de-DE" sz="1350" spc="-1" noProof="1">
              <a:solidFill>
                <a:srgbClr val="000000"/>
              </a:solidFill>
              <a:latin typeface="Calibri"/>
            </a:endParaRPr>
          </a:p>
        </p:txBody>
      </p:sp>
      <p:sp>
        <p:nvSpPr>
          <p:cNvPr id="22" name="TextBox 197">
            <a:extLst>
              <a:ext uri="{FF2B5EF4-FFF2-40B4-BE49-F238E27FC236}">
                <a16:creationId xmlns:a16="http://schemas.microsoft.com/office/drawing/2014/main" id="{2BD28944-C8AF-45E1-6B59-B4B8C46CA07B}"/>
              </a:ext>
            </a:extLst>
          </p:cNvPr>
          <p:cNvSpPr/>
          <p:nvPr/>
        </p:nvSpPr>
        <p:spPr>
          <a:xfrm>
            <a:off x="2908710" y="2068421"/>
            <a:ext cx="1011150" cy="1011150"/>
          </a:xfrm>
          <a:prstGeom prst="ellipse">
            <a:avLst/>
          </a:prstGeom>
          <a:solidFill>
            <a:schemeClr val="accent1">
              <a:lumMod val="60000"/>
              <a:lumOff val="40000"/>
            </a:schemeClr>
          </a:solidFill>
          <a:ln w="19050">
            <a:noFill/>
          </a:ln>
          <a:scene3d>
            <a:camera prst="orthographicFront">
              <a:rot lat="0" lon="0" rev="0"/>
            </a:camera>
            <a:lightRig rig="balanced" dir="t">
              <a:rot lat="0" lon="0" rev="8700000"/>
            </a:lightRig>
          </a:scene3d>
        </p:spPr>
        <p:style>
          <a:lnRef idx="0">
            <a:scrgbClr r="0" g="0" b="0"/>
          </a:lnRef>
          <a:fillRef idx="0">
            <a:scrgbClr r="0" g="0" b="0"/>
          </a:fillRef>
          <a:effectRef idx="0">
            <a:scrgbClr r="0" g="0" b="0"/>
          </a:effectRef>
          <a:fontRef idx="minor"/>
        </p:style>
        <p:txBody>
          <a:bodyPr lIns="0" tIns="0" rIns="0" bIns="0" anchor="ctr">
            <a:noAutofit/>
          </a:bodyPr>
          <a:lstStyle/>
          <a:p>
            <a:pPr algn="ctr" defTabSz="685800" fontAlgn="auto">
              <a:lnSpc>
                <a:spcPct val="90000"/>
              </a:lnSpc>
              <a:spcBef>
                <a:spcPts val="0"/>
              </a:spcBef>
              <a:spcAft>
                <a:spcPts val="0"/>
              </a:spcAft>
            </a:pPr>
            <a:r>
              <a:rPr lang="de-DE" sz="1050" b="1" i="1" spc="-1" noProof="1">
                <a:solidFill>
                  <a:srgbClr val="2D2924"/>
                </a:solidFill>
                <a:latin typeface="Avenir Next LT Pro"/>
              </a:rPr>
              <a:t>RAS </a:t>
            </a:r>
            <a:r>
              <a:rPr lang="de-DE" sz="1050" b="1" spc="-1" noProof="1">
                <a:solidFill>
                  <a:srgbClr val="2D2924"/>
                </a:solidFill>
                <a:latin typeface="Avenir Next LT Pro"/>
              </a:rPr>
              <a:t>or </a:t>
            </a:r>
            <a:r>
              <a:rPr lang="de-DE" sz="1050" b="1" i="1" spc="-1" noProof="1">
                <a:solidFill>
                  <a:srgbClr val="2D2924"/>
                </a:solidFill>
                <a:latin typeface="Avenir Next LT Pro"/>
              </a:rPr>
              <a:t>BRAF </a:t>
            </a:r>
            <a:r>
              <a:rPr lang="de-DE" sz="1050" b="1" spc="-1" noProof="1">
                <a:solidFill>
                  <a:srgbClr val="2D2924"/>
                </a:solidFill>
                <a:latin typeface="Avenir Next LT Pro"/>
              </a:rPr>
              <a:t>mutation?</a:t>
            </a:r>
            <a:endParaRPr lang="de-DE" sz="1050" b="1" spc="-1" noProof="1">
              <a:solidFill>
                <a:srgbClr val="000000"/>
              </a:solidFill>
              <a:latin typeface="Calibri"/>
            </a:endParaRPr>
          </a:p>
        </p:txBody>
      </p:sp>
      <p:sp>
        <p:nvSpPr>
          <p:cNvPr id="23" name="Gerader Verbinder 9">
            <a:extLst>
              <a:ext uri="{FF2B5EF4-FFF2-40B4-BE49-F238E27FC236}">
                <a16:creationId xmlns:a16="http://schemas.microsoft.com/office/drawing/2014/main" id="{C7B893BF-0501-1FF4-A8FE-E35C0771D345}"/>
              </a:ext>
            </a:extLst>
          </p:cNvPr>
          <p:cNvSpPr/>
          <p:nvPr/>
        </p:nvSpPr>
        <p:spPr>
          <a:xfrm>
            <a:off x="1541700" y="2574131"/>
            <a:ext cx="81000" cy="0"/>
          </a:xfrm>
          <a:prstGeom prst="line">
            <a:avLst/>
          </a:prstGeom>
          <a:ln w="28575" cap="rnd">
            <a:solidFill>
              <a:srgbClr val="CECECE"/>
            </a:solidFill>
          </a:ln>
        </p:spPr>
        <p:style>
          <a:lnRef idx="1">
            <a:schemeClr val="accent1"/>
          </a:lnRef>
          <a:fillRef idx="0">
            <a:schemeClr val="accent1"/>
          </a:fillRef>
          <a:effectRef idx="0">
            <a:schemeClr val="accent1"/>
          </a:effectRef>
          <a:fontRef idx="minor"/>
        </p:style>
        <p:txBody>
          <a:bodyPr lIns="67500" tIns="-33750" rIns="67500" bIns="-33750" anchor="t" anchorCtr="1">
            <a:noAutofit/>
          </a:bodyPr>
          <a:lstStyle/>
          <a:p>
            <a:pPr defTabSz="685800" fontAlgn="auto">
              <a:spcBef>
                <a:spcPts val="0"/>
              </a:spcBef>
              <a:spcAft>
                <a:spcPts val="0"/>
              </a:spcAft>
            </a:pPr>
            <a:endParaRPr lang="de-DE" sz="1350" spc="-1" noProof="1">
              <a:solidFill>
                <a:srgbClr val="000000"/>
              </a:solidFill>
              <a:latin typeface="Calibri"/>
            </a:endParaRPr>
          </a:p>
        </p:txBody>
      </p:sp>
      <p:sp>
        <p:nvSpPr>
          <p:cNvPr id="24" name="PlaceHolder 2">
            <a:extLst>
              <a:ext uri="{FF2B5EF4-FFF2-40B4-BE49-F238E27FC236}">
                <a16:creationId xmlns:a16="http://schemas.microsoft.com/office/drawing/2014/main" id="{DC381649-EBC6-6F9F-7F1F-611F86C5C807}"/>
              </a:ext>
            </a:extLst>
          </p:cNvPr>
          <p:cNvSpPr txBox="1">
            <a:spLocks/>
          </p:cNvSpPr>
          <p:nvPr/>
        </p:nvSpPr>
        <p:spPr>
          <a:xfrm>
            <a:off x="338040" y="4723331"/>
            <a:ext cx="8266210" cy="273510"/>
          </a:xfrm>
          <a:prstGeom prst="rect">
            <a:avLst/>
          </a:prstGeom>
          <a:noFill/>
          <a:ln w="0">
            <a:noFill/>
          </a:ln>
        </p:spPr>
        <p:txBody>
          <a:bodyPr lIns="0" rIns="0" anchor="b">
            <a:noAutofit/>
          </a:bodyPr>
          <a:lstStyle>
            <a:defPPr>
              <a:defRPr lang="en-US"/>
            </a:defPPr>
            <a:lvl1pPr marL="0" algn="l" defTabSz="914400" rtl="0" eaLnBrk="1" latinLnBrk="0" hangingPunct="1">
              <a:lnSpc>
                <a:spcPct val="100000"/>
              </a:lnSpc>
              <a:buNone/>
              <a:defRPr lang="en-US" sz="1100" b="0" strike="noStrike" kern="1200" spc="-1">
                <a:solidFill>
                  <a:srgbClr val="636466"/>
                </a:solidFill>
                <a:latin typeface="Avenir Next LT Pro"/>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450"/>
              </a:spcAft>
            </a:pPr>
            <a:r>
              <a:rPr lang="en-GB" sz="825" noProof="1"/>
              <a:t>* FDA has granted accelerated approval to tucatinib plus trastuzumab for RAS wt HER2-positive unresectable or metastatic CRC that has progressed following chemotherapy. (Jan 2023). No HER2-targeted treatment is currenty approved in the EU by EMA (July 2023). </a:t>
            </a:r>
          </a:p>
          <a:p>
            <a:pPr defTabSz="685800" fontAlgn="auto">
              <a:spcBef>
                <a:spcPts val="0"/>
              </a:spcBef>
              <a:spcAft>
                <a:spcPts val="0"/>
              </a:spcAft>
            </a:pPr>
            <a:r>
              <a:rPr lang="de-DE" sz="825" noProof="1"/>
              <a:t>BRAF, v-raf murine sarcoma viral oncogene homolog B1; CRC, colorectal cancer; ctDNA, circulating tumor DNA; EGFR, epidermal growth factor receptor; HER2, human epidermal growth factor receptor 2; IHC, immunohistochemistry; ISH, in situ hybridization; NGS, next-generation sequencing; RAS, rat sarcoma virus gene. </a:t>
            </a:r>
          </a:p>
          <a:p>
            <a:pPr defTabSz="685800" fontAlgn="auto">
              <a:spcBef>
                <a:spcPts val="0"/>
              </a:spcBef>
              <a:spcAft>
                <a:spcPts val="0"/>
              </a:spcAft>
            </a:pPr>
            <a:r>
              <a:rPr lang="de-DE" sz="825" noProof="1"/>
              <a:t>Strickler JH, Duke Cancer Institute (Durham, USA), personal communication.</a:t>
            </a:r>
            <a:endParaRPr lang="de-DE" sz="825" noProof="1">
              <a:solidFill>
                <a:srgbClr val="000000"/>
              </a:solidFill>
              <a:latin typeface="Calibri"/>
            </a:endParaRPr>
          </a:p>
        </p:txBody>
      </p:sp>
      <p:cxnSp>
        <p:nvCxnSpPr>
          <p:cNvPr id="26" name="Gerade Verbindung mit Pfeil 25">
            <a:extLst>
              <a:ext uri="{FF2B5EF4-FFF2-40B4-BE49-F238E27FC236}">
                <a16:creationId xmlns:a16="http://schemas.microsoft.com/office/drawing/2014/main" id="{F79560B8-9CFD-53F4-6401-985F224159FA}"/>
              </a:ext>
            </a:extLst>
          </p:cNvPr>
          <p:cNvCxnSpPr>
            <a:stCxn id="7" idx="3"/>
          </p:cNvCxnSpPr>
          <p:nvPr/>
        </p:nvCxnSpPr>
        <p:spPr>
          <a:xfrm flipV="1">
            <a:off x="5432940" y="1745231"/>
            <a:ext cx="1586286" cy="136"/>
          </a:xfrm>
          <a:prstGeom prst="straightConnector1">
            <a:avLst/>
          </a:prstGeom>
          <a:ln w="28575" cap="rnd">
            <a:solidFill>
              <a:srgbClr val="CECECE"/>
            </a:solidFill>
            <a:tailEnd type="triangle"/>
          </a:ln>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4D5E8AB2-3BB5-D010-25A5-8D7193ACBD49}"/>
              </a:ext>
            </a:extLst>
          </p:cNvPr>
          <p:cNvCxnSpPr>
            <a:stCxn id="8" idx="3"/>
            <a:endCxn id="12" idx="1"/>
          </p:cNvCxnSpPr>
          <p:nvPr/>
        </p:nvCxnSpPr>
        <p:spPr>
          <a:xfrm flipV="1">
            <a:off x="5432940" y="3402087"/>
            <a:ext cx="145530" cy="134"/>
          </a:xfrm>
          <a:prstGeom prst="straightConnector1">
            <a:avLst/>
          </a:prstGeom>
          <a:ln w="28575" cap="rnd">
            <a:solidFill>
              <a:srgbClr val="CECECE"/>
            </a:solidFill>
            <a:tailEnd type="triangle"/>
          </a:ln>
        </p:spPr>
        <p:style>
          <a:lnRef idx="1">
            <a:schemeClr val="accent1"/>
          </a:lnRef>
          <a:fillRef idx="0">
            <a:schemeClr val="accent1"/>
          </a:fillRef>
          <a:effectRef idx="0">
            <a:schemeClr val="accent1"/>
          </a:effectRef>
          <a:fontRef idx="minor">
            <a:schemeClr val="tx1"/>
          </a:fontRef>
        </p:style>
      </p:cxnSp>
      <p:cxnSp>
        <p:nvCxnSpPr>
          <p:cNvPr id="32" name="Gerade Verbindung mit Pfeil 31">
            <a:extLst>
              <a:ext uri="{FF2B5EF4-FFF2-40B4-BE49-F238E27FC236}">
                <a16:creationId xmlns:a16="http://schemas.microsoft.com/office/drawing/2014/main" id="{A6CD47DE-ED46-078A-2BE1-E066BD799136}"/>
              </a:ext>
            </a:extLst>
          </p:cNvPr>
          <p:cNvCxnSpPr/>
          <p:nvPr/>
        </p:nvCxnSpPr>
        <p:spPr>
          <a:xfrm>
            <a:off x="6733532" y="3402086"/>
            <a:ext cx="285695" cy="0"/>
          </a:xfrm>
          <a:prstGeom prst="straightConnector1">
            <a:avLst/>
          </a:prstGeom>
          <a:ln w="28575" cap="rnd">
            <a:solidFill>
              <a:srgbClr val="CECECE"/>
            </a:solidFill>
            <a:tailEnd type="triangle"/>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42043EE3-3E65-667E-5CF6-E0E0223B9928}"/>
              </a:ext>
            </a:extLst>
          </p:cNvPr>
          <p:cNvSpPr txBox="1"/>
          <p:nvPr/>
        </p:nvSpPr>
        <p:spPr>
          <a:xfrm>
            <a:off x="284589" y="4002345"/>
            <a:ext cx="5575094" cy="300082"/>
          </a:xfrm>
          <a:prstGeom prst="rect">
            <a:avLst/>
          </a:prstGeom>
          <a:noFill/>
        </p:spPr>
        <p:txBody>
          <a:bodyPr wrap="square">
            <a:spAutoFit/>
          </a:bodyPr>
          <a:lstStyle/>
          <a:p>
            <a:pPr defTabSz="685800" fontAlgn="auto">
              <a:spcBef>
                <a:spcPts val="0"/>
              </a:spcBef>
              <a:spcAft>
                <a:spcPts val="0"/>
              </a:spcAft>
              <a:defRPr/>
            </a:pPr>
            <a:r>
              <a:rPr lang="de-DE" sz="675" spc="-1" noProof="1">
                <a:solidFill>
                  <a:srgbClr val="636466"/>
                </a:solidFill>
                <a:latin typeface="Avenir Next LT Pro" panose="020B0504020202020204" pitchFamily="34" charset="0"/>
                <a:ea typeface="+mn-ea"/>
                <a:cs typeface="+mn-cs"/>
              </a:rPr>
              <a:t>Trastuzumab, trastuzumab deruxtecan, tucatinib are not approved by EMA in mCRC.</a:t>
            </a:r>
          </a:p>
          <a:p>
            <a:pPr defTabSz="685800" fontAlgn="auto">
              <a:spcBef>
                <a:spcPts val="0"/>
              </a:spcBef>
              <a:spcAft>
                <a:spcPts val="0"/>
              </a:spcAft>
              <a:defRPr/>
            </a:pPr>
            <a:r>
              <a:rPr lang="de-DE" sz="675" spc="-1" noProof="1">
                <a:solidFill>
                  <a:srgbClr val="636466"/>
                </a:solidFill>
                <a:latin typeface="Avenir Next LT Pro" panose="020B0504020202020204" pitchFamily="34" charset="0"/>
                <a:ea typeface="+mn-ea"/>
                <a:cs typeface="+mn-cs"/>
              </a:rPr>
              <a:t>Trastuzumab, trastuzumab deruxtecan, tucatinib no están aprobados por la EMA en el tratamiento del cáncer de colon metastásico.</a:t>
            </a:r>
          </a:p>
        </p:txBody>
      </p:sp>
    </p:spTree>
    <p:extLst>
      <p:ext uri="{BB962C8B-B14F-4D97-AF65-F5344CB8AC3E}">
        <p14:creationId xmlns:p14="http://schemas.microsoft.com/office/powerpoint/2010/main" val="25591341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3"/>
          <p:cNvSpPr>
            <a:spLocks noChangeArrowheads="1"/>
          </p:cNvSpPr>
          <p:nvPr/>
        </p:nvSpPr>
        <p:spPr bwMode="auto">
          <a:xfrm>
            <a:off x="1143000" y="2745581"/>
            <a:ext cx="67437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9" tIns="34289" rIns="68579" bIns="34289" anchor="ctr"/>
          <a:lstStyle/>
          <a:p>
            <a:pPr defTabSz="342892" fontAlgn="auto">
              <a:lnSpc>
                <a:spcPct val="90000"/>
              </a:lnSpc>
              <a:spcBef>
                <a:spcPts val="0"/>
              </a:spcBef>
              <a:spcAft>
                <a:spcPts val="0"/>
              </a:spcAft>
              <a:defRPr/>
            </a:pPr>
            <a:r>
              <a:rPr lang="it-IT" sz="1500" b="1">
                <a:solidFill>
                  <a:srgbClr val="FFFFFF"/>
                </a:solidFill>
                <a:ea typeface="+mn-ea"/>
                <a:cs typeface="+mn-cs"/>
              </a:rPr>
              <a:t>				</a:t>
            </a:r>
            <a:br>
              <a:rPr lang="it-IT" sz="1500" b="1">
                <a:solidFill>
                  <a:srgbClr val="FFFFFF"/>
                </a:solidFill>
                <a:ea typeface="+mn-ea"/>
                <a:cs typeface="+mn-cs"/>
              </a:rPr>
            </a:br>
            <a:r>
              <a:rPr lang="it-IT" sz="1500" b="1">
                <a:solidFill>
                  <a:srgbClr val="FFFFFF"/>
                </a:solidFill>
                <a:ea typeface="+mn-ea"/>
                <a:cs typeface="+mn-cs"/>
              </a:rPr>
              <a:t>	</a:t>
            </a:r>
            <a:endParaRPr lang="en-US" sz="1500" b="1">
              <a:solidFill>
                <a:srgbClr val="FFFFFF"/>
              </a:solidFill>
              <a:ea typeface="+mn-ea"/>
              <a:cs typeface="+mn-cs"/>
            </a:endParaRPr>
          </a:p>
        </p:txBody>
      </p:sp>
      <p:sp>
        <p:nvSpPr>
          <p:cNvPr id="10" name="Rectangle 4"/>
          <p:cNvSpPr>
            <a:spLocks noChangeArrowheads="1"/>
          </p:cNvSpPr>
          <p:nvPr/>
        </p:nvSpPr>
        <p:spPr bwMode="auto">
          <a:xfrm>
            <a:off x="1657350" y="4002881"/>
            <a:ext cx="5772150"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9" tIns="34289" rIns="68579" bIns="34289"/>
          <a:lstStyle/>
          <a:p>
            <a:pPr marL="253597" indent="-253597" defTabSz="342892" fontAlgn="auto">
              <a:lnSpc>
                <a:spcPct val="90000"/>
              </a:lnSpc>
              <a:spcBef>
                <a:spcPct val="35000"/>
              </a:spcBef>
              <a:spcAft>
                <a:spcPts val="0"/>
              </a:spcAft>
              <a:buClr>
                <a:srgbClr val="6E1E50"/>
              </a:buClr>
              <a:buSzPct val="120000"/>
              <a:defRPr/>
            </a:pPr>
            <a:endParaRPr lang="en-US" sz="2700" dirty="0">
              <a:solidFill>
                <a:prstClr val="black"/>
              </a:solidFill>
              <a:ea typeface="+mn-ea"/>
              <a:cs typeface="+mn-cs"/>
            </a:endParaRPr>
          </a:p>
        </p:txBody>
      </p:sp>
      <p:sp>
        <p:nvSpPr>
          <p:cNvPr id="11" name="Rectangle 5"/>
          <p:cNvSpPr>
            <a:spLocks noChangeArrowheads="1"/>
          </p:cNvSpPr>
          <p:nvPr/>
        </p:nvSpPr>
        <p:spPr bwMode="auto">
          <a:xfrm>
            <a:off x="1657350" y="3945731"/>
            <a:ext cx="577215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9" tIns="34289" rIns="68579" bIns="34289"/>
          <a:lstStyle/>
          <a:p>
            <a:pPr marL="253597" indent="-253597" defTabSz="342892" fontAlgn="auto">
              <a:lnSpc>
                <a:spcPct val="90000"/>
              </a:lnSpc>
              <a:spcBef>
                <a:spcPct val="35000"/>
              </a:spcBef>
              <a:spcAft>
                <a:spcPts val="0"/>
              </a:spcAft>
              <a:buClr>
                <a:srgbClr val="6E1E50"/>
              </a:buClr>
              <a:buSzPct val="120000"/>
              <a:defRPr/>
            </a:pPr>
            <a:endParaRPr lang="en-US" sz="2700" b="1">
              <a:solidFill>
                <a:prstClr val="black"/>
              </a:solidFill>
              <a:ea typeface="+mn-ea"/>
              <a:cs typeface="+mn-cs"/>
            </a:endParaRPr>
          </a:p>
        </p:txBody>
      </p:sp>
      <p:pic>
        <p:nvPicPr>
          <p:cNvPr id="12" name="Picture 7" descr="kant-eg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8884" y="402431"/>
            <a:ext cx="2670572" cy="36004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krv18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0229" y="427410"/>
            <a:ext cx="2343150" cy="3337322"/>
          </a:xfrm>
          <a:prstGeom prst="rect">
            <a:avLst/>
          </a:prstGeom>
          <a:noFill/>
          <a:extLst>
            <a:ext uri="{909E8E84-426E-40DD-AFC4-6F175D3DCCD1}">
              <a14:hiddenFill xmlns:a14="http://schemas.microsoft.com/office/drawing/2010/main">
                <a:solidFill>
                  <a:srgbClr val="FFFFFF"/>
                </a:solidFill>
              </a14:hiddenFill>
            </a:ext>
          </a:extLst>
        </p:spPr>
      </p:pic>
      <p:sp>
        <p:nvSpPr>
          <p:cNvPr id="16" name="CuadroTexto 15"/>
          <p:cNvSpPr txBox="1"/>
          <p:nvPr/>
        </p:nvSpPr>
        <p:spPr>
          <a:xfrm>
            <a:off x="2042297" y="4133857"/>
            <a:ext cx="4838502" cy="392413"/>
          </a:xfrm>
          <a:prstGeom prst="rect">
            <a:avLst/>
          </a:prstGeom>
          <a:noFill/>
        </p:spPr>
        <p:txBody>
          <a:bodyPr wrap="none" lIns="68579" tIns="34289" rIns="68579" bIns="34289" rtlCol="0">
            <a:spAutoFit/>
          </a:bodyPr>
          <a:lstStyle/>
          <a:p>
            <a:pPr defTabSz="342892" fontAlgn="auto">
              <a:spcBef>
                <a:spcPts val="0"/>
              </a:spcBef>
              <a:spcAft>
                <a:spcPts val="0"/>
              </a:spcAft>
              <a:defRPr/>
            </a:pPr>
            <a:r>
              <a:rPr lang="es-ES" sz="2100" b="1" dirty="0">
                <a:solidFill>
                  <a:srgbClr val="800000"/>
                </a:solidFill>
                <a:latin typeface="Arial Narrow"/>
                <a:ea typeface="+mn-ea"/>
                <a:cs typeface="Arial Narrow"/>
              </a:rPr>
              <a:t>The </a:t>
            </a:r>
            <a:r>
              <a:rPr lang="es-ES" sz="2100" b="1" dirty="0" err="1">
                <a:solidFill>
                  <a:srgbClr val="800000"/>
                </a:solidFill>
                <a:latin typeface="Arial Narrow"/>
                <a:ea typeface="+mn-ea"/>
                <a:cs typeface="Arial Narrow"/>
              </a:rPr>
              <a:t>one</a:t>
            </a:r>
            <a:r>
              <a:rPr lang="es-ES" sz="2100" b="1" dirty="0">
                <a:solidFill>
                  <a:srgbClr val="800000"/>
                </a:solidFill>
                <a:latin typeface="Arial Narrow"/>
                <a:ea typeface="+mn-ea"/>
                <a:cs typeface="Arial Narrow"/>
              </a:rPr>
              <a:t> </a:t>
            </a:r>
            <a:r>
              <a:rPr lang="es-ES" sz="2100" b="1" dirty="0" err="1">
                <a:solidFill>
                  <a:srgbClr val="800000"/>
                </a:solidFill>
                <a:latin typeface="Arial Narrow"/>
                <a:ea typeface="+mn-ea"/>
                <a:cs typeface="Arial Narrow"/>
              </a:rPr>
              <a:t>who</a:t>
            </a:r>
            <a:r>
              <a:rPr lang="es-ES" sz="2100" b="1" dirty="0">
                <a:solidFill>
                  <a:srgbClr val="800000"/>
                </a:solidFill>
                <a:latin typeface="Arial Narrow"/>
                <a:ea typeface="+mn-ea"/>
                <a:cs typeface="Arial Narrow"/>
              </a:rPr>
              <a:t> </a:t>
            </a:r>
            <a:r>
              <a:rPr lang="es-ES" sz="2100" b="1" dirty="0" err="1">
                <a:solidFill>
                  <a:srgbClr val="800000"/>
                </a:solidFill>
                <a:latin typeface="Arial Narrow"/>
                <a:ea typeface="+mn-ea"/>
                <a:cs typeface="Arial Narrow"/>
              </a:rPr>
              <a:t>knows</a:t>
            </a:r>
            <a:r>
              <a:rPr lang="es-ES" sz="2100" b="1" dirty="0">
                <a:solidFill>
                  <a:srgbClr val="800000"/>
                </a:solidFill>
                <a:latin typeface="Arial Narrow"/>
                <a:ea typeface="+mn-ea"/>
                <a:cs typeface="Arial Narrow"/>
              </a:rPr>
              <a:t> more, </a:t>
            </a:r>
            <a:r>
              <a:rPr lang="es-ES" sz="2100" b="1" dirty="0" err="1">
                <a:solidFill>
                  <a:srgbClr val="800000"/>
                </a:solidFill>
                <a:latin typeface="Arial Narrow"/>
                <a:ea typeface="+mn-ea"/>
                <a:cs typeface="Arial Narrow"/>
              </a:rPr>
              <a:t>may</a:t>
            </a:r>
            <a:r>
              <a:rPr lang="es-ES" sz="2100" b="1" dirty="0">
                <a:solidFill>
                  <a:srgbClr val="800000"/>
                </a:solidFill>
                <a:latin typeface="Arial Narrow"/>
                <a:ea typeface="+mn-ea"/>
                <a:cs typeface="Arial Narrow"/>
              </a:rPr>
              <a:t> decide </a:t>
            </a:r>
            <a:r>
              <a:rPr lang="es-ES" sz="2100" b="1" dirty="0" err="1">
                <a:solidFill>
                  <a:srgbClr val="800000"/>
                </a:solidFill>
                <a:latin typeface="Arial Narrow"/>
                <a:ea typeface="+mn-ea"/>
                <a:cs typeface="Arial Narrow"/>
              </a:rPr>
              <a:t>better</a:t>
            </a:r>
            <a:endParaRPr lang="es-ES" sz="2100" b="1" dirty="0">
              <a:solidFill>
                <a:srgbClr val="800000"/>
              </a:solidFill>
              <a:latin typeface="Arial Narrow"/>
              <a:ea typeface="+mn-ea"/>
              <a:cs typeface="Arial Narrow"/>
            </a:endParaRPr>
          </a:p>
        </p:txBody>
      </p:sp>
    </p:spTree>
    <p:extLst>
      <p:ext uri="{BB962C8B-B14F-4D97-AF65-F5344CB8AC3E}">
        <p14:creationId xmlns:p14="http://schemas.microsoft.com/office/powerpoint/2010/main" val="11019296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3"/>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4"/>
          <a:stretch>
            <a:fillRect/>
          </a:stretch>
        </p:blipFill>
        <p:spPr>
          <a:xfrm>
            <a:off x="7037" y="0"/>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5"/>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6"/>
          <a:stretch>
            <a:fillRect/>
          </a:stretch>
        </p:blipFill>
        <p:spPr>
          <a:xfrm>
            <a:off x="-1276"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7"/>
          <a:stretch>
            <a:fillRect/>
          </a:stretch>
        </p:blipFill>
        <p:spPr>
          <a:xfrm>
            <a:off x="7037" y="9144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8"/>
          <a:stretch>
            <a:fillRect/>
          </a:stretch>
        </p:blipFill>
        <p:spPr>
          <a:xfrm>
            <a:off x="14075" y="12699"/>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9"/>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10"/>
          <a:stretch>
            <a:fillRect/>
          </a:stretch>
        </p:blipFill>
        <p:spPr>
          <a:xfrm>
            <a:off x="-1" y="-12701"/>
            <a:ext cx="9129925" cy="5148263"/>
          </a:xfrm>
          <a:prstGeom prst="rect">
            <a:avLst/>
          </a:prstGeom>
        </p:spPr>
      </p:pic>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11"/>
          <a:stretch>
            <a:fillRect/>
          </a:stretch>
        </p:blipFill>
        <p:spPr>
          <a:xfrm>
            <a:off x="7037" y="0"/>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600" normalizeH="0" baseline="0" noProof="0" dirty="0">
                <a:ln>
                  <a:noFill/>
                </a:ln>
                <a:solidFill>
                  <a:srgbClr val="FFC82C"/>
                </a:solidFill>
                <a:effectLst/>
                <a:uLnTx/>
                <a:uFillTx/>
                <a:latin typeface="Corporate A Medium" panose="02000503080000020004" pitchFamily="2" charset="0"/>
                <a:ea typeface="ＭＳ Ｐゴシック" charset="0"/>
              </a:rPr>
              <a:t>GI CANCERS</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orporate S Demi" panose="02020500000000000000" pitchFamily="18" charset="0"/>
                <a:ea typeface="ＭＳ Ｐゴシック" charset="0"/>
              </a:rPr>
              <a:t>Wednesday, November 8, 2023 </a:t>
            </a:r>
          </a:p>
        </p:txBody>
      </p:sp>
      <p:pic>
        <p:nvPicPr>
          <p:cNvPr id="12" name="Picture 11">
            <a:extLst>
              <a:ext uri="{FF2B5EF4-FFF2-40B4-BE49-F238E27FC236}">
                <a16:creationId xmlns:a16="http://schemas.microsoft.com/office/drawing/2014/main" id="{A32BC9AA-CA37-5746-60B1-F8423A2B89F6}"/>
              </a:ext>
            </a:extLst>
          </p:cNvPr>
          <p:cNvPicPr>
            <a:picLocks noChangeAspect="1"/>
          </p:cNvPicPr>
          <p:nvPr/>
        </p:nvPicPr>
        <p:blipFill>
          <a:blip r:embed="rId12"/>
          <a:stretch>
            <a:fillRect/>
          </a:stretch>
        </p:blipFill>
        <p:spPr>
          <a:xfrm>
            <a:off x="7120466" y="4483416"/>
            <a:ext cx="1602316" cy="366131"/>
          </a:xfrm>
          <a:prstGeom prst="rect">
            <a:avLst/>
          </a:prstGeom>
        </p:spPr>
      </p:pic>
    </p:spTree>
    <p:extLst>
      <p:ext uri="{BB962C8B-B14F-4D97-AF65-F5344CB8AC3E}">
        <p14:creationId xmlns:p14="http://schemas.microsoft.com/office/powerpoint/2010/main" val="7578621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b="1" dirty="0">
                <a:solidFill>
                  <a:srgbClr val="002E51"/>
                </a:solidFill>
              </a:rPr>
              <a:t>Sandy Algaze, MD</a:t>
            </a:r>
          </a:p>
          <a:p>
            <a:r>
              <a:rPr lang="en-US" dirty="0">
                <a:solidFill>
                  <a:srgbClr val="002E51"/>
                </a:solidFill>
              </a:rPr>
              <a:t>Assistant Professor of Medicine</a:t>
            </a:r>
          </a:p>
          <a:p>
            <a:r>
              <a:rPr lang="en-US" dirty="0">
                <a:solidFill>
                  <a:srgbClr val="002E51"/>
                </a:solidFill>
              </a:rPr>
              <a:t>University of Southern California</a:t>
            </a:r>
          </a:p>
          <a:p>
            <a:r>
              <a:rPr lang="en-US" dirty="0">
                <a:solidFill>
                  <a:srgbClr val="002E51"/>
                </a:solidFill>
              </a:rPr>
              <a:t>Los Angeles, CA</a:t>
            </a:r>
          </a:p>
        </p:txBody>
      </p:sp>
      <p:sp>
        <p:nvSpPr>
          <p:cNvPr id="4" name="Title 3"/>
          <p:cNvSpPr>
            <a:spLocks noGrp="1"/>
          </p:cNvSpPr>
          <p:nvPr>
            <p:ph type="title"/>
          </p:nvPr>
        </p:nvSpPr>
        <p:spPr>
          <a:xfrm>
            <a:off x="0" y="127465"/>
            <a:ext cx="9144000" cy="786936"/>
          </a:xfrm>
        </p:spPr>
        <p:txBody>
          <a:bodyPr/>
          <a:lstStyle/>
          <a:p>
            <a:r>
              <a:rPr lang="en-US" b="1" dirty="0"/>
              <a:t>Novel Approaches to the Treatment of Rectal Cancer</a:t>
            </a:r>
            <a:endParaRPr lang="en-US" b="1" dirty="0">
              <a:solidFill>
                <a:srgbClr val="002E51"/>
              </a:solidFill>
            </a:endParaRPr>
          </a:p>
        </p:txBody>
      </p:sp>
    </p:spTree>
    <p:extLst>
      <p:ext uri="{BB962C8B-B14F-4D97-AF65-F5344CB8AC3E}">
        <p14:creationId xmlns:p14="http://schemas.microsoft.com/office/powerpoint/2010/main" val="16431605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79918" y="1390260"/>
            <a:ext cx="6400800" cy="2712721"/>
          </a:xfrm>
        </p:spPr>
        <p:txBody>
          <a:bodyPr/>
          <a:lstStyle/>
          <a:p>
            <a:pPr marL="342900" indent="-342900" algn="l">
              <a:buFont typeface="Arial" panose="020B0604020202020204" pitchFamily="34" charset="0"/>
              <a:buChar char="•"/>
            </a:pPr>
            <a:r>
              <a:rPr lang="en-US" dirty="0">
                <a:solidFill>
                  <a:srgbClr val="002E51"/>
                </a:solidFill>
              </a:rPr>
              <a:t>Historical Trials</a:t>
            </a:r>
          </a:p>
          <a:p>
            <a:pPr marL="342900" indent="-342900" algn="l">
              <a:buFont typeface="Arial" panose="020B0604020202020204" pitchFamily="34" charset="0"/>
              <a:buChar char="•"/>
            </a:pPr>
            <a:r>
              <a:rPr lang="en-US" dirty="0">
                <a:solidFill>
                  <a:srgbClr val="002E51"/>
                </a:solidFill>
              </a:rPr>
              <a:t>Contemporary Trials</a:t>
            </a:r>
          </a:p>
          <a:p>
            <a:pPr marL="342900" indent="-342900" algn="l">
              <a:buFont typeface="Arial" panose="020B0604020202020204" pitchFamily="34" charset="0"/>
              <a:buChar char="•"/>
            </a:pPr>
            <a:r>
              <a:rPr lang="en-US" dirty="0">
                <a:solidFill>
                  <a:srgbClr val="002E51"/>
                </a:solidFill>
              </a:rPr>
              <a:t>Future Directions</a:t>
            </a:r>
          </a:p>
        </p:txBody>
      </p:sp>
      <p:sp>
        <p:nvSpPr>
          <p:cNvPr id="4" name="Title 3"/>
          <p:cNvSpPr>
            <a:spLocks noGrp="1"/>
          </p:cNvSpPr>
          <p:nvPr>
            <p:ph type="title"/>
          </p:nvPr>
        </p:nvSpPr>
        <p:spPr>
          <a:xfrm>
            <a:off x="0" y="127465"/>
            <a:ext cx="9144000" cy="807256"/>
          </a:xfrm>
        </p:spPr>
        <p:txBody>
          <a:bodyPr/>
          <a:lstStyle/>
          <a:p>
            <a:r>
              <a:rPr lang="en-US" b="1" dirty="0"/>
              <a:t>Objectives</a:t>
            </a:r>
          </a:p>
        </p:txBody>
      </p:sp>
    </p:spTree>
    <p:extLst>
      <p:ext uri="{BB962C8B-B14F-4D97-AF65-F5344CB8AC3E}">
        <p14:creationId xmlns:p14="http://schemas.microsoft.com/office/powerpoint/2010/main" val="12497126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DF0B88-27BF-D2CB-8901-0D04E7D9278C}"/>
              </a:ext>
            </a:extLst>
          </p:cNvPr>
          <p:cNvSpPr>
            <a:spLocks noGrp="1"/>
          </p:cNvSpPr>
          <p:nvPr>
            <p:ph idx="1"/>
          </p:nvPr>
        </p:nvSpPr>
        <p:spPr/>
        <p:txBody>
          <a:bodyPr/>
          <a:lstStyle/>
          <a:p>
            <a:pPr marL="0" indent="0">
              <a:buNone/>
            </a:pPr>
            <a:r>
              <a:rPr lang="en-US" dirty="0"/>
              <a:t>Disclosures</a:t>
            </a:r>
          </a:p>
          <a:p>
            <a:pPr>
              <a:buFont typeface="Arial" panose="020B0604020202020204" pitchFamily="34" charset="0"/>
              <a:buChar char="•"/>
            </a:pPr>
            <a:r>
              <a:rPr lang="en-US" dirty="0"/>
              <a:t>Advisory Board: </a:t>
            </a:r>
            <a:r>
              <a:rPr lang="en-US" dirty="0" err="1"/>
              <a:t>Elevar</a:t>
            </a:r>
            <a:r>
              <a:rPr lang="en-US" dirty="0"/>
              <a:t> Pharmaceuticals</a:t>
            </a:r>
          </a:p>
          <a:p>
            <a:pPr marL="0" indent="0">
              <a:buNone/>
            </a:pPr>
            <a:endParaRPr lang="en-US" dirty="0"/>
          </a:p>
        </p:txBody>
      </p:sp>
    </p:spTree>
    <p:extLst>
      <p:ext uri="{BB962C8B-B14F-4D97-AF65-F5344CB8AC3E}">
        <p14:creationId xmlns:p14="http://schemas.microsoft.com/office/powerpoint/2010/main" val="23305669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9209" y="238026"/>
            <a:ext cx="9144000" cy="807256"/>
          </a:xfrm>
        </p:spPr>
        <p:txBody>
          <a:bodyPr/>
          <a:lstStyle/>
          <a:p>
            <a:pPr algn="l"/>
            <a:r>
              <a:rPr lang="en-US" sz="2800" b="1" dirty="0">
                <a:solidFill>
                  <a:srgbClr val="002E51"/>
                </a:solidFill>
              </a:rPr>
              <a:t>Rectal Cancer increasing in Younger Patients</a:t>
            </a:r>
            <a:endParaRPr lang="en-US" sz="2800" b="1" dirty="0"/>
          </a:p>
        </p:txBody>
      </p:sp>
      <p:pic>
        <p:nvPicPr>
          <p:cNvPr id="6" name="Main graphic">
            <a:extLst>
              <a:ext uri="{FF2B5EF4-FFF2-40B4-BE49-F238E27FC236}">
                <a16:creationId xmlns:a16="http://schemas.microsoft.com/office/drawing/2014/main" id="{90467916-DEAE-560A-1F5B-FB66E88BE400}"/>
              </a:ext>
            </a:extLst>
          </p:cNvPr>
          <p:cNvPicPr/>
          <p:nvPr/>
        </p:nvPicPr>
        <p:blipFill>
          <a:blip r:embed="rId3"/>
          <a:stretch/>
        </p:blipFill>
        <p:spPr>
          <a:xfrm>
            <a:off x="1782074" y="774443"/>
            <a:ext cx="5075852" cy="3308913"/>
          </a:xfrm>
          <a:prstGeom prst="rect">
            <a:avLst/>
          </a:prstGeom>
          <a:ln>
            <a:noFill/>
          </a:ln>
        </p:spPr>
      </p:pic>
      <p:sp>
        <p:nvSpPr>
          <p:cNvPr id="7" name="TextShape 2">
            <a:extLst>
              <a:ext uri="{FF2B5EF4-FFF2-40B4-BE49-F238E27FC236}">
                <a16:creationId xmlns:a16="http://schemas.microsoft.com/office/drawing/2014/main" id="{796F111F-C781-C2FA-C004-22115FC0ED73}"/>
              </a:ext>
            </a:extLst>
          </p:cNvPr>
          <p:cNvSpPr txBox="1"/>
          <p:nvPr/>
        </p:nvSpPr>
        <p:spPr>
          <a:xfrm>
            <a:off x="0" y="4147920"/>
            <a:ext cx="8640000" cy="451800"/>
          </a:xfrm>
          <a:prstGeom prst="rect">
            <a:avLst/>
          </a:prstGeom>
          <a:noFill/>
          <a:ln>
            <a:noFill/>
          </a:ln>
        </p:spPr>
        <p:txBody>
          <a:bodyPr lIns="90000" tIns="45000" rIns="90000" bIns="45000"/>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1" normalizeH="0" baseline="0" noProof="0" dirty="0">
                <a:ln>
                  <a:noFill/>
                </a:ln>
                <a:solidFill>
                  <a:srgbClr val="0054A6"/>
                </a:solidFill>
                <a:effectLst/>
                <a:uLnTx/>
                <a:uFillTx/>
                <a:latin typeface="Arial"/>
                <a:ea typeface="ＭＳ Ｐゴシック" charset="0"/>
              </a:rPr>
              <a:t>CA A Cancer J Clinicians, Volume: 73, Issue: 3, Pages: 233-254, First published: 01 March 2023, DOI: (10.3322/caac.21772) </a:t>
            </a:r>
            <a:endParaRPr kumimoji="0" lang="en-US" sz="800" b="0" i="0" u="none" strike="noStrike" kern="1200" cap="none" spc="-1" normalizeH="0" baseline="0" noProof="0" dirty="0">
              <a:ln>
                <a:noFill/>
              </a:ln>
              <a:solidFill>
                <a:srgbClr val="000000"/>
              </a:solidFill>
              <a:effectLst/>
              <a:uLnTx/>
              <a:uFillTx/>
              <a:latin typeface="Arial"/>
              <a:ea typeface="ＭＳ Ｐゴシック" charset="0"/>
            </a:endParaRPr>
          </a:p>
        </p:txBody>
      </p:sp>
      <p:sp>
        <p:nvSpPr>
          <p:cNvPr id="8" name="TextShape 1">
            <a:extLst>
              <a:ext uri="{FF2B5EF4-FFF2-40B4-BE49-F238E27FC236}">
                <a16:creationId xmlns:a16="http://schemas.microsoft.com/office/drawing/2014/main" id="{2AC74B6F-722F-3B3D-682D-80F97B7A79B1}"/>
              </a:ext>
            </a:extLst>
          </p:cNvPr>
          <p:cNvSpPr txBox="1"/>
          <p:nvPr/>
        </p:nvSpPr>
        <p:spPr>
          <a:xfrm>
            <a:off x="6578449" y="4083356"/>
            <a:ext cx="2360278" cy="290464"/>
          </a:xfrm>
          <a:prstGeom prst="rect">
            <a:avLst/>
          </a:prstGeom>
          <a:noFill/>
          <a:ln>
            <a:noFill/>
          </a:ln>
        </p:spPr>
        <p:txBody>
          <a:bodyPr lIns="90000" tIns="46800" rIns="90000" bIns="46800"/>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1" normalizeH="0" baseline="0" noProof="0" dirty="0">
                <a:ln>
                  <a:noFill/>
                </a:ln>
                <a:solidFill>
                  <a:srgbClr val="000000"/>
                </a:solidFill>
                <a:effectLst/>
                <a:uLnTx/>
                <a:uFillTx/>
                <a:latin typeface="Arial"/>
                <a:ea typeface="ＭＳ Ｐゴシック" charset="0"/>
              </a:rPr>
              <a:t>Colorectal cancer statistics, 2023</a:t>
            </a:r>
          </a:p>
        </p:txBody>
      </p:sp>
    </p:spTree>
    <p:extLst>
      <p:ext uri="{BB962C8B-B14F-4D97-AF65-F5344CB8AC3E}">
        <p14:creationId xmlns:p14="http://schemas.microsoft.com/office/powerpoint/2010/main" val="42295702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E684B4-4FCC-A9E2-4DF0-4D67D901E983}"/>
              </a:ext>
            </a:extLst>
          </p:cNvPr>
          <p:cNvSpPr>
            <a:spLocks noGrp="1"/>
          </p:cNvSpPr>
          <p:nvPr>
            <p:ph sz="half" idx="1"/>
          </p:nvPr>
        </p:nvSpPr>
        <p:spPr>
          <a:xfrm>
            <a:off x="196701" y="894413"/>
            <a:ext cx="5913475" cy="2936240"/>
          </a:xfrm>
        </p:spPr>
        <p:txBody>
          <a:bodyPr/>
          <a:lstStyle/>
          <a:p>
            <a:r>
              <a:rPr lang="en-US" sz="1800" dirty="0"/>
              <a:t>Significant heterogeneity exists within Stage II/III rectal cancer </a:t>
            </a:r>
          </a:p>
          <a:p>
            <a:r>
              <a:rPr lang="en-US" sz="1800" dirty="0"/>
              <a:t>Collaboration with Radiology is Essential</a:t>
            </a:r>
          </a:p>
          <a:p>
            <a:r>
              <a:rPr lang="en-US" sz="1800" dirty="0"/>
              <a:t>Critical for personalized decision making</a:t>
            </a:r>
          </a:p>
          <a:p>
            <a:pPr marL="0" indent="0">
              <a:buNone/>
            </a:pPr>
            <a:r>
              <a:rPr lang="en-US" sz="1800" dirty="0"/>
              <a:t> </a:t>
            </a:r>
          </a:p>
          <a:p>
            <a:endParaRPr lang="en-US" sz="1800" dirty="0"/>
          </a:p>
        </p:txBody>
      </p:sp>
      <p:sp>
        <p:nvSpPr>
          <p:cNvPr id="4" name="Title 3">
            <a:extLst>
              <a:ext uri="{FF2B5EF4-FFF2-40B4-BE49-F238E27FC236}">
                <a16:creationId xmlns:a16="http://schemas.microsoft.com/office/drawing/2014/main" id="{CDE4179B-06D1-90EB-3B17-C47AE9EBDCFE}"/>
              </a:ext>
            </a:extLst>
          </p:cNvPr>
          <p:cNvSpPr>
            <a:spLocks noGrp="1"/>
          </p:cNvSpPr>
          <p:nvPr>
            <p:ph type="title"/>
          </p:nvPr>
        </p:nvSpPr>
        <p:spPr/>
        <p:txBody>
          <a:bodyPr/>
          <a:lstStyle/>
          <a:p>
            <a:r>
              <a:rPr lang="en-US" dirty="0"/>
              <a:t>MRI Staging is Critical</a:t>
            </a:r>
          </a:p>
        </p:txBody>
      </p:sp>
      <p:pic>
        <p:nvPicPr>
          <p:cNvPr id="10" name="Picture 9" descr="A white background with black text&#10;&#10;Description automatically generated">
            <a:extLst>
              <a:ext uri="{FF2B5EF4-FFF2-40B4-BE49-F238E27FC236}">
                <a16:creationId xmlns:a16="http://schemas.microsoft.com/office/drawing/2014/main" id="{41BE149C-8D0E-B457-ACB8-6694EA320E04}"/>
              </a:ext>
            </a:extLst>
          </p:cNvPr>
          <p:cNvPicPr>
            <a:picLocks noChangeAspect="1"/>
          </p:cNvPicPr>
          <p:nvPr/>
        </p:nvPicPr>
        <p:blipFill>
          <a:blip r:embed="rId2"/>
          <a:stretch>
            <a:fillRect/>
          </a:stretch>
        </p:blipFill>
        <p:spPr>
          <a:xfrm>
            <a:off x="666159" y="2517805"/>
            <a:ext cx="6337300" cy="1384300"/>
          </a:xfrm>
          <a:prstGeom prst="rect">
            <a:avLst/>
          </a:prstGeom>
        </p:spPr>
      </p:pic>
    </p:spTree>
    <p:extLst>
      <p:ext uri="{BB962C8B-B14F-4D97-AF65-F5344CB8AC3E}">
        <p14:creationId xmlns:p14="http://schemas.microsoft.com/office/powerpoint/2010/main" val="11751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11E20E13-282C-CF3B-5B3C-B3DED886CA65}"/>
              </a:ext>
            </a:extLst>
          </p:cNvPr>
          <p:cNvGraphicFramePr>
            <a:graphicFrameLocks noGrp="1"/>
          </p:cNvGraphicFramePr>
          <p:nvPr>
            <p:ph sz="half" idx="1"/>
          </p:nvPr>
        </p:nvGraphicFramePr>
        <p:xfrm>
          <a:off x="165100" y="430869"/>
          <a:ext cx="8813800" cy="4021513"/>
        </p:xfrm>
        <a:graphic>
          <a:graphicData uri="http://schemas.openxmlformats.org/drawingml/2006/table">
            <a:tbl>
              <a:tblPr firstRow="1" bandRow="1">
                <a:tableStyleId>{5C22544A-7EE6-4342-B048-85BDC9FD1C3A}</a:tableStyleId>
              </a:tblPr>
              <a:tblGrid>
                <a:gridCol w="1823641">
                  <a:extLst>
                    <a:ext uri="{9D8B030D-6E8A-4147-A177-3AD203B41FA5}">
                      <a16:colId xmlns:a16="http://schemas.microsoft.com/office/drawing/2014/main" val="2594601492"/>
                    </a:ext>
                  </a:extLst>
                </a:gridCol>
                <a:gridCol w="1519237">
                  <a:extLst>
                    <a:ext uri="{9D8B030D-6E8A-4147-A177-3AD203B41FA5}">
                      <a16:colId xmlns:a16="http://schemas.microsoft.com/office/drawing/2014/main" val="2423212661"/>
                    </a:ext>
                  </a:extLst>
                </a:gridCol>
                <a:gridCol w="1519237">
                  <a:extLst>
                    <a:ext uri="{9D8B030D-6E8A-4147-A177-3AD203B41FA5}">
                      <a16:colId xmlns:a16="http://schemas.microsoft.com/office/drawing/2014/main" val="1776491865"/>
                    </a:ext>
                  </a:extLst>
                </a:gridCol>
                <a:gridCol w="1344815">
                  <a:extLst>
                    <a:ext uri="{9D8B030D-6E8A-4147-A177-3AD203B41FA5}">
                      <a16:colId xmlns:a16="http://schemas.microsoft.com/office/drawing/2014/main" val="648095763"/>
                    </a:ext>
                  </a:extLst>
                </a:gridCol>
                <a:gridCol w="2606870">
                  <a:extLst>
                    <a:ext uri="{9D8B030D-6E8A-4147-A177-3AD203B41FA5}">
                      <a16:colId xmlns:a16="http://schemas.microsoft.com/office/drawing/2014/main" val="2356297482"/>
                    </a:ext>
                  </a:extLst>
                </a:gridCol>
              </a:tblGrid>
              <a:tr h="333224">
                <a:tc>
                  <a:txBody>
                    <a:bodyPr/>
                    <a:lstStyle/>
                    <a:p>
                      <a:r>
                        <a:rPr lang="en-US" dirty="0"/>
                        <a:t>Trial</a:t>
                      </a:r>
                    </a:p>
                  </a:txBody>
                  <a:tcPr>
                    <a:solidFill>
                      <a:srgbClr val="002060"/>
                    </a:solidFill>
                  </a:tcPr>
                </a:tc>
                <a:tc>
                  <a:txBody>
                    <a:bodyPr/>
                    <a:lstStyle/>
                    <a:p>
                      <a:r>
                        <a:rPr lang="en-US" dirty="0"/>
                        <a:t>Population</a:t>
                      </a:r>
                    </a:p>
                  </a:txBody>
                  <a:tcPr>
                    <a:solidFill>
                      <a:srgbClr val="002060"/>
                    </a:solidFill>
                  </a:tcPr>
                </a:tc>
                <a:tc>
                  <a:txBody>
                    <a:bodyPr/>
                    <a:lstStyle/>
                    <a:p>
                      <a:r>
                        <a:rPr lang="en-US" dirty="0"/>
                        <a:t>Arm</a:t>
                      </a:r>
                    </a:p>
                  </a:txBody>
                  <a:tcPr>
                    <a:solidFill>
                      <a:srgbClr val="002060"/>
                    </a:solidFill>
                  </a:tcPr>
                </a:tc>
                <a:tc>
                  <a:txBody>
                    <a:bodyPr/>
                    <a:lstStyle/>
                    <a:p>
                      <a:r>
                        <a:rPr lang="en-US" dirty="0"/>
                        <a:t>Arm</a:t>
                      </a:r>
                    </a:p>
                  </a:txBody>
                  <a:tcPr>
                    <a:solidFill>
                      <a:srgbClr val="002060"/>
                    </a:solidFill>
                  </a:tcPr>
                </a:tc>
                <a:tc>
                  <a:txBody>
                    <a:bodyPr/>
                    <a:lstStyle/>
                    <a:p>
                      <a:r>
                        <a:rPr lang="en-US" dirty="0"/>
                        <a:t>Findings</a:t>
                      </a:r>
                    </a:p>
                  </a:txBody>
                  <a:tcPr>
                    <a:solidFill>
                      <a:srgbClr val="002060"/>
                    </a:solidFill>
                  </a:tcPr>
                </a:tc>
                <a:extLst>
                  <a:ext uri="{0D108BD9-81ED-4DB2-BD59-A6C34878D82A}">
                    <a16:rowId xmlns:a16="http://schemas.microsoft.com/office/drawing/2014/main" val="2311416644"/>
                  </a:ext>
                </a:extLst>
              </a:tr>
              <a:tr h="1278313">
                <a:tc>
                  <a:txBody>
                    <a:bodyPr/>
                    <a:lstStyle/>
                    <a:p>
                      <a:r>
                        <a:rPr lang="en-US" sz="1600" dirty="0"/>
                        <a:t>Swedish Rectal Cancer Trial</a:t>
                      </a:r>
                      <a:endParaRPr lang="en-US" sz="1600" baseline="30000" dirty="0"/>
                    </a:p>
                    <a:p>
                      <a:r>
                        <a:rPr lang="en-US" sz="1600" baseline="0" dirty="0"/>
                        <a:t>(1997)</a:t>
                      </a:r>
                      <a:r>
                        <a:rPr lang="en-US" sz="1600" baseline="30000" dirty="0"/>
                        <a:t>1</a:t>
                      </a:r>
                    </a:p>
                  </a:txBody>
                  <a:tcPr/>
                </a:tc>
                <a:tc>
                  <a:txBody>
                    <a:bodyPr/>
                    <a:lstStyle/>
                    <a:p>
                      <a:r>
                        <a:rPr lang="en-US" sz="1600" dirty="0"/>
                        <a:t>Below promontory by barium enema</a:t>
                      </a:r>
                    </a:p>
                    <a:p>
                      <a:r>
                        <a:rPr lang="en-US" sz="1600" dirty="0"/>
                        <a:t>&lt;80 </a:t>
                      </a:r>
                      <a:r>
                        <a:rPr lang="en-US" sz="1600" dirty="0" err="1"/>
                        <a:t>yrs</a:t>
                      </a:r>
                      <a:endParaRPr lang="en-US" sz="1600" dirty="0"/>
                    </a:p>
                  </a:txBody>
                  <a:tcPr/>
                </a:tc>
                <a:tc>
                  <a:txBody>
                    <a:bodyPr/>
                    <a:lstStyle/>
                    <a:p>
                      <a:r>
                        <a:rPr lang="en-US" sz="1600" dirty="0"/>
                        <a:t>25 </a:t>
                      </a:r>
                      <a:r>
                        <a:rPr lang="en-US" sz="1600" dirty="0" err="1"/>
                        <a:t>Gy</a:t>
                      </a:r>
                      <a:r>
                        <a:rPr lang="en-US" sz="1600" dirty="0"/>
                        <a:t> In 5 </a:t>
                      </a:r>
                      <a:r>
                        <a:rPr lang="en-US" sz="1600" dirty="0" err="1"/>
                        <a:t>fx</a:t>
                      </a:r>
                      <a:r>
                        <a:rPr lang="en-US" sz="1600" dirty="0"/>
                        <a:t> 1 week prior to surgery</a:t>
                      </a:r>
                    </a:p>
                  </a:txBody>
                  <a:tcPr/>
                </a:tc>
                <a:tc>
                  <a:txBody>
                    <a:bodyPr/>
                    <a:lstStyle/>
                    <a:p>
                      <a:r>
                        <a:rPr lang="en-US" sz="1600" dirty="0"/>
                        <a:t>Surgery alone (not TME)</a:t>
                      </a:r>
                    </a:p>
                  </a:txBody>
                  <a:tcPr/>
                </a:tc>
                <a:tc>
                  <a:txBody>
                    <a:bodyPr/>
                    <a:lstStyle/>
                    <a:p>
                      <a:r>
                        <a:rPr lang="en-US" sz="1600" dirty="0">
                          <a:solidFill>
                            <a:srgbClr val="0070C0"/>
                          </a:solidFill>
                        </a:rPr>
                        <a:t>5 </a:t>
                      </a:r>
                      <a:r>
                        <a:rPr lang="en-US" sz="1600" dirty="0" err="1">
                          <a:solidFill>
                            <a:srgbClr val="0070C0"/>
                          </a:solidFill>
                        </a:rPr>
                        <a:t>yr</a:t>
                      </a:r>
                      <a:r>
                        <a:rPr lang="en-US" sz="1600" dirty="0">
                          <a:solidFill>
                            <a:srgbClr val="0070C0"/>
                          </a:solidFill>
                        </a:rPr>
                        <a:t> LRR: 11% vs 27%</a:t>
                      </a:r>
                    </a:p>
                    <a:p>
                      <a:r>
                        <a:rPr lang="en-US" sz="1600" dirty="0">
                          <a:solidFill>
                            <a:schemeClr val="tx1"/>
                          </a:solidFill>
                        </a:rPr>
                        <a:t>5 </a:t>
                      </a:r>
                      <a:r>
                        <a:rPr lang="en-US" sz="1600" dirty="0" err="1">
                          <a:solidFill>
                            <a:schemeClr val="tx1"/>
                          </a:solidFill>
                        </a:rPr>
                        <a:t>yr</a:t>
                      </a:r>
                      <a:r>
                        <a:rPr lang="en-US" sz="1600" dirty="0">
                          <a:solidFill>
                            <a:schemeClr val="tx1"/>
                          </a:solidFill>
                        </a:rPr>
                        <a:t> DM: 22.6% vs 24.6%</a:t>
                      </a:r>
                    </a:p>
                    <a:p>
                      <a:r>
                        <a:rPr lang="en-US" sz="1600" dirty="0">
                          <a:solidFill>
                            <a:srgbClr val="0070C0"/>
                          </a:solidFill>
                        </a:rPr>
                        <a:t>5 </a:t>
                      </a:r>
                      <a:r>
                        <a:rPr lang="en-US" sz="1600" dirty="0" err="1">
                          <a:solidFill>
                            <a:srgbClr val="0070C0"/>
                          </a:solidFill>
                        </a:rPr>
                        <a:t>yr</a:t>
                      </a:r>
                      <a:r>
                        <a:rPr lang="en-US" sz="1600" dirty="0">
                          <a:solidFill>
                            <a:srgbClr val="0070C0"/>
                          </a:solidFill>
                        </a:rPr>
                        <a:t> OS: 58% vs 48%</a:t>
                      </a:r>
                    </a:p>
                  </a:txBody>
                  <a:tcPr/>
                </a:tc>
                <a:extLst>
                  <a:ext uri="{0D108BD9-81ED-4DB2-BD59-A6C34878D82A}">
                    <a16:rowId xmlns:a16="http://schemas.microsoft.com/office/drawing/2014/main" val="1632879413"/>
                  </a:ext>
                </a:extLst>
              </a:tr>
              <a:tr h="1038629">
                <a:tc>
                  <a:txBody>
                    <a:bodyPr/>
                    <a:lstStyle/>
                    <a:p>
                      <a:r>
                        <a:rPr lang="en-US" sz="1600" dirty="0"/>
                        <a:t>Dutch CRC Group</a:t>
                      </a:r>
                      <a:endParaRPr lang="en-US" sz="1600" baseline="30000" dirty="0"/>
                    </a:p>
                    <a:p>
                      <a:r>
                        <a:rPr lang="en-US" sz="1600" baseline="0" dirty="0"/>
                        <a:t>(2001)</a:t>
                      </a:r>
                      <a:r>
                        <a:rPr lang="en-US" sz="1600" baseline="30000" dirty="0"/>
                        <a:t>2</a:t>
                      </a:r>
                    </a:p>
                  </a:txBody>
                  <a:tcPr/>
                </a:tc>
                <a:tc>
                  <a:txBody>
                    <a:bodyPr/>
                    <a:lstStyle/>
                    <a:p>
                      <a:r>
                        <a:rPr lang="en-US" sz="1600" dirty="0"/>
                        <a:t>&lt; 15 AV</a:t>
                      </a:r>
                    </a:p>
                    <a:p>
                      <a:r>
                        <a:rPr lang="en-US" sz="1600" dirty="0"/>
                        <a:t>No DM</a:t>
                      </a:r>
                    </a:p>
                    <a:p>
                      <a:r>
                        <a:rPr lang="en-US" sz="1600" dirty="0"/>
                        <a:t>1/3 Stage III</a:t>
                      </a:r>
                    </a:p>
                    <a:p>
                      <a:endParaRPr lang="en-US" sz="1600" dirty="0"/>
                    </a:p>
                  </a:txBody>
                  <a:tcPr/>
                </a:tc>
                <a:tc>
                  <a:txBody>
                    <a:bodyPr/>
                    <a:lstStyle/>
                    <a:p>
                      <a:r>
                        <a:rPr lang="en-US" sz="1600" dirty="0"/>
                        <a:t>5 </a:t>
                      </a:r>
                      <a:r>
                        <a:rPr lang="en-US" sz="1600" dirty="0" err="1"/>
                        <a:t>Gy</a:t>
                      </a:r>
                      <a:r>
                        <a:rPr lang="en-US" sz="1600" dirty="0"/>
                        <a:t> in 5 </a:t>
                      </a:r>
                      <a:r>
                        <a:rPr lang="en-US" sz="1600" dirty="0" err="1"/>
                        <a:t>fx</a:t>
                      </a:r>
                      <a:r>
                        <a:rPr lang="en-US" sz="1600" dirty="0"/>
                        <a:t> </a:t>
                      </a:r>
                      <a:r>
                        <a:rPr lang="en-US" sz="1600" dirty="0">
                          <a:sym typeface="Wingdings" pitchFamily="2" charset="2"/>
                        </a:rPr>
                        <a:t> TME</a:t>
                      </a:r>
                      <a:endParaRPr lang="en-US" sz="1600" dirty="0"/>
                    </a:p>
                  </a:txBody>
                  <a:tcPr/>
                </a:tc>
                <a:tc>
                  <a:txBody>
                    <a:bodyPr/>
                    <a:lstStyle/>
                    <a:p>
                      <a:r>
                        <a:rPr lang="en-US" sz="1600" dirty="0"/>
                        <a:t>TME </a:t>
                      </a:r>
                    </a:p>
                  </a:txBody>
                  <a:tcPr/>
                </a:tc>
                <a:tc>
                  <a:txBody>
                    <a:bodyPr/>
                    <a:lstStyle/>
                    <a:p>
                      <a:r>
                        <a:rPr lang="en-US" sz="1600" dirty="0">
                          <a:solidFill>
                            <a:srgbClr val="0070C0"/>
                          </a:solidFill>
                        </a:rPr>
                        <a:t>2 </a:t>
                      </a:r>
                      <a:r>
                        <a:rPr lang="en-US" sz="1600" dirty="0" err="1">
                          <a:solidFill>
                            <a:srgbClr val="0070C0"/>
                          </a:solidFill>
                        </a:rPr>
                        <a:t>yr</a:t>
                      </a:r>
                      <a:r>
                        <a:rPr lang="en-US" sz="1600" dirty="0">
                          <a:solidFill>
                            <a:srgbClr val="0070C0"/>
                          </a:solidFill>
                        </a:rPr>
                        <a:t> LR: 2.4% vs 8.2%</a:t>
                      </a:r>
                    </a:p>
                    <a:p>
                      <a:r>
                        <a:rPr lang="en-US" sz="1600" dirty="0"/>
                        <a:t>2 </a:t>
                      </a:r>
                      <a:r>
                        <a:rPr lang="en-US" sz="1600" dirty="0" err="1"/>
                        <a:t>yr</a:t>
                      </a:r>
                      <a:r>
                        <a:rPr lang="en-US" sz="1600" dirty="0"/>
                        <a:t> DM: 14.8% vs 16.8%</a:t>
                      </a:r>
                    </a:p>
                    <a:p>
                      <a:r>
                        <a:rPr lang="en-US" sz="1600" dirty="0"/>
                        <a:t>2 </a:t>
                      </a:r>
                      <a:r>
                        <a:rPr lang="en-US" sz="1600" dirty="0" err="1"/>
                        <a:t>yr</a:t>
                      </a:r>
                      <a:r>
                        <a:rPr lang="en-US" sz="1600" dirty="0"/>
                        <a:t> OS 82% vs 81.5%</a:t>
                      </a:r>
                    </a:p>
                  </a:txBody>
                  <a:tcPr/>
                </a:tc>
                <a:extLst>
                  <a:ext uri="{0D108BD9-81ED-4DB2-BD59-A6C34878D82A}">
                    <a16:rowId xmlns:a16="http://schemas.microsoft.com/office/drawing/2014/main" val="4272856272"/>
                  </a:ext>
                </a:extLst>
              </a:tr>
              <a:tr h="127831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aseline="0" dirty="0"/>
                        <a:t>German Rectal Cancer Study Group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baseline="0" dirty="0"/>
                        <a:t>(2004)</a:t>
                      </a:r>
                      <a:r>
                        <a:rPr lang="en-US" sz="1600" baseline="30000" dirty="0"/>
                        <a:t>3</a:t>
                      </a:r>
                    </a:p>
                  </a:txBody>
                  <a:tcPr/>
                </a:tc>
                <a:tc>
                  <a:txBody>
                    <a:bodyPr/>
                    <a:lstStyle/>
                    <a:p>
                      <a:r>
                        <a:rPr lang="en-US" sz="1600" dirty="0"/>
                        <a:t>T3/T4 or N+ by ERUS/ CT</a:t>
                      </a:r>
                    </a:p>
                    <a:p>
                      <a:r>
                        <a:rPr lang="en-US" sz="1600" dirty="0"/>
                        <a:t>&lt; 75 </a:t>
                      </a:r>
                      <a:r>
                        <a:rPr lang="en-US" sz="1600" dirty="0" err="1"/>
                        <a:t>yrs</a:t>
                      </a:r>
                      <a:endParaRPr lang="en-US" sz="1600" dirty="0"/>
                    </a:p>
                    <a:p>
                      <a:r>
                        <a:rPr lang="en-US" sz="1600" dirty="0"/>
                        <a:t>&lt; 16cm AV</a:t>
                      </a:r>
                    </a:p>
                  </a:txBody>
                  <a:tcPr/>
                </a:tc>
                <a:tc>
                  <a:txBody>
                    <a:bodyPr/>
                    <a:lstStyle/>
                    <a:p>
                      <a:r>
                        <a:rPr lang="en-US" sz="1600" dirty="0"/>
                        <a:t>TME</a:t>
                      </a:r>
                      <a:r>
                        <a:rPr lang="en-US" sz="1600" dirty="0">
                          <a:sym typeface="Wingdings" pitchFamily="2" charset="2"/>
                        </a:rPr>
                        <a:t> C</a:t>
                      </a:r>
                      <a:r>
                        <a:rPr lang="en-US" sz="1600" dirty="0"/>
                        <a:t>RT (50.4 +5.4 boost with 5-FU) after 4w </a:t>
                      </a:r>
                    </a:p>
                  </a:txBody>
                  <a:tcPr/>
                </a:tc>
                <a:tc>
                  <a:txBody>
                    <a:bodyPr/>
                    <a:lstStyle/>
                    <a:p>
                      <a:r>
                        <a:rPr lang="en-US" sz="1600" dirty="0"/>
                        <a:t>CRT (50.4Gy with 5-FU) </a:t>
                      </a:r>
                      <a:r>
                        <a:rPr lang="en-US" sz="1600" dirty="0">
                          <a:sym typeface="Wingdings" pitchFamily="2" charset="2"/>
                        </a:rPr>
                        <a:t> TME after 6w</a:t>
                      </a:r>
                      <a:endParaRPr lang="en-US" sz="1600" dirty="0"/>
                    </a:p>
                  </a:txBody>
                  <a:tcPr/>
                </a:tc>
                <a:tc>
                  <a:txBody>
                    <a:bodyPr/>
                    <a:lstStyle/>
                    <a:p>
                      <a:r>
                        <a:rPr lang="en-US" sz="1600" dirty="0">
                          <a:solidFill>
                            <a:srgbClr val="0070C0"/>
                          </a:solidFill>
                        </a:rPr>
                        <a:t>5 </a:t>
                      </a:r>
                      <a:r>
                        <a:rPr lang="en-US" sz="1600" dirty="0" err="1">
                          <a:solidFill>
                            <a:srgbClr val="0070C0"/>
                          </a:solidFill>
                        </a:rPr>
                        <a:t>yr</a:t>
                      </a:r>
                      <a:r>
                        <a:rPr lang="en-US" sz="1600" dirty="0">
                          <a:solidFill>
                            <a:srgbClr val="0070C0"/>
                          </a:solidFill>
                        </a:rPr>
                        <a:t>: LR 13% vs. 6%</a:t>
                      </a:r>
                    </a:p>
                    <a:p>
                      <a:r>
                        <a:rPr lang="en-US" sz="1600" dirty="0"/>
                        <a:t>5 </a:t>
                      </a:r>
                      <a:r>
                        <a:rPr lang="en-US" sz="1600" dirty="0" err="1"/>
                        <a:t>yr</a:t>
                      </a:r>
                      <a:r>
                        <a:rPr lang="en-US" sz="1600" dirty="0"/>
                        <a:t>: DM: 24.4% vs 25.1%</a:t>
                      </a:r>
                    </a:p>
                  </a:txBody>
                  <a:tcPr/>
                </a:tc>
                <a:extLst>
                  <a:ext uri="{0D108BD9-81ED-4DB2-BD59-A6C34878D82A}">
                    <a16:rowId xmlns:a16="http://schemas.microsoft.com/office/drawing/2014/main" val="649707364"/>
                  </a:ext>
                </a:extLst>
              </a:tr>
            </a:tbl>
          </a:graphicData>
        </a:graphic>
      </p:graphicFrame>
      <p:sp>
        <p:nvSpPr>
          <p:cNvPr id="4" name="Title 3">
            <a:extLst>
              <a:ext uri="{FF2B5EF4-FFF2-40B4-BE49-F238E27FC236}">
                <a16:creationId xmlns:a16="http://schemas.microsoft.com/office/drawing/2014/main" id="{A4900031-1DFB-D60B-8D56-1C4CBBFED52A}"/>
              </a:ext>
            </a:extLst>
          </p:cNvPr>
          <p:cNvSpPr>
            <a:spLocks noGrp="1"/>
          </p:cNvSpPr>
          <p:nvPr>
            <p:ph type="title"/>
          </p:nvPr>
        </p:nvSpPr>
        <p:spPr>
          <a:xfrm>
            <a:off x="0" y="0"/>
            <a:ext cx="9144000" cy="355135"/>
          </a:xfrm>
        </p:spPr>
        <p:txBody>
          <a:bodyPr/>
          <a:lstStyle/>
          <a:p>
            <a:r>
              <a:rPr lang="en-US" sz="2400" dirty="0"/>
              <a:t>Historical Rectal Cancer Trials</a:t>
            </a:r>
          </a:p>
        </p:txBody>
      </p:sp>
    </p:spTree>
    <p:extLst>
      <p:ext uri="{BB962C8B-B14F-4D97-AF65-F5344CB8AC3E}">
        <p14:creationId xmlns:p14="http://schemas.microsoft.com/office/powerpoint/2010/main" val="6323636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900031-1DFB-D60B-8D56-1C4CBBFED52A}"/>
              </a:ext>
            </a:extLst>
          </p:cNvPr>
          <p:cNvSpPr>
            <a:spLocks noGrp="1"/>
          </p:cNvSpPr>
          <p:nvPr>
            <p:ph type="title"/>
          </p:nvPr>
        </p:nvSpPr>
        <p:spPr/>
        <p:txBody>
          <a:bodyPr/>
          <a:lstStyle/>
          <a:p>
            <a:r>
              <a:rPr lang="en-US" dirty="0"/>
              <a:t>Historical Rectal Cancer Trials</a:t>
            </a:r>
          </a:p>
        </p:txBody>
      </p:sp>
      <p:sp>
        <p:nvSpPr>
          <p:cNvPr id="3" name="Content Placeholder 2">
            <a:extLst>
              <a:ext uri="{FF2B5EF4-FFF2-40B4-BE49-F238E27FC236}">
                <a16:creationId xmlns:a16="http://schemas.microsoft.com/office/drawing/2014/main" id="{F2DAC525-C2D5-FF40-2E3E-0B692EF7E84F}"/>
              </a:ext>
            </a:extLst>
          </p:cNvPr>
          <p:cNvSpPr>
            <a:spLocks noGrp="1"/>
          </p:cNvSpPr>
          <p:nvPr>
            <p:ph sz="half" idx="1"/>
          </p:nvPr>
        </p:nvSpPr>
        <p:spPr>
          <a:xfrm>
            <a:off x="685800" y="1117600"/>
            <a:ext cx="7797800" cy="2936240"/>
          </a:xfrm>
        </p:spPr>
        <p:txBody>
          <a:bodyPr/>
          <a:lstStyle/>
          <a:p>
            <a:r>
              <a:rPr lang="en-US" dirty="0"/>
              <a:t>TME has improved clinical outcomes</a:t>
            </a:r>
          </a:p>
          <a:p>
            <a:r>
              <a:rPr lang="en-US" dirty="0"/>
              <a:t>Preoperative chemoradiation improves Locoregional recurrence, but not rate of Distant Metastases or Overall Survival</a:t>
            </a:r>
          </a:p>
        </p:txBody>
      </p:sp>
    </p:spTree>
    <p:extLst>
      <p:ext uri="{BB962C8B-B14F-4D97-AF65-F5344CB8AC3E}">
        <p14:creationId xmlns:p14="http://schemas.microsoft.com/office/powerpoint/2010/main" val="1033682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web page&#10;&#10;Description automatically generated with low confidence">
            <a:extLst>
              <a:ext uri="{FF2B5EF4-FFF2-40B4-BE49-F238E27FC236}">
                <a16:creationId xmlns:a16="http://schemas.microsoft.com/office/drawing/2014/main" id="{7F8FA186-0545-F7A8-36CD-4C65713039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919"/>
            <a:ext cx="9144000" cy="5151120"/>
          </a:xfrm>
          <a:prstGeom prst="rect">
            <a:avLst/>
          </a:prstGeom>
        </p:spPr>
      </p:pic>
    </p:spTree>
    <p:extLst>
      <p:ext uri="{BB962C8B-B14F-4D97-AF65-F5344CB8AC3E}">
        <p14:creationId xmlns:p14="http://schemas.microsoft.com/office/powerpoint/2010/main" val="4868798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5EAC94-CE68-E3C5-B738-3F6EF958F680}"/>
              </a:ext>
            </a:extLst>
          </p:cNvPr>
          <p:cNvSpPr>
            <a:spLocks noGrp="1"/>
          </p:cNvSpPr>
          <p:nvPr>
            <p:ph type="title"/>
          </p:nvPr>
        </p:nvSpPr>
        <p:spPr>
          <a:xfrm>
            <a:off x="0" y="127465"/>
            <a:ext cx="9144000" cy="350322"/>
          </a:xfrm>
        </p:spPr>
        <p:txBody>
          <a:bodyPr/>
          <a:lstStyle/>
          <a:p>
            <a:r>
              <a:rPr lang="en-US" sz="3200" dirty="0"/>
              <a:t>What’s New in Rectal Cancer</a:t>
            </a:r>
          </a:p>
        </p:txBody>
      </p:sp>
      <p:sp>
        <p:nvSpPr>
          <p:cNvPr id="5" name="Oval 4">
            <a:extLst>
              <a:ext uri="{FF2B5EF4-FFF2-40B4-BE49-F238E27FC236}">
                <a16:creationId xmlns:a16="http://schemas.microsoft.com/office/drawing/2014/main" id="{E674DA64-34CE-B064-A42D-D01CD3EAAA35}"/>
              </a:ext>
            </a:extLst>
          </p:cNvPr>
          <p:cNvSpPr/>
          <p:nvPr/>
        </p:nvSpPr>
        <p:spPr bwMode="auto">
          <a:xfrm>
            <a:off x="-1" y="914400"/>
            <a:ext cx="2828261" cy="2717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72" charset="0"/>
              <a:ea typeface="ＭＳ Ｐゴシック" pitchFamily="-72" charset="-128"/>
              <a:cs typeface="ＭＳ Ｐゴシック" pitchFamily="-72"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72" charset="0"/>
                <a:ea typeface="ＭＳ Ｐゴシック" pitchFamily="-72" charset="-128"/>
                <a:cs typeface="ＭＳ Ｐゴシック" pitchFamily="-72" charset="-128"/>
              </a:rPr>
              <a:t>Non-Operative Management</a:t>
            </a:r>
          </a:p>
        </p:txBody>
      </p:sp>
      <p:sp>
        <p:nvSpPr>
          <p:cNvPr id="7" name="Oval 6">
            <a:extLst>
              <a:ext uri="{FF2B5EF4-FFF2-40B4-BE49-F238E27FC236}">
                <a16:creationId xmlns:a16="http://schemas.microsoft.com/office/drawing/2014/main" id="{F875D89B-1FFF-68F3-27B6-0DF9C120B456}"/>
              </a:ext>
            </a:extLst>
          </p:cNvPr>
          <p:cNvSpPr/>
          <p:nvPr/>
        </p:nvSpPr>
        <p:spPr bwMode="auto">
          <a:xfrm>
            <a:off x="3327400" y="2574131"/>
            <a:ext cx="2692400" cy="1738959"/>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72" charset="0"/>
                <a:ea typeface="ＭＳ Ｐゴシック" pitchFamily="-72" charset="-128"/>
                <a:cs typeface="ＭＳ Ｐゴシック" pitchFamily="-72" charset="-128"/>
              </a:rPr>
              <a:t>Total Neoadjuvant Therapy</a:t>
            </a:r>
          </a:p>
        </p:txBody>
      </p:sp>
      <p:pic>
        <p:nvPicPr>
          <p:cNvPr id="2050" name="Picture 2" descr="Premium Vector | Cell holding dynamite detonator cartoon mascot vector">
            <a:extLst>
              <a:ext uri="{FF2B5EF4-FFF2-40B4-BE49-F238E27FC236}">
                <a16:creationId xmlns:a16="http://schemas.microsoft.com/office/drawing/2014/main" id="{F64C53D6-790A-DCB1-FB42-3CBDF1CDAC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0" y="3355563"/>
            <a:ext cx="863600" cy="957527"/>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D969C467-E1CE-76DC-6EB4-F76AA7FD05C0}"/>
              </a:ext>
            </a:extLst>
          </p:cNvPr>
          <p:cNvSpPr/>
          <p:nvPr/>
        </p:nvSpPr>
        <p:spPr bwMode="auto">
          <a:xfrm>
            <a:off x="5994400" y="835173"/>
            <a:ext cx="2946402" cy="2797027"/>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72" charset="0"/>
              <a:ea typeface="ＭＳ Ｐゴシック" pitchFamily="-72" charset="-128"/>
              <a:cs typeface="ＭＳ Ｐゴシック" pitchFamily="-72"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72" charset="0"/>
                <a:ea typeface="ＭＳ Ｐゴシック" pitchFamily="-72" charset="-128"/>
                <a:cs typeface="ＭＳ Ｐゴシック" pitchFamily="-72" charset="-128"/>
              </a:rPr>
              <a:t>Omission of Radiation</a:t>
            </a:r>
          </a:p>
        </p:txBody>
      </p:sp>
      <p:sp>
        <p:nvSpPr>
          <p:cNvPr id="10" name="Oval 9">
            <a:extLst>
              <a:ext uri="{FF2B5EF4-FFF2-40B4-BE49-F238E27FC236}">
                <a16:creationId xmlns:a16="http://schemas.microsoft.com/office/drawing/2014/main" id="{5D26E71B-EEE3-36AE-440D-85AC06184958}"/>
              </a:ext>
            </a:extLst>
          </p:cNvPr>
          <p:cNvSpPr/>
          <p:nvPr/>
        </p:nvSpPr>
        <p:spPr bwMode="auto">
          <a:xfrm>
            <a:off x="3302000" y="700432"/>
            <a:ext cx="2692400" cy="1738959"/>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72" charset="0"/>
                <a:ea typeface="ＭＳ Ｐゴシック" pitchFamily="-72" charset="-128"/>
                <a:cs typeface="ＭＳ Ｐゴシック" pitchFamily="-72" charset="-128"/>
              </a:rPr>
              <a:t>MSI-H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72" charset="0"/>
                <a:ea typeface="ＭＳ Ｐゴシック" pitchFamily="-72" charset="-128"/>
                <a:cs typeface="ＭＳ Ｐゴシック" pitchFamily="-72" charset="-128"/>
              </a:rPr>
              <a:t>Immunotherapy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72" charset="0"/>
                <a:ea typeface="ＭＳ Ｐゴシック" pitchFamily="-72" charset="-128"/>
                <a:cs typeface="ＭＳ Ｐゴシック" pitchFamily="-72" charset="-128"/>
              </a:rPr>
              <a:t>Alone?</a:t>
            </a:r>
          </a:p>
        </p:txBody>
      </p:sp>
      <p:pic>
        <p:nvPicPr>
          <p:cNvPr id="2052" name="Picture 4" descr="cartoon of surgeon vector">
            <a:extLst>
              <a:ext uri="{FF2B5EF4-FFF2-40B4-BE49-F238E27FC236}">
                <a16:creationId xmlns:a16="http://schemas.microsoft.com/office/drawing/2014/main" id="{47325F08-C4B5-5E75-E400-A1D9D8F7A9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77" y="41819"/>
            <a:ext cx="550591" cy="11011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yellow triangle with black and black symbol&#10;&#10;Description automatically generated">
            <a:extLst>
              <a:ext uri="{FF2B5EF4-FFF2-40B4-BE49-F238E27FC236}">
                <a16:creationId xmlns:a16="http://schemas.microsoft.com/office/drawing/2014/main" id="{09682646-CF7B-E94C-B2CD-F7B5DF83E9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7701" y="2532715"/>
            <a:ext cx="939799" cy="820715"/>
          </a:xfrm>
          <a:prstGeom prst="rect">
            <a:avLst/>
          </a:prstGeom>
        </p:spPr>
      </p:pic>
    </p:spTree>
    <p:extLst>
      <p:ext uri="{BB962C8B-B14F-4D97-AF65-F5344CB8AC3E}">
        <p14:creationId xmlns:p14="http://schemas.microsoft.com/office/powerpoint/2010/main" val="36010771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A56372-120E-25BF-EACF-8136F2E6B096}"/>
              </a:ext>
            </a:extLst>
          </p:cNvPr>
          <p:cNvSpPr>
            <a:spLocks noGrp="1"/>
          </p:cNvSpPr>
          <p:nvPr>
            <p:ph sz="half" idx="1"/>
          </p:nvPr>
        </p:nvSpPr>
        <p:spPr>
          <a:xfrm>
            <a:off x="281762" y="822961"/>
            <a:ext cx="7777716" cy="2936240"/>
          </a:xfrm>
        </p:spPr>
        <p:txBody>
          <a:bodyPr/>
          <a:lstStyle/>
          <a:p>
            <a:r>
              <a:rPr lang="en-US" dirty="0"/>
              <a:t>Chemoradiation and Chemotherapy all neoadjuvantly</a:t>
            </a:r>
          </a:p>
          <a:p>
            <a:r>
              <a:rPr lang="en-US" dirty="0"/>
              <a:t>Potential Advantages </a:t>
            </a:r>
          </a:p>
          <a:p>
            <a:pPr lvl="1"/>
            <a:r>
              <a:rPr lang="en-US" dirty="0"/>
              <a:t>Chemotherapy adherence </a:t>
            </a:r>
          </a:p>
          <a:p>
            <a:pPr lvl="1"/>
            <a:r>
              <a:rPr lang="en-US" dirty="0"/>
              <a:t>Decreased Distant Recurrence</a:t>
            </a:r>
          </a:p>
          <a:p>
            <a:pPr lvl="1"/>
            <a:r>
              <a:rPr lang="en-US" dirty="0"/>
              <a:t>Improved Rates of Pathologic Response</a:t>
            </a:r>
          </a:p>
          <a:p>
            <a:pPr lvl="1"/>
            <a:r>
              <a:rPr lang="en-US" dirty="0"/>
              <a:t>Earlier Reversal of Diverting </a:t>
            </a:r>
            <a:r>
              <a:rPr lang="en-US" dirty="0" err="1"/>
              <a:t>Ilesotomy</a:t>
            </a:r>
            <a:r>
              <a:rPr lang="en-US" dirty="0"/>
              <a:t> </a:t>
            </a:r>
          </a:p>
        </p:txBody>
      </p:sp>
      <p:sp>
        <p:nvSpPr>
          <p:cNvPr id="4" name="Title 3">
            <a:extLst>
              <a:ext uri="{FF2B5EF4-FFF2-40B4-BE49-F238E27FC236}">
                <a16:creationId xmlns:a16="http://schemas.microsoft.com/office/drawing/2014/main" id="{D0C0CC0E-A68C-977C-7853-B1490D666E53}"/>
              </a:ext>
            </a:extLst>
          </p:cNvPr>
          <p:cNvSpPr>
            <a:spLocks noGrp="1"/>
          </p:cNvSpPr>
          <p:nvPr>
            <p:ph type="title"/>
          </p:nvPr>
        </p:nvSpPr>
        <p:spPr/>
        <p:txBody>
          <a:bodyPr/>
          <a:lstStyle/>
          <a:p>
            <a:r>
              <a:rPr lang="en-US" dirty="0"/>
              <a:t>Total Neoadjuvant Therapy</a:t>
            </a:r>
          </a:p>
        </p:txBody>
      </p:sp>
      <p:pic>
        <p:nvPicPr>
          <p:cNvPr id="5" name="Picture 2" descr="Premium Vector | Cell holding dynamite detonator cartoon mascot vector">
            <a:extLst>
              <a:ext uri="{FF2B5EF4-FFF2-40B4-BE49-F238E27FC236}">
                <a16:creationId xmlns:a16="http://schemas.microsoft.com/office/drawing/2014/main" id="{54CFBF73-2A2C-DBFE-2CB0-CE8219B6F5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1887" y="1338668"/>
            <a:ext cx="1700323" cy="1904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6594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DA1E36-4006-E12D-45BB-16EA31706F2B}"/>
              </a:ext>
            </a:extLst>
          </p:cNvPr>
          <p:cNvSpPr>
            <a:spLocks noGrp="1"/>
          </p:cNvSpPr>
          <p:nvPr>
            <p:ph type="title"/>
          </p:nvPr>
        </p:nvSpPr>
        <p:spPr/>
        <p:txBody>
          <a:bodyPr/>
          <a:lstStyle/>
          <a:p>
            <a:r>
              <a:rPr lang="en-US" sz="2000" dirty="0"/>
              <a:t>Total Neoadjuvant Therapy Options</a:t>
            </a:r>
          </a:p>
        </p:txBody>
      </p:sp>
      <p:pic>
        <p:nvPicPr>
          <p:cNvPr id="1028" name="Picture 4">
            <a:extLst>
              <a:ext uri="{FF2B5EF4-FFF2-40B4-BE49-F238E27FC236}">
                <a16:creationId xmlns:a16="http://schemas.microsoft.com/office/drawing/2014/main" id="{D8C12E29-FAEE-BE2F-0D6E-C65791BFF3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243" y="450706"/>
            <a:ext cx="2108200" cy="1270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7095BE6-0E6C-2FB7-CDDB-603348E418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243" y="1459044"/>
            <a:ext cx="2001283" cy="160102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6ED3DD73-0429-6DE6-EA8B-8784D8D832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7900" y="1720706"/>
            <a:ext cx="2108200" cy="12700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FACA6000-3189-65A4-00CE-345E66F22A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8354" y="1729507"/>
            <a:ext cx="1466615" cy="127915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026D886E-E9DA-C0A5-B3F6-F61C277F19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2784" y="2990706"/>
            <a:ext cx="2108200" cy="127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a:extLst>
              <a:ext uri="{FF2B5EF4-FFF2-40B4-BE49-F238E27FC236}">
                <a16:creationId xmlns:a16="http://schemas.microsoft.com/office/drawing/2014/main" id="{FDFF55DE-9A35-A6C1-6C4D-F04FD7B9A1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3238" y="2817878"/>
            <a:ext cx="1894592" cy="15156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369CDE7C-C6F8-D51C-ACD4-06169BFA40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6520" y="475213"/>
            <a:ext cx="1894592" cy="1515674"/>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62BCA728-8A19-B287-031B-20D899727CDA}"/>
              </a:ext>
            </a:extLst>
          </p:cNvPr>
          <p:cNvCxnSpPr>
            <a:cxnSpLocks/>
          </p:cNvCxnSpPr>
          <p:nvPr/>
        </p:nvCxnSpPr>
        <p:spPr bwMode="auto">
          <a:xfrm>
            <a:off x="2990953" y="1129777"/>
            <a:ext cx="997041" cy="1642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 name="Straight Arrow Connector 12">
            <a:extLst>
              <a:ext uri="{FF2B5EF4-FFF2-40B4-BE49-F238E27FC236}">
                <a16:creationId xmlns:a16="http://schemas.microsoft.com/office/drawing/2014/main" id="{4CAA74F9-B7D2-19C0-1E1C-BAA05C29482B}"/>
              </a:ext>
            </a:extLst>
          </p:cNvPr>
          <p:cNvCxnSpPr>
            <a:cxnSpLocks/>
          </p:cNvCxnSpPr>
          <p:nvPr/>
        </p:nvCxnSpPr>
        <p:spPr bwMode="auto">
          <a:xfrm flipV="1">
            <a:off x="2884036" y="2250316"/>
            <a:ext cx="890350" cy="924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 name="Straight Arrow Connector 13">
            <a:extLst>
              <a:ext uri="{FF2B5EF4-FFF2-40B4-BE49-F238E27FC236}">
                <a16:creationId xmlns:a16="http://schemas.microsoft.com/office/drawing/2014/main" id="{132C3346-C257-2D08-1CF9-B926BE97C920}"/>
              </a:ext>
            </a:extLst>
          </p:cNvPr>
          <p:cNvCxnSpPr>
            <a:cxnSpLocks/>
          </p:cNvCxnSpPr>
          <p:nvPr/>
        </p:nvCxnSpPr>
        <p:spPr bwMode="auto">
          <a:xfrm flipV="1">
            <a:off x="2958292" y="3591248"/>
            <a:ext cx="890350" cy="924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24ADB017-2A28-AF6E-8A1B-2956E134F581}"/>
              </a:ext>
            </a:extLst>
          </p:cNvPr>
          <p:cNvCxnSpPr>
            <a:cxnSpLocks/>
          </p:cNvCxnSpPr>
          <p:nvPr/>
        </p:nvCxnSpPr>
        <p:spPr bwMode="auto">
          <a:xfrm flipV="1">
            <a:off x="5310063" y="2817878"/>
            <a:ext cx="1154532" cy="74319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2" name="Straight Arrow Connector 21">
            <a:extLst>
              <a:ext uri="{FF2B5EF4-FFF2-40B4-BE49-F238E27FC236}">
                <a16:creationId xmlns:a16="http://schemas.microsoft.com/office/drawing/2014/main" id="{DE914A1B-7AC1-2E0A-E93F-B7FE33038175}"/>
              </a:ext>
            </a:extLst>
          </p:cNvPr>
          <p:cNvCxnSpPr>
            <a:cxnSpLocks/>
          </p:cNvCxnSpPr>
          <p:nvPr/>
        </p:nvCxnSpPr>
        <p:spPr bwMode="auto">
          <a:xfrm flipV="1">
            <a:off x="5354439" y="2321144"/>
            <a:ext cx="890350" cy="924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3" name="Straight Arrow Connector 22">
            <a:extLst>
              <a:ext uri="{FF2B5EF4-FFF2-40B4-BE49-F238E27FC236}">
                <a16:creationId xmlns:a16="http://schemas.microsoft.com/office/drawing/2014/main" id="{F7F5E3DC-77BF-BB75-6F8C-BB3FC792A20A}"/>
              </a:ext>
            </a:extLst>
          </p:cNvPr>
          <p:cNvCxnSpPr>
            <a:cxnSpLocks/>
          </p:cNvCxnSpPr>
          <p:nvPr/>
        </p:nvCxnSpPr>
        <p:spPr bwMode="auto">
          <a:xfrm>
            <a:off x="5324150" y="1186339"/>
            <a:ext cx="1140445" cy="69635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6" name="TextBox 25">
            <a:extLst>
              <a:ext uri="{FF2B5EF4-FFF2-40B4-BE49-F238E27FC236}">
                <a16:creationId xmlns:a16="http://schemas.microsoft.com/office/drawing/2014/main" id="{38E26E90-8063-1DC3-BD51-9C3F9247E918}"/>
              </a:ext>
            </a:extLst>
          </p:cNvPr>
          <p:cNvSpPr txBox="1"/>
          <p:nvPr/>
        </p:nvSpPr>
        <p:spPr>
          <a:xfrm>
            <a:off x="39569" y="916694"/>
            <a:ext cx="91563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rPr>
              <a:t>Rapido</a:t>
            </a:r>
          </a:p>
        </p:txBody>
      </p:sp>
      <p:sp>
        <p:nvSpPr>
          <p:cNvPr id="27" name="TextBox 26">
            <a:extLst>
              <a:ext uri="{FF2B5EF4-FFF2-40B4-BE49-F238E27FC236}">
                <a16:creationId xmlns:a16="http://schemas.microsoft.com/office/drawing/2014/main" id="{37484B20-50B6-5AD7-C344-55A852C3683F}"/>
              </a:ext>
            </a:extLst>
          </p:cNvPr>
          <p:cNvSpPr txBox="1"/>
          <p:nvPr/>
        </p:nvSpPr>
        <p:spPr>
          <a:xfrm>
            <a:off x="-58685" y="1813729"/>
            <a:ext cx="1582484" cy="123110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rPr>
              <a:t>PRODIGE-23</a:t>
            </a:r>
            <a:endParaRPr kumimoji="0" lang="en-US" sz="16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rPr>
              <a:t>German Trial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rPr>
              <a:t>OPRA Trial</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8" name="TextBox 27">
            <a:extLst>
              <a:ext uri="{FF2B5EF4-FFF2-40B4-BE49-F238E27FC236}">
                <a16:creationId xmlns:a16="http://schemas.microsoft.com/office/drawing/2014/main" id="{EF3F8775-ED37-F263-BB17-F89A2DECD733}"/>
              </a:ext>
            </a:extLst>
          </p:cNvPr>
          <p:cNvSpPr txBox="1"/>
          <p:nvPr/>
        </p:nvSpPr>
        <p:spPr>
          <a:xfrm>
            <a:off x="-58685" y="3296316"/>
            <a:ext cx="1518429" cy="95410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rPr>
              <a:t>German Trial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rPr>
              <a:t>OPRA Trial</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7747122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76FD8A-2C08-93FE-3802-FC6976D3AD5A}"/>
              </a:ext>
            </a:extLst>
          </p:cNvPr>
          <p:cNvSpPr>
            <a:spLocks noGrp="1"/>
          </p:cNvSpPr>
          <p:nvPr>
            <p:ph type="title"/>
          </p:nvPr>
        </p:nvSpPr>
        <p:spPr/>
        <p:txBody>
          <a:bodyPr/>
          <a:lstStyle/>
          <a:p>
            <a:r>
              <a:rPr lang="en-US" dirty="0"/>
              <a:t>Rapido Trial</a:t>
            </a:r>
          </a:p>
        </p:txBody>
      </p:sp>
      <p:pic>
        <p:nvPicPr>
          <p:cNvPr id="2068" name="Picture 20">
            <a:extLst>
              <a:ext uri="{FF2B5EF4-FFF2-40B4-BE49-F238E27FC236}">
                <a16:creationId xmlns:a16="http://schemas.microsoft.com/office/drawing/2014/main" id="{BB91D189-EBCE-673E-2FCE-58E510C2E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381" y="860957"/>
            <a:ext cx="7980218" cy="284710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5612293-B528-C4FB-DCCD-22E083B3E2D4}"/>
              </a:ext>
            </a:extLst>
          </p:cNvPr>
          <p:cNvSpPr txBox="1"/>
          <p:nvPr/>
        </p:nvSpPr>
        <p:spPr>
          <a:xfrm>
            <a:off x="6691086" y="105881"/>
            <a:ext cx="2452914"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222222"/>
                </a:solidFill>
                <a:effectLst/>
                <a:uLnTx/>
                <a:uFillTx/>
                <a:latin typeface="Arial" panose="020B0604020202020204" pitchFamily="34" charset="0"/>
                <a:ea typeface="ＭＳ Ｐゴシック" charset="0"/>
              </a:rPr>
              <a:t>Dijkstra et al. </a:t>
            </a:r>
            <a:r>
              <a:rPr kumimoji="0" lang="en-US" sz="900" b="0" i="1" u="none" strike="noStrike" kern="1200" cap="none" spc="0" normalizeH="0" baseline="0" noProof="0" dirty="0">
                <a:ln>
                  <a:noFill/>
                </a:ln>
                <a:solidFill>
                  <a:srgbClr val="222222"/>
                </a:solidFill>
                <a:effectLst/>
                <a:uLnTx/>
                <a:uFillTx/>
                <a:latin typeface="Arial" panose="020B0604020202020204" pitchFamily="34" charset="0"/>
                <a:ea typeface="ＭＳ Ｐゴシック" charset="0"/>
              </a:rPr>
              <a:t>Annals of surgery</a:t>
            </a:r>
            <a:r>
              <a:rPr kumimoji="0" lang="en-US" sz="900" b="0" i="0" u="none" strike="noStrike" kern="1200" cap="none" spc="0" normalizeH="0" baseline="0" noProof="0" dirty="0">
                <a:ln>
                  <a:noFill/>
                </a:ln>
                <a:solidFill>
                  <a:srgbClr val="222222"/>
                </a:solidFill>
                <a:effectLst/>
                <a:uLnTx/>
                <a:uFillTx/>
                <a:latin typeface="Arial" panose="020B0604020202020204" pitchFamily="34" charset="0"/>
                <a:ea typeface="ＭＳ Ｐゴシック" charset="0"/>
              </a:rPr>
              <a:t> 2023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222222"/>
                </a:solidFill>
                <a:effectLst/>
                <a:uLnTx/>
                <a:uFillTx/>
                <a:latin typeface="Arial" panose="020B0604020202020204" pitchFamily="34" charset="0"/>
                <a:ea typeface="ＭＳ Ｐゴシック" charset="0"/>
              </a:rPr>
              <a:t>Bahadoer et al. </a:t>
            </a:r>
            <a:r>
              <a:rPr kumimoji="0" lang="en-US" sz="900" b="0" i="1" u="none" strike="noStrike" kern="1200" cap="none" spc="0" normalizeH="0" baseline="0" noProof="0" dirty="0">
                <a:ln>
                  <a:noFill/>
                </a:ln>
                <a:solidFill>
                  <a:srgbClr val="222222"/>
                </a:solidFill>
                <a:effectLst/>
                <a:uLnTx/>
                <a:uFillTx/>
                <a:latin typeface="Arial" panose="020B0604020202020204" pitchFamily="34" charset="0"/>
                <a:ea typeface="ＭＳ Ｐゴシック" charset="0"/>
              </a:rPr>
              <a:t>The Lancet Oncology</a:t>
            </a:r>
            <a:r>
              <a:rPr kumimoji="0" lang="en-US" sz="900" b="0" i="0" u="none" strike="noStrike" kern="1200" cap="none" spc="0" normalizeH="0" baseline="0" noProof="0" dirty="0">
                <a:ln>
                  <a:noFill/>
                </a:ln>
                <a:solidFill>
                  <a:srgbClr val="222222"/>
                </a:solidFill>
                <a:effectLst/>
                <a:uLnTx/>
                <a:uFillTx/>
                <a:latin typeface="Arial" panose="020B0604020202020204" pitchFamily="34" charset="0"/>
                <a:ea typeface="ＭＳ Ｐゴシック" charset="0"/>
              </a:rPr>
              <a:t> 2021</a:t>
            </a:r>
            <a:endParaRPr kumimoji="0" lang="en-US" sz="9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523886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76FD8A-2C08-93FE-3802-FC6976D3AD5A}"/>
              </a:ext>
            </a:extLst>
          </p:cNvPr>
          <p:cNvSpPr>
            <a:spLocks noGrp="1"/>
          </p:cNvSpPr>
          <p:nvPr>
            <p:ph type="title"/>
          </p:nvPr>
        </p:nvSpPr>
        <p:spPr>
          <a:xfrm>
            <a:off x="-485486" y="-63257"/>
            <a:ext cx="9144000" cy="495845"/>
          </a:xfrm>
        </p:spPr>
        <p:txBody>
          <a:bodyPr/>
          <a:lstStyle/>
          <a:p>
            <a:r>
              <a:rPr lang="en-US" sz="2400" dirty="0"/>
              <a:t>Rapido Trial</a:t>
            </a:r>
          </a:p>
        </p:txBody>
      </p:sp>
      <p:sp>
        <p:nvSpPr>
          <p:cNvPr id="7" name="TextBox 6">
            <a:extLst>
              <a:ext uri="{FF2B5EF4-FFF2-40B4-BE49-F238E27FC236}">
                <a16:creationId xmlns:a16="http://schemas.microsoft.com/office/drawing/2014/main" id="{586E08D5-306E-0D73-BDA1-6ACD796A21AE}"/>
              </a:ext>
            </a:extLst>
          </p:cNvPr>
          <p:cNvSpPr txBox="1"/>
          <p:nvPr/>
        </p:nvSpPr>
        <p:spPr>
          <a:xfrm>
            <a:off x="6686384" y="0"/>
            <a:ext cx="2452914"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222222"/>
                </a:solidFill>
                <a:effectLst/>
                <a:uLnTx/>
                <a:uFillTx/>
                <a:latin typeface="Arial" panose="020B0604020202020204" pitchFamily="34" charset="0"/>
                <a:ea typeface="ＭＳ Ｐゴシック" charset="0"/>
              </a:rPr>
              <a:t>Dijkstra et al. </a:t>
            </a:r>
            <a:r>
              <a:rPr kumimoji="0" lang="en-US" sz="900" b="0" i="1" u="none" strike="noStrike" kern="1200" cap="none" spc="0" normalizeH="0" baseline="0" noProof="0" dirty="0">
                <a:ln>
                  <a:noFill/>
                </a:ln>
                <a:solidFill>
                  <a:srgbClr val="222222"/>
                </a:solidFill>
                <a:effectLst/>
                <a:uLnTx/>
                <a:uFillTx/>
                <a:latin typeface="Arial" panose="020B0604020202020204" pitchFamily="34" charset="0"/>
                <a:ea typeface="ＭＳ Ｐゴシック" charset="0"/>
              </a:rPr>
              <a:t>Annals of surgery</a:t>
            </a:r>
            <a:r>
              <a:rPr kumimoji="0" lang="en-US" sz="900" b="0" i="0" u="none" strike="noStrike" kern="1200" cap="none" spc="0" normalizeH="0" baseline="0" noProof="0" dirty="0">
                <a:ln>
                  <a:noFill/>
                </a:ln>
                <a:solidFill>
                  <a:srgbClr val="222222"/>
                </a:solidFill>
                <a:effectLst/>
                <a:uLnTx/>
                <a:uFillTx/>
                <a:latin typeface="Arial" panose="020B0604020202020204" pitchFamily="34" charset="0"/>
                <a:ea typeface="ＭＳ Ｐゴシック" charset="0"/>
              </a:rPr>
              <a:t> 2023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222222"/>
                </a:solidFill>
                <a:effectLst/>
                <a:uLnTx/>
                <a:uFillTx/>
                <a:latin typeface="Arial" panose="020B0604020202020204" pitchFamily="34" charset="0"/>
                <a:ea typeface="ＭＳ Ｐゴシック" charset="0"/>
              </a:rPr>
              <a:t>Bahadoer et al. </a:t>
            </a:r>
            <a:r>
              <a:rPr kumimoji="0" lang="en-US" sz="900" b="0" i="1" u="none" strike="noStrike" kern="1200" cap="none" spc="0" normalizeH="0" baseline="0" noProof="0" dirty="0">
                <a:ln>
                  <a:noFill/>
                </a:ln>
                <a:solidFill>
                  <a:srgbClr val="222222"/>
                </a:solidFill>
                <a:effectLst/>
                <a:uLnTx/>
                <a:uFillTx/>
                <a:latin typeface="Arial" panose="020B0604020202020204" pitchFamily="34" charset="0"/>
                <a:ea typeface="ＭＳ Ｐゴシック" charset="0"/>
              </a:rPr>
              <a:t>The Lancet Oncology</a:t>
            </a:r>
            <a:r>
              <a:rPr kumimoji="0" lang="en-US" sz="900" b="0" i="0" u="none" strike="noStrike" kern="1200" cap="none" spc="0" normalizeH="0" baseline="0" noProof="0" dirty="0">
                <a:ln>
                  <a:noFill/>
                </a:ln>
                <a:solidFill>
                  <a:srgbClr val="222222"/>
                </a:solidFill>
                <a:effectLst/>
                <a:uLnTx/>
                <a:uFillTx/>
                <a:latin typeface="Arial" panose="020B0604020202020204" pitchFamily="34" charset="0"/>
                <a:ea typeface="ＭＳ Ｐゴシック" charset="0"/>
              </a:rPr>
              <a:t> 2021</a:t>
            </a:r>
            <a:endParaRPr kumimoji="0" lang="en-US" sz="900" b="0" i="0" u="none" strike="noStrike" kern="1200" cap="none" spc="0" normalizeH="0" baseline="0" noProof="0" dirty="0">
              <a:ln>
                <a:noFill/>
              </a:ln>
              <a:solidFill>
                <a:srgbClr val="000000"/>
              </a:solidFill>
              <a:effectLst/>
              <a:uLnTx/>
              <a:uFillTx/>
              <a:latin typeface="Arial" charset="0"/>
              <a:ea typeface="ＭＳ Ｐゴシック" charset="0"/>
            </a:endParaRPr>
          </a:p>
        </p:txBody>
      </p:sp>
      <p:pic>
        <p:nvPicPr>
          <p:cNvPr id="12" name="Picture 11" descr="A screenshot of a table&#10;&#10;Description automatically generated">
            <a:extLst>
              <a:ext uri="{FF2B5EF4-FFF2-40B4-BE49-F238E27FC236}">
                <a16:creationId xmlns:a16="http://schemas.microsoft.com/office/drawing/2014/main" id="{C547CC37-B710-C0D4-8633-7AA7970CDAC3}"/>
              </a:ext>
            </a:extLst>
          </p:cNvPr>
          <p:cNvPicPr>
            <a:picLocks noChangeAspect="1"/>
          </p:cNvPicPr>
          <p:nvPr/>
        </p:nvPicPr>
        <p:blipFill>
          <a:blip r:embed="rId3"/>
          <a:stretch>
            <a:fillRect/>
          </a:stretch>
        </p:blipFill>
        <p:spPr>
          <a:xfrm>
            <a:off x="744220" y="432588"/>
            <a:ext cx="3033402" cy="3855431"/>
          </a:xfrm>
          <a:prstGeom prst="rect">
            <a:avLst/>
          </a:prstGeom>
        </p:spPr>
      </p:pic>
      <p:pic>
        <p:nvPicPr>
          <p:cNvPr id="26" name="Content Placeholder 25" descr="A table with numbers and text&#10;&#10;Description automatically generated">
            <a:extLst>
              <a:ext uri="{FF2B5EF4-FFF2-40B4-BE49-F238E27FC236}">
                <a16:creationId xmlns:a16="http://schemas.microsoft.com/office/drawing/2014/main" id="{89182C23-57C7-2592-F67E-DF7EEE8A0317}"/>
              </a:ext>
            </a:extLst>
          </p:cNvPr>
          <p:cNvPicPr>
            <a:picLocks noGrp="1" noChangeAspect="1"/>
          </p:cNvPicPr>
          <p:nvPr>
            <p:ph sz="half" idx="1"/>
          </p:nvPr>
        </p:nvPicPr>
        <p:blipFill>
          <a:blip r:embed="rId4"/>
          <a:stretch>
            <a:fillRect/>
          </a:stretch>
        </p:blipFill>
        <p:spPr>
          <a:xfrm>
            <a:off x="4223674" y="495845"/>
            <a:ext cx="3198207" cy="3788428"/>
          </a:xfrm>
        </p:spPr>
      </p:pic>
      <p:sp>
        <p:nvSpPr>
          <p:cNvPr id="27" name="Rectangle 26">
            <a:extLst>
              <a:ext uri="{FF2B5EF4-FFF2-40B4-BE49-F238E27FC236}">
                <a16:creationId xmlns:a16="http://schemas.microsoft.com/office/drawing/2014/main" id="{9E53BAF7-BE1C-234B-A709-5F24279BC3EB}"/>
              </a:ext>
            </a:extLst>
          </p:cNvPr>
          <p:cNvSpPr/>
          <p:nvPr/>
        </p:nvSpPr>
        <p:spPr bwMode="auto">
          <a:xfrm>
            <a:off x="744220" y="2712720"/>
            <a:ext cx="3033402" cy="198120"/>
          </a:xfrm>
          <a:prstGeom prst="rect">
            <a:avLst/>
          </a:prstGeom>
          <a:noFill/>
          <a:ln w="158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noFill/>
              <a:effectLst/>
              <a:uLnTx/>
              <a:uFillTx/>
              <a:latin typeface="Arial" pitchFamily="-72" charset="0"/>
              <a:ea typeface="ＭＳ Ｐゴシック" pitchFamily="-72" charset="-128"/>
              <a:cs typeface="ＭＳ Ｐゴシック" pitchFamily="-72" charset="-128"/>
            </a:endParaRPr>
          </a:p>
        </p:txBody>
      </p:sp>
      <p:sp>
        <p:nvSpPr>
          <p:cNvPr id="28" name="Rectangle 27">
            <a:extLst>
              <a:ext uri="{FF2B5EF4-FFF2-40B4-BE49-F238E27FC236}">
                <a16:creationId xmlns:a16="http://schemas.microsoft.com/office/drawing/2014/main" id="{0CEA3EC5-1E24-2372-85A2-538094394736}"/>
              </a:ext>
            </a:extLst>
          </p:cNvPr>
          <p:cNvSpPr/>
          <p:nvPr/>
        </p:nvSpPr>
        <p:spPr bwMode="auto">
          <a:xfrm>
            <a:off x="744220" y="3307625"/>
            <a:ext cx="3033402" cy="198120"/>
          </a:xfrm>
          <a:prstGeom prst="rect">
            <a:avLst/>
          </a:prstGeom>
          <a:noFill/>
          <a:ln w="158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noFill/>
              <a:effectLst/>
              <a:uLnTx/>
              <a:uFillTx/>
              <a:latin typeface="Arial" pitchFamily="-72" charset="0"/>
              <a:ea typeface="ＭＳ Ｐゴシック" pitchFamily="-72" charset="-128"/>
              <a:cs typeface="ＭＳ Ｐゴシック" pitchFamily="-72" charset="-128"/>
            </a:endParaRPr>
          </a:p>
        </p:txBody>
      </p:sp>
      <p:sp>
        <p:nvSpPr>
          <p:cNvPr id="29" name="Rectangle 28">
            <a:extLst>
              <a:ext uri="{FF2B5EF4-FFF2-40B4-BE49-F238E27FC236}">
                <a16:creationId xmlns:a16="http://schemas.microsoft.com/office/drawing/2014/main" id="{89CB6CE5-8139-9ABA-AB32-EDA699415945}"/>
              </a:ext>
            </a:extLst>
          </p:cNvPr>
          <p:cNvSpPr/>
          <p:nvPr/>
        </p:nvSpPr>
        <p:spPr bwMode="auto">
          <a:xfrm>
            <a:off x="744220" y="4086153"/>
            <a:ext cx="3033402" cy="198120"/>
          </a:xfrm>
          <a:prstGeom prst="rect">
            <a:avLst/>
          </a:prstGeom>
          <a:noFill/>
          <a:ln w="158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noFill/>
              <a:effectLst/>
              <a:uLnTx/>
              <a:uFillTx/>
              <a:latin typeface="Arial" pitchFamily="-72" charset="0"/>
              <a:ea typeface="ＭＳ Ｐゴシック" pitchFamily="-72" charset="-128"/>
              <a:cs typeface="ＭＳ Ｐゴシック" pitchFamily="-72" charset="-128"/>
            </a:endParaRPr>
          </a:p>
        </p:txBody>
      </p:sp>
      <p:sp>
        <p:nvSpPr>
          <p:cNvPr id="30" name="Rectangle 29">
            <a:extLst>
              <a:ext uri="{FF2B5EF4-FFF2-40B4-BE49-F238E27FC236}">
                <a16:creationId xmlns:a16="http://schemas.microsoft.com/office/drawing/2014/main" id="{A80F6EBA-C0D3-DC16-7081-B7C1D7FFD7B5}"/>
              </a:ext>
            </a:extLst>
          </p:cNvPr>
          <p:cNvSpPr/>
          <p:nvPr/>
        </p:nvSpPr>
        <p:spPr bwMode="auto">
          <a:xfrm>
            <a:off x="4306076" y="2657983"/>
            <a:ext cx="3033402" cy="198120"/>
          </a:xfrm>
          <a:prstGeom prst="rect">
            <a:avLst/>
          </a:prstGeom>
          <a:noFill/>
          <a:ln w="158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noFill/>
              <a:effectLst/>
              <a:uLnTx/>
              <a:uFillTx/>
              <a:latin typeface="Arial" pitchFamily="-72" charset="0"/>
              <a:ea typeface="ＭＳ Ｐゴシック" pitchFamily="-72" charset="-128"/>
              <a:cs typeface="ＭＳ Ｐゴシック" pitchFamily="-72" charset="-128"/>
            </a:endParaRPr>
          </a:p>
        </p:txBody>
      </p:sp>
      <p:sp>
        <p:nvSpPr>
          <p:cNvPr id="31" name="Rectangle 30">
            <a:extLst>
              <a:ext uri="{FF2B5EF4-FFF2-40B4-BE49-F238E27FC236}">
                <a16:creationId xmlns:a16="http://schemas.microsoft.com/office/drawing/2014/main" id="{43A2E2D2-371B-C537-8300-CF49272C92DE}"/>
              </a:ext>
            </a:extLst>
          </p:cNvPr>
          <p:cNvSpPr/>
          <p:nvPr/>
        </p:nvSpPr>
        <p:spPr bwMode="auto">
          <a:xfrm>
            <a:off x="4306076" y="3789873"/>
            <a:ext cx="3033402" cy="198120"/>
          </a:xfrm>
          <a:prstGeom prst="rect">
            <a:avLst/>
          </a:prstGeom>
          <a:noFill/>
          <a:ln w="158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noFill/>
              <a:effectLst/>
              <a:uLnTx/>
              <a:uFillTx/>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45230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335ABC-2E6E-58F1-41F7-7AA3211A6DD0}"/>
              </a:ext>
            </a:extLst>
          </p:cNvPr>
          <p:cNvSpPr>
            <a:spLocks noGrp="1"/>
          </p:cNvSpPr>
          <p:nvPr>
            <p:ph type="title"/>
          </p:nvPr>
        </p:nvSpPr>
        <p:spPr>
          <a:xfrm>
            <a:off x="0" y="3897"/>
            <a:ext cx="9144000" cy="527855"/>
          </a:xfrm>
        </p:spPr>
        <p:txBody>
          <a:bodyPr/>
          <a:lstStyle/>
          <a:p>
            <a:r>
              <a:rPr lang="en-US" sz="3200" dirty="0"/>
              <a:t>Rapido Trial</a:t>
            </a:r>
          </a:p>
        </p:txBody>
      </p:sp>
      <p:graphicFrame>
        <p:nvGraphicFramePr>
          <p:cNvPr id="5" name="Table 13">
            <a:extLst>
              <a:ext uri="{FF2B5EF4-FFF2-40B4-BE49-F238E27FC236}">
                <a16:creationId xmlns:a16="http://schemas.microsoft.com/office/drawing/2014/main" id="{CA24678C-F4D7-CB03-CF4D-94C95438D9E2}"/>
              </a:ext>
            </a:extLst>
          </p:cNvPr>
          <p:cNvGraphicFramePr>
            <a:graphicFrameLocks noGrp="1"/>
          </p:cNvGraphicFramePr>
          <p:nvPr>
            <p:ph sz="half" idx="1"/>
          </p:nvPr>
        </p:nvGraphicFramePr>
        <p:xfrm>
          <a:off x="-36463" y="3149455"/>
          <a:ext cx="2779664" cy="1198392"/>
        </p:xfrm>
        <a:graphic>
          <a:graphicData uri="http://schemas.openxmlformats.org/drawingml/2006/table">
            <a:tbl>
              <a:tblPr firstRow="1" bandRow="1">
                <a:tableStyleId>{10A1B5D5-9B99-4C35-A422-299274C87663}</a:tableStyleId>
              </a:tblPr>
              <a:tblGrid>
                <a:gridCol w="779484">
                  <a:extLst>
                    <a:ext uri="{9D8B030D-6E8A-4147-A177-3AD203B41FA5}">
                      <a16:colId xmlns:a16="http://schemas.microsoft.com/office/drawing/2014/main" val="1466131464"/>
                    </a:ext>
                  </a:extLst>
                </a:gridCol>
                <a:gridCol w="967897">
                  <a:extLst>
                    <a:ext uri="{9D8B030D-6E8A-4147-A177-3AD203B41FA5}">
                      <a16:colId xmlns:a16="http://schemas.microsoft.com/office/drawing/2014/main" val="1936866388"/>
                    </a:ext>
                  </a:extLst>
                </a:gridCol>
                <a:gridCol w="1032283">
                  <a:extLst>
                    <a:ext uri="{9D8B030D-6E8A-4147-A177-3AD203B41FA5}">
                      <a16:colId xmlns:a16="http://schemas.microsoft.com/office/drawing/2014/main" val="1013140778"/>
                    </a:ext>
                  </a:extLst>
                </a:gridCol>
              </a:tblGrid>
              <a:tr h="456712">
                <a:tc>
                  <a:txBody>
                    <a:bodyPr/>
                    <a:lstStyle/>
                    <a:p>
                      <a:pPr algn="ctr"/>
                      <a:endParaRPr lang="en-US" sz="1100" dirty="0"/>
                    </a:p>
                  </a:txBody>
                  <a:tcPr>
                    <a:solidFill>
                      <a:srgbClr val="0070C0"/>
                    </a:solidFill>
                  </a:tcPr>
                </a:tc>
                <a:tc>
                  <a:txBody>
                    <a:bodyPr/>
                    <a:lstStyle/>
                    <a:p>
                      <a:pPr algn="ctr"/>
                      <a:r>
                        <a:rPr lang="en-US" sz="1100" dirty="0"/>
                        <a:t>RT</a:t>
                      </a:r>
                      <a:r>
                        <a:rPr lang="en-US" sz="1100" dirty="0">
                          <a:sym typeface="Wingdings" pitchFamily="2" charset="2"/>
                        </a:rPr>
                        <a:t> FOLFOX</a:t>
                      </a:r>
                      <a:endParaRPr lang="en-US" sz="1100" dirty="0"/>
                    </a:p>
                  </a:txBody>
                  <a:tcPr>
                    <a:solidFill>
                      <a:srgbClr val="0070C0"/>
                    </a:solidFill>
                  </a:tcPr>
                </a:tc>
                <a:tc>
                  <a:txBody>
                    <a:bodyPr/>
                    <a:lstStyle/>
                    <a:p>
                      <a:pPr algn="ctr"/>
                      <a:r>
                        <a:rPr lang="en-US" sz="1100" dirty="0"/>
                        <a:t>Standard</a:t>
                      </a:r>
                    </a:p>
                  </a:txBody>
                  <a:tcPr>
                    <a:solidFill>
                      <a:srgbClr val="0070C0"/>
                    </a:solidFill>
                  </a:tcPr>
                </a:tc>
                <a:extLst>
                  <a:ext uri="{0D108BD9-81ED-4DB2-BD59-A6C34878D82A}">
                    <a16:rowId xmlns:a16="http://schemas.microsoft.com/office/drawing/2014/main" val="3104723761"/>
                  </a:ext>
                </a:extLst>
              </a:tr>
              <a:tr h="370840">
                <a:tc>
                  <a:txBody>
                    <a:bodyPr/>
                    <a:lstStyle/>
                    <a:p>
                      <a:pPr algn="ctr"/>
                      <a:r>
                        <a:rPr lang="en-US" sz="1100" dirty="0"/>
                        <a:t>3 Year </a:t>
                      </a:r>
                    </a:p>
                  </a:txBody>
                  <a:tcPr/>
                </a:tc>
                <a:tc>
                  <a:txBody>
                    <a:bodyPr/>
                    <a:lstStyle/>
                    <a:p>
                      <a:pPr algn="ctr"/>
                      <a:r>
                        <a:rPr lang="en-US" sz="1100" dirty="0"/>
                        <a:t>23.7%</a:t>
                      </a:r>
                    </a:p>
                  </a:txBody>
                  <a:tcPr/>
                </a:tc>
                <a:tc>
                  <a:txBody>
                    <a:bodyPr/>
                    <a:lstStyle/>
                    <a:p>
                      <a:pPr algn="ctr"/>
                      <a:r>
                        <a:rPr lang="en-US" sz="1100" dirty="0"/>
                        <a:t>30.4%</a:t>
                      </a:r>
                    </a:p>
                  </a:txBody>
                  <a:tcPr/>
                </a:tc>
                <a:extLst>
                  <a:ext uri="{0D108BD9-81ED-4DB2-BD59-A6C34878D82A}">
                    <a16:rowId xmlns:a16="http://schemas.microsoft.com/office/drawing/2014/main" val="474539116"/>
                  </a:ext>
                </a:extLst>
              </a:tr>
              <a:tr h="370840">
                <a:tc>
                  <a:txBody>
                    <a:bodyPr/>
                    <a:lstStyle/>
                    <a:p>
                      <a:pPr algn="ctr"/>
                      <a:r>
                        <a:rPr lang="en-US" sz="1100" dirty="0"/>
                        <a:t>5 Year</a:t>
                      </a:r>
                    </a:p>
                  </a:txBody>
                  <a:tcPr/>
                </a:tc>
                <a:tc>
                  <a:txBody>
                    <a:bodyPr/>
                    <a:lstStyle/>
                    <a:p>
                      <a:pPr algn="ctr"/>
                      <a:r>
                        <a:rPr lang="en-US" sz="1100" dirty="0"/>
                        <a:t>27.8%</a:t>
                      </a:r>
                    </a:p>
                  </a:txBody>
                  <a:tcPr/>
                </a:tc>
                <a:tc>
                  <a:txBody>
                    <a:bodyPr/>
                    <a:lstStyle/>
                    <a:p>
                      <a:pPr algn="ctr"/>
                      <a:r>
                        <a:rPr lang="en-US" sz="1100" dirty="0"/>
                        <a:t>34.0%</a:t>
                      </a:r>
                    </a:p>
                  </a:txBody>
                  <a:tcPr/>
                </a:tc>
                <a:extLst>
                  <a:ext uri="{0D108BD9-81ED-4DB2-BD59-A6C34878D82A}">
                    <a16:rowId xmlns:a16="http://schemas.microsoft.com/office/drawing/2014/main" val="1250899117"/>
                  </a:ext>
                </a:extLst>
              </a:tr>
            </a:tbl>
          </a:graphicData>
        </a:graphic>
      </p:graphicFrame>
      <p:graphicFrame>
        <p:nvGraphicFramePr>
          <p:cNvPr id="6" name="Table 5">
            <a:extLst>
              <a:ext uri="{FF2B5EF4-FFF2-40B4-BE49-F238E27FC236}">
                <a16:creationId xmlns:a16="http://schemas.microsoft.com/office/drawing/2014/main" id="{3B5E0E7D-FBA8-1C79-E3F0-C1566B1DBC8D}"/>
              </a:ext>
            </a:extLst>
          </p:cNvPr>
          <p:cNvGraphicFramePr>
            <a:graphicFrameLocks/>
          </p:cNvGraphicFramePr>
          <p:nvPr/>
        </p:nvGraphicFramePr>
        <p:xfrm>
          <a:off x="2956109" y="3129507"/>
          <a:ext cx="2903847" cy="1218340"/>
        </p:xfrm>
        <a:graphic>
          <a:graphicData uri="http://schemas.openxmlformats.org/drawingml/2006/table">
            <a:tbl>
              <a:tblPr firstRow="1" bandRow="1">
                <a:tableStyleId>{10A1B5D5-9B99-4C35-A422-299274C87663}</a:tableStyleId>
              </a:tblPr>
              <a:tblGrid>
                <a:gridCol w="866819">
                  <a:extLst>
                    <a:ext uri="{9D8B030D-6E8A-4147-A177-3AD203B41FA5}">
                      <a16:colId xmlns:a16="http://schemas.microsoft.com/office/drawing/2014/main" val="1466131464"/>
                    </a:ext>
                  </a:extLst>
                </a:gridCol>
                <a:gridCol w="995964">
                  <a:extLst>
                    <a:ext uri="{9D8B030D-6E8A-4147-A177-3AD203B41FA5}">
                      <a16:colId xmlns:a16="http://schemas.microsoft.com/office/drawing/2014/main" val="1936866388"/>
                    </a:ext>
                  </a:extLst>
                </a:gridCol>
                <a:gridCol w="1041064">
                  <a:extLst>
                    <a:ext uri="{9D8B030D-6E8A-4147-A177-3AD203B41FA5}">
                      <a16:colId xmlns:a16="http://schemas.microsoft.com/office/drawing/2014/main" val="1013140778"/>
                    </a:ext>
                  </a:extLst>
                </a:gridCol>
              </a:tblGrid>
              <a:tr h="406772">
                <a:tc>
                  <a:txBody>
                    <a:bodyPr/>
                    <a:lstStyle/>
                    <a:p>
                      <a:pPr algn="ctr"/>
                      <a:endParaRPr lang="en-US" sz="1100" dirty="0"/>
                    </a:p>
                  </a:txBody>
                  <a:tcPr>
                    <a:solidFill>
                      <a:srgbClr val="0070C0"/>
                    </a:solidFill>
                  </a:tcPr>
                </a:tc>
                <a:tc>
                  <a:txBody>
                    <a:bodyPr/>
                    <a:lstStyle/>
                    <a:p>
                      <a:pPr algn="ctr"/>
                      <a:r>
                        <a:rPr lang="en-US" sz="1100" dirty="0"/>
                        <a:t>RT</a:t>
                      </a:r>
                      <a:r>
                        <a:rPr lang="en-US" sz="1100" dirty="0">
                          <a:sym typeface="Wingdings" pitchFamily="2" charset="2"/>
                        </a:rPr>
                        <a:t> FOLFOX</a:t>
                      </a:r>
                      <a:endParaRPr lang="en-US" sz="1100" dirty="0"/>
                    </a:p>
                  </a:txBody>
                  <a:tcPr>
                    <a:solidFill>
                      <a:srgbClr val="0070C0"/>
                    </a:solidFill>
                  </a:tcPr>
                </a:tc>
                <a:tc>
                  <a:txBody>
                    <a:bodyPr/>
                    <a:lstStyle/>
                    <a:p>
                      <a:pPr algn="ctr"/>
                      <a:r>
                        <a:rPr lang="en-US" sz="1100" dirty="0"/>
                        <a:t>Standard</a:t>
                      </a:r>
                    </a:p>
                  </a:txBody>
                  <a:tcPr>
                    <a:solidFill>
                      <a:srgbClr val="0070C0"/>
                    </a:solidFill>
                  </a:tcPr>
                </a:tc>
                <a:extLst>
                  <a:ext uri="{0D108BD9-81ED-4DB2-BD59-A6C34878D82A}">
                    <a16:rowId xmlns:a16="http://schemas.microsoft.com/office/drawing/2014/main" val="3104723761"/>
                  </a:ext>
                </a:extLst>
              </a:tr>
              <a:tr h="395810">
                <a:tc>
                  <a:txBody>
                    <a:bodyPr/>
                    <a:lstStyle/>
                    <a:p>
                      <a:pPr algn="ctr"/>
                      <a:r>
                        <a:rPr lang="en-US" sz="1100" dirty="0"/>
                        <a:t>3 Year </a:t>
                      </a:r>
                    </a:p>
                  </a:txBody>
                  <a:tcPr/>
                </a:tc>
                <a:tc>
                  <a:txBody>
                    <a:bodyPr/>
                    <a:lstStyle/>
                    <a:p>
                      <a:pPr algn="ctr"/>
                      <a:r>
                        <a:rPr lang="en-US" sz="1100" dirty="0"/>
                        <a:t>20.0%</a:t>
                      </a:r>
                    </a:p>
                  </a:txBody>
                  <a:tcPr/>
                </a:tc>
                <a:tc>
                  <a:txBody>
                    <a:bodyPr/>
                    <a:lstStyle/>
                    <a:p>
                      <a:pPr algn="ctr"/>
                      <a:r>
                        <a:rPr lang="en-US" sz="1100" dirty="0"/>
                        <a:t>26.8%</a:t>
                      </a:r>
                    </a:p>
                  </a:txBody>
                  <a:tcPr/>
                </a:tc>
                <a:extLst>
                  <a:ext uri="{0D108BD9-81ED-4DB2-BD59-A6C34878D82A}">
                    <a16:rowId xmlns:a16="http://schemas.microsoft.com/office/drawing/2014/main" val="474539116"/>
                  </a:ext>
                </a:extLst>
              </a:tr>
              <a:tr h="395810">
                <a:tc>
                  <a:txBody>
                    <a:bodyPr/>
                    <a:lstStyle/>
                    <a:p>
                      <a:pPr algn="ctr"/>
                      <a:r>
                        <a:rPr lang="en-US" sz="1100" dirty="0"/>
                        <a:t>5 Year</a:t>
                      </a:r>
                    </a:p>
                  </a:txBody>
                  <a:tcPr/>
                </a:tc>
                <a:tc>
                  <a:txBody>
                    <a:bodyPr/>
                    <a:lstStyle/>
                    <a:p>
                      <a:pPr algn="ctr"/>
                      <a:r>
                        <a:rPr lang="en-US" sz="1100" dirty="0"/>
                        <a:t>23.0%</a:t>
                      </a:r>
                    </a:p>
                  </a:txBody>
                  <a:tcPr/>
                </a:tc>
                <a:tc>
                  <a:txBody>
                    <a:bodyPr/>
                    <a:lstStyle/>
                    <a:p>
                      <a:pPr algn="ctr"/>
                      <a:r>
                        <a:rPr lang="en-US" sz="1100" dirty="0"/>
                        <a:t>30.4%</a:t>
                      </a:r>
                    </a:p>
                  </a:txBody>
                  <a:tcPr/>
                </a:tc>
                <a:extLst>
                  <a:ext uri="{0D108BD9-81ED-4DB2-BD59-A6C34878D82A}">
                    <a16:rowId xmlns:a16="http://schemas.microsoft.com/office/drawing/2014/main" val="1250899117"/>
                  </a:ext>
                </a:extLst>
              </a:tr>
            </a:tbl>
          </a:graphicData>
        </a:graphic>
      </p:graphicFrame>
      <p:graphicFrame>
        <p:nvGraphicFramePr>
          <p:cNvPr id="7" name="Table 13">
            <a:extLst>
              <a:ext uri="{FF2B5EF4-FFF2-40B4-BE49-F238E27FC236}">
                <a16:creationId xmlns:a16="http://schemas.microsoft.com/office/drawing/2014/main" id="{C95AF658-9190-7B47-29A6-C3AC4F945A6D}"/>
              </a:ext>
            </a:extLst>
          </p:cNvPr>
          <p:cNvGraphicFramePr>
            <a:graphicFrameLocks/>
          </p:cNvGraphicFramePr>
          <p:nvPr/>
        </p:nvGraphicFramePr>
        <p:xfrm>
          <a:off x="6022342" y="3149455"/>
          <a:ext cx="2935787" cy="1198392"/>
        </p:xfrm>
        <a:graphic>
          <a:graphicData uri="http://schemas.openxmlformats.org/drawingml/2006/table">
            <a:tbl>
              <a:tblPr firstRow="1" bandRow="1">
                <a:tableStyleId>{10A1B5D5-9B99-4C35-A422-299274C87663}</a:tableStyleId>
              </a:tblPr>
              <a:tblGrid>
                <a:gridCol w="763450">
                  <a:extLst>
                    <a:ext uri="{9D8B030D-6E8A-4147-A177-3AD203B41FA5}">
                      <a16:colId xmlns:a16="http://schemas.microsoft.com/office/drawing/2014/main" val="1466131464"/>
                    </a:ext>
                  </a:extLst>
                </a:gridCol>
                <a:gridCol w="1046456">
                  <a:extLst>
                    <a:ext uri="{9D8B030D-6E8A-4147-A177-3AD203B41FA5}">
                      <a16:colId xmlns:a16="http://schemas.microsoft.com/office/drawing/2014/main" val="1936866388"/>
                    </a:ext>
                  </a:extLst>
                </a:gridCol>
                <a:gridCol w="1125881">
                  <a:extLst>
                    <a:ext uri="{9D8B030D-6E8A-4147-A177-3AD203B41FA5}">
                      <a16:colId xmlns:a16="http://schemas.microsoft.com/office/drawing/2014/main" val="1013140778"/>
                    </a:ext>
                  </a:extLst>
                </a:gridCol>
              </a:tblGrid>
              <a:tr h="437674">
                <a:tc>
                  <a:txBody>
                    <a:bodyPr/>
                    <a:lstStyle/>
                    <a:p>
                      <a:endParaRPr lang="en-US" sz="1100" dirty="0"/>
                    </a:p>
                  </a:txBody>
                  <a:tcPr>
                    <a:solidFill>
                      <a:srgbClr val="0070C0"/>
                    </a:solidFill>
                  </a:tcPr>
                </a:tc>
                <a:tc>
                  <a:txBody>
                    <a:bodyPr/>
                    <a:lstStyle/>
                    <a:p>
                      <a:r>
                        <a:rPr lang="en-US" sz="1100" dirty="0"/>
                        <a:t>RT</a:t>
                      </a:r>
                      <a:r>
                        <a:rPr lang="en-US" sz="1100" dirty="0">
                          <a:sym typeface="Wingdings" pitchFamily="2" charset="2"/>
                        </a:rPr>
                        <a:t> FOLFOX</a:t>
                      </a:r>
                      <a:endParaRPr lang="en-US" sz="1100" dirty="0"/>
                    </a:p>
                  </a:txBody>
                  <a:tcPr>
                    <a:solidFill>
                      <a:srgbClr val="0070C0"/>
                    </a:solidFill>
                  </a:tcPr>
                </a:tc>
                <a:tc>
                  <a:txBody>
                    <a:bodyPr/>
                    <a:lstStyle/>
                    <a:p>
                      <a:r>
                        <a:rPr lang="en-US" sz="1100" dirty="0"/>
                        <a:t>Standard</a:t>
                      </a:r>
                    </a:p>
                  </a:txBody>
                  <a:tcPr>
                    <a:solidFill>
                      <a:srgbClr val="0070C0"/>
                    </a:solidFill>
                  </a:tcPr>
                </a:tc>
                <a:extLst>
                  <a:ext uri="{0D108BD9-81ED-4DB2-BD59-A6C34878D82A}">
                    <a16:rowId xmlns:a16="http://schemas.microsoft.com/office/drawing/2014/main" val="3104723761"/>
                  </a:ext>
                </a:extLst>
              </a:tr>
              <a:tr h="380359">
                <a:tc>
                  <a:txBody>
                    <a:bodyPr/>
                    <a:lstStyle/>
                    <a:p>
                      <a:r>
                        <a:rPr lang="en-US" sz="1100" dirty="0"/>
                        <a:t>3 Year </a:t>
                      </a:r>
                    </a:p>
                  </a:txBody>
                  <a:tcPr/>
                </a:tc>
                <a:tc>
                  <a:txBody>
                    <a:bodyPr/>
                    <a:lstStyle/>
                    <a:p>
                      <a:r>
                        <a:rPr lang="en-US" sz="1100" dirty="0"/>
                        <a:t>8.7%</a:t>
                      </a:r>
                    </a:p>
                  </a:txBody>
                  <a:tcPr/>
                </a:tc>
                <a:tc>
                  <a:txBody>
                    <a:bodyPr/>
                    <a:lstStyle/>
                    <a:p>
                      <a:r>
                        <a:rPr lang="en-US" sz="1100" dirty="0"/>
                        <a:t>6.0%</a:t>
                      </a:r>
                    </a:p>
                  </a:txBody>
                  <a:tcPr/>
                </a:tc>
                <a:extLst>
                  <a:ext uri="{0D108BD9-81ED-4DB2-BD59-A6C34878D82A}">
                    <a16:rowId xmlns:a16="http://schemas.microsoft.com/office/drawing/2014/main" val="474539116"/>
                  </a:ext>
                </a:extLst>
              </a:tr>
              <a:tr h="380359">
                <a:tc>
                  <a:txBody>
                    <a:bodyPr/>
                    <a:lstStyle/>
                    <a:p>
                      <a:r>
                        <a:rPr lang="en-US" sz="1100" dirty="0"/>
                        <a:t>5 Year</a:t>
                      </a:r>
                    </a:p>
                  </a:txBody>
                  <a:tcPr/>
                </a:tc>
                <a:tc>
                  <a:txBody>
                    <a:bodyPr/>
                    <a:lstStyle/>
                    <a:p>
                      <a:r>
                        <a:rPr lang="en-US" sz="1100" dirty="0"/>
                        <a:t>27.8%</a:t>
                      </a:r>
                    </a:p>
                  </a:txBody>
                  <a:tcPr/>
                </a:tc>
                <a:tc>
                  <a:txBody>
                    <a:bodyPr/>
                    <a:lstStyle/>
                    <a:p>
                      <a:r>
                        <a:rPr lang="en-US" sz="1100" dirty="0"/>
                        <a:t>12%</a:t>
                      </a:r>
                    </a:p>
                  </a:txBody>
                  <a:tcPr/>
                </a:tc>
                <a:extLst>
                  <a:ext uri="{0D108BD9-81ED-4DB2-BD59-A6C34878D82A}">
                    <a16:rowId xmlns:a16="http://schemas.microsoft.com/office/drawing/2014/main" val="1250899117"/>
                  </a:ext>
                </a:extLst>
              </a:tr>
            </a:tbl>
          </a:graphicData>
        </a:graphic>
      </p:graphicFrame>
      <p:sp>
        <p:nvSpPr>
          <p:cNvPr id="8" name="Rectangle 7">
            <a:extLst>
              <a:ext uri="{FF2B5EF4-FFF2-40B4-BE49-F238E27FC236}">
                <a16:creationId xmlns:a16="http://schemas.microsoft.com/office/drawing/2014/main" id="{91A5450B-D742-78EF-FE39-780E4DC680C4}"/>
              </a:ext>
            </a:extLst>
          </p:cNvPr>
          <p:cNvSpPr/>
          <p:nvPr/>
        </p:nvSpPr>
        <p:spPr bwMode="auto">
          <a:xfrm>
            <a:off x="0" y="547680"/>
            <a:ext cx="2743200" cy="527854"/>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itchFamily="-72" charset="0"/>
                <a:ea typeface="ＭＳ Ｐゴシック" pitchFamily="-72" charset="-128"/>
                <a:cs typeface="ＭＳ Ｐゴシック" pitchFamily="-72" charset="-128"/>
              </a:rPr>
              <a:t>Disease Related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itchFamily="-72" charset="0"/>
                <a:ea typeface="ＭＳ Ｐゴシック" pitchFamily="-72" charset="-128"/>
                <a:cs typeface="ＭＳ Ｐゴシック" pitchFamily="-72" charset="-128"/>
              </a:rPr>
              <a:t>Treatment Failure </a:t>
            </a:r>
          </a:p>
        </p:txBody>
      </p:sp>
      <p:sp>
        <p:nvSpPr>
          <p:cNvPr id="9" name="Rectangle 8">
            <a:extLst>
              <a:ext uri="{FF2B5EF4-FFF2-40B4-BE49-F238E27FC236}">
                <a16:creationId xmlns:a16="http://schemas.microsoft.com/office/drawing/2014/main" id="{62C3F37A-0DD4-A5A9-D5AE-41E719F2497D}"/>
              </a:ext>
            </a:extLst>
          </p:cNvPr>
          <p:cNvSpPr/>
          <p:nvPr/>
        </p:nvSpPr>
        <p:spPr bwMode="auto">
          <a:xfrm>
            <a:off x="2946994" y="531752"/>
            <a:ext cx="2954018" cy="527854"/>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itchFamily="-72" charset="0"/>
                <a:ea typeface="ＭＳ Ｐゴシック" pitchFamily="-72" charset="-128"/>
                <a:cs typeface="ＭＳ Ｐゴシック" pitchFamily="-72" charset="-128"/>
              </a:rPr>
              <a:t>Distant Metastases </a:t>
            </a:r>
          </a:p>
        </p:txBody>
      </p:sp>
      <p:sp>
        <p:nvSpPr>
          <p:cNvPr id="10" name="Rectangle 9">
            <a:extLst>
              <a:ext uri="{FF2B5EF4-FFF2-40B4-BE49-F238E27FC236}">
                <a16:creationId xmlns:a16="http://schemas.microsoft.com/office/drawing/2014/main" id="{ED23E8F1-22A4-AA97-971F-2A99D7530CC5}"/>
              </a:ext>
            </a:extLst>
          </p:cNvPr>
          <p:cNvSpPr/>
          <p:nvPr/>
        </p:nvSpPr>
        <p:spPr bwMode="auto">
          <a:xfrm>
            <a:off x="6022342" y="539716"/>
            <a:ext cx="2954018" cy="519890"/>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itchFamily="-72" charset="0"/>
                <a:ea typeface="ＭＳ Ｐゴシック" pitchFamily="-72" charset="-128"/>
                <a:cs typeface="ＭＳ Ｐゴシック" pitchFamily="-72" charset="-128"/>
              </a:rPr>
              <a:t>Local Failure</a:t>
            </a:r>
          </a:p>
        </p:txBody>
      </p:sp>
      <p:pic>
        <p:nvPicPr>
          <p:cNvPr id="7178" name="Picture 10">
            <a:extLst>
              <a:ext uri="{FF2B5EF4-FFF2-40B4-BE49-F238E27FC236}">
                <a16:creationId xmlns:a16="http://schemas.microsoft.com/office/drawing/2014/main" id="{6A28E92D-11F8-094E-9DA1-761A11C30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27" y="1112509"/>
            <a:ext cx="2724973" cy="1885871"/>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a:extLst>
              <a:ext uri="{FF2B5EF4-FFF2-40B4-BE49-F238E27FC236}">
                <a16:creationId xmlns:a16="http://schemas.microsoft.com/office/drawing/2014/main" id="{2541920F-AC0A-8F59-E8F6-B67E26F110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6110" y="1079593"/>
            <a:ext cx="2972250" cy="1984618"/>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a:extLst>
              <a:ext uri="{FF2B5EF4-FFF2-40B4-BE49-F238E27FC236}">
                <a16:creationId xmlns:a16="http://schemas.microsoft.com/office/drawing/2014/main" id="{D4827652-6ACD-E426-0B62-ED6198FD45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1457" y="1079593"/>
            <a:ext cx="2935787" cy="204991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20300FD-9284-D357-F1C7-2CAF7151534B}"/>
              </a:ext>
            </a:extLst>
          </p:cNvPr>
          <p:cNvSpPr txBox="1"/>
          <p:nvPr/>
        </p:nvSpPr>
        <p:spPr>
          <a:xfrm>
            <a:off x="7137991" y="1495647"/>
            <a:ext cx="1587795" cy="5078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Breached mesorectum on TME specimen in ScRT group (11 vs 6%, p=0.022)</a:t>
            </a:r>
          </a:p>
        </p:txBody>
      </p:sp>
      <p:sp>
        <p:nvSpPr>
          <p:cNvPr id="12" name="Rectangle 11">
            <a:extLst>
              <a:ext uri="{FF2B5EF4-FFF2-40B4-BE49-F238E27FC236}">
                <a16:creationId xmlns:a16="http://schemas.microsoft.com/office/drawing/2014/main" id="{BBEF0850-E251-BC73-D6A7-4DE966C13654}"/>
              </a:ext>
            </a:extLst>
          </p:cNvPr>
          <p:cNvSpPr/>
          <p:nvPr/>
        </p:nvSpPr>
        <p:spPr bwMode="auto">
          <a:xfrm>
            <a:off x="5910127" y="3847905"/>
            <a:ext cx="3134635" cy="565238"/>
          </a:xfrm>
          <a:prstGeom prst="rect">
            <a:avLst/>
          </a:prstGeom>
          <a:noFill/>
          <a:ln w="158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72" charset="0"/>
              <a:ea typeface="ＭＳ Ｐゴシック" pitchFamily="-72" charset="-128"/>
              <a:cs typeface="ＭＳ Ｐゴシック" pitchFamily="-72" charset="-128"/>
            </a:endParaRPr>
          </a:p>
        </p:txBody>
      </p:sp>
      <p:sp>
        <p:nvSpPr>
          <p:cNvPr id="16" name="TextBox 15">
            <a:extLst>
              <a:ext uri="{FF2B5EF4-FFF2-40B4-BE49-F238E27FC236}">
                <a16:creationId xmlns:a16="http://schemas.microsoft.com/office/drawing/2014/main" id="{B9627A95-7EF0-7E3E-46AD-5D1B0D06028A}"/>
              </a:ext>
            </a:extLst>
          </p:cNvPr>
          <p:cNvSpPr txBox="1"/>
          <p:nvPr/>
        </p:nvSpPr>
        <p:spPr>
          <a:xfrm>
            <a:off x="6691086" y="105881"/>
            <a:ext cx="2452914"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222222"/>
                </a:solidFill>
                <a:effectLst/>
                <a:uLnTx/>
                <a:uFillTx/>
                <a:latin typeface="Arial" panose="020B0604020202020204" pitchFamily="34" charset="0"/>
                <a:ea typeface="ＭＳ Ｐゴシック" charset="0"/>
              </a:rPr>
              <a:t>Dijkstra et al. </a:t>
            </a:r>
            <a:r>
              <a:rPr kumimoji="0" lang="en-US" sz="900" b="0" i="1" u="none" strike="noStrike" kern="1200" cap="none" spc="0" normalizeH="0" baseline="0" noProof="0" dirty="0">
                <a:ln>
                  <a:noFill/>
                </a:ln>
                <a:solidFill>
                  <a:srgbClr val="222222"/>
                </a:solidFill>
                <a:effectLst/>
                <a:uLnTx/>
                <a:uFillTx/>
                <a:latin typeface="Arial" panose="020B0604020202020204" pitchFamily="34" charset="0"/>
                <a:ea typeface="ＭＳ Ｐゴシック" charset="0"/>
              </a:rPr>
              <a:t>Annals of surgery</a:t>
            </a:r>
            <a:r>
              <a:rPr kumimoji="0" lang="en-US" sz="900" b="0" i="0" u="none" strike="noStrike" kern="1200" cap="none" spc="0" normalizeH="0" baseline="0" noProof="0" dirty="0">
                <a:ln>
                  <a:noFill/>
                </a:ln>
                <a:solidFill>
                  <a:srgbClr val="222222"/>
                </a:solidFill>
                <a:effectLst/>
                <a:uLnTx/>
                <a:uFillTx/>
                <a:latin typeface="Arial" panose="020B0604020202020204" pitchFamily="34" charset="0"/>
                <a:ea typeface="ＭＳ Ｐゴシック" charset="0"/>
              </a:rPr>
              <a:t> 2023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222222"/>
                </a:solidFill>
                <a:effectLst/>
                <a:uLnTx/>
                <a:uFillTx/>
                <a:latin typeface="Arial" panose="020B0604020202020204" pitchFamily="34" charset="0"/>
                <a:ea typeface="ＭＳ Ｐゴシック" charset="0"/>
              </a:rPr>
              <a:t>Bahadoer et al. </a:t>
            </a:r>
            <a:r>
              <a:rPr kumimoji="0" lang="en-US" sz="900" b="0" i="1" u="none" strike="noStrike" kern="1200" cap="none" spc="0" normalizeH="0" baseline="0" noProof="0" dirty="0">
                <a:ln>
                  <a:noFill/>
                </a:ln>
                <a:solidFill>
                  <a:srgbClr val="222222"/>
                </a:solidFill>
                <a:effectLst/>
                <a:uLnTx/>
                <a:uFillTx/>
                <a:latin typeface="Arial" panose="020B0604020202020204" pitchFamily="34" charset="0"/>
                <a:ea typeface="ＭＳ Ｐゴシック" charset="0"/>
              </a:rPr>
              <a:t>The Lancet Oncology</a:t>
            </a:r>
            <a:r>
              <a:rPr kumimoji="0" lang="en-US" sz="900" b="0" i="0" u="none" strike="noStrike" kern="1200" cap="none" spc="0" normalizeH="0" baseline="0" noProof="0" dirty="0">
                <a:ln>
                  <a:noFill/>
                </a:ln>
                <a:solidFill>
                  <a:srgbClr val="222222"/>
                </a:solidFill>
                <a:effectLst/>
                <a:uLnTx/>
                <a:uFillTx/>
                <a:latin typeface="Arial" panose="020B0604020202020204" pitchFamily="34" charset="0"/>
                <a:ea typeface="ＭＳ Ｐゴシック" charset="0"/>
              </a:rPr>
              <a:t> 2021</a:t>
            </a:r>
            <a:endParaRPr kumimoji="0" lang="en-US" sz="9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55329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1B2312-D94D-AAD9-7326-151215629F03}"/>
              </a:ext>
            </a:extLst>
          </p:cNvPr>
          <p:cNvSpPr>
            <a:spLocks noGrp="1"/>
          </p:cNvSpPr>
          <p:nvPr>
            <p:ph type="title"/>
          </p:nvPr>
        </p:nvSpPr>
        <p:spPr/>
        <p:txBody>
          <a:bodyPr/>
          <a:lstStyle/>
          <a:p>
            <a:r>
              <a:rPr lang="en-US" dirty="0"/>
              <a:t>PRODIGE 23 Trial</a:t>
            </a:r>
          </a:p>
        </p:txBody>
      </p:sp>
      <p:pic>
        <p:nvPicPr>
          <p:cNvPr id="10244" name="Picture 4">
            <a:extLst>
              <a:ext uri="{FF2B5EF4-FFF2-40B4-BE49-F238E27FC236}">
                <a16:creationId xmlns:a16="http://schemas.microsoft.com/office/drawing/2014/main" id="{7A8175D2-601D-DFC4-546D-F6BEF29E3A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9700"/>
            <a:ext cx="9144000" cy="232727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67AAAE5-23E1-C47A-63D8-271A841B36C3}"/>
              </a:ext>
            </a:extLst>
          </p:cNvPr>
          <p:cNvSpPr txBox="1"/>
          <p:nvPr/>
        </p:nvSpPr>
        <p:spPr>
          <a:xfrm>
            <a:off x="6500037" y="105881"/>
            <a:ext cx="2589170"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Conroy et al. </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Journal of Clinical Oncology</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 2023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Conroy et al. </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The Lancet Oncology </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2021</a:t>
            </a:r>
          </a:p>
        </p:txBody>
      </p:sp>
    </p:spTree>
    <p:extLst>
      <p:ext uri="{BB962C8B-B14F-4D97-AF65-F5344CB8AC3E}">
        <p14:creationId xmlns:p14="http://schemas.microsoft.com/office/powerpoint/2010/main" val="21834718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table of information with numbers and text&#10;&#10;Description automatically generated with medium confidence">
            <a:extLst>
              <a:ext uri="{FF2B5EF4-FFF2-40B4-BE49-F238E27FC236}">
                <a16:creationId xmlns:a16="http://schemas.microsoft.com/office/drawing/2014/main" id="{5252ACDE-111E-DD39-01BD-909DE52A4FB6}"/>
              </a:ext>
            </a:extLst>
          </p:cNvPr>
          <p:cNvPicPr>
            <a:picLocks noGrp="1" noChangeAspect="1"/>
          </p:cNvPicPr>
          <p:nvPr>
            <p:ph sz="half" idx="1"/>
          </p:nvPr>
        </p:nvPicPr>
        <p:blipFill>
          <a:blip r:embed="rId2"/>
          <a:stretch>
            <a:fillRect/>
          </a:stretch>
        </p:blipFill>
        <p:spPr>
          <a:xfrm>
            <a:off x="3664596" y="1028184"/>
            <a:ext cx="4463338" cy="2804005"/>
          </a:xfrm>
        </p:spPr>
      </p:pic>
      <p:sp>
        <p:nvSpPr>
          <p:cNvPr id="4" name="Title 3">
            <a:extLst>
              <a:ext uri="{FF2B5EF4-FFF2-40B4-BE49-F238E27FC236}">
                <a16:creationId xmlns:a16="http://schemas.microsoft.com/office/drawing/2014/main" id="{DF488FC1-B693-48F1-C5F3-64995BBD2CA2}"/>
              </a:ext>
            </a:extLst>
          </p:cNvPr>
          <p:cNvSpPr>
            <a:spLocks noGrp="1"/>
          </p:cNvSpPr>
          <p:nvPr>
            <p:ph type="title"/>
          </p:nvPr>
        </p:nvSpPr>
        <p:spPr/>
        <p:txBody>
          <a:bodyPr/>
          <a:lstStyle/>
          <a:p>
            <a:r>
              <a:rPr lang="en-US" dirty="0"/>
              <a:t>PRODIGE 23</a:t>
            </a:r>
          </a:p>
        </p:txBody>
      </p:sp>
      <p:pic>
        <p:nvPicPr>
          <p:cNvPr id="5" name="Content Placeholder 7" descr="A screenshot of a table&#10;&#10;Description automatically generated">
            <a:extLst>
              <a:ext uri="{FF2B5EF4-FFF2-40B4-BE49-F238E27FC236}">
                <a16:creationId xmlns:a16="http://schemas.microsoft.com/office/drawing/2014/main" id="{3E2C1D29-6ABA-3240-47ED-9AAC6D287CDF}"/>
              </a:ext>
            </a:extLst>
          </p:cNvPr>
          <p:cNvPicPr>
            <a:picLocks noChangeAspect="1"/>
          </p:cNvPicPr>
          <p:nvPr/>
        </p:nvPicPr>
        <p:blipFill>
          <a:blip r:embed="rId3"/>
          <a:stretch>
            <a:fillRect/>
          </a:stretch>
        </p:blipFill>
        <p:spPr bwMode="auto">
          <a:xfrm>
            <a:off x="1016066" y="674104"/>
            <a:ext cx="2308381" cy="351216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8B67244C-26D9-CCD9-71AB-ACCBA044A41F}"/>
              </a:ext>
            </a:extLst>
          </p:cNvPr>
          <p:cNvSpPr txBox="1"/>
          <p:nvPr/>
        </p:nvSpPr>
        <p:spPr>
          <a:xfrm>
            <a:off x="6457507" y="17847"/>
            <a:ext cx="2621230"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Conroy et al. </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Journal of Clinical Oncology </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2023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Conroy et al. </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The Lancet Oncology</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 2021</a:t>
            </a:r>
          </a:p>
        </p:txBody>
      </p:sp>
    </p:spTree>
    <p:extLst>
      <p:ext uri="{BB962C8B-B14F-4D97-AF65-F5344CB8AC3E}">
        <p14:creationId xmlns:p14="http://schemas.microsoft.com/office/powerpoint/2010/main" val="23526821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335ABC-2E6E-58F1-41F7-7AA3211A6DD0}"/>
              </a:ext>
            </a:extLst>
          </p:cNvPr>
          <p:cNvSpPr>
            <a:spLocks noGrp="1"/>
          </p:cNvSpPr>
          <p:nvPr>
            <p:ph type="title"/>
          </p:nvPr>
        </p:nvSpPr>
        <p:spPr>
          <a:xfrm>
            <a:off x="-99238" y="-61414"/>
            <a:ext cx="9144000" cy="527855"/>
          </a:xfrm>
        </p:spPr>
        <p:txBody>
          <a:bodyPr/>
          <a:lstStyle/>
          <a:p>
            <a:r>
              <a:rPr lang="en-US" sz="2000" dirty="0"/>
              <a:t>PRODIGE 23 Trial</a:t>
            </a:r>
          </a:p>
        </p:txBody>
      </p:sp>
      <p:graphicFrame>
        <p:nvGraphicFramePr>
          <p:cNvPr id="5" name="Table 13">
            <a:extLst>
              <a:ext uri="{FF2B5EF4-FFF2-40B4-BE49-F238E27FC236}">
                <a16:creationId xmlns:a16="http://schemas.microsoft.com/office/drawing/2014/main" id="{CA24678C-F4D7-CB03-CF4D-94C95438D9E2}"/>
              </a:ext>
            </a:extLst>
          </p:cNvPr>
          <p:cNvGraphicFramePr>
            <a:graphicFrameLocks noGrp="1"/>
          </p:cNvGraphicFramePr>
          <p:nvPr>
            <p:ph sz="half" idx="1"/>
          </p:nvPr>
        </p:nvGraphicFramePr>
        <p:xfrm>
          <a:off x="66634" y="3236513"/>
          <a:ext cx="2880360" cy="970790"/>
        </p:xfrm>
        <a:graphic>
          <a:graphicData uri="http://schemas.openxmlformats.org/drawingml/2006/table">
            <a:tbl>
              <a:tblPr firstRow="1" bandRow="1">
                <a:tableStyleId>{10A1B5D5-9B99-4C35-A422-299274C87663}</a:tableStyleId>
              </a:tblPr>
              <a:tblGrid>
                <a:gridCol w="609581">
                  <a:extLst>
                    <a:ext uri="{9D8B030D-6E8A-4147-A177-3AD203B41FA5}">
                      <a16:colId xmlns:a16="http://schemas.microsoft.com/office/drawing/2014/main" val="1466131464"/>
                    </a:ext>
                  </a:extLst>
                </a:gridCol>
                <a:gridCol w="741459">
                  <a:extLst>
                    <a:ext uri="{9D8B030D-6E8A-4147-A177-3AD203B41FA5}">
                      <a16:colId xmlns:a16="http://schemas.microsoft.com/office/drawing/2014/main" val="1936866388"/>
                    </a:ext>
                  </a:extLst>
                </a:gridCol>
                <a:gridCol w="822745">
                  <a:extLst>
                    <a:ext uri="{9D8B030D-6E8A-4147-A177-3AD203B41FA5}">
                      <a16:colId xmlns:a16="http://schemas.microsoft.com/office/drawing/2014/main" val="1013140778"/>
                    </a:ext>
                  </a:extLst>
                </a:gridCol>
                <a:gridCol w="706575">
                  <a:extLst>
                    <a:ext uri="{9D8B030D-6E8A-4147-A177-3AD203B41FA5}">
                      <a16:colId xmlns:a16="http://schemas.microsoft.com/office/drawing/2014/main" val="3005501973"/>
                    </a:ext>
                  </a:extLst>
                </a:gridCol>
              </a:tblGrid>
              <a:tr h="451841">
                <a:tc>
                  <a:txBody>
                    <a:bodyPr/>
                    <a:lstStyle/>
                    <a:p>
                      <a:pPr algn="ctr"/>
                      <a:endParaRPr lang="en-US" sz="1100" dirty="0"/>
                    </a:p>
                  </a:txBody>
                  <a:tcPr>
                    <a:solidFill>
                      <a:srgbClr val="0070C0"/>
                    </a:solidFill>
                  </a:tcPr>
                </a:tc>
                <a:tc>
                  <a:txBody>
                    <a:bodyPr/>
                    <a:lstStyle/>
                    <a:p>
                      <a:pPr algn="ctr"/>
                      <a:r>
                        <a:rPr lang="en-US" sz="1100" dirty="0">
                          <a:sym typeface="Wingdings" pitchFamily="2" charset="2"/>
                        </a:rPr>
                        <a:t>NAC Chemo</a:t>
                      </a:r>
                      <a:endParaRPr lang="en-US" sz="1100" dirty="0"/>
                    </a:p>
                  </a:txBody>
                  <a:tcPr>
                    <a:solidFill>
                      <a:srgbClr val="0070C0"/>
                    </a:solidFill>
                  </a:tcPr>
                </a:tc>
                <a:tc>
                  <a:txBody>
                    <a:bodyPr/>
                    <a:lstStyle/>
                    <a:p>
                      <a:pPr algn="ctr"/>
                      <a:r>
                        <a:rPr lang="en-US" sz="1100" dirty="0"/>
                        <a:t>Standard</a:t>
                      </a:r>
                    </a:p>
                  </a:txBody>
                  <a:tcPr>
                    <a:solidFill>
                      <a:srgbClr val="0070C0"/>
                    </a:solidFill>
                  </a:tcPr>
                </a:tc>
                <a:tc>
                  <a:txBody>
                    <a:bodyPr/>
                    <a:lstStyle/>
                    <a:p>
                      <a:pPr algn="ctr"/>
                      <a:r>
                        <a:rPr lang="en-US" sz="1100" dirty="0"/>
                        <a:t>P-Value</a:t>
                      </a:r>
                    </a:p>
                  </a:txBody>
                  <a:tcPr>
                    <a:solidFill>
                      <a:srgbClr val="0070C0"/>
                    </a:solidFill>
                  </a:tcPr>
                </a:tc>
                <a:extLst>
                  <a:ext uri="{0D108BD9-81ED-4DB2-BD59-A6C34878D82A}">
                    <a16:rowId xmlns:a16="http://schemas.microsoft.com/office/drawing/2014/main" val="3104723761"/>
                  </a:ext>
                </a:extLst>
              </a:tr>
              <a:tr h="259869">
                <a:tc>
                  <a:txBody>
                    <a:bodyPr/>
                    <a:lstStyle/>
                    <a:p>
                      <a:pPr algn="ctr"/>
                      <a:r>
                        <a:rPr lang="en-US" sz="1100" dirty="0"/>
                        <a:t>3 Year </a:t>
                      </a:r>
                    </a:p>
                  </a:txBody>
                  <a:tcPr/>
                </a:tc>
                <a:tc>
                  <a:txBody>
                    <a:bodyPr/>
                    <a:lstStyle/>
                    <a:p>
                      <a:pPr algn="ctr"/>
                      <a:r>
                        <a:rPr lang="en-US" sz="1100" dirty="0"/>
                        <a:t>76%</a:t>
                      </a:r>
                    </a:p>
                  </a:txBody>
                  <a:tcPr/>
                </a:tc>
                <a:tc>
                  <a:txBody>
                    <a:bodyPr/>
                    <a:lstStyle/>
                    <a:p>
                      <a:pPr algn="ctr"/>
                      <a:r>
                        <a:rPr lang="en-US" sz="1100" dirty="0"/>
                        <a:t>69%</a:t>
                      </a:r>
                    </a:p>
                  </a:txBody>
                  <a:tcPr/>
                </a:tc>
                <a:tc>
                  <a:txBody>
                    <a:bodyPr/>
                    <a:lstStyle/>
                    <a:p>
                      <a:pPr algn="ctr"/>
                      <a:r>
                        <a:rPr lang="en-US" sz="1100" dirty="0"/>
                        <a:t>0.034</a:t>
                      </a:r>
                    </a:p>
                  </a:txBody>
                  <a:tcPr/>
                </a:tc>
                <a:extLst>
                  <a:ext uri="{0D108BD9-81ED-4DB2-BD59-A6C34878D82A}">
                    <a16:rowId xmlns:a16="http://schemas.microsoft.com/office/drawing/2014/main" val="474539116"/>
                  </a:ext>
                </a:extLst>
              </a:tr>
              <a:tr h="219740">
                <a:tc>
                  <a:txBody>
                    <a:bodyPr/>
                    <a:lstStyle/>
                    <a:p>
                      <a:pPr algn="ctr"/>
                      <a:r>
                        <a:rPr lang="en-US" sz="1100" dirty="0"/>
                        <a:t>7 Year</a:t>
                      </a:r>
                    </a:p>
                  </a:txBody>
                  <a:tcPr/>
                </a:tc>
                <a:tc>
                  <a:txBody>
                    <a:bodyPr/>
                    <a:lstStyle/>
                    <a:p>
                      <a:pPr algn="ctr"/>
                      <a:r>
                        <a:rPr lang="en-US" sz="1100" dirty="0"/>
                        <a:t>67.6%</a:t>
                      </a:r>
                    </a:p>
                  </a:txBody>
                  <a:tcPr/>
                </a:tc>
                <a:tc>
                  <a:txBody>
                    <a:bodyPr/>
                    <a:lstStyle/>
                    <a:p>
                      <a:pPr algn="ctr"/>
                      <a:r>
                        <a:rPr lang="en-US" sz="1100" dirty="0"/>
                        <a:t>62.5%</a:t>
                      </a:r>
                    </a:p>
                  </a:txBody>
                  <a:tcPr/>
                </a:tc>
                <a:tc>
                  <a:txBody>
                    <a:bodyPr/>
                    <a:lstStyle/>
                    <a:p>
                      <a:pPr algn="ctr"/>
                      <a:endParaRPr lang="en-US" sz="1100" dirty="0"/>
                    </a:p>
                  </a:txBody>
                  <a:tcPr/>
                </a:tc>
                <a:extLst>
                  <a:ext uri="{0D108BD9-81ED-4DB2-BD59-A6C34878D82A}">
                    <a16:rowId xmlns:a16="http://schemas.microsoft.com/office/drawing/2014/main" val="1671730307"/>
                  </a:ext>
                </a:extLst>
              </a:tr>
            </a:tbl>
          </a:graphicData>
        </a:graphic>
      </p:graphicFrame>
      <p:graphicFrame>
        <p:nvGraphicFramePr>
          <p:cNvPr id="6" name="Table 5">
            <a:extLst>
              <a:ext uri="{FF2B5EF4-FFF2-40B4-BE49-F238E27FC236}">
                <a16:creationId xmlns:a16="http://schemas.microsoft.com/office/drawing/2014/main" id="{3B5E0E7D-FBA8-1C79-E3F0-C1566B1DBC8D}"/>
              </a:ext>
            </a:extLst>
          </p:cNvPr>
          <p:cNvGraphicFramePr>
            <a:graphicFrameLocks/>
          </p:cNvGraphicFramePr>
          <p:nvPr/>
        </p:nvGraphicFramePr>
        <p:xfrm>
          <a:off x="3013190" y="3236513"/>
          <a:ext cx="2954018" cy="978863"/>
        </p:xfrm>
        <a:graphic>
          <a:graphicData uri="http://schemas.openxmlformats.org/drawingml/2006/table">
            <a:tbl>
              <a:tblPr firstRow="1" bandRow="1">
                <a:tableStyleId>{10A1B5D5-9B99-4C35-A422-299274C87663}</a:tableStyleId>
              </a:tblPr>
              <a:tblGrid>
                <a:gridCol w="672530">
                  <a:extLst>
                    <a:ext uri="{9D8B030D-6E8A-4147-A177-3AD203B41FA5}">
                      <a16:colId xmlns:a16="http://schemas.microsoft.com/office/drawing/2014/main" val="1466131464"/>
                    </a:ext>
                  </a:extLst>
                </a:gridCol>
                <a:gridCol w="772728">
                  <a:extLst>
                    <a:ext uri="{9D8B030D-6E8A-4147-A177-3AD203B41FA5}">
                      <a16:colId xmlns:a16="http://schemas.microsoft.com/office/drawing/2014/main" val="1936866388"/>
                    </a:ext>
                  </a:extLst>
                </a:gridCol>
                <a:gridCol w="807720">
                  <a:extLst>
                    <a:ext uri="{9D8B030D-6E8A-4147-A177-3AD203B41FA5}">
                      <a16:colId xmlns:a16="http://schemas.microsoft.com/office/drawing/2014/main" val="1013140778"/>
                    </a:ext>
                  </a:extLst>
                </a:gridCol>
                <a:gridCol w="701040">
                  <a:extLst>
                    <a:ext uri="{9D8B030D-6E8A-4147-A177-3AD203B41FA5}">
                      <a16:colId xmlns:a16="http://schemas.microsoft.com/office/drawing/2014/main" val="3005501973"/>
                    </a:ext>
                  </a:extLst>
                </a:gridCol>
              </a:tblGrid>
              <a:tr h="442067">
                <a:tc>
                  <a:txBody>
                    <a:bodyPr/>
                    <a:lstStyle/>
                    <a:p>
                      <a:pPr algn="ctr"/>
                      <a:endParaRPr lang="en-US" sz="1100" dirty="0"/>
                    </a:p>
                  </a:txBody>
                  <a:tcPr>
                    <a:solidFill>
                      <a:srgbClr val="0070C0"/>
                    </a:solidFill>
                  </a:tcPr>
                </a:tc>
                <a:tc>
                  <a:txBody>
                    <a:bodyPr/>
                    <a:lstStyle/>
                    <a:p>
                      <a:pPr algn="ctr"/>
                      <a:r>
                        <a:rPr lang="en-US" sz="1100" dirty="0"/>
                        <a:t>NAC Chemo</a:t>
                      </a:r>
                    </a:p>
                  </a:txBody>
                  <a:tcPr>
                    <a:solidFill>
                      <a:srgbClr val="0070C0"/>
                    </a:solidFill>
                  </a:tcPr>
                </a:tc>
                <a:tc>
                  <a:txBody>
                    <a:bodyPr/>
                    <a:lstStyle/>
                    <a:p>
                      <a:pPr algn="ctr"/>
                      <a:r>
                        <a:rPr lang="en-US" sz="1100" dirty="0"/>
                        <a:t>Standard</a:t>
                      </a:r>
                    </a:p>
                  </a:txBody>
                  <a:tcPr>
                    <a:solidFill>
                      <a:srgbClr val="0070C0"/>
                    </a:solidFill>
                  </a:tcPr>
                </a:tc>
                <a:tc>
                  <a:txBody>
                    <a:bodyPr/>
                    <a:lstStyle/>
                    <a:p>
                      <a:pPr algn="ctr"/>
                      <a:r>
                        <a:rPr lang="en-US" sz="1100" dirty="0"/>
                        <a:t>P-Value</a:t>
                      </a:r>
                    </a:p>
                  </a:txBody>
                  <a:tcPr>
                    <a:solidFill>
                      <a:srgbClr val="0070C0"/>
                    </a:solidFill>
                  </a:tcPr>
                </a:tc>
                <a:extLst>
                  <a:ext uri="{0D108BD9-81ED-4DB2-BD59-A6C34878D82A}">
                    <a16:rowId xmlns:a16="http://schemas.microsoft.com/office/drawing/2014/main" val="3104723761"/>
                  </a:ext>
                </a:extLst>
              </a:tr>
              <a:tr h="268398">
                <a:tc>
                  <a:txBody>
                    <a:bodyPr/>
                    <a:lstStyle/>
                    <a:p>
                      <a:pPr algn="ctr"/>
                      <a:r>
                        <a:rPr lang="en-US" sz="1100" dirty="0"/>
                        <a:t>3 Year </a:t>
                      </a:r>
                    </a:p>
                  </a:txBody>
                  <a:tcPr/>
                </a:tc>
                <a:tc>
                  <a:txBody>
                    <a:bodyPr/>
                    <a:lstStyle/>
                    <a:p>
                      <a:pPr algn="ctr"/>
                      <a:r>
                        <a:rPr lang="en-US" sz="1100" dirty="0"/>
                        <a:t>79%</a:t>
                      </a:r>
                    </a:p>
                  </a:txBody>
                  <a:tcPr/>
                </a:tc>
                <a:tc>
                  <a:txBody>
                    <a:bodyPr/>
                    <a:lstStyle/>
                    <a:p>
                      <a:pPr algn="ctr"/>
                      <a:r>
                        <a:rPr lang="en-US" sz="1100" dirty="0"/>
                        <a:t>72%</a:t>
                      </a:r>
                    </a:p>
                  </a:txBody>
                  <a:tcPr/>
                </a:tc>
                <a:tc>
                  <a:txBody>
                    <a:bodyPr/>
                    <a:lstStyle/>
                    <a:p>
                      <a:pPr algn="ctr"/>
                      <a:r>
                        <a:rPr lang="en-US" sz="1100" dirty="0"/>
                        <a:t>0.017</a:t>
                      </a:r>
                    </a:p>
                  </a:txBody>
                  <a:tcPr/>
                </a:tc>
                <a:extLst>
                  <a:ext uri="{0D108BD9-81ED-4DB2-BD59-A6C34878D82A}">
                    <a16:rowId xmlns:a16="http://schemas.microsoft.com/office/drawing/2014/main" val="474539116"/>
                  </a:ext>
                </a:extLst>
              </a:tr>
              <a:tr h="268398">
                <a:tc>
                  <a:txBody>
                    <a:bodyPr/>
                    <a:lstStyle/>
                    <a:p>
                      <a:pPr algn="ctr"/>
                      <a:r>
                        <a:rPr lang="en-US" sz="1100" dirty="0"/>
                        <a:t>7 Year</a:t>
                      </a:r>
                    </a:p>
                  </a:txBody>
                  <a:tcPr/>
                </a:tc>
                <a:tc>
                  <a:txBody>
                    <a:bodyPr/>
                    <a:lstStyle/>
                    <a:p>
                      <a:pPr algn="ctr"/>
                      <a:r>
                        <a:rPr lang="en-US" sz="1100" dirty="0"/>
                        <a:t>73.6%</a:t>
                      </a:r>
                    </a:p>
                  </a:txBody>
                  <a:tcPr/>
                </a:tc>
                <a:tc>
                  <a:txBody>
                    <a:bodyPr/>
                    <a:lstStyle/>
                    <a:p>
                      <a:pPr algn="ctr"/>
                      <a:r>
                        <a:rPr lang="en-US" sz="1100" dirty="0"/>
                        <a:t>65.4%</a:t>
                      </a:r>
                    </a:p>
                  </a:txBody>
                  <a:tcPr/>
                </a:tc>
                <a:tc>
                  <a:txBody>
                    <a:bodyPr/>
                    <a:lstStyle/>
                    <a:p>
                      <a:pPr algn="ctr"/>
                      <a:endParaRPr lang="en-US" sz="1100" dirty="0"/>
                    </a:p>
                  </a:txBody>
                  <a:tcPr/>
                </a:tc>
                <a:extLst>
                  <a:ext uri="{0D108BD9-81ED-4DB2-BD59-A6C34878D82A}">
                    <a16:rowId xmlns:a16="http://schemas.microsoft.com/office/drawing/2014/main" val="1203633870"/>
                  </a:ext>
                </a:extLst>
              </a:tr>
            </a:tbl>
          </a:graphicData>
        </a:graphic>
      </p:graphicFrame>
      <p:graphicFrame>
        <p:nvGraphicFramePr>
          <p:cNvPr id="7" name="Table 13">
            <a:extLst>
              <a:ext uri="{FF2B5EF4-FFF2-40B4-BE49-F238E27FC236}">
                <a16:creationId xmlns:a16="http://schemas.microsoft.com/office/drawing/2014/main" id="{C95AF658-9190-7B47-29A6-C3AC4F945A6D}"/>
              </a:ext>
            </a:extLst>
          </p:cNvPr>
          <p:cNvGraphicFramePr>
            <a:graphicFrameLocks/>
          </p:cNvGraphicFramePr>
          <p:nvPr/>
        </p:nvGraphicFramePr>
        <p:xfrm>
          <a:off x="6062844" y="3225221"/>
          <a:ext cx="2922632" cy="978862"/>
        </p:xfrm>
        <a:graphic>
          <a:graphicData uri="http://schemas.openxmlformats.org/drawingml/2006/table">
            <a:tbl>
              <a:tblPr firstRow="1" bandRow="1">
                <a:tableStyleId>{10A1B5D5-9B99-4C35-A422-299274C87663}</a:tableStyleId>
              </a:tblPr>
              <a:tblGrid>
                <a:gridCol w="597326">
                  <a:extLst>
                    <a:ext uri="{9D8B030D-6E8A-4147-A177-3AD203B41FA5}">
                      <a16:colId xmlns:a16="http://schemas.microsoft.com/office/drawing/2014/main" val="1466131464"/>
                    </a:ext>
                  </a:extLst>
                </a:gridCol>
                <a:gridCol w="818751">
                  <a:extLst>
                    <a:ext uri="{9D8B030D-6E8A-4147-A177-3AD203B41FA5}">
                      <a16:colId xmlns:a16="http://schemas.microsoft.com/office/drawing/2014/main" val="1936866388"/>
                    </a:ext>
                  </a:extLst>
                </a:gridCol>
                <a:gridCol w="880894">
                  <a:extLst>
                    <a:ext uri="{9D8B030D-6E8A-4147-A177-3AD203B41FA5}">
                      <a16:colId xmlns:a16="http://schemas.microsoft.com/office/drawing/2014/main" val="1013140778"/>
                    </a:ext>
                  </a:extLst>
                </a:gridCol>
                <a:gridCol w="625661">
                  <a:extLst>
                    <a:ext uri="{9D8B030D-6E8A-4147-A177-3AD203B41FA5}">
                      <a16:colId xmlns:a16="http://schemas.microsoft.com/office/drawing/2014/main" val="3005501973"/>
                    </a:ext>
                  </a:extLst>
                </a:gridCol>
              </a:tblGrid>
              <a:tr h="392739">
                <a:tc>
                  <a:txBody>
                    <a:bodyPr/>
                    <a:lstStyle/>
                    <a:p>
                      <a:pPr algn="ctr"/>
                      <a:endParaRPr lang="en-US" sz="1100" dirty="0"/>
                    </a:p>
                  </a:txBody>
                  <a:tcPr>
                    <a:solidFill>
                      <a:srgbClr val="0070C0"/>
                    </a:solidFill>
                  </a:tcPr>
                </a:tc>
                <a:tc>
                  <a:txBody>
                    <a:bodyPr/>
                    <a:lstStyle/>
                    <a:p>
                      <a:pPr algn="ctr"/>
                      <a:r>
                        <a:rPr lang="en-US" sz="1100" dirty="0">
                          <a:sym typeface="Wingdings" pitchFamily="2" charset="2"/>
                        </a:rPr>
                        <a:t>NAC Chemo</a:t>
                      </a:r>
                      <a:endParaRPr lang="en-US" sz="1100" dirty="0"/>
                    </a:p>
                  </a:txBody>
                  <a:tcPr>
                    <a:solidFill>
                      <a:srgbClr val="0070C0"/>
                    </a:solidFill>
                  </a:tcPr>
                </a:tc>
                <a:tc>
                  <a:txBody>
                    <a:bodyPr/>
                    <a:lstStyle/>
                    <a:p>
                      <a:pPr algn="ctr"/>
                      <a:r>
                        <a:rPr lang="en-US" sz="1100" dirty="0"/>
                        <a:t>Standard</a:t>
                      </a:r>
                    </a:p>
                  </a:txBody>
                  <a:tcPr>
                    <a:solidFill>
                      <a:srgbClr val="0070C0"/>
                    </a:solidFill>
                  </a:tcPr>
                </a:tc>
                <a:tc>
                  <a:txBody>
                    <a:bodyPr/>
                    <a:lstStyle/>
                    <a:p>
                      <a:pPr algn="ctr"/>
                      <a:r>
                        <a:rPr lang="en-US" sz="1100" dirty="0"/>
                        <a:t>P-Value</a:t>
                      </a:r>
                    </a:p>
                  </a:txBody>
                  <a:tcPr>
                    <a:solidFill>
                      <a:srgbClr val="0070C0"/>
                    </a:solidFill>
                  </a:tcPr>
                </a:tc>
                <a:extLst>
                  <a:ext uri="{0D108BD9-81ED-4DB2-BD59-A6C34878D82A}">
                    <a16:rowId xmlns:a16="http://schemas.microsoft.com/office/drawing/2014/main" val="3104723761"/>
                  </a:ext>
                </a:extLst>
              </a:tr>
              <a:tr h="276071">
                <a:tc>
                  <a:txBody>
                    <a:bodyPr/>
                    <a:lstStyle/>
                    <a:p>
                      <a:pPr algn="ctr"/>
                      <a:r>
                        <a:rPr lang="en-US" sz="1100" dirty="0"/>
                        <a:t>3 Year </a:t>
                      </a:r>
                    </a:p>
                  </a:txBody>
                  <a:tcPr/>
                </a:tc>
                <a:tc>
                  <a:txBody>
                    <a:bodyPr/>
                    <a:lstStyle/>
                    <a:p>
                      <a:pPr algn="ctr"/>
                      <a:r>
                        <a:rPr lang="en-US" sz="1100" dirty="0"/>
                        <a:t>91%</a:t>
                      </a:r>
                    </a:p>
                  </a:txBody>
                  <a:tcPr/>
                </a:tc>
                <a:tc>
                  <a:txBody>
                    <a:bodyPr/>
                    <a:lstStyle/>
                    <a:p>
                      <a:pPr algn="ctr"/>
                      <a:r>
                        <a:rPr lang="en-US" sz="1100" dirty="0"/>
                        <a:t>88%</a:t>
                      </a:r>
                    </a:p>
                  </a:txBody>
                  <a:tcPr/>
                </a:tc>
                <a:tc>
                  <a:txBody>
                    <a:bodyPr/>
                    <a:lstStyle/>
                    <a:p>
                      <a:pPr algn="ctr"/>
                      <a:r>
                        <a:rPr lang="en-US" sz="1100" dirty="0"/>
                        <a:t>0.0773</a:t>
                      </a:r>
                    </a:p>
                  </a:txBody>
                  <a:tcPr/>
                </a:tc>
                <a:extLst>
                  <a:ext uri="{0D108BD9-81ED-4DB2-BD59-A6C34878D82A}">
                    <a16:rowId xmlns:a16="http://schemas.microsoft.com/office/drawing/2014/main" val="474539116"/>
                  </a:ext>
                </a:extLst>
              </a:tr>
              <a:tr h="276071">
                <a:tc>
                  <a:txBody>
                    <a:bodyPr/>
                    <a:lstStyle/>
                    <a:p>
                      <a:pPr algn="ctr"/>
                      <a:r>
                        <a:rPr lang="en-US" sz="1100" dirty="0"/>
                        <a:t>7 Year</a:t>
                      </a:r>
                    </a:p>
                  </a:txBody>
                  <a:tcPr/>
                </a:tc>
                <a:tc>
                  <a:txBody>
                    <a:bodyPr/>
                    <a:lstStyle/>
                    <a:p>
                      <a:pPr algn="ctr"/>
                      <a:r>
                        <a:rPr lang="en-US" sz="1100" dirty="0"/>
                        <a:t>81.9%</a:t>
                      </a:r>
                    </a:p>
                  </a:txBody>
                  <a:tcPr/>
                </a:tc>
                <a:tc>
                  <a:txBody>
                    <a:bodyPr/>
                    <a:lstStyle/>
                    <a:p>
                      <a:pPr algn="ctr"/>
                      <a:r>
                        <a:rPr lang="en-US" sz="1100" dirty="0"/>
                        <a:t>76.1%</a:t>
                      </a:r>
                    </a:p>
                  </a:txBody>
                  <a:tcPr/>
                </a:tc>
                <a:tc>
                  <a:txBody>
                    <a:bodyPr/>
                    <a:lstStyle/>
                    <a:p>
                      <a:pPr algn="ctr"/>
                      <a:endParaRPr lang="en-US" sz="1100" dirty="0"/>
                    </a:p>
                  </a:txBody>
                  <a:tcPr/>
                </a:tc>
                <a:extLst>
                  <a:ext uri="{0D108BD9-81ED-4DB2-BD59-A6C34878D82A}">
                    <a16:rowId xmlns:a16="http://schemas.microsoft.com/office/drawing/2014/main" val="2647984710"/>
                  </a:ext>
                </a:extLst>
              </a:tr>
            </a:tbl>
          </a:graphicData>
        </a:graphic>
      </p:graphicFrame>
      <p:sp>
        <p:nvSpPr>
          <p:cNvPr id="8" name="Rectangle 7">
            <a:extLst>
              <a:ext uri="{FF2B5EF4-FFF2-40B4-BE49-F238E27FC236}">
                <a16:creationId xmlns:a16="http://schemas.microsoft.com/office/drawing/2014/main" id="{91A5450B-D742-78EF-FE39-780E4DC680C4}"/>
              </a:ext>
            </a:extLst>
          </p:cNvPr>
          <p:cNvSpPr/>
          <p:nvPr/>
        </p:nvSpPr>
        <p:spPr bwMode="auto">
          <a:xfrm>
            <a:off x="0" y="547680"/>
            <a:ext cx="2825664" cy="383316"/>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itchFamily="-72" charset="0"/>
                <a:ea typeface="ＭＳ Ｐゴシック" pitchFamily="-72" charset="-128"/>
                <a:cs typeface="ＭＳ Ｐゴシック" pitchFamily="-72" charset="-128"/>
              </a:rPr>
              <a:t>Disease Free Survival</a:t>
            </a:r>
          </a:p>
        </p:txBody>
      </p:sp>
      <p:sp>
        <p:nvSpPr>
          <p:cNvPr id="9" name="Rectangle 8">
            <a:extLst>
              <a:ext uri="{FF2B5EF4-FFF2-40B4-BE49-F238E27FC236}">
                <a16:creationId xmlns:a16="http://schemas.microsoft.com/office/drawing/2014/main" id="{62C3F37A-0DD4-A5A9-D5AE-41E719F2497D}"/>
              </a:ext>
            </a:extLst>
          </p:cNvPr>
          <p:cNvSpPr/>
          <p:nvPr/>
        </p:nvSpPr>
        <p:spPr bwMode="auto">
          <a:xfrm>
            <a:off x="2946994" y="531752"/>
            <a:ext cx="2954018" cy="399244"/>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itchFamily="-72" charset="0"/>
                <a:ea typeface="ＭＳ Ｐゴシック" pitchFamily="-72" charset="-128"/>
                <a:cs typeface="ＭＳ Ｐゴシック" pitchFamily="-72" charset="-128"/>
              </a:rPr>
              <a:t>Distant Metastatic Free Survival</a:t>
            </a:r>
          </a:p>
        </p:txBody>
      </p:sp>
      <p:sp>
        <p:nvSpPr>
          <p:cNvPr id="10" name="Rectangle 9">
            <a:extLst>
              <a:ext uri="{FF2B5EF4-FFF2-40B4-BE49-F238E27FC236}">
                <a16:creationId xmlns:a16="http://schemas.microsoft.com/office/drawing/2014/main" id="{ED23E8F1-22A4-AA97-971F-2A99D7530CC5}"/>
              </a:ext>
            </a:extLst>
          </p:cNvPr>
          <p:cNvSpPr/>
          <p:nvPr/>
        </p:nvSpPr>
        <p:spPr bwMode="auto">
          <a:xfrm>
            <a:off x="6022342" y="539716"/>
            <a:ext cx="2954018" cy="399244"/>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itchFamily="-72" charset="0"/>
                <a:ea typeface="ＭＳ Ｐゴシック" pitchFamily="-72" charset="-128"/>
                <a:cs typeface="ＭＳ Ｐゴシック" pitchFamily="-72" charset="-128"/>
              </a:rPr>
              <a:t>Overall Survival</a:t>
            </a:r>
          </a:p>
        </p:txBody>
      </p:sp>
      <p:pic>
        <p:nvPicPr>
          <p:cNvPr id="16" name="Picture 15" descr="A graph of a number of patients with a number of numbers&#10;&#10;Description automatically generated with medium confidence">
            <a:extLst>
              <a:ext uri="{FF2B5EF4-FFF2-40B4-BE49-F238E27FC236}">
                <a16:creationId xmlns:a16="http://schemas.microsoft.com/office/drawing/2014/main" id="{C7BE71D3-BBC6-2647-479E-8FBF26E2ACAF}"/>
              </a:ext>
            </a:extLst>
          </p:cNvPr>
          <p:cNvPicPr>
            <a:picLocks noChangeAspect="1"/>
          </p:cNvPicPr>
          <p:nvPr/>
        </p:nvPicPr>
        <p:blipFill>
          <a:blip r:embed="rId3"/>
          <a:stretch>
            <a:fillRect/>
          </a:stretch>
        </p:blipFill>
        <p:spPr>
          <a:xfrm>
            <a:off x="0" y="1070344"/>
            <a:ext cx="2883799" cy="2136497"/>
          </a:xfrm>
          <a:prstGeom prst="rect">
            <a:avLst/>
          </a:prstGeom>
        </p:spPr>
      </p:pic>
      <p:pic>
        <p:nvPicPr>
          <p:cNvPr id="20" name="Picture 19" descr="A graph of a patient with a number of numbers&#10;&#10;Description automatically generated with medium confidence">
            <a:extLst>
              <a:ext uri="{FF2B5EF4-FFF2-40B4-BE49-F238E27FC236}">
                <a16:creationId xmlns:a16="http://schemas.microsoft.com/office/drawing/2014/main" id="{5F509653-8559-EA6C-A738-F8E7B7A0C471}"/>
              </a:ext>
            </a:extLst>
          </p:cNvPr>
          <p:cNvPicPr>
            <a:picLocks noChangeAspect="1"/>
          </p:cNvPicPr>
          <p:nvPr/>
        </p:nvPicPr>
        <p:blipFill>
          <a:blip r:embed="rId4"/>
          <a:stretch>
            <a:fillRect/>
          </a:stretch>
        </p:blipFill>
        <p:spPr>
          <a:xfrm>
            <a:off x="3189767" y="1070344"/>
            <a:ext cx="2711245" cy="2136497"/>
          </a:xfrm>
          <a:prstGeom prst="rect">
            <a:avLst/>
          </a:prstGeom>
        </p:spPr>
      </p:pic>
      <p:pic>
        <p:nvPicPr>
          <p:cNvPr id="24" name="Picture 23" descr="A graph of a number of patients&#10;&#10;Description automatically generated">
            <a:extLst>
              <a:ext uri="{FF2B5EF4-FFF2-40B4-BE49-F238E27FC236}">
                <a16:creationId xmlns:a16="http://schemas.microsoft.com/office/drawing/2014/main" id="{E6E74BE0-B8E6-404B-F49D-088CC3574205}"/>
              </a:ext>
            </a:extLst>
          </p:cNvPr>
          <p:cNvPicPr>
            <a:picLocks noChangeAspect="1"/>
          </p:cNvPicPr>
          <p:nvPr/>
        </p:nvPicPr>
        <p:blipFill>
          <a:blip r:embed="rId5"/>
          <a:stretch>
            <a:fillRect/>
          </a:stretch>
        </p:blipFill>
        <p:spPr>
          <a:xfrm>
            <a:off x="6013226" y="1070344"/>
            <a:ext cx="2972250" cy="2136497"/>
          </a:xfrm>
          <a:prstGeom prst="rect">
            <a:avLst/>
          </a:prstGeom>
        </p:spPr>
      </p:pic>
      <p:sp>
        <p:nvSpPr>
          <p:cNvPr id="25" name="TextBox 24">
            <a:extLst>
              <a:ext uri="{FF2B5EF4-FFF2-40B4-BE49-F238E27FC236}">
                <a16:creationId xmlns:a16="http://schemas.microsoft.com/office/drawing/2014/main" id="{8A350510-315A-6301-44E7-617870AB6D8E}"/>
              </a:ext>
            </a:extLst>
          </p:cNvPr>
          <p:cNvSpPr txBox="1"/>
          <p:nvPr/>
        </p:nvSpPr>
        <p:spPr>
          <a:xfrm>
            <a:off x="715925" y="1860197"/>
            <a:ext cx="2109739" cy="43088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charset="0"/>
                <a:ea typeface="ＭＳ Ｐゴシック" charset="0"/>
              </a:rPr>
              <a:t>Local Recurrence 4.3 vs 5.7%, p=0.51</a:t>
            </a:r>
          </a:p>
        </p:txBody>
      </p:sp>
      <p:sp>
        <p:nvSpPr>
          <p:cNvPr id="29" name="TextBox 28">
            <a:extLst>
              <a:ext uri="{FF2B5EF4-FFF2-40B4-BE49-F238E27FC236}">
                <a16:creationId xmlns:a16="http://schemas.microsoft.com/office/drawing/2014/main" id="{F53B4B29-A4FF-6FB0-6251-0D40E78FAC56}"/>
              </a:ext>
            </a:extLst>
          </p:cNvPr>
          <p:cNvSpPr txBox="1"/>
          <p:nvPr/>
        </p:nvSpPr>
        <p:spPr>
          <a:xfrm>
            <a:off x="6457507" y="17847"/>
            <a:ext cx="2589170"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Conroy et al. </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Journal of Clinical Oncology</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 2023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Conroy et al. </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The Lancet Oncology</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 2021</a:t>
            </a:r>
          </a:p>
        </p:txBody>
      </p:sp>
    </p:spTree>
    <p:extLst>
      <p:ext uri="{BB962C8B-B14F-4D97-AF65-F5344CB8AC3E}">
        <p14:creationId xmlns:p14="http://schemas.microsoft.com/office/powerpoint/2010/main" val="39643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D08ED4-E90A-436B-0C7B-7F7B82F444F5}"/>
              </a:ext>
            </a:extLst>
          </p:cNvPr>
          <p:cNvSpPr>
            <a:spLocks noGrp="1"/>
          </p:cNvSpPr>
          <p:nvPr>
            <p:ph sz="half" idx="1"/>
          </p:nvPr>
        </p:nvSpPr>
        <p:spPr/>
        <p:txBody>
          <a:bodyPr/>
          <a:lstStyle/>
          <a:p>
            <a:endParaRPr lang="en-US"/>
          </a:p>
        </p:txBody>
      </p:sp>
      <p:sp>
        <p:nvSpPr>
          <p:cNvPr id="3" name="Content Placeholder 2">
            <a:extLst>
              <a:ext uri="{FF2B5EF4-FFF2-40B4-BE49-F238E27FC236}">
                <a16:creationId xmlns:a16="http://schemas.microsoft.com/office/drawing/2014/main" id="{D984C73D-E3FE-CF16-C8C8-66B535522A0F}"/>
              </a:ext>
            </a:extLst>
          </p:cNvPr>
          <p:cNvSpPr>
            <a:spLocks noGrp="1"/>
          </p:cNvSpPr>
          <p:nvPr>
            <p:ph sz="half" idx="2"/>
          </p:nvPr>
        </p:nvSpPr>
        <p:spPr/>
        <p:txBody>
          <a:bodyPr/>
          <a:lstStyle/>
          <a:p>
            <a:endParaRPr lang="en-US"/>
          </a:p>
        </p:txBody>
      </p:sp>
      <p:sp>
        <p:nvSpPr>
          <p:cNvPr id="4" name="Title 3">
            <a:extLst>
              <a:ext uri="{FF2B5EF4-FFF2-40B4-BE49-F238E27FC236}">
                <a16:creationId xmlns:a16="http://schemas.microsoft.com/office/drawing/2014/main" id="{5E4FA136-4D41-0712-DE82-BB61EFAABE4D}"/>
              </a:ext>
            </a:extLst>
          </p:cNvPr>
          <p:cNvSpPr>
            <a:spLocks noGrp="1"/>
          </p:cNvSpPr>
          <p:nvPr>
            <p:ph type="title"/>
          </p:nvPr>
        </p:nvSpPr>
        <p:spPr>
          <a:xfrm>
            <a:off x="76200" y="422104"/>
            <a:ext cx="9144000" cy="695496"/>
          </a:xfrm>
        </p:spPr>
        <p:txBody>
          <a:bodyPr/>
          <a:lstStyle/>
          <a:p>
            <a:r>
              <a:rPr lang="en-US" sz="2800" dirty="0"/>
              <a:t>German CAO/ARO/AIO-12 Trial</a:t>
            </a:r>
          </a:p>
        </p:txBody>
      </p:sp>
      <p:pic>
        <p:nvPicPr>
          <p:cNvPr id="13318" name="Picture 6">
            <a:extLst>
              <a:ext uri="{FF2B5EF4-FFF2-40B4-BE49-F238E27FC236}">
                <a16:creationId xmlns:a16="http://schemas.microsoft.com/office/drawing/2014/main" id="{60ABFE79-27F0-EF41-A30E-6BD6E35ECE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71550"/>
            <a:ext cx="9144000" cy="32035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BBDCCE7-28DA-D1CC-10DA-BFCE389F7A7A}"/>
              </a:ext>
            </a:extLst>
          </p:cNvPr>
          <p:cNvSpPr txBox="1"/>
          <p:nvPr/>
        </p:nvSpPr>
        <p:spPr>
          <a:xfrm>
            <a:off x="6260804" y="118247"/>
            <a:ext cx="9255642" cy="2308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222222"/>
                </a:solidFill>
                <a:effectLst/>
                <a:uLnTx/>
                <a:uFillTx/>
                <a:latin typeface="Arial" panose="020B0604020202020204" pitchFamily="34" charset="0"/>
                <a:ea typeface="ＭＳ Ｐゴシック" charset="0"/>
              </a:rPr>
              <a:t>Fokas et al. </a:t>
            </a:r>
            <a:r>
              <a:rPr kumimoji="0" lang="en-US" sz="900" b="0" i="1" u="none" strike="noStrike" kern="1200" cap="none" spc="0" normalizeH="0" baseline="0" noProof="0" dirty="0">
                <a:ln>
                  <a:noFill/>
                </a:ln>
                <a:solidFill>
                  <a:srgbClr val="222222"/>
                </a:solidFill>
                <a:effectLst/>
                <a:uLnTx/>
                <a:uFillTx/>
                <a:latin typeface="Arial" panose="020B0604020202020204" pitchFamily="34" charset="0"/>
                <a:ea typeface="ＭＳ Ｐゴシック" charset="0"/>
              </a:rPr>
              <a:t>Journal of Clinical Oncology </a:t>
            </a:r>
            <a:r>
              <a:rPr kumimoji="0" lang="en-US" sz="900" b="0" i="0" u="none" strike="noStrike" kern="1200" cap="none" spc="0" normalizeH="0" baseline="0" noProof="0" dirty="0">
                <a:ln>
                  <a:noFill/>
                </a:ln>
                <a:solidFill>
                  <a:srgbClr val="222222"/>
                </a:solidFill>
                <a:effectLst/>
                <a:uLnTx/>
                <a:uFillTx/>
                <a:latin typeface="Arial" panose="020B0604020202020204" pitchFamily="34" charset="0"/>
                <a:ea typeface="ＭＳ Ｐゴシック" charset="0"/>
              </a:rPr>
              <a:t>2019</a:t>
            </a:r>
            <a:endParaRPr kumimoji="0" lang="en-US" sz="9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470882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F9D7D5-AB92-4A40-B4B8-01770603E10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2382"/>
            <a:ext cx="9144000" cy="5148863"/>
          </a:xfrm>
          <a:prstGeom prst="rect">
            <a:avLst/>
          </a:prstGeom>
        </p:spPr>
      </p:pic>
    </p:spTree>
    <p:extLst>
      <p:ext uri="{BB962C8B-B14F-4D97-AF65-F5344CB8AC3E}">
        <p14:creationId xmlns:p14="http://schemas.microsoft.com/office/powerpoint/2010/main" val="27102955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174CDB-5772-0C6E-EDD8-D648F37D301E}"/>
              </a:ext>
            </a:extLst>
          </p:cNvPr>
          <p:cNvSpPr>
            <a:spLocks noGrp="1"/>
          </p:cNvSpPr>
          <p:nvPr>
            <p:ph type="title"/>
          </p:nvPr>
        </p:nvSpPr>
        <p:spPr>
          <a:xfrm>
            <a:off x="0" y="176596"/>
            <a:ext cx="9144000" cy="695496"/>
          </a:xfrm>
        </p:spPr>
        <p:txBody>
          <a:bodyPr/>
          <a:lstStyle/>
          <a:p>
            <a:r>
              <a:rPr lang="en-US" sz="3200" dirty="0"/>
              <a:t>OPRA Trial</a:t>
            </a:r>
          </a:p>
        </p:txBody>
      </p:sp>
      <p:sp>
        <p:nvSpPr>
          <p:cNvPr id="6" name="TextBox 5">
            <a:extLst>
              <a:ext uri="{FF2B5EF4-FFF2-40B4-BE49-F238E27FC236}">
                <a16:creationId xmlns:a16="http://schemas.microsoft.com/office/drawing/2014/main" id="{364DBCC7-9416-8B84-80AE-8A813592D9E1}"/>
              </a:ext>
            </a:extLst>
          </p:cNvPr>
          <p:cNvSpPr txBox="1"/>
          <p:nvPr/>
        </p:nvSpPr>
        <p:spPr>
          <a:xfrm>
            <a:off x="6090684" y="127465"/>
            <a:ext cx="9255642" cy="2308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222222"/>
                </a:solidFill>
                <a:effectLst/>
                <a:uLnTx/>
                <a:uFillTx/>
                <a:latin typeface="Arial" panose="020B0604020202020204" pitchFamily="34" charset="0"/>
                <a:ea typeface="ＭＳ Ｐゴシック" charset="0"/>
              </a:rPr>
              <a:t>Garcia-Aguilar et al. </a:t>
            </a:r>
            <a:r>
              <a:rPr kumimoji="0" lang="en-US" sz="900" b="0" i="1" u="none" strike="noStrike" kern="1200" cap="none" spc="0" normalizeH="0" baseline="0" noProof="0" dirty="0">
                <a:ln>
                  <a:noFill/>
                </a:ln>
                <a:solidFill>
                  <a:srgbClr val="222222"/>
                </a:solidFill>
                <a:effectLst/>
                <a:uLnTx/>
                <a:uFillTx/>
                <a:latin typeface="Arial" panose="020B0604020202020204" pitchFamily="34" charset="0"/>
                <a:ea typeface="ＭＳ Ｐゴシック" charset="0"/>
              </a:rPr>
              <a:t>Journal of Clinical Oncology </a:t>
            </a:r>
            <a:r>
              <a:rPr kumimoji="0" lang="en-US" sz="900" b="0" i="0" u="none" strike="noStrike" kern="1200" cap="none" spc="0" normalizeH="0" baseline="0" noProof="0" dirty="0">
                <a:ln>
                  <a:noFill/>
                </a:ln>
                <a:solidFill>
                  <a:srgbClr val="222222"/>
                </a:solidFill>
                <a:effectLst/>
                <a:uLnTx/>
                <a:uFillTx/>
                <a:latin typeface="Arial" panose="020B0604020202020204" pitchFamily="34" charset="0"/>
                <a:ea typeface="ＭＳ Ｐゴシック" charset="0"/>
              </a:rPr>
              <a:t>2022</a:t>
            </a:r>
            <a:endParaRPr kumimoji="0" lang="en-US" sz="900" b="0" i="0" u="none" strike="noStrike" kern="1200" cap="none" spc="0" normalizeH="0" baseline="0" noProof="0" dirty="0">
              <a:ln>
                <a:noFill/>
              </a:ln>
              <a:solidFill>
                <a:srgbClr val="000000"/>
              </a:solidFill>
              <a:effectLst/>
              <a:uLnTx/>
              <a:uFillTx/>
              <a:latin typeface="Arial" charset="0"/>
              <a:ea typeface="ＭＳ Ｐゴシック" charset="0"/>
            </a:endParaRPr>
          </a:p>
        </p:txBody>
      </p:sp>
      <p:pic>
        <p:nvPicPr>
          <p:cNvPr id="14340" name="Picture 4">
            <a:extLst>
              <a:ext uri="{FF2B5EF4-FFF2-40B4-BE49-F238E27FC236}">
                <a16:creationId xmlns:a16="http://schemas.microsoft.com/office/drawing/2014/main" id="{93846576-1BB3-640E-541C-99BADA2B2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85888"/>
            <a:ext cx="9144000" cy="2376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3485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335ABC-2E6E-58F1-41F7-7AA3211A6DD0}"/>
              </a:ext>
            </a:extLst>
          </p:cNvPr>
          <p:cNvSpPr>
            <a:spLocks noGrp="1"/>
          </p:cNvSpPr>
          <p:nvPr>
            <p:ph type="title"/>
          </p:nvPr>
        </p:nvSpPr>
        <p:spPr>
          <a:xfrm>
            <a:off x="-99238" y="-61414"/>
            <a:ext cx="9144000" cy="527855"/>
          </a:xfrm>
        </p:spPr>
        <p:txBody>
          <a:bodyPr/>
          <a:lstStyle/>
          <a:p>
            <a:r>
              <a:rPr lang="en-US" sz="2400" dirty="0"/>
              <a:t>OPRA Trial</a:t>
            </a:r>
          </a:p>
        </p:txBody>
      </p:sp>
      <p:graphicFrame>
        <p:nvGraphicFramePr>
          <p:cNvPr id="5" name="Table 13">
            <a:extLst>
              <a:ext uri="{FF2B5EF4-FFF2-40B4-BE49-F238E27FC236}">
                <a16:creationId xmlns:a16="http://schemas.microsoft.com/office/drawing/2014/main" id="{CA24678C-F4D7-CB03-CF4D-94C95438D9E2}"/>
              </a:ext>
            </a:extLst>
          </p:cNvPr>
          <p:cNvGraphicFramePr>
            <a:graphicFrameLocks noGrp="1"/>
          </p:cNvGraphicFramePr>
          <p:nvPr>
            <p:ph sz="half" idx="1"/>
          </p:nvPr>
        </p:nvGraphicFramePr>
        <p:xfrm>
          <a:off x="-32246" y="3444504"/>
          <a:ext cx="2890155" cy="878561"/>
        </p:xfrm>
        <a:graphic>
          <a:graphicData uri="http://schemas.openxmlformats.org/drawingml/2006/table">
            <a:tbl>
              <a:tblPr firstRow="1" bandRow="1">
                <a:tableStyleId>{10A1B5D5-9B99-4C35-A422-299274C87663}</a:tableStyleId>
              </a:tblPr>
              <a:tblGrid>
                <a:gridCol w="810468">
                  <a:extLst>
                    <a:ext uri="{9D8B030D-6E8A-4147-A177-3AD203B41FA5}">
                      <a16:colId xmlns:a16="http://schemas.microsoft.com/office/drawing/2014/main" val="1466131464"/>
                    </a:ext>
                  </a:extLst>
                </a:gridCol>
                <a:gridCol w="1006371">
                  <a:extLst>
                    <a:ext uri="{9D8B030D-6E8A-4147-A177-3AD203B41FA5}">
                      <a16:colId xmlns:a16="http://schemas.microsoft.com/office/drawing/2014/main" val="1936866388"/>
                    </a:ext>
                  </a:extLst>
                </a:gridCol>
                <a:gridCol w="1073316">
                  <a:extLst>
                    <a:ext uri="{9D8B030D-6E8A-4147-A177-3AD203B41FA5}">
                      <a16:colId xmlns:a16="http://schemas.microsoft.com/office/drawing/2014/main" val="1013140778"/>
                    </a:ext>
                  </a:extLst>
                </a:gridCol>
              </a:tblGrid>
              <a:tr h="451841">
                <a:tc>
                  <a:txBody>
                    <a:bodyPr/>
                    <a:lstStyle/>
                    <a:p>
                      <a:pPr algn="ctr"/>
                      <a:endParaRPr lang="en-US" sz="1100" dirty="0"/>
                    </a:p>
                  </a:txBody>
                  <a:tcPr>
                    <a:solidFill>
                      <a:srgbClr val="0070C0"/>
                    </a:solidFill>
                  </a:tcPr>
                </a:tc>
                <a:tc>
                  <a:txBody>
                    <a:bodyPr/>
                    <a:lstStyle/>
                    <a:p>
                      <a:pPr algn="ctr"/>
                      <a:r>
                        <a:rPr lang="en-US" sz="1100" dirty="0">
                          <a:sym typeface="Wingdings" pitchFamily="2" charset="2"/>
                        </a:rPr>
                        <a:t>NAC Chemo</a:t>
                      </a:r>
                      <a:endParaRPr lang="en-US" sz="1100" dirty="0"/>
                    </a:p>
                  </a:txBody>
                  <a:tcPr>
                    <a:solidFill>
                      <a:srgbClr val="0070C0"/>
                    </a:solidFill>
                  </a:tcPr>
                </a:tc>
                <a:tc>
                  <a:txBody>
                    <a:bodyPr/>
                    <a:lstStyle/>
                    <a:p>
                      <a:pPr algn="ctr"/>
                      <a:r>
                        <a:rPr lang="en-US" sz="1100" dirty="0"/>
                        <a:t>Standard</a:t>
                      </a:r>
                    </a:p>
                  </a:txBody>
                  <a:tcPr>
                    <a:solidFill>
                      <a:srgbClr val="0070C0"/>
                    </a:solidFill>
                  </a:tcPr>
                </a:tc>
                <a:extLst>
                  <a:ext uri="{0D108BD9-81ED-4DB2-BD59-A6C34878D82A}">
                    <a16:rowId xmlns:a16="http://schemas.microsoft.com/office/drawing/2014/main" val="3104723761"/>
                  </a:ext>
                </a:extLst>
              </a:tr>
              <a:tr h="370840">
                <a:tc>
                  <a:txBody>
                    <a:bodyPr/>
                    <a:lstStyle/>
                    <a:p>
                      <a:pPr algn="ctr"/>
                      <a:r>
                        <a:rPr lang="en-US" sz="1100" dirty="0"/>
                        <a:t>3 Year </a:t>
                      </a:r>
                    </a:p>
                    <a:p>
                      <a:pPr algn="ctr"/>
                      <a:r>
                        <a:rPr lang="en-US" sz="1100" dirty="0"/>
                        <a:t>RR</a:t>
                      </a:r>
                    </a:p>
                  </a:txBody>
                  <a:tcPr/>
                </a:tc>
                <a:tc>
                  <a:txBody>
                    <a:bodyPr/>
                    <a:lstStyle/>
                    <a:p>
                      <a:pPr algn="ctr"/>
                      <a:r>
                        <a:rPr lang="en-US" sz="1100" dirty="0"/>
                        <a:t>76%</a:t>
                      </a:r>
                    </a:p>
                    <a:p>
                      <a:pPr algn="ctr"/>
                      <a:r>
                        <a:rPr lang="en-US" sz="1100" dirty="0"/>
                        <a:t>(24%)</a:t>
                      </a:r>
                    </a:p>
                  </a:txBody>
                  <a:tcPr/>
                </a:tc>
                <a:tc>
                  <a:txBody>
                    <a:bodyPr/>
                    <a:lstStyle/>
                    <a:p>
                      <a:pPr algn="ctr"/>
                      <a:r>
                        <a:rPr lang="en-US" sz="1100" dirty="0"/>
                        <a:t>76%</a:t>
                      </a:r>
                    </a:p>
                    <a:p>
                      <a:pPr algn="ctr"/>
                      <a:r>
                        <a:rPr lang="en-US" sz="1100" dirty="0"/>
                        <a:t>(24%)</a:t>
                      </a:r>
                    </a:p>
                  </a:txBody>
                  <a:tcPr/>
                </a:tc>
                <a:extLst>
                  <a:ext uri="{0D108BD9-81ED-4DB2-BD59-A6C34878D82A}">
                    <a16:rowId xmlns:a16="http://schemas.microsoft.com/office/drawing/2014/main" val="474539116"/>
                  </a:ext>
                </a:extLst>
              </a:tr>
            </a:tbl>
          </a:graphicData>
        </a:graphic>
      </p:graphicFrame>
      <p:graphicFrame>
        <p:nvGraphicFramePr>
          <p:cNvPr id="6" name="Table 5">
            <a:extLst>
              <a:ext uri="{FF2B5EF4-FFF2-40B4-BE49-F238E27FC236}">
                <a16:creationId xmlns:a16="http://schemas.microsoft.com/office/drawing/2014/main" id="{3B5E0E7D-FBA8-1C79-E3F0-C1566B1DBC8D}"/>
              </a:ext>
            </a:extLst>
          </p:cNvPr>
          <p:cNvGraphicFramePr>
            <a:graphicFrameLocks/>
          </p:cNvGraphicFramePr>
          <p:nvPr/>
        </p:nvGraphicFramePr>
        <p:xfrm>
          <a:off x="2995753" y="3452687"/>
          <a:ext cx="2954018" cy="853440"/>
        </p:xfrm>
        <a:graphic>
          <a:graphicData uri="http://schemas.openxmlformats.org/drawingml/2006/table">
            <a:tbl>
              <a:tblPr firstRow="1" bandRow="1">
                <a:tableStyleId>{10A1B5D5-9B99-4C35-A422-299274C87663}</a:tableStyleId>
              </a:tblPr>
              <a:tblGrid>
                <a:gridCol w="672530">
                  <a:extLst>
                    <a:ext uri="{9D8B030D-6E8A-4147-A177-3AD203B41FA5}">
                      <a16:colId xmlns:a16="http://schemas.microsoft.com/office/drawing/2014/main" val="1466131464"/>
                    </a:ext>
                  </a:extLst>
                </a:gridCol>
                <a:gridCol w="772728">
                  <a:extLst>
                    <a:ext uri="{9D8B030D-6E8A-4147-A177-3AD203B41FA5}">
                      <a16:colId xmlns:a16="http://schemas.microsoft.com/office/drawing/2014/main" val="1936866388"/>
                    </a:ext>
                  </a:extLst>
                </a:gridCol>
                <a:gridCol w="807720">
                  <a:extLst>
                    <a:ext uri="{9D8B030D-6E8A-4147-A177-3AD203B41FA5}">
                      <a16:colId xmlns:a16="http://schemas.microsoft.com/office/drawing/2014/main" val="1013140778"/>
                    </a:ext>
                  </a:extLst>
                </a:gridCol>
                <a:gridCol w="701040">
                  <a:extLst>
                    <a:ext uri="{9D8B030D-6E8A-4147-A177-3AD203B41FA5}">
                      <a16:colId xmlns:a16="http://schemas.microsoft.com/office/drawing/2014/main" val="3005501973"/>
                    </a:ext>
                  </a:extLst>
                </a:gridCol>
              </a:tblGrid>
              <a:tr h="406772">
                <a:tc>
                  <a:txBody>
                    <a:bodyPr/>
                    <a:lstStyle/>
                    <a:p>
                      <a:pPr algn="ctr"/>
                      <a:endParaRPr lang="en-US" sz="1100" dirty="0"/>
                    </a:p>
                  </a:txBody>
                  <a:tcPr>
                    <a:solidFill>
                      <a:srgbClr val="0070C0"/>
                    </a:solidFill>
                  </a:tcPr>
                </a:tc>
                <a:tc>
                  <a:txBody>
                    <a:bodyPr/>
                    <a:lstStyle/>
                    <a:p>
                      <a:pPr algn="ctr"/>
                      <a:r>
                        <a:rPr lang="en-US" sz="1100" dirty="0"/>
                        <a:t>NAC Chemo</a:t>
                      </a:r>
                    </a:p>
                  </a:txBody>
                  <a:tcPr>
                    <a:solidFill>
                      <a:srgbClr val="0070C0"/>
                    </a:solidFill>
                  </a:tcPr>
                </a:tc>
                <a:tc>
                  <a:txBody>
                    <a:bodyPr/>
                    <a:lstStyle/>
                    <a:p>
                      <a:pPr algn="ctr"/>
                      <a:r>
                        <a:rPr lang="en-US" sz="1100" dirty="0"/>
                        <a:t>Standard</a:t>
                      </a:r>
                    </a:p>
                  </a:txBody>
                  <a:tcPr>
                    <a:solidFill>
                      <a:srgbClr val="0070C0"/>
                    </a:solidFill>
                  </a:tcPr>
                </a:tc>
                <a:tc>
                  <a:txBody>
                    <a:bodyPr/>
                    <a:lstStyle/>
                    <a:p>
                      <a:pPr algn="ctr"/>
                      <a:r>
                        <a:rPr lang="en-US" sz="1100" dirty="0"/>
                        <a:t>P-Value</a:t>
                      </a:r>
                    </a:p>
                  </a:txBody>
                  <a:tcPr>
                    <a:solidFill>
                      <a:srgbClr val="0070C0"/>
                    </a:solidFill>
                  </a:tcPr>
                </a:tc>
                <a:extLst>
                  <a:ext uri="{0D108BD9-81ED-4DB2-BD59-A6C34878D82A}">
                    <a16:rowId xmlns:a16="http://schemas.microsoft.com/office/drawing/2014/main" val="3104723761"/>
                  </a:ext>
                </a:extLst>
              </a:tr>
              <a:tr h="395810">
                <a:tc>
                  <a:txBody>
                    <a:bodyPr/>
                    <a:lstStyle/>
                    <a:p>
                      <a:pPr algn="ctr"/>
                      <a:r>
                        <a:rPr lang="en-US" sz="1100" dirty="0"/>
                        <a:t>3 Year </a:t>
                      </a:r>
                    </a:p>
                    <a:p>
                      <a:pPr algn="ctr"/>
                      <a:r>
                        <a:rPr lang="en-US" sz="1100" dirty="0"/>
                        <a:t>DMR</a:t>
                      </a:r>
                    </a:p>
                  </a:txBody>
                  <a:tcPr/>
                </a:tc>
                <a:tc>
                  <a:txBody>
                    <a:bodyPr/>
                    <a:lstStyle/>
                    <a:p>
                      <a:pPr algn="ctr"/>
                      <a:r>
                        <a:rPr lang="en-US" sz="1100" dirty="0"/>
                        <a:t>84%</a:t>
                      </a:r>
                    </a:p>
                    <a:p>
                      <a:pPr algn="ctr"/>
                      <a:r>
                        <a:rPr lang="en-US" sz="1100" dirty="0"/>
                        <a:t>(16%)</a:t>
                      </a:r>
                    </a:p>
                  </a:txBody>
                  <a:tcPr/>
                </a:tc>
                <a:tc>
                  <a:txBody>
                    <a:bodyPr/>
                    <a:lstStyle/>
                    <a:p>
                      <a:pPr algn="ctr"/>
                      <a:r>
                        <a:rPr lang="en-US" sz="1100" dirty="0"/>
                        <a:t>82%</a:t>
                      </a:r>
                    </a:p>
                    <a:p>
                      <a:pPr algn="ctr"/>
                      <a:r>
                        <a:rPr lang="en-US" sz="1100" dirty="0"/>
                        <a:t>(18%)</a:t>
                      </a:r>
                    </a:p>
                  </a:txBody>
                  <a:tcPr/>
                </a:tc>
                <a:tc>
                  <a:txBody>
                    <a:bodyPr/>
                    <a:lstStyle/>
                    <a:p>
                      <a:pPr algn="ctr"/>
                      <a:r>
                        <a:rPr lang="en-US" sz="1100" dirty="0"/>
                        <a:t>0.017</a:t>
                      </a:r>
                    </a:p>
                  </a:txBody>
                  <a:tcPr/>
                </a:tc>
                <a:extLst>
                  <a:ext uri="{0D108BD9-81ED-4DB2-BD59-A6C34878D82A}">
                    <a16:rowId xmlns:a16="http://schemas.microsoft.com/office/drawing/2014/main" val="474539116"/>
                  </a:ext>
                </a:extLst>
              </a:tr>
            </a:tbl>
          </a:graphicData>
        </a:graphic>
      </p:graphicFrame>
      <p:graphicFrame>
        <p:nvGraphicFramePr>
          <p:cNvPr id="7" name="Table 13">
            <a:extLst>
              <a:ext uri="{FF2B5EF4-FFF2-40B4-BE49-F238E27FC236}">
                <a16:creationId xmlns:a16="http://schemas.microsoft.com/office/drawing/2014/main" id="{C95AF658-9190-7B47-29A6-C3AC4F945A6D}"/>
              </a:ext>
            </a:extLst>
          </p:cNvPr>
          <p:cNvGraphicFramePr>
            <a:graphicFrameLocks/>
          </p:cNvGraphicFramePr>
          <p:nvPr/>
        </p:nvGraphicFramePr>
        <p:xfrm>
          <a:off x="6072512" y="3449152"/>
          <a:ext cx="2972250" cy="818033"/>
        </p:xfrm>
        <a:graphic>
          <a:graphicData uri="http://schemas.openxmlformats.org/drawingml/2006/table">
            <a:tbl>
              <a:tblPr firstRow="1" bandRow="1">
                <a:tableStyleId>{10A1B5D5-9B99-4C35-A422-299274C87663}</a:tableStyleId>
              </a:tblPr>
              <a:tblGrid>
                <a:gridCol w="597326">
                  <a:extLst>
                    <a:ext uri="{9D8B030D-6E8A-4147-A177-3AD203B41FA5}">
                      <a16:colId xmlns:a16="http://schemas.microsoft.com/office/drawing/2014/main" val="1466131464"/>
                    </a:ext>
                  </a:extLst>
                </a:gridCol>
                <a:gridCol w="818751">
                  <a:extLst>
                    <a:ext uri="{9D8B030D-6E8A-4147-A177-3AD203B41FA5}">
                      <a16:colId xmlns:a16="http://schemas.microsoft.com/office/drawing/2014/main" val="1936866388"/>
                    </a:ext>
                  </a:extLst>
                </a:gridCol>
                <a:gridCol w="880894">
                  <a:extLst>
                    <a:ext uri="{9D8B030D-6E8A-4147-A177-3AD203B41FA5}">
                      <a16:colId xmlns:a16="http://schemas.microsoft.com/office/drawing/2014/main" val="1013140778"/>
                    </a:ext>
                  </a:extLst>
                </a:gridCol>
                <a:gridCol w="675279">
                  <a:extLst>
                    <a:ext uri="{9D8B030D-6E8A-4147-A177-3AD203B41FA5}">
                      <a16:colId xmlns:a16="http://schemas.microsoft.com/office/drawing/2014/main" val="3005501973"/>
                    </a:ext>
                  </a:extLst>
                </a:gridCol>
              </a:tblGrid>
              <a:tr h="437674">
                <a:tc>
                  <a:txBody>
                    <a:bodyPr/>
                    <a:lstStyle/>
                    <a:p>
                      <a:endParaRPr lang="en-US" sz="1100" dirty="0"/>
                    </a:p>
                  </a:txBody>
                  <a:tcPr>
                    <a:solidFill>
                      <a:srgbClr val="0070C0"/>
                    </a:solidFill>
                  </a:tcPr>
                </a:tc>
                <a:tc>
                  <a:txBody>
                    <a:bodyPr/>
                    <a:lstStyle/>
                    <a:p>
                      <a:r>
                        <a:rPr lang="en-US" sz="1100" dirty="0">
                          <a:sym typeface="Wingdings" pitchFamily="2" charset="2"/>
                        </a:rPr>
                        <a:t>NAC Chemo</a:t>
                      </a:r>
                      <a:endParaRPr lang="en-US" sz="1100" dirty="0"/>
                    </a:p>
                  </a:txBody>
                  <a:tcPr>
                    <a:solidFill>
                      <a:srgbClr val="0070C0"/>
                    </a:solidFill>
                  </a:tcPr>
                </a:tc>
                <a:tc>
                  <a:txBody>
                    <a:bodyPr/>
                    <a:lstStyle/>
                    <a:p>
                      <a:r>
                        <a:rPr lang="en-US" sz="1100" dirty="0"/>
                        <a:t>Standard</a:t>
                      </a:r>
                    </a:p>
                  </a:txBody>
                  <a:tcPr>
                    <a:solidFill>
                      <a:srgbClr val="0070C0"/>
                    </a:solidFill>
                  </a:tcPr>
                </a:tc>
                <a:tc>
                  <a:txBody>
                    <a:bodyPr/>
                    <a:lstStyle/>
                    <a:p>
                      <a:r>
                        <a:rPr lang="en-US" sz="1100" dirty="0"/>
                        <a:t>P-Value</a:t>
                      </a:r>
                    </a:p>
                  </a:txBody>
                  <a:tcPr>
                    <a:solidFill>
                      <a:srgbClr val="0070C0"/>
                    </a:solidFill>
                  </a:tcPr>
                </a:tc>
                <a:extLst>
                  <a:ext uri="{0D108BD9-81ED-4DB2-BD59-A6C34878D82A}">
                    <a16:rowId xmlns:a16="http://schemas.microsoft.com/office/drawing/2014/main" val="3104723761"/>
                  </a:ext>
                </a:extLst>
              </a:tr>
              <a:tr h="380359">
                <a:tc>
                  <a:txBody>
                    <a:bodyPr/>
                    <a:lstStyle/>
                    <a:p>
                      <a:r>
                        <a:rPr lang="en-US" sz="1100" dirty="0"/>
                        <a:t>3 Year </a:t>
                      </a:r>
                    </a:p>
                  </a:txBody>
                  <a:tcPr/>
                </a:tc>
                <a:tc>
                  <a:txBody>
                    <a:bodyPr/>
                    <a:lstStyle/>
                    <a:p>
                      <a:r>
                        <a:rPr lang="en-US" sz="1100" dirty="0"/>
                        <a:t>91%</a:t>
                      </a:r>
                    </a:p>
                  </a:txBody>
                  <a:tcPr/>
                </a:tc>
                <a:tc>
                  <a:txBody>
                    <a:bodyPr/>
                    <a:lstStyle/>
                    <a:p>
                      <a:r>
                        <a:rPr lang="en-US" sz="1100" dirty="0"/>
                        <a:t>88%</a:t>
                      </a:r>
                    </a:p>
                  </a:txBody>
                  <a:tcPr/>
                </a:tc>
                <a:tc>
                  <a:txBody>
                    <a:bodyPr/>
                    <a:lstStyle/>
                    <a:p>
                      <a:r>
                        <a:rPr lang="en-US" sz="1100" dirty="0"/>
                        <a:t>0.0773</a:t>
                      </a:r>
                    </a:p>
                  </a:txBody>
                  <a:tcPr/>
                </a:tc>
                <a:extLst>
                  <a:ext uri="{0D108BD9-81ED-4DB2-BD59-A6C34878D82A}">
                    <a16:rowId xmlns:a16="http://schemas.microsoft.com/office/drawing/2014/main" val="474539116"/>
                  </a:ext>
                </a:extLst>
              </a:tr>
            </a:tbl>
          </a:graphicData>
        </a:graphic>
      </p:graphicFrame>
      <p:sp>
        <p:nvSpPr>
          <p:cNvPr id="8" name="Rectangle 7">
            <a:extLst>
              <a:ext uri="{FF2B5EF4-FFF2-40B4-BE49-F238E27FC236}">
                <a16:creationId xmlns:a16="http://schemas.microsoft.com/office/drawing/2014/main" id="{91A5450B-D742-78EF-FE39-780E4DC680C4}"/>
              </a:ext>
            </a:extLst>
          </p:cNvPr>
          <p:cNvSpPr/>
          <p:nvPr/>
        </p:nvSpPr>
        <p:spPr bwMode="auto">
          <a:xfrm>
            <a:off x="0" y="547680"/>
            <a:ext cx="2825664" cy="328750"/>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itchFamily="-72" charset="0"/>
                <a:ea typeface="ＭＳ Ｐゴシック" pitchFamily="-72" charset="-128"/>
                <a:cs typeface="ＭＳ Ｐゴシック" pitchFamily="-72" charset="-128"/>
              </a:rPr>
              <a:t>Disease Free Survival</a:t>
            </a:r>
          </a:p>
        </p:txBody>
      </p:sp>
      <p:sp>
        <p:nvSpPr>
          <p:cNvPr id="9" name="Rectangle 8">
            <a:extLst>
              <a:ext uri="{FF2B5EF4-FFF2-40B4-BE49-F238E27FC236}">
                <a16:creationId xmlns:a16="http://schemas.microsoft.com/office/drawing/2014/main" id="{62C3F37A-0DD4-A5A9-D5AE-41E719F2497D}"/>
              </a:ext>
            </a:extLst>
          </p:cNvPr>
          <p:cNvSpPr/>
          <p:nvPr/>
        </p:nvSpPr>
        <p:spPr bwMode="auto">
          <a:xfrm>
            <a:off x="2946993" y="531752"/>
            <a:ext cx="3002777" cy="341294"/>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itchFamily="-72" charset="0"/>
                <a:ea typeface="ＭＳ Ｐゴシック" pitchFamily="-72" charset="-128"/>
                <a:cs typeface="ＭＳ Ｐゴシック" pitchFamily="-72" charset="-128"/>
              </a:rPr>
              <a:t>Distant Metastatic Free Survival</a:t>
            </a:r>
          </a:p>
        </p:txBody>
      </p:sp>
      <p:sp>
        <p:nvSpPr>
          <p:cNvPr id="10" name="Rectangle 9">
            <a:extLst>
              <a:ext uri="{FF2B5EF4-FFF2-40B4-BE49-F238E27FC236}">
                <a16:creationId xmlns:a16="http://schemas.microsoft.com/office/drawing/2014/main" id="{ED23E8F1-22A4-AA97-971F-2A99D7530CC5}"/>
              </a:ext>
            </a:extLst>
          </p:cNvPr>
          <p:cNvSpPr/>
          <p:nvPr/>
        </p:nvSpPr>
        <p:spPr bwMode="auto">
          <a:xfrm>
            <a:off x="6072512" y="547680"/>
            <a:ext cx="2890155" cy="336714"/>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itchFamily="-72" charset="0"/>
                <a:ea typeface="ＭＳ Ｐゴシック" pitchFamily="-72" charset="-128"/>
                <a:cs typeface="ＭＳ Ｐゴシック" pitchFamily="-72" charset="-128"/>
              </a:rPr>
              <a:t>Overall Survival</a:t>
            </a:r>
          </a:p>
        </p:txBody>
      </p:sp>
      <p:sp>
        <p:nvSpPr>
          <p:cNvPr id="2" name="TextBox 1">
            <a:extLst>
              <a:ext uri="{FF2B5EF4-FFF2-40B4-BE49-F238E27FC236}">
                <a16:creationId xmlns:a16="http://schemas.microsoft.com/office/drawing/2014/main" id="{AA662697-1870-91CC-B58D-A00827843117}"/>
              </a:ext>
            </a:extLst>
          </p:cNvPr>
          <p:cNvSpPr txBox="1"/>
          <p:nvPr/>
        </p:nvSpPr>
        <p:spPr>
          <a:xfrm>
            <a:off x="5901012" y="156831"/>
            <a:ext cx="3440083" cy="2308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222222"/>
                </a:solidFill>
                <a:effectLst/>
                <a:uLnTx/>
                <a:uFillTx/>
                <a:latin typeface="Arial" panose="020B0604020202020204" pitchFamily="34" charset="0"/>
                <a:ea typeface="ＭＳ Ｐゴシック" charset="0"/>
              </a:rPr>
              <a:t>Garcia-Aguilar, Julio, et al. </a:t>
            </a:r>
            <a:r>
              <a:rPr kumimoji="0" lang="en-US" sz="900" b="0" i="1" u="none" strike="noStrike" kern="1200" cap="none" spc="0" normalizeH="0" baseline="0" noProof="0" dirty="0">
                <a:ln>
                  <a:noFill/>
                </a:ln>
                <a:solidFill>
                  <a:srgbClr val="222222"/>
                </a:solidFill>
                <a:effectLst/>
                <a:uLnTx/>
                <a:uFillTx/>
                <a:latin typeface="Arial" panose="020B0604020202020204" pitchFamily="34" charset="0"/>
                <a:ea typeface="ＭＳ Ｐゴシック" charset="0"/>
              </a:rPr>
              <a:t>Journal of Clinical Oncology</a:t>
            </a:r>
            <a:r>
              <a:rPr kumimoji="0" lang="en-US" sz="900" b="0" i="0" u="none" strike="noStrike" kern="1200" cap="none" spc="0" normalizeH="0" baseline="0" noProof="0" dirty="0">
                <a:ln>
                  <a:noFill/>
                </a:ln>
                <a:solidFill>
                  <a:srgbClr val="222222"/>
                </a:solidFill>
                <a:effectLst/>
                <a:uLnTx/>
                <a:uFillTx/>
                <a:latin typeface="Arial" panose="020B0604020202020204" pitchFamily="34" charset="0"/>
                <a:ea typeface="ＭＳ Ｐゴシック" charset="0"/>
              </a:rPr>
              <a:t> 2022</a:t>
            </a:r>
            <a:endParaRPr kumimoji="0" lang="en-US" sz="900" b="0" i="0" u="none" strike="noStrike" kern="1200" cap="none" spc="0" normalizeH="0" baseline="0" noProof="0" dirty="0">
              <a:ln>
                <a:noFill/>
              </a:ln>
              <a:solidFill>
                <a:srgbClr val="000000"/>
              </a:solidFill>
              <a:effectLst/>
              <a:uLnTx/>
              <a:uFillTx/>
              <a:latin typeface="Arial" charset="0"/>
              <a:ea typeface="ＭＳ Ｐゴシック" charset="0"/>
            </a:endParaRPr>
          </a:p>
        </p:txBody>
      </p:sp>
      <p:pic>
        <p:nvPicPr>
          <p:cNvPr id="18" name="Picture 17" descr="A graph of a patient's disease&#10;&#10;Description automatically generated">
            <a:extLst>
              <a:ext uri="{FF2B5EF4-FFF2-40B4-BE49-F238E27FC236}">
                <a16:creationId xmlns:a16="http://schemas.microsoft.com/office/drawing/2014/main" id="{61B0CC7C-A378-9504-F23B-C40F4D8F3DD2}"/>
              </a:ext>
            </a:extLst>
          </p:cNvPr>
          <p:cNvPicPr>
            <a:picLocks noChangeAspect="1"/>
          </p:cNvPicPr>
          <p:nvPr/>
        </p:nvPicPr>
        <p:blipFill>
          <a:blip r:embed="rId3"/>
          <a:stretch>
            <a:fillRect/>
          </a:stretch>
        </p:blipFill>
        <p:spPr>
          <a:xfrm>
            <a:off x="1" y="881078"/>
            <a:ext cx="2825663" cy="2422345"/>
          </a:xfrm>
          <a:prstGeom prst="rect">
            <a:avLst/>
          </a:prstGeom>
        </p:spPr>
      </p:pic>
      <p:pic>
        <p:nvPicPr>
          <p:cNvPr id="21" name="Picture 20" descr="A graph of a patient's survival&#10;&#10;Description automatically generated">
            <a:extLst>
              <a:ext uri="{FF2B5EF4-FFF2-40B4-BE49-F238E27FC236}">
                <a16:creationId xmlns:a16="http://schemas.microsoft.com/office/drawing/2014/main" id="{49382595-FF94-FC64-DCF3-761A27270E3C}"/>
              </a:ext>
            </a:extLst>
          </p:cNvPr>
          <p:cNvPicPr>
            <a:picLocks noChangeAspect="1"/>
          </p:cNvPicPr>
          <p:nvPr/>
        </p:nvPicPr>
        <p:blipFill>
          <a:blip r:embed="rId4"/>
          <a:stretch>
            <a:fillRect/>
          </a:stretch>
        </p:blipFill>
        <p:spPr>
          <a:xfrm>
            <a:off x="2995753" y="905669"/>
            <a:ext cx="2905258" cy="2475483"/>
          </a:xfrm>
          <a:prstGeom prst="rect">
            <a:avLst/>
          </a:prstGeom>
        </p:spPr>
      </p:pic>
      <p:pic>
        <p:nvPicPr>
          <p:cNvPr id="23" name="Picture 22" descr="A graph of a disease&#10;&#10;Description automatically generated with medium confidence">
            <a:extLst>
              <a:ext uri="{FF2B5EF4-FFF2-40B4-BE49-F238E27FC236}">
                <a16:creationId xmlns:a16="http://schemas.microsoft.com/office/drawing/2014/main" id="{F0ECDE6E-49C6-BEA0-C694-EA9A62EA1053}"/>
              </a:ext>
            </a:extLst>
          </p:cNvPr>
          <p:cNvPicPr>
            <a:picLocks noChangeAspect="1"/>
          </p:cNvPicPr>
          <p:nvPr/>
        </p:nvPicPr>
        <p:blipFill>
          <a:blip r:embed="rId5"/>
          <a:stretch>
            <a:fillRect/>
          </a:stretch>
        </p:blipFill>
        <p:spPr>
          <a:xfrm>
            <a:off x="6072512" y="949705"/>
            <a:ext cx="2890155" cy="2502982"/>
          </a:xfrm>
          <a:prstGeom prst="rect">
            <a:avLst/>
          </a:prstGeom>
        </p:spPr>
      </p:pic>
    </p:spTree>
    <p:extLst>
      <p:ext uri="{BB962C8B-B14F-4D97-AF65-F5344CB8AC3E}">
        <p14:creationId xmlns:p14="http://schemas.microsoft.com/office/powerpoint/2010/main" val="13880572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335ABC-2E6E-58F1-41F7-7AA3211A6DD0}"/>
              </a:ext>
            </a:extLst>
          </p:cNvPr>
          <p:cNvSpPr>
            <a:spLocks noGrp="1"/>
          </p:cNvSpPr>
          <p:nvPr>
            <p:ph type="title"/>
          </p:nvPr>
        </p:nvSpPr>
        <p:spPr>
          <a:xfrm>
            <a:off x="-99238" y="-61414"/>
            <a:ext cx="9144000" cy="527855"/>
          </a:xfrm>
        </p:spPr>
        <p:txBody>
          <a:bodyPr/>
          <a:lstStyle/>
          <a:p>
            <a:r>
              <a:rPr lang="en-US" sz="2400" dirty="0"/>
              <a:t>OPRA Trial</a:t>
            </a:r>
          </a:p>
        </p:txBody>
      </p:sp>
      <p:graphicFrame>
        <p:nvGraphicFramePr>
          <p:cNvPr id="5" name="Table 13">
            <a:extLst>
              <a:ext uri="{FF2B5EF4-FFF2-40B4-BE49-F238E27FC236}">
                <a16:creationId xmlns:a16="http://schemas.microsoft.com/office/drawing/2014/main" id="{CA24678C-F4D7-CB03-CF4D-94C95438D9E2}"/>
              </a:ext>
            </a:extLst>
          </p:cNvPr>
          <p:cNvGraphicFramePr>
            <a:graphicFrameLocks noGrp="1"/>
          </p:cNvGraphicFramePr>
          <p:nvPr>
            <p:ph sz="half" idx="1"/>
          </p:nvPr>
        </p:nvGraphicFramePr>
        <p:xfrm>
          <a:off x="-32246" y="3477112"/>
          <a:ext cx="2890155" cy="822681"/>
        </p:xfrm>
        <a:graphic>
          <a:graphicData uri="http://schemas.openxmlformats.org/drawingml/2006/table">
            <a:tbl>
              <a:tblPr firstRow="1" bandRow="1">
                <a:tableStyleId>{10A1B5D5-9B99-4C35-A422-299274C87663}</a:tableStyleId>
              </a:tblPr>
              <a:tblGrid>
                <a:gridCol w="620581">
                  <a:extLst>
                    <a:ext uri="{9D8B030D-6E8A-4147-A177-3AD203B41FA5}">
                      <a16:colId xmlns:a16="http://schemas.microsoft.com/office/drawing/2014/main" val="1466131464"/>
                    </a:ext>
                  </a:extLst>
                </a:gridCol>
                <a:gridCol w="1091609">
                  <a:extLst>
                    <a:ext uri="{9D8B030D-6E8A-4147-A177-3AD203B41FA5}">
                      <a16:colId xmlns:a16="http://schemas.microsoft.com/office/drawing/2014/main" val="1936866388"/>
                    </a:ext>
                  </a:extLst>
                </a:gridCol>
                <a:gridCol w="1177965">
                  <a:extLst>
                    <a:ext uri="{9D8B030D-6E8A-4147-A177-3AD203B41FA5}">
                      <a16:colId xmlns:a16="http://schemas.microsoft.com/office/drawing/2014/main" val="1013140778"/>
                    </a:ext>
                  </a:extLst>
                </a:gridCol>
              </a:tblGrid>
              <a:tr h="451841">
                <a:tc>
                  <a:txBody>
                    <a:bodyPr/>
                    <a:lstStyle/>
                    <a:p>
                      <a:endParaRPr lang="en-US" sz="1100" dirty="0"/>
                    </a:p>
                  </a:txBody>
                  <a:tcPr>
                    <a:solidFill>
                      <a:srgbClr val="0070C0"/>
                    </a:solidFill>
                  </a:tcPr>
                </a:tc>
                <a:tc>
                  <a:txBody>
                    <a:bodyPr/>
                    <a:lstStyle/>
                    <a:p>
                      <a:r>
                        <a:rPr lang="en-US" sz="1100" dirty="0">
                          <a:sym typeface="Wingdings" pitchFamily="2" charset="2"/>
                        </a:rPr>
                        <a:t>FOLFOX/CRT</a:t>
                      </a:r>
                      <a:endParaRPr lang="en-US" sz="1100" dirty="0"/>
                    </a:p>
                  </a:txBody>
                  <a:tcPr>
                    <a:solidFill>
                      <a:srgbClr val="0070C0"/>
                    </a:solidFill>
                  </a:tcPr>
                </a:tc>
                <a:tc>
                  <a:txBody>
                    <a:bodyPr/>
                    <a:lstStyle/>
                    <a:p>
                      <a:r>
                        <a:rPr lang="en-US" sz="1100" dirty="0"/>
                        <a:t>CRT/FOLFOX</a:t>
                      </a:r>
                    </a:p>
                  </a:txBody>
                  <a:tcPr>
                    <a:solidFill>
                      <a:srgbClr val="0070C0"/>
                    </a:solidFill>
                  </a:tcPr>
                </a:tc>
                <a:extLst>
                  <a:ext uri="{0D108BD9-81ED-4DB2-BD59-A6C34878D82A}">
                    <a16:rowId xmlns:a16="http://schemas.microsoft.com/office/drawing/2014/main" val="3104723761"/>
                  </a:ext>
                </a:extLst>
              </a:tr>
              <a:tr h="370840">
                <a:tc>
                  <a:txBody>
                    <a:bodyPr/>
                    <a:lstStyle/>
                    <a:p>
                      <a:pPr algn="ctr"/>
                      <a:r>
                        <a:rPr lang="en-US" sz="1100" dirty="0"/>
                        <a:t>3 Year </a:t>
                      </a:r>
                    </a:p>
                  </a:txBody>
                  <a:tcPr/>
                </a:tc>
                <a:tc>
                  <a:txBody>
                    <a:bodyPr/>
                    <a:lstStyle/>
                    <a:p>
                      <a:pPr algn="ctr"/>
                      <a:r>
                        <a:rPr lang="en-US" sz="1100" dirty="0"/>
                        <a:t>40%</a:t>
                      </a:r>
                    </a:p>
                  </a:txBody>
                  <a:tcPr/>
                </a:tc>
                <a:tc>
                  <a:txBody>
                    <a:bodyPr/>
                    <a:lstStyle/>
                    <a:p>
                      <a:pPr algn="ctr"/>
                      <a:r>
                        <a:rPr lang="en-US" sz="1100" dirty="0"/>
                        <a:t>27%</a:t>
                      </a:r>
                    </a:p>
                  </a:txBody>
                  <a:tcPr/>
                </a:tc>
                <a:extLst>
                  <a:ext uri="{0D108BD9-81ED-4DB2-BD59-A6C34878D82A}">
                    <a16:rowId xmlns:a16="http://schemas.microsoft.com/office/drawing/2014/main" val="474539116"/>
                  </a:ext>
                </a:extLst>
              </a:tr>
            </a:tbl>
          </a:graphicData>
        </a:graphic>
      </p:graphicFrame>
      <p:graphicFrame>
        <p:nvGraphicFramePr>
          <p:cNvPr id="6" name="Table 5">
            <a:extLst>
              <a:ext uri="{FF2B5EF4-FFF2-40B4-BE49-F238E27FC236}">
                <a16:creationId xmlns:a16="http://schemas.microsoft.com/office/drawing/2014/main" id="{3B5E0E7D-FBA8-1C79-E3F0-C1566B1DBC8D}"/>
              </a:ext>
            </a:extLst>
          </p:cNvPr>
          <p:cNvGraphicFramePr>
            <a:graphicFrameLocks/>
          </p:cNvGraphicFramePr>
          <p:nvPr/>
        </p:nvGraphicFramePr>
        <p:xfrm>
          <a:off x="2995752" y="3487162"/>
          <a:ext cx="2954017" cy="802582"/>
        </p:xfrm>
        <a:graphic>
          <a:graphicData uri="http://schemas.openxmlformats.org/drawingml/2006/table">
            <a:tbl>
              <a:tblPr firstRow="1" bandRow="1">
                <a:tableStyleId>{10A1B5D5-9B99-4C35-A422-299274C87663}</a:tableStyleId>
              </a:tblPr>
              <a:tblGrid>
                <a:gridCol w="690201">
                  <a:extLst>
                    <a:ext uri="{9D8B030D-6E8A-4147-A177-3AD203B41FA5}">
                      <a16:colId xmlns:a16="http://schemas.microsoft.com/office/drawing/2014/main" val="1466131464"/>
                    </a:ext>
                  </a:extLst>
                </a:gridCol>
                <a:gridCol w="1169582">
                  <a:extLst>
                    <a:ext uri="{9D8B030D-6E8A-4147-A177-3AD203B41FA5}">
                      <a16:colId xmlns:a16="http://schemas.microsoft.com/office/drawing/2014/main" val="1936866388"/>
                    </a:ext>
                  </a:extLst>
                </a:gridCol>
                <a:gridCol w="1094234">
                  <a:extLst>
                    <a:ext uri="{9D8B030D-6E8A-4147-A177-3AD203B41FA5}">
                      <a16:colId xmlns:a16="http://schemas.microsoft.com/office/drawing/2014/main" val="1013140778"/>
                    </a:ext>
                  </a:extLst>
                </a:gridCol>
              </a:tblGrid>
              <a:tr h="406772">
                <a:tc>
                  <a:txBody>
                    <a:bodyPr/>
                    <a:lstStyle/>
                    <a:p>
                      <a:pPr algn="ctr"/>
                      <a:endParaRPr lang="en-US" sz="1100" dirty="0"/>
                    </a:p>
                  </a:txBody>
                  <a:tcPr>
                    <a:solidFill>
                      <a:srgbClr val="0070C0"/>
                    </a:solidFill>
                  </a:tcPr>
                </a:tc>
                <a:tc>
                  <a:txBody>
                    <a:bodyPr/>
                    <a:lstStyle/>
                    <a:p>
                      <a:pPr algn="ctr"/>
                      <a:r>
                        <a:rPr lang="en-US" sz="1100" dirty="0">
                          <a:sym typeface="Wingdings" pitchFamily="2" charset="2"/>
                        </a:rPr>
                        <a:t>FOLFOX/CRT</a:t>
                      </a:r>
                      <a:endParaRPr lang="en-US" sz="1100" dirty="0"/>
                    </a:p>
                  </a:txBody>
                  <a:tcPr>
                    <a:solidFill>
                      <a:srgbClr val="0070C0"/>
                    </a:solidFill>
                  </a:tcPr>
                </a:tc>
                <a:tc>
                  <a:txBody>
                    <a:bodyPr/>
                    <a:lstStyle/>
                    <a:p>
                      <a:pPr algn="ctr"/>
                      <a:r>
                        <a:rPr lang="en-US" sz="1100" dirty="0"/>
                        <a:t>CRT/FOLFOX</a:t>
                      </a:r>
                    </a:p>
                  </a:txBody>
                  <a:tcPr>
                    <a:solidFill>
                      <a:srgbClr val="0070C0"/>
                    </a:solidFill>
                  </a:tcPr>
                </a:tc>
                <a:extLst>
                  <a:ext uri="{0D108BD9-81ED-4DB2-BD59-A6C34878D82A}">
                    <a16:rowId xmlns:a16="http://schemas.microsoft.com/office/drawing/2014/main" val="3104723761"/>
                  </a:ext>
                </a:extLst>
              </a:tr>
              <a:tr h="395810">
                <a:tc>
                  <a:txBody>
                    <a:bodyPr/>
                    <a:lstStyle/>
                    <a:p>
                      <a:pPr algn="ctr"/>
                      <a:r>
                        <a:rPr lang="en-US" sz="1100" dirty="0"/>
                        <a:t>3 Year </a:t>
                      </a:r>
                    </a:p>
                  </a:txBody>
                  <a:tcPr/>
                </a:tc>
                <a:tc>
                  <a:txBody>
                    <a:bodyPr/>
                    <a:lstStyle/>
                    <a:p>
                      <a:pPr algn="ctr"/>
                      <a:r>
                        <a:rPr lang="en-US" sz="1100" dirty="0"/>
                        <a:t>41%</a:t>
                      </a:r>
                    </a:p>
                  </a:txBody>
                  <a:tcPr/>
                </a:tc>
                <a:tc>
                  <a:txBody>
                    <a:bodyPr/>
                    <a:lstStyle/>
                    <a:p>
                      <a:pPr algn="ctr"/>
                      <a:r>
                        <a:rPr lang="en-US" sz="1100" dirty="0"/>
                        <a:t>53%</a:t>
                      </a:r>
                    </a:p>
                  </a:txBody>
                  <a:tcPr/>
                </a:tc>
                <a:extLst>
                  <a:ext uri="{0D108BD9-81ED-4DB2-BD59-A6C34878D82A}">
                    <a16:rowId xmlns:a16="http://schemas.microsoft.com/office/drawing/2014/main" val="474539116"/>
                  </a:ext>
                </a:extLst>
              </a:tr>
            </a:tbl>
          </a:graphicData>
        </a:graphic>
      </p:graphicFrame>
      <p:sp>
        <p:nvSpPr>
          <p:cNvPr id="8" name="Rectangle 7">
            <a:extLst>
              <a:ext uri="{FF2B5EF4-FFF2-40B4-BE49-F238E27FC236}">
                <a16:creationId xmlns:a16="http://schemas.microsoft.com/office/drawing/2014/main" id="{91A5450B-D742-78EF-FE39-780E4DC680C4}"/>
              </a:ext>
            </a:extLst>
          </p:cNvPr>
          <p:cNvSpPr/>
          <p:nvPr/>
        </p:nvSpPr>
        <p:spPr bwMode="auto">
          <a:xfrm>
            <a:off x="0" y="547680"/>
            <a:ext cx="2825664" cy="328750"/>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itchFamily="-72" charset="0"/>
                <a:ea typeface="ＭＳ Ｐゴシック" pitchFamily="-72" charset="-128"/>
                <a:cs typeface="ＭＳ Ｐゴシック" pitchFamily="-72" charset="-128"/>
              </a:rPr>
              <a:t>Regrowth</a:t>
            </a:r>
          </a:p>
        </p:txBody>
      </p:sp>
      <p:sp>
        <p:nvSpPr>
          <p:cNvPr id="9" name="Rectangle 8">
            <a:extLst>
              <a:ext uri="{FF2B5EF4-FFF2-40B4-BE49-F238E27FC236}">
                <a16:creationId xmlns:a16="http://schemas.microsoft.com/office/drawing/2014/main" id="{62C3F37A-0DD4-A5A9-D5AE-41E719F2497D}"/>
              </a:ext>
            </a:extLst>
          </p:cNvPr>
          <p:cNvSpPr/>
          <p:nvPr/>
        </p:nvSpPr>
        <p:spPr bwMode="auto">
          <a:xfrm>
            <a:off x="2946993" y="531752"/>
            <a:ext cx="3002777" cy="341294"/>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itchFamily="-72" charset="0"/>
                <a:ea typeface="ＭＳ Ｐゴシック" pitchFamily="-72" charset="-128"/>
                <a:cs typeface="ＭＳ Ｐゴシック" pitchFamily="-72" charset="-128"/>
              </a:rPr>
              <a:t>TME- Free Survival (ITT)</a:t>
            </a:r>
          </a:p>
        </p:txBody>
      </p:sp>
      <p:sp>
        <p:nvSpPr>
          <p:cNvPr id="10" name="Rectangle 9">
            <a:extLst>
              <a:ext uri="{FF2B5EF4-FFF2-40B4-BE49-F238E27FC236}">
                <a16:creationId xmlns:a16="http://schemas.microsoft.com/office/drawing/2014/main" id="{ED23E8F1-22A4-AA97-971F-2A99D7530CC5}"/>
              </a:ext>
            </a:extLst>
          </p:cNvPr>
          <p:cNvSpPr/>
          <p:nvPr/>
        </p:nvSpPr>
        <p:spPr bwMode="auto">
          <a:xfrm>
            <a:off x="6072512" y="547680"/>
            <a:ext cx="2890155" cy="336714"/>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itchFamily="-72" charset="0"/>
                <a:ea typeface="ＭＳ Ｐゴシック" pitchFamily="-72" charset="-128"/>
                <a:cs typeface="ＭＳ Ｐゴシック" pitchFamily="-72" charset="-128"/>
              </a:rPr>
              <a:t>TME- Free Survival (TME)</a:t>
            </a:r>
          </a:p>
        </p:txBody>
      </p:sp>
      <p:sp>
        <p:nvSpPr>
          <p:cNvPr id="2" name="TextBox 1">
            <a:extLst>
              <a:ext uri="{FF2B5EF4-FFF2-40B4-BE49-F238E27FC236}">
                <a16:creationId xmlns:a16="http://schemas.microsoft.com/office/drawing/2014/main" id="{AA662697-1870-91CC-B58D-A00827843117}"/>
              </a:ext>
            </a:extLst>
          </p:cNvPr>
          <p:cNvSpPr txBox="1"/>
          <p:nvPr/>
        </p:nvSpPr>
        <p:spPr>
          <a:xfrm>
            <a:off x="5901012" y="156831"/>
            <a:ext cx="3440083" cy="2308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222222"/>
                </a:solidFill>
                <a:effectLst/>
                <a:uLnTx/>
                <a:uFillTx/>
                <a:latin typeface="Arial" panose="020B0604020202020204" pitchFamily="34" charset="0"/>
                <a:ea typeface="ＭＳ Ｐゴシック" charset="0"/>
              </a:rPr>
              <a:t>Garcia-Aguilar, Julio, et al. </a:t>
            </a:r>
            <a:r>
              <a:rPr kumimoji="0" lang="en-US" sz="900" b="0" i="1" u="none" strike="noStrike" kern="1200" cap="none" spc="0" normalizeH="0" baseline="0" noProof="0" dirty="0">
                <a:ln>
                  <a:noFill/>
                </a:ln>
                <a:solidFill>
                  <a:srgbClr val="222222"/>
                </a:solidFill>
                <a:effectLst/>
                <a:uLnTx/>
                <a:uFillTx/>
                <a:latin typeface="Arial" panose="020B0604020202020204" pitchFamily="34" charset="0"/>
                <a:ea typeface="ＭＳ Ｐゴシック" charset="0"/>
              </a:rPr>
              <a:t>Journal of Clinical Oncology</a:t>
            </a:r>
            <a:r>
              <a:rPr kumimoji="0" lang="en-US" sz="900" b="0" i="0" u="none" strike="noStrike" kern="1200" cap="none" spc="0" normalizeH="0" baseline="0" noProof="0" dirty="0">
                <a:ln>
                  <a:noFill/>
                </a:ln>
                <a:solidFill>
                  <a:srgbClr val="222222"/>
                </a:solidFill>
                <a:effectLst/>
                <a:uLnTx/>
                <a:uFillTx/>
                <a:latin typeface="Arial" panose="020B0604020202020204" pitchFamily="34" charset="0"/>
                <a:ea typeface="ＭＳ Ｐゴシック" charset="0"/>
              </a:rPr>
              <a:t> 2022</a:t>
            </a:r>
            <a:endParaRPr kumimoji="0" lang="en-US" sz="900" b="0" i="0" u="none" strike="noStrike" kern="1200" cap="none" spc="0" normalizeH="0" baseline="0" noProof="0" dirty="0">
              <a:ln>
                <a:noFill/>
              </a:ln>
              <a:solidFill>
                <a:srgbClr val="000000"/>
              </a:solidFill>
              <a:effectLst/>
              <a:uLnTx/>
              <a:uFillTx/>
              <a:latin typeface="Arial" charset="0"/>
              <a:ea typeface="ＭＳ Ｐゴシック" charset="0"/>
            </a:endParaRPr>
          </a:p>
        </p:txBody>
      </p:sp>
      <p:pic>
        <p:nvPicPr>
          <p:cNvPr id="11" name="Picture 10" descr="A graph of events and events&#10;&#10;Description automatically generated">
            <a:extLst>
              <a:ext uri="{FF2B5EF4-FFF2-40B4-BE49-F238E27FC236}">
                <a16:creationId xmlns:a16="http://schemas.microsoft.com/office/drawing/2014/main" id="{4E1F7E96-E746-1652-268D-1A3997E6C727}"/>
              </a:ext>
            </a:extLst>
          </p:cNvPr>
          <p:cNvPicPr>
            <a:picLocks noChangeAspect="1"/>
          </p:cNvPicPr>
          <p:nvPr/>
        </p:nvPicPr>
        <p:blipFill>
          <a:blip r:embed="rId3"/>
          <a:stretch>
            <a:fillRect/>
          </a:stretch>
        </p:blipFill>
        <p:spPr>
          <a:xfrm>
            <a:off x="0" y="927686"/>
            <a:ext cx="2824252" cy="2431447"/>
          </a:xfrm>
          <a:prstGeom prst="rect">
            <a:avLst/>
          </a:prstGeom>
        </p:spPr>
      </p:pic>
      <p:pic>
        <p:nvPicPr>
          <p:cNvPr id="13" name="Picture 12" descr="A graph of a patient's survival&#10;&#10;Description automatically generated">
            <a:extLst>
              <a:ext uri="{FF2B5EF4-FFF2-40B4-BE49-F238E27FC236}">
                <a16:creationId xmlns:a16="http://schemas.microsoft.com/office/drawing/2014/main" id="{1E9414CC-0BA5-4D00-1D43-B11E101BF6DA}"/>
              </a:ext>
            </a:extLst>
          </p:cNvPr>
          <p:cNvPicPr>
            <a:picLocks noChangeAspect="1"/>
          </p:cNvPicPr>
          <p:nvPr/>
        </p:nvPicPr>
        <p:blipFill>
          <a:blip r:embed="rId4"/>
          <a:stretch>
            <a:fillRect/>
          </a:stretch>
        </p:blipFill>
        <p:spPr>
          <a:xfrm>
            <a:off x="2945581" y="873046"/>
            <a:ext cx="3002777" cy="2502981"/>
          </a:xfrm>
          <a:prstGeom prst="rect">
            <a:avLst/>
          </a:prstGeom>
        </p:spPr>
      </p:pic>
      <p:pic>
        <p:nvPicPr>
          <p:cNvPr id="15" name="Picture 14" descr="A graph of a patient's survival&#10;&#10;Description automatically generated">
            <a:extLst>
              <a:ext uri="{FF2B5EF4-FFF2-40B4-BE49-F238E27FC236}">
                <a16:creationId xmlns:a16="http://schemas.microsoft.com/office/drawing/2014/main" id="{217E8976-A132-7441-08D0-10947B707ADA}"/>
              </a:ext>
            </a:extLst>
          </p:cNvPr>
          <p:cNvPicPr>
            <a:picLocks noChangeAspect="1"/>
          </p:cNvPicPr>
          <p:nvPr/>
        </p:nvPicPr>
        <p:blipFill>
          <a:blip r:embed="rId5"/>
          <a:stretch>
            <a:fillRect/>
          </a:stretch>
        </p:blipFill>
        <p:spPr>
          <a:xfrm>
            <a:off x="6071353" y="927686"/>
            <a:ext cx="2789111" cy="2525001"/>
          </a:xfrm>
          <a:prstGeom prst="rect">
            <a:avLst/>
          </a:prstGeom>
        </p:spPr>
      </p:pic>
      <p:graphicFrame>
        <p:nvGraphicFramePr>
          <p:cNvPr id="16" name="Table 15">
            <a:extLst>
              <a:ext uri="{FF2B5EF4-FFF2-40B4-BE49-F238E27FC236}">
                <a16:creationId xmlns:a16="http://schemas.microsoft.com/office/drawing/2014/main" id="{0D7B2D39-8999-E345-BF10-1184F802898C}"/>
              </a:ext>
            </a:extLst>
          </p:cNvPr>
          <p:cNvGraphicFramePr>
            <a:graphicFrameLocks/>
          </p:cNvGraphicFramePr>
          <p:nvPr/>
        </p:nvGraphicFramePr>
        <p:xfrm>
          <a:off x="6087612" y="3487162"/>
          <a:ext cx="2954017" cy="802582"/>
        </p:xfrm>
        <a:graphic>
          <a:graphicData uri="http://schemas.openxmlformats.org/drawingml/2006/table">
            <a:tbl>
              <a:tblPr firstRow="1" bandRow="1">
                <a:tableStyleId>{10A1B5D5-9B99-4C35-A422-299274C87663}</a:tableStyleId>
              </a:tblPr>
              <a:tblGrid>
                <a:gridCol w="690201">
                  <a:extLst>
                    <a:ext uri="{9D8B030D-6E8A-4147-A177-3AD203B41FA5}">
                      <a16:colId xmlns:a16="http://schemas.microsoft.com/office/drawing/2014/main" val="1466131464"/>
                    </a:ext>
                  </a:extLst>
                </a:gridCol>
                <a:gridCol w="1169582">
                  <a:extLst>
                    <a:ext uri="{9D8B030D-6E8A-4147-A177-3AD203B41FA5}">
                      <a16:colId xmlns:a16="http://schemas.microsoft.com/office/drawing/2014/main" val="1936866388"/>
                    </a:ext>
                  </a:extLst>
                </a:gridCol>
                <a:gridCol w="1094234">
                  <a:extLst>
                    <a:ext uri="{9D8B030D-6E8A-4147-A177-3AD203B41FA5}">
                      <a16:colId xmlns:a16="http://schemas.microsoft.com/office/drawing/2014/main" val="1013140778"/>
                    </a:ext>
                  </a:extLst>
                </a:gridCol>
              </a:tblGrid>
              <a:tr h="406772">
                <a:tc>
                  <a:txBody>
                    <a:bodyPr/>
                    <a:lstStyle/>
                    <a:p>
                      <a:pPr algn="ctr"/>
                      <a:endParaRPr lang="en-US" sz="1100" dirty="0"/>
                    </a:p>
                  </a:txBody>
                  <a:tcPr>
                    <a:solidFill>
                      <a:srgbClr val="0070C0"/>
                    </a:solidFill>
                  </a:tcPr>
                </a:tc>
                <a:tc>
                  <a:txBody>
                    <a:bodyPr/>
                    <a:lstStyle/>
                    <a:p>
                      <a:pPr algn="ctr"/>
                      <a:r>
                        <a:rPr lang="en-US" sz="1100" dirty="0">
                          <a:sym typeface="Wingdings" pitchFamily="2" charset="2"/>
                        </a:rPr>
                        <a:t>FOLFOX/CRT</a:t>
                      </a:r>
                      <a:endParaRPr lang="en-US" sz="1100" dirty="0"/>
                    </a:p>
                  </a:txBody>
                  <a:tcPr>
                    <a:solidFill>
                      <a:srgbClr val="0070C0"/>
                    </a:solidFill>
                  </a:tcPr>
                </a:tc>
                <a:tc>
                  <a:txBody>
                    <a:bodyPr/>
                    <a:lstStyle/>
                    <a:p>
                      <a:pPr algn="ctr"/>
                      <a:r>
                        <a:rPr lang="en-US" sz="1100" dirty="0"/>
                        <a:t>CRT/FOLFOX</a:t>
                      </a:r>
                    </a:p>
                  </a:txBody>
                  <a:tcPr>
                    <a:solidFill>
                      <a:srgbClr val="0070C0"/>
                    </a:solidFill>
                  </a:tcPr>
                </a:tc>
                <a:extLst>
                  <a:ext uri="{0D108BD9-81ED-4DB2-BD59-A6C34878D82A}">
                    <a16:rowId xmlns:a16="http://schemas.microsoft.com/office/drawing/2014/main" val="3104723761"/>
                  </a:ext>
                </a:extLst>
              </a:tr>
              <a:tr h="395810">
                <a:tc>
                  <a:txBody>
                    <a:bodyPr/>
                    <a:lstStyle/>
                    <a:p>
                      <a:pPr algn="ctr"/>
                      <a:r>
                        <a:rPr lang="en-US" sz="1100" dirty="0"/>
                        <a:t>3 Year </a:t>
                      </a:r>
                    </a:p>
                  </a:txBody>
                  <a:tcPr/>
                </a:tc>
                <a:tc>
                  <a:txBody>
                    <a:bodyPr/>
                    <a:lstStyle/>
                    <a:p>
                      <a:pPr algn="ctr"/>
                      <a:r>
                        <a:rPr lang="en-US" sz="1100" dirty="0"/>
                        <a:t>47%</a:t>
                      </a:r>
                    </a:p>
                  </a:txBody>
                  <a:tcPr/>
                </a:tc>
                <a:tc>
                  <a:txBody>
                    <a:bodyPr/>
                    <a:lstStyle/>
                    <a:p>
                      <a:pPr algn="ctr"/>
                      <a:r>
                        <a:rPr lang="en-US" sz="1100" dirty="0"/>
                        <a:t>60%</a:t>
                      </a:r>
                    </a:p>
                  </a:txBody>
                  <a:tcPr/>
                </a:tc>
                <a:extLst>
                  <a:ext uri="{0D108BD9-81ED-4DB2-BD59-A6C34878D82A}">
                    <a16:rowId xmlns:a16="http://schemas.microsoft.com/office/drawing/2014/main" val="474539116"/>
                  </a:ext>
                </a:extLst>
              </a:tr>
            </a:tbl>
          </a:graphicData>
        </a:graphic>
      </p:graphicFrame>
    </p:spTree>
    <p:extLst>
      <p:ext uri="{BB962C8B-B14F-4D97-AF65-F5344CB8AC3E}">
        <p14:creationId xmlns:p14="http://schemas.microsoft.com/office/powerpoint/2010/main" val="11232543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ADBBCD-B603-D446-63F5-0B271D8C126D}"/>
              </a:ext>
            </a:extLst>
          </p:cNvPr>
          <p:cNvSpPr>
            <a:spLocks noGrp="1"/>
          </p:cNvSpPr>
          <p:nvPr>
            <p:ph type="title"/>
          </p:nvPr>
        </p:nvSpPr>
        <p:spPr>
          <a:xfrm>
            <a:off x="-95058" y="52402"/>
            <a:ext cx="9144000" cy="507674"/>
          </a:xfrm>
        </p:spPr>
        <p:txBody>
          <a:bodyPr/>
          <a:lstStyle/>
          <a:p>
            <a:r>
              <a:rPr lang="en-US" sz="2400" dirty="0"/>
              <a:t>Non-Operative Management</a:t>
            </a:r>
          </a:p>
        </p:txBody>
      </p:sp>
      <p:sp>
        <p:nvSpPr>
          <p:cNvPr id="8" name="TextBox 7">
            <a:extLst>
              <a:ext uri="{FF2B5EF4-FFF2-40B4-BE49-F238E27FC236}">
                <a16:creationId xmlns:a16="http://schemas.microsoft.com/office/drawing/2014/main" id="{FDBAE667-88B5-8EFD-BC55-6B0ABC673A55}"/>
              </a:ext>
            </a:extLst>
          </p:cNvPr>
          <p:cNvSpPr txBox="1"/>
          <p:nvPr/>
        </p:nvSpPr>
        <p:spPr>
          <a:xfrm>
            <a:off x="7167455" y="16186"/>
            <a:ext cx="4607442" cy="2308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212121"/>
                </a:solidFill>
                <a:effectLst/>
                <a:uLnTx/>
                <a:uFillTx/>
                <a:latin typeface="Roboto" panose="02000000000000000000" pitchFamily="2" charset="0"/>
                <a:ea typeface="ＭＳ Ｐゴシック" charset="0"/>
              </a:rPr>
              <a:t>Quezada-Diaz et al. Oncol Clin 2022</a:t>
            </a:r>
            <a:endParaRPr kumimoji="0" lang="en-US" sz="9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9" name="TextBox 8">
            <a:extLst>
              <a:ext uri="{FF2B5EF4-FFF2-40B4-BE49-F238E27FC236}">
                <a16:creationId xmlns:a16="http://schemas.microsoft.com/office/drawing/2014/main" id="{07CDC759-2947-DA22-FC53-02D83316F3ED}"/>
              </a:ext>
            </a:extLst>
          </p:cNvPr>
          <p:cNvSpPr txBox="1"/>
          <p:nvPr/>
        </p:nvSpPr>
        <p:spPr>
          <a:xfrm>
            <a:off x="6168788" y="1058220"/>
            <a:ext cx="2826885" cy="163121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charset="0"/>
                <a:ea typeface="ＭＳ Ｐゴシック" charset="0"/>
              </a:rPr>
              <a:t>Surveillance</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History and Physical and CEA every 3-6 months for 2 years, then every 6 months for 5 years</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DRE and proctoscopy or flex sigmoidoscopy every 3-4 months for 2 years every 6 months for 5 years</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MRI rectum every 6 months for 3 years </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CT CAP every 6-12 months for 5 years</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Colonoscopy at 1 year </a:t>
            </a:r>
          </a:p>
        </p:txBody>
      </p:sp>
      <p:pic>
        <p:nvPicPr>
          <p:cNvPr id="7" name="Content Placeholder 6" descr="A table with several images of the body&#10;&#10;Description automatically generated with medium confidence">
            <a:extLst>
              <a:ext uri="{FF2B5EF4-FFF2-40B4-BE49-F238E27FC236}">
                <a16:creationId xmlns:a16="http://schemas.microsoft.com/office/drawing/2014/main" id="{33964991-CC1A-9A29-1B06-529D8DA43081}"/>
              </a:ext>
            </a:extLst>
          </p:cNvPr>
          <p:cNvPicPr>
            <a:picLocks noGrp="1" noChangeAspect="1"/>
          </p:cNvPicPr>
          <p:nvPr>
            <p:ph sz="half" idx="1"/>
          </p:nvPr>
        </p:nvPicPr>
        <p:blipFill>
          <a:blip r:embed="rId2"/>
          <a:stretch>
            <a:fillRect/>
          </a:stretch>
        </p:blipFill>
        <p:spPr>
          <a:xfrm>
            <a:off x="498236" y="914184"/>
            <a:ext cx="5592170" cy="3012117"/>
          </a:xfrm>
        </p:spPr>
      </p:pic>
    </p:spTree>
    <p:extLst>
      <p:ext uri="{BB962C8B-B14F-4D97-AF65-F5344CB8AC3E}">
        <p14:creationId xmlns:p14="http://schemas.microsoft.com/office/powerpoint/2010/main" val="34008182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2E2B8E-3F59-391B-46F6-D3AE494B3F36}"/>
              </a:ext>
            </a:extLst>
          </p:cNvPr>
          <p:cNvSpPr>
            <a:spLocks noGrp="1"/>
          </p:cNvSpPr>
          <p:nvPr>
            <p:ph sz="half" idx="1"/>
          </p:nvPr>
        </p:nvSpPr>
        <p:spPr>
          <a:xfrm>
            <a:off x="522766" y="822961"/>
            <a:ext cx="7721009" cy="2936240"/>
          </a:xfrm>
        </p:spPr>
        <p:txBody>
          <a:bodyPr/>
          <a:lstStyle/>
          <a:p>
            <a:r>
              <a:rPr lang="en-US" b="1" dirty="0"/>
              <a:t>GERMAN TNT Trial CAO/ARO/AIO-18.1 </a:t>
            </a:r>
          </a:p>
          <a:p>
            <a:pPr lvl="1"/>
            <a:r>
              <a:rPr lang="en-US" dirty="0"/>
              <a:t>Evaluating organ preservation of Short Course RT followed by FOLFOX (9 cycles) compared to Chemoradiation with FOLFOX followed by FOLFOX (6 cycles)</a:t>
            </a:r>
          </a:p>
          <a:p>
            <a:r>
              <a:rPr lang="en-US" b="1" dirty="0"/>
              <a:t>Alliance JANUS Trial</a:t>
            </a:r>
          </a:p>
          <a:p>
            <a:pPr lvl="1"/>
            <a:r>
              <a:rPr lang="en-US" dirty="0"/>
              <a:t>Mid/Low T4 or N+ or Low T3 – LCRT followed by FOLFOX/CAPOX or FOLIRINOX</a:t>
            </a:r>
          </a:p>
          <a:p>
            <a:pPr marL="457200" lvl="1" indent="0">
              <a:buNone/>
            </a:pPr>
            <a:endParaRPr lang="en-US" dirty="0"/>
          </a:p>
        </p:txBody>
      </p:sp>
      <p:sp>
        <p:nvSpPr>
          <p:cNvPr id="4" name="Title 3">
            <a:extLst>
              <a:ext uri="{FF2B5EF4-FFF2-40B4-BE49-F238E27FC236}">
                <a16:creationId xmlns:a16="http://schemas.microsoft.com/office/drawing/2014/main" id="{E3E88F45-E662-9570-65FB-9EAC28471E3C}"/>
              </a:ext>
            </a:extLst>
          </p:cNvPr>
          <p:cNvSpPr>
            <a:spLocks noGrp="1"/>
          </p:cNvSpPr>
          <p:nvPr>
            <p:ph type="title"/>
          </p:nvPr>
        </p:nvSpPr>
        <p:spPr/>
        <p:txBody>
          <a:bodyPr/>
          <a:lstStyle/>
          <a:p>
            <a:r>
              <a:rPr lang="en-US" dirty="0"/>
              <a:t>Ongoing TNT Trials</a:t>
            </a:r>
          </a:p>
        </p:txBody>
      </p:sp>
    </p:spTree>
    <p:extLst>
      <p:ext uri="{BB962C8B-B14F-4D97-AF65-F5344CB8AC3E}">
        <p14:creationId xmlns:p14="http://schemas.microsoft.com/office/powerpoint/2010/main" val="33053462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6CB6F8-8694-FF98-73D5-856623364F6F}"/>
              </a:ext>
            </a:extLst>
          </p:cNvPr>
          <p:cNvSpPr>
            <a:spLocks noGrp="1"/>
          </p:cNvSpPr>
          <p:nvPr>
            <p:ph sz="half" idx="1"/>
          </p:nvPr>
        </p:nvSpPr>
        <p:spPr/>
        <p:txBody>
          <a:bodyPr/>
          <a:lstStyle/>
          <a:p>
            <a:endParaRPr lang="en-US"/>
          </a:p>
        </p:txBody>
      </p:sp>
      <p:sp>
        <p:nvSpPr>
          <p:cNvPr id="3" name="Content Placeholder 2">
            <a:extLst>
              <a:ext uri="{FF2B5EF4-FFF2-40B4-BE49-F238E27FC236}">
                <a16:creationId xmlns:a16="http://schemas.microsoft.com/office/drawing/2014/main" id="{38F9ECBC-C040-8D66-FAF9-D9EA3C0A155B}"/>
              </a:ext>
            </a:extLst>
          </p:cNvPr>
          <p:cNvSpPr>
            <a:spLocks noGrp="1"/>
          </p:cNvSpPr>
          <p:nvPr>
            <p:ph sz="half" idx="2"/>
          </p:nvPr>
        </p:nvSpPr>
        <p:spPr/>
        <p:txBody>
          <a:bodyPr/>
          <a:lstStyle/>
          <a:p>
            <a:endParaRPr lang="en-US"/>
          </a:p>
        </p:txBody>
      </p:sp>
      <p:sp>
        <p:nvSpPr>
          <p:cNvPr id="4" name="Title 3">
            <a:extLst>
              <a:ext uri="{FF2B5EF4-FFF2-40B4-BE49-F238E27FC236}">
                <a16:creationId xmlns:a16="http://schemas.microsoft.com/office/drawing/2014/main" id="{878CFB4A-6E70-77A3-F7E3-2C5AABB76915}"/>
              </a:ext>
            </a:extLst>
          </p:cNvPr>
          <p:cNvSpPr>
            <a:spLocks noGrp="1"/>
          </p:cNvSpPr>
          <p:nvPr>
            <p:ph type="title"/>
          </p:nvPr>
        </p:nvSpPr>
        <p:spPr/>
        <p:txBody>
          <a:bodyPr/>
          <a:lstStyle/>
          <a:p>
            <a:r>
              <a:rPr lang="en-US" sz="2400" dirty="0"/>
              <a:t>PROSPECT Trial</a:t>
            </a:r>
          </a:p>
        </p:txBody>
      </p:sp>
      <p:pic>
        <p:nvPicPr>
          <p:cNvPr id="17410" name="Picture 2">
            <a:extLst>
              <a:ext uri="{FF2B5EF4-FFF2-40B4-BE49-F238E27FC236}">
                <a16:creationId xmlns:a16="http://schemas.microsoft.com/office/drawing/2014/main" id="{2ABE251A-5D73-B394-99C3-B551B18F63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4243"/>
            <a:ext cx="9144000" cy="32797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4B33B09-9FDF-762A-124C-1CCFD444313C}"/>
              </a:ext>
            </a:extLst>
          </p:cNvPr>
          <p:cNvSpPr txBox="1"/>
          <p:nvPr/>
        </p:nvSpPr>
        <p:spPr>
          <a:xfrm>
            <a:off x="685800" y="462707"/>
            <a:ext cx="2154865"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Can we omit radiation?</a:t>
            </a:r>
          </a:p>
        </p:txBody>
      </p:sp>
      <p:sp>
        <p:nvSpPr>
          <p:cNvPr id="6" name="TextBox 5">
            <a:extLst>
              <a:ext uri="{FF2B5EF4-FFF2-40B4-BE49-F238E27FC236}">
                <a16:creationId xmlns:a16="http://schemas.microsoft.com/office/drawing/2014/main" id="{D3E7DE6D-D8BB-8A5A-E880-5742AE0F5C1A}"/>
              </a:ext>
            </a:extLst>
          </p:cNvPr>
          <p:cNvSpPr txBox="1"/>
          <p:nvPr/>
        </p:nvSpPr>
        <p:spPr>
          <a:xfrm>
            <a:off x="7526215" y="43781"/>
            <a:ext cx="1467068" cy="2308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Schrag et al. NEJM 2023</a:t>
            </a:r>
          </a:p>
        </p:txBody>
      </p:sp>
    </p:spTree>
    <p:extLst>
      <p:ext uri="{BB962C8B-B14F-4D97-AF65-F5344CB8AC3E}">
        <p14:creationId xmlns:p14="http://schemas.microsoft.com/office/powerpoint/2010/main" val="9375443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text&#10;&#10;Description automatically generated">
            <a:extLst>
              <a:ext uri="{FF2B5EF4-FFF2-40B4-BE49-F238E27FC236}">
                <a16:creationId xmlns:a16="http://schemas.microsoft.com/office/drawing/2014/main" id="{73B5FC20-BF4D-C241-CF75-38F10DC9B9AC}"/>
              </a:ext>
            </a:extLst>
          </p:cNvPr>
          <p:cNvPicPr>
            <a:picLocks noGrp="1" noChangeAspect="1"/>
          </p:cNvPicPr>
          <p:nvPr>
            <p:ph sz="half" idx="1"/>
          </p:nvPr>
        </p:nvPicPr>
        <p:blipFill>
          <a:blip r:embed="rId3"/>
          <a:stretch>
            <a:fillRect/>
          </a:stretch>
        </p:blipFill>
        <p:spPr>
          <a:xfrm>
            <a:off x="64535" y="573179"/>
            <a:ext cx="3810000" cy="950320"/>
          </a:xfrm>
        </p:spPr>
      </p:pic>
      <p:sp>
        <p:nvSpPr>
          <p:cNvPr id="4" name="Title 3">
            <a:extLst>
              <a:ext uri="{FF2B5EF4-FFF2-40B4-BE49-F238E27FC236}">
                <a16:creationId xmlns:a16="http://schemas.microsoft.com/office/drawing/2014/main" id="{C02F94E4-FE49-5EBC-4898-39464E564280}"/>
              </a:ext>
            </a:extLst>
          </p:cNvPr>
          <p:cNvSpPr>
            <a:spLocks noGrp="1"/>
          </p:cNvSpPr>
          <p:nvPr>
            <p:ph type="title"/>
          </p:nvPr>
        </p:nvSpPr>
        <p:spPr/>
        <p:txBody>
          <a:bodyPr/>
          <a:lstStyle/>
          <a:p>
            <a:r>
              <a:rPr lang="en-US" sz="1800" dirty="0"/>
              <a:t> Microsatellite High (MSI-H) /Deficiency in Mismatch Repair (dMMR) Rectal Cancer </a:t>
            </a:r>
          </a:p>
        </p:txBody>
      </p:sp>
      <p:pic>
        <p:nvPicPr>
          <p:cNvPr id="10" name="Picture 9" descr="A diagram of a medical procedure&#10;&#10;Description automatically generated">
            <a:extLst>
              <a:ext uri="{FF2B5EF4-FFF2-40B4-BE49-F238E27FC236}">
                <a16:creationId xmlns:a16="http://schemas.microsoft.com/office/drawing/2014/main" id="{D2211624-3CFE-5EE6-6E42-7BD1D898A625}"/>
              </a:ext>
            </a:extLst>
          </p:cNvPr>
          <p:cNvPicPr>
            <a:picLocks noChangeAspect="1"/>
          </p:cNvPicPr>
          <p:nvPr/>
        </p:nvPicPr>
        <p:blipFill>
          <a:blip r:embed="rId4"/>
          <a:stretch>
            <a:fillRect/>
          </a:stretch>
        </p:blipFill>
        <p:spPr>
          <a:xfrm>
            <a:off x="4293117" y="436846"/>
            <a:ext cx="4432300" cy="1587500"/>
          </a:xfrm>
          <a:prstGeom prst="rect">
            <a:avLst/>
          </a:prstGeom>
        </p:spPr>
      </p:pic>
      <p:pic>
        <p:nvPicPr>
          <p:cNvPr id="12" name="Picture 11" descr="A graph of patient response&#10;&#10;Description automatically generated with medium confidence">
            <a:extLst>
              <a:ext uri="{FF2B5EF4-FFF2-40B4-BE49-F238E27FC236}">
                <a16:creationId xmlns:a16="http://schemas.microsoft.com/office/drawing/2014/main" id="{F9AC84C7-92D6-FB3F-40C1-D0C0816E932C}"/>
              </a:ext>
            </a:extLst>
          </p:cNvPr>
          <p:cNvPicPr>
            <a:picLocks noChangeAspect="1"/>
          </p:cNvPicPr>
          <p:nvPr/>
        </p:nvPicPr>
        <p:blipFill>
          <a:blip r:embed="rId5"/>
          <a:stretch>
            <a:fillRect/>
          </a:stretch>
        </p:blipFill>
        <p:spPr>
          <a:xfrm>
            <a:off x="4400106" y="2255178"/>
            <a:ext cx="3290777" cy="1912208"/>
          </a:xfrm>
          <a:prstGeom prst="rect">
            <a:avLst/>
          </a:prstGeom>
        </p:spPr>
      </p:pic>
      <p:sp>
        <p:nvSpPr>
          <p:cNvPr id="13" name="TextBox 12">
            <a:extLst>
              <a:ext uri="{FF2B5EF4-FFF2-40B4-BE49-F238E27FC236}">
                <a16:creationId xmlns:a16="http://schemas.microsoft.com/office/drawing/2014/main" id="{02922BB0-EE84-A465-78E2-3EC4CA3847B3}"/>
              </a:ext>
            </a:extLst>
          </p:cNvPr>
          <p:cNvSpPr txBox="1"/>
          <p:nvPr/>
        </p:nvSpPr>
        <p:spPr>
          <a:xfrm>
            <a:off x="7606049" y="4167386"/>
            <a:ext cx="1467068" cy="2308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Cercek et al. NEJM 2022</a:t>
            </a:r>
          </a:p>
        </p:txBody>
      </p:sp>
      <p:pic>
        <p:nvPicPr>
          <p:cNvPr id="17" name="Picture 16" descr="A collage of images of a person's body&#10;&#10;Description automatically generated">
            <a:extLst>
              <a:ext uri="{FF2B5EF4-FFF2-40B4-BE49-F238E27FC236}">
                <a16:creationId xmlns:a16="http://schemas.microsoft.com/office/drawing/2014/main" id="{504AB87B-A989-D4FC-E4CF-1CF999E15EFF}"/>
              </a:ext>
            </a:extLst>
          </p:cNvPr>
          <p:cNvPicPr>
            <a:picLocks noChangeAspect="1"/>
          </p:cNvPicPr>
          <p:nvPr/>
        </p:nvPicPr>
        <p:blipFill>
          <a:blip r:embed="rId6"/>
          <a:stretch>
            <a:fillRect/>
          </a:stretch>
        </p:blipFill>
        <p:spPr>
          <a:xfrm>
            <a:off x="261237" y="1583921"/>
            <a:ext cx="3424716" cy="2698881"/>
          </a:xfrm>
          <a:prstGeom prst="rect">
            <a:avLst/>
          </a:prstGeom>
        </p:spPr>
      </p:pic>
    </p:spTree>
    <p:extLst>
      <p:ext uri="{BB962C8B-B14F-4D97-AF65-F5344CB8AC3E}">
        <p14:creationId xmlns:p14="http://schemas.microsoft.com/office/powerpoint/2010/main" val="22955922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D8B0FF-6E8A-6A2C-94CD-44D3F4926C3C}"/>
              </a:ext>
            </a:extLst>
          </p:cNvPr>
          <p:cNvSpPr>
            <a:spLocks noGrp="1"/>
          </p:cNvSpPr>
          <p:nvPr>
            <p:ph sz="half" idx="1"/>
          </p:nvPr>
        </p:nvSpPr>
        <p:spPr/>
        <p:txBody>
          <a:bodyPr/>
          <a:lstStyle/>
          <a:p>
            <a:endParaRPr lang="en-US"/>
          </a:p>
        </p:txBody>
      </p:sp>
      <p:sp>
        <p:nvSpPr>
          <p:cNvPr id="3" name="Content Placeholder 2">
            <a:extLst>
              <a:ext uri="{FF2B5EF4-FFF2-40B4-BE49-F238E27FC236}">
                <a16:creationId xmlns:a16="http://schemas.microsoft.com/office/drawing/2014/main" id="{129E700E-2536-9AA7-E4FE-94706044C55D}"/>
              </a:ext>
            </a:extLst>
          </p:cNvPr>
          <p:cNvSpPr>
            <a:spLocks noGrp="1"/>
          </p:cNvSpPr>
          <p:nvPr>
            <p:ph sz="half" idx="2"/>
          </p:nvPr>
        </p:nvSpPr>
        <p:spPr/>
        <p:txBody>
          <a:bodyPr/>
          <a:lstStyle/>
          <a:p>
            <a:endParaRPr lang="en-US" dirty="0"/>
          </a:p>
        </p:txBody>
      </p:sp>
      <p:sp>
        <p:nvSpPr>
          <p:cNvPr id="4" name="Title 3">
            <a:extLst>
              <a:ext uri="{FF2B5EF4-FFF2-40B4-BE49-F238E27FC236}">
                <a16:creationId xmlns:a16="http://schemas.microsoft.com/office/drawing/2014/main" id="{E916A767-65C8-230D-4B18-ACA0BE59EF28}"/>
              </a:ext>
            </a:extLst>
          </p:cNvPr>
          <p:cNvSpPr>
            <a:spLocks noGrp="1"/>
          </p:cNvSpPr>
          <p:nvPr>
            <p:ph type="title"/>
          </p:nvPr>
        </p:nvSpPr>
        <p:spPr/>
        <p:txBody>
          <a:bodyPr/>
          <a:lstStyle/>
          <a:p>
            <a:r>
              <a:rPr lang="en-US" sz="2800" dirty="0"/>
              <a:t>Approach for MSS Locally Advanced Rectal Cancer</a:t>
            </a:r>
          </a:p>
        </p:txBody>
      </p:sp>
      <p:pic>
        <p:nvPicPr>
          <p:cNvPr id="18434" name="Picture 2">
            <a:extLst>
              <a:ext uri="{FF2B5EF4-FFF2-40B4-BE49-F238E27FC236}">
                <a16:creationId xmlns:a16="http://schemas.microsoft.com/office/drawing/2014/main" id="{51F6F8EF-9BBF-EA7B-6602-E2FC4A126C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459" y="766595"/>
            <a:ext cx="8182741" cy="3615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573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34A339-2504-8BAE-1812-6670B6A9F6FD}"/>
              </a:ext>
            </a:extLst>
          </p:cNvPr>
          <p:cNvSpPr>
            <a:spLocks noGrp="1"/>
          </p:cNvSpPr>
          <p:nvPr>
            <p:ph sz="half" idx="1"/>
          </p:nvPr>
        </p:nvSpPr>
        <p:spPr>
          <a:xfrm>
            <a:off x="685800" y="999461"/>
            <a:ext cx="3810000" cy="2936240"/>
          </a:xfrm>
        </p:spPr>
        <p:txBody>
          <a:bodyPr/>
          <a:lstStyle/>
          <a:p>
            <a:pPr marL="0" indent="0">
              <a:buNone/>
            </a:pPr>
            <a:r>
              <a:rPr lang="en-US" dirty="0"/>
              <a:t>Any questions?</a:t>
            </a:r>
          </a:p>
        </p:txBody>
      </p:sp>
      <p:sp>
        <p:nvSpPr>
          <p:cNvPr id="4" name="Title 3">
            <a:extLst>
              <a:ext uri="{FF2B5EF4-FFF2-40B4-BE49-F238E27FC236}">
                <a16:creationId xmlns:a16="http://schemas.microsoft.com/office/drawing/2014/main" id="{BE6DAC9E-A5D7-19EB-3D45-2F6F1EA6CFB3}"/>
              </a:ext>
            </a:extLst>
          </p:cNvPr>
          <p:cNvSpPr>
            <a:spLocks noGrp="1"/>
          </p:cNvSpPr>
          <p:nvPr>
            <p:ph type="title"/>
          </p:nvPr>
        </p:nvSpPr>
        <p:spPr/>
        <p:txBody>
          <a:bodyPr/>
          <a:lstStyle/>
          <a:p>
            <a:r>
              <a:rPr lang="en-US" dirty="0"/>
              <a:t>Thank you! </a:t>
            </a:r>
          </a:p>
        </p:txBody>
      </p:sp>
      <p:pic>
        <p:nvPicPr>
          <p:cNvPr id="19458" name="Picture 2" descr="Thank You PowerPoint and Google Slides Template - PPT Slides">
            <a:extLst>
              <a:ext uri="{FF2B5EF4-FFF2-40B4-BE49-F238E27FC236}">
                <a16:creationId xmlns:a16="http://schemas.microsoft.com/office/drawing/2014/main" id="{C6A69C3A-0A2B-84D2-4E24-4EAA066E29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9473" y="999461"/>
            <a:ext cx="4758727" cy="2676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2569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3"/>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4"/>
          <a:stretch>
            <a:fillRect/>
          </a:stretch>
        </p:blipFill>
        <p:spPr>
          <a:xfrm>
            <a:off x="7037" y="0"/>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5"/>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6"/>
          <a:stretch>
            <a:fillRect/>
          </a:stretch>
        </p:blipFill>
        <p:spPr>
          <a:xfrm>
            <a:off x="-1276"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7"/>
          <a:stretch>
            <a:fillRect/>
          </a:stretch>
        </p:blipFill>
        <p:spPr>
          <a:xfrm>
            <a:off x="7037" y="9144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8"/>
          <a:stretch>
            <a:fillRect/>
          </a:stretch>
        </p:blipFill>
        <p:spPr>
          <a:xfrm>
            <a:off x="14075" y="12699"/>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9"/>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10"/>
          <a:stretch>
            <a:fillRect/>
          </a:stretch>
        </p:blipFill>
        <p:spPr>
          <a:xfrm>
            <a:off x="-1" y="-12701"/>
            <a:ext cx="9129925" cy="5148263"/>
          </a:xfrm>
          <a:prstGeom prst="rect">
            <a:avLst/>
          </a:prstGeom>
        </p:spPr>
      </p:pic>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11"/>
          <a:stretch>
            <a:fillRect/>
          </a:stretch>
        </p:blipFill>
        <p:spPr>
          <a:xfrm>
            <a:off x="7037" y="0"/>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GI CANCERS</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Wednesday, November 8, 2023 </a:t>
            </a:r>
          </a:p>
        </p:txBody>
      </p:sp>
      <p:pic>
        <p:nvPicPr>
          <p:cNvPr id="12" name="Picture 11">
            <a:extLst>
              <a:ext uri="{FF2B5EF4-FFF2-40B4-BE49-F238E27FC236}">
                <a16:creationId xmlns:a16="http://schemas.microsoft.com/office/drawing/2014/main" id="{A32BC9AA-CA37-5746-60B1-F8423A2B89F6}"/>
              </a:ext>
            </a:extLst>
          </p:cNvPr>
          <p:cNvPicPr>
            <a:picLocks noChangeAspect="1"/>
          </p:cNvPicPr>
          <p:nvPr/>
        </p:nvPicPr>
        <p:blipFill>
          <a:blip r:embed="rId12"/>
          <a:stretch>
            <a:fillRect/>
          </a:stretch>
        </p:blipFill>
        <p:spPr>
          <a:xfrm>
            <a:off x="7120466" y="4483416"/>
            <a:ext cx="1602316" cy="366131"/>
          </a:xfrm>
          <a:prstGeom prst="rect">
            <a:avLst/>
          </a:prstGeom>
        </p:spPr>
      </p:pic>
    </p:spTree>
    <p:extLst>
      <p:ext uri="{BB962C8B-B14F-4D97-AF65-F5344CB8AC3E}">
        <p14:creationId xmlns:p14="http://schemas.microsoft.com/office/powerpoint/2010/main" val="631240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9BB1F4D-133C-13AB-85EA-C2EE54362900}"/>
              </a:ext>
            </a:extLst>
          </p:cNvPr>
          <p:cNvSpPr>
            <a:spLocks noGrp="1"/>
          </p:cNvSpPr>
          <p:nvPr>
            <p:ph type="subTitle" idx="1"/>
          </p:nvPr>
        </p:nvSpPr>
        <p:spPr>
          <a:xfrm>
            <a:off x="372650" y="1981404"/>
            <a:ext cx="3479104" cy="1241822"/>
          </a:xfrm>
        </p:spPr>
        <p:txBody>
          <a:bodyPr>
            <a:noAutofit/>
          </a:bodyPr>
          <a:lstStyle/>
          <a:p>
            <a:pPr algn="l"/>
            <a:r>
              <a:rPr lang="en-US" sz="1500" b="1" i="1" dirty="0">
                <a:solidFill>
                  <a:srgbClr val="E6A513"/>
                </a:solidFill>
                <a:latin typeface="Arial" panose="020B0604020202020204" pitchFamily="34" charset="0"/>
                <a:cs typeface="Arial" panose="020B0604020202020204" pitchFamily="34" charset="0"/>
              </a:rPr>
              <a:t>2023 Events</a:t>
            </a:r>
            <a:endParaRPr lang="en-US" sz="1500" b="1" i="1" dirty="0">
              <a:solidFill>
                <a:srgbClr val="003767"/>
              </a:solidFill>
              <a:latin typeface="Arial" panose="020B0604020202020204" pitchFamily="34" charset="0"/>
              <a:cs typeface="Arial" panose="020B0604020202020204" pitchFamily="34" charset="0"/>
            </a:endParaRP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Precision Medicine:</a:t>
            </a:r>
            <a:r>
              <a:rPr lang="en-US" sz="1050" dirty="0">
                <a:solidFill>
                  <a:schemeClr val="bg1"/>
                </a:solidFill>
                <a:latin typeface="Arial" panose="020B0604020202020204" pitchFamily="34" charset="0"/>
                <a:cs typeface="Arial" panose="020B0604020202020204" pitchFamily="34" charset="0"/>
              </a:rPr>
              <a:t> November 16, </a:t>
            </a:r>
            <a:br>
              <a:rPr lang="en-US" sz="1050">
                <a:solidFill>
                  <a:schemeClr val="bg1"/>
                </a:solidFill>
                <a:latin typeface="Arial" panose="020B0604020202020204" pitchFamily="34" charset="0"/>
                <a:cs typeface="Arial" panose="020B0604020202020204" pitchFamily="34" charset="0"/>
              </a:rPr>
            </a:br>
            <a:r>
              <a:rPr lang="en-US" sz="1050" dirty="0">
                <a:solidFill>
                  <a:schemeClr val="bg1"/>
                </a:solidFill>
                <a:latin typeface="Arial" panose="020B0604020202020204" pitchFamily="34" charset="0"/>
                <a:cs typeface="Arial" panose="020B0604020202020204" pitchFamily="34" charset="0"/>
              </a:rPr>
              <a:t>Washington, DC</a:t>
            </a: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Breast: </a:t>
            </a:r>
            <a:r>
              <a:rPr lang="en-US" sz="1050" dirty="0">
                <a:solidFill>
                  <a:schemeClr val="bg1"/>
                </a:solidFill>
                <a:latin typeface="Arial" panose="020B0604020202020204" pitchFamily="34" charset="0"/>
                <a:cs typeface="Arial" panose="020B0604020202020204" pitchFamily="34" charset="0"/>
              </a:rPr>
              <a:t>December 4, San Antonio, TX</a:t>
            </a:r>
          </a:p>
          <a:p>
            <a:pPr algn="l"/>
            <a:br>
              <a:rPr lang="en-US" sz="1050">
                <a:solidFill>
                  <a:srgbClr val="E6A513"/>
                </a:solidFill>
                <a:latin typeface="Arial" panose="020B0604020202020204" pitchFamily="34" charset="0"/>
                <a:cs typeface="Arial" panose="020B0604020202020204" pitchFamily="34" charset="0"/>
              </a:rPr>
            </a:br>
            <a:endParaRPr lang="en-US" sz="1050">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6848280A-52CF-14A2-72C8-A76D653B1539}"/>
              </a:ext>
            </a:extLst>
          </p:cNvPr>
          <p:cNvSpPr txBox="1">
            <a:spLocks/>
          </p:cNvSpPr>
          <p:nvPr/>
        </p:nvSpPr>
        <p:spPr>
          <a:xfrm>
            <a:off x="2852803" y="1981404"/>
            <a:ext cx="3479104" cy="124182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500" b="1" i="1" dirty="0">
                <a:solidFill>
                  <a:srgbClr val="E6A513"/>
                </a:solidFill>
                <a:latin typeface="Arial" panose="020B0604020202020204" pitchFamily="34" charset="0"/>
                <a:cs typeface="Arial" panose="020B0604020202020204" pitchFamily="34" charset="0"/>
              </a:rPr>
              <a:t>2024 Events</a:t>
            </a:r>
            <a:endParaRPr lang="en-US" sz="1500" b="1" dirty="0">
              <a:solidFill>
                <a:srgbClr val="E6A513"/>
              </a:solidFill>
              <a:latin typeface="Arial" panose="020B0604020202020204" pitchFamily="34" charset="0"/>
              <a:cs typeface="Arial" panose="020B0604020202020204" pitchFamily="34" charset="0"/>
            </a:endParaRP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Genitourinary: </a:t>
            </a:r>
            <a:r>
              <a:rPr lang="en-US" sz="1050" dirty="0">
                <a:solidFill>
                  <a:schemeClr val="bg1"/>
                </a:solidFill>
                <a:latin typeface="Arial" panose="020B0604020202020204" pitchFamily="34" charset="0"/>
                <a:cs typeface="Arial" panose="020B0604020202020204" pitchFamily="34" charset="0"/>
              </a:rPr>
              <a:t>January 24, San Francisco, CA</a:t>
            </a: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Lung: </a:t>
            </a:r>
            <a:r>
              <a:rPr lang="en-US" sz="1050" dirty="0">
                <a:solidFill>
                  <a:schemeClr val="bg1"/>
                </a:solidFill>
                <a:latin typeface="Arial" panose="020B0604020202020204" pitchFamily="34" charset="0"/>
                <a:cs typeface="Arial" panose="020B0604020202020204" pitchFamily="34" charset="0"/>
              </a:rPr>
              <a:t>March, Atlanta, GA</a:t>
            </a: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Gyn-</a:t>
            </a:r>
            <a:r>
              <a:rPr lang="en-US" sz="1050" b="1" dirty="0" err="1">
                <a:solidFill>
                  <a:schemeClr val="bg1"/>
                </a:solidFill>
                <a:latin typeface="Arial" panose="020B0604020202020204" pitchFamily="34" charset="0"/>
                <a:cs typeface="Arial" panose="020B0604020202020204" pitchFamily="34" charset="0"/>
              </a:rPr>
              <a:t>Onc</a:t>
            </a:r>
            <a:r>
              <a:rPr lang="en-US" sz="1050" b="1" dirty="0">
                <a:solidFill>
                  <a:schemeClr val="bg1"/>
                </a:solidFill>
                <a:latin typeface="Arial" panose="020B0604020202020204" pitchFamily="34" charset="0"/>
                <a:cs typeface="Arial" panose="020B0604020202020204" pitchFamily="34" charset="0"/>
              </a:rPr>
              <a:t>:</a:t>
            </a:r>
            <a:r>
              <a:rPr lang="en-US" sz="1050" dirty="0">
                <a:solidFill>
                  <a:schemeClr val="bg1"/>
                </a:solidFill>
                <a:latin typeface="Arial" panose="020B0604020202020204" pitchFamily="34" charset="0"/>
                <a:cs typeface="Arial" panose="020B0604020202020204" pitchFamily="34" charset="0"/>
              </a:rPr>
              <a:t> May, Austin, TX</a:t>
            </a: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Lung: </a:t>
            </a:r>
            <a:r>
              <a:rPr lang="en-US" sz="1050" dirty="0">
                <a:solidFill>
                  <a:schemeClr val="bg1"/>
                </a:solidFill>
                <a:latin typeface="Arial" panose="020B0604020202020204" pitchFamily="34" charset="0"/>
                <a:cs typeface="Arial" panose="020B0604020202020204" pitchFamily="34" charset="0"/>
              </a:rPr>
              <a:t>June, Chicago, IL</a:t>
            </a: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Gastrointestinal: </a:t>
            </a:r>
            <a:r>
              <a:rPr lang="en-US" sz="1050" dirty="0">
                <a:solidFill>
                  <a:schemeClr val="bg1"/>
                </a:solidFill>
                <a:latin typeface="Arial" panose="020B0604020202020204" pitchFamily="34" charset="0"/>
                <a:cs typeface="Arial" panose="020B0604020202020204" pitchFamily="34" charset="0"/>
              </a:rPr>
              <a:t>November, Washington, DC</a:t>
            </a: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Breast: </a:t>
            </a:r>
            <a:r>
              <a:rPr lang="en-US" sz="1050" dirty="0">
                <a:solidFill>
                  <a:schemeClr val="bg1"/>
                </a:solidFill>
                <a:latin typeface="Arial" panose="020B0604020202020204" pitchFamily="34" charset="0"/>
                <a:cs typeface="Arial" panose="020B0604020202020204" pitchFamily="34" charset="0"/>
              </a:rPr>
              <a:t>December, San Antonio, TX</a:t>
            </a:r>
          </a:p>
        </p:txBody>
      </p:sp>
    </p:spTree>
    <p:extLst>
      <p:ext uri="{BB962C8B-B14F-4D97-AF65-F5344CB8AC3E}">
        <p14:creationId xmlns:p14="http://schemas.microsoft.com/office/powerpoint/2010/main" val="8384867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74116-DA5E-45B8-B1B6-5D63C8223964}"/>
              </a:ext>
            </a:extLst>
          </p:cNvPr>
          <p:cNvSpPr>
            <a:spLocks noGrp="1"/>
          </p:cNvSpPr>
          <p:nvPr>
            <p:ph type="ctrTitle"/>
          </p:nvPr>
        </p:nvSpPr>
        <p:spPr>
          <a:xfrm>
            <a:off x="1011804" y="272058"/>
            <a:ext cx="6858000" cy="1790700"/>
          </a:xfrm>
        </p:spPr>
        <p:txBody>
          <a:bodyPr>
            <a:normAutofit/>
          </a:bodyPr>
          <a:lstStyle/>
          <a:p>
            <a:r>
              <a:rPr lang="en-US" b="1" dirty="0"/>
              <a:t>Updates in the Treatment of Esophagogastric Cancer</a:t>
            </a:r>
          </a:p>
        </p:txBody>
      </p:sp>
      <p:sp>
        <p:nvSpPr>
          <p:cNvPr id="3" name="Subtitle 2">
            <a:extLst>
              <a:ext uri="{FF2B5EF4-FFF2-40B4-BE49-F238E27FC236}">
                <a16:creationId xmlns:a16="http://schemas.microsoft.com/office/drawing/2014/main" id="{86B3390C-F8FB-43D8-823C-539D4E3A2E76}"/>
              </a:ext>
            </a:extLst>
          </p:cNvPr>
          <p:cNvSpPr>
            <a:spLocks noGrp="1"/>
          </p:cNvSpPr>
          <p:nvPr>
            <p:ph type="subTitle" idx="1"/>
          </p:nvPr>
        </p:nvSpPr>
        <p:spPr>
          <a:xfrm>
            <a:off x="762000" y="2574131"/>
            <a:ext cx="6858000" cy="1241822"/>
          </a:xfrm>
        </p:spPr>
        <p:txBody>
          <a:bodyPr>
            <a:noAutofit/>
          </a:bodyPr>
          <a:lstStyle/>
          <a:p>
            <a:r>
              <a:rPr lang="en-US" sz="2800" b="1" dirty="0"/>
              <a:t>Syma Iqbal, MD</a:t>
            </a:r>
            <a:br>
              <a:rPr lang="en-US" sz="2800" b="1" dirty="0"/>
            </a:br>
            <a:r>
              <a:rPr lang="en-US" sz="2800" b="1" dirty="0"/>
              <a:t>USC/Keck School of Medicine, Norris Comprehensive Cancer Center</a:t>
            </a:r>
          </a:p>
        </p:txBody>
      </p:sp>
    </p:spTree>
    <p:extLst>
      <p:ext uri="{BB962C8B-B14F-4D97-AF65-F5344CB8AC3E}">
        <p14:creationId xmlns:p14="http://schemas.microsoft.com/office/powerpoint/2010/main" val="34416296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07778-5CE3-44AB-B1EC-AF280D4F7B4F}"/>
              </a:ext>
            </a:extLst>
          </p:cNvPr>
          <p:cNvSpPr>
            <a:spLocks noGrp="1"/>
          </p:cNvSpPr>
          <p:nvPr>
            <p:ph type="title"/>
          </p:nvPr>
        </p:nvSpPr>
        <p:spPr>
          <a:xfrm>
            <a:off x="552449" y="204884"/>
            <a:ext cx="7610475" cy="581026"/>
          </a:xfrm>
        </p:spPr>
        <p:txBody>
          <a:bodyPr/>
          <a:lstStyle/>
          <a:p>
            <a:r>
              <a:rPr lang="en-US" sz="2800" dirty="0">
                <a:solidFill>
                  <a:schemeClr val="tx1"/>
                </a:solidFill>
              </a:rPr>
              <a:t>Update of Esophagogastric Cancers</a:t>
            </a:r>
          </a:p>
        </p:txBody>
      </p:sp>
      <p:sp>
        <p:nvSpPr>
          <p:cNvPr id="3" name="Text Placeholder 2">
            <a:extLst>
              <a:ext uri="{FF2B5EF4-FFF2-40B4-BE49-F238E27FC236}">
                <a16:creationId xmlns:a16="http://schemas.microsoft.com/office/drawing/2014/main" id="{827A74ED-B212-45AB-B57F-0682C8C35F7A}"/>
              </a:ext>
            </a:extLst>
          </p:cNvPr>
          <p:cNvSpPr>
            <a:spLocks noGrp="1"/>
          </p:cNvSpPr>
          <p:nvPr>
            <p:ph type="body" idx="1"/>
          </p:nvPr>
        </p:nvSpPr>
        <p:spPr>
          <a:xfrm>
            <a:off x="628650" y="1389362"/>
            <a:ext cx="7886700" cy="3263504"/>
          </a:xfrm>
        </p:spPr>
        <p:txBody>
          <a:bodyPr/>
          <a:lstStyle/>
          <a:p>
            <a:r>
              <a:rPr lang="en-US" dirty="0"/>
              <a:t>First line immunotherapy with chemotherapy – Updates</a:t>
            </a:r>
          </a:p>
          <a:p>
            <a:r>
              <a:rPr lang="en-US" dirty="0"/>
              <a:t>CLDN 18.2 – New target</a:t>
            </a:r>
          </a:p>
          <a:p>
            <a:r>
              <a:rPr lang="en-US" dirty="0"/>
              <a:t>HER2 + Cancer</a:t>
            </a:r>
          </a:p>
          <a:p>
            <a:r>
              <a:rPr lang="en-US" dirty="0"/>
              <a:t>Perioperative therapy</a:t>
            </a:r>
          </a:p>
        </p:txBody>
      </p:sp>
    </p:spTree>
    <p:extLst>
      <p:ext uri="{BB962C8B-B14F-4D97-AF65-F5344CB8AC3E}">
        <p14:creationId xmlns:p14="http://schemas.microsoft.com/office/powerpoint/2010/main" val="1782299176"/>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72D83F-FAB2-4844-9C2E-0E915CEB3CEE}"/>
              </a:ext>
            </a:extLst>
          </p:cNvPr>
          <p:cNvSpPr>
            <a:spLocks noGrp="1"/>
          </p:cNvSpPr>
          <p:nvPr>
            <p:ph type="title"/>
          </p:nvPr>
        </p:nvSpPr>
        <p:spPr>
          <a:xfrm>
            <a:off x="628650" y="1579959"/>
            <a:ext cx="7886700" cy="994172"/>
          </a:xfrm>
        </p:spPr>
        <p:txBody>
          <a:bodyPr/>
          <a:lstStyle/>
          <a:p>
            <a:r>
              <a:rPr lang="en-US" dirty="0"/>
              <a:t>Advanced Esophagogastric Cancer</a:t>
            </a:r>
          </a:p>
        </p:txBody>
      </p:sp>
    </p:spTree>
    <p:extLst>
      <p:ext uri="{BB962C8B-B14F-4D97-AF65-F5344CB8AC3E}">
        <p14:creationId xmlns:p14="http://schemas.microsoft.com/office/powerpoint/2010/main" val="34396121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41" y="2382"/>
            <a:ext cx="7886700" cy="994172"/>
          </a:xfrm>
        </p:spPr>
        <p:txBody>
          <a:bodyPr>
            <a:normAutofit/>
          </a:bodyPr>
          <a:lstStyle/>
          <a:p>
            <a:r>
              <a:rPr lang="en-US" sz="2700" b="1" dirty="0">
                <a:latin typeface="Arial" panose="020B0604020202020204" pitchFamily="34" charset="0"/>
                <a:ea typeface="+mn-ea"/>
                <a:cs typeface="Arial" panose="020B0604020202020204" pitchFamily="34" charset="0"/>
              </a:rPr>
              <a:t>CheckMate 649 study design</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192"/>
          <a:stretch/>
        </p:blipFill>
        <p:spPr bwMode="auto">
          <a:xfrm>
            <a:off x="226377" y="851712"/>
            <a:ext cx="8552404" cy="3696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179C6D74-3549-42D2-8652-9AEDAB70F5A1}"/>
              </a:ext>
            </a:extLst>
          </p:cNvPr>
          <p:cNvSpPr txBox="1"/>
          <p:nvPr/>
        </p:nvSpPr>
        <p:spPr>
          <a:xfrm>
            <a:off x="125965" y="4868883"/>
            <a:ext cx="5871287" cy="276999"/>
          </a:xfrm>
          <a:prstGeom prst="rect">
            <a:avLst/>
          </a:prstGeom>
          <a:noFill/>
        </p:spPr>
        <p:txBody>
          <a:bodyPr wrap="square" rtlCol="0">
            <a:spAutoFit/>
          </a:bodyPr>
          <a:lstStyle/>
          <a:p>
            <a:r>
              <a:rPr lang="en-US" sz="1200" dirty="0"/>
              <a:t>Janjigian, Y et al, ASCO Gastrointestinal Symposium 2023, Abstract 291 </a:t>
            </a:r>
          </a:p>
        </p:txBody>
      </p:sp>
    </p:spTree>
    <p:extLst>
      <p:ext uri="{BB962C8B-B14F-4D97-AF65-F5344CB8AC3E}">
        <p14:creationId xmlns:p14="http://schemas.microsoft.com/office/powerpoint/2010/main" val="941674780"/>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b="1" dirty="0">
                <a:latin typeface="Arial" charset="0"/>
                <a:ea typeface="+mn-ea"/>
                <a:cs typeface="+mn-cs"/>
              </a:rPr>
              <a:t>Overall survival: 36-month follow-up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798" y="117268"/>
            <a:ext cx="8552404" cy="4321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64AD2D2E-E189-4DEE-BCCA-FB028C876509}"/>
              </a:ext>
            </a:extLst>
          </p:cNvPr>
          <p:cNvSpPr txBox="1"/>
          <p:nvPr/>
        </p:nvSpPr>
        <p:spPr>
          <a:xfrm>
            <a:off x="295798" y="4300587"/>
            <a:ext cx="4625651" cy="276999"/>
          </a:xfrm>
          <a:prstGeom prst="rect">
            <a:avLst/>
          </a:prstGeom>
          <a:noFill/>
        </p:spPr>
        <p:txBody>
          <a:bodyPr wrap="square" rtlCol="0">
            <a:spAutoFit/>
          </a:bodyPr>
          <a:lstStyle/>
          <a:p>
            <a:r>
              <a:rPr lang="en-US" sz="1200" dirty="0"/>
              <a:t>Janjigian, Y et al, ASCO 2023, Abstract 291 </a:t>
            </a:r>
          </a:p>
        </p:txBody>
      </p:sp>
    </p:spTree>
    <p:extLst>
      <p:ext uri="{BB962C8B-B14F-4D97-AF65-F5344CB8AC3E}">
        <p14:creationId xmlns:p14="http://schemas.microsoft.com/office/powerpoint/2010/main" val="1006225940"/>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b="1" dirty="0">
                <a:latin typeface="Arial" charset="0"/>
                <a:ea typeface="+mn-ea"/>
                <a:cs typeface="+mn-cs"/>
              </a:rPr>
              <a:t>Overall survival by MSI status: 36-month follow-up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797" y="163335"/>
            <a:ext cx="8552404" cy="4338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63155184-9450-4BE7-A1D9-7560B4A6A288}"/>
              </a:ext>
            </a:extLst>
          </p:cNvPr>
          <p:cNvSpPr txBox="1"/>
          <p:nvPr/>
        </p:nvSpPr>
        <p:spPr>
          <a:xfrm>
            <a:off x="139960" y="4891966"/>
            <a:ext cx="4625651" cy="261610"/>
          </a:xfrm>
          <a:prstGeom prst="rect">
            <a:avLst/>
          </a:prstGeom>
          <a:noFill/>
        </p:spPr>
        <p:txBody>
          <a:bodyPr wrap="square" rtlCol="0">
            <a:spAutoFit/>
          </a:bodyPr>
          <a:lstStyle/>
          <a:p>
            <a:r>
              <a:rPr lang="en-US" sz="1100" dirty="0"/>
              <a:t>Janjigian, Y et al, ASCO 2023, Abstract 291 </a:t>
            </a:r>
          </a:p>
        </p:txBody>
      </p:sp>
    </p:spTree>
    <p:extLst>
      <p:ext uri="{BB962C8B-B14F-4D97-AF65-F5344CB8AC3E}">
        <p14:creationId xmlns:p14="http://schemas.microsoft.com/office/powerpoint/2010/main" val="3725999536"/>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creenshot, font, website&#10;&#10;Description automatically generated">
            <a:extLst>
              <a:ext uri="{FF2B5EF4-FFF2-40B4-BE49-F238E27FC236}">
                <a16:creationId xmlns:a16="http://schemas.microsoft.com/office/drawing/2014/main" id="{FA256B8D-AC48-E6A7-942A-2A38A5B11F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994" y="172641"/>
            <a:ext cx="7992070" cy="4399712"/>
          </a:xfrm>
          <a:prstGeom prst="rect">
            <a:avLst/>
          </a:prstGeom>
        </p:spPr>
      </p:pic>
      <p:sp>
        <p:nvSpPr>
          <p:cNvPr id="5" name="TextBox 4">
            <a:extLst>
              <a:ext uri="{FF2B5EF4-FFF2-40B4-BE49-F238E27FC236}">
                <a16:creationId xmlns:a16="http://schemas.microsoft.com/office/drawing/2014/main" id="{35B11A39-3AB7-79DC-EB08-D7E098021CBA}"/>
              </a:ext>
            </a:extLst>
          </p:cNvPr>
          <p:cNvSpPr txBox="1"/>
          <p:nvPr/>
        </p:nvSpPr>
        <p:spPr>
          <a:xfrm>
            <a:off x="0" y="4905665"/>
            <a:ext cx="4572000" cy="265457"/>
          </a:xfrm>
          <a:prstGeom prst="rect">
            <a:avLst/>
          </a:prstGeom>
          <a:noFill/>
        </p:spPr>
        <p:txBody>
          <a:bodyPr wrap="square">
            <a:spAutoFit/>
          </a:bodyPr>
          <a:lstStyle/>
          <a:p>
            <a:r>
              <a:rPr lang="en-US" sz="1100" dirty="0" err="1">
                <a:solidFill>
                  <a:srgbClr val="000000"/>
                </a:solidFill>
                <a:latin typeface="Calibri" panose="020F0502020204030204" pitchFamily="34" charset="0"/>
                <a:cs typeface="Calibri" panose="020F0502020204030204" pitchFamily="34" charset="0"/>
              </a:rPr>
              <a:t>Rha</a:t>
            </a:r>
            <a:r>
              <a:rPr lang="en-US" sz="1100" dirty="0">
                <a:solidFill>
                  <a:srgbClr val="000000"/>
                </a:solidFill>
                <a:latin typeface="Calibri" panose="020F0502020204030204" pitchFamily="34" charset="0"/>
                <a:cs typeface="Calibri" panose="020F0502020204030204" pitchFamily="34" charset="0"/>
              </a:rPr>
              <a:t> SY et al. ESMO Virtual Plenary 2023;Abstract VP1-2023.</a:t>
            </a:r>
          </a:p>
        </p:txBody>
      </p:sp>
    </p:spTree>
    <p:extLst>
      <p:ext uri="{BB962C8B-B14F-4D97-AF65-F5344CB8AC3E}">
        <p14:creationId xmlns:p14="http://schemas.microsoft.com/office/powerpoint/2010/main" val="42177826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E5081-22F7-668C-BD55-CA7E7064AE81}"/>
              </a:ext>
            </a:extLst>
          </p:cNvPr>
          <p:cNvSpPr>
            <a:spLocks noGrp="1"/>
          </p:cNvSpPr>
          <p:nvPr>
            <p:ph type="title"/>
          </p:nvPr>
        </p:nvSpPr>
        <p:spPr/>
        <p:txBody>
          <a:bodyPr/>
          <a:lstStyle/>
          <a:p>
            <a:endParaRPr lang="en-US"/>
          </a:p>
        </p:txBody>
      </p:sp>
      <p:pic>
        <p:nvPicPr>
          <p:cNvPr id="4" name="Picture 3" descr="A picture containing text, screenshot, line, font&#10;&#10;Description automatically generated">
            <a:extLst>
              <a:ext uri="{FF2B5EF4-FFF2-40B4-BE49-F238E27FC236}">
                <a16:creationId xmlns:a16="http://schemas.microsoft.com/office/drawing/2014/main" id="{13C5DAF4-258E-6D7F-8244-F63E16160F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875" y="172641"/>
            <a:ext cx="7986160" cy="4439234"/>
          </a:xfrm>
          <a:prstGeom prst="rect">
            <a:avLst/>
          </a:prstGeom>
        </p:spPr>
      </p:pic>
      <p:sp>
        <p:nvSpPr>
          <p:cNvPr id="3" name="TextBox 2">
            <a:extLst>
              <a:ext uri="{FF2B5EF4-FFF2-40B4-BE49-F238E27FC236}">
                <a16:creationId xmlns:a16="http://schemas.microsoft.com/office/drawing/2014/main" id="{BB3C61A6-A496-E87C-6A7C-7D57E0FA3C59}"/>
              </a:ext>
            </a:extLst>
          </p:cNvPr>
          <p:cNvSpPr txBox="1"/>
          <p:nvPr/>
        </p:nvSpPr>
        <p:spPr>
          <a:xfrm>
            <a:off x="9540" y="4886750"/>
            <a:ext cx="4572000" cy="265457"/>
          </a:xfrm>
          <a:prstGeom prst="rect">
            <a:avLst/>
          </a:prstGeom>
          <a:noFill/>
        </p:spPr>
        <p:txBody>
          <a:bodyPr wrap="square">
            <a:spAutoFit/>
          </a:bodyPr>
          <a:lstStyle/>
          <a:p>
            <a:r>
              <a:rPr lang="en-US" sz="1125" dirty="0" err="1">
                <a:solidFill>
                  <a:srgbClr val="000000"/>
                </a:solidFill>
                <a:latin typeface="Calibri" panose="020F0502020204030204" pitchFamily="34" charset="0"/>
                <a:cs typeface="Calibri" panose="020F0502020204030204" pitchFamily="34" charset="0"/>
              </a:rPr>
              <a:t>Rha</a:t>
            </a:r>
            <a:r>
              <a:rPr lang="en-US" sz="1125" dirty="0">
                <a:solidFill>
                  <a:srgbClr val="000000"/>
                </a:solidFill>
                <a:latin typeface="Calibri" panose="020F0502020204030204" pitchFamily="34" charset="0"/>
                <a:cs typeface="Calibri" panose="020F0502020204030204" pitchFamily="34" charset="0"/>
              </a:rPr>
              <a:t> SY et al. ESMO Virtual Plenary 2023;Abstract VP1-2023.</a:t>
            </a:r>
          </a:p>
        </p:txBody>
      </p:sp>
      <p:sp>
        <p:nvSpPr>
          <p:cNvPr id="5" name="TextBox 4">
            <a:extLst>
              <a:ext uri="{FF2B5EF4-FFF2-40B4-BE49-F238E27FC236}">
                <a16:creationId xmlns:a16="http://schemas.microsoft.com/office/drawing/2014/main" id="{552C03BA-82FF-409A-4F6D-1907832D1D0E}"/>
              </a:ext>
            </a:extLst>
          </p:cNvPr>
          <p:cNvSpPr txBox="1"/>
          <p:nvPr/>
        </p:nvSpPr>
        <p:spPr>
          <a:xfrm>
            <a:off x="481980" y="4620050"/>
            <a:ext cx="4572000" cy="265457"/>
          </a:xfrm>
          <a:prstGeom prst="rect">
            <a:avLst/>
          </a:prstGeom>
          <a:noFill/>
        </p:spPr>
        <p:txBody>
          <a:bodyPr wrap="square">
            <a:spAutoFit/>
          </a:bodyPr>
          <a:lstStyle/>
          <a:p>
            <a:r>
              <a:rPr lang="en-US" sz="1125" dirty="0">
                <a:solidFill>
                  <a:srgbClr val="000000"/>
                </a:solidFill>
                <a:latin typeface="Calibri" panose="020F0502020204030204" pitchFamily="34" charset="0"/>
                <a:cs typeface="Calibri" panose="020F0502020204030204" pitchFamily="34" charset="0"/>
              </a:rPr>
              <a:t>OS = overall survival; ITT = intent to treat</a:t>
            </a:r>
          </a:p>
        </p:txBody>
      </p:sp>
      <p:sp>
        <p:nvSpPr>
          <p:cNvPr id="6" name="Rectangle 5">
            <a:extLst>
              <a:ext uri="{FF2B5EF4-FFF2-40B4-BE49-F238E27FC236}">
                <a16:creationId xmlns:a16="http://schemas.microsoft.com/office/drawing/2014/main" id="{33C6ACCA-E54E-250B-50B7-53A54AD56216}"/>
              </a:ext>
            </a:extLst>
          </p:cNvPr>
          <p:cNvSpPr/>
          <p:nvPr/>
        </p:nvSpPr>
        <p:spPr bwMode="auto">
          <a:xfrm>
            <a:off x="6084168" y="4248317"/>
            <a:ext cx="2160240" cy="326884"/>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defTabSz="342900" hangingPunct="0">
              <a:lnSpc>
                <a:spcPct val="93000"/>
              </a:lnSpc>
              <a:buClr>
                <a:srgbClr val="000000"/>
              </a:buClr>
              <a:buSzPct val="45000"/>
            </a:pPr>
            <a:endParaRPr lang="en-US" sz="1800">
              <a:latin typeface="Times New Roman" pitchFamily="18" charset="0"/>
            </a:endParaRPr>
          </a:p>
        </p:txBody>
      </p:sp>
    </p:spTree>
    <p:extLst>
      <p:ext uri="{BB962C8B-B14F-4D97-AF65-F5344CB8AC3E}">
        <p14:creationId xmlns:p14="http://schemas.microsoft.com/office/powerpoint/2010/main" val="39660177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AE3B2-E827-4F93-BF56-DE566BDA6707}"/>
              </a:ext>
            </a:extLst>
          </p:cNvPr>
          <p:cNvSpPr>
            <a:spLocks noGrp="1"/>
          </p:cNvSpPr>
          <p:nvPr>
            <p:ph type="title"/>
          </p:nvPr>
        </p:nvSpPr>
        <p:spPr>
          <a:xfrm>
            <a:off x="547436" y="126207"/>
            <a:ext cx="7886700" cy="994172"/>
          </a:xfrm>
        </p:spPr>
        <p:txBody>
          <a:bodyPr/>
          <a:lstStyle/>
          <a:p>
            <a:r>
              <a:rPr lang="en-US" sz="2800" dirty="0">
                <a:solidFill>
                  <a:schemeClr val="tx1"/>
                </a:solidFill>
              </a:rPr>
              <a:t>IO Summary	</a:t>
            </a:r>
          </a:p>
        </p:txBody>
      </p:sp>
      <p:sp>
        <p:nvSpPr>
          <p:cNvPr id="3" name="Text Placeholder 2">
            <a:extLst>
              <a:ext uri="{FF2B5EF4-FFF2-40B4-BE49-F238E27FC236}">
                <a16:creationId xmlns:a16="http://schemas.microsoft.com/office/drawing/2014/main" id="{69A914FA-D998-4546-8E48-7C3435DD9A75}"/>
              </a:ext>
            </a:extLst>
          </p:cNvPr>
          <p:cNvSpPr>
            <a:spLocks noGrp="1"/>
          </p:cNvSpPr>
          <p:nvPr>
            <p:ph type="body" idx="1"/>
          </p:nvPr>
        </p:nvSpPr>
        <p:spPr>
          <a:xfrm>
            <a:off x="273718" y="901303"/>
            <a:ext cx="8596564" cy="3508772"/>
          </a:xfrm>
        </p:spPr>
        <p:txBody>
          <a:bodyPr>
            <a:normAutofit lnSpcReduction="10000"/>
          </a:bodyPr>
          <a:lstStyle/>
          <a:p>
            <a:r>
              <a:rPr lang="en-US" sz="2200" dirty="0"/>
              <a:t>First line immunotherapy in combination with chemotherapy superior to chemotherapy alone with longer follow up.</a:t>
            </a:r>
          </a:p>
          <a:p>
            <a:pPr lvl="1"/>
            <a:r>
              <a:rPr lang="en-US" sz="2200" dirty="0"/>
              <a:t>Pembrolizumab – KEYNOTE 590, KEYNOTE 859</a:t>
            </a:r>
          </a:p>
          <a:p>
            <a:pPr lvl="2"/>
            <a:r>
              <a:rPr lang="en-US" sz="2200" dirty="0"/>
              <a:t>Similar </a:t>
            </a:r>
            <a:r>
              <a:rPr lang="en-US" sz="2200" dirty="0" err="1"/>
              <a:t>QofL</a:t>
            </a:r>
            <a:r>
              <a:rPr lang="en-US" sz="2200" dirty="0"/>
              <a:t> </a:t>
            </a:r>
          </a:p>
          <a:p>
            <a:pPr lvl="1"/>
            <a:r>
              <a:rPr lang="en-US" sz="2200" dirty="0"/>
              <a:t>Nivolumab – </a:t>
            </a:r>
            <a:r>
              <a:rPr lang="en-US" sz="2200" dirty="0" err="1"/>
              <a:t>CheckMate</a:t>
            </a:r>
            <a:r>
              <a:rPr lang="en-US" sz="2200" dirty="0"/>
              <a:t> 659</a:t>
            </a:r>
          </a:p>
          <a:p>
            <a:pPr lvl="1"/>
            <a:r>
              <a:rPr lang="en-US" sz="2200" dirty="0"/>
              <a:t>*Cross trial comparison similar</a:t>
            </a:r>
          </a:p>
          <a:p>
            <a:r>
              <a:rPr lang="en-US" sz="2200" dirty="0"/>
              <a:t>Benefit across subgroups, enriched in higher PDL1 </a:t>
            </a:r>
          </a:p>
          <a:p>
            <a:r>
              <a:rPr lang="en-US" sz="2200" dirty="0"/>
              <a:t>MSI-H patients benefit</a:t>
            </a:r>
          </a:p>
          <a:p>
            <a:r>
              <a:rPr lang="en-US" sz="2200" dirty="0"/>
              <a:t>No new safety signals </a:t>
            </a:r>
          </a:p>
          <a:p>
            <a:endParaRPr lang="en-US" dirty="0"/>
          </a:p>
        </p:txBody>
      </p:sp>
    </p:spTree>
    <p:extLst>
      <p:ext uri="{BB962C8B-B14F-4D97-AF65-F5344CB8AC3E}">
        <p14:creationId xmlns:p14="http://schemas.microsoft.com/office/powerpoint/2010/main" val="3932315609"/>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72947-3434-8B01-8996-39F30C930D8F}"/>
              </a:ext>
            </a:extLst>
          </p:cNvPr>
          <p:cNvSpPr>
            <a:spLocks noGrp="1"/>
          </p:cNvSpPr>
          <p:nvPr>
            <p:ph type="title"/>
          </p:nvPr>
        </p:nvSpPr>
        <p:spPr>
          <a:xfrm>
            <a:off x="1972559" y="1851320"/>
            <a:ext cx="5016800" cy="857250"/>
          </a:xfrm>
        </p:spPr>
        <p:txBody>
          <a:bodyPr>
            <a:normAutofit fontScale="90000"/>
          </a:bodyPr>
          <a:lstStyle/>
          <a:p>
            <a:r>
              <a:rPr lang="en-US" dirty="0"/>
              <a:t>New Targets - CLDN 18.2</a:t>
            </a:r>
          </a:p>
        </p:txBody>
      </p:sp>
    </p:spTree>
    <p:extLst>
      <p:ext uri="{BB962C8B-B14F-4D97-AF65-F5344CB8AC3E}">
        <p14:creationId xmlns:p14="http://schemas.microsoft.com/office/powerpoint/2010/main" val="38793445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E43BC3-672D-24DC-CC75-0B51AD1CD7C1}"/>
              </a:ext>
            </a:extLst>
          </p:cNvPr>
          <p:cNvPicPr>
            <a:picLocks noChangeAspect="1"/>
          </p:cNvPicPr>
          <p:nvPr/>
        </p:nvPicPr>
        <p:blipFill>
          <a:blip r:embed="rId2"/>
          <a:stretch>
            <a:fillRect/>
          </a:stretch>
        </p:blipFill>
        <p:spPr>
          <a:xfrm>
            <a:off x="-60233" y="-53788"/>
            <a:ext cx="9582898" cy="4341479"/>
          </a:xfrm>
          <a:prstGeom prst="rect">
            <a:avLst/>
          </a:prstGeom>
        </p:spPr>
      </p:pic>
    </p:spTree>
    <p:extLst>
      <p:ext uri="{BB962C8B-B14F-4D97-AF65-F5344CB8AC3E}">
        <p14:creationId xmlns:p14="http://schemas.microsoft.com/office/powerpoint/2010/main" val="5488710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p:cNvSpPr txBox="1"/>
          <p:nvPr/>
        </p:nvSpPr>
        <p:spPr>
          <a:xfrm>
            <a:off x="6910088" y="4881415"/>
            <a:ext cx="1972015" cy="204287"/>
          </a:xfrm>
          <a:prstGeom prst="rect">
            <a:avLst/>
          </a:prstGeom>
          <a:noFill/>
        </p:spPr>
        <p:txBody>
          <a:bodyPr wrap="none" rtlCol="0">
            <a:spAutoFit/>
          </a:bodyPr>
          <a:lstStyle/>
          <a:p>
            <a:pPr algn="r" defTabSz="914378" fontAlgn="auto">
              <a:lnSpc>
                <a:spcPct val="97000"/>
              </a:lnSpc>
              <a:spcBef>
                <a:spcPts val="0"/>
              </a:spcBef>
              <a:spcAft>
                <a:spcPts val="0"/>
              </a:spcAft>
              <a:buClr>
                <a:srgbClr val="FFFFFF"/>
              </a:buClr>
              <a:buSzPct val="45000"/>
              <a:tabLst>
                <a:tab pos="723882" algn="l"/>
                <a:tab pos="1447764" algn="l"/>
                <a:tab pos="2171646" algn="l"/>
                <a:tab pos="2895527" algn="l"/>
                <a:tab pos="3619409" algn="l"/>
                <a:tab pos="4343291" algn="l"/>
                <a:tab pos="5067173" algn="l"/>
                <a:tab pos="5791055" algn="l"/>
                <a:tab pos="6514937" algn="l"/>
                <a:tab pos="7238819" algn="l"/>
              </a:tabLst>
              <a:defRPr/>
            </a:pPr>
            <a:r>
              <a:rPr lang="en-GB" sz="750" b="1" dirty="0" err="1">
                <a:solidFill>
                  <a:srgbClr val="000000"/>
                </a:solidFill>
                <a:latin typeface="Arial Narrow" panose="020B0606020202030204" pitchFamily="34" charset="0"/>
                <a:ea typeface="MS PGothic" panose="020B0600070205080204" pitchFamily="34" charset="-128"/>
                <a:cs typeface="Arial" charset="0"/>
              </a:rPr>
              <a:t>Sahin</a:t>
            </a:r>
            <a:r>
              <a:rPr lang="en-GB" sz="750" b="1" dirty="0">
                <a:solidFill>
                  <a:srgbClr val="000000"/>
                </a:solidFill>
                <a:latin typeface="Arial Narrow" panose="020B0606020202030204" pitchFamily="34" charset="0"/>
                <a:ea typeface="MS PGothic" panose="020B0600070205080204" pitchFamily="34" charset="-128"/>
                <a:cs typeface="Arial" charset="0"/>
              </a:rPr>
              <a:t> U et al. </a:t>
            </a:r>
            <a:r>
              <a:rPr lang="en-US" sz="750" i="1" dirty="0">
                <a:solidFill>
                  <a:prstClr val="black"/>
                </a:solidFill>
                <a:latin typeface="Arial Narrow" panose="020B0606020202030204" pitchFamily="34" charset="0"/>
                <a:ea typeface="MS PGothic" panose="020B0600070205080204" pitchFamily="34" charset="-128"/>
                <a:cs typeface="+mn-cs"/>
              </a:rPr>
              <a:t>Ann </a:t>
            </a:r>
            <a:r>
              <a:rPr lang="en-US" sz="750" i="1" dirty="0" err="1">
                <a:solidFill>
                  <a:prstClr val="black"/>
                </a:solidFill>
                <a:latin typeface="Arial Narrow" panose="020B0606020202030204" pitchFamily="34" charset="0"/>
                <a:ea typeface="MS PGothic" panose="020B0600070205080204" pitchFamily="34" charset="-128"/>
                <a:cs typeface="+mn-cs"/>
              </a:rPr>
              <a:t>Oncol</a:t>
            </a:r>
            <a:r>
              <a:rPr lang="en-US" sz="750" i="1" dirty="0">
                <a:solidFill>
                  <a:prstClr val="black"/>
                </a:solidFill>
                <a:latin typeface="Arial Narrow" panose="020B0606020202030204" pitchFamily="34" charset="0"/>
                <a:ea typeface="MS PGothic" panose="020B0600070205080204" pitchFamily="34" charset="-128"/>
                <a:cs typeface="+mn-cs"/>
              </a:rPr>
              <a:t>. </a:t>
            </a:r>
            <a:r>
              <a:rPr lang="en-US" sz="750" dirty="0">
                <a:solidFill>
                  <a:prstClr val="black"/>
                </a:solidFill>
                <a:latin typeface="Arial Narrow" panose="020B0606020202030204" pitchFamily="34" charset="0"/>
                <a:ea typeface="MS PGothic" panose="020B0600070205080204" pitchFamily="34" charset="-128"/>
                <a:cs typeface="+mn-cs"/>
              </a:rPr>
              <a:t>2021 May;32(5):609-619</a:t>
            </a:r>
            <a:endParaRPr lang="en-GB" sz="750" dirty="0">
              <a:solidFill>
                <a:srgbClr val="000000"/>
              </a:solidFill>
              <a:latin typeface="Arial Narrow" panose="020B0606020202030204" pitchFamily="34" charset="0"/>
              <a:ea typeface="MS PGothic" panose="020B0600070205080204" pitchFamily="34" charset="-128"/>
              <a:cs typeface="Arial" charset="0"/>
            </a:endParaRPr>
          </a:p>
        </p:txBody>
      </p:sp>
      <p:grpSp>
        <p:nvGrpSpPr>
          <p:cNvPr id="16" name="Gruppieren 9"/>
          <p:cNvGrpSpPr>
            <a:grpSpLocks noChangeAspect="1"/>
          </p:cNvGrpSpPr>
          <p:nvPr/>
        </p:nvGrpSpPr>
        <p:grpSpPr>
          <a:xfrm>
            <a:off x="130839" y="737966"/>
            <a:ext cx="3797020" cy="2841986"/>
            <a:chOff x="1647044" y="2049667"/>
            <a:chExt cx="6838018" cy="4072725"/>
          </a:xfrm>
        </p:grpSpPr>
        <p:pic>
          <p:nvPicPr>
            <p:cNvPr id="17" name="Picture 2" descr="http://www.charite.de/klinphysio/images/science/tj-strands-claudins_e.jpg"/>
            <p:cNvPicPr>
              <a:picLocks noChangeAspect="1" noChangeArrowheads="1"/>
            </p:cNvPicPr>
            <p:nvPr/>
          </p:nvPicPr>
          <p:blipFill>
            <a:blip r:embed="rId2" cstate="print"/>
            <a:srcRect/>
            <a:stretch>
              <a:fillRect/>
            </a:stretch>
          </p:blipFill>
          <p:spPr bwMode="auto">
            <a:xfrm>
              <a:off x="1647044" y="2049667"/>
              <a:ext cx="5849913" cy="4072725"/>
            </a:xfrm>
            <a:prstGeom prst="rect">
              <a:avLst/>
            </a:prstGeom>
            <a:noFill/>
          </p:spPr>
        </p:pic>
        <p:sp>
          <p:nvSpPr>
            <p:cNvPr id="18" name="Rechteck 11"/>
            <p:cNvSpPr/>
            <p:nvPr/>
          </p:nvSpPr>
          <p:spPr bwMode="auto">
            <a:xfrm>
              <a:off x="5286374" y="2114551"/>
              <a:ext cx="3198688" cy="1057275"/>
            </a:xfrm>
            <a:prstGeom prst="rect">
              <a:avLst/>
            </a:prstGeom>
            <a:solidFill>
              <a:sysClr val="window" lastClr="FFFFFF"/>
            </a:solidFill>
            <a:ln w="9525"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8" eaLnBrk="0" hangingPunct="0">
                <a:defRPr/>
              </a:pPr>
              <a:r>
                <a:rPr lang="de-DE" sz="2000" b="1" kern="0" dirty="0">
                  <a:solidFill>
                    <a:srgbClr val="002060"/>
                  </a:solidFill>
                  <a:ea typeface="ＭＳ Ｐゴシック" pitchFamily="34" charset="-128"/>
                  <a:cs typeface="+mn-cs"/>
                </a:rPr>
                <a:t>Claudin18.2</a:t>
              </a:r>
            </a:p>
          </p:txBody>
        </p:sp>
      </p:grpSp>
      <p:sp>
        <p:nvSpPr>
          <p:cNvPr id="19" name="Rectangle 2"/>
          <p:cNvSpPr/>
          <p:nvPr/>
        </p:nvSpPr>
        <p:spPr>
          <a:xfrm>
            <a:off x="222337" y="3728275"/>
            <a:ext cx="5329725" cy="896849"/>
          </a:xfrm>
          <a:prstGeom prst="rect">
            <a:avLst/>
          </a:prstGeom>
        </p:spPr>
        <p:txBody>
          <a:bodyPr wrap="square">
            <a:spAutoFit/>
          </a:bodyPr>
          <a:lstStyle/>
          <a:p>
            <a:pPr marL="171451" indent="-171451" defTabSz="914378" fontAlgn="auto">
              <a:lnSpc>
                <a:spcPts val="1600"/>
              </a:lnSpc>
              <a:spcBef>
                <a:spcPts val="0"/>
              </a:spcBef>
              <a:spcAft>
                <a:spcPts val="0"/>
              </a:spcAft>
              <a:buClr>
                <a:srgbClr val="0070C0"/>
              </a:buClr>
              <a:buFont typeface="Arial" panose="020B0604020202020204" pitchFamily="34" charset="0"/>
              <a:buChar char="►"/>
              <a:defRPr/>
            </a:pPr>
            <a:r>
              <a:rPr lang="en-US" sz="1200" dirty="0">
                <a:solidFill>
                  <a:prstClr val="black"/>
                </a:solidFill>
                <a:latin typeface="Arial" panose="020B0604020202020204" pitchFamily="34" charset="0"/>
                <a:ea typeface="MS PGothic" panose="020B0600070205080204" pitchFamily="34" charset="-128"/>
                <a:cs typeface="Arial" panose="020B0604020202020204" pitchFamily="34" charset="0"/>
              </a:rPr>
              <a:t>Member of the claudin family</a:t>
            </a:r>
          </a:p>
          <a:p>
            <a:pPr marL="171451" indent="-171451" defTabSz="914378" fontAlgn="auto">
              <a:lnSpc>
                <a:spcPts val="1600"/>
              </a:lnSpc>
              <a:spcBef>
                <a:spcPts val="0"/>
              </a:spcBef>
              <a:spcAft>
                <a:spcPts val="0"/>
              </a:spcAft>
              <a:buClr>
                <a:srgbClr val="0070C0"/>
              </a:buClr>
              <a:buFont typeface="Arial" panose="020B0604020202020204" pitchFamily="34" charset="0"/>
              <a:buChar char="►"/>
              <a:defRPr/>
            </a:pPr>
            <a:r>
              <a:rPr lang="en-US" sz="1200" dirty="0">
                <a:solidFill>
                  <a:prstClr val="black"/>
                </a:solidFill>
                <a:latin typeface="Arial" panose="020B0604020202020204" pitchFamily="34" charset="0"/>
                <a:ea typeface="MS PGothic" panose="020B0600070205080204" pitchFamily="34" charset="-128"/>
                <a:cs typeface="Arial" panose="020B0604020202020204" pitchFamily="34" charset="0"/>
              </a:rPr>
              <a:t>Major structural component of tight junctions</a:t>
            </a:r>
          </a:p>
          <a:p>
            <a:pPr marL="171451" indent="-171451" defTabSz="914378" fontAlgn="auto">
              <a:lnSpc>
                <a:spcPts val="1600"/>
              </a:lnSpc>
              <a:spcBef>
                <a:spcPts val="0"/>
              </a:spcBef>
              <a:spcAft>
                <a:spcPts val="0"/>
              </a:spcAft>
              <a:buClr>
                <a:srgbClr val="0070C0"/>
              </a:buClr>
              <a:buFont typeface="Arial" panose="020B0604020202020204" pitchFamily="34" charset="0"/>
              <a:buChar char="►"/>
              <a:defRPr/>
            </a:pPr>
            <a:r>
              <a:rPr lang="en-US" sz="1200" dirty="0">
                <a:solidFill>
                  <a:prstClr val="black"/>
                </a:solidFill>
                <a:latin typeface="Arial" panose="020B0604020202020204" pitchFamily="34" charset="0"/>
                <a:ea typeface="MS PGothic" panose="020B0600070205080204" pitchFamily="34" charset="-128"/>
                <a:cs typeface="Arial" panose="020B0604020202020204" pitchFamily="34" charset="0"/>
              </a:rPr>
              <a:t>Seals intercellular space in epithelial sheets</a:t>
            </a:r>
          </a:p>
          <a:p>
            <a:pPr marL="171451" indent="-171451" defTabSz="914378" fontAlgn="auto">
              <a:lnSpc>
                <a:spcPts val="1600"/>
              </a:lnSpc>
              <a:spcBef>
                <a:spcPts val="0"/>
              </a:spcBef>
              <a:spcAft>
                <a:spcPts val="0"/>
              </a:spcAft>
              <a:buClr>
                <a:srgbClr val="0070C0"/>
              </a:buClr>
              <a:buFont typeface="Arial" panose="020B0604020202020204" pitchFamily="34" charset="0"/>
              <a:buChar char="►"/>
              <a:defRPr/>
            </a:pPr>
            <a:r>
              <a:rPr lang="en-US" sz="1200" dirty="0">
                <a:solidFill>
                  <a:prstClr val="black"/>
                </a:solidFill>
                <a:latin typeface="Arial" panose="020B0604020202020204" pitchFamily="34" charset="0"/>
                <a:ea typeface="MS PGothic" panose="020B0600070205080204" pitchFamily="34" charset="-128"/>
                <a:cs typeface="Arial" panose="020B0604020202020204" pitchFamily="34" charset="0"/>
              </a:rPr>
              <a:t>Not expressed in any healthy tissues, except: stomach mucosa</a:t>
            </a:r>
          </a:p>
        </p:txBody>
      </p:sp>
      <p:sp>
        <p:nvSpPr>
          <p:cNvPr id="11" name="Title 1"/>
          <p:cNvSpPr txBox="1">
            <a:spLocks/>
          </p:cNvSpPr>
          <p:nvPr/>
        </p:nvSpPr>
        <p:spPr>
          <a:xfrm>
            <a:off x="222337" y="32074"/>
            <a:ext cx="8239125" cy="670560"/>
          </a:xfrm>
        </p:spPr>
        <p:txBody>
          <a:bodyPr vert="horz" lIns="91440" tIns="45720" rIns="91440" bIns="45720" rtlCol="0" anchor="ctr">
            <a:noAutofit/>
          </a:bodyPr>
          <a:lstStyle>
            <a:lvl1pPr algn="l" defTabSz="914377" rtl="0" eaLnBrk="1" latinLnBrk="0" hangingPunct="1">
              <a:lnSpc>
                <a:spcPct val="80000"/>
              </a:lnSpc>
              <a:spcBef>
                <a:spcPct val="0"/>
              </a:spcBef>
              <a:buNone/>
              <a:defRPr sz="4400" b="1" i="0" kern="1200" cap="all">
                <a:solidFill>
                  <a:schemeClr val="tx1"/>
                </a:solidFill>
                <a:latin typeface="Arial Narrow"/>
                <a:ea typeface="+mj-ea"/>
                <a:cs typeface="Arial Narrow"/>
              </a:defRPr>
            </a:lvl1pPr>
          </a:lstStyle>
          <a:p>
            <a:pPr defTabSz="914378" fontAlgn="auto">
              <a:lnSpc>
                <a:spcPct val="95000"/>
              </a:lnSpc>
              <a:spcBef>
                <a:spcPts val="0"/>
              </a:spcBef>
              <a:spcAft>
                <a:spcPts val="0"/>
              </a:spcAft>
              <a:defRPr/>
            </a:pPr>
            <a:r>
              <a:rPr lang="en-US" sz="2400" dirty="0">
                <a:solidFill>
                  <a:srgbClr val="001D5E"/>
                </a:solidFill>
                <a:latin typeface="+mn-lt"/>
                <a:cs typeface="Rockwell" pitchFamily="18" charset="0"/>
              </a:rPr>
              <a:t>Claudin18.2 – A novel target</a:t>
            </a:r>
          </a:p>
        </p:txBody>
      </p:sp>
      <p:sp>
        <p:nvSpPr>
          <p:cNvPr id="12" name="Title 3">
            <a:extLst>
              <a:ext uri="{FF2B5EF4-FFF2-40B4-BE49-F238E27FC236}">
                <a16:creationId xmlns:a16="http://schemas.microsoft.com/office/drawing/2014/main" id="{67DAD13D-D3E1-4DCD-9B2E-FCD4DE128461}"/>
              </a:ext>
            </a:extLst>
          </p:cNvPr>
          <p:cNvSpPr txBox="1">
            <a:spLocks/>
          </p:cNvSpPr>
          <p:nvPr/>
        </p:nvSpPr>
        <p:spPr>
          <a:xfrm>
            <a:off x="5302273" y="614457"/>
            <a:ext cx="3201014" cy="686805"/>
          </a:xfrm>
          <a:prstGeom prst="rect">
            <a:avLst/>
          </a:prstGeom>
          <a:solidFill>
            <a:sysClr val="window" lastClr="FFFFFF"/>
          </a:solidFill>
          <a:ln w="9525"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marL="0" marR="0" lvl="0" indent="0" defTabSz="1219170" latinLnBrk="0">
              <a:lnSpc>
                <a:spcPct val="100000"/>
              </a:lnSpc>
              <a:buClrTx/>
              <a:buSzTx/>
              <a:buFontTx/>
              <a:buNone/>
              <a:tabLst/>
              <a:defRPr kumimoji="0" sz="2667" b="1" i="0" u="none" strike="noStrike" kern="0" cap="none" spc="0" normalizeH="0" baseline="0">
                <a:ln>
                  <a:noFill/>
                </a:ln>
                <a:solidFill>
                  <a:srgbClr val="002060"/>
                </a:solidFill>
                <a:effectLst/>
                <a:uLnTx/>
                <a:uFillTx/>
                <a:latin typeface="Arial Narrow" panose="020B0606020202030204" pitchFamily="34" charset="0"/>
                <a:ea typeface="ＭＳ Ｐゴシック" pitchFamily="34" charset="-128"/>
              </a:defRPr>
            </a:lvl1pPr>
          </a:lstStyle>
          <a:p>
            <a:pPr algn="ctr" defTabSz="914378" eaLnBrk="0" hangingPunct="0">
              <a:defRPr/>
            </a:pPr>
            <a:r>
              <a:rPr lang="en-US" sz="2000" dirty="0">
                <a:latin typeface="+mn-lt"/>
                <a:cs typeface="+mn-cs"/>
              </a:rPr>
              <a:t>Mechanism of Action</a:t>
            </a:r>
            <a:br>
              <a:rPr lang="en-US" sz="2000" dirty="0">
                <a:latin typeface="+mn-lt"/>
                <a:cs typeface="+mn-cs"/>
              </a:rPr>
            </a:br>
            <a:r>
              <a:rPr lang="en-US" sz="2000" dirty="0">
                <a:latin typeface="+mn-lt"/>
                <a:cs typeface="+mn-cs"/>
              </a:rPr>
              <a:t>of Zolbetuximab</a:t>
            </a:r>
          </a:p>
        </p:txBody>
      </p:sp>
      <p:grpSp>
        <p:nvGrpSpPr>
          <p:cNvPr id="13" name="Group 32">
            <a:extLst>
              <a:ext uri="{FF2B5EF4-FFF2-40B4-BE49-F238E27FC236}">
                <a16:creationId xmlns:a16="http://schemas.microsoft.com/office/drawing/2014/main" id="{0857C4A4-8F8B-5F2F-AD0D-0F8D2F2550EB}"/>
              </a:ext>
            </a:extLst>
          </p:cNvPr>
          <p:cNvGrpSpPr/>
          <p:nvPr/>
        </p:nvGrpSpPr>
        <p:grpSpPr>
          <a:xfrm>
            <a:off x="5140999" y="1365492"/>
            <a:ext cx="3483651" cy="3059338"/>
            <a:chOff x="7549088" y="1699376"/>
            <a:chExt cx="4180868" cy="3671633"/>
          </a:xfrm>
        </p:grpSpPr>
        <p:pic>
          <p:nvPicPr>
            <p:cNvPr id="15" name="Picture 4" descr="Shape&#10;&#10;Description automatically generated with low confidence">
              <a:extLst>
                <a:ext uri="{FF2B5EF4-FFF2-40B4-BE49-F238E27FC236}">
                  <a16:creationId xmlns:a16="http://schemas.microsoft.com/office/drawing/2014/main" id="{4E2D18E6-0FC0-7F8A-18E6-7CC66391F241}"/>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7650480" y="1713409"/>
              <a:ext cx="3962400" cy="3657600"/>
            </a:xfrm>
            <a:prstGeom prst="rect">
              <a:avLst/>
            </a:prstGeom>
          </p:spPr>
        </p:pic>
        <p:sp>
          <p:nvSpPr>
            <p:cNvPr id="20" name="TextBox 13">
              <a:extLst>
                <a:ext uri="{FF2B5EF4-FFF2-40B4-BE49-F238E27FC236}">
                  <a16:creationId xmlns:a16="http://schemas.microsoft.com/office/drawing/2014/main" id="{664662FE-CC64-72A6-C117-915355BCF7C9}"/>
                </a:ext>
              </a:extLst>
            </p:cNvPr>
            <p:cNvSpPr txBox="1"/>
            <p:nvPr/>
          </p:nvSpPr>
          <p:spPr>
            <a:xfrm>
              <a:off x="7549088" y="2787298"/>
              <a:ext cx="1374242" cy="249328"/>
            </a:xfrm>
            <a:prstGeom prst="rect">
              <a:avLst/>
            </a:prstGeom>
            <a:noFill/>
          </p:spPr>
          <p:txBody>
            <a:bodyPr wrap="square" rtlCol="0">
              <a:spAutoFit/>
            </a:bodyPr>
            <a:lstStyle/>
            <a:p>
              <a:pPr algn="ctr" defTabSz="342900" eaLnBrk="0" hangingPunct="0">
                <a:defRPr/>
              </a:pPr>
              <a:r>
                <a:rPr lang="en-US" sz="750" dirty="0">
                  <a:solidFill>
                    <a:prstClr val="black"/>
                  </a:solidFill>
                  <a:latin typeface="Calibri" panose="020F0502020204030204" pitchFamily="34" charset="0"/>
                  <a:ea typeface="MS PGothic" panose="020B0600070205080204" pitchFamily="34" charset="-128"/>
                  <a:cs typeface="+mn-cs"/>
                </a:rPr>
                <a:t>FcγR+ Effector Cell</a:t>
              </a:r>
            </a:p>
          </p:txBody>
        </p:sp>
        <p:sp>
          <p:nvSpPr>
            <p:cNvPr id="21" name="TextBox 14">
              <a:extLst>
                <a:ext uri="{FF2B5EF4-FFF2-40B4-BE49-F238E27FC236}">
                  <a16:creationId xmlns:a16="http://schemas.microsoft.com/office/drawing/2014/main" id="{3A9AEEED-068A-FF4F-61CC-C7EF08E0D644}"/>
                </a:ext>
              </a:extLst>
            </p:cNvPr>
            <p:cNvSpPr txBox="1"/>
            <p:nvPr/>
          </p:nvSpPr>
          <p:spPr>
            <a:xfrm>
              <a:off x="10355714" y="2787298"/>
              <a:ext cx="1374242" cy="249328"/>
            </a:xfrm>
            <a:prstGeom prst="rect">
              <a:avLst/>
            </a:prstGeom>
            <a:noFill/>
          </p:spPr>
          <p:txBody>
            <a:bodyPr wrap="square" rtlCol="0">
              <a:spAutoFit/>
            </a:bodyPr>
            <a:lstStyle/>
            <a:p>
              <a:pPr algn="ctr" defTabSz="342900" eaLnBrk="0" hangingPunct="0">
                <a:defRPr/>
              </a:pPr>
              <a:r>
                <a:rPr lang="en-US" sz="750" dirty="0">
                  <a:solidFill>
                    <a:prstClr val="black"/>
                  </a:solidFill>
                  <a:latin typeface="Calibri" panose="020F0502020204030204" pitchFamily="34" charset="0"/>
                  <a:ea typeface="MS PGothic" panose="020B0600070205080204" pitchFamily="34" charset="-128"/>
                  <a:cs typeface="+mn-cs"/>
                </a:rPr>
                <a:t>Complement</a:t>
              </a:r>
            </a:p>
          </p:txBody>
        </p:sp>
        <p:sp>
          <p:nvSpPr>
            <p:cNvPr id="22" name="TextBox 15">
              <a:extLst>
                <a:ext uri="{FF2B5EF4-FFF2-40B4-BE49-F238E27FC236}">
                  <a16:creationId xmlns:a16="http://schemas.microsoft.com/office/drawing/2014/main" id="{6AAFE93B-62EA-3F72-7659-65D13D75513F}"/>
                </a:ext>
              </a:extLst>
            </p:cNvPr>
            <p:cNvSpPr txBox="1"/>
            <p:nvPr/>
          </p:nvSpPr>
          <p:spPr>
            <a:xfrm>
              <a:off x="10355714" y="3115002"/>
              <a:ext cx="1374242" cy="249328"/>
            </a:xfrm>
            <a:prstGeom prst="rect">
              <a:avLst/>
            </a:prstGeom>
            <a:noFill/>
          </p:spPr>
          <p:txBody>
            <a:bodyPr wrap="square" rtlCol="0">
              <a:spAutoFit/>
            </a:bodyPr>
            <a:lstStyle/>
            <a:p>
              <a:pPr algn="ctr" defTabSz="342900" eaLnBrk="0" hangingPunct="0">
                <a:defRPr/>
              </a:pPr>
              <a:r>
                <a:rPr lang="en-US" sz="750" b="1" dirty="0">
                  <a:solidFill>
                    <a:srgbClr val="C00000"/>
                  </a:solidFill>
                  <a:latin typeface="Calibri" panose="020F0502020204030204" pitchFamily="34" charset="0"/>
                  <a:ea typeface="MS PGothic" panose="020B0600070205080204" pitchFamily="34" charset="-128"/>
                  <a:cs typeface="+mn-cs"/>
                </a:rPr>
                <a:t>CDC</a:t>
              </a:r>
            </a:p>
          </p:txBody>
        </p:sp>
        <p:sp>
          <p:nvSpPr>
            <p:cNvPr id="23" name="TextBox 16">
              <a:extLst>
                <a:ext uri="{FF2B5EF4-FFF2-40B4-BE49-F238E27FC236}">
                  <a16:creationId xmlns:a16="http://schemas.microsoft.com/office/drawing/2014/main" id="{5DCB1D7F-5F9C-3499-A727-0747E39E1066}"/>
                </a:ext>
              </a:extLst>
            </p:cNvPr>
            <p:cNvSpPr txBox="1"/>
            <p:nvPr/>
          </p:nvSpPr>
          <p:spPr>
            <a:xfrm>
              <a:off x="7638942" y="3115002"/>
              <a:ext cx="1374242" cy="249328"/>
            </a:xfrm>
            <a:prstGeom prst="rect">
              <a:avLst/>
            </a:prstGeom>
            <a:noFill/>
          </p:spPr>
          <p:txBody>
            <a:bodyPr wrap="square" rtlCol="0">
              <a:spAutoFit/>
            </a:bodyPr>
            <a:lstStyle/>
            <a:p>
              <a:pPr algn="ctr" defTabSz="342900" eaLnBrk="0" hangingPunct="0">
                <a:defRPr/>
              </a:pPr>
              <a:r>
                <a:rPr lang="en-US" sz="750" b="1" dirty="0">
                  <a:solidFill>
                    <a:srgbClr val="C00000"/>
                  </a:solidFill>
                  <a:latin typeface="Calibri" panose="020F0502020204030204" pitchFamily="34" charset="0"/>
                  <a:ea typeface="MS PGothic" panose="020B0600070205080204" pitchFamily="34" charset="-128"/>
                  <a:cs typeface="+mn-cs"/>
                </a:rPr>
                <a:t>ADCC</a:t>
              </a:r>
            </a:p>
          </p:txBody>
        </p:sp>
        <p:sp>
          <p:nvSpPr>
            <p:cNvPr id="24" name="TextBox 17">
              <a:extLst>
                <a:ext uri="{FF2B5EF4-FFF2-40B4-BE49-F238E27FC236}">
                  <a16:creationId xmlns:a16="http://schemas.microsoft.com/office/drawing/2014/main" id="{E69B9454-2C1F-0E6E-7217-060A32E049D1}"/>
                </a:ext>
              </a:extLst>
            </p:cNvPr>
            <p:cNvSpPr txBox="1"/>
            <p:nvPr/>
          </p:nvSpPr>
          <p:spPr>
            <a:xfrm>
              <a:off x="9240464" y="2753647"/>
              <a:ext cx="913076" cy="221625"/>
            </a:xfrm>
            <a:prstGeom prst="rect">
              <a:avLst/>
            </a:prstGeom>
            <a:noFill/>
          </p:spPr>
          <p:txBody>
            <a:bodyPr wrap="square" rtlCol="0">
              <a:spAutoFit/>
            </a:bodyPr>
            <a:lstStyle/>
            <a:p>
              <a:pPr algn="ctr" defTabSz="342900" eaLnBrk="0" hangingPunct="0">
                <a:defRPr/>
              </a:pPr>
              <a:r>
                <a:rPr lang="en-US" sz="600" b="1" dirty="0">
                  <a:solidFill>
                    <a:prstClr val="black"/>
                  </a:solidFill>
                  <a:latin typeface="Calibri" panose="020F0502020204030204" pitchFamily="34" charset="0"/>
                  <a:ea typeface="MS PGothic" panose="020B0600070205080204" pitchFamily="34" charset="-128"/>
                  <a:cs typeface="+mn-cs"/>
                </a:rPr>
                <a:t>CLDN18.2</a:t>
              </a:r>
            </a:p>
          </p:txBody>
        </p:sp>
        <p:sp>
          <p:nvSpPr>
            <p:cNvPr id="25" name="TextBox 18">
              <a:extLst>
                <a:ext uri="{FF2B5EF4-FFF2-40B4-BE49-F238E27FC236}">
                  <a16:creationId xmlns:a16="http://schemas.microsoft.com/office/drawing/2014/main" id="{350E199D-B638-E3B9-8D17-DD9BE65313B8}"/>
                </a:ext>
              </a:extLst>
            </p:cNvPr>
            <p:cNvSpPr txBox="1"/>
            <p:nvPr/>
          </p:nvSpPr>
          <p:spPr>
            <a:xfrm>
              <a:off x="9029042" y="1699376"/>
              <a:ext cx="1374242" cy="249328"/>
            </a:xfrm>
            <a:prstGeom prst="rect">
              <a:avLst/>
            </a:prstGeom>
            <a:noFill/>
          </p:spPr>
          <p:txBody>
            <a:bodyPr wrap="square" rtlCol="0">
              <a:spAutoFit/>
            </a:bodyPr>
            <a:lstStyle/>
            <a:p>
              <a:pPr algn="ctr" defTabSz="342900" eaLnBrk="0" hangingPunct="0">
                <a:defRPr/>
              </a:pPr>
              <a:r>
                <a:rPr lang="en-US" sz="750" dirty="0">
                  <a:solidFill>
                    <a:prstClr val="black"/>
                  </a:solidFill>
                  <a:latin typeface="Calibri" panose="020F0502020204030204" pitchFamily="34" charset="0"/>
                  <a:ea typeface="MS PGothic" panose="020B0600070205080204" pitchFamily="34" charset="-128"/>
                  <a:cs typeface="+mn-cs"/>
                </a:rPr>
                <a:t>zolbetuximab</a:t>
              </a:r>
            </a:p>
          </p:txBody>
        </p:sp>
        <p:sp>
          <p:nvSpPr>
            <p:cNvPr id="26" name="TextBox 19">
              <a:extLst>
                <a:ext uri="{FF2B5EF4-FFF2-40B4-BE49-F238E27FC236}">
                  <a16:creationId xmlns:a16="http://schemas.microsoft.com/office/drawing/2014/main" id="{C60F5052-91D3-7D4E-002C-1FA4E7247DEB}"/>
                </a:ext>
              </a:extLst>
            </p:cNvPr>
            <p:cNvSpPr txBox="1"/>
            <p:nvPr/>
          </p:nvSpPr>
          <p:spPr>
            <a:xfrm>
              <a:off x="10709574" y="3731473"/>
              <a:ext cx="913076" cy="221625"/>
            </a:xfrm>
            <a:prstGeom prst="rect">
              <a:avLst/>
            </a:prstGeom>
            <a:noFill/>
          </p:spPr>
          <p:txBody>
            <a:bodyPr wrap="square" rtlCol="0">
              <a:spAutoFit/>
            </a:bodyPr>
            <a:lstStyle/>
            <a:p>
              <a:pPr defTabSz="342900" eaLnBrk="0" hangingPunct="0">
                <a:defRPr/>
              </a:pPr>
              <a:r>
                <a:rPr lang="en-US" sz="600" b="1" dirty="0">
                  <a:solidFill>
                    <a:prstClr val="black"/>
                  </a:solidFill>
                  <a:latin typeface="Calibri" panose="020F0502020204030204" pitchFamily="34" charset="0"/>
                  <a:ea typeface="MS PGothic" panose="020B0600070205080204" pitchFamily="34" charset="-128"/>
                  <a:cs typeface="+mn-cs"/>
                </a:rPr>
                <a:t>CLDN18.2</a:t>
              </a:r>
            </a:p>
          </p:txBody>
        </p:sp>
        <p:sp>
          <p:nvSpPr>
            <p:cNvPr id="27" name="TextBox 20">
              <a:extLst>
                <a:ext uri="{FF2B5EF4-FFF2-40B4-BE49-F238E27FC236}">
                  <a16:creationId xmlns:a16="http://schemas.microsoft.com/office/drawing/2014/main" id="{FF9E0DC5-164D-1ABD-5A34-AD75F187FCAC}"/>
                </a:ext>
              </a:extLst>
            </p:cNvPr>
            <p:cNvSpPr txBox="1"/>
            <p:nvPr/>
          </p:nvSpPr>
          <p:spPr>
            <a:xfrm>
              <a:off x="7742639" y="3765415"/>
              <a:ext cx="913076" cy="221625"/>
            </a:xfrm>
            <a:prstGeom prst="rect">
              <a:avLst/>
            </a:prstGeom>
            <a:noFill/>
          </p:spPr>
          <p:txBody>
            <a:bodyPr wrap="square" rtlCol="0">
              <a:spAutoFit/>
            </a:bodyPr>
            <a:lstStyle/>
            <a:p>
              <a:pPr algn="r" defTabSz="342900" eaLnBrk="0" hangingPunct="0">
                <a:defRPr/>
              </a:pPr>
              <a:r>
                <a:rPr lang="en-US" sz="600" b="1" dirty="0">
                  <a:solidFill>
                    <a:prstClr val="black"/>
                  </a:solidFill>
                  <a:latin typeface="Calibri" panose="020F0502020204030204" pitchFamily="34" charset="0"/>
                  <a:ea typeface="MS PGothic" panose="020B0600070205080204" pitchFamily="34" charset="-128"/>
                  <a:cs typeface="+mn-cs"/>
                </a:rPr>
                <a:t>CLDN18.2</a:t>
              </a:r>
            </a:p>
          </p:txBody>
        </p:sp>
        <p:sp>
          <p:nvSpPr>
            <p:cNvPr id="28" name="TextBox 21">
              <a:extLst>
                <a:ext uri="{FF2B5EF4-FFF2-40B4-BE49-F238E27FC236}">
                  <a16:creationId xmlns:a16="http://schemas.microsoft.com/office/drawing/2014/main" id="{FF401900-741F-1804-909B-23E528B2D661}"/>
                </a:ext>
              </a:extLst>
            </p:cNvPr>
            <p:cNvSpPr txBox="1"/>
            <p:nvPr/>
          </p:nvSpPr>
          <p:spPr>
            <a:xfrm>
              <a:off x="9029042" y="5029272"/>
              <a:ext cx="1374242" cy="249328"/>
            </a:xfrm>
            <a:prstGeom prst="rect">
              <a:avLst/>
            </a:prstGeom>
            <a:noFill/>
          </p:spPr>
          <p:txBody>
            <a:bodyPr wrap="square" rtlCol="0">
              <a:spAutoFit/>
            </a:bodyPr>
            <a:lstStyle/>
            <a:p>
              <a:pPr algn="ctr" defTabSz="342900" eaLnBrk="0" hangingPunct="0">
                <a:defRPr/>
              </a:pPr>
              <a:r>
                <a:rPr lang="en-US" sz="750" b="1" dirty="0">
                  <a:solidFill>
                    <a:prstClr val="black"/>
                  </a:solidFill>
                  <a:latin typeface="Calibri" panose="020F0502020204030204" pitchFamily="34" charset="0"/>
                  <a:ea typeface="MS PGothic" panose="020B0600070205080204" pitchFamily="34" charset="-128"/>
                  <a:cs typeface="+mn-cs"/>
                </a:rPr>
                <a:t>Cell Death</a:t>
              </a:r>
            </a:p>
          </p:txBody>
        </p:sp>
        <p:sp>
          <p:nvSpPr>
            <p:cNvPr id="29" name="TextBox 22">
              <a:extLst>
                <a:ext uri="{FF2B5EF4-FFF2-40B4-BE49-F238E27FC236}">
                  <a16:creationId xmlns:a16="http://schemas.microsoft.com/office/drawing/2014/main" id="{0020390C-A726-2E55-E6AB-36BAC8A9980B}"/>
                </a:ext>
              </a:extLst>
            </p:cNvPr>
            <p:cNvSpPr txBox="1"/>
            <p:nvPr/>
          </p:nvSpPr>
          <p:spPr>
            <a:xfrm>
              <a:off x="9066043" y="3724728"/>
              <a:ext cx="1374242" cy="277031"/>
            </a:xfrm>
            <a:prstGeom prst="rect">
              <a:avLst/>
            </a:prstGeom>
            <a:noFill/>
          </p:spPr>
          <p:txBody>
            <a:bodyPr wrap="square" rtlCol="0">
              <a:spAutoFit/>
            </a:bodyPr>
            <a:lstStyle/>
            <a:p>
              <a:pPr algn="ctr" defTabSz="342900" eaLnBrk="0" hangingPunct="0">
                <a:defRPr/>
              </a:pPr>
              <a:r>
                <a:rPr lang="en-US" sz="900" b="1" dirty="0">
                  <a:solidFill>
                    <a:prstClr val="white"/>
                  </a:solidFill>
                  <a:latin typeface="Calibri" panose="020F0502020204030204" pitchFamily="34" charset="0"/>
                  <a:ea typeface="MS PGothic" panose="020B0600070205080204" pitchFamily="34" charset="-128"/>
                  <a:cs typeface="+mn-cs"/>
                </a:rPr>
                <a:t>Tumor Cell</a:t>
              </a:r>
            </a:p>
          </p:txBody>
        </p:sp>
        <p:cxnSp>
          <p:nvCxnSpPr>
            <p:cNvPr id="30" name="Straight Arrow Connector 24">
              <a:extLst>
                <a:ext uri="{FF2B5EF4-FFF2-40B4-BE49-F238E27FC236}">
                  <a16:creationId xmlns:a16="http://schemas.microsoft.com/office/drawing/2014/main" id="{4BC16324-6BDA-5AD8-2794-556A95C3D891}"/>
                </a:ext>
              </a:extLst>
            </p:cNvPr>
            <p:cNvCxnSpPr/>
            <p:nvPr/>
          </p:nvCxnSpPr>
          <p:spPr>
            <a:xfrm flipH="1">
              <a:off x="8923330" y="2235787"/>
              <a:ext cx="60123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25">
              <a:extLst>
                <a:ext uri="{FF2B5EF4-FFF2-40B4-BE49-F238E27FC236}">
                  <a16:creationId xmlns:a16="http://schemas.microsoft.com/office/drawing/2014/main" id="{C6A9A3E3-B55D-6C85-B828-F54736E5010D}"/>
                </a:ext>
              </a:extLst>
            </p:cNvPr>
            <p:cNvCxnSpPr>
              <a:cxnSpLocks/>
            </p:cNvCxnSpPr>
            <p:nvPr/>
          </p:nvCxnSpPr>
          <p:spPr>
            <a:xfrm flipH="1">
              <a:off x="9973831" y="2235787"/>
              <a:ext cx="750548" cy="0"/>
            </a:xfrm>
            <a:prstGeom prst="straightConnector1">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DFFE7D4-58C0-A51D-A2B4-77FEA1D3C94C}"/>
                </a:ext>
              </a:extLst>
            </p:cNvPr>
            <p:cNvCxnSpPr/>
            <p:nvPr/>
          </p:nvCxnSpPr>
          <p:spPr>
            <a:xfrm>
              <a:off x="9716162" y="4640712"/>
              <a:ext cx="0" cy="28013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89664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12B1C-9F3D-5B4F-873D-57ED8063E813}"/>
              </a:ext>
            </a:extLst>
          </p:cNvPr>
          <p:cNvSpPr>
            <a:spLocks noGrp="1"/>
          </p:cNvSpPr>
          <p:nvPr>
            <p:ph type="title"/>
          </p:nvPr>
        </p:nvSpPr>
        <p:spPr>
          <a:xfrm>
            <a:off x="207627" y="96701"/>
            <a:ext cx="9144000" cy="857250"/>
          </a:xfrm>
        </p:spPr>
        <p:txBody>
          <a:bodyPr>
            <a:normAutofit/>
          </a:bodyPr>
          <a:lstStyle/>
          <a:p>
            <a:r>
              <a:rPr lang="en-US" sz="2700" dirty="0"/>
              <a:t>SPOTLIGHT: Phase III Study Design</a:t>
            </a:r>
          </a:p>
        </p:txBody>
      </p:sp>
      <p:sp>
        <p:nvSpPr>
          <p:cNvPr id="5" name="TextBox 4">
            <a:extLst>
              <a:ext uri="{FF2B5EF4-FFF2-40B4-BE49-F238E27FC236}">
                <a16:creationId xmlns:a16="http://schemas.microsoft.com/office/drawing/2014/main" id="{DF4EA724-CC3D-904E-88AB-D0D1B22C592D}"/>
              </a:ext>
            </a:extLst>
          </p:cNvPr>
          <p:cNvSpPr txBox="1"/>
          <p:nvPr/>
        </p:nvSpPr>
        <p:spPr>
          <a:xfrm>
            <a:off x="76250" y="4903508"/>
            <a:ext cx="4564070" cy="265457"/>
          </a:xfrm>
          <a:prstGeom prst="rect">
            <a:avLst/>
          </a:prstGeom>
          <a:noFill/>
        </p:spPr>
        <p:txBody>
          <a:bodyPr wrap="none" rtlCol="0">
            <a:spAutoFit/>
          </a:bodyPr>
          <a:lstStyle/>
          <a:p>
            <a:pPr defTabSz="341710">
              <a:defRPr/>
            </a:pPr>
            <a:r>
              <a:rPr lang="en-US" sz="1125" dirty="0" err="1">
                <a:solidFill>
                  <a:srgbClr val="000000"/>
                </a:solidFill>
                <a:latin typeface="Calibri" panose="020F0502020204030204" pitchFamily="34" charset="0"/>
                <a:ea typeface="MS PGothic" charset="0"/>
                <a:cs typeface="Calibri" panose="020F0502020204030204" pitchFamily="34" charset="0"/>
              </a:rPr>
              <a:t>Shitara</a:t>
            </a:r>
            <a:r>
              <a:rPr lang="en-US" sz="1125" dirty="0">
                <a:solidFill>
                  <a:srgbClr val="000000"/>
                </a:solidFill>
                <a:latin typeface="Calibri" panose="020F0502020204030204" pitchFamily="34" charset="0"/>
                <a:ea typeface="MS PGothic" charset="0"/>
                <a:cs typeface="Calibri" panose="020F0502020204030204" pitchFamily="34" charset="0"/>
              </a:rPr>
              <a:t> K et al. Gastrointestinal Cancers Symposium 2023;Abstract LBA292.</a:t>
            </a:r>
          </a:p>
        </p:txBody>
      </p:sp>
      <p:pic>
        <p:nvPicPr>
          <p:cNvPr id="6" name="Picture 5" descr="Graphical user interface&#10;&#10;Description automatically generated">
            <a:extLst>
              <a:ext uri="{FF2B5EF4-FFF2-40B4-BE49-F238E27FC236}">
                <a16:creationId xmlns:a16="http://schemas.microsoft.com/office/drawing/2014/main" id="{BDB8E6B4-2222-4783-9A1D-873470051A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86" y="953951"/>
            <a:ext cx="8610429" cy="3240360"/>
          </a:xfrm>
          <a:prstGeom prst="rect">
            <a:avLst/>
          </a:prstGeom>
        </p:spPr>
      </p:pic>
    </p:spTree>
    <p:extLst>
      <p:ext uri="{BB962C8B-B14F-4D97-AF65-F5344CB8AC3E}">
        <p14:creationId xmlns:p14="http://schemas.microsoft.com/office/powerpoint/2010/main" val="6037748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b="1" dirty="0">
                <a:latin typeface="Arial" charset="0"/>
                <a:ea typeface="+mn-ea"/>
                <a:cs typeface="+mn-cs"/>
              </a:rPr>
              <a:t>Primary End Point: PFS by Independent Review Committeea</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882"/>
          <a:stretch/>
        </p:blipFill>
        <p:spPr bwMode="auto">
          <a:xfrm>
            <a:off x="292397" y="2382"/>
            <a:ext cx="8560323" cy="4435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2A1B3B09-CA34-40F9-AFD8-00A5D7D1F116}"/>
              </a:ext>
            </a:extLst>
          </p:cNvPr>
          <p:cNvSpPr txBox="1"/>
          <p:nvPr/>
        </p:nvSpPr>
        <p:spPr>
          <a:xfrm>
            <a:off x="143508" y="4905061"/>
            <a:ext cx="4564070" cy="265457"/>
          </a:xfrm>
          <a:prstGeom prst="rect">
            <a:avLst/>
          </a:prstGeom>
          <a:noFill/>
        </p:spPr>
        <p:txBody>
          <a:bodyPr wrap="none" rtlCol="0">
            <a:spAutoFit/>
          </a:bodyPr>
          <a:lstStyle/>
          <a:p>
            <a:pPr defTabSz="341710">
              <a:defRPr/>
            </a:pPr>
            <a:r>
              <a:rPr lang="en-US" sz="1125" dirty="0" err="1">
                <a:solidFill>
                  <a:srgbClr val="000000"/>
                </a:solidFill>
                <a:latin typeface="Calibri" panose="020F0502020204030204" pitchFamily="34" charset="0"/>
                <a:ea typeface="MS PGothic" charset="0"/>
                <a:cs typeface="Calibri" panose="020F0502020204030204" pitchFamily="34" charset="0"/>
              </a:rPr>
              <a:t>Shitara</a:t>
            </a:r>
            <a:r>
              <a:rPr lang="en-US" sz="1125" dirty="0">
                <a:solidFill>
                  <a:srgbClr val="000000"/>
                </a:solidFill>
                <a:latin typeface="Calibri" panose="020F0502020204030204" pitchFamily="34" charset="0"/>
                <a:ea typeface="MS PGothic" charset="0"/>
                <a:cs typeface="Calibri" panose="020F0502020204030204" pitchFamily="34" charset="0"/>
              </a:rPr>
              <a:t> K et al. Gastrointestinal Cancers Symposium 2023;Abstract LBA292.</a:t>
            </a:r>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12B1C-9F3D-5B4F-873D-57ED8063E813}"/>
              </a:ext>
            </a:extLst>
          </p:cNvPr>
          <p:cNvSpPr>
            <a:spLocks noGrp="1"/>
          </p:cNvSpPr>
          <p:nvPr>
            <p:ph type="title"/>
          </p:nvPr>
        </p:nvSpPr>
        <p:spPr>
          <a:xfrm>
            <a:off x="67258" y="-41342"/>
            <a:ext cx="9144000" cy="857250"/>
          </a:xfrm>
        </p:spPr>
        <p:txBody>
          <a:bodyPr>
            <a:normAutofit/>
          </a:bodyPr>
          <a:lstStyle/>
          <a:p>
            <a:r>
              <a:rPr lang="en-US" sz="2400" dirty="0"/>
              <a:t>SPOTLIGHT: Overall Survival (Key Secondary Endpoint)</a:t>
            </a:r>
          </a:p>
        </p:txBody>
      </p:sp>
      <p:sp>
        <p:nvSpPr>
          <p:cNvPr id="5" name="TextBox 4">
            <a:extLst>
              <a:ext uri="{FF2B5EF4-FFF2-40B4-BE49-F238E27FC236}">
                <a16:creationId xmlns:a16="http://schemas.microsoft.com/office/drawing/2014/main" id="{DF4EA724-CC3D-904E-88AB-D0D1B22C592D}"/>
              </a:ext>
            </a:extLst>
          </p:cNvPr>
          <p:cNvSpPr txBox="1"/>
          <p:nvPr/>
        </p:nvSpPr>
        <p:spPr>
          <a:xfrm>
            <a:off x="143508" y="4903508"/>
            <a:ext cx="4564070" cy="265457"/>
          </a:xfrm>
          <a:prstGeom prst="rect">
            <a:avLst/>
          </a:prstGeom>
          <a:noFill/>
        </p:spPr>
        <p:txBody>
          <a:bodyPr wrap="none" rtlCol="0">
            <a:spAutoFit/>
          </a:bodyPr>
          <a:lstStyle/>
          <a:p>
            <a:pPr defTabSz="341710">
              <a:defRPr/>
            </a:pPr>
            <a:r>
              <a:rPr lang="en-US" sz="1125" dirty="0" err="1">
                <a:solidFill>
                  <a:srgbClr val="000000"/>
                </a:solidFill>
                <a:latin typeface="Calibri" panose="020F0502020204030204" pitchFamily="34" charset="0"/>
                <a:ea typeface="MS PGothic" charset="0"/>
                <a:cs typeface="Calibri" panose="020F0502020204030204" pitchFamily="34" charset="0"/>
              </a:rPr>
              <a:t>Shitara</a:t>
            </a:r>
            <a:r>
              <a:rPr lang="en-US" sz="1125" dirty="0">
                <a:solidFill>
                  <a:srgbClr val="000000"/>
                </a:solidFill>
                <a:latin typeface="Calibri" panose="020F0502020204030204" pitchFamily="34" charset="0"/>
                <a:ea typeface="MS PGothic" charset="0"/>
                <a:cs typeface="Calibri" panose="020F0502020204030204" pitchFamily="34" charset="0"/>
              </a:rPr>
              <a:t> K et al. Gastrointestinal Cancers Symposium 2023;Abstract LBA292.</a:t>
            </a:r>
          </a:p>
        </p:txBody>
      </p:sp>
      <p:pic>
        <p:nvPicPr>
          <p:cNvPr id="6" name="Picture 5" descr="Chart&#10;&#10;Description automatically generated">
            <a:extLst>
              <a:ext uri="{FF2B5EF4-FFF2-40B4-BE49-F238E27FC236}">
                <a16:creationId xmlns:a16="http://schemas.microsoft.com/office/drawing/2014/main" id="{4B121973-4A07-E40A-516C-19890A80E2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126" y="791933"/>
            <a:ext cx="7595276" cy="3809656"/>
          </a:xfrm>
          <a:prstGeom prst="rect">
            <a:avLst/>
          </a:prstGeom>
        </p:spPr>
      </p:pic>
      <p:sp>
        <p:nvSpPr>
          <p:cNvPr id="7" name="TextBox 6">
            <a:extLst>
              <a:ext uri="{FF2B5EF4-FFF2-40B4-BE49-F238E27FC236}">
                <a16:creationId xmlns:a16="http://schemas.microsoft.com/office/drawing/2014/main" id="{D760F96D-A93D-58E5-0F3E-28DFF6E69FA7}"/>
              </a:ext>
            </a:extLst>
          </p:cNvPr>
          <p:cNvSpPr txBox="1"/>
          <p:nvPr/>
        </p:nvSpPr>
        <p:spPr>
          <a:xfrm>
            <a:off x="953598" y="791934"/>
            <a:ext cx="3429000" cy="507831"/>
          </a:xfrm>
          <a:prstGeom prst="rect">
            <a:avLst/>
          </a:prstGeom>
          <a:solidFill>
            <a:schemeClr val="bg1"/>
          </a:solidFill>
        </p:spPr>
        <p:txBody>
          <a:bodyPr wrap="square" rtlCol="0">
            <a:spAutoFit/>
          </a:bodyPr>
          <a:lstStyle/>
          <a:p>
            <a:pPr defTabSz="341710">
              <a:defRPr/>
            </a:pPr>
            <a:endParaRPr lang="en-US" sz="2700" b="1" dirty="0">
              <a:solidFill>
                <a:srgbClr val="3333CC"/>
              </a:solidFill>
              <a:latin typeface="Arial" pitchFamily="-72" charset="0"/>
              <a:ea typeface="MS PGothic" charset="0"/>
            </a:endParaRPr>
          </a:p>
        </p:txBody>
      </p:sp>
    </p:spTree>
    <p:extLst>
      <p:ext uri="{BB962C8B-B14F-4D97-AF65-F5344CB8AC3E}">
        <p14:creationId xmlns:p14="http://schemas.microsoft.com/office/powerpoint/2010/main" val="42815691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12B1C-9F3D-5B4F-873D-57ED8063E813}"/>
              </a:ext>
            </a:extLst>
          </p:cNvPr>
          <p:cNvSpPr>
            <a:spLocks noGrp="1"/>
          </p:cNvSpPr>
          <p:nvPr>
            <p:ph type="title"/>
          </p:nvPr>
        </p:nvSpPr>
        <p:spPr>
          <a:xfrm>
            <a:off x="-1" y="64974"/>
            <a:ext cx="9144001" cy="857250"/>
          </a:xfrm>
        </p:spPr>
        <p:txBody>
          <a:bodyPr>
            <a:normAutofit/>
          </a:bodyPr>
          <a:lstStyle/>
          <a:p>
            <a:r>
              <a:rPr lang="en-US" sz="2400" dirty="0"/>
              <a:t>SPOTLIGHT: Response Rates (Key Secondary Endpoint)</a:t>
            </a:r>
          </a:p>
        </p:txBody>
      </p:sp>
      <p:sp>
        <p:nvSpPr>
          <p:cNvPr id="5" name="TextBox 4">
            <a:extLst>
              <a:ext uri="{FF2B5EF4-FFF2-40B4-BE49-F238E27FC236}">
                <a16:creationId xmlns:a16="http://schemas.microsoft.com/office/drawing/2014/main" id="{DF4EA724-CC3D-904E-88AB-D0D1B22C592D}"/>
              </a:ext>
            </a:extLst>
          </p:cNvPr>
          <p:cNvSpPr txBox="1"/>
          <p:nvPr/>
        </p:nvSpPr>
        <p:spPr>
          <a:xfrm>
            <a:off x="143508" y="4854434"/>
            <a:ext cx="4564070" cy="265457"/>
          </a:xfrm>
          <a:prstGeom prst="rect">
            <a:avLst/>
          </a:prstGeom>
          <a:noFill/>
        </p:spPr>
        <p:txBody>
          <a:bodyPr wrap="none" rtlCol="0">
            <a:spAutoFit/>
          </a:bodyPr>
          <a:lstStyle/>
          <a:p>
            <a:pPr defTabSz="341710">
              <a:defRPr/>
            </a:pPr>
            <a:r>
              <a:rPr lang="en-US" sz="1125" dirty="0" err="1">
                <a:solidFill>
                  <a:srgbClr val="000000"/>
                </a:solidFill>
                <a:latin typeface="Calibri" panose="020F0502020204030204" pitchFamily="34" charset="0"/>
                <a:ea typeface="MS PGothic" charset="0"/>
                <a:cs typeface="Calibri" panose="020F0502020204030204" pitchFamily="34" charset="0"/>
              </a:rPr>
              <a:t>Shitara</a:t>
            </a:r>
            <a:r>
              <a:rPr lang="en-US" sz="1125" dirty="0">
                <a:solidFill>
                  <a:srgbClr val="000000"/>
                </a:solidFill>
                <a:latin typeface="Calibri" panose="020F0502020204030204" pitchFamily="34" charset="0"/>
                <a:ea typeface="MS PGothic" charset="0"/>
                <a:cs typeface="Calibri" panose="020F0502020204030204" pitchFamily="34" charset="0"/>
              </a:rPr>
              <a:t> K et al. Gastrointestinal Cancers Symposium 2023;Abstract LBA292.</a:t>
            </a:r>
          </a:p>
        </p:txBody>
      </p:sp>
      <p:pic>
        <p:nvPicPr>
          <p:cNvPr id="4" name="Picture 3" descr="Table&#10;&#10;Description automatically generated">
            <a:extLst>
              <a:ext uri="{FF2B5EF4-FFF2-40B4-BE49-F238E27FC236}">
                <a16:creationId xmlns:a16="http://schemas.microsoft.com/office/drawing/2014/main" id="{2C64204B-4926-AB16-601B-A3FB025742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996" y="870054"/>
            <a:ext cx="7452182" cy="3876857"/>
          </a:xfrm>
          <a:prstGeom prst="rect">
            <a:avLst/>
          </a:prstGeom>
        </p:spPr>
      </p:pic>
    </p:spTree>
    <p:extLst>
      <p:ext uri="{BB962C8B-B14F-4D97-AF65-F5344CB8AC3E}">
        <p14:creationId xmlns:p14="http://schemas.microsoft.com/office/powerpoint/2010/main" val="35035392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b="1" dirty="0">
                <a:latin typeface="Arial" charset="0"/>
                <a:ea typeface="+mn-ea"/>
                <a:cs typeface="+mn-cs"/>
              </a:rPr>
              <a:t>TEAEsa Occurring in ≥15% of All Treated Patients</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8" r="-78" b="8716"/>
          <a:stretch/>
        </p:blipFill>
        <p:spPr bwMode="auto">
          <a:xfrm>
            <a:off x="272999" y="191326"/>
            <a:ext cx="8560323" cy="4177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A78D81D6-E978-44C9-9C53-59F8FFC7B244}"/>
              </a:ext>
            </a:extLst>
          </p:cNvPr>
          <p:cNvSpPr txBox="1"/>
          <p:nvPr/>
        </p:nvSpPr>
        <p:spPr>
          <a:xfrm>
            <a:off x="143508" y="4854434"/>
            <a:ext cx="4564070" cy="265457"/>
          </a:xfrm>
          <a:prstGeom prst="rect">
            <a:avLst/>
          </a:prstGeom>
          <a:noFill/>
        </p:spPr>
        <p:txBody>
          <a:bodyPr wrap="none" rtlCol="0">
            <a:spAutoFit/>
          </a:bodyPr>
          <a:lstStyle/>
          <a:p>
            <a:pPr defTabSz="341710">
              <a:defRPr/>
            </a:pPr>
            <a:r>
              <a:rPr lang="en-US" sz="1125" dirty="0" err="1">
                <a:solidFill>
                  <a:srgbClr val="000000"/>
                </a:solidFill>
                <a:latin typeface="Calibri" panose="020F0502020204030204" pitchFamily="34" charset="0"/>
                <a:ea typeface="MS PGothic" charset="0"/>
                <a:cs typeface="Calibri" panose="020F0502020204030204" pitchFamily="34" charset="0"/>
              </a:rPr>
              <a:t>Shitara</a:t>
            </a:r>
            <a:r>
              <a:rPr lang="en-US" sz="1125" dirty="0">
                <a:solidFill>
                  <a:srgbClr val="000000"/>
                </a:solidFill>
                <a:latin typeface="Calibri" panose="020F0502020204030204" pitchFamily="34" charset="0"/>
                <a:ea typeface="MS PGothic" charset="0"/>
                <a:cs typeface="Calibri" panose="020F0502020204030204" pitchFamily="34" charset="0"/>
              </a:rPr>
              <a:t> K et al. Gastrointestinal Cancers Symposium 2023;Abstract LBA292.</a:t>
            </a:r>
          </a:p>
        </p:txBody>
      </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4CA29-F6E6-78C6-E9DD-CBBA6E287297}"/>
              </a:ext>
            </a:extLst>
          </p:cNvPr>
          <p:cNvSpPr>
            <a:spLocks noGrp="1"/>
          </p:cNvSpPr>
          <p:nvPr>
            <p:ph type="title"/>
          </p:nvPr>
        </p:nvSpPr>
        <p:spPr>
          <a:xfrm>
            <a:off x="305526" y="197867"/>
            <a:ext cx="8100900" cy="857250"/>
          </a:xfrm>
        </p:spPr>
        <p:txBody>
          <a:bodyPr>
            <a:noAutofit/>
          </a:bodyPr>
          <a:lstStyle/>
          <a:p>
            <a:pPr algn="l"/>
            <a:r>
              <a:rPr lang="en-US" sz="2100" b="1" dirty="0"/>
              <a:t>GLOW: A Phase III Study of First-Line </a:t>
            </a:r>
            <a:r>
              <a:rPr lang="en-US" sz="2100" b="1" dirty="0" err="1"/>
              <a:t>Zolbetuximab</a:t>
            </a:r>
            <a:r>
              <a:rPr lang="en-US" sz="2100" b="1" dirty="0"/>
              <a:t> and CAPOX for Claudin 18.2-Positive, HER2</a:t>
            </a:r>
            <a:r>
              <a:rPr lang="en-US" sz="2100" dirty="0"/>
              <a:t>-Negative</a:t>
            </a:r>
            <a:r>
              <a:rPr lang="en-US" sz="2100" b="1" dirty="0"/>
              <a:t> Advanced Gastric or Gastroesophageal Junction Adenocarcinoma </a:t>
            </a:r>
            <a:endParaRPr lang="en-US" sz="2100" dirty="0"/>
          </a:p>
        </p:txBody>
      </p:sp>
      <p:sp>
        <p:nvSpPr>
          <p:cNvPr id="3" name="TextBox 2">
            <a:extLst>
              <a:ext uri="{FF2B5EF4-FFF2-40B4-BE49-F238E27FC236}">
                <a16:creationId xmlns:a16="http://schemas.microsoft.com/office/drawing/2014/main" id="{4EDDFA3D-CBD4-CDC9-EF37-519A2B8DFDA7}"/>
              </a:ext>
            </a:extLst>
          </p:cNvPr>
          <p:cNvSpPr txBox="1"/>
          <p:nvPr/>
        </p:nvSpPr>
        <p:spPr>
          <a:xfrm>
            <a:off x="9398" y="4950396"/>
            <a:ext cx="4572000" cy="265457"/>
          </a:xfrm>
          <a:prstGeom prst="rect">
            <a:avLst/>
          </a:prstGeom>
          <a:noFill/>
        </p:spPr>
        <p:txBody>
          <a:bodyPr wrap="square">
            <a:spAutoFit/>
          </a:bodyPr>
          <a:lstStyle/>
          <a:p>
            <a:pPr defTabSz="341710">
              <a:defRPr/>
            </a:pPr>
            <a:r>
              <a:rPr lang="en-US" sz="1125" dirty="0">
                <a:solidFill>
                  <a:srgbClr val="000000"/>
                </a:solidFill>
                <a:latin typeface="Calibri"/>
                <a:ea typeface="MS PGothic" charset="0"/>
              </a:rPr>
              <a:t>Shah M et al. ASCO Plenary Series, March 22, 2023;Abstract 405736. </a:t>
            </a:r>
          </a:p>
        </p:txBody>
      </p:sp>
      <p:pic>
        <p:nvPicPr>
          <p:cNvPr id="4" name="Picture 2">
            <a:extLst>
              <a:ext uri="{FF2B5EF4-FFF2-40B4-BE49-F238E27FC236}">
                <a16:creationId xmlns:a16="http://schemas.microsoft.com/office/drawing/2014/main" id="{63214D35-CC53-E67C-EE7E-CCFCDB8D55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21" t="19887" r="2016" b="17304"/>
          <a:stretch/>
        </p:blipFill>
        <p:spPr bwMode="auto">
          <a:xfrm>
            <a:off x="207235" y="1223982"/>
            <a:ext cx="8748326" cy="324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84815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4CA29-F6E6-78C6-E9DD-CBBA6E287297}"/>
              </a:ext>
            </a:extLst>
          </p:cNvPr>
          <p:cNvSpPr>
            <a:spLocks noGrp="1"/>
          </p:cNvSpPr>
          <p:nvPr>
            <p:ph type="title"/>
          </p:nvPr>
        </p:nvSpPr>
        <p:spPr>
          <a:xfrm>
            <a:off x="259778" y="64348"/>
            <a:ext cx="4367592" cy="857250"/>
          </a:xfrm>
        </p:spPr>
        <p:txBody>
          <a:bodyPr>
            <a:normAutofit fontScale="90000"/>
          </a:bodyPr>
          <a:lstStyle/>
          <a:p>
            <a:pPr algn="l"/>
            <a:r>
              <a:rPr lang="en-US" sz="2400" b="1" dirty="0"/>
              <a:t>PFS by Independent Review Committee (Primary Endpoint)</a:t>
            </a:r>
            <a:endParaRPr lang="en-US" sz="2400" dirty="0"/>
          </a:p>
        </p:txBody>
      </p:sp>
      <p:pic>
        <p:nvPicPr>
          <p:cNvPr id="6" name="Picture 2">
            <a:extLst>
              <a:ext uri="{FF2B5EF4-FFF2-40B4-BE49-F238E27FC236}">
                <a16:creationId xmlns:a16="http://schemas.microsoft.com/office/drawing/2014/main" id="{C9A783DD-09A8-E709-6B1E-54BA88B590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76" t="9667" r="4005" b="21916"/>
          <a:stretch/>
        </p:blipFill>
        <p:spPr bwMode="auto">
          <a:xfrm>
            <a:off x="40023" y="921597"/>
            <a:ext cx="4431674" cy="3592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B1595354-BAD3-E035-3057-C8C46B965C06}"/>
              </a:ext>
            </a:extLst>
          </p:cNvPr>
          <p:cNvSpPr txBox="1"/>
          <p:nvPr/>
        </p:nvSpPr>
        <p:spPr>
          <a:xfrm>
            <a:off x="9398" y="4915049"/>
            <a:ext cx="4572000" cy="265457"/>
          </a:xfrm>
          <a:prstGeom prst="rect">
            <a:avLst/>
          </a:prstGeom>
          <a:noFill/>
        </p:spPr>
        <p:txBody>
          <a:bodyPr wrap="square">
            <a:spAutoFit/>
          </a:bodyPr>
          <a:lstStyle/>
          <a:p>
            <a:pPr defTabSz="341710">
              <a:defRPr/>
            </a:pPr>
            <a:r>
              <a:rPr lang="en-US" sz="1125" dirty="0">
                <a:solidFill>
                  <a:srgbClr val="000000"/>
                </a:solidFill>
                <a:latin typeface="Calibri"/>
                <a:ea typeface="MS PGothic" charset="0"/>
              </a:rPr>
              <a:t>Shah M et al. ASCO Plenary Series, March 22, 2023;Abstract 405736. </a:t>
            </a:r>
          </a:p>
        </p:txBody>
      </p:sp>
      <p:pic>
        <p:nvPicPr>
          <p:cNvPr id="5" name="Picture 2">
            <a:extLst>
              <a:ext uri="{FF2B5EF4-FFF2-40B4-BE49-F238E27FC236}">
                <a16:creationId xmlns:a16="http://schemas.microsoft.com/office/drawing/2014/main" id="{FDE7A66A-C550-43CC-88BE-4F61C4A693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919" t="10013" r="2189" b="22397"/>
          <a:stretch/>
        </p:blipFill>
        <p:spPr bwMode="auto">
          <a:xfrm>
            <a:off x="4672305" y="921597"/>
            <a:ext cx="4243095" cy="3592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a:extLst>
              <a:ext uri="{FF2B5EF4-FFF2-40B4-BE49-F238E27FC236}">
                <a16:creationId xmlns:a16="http://schemas.microsoft.com/office/drawing/2014/main" id="{39C069F2-E973-466A-A68C-C64B0D0780CE}"/>
              </a:ext>
            </a:extLst>
          </p:cNvPr>
          <p:cNvSpPr txBox="1">
            <a:spLocks/>
          </p:cNvSpPr>
          <p:nvPr/>
        </p:nvSpPr>
        <p:spPr>
          <a:xfrm>
            <a:off x="5120174" y="64348"/>
            <a:ext cx="4367592" cy="857250"/>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b="1" kern="1200">
                <a:solidFill>
                  <a:srgbClr val="294383"/>
                </a:solidFill>
                <a:latin typeface="Avenir Next LT Pro" panose="020B0504020202020204" pitchFamily="34" charset="0"/>
                <a:ea typeface="+mj-ea"/>
                <a:cs typeface="+mj-cs"/>
              </a:defRPr>
            </a:lvl1pPr>
          </a:lstStyle>
          <a:p>
            <a:r>
              <a:rPr lang="en-US" sz="2400" dirty="0"/>
              <a:t>OS (Secondary Endpoint)</a:t>
            </a:r>
          </a:p>
        </p:txBody>
      </p:sp>
    </p:spTree>
    <p:extLst>
      <p:ext uri="{BB962C8B-B14F-4D97-AF65-F5344CB8AC3E}">
        <p14:creationId xmlns:p14="http://schemas.microsoft.com/office/powerpoint/2010/main" val="10548202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958BE146-6CC8-78B5-D9A3-F8F7F05A1131}"/>
              </a:ext>
            </a:extLst>
          </p:cNvPr>
          <p:cNvSpPr/>
          <p:nvPr/>
        </p:nvSpPr>
        <p:spPr>
          <a:xfrm>
            <a:off x="338716" y="0"/>
            <a:ext cx="8466567" cy="383182"/>
          </a:xfrm>
          <a:prstGeom prst="rect">
            <a:avLst/>
          </a:prstGeom>
          <a:solidFill>
            <a:schemeClr val="bg1"/>
          </a:soli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algn="ctr" defTabSz="685800">
              <a:lnSpc>
                <a:spcPct val="90000"/>
              </a:lnSpc>
              <a:defRPr/>
            </a:pPr>
            <a:r>
              <a:rPr kumimoji="1" lang="en-US" altLang="ja-JP" sz="2100" b="1" dirty="0">
                <a:solidFill>
                  <a:prstClr val="black"/>
                </a:solidFill>
                <a:latin typeface="Arial Narrow" panose="020B0606020202030204" pitchFamily="34" charset="0"/>
                <a:ea typeface="Osaka" charset="-128"/>
                <a:cs typeface="+mn-cs"/>
              </a:rPr>
              <a:t>SPOTLIGHT and GLOW</a:t>
            </a:r>
          </a:p>
        </p:txBody>
      </p:sp>
      <p:sp>
        <p:nvSpPr>
          <p:cNvPr id="5" name="正方形/長方形 4">
            <a:extLst>
              <a:ext uri="{FF2B5EF4-FFF2-40B4-BE49-F238E27FC236}">
                <a16:creationId xmlns:a16="http://schemas.microsoft.com/office/drawing/2014/main" id="{037636BF-0B97-F083-9F42-91AA734248C6}"/>
              </a:ext>
            </a:extLst>
          </p:cNvPr>
          <p:cNvSpPr/>
          <p:nvPr/>
        </p:nvSpPr>
        <p:spPr>
          <a:xfrm>
            <a:off x="4572000" y="4929724"/>
            <a:ext cx="4547476" cy="230832"/>
          </a:xfrm>
          <a:prstGeom prst="rect">
            <a:avLst/>
          </a:prstGeom>
        </p:spPr>
        <p:txBody>
          <a:bodyPr wrap="square">
            <a:spAutoFit/>
          </a:bodyPr>
          <a:lstStyle/>
          <a:p>
            <a:pPr algn="r" defTabSz="685800" fontAlgn="auto">
              <a:spcBef>
                <a:spcPts val="0"/>
              </a:spcBef>
              <a:spcAft>
                <a:spcPts val="0"/>
              </a:spcAft>
              <a:defRPr/>
            </a:pPr>
            <a:r>
              <a:rPr kumimoji="1" lang="en-US" altLang="ja-JP" sz="900" i="1" dirty="0">
                <a:solidFill>
                  <a:prstClr val="black"/>
                </a:solidFill>
                <a:latin typeface="Arial Narrow" panose="020B0606020202030204" pitchFamily="34" charset="0"/>
                <a:ea typeface="ＭＳ Ｐゴシック" panose="020B0600070205080204" pitchFamily="50" charset="-128"/>
                <a:cs typeface="Arial" panose="020B0604020202020204" pitchFamily="34" charset="0"/>
              </a:rPr>
              <a:t>Shitara K, et al. ASCO-GI 2023;</a:t>
            </a:r>
            <a:r>
              <a:rPr kumimoji="1" lang="ja-JP" altLang="en-US" sz="900" i="1" dirty="0">
                <a:solidFill>
                  <a:prstClr val="black"/>
                </a:solidFill>
                <a:latin typeface="Arial Narrow" panose="020B0606020202030204" pitchFamily="34" charset="0"/>
                <a:ea typeface="ＭＳ Ｐゴシック" panose="020B0600070205080204" pitchFamily="50" charset="-128"/>
                <a:cs typeface="Arial" panose="020B0604020202020204" pitchFamily="34" charset="0"/>
              </a:rPr>
              <a:t> </a:t>
            </a:r>
            <a:r>
              <a:rPr kumimoji="1" lang="en-US" altLang="ja-JP" sz="900" i="1" dirty="0">
                <a:solidFill>
                  <a:prstClr val="black"/>
                </a:solidFill>
                <a:latin typeface="Arial Narrow" panose="020B0606020202030204" pitchFamily="34" charset="0"/>
                <a:ea typeface="ＭＳ Ｐゴシック" panose="020B0600070205080204" pitchFamily="50" charset="-128"/>
                <a:cs typeface="Arial" panose="020B0604020202020204" pitchFamily="34" charset="0"/>
              </a:rPr>
              <a:t>Lancet</a:t>
            </a:r>
            <a:r>
              <a:rPr kumimoji="1" lang="ja-JP" altLang="en-US" sz="900" i="1" dirty="0">
                <a:solidFill>
                  <a:prstClr val="black"/>
                </a:solidFill>
                <a:latin typeface="Arial Narrow" panose="020B0606020202030204" pitchFamily="34" charset="0"/>
                <a:ea typeface="ＭＳ Ｐゴシック" panose="020B0600070205080204" pitchFamily="50" charset="-128"/>
                <a:cs typeface="Arial" panose="020B0604020202020204" pitchFamily="34" charset="0"/>
              </a:rPr>
              <a:t> </a:t>
            </a:r>
            <a:r>
              <a:rPr kumimoji="1" lang="en-US" altLang="ja-JP" sz="900" i="1" dirty="0">
                <a:solidFill>
                  <a:prstClr val="black"/>
                </a:solidFill>
                <a:latin typeface="Arial Narrow" panose="020B0606020202030204" pitchFamily="34" charset="0"/>
                <a:ea typeface="ＭＳ Ｐゴシック" panose="020B0600070205080204" pitchFamily="50" charset="-128"/>
                <a:cs typeface="Arial" panose="020B0604020202020204" pitchFamily="34" charset="0"/>
              </a:rPr>
              <a:t>2023; </a:t>
            </a:r>
            <a:r>
              <a:rPr kumimoji="1" lang="en-US" altLang="ja-JP" sz="900" i="1" dirty="0">
                <a:solidFill>
                  <a:prstClr val="black"/>
                </a:solidFill>
                <a:latin typeface="Arial Narrow" panose="020B0606020202030204" pitchFamily="34" charset="0"/>
                <a:ea typeface="メイリオ" panose="020B0604030504040204" pitchFamily="50" charset="-128"/>
                <a:cs typeface="+mn-cs"/>
              </a:rPr>
              <a:t>Xu RH, et al. ASCO Plenary series 2023 </a:t>
            </a:r>
            <a:endParaRPr kumimoji="1" lang="en-US" altLang="ja-JP" sz="900" i="1" dirty="0">
              <a:solidFill>
                <a:prstClr val="black"/>
              </a:solidFill>
              <a:latin typeface="Arial Narrow" panose="020B0606020202030204" pitchFamily="34" charset="0"/>
              <a:ea typeface="ＭＳ Ｐゴシック" panose="020B0600070205080204" pitchFamily="50" charset="-128"/>
              <a:cs typeface="Arial" panose="020B0604020202020204" pitchFamily="34" charset="0"/>
            </a:endParaRPr>
          </a:p>
        </p:txBody>
      </p:sp>
      <p:graphicFrame>
        <p:nvGraphicFramePr>
          <p:cNvPr id="2" name="表 3">
            <a:extLst>
              <a:ext uri="{FF2B5EF4-FFF2-40B4-BE49-F238E27FC236}">
                <a16:creationId xmlns:a16="http://schemas.microsoft.com/office/drawing/2014/main" id="{C9C74659-0891-2175-212A-87B02A1E2860}"/>
              </a:ext>
            </a:extLst>
          </p:cNvPr>
          <p:cNvGraphicFramePr>
            <a:graphicFrameLocks noGrp="1"/>
          </p:cNvGraphicFramePr>
          <p:nvPr/>
        </p:nvGraphicFramePr>
        <p:xfrm>
          <a:off x="676275" y="398056"/>
          <a:ext cx="7753351" cy="4762500"/>
        </p:xfrm>
        <a:graphic>
          <a:graphicData uri="http://schemas.openxmlformats.org/drawingml/2006/table">
            <a:tbl>
              <a:tblPr firstRow="1" bandRow="1">
                <a:tableStyleId>{5C22544A-7EE6-4342-B048-85BDC9FD1C3A}</a:tableStyleId>
              </a:tblPr>
              <a:tblGrid>
                <a:gridCol w="2070141">
                  <a:extLst>
                    <a:ext uri="{9D8B030D-6E8A-4147-A177-3AD203B41FA5}">
                      <a16:colId xmlns:a16="http://schemas.microsoft.com/office/drawing/2014/main" val="3278605914"/>
                    </a:ext>
                  </a:extLst>
                </a:gridCol>
                <a:gridCol w="2841605">
                  <a:extLst>
                    <a:ext uri="{9D8B030D-6E8A-4147-A177-3AD203B41FA5}">
                      <a16:colId xmlns:a16="http://schemas.microsoft.com/office/drawing/2014/main" val="3669152353"/>
                    </a:ext>
                  </a:extLst>
                </a:gridCol>
                <a:gridCol w="2841605">
                  <a:extLst>
                    <a:ext uri="{9D8B030D-6E8A-4147-A177-3AD203B41FA5}">
                      <a16:colId xmlns:a16="http://schemas.microsoft.com/office/drawing/2014/main" val="1633558814"/>
                    </a:ext>
                  </a:extLst>
                </a:gridCol>
              </a:tblGrid>
              <a:tr h="299642">
                <a:tc>
                  <a:txBody>
                    <a:bodyPr/>
                    <a:lstStyle/>
                    <a:p>
                      <a:pPr algn="ctr"/>
                      <a:endParaRPr kumimoji="1" lang="ja-JP" altLang="en-US" sz="1600" dirty="0">
                        <a:latin typeface="Arial Narrow" panose="020B0606020202030204" pitchFamily="34" charset="0"/>
                      </a:endParaRPr>
                    </a:p>
                  </a:txBody>
                  <a:tcPr marL="68580" marR="68580" marT="34290" marB="34290"/>
                </a:tc>
                <a:tc>
                  <a:txBody>
                    <a:bodyPr/>
                    <a:lstStyle/>
                    <a:p>
                      <a:pPr algn="ctr"/>
                      <a:r>
                        <a:rPr kumimoji="1" lang="en-US" altLang="ja-JP" sz="1600" dirty="0">
                          <a:solidFill>
                            <a:schemeClr val="tx1"/>
                          </a:solidFill>
                          <a:latin typeface="Arial Narrow" panose="020B0606020202030204" pitchFamily="34" charset="0"/>
                        </a:rPr>
                        <a:t>SPOTLIGHT</a:t>
                      </a:r>
                      <a:endParaRPr kumimoji="1" lang="ja-JP" altLang="en-US" sz="1600" dirty="0">
                        <a:solidFill>
                          <a:schemeClr val="tx1"/>
                        </a:solidFill>
                        <a:latin typeface="Arial Narrow" panose="020B0606020202030204" pitchFamily="34" charset="0"/>
                      </a:endParaRPr>
                    </a:p>
                  </a:txBody>
                  <a:tcPr marL="68580" marR="68580" marT="34290" marB="34290"/>
                </a:tc>
                <a:tc>
                  <a:txBody>
                    <a:bodyPr/>
                    <a:lstStyle/>
                    <a:p>
                      <a:pPr algn="ctr"/>
                      <a:r>
                        <a:rPr kumimoji="1" lang="en-US" altLang="ja-JP" sz="1600" dirty="0">
                          <a:solidFill>
                            <a:schemeClr val="tx1"/>
                          </a:solidFill>
                          <a:latin typeface="Arial Narrow" panose="020B0606020202030204" pitchFamily="34" charset="0"/>
                        </a:rPr>
                        <a:t>GLOW</a:t>
                      </a:r>
                      <a:endParaRPr kumimoji="1" lang="ja-JP" altLang="en-US" sz="1600" dirty="0">
                        <a:solidFill>
                          <a:schemeClr val="tx1"/>
                        </a:solidFill>
                        <a:latin typeface="Arial Narrow" panose="020B0606020202030204" pitchFamily="34" charset="0"/>
                      </a:endParaRPr>
                    </a:p>
                  </a:txBody>
                  <a:tcPr marL="68580" marR="68580" marT="34290" marB="34290"/>
                </a:tc>
                <a:extLst>
                  <a:ext uri="{0D108BD9-81ED-4DB2-BD59-A6C34878D82A}">
                    <a16:rowId xmlns:a16="http://schemas.microsoft.com/office/drawing/2014/main" val="2229390507"/>
                  </a:ext>
                </a:extLst>
              </a:tr>
              <a:tr h="299642">
                <a:tc>
                  <a:txBody>
                    <a:bodyPr/>
                    <a:lstStyle/>
                    <a:p>
                      <a:pPr algn="ctr"/>
                      <a:r>
                        <a:rPr kumimoji="1" lang="en-US" altLang="ja-JP" sz="1600" dirty="0">
                          <a:latin typeface="Arial Narrow" panose="020B0606020202030204" pitchFamily="34" charset="0"/>
                        </a:rPr>
                        <a:t>Control</a:t>
                      </a:r>
                      <a:endParaRPr kumimoji="1" lang="ja-JP" altLang="en-US" sz="1600" dirty="0">
                        <a:latin typeface="Arial Narrow" panose="020B0606020202030204" pitchFamily="34" charset="0"/>
                      </a:endParaRPr>
                    </a:p>
                  </a:txBody>
                  <a:tcPr marL="68580" marR="68580" marT="34290" marB="34290"/>
                </a:tc>
                <a:tc>
                  <a:txBody>
                    <a:bodyPr/>
                    <a:lstStyle/>
                    <a:p>
                      <a:pPr algn="ctr"/>
                      <a:r>
                        <a:rPr kumimoji="1" lang="en-US" altLang="ja-JP" sz="1600" dirty="0">
                          <a:latin typeface="Arial Narrow" panose="020B0606020202030204" pitchFamily="34" charset="0"/>
                        </a:rPr>
                        <a:t>FOLFOX</a:t>
                      </a:r>
                      <a:endParaRPr kumimoji="1" lang="ja-JP" altLang="en-US" sz="1600" dirty="0">
                        <a:latin typeface="Arial Narrow" panose="020B0606020202030204" pitchFamily="34" charset="0"/>
                      </a:endParaRPr>
                    </a:p>
                  </a:txBody>
                  <a:tcPr marL="68580" marR="68580" marT="34290" marB="34290"/>
                </a:tc>
                <a:tc>
                  <a:txBody>
                    <a:bodyPr/>
                    <a:lstStyle/>
                    <a:p>
                      <a:pPr algn="ctr"/>
                      <a:r>
                        <a:rPr kumimoji="1" lang="en-US" altLang="ja-JP" sz="1600" dirty="0">
                          <a:latin typeface="Arial Narrow" panose="020B0606020202030204" pitchFamily="34" charset="0"/>
                        </a:rPr>
                        <a:t>CapeOX</a:t>
                      </a:r>
                      <a:endParaRPr kumimoji="1" lang="ja-JP" altLang="en-US" sz="1600" dirty="0">
                        <a:latin typeface="Arial Narrow" panose="020B0606020202030204" pitchFamily="34" charset="0"/>
                      </a:endParaRPr>
                    </a:p>
                  </a:txBody>
                  <a:tcPr marL="68580" marR="68580" marT="34290" marB="34290"/>
                </a:tc>
                <a:extLst>
                  <a:ext uri="{0D108BD9-81ED-4DB2-BD59-A6C34878D82A}">
                    <a16:rowId xmlns:a16="http://schemas.microsoft.com/office/drawing/2014/main" val="427589016"/>
                  </a:ext>
                </a:extLst>
              </a:tr>
              <a:tr h="533509">
                <a:tc>
                  <a:txBody>
                    <a:bodyPr/>
                    <a:lstStyle/>
                    <a:p>
                      <a:pPr algn="ctr"/>
                      <a:r>
                        <a:rPr kumimoji="1" lang="en-US" altLang="ja-JP" sz="1600" dirty="0">
                          <a:latin typeface="Arial Narrow" panose="020B0606020202030204" pitchFamily="34" charset="0"/>
                        </a:rPr>
                        <a:t>Countries</a:t>
                      </a:r>
                      <a:endParaRPr kumimoji="1" lang="ja-JP" altLang="en-US" sz="1600" dirty="0">
                        <a:latin typeface="Arial Narrow" panose="020B0606020202030204" pitchFamily="34" charset="0"/>
                      </a:endParaRPr>
                    </a:p>
                  </a:txBody>
                  <a:tcPr marL="68580" marR="68580" marT="34290" marB="34290"/>
                </a:tc>
                <a:tc>
                  <a:txBody>
                    <a:bodyPr/>
                    <a:lstStyle/>
                    <a:p>
                      <a:pPr algn="ctr"/>
                      <a:r>
                        <a:rPr kumimoji="1" lang="en-US" altLang="ja-JP" sz="1600" dirty="0">
                          <a:latin typeface="Arial Narrow" panose="020B0606020202030204" pitchFamily="34" charset="0"/>
                        </a:rPr>
                        <a:t>Global</a:t>
                      </a:r>
                      <a:endParaRPr kumimoji="1" lang="ja-JP" altLang="en-US" sz="1600" dirty="0">
                        <a:latin typeface="Arial Narrow" panose="020B0606020202030204" pitchFamily="34" charset="0"/>
                      </a:endParaRPr>
                    </a:p>
                  </a:txBody>
                  <a:tcPr marL="68580" marR="68580" marT="34290" marB="34290"/>
                </a:tc>
                <a:tc>
                  <a:txBody>
                    <a:bodyPr/>
                    <a:lstStyle/>
                    <a:p>
                      <a:pPr algn="ctr"/>
                      <a:r>
                        <a:rPr kumimoji="1" lang="en-US" altLang="ja-JP" sz="1600" dirty="0">
                          <a:latin typeface="Arial Narrow" panose="020B0606020202030204" pitchFamily="34" charset="0"/>
                        </a:rPr>
                        <a:t>Global</a:t>
                      </a:r>
                    </a:p>
                    <a:p>
                      <a:pPr algn="ctr"/>
                      <a:r>
                        <a:rPr kumimoji="1" lang="en-US" altLang="ja-JP" sz="1600" dirty="0">
                          <a:latin typeface="Arial Narrow" panose="020B0606020202030204" pitchFamily="34" charset="0"/>
                        </a:rPr>
                        <a:t>(~50% from China) </a:t>
                      </a:r>
                      <a:endParaRPr kumimoji="1" lang="ja-JP" altLang="en-US" sz="1600" dirty="0">
                        <a:latin typeface="Arial Narrow" panose="020B0606020202030204" pitchFamily="34" charset="0"/>
                      </a:endParaRPr>
                    </a:p>
                  </a:txBody>
                  <a:tcPr marL="68580" marR="68580" marT="34290" marB="34290"/>
                </a:tc>
                <a:extLst>
                  <a:ext uri="{0D108BD9-81ED-4DB2-BD59-A6C34878D82A}">
                    <a16:rowId xmlns:a16="http://schemas.microsoft.com/office/drawing/2014/main" val="3258898735"/>
                  </a:ext>
                </a:extLst>
              </a:tr>
              <a:tr h="299642">
                <a:tc>
                  <a:txBody>
                    <a:bodyPr/>
                    <a:lstStyle/>
                    <a:p>
                      <a:pPr algn="ctr"/>
                      <a:r>
                        <a:rPr kumimoji="1" lang="en-US" altLang="ja-JP" sz="1600" dirty="0">
                          <a:latin typeface="Arial Narrow" panose="020B0606020202030204" pitchFamily="34" charset="0"/>
                        </a:rPr>
                        <a:t>CPS</a:t>
                      </a:r>
                      <a:r>
                        <a:rPr kumimoji="1" lang="ja-JP" altLang="en-US" sz="1600" dirty="0">
                          <a:latin typeface="Arial Narrow" panose="020B0606020202030204" pitchFamily="34" charset="0"/>
                        </a:rPr>
                        <a:t>≥</a:t>
                      </a:r>
                      <a:r>
                        <a:rPr kumimoji="1" lang="en-US" altLang="ja-JP" sz="1600" dirty="0">
                          <a:latin typeface="Arial Narrow" panose="020B0606020202030204" pitchFamily="34" charset="0"/>
                        </a:rPr>
                        <a:t>5</a:t>
                      </a:r>
                      <a:endParaRPr kumimoji="1" lang="ja-JP" altLang="en-US" sz="1600" dirty="0">
                        <a:latin typeface="Arial Narrow" panose="020B0606020202030204" pitchFamily="34" charset="0"/>
                      </a:endParaRPr>
                    </a:p>
                  </a:txBody>
                  <a:tcPr marL="68580" marR="68580" marT="34290" marB="34290"/>
                </a:tc>
                <a:tc>
                  <a:txBody>
                    <a:bodyPr/>
                    <a:lstStyle/>
                    <a:p>
                      <a:pPr algn="ctr"/>
                      <a:r>
                        <a:rPr kumimoji="1" lang="en-US" altLang="ja-JP" sz="1600" dirty="0">
                          <a:latin typeface="Arial Narrow" panose="020B0606020202030204" pitchFamily="34" charset="0"/>
                        </a:rPr>
                        <a:t>13%</a:t>
                      </a:r>
                      <a:endParaRPr kumimoji="1" lang="ja-JP" altLang="en-US" sz="1600" dirty="0">
                        <a:latin typeface="Arial Narrow" panose="020B0606020202030204" pitchFamily="34" charset="0"/>
                      </a:endParaRPr>
                    </a:p>
                  </a:txBody>
                  <a:tcPr marL="68580" marR="68580" marT="34290" marB="34290"/>
                </a:tc>
                <a:tc>
                  <a:txBody>
                    <a:bodyPr/>
                    <a:lstStyle/>
                    <a:p>
                      <a:pPr algn="ctr"/>
                      <a:r>
                        <a:rPr kumimoji="1" lang="en-US" altLang="ja-JP" sz="1600" dirty="0">
                          <a:latin typeface="Arial Narrow" panose="020B0606020202030204" pitchFamily="34" charset="0"/>
                        </a:rPr>
                        <a:t>22%</a:t>
                      </a:r>
                      <a:endParaRPr kumimoji="1" lang="ja-JP" altLang="en-US" sz="1600" dirty="0">
                        <a:latin typeface="Arial Narrow" panose="020B0606020202030204" pitchFamily="34" charset="0"/>
                      </a:endParaRPr>
                    </a:p>
                  </a:txBody>
                  <a:tcPr marL="68580" marR="68580" marT="34290" marB="34290"/>
                </a:tc>
                <a:extLst>
                  <a:ext uri="{0D108BD9-81ED-4DB2-BD59-A6C34878D82A}">
                    <a16:rowId xmlns:a16="http://schemas.microsoft.com/office/drawing/2014/main" val="1405145660"/>
                  </a:ext>
                </a:extLst>
              </a:tr>
              <a:tr h="767376">
                <a:tc>
                  <a:txBody>
                    <a:bodyPr/>
                    <a:lstStyle/>
                    <a:p>
                      <a:pPr algn="ctr"/>
                      <a:r>
                        <a:rPr kumimoji="1" lang="en-US" altLang="ja-JP" sz="1600" dirty="0" err="1">
                          <a:latin typeface="Arial Narrow" panose="020B0606020202030204" pitchFamily="34" charset="0"/>
                        </a:rPr>
                        <a:t>mPFS</a:t>
                      </a:r>
                      <a:endParaRPr kumimoji="1" lang="ja-JP" altLang="en-US" sz="1600" dirty="0">
                        <a:latin typeface="Arial Narrow" panose="020B0606020202030204" pitchFamily="34" charset="0"/>
                      </a:endParaRPr>
                    </a:p>
                  </a:txBody>
                  <a:tcPr marL="68580" marR="68580" marT="34290" marB="34290"/>
                </a:tc>
                <a:tc>
                  <a:txBody>
                    <a:bodyPr/>
                    <a:lstStyle/>
                    <a:p>
                      <a:pPr algn="ctr"/>
                      <a:r>
                        <a:rPr kumimoji="1" lang="en-US" altLang="ja-JP" sz="1600" dirty="0">
                          <a:latin typeface="Arial Narrow" panose="020B0606020202030204" pitchFamily="34" charset="0"/>
                        </a:rPr>
                        <a:t>10.6 vs 8.7</a:t>
                      </a:r>
                    </a:p>
                    <a:p>
                      <a:pPr algn="ctr"/>
                      <a:r>
                        <a:rPr kumimoji="1" lang="en-US" altLang="ja-JP" sz="1600" b="1" dirty="0">
                          <a:solidFill>
                            <a:srgbClr val="FF0000"/>
                          </a:solidFill>
                          <a:latin typeface="Arial Narrow" panose="020B0606020202030204" pitchFamily="34" charset="0"/>
                        </a:rPr>
                        <a:t>+1.9</a:t>
                      </a:r>
                    </a:p>
                    <a:p>
                      <a:pPr algn="ctr"/>
                      <a:r>
                        <a:rPr kumimoji="1" lang="en-US" altLang="ja-JP" sz="1600" b="1" dirty="0">
                          <a:solidFill>
                            <a:srgbClr val="FF0000"/>
                          </a:solidFill>
                          <a:latin typeface="Arial Narrow" panose="020B0606020202030204" pitchFamily="34" charset="0"/>
                        </a:rPr>
                        <a:t>HR 0.75</a:t>
                      </a:r>
                      <a:endParaRPr kumimoji="1" lang="ja-JP" altLang="en-US" sz="1600" dirty="0">
                        <a:solidFill>
                          <a:srgbClr val="FF0000"/>
                        </a:solidFill>
                        <a:latin typeface="Arial Narrow" panose="020B0606020202030204" pitchFamily="34" charset="0"/>
                      </a:endParaRPr>
                    </a:p>
                  </a:txBody>
                  <a:tcPr marL="68580" marR="68580" marT="34290" marB="34290"/>
                </a:tc>
                <a:tc>
                  <a:txBody>
                    <a:bodyPr/>
                    <a:lstStyle/>
                    <a:p>
                      <a:pPr algn="ctr"/>
                      <a:r>
                        <a:rPr kumimoji="1" lang="en-US" altLang="ja-JP" sz="1600" dirty="0">
                          <a:latin typeface="Arial Narrow" panose="020B0606020202030204" pitchFamily="34" charset="0"/>
                        </a:rPr>
                        <a:t>8.2 vs 6.8</a:t>
                      </a:r>
                    </a:p>
                    <a:p>
                      <a:pPr algn="ctr"/>
                      <a:r>
                        <a:rPr kumimoji="1" lang="en-US" altLang="ja-JP" sz="1600" b="1" dirty="0">
                          <a:solidFill>
                            <a:srgbClr val="FF0000"/>
                          </a:solidFill>
                          <a:latin typeface="Arial Narrow" panose="020B0606020202030204" pitchFamily="34" charset="0"/>
                        </a:rPr>
                        <a:t>+1.4</a:t>
                      </a:r>
                    </a:p>
                    <a:p>
                      <a:pPr algn="ctr"/>
                      <a:r>
                        <a:rPr kumimoji="1" lang="en-US" altLang="ja-JP" sz="1600" b="1" dirty="0">
                          <a:solidFill>
                            <a:srgbClr val="FF0000"/>
                          </a:solidFill>
                          <a:latin typeface="Arial Narrow" panose="020B0606020202030204" pitchFamily="34" charset="0"/>
                        </a:rPr>
                        <a:t>HR 0.69</a:t>
                      </a:r>
                      <a:endParaRPr kumimoji="1" lang="ja-JP" altLang="en-US" sz="1600" b="1" dirty="0">
                        <a:solidFill>
                          <a:srgbClr val="FF0000"/>
                        </a:solidFill>
                        <a:latin typeface="Arial Narrow" panose="020B0606020202030204" pitchFamily="34" charset="0"/>
                      </a:endParaRPr>
                    </a:p>
                  </a:txBody>
                  <a:tcPr marL="68580" marR="68580" marT="34290" marB="34290"/>
                </a:tc>
                <a:extLst>
                  <a:ext uri="{0D108BD9-81ED-4DB2-BD59-A6C34878D82A}">
                    <a16:rowId xmlns:a16="http://schemas.microsoft.com/office/drawing/2014/main" val="2567271045"/>
                  </a:ext>
                </a:extLst>
              </a:tr>
              <a:tr h="767376">
                <a:tc>
                  <a:txBody>
                    <a:bodyPr/>
                    <a:lstStyle/>
                    <a:p>
                      <a:pPr algn="ctr"/>
                      <a:r>
                        <a:rPr kumimoji="1" lang="en-US" altLang="ja-JP" sz="1600" dirty="0" err="1">
                          <a:latin typeface="Arial Narrow" panose="020B0606020202030204" pitchFamily="34" charset="0"/>
                        </a:rPr>
                        <a:t>mOS</a:t>
                      </a:r>
                      <a:endParaRPr kumimoji="1" lang="ja-JP" altLang="en-US" sz="1600" dirty="0">
                        <a:latin typeface="Arial Narrow" panose="020B0606020202030204" pitchFamily="34" charset="0"/>
                      </a:endParaRPr>
                    </a:p>
                  </a:txBody>
                  <a:tcPr marL="68580" marR="68580" marT="34290" marB="34290"/>
                </a:tc>
                <a:tc>
                  <a:txBody>
                    <a:bodyPr/>
                    <a:lstStyle/>
                    <a:p>
                      <a:pPr algn="ctr"/>
                      <a:r>
                        <a:rPr kumimoji="1" lang="en-US" altLang="ja-JP" sz="1600" dirty="0">
                          <a:latin typeface="Arial Narrow" panose="020B0606020202030204" pitchFamily="34" charset="0"/>
                        </a:rPr>
                        <a:t>18.2 vs 15.5</a:t>
                      </a:r>
                    </a:p>
                    <a:p>
                      <a:pPr algn="ctr"/>
                      <a:r>
                        <a:rPr kumimoji="1" lang="en-US" altLang="ja-JP" sz="1600" b="1" dirty="0">
                          <a:solidFill>
                            <a:srgbClr val="FF0000"/>
                          </a:solidFill>
                          <a:latin typeface="Arial Narrow" panose="020B0606020202030204" pitchFamily="34" charset="0"/>
                        </a:rPr>
                        <a:t>+2.7</a:t>
                      </a:r>
                    </a:p>
                    <a:p>
                      <a:pPr algn="ctr"/>
                      <a:r>
                        <a:rPr kumimoji="1" lang="en-US" altLang="ja-JP" sz="1600" b="1" dirty="0">
                          <a:solidFill>
                            <a:srgbClr val="FF0000"/>
                          </a:solidFill>
                          <a:latin typeface="Arial Narrow" panose="020B0606020202030204" pitchFamily="34" charset="0"/>
                        </a:rPr>
                        <a:t>HR 0.75</a:t>
                      </a:r>
                      <a:endParaRPr kumimoji="1" lang="ja-JP" altLang="en-US" sz="1600" b="1" dirty="0">
                        <a:solidFill>
                          <a:srgbClr val="FF0000"/>
                        </a:solidFill>
                        <a:latin typeface="Arial Narrow" panose="020B0606020202030204" pitchFamily="34" charset="0"/>
                      </a:endParaRPr>
                    </a:p>
                  </a:txBody>
                  <a:tcPr marL="68580" marR="68580" marT="34290" marB="34290"/>
                </a:tc>
                <a:tc>
                  <a:txBody>
                    <a:bodyPr/>
                    <a:lstStyle/>
                    <a:p>
                      <a:pPr algn="ctr"/>
                      <a:r>
                        <a:rPr kumimoji="1" lang="en-US" altLang="ja-JP" sz="1600" dirty="0">
                          <a:latin typeface="Arial Narrow" panose="020B0606020202030204" pitchFamily="34" charset="0"/>
                        </a:rPr>
                        <a:t>14.4 vs 12.2</a:t>
                      </a:r>
                    </a:p>
                    <a:p>
                      <a:pPr algn="ctr"/>
                      <a:r>
                        <a:rPr kumimoji="1" lang="en-US" altLang="ja-JP" sz="1600" b="1" dirty="0">
                          <a:solidFill>
                            <a:srgbClr val="FF0000"/>
                          </a:solidFill>
                          <a:latin typeface="Arial Narrow" panose="020B0606020202030204" pitchFamily="34" charset="0"/>
                        </a:rPr>
                        <a:t>+2.2</a:t>
                      </a:r>
                    </a:p>
                    <a:p>
                      <a:pPr algn="ctr"/>
                      <a:r>
                        <a:rPr kumimoji="1" lang="en-US" altLang="ja-JP" sz="1600" b="1" dirty="0">
                          <a:solidFill>
                            <a:srgbClr val="FF0000"/>
                          </a:solidFill>
                          <a:latin typeface="Arial Narrow" panose="020B0606020202030204" pitchFamily="34" charset="0"/>
                        </a:rPr>
                        <a:t>HR 0.77</a:t>
                      </a:r>
                      <a:endParaRPr kumimoji="1" lang="ja-JP" altLang="en-US" sz="1600" b="1" dirty="0">
                        <a:solidFill>
                          <a:srgbClr val="FF0000"/>
                        </a:solidFill>
                        <a:latin typeface="Arial Narrow" panose="020B0606020202030204" pitchFamily="34" charset="0"/>
                      </a:endParaRPr>
                    </a:p>
                  </a:txBody>
                  <a:tcPr marL="68580" marR="68580" marT="34290" marB="34290"/>
                </a:tc>
                <a:extLst>
                  <a:ext uri="{0D108BD9-81ED-4DB2-BD59-A6C34878D82A}">
                    <a16:rowId xmlns:a16="http://schemas.microsoft.com/office/drawing/2014/main" val="1296792940"/>
                  </a:ext>
                </a:extLst>
              </a:tr>
              <a:tr h="533509">
                <a:tc>
                  <a:txBody>
                    <a:bodyPr/>
                    <a:lstStyle/>
                    <a:p>
                      <a:pPr algn="ctr"/>
                      <a:r>
                        <a:rPr kumimoji="1" lang="en-US" altLang="ja-JP" sz="1600" dirty="0">
                          <a:latin typeface="Arial Narrow" panose="020B0606020202030204" pitchFamily="34" charset="0"/>
                        </a:rPr>
                        <a:t>ORR</a:t>
                      </a:r>
                      <a:endParaRPr kumimoji="1" lang="ja-JP" altLang="en-US" sz="1600" dirty="0">
                        <a:latin typeface="Arial Narrow" panose="020B0606020202030204" pitchFamily="34" charset="0"/>
                      </a:endParaRPr>
                    </a:p>
                  </a:txBody>
                  <a:tcPr marL="68580" marR="68580" marT="34290" marB="34290"/>
                </a:tc>
                <a:tc>
                  <a:txBody>
                    <a:bodyPr/>
                    <a:lstStyle/>
                    <a:p>
                      <a:pPr algn="ctr"/>
                      <a:r>
                        <a:rPr kumimoji="1" lang="en-US" altLang="ja-JP" sz="1600" dirty="0">
                          <a:latin typeface="Arial Narrow" panose="020B0606020202030204" pitchFamily="34" charset="0"/>
                        </a:rPr>
                        <a:t>61 vs 62%</a:t>
                      </a:r>
                    </a:p>
                    <a:p>
                      <a:pPr algn="ctr"/>
                      <a:r>
                        <a:rPr kumimoji="1" lang="en-US" altLang="ja-JP" sz="1600" dirty="0">
                          <a:latin typeface="Arial Narrow" panose="020B0606020202030204" pitchFamily="34" charset="0"/>
                        </a:rPr>
                        <a:t>-1%</a:t>
                      </a:r>
                      <a:endParaRPr kumimoji="1" lang="ja-JP" altLang="en-US" sz="1600" dirty="0">
                        <a:latin typeface="Arial Narrow" panose="020B0606020202030204" pitchFamily="34" charset="0"/>
                      </a:endParaRPr>
                    </a:p>
                  </a:txBody>
                  <a:tcPr marL="68580" marR="68580" marT="34290" marB="34290"/>
                </a:tc>
                <a:tc>
                  <a:txBody>
                    <a:bodyPr/>
                    <a:lstStyle/>
                    <a:p>
                      <a:pPr algn="ctr"/>
                      <a:r>
                        <a:rPr kumimoji="1" lang="en-US" altLang="ja-JP" sz="1600" dirty="0">
                          <a:latin typeface="Arial Narrow" panose="020B0606020202030204" pitchFamily="34" charset="0"/>
                        </a:rPr>
                        <a:t>54 vs 49%</a:t>
                      </a:r>
                    </a:p>
                    <a:p>
                      <a:pPr algn="ctr"/>
                      <a:r>
                        <a:rPr kumimoji="1" lang="en-US" altLang="ja-JP" sz="1600" dirty="0">
                          <a:latin typeface="Arial Narrow" panose="020B0606020202030204" pitchFamily="34" charset="0"/>
                        </a:rPr>
                        <a:t>+5%</a:t>
                      </a:r>
                      <a:endParaRPr kumimoji="1" lang="ja-JP" altLang="en-US" sz="1600" dirty="0">
                        <a:latin typeface="Arial Narrow" panose="020B0606020202030204" pitchFamily="34" charset="0"/>
                      </a:endParaRPr>
                    </a:p>
                  </a:txBody>
                  <a:tcPr marL="68580" marR="68580" marT="34290" marB="34290"/>
                </a:tc>
                <a:extLst>
                  <a:ext uri="{0D108BD9-81ED-4DB2-BD59-A6C34878D82A}">
                    <a16:rowId xmlns:a16="http://schemas.microsoft.com/office/drawing/2014/main" val="1458049752"/>
                  </a:ext>
                </a:extLst>
              </a:tr>
              <a:tr h="533509">
                <a:tc>
                  <a:txBody>
                    <a:bodyPr/>
                    <a:lstStyle/>
                    <a:p>
                      <a:pPr algn="ctr"/>
                      <a:r>
                        <a:rPr kumimoji="1" lang="en-US" altLang="ja-JP" sz="1600" dirty="0">
                          <a:latin typeface="Arial Narrow" panose="020B0606020202030204" pitchFamily="34" charset="0"/>
                        </a:rPr>
                        <a:t>Nausea</a:t>
                      </a:r>
                    </a:p>
                    <a:p>
                      <a:pPr algn="ctr"/>
                      <a:r>
                        <a:rPr kumimoji="1" lang="en-US" altLang="ja-JP" sz="1600" dirty="0">
                          <a:latin typeface="Arial Narrow" panose="020B0606020202030204" pitchFamily="34" charset="0"/>
                        </a:rPr>
                        <a:t>Vomiting</a:t>
                      </a:r>
                      <a:endParaRPr kumimoji="1" lang="ja-JP" altLang="en-US" sz="1600" dirty="0">
                        <a:latin typeface="Arial Narrow" panose="020B0606020202030204" pitchFamily="34" charset="0"/>
                      </a:endParaRPr>
                    </a:p>
                  </a:txBody>
                  <a:tcPr marL="68580" marR="68580" marT="34290" marB="34290"/>
                </a:tc>
                <a:tc>
                  <a:txBody>
                    <a:bodyPr/>
                    <a:lstStyle/>
                    <a:p>
                      <a:pPr algn="ctr"/>
                      <a:r>
                        <a:rPr kumimoji="1" lang="en-US" altLang="ja-JP" sz="1600" dirty="0">
                          <a:latin typeface="Arial Narrow" panose="020B0606020202030204" pitchFamily="34" charset="0"/>
                        </a:rPr>
                        <a:t>81 vs 61%</a:t>
                      </a:r>
                    </a:p>
                    <a:p>
                      <a:pPr algn="ctr"/>
                      <a:r>
                        <a:rPr kumimoji="1" lang="en-US" altLang="ja-JP" sz="1600" dirty="0">
                          <a:latin typeface="Arial Narrow" panose="020B0606020202030204" pitchFamily="34" charset="0"/>
                        </a:rPr>
                        <a:t>65 vs 35%</a:t>
                      </a:r>
                      <a:endParaRPr kumimoji="1" lang="ja-JP" altLang="en-US" sz="1600" dirty="0">
                        <a:latin typeface="Arial Narrow" panose="020B0606020202030204" pitchFamily="34" charset="0"/>
                      </a:endParaRPr>
                    </a:p>
                  </a:txBody>
                  <a:tcPr marL="68580" marR="68580" marT="34290" marB="34290"/>
                </a:tc>
                <a:tc>
                  <a:txBody>
                    <a:bodyPr/>
                    <a:lstStyle/>
                    <a:p>
                      <a:pPr algn="ctr"/>
                      <a:r>
                        <a:rPr kumimoji="1" lang="en-US" altLang="ja-JP" sz="1600" dirty="0">
                          <a:latin typeface="Arial Narrow" panose="020B0606020202030204" pitchFamily="34" charset="0"/>
                        </a:rPr>
                        <a:t>69 vs 50%</a:t>
                      </a:r>
                    </a:p>
                    <a:p>
                      <a:pPr algn="ctr"/>
                      <a:r>
                        <a:rPr kumimoji="1" lang="en-US" altLang="ja-JP" sz="1600" dirty="0">
                          <a:latin typeface="Arial Narrow" panose="020B0606020202030204" pitchFamily="34" charset="0"/>
                        </a:rPr>
                        <a:t>66 vs 31%</a:t>
                      </a:r>
                      <a:endParaRPr kumimoji="1" lang="ja-JP" altLang="en-US" sz="1600" dirty="0">
                        <a:latin typeface="Arial Narrow" panose="020B0606020202030204" pitchFamily="34" charset="0"/>
                      </a:endParaRPr>
                    </a:p>
                  </a:txBody>
                  <a:tcPr marL="68580" marR="68580" marT="34290" marB="34290"/>
                </a:tc>
                <a:extLst>
                  <a:ext uri="{0D108BD9-81ED-4DB2-BD59-A6C34878D82A}">
                    <a16:rowId xmlns:a16="http://schemas.microsoft.com/office/drawing/2014/main" val="1266062668"/>
                  </a:ext>
                </a:extLst>
              </a:tr>
              <a:tr h="533509">
                <a:tc>
                  <a:txBody>
                    <a:bodyPr/>
                    <a:lstStyle/>
                    <a:p>
                      <a:pPr algn="ctr"/>
                      <a:r>
                        <a:rPr kumimoji="1" lang="en-US" altLang="ja-JP" sz="1600" dirty="0">
                          <a:latin typeface="Arial Narrow" panose="020B0606020202030204" pitchFamily="34" charset="0"/>
                        </a:rPr>
                        <a:t>Discontinuation of </a:t>
                      </a:r>
                      <a:r>
                        <a:rPr kumimoji="1" lang="en-US" altLang="ja-JP" sz="1600" dirty="0" err="1">
                          <a:latin typeface="Arial Narrow" panose="020B0606020202030204" pitchFamily="34" charset="0"/>
                        </a:rPr>
                        <a:t>zolbe</a:t>
                      </a:r>
                      <a:r>
                        <a:rPr kumimoji="1" lang="en-US" altLang="ja-JP" sz="1600" dirty="0">
                          <a:latin typeface="Arial Narrow" panose="020B0606020202030204" pitchFamily="34" charset="0"/>
                        </a:rPr>
                        <a:t>/</a:t>
                      </a:r>
                      <a:r>
                        <a:rPr kumimoji="1" lang="en-US" altLang="ja-JP" sz="1600" dirty="0" err="1">
                          <a:latin typeface="Arial Narrow" panose="020B0606020202030204" pitchFamily="34" charset="0"/>
                        </a:rPr>
                        <a:t>pbo</a:t>
                      </a:r>
                      <a:r>
                        <a:rPr kumimoji="1" lang="en-US" altLang="ja-JP" sz="1600" dirty="0">
                          <a:latin typeface="Arial Narrow" panose="020B0606020202030204" pitchFamily="34" charset="0"/>
                        </a:rPr>
                        <a:t> by AE</a:t>
                      </a:r>
                      <a:endParaRPr kumimoji="1" lang="ja-JP" altLang="en-US" sz="1600" dirty="0">
                        <a:latin typeface="Arial Narrow" panose="020B0606020202030204" pitchFamily="34" charset="0"/>
                      </a:endParaRPr>
                    </a:p>
                  </a:txBody>
                  <a:tcPr marL="68580" marR="68580" marT="34290" marB="34290"/>
                </a:tc>
                <a:tc>
                  <a:txBody>
                    <a:bodyPr/>
                    <a:lstStyle/>
                    <a:p>
                      <a:pPr algn="ctr"/>
                      <a:r>
                        <a:rPr kumimoji="1" lang="en-US" altLang="ja-JP" sz="1600" dirty="0">
                          <a:latin typeface="Arial Narrow" panose="020B0606020202030204" pitchFamily="34" charset="0"/>
                        </a:rPr>
                        <a:t>14 vs 2%</a:t>
                      </a:r>
                      <a:endParaRPr kumimoji="1" lang="ja-JP" altLang="en-US" sz="1600" dirty="0">
                        <a:latin typeface="Arial Narrow" panose="020B0606020202030204" pitchFamily="34" charset="0"/>
                      </a:endParaRPr>
                    </a:p>
                  </a:txBody>
                  <a:tcPr marL="68580" marR="68580" marT="34290" marB="34290"/>
                </a:tc>
                <a:tc>
                  <a:txBody>
                    <a:bodyPr/>
                    <a:lstStyle/>
                    <a:p>
                      <a:pPr algn="ctr"/>
                      <a:r>
                        <a:rPr kumimoji="1" lang="en-US" altLang="ja-JP" sz="1600" dirty="0">
                          <a:latin typeface="Arial Narrow" panose="020B0606020202030204" pitchFamily="34" charset="0"/>
                        </a:rPr>
                        <a:t>7 vs 4%</a:t>
                      </a:r>
                      <a:endParaRPr kumimoji="1" lang="ja-JP" altLang="en-US" sz="1600" dirty="0">
                        <a:latin typeface="Arial Narrow" panose="020B0606020202030204" pitchFamily="34" charset="0"/>
                      </a:endParaRPr>
                    </a:p>
                  </a:txBody>
                  <a:tcPr marL="68580" marR="68580" marT="34290" marB="34290"/>
                </a:tc>
                <a:extLst>
                  <a:ext uri="{0D108BD9-81ED-4DB2-BD59-A6C34878D82A}">
                    <a16:rowId xmlns:a16="http://schemas.microsoft.com/office/drawing/2014/main" val="2225814146"/>
                  </a:ext>
                </a:extLst>
              </a:tr>
            </a:tbl>
          </a:graphicData>
        </a:graphic>
      </p:graphicFrame>
    </p:spTree>
    <p:extLst>
      <p:ext uri="{BB962C8B-B14F-4D97-AF65-F5344CB8AC3E}">
        <p14:creationId xmlns:p14="http://schemas.microsoft.com/office/powerpoint/2010/main" val="35675472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43465-E490-4F72-82B3-DA95F016FA98}"/>
              </a:ext>
            </a:extLst>
          </p:cNvPr>
          <p:cNvSpPr>
            <a:spLocks noGrp="1"/>
          </p:cNvSpPr>
          <p:nvPr>
            <p:ph type="title"/>
          </p:nvPr>
        </p:nvSpPr>
        <p:spPr/>
        <p:txBody>
          <a:bodyPr/>
          <a:lstStyle/>
          <a:p>
            <a:r>
              <a:rPr lang="en-US" dirty="0">
                <a:solidFill>
                  <a:schemeClr val="tx1"/>
                </a:solidFill>
              </a:rPr>
              <a:t>						</a:t>
            </a:r>
            <a:endParaRPr lang="en-US" sz="2800" dirty="0">
              <a:solidFill>
                <a:schemeClr val="tx1"/>
              </a:solidFill>
            </a:endParaRPr>
          </a:p>
        </p:txBody>
      </p:sp>
      <p:sp>
        <p:nvSpPr>
          <p:cNvPr id="3" name="Content Placeholder 2">
            <a:extLst>
              <a:ext uri="{FF2B5EF4-FFF2-40B4-BE49-F238E27FC236}">
                <a16:creationId xmlns:a16="http://schemas.microsoft.com/office/drawing/2014/main" id="{79C58CFA-4C12-4BC6-9EEB-38BDBA3CC682}"/>
              </a:ext>
            </a:extLst>
          </p:cNvPr>
          <p:cNvSpPr>
            <a:spLocks noGrp="1"/>
          </p:cNvSpPr>
          <p:nvPr>
            <p:ph idx="1"/>
          </p:nvPr>
        </p:nvSpPr>
        <p:spPr>
          <a:xfrm>
            <a:off x="523875" y="1053503"/>
            <a:ext cx="7772400" cy="2742388"/>
          </a:xfrm>
        </p:spPr>
        <p:txBody>
          <a:bodyPr/>
          <a:lstStyle/>
          <a:p>
            <a:r>
              <a:rPr lang="en-US" sz="2000" dirty="0"/>
              <a:t>CLDN 18.2 new target</a:t>
            </a:r>
          </a:p>
          <a:p>
            <a:r>
              <a:rPr lang="en-US" sz="2000" dirty="0" err="1"/>
              <a:t>Zolbetuximab</a:t>
            </a:r>
            <a:r>
              <a:rPr lang="en-US" sz="2000" dirty="0"/>
              <a:t> with mFOLFOX6 and CAPOX with improvement in PFS and OS</a:t>
            </a:r>
          </a:p>
          <a:p>
            <a:r>
              <a:rPr lang="en-US" sz="2000" dirty="0"/>
              <a:t>Toxicity profile includes GI toxicity – nausea/vomiting</a:t>
            </a:r>
          </a:p>
          <a:p>
            <a:r>
              <a:rPr lang="en-US" sz="2000" dirty="0"/>
              <a:t>Awaiting FDA approval</a:t>
            </a:r>
          </a:p>
          <a:p>
            <a:endParaRPr lang="en-US" sz="2000" dirty="0"/>
          </a:p>
          <a:p>
            <a:r>
              <a:rPr lang="en-US" sz="2000" dirty="0"/>
              <a:t>Target for cell therapy and other trials, antibody-drug conjugate</a:t>
            </a:r>
          </a:p>
        </p:txBody>
      </p:sp>
      <p:sp>
        <p:nvSpPr>
          <p:cNvPr id="4" name="TextBox 3">
            <a:extLst>
              <a:ext uri="{FF2B5EF4-FFF2-40B4-BE49-F238E27FC236}">
                <a16:creationId xmlns:a16="http://schemas.microsoft.com/office/drawing/2014/main" id="{206D5365-3D87-4775-A077-B6821516BAA6}"/>
              </a:ext>
            </a:extLst>
          </p:cNvPr>
          <p:cNvSpPr txBox="1"/>
          <p:nvPr/>
        </p:nvSpPr>
        <p:spPr>
          <a:xfrm>
            <a:off x="2325780" y="147918"/>
            <a:ext cx="3805518" cy="523220"/>
          </a:xfrm>
          <a:prstGeom prst="rect">
            <a:avLst/>
          </a:prstGeom>
          <a:noFill/>
        </p:spPr>
        <p:txBody>
          <a:bodyPr wrap="square" rtlCol="0">
            <a:spAutoFit/>
          </a:bodyPr>
          <a:lstStyle/>
          <a:p>
            <a:r>
              <a:rPr lang="en-US" sz="2800" dirty="0"/>
              <a:t>CLDN 18.2 Summary</a:t>
            </a:r>
          </a:p>
        </p:txBody>
      </p:sp>
    </p:spTree>
    <p:extLst>
      <p:ext uri="{BB962C8B-B14F-4D97-AF65-F5344CB8AC3E}">
        <p14:creationId xmlns:p14="http://schemas.microsoft.com/office/powerpoint/2010/main" val="2283963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7567E0-9FB4-E2D0-F57B-56251EA6FA1C}"/>
              </a:ext>
            </a:extLst>
          </p:cNvPr>
          <p:cNvSpPr>
            <a:spLocks noGrp="1"/>
          </p:cNvSpPr>
          <p:nvPr>
            <p:ph sz="half" idx="2"/>
          </p:nvPr>
        </p:nvSpPr>
        <p:spPr>
          <a:xfrm>
            <a:off x="98612" y="1253778"/>
            <a:ext cx="9045387" cy="2647662"/>
          </a:xfrm>
        </p:spPr>
        <p:txBody>
          <a:bodyPr/>
          <a:lstStyle/>
          <a:p>
            <a:pPr algn="ctr">
              <a:buNone/>
            </a:pPr>
            <a:r>
              <a:rPr lang="en-US" sz="2400" b="1" dirty="0">
                <a:solidFill>
                  <a:srgbClr val="002E51"/>
                </a:solidFill>
                <a:cs typeface="Arial"/>
              </a:rPr>
              <a:t>Syma Iqbal, MD</a:t>
            </a:r>
            <a:endParaRPr lang="en-US" dirty="0"/>
          </a:p>
          <a:p>
            <a:pPr algn="ctr">
              <a:buNone/>
            </a:pPr>
            <a:r>
              <a:rPr lang="en-US" sz="2400" dirty="0">
                <a:solidFill>
                  <a:srgbClr val="002E51"/>
                </a:solidFill>
                <a:cs typeface="Arial"/>
              </a:rPr>
              <a:t>Assistant Professor of Medicine</a:t>
            </a:r>
          </a:p>
          <a:p>
            <a:pPr algn="ctr">
              <a:buNone/>
            </a:pPr>
            <a:r>
              <a:rPr lang="en-US" sz="2400" dirty="0">
                <a:solidFill>
                  <a:srgbClr val="002E51"/>
                </a:solidFill>
                <a:cs typeface="Arial"/>
              </a:rPr>
              <a:t>Assistant Program Director, Oncology Fellowship Program</a:t>
            </a:r>
            <a:endParaRPr lang="en-US" sz="2400" dirty="0">
              <a:cs typeface="Arial"/>
            </a:endParaRPr>
          </a:p>
          <a:p>
            <a:pPr algn="ctr">
              <a:buNone/>
            </a:pPr>
            <a:r>
              <a:rPr lang="en-US" sz="2400" dirty="0">
                <a:solidFill>
                  <a:srgbClr val="002E51"/>
                </a:solidFill>
                <a:cs typeface="Arial"/>
              </a:rPr>
              <a:t>USC/Keck School of Medicine, Norris Comprehensive Cancer Center</a:t>
            </a:r>
            <a:endParaRPr lang="en-US" sz="2400" dirty="0">
              <a:cs typeface="Arial"/>
            </a:endParaRPr>
          </a:p>
          <a:p>
            <a:pPr algn="ctr">
              <a:buNone/>
            </a:pPr>
            <a:r>
              <a:rPr lang="en-US" sz="2400" dirty="0">
                <a:solidFill>
                  <a:srgbClr val="002E51"/>
                </a:solidFill>
                <a:cs typeface="Arial"/>
              </a:rPr>
              <a:t>Los Angeles, CA</a:t>
            </a:r>
            <a:endParaRPr lang="en-US" dirty="0"/>
          </a:p>
          <a:p>
            <a:pPr marL="0" indent="0" algn="ctr">
              <a:buNone/>
            </a:pPr>
            <a:endParaRPr lang="en-US" b="1" dirty="0">
              <a:solidFill>
                <a:srgbClr val="002E51"/>
              </a:solidFill>
            </a:endParaRPr>
          </a:p>
        </p:txBody>
      </p:sp>
      <p:sp>
        <p:nvSpPr>
          <p:cNvPr id="4" name="Title 3">
            <a:extLst>
              <a:ext uri="{FF2B5EF4-FFF2-40B4-BE49-F238E27FC236}">
                <a16:creationId xmlns:a16="http://schemas.microsoft.com/office/drawing/2014/main" id="{D85A5EB2-7AC2-92C2-D216-90AAF7FAD4AD}"/>
              </a:ext>
            </a:extLst>
          </p:cNvPr>
          <p:cNvSpPr>
            <a:spLocks noGrp="1"/>
          </p:cNvSpPr>
          <p:nvPr>
            <p:ph type="title"/>
          </p:nvPr>
        </p:nvSpPr>
        <p:spPr/>
        <p:txBody>
          <a:bodyPr/>
          <a:lstStyle/>
          <a:p>
            <a:r>
              <a:rPr lang="en-US" dirty="0"/>
              <a:t>Program Chair</a:t>
            </a:r>
          </a:p>
        </p:txBody>
      </p:sp>
    </p:spTree>
    <p:extLst>
      <p:ext uri="{BB962C8B-B14F-4D97-AF65-F5344CB8AC3E}">
        <p14:creationId xmlns:p14="http://schemas.microsoft.com/office/powerpoint/2010/main" val="31119960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D7EBC4-DEAC-8040-AB0F-9CF310FE351F}"/>
              </a:ext>
            </a:extLst>
          </p:cNvPr>
          <p:cNvSpPr>
            <a:spLocks noGrp="1"/>
          </p:cNvSpPr>
          <p:nvPr>
            <p:ph type="title"/>
          </p:nvPr>
        </p:nvSpPr>
        <p:spPr>
          <a:xfrm>
            <a:off x="2249610" y="1716881"/>
            <a:ext cx="4428202" cy="857250"/>
          </a:xfrm>
        </p:spPr>
        <p:txBody>
          <a:bodyPr>
            <a:normAutofit/>
          </a:bodyPr>
          <a:lstStyle/>
          <a:p>
            <a:r>
              <a:rPr lang="en-US" dirty="0"/>
              <a:t>HER2-Positive</a:t>
            </a:r>
          </a:p>
        </p:txBody>
      </p:sp>
    </p:spTree>
    <p:extLst>
      <p:ext uri="{BB962C8B-B14F-4D97-AF65-F5344CB8AC3E}">
        <p14:creationId xmlns:p14="http://schemas.microsoft.com/office/powerpoint/2010/main" val="24254993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b="1" dirty="0">
                <a:latin typeface="Arial" charset="0"/>
                <a:ea typeface="+mn-ea"/>
                <a:cs typeface="+mn-cs"/>
              </a:rPr>
              <a:t>Slide 2</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0057"/>
          <a:stretch/>
        </p:blipFill>
        <p:spPr bwMode="auto">
          <a:xfrm>
            <a:off x="291838" y="1165427"/>
            <a:ext cx="8560323" cy="354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0B7C4739-9978-4F0B-8B60-17936AC4503D}"/>
              </a:ext>
            </a:extLst>
          </p:cNvPr>
          <p:cNvSpPr txBox="1"/>
          <p:nvPr/>
        </p:nvSpPr>
        <p:spPr>
          <a:xfrm>
            <a:off x="103591" y="4898363"/>
            <a:ext cx="5602535" cy="265457"/>
          </a:xfrm>
          <a:prstGeom prst="rect">
            <a:avLst/>
          </a:prstGeom>
          <a:noFill/>
        </p:spPr>
        <p:txBody>
          <a:bodyPr wrap="square" rtlCol="0">
            <a:spAutoFit/>
          </a:bodyPr>
          <a:lstStyle/>
          <a:p>
            <a:pPr defTabSz="341710">
              <a:defRPr/>
            </a:pPr>
            <a:r>
              <a:rPr lang="en-US" sz="1125" dirty="0" err="1">
                <a:solidFill>
                  <a:srgbClr val="000000"/>
                </a:solidFill>
                <a:latin typeface="Calibri" panose="020F0502020204030204" pitchFamily="34" charset="0"/>
                <a:ea typeface="MS PGothic" charset="0"/>
                <a:cs typeface="Calibri" panose="020F0502020204030204" pitchFamily="34" charset="0"/>
              </a:rPr>
              <a:t>Janjigian</a:t>
            </a:r>
            <a:r>
              <a:rPr lang="en-US" sz="1125" dirty="0">
                <a:solidFill>
                  <a:srgbClr val="000000"/>
                </a:solidFill>
                <a:latin typeface="Calibri" panose="020F0502020204030204" pitchFamily="34" charset="0"/>
                <a:ea typeface="MS PGothic" charset="0"/>
                <a:cs typeface="Calibri" panose="020F0502020204030204" pitchFamily="34" charset="0"/>
              </a:rPr>
              <a:t> YY et al. ESMO World Congress on Gastrointestinal Cancer 2021;Abstract LBA4.</a:t>
            </a:r>
          </a:p>
        </p:txBody>
      </p:sp>
      <p:sp>
        <p:nvSpPr>
          <p:cNvPr id="6" name="Title 1">
            <a:extLst>
              <a:ext uri="{FF2B5EF4-FFF2-40B4-BE49-F238E27FC236}">
                <a16:creationId xmlns:a16="http://schemas.microsoft.com/office/drawing/2014/main" id="{DBD10B62-A341-4DF8-8827-5E76FBC6B84D}"/>
              </a:ext>
            </a:extLst>
          </p:cNvPr>
          <p:cNvSpPr txBox="1">
            <a:spLocks/>
          </p:cNvSpPr>
          <p:nvPr/>
        </p:nvSpPr>
        <p:spPr>
          <a:xfrm>
            <a:off x="318580" y="57053"/>
            <a:ext cx="8825420" cy="99417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294383"/>
                </a:solidFill>
                <a:latin typeface="Arial" panose="020B0604020202020204" pitchFamily="34" charset="0"/>
                <a:cs typeface="Arial" panose="020B0604020202020204" pitchFamily="34" charset="0"/>
              </a:rPr>
              <a:t>KEYNOTE-811: Pembrolizumab Plus Trastuzumab and Chemotherapy for HER2+ Metastatic Gastric or GEJ Cancer</a:t>
            </a:r>
          </a:p>
        </p:txBody>
      </p:sp>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14CA6-45EF-D640-B1CC-1DE48FB3B3C3}"/>
              </a:ext>
            </a:extLst>
          </p:cNvPr>
          <p:cNvSpPr>
            <a:spLocks noGrp="1"/>
          </p:cNvSpPr>
          <p:nvPr>
            <p:ph type="title"/>
          </p:nvPr>
        </p:nvSpPr>
        <p:spPr/>
        <p:txBody>
          <a:bodyPr>
            <a:normAutofit/>
          </a:bodyPr>
          <a:lstStyle/>
          <a:p>
            <a:r>
              <a:rPr lang="en-US" sz="2700" b="1" dirty="0"/>
              <a:t>KEYNOTE-811: Confirmed Response at First Interim Analysis</a:t>
            </a:r>
          </a:p>
        </p:txBody>
      </p:sp>
      <p:pic>
        <p:nvPicPr>
          <p:cNvPr id="8" name="Picture 7" descr="Chart&#10;&#10;Description automatically generated">
            <a:extLst>
              <a:ext uri="{FF2B5EF4-FFF2-40B4-BE49-F238E27FC236}">
                <a16:creationId xmlns:a16="http://schemas.microsoft.com/office/drawing/2014/main" id="{D1D34E93-DFDD-6C4C-B57B-C82F61787C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48" y="1494011"/>
            <a:ext cx="8973305" cy="2268252"/>
          </a:xfrm>
          <a:prstGeom prst="rect">
            <a:avLst/>
          </a:prstGeom>
        </p:spPr>
      </p:pic>
      <p:sp>
        <p:nvSpPr>
          <p:cNvPr id="9" name="TextBox 8">
            <a:extLst>
              <a:ext uri="{FF2B5EF4-FFF2-40B4-BE49-F238E27FC236}">
                <a16:creationId xmlns:a16="http://schemas.microsoft.com/office/drawing/2014/main" id="{7F49DFA1-A93F-E445-8DBC-7F33BA509B3A}"/>
              </a:ext>
            </a:extLst>
          </p:cNvPr>
          <p:cNvSpPr txBox="1"/>
          <p:nvPr/>
        </p:nvSpPr>
        <p:spPr>
          <a:xfrm>
            <a:off x="1115616" y="3301061"/>
            <a:ext cx="1382110" cy="346249"/>
          </a:xfrm>
          <a:prstGeom prst="rect">
            <a:avLst/>
          </a:prstGeom>
          <a:noFill/>
        </p:spPr>
        <p:txBody>
          <a:bodyPr wrap="none" rtlCol="0">
            <a:spAutoFit/>
          </a:bodyPr>
          <a:lstStyle/>
          <a:p>
            <a:pPr defTabSz="341710">
              <a:defRPr/>
            </a:pPr>
            <a:r>
              <a:rPr lang="en-US" sz="1650" b="1" dirty="0">
                <a:solidFill>
                  <a:srgbClr val="3333CC"/>
                </a:solidFill>
                <a:latin typeface="Arial" pitchFamily="-72" charset="0"/>
                <a:ea typeface="MS PGothic" charset="0"/>
              </a:rPr>
              <a:t>ORR: 74.4%</a:t>
            </a:r>
          </a:p>
        </p:txBody>
      </p:sp>
      <p:sp>
        <p:nvSpPr>
          <p:cNvPr id="10" name="TextBox 9">
            <a:extLst>
              <a:ext uri="{FF2B5EF4-FFF2-40B4-BE49-F238E27FC236}">
                <a16:creationId xmlns:a16="http://schemas.microsoft.com/office/drawing/2014/main" id="{A3A08576-09A8-094F-91F8-1864D28DFD66}"/>
              </a:ext>
            </a:extLst>
          </p:cNvPr>
          <p:cNvSpPr txBox="1"/>
          <p:nvPr/>
        </p:nvSpPr>
        <p:spPr>
          <a:xfrm>
            <a:off x="5357654" y="3301061"/>
            <a:ext cx="1382110" cy="346249"/>
          </a:xfrm>
          <a:prstGeom prst="rect">
            <a:avLst/>
          </a:prstGeom>
          <a:noFill/>
        </p:spPr>
        <p:txBody>
          <a:bodyPr wrap="none" rtlCol="0">
            <a:spAutoFit/>
          </a:bodyPr>
          <a:lstStyle/>
          <a:p>
            <a:pPr defTabSz="341710">
              <a:defRPr/>
            </a:pPr>
            <a:r>
              <a:rPr lang="en-US" sz="1650" b="1" dirty="0">
                <a:solidFill>
                  <a:srgbClr val="3333CC"/>
                </a:solidFill>
                <a:latin typeface="Arial" pitchFamily="-72" charset="0"/>
                <a:ea typeface="MS PGothic" charset="0"/>
              </a:rPr>
              <a:t>ORR: 51.9%</a:t>
            </a:r>
          </a:p>
        </p:txBody>
      </p:sp>
      <p:sp>
        <p:nvSpPr>
          <p:cNvPr id="13" name="TextBox 12">
            <a:extLst>
              <a:ext uri="{FF2B5EF4-FFF2-40B4-BE49-F238E27FC236}">
                <a16:creationId xmlns:a16="http://schemas.microsoft.com/office/drawing/2014/main" id="{F76BCBB0-1028-254E-B05C-39B0C54FF275}"/>
              </a:ext>
            </a:extLst>
          </p:cNvPr>
          <p:cNvSpPr txBox="1"/>
          <p:nvPr/>
        </p:nvSpPr>
        <p:spPr>
          <a:xfrm>
            <a:off x="103591" y="4898363"/>
            <a:ext cx="5602535" cy="265457"/>
          </a:xfrm>
          <a:prstGeom prst="rect">
            <a:avLst/>
          </a:prstGeom>
          <a:noFill/>
        </p:spPr>
        <p:txBody>
          <a:bodyPr wrap="square" rtlCol="0">
            <a:spAutoFit/>
          </a:bodyPr>
          <a:lstStyle/>
          <a:p>
            <a:pPr defTabSz="341710">
              <a:defRPr/>
            </a:pPr>
            <a:r>
              <a:rPr lang="en-US" sz="1125" dirty="0" err="1">
                <a:solidFill>
                  <a:srgbClr val="000000"/>
                </a:solidFill>
                <a:latin typeface="Calibri" panose="020F0502020204030204" pitchFamily="34" charset="0"/>
                <a:ea typeface="MS PGothic" charset="0"/>
                <a:cs typeface="Calibri" panose="020F0502020204030204" pitchFamily="34" charset="0"/>
              </a:rPr>
              <a:t>Janjigian</a:t>
            </a:r>
            <a:r>
              <a:rPr lang="en-US" sz="1125" dirty="0">
                <a:solidFill>
                  <a:srgbClr val="000000"/>
                </a:solidFill>
                <a:latin typeface="Calibri" panose="020F0502020204030204" pitchFamily="34" charset="0"/>
                <a:ea typeface="MS PGothic" charset="0"/>
                <a:cs typeface="Calibri" panose="020F0502020204030204" pitchFamily="34" charset="0"/>
              </a:rPr>
              <a:t> YY et al. ESMO World Congress on Gastrointestinal Cancer 2021;Abstract LBA4.</a:t>
            </a:r>
          </a:p>
        </p:txBody>
      </p:sp>
      <p:sp>
        <p:nvSpPr>
          <p:cNvPr id="3" name="TextBox 2">
            <a:extLst>
              <a:ext uri="{FF2B5EF4-FFF2-40B4-BE49-F238E27FC236}">
                <a16:creationId xmlns:a16="http://schemas.microsoft.com/office/drawing/2014/main" id="{EB0C79AA-31F7-D1D0-1ADA-86826B4C1C94}"/>
              </a:ext>
            </a:extLst>
          </p:cNvPr>
          <p:cNvSpPr txBox="1"/>
          <p:nvPr/>
        </p:nvSpPr>
        <p:spPr>
          <a:xfrm>
            <a:off x="134071" y="3862043"/>
            <a:ext cx="5602535" cy="265457"/>
          </a:xfrm>
          <a:prstGeom prst="rect">
            <a:avLst/>
          </a:prstGeom>
          <a:noFill/>
        </p:spPr>
        <p:txBody>
          <a:bodyPr wrap="square" rtlCol="0">
            <a:spAutoFit/>
          </a:bodyPr>
          <a:lstStyle/>
          <a:p>
            <a:r>
              <a:rPr lang="en-US" sz="1125" dirty="0">
                <a:solidFill>
                  <a:srgbClr val="000000"/>
                </a:solidFill>
                <a:latin typeface="Calibri" panose="020F0502020204030204" pitchFamily="34" charset="0"/>
                <a:cs typeface="Calibri" panose="020F0502020204030204" pitchFamily="34" charset="0"/>
              </a:rPr>
              <a:t>ORR = objective response rate</a:t>
            </a:r>
          </a:p>
        </p:txBody>
      </p:sp>
    </p:spTree>
    <p:extLst>
      <p:ext uri="{BB962C8B-B14F-4D97-AF65-F5344CB8AC3E}">
        <p14:creationId xmlns:p14="http://schemas.microsoft.com/office/powerpoint/2010/main" val="11563767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3A8C2-3F0E-4BD2-96F6-ABD105605624}"/>
              </a:ext>
            </a:extLst>
          </p:cNvPr>
          <p:cNvSpPr>
            <a:spLocks noGrp="1"/>
          </p:cNvSpPr>
          <p:nvPr>
            <p:ph type="title"/>
          </p:nvPr>
        </p:nvSpPr>
        <p:spPr>
          <a:xfrm>
            <a:off x="326091" y="163655"/>
            <a:ext cx="7886700" cy="994172"/>
          </a:xfrm>
        </p:spPr>
        <p:txBody>
          <a:bodyPr>
            <a:normAutofit/>
          </a:bodyPr>
          <a:lstStyle/>
          <a:p>
            <a:r>
              <a:rPr lang="en-US" sz="2700" b="1" dirty="0">
                <a:solidFill>
                  <a:schemeClr val="tx1"/>
                </a:solidFill>
              </a:rPr>
              <a:t>KEYNOTE 811 Press Release, June 2023</a:t>
            </a:r>
          </a:p>
        </p:txBody>
      </p:sp>
      <p:sp>
        <p:nvSpPr>
          <p:cNvPr id="3" name="Text Placeholder 2">
            <a:extLst>
              <a:ext uri="{FF2B5EF4-FFF2-40B4-BE49-F238E27FC236}">
                <a16:creationId xmlns:a16="http://schemas.microsoft.com/office/drawing/2014/main" id="{F325E081-DEEA-4FA9-B93E-22F18E53DAF1}"/>
              </a:ext>
            </a:extLst>
          </p:cNvPr>
          <p:cNvSpPr>
            <a:spLocks noGrp="1"/>
          </p:cNvSpPr>
          <p:nvPr>
            <p:ph type="body" idx="1"/>
          </p:nvPr>
        </p:nvSpPr>
        <p:spPr>
          <a:xfrm>
            <a:off x="628650" y="1104039"/>
            <a:ext cx="7886700" cy="3531065"/>
          </a:xfrm>
        </p:spPr>
        <p:txBody>
          <a:bodyPr>
            <a:normAutofit/>
          </a:bodyPr>
          <a:lstStyle/>
          <a:p>
            <a:pPr algn="l"/>
            <a:r>
              <a:rPr lang="en-US" sz="1800" dirty="0">
                <a:solidFill>
                  <a:srgbClr val="000000"/>
                </a:solidFill>
                <a:latin typeface="Invention"/>
              </a:rPr>
              <a:t>PD-1 therapy, in combination with trastuzumab and chemotherapy </a:t>
            </a:r>
            <a:r>
              <a:rPr lang="en-US" sz="1800" b="1" dirty="0">
                <a:solidFill>
                  <a:srgbClr val="002060"/>
                </a:solidFill>
                <a:latin typeface="Invention"/>
              </a:rPr>
              <a:t>met one of its dual primary endpoints of progression-free survival (PFS) </a:t>
            </a:r>
            <a:r>
              <a:rPr lang="en-US" sz="1800" dirty="0">
                <a:solidFill>
                  <a:srgbClr val="000000"/>
                </a:solidFill>
                <a:latin typeface="Invention"/>
              </a:rPr>
              <a:t>… At a pre-specified interim analysis conducted by an independent Data Monitoring Committee, pembrolizumab in … the intention-to-treat (ITT) study population.</a:t>
            </a:r>
          </a:p>
          <a:p>
            <a:pPr algn="l"/>
            <a:endParaRPr lang="en-US" sz="1800" dirty="0">
              <a:solidFill>
                <a:srgbClr val="000000"/>
              </a:solidFill>
              <a:latin typeface="Invention"/>
            </a:endParaRPr>
          </a:p>
          <a:p>
            <a:pPr algn="l"/>
            <a:r>
              <a:rPr lang="en-US" sz="1800" dirty="0">
                <a:solidFill>
                  <a:srgbClr val="000000"/>
                </a:solidFill>
                <a:latin typeface="Invention"/>
              </a:rPr>
              <a:t>Based on a pre-specified subgroup analysis by PD-L1 expression, the improvement in PFS observed in the ITT population was limited to patients whose tumors were </a:t>
            </a:r>
            <a:r>
              <a:rPr lang="en-US" sz="1800" b="1" dirty="0">
                <a:solidFill>
                  <a:srgbClr val="002060"/>
                </a:solidFill>
                <a:latin typeface="Invention"/>
              </a:rPr>
              <a:t>PD-L1 positive (Combined Positive Score [CPS] ≥1)</a:t>
            </a:r>
            <a:r>
              <a:rPr lang="en-US" sz="1800" dirty="0">
                <a:solidFill>
                  <a:srgbClr val="002060"/>
                </a:solidFill>
                <a:latin typeface="Invention"/>
              </a:rPr>
              <a:t>.</a:t>
            </a:r>
            <a:endParaRPr lang="en-US" sz="1800" dirty="0">
              <a:solidFill>
                <a:srgbClr val="002060"/>
              </a:solidFill>
            </a:endParaRPr>
          </a:p>
        </p:txBody>
      </p:sp>
    </p:spTree>
    <p:extLst>
      <p:ext uri="{BB962C8B-B14F-4D97-AF65-F5344CB8AC3E}">
        <p14:creationId xmlns:p14="http://schemas.microsoft.com/office/powerpoint/2010/main" val="2277883101"/>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B23C7E-9EAC-42FC-9E69-8B44B3DA0E2D}"/>
              </a:ext>
            </a:extLst>
          </p:cNvPr>
          <p:cNvPicPr>
            <a:picLocks noChangeAspect="1"/>
          </p:cNvPicPr>
          <p:nvPr/>
        </p:nvPicPr>
        <p:blipFill rotWithShape="1">
          <a:blip r:embed="rId2"/>
          <a:srcRect l="11895" t="23229" r="19319" b="13491"/>
          <a:stretch/>
        </p:blipFill>
        <p:spPr>
          <a:xfrm>
            <a:off x="767593" y="279218"/>
            <a:ext cx="7726261" cy="4526024"/>
          </a:xfrm>
          <a:prstGeom prst="rect">
            <a:avLst/>
          </a:prstGeom>
        </p:spPr>
      </p:pic>
      <p:sp>
        <p:nvSpPr>
          <p:cNvPr id="5" name="TextBox 4">
            <a:extLst>
              <a:ext uri="{FF2B5EF4-FFF2-40B4-BE49-F238E27FC236}">
                <a16:creationId xmlns:a16="http://schemas.microsoft.com/office/drawing/2014/main" id="{6CDB08CC-A828-40FA-A9B5-A79BD55C9493}"/>
              </a:ext>
            </a:extLst>
          </p:cNvPr>
          <p:cNvSpPr txBox="1"/>
          <p:nvPr/>
        </p:nvSpPr>
        <p:spPr>
          <a:xfrm>
            <a:off x="0" y="4742325"/>
            <a:ext cx="5532120" cy="553998"/>
          </a:xfrm>
          <a:prstGeom prst="rect">
            <a:avLst/>
          </a:prstGeom>
          <a:noFill/>
        </p:spPr>
        <p:txBody>
          <a:bodyPr wrap="square" rtlCol="0">
            <a:spAutoFit/>
          </a:bodyPr>
          <a:lstStyle/>
          <a:p>
            <a:r>
              <a:rPr lang="en-US" sz="1200" dirty="0" err="1"/>
              <a:t>Shitara</a:t>
            </a:r>
            <a:r>
              <a:rPr lang="en-US" sz="1200" dirty="0"/>
              <a:t> K, et al. </a:t>
            </a:r>
            <a:r>
              <a:rPr lang="en-US" sz="1200" i="1" dirty="0"/>
              <a:t>Lancet Oncol</a:t>
            </a:r>
            <a:r>
              <a:rPr lang="en-US" sz="1200" dirty="0"/>
              <a:t>. 2018;19:1437-48.</a:t>
            </a:r>
          </a:p>
          <a:p>
            <a:endParaRPr lang="en-US" sz="1800" dirty="0"/>
          </a:p>
        </p:txBody>
      </p:sp>
      <p:sp>
        <p:nvSpPr>
          <p:cNvPr id="6" name="TextBox 5">
            <a:extLst>
              <a:ext uri="{FF2B5EF4-FFF2-40B4-BE49-F238E27FC236}">
                <a16:creationId xmlns:a16="http://schemas.microsoft.com/office/drawing/2014/main" id="{12C19B32-3B67-4ED9-8060-D46AC4E991A7}"/>
              </a:ext>
            </a:extLst>
          </p:cNvPr>
          <p:cNvSpPr txBox="1"/>
          <p:nvPr/>
        </p:nvSpPr>
        <p:spPr>
          <a:xfrm>
            <a:off x="0" y="4949513"/>
            <a:ext cx="3768980" cy="265457"/>
          </a:xfrm>
          <a:prstGeom prst="rect">
            <a:avLst/>
          </a:prstGeom>
          <a:noFill/>
        </p:spPr>
        <p:txBody>
          <a:bodyPr wrap="none" rtlCol="0">
            <a:spAutoFit/>
          </a:bodyPr>
          <a:lstStyle/>
          <a:p>
            <a:pPr defTabSz="341710">
              <a:defRPr/>
            </a:pPr>
            <a:r>
              <a:rPr lang="en-US" sz="1125" dirty="0">
                <a:solidFill>
                  <a:srgbClr val="000000"/>
                </a:solidFill>
                <a:latin typeface="Calibri" panose="020F0502020204030204" pitchFamily="34" charset="0"/>
                <a:ea typeface="MS PGothic" charset="0"/>
                <a:cs typeface="Calibri" panose="020F0502020204030204" pitchFamily="34" charset="0"/>
              </a:rPr>
              <a:t>Yamaguchi K et al. </a:t>
            </a:r>
            <a:r>
              <a:rPr lang="en-US" sz="1125" i="1" dirty="0">
                <a:solidFill>
                  <a:srgbClr val="000000"/>
                </a:solidFill>
                <a:latin typeface="Calibri" panose="020F0502020204030204" pitchFamily="34" charset="0"/>
                <a:ea typeface="MS PGothic" charset="0"/>
                <a:cs typeface="Calibri" panose="020F0502020204030204" pitchFamily="34" charset="0"/>
              </a:rPr>
              <a:t>J Clin Oncol </a:t>
            </a:r>
            <a:r>
              <a:rPr lang="en-US" sz="1125" dirty="0">
                <a:solidFill>
                  <a:srgbClr val="000000"/>
                </a:solidFill>
                <a:latin typeface="Calibri" panose="020F0502020204030204" pitchFamily="34" charset="0"/>
                <a:ea typeface="MS PGothic" charset="0"/>
                <a:cs typeface="Calibri" panose="020F0502020204030204" pitchFamily="34" charset="0"/>
              </a:rPr>
              <a:t>2023 February 1;41(4):816-25.</a:t>
            </a:r>
          </a:p>
        </p:txBody>
      </p:sp>
    </p:spTree>
    <p:extLst>
      <p:ext uri="{BB962C8B-B14F-4D97-AF65-F5344CB8AC3E}">
        <p14:creationId xmlns:p14="http://schemas.microsoft.com/office/powerpoint/2010/main" val="28723529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05837-8DC5-2340-AE7C-97042109E9C5}"/>
              </a:ext>
            </a:extLst>
          </p:cNvPr>
          <p:cNvSpPr>
            <a:spLocks noGrp="1"/>
          </p:cNvSpPr>
          <p:nvPr>
            <p:ph type="title"/>
          </p:nvPr>
        </p:nvSpPr>
        <p:spPr>
          <a:xfrm>
            <a:off x="290413" y="129966"/>
            <a:ext cx="8769697" cy="681540"/>
          </a:xfrm>
        </p:spPr>
        <p:txBody>
          <a:bodyPr>
            <a:noAutofit/>
          </a:bodyPr>
          <a:lstStyle/>
          <a:p>
            <a:pPr algn="l"/>
            <a:r>
              <a:rPr lang="en-US" sz="2100" dirty="0">
                <a:solidFill>
                  <a:schemeClr val="tx1"/>
                </a:solidFill>
              </a:rPr>
              <a:t>DESTINY-Gastric01: Best Percent Change from Baseline Tumor Size in Patients with Treatment-Naïve HER2-Low Advanced Gastric or GEJ Adenocarcinoma</a:t>
            </a:r>
          </a:p>
        </p:txBody>
      </p:sp>
      <p:sp>
        <p:nvSpPr>
          <p:cNvPr id="6" name="TextBox 5">
            <a:extLst>
              <a:ext uri="{FF2B5EF4-FFF2-40B4-BE49-F238E27FC236}">
                <a16:creationId xmlns:a16="http://schemas.microsoft.com/office/drawing/2014/main" id="{EE468304-2E21-DB40-911C-5F05A37BD76C}"/>
              </a:ext>
            </a:extLst>
          </p:cNvPr>
          <p:cNvSpPr txBox="1"/>
          <p:nvPr/>
        </p:nvSpPr>
        <p:spPr>
          <a:xfrm>
            <a:off x="51890" y="4883345"/>
            <a:ext cx="3768980" cy="265457"/>
          </a:xfrm>
          <a:prstGeom prst="rect">
            <a:avLst/>
          </a:prstGeom>
          <a:noFill/>
        </p:spPr>
        <p:txBody>
          <a:bodyPr wrap="none" rtlCol="0">
            <a:spAutoFit/>
          </a:bodyPr>
          <a:lstStyle/>
          <a:p>
            <a:pPr defTabSz="341710">
              <a:defRPr/>
            </a:pPr>
            <a:r>
              <a:rPr lang="en-US" sz="1125" dirty="0">
                <a:solidFill>
                  <a:srgbClr val="000000"/>
                </a:solidFill>
                <a:latin typeface="Calibri" panose="020F0502020204030204" pitchFamily="34" charset="0"/>
                <a:ea typeface="MS PGothic" charset="0"/>
                <a:cs typeface="Calibri" panose="020F0502020204030204" pitchFamily="34" charset="0"/>
              </a:rPr>
              <a:t>Yamaguchi K et al. </a:t>
            </a:r>
            <a:r>
              <a:rPr lang="en-US" sz="1125" i="1" dirty="0">
                <a:solidFill>
                  <a:srgbClr val="000000"/>
                </a:solidFill>
                <a:latin typeface="Calibri" panose="020F0502020204030204" pitchFamily="34" charset="0"/>
                <a:ea typeface="MS PGothic" charset="0"/>
                <a:cs typeface="Calibri" panose="020F0502020204030204" pitchFamily="34" charset="0"/>
              </a:rPr>
              <a:t>J Clin Oncol </a:t>
            </a:r>
            <a:r>
              <a:rPr lang="en-US" sz="1125" dirty="0">
                <a:solidFill>
                  <a:srgbClr val="000000"/>
                </a:solidFill>
                <a:latin typeface="Calibri" panose="020F0502020204030204" pitchFamily="34" charset="0"/>
                <a:ea typeface="MS PGothic" charset="0"/>
                <a:cs typeface="Calibri" panose="020F0502020204030204" pitchFamily="34" charset="0"/>
              </a:rPr>
              <a:t>2023 February 1;41(4):816-25.</a:t>
            </a:r>
          </a:p>
        </p:txBody>
      </p:sp>
      <p:pic>
        <p:nvPicPr>
          <p:cNvPr id="9" name="Picture 8" descr="Chart, waterfall chart&#10;&#10;Description automatically generated">
            <a:extLst>
              <a:ext uri="{FF2B5EF4-FFF2-40B4-BE49-F238E27FC236}">
                <a16:creationId xmlns:a16="http://schemas.microsoft.com/office/drawing/2014/main" id="{1E855646-F5B3-BBBB-F896-40A31AA40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413" y="1277987"/>
            <a:ext cx="8563175" cy="2798107"/>
          </a:xfrm>
          <a:prstGeom prst="rect">
            <a:avLst/>
          </a:prstGeom>
        </p:spPr>
      </p:pic>
      <p:sp>
        <p:nvSpPr>
          <p:cNvPr id="10" name="TextBox 9">
            <a:extLst>
              <a:ext uri="{FF2B5EF4-FFF2-40B4-BE49-F238E27FC236}">
                <a16:creationId xmlns:a16="http://schemas.microsoft.com/office/drawing/2014/main" id="{2D588CC2-A409-0971-7C11-8D01985B7802}"/>
              </a:ext>
            </a:extLst>
          </p:cNvPr>
          <p:cNvSpPr txBox="1"/>
          <p:nvPr/>
        </p:nvSpPr>
        <p:spPr>
          <a:xfrm>
            <a:off x="290413" y="1277988"/>
            <a:ext cx="285143" cy="507831"/>
          </a:xfrm>
          <a:prstGeom prst="rect">
            <a:avLst/>
          </a:prstGeom>
          <a:solidFill>
            <a:schemeClr val="bg1"/>
          </a:solidFill>
        </p:spPr>
        <p:txBody>
          <a:bodyPr wrap="square" rtlCol="0">
            <a:spAutoFit/>
          </a:bodyPr>
          <a:lstStyle/>
          <a:p>
            <a:pPr defTabSz="341710">
              <a:defRPr/>
            </a:pPr>
            <a:endParaRPr lang="en-US" sz="2700" b="1" dirty="0">
              <a:solidFill>
                <a:srgbClr val="3333CC"/>
              </a:solidFill>
              <a:latin typeface="Arial" pitchFamily="-72" charset="0"/>
              <a:ea typeface="MS PGothic" charset="0"/>
            </a:endParaRPr>
          </a:p>
        </p:txBody>
      </p:sp>
      <p:sp>
        <p:nvSpPr>
          <p:cNvPr id="11" name="TextBox 10">
            <a:extLst>
              <a:ext uri="{FF2B5EF4-FFF2-40B4-BE49-F238E27FC236}">
                <a16:creationId xmlns:a16="http://schemas.microsoft.com/office/drawing/2014/main" id="{3E0AB3FA-841B-0A95-B6D7-058C842A28D3}"/>
              </a:ext>
            </a:extLst>
          </p:cNvPr>
          <p:cNvSpPr txBox="1"/>
          <p:nvPr/>
        </p:nvSpPr>
        <p:spPr>
          <a:xfrm>
            <a:off x="4680013" y="1277988"/>
            <a:ext cx="285143" cy="507831"/>
          </a:xfrm>
          <a:prstGeom prst="rect">
            <a:avLst/>
          </a:prstGeom>
          <a:solidFill>
            <a:schemeClr val="bg1"/>
          </a:solidFill>
        </p:spPr>
        <p:txBody>
          <a:bodyPr wrap="square" rtlCol="0">
            <a:spAutoFit/>
          </a:bodyPr>
          <a:lstStyle/>
          <a:p>
            <a:pPr defTabSz="341710">
              <a:defRPr/>
            </a:pPr>
            <a:endParaRPr lang="en-US" sz="2700" b="1" dirty="0">
              <a:solidFill>
                <a:srgbClr val="3333CC"/>
              </a:solidFill>
              <a:latin typeface="Arial" pitchFamily="-72" charset="0"/>
              <a:ea typeface="MS PGothic" charset="0"/>
            </a:endParaRPr>
          </a:p>
        </p:txBody>
      </p:sp>
    </p:spTree>
    <p:extLst>
      <p:ext uri="{BB962C8B-B14F-4D97-AF65-F5344CB8AC3E}">
        <p14:creationId xmlns:p14="http://schemas.microsoft.com/office/powerpoint/2010/main" val="10696529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FEFF6-1E41-674C-91FF-12295F97C979}"/>
              </a:ext>
            </a:extLst>
          </p:cNvPr>
          <p:cNvSpPr>
            <a:spLocks noGrp="1"/>
          </p:cNvSpPr>
          <p:nvPr>
            <p:ph type="title"/>
          </p:nvPr>
        </p:nvSpPr>
        <p:spPr>
          <a:xfrm>
            <a:off x="685229" y="23208"/>
            <a:ext cx="7396249" cy="857027"/>
          </a:xfrm>
        </p:spPr>
        <p:txBody>
          <a:bodyPr>
            <a:normAutofit/>
          </a:bodyPr>
          <a:lstStyle/>
          <a:p>
            <a:r>
              <a:rPr lang="en-US" sz="2800" dirty="0"/>
              <a:t>DESTINY-Gastric02 Phase II Study Design</a:t>
            </a:r>
          </a:p>
        </p:txBody>
      </p:sp>
      <p:sp>
        <p:nvSpPr>
          <p:cNvPr id="3" name="TextBox 2">
            <a:extLst>
              <a:ext uri="{FF2B5EF4-FFF2-40B4-BE49-F238E27FC236}">
                <a16:creationId xmlns:a16="http://schemas.microsoft.com/office/drawing/2014/main" id="{17A1B2CD-1602-6144-ADF9-036DFABA58D6}"/>
              </a:ext>
            </a:extLst>
          </p:cNvPr>
          <p:cNvSpPr txBox="1"/>
          <p:nvPr/>
        </p:nvSpPr>
        <p:spPr>
          <a:xfrm>
            <a:off x="53067" y="4882745"/>
            <a:ext cx="2610010" cy="265457"/>
          </a:xfrm>
          <a:prstGeom prst="rect">
            <a:avLst/>
          </a:prstGeom>
          <a:noFill/>
        </p:spPr>
        <p:txBody>
          <a:bodyPr wrap="none" rtlCol="0">
            <a:spAutoFit/>
          </a:bodyPr>
          <a:lstStyle/>
          <a:p>
            <a:pPr defTabSz="341607">
              <a:defRPr/>
            </a:pPr>
            <a:r>
              <a:rPr lang="en-US" sz="1125" dirty="0">
                <a:solidFill>
                  <a:srgbClr val="000000"/>
                </a:solidFill>
                <a:latin typeface="Calibri" panose="020F0502020204030204" pitchFamily="34" charset="0"/>
                <a:ea typeface="MS PGothic" charset="0"/>
                <a:cs typeface="Calibri" panose="020F0502020204030204" pitchFamily="34" charset="0"/>
              </a:rPr>
              <a:t>Ku G et al. ESMO 2022;Abstract 1205MO.</a:t>
            </a:r>
          </a:p>
        </p:txBody>
      </p:sp>
      <p:pic>
        <p:nvPicPr>
          <p:cNvPr id="5" name="Picture 4" descr="Diagram&#10;&#10;Description automatically generated">
            <a:extLst>
              <a:ext uri="{FF2B5EF4-FFF2-40B4-BE49-F238E27FC236}">
                <a16:creationId xmlns:a16="http://schemas.microsoft.com/office/drawing/2014/main" id="{0FCF2B3C-3E64-E363-1D11-72DA3D0F1277}"/>
              </a:ext>
            </a:extLst>
          </p:cNvPr>
          <p:cNvPicPr>
            <a:picLocks noChangeAspect="1"/>
          </p:cNvPicPr>
          <p:nvPr/>
        </p:nvPicPr>
        <p:blipFill>
          <a:blip r:embed="rId2"/>
          <a:stretch>
            <a:fillRect/>
          </a:stretch>
        </p:blipFill>
        <p:spPr>
          <a:xfrm>
            <a:off x="197514" y="880234"/>
            <a:ext cx="8668157" cy="3325344"/>
          </a:xfrm>
          <a:prstGeom prst="rect">
            <a:avLst/>
          </a:prstGeom>
        </p:spPr>
      </p:pic>
    </p:spTree>
    <p:extLst>
      <p:ext uri="{BB962C8B-B14F-4D97-AF65-F5344CB8AC3E}">
        <p14:creationId xmlns:p14="http://schemas.microsoft.com/office/powerpoint/2010/main" val="12855840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FEFF6-1E41-674C-91FF-12295F97C979}"/>
              </a:ext>
            </a:extLst>
          </p:cNvPr>
          <p:cNvSpPr>
            <a:spLocks noGrp="1"/>
          </p:cNvSpPr>
          <p:nvPr>
            <p:ph type="title"/>
          </p:nvPr>
        </p:nvSpPr>
        <p:spPr>
          <a:xfrm>
            <a:off x="685229" y="23208"/>
            <a:ext cx="7396249" cy="857027"/>
          </a:xfrm>
        </p:spPr>
        <p:txBody>
          <a:bodyPr/>
          <a:lstStyle/>
          <a:p>
            <a:r>
              <a:rPr lang="en-US" sz="2800" dirty="0"/>
              <a:t>DESTINY-Gastric02: PFS and OS</a:t>
            </a:r>
          </a:p>
        </p:txBody>
      </p:sp>
      <p:sp>
        <p:nvSpPr>
          <p:cNvPr id="4" name="TextBox 3">
            <a:extLst>
              <a:ext uri="{FF2B5EF4-FFF2-40B4-BE49-F238E27FC236}">
                <a16:creationId xmlns:a16="http://schemas.microsoft.com/office/drawing/2014/main" id="{7854CCE5-50CB-05FB-A3AF-7398C548E495}"/>
              </a:ext>
            </a:extLst>
          </p:cNvPr>
          <p:cNvSpPr txBox="1"/>
          <p:nvPr/>
        </p:nvSpPr>
        <p:spPr>
          <a:xfrm>
            <a:off x="53067" y="4882745"/>
            <a:ext cx="2610010" cy="265457"/>
          </a:xfrm>
          <a:prstGeom prst="rect">
            <a:avLst/>
          </a:prstGeom>
          <a:noFill/>
        </p:spPr>
        <p:txBody>
          <a:bodyPr wrap="none" rtlCol="0">
            <a:spAutoFit/>
          </a:bodyPr>
          <a:lstStyle/>
          <a:p>
            <a:pPr defTabSz="341607">
              <a:defRPr/>
            </a:pPr>
            <a:r>
              <a:rPr lang="en-US" sz="1125" dirty="0">
                <a:solidFill>
                  <a:srgbClr val="000000"/>
                </a:solidFill>
                <a:latin typeface="Calibri" panose="020F0502020204030204" pitchFamily="34" charset="0"/>
                <a:ea typeface="MS PGothic" charset="0"/>
                <a:cs typeface="Calibri" panose="020F0502020204030204" pitchFamily="34" charset="0"/>
              </a:rPr>
              <a:t>Ku G et al. ESMO 2022;Abstract 1205MO.</a:t>
            </a:r>
          </a:p>
        </p:txBody>
      </p:sp>
      <p:sp>
        <p:nvSpPr>
          <p:cNvPr id="8" name="Rectangle 7">
            <a:extLst>
              <a:ext uri="{FF2B5EF4-FFF2-40B4-BE49-F238E27FC236}">
                <a16:creationId xmlns:a16="http://schemas.microsoft.com/office/drawing/2014/main" id="{11835444-E381-157A-1249-431C06054EE8}"/>
              </a:ext>
            </a:extLst>
          </p:cNvPr>
          <p:cNvSpPr/>
          <p:nvPr/>
        </p:nvSpPr>
        <p:spPr bwMode="auto">
          <a:xfrm>
            <a:off x="1588136" y="989114"/>
            <a:ext cx="1317317" cy="326738"/>
          </a:xfrm>
          <a:prstGeom prst="rect">
            <a:avLst/>
          </a:prstGeom>
          <a:solidFill>
            <a:schemeClr val="bg1"/>
          </a:solidFill>
          <a:ln w="9525" cap="flat" cmpd="sng" algn="ctr">
            <a:noFill/>
            <a:prstDash val="solid"/>
            <a:round/>
            <a:headEnd type="none" w="med" len="med"/>
            <a:tailEnd type="none" w="med" len="med"/>
          </a:ln>
          <a:effectLst/>
        </p:spPr>
        <p:txBody>
          <a:bodyPr vert="horz" wrap="square" lIns="68562" tIns="34281" rIns="68562" bIns="34281" numCol="1" rtlCol="0" anchor="t" anchorCtr="0" compatLnSpc="1">
            <a:prstTxWarp prst="textNoShape">
              <a:avLst/>
            </a:prstTxWarp>
            <a:spAutoFit/>
          </a:bodyPr>
          <a:lstStyle/>
          <a:p>
            <a:pPr defTabSz="342797" hangingPunct="0">
              <a:lnSpc>
                <a:spcPct val="93000"/>
              </a:lnSpc>
              <a:buClr>
                <a:srgbClr val="000000"/>
              </a:buClr>
              <a:buSzPct val="45000"/>
              <a:defRPr/>
            </a:pPr>
            <a:endParaRPr lang="en-US" sz="1799">
              <a:solidFill>
                <a:srgbClr val="000000"/>
              </a:solidFill>
              <a:latin typeface="Times New Roman" pitchFamily="18" charset="0"/>
              <a:ea typeface="MS PGothic" charset="0"/>
              <a:cs typeface="+mn-cs"/>
            </a:endParaRPr>
          </a:p>
        </p:txBody>
      </p:sp>
      <p:pic>
        <p:nvPicPr>
          <p:cNvPr id="5" name="Picture 4" descr="Chart&#10;&#10;Description automatically generated">
            <a:extLst>
              <a:ext uri="{FF2B5EF4-FFF2-40B4-BE49-F238E27FC236}">
                <a16:creationId xmlns:a16="http://schemas.microsoft.com/office/drawing/2014/main" id="{A10912D5-C568-EC6D-714B-06E5232492D7}"/>
              </a:ext>
            </a:extLst>
          </p:cNvPr>
          <p:cNvPicPr>
            <a:picLocks noChangeAspect="1"/>
          </p:cNvPicPr>
          <p:nvPr/>
        </p:nvPicPr>
        <p:blipFill>
          <a:blip r:embed="rId2"/>
          <a:stretch>
            <a:fillRect/>
          </a:stretch>
        </p:blipFill>
        <p:spPr>
          <a:xfrm>
            <a:off x="217978" y="741463"/>
            <a:ext cx="8708043" cy="3035223"/>
          </a:xfrm>
          <a:prstGeom prst="rect">
            <a:avLst/>
          </a:prstGeom>
        </p:spPr>
      </p:pic>
      <p:pic>
        <p:nvPicPr>
          <p:cNvPr id="6" name="Picture 5" descr="Table&#10;&#10;Description automatically generated">
            <a:extLst>
              <a:ext uri="{FF2B5EF4-FFF2-40B4-BE49-F238E27FC236}">
                <a16:creationId xmlns:a16="http://schemas.microsoft.com/office/drawing/2014/main" id="{68267ABE-D996-4D13-8758-F4EC9170C518}"/>
              </a:ext>
            </a:extLst>
          </p:cNvPr>
          <p:cNvPicPr>
            <a:picLocks noChangeAspect="1"/>
          </p:cNvPicPr>
          <p:nvPr/>
        </p:nvPicPr>
        <p:blipFill rotWithShape="1">
          <a:blip r:embed="rId3"/>
          <a:srcRect l="66696" t="14753" r="2025" b="70508"/>
          <a:stretch/>
        </p:blipFill>
        <p:spPr>
          <a:xfrm>
            <a:off x="2246794" y="3863514"/>
            <a:ext cx="2676525" cy="369333"/>
          </a:xfrm>
          <a:prstGeom prst="rect">
            <a:avLst/>
          </a:prstGeom>
        </p:spPr>
      </p:pic>
      <p:sp>
        <p:nvSpPr>
          <p:cNvPr id="3" name="TextBox 2">
            <a:extLst>
              <a:ext uri="{FF2B5EF4-FFF2-40B4-BE49-F238E27FC236}">
                <a16:creationId xmlns:a16="http://schemas.microsoft.com/office/drawing/2014/main" id="{2622EDCB-38A5-41EA-A96F-2FB09958EAF0}"/>
              </a:ext>
            </a:extLst>
          </p:cNvPr>
          <p:cNvSpPr txBox="1"/>
          <p:nvPr/>
        </p:nvSpPr>
        <p:spPr>
          <a:xfrm>
            <a:off x="513252" y="3866999"/>
            <a:ext cx="3268172" cy="369332"/>
          </a:xfrm>
          <a:prstGeom prst="rect">
            <a:avLst/>
          </a:prstGeom>
          <a:noFill/>
        </p:spPr>
        <p:txBody>
          <a:bodyPr wrap="square" rtlCol="0">
            <a:spAutoFit/>
          </a:bodyPr>
          <a:lstStyle/>
          <a:p>
            <a:r>
              <a:rPr lang="en-US" sz="1800" dirty="0"/>
              <a:t>Response Rate</a:t>
            </a:r>
          </a:p>
        </p:txBody>
      </p:sp>
    </p:spTree>
    <p:extLst>
      <p:ext uri="{BB962C8B-B14F-4D97-AF65-F5344CB8AC3E}">
        <p14:creationId xmlns:p14="http://schemas.microsoft.com/office/powerpoint/2010/main" val="30332293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DFF81-56ED-4A7E-9D47-F9C9DDFB01AC}"/>
              </a:ext>
            </a:extLst>
          </p:cNvPr>
          <p:cNvSpPr>
            <a:spLocks noGrp="1"/>
          </p:cNvSpPr>
          <p:nvPr>
            <p:ph type="title"/>
          </p:nvPr>
        </p:nvSpPr>
        <p:spPr>
          <a:xfrm>
            <a:off x="242048" y="309126"/>
            <a:ext cx="8953500" cy="400050"/>
          </a:xfrm>
        </p:spPr>
        <p:txBody>
          <a:bodyPr>
            <a:noAutofit/>
          </a:bodyPr>
          <a:lstStyle/>
          <a:p>
            <a:r>
              <a:rPr lang="en-US" sz="2800" dirty="0">
                <a:solidFill>
                  <a:schemeClr val="tx1"/>
                </a:solidFill>
              </a:rPr>
              <a:t>Summary - HER2 Positive Cancer</a:t>
            </a:r>
          </a:p>
        </p:txBody>
      </p:sp>
      <p:sp>
        <p:nvSpPr>
          <p:cNvPr id="3" name="Text Placeholder 2">
            <a:extLst>
              <a:ext uri="{FF2B5EF4-FFF2-40B4-BE49-F238E27FC236}">
                <a16:creationId xmlns:a16="http://schemas.microsoft.com/office/drawing/2014/main" id="{1DFDCD10-5130-47BA-9B97-6038C5DC05C7}"/>
              </a:ext>
            </a:extLst>
          </p:cNvPr>
          <p:cNvSpPr>
            <a:spLocks noGrp="1"/>
          </p:cNvSpPr>
          <p:nvPr>
            <p:ph type="body" idx="1"/>
          </p:nvPr>
        </p:nvSpPr>
        <p:spPr>
          <a:xfrm>
            <a:off x="352985" y="1174858"/>
            <a:ext cx="7886700" cy="3067487"/>
          </a:xfrm>
        </p:spPr>
        <p:txBody>
          <a:bodyPr/>
          <a:lstStyle/>
          <a:p>
            <a:r>
              <a:rPr lang="en-US" sz="2000" dirty="0"/>
              <a:t>Chemotherapy with Trastuzumab and Pembrolizumab improved RR and PFS in PDL1</a:t>
            </a:r>
            <a:r>
              <a:rPr lang="en-US" sz="2000" u="sng" dirty="0"/>
              <a:t>&gt;</a:t>
            </a:r>
            <a:r>
              <a:rPr lang="en-US" sz="2000" dirty="0"/>
              <a:t>5 patient</a:t>
            </a:r>
          </a:p>
          <a:p>
            <a:r>
              <a:rPr lang="en-US" sz="2000" dirty="0"/>
              <a:t>Refractory options – Trastuzumab-deruxtecan</a:t>
            </a:r>
          </a:p>
          <a:p>
            <a:endParaRPr lang="en-US" sz="2000" dirty="0"/>
          </a:p>
          <a:p>
            <a:r>
              <a:rPr lang="en-US" sz="2000" dirty="0"/>
              <a:t>HER2 </a:t>
            </a:r>
            <a:r>
              <a:rPr lang="en-US" sz="2000" b="1" dirty="0"/>
              <a:t>low</a:t>
            </a:r>
            <a:r>
              <a:rPr lang="en-US" sz="2000" dirty="0"/>
              <a:t> being investigated with Ab-drug conjugates</a:t>
            </a:r>
          </a:p>
          <a:p>
            <a:r>
              <a:rPr lang="en-US" sz="2000" dirty="0"/>
              <a:t>Multiple investigational Agents – TKI, Ab-drug, cell therapy</a:t>
            </a:r>
          </a:p>
        </p:txBody>
      </p:sp>
    </p:spTree>
    <p:extLst>
      <p:ext uri="{BB962C8B-B14F-4D97-AF65-F5344CB8AC3E}">
        <p14:creationId xmlns:p14="http://schemas.microsoft.com/office/powerpoint/2010/main" val="787216597"/>
      </p:ext>
    </p:extLst>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591A2-971D-4047-A6C7-F23FBD44979A}"/>
              </a:ext>
            </a:extLst>
          </p:cNvPr>
          <p:cNvSpPr>
            <a:spLocks noGrp="1"/>
          </p:cNvSpPr>
          <p:nvPr>
            <p:ph type="title"/>
          </p:nvPr>
        </p:nvSpPr>
        <p:spPr>
          <a:xfrm>
            <a:off x="782994" y="1579959"/>
            <a:ext cx="7886700" cy="994172"/>
          </a:xfrm>
        </p:spPr>
        <p:txBody>
          <a:bodyPr/>
          <a:lstStyle/>
          <a:p>
            <a:r>
              <a:rPr lang="en-US" dirty="0"/>
              <a:t>Perioperative Therapy Esophagogastric Cancers</a:t>
            </a:r>
          </a:p>
        </p:txBody>
      </p:sp>
    </p:spTree>
    <p:extLst>
      <p:ext uri="{BB962C8B-B14F-4D97-AF65-F5344CB8AC3E}">
        <p14:creationId xmlns:p14="http://schemas.microsoft.com/office/powerpoint/2010/main" val="5204919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S_UNIQUEID" val="85"/>
</p:tagLst>
</file>

<file path=ppt/tags/tag11.xml><?xml version="1.0" encoding="utf-8"?>
<p:tagLst xmlns:a="http://schemas.openxmlformats.org/drawingml/2006/main" xmlns:r="http://schemas.openxmlformats.org/officeDocument/2006/relationships" xmlns:p="http://schemas.openxmlformats.org/presentationml/2006/main">
  <p:tag name="AS_UNIQUEID" val="88"/>
</p:tagLst>
</file>

<file path=ppt/tags/tag12.xml><?xml version="1.0" encoding="utf-8"?>
<p:tagLst xmlns:a="http://schemas.openxmlformats.org/drawingml/2006/main" xmlns:r="http://schemas.openxmlformats.org/officeDocument/2006/relationships" xmlns:p="http://schemas.openxmlformats.org/presentationml/2006/main">
  <p:tag name="AS_UNIQUEID" val="89"/>
</p:tagLst>
</file>

<file path=ppt/tags/tag13.xml><?xml version="1.0" encoding="utf-8"?>
<p:tagLst xmlns:a="http://schemas.openxmlformats.org/drawingml/2006/main" xmlns:r="http://schemas.openxmlformats.org/officeDocument/2006/relationships" xmlns:p="http://schemas.openxmlformats.org/presentationml/2006/main">
  <p:tag name="AS_UNIQUEID" val="90"/>
</p:tagLst>
</file>

<file path=ppt/tags/tag14.xml><?xml version="1.0" encoding="utf-8"?>
<p:tagLst xmlns:a="http://schemas.openxmlformats.org/drawingml/2006/main" xmlns:r="http://schemas.openxmlformats.org/officeDocument/2006/relationships" xmlns:p="http://schemas.openxmlformats.org/presentationml/2006/main">
  <p:tag name="AS_UNIQUEID" val="9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S_UNIQUEID" val="548"/>
</p:tagLst>
</file>

<file path=ppt/tags/tag5.xml><?xml version="1.0" encoding="utf-8"?>
<p:tagLst xmlns:a="http://schemas.openxmlformats.org/drawingml/2006/main" xmlns:r="http://schemas.openxmlformats.org/officeDocument/2006/relationships" xmlns:p="http://schemas.openxmlformats.org/presentationml/2006/main">
  <p:tag name="AS_UNIQUEID" val="548"/>
</p:tagLst>
</file>

<file path=ppt/tags/tag6.xml><?xml version="1.0" encoding="utf-8"?>
<p:tagLst xmlns:a="http://schemas.openxmlformats.org/drawingml/2006/main" xmlns:r="http://schemas.openxmlformats.org/officeDocument/2006/relationships" xmlns:p="http://schemas.openxmlformats.org/presentationml/2006/main">
  <p:tag name="AS_UNIQUEID" val="80"/>
</p:tagLst>
</file>

<file path=ppt/tags/tag7.xml><?xml version="1.0" encoding="utf-8"?>
<p:tagLst xmlns:a="http://schemas.openxmlformats.org/drawingml/2006/main" xmlns:r="http://schemas.openxmlformats.org/officeDocument/2006/relationships" xmlns:p="http://schemas.openxmlformats.org/presentationml/2006/main">
  <p:tag name="AS_UNIQUEID" val="82"/>
</p:tagLst>
</file>

<file path=ppt/tags/tag8.xml><?xml version="1.0" encoding="utf-8"?>
<p:tagLst xmlns:a="http://schemas.openxmlformats.org/drawingml/2006/main" xmlns:r="http://schemas.openxmlformats.org/officeDocument/2006/relationships" xmlns:p="http://schemas.openxmlformats.org/presentationml/2006/main">
  <p:tag name="AS_UNIQUEID" val="83"/>
</p:tagLst>
</file>

<file path=ppt/tags/tag9.xml><?xml version="1.0" encoding="utf-8"?>
<p:tagLst xmlns:a="http://schemas.openxmlformats.org/drawingml/2006/main" xmlns:r="http://schemas.openxmlformats.org/officeDocument/2006/relationships" xmlns:p="http://schemas.openxmlformats.org/presentationml/2006/main">
  <p:tag name="AS_UNIQUEID" val="84"/>
</p:tagLst>
</file>

<file path=ppt/theme/theme1.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NCAD">
      <a:dk1>
        <a:srgbClr val="000000"/>
      </a:dk1>
      <a:lt1>
        <a:srgbClr val="FFFFFF"/>
      </a:lt1>
      <a:dk2>
        <a:srgbClr val="2C024B"/>
      </a:dk2>
      <a:lt2>
        <a:srgbClr val="608BC7"/>
      </a:lt2>
      <a:accent1>
        <a:srgbClr val="2C024B"/>
      </a:accent1>
      <a:accent2>
        <a:srgbClr val="608BC7"/>
      </a:accent2>
      <a:accent3>
        <a:srgbClr val="99ADB9"/>
      </a:accent3>
      <a:accent4>
        <a:srgbClr val="4569B2"/>
      </a:accent4>
      <a:accent5>
        <a:srgbClr val="65151D"/>
      </a:accent5>
      <a:accent6>
        <a:srgbClr val="FFFFFF"/>
      </a:accent6>
      <a:hlink>
        <a:srgbClr val="608BC7"/>
      </a:hlink>
      <a:folHlink>
        <a:srgbClr val="2C024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aculty Slide" id="{652F240F-8AD5-8C4C-B104-8C2CDD007EE3}" vid="{E9404ED7-72CA-7546-A615-04D754F51F9F}"/>
    </a:ext>
  </a:extLst>
</a:theme>
</file>

<file path=ppt/theme/theme8.xml><?xml version="1.0" encoding="utf-8"?>
<a:theme xmlns:a="http://schemas.openxmlformats.org/drawingml/2006/main" name="ADC Scientific Narrative ">
  <a:themeElements>
    <a:clrScheme name="f">
      <a:dk1>
        <a:srgbClr val="2D2924"/>
      </a:dk1>
      <a:lt1>
        <a:srgbClr val="FFFFFF"/>
      </a:lt1>
      <a:dk2>
        <a:srgbClr val="00833E"/>
      </a:dk2>
      <a:lt2>
        <a:srgbClr val="9CA3B5"/>
      </a:lt2>
      <a:accent1>
        <a:srgbClr val="D8D340"/>
      </a:accent1>
      <a:accent2>
        <a:srgbClr val="00B9AE"/>
      </a:accent2>
      <a:accent3>
        <a:srgbClr val="E0DC66"/>
      </a:accent3>
      <a:accent4>
        <a:srgbClr val="32C7BE"/>
      </a:accent4>
      <a:accent5>
        <a:srgbClr val="D6F4F2"/>
      </a:accent5>
      <a:accent6>
        <a:srgbClr val="F7F7E0"/>
      </a:accent6>
      <a:hlink>
        <a:srgbClr val="D8D340"/>
      </a:hlink>
      <a:folHlink>
        <a:srgbClr val="D8D34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200" dirty="0" err="1" smtClean="0">
            <a:latin typeface="Arial" panose="020B0604020202020204" pitchFamily="34" charset="0"/>
          </a:defRPr>
        </a:defPPr>
      </a:lstStyle>
    </a:txDef>
  </a:objectDefaults>
  <a:extraClrSchemeLst/>
  <a:extLst>
    <a:ext uri="{05A4C25C-085E-4340-85A3-A5531E510DB2}">
      <thm15:themeFamily xmlns:thm15="http://schemas.microsoft.com/office/thememl/2012/main" name="Seagen 2020 PowerPoint Template_M" id="{CDE022B9-9597-824A-954F-DE8F9D406C74}" vid="{0012F374-5BE2-8D44-9BB1-CFBFB625BC5C}"/>
    </a:ext>
  </a:ext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CAD">
    <a:dk1>
      <a:srgbClr val="000000"/>
    </a:dk1>
    <a:lt1>
      <a:srgbClr val="FFFFFF"/>
    </a:lt1>
    <a:dk2>
      <a:srgbClr val="2C024B"/>
    </a:dk2>
    <a:lt2>
      <a:srgbClr val="608BC7"/>
    </a:lt2>
    <a:accent1>
      <a:srgbClr val="2C024B"/>
    </a:accent1>
    <a:accent2>
      <a:srgbClr val="608BC7"/>
    </a:accent2>
    <a:accent3>
      <a:srgbClr val="99ADB9"/>
    </a:accent3>
    <a:accent4>
      <a:srgbClr val="4569B2"/>
    </a:accent4>
    <a:accent5>
      <a:srgbClr val="65151D"/>
    </a:accent5>
    <a:accent6>
      <a:srgbClr val="FFFFFF"/>
    </a:accent6>
    <a:hlink>
      <a:srgbClr val="608BC7"/>
    </a:hlink>
    <a:folHlink>
      <a:srgbClr val="2C024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A6459BA09A55A48A26552F8CF890A5E" ma:contentTypeVersion="14" ma:contentTypeDescription="Create a new document." ma:contentTypeScope="" ma:versionID="23f5c8f08b1a1d65690ec793b377a057">
  <xsd:schema xmlns:xsd="http://www.w3.org/2001/XMLSchema" xmlns:xs="http://www.w3.org/2001/XMLSchema" xmlns:p="http://schemas.microsoft.com/office/2006/metadata/properties" xmlns:ns3="5d185315-3185-4f85-882e-9624ef9185a2" xmlns:ns4="bd2a530d-6ddd-4962-a7b9-5fc3be46eaed" targetNamespace="http://schemas.microsoft.com/office/2006/metadata/properties" ma:root="true" ma:fieldsID="eead1677efee3c2be5ce849ca58fdede" ns3:_="" ns4:_="">
    <xsd:import namespace="5d185315-3185-4f85-882e-9624ef9185a2"/>
    <xsd:import namespace="bd2a530d-6ddd-4962-a7b9-5fc3be46eae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LengthInSeconds"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185315-3185-4f85-882e-9624ef9185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2a530d-6ddd-4962-a7b9-5fc3be46eae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7D2C464-C771-4E2C-A4E0-A9031062A07A}">
  <ds:schemaRefs>
    <ds:schemaRef ds:uri="http://schemas.microsoft.com/sharepoint/v3/contenttype/forms"/>
  </ds:schemaRefs>
</ds:datastoreItem>
</file>

<file path=customXml/itemProps2.xml><?xml version="1.0" encoding="utf-8"?>
<ds:datastoreItem xmlns:ds="http://schemas.openxmlformats.org/officeDocument/2006/customXml" ds:itemID="{6BEC0C9A-B742-4687-A9CB-8B149E7DD7A8}">
  <ds:schemaRefs>
    <ds:schemaRef ds:uri="http://purl.org/dc/terms/"/>
    <ds:schemaRef ds:uri="http://schemas.microsoft.com/office/infopath/2007/PartnerControls"/>
    <ds:schemaRef ds:uri="http://purl.org/dc/elements/1.1/"/>
    <ds:schemaRef ds:uri="http://www.w3.org/XML/1998/namespace"/>
    <ds:schemaRef ds:uri="http://schemas.microsoft.com/office/2006/documentManagement/types"/>
    <ds:schemaRef ds:uri="bd2a530d-6ddd-4962-a7b9-5fc3be46eaed"/>
    <ds:schemaRef ds:uri="5d185315-3185-4f85-882e-9624ef9185a2"/>
    <ds:schemaRef ds:uri="http://schemas.openxmlformats.org/package/2006/metadata/core-propertie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895DAC3F-13AB-46E7-8F34-0AA229403C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185315-3185-4f85-882e-9624ef9185a2"/>
    <ds:schemaRef ds:uri="bd2a530d-6ddd-4962-a7b9-5fc3be46ea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5718</TotalTime>
  <Words>13831</Words>
  <Application>Microsoft Office PowerPoint</Application>
  <PresentationFormat>Custom</PresentationFormat>
  <Paragraphs>2421</Paragraphs>
  <Slides>232</Slides>
  <Notes>49</Notes>
  <HiddenSlides>0</HiddenSlides>
  <MMClips>0</MMClips>
  <ScaleCrop>false</ScaleCrop>
  <HeadingPairs>
    <vt:vector size="6" baseType="variant">
      <vt:variant>
        <vt:lpstr>Fonts Used</vt:lpstr>
      </vt:variant>
      <vt:variant>
        <vt:i4>27</vt:i4>
      </vt:variant>
      <vt:variant>
        <vt:lpstr>Theme</vt:lpstr>
      </vt:variant>
      <vt:variant>
        <vt:i4>12</vt:i4>
      </vt:variant>
      <vt:variant>
        <vt:lpstr>Slide Titles</vt:lpstr>
      </vt:variant>
      <vt:variant>
        <vt:i4>232</vt:i4>
      </vt:variant>
    </vt:vector>
  </HeadingPairs>
  <TitlesOfParts>
    <vt:vector size="271" baseType="lpstr">
      <vt:lpstr>Yu Mincho</vt:lpstr>
      <vt:lpstr>AdvPS44A44B</vt:lpstr>
      <vt:lpstr>AdvPS497E2</vt:lpstr>
      <vt:lpstr>Arial</vt:lpstr>
      <vt:lpstr>Arial Narrow</vt:lpstr>
      <vt:lpstr>Avenir Next LT Pro</vt:lpstr>
      <vt:lpstr>Avenir Next LT Pro Demi</vt:lpstr>
      <vt:lpstr>Avenir Next LT Pro Light</vt:lpstr>
      <vt:lpstr>Calibri</vt:lpstr>
      <vt:lpstr>Calibri Light</vt:lpstr>
      <vt:lpstr>Corporate A Medium</vt:lpstr>
      <vt:lpstr>Corporate S Demi</vt:lpstr>
      <vt:lpstr>Courier New</vt:lpstr>
      <vt:lpstr>ff3</vt:lpstr>
      <vt:lpstr>ff4</vt:lpstr>
      <vt:lpstr>ff8</vt:lpstr>
      <vt:lpstr>Georgia</vt:lpstr>
      <vt:lpstr>Helvetica</vt:lpstr>
      <vt:lpstr>Helvetica Neue</vt:lpstr>
      <vt:lpstr>Invention</vt:lpstr>
      <vt:lpstr>Roboto</vt:lpstr>
      <vt:lpstr>StarSymbol</vt:lpstr>
      <vt:lpstr>Times</vt:lpstr>
      <vt:lpstr>Times New Roman</vt:lpstr>
      <vt:lpstr>TrebuchetMS</vt:lpstr>
      <vt:lpstr>ui-sans-serif</vt:lpstr>
      <vt:lpstr>Wingdings</vt:lpstr>
      <vt:lpstr>MLC2015_PPT_Slides</vt:lpstr>
      <vt:lpstr>Custom Design</vt:lpstr>
      <vt:lpstr>1_Custom Design</vt:lpstr>
      <vt:lpstr>MLC2015_PPT_Slides</vt:lpstr>
      <vt:lpstr>Office Theme</vt:lpstr>
      <vt:lpstr>MLC2015_PPT_Slides</vt:lpstr>
      <vt:lpstr>1_Office Theme</vt:lpstr>
      <vt:lpstr>ADC Scientific Narrative </vt:lpstr>
      <vt:lpstr>6_Office Theme</vt:lpstr>
      <vt:lpstr>1_Default Design</vt:lpstr>
      <vt:lpstr>2_Office Theme</vt:lpstr>
      <vt:lpstr>1_MLC2015_PPT_Slides</vt:lpstr>
      <vt:lpstr>PowerPoint Presentation</vt:lpstr>
      <vt:lpstr>Welcome</vt:lpstr>
      <vt:lpstr>Thank You to Our Supporters:</vt:lpstr>
      <vt:lpstr>PowerPoint Presentation</vt:lpstr>
      <vt:lpstr>PowerPoint Presentation</vt:lpstr>
      <vt:lpstr>PowerPoint Presentation</vt:lpstr>
      <vt:lpstr>PowerPoint Presentation</vt:lpstr>
      <vt:lpstr>PowerPoint Presentation</vt:lpstr>
      <vt:lpstr>Program Chair</vt:lpstr>
      <vt:lpstr>Program Chair</vt:lpstr>
      <vt:lpstr>Her2 Overexpressing Metastatic Colorectal Cancer: State of the Art</vt:lpstr>
      <vt:lpstr>Genomic Markers in CRC</vt:lpstr>
      <vt:lpstr>Clinical characteristics of HER2+ tumors in mCRC</vt:lpstr>
      <vt:lpstr>Key questions answered by recent data</vt:lpstr>
      <vt:lpstr>Currently no established criteria for HER2 testing</vt:lpstr>
      <vt:lpstr>Meta-analysis of anti-EGFR treatment in RAS wt mCRC: PFS for HER2+ vs. HER2-1</vt:lpstr>
      <vt:lpstr>PowerPoint Presentation</vt:lpstr>
      <vt:lpstr>Overview of drug classes targeting HER2 in mCRC1 </vt:lpstr>
      <vt:lpstr>Evolution of HER2-targeted therapies in mCRC </vt:lpstr>
      <vt:lpstr>Therapeutic landscape for HER2+ metastatic CRC (2023)</vt:lpstr>
      <vt:lpstr>Trials targeting HER2+ in mCRC</vt:lpstr>
      <vt:lpstr>T-DXd in Patients with HER2-Overexpressing/Amplified (HER2+) Metastatic Colorectal Cancer (mCRC): Primary Results from the Multicenter, Randomized, Phase 2 DESTINY-CRC02 Study</vt:lpstr>
      <vt:lpstr>Slide 7</vt:lpstr>
      <vt:lpstr>Best Percentage Change in Sum of Diameters by BICR for T-DXd 5.4 mg/kg </vt:lpstr>
      <vt:lpstr>DESTINY-CRC-02: Trastuzumab deruxtecan for HER2+ mCRC - Baseline Characteristics</vt:lpstr>
      <vt:lpstr>DESTINY-CRC-02: Trastuzumab deruxtecan for HER2+ mCRC - Best ORR (BICR) by T-DXd 5.4 mg/kg subgroup </vt:lpstr>
      <vt:lpstr>Median Progression-Free Survival by BICR</vt:lpstr>
      <vt:lpstr>Median Overall Survival</vt:lpstr>
      <vt:lpstr>MOUNTAINEER: Global, Open-Label, Phase 2 Trial </vt:lpstr>
      <vt:lpstr>Tucatinib + Trastuzumab: Change in Tumor Size</vt:lpstr>
      <vt:lpstr>&lt;br /&gt;Tucatanib and trastuzumab ( MOUNTAINEER) | Response Assessment by IHC + FISH</vt:lpstr>
      <vt:lpstr>&lt;br /&gt;Results: MOUNTAINEER Cohorts A+B | Response Assessment by Testing Platform</vt:lpstr>
      <vt:lpstr>Tucatinib + Trastuzumab: PFS and OS</vt:lpstr>
      <vt:lpstr>MOUNTAINEER: Tucatinib + Trastuzumab:  Summary – efficacy and safety</vt:lpstr>
      <vt:lpstr>Tucatinib + Trastuzumab: Safety Summary</vt:lpstr>
      <vt:lpstr>Study Design</vt:lpstr>
      <vt:lpstr>Take Home Messages : HER2+ mCRC</vt:lpstr>
      <vt:lpstr>Take Home Messages</vt:lpstr>
      <vt:lpstr>Take Home Messages : HER2+ mCRC</vt:lpstr>
      <vt:lpstr>How I treat HER2+ metastatic CRC*</vt:lpstr>
      <vt:lpstr>PowerPoint Presentation</vt:lpstr>
      <vt:lpstr>PowerPoint Presentation</vt:lpstr>
      <vt:lpstr>Novel Approaches to the Treatment of Rectal Cancer</vt:lpstr>
      <vt:lpstr>Objectives</vt:lpstr>
      <vt:lpstr>PowerPoint Presentation</vt:lpstr>
      <vt:lpstr>Rectal Cancer increasing in Younger Patients</vt:lpstr>
      <vt:lpstr>MRI Staging is Critical</vt:lpstr>
      <vt:lpstr>Historical Rectal Cancer Trials</vt:lpstr>
      <vt:lpstr>Historical Rectal Cancer Trials</vt:lpstr>
      <vt:lpstr>What’s New in Rectal Cancer</vt:lpstr>
      <vt:lpstr>Total Neoadjuvant Therapy</vt:lpstr>
      <vt:lpstr>Total Neoadjuvant Therapy Options</vt:lpstr>
      <vt:lpstr>Rapido Trial</vt:lpstr>
      <vt:lpstr>Rapido Trial</vt:lpstr>
      <vt:lpstr>Rapido Trial</vt:lpstr>
      <vt:lpstr>PRODIGE 23 Trial</vt:lpstr>
      <vt:lpstr>PRODIGE 23</vt:lpstr>
      <vt:lpstr>PRODIGE 23 Trial</vt:lpstr>
      <vt:lpstr>German CAO/ARO/AIO-12 Trial</vt:lpstr>
      <vt:lpstr>OPRA Trial</vt:lpstr>
      <vt:lpstr>OPRA Trial</vt:lpstr>
      <vt:lpstr>OPRA Trial</vt:lpstr>
      <vt:lpstr>Non-Operative Management</vt:lpstr>
      <vt:lpstr>Ongoing TNT Trials</vt:lpstr>
      <vt:lpstr>PROSPECT Trial</vt:lpstr>
      <vt:lpstr> Microsatellite High (MSI-H) /Deficiency in Mismatch Repair (dMMR) Rectal Cancer </vt:lpstr>
      <vt:lpstr>Approach for MSS Locally Advanced Rectal Cancer</vt:lpstr>
      <vt:lpstr>Thank you! </vt:lpstr>
      <vt:lpstr>PowerPoint Presentation</vt:lpstr>
      <vt:lpstr>Updates in the Treatment of Esophagogastric Cancer</vt:lpstr>
      <vt:lpstr>Update of Esophagogastric Cancers</vt:lpstr>
      <vt:lpstr>Advanced Esophagogastric Cancer</vt:lpstr>
      <vt:lpstr>CheckMate 649 study design</vt:lpstr>
      <vt:lpstr>Overall survival: 36-month follow-up </vt:lpstr>
      <vt:lpstr>Overall survival by MSI status: 36-month follow-up </vt:lpstr>
      <vt:lpstr>PowerPoint Presentation</vt:lpstr>
      <vt:lpstr>PowerPoint Presentation</vt:lpstr>
      <vt:lpstr>IO Summary </vt:lpstr>
      <vt:lpstr>New Targets - CLDN 18.2</vt:lpstr>
      <vt:lpstr>PowerPoint Presentation</vt:lpstr>
      <vt:lpstr>SPOTLIGHT: Phase III Study Design</vt:lpstr>
      <vt:lpstr>Primary End Point: PFS by Independent Review Committeea</vt:lpstr>
      <vt:lpstr>SPOTLIGHT: Overall Survival (Key Secondary Endpoint)</vt:lpstr>
      <vt:lpstr>SPOTLIGHT: Response Rates (Key Secondary Endpoint)</vt:lpstr>
      <vt:lpstr>TEAEsa Occurring in ≥15% of All Treated Patients</vt:lpstr>
      <vt:lpstr>GLOW: A Phase III Study of First-Line Zolbetuximab and CAPOX for Claudin 18.2-Positive, HER2-Negative Advanced Gastric or Gastroesophageal Junction Adenocarcinoma </vt:lpstr>
      <vt:lpstr>PFS by Independent Review Committee (Primary Endpoint)</vt:lpstr>
      <vt:lpstr>PowerPoint Presentation</vt:lpstr>
      <vt:lpstr>      </vt:lpstr>
      <vt:lpstr>HER2-Positive</vt:lpstr>
      <vt:lpstr>Slide 2</vt:lpstr>
      <vt:lpstr>KEYNOTE-811: Confirmed Response at First Interim Analysis</vt:lpstr>
      <vt:lpstr>KEYNOTE 811 Press Release, June 2023</vt:lpstr>
      <vt:lpstr>PowerPoint Presentation</vt:lpstr>
      <vt:lpstr>DESTINY-Gastric01: Best Percent Change from Baseline Tumor Size in Patients with Treatment-Naïve HER2-Low Advanced Gastric or GEJ Adenocarcinoma</vt:lpstr>
      <vt:lpstr>DESTINY-Gastric02 Phase II Study Design</vt:lpstr>
      <vt:lpstr>DESTINY-Gastric02: PFS and OS</vt:lpstr>
      <vt:lpstr>Summary - HER2 Positive Cancer</vt:lpstr>
      <vt:lpstr>Perioperative Therapy Esophagogastric Cancers</vt:lpstr>
      <vt:lpstr>PowerPoint Presentation</vt:lpstr>
      <vt:lpstr>PowerPoint Presentation</vt:lpstr>
      <vt:lpstr>Neoadjuvant nivolumab plus ipilimumab and adjuvant nivolumab in MSI/dMMR gastric or GEJ adenocarcinoma: NEONIPIGA phase II GERCOR Study</vt:lpstr>
      <vt:lpstr>Surgery and TNM and Tumor Regression Grading (TRG)</vt:lpstr>
      <vt:lpstr>ATTRACTION-5: a Phase 3 study of nivolumab plus chemotherapy as postoperative adjuvant treatment for stage III gastric or gej cancer</vt:lpstr>
      <vt:lpstr>Primary endpoint: RFS per BICR</vt:lpstr>
      <vt:lpstr>PowerPoint Presentation</vt:lpstr>
      <vt:lpstr>PowerPoint Presentation</vt:lpstr>
      <vt:lpstr>PowerPoint Presentation</vt:lpstr>
      <vt:lpstr>PowerPoint Presentation</vt:lpstr>
      <vt:lpstr>Perioperative Therapy - Summary</vt:lpstr>
      <vt:lpstr>Coexpression of Targets</vt:lpstr>
      <vt:lpstr>Molecular Testing in Esophagogastric Cancer</vt:lpstr>
      <vt:lpstr>PowerPoint Presentation</vt:lpstr>
      <vt:lpstr>TKI-Based Therapies  in Hepatocellular Carcinoma</vt:lpstr>
      <vt:lpstr>Patient Presentation</vt:lpstr>
      <vt:lpstr>Progress of Systemic Therapy in HCC</vt:lpstr>
      <vt:lpstr>BCLC Approach to HCC</vt:lpstr>
      <vt:lpstr>PowerPoint Presentation</vt:lpstr>
      <vt:lpstr>PowerPoint Presentation</vt:lpstr>
      <vt:lpstr>     First-Line Therapies in HCC</vt:lpstr>
      <vt:lpstr>Sorafenib as 1st-Line Therapy in Advanced HCC</vt:lpstr>
      <vt:lpstr>REFLECT: Ph 3 Non-Inferiority Study of Lenvatinib  vs Sorafenib in 1L Advanced HCC</vt:lpstr>
      <vt:lpstr>IMbrave150: Atezolizumab + Bevacizumab vs Sorafenib in 1L Advanced HCC</vt:lpstr>
      <vt:lpstr>IMbrave150: Atezolizumab + Bevacizumab vs Sorafenib in 1L Advanced HCC</vt:lpstr>
      <vt:lpstr>IMbrave150: Atezolizumab + Bevacizumab vs Sorafenib in 1L Advanced HCC</vt:lpstr>
      <vt:lpstr>HIMALAYA: Tremelimumab + Durvalumab (STRIDE) vs Sorafenib in 1L Advanced HCC</vt:lpstr>
      <vt:lpstr>HIMALAYA: Tremelimumab + Durvalumab (STRIDE) vs Sorafenib in 1L Advanced HCC</vt:lpstr>
      <vt:lpstr>LEAP-002: Ph 3 Study of Lenvatinib + Pembrolizumab           vs Lenvatinib + Placebo in 1L HCC: NO Difference in PFS, OS</vt:lpstr>
      <vt:lpstr>CARES-310: Ph 3 Study of Camrelizumab + Rivoceranib  vs Sorafenib in 1L Advanced HCC</vt:lpstr>
      <vt:lpstr>CARES-310: Camrelizumab + Rivoceranib Improved PFS  vs Sorafenib in 1L HCC</vt:lpstr>
      <vt:lpstr>CARES-310: Camrelizumab + Rivoceranib Improved OS  vs Sorafenib in 1L HCC</vt:lpstr>
      <vt:lpstr>CARES-310: PFS &amp; OS Benefit Across Subgroups</vt:lpstr>
      <vt:lpstr>CARES-310: Treatment-Related Adverse Events</vt:lpstr>
      <vt:lpstr>COSMIC-312: Ph 3 Study of Cabozantinib + Atezolizumab  vs Sorafenib in 1L Advanced HCC</vt:lpstr>
      <vt:lpstr>COSMIC-312: Cabozantinib/Atezolizumab  Improved PFS vs Sorafenib in 1L HCC</vt:lpstr>
      <vt:lpstr>COSMIC-312: No OS Benefit  Cabozantinib/Atezolizumab vs Sorafenib in 1L HCC</vt:lpstr>
      <vt:lpstr>COSMIC-312:  Cabozantinib Improved PFS vs Sorafenib in 1L HCC</vt:lpstr>
      <vt:lpstr>Summary of Pivotal Trials in 1st-Line HCC</vt:lpstr>
      <vt:lpstr>PD-1/PD-L1 Monotherapy vs Sorafenib in 1L HCC</vt:lpstr>
      <vt:lpstr>Selecting 1st-Line Therapy in Advanced HCC</vt:lpstr>
      <vt:lpstr>     Second-Line Therapies in HCC</vt:lpstr>
      <vt:lpstr>RESORCE: Ph 3 Study of Regorafenib vs Placebo  After Sorafenib in Advanced HCC</vt:lpstr>
      <vt:lpstr>CELESTIAL: Ph 3 Study of Cabozantinib vs Placebo  in Advanced HCC after Sorafenib</vt:lpstr>
      <vt:lpstr>CELESTIAL: Cabozantinib Improved OS, PFS  Compared to Placebo in Advanced HCC</vt:lpstr>
      <vt:lpstr>CELESTIAL: Cabozantinib Improved Outcomes Across Subgroups</vt:lpstr>
      <vt:lpstr>CELESTIAL: Treatment-Related Adverse Events</vt:lpstr>
      <vt:lpstr>Checkmate-040: Nivolumab + Ipilimumab  After Sorafenib in Advanced HCC</vt:lpstr>
      <vt:lpstr>Checkmate-040: Nivolumab + Ipilimumab  After Sorafenib in Advanced HCC</vt:lpstr>
      <vt:lpstr>Sequencing Systemic Therapies – TKI after IO</vt:lpstr>
      <vt:lpstr>Sequencing Systemic Therapies – IO after IO</vt:lpstr>
      <vt:lpstr>HCC Systemic Therapies – Does Sequence Matter?</vt:lpstr>
      <vt:lpstr>Summary of Pivotal Trials in 2nd-Line HCC</vt:lpstr>
      <vt:lpstr>Selecting 2nd-Line Therapy in Advanced HCC</vt:lpstr>
      <vt:lpstr>Overview of Current Systemic Therapy in HCC </vt:lpstr>
      <vt:lpstr>     Benefit of Adding Local Therapies  in Advanced HCC</vt:lpstr>
      <vt:lpstr>LAUNCH: Ph 3 Study of Lenvatinib +/- TACE in Advanced 1L HCC</vt:lpstr>
      <vt:lpstr>LAUNCH: Adding TACE to Lenvatinib Improves PFS, OS in Advanced HCC</vt:lpstr>
      <vt:lpstr>     Benefit of Systemic Therapies  in Intermediate-Stage HCC</vt:lpstr>
      <vt:lpstr>Systemic Therapy vs TACE in Intermediate-Stage HCC</vt:lpstr>
      <vt:lpstr>TACTICS: Ph 2 Randomized Study of TACE +/- Sorafenib in Intermediate-Stage HCC</vt:lpstr>
      <vt:lpstr>TACTICS: Ph 2 Randomized Study of TACE +/- Sorafenib in Intermediate-Stage HCC</vt:lpstr>
      <vt:lpstr>EMERALD-3: Ph 3 Study of STRIDE +/- Lenvatinib + TACE  vs TACE Alone in Intermediate-Stage HCC</vt:lpstr>
      <vt:lpstr>LEAP-012: Ongoing Ph 3 Study of  TACE +/- Lenvatinib + Pembrolizumab in Intermediate-Stage HCC</vt:lpstr>
      <vt:lpstr>Patient Presentation – Cont.</vt:lpstr>
      <vt:lpstr>Molecular Landscape &amp; Testing in Advanced HCC</vt:lpstr>
      <vt:lpstr>Beyond TKIs &amp; CPIs - Promising Targets &amp; Select Ongoing Trials in HCC</vt:lpstr>
      <vt:lpstr>Summary</vt:lpstr>
      <vt:lpstr>Thank you</vt:lpstr>
      <vt:lpstr>PowerPoint Presentation</vt:lpstr>
      <vt:lpstr>Updates in Metastatic  Pancreatic Cancer</vt:lpstr>
      <vt:lpstr>Outline</vt:lpstr>
      <vt:lpstr>Common mutations in PDAC</vt:lpstr>
      <vt:lpstr>PowerPoint Presentation</vt:lpstr>
      <vt:lpstr>Standard of care- stage 4</vt:lpstr>
      <vt:lpstr>PowerPoint Presentation</vt:lpstr>
      <vt:lpstr>1st-2nd line- stage 4</vt:lpstr>
      <vt:lpstr>Nal-Iri based regimens</vt:lpstr>
      <vt:lpstr>NAPOLI-1:  2L long term outcomes</vt:lpstr>
      <vt:lpstr>2nd Line 5FU regimens- retrospective analysis</vt:lpstr>
      <vt:lpstr>PowerPoint Presentation</vt:lpstr>
      <vt:lpstr>PowerPoint Presentation</vt:lpstr>
      <vt:lpstr>PowerPoint Presentation</vt:lpstr>
      <vt:lpstr>PowerPoint Presentation</vt:lpstr>
      <vt:lpstr>Actionable mutations are uncommon</vt:lpstr>
      <vt:lpstr>ICI for MSI-H PDAC/KEYNOTE 158</vt:lpstr>
      <vt:lpstr>MSI-H +ICI: Mayo “real world” experience</vt:lpstr>
      <vt:lpstr>Gem/cis +/- PARPi in DRD</vt:lpstr>
      <vt:lpstr>PowerPoint Presentation</vt:lpstr>
      <vt:lpstr>ICI + DRD? (U Miami experience)</vt:lpstr>
      <vt:lpstr>Sotorasib- KRAS G12C</vt:lpstr>
      <vt:lpstr>K-RAS Targeted TCR-T</vt:lpstr>
      <vt:lpstr>Norris Advanced PDAC Clinical Trials</vt:lpstr>
      <vt:lpstr>On the Horizon</vt:lpstr>
      <vt:lpstr>PowerPoint Presentation</vt:lpstr>
      <vt:lpstr>Thank You!</vt:lpstr>
      <vt:lpstr>PowerPoint Presentation</vt:lpstr>
      <vt:lpstr>The Evolving Treatment Landscape of Biliary Tract Cancer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Advanced BTC: Second Line Treatment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Intellisphere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Donald</dc:creator>
  <cp:lastModifiedBy>Sean Gallagher</cp:lastModifiedBy>
  <cp:revision>174</cp:revision>
  <dcterms:modified xsi:type="dcterms:W3CDTF">2023-11-09T17:12:31Z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0x0101004A6459BA09A55A48A26552F8CF890A5E</vt:lpwstr>
  </property>
</Properties>
</file>