
<file path=[Content_Types].xml><?xml version="1.0" encoding="utf-8"?>
<Types xmlns="http://schemas.openxmlformats.org/package/2006/content-types">
  <Override PartName="/ppt/slideLayouts/slideLayout6.xml" ContentType="application/vnd.openxmlformats-officedocument.presentationml.slideLayout+xml"/>
  <Override PartName="/ppt/slides/slide17.xml" ContentType="application/vnd.openxmlformats-officedocument.presentationml.slide+xml"/>
  <Override PartName="/ppt/slideLayouts/slideLayout10.xml" ContentType="application/vnd.openxmlformats-officedocument.presentationml.slideLayout+xml"/>
  <Default Extension="bin" ContentType="application/vnd.openxmlformats-officedocument.presentationml.printerSettings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Default Extension="png" ContentType="image/png"/>
  <Override PartName="/ppt/notesMasters/notesMaster1.xml" ContentType="application/vnd.openxmlformats-officedocument.presentationml.notesMaster+xml"/>
  <Override PartName="/docProps/core.xml" ContentType="application/vnd.openxmlformats-package.core-properties+xml"/>
  <Default Extension="pdf" ContentType="application/pdf"/>
  <Override PartName="/ppt/slides/slide10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4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18.xml" ContentType="application/vnd.openxmlformats-officedocument.presentationml.slide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s/slide16.xml" ContentType="application/vnd.openxmlformats-officedocument.presentationml.slide+xml"/>
  <Override PartName="/ppt/slides/slide8.xml" ContentType="application/vnd.openxmlformats-officedocument.presentationml.slide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slides/slide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Default Extension="xml" ContentType="application/xml"/>
  <Override PartName="/ppt/handoutMasters/handoutMaster1.xml" ContentType="application/vnd.openxmlformats-officedocument.presentationml.handoutMaster+xml"/>
  <Default Extension="jpeg" ContentType="image/jpeg"/>
  <Default Extension="rels" ContentType="application/vnd.openxmlformats-package.relationshi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s/slide9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s/slide13.xml" ContentType="application/vnd.openxmlformats-officedocument.presentationml.slide+xml"/>
  <Override PartName="/ppt/tableStyles.xml" ContentType="application/vnd.openxmlformats-officedocument.presentationml.tableStyles+xml"/>
  <Override PartName="/ppt/slides/slide5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59" r:id="rId4"/>
    <p:sldId id="284" r:id="rId5"/>
    <p:sldId id="264" r:id="rId6"/>
    <p:sldId id="265" r:id="rId7"/>
    <p:sldId id="260" r:id="rId8"/>
    <p:sldId id="262" r:id="rId9"/>
    <p:sldId id="261" r:id="rId10"/>
    <p:sldId id="263" r:id="rId11"/>
    <p:sldId id="268" r:id="rId12"/>
    <p:sldId id="269" r:id="rId13"/>
    <p:sldId id="270" r:id="rId14"/>
    <p:sldId id="278" r:id="rId15"/>
    <p:sldId id="279" r:id="rId16"/>
    <p:sldId id="280" r:id="rId17"/>
    <p:sldId id="281" r:id="rId18"/>
    <p:sldId id="283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6" frameSlides="1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598" autoAdjust="0"/>
    <p:restoredTop sz="94673" autoAdjust="0"/>
  </p:normalViewPr>
  <p:slideViewPr>
    <p:cSldViewPr snapToObjects="1">
      <p:cViewPr>
        <p:scale>
          <a:sx n="120" d="100"/>
          <a:sy n="120" d="100"/>
        </p:scale>
        <p:origin x="-88" y="-3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Objects="1" showGuides="1">
      <p:cViewPr varScale="1">
        <p:scale>
          <a:sx n="108" d="100"/>
          <a:sy n="108" d="100"/>
        </p:scale>
        <p:origin x="-1832" y="-11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9" Type="http://schemas.openxmlformats.org/officeDocument/2006/relationships/slide" Target="slides/slide1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8" Type="http://schemas.openxmlformats.org/officeDocument/2006/relationships/slide" Target="slides/slide1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99E5FA-4F6D-43BA-9CF4-8A69734C5DDC}" type="datetimeFigureOut">
              <a:rPr lang="en-US" smtClean="0"/>
              <a:pPr/>
              <a:t>11/11/10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1EF523-E88B-4F96-A976-26F5151623C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747336-7139-484B-8F2F-7592396AB583}" type="datetimeFigureOut">
              <a:rPr lang="en-US" smtClean="0"/>
              <a:pPr/>
              <a:t>11/11/10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24DB8E-B259-447C-A080-BE87C9E0795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24DB8E-B259-447C-A080-BE87C9E0795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ADC13-3A6B-45A6-BCDD-FFAA037746F8}" type="datetime1">
              <a:rPr lang="en-US" smtClean="0"/>
              <a:pPr/>
              <a:t>11/11/10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Young Innovators 2010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C6722-F98D-4828-913E-F4AAF0A7B2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EA357-DFE0-4B13-8027-7CF9EA65BDC8}" type="datetime1">
              <a:rPr lang="en-US" smtClean="0"/>
              <a:pPr/>
              <a:t>11/11/10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Young Innovators 2010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C6722-F98D-4828-913E-F4AAF0A7B2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6BDCA-3ADD-4F9A-9850-9F9224290EB4}" type="datetime1">
              <a:rPr lang="en-US" smtClean="0"/>
              <a:pPr/>
              <a:t>11/11/10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Young Innovators 2010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C6722-F98D-4828-913E-F4AAF0A7B2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16134-0331-4604-83BC-D0360C67F324}" type="datetime1">
              <a:rPr lang="en-US" smtClean="0"/>
              <a:pPr/>
              <a:t>11/11/10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Young Innovators 2010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C6722-F98D-4828-913E-F4AAF0A7B2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0EE2-6EC9-49DB-9905-9C82BC641353}" type="datetime1">
              <a:rPr lang="en-US" smtClean="0"/>
              <a:pPr/>
              <a:t>11/11/10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Young Innovators 2010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C6722-F98D-4828-913E-F4AAF0A7B2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48EEC-E6A2-4E82-8745-A07D7E23E240}" type="datetime1">
              <a:rPr lang="en-US" smtClean="0"/>
              <a:pPr/>
              <a:t>11/11/10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Young Innovators 2010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C6722-F98D-4828-913E-F4AAF0A7B2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6B66D-E64C-47EB-8D05-F636334A7286}" type="datetime1">
              <a:rPr lang="en-US" smtClean="0"/>
              <a:pPr/>
              <a:t>11/11/10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Young Innovators 2010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C6722-F98D-4828-913E-F4AAF0A7B2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C401C-C5BD-4CDB-961B-85B2C2A81FB1}" type="datetime1">
              <a:rPr lang="en-US" smtClean="0"/>
              <a:pPr/>
              <a:t>11/11/10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Young Innovators 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C6722-F98D-4828-913E-F4AAF0A7B2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D77D3-A51E-4BA1-B342-0F27DC2A4ED5}" type="datetime1">
              <a:rPr lang="en-US" smtClean="0"/>
              <a:pPr/>
              <a:t>11/11/10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Young Innovators 2010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C6722-F98D-4828-913E-F4AAF0A7B2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86E6A-C838-40C3-8380-7BC229215CC3}" type="datetime1">
              <a:rPr lang="en-US" smtClean="0"/>
              <a:pPr/>
              <a:t>11/11/10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Young Innovators 2010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C6722-F98D-4828-913E-F4AAF0A7B2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DFFD0-5E0B-44C4-B0FA-C134581CE48D}" type="datetime1">
              <a:rPr lang="en-US" smtClean="0"/>
              <a:pPr/>
              <a:t>11/11/10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Young Innovators 2010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C6722-F98D-4828-913E-F4AAF0A7B2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760A2-F541-43DD-B182-337A6A8840F3}" type="datetime1">
              <a:rPr lang="en-US" smtClean="0"/>
              <a:pPr/>
              <a:t>11/11/10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Young Innovators 2010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EC6722-F98D-4828-913E-F4AAF0A7B2F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imes New Roman"/>
          <a:ea typeface="+mj-ea"/>
          <a:cs typeface="Times New Roman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Times New Roman"/>
          <a:ea typeface="+mn-ea"/>
          <a:cs typeface="Times New Roman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Times New Roman"/>
          <a:ea typeface="+mn-ea"/>
          <a:cs typeface="Times New Roman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Times New Roman"/>
          <a:ea typeface="+mn-ea"/>
          <a:cs typeface="Times New Roman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Times New Roman"/>
          <a:ea typeface="+mn-ea"/>
          <a:cs typeface="Times New Roman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Times New Roman"/>
          <a:ea typeface="+mn-ea"/>
          <a:cs typeface="Times New Roman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df"/><Relationship Id="rId4" Type="http://schemas.openxmlformats.org/officeDocument/2006/relationships/image" Target="../media/image2.png"/><Relationship Id="rId5" Type="http://schemas.openxmlformats.org/officeDocument/2006/relationships/image" Target="../media/image2.pdf"/><Relationship Id="rId6" Type="http://schemas.openxmlformats.org/officeDocument/2006/relationships/image" Target="../media/image4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df"/><Relationship Id="rId3" Type="http://schemas.openxmlformats.org/officeDocument/2006/relationships/image" Target="../media/image31.png"/><Relationship Id="rId4" Type="http://schemas.openxmlformats.org/officeDocument/2006/relationships/image" Target="../media/image2.pdf"/><Relationship Id="rId5" Type="http://schemas.openxmlformats.org/officeDocument/2006/relationships/image" Target="../media/image42.png"/><Relationship Id="rId6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df"/><Relationship Id="rId3" Type="http://schemas.openxmlformats.org/officeDocument/2006/relationships/image" Target="../media/image31.png"/><Relationship Id="rId4" Type="http://schemas.openxmlformats.org/officeDocument/2006/relationships/image" Target="../media/image2.pdf"/><Relationship Id="rId5" Type="http://schemas.openxmlformats.org/officeDocument/2006/relationships/image" Target="../media/image42.png"/><Relationship Id="rId6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df"/><Relationship Id="rId3" Type="http://schemas.openxmlformats.org/officeDocument/2006/relationships/image" Target="../media/image31.png"/><Relationship Id="rId4" Type="http://schemas.openxmlformats.org/officeDocument/2006/relationships/image" Target="../media/image2.pdf"/><Relationship Id="rId5" Type="http://schemas.openxmlformats.org/officeDocument/2006/relationships/image" Target="../media/image42.png"/><Relationship Id="rId6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1.pdf"/><Relationship Id="rId4" Type="http://schemas.openxmlformats.org/officeDocument/2006/relationships/image" Target="../media/image31.png"/><Relationship Id="rId5" Type="http://schemas.openxmlformats.org/officeDocument/2006/relationships/image" Target="../media/image2.pdf"/><Relationship Id="rId6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df"/><Relationship Id="rId3" Type="http://schemas.openxmlformats.org/officeDocument/2006/relationships/image" Target="../media/image31.png"/><Relationship Id="rId4" Type="http://schemas.openxmlformats.org/officeDocument/2006/relationships/image" Target="../media/image2.pdf"/><Relationship Id="rId5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df"/><Relationship Id="rId3" Type="http://schemas.openxmlformats.org/officeDocument/2006/relationships/image" Target="../media/image31.png"/><Relationship Id="rId4" Type="http://schemas.openxmlformats.org/officeDocument/2006/relationships/image" Target="../media/image2.pdf"/><Relationship Id="rId5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df"/><Relationship Id="rId3" Type="http://schemas.openxmlformats.org/officeDocument/2006/relationships/image" Target="../media/image31.png"/><Relationship Id="rId4" Type="http://schemas.openxmlformats.org/officeDocument/2006/relationships/image" Target="../media/image2.pdf"/><Relationship Id="rId5" Type="http://schemas.openxmlformats.org/officeDocument/2006/relationships/image" Target="../media/image42.png"/><Relationship Id="rId6" Type="http://schemas.openxmlformats.org/officeDocument/2006/relationships/image" Target="../media/image8.png"/><Relationship Id="rId7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df"/><Relationship Id="rId3" Type="http://schemas.openxmlformats.org/officeDocument/2006/relationships/image" Target="../media/image31.png"/><Relationship Id="rId4" Type="http://schemas.openxmlformats.org/officeDocument/2006/relationships/image" Target="../media/image2.pdf"/><Relationship Id="rId5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df"/><Relationship Id="rId3" Type="http://schemas.openxmlformats.org/officeDocument/2006/relationships/image" Target="../media/image31.png"/><Relationship Id="rId4" Type="http://schemas.openxmlformats.org/officeDocument/2006/relationships/image" Target="../media/image2.pdf"/><Relationship Id="rId5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df"/><Relationship Id="rId3" Type="http://schemas.openxmlformats.org/officeDocument/2006/relationships/image" Target="../media/image31.png"/><Relationship Id="rId4" Type="http://schemas.openxmlformats.org/officeDocument/2006/relationships/image" Target="../media/image2.pdf"/><Relationship Id="rId5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df"/><Relationship Id="rId3" Type="http://schemas.openxmlformats.org/officeDocument/2006/relationships/image" Target="../media/image31.png"/><Relationship Id="rId4" Type="http://schemas.openxmlformats.org/officeDocument/2006/relationships/image" Target="../media/image2.pdf"/><Relationship Id="rId5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df"/><Relationship Id="rId3" Type="http://schemas.openxmlformats.org/officeDocument/2006/relationships/image" Target="../media/image31.png"/><Relationship Id="rId4" Type="http://schemas.openxmlformats.org/officeDocument/2006/relationships/image" Target="../media/image2.pdf"/><Relationship Id="rId5" Type="http://schemas.openxmlformats.org/officeDocument/2006/relationships/image" Target="../media/image4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df"/><Relationship Id="rId3" Type="http://schemas.openxmlformats.org/officeDocument/2006/relationships/image" Target="../media/image31.png"/><Relationship Id="rId4" Type="http://schemas.openxmlformats.org/officeDocument/2006/relationships/image" Target="../media/image2.pdf"/><Relationship Id="rId5" Type="http://schemas.openxmlformats.org/officeDocument/2006/relationships/image" Target="../media/image4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df"/><Relationship Id="rId3" Type="http://schemas.openxmlformats.org/officeDocument/2006/relationships/image" Target="../media/image31.png"/><Relationship Id="rId4" Type="http://schemas.openxmlformats.org/officeDocument/2006/relationships/image" Target="../media/image2.pdf"/><Relationship Id="rId5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df"/><Relationship Id="rId3" Type="http://schemas.openxmlformats.org/officeDocument/2006/relationships/image" Target="../media/image31.png"/><Relationship Id="rId4" Type="http://schemas.openxmlformats.org/officeDocument/2006/relationships/image" Target="../media/image2.pdf"/><Relationship Id="rId5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df"/><Relationship Id="rId3" Type="http://schemas.openxmlformats.org/officeDocument/2006/relationships/image" Target="../media/image31.png"/><Relationship Id="rId4" Type="http://schemas.openxmlformats.org/officeDocument/2006/relationships/image" Target="../media/image2.pdf"/><Relationship Id="rId5" Type="http://schemas.openxmlformats.org/officeDocument/2006/relationships/image" Target="../media/image42.png"/><Relationship Id="rId6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df"/><Relationship Id="rId3" Type="http://schemas.openxmlformats.org/officeDocument/2006/relationships/image" Target="../media/image31.png"/><Relationship Id="rId4" Type="http://schemas.openxmlformats.org/officeDocument/2006/relationships/image" Target="../media/image2.pdf"/><Relationship Id="rId5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chemeClr val="bg2"/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457200"/>
            <a:ext cx="7772400" cy="1470025"/>
          </a:xfrm>
        </p:spPr>
        <p:txBody>
          <a:bodyPr/>
          <a:lstStyle/>
          <a:p>
            <a:r>
              <a:rPr lang="en-US" cap="small" dirty="0" smtClean="0">
                <a:solidFill>
                  <a:schemeClr val="accent1">
                    <a:lumMod val="75000"/>
                  </a:schemeClr>
                </a:solidFill>
              </a:rPr>
              <a:t>Innovators 2010</a:t>
            </a:r>
            <a:endParaRPr lang="en-US" cap="small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1" y="1676401"/>
            <a:ext cx="8839198" cy="39624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</a:rPr>
              <a:t>Pharmacokinetic/Pharmacodynamic Model of Allosteric Calcium Sensing Receptor Antagonists</a:t>
            </a:r>
          </a:p>
          <a:p>
            <a:r>
              <a:rPr lang="en-US" sz="2162" dirty="0" smtClean="0">
                <a:solidFill>
                  <a:schemeClr val="tx1"/>
                </a:solidFill>
              </a:rPr>
              <a:t>AAPS Graduate Student Symposium Awards in Pharmacokinetics, Pharmacodynamics, and Drug Metabolism</a:t>
            </a:r>
          </a:p>
          <a:p>
            <a:pPr marL="457200" indent="-457200">
              <a:buAutoNum type="alphaUcPeriod"/>
            </a:pPr>
            <a:r>
              <a:rPr lang="en-US" sz="1946" dirty="0" smtClean="0">
                <a:solidFill>
                  <a:schemeClr val="bg2">
                    <a:lumMod val="10000"/>
                  </a:schemeClr>
                </a:solidFill>
              </a:rPr>
              <a:t>K. Abraham</a:t>
            </a:r>
            <a:r>
              <a:rPr lang="en-US" sz="1946" baseline="30000" dirty="0" smtClean="0">
                <a:solidFill>
                  <a:schemeClr val="bg2">
                    <a:lumMod val="10000"/>
                  </a:schemeClr>
                </a:solidFill>
              </a:rPr>
              <a:t>1 &amp; 2</a:t>
            </a:r>
            <a:r>
              <a:rPr lang="en-US" sz="1946" dirty="0" smtClean="0">
                <a:solidFill>
                  <a:schemeClr val="bg2">
                    <a:lumMod val="10000"/>
                  </a:schemeClr>
                </a:solidFill>
              </a:rPr>
              <a:t>, T. S. Maurer</a:t>
            </a:r>
            <a:r>
              <a:rPr lang="en-US" sz="1946" baseline="30000" dirty="0" smtClean="0">
                <a:solidFill>
                  <a:schemeClr val="bg2">
                    <a:lumMod val="10000"/>
                  </a:schemeClr>
                </a:solidFill>
              </a:rPr>
              <a:t>2</a:t>
            </a:r>
            <a:r>
              <a:rPr lang="en-US" sz="1946" dirty="0" smtClean="0">
                <a:solidFill>
                  <a:schemeClr val="bg2">
                    <a:lumMod val="10000"/>
                  </a:schemeClr>
                </a:solidFill>
              </a:rPr>
              <a:t>, A. Kalgutkar</a:t>
            </a:r>
            <a:r>
              <a:rPr lang="en-US" sz="1946" baseline="30000" dirty="0" smtClean="0">
                <a:solidFill>
                  <a:schemeClr val="bg2">
                    <a:lumMod val="10000"/>
                  </a:schemeClr>
                </a:solidFill>
              </a:rPr>
              <a:t>2</a:t>
            </a:r>
            <a:r>
              <a:rPr lang="en-US" sz="1946" dirty="0" smtClean="0">
                <a:solidFill>
                  <a:schemeClr val="bg2">
                    <a:lumMod val="10000"/>
                  </a:schemeClr>
                </a:solidFill>
              </a:rPr>
              <a:t>, X. Gao</a:t>
            </a:r>
            <a:r>
              <a:rPr lang="en-US" sz="1946" baseline="30000" dirty="0" smtClean="0">
                <a:solidFill>
                  <a:schemeClr val="bg2">
                    <a:lumMod val="10000"/>
                  </a:schemeClr>
                </a:solidFill>
              </a:rPr>
              <a:t>2</a:t>
            </a:r>
            <a:r>
              <a:rPr lang="en-US" sz="1946" dirty="0" smtClean="0">
                <a:solidFill>
                  <a:schemeClr val="bg2">
                    <a:lumMod val="10000"/>
                  </a:schemeClr>
                </a:solidFill>
              </a:rPr>
              <a:t>, M. Li</a:t>
            </a:r>
            <a:r>
              <a:rPr lang="en-US" sz="1946" baseline="30000" dirty="0" smtClean="0">
                <a:solidFill>
                  <a:schemeClr val="bg2">
                    <a:lumMod val="10000"/>
                  </a:schemeClr>
                </a:solidFill>
              </a:rPr>
              <a:t>2</a:t>
            </a:r>
            <a:r>
              <a:rPr lang="en-US" sz="1946" dirty="0" smtClean="0">
                <a:solidFill>
                  <a:schemeClr val="bg2">
                    <a:lumMod val="10000"/>
                  </a:schemeClr>
                </a:solidFill>
              </a:rPr>
              <a:t>, D. R. Healy</a:t>
            </a:r>
            <a:r>
              <a:rPr lang="en-US" sz="1946" baseline="30000" dirty="0" smtClean="0">
                <a:solidFill>
                  <a:schemeClr val="bg2">
                    <a:lumMod val="10000"/>
                  </a:schemeClr>
                </a:solidFill>
              </a:rPr>
              <a:t>2</a:t>
            </a:r>
            <a:r>
              <a:rPr lang="en-US" sz="1946" dirty="0" smtClean="0">
                <a:solidFill>
                  <a:schemeClr val="bg2">
                    <a:lumMod val="10000"/>
                  </a:schemeClr>
                </a:solidFill>
              </a:rPr>
              <a:t>, D. N. Peterson</a:t>
            </a:r>
            <a:r>
              <a:rPr lang="en-US" sz="1946" baseline="30000" dirty="0" smtClean="0">
                <a:solidFill>
                  <a:schemeClr val="bg2">
                    <a:lumMod val="10000"/>
                  </a:schemeClr>
                </a:solidFill>
              </a:rPr>
              <a:t>2</a:t>
            </a:r>
            <a:r>
              <a:rPr lang="en-US" sz="1946" dirty="0" smtClean="0">
                <a:solidFill>
                  <a:schemeClr val="bg2">
                    <a:lumMod val="10000"/>
                  </a:schemeClr>
                </a:solidFill>
              </a:rPr>
              <a:t>, D. A. Griffith</a:t>
            </a:r>
            <a:r>
              <a:rPr lang="en-US" sz="1946" baseline="30000" dirty="0" smtClean="0">
                <a:solidFill>
                  <a:schemeClr val="bg2">
                    <a:lumMod val="10000"/>
                  </a:schemeClr>
                </a:solidFill>
              </a:rPr>
              <a:t>2</a:t>
            </a:r>
            <a:r>
              <a:rPr lang="en-US" sz="1946" dirty="0" smtClean="0">
                <a:solidFill>
                  <a:schemeClr val="bg2">
                    <a:lumMod val="10000"/>
                  </a:schemeClr>
                </a:solidFill>
              </a:rPr>
              <a:t>, D. E. Mager</a:t>
            </a:r>
            <a:r>
              <a:rPr lang="en-US" sz="1946" baseline="30000" dirty="0" smtClean="0">
                <a:solidFill>
                  <a:schemeClr val="bg2">
                    <a:lumMod val="10000"/>
                  </a:schemeClr>
                </a:solidFill>
              </a:rPr>
              <a:t>1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)</a:t>
            </a:r>
            <a:endParaRPr lang="en-US" sz="1946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457200" indent="-457200"/>
            <a:r>
              <a:rPr lang="en-US" sz="1946" baseline="30000" dirty="0" smtClean="0">
                <a:solidFill>
                  <a:srgbClr val="000000"/>
                </a:solidFill>
              </a:rPr>
              <a:t>1</a:t>
            </a:r>
            <a:r>
              <a:rPr lang="en-US" sz="1800" dirty="0" smtClean="0">
                <a:solidFill>
                  <a:srgbClr val="000000"/>
                </a:solidFill>
              </a:rPr>
              <a:t>University at Buffalo, State University of New York, NY.</a:t>
            </a:r>
          </a:p>
          <a:p>
            <a:pPr marL="457200" indent="-457200"/>
            <a:r>
              <a:rPr lang="en-US" sz="1800" baseline="30000" dirty="0" smtClean="0">
                <a:solidFill>
                  <a:srgbClr val="000000"/>
                </a:solidFill>
              </a:rPr>
              <a:t>2</a:t>
            </a:r>
            <a:r>
              <a:rPr lang="en-US" sz="1800" baseline="-25000" dirty="0" smtClean="0">
                <a:solidFill>
                  <a:srgbClr val="000000"/>
                </a:solidFill>
              </a:rPr>
              <a:t> </a:t>
            </a:r>
            <a:r>
              <a:rPr lang="en-US" sz="1800" dirty="0" smtClean="0">
                <a:solidFill>
                  <a:srgbClr val="000000"/>
                </a:solidFill>
              </a:rPr>
              <a:t>Worldwide Research and Development, Pfizer Inc., Andover, MA &amp; Groton, CT</a:t>
            </a:r>
          </a:p>
          <a:p>
            <a:pPr marL="457200" indent="-457200"/>
            <a:r>
              <a:rPr lang="en-US" sz="1800" dirty="0" smtClean="0">
                <a:solidFill>
                  <a:srgbClr val="000000"/>
                </a:solidFill>
              </a:rPr>
              <a:t> </a:t>
            </a:r>
            <a:endParaRPr lang="en-US" sz="1800" dirty="0">
              <a:solidFill>
                <a:srgbClr val="000000"/>
              </a:solidFill>
            </a:endParaRPr>
          </a:p>
        </p:txBody>
      </p:sp>
      <p:pic>
        <p:nvPicPr>
          <p:cNvPr id="6" name="Picture 5" descr="AAPS_LOGO_Grey10_PMS302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3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 xmlns:ma="http://schemas.microsoft.com/office/mac/drawingml/2008/main"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648200" y="5181600"/>
            <a:ext cx="2489073" cy="764032"/>
          </a:xfrm>
          <a:prstGeom prst="rect">
            <a:avLst/>
          </a:prstGeom>
        </p:spPr>
      </p:pic>
      <p:pic>
        <p:nvPicPr>
          <p:cNvPr id="7" name="Picture 6" descr="PTlogo.eps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5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 xmlns:ma="http://schemas.microsoft.com/office/mac/drawingml/2008/main"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2057400" y="5181600"/>
            <a:ext cx="2047875" cy="6858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52400" y="152400"/>
            <a:ext cx="8839199" cy="6553200"/>
          </a:xfrm>
          <a:prstGeom prst="rect">
            <a:avLst/>
          </a:prstGeom>
          <a:noFill/>
          <a:ln w="50800" cap="flat" cmpd="thickThin" algn="ctr">
            <a:solidFill>
              <a:schemeClr val="accent1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u="sng" cap="small" dirty="0" smtClean="0">
                <a:solidFill>
                  <a:srgbClr val="730000"/>
                </a:solidFill>
              </a:rPr>
              <a:t>Results</a:t>
            </a:r>
            <a:endParaRPr lang="en-US" sz="3200" u="sng" cap="small" dirty="0">
              <a:solidFill>
                <a:srgbClr val="73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Young Innovators 2010</a:t>
            </a:r>
            <a:endParaRPr lang="en-US" dirty="0"/>
          </a:p>
        </p:txBody>
      </p:sp>
      <p:pic>
        <p:nvPicPr>
          <p:cNvPr id="5" name="Picture 4" descr="AAPS_LOGO_Grey10_PMS302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2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828800" y="6013106"/>
            <a:ext cx="1429893" cy="438912"/>
          </a:xfrm>
          <a:prstGeom prst="rect">
            <a:avLst/>
          </a:prstGeom>
        </p:spPr>
      </p:pic>
      <p:pic>
        <p:nvPicPr>
          <p:cNvPr id="6" name="Picture 5" descr="PTlogo.eps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4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304800" y="6013106"/>
            <a:ext cx="1365250" cy="457200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4938078"/>
            <a:ext cx="8229600" cy="1188085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b="1" dirty="0" smtClean="0"/>
              <a:t>    Fig. 1. </a:t>
            </a:r>
            <a:r>
              <a:rPr lang="en-US" dirty="0" smtClean="0"/>
              <a:t>Schematic representation of the integrated PK/PD model for the effect of </a:t>
            </a:r>
            <a:r>
              <a:rPr lang="en-US" dirty="0" err="1" smtClean="0"/>
              <a:t>CaR</a:t>
            </a:r>
            <a:r>
              <a:rPr lang="en-US" dirty="0" smtClean="0"/>
              <a:t> antagonists on the parathyroid hormone-extracellular Ca</a:t>
            </a:r>
            <a:r>
              <a:rPr lang="en-US" baseline="30000" dirty="0" smtClean="0"/>
              <a:t>+2</a:t>
            </a:r>
            <a:r>
              <a:rPr lang="en-US" dirty="0" smtClean="0"/>
              <a:t> </a:t>
            </a:r>
            <a:r>
              <a:rPr lang="en-US" i="1" dirty="0" smtClean="0"/>
              <a:t>in vivo </a:t>
            </a:r>
            <a:r>
              <a:rPr lang="en-US" dirty="0" smtClean="0"/>
              <a:t>regulatory system.</a:t>
            </a:r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3000" y="1219200"/>
            <a:ext cx="6457339" cy="3520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u="sng" cap="small" dirty="0" smtClean="0">
                <a:solidFill>
                  <a:srgbClr val="730000"/>
                </a:solidFill>
              </a:rPr>
              <a:t>Results</a:t>
            </a:r>
            <a:endParaRPr lang="en-US" sz="3200" u="sng" cap="small" dirty="0">
              <a:solidFill>
                <a:srgbClr val="73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3276600" cy="3276599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b="1" dirty="0" smtClean="0"/>
              <a:t>    Table I. </a:t>
            </a:r>
            <a:r>
              <a:rPr lang="en-US" dirty="0" smtClean="0"/>
              <a:t>Final pharmacodynamic model parameter estimates for calcium sensing receptor antagonists from simultaneous fitting of PTH data.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Young Innovators 2010</a:t>
            </a:r>
            <a:endParaRPr lang="en-US" dirty="0"/>
          </a:p>
        </p:txBody>
      </p:sp>
      <p:pic>
        <p:nvPicPr>
          <p:cNvPr id="5" name="Picture 4" descr="AAPS_LOGO_Grey10_PMS302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2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828800" y="6013106"/>
            <a:ext cx="1429893" cy="438912"/>
          </a:xfrm>
          <a:prstGeom prst="rect">
            <a:avLst/>
          </a:prstGeom>
        </p:spPr>
      </p:pic>
      <p:pic>
        <p:nvPicPr>
          <p:cNvPr id="6" name="Picture 5" descr="PTlogo.eps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4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304800" y="6013106"/>
            <a:ext cx="1365250" cy="457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14800" y="1242264"/>
            <a:ext cx="4572000" cy="5082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u="sng" cap="small" dirty="0" smtClean="0">
                <a:solidFill>
                  <a:srgbClr val="730000"/>
                </a:solidFill>
              </a:rPr>
              <a:t>Results</a:t>
            </a:r>
            <a:endParaRPr lang="en-US" sz="3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946306"/>
            <a:ext cx="8229600" cy="997294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b="1" dirty="0" smtClean="0"/>
              <a:t>      Fig. 2. </a:t>
            </a:r>
            <a:r>
              <a:rPr lang="en-US" dirty="0" smtClean="0"/>
              <a:t>Concentration-time profiles of parathyroid hormone in normal adult rats after dosing of 0, 1, 3, 10, 30, and 100 mg/kg doses of compounds A-F. Solid lines represent model-fitted profiles. Columns represent each compound and rows represent the dose level for each compound after a single dose study.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Young Innovators 2010</a:t>
            </a:r>
            <a:endParaRPr lang="en-US" dirty="0"/>
          </a:p>
        </p:txBody>
      </p:sp>
      <p:pic>
        <p:nvPicPr>
          <p:cNvPr id="5" name="Picture 4" descr="AAPS_LOGO_Grey10_PMS302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2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828800" y="6013106"/>
            <a:ext cx="1429893" cy="438912"/>
          </a:xfrm>
          <a:prstGeom prst="rect">
            <a:avLst/>
          </a:prstGeom>
        </p:spPr>
      </p:pic>
      <p:pic>
        <p:nvPicPr>
          <p:cNvPr id="6" name="Picture 5" descr="PTlogo.eps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4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304800" y="6013106"/>
            <a:ext cx="1365250" cy="457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6383" y="1240582"/>
            <a:ext cx="7751301" cy="37057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583" y="609600"/>
            <a:ext cx="7924800" cy="32345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u="sng" cap="small" dirty="0" smtClean="0">
                <a:solidFill>
                  <a:srgbClr val="730000"/>
                </a:solidFill>
              </a:rPr>
              <a:t>Results</a:t>
            </a:r>
            <a:endParaRPr lang="en-US" sz="3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783" y="3962400"/>
            <a:ext cx="8229600" cy="1600199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b="1" dirty="0" smtClean="0"/>
              <a:t>    Fig. 3. </a:t>
            </a:r>
            <a:r>
              <a:rPr lang="en-US" dirty="0" smtClean="0"/>
              <a:t>Predicted and observed parathyroid hormone concentrations in normal adult rats after a multiple dose (10, 30, and 100 mg/kg) study of compound E. Solid lines represent model-simulated profiles.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Young Innovators 2010</a:t>
            </a:r>
            <a:endParaRPr lang="en-US" dirty="0"/>
          </a:p>
        </p:txBody>
      </p:sp>
      <p:pic>
        <p:nvPicPr>
          <p:cNvPr id="5" name="Picture 4" descr="AAPS_LOGO_Grey10_PMS302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3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828800" y="6013106"/>
            <a:ext cx="1429893" cy="438912"/>
          </a:xfrm>
          <a:prstGeom prst="rect">
            <a:avLst/>
          </a:prstGeom>
        </p:spPr>
      </p:pic>
      <p:pic>
        <p:nvPicPr>
          <p:cNvPr id="6" name="Picture 5" descr="PTlogo.eps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5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304800" y="6013106"/>
            <a:ext cx="1365250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u="sng" cap="small" dirty="0" smtClean="0">
                <a:solidFill>
                  <a:srgbClr val="730000"/>
                </a:solidFill>
              </a:rPr>
              <a:t>Discussion &amp; Conclusion</a:t>
            </a:r>
            <a:endParaRPr lang="en-US" sz="3200" u="sng" cap="small" dirty="0">
              <a:solidFill>
                <a:srgbClr val="73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The fitted PTH profiles adequately described data for a series of </a:t>
            </a:r>
            <a:r>
              <a:rPr lang="en-US" dirty="0" err="1" smtClean="0"/>
              <a:t>CaR</a:t>
            </a:r>
            <a:r>
              <a:rPr lang="en-US" dirty="0" smtClean="0"/>
              <a:t> antagonists at multiple dose levels and estimates for PTH turnover were consistent with previously reported values.</a:t>
            </a:r>
            <a:r>
              <a:rPr lang="en-US" baseline="30000" dirty="0" smtClean="0"/>
              <a:t>3</a:t>
            </a:r>
            <a:endParaRPr lang="en-US" dirty="0" smtClean="0"/>
          </a:p>
          <a:p>
            <a:r>
              <a:rPr lang="en-US" dirty="0" smtClean="0"/>
              <a:t>The PK/PD model for </a:t>
            </a:r>
            <a:r>
              <a:rPr lang="en-US" dirty="0" err="1" smtClean="0"/>
              <a:t>CaR</a:t>
            </a:r>
            <a:r>
              <a:rPr lang="en-US" dirty="0" smtClean="0"/>
              <a:t> antagonists successfully incorporated parameters that are distinct for the pharmacological system (</a:t>
            </a:r>
            <a:r>
              <a:rPr lang="en-US" i="1" dirty="0" err="1" smtClean="0"/>
              <a:t>k</a:t>
            </a:r>
            <a:r>
              <a:rPr lang="en-US" baseline="-25000" dirty="0" err="1" smtClean="0"/>
              <a:t>s</a:t>
            </a:r>
            <a:r>
              <a:rPr lang="en-US" dirty="0" smtClean="0"/>
              <a:t>, </a:t>
            </a:r>
            <a:r>
              <a:rPr lang="en-US" i="1" dirty="0" err="1" smtClean="0"/>
              <a:t>k</a:t>
            </a:r>
            <a:r>
              <a:rPr lang="en-US" baseline="-25000" dirty="0" err="1" smtClean="0"/>
              <a:t>p</a:t>
            </a:r>
            <a:r>
              <a:rPr lang="en-US" dirty="0" smtClean="0"/>
              <a:t>, </a:t>
            </a:r>
            <a:r>
              <a:rPr lang="en-US" i="1" dirty="0" err="1" smtClean="0"/>
              <a:t>k</a:t>
            </a:r>
            <a:r>
              <a:rPr lang="en-US" baseline="-25000" dirty="0" err="1" smtClean="0"/>
              <a:t>out_PTH</a:t>
            </a:r>
            <a:r>
              <a:rPr lang="en-US" dirty="0" smtClean="0"/>
              <a:t>, </a:t>
            </a:r>
            <a:r>
              <a:rPr lang="en-US" i="1" dirty="0" smtClean="0"/>
              <a:t>K</a:t>
            </a:r>
            <a:r>
              <a:rPr lang="en-US" baseline="-25000" dirty="0" smtClean="0"/>
              <a:t>D</a:t>
            </a:r>
            <a:r>
              <a:rPr lang="en-US" dirty="0" smtClean="0"/>
              <a:t>, </a:t>
            </a:r>
            <a:r>
              <a:rPr lang="en-US" i="1" dirty="0" smtClean="0"/>
              <a:t>S</a:t>
            </a:r>
            <a:r>
              <a:rPr lang="en-US" dirty="0" smtClean="0"/>
              <a:t>), and the compound (</a:t>
            </a:r>
            <a:r>
              <a:rPr lang="en-US" i="1" dirty="0" err="1" smtClean="0"/>
              <a:t>k</a:t>
            </a:r>
            <a:r>
              <a:rPr lang="en-US" baseline="-25000" dirty="0" err="1" smtClean="0"/>
              <a:t>el</a:t>
            </a:r>
            <a:r>
              <a:rPr lang="en-US" dirty="0" smtClean="0"/>
              <a:t>, </a:t>
            </a:r>
            <a:r>
              <a:rPr lang="en-US" i="1" dirty="0" err="1" smtClean="0"/>
              <a:t>k</a:t>
            </a:r>
            <a:r>
              <a:rPr lang="en-US" baseline="-25000" dirty="0" err="1" smtClean="0"/>
              <a:t>pt,n</a:t>
            </a:r>
            <a:r>
              <a:rPr lang="en-US" dirty="0" smtClean="0"/>
              <a:t>, </a:t>
            </a:r>
            <a:r>
              <a:rPr lang="en-US" i="1" dirty="0" err="1" smtClean="0"/>
              <a:t>k</a:t>
            </a:r>
            <a:r>
              <a:rPr lang="en-US" baseline="-25000" dirty="0" err="1" smtClean="0"/>
              <a:t>tp,n</a:t>
            </a:r>
            <a:r>
              <a:rPr lang="en-US" dirty="0" smtClean="0"/>
              <a:t>, </a:t>
            </a:r>
            <a:r>
              <a:rPr lang="en-US" i="1" dirty="0" err="1" smtClean="0"/>
              <a:t>V</a:t>
            </a:r>
            <a:r>
              <a:rPr lang="en-US" baseline="-25000" dirty="0" err="1" smtClean="0"/>
              <a:t>c</a:t>
            </a:r>
            <a:r>
              <a:rPr lang="en-US" dirty="0" smtClean="0"/>
              <a:t>, </a:t>
            </a:r>
            <a:r>
              <a:rPr lang="en-US" i="1" dirty="0" err="1" smtClean="0"/>
              <a:t>f</a:t>
            </a:r>
            <a:r>
              <a:rPr lang="en-US" baseline="-25000" dirty="0" err="1" smtClean="0"/>
              <a:t>up</a:t>
            </a:r>
            <a:r>
              <a:rPr lang="en-US" dirty="0" smtClean="0"/>
              <a:t>, </a:t>
            </a:r>
            <a:r>
              <a:rPr lang="en-US" i="1" dirty="0" err="1" smtClean="0"/>
              <a:t>K</a:t>
            </a:r>
            <a:r>
              <a:rPr lang="en-US" baseline="-25000" dirty="0" err="1" smtClean="0"/>
              <a:t>i</a:t>
            </a:r>
            <a:r>
              <a:rPr lang="en-US" baseline="-25000" dirty="0" smtClean="0"/>
              <a:t> </a:t>
            </a:r>
            <a:r>
              <a:rPr lang="en-US" dirty="0" smtClean="0"/>
              <a:t>or </a:t>
            </a:r>
            <a:r>
              <a:rPr lang="en-US" i="1" dirty="0" smtClean="0"/>
              <a:t>IC</a:t>
            </a:r>
            <a:r>
              <a:rPr lang="en-US" baseline="-25000" dirty="0" smtClean="0"/>
              <a:t>50</a:t>
            </a:r>
            <a:r>
              <a:rPr lang="en-US" dirty="0" smtClean="0"/>
              <a:t>, </a:t>
            </a:r>
            <a:r>
              <a:rPr lang="en-US" i="1" dirty="0" err="1" smtClean="0"/>
              <a:t>α</a:t>
            </a:r>
            <a:r>
              <a:rPr lang="en-US" dirty="0" smtClean="0"/>
              <a:t>).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Young Innovators 2010</a:t>
            </a:r>
            <a:endParaRPr lang="en-US" dirty="0"/>
          </a:p>
        </p:txBody>
      </p:sp>
      <p:pic>
        <p:nvPicPr>
          <p:cNvPr id="5" name="Picture 4" descr="AAPS_LOGO_Grey10_PMS302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2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828800" y="6013106"/>
            <a:ext cx="1429893" cy="438912"/>
          </a:xfrm>
          <a:prstGeom prst="rect">
            <a:avLst/>
          </a:prstGeom>
        </p:spPr>
      </p:pic>
      <p:pic>
        <p:nvPicPr>
          <p:cNvPr id="6" name="Picture 5" descr="PTlogo.eps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4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304800" y="6013106"/>
            <a:ext cx="1365250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u="sng" cap="small" dirty="0" smtClean="0">
                <a:solidFill>
                  <a:srgbClr val="730000"/>
                </a:solidFill>
              </a:rPr>
              <a:t>Discussion &amp; Conclusion</a:t>
            </a:r>
            <a:endParaRPr lang="en-US" sz="3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Simulations for multiple dosing of compound E suggest an acceptable qualification of the model for predicting the intensity and time-course of short-term PTH response in rats.</a:t>
            </a:r>
          </a:p>
          <a:p>
            <a:r>
              <a:rPr lang="en-US" dirty="0" smtClean="0"/>
              <a:t>Designing relevant </a:t>
            </a:r>
            <a:r>
              <a:rPr lang="en-US" i="1" dirty="0" smtClean="0"/>
              <a:t>in vitro </a:t>
            </a:r>
            <a:r>
              <a:rPr lang="en-US" dirty="0" smtClean="0"/>
              <a:t>biological screens to generate an allosteric co-</a:t>
            </a:r>
            <a:r>
              <a:rPr lang="en-US" dirty="0" err="1" smtClean="0"/>
              <a:t>operativity</a:t>
            </a:r>
            <a:r>
              <a:rPr lang="en-US" dirty="0" smtClean="0"/>
              <a:t> constant value “</a:t>
            </a:r>
            <a:r>
              <a:rPr lang="en-US" i="1" dirty="0" err="1" smtClean="0"/>
              <a:t>α</a:t>
            </a:r>
            <a:r>
              <a:rPr lang="en-US" dirty="0" smtClean="0"/>
              <a:t>” could further enhance the utility of the PTH model.</a:t>
            </a:r>
          </a:p>
          <a:p>
            <a:r>
              <a:rPr lang="en-US" dirty="0" smtClean="0"/>
              <a:t>The model has potential for incorporating human dose projections as well as clinical end-point measures such as bone mineral density.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Young Innovators 2010</a:t>
            </a:r>
            <a:endParaRPr lang="en-US" dirty="0"/>
          </a:p>
        </p:txBody>
      </p:sp>
      <p:pic>
        <p:nvPicPr>
          <p:cNvPr id="5" name="Picture 4" descr="AAPS_LOGO_Grey10_PMS302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2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828800" y="6013106"/>
            <a:ext cx="1429893" cy="438912"/>
          </a:xfrm>
          <a:prstGeom prst="rect">
            <a:avLst/>
          </a:prstGeom>
        </p:spPr>
      </p:pic>
      <p:pic>
        <p:nvPicPr>
          <p:cNvPr id="6" name="Picture 5" descr="PTlogo.eps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4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304800" y="6013106"/>
            <a:ext cx="1365250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u="sng" cap="small" dirty="0" smtClean="0">
                <a:solidFill>
                  <a:srgbClr val="730000"/>
                </a:solidFill>
              </a:rPr>
              <a:t>Acknowledgments</a:t>
            </a:r>
            <a:endParaRPr lang="en-US" sz="3200" u="sng" cap="small" dirty="0">
              <a:solidFill>
                <a:srgbClr val="73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work was supported by the University at   Buffalo-Pfizer Strategic Alliance.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Young Innovators 2010</a:t>
            </a:r>
            <a:endParaRPr lang="en-US" dirty="0"/>
          </a:p>
        </p:txBody>
      </p:sp>
      <p:pic>
        <p:nvPicPr>
          <p:cNvPr id="5" name="Picture 4" descr="AAPS_LOGO_Grey10_PMS302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2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828800" y="6013106"/>
            <a:ext cx="1429893" cy="438912"/>
          </a:xfrm>
          <a:prstGeom prst="rect">
            <a:avLst/>
          </a:prstGeom>
        </p:spPr>
      </p:pic>
      <p:pic>
        <p:nvPicPr>
          <p:cNvPr id="6" name="Picture 5" descr="PTlogo.eps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4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304800" y="6013106"/>
            <a:ext cx="1365250" cy="457200"/>
          </a:xfrm>
          <a:prstGeom prst="rect">
            <a:avLst/>
          </a:prstGeom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47800" y="3200400"/>
            <a:ext cx="2057400" cy="88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91200" y="3179763"/>
            <a:ext cx="1546225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u="sng" cap="small" dirty="0" smtClean="0">
                <a:solidFill>
                  <a:srgbClr val="730000"/>
                </a:solidFill>
              </a:rPr>
              <a:t>References</a:t>
            </a:r>
            <a:endParaRPr lang="en-US" sz="3200" u="sng" cap="small" dirty="0">
              <a:solidFill>
                <a:srgbClr val="73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412906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Balan</a:t>
            </a:r>
            <a:r>
              <a:rPr lang="en-US" dirty="0" smtClean="0"/>
              <a:t> G, Bauman J, Bhattacharya S, </a:t>
            </a:r>
            <a:r>
              <a:rPr lang="en-US" dirty="0" err="1" smtClean="0"/>
              <a:t>Castrodad</a:t>
            </a:r>
            <a:r>
              <a:rPr lang="en-US" dirty="0" smtClean="0"/>
              <a:t> M, Healy DR, Herr M, et al., </a:t>
            </a:r>
            <a:r>
              <a:rPr lang="en-US" i="1" dirty="0" err="1" smtClean="0"/>
              <a:t>Bioorg</a:t>
            </a:r>
            <a:r>
              <a:rPr lang="en-US" i="1" dirty="0" smtClean="0"/>
              <a:t> Med </a:t>
            </a:r>
            <a:r>
              <a:rPr lang="en-US" i="1" dirty="0" err="1" smtClean="0"/>
              <a:t>Chem</a:t>
            </a:r>
            <a:r>
              <a:rPr lang="en-US" i="1" dirty="0" smtClean="0"/>
              <a:t> </a:t>
            </a:r>
            <a:r>
              <a:rPr lang="en-US" i="1" dirty="0" err="1" smtClean="0"/>
              <a:t>Lett</a:t>
            </a:r>
            <a:r>
              <a:rPr lang="en-US" i="1" dirty="0" smtClean="0"/>
              <a:t>. </a:t>
            </a:r>
            <a:r>
              <a:rPr lang="en-US" b="1" dirty="0" smtClean="0"/>
              <a:t>19(12):3328-32, (2009)</a:t>
            </a:r>
          </a:p>
          <a:p>
            <a:endParaRPr lang="en-US" b="1" i="1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Brown EM. </a:t>
            </a:r>
            <a:r>
              <a:rPr lang="en-US" i="1" dirty="0" smtClean="0"/>
              <a:t>Reviews in endocrine &amp; metabolic disorders. </a:t>
            </a:r>
            <a:r>
              <a:rPr lang="en-US" b="1" dirty="0" smtClean="0"/>
              <a:t>1(4):307-15, (2000)</a:t>
            </a:r>
          </a:p>
          <a:p>
            <a:endParaRPr lang="en-US" b="1" i="1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Abraham AK, </a:t>
            </a:r>
            <a:r>
              <a:rPr lang="en-US" dirty="0" err="1" smtClean="0"/>
              <a:t>Mager</a:t>
            </a:r>
            <a:r>
              <a:rPr lang="en-US" dirty="0" smtClean="0"/>
              <a:t> DE, </a:t>
            </a:r>
            <a:r>
              <a:rPr lang="en-US" dirty="0" err="1" smtClean="0"/>
              <a:t>Gao</a:t>
            </a:r>
            <a:r>
              <a:rPr lang="en-US" dirty="0" smtClean="0"/>
              <a:t> X, Li M, Healy DR, Maurer TS. </a:t>
            </a:r>
            <a:r>
              <a:rPr lang="en-US" i="1" dirty="0" smtClean="0"/>
              <a:t>J </a:t>
            </a:r>
            <a:r>
              <a:rPr lang="en-US" i="1" dirty="0" err="1" smtClean="0"/>
              <a:t>Pharmacol</a:t>
            </a:r>
            <a:r>
              <a:rPr lang="en-US" i="1" dirty="0" smtClean="0"/>
              <a:t> Exp </a:t>
            </a:r>
            <a:r>
              <a:rPr lang="en-US" i="1" dirty="0" err="1" smtClean="0"/>
              <a:t>Ther</a:t>
            </a:r>
            <a:r>
              <a:rPr lang="en-US" i="1" dirty="0" smtClean="0"/>
              <a:t>. </a:t>
            </a:r>
            <a:r>
              <a:rPr lang="en-US" b="1" dirty="0" smtClean="0"/>
              <a:t>330(1):169-78, (2009)</a:t>
            </a:r>
          </a:p>
          <a:p>
            <a:endParaRPr lang="en-US" b="1" i="1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Ehlert</a:t>
            </a:r>
            <a:r>
              <a:rPr lang="en-US" dirty="0" smtClean="0"/>
              <a:t> FJ. </a:t>
            </a:r>
            <a:r>
              <a:rPr lang="en-US" i="1" dirty="0" smtClean="0"/>
              <a:t>Mol </a:t>
            </a:r>
            <a:r>
              <a:rPr lang="en-US" i="1" dirty="0" err="1" smtClean="0"/>
              <a:t>Pharmacol</a:t>
            </a:r>
            <a:r>
              <a:rPr lang="en-US" i="1" dirty="0" smtClean="0"/>
              <a:t>. </a:t>
            </a:r>
            <a:r>
              <a:rPr lang="en-US" b="1" dirty="0" smtClean="0"/>
              <a:t>33(2):187-94.(1988)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Young Innovators 2010</a:t>
            </a:r>
            <a:endParaRPr lang="en-US" dirty="0"/>
          </a:p>
        </p:txBody>
      </p:sp>
      <p:pic>
        <p:nvPicPr>
          <p:cNvPr id="5" name="Picture 4" descr="AAPS_LOGO_Grey10_PMS302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2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828800" y="6013106"/>
            <a:ext cx="1429893" cy="438912"/>
          </a:xfrm>
          <a:prstGeom prst="rect">
            <a:avLst/>
          </a:prstGeom>
        </p:spPr>
      </p:pic>
      <p:pic>
        <p:nvPicPr>
          <p:cNvPr id="6" name="Picture 5" descr="PTlogo.eps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4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304800" y="6013106"/>
            <a:ext cx="1365250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u="sng" cap="small" dirty="0" smtClean="0">
                <a:solidFill>
                  <a:srgbClr val="730000"/>
                </a:solidFill>
              </a:rPr>
              <a:t>BIOS/Contact info</a:t>
            </a:r>
            <a:endParaRPr lang="en-US" sz="3200" u="sng" cap="small" dirty="0">
              <a:solidFill>
                <a:srgbClr val="73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783" y="2438400"/>
            <a:ext cx="8229600" cy="182880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n-US" sz="2400" b="1" dirty="0" smtClean="0"/>
              <a:t>Anson K. Abraham, Ph.D.</a:t>
            </a:r>
          </a:p>
          <a:p>
            <a:pPr algn="ctr">
              <a:buNone/>
            </a:pPr>
            <a:r>
              <a:rPr lang="en-US" sz="2400" dirty="0" smtClean="0"/>
              <a:t>Senior Scientist (</a:t>
            </a:r>
            <a:r>
              <a:rPr lang="en-US" sz="2400" dirty="0" err="1" smtClean="0"/>
              <a:t>BioTherapeutics</a:t>
            </a:r>
            <a:r>
              <a:rPr lang="en-US" sz="2400" dirty="0" smtClean="0"/>
              <a:t> Research)</a:t>
            </a:r>
          </a:p>
          <a:p>
            <a:pPr algn="ctr">
              <a:buNone/>
            </a:pPr>
            <a:r>
              <a:rPr lang="en-US" sz="2400" dirty="0" smtClean="0"/>
              <a:t>Pharmacokinetics, Dynamics, &amp; Metabolism, Pfizer Inc.</a:t>
            </a:r>
          </a:p>
          <a:p>
            <a:pPr algn="ctr">
              <a:buNone/>
            </a:pPr>
            <a:r>
              <a:rPr lang="en-US" sz="2400" dirty="0" smtClean="0"/>
              <a:t>1 </a:t>
            </a:r>
            <a:r>
              <a:rPr lang="en-US" sz="2400" dirty="0" err="1" smtClean="0"/>
              <a:t>Burtt</a:t>
            </a:r>
            <a:r>
              <a:rPr lang="en-US" sz="2400" dirty="0" smtClean="0"/>
              <a:t> Rd, Andover, MA 01810</a:t>
            </a:r>
          </a:p>
          <a:p>
            <a:pPr algn="ctr">
              <a:buNone/>
            </a:pPr>
            <a:r>
              <a:rPr lang="en-US" sz="2400" dirty="0" smtClean="0"/>
              <a:t>Email: anson.k.abraham@pfizer.com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Young Innovators 2010</a:t>
            </a:r>
            <a:endParaRPr lang="en-US" dirty="0"/>
          </a:p>
        </p:txBody>
      </p:sp>
      <p:pic>
        <p:nvPicPr>
          <p:cNvPr id="5" name="Picture 4" descr="AAPS_LOGO_Grey10_PMS302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2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828800" y="6013106"/>
            <a:ext cx="1429893" cy="438912"/>
          </a:xfrm>
          <a:prstGeom prst="rect">
            <a:avLst/>
          </a:prstGeom>
        </p:spPr>
      </p:pic>
      <p:pic>
        <p:nvPicPr>
          <p:cNvPr id="6" name="Picture 5" descr="PTlogo.eps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4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304800" y="6013106"/>
            <a:ext cx="1365250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u="sng" cap="small" dirty="0" smtClean="0">
                <a:solidFill>
                  <a:srgbClr val="730000"/>
                </a:solidFill>
              </a:rPr>
              <a:t>Abstract</a:t>
            </a:r>
            <a:endParaRPr lang="en-US" sz="3200" u="sng" cap="small" dirty="0">
              <a:solidFill>
                <a:srgbClr val="73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 fontScale="62500" lnSpcReduction="20000"/>
          </a:bodyPr>
          <a:lstStyle/>
          <a:p>
            <a:r>
              <a:rPr lang="en-US" b="1" dirty="0" smtClean="0"/>
              <a:t>Purpose: </a:t>
            </a:r>
            <a:r>
              <a:rPr lang="en-US" dirty="0" smtClean="0"/>
              <a:t>To develop a model-based approach for interpreting the exposure-response relationships of a series of allosteric calcium sensing receptor (</a:t>
            </a:r>
            <a:r>
              <a:rPr lang="en-US" dirty="0" err="1" smtClean="0"/>
              <a:t>CaR</a:t>
            </a:r>
            <a:r>
              <a:rPr lang="en-US" dirty="0" smtClean="0"/>
              <a:t>) antagonists in early development for modulating </a:t>
            </a:r>
            <a:r>
              <a:rPr lang="en-US" i="1" dirty="0" smtClean="0"/>
              <a:t>in vivo </a:t>
            </a:r>
            <a:r>
              <a:rPr lang="en-US" dirty="0" smtClean="0"/>
              <a:t>parathyroid hormone (PTH) concentrations</a:t>
            </a:r>
            <a:r>
              <a:rPr lang="en-US" i="1" dirty="0" smtClean="0"/>
              <a:t>.</a:t>
            </a:r>
            <a:r>
              <a:rPr lang="en-US" b="1" i="1" dirty="0" smtClean="0"/>
              <a:t> </a:t>
            </a:r>
          </a:p>
          <a:p>
            <a:endParaRPr lang="en-US" dirty="0" smtClean="0"/>
          </a:p>
          <a:p>
            <a:r>
              <a:rPr lang="en-US" b="1" dirty="0" smtClean="0"/>
              <a:t>Methods: </a:t>
            </a:r>
            <a:r>
              <a:rPr lang="en-US" dirty="0" smtClean="0"/>
              <a:t>Six compounds were administered orally to male Sprague </a:t>
            </a:r>
            <a:r>
              <a:rPr lang="en-US" dirty="0" err="1" smtClean="0"/>
              <a:t>Dawley</a:t>
            </a:r>
            <a:r>
              <a:rPr lang="en-US" dirty="0" smtClean="0"/>
              <a:t> rats (</a:t>
            </a:r>
            <a:r>
              <a:rPr lang="en-US" dirty="0" err="1" smtClean="0"/>
              <a:t>n</a:t>
            </a:r>
            <a:r>
              <a:rPr lang="en-US" dirty="0" smtClean="0"/>
              <a:t> = 5 per dose group), and plasma concentration-time profiles for drug and PTH were measured at 0, 1, 3, 10, 30, and 100 mg/kg single dose levels. Individual drug pharmacokinetic (PK) profiles were described using standard two- or three-compartment linear models with first-order absorption. The pharmacodynamics (PD) of </a:t>
            </a:r>
            <a:r>
              <a:rPr lang="en-US" dirty="0" err="1" smtClean="0"/>
              <a:t>CaR</a:t>
            </a:r>
            <a:r>
              <a:rPr lang="en-US" dirty="0" smtClean="0"/>
              <a:t> antagonists, assessed as ionized calcium (Ca</a:t>
            </a:r>
            <a:r>
              <a:rPr lang="en-US" baseline="30000" dirty="0" smtClean="0"/>
              <a:t>+2</a:t>
            </a:r>
            <a:r>
              <a:rPr lang="en-US" dirty="0" smtClean="0"/>
              <a:t>) mediated regulation of PTH, were jointly fitted using our previously developed allosteric-binding PK/PD model that incorporates </a:t>
            </a:r>
            <a:r>
              <a:rPr lang="en-US" dirty="0" err="1" smtClean="0"/>
              <a:t>CaR</a:t>
            </a:r>
            <a:r>
              <a:rPr lang="en-US" dirty="0" smtClean="0"/>
              <a:t> occupancy. A precursor-pool indirect response model was used to describe PTH turnover. Estimation of model parameters was conducted using the maximum likelihood algorithm (ADAPT II, BMSR, Los Angeles).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Young Innovators 2010</a:t>
            </a:r>
            <a:endParaRPr lang="en-US" dirty="0"/>
          </a:p>
        </p:txBody>
      </p:sp>
      <p:pic>
        <p:nvPicPr>
          <p:cNvPr id="5" name="Picture 4" descr="AAPS_LOGO_Grey10_PMS302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2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828800" y="6013106"/>
            <a:ext cx="1429893" cy="438912"/>
          </a:xfrm>
          <a:prstGeom prst="rect">
            <a:avLst/>
          </a:prstGeom>
        </p:spPr>
      </p:pic>
      <p:pic>
        <p:nvPicPr>
          <p:cNvPr id="6" name="Picture 5" descr="PTlogo.eps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4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304800" y="6013106"/>
            <a:ext cx="1365250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u="sng" cap="small" dirty="0" smtClean="0">
                <a:solidFill>
                  <a:srgbClr val="730000"/>
                </a:solidFill>
              </a:rPr>
              <a:t>Abstract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b="1" dirty="0" smtClean="0"/>
              <a:t>Results: </a:t>
            </a:r>
            <a:r>
              <a:rPr lang="en-US" dirty="0" smtClean="0"/>
              <a:t>Time-course of the six compounds at five dose levels was well characterized by linear PK functions. The central volume of distribution (</a:t>
            </a:r>
            <a:r>
              <a:rPr lang="en-US" i="1" dirty="0" err="1" smtClean="0"/>
              <a:t>V</a:t>
            </a:r>
            <a:r>
              <a:rPr lang="en-US" baseline="-25000" dirty="0" err="1" smtClean="0"/>
              <a:t>c</a:t>
            </a:r>
            <a:r>
              <a:rPr lang="en-US" i="1" dirty="0" smtClean="0"/>
              <a:t>/F</a:t>
            </a:r>
            <a:r>
              <a:rPr lang="en-US" dirty="0" smtClean="0"/>
              <a:t>) was relatively high (2.48-20.0 L/kg), which is consistent with compounds in this class. Administration of </a:t>
            </a:r>
            <a:r>
              <a:rPr lang="en-US" dirty="0" err="1" smtClean="0"/>
              <a:t>CaR</a:t>
            </a:r>
            <a:r>
              <a:rPr lang="en-US" dirty="0" smtClean="0"/>
              <a:t> compounds resulted in dose-dependent stimulation of PTH release from biological stores. Allosteric binding to the </a:t>
            </a:r>
            <a:r>
              <a:rPr lang="en-US" dirty="0" err="1" smtClean="0"/>
              <a:t>CaR</a:t>
            </a:r>
            <a:r>
              <a:rPr lang="en-US" dirty="0" smtClean="0"/>
              <a:t> decreases Ca</a:t>
            </a:r>
            <a:r>
              <a:rPr lang="en-US" baseline="30000" dirty="0" smtClean="0"/>
              <a:t>+2</a:t>
            </a:r>
            <a:r>
              <a:rPr lang="en-US" dirty="0" smtClean="0"/>
              <a:t> occupancy in the model, resulting in the net stimulation of PTH concentrations. The model well characterized PTH profiles using a common set of PTH turnover parameters and distinct compound specific terms. The equilibrium dissociation constant for Ca</a:t>
            </a:r>
            <a:r>
              <a:rPr lang="en-US" baseline="30000" dirty="0" smtClean="0"/>
              <a:t>+2</a:t>
            </a:r>
            <a:r>
              <a:rPr lang="en-US" dirty="0" smtClean="0"/>
              <a:t> was fixed to an </a:t>
            </a:r>
            <a:r>
              <a:rPr lang="en-US" i="1" dirty="0" smtClean="0"/>
              <a:t>in vitro </a:t>
            </a:r>
            <a:r>
              <a:rPr lang="en-US" dirty="0" smtClean="0"/>
              <a:t>estimate (</a:t>
            </a:r>
            <a:r>
              <a:rPr lang="en-US" i="1" dirty="0" smtClean="0"/>
              <a:t>K</a:t>
            </a:r>
            <a:r>
              <a:rPr lang="en-US" baseline="-25000" dirty="0" smtClean="0"/>
              <a:t>D</a:t>
            </a:r>
            <a:r>
              <a:rPr lang="en-US" i="1" dirty="0" smtClean="0"/>
              <a:t> </a:t>
            </a:r>
            <a:r>
              <a:rPr lang="en-US" dirty="0" smtClean="0"/>
              <a:t>= 1.2 </a:t>
            </a:r>
            <a:r>
              <a:rPr lang="en-US" dirty="0" err="1" smtClean="0"/>
              <a:t>mmol</a:t>
            </a:r>
            <a:r>
              <a:rPr lang="en-US" dirty="0" smtClean="0"/>
              <a:t>/L)</a:t>
            </a:r>
            <a:r>
              <a:rPr lang="en-US" i="1" dirty="0" smtClean="0"/>
              <a:t>. The estimated in vivo </a:t>
            </a:r>
            <a:r>
              <a:rPr lang="en-US" dirty="0" smtClean="0"/>
              <a:t>half-life for </a:t>
            </a:r>
            <a:r>
              <a:rPr lang="en-US" i="1" dirty="0" smtClean="0"/>
              <a:t>PTH </a:t>
            </a:r>
            <a:r>
              <a:rPr lang="en-US" dirty="0" smtClean="0"/>
              <a:t>was 1.54 minutes, which is in good agreement with literature reported values (0.5-5 min). The values of the allosteric co-</a:t>
            </a:r>
            <a:r>
              <a:rPr lang="en-US" dirty="0" err="1" smtClean="0"/>
              <a:t>operativity</a:t>
            </a:r>
            <a:r>
              <a:rPr lang="en-US" dirty="0" smtClean="0"/>
              <a:t> constant (</a:t>
            </a:r>
            <a:r>
              <a:rPr lang="en-US" i="1" dirty="0" err="1" smtClean="0"/>
              <a:t>α</a:t>
            </a:r>
            <a:r>
              <a:rPr lang="en-US" dirty="0" smtClean="0"/>
              <a:t> = 0.174 to 0.812), a drug-specific parameter, were estimated with good precision. </a:t>
            </a:r>
          </a:p>
          <a:p>
            <a:endParaRPr lang="en-US" dirty="0" smtClean="0"/>
          </a:p>
          <a:p>
            <a:r>
              <a:rPr lang="en-US" b="1" dirty="0" smtClean="0"/>
              <a:t>Conclusion: </a:t>
            </a:r>
            <a:r>
              <a:rPr lang="en-US" dirty="0" smtClean="0"/>
              <a:t>A mechanistic model, driven by </a:t>
            </a:r>
            <a:r>
              <a:rPr lang="en-US" dirty="0" err="1" smtClean="0"/>
              <a:t>CaR</a:t>
            </a:r>
            <a:r>
              <a:rPr lang="en-US" dirty="0" smtClean="0"/>
              <a:t> occupancy, well characterized PTH stimulation for a series of </a:t>
            </a:r>
            <a:r>
              <a:rPr lang="en-US" dirty="0" err="1" smtClean="0"/>
              <a:t>CaR</a:t>
            </a:r>
            <a:r>
              <a:rPr lang="en-US" dirty="0" smtClean="0"/>
              <a:t> antagonists. The final model provides a platform for the systematic evaluation of new allosteric </a:t>
            </a:r>
            <a:r>
              <a:rPr lang="en-US" dirty="0" err="1" smtClean="0"/>
              <a:t>CaR</a:t>
            </a:r>
            <a:r>
              <a:rPr lang="en-US" dirty="0" smtClean="0"/>
              <a:t> binding compounds under development based on PK/PD principles.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Young Innovators 2010</a:t>
            </a:r>
            <a:endParaRPr lang="en-US" dirty="0"/>
          </a:p>
        </p:txBody>
      </p:sp>
      <p:pic>
        <p:nvPicPr>
          <p:cNvPr id="5" name="Picture 4" descr="AAPS_LOGO_Grey10_PMS302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2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828800" y="6013106"/>
            <a:ext cx="1429893" cy="438912"/>
          </a:xfrm>
          <a:prstGeom prst="rect">
            <a:avLst/>
          </a:prstGeom>
        </p:spPr>
      </p:pic>
      <p:pic>
        <p:nvPicPr>
          <p:cNvPr id="6" name="Picture 5" descr="PTlogo.eps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4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304800" y="6013106"/>
            <a:ext cx="1365250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u="sng" cap="small" dirty="0" smtClean="0">
                <a:solidFill>
                  <a:srgbClr val="730000"/>
                </a:solidFill>
              </a:rPr>
              <a:t>OBJECTIVES</a:t>
            </a:r>
            <a:endParaRPr lang="en-US" sz="3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To develop a pharmacokinetic/pharmacodynamic (PK/PD) model that describes parathyroid hormone (PTH) modulation in response to antagonism of the calcium sensing receptor (</a:t>
            </a:r>
            <a:r>
              <a:rPr lang="en-US" dirty="0" err="1" smtClean="0"/>
              <a:t>CaR</a:t>
            </a:r>
            <a:r>
              <a:rPr lang="en-US" dirty="0" smtClean="0"/>
              <a:t>) by a series of inhibitors.</a:t>
            </a:r>
          </a:p>
          <a:p>
            <a:r>
              <a:rPr lang="en-US" dirty="0" smtClean="0"/>
              <a:t>To determine whether compound-specific binding parameters obtained </a:t>
            </a:r>
            <a:r>
              <a:rPr lang="en-US" i="1" dirty="0" smtClean="0"/>
              <a:t>in vitro </a:t>
            </a:r>
            <a:r>
              <a:rPr lang="en-US" dirty="0" smtClean="0"/>
              <a:t>can be incorporated into the model to predict the extent and duration of PTH stimulation by </a:t>
            </a:r>
            <a:r>
              <a:rPr lang="en-US" dirty="0" err="1" smtClean="0"/>
              <a:t>CaR</a:t>
            </a:r>
            <a:r>
              <a:rPr lang="en-US" dirty="0" smtClean="0"/>
              <a:t> antagonists</a:t>
            </a:r>
            <a:r>
              <a:rPr lang="en-US" i="1" dirty="0" smtClean="0"/>
              <a:t>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Young Innovators 2010</a:t>
            </a:r>
            <a:endParaRPr lang="en-US" dirty="0"/>
          </a:p>
        </p:txBody>
      </p:sp>
      <p:pic>
        <p:nvPicPr>
          <p:cNvPr id="5" name="Picture 4" descr="AAPS_LOGO_Grey10_PMS302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2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828800" y="6013106"/>
            <a:ext cx="1429893" cy="438912"/>
          </a:xfrm>
          <a:prstGeom prst="rect">
            <a:avLst/>
          </a:prstGeom>
        </p:spPr>
      </p:pic>
      <p:pic>
        <p:nvPicPr>
          <p:cNvPr id="6" name="Picture 5" descr="PTlogo.eps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4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304800" y="6013106"/>
            <a:ext cx="1365250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u="sng" cap="small" dirty="0" smtClean="0">
                <a:solidFill>
                  <a:srgbClr val="730000"/>
                </a:solidFill>
              </a:rPr>
              <a:t>Introduction</a:t>
            </a:r>
            <a:endParaRPr lang="en-US" sz="3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Alternatives to recombinant PTH anabolic treatment for osteoporosis that are currently in early development include the calcium sensing receptor (</a:t>
            </a:r>
            <a:r>
              <a:rPr lang="en-US" dirty="0" err="1" smtClean="0"/>
              <a:t>CaR</a:t>
            </a:r>
            <a:r>
              <a:rPr lang="en-US" dirty="0" smtClean="0"/>
              <a:t>) antagonists, </a:t>
            </a:r>
            <a:r>
              <a:rPr lang="en-US" dirty="0" err="1" smtClean="0"/>
              <a:t>Wnt</a:t>
            </a:r>
            <a:r>
              <a:rPr lang="en-US" dirty="0" smtClean="0"/>
              <a:t> signaling modulators, and </a:t>
            </a:r>
            <a:r>
              <a:rPr lang="en-US" dirty="0" err="1" smtClean="0"/>
              <a:t>activin</a:t>
            </a:r>
            <a:r>
              <a:rPr lang="en-US" dirty="0" smtClean="0"/>
              <a:t> inhibitors.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CaR</a:t>
            </a:r>
            <a:r>
              <a:rPr lang="en-US" dirty="0" smtClean="0"/>
              <a:t> antagonists are orally active small molecule compounds that offer distinct advantages over recombinant PTH.</a:t>
            </a:r>
            <a:r>
              <a:rPr lang="en-US" baseline="30000" dirty="0" smtClean="0"/>
              <a:t>1</a:t>
            </a:r>
            <a:r>
              <a:rPr lang="en-US" dirty="0" smtClean="0"/>
              <a:t> These agents bind to the </a:t>
            </a:r>
            <a:r>
              <a:rPr lang="en-US" dirty="0" err="1" smtClean="0"/>
              <a:t>transmembrane</a:t>
            </a:r>
            <a:r>
              <a:rPr lang="en-US" dirty="0" smtClean="0"/>
              <a:t> region of the receptor that is allosteric to the extracellular Ca</a:t>
            </a:r>
            <a:r>
              <a:rPr lang="en-US" baseline="30000" dirty="0" smtClean="0"/>
              <a:t>+2</a:t>
            </a:r>
            <a:r>
              <a:rPr lang="en-US" dirty="0" smtClean="0"/>
              <a:t> binding site.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Young Innovators 2010</a:t>
            </a:r>
            <a:endParaRPr lang="en-US" dirty="0"/>
          </a:p>
        </p:txBody>
      </p:sp>
      <p:pic>
        <p:nvPicPr>
          <p:cNvPr id="5" name="Picture 4" descr="AAPS_LOGO_Grey10_PMS302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2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828800" y="6013106"/>
            <a:ext cx="1429893" cy="438912"/>
          </a:xfrm>
          <a:prstGeom prst="rect">
            <a:avLst/>
          </a:prstGeom>
        </p:spPr>
      </p:pic>
      <p:pic>
        <p:nvPicPr>
          <p:cNvPr id="6" name="Picture 5" descr="PTlogo.eps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4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304800" y="6013106"/>
            <a:ext cx="1365250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u="sng" cap="small" dirty="0" smtClean="0">
                <a:solidFill>
                  <a:srgbClr val="730000"/>
                </a:solidFill>
              </a:rPr>
              <a:t>Introduction</a:t>
            </a:r>
            <a:endParaRPr lang="en-US" sz="3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Slight negative modulation of the </a:t>
            </a:r>
            <a:r>
              <a:rPr lang="en-US" dirty="0" err="1" smtClean="0"/>
              <a:t>CaR</a:t>
            </a:r>
            <a:r>
              <a:rPr lang="en-US" dirty="0" smtClean="0"/>
              <a:t> stimulates endogenous PTH production according to a steep inverse concentration-effect relationship.</a:t>
            </a:r>
            <a:r>
              <a:rPr lang="en-US" baseline="30000" dirty="0" smtClean="0"/>
              <a:t>2</a:t>
            </a:r>
            <a:endParaRPr lang="en-US" dirty="0" smtClean="0"/>
          </a:p>
          <a:p>
            <a:r>
              <a:rPr lang="en-US" dirty="0" smtClean="0"/>
              <a:t>A PK/PD model for the underlying PTH-Ca</a:t>
            </a:r>
            <a:r>
              <a:rPr lang="en-US" baseline="30000" dirty="0" smtClean="0"/>
              <a:t>+2</a:t>
            </a:r>
            <a:r>
              <a:rPr lang="en-US" dirty="0" smtClean="0"/>
              <a:t> pharmacology has been developed, which could be adapted to incorporate compound specific parameters and allosteric receptor occupancy.</a:t>
            </a:r>
            <a:r>
              <a:rPr lang="en-US" baseline="30000" dirty="0" smtClean="0"/>
              <a:t>3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Young Innovators 2010</a:t>
            </a:r>
            <a:endParaRPr lang="en-US" dirty="0"/>
          </a:p>
        </p:txBody>
      </p:sp>
      <p:pic>
        <p:nvPicPr>
          <p:cNvPr id="5" name="Picture 4" descr="AAPS_LOGO_Grey10_PMS302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2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828800" y="6013106"/>
            <a:ext cx="1429893" cy="438912"/>
          </a:xfrm>
          <a:prstGeom prst="rect">
            <a:avLst/>
          </a:prstGeom>
        </p:spPr>
      </p:pic>
      <p:pic>
        <p:nvPicPr>
          <p:cNvPr id="6" name="Picture 5" descr="PTlogo.eps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4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304800" y="6013106"/>
            <a:ext cx="1365250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u="sng" cap="small" dirty="0" smtClean="0">
                <a:solidFill>
                  <a:srgbClr val="730000"/>
                </a:solidFill>
              </a:rPr>
              <a:t>Materials and Methods</a:t>
            </a:r>
            <a:endParaRPr lang="en-US" sz="3200" u="sng" cap="small" dirty="0">
              <a:solidFill>
                <a:srgbClr val="73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Six compounds (A-F) with different in vitro potencies (</a:t>
            </a:r>
            <a:r>
              <a:rPr lang="en-US" i="1" dirty="0" smtClean="0"/>
              <a:t>IC</a:t>
            </a:r>
            <a:r>
              <a:rPr lang="en-US" baseline="-25000" dirty="0" smtClean="0"/>
              <a:t>50</a:t>
            </a:r>
            <a:r>
              <a:rPr lang="en-US" dirty="0" smtClean="0"/>
              <a:t>) were dosed orally at five dose levels (0, 1, 3, 10, 30, &amp; 100 mg/kg) to fasted male Sprague-</a:t>
            </a:r>
            <a:r>
              <a:rPr lang="en-US" dirty="0" err="1" smtClean="0"/>
              <a:t>Dawley</a:t>
            </a:r>
            <a:r>
              <a:rPr lang="en-US" dirty="0" smtClean="0"/>
              <a:t> rats (N=5/dose; 11 – 13 weeks old) . </a:t>
            </a:r>
          </a:p>
          <a:p>
            <a:r>
              <a:rPr lang="en-US" dirty="0" smtClean="0"/>
              <a:t>Serial plasma samples were collected via jugular vein catheter over 24 hours post dose and kept frozen at – 20</a:t>
            </a:r>
            <a:r>
              <a:rPr lang="en-US" baseline="30000" dirty="0" smtClean="0"/>
              <a:t>o</a:t>
            </a:r>
            <a:r>
              <a:rPr lang="en-US" dirty="0" smtClean="0"/>
              <a:t>C until analysis of drug and PTH concentrations.</a:t>
            </a:r>
          </a:p>
          <a:p>
            <a:r>
              <a:rPr lang="en-US" dirty="0" err="1" smtClean="0"/>
              <a:t>Analyte</a:t>
            </a:r>
            <a:r>
              <a:rPr lang="en-US" dirty="0" smtClean="0"/>
              <a:t> concentrations in plasma were monitored on a </a:t>
            </a:r>
            <a:r>
              <a:rPr lang="en-US" dirty="0" err="1" smtClean="0"/>
              <a:t>Sciex</a:t>
            </a:r>
            <a:r>
              <a:rPr lang="en-US" dirty="0" smtClean="0"/>
              <a:t> API4000Qtrap mass spectrometer and PTH concentrations were measured using a validated commercial ELISA (</a:t>
            </a:r>
            <a:r>
              <a:rPr lang="en-US" dirty="0" err="1" smtClean="0"/>
              <a:t>Immunotopics</a:t>
            </a:r>
            <a:r>
              <a:rPr lang="en-US" dirty="0" smtClean="0"/>
              <a:t>, San Clemente, CA)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Young Innovators 2010</a:t>
            </a:r>
            <a:endParaRPr lang="en-US" dirty="0"/>
          </a:p>
        </p:txBody>
      </p:sp>
      <p:pic>
        <p:nvPicPr>
          <p:cNvPr id="5" name="Picture 4" descr="AAPS_LOGO_Grey10_PMS302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2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828800" y="6013106"/>
            <a:ext cx="1429893" cy="438912"/>
          </a:xfrm>
          <a:prstGeom prst="rect">
            <a:avLst/>
          </a:prstGeom>
        </p:spPr>
      </p:pic>
      <p:pic>
        <p:nvPicPr>
          <p:cNvPr id="6" name="Picture 5" descr="PTlogo.eps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4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304800" y="6013106"/>
            <a:ext cx="1365250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u="sng" cap="small" dirty="0" smtClean="0">
                <a:solidFill>
                  <a:srgbClr val="730000"/>
                </a:solidFill>
              </a:rPr>
              <a:t>Materials and Methods</a:t>
            </a:r>
            <a:endParaRPr lang="en-US" sz="3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mechanistic PK/PD model (Figure 1) was used to simultaneously fit resultant PTH concentration-time profiles (ADAPT II, BMSR, CA). The PTH response was primarily driven by an allosteric receptor occupancy function:</a:t>
            </a:r>
            <a:r>
              <a:rPr lang="en-US" baseline="30000" dirty="0" smtClean="0"/>
              <a:t>4</a:t>
            </a:r>
            <a:r>
              <a:rPr lang="en-US" dirty="0" smtClean="0"/>
              <a:t> 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Young Innovators 2010</a:t>
            </a:r>
            <a:endParaRPr lang="en-US" dirty="0"/>
          </a:p>
        </p:txBody>
      </p:sp>
      <p:pic>
        <p:nvPicPr>
          <p:cNvPr id="5" name="Picture 4" descr="AAPS_LOGO_Grey10_PMS302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2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828800" y="6013106"/>
            <a:ext cx="1429893" cy="438912"/>
          </a:xfrm>
          <a:prstGeom prst="rect">
            <a:avLst/>
          </a:prstGeom>
        </p:spPr>
      </p:pic>
      <p:pic>
        <p:nvPicPr>
          <p:cNvPr id="6" name="Picture 5" descr="PTlogo.eps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4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304800" y="6013106"/>
            <a:ext cx="1365250" cy="457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19400" y="4366925"/>
            <a:ext cx="5486400" cy="14896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u="sng" cap="small" dirty="0" smtClean="0">
                <a:solidFill>
                  <a:srgbClr val="730000"/>
                </a:solidFill>
              </a:rPr>
              <a:t>Materials and Methods</a:t>
            </a:r>
            <a:endParaRPr lang="en-US" sz="3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concentration-time profiles of compounds A, B, C, D, and E  were modeled using a standard 2-compartment linear disposition model with first-order absorption from the gut compartment. An additional peripheral compartment was added to describe the PK profiles of compound F. </a:t>
            </a:r>
          </a:p>
          <a:p>
            <a:r>
              <a:rPr lang="en-US" dirty="0" smtClean="0"/>
              <a:t>PTH profiles after multiple dosing of compound E were       simulated and compared to observed data for a limited        qualification of model predictive performance.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Young Innovators 2010</a:t>
            </a:r>
            <a:endParaRPr lang="en-US" dirty="0"/>
          </a:p>
        </p:txBody>
      </p:sp>
      <p:pic>
        <p:nvPicPr>
          <p:cNvPr id="5" name="Picture 4" descr="AAPS_LOGO_Grey10_PMS302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2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828800" y="6013106"/>
            <a:ext cx="1429893" cy="438912"/>
          </a:xfrm>
          <a:prstGeom prst="rect">
            <a:avLst/>
          </a:prstGeom>
        </p:spPr>
      </p:pic>
      <p:pic>
        <p:nvPicPr>
          <p:cNvPr id="6" name="Picture 5" descr="PTlogo.eps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4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304800" y="6013106"/>
            <a:ext cx="1365250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odex">
      <a:dk1>
        <a:sysClr val="windowText" lastClr="000000"/>
      </a:dk1>
      <a:lt1>
        <a:sysClr val="window" lastClr="FFFFFF"/>
      </a:lt1>
      <a:dk2>
        <a:srgbClr val="59564B"/>
      </a:dk2>
      <a:lt2>
        <a:srgbClr val="DFDAC7"/>
      </a:lt2>
      <a:accent1>
        <a:srgbClr val="990000"/>
      </a:accent1>
      <a:accent2>
        <a:srgbClr val="EFAB16"/>
      </a:accent2>
      <a:accent3>
        <a:srgbClr val="78AC35"/>
      </a:accent3>
      <a:accent4>
        <a:srgbClr val="35ACA2"/>
      </a:accent4>
      <a:accent5>
        <a:srgbClr val="4083CF"/>
      </a:accent5>
      <a:accent6>
        <a:srgbClr val="0D335E"/>
      </a:accent6>
      <a:hlink>
        <a:srgbClr val="EF8E1C"/>
      </a:hlink>
      <a:folHlink>
        <a:srgbClr val="FEC60B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ＭＳ 明朝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Twilight.thmx</Template>
  <TotalTime>158</TotalTime>
  <Words>1561</Words>
  <Application>Microsoft Macintosh PowerPoint</Application>
  <PresentationFormat>On-screen Show (4:3)</PresentationFormat>
  <Paragraphs>82</Paragraphs>
  <Slides>18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Innovators 2010</vt:lpstr>
      <vt:lpstr>Abstract</vt:lpstr>
      <vt:lpstr>Abstract</vt:lpstr>
      <vt:lpstr>OBJECTIVES</vt:lpstr>
      <vt:lpstr>Introduction</vt:lpstr>
      <vt:lpstr>Introduction</vt:lpstr>
      <vt:lpstr>Materials and Methods</vt:lpstr>
      <vt:lpstr>Materials and Methods</vt:lpstr>
      <vt:lpstr>Materials and Methods</vt:lpstr>
      <vt:lpstr>Results</vt:lpstr>
      <vt:lpstr>Results</vt:lpstr>
      <vt:lpstr>Results</vt:lpstr>
      <vt:lpstr>Results</vt:lpstr>
      <vt:lpstr>Discussion &amp; Conclusion</vt:lpstr>
      <vt:lpstr>Discussion &amp; Conclusion</vt:lpstr>
      <vt:lpstr>Acknowledgments</vt:lpstr>
      <vt:lpstr>References</vt:lpstr>
      <vt:lpstr>BIOS/Contact info</vt:lpstr>
    </vt:vector>
  </TitlesOfParts>
  <Company>Advanstar</Company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Young Innovators 2009</dc:title>
  <dc:creator>adv</dc:creator>
  <cp:lastModifiedBy>Advanstar Communications</cp:lastModifiedBy>
  <cp:revision>26</cp:revision>
  <cp:lastPrinted>2010-11-11T16:08:21Z</cp:lastPrinted>
  <dcterms:created xsi:type="dcterms:W3CDTF">2010-11-11T16:04:36Z</dcterms:created>
  <dcterms:modified xsi:type="dcterms:W3CDTF">2010-11-11T16:08:41Z</dcterms:modified>
</cp:coreProperties>
</file>