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256" r:id="rId2"/>
    <p:sldId id="257" r:id="rId3"/>
    <p:sldId id="264" r:id="rId4"/>
    <p:sldId id="265" r:id="rId5"/>
    <p:sldId id="260" r:id="rId6"/>
    <p:sldId id="263" r:id="rId7"/>
    <p:sldId id="268" r:id="rId8"/>
    <p:sldId id="269" r:id="rId9"/>
    <p:sldId id="270" r:id="rId10"/>
    <p:sldId id="287" r:id="rId11"/>
    <p:sldId id="290" r:id="rId12"/>
    <p:sldId id="289" r:id="rId13"/>
    <p:sldId id="288" r:id="rId14"/>
    <p:sldId id="271" r:id="rId15"/>
    <p:sldId id="284" r:id="rId16"/>
    <p:sldId id="286" r:id="rId17"/>
    <p:sldId id="285" r:id="rId18"/>
    <p:sldId id="291" r:id="rId19"/>
    <p:sldId id="272" r:id="rId20"/>
    <p:sldId id="280" r:id="rId21"/>
    <p:sldId id="282" r:id="rId22"/>
    <p:sldId id="283" r:id="rId2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73" autoAdjust="0"/>
  </p:normalViewPr>
  <p:slideViewPr>
    <p:cSldViewPr snapToObjects="1">
      <p:cViewPr varScale="1">
        <p:scale>
          <a:sx n="88" d="100"/>
          <a:sy n="88" d="100"/>
        </p:scale>
        <p:origin x="-6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27B7798-B8AB-4942-B1CF-046B3E75FB32}" type="datetimeFigureOut">
              <a:rPr lang="en-US"/>
              <a:pPr>
                <a:defRPr/>
              </a:pPr>
              <a:t>10/10/2011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9DE9678-E053-47C1-AA53-3D858B82BA8F}" type="slidenum">
              <a:rPr lang="en-US"/>
              <a:pPr>
                <a:defRPr/>
              </a:pPr>
              <a:t>‹#›</a:t>
            </a:fld>
            <a:endParaRPr lang="en-US"/>
          </a:p>
        </p:txBody>
      </p:sp>
    </p:spTree>
    <p:extLst>
      <p:ext uri="{BB962C8B-B14F-4D97-AF65-F5344CB8AC3E}">
        <p14:creationId xmlns:p14="http://schemas.microsoft.com/office/powerpoint/2010/main" val="17754013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5E1F304-F933-4587-9D49-D10E7E780EC9}" type="datetimeFigureOut">
              <a:rPr lang="en-US"/>
              <a:pPr>
                <a:defRPr/>
              </a:pPr>
              <a:t>10/10/2011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D769508-259F-4003-A033-E2B2CD0F1C54}" type="slidenum">
              <a:rPr lang="en-US"/>
              <a:pPr>
                <a:defRPr/>
              </a:pPr>
              <a:t>‹#›</a:t>
            </a:fld>
            <a:endParaRPr lang="en-US"/>
          </a:p>
        </p:txBody>
      </p:sp>
    </p:spTree>
    <p:extLst>
      <p:ext uri="{BB962C8B-B14F-4D97-AF65-F5344CB8AC3E}">
        <p14:creationId xmlns:p14="http://schemas.microsoft.com/office/powerpoint/2010/main" val="235440003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72F7247-13B0-4220-979E-A5860F96E08C}" type="datetime1">
              <a:rPr lang="en-US"/>
              <a:pPr>
                <a:defRPr/>
              </a:pPr>
              <a:t>10/10/2011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Young Innovators 2009</a:t>
            </a:r>
          </a:p>
        </p:txBody>
      </p:sp>
      <p:sp>
        <p:nvSpPr>
          <p:cNvPr id="6" name="Slide Number Placeholder 5"/>
          <p:cNvSpPr>
            <a:spLocks noGrp="1"/>
          </p:cNvSpPr>
          <p:nvPr>
            <p:ph type="sldNum" sz="quarter" idx="12"/>
          </p:nvPr>
        </p:nvSpPr>
        <p:spPr/>
        <p:txBody>
          <a:bodyPr/>
          <a:lstStyle>
            <a:lvl1pPr>
              <a:defRPr/>
            </a:lvl1pPr>
          </a:lstStyle>
          <a:p>
            <a:pPr>
              <a:defRPr/>
            </a:pPr>
            <a:fld id="{D5C14811-B60D-4F63-991A-332A586550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DAD54E-0B29-467C-812B-04AE01D4D157}" type="datetime1">
              <a:rPr lang="en-US"/>
              <a:pPr>
                <a:defRPr/>
              </a:pPr>
              <a:t>10/10/2011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Young Innovators 2009</a:t>
            </a:r>
          </a:p>
        </p:txBody>
      </p:sp>
      <p:sp>
        <p:nvSpPr>
          <p:cNvPr id="6" name="Slide Number Placeholder 5"/>
          <p:cNvSpPr>
            <a:spLocks noGrp="1"/>
          </p:cNvSpPr>
          <p:nvPr>
            <p:ph type="sldNum" sz="quarter" idx="12"/>
          </p:nvPr>
        </p:nvSpPr>
        <p:spPr/>
        <p:txBody>
          <a:bodyPr/>
          <a:lstStyle>
            <a:lvl1pPr>
              <a:defRPr/>
            </a:lvl1pPr>
          </a:lstStyle>
          <a:p>
            <a:pPr>
              <a:defRPr/>
            </a:pPr>
            <a:fld id="{EE5BECE7-17C5-4B80-A1AE-FB37D95942D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6FA1F1-2E35-43D7-8F02-E3844ADF016C}" type="datetime1">
              <a:rPr lang="en-US"/>
              <a:pPr>
                <a:defRPr/>
              </a:pPr>
              <a:t>10/10/2011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Young Innovators 2009</a:t>
            </a:r>
          </a:p>
        </p:txBody>
      </p:sp>
      <p:sp>
        <p:nvSpPr>
          <p:cNvPr id="6" name="Slide Number Placeholder 5"/>
          <p:cNvSpPr>
            <a:spLocks noGrp="1"/>
          </p:cNvSpPr>
          <p:nvPr>
            <p:ph type="sldNum" sz="quarter" idx="12"/>
          </p:nvPr>
        </p:nvSpPr>
        <p:spPr/>
        <p:txBody>
          <a:bodyPr/>
          <a:lstStyle>
            <a:lvl1pPr>
              <a:defRPr/>
            </a:lvl1pPr>
          </a:lstStyle>
          <a:p>
            <a:pPr>
              <a:defRPr/>
            </a:pPr>
            <a:fld id="{4D618412-FC10-4C71-AA52-39C4BB322CD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0F27DF-F2BB-4F4B-AD35-C934E5C19ED9}" type="datetime1">
              <a:rPr lang="en-US"/>
              <a:pPr>
                <a:defRPr/>
              </a:pPr>
              <a:t>10/10/2011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Young Innovators 2009</a:t>
            </a:r>
          </a:p>
        </p:txBody>
      </p:sp>
      <p:sp>
        <p:nvSpPr>
          <p:cNvPr id="6" name="Slide Number Placeholder 5"/>
          <p:cNvSpPr>
            <a:spLocks noGrp="1"/>
          </p:cNvSpPr>
          <p:nvPr>
            <p:ph type="sldNum" sz="quarter" idx="12"/>
          </p:nvPr>
        </p:nvSpPr>
        <p:spPr/>
        <p:txBody>
          <a:bodyPr/>
          <a:lstStyle>
            <a:lvl1pPr>
              <a:defRPr/>
            </a:lvl1pPr>
          </a:lstStyle>
          <a:p>
            <a:pPr>
              <a:defRPr/>
            </a:pPr>
            <a:fld id="{B6933F50-1BB3-4D10-9AF8-1C82620ECA7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BDF6076-D24F-4EA4-9BF6-37A8CD5BA5F8}" type="datetime1">
              <a:rPr lang="en-US"/>
              <a:pPr>
                <a:defRPr/>
              </a:pPr>
              <a:t>10/10/2011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Young Innovators 2009</a:t>
            </a:r>
          </a:p>
        </p:txBody>
      </p:sp>
      <p:sp>
        <p:nvSpPr>
          <p:cNvPr id="6" name="Slide Number Placeholder 5"/>
          <p:cNvSpPr>
            <a:spLocks noGrp="1"/>
          </p:cNvSpPr>
          <p:nvPr>
            <p:ph type="sldNum" sz="quarter" idx="12"/>
          </p:nvPr>
        </p:nvSpPr>
        <p:spPr/>
        <p:txBody>
          <a:bodyPr/>
          <a:lstStyle>
            <a:lvl1pPr>
              <a:defRPr/>
            </a:lvl1pPr>
          </a:lstStyle>
          <a:p>
            <a:pPr>
              <a:defRPr/>
            </a:pPr>
            <a:fld id="{3C80251F-77F3-4648-BD05-07E7ECB4E0D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49B8D8-572D-45AF-8FD2-333D3FE95F4A}" type="datetime1">
              <a:rPr lang="en-US"/>
              <a:pPr>
                <a:defRPr/>
              </a:pPr>
              <a:t>10/10/2011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Young Innovators 2009</a:t>
            </a:r>
          </a:p>
        </p:txBody>
      </p:sp>
      <p:sp>
        <p:nvSpPr>
          <p:cNvPr id="7" name="Slide Number Placeholder 5"/>
          <p:cNvSpPr>
            <a:spLocks noGrp="1"/>
          </p:cNvSpPr>
          <p:nvPr>
            <p:ph type="sldNum" sz="quarter" idx="12"/>
          </p:nvPr>
        </p:nvSpPr>
        <p:spPr/>
        <p:txBody>
          <a:bodyPr/>
          <a:lstStyle>
            <a:lvl1pPr>
              <a:defRPr/>
            </a:lvl1pPr>
          </a:lstStyle>
          <a:p>
            <a:pPr>
              <a:defRPr/>
            </a:pPr>
            <a:fld id="{8508EEA0-B1D5-4CD6-B1A6-733CFDE1D89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742E5B6-5010-457E-A9A5-B406BE2E68FB}" type="datetime1">
              <a:rPr lang="en-US"/>
              <a:pPr>
                <a:defRPr/>
              </a:pPr>
              <a:t>10/10/2011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Young Innovators 2009</a:t>
            </a:r>
          </a:p>
        </p:txBody>
      </p:sp>
      <p:sp>
        <p:nvSpPr>
          <p:cNvPr id="9" name="Slide Number Placeholder 5"/>
          <p:cNvSpPr>
            <a:spLocks noGrp="1"/>
          </p:cNvSpPr>
          <p:nvPr>
            <p:ph type="sldNum" sz="quarter" idx="12"/>
          </p:nvPr>
        </p:nvSpPr>
        <p:spPr/>
        <p:txBody>
          <a:bodyPr/>
          <a:lstStyle>
            <a:lvl1pPr>
              <a:defRPr/>
            </a:lvl1pPr>
          </a:lstStyle>
          <a:p>
            <a:pPr>
              <a:defRPr/>
            </a:pPr>
            <a:fld id="{F4E1E34C-FC15-47BB-845F-0778005A317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D4EE34B-01EC-4846-9975-51E1E06F7B1F}" type="datetime1">
              <a:rPr lang="en-US"/>
              <a:pPr>
                <a:defRPr/>
              </a:pPr>
              <a:t>10/10/2011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Young Innovators 2009</a:t>
            </a:r>
          </a:p>
        </p:txBody>
      </p:sp>
      <p:sp>
        <p:nvSpPr>
          <p:cNvPr id="5" name="Slide Number Placeholder 5"/>
          <p:cNvSpPr>
            <a:spLocks noGrp="1"/>
          </p:cNvSpPr>
          <p:nvPr>
            <p:ph type="sldNum" sz="quarter" idx="12"/>
          </p:nvPr>
        </p:nvSpPr>
        <p:spPr/>
        <p:txBody>
          <a:bodyPr/>
          <a:lstStyle>
            <a:lvl1pPr>
              <a:defRPr/>
            </a:lvl1pPr>
          </a:lstStyle>
          <a:p>
            <a:pPr>
              <a:defRPr/>
            </a:pPr>
            <a:fld id="{A36EF45B-E1AE-4C4C-99BE-AF0AD2FC54D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D0FE04-5B11-40E1-B523-4A2659EAC98F}" type="datetime1">
              <a:rPr lang="en-US"/>
              <a:pPr>
                <a:defRPr/>
              </a:pPr>
              <a:t>10/10/2011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Young Innovators 2009</a:t>
            </a:r>
          </a:p>
        </p:txBody>
      </p:sp>
      <p:sp>
        <p:nvSpPr>
          <p:cNvPr id="4" name="Slide Number Placeholder 5"/>
          <p:cNvSpPr>
            <a:spLocks noGrp="1"/>
          </p:cNvSpPr>
          <p:nvPr>
            <p:ph type="sldNum" sz="quarter" idx="12"/>
          </p:nvPr>
        </p:nvSpPr>
        <p:spPr/>
        <p:txBody>
          <a:bodyPr/>
          <a:lstStyle>
            <a:lvl1pPr>
              <a:defRPr/>
            </a:lvl1pPr>
          </a:lstStyle>
          <a:p>
            <a:pPr>
              <a:defRPr/>
            </a:pPr>
            <a:fld id="{427C6679-4963-419D-B192-A9612492AF7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9F03B2-1904-473B-AD6D-424475000D09}" type="datetime1">
              <a:rPr lang="en-US"/>
              <a:pPr>
                <a:defRPr/>
              </a:pPr>
              <a:t>10/10/2011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Young Innovators 2009</a:t>
            </a:r>
          </a:p>
        </p:txBody>
      </p:sp>
      <p:sp>
        <p:nvSpPr>
          <p:cNvPr id="7" name="Slide Number Placeholder 5"/>
          <p:cNvSpPr>
            <a:spLocks noGrp="1"/>
          </p:cNvSpPr>
          <p:nvPr>
            <p:ph type="sldNum" sz="quarter" idx="12"/>
          </p:nvPr>
        </p:nvSpPr>
        <p:spPr/>
        <p:txBody>
          <a:bodyPr/>
          <a:lstStyle>
            <a:lvl1pPr>
              <a:defRPr/>
            </a:lvl1pPr>
          </a:lstStyle>
          <a:p>
            <a:pPr>
              <a:defRPr/>
            </a:pPr>
            <a:fld id="{6D855A02-3160-47C9-8A10-3A9A6D07D12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6F1B2E-F558-4D51-AFB3-E4121E470C94}" type="datetime1">
              <a:rPr lang="en-US"/>
              <a:pPr>
                <a:defRPr/>
              </a:pPr>
              <a:t>10/10/2011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Young Innovators 2009</a:t>
            </a:r>
          </a:p>
        </p:txBody>
      </p:sp>
      <p:sp>
        <p:nvSpPr>
          <p:cNvPr id="7" name="Slide Number Placeholder 5"/>
          <p:cNvSpPr>
            <a:spLocks noGrp="1"/>
          </p:cNvSpPr>
          <p:nvPr>
            <p:ph type="sldNum" sz="quarter" idx="12"/>
          </p:nvPr>
        </p:nvSpPr>
        <p:spPr/>
        <p:txBody>
          <a:bodyPr/>
          <a:lstStyle>
            <a:lvl1pPr>
              <a:defRPr/>
            </a:lvl1pPr>
          </a:lstStyle>
          <a:p>
            <a:pPr>
              <a:defRPr/>
            </a:pPr>
            <a:fld id="{F650E23B-E58F-4961-8E3D-B81335835EB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B84EAF6-CBB2-400B-95AD-1E8A96D78B73}" type="datetime1">
              <a:rPr lang="en-US"/>
              <a:pPr>
                <a:defRPr/>
              </a:pPr>
              <a:t>10/10/2011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Young Innovators 2009</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119D9D1-62D0-4F40-9969-F754862305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0" fontAlgn="base" hangingPunct="0">
        <a:spcBef>
          <a:spcPct val="0"/>
        </a:spcBef>
        <a:spcAft>
          <a:spcPct val="0"/>
        </a:spcAft>
        <a:defRPr sz="4400" kern="1200">
          <a:solidFill>
            <a:schemeClr val="tx1"/>
          </a:solidFill>
          <a:latin typeface="Times New Roman"/>
          <a:ea typeface="+mj-ea"/>
          <a:cs typeface="Times New Roman"/>
        </a:defRPr>
      </a:lvl1pPr>
      <a:lvl2pPr algn="ctr" defTabSz="457200"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defTabSz="457200" rtl="0" fontAlgn="base">
        <a:spcBef>
          <a:spcPct val="0"/>
        </a:spcBef>
        <a:spcAft>
          <a:spcPct val="0"/>
        </a:spcAft>
        <a:defRPr sz="4400">
          <a:solidFill>
            <a:schemeClr val="tx1"/>
          </a:solidFill>
          <a:latin typeface="Times New Roman" pitchFamily="18" charset="0"/>
          <a:cs typeface="Times New Roman" pitchFamily="18" charset="0"/>
        </a:defRPr>
      </a:lvl6pPr>
      <a:lvl7pPr marL="914400" algn="ctr" defTabSz="457200" rtl="0" fontAlgn="base">
        <a:spcBef>
          <a:spcPct val="0"/>
        </a:spcBef>
        <a:spcAft>
          <a:spcPct val="0"/>
        </a:spcAft>
        <a:defRPr sz="4400">
          <a:solidFill>
            <a:schemeClr val="tx1"/>
          </a:solidFill>
          <a:latin typeface="Times New Roman" pitchFamily="18" charset="0"/>
          <a:cs typeface="Times New Roman" pitchFamily="18" charset="0"/>
        </a:defRPr>
      </a:lvl7pPr>
      <a:lvl8pPr marL="1371600" algn="ctr" defTabSz="457200" rtl="0" fontAlgn="base">
        <a:spcBef>
          <a:spcPct val="0"/>
        </a:spcBef>
        <a:spcAft>
          <a:spcPct val="0"/>
        </a:spcAft>
        <a:defRPr sz="4400">
          <a:solidFill>
            <a:schemeClr val="tx1"/>
          </a:solidFill>
          <a:latin typeface="Times New Roman" pitchFamily="18" charset="0"/>
          <a:cs typeface="Times New Roman" pitchFamily="18" charset="0"/>
        </a:defRPr>
      </a:lvl8pPr>
      <a:lvl9pPr marL="1828800" algn="ctr" defTabSz="457200" rtl="0" fontAlgn="base">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Times New Roman"/>
          <a:ea typeface="+mn-ea"/>
          <a:cs typeface="Times New Roman"/>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Times New Roman"/>
          <a:ea typeface="+mn-ea"/>
          <a:cs typeface="Times New Roman"/>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Times New Roman"/>
          <a:ea typeface="+mn-ea"/>
          <a:cs typeface="Times New Roman"/>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Times New Roman"/>
          <a:ea typeface="+mn-ea"/>
          <a:cs typeface="Times New Roman"/>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3.png"/><Relationship Id="rId7" Type="http://schemas.openxmlformats.org/officeDocument/2006/relationships/oleObject" Target="../embeddings/oleObject2.bin"/><Relationship Id="rId12"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7.wmf"/><Relationship Id="rId4" Type="http://schemas.openxmlformats.org/officeDocument/2006/relationships/image" Target="../media/image4.png"/><Relationship Id="rId9"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1"/>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rtlCol="0">
            <a:normAutofit/>
          </a:bodyPr>
          <a:lstStyle/>
          <a:p>
            <a:pPr eaLnBrk="1" fontAlgn="auto" hangingPunct="1">
              <a:spcAft>
                <a:spcPts val="0"/>
              </a:spcAft>
              <a:defRPr/>
            </a:pPr>
            <a:r>
              <a:rPr lang="en-US" cap="small" dirty="0" smtClean="0">
                <a:solidFill>
                  <a:schemeClr val="accent1">
                    <a:lumMod val="75000"/>
                  </a:schemeClr>
                </a:solidFill>
              </a:rPr>
              <a:t>Young </a:t>
            </a:r>
            <a:r>
              <a:rPr lang="en-US" cap="small" smtClean="0">
                <a:solidFill>
                  <a:schemeClr val="accent1">
                    <a:lumMod val="75000"/>
                  </a:schemeClr>
                </a:solidFill>
              </a:rPr>
              <a:t>Innovators 2011</a:t>
            </a:r>
            <a:endParaRPr lang="en-US" cap="small" dirty="0">
              <a:solidFill>
                <a:schemeClr val="accent1">
                  <a:lumMod val="75000"/>
                </a:schemeClr>
              </a:solidFill>
            </a:endParaRPr>
          </a:p>
        </p:txBody>
      </p:sp>
      <p:sp>
        <p:nvSpPr>
          <p:cNvPr id="15363" name="Subtitle 2"/>
          <p:cNvSpPr>
            <a:spLocks noGrp="1"/>
          </p:cNvSpPr>
          <p:nvPr>
            <p:ph type="subTitle" idx="1"/>
          </p:nvPr>
        </p:nvSpPr>
        <p:spPr>
          <a:xfrm>
            <a:off x="1371600" y="1828800"/>
            <a:ext cx="6400800" cy="3124200"/>
          </a:xfrm>
        </p:spPr>
        <p:txBody>
          <a:bodyPr/>
          <a:lstStyle/>
          <a:p>
            <a:pPr eaLnBrk="1" hangingPunct="1">
              <a:lnSpc>
                <a:spcPct val="80000"/>
              </a:lnSpc>
            </a:pPr>
            <a:r>
              <a:rPr lang="en-US" sz="2000" dirty="0" smtClean="0">
                <a:solidFill>
                  <a:srgbClr val="1B180F"/>
                </a:solidFill>
                <a:latin typeface="Times New Roman" pitchFamily="18" charset="0"/>
                <a:cs typeface="Times New Roman" pitchFamily="18" charset="0"/>
              </a:rPr>
              <a:t>Population Pharmacokinetic and </a:t>
            </a:r>
            <a:r>
              <a:rPr lang="en-US" sz="2000" dirty="0" err="1" smtClean="0">
                <a:solidFill>
                  <a:srgbClr val="1B180F"/>
                </a:solidFill>
                <a:latin typeface="Times New Roman" pitchFamily="18" charset="0"/>
                <a:cs typeface="Times New Roman" pitchFamily="18" charset="0"/>
              </a:rPr>
              <a:t>Pharmacodynamic</a:t>
            </a:r>
            <a:r>
              <a:rPr lang="en-US" sz="2000" dirty="0" smtClean="0">
                <a:solidFill>
                  <a:srgbClr val="1B180F"/>
                </a:solidFill>
                <a:latin typeface="Times New Roman" pitchFamily="18" charset="0"/>
                <a:cs typeface="Times New Roman" pitchFamily="18" charset="0"/>
              </a:rPr>
              <a:t> Model-based Comparability Assessment of a  </a:t>
            </a:r>
            <a:br>
              <a:rPr lang="en-US" sz="2000" dirty="0" smtClean="0">
                <a:solidFill>
                  <a:srgbClr val="1B180F"/>
                </a:solidFill>
                <a:latin typeface="Times New Roman" pitchFamily="18" charset="0"/>
                <a:cs typeface="Times New Roman" pitchFamily="18" charset="0"/>
              </a:rPr>
            </a:br>
            <a:r>
              <a:rPr lang="en-US" sz="2000" dirty="0" smtClean="0">
                <a:solidFill>
                  <a:srgbClr val="1B180F"/>
                </a:solidFill>
                <a:latin typeface="Times New Roman" pitchFamily="18" charset="0"/>
                <a:cs typeface="Times New Roman" pitchFamily="18" charset="0"/>
              </a:rPr>
              <a:t>Recombinant Human </a:t>
            </a:r>
            <a:r>
              <a:rPr lang="en-US" sz="2000" dirty="0" err="1" smtClean="0">
                <a:solidFill>
                  <a:srgbClr val="1B180F"/>
                </a:solidFill>
                <a:latin typeface="Times New Roman" pitchFamily="18" charset="0"/>
                <a:cs typeface="Times New Roman" pitchFamily="18" charset="0"/>
              </a:rPr>
              <a:t>Epoetin</a:t>
            </a:r>
            <a:r>
              <a:rPr lang="en-US" sz="2000" dirty="0" smtClean="0">
                <a:solidFill>
                  <a:srgbClr val="1B180F"/>
                </a:solidFill>
                <a:latin typeface="Times New Roman" pitchFamily="18" charset="0"/>
                <a:cs typeface="Times New Roman" pitchFamily="18" charset="0"/>
              </a:rPr>
              <a:t> Alfa and the </a:t>
            </a:r>
            <a:r>
              <a:rPr lang="en-US" sz="2000" dirty="0" err="1" smtClean="0">
                <a:solidFill>
                  <a:srgbClr val="1B180F"/>
                </a:solidFill>
                <a:latin typeface="Times New Roman" pitchFamily="18" charset="0"/>
                <a:cs typeface="Times New Roman" pitchFamily="18" charset="0"/>
              </a:rPr>
              <a:t>Biosimilar</a:t>
            </a:r>
            <a:r>
              <a:rPr lang="en-US" sz="2000" dirty="0" smtClean="0">
                <a:solidFill>
                  <a:srgbClr val="1B180F"/>
                </a:solidFill>
                <a:latin typeface="Times New Roman" pitchFamily="18" charset="0"/>
                <a:cs typeface="Times New Roman" pitchFamily="18" charset="0"/>
              </a:rPr>
              <a:t> HX575</a:t>
            </a:r>
          </a:p>
          <a:p>
            <a:pPr eaLnBrk="1" hangingPunct="1">
              <a:lnSpc>
                <a:spcPct val="80000"/>
              </a:lnSpc>
            </a:pPr>
            <a:endParaRPr lang="en-US" sz="2000" dirty="0" smtClean="0">
              <a:solidFill>
                <a:srgbClr val="1B180F"/>
              </a:solidFill>
              <a:latin typeface="Times New Roman" pitchFamily="18" charset="0"/>
              <a:cs typeface="Times New Roman" pitchFamily="18" charset="0"/>
            </a:endParaRPr>
          </a:p>
          <a:p>
            <a:pPr eaLnBrk="1" hangingPunct="1">
              <a:lnSpc>
                <a:spcPct val="80000"/>
              </a:lnSpc>
            </a:pPr>
            <a:r>
              <a:rPr lang="en-US" altLang="zh-CN" sz="1400" dirty="0" err="1" smtClean="0">
                <a:solidFill>
                  <a:schemeClr val="tx1"/>
                </a:solidFill>
                <a:latin typeface="Times New Roman" pitchFamily="18" charset="0"/>
                <a:ea typeface="宋体" pitchFamily="2" charset="-122"/>
                <a:cs typeface="Times New Roman" pitchFamily="18" charset="0"/>
              </a:rPr>
              <a:t>Xiaoyu</a:t>
            </a:r>
            <a:r>
              <a:rPr lang="en-US" altLang="zh-CN" sz="1400" dirty="0" smtClean="0">
                <a:solidFill>
                  <a:schemeClr val="tx1"/>
                </a:solidFill>
                <a:latin typeface="Times New Roman" pitchFamily="18" charset="0"/>
                <a:ea typeface="宋体" pitchFamily="2" charset="-122"/>
                <a:cs typeface="Times New Roman" pitchFamily="18" charset="0"/>
              </a:rPr>
              <a:t> Yan</a:t>
            </a:r>
            <a:r>
              <a:rPr lang="en-US" altLang="zh-CN" sz="1400" baseline="30000" dirty="0" smtClean="0">
                <a:solidFill>
                  <a:schemeClr val="tx1"/>
                </a:solidFill>
                <a:latin typeface="Times New Roman" pitchFamily="18" charset="0"/>
                <a:ea typeface="宋体" pitchFamily="2" charset="-122"/>
                <a:cs typeface="Times New Roman" pitchFamily="18" charset="0"/>
              </a:rPr>
              <a:t>1</a:t>
            </a:r>
            <a:r>
              <a:rPr lang="en-US" altLang="zh-CN" sz="1400" dirty="0" smtClean="0">
                <a:solidFill>
                  <a:schemeClr val="tx1"/>
                </a:solidFill>
                <a:latin typeface="Times New Roman" pitchFamily="18" charset="0"/>
                <a:ea typeface="宋体" pitchFamily="2" charset="-122"/>
                <a:cs typeface="Times New Roman" pitchFamily="18" charset="0"/>
              </a:rPr>
              <a:t>, Phil Lowe</a:t>
            </a:r>
            <a:r>
              <a:rPr lang="en-US" altLang="zh-CN" sz="1400" baseline="30000" dirty="0" smtClean="0">
                <a:solidFill>
                  <a:schemeClr val="tx1"/>
                </a:solidFill>
                <a:latin typeface="Times New Roman" pitchFamily="18" charset="0"/>
                <a:ea typeface="宋体" pitchFamily="2" charset="-122"/>
                <a:cs typeface="Times New Roman" pitchFamily="18" charset="0"/>
              </a:rPr>
              <a:t>2</a:t>
            </a:r>
            <a:r>
              <a:rPr lang="en-US" altLang="zh-CN" sz="1400" dirty="0" smtClean="0">
                <a:solidFill>
                  <a:schemeClr val="tx1"/>
                </a:solidFill>
                <a:latin typeface="Times New Roman" pitchFamily="18" charset="0"/>
                <a:ea typeface="宋体" pitchFamily="2" charset="-122"/>
                <a:cs typeface="Times New Roman" pitchFamily="18" charset="0"/>
              </a:rPr>
              <a:t>, Etienne Pigeolet</a:t>
            </a:r>
            <a:r>
              <a:rPr lang="en-US" altLang="zh-CN" sz="1400" baseline="30000" dirty="0" smtClean="0">
                <a:solidFill>
                  <a:schemeClr val="tx1"/>
                </a:solidFill>
                <a:latin typeface="Times New Roman" pitchFamily="18" charset="0"/>
                <a:ea typeface="宋体" pitchFamily="2" charset="-122"/>
                <a:cs typeface="Times New Roman" pitchFamily="18" charset="0"/>
              </a:rPr>
              <a:t>2</a:t>
            </a:r>
            <a:r>
              <a:rPr lang="en-US" altLang="zh-CN" sz="1400" dirty="0" smtClean="0">
                <a:solidFill>
                  <a:schemeClr val="tx1"/>
                </a:solidFill>
                <a:latin typeface="Times New Roman" pitchFamily="18" charset="0"/>
                <a:ea typeface="宋体" pitchFamily="2" charset="-122"/>
                <a:cs typeface="Times New Roman" pitchFamily="18" charset="0"/>
              </a:rPr>
              <a:t>, Martin Fink</a:t>
            </a:r>
            <a:r>
              <a:rPr lang="en-US" altLang="zh-CN" sz="1400" baseline="30000" dirty="0" smtClean="0">
                <a:solidFill>
                  <a:schemeClr val="tx1"/>
                </a:solidFill>
                <a:latin typeface="Times New Roman" pitchFamily="18" charset="0"/>
                <a:ea typeface="宋体" pitchFamily="2" charset="-122"/>
                <a:cs typeface="Times New Roman" pitchFamily="18" charset="0"/>
              </a:rPr>
              <a:t>2</a:t>
            </a:r>
            <a:r>
              <a:rPr lang="en-US" altLang="zh-CN" sz="1400" dirty="0" smtClean="0">
                <a:solidFill>
                  <a:schemeClr val="tx1"/>
                </a:solidFill>
                <a:latin typeface="Times New Roman" pitchFamily="18" charset="0"/>
                <a:ea typeface="宋体" pitchFamily="2" charset="-122"/>
                <a:cs typeface="Times New Roman" pitchFamily="18" charset="0"/>
              </a:rPr>
              <a:t>, Alexander Berghout</a:t>
            </a:r>
            <a:r>
              <a:rPr lang="en-US" altLang="zh-CN" sz="1400" baseline="30000" dirty="0" smtClean="0">
                <a:solidFill>
                  <a:schemeClr val="tx1"/>
                </a:solidFill>
                <a:latin typeface="Times New Roman" pitchFamily="18" charset="0"/>
                <a:ea typeface="宋体" pitchFamily="2" charset="-122"/>
                <a:cs typeface="Times New Roman" pitchFamily="18" charset="0"/>
              </a:rPr>
              <a:t>3</a:t>
            </a:r>
            <a:r>
              <a:rPr lang="en-US" altLang="zh-CN" sz="1400" dirty="0" smtClean="0">
                <a:solidFill>
                  <a:schemeClr val="tx1"/>
                </a:solidFill>
                <a:latin typeface="Times New Roman" pitchFamily="18" charset="0"/>
                <a:ea typeface="宋体" pitchFamily="2" charset="-122"/>
                <a:cs typeface="Times New Roman" pitchFamily="18" charset="0"/>
              </a:rPr>
              <a:t>, Sigrid Balser</a:t>
            </a:r>
            <a:r>
              <a:rPr lang="en-US" altLang="zh-CN" sz="1400" baseline="30000" dirty="0" smtClean="0">
                <a:solidFill>
                  <a:schemeClr val="tx1"/>
                </a:solidFill>
                <a:latin typeface="Times New Roman" pitchFamily="18" charset="0"/>
                <a:ea typeface="宋体" pitchFamily="2" charset="-122"/>
                <a:cs typeface="Times New Roman" pitchFamily="18" charset="0"/>
              </a:rPr>
              <a:t>3</a:t>
            </a:r>
            <a:r>
              <a:rPr lang="en-US" altLang="zh-CN" sz="1400" dirty="0" smtClean="0">
                <a:solidFill>
                  <a:schemeClr val="tx1"/>
                </a:solidFill>
                <a:latin typeface="Times New Roman" pitchFamily="18" charset="0"/>
                <a:ea typeface="宋体" pitchFamily="2" charset="-122"/>
                <a:cs typeface="Times New Roman" pitchFamily="18" charset="0"/>
              </a:rPr>
              <a:t>, </a:t>
            </a:r>
            <a:r>
              <a:rPr lang="en-US" altLang="zh-CN" sz="1400" dirty="0" err="1" smtClean="0">
                <a:solidFill>
                  <a:schemeClr val="tx1"/>
                </a:solidFill>
                <a:latin typeface="Times New Roman" pitchFamily="18" charset="0"/>
                <a:ea typeface="宋体" pitchFamily="2" charset="-122"/>
                <a:cs typeface="Times New Roman" pitchFamily="18" charset="0"/>
              </a:rPr>
              <a:t>Wojciech</a:t>
            </a:r>
            <a:r>
              <a:rPr lang="en-US" altLang="zh-CN" sz="1400" dirty="0" smtClean="0">
                <a:solidFill>
                  <a:schemeClr val="tx1"/>
                </a:solidFill>
                <a:latin typeface="Times New Roman" pitchFamily="18" charset="0"/>
                <a:ea typeface="宋体" pitchFamily="2" charset="-122"/>
                <a:cs typeface="Times New Roman" pitchFamily="18" charset="0"/>
              </a:rPr>
              <a:t> Krzyzanski</a:t>
            </a:r>
            <a:r>
              <a:rPr lang="en-US" altLang="zh-CN" sz="1400" baseline="30000" dirty="0" smtClean="0">
                <a:solidFill>
                  <a:schemeClr val="tx1"/>
                </a:solidFill>
                <a:latin typeface="Times New Roman" pitchFamily="18" charset="0"/>
                <a:ea typeface="宋体" pitchFamily="2" charset="-122"/>
                <a:cs typeface="Times New Roman" pitchFamily="18" charset="0"/>
              </a:rPr>
              <a:t>1</a:t>
            </a:r>
          </a:p>
          <a:p>
            <a:pPr eaLnBrk="1" hangingPunct="1">
              <a:lnSpc>
                <a:spcPct val="80000"/>
              </a:lnSpc>
            </a:pPr>
            <a:r>
              <a:rPr lang="en-US" sz="1400" baseline="30000" dirty="0" smtClean="0">
                <a:solidFill>
                  <a:schemeClr val="tx1"/>
                </a:solidFill>
                <a:latin typeface="Times New Roman" pitchFamily="18" charset="0"/>
                <a:cs typeface="Times New Roman" pitchFamily="18" charset="0"/>
              </a:rPr>
              <a:t>1</a:t>
            </a:r>
            <a:r>
              <a:rPr lang="en-US" sz="1400" dirty="0" smtClean="0">
                <a:solidFill>
                  <a:schemeClr val="tx1"/>
                </a:solidFill>
                <a:latin typeface="Times New Roman" pitchFamily="18" charset="0"/>
                <a:cs typeface="Times New Roman" pitchFamily="18" charset="0"/>
              </a:rPr>
              <a:t> Department of Pharmaceutical Sciences, State University of New York at Buffalo, Buffalo, New York, USA </a:t>
            </a:r>
            <a:r>
              <a:rPr lang="en-US" sz="1400" baseline="30000" dirty="0" smtClean="0">
                <a:solidFill>
                  <a:schemeClr val="tx1"/>
                </a:solidFill>
                <a:latin typeface="Times New Roman" pitchFamily="18" charset="0"/>
                <a:cs typeface="Times New Roman" pitchFamily="18" charset="0"/>
              </a:rPr>
              <a:t>2</a:t>
            </a:r>
            <a:r>
              <a:rPr lang="en-US" sz="1400" dirty="0" smtClean="0">
                <a:solidFill>
                  <a:schemeClr val="tx1"/>
                </a:solidFill>
                <a:latin typeface="Times New Roman" pitchFamily="18" charset="0"/>
                <a:cs typeface="Times New Roman" pitchFamily="18" charset="0"/>
              </a:rPr>
              <a:t> Novartis </a:t>
            </a:r>
            <a:r>
              <a:rPr lang="en-US" sz="1400" dirty="0" err="1" smtClean="0">
                <a:solidFill>
                  <a:schemeClr val="tx1"/>
                </a:solidFill>
                <a:latin typeface="Times New Roman" pitchFamily="18" charset="0"/>
                <a:cs typeface="Times New Roman" pitchFamily="18" charset="0"/>
              </a:rPr>
              <a:t>Pharma</a:t>
            </a:r>
            <a:r>
              <a:rPr lang="en-US" sz="1400" dirty="0" smtClean="0">
                <a:solidFill>
                  <a:schemeClr val="tx1"/>
                </a:solidFill>
                <a:latin typeface="Times New Roman" pitchFamily="18" charset="0"/>
                <a:cs typeface="Times New Roman" pitchFamily="18" charset="0"/>
              </a:rPr>
              <a:t> AG, Modeling &amp; Simulation, Basel, Switzerland </a:t>
            </a:r>
            <a:r>
              <a:rPr lang="en-US" sz="1400" baseline="30000" dirty="0" smtClean="0">
                <a:solidFill>
                  <a:schemeClr val="tx1"/>
                </a:solidFill>
                <a:latin typeface="Times New Roman" pitchFamily="18" charset="0"/>
                <a:cs typeface="Times New Roman" pitchFamily="18" charset="0"/>
              </a:rPr>
              <a:t>3</a:t>
            </a:r>
            <a:r>
              <a:rPr lang="en-US" sz="1400" dirty="0" smtClean="0">
                <a:solidFill>
                  <a:schemeClr val="tx1"/>
                </a:solidFill>
                <a:latin typeface="Times New Roman" pitchFamily="18" charset="0"/>
                <a:cs typeface="Times New Roman" pitchFamily="18" charset="0"/>
              </a:rPr>
              <a:t> </a:t>
            </a:r>
            <a:r>
              <a:rPr lang="de-DE" sz="1400" dirty="0">
                <a:solidFill>
                  <a:schemeClr val="tx1"/>
                </a:solidFill>
                <a:latin typeface="Times New Roman" pitchFamily="18" charset="0"/>
                <a:cs typeface="Times New Roman" pitchFamily="18" charset="0"/>
              </a:rPr>
              <a:t>Hexal AG, Sandoz Biopharmaceuticals, Holzkirchen, Germany</a:t>
            </a:r>
            <a:endParaRPr lang="it-IT" sz="1400" dirty="0" smtClean="0">
              <a:solidFill>
                <a:schemeClr val="tx1"/>
              </a:solidFill>
              <a:latin typeface="Times New Roman" pitchFamily="18" charset="0"/>
              <a:cs typeface="Times New Roman" pitchFamily="18" charset="0"/>
            </a:endParaRPr>
          </a:p>
        </p:txBody>
      </p:sp>
      <p:pic>
        <p:nvPicPr>
          <p:cNvPr id="15364" name="Picture 5" descr="AAPS_LOGO_Grey10_PMS302.pdf"/>
          <p:cNvPicPr>
            <a:picLocks noChangeAspect="1"/>
          </p:cNvPicPr>
          <p:nvPr/>
        </p:nvPicPr>
        <p:blipFill>
          <a:blip r:embed="rId2"/>
          <a:srcRect/>
          <a:stretch>
            <a:fillRect/>
          </a:stretch>
        </p:blipFill>
        <p:spPr bwMode="auto">
          <a:xfrm>
            <a:off x="4648200" y="5181600"/>
            <a:ext cx="2489200" cy="763588"/>
          </a:xfrm>
          <a:prstGeom prst="rect">
            <a:avLst/>
          </a:prstGeom>
          <a:noFill/>
          <a:ln w="9525">
            <a:noFill/>
            <a:miter lim="800000"/>
            <a:headEnd/>
            <a:tailEnd/>
          </a:ln>
        </p:spPr>
      </p:pic>
      <p:pic>
        <p:nvPicPr>
          <p:cNvPr id="15365" name="Picture 6" descr="PTlogo.eps"/>
          <p:cNvPicPr>
            <a:picLocks noChangeAspect="1"/>
          </p:cNvPicPr>
          <p:nvPr/>
        </p:nvPicPr>
        <p:blipFill>
          <a:blip r:embed="rId3"/>
          <a:srcRect/>
          <a:stretch>
            <a:fillRect/>
          </a:stretch>
        </p:blipFill>
        <p:spPr bwMode="auto">
          <a:xfrm>
            <a:off x="2057400" y="5181600"/>
            <a:ext cx="2047875" cy="685800"/>
          </a:xfrm>
          <a:prstGeom prst="rect">
            <a:avLst/>
          </a:prstGeom>
          <a:noFill/>
          <a:ln w="9525">
            <a:noFill/>
            <a:miter lim="800000"/>
            <a:headEnd/>
            <a:tailEnd/>
          </a:ln>
        </p:spPr>
      </p:pic>
      <p:sp>
        <p:nvSpPr>
          <p:cNvPr id="14" name="Rectangle 13"/>
          <p:cNvSpPr/>
          <p:nvPr/>
        </p:nvSpPr>
        <p:spPr>
          <a:xfrm>
            <a:off x="152400" y="152400"/>
            <a:ext cx="8839200" cy="6553200"/>
          </a:xfrm>
          <a:prstGeom prst="rect">
            <a:avLst/>
          </a:prstGeom>
          <a:noFill/>
          <a:ln w="50800" cap="flat" cmpd="thickThin"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p:txBody>
          <a:bodyPr/>
          <a:lstStyle/>
          <a:p>
            <a:pPr eaLnBrk="1" hangingPunct="1"/>
            <a:r>
              <a:rPr lang="en-US" sz="3200" u="sng" dirty="0" smtClean="0">
                <a:solidFill>
                  <a:srgbClr val="730000"/>
                </a:solidFill>
                <a:latin typeface="Times New Roman" pitchFamily="18" charset="0"/>
                <a:cs typeface="Times New Roman" pitchFamily="18" charset="0"/>
              </a:rPr>
              <a:t>Model predictions for </a:t>
            </a:r>
            <a:r>
              <a:rPr lang="en-US" sz="3200" u="sng" dirty="0" err="1" smtClean="0">
                <a:solidFill>
                  <a:srgbClr val="730000"/>
                </a:solidFill>
                <a:latin typeface="Times New Roman" pitchFamily="18" charset="0"/>
                <a:cs typeface="Times New Roman" pitchFamily="18" charset="0"/>
              </a:rPr>
              <a:t>nonstationary</a:t>
            </a:r>
            <a:r>
              <a:rPr lang="en-US" sz="3200" u="sng" dirty="0" smtClean="0">
                <a:solidFill>
                  <a:srgbClr val="730000"/>
                </a:solidFill>
                <a:latin typeface="Times New Roman" pitchFamily="18" charset="0"/>
                <a:cs typeface="Times New Roman" pitchFamily="18" charset="0"/>
              </a:rPr>
              <a:t> PK</a:t>
            </a:r>
          </a:p>
        </p:txBody>
      </p:sp>
      <p:sp>
        <p:nvSpPr>
          <p:cNvPr id="24578" name="Footer Placeholder 3"/>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solidFill>
                  <a:srgbClr val="898989"/>
                </a:solidFill>
                <a:latin typeface="Gill Sans MT"/>
              </a:rPr>
              <a:t>Young Innovators 2011</a:t>
            </a:r>
          </a:p>
        </p:txBody>
      </p:sp>
      <p:pic>
        <p:nvPicPr>
          <p:cNvPr id="24579"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24580"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pic>
        <p:nvPicPr>
          <p:cNvPr id="24581" name="Picture 7" descr="VPC_IV_OVERLAY"/>
          <p:cNvPicPr>
            <a:picLocks noChangeAspect="1" noChangeArrowheads="1"/>
          </p:cNvPicPr>
          <p:nvPr/>
        </p:nvPicPr>
        <p:blipFill>
          <a:blip r:embed="rId4"/>
          <a:srcRect/>
          <a:stretch>
            <a:fillRect/>
          </a:stretch>
        </p:blipFill>
        <p:spPr bwMode="auto">
          <a:xfrm>
            <a:off x="152400" y="1371600"/>
            <a:ext cx="8839200" cy="3314700"/>
          </a:xfrm>
          <a:prstGeom prst="rect">
            <a:avLst/>
          </a:prstGeom>
          <a:noFill/>
          <a:ln w="9525">
            <a:noFill/>
            <a:miter lim="800000"/>
            <a:headEnd/>
            <a:tailEnd/>
          </a:ln>
        </p:spPr>
      </p:pic>
      <p:sp>
        <p:nvSpPr>
          <p:cNvPr id="24582" name="Text Box 8"/>
          <p:cNvSpPr txBox="1">
            <a:spLocks noChangeArrowheads="1"/>
          </p:cNvSpPr>
          <p:nvPr/>
        </p:nvSpPr>
        <p:spPr bwMode="auto">
          <a:xfrm>
            <a:off x="990600" y="4876800"/>
            <a:ext cx="7543800" cy="1069975"/>
          </a:xfrm>
          <a:prstGeom prst="rect">
            <a:avLst/>
          </a:prstGeom>
          <a:noFill/>
          <a:ln w="9525">
            <a:noFill/>
            <a:miter lim="800000"/>
            <a:headEnd/>
            <a:tailEnd/>
          </a:ln>
        </p:spPr>
        <p:txBody>
          <a:bodyPr>
            <a:spAutoFit/>
          </a:bodyPr>
          <a:lstStyle/>
          <a:p>
            <a:pPr eaLnBrk="0" hangingPunct="0">
              <a:spcBef>
                <a:spcPct val="50000"/>
              </a:spcBef>
            </a:pPr>
            <a:r>
              <a:rPr lang="en-US" altLang="zh-CN" sz="1600" dirty="0">
                <a:ea typeface="宋体" pitchFamily="2" charset="-122"/>
              </a:rPr>
              <a:t>Mean concentrations vs. time since the last dose profiles after the 1st IV </a:t>
            </a:r>
            <a:r>
              <a:rPr lang="en-US" altLang="zh-CN" sz="1600" dirty="0" smtClean="0">
                <a:ea typeface="宋体" pitchFamily="2" charset="-122"/>
              </a:rPr>
              <a:t>dose (blue line) </a:t>
            </a:r>
            <a:r>
              <a:rPr lang="en-US" altLang="zh-CN" sz="1600" dirty="0">
                <a:ea typeface="宋体" pitchFamily="2" charset="-122"/>
              </a:rPr>
              <a:t>and 11th IV dose </a:t>
            </a:r>
            <a:r>
              <a:rPr lang="en-US" altLang="zh-CN" sz="1600" dirty="0" smtClean="0">
                <a:ea typeface="宋体" pitchFamily="2" charset="-122"/>
              </a:rPr>
              <a:t>(red line) generated </a:t>
            </a:r>
            <a:r>
              <a:rPr lang="en-US" altLang="zh-CN" sz="1600" dirty="0">
                <a:ea typeface="宋体" pitchFamily="2" charset="-122"/>
              </a:rPr>
              <a:t>from the visual predictive check for HX575 (left) and the comparator </a:t>
            </a:r>
            <a:r>
              <a:rPr lang="en-US" altLang="zh-CN" sz="1600" dirty="0" err="1">
                <a:ea typeface="宋体" pitchFamily="2" charset="-122"/>
              </a:rPr>
              <a:t>epoetin</a:t>
            </a:r>
            <a:r>
              <a:rPr lang="en-US" altLang="zh-CN" sz="1600" dirty="0">
                <a:ea typeface="宋体" pitchFamily="2" charset="-122"/>
              </a:rPr>
              <a:t> </a:t>
            </a:r>
            <a:r>
              <a:rPr lang="en-US" altLang="zh-CN" sz="1600" dirty="0" err="1">
                <a:ea typeface="宋体" pitchFamily="2" charset="-122"/>
              </a:rPr>
              <a:t>alfa</a:t>
            </a:r>
            <a:r>
              <a:rPr lang="en-US" altLang="zh-CN" sz="1600" dirty="0">
                <a:ea typeface="宋体" pitchFamily="2" charset="-122"/>
              </a:rPr>
              <a:t> (right). </a:t>
            </a:r>
            <a:r>
              <a:rPr lang="en-US" altLang="zh-CN" sz="1600" dirty="0" smtClean="0">
                <a:ea typeface="宋体" pitchFamily="2" charset="-122"/>
              </a:rPr>
              <a:t>Blue </a:t>
            </a:r>
            <a:r>
              <a:rPr lang="en-US" altLang="zh-CN" sz="1600" dirty="0">
                <a:ea typeface="宋体" pitchFamily="2" charset="-122"/>
              </a:rPr>
              <a:t>and </a:t>
            </a:r>
            <a:r>
              <a:rPr lang="en-US" altLang="zh-CN" sz="1600" dirty="0" smtClean="0">
                <a:ea typeface="宋体" pitchFamily="2" charset="-122"/>
              </a:rPr>
              <a:t>red </a:t>
            </a:r>
            <a:r>
              <a:rPr lang="en-US" altLang="zh-CN" sz="1600" dirty="0">
                <a:ea typeface="宋体" pitchFamily="2" charset="-122"/>
              </a:rPr>
              <a:t>circles represent the observed mean data. </a:t>
            </a:r>
            <a:endParaRPr lang="en-US" sz="1600" dirty="0"/>
          </a:p>
        </p:txBody>
      </p:sp>
      <p:sp>
        <p:nvSpPr>
          <p:cNvPr id="9" name="TextBox 8"/>
          <p:cNvSpPr txBox="1"/>
          <p:nvPr/>
        </p:nvSpPr>
        <p:spPr>
          <a:xfrm>
            <a:off x="3405930" y="6155973"/>
            <a:ext cx="5661870" cy="276999"/>
          </a:xfrm>
          <a:prstGeom prst="rect">
            <a:avLst/>
          </a:prstGeom>
          <a:noFill/>
        </p:spPr>
        <p:txBody>
          <a:bodyPr wrap="square" rtlCol="0">
            <a:spAutoFit/>
          </a:bodyPr>
          <a:lstStyle/>
          <a:p>
            <a:r>
              <a:rPr lang="en-US" sz="1200" dirty="0"/>
              <a:t>Adapted from the </a:t>
            </a:r>
            <a:r>
              <a:rPr lang="en-US" sz="1200" dirty="0" smtClean="0"/>
              <a:t>publication Yan </a:t>
            </a:r>
            <a:r>
              <a:rPr lang="en-US" sz="1200" dirty="0"/>
              <a:t>X, Lowe P, Fink M et al. J </a:t>
            </a:r>
            <a:r>
              <a:rPr lang="en-US" sz="1200" dirty="0" err="1"/>
              <a:t>Clin</a:t>
            </a:r>
            <a:r>
              <a:rPr lang="en-US" sz="1200" dirty="0"/>
              <a:t> </a:t>
            </a:r>
            <a:r>
              <a:rPr lang="en-US" sz="1200" dirty="0" err="1"/>
              <a:t>Pharmacol</a:t>
            </a:r>
            <a:r>
              <a:rPr lang="en-US" sz="1200" dirty="0"/>
              <a:t>. 2011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p:txBody>
          <a:bodyPr/>
          <a:lstStyle/>
          <a:p>
            <a:pPr eaLnBrk="1" hangingPunct="1"/>
            <a:r>
              <a:rPr lang="en-US" sz="3200" u="sng" smtClean="0">
                <a:solidFill>
                  <a:srgbClr val="730000"/>
                </a:solidFill>
                <a:latin typeface="Times New Roman" pitchFamily="18" charset="0"/>
                <a:cs typeface="Times New Roman" pitchFamily="18" charset="0"/>
              </a:rPr>
              <a:t>Nonstationary clearance</a:t>
            </a:r>
          </a:p>
        </p:txBody>
      </p:sp>
      <p:sp>
        <p:nvSpPr>
          <p:cNvPr id="25602" name="Footer Placeholder 3"/>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solidFill>
                  <a:srgbClr val="898989"/>
                </a:solidFill>
                <a:latin typeface="Gill Sans MT"/>
              </a:rPr>
              <a:t>Young Innovators 2011</a:t>
            </a:r>
          </a:p>
        </p:txBody>
      </p:sp>
      <p:pic>
        <p:nvPicPr>
          <p:cNvPr id="25603"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25604"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sp>
        <p:nvSpPr>
          <p:cNvPr id="25621" name="Text Box 21"/>
          <p:cNvSpPr txBox="1">
            <a:spLocks noChangeArrowheads="1"/>
          </p:cNvSpPr>
          <p:nvPr/>
        </p:nvSpPr>
        <p:spPr bwMode="auto">
          <a:xfrm>
            <a:off x="1219200" y="5191125"/>
            <a:ext cx="6781800" cy="822325"/>
          </a:xfrm>
          <a:prstGeom prst="rect">
            <a:avLst/>
          </a:prstGeom>
          <a:noFill/>
          <a:ln w="9525">
            <a:noFill/>
            <a:miter lim="800000"/>
            <a:headEnd/>
            <a:tailEnd/>
          </a:ln>
          <a:effectLst/>
        </p:spPr>
        <p:txBody>
          <a:bodyPr>
            <a:spAutoFit/>
          </a:bodyPr>
          <a:lstStyle/>
          <a:p>
            <a:pPr algn="just" defTabSz="1881188" eaLnBrk="0" hangingPunct="0">
              <a:spcBef>
                <a:spcPct val="50000"/>
              </a:spcBef>
            </a:pPr>
            <a:r>
              <a:rPr lang="en-US" sz="1200"/>
              <a:t>Top two panels: simulation of the total clearance vs. time profiles after multiple IV and SC administrations of HX575 (left) and the comparator (right). Bottom two panels: simulation of P2 vs. time profiles after multiple IV and SC administrations of HX575 (left) and the comparator (right).</a:t>
            </a:r>
            <a:br>
              <a:rPr lang="en-US" sz="1200"/>
            </a:br>
            <a:r>
              <a:rPr lang="en-US" sz="1200"/>
              <a:t>Arrows represent dosing events.</a:t>
            </a:r>
          </a:p>
        </p:txBody>
      </p:sp>
      <p:grpSp>
        <p:nvGrpSpPr>
          <p:cNvPr id="25627" name="Group 27"/>
          <p:cNvGrpSpPr>
            <a:grpSpLocks/>
          </p:cNvGrpSpPr>
          <p:nvPr/>
        </p:nvGrpSpPr>
        <p:grpSpPr bwMode="auto">
          <a:xfrm>
            <a:off x="1752600" y="1219200"/>
            <a:ext cx="5942013" cy="3938588"/>
            <a:chOff x="1104" y="768"/>
            <a:chExt cx="3743" cy="2481"/>
          </a:xfrm>
        </p:grpSpPr>
        <p:pic>
          <p:nvPicPr>
            <p:cNvPr id="25606" name="Picture 18" descr="TOTAL_CL"/>
            <p:cNvPicPr>
              <a:picLocks noChangeAspect="1" noChangeArrowheads="1"/>
            </p:cNvPicPr>
            <p:nvPr/>
          </p:nvPicPr>
          <p:blipFill>
            <a:blip r:embed="rId4"/>
            <a:srcRect/>
            <a:stretch>
              <a:fillRect/>
            </a:stretch>
          </p:blipFill>
          <p:spPr bwMode="auto">
            <a:xfrm>
              <a:off x="1104" y="768"/>
              <a:ext cx="3552" cy="2481"/>
            </a:xfrm>
            <a:prstGeom prst="rect">
              <a:avLst/>
            </a:prstGeom>
            <a:noFill/>
            <a:ln w="9525">
              <a:noFill/>
              <a:miter lim="800000"/>
              <a:headEnd/>
              <a:tailEnd/>
            </a:ln>
          </p:spPr>
        </p:pic>
        <p:grpSp>
          <p:nvGrpSpPr>
            <p:cNvPr id="25607" name="Group 19"/>
            <p:cNvGrpSpPr>
              <a:grpSpLocks/>
            </p:cNvGrpSpPr>
            <p:nvPr/>
          </p:nvGrpSpPr>
          <p:grpSpPr bwMode="auto">
            <a:xfrm>
              <a:off x="2189" y="783"/>
              <a:ext cx="781" cy="250"/>
              <a:chOff x="2203" y="902"/>
              <a:chExt cx="836" cy="287"/>
            </a:xfrm>
          </p:grpSpPr>
          <p:sp>
            <p:nvSpPr>
              <p:cNvPr id="25617" name="Line 20"/>
              <p:cNvSpPr>
                <a:spLocks noChangeShapeType="1"/>
              </p:cNvSpPr>
              <p:nvPr/>
            </p:nvSpPr>
            <p:spPr bwMode="auto">
              <a:xfrm>
                <a:off x="2203" y="978"/>
                <a:ext cx="240" cy="0"/>
              </a:xfrm>
              <a:prstGeom prst="line">
                <a:avLst/>
              </a:prstGeom>
              <a:noFill/>
              <a:ln w="12700">
                <a:solidFill>
                  <a:schemeClr val="tx1"/>
                </a:solidFill>
                <a:round/>
                <a:headEnd/>
                <a:tailEnd/>
              </a:ln>
            </p:spPr>
            <p:txBody>
              <a:bodyPr/>
              <a:lstStyle/>
              <a:p>
                <a:endParaRPr lang="en-US"/>
              </a:p>
            </p:txBody>
          </p:sp>
          <p:sp>
            <p:nvSpPr>
              <p:cNvPr id="25618" name="Line 21"/>
              <p:cNvSpPr>
                <a:spLocks noChangeShapeType="1"/>
              </p:cNvSpPr>
              <p:nvPr/>
            </p:nvSpPr>
            <p:spPr bwMode="auto">
              <a:xfrm>
                <a:off x="2213" y="1074"/>
                <a:ext cx="240" cy="0"/>
              </a:xfrm>
              <a:prstGeom prst="line">
                <a:avLst/>
              </a:prstGeom>
              <a:noFill/>
              <a:ln w="12700">
                <a:solidFill>
                  <a:schemeClr val="tx1"/>
                </a:solidFill>
                <a:prstDash val="dash"/>
                <a:round/>
                <a:headEnd/>
                <a:tailEnd/>
              </a:ln>
            </p:spPr>
            <p:txBody>
              <a:bodyPr/>
              <a:lstStyle/>
              <a:p>
                <a:endParaRPr lang="en-US"/>
              </a:p>
            </p:txBody>
          </p:sp>
          <p:sp>
            <p:nvSpPr>
              <p:cNvPr id="25619" name="Text Box 22"/>
              <p:cNvSpPr txBox="1">
                <a:spLocks noChangeArrowheads="1"/>
              </p:cNvSpPr>
              <p:nvPr/>
            </p:nvSpPr>
            <p:spPr bwMode="auto">
              <a:xfrm>
                <a:off x="2414" y="902"/>
                <a:ext cx="625" cy="287"/>
              </a:xfrm>
              <a:prstGeom prst="rect">
                <a:avLst/>
              </a:prstGeom>
              <a:noFill/>
              <a:ln w="9525">
                <a:noFill/>
                <a:miter lim="800000"/>
                <a:headEnd/>
                <a:tailEnd/>
              </a:ln>
            </p:spPr>
            <p:txBody>
              <a:bodyPr>
                <a:spAutoFit/>
              </a:bodyPr>
              <a:lstStyle/>
              <a:p>
                <a:pPr eaLnBrk="0" hangingPunct="0">
                  <a:spcBef>
                    <a:spcPct val="50000"/>
                  </a:spcBef>
                </a:pPr>
                <a:r>
                  <a:rPr lang="en-US" sz="1000"/>
                  <a:t>HX575 IV</a:t>
                </a:r>
                <a:br>
                  <a:rPr lang="en-US" sz="1000"/>
                </a:br>
                <a:r>
                  <a:rPr lang="en-US" sz="1000"/>
                  <a:t>HX575 SC</a:t>
                </a:r>
              </a:p>
            </p:txBody>
          </p:sp>
        </p:grpSp>
        <p:grpSp>
          <p:nvGrpSpPr>
            <p:cNvPr id="25609" name="Group 24"/>
            <p:cNvGrpSpPr>
              <a:grpSpLocks/>
            </p:cNvGrpSpPr>
            <p:nvPr/>
          </p:nvGrpSpPr>
          <p:grpSpPr bwMode="auto">
            <a:xfrm>
              <a:off x="2194" y="2046"/>
              <a:ext cx="780" cy="250"/>
              <a:chOff x="2208" y="2582"/>
              <a:chExt cx="836" cy="287"/>
            </a:xfrm>
          </p:grpSpPr>
          <p:sp>
            <p:nvSpPr>
              <p:cNvPr id="25614" name="Line 25"/>
              <p:cNvSpPr>
                <a:spLocks noChangeShapeType="1"/>
              </p:cNvSpPr>
              <p:nvPr/>
            </p:nvSpPr>
            <p:spPr bwMode="auto">
              <a:xfrm>
                <a:off x="2208" y="2658"/>
                <a:ext cx="240" cy="0"/>
              </a:xfrm>
              <a:prstGeom prst="line">
                <a:avLst/>
              </a:prstGeom>
              <a:noFill/>
              <a:ln w="12700">
                <a:solidFill>
                  <a:schemeClr val="tx1"/>
                </a:solidFill>
                <a:round/>
                <a:headEnd/>
                <a:tailEnd/>
              </a:ln>
            </p:spPr>
            <p:txBody>
              <a:bodyPr/>
              <a:lstStyle/>
              <a:p>
                <a:endParaRPr lang="en-US"/>
              </a:p>
            </p:txBody>
          </p:sp>
          <p:sp>
            <p:nvSpPr>
              <p:cNvPr id="25615" name="Line 26"/>
              <p:cNvSpPr>
                <a:spLocks noChangeShapeType="1"/>
              </p:cNvSpPr>
              <p:nvPr/>
            </p:nvSpPr>
            <p:spPr bwMode="auto">
              <a:xfrm>
                <a:off x="2218" y="2754"/>
                <a:ext cx="240" cy="0"/>
              </a:xfrm>
              <a:prstGeom prst="line">
                <a:avLst/>
              </a:prstGeom>
              <a:noFill/>
              <a:ln w="12700">
                <a:solidFill>
                  <a:schemeClr val="tx1"/>
                </a:solidFill>
                <a:prstDash val="dash"/>
                <a:round/>
                <a:headEnd/>
                <a:tailEnd/>
              </a:ln>
            </p:spPr>
            <p:txBody>
              <a:bodyPr/>
              <a:lstStyle/>
              <a:p>
                <a:endParaRPr lang="en-US"/>
              </a:p>
            </p:txBody>
          </p:sp>
          <p:sp>
            <p:nvSpPr>
              <p:cNvPr id="25616" name="Text Box 27"/>
              <p:cNvSpPr txBox="1">
                <a:spLocks noChangeArrowheads="1"/>
              </p:cNvSpPr>
              <p:nvPr/>
            </p:nvSpPr>
            <p:spPr bwMode="auto">
              <a:xfrm>
                <a:off x="2419" y="2582"/>
                <a:ext cx="625" cy="287"/>
              </a:xfrm>
              <a:prstGeom prst="rect">
                <a:avLst/>
              </a:prstGeom>
              <a:noFill/>
              <a:ln w="9525">
                <a:noFill/>
                <a:miter lim="800000"/>
                <a:headEnd/>
                <a:tailEnd/>
              </a:ln>
            </p:spPr>
            <p:txBody>
              <a:bodyPr>
                <a:spAutoFit/>
              </a:bodyPr>
              <a:lstStyle/>
              <a:p>
                <a:pPr eaLnBrk="0" hangingPunct="0">
                  <a:spcBef>
                    <a:spcPct val="50000"/>
                  </a:spcBef>
                </a:pPr>
                <a:r>
                  <a:rPr lang="en-US" sz="1000"/>
                  <a:t>HX575 IV</a:t>
                </a:r>
                <a:br>
                  <a:rPr lang="en-US" sz="1000"/>
                </a:br>
                <a:r>
                  <a:rPr lang="en-US" sz="1000"/>
                  <a:t>HX575 SC</a:t>
                </a:r>
              </a:p>
            </p:txBody>
          </p:sp>
        </p:grpSp>
        <p:sp>
          <p:nvSpPr>
            <p:cNvPr id="25611" name="Text Box 29"/>
            <p:cNvSpPr txBox="1">
              <a:spLocks noChangeArrowheads="1"/>
            </p:cNvSpPr>
            <p:nvPr/>
          </p:nvSpPr>
          <p:spPr bwMode="auto">
            <a:xfrm>
              <a:off x="3969" y="2016"/>
              <a:ext cx="878" cy="250"/>
            </a:xfrm>
            <a:prstGeom prst="rect">
              <a:avLst/>
            </a:prstGeom>
            <a:noFill/>
            <a:ln w="9525">
              <a:noFill/>
              <a:miter lim="800000"/>
              <a:headEnd/>
              <a:tailEnd/>
            </a:ln>
          </p:spPr>
          <p:txBody>
            <a:bodyPr>
              <a:spAutoFit/>
            </a:bodyPr>
            <a:lstStyle/>
            <a:p>
              <a:pPr eaLnBrk="0" hangingPunct="0">
                <a:spcBef>
                  <a:spcPct val="50000"/>
                </a:spcBef>
              </a:pPr>
              <a:r>
                <a:rPr lang="en-US" sz="1000"/>
                <a:t>Comparator IV</a:t>
              </a:r>
              <a:br>
                <a:rPr lang="en-US" sz="1000"/>
              </a:br>
              <a:r>
                <a:rPr lang="en-US" sz="1000"/>
                <a:t>Comparator  SC</a:t>
              </a:r>
            </a:p>
          </p:txBody>
        </p:sp>
        <p:grpSp>
          <p:nvGrpSpPr>
            <p:cNvPr id="25622" name="Group 22"/>
            <p:cNvGrpSpPr>
              <a:grpSpLocks/>
            </p:cNvGrpSpPr>
            <p:nvPr/>
          </p:nvGrpSpPr>
          <p:grpSpPr bwMode="auto">
            <a:xfrm>
              <a:off x="3762" y="2084"/>
              <a:ext cx="233" cy="84"/>
              <a:chOff x="3762" y="2084"/>
              <a:chExt cx="233" cy="84"/>
            </a:xfrm>
          </p:grpSpPr>
          <p:sp>
            <p:nvSpPr>
              <p:cNvPr id="25612" name="Line 30"/>
              <p:cNvSpPr>
                <a:spLocks noChangeShapeType="1"/>
              </p:cNvSpPr>
              <p:nvPr/>
            </p:nvSpPr>
            <p:spPr bwMode="auto">
              <a:xfrm>
                <a:off x="3762" y="2084"/>
                <a:ext cx="224" cy="0"/>
              </a:xfrm>
              <a:prstGeom prst="line">
                <a:avLst/>
              </a:prstGeom>
              <a:noFill/>
              <a:ln w="12700">
                <a:solidFill>
                  <a:schemeClr val="tx1"/>
                </a:solidFill>
                <a:round/>
                <a:headEnd/>
                <a:tailEnd/>
              </a:ln>
            </p:spPr>
            <p:txBody>
              <a:bodyPr/>
              <a:lstStyle/>
              <a:p>
                <a:endParaRPr lang="en-US"/>
              </a:p>
            </p:txBody>
          </p:sp>
          <p:sp>
            <p:nvSpPr>
              <p:cNvPr id="25613" name="Line 31"/>
              <p:cNvSpPr>
                <a:spLocks noChangeShapeType="1"/>
              </p:cNvSpPr>
              <p:nvPr/>
            </p:nvSpPr>
            <p:spPr bwMode="auto">
              <a:xfrm>
                <a:off x="3771" y="2168"/>
                <a:ext cx="224" cy="0"/>
              </a:xfrm>
              <a:prstGeom prst="line">
                <a:avLst/>
              </a:prstGeom>
              <a:noFill/>
              <a:ln w="12700">
                <a:solidFill>
                  <a:schemeClr val="tx1"/>
                </a:solidFill>
                <a:prstDash val="dash"/>
                <a:round/>
                <a:headEnd/>
                <a:tailEnd/>
              </a:ln>
            </p:spPr>
            <p:txBody>
              <a:bodyPr/>
              <a:lstStyle/>
              <a:p>
                <a:endParaRPr lang="en-US"/>
              </a:p>
            </p:txBody>
          </p:sp>
        </p:grpSp>
        <p:grpSp>
          <p:nvGrpSpPr>
            <p:cNvPr id="25626" name="Group 26"/>
            <p:cNvGrpSpPr>
              <a:grpSpLocks/>
            </p:cNvGrpSpPr>
            <p:nvPr/>
          </p:nvGrpSpPr>
          <p:grpSpPr bwMode="auto">
            <a:xfrm>
              <a:off x="3744" y="784"/>
              <a:ext cx="1070" cy="250"/>
              <a:chOff x="3744" y="784"/>
              <a:chExt cx="1070" cy="250"/>
            </a:xfrm>
          </p:grpSpPr>
          <p:sp>
            <p:nvSpPr>
              <p:cNvPr id="25608" name="Text Box 23"/>
              <p:cNvSpPr txBox="1">
                <a:spLocks noChangeArrowheads="1"/>
              </p:cNvSpPr>
              <p:nvPr/>
            </p:nvSpPr>
            <p:spPr bwMode="auto">
              <a:xfrm>
                <a:off x="3936" y="784"/>
                <a:ext cx="878" cy="250"/>
              </a:xfrm>
              <a:prstGeom prst="rect">
                <a:avLst/>
              </a:prstGeom>
              <a:noFill/>
              <a:ln w="9525">
                <a:noFill/>
                <a:miter lim="800000"/>
                <a:headEnd/>
                <a:tailEnd/>
              </a:ln>
            </p:spPr>
            <p:txBody>
              <a:bodyPr>
                <a:spAutoFit/>
              </a:bodyPr>
              <a:lstStyle/>
              <a:p>
                <a:pPr eaLnBrk="0" hangingPunct="0">
                  <a:spcBef>
                    <a:spcPct val="50000"/>
                  </a:spcBef>
                </a:pPr>
                <a:r>
                  <a:rPr lang="en-US" sz="1000"/>
                  <a:t>Comparator IV</a:t>
                </a:r>
                <a:br>
                  <a:rPr lang="en-US" sz="1000"/>
                </a:br>
                <a:r>
                  <a:rPr lang="en-US" sz="1000"/>
                  <a:t>Comparator  SC</a:t>
                </a:r>
              </a:p>
            </p:txBody>
          </p:sp>
          <p:grpSp>
            <p:nvGrpSpPr>
              <p:cNvPr id="25623" name="Group 23"/>
              <p:cNvGrpSpPr>
                <a:grpSpLocks/>
              </p:cNvGrpSpPr>
              <p:nvPr/>
            </p:nvGrpSpPr>
            <p:grpSpPr bwMode="auto">
              <a:xfrm>
                <a:off x="3744" y="864"/>
                <a:ext cx="233" cy="84"/>
                <a:chOff x="3762" y="2084"/>
                <a:chExt cx="233" cy="84"/>
              </a:xfrm>
            </p:grpSpPr>
            <p:sp>
              <p:nvSpPr>
                <p:cNvPr id="25624" name="Line 30"/>
                <p:cNvSpPr>
                  <a:spLocks noChangeShapeType="1"/>
                </p:cNvSpPr>
                <p:nvPr/>
              </p:nvSpPr>
              <p:spPr bwMode="auto">
                <a:xfrm>
                  <a:off x="3762" y="2084"/>
                  <a:ext cx="224" cy="0"/>
                </a:xfrm>
                <a:prstGeom prst="line">
                  <a:avLst/>
                </a:prstGeom>
                <a:noFill/>
                <a:ln w="12700">
                  <a:solidFill>
                    <a:schemeClr val="tx1"/>
                  </a:solidFill>
                  <a:round/>
                  <a:headEnd/>
                  <a:tailEnd/>
                </a:ln>
              </p:spPr>
              <p:txBody>
                <a:bodyPr/>
                <a:lstStyle/>
                <a:p>
                  <a:endParaRPr lang="en-US"/>
                </a:p>
              </p:txBody>
            </p:sp>
            <p:sp>
              <p:nvSpPr>
                <p:cNvPr id="25625" name="Line 31"/>
                <p:cNvSpPr>
                  <a:spLocks noChangeShapeType="1"/>
                </p:cNvSpPr>
                <p:nvPr/>
              </p:nvSpPr>
              <p:spPr bwMode="auto">
                <a:xfrm>
                  <a:off x="3771" y="2168"/>
                  <a:ext cx="224" cy="0"/>
                </a:xfrm>
                <a:prstGeom prst="line">
                  <a:avLst/>
                </a:prstGeom>
                <a:noFill/>
                <a:ln w="12700">
                  <a:solidFill>
                    <a:schemeClr val="tx1"/>
                  </a:solidFill>
                  <a:prstDash val="dash"/>
                  <a:round/>
                  <a:headEnd/>
                  <a:tailEnd/>
                </a:ln>
              </p:spPr>
              <p:txBody>
                <a:bodyPr/>
                <a:lstStyle/>
                <a:p>
                  <a:endParaRPr lang="en-US"/>
                </a:p>
              </p:txBody>
            </p:sp>
          </p:grpSp>
        </p:grpSp>
      </p:grpSp>
      <p:sp>
        <p:nvSpPr>
          <p:cNvPr id="27" name="TextBox 26"/>
          <p:cNvSpPr txBox="1"/>
          <p:nvPr/>
        </p:nvSpPr>
        <p:spPr>
          <a:xfrm>
            <a:off x="3352800" y="6155973"/>
            <a:ext cx="5738070" cy="276999"/>
          </a:xfrm>
          <a:prstGeom prst="rect">
            <a:avLst/>
          </a:prstGeom>
          <a:noFill/>
        </p:spPr>
        <p:txBody>
          <a:bodyPr wrap="square" rtlCol="0">
            <a:spAutoFit/>
          </a:bodyPr>
          <a:lstStyle/>
          <a:p>
            <a:r>
              <a:rPr lang="en-US" sz="1200" dirty="0"/>
              <a:t>Adapted from the </a:t>
            </a:r>
            <a:r>
              <a:rPr lang="en-US" sz="1200" dirty="0" smtClean="0"/>
              <a:t>publication Yan </a:t>
            </a:r>
            <a:r>
              <a:rPr lang="en-US" sz="1200" dirty="0"/>
              <a:t>X, Lowe P, Fink M et al. J </a:t>
            </a:r>
            <a:r>
              <a:rPr lang="en-US" sz="1200" dirty="0" err="1"/>
              <a:t>Clin</a:t>
            </a:r>
            <a:r>
              <a:rPr lang="en-US" sz="1200" dirty="0"/>
              <a:t> </a:t>
            </a:r>
            <a:r>
              <a:rPr lang="en-US" sz="1200" dirty="0" err="1"/>
              <a:t>Pharmacol</a:t>
            </a:r>
            <a:r>
              <a:rPr lang="en-US" sz="1200" dirty="0"/>
              <a:t>. 2011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p:txBody>
          <a:bodyPr/>
          <a:lstStyle/>
          <a:p>
            <a:pPr eaLnBrk="1" hangingPunct="1"/>
            <a:r>
              <a:rPr lang="en-US" sz="3200" u="sng" smtClean="0">
                <a:solidFill>
                  <a:srgbClr val="730000"/>
                </a:solidFill>
                <a:latin typeface="Times New Roman" pitchFamily="18" charset="0"/>
                <a:cs typeface="Times New Roman" pitchFamily="18" charset="0"/>
              </a:rPr>
              <a:t>Visual predictive check for HX575 IV</a:t>
            </a:r>
          </a:p>
        </p:txBody>
      </p:sp>
      <p:sp>
        <p:nvSpPr>
          <p:cNvPr id="26626" name="Footer Placeholder 3"/>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solidFill>
                  <a:srgbClr val="898989"/>
                </a:solidFill>
                <a:latin typeface="Gill Sans MT"/>
              </a:rPr>
              <a:t>Young Innovators 2011</a:t>
            </a:r>
          </a:p>
        </p:txBody>
      </p:sp>
      <p:pic>
        <p:nvPicPr>
          <p:cNvPr id="26627"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26628"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pic>
        <p:nvPicPr>
          <p:cNvPr id="26629" name="Picture 7" descr="HX_IV_oral"/>
          <p:cNvPicPr>
            <a:picLocks noChangeAspect="1" noChangeArrowheads="1"/>
          </p:cNvPicPr>
          <p:nvPr/>
        </p:nvPicPr>
        <p:blipFill>
          <a:blip r:embed="rId4"/>
          <a:srcRect/>
          <a:stretch>
            <a:fillRect/>
          </a:stretch>
        </p:blipFill>
        <p:spPr bwMode="auto">
          <a:xfrm>
            <a:off x="1981200" y="1304925"/>
            <a:ext cx="5029200" cy="3771900"/>
          </a:xfrm>
          <a:prstGeom prst="rect">
            <a:avLst/>
          </a:prstGeom>
          <a:noFill/>
          <a:ln w="9525">
            <a:noFill/>
            <a:miter lim="800000"/>
            <a:headEnd/>
            <a:tailEnd/>
          </a:ln>
        </p:spPr>
      </p:pic>
      <p:sp>
        <p:nvSpPr>
          <p:cNvPr id="26631" name="Text Box 7"/>
          <p:cNvSpPr txBox="1">
            <a:spLocks noChangeArrowheads="1"/>
          </p:cNvSpPr>
          <p:nvPr/>
        </p:nvSpPr>
        <p:spPr bwMode="auto">
          <a:xfrm>
            <a:off x="914400" y="5105400"/>
            <a:ext cx="7924800" cy="822325"/>
          </a:xfrm>
          <a:prstGeom prst="rect">
            <a:avLst/>
          </a:prstGeom>
          <a:noFill/>
          <a:ln w="9525">
            <a:noFill/>
            <a:miter lim="800000"/>
            <a:headEnd/>
            <a:tailEnd/>
          </a:ln>
          <a:effectLst/>
        </p:spPr>
        <p:txBody>
          <a:bodyPr>
            <a:spAutoFit/>
          </a:bodyPr>
          <a:lstStyle/>
          <a:p>
            <a:pPr algn="just" defTabSz="914400" eaLnBrk="0" hangingPunct="0">
              <a:spcBef>
                <a:spcPct val="50000"/>
              </a:spcBef>
            </a:pPr>
            <a:r>
              <a:rPr lang="en-US" sz="1200"/>
              <a:t>Visual predictive checks for serum drug concentrations (after the 1st and 11th dose), reticulocytes, red blood cells, and hemoglobin after IV dosing of HX575. Open circles represent observed data. Dashed lines represent the 5th, 50th, and 95th percentiles of observed data. Solid lines represent the 5th, 50th, and 95th percentiles of simulated data. Shaded area represents the 95% confidence interval for each mean percentile of simulated data. </a:t>
            </a:r>
          </a:p>
        </p:txBody>
      </p:sp>
      <p:sp>
        <p:nvSpPr>
          <p:cNvPr id="9" name="TextBox 8"/>
          <p:cNvSpPr txBox="1"/>
          <p:nvPr/>
        </p:nvSpPr>
        <p:spPr>
          <a:xfrm>
            <a:off x="3352800" y="6155973"/>
            <a:ext cx="5738070" cy="276999"/>
          </a:xfrm>
          <a:prstGeom prst="rect">
            <a:avLst/>
          </a:prstGeom>
          <a:noFill/>
        </p:spPr>
        <p:txBody>
          <a:bodyPr wrap="square" rtlCol="0">
            <a:spAutoFit/>
          </a:bodyPr>
          <a:lstStyle/>
          <a:p>
            <a:r>
              <a:rPr lang="en-US" sz="1200" dirty="0"/>
              <a:t>Adapted from the </a:t>
            </a:r>
            <a:r>
              <a:rPr lang="en-US" sz="1200" dirty="0" smtClean="0"/>
              <a:t>publication Yan </a:t>
            </a:r>
            <a:r>
              <a:rPr lang="en-US" sz="1200" dirty="0"/>
              <a:t>X, Lowe P, Fink M et al. J </a:t>
            </a:r>
            <a:r>
              <a:rPr lang="en-US" sz="1200" dirty="0" err="1"/>
              <a:t>Clin</a:t>
            </a:r>
            <a:r>
              <a:rPr lang="en-US" sz="1200" dirty="0"/>
              <a:t> </a:t>
            </a:r>
            <a:r>
              <a:rPr lang="en-US" sz="1200" dirty="0" err="1"/>
              <a:t>Pharmacol</a:t>
            </a:r>
            <a:r>
              <a:rPr lang="en-US" sz="1200" dirty="0"/>
              <a:t>. 2011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p:txBody>
          <a:bodyPr/>
          <a:lstStyle/>
          <a:p>
            <a:pPr eaLnBrk="1" hangingPunct="1"/>
            <a:r>
              <a:rPr lang="en-US" sz="3200" u="sng" smtClean="0">
                <a:solidFill>
                  <a:srgbClr val="730000"/>
                </a:solidFill>
                <a:latin typeface="Times New Roman" pitchFamily="18" charset="0"/>
                <a:cs typeface="Times New Roman" pitchFamily="18" charset="0"/>
              </a:rPr>
              <a:t>Visual predictive check for comparator IV</a:t>
            </a:r>
          </a:p>
        </p:txBody>
      </p:sp>
      <p:sp>
        <p:nvSpPr>
          <p:cNvPr id="27650" name="Footer Placeholder 3"/>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solidFill>
                  <a:srgbClr val="898989"/>
                </a:solidFill>
                <a:latin typeface="Gill Sans MT"/>
              </a:rPr>
              <a:t>Young Innovators 2011</a:t>
            </a:r>
          </a:p>
        </p:txBody>
      </p:sp>
      <p:pic>
        <p:nvPicPr>
          <p:cNvPr id="27651"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27652"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pic>
        <p:nvPicPr>
          <p:cNvPr id="27653" name="Picture 7" descr="EPO_IV_oral"/>
          <p:cNvPicPr>
            <a:picLocks noChangeAspect="1" noChangeArrowheads="1"/>
          </p:cNvPicPr>
          <p:nvPr/>
        </p:nvPicPr>
        <p:blipFill>
          <a:blip r:embed="rId4"/>
          <a:srcRect/>
          <a:stretch>
            <a:fillRect/>
          </a:stretch>
        </p:blipFill>
        <p:spPr bwMode="auto">
          <a:xfrm>
            <a:off x="2133600" y="1143000"/>
            <a:ext cx="4891088" cy="3775075"/>
          </a:xfrm>
          <a:prstGeom prst="rect">
            <a:avLst/>
          </a:prstGeom>
          <a:noFill/>
          <a:ln w="9525">
            <a:noFill/>
            <a:miter lim="800000"/>
            <a:headEnd/>
            <a:tailEnd/>
          </a:ln>
        </p:spPr>
      </p:pic>
      <p:sp>
        <p:nvSpPr>
          <p:cNvPr id="27655" name="Text Box 7"/>
          <p:cNvSpPr txBox="1">
            <a:spLocks noChangeArrowheads="1"/>
          </p:cNvSpPr>
          <p:nvPr/>
        </p:nvSpPr>
        <p:spPr bwMode="auto">
          <a:xfrm>
            <a:off x="914400" y="4887913"/>
            <a:ext cx="7162800" cy="1006475"/>
          </a:xfrm>
          <a:prstGeom prst="rect">
            <a:avLst/>
          </a:prstGeom>
          <a:noFill/>
          <a:ln w="9525">
            <a:noFill/>
            <a:miter lim="800000"/>
            <a:headEnd/>
            <a:tailEnd/>
          </a:ln>
          <a:effectLst/>
        </p:spPr>
        <p:txBody>
          <a:bodyPr>
            <a:spAutoFit/>
          </a:bodyPr>
          <a:lstStyle/>
          <a:p>
            <a:pPr algn="just" eaLnBrk="0" hangingPunct="0">
              <a:spcBef>
                <a:spcPct val="50000"/>
              </a:spcBef>
            </a:pPr>
            <a:r>
              <a:rPr lang="en-US" sz="1200"/>
              <a:t>Visual predictive checks for serum drug concentrations (after the 1st and 11th dose), reticulocytes, red blood cells, and hemoglobin after IV dosing of the comparator. Open circles represent observed data. Dashed lines represent the 5th, 50th, and 95th percentiles of observed data. Solid lines represent the 5th, 50th, and 95th percentiles of simulated data. Shaded area represents the 95% confidence interval for each mean percentile of simulated data. </a:t>
            </a:r>
          </a:p>
        </p:txBody>
      </p:sp>
      <p:sp>
        <p:nvSpPr>
          <p:cNvPr id="9" name="TextBox 8"/>
          <p:cNvSpPr txBox="1"/>
          <p:nvPr/>
        </p:nvSpPr>
        <p:spPr>
          <a:xfrm>
            <a:off x="3405930" y="6155973"/>
            <a:ext cx="5738070" cy="276999"/>
          </a:xfrm>
          <a:prstGeom prst="rect">
            <a:avLst/>
          </a:prstGeom>
          <a:noFill/>
        </p:spPr>
        <p:txBody>
          <a:bodyPr wrap="square" rtlCol="0">
            <a:spAutoFit/>
          </a:bodyPr>
          <a:lstStyle/>
          <a:p>
            <a:r>
              <a:rPr lang="en-US" sz="1200" dirty="0"/>
              <a:t>Adapted from the </a:t>
            </a:r>
            <a:r>
              <a:rPr lang="en-US" sz="1200" dirty="0" smtClean="0"/>
              <a:t>publication Yan </a:t>
            </a:r>
            <a:r>
              <a:rPr lang="en-US" sz="1200" dirty="0"/>
              <a:t>X, Lowe P, Fink M et al. J </a:t>
            </a:r>
            <a:r>
              <a:rPr lang="en-US" sz="1200" dirty="0" err="1"/>
              <a:t>Clin</a:t>
            </a:r>
            <a:r>
              <a:rPr lang="en-US" sz="1200" dirty="0"/>
              <a:t> </a:t>
            </a:r>
            <a:r>
              <a:rPr lang="en-US" sz="1200" dirty="0" err="1"/>
              <a:t>Pharmacol</a:t>
            </a:r>
            <a:r>
              <a:rPr lang="en-US" sz="1200" dirty="0"/>
              <a:t>. 2011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z="3200" u="sng" smtClean="0">
                <a:solidFill>
                  <a:srgbClr val="730000"/>
                </a:solidFill>
                <a:latin typeface="Times New Roman" pitchFamily="18" charset="0"/>
                <a:cs typeface="Times New Roman" pitchFamily="18" charset="0"/>
              </a:rPr>
              <a:t>Visual predictive check for HX575 SC</a:t>
            </a: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a:solidFill>
                  <a:srgbClr val="898989"/>
                </a:solidFill>
              </a:rPr>
              <a:t>Young Innovators 2011</a:t>
            </a:r>
          </a:p>
        </p:txBody>
      </p:sp>
      <p:pic>
        <p:nvPicPr>
          <p:cNvPr id="28675"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28676"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pic>
        <p:nvPicPr>
          <p:cNvPr id="28677" name="Picture 7" descr="HX_SC_oral"/>
          <p:cNvPicPr>
            <a:picLocks noChangeAspect="1" noChangeArrowheads="1"/>
          </p:cNvPicPr>
          <p:nvPr/>
        </p:nvPicPr>
        <p:blipFill>
          <a:blip r:embed="rId4"/>
          <a:srcRect/>
          <a:stretch>
            <a:fillRect/>
          </a:stretch>
        </p:blipFill>
        <p:spPr bwMode="auto">
          <a:xfrm>
            <a:off x="1973263" y="1327150"/>
            <a:ext cx="5037137" cy="3778250"/>
          </a:xfrm>
          <a:prstGeom prst="rect">
            <a:avLst/>
          </a:prstGeom>
          <a:noFill/>
          <a:ln w="9525">
            <a:noFill/>
            <a:miter lim="800000"/>
            <a:headEnd/>
            <a:tailEnd/>
          </a:ln>
        </p:spPr>
      </p:pic>
      <p:sp>
        <p:nvSpPr>
          <p:cNvPr id="28679" name="Text Box 7"/>
          <p:cNvSpPr txBox="1">
            <a:spLocks noChangeArrowheads="1"/>
          </p:cNvSpPr>
          <p:nvPr/>
        </p:nvSpPr>
        <p:spPr bwMode="auto">
          <a:xfrm>
            <a:off x="762000" y="5121275"/>
            <a:ext cx="7924800" cy="822325"/>
          </a:xfrm>
          <a:prstGeom prst="rect">
            <a:avLst/>
          </a:prstGeom>
          <a:noFill/>
          <a:ln w="9525">
            <a:noFill/>
            <a:miter lim="800000"/>
            <a:headEnd/>
            <a:tailEnd/>
          </a:ln>
          <a:effectLst/>
        </p:spPr>
        <p:txBody>
          <a:bodyPr>
            <a:spAutoFit/>
          </a:bodyPr>
          <a:lstStyle/>
          <a:p>
            <a:pPr algn="just" eaLnBrk="0" hangingPunct="0">
              <a:spcBef>
                <a:spcPct val="50000"/>
              </a:spcBef>
            </a:pPr>
            <a:r>
              <a:rPr lang="en-US" sz="1200"/>
              <a:t>Visual predictive checks for serum drug concentrations (after the 1st and 11th dose), reticulocytes, red blood cells, and hemoglobin after SC dosing of HX575. Open circles represent observed data. Dashed lines represent the 5th, 50th, and 95th percentiles of observed data. Solid lines represent the 5th, 50th, and 95th percentiles of simulated data. Shaded area represents the 95% confidence interval for each mean percentile of simulated data. </a:t>
            </a:r>
          </a:p>
        </p:txBody>
      </p:sp>
      <p:sp>
        <p:nvSpPr>
          <p:cNvPr id="9" name="TextBox 8"/>
          <p:cNvSpPr txBox="1"/>
          <p:nvPr/>
        </p:nvSpPr>
        <p:spPr>
          <a:xfrm>
            <a:off x="3405930" y="6155973"/>
            <a:ext cx="5738070" cy="276999"/>
          </a:xfrm>
          <a:prstGeom prst="rect">
            <a:avLst/>
          </a:prstGeom>
          <a:noFill/>
        </p:spPr>
        <p:txBody>
          <a:bodyPr wrap="square" rtlCol="0">
            <a:spAutoFit/>
          </a:bodyPr>
          <a:lstStyle/>
          <a:p>
            <a:r>
              <a:rPr lang="en-US" sz="1200" dirty="0"/>
              <a:t>Adapted from the </a:t>
            </a:r>
            <a:r>
              <a:rPr lang="en-US" sz="1200" dirty="0" smtClean="0"/>
              <a:t>publication Yan </a:t>
            </a:r>
            <a:r>
              <a:rPr lang="en-US" sz="1200" dirty="0"/>
              <a:t>X, Lowe P, Fink M et al. J </a:t>
            </a:r>
            <a:r>
              <a:rPr lang="en-US" sz="1200" dirty="0" err="1"/>
              <a:t>Clin</a:t>
            </a:r>
            <a:r>
              <a:rPr lang="en-US" sz="1200" dirty="0"/>
              <a:t> </a:t>
            </a:r>
            <a:r>
              <a:rPr lang="en-US" sz="1200" dirty="0" err="1"/>
              <a:t>Pharmacol</a:t>
            </a:r>
            <a:r>
              <a:rPr lang="en-US" sz="1200" dirty="0"/>
              <a:t>. 2011</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p:txBody>
          <a:bodyPr/>
          <a:lstStyle/>
          <a:p>
            <a:pPr eaLnBrk="1" hangingPunct="1"/>
            <a:r>
              <a:rPr lang="en-US" sz="3200" u="sng" smtClean="0">
                <a:solidFill>
                  <a:srgbClr val="730000"/>
                </a:solidFill>
                <a:latin typeface="Times New Roman" pitchFamily="18" charset="0"/>
                <a:cs typeface="Times New Roman" pitchFamily="18" charset="0"/>
              </a:rPr>
              <a:t>Visual predictive check for comparator SC</a:t>
            </a:r>
          </a:p>
        </p:txBody>
      </p:sp>
      <p:sp>
        <p:nvSpPr>
          <p:cNvPr id="29698" name="Footer Placeholder 3"/>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solidFill>
                  <a:srgbClr val="898989"/>
                </a:solidFill>
                <a:latin typeface="Gill Sans MT"/>
              </a:rPr>
              <a:t>Young Innovators 2011</a:t>
            </a:r>
          </a:p>
        </p:txBody>
      </p:sp>
      <p:pic>
        <p:nvPicPr>
          <p:cNvPr id="29699"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29700"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pic>
        <p:nvPicPr>
          <p:cNvPr id="29701" name="Picture 7" descr="EPO_SC_oral"/>
          <p:cNvPicPr>
            <a:picLocks noChangeAspect="1" noChangeArrowheads="1"/>
          </p:cNvPicPr>
          <p:nvPr/>
        </p:nvPicPr>
        <p:blipFill>
          <a:blip r:embed="rId4"/>
          <a:srcRect/>
          <a:stretch>
            <a:fillRect/>
          </a:stretch>
        </p:blipFill>
        <p:spPr bwMode="auto">
          <a:xfrm>
            <a:off x="1897063" y="1219200"/>
            <a:ext cx="5037137" cy="3776663"/>
          </a:xfrm>
          <a:prstGeom prst="rect">
            <a:avLst/>
          </a:prstGeom>
          <a:noFill/>
          <a:ln w="9525">
            <a:noFill/>
            <a:miter lim="800000"/>
            <a:headEnd/>
            <a:tailEnd/>
          </a:ln>
        </p:spPr>
      </p:pic>
      <p:sp>
        <p:nvSpPr>
          <p:cNvPr id="29703" name="Text Box 7"/>
          <p:cNvSpPr txBox="1">
            <a:spLocks noChangeArrowheads="1"/>
          </p:cNvSpPr>
          <p:nvPr/>
        </p:nvSpPr>
        <p:spPr bwMode="auto">
          <a:xfrm>
            <a:off x="609600" y="5029200"/>
            <a:ext cx="8229600" cy="822325"/>
          </a:xfrm>
          <a:prstGeom prst="rect">
            <a:avLst/>
          </a:prstGeom>
          <a:noFill/>
          <a:ln w="9525">
            <a:noFill/>
            <a:miter lim="800000"/>
            <a:headEnd/>
            <a:tailEnd/>
          </a:ln>
          <a:effectLst/>
        </p:spPr>
        <p:txBody>
          <a:bodyPr>
            <a:spAutoFit/>
          </a:bodyPr>
          <a:lstStyle/>
          <a:p>
            <a:pPr algn="just" eaLnBrk="0" hangingPunct="0">
              <a:spcBef>
                <a:spcPct val="50000"/>
              </a:spcBef>
            </a:pPr>
            <a:r>
              <a:rPr lang="en-US" sz="1200"/>
              <a:t>Visual predictive checks for serum drug concentrations (after the 1st and 11th dose), reticulocytes, red blood cells, and hemoglobin after SC dosing of the comparator. Open circles represent observed data. Dashed lines represent the 5th, 50th, and 95th percentiles of observed data. Solid lines represent the 5th, 50th, and 95th percentiles of simulated data. Shaded area represents the 95% confidence interval for each mean percentile of simulated data. </a:t>
            </a:r>
          </a:p>
        </p:txBody>
      </p:sp>
      <p:sp>
        <p:nvSpPr>
          <p:cNvPr id="9" name="TextBox 8"/>
          <p:cNvSpPr txBox="1"/>
          <p:nvPr/>
        </p:nvSpPr>
        <p:spPr>
          <a:xfrm>
            <a:off x="3405930" y="6155973"/>
            <a:ext cx="5738070" cy="276999"/>
          </a:xfrm>
          <a:prstGeom prst="rect">
            <a:avLst/>
          </a:prstGeom>
          <a:noFill/>
        </p:spPr>
        <p:txBody>
          <a:bodyPr wrap="square" rtlCol="0">
            <a:spAutoFit/>
          </a:bodyPr>
          <a:lstStyle/>
          <a:p>
            <a:r>
              <a:rPr lang="en-US" sz="1200" dirty="0"/>
              <a:t>Adapted from the </a:t>
            </a:r>
            <a:r>
              <a:rPr lang="en-US" sz="1200" dirty="0" smtClean="0"/>
              <a:t>publication Yan </a:t>
            </a:r>
            <a:r>
              <a:rPr lang="en-US" sz="1200" dirty="0"/>
              <a:t>X, Lowe P, Fink M et al. J </a:t>
            </a:r>
            <a:r>
              <a:rPr lang="en-US" sz="1200" dirty="0" err="1"/>
              <a:t>Clin</a:t>
            </a:r>
            <a:r>
              <a:rPr lang="en-US" sz="1200" dirty="0"/>
              <a:t> </a:t>
            </a:r>
            <a:r>
              <a:rPr lang="en-US" sz="1200" dirty="0" err="1"/>
              <a:t>Pharmacol</a:t>
            </a:r>
            <a:r>
              <a:rPr lang="en-US" sz="1200" dirty="0"/>
              <a:t>. 2011</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p:txBody>
          <a:bodyPr/>
          <a:lstStyle/>
          <a:p>
            <a:pPr eaLnBrk="1" hangingPunct="1"/>
            <a:r>
              <a:rPr lang="en-US" sz="3200" u="sng" smtClean="0">
                <a:solidFill>
                  <a:srgbClr val="730000"/>
                </a:solidFill>
                <a:latin typeface="Times New Roman" pitchFamily="18" charset="0"/>
                <a:cs typeface="Times New Roman" pitchFamily="18" charset="0"/>
              </a:rPr>
              <a:t>PK/PD comparability analysis</a:t>
            </a:r>
          </a:p>
        </p:txBody>
      </p:sp>
      <p:sp>
        <p:nvSpPr>
          <p:cNvPr id="30722" name="Footer Placeholder 3"/>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solidFill>
                  <a:srgbClr val="898989"/>
                </a:solidFill>
                <a:latin typeface="Gill Sans MT"/>
              </a:rPr>
              <a:t>Young Innovators 2011</a:t>
            </a:r>
          </a:p>
        </p:txBody>
      </p:sp>
      <p:pic>
        <p:nvPicPr>
          <p:cNvPr id="30723"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30724"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pic>
        <p:nvPicPr>
          <p:cNvPr id="30725" name="Picture 8"/>
          <p:cNvPicPr>
            <a:picLocks noChangeAspect="1" noChangeArrowheads="1"/>
          </p:cNvPicPr>
          <p:nvPr/>
        </p:nvPicPr>
        <p:blipFill>
          <a:blip r:embed="rId4"/>
          <a:srcRect/>
          <a:stretch>
            <a:fillRect/>
          </a:stretch>
        </p:blipFill>
        <p:spPr bwMode="auto">
          <a:xfrm>
            <a:off x="76200" y="1708150"/>
            <a:ext cx="8763000" cy="2406650"/>
          </a:xfrm>
          <a:prstGeom prst="rect">
            <a:avLst/>
          </a:prstGeom>
          <a:noFill/>
          <a:ln w="9525">
            <a:noFill/>
            <a:miter lim="800000"/>
            <a:headEnd/>
            <a:tailEnd/>
          </a:ln>
        </p:spPr>
      </p:pic>
      <p:sp>
        <p:nvSpPr>
          <p:cNvPr id="30726" name="Text Box 9"/>
          <p:cNvSpPr txBox="1">
            <a:spLocks noChangeArrowheads="1"/>
          </p:cNvSpPr>
          <p:nvPr/>
        </p:nvSpPr>
        <p:spPr bwMode="auto">
          <a:xfrm>
            <a:off x="152400" y="1371600"/>
            <a:ext cx="8077200" cy="366713"/>
          </a:xfrm>
          <a:prstGeom prst="rect">
            <a:avLst/>
          </a:prstGeom>
          <a:noFill/>
          <a:ln w="9525">
            <a:noFill/>
            <a:miter lim="800000"/>
            <a:headEnd/>
            <a:tailEnd/>
          </a:ln>
        </p:spPr>
        <p:txBody>
          <a:bodyPr>
            <a:spAutoFit/>
          </a:bodyPr>
          <a:lstStyle/>
          <a:p>
            <a:pPr eaLnBrk="0" hangingPunct="0">
              <a:spcBef>
                <a:spcPct val="50000"/>
              </a:spcBef>
            </a:pPr>
            <a:r>
              <a:rPr lang="en-US"/>
              <a:t>Table 3 Metrics Estimates for PK/PD Comparability Analysis</a:t>
            </a:r>
          </a:p>
        </p:txBody>
      </p:sp>
      <p:sp>
        <p:nvSpPr>
          <p:cNvPr id="30727" name="Text Box 10"/>
          <p:cNvSpPr txBox="1">
            <a:spLocks noChangeArrowheads="1"/>
          </p:cNvSpPr>
          <p:nvPr/>
        </p:nvSpPr>
        <p:spPr bwMode="auto">
          <a:xfrm>
            <a:off x="152400" y="4070350"/>
            <a:ext cx="7239000" cy="517525"/>
          </a:xfrm>
          <a:prstGeom prst="rect">
            <a:avLst/>
          </a:prstGeom>
          <a:noFill/>
          <a:ln w="9525">
            <a:noFill/>
            <a:miter lim="800000"/>
            <a:headEnd/>
            <a:tailEnd/>
          </a:ln>
        </p:spPr>
        <p:txBody>
          <a:bodyPr>
            <a:spAutoFit/>
          </a:bodyPr>
          <a:lstStyle/>
          <a:p>
            <a:pPr eaLnBrk="0" hangingPunct="0"/>
            <a:r>
              <a:rPr lang="fr-FR" sz="1400"/>
              <a:t>R= reference; T = tes</a:t>
            </a:r>
            <a:r>
              <a:rPr lang="en-US" sz="1400"/>
              <a:t>t; CI, confidence interval </a:t>
            </a:r>
          </a:p>
          <a:p>
            <a:pPr eaLnBrk="0" hangingPunct="0"/>
            <a:r>
              <a:rPr lang="en-US" sz="1400" baseline="30000"/>
              <a:t>a</a:t>
            </a:r>
            <a:r>
              <a:rPr lang="en-US" sz="1400"/>
              <a:t> Results were adapted from two publications by Sorgel et al.</a:t>
            </a:r>
            <a:r>
              <a:rPr lang="en-US" sz="1400" baseline="30000"/>
              <a:t>1,2</a:t>
            </a:r>
          </a:p>
        </p:txBody>
      </p:sp>
      <p:sp>
        <p:nvSpPr>
          <p:cNvPr id="30728" name="Rectangle 11"/>
          <p:cNvSpPr>
            <a:spLocks noChangeArrowheads="1"/>
          </p:cNvSpPr>
          <p:nvPr/>
        </p:nvSpPr>
        <p:spPr bwMode="auto">
          <a:xfrm>
            <a:off x="2819400" y="5257800"/>
            <a:ext cx="3810000" cy="457200"/>
          </a:xfrm>
          <a:prstGeom prst="rect">
            <a:avLst/>
          </a:prstGeom>
          <a:noFill/>
          <a:ln w="9525">
            <a:noFill/>
            <a:miter lim="800000"/>
            <a:headEnd/>
            <a:tailEnd/>
          </a:ln>
        </p:spPr>
        <p:txBody>
          <a:bodyPr anchor="ctr">
            <a:spAutoFit/>
          </a:bodyPr>
          <a:lstStyle/>
          <a:p>
            <a:pPr eaLnBrk="0" hangingPunct="0"/>
            <a:r>
              <a:rPr lang="pt-BR" sz="1200" dirty="0"/>
              <a:t>1. Sorgel et al. Pharmacology. 2009;83:122-130</a:t>
            </a:r>
          </a:p>
          <a:p>
            <a:pPr eaLnBrk="0" hangingPunct="0"/>
            <a:r>
              <a:rPr lang="pt-BR" sz="1200" dirty="0"/>
              <a:t>2. Sorgel et al. BMC Clin Pharmacol. 2009;9:10</a:t>
            </a:r>
          </a:p>
        </p:txBody>
      </p:sp>
      <p:sp>
        <p:nvSpPr>
          <p:cNvPr id="11" name="TextBox 10"/>
          <p:cNvSpPr txBox="1"/>
          <p:nvPr/>
        </p:nvSpPr>
        <p:spPr>
          <a:xfrm>
            <a:off x="3352800" y="6155973"/>
            <a:ext cx="5738070" cy="276999"/>
          </a:xfrm>
          <a:prstGeom prst="rect">
            <a:avLst/>
          </a:prstGeom>
          <a:noFill/>
        </p:spPr>
        <p:txBody>
          <a:bodyPr wrap="square" rtlCol="0">
            <a:spAutoFit/>
          </a:bodyPr>
          <a:lstStyle/>
          <a:p>
            <a:r>
              <a:rPr lang="en-US" sz="1200" dirty="0"/>
              <a:t>Adapted from the </a:t>
            </a:r>
            <a:r>
              <a:rPr lang="en-US" sz="1200" dirty="0" smtClean="0"/>
              <a:t>publication Yan </a:t>
            </a:r>
            <a:r>
              <a:rPr lang="en-US" sz="1200" dirty="0" smtClean="0"/>
              <a:t>X, Lowe P, Fink M et al. J </a:t>
            </a:r>
            <a:r>
              <a:rPr lang="en-US" sz="1200" dirty="0" err="1" smtClean="0"/>
              <a:t>Clin</a:t>
            </a:r>
            <a:r>
              <a:rPr lang="en-US" sz="1200" dirty="0" smtClean="0"/>
              <a:t> </a:t>
            </a:r>
            <a:r>
              <a:rPr lang="en-US" sz="1200" dirty="0" err="1" smtClean="0"/>
              <a:t>Pharmacol</a:t>
            </a:r>
            <a:r>
              <a:rPr lang="en-US" sz="1200" dirty="0" smtClean="0"/>
              <a:t>. 2011</a:t>
            </a:r>
            <a:endParaRPr 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p:txBody>
          <a:bodyPr/>
          <a:lstStyle/>
          <a:p>
            <a:pPr eaLnBrk="1" hangingPunct="1"/>
            <a:r>
              <a:rPr lang="en-US" sz="3200" u="sng" smtClean="0">
                <a:solidFill>
                  <a:srgbClr val="730000"/>
                </a:solidFill>
                <a:latin typeface="Times New Roman" pitchFamily="18" charset="0"/>
                <a:cs typeface="Times New Roman" pitchFamily="18" charset="0"/>
              </a:rPr>
              <a:t>PK/PD comparability analysis</a:t>
            </a:r>
          </a:p>
        </p:txBody>
      </p:sp>
      <p:sp>
        <p:nvSpPr>
          <p:cNvPr id="31746" name="Footer Placeholder 3"/>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solidFill>
                  <a:srgbClr val="898989"/>
                </a:solidFill>
                <a:latin typeface="Gill Sans MT"/>
              </a:rPr>
              <a:t>Young Innovators 2011</a:t>
            </a:r>
          </a:p>
        </p:txBody>
      </p:sp>
      <p:pic>
        <p:nvPicPr>
          <p:cNvPr id="31747"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31748"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pic>
        <p:nvPicPr>
          <p:cNvPr id="31749" name="Picture 8" descr="Fig5"/>
          <p:cNvPicPr>
            <a:picLocks noChangeAspect="1" noChangeArrowheads="1"/>
          </p:cNvPicPr>
          <p:nvPr/>
        </p:nvPicPr>
        <p:blipFill>
          <a:blip r:embed="rId4"/>
          <a:srcRect/>
          <a:stretch>
            <a:fillRect/>
          </a:stretch>
        </p:blipFill>
        <p:spPr bwMode="auto">
          <a:xfrm>
            <a:off x="2057400" y="1131888"/>
            <a:ext cx="5029200" cy="3773487"/>
          </a:xfrm>
          <a:prstGeom prst="rect">
            <a:avLst/>
          </a:prstGeom>
          <a:noFill/>
          <a:ln w="9525">
            <a:noFill/>
            <a:miter lim="800000"/>
            <a:headEnd/>
            <a:tailEnd/>
          </a:ln>
        </p:spPr>
      </p:pic>
      <p:sp>
        <p:nvSpPr>
          <p:cNvPr id="31750" name="Text Box 9"/>
          <p:cNvSpPr txBox="1">
            <a:spLocks noChangeArrowheads="1"/>
          </p:cNvSpPr>
          <p:nvPr/>
        </p:nvSpPr>
        <p:spPr bwMode="auto">
          <a:xfrm>
            <a:off x="990600" y="4953000"/>
            <a:ext cx="7315200" cy="822325"/>
          </a:xfrm>
          <a:prstGeom prst="rect">
            <a:avLst/>
          </a:prstGeom>
          <a:noFill/>
          <a:ln w="9525">
            <a:noFill/>
            <a:miter lim="800000"/>
            <a:headEnd/>
            <a:tailEnd/>
          </a:ln>
        </p:spPr>
        <p:txBody>
          <a:bodyPr>
            <a:spAutoFit/>
          </a:bodyPr>
          <a:lstStyle/>
          <a:p>
            <a:pPr algn="just" defTabSz="1881188" eaLnBrk="0" hangingPunct="0">
              <a:spcBef>
                <a:spcPct val="50000"/>
              </a:spcBef>
            </a:pPr>
            <a:r>
              <a:rPr lang="en-US" sz="1200" dirty="0"/>
              <a:t>Mean profiles generated from Monte Carlo simulations for PK/PD comparability</a:t>
            </a:r>
            <a:r>
              <a:rPr lang="en-US" sz="1200" b="1" dirty="0"/>
              <a:t> </a:t>
            </a:r>
            <a:r>
              <a:rPr lang="en-US" sz="1200" dirty="0"/>
              <a:t>analysis, including drug concentration vs. time after the 11th IV dose (upper left) and 11th SC dose (upper right), and hemoglobin vs. time after multiple IV (lower left) and SC (lower right) administrations. Mean profiles were overlaid with mean observations with SD bars.</a:t>
            </a:r>
          </a:p>
        </p:txBody>
      </p:sp>
      <p:sp>
        <p:nvSpPr>
          <p:cNvPr id="9" name="TextBox 8"/>
          <p:cNvSpPr txBox="1"/>
          <p:nvPr/>
        </p:nvSpPr>
        <p:spPr>
          <a:xfrm>
            <a:off x="3405930" y="6155973"/>
            <a:ext cx="5738070" cy="276999"/>
          </a:xfrm>
          <a:prstGeom prst="rect">
            <a:avLst/>
          </a:prstGeom>
          <a:noFill/>
        </p:spPr>
        <p:txBody>
          <a:bodyPr wrap="square" rtlCol="0">
            <a:spAutoFit/>
          </a:bodyPr>
          <a:lstStyle/>
          <a:p>
            <a:r>
              <a:rPr lang="en-US" sz="1200" dirty="0"/>
              <a:t>Adapted from the </a:t>
            </a:r>
            <a:r>
              <a:rPr lang="en-US" sz="1200" dirty="0" smtClean="0"/>
              <a:t>publication Yan </a:t>
            </a:r>
            <a:r>
              <a:rPr lang="en-US" sz="1200" dirty="0"/>
              <a:t>X, Lowe P, Fink M et al. J </a:t>
            </a:r>
            <a:r>
              <a:rPr lang="en-US" sz="1200" dirty="0" err="1"/>
              <a:t>Clin</a:t>
            </a:r>
            <a:r>
              <a:rPr lang="en-US" sz="1200" dirty="0"/>
              <a:t> </a:t>
            </a:r>
            <a:r>
              <a:rPr lang="en-US" sz="1200" dirty="0" err="1"/>
              <a:t>Pharmacol</a:t>
            </a:r>
            <a:r>
              <a:rPr lang="en-US" sz="1200" dirty="0"/>
              <a:t>. 2011</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p:txBody>
          <a:bodyPr/>
          <a:lstStyle/>
          <a:p>
            <a:pPr eaLnBrk="1" hangingPunct="1"/>
            <a:r>
              <a:rPr lang="en-US" sz="3600" u="sng" smtClean="0">
                <a:solidFill>
                  <a:srgbClr val="730000"/>
                </a:solidFill>
                <a:latin typeface="Times New Roman" pitchFamily="18" charset="0"/>
                <a:cs typeface="Times New Roman" pitchFamily="18" charset="0"/>
              </a:rPr>
              <a:t>Simulation of weekly dosing regimen </a:t>
            </a:r>
          </a:p>
        </p:txBody>
      </p:sp>
      <p:sp>
        <p:nvSpPr>
          <p:cNvPr id="32770" name="Footer Placeholder 3"/>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solidFill>
                  <a:srgbClr val="898989"/>
                </a:solidFill>
                <a:latin typeface="Gill Sans MT"/>
              </a:rPr>
              <a:t>Young Innovators 2011</a:t>
            </a:r>
          </a:p>
        </p:txBody>
      </p:sp>
      <p:pic>
        <p:nvPicPr>
          <p:cNvPr id="32771"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32772"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pic>
        <p:nvPicPr>
          <p:cNvPr id="32773" name="Picture 8" descr="Fig6"/>
          <p:cNvPicPr>
            <a:picLocks noChangeAspect="1" noChangeArrowheads="1"/>
          </p:cNvPicPr>
          <p:nvPr/>
        </p:nvPicPr>
        <p:blipFill>
          <a:blip r:embed="rId4"/>
          <a:srcRect/>
          <a:stretch>
            <a:fillRect/>
          </a:stretch>
        </p:blipFill>
        <p:spPr bwMode="auto">
          <a:xfrm>
            <a:off x="1828800" y="1209675"/>
            <a:ext cx="5638800" cy="4229100"/>
          </a:xfrm>
          <a:prstGeom prst="rect">
            <a:avLst/>
          </a:prstGeom>
          <a:noFill/>
          <a:ln w="9525">
            <a:noFill/>
            <a:miter lim="800000"/>
            <a:headEnd/>
            <a:tailEnd/>
          </a:ln>
        </p:spPr>
      </p:pic>
      <p:sp>
        <p:nvSpPr>
          <p:cNvPr id="32775" name="Rectangle 7"/>
          <p:cNvSpPr>
            <a:spLocks noChangeArrowheads="1"/>
          </p:cNvSpPr>
          <p:nvPr/>
        </p:nvSpPr>
        <p:spPr bwMode="auto">
          <a:xfrm>
            <a:off x="1114425" y="5486400"/>
            <a:ext cx="7391400" cy="457200"/>
          </a:xfrm>
          <a:prstGeom prst="rect">
            <a:avLst/>
          </a:prstGeom>
          <a:noFill/>
          <a:ln w="9525">
            <a:noFill/>
            <a:miter lim="800000"/>
            <a:headEnd/>
            <a:tailEnd/>
          </a:ln>
          <a:effectLst/>
        </p:spPr>
        <p:txBody>
          <a:bodyPr>
            <a:spAutoFit/>
          </a:bodyPr>
          <a:lstStyle/>
          <a:p>
            <a:pPr defTabSz="914400" eaLnBrk="0" hangingPunct="0">
              <a:spcBef>
                <a:spcPct val="50000"/>
              </a:spcBef>
            </a:pPr>
            <a:r>
              <a:rPr lang="en-US" sz="1200"/>
              <a:t>Simulated hemoglobin vs. time profile for the TIW and QW, IV and SC dosing regimens for HX575 and the comparator. Fixed effect model parameters for HX575 and the comparator were used in the simulation. </a:t>
            </a:r>
          </a:p>
        </p:txBody>
      </p:sp>
      <p:sp>
        <p:nvSpPr>
          <p:cNvPr id="9" name="TextBox 8"/>
          <p:cNvSpPr txBox="1"/>
          <p:nvPr/>
        </p:nvSpPr>
        <p:spPr>
          <a:xfrm>
            <a:off x="3405930" y="6155973"/>
            <a:ext cx="5738070" cy="276999"/>
          </a:xfrm>
          <a:prstGeom prst="rect">
            <a:avLst/>
          </a:prstGeom>
          <a:noFill/>
        </p:spPr>
        <p:txBody>
          <a:bodyPr wrap="square" rtlCol="0">
            <a:spAutoFit/>
          </a:bodyPr>
          <a:lstStyle/>
          <a:p>
            <a:r>
              <a:rPr lang="en-US" sz="1200" dirty="0"/>
              <a:t>Adapted from the </a:t>
            </a:r>
            <a:r>
              <a:rPr lang="en-US" sz="1200" dirty="0" smtClean="0"/>
              <a:t>publication Yan </a:t>
            </a:r>
            <a:r>
              <a:rPr lang="en-US" sz="1200" dirty="0"/>
              <a:t>X, Lowe P, Fink M et al. J </a:t>
            </a:r>
            <a:r>
              <a:rPr lang="en-US" sz="1200" dirty="0" err="1"/>
              <a:t>Clin</a:t>
            </a:r>
            <a:r>
              <a:rPr lang="en-US" sz="1200" dirty="0"/>
              <a:t> </a:t>
            </a:r>
            <a:r>
              <a:rPr lang="en-US" sz="1200" dirty="0" err="1"/>
              <a:t>Pharmacol</a:t>
            </a:r>
            <a:r>
              <a:rPr lang="en-US" sz="1200" dirty="0"/>
              <a:t>. 2011</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z="3200" u="sng" smtClean="0">
                <a:solidFill>
                  <a:srgbClr val="730000"/>
                </a:solidFill>
                <a:latin typeface="Times New Roman" pitchFamily="18" charset="0"/>
                <a:cs typeface="Times New Roman" pitchFamily="18" charset="0"/>
              </a:rPr>
              <a:t>CONCLUSIONS</a:t>
            </a:r>
          </a:p>
        </p:txBody>
      </p:sp>
      <p:sp>
        <p:nvSpPr>
          <p:cNvPr id="4" name="Footer Placeholder 3"/>
          <p:cNvSpPr>
            <a:spLocks noGrp="1"/>
          </p:cNvSpPr>
          <p:nvPr>
            <p:ph type="ftr" sz="quarter" idx="11"/>
          </p:nvPr>
        </p:nvSpPr>
        <p:spPr/>
        <p:txBody>
          <a:bodyPr/>
          <a:lstStyle/>
          <a:p>
            <a:pPr>
              <a:defRPr/>
            </a:pPr>
            <a:r>
              <a:rPr lang="en-US"/>
              <a:t>Young Innovators 2009</a:t>
            </a:r>
          </a:p>
        </p:txBody>
      </p:sp>
      <p:pic>
        <p:nvPicPr>
          <p:cNvPr id="33795"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33796"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sp>
        <p:nvSpPr>
          <p:cNvPr id="33797" name="Text Box 7"/>
          <p:cNvSpPr txBox="1">
            <a:spLocks noChangeArrowheads="1"/>
          </p:cNvSpPr>
          <p:nvPr/>
        </p:nvSpPr>
        <p:spPr bwMode="auto">
          <a:xfrm>
            <a:off x="685800" y="1417638"/>
            <a:ext cx="8001000" cy="3962400"/>
          </a:xfrm>
          <a:prstGeom prst="rect">
            <a:avLst/>
          </a:prstGeom>
          <a:noFill/>
          <a:ln w="9525">
            <a:noFill/>
            <a:miter lim="800000"/>
            <a:headEnd/>
            <a:tailEnd/>
          </a:ln>
        </p:spPr>
        <p:txBody>
          <a:bodyPr lIns="0" tIns="0" rIns="0" bIns="0">
            <a:spAutoFit/>
          </a:bodyPr>
          <a:lstStyle/>
          <a:p>
            <a:pPr defTabSz="1828800" eaLnBrk="0" hangingPunct="0">
              <a:spcBef>
                <a:spcPct val="50000"/>
              </a:spcBef>
            </a:pPr>
            <a:r>
              <a:rPr lang="en-US" sz="2000" dirty="0"/>
              <a:t>1. The PDMDD model adequately described the data and explained the </a:t>
            </a:r>
            <a:r>
              <a:rPr lang="en-US" sz="2000" dirty="0" err="1"/>
              <a:t>nonstationary</a:t>
            </a:r>
            <a:r>
              <a:rPr lang="en-US" sz="2000" dirty="0"/>
              <a:t> pharmacokinetics of </a:t>
            </a:r>
            <a:r>
              <a:rPr lang="en-US" sz="2000" dirty="0" err="1"/>
              <a:t>rHuEPO</a:t>
            </a:r>
            <a:r>
              <a:rPr lang="en-US" sz="2000" dirty="0"/>
              <a:t> in multiple dosing regimens. </a:t>
            </a:r>
            <a:br>
              <a:rPr lang="en-US" sz="2000" dirty="0"/>
            </a:br>
            <a:r>
              <a:rPr lang="en-US" sz="2000" dirty="0"/>
              <a:t>2. The total clearance may increase up to 2.4-fold as compared with the baseline.</a:t>
            </a:r>
            <a:br>
              <a:rPr lang="en-US" sz="2000" dirty="0"/>
            </a:br>
            <a:r>
              <a:rPr lang="en-US" sz="2000" dirty="0"/>
              <a:t>3. Comparability assessment using population model-based approach generally agrees with previous results using the standard NCA approach.</a:t>
            </a:r>
            <a:r>
              <a:rPr lang="en-US" altLang="zh-CN" sz="2000" dirty="0">
                <a:ea typeface="宋体" pitchFamily="2" charset="-122"/>
              </a:rPr>
              <a:t/>
            </a:r>
            <a:br>
              <a:rPr lang="en-US" altLang="zh-CN" sz="2000" dirty="0">
                <a:ea typeface="宋体" pitchFamily="2" charset="-122"/>
              </a:rPr>
            </a:br>
            <a:r>
              <a:rPr lang="en-US" altLang="zh-CN" sz="2000" dirty="0">
                <a:ea typeface="宋体" pitchFamily="2" charset="-122"/>
              </a:rPr>
              <a:t>4. </a:t>
            </a:r>
            <a:r>
              <a:rPr lang="en-US" sz="2000" dirty="0">
                <a:ea typeface="宋体" pitchFamily="2" charset="-122"/>
              </a:rPr>
              <a:t>Simulations suggested the </a:t>
            </a:r>
            <a:r>
              <a:rPr lang="en-US" sz="2000" dirty="0" smtClean="0">
                <a:ea typeface="宋体" pitchFamily="2" charset="-122"/>
              </a:rPr>
              <a:t>comparable </a:t>
            </a:r>
            <a:r>
              <a:rPr lang="en-US" sz="2000" dirty="0">
                <a:ea typeface="宋体" pitchFamily="2" charset="-122"/>
              </a:rPr>
              <a:t>efficacy of FDA approved QW SC regimen compared with TIW SC regimen for HX575.</a:t>
            </a:r>
            <a:r>
              <a:rPr lang="en-US" altLang="zh-CN" sz="2000" dirty="0">
                <a:ea typeface="宋体" pitchFamily="2" charset="-122"/>
              </a:rPr>
              <a:t/>
            </a:r>
            <a:br>
              <a:rPr lang="en-US" altLang="zh-CN" sz="2000" dirty="0">
                <a:ea typeface="宋体" pitchFamily="2" charset="-122"/>
              </a:rPr>
            </a:br>
            <a:r>
              <a:rPr lang="en-US" altLang="zh-CN" sz="2000" dirty="0">
                <a:ea typeface="宋体" pitchFamily="2" charset="-122"/>
              </a:rPr>
              <a:t>5. The overall findings demonstrate the applicability but also the limitations of model-based methods to assess the comparability of drugs with </a:t>
            </a:r>
            <a:r>
              <a:rPr lang="en-US" altLang="zh-CN" sz="2000" dirty="0" err="1">
                <a:ea typeface="宋体" pitchFamily="2" charset="-122"/>
              </a:rPr>
              <a:t>nonstationary</a:t>
            </a:r>
            <a:r>
              <a:rPr lang="en-US" altLang="zh-CN" sz="2000" dirty="0">
                <a:ea typeface="宋体" pitchFamily="2" charset="-122"/>
              </a:rPr>
              <a:t> pharmacokinetics.</a:t>
            </a:r>
            <a:endParaRPr lang="en-US" sz="2000" dirty="0">
              <a:ea typeface="宋体" pitchFamily="2" charset="-122"/>
            </a:endParaRPr>
          </a:p>
        </p:txBody>
      </p:sp>
      <p:sp>
        <p:nvSpPr>
          <p:cNvPr id="8" name="TextBox 7"/>
          <p:cNvSpPr txBox="1"/>
          <p:nvPr/>
        </p:nvSpPr>
        <p:spPr>
          <a:xfrm>
            <a:off x="3405930" y="6155973"/>
            <a:ext cx="5738070" cy="276999"/>
          </a:xfrm>
          <a:prstGeom prst="rect">
            <a:avLst/>
          </a:prstGeom>
          <a:noFill/>
        </p:spPr>
        <p:txBody>
          <a:bodyPr wrap="square" rtlCol="0">
            <a:spAutoFit/>
          </a:bodyPr>
          <a:lstStyle/>
          <a:p>
            <a:r>
              <a:rPr lang="en-US" sz="1200" dirty="0"/>
              <a:t>Adapted from the </a:t>
            </a:r>
            <a:r>
              <a:rPr lang="en-US" sz="1200" dirty="0" smtClean="0"/>
              <a:t>publication Yan </a:t>
            </a:r>
            <a:r>
              <a:rPr lang="en-US" sz="1200" dirty="0"/>
              <a:t>X, Lowe P, Fink M et al. J </a:t>
            </a:r>
            <a:r>
              <a:rPr lang="en-US" sz="1200" dirty="0" err="1"/>
              <a:t>Clin</a:t>
            </a:r>
            <a:r>
              <a:rPr lang="en-US" sz="1200" dirty="0"/>
              <a:t> </a:t>
            </a:r>
            <a:r>
              <a:rPr lang="en-US" sz="1200" dirty="0" err="1"/>
              <a:t>Pharmacol</a:t>
            </a:r>
            <a:r>
              <a:rPr lang="en-US" sz="1200" dirty="0"/>
              <a:t>. 2011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200" u="sng" cap="small" dirty="0" smtClean="0">
                <a:solidFill>
                  <a:srgbClr val="730000"/>
                </a:solidFill>
              </a:rPr>
              <a:t>Abstract</a:t>
            </a:r>
            <a:endParaRPr lang="en-US" sz="3200" u="sng" cap="small" dirty="0">
              <a:solidFill>
                <a:srgbClr val="730000"/>
              </a:solidFill>
            </a:endParaRPr>
          </a:p>
        </p:txBody>
      </p:sp>
      <p:sp>
        <p:nvSpPr>
          <p:cNvPr id="16386" name="Content Placeholder 2"/>
          <p:cNvSpPr>
            <a:spLocks noGrp="1"/>
          </p:cNvSpPr>
          <p:nvPr>
            <p:ph idx="1"/>
          </p:nvPr>
        </p:nvSpPr>
        <p:spPr/>
        <p:txBody>
          <a:bodyPr/>
          <a:lstStyle/>
          <a:p>
            <a:pPr eaLnBrk="1" hangingPunct="1"/>
            <a:r>
              <a:rPr lang="en-US" sz="1600" dirty="0">
                <a:latin typeface="Times New Roman" pitchFamily="18" charset="0"/>
                <a:cs typeface="Times New Roman" pitchFamily="18" charset="0"/>
              </a:rPr>
              <a:t>The aim of this study was to develop an integrated pharmacokinetic and </a:t>
            </a:r>
            <a:r>
              <a:rPr lang="en-US" sz="1600" dirty="0" err="1">
                <a:latin typeface="Times New Roman" pitchFamily="18" charset="0"/>
                <a:cs typeface="Times New Roman" pitchFamily="18" charset="0"/>
              </a:rPr>
              <a:t>pharmacodynamic</a:t>
            </a:r>
            <a:r>
              <a:rPr lang="en-US" sz="1600" dirty="0">
                <a:latin typeface="Times New Roman" pitchFamily="18" charset="0"/>
                <a:cs typeface="Times New Roman" pitchFamily="18" charset="0"/>
              </a:rPr>
              <a:t> (PK/PD) model and to assess the comparability between HX575, the first </a:t>
            </a:r>
            <a:r>
              <a:rPr lang="en-US" sz="1600" dirty="0" err="1">
                <a:latin typeface="Times New Roman" pitchFamily="18" charset="0"/>
                <a:cs typeface="Times New Roman" pitchFamily="18" charset="0"/>
              </a:rPr>
              <a:t>biosimilar</a:t>
            </a:r>
            <a:r>
              <a:rPr lang="en-US" sz="1600" dirty="0">
                <a:latin typeface="Times New Roman" pitchFamily="18" charset="0"/>
                <a:cs typeface="Times New Roman" pitchFamily="18" charset="0"/>
              </a:rPr>
              <a:t> erythropoietin </a:t>
            </a:r>
            <a:r>
              <a:rPr lang="en-US" sz="1600" dirty="0" err="1">
                <a:latin typeface="Times New Roman" pitchFamily="18" charset="0"/>
                <a:cs typeface="Times New Roman" pitchFamily="18" charset="0"/>
              </a:rPr>
              <a:t>alfa</a:t>
            </a:r>
            <a:r>
              <a:rPr lang="en-US" sz="1600" dirty="0">
                <a:latin typeface="Times New Roman" pitchFamily="18" charset="0"/>
                <a:cs typeface="Times New Roman" pitchFamily="18" charset="0"/>
              </a:rPr>
              <a:t> approved in Europe and a comparator erythropoietin </a:t>
            </a:r>
            <a:r>
              <a:rPr lang="en-US" sz="1600" dirty="0" err="1">
                <a:latin typeface="Times New Roman" pitchFamily="18" charset="0"/>
                <a:cs typeface="Times New Roman" pitchFamily="18" charset="0"/>
              </a:rPr>
              <a:t>alfa</a:t>
            </a:r>
            <a:r>
              <a:rPr lang="en-US" sz="1600" dirty="0">
                <a:latin typeface="Times New Roman" pitchFamily="18" charset="0"/>
                <a:cs typeface="Times New Roman" pitchFamily="18" charset="0"/>
              </a:rPr>
              <a:t> by a model-based approach. PK/PD data including serum drug concentrations, reticulocyte counts, red blood cells, and hemoglobin levels were obtained from two clinical studies. 149 healthy male subjects received multiple intravenous or subcutaneous doses of 100 IU/kg HX575 and the comparator thrice-weekly (TIW) for four weeks. A population model based on pharmacodynamics-mediated drug disposition (PDMDD) and cell maturation processes was used to characterize the PK/PD data for the two drugs. Simulations showed that due to target amount changes, total clearance may increase up to 2.4-fold as compared with the baseline. Further simulations suggested that once-weekly (QW) and thrice-weekly subcutaneous dosing regimens would result in similar efficacy. The findings from the model-based analysis were consistent with previous results using the standard </a:t>
            </a:r>
            <a:r>
              <a:rPr lang="en-US" sz="1600" dirty="0" err="1">
                <a:latin typeface="Times New Roman" pitchFamily="18" charset="0"/>
                <a:cs typeface="Times New Roman" pitchFamily="18" charset="0"/>
              </a:rPr>
              <a:t>noncompartmental</a:t>
            </a:r>
            <a:r>
              <a:rPr lang="en-US" sz="1600" dirty="0">
                <a:latin typeface="Times New Roman" pitchFamily="18" charset="0"/>
                <a:cs typeface="Times New Roman" pitchFamily="18" charset="0"/>
              </a:rPr>
              <a:t> approach demonstrating PK/PD comparability between HX575 and comparator. However, due to complexity of the PK/PD model, control of random effects was not straightforward. Whereas population PK/PD model-based analyses are suited for studying complex biological systems, such models have their (statistical) limitations, and comparability results from such models should therefore be interpreted carefully.</a:t>
            </a: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rPr>
              <a:t>Young Innovators 2011</a:t>
            </a:r>
          </a:p>
        </p:txBody>
      </p:sp>
      <p:pic>
        <p:nvPicPr>
          <p:cNvPr id="16388"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16389"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sp>
        <p:nvSpPr>
          <p:cNvPr id="3" name="TextBox 2"/>
          <p:cNvSpPr txBox="1"/>
          <p:nvPr/>
        </p:nvSpPr>
        <p:spPr>
          <a:xfrm>
            <a:off x="3200400" y="6155973"/>
            <a:ext cx="5738070" cy="276999"/>
          </a:xfrm>
          <a:prstGeom prst="rect">
            <a:avLst/>
          </a:prstGeom>
          <a:noFill/>
        </p:spPr>
        <p:txBody>
          <a:bodyPr wrap="square" rtlCol="0">
            <a:spAutoFit/>
          </a:bodyPr>
          <a:lstStyle/>
          <a:p>
            <a:r>
              <a:rPr lang="en-US" sz="1200" dirty="0"/>
              <a:t>Adapted from the </a:t>
            </a:r>
            <a:r>
              <a:rPr lang="en-US" sz="1200" dirty="0" smtClean="0"/>
              <a:t>publication Yan </a:t>
            </a:r>
            <a:r>
              <a:rPr lang="en-US" sz="1200" dirty="0"/>
              <a:t>X, Lowe P, Fink M et al. J </a:t>
            </a:r>
            <a:r>
              <a:rPr lang="en-US" sz="1200" dirty="0" err="1"/>
              <a:t>Clin</a:t>
            </a:r>
            <a:r>
              <a:rPr lang="en-US" sz="1200" dirty="0"/>
              <a:t> </a:t>
            </a:r>
            <a:r>
              <a:rPr lang="en-US" sz="1200" dirty="0" err="1"/>
              <a:t>Pharmacol</a:t>
            </a:r>
            <a:r>
              <a:rPr lang="en-US" sz="1200" dirty="0"/>
              <a:t>. 2011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200" u="sng" cap="small" dirty="0" smtClean="0">
                <a:solidFill>
                  <a:srgbClr val="730000"/>
                </a:solidFill>
              </a:rPr>
              <a:t>Acknowledgments</a:t>
            </a:r>
            <a:endParaRPr lang="en-US" sz="3200" u="sng" cap="small" dirty="0">
              <a:solidFill>
                <a:srgbClr val="730000"/>
              </a:solidFill>
            </a:endParaRPr>
          </a:p>
        </p:txBody>
      </p:sp>
      <p:sp>
        <p:nvSpPr>
          <p:cNvPr id="34818" name="Content Placeholder 2"/>
          <p:cNvSpPr>
            <a:spLocks noGrp="1"/>
          </p:cNvSpPr>
          <p:nvPr>
            <p:ph idx="1"/>
          </p:nvPr>
        </p:nvSpPr>
        <p:spPr/>
        <p:txBody>
          <a:bodyPr/>
          <a:lstStyle/>
          <a:p>
            <a:pPr eaLnBrk="1" hangingPunct="1"/>
            <a:r>
              <a:rPr lang="en-US" altLang="zh-CN" dirty="0" smtClean="0">
                <a:latin typeface="Times New Roman" pitchFamily="18" charset="0"/>
                <a:ea typeface="宋体" pitchFamily="2" charset="-122"/>
                <a:cs typeface="Times New Roman" pitchFamily="18" charset="0"/>
              </a:rPr>
              <a:t>This work was supported by the Novartis </a:t>
            </a:r>
            <a:r>
              <a:rPr lang="en-US" altLang="zh-CN" dirty="0" err="1" smtClean="0">
                <a:latin typeface="Times New Roman" pitchFamily="18" charset="0"/>
                <a:ea typeface="宋体" pitchFamily="2" charset="-122"/>
                <a:cs typeface="Times New Roman" pitchFamily="18" charset="0"/>
              </a:rPr>
              <a:t>Pharma</a:t>
            </a:r>
            <a:r>
              <a:rPr lang="en-US" altLang="zh-CN" dirty="0" smtClean="0">
                <a:latin typeface="Times New Roman" pitchFamily="18" charset="0"/>
                <a:ea typeface="宋体" pitchFamily="2" charset="-122"/>
                <a:cs typeface="Times New Roman" pitchFamily="18" charset="0"/>
              </a:rPr>
              <a:t> AG (Basel, Switzerland</a:t>
            </a:r>
            <a:r>
              <a:rPr lang="en-US" altLang="zh-CN" dirty="0">
                <a:latin typeface="Times New Roman" pitchFamily="18" charset="0"/>
                <a:ea typeface="宋体" pitchFamily="2" charset="-122"/>
                <a:cs typeface="Times New Roman" pitchFamily="18" charset="0"/>
              </a:rPr>
              <a:t>), </a:t>
            </a:r>
            <a:r>
              <a:rPr lang="en-US" altLang="zh-CN" dirty="0" err="1">
                <a:latin typeface="Times New Roman" pitchFamily="18" charset="0"/>
                <a:ea typeface="宋体" pitchFamily="2" charset="-122"/>
                <a:cs typeface="Times New Roman" pitchFamily="18" charset="0"/>
              </a:rPr>
              <a:t>Hexal</a:t>
            </a:r>
            <a:r>
              <a:rPr lang="en-US" altLang="zh-CN" dirty="0">
                <a:latin typeface="Times New Roman" pitchFamily="18" charset="0"/>
                <a:ea typeface="宋体" pitchFamily="2" charset="-122"/>
                <a:cs typeface="Times New Roman" pitchFamily="18" charset="0"/>
              </a:rPr>
              <a:t> AG (</a:t>
            </a:r>
            <a:r>
              <a:rPr lang="en-US" altLang="zh-CN" dirty="0" err="1">
                <a:latin typeface="Times New Roman" pitchFamily="18" charset="0"/>
                <a:ea typeface="宋体" pitchFamily="2" charset="-122"/>
                <a:cs typeface="Times New Roman" pitchFamily="18" charset="0"/>
              </a:rPr>
              <a:t>Holzkirchen</a:t>
            </a:r>
            <a:r>
              <a:rPr lang="en-US" altLang="zh-CN" dirty="0">
                <a:latin typeface="Times New Roman" pitchFamily="18" charset="0"/>
                <a:ea typeface="宋体" pitchFamily="2" charset="-122"/>
                <a:cs typeface="Times New Roman" pitchFamily="18" charset="0"/>
              </a:rPr>
              <a:t>, Germany</a:t>
            </a:r>
            <a:r>
              <a:rPr lang="en-US" altLang="zh-CN" dirty="0" smtClean="0">
                <a:latin typeface="Times New Roman" pitchFamily="18" charset="0"/>
                <a:ea typeface="宋体" pitchFamily="2" charset="-122"/>
                <a:cs typeface="Times New Roman" pitchFamily="18" charset="0"/>
              </a:rPr>
              <a:t>), the Laboratory for Protein Therapeutics at the University at Buffalo, and Grant GM 57980 from the National Institute of Health.</a:t>
            </a:r>
            <a:endParaRPr lang="en-US" dirty="0" smtClean="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r>
              <a:rPr lang="en-US"/>
              <a:t>Young Innovators 2009</a:t>
            </a:r>
          </a:p>
        </p:txBody>
      </p:sp>
      <p:pic>
        <p:nvPicPr>
          <p:cNvPr id="34820"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34821"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sp>
        <p:nvSpPr>
          <p:cNvPr id="8" name="TextBox 7"/>
          <p:cNvSpPr txBox="1"/>
          <p:nvPr/>
        </p:nvSpPr>
        <p:spPr>
          <a:xfrm>
            <a:off x="3405930" y="6155973"/>
            <a:ext cx="5738070" cy="276999"/>
          </a:xfrm>
          <a:prstGeom prst="rect">
            <a:avLst/>
          </a:prstGeom>
          <a:noFill/>
        </p:spPr>
        <p:txBody>
          <a:bodyPr wrap="square" rtlCol="0">
            <a:spAutoFit/>
          </a:bodyPr>
          <a:lstStyle/>
          <a:p>
            <a:r>
              <a:rPr lang="en-US" sz="1200" dirty="0"/>
              <a:t>Adapted from the </a:t>
            </a:r>
            <a:r>
              <a:rPr lang="en-US" sz="1200" dirty="0" smtClean="0"/>
              <a:t>publication Yan </a:t>
            </a:r>
            <a:r>
              <a:rPr lang="en-US" sz="1200" dirty="0"/>
              <a:t>X, Lowe P, Fink M et al. J </a:t>
            </a:r>
            <a:r>
              <a:rPr lang="en-US" sz="1200" dirty="0" err="1"/>
              <a:t>Clin</a:t>
            </a:r>
            <a:r>
              <a:rPr lang="en-US" sz="1200" dirty="0"/>
              <a:t> </a:t>
            </a:r>
            <a:r>
              <a:rPr lang="en-US" sz="1200" dirty="0" err="1"/>
              <a:t>Pharmacol</a:t>
            </a:r>
            <a:r>
              <a:rPr lang="en-US" sz="1200" dirty="0"/>
              <a:t>. 2011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200" u="sng" cap="small" dirty="0" smtClean="0">
                <a:solidFill>
                  <a:srgbClr val="730000"/>
                </a:solidFill>
              </a:rPr>
              <a:t>References</a:t>
            </a:r>
            <a:endParaRPr lang="en-US" sz="3200" u="sng" dirty="0"/>
          </a:p>
        </p:txBody>
      </p:sp>
      <p:sp>
        <p:nvSpPr>
          <p:cNvPr id="4" name="Footer Placeholder 3"/>
          <p:cNvSpPr>
            <a:spLocks noGrp="1"/>
          </p:cNvSpPr>
          <p:nvPr>
            <p:ph type="ftr" sz="quarter" idx="11"/>
          </p:nvPr>
        </p:nvSpPr>
        <p:spPr/>
        <p:txBody>
          <a:bodyPr/>
          <a:lstStyle/>
          <a:p>
            <a:pPr>
              <a:defRPr/>
            </a:pPr>
            <a:r>
              <a:rPr lang="en-US"/>
              <a:t>Young Innovators 2009</a:t>
            </a:r>
          </a:p>
        </p:txBody>
      </p:sp>
      <p:pic>
        <p:nvPicPr>
          <p:cNvPr id="35843"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35844"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sp>
        <p:nvSpPr>
          <p:cNvPr id="35845" name="Text Box 7"/>
          <p:cNvSpPr txBox="1">
            <a:spLocks noChangeArrowheads="1"/>
          </p:cNvSpPr>
          <p:nvPr/>
        </p:nvSpPr>
        <p:spPr bwMode="auto">
          <a:xfrm>
            <a:off x="762000" y="1417638"/>
            <a:ext cx="7924800" cy="2215991"/>
          </a:xfrm>
          <a:prstGeom prst="rect">
            <a:avLst/>
          </a:prstGeom>
          <a:noFill/>
          <a:ln w="9525">
            <a:noFill/>
            <a:miter lim="800000"/>
            <a:headEnd/>
            <a:tailEnd/>
          </a:ln>
        </p:spPr>
        <p:txBody>
          <a:bodyPr lIns="0" tIns="0" rIns="0" bIns="0">
            <a:spAutoFit/>
          </a:bodyPr>
          <a:lstStyle/>
          <a:p>
            <a:pPr defTabSz="1828800" eaLnBrk="0" hangingPunct="0">
              <a:spcBef>
                <a:spcPct val="50000"/>
              </a:spcBef>
            </a:pPr>
            <a:r>
              <a:rPr lang="en-US" dirty="0"/>
              <a:t>1. Elliott S, Pham E, </a:t>
            </a:r>
            <a:r>
              <a:rPr lang="en-US" dirty="0" err="1"/>
              <a:t>Macdougall</a:t>
            </a:r>
            <a:r>
              <a:rPr lang="en-US" dirty="0"/>
              <a:t> IC. </a:t>
            </a:r>
            <a:r>
              <a:rPr lang="en-US" dirty="0" err="1"/>
              <a:t>Exp</a:t>
            </a:r>
            <a:r>
              <a:rPr lang="en-US" dirty="0"/>
              <a:t> </a:t>
            </a:r>
            <a:r>
              <a:rPr lang="en-US" dirty="0" err="1"/>
              <a:t>Hematol</a:t>
            </a:r>
            <a:r>
              <a:rPr lang="en-US" dirty="0"/>
              <a:t>. 2008 1573-1584.</a:t>
            </a:r>
            <a:br>
              <a:rPr lang="en-US" dirty="0"/>
            </a:br>
            <a:r>
              <a:rPr lang="en-US" dirty="0"/>
              <a:t>2. McMahon FG, Vargas R, Ryan M, et al. Blood. 1990;76:1718-1722.</a:t>
            </a:r>
            <a:br>
              <a:rPr lang="en-US" dirty="0"/>
            </a:br>
            <a:r>
              <a:rPr lang="en-US" dirty="0"/>
              <a:t>3. </a:t>
            </a:r>
            <a:r>
              <a:rPr lang="en-US" dirty="0" err="1"/>
              <a:t>Sorgel</a:t>
            </a:r>
            <a:r>
              <a:rPr lang="en-US" dirty="0"/>
              <a:t> F, </a:t>
            </a:r>
            <a:r>
              <a:rPr lang="en-US" dirty="0" err="1"/>
              <a:t>Thyroff-Friesinger</a:t>
            </a:r>
            <a:r>
              <a:rPr lang="en-US" dirty="0"/>
              <a:t> U, Vetter A, et al. Pharmacology. 2009;83:122-130.</a:t>
            </a:r>
            <a:br>
              <a:rPr lang="en-US" dirty="0"/>
            </a:br>
            <a:r>
              <a:rPr lang="en-US" dirty="0"/>
              <a:t>4. </a:t>
            </a:r>
            <a:r>
              <a:rPr lang="en-US" dirty="0" err="1"/>
              <a:t>Sorgel</a:t>
            </a:r>
            <a:r>
              <a:rPr lang="en-US" dirty="0"/>
              <a:t> F, </a:t>
            </a:r>
            <a:r>
              <a:rPr lang="en-US" dirty="0" err="1"/>
              <a:t>Thyroff-Friesinger</a:t>
            </a:r>
            <a:r>
              <a:rPr lang="en-US" dirty="0"/>
              <a:t> U, Vetter A, et al. BMC </a:t>
            </a:r>
            <a:r>
              <a:rPr lang="en-US" dirty="0" err="1"/>
              <a:t>Clin</a:t>
            </a:r>
            <a:r>
              <a:rPr lang="en-US" dirty="0"/>
              <a:t> </a:t>
            </a:r>
            <a:r>
              <a:rPr lang="en-US" dirty="0" err="1"/>
              <a:t>Pharmacol</a:t>
            </a:r>
            <a:r>
              <a:rPr lang="en-US" dirty="0"/>
              <a:t>. 2009;9:10.</a:t>
            </a:r>
            <a:br>
              <a:rPr lang="en-US" dirty="0"/>
            </a:br>
            <a:r>
              <a:rPr lang="en-US" dirty="0"/>
              <a:t>5. </a:t>
            </a:r>
            <a:r>
              <a:rPr lang="en-US" dirty="0" err="1"/>
              <a:t>Pentikis</a:t>
            </a:r>
            <a:r>
              <a:rPr lang="en-US" dirty="0"/>
              <a:t> HS, Henderson JD, Tran NL. et al. </a:t>
            </a:r>
            <a:r>
              <a:rPr lang="en-US" dirty="0" smtClean="0"/>
              <a:t>1996;13:1116-1121.</a:t>
            </a:r>
            <a:r>
              <a:rPr lang="en-US" dirty="0"/>
              <a:t/>
            </a:r>
            <a:br>
              <a:rPr lang="en-US" dirty="0"/>
            </a:br>
            <a:r>
              <a:rPr lang="en-US" dirty="0"/>
              <a:t>6. Dubois A, </a:t>
            </a:r>
            <a:r>
              <a:rPr lang="en-US" dirty="0" err="1"/>
              <a:t>Gsteiger</a:t>
            </a:r>
            <a:r>
              <a:rPr lang="en-US" dirty="0"/>
              <a:t> S, </a:t>
            </a:r>
            <a:r>
              <a:rPr lang="en-US" dirty="0" err="1"/>
              <a:t>Pigeolet</a:t>
            </a:r>
            <a:r>
              <a:rPr lang="en-US" dirty="0"/>
              <a:t> E, et al. Pharm Res. </a:t>
            </a:r>
            <a:r>
              <a:rPr lang="en-US" dirty="0" smtClean="0"/>
              <a:t>2010;27:92-104.</a:t>
            </a:r>
            <a:endParaRPr lang="en-US" dirty="0"/>
          </a:p>
        </p:txBody>
      </p:sp>
      <p:sp>
        <p:nvSpPr>
          <p:cNvPr id="8" name="TextBox 7"/>
          <p:cNvSpPr txBox="1"/>
          <p:nvPr/>
        </p:nvSpPr>
        <p:spPr>
          <a:xfrm>
            <a:off x="3352800" y="6155973"/>
            <a:ext cx="5738070" cy="276999"/>
          </a:xfrm>
          <a:prstGeom prst="rect">
            <a:avLst/>
          </a:prstGeom>
          <a:noFill/>
        </p:spPr>
        <p:txBody>
          <a:bodyPr wrap="square" rtlCol="0">
            <a:spAutoFit/>
          </a:bodyPr>
          <a:lstStyle/>
          <a:p>
            <a:r>
              <a:rPr lang="en-US" sz="1200" dirty="0"/>
              <a:t>Adapted from the </a:t>
            </a:r>
            <a:r>
              <a:rPr lang="en-US" sz="1200" dirty="0" smtClean="0"/>
              <a:t>publication Yan </a:t>
            </a:r>
            <a:r>
              <a:rPr lang="en-US" sz="1200" dirty="0"/>
              <a:t>X, Lowe P, Fink M et al. J </a:t>
            </a:r>
            <a:r>
              <a:rPr lang="en-US" sz="1200" dirty="0" err="1"/>
              <a:t>Clin</a:t>
            </a:r>
            <a:r>
              <a:rPr lang="en-US" sz="1200" dirty="0"/>
              <a:t> </a:t>
            </a:r>
            <a:r>
              <a:rPr lang="en-US" sz="1200" dirty="0" err="1"/>
              <a:t>Pharmacol</a:t>
            </a:r>
            <a:r>
              <a:rPr lang="en-US" sz="1200" dirty="0"/>
              <a:t>. 2011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200" u="sng" cap="small" dirty="0" smtClean="0">
                <a:solidFill>
                  <a:srgbClr val="730000"/>
                </a:solidFill>
              </a:rPr>
              <a:t>BIOS/Contact info</a:t>
            </a:r>
            <a:endParaRPr lang="en-US" sz="3200" u="sng" cap="small" dirty="0">
              <a:solidFill>
                <a:srgbClr val="730000"/>
              </a:solidFill>
            </a:endParaRPr>
          </a:p>
        </p:txBody>
      </p:sp>
      <p:sp>
        <p:nvSpPr>
          <p:cNvPr id="36866" name="Content Placeholder 2"/>
          <p:cNvSpPr>
            <a:spLocks noGrp="1"/>
          </p:cNvSpPr>
          <p:nvPr>
            <p:ph idx="1"/>
          </p:nvPr>
        </p:nvSpPr>
        <p:spPr/>
        <p:txBody>
          <a:bodyPr/>
          <a:lstStyle/>
          <a:p>
            <a:pPr eaLnBrk="1" hangingPunct="1"/>
            <a:r>
              <a:rPr lang="en-US" smtClean="0">
                <a:latin typeface="Times New Roman" pitchFamily="18" charset="0"/>
                <a:cs typeface="Times New Roman" pitchFamily="18" charset="0"/>
              </a:rPr>
              <a:t>Ph.D Candidate, Department of Pharmaceutical Sciences, University at Buffalo, the State University of New York</a:t>
            </a:r>
          </a:p>
          <a:p>
            <a:pPr eaLnBrk="1" hangingPunct="1"/>
            <a:r>
              <a:rPr lang="en-US" smtClean="0">
                <a:latin typeface="Times New Roman" pitchFamily="18" charset="0"/>
                <a:cs typeface="Times New Roman" pitchFamily="18" charset="0"/>
              </a:rPr>
              <a:t>Email: xyan4@buffalo.edu</a:t>
            </a:r>
          </a:p>
        </p:txBody>
      </p:sp>
      <p:sp>
        <p:nvSpPr>
          <p:cNvPr id="4" name="Footer Placeholder 3"/>
          <p:cNvSpPr>
            <a:spLocks noGrp="1"/>
          </p:cNvSpPr>
          <p:nvPr>
            <p:ph type="ftr" sz="quarter" idx="11"/>
          </p:nvPr>
        </p:nvSpPr>
        <p:spPr/>
        <p:txBody>
          <a:bodyPr/>
          <a:lstStyle/>
          <a:p>
            <a:pPr>
              <a:defRPr/>
            </a:pPr>
            <a:r>
              <a:rPr lang="en-US"/>
              <a:t>Young Innovators 2009</a:t>
            </a:r>
          </a:p>
        </p:txBody>
      </p:sp>
      <p:pic>
        <p:nvPicPr>
          <p:cNvPr id="36868"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36869"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200" u="sng" cap="small" dirty="0" smtClean="0">
                <a:solidFill>
                  <a:srgbClr val="730000"/>
                </a:solidFill>
              </a:rPr>
              <a:t>Introduction</a:t>
            </a:r>
            <a:endParaRPr lang="en-US" sz="3200" u="sng" dirty="0"/>
          </a:p>
        </p:txBody>
      </p:sp>
      <p:sp>
        <p:nvSpPr>
          <p:cNvPr id="17410" name="Content Placeholder 2"/>
          <p:cNvSpPr>
            <a:spLocks noGrp="1"/>
          </p:cNvSpPr>
          <p:nvPr>
            <p:ph idx="1"/>
          </p:nvPr>
        </p:nvSpPr>
        <p:spPr/>
        <p:txBody>
          <a:bodyPr/>
          <a:lstStyle/>
          <a:p>
            <a:pPr eaLnBrk="1" hangingPunct="1"/>
            <a:r>
              <a:rPr lang="en-US" sz="1600" dirty="0">
                <a:latin typeface="Times New Roman" pitchFamily="18" charset="0"/>
                <a:cs typeface="Times New Roman" pitchFamily="18" charset="0"/>
              </a:rPr>
              <a:t>Erythropoietin (EPO) is a 30.4 </a:t>
            </a:r>
            <a:r>
              <a:rPr lang="en-US" sz="1600" dirty="0" err="1">
                <a:latin typeface="Times New Roman" pitchFamily="18" charset="0"/>
                <a:cs typeface="Times New Roman" pitchFamily="18" charset="0"/>
              </a:rPr>
              <a:t>kDa</a:t>
            </a:r>
            <a:r>
              <a:rPr lang="en-US" sz="1600" dirty="0">
                <a:latin typeface="Times New Roman" pitchFamily="18" charset="0"/>
                <a:cs typeface="Times New Roman" pitchFamily="18" charset="0"/>
              </a:rPr>
              <a:t>, glycoprotein hormone endogenously produced by fetal liver and adult kidney. EPO stimulates red blood cell (RBC) production by binding to EPO receptors (EPOR) on the surface of </a:t>
            </a:r>
            <a:r>
              <a:rPr lang="en-US" sz="1600" dirty="0" err="1">
                <a:latin typeface="Times New Roman" pitchFamily="18" charset="0"/>
                <a:cs typeface="Times New Roman" pitchFamily="18" charset="0"/>
              </a:rPr>
              <a:t>erythroid</a:t>
            </a:r>
            <a:r>
              <a:rPr lang="en-US" sz="1600" dirty="0">
                <a:latin typeface="Times New Roman" pitchFamily="18" charset="0"/>
                <a:cs typeface="Times New Roman" pitchFamily="18" charset="0"/>
              </a:rPr>
              <a:t> precursor cells in the human bone marrow.1 Binding between EPO and EPOR leads to a receptor-mediated endocytosis and degradation of EPO. This clearance pathway has been suggested to result in nonlinear and </a:t>
            </a:r>
            <a:r>
              <a:rPr lang="en-US" sz="1600" dirty="0" err="1">
                <a:latin typeface="Times New Roman" pitchFamily="18" charset="0"/>
                <a:cs typeface="Times New Roman" pitchFamily="18" charset="0"/>
              </a:rPr>
              <a:t>nonstationary</a:t>
            </a:r>
            <a:r>
              <a:rPr lang="en-US" sz="1600" dirty="0">
                <a:latin typeface="Times New Roman" pitchFamily="18" charset="0"/>
                <a:cs typeface="Times New Roman" pitchFamily="18" charset="0"/>
              </a:rPr>
              <a:t> pharmacokinetics. The total clearance of  recombinant human EPO (</a:t>
            </a:r>
            <a:r>
              <a:rPr lang="en-US" sz="1600" dirty="0" err="1">
                <a:latin typeface="Times New Roman" pitchFamily="18" charset="0"/>
                <a:cs typeface="Times New Roman" pitchFamily="18" charset="0"/>
              </a:rPr>
              <a:t>rHuEPO</a:t>
            </a:r>
            <a:r>
              <a:rPr lang="en-US" sz="1600" dirty="0">
                <a:latin typeface="Times New Roman" pitchFamily="18" charset="0"/>
                <a:cs typeface="Times New Roman" pitchFamily="18" charset="0"/>
              </a:rPr>
              <a:t>) tends to increase in multiple dosing regimens in both anemic patients and healthy subjects, due to the expansion </a:t>
            </a:r>
            <a:r>
              <a:rPr lang="en-US" sz="1600" dirty="0" smtClean="0">
                <a:latin typeface="Times New Roman" pitchFamily="18" charset="0"/>
                <a:cs typeface="Times New Roman" pitchFamily="18" charset="0"/>
              </a:rPr>
              <a:t>of </a:t>
            </a:r>
            <a:r>
              <a:rPr lang="en-US" sz="1600" dirty="0" err="1">
                <a:latin typeface="Times New Roman" pitchFamily="18" charset="0"/>
                <a:cs typeface="Times New Roman" pitchFamily="18" charset="0"/>
              </a:rPr>
              <a:t>erythroid</a:t>
            </a:r>
            <a:r>
              <a:rPr lang="en-US" sz="1600" dirty="0">
                <a:latin typeface="Times New Roman" pitchFamily="18" charset="0"/>
                <a:cs typeface="Times New Roman" pitchFamily="18" charset="0"/>
              </a:rPr>
              <a:t> precursor cells.</a:t>
            </a:r>
            <a:r>
              <a:rPr lang="en-US" sz="1600" baseline="30000" dirty="0">
                <a:latin typeface="Times New Roman" pitchFamily="18" charset="0"/>
                <a:cs typeface="Times New Roman" pitchFamily="18" charset="0"/>
              </a:rPr>
              <a:t>2</a:t>
            </a:r>
            <a:r>
              <a:rPr lang="en-US" sz="1600" dirty="0">
                <a:latin typeface="Times New Roman" pitchFamily="18" charset="0"/>
                <a:cs typeface="Times New Roman" pitchFamily="18" charset="0"/>
              </a:rPr>
              <a:t> </a:t>
            </a: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a:solidFill>
                  <a:srgbClr val="898989"/>
                </a:solidFill>
              </a:rPr>
              <a:t>Young Innovators 2011</a:t>
            </a:r>
          </a:p>
        </p:txBody>
      </p:sp>
      <p:pic>
        <p:nvPicPr>
          <p:cNvPr id="17412"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17413"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sp>
        <p:nvSpPr>
          <p:cNvPr id="8" name="TextBox 7"/>
          <p:cNvSpPr txBox="1"/>
          <p:nvPr/>
        </p:nvSpPr>
        <p:spPr>
          <a:xfrm>
            <a:off x="3276600" y="6132113"/>
            <a:ext cx="5715000" cy="276999"/>
          </a:xfrm>
          <a:prstGeom prst="rect">
            <a:avLst/>
          </a:prstGeom>
          <a:noFill/>
        </p:spPr>
        <p:txBody>
          <a:bodyPr wrap="square" rtlCol="0">
            <a:spAutoFit/>
          </a:bodyPr>
          <a:lstStyle/>
          <a:p>
            <a:r>
              <a:rPr lang="en-US" sz="1200" dirty="0"/>
              <a:t>Adapted from the </a:t>
            </a:r>
            <a:r>
              <a:rPr lang="en-US" sz="1200" dirty="0" smtClean="0"/>
              <a:t>publication Yan </a:t>
            </a:r>
            <a:r>
              <a:rPr lang="en-US" sz="1200" dirty="0"/>
              <a:t>X, Lowe P, Fink M et al. J </a:t>
            </a:r>
            <a:r>
              <a:rPr lang="en-US" sz="1200" dirty="0" err="1"/>
              <a:t>Clin</a:t>
            </a:r>
            <a:r>
              <a:rPr lang="en-US" sz="1200" dirty="0"/>
              <a:t> </a:t>
            </a:r>
            <a:r>
              <a:rPr lang="en-US" sz="1200" dirty="0" err="1"/>
              <a:t>Pharmacol</a:t>
            </a:r>
            <a:r>
              <a:rPr lang="en-US" sz="1200" dirty="0"/>
              <a:t>. 2011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200" u="sng" cap="small" dirty="0" smtClean="0">
                <a:solidFill>
                  <a:srgbClr val="730000"/>
                </a:solidFill>
              </a:rPr>
              <a:t>Introduction</a:t>
            </a:r>
            <a:endParaRPr lang="en-US" sz="3200" u="sng" dirty="0"/>
          </a:p>
        </p:txBody>
      </p:sp>
      <p:sp>
        <p:nvSpPr>
          <p:cNvPr id="18434" name="Content Placeholder 2"/>
          <p:cNvSpPr>
            <a:spLocks noGrp="1"/>
          </p:cNvSpPr>
          <p:nvPr>
            <p:ph idx="1"/>
          </p:nvPr>
        </p:nvSpPr>
        <p:spPr/>
        <p:txBody>
          <a:bodyPr/>
          <a:lstStyle/>
          <a:p>
            <a:pPr eaLnBrk="1" hangingPunct="1"/>
            <a:r>
              <a:rPr lang="en-US" sz="1600" dirty="0">
                <a:latin typeface="Times New Roman" pitchFamily="18" charset="0"/>
                <a:cs typeface="Times New Roman" pitchFamily="18" charset="0"/>
              </a:rPr>
              <a:t>HX575 is the first </a:t>
            </a:r>
            <a:r>
              <a:rPr lang="en-US" sz="1600" dirty="0" err="1">
                <a:latin typeface="Times New Roman" pitchFamily="18" charset="0"/>
                <a:cs typeface="Times New Roman" pitchFamily="18" charset="0"/>
              </a:rPr>
              <a:t>biosimilar</a:t>
            </a:r>
            <a:r>
              <a:rPr lang="en-US" sz="1600" dirty="0">
                <a:latin typeface="Times New Roman" pitchFamily="18" charset="0"/>
                <a:cs typeface="Times New Roman" pitchFamily="18" charset="0"/>
              </a:rPr>
              <a:t> erythropoietin </a:t>
            </a:r>
            <a:r>
              <a:rPr lang="en-US" sz="1600" dirty="0" err="1">
                <a:latin typeface="Times New Roman" pitchFamily="18" charset="0"/>
                <a:cs typeface="Times New Roman" pitchFamily="18" charset="0"/>
              </a:rPr>
              <a:t>alfa</a:t>
            </a:r>
            <a:r>
              <a:rPr lang="en-US" sz="1600" dirty="0">
                <a:latin typeface="Times New Roman" pitchFamily="18" charset="0"/>
                <a:cs typeface="Times New Roman" pitchFamily="18" charset="0"/>
              </a:rPr>
              <a:t> approved in Europe in 2007. HX575 is not approved in the US. Although legislation was passed in 2010 providing a regulatory pathway, there has not yet been a </a:t>
            </a:r>
            <a:r>
              <a:rPr lang="en-US" sz="1600" dirty="0" err="1">
                <a:latin typeface="Times New Roman" pitchFamily="18" charset="0"/>
                <a:cs typeface="Times New Roman" pitchFamily="18" charset="0"/>
              </a:rPr>
              <a:t>biosimilar</a:t>
            </a:r>
            <a:r>
              <a:rPr lang="en-US" sz="1600">
                <a:latin typeface="Times New Roman" pitchFamily="18" charset="0"/>
                <a:cs typeface="Times New Roman" pitchFamily="18" charset="0"/>
              </a:rPr>
              <a:t> approved via the new pathway. </a:t>
            </a:r>
            <a:r>
              <a:rPr lang="en-US" sz="1600" dirty="0" smtClean="0">
                <a:latin typeface="Times New Roman" pitchFamily="18" charset="0"/>
                <a:cs typeface="Times New Roman" pitchFamily="18" charset="0"/>
              </a:rPr>
              <a:t>Clinical </a:t>
            </a:r>
            <a:r>
              <a:rPr lang="en-US" sz="1600" dirty="0">
                <a:latin typeface="Times New Roman" pitchFamily="18" charset="0"/>
                <a:cs typeface="Times New Roman" pitchFamily="18" charset="0"/>
              </a:rPr>
              <a:t>studies confirmed PK/PD comparability between HX575 and the comparator </a:t>
            </a:r>
            <a:r>
              <a:rPr lang="en-US" sz="1600" dirty="0" err="1">
                <a:latin typeface="Times New Roman" pitchFamily="18" charset="0"/>
                <a:cs typeface="Times New Roman" pitchFamily="18" charset="0"/>
              </a:rPr>
              <a:t>epoetin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alfa</a:t>
            </a:r>
            <a:r>
              <a:rPr lang="en-US" sz="1600" dirty="0">
                <a:latin typeface="Times New Roman" pitchFamily="18" charset="0"/>
                <a:cs typeface="Times New Roman" pitchFamily="18" charset="0"/>
              </a:rPr>
              <a:t> in TIW intravenous (IV) and subcutaneous (SC) regimens.</a:t>
            </a:r>
            <a:r>
              <a:rPr lang="en-US" sz="1600" baseline="30000" dirty="0">
                <a:latin typeface="Times New Roman" pitchFamily="18" charset="0"/>
                <a:cs typeface="Times New Roman" pitchFamily="18" charset="0"/>
              </a:rPr>
              <a:t>3,4</a:t>
            </a:r>
            <a:r>
              <a:rPr lang="en-US" sz="1600" dirty="0">
                <a:latin typeface="Times New Roman" pitchFamily="18" charset="0"/>
                <a:cs typeface="Times New Roman" pitchFamily="18" charset="0"/>
              </a:rPr>
              <a:t> In these studies, both PK and PD data were evaluated and the comparability was established based upon metrics such as AUC, </a:t>
            </a:r>
            <a:r>
              <a:rPr lang="en-US" sz="1600" dirty="0" err="1">
                <a:latin typeface="Times New Roman" pitchFamily="18" charset="0"/>
                <a:cs typeface="Times New Roman" pitchFamily="18" charset="0"/>
              </a:rPr>
              <a:t>Cmax</a:t>
            </a:r>
            <a:r>
              <a:rPr lang="en-US" sz="1600" dirty="0">
                <a:latin typeface="Times New Roman" pitchFamily="18" charset="0"/>
                <a:cs typeface="Times New Roman" pitchFamily="18" charset="0"/>
              </a:rPr>
              <a:t> and AUEC, etc., estimated from the standard </a:t>
            </a:r>
            <a:r>
              <a:rPr lang="en-US" sz="1600" dirty="0" err="1">
                <a:latin typeface="Times New Roman" pitchFamily="18" charset="0"/>
                <a:cs typeface="Times New Roman" pitchFamily="18" charset="0"/>
              </a:rPr>
              <a:t>noncompartmental</a:t>
            </a:r>
            <a:r>
              <a:rPr lang="en-US" sz="1600" dirty="0">
                <a:latin typeface="Times New Roman" pitchFamily="18" charset="0"/>
                <a:cs typeface="Times New Roman" pitchFamily="18" charset="0"/>
              </a:rPr>
              <a:t> analysis (NCA) approach. Another approach using the population pharmacokinetic modeling has also been suggested to evaluate the PK/PD comparability as a supplement to the standard approach, although it is not a standard regulatory practice.</a:t>
            </a:r>
            <a:r>
              <a:rPr lang="en-US" sz="1600" baseline="30000" dirty="0">
                <a:latin typeface="Times New Roman" pitchFamily="18" charset="0"/>
                <a:cs typeface="Times New Roman" pitchFamily="18" charset="0"/>
              </a:rPr>
              <a:t>5,6</a:t>
            </a:r>
            <a:r>
              <a:rPr lang="en-US" sz="1600" dirty="0">
                <a:latin typeface="Times New Roman" pitchFamily="18" charset="0"/>
                <a:cs typeface="Times New Roman" pitchFamily="18" charset="0"/>
              </a:rPr>
              <a:t> One of the advantages of using model-based approach is that it can take into account nonlinear/</a:t>
            </a:r>
            <a:r>
              <a:rPr lang="en-US" sz="1600" dirty="0" err="1">
                <a:latin typeface="Times New Roman" pitchFamily="18" charset="0"/>
                <a:cs typeface="Times New Roman" pitchFamily="18" charset="0"/>
              </a:rPr>
              <a:t>nonstationary</a:t>
            </a:r>
            <a:r>
              <a:rPr lang="en-US" sz="1600" dirty="0">
                <a:latin typeface="Times New Roman" pitchFamily="18" charset="0"/>
                <a:cs typeface="Times New Roman" pitchFamily="18" charset="0"/>
              </a:rPr>
              <a:t> pharmacokinetics. The interaction between pharmacokinetics and pharmacodynamics of </a:t>
            </a:r>
            <a:r>
              <a:rPr lang="en-US" sz="1600" dirty="0" err="1">
                <a:latin typeface="Times New Roman" pitchFamily="18" charset="0"/>
                <a:cs typeface="Times New Roman" pitchFamily="18" charset="0"/>
              </a:rPr>
              <a:t>rHuEPO</a:t>
            </a:r>
            <a:r>
              <a:rPr lang="en-US" sz="1600" dirty="0">
                <a:latin typeface="Times New Roman" pitchFamily="18" charset="0"/>
                <a:cs typeface="Times New Roman" pitchFamily="18" charset="0"/>
              </a:rPr>
              <a:t> can result in both nonlinear and </a:t>
            </a:r>
            <a:r>
              <a:rPr lang="en-US" sz="1600" dirty="0" err="1">
                <a:latin typeface="Times New Roman" pitchFamily="18" charset="0"/>
                <a:cs typeface="Times New Roman" pitchFamily="18" charset="0"/>
              </a:rPr>
              <a:t>nonstationary</a:t>
            </a:r>
            <a:r>
              <a:rPr lang="en-US" sz="1600" dirty="0">
                <a:latin typeface="Times New Roman" pitchFamily="18" charset="0"/>
                <a:cs typeface="Times New Roman" pitchFamily="18" charset="0"/>
              </a:rPr>
              <a:t> PK behavior. A population PK/PD model can mechanistically characterize this interaction and assess the nonlinear and </a:t>
            </a:r>
            <a:r>
              <a:rPr lang="en-US" sz="1600" dirty="0" err="1">
                <a:latin typeface="Times New Roman" pitchFamily="18" charset="0"/>
                <a:cs typeface="Times New Roman" pitchFamily="18" charset="0"/>
              </a:rPr>
              <a:t>nonstationary</a:t>
            </a:r>
            <a:r>
              <a:rPr lang="en-US" sz="1600" dirty="0">
                <a:latin typeface="Times New Roman" pitchFamily="18" charset="0"/>
                <a:cs typeface="Times New Roman" pitchFamily="18" charset="0"/>
              </a:rPr>
              <a:t> PK properties. More importantly, it may enable more meaningful estimates for parameters and metrics, assisting in comparability evaluation. </a:t>
            </a:r>
          </a:p>
          <a:p>
            <a:pPr eaLnBrk="1" hangingPunct="1"/>
            <a:endParaRPr lang="en-US" dirty="0" smtClean="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a:solidFill>
                  <a:srgbClr val="898989"/>
                </a:solidFill>
              </a:rPr>
              <a:t>Young Innovators 2011</a:t>
            </a:r>
          </a:p>
        </p:txBody>
      </p:sp>
      <p:pic>
        <p:nvPicPr>
          <p:cNvPr id="18436"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18437"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sp>
        <p:nvSpPr>
          <p:cNvPr id="8" name="TextBox 7"/>
          <p:cNvSpPr txBox="1"/>
          <p:nvPr/>
        </p:nvSpPr>
        <p:spPr>
          <a:xfrm>
            <a:off x="3329730" y="6155973"/>
            <a:ext cx="5814270" cy="276999"/>
          </a:xfrm>
          <a:prstGeom prst="rect">
            <a:avLst/>
          </a:prstGeom>
          <a:noFill/>
        </p:spPr>
        <p:txBody>
          <a:bodyPr wrap="square" rtlCol="0">
            <a:spAutoFit/>
          </a:bodyPr>
          <a:lstStyle/>
          <a:p>
            <a:r>
              <a:rPr lang="en-US" sz="1200" dirty="0"/>
              <a:t>Adapted from the </a:t>
            </a:r>
            <a:r>
              <a:rPr lang="en-US" sz="1200" dirty="0" smtClean="0"/>
              <a:t>publication Yan </a:t>
            </a:r>
            <a:r>
              <a:rPr lang="en-US" sz="1200" dirty="0"/>
              <a:t>X, Lowe P, Fink M et al. J </a:t>
            </a:r>
            <a:r>
              <a:rPr lang="en-US" sz="1200" dirty="0" err="1"/>
              <a:t>Clin</a:t>
            </a:r>
            <a:r>
              <a:rPr lang="en-US" sz="1200" dirty="0"/>
              <a:t> </a:t>
            </a:r>
            <a:r>
              <a:rPr lang="en-US" sz="1200" dirty="0" err="1"/>
              <a:t>Pharmacol</a:t>
            </a:r>
            <a:r>
              <a:rPr lang="en-US" sz="1200" dirty="0"/>
              <a:t>. 2011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200" u="sng" cap="small" dirty="0" smtClean="0">
                <a:solidFill>
                  <a:srgbClr val="730000"/>
                </a:solidFill>
              </a:rPr>
              <a:t>Materials and Methods</a:t>
            </a:r>
            <a:endParaRPr lang="en-US" sz="3200" u="sng" cap="small" dirty="0">
              <a:solidFill>
                <a:srgbClr val="730000"/>
              </a:solidFill>
            </a:endParaRPr>
          </a:p>
        </p:txBody>
      </p:sp>
      <p:sp>
        <p:nvSpPr>
          <p:cNvPr id="19468" name="Content Placeholder 2"/>
          <p:cNvSpPr>
            <a:spLocks noGrp="1"/>
          </p:cNvSpPr>
          <p:nvPr>
            <p:ph idx="1"/>
          </p:nvPr>
        </p:nvSpPr>
        <p:spPr>
          <a:xfrm>
            <a:off x="457200" y="1143000"/>
            <a:ext cx="8229600" cy="4525963"/>
          </a:xfrm>
        </p:spPr>
        <p:txBody>
          <a:bodyPr/>
          <a:lstStyle/>
          <a:p>
            <a:pPr eaLnBrk="1" hangingPunct="1"/>
            <a:r>
              <a:rPr lang="en-US" sz="2000" dirty="0" smtClean="0">
                <a:latin typeface="Times New Roman" pitchFamily="18" charset="0"/>
                <a:cs typeface="Times New Roman" pitchFamily="18" charset="0"/>
              </a:rPr>
              <a:t>Study Design: Open, randomized, parallel, TIW IV and SC 100 IU/kg </a:t>
            </a:r>
            <a:r>
              <a:rPr lang="en-US" sz="2000" dirty="0" err="1" smtClean="0">
                <a:latin typeface="Times New Roman" pitchFamily="18" charset="0"/>
                <a:cs typeface="Times New Roman" pitchFamily="18" charset="0"/>
              </a:rPr>
              <a:t>Epoetin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alfa</a:t>
            </a:r>
            <a:r>
              <a:rPr lang="en-US" sz="2000" dirty="0" smtClean="0">
                <a:latin typeface="Times New Roman" pitchFamily="18" charset="0"/>
                <a:cs typeface="Times New Roman" pitchFamily="18" charset="0"/>
              </a:rPr>
              <a:t>, 4 weeks, 74 healthy males receiving HX575 and 75 receiving the comparator </a:t>
            </a:r>
          </a:p>
          <a:p>
            <a:pPr eaLnBrk="1" hangingPunct="1"/>
            <a:r>
              <a:rPr lang="en-US" sz="2000" dirty="0" smtClean="0">
                <a:latin typeface="Times New Roman" pitchFamily="18" charset="0"/>
                <a:cs typeface="Times New Roman" pitchFamily="18" charset="0"/>
              </a:rPr>
              <a:t>PK/PD Data: Serum drug concentrations, reticulocytes counts (RET), red blood cells (RBC), and hemoglobin (HGB), 5962 observations for PK and 8388 observations for PD</a:t>
            </a:r>
          </a:p>
          <a:p>
            <a:pPr eaLnBrk="1" hangingPunct="1"/>
            <a:r>
              <a:rPr lang="en-US" sz="2000" dirty="0" smtClean="0">
                <a:latin typeface="Times New Roman" pitchFamily="18" charset="0"/>
                <a:cs typeface="Times New Roman" pitchFamily="18" charset="0"/>
              </a:rPr>
              <a:t>Model and software: Pharmacodynamics-mediated drug disposition model, operational model of  </a:t>
            </a:r>
            <a:r>
              <a:rPr lang="en-US" sz="2000" dirty="0" err="1" smtClean="0">
                <a:latin typeface="Times New Roman" pitchFamily="18" charset="0"/>
                <a:cs typeface="Times New Roman" pitchFamily="18" charset="0"/>
              </a:rPr>
              <a:t>agonism</a:t>
            </a:r>
            <a:r>
              <a:rPr lang="en-US" sz="2000" dirty="0" smtClean="0">
                <a:latin typeface="Times New Roman" pitchFamily="18" charset="0"/>
                <a:cs typeface="Times New Roman" pitchFamily="18" charset="0"/>
              </a:rPr>
              <a:t>, NONMEM6 FOCEI </a:t>
            </a:r>
          </a:p>
          <a:p>
            <a:pPr eaLnBrk="1" hangingPunct="1"/>
            <a:r>
              <a:rPr lang="en-US" sz="2000" dirty="0" smtClean="0">
                <a:latin typeface="Times New Roman" pitchFamily="18" charset="0"/>
                <a:cs typeface="Times New Roman" pitchFamily="18" charset="0"/>
              </a:rPr>
              <a:t>Parameterization for 2 drugs:</a:t>
            </a:r>
          </a:p>
          <a:p>
            <a:pPr eaLnBrk="1" hangingPunct="1"/>
            <a:r>
              <a:rPr lang="en-US" sz="2000" dirty="0" smtClean="0">
                <a:latin typeface="Times New Roman" pitchFamily="18" charset="0"/>
                <a:cs typeface="Times New Roman" pitchFamily="18" charset="0"/>
              </a:rPr>
              <a:t>Model Evaluation: Visual predictive check with n = 500</a:t>
            </a:r>
          </a:p>
          <a:p>
            <a:pPr eaLnBrk="1" hangingPunct="1"/>
            <a:r>
              <a:rPr lang="en-US" sz="2000" dirty="0" smtClean="0">
                <a:latin typeface="Times New Roman" pitchFamily="18" charset="0"/>
                <a:cs typeface="Times New Roman" pitchFamily="18" charset="0"/>
              </a:rPr>
              <a:t>Monte Carlo simulation for PK/PD Comparability analysis with 500 simulated data sets </a:t>
            </a: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a:solidFill>
                  <a:srgbClr val="898989"/>
                </a:solidFill>
              </a:rPr>
              <a:t>Young Innovators 2011</a:t>
            </a:r>
          </a:p>
        </p:txBody>
      </p:sp>
      <p:pic>
        <p:nvPicPr>
          <p:cNvPr id="19470" name="Picture 4" descr="AAPS_LOGO_Grey10_PMS302.pdf"/>
          <p:cNvPicPr>
            <a:picLocks noChangeAspect="1"/>
          </p:cNvPicPr>
          <p:nvPr/>
        </p:nvPicPr>
        <p:blipFill>
          <a:blip r:embed="rId3"/>
          <a:srcRect/>
          <a:stretch>
            <a:fillRect/>
          </a:stretch>
        </p:blipFill>
        <p:spPr bwMode="auto">
          <a:xfrm>
            <a:off x="1828800" y="6013450"/>
            <a:ext cx="1430338" cy="438150"/>
          </a:xfrm>
          <a:prstGeom prst="rect">
            <a:avLst/>
          </a:prstGeom>
          <a:noFill/>
          <a:ln w="9525">
            <a:noFill/>
            <a:miter lim="800000"/>
            <a:headEnd/>
            <a:tailEnd/>
          </a:ln>
        </p:spPr>
      </p:pic>
      <p:pic>
        <p:nvPicPr>
          <p:cNvPr id="19471" name="Picture 5" descr="PTlogo.eps"/>
          <p:cNvPicPr>
            <a:picLocks noChangeAspect="1"/>
          </p:cNvPicPr>
          <p:nvPr/>
        </p:nvPicPr>
        <p:blipFill>
          <a:blip r:embed="rId4"/>
          <a:srcRect/>
          <a:stretch>
            <a:fillRect/>
          </a:stretch>
        </p:blipFill>
        <p:spPr bwMode="auto">
          <a:xfrm>
            <a:off x="304800" y="6013450"/>
            <a:ext cx="1365250" cy="457200"/>
          </a:xfrm>
          <a:prstGeom prst="rect">
            <a:avLst/>
          </a:prstGeom>
          <a:noFill/>
          <a:ln w="9525">
            <a:noFill/>
            <a:miter lim="800000"/>
            <a:headEnd/>
            <a:tailEnd/>
          </a:ln>
        </p:spPr>
      </p:pic>
      <p:graphicFrame>
        <p:nvGraphicFramePr>
          <p:cNvPr id="19463" name="Object 7"/>
          <p:cNvGraphicFramePr>
            <a:graphicFrameLocks noChangeAspect="1"/>
          </p:cNvGraphicFramePr>
          <p:nvPr/>
        </p:nvGraphicFramePr>
        <p:xfrm>
          <a:off x="4229100" y="3810000"/>
          <a:ext cx="3124200" cy="344488"/>
        </p:xfrm>
        <a:graphic>
          <a:graphicData uri="http://schemas.openxmlformats.org/presentationml/2006/ole">
            <mc:AlternateContent xmlns:mc="http://schemas.openxmlformats.org/markup-compatibility/2006">
              <mc:Choice xmlns:v="urn:schemas-microsoft-com:vml" Requires="v">
                <p:oleObj spid="_x0000_s19551" name="Equation" r:id="rId5" imgW="1714500" imgH="190500" progId="Equation.3">
                  <p:embed/>
                </p:oleObj>
              </mc:Choice>
              <mc:Fallback>
                <p:oleObj name="Equation" r:id="rId5" imgW="1714500" imgH="19050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9100" y="3810000"/>
                        <a:ext cx="3124200" cy="344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4" name="Object 8"/>
          <p:cNvGraphicFramePr>
            <a:graphicFrameLocks noChangeAspect="1"/>
          </p:cNvGraphicFramePr>
          <p:nvPr/>
        </p:nvGraphicFramePr>
        <p:xfrm>
          <a:off x="1295400" y="5108575"/>
          <a:ext cx="1219200" cy="669925"/>
        </p:xfrm>
        <a:graphic>
          <a:graphicData uri="http://schemas.openxmlformats.org/presentationml/2006/ole">
            <mc:AlternateContent xmlns:mc="http://schemas.openxmlformats.org/markup-compatibility/2006">
              <mc:Choice xmlns:v="urn:schemas-microsoft-com:vml" Requires="v">
                <p:oleObj spid="_x0000_s19552" name="Equation" r:id="rId7" imgW="698500" imgH="381000" progId="Equation.3">
                  <p:embed/>
                </p:oleObj>
              </mc:Choice>
              <mc:Fallback>
                <p:oleObj name="Equation" r:id="rId7" imgW="698500" imgH="38100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5108575"/>
                        <a:ext cx="1219200"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5" name="Object 9"/>
          <p:cNvGraphicFramePr>
            <a:graphicFrameLocks noChangeAspect="1"/>
          </p:cNvGraphicFramePr>
          <p:nvPr/>
        </p:nvGraphicFramePr>
        <p:xfrm>
          <a:off x="2819400" y="5192713"/>
          <a:ext cx="1409700" cy="569912"/>
        </p:xfrm>
        <a:graphic>
          <a:graphicData uri="http://schemas.openxmlformats.org/presentationml/2006/ole">
            <mc:AlternateContent xmlns:mc="http://schemas.openxmlformats.org/markup-compatibility/2006">
              <mc:Choice xmlns:v="urn:schemas-microsoft-com:vml" Requires="v">
                <p:oleObj spid="_x0000_s19553" name="Equation" r:id="rId9" imgW="875920" imgH="355446" progId="Equation.3">
                  <p:embed/>
                </p:oleObj>
              </mc:Choice>
              <mc:Fallback>
                <p:oleObj name="Equation" r:id="rId9" imgW="875920" imgH="355446" progId="Equation.3">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5192713"/>
                        <a:ext cx="1409700" cy="569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6" name="Object 10"/>
          <p:cNvGraphicFramePr>
            <a:graphicFrameLocks noChangeAspect="1"/>
          </p:cNvGraphicFramePr>
          <p:nvPr/>
        </p:nvGraphicFramePr>
        <p:xfrm>
          <a:off x="4724400" y="5272088"/>
          <a:ext cx="3962400" cy="396875"/>
        </p:xfrm>
        <a:graphic>
          <a:graphicData uri="http://schemas.openxmlformats.org/presentationml/2006/ole">
            <mc:AlternateContent xmlns:mc="http://schemas.openxmlformats.org/markup-compatibility/2006">
              <mc:Choice xmlns:v="urn:schemas-microsoft-com:vml" Requires="v">
                <p:oleObj spid="_x0000_s19554" name="Equation" r:id="rId11" imgW="1917700" imgH="190500" progId="Equation.3">
                  <p:embed/>
                </p:oleObj>
              </mc:Choice>
              <mc:Fallback>
                <p:oleObj name="Equation" r:id="rId11" imgW="1917700" imgH="190500" progId="Equation.3">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400" y="5272088"/>
                        <a:ext cx="3962400"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3405930" y="6155973"/>
            <a:ext cx="5738070" cy="276999"/>
          </a:xfrm>
          <a:prstGeom prst="rect">
            <a:avLst/>
          </a:prstGeom>
          <a:noFill/>
        </p:spPr>
        <p:txBody>
          <a:bodyPr wrap="square" rtlCol="0">
            <a:spAutoFit/>
          </a:bodyPr>
          <a:lstStyle/>
          <a:p>
            <a:r>
              <a:rPr lang="en-US" sz="1200" dirty="0"/>
              <a:t>Adapted from the </a:t>
            </a:r>
            <a:r>
              <a:rPr lang="en-US" sz="1200" dirty="0" smtClean="0"/>
              <a:t>publication Yan </a:t>
            </a:r>
            <a:r>
              <a:rPr lang="en-US" sz="1200" dirty="0"/>
              <a:t>X, Lowe P, Fink M et al. J </a:t>
            </a:r>
            <a:r>
              <a:rPr lang="en-US" sz="1200" dirty="0" err="1"/>
              <a:t>Clin</a:t>
            </a:r>
            <a:r>
              <a:rPr lang="en-US" sz="1200" dirty="0"/>
              <a:t> </a:t>
            </a:r>
            <a:r>
              <a:rPr lang="en-US" sz="1200" dirty="0" err="1"/>
              <a:t>Pharmacol</a:t>
            </a:r>
            <a:r>
              <a:rPr lang="en-US" sz="1200" dirty="0"/>
              <a:t>. 2011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z="3200" u="sng" smtClean="0">
                <a:solidFill>
                  <a:srgbClr val="730000"/>
                </a:solidFill>
                <a:latin typeface="Times New Roman" pitchFamily="18" charset="0"/>
                <a:cs typeface="Times New Roman" pitchFamily="18" charset="0"/>
              </a:rPr>
              <a:t>PDMDD model with incorporation of operational model of agonism</a:t>
            </a: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a:solidFill>
                  <a:srgbClr val="898989"/>
                </a:solidFill>
              </a:rPr>
              <a:t>Young Innovators 2011</a:t>
            </a:r>
          </a:p>
        </p:txBody>
      </p:sp>
      <p:pic>
        <p:nvPicPr>
          <p:cNvPr id="20483"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20484"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pic>
        <p:nvPicPr>
          <p:cNvPr id="20485" name="Picture 8" descr="Fig1"/>
          <p:cNvPicPr>
            <a:picLocks noChangeAspect="1" noChangeArrowheads="1"/>
          </p:cNvPicPr>
          <p:nvPr/>
        </p:nvPicPr>
        <p:blipFill>
          <a:blip r:embed="rId4"/>
          <a:srcRect/>
          <a:stretch>
            <a:fillRect/>
          </a:stretch>
        </p:blipFill>
        <p:spPr bwMode="auto">
          <a:xfrm>
            <a:off x="1828800" y="1447800"/>
            <a:ext cx="5562600" cy="4184650"/>
          </a:xfrm>
          <a:prstGeom prst="rect">
            <a:avLst/>
          </a:prstGeom>
          <a:noFill/>
          <a:ln w="9525">
            <a:noFill/>
            <a:miter lim="800000"/>
            <a:headEnd/>
            <a:tailEnd/>
          </a:ln>
        </p:spPr>
      </p:pic>
      <p:sp>
        <p:nvSpPr>
          <p:cNvPr id="20486" name="Text Box 9"/>
          <p:cNvSpPr txBox="1">
            <a:spLocks noChangeArrowheads="1"/>
          </p:cNvSpPr>
          <p:nvPr/>
        </p:nvSpPr>
        <p:spPr bwMode="auto">
          <a:xfrm>
            <a:off x="1066800" y="5632450"/>
            <a:ext cx="7848600" cy="336550"/>
          </a:xfrm>
          <a:prstGeom prst="rect">
            <a:avLst/>
          </a:prstGeom>
          <a:noFill/>
          <a:ln w="9525">
            <a:noFill/>
            <a:miter lim="800000"/>
            <a:headEnd/>
            <a:tailEnd/>
          </a:ln>
        </p:spPr>
        <p:txBody>
          <a:bodyPr>
            <a:spAutoFit/>
          </a:bodyPr>
          <a:lstStyle/>
          <a:p>
            <a:pPr defTabSz="1881188" eaLnBrk="0" hangingPunct="0">
              <a:spcBef>
                <a:spcPct val="50000"/>
              </a:spcBef>
            </a:pPr>
            <a:r>
              <a:rPr lang="en-US" altLang="zh-CN" sz="1600">
                <a:ea typeface="宋体" pitchFamily="2" charset="-122"/>
              </a:rPr>
              <a:t>Fig. 1 PDMDD model for HX575 and the comparator epoetin alfa in healthy subjects </a:t>
            </a:r>
            <a:endParaRPr lang="en-US" sz="1600"/>
          </a:p>
        </p:txBody>
      </p:sp>
      <p:sp>
        <p:nvSpPr>
          <p:cNvPr id="9" name="TextBox 8"/>
          <p:cNvSpPr txBox="1"/>
          <p:nvPr/>
        </p:nvSpPr>
        <p:spPr>
          <a:xfrm>
            <a:off x="3405930" y="6155973"/>
            <a:ext cx="5661870" cy="276999"/>
          </a:xfrm>
          <a:prstGeom prst="rect">
            <a:avLst/>
          </a:prstGeom>
          <a:noFill/>
        </p:spPr>
        <p:txBody>
          <a:bodyPr wrap="square" rtlCol="0">
            <a:spAutoFit/>
          </a:bodyPr>
          <a:lstStyle/>
          <a:p>
            <a:r>
              <a:rPr lang="en-US" sz="1200" dirty="0"/>
              <a:t>Adapted from the </a:t>
            </a:r>
            <a:r>
              <a:rPr lang="en-US" sz="1200" dirty="0" smtClean="0"/>
              <a:t>publication Yan </a:t>
            </a:r>
            <a:r>
              <a:rPr lang="en-US" sz="1200" dirty="0"/>
              <a:t>X, Lowe P, Fink M et al. J </a:t>
            </a:r>
            <a:r>
              <a:rPr lang="en-US" sz="1200" dirty="0" err="1"/>
              <a:t>Clin</a:t>
            </a:r>
            <a:r>
              <a:rPr lang="en-US" sz="1200" dirty="0"/>
              <a:t> </a:t>
            </a:r>
            <a:r>
              <a:rPr lang="en-US" sz="1200" dirty="0" err="1"/>
              <a:t>Pharmacol</a:t>
            </a:r>
            <a:r>
              <a:rPr lang="en-US" sz="1200" dirty="0"/>
              <a:t>. 2011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z="3200" u="sng" dirty="0" err="1" smtClean="0">
                <a:solidFill>
                  <a:srgbClr val="730000"/>
                </a:solidFill>
                <a:latin typeface="Times New Roman" pitchFamily="18" charset="0"/>
                <a:cs typeface="Times New Roman" pitchFamily="18" charset="0"/>
              </a:rPr>
              <a:t>Nonstationary</a:t>
            </a:r>
            <a:r>
              <a:rPr lang="en-US" sz="3200" u="sng" dirty="0" smtClean="0">
                <a:solidFill>
                  <a:srgbClr val="730000"/>
                </a:solidFill>
                <a:latin typeface="Times New Roman" pitchFamily="18" charset="0"/>
                <a:cs typeface="Times New Roman" pitchFamily="18" charset="0"/>
              </a:rPr>
              <a:t> pharmacokinetics</a:t>
            </a:r>
            <a:br>
              <a:rPr lang="en-US" sz="3200" u="sng" dirty="0" smtClean="0">
                <a:solidFill>
                  <a:srgbClr val="730000"/>
                </a:solidFill>
                <a:latin typeface="Times New Roman" pitchFamily="18" charset="0"/>
                <a:cs typeface="Times New Roman" pitchFamily="18" charset="0"/>
              </a:rPr>
            </a:br>
            <a:endParaRPr lang="en-US" sz="3200" u="sng" dirty="0" smtClean="0">
              <a:solidFill>
                <a:srgbClr val="730000"/>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a:solidFill>
                  <a:srgbClr val="898989"/>
                </a:solidFill>
              </a:rPr>
              <a:t>Young Innovators 2011</a:t>
            </a:r>
          </a:p>
        </p:txBody>
      </p:sp>
      <p:pic>
        <p:nvPicPr>
          <p:cNvPr id="21507"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21508"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pic>
        <p:nvPicPr>
          <p:cNvPr id="21509" name="Picture 10" descr="IV_OVERLAY"/>
          <p:cNvPicPr>
            <a:picLocks noChangeAspect="1" noChangeArrowheads="1"/>
          </p:cNvPicPr>
          <p:nvPr/>
        </p:nvPicPr>
        <p:blipFill>
          <a:blip r:embed="rId4"/>
          <a:srcRect/>
          <a:stretch>
            <a:fillRect/>
          </a:stretch>
        </p:blipFill>
        <p:spPr bwMode="auto">
          <a:xfrm>
            <a:off x="228600" y="1371600"/>
            <a:ext cx="8636000" cy="3238500"/>
          </a:xfrm>
          <a:prstGeom prst="rect">
            <a:avLst/>
          </a:prstGeom>
          <a:noFill/>
          <a:ln w="9525">
            <a:noFill/>
            <a:miter lim="800000"/>
            <a:headEnd/>
            <a:tailEnd/>
          </a:ln>
        </p:spPr>
      </p:pic>
      <p:sp>
        <p:nvSpPr>
          <p:cNvPr id="21510" name="Text Box 11"/>
          <p:cNvSpPr txBox="1">
            <a:spLocks noChangeArrowheads="1"/>
          </p:cNvSpPr>
          <p:nvPr/>
        </p:nvSpPr>
        <p:spPr bwMode="auto">
          <a:xfrm>
            <a:off x="990600" y="4800600"/>
            <a:ext cx="7391400" cy="830997"/>
          </a:xfrm>
          <a:prstGeom prst="rect">
            <a:avLst/>
          </a:prstGeom>
          <a:noFill/>
          <a:ln w="9525">
            <a:noFill/>
            <a:miter lim="800000"/>
            <a:headEnd/>
            <a:tailEnd/>
          </a:ln>
        </p:spPr>
        <p:txBody>
          <a:bodyPr>
            <a:spAutoFit/>
          </a:bodyPr>
          <a:lstStyle/>
          <a:p>
            <a:pPr eaLnBrk="0" hangingPunct="0">
              <a:spcBef>
                <a:spcPct val="50000"/>
              </a:spcBef>
            </a:pPr>
            <a:r>
              <a:rPr lang="en-US" altLang="zh-CN" sz="1200" dirty="0">
                <a:ea typeface="宋体" pitchFamily="2" charset="-122"/>
              </a:rPr>
              <a:t>Mean observed concentrations vs. time since last dose profiles after the 1st IV dose </a:t>
            </a:r>
            <a:r>
              <a:rPr lang="en-US" altLang="zh-CN" sz="1200" dirty="0" smtClean="0">
                <a:ea typeface="宋体" pitchFamily="2" charset="-122"/>
              </a:rPr>
              <a:t>(blue) and </a:t>
            </a:r>
            <a:r>
              <a:rPr lang="en-US" altLang="zh-CN" sz="1200" dirty="0">
                <a:ea typeface="宋体" pitchFamily="2" charset="-122"/>
              </a:rPr>
              <a:t>11th </a:t>
            </a:r>
            <a:r>
              <a:rPr lang="en-US" altLang="zh-CN" sz="1200" dirty="0" smtClean="0">
                <a:ea typeface="宋体" pitchFamily="2" charset="-122"/>
              </a:rPr>
              <a:t>IV (red) </a:t>
            </a:r>
            <a:r>
              <a:rPr lang="en-US" altLang="zh-CN" sz="1200" dirty="0">
                <a:ea typeface="宋体" pitchFamily="2" charset="-122"/>
              </a:rPr>
              <a:t>dose with SD (standard deviation) bars for HX575 (left) and the comparator </a:t>
            </a:r>
            <a:r>
              <a:rPr lang="en-US" altLang="zh-CN" sz="1200" dirty="0" err="1">
                <a:ea typeface="宋体" pitchFamily="2" charset="-122"/>
              </a:rPr>
              <a:t>epoetin</a:t>
            </a:r>
            <a:r>
              <a:rPr lang="en-US" altLang="zh-CN" sz="1200" dirty="0">
                <a:ea typeface="宋体" pitchFamily="2" charset="-122"/>
              </a:rPr>
              <a:t> </a:t>
            </a:r>
            <a:r>
              <a:rPr lang="en-US" altLang="zh-CN" sz="1200" dirty="0" err="1">
                <a:ea typeface="宋体" pitchFamily="2" charset="-122"/>
              </a:rPr>
              <a:t>alfa</a:t>
            </a:r>
            <a:r>
              <a:rPr lang="en-US" altLang="zh-CN" sz="1200" dirty="0">
                <a:ea typeface="宋体" pitchFamily="2" charset="-122"/>
              </a:rPr>
              <a:t> (right). One tailed paired t-test was applied to compare the mean observed AUC0-12 after the 1st and 11th IV dose. </a:t>
            </a:r>
            <a:r>
              <a:rPr lang="en-US" altLang="zh-CN" sz="1200" i="1" dirty="0">
                <a:ea typeface="宋体" pitchFamily="2" charset="-122"/>
              </a:rPr>
              <a:t>P </a:t>
            </a:r>
            <a:r>
              <a:rPr lang="en-US" altLang="zh-CN" sz="1200" dirty="0">
                <a:ea typeface="宋体" pitchFamily="2" charset="-122"/>
              </a:rPr>
              <a:t>= 0.0059 for HX575 and </a:t>
            </a:r>
            <a:r>
              <a:rPr lang="en-US" altLang="zh-CN" sz="1200" i="1" dirty="0">
                <a:ea typeface="宋体" pitchFamily="2" charset="-122"/>
              </a:rPr>
              <a:t>P</a:t>
            </a:r>
            <a:r>
              <a:rPr lang="en-US" altLang="zh-CN" sz="1200" dirty="0">
                <a:ea typeface="宋体" pitchFamily="2" charset="-122"/>
              </a:rPr>
              <a:t> = 0.13 for the comparator. </a:t>
            </a:r>
            <a:endParaRPr lang="en-US" sz="1200" dirty="0"/>
          </a:p>
        </p:txBody>
      </p:sp>
      <p:sp>
        <p:nvSpPr>
          <p:cNvPr id="9" name="TextBox 8"/>
          <p:cNvSpPr txBox="1"/>
          <p:nvPr/>
        </p:nvSpPr>
        <p:spPr>
          <a:xfrm>
            <a:off x="3405930" y="6155973"/>
            <a:ext cx="5738070" cy="276999"/>
          </a:xfrm>
          <a:prstGeom prst="rect">
            <a:avLst/>
          </a:prstGeom>
          <a:noFill/>
        </p:spPr>
        <p:txBody>
          <a:bodyPr wrap="square" rtlCol="0">
            <a:spAutoFit/>
          </a:bodyPr>
          <a:lstStyle/>
          <a:p>
            <a:r>
              <a:rPr lang="en-US" sz="1200" dirty="0"/>
              <a:t>Adapted from the </a:t>
            </a:r>
            <a:r>
              <a:rPr lang="en-US" sz="1200" dirty="0" smtClean="0"/>
              <a:t>publication Yan </a:t>
            </a:r>
            <a:r>
              <a:rPr lang="en-US" sz="1200" dirty="0"/>
              <a:t>X, Lowe P, Fink M et al. J </a:t>
            </a:r>
            <a:r>
              <a:rPr lang="en-US" sz="1200" dirty="0" err="1"/>
              <a:t>Clin</a:t>
            </a:r>
            <a:r>
              <a:rPr lang="en-US" sz="1200" dirty="0"/>
              <a:t> </a:t>
            </a:r>
            <a:r>
              <a:rPr lang="en-US" sz="1200" dirty="0" err="1"/>
              <a:t>Pharmacol</a:t>
            </a:r>
            <a:r>
              <a:rPr lang="en-US" sz="1200" dirty="0"/>
              <a:t>. 2011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z="3200" u="sng" dirty="0" smtClean="0">
                <a:solidFill>
                  <a:srgbClr val="730000"/>
                </a:solidFill>
                <a:latin typeface="Times New Roman" pitchFamily="18" charset="0"/>
                <a:cs typeface="Times New Roman" pitchFamily="18" charset="0"/>
              </a:rPr>
              <a:t>Parameter estimation</a:t>
            </a:r>
            <a:br>
              <a:rPr lang="en-US" sz="3200" u="sng" dirty="0" smtClean="0">
                <a:solidFill>
                  <a:srgbClr val="730000"/>
                </a:solidFill>
                <a:latin typeface="Times New Roman" pitchFamily="18" charset="0"/>
                <a:cs typeface="Times New Roman" pitchFamily="18" charset="0"/>
              </a:rPr>
            </a:br>
            <a:endParaRPr lang="en-US" sz="3200" u="sng" dirty="0" smtClean="0">
              <a:solidFill>
                <a:srgbClr val="730000"/>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a:solidFill>
                  <a:srgbClr val="898989"/>
                </a:solidFill>
              </a:rPr>
              <a:t>Young Innovators 2011</a:t>
            </a:r>
          </a:p>
        </p:txBody>
      </p:sp>
      <p:pic>
        <p:nvPicPr>
          <p:cNvPr id="22531"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22532"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sp>
        <p:nvSpPr>
          <p:cNvPr id="22533" name="Text Box 8"/>
          <p:cNvSpPr txBox="1">
            <a:spLocks noChangeArrowheads="1"/>
          </p:cNvSpPr>
          <p:nvPr/>
        </p:nvSpPr>
        <p:spPr bwMode="auto">
          <a:xfrm>
            <a:off x="457200" y="1330325"/>
            <a:ext cx="7696200" cy="581025"/>
          </a:xfrm>
          <a:prstGeom prst="rect">
            <a:avLst/>
          </a:prstGeom>
          <a:noFill/>
          <a:ln w="9525">
            <a:noFill/>
            <a:miter lim="800000"/>
            <a:headEnd/>
            <a:tailEnd/>
          </a:ln>
        </p:spPr>
        <p:txBody>
          <a:bodyPr>
            <a:spAutoFit/>
          </a:bodyPr>
          <a:lstStyle/>
          <a:p>
            <a:pPr defTabSz="1881188" eaLnBrk="0" hangingPunct="0">
              <a:spcBef>
                <a:spcPct val="50000"/>
              </a:spcBef>
            </a:pPr>
            <a:r>
              <a:rPr lang="en-US" sz="1600"/>
              <a:t>Table 1 Parameter Estimates Which Were Allowed to Vary BetweenHX575 and the Comparator Epoetin Alfa </a:t>
            </a:r>
          </a:p>
        </p:txBody>
      </p:sp>
      <p:sp>
        <p:nvSpPr>
          <p:cNvPr id="22534" name="Text Box 9"/>
          <p:cNvSpPr txBox="1">
            <a:spLocks noChangeArrowheads="1"/>
          </p:cNvSpPr>
          <p:nvPr/>
        </p:nvSpPr>
        <p:spPr bwMode="auto">
          <a:xfrm>
            <a:off x="457200" y="4724400"/>
            <a:ext cx="7848600" cy="825500"/>
          </a:xfrm>
          <a:prstGeom prst="rect">
            <a:avLst/>
          </a:prstGeom>
          <a:noFill/>
          <a:ln w="9525">
            <a:noFill/>
            <a:miter lim="800000"/>
            <a:headEnd/>
            <a:tailEnd/>
          </a:ln>
        </p:spPr>
        <p:txBody>
          <a:bodyPr>
            <a:spAutoFit/>
          </a:bodyPr>
          <a:lstStyle/>
          <a:p>
            <a:pPr defTabSz="1881188" eaLnBrk="0" hangingPunct="0">
              <a:spcBef>
                <a:spcPct val="50000"/>
              </a:spcBef>
            </a:pPr>
            <a:r>
              <a:rPr lang="en-US" sz="1600" dirty="0" smtClean="0"/>
              <a:t>Unpaired t-test was performed </a:t>
            </a:r>
            <a:r>
              <a:rPr lang="en-US" sz="1600" dirty="0"/>
              <a:t>for parameters which are specific for two drugs based on parameter estimates and standard error from NONMEM. For all parameter estimates, HX575 </a:t>
            </a:r>
            <a:r>
              <a:rPr lang="en-US" sz="1600" dirty="0" err="1"/>
              <a:t>vs</a:t>
            </a:r>
            <a:r>
              <a:rPr lang="en-US" sz="1600" dirty="0"/>
              <a:t> Comparator, </a:t>
            </a:r>
            <a:r>
              <a:rPr lang="en-US" sz="1600" i="1" dirty="0"/>
              <a:t>P</a:t>
            </a:r>
            <a:r>
              <a:rPr lang="en-US" sz="1600" dirty="0"/>
              <a:t> &gt;.05</a:t>
            </a:r>
          </a:p>
        </p:txBody>
      </p:sp>
      <p:pic>
        <p:nvPicPr>
          <p:cNvPr id="22535" name="Picture 10"/>
          <p:cNvPicPr>
            <a:picLocks noChangeAspect="1" noChangeArrowheads="1"/>
          </p:cNvPicPr>
          <p:nvPr/>
        </p:nvPicPr>
        <p:blipFill>
          <a:blip r:embed="rId4"/>
          <a:srcRect/>
          <a:stretch>
            <a:fillRect/>
          </a:stretch>
        </p:blipFill>
        <p:spPr bwMode="auto">
          <a:xfrm>
            <a:off x="457200" y="1911350"/>
            <a:ext cx="8001000" cy="2763838"/>
          </a:xfrm>
          <a:prstGeom prst="rect">
            <a:avLst/>
          </a:prstGeom>
          <a:noFill/>
          <a:ln w="9525">
            <a:noFill/>
            <a:miter lim="800000"/>
            <a:headEnd/>
            <a:tailEnd/>
          </a:ln>
        </p:spPr>
      </p:pic>
      <p:sp>
        <p:nvSpPr>
          <p:cNvPr id="10" name="TextBox 9"/>
          <p:cNvSpPr txBox="1"/>
          <p:nvPr/>
        </p:nvSpPr>
        <p:spPr>
          <a:xfrm>
            <a:off x="3405930" y="6155973"/>
            <a:ext cx="5661870" cy="276999"/>
          </a:xfrm>
          <a:prstGeom prst="rect">
            <a:avLst/>
          </a:prstGeom>
          <a:noFill/>
        </p:spPr>
        <p:txBody>
          <a:bodyPr wrap="square" rtlCol="0">
            <a:spAutoFit/>
          </a:bodyPr>
          <a:lstStyle/>
          <a:p>
            <a:r>
              <a:rPr lang="en-US" sz="1200" dirty="0"/>
              <a:t>Adapted from the </a:t>
            </a:r>
            <a:r>
              <a:rPr lang="en-US" sz="1200" dirty="0" smtClean="0"/>
              <a:t>publication Yan </a:t>
            </a:r>
            <a:r>
              <a:rPr lang="en-US" sz="1200" dirty="0"/>
              <a:t>X, Lowe P, Fink M et al. J </a:t>
            </a:r>
            <a:r>
              <a:rPr lang="en-US" sz="1200" dirty="0" err="1"/>
              <a:t>Clin</a:t>
            </a:r>
            <a:r>
              <a:rPr lang="en-US" sz="1200" dirty="0"/>
              <a:t> </a:t>
            </a:r>
            <a:r>
              <a:rPr lang="en-US" sz="1200" dirty="0" err="1"/>
              <a:t>Pharmacol</a:t>
            </a:r>
            <a:r>
              <a:rPr lang="en-US" sz="1200" dirty="0"/>
              <a:t>. 2011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z="3200" u="sng" dirty="0" smtClean="0">
                <a:solidFill>
                  <a:srgbClr val="730000"/>
                </a:solidFill>
                <a:latin typeface="Times New Roman" pitchFamily="18" charset="0"/>
                <a:cs typeface="Times New Roman" pitchFamily="18" charset="0"/>
              </a:rPr>
              <a:t>Parameter estimation</a:t>
            </a:r>
            <a:endParaRPr lang="en-US" sz="3200" u="sng" dirty="0" smtClean="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a:solidFill>
                  <a:srgbClr val="898989"/>
                </a:solidFill>
              </a:rPr>
              <a:t>Young Innovators 2011</a:t>
            </a:r>
          </a:p>
        </p:txBody>
      </p:sp>
      <p:pic>
        <p:nvPicPr>
          <p:cNvPr id="23555" name="Picture 4" descr="AAPS_LOGO_Grey10_PMS302.pdf"/>
          <p:cNvPicPr>
            <a:picLocks noChangeAspect="1"/>
          </p:cNvPicPr>
          <p:nvPr/>
        </p:nvPicPr>
        <p:blipFill>
          <a:blip r:embed="rId2"/>
          <a:srcRect/>
          <a:stretch>
            <a:fillRect/>
          </a:stretch>
        </p:blipFill>
        <p:spPr bwMode="auto">
          <a:xfrm>
            <a:off x="1828800" y="6013450"/>
            <a:ext cx="1430338" cy="438150"/>
          </a:xfrm>
          <a:prstGeom prst="rect">
            <a:avLst/>
          </a:prstGeom>
          <a:noFill/>
          <a:ln w="9525">
            <a:noFill/>
            <a:miter lim="800000"/>
            <a:headEnd/>
            <a:tailEnd/>
          </a:ln>
        </p:spPr>
      </p:pic>
      <p:pic>
        <p:nvPicPr>
          <p:cNvPr id="23556" name="Picture 5" descr="PTlogo.eps"/>
          <p:cNvPicPr>
            <a:picLocks noChangeAspect="1"/>
          </p:cNvPicPr>
          <p:nvPr/>
        </p:nvPicPr>
        <p:blipFill>
          <a:blip r:embed="rId3"/>
          <a:srcRect/>
          <a:stretch>
            <a:fillRect/>
          </a:stretch>
        </p:blipFill>
        <p:spPr bwMode="auto">
          <a:xfrm>
            <a:off x="304800" y="6013450"/>
            <a:ext cx="1365250" cy="457200"/>
          </a:xfrm>
          <a:prstGeom prst="rect">
            <a:avLst/>
          </a:prstGeom>
          <a:noFill/>
          <a:ln w="9525">
            <a:noFill/>
            <a:miter lim="800000"/>
            <a:headEnd/>
            <a:tailEnd/>
          </a:ln>
        </p:spPr>
      </p:pic>
      <p:pic>
        <p:nvPicPr>
          <p:cNvPr id="23557" name="Picture 7" descr="Table 2"/>
          <p:cNvPicPr>
            <a:picLocks noChangeAspect="1" noChangeArrowheads="1"/>
          </p:cNvPicPr>
          <p:nvPr/>
        </p:nvPicPr>
        <p:blipFill>
          <a:blip r:embed="rId4"/>
          <a:srcRect/>
          <a:stretch>
            <a:fillRect/>
          </a:stretch>
        </p:blipFill>
        <p:spPr bwMode="auto">
          <a:xfrm>
            <a:off x="4286250" y="1190625"/>
            <a:ext cx="3467100" cy="5165725"/>
          </a:xfrm>
          <a:prstGeom prst="rect">
            <a:avLst/>
          </a:prstGeom>
          <a:noFill/>
          <a:ln w="9525">
            <a:noFill/>
            <a:miter lim="800000"/>
            <a:headEnd/>
            <a:tailEnd/>
          </a:ln>
        </p:spPr>
      </p:pic>
      <p:sp>
        <p:nvSpPr>
          <p:cNvPr id="23558" name="Text Box 8"/>
          <p:cNvSpPr txBox="1">
            <a:spLocks noChangeArrowheads="1"/>
          </p:cNvSpPr>
          <p:nvPr/>
        </p:nvSpPr>
        <p:spPr bwMode="auto">
          <a:xfrm>
            <a:off x="457200" y="1524000"/>
            <a:ext cx="3733800" cy="1143000"/>
          </a:xfrm>
          <a:prstGeom prst="rect">
            <a:avLst/>
          </a:prstGeom>
          <a:noFill/>
          <a:ln w="9525">
            <a:noFill/>
            <a:miter lim="800000"/>
            <a:headEnd/>
            <a:tailEnd/>
          </a:ln>
        </p:spPr>
        <p:txBody>
          <a:bodyPr anchor="ctr"/>
          <a:lstStyle/>
          <a:p>
            <a:pPr defTabSz="1881188" eaLnBrk="0" hangingPunct="0"/>
            <a:r>
              <a:rPr lang="en-US" altLang="zh-CN" sz="2000">
                <a:latin typeface="Times New Roman" pitchFamily="18" charset="0"/>
                <a:ea typeface="宋体" pitchFamily="2" charset="-122"/>
                <a:cs typeface="Times New Roman" pitchFamily="18" charset="0"/>
              </a:rPr>
              <a:t>Table 2 Parameter estimates which are assumed same for HX575 and the comparator</a:t>
            </a:r>
            <a:endParaRPr lang="en-US" sz="2000">
              <a:latin typeface="Times New Roman" pitchFamily="18" charset="0"/>
              <a:ea typeface="宋体" pitchFamily="2" charset="-122"/>
              <a:cs typeface="Times New Roman" pitchFamily="18" charset="0"/>
            </a:endParaRPr>
          </a:p>
        </p:txBody>
      </p:sp>
      <p:sp>
        <p:nvSpPr>
          <p:cNvPr id="23559" name="Text Box 9"/>
          <p:cNvSpPr txBox="1">
            <a:spLocks noChangeArrowheads="1"/>
          </p:cNvSpPr>
          <p:nvPr/>
        </p:nvSpPr>
        <p:spPr bwMode="auto">
          <a:xfrm>
            <a:off x="762000" y="4806950"/>
            <a:ext cx="3429000" cy="615950"/>
          </a:xfrm>
          <a:prstGeom prst="rect">
            <a:avLst/>
          </a:prstGeom>
          <a:noFill/>
          <a:ln w="9525">
            <a:noFill/>
            <a:miter lim="800000"/>
            <a:headEnd/>
            <a:tailEnd/>
          </a:ln>
        </p:spPr>
        <p:txBody>
          <a:bodyPr lIns="0" tIns="0" rIns="0" bIns="0"/>
          <a:lstStyle/>
          <a:p>
            <a:pPr defTabSz="1881188" eaLnBrk="0" hangingPunct="0"/>
            <a:r>
              <a:rPr lang="en-US" altLang="zh-CN" sz="1200">
                <a:latin typeface="Times New Roman" pitchFamily="18" charset="0"/>
                <a:ea typeface="宋体" pitchFamily="2" charset="-122"/>
              </a:rPr>
              <a:t>RSE, relative standard error; N/A, not available </a:t>
            </a:r>
          </a:p>
          <a:p>
            <a:pPr defTabSz="1881188" eaLnBrk="0" hangingPunct="0"/>
            <a:r>
              <a:rPr lang="en-US" altLang="zh-CN" sz="1200" baseline="30000">
                <a:latin typeface="Times New Roman" pitchFamily="18" charset="0"/>
                <a:ea typeface="宋体" pitchFamily="2" charset="-122"/>
              </a:rPr>
              <a:t>a</a:t>
            </a:r>
            <a:r>
              <a:rPr lang="en-US" altLang="zh-CN" sz="1200">
                <a:latin typeface="Times New Roman" pitchFamily="18" charset="0"/>
                <a:ea typeface="宋体" pitchFamily="2" charset="-122"/>
              </a:rPr>
              <a:t> T</a:t>
            </a:r>
            <a:r>
              <a:rPr lang="en-US" altLang="zh-CN" sz="1200" baseline="-25000">
                <a:latin typeface="Times New Roman" pitchFamily="18" charset="0"/>
                <a:ea typeface="宋体" pitchFamily="2" charset="-122"/>
              </a:rPr>
              <a:t>P</a:t>
            </a:r>
            <a:r>
              <a:rPr lang="en-US" altLang="zh-CN" sz="1200">
                <a:latin typeface="Times New Roman" pitchFamily="18" charset="0"/>
                <a:ea typeface="宋体" pitchFamily="2" charset="-122"/>
              </a:rPr>
              <a:t>=T</a:t>
            </a:r>
            <a:r>
              <a:rPr lang="en-US" altLang="zh-CN" sz="1200" baseline="-25000">
                <a:latin typeface="Times New Roman" pitchFamily="18" charset="0"/>
                <a:ea typeface="宋体" pitchFamily="2" charset="-122"/>
              </a:rPr>
              <a:t>R</a:t>
            </a:r>
            <a:r>
              <a:rPr lang="en-US" altLang="zh-CN" sz="1200">
                <a:latin typeface="Times New Roman" pitchFamily="18" charset="0"/>
                <a:ea typeface="宋体" pitchFamily="2" charset="-122"/>
              </a:rPr>
              <a:t>; </a:t>
            </a:r>
            <a:r>
              <a:rPr lang="en-US" altLang="zh-CN" sz="1200" baseline="30000">
                <a:latin typeface="Times New Roman" pitchFamily="18" charset="0"/>
                <a:ea typeface="宋体" pitchFamily="2" charset="-122"/>
              </a:rPr>
              <a:t>b</a:t>
            </a:r>
            <a:r>
              <a:rPr lang="en-US" altLang="zh-CN" sz="1200">
                <a:latin typeface="Times New Roman" pitchFamily="18" charset="0"/>
                <a:ea typeface="宋体" pitchFamily="2" charset="-122"/>
              </a:rPr>
              <a:t> Fixed; </a:t>
            </a:r>
            <a:r>
              <a:rPr lang="en-US" altLang="zh-CN" sz="1200" baseline="30000">
                <a:latin typeface="Times New Roman" pitchFamily="18" charset="0"/>
                <a:ea typeface="宋体" pitchFamily="2" charset="-122"/>
              </a:rPr>
              <a:t>c</a:t>
            </a:r>
            <a:r>
              <a:rPr lang="en-US" altLang="zh-CN" sz="1200">
                <a:latin typeface="Times New Roman" pitchFamily="18" charset="0"/>
                <a:ea typeface="宋体" pitchFamily="2" charset="-122"/>
              </a:rPr>
              <a:t> The RSE is given for the variance of the parameter and not the standard deviation.</a:t>
            </a:r>
          </a:p>
          <a:p>
            <a:pPr defTabSz="1881188" eaLnBrk="0" hangingPunct="0"/>
            <a:endParaRPr lang="en-US" sz="3700"/>
          </a:p>
        </p:txBody>
      </p:sp>
      <p:sp>
        <p:nvSpPr>
          <p:cNvPr id="10" name="TextBox 9"/>
          <p:cNvSpPr txBox="1"/>
          <p:nvPr/>
        </p:nvSpPr>
        <p:spPr>
          <a:xfrm>
            <a:off x="1981200" y="6581001"/>
            <a:ext cx="5715000" cy="276999"/>
          </a:xfrm>
          <a:prstGeom prst="rect">
            <a:avLst/>
          </a:prstGeom>
          <a:noFill/>
        </p:spPr>
        <p:txBody>
          <a:bodyPr wrap="square" rtlCol="0">
            <a:spAutoFit/>
          </a:bodyPr>
          <a:lstStyle/>
          <a:p>
            <a:r>
              <a:rPr lang="en-US" sz="1200" dirty="0"/>
              <a:t>Adapted from the </a:t>
            </a:r>
            <a:r>
              <a:rPr lang="en-US" sz="1200" dirty="0" smtClean="0"/>
              <a:t>publication Yan </a:t>
            </a:r>
            <a:r>
              <a:rPr lang="en-US" sz="1200" dirty="0"/>
              <a:t>X, Lowe P, Fink M et al. J </a:t>
            </a:r>
            <a:r>
              <a:rPr lang="en-US" sz="1200" dirty="0" err="1"/>
              <a:t>Clin</a:t>
            </a:r>
            <a:r>
              <a:rPr lang="en-US" sz="1200" dirty="0"/>
              <a:t> </a:t>
            </a:r>
            <a:r>
              <a:rPr lang="en-US" sz="1200" dirty="0" err="1"/>
              <a:t>Pharmacol</a:t>
            </a:r>
            <a:r>
              <a:rPr lang="en-US" sz="1200" dirty="0"/>
              <a:t>. 2011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591</TotalTime>
  <Words>2104</Words>
  <Application>Microsoft Office PowerPoint</Application>
  <PresentationFormat>On-screen Show (4:3)</PresentationFormat>
  <Paragraphs>105</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Equation</vt:lpstr>
      <vt:lpstr>Young Innovators 2011</vt:lpstr>
      <vt:lpstr>Abstract</vt:lpstr>
      <vt:lpstr>Introduction</vt:lpstr>
      <vt:lpstr>Introduction</vt:lpstr>
      <vt:lpstr>Materials and Methods</vt:lpstr>
      <vt:lpstr>PDMDD model with incorporation of operational model of agonism</vt:lpstr>
      <vt:lpstr>Nonstationary pharmacokinetics </vt:lpstr>
      <vt:lpstr>Parameter estimation </vt:lpstr>
      <vt:lpstr>Parameter estimation</vt:lpstr>
      <vt:lpstr>Model predictions for nonstationary PK</vt:lpstr>
      <vt:lpstr>Nonstationary clearance</vt:lpstr>
      <vt:lpstr>Visual predictive check for HX575 IV</vt:lpstr>
      <vt:lpstr>Visual predictive check for comparator IV</vt:lpstr>
      <vt:lpstr>Visual predictive check for HX575 SC</vt:lpstr>
      <vt:lpstr>Visual predictive check for comparator SC</vt:lpstr>
      <vt:lpstr>PK/PD comparability analysis</vt:lpstr>
      <vt:lpstr>PK/PD comparability analysis</vt:lpstr>
      <vt:lpstr>Simulation of weekly dosing regimen </vt:lpstr>
      <vt:lpstr>CONCLUSIONS</vt:lpstr>
      <vt:lpstr>Acknowledgments</vt:lpstr>
      <vt:lpstr>References</vt:lpstr>
      <vt:lpstr>BIOS/Contact info</vt:lpstr>
    </vt:vector>
  </TitlesOfParts>
  <Company>Advanstar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Innovators 2009</dc:title>
  <dc:creator>adv</dc:creator>
  <cp:lastModifiedBy> </cp:lastModifiedBy>
  <cp:revision>50</cp:revision>
  <dcterms:created xsi:type="dcterms:W3CDTF">2011-09-08T20:28:28Z</dcterms:created>
  <dcterms:modified xsi:type="dcterms:W3CDTF">2011-10-10T21:00:43Z</dcterms:modified>
</cp:coreProperties>
</file>