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64" r:id="rId5"/>
    <p:sldId id="267" r:id="rId6"/>
    <p:sldId id="284" r:id="rId7"/>
    <p:sldId id="307" r:id="rId8"/>
    <p:sldId id="288" r:id="rId9"/>
    <p:sldId id="260" r:id="rId10"/>
    <p:sldId id="293" r:id="rId11"/>
    <p:sldId id="292" r:id="rId12"/>
    <p:sldId id="263" r:id="rId13"/>
    <p:sldId id="271" r:id="rId14"/>
    <p:sldId id="296" r:id="rId15"/>
    <p:sldId id="297" r:id="rId16"/>
    <p:sldId id="298" r:id="rId17"/>
    <p:sldId id="299" r:id="rId18"/>
    <p:sldId id="272" r:id="rId19"/>
    <p:sldId id="313" r:id="rId20"/>
    <p:sldId id="312" r:id="rId21"/>
    <p:sldId id="314" r:id="rId22"/>
    <p:sldId id="279" r:id="rId23"/>
    <p:sldId id="280" r:id="rId24"/>
    <p:sldId id="281" r:id="rId25"/>
    <p:sldId id="305" r:id="rId26"/>
    <p:sldId id="304" r:id="rId27"/>
    <p:sldId id="282" r:id="rId28"/>
    <p:sldId id="306" r:id="rId29"/>
  </p:sldIdLst>
  <p:sldSz cx="9144000" cy="6858000" type="screen4x3"/>
  <p:notesSz cx="6858000" cy="9180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73" autoAdjust="0"/>
  </p:normalViewPr>
  <p:slideViewPr>
    <p:cSldViewPr snapToObjects="1">
      <p:cViewPr varScale="1">
        <p:scale>
          <a:sx n="89" d="100"/>
          <a:sy n="89" d="100"/>
        </p:scale>
        <p:origin x="-10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E8458F-5EE9-44E9-B075-5FFEE793AFF4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30B521-C75E-4FEA-B5CD-A5A550935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CF8641-3F66-44A1-AFDC-2B0D1574D228}" type="datetimeFigureOut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8975"/>
            <a:ext cx="4589462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0863"/>
            <a:ext cx="54864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5EA6DD-ECB0-4857-8C8F-38C9A5A48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9063-98C6-4E8A-BBAF-8733F859D251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45A0-748B-473E-BDF4-C0E8DF9AC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7B9F-8AE0-484D-AB37-10F08079D5D7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10F9-E7FA-4FA5-9620-AC56A66A6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7A44-ADDE-4BA5-8663-A5DE5CE80A6C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949F-AEF4-4955-B20B-54FE2C45A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6AC4-6A4C-4B66-9C73-A86F771512DA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D48C-7BD4-4220-837A-7C3A0134E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12D6-EE45-4CEF-AE09-27EA2172DAE3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00AB-4D72-4B5C-A7CB-5D18C739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8F94-2F91-4FEB-B517-26ED62103E8F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32C3-423B-4106-99BE-18F4E36C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4169-580F-4AA8-8E58-F3580ADB5337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B159-4D64-41A2-BEE8-0C4353798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F386-0C5B-4E6B-BA55-83D8F87A0781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9BA0-F840-48EF-82C0-2A73EC4B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1559-BC11-40EB-B509-099320B1B122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7FFD-65F2-4735-901B-BAC05411C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D7D1-FF03-4991-9F10-14F0F1979121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4FFE-7008-42EB-85CD-F78CEDE1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3489-AA39-43A5-8AF6-84977D0F1088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74AC-49DC-41D4-9854-319D673E5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D159-C9F8-4A2D-B7C8-CEE7B3C09250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E43E-45CC-4DFC-90BC-CA0BD277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BF73C-FFFA-4403-AD4F-B03BC5E01CAD}" type="datetime1">
              <a:rPr lang="en-US"/>
              <a:pPr>
                <a:defRPr/>
              </a:pPr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Young Innovators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246EAA-6CAC-40FD-8D68-E1D0852DE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sabbah@unmc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accent1">
                    <a:lumMod val="75000"/>
                  </a:schemeClr>
                </a:solidFill>
              </a:rPr>
              <a:t>Young Innovators 2009</a:t>
            </a:r>
            <a:endParaRPr lang="en-US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Selectivity Studies of PI3K Inhibitors </a:t>
            </a:r>
            <a:b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by Molecular Docking</a:t>
            </a:r>
            <a:r>
              <a:rPr lang="en-US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Dima Sabbah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University of Nebraska Medical Center 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1B180F"/>
                </a:solidFill>
                <a:latin typeface="Times New Roman" pitchFamily="18" charset="0"/>
                <a:cs typeface="Times New Roman" pitchFamily="18" charset="0"/>
              </a:rPr>
              <a:t>College of Pharmacy</a:t>
            </a:r>
          </a:p>
        </p:txBody>
      </p:sp>
      <p:pic>
        <p:nvPicPr>
          <p:cNvPr id="16388" name="Picture 5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181600"/>
            <a:ext cx="2489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181600"/>
            <a:ext cx="2047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50800" cap="flat" cmpd="thickThin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Materials and Methods</a:t>
            </a:r>
            <a:endParaRPr lang="en-US" sz="3200" u="sng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12800" indent="-812800" eaLnBrk="1" hangingPunct="1">
              <a:buClr>
                <a:schemeClr val="tx1"/>
              </a:buClr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Homology Modeling of PI3K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and PI3K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12800" indent="-812800" eaLnBrk="1" hangingPunct="1">
              <a:buClr>
                <a:schemeClr val="tx1"/>
              </a:buClr>
              <a:buFontTx/>
              <a:buAutoNum type="roman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Fixing of the missing residues of PI3K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and PI3K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using MOE.</a:t>
            </a:r>
          </a:p>
          <a:p>
            <a:pPr marL="812800" indent="-812800" eaLnBrk="1" hangingPunct="1">
              <a:buClr>
                <a:schemeClr val="tx1"/>
              </a:buClr>
              <a:buFontTx/>
              <a:buAutoNum type="romanUcPeriod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Alignment of PI3K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(template) with its ligand to PI3K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using Dalilite Pairwise comparison of protein structure.</a:t>
            </a:r>
          </a:p>
          <a:p>
            <a:pPr marL="812800" indent="-812800" eaLnBrk="1" hangingPunct="1">
              <a:buClr>
                <a:schemeClr val="tx1"/>
              </a:buClr>
              <a:buFont typeface="Arial" charset="0"/>
              <a:buAutoNum type="romanUcPeriod"/>
            </a:pPr>
            <a:endParaRPr lang="en-US" u="sng" smtClean="0">
              <a:latin typeface="Times New Roman" pitchFamily="18" charset="0"/>
              <a:cs typeface="Times New Roman" pitchFamily="18" charset="0"/>
            </a:endParaRPr>
          </a:p>
          <a:p>
            <a:pPr marL="812800" indent="-812800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48132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Materials and Methods</a:t>
            </a:r>
            <a:endParaRPr lang="en-US" sz="3200" u="sng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60400" indent="-660400" eaLnBrk="1" hangingPunct="1"/>
            <a:r>
              <a:rPr lang="en-GB" smtClean="0">
                <a:latin typeface="Times New Roman" pitchFamily="18" charset="0"/>
                <a:cs typeface="Times New Roman" pitchFamily="18" charset="0"/>
              </a:rPr>
              <a:t>Mutation of residues using Mutate module in Maestro.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60400" indent="-660400" eaLnBrk="1" hangingPunct="1"/>
            <a:r>
              <a:rPr lang="en-GB" smtClean="0">
                <a:latin typeface="Times New Roman" pitchFamily="18" charset="0"/>
                <a:cs typeface="Times New Roman" pitchFamily="18" charset="0"/>
              </a:rPr>
              <a:t>Docking of prospective hits in the receptor using Maestro.</a:t>
            </a:r>
          </a:p>
          <a:p>
            <a:pPr marL="1035050" lvl="1" indent="-577850" eaLnBrk="1" hangingPunct="1">
              <a:spcBef>
                <a:spcPts val="600"/>
              </a:spcBef>
              <a:buFont typeface="Comic Sans MS" pitchFamily="66" charset="0"/>
              <a:buAutoNum type="romanLcPeriod"/>
            </a:pPr>
            <a:r>
              <a:rPr lang="en-GB" sz="3200" smtClean="0">
                <a:latin typeface="Times New Roman" pitchFamily="18" charset="0"/>
                <a:cs typeface="Times New Roman" pitchFamily="18" charset="0"/>
              </a:rPr>
              <a:t>Glide receptor generation.</a:t>
            </a:r>
          </a:p>
          <a:p>
            <a:pPr marL="1035050" lvl="1" indent="-577850" eaLnBrk="1" hangingPunct="1">
              <a:spcBef>
                <a:spcPts val="600"/>
              </a:spcBef>
              <a:buFont typeface="Comic Sans MS" pitchFamily="66" charset="0"/>
              <a:buAutoNum type="romanLcPeriod"/>
            </a:pPr>
            <a:r>
              <a:rPr lang="en-GB" sz="3200" smtClean="0">
                <a:latin typeface="Times New Roman" pitchFamily="18" charset="0"/>
                <a:cs typeface="Times New Roman" pitchFamily="18" charset="0"/>
              </a:rPr>
              <a:t>Ligand docking.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49156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pic>
        <p:nvPicPr>
          <p:cNvPr id="50178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4038600" cy="4349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50180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849813" y="1143000"/>
            <a:ext cx="4038600" cy="4349750"/>
          </a:xfrm>
        </p:spPr>
      </p:pic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04800" y="5630863"/>
            <a:ext cx="821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/>
              <a:t>Secondary structure of PI3Kα before and after treatment .Picture captured using PYMOL.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51203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1295400" y="5486400"/>
            <a:ext cx="559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Docking scores of PI3Kα (native and mutated ) and PI3Kγ.</a:t>
            </a:r>
          </a:p>
        </p:txBody>
      </p:sp>
      <p:graphicFrame>
        <p:nvGraphicFramePr>
          <p:cNvPr id="51208" name="Group 8"/>
          <p:cNvGraphicFramePr>
            <a:graphicFrameLocks noGrp="1"/>
          </p:cNvGraphicFramePr>
          <p:nvPr/>
        </p:nvGraphicFramePr>
        <p:xfrm>
          <a:off x="1524000" y="1397000"/>
          <a:ext cx="6096000" cy="4075113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990600"/>
                <a:gridCol w="762000"/>
                <a:gridCol w="838200"/>
                <a:gridCol w="914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Compound’s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PI3K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H1047R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R88Q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E545K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PI3K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ORGLET06_ Cpd24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MOLCELL00_Cpd30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Staurosporine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BMC07_Cpd6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BMC07_Cpd10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JAFC07_Cpd25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BMC07_Cpd16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BMC07_Cpd12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52227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1295400" y="5119688"/>
            <a:ext cx="5599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Docking scores of PI3Kα (native and mutated ) and PI3Kγ.</a:t>
            </a:r>
          </a:p>
        </p:txBody>
      </p:sp>
      <p:graphicFrame>
        <p:nvGraphicFramePr>
          <p:cNvPr id="52232" name="Group 8"/>
          <p:cNvGraphicFramePr>
            <a:graphicFrameLocks noGrp="1"/>
          </p:cNvGraphicFramePr>
          <p:nvPr/>
        </p:nvGraphicFramePr>
        <p:xfrm>
          <a:off x="1524000" y="1397000"/>
          <a:ext cx="6096000" cy="3048000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990600"/>
                <a:gridCol w="762000"/>
                <a:gridCol w="838200"/>
                <a:gridCol w="914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Compound’s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PI3K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α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H1047R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R88Q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E545K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PI3K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ABB08_Cpd23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MOLCELL00_Cpd28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Quecetin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BMC07_Cpd18_LY294002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MOLCELL00_Cpd29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Myricetin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ABB08_Cpd21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53251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2057400" y="5302250"/>
            <a:ext cx="538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Active binding residues of PI3Kα (native and mutated ) .</a:t>
            </a:r>
          </a:p>
        </p:txBody>
      </p:sp>
      <p:graphicFrame>
        <p:nvGraphicFramePr>
          <p:cNvPr id="53305" name="Group 57"/>
          <p:cNvGraphicFramePr>
            <a:graphicFrameLocks noGrp="1"/>
          </p:cNvGraphicFramePr>
          <p:nvPr/>
        </p:nvGraphicFramePr>
        <p:xfrm>
          <a:off x="1524000" y="1371600"/>
          <a:ext cx="6324600" cy="3613150"/>
        </p:xfrm>
        <a:graphic>
          <a:graphicData uri="http://schemas.openxmlformats.org/drawingml/2006/table">
            <a:tbl>
              <a:tblPr/>
              <a:tblGrid>
                <a:gridCol w="1219200"/>
                <a:gridCol w="1371600"/>
                <a:gridCol w="1371600"/>
                <a:gridCol w="914400"/>
                <a:gridCol w="14478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PI3K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R88Q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H1047R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E545K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BMC07_8c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VAL851,LYS802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BMC07_8d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VAL851,LYS802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BMC07_8i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VAL851,GLN859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GLN859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BMC07_8H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VAL851,GLN859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VAL851,GLN859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BMC07_15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VAL851,LYS802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VAL851,LYS802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VAL851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GLN859, LYS802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54275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3259138" y="5646738"/>
            <a:ext cx="352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Active binding residues of PI3K</a:t>
            </a:r>
            <a:r>
              <a:rPr lang="el-GR">
                <a:cs typeface="Arial" charset="0"/>
              </a:rPr>
              <a:t>γ</a:t>
            </a:r>
            <a:r>
              <a:rPr lang="en-US"/>
              <a:t>.</a:t>
            </a:r>
          </a:p>
        </p:txBody>
      </p:sp>
      <p:graphicFrame>
        <p:nvGraphicFramePr>
          <p:cNvPr id="54368" name="Group 96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PI3K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MOLCELL_00_Quercetin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LYS833,ASP841,TYR867,Val882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MOLCELL_00_Myrecetin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LYS833,ASP841,TYR867,Val882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ABB_08_Cpd22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LYS833,Val882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ABB_08_Cpd23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Results</a:t>
            </a:r>
            <a:endParaRPr lang="en-US" sz="3200" u="sng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55299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685800" y="5462588"/>
            <a:ext cx="7040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Active binding site of native PI3K</a:t>
            </a:r>
            <a:r>
              <a:rPr lang="el-GR">
                <a:latin typeface="Times New Roman" pitchFamily="18" charset="0"/>
                <a:cs typeface="Arial" charset="0"/>
              </a:rPr>
              <a:t>α</a:t>
            </a:r>
            <a:r>
              <a:rPr lang="en-US">
                <a:latin typeface="Times New Roman" pitchFamily="18" charset="0"/>
                <a:cs typeface="Arial" charset="0"/>
              </a:rPr>
              <a:t>;showing H bond in yellow dotted line</a:t>
            </a:r>
            <a:r>
              <a:rPr lang="en-US"/>
              <a:t>.</a:t>
            </a:r>
          </a:p>
        </p:txBody>
      </p:sp>
      <p:pic>
        <p:nvPicPr>
          <p:cNvPr id="5530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50938"/>
            <a:ext cx="67056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Discussion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Four sections were filled up: section one with 18 missing residues [Tyr 307-Thr 324];</a:t>
            </a: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section two with 9 missing residues [Ala 415-Ala 423];</a:t>
            </a: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section three with 22 missing residues [ Phe 506-Asp 527] and  section four with 10 missing residues [Lys 941-Glu 950].</a:t>
            </a:r>
          </a:p>
          <a:p>
            <a:pPr eaLnBrk="1" hangingPunct="1"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Docking studies exploited the active binding residues of PI3Kα and PI3K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Evaluation of docking results was based on the scores value ;the more the negative, the more favored binding, and also based on their tendency to form hydrogen bonds with the backbone of active residues.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56324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Discussion</a:t>
            </a:r>
            <a:endParaRPr lang="en-US" sz="3200" u="sng" dirty="0"/>
          </a:p>
        </p:txBody>
      </p:sp>
      <p:sp>
        <p:nvSpPr>
          <p:cNvPr id="57346" name="Rectangle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Pharmacophore models were generated based on a series of active PI3Kα inhibitors using the MOE program.</a:t>
            </a:r>
          </a:p>
          <a:p>
            <a:pPr eaLnBrk="1" hangingPunct="1">
              <a:buFontTx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Conformational search of these inhibitors was carried out with imidazo [1, 2-a] pyridine derivatives.</a:t>
            </a:r>
          </a:p>
          <a:p>
            <a:pPr eaLnBrk="1" hangingPunct="1">
              <a:buFontTx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Alignment of global minima to the most active compound was accomplished using the superpose module for conserved functional group.</a:t>
            </a: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57348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1600200"/>
            <a:ext cx="4038600" cy="3333750"/>
          </a:xfrm>
        </p:spPr>
      </p:pic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5029200" y="5094288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Times New Roman" pitchFamily="18" charset="0"/>
              </a:rPr>
              <a:t>Pharmacophore query editor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Abstract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PI3Kα isoform mediates PDGF and EGF-induced mitogenic responses, and is an attractive target for anticancer drug therapy.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Limited compounds have been reported as potent and selective inhibitors.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absence of any experimental PI3Kα/ ligand 3D structure hinders the rational development of new potent and selective drugs.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7412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Discussion</a:t>
            </a:r>
            <a:endParaRPr lang="en-US" sz="3200" u="sng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812800" indent="-812800" eaLnBrk="1" hangingPunct="1"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 pharmacophore search was recruited using National Cancer Institute database containing 148276 number ligands.</a:t>
            </a:r>
          </a:p>
          <a:p>
            <a:pPr marL="812800" indent="-812800" eaLnBrk="1" hangingPunct="1">
              <a:buClr>
                <a:schemeClr val="tx1"/>
              </a:buClr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 huge NCI database was filtered depending on Lipinski's rule of five:</a:t>
            </a:r>
          </a:p>
          <a:p>
            <a:pPr marL="1168400" lvl="1" indent="-711200" eaLnBrk="1" hangingPunct="1">
              <a:buClr>
                <a:schemeClr val="tx1"/>
              </a:buClr>
              <a:buFont typeface="Arial" charset="0"/>
              <a:buAutoNum type="romanL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Not more than five hydrogen bond donor (N or O with one or more H atoms).</a:t>
            </a:r>
          </a:p>
          <a:p>
            <a:pPr marL="1168400" lvl="1" indent="-711200" eaLnBrk="1" hangingPunct="1">
              <a:buClr>
                <a:schemeClr val="tx1"/>
              </a:buClr>
              <a:buFont typeface="Arial" charset="0"/>
              <a:buAutoNum type="romanL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Not more than 10 H bond acceptors (N or O atoms).</a:t>
            </a:r>
          </a:p>
          <a:p>
            <a:pPr marL="1168400" lvl="1" indent="-711200" eaLnBrk="1" hangingPunct="1">
              <a:buClr>
                <a:schemeClr val="tx1"/>
              </a:buClr>
              <a:buFont typeface="Arial" charset="0"/>
              <a:buAutoNum type="romanL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 molecular weight under 500 gm/mole.</a:t>
            </a:r>
          </a:p>
          <a:p>
            <a:pPr marL="1168400" lvl="1" indent="-711200" eaLnBrk="1" hangingPunct="1">
              <a:buClr>
                <a:schemeClr val="tx1"/>
              </a:buClr>
              <a:buFont typeface="Arial" charset="0"/>
              <a:buAutoNum type="romanLcPeriod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Log P (Partition Coefficient) less than 5.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58372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Discussion</a:t>
            </a:r>
            <a:endParaRPr lang="en-US" sz="3200" u="sng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103433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30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1414463" y="1143000"/>
          <a:ext cx="6313487" cy="4144963"/>
        </p:xfrm>
        <a:graphic>
          <a:graphicData uri="http://schemas.openxmlformats.org/presentationml/2006/ole">
            <p:oleObj spid="_x0000_s103430" name="CS ChemDraw Drawing" r:id="rId5" imgW="6470523" imgH="4638650" progId="ChemDraw.Document.6.0">
              <p:embed/>
            </p:oleObj>
          </a:graphicData>
        </a:graphic>
      </p:graphicFrame>
      <p:sp>
        <p:nvSpPr>
          <p:cNvPr id="103435" name="Rectangle 9"/>
          <p:cNvSpPr>
            <a:spLocks noChangeArrowheads="1"/>
          </p:cNvSpPr>
          <p:nvPr/>
        </p:nvSpPr>
        <p:spPr bwMode="auto">
          <a:xfrm>
            <a:off x="1079500" y="5484813"/>
            <a:ext cx="664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5943600" algn="l"/>
              </a:tabLst>
            </a:pPr>
            <a:r>
              <a:rPr lang="en-US">
                <a:latin typeface="Times New Roman" pitchFamily="18" charset="0"/>
              </a:rPr>
              <a:t>Structures and docking scores of hit molecules and reported inhibitors.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Conclusion</a:t>
            </a:r>
            <a:endParaRPr lang="en-US" sz="3200" u="sng" dirty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The pharmacophore model suggests the aromatic rings and the hydrogen bond acceptors as the essential functional groups for active PIK3A inhibitors.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The docking model has quite successfully generated the experimental data.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Our results suggest residues Asp933,Val851, Lys802, Gln859 are critical for ligand binding to the native PI3K</a:t>
            </a:r>
            <a:r>
              <a:rPr lang="en-GB" sz="2400" smtClean="0">
                <a:latin typeface="Times New Roman" pitchFamily="18" charset="0"/>
                <a:cs typeface="Arial" charset="0"/>
              </a:rPr>
              <a:t>α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Residues Val851, Lys802, Gln859 play more important roles in ligand binding to the hot-spot mutants. 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Interactions with Lys833, Val882, Asp841, Tyr867  may reduce the selectivity of ligands.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04452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Acknowledgments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University of Nebraska Medical Center</a:t>
            </a:r>
          </a:p>
          <a:p>
            <a:pPr eaLnBrk="1" hangingPunct="1">
              <a:buFontTx/>
              <a:buChar char="o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College of Pharmacy / Pharmaceutical department</a:t>
            </a:r>
          </a:p>
          <a:p>
            <a:pPr eaLnBrk="1" hangingPunct="1">
              <a:buFontTx/>
              <a:buChar char="o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Dr. Jonathan Vennerstrom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University of Nebraska Omaha</a:t>
            </a:r>
          </a:p>
          <a:p>
            <a:pPr eaLnBrk="1" hangingPunct="1">
              <a:buFontTx/>
              <a:buChar char="o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Department of Chemistry</a:t>
            </a:r>
          </a:p>
          <a:p>
            <a:pPr eaLnBrk="1" hangingPunct="1">
              <a:buFontTx/>
              <a:buChar char="o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Dr. Haizhen Zhong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05476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References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Fry, M.J., Waterfield, M.D. Structure and function of phosphatidylinositol 3-kinase: A potent second messenger system involved in growth control.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Philos Trans R. Soc Lond J Biol Sci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340,337-344, 1993.  </a:t>
            </a:r>
          </a:p>
          <a:p>
            <a:pPr marL="609600" indent="-609600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Vanhaesebroeck, B., Stein, R.C., Waterfield, M.D. The study of phosphoinositide 3-kinase function.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Cancer Surv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27, 249-270, 1996.</a:t>
            </a:r>
          </a:p>
          <a:p>
            <a:pPr marL="609600" indent="-609600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Vanhaesebroeck, B., Waterfield,M. D .Signaling by distinct classes of phosphoinositide 3-kinases.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Exp Cell Res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253, 239-254, 1999.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06500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References</a:t>
            </a:r>
            <a:endParaRPr lang="en-US" sz="3200" u="sng" dirty="0"/>
          </a:p>
        </p:txBody>
      </p:sp>
      <p:sp>
        <p:nvSpPr>
          <p:cNvPr id="10752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Leevers, S.J., Vanhaesebroeck, B.,Waterfield, M.D. Signaling through phosphoinositide 3-kinases:The lipids take centre stage.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Curr Opin Cell Biol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11, 219-225, 1999.</a:t>
            </a:r>
          </a:p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Vanhaesebroeck, B., Leevers, S.J., Panayotou, G., Waterfield, M.D. Phosphoinositide 3-kinases: A conserved family of signal transducers.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Trends Biochem Sci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22, 267-272, 1997.</a:t>
            </a:r>
          </a:p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Cantley, L.C. The phosphoinositide 3-kinase pathway.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296, 1655-1657, 2002.</a:t>
            </a:r>
          </a:p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Frederick, R., Denny, W.A. Phosphoinositide-3-kinases (PI3Ks): combined comparative modeling and 3D-QSAR to rationalize the inhibition of p110 α.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J Chem Inf Model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48,629-638, 2008.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107524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References</a:t>
            </a:r>
            <a:endParaRPr lang="en-US" sz="3200" u="sng" dirty="0"/>
          </a:p>
        </p:txBody>
      </p:sp>
      <p:sp>
        <p:nvSpPr>
          <p:cNvPr id="1085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Walker,E.H., Perisic,O., Ried,C., Stephens,L., Williams,R.L. Structural insights into phosphoinositide 3-kinase catalysis and signaling.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402, 313-320, 1999.</a:t>
            </a:r>
          </a:p>
          <a:p>
            <a:pPr marL="609600" indent="-609600"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Walker,E.H.,Pacold,M.E.,Perisic,O.,Stephens,L.,Hawkins,P.T.,Wymann,M.P.,Williams,R.L.Structure determinants of phosphoinositide 3-kinase inhibition by wortmannin, LY294002,quercetin, myricetin and staurosporine.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Mol Cell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6,909-919, 2000.</a:t>
            </a:r>
          </a:p>
          <a:p>
            <a:pPr marL="609600" indent="-609600"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Knight,Z.A.,Gonzalez,B.,Feldman,M.E.,Zunder,E.R.,Goldenberg,D.D.,Williams,O.,Loewith,R.,Stokoe,D.,Balla,A.,Toth,B.,Balla,T.,Weiss,W.A.,Williams,R.L.,Shokat,K.M. A pharmacological map of the PI3K family defines a role of p110 alpha in insulin signaling.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125, 733-747, 2006.</a:t>
            </a:r>
          </a:p>
          <a:p>
            <a:pPr marL="609600" indent="-609600" eaLnBrk="1" hangingPunct="1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Campbell, I.G., Russell, S.E., Choong ,D.Y., Montgomery, K.G., Ciavarella, M.L., Hooi, C.S., Cristiano, B.E., Pearson, R.B., Phillips, W.A. Mutation of the PIK3CA gene in ovarian and breast cancer. 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Cancer Res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64, 7678-7681, 2004.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108548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References</a:t>
            </a:r>
            <a:endParaRPr lang="en-US" sz="3200" u="sng" dirty="0"/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Gymnopoulos, M., Elsliger,M.,Vogt, P. Rare cancer specific mutations in PIK3CA show gain of function.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PNAS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104, 13, 5569-5574, 2007. </a:t>
            </a:r>
          </a:p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Kang,S,Bader,A,Vogt,P.K. Phosphatidylinositol 3-kinase mutations identified in human cancer are oncogenic.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 Proc Natl  Acad Sci USA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102, 3,802-807,2005.</a:t>
            </a:r>
          </a:p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Nolte,R.T., Eck,M.J., Schlessinger, J., Shoelson, S.E., Harrison, S,C.  Crystal Structure of the PI3 kinase p85amino terminal SH2 domain and its phosphopeptide complex.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Nat Struct Biol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3,364-374, 1996.</a:t>
            </a:r>
          </a:p>
          <a:p>
            <a:pPr marL="609600" indent="-609600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Broderick, D.K., Di, C., Parrett, T.J., Samuels, Y.R.,Cummins, J.M., McLendon, R.E., Fults, D.W., Valculescu, V.E., Binger, D.D.,Yan, H. Mutations of the PIK3CA in anaplastic oligodroglimos, high grade astrocytomas and medulloblastomas.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Cancer Res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64, 5048-5050, 2004.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09572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BIOS/Contact info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11059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Dima Azzam Sabbah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2"/>
              </a:rPr>
              <a:t>dsabbah@unmc.edu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Campus Address: 986025 Nebraska Medical Center, Omaha, Nebraska, 68198-6028. (Cell phone #: 313-717-2834)</a:t>
            </a:r>
          </a:p>
          <a:p>
            <a:pPr eaLnBrk="1" hangingPunct="1">
              <a:buFontTx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Bachelor of Pharmacy (June, 1996), College of Pharmacy, the University of Jordan, Amman, Jordan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Master degree of pharmaceutical sciences (August, 2003) ,College of Pharmacy, the University of Jordan, Amman, Jordan</a:t>
            </a:r>
          </a:p>
          <a:p>
            <a:pPr eaLnBrk="1" hangingPunct="1">
              <a:buFontTx/>
              <a:buChar char="•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Ph.D. of pharmaceutical sciences (August 2007 to present) : College of Pharmacy, University of Nebraska Medical Center, Omaha, NE.       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110596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Abstract</a:t>
            </a:r>
            <a:endParaRPr lang="en-US" sz="3200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PI3K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isoform is important for immune system function. 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Selective PI3K inhibitors would target PI3K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to inhibit the tumor growth while spare the damage of the immune system. 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Gain-of-function mutations have been observed in 32% of colon cancer, 27% brain cancer, 25% gastric cancer and 8% breast cancer. 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Hot-spot mutants: H1047R, E545K, and R88Q.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20484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Introduction</a:t>
            </a:r>
            <a:endParaRPr lang="en-US" sz="3200" u="sng" dirty="0"/>
          </a:p>
        </p:txBody>
      </p:sp>
      <p:sp>
        <p:nvSpPr>
          <p:cNvPr id="184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phosphatidylinositol 3-Kinases (PI3K) are lipid kinases that phosphorylate phosphoinositide at the D-3 position of the inositol ring; the 3-hydroxyl position of phosphoinositides (PIs). PIP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PIP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</a:p>
          <a:p>
            <a:pPr algn="ctr" eaLnBrk="1" hangingPunct="1">
              <a:buFont typeface="Arial" charset="0"/>
              <a:buNone/>
            </a:pPr>
            <a:endParaRPr lang="en-US" sz="2800" baseline="-2500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18443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9" name="Object 4"/>
          <p:cNvGraphicFramePr>
            <a:graphicFrameLocks noChangeAspect="1"/>
          </p:cNvGraphicFramePr>
          <p:nvPr/>
        </p:nvGraphicFramePr>
        <p:xfrm>
          <a:off x="3733800" y="3429000"/>
          <a:ext cx="1806575" cy="2187575"/>
        </p:xfrm>
        <a:graphic>
          <a:graphicData uri="http://schemas.openxmlformats.org/presentationml/2006/ole">
            <p:oleObj spid="_x0000_s18439" name="CS ChemDraw Drawing" r:id="rId5" imgW="2456307" imgH="2973222" progId="ChemDraw.Document.6.0">
              <p:embed/>
            </p:oleObj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3505200" y="5761038"/>
            <a:ext cx="532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latin typeface="Times New Roman" pitchFamily="18" charset="0"/>
              </a:rPr>
              <a:t>Vanhaesebroeck </a:t>
            </a:r>
            <a:r>
              <a:rPr lang="en-US" i="1">
                <a:latin typeface="Times New Roman" pitchFamily="18" charset="0"/>
              </a:rPr>
              <a:t>et al</a:t>
            </a:r>
            <a:r>
              <a:rPr lang="en-US">
                <a:latin typeface="Times New Roman" pitchFamily="18" charset="0"/>
              </a:rPr>
              <a:t>. Exp.Cell Res. 1999,253,239-254.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Introduction</a:t>
            </a:r>
            <a:endParaRPr lang="en-US" sz="3200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21515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12" name="Object 8"/>
          <p:cNvGraphicFramePr>
            <a:graphicFrameLocks noChangeAspect="1"/>
          </p:cNvGraphicFramePr>
          <p:nvPr>
            <p:ph idx="4294967295"/>
          </p:nvPr>
        </p:nvGraphicFramePr>
        <p:xfrm>
          <a:off x="1839913" y="1752600"/>
          <a:ext cx="5464175" cy="3584575"/>
        </p:xfrm>
        <a:graphic>
          <a:graphicData uri="http://schemas.openxmlformats.org/presentationml/2006/ole">
            <p:oleObj spid="_x0000_s21512" name="CS ChemDraw Drawing" r:id="rId5" imgW="5463720" imgH="3585240" progId="ChemDraw.Document.6.0">
              <p:embed/>
            </p:oleObj>
          </a:graphicData>
        </a:graphic>
      </p:graphicFrame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914400" y="5486400"/>
            <a:ext cx="669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Pan PI3K inhibitors; non selective inhibitors of PI3Kα and PI3Kγ.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Introduction</a:t>
            </a:r>
            <a:endParaRPr lang="en-US" sz="3200" u="sng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44046" name="Picture 4" descr="AAPS_LOGO_Grey10_PMS30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5" descr="PT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741363" y="1219200"/>
          <a:ext cx="2173287" cy="2185988"/>
        </p:xfrm>
        <a:graphic>
          <a:graphicData uri="http://schemas.openxmlformats.org/presentationml/2006/ole">
            <p:oleObj spid="_x0000_s44040" name="CS ChemDraw Drawing" r:id="rId5" imgW="1587627" imgH="1596746" progId="ChemDraw.Document.6.0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3657600" y="1219200"/>
          <a:ext cx="1331913" cy="2185988"/>
        </p:xfrm>
        <a:graphic>
          <a:graphicData uri="http://schemas.openxmlformats.org/presentationml/2006/ole">
            <p:oleObj spid="_x0000_s44041" name="CS ChemDraw Drawing" r:id="rId6" imgW="1125855" imgH="1846682" progId="ChemDraw.Document.6.0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6172200" y="1217613"/>
          <a:ext cx="1576388" cy="2187575"/>
        </p:xfrm>
        <a:graphic>
          <a:graphicData uri="http://schemas.openxmlformats.org/presentationml/2006/ole">
            <p:oleObj spid="_x0000_s44042" name="CS ChemDraw Drawing" r:id="rId7" imgW="1127880" imgH="1563480" progId="ChemDraw.Document.6.0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1109663" y="3581400"/>
          <a:ext cx="1436687" cy="2187575"/>
        </p:xfrm>
        <a:graphic>
          <a:graphicData uri="http://schemas.openxmlformats.org/presentationml/2006/ole">
            <p:oleObj spid="_x0000_s44043" name="CS ChemDraw Drawing" r:id="rId8" imgW="1035939" imgH="1578458" progId="ChemDraw.Document.6.0">
              <p:embed/>
            </p:oleObj>
          </a:graphicData>
        </a:graphic>
      </p:graphicFrame>
      <p:pic>
        <p:nvPicPr>
          <p:cNvPr id="4404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3886200"/>
            <a:ext cx="451326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Rectangle 13"/>
          <p:cNvSpPr>
            <a:spLocks noChangeArrowheads="1"/>
          </p:cNvSpPr>
          <p:nvPr/>
        </p:nvSpPr>
        <p:spPr bwMode="auto">
          <a:xfrm>
            <a:off x="2914650" y="5403850"/>
            <a:ext cx="556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latin typeface="Times New Roman" pitchFamily="18" charset="0"/>
              </a:rPr>
              <a:t>Hayakawa </a:t>
            </a:r>
            <a:r>
              <a:rPr lang="en-US" i="1">
                <a:latin typeface="Times New Roman" pitchFamily="18" charset="0"/>
              </a:rPr>
              <a:t>et al.</a:t>
            </a:r>
            <a:r>
              <a:rPr lang="en-US">
                <a:latin typeface="Times New Roman" pitchFamily="18" charset="0"/>
              </a:rPr>
              <a:t> Bioorg. Med. Chem. 2007,15, 5837-5844.</a:t>
            </a:r>
          </a:p>
        </p:txBody>
      </p:sp>
      <p:sp>
        <p:nvSpPr>
          <p:cNvPr id="44050" name="Rectangle 12"/>
          <p:cNvSpPr>
            <a:spLocks noChangeArrowheads="1"/>
          </p:cNvSpPr>
          <p:nvPr/>
        </p:nvSpPr>
        <p:spPr bwMode="auto">
          <a:xfrm>
            <a:off x="4779963" y="58293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latin typeface="Times New Roman" pitchFamily="18" charset="0"/>
              </a:rPr>
              <a:t>Alpha selective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Introduction</a:t>
            </a:r>
            <a:endParaRPr lang="en-US" sz="3200" u="sng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45059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295400"/>
            <a:ext cx="594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14"/>
          <p:cNvSpPr>
            <a:spLocks noChangeArrowheads="1"/>
          </p:cNvSpPr>
          <p:nvPr/>
        </p:nvSpPr>
        <p:spPr bwMode="auto">
          <a:xfrm>
            <a:off x="457200" y="5486400"/>
            <a:ext cx="791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>
                <a:latin typeface="Times New Roman" pitchFamily="18" charset="0"/>
              </a:rPr>
              <a:t>Secondary structure of PI3K</a:t>
            </a:r>
            <a:r>
              <a:rPr lang="el-GR">
                <a:latin typeface="Times New Roman" pitchFamily="18" charset="0"/>
                <a:cs typeface="Arial" charset="0"/>
              </a:rPr>
              <a:t>γ</a:t>
            </a:r>
            <a:r>
              <a:rPr lang="en-US">
                <a:latin typeface="Times New Roman" pitchFamily="18" charset="0"/>
              </a:rPr>
              <a:t>(PDB code: 2E7U). Snapshot captured using PYMOL.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Introduction</a:t>
            </a:r>
            <a:endParaRPr lang="en-US" sz="3200" u="sng" dirty="0"/>
          </a:p>
        </p:txBody>
      </p:sp>
      <p:sp>
        <p:nvSpPr>
          <p:cNvPr id="46082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We Hypothesized that :</a:t>
            </a: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kinase domain of PI3K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might be the ligand binding domain and could be a target for drug design.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Young Innovators 2009</a:t>
            </a:r>
          </a:p>
        </p:txBody>
      </p:sp>
      <p:pic>
        <p:nvPicPr>
          <p:cNvPr id="46084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3657600" y="5646738"/>
            <a:ext cx="528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Kinase domain of PI3Kα.Picture made by PYMOL.</a:t>
            </a:r>
          </a:p>
        </p:txBody>
      </p:sp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219200"/>
            <a:ext cx="3581400" cy="41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cap="small" dirty="0" smtClean="0">
                <a:solidFill>
                  <a:srgbClr val="730000"/>
                </a:solidFill>
              </a:rPr>
              <a:t>Materials and Methods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Homology Modeling.</a:t>
            </a:r>
          </a:p>
          <a:p>
            <a:pPr eaLnBrk="1" hangingPunct="1">
              <a:buFont typeface="Arial" charset="0"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Mutation of hot spot residues in 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PI3K</a:t>
            </a:r>
            <a:r>
              <a:rPr lang="el-GR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α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Docking Study against (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PI3K</a:t>
            </a:r>
            <a:r>
              <a:rPr lang="el-GR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α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 native and mutated) in addition to 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PI3K</a:t>
            </a:r>
            <a:r>
              <a:rPr lang="el-GR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γ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Young Innovators 2009</a:t>
            </a:r>
          </a:p>
        </p:txBody>
      </p:sp>
      <p:pic>
        <p:nvPicPr>
          <p:cNvPr id="47108" name="Picture 4" descr="AAPS_LOGO_Grey10_PMS30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13450"/>
            <a:ext cx="14303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PT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3450"/>
            <a:ext cx="136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595</TotalTime>
  <Words>1342</Words>
  <Application>Microsoft Macintosh PowerPoint</Application>
  <PresentationFormat>On-screen Show (4:3)</PresentationFormat>
  <Paragraphs>268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Calibri</vt:lpstr>
      <vt:lpstr>Gill Sans MT</vt:lpstr>
      <vt:lpstr>Wingdings</vt:lpstr>
      <vt:lpstr>Comic Sans MS</vt:lpstr>
      <vt:lpstr>Office Theme</vt:lpstr>
      <vt:lpstr>CS ChemDraw Drawing</vt:lpstr>
      <vt:lpstr>YOUNG INNOVATORS 2009</vt:lpstr>
      <vt:lpstr>ABSTRACT</vt:lpstr>
      <vt:lpstr>ABSTRACT</vt:lpstr>
      <vt:lpstr>INTRODUCTION</vt:lpstr>
      <vt:lpstr>INTRODUCTION</vt:lpstr>
      <vt:lpstr>INTRODUCTION</vt:lpstr>
      <vt:lpstr>INTRODUCTION</vt:lpstr>
      <vt:lpstr>INTRODUCTION</vt:lpstr>
      <vt:lpstr>MATERIALS AND METHODS</vt:lpstr>
      <vt:lpstr>MATERIALS AND METHODS</vt:lpstr>
      <vt:lpstr>MATERIALS AND METHODS</vt:lpstr>
      <vt:lpstr>RESULTS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DISCUSSION</vt:lpstr>
      <vt:lpstr>CONCLUSION</vt:lpstr>
      <vt:lpstr>ACKNOWLEDGMENTS</vt:lpstr>
      <vt:lpstr>REFERENCES</vt:lpstr>
      <vt:lpstr>REFERENCES</vt:lpstr>
      <vt:lpstr>REFERENCES</vt:lpstr>
      <vt:lpstr>REFERENCES</vt:lpstr>
      <vt:lpstr>BIOS/CONTACT INFO</vt:lpstr>
    </vt:vector>
  </TitlesOfParts>
  <Company>Advanstar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Innovators 2009</dc:title>
  <dc:creator>adv</dc:creator>
  <cp:lastModifiedBy>dsabbah</cp:lastModifiedBy>
  <cp:revision>23</cp:revision>
  <dcterms:created xsi:type="dcterms:W3CDTF">2009-09-04T12:23:40Z</dcterms:created>
  <dcterms:modified xsi:type="dcterms:W3CDTF">2009-10-22T20:12:36Z</dcterms:modified>
</cp:coreProperties>
</file>