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256" r:id="rId2"/>
    <p:sldId id="257" r:id="rId3"/>
    <p:sldId id="285" r:id="rId4"/>
    <p:sldId id="264" r:id="rId5"/>
    <p:sldId id="265" r:id="rId6"/>
    <p:sldId id="266" r:id="rId7"/>
    <p:sldId id="267" r:id="rId8"/>
    <p:sldId id="260" r:id="rId9"/>
    <p:sldId id="261" r:id="rId10"/>
    <p:sldId id="288" r:id="rId11"/>
    <p:sldId id="287"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272" r:id="rId25"/>
    <p:sldId id="302" r:id="rId26"/>
    <p:sldId id="303" r:id="rId27"/>
    <p:sldId id="305" r:id="rId28"/>
    <p:sldId id="304" r:id="rId29"/>
    <p:sldId id="306" r:id="rId30"/>
    <p:sldId id="307" r:id="rId31"/>
    <p:sldId id="308" r:id="rId32"/>
    <p:sldId id="309" r:id="rId33"/>
    <p:sldId id="310" r:id="rId34"/>
    <p:sldId id="311" r:id="rId35"/>
    <p:sldId id="312" r:id="rId36"/>
    <p:sldId id="313" r:id="rId37"/>
    <p:sldId id="314" r:id="rId38"/>
    <p:sldId id="315" r:id="rId39"/>
    <p:sldId id="316" r:id="rId40"/>
    <p:sldId id="273" r:id="rId41"/>
    <p:sldId id="274" r:id="rId42"/>
    <p:sldId id="286" r:id="rId43"/>
    <p:sldId id="280" r:id="rId44"/>
    <p:sldId id="281" r:id="rId45"/>
    <p:sldId id="284" r:id="rId46"/>
    <p:sldId id="28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73" autoAdjust="0"/>
  </p:normalViewPr>
  <p:slideViewPr>
    <p:cSldViewPr snapToObjects="1">
      <p:cViewPr varScale="1">
        <p:scale>
          <a:sx n="93" d="100"/>
          <a:sy n="93" d="100"/>
        </p:scale>
        <p:origin x="-40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9350CF-9ADD-498A-86C4-D6F204E8CCE2}" type="doc">
      <dgm:prSet loTypeId="urn:microsoft.com/office/officeart/2005/8/layout/hChevron3" loCatId="process" qsTypeId="urn:microsoft.com/office/officeart/2005/8/quickstyle/simple5" qsCatId="simple" csTypeId="urn:microsoft.com/office/officeart/2005/8/colors/colorful5" csCatId="colorful" phldr="1"/>
      <dgm:spPr/>
    </dgm:pt>
    <dgm:pt modelId="{3DDE9847-00CA-41EE-8FEF-CD0012E9E2AA}">
      <dgm:prSet phldrT="[Text]"/>
      <dgm:spPr/>
      <dgm:t>
        <a:bodyPr/>
        <a:lstStyle/>
        <a:p>
          <a:r>
            <a:rPr lang="en-US" baseline="0" dirty="0" smtClean="0">
              <a:solidFill>
                <a:schemeClr val="tx1"/>
              </a:solidFill>
            </a:rPr>
            <a:t>Pre-IND</a:t>
          </a:r>
          <a:endParaRPr lang="en-US" baseline="0" dirty="0">
            <a:solidFill>
              <a:schemeClr val="tx1"/>
            </a:solidFill>
          </a:endParaRPr>
        </a:p>
      </dgm:t>
    </dgm:pt>
    <dgm:pt modelId="{94E2E404-E10D-4D69-B746-5EE30CF5CE66}" type="parTrans" cxnId="{020E488C-7FDE-49B6-961C-575F67FE640B}">
      <dgm:prSet/>
      <dgm:spPr/>
      <dgm:t>
        <a:bodyPr/>
        <a:lstStyle/>
        <a:p>
          <a:endParaRPr lang="en-US"/>
        </a:p>
      </dgm:t>
    </dgm:pt>
    <dgm:pt modelId="{9DF45BC3-BD4E-4990-B24E-315497A97995}" type="sibTrans" cxnId="{020E488C-7FDE-49B6-961C-575F67FE640B}">
      <dgm:prSet/>
      <dgm:spPr/>
      <dgm:t>
        <a:bodyPr/>
        <a:lstStyle/>
        <a:p>
          <a:endParaRPr lang="en-US"/>
        </a:p>
      </dgm:t>
    </dgm:pt>
    <dgm:pt modelId="{CF90ECB1-E46D-41FB-87F1-DA6E3719742B}">
      <dgm:prSet phldrT="[Text]"/>
      <dgm:spPr/>
      <dgm:t>
        <a:bodyPr/>
        <a:lstStyle/>
        <a:p>
          <a:r>
            <a:rPr lang="en-US" baseline="0" dirty="0" smtClean="0">
              <a:solidFill>
                <a:schemeClr val="tx1"/>
              </a:solidFill>
            </a:rPr>
            <a:t>IND</a:t>
          </a:r>
          <a:endParaRPr lang="en-US" baseline="0" dirty="0">
            <a:solidFill>
              <a:schemeClr val="tx1"/>
            </a:solidFill>
          </a:endParaRPr>
        </a:p>
      </dgm:t>
    </dgm:pt>
    <dgm:pt modelId="{2049D3BD-46D7-4A9E-A9B9-6ADC52D9E6C4}" type="parTrans" cxnId="{C86A2C63-1D84-48FA-B795-A6F4F8EF0B5F}">
      <dgm:prSet/>
      <dgm:spPr/>
      <dgm:t>
        <a:bodyPr/>
        <a:lstStyle/>
        <a:p>
          <a:endParaRPr lang="en-US"/>
        </a:p>
      </dgm:t>
    </dgm:pt>
    <dgm:pt modelId="{A20A4DB6-7EAA-45B8-BE37-8879837C68F8}" type="sibTrans" cxnId="{C86A2C63-1D84-48FA-B795-A6F4F8EF0B5F}">
      <dgm:prSet/>
      <dgm:spPr/>
      <dgm:t>
        <a:bodyPr/>
        <a:lstStyle/>
        <a:p>
          <a:endParaRPr lang="en-US"/>
        </a:p>
      </dgm:t>
    </dgm:pt>
    <dgm:pt modelId="{2C27AFD4-E738-49F9-84E9-28196D5D3B6E}">
      <dgm:prSet phldrT="[Text]"/>
      <dgm:spPr/>
      <dgm:t>
        <a:bodyPr/>
        <a:lstStyle/>
        <a:p>
          <a:r>
            <a:rPr lang="en-US" baseline="0" dirty="0" smtClean="0">
              <a:solidFill>
                <a:schemeClr val="bg1"/>
              </a:solidFill>
            </a:rPr>
            <a:t>Phase I</a:t>
          </a:r>
          <a:endParaRPr lang="en-US" baseline="0" dirty="0">
            <a:solidFill>
              <a:schemeClr val="bg1"/>
            </a:solidFill>
          </a:endParaRPr>
        </a:p>
      </dgm:t>
    </dgm:pt>
    <dgm:pt modelId="{F0C00320-B49A-4BBF-BFEA-5FE4BBA4E266}" type="parTrans" cxnId="{3CA8EE05-F4AA-4366-A44D-38701A683878}">
      <dgm:prSet/>
      <dgm:spPr/>
      <dgm:t>
        <a:bodyPr/>
        <a:lstStyle/>
        <a:p>
          <a:endParaRPr lang="en-US"/>
        </a:p>
      </dgm:t>
    </dgm:pt>
    <dgm:pt modelId="{A4DDB4E4-B6AA-4164-AF3B-BDA7BF104901}" type="sibTrans" cxnId="{3CA8EE05-F4AA-4366-A44D-38701A683878}">
      <dgm:prSet/>
      <dgm:spPr/>
      <dgm:t>
        <a:bodyPr/>
        <a:lstStyle/>
        <a:p>
          <a:endParaRPr lang="en-US"/>
        </a:p>
      </dgm:t>
    </dgm:pt>
    <dgm:pt modelId="{3D5907A8-7B1A-4A33-9928-E1BB0100A230}">
      <dgm:prSet phldrT="[Text]"/>
      <dgm:spPr/>
      <dgm:t>
        <a:bodyPr/>
        <a:lstStyle/>
        <a:p>
          <a:r>
            <a:rPr lang="en-US" dirty="0" smtClean="0"/>
            <a:t>Phase II</a:t>
          </a:r>
          <a:endParaRPr lang="en-US" dirty="0"/>
        </a:p>
      </dgm:t>
    </dgm:pt>
    <dgm:pt modelId="{2169A4FC-1711-4116-8271-7688EF82C96D}" type="parTrans" cxnId="{FB9294AB-9887-4D50-81BB-BDBAB0AA8B2A}">
      <dgm:prSet/>
      <dgm:spPr/>
      <dgm:t>
        <a:bodyPr/>
        <a:lstStyle/>
        <a:p>
          <a:endParaRPr lang="en-US"/>
        </a:p>
      </dgm:t>
    </dgm:pt>
    <dgm:pt modelId="{479BBC4A-40C2-4800-80D2-335FA80CFAF7}" type="sibTrans" cxnId="{FB9294AB-9887-4D50-81BB-BDBAB0AA8B2A}">
      <dgm:prSet/>
      <dgm:spPr/>
      <dgm:t>
        <a:bodyPr/>
        <a:lstStyle/>
        <a:p>
          <a:endParaRPr lang="en-US"/>
        </a:p>
      </dgm:t>
    </dgm:pt>
    <dgm:pt modelId="{21EB8216-9AB3-4A1C-9541-7E1D123FF19D}">
      <dgm:prSet phldrT="[Text]"/>
      <dgm:spPr/>
      <dgm:t>
        <a:bodyPr/>
        <a:lstStyle/>
        <a:p>
          <a:r>
            <a:rPr lang="en-US" dirty="0" smtClean="0"/>
            <a:t>Phase III</a:t>
          </a:r>
          <a:endParaRPr lang="en-US" dirty="0"/>
        </a:p>
      </dgm:t>
    </dgm:pt>
    <dgm:pt modelId="{1016F718-989B-4469-ADCE-3844D8293C72}" type="parTrans" cxnId="{F3E6FE45-CD17-44BA-8DA6-24565E1432A2}">
      <dgm:prSet/>
      <dgm:spPr/>
      <dgm:t>
        <a:bodyPr/>
        <a:lstStyle/>
        <a:p>
          <a:endParaRPr lang="en-US"/>
        </a:p>
      </dgm:t>
    </dgm:pt>
    <dgm:pt modelId="{169E6279-440D-41DF-B5E4-6807A81B2CB2}" type="sibTrans" cxnId="{F3E6FE45-CD17-44BA-8DA6-24565E1432A2}">
      <dgm:prSet/>
      <dgm:spPr/>
      <dgm:t>
        <a:bodyPr/>
        <a:lstStyle/>
        <a:p>
          <a:endParaRPr lang="en-US"/>
        </a:p>
      </dgm:t>
    </dgm:pt>
    <dgm:pt modelId="{1CAF533B-08AD-43A6-B32F-6C6DF2D4017F}" type="pres">
      <dgm:prSet presAssocID="{D89350CF-9ADD-498A-86C4-D6F204E8CCE2}" presName="Name0" presStyleCnt="0">
        <dgm:presLayoutVars>
          <dgm:dir/>
          <dgm:resizeHandles val="exact"/>
        </dgm:presLayoutVars>
      </dgm:prSet>
      <dgm:spPr/>
    </dgm:pt>
    <dgm:pt modelId="{917B22D6-77D4-4304-A55C-0B04DE41E3D2}" type="pres">
      <dgm:prSet presAssocID="{3DDE9847-00CA-41EE-8FEF-CD0012E9E2AA}" presName="parTxOnly" presStyleLbl="node1" presStyleIdx="0" presStyleCnt="5">
        <dgm:presLayoutVars>
          <dgm:bulletEnabled val="1"/>
        </dgm:presLayoutVars>
      </dgm:prSet>
      <dgm:spPr/>
      <dgm:t>
        <a:bodyPr/>
        <a:lstStyle/>
        <a:p>
          <a:endParaRPr lang="en-US"/>
        </a:p>
      </dgm:t>
    </dgm:pt>
    <dgm:pt modelId="{777D41AB-2B37-4086-B09C-DCBD35A93F4E}" type="pres">
      <dgm:prSet presAssocID="{9DF45BC3-BD4E-4990-B24E-315497A97995}" presName="parSpace" presStyleCnt="0"/>
      <dgm:spPr/>
    </dgm:pt>
    <dgm:pt modelId="{0F5946B6-4B15-4791-95D8-EEB71745E801}" type="pres">
      <dgm:prSet presAssocID="{CF90ECB1-E46D-41FB-87F1-DA6E3719742B}" presName="parTxOnly" presStyleLbl="node1" presStyleIdx="1" presStyleCnt="5">
        <dgm:presLayoutVars>
          <dgm:bulletEnabled val="1"/>
        </dgm:presLayoutVars>
      </dgm:prSet>
      <dgm:spPr/>
      <dgm:t>
        <a:bodyPr/>
        <a:lstStyle/>
        <a:p>
          <a:endParaRPr lang="en-US"/>
        </a:p>
      </dgm:t>
    </dgm:pt>
    <dgm:pt modelId="{7419EE71-2210-4EF5-B2FD-5DF0B06CA02C}" type="pres">
      <dgm:prSet presAssocID="{A20A4DB6-7EAA-45B8-BE37-8879837C68F8}" presName="parSpace" presStyleCnt="0"/>
      <dgm:spPr/>
    </dgm:pt>
    <dgm:pt modelId="{C7FF6AA2-B3E3-4228-BF3A-B9D47AF4C9C3}" type="pres">
      <dgm:prSet presAssocID="{2C27AFD4-E738-49F9-84E9-28196D5D3B6E}" presName="parTxOnly" presStyleLbl="node1" presStyleIdx="2" presStyleCnt="5">
        <dgm:presLayoutVars>
          <dgm:bulletEnabled val="1"/>
        </dgm:presLayoutVars>
      </dgm:prSet>
      <dgm:spPr/>
      <dgm:t>
        <a:bodyPr/>
        <a:lstStyle/>
        <a:p>
          <a:endParaRPr lang="en-US"/>
        </a:p>
      </dgm:t>
    </dgm:pt>
    <dgm:pt modelId="{83350776-E492-4C17-84FE-389718E9B560}" type="pres">
      <dgm:prSet presAssocID="{A4DDB4E4-B6AA-4164-AF3B-BDA7BF104901}" presName="parSpace" presStyleCnt="0"/>
      <dgm:spPr/>
    </dgm:pt>
    <dgm:pt modelId="{E8931B15-2865-4F51-BF3E-A43A7BF6E256}" type="pres">
      <dgm:prSet presAssocID="{3D5907A8-7B1A-4A33-9928-E1BB0100A230}" presName="parTxOnly" presStyleLbl="node1" presStyleIdx="3" presStyleCnt="5">
        <dgm:presLayoutVars>
          <dgm:bulletEnabled val="1"/>
        </dgm:presLayoutVars>
      </dgm:prSet>
      <dgm:spPr/>
      <dgm:t>
        <a:bodyPr/>
        <a:lstStyle/>
        <a:p>
          <a:endParaRPr lang="en-US"/>
        </a:p>
      </dgm:t>
    </dgm:pt>
    <dgm:pt modelId="{A3D90A3A-1A97-44AD-ADEB-9D0A33B8FF0A}" type="pres">
      <dgm:prSet presAssocID="{479BBC4A-40C2-4800-80D2-335FA80CFAF7}" presName="parSpace" presStyleCnt="0"/>
      <dgm:spPr/>
    </dgm:pt>
    <dgm:pt modelId="{4403F02E-2DC6-42EE-8848-C8ADBF295746}" type="pres">
      <dgm:prSet presAssocID="{21EB8216-9AB3-4A1C-9541-7E1D123FF19D}" presName="parTxOnly" presStyleLbl="node1" presStyleIdx="4" presStyleCnt="5">
        <dgm:presLayoutVars>
          <dgm:bulletEnabled val="1"/>
        </dgm:presLayoutVars>
      </dgm:prSet>
      <dgm:spPr/>
      <dgm:t>
        <a:bodyPr/>
        <a:lstStyle/>
        <a:p>
          <a:endParaRPr lang="en-US"/>
        </a:p>
      </dgm:t>
    </dgm:pt>
  </dgm:ptLst>
  <dgm:cxnLst>
    <dgm:cxn modelId="{062D322D-5248-4147-AD83-961F5686CAD0}" type="presOf" srcId="{3D5907A8-7B1A-4A33-9928-E1BB0100A230}" destId="{E8931B15-2865-4F51-BF3E-A43A7BF6E256}" srcOrd="0" destOrd="0" presId="urn:microsoft.com/office/officeart/2005/8/layout/hChevron3"/>
    <dgm:cxn modelId="{7AA8A46E-3E1C-46B7-84D8-783419BD72FF}" type="presOf" srcId="{CF90ECB1-E46D-41FB-87F1-DA6E3719742B}" destId="{0F5946B6-4B15-4791-95D8-EEB71745E801}" srcOrd="0" destOrd="0" presId="urn:microsoft.com/office/officeart/2005/8/layout/hChevron3"/>
    <dgm:cxn modelId="{C86A2C63-1D84-48FA-B795-A6F4F8EF0B5F}" srcId="{D89350CF-9ADD-498A-86C4-D6F204E8CCE2}" destId="{CF90ECB1-E46D-41FB-87F1-DA6E3719742B}" srcOrd="1" destOrd="0" parTransId="{2049D3BD-46D7-4A9E-A9B9-6ADC52D9E6C4}" sibTransId="{A20A4DB6-7EAA-45B8-BE37-8879837C68F8}"/>
    <dgm:cxn modelId="{020E488C-7FDE-49B6-961C-575F67FE640B}" srcId="{D89350CF-9ADD-498A-86C4-D6F204E8CCE2}" destId="{3DDE9847-00CA-41EE-8FEF-CD0012E9E2AA}" srcOrd="0" destOrd="0" parTransId="{94E2E404-E10D-4D69-B746-5EE30CF5CE66}" sibTransId="{9DF45BC3-BD4E-4990-B24E-315497A97995}"/>
    <dgm:cxn modelId="{F3E6FE45-CD17-44BA-8DA6-24565E1432A2}" srcId="{D89350CF-9ADD-498A-86C4-D6F204E8CCE2}" destId="{21EB8216-9AB3-4A1C-9541-7E1D123FF19D}" srcOrd="4" destOrd="0" parTransId="{1016F718-989B-4469-ADCE-3844D8293C72}" sibTransId="{169E6279-440D-41DF-B5E4-6807A81B2CB2}"/>
    <dgm:cxn modelId="{3CA8EE05-F4AA-4366-A44D-38701A683878}" srcId="{D89350CF-9ADD-498A-86C4-D6F204E8CCE2}" destId="{2C27AFD4-E738-49F9-84E9-28196D5D3B6E}" srcOrd="2" destOrd="0" parTransId="{F0C00320-B49A-4BBF-BFEA-5FE4BBA4E266}" sibTransId="{A4DDB4E4-B6AA-4164-AF3B-BDA7BF104901}"/>
    <dgm:cxn modelId="{FB9294AB-9887-4D50-81BB-BDBAB0AA8B2A}" srcId="{D89350CF-9ADD-498A-86C4-D6F204E8CCE2}" destId="{3D5907A8-7B1A-4A33-9928-E1BB0100A230}" srcOrd="3" destOrd="0" parTransId="{2169A4FC-1711-4116-8271-7688EF82C96D}" sibTransId="{479BBC4A-40C2-4800-80D2-335FA80CFAF7}"/>
    <dgm:cxn modelId="{BBC68941-1886-4933-AD19-476A71BE5033}" type="presOf" srcId="{D89350CF-9ADD-498A-86C4-D6F204E8CCE2}" destId="{1CAF533B-08AD-43A6-B32F-6C6DF2D4017F}" srcOrd="0" destOrd="0" presId="urn:microsoft.com/office/officeart/2005/8/layout/hChevron3"/>
    <dgm:cxn modelId="{BA19E907-E7D1-4E58-A7D4-4F7233C94D65}" type="presOf" srcId="{2C27AFD4-E738-49F9-84E9-28196D5D3B6E}" destId="{C7FF6AA2-B3E3-4228-BF3A-B9D47AF4C9C3}" srcOrd="0" destOrd="0" presId="urn:microsoft.com/office/officeart/2005/8/layout/hChevron3"/>
    <dgm:cxn modelId="{441CA1A4-D282-461A-A981-51897992BAEC}" type="presOf" srcId="{21EB8216-9AB3-4A1C-9541-7E1D123FF19D}" destId="{4403F02E-2DC6-42EE-8848-C8ADBF295746}" srcOrd="0" destOrd="0" presId="urn:microsoft.com/office/officeart/2005/8/layout/hChevron3"/>
    <dgm:cxn modelId="{2E5B976B-D7A7-469A-982A-D5E5463589B1}" type="presOf" srcId="{3DDE9847-00CA-41EE-8FEF-CD0012E9E2AA}" destId="{917B22D6-77D4-4304-A55C-0B04DE41E3D2}" srcOrd="0" destOrd="0" presId="urn:microsoft.com/office/officeart/2005/8/layout/hChevron3"/>
    <dgm:cxn modelId="{888F59E1-D45B-4C27-8303-356A53E0625B}" type="presParOf" srcId="{1CAF533B-08AD-43A6-B32F-6C6DF2D4017F}" destId="{917B22D6-77D4-4304-A55C-0B04DE41E3D2}" srcOrd="0" destOrd="0" presId="urn:microsoft.com/office/officeart/2005/8/layout/hChevron3"/>
    <dgm:cxn modelId="{D8B91062-2B68-4C29-A9B4-21A2070BC908}" type="presParOf" srcId="{1CAF533B-08AD-43A6-B32F-6C6DF2D4017F}" destId="{777D41AB-2B37-4086-B09C-DCBD35A93F4E}" srcOrd="1" destOrd="0" presId="urn:microsoft.com/office/officeart/2005/8/layout/hChevron3"/>
    <dgm:cxn modelId="{D77696CB-2403-42D7-895C-59A22D164953}" type="presParOf" srcId="{1CAF533B-08AD-43A6-B32F-6C6DF2D4017F}" destId="{0F5946B6-4B15-4791-95D8-EEB71745E801}" srcOrd="2" destOrd="0" presId="urn:microsoft.com/office/officeart/2005/8/layout/hChevron3"/>
    <dgm:cxn modelId="{402722AF-9CB3-4AA6-BACA-137DE78F4AED}" type="presParOf" srcId="{1CAF533B-08AD-43A6-B32F-6C6DF2D4017F}" destId="{7419EE71-2210-4EF5-B2FD-5DF0B06CA02C}" srcOrd="3" destOrd="0" presId="urn:microsoft.com/office/officeart/2005/8/layout/hChevron3"/>
    <dgm:cxn modelId="{67ACE8CA-B398-4314-AD82-37C6EEE00265}" type="presParOf" srcId="{1CAF533B-08AD-43A6-B32F-6C6DF2D4017F}" destId="{C7FF6AA2-B3E3-4228-BF3A-B9D47AF4C9C3}" srcOrd="4" destOrd="0" presId="urn:microsoft.com/office/officeart/2005/8/layout/hChevron3"/>
    <dgm:cxn modelId="{1374D56D-5461-4D63-8723-F2F317E82381}" type="presParOf" srcId="{1CAF533B-08AD-43A6-B32F-6C6DF2D4017F}" destId="{83350776-E492-4C17-84FE-389718E9B560}" srcOrd="5" destOrd="0" presId="urn:microsoft.com/office/officeart/2005/8/layout/hChevron3"/>
    <dgm:cxn modelId="{8B148A34-FE4A-42E5-8790-9E7EFAB1C6AD}" type="presParOf" srcId="{1CAF533B-08AD-43A6-B32F-6C6DF2D4017F}" destId="{E8931B15-2865-4F51-BF3E-A43A7BF6E256}" srcOrd="6" destOrd="0" presId="urn:microsoft.com/office/officeart/2005/8/layout/hChevron3"/>
    <dgm:cxn modelId="{09261B41-6FD1-41C3-AEFE-EE3E5BE247EB}" type="presParOf" srcId="{1CAF533B-08AD-43A6-B32F-6C6DF2D4017F}" destId="{A3D90A3A-1A97-44AD-ADEB-9D0A33B8FF0A}" srcOrd="7" destOrd="0" presId="urn:microsoft.com/office/officeart/2005/8/layout/hChevron3"/>
    <dgm:cxn modelId="{2DB4075F-060F-4292-BF59-6BB97CA2F390}" type="presParOf" srcId="{1CAF533B-08AD-43A6-B32F-6C6DF2D4017F}" destId="{4403F02E-2DC6-42EE-8848-C8ADBF295746}" srcOrd="8" destOrd="0" presId="urn:microsoft.com/office/officeart/2005/8/layout/hChevron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7B22D6-77D4-4304-A55C-0B04DE41E3D2}">
      <dsp:nvSpPr>
        <dsp:cNvPr id="0" name=""/>
        <dsp:cNvSpPr/>
      </dsp:nvSpPr>
      <dsp:spPr>
        <a:xfrm>
          <a:off x="344" y="94375"/>
          <a:ext cx="671121" cy="268448"/>
        </a:xfrm>
        <a:prstGeom prst="homePlat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672" tIns="21336" rIns="10668" bIns="21336" numCol="1" spcCol="1270" anchor="ctr" anchorCtr="0">
          <a:noAutofit/>
        </a:bodyPr>
        <a:lstStyle/>
        <a:p>
          <a:pPr lvl="0" algn="ctr" defTabSz="355600">
            <a:lnSpc>
              <a:spcPct val="90000"/>
            </a:lnSpc>
            <a:spcBef>
              <a:spcPct val="0"/>
            </a:spcBef>
            <a:spcAft>
              <a:spcPct val="35000"/>
            </a:spcAft>
          </a:pPr>
          <a:r>
            <a:rPr lang="en-US" sz="800" kern="1200" baseline="0" dirty="0" smtClean="0">
              <a:solidFill>
                <a:schemeClr val="tx1"/>
              </a:solidFill>
            </a:rPr>
            <a:t>Pre-IND</a:t>
          </a:r>
          <a:endParaRPr lang="en-US" sz="800" kern="1200" baseline="0" dirty="0">
            <a:solidFill>
              <a:schemeClr val="tx1"/>
            </a:solidFill>
          </a:endParaRPr>
        </a:p>
      </dsp:txBody>
      <dsp:txXfrm>
        <a:off x="344" y="94375"/>
        <a:ext cx="671121" cy="268448"/>
      </dsp:txXfrm>
    </dsp:sp>
    <dsp:sp modelId="{0F5946B6-4B15-4791-95D8-EEB71745E801}">
      <dsp:nvSpPr>
        <dsp:cNvPr id="0" name=""/>
        <dsp:cNvSpPr/>
      </dsp:nvSpPr>
      <dsp:spPr>
        <a:xfrm>
          <a:off x="537241" y="94375"/>
          <a:ext cx="671121" cy="268448"/>
        </a:xfrm>
        <a:prstGeom prst="chevron">
          <a:avLst/>
        </a:prstGeom>
        <a:gradFill rotWithShape="0">
          <a:gsLst>
            <a:gs pos="0">
              <a:schemeClr val="accent5">
                <a:hueOff val="-578"/>
                <a:satOff val="3972"/>
                <a:lumOff val="-8040"/>
                <a:alphaOff val="0"/>
                <a:tint val="100000"/>
                <a:shade val="100000"/>
                <a:satMod val="130000"/>
              </a:schemeClr>
            </a:gs>
            <a:gs pos="100000">
              <a:schemeClr val="accent5">
                <a:hueOff val="-578"/>
                <a:satOff val="3972"/>
                <a:lumOff val="-804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800" kern="1200" baseline="0" dirty="0" smtClean="0">
              <a:solidFill>
                <a:schemeClr val="tx1"/>
              </a:solidFill>
            </a:rPr>
            <a:t>IND</a:t>
          </a:r>
          <a:endParaRPr lang="en-US" sz="800" kern="1200" baseline="0" dirty="0">
            <a:solidFill>
              <a:schemeClr val="tx1"/>
            </a:solidFill>
          </a:endParaRPr>
        </a:p>
      </dsp:txBody>
      <dsp:txXfrm>
        <a:off x="537241" y="94375"/>
        <a:ext cx="671121" cy="268448"/>
      </dsp:txXfrm>
    </dsp:sp>
    <dsp:sp modelId="{C7FF6AA2-B3E3-4228-BF3A-B9D47AF4C9C3}">
      <dsp:nvSpPr>
        <dsp:cNvPr id="0" name=""/>
        <dsp:cNvSpPr/>
      </dsp:nvSpPr>
      <dsp:spPr>
        <a:xfrm>
          <a:off x="1074139" y="94375"/>
          <a:ext cx="671121" cy="268448"/>
        </a:xfrm>
        <a:prstGeom prst="chevron">
          <a:avLst/>
        </a:prstGeom>
        <a:gradFill rotWithShape="0">
          <a:gsLst>
            <a:gs pos="0">
              <a:schemeClr val="accent5">
                <a:hueOff val="-1155"/>
                <a:satOff val="7944"/>
                <a:lumOff val="-16080"/>
                <a:alphaOff val="0"/>
                <a:tint val="100000"/>
                <a:shade val="100000"/>
                <a:satMod val="130000"/>
              </a:schemeClr>
            </a:gs>
            <a:gs pos="100000">
              <a:schemeClr val="accent5">
                <a:hueOff val="-1155"/>
                <a:satOff val="7944"/>
                <a:lumOff val="-1608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800" kern="1200" baseline="0" dirty="0" smtClean="0">
              <a:solidFill>
                <a:schemeClr val="bg1"/>
              </a:solidFill>
            </a:rPr>
            <a:t>Phase I</a:t>
          </a:r>
          <a:endParaRPr lang="en-US" sz="800" kern="1200" baseline="0" dirty="0">
            <a:solidFill>
              <a:schemeClr val="bg1"/>
            </a:solidFill>
          </a:endParaRPr>
        </a:p>
      </dsp:txBody>
      <dsp:txXfrm>
        <a:off x="1074139" y="94375"/>
        <a:ext cx="671121" cy="268448"/>
      </dsp:txXfrm>
    </dsp:sp>
    <dsp:sp modelId="{E8931B15-2865-4F51-BF3E-A43A7BF6E256}">
      <dsp:nvSpPr>
        <dsp:cNvPr id="0" name=""/>
        <dsp:cNvSpPr/>
      </dsp:nvSpPr>
      <dsp:spPr>
        <a:xfrm>
          <a:off x="1611036" y="94375"/>
          <a:ext cx="671121" cy="268448"/>
        </a:xfrm>
        <a:prstGeom prst="chevron">
          <a:avLst/>
        </a:prstGeom>
        <a:gradFill rotWithShape="0">
          <a:gsLst>
            <a:gs pos="0">
              <a:schemeClr val="accent5">
                <a:hueOff val="-1733"/>
                <a:satOff val="11917"/>
                <a:lumOff val="-24119"/>
                <a:alphaOff val="0"/>
                <a:tint val="100000"/>
                <a:shade val="100000"/>
                <a:satMod val="130000"/>
              </a:schemeClr>
            </a:gs>
            <a:gs pos="100000">
              <a:schemeClr val="accent5">
                <a:hueOff val="-1733"/>
                <a:satOff val="11917"/>
                <a:lumOff val="-2411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800" kern="1200" dirty="0" smtClean="0"/>
            <a:t>Phase II</a:t>
          </a:r>
          <a:endParaRPr lang="en-US" sz="800" kern="1200" dirty="0"/>
        </a:p>
      </dsp:txBody>
      <dsp:txXfrm>
        <a:off x="1611036" y="94375"/>
        <a:ext cx="671121" cy="268448"/>
      </dsp:txXfrm>
    </dsp:sp>
    <dsp:sp modelId="{4403F02E-2DC6-42EE-8848-C8ADBF295746}">
      <dsp:nvSpPr>
        <dsp:cNvPr id="0" name=""/>
        <dsp:cNvSpPr/>
      </dsp:nvSpPr>
      <dsp:spPr>
        <a:xfrm>
          <a:off x="2147934" y="94375"/>
          <a:ext cx="671121" cy="268448"/>
        </a:xfrm>
        <a:prstGeom prst="chevron">
          <a:avLst/>
        </a:prstGeom>
        <a:gradFill rotWithShape="0">
          <a:gsLst>
            <a:gs pos="0">
              <a:schemeClr val="accent5">
                <a:hueOff val="-2311"/>
                <a:satOff val="15889"/>
                <a:lumOff val="-32159"/>
                <a:alphaOff val="0"/>
                <a:tint val="100000"/>
                <a:shade val="100000"/>
                <a:satMod val="130000"/>
              </a:schemeClr>
            </a:gs>
            <a:gs pos="100000">
              <a:schemeClr val="accent5">
                <a:hueOff val="-2311"/>
                <a:satOff val="15889"/>
                <a:lumOff val="-3215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2004" tIns="21336" rIns="10668" bIns="21336" numCol="1" spcCol="1270" anchor="ctr" anchorCtr="0">
          <a:noAutofit/>
        </a:bodyPr>
        <a:lstStyle/>
        <a:p>
          <a:pPr lvl="0" algn="ctr" defTabSz="355600">
            <a:lnSpc>
              <a:spcPct val="90000"/>
            </a:lnSpc>
            <a:spcBef>
              <a:spcPct val="0"/>
            </a:spcBef>
            <a:spcAft>
              <a:spcPct val="35000"/>
            </a:spcAft>
          </a:pPr>
          <a:r>
            <a:rPr lang="en-US" sz="800" kern="1200" dirty="0" smtClean="0"/>
            <a:t>Phase III</a:t>
          </a:r>
          <a:endParaRPr lang="en-US" sz="800" kern="1200" dirty="0"/>
        </a:p>
      </dsp:txBody>
      <dsp:txXfrm>
        <a:off x="2147934" y="94375"/>
        <a:ext cx="671121" cy="268448"/>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99E5FA-4F6D-43BA-9CF4-8A69734C5DDC}" type="datetimeFigureOut">
              <a:rPr lang="en-US" smtClean="0"/>
              <a:pPr/>
              <a:t>10/18/2011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1EF523-E88B-4F96-A976-26F5151623C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747336-7139-484B-8F2F-7592396AB583}" type="datetimeFigureOut">
              <a:rPr lang="en-US" smtClean="0"/>
              <a:pPr/>
              <a:t>10/18/2011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4DB8E-B259-447C-A080-BE87C9E0795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AADC13-3A6B-45A6-BCDD-FFAA037746F8}" type="datetime1">
              <a:rPr lang="en-US" smtClean="0"/>
              <a:pPr/>
              <a:t>10/18/2011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EA357-DFE0-4B13-8027-7CF9EA65BDC8}" type="datetime1">
              <a:rPr lang="en-US" smtClean="0"/>
              <a:pPr/>
              <a:t>10/18/2011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A6BDCA-3ADD-4F9A-9850-9F9224290EB4}" type="datetime1">
              <a:rPr lang="en-US" smtClean="0"/>
              <a:pPr/>
              <a:t>10/18/2011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216134-0331-4604-83BC-D0360C67F324}" type="datetime1">
              <a:rPr lang="en-US" smtClean="0"/>
              <a:pPr/>
              <a:t>10/18/2011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F20EE2-6EC9-49DB-9905-9C82BC641353}" type="datetime1">
              <a:rPr lang="en-US" smtClean="0"/>
              <a:pPr/>
              <a:t>10/18/2011</a:t>
            </a:fld>
            <a:endParaRPr lang="en-US"/>
          </a:p>
        </p:txBody>
      </p:sp>
      <p:sp>
        <p:nvSpPr>
          <p:cNvPr id="5" name="Footer Placeholder 4"/>
          <p:cNvSpPr>
            <a:spLocks noGrp="1"/>
          </p:cNvSpPr>
          <p:nvPr>
            <p:ph type="ftr" sz="quarter" idx="11"/>
          </p:nvPr>
        </p:nvSpPr>
        <p:spPr/>
        <p:txBody>
          <a:bodyPr/>
          <a:lstStyle/>
          <a:p>
            <a:r>
              <a:rPr lang="en-US" smtClean="0"/>
              <a:t>Young Innovators 2009</a:t>
            </a:r>
            <a:endParaRPr lang="en-US"/>
          </a:p>
        </p:txBody>
      </p:sp>
      <p:sp>
        <p:nvSpPr>
          <p:cNvPr id="6" name="Slide Number Placeholder 5"/>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E48EEC-E6A2-4E82-8745-A07D7E23E240}" type="datetime1">
              <a:rPr lang="en-US" smtClean="0"/>
              <a:pPr/>
              <a:t>10/18/2011</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E6B66D-E64C-47EB-8D05-F636334A7286}" type="datetime1">
              <a:rPr lang="en-US" smtClean="0"/>
              <a:pPr/>
              <a:t>10/18/2011</a:t>
            </a:fld>
            <a:endParaRPr lang="en-US"/>
          </a:p>
        </p:txBody>
      </p:sp>
      <p:sp>
        <p:nvSpPr>
          <p:cNvPr id="8" name="Footer Placeholder 7"/>
          <p:cNvSpPr>
            <a:spLocks noGrp="1"/>
          </p:cNvSpPr>
          <p:nvPr>
            <p:ph type="ftr" sz="quarter" idx="11"/>
          </p:nvPr>
        </p:nvSpPr>
        <p:spPr/>
        <p:txBody>
          <a:bodyPr/>
          <a:lstStyle/>
          <a:p>
            <a:r>
              <a:rPr lang="en-US" smtClean="0"/>
              <a:t>Young Innovators 2009</a:t>
            </a:r>
            <a:endParaRPr lang="en-US"/>
          </a:p>
        </p:txBody>
      </p:sp>
      <p:sp>
        <p:nvSpPr>
          <p:cNvPr id="9" name="Slide Number Placeholder 8"/>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CC401C-C5BD-4CDB-961B-85B2C2A81FB1}" type="datetime1">
              <a:rPr lang="en-US" smtClean="0"/>
              <a:pPr/>
              <a:t>10/18/2011</a:t>
            </a:fld>
            <a:endParaRPr lang="en-US"/>
          </a:p>
        </p:txBody>
      </p:sp>
      <p:sp>
        <p:nvSpPr>
          <p:cNvPr id="4" name="Footer Placeholder 3"/>
          <p:cNvSpPr>
            <a:spLocks noGrp="1"/>
          </p:cNvSpPr>
          <p:nvPr>
            <p:ph type="ftr" sz="quarter" idx="11"/>
          </p:nvPr>
        </p:nvSpPr>
        <p:spPr/>
        <p:txBody>
          <a:bodyPr/>
          <a:lstStyle/>
          <a:p>
            <a:r>
              <a:rPr lang="en-US" smtClean="0"/>
              <a:t>Young Innovators 2009</a:t>
            </a:r>
            <a:endParaRPr lang="en-US"/>
          </a:p>
        </p:txBody>
      </p:sp>
      <p:sp>
        <p:nvSpPr>
          <p:cNvPr id="5" name="Slide Number Placeholder 4"/>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D77D3-A51E-4BA1-B342-0F27DC2A4ED5}" type="datetime1">
              <a:rPr lang="en-US" smtClean="0"/>
              <a:pPr/>
              <a:t>10/18/2011</a:t>
            </a:fld>
            <a:endParaRPr lang="en-US"/>
          </a:p>
        </p:txBody>
      </p:sp>
      <p:sp>
        <p:nvSpPr>
          <p:cNvPr id="3" name="Footer Placeholder 2"/>
          <p:cNvSpPr>
            <a:spLocks noGrp="1"/>
          </p:cNvSpPr>
          <p:nvPr>
            <p:ph type="ftr" sz="quarter" idx="11"/>
          </p:nvPr>
        </p:nvSpPr>
        <p:spPr/>
        <p:txBody>
          <a:bodyPr/>
          <a:lstStyle/>
          <a:p>
            <a:r>
              <a:rPr lang="en-US" smtClean="0"/>
              <a:t>Young Innovators 2009</a:t>
            </a:r>
            <a:endParaRPr lang="en-US"/>
          </a:p>
        </p:txBody>
      </p:sp>
      <p:sp>
        <p:nvSpPr>
          <p:cNvPr id="4" name="Slide Number Placeholder 3"/>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786E6A-C838-40C3-8380-7BC229215CC3}" type="datetime1">
              <a:rPr lang="en-US" smtClean="0"/>
              <a:pPr/>
              <a:t>10/18/2011</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6DFFD0-5E0B-44C4-B0FA-C134581CE48D}" type="datetime1">
              <a:rPr lang="en-US" smtClean="0"/>
              <a:pPr/>
              <a:t>10/18/2011</a:t>
            </a:fld>
            <a:endParaRPr lang="en-US"/>
          </a:p>
        </p:txBody>
      </p:sp>
      <p:sp>
        <p:nvSpPr>
          <p:cNvPr id="6" name="Footer Placeholder 5"/>
          <p:cNvSpPr>
            <a:spLocks noGrp="1"/>
          </p:cNvSpPr>
          <p:nvPr>
            <p:ph type="ftr" sz="quarter" idx="11"/>
          </p:nvPr>
        </p:nvSpPr>
        <p:spPr/>
        <p:txBody>
          <a:bodyPr/>
          <a:lstStyle/>
          <a:p>
            <a:r>
              <a:rPr lang="en-US" smtClean="0"/>
              <a:t>Young Innovators 2009</a:t>
            </a:r>
            <a:endParaRPr lang="en-US"/>
          </a:p>
        </p:txBody>
      </p:sp>
      <p:sp>
        <p:nvSpPr>
          <p:cNvPr id="7" name="Slide Number Placeholder 6"/>
          <p:cNvSpPr>
            <a:spLocks noGrp="1"/>
          </p:cNvSpPr>
          <p:nvPr>
            <p:ph type="sldNum" sz="quarter" idx="12"/>
          </p:nvPr>
        </p:nvSpPr>
        <p:spPr/>
        <p:txBody>
          <a:bodyPr/>
          <a:lstStyle/>
          <a:p>
            <a:fld id="{ABEC6722-F98D-4828-913E-F4AAF0A7B2F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760A2-F541-43DD-B182-337A6A8840F3}" type="datetime1">
              <a:rPr lang="en-US" smtClean="0"/>
              <a:pPr/>
              <a:t>10/18/2011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Young Innovators 2009</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EC6722-F98D-4828-913E-F4AAF0A7B2F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pd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4.png"/><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slideLayout" Target="../slideLayouts/slideLayout2.xml"/><Relationship Id="rId6" Type="http://schemas.openxmlformats.org/officeDocument/2006/relationships/image" Target="../media/image49.wmf"/><Relationship Id="rId5" Type="http://schemas.openxmlformats.org/officeDocument/2006/relationships/image" Target="../media/image48.png"/><Relationship Id="rId4" Type="http://schemas.openxmlformats.org/officeDocument/2006/relationships/image" Target="../media/image47.wmf"/></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2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 Id="rId5" Type="http://schemas.openxmlformats.org/officeDocument/2006/relationships/image" Target="../media/image58.emf"/><Relationship Id="rId4" Type="http://schemas.openxmlformats.org/officeDocument/2006/relationships/image" Target="../media/image57.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4.png"/><Relationship Id="rId4" Type="http://schemas.openxmlformats.org/officeDocument/2006/relationships/image" Target="../media/image2.pdf"/></Relationships>
</file>

<file path=ppt/slides/_rels/slide27.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1.jpeg"/><Relationship Id="rId18" Type="http://schemas.openxmlformats.org/officeDocument/2006/relationships/image" Target="../media/image76.jpeg"/><Relationship Id="rId3" Type="http://schemas.openxmlformats.org/officeDocument/2006/relationships/image" Target="../media/image61.jpeg"/><Relationship Id="rId7" Type="http://schemas.openxmlformats.org/officeDocument/2006/relationships/image" Target="../media/image65.jpeg"/><Relationship Id="rId12" Type="http://schemas.openxmlformats.org/officeDocument/2006/relationships/image" Target="../media/image70.jpeg"/><Relationship Id="rId17" Type="http://schemas.openxmlformats.org/officeDocument/2006/relationships/image" Target="../media/image75.jpeg"/><Relationship Id="rId2" Type="http://schemas.openxmlformats.org/officeDocument/2006/relationships/image" Target="../media/image60.jpeg"/><Relationship Id="rId16"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jpeg"/><Relationship Id="rId15" Type="http://schemas.openxmlformats.org/officeDocument/2006/relationships/image" Target="../media/image73.jpeg"/><Relationship Id="rId10" Type="http://schemas.openxmlformats.org/officeDocument/2006/relationships/image" Target="../media/image68.jpeg"/><Relationship Id="rId19" Type="http://schemas.openxmlformats.org/officeDocument/2006/relationships/image" Target="../media/image77.jpeg"/><Relationship Id="rId4" Type="http://schemas.openxmlformats.org/officeDocument/2006/relationships/image" Target="../media/image62.jpeg"/><Relationship Id="rId9" Type="http://schemas.openxmlformats.org/officeDocument/2006/relationships/image" Target="../media/image67.jpeg"/><Relationship Id="rId14" Type="http://schemas.openxmlformats.org/officeDocument/2006/relationships/image" Target="../media/image7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3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12" Type="http://schemas.openxmlformats.org/officeDocument/2006/relationships/image" Target="../media/image6.jpe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5.gif"/><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2.pdf"/><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2.pd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19.jpeg"/><Relationship Id="rId3" Type="http://schemas.openxmlformats.org/officeDocument/2006/relationships/image" Target="../media/image3.png"/><Relationship Id="rId21" Type="http://schemas.openxmlformats.org/officeDocument/2006/relationships/image" Target="../media/image22.jpe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8.gif"/><Relationship Id="rId25" Type="http://schemas.openxmlformats.org/officeDocument/2006/relationships/image" Target="../media/image26.jpeg"/><Relationship Id="rId2" Type="http://schemas.openxmlformats.org/officeDocument/2006/relationships/image" Target="../media/image1.pdf"/><Relationship Id="rId16" Type="http://schemas.openxmlformats.org/officeDocument/2006/relationships/hyperlink" Target="http://clincancerres.aacrjournals.org/content/15/1/346/F2.large.jpg" TargetMode="External"/><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8.gif"/><Relationship Id="rId11" Type="http://schemas.openxmlformats.org/officeDocument/2006/relationships/image" Target="../media/image13.jpeg"/><Relationship Id="rId24" Type="http://schemas.openxmlformats.org/officeDocument/2006/relationships/image" Target="../media/image25.jpeg"/><Relationship Id="rId5" Type="http://schemas.openxmlformats.org/officeDocument/2006/relationships/image" Target="../media/image4.png"/><Relationship Id="rId15" Type="http://schemas.openxmlformats.org/officeDocument/2006/relationships/image" Target="../media/image17.jpeg"/><Relationship Id="rId23" Type="http://schemas.openxmlformats.org/officeDocument/2006/relationships/image" Target="../media/image24.gif"/><Relationship Id="rId10" Type="http://schemas.openxmlformats.org/officeDocument/2006/relationships/image" Target="../media/image12.jpeg"/><Relationship Id="rId19" Type="http://schemas.openxmlformats.org/officeDocument/2006/relationships/image" Target="../media/image20.jpeg"/><Relationship Id="rId4" Type="http://schemas.openxmlformats.org/officeDocument/2006/relationships/image" Target="../media/image2.pdf"/><Relationship Id="rId9" Type="http://schemas.openxmlformats.org/officeDocument/2006/relationships/image" Target="../media/image11.png"/><Relationship Id="rId14" Type="http://schemas.openxmlformats.org/officeDocument/2006/relationships/image" Target="../media/image16.gif"/><Relationship Id="rId22"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df"/><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d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72400" cy="1470025"/>
          </a:xfrm>
        </p:spPr>
        <p:txBody>
          <a:bodyPr/>
          <a:lstStyle/>
          <a:p>
            <a:r>
              <a:rPr lang="en-US" cap="small" dirty="0" smtClean="0">
                <a:solidFill>
                  <a:schemeClr val="accent1">
                    <a:lumMod val="75000"/>
                  </a:schemeClr>
                </a:solidFill>
              </a:rPr>
              <a:t>Young </a:t>
            </a:r>
            <a:r>
              <a:rPr lang="en-US" cap="small" smtClean="0">
                <a:solidFill>
                  <a:schemeClr val="accent1">
                    <a:lumMod val="75000"/>
                  </a:schemeClr>
                </a:solidFill>
              </a:rPr>
              <a:t>Innovators 2011</a:t>
            </a:r>
            <a:endParaRPr lang="en-US" cap="small" dirty="0">
              <a:solidFill>
                <a:schemeClr val="accent1">
                  <a:lumMod val="75000"/>
                </a:schemeClr>
              </a:solidFill>
            </a:endParaRPr>
          </a:p>
        </p:txBody>
      </p:sp>
      <p:sp>
        <p:nvSpPr>
          <p:cNvPr id="3" name="Subtitle 2"/>
          <p:cNvSpPr>
            <a:spLocks noGrp="1"/>
          </p:cNvSpPr>
          <p:nvPr>
            <p:ph type="subTitle" idx="1"/>
          </p:nvPr>
        </p:nvSpPr>
        <p:spPr>
          <a:xfrm>
            <a:off x="762000" y="1828801"/>
            <a:ext cx="7696200" cy="3810000"/>
          </a:xfrm>
        </p:spPr>
        <p:txBody>
          <a:bodyPr>
            <a:normAutofit/>
          </a:bodyPr>
          <a:lstStyle/>
          <a:p>
            <a:r>
              <a:rPr lang="en-US" dirty="0" smtClean="0">
                <a:solidFill>
                  <a:schemeClr val="bg2">
                    <a:lumMod val="10000"/>
                  </a:schemeClr>
                </a:solidFill>
              </a:rPr>
              <a:t>Improving Patient Pharmacotherapy via Informative Study Design and Model-based, Decision Support</a:t>
            </a:r>
          </a:p>
          <a:p>
            <a:endParaRPr lang="en-US" sz="800" dirty="0" smtClean="0">
              <a:solidFill>
                <a:schemeClr val="bg2">
                  <a:lumMod val="10000"/>
                </a:schemeClr>
              </a:solidFill>
            </a:endParaRPr>
          </a:p>
          <a:p>
            <a:r>
              <a:rPr lang="en-US" sz="2800" b="1" i="1" dirty="0" smtClean="0">
                <a:solidFill>
                  <a:schemeClr val="bg2">
                    <a:lumMod val="10000"/>
                  </a:schemeClr>
                </a:solidFill>
              </a:rPr>
              <a:t>Jeffrey S. Barrett, PhD, FCP</a:t>
            </a:r>
          </a:p>
          <a:p>
            <a:endParaRPr lang="en-US" sz="800" dirty="0" smtClean="0">
              <a:solidFill>
                <a:schemeClr val="bg2">
                  <a:lumMod val="10000"/>
                </a:schemeClr>
              </a:solidFill>
            </a:endParaRPr>
          </a:p>
          <a:p>
            <a:r>
              <a:rPr lang="en-US" sz="2400" dirty="0" smtClean="0">
                <a:solidFill>
                  <a:schemeClr val="bg2">
                    <a:lumMod val="10000"/>
                  </a:schemeClr>
                </a:solidFill>
              </a:rPr>
              <a:t>The Children’s Hospital of Philadelphia</a:t>
            </a:r>
          </a:p>
          <a:p>
            <a:r>
              <a:rPr lang="en-US" sz="2400" dirty="0" smtClean="0">
                <a:solidFill>
                  <a:schemeClr val="bg2">
                    <a:lumMod val="10000"/>
                  </a:schemeClr>
                </a:solidFill>
              </a:rPr>
              <a:t>University of Pennsylvania School of Medicine</a:t>
            </a:r>
            <a:endParaRPr lang="en-US" sz="2400" dirty="0">
              <a:solidFill>
                <a:schemeClr val="bg2">
                  <a:lumMod val="10000"/>
                </a:schemeClr>
              </a:solidFill>
            </a:endParaRPr>
          </a:p>
        </p:txBody>
      </p:sp>
      <p:pic>
        <p:nvPicPr>
          <p:cNvPr id="6" name="Picture 5"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4648200" y="5560568"/>
            <a:ext cx="2489073" cy="764032"/>
          </a:xfrm>
          <a:prstGeom prst="rect">
            <a:avLst/>
          </a:prstGeom>
        </p:spPr>
      </p:pic>
      <p:pic>
        <p:nvPicPr>
          <p:cNvPr id="7" name="Picture 6"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2057400" y="5560568"/>
            <a:ext cx="2047875" cy="685800"/>
          </a:xfrm>
          <a:prstGeom prst="rect">
            <a:avLst/>
          </a:prstGeom>
        </p:spPr>
      </p:pic>
      <p:sp>
        <p:nvSpPr>
          <p:cNvPr id="14" name="Rectangle 13"/>
          <p:cNvSpPr/>
          <p:nvPr/>
        </p:nvSpPr>
        <p:spPr>
          <a:xfrm>
            <a:off x="152400" y="152400"/>
            <a:ext cx="8839199" cy="6553200"/>
          </a:xfrm>
          <a:prstGeom prst="rect">
            <a:avLst/>
          </a:prstGeom>
          <a:noFill/>
          <a:ln w="50800" cap="flat" cmpd="thickThin"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AMD /VCR in Children with Cancer</a:t>
            </a:r>
            <a:endParaRPr lang="en-US" sz="3200" u="sng"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8" name="TextBox 7"/>
          <p:cNvSpPr txBox="1"/>
          <p:nvPr/>
        </p:nvSpPr>
        <p:spPr>
          <a:xfrm>
            <a:off x="1295400" y="1754187"/>
            <a:ext cx="29718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800" b="1" dirty="0"/>
              <a:t>Project 1</a:t>
            </a:r>
          </a:p>
          <a:p>
            <a:pPr algn="ctr">
              <a:defRPr/>
            </a:pPr>
            <a:r>
              <a:rPr lang="en-US" sz="1800" b="1" dirty="0"/>
              <a:t>Retrospective Study</a:t>
            </a:r>
          </a:p>
          <a:p>
            <a:pPr algn="ctr">
              <a:defRPr/>
            </a:pPr>
            <a:r>
              <a:rPr lang="en-US" sz="1200" dirty="0"/>
              <a:t>Pooled historical data from </a:t>
            </a:r>
            <a:r>
              <a:rPr lang="en-US" sz="1200" dirty="0" err="1"/>
              <a:t>Wilms</a:t>
            </a:r>
            <a:r>
              <a:rPr lang="en-US" sz="1200" dirty="0"/>
              <a:t> </a:t>
            </a:r>
            <a:r>
              <a:rPr lang="en-US" sz="1200" dirty="0" err="1"/>
              <a:t>tumour</a:t>
            </a:r>
            <a:r>
              <a:rPr lang="en-US" sz="1200" dirty="0"/>
              <a:t> and RMS studies to define dose-toxicity relationships</a:t>
            </a:r>
          </a:p>
        </p:txBody>
      </p:sp>
      <p:sp>
        <p:nvSpPr>
          <p:cNvPr id="9" name="TextBox 8"/>
          <p:cNvSpPr txBox="1"/>
          <p:nvPr/>
        </p:nvSpPr>
        <p:spPr>
          <a:xfrm>
            <a:off x="5029200" y="1754187"/>
            <a:ext cx="2971800" cy="12001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800" b="1" dirty="0"/>
              <a:t>Project 2</a:t>
            </a:r>
          </a:p>
          <a:p>
            <a:pPr algn="ctr">
              <a:defRPr/>
            </a:pPr>
            <a:r>
              <a:rPr lang="en-US" sz="1800" b="1" dirty="0"/>
              <a:t>Catheter Study</a:t>
            </a:r>
          </a:p>
          <a:p>
            <a:pPr algn="ctr">
              <a:defRPr/>
            </a:pPr>
            <a:r>
              <a:rPr lang="en-US" sz="1200" dirty="0"/>
              <a:t>Dosing and PK sampling procedure utilizing a single central venous catheter</a:t>
            </a:r>
          </a:p>
        </p:txBody>
      </p:sp>
      <p:sp>
        <p:nvSpPr>
          <p:cNvPr id="10" name="TextBox 9"/>
          <p:cNvSpPr txBox="1"/>
          <p:nvPr/>
        </p:nvSpPr>
        <p:spPr>
          <a:xfrm>
            <a:off x="1295400" y="3905250"/>
            <a:ext cx="2971800" cy="1384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800" b="1" dirty="0"/>
              <a:t>Project 3</a:t>
            </a:r>
          </a:p>
          <a:p>
            <a:pPr algn="ctr">
              <a:defRPr/>
            </a:pPr>
            <a:r>
              <a:rPr lang="en-US" sz="1800" b="1" dirty="0"/>
              <a:t>M &amp; S Study</a:t>
            </a:r>
          </a:p>
          <a:p>
            <a:pPr algn="ctr">
              <a:defRPr/>
            </a:pPr>
            <a:r>
              <a:rPr lang="en-US" sz="1200" dirty="0"/>
              <a:t>PK/PD models based on exposure-response relationships that incorporate physiologic-based and mechanistic expression; CTS</a:t>
            </a:r>
          </a:p>
        </p:txBody>
      </p:sp>
      <p:sp>
        <p:nvSpPr>
          <p:cNvPr id="11" name="TextBox 10"/>
          <p:cNvSpPr txBox="1"/>
          <p:nvPr/>
        </p:nvSpPr>
        <p:spPr>
          <a:xfrm>
            <a:off x="5029200" y="3887787"/>
            <a:ext cx="2971800" cy="14462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800" b="1" dirty="0"/>
              <a:t>Project 4</a:t>
            </a:r>
          </a:p>
          <a:p>
            <a:pPr algn="ctr">
              <a:defRPr/>
            </a:pPr>
            <a:r>
              <a:rPr lang="en-US" sz="1800" b="1" dirty="0"/>
              <a:t>Prospective Study</a:t>
            </a:r>
          </a:p>
          <a:p>
            <a:pPr algn="ctr">
              <a:defRPr/>
            </a:pPr>
            <a:endParaRPr lang="en-US" sz="1400" dirty="0"/>
          </a:p>
          <a:p>
            <a:pPr algn="ctr">
              <a:defRPr/>
            </a:pPr>
            <a:r>
              <a:rPr lang="en-US" sz="1200" dirty="0"/>
              <a:t>PK/PD/Out come trial in children with cancer</a:t>
            </a:r>
          </a:p>
          <a:p>
            <a:pPr algn="ctr">
              <a:defRPr/>
            </a:pPr>
            <a:endParaRPr lang="en-US" sz="1400" dirty="0"/>
          </a:p>
        </p:txBody>
      </p:sp>
      <p:cxnSp>
        <p:nvCxnSpPr>
          <p:cNvPr id="12" name="Straight Arrow Connector 11"/>
          <p:cNvCxnSpPr>
            <a:stCxn id="8" idx="2"/>
            <a:endCxn id="10" idx="0"/>
          </p:cNvCxnSpPr>
          <p:nvPr/>
        </p:nvCxnSpPr>
        <p:spPr>
          <a:xfrm rot="5400000">
            <a:off x="2305845" y="3429793"/>
            <a:ext cx="950912" cy="31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rot="5400000">
            <a:off x="6153944" y="3523456"/>
            <a:ext cx="796925"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Straight Arrow Connector 13"/>
          <p:cNvCxnSpPr>
            <a:stCxn id="10" idx="3"/>
            <a:endCxn id="11" idx="1"/>
          </p:cNvCxnSpPr>
          <p:nvPr/>
        </p:nvCxnSpPr>
        <p:spPr>
          <a:xfrm>
            <a:off x="4267200" y="4597400"/>
            <a:ext cx="762000" cy="142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Elbow Connector 14"/>
          <p:cNvCxnSpPr>
            <a:stCxn id="11" idx="2"/>
            <a:endCxn id="10" idx="2"/>
          </p:cNvCxnSpPr>
          <p:nvPr/>
        </p:nvCxnSpPr>
        <p:spPr>
          <a:xfrm rot="5400000" flipH="1">
            <a:off x="4625975" y="3444875"/>
            <a:ext cx="44450" cy="3733800"/>
          </a:xfrm>
          <a:prstGeom prst="bentConnector3">
            <a:avLst>
              <a:gd name="adj1" fmla="val -51846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smtClean="0">
                <a:solidFill>
                  <a:srgbClr val="730000"/>
                </a:solidFill>
              </a:rPr>
              <a:t>AMD /VCR in Children with Cancer</a:t>
            </a:r>
            <a:br>
              <a:rPr lang="en-US" sz="3200" u="sng" cap="small" dirty="0" smtClean="0">
                <a:solidFill>
                  <a:srgbClr val="730000"/>
                </a:solidFill>
              </a:rPr>
            </a:br>
            <a:r>
              <a:rPr lang="en-US" sz="2400" cap="small" dirty="0" smtClean="0">
                <a:solidFill>
                  <a:srgbClr val="730000"/>
                </a:solidFill>
              </a:rPr>
              <a:t>Results – Project 1</a:t>
            </a:r>
            <a:endParaRPr lang="en-US" sz="2400" dirty="0"/>
          </a:p>
        </p:txBody>
      </p:sp>
      <p:pic>
        <p:nvPicPr>
          <p:cNvPr id="21505" name="Picture 1"/>
          <p:cNvPicPr>
            <a:picLocks noChangeAspect="1" noChangeArrowheads="1"/>
          </p:cNvPicPr>
          <p:nvPr/>
        </p:nvPicPr>
        <p:blipFill>
          <a:blip r:embed="rId2"/>
          <a:srcRect l="31250" t="10000" r="19375" b="12222"/>
          <a:stretch>
            <a:fillRect/>
          </a:stretch>
        </p:blipFill>
        <p:spPr bwMode="auto">
          <a:xfrm>
            <a:off x="304800" y="1568450"/>
            <a:ext cx="4419600" cy="4298950"/>
          </a:xfrm>
          <a:prstGeom prst="rect">
            <a:avLst/>
          </a:prstGeom>
          <a:noFill/>
          <a:ln w="9525">
            <a:noFill/>
            <a:miter lim="800000"/>
            <a:headEnd/>
            <a:tailEnd/>
          </a:ln>
        </p:spPr>
      </p:pic>
      <p:pic>
        <p:nvPicPr>
          <p:cNvPr id="21506" name="Picture 2"/>
          <p:cNvPicPr>
            <a:picLocks noChangeAspect="1" noChangeArrowheads="1"/>
          </p:cNvPicPr>
          <p:nvPr/>
        </p:nvPicPr>
        <p:blipFill>
          <a:blip r:embed="rId3"/>
          <a:srcRect l="28750" t="25556" r="28125" b="21111"/>
          <a:stretch>
            <a:fillRect/>
          </a:stretch>
        </p:blipFill>
        <p:spPr bwMode="auto">
          <a:xfrm>
            <a:off x="4800600" y="1600201"/>
            <a:ext cx="2133600" cy="1484244"/>
          </a:xfrm>
          <a:prstGeom prst="rect">
            <a:avLst/>
          </a:prstGeom>
          <a:noFill/>
          <a:ln w="9525">
            <a:noFill/>
            <a:miter lim="800000"/>
            <a:headEnd/>
            <a:tailEnd/>
          </a:ln>
        </p:spPr>
      </p:pic>
      <p:pic>
        <p:nvPicPr>
          <p:cNvPr id="21507" name="Picture 3"/>
          <p:cNvPicPr>
            <a:picLocks noChangeAspect="1" noChangeArrowheads="1"/>
          </p:cNvPicPr>
          <p:nvPr/>
        </p:nvPicPr>
        <p:blipFill>
          <a:blip r:embed="rId4"/>
          <a:srcRect l="28750" t="25556" r="28750" b="21111"/>
          <a:stretch>
            <a:fillRect/>
          </a:stretch>
        </p:blipFill>
        <p:spPr bwMode="auto">
          <a:xfrm>
            <a:off x="6985000" y="1600200"/>
            <a:ext cx="2082800" cy="1470212"/>
          </a:xfrm>
          <a:prstGeom prst="rect">
            <a:avLst/>
          </a:prstGeom>
          <a:noFill/>
          <a:ln w="9525">
            <a:noFill/>
            <a:miter lim="800000"/>
            <a:headEnd/>
            <a:tailEnd/>
          </a:ln>
        </p:spPr>
      </p:pic>
      <p:pic>
        <p:nvPicPr>
          <p:cNvPr id="21508" name="Picture 4"/>
          <p:cNvPicPr>
            <a:picLocks noChangeAspect="1" noChangeArrowheads="1"/>
          </p:cNvPicPr>
          <p:nvPr/>
        </p:nvPicPr>
        <p:blipFill>
          <a:blip r:embed="rId5"/>
          <a:srcRect l="28750" t="25556" r="28750" b="21111"/>
          <a:stretch>
            <a:fillRect/>
          </a:stretch>
        </p:blipFill>
        <p:spPr bwMode="auto">
          <a:xfrm>
            <a:off x="4800600" y="3769659"/>
            <a:ext cx="2082800" cy="1470212"/>
          </a:xfrm>
          <a:prstGeom prst="rect">
            <a:avLst/>
          </a:prstGeom>
          <a:noFill/>
          <a:ln w="9525">
            <a:noFill/>
            <a:miter lim="800000"/>
            <a:headEnd/>
            <a:tailEnd/>
          </a:ln>
        </p:spPr>
      </p:pic>
      <p:pic>
        <p:nvPicPr>
          <p:cNvPr id="21509" name="Picture 5"/>
          <p:cNvPicPr>
            <a:picLocks noChangeAspect="1" noChangeArrowheads="1"/>
          </p:cNvPicPr>
          <p:nvPr/>
        </p:nvPicPr>
        <p:blipFill>
          <a:blip r:embed="rId6"/>
          <a:srcRect l="28750" t="25556" r="28750" b="21111"/>
          <a:stretch>
            <a:fillRect/>
          </a:stretch>
        </p:blipFill>
        <p:spPr bwMode="auto">
          <a:xfrm>
            <a:off x="6959600" y="3769659"/>
            <a:ext cx="2108200" cy="1488141"/>
          </a:xfrm>
          <a:prstGeom prst="rect">
            <a:avLst/>
          </a:prstGeom>
          <a:noFill/>
          <a:ln w="9525">
            <a:noFill/>
            <a:miter lim="800000"/>
            <a:headEnd/>
            <a:tailEnd/>
          </a:ln>
        </p:spPr>
      </p:pic>
      <p:sp>
        <p:nvSpPr>
          <p:cNvPr id="15" name="TextBox 14"/>
          <p:cNvSpPr txBox="1"/>
          <p:nvPr/>
        </p:nvSpPr>
        <p:spPr>
          <a:xfrm>
            <a:off x="4800600" y="3124200"/>
            <a:ext cx="4254691" cy="307777"/>
          </a:xfrm>
          <a:prstGeom prst="rect">
            <a:avLst/>
          </a:prstGeom>
          <a:noFill/>
        </p:spPr>
        <p:txBody>
          <a:bodyPr wrap="none" rtlCol="0">
            <a:spAutoFit/>
          </a:bodyPr>
          <a:lstStyle/>
          <a:p>
            <a:r>
              <a:rPr lang="en-US" sz="1400" dirty="0" smtClean="0"/>
              <a:t>&lt; 1 y group at greater risk for </a:t>
            </a:r>
            <a:r>
              <a:rPr lang="en-US" sz="1400" dirty="0" err="1" smtClean="0"/>
              <a:t>hepatotoxicity</a:t>
            </a:r>
            <a:r>
              <a:rPr lang="en-US" sz="1400" dirty="0" smtClean="0"/>
              <a:t> with AMD</a:t>
            </a:r>
            <a:endParaRPr lang="en-US" sz="1400" dirty="0"/>
          </a:p>
        </p:txBody>
      </p:sp>
      <p:sp>
        <p:nvSpPr>
          <p:cNvPr id="16" name="TextBox 15"/>
          <p:cNvSpPr txBox="1"/>
          <p:nvPr/>
        </p:nvSpPr>
        <p:spPr>
          <a:xfrm>
            <a:off x="4800600" y="5334000"/>
            <a:ext cx="4351128" cy="307777"/>
          </a:xfrm>
          <a:prstGeom prst="rect">
            <a:avLst/>
          </a:prstGeom>
          <a:noFill/>
        </p:spPr>
        <p:txBody>
          <a:bodyPr wrap="none" rtlCol="0">
            <a:spAutoFit/>
          </a:bodyPr>
          <a:lstStyle/>
          <a:p>
            <a:r>
              <a:rPr lang="en-US" sz="1400" dirty="0" smtClean="0"/>
              <a:t>Older children at greater risk for neurotoxicity with VCR</a:t>
            </a:r>
            <a:endParaRPr lang="en-US" sz="1400" dirty="0"/>
          </a:p>
        </p:txBody>
      </p:sp>
      <p:sp>
        <p:nvSpPr>
          <p:cNvPr id="17" name="Rectangle 16"/>
          <p:cNvSpPr/>
          <p:nvPr/>
        </p:nvSpPr>
        <p:spPr>
          <a:xfrm>
            <a:off x="4889309" y="5682734"/>
            <a:ext cx="4254691" cy="830997"/>
          </a:xfrm>
          <a:prstGeom prst="rect">
            <a:avLst/>
          </a:prstGeom>
        </p:spPr>
        <p:txBody>
          <a:bodyPr wrap="square">
            <a:spAutoFit/>
          </a:bodyPr>
          <a:lstStyle/>
          <a:p>
            <a:pPr>
              <a:spcBef>
                <a:spcPts val="192"/>
              </a:spcBef>
              <a:buNone/>
            </a:pPr>
            <a:r>
              <a:rPr lang="en-US" sz="1200" dirty="0" err="1" smtClean="0"/>
              <a:t>Langholz</a:t>
            </a:r>
            <a:r>
              <a:rPr lang="en-US" sz="1200" dirty="0" smtClean="0"/>
              <a:t> B, </a:t>
            </a:r>
            <a:r>
              <a:rPr lang="en-US" sz="1200" dirty="0" err="1" smtClean="0"/>
              <a:t>Skolnik</a:t>
            </a:r>
            <a:r>
              <a:rPr lang="en-US" sz="1200" dirty="0" smtClean="0"/>
              <a:t> J, Barrett JS, </a:t>
            </a:r>
            <a:r>
              <a:rPr lang="en-US" sz="1200" dirty="0" err="1" smtClean="0"/>
              <a:t>Renbarger</a:t>
            </a:r>
            <a:r>
              <a:rPr lang="en-US" sz="1200" dirty="0" smtClean="0"/>
              <a:t> J, Seibel N, </a:t>
            </a:r>
            <a:r>
              <a:rPr lang="en-US" sz="1200" dirty="0" err="1" smtClean="0"/>
              <a:t>Zajicek</a:t>
            </a:r>
            <a:r>
              <a:rPr lang="en-US" sz="1200" dirty="0" smtClean="0"/>
              <a:t> A, Arndt C. </a:t>
            </a:r>
            <a:r>
              <a:rPr lang="en-US" sz="1200" dirty="0" err="1" smtClean="0"/>
              <a:t>Dactinomycin</a:t>
            </a:r>
            <a:r>
              <a:rPr lang="en-US" sz="1200" dirty="0" smtClean="0"/>
              <a:t> and </a:t>
            </a:r>
            <a:r>
              <a:rPr lang="en-US" sz="1200" dirty="0" err="1" smtClean="0"/>
              <a:t>vincristine</a:t>
            </a:r>
            <a:r>
              <a:rPr lang="en-US" sz="1200" dirty="0" smtClean="0"/>
              <a:t> toxicity in the treatment of childhood cancer: A retrospective study from the Children’s Oncology Group. Pediatric Blood &amp; Cancer 57(2):252-7, 2011.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smtClean="0">
                <a:solidFill>
                  <a:srgbClr val="730000"/>
                </a:solidFill>
              </a:rPr>
              <a:t>AMD /VCR in Children with Cancer</a:t>
            </a:r>
            <a:br>
              <a:rPr lang="en-US" sz="3200" u="sng" cap="small" dirty="0" smtClean="0">
                <a:solidFill>
                  <a:srgbClr val="730000"/>
                </a:solidFill>
              </a:rPr>
            </a:br>
            <a:r>
              <a:rPr lang="en-US" sz="2400" cap="small" dirty="0" smtClean="0">
                <a:solidFill>
                  <a:srgbClr val="730000"/>
                </a:solidFill>
              </a:rPr>
              <a:t>Results – Project 2</a:t>
            </a:r>
            <a:endParaRPr lang="en-US" sz="2400" dirty="0"/>
          </a:p>
        </p:txBody>
      </p:sp>
      <p:sp>
        <p:nvSpPr>
          <p:cNvPr id="6" name="Content Placeholder 4"/>
          <p:cNvSpPr txBox="1">
            <a:spLocks/>
          </p:cNvSpPr>
          <p:nvPr/>
        </p:nvSpPr>
        <p:spPr>
          <a:xfrm>
            <a:off x="381000" y="3413125"/>
            <a:ext cx="3581400" cy="3216275"/>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ct val="0"/>
              </a:spcAft>
              <a:buClrTx/>
              <a:buSzTx/>
              <a:tabLst/>
              <a:defRPr/>
            </a:pPr>
            <a:r>
              <a:rPr kumimoji="0" lang="en-US" sz="1800" b="0" i="0" u="none" strike="noStrike" kern="1200" cap="none" spc="0" normalizeH="0" baseline="0" noProof="0" dirty="0" smtClean="0">
                <a:ln>
                  <a:noFill/>
                </a:ln>
                <a:solidFill>
                  <a:schemeClr val="tx1"/>
                </a:solidFill>
                <a:effectLst/>
                <a:uLnTx/>
                <a:uFillTx/>
                <a:latin typeface="Times New Roman"/>
                <a:ea typeface="+mn-ea"/>
                <a:cs typeface="Times New Roman"/>
              </a:rPr>
              <a:t>Mimic of </a:t>
            </a:r>
            <a:r>
              <a:rPr kumimoji="0" lang="en-US" sz="1800" b="0" i="1" u="none" strike="noStrike" kern="1200" cap="none" spc="0" normalizeH="0" baseline="0" noProof="0" dirty="0" smtClean="0">
                <a:ln>
                  <a:noFill/>
                </a:ln>
                <a:solidFill>
                  <a:schemeClr val="tx1"/>
                </a:solidFill>
                <a:effectLst/>
                <a:uLnTx/>
                <a:uFillTx/>
                <a:latin typeface="Times New Roman"/>
                <a:ea typeface="+mn-ea"/>
                <a:cs typeface="Times New Roman"/>
              </a:rPr>
              <a:t>in vivo</a:t>
            </a:r>
            <a:r>
              <a:rPr kumimoji="0" lang="en-US" sz="1800" b="0" i="0" u="none" strike="noStrike" kern="1200" cap="none" spc="0" normalizeH="0" baseline="0" noProof="0" dirty="0" smtClean="0">
                <a:ln>
                  <a:noFill/>
                </a:ln>
                <a:solidFill>
                  <a:schemeClr val="tx1"/>
                </a:solidFill>
                <a:effectLst/>
                <a:uLnTx/>
                <a:uFillTx/>
                <a:latin typeface="Times New Roman"/>
                <a:ea typeface="+mn-ea"/>
                <a:cs typeface="Times New Roman"/>
              </a:rPr>
              <a:t> setting</a:t>
            </a:r>
          </a:p>
          <a:p>
            <a:pPr marL="285750" marR="0" lvl="1" indent="-285750" algn="l" defTabSz="457200" rtl="0" eaLnBrk="1" fontAlgn="auto"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Common catheter configurations</a:t>
            </a:r>
          </a:p>
          <a:p>
            <a:pPr marL="285750" marR="0" lvl="1" indent="-285750" algn="l" defTabSz="457200" rtl="0" eaLnBrk="1" fontAlgn="auto" latinLnBrk="0" hangingPunct="1">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Procedures, agents and conditions for clearing</a:t>
            </a:r>
          </a:p>
          <a:p>
            <a:pPr marL="342900" marR="0" lvl="0" indent="-342900" algn="l" defTabSz="457200" rtl="0" eaLnBrk="1" fontAlgn="auto" latinLnBrk="0" hangingPunct="1">
              <a:lnSpc>
                <a:spcPct val="100000"/>
              </a:lnSpc>
              <a:spcBef>
                <a:spcPct val="20000"/>
              </a:spcBef>
              <a:spcAft>
                <a:spcPct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1. 	Cook</a:t>
            </a:r>
            <a:r>
              <a:rPr kumimoji="0" lang="en-US" sz="1600" b="0" i="0" u="none" strike="noStrike" kern="1200" cap="none" spc="0" normalizeH="0" baseline="30000" noProof="0" dirty="0" smtClean="0">
                <a:ln>
                  <a:noFill/>
                </a:ln>
                <a:solidFill>
                  <a:schemeClr val="tx1"/>
                </a:solidFill>
                <a:effectLst/>
                <a:uLnTx/>
                <a:uFillTx/>
                <a:latin typeface="Times New Roman"/>
                <a:ea typeface="+mn-ea"/>
                <a:cs typeface="Times New Roman"/>
              </a:rPr>
              <a:t>®</a:t>
            </a: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 5 </a:t>
            </a:r>
            <a:r>
              <a:rPr kumimoji="0" lang="en-US" sz="1600" b="0" i="0" u="none" strike="noStrike" kern="1200" cap="none" spc="0" normalizeH="0" baseline="0" noProof="0" dirty="0" err="1" smtClean="0">
                <a:ln>
                  <a:noFill/>
                </a:ln>
                <a:solidFill>
                  <a:schemeClr val="tx1"/>
                </a:solidFill>
                <a:effectLst/>
                <a:uLnTx/>
                <a:uFillTx/>
                <a:latin typeface="Times New Roman"/>
                <a:ea typeface="+mn-ea"/>
                <a:cs typeface="Times New Roman"/>
              </a:rPr>
              <a:t>french</a:t>
            </a: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 27 cm catheter fragment</a:t>
            </a:r>
          </a:p>
          <a:p>
            <a:pPr marL="342900" marR="0" lvl="0" indent="-342900" algn="l" defTabSz="457200" rtl="0" eaLnBrk="1" fontAlgn="auto" latinLnBrk="0" hangingPunct="1">
              <a:lnSpc>
                <a:spcPct val="100000"/>
              </a:lnSpc>
              <a:spcBef>
                <a:spcPct val="20000"/>
              </a:spcBef>
              <a:spcAft>
                <a:spcPct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2. 	200 µL pipette tip </a:t>
            </a:r>
          </a:p>
          <a:p>
            <a:pPr marL="342900" marR="0" lvl="0" indent="-342900" algn="l" defTabSz="457200" rtl="0" eaLnBrk="1" fontAlgn="auto" latinLnBrk="0" hangingPunct="1">
              <a:lnSpc>
                <a:spcPct val="100000"/>
              </a:lnSpc>
              <a:spcBef>
                <a:spcPct val="20000"/>
              </a:spcBef>
              <a:spcAft>
                <a:spcPct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3. 	Cook</a:t>
            </a:r>
            <a:r>
              <a:rPr kumimoji="0" lang="en-US" sz="1600" b="0" i="0" u="none" strike="noStrike" kern="1200" cap="none" spc="0" normalizeH="0" baseline="30000" noProof="0" dirty="0" smtClean="0">
                <a:ln>
                  <a:noFill/>
                </a:ln>
                <a:solidFill>
                  <a:schemeClr val="tx1"/>
                </a:solidFill>
                <a:effectLst/>
                <a:uLnTx/>
                <a:uFillTx/>
                <a:latin typeface="Times New Roman"/>
                <a:ea typeface="+mn-ea"/>
                <a:cs typeface="Times New Roman"/>
              </a:rPr>
              <a:t>®</a:t>
            </a: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 catheter syringe connector</a:t>
            </a:r>
          </a:p>
          <a:p>
            <a:pPr marL="342900" marR="0" lvl="0" indent="-342900" algn="l" defTabSz="457200" rtl="0" eaLnBrk="1" fontAlgn="auto" latinLnBrk="0" hangingPunct="1">
              <a:lnSpc>
                <a:spcPct val="100000"/>
              </a:lnSpc>
              <a:spcBef>
                <a:spcPct val="20000"/>
              </a:spcBef>
              <a:spcAft>
                <a:spcPct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4. 	</a:t>
            </a:r>
            <a:r>
              <a:rPr kumimoji="0" lang="en-US" sz="1600" b="0" i="0" u="none" strike="noStrike" kern="1200" cap="none" spc="0" normalizeH="0" baseline="0" noProof="0" dirty="0" err="1" smtClean="0">
                <a:ln>
                  <a:noFill/>
                </a:ln>
                <a:solidFill>
                  <a:schemeClr val="tx1"/>
                </a:solidFill>
                <a:effectLst/>
                <a:uLnTx/>
                <a:uFillTx/>
                <a:latin typeface="Times New Roman"/>
                <a:ea typeface="+mn-ea"/>
                <a:cs typeface="Times New Roman"/>
              </a:rPr>
              <a:t>Medex</a:t>
            </a: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 3-way stopcock </a:t>
            </a:r>
          </a:p>
          <a:p>
            <a:pPr marL="342900" marR="0" lvl="0" indent="-342900" algn="l" defTabSz="457200" rtl="0" eaLnBrk="1" fontAlgn="auto" latinLnBrk="0" hangingPunct="1">
              <a:lnSpc>
                <a:spcPct val="100000"/>
              </a:lnSpc>
              <a:spcBef>
                <a:spcPct val="20000"/>
              </a:spcBef>
              <a:spcAft>
                <a:spcPct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5. 	5 </a:t>
            </a:r>
            <a:r>
              <a:rPr kumimoji="0" lang="en-US" sz="1600" b="0" i="0" u="none" strike="noStrike" kern="1200" cap="none" spc="0" normalizeH="0" baseline="0" noProof="0" dirty="0" err="1" smtClean="0">
                <a:ln>
                  <a:noFill/>
                </a:ln>
                <a:solidFill>
                  <a:schemeClr val="tx1"/>
                </a:solidFill>
                <a:effectLst/>
                <a:uLnTx/>
                <a:uFillTx/>
                <a:latin typeface="Times New Roman"/>
                <a:ea typeface="+mn-ea"/>
                <a:cs typeface="Times New Roman"/>
              </a:rPr>
              <a:t>mL</a:t>
            </a: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 syringe for waste collection</a:t>
            </a:r>
          </a:p>
          <a:p>
            <a:pPr marL="342900" marR="0" lvl="0" indent="-342900" algn="l" defTabSz="457200" rtl="0" eaLnBrk="1" fontAlgn="auto" latinLnBrk="0" hangingPunct="1">
              <a:lnSpc>
                <a:spcPct val="100000"/>
              </a:lnSpc>
              <a:spcBef>
                <a:spcPct val="20000"/>
              </a:spcBef>
              <a:spcAft>
                <a:spcPct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6. 	3 </a:t>
            </a:r>
            <a:r>
              <a:rPr kumimoji="0" lang="en-US" sz="1600" b="0" i="0" u="none" strike="noStrike" kern="1200" cap="none" spc="0" normalizeH="0" baseline="0" noProof="0" dirty="0" err="1" smtClean="0">
                <a:ln>
                  <a:noFill/>
                </a:ln>
                <a:solidFill>
                  <a:schemeClr val="tx1"/>
                </a:solidFill>
                <a:effectLst/>
                <a:uLnTx/>
                <a:uFillTx/>
                <a:latin typeface="Times New Roman"/>
                <a:ea typeface="+mn-ea"/>
                <a:cs typeface="Times New Roman"/>
              </a:rPr>
              <a:t>mL</a:t>
            </a: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 syringe for sample collection</a:t>
            </a:r>
          </a:p>
        </p:txBody>
      </p:sp>
      <p:pic>
        <p:nvPicPr>
          <p:cNvPr id="7" name="Picture 2" descr="CathdeviceSwitched"/>
          <p:cNvPicPr>
            <a:picLocks noChangeAspect="1" noChangeArrowheads="1"/>
          </p:cNvPicPr>
          <p:nvPr/>
        </p:nvPicPr>
        <p:blipFill>
          <a:blip r:embed="rId2"/>
          <a:srcRect/>
          <a:stretch>
            <a:fillRect/>
          </a:stretch>
        </p:blipFill>
        <p:spPr bwMode="auto">
          <a:xfrm>
            <a:off x="457200" y="1295400"/>
            <a:ext cx="2861687" cy="2057400"/>
          </a:xfrm>
          <a:prstGeom prst="rect">
            <a:avLst/>
          </a:prstGeom>
          <a:noFill/>
          <a:ln w="9525">
            <a:noFill/>
            <a:miter lim="800000"/>
            <a:headEnd/>
            <a:tailEnd/>
          </a:ln>
        </p:spPr>
      </p:pic>
      <p:pic>
        <p:nvPicPr>
          <p:cNvPr id="8" name="Picture 3"/>
          <p:cNvPicPr>
            <a:picLocks noChangeAspect="1" noChangeArrowheads="1"/>
          </p:cNvPicPr>
          <p:nvPr/>
        </p:nvPicPr>
        <p:blipFill>
          <a:blip r:embed="rId3"/>
          <a:srcRect l="3000" t="10667" b="8000"/>
          <a:stretch>
            <a:fillRect/>
          </a:stretch>
        </p:blipFill>
        <p:spPr bwMode="auto">
          <a:xfrm>
            <a:off x="3962400" y="1273879"/>
            <a:ext cx="4833079" cy="3039359"/>
          </a:xfrm>
          <a:prstGeom prst="rect">
            <a:avLst/>
          </a:prstGeom>
          <a:noFill/>
          <a:ln w="9525">
            <a:noFill/>
            <a:miter lim="800000"/>
            <a:headEnd/>
            <a:tailEnd/>
          </a:ln>
        </p:spPr>
      </p:pic>
      <p:pic>
        <p:nvPicPr>
          <p:cNvPr id="9" name="Picture 2"/>
          <p:cNvPicPr>
            <a:picLocks noChangeAspect="1" noChangeArrowheads="1"/>
          </p:cNvPicPr>
          <p:nvPr/>
        </p:nvPicPr>
        <p:blipFill>
          <a:blip r:embed="rId4"/>
          <a:srcRect l="2730" t="15559" b="5534"/>
          <a:stretch>
            <a:fillRect/>
          </a:stretch>
        </p:blipFill>
        <p:spPr bwMode="auto">
          <a:xfrm>
            <a:off x="3962400" y="4451350"/>
            <a:ext cx="3131276" cy="1905000"/>
          </a:xfrm>
          <a:prstGeom prst="rect">
            <a:avLst/>
          </a:prstGeom>
          <a:noFill/>
          <a:ln w="9525">
            <a:noFill/>
            <a:miter lim="800000"/>
            <a:headEnd/>
            <a:tailEnd/>
          </a:ln>
        </p:spPr>
      </p:pic>
      <p:sp>
        <p:nvSpPr>
          <p:cNvPr id="10" name="Rectangle 9"/>
          <p:cNvSpPr/>
          <p:nvPr/>
        </p:nvSpPr>
        <p:spPr>
          <a:xfrm>
            <a:off x="7093676" y="4724400"/>
            <a:ext cx="2050324" cy="1569660"/>
          </a:xfrm>
          <a:prstGeom prst="rect">
            <a:avLst/>
          </a:prstGeom>
        </p:spPr>
        <p:txBody>
          <a:bodyPr wrap="square">
            <a:spAutoFit/>
          </a:bodyPr>
          <a:lstStyle/>
          <a:p>
            <a:pPr>
              <a:spcBef>
                <a:spcPts val="192"/>
              </a:spcBef>
              <a:buNone/>
            </a:pPr>
            <a:r>
              <a:rPr lang="en-US" sz="1200" dirty="0" err="1" smtClean="0"/>
              <a:t>Skolnik</a:t>
            </a:r>
            <a:r>
              <a:rPr lang="en-US" sz="1200" dirty="0" smtClean="0"/>
              <a:t> JM, Zhang AY, Barrett JS, and Adamson PC. Approaches to clear residual chemotherapeutics from indwelling catheters in children with cancer J. </a:t>
            </a:r>
            <a:r>
              <a:rPr lang="en-US" sz="1200" dirty="0" err="1" smtClean="0"/>
              <a:t>Ther</a:t>
            </a:r>
            <a:r>
              <a:rPr lang="en-US" sz="1200" dirty="0" smtClean="0"/>
              <a:t>. Drug Monitoring 32(6): 741-8, 2010.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smtClean="0">
                <a:solidFill>
                  <a:srgbClr val="730000"/>
                </a:solidFill>
              </a:rPr>
              <a:t>AMD /VCR in Children with Cancer</a:t>
            </a:r>
            <a:br>
              <a:rPr lang="en-US" sz="3200" u="sng" cap="small" dirty="0" smtClean="0">
                <a:solidFill>
                  <a:srgbClr val="730000"/>
                </a:solidFill>
              </a:rPr>
            </a:br>
            <a:r>
              <a:rPr lang="en-US" sz="2400" cap="small" dirty="0" smtClean="0">
                <a:solidFill>
                  <a:srgbClr val="730000"/>
                </a:solidFill>
              </a:rPr>
              <a:t>Results – Project 2</a:t>
            </a:r>
            <a:endParaRPr lang="en-US" sz="2400" dirty="0"/>
          </a:p>
        </p:txBody>
      </p:sp>
      <p:pic>
        <p:nvPicPr>
          <p:cNvPr id="11" name="Picture 24"/>
          <p:cNvPicPr>
            <a:picLocks noChangeAspect="1" noChangeArrowheads="1"/>
          </p:cNvPicPr>
          <p:nvPr/>
        </p:nvPicPr>
        <p:blipFill>
          <a:blip r:embed="rId2"/>
          <a:srcRect/>
          <a:stretch>
            <a:fillRect/>
          </a:stretch>
        </p:blipFill>
        <p:spPr bwMode="auto">
          <a:xfrm>
            <a:off x="457200" y="1600200"/>
            <a:ext cx="3138836" cy="2209800"/>
          </a:xfrm>
          <a:prstGeom prst="rect">
            <a:avLst/>
          </a:prstGeom>
          <a:noFill/>
          <a:ln w="9525">
            <a:noFill/>
            <a:miter lim="800000"/>
            <a:headEnd/>
            <a:tailEnd/>
          </a:ln>
        </p:spPr>
      </p:pic>
      <p:sp>
        <p:nvSpPr>
          <p:cNvPr id="12" name="TextBox 180"/>
          <p:cNvSpPr txBox="1">
            <a:spLocks noChangeArrowheads="1"/>
          </p:cNvSpPr>
          <p:nvPr/>
        </p:nvSpPr>
        <p:spPr bwMode="auto">
          <a:xfrm>
            <a:off x="304800" y="3810000"/>
            <a:ext cx="3429000" cy="1061829"/>
          </a:xfrm>
          <a:prstGeom prst="rect">
            <a:avLst/>
          </a:prstGeom>
          <a:noFill/>
          <a:ln w="9525">
            <a:noFill/>
            <a:miter lim="800000"/>
            <a:headEnd/>
            <a:tailEnd/>
          </a:ln>
        </p:spPr>
        <p:txBody>
          <a:bodyPr wrap="square">
            <a:spAutoFit/>
          </a:bodyPr>
          <a:lstStyle/>
          <a:p>
            <a:pPr>
              <a:defRPr/>
            </a:pPr>
            <a:r>
              <a:rPr lang="en-US" sz="900" b="1" u="sng" dirty="0">
                <a:latin typeface="+mn-lt"/>
              </a:rPr>
              <a:t>Parameter	                       </a:t>
            </a:r>
            <a:r>
              <a:rPr lang="en-US" sz="900" b="1" u="sng" dirty="0" smtClean="0">
                <a:latin typeface="+mn-lt"/>
              </a:rPr>
              <a:t>Assumptions/Initial </a:t>
            </a:r>
            <a:r>
              <a:rPr lang="en-US" sz="900" b="1" u="sng" dirty="0" err="1">
                <a:latin typeface="+mn-lt"/>
              </a:rPr>
              <a:t>Esitmates</a:t>
            </a:r>
            <a:endParaRPr lang="en-US" sz="900" b="1" u="sng" dirty="0">
              <a:latin typeface="+mn-lt"/>
            </a:endParaRPr>
          </a:p>
          <a:p>
            <a:pPr>
              <a:defRPr/>
            </a:pPr>
            <a:r>
              <a:rPr lang="en-US" sz="900" b="1" dirty="0">
                <a:latin typeface="+mn-lt"/>
              </a:rPr>
              <a:t>F2: </a:t>
            </a:r>
            <a:r>
              <a:rPr lang="en-US" sz="900" dirty="0">
                <a:latin typeface="+mn-lt"/>
              </a:rPr>
              <a:t>F unbound to central                              0.76</a:t>
            </a:r>
          </a:p>
          <a:p>
            <a:pPr>
              <a:defRPr/>
            </a:pPr>
            <a:r>
              <a:rPr lang="en-US" sz="900" b="1" dirty="0">
                <a:latin typeface="+mn-lt"/>
              </a:rPr>
              <a:t>F5: </a:t>
            </a:r>
            <a:r>
              <a:rPr lang="en-US" sz="900" dirty="0">
                <a:latin typeface="+mn-lt"/>
              </a:rPr>
              <a:t>F bound in catheter	              	         </a:t>
            </a:r>
            <a:r>
              <a:rPr lang="en-US" sz="900" dirty="0" smtClean="0">
                <a:latin typeface="+mn-lt"/>
              </a:rPr>
              <a:t>0.24</a:t>
            </a:r>
            <a:endParaRPr lang="en-US" sz="900" dirty="0">
              <a:latin typeface="+mn-lt"/>
            </a:endParaRPr>
          </a:p>
          <a:p>
            <a:pPr>
              <a:defRPr/>
            </a:pPr>
            <a:r>
              <a:rPr lang="en-US" sz="900" b="1" dirty="0" err="1">
                <a:latin typeface="+mn-lt"/>
              </a:rPr>
              <a:t>Fbound</a:t>
            </a:r>
            <a:r>
              <a:rPr lang="en-US" sz="900" b="1" dirty="0">
                <a:latin typeface="+mn-lt"/>
              </a:rPr>
              <a:t>: </a:t>
            </a:r>
            <a:r>
              <a:rPr lang="en-US" sz="900" dirty="0">
                <a:latin typeface="+mn-lt"/>
              </a:rPr>
              <a:t>F dissociated  from bound             </a:t>
            </a:r>
            <a:r>
              <a:rPr lang="en-US" sz="900" dirty="0" smtClean="0">
                <a:latin typeface="+mn-lt"/>
              </a:rPr>
              <a:t> 1.00</a:t>
            </a:r>
            <a:endParaRPr lang="en-US" sz="900" dirty="0">
              <a:latin typeface="+mn-lt"/>
            </a:endParaRPr>
          </a:p>
          <a:p>
            <a:pPr>
              <a:defRPr/>
            </a:pPr>
            <a:r>
              <a:rPr lang="en-US" sz="900" b="1" dirty="0" err="1">
                <a:latin typeface="+mn-lt"/>
              </a:rPr>
              <a:t>Kno</a:t>
            </a:r>
            <a:r>
              <a:rPr lang="en-US" sz="900" b="1" dirty="0">
                <a:latin typeface="+mn-lt"/>
              </a:rPr>
              <a:t>: </a:t>
            </a:r>
            <a:r>
              <a:rPr lang="en-US" sz="900" dirty="0">
                <a:latin typeface="+mn-lt"/>
              </a:rPr>
              <a:t>dissociation rate from bound                </a:t>
            </a:r>
            <a:r>
              <a:rPr lang="en-US" sz="900" dirty="0" smtClean="0">
                <a:latin typeface="+mn-lt"/>
              </a:rPr>
              <a:t>0.781 </a:t>
            </a:r>
            <a:r>
              <a:rPr lang="en-US" sz="900" dirty="0">
                <a:latin typeface="+mn-lt"/>
              </a:rPr>
              <a:t>hr</a:t>
            </a:r>
            <a:r>
              <a:rPr lang="en-US" sz="900" baseline="30000" dirty="0">
                <a:latin typeface="+mn-lt"/>
              </a:rPr>
              <a:t>-1</a:t>
            </a:r>
          </a:p>
          <a:p>
            <a:pPr>
              <a:defRPr/>
            </a:pPr>
            <a:r>
              <a:rPr lang="en-US" sz="900" b="1" dirty="0" err="1">
                <a:latin typeface="+mn-lt"/>
              </a:rPr>
              <a:t>Krinse</a:t>
            </a:r>
            <a:r>
              <a:rPr lang="en-US" sz="900" b="1" dirty="0">
                <a:latin typeface="+mn-lt"/>
              </a:rPr>
              <a:t>: </a:t>
            </a:r>
            <a:r>
              <a:rPr lang="en-US" sz="900" dirty="0">
                <a:latin typeface="+mn-lt"/>
              </a:rPr>
              <a:t>dissociation rate with “pull-push”      1.67 hr</a:t>
            </a:r>
            <a:r>
              <a:rPr lang="en-US" sz="900" baseline="30000" dirty="0">
                <a:latin typeface="+mn-lt"/>
              </a:rPr>
              <a:t>-1</a:t>
            </a:r>
          </a:p>
          <a:p>
            <a:pPr>
              <a:defRPr/>
            </a:pPr>
            <a:r>
              <a:rPr lang="en-US" sz="900" b="1" dirty="0">
                <a:latin typeface="+mn-lt"/>
              </a:rPr>
              <a:t>K52</a:t>
            </a:r>
            <a:r>
              <a:rPr lang="en-US" sz="900" dirty="0">
                <a:latin typeface="+mn-lt"/>
              </a:rPr>
              <a:t> = </a:t>
            </a:r>
            <a:r>
              <a:rPr lang="en-US" sz="900" dirty="0" err="1">
                <a:latin typeface="+mn-lt"/>
              </a:rPr>
              <a:t>Kno</a:t>
            </a:r>
            <a:r>
              <a:rPr lang="en-US" sz="900" dirty="0">
                <a:latin typeface="+mn-lt"/>
              </a:rPr>
              <a:t> + </a:t>
            </a:r>
            <a:r>
              <a:rPr lang="en-US" sz="900" dirty="0" err="1">
                <a:latin typeface="+mn-lt"/>
              </a:rPr>
              <a:t>Krinse</a:t>
            </a:r>
            <a:r>
              <a:rPr lang="en-US" sz="900" dirty="0">
                <a:latin typeface="+mn-lt"/>
              </a:rPr>
              <a:t>*CYCL</a:t>
            </a:r>
          </a:p>
        </p:txBody>
      </p:sp>
      <p:pic>
        <p:nvPicPr>
          <p:cNvPr id="13" name="Picture 5"/>
          <p:cNvPicPr>
            <a:picLocks noChangeAspect="1" noChangeArrowheads="1"/>
          </p:cNvPicPr>
          <p:nvPr/>
        </p:nvPicPr>
        <p:blipFill>
          <a:blip r:embed="rId3"/>
          <a:srcRect/>
          <a:stretch>
            <a:fillRect/>
          </a:stretch>
        </p:blipFill>
        <p:spPr bwMode="auto">
          <a:xfrm>
            <a:off x="914400" y="4876800"/>
            <a:ext cx="2443162" cy="1927135"/>
          </a:xfrm>
          <a:prstGeom prst="rect">
            <a:avLst/>
          </a:prstGeom>
          <a:noFill/>
          <a:ln w="9525">
            <a:noFill/>
            <a:miter lim="800000"/>
            <a:headEnd/>
            <a:tailEnd/>
          </a:ln>
        </p:spPr>
      </p:pic>
      <p:pic>
        <p:nvPicPr>
          <p:cNvPr id="47107" name="Picture 3"/>
          <p:cNvPicPr>
            <a:picLocks noChangeAspect="1" noChangeArrowheads="1"/>
          </p:cNvPicPr>
          <p:nvPr/>
        </p:nvPicPr>
        <p:blipFill>
          <a:blip r:embed="rId4"/>
          <a:srcRect l="21250" t="27778" r="21250" b="35555"/>
          <a:stretch>
            <a:fillRect/>
          </a:stretch>
        </p:blipFill>
        <p:spPr bwMode="auto">
          <a:xfrm>
            <a:off x="3810000" y="1600200"/>
            <a:ext cx="5181600" cy="1858618"/>
          </a:xfrm>
          <a:prstGeom prst="rect">
            <a:avLst/>
          </a:prstGeom>
          <a:noFill/>
          <a:ln w="9525">
            <a:noFill/>
            <a:miter lim="800000"/>
            <a:headEnd/>
            <a:tailEnd/>
          </a:ln>
        </p:spPr>
      </p:pic>
      <p:pic>
        <p:nvPicPr>
          <p:cNvPr id="47108" name="Picture 4"/>
          <p:cNvPicPr>
            <a:picLocks noChangeAspect="1" noChangeArrowheads="1"/>
          </p:cNvPicPr>
          <p:nvPr/>
        </p:nvPicPr>
        <p:blipFill>
          <a:blip r:embed="rId5"/>
          <a:srcRect l="31250" t="20671" r="45000" b="11111"/>
          <a:stretch>
            <a:fillRect/>
          </a:stretch>
        </p:blipFill>
        <p:spPr bwMode="auto">
          <a:xfrm>
            <a:off x="3810000" y="3581400"/>
            <a:ext cx="1745024" cy="2819400"/>
          </a:xfrm>
          <a:prstGeom prst="rect">
            <a:avLst/>
          </a:prstGeom>
          <a:noFill/>
          <a:ln w="9525">
            <a:noFill/>
            <a:miter lim="800000"/>
            <a:headEnd/>
            <a:tailEnd/>
          </a:ln>
        </p:spPr>
      </p:pic>
      <p:pic>
        <p:nvPicPr>
          <p:cNvPr id="47109" name="Picture 5"/>
          <p:cNvPicPr>
            <a:picLocks noChangeAspect="1" noChangeArrowheads="1"/>
          </p:cNvPicPr>
          <p:nvPr/>
        </p:nvPicPr>
        <p:blipFill>
          <a:blip r:embed="rId6"/>
          <a:srcRect l="18750" t="44444" r="20625" b="17778"/>
          <a:stretch>
            <a:fillRect/>
          </a:stretch>
        </p:blipFill>
        <p:spPr bwMode="auto">
          <a:xfrm>
            <a:off x="5715000" y="3581400"/>
            <a:ext cx="3276600" cy="1148499"/>
          </a:xfrm>
          <a:prstGeom prst="rect">
            <a:avLst/>
          </a:prstGeom>
          <a:noFill/>
          <a:ln w="9525">
            <a:noFill/>
            <a:miter lim="800000"/>
            <a:headEnd/>
            <a:tailEnd/>
          </a:ln>
        </p:spPr>
      </p:pic>
      <p:pic>
        <p:nvPicPr>
          <p:cNvPr id="47110" name="Picture 6"/>
          <p:cNvPicPr>
            <a:picLocks noChangeAspect="1" noChangeArrowheads="1"/>
          </p:cNvPicPr>
          <p:nvPr/>
        </p:nvPicPr>
        <p:blipFill>
          <a:blip r:embed="rId7"/>
          <a:srcRect l="19375" t="34444" r="21250" b="28962"/>
          <a:stretch>
            <a:fillRect/>
          </a:stretch>
        </p:blipFill>
        <p:spPr bwMode="auto">
          <a:xfrm>
            <a:off x="5715000" y="4800600"/>
            <a:ext cx="3276600" cy="1135938"/>
          </a:xfrm>
          <a:prstGeom prst="rect">
            <a:avLst/>
          </a:prstGeom>
          <a:noFill/>
          <a:ln w="9525">
            <a:noFill/>
            <a:miter lim="800000"/>
            <a:headEnd/>
            <a:tailEnd/>
          </a:ln>
        </p:spPr>
      </p:pic>
      <p:sp>
        <p:nvSpPr>
          <p:cNvPr id="47111" name="Rectangle 7"/>
          <p:cNvSpPr>
            <a:spLocks noChangeArrowheads="1"/>
          </p:cNvSpPr>
          <p:nvPr/>
        </p:nvSpPr>
        <p:spPr bwMode="auto">
          <a:xfrm>
            <a:off x="5555024" y="5919281"/>
            <a:ext cx="3588976"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ea typeface="Calibri" pitchFamily="34" charset="0"/>
                <a:cs typeface="Arial" pitchFamily="34" charset="0"/>
              </a:rPr>
              <a:t>Zhang</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 AY, </a:t>
            </a:r>
            <a:r>
              <a:rPr kumimoji="0" lang="en-US" sz="1100" b="0" i="0" u="none" strike="noStrike" cap="none" normalizeH="0" baseline="0" dirty="0" err="1" smtClean="0">
                <a:ln>
                  <a:noFill/>
                </a:ln>
                <a:solidFill>
                  <a:schemeClr val="tx1"/>
                </a:solidFill>
                <a:effectLst/>
                <a:ea typeface="Calibri" pitchFamily="34" charset="0"/>
                <a:cs typeface="Arial" pitchFamily="34" charset="0"/>
              </a:rPr>
              <a:t>Skolnik</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 JM, </a:t>
            </a:r>
            <a:r>
              <a:rPr kumimoji="0" lang="en-US" sz="1100" b="0" i="0" u="none" strike="noStrike" cap="none" normalizeH="0" baseline="0" dirty="0" err="1" smtClean="0">
                <a:ln>
                  <a:noFill/>
                </a:ln>
                <a:solidFill>
                  <a:schemeClr val="tx1"/>
                </a:solidFill>
                <a:effectLst/>
                <a:ea typeface="Times New Roman" pitchFamily="18" charset="0"/>
                <a:cs typeface="Arial" pitchFamily="34" charset="0"/>
              </a:rPr>
              <a:t>Dombrowsky</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 E, Patel D, </a:t>
            </a:r>
            <a:r>
              <a:rPr kumimoji="0" lang="en-US" sz="1100" b="0" i="0" u="none" strike="noStrike" cap="none" normalizeH="0" baseline="0" dirty="0" smtClean="0">
                <a:ln>
                  <a:noFill/>
                </a:ln>
                <a:solidFill>
                  <a:schemeClr val="tx1"/>
                </a:solidFill>
                <a:effectLst/>
                <a:ea typeface="Calibri" pitchFamily="34" charset="0"/>
                <a:cs typeface="Arial" pitchFamily="34" charset="0"/>
              </a:rPr>
              <a:t>Barrett</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 JS.</a:t>
            </a:r>
            <a:r>
              <a:rPr kumimoji="0" lang="en-US" sz="1100" b="1" i="0" u="none" strike="noStrike" cap="none" normalizeH="0" baseline="0" dirty="0" smtClean="0">
                <a:ln>
                  <a:noFill/>
                </a:ln>
                <a:solidFill>
                  <a:schemeClr val="tx1"/>
                </a:solidFill>
                <a:effectLst/>
                <a:ea typeface="Times New Roman" pitchFamily="18" charset="0"/>
                <a:cs typeface="Arial" pitchFamily="34" charset="0"/>
              </a:rPr>
              <a:t> </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Modeling and Simulation Approaches to Evaluate Chemotherapeutics Contamination From Central Venous Catheters in Pediatric Pharmacokinetic Studies (Submitted, </a:t>
            </a:r>
            <a:r>
              <a:rPr kumimoji="0" lang="en-US" sz="1100" b="0" i="1" u="none" strike="noStrike" cap="none" normalizeH="0" baseline="0" dirty="0" smtClean="0">
                <a:ln>
                  <a:noFill/>
                </a:ln>
                <a:solidFill>
                  <a:schemeClr val="tx1"/>
                </a:solidFill>
                <a:effectLst/>
                <a:ea typeface="Times New Roman" pitchFamily="18" charset="0"/>
                <a:cs typeface="Arial" pitchFamily="34" charset="0"/>
              </a:rPr>
              <a:t>Cancer </a:t>
            </a:r>
            <a:r>
              <a:rPr kumimoji="0" lang="en-US" sz="1100" b="0" i="1" u="none" strike="noStrike" cap="none" normalizeH="0" baseline="0" dirty="0" err="1" smtClean="0">
                <a:ln>
                  <a:noFill/>
                </a:ln>
                <a:solidFill>
                  <a:schemeClr val="tx1"/>
                </a:solidFill>
                <a:effectLst/>
                <a:ea typeface="Times New Roman" pitchFamily="18" charset="0"/>
                <a:cs typeface="Arial" pitchFamily="34" charset="0"/>
              </a:rPr>
              <a:t>Chemother</a:t>
            </a:r>
            <a:r>
              <a:rPr kumimoji="0" lang="en-US" sz="1100" b="0" i="1" u="none" strike="noStrike" cap="none" normalizeH="0" baseline="0" dirty="0" smtClean="0">
                <a:ln>
                  <a:noFill/>
                </a:ln>
                <a:solidFill>
                  <a:schemeClr val="tx1"/>
                </a:solidFill>
                <a:effectLst/>
                <a:ea typeface="Times New Roman" pitchFamily="18" charset="0"/>
                <a:cs typeface="Arial" pitchFamily="34" charset="0"/>
              </a:rPr>
              <a:t> </a:t>
            </a:r>
            <a:r>
              <a:rPr kumimoji="0" lang="en-US" sz="1100" b="0" i="1" u="none" strike="noStrike" cap="none" normalizeH="0" baseline="0" dirty="0" err="1" smtClean="0">
                <a:ln>
                  <a:noFill/>
                </a:ln>
                <a:solidFill>
                  <a:schemeClr val="tx1"/>
                </a:solidFill>
                <a:effectLst/>
                <a:ea typeface="Times New Roman" pitchFamily="18" charset="0"/>
                <a:cs typeface="Arial" pitchFamily="34" charset="0"/>
              </a:rPr>
              <a:t>Pharmacol</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smtClean="0">
                <a:solidFill>
                  <a:srgbClr val="730000"/>
                </a:solidFill>
              </a:rPr>
              <a:t>AMD /VCR in Children with Cancer</a:t>
            </a:r>
            <a:br>
              <a:rPr lang="en-US" sz="3200" u="sng" cap="small" dirty="0" smtClean="0">
                <a:solidFill>
                  <a:srgbClr val="730000"/>
                </a:solidFill>
              </a:rPr>
            </a:br>
            <a:r>
              <a:rPr lang="en-US" sz="2400" cap="small" dirty="0" smtClean="0">
                <a:solidFill>
                  <a:srgbClr val="730000"/>
                </a:solidFill>
              </a:rPr>
              <a:t>Results – Project 3</a:t>
            </a:r>
            <a:endParaRPr lang="en-US" sz="2400" dirty="0"/>
          </a:p>
        </p:txBody>
      </p:sp>
      <p:pic>
        <p:nvPicPr>
          <p:cNvPr id="48130" name="Picture 2"/>
          <p:cNvPicPr>
            <a:picLocks noChangeAspect="1" noChangeArrowheads="1"/>
          </p:cNvPicPr>
          <p:nvPr/>
        </p:nvPicPr>
        <p:blipFill>
          <a:blip r:embed="rId3"/>
          <a:srcRect l="28125" t="32222" r="53750" b="27778"/>
          <a:stretch>
            <a:fillRect/>
          </a:stretch>
        </p:blipFill>
        <p:spPr bwMode="auto">
          <a:xfrm>
            <a:off x="2819400" y="1417638"/>
            <a:ext cx="2209800" cy="2743200"/>
          </a:xfrm>
          <a:prstGeom prst="rect">
            <a:avLst/>
          </a:prstGeom>
          <a:noFill/>
          <a:ln w="9525">
            <a:noFill/>
            <a:miter lim="800000"/>
            <a:headEnd/>
            <a:tailEnd/>
          </a:ln>
        </p:spPr>
      </p:pic>
      <p:graphicFrame>
        <p:nvGraphicFramePr>
          <p:cNvPr id="48131" name="Object 3"/>
          <p:cNvGraphicFramePr>
            <a:graphicFrameLocks noChangeAspect="1"/>
          </p:cNvGraphicFramePr>
          <p:nvPr/>
        </p:nvGraphicFramePr>
        <p:xfrm>
          <a:off x="228599" y="4160838"/>
          <a:ext cx="4953001" cy="2361847"/>
        </p:xfrm>
        <a:graphic>
          <a:graphicData uri="http://schemas.openxmlformats.org/presentationml/2006/ole">
            <p:oleObj spid="_x0000_s48131" name="Prism Project" r:id="rId4" imgW="9125640" imgH="4350960" progId="Prism4.Document">
              <p:embed/>
            </p:oleObj>
          </a:graphicData>
        </a:graphic>
      </p:graphicFrame>
      <p:graphicFrame>
        <p:nvGraphicFramePr>
          <p:cNvPr id="48132" name="Object 4"/>
          <p:cNvGraphicFramePr>
            <a:graphicFrameLocks noChangeAspect="1"/>
          </p:cNvGraphicFramePr>
          <p:nvPr/>
        </p:nvGraphicFramePr>
        <p:xfrm>
          <a:off x="5073364" y="1905000"/>
          <a:ext cx="4014929" cy="3810000"/>
        </p:xfrm>
        <a:graphic>
          <a:graphicData uri="http://schemas.openxmlformats.org/presentationml/2006/ole">
            <p:oleObj spid="_x0000_s48132" name="Prism Project" r:id="rId5" imgW="6710040" imgH="6366960" progId="Prism4.Document">
              <p:embed/>
            </p:oleObj>
          </a:graphicData>
        </a:graphic>
      </p:graphicFrame>
      <p:pic>
        <p:nvPicPr>
          <p:cNvPr id="16" name="Picture 5"/>
          <p:cNvPicPr>
            <a:picLocks noChangeAspect="1" noChangeArrowheads="1"/>
          </p:cNvPicPr>
          <p:nvPr/>
        </p:nvPicPr>
        <p:blipFill>
          <a:blip r:embed="rId6"/>
          <a:srcRect/>
          <a:stretch>
            <a:fillRect/>
          </a:stretch>
        </p:blipFill>
        <p:spPr bwMode="auto">
          <a:xfrm>
            <a:off x="304800" y="1417638"/>
            <a:ext cx="2382499" cy="2743200"/>
          </a:xfrm>
          <a:prstGeom prst="rect">
            <a:avLst/>
          </a:prstGeom>
          <a:noFill/>
          <a:ln w="12700">
            <a:noFill/>
            <a:miter lim="800000"/>
            <a:headEnd/>
            <a:tailEnd/>
          </a:ln>
          <a:effectLst/>
        </p:spPr>
      </p:pic>
      <p:sp>
        <p:nvSpPr>
          <p:cNvPr id="48133" name="Rectangle 5"/>
          <p:cNvSpPr>
            <a:spLocks noChangeArrowheads="1"/>
          </p:cNvSpPr>
          <p:nvPr/>
        </p:nvSpPr>
        <p:spPr bwMode="auto">
          <a:xfrm>
            <a:off x="5237307" y="5756186"/>
            <a:ext cx="3906693" cy="6001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 pos="3200400" algn="l"/>
                <a:tab pos="4114800" algn="l"/>
                <a:tab pos="5029200" algn="l"/>
              </a:tabLst>
            </a:pPr>
            <a:r>
              <a:rPr kumimoji="0" lang="sv-SE" sz="1100" b="0" i="0" u="none" strike="noStrike" cap="none" normalizeH="0" baseline="0" dirty="0" smtClean="0">
                <a:ln>
                  <a:noFill/>
                </a:ln>
                <a:solidFill>
                  <a:schemeClr val="tx1"/>
                </a:solidFill>
                <a:effectLst/>
                <a:ea typeface="Times New Roman" pitchFamily="18" charset="0"/>
                <a:cs typeface="Arial" pitchFamily="34" charset="0"/>
              </a:rPr>
              <a:t>Barrett JS, Gupta M, Mondick JT.  </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Model-based Drug Development for Oncology Agents. </a:t>
            </a:r>
            <a:r>
              <a:rPr kumimoji="0" lang="en-US" sz="1100" b="0" i="1" u="none" strike="noStrike" cap="none" normalizeH="0" baseline="0" dirty="0" smtClean="0">
                <a:ln>
                  <a:noFill/>
                </a:ln>
                <a:solidFill>
                  <a:schemeClr val="tx1"/>
                </a:solidFill>
                <a:effectLst/>
                <a:ea typeface="Times New Roman" pitchFamily="18" charset="0"/>
                <a:cs typeface="Arial" pitchFamily="34" charset="0"/>
              </a:rPr>
              <a:t>Expert Opinion on Drug Discovery</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 2(2): 185-209, 2007.</a:t>
            </a:r>
            <a:endParaRPr kumimoji="0" lang="en-US"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smtClean="0">
                <a:solidFill>
                  <a:srgbClr val="730000"/>
                </a:solidFill>
              </a:rPr>
              <a:t>AMD /VCR in Children with Cancer</a:t>
            </a:r>
            <a:br>
              <a:rPr lang="en-US" sz="3200" u="sng" cap="small" dirty="0" smtClean="0">
                <a:solidFill>
                  <a:srgbClr val="730000"/>
                </a:solidFill>
              </a:rPr>
            </a:br>
            <a:r>
              <a:rPr lang="en-US" sz="2400" cap="small" dirty="0" smtClean="0">
                <a:solidFill>
                  <a:srgbClr val="730000"/>
                </a:solidFill>
              </a:rPr>
              <a:t>Results – Project 3</a:t>
            </a:r>
            <a:endParaRPr lang="en-US" sz="2400" dirty="0"/>
          </a:p>
        </p:txBody>
      </p:sp>
      <p:pic>
        <p:nvPicPr>
          <p:cNvPr id="14" name="Picture 1027" descr="C:\nmv\run\AMD_VCR\SCHED_3\AMD\500FOCE\dist.WMF"/>
          <p:cNvPicPr>
            <a:picLocks noChangeAspect="1" noChangeArrowheads="1"/>
          </p:cNvPicPr>
          <p:nvPr/>
        </p:nvPicPr>
        <p:blipFill>
          <a:blip r:embed="rId2"/>
          <a:srcRect/>
          <a:stretch>
            <a:fillRect/>
          </a:stretch>
        </p:blipFill>
        <p:spPr bwMode="auto">
          <a:xfrm>
            <a:off x="5791200" y="3424788"/>
            <a:ext cx="3352800" cy="2590674"/>
          </a:xfrm>
          <a:prstGeom prst="rect">
            <a:avLst/>
          </a:prstGeom>
          <a:noFill/>
        </p:spPr>
      </p:pic>
      <p:pic>
        <p:nvPicPr>
          <p:cNvPr id="15" name="Picture 1027" descr="C:\nmv\run\AMD_VCR\SCHED_3\VCR\FOCE\DIST.WMF"/>
          <p:cNvPicPr>
            <a:picLocks noChangeAspect="1" noChangeArrowheads="1"/>
          </p:cNvPicPr>
          <p:nvPr/>
        </p:nvPicPr>
        <p:blipFill>
          <a:blip r:embed="rId3"/>
          <a:srcRect/>
          <a:stretch>
            <a:fillRect/>
          </a:stretch>
        </p:blipFill>
        <p:spPr bwMode="auto">
          <a:xfrm>
            <a:off x="5791200" y="1219200"/>
            <a:ext cx="3311549" cy="2558014"/>
          </a:xfrm>
          <a:prstGeom prst="rect">
            <a:avLst/>
          </a:prstGeom>
          <a:noFill/>
        </p:spPr>
      </p:pic>
      <p:pic>
        <p:nvPicPr>
          <p:cNvPr id="9" name="Picture 3" descr="C:\nmv\run\AMD_VCR\AEFF\AMD\TV_Strat\power_curve.WMF"/>
          <p:cNvPicPr>
            <a:picLocks noChangeAspect="1" noChangeArrowheads="1"/>
          </p:cNvPicPr>
          <p:nvPr/>
        </p:nvPicPr>
        <p:blipFill>
          <a:blip r:embed="rId4"/>
          <a:srcRect l="2830" t="12477" r="6024"/>
          <a:stretch>
            <a:fillRect/>
          </a:stretch>
        </p:blipFill>
        <p:spPr bwMode="auto">
          <a:xfrm>
            <a:off x="152400" y="3726879"/>
            <a:ext cx="3810000" cy="2826321"/>
          </a:xfrm>
          <a:prstGeom prst="rect">
            <a:avLst/>
          </a:prstGeom>
          <a:noFill/>
        </p:spPr>
      </p:pic>
      <p:pic>
        <p:nvPicPr>
          <p:cNvPr id="49156" name="Picture 4"/>
          <p:cNvPicPr>
            <a:picLocks noChangeAspect="1" noChangeArrowheads="1"/>
          </p:cNvPicPr>
          <p:nvPr/>
        </p:nvPicPr>
        <p:blipFill>
          <a:blip r:embed="rId5"/>
          <a:srcRect l="24375" t="27145" r="36250" b="35555"/>
          <a:stretch>
            <a:fillRect/>
          </a:stretch>
        </p:blipFill>
        <p:spPr bwMode="auto">
          <a:xfrm>
            <a:off x="261157" y="1861587"/>
            <a:ext cx="3091643" cy="1647391"/>
          </a:xfrm>
          <a:prstGeom prst="rect">
            <a:avLst/>
          </a:prstGeom>
          <a:noFill/>
          <a:ln w="9525">
            <a:noFill/>
            <a:miter lim="800000"/>
            <a:headEnd/>
            <a:tailEnd/>
          </a:ln>
        </p:spPr>
      </p:pic>
      <p:pic>
        <p:nvPicPr>
          <p:cNvPr id="49157" name="Picture 5" descr="cmax"/>
          <p:cNvPicPr>
            <a:picLocks noChangeAspect="1" noChangeArrowheads="1"/>
          </p:cNvPicPr>
          <p:nvPr/>
        </p:nvPicPr>
        <p:blipFill>
          <a:blip r:embed="rId6"/>
          <a:srcRect/>
          <a:stretch>
            <a:fillRect/>
          </a:stretch>
        </p:blipFill>
        <p:spPr bwMode="auto">
          <a:xfrm>
            <a:off x="3429000" y="1861587"/>
            <a:ext cx="2133600" cy="1647391"/>
          </a:xfrm>
          <a:prstGeom prst="rect">
            <a:avLst/>
          </a:prstGeom>
          <a:noFill/>
          <a:ln w="9525">
            <a:noFill/>
            <a:miter lim="800000"/>
            <a:headEnd/>
            <a:tailEnd/>
          </a:ln>
        </p:spPr>
      </p:pic>
      <p:sp>
        <p:nvSpPr>
          <p:cNvPr id="12" name="TextBox 11"/>
          <p:cNvSpPr txBox="1"/>
          <p:nvPr/>
        </p:nvSpPr>
        <p:spPr>
          <a:xfrm>
            <a:off x="228600" y="1447800"/>
            <a:ext cx="5039328" cy="369332"/>
          </a:xfrm>
          <a:prstGeom prst="rect">
            <a:avLst/>
          </a:prstGeom>
          <a:noFill/>
        </p:spPr>
        <p:txBody>
          <a:bodyPr wrap="none" rtlCol="0">
            <a:spAutoFit/>
          </a:bodyPr>
          <a:lstStyle/>
          <a:p>
            <a:r>
              <a:rPr lang="en-US" dirty="0" smtClean="0"/>
              <a:t>Pop-PK model developed in 34 children with cancer</a:t>
            </a:r>
            <a:endParaRPr lang="en-US" dirty="0"/>
          </a:p>
        </p:txBody>
      </p:sp>
      <p:sp>
        <p:nvSpPr>
          <p:cNvPr id="13" name="TextBox 12"/>
          <p:cNvSpPr txBox="1"/>
          <p:nvPr/>
        </p:nvSpPr>
        <p:spPr>
          <a:xfrm>
            <a:off x="3962400" y="3819436"/>
            <a:ext cx="2057400" cy="1200329"/>
          </a:xfrm>
          <a:prstGeom prst="rect">
            <a:avLst/>
          </a:prstGeom>
          <a:noFill/>
        </p:spPr>
        <p:txBody>
          <a:bodyPr wrap="square" rtlCol="0">
            <a:spAutoFit/>
          </a:bodyPr>
          <a:lstStyle/>
          <a:p>
            <a:r>
              <a:rPr lang="en-US" dirty="0" smtClean="0"/>
              <a:t>Model used to verify sample size, sampling scheme and dosing rules</a:t>
            </a:r>
            <a:endParaRPr lang="en-US" dirty="0"/>
          </a:p>
        </p:txBody>
      </p:sp>
      <p:sp>
        <p:nvSpPr>
          <p:cNvPr id="49158" name="Rectangle 6"/>
          <p:cNvSpPr>
            <a:spLocks noChangeArrowheads="1"/>
          </p:cNvSpPr>
          <p:nvPr/>
        </p:nvSpPr>
        <p:spPr bwMode="auto">
          <a:xfrm>
            <a:off x="5867400" y="5843081"/>
            <a:ext cx="312420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0" algn="l"/>
                <a:tab pos="3200400" algn="l"/>
                <a:tab pos="4114800" algn="l"/>
                <a:tab pos="5029200" algn="l"/>
              </a:tabLst>
            </a:pPr>
            <a:r>
              <a:rPr kumimoji="0" lang="en-US" sz="1100" b="0" i="0" u="none" strike="noStrike" cap="none" normalizeH="0" baseline="0" dirty="0" err="1" smtClean="0">
                <a:ln>
                  <a:noFill/>
                </a:ln>
                <a:solidFill>
                  <a:schemeClr val="tx1"/>
                </a:solidFill>
                <a:effectLst/>
                <a:ea typeface="Times New Roman" pitchFamily="18" charset="0"/>
                <a:cs typeface="Arial" pitchFamily="34" charset="0"/>
              </a:rPr>
              <a:t>Mondick</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 JT, </a:t>
            </a:r>
            <a:r>
              <a:rPr kumimoji="0" lang="en-US" sz="1100" b="0" i="0" u="none" strike="noStrike" cap="none" normalizeH="0" baseline="0" dirty="0" err="1" smtClean="0">
                <a:ln>
                  <a:noFill/>
                </a:ln>
                <a:solidFill>
                  <a:schemeClr val="tx1"/>
                </a:solidFill>
                <a:effectLst/>
                <a:ea typeface="Times New Roman" pitchFamily="18" charset="0"/>
                <a:cs typeface="Arial" pitchFamily="34" charset="0"/>
              </a:rPr>
              <a:t>Gibiansky</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 L, </a:t>
            </a:r>
            <a:r>
              <a:rPr kumimoji="0" lang="en-US" sz="1100" b="0" i="0" u="none" strike="noStrike" cap="none" normalizeH="0" baseline="0" dirty="0" err="1" smtClean="0">
                <a:ln>
                  <a:noFill/>
                </a:ln>
                <a:solidFill>
                  <a:schemeClr val="tx1"/>
                </a:solidFill>
                <a:effectLst/>
                <a:ea typeface="Times New Roman" pitchFamily="18" charset="0"/>
                <a:cs typeface="Arial" pitchFamily="34" charset="0"/>
              </a:rPr>
              <a:t>Gastonguay</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 MR, </a:t>
            </a:r>
            <a:r>
              <a:rPr kumimoji="0" lang="en-US" sz="1100" b="0" i="0" u="none" strike="noStrike" cap="none" normalizeH="0" baseline="0" dirty="0" err="1" smtClean="0">
                <a:ln>
                  <a:noFill/>
                </a:ln>
                <a:solidFill>
                  <a:schemeClr val="tx1"/>
                </a:solidFill>
                <a:effectLst/>
                <a:ea typeface="Times New Roman" pitchFamily="18" charset="0"/>
                <a:cs typeface="Arial" pitchFamily="34" charset="0"/>
              </a:rPr>
              <a:t>Skolnik</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 J, Veal GJ, </a:t>
            </a:r>
            <a:r>
              <a:rPr kumimoji="0" lang="en-US" sz="1100" b="0" i="0" u="none" strike="noStrike" cap="none" normalizeH="0" baseline="0" dirty="0" err="1" smtClean="0">
                <a:ln>
                  <a:noFill/>
                </a:ln>
                <a:solidFill>
                  <a:schemeClr val="tx1"/>
                </a:solidFill>
                <a:effectLst/>
                <a:ea typeface="Times New Roman" pitchFamily="18" charset="0"/>
                <a:cs typeface="Arial" pitchFamily="34" charset="0"/>
              </a:rPr>
              <a:t>Boddy</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 A, Adamson PC, Barrett JS. Population Pharmacokinetics of </a:t>
            </a:r>
            <a:r>
              <a:rPr kumimoji="0" lang="en-US" sz="1100" b="0" i="0" u="none" strike="noStrike" cap="none" normalizeH="0" baseline="0" dirty="0" err="1" smtClean="0">
                <a:ln>
                  <a:noFill/>
                </a:ln>
                <a:solidFill>
                  <a:schemeClr val="tx1"/>
                </a:solidFill>
                <a:effectLst/>
                <a:ea typeface="Times New Roman" pitchFamily="18" charset="0"/>
                <a:cs typeface="Arial" pitchFamily="34" charset="0"/>
              </a:rPr>
              <a:t>Actinomycin</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-D in Children and Young Adults. </a:t>
            </a:r>
            <a:r>
              <a:rPr kumimoji="0" lang="en-US" sz="1100" b="0" i="1" u="none" strike="noStrike" cap="none" normalizeH="0" baseline="0" dirty="0" smtClean="0">
                <a:ln>
                  <a:noFill/>
                </a:ln>
                <a:solidFill>
                  <a:schemeClr val="tx1"/>
                </a:solidFill>
                <a:effectLst/>
                <a:ea typeface="Times New Roman" pitchFamily="18" charset="0"/>
                <a:cs typeface="Arial" pitchFamily="34" charset="0"/>
              </a:rPr>
              <a:t>J </a:t>
            </a:r>
            <a:r>
              <a:rPr kumimoji="0" lang="en-US" sz="1100" b="0" i="1" u="none" strike="noStrike" cap="none" normalizeH="0" baseline="0" dirty="0" err="1" smtClean="0">
                <a:ln>
                  <a:noFill/>
                </a:ln>
                <a:solidFill>
                  <a:schemeClr val="tx1"/>
                </a:solidFill>
                <a:effectLst/>
                <a:ea typeface="Times New Roman" pitchFamily="18" charset="0"/>
                <a:cs typeface="Arial" pitchFamily="34" charset="0"/>
              </a:rPr>
              <a:t>Clin</a:t>
            </a:r>
            <a:r>
              <a:rPr kumimoji="0" lang="en-US" sz="1100" b="0" i="1" u="none" strike="noStrike" cap="none" normalizeH="0" baseline="0" dirty="0" smtClean="0">
                <a:ln>
                  <a:noFill/>
                </a:ln>
                <a:solidFill>
                  <a:schemeClr val="tx1"/>
                </a:solidFill>
                <a:effectLst/>
                <a:ea typeface="Times New Roman" pitchFamily="18" charset="0"/>
                <a:cs typeface="Arial" pitchFamily="34" charset="0"/>
              </a:rPr>
              <a:t> </a:t>
            </a:r>
            <a:r>
              <a:rPr kumimoji="0" lang="en-US" sz="1100" b="0" i="1" u="none" strike="noStrike" cap="none" normalizeH="0" baseline="0" dirty="0" err="1" smtClean="0">
                <a:ln>
                  <a:noFill/>
                </a:ln>
                <a:solidFill>
                  <a:schemeClr val="tx1"/>
                </a:solidFill>
                <a:effectLst/>
                <a:ea typeface="Times New Roman" pitchFamily="18" charset="0"/>
                <a:cs typeface="Arial" pitchFamily="34" charset="0"/>
              </a:rPr>
              <a:t>Pharmacol</a:t>
            </a:r>
            <a:r>
              <a:rPr kumimoji="0" lang="en-US" sz="1100" b="0" i="1" u="none" strike="noStrike" cap="none" normalizeH="0" baseline="0" dirty="0" smtClean="0">
                <a:ln>
                  <a:noFill/>
                </a:ln>
                <a:solidFill>
                  <a:schemeClr val="tx1"/>
                </a:solidFill>
                <a:effectLst/>
                <a:ea typeface="Times New Roman" pitchFamily="18" charset="0"/>
                <a:cs typeface="Arial" pitchFamily="34" charset="0"/>
              </a:rPr>
              <a:t>:</a:t>
            </a:r>
            <a:r>
              <a:rPr kumimoji="0" lang="en-US" sz="1100" b="0" i="0" u="none" strike="noStrike" cap="none" normalizeH="0" baseline="0" dirty="0" smtClean="0">
                <a:ln>
                  <a:noFill/>
                </a:ln>
                <a:solidFill>
                  <a:schemeClr val="tx1"/>
                </a:solidFill>
                <a:effectLst/>
                <a:ea typeface="Times New Roman" pitchFamily="18" charset="0"/>
                <a:cs typeface="Arial" pitchFamily="34" charset="0"/>
              </a:rPr>
              <a:t> 48(1): 35-42, 2008</a:t>
            </a:r>
            <a:endParaRPr kumimoji="0" lang="en-US" sz="18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smtClean="0">
                <a:solidFill>
                  <a:srgbClr val="730000"/>
                </a:solidFill>
              </a:rPr>
              <a:t>AMD /VCR in Children with Cancer</a:t>
            </a:r>
            <a:br>
              <a:rPr lang="en-US" sz="3200" u="sng" cap="small" dirty="0" smtClean="0">
                <a:solidFill>
                  <a:srgbClr val="730000"/>
                </a:solidFill>
              </a:rPr>
            </a:br>
            <a:r>
              <a:rPr lang="en-US" sz="2400" cap="small" dirty="0" smtClean="0">
                <a:solidFill>
                  <a:srgbClr val="730000"/>
                </a:solidFill>
              </a:rPr>
              <a:t>Results – Project 4</a:t>
            </a:r>
            <a:endParaRPr lang="en-US" sz="2400" dirty="0"/>
          </a:p>
        </p:txBody>
      </p:sp>
      <p:pic>
        <p:nvPicPr>
          <p:cNvPr id="10" name="Picture 4"/>
          <p:cNvPicPr>
            <a:picLocks noChangeAspect="1" noChangeArrowheads="1"/>
          </p:cNvPicPr>
          <p:nvPr/>
        </p:nvPicPr>
        <p:blipFill>
          <a:blip r:embed="rId2"/>
          <a:srcRect l="2998" t="11240" r="5577" b="3698"/>
          <a:stretch>
            <a:fillRect/>
          </a:stretch>
        </p:blipFill>
        <p:spPr bwMode="auto">
          <a:xfrm>
            <a:off x="4114800" y="1600200"/>
            <a:ext cx="4850296" cy="3657600"/>
          </a:xfrm>
          <a:prstGeom prst="rect">
            <a:avLst/>
          </a:prstGeom>
          <a:noFill/>
          <a:ln w="9525">
            <a:noFill/>
            <a:miter lim="800000"/>
            <a:headEnd/>
            <a:tailEnd/>
          </a:ln>
        </p:spPr>
      </p:pic>
      <p:sp>
        <p:nvSpPr>
          <p:cNvPr id="12" name="TextBox 11"/>
          <p:cNvSpPr txBox="1"/>
          <p:nvPr/>
        </p:nvSpPr>
        <p:spPr>
          <a:xfrm>
            <a:off x="304800" y="1862078"/>
            <a:ext cx="3657600" cy="3354765"/>
          </a:xfrm>
          <a:prstGeom prst="rect">
            <a:avLst/>
          </a:prstGeom>
          <a:noFill/>
        </p:spPr>
        <p:txBody>
          <a:bodyPr wrap="square" rtlCol="0">
            <a:spAutoFit/>
          </a:bodyPr>
          <a:lstStyle/>
          <a:p>
            <a:pPr marL="228600" indent="-228600">
              <a:buFont typeface="Arial" pitchFamily="34" charset="0"/>
              <a:buChar char="•"/>
            </a:pPr>
            <a:r>
              <a:rPr lang="en-US" b="1" dirty="0" smtClean="0"/>
              <a:t>ADVL06B1</a:t>
            </a:r>
            <a:r>
              <a:rPr lang="en-US" dirty="0" smtClean="0"/>
              <a:t>, </a:t>
            </a:r>
            <a:r>
              <a:rPr lang="en-US" i="1" dirty="0" smtClean="0"/>
              <a:t>A Pharmacokinetic-</a:t>
            </a:r>
            <a:r>
              <a:rPr lang="en-US" i="1" dirty="0" err="1" smtClean="0"/>
              <a:t>Pharmacodynamic</a:t>
            </a:r>
            <a:r>
              <a:rPr lang="en-US" i="1" dirty="0" smtClean="0"/>
              <a:t>-</a:t>
            </a:r>
            <a:r>
              <a:rPr lang="en-US" i="1" dirty="0" err="1" smtClean="0"/>
              <a:t>Pharmacogenetic</a:t>
            </a:r>
            <a:r>
              <a:rPr lang="en-US" i="1" dirty="0" smtClean="0"/>
              <a:t> Study of </a:t>
            </a:r>
            <a:r>
              <a:rPr lang="en-US" i="1" dirty="0" err="1" smtClean="0"/>
              <a:t>Actinomycin</a:t>
            </a:r>
            <a:r>
              <a:rPr lang="en-US" i="1" dirty="0" smtClean="0"/>
              <a:t>-D and </a:t>
            </a:r>
            <a:r>
              <a:rPr lang="en-US" i="1" dirty="0" err="1" smtClean="0"/>
              <a:t>Vincristine</a:t>
            </a:r>
            <a:r>
              <a:rPr lang="en-US" i="1" dirty="0" smtClean="0"/>
              <a:t> in Children with Cancer </a:t>
            </a:r>
            <a:r>
              <a:rPr lang="en-US" dirty="0" smtClean="0"/>
              <a:t>Study officially closed to enrollment on October 5, 2011</a:t>
            </a:r>
          </a:p>
          <a:p>
            <a:pPr marL="228600" indent="-228600">
              <a:buFont typeface="Arial" pitchFamily="34" charset="0"/>
              <a:buChar char="•"/>
            </a:pPr>
            <a:endParaRPr lang="en-US" sz="800" dirty="0" smtClean="0"/>
          </a:p>
          <a:p>
            <a:pPr marL="228600" indent="-228600">
              <a:buFont typeface="Arial" pitchFamily="34" charset="0"/>
              <a:buChar char="•"/>
            </a:pPr>
            <a:r>
              <a:rPr lang="en-US" dirty="0" smtClean="0"/>
              <a:t>Follow-up ongoing</a:t>
            </a:r>
          </a:p>
          <a:p>
            <a:pPr marL="228600" indent="-228600">
              <a:buFont typeface="Arial" pitchFamily="34" charset="0"/>
              <a:buChar char="•"/>
            </a:pPr>
            <a:endParaRPr lang="en-US" sz="800" dirty="0" smtClean="0"/>
          </a:p>
          <a:p>
            <a:pPr marL="228600" indent="-228600">
              <a:buFont typeface="Arial" pitchFamily="34" charset="0"/>
              <a:buChar char="•"/>
            </a:pPr>
            <a:r>
              <a:rPr lang="en-US" dirty="0" err="1" smtClean="0"/>
              <a:t>PGx</a:t>
            </a:r>
            <a:r>
              <a:rPr lang="en-US" dirty="0" smtClean="0"/>
              <a:t> complete</a:t>
            </a:r>
          </a:p>
          <a:p>
            <a:pPr marL="228600" indent="-228600">
              <a:buFont typeface="Arial" pitchFamily="34" charset="0"/>
              <a:buChar char="•"/>
            </a:pPr>
            <a:endParaRPr lang="en-US" sz="800" dirty="0" smtClean="0"/>
          </a:p>
          <a:p>
            <a:pPr marL="228600" indent="-228600">
              <a:buFont typeface="Arial" pitchFamily="34" charset="0"/>
              <a:buChar char="•"/>
            </a:pPr>
            <a:r>
              <a:rPr lang="en-US" dirty="0" smtClean="0"/>
              <a:t>Data assembly ongoing</a:t>
            </a:r>
          </a:p>
          <a:p>
            <a:pPr marL="228600" indent="-228600">
              <a:buFont typeface="Arial" pitchFamily="34" charset="0"/>
              <a:buChar char="•"/>
            </a:pPr>
            <a:endParaRPr lang="en-US" sz="800" dirty="0" smtClean="0"/>
          </a:p>
          <a:p>
            <a:pPr marL="228600" indent="-228600">
              <a:buFont typeface="Arial" pitchFamily="34" charset="0"/>
              <a:buChar char="•"/>
            </a:pPr>
            <a:r>
              <a:rPr lang="en-US" dirty="0" smtClean="0"/>
              <a:t>Preliminary data analysis ongoing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err="1" smtClean="0">
                <a:solidFill>
                  <a:srgbClr val="730000"/>
                </a:solidFill>
              </a:rPr>
              <a:t>Fluconazole</a:t>
            </a:r>
            <a:r>
              <a:rPr lang="en-US" sz="3200" u="sng" cap="small" dirty="0" smtClean="0">
                <a:solidFill>
                  <a:srgbClr val="730000"/>
                </a:solidFill>
              </a:rPr>
              <a:t> Dosing in Neonates</a:t>
            </a:r>
            <a:endParaRPr lang="en-US" sz="2400" dirty="0"/>
          </a:p>
        </p:txBody>
      </p:sp>
      <p:sp>
        <p:nvSpPr>
          <p:cNvPr id="6" name="Content Placeholder 2"/>
          <p:cNvSpPr>
            <a:spLocks noGrp="1"/>
          </p:cNvSpPr>
          <p:nvPr>
            <p:ph idx="1"/>
          </p:nvPr>
        </p:nvSpPr>
        <p:spPr>
          <a:xfrm>
            <a:off x="457200" y="1417638"/>
            <a:ext cx="8229600" cy="4938712"/>
          </a:xfrm>
        </p:spPr>
        <p:txBody>
          <a:bodyPr>
            <a:normAutofit fontScale="70000" lnSpcReduction="20000"/>
          </a:bodyPr>
          <a:lstStyle/>
          <a:p>
            <a:r>
              <a:rPr lang="en-US" dirty="0" smtClean="0"/>
              <a:t>We know . . .</a:t>
            </a:r>
          </a:p>
          <a:p>
            <a:pPr lvl="1"/>
            <a:r>
              <a:rPr lang="en-US" dirty="0" err="1" smtClean="0"/>
              <a:t>Triazole</a:t>
            </a:r>
            <a:r>
              <a:rPr lang="en-US" dirty="0" smtClean="0"/>
              <a:t> class, inhibitor of fungal P450 </a:t>
            </a:r>
          </a:p>
          <a:p>
            <a:pPr lvl="1"/>
            <a:r>
              <a:rPr lang="en-US" dirty="0" smtClean="0"/>
              <a:t>Excellent CSF, lung, kidney &amp; tissue penetration </a:t>
            </a:r>
          </a:p>
          <a:p>
            <a:pPr lvl="1"/>
            <a:r>
              <a:rPr lang="en-US" dirty="0" smtClean="0"/>
              <a:t>Active drug eliminated by kidney with minimal metabolism</a:t>
            </a:r>
          </a:p>
          <a:p>
            <a:pPr lvl="1"/>
            <a:r>
              <a:rPr lang="en-US" dirty="0" smtClean="0"/>
              <a:t>Low incidence of adverse events in children/adults</a:t>
            </a:r>
          </a:p>
          <a:p>
            <a:pPr lvl="1"/>
            <a:r>
              <a:rPr lang="en-US" dirty="0" smtClean="0"/>
              <a:t>Effective in adults and children</a:t>
            </a:r>
          </a:p>
          <a:p>
            <a:pPr lvl="1"/>
            <a:r>
              <a:rPr lang="en-US" i="1" dirty="0" smtClean="0"/>
              <a:t>C. </a:t>
            </a:r>
            <a:r>
              <a:rPr lang="en-US" i="1" dirty="0" err="1" smtClean="0"/>
              <a:t>albicans</a:t>
            </a:r>
            <a:r>
              <a:rPr lang="en-US" i="1" dirty="0" smtClean="0"/>
              <a:t> </a:t>
            </a:r>
            <a:r>
              <a:rPr lang="en-US" dirty="0" smtClean="0"/>
              <a:t>&amp; </a:t>
            </a:r>
            <a:r>
              <a:rPr lang="en-US" i="1" dirty="0" err="1" smtClean="0"/>
              <a:t>parapsilosis</a:t>
            </a:r>
            <a:r>
              <a:rPr lang="en-US" dirty="0" smtClean="0"/>
              <a:t> sensitive to </a:t>
            </a:r>
            <a:r>
              <a:rPr lang="en-US" dirty="0" err="1" smtClean="0"/>
              <a:t>Fluconazole</a:t>
            </a:r>
            <a:endParaRPr lang="en-US" dirty="0" smtClean="0"/>
          </a:p>
          <a:p>
            <a:pPr lvl="1"/>
            <a:r>
              <a:rPr lang="en-US" i="1" dirty="0" smtClean="0"/>
              <a:t>C. </a:t>
            </a:r>
            <a:r>
              <a:rPr lang="en-US" i="1" dirty="0" err="1" smtClean="0"/>
              <a:t>galbrata</a:t>
            </a:r>
            <a:r>
              <a:rPr lang="en-US" i="1" dirty="0" smtClean="0"/>
              <a:t> </a:t>
            </a:r>
            <a:r>
              <a:rPr lang="en-US" dirty="0" smtClean="0"/>
              <a:t>&amp; </a:t>
            </a:r>
            <a:r>
              <a:rPr lang="en-US" i="1" dirty="0" err="1" smtClean="0"/>
              <a:t>krusei</a:t>
            </a:r>
            <a:r>
              <a:rPr lang="en-US" dirty="0" smtClean="0"/>
              <a:t> are uniformly resistant</a:t>
            </a:r>
          </a:p>
          <a:p>
            <a:pPr lvl="1"/>
            <a:endParaRPr lang="en-US" dirty="0" smtClean="0"/>
          </a:p>
          <a:p>
            <a:r>
              <a:rPr lang="en-US" dirty="0" smtClean="0"/>
              <a:t>We need to know . . .</a:t>
            </a:r>
          </a:p>
          <a:p>
            <a:pPr lvl="1"/>
            <a:r>
              <a:rPr lang="en-US" dirty="0" smtClean="0"/>
              <a:t>Pharmacokinetics in infants</a:t>
            </a:r>
          </a:p>
          <a:p>
            <a:pPr lvl="1"/>
            <a:r>
              <a:rPr lang="en-US" dirty="0" smtClean="0"/>
              <a:t>Optimal Doses for effective treatment and prevention of emergence of resistance</a:t>
            </a:r>
          </a:p>
          <a:p>
            <a:pPr lvl="1"/>
            <a:r>
              <a:rPr lang="en-US" dirty="0" smtClean="0"/>
              <a:t>For systemic treatment: FL (AUC)/ Candida MIC&gt;50</a:t>
            </a:r>
          </a:p>
          <a:p>
            <a:pPr lvl="1"/>
            <a:r>
              <a:rPr lang="en-US" dirty="0" smtClean="0"/>
              <a:t>For prevention: no known target</a:t>
            </a:r>
          </a:p>
          <a:p>
            <a:pPr lvl="1"/>
            <a:r>
              <a:rPr lang="en-US" dirty="0" smtClean="0"/>
              <a:t>Safety and efficacy</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err="1" smtClean="0">
                <a:solidFill>
                  <a:srgbClr val="730000"/>
                </a:solidFill>
              </a:rPr>
              <a:t>Fluconazole</a:t>
            </a:r>
            <a:r>
              <a:rPr lang="en-US" sz="3200" u="sng" cap="small" dirty="0" smtClean="0">
                <a:solidFill>
                  <a:srgbClr val="730000"/>
                </a:solidFill>
              </a:rPr>
              <a:t> Dosing in Neonates</a:t>
            </a:r>
            <a:br>
              <a:rPr lang="en-US" sz="3200" u="sng" cap="small" dirty="0" smtClean="0">
                <a:solidFill>
                  <a:srgbClr val="730000"/>
                </a:solidFill>
              </a:rPr>
            </a:br>
            <a:r>
              <a:rPr lang="en-US" sz="2400" u="sng" cap="small" dirty="0" smtClean="0">
                <a:solidFill>
                  <a:srgbClr val="730000"/>
                </a:solidFill>
              </a:rPr>
              <a:t>Historical Data</a:t>
            </a:r>
            <a:endParaRPr lang="en-US" sz="2400" dirty="0"/>
          </a:p>
        </p:txBody>
      </p:sp>
      <p:graphicFrame>
        <p:nvGraphicFramePr>
          <p:cNvPr id="8" name="Group 2"/>
          <p:cNvGraphicFramePr>
            <a:graphicFrameLocks noGrp="1"/>
          </p:cNvGraphicFramePr>
          <p:nvPr/>
        </p:nvGraphicFramePr>
        <p:xfrm>
          <a:off x="838200" y="1524000"/>
          <a:ext cx="7391400" cy="3054986"/>
        </p:xfrm>
        <a:graphic>
          <a:graphicData uri="http://schemas.openxmlformats.org/drawingml/2006/table">
            <a:tbl>
              <a:tblPr/>
              <a:tblGrid>
                <a:gridCol w="1469124"/>
                <a:gridCol w="1121676"/>
                <a:gridCol w="1219200"/>
                <a:gridCol w="1219200"/>
                <a:gridCol w="1143000"/>
                <a:gridCol w="1219200"/>
              </a:tblGrid>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0066"/>
                          </a:solidFill>
                          <a:effectLst/>
                          <a:latin typeface="Clarendon" pitchFamily="18" charset="0"/>
                        </a:rPr>
                        <a:t>PK 6mg/kg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000066"/>
                          </a:solidFill>
                          <a:effectLst/>
                          <a:latin typeface="Clarendon" pitchFamily="18" charset="0"/>
                        </a:rPr>
                        <a:t>Wiest 1991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000066"/>
                          </a:solidFill>
                          <a:effectLst/>
                          <a:latin typeface="Clarendon" pitchFamily="18" charset="0"/>
                        </a:rPr>
                        <a:t>H Saxen, K Hoppu</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000066"/>
                          </a:solidFill>
                          <a:effectLst/>
                          <a:latin typeface="Clarendon" pitchFamily="18" charset="0"/>
                        </a:rPr>
                        <a:t>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000066"/>
                          </a:solidFill>
                          <a:effectLst/>
                          <a:latin typeface="Clarendon" pitchFamily="18" charset="0"/>
                        </a:rPr>
                        <a:t>Wenzl 1998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1" i="0" u="sng" strike="noStrike" cap="none" normalizeH="0" baseline="0" smtClean="0">
                        <a:ln>
                          <a:noFill/>
                        </a:ln>
                        <a:solidFill>
                          <a:srgbClr val="000066"/>
                        </a:solidFill>
                        <a:effectLst/>
                        <a:latin typeface="Clarendo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sng" strike="noStrike" cap="none" normalizeH="0" baseline="0" smtClean="0">
                          <a:ln>
                            <a:noFill/>
                          </a:ln>
                          <a:solidFill>
                            <a:srgbClr val="000066"/>
                          </a:solidFill>
                          <a:effectLst/>
                          <a:latin typeface="Clarendon" pitchFamily="18" charset="0"/>
                        </a:rPr>
                        <a:t>Infants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28wk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PNA 40d  N=1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26-29 wk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PNA d1 N=7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26-29 wk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PNA d6 N=7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26-29 wk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 PNA d13 N=4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25-29 wk</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PNA &gt;30d N=3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66"/>
                          </a:solidFill>
                          <a:effectLst/>
                          <a:latin typeface="Clarendon" pitchFamily="18" charset="0"/>
                        </a:rPr>
                        <a:t>Cl </a:t>
                      </a:r>
                      <a:r>
                        <a:rPr kumimoji="0" lang="en-US" sz="1600" b="1" i="0" u="none" strike="noStrike" cap="none" normalizeH="0" baseline="0" smtClean="0">
                          <a:ln>
                            <a:noFill/>
                          </a:ln>
                          <a:solidFill>
                            <a:srgbClr val="000066"/>
                          </a:solidFill>
                          <a:effectLst/>
                          <a:latin typeface="Clarendon" pitchFamily="18" charset="0"/>
                        </a:rPr>
                        <a:t>(L/hr/kg)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0.0198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0.0108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0.0198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0.03128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0.029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66"/>
                          </a:solidFill>
                          <a:effectLst/>
                          <a:latin typeface="Clarendon" pitchFamily="18" charset="0"/>
                        </a:rPr>
                        <a:t>Vd </a:t>
                      </a:r>
                      <a:r>
                        <a:rPr kumimoji="0" lang="en-US" sz="1600" b="1" i="0" u="none" strike="noStrike" cap="none" normalizeH="0" baseline="0" smtClean="0">
                          <a:ln>
                            <a:noFill/>
                          </a:ln>
                          <a:solidFill>
                            <a:srgbClr val="000066"/>
                          </a:solidFill>
                          <a:effectLst/>
                          <a:latin typeface="Clarendon" pitchFamily="18" charset="0"/>
                        </a:rPr>
                        <a:t>(L/kg)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66"/>
                          </a:solidFill>
                          <a:effectLst/>
                          <a:latin typeface="Clarendon" pitchFamily="18" charset="0"/>
                        </a:rPr>
                        <a:t>T </a:t>
                      </a:r>
                      <a:r>
                        <a:rPr kumimoji="0" lang="en-US" sz="2000" b="1" i="0" u="none" strike="noStrike" cap="none" normalizeH="0" baseline="0" dirty="0" smtClean="0">
                          <a:ln>
                            <a:noFill/>
                          </a:ln>
                          <a:solidFill>
                            <a:srgbClr val="000066"/>
                          </a:solidFill>
                          <a:effectLst/>
                          <a:latin typeface="Clarendon" pitchFamily="18" charset="0"/>
                          <a:cs typeface="Times New Roman" pitchFamily="18" charset="0"/>
                        </a:rPr>
                        <a:t>½ </a:t>
                      </a:r>
                      <a:r>
                        <a:rPr kumimoji="0" lang="en-US" sz="1600" b="1" i="0" u="none" strike="noStrike" cap="none" normalizeH="0" baseline="0" dirty="0" smtClean="0">
                          <a:ln>
                            <a:noFill/>
                          </a:ln>
                          <a:solidFill>
                            <a:srgbClr val="000066"/>
                          </a:solidFill>
                          <a:effectLst/>
                          <a:latin typeface="Clarendon" pitchFamily="18" charset="0"/>
                          <a:cs typeface="Times New Roman" pitchFamily="18" charset="0"/>
                        </a:rPr>
                        <a:t>(hr)</a:t>
                      </a:r>
                      <a:endParaRPr kumimoji="0" lang="en-US" sz="1600" b="1" i="0" u="none" strike="noStrike" cap="none" normalizeH="0" baseline="0" dirty="0" smtClean="0">
                        <a:ln>
                          <a:noFill/>
                        </a:ln>
                        <a:solidFill>
                          <a:srgbClr val="000066"/>
                        </a:solidFill>
                        <a:effectLst/>
                        <a:latin typeface="Clarendo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37.4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88.6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67.5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55.2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Text Box 45"/>
          <p:cNvSpPr txBox="1">
            <a:spLocks noChangeArrowheads="1"/>
          </p:cNvSpPr>
          <p:nvPr/>
        </p:nvSpPr>
        <p:spPr bwMode="auto">
          <a:xfrm>
            <a:off x="2057400" y="4800600"/>
            <a:ext cx="4940776" cy="1631216"/>
          </a:xfrm>
          <a:prstGeom prst="rect">
            <a:avLst/>
          </a:prstGeom>
          <a:noFill/>
          <a:ln w="28575">
            <a:solidFill>
              <a:srgbClr val="000078"/>
            </a:solidFill>
            <a:miter lim="800000"/>
            <a:headEnd/>
            <a:tailEnd/>
          </a:ln>
        </p:spPr>
        <p:txBody>
          <a:bodyPr wrap="none">
            <a:spAutoFit/>
          </a:bodyPr>
          <a:lstStyle/>
          <a:p>
            <a:pPr eaLnBrk="0" hangingPunct="0">
              <a:buFont typeface="Wingdings" pitchFamily="2" charset="2"/>
              <a:buChar char="v"/>
            </a:pPr>
            <a:r>
              <a:rPr lang="en-US" sz="2000" dirty="0"/>
              <a:t>Delayed CL improves with postnatal age</a:t>
            </a:r>
          </a:p>
          <a:p>
            <a:pPr eaLnBrk="0" hangingPunct="0">
              <a:buFont typeface="Wingdings" pitchFamily="2" charset="2"/>
              <a:buChar char="v"/>
            </a:pPr>
            <a:r>
              <a:rPr lang="en-US" sz="2000" dirty="0"/>
              <a:t>Long t½</a:t>
            </a:r>
          </a:p>
          <a:p>
            <a:pPr eaLnBrk="0" hangingPunct="0">
              <a:buFont typeface="Wingdings" pitchFamily="2" charset="2"/>
              <a:buChar char="v"/>
            </a:pPr>
            <a:r>
              <a:rPr lang="en-US" sz="2000" dirty="0"/>
              <a:t>Large variability in individual PK parameters</a:t>
            </a:r>
          </a:p>
          <a:p>
            <a:pPr eaLnBrk="0" hangingPunct="0">
              <a:buFont typeface="Wingdings" pitchFamily="2" charset="2"/>
              <a:buChar char="v"/>
            </a:pPr>
            <a:r>
              <a:rPr lang="en-US" sz="2000" dirty="0"/>
              <a:t>No Pharmacokinetic data &lt; 750 g</a:t>
            </a:r>
          </a:p>
          <a:p>
            <a:pPr eaLnBrk="0" hangingPunct="0">
              <a:buFont typeface="Wingdings" pitchFamily="2" charset="2"/>
              <a:buChar char="v"/>
            </a:pPr>
            <a:r>
              <a:rPr lang="en-US" sz="2000" dirty="0"/>
              <a:t>Inadequate to support dosing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err="1" smtClean="0">
                <a:solidFill>
                  <a:srgbClr val="730000"/>
                </a:solidFill>
              </a:rPr>
              <a:t>Fluconazole</a:t>
            </a:r>
            <a:r>
              <a:rPr lang="en-US" sz="3200" u="sng" cap="small" dirty="0" smtClean="0">
                <a:solidFill>
                  <a:srgbClr val="730000"/>
                </a:solidFill>
              </a:rPr>
              <a:t> Dosing in Neonates</a:t>
            </a:r>
            <a:br>
              <a:rPr lang="en-US" sz="3200" u="sng" cap="small" dirty="0" smtClean="0">
                <a:solidFill>
                  <a:srgbClr val="730000"/>
                </a:solidFill>
              </a:rPr>
            </a:br>
            <a:r>
              <a:rPr lang="en-US" sz="2400" u="sng" cap="small" dirty="0" smtClean="0">
                <a:solidFill>
                  <a:srgbClr val="730000"/>
                </a:solidFill>
              </a:rPr>
              <a:t>Objectives</a:t>
            </a:r>
            <a:endParaRPr lang="en-US" sz="2400" dirty="0"/>
          </a:p>
        </p:txBody>
      </p:sp>
      <p:sp>
        <p:nvSpPr>
          <p:cNvPr id="11" name="Rectangle 10"/>
          <p:cNvSpPr/>
          <p:nvPr/>
        </p:nvSpPr>
        <p:spPr>
          <a:xfrm>
            <a:off x="838200" y="1600200"/>
            <a:ext cx="7696200" cy="4647426"/>
          </a:xfrm>
          <a:prstGeom prst="rect">
            <a:avLst/>
          </a:prstGeom>
        </p:spPr>
        <p:txBody>
          <a:bodyPr wrap="square">
            <a:spAutoFit/>
          </a:bodyPr>
          <a:lstStyle/>
          <a:p>
            <a:pPr marL="171450" indent="-171450">
              <a:buFont typeface="Arial" pitchFamily="34" charset="0"/>
              <a:buChar char="•"/>
            </a:pPr>
            <a:r>
              <a:rPr lang="en-US" sz="2400" dirty="0" smtClean="0"/>
              <a:t>To conduct a prospective PK trial to establish a population PK model of </a:t>
            </a:r>
            <a:r>
              <a:rPr lang="en-US" sz="2400" dirty="0" err="1" smtClean="0"/>
              <a:t>fluconazole</a:t>
            </a:r>
            <a:r>
              <a:rPr lang="en-US" sz="2400" dirty="0" smtClean="0"/>
              <a:t> disposition in infants 23-40 weeks gestation and &lt; 120 days old </a:t>
            </a:r>
          </a:p>
          <a:p>
            <a:pPr marL="171450" indent="-171450">
              <a:buFont typeface="Arial" pitchFamily="34" charset="0"/>
              <a:buChar char="•"/>
            </a:pPr>
            <a:endParaRPr lang="en-US" sz="2400" dirty="0" smtClean="0"/>
          </a:p>
          <a:p>
            <a:pPr marL="171450" indent="-171450">
              <a:buFont typeface="Arial" pitchFamily="34" charset="0"/>
              <a:buChar char="•"/>
            </a:pPr>
            <a:r>
              <a:rPr lang="en-US" sz="2400" dirty="0" smtClean="0"/>
              <a:t>To facilitate PK trial by leveraging clinical practice </a:t>
            </a:r>
          </a:p>
          <a:p>
            <a:pPr marL="685800" lvl="1" indent="-228600">
              <a:buFont typeface="Gill Sans MT" pitchFamily="34" charset="0"/>
              <a:buChar char="–"/>
            </a:pPr>
            <a:r>
              <a:rPr lang="en-US" sz="2000" dirty="0" err="1" smtClean="0"/>
              <a:t>Fluconazole</a:t>
            </a:r>
            <a:r>
              <a:rPr lang="en-US" sz="2000" dirty="0" smtClean="0"/>
              <a:t> exposure as routine clinical care</a:t>
            </a:r>
          </a:p>
          <a:p>
            <a:pPr marL="685800" lvl="1" indent="-228600">
              <a:buFont typeface="Gill Sans MT" pitchFamily="34" charset="0"/>
              <a:buChar char="–"/>
            </a:pPr>
            <a:r>
              <a:rPr lang="en-US" sz="2000" dirty="0" smtClean="0"/>
              <a:t>Sparse </a:t>
            </a:r>
            <a:r>
              <a:rPr lang="en-US" sz="2000" dirty="0" err="1" smtClean="0"/>
              <a:t>microvolume</a:t>
            </a:r>
            <a:r>
              <a:rPr lang="en-US" sz="2000" dirty="0" smtClean="0"/>
              <a:t> blood sampling timed with clinical care</a:t>
            </a:r>
          </a:p>
          <a:p>
            <a:pPr marL="685800" lvl="1" indent="-228600">
              <a:buFont typeface="Gill Sans MT" pitchFamily="34" charset="0"/>
              <a:buChar char="–"/>
            </a:pPr>
            <a:r>
              <a:rPr lang="en-US" sz="2000" dirty="0" smtClean="0"/>
              <a:t>Scavenge left over plasma from discarded hematology samples to increase samples in PK dataset</a:t>
            </a:r>
          </a:p>
          <a:p>
            <a:pPr marL="171450" indent="-171450">
              <a:buFont typeface="Arial" pitchFamily="34" charset="0"/>
              <a:buChar char="•"/>
            </a:pPr>
            <a:endParaRPr lang="en-US" sz="2400" dirty="0" smtClean="0"/>
          </a:p>
          <a:p>
            <a:pPr marL="171450" indent="-171450">
              <a:buFont typeface="Arial" pitchFamily="34" charset="0"/>
              <a:buChar char="•"/>
            </a:pPr>
            <a:r>
              <a:rPr lang="en-US" sz="2400" dirty="0" smtClean="0"/>
              <a:t>To determine dosage guidelines that provide adequate exposure for treatment and prevention of invasive </a:t>
            </a:r>
            <a:r>
              <a:rPr lang="en-US" sz="2400" dirty="0" err="1" smtClean="0"/>
              <a:t>candidiasis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Abstract</a:t>
            </a:r>
            <a:endParaRPr lang="en-US" sz="3200" u="sng" cap="small" dirty="0">
              <a:solidFill>
                <a:srgbClr val="730000"/>
              </a:solidFill>
            </a:endParaRPr>
          </a:p>
        </p:txBody>
      </p:sp>
      <p:sp>
        <p:nvSpPr>
          <p:cNvPr id="3" name="Content Placeholder 2"/>
          <p:cNvSpPr>
            <a:spLocks noGrp="1"/>
          </p:cNvSpPr>
          <p:nvPr>
            <p:ph idx="1"/>
          </p:nvPr>
        </p:nvSpPr>
        <p:spPr>
          <a:xfrm>
            <a:off x="457200" y="1225894"/>
            <a:ext cx="8382000" cy="5022506"/>
          </a:xfrm>
        </p:spPr>
        <p:txBody>
          <a:bodyPr>
            <a:noAutofit/>
          </a:bodyPr>
          <a:lstStyle/>
          <a:p>
            <a:pPr marL="285750" indent="-285750"/>
            <a:r>
              <a:rPr lang="en-US" sz="2400" dirty="0" smtClean="0"/>
              <a:t>Post approval clinical experience is often essential for evolving optimal </a:t>
            </a:r>
            <a:r>
              <a:rPr lang="en-US" sz="2400" dirty="0" err="1" smtClean="0"/>
              <a:t>pharmacotherapeutic</a:t>
            </a:r>
            <a:r>
              <a:rPr lang="en-US" sz="2400" dirty="0" smtClean="0"/>
              <a:t> strategies particularly for patient subpopulations including pediatrics and critically ill patients. </a:t>
            </a:r>
          </a:p>
          <a:p>
            <a:pPr marL="285750" indent="-285750"/>
            <a:r>
              <a:rPr lang="en-US" sz="2400" dirty="0" smtClean="0"/>
              <a:t>Clinical pharmacology studies in these "at risk" populations provide targeted investigation focused on evaluating the therapeutic window. </a:t>
            </a:r>
          </a:p>
          <a:p>
            <a:pPr marL="285750" indent="-285750"/>
            <a:r>
              <a:rPr lang="en-US" sz="2400" dirty="0" smtClean="0"/>
              <a:t>Much of my research has focused on designing such trials and the evaluation of PK and PK/PD in order to propose dosing recommendations from such studies. </a:t>
            </a:r>
          </a:p>
          <a:p>
            <a:pPr marL="285750" indent="-285750"/>
            <a:r>
              <a:rPr lang="en-US" sz="2400" dirty="0" smtClean="0"/>
              <a:t>These studies can improve our understanding of disease biology and many cases these efforts culminate in changes to the standard of care. </a:t>
            </a:r>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1722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172200"/>
            <a:ext cx="1365250" cy="457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err="1" smtClean="0">
                <a:solidFill>
                  <a:srgbClr val="730000"/>
                </a:solidFill>
              </a:rPr>
              <a:t>Fluconazole</a:t>
            </a:r>
            <a:r>
              <a:rPr lang="en-US" sz="3200" u="sng" cap="small" dirty="0" smtClean="0">
                <a:solidFill>
                  <a:srgbClr val="730000"/>
                </a:solidFill>
              </a:rPr>
              <a:t> Dosing in Neonates</a:t>
            </a:r>
            <a:br>
              <a:rPr lang="en-US" sz="3200" u="sng" cap="small" dirty="0" smtClean="0">
                <a:solidFill>
                  <a:srgbClr val="730000"/>
                </a:solidFill>
              </a:rPr>
            </a:br>
            <a:r>
              <a:rPr lang="en-US" sz="2400" u="sng" cap="small" dirty="0" smtClean="0">
                <a:solidFill>
                  <a:srgbClr val="730000"/>
                </a:solidFill>
              </a:rPr>
              <a:t>Results</a:t>
            </a:r>
            <a:endParaRPr lang="en-US" sz="2400" dirty="0"/>
          </a:p>
        </p:txBody>
      </p:sp>
      <p:sp>
        <p:nvSpPr>
          <p:cNvPr id="11" name="Rectangle 10"/>
          <p:cNvSpPr/>
          <p:nvPr/>
        </p:nvSpPr>
        <p:spPr>
          <a:xfrm>
            <a:off x="838200" y="1417638"/>
            <a:ext cx="7696200" cy="4770537"/>
          </a:xfrm>
          <a:prstGeom prst="rect">
            <a:avLst/>
          </a:prstGeom>
        </p:spPr>
        <p:txBody>
          <a:bodyPr wrap="square">
            <a:spAutoFit/>
          </a:bodyPr>
          <a:lstStyle/>
          <a:p>
            <a:pPr marL="171450" indent="-171450">
              <a:buFont typeface="Arial" pitchFamily="34" charset="0"/>
              <a:buChar char="•"/>
            </a:pPr>
            <a:r>
              <a:rPr lang="en-US" sz="2400" dirty="0" smtClean="0"/>
              <a:t>Prospective, open label PK trial</a:t>
            </a:r>
          </a:p>
          <a:p>
            <a:pPr marL="171450" indent="-171450">
              <a:buFont typeface="Arial" pitchFamily="34" charset="0"/>
              <a:buChar char="•"/>
            </a:pPr>
            <a:r>
              <a:rPr lang="en-US" sz="2400" dirty="0" smtClean="0"/>
              <a:t>Inclusion Criteria </a:t>
            </a:r>
          </a:p>
          <a:p>
            <a:pPr marL="628650" lvl="1" indent="-171450">
              <a:buFont typeface="Arial" pitchFamily="34" charset="0"/>
              <a:buChar char="•"/>
            </a:pPr>
            <a:r>
              <a:rPr lang="en-US" sz="2000" dirty="0" smtClean="0"/>
              <a:t>Infants receiving </a:t>
            </a:r>
            <a:r>
              <a:rPr lang="en-US" sz="2000" dirty="0" err="1" smtClean="0"/>
              <a:t>Fluconazole</a:t>
            </a:r>
            <a:r>
              <a:rPr lang="en-US" sz="2000" dirty="0" smtClean="0"/>
              <a:t> as routine care</a:t>
            </a:r>
          </a:p>
          <a:p>
            <a:pPr marL="628650" lvl="1" indent="-171450">
              <a:buFont typeface="Arial" pitchFamily="34" charset="0"/>
              <a:buChar char="•"/>
            </a:pPr>
            <a:r>
              <a:rPr lang="en-US" sz="2000" dirty="0" smtClean="0"/>
              <a:t>GA 23-40 weeks, PNA&lt;120 days</a:t>
            </a:r>
          </a:p>
          <a:p>
            <a:pPr marL="171450" indent="-171450">
              <a:buFont typeface="Arial" pitchFamily="34" charset="0"/>
              <a:buChar char="•"/>
            </a:pPr>
            <a:r>
              <a:rPr lang="en-US" sz="2400" dirty="0" smtClean="0"/>
              <a:t>Informed consent </a:t>
            </a:r>
          </a:p>
          <a:p>
            <a:pPr marL="628650" lvl="1" indent="-171450">
              <a:buFont typeface="Arial" pitchFamily="34" charset="0"/>
              <a:buChar char="•"/>
            </a:pPr>
            <a:r>
              <a:rPr lang="en-US" sz="2000" dirty="0" smtClean="0"/>
              <a:t>Dose and length of therapy determined by clinician</a:t>
            </a:r>
          </a:p>
          <a:p>
            <a:pPr marL="628650" lvl="1" indent="-171450">
              <a:buFont typeface="Arial" pitchFamily="34" charset="0"/>
              <a:buChar char="•"/>
            </a:pPr>
            <a:r>
              <a:rPr lang="en-US" sz="2000" dirty="0" smtClean="0"/>
              <a:t>Enrollment stratified by GA &amp; PNA (8 groups)</a:t>
            </a:r>
          </a:p>
          <a:p>
            <a:pPr marL="628650" lvl="1" indent="-171450">
              <a:buFont typeface="Arial" pitchFamily="34" charset="0"/>
              <a:buChar char="•"/>
            </a:pPr>
            <a:r>
              <a:rPr lang="en-US" sz="2000" dirty="0" smtClean="0"/>
              <a:t>Clinical information collected from medical record</a:t>
            </a:r>
          </a:p>
          <a:p>
            <a:pPr marL="171450" indent="-171450">
              <a:buFont typeface="Arial" pitchFamily="34" charset="0"/>
              <a:buChar char="•"/>
            </a:pPr>
            <a:r>
              <a:rPr lang="en-US" sz="2400" dirty="0" smtClean="0"/>
              <a:t>Sparse sampling scheme</a:t>
            </a:r>
          </a:p>
          <a:p>
            <a:pPr marL="628650" lvl="1" indent="-171450">
              <a:buFont typeface="Arial" pitchFamily="34" charset="0"/>
              <a:buChar char="•"/>
            </a:pPr>
            <a:r>
              <a:rPr lang="en-US" sz="2000" dirty="0" smtClean="0"/>
              <a:t>Up to 6 samples around single dose</a:t>
            </a:r>
          </a:p>
          <a:p>
            <a:pPr marL="628650" lvl="1" indent="-171450">
              <a:buFont typeface="Arial" pitchFamily="34" charset="0"/>
              <a:buChar char="•"/>
            </a:pPr>
            <a:r>
              <a:rPr lang="en-US" sz="2000" dirty="0" smtClean="0"/>
              <a:t>Up to 3 samples at steady state (day 7, 14, 21)</a:t>
            </a:r>
          </a:p>
          <a:p>
            <a:pPr marL="628650" lvl="1" indent="-171450">
              <a:buFont typeface="Arial" pitchFamily="34" charset="0"/>
              <a:buChar char="•"/>
            </a:pPr>
            <a:r>
              <a:rPr lang="en-US" sz="2000" dirty="0" smtClean="0"/>
              <a:t>Supplement with scavenged samples</a:t>
            </a:r>
          </a:p>
          <a:p>
            <a:pPr marL="171450" indent="-171450">
              <a:buFont typeface="Arial" pitchFamily="34" charset="0"/>
              <a:buChar char="•"/>
            </a:pPr>
            <a:r>
              <a:rPr lang="en-US" sz="2400" dirty="0" smtClean="0"/>
              <a:t>New, highly sensitive LC/MSMS assay (10ng/ml)</a:t>
            </a:r>
          </a:p>
          <a:p>
            <a:pPr marL="171450" indent="-171450">
              <a:buFont typeface="Arial" pitchFamily="34" charset="0"/>
              <a:buChar char="•"/>
            </a:pPr>
            <a:r>
              <a:rPr lang="en-US" sz="2400" dirty="0" smtClean="0"/>
              <a:t>Population PK model: Non-linear mixed effect modeling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err="1" smtClean="0">
                <a:solidFill>
                  <a:srgbClr val="730000"/>
                </a:solidFill>
              </a:rPr>
              <a:t>Fluconazole</a:t>
            </a:r>
            <a:r>
              <a:rPr lang="en-US" sz="3200" u="sng" cap="small" dirty="0" smtClean="0">
                <a:solidFill>
                  <a:srgbClr val="730000"/>
                </a:solidFill>
              </a:rPr>
              <a:t> Dosing in Neonates</a:t>
            </a:r>
            <a:br>
              <a:rPr lang="en-US" sz="3200" u="sng" cap="small" dirty="0" smtClean="0">
                <a:solidFill>
                  <a:srgbClr val="730000"/>
                </a:solidFill>
              </a:rPr>
            </a:br>
            <a:r>
              <a:rPr lang="en-US" sz="2400" u="sng" cap="small" dirty="0" smtClean="0">
                <a:solidFill>
                  <a:srgbClr val="730000"/>
                </a:solidFill>
              </a:rPr>
              <a:t>Results</a:t>
            </a:r>
            <a:endParaRPr lang="en-US" sz="2400" dirty="0"/>
          </a:p>
        </p:txBody>
      </p:sp>
      <p:graphicFrame>
        <p:nvGraphicFramePr>
          <p:cNvPr id="6" name="Group 351"/>
          <p:cNvGraphicFramePr>
            <a:graphicFrameLocks noGrp="1"/>
          </p:cNvGraphicFramePr>
          <p:nvPr/>
        </p:nvGraphicFramePr>
        <p:xfrm>
          <a:off x="838200" y="1554163"/>
          <a:ext cx="4343400" cy="4541520"/>
        </p:xfrm>
        <a:graphic>
          <a:graphicData uri="http://schemas.openxmlformats.org/drawingml/2006/table">
            <a:tbl>
              <a:tblPr/>
              <a:tblGrid>
                <a:gridCol w="2514600"/>
                <a:gridCol w="1828800"/>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66"/>
                          </a:solidFill>
                          <a:effectLst/>
                          <a:latin typeface="Arial" charset="0"/>
                          <a:ea typeface="Times New Roman" pitchFamily="18" charset="0"/>
                          <a:cs typeface="Arial" charset="0"/>
                        </a:rPr>
                        <a:t>Characteristics (N=55 infants)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rgbClr val="000066"/>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66"/>
                          </a:solidFill>
                          <a:effectLst/>
                          <a:latin typeface="Arial" charset="0"/>
                          <a:ea typeface="Times New Roman" pitchFamily="18" charset="0"/>
                          <a:cs typeface="Arial" charset="0"/>
                        </a:rPr>
                        <a:t>Median (Range)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GA at birth (wk)</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26 (23-40)</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Post-natal Age (days)</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16 (1-88) </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Weight (g)</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1020 (451-7125) </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Gender (% male)</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56% male</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66"/>
                        </a:solidFill>
                        <a:effectLst/>
                        <a:latin typeface="Arial" charset="0"/>
                        <a:ea typeface="Times New Roma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66"/>
                          </a:solidFill>
                          <a:effectLst/>
                          <a:latin typeface="Arial" charset="0"/>
                          <a:ea typeface="Times New Roman" pitchFamily="18" charset="0"/>
                          <a:cs typeface="Arial" charset="0"/>
                        </a:rPr>
                        <a:t>Indication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000066"/>
                        </a:solidFill>
                        <a:effectLst/>
                        <a:latin typeface="Arial" charset="0"/>
                        <a:ea typeface="Times New Roman" pitchFamily="18" charset="0"/>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000066"/>
                          </a:solidFill>
                          <a:effectLst/>
                          <a:latin typeface="Arial" charset="0"/>
                          <a:ea typeface="Times New Roman" pitchFamily="18" charset="0"/>
                          <a:cs typeface="Arial" charset="0"/>
                        </a:rPr>
                        <a:t># Infants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Prophylaxis from birth</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23 (42 %)</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Prophylaxis for broad antibiotic exposure</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11 (20 %)</a:t>
                      </a:r>
                      <a:endPar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Prophylaxis for NEC</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  8 (15 %)</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Treatment Fungal Sepsis</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  7 (13 %)</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Empiric Treatment Fungal</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  4 (7 %)</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746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ea typeface="Times New Roman" pitchFamily="18" charset="0"/>
                          <a:cs typeface="Arial" charset="0"/>
                        </a:rPr>
                        <a:t>Treatment of + fungal urine </a:t>
                      </a:r>
                      <a:endParaRPr kumimoji="0" lang="en-US" sz="2000" b="1"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ea typeface="Times New Roman" pitchFamily="18" charset="0"/>
                          <a:cs typeface="Arial" charset="0"/>
                        </a:rPr>
                        <a:t>  2 (3 %)</a:t>
                      </a:r>
                      <a:endParaRPr kumimoji="0" lang="en-US" sz="20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7" name="Picture 232"/>
          <p:cNvPicPr>
            <a:picLocks noChangeAspect="1" noChangeArrowheads="1"/>
          </p:cNvPicPr>
          <p:nvPr/>
        </p:nvPicPr>
        <p:blipFill>
          <a:blip r:embed="rId2"/>
          <a:srcRect r="23785"/>
          <a:stretch>
            <a:fillRect/>
          </a:stretch>
        </p:blipFill>
        <p:spPr bwMode="auto">
          <a:xfrm>
            <a:off x="5181600" y="3624263"/>
            <a:ext cx="3201988" cy="2395537"/>
          </a:xfrm>
          <a:prstGeom prst="rect">
            <a:avLst/>
          </a:prstGeom>
          <a:noFill/>
          <a:ln w="9525">
            <a:noFill/>
            <a:miter lim="800000"/>
            <a:headEnd/>
            <a:tailEnd/>
          </a:ln>
        </p:spPr>
      </p:pic>
      <p:sp>
        <p:nvSpPr>
          <p:cNvPr id="8" name="Text Box 320"/>
          <p:cNvSpPr txBox="1">
            <a:spLocks noChangeArrowheads="1"/>
          </p:cNvSpPr>
          <p:nvPr/>
        </p:nvSpPr>
        <p:spPr bwMode="auto">
          <a:xfrm>
            <a:off x="5311775" y="1492250"/>
            <a:ext cx="3149600" cy="1477963"/>
          </a:xfrm>
          <a:prstGeom prst="rect">
            <a:avLst/>
          </a:prstGeom>
          <a:noFill/>
          <a:ln w="9525">
            <a:noFill/>
            <a:miter lim="800000"/>
            <a:headEnd/>
            <a:tailEnd/>
          </a:ln>
        </p:spPr>
        <p:txBody>
          <a:bodyPr wrap="none">
            <a:spAutoFit/>
          </a:bodyPr>
          <a:lstStyle/>
          <a:p>
            <a:r>
              <a:rPr lang="en-US" sz="1800" b="1"/>
              <a:t>PK dataset</a:t>
            </a:r>
          </a:p>
          <a:p>
            <a:pPr>
              <a:buFontTx/>
              <a:buChar char="•"/>
            </a:pPr>
            <a:r>
              <a:rPr lang="en-US" sz="1800"/>
              <a:t>55 infants </a:t>
            </a:r>
          </a:p>
          <a:p>
            <a:pPr>
              <a:buFontTx/>
              <a:buChar char="•"/>
            </a:pPr>
            <a:r>
              <a:rPr lang="en-US" sz="1800"/>
              <a:t>357 PK samples</a:t>
            </a:r>
          </a:p>
          <a:p>
            <a:pPr lvl="1">
              <a:buFontTx/>
              <a:buChar char="•"/>
            </a:pPr>
            <a:r>
              <a:rPr lang="en-US" sz="1800"/>
              <a:t>217 (61%) timed samples </a:t>
            </a:r>
          </a:p>
          <a:p>
            <a:pPr lvl="1">
              <a:buFontTx/>
              <a:buChar char="•"/>
            </a:pPr>
            <a:r>
              <a:rPr lang="en-US" sz="1800"/>
              <a:t>140 (39%) scavenged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err="1" smtClean="0">
                <a:solidFill>
                  <a:srgbClr val="730000"/>
                </a:solidFill>
              </a:rPr>
              <a:t>Fluconazole</a:t>
            </a:r>
            <a:r>
              <a:rPr lang="en-US" sz="3200" u="sng" cap="small" dirty="0" smtClean="0">
                <a:solidFill>
                  <a:srgbClr val="730000"/>
                </a:solidFill>
              </a:rPr>
              <a:t> Dosing in Neonates</a:t>
            </a:r>
            <a:br>
              <a:rPr lang="en-US" sz="3200" u="sng" cap="small" dirty="0" smtClean="0">
                <a:solidFill>
                  <a:srgbClr val="730000"/>
                </a:solidFill>
              </a:rPr>
            </a:br>
            <a:r>
              <a:rPr lang="en-US" sz="2400" u="sng" cap="small" dirty="0" smtClean="0">
                <a:solidFill>
                  <a:srgbClr val="730000"/>
                </a:solidFill>
              </a:rPr>
              <a:t>Results</a:t>
            </a:r>
            <a:endParaRPr lang="en-US" sz="2400" dirty="0"/>
          </a:p>
        </p:txBody>
      </p:sp>
      <p:pic>
        <p:nvPicPr>
          <p:cNvPr id="9" name="Picture 69"/>
          <p:cNvPicPr>
            <a:picLocks noChangeAspect="1" noChangeArrowheads="1"/>
          </p:cNvPicPr>
          <p:nvPr/>
        </p:nvPicPr>
        <p:blipFill>
          <a:blip r:embed="rId2"/>
          <a:srcRect r="33333"/>
          <a:stretch>
            <a:fillRect/>
          </a:stretch>
        </p:blipFill>
        <p:spPr bwMode="auto">
          <a:xfrm>
            <a:off x="157863" y="1600199"/>
            <a:ext cx="4868278" cy="2525419"/>
          </a:xfrm>
          <a:prstGeom prst="rect">
            <a:avLst/>
          </a:prstGeom>
          <a:noFill/>
          <a:ln w="9525">
            <a:noFill/>
            <a:miter lim="800000"/>
            <a:headEnd/>
            <a:tailEnd/>
          </a:ln>
        </p:spPr>
      </p:pic>
      <p:sp>
        <p:nvSpPr>
          <p:cNvPr id="10" name="Rectangle 9"/>
          <p:cNvSpPr/>
          <p:nvPr/>
        </p:nvSpPr>
        <p:spPr>
          <a:xfrm>
            <a:off x="157863" y="4325034"/>
            <a:ext cx="5105400" cy="646331"/>
          </a:xfrm>
          <a:prstGeom prst="rect">
            <a:avLst/>
          </a:prstGeom>
        </p:spPr>
        <p:txBody>
          <a:bodyPr wrap="square">
            <a:spAutoFit/>
          </a:bodyPr>
          <a:lstStyle/>
          <a:p>
            <a:r>
              <a:rPr lang="en-US" sz="1200" dirty="0" smtClean="0"/>
              <a:t>V (L)     = 1.024 (wt/1)</a:t>
            </a:r>
          </a:p>
          <a:p>
            <a:r>
              <a:rPr lang="en-US" sz="1200" dirty="0" smtClean="0"/>
              <a:t>CL (L/hr) = 0.015 x (wt/1) </a:t>
            </a:r>
            <a:r>
              <a:rPr lang="en-US" sz="1200" baseline="30000" dirty="0" smtClean="0"/>
              <a:t>0.75</a:t>
            </a:r>
            <a:r>
              <a:rPr lang="en-US" sz="1200" dirty="0" smtClean="0"/>
              <a:t> x (BGA/26)</a:t>
            </a:r>
            <a:r>
              <a:rPr lang="en-US" sz="1200" baseline="30000" dirty="0" smtClean="0"/>
              <a:t>1.739</a:t>
            </a:r>
            <a:r>
              <a:rPr lang="en-US" sz="1200" dirty="0" smtClean="0"/>
              <a:t> x (PNA/2)</a:t>
            </a:r>
            <a:r>
              <a:rPr lang="en-US" sz="1200" baseline="30000" dirty="0" smtClean="0"/>
              <a:t>0.237</a:t>
            </a:r>
            <a:r>
              <a:rPr lang="en-US" sz="1200" dirty="0" smtClean="0"/>
              <a:t> x SCRT</a:t>
            </a:r>
            <a:r>
              <a:rPr lang="en-US" sz="1200" baseline="30000" dirty="0" smtClean="0"/>
              <a:t>(-4.896</a:t>
            </a:r>
            <a:r>
              <a:rPr lang="en-US" sz="1200" i="1" baseline="30000" dirty="0" smtClean="0"/>
              <a:t>)(CR)</a:t>
            </a:r>
            <a:r>
              <a:rPr lang="en-US" sz="1200" dirty="0" smtClean="0"/>
              <a:t>   </a:t>
            </a:r>
          </a:p>
          <a:p>
            <a:r>
              <a:rPr lang="en-US" sz="1200" dirty="0" smtClean="0"/>
              <a:t>Residual Standard Error around estimates: 3-24%</a:t>
            </a:r>
            <a:endParaRPr lang="en-US" sz="1200" dirty="0"/>
          </a:p>
        </p:txBody>
      </p:sp>
      <p:pic>
        <p:nvPicPr>
          <p:cNvPr id="11" name="Picture 5"/>
          <p:cNvPicPr>
            <a:picLocks noChangeAspect="1" noChangeArrowheads="1"/>
          </p:cNvPicPr>
          <p:nvPr/>
        </p:nvPicPr>
        <p:blipFill>
          <a:blip r:embed="rId3"/>
          <a:srcRect l="2145" t="12497" r="3442" b="2922"/>
          <a:stretch>
            <a:fillRect/>
          </a:stretch>
        </p:blipFill>
        <p:spPr bwMode="auto">
          <a:xfrm>
            <a:off x="5715000" y="1600199"/>
            <a:ext cx="2895600" cy="2580570"/>
          </a:xfrm>
          <a:prstGeom prst="rect">
            <a:avLst/>
          </a:prstGeom>
          <a:noFill/>
          <a:ln w="9525">
            <a:noFill/>
            <a:miter lim="800000"/>
            <a:headEnd/>
            <a:tailEnd/>
          </a:ln>
        </p:spPr>
      </p:pic>
      <p:pic>
        <p:nvPicPr>
          <p:cNvPr id="12" name="Picture 6"/>
          <p:cNvPicPr>
            <a:picLocks noChangeAspect="1" noChangeArrowheads="1"/>
          </p:cNvPicPr>
          <p:nvPr/>
        </p:nvPicPr>
        <p:blipFill>
          <a:blip r:embed="rId4"/>
          <a:srcRect l="3400" b="1498"/>
          <a:stretch>
            <a:fillRect/>
          </a:stretch>
        </p:blipFill>
        <p:spPr bwMode="auto">
          <a:xfrm>
            <a:off x="5638800" y="4490744"/>
            <a:ext cx="3048000" cy="2230731"/>
          </a:xfrm>
          <a:prstGeom prst="rect">
            <a:avLst/>
          </a:prstGeom>
          <a:noFill/>
          <a:ln w="9525">
            <a:noFill/>
            <a:miter lim="800000"/>
            <a:headEnd/>
            <a:tailEnd/>
          </a:ln>
        </p:spPr>
      </p:pic>
      <p:sp>
        <p:nvSpPr>
          <p:cNvPr id="13" name="Rectangle 12"/>
          <p:cNvSpPr/>
          <p:nvPr/>
        </p:nvSpPr>
        <p:spPr>
          <a:xfrm>
            <a:off x="157863" y="5410200"/>
            <a:ext cx="4868278" cy="830997"/>
          </a:xfrm>
          <a:prstGeom prst="rect">
            <a:avLst/>
          </a:prstGeom>
        </p:spPr>
        <p:txBody>
          <a:bodyPr wrap="square">
            <a:spAutoFit/>
          </a:bodyPr>
          <a:lstStyle/>
          <a:p>
            <a:pPr>
              <a:spcBef>
                <a:spcPts val="192"/>
              </a:spcBef>
              <a:buNone/>
            </a:pPr>
            <a:r>
              <a:rPr lang="en-US" sz="1200" dirty="0" smtClean="0"/>
              <a:t>Wade KC, Wu D, Kaufman DA, Ward RM, Benjamin DK, Ramey N, </a:t>
            </a:r>
            <a:r>
              <a:rPr lang="en-US" sz="1200" dirty="0" err="1" smtClean="0"/>
              <a:t>Jayaraman</a:t>
            </a:r>
            <a:r>
              <a:rPr lang="en-US" sz="1200" dirty="0" smtClean="0"/>
              <a:t> B, </a:t>
            </a:r>
            <a:r>
              <a:rPr lang="en-US" sz="1200" dirty="0" err="1" smtClean="0"/>
              <a:t>Kalle</a:t>
            </a:r>
            <a:r>
              <a:rPr lang="en-US" sz="1200" dirty="0" smtClean="0"/>
              <a:t> H, Adamson PC, </a:t>
            </a:r>
            <a:r>
              <a:rPr lang="en-US" sz="1200" dirty="0" err="1" smtClean="0"/>
              <a:t>Gastonguay</a:t>
            </a:r>
            <a:r>
              <a:rPr lang="en-US" sz="1200" dirty="0" smtClean="0"/>
              <a:t> M, Barrett JS.  Population Pharmacokinetics of </a:t>
            </a:r>
            <a:r>
              <a:rPr lang="en-US" sz="1200" dirty="0" err="1" smtClean="0"/>
              <a:t>Fluconazole</a:t>
            </a:r>
            <a:r>
              <a:rPr lang="en-US" sz="1200" dirty="0" smtClean="0"/>
              <a:t> in Young Infants. </a:t>
            </a:r>
            <a:r>
              <a:rPr lang="en-US" sz="1200" dirty="0" err="1" smtClean="0"/>
              <a:t>Antimicrob</a:t>
            </a:r>
            <a:r>
              <a:rPr lang="en-US" sz="1200" dirty="0" smtClean="0"/>
              <a:t> Agents </a:t>
            </a:r>
            <a:r>
              <a:rPr lang="en-US" sz="1200" dirty="0" err="1" smtClean="0"/>
              <a:t>Chemother</a:t>
            </a:r>
            <a:r>
              <a:rPr lang="en-US" sz="1200" dirty="0" smtClean="0"/>
              <a:t> 52(11):4043-9, 2008.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Young Innovators 2011</a:t>
            </a:r>
            <a:endParaRPr lang="en-US" dirty="0"/>
          </a:p>
        </p:txBody>
      </p:sp>
      <p:sp>
        <p:nvSpPr>
          <p:cNvPr id="5" name="Title 1"/>
          <p:cNvSpPr>
            <a:spLocks noGrp="1"/>
          </p:cNvSpPr>
          <p:nvPr>
            <p:ph type="title"/>
          </p:nvPr>
        </p:nvSpPr>
        <p:spPr>
          <a:xfrm>
            <a:off x="457200" y="274638"/>
            <a:ext cx="8229600" cy="1143000"/>
          </a:xfrm>
        </p:spPr>
        <p:txBody>
          <a:bodyPr>
            <a:normAutofit/>
          </a:bodyPr>
          <a:lstStyle/>
          <a:p>
            <a:r>
              <a:rPr lang="en-US" sz="3200" u="sng" cap="small" dirty="0" err="1" smtClean="0">
                <a:solidFill>
                  <a:srgbClr val="730000"/>
                </a:solidFill>
              </a:rPr>
              <a:t>Fluconazole</a:t>
            </a:r>
            <a:r>
              <a:rPr lang="en-US" sz="3200" u="sng" cap="small" dirty="0" smtClean="0">
                <a:solidFill>
                  <a:srgbClr val="730000"/>
                </a:solidFill>
              </a:rPr>
              <a:t> Dosing in Neonates</a:t>
            </a:r>
            <a:br>
              <a:rPr lang="en-US" sz="3200" u="sng" cap="small" dirty="0" smtClean="0">
                <a:solidFill>
                  <a:srgbClr val="730000"/>
                </a:solidFill>
              </a:rPr>
            </a:br>
            <a:r>
              <a:rPr lang="en-US" sz="2400" u="sng" cap="small" dirty="0" smtClean="0">
                <a:solidFill>
                  <a:srgbClr val="730000"/>
                </a:solidFill>
              </a:rPr>
              <a:t>Results</a:t>
            </a:r>
            <a:endParaRPr lang="en-US" sz="2400" dirty="0"/>
          </a:p>
        </p:txBody>
      </p:sp>
      <p:pic>
        <p:nvPicPr>
          <p:cNvPr id="14" name="Picture 4"/>
          <p:cNvPicPr>
            <a:picLocks noChangeAspect="1" noChangeArrowheads="1"/>
          </p:cNvPicPr>
          <p:nvPr/>
        </p:nvPicPr>
        <p:blipFill>
          <a:blip r:embed="rId2"/>
          <a:srcRect/>
          <a:stretch>
            <a:fillRect/>
          </a:stretch>
        </p:blipFill>
        <p:spPr bwMode="auto">
          <a:xfrm>
            <a:off x="5638800" y="1667708"/>
            <a:ext cx="3048000" cy="2230966"/>
          </a:xfrm>
          <a:prstGeom prst="rect">
            <a:avLst/>
          </a:prstGeom>
          <a:noFill/>
          <a:ln w="9525">
            <a:noFill/>
            <a:miter lim="800000"/>
            <a:headEnd/>
            <a:tailEnd/>
          </a:ln>
        </p:spPr>
      </p:pic>
      <p:sp>
        <p:nvSpPr>
          <p:cNvPr id="15" name="Text Box 7"/>
          <p:cNvSpPr txBox="1">
            <a:spLocks noChangeArrowheads="1"/>
          </p:cNvSpPr>
          <p:nvPr/>
        </p:nvSpPr>
        <p:spPr bwMode="auto">
          <a:xfrm>
            <a:off x="5486400" y="990600"/>
            <a:ext cx="3352800" cy="677108"/>
          </a:xfrm>
          <a:prstGeom prst="rect">
            <a:avLst/>
          </a:prstGeom>
          <a:noFill/>
          <a:ln w="9525">
            <a:noFill/>
            <a:miter lim="800000"/>
            <a:headEnd/>
            <a:tailEnd/>
          </a:ln>
        </p:spPr>
        <p:txBody>
          <a:bodyPr>
            <a:spAutoFit/>
          </a:bodyPr>
          <a:lstStyle/>
          <a:p>
            <a:pPr algn="ctr"/>
            <a:r>
              <a:rPr lang="en-US" sz="2000" b="1" u="sng" dirty="0" smtClean="0"/>
              <a:t>Strategies for Prevention</a:t>
            </a:r>
          </a:p>
          <a:p>
            <a:pPr algn="ctr"/>
            <a:r>
              <a:rPr lang="en-US" dirty="0" smtClean="0"/>
              <a:t>3 </a:t>
            </a:r>
            <a:r>
              <a:rPr lang="en-US" dirty="0"/>
              <a:t>mg/kg twice weekly </a:t>
            </a:r>
            <a:r>
              <a:rPr lang="en-US" sz="1600" dirty="0"/>
              <a:t>(Kaufman)</a:t>
            </a:r>
          </a:p>
        </p:txBody>
      </p:sp>
      <p:pic>
        <p:nvPicPr>
          <p:cNvPr id="16" name="Picture 8"/>
          <p:cNvPicPr>
            <a:picLocks noChangeAspect="1" noChangeArrowheads="1"/>
          </p:cNvPicPr>
          <p:nvPr/>
        </p:nvPicPr>
        <p:blipFill>
          <a:blip r:embed="rId3"/>
          <a:srcRect t="9756"/>
          <a:stretch>
            <a:fillRect/>
          </a:stretch>
        </p:blipFill>
        <p:spPr bwMode="auto">
          <a:xfrm>
            <a:off x="5638801" y="4620358"/>
            <a:ext cx="3048000" cy="2161442"/>
          </a:xfrm>
          <a:prstGeom prst="rect">
            <a:avLst/>
          </a:prstGeom>
          <a:noFill/>
          <a:ln w="9525">
            <a:noFill/>
            <a:miter lim="800000"/>
            <a:headEnd/>
            <a:tailEnd/>
          </a:ln>
        </p:spPr>
      </p:pic>
      <p:sp>
        <p:nvSpPr>
          <p:cNvPr id="17" name="Text Box 11"/>
          <p:cNvSpPr txBox="1">
            <a:spLocks noChangeArrowheads="1"/>
          </p:cNvSpPr>
          <p:nvPr/>
        </p:nvSpPr>
        <p:spPr bwMode="auto">
          <a:xfrm>
            <a:off x="5673168" y="4094202"/>
            <a:ext cx="2861232" cy="553998"/>
          </a:xfrm>
          <a:prstGeom prst="rect">
            <a:avLst/>
          </a:prstGeom>
          <a:noFill/>
          <a:ln w="9525">
            <a:noFill/>
            <a:miter lim="800000"/>
            <a:headEnd/>
            <a:tailEnd/>
          </a:ln>
        </p:spPr>
        <p:txBody>
          <a:bodyPr wrap="none">
            <a:spAutoFit/>
          </a:bodyPr>
          <a:lstStyle/>
          <a:p>
            <a:r>
              <a:rPr lang="en-US" dirty="0" smtClean="0"/>
              <a:t>6 </a:t>
            </a:r>
            <a:r>
              <a:rPr lang="en-US" dirty="0"/>
              <a:t>mg/kg  </a:t>
            </a:r>
            <a:r>
              <a:rPr lang="en-US" dirty="0" err="1"/>
              <a:t>Saxen</a:t>
            </a:r>
            <a:r>
              <a:rPr lang="en-US" dirty="0"/>
              <a:t>: </a:t>
            </a:r>
            <a:r>
              <a:rPr lang="en-US" sz="1200" dirty="0"/>
              <a:t>Q72 h (</a:t>
            </a:r>
            <a:r>
              <a:rPr lang="en-US" sz="1200" dirty="0" err="1"/>
              <a:t>pna</a:t>
            </a:r>
            <a:r>
              <a:rPr lang="en-US" sz="1200" dirty="0"/>
              <a:t>&lt;14d), </a:t>
            </a:r>
            <a:r>
              <a:rPr lang="en-US" sz="1200" dirty="0" smtClean="0"/>
              <a:t> </a:t>
            </a:r>
          </a:p>
          <a:p>
            <a:r>
              <a:rPr lang="en-US" sz="1200" dirty="0" smtClean="0"/>
              <a:t>Q48 </a:t>
            </a:r>
            <a:r>
              <a:rPr lang="en-US" sz="1200" dirty="0"/>
              <a:t>hr (</a:t>
            </a:r>
            <a:r>
              <a:rPr lang="en-US" sz="1200" dirty="0" err="1"/>
              <a:t>pna</a:t>
            </a:r>
            <a:r>
              <a:rPr lang="en-US" sz="1200" dirty="0"/>
              <a:t> 14-28d), Q24 (</a:t>
            </a:r>
            <a:r>
              <a:rPr lang="en-US" sz="1200" dirty="0" err="1"/>
              <a:t>pna</a:t>
            </a:r>
            <a:r>
              <a:rPr lang="en-US" sz="1200" dirty="0"/>
              <a:t> &gt;28d)</a:t>
            </a:r>
          </a:p>
        </p:txBody>
      </p:sp>
      <p:pic>
        <p:nvPicPr>
          <p:cNvPr id="18" name="Picture 70"/>
          <p:cNvPicPr>
            <a:picLocks noChangeAspect="1" noChangeArrowheads="1"/>
          </p:cNvPicPr>
          <p:nvPr/>
        </p:nvPicPr>
        <p:blipFill>
          <a:blip r:embed="rId4"/>
          <a:srcRect l="52271" b="14374"/>
          <a:stretch>
            <a:fillRect/>
          </a:stretch>
        </p:blipFill>
        <p:spPr bwMode="auto">
          <a:xfrm>
            <a:off x="285750" y="1684338"/>
            <a:ext cx="3200400" cy="2201862"/>
          </a:xfrm>
          <a:prstGeom prst="rect">
            <a:avLst/>
          </a:prstGeom>
          <a:noFill/>
          <a:ln w="9525">
            <a:noFill/>
            <a:miter lim="800000"/>
            <a:headEnd/>
            <a:tailEnd/>
          </a:ln>
        </p:spPr>
      </p:pic>
      <p:sp>
        <p:nvSpPr>
          <p:cNvPr id="19" name="Text Box 72"/>
          <p:cNvSpPr txBox="1">
            <a:spLocks noChangeArrowheads="1"/>
          </p:cNvSpPr>
          <p:nvPr/>
        </p:nvSpPr>
        <p:spPr bwMode="auto">
          <a:xfrm>
            <a:off x="285750" y="990600"/>
            <a:ext cx="3143250" cy="707886"/>
          </a:xfrm>
          <a:prstGeom prst="rect">
            <a:avLst/>
          </a:prstGeom>
          <a:noFill/>
          <a:ln w="9525">
            <a:noFill/>
            <a:miter lim="800000"/>
            <a:headEnd/>
            <a:tailEnd/>
          </a:ln>
        </p:spPr>
        <p:txBody>
          <a:bodyPr wrap="square">
            <a:spAutoFit/>
          </a:bodyPr>
          <a:lstStyle/>
          <a:p>
            <a:pPr algn="ctr"/>
            <a:r>
              <a:rPr lang="en-US" sz="2000" b="1" u="sng" dirty="0" smtClean="0"/>
              <a:t>Strategies for Treatment</a:t>
            </a:r>
          </a:p>
          <a:p>
            <a:pPr algn="ctr"/>
            <a:r>
              <a:rPr lang="en-US" sz="2000" dirty="0" smtClean="0"/>
              <a:t>Dose </a:t>
            </a:r>
            <a:r>
              <a:rPr lang="en-US" sz="2000" dirty="0"/>
              <a:t>to achieve AUC </a:t>
            </a:r>
            <a:r>
              <a:rPr lang="en-US" sz="2000" dirty="0" smtClean="0"/>
              <a:t>800</a:t>
            </a:r>
            <a:endParaRPr lang="en-US" sz="2000" dirty="0"/>
          </a:p>
        </p:txBody>
      </p:sp>
      <p:sp>
        <p:nvSpPr>
          <p:cNvPr id="20" name="Text Box 76"/>
          <p:cNvSpPr txBox="1">
            <a:spLocks noChangeArrowheads="1"/>
          </p:cNvSpPr>
          <p:nvPr/>
        </p:nvSpPr>
        <p:spPr bwMode="auto">
          <a:xfrm>
            <a:off x="457200" y="3866924"/>
            <a:ext cx="3105150" cy="336550"/>
          </a:xfrm>
          <a:prstGeom prst="rect">
            <a:avLst/>
          </a:prstGeom>
          <a:noFill/>
          <a:ln w="9525">
            <a:noFill/>
            <a:miter lim="800000"/>
            <a:headEnd/>
            <a:tailEnd/>
          </a:ln>
        </p:spPr>
        <p:txBody>
          <a:bodyPr wrap="none">
            <a:spAutoFit/>
          </a:bodyPr>
          <a:lstStyle/>
          <a:p>
            <a:r>
              <a:rPr lang="en-US" sz="1600" dirty="0"/>
              <a:t>23-29 wk GA          30-40 wk GA</a:t>
            </a:r>
          </a:p>
        </p:txBody>
      </p:sp>
      <p:pic>
        <p:nvPicPr>
          <p:cNvPr id="23" name="Picture 71"/>
          <p:cNvPicPr>
            <a:picLocks noChangeAspect="1" noChangeArrowheads="1"/>
          </p:cNvPicPr>
          <p:nvPr/>
        </p:nvPicPr>
        <p:blipFill>
          <a:blip r:embed="rId4"/>
          <a:srcRect r="48433" b="9300"/>
          <a:stretch>
            <a:fillRect/>
          </a:stretch>
        </p:blipFill>
        <p:spPr bwMode="auto">
          <a:xfrm>
            <a:off x="304800" y="4741289"/>
            <a:ext cx="3122815" cy="2030759"/>
          </a:xfrm>
          <a:prstGeom prst="rect">
            <a:avLst/>
          </a:prstGeom>
          <a:noFill/>
          <a:ln w="9525">
            <a:noFill/>
            <a:miter lim="800000"/>
            <a:headEnd/>
            <a:tailEnd/>
          </a:ln>
        </p:spPr>
      </p:pic>
      <p:pic>
        <p:nvPicPr>
          <p:cNvPr id="24" name="Picture 73"/>
          <p:cNvPicPr>
            <a:picLocks noChangeAspect="1" noChangeArrowheads="1"/>
          </p:cNvPicPr>
          <p:nvPr/>
        </p:nvPicPr>
        <p:blipFill>
          <a:blip r:embed="rId5"/>
          <a:srcRect t="17189"/>
          <a:stretch>
            <a:fillRect/>
          </a:stretch>
        </p:blipFill>
        <p:spPr bwMode="auto">
          <a:xfrm>
            <a:off x="381000" y="4728967"/>
            <a:ext cx="3067050" cy="2052833"/>
          </a:xfrm>
          <a:prstGeom prst="rect">
            <a:avLst/>
          </a:prstGeom>
          <a:noFill/>
          <a:ln w="9525">
            <a:noFill/>
            <a:miter lim="800000"/>
            <a:headEnd/>
            <a:tailEnd/>
          </a:ln>
        </p:spPr>
      </p:pic>
      <p:sp>
        <p:nvSpPr>
          <p:cNvPr id="25" name="Text Box 75"/>
          <p:cNvSpPr txBox="1">
            <a:spLocks noChangeArrowheads="1"/>
          </p:cNvSpPr>
          <p:nvPr/>
        </p:nvSpPr>
        <p:spPr bwMode="auto">
          <a:xfrm>
            <a:off x="3505200" y="5631359"/>
            <a:ext cx="2119053" cy="769441"/>
          </a:xfrm>
          <a:prstGeom prst="rect">
            <a:avLst/>
          </a:prstGeom>
          <a:noFill/>
          <a:ln w="9525">
            <a:noFill/>
            <a:miter lim="800000"/>
            <a:headEnd/>
            <a:tailEnd/>
          </a:ln>
        </p:spPr>
        <p:txBody>
          <a:bodyPr wrap="square">
            <a:spAutoFit/>
          </a:bodyPr>
          <a:lstStyle/>
          <a:p>
            <a:r>
              <a:rPr lang="en-US" sz="1100" b="1" dirty="0"/>
              <a:t>25 mg/kg load</a:t>
            </a:r>
          </a:p>
          <a:p>
            <a:r>
              <a:rPr lang="en-US" sz="1100" b="1" dirty="0"/>
              <a:t>12 mg/kg/day</a:t>
            </a:r>
          </a:p>
          <a:p>
            <a:r>
              <a:rPr lang="en-US" sz="1100" dirty="0"/>
              <a:t>*Q48 hr dosing if GA 23-25 wks</a:t>
            </a:r>
          </a:p>
          <a:p>
            <a:r>
              <a:rPr lang="en-US" sz="1100" dirty="0"/>
              <a:t>&amp; &lt;8 days old</a:t>
            </a:r>
          </a:p>
        </p:txBody>
      </p:sp>
      <p:sp>
        <p:nvSpPr>
          <p:cNvPr id="26" name="Text Box 72"/>
          <p:cNvSpPr txBox="1">
            <a:spLocks noChangeArrowheads="1"/>
          </p:cNvSpPr>
          <p:nvPr/>
        </p:nvSpPr>
        <p:spPr bwMode="auto">
          <a:xfrm>
            <a:off x="76200" y="4294257"/>
            <a:ext cx="3810000" cy="400110"/>
          </a:xfrm>
          <a:prstGeom prst="rect">
            <a:avLst/>
          </a:prstGeom>
          <a:noFill/>
          <a:ln w="9525">
            <a:noFill/>
            <a:miter lim="800000"/>
            <a:headEnd/>
            <a:tailEnd/>
          </a:ln>
        </p:spPr>
        <p:txBody>
          <a:bodyPr wrap="square">
            <a:spAutoFit/>
          </a:bodyPr>
          <a:lstStyle/>
          <a:p>
            <a:pPr algn="ctr"/>
            <a:r>
              <a:rPr lang="en-US" sz="2000" dirty="0" smtClean="0"/>
              <a:t>Predicted AUC by Day of Therapy</a:t>
            </a:r>
            <a:endParaRPr lang="en-US" sz="2000" dirty="0"/>
          </a:p>
        </p:txBody>
      </p:sp>
      <p:sp>
        <p:nvSpPr>
          <p:cNvPr id="27" name="Text Box 15"/>
          <p:cNvSpPr txBox="1">
            <a:spLocks noChangeArrowheads="1"/>
          </p:cNvSpPr>
          <p:nvPr/>
        </p:nvSpPr>
        <p:spPr bwMode="auto">
          <a:xfrm>
            <a:off x="3585027" y="1698486"/>
            <a:ext cx="2088141" cy="830997"/>
          </a:xfrm>
          <a:prstGeom prst="rect">
            <a:avLst/>
          </a:prstGeom>
          <a:noFill/>
          <a:ln w="9525">
            <a:noFill/>
            <a:miter lim="800000"/>
            <a:headEnd/>
            <a:tailEnd/>
          </a:ln>
        </p:spPr>
        <p:txBody>
          <a:bodyPr wrap="square">
            <a:spAutoFit/>
          </a:bodyPr>
          <a:lstStyle/>
          <a:p>
            <a:r>
              <a:rPr lang="en-US" sz="1200" dirty="0"/>
              <a:t>Equivalent to 50 mg/kg/day adult</a:t>
            </a:r>
            <a:endParaRPr lang="en-US" sz="1200" b="1" dirty="0"/>
          </a:p>
          <a:p>
            <a:r>
              <a:rPr lang="en-US" sz="1200" b="1" dirty="0"/>
              <a:t>&lt;10% infants maintain [</a:t>
            </a:r>
            <a:r>
              <a:rPr lang="en-US" sz="1200" b="1" dirty="0" err="1"/>
              <a:t>Fluc</a:t>
            </a:r>
            <a:r>
              <a:rPr lang="en-US" sz="1200" b="1" dirty="0"/>
              <a:t>] &gt; MIC 4</a:t>
            </a:r>
            <a:endParaRPr lang="en-US" sz="1200" dirty="0"/>
          </a:p>
        </p:txBody>
      </p:sp>
      <p:sp>
        <p:nvSpPr>
          <p:cNvPr id="28" name="Text Box 14"/>
          <p:cNvSpPr txBox="1">
            <a:spLocks noChangeArrowheads="1"/>
          </p:cNvSpPr>
          <p:nvPr/>
        </p:nvSpPr>
        <p:spPr bwMode="auto">
          <a:xfrm>
            <a:off x="3886200" y="4620358"/>
            <a:ext cx="1939368" cy="830997"/>
          </a:xfrm>
          <a:prstGeom prst="rect">
            <a:avLst/>
          </a:prstGeom>
          <a:noFill/>
          <a:ln w="9525">
            <a:noFill/>
            <a:miter lim="800000"/>
            <a:headEnd/>
            <a:tailEnd/>
          </a:ln>
        </p:spPr>
        <p:txBody>
          <a:bodyPr wrap="square">
            <a:spAutoFit/>
          </a:bodyPr>
          <a:lstStyle/>
          <a:p>
            <a:r>
              <a:rPr lang="en-US" sz="1200" dirty="0"/>
              <a:t>Equivalent to 200 mg/kg/day adult</a:t>
            </a:r>
            <a:endParaRPr lang="en-US" sz="1200" b="1" dirty="0"/>
          </a:p>
          <a:p>
            <a:r>
              <a:rPr lang="en-US" sz="1200" b="1" dirty="0"/>
              <a:t>80% infants maintain [</a:t>
            </a:r>
            <a:r>
              <a:rPr lang="en-US" sz="1200" b="1" dirty="0" err="1"/>
              <a:t>Fluc</a:t>
            </a:r>
            <a:r>
              <a:rPr lang="en-US" sz="1200" b="1" dirty="0"/>
              <a:t>] &gt; MIC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3"/>
                                        </p:tgtEl>
                                        <p:attrNameLst>
                                          <p:attrName>ppt_x</p:attrName>
                                        </p:attrNameLst>
                                      </p:cBhvr>
                                      <p:tavLst>
                                        <p:tav tm="0">
                                          <p:val>
                                            <p:strVal val="ppt_x"/>
                                          </p:val>
                                        </p:tav>
                                        <p:tav tm="100000">
                                          <p:val>
                                            <p:strVal val="ppt_x"/>
                                          </p:val>
                                        </p:tav>
                                      </p:tavLst>
                                    </p:anim>
                                    <p:anim calcmode="lin" valueType="num">
                                      <p:cBhvr additive="base">
                                        <p:cTn id="7" dur="500"/>
                                        <p:tgtEl>
                                          <p:spTgt spid="23"/>
                                        </p:tgtEl>
                                        <p:attrNameLst>
                                          <p:attrName>ppt_y</p:attrName>
                                        </p:attrNameLst>
                                      </p:cBhvr>
                                      <p:tavLst>
                                        <p:tav tm="0">
                                          <p:val>
                                            <p:strVal val="ppt_y"/>
                                          </p:val>
                                        </p:tav>
                                        <p:tav tm="100000">
                                          <p:val>
                                            <p:strVal val="1+ppt_h/2"/>
                                          </p:val>
                                        </p:tav>
                                      </p:tavLst>
                                    </p:anim>
                                    <p:set>
                                      <p:cBhvr>
                                        <p:cTn id="8" dur="1" fill="hold">
                                          <p:stCondLst>
                                            <p:cond delay="499"/>
                                          </p:stCondLst>
                                        </p:cTn>
                                        <p:tgtEl>
                                          <p:spTgt spid="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5"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2484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248400"/>
            <a:ext cx="1365250" cy="457200"/>
          </a:xfrm>
          <a:prstGeom prst="rect">
            <a:avLst/>
          </a:prstGeom>
        </p:spPr>
      </p:pic>
      <p:sp>
        <p:nvSpPr>
          <p:cNvPr id="8" name="Rectangle 4"/>
          <p:cNvSpPr txBox="1">
            <a:spLocks noChangeArrowheads="1"/>
          </p:cNvSpPr>
          <p:nvPr/>
        </p:nvSpPr>
        <p:spPr>
          <a:xfrm>
            <a:off x="762000" y="1143000"/>
            <a:ext cx="7770114" cy="990600"/>
          </a:xfrm>
          <a:prstGeom prst="rect">
            <a:avLst/>
          </a:prstGeom>
          <a:noFill/>
          <a:ln/>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ea typeface="+mn-ea"/>
                <a:cs typeface="Times New Roman"/>
              </a:rPr>
              <a:t>Global appreciation and demand for personalized medicine</a:t>
            </a:r>
            <a:endParaRPr kumimoji="0" lang="en-US" sz="2800" b="0" i="0" u="none" strike="noStrike" kern="1200" cap="none" spc="0" normalizeH="0" baseline="0" noProof="0" dirty="0">
              <a:ln>
                <a:noFill/>
              </a:ln>
              <a:solidFill>
                <a:schemeClr val="tx1"/>
              </a:solidFill>
              <a:effectLst/>
              <a:uLnTx/>
              <a:uFillTx/>
              <a:ea typeface="+mn-ea"/>
              <a:cs typeface="Times New Roman"/>
            </a:endParaRPr>
          </a:p>
        </p:txBody>
      </p:sp>
      <p:sp>
        <p:nvSpPr>
          <p:cNvPr id="9" name="Rectangle 5"/>
          <p:cNvSpPr>
            <a:spLocks noChangeArrowheads="1"/>
          </p:cNvSpPr>
          <p:nvPr/>
        </p:nvSpPr>
        <p:spPr bwMode="auto">
          <a:xfrm>
            <a:off x="762000" y="2057400"/>
            <a:ext cx="7848600" cy="1373188"/>
          </a:xfrm>
          <a:prstGeom prst="rect">
            <a:avLst/>
          </a:prstGeom>
          <a:noFill/>
          <a:ln w="9525">
            <a:noFill/>
            <a:miter lim="800000"/>
            <a:headEnd/>
            <a:tailEnd/>
          </a:ln>
          <a:effectLst/>
        </p:spPr>
        <p:txBody>
          <a:bodyPr wrap="square">
            <a:spAutoFit/>
          </a:bodyPr>
          <a:lstStyle/>
          <a:p>
            <a:pPr marL="342900" indent="-342900">
              <a:buFontTx/>
              <a:buChar char="•"/>
            </a:pPr>
            <a:r>
              <a:rPr lang="en-US" sz="2800" dirty="0"/>
              <a:t>More quantitative data on </a:t>
            </a:r>
            <a:r>
              <a:rPr lang="en-US" sz="2800" dirty="0" err="1"/>
              <a:t>benefit:risk</a:t>
            </a:r>
            <a:r>
              <a:rPr lang="en-US" sz="2800" dirty="0"/>
              <a:t> of drug therapy exists today with greater appreciation for complexities of dosing requirements</a:t>
            </a:r>
          </a:p>
        </p:txBody>
      </p:sp>
      <p:sp>
        <p:nvSpPr>
          <p:cNvPr id="10" name="Rectangle 7"/>
          <p:cNvSpPr>
            <a:spLocks noChangeArrowheads="1"/>
          </p:cNvSpPr>
          <p:nvPr/>
        </p:nvSpPr>
        <p:spPr bwMode="auto">
          <a:xfrm>
            <a:off x="762000" y="3457575"/>
            <a:ext cx="7848600" cy="1800225"/>
          </a:xfrm>
          <a:prstGeom prst="rect">
            <a:avLst/>
          </a:prstGeom>
          <a:noFill/>
          <a:ln w="9525">
            <a:noFill/>
            <a:miter lim="800000"/>
            <a:headEnd/>
            <a:tailEnd/>
          </a:ln>
          <a:effectLst/>
        </p:spPr>
        <p:txBody>
          <a:bodyPr wrap="square">
            <a:spAutoFit/>
          </a:bodyPr>
          <a:lstStyle/>
          <a:p>
            <a:pPr marL="342900" indent="-342900">
              <a:buFontTx/>
              <a:buChar char="•"/>
            </a:pPr>
            <a:r>
              <a:rPr lang="en-US" sz="2800" dirty="0"/>
              <a:t>Medication errors and adverse drug reactions affect at least 1.5 million people every year at a cost to the healthcare system between $77 and $177 billion annually </a:t>
            </a:r>
          </a:p>
        </p:txBody>
      </p:sp>
      <p:sp>
        <p:nvSpPr>
          <p:cNvPr id="11" name="Rectangle 10"/>
          <p:cNvSpPr>
            <a:spLocks noChangeArrowheads="1"/>
          </p:cNvSpPr>
          <p:nvPr/>
        </p:nvSpPr>
        <p:spPr bwMode="auto">
          <a:xfrm>
            <a:off x="762000" y="5302250"/>
            <a:ext cx="7848600" cy="946150"/>
          </a:xfrm>
          <a:prstGeom prst="rect">
            <a:avLst/>
          </a:prstGeom>
          <a:noFill/>
          <a:ln w="9525">
            <a:noFill/>
            <a:miter lim="800000"/>
            <a:headEnd/>
            <a:tailEnd/>
          </a:ln>
          <a:effectLst/>
        </p:spPr>
        <p:txBody>
          <a:bodyPr wrap="square">
            <a:spAutoFit/>
          </a:bodyPr>
          <a:lstStyle/>
          <a:p>
            <a:pPr marL="342900" indent="-342900">
              <a:buFontTx/>
              <a:buChar char="•"/>
            </a:pPr>
            <a:r>
              <a:rPr lang="en-US" sz="2800" dirty="0"/>
              <a:t>75% of drugs on market have no information on how to manage drug therapy in children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2484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248400"/>
            <a:ext cx="1365250" cy="457200"/>
          </a:xfrm>
          <a:prstGeom prst="rect">
            <a:avLst/>
          </a:prstGeom>
        </p:spPr>
      </p:pic>
      <p:sp>
        <p:nvSpPr>
          <p:cNvPr id="12" name="Rectangle 4"/>
          <p:cNvSpPr txBox="1">
            <a:spLocks noChangeArrowheads="1"/>
          </p:cNvSpPr>
          <p:nvPr/>
        </p:nvSpPr>
        <p:spPr>
          <a:xfrm>
            <a:off x="609600" y="1371599"/>
            <a:ext cx="7543800" cy="1370013"/>
          </a:xfrm>
          <a:prstGeom prst="rect">
            <a:avLst/>
          </a:prstGeom>
          <a:noFill/>
          <a:ln/>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ea typeface="+mn-ea"/>
                <a:cs typeface="Times New Roman"/>
              </a:rPr>
              <a:t>Data provided in </a:t>
            </a:r>
            <a:r>
              <a:rPr kumimoji="0" lang="en-US" sz="2800" b="0" i="0" u="none" strike="noStrike" kern="1200" cap="none" spc="0" normalizeH="0" baseline="0" noProof="0" dirty="0" err="1" smtClean="0">
                <a:ln>
                  <a:noFill/>
                </a:ln>
                <a:solidFill>
                  <a:schemeClr val="tx1"/>
                </a:solidFill>
                <a:effectLst/>
                <a:uLnTx/>
                <a:uFillTx/>
                <a:ea typeface="+mn-ea"/>
                <a:cs typeface="Times New Roman"/>
              </a:rPr>
              <a:t>compendial</a:t>
            </a:r>
            <a:r>
              <a:rPr kumimoji="0" lang="en-US" sz="2800" b="0" i="0" u="none" strike="noStrike" kern="1200" cap="none" spc="0" normalizeH="0" baseline="0" noProof="0" dirty="0" smtClean="0">
                <a:ln>
                  <a:noFill/>
                </a:ln>
                <a:solidFill>
                  <a:schemeClr val="tx1"/>
                </a:solidFill>
                <a:effectLst/>
                <a:uLnTx/>
                <a:uFillTx/>
                <a:ea typeface="+mn-ea"/>
                <a:cs typeface="Times New Roman"/>
              </a:rPr>
              <a:t> sources is often based on small studies – many pediatric subpopulations are left behind</a:t>
            </a:r>
            <a:endParaRPr kumimoji="0" lang="en-US" sz="2800" b="0" i="0" u="none" strike="noStrike" kern="1200" cap="none" spc="0" normalizeH="0" baseline="0" noProof="0" dirty="0">
              <a:ln>
                <a:noFill/>
              </a:ln>
              <a:solidFill>
                <a:schemeClr val="tx1"/>
              </a:solidFill>
              <a:effectLst/>
              <a:uLnTx/>
              <a:uFillTx/>
              <a:ea typeface="+mn-ea"/>
              <a:cs typeface="Times New Roman"/>
            </a:endParaRPr>
          </a:p>
        </p:txBody>
      </p:sp>
      <p:sp>
        <p:nvSpPr>
          <p:cNvPr id="13" name="Rectangle 6"/>
          <p:cNvSpPr>
            <a:spLocks noChangeArrowheads="1"/>
          </p:cNvSpPr>
          <p:nvPr/>
        </p:nvSpPr>
        <p:spPr bwMode="auto">
          <a:xfrm>
            <a:off x="609600" y="2741613"/>
            <a:ext cx="7620000" cy="1373187"/>
          </a:xfrm>
          <a:prstGeom prst="rect">
            <a:avLst/>
          </a:prstGeom>
          <a:noFill/>
          <a:ln w="9525">
            <a:noFill/>
            <a:miter lim="800000"/>
            <a:headEnd/>
            <a:tailEnd/>
          </a:ln>
          <a:effectLst/>
        </p:spPr>
        <p:txBody>
          <a:bodyPr>
            <a:spAutoFit/>
          </a:bodyPr>
          <a:lstStyle/>
          <a:p>
            <a:pPr marL="342900" indent="-342900">
              <a:buFontTx/>
              <a:buChar char="•"/>
            </a:pPr>
            <a:r>
              <a:rPr lang="en-US" sz="2800" dirty="0"/>
              <a:t>Children are dosed (experimented on) every day with the caregiver using only their “best medical judgment” to guide them </a:t>
            </a:r>
          </a:p>
        </p:txBody>
      </p:sp>
      <p:sp>
        <p:nvSpPr>
          <p:cNvPr id="14" name="Rectangle 7"/>
          <p:cNvSpPr>
            <a:spLocks noChangeArrowheads="1"/>
          </p:cNvSpPr>
          <p:nvPr/>
        </p:nvSpPr>
        <p:spPr bwMode="auto">
          <a:xfrm>
            <a:off x="609600" y="4083050"/>
            <a:ext cx="7620000" cy="946150"/>
          </a:xfrm>
          <a:prstGeom prst="rect">
            <a:avLst/>
          </a:prstGeom>
          <a:noFill/>
          <a:ln w="9525">
            <a:noFill/>
            <a:miter lim="800000"/>
            <a:headEnd/>
            <a:tailEnd/>
          </a:ln>
          <a:effectLst/>
        </p:spPr>
        <p:txBody>
          <a:bodyPr>
            <a:spAutoFit/>
          </a:bodyPr>
          <a:lstStyle/>
          <a:p>
            <a:pPr marL="342900" indent="-342900">
              <a:buFontTx/>
              <a:buChar char="•"/>
            </a:pPr>
            <a:r>
              <a:rPr lang="en-US" sz="2800"/>
              <a:t>The knowledge is static </a:t>
            </a:r>
            <a:r>
              <a:rPr lang="en-US" sz="2800">
                <a:sym typeface="Wingdings" pitchFamily="2" charset="2"/>
              </a:rPr>
              <a:t> not specific to the patient and does not evolve</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endParaRPr lang="en-US" sz="3200" u="sng" cap="small" dirty="0">
              <a:solidFill>
                <a:srgbClr val="730000"/>
              </a:solidFill>
            </a:endParaRP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2484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248400"/>
            <a:ext cx="1365250" cy="457200"/>
          </a:xfrm>
          <a:prstGeom prst="rect">
            <a:avLst/>
          </a:prstGeom>
        </p:spPr>
      </p:pic>
      <p:cxnSp>
        <p:nvCxnSpPr>
          <p:cNvPr id="9" name="Straight Connector 8"/>
          <p:cNvCxnSpPr/>
          <p:nvPr/>
        </p:nvCxnSpPr>
        <p:spPr>
          <a:xfrm rot="5400000">
            <a:off x="-1029495" y="3237707"/>
            <a:ext cx="3733800" cy="158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rot="5400000">
            <a:off x="-622301" y="3101976"/>
            <a:ext cx="3460750" cy="0"/>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5400000">
            <a:off x="6284912" y="3238501"/>
            <a:ext cx="3733800" cy="3175"/>
          </a:xfrm>
          <a:prstGeom prst="line">
            <a:avLst/>
          </a:prstGeom>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rot="5400000">
            <a:off x="6150768" y="3101182"/>
            <a:ext cx="3460750" cy="1587"/>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836611" y="5103814"/>
            <a:ext cx="7315200" cy="1587"/>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a:xfrm>
            <a:off x="1108074" y="4832351"/>
            <a:ext cx="6772275" cy="1588"/>
          </a:xfrm>
          <a:prstGeom prst="line">
            <a:avLst/>
          </a:prstGeom>
        </p:spPr>
        <p:style>
          <a:lnRef idx="2">
            <a:schemeClr val="dk1"/>
          </a:lnRef>
          <a:fillRef idx="0">
            <a:schemeClr val="dk1"/>
          </a:fillRef>
          <a:effectRef idx="1">
            <a:schemeClr val="dk1"/>
          </a:effectRef>
          <a:fontRef idx="minor">
            <a:schemeClr val="tx1"/>
          </a:fontRef>
        </p:style>
      </p:cxnSp>
      <p:sp>
        <p:nvSpPr>
          <p:cNvPr id="18" name="TextBox 19"/>
          <p:cNvSpPr txBox="1">
            <a:spLocks noChangeArrowheads="1"/>
          </p:cNvSpPr>
          <p:nvPr/>
        </p:nvSpPr>
        <p:spPr bwMode="auto">
          <a:xfrm>
            <a:off x="793749" y="1447801"/>
            <a:ext cx="271462" cy="2862263"/>
          </a:xfrm>
          <a:prstGeom prst="rect">
            <a:avLst/>
          </a:prstGeom>
          <a:noFill/>
          <a:ln w="9525">
            <a:noFill/>
            <a:miter lim="800000"/>
            <a:headEnd/>
            <a:tailEnd/>
          </a:ln>
        </p:spPr>
        <p:txBody>
          <a:bodyPr>
            <a:spAutoFit/>
          </a:bodyPr>
          <a:lstStyle/>
          <a:p>
            <a:endParaRPr lang="en-US" sz="1800" b="1">
              <a:solidFill>
                <a:srgbClr val="FF0000"/>
              </a:solidFill>
            </a:endParaRPr>
          </a:p>
          <a:p>
            <a:r>
              <a:rPr lang="en-US" sz="1800" b="1">
                <a:solidFill>
                  <a:srgbClr val="FF0000"/>
                </a:solidFill>
              </a:rPr>
              <a:t>E</a:t>
            </a:r>
          </a:p>
          <a:p>
            <a:r>
              <a:rPr lang="en-US" sz="1600" b="1">
                <a:solidFill>
                  <a:srgbClr val="FF0000"/>
                </a:solidFill>
              </a:rPr>
              <a:t>LECTRONIC</a:t>
            </a:r>
          </a:p>
        </p:txBody>
      </p:sp>
      <p:sp>
        <p:nvSpPr>
          <p:cNvPr id="19" name="TextBox 20"/>
          <p:cNvSpPr txBox="1">
            <a:spLocks noChangeArrowheads="1"/>
          </p:cNvSpPr>
          <p:nvPr/>
        </p:nvSpPr>
        <p:spPr bwMode="auto">
          <a:xfrm>
            <a:off x="7847011" y="2070101"/>
            <a:ext cx="271463" cy="1816100"/>
          </a:xfrm>
          <a:prstGeom prst="rect">
            <a:avLst/>
          </a:prstGeom>
          <a:noFill/>
          <a:ln w="9525">
            <a:noFill/>
            <a:miter lim="800000"/>
            <a:headEnd/>
            <a:tailEnd/>
          </a:ln>
        </p:spPr>
        <p:txBody>
          <a:bodyPr>
            <a:spAutoFit/>
          </a:bodyPr>
          <a:lstStyle/>
          <a:p>
            <a:r>
              <a:rPr lang="en-US" sz="1600" b="1">
                <a:solidFill>
                  <a:srgbClr val="FF0000"/>
                </a:solidFill>
              </a:rPr>
              <a:t>REC</a:t>
            </a:r>
          </a:p>
          <a:p>
            <a:r>
              <a:rPr lang="en-US" sz="1600" b="1">
                <a:solidFill>
                  <a:srgbClr val="FF0000"/>
                </a:solidFill>
              </a:rPr>
              <a:t>ORDS</a:t>
            </a:r>
          </a:p>
        </p:txBody>
      </p:sp>
      <p:sp>
        <p:nvSpPr>
          <p:cNvPr id="20" name="TextBox 21"/>
          <p:cNvSpPr txBox="1">
            <a:spLocks noChangeArrowheads="1"/>
          </p:cNvSpPr>
          <p:nvPr/>
        </p:nvSpPr>
        <p:spPr bwMode="auto">
          <a:xfrm>
            <a:off x="3765549" y="4800601"/>
            <a:ext cx="2100262" cy="338138"/>
          </a:xfrm>
          <a:prstGeom prst="rect">
            <a:avLst/>
          </a:prstGeom>
          <a:noFill/>
          <a:ln w="9525">
            <a:noFill/>
            <a:miter lim="800000"/>
            <a:headEnd/>
            <a:tailEnd/>
          </a:ln>
        </p:spPr>
        <p:txBody>
          <a:bodyPr>
            <a:spAutoFit/>
          </a:bodyPr>
          <a:lstStyle/>
          <a:p>
            <a:r>
              <a:rPr lang="en-US" sz="1600" b="1">
                <a:solidFill>
                  <a:srgbClr val="FF0000"/>
                </a:solidFill>
              </a:rPr>
              <a:t>M  E  D  I  C  A  L</a:t>
            </a:r>
          </a:p>
        </p:txBody>
      </p:sp>
      <p:cxnSp>
        <p:nvCxnSpPr>
          <p:cNvPr id="21" name="Straight Connector 20"/>
          <p:cNvCxnSpPr/>
          <p:nvPr/>
        </p:nvCxnSpPr>
        <p:spPr>
          <a:xfrm>
            <a:off x="836611" y="1371601"/>
            <a:ext cx="271463" cy="1588"/>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p:nvPr/>
        </p:nvCxnSpPr>
        <p:spPr>
          <a:xfrm>
            <a:off x="7880349" y="1371601"/>
            <a:ext cx="271462" cy="1588"/>
          </a:xfrm>
          <a:prstGeom prst="line">
            <a:avLst/>
          </a:prstGeom>
        </p:spPr>
        <p:style>
          <a:lnRef idx="2">
            <a:schemeClr val="dk1"/>
          </a:lnRef>
          <a:fillRef idx="0">
            <a:schemeClr val="dk1"/>
          </a:fillRef>
          <a:effectRef idx="1">
            <a:schemeClr val="dk1"/>
          </a:effectRef>
          <a:fontRef idx="minor">
            <a:schemeClr val="tx1"/>
          </a:fontRef>
        </p:style>
      </p:cxnSp>
      <p:pic>
        <p:nvPicPr>
          <p:cNvPr id="23" name="Picture 24" descr="baby.jpg"/>
          <p:cNvPicPr>
            <a:picLocks noChangeAspect="1"/>
          </p:cNvPicPr>
          <p:nvPr/>
        </p:nvPicPr>
        <p:blipFill>
          <a:blip r:embed="rId6"/>
          <a:srcRect/>
          <a:stretch>
            <a:fillRect/>
          </a:stretch>
        </p:blipFill>
        <p:spPr bwMode="auto">
          <a:xfrm>
            <a:off x="4019549" y="1755776"/>
            <a:ext cx="1243012" cy="2243138"/>
          </a:xfrm>
          <a:prstGeom prst="rect">
            <a:avLst/>
          </a:prstGeom>
          <a:noFill/>
          <a:ln w="9525">
            <a:noFill/>
            <a:miter lim="800000"/>
            <a:headEnd/>
            <a:tailEnd/>
          </a:ln>
        </p:spPr>
      </p:pic>
      <p:sp>
        <p:nvSpPr>
          <p:cNvPr id="24" name="Rectangle 23"/>
          <p:cNvSpPr>
            <a:spLocks noChangeArrowheads="1"/>
          </p:cNvSpPr>
          <p:nvPr/>
        </p:nvSpPr>
        <p:spPr bwMode="auto">
          <a:xfrm>
            <a:off x="1108074" y="1628776"/>
            <a:ext cx="3386137" cy="646113"/>
          </a:xfrm>
          <a:prstGeom prst="rect">
            <a:avLst/>
          </a:prstGeom>
          <a:noFill/>
          <a:ln w="9525">
            <a:noFill/>
            <a:miter lim="800000"/>
            <a:headEnd/>
            <a:tailEnd/>
          </a:ln>
        </p:spPr>
        <p:txBody>
          <a:bodyPr>
            <a:spAutoFit/>
          </a:bodyPr>
          <a:lstStyle/>
          <a:p>
            <a:r>
              <a:rPr lang="en-US" sz="1800"/>
              <a:t>Direct Indicators of Health Status (vital signs, BP, Temp, HR…)</a:t>
            </a:r>
          </a:p>
        </p:txBody>
      </p:sp>
      <p:sp>
        <p:nvSpPr>
          <p:cNvPr id="25" name="Rectangle 24"/>
          <p:cNvSpPr>
            <a:spLocks noChangeArrowheads="1"/>
          </p:cNvSpPr>
          <p:nvPr/>
        </p:nvSpPr>
        <p:spPr bwMode="auto">
          <a:xfrm>
            <a:off x="1243011" y="3230564"/>
            <a:ext cx="2979738" cy="646112"/>
          </a:xfrm>
          <a:prstGeom prst="rect">
            <a:avLst/>
          </a:prstGeom>
          <a:noFill/>
          <a:ln w="9525">
            <a:noFill/>
            <a:miter lim="800000"/>
            <a:headEnd/>
            <a:tailEnd/>
          </a:ln>
        </p:spPr>
        <p:txBody>
          <a:bodyPr>
            <a:spAutoFit/>
          </a:bodyPr>
          <a:lstStyle/>
          <a:p>
            <a:r>
              <a:rPr lang="en-US" sz="1800"/>
              <a:t>Disease/Condition specific assessments (Scans, Tests…)</a:t>
            </a:r>
          </a:p>
        </p:txBody>
      </p:sp>
      <p:sp>
        <p:nvSpPr>
          <p:cNvPr id="26" name="Rectangle 25"/>
          <p:cNvSpPr>
            <a:spLocks noChangeArrowheads="1"/>
          </p:cNvSpPr>
          <p:nvPr/>
        </p:nvSpPr>
        <p:spPr bwMode="auto">
          <a:xfrm>
            <a:off x="3100386" y="4192589"/>
            <a:ext cx="3524250" cy="368300"/>
          </a:xfrm>
          <a:prstGeom prst="rect">
            <a:avLst/>
          </a:prstGeom>
          <a:noFill/>
          <a:ln w="9525">
            <a:noFill/>
            <a:miter lim="800000"/>
            <a:headEnd/>
            <a:tailEnd/>
          </a:ln>
        </p:spPr>
        <p:txBody>
          <a:bodyPr wrap="none">
            <a:spAutoFit/>
          </a:bodyPr>
          <a:lstStyle/>
          <a:p>
            <a:r>
              <a:rPr lang="en-US" sz="1800"/>
              <a:t>TDM Data (Drug/Biomarker levels)</a:t>
            </a:r>
          </a:p>
        </p:txBody>
      </p:sp>
      <p:sp>
        <p:nvSpPr>
          <p:cNvPr id="27" name="Rectangle 26"/>
          <p:cNvSpPr>
            <a:spLocks noChangeArrowheads="1"/>
          </p:cNvSpPr>
          <p:nvPr/>
        </p:nvSpPr>
        <p:spPr bwMode="auto">
          <a:xfrm>
            <a:off x="5103811" y="1673226"/>
            <a:ext cx="2844800" cy="646113"/>
          </a:xfrm>
          <a:prstGeom prst="rect">
            <a:avLst/>
          </a:prstGeom>
          <a:noFill/>
          <a:ln w="9525">
            <a:noFill/>
            <a:miter lim="800000"/>
            <a:headEnd/>
            <a:tailEnd/>
          </a:ln>
        </p:spPr>
        <p:txBody>
          <a:bodyPr>
            <a:spAutoFit/>
          </a:bodyPr>
          <a:lstStyle/>
          <a:p>
            <a:r>
              <a:rPr lang="en-US" sz="1800"/>
              <a:t>Clinical Observations  &amp; Patient Response to Therapy</a:t>
            </a:r>
          </a:p>
        </p:txBody>
      </p:sp>
      <p:sp>
        <p:nvSpPr>
          <p:cNvPr id="28" name="Rectangle 27"/>
          <p:cNvSpPr>
            <a:spLocks noChangeArrowheads="1"/>
          </p:cNvSpPr>
          <p:nvPr/>
        </p:nvSpPr>
        <p:spPr bwMode="auto">
          <a:xfrm>
            <a:off x="5208586" y="3359151"/>
            <a:ext cx="2711450" cy="366713"/>
          </a:xfrm>
          <a:prstGeom prst="rect">
            <a:avLst/>
          </a:prstGeom>
          <a:noFill/>
          <a:ln w="9525">
            <a:noFill/>
            <a:miter lim="800000"/>
            <a:headEnd/>
            <a:tailEnd/>
          </a:ln>
        </p:spPr>
        <p:txBody>
          <a:bodyPr wrap="none">
            <a:spAutoFit/>
          </a:bodyPr>
          <a:lstStyle/>
          <a:p>
            <a:r>
              <a:rPr lang="en-US" sz="1800"/>
              <a:t>Procedures or Interventions</a:t>
            </a:r>
          </a:p>
        </p:txBody>
      </p:sp>
      <p:cxnSp>
        <p:nvCxnSpPr>
          <p:cNvPr id="29" name="Shape 214"/>
          <p:cNvCxnSpPr/>
          <p:nvPr/>
        </p:nvCxnSpPr>
        <p:spPr>
          <a:xfrm>
            <a:off x="6526211" y="2333626"/>
            <a:ext cx="1285875" cy="384175"/>
          </a:xfrm>
          <a:prstGeom prst="bentConnector3">
            <a:avLst>
              <a:gd name="adj1" fmla="val -631"/>
            </a:avLst>
          </a:prstGeom>
          <a:ln>
            <a:tailEnd type="arrow"/>
          </a:ln>
        </p:spPr>
        <p:style>
          <a:lnRef idx="2">
            <a:schemeClr val="dk1"/>
          </a:lnRef>
          <a:fillRef idx="0">
            <a:schemeClr val="dk1"/>
          </a:fillRef>
          <a:effectRef idx="1">
            <a:schemeClr val="dk1"/>
          </a:effectRef>
          <a:fontRef idx="minor">
            <a:schemeClr val="tx1"/>
          </a:fontRef>
        </p:style>
      </p:cxnSp>
      <p:cxnSp>
        <p:nvCxnSpPr>
          <p:cNvPr id="30" name="Shape 215"/>
          <p:cNvCxnSpPr/>
          <p:nvPr/>
        </p:nvCxnSpPr>
        <p:spPr>
          <a:xfrm rot="10800000" flipV="1">
            <a:off x="1174749" y="2333626"/>
            <a:ext cx="1152525" cy="384175"/>
          </a:xfrm>
          <a:prstGeom prst="bentConnector3">
            <a:avLst>
              <a:gd name="adj1" fmla="val -754"/>
            </a:avLst>
          </a:prstGeom>
          <a:ln>
            <a:tailEnd type="arrow"/>
          </a:ln>
        </p:spPr>
        <p:style>
          <a:lnRef idx="2">
            <a:schemeClr val="dk1"/>
          </a:lnRef>
          <a:fillRef idx="0">
            <a:schemeClr val="dk1"/>
          </a:fillRef>
          <a:effectRef idx="1">
            <a:schemeClr val="dk1"/>
          </a:effectRef>
          <a:fontRef idx="minor">
            <a:schemeClr val="tx1"/>
          </a:fontRef>
        </p:style>
      </p:cxnSp>
      <p:cxnSp>
        <p:nvCxnSpPr>
          <p:cNvPr id="31" name="Shape 215"/>
          <p:cNvCxnSpPr/>
          <p:nvPr/>
        </p:nvCxnSpPr>
        <p:spPr>
          <a:xfrm rot="10800000">
            <a:off x="1174749" y="2909889"/>
            <a:ext cx="1152525" cy="320675"/>
          </a:xfrm>
          <a:prstGeom prst="bentConnector3">
            <a:avLst>
              <a:gd name="adj1" fmla="val -754"/>
            </a:avLst>
          </a:prstGeom>
          <a:ln>
            <a:tailEnd type="arrow"/>
          </a:ln>
        </p:spPr>
        <p:style>
          <a:lnRef idx="2">
            <a:schemeClr val="dk1"/>
          </a:lnRef>
          <a:fillRef idx="0">
            <a:schemeClr val="dk1"/>
          </a:fillRef>
          <a:effectRef idx="1">
            <a:schemeClr val="dk1"/>
          </a:effectRef>
          <a:fontRef idx="minor">
            <a:schemeClr val="tx1"/>
          </a:fontRef>
        </p:style>
      </p:cxnSp>
      <p:cxnSp>
        <p:nvCxnSpPr>
          <p:cNvPr id="32" name="Shape 215"/>
          <p:cNvCxnSpPr/>
          <p:nvPr/>
        </p:nvCxnSpPr>
        <p:spPr>
          <a:xfrm flipV="1">
            <a:off x="6526211" y="2973389"/>
            <a:ext cx="1285875" cy="320675"/>
          </a:xfrm>
          <a:prstGeom prst="bentConnector3">
            <a:avLst>
              <a:gd name="adj1" fmla="val 413"/>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rot="5400000">
            <a:off x="4499767" y="4639470"/>
            <a:ext cx="257175"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linds(horizontal)">
                                      <p:cBhvr>
                                        <p:cTn id="32" dur="500"/>
                                        <p:tgtEl>
                                          <p:spTgt spid="30"/>
                                        </p:tgtEl>
                                      </p:cBhvr>
                                    </p:animEffect>
                                  </p:childTnLst>
                                </p:cTn>
                              </p:par>
                              <p:par>
                                <p:cTn id="33" presetID="3" presetClass="entr" presetSubtype="1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par>
                                <p:cTn id="36" presetID="3" presetClass="entr" presetSubtype="1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linds(horizontal)">
                                      <p:cBhvr>
                                        <p:cTn id="38" dur="500"/>
                                        <p:tgtEl>
                                          <p:spTgt spid="33"/>
                                        </p:tgtEl>
                                      </p:cBhvr>
                                    </p:animEffect>
                                  </p:childTnLst>
                                </p:cTn>
                              </p:par>
                              <p:par>
                                <p:cTn id="39" presetID="3" presetClass="entr" presetSubtype="1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linds(horizontal)">
                                      <p:cBhvr>
                                        <p:cTn id="41" dur="500"/>
                                        <p:tgtEl>
                                          <p:spTgt spid="29"/>
                                        </p:tgtEl>
                                      </p:cBhvr>
                                    </p:animEffect>
                                  </p:childTnLst>
                                </p:cTn>
                              </p:par>
                              <p:par>
                                <p:cTn id="42" presetID="3" presetClass="entr" presetSubtype="1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linds(horizontal)">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dissolve">
                                      <p:cBhvr>
                                        <p:cTn id="52" dur="500"/>
                                        <p:tgtEl>
                                          <p:spTgt spid="18"/>
                                        </p:tgtEl>
                                      </p:cBhvr>
                                    </p:animEffect>
                                  </p:childTnLst>
                                </p:cTn>
                              </p:par>
                              <p:par>
                                <p:cTn id="53" presetID="9"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dissolve">
                                      <p:cBhvr>
                                        <p:cTn id="55" dur="500"/>
                                        <p:tgtEl>
                                          <p:spTgt spid="10"/>
                                        </p:tgtEl>
                                      </p:cBhvr>
                                    </p:animEffect>
                                  </p:childTnLst>
                                </p:cTn>
                              </p:par>
                              <p:par>
                                <p:cTn id="56" presetID="9"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dissolve">
                                      <p:cBhvr>
                                        <p:cTn id="58" dur="500"/>
                                        <p:tgtEl>
                                          <p:spTgt spid="9"/>
                                        </p:tgtEl>
                                      </p:cBhvr>
                                    </p:animEffect>
                                  </p:childTnLst>
                                </p:cTn>
                              </p:par>
                              <p:par>
                                <p:cTn id="59" presetID="9"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dissolve">
                                      <p:cBhvr>
                                        <p:cTn id="61" dur="500"/>
                                        <p:tgtEl>
                                          <p:spTgt spid="17"/>
                                        </p:tgtEl>
                                      </p:cBhvr>
                                    </p:animEffect>
                                  </p:childTnLst>
                                </p:cTn>
                              </p:par>
                              <p:par>
                                <p:cTn id="62" presetID="9" presetClass="entr" presetSubtype="0" fill="hold"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dissolve">
                                      <p:cBhvr>
                                        <p:cTn id="64" dur="500"/>
                                        <p:tgtEl>
                                          <p:spTgt spid="16"/>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500"/>
                                        <p:tgtEl>
                                          <p:spTgt spid="20"/>
                                        </p:tgtEl>
                                      </p:cBhvr>
                                    </p:animEffect>
                                  </p:childTnLst>
                                </p:cTn>
                              </p:par>
                              <p:par>
                                <p:cTn id="68" presetID="9" presetClass="entr" presetSubtype="0" fill="hold" nodeType="with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dissolve">
                                      <p:cBhvr>
                                        <p:cTn id="70" dur="500"/>
                                        <p:tgtEl>
                                          <p:spTgt spid="15"/>
                                        </p:tgtEl>
                                      </p:cBhvr>
                                    </p:animEffect>
                                  </p:childTnLst>
                                </p:cTn>
                              </p:par>
                              <p:par>
                                <p:cTn id="71" presetID="9" presetClass="entr" presetSubtype="0" fill="hold"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dissolve">
                                      <p:cBhvr>
                                        <p:cTn id="73" dur="500"/>
                                        <p:tgtEl>
                                          <p:spTgt spid="11"/>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dissolve">
                                      <p:cBhvr>
                                        <p:cTn id="76" dur="500"/>
                                        <p:tgtEl>
                                          <p:spTgt spid="19"/>
                                        </p:tgtEl>
                                      </p:cBhvr>
                                    </p:animEffect>
                                  </p:childTnLst>
                                </p:cTn>
                              </p:par>
                              <p:par>
                                <p:cTn id="77" presetID="9"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dissolv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4" grpId="0"/>
      <p:bldP spid="25" grpId="0"/>
      <p:bldP spid="26" grpId="0"/>
      <p:bldP spid="2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endParaRPr lang="en-US" sz="3200" u="sng" cap="small" dirty="0">
              <a:solidFill>
                <a:srgbClr val="730000"/>
              </a:solidFill>
            </a:endParaRPr>
          </a:p>
        </p:txBody>
      </p:sp>
      <p:grpSp>
        <p:nvGrpSpPr>
          <p:cNvPr id="3" name="Group 286"/>
          <p:cNvGrpSpPr>
            <a:grpSpLocks/>
          </p:cNvGrpSpPr>
          <p:nvPr/>
        </p:nvGrpSpPr>
        <p:grpSpPr bwMode="auto">
          <a:xfrm flipH="1">
            <a:off x="7662863" y="1219200"/>
            <a:ext cx="642937" cy="860425"/>
            <a:chOff x="2742406" y="1600200"/>
            <a:chExt cx="3125788" cy="4268487"/>
          </a:xfrm>
        </p:grpSpPr>
        <p:cxnSp>
          <p:nvCxnSpPr>
            <p:cNvPr id="348" name="Straight Connector 347"/>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349" name="Straight Connector 348"/>
            <p:cNvCxnSpPr/>
            <p:nvPr/>
          </p:nvCxnSpPr>
          <p:spPr>
            <a:xfrm rot="5400000">
              <a:off x="1448554" y="3195056"/>
              <a:ext cx="3197428" cy="7720"/>
            </a:xfrm>
            <a:prstGeom prst="line">
              <a:avLst/>
            </a:prstGeom>
          </p:spPr>
          <p:style>
            <a:lnRef idx="2">
              <a:schemeClr val="dk1"/>
            </a:lnRef>
            <a:fillRef idx="0">
              <a:schemeClr val="dk1"/>
            </a:fillRef>
            <a:effectRef idx="1">
              <a:schemeClr val="dk1"/>
            </a:effectRef>
            <a:fontRef idx="minor">
              <a:schemeClr val="tx1"/>
            </a:fontRef>
          </p:style>
        </p:cxnSp>
        <p:cxnSp>
          <p:nvCxnSpPr>
            <p:cNvPr id="350" name="Straight Connector 349"/>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351" name="Straight Connector 350"/>
            <p:cNvCxnSpPr/>
            <p:nvPr/>
          </p:nvCxnSpPr>
          <p:spPr>
            <a:xfrm rot="5400000">
              <a:off x="3964623" y="3195056"/>
              <a:ext cx="3197428" cy="7720"/>
            </a:xfrm>
            <a:prstGeom prst="line">
              <a:avLst/>
            </a:prstGeom>
          </p:spPr>
          <p:style>
            <a:lnRef idx="2">
              <a:schemeClr val="dk1"/>
            </a:lnRef>
            <a:fillRef idx="0">
              <a:schemeClr val="dk1"/>
            </a:fillRef>
            <a:effectRef idx="1">
              <a:schemeClr val="dk1"/>
            </a:effectRef>
            <a:fontRef idx="minor">
              <a:schemeClr val="tx1"/>
            </a:fontRef>
          </p:style>
        </p:cxnSp>
        <p:cxnSp>
          <p:nvCxnSpPr>
            <p:cNvPr id="352" name="Straight Connector 351"/>
            <p:cNvCxnSpPr/>
            <p:nvPr/>
          </p:nvCxnSpPr>
          <p:spPr>
            <a:xfrm>
              <a:off x="2742406" y="5026018"/>
              <a:ext cx="3125788" cy="7873"/>
            </a:xfrm>
            <a:prstGeom prst="line">
              <a:avLst/>
            </a:prstGeom>
          </p:spPr>
          <p:style>
            <a:lnRef idx="2">
              <a:schemeClr val="dk1"/>
            </a:lnRef>
            <a:fillRef idx="0">
              <a:schemeClr val="dk1"/>
            </a:fillRef>
            <a:effectRef idx="1">
              <a:schemeClr val="dk1"/>
            </a:effectRef>
            <a:fontRef idx="minor">
              <a:schemeClr val="tx1"/>
            </a:fontRef>
          </p:style>
        </p:cxnSp>
        <p:cxnSp>
          <p:nvCxnSpPr>
            <p:cNvPr id="353" name="Straight Connector 352"/>
            <p:cNvCxnSpPr/>
            <p:nvPr/>
          </p:nvCxnSpPr>
          <p:spPr>
            <a:xfrm>
              <a:off x="3051126" y="4797628"/>
              <a:ext cx="2508348" cy="7878"/>
            </a:xfrm>
            <a:prstGeom prst="line">
              <a:avLst/>
            </a:prstGeom>
          </p:spPr>
          <p:style>
            <a:lnRef idx="2">
              <a:schemeClr val="dk1"/>
            </a:lnRef>
            <a:fillRef idx="0">
              <a:schemeClr val="dk1"/>
            </a:fillRef>
            <a:effectRef idx="1">
              <a:schemeClr val="dk1"/>
            </a:effectRef>
            <a:fontRef idx="minor">
              <a:schemeClr val="tx1"/>
            </a:fontRef>
          </p:style>
        </p:cxnSp>
        <p:sp>
          <p:nvSpPr>
            <p:cNvPr id="354" name="TextBox 354"/>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355" name="TextBox 355"/>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356" name="TextBox 356"/>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357" name="Straight Connector 356"/>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358" name="Straight Connector 357"/>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4" name="Group 286"/>
          <p:cNvGrpSpPr>
            <a:grpSpLocks/>
          </p:cNvGrpSpPr>
          <p:nvPr/>
        </p:nvGrpSpPr>
        <p:grpSpPr bwMode="auto">
          <a:xfrm flipH="1">
            <a:off x="7662863" y="2141538"/>
            <a:ext cx="642937" cy="860425"/>
            <a:chOff x="2742406" y="1600200"/>
            <a:chExt cx="3125788" cy="4268487"/>
          </a:xfrm>
        </p:grpSpPr>
        <p:cxnSp>
          <p:nvCxnSpPr>
            <p:cNvPr id="360" name="Straight Connector 359"/>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361" name="Straight Connector 360"/>
            <p:cNvCxnSpPr/>
            <p:nvPr/>
          </p:nvCxnSpPr>
          <p:spPr>
            <a:xfrm rot="5400000">
              <a:off x="1448554" y="3195056"/>
              <a:ext cx="3197428" cy="7720"/>
            </a:xfrm>
            <a:prstGeom prst="line">
              <a:avLst/>
            </a:prstGeom>
          </p:spPr>
          <p:style>
            <a:lnRef idx="2">
              <a:schemeClr val="dk1"/>
            </a:lnRef>
            <a:fillRef idx="0">
              <a:schemeClr val="dk1"/>
            </a:fillRef>
            <a:effectRef idx="1">
              <a:schemeClr val="dk1"/>
            </a:effectRef>
            <a:fontRef idx="minor">
              <a:schemeClr val="tx1"/>
            </a:fontRef>
          </p:style>
        </p:cxnSp>
        <p:cxnSp>
          <p:nvCxnSpPr>
            <p:cNvPr id="362" name="Straight Connector 361"/>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363" name="Straight Connector 362"/>
            <p:cNvCxnSpPr/>
            <p:nvPr/>
          </p:nvCxnSpPr>
          <p:spPr>
            <a:xfrm rot="5400000">
              <a:off x="3964623" y="3195056"/>
              <a:ext cx="3197428" cy="7720"/>
            </a:xfrm>
            <a:prstGeom prst="line">
              <a:avLst/>
            </a:prstGeom>
          </p:spPr>
          <p:style>
            <a:lnRef idx="2">
              <a:schemeClr val="dk1"/>
            </a:lnRef>
            <a:fillRef idx="0">
              <a:schemeClr val="dk1"/>
            </a:fillRef>
            <a:effectRef idx="1">
              <a:schemeClr val="dk1"/>
            </a:effectRef>
            <a:fontRef idx="minor">
              <a:schemeClr val="tx1"/>
            </a:fontRef>
          </p:style>
        </p:cxnSp>
        <p:cxnSp>
          <p:nvCxnSpPr>
            <p:cNvPr id="364" name="Straight Connector 363"/>
            <p:cNvCxnSpPr/>
            <p:nvPr/>
          </p:nvCxnSpPr>
          <p:spPr>
            <a:xfrm>
              <a:off x="2742406" y="5026013"/>
              <a:ext cx="3125788" cy="7878"/>
            </a:xfrm>
            <a:prstGeom prst="line">
              <a:avLst/>
            </a:prstGeom>
          </p:spPr>
          <p:style>
            <a:lnRef idx="2">
              <a:schemeClr val="dk1"/>
            </a:lnRef>
            <a:fillRef idx="0">
              <a:schemeClr val="dk1"/>
            </a:fillRef>
            <a:effectRef idx="1">
              <a:schemeClr val="dk1"/>
            </a:effectRef>
            <a:fontRef idx="minor">
              <a:schemeClr val="tx1"/>
            </a:fontRef>
          </p:style>
        </p:cxnSp>
        <p:cxnSp>
          <p:nvCxnSpPr>
            <p:cNvPr id="365" name="Straight Connector 364"/>
            <p:cNvCxnSpPr/>
            <p:nvPr/>
          </p:nvCxnSpPr>
          <p:spPr>
            <a:xfrm>
              <a:off x="3051126" y="4797628"/>
              <a:ext cx="2508348" cy="7873"/>
            </a:xfrm>
            <a:prstGeom prst="line">
              <a:avLst/>
            </a:prstGeom>
          </p:spPr>
          <p:style>
            <a:lnRef idx="2">
              <a:schemeClr val="dk1"/>
            </a:lnRef>
            <a:fillRef idx="0">
              <a:schemeClr val="dk1"/>
            </a:fillRef>
            <a:effectRef idx="1">
              <a:schemeClr val="dk1"/>
            </a:effectRef>
            <a:fontRef idx="minor">
              <a:schemeClr val="tx1"/>
            </a:fontRef>
          </p:style>
        </p:cxnSp>
        <p:sp>
          <p:nvSpPr>
            <p:cNvPr id="366" name="TextBox 341"/>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367" name="TextBox 342"/>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368" name="TextBox 343"/>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369" name="Straight Connector 368"/>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370" name="Straight Connector 369"/>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5" name="Group 286"/>
          <p:cNvGrpSpPr>
            <a:grpSpLocks/>
          </p:cNvGrpSpPr>
          <p:nvPr/>
        </p:nvGrpSpPr>
        <p:grpSpPr bwMode="auto">
          <a:xfrm flipH="1">
            <a:off x="7662863" y="3063875"/>
            <a:ext cx="642937" cy="860425"/>
            <a:chOff x="2742406" y="1600200"/>
            <a:chExt cx="3125788" cy="4268487"/>
          </a:xfrm>
        </p:grpSpPr>
        <p:cxnSp>
          <p:nvCxnSpPr>
            <p:cNvPr id="372" name="Straight Connector 371"/>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373" name="Straight Connector 372"/>
            <p:cNvCxnSpPr/>
            <p:nvPr/>
          </p:nvCxnSpPr>
          <p:spPr>
            <a:xfrm rot="5400000">
              <a:off x="1448554" y="3195056"/>
              <a:ext cx="3197428" cy="7720"/>
            </a:xfrm>
            <a:prstGeom prst="line">
              <a:avLst/>
            </a:prstGeom>
          </p:spPr>
          <p:style>
            <a:lnRef idx="2">
              <a:schemeClr val="dk1"/>
            </a:lnRef>
            <a:fillRef idx="0">
              <a:schemeClr val="dk1"/>
            </a:fillRef>
            <a:effectRef idx="1">
              <a:schemeClr val="dk1"/>
            </a:effectRef>
            <a:fontRef idx="minor">
              <a:schemeClr val="tx1"/>
            </a:fontRef>
          </p:style>
        </p:cxnSp>
        <p:cxnSp>
          <p:nvCxnSpPr>
            <p:cNvPr id="374" name="Straight Connector 373"/>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375" name="Straight Connector 374"/>
            <p:cNvCxnSpPr/>
            <p:nvPr/>
          </p:nvCxnSpPr>
          <p:spPr>
            <a:xfrm rot="5400000">
              <a:off x="3964623" y="3195056"/>
              <a:ext cx="3197428" cy="7720"/>
            </a:xfrm>
            <a:prstGeom prst="line">
              <a:avLst/>
            </a:prstGeom>
          </p:spPr>
          <p:style>
            <a:lnRef idx="2">
              <a:schemeClr val="dk1"/>
            </a:lnRef>
            <a:fillRef idx="0">
              <a:schemeClr val="dk1"/>
            </a:fillRef>
            <a:effectRef idx="1">
              <a:schemeClr val="dk1"/>
            </a:effectRef>
            <a:fontRef idx="minor">
              <a:schemeClr val="tx1"/>
            </a:fontRef>
          </p:style>
        </p:cxnSp>
        <p:cxnSp>
          <p:nvCxnSpPr>
            <p:cNvPr id="376" name="Straight Connector 375"/>
            <p:cNvCxnSpPr/>
            <p:nvPr/>
          </p:nvCxnSpPr>
          <p:spPr>
            <a:xfrm>
              <a:off x="2742406" y="5026018"/>
              <a:ext cx="3125788" cy="7873"/>
            </a:xfrm>
            <a:prstGeom prst="line">
              <a:avLst/>
            </a:prstGeom>
          </p:spPr>
          <p:style>
            <a:lnRef idx="2">
              <a:schemeClr val="dk1"/>
            </a:lnRef>
            <a:fillRef idx="0">
              <a:schemeClr val="dk1"/>
            </a:fillRef>
            <a:effectRef idx="1">
              <a:schemeClr val="dk1"/>
            </a:effectRef>
            <a:fontRef idx="minor">
              <a:schemeClr val="tx1"/>
            </a:fontRef>
          </p:style>
        </p:cxnSp>
        <p:cxnSp>
          <p:nvCxnSpPr>
            <p:cNvPr id="377" name="Straight Connector 376"/>
            <p:cNvCxnSpPr/>
            <p:nvPr/>
          </p:nvCxnSpPr>
          <p:spPr>
            <a:xfrm>
              <a:off x="3051126" y="4797628"/>
              <a:ext cx="2508348" cy="7878"/>
            </a:xfrm>
            <a:prstGeom prst="line">
              <a:avLst/>
            </a:prstGeom>
          </p:spPr>
          <p:style>
            <a:lnRef idx="2">
              <a:schemeClr val="dk1"/>
            </a:lnRef>
            <a:fillRef idx="0">
              <a:schemeClr val="dk1"/>
            </a:fillRef>
            <a:effectRef idx="1">
              <a:schemeClr val="dk1"/>
            </a:effectRef>
            <a:fontRef idx="minor">
              <a:schemeClr val="tx1"/>
            </a:fontRef>
          </p:style>
        </p:cxnSp>
        <p:sp>
          <p:nvSpPr>
            <p:cNvPr id="378" name="TextBox 328"/>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379" name="TextBox 329"/>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380" name="TextBox 330"/>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381" name="Straight Connector 380"/>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382" name="Straight Connector 381"/>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6" name="Group 286"/>
          <p:cNvGrpSpPr>
            <a:grpSpLocks/>
          </p:cNvGrpSpPr>
          <p:nvPr/>
        </p:nvGrpSpPr>
        <p:grpSpPr bwMode="auto">
          <a:xfrm flipH="1">
            <a:off x="7662863" y="3986213"/>
            <a:ext cx="642937" cy="860425"/>
            <a:chOff x="2742406" y="1600200"/>
            <a:chExt cx="3125788" cy="4268487"/>
          </a:xfrm>
        </p:grpSpPr>
        <p:cxnSp>
          <p:nvCxnSpPr>
            <p:cNvPr id="384" name="Straight Connector 383"/>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385" name="Straight Connector 384"/>
            <p:cNvCxnSpPr/>
            <p:nvPr/>
          </p:nvCxnSpPr>
          <p:spPr>
            <a:xfrm rot="5400000">
              <a:off x="1448554" y="3195056"/>
              <a:ext cx="3197428" cy="7720"/>
            </a:xfrm>
            <a:prstGeom prst="line">
              <a:avLst/>
            </a:prstGeom>
          </p:spPr>
          <p:style>
            <a:lnRef idx="2">
              <a:schemeClr val="dk1"/>
            </a:lnRef>
            <a:fillRef idx="0">
              <a:schemeClr val="dk1"/>
            </a:fillRef>
            <a:effectRef idx="1">
              <a:schemeClr val="dk1"/>
            </a:effectRef>
            <a:fontRef idx="minor">
              <a:schemeClr val="tx1"/>
            </a:fontRef>
          </p:style>
        </p:cxnSp>
        <p:cxnSp>
          <p:nvCxnSpPr>
            <p:cNvPr id="386" name="Straight Connector 385"/>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387" name="Straight Connector 386"/>
            <p:cNvCxnSpPr/>
            <p:nvPr/>
          </p:nvCxnSpPr>
          <p:spPr>
            <a:xfrm rot="5400000">
              <a:off x="3964623" y="3195056"/>
              <a:ext cx="3197428" cy="7720"/>
            </a:xfrm>
            <a:prstGeom prst="line">
              <a:avLst/>
            </a:prstGeom>
          </p:spPr>
          <p:style>
            <a:lnRef idx="2">
              <a:schemeClr val="dk1"/>
            </a:lnRef>
            <a:fillRef idx="0">
              <a:schemeClr val="dk1"/>
            </a:fillRef>
            <a:effectRef idx="1">
              <a:schemeClr val="dk1"/>
            </a:effectRef>
            <a:fontRef idx="minor">
              <a:schemeClr val="tx1"/>
            </a:fontRef>
          </p:style>
        </p:cxnSp>
        <p:cxnSp>
          <p:nvCxnSpPr>
            <p:cNvPr id="388" name="Straight Connector 387"/>
            <p:cNvCxnSpPr/>
            <p:nvPr/>
          </p:nvCxnSpPr>
          <p:spPr>
            <a:xfrm>
              <a:off x="2742406" y="5026013"/>
              <a:ext cx="3125788" cy="7878"/>
            </a:xfrm>
            <a:prstGeom prst="line">
              <a:avLst/>
            </a:prstGeom>
          </p:spPr>
          <p:style>
            <a:lnRef idx="2">
              <a:schemeClr val="dk1"/>
            </a:lnRef>
            <a:fillRef idx="0">
              <a:schemeClr val="dk1"/>
            </a:fillRef>
            <a:effectRef idx="1">
              <a:schemeClr val="dk1"/>
            </a:effectRef>
            <a:fontRef idx="minor">
              <a:schemeClr val="tx1"/>
            </a:fontRef>
          </p:style>
        </p:cxnSp>
        <p:cxnSp>
          <p:nvCxnSpPr>
            <p:cNvPr id="389" name="Straight Connector 388"/>
            <p:cNvCxnSpPr/>
            <p:nvPr/>
          </p:nvCxnSpPr>
          <p:spPr>
            <a:xfrm>
              <a:off x="3051126" y="4797628"/>
              <a:ext cx="2508348" cy="7873"/>
            </a:xfrm>
            <a:prstGeom prst="line">
              <a:avLst/>
            </a:prstGeom>
          </p:spPr>
          <p:style>
            <a:lnRef idx="2">
              <a:schemeClr val="dk1"/>
            </a:lnRef>
            <a:fillRef idx="0">
              <a:schemeClr val="dk1"/>
            </a:fillRef>
            <a:effectRef idx="1">
              <a:schemeClr val="dk1"/>
            </a:effectRef>
            <a:fontRef idx="minor">
              <a:schemeClr val="tx1"/>
            </a:fontRef>
          </p:style>
        </p:cxnSp>
        <p:sp>
          <p:nvSpPr>
            <p:cNvPr id="390" name="TextBox 315"/>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391" name="TextBox 316"/>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392" name="TextBox 317"/>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393" name="Straight Connector 392"/>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394" name="Straight Connector 393"/>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7" name="Group 286"/>
          <p:cNvGrpSpPr>
            <a:grpSpLocks/>
          </p:cNvGrpSpPr>
          <p:nvPr/>
        </p:nvGrpSpPr>
        <p:grpSpPr bwMode="auto">
          <a:xfrm flipH="1">
            <a:off x="7662863" y="4908550"/>
            <a:ext cx="642937" cy="860425"/>
            <a:chOff x="2742406" y="1600200"/>
            <a:chExt cx="3125788" cy="4268487"/>
          </a:xfrm>
        </p:grpSpPr>
        <p:cxnSp>
          <p:nvCxnSpPr>
            <p:cNvPr id="396" name="Straight Connector 395"/>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397" name="Straight Connector 396"/>
            <p:cNvCxnSpPr/>
            <p:nvPr/>
          </p:nvCxnSpPr>
          <p:spPr>
            <a:xfrm rot="5400000">
              <a:off x="1448554" y="3195056"/>
              <a:ext cx="3197428" cy="7720"/>
            </a:xfrm>
            <a:prstGeom prst="line">
              <a:avLst/>
            </a:prstGeom>
          </p:spPr>
          <p:style>
            <a:lnRef idx="2">
              <a:schemeClr val="dk1"/>
            </a:lnRef>
            <a:fillRef idx="0">
              <a:schemeClr val="dk1"/>
            </a:fillRef>
            <a:effectRef idx="1">
              <a:schemeClr val="dk1"/>
            </a:effectRef>
            <a:fontRef idx="minor">
              <a:schemeClr val="tx1"/>
            </a:fontRef>
          </p:style>
        </p:cxnSp>
        <p:cxnSp>
          <p:nvCxnSpPr>
            <p:cNvPr id="398" name="Straight Connector 397"/>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399" name="Straight Connector 398"/>
            <p:cNvCxnSpPr/>
            <p:nvPr/>
          </p:nvCxnSpPr>
          <p:spPr>
            <a:xfrm rot="5400000">
              <a:off x="3964623" y="3195056"/>
              <a:ext cx="3197428" cy="7720"/>
            </a:xfrm>
            <a:prstGeom prst="line">
              <a:avLst/>
            </a:prstGeom>
          </p:spPr>
          <p:style>
            <a:lnRef idx="2">
              <a:schemeClr val="dk1"/>
            </a:lnRef>
            <a:fillRef idx="0">
              <a:schemeClr val="dk1"/>
            </a:fillRef>
            <a:effectRef idx="1">
              <a:schemeClr val="dk1"/>
            </a:effectRef>
            <a:fontRef idx="minor">
              <a:schemeClr val="tx1"/>
            </a:fontRef>
          </p:style>
        </p:cxnSp>
        <p:cxnSp>
          <p:nvCxnSpPr>
            <p:cNvPr id="400" name="Straight Connector 399"/>
            <p:cNvCxnSpPr/>
            <p:nvPr/>
          </p:nvCxnSpPr>
          <p:spPr>
            <a:xfrm>
              <a:off x="2742406" y="5026018"/>
              <a:ext cx="3125788" cy="7873"/>
            </a:xfrm>
            <a:prstGeom prst="line">
              <a:avLst/>
            </a:prstGeom>
          </p:spPr>
          <p:style>
            <a:lnRef idx="2">
              <a:schemeClr val="dk1"/>
            </a:lnRef>
            <a:fillRef idx="0">
              <a:schemeClr val="dk1"/>
            </a:fillRef>
            <a:effectRef idx="1">
              <a:schemeClr val="dk1"/>
            </a:effectRef>
            <a:fontRef idx="minor">
              <a:schemeClr val="tx1"/>
            </a:fontRef>
          </p:style>
        </p:cxnSp>
        <p:cxnSp>
          <p:nvCxnSpPr>
            <p:cNvPr id="401" name="Straight Connector 400"/>
            <p:cNvCxnSpPr/>
            <p:nvPr/>
          </p:nvCxnSpPr>
          <p:spPr>
            <a:xfrm>
              <a:off x="3051126" y="4797628"/>
              <a:ext cx="2508348" cy="7878"/>
            </a:xfrm>
            <a:prstGeom prst="line">
              <a:avLst/>
            </a:prstGeom>
          </p:spPr>
          <p:style>
            <a:lnRef idx="2">
              <a:schemeClr val="dk1"/>
            </a:lnRef>
            <a:fillRef idx="0">
              <a:schemeClr val="dk1"/>
            </a:fillRef>
            <a:effectRef idx="1">
              <a:schemeClr val="dk1"/>
            </a:effectRef>
            <a:fontRef idx="minor">
              <a:schemeClr val="tx1"/>
            </a:fontRef>
          </p:style>
        </p:cxnSp>
        <p:sp>
          <p:nvSpPr>
            <p:cNvPr id="402" name="TextBox 302"/>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03" name="TextBox 303"/>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04" name="TextBox 304"/>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405" name="Straight Connector 404"/>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406" name="Straight Connector 405"/>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8" name="Group 286"/>
          <p:cNvGrpSpPr>
            <a:grpSpLocks/>
          </p:cNvGrpSpPr>
          <p:nvPr/>
        </p:nvGrpSpPr>
        <p:grpSpPr bwMode="auto">
          <a:xfrm flipH="1">
            <a:off x="6861175" y="1649413"/>
            <a:ext cx="641350" cy="860425"/>
            <a:chOff x="2742406" y="1600200"/>
            <a:chExt cx="3125788" cy="4268487"/>
          </a:xfrm>
        </p:grpSpPr>
        <p:cxnSp>
          <p:nvCxnSpPr>
            <p:cNvPr id="408" name="Straight Connector 407"/>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09" name="Straight Connector 408"/>
            <p:cNvCxnSpPr/>
            <p:nvPr/>
          </p:nvCxnSpPr>
          <p:spPr>
            <a:xfrm rot="5400000">
              <a:off x="1445439" y="3198916"/>
              <a:ext cx="3197428" cy="0"/>
            </a:xfrm>
            <a:prstGeom prst="line">
              <a:avLst/>
            </a:prstGeom>
          </p:spPr>
          <p:style>
            <a:lnRef idx="2">
              <a:schemeClr val="dk1"/>
            </a:lnRef>
            <a:fillRef idx="0">
              <a:schemeClr val="dk1"/>
            </a:fillRef>
            <a:effectRef idx="1">
              <a:schemeClr val="dk1"/>
            </a:effectRef>
            <a:fontRef idx="minor">
              <a:schemeClr val="tx1"/>
            </a:fontRef>
          </p:style>
        </p:cxnSp>
        <p:cxnSp>
          <p:nvCxnSpPr>
            <p:cNvPr id="410" name="Straight Connector 409"/>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11" name="Straight Connector 410"/>
            <p:cNvCxnSpPr/>
            <p:nvPr/>
          </p:nvCxnSpPr>
          <p:spPr>
            <a:xfrm rot="5400000">
              <a:off x="3963864" y="3195046"/>
              <a:ext cx="3197428" cy="7735"/>
            </a:xfrm>
            <a:prstGeom prst="line">
              <a:avLst/>
            </a:prstGeom>
          </p:spPr>
          <p:style>
            <a:lnRef idx="2">
              <a:schemeClr val="dk1"/>
            </a:lnRef>
            <a:fillRef idx="0">
              <a:schemeClr val="dk1"/>
            </a:fillRef>
            <a:effectRef idx="1">
              <a:schemeClr val="dk1"/>
            </a:effectRef>
            <a:fontRef idx="minor">
              <a:schemeClr val="tx1"/>
            </a:fontRef>
          </p:style>
        </p:cxnSp>
        <p:cxnSp>
          <p:nvCxnSpPr>
            <p:cNvPr id="412" name="Straight Connector 411"/>
            <p:cNvCxnSpPr/>
            <p:nvPr/>
          </p:nvCxnSpPr>
          <p:spPr>
            <a:xfrm>
              <a:off x="2742406" y="5026013"/>
              <a:ext cx="3125788" cy="7878"/>
            </a:xfrm>
            <a:prstGeom prst="line">
              <a:avLst/>
            </a:prstGeom>
          </p:spPr>
          <p:style>
            <a:lnRef idx="2">
              <a:schemeClr val="dk1"/>
            </a:lnRef>
            <a:fillRef idx="0">
              <a:schemeClr val="dk1"/>
            </a:fillRef>
            <a:effectRef idx="1">
              <a:schemeClr val="dk1"/>
            </a:effectRef>
            <a:fontRef idx="minor">
              <a:schemeClr val="tx1"/>
            </a:fontRef>
          </p:style>
        </p:cxnSp>
        <p:cxnSp>
          <p:nvCxnSpPr>
            <p:cNvPr id="413" name="Straight Connector 412"/>
            <p:cNvCxnSpPr/>
            <p:nvPr/>
          </p:nvCxnSpPr>
          <p:spPr>
            <a:xfrm>
              <a:off x="3044150" y="4797628"/>
              <a:ext cx="2522294" cy="7873"/>
            </a:xfrm>
            <a:prstGeom prst="line">
              <a:avLst/>
            </a:prstGeom>
          </p:spPr>
          <p:style>
            <a:lnRef idx="2">
              <a:schemeClr val="dk1"/>
            </a:lnRef>
            <a:fillRef idx="0">
              <a:schemeClr val="dk1"/>
            </a:fillRef>
            <a:effectRef idx="1">
              <a:schemeClr val="dk1"/>
            </a:effectRef>
            <a:fontRef idx="minor">
              <a:schemeClr val="tx1"/>
            </a:fontRef>
          </p:style>
        </p:cxnSp>
        <p:sp>
          <p:nvSpPr>
            <p:cNvPr id="414" name="TextBox 276"/>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15" name="TextBox 277"/>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16" name="TextBox 278"/>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417" name="Straight Connector 416"/>
            <p:cNvCxnSpPr/>
            <p:nvPr/>
          </p:nvCxnSpPr>
          <p:spPr>
            <a:xfrm>
              <a:off x="2742406" y="1600200"/>
              <a:ext cx="301744" cy="0"/>
            </a:xfrm>
            <a:prstGeom prst="line">
              <a:avLst/>
            </a:prstGeom>
          </p:spPr>
          <p:style>
            <a:lnRef idx="2">
              <a:schemeClr val="dk1"/>
            </a:lnRef>
            <a:fillRef idx="0">
              <a:schemeClr val="dk1"/>
            </a:fillRef>
            <a:effectRef idx="1">
              <a:schemeClr val="dk1"/>
            </a:effectRef>
            <a:fontRef idx="minor">
              <a:schemeClr val="tx1"/>
            </a:fontRef>
          </p:style>
        </p:cxnSp>
        <p:cxnSp>
          <p:nvCxnSpPr>
            <p:cNvPr id="418" name="Straight Connector 417"/>
            <p:cNvCxnSpPr/>
            <p:nvPr/>
          </p:nvCxnSpPr>
          <p:spPr>
            <a:xfrm>
              <a:off x="5566445" y="1600200"/>
              <a:ext cx="301749" cy="0"/>
            </a:xfrm>
            <a:prstGeom prst="line">
              <a:avLst/>
            </a:prstGeom>
          </p:spPr>
          <p:style>
            <a:lnRef idx="2">
              <a:schemeClr val="dk1"/>
            </a:lnRef>
            <a:fillRef idx="0">
              <a:schemeClr val="dk1"/>
            </a:fillRef>
            <a:effectRef idx="1">
              <a:schemeClr val="dk1"/>
            </a:effectRef>
            <a:fontRef idx="minor">
              <a:schemeClr val="tx1"/>
            </a:fontRef>
          </p:style>
        </p:cxnSp>
      </p:grpSp>
      <p:grpSp>
        <p:nvGrpSpPr>
          <p:cNvPr id="9" name="Group 286"/>
          <p:cNvGrpSpPr>
            <a:grpSpLocks/>
          </p:cNvGrpSpPr>
          <p:nvPr/>
        </p:nvGrpSpPr>
        <p:grpSpPr bwMode="auto">
          <a:xfrm flipH="1">
            <a:off x="6861175" y="2571750"/>
            <a:ext cx="641350" cy="860425"/>
            <a:chOff x="2742406" y="1600200"/>
            <a:chExt cx="3125788" cy="4268487"/>
          </a:xfrm>
        </p:grpSpPr>
        <p:cxnSp>
          <p:nvCxnSpPr>
            <p:cNvPr id="420" name="Straight Connector 419"/>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21" name="Straight Connector 420"/>
            <p:cNvCxnSpPr/>
            <p:nvPr/>
          </p:nvCxnSpPr>
          <p:spPr>
            <a:xfrm rot="5400000">
              <a:off x="1445439" y="3198916"/>
              <a:ext cx="3197428" cy="0"/>
            </a:xfrm>
            <a:prstGeom prst="line">
              <a:avLst/>
            </a:prstGeom>
          </p:spPr>
          <p:style>
            <a:lnRef idx="2">
              <a:schemeClr val="dk1"/>
            </a:lnRef>
            <a:fillRef idx="0">
              <a:schemeClr val="dk1"/>
            </a:fillRef>
            <a:effectRef idx="1">
              <a:schemeClr val="dk1"/>
            </a:effectRef>
            <a:fontRef idx="minor">
              <a:schemeClr val="tx1"/>
            </a:fontRef>
          </p:style>
        </p:cxnSp>
        <p:cxnSp>
          <p:nvCxnSpPr>
            <p:cNvPr id="422" name="Straight Connector 421"/>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23" name="Straight Connector 422"/>
            <p:cNvCxnSpPr/>
            <p:nvPr/>
          </p:nvCxnSpPr>
          <p:spPr>
            <a:xfrm rot="5400000">
              <a:off x="3963864" y="3195046"/>
              <a:ext cx="3197428" cy="7735"/>
            </a:xfrm>
            <a:prstGeom prst="line">
              <a:avLst/>
            </a:prstGeom>
          </p:spPr>
          <p:style>
            <a:lnRef idx="2">
              <a:schemeClr val="dk1"/>
            </a:lnRef>
            <a:fillRef idx="0">
              <a:schemeClr val="dk1"/>
            </a:fillRef>
            <a:effectRef idx="1">
              <a:schemeClr val="dk1"/>
            </a:effectRef>
            <a:fontRef idx="minor">
              <a:schemeClr val="tx1"/>
            </a:fontRef>
          </p:style>
        </p:cxnSp>
        <p:cxnSp>
          <p:nvCxnSpPr>
            <p:cNvPr id="424" name="Straight Connector 423"/>
            <p:cNvCxnSpPr/>
            <p:nvPr/>
          </p:nvCxnSpPr>
          <p:spPr>
            <a:xfrm>
              <a:off x="2742406" y="5026018"/>
              <a:ext cx="3125788" cy="7873"/>
            </a:xfrm>
            <a:prstGeom prst="line">
              <a:avLst/>
            </a:prstGeom>
          </p:spPr>
          <p:style>
            <a:lnRef idx="2">
              <a:schemeClr val="dk1"/>
            </a:lnRef>
            <a:fillRef idx="0">
              <a:schemeClr val="dk1"/>
            </a:fillRef>
            <a:effectRef idx="1">
              <a:schemeClr val="dk1"/>
            </a:effectRef>
            <a:fontRef idx="minor">
              <a:schemeClr val="tx1"/>
            </a:fontRef>
          </p:style>
        </p:cxnSp>
        <p:cxnSp>
          <p:nvCxnSpPr>
            <p:cNvPr id="425" name="Straight Connector 424"/>
            <p:cNvCxnSpPr/>
            <p:nvPr/>
          </p:nvCxnSpPr>
          <p:spPr>
            <a:xfrm>
              <a:off x="3044150" y="4797628"/>
              <a:ext cx="2522294" cy="7878"/>
            </a:xfrm>
            <a:prstGeom prst="line">
              <a:avLst/>
            </a:prstGeom>
          </p:spPr>
          <p:style>
            <a:lnRef idx="2">
              <a:schemeClr val="dk1"/>
            </a:lnRef>
            <a:fillRef idx="0">
              <a:schemeClr val="dk1"/>
            </a:fillRef>
            <a:effectRef idx="1">
              <a:schemeClr val="dk1"/>
            </a:effectRef>
            <a:fontRef idx="minor">
              <a:schemeClr val="tx1"/>
            </a:fontRef>
          </p:style>
        </p:cxnSp>
        <p:sp>
          <p:nvSpPr>
            <p:cNvPr id="426" name="TextBox 263"/>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27" name="TextBox 264"/>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28" name="TextBox 265"/>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429" name="Straight Connector 428"/>
            <p:cNvCxnSpPr/>
            <p:nvPr/>
          </p:nvCxnSpPr>
          <p:spPr>
            <a:xfrm>
              <a:off x="2742406" y="1600200"/>
              <a:ext cx="301744" cy="0"/>
            </a:xfrm>
            <a:prstGeom prst="line">
              <a:avLst/>
            </a:prstGeom>
          </p:spPr>
          <p:style>
            <a:lnRef idx="2">
              <a:schemeClr val="dk1"/>
            </a:lnRef>
            <a:fillRef idx="0">
              <a:schemeClr val="dk1"/>
            </a:fillRef>
            <a:effectRef idx="1">
              <a:schemeClr val="dk1"/>
            </a:effectRef>
            <a:fontRef idx="minor">
              <a:schemeClr val="tx1"/>
            </a:fontRef>
          </p:style>
        </p:cxnSp>
        <p:cxnSp>
          <p:nvCxnSpPr>
            <p:cNvPr id="430" name="Straight Connector 429"/>
            <p:cNvCxnSpPr/>
            <p:nvPr/>
          </p:nvCxnSpPr>
          <p:spPr>
            <a:xfrm>
              <a:off x="5566445" y="1600200"/>
              <a:ext cx="301749" cy="0"/>
            </a:xfrm>
            <a:prstGeom prst="line">
              <a:avLst/>
            </a:prstGeom>
          </p:spPr>
          <p:style>
            <a:lnRef idx="2">
              <a:schemeClr val="dk1"/>
            </a:lnRef>
            <a:fillRef idx="0">
              <a:schemeClr val="dk1"/>
            </a:fillRef>
            <a:effectRef idx="1">
              <a:schemeClr val="dk1"/>
            </a:effectRef>
            <a:fontRef idx="minor">
              <a:schemeClr val="tx1"/>
            </a:fontRef>
          </p:style>
        </p:cxnSp>
      </p:grpSp>
      <p:grpSp>
        <p:nvGrpSpPr>
          <p:cNvPr id="10" name="Group 286"/>
          <p:cNvGrpSpPr>
            <a:grpSpLocks/>
          </p:cNvGrpSpPr>
          <p:nvPr/>
        </p:nvGrpSpPr>
        <p:grpSpPr bwMode="auto">
          <a:xfrm flipH="1">
            <a:off x="6861175" y="3494088"/>
            <a:ext cx="641350" cy="860425"/>
            <a:chOff x="2742406" y="1600200"/>
            <a:chExt cx="3125788" cy="4268487"/>
          </a:xfrm>
        </p:grpSpPr>
        <p:cxnSp>
          <p:nvCxnSpPr>
            <p:cNvPr id="432" name="Straight Connector 431"/>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33" name="Straight Connector 432"/>
            <p:cNvCxnSpPr/>
            <p:nvPr/>
          </p:nvCxnSpPr>
          <p:spPr>
            <a:xfrm rot="5400000">
              <a:off x="1445439" y="3198916"/>
              <a:ext cx="3197428" cy="0"/>
            </a:xfrm>
            <a:prstGeom prst="line">
              <a:avLst/>
            </a:prstGeom>
          </p:spPr>
          <p:style>
            <a:lnRef idx="2">
              <a:schemeClr val="dk1"/>
            </a:lnRef>
            <a:fillRef idx="0">
              <a:schemeClr val="dk1"/>
            </a:fillRef>
            <a:effectRef idx="1">
              <a:schemeClr val="dk1"/>
            </a:effectRef>
            <a:fontRef idx="minor">
              <a:schemeClr val="tx1"/>
            </a:fontRef>
          </p:style>
        </p:cxnSp>
        <p:cxnSp>
          <p:nvCxnSpPr>
            <p:cNvPr id="434" name="Straight Connector 433"/>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35" name="Straight Connector 434"/>
            <p:cNvCxnSpPr/>
            <p:nvPr/>
          </p:nvCxnSpPr>
          <p:spPr>
            <a:xfrm rot="5400000">
              <a:off x="3963864" y="3195046"/>
              <a:ext cx="3197428" cy="7735"/>
            </a:xfrm>
            <a:prstGeom prst="line">
              <a:avLst/>
            </a:prstGeom>
          </p:spPr>
          <p:style>
            <a:lnRef idx="2">
              <a:schemeClr val="dk1"/>
            </a:lnRef>
            <a:fillRef idx="0">
              <a:schemeClr val="dk1"/>
            </a:fillRef>
            <a:effectRef idx="1">
              <a:schemeClr val="dk1"/>
            </a:effectRef>
            <a:fontRef idx="minor">
              <a:schemeClr val="tx1"/>
            </a:fontRef>
          </p:style>
        </p:cxnSp>
        <p:cxnSp>
          <p:nvCxnSpPr>
            <p:cNvPr id="436" name="Straight Connector 435"/>
            <p:cNvCxnSpPr/>
            <p:nvPr/>
          </p:nvCxnSpPr>
          <p:spPr>
            <a:xfrm>
              <a:off x="2742406" y="5026013"/>
              <a:ext cx="3125788" cy="7878"/>
            </a:xfrm>
            <a:prstGeom prst="line">
              <a:avLst/>
            </a:prstGeom>
          </p:spPr>
          <p:style>
            <a:lnRef idx="2">
              <a:schemeClr val="dk1"/>
            </a:lnRef>
            <a:fillRef idx="0">
              <a:schemeClr val="dk1"/>
            </a:fillRef>
            <a:effectRef idx="1">
              <a:schemeClr val="dk1"/>
            </a:effectRef>
            <a:fontRef idx="minor">
              <a:schemeClr val="tx1"/>
            </a:fontRef>
          </p:style>
        </p:cxnSp>
        <p:cxnSp>
          <p:nvCxnSpPr>
            <p:cNvPr id="437" name="Straight Connector 436"/>
            <p:cNvCxnSpPr/>
            <p:nvPr/>
          </p:nvCxnSpPr>
          <p:spPr>
            <a:xfrm>
              <a:off x="3044150" y="4797628"/>
              <a:ext cx="2522294" cy="7873"/>
            </a:xfrm>
            <a:prstGeom prst="line">
              <a:avLst/>
            </a:prstGeom>
          </p:spPr>
          <p:style>
            <a:lnRef idx="2">
              <a:schemeClr val="dk1"/>
            </a:lnRef>
            <a:fillRef idx="0">
              <a:schemeClr val="dk1"/>
            </a:fillRef>
            <a:effectRef idx="1">
              <a:schemeClr val="dk1"/>
            </a:effectRef>
            <a:fontRef idx="minor">
              <a:schemeClr val="tx1"/>
            </a:fontRef>
          </p:style>
        </p:cxnSp>
        <p:sp>
          <p:nvSpPr>
            <p:cNvPr id="438" name="TextBox 250"/>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39" name="TextBox 251"/>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40" name="TextBox 252"/>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441" name="Straight Connector 440"/>
            <p:cNvCxnSpPr/>
            <p:nvPr/>
          </p:nvCxnSpPr>
          <p:spPr>
            <a:xfrm>
              <a:off x="2742406" y="1600200"/>
              <a:ext cx="301744" cy="0"/>
            </a:xfrm>
            <a:prstGeom prst="line">
              <a:avLst/>
            </a:prstGeom>
          </p:spPr>
          <p:style>
            <a:lnRef idx="2">
              <a:schemeClr val="dk1"/>
            </a:lnRef>
            <a:fillRef idx="0">
              <a:schemeClr val="dk1"/>
            </a:fillRef>
            <a:effectRef idx="1">
              <a:schemeClr val="dk1"/>
            </a:effectRef>
            <a:fontRef idx="minor">
              <a:schemeClr val="tx1"/>
            </a:fontRef>
          </p:style>
        </p:cxnSp>
        <p:cxnSp>
          <p:nvCxnSpPr>
            <p:cNvPr id="442" name="Straight Connector 441"/>
            <p:cNvCxnSpPr/>
            <p:nvPr/>
          </p:nvCxnSpPr>
          <p:spPr>
            <a:xfrm>
              <a:off x="5566445" y="1600200"/>
              <a:ext cx="301749" cy="0"/>
            </a:xfrm>
            <a:prstGeom prst="line">
              <a:avLst/>
            </a:prstGeom>
          </p:spPr>
          <p:style>
            <a:lnRef idx="2">
              <a:schemeClr val="dk1"/>
            </a:lnRef>
            <a:fillRef idx="0">
              <a:schemeClr val="dk1"/>
            </a:fillRef>
            <a:effectRef idx="1">
              <a:schemeClr val="dk1"/>
            </a:effectRef>
            <a:fontRef idx="minor">
              <a:schemeClr val="tx1"/>
            </a:fontRef>
          </p:style>
        </p:cxnSp>
      </p:grpSp>
      <p:grpSp>
        <p:nvGrpSpPr>
          <p:cNvPr id="11" name="Group 286"/>
          <p:cNvGrpSpPr>
            <a:grpSpLocks/>
          </p:cNvGrpSpPr>
          <p:nvPr/>
        </p:nvGrpSpPr>
        <p:grpSpPr bwMode="auto">
          <a:xfrm flipH="1">
            <a:off x="6861175" y="4416425"/>
            <a:ext cx="641350" cy="860425"/>
            <a:chOff x="2742406" y="1600200"/>
            <a:chExt cx="3125788" cy="4268487"/>
          </a:xfrm>
        </p:grpSpPr>
        <p:cxnSp>
          <p:nvCxnSpPr>
            <p:cNvPr id="444" name="Straight Connector 443"/>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45" name="Straight Connector 444"/>
            <p:cNvCxnSpPr/>
            <p:nvPr/>
          </p:nvCxnSpPr>
          <p:spPr>
            <a:xfrm rot="5400000">
              <a:off x="1445439" y="3198916"/>
              <a:ext cx="3197428" cy="0"/>
            </a:xfrm>
            <a:prstGeom prst="line">
              <a:avLst/>
            </a:prstGeom>
          </p:spPr>
          <p:style>
            <a:lnRef idx="2">
              <a:schemeClr val="dk1"/>
            </a:lnRef>
            <a:fillRef idx="0">
              <a:schemeClr val="dk1"/>
            </a:fillRef>
            <a:effectRef idx="1">
              <a:schemeClr val="dk1"/>
            </a:effectRef>
            <a:fontRef idx="minor">
              <a:schemeClr val="tx1"/>
            </a:fontRef>
          </p:style>
        </p:cxnSp>
        <p:cxnSp>
          <p:nvCxnSpPr>
            <p:cNvPr id="446" name="Straight Connector 445"/>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47" name="Straight Connector 446"/>
            <p:cNvCxnSpPr/>
            <p:nvPr/>
          </p:nvCxnSpPr>
          <p:spPr>
            <a:xfrm rot="5400000">
              <a:off x="3963864" y="3195046"/>
              <a:ext cx="3197428" cy="7735"/>
            </a:xfrm>
            <a:prstGeom prst="line">
              <a:avLst/>
            </a:prstGeom>
          </p:spPr>
          <p:style>
            <a:lnRef idx="2">
              <a:schemeClr val="dk1"/>
            </a:lnRef>
            <a:fillRef idx="0">
              <a:schemeClr val="dk1"/>
            </a:fillRef>
            <a:effectRef idx="1">
              <a:schemeClr val="dk1"/>
            </a:effectRef>
            <a:fontRef idx="minor">
              <a:schemeClr val="tx1"/>
            </a:fontRef>
          </p:style>
        </p:cxnSp>
        <p:cxnSp>
          <p:nvCxnSpPr>
            <p:cNvPr id="448" name="Straight Connector 447"/>
            <p:cNvCxnSpPr/>
            <p:nvPr/>
          </p:nvCxnSpPr>
          <p:spPr>
            <a:xfrm>
              <a:off x="2742406" y="5026018"/>
              <a:ext cx="3125788" cy="7873"/>
            </a:xfrm>
            <a:prstGeom prst="line">
              <a:avLst/>
            </a:prstGeom>
          </p:spPr>
          <p:style>
            <a:lnRef idx="2">
              <a:schemeClr val="dk1"/>
            </a:lnRef>
            <a:fillRef idx="0">
              <a:schemeClr val="dk1"/>
            </a:fillRef>
            <a:effectRef idx="1">
              <a:schemeClr val="dk1"/>
            </a:effectRef>
            <a:fontRef idx="minor">
              <a:schemeClr val="tx1"/>
            </a:fontRef>
          </p:style>
        </p:cxnSp>
        <p:cxnSp>
          <p:nvCxnSpPr>
            <p:cNvPr id="449" name="Straight Connector 448"/>
            <p:cNvCxnSpPr/>
            <p:nvPr/>
          </p:nvCxnSpPr>
          <p:spPr>
            <a:xfrm>
              <a:off x="3044150" y="4797628"/>
              <a:ext cx="2522294" cy="7878"/>
            </a:xfrm>
            <a:prstGeom prst="line">
              <a:avLst/>
            </a:prstGeom>
          </p:spPr>
          <p:style>
            <a:lnRef idx="2">
              <a:schemeClr val="dk1"/>
            </a:lnRef>
            <a:fillRef idx="0">
              <a:schemeClr val="dk1"/>
            </a:fillRef>
            <a:effectRef idx="1">
              <a:schemeClr val="dk1"/>
            </a:effectRef>
            <a:fontRef idx="minor">
              <a:schemeClr val="tx1"/>
            </a:fontRef>
          </p:style>
        </p:cxnSp>
        <p:sp>
          <p:nvSpPr>
            <p:cNvPr id="450" name="TextBox 237"/>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51" name="TextBox 238"/>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52" name="TextBox 239"/>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453" name="Straight Connector 452"/>
            <p:cNvCxnSpPr/>
            <p:nvPr/>
          </p:nvCxnSpPr>
          <p:spPr>
            <a:xfrm>
              <a:off x="2742406" y="1600200"/>
              <a:ext cx="301744" cy="0"/>
            </a:xfrm>
            <a:prstGeom prst="line">
              <a:avLst/>
            </a:prstGeom>
          </p:spPr>
          <p:style>
            <a:lnRef idx="2">
              <a:schemeClr val="dk1"/>
            </a:lnRef>
            <a:fillRef idx="0">
              <a:schemeClr val="dk1"/>
            </a:fillRef>
            <a:effectRef idx="1">
              <a:schemeClr val="dk1"/>
            </a:effectRef>
            <a:fontRef idx="minor">
              <a:schemeClr val="tx1"/>
            </a:fontRef>
          </p:style>
        </p:cxnSp>
        <p:cxnSp>
          <p:nvCxnSpPr>
            <p:cNvPr id="454" name="Straight Connector 453"/>
            <p:cNvCxnSpPr/>
            <p:nvPr/>
          </p:nvCxnSpPr>
          <p:spPr>
            <a:xfrm>
              <a:off x="5566445" y="1600200"/>
              <a:ext cx="301749" cy="0"/>
            </a:xfrm>
            <a:prstGeom prst="line">
              <a:avLst/>
            </a:prstGeom>
          </p:spPr>
          <p:style>
            <a:lnRef idx="2">
              <a:schemeClr val="dk1"/>
            </a:lnRef>
            <a:fillRef idx="0">
              <a:schemeClr val="dk1"/>
            </a:fillRef>
            <a:effectRef idx="1">
              <a:schemeClr val="dk1"/>
            </a:effectRef>
            <a:fontRef idx="minor">
              <a:schemeClr val="tx1"/>
            </a:fontRef>
          </p:style>
        </p:cxnSp>
      </p:grpSp>
      <p:grpSp>
        <p:nvGrpSpPr>
          <p:cNvPr id="12" name="Group 286"/>
          <p:cNvGrpSpPr>
            <a:grpSpLocks/>
          </p:cNvGrpSpPr>
          <p:nvPr/>
        </p:nvGrpSpPr>
        <p:grpSpPr bwMode="auto">
          <a:xfrm flipH="1">
            <a:off x="6861175" y="5338763"/>
            <a:ext cx="641350" cy="860425"/>
            <a:chOff x="2742406" y="1600200"/>
            <a:chExt cx="3125788" cy="4268487"/>
          </a:xfrm>
        </p:grpSpPr>
        <p:cxnSp>
          <p:nvCxnSpPr>
            <p:cNvPr id="456" name="Straight Connector 455"/>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57" name="Straight Connector 456"/>
            <p:cNvCxnSpPr/>
            <p:nvPr/>
          </p:nvCxnSpPr>
          <p:spPr>
            <a:xfrm rot="5400000">
              <a:off x="1445439" y="3198916"/>
              <a:ext cx="3197428" cy="0"/>
            </a:xfrm>
            <a:prstGeom prst="line">
              <a:avLst/>
            </a:prstGeom>
          </p:spPr>
          <p:style>
            <a:lnRef idx="2">
              <a:schemeClr val="dk1"/>
            </a:lnRef>
            <a:fillRef idx="0">
              <a:schemeClr val="dk1"/>
            </a:fillRef>
            <a:effectRef idx="1">
              <a:schemeClr val="dk1"/>
            </a:effectRef>
            <a:fontRef idx="minor">
              <a:schemeClr val="tx1"/>
            </a:fontRef>
          </p:style>
        </p:cxnSp>
        <p:cxnSp>
          <p:nvCxnSpPr>
            <p:cNvPr id="458" name="Straight Connector 457"/>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59" name="Straight Connector 458"/>
            <p:cNvCxnSpPr/>
            <p:nvPr/>
          </p:nvCxnSpPr>
          <p:spPr>
            <a:xfrm rot="5400000">
              <a:off x="3963864" y="3195046"/>
              <a:ext cx="3197428" cy="7735"/>
            </a:xfrm>
            <a:prstGeom prst="line">
              <a:avLst/>
            </a:prstGeom>
          </p:spPr>
          <p:style>
            <a:lnRef idx="2">
              <a:schemeClr val="dk1"/>
            </a:lnRef>
            <a:fillRef idx="0">
              <a:schemeClr val="dk1"/>
            </a:fillRef>
            <a:effectRef idx="1">
              <a:schemeClr val="dk1"/>
            </a:effectRef>
            <a:fontRef idx="minor">
              <a:schemeClr val="tx1"/>
            </a:fontRef>
          </p:style>
        </p:cxnSp>
        <p:cxnSp>
          <p:nvCxnSpPr>
            <p:cNvPr id="460" name="Straight Connector 459"/>
            <p:cNvCxnSpPr/>
            <p:nvPr/>
          </p:nvCxnSpPr>
          <p:spPr>
            <a:xfrm>
              <a:off x="2742406" y="5026013"/>
              <a:ext cx="3125788" cy="7878"/>
            </a:xfrm>
            <a:prstGeom prst="line">
              <a:avLst/>
            </a:prstGeom>
          </p:spPr>
          <p:style>
            <a:lnRef idx="2">
              <a:schemeClr val="dk1"/>
            </a:lnRef>
            <a:fillRef idx="0">
              <a:schemeClr val="dk1"/>
            </a:fillRef>
            <a:effectRef idx="1">
              <a:schemeClr val="dk1"/>
            </a:effectRef>
            <a:fontRef idx="minor">
              <a:schemeClr val="tx1"/>
            </a:fontRef>
          </p:style>
        </p:cxnSp>
        <p:cxnSp>
          <p:nvCxnSpPr>
            <p:cNvPr id="461" name="Straight Connector 460"/>
            <p:cNvCxnSpPr/>
            <p:nvPr/>
          </p:nvCxnSpPr>
          <p:spPr>
            <a:xfrm>
              <a:off x="3044150" y="4797628"/>
              <a:ext cx="2522294" cy="7873"/>
            </a:xfrm>
            <a:prstGeom prst="line">
              <a:avLst/>
            </a:prstGeom>
          </p:spPr>
          <p:style>
            <a:lnRef idx="2">
              <a:schemeClr val="dk1"/>
            </a:lnRef>
            <a:fillRef idx="0">
              <a:schemeClr val="dk1"/>
            </a:fillRef>
            <a:effectRef idx="1">
              <a:schemeClr val="dk1"/>
            </a:effectRef>
            <a:fontRef idx="minor">
              <a:schemeClr val="tx1"/>
            </a:fontRef>
          </p:style>
        </p:cxnSp>
        <p:sp>
          <p:nvSpPr>
            <p:cNvPr id="462" name="TextBox 224"/>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63" name="TextBox 225"/>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64" name="TextBox 226"/>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465" name="Straight Connector 464"/>
            <p:cNvCxnSpPr/>
            <p:nvPr/>
          </p:nvCxnSpPr>
          <p:spPr>
            <a:xfrm>
              <a:off x="2742406" y="1600200"/>
              <a:ext cx="301744" cy="0"/>
            </a:xfrm>
            <a:prstGeom prst="line">
              <a:avLst/>
            </a:prstGeom>
          </p:spPr>
          <p:style>
            <a:lnRef idx="2">
              <a:schemeClr val="dk1"/>
            </a:lnRef>
            <a:fillRef idx="0">
              <a:schemeClr val="dk1"/>
            </a:fillRef>
            <a:effectRef idx="1">
              <a:schemeClr val="dk1"/>
            </a:effectRef>
            <a:fontRef idx="minor">
              <a:schemeClr val="tx1"/>
            </a:fontRef>
          </p:style>
        </p:cxnSp>
        <p:cxnSp>
          <p:nvCxnSpPr>
            <p:cNvPr id="466" name="Straight Connector 465"/>
            <p:cNvCxnSpPr/>
            <p:nvPr/>
          </p:nvCxnSpPr>
          <p:spPr>
            <a:xfrm>
              <a:off x="5566445" y="1600200"/>
              <a:ext cx="301749" cy="0"/>
            </a:xfrm>
            <a:prstGeom prst="line">
              <a:avLst/>
            </a:prstGeom>
          </p:spPr>
          <p:style>
            <a:lnRef idx="2">
              <a:schemeClr val="dk1"/>
            </a:lnRef>
            <a:fillRef idx="0">
              <a:schemeClr val="dk1"/>
            </a:fillRef>
            <a:effectRef idx="1">
              <a:schemeClr val="dk1"/>
            </a:effectRef>
            <a:fontRef idx="minor">
              <a:schemeClr val="tx1"/>
            </a:fontRef>
          </p:style>
        </p:cxnSp>
      </p:grpSp>
      <p:grpSp>
        <p:nvGrpSpPr>
          <p:cNvPr id="13" name="Group 286"/>
          <p:cNvGrpSpPr>
            <a:grpSpLocks/>
          </p:cNvGrpSpPr>
          <p:nvPr/>
        </p:nvGrpSpPr>
        <p:grpSpPr bwMode="auto">
          <a:xfrm flipH="1">
            <a:off x="6057900" y="2203450"/>
            <a:ext cx="642938" cy="860425"/>
            <a:chOff x="2742406" y="1600200"/>
            <a:chExt cx="3125788" cy="4268487"/>
          </a:xfrm>
        </p:grpSpPr>
        <p:cxnSp>
          <p:nvCxnSpPr>
            <p:cNvPr id="468" name="Straight Connector 467"/>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69" name="Straight Connector 468"/>
            <p:cNvCxnSpPr/>
            <p:nvPr/>
          </p:nvCxnSpPr>
          <p:spPr>
            <a:xfrm rot="5400000">
              <a:off x="1448554" y="3195056"/>
              <a:ext cx="3197428" cy="7716"/>
            </a:xfrm>
            <a:prstGeom prst="line">
              <a:avLst/>
            </a:prstGeom>
          </p:spPr>
          <p:style>
            <a:lnRef idx="2">
              <a:schemeClr val="dk1"/>
            </a:lnRef>
            <a:fillRef idx="0">
              <a:schemeClr val="dk1"/>
            </a:fillRef>
            <a:effectRef idx="1">
              <a:schemeClr val="dk1"/>
            </a:effectRef>
            <a:fontRef idx="minor">
              <a:schemeClr val="tx1"/>
            </a:fontRef>
          </p:style>
        </p:cxnSp>
        <p:cxnSp>
          <p:nvCxnSpPr>
            <p:cNvPr id="470" name="Straight Connector 469"/>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71" name="Straight Connector 470"/>
            <p:cNvCxnSpPr/>
            <p:nvPr/>
          </p:nvCxnSpPr>
          <p:spPr>
            <a:xfrm rot="5400000">
              <a:off x="3964618" y="3195056"/>
              <a:ext cx="3197428" cy="7716"/>
            </a:xfrm>
            <a:prstGeom prst="line">
              <a:avLst/>
            </a:prstGeom>
          </p:spPr>
          <p:style>
            <a:lnRef idx="2">
              <a:schemeClr val="dk1"/>
            </a:lnRef>
            <a:fillRef idx="0">
              <a:schemeClr val="dk1"/>
            </a:fillRef>
            <a:effectRef idx="1">
              <a:schemeClr val="dk1"/>
            </a:effectRef>
            <a:fontRef idx="minor">
              <a:schemeClr val="tx1"/>
            </a:fontRef>
          </p:style>
        </p:cxnSp>
        <p:cxnSp>
          <p:nvCxnSpPr>
            <p:cNvPr id="472" name="Straight Connector 471"/>
            <p:cNvCxnSpPr/>
            <p:nvPr/>
          </p:nvCxnSpPr>
          <p:spPr>
            <a:xfrm>
              <a:off x="2742406" y="5026018"/>
              <a:ext cx="3125788" cy="7873"/>
            </a:xfrm>
            <a:prstGeom prst="line">
              <a:avLst/>
            </a:prstGeom>
          </p:spPr>
          <p:style>
            <a:lnRef idx="2">
              <a:schemeClr val="dk1"/>
            </a:lnRef>
            <a:fillRef idx="0">
              <a:schemeClr val="dk1"/>
            </a:fillRef>
            <a:effectRef idx="1">
              <a:schemeClr val="dk1"/>
            </a:effectRef>
            <a:fontRef idx="minor">
              <a:schemeClr val="tx1"/>
            </a:fontRef>
          </p:style>
        </p:cxnSp>
        <p:cxnSp>
          <p:nvCxnSpPr>
            <p:cNvPr id="473" name="Straight Connector 472"/>
            <p:cNvCxnSpPr/>
            <p:nvPr/>
          </p:nvCxnSpPr>
          <p:spPr>
            <a:xfrm>
              <a:off x="3051126" y="4797628"/>
              <a:ext cx="2508349" cy="7878"/>
            </a:xfrm>
            <a:prstGeom prst="line">
              <a:avLst/>
            </a:prstGeom>
          </p:spPr>
          <p:style>
            <a:lnRef idx="2">
              <a:schemeClr val="dk1"/>
            </a:lnRef>
            <a:fillRef idx="0">
              <a:schemeClr val="dk1"/>
            </a:fillRef>
            <a:effectRef idx="1">
              <a:schemeClr val="dk1"/>
            </a:effectRef>
            <a:fontRef idx="minor">
              <a:schemeClr val="tx1"/>
            </a:fontRef>
          </p:style>
        </p:cxnSp>
        <p:sp>
          <p:nvSpPr>
            <p:cNvPr id="474" name="TextBox 211"/>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75" name="TextBox 212"/>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76" name="TextBox 213"/>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477" name="Straight Connector 476"/>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478" name="Straight Connector 477"/>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14" name="Group 286"/>
          <p:cNvGrpSpPr>
            <a:grpSpLocks/>
          </p:cNvGrpSpPr>
          <p:nvPr/>
        </p:nvGrpSpPr>
        <p:grpSpPr bwMode="auto">
          <a:xfrm flipH="1">
            <a:off x="6057900" y="3125788"/>
            <a:ext cx="642938" cy="860425"/>
            <a:chOff x="2742406" y="1600200"/>
            <a:chExt cx="3125788" cy="4268487"/>
          </a:xfrm>
        </p:grpSpPr>
        <p:cxnSp>
          <p:nvCxnSpPr>
            <p:cNvPr id="480" name="Straight Connector 479"/>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81" name="Straight Connector 480"/>
            <p:cNvCxnSpPr/>
            <p:nvPr/>
          </p:nvCxnSpPr>
          <p:spPr>
            <a:xfrm rot="5400000">
              <a:off x="1448554" y="3195056"/>
              <a:ext cx="3197428" cy="7716"/>
            </a:xfrm>
            <a:prstGeom prst="line">
              <a:avLst/>
            </a:prstGeom>
          </p:spPr>
          <p:style>
            <a:lnRef idx="2">
              <a:schemeClr val="dk1"/>
            </a:lnRef>
            <a:fillRef idx="0">
              <a:schemeClr val="dk1"/>
            </a:fillRef>
            <a:effectRef idx="1">
              <a:schemeClr val="dk1"/>
            </a:effectRef>
            <a:fontRef idx="minor">
              <a:schemeClr val="tx1"/>
            </a:fontRef>
          </p:style>
        </p:cxnSp>
        <p:cxnSp>
          <p:nvCxnSpPr>
            <p:cNvPr id="482" name="Straight Connector 481"/>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483" name="Straight Connector 482"/>
            <p:cNvCxnSpPr/>
            <p:nvPr/>
          </p:nvCxnSpPr>
          <p:spPr>
            <a:xfrm rot="5400000">
              <a:off x="3964618" y="3195056"/>
              <a:ext cx="3197428" cy="7716"/>
            </a:xfrm>
            <a:prstGeom prst="line">
              <a:avLst/>
            </a:prstGeom>
          </p:spPr>
          <p:style>
            <a:lnRef idx="2">
              <a:schemeClr val="dk1"/>
            </a:lnRef>
            <a:fillRef idx="0">
              <a:schemeClr val="dk1"/>
            </a:fillRef>
            <a:effectRef idx="1">
              <a:schemeClr val="dk1"/>
            </a:effectRef>
            <a:fontRef idx="minor">
              <a:schemeClr val="tx1"/>
            </a:fontRef>
          </p:style>
        </p:cxnSp>
        <p:cxnSp>
          <p:nvCxnSpPr>
            <p:cNvPr id="484" name="Straight Connector 483"/>
            <p:cNvCxnSpPr/>
            <p:nvPr/>
          </p:nvCxnSpPr>
          <p:spPr>
            <a:xfrm>
              <a:off x="2742406" y="5026013"/>
              <a:ext cx="3125788" cy="7878"/>
            </a:xfrm>
            <a:prstGeom prst="line">
              <a:avLst/>
            </a:prstGeom>
          </p:spPr>
          <p:style>
            <a:lnRef idx="2">
              <a:schemeClr val="dk1"/>
            </a:lnRef>
            <a:fillRef idx="0">
              <a:schemeClr val="dk1"/>
            </a:fillRef>
            <a:effectRef idx="1">
              <a:schemeClr val="dk1"/>
            </a:effectRef>
            <a:fontRef idx="minor">
              <a:schemeClr val="tx1"/>
            </a:fontRef>
          </p:style>
        </p:cxnSp>
        <p:cxnSp>
          <p:nvCxnSpPr>
            <p:cNvPr id="485" name="Straight Connector 484"/>
            <p:cNvCxnSpPr/>
            <p:nvPr/>
          </p:nvCxnSpPr>
          <p:spPr>
            <a:xfrm>
              <a:off x="3051126" y="4797628"/>
              <a:ext cx="2508349" cy="7873"/>
            </a:xfrm>
            <a:prstGeom prst="line">
              <a:avLst/>
            </a:prstGeom>
          </p:spPr>
          <p:style>
            <a:lnRef idx="2">
              <a:schemeClr val="dk1"/>
            </a:lnRef>
            <a:fillRef idx="0">
              <a:schemeClr val="dk1"/>
            </a:fillRef>
            <a:effectRef idx="1">
              <a:schemeClr val="dk1"/>
            </a:effectRef>
            <a:fontRef idx="minor">
              <a:schemeClr val="tx1"/>
            </a:fontRef>
          </p:style>
        </p:cxnSp>
        <p:sp>
          <p:nvSpPr>
            <p:cNvPr id="486" name="TextBox 198"/>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87" name="TextBox 199"/>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88" name="TextBox 200"/>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489" name="Straight Connector 488"/>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490" name="Straight Connector 489"/>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15" name="Group 286"/>
          <p:cNvGrpSpPr>
            <a:grpSpLocks/>
          </p:cNvGrpSpPr>
          <p:nvPr/>
        </p:nvGrpSpPr>
        <p:grpSpPr bwMode="auto">
          <a:xfrm flipH="1">
            <a:off x="6057900" y="4046538"/>
            <a:ext cx="642938" cy="862012"/>
            <a:chOff x="2742406" y="1600200"/>
            <a:chExt cx="3125788" cy="4268487"/>
          </a:xfrm>
        </p:grpSpPr>
        <p:cxnSp>
          <p:nvCxnSpPr>
            <p:cNvPr id="492" name="Straight Connector 491"/>
            <p:cNvCxnSpPr/>
            <p:nvPr/>
          </p:nvCxnSpPr>
          <p:spPr>
            <a:xfrm rot="5400000">
              <a:off x="1028721" y="3313885"/>
              <a:ext cx="3427369" cy="0"/>
            </a:xfrm>
            <a:prstGeom prst="line">
              <a:avLst/>
            </a:prstGeom>
          </p:spPr>
          <p:style>
            <a:lnRef idx="2">
              <a:schemeClr val="dk1"/>
            </a:lnRef>
            <a:fillRef idx="0">
              <a:schemeClr val="dk1"/>
            </a:fillRef>
            <a:effectRef idx="1">
              <a:schemeClr val="dk1"/>
            </a:effectRef>
            <a:fontRef idx="minor">
              <a:schemeClr val="tx1"/>
            </a:fontRef>
          </p:style>
        </p:cxnSp>
        <p:cxnSp>
          <p:nvCxnSpPr>
            <p:cNvPr id="493" name="Straight Connector 492"/>
            <p:cNvCxnSpPr/>
            <p:nvPr/>
          </p:nvCxnSpPr>
          <p:spPr>
            <a:xfrm rot="5400000">
              <a:off x="1447566" y="3196039"/>
              <a:ext cx="3199399" cy="7716"/>
            </a:xfrm>
            <a:prstGeom prst="line">
              <a:avLst/>
            </a:prstGeom>
          </p:spPr>
          <p:style>
            <a:lnRef idx="2">
              <a:schemeClr val="dk1"/>
            </a:lnRef>
            <a:fillRef idx="0">
              <a:schemeClr val="dk1"/>
            </a:fillRef>
            <a:effectRef idx="1">
              <a:schemeClr val="dk1"/>
            </a:effectRef>
            <a:fontRef idx="minor">
              <a:schemeClr val="tx1"/>
            </a:fontRef>
          </p:style>
        </p:cxnSp>
        <p:cxnSp>
          <p:nvCxnSpPr>
            <p:cNvPr id="494" name="Straight Connector 493"/>
            <p:cNvCxnSpPr/>
            <p:nvPr/>
          </p:nvCxnSpPr>
          <p:spPr>
            <a:xfrm rot="5400000">
              <a:off x="4154509" y="3313885"/>
              <a:ext cx="3427369" cy="0"/>
            </a:xfrm>
            <a:prstGeom prst="line">
              <a:avLst/>
            </a:prstGeom>
          </p:spPr>
          <p:style>
            <a:lnRef idx="2">
              <a:schemeClr val="dk1"/>
            </a:lnRef>
            <a:fillRef idx="0">
              <a:schemeClr val="dk1"/>
            </a:fillRef>
            <a:effectRef idx="1">
              <a:schemeClr val="dk1"/>
            </a:effectRef>
            <a:fontRef idx="minor">
              <a:schemeClr val="tx1"/>
            </a:fontRef>
          </p:style>
        </p:cxnSp>
        <p:cxnSp>
          <p:nvCxnSpPr>
            <p:cNvPr id="495" name="Straight Connector 494"/>
            <p:cNvCxnSpPr/>
            <p:nvPr/>
          </p:nvCxnSpPr>
          <p:spPr>
            <a:xfrm rot="5400000">
              <a:off x="3963630" y="3196039"/>
              <a:ext cx="3199399" cy="7716"/>
            </a:xfrm>
            <a:prstGeom prst="line">
              <a:avLst/>
            </a:prstGeom>
          </p:spPr>
          <p:style>
            <a:lnRef idx="2">
              <a:schemeClr val="dk1"/>
            </a:lnRef>
            <a:fillRef idx="0">
              <a:schemeClr val="dk1"/>
            </a:fillRef>
            <a:effectRef idx="1">
              <a:schemeClr val="dk1"/>
            </a:effectRef>
            <a:fontRef idx="minor">
              <a:schemeClr val="tx1"/>
            </a:fontRef>
          </p:style>
        </p:cxnSp>
        <p:cxnSp>
          <p:nvCxnSpPr>
            <p:cNvPr id="496" name="Straight Connector 495"/>
            <p:cNvCxnSpPr/>
            <p:nvPr/>
          </p:nvCxnSpPr>
          <p:spPr>
            <a:xfrm>
              <a:off x="2742406" y="5027569"/>
              <a:ext cx="3125788" cy="0"/>
            </a:xfrm>
            <a:prstGeom prst="line">
              <a:avLst/>
            </a:prstGeom>
          </p:spPr>
          <p:style>
            <a:lnRef idx="2">
              <a:schemeClr val="dk1"/>
            </a:lnRef>
            <a:fillRef idx="0">
              <a:schemeClr val="dk1"/>
            </a:fillRef>
            <a:effectRef idx="1">
              <a:schemeClr val="dk1"/>
            </a:effectRef>
            <a:fontRef idx="minor">
              <a:schemeClr val="tx1"/>
            </a:fontRef>
          </p:style>
        </p:cxnSp>
        <p:cxnSp>
          <p:nvCxnSpPr>
            <p:cNvPr id="497" name="Straight Connector 496"/>
            <p:cNvCxnSpPr/>
            <p:nvPr/>
          </p:nvCxnSpPr>
          <p:spPr>
            <a:xfrm>
              <a:off x="3051126" y="4799599"/>
              <a:ext cx="2508349" cy="0"/>
            </a:xfrm>
            <a:prstGeom prst="line">
              <a:avLst/>
            </a:prstGeom>
          </p:spPr>
          <p:style>
            <a:lnRef idx="2">
              <a:schemeClr val="dk1"/>
            </a:lnRef>
            <a:fillRef idx="0">
              <a:schemeClr val="dk1"/>
            </a:fillRef>
            <a:effectRef idx="1">
              <a:schemeClr val="dk1"/>
            </a:effectRef>
            <a:fontRef idx="minor">
              <a:schemeClr val="tx1"/>
            </a:fontRef>
          </p:style>
        </p:cxnSp>
        <p:sp>
          <p:nvSpPr>
            <p:cNvPr id="498" name="TextBox 185"/>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499" name="TextBox 186"/>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00" name="TextBox 187"/>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501" name="Straight Connector 500"/>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502" name="Straight Connector 501"/>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16" name="Group 286"/>
          <p:cNvGrpSpPr>
            <a:grpSpLocks/>
          </p:cNvGrpSpPr>
          <p:nvPr/>
        </p:nvGrpSpPr>
        <p:grpSpPr bwMode="auto">
          <a:xfrm flipH="1">
            <a:off x="6057900" y="4968875"/>
            <a:ext cx="642938" cy="862013"/>
            <a:chOff x="2742406" y="1600200"/>
            <a:chExt cx="3125788" cy="4268487"/>
          </a:xfrm>
        </p:grpSpPr>
        <p:cxnSp>
          <p:nvCxnSpPr>
            <p:cNvPr id="504" name="Straight Connector 503"/>
            <p:cNvCxnSpPr/>
            <p:nvPr/>
          </p:nvCxnSpPr>
          <p:spPr>
            <a:xfrm rot="5400000">
              <a:off x="1028723" y="3313883"/>
              <a:ext cx="3427365" cy="0"/>
            </a:xfrm>
            <a:prstGeom prst="line">
              <a:avLst/>
            </a:prstGeom>
          </p:spPr>
          <p:style>
            <a:lnRef idx="2">
              <a:schemeClr val="dk1"/>
            </a:lnRef>
            <a:fillRef idx="0">
              <a:schemeClr val="dk1"/>
            </a:fillRef>
            <a:effectRef idx="1">
              <a:schemeClr val="dk1"/>
            </a:effectRef>
            <a:fontRef idx="minor">
              <a:schemeClr val="tx1"/>
            </a:fontRef>
          </p:style>
        </p:cxnSp>
        <p:cxnSp>
          <p:nvCxnSpPr>
            <p:cNvPr id="505" name="Straight Connector 504"/>
            <p:cNvCxnSpPr/>
            <p:nvPr/>
          </p:nvCxnSpPr>
          <p:spPr>
            <a:xfrm rot="5400000">
              <a:off x="1447567" y="3196043"/>
              <a:ext cx="3199401" cy="7716"/>
            </a:xfrm>
            <a:prstGeom prst="line">
              <a:avLst/>
            </a:prstGeom>
          </p:spPr>
          <p:style>
            <a:lnRef idx="2">
              <a:schemeClr val="dk1"/>
            </a:lnRef>
            <a:fillRef idx="0">
              <a:schemeClr val="dk1"/>
            </a:fillRef>
            <a:effectRef idx="1">
              <a:schemeClr val="dk1"/>
            </a:effectRef>
            <a:fontRef idx="minor">
              <a:schemeClr val="tx1"/>
            </a:fontRef>
          </p:style>
        </p:cxnSp>
        <p:cxnSp>
          <p:nvCxnSpPr>
            <p:cNvPr id="506" name="Straight Connector 505"/>
            <p:cNvCxnSpPr/>
            <p:nvPr/>
          </p:nvCxnSpPr>
          <p:spPr>
            <a:xfrm rot="5400000">
              <a:off x="4154511" y="3313883"/>
              <a:ext cx="3427365" cy="0"/>
            </a:xfrm>
            <a:prstGeom prst="line">
              <a:avLst/>
            </a:prstGeom>
          </p:spPr>
          <p:style>
            <a:lnRef idx="2">
              <a:schemeClr val="dk1"/>
            </a:lnRef>
            <a:fillRef idx="0">
              <a:schemeClr val="dk1"/>
            </a:fillRef>
            <a:effectRef idx="1">
              <a:schemeClr val="dk1"/>
            </a:effectRef>
            <a:fontRef idx="minor">
              <a:schemeClr val="tx1"/>
            </a:fontRef>
          </p:style>
        </p:cxnSp>
        <p:cxnSp>
          <p:nvCxnSpPr>
            <p:cNvPr id="507" name="Straight Connector 506"/>
            <p:cNvCxnSpPr/>
            <p:nvPr/>
          </p:nvCxnSpPr>
          <p:spPr>
            <a:xfrm rot="5400000">
              <a:off x="3963632" y="3196043"/>
              <a:ext cx="3199401" cy="7716"/>
            </a:xfrm>
            <a:prstGeom prst="line">
              <a:avLst/>
            </a:prstGeom>
          </p:spPr>
          <p:style>
            <a:lnRef idx="2">
              <a:schemeClr val="dk1"/>
            </a:lnRef>
            <a:fillRef idx="0">
              <a:schemeClr val="dk1"/>
            </a:fillRef>
            <a:effectRef idx="1">
              <a:schemeClr val="dk1"/>
            </a:effectRef>
            <a:fontRef idx="minor">
              <a:schemeClr val="tx1"/>
            </a:fontRef>
          </p:style>
        </p:cxnSp>
        <p:cxnSp>
          <p:nvCxnSpPr>
            <p:cNvPr id="508" name="Straight Connector 507"/>
            <p:cNvCxnSpPr/>
            <p:nvPr/>
          </p:nvCxnSpPr>
          <p:spPr>
            <a:xfrm>
              <a:off x="2742406" y="5027565"/>
              <a:ext cx="3125788" cy="0"/>
            </a:xfrm>
            <a:prstGeom prst="line">
              <a:avLst/>
            </a:prstGeom>
          </p:spPr>
          <p:style>
            <a:lnRef idx="2">
              <a:schemeClr val="dk1"/>
            </a:lnRef>
            <a:fillRef idx="0">
              <a:schemeClr val="dk1"/>
            </a:fillRef>
            <a:effectRef idx="1">
              <a:schemeClr val="dk1"/>
            </a:effectRef>
            <a:fontRef idx="minor">
              <a:schemeClr val="tx1"/>
            </a:fontRef>
          </p:style>
        </p:cxnSp>
        <p:cxnSp>
          <p:nvCxnSpPr>
            <p:cNvPr id="509" name="Straight Connector 508"/>
            <p:cNvCxnSpPr/>
            <p:nvPr/>
          </p:nvCxnSpPr>
          <p:spPr>
            <a:xfrm>
              <a:off x="3051126" y="4799601"/>
              <a:ext cx="2508349" cy="0"/>
            </a:xfrm>
            <a:prstGeom prst="line">
              <a:avLst/>
            </a:prstGeom>
          </p:spPr>
          <p:style>
            <a:lnRef idx="2">
              <a:schemeClr val="dk1"/>
            </a:lnRef>
            <a:fillRef idx="0">
              <a:schemeClr val="dk1"/>
            </a:fillRef>
            <a:effectRef idx="1">
              <a:schemeClr val="dk1"/>
            </a:effectRef>
            <a:fontRef idx="minor">
              <a:schemeClr val="tx1"/>
            </a:fontRef>
          </p:style>
        </p:cxnSp>
        <p:sp>
          <p:nvSpPr>
            <p:cNvPr id="510" name="TextBox 172"/>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11" name="TextBox 173"/>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12" name="TextBox 174"/>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513" name="Straight Connector 512"/>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514" name="Straight Connector 513"/>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17" name="Group 286"/>
          <p:cNvGrpSpPr>
            <a:grpSpLocks/>
          </p:cNvGrpSpPr>
          <p:nvPr/>
        </p:nvGrpSpPr>
        <p:grpSpPr bwMode="auto">
          <a:xfrm flipH="1">
            <a:off x="5308600" y="2693988"/>
            <a:ext cx="642938" cy="862012"/>
            <a:chOff x="2742406" y="1600200"/>
            <a:chExt cx="3125788" cy="4268487"/>
          </a:xfrm>
        </p:grpSpPr>
        <p:cxnSp>
          <p:nvCxnSpPr>
            <p:cNvPr id="516" name="Straight Connector 515"/>
            <p:cNvCxnSpPr/>
            <p:nvPr/>
          </p:nvCxnSpPr>
          <p:spPr>
            <a:xfrm rot="5400000">
              <a:off x="1028721" y="3313885"/>
              <a:ext cx="3427369" cy="0"/>
            </a:xfrm>
            <a:prstGeom prst="line">
              <a:avLst/>
            </a:prstGeom>
          </p:spPr>
          <p:style>
            <a:lnRef idx="2">
              <a:schemeClr val="dk1"/>
            </a:lnRef>
            <a:fillRef idx="0">
              <a:schemeClr val="dk1"/>
            </a:fillRef>
            <a:effectRef idx="1">
              <a:schemeClr val="dk1"/>
            </a:effectRef>
            <a:fontRef idx="minor">
              <a:schemeClr val="tx1"/>
            </a:fontRef>
          </p:style>
        </p:cxnSp>
        <p:cxnSp>
          <p:nvCxnSpPr>
            <p:cNvPr id="517" name="Straight Connector 516"/>
            <p:cNvCxnSpPr/>
            <p:nvPr/>
          </p:nvCxnSpPr>
          <p:spPr>
            <a:xfrm rot="5400000">
              <a:off x="1447566" y="3196039"/>
              <a:ext cx="3199399" cy="7716"/>
            </a:xfrm>
            <a:prstGeom prst="line">
              <a:avLst/>
            </a:prstGeom>
          </p:spPr>
          <p:style>
            <a:lnRef idx="2">
              <a:schemeClr val="dk1"/>
            </a:lnRef>
            <a:fillRef idx="0">
              <a:schemeClr val="dk1"/>
            </a:fillRef>
            <a:effectRef idx="1">
              <a:schemeClr val="dk1"/>
            </a:effectRef>
            <a:fontRef idx="minor">
              <a:schemeClr val="tx1"/>
            </a:fontRef>
          </p:style>
        </p:cxnSp>
        <p:cxnSp>
          <p:nvCxnSpPr>
            <p:cNvPr id="518" name="Straight Connector 517"/>
            <p:cNvCxnSpPr/>
            <p:nvPr/>
          </p:nvCxnSpPr>
          <p:spPr>
            <a:xfrm rot="5400000">
              <a:off x="4154509" y="3313885"/>
              <a:ext cx="3427369" cy="0"/>
            </a:xfrm>
            <a:prstGeom prst="line">
              <a:avLst/>
            </a:prstGeom>
          </p:spPr>
          <p:style>
            <a:lnRef idx="2">
              <a:schemeClr val="dk1"/>
            </a:lnRef>
            <a:fillRef idx="0">
              <a:schemeClr val="dk1"/>
            </a:fillRef>
            <a:effectRef idx="1">
              <a:schemeClr val="dk1"/>
            </a:effectRef>
            <a:fontRef idx="minor">
              <a:schemeClr val="tx1"/>
            </a:fontRef>
          </p:style>
        </p:cxnSp>
        <p:cxnSp>
          <p:nvCxnSpPr>
            <p:cNvPr id="519" name="Straight Connector 518"/>
            <p:cNvCxnSpPr/>
            <p:nvPr/>
          </p:nvCxnSpPr>
          <p:spPr>
            <a:xfrm rot="5400000">
              <a:off x="3963630" y="3196039"/>
              <a:ext cx="3199399" cy="7716"/>
            </a:xfrm>
            <a:prstGeom prst="line">
              <a:avLst/>
            </a:prstGeom>
          </p:spPr>
          <p:style>
            <a:lnRef idx="2">
              <a:schemeClr val="dk1"/>
            </a:lnRef>
            <a:fillRef idx="0">
              <a:schemeClr val="dk1"/>
            </a:fillRef>
            <a:effectRef idx="1">
              <a:schemeClr val="dk1"/>
            </a:effectRef>
            <a:fontRef idx="minor">
              <a:schemeClr val="tx1"/>
            </a:fontRef>
          </p:style>
        </p:cxnSp>
        <p:cxnSp>
          <p:nvCxnSpPr>
            <p:cNvPr id="520" name="Straight Connector 519"/>
            <p:cNvCxnSpPr/>
            <p:nvPr/>
          </p:nvCxnSpPr>
          <p:spPr>
            <a:xfrm>
              <a:off x="2742406" y="5027569"/>
              <a:ext cx="3125788" cy="0"/>
            </a:xfrm>
            <a:prstGeom prst="line">
              <a:avLst/>
            </a:prstGeom>
          </p:spPr>
          <p:style>
            <a:lnRef idx="2">
              <a:schemeClr val="dk1"/>
            </a:lnRef>
            <a:fillRef idx="0">
              <a:schemeClr val="dk1"/>
            </a:fillRef>
            <a:effectRef idx="1">
              <a:schemeClr val="dk1"/>
            </a:effectRef>
            <a:fontRef idx="minor">
              <a:schemeClr val="tx1"/>
            </a:fontRef>
          </p:style>
        </p:cxnSp>
        <p:cxnSp>
          <p:nvCxnSpPr>
            <p:cNvPr id="521" name="Straight Connector 520"/>
            <p:cNvCxnSpPr/>
            <p:nvPr/>
          </p:nvCxnSpPr>
          <p:spPr>
            <a:xfrm>
              <a:off x="3051126" y="4799599"/>
              <a:ext cx="2508349" cy="0"/>
            </a:xfrm>
            <a:prstGeom prst="line">
              <a:avLst/>
            </a:prstGeom>
          </p:spPr>
          <p:style>
            <a:lnRef idx="2">
              <a:schemeClr val="dk1"/>
            </a:lnRef>
            <a:fillRef idx="0">
              <a:schemeClr val="dk1"/>
            </a:fillRef>
            <a:effectRef idx="1">
              <a:schemeClr val="dk1"/>
            </a:effectRef>
            <a:fontRef idx="minor">
              <a:schemeClr val="tx1"/>
            </a:fontRef>
          </p:style>
        </p:cxnSp>
        <p:sp>
          <p:nvSpPr>
            <p:cNvPr id="522" name="TextBox 159"/>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23" name="TextBox 160"/>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24" name="TextBox 161"/>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525" name="Straight Connector 524"/>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526" name="Straight Connector 525"/>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18" name="Group 286"/>
          <p:cNvGrpSpPr>
            <a:grpSpLocks/>
          </p:cNvGrpSpPr>
          <p:nvPr/>
        </p:nvGrpSpPr>
        <p:grpSpPr bwMode="auto">
          <a:xfrm flipH="1">
            <a:off x="5308600" y="3616325"/>
            <a:ext cx="642938" cy="862013"/>
            <a:chOff x="2742406" y="1600200"/>
            <a:chExt cx="3125788" cy="4268487"/>
          </a:xfrm>
        </p:grpSpPr>
        <p:cxnSp>
          <p:nvCxnSpPr>
            <p:cNvPr id="528" name="Straight Connector 527"/>
            <p:cNvCxnSpPr/>
            <p:nvPr/>
          </p:nvCxnSpPr>
          <p:spPr>
            <a:xfrm rot="5400000">
              <a:off x="1028723" y="3313883"/>
              <a:ext cx="3427365" cy="0"/>
            </a:xfrm>
            <a:prstGeom prst="line">
              <a:avLst/>
            </a:prstGeom>
          </p:spPr>
          <p:style>
            <a:lnRef idx="2">
              <a:schemeClr val="dk1"/>
            </a:lnRef>
            <a:fillRef idx="0">
              <a:schemeClr val="dk1"/>
            </a:fillRef>
            <a:effectRef idx="1">
              <a:schemeClr val="dk1"/>
            </a:effectRef>
            <a:fontRef idx="minor">
              <a:schemeClr val="tx1"/>
            </a:fontRef>
          </p:style>
        </p:cxnSp>
        <p:cxnSp>
          <p:nvCxnSpPr>
            <p:cNvPr id="529" name="Straight Connector 528"/>
            <p:cNvCxnSpPr/>
            <p:nvPr/>
          </p:nvCxnSpPr>
          <p:spPr>
            <a:xfrm rot="5400000">
              <a:off x="1447567" y="3196043"/>
              <a:ext cx="3199401" cy="7716"/>
            </a:xfrm>
            <a:prstGeom prst="line">
              <a:avLst/>
            </a:prstGeom>
          </p:spPr>
          <p:style>
            <a:lnRef idx="2">
              <a:schemeClr val="dk1"/>
            </a:lnRef>
            <a:fillRef idx="0">
              <a:schemeClr val="dk1"/>
            </a:fillRef>
            <a:effectRef idx="1">
              <a:schemeClr val="dk1"/>
            </a:effectRef>
            <a:fontRef idx="minor">
              <a:schemeClr val="tx1"/>
            </a:fontRef>
          </p:style>
        </p:cxnSp>
        <p:cxnSp>
          <p:nvCxnSpPr>
            <p:cNvPr id="530" name="Straight Connector 529"/>
            <p:cNvCxnSpPr/>
            <p:nvPr/>
          </p:nvCxnSpPr>
          <p:spPr>
            <a:xfrm rot="5400000">
              <a:off x="4154511" y="3313883"/>
              <a:ext cx="3427365" cy="0"/>
            </a:xfrm>
            <a:prstGeom prst="line">
              <a:avLst/>
            </a:prstGeom>
          </p:spPr>
          <p:style>
            <a:lnRef idx="2">
              <a:schemeClr val="dk1"/>
            </a:lnRef>
            <a:fillRef idx="0">
              <a:schemeClr val="dk1"/>
            </a:fillRef>
            <a:effectRef idx="1">
              <a:schemeClr val="dk1"/>
            </a:effectRef>
            <a:fontRef idx="minor">
              <a:schemeClr val="tx1"/>
            </a:fontRef>
          </p:style>
        </p:cxnSp>
        <p:cxnSp>
          <p:nvCxnSpPr>
            <p:cNvPr id="531" name="Straight Connector 530"/>
            <p:cNvCxnSpPr/>
            <p:nvPr/>
          </p:nvCxnSpPr>
          <p:spPr>
            <a:xfrm rot="5400000">
              <a:off x="3963632" y="3196043"/>
              <a:ext cx="3199401" cy="7716"/>
            </a:xfrm>
            <a:prstGeom prst="line">
              <a:avLst/>
            </a:prstGeom>
          </p:spPr>
          <p:style>
            <a:lnRef idx="2">
              <a:schemeClr val="dk1"/>
            </a:lnRef>
            <a:fillRef idx="0">
              <a:schemeClr val="dk1"/>
            </a:fillRef>
            <a:effectRef idx="1">
              <a:schemeClr val="dk1"/>
            </a:effectRef>
            <a:fontRef idx="minor">
              <a:schemeClr val="tx1"/>
            </a:fontRef>
          </p:style>
        </p:cxnSp>
        <p:cxnSp>
          <p:nvCxnSpPr>
            <p:cNvPr id="532" name="Straight Connector 531"/>
            <p:cNvCxnSpPr/>
            <p:nvPr/>
          </p:nvCxnSpPr>
          <p:spPr>
            <a:xfrm>
              <a:off x="2742406" y="5027565"/>
              <a:ext cx="3125788" cy="0"/>
            </a:xfrm>
            <a:prstGeom prst="line">
              <a:avLst/>
            </a:prstGeom>
          </p:spPr>
          <p:style>
            <a:lnRef idx="2">
              <a:schemeClr val="dk1"/>
            </a:lnRef>
            <a:fillRef idx="0">
              <a:schemeClr val="dk1"/>
            </a:fillRef>
            <a:effectRef idx="1">
              <a:schemeClr val="dk1"/>
            </a:effectRef>
            <a:fontRef idx="minor">
              <a:schemeClr val="tx1"/>
            </a:fontRef>
          </p:style>
        </p:cxnSp>
        <p:cxnSp>
          <p:nvCxnSpPr>
            <p:cNvPr id="533" name="Straight Connector 532"/>
            <p:cNvCxnSpPr/>
            <p:nvPr/>
          </p:nvCxnSpPr>
          <p:spPr>
            <a:xfrm>
              <a:off x="3051126" y="4799601"/>
              <a:ext cx="2508349" cy="0"/>
            </a:xfrm>
            <a:prstGeom prst="line">
              <a:avLst/>
            </a:prstGeom>
          </p:spPr>
          <p:style>
            <a:lnRef idx="2">
              <a:schemeClr val="dk1"/>
            </a:lnRef>
            <a:fillRef idx="0">
              <a:schemeClr val="dk1"/>
            </a:fillRef>
            <a:effectRef idx="1">
              <a:schemeClr val="dk1"/>
            </a:effectRef>
            <a:fontRef idx="minor">
              <a:schemeClr val="tx1"/>
            </a:fontRef>
          </p:style>
        </p:cxnSp>
        <p:sp>
          <p:nvSpPr>
            <p:cNvPr id="534" name="TextBox 146"/>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35" name="TextBox 147"/>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36" name="TextBox 148"/>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537" name="Straight Connector 536"/>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538" name="Straight Connector 537"/>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19" name="Group 286"/>
          <p:cNvGrpSpPr>
            <a:grpSpLocks/>
          </p:cNvGrpSpPr>
          <p:nvPr/>
        </p:nvGrpSpPr>
        <p:grpSpPr bwMode="auto">
          <a:xfrm flipH="1">
            <a:off x="5308600" y="4478338"/>
            <a:ext cx="642938" cy="860425"/>
            <a:chOff x="2742406" y="1600200"/>
            <a:chExt cx="3125788" cy="4268487"/>
          </a:xfrm>
        </p:grpSpPr>
        <p:cxnSp>
          <p:nvCxnSpPr>
            <p:cNvPr id="540" name="Straight Connector 539"/>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541" name="Straight Connector 540"/>
            <p:cNvCxnSpPr/>
            <p:nvPr/>
          </p:nvCxnSpPr>
          <p:spPr>
            <a:xfrm rot="5400000">
              <a:off x="1448554" y="3195056"/>
              <a:ext cx="3197428" cy="7716"/>
            </a:xfrm>
            <a:prstGeom prst="line">
              <a:avLst/>
            </a:prstGeom>
          </p:spPr>
          <p:style>
            <a:lnRef idx="2">
              <a:schemeClr val="dk1"/>
            </a:lnRef>
            <a:fillRef idx="0">
              <a:schemeClr val="dk1"/>
            </a:fillRef>
            <a:effectRef idx="1">
              <a:schemeClr val="dk1"/>
            </a:effectRef>
            <a:fontRef idx="minor">
              <a:schemeClr val="tx1"/>
            </a:fontRef>
          </p:style>
        </p:cxnSp>
        <p:cxnSp>
          <p:nvCxnSpPr>
            <p:cNvPr id="542" name="Straight Connector 541"/>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543" name="Straight Connector 542"/>
            <p:cNvCxnSpPr/>
            <p:nvPr/>
          </p:nvCxnSpPr>
          <p:spPr>
            <a:xfrm rot="5400000">
              <a:off x="3964618" y="3195056"/>
              <a:ext cx="3197428" cy="7716"/>
            </a:xfrm>
            <a:prstGeom prst="line">
              <a:avLst/>
            </a:prstGeom>
          </p:spPr>
          <p:style>
            <a:lnRef idx="2">
              <a:schemeClr val="dk1"/>
            </a:lnRef>
            <a:fillRef idx="0">
              <a:schemeClr val="dk1"/>
            </a:fillRef>
            <a:effectRef idx="1">
              <a:schemeClr val="dk1"/>
            </a:effectRef>
            <a:fontRef idx="minor">
              <a:schemeClr val="tx1"/>
            </a:fontRef>
          </p:style>
        </p:cxnSp>
        <p:cxnSp>
          <p:nvCxnSpPr>
            <p:cNvPr id="544" name="Straight Connector 543"/>
            <p:cNvCxnSpPr/>
            <p:nvPr/>
          </p:nvCxnSpPr>
          <p:spPr>
            <a:xfrm>
              <a:off x="2742406" y="5026013"/>
              <a:ext cx="3125788" cy="7878"/>
            </a:xfrm>
            <a:prstGeom prst="line">
              <a:avLst/>
            </a:prstGeom>
          </p:spPr>
          <p:style>
            <a:lnRef idx="2">
              <a:schemeClr val="dk1"/>
            </a:lnRef>
            <a:fillRef idx="0">
              <a:schemeClr val="dk1"/>
            </a:fillRef>
            <a:effectRef idx="1">
              <a:schemeClr val="dk1"/>
            </a:effectRef>
            <a:fontRef idx="minor">
              <a:schemeClr val="tx1"/>
            </a:fontRef>
          </p:style>
        </p:cxnSp>
        <p:cxnSp>
          <p:nvCxnSpPr>
            <p:cNvPr id="545" name="Straight Connector 544"/>
            <p:cNvCxnSpPr/>
            <p:nvPr/>
          </p:nvCxnSpPr>
          <p:spPr>
            <a:xfrm>
              <a:off x="3051126" y="4797628"/>
              <a:ext cx="2508349" cy="7873"/>
            </a:xfrm>
            <a:prstGeom prst="line">
              <a:avLst/>
            </a:prstGeom>
          </p:spPr>
          <p:style>
            <a:lnRef idx="2">
              <a:schemeClr val="dk1"/>
            </a:lnRef>
            <a:fillRef idx="0">
              <a:schemeClr val="dk1"/>
            </a:fillRef>
            <a:effectRef idx="1">
              <a:schemeClr val="dk1"/>
            </a:effectRef>
            <a:fontRef idx="minor">
              <a:schemeClr val="tx1"/>
            </a:fontRef>
          </p:style>
        </p:cxnSp>
        <p:sp>
          <p:nvSpPr>
            <p:cNvPr id="546" name="TextBox 133"/>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47" name="TextBox 134"/>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48" name="TextBox 135"/>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549" name="Straight Connector 548"/>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550" name="Straight Connector 549"/>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20" name="Group 286"/>
          <p:cNvGrpSpPr>
            <a:grpSpLocks/>
          </p:cNvGrpSpPr>
          <p:nvPr/>
        </p:nvGrpSpPr>
        <p:grpSpPr bwMode="auto">
          <a:xfrm flipH="1">
            <a:off x="4559300" y="3248025"/>
            <a:ext cx="642938" cy="860425"/>
            <a:chOff x="2742406" y="1600200"/>
            <a:chExt cx="3125788" cy="4268487"/>
          </a:xfrm>
        </p:grpSpPr>
        <p:cxnSp>
          <p:nvCxnSpPr>
            <p:cNvPr id="552" name="Straight Connector 551"/>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553" name="Straight Connector 552"/>
            <p:cNvCxnSpPr/>
            <p:nvPr/>
          </p:nvCxnSpPr>
          <p:spPr>
            <a:xfrm rot="5400000">
              <a:off x="1448554" y="3195056"/>
              <a:ext cx="3197428" cy="7716"/>
            </a:xfrm>
            <a:prstGeom prst="line">
              <a:avLst/>
            </a:prstGeom>
          </p:spPr>
          <p:style>
            <a:lnRef idx="2">
              <a:schemeClr val="dk1"/>
            </a:lnRef>
            <a:fillRef idx="0">
              <a:schemeClr val="dk1"/>
            </a:fillRef>
            <a:effectRef idx="1">
              <a:schemeClr val="dk1"/>
            </a:effectRef>
            <a:fontRef idx="minor">
              <a:schemeClr val="tx1"/>
            </a:fontRef>
          </p:style>
        </p:cxnSp>
        <p:cxnSp>
          <p:nvCxnSpPr>
            <p:cNvPr id="554" name="Straight Connector 553"/>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555" name="Straight Connector 554"/>
            <p:cNvCxnSpPr/>
            <p:nvPr/>
          </p:nvCxnSpPr>
          <p:spPr>
            <a:xfrm rot="5400000">
              <a:off x="3964618" y="3195056"/>
              <a:ext cx="3197428" cy="7716"/>
            </a:xfrm>
            <a:prstGeom prst="line">
              <a:avLst/>
            </a:prstGeom>
          </p:spPr>
          <p:style>
            <a:lnRef idx="2">
              <a:schemeClr val="dk1"/>
            </a:lnRef>
            <a:fillRef idx="0">
              <a:schemeClr val="dk1"/>
            </a:fillRef>
            <a:effectRef idx="1">
              <a:schemeClr val="dk1"/>
            </a:effectRef>
            <a:fontRef idx="minor">
              <a:schemeClr val="tx1"/>
            </a:fontRef>
          </p:style>
        </p:cxnSp>
        <p:cxnSp>
          <p:nvCxnSpPr>
            <p:cNvPr id="556" name="Straight Connector 555"/>
            <p:cNvCxnSpPr/>
            <p:nvPr/>
          </p:nvCxnSpPr>
          <p:spPr>
            <a:xfrm>
              <a:off x="2742406" y="5026018"/>
              <a:ext cx="3125788" cy="7873"/>
            </a:xfrm>
            <a:prstGeom prst="line">
              <a:avLst/>
            </a:prstGeom>
          </p:spPr>
          <p:style>
            <a:lnRef idx="2">
              <a:schemeClr val="dk1"/>
            </a:lnRef>
            <a:fillRef idx="0">
              <a:schemeClr val="dk1"/>
            </a:fillRef>
            <a:effectRef idx="1">
              <a:schemeClr val="dk1"/>
            </a:effectRef>
            <a:fontRef idx="minor">
              <a:schemeClr val="tx1"/>
            </a:fontRef>
          </p:style>
        </p:cxnSp>
        <p:cxnSp>
          <p:nvCxnSpPr>
            <p:cNvPr id="557" name="Straight Connector 556"/>
            <p:cNvCxnSpPr/>
            <p:nvPr/>
          </p:nvCxnSpPr>
          <p:spPr>
            <a:xfrm>
              <a:off x="3051126" y="4797628"/>
              <a:ext cx="2508349" cy="7878"/>
            </a:xfrm>
            <a:prstGeom prst="line">
              <a:avLst/>
            </a:prstGeom>
          </p:spPr>
          <p:style>
            <a:lnRef idx="2">
              <a:schemeClr val="dk1"/>
            </a:lnRef>
            <a:fillRef idx="0">
              <a:schemeClr val="dk1"/>
            </a:fillRef>
            <a:effectRef idx="1">
              <a:schemeClr val="dk1"/>
            </a:effectRef>
            <a:fontRef idx="minor">
              <a:schemeClr val="tx1"/>
            </a:fontRef>
          </p:style>
        </p:cxnSp>
        <p:sp>
          <p:nvSpPr>
            <p:cNvPr id="558" name="TextBox 120"/>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59" name="TextBox 121"/>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60" name="TextBox 122"/>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561" name="Straight Connector 560"/>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562" name="Straight Connector 561"/>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21" name="Group 286"/>
          <p:cNvGrpSpPr>
            <a:grpSpLocks/>
          </p:cNvGrpSpPr>
          <p:nvPr/>
        </p:nvGrpSpPr>
        <p:grpSpPr bwMode="auto">
          <a:xfrm flipH="1">
            <a:off x="4559300" y="4170363"/>
            <a:ext cx="642938" cy="860425"/>
            <a:chOff x="2742406" y="1600200"/>
            <a:chExt cx="3125788" cy="4268487"/>
          </a:xfrm>
        </p:grpSpPr>
        <p:cxnSp>
          <p:nvCxnSpPr>
            <p:cNvPr id="564" name="Straight Connector 563"/>
            <p:cNvCxnSpPr/>
            <p:nvPr/>
          </p:nvCxnSpPr>
          <p:spPr>
            <a:xfrm rot="5400000">
              <a:off x="1025561"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565" name="Straight Connector 564"/>
            <p:cNvCxnSpPr/>
            <p:nvPr/>
          </p:nvCxnSpPr>
          <p:spPr>
            <a:xfrm rot="5400000">
              <a:off x="1448554" y="3195056"/>
              <a:ext cx="3197428" cy="7716"/>
            </a:xfrm>
            <a:prstGeom prst="line">
              <a:avLst/>
            </a:prstGeom>
          </p:spPr>
          <p:style>
            <a:lnRef idx="2">
              <a:schemeClr val="dk1"/>
            </a:lnRef>
            <a:fillRef idx="0">
              <a:schemeClr val="dk1"/>
            </a:fillRef>
            <a:effectRef idx="1">
              <a:schemeClr val="dk1"/>
            </a:effectRef>
            <a:fontRef idx="minor">
              <a:schemeClr val="tx1"/>
            </a:fontRef>
          </p:style>
        </p:cxnSp>
        <p:cxnSp>
          <p:nvCxnSpPr>
            <p:cNvPr id="566" name="Straight Connector 565"/>
            <p:cNvCxnSpPr/>
            <p:nvPr/>
          </p:nvCxnSpPr>
          <p:spPr>
            <a:xfrm rot="5400000">
              <a:off x="4151349" y="3317045"/>
              <a:ext cx="3433691" cy="0"/>
            </a:xfrm>
            <a:prstGeom prst="line">
              <a:avLst/>
            </a:prstGeom>
          </p:spPr>
          <p:style>
            <a:lnRef idx="2">
              <a:schemeClr val="dk1"/>
            </a:lnRef>
            <a:fillRef idx="0">
              <a:schemeClr val="dk1"/>
            </a:fillRef>
            <a:effectRef idx="1">
              <a:schemeClr val="dk1"/>
            </a:effectRef>
            <a:fontRef idx="minor">
              <a:schemeClr val="tx1"/>
            </a:fontRef>
          </p:style>
        </p:cxnSp>
        <p:cxnSp>
          <p:nvCxnSpPr>
            <p:cNvPr id="567" name="Straight Connector 566"/>
            <p:cNvCxnSpPr/>
            <p:nvPr/>
          </p:nvCxnSpPr>
          <p:spPr>
            <a:xfrm rot="5400000">
              <a:off x="3964618" y="3195056"/>
              <a:ext cx="3197428" cy="7716"/>
            </a:xfrm>
            <a:prstGeom prst="line">
              <a:avLst/>
            </a:prstGeom>
          </p:spPr>
          <p:style>
            <a:lnRef idx="2">
              <a:schemeClr val="dk1"/>
            </a:lnRef>
            <a:fillRef idx="0">
              <a:schemeClr val="dk1"/>
            </a:fillRef>
            <a:effectRef idx="1">
              <a:schemeClr val="dk1"/>
            </a:effectRef>
            <a:fontRef idx="minor">
              <a:schemeClr val="tx1"/>
            </a:fontRef>
          </p:style>
        </p:cxnSp>
        <p:cxnSp>
          <p:nvCxnSpPr>
            <p:cNvPr id="568" name="Straight Connector 567"/>
            <p:cNvCxnSpPr/>
            <p:nvPr/>
          </p:nvCxnSpPr>
          <p:spPr>
            <a:xfrm>
              <a:off x="2742406" y="5026013"/>
              <a:ext cx="3125788" cy="7878"/>
            </a:xfrm>
            <a:prstGeom prst="line">
              <a:avLst/>
            </a:prstGeom>
          </p:spPr>
          <p:style>
            <a:lnRef idx="2">
              <a:schemeClr val="dk1"/>
            </a:lnRef>
            <a:fillRef idx="0">
              <a:schemeClr val="dk1"/>
            </a:fillRef>
            <a:effectRef idx="1">
              <a:schemeClr val="dk1"/>
            </a:effectRef>
            <a:fontRef idx="minor">
              <a:schemeClr val="tx1"/>
            </a:fontRef>
          </p:style>
        </p:cxnSp>
        <p:cxnSp>
          <p:nvCxnSpPr>
            <p:cNvPr id="569" name="Straight Connector 568"/>
            <p:cNvCxnSpPr/>
            <p:nvPr/>
          </p:nvCxnSpPr>
          <p:spPr>
            <a:xfrm>
              <a:off x="3051126" y="4797628"/>
              <a:ext cx="2508349" cy="7873"/>
            </a:xfrm>
            <a:prstGeom prst="line">
              <a:avLst/>
            </a:prstGeom>
          </p:spPr>
          <p:style>
            <a:lnRef idx="2">
              <a:schemeClr val="dk1"/>
            </a:lnRef>
            <a:fillRef idx="0">
              <a:schemeClr val="dk1"/>
            </a:fillRef>
            <a:effectRef idx="1">
              <a:schemeClr val="dk1"/>
            </a:effectRef>
            <a:fontRef idx="minor">
              <a:schemeClr val="tx1"/>
            </a:fontRef>
          </p:style>
        </p:cxnSp>
        <p:sp>
          <p:nvSpPr>
            <p:cNvPr id="570" name="TextBox 107"/>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71" name="TextBox 108"/>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72" name="TextBox 109"/>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573" name="Straight Connector 572"/>
            <p:cNvCxnSpPr/>
            <p:nvPr/>
          </p:nvCxnSpPr>
          <p:spPr>
            <a:xfrm>
              <a:off x="2742406" y="1600200"/>
              <a:ext cx="308720" cy="0"/>
            </a:xfrm>
            <a:prstGeom prst="line">
              <a:avLst/>
            </a:prstGeom>
          </p:spPr>
          <p:style>
            <a:lnRef idx="2">
              <a:schemeClr val="dk1"/>
            </a:lnRef>
            <a:fillRef idx="0">
              <a:schemeClr val="dk1"/>
            </a:fillRef>
            <a:effectRef idx="1">
              <a:schemeClr val="dk1"/>
            </a:effectRef>
            <a:fontRef idx="minor">
              <a:schemeClr val="tx1"/>
            </a:fontRef>
          </p:style>
        </p:cxnSp>
        <p:cxnSp>
          <p:nvCxnSpPr>
            <p:cNvPr id="574" name="Straight Connector 573"/>
            <p:cNvCxnSpPr/>
            <p:nvPr/>
          </p:nvCxnSpPr>
          <p:spPr>
            <a:xfrm>
              <a:off x="5559474" y="1600200"/>
              <a:ext cx="308720" cy="0"/>
            </a:xfrm>
            <a:prstGeom prst="line">
              <a:avLst/>
            </a:prstGeom>
          </p:spPr>
          <p:style>
            <a:lnRef idx="2">
              <a:schemeClr val="dk1"/>
            </a:lnRef>
            <a:fillRef idx="0">
              <a:schemeClr val="dk1"/>
            </a:fillRef>
            <a:effectRef idx="1">
              <a:schemeClr val="dk1"/>
            </a:effectRef>
            <a:fontRef idx="minor">
              <a:schemeClr val="tx1"/>
            </a:fontRef>
          </p:style>
        </p:cxnSp>
      </p:grpSp>
      <p:grpSp>
        <p:nvGrpSpPr>
          <p:cNvPr id="22" name="Group 286"/>
          <p:cNvGrpSpPr>
            <a:grpSpLocks/>
          </p:cNvGrpSpPr>
          <p:nvPr/>
        </p:nvGrpSpPr>
        <p:grpSpPr bwMode="auto">
          <a:xfrm flipH="1">
            <a:off x="3810000" y="3678238"/>
            <a:ext cx="642938" cy="692150"/>
            <a:chOff x="2739092" y="1599481"/>
            <a:chExt cx="3129102" cy="3432538"/>
          </a:xfrm>
        </p:grpSpPr>
        <p:cxnSp>
          <p:nvCxnSpPr>
            <p:cNvPr id="576" name="Straight Connector 575"/>
            <p:cNvCxnSpPr/>
            <p:nvPr/>
          </p:nvCxnSpPr>
          <p:spPr>
            <a:xfrm rot="5400000">
              <a:off x="1022823" y="3315750"/>
              <a:ext cx="3432538" cy="0"/>
            </a:xfrm>
            <a:prstGeom prst="line">
              <a:avLst/>
            </a:prstGeom>
          </p:spPr>
          <p:style>
            <a:lnRef idx="2">
              <a:schemeClr val="dk1"/>
            </a:lnRef>
            <a:fillRef idx="0">
              <a:schemeClr val="dk1"/>
            </a:fillRef>
            <a:effectRef idx="1">
              <a:schemeClr val="dk1"/>
            </a:effectRef>
            <a:fontRef idx="minor">
              <a:schemeClr val="tx1"/>
            </a:fontRef>
          </p:style>
        </p:cxnSp>
        <p:cxnSp>
          <p:nvCxnSpPr>
            <p:cNvPr id="577" name="Straight Connector 576"/>
            <p:cNvCxnSpPr/>
            <p:nvPr/>
          </p:nvCxnSpPr>
          <p:spPr>
            <a:xfrm rot="5400000">
              <a:off x="1446100" y="3193796"/>
              <a:ext cx="3196354" cy="7724"/>
            </a:xfrm>
            <a:prstGeom prst="line">
              <a:avLst/>
            </a:prstGeom>
          </p:spPr>
          <p:style>
            <a:lnRef idx="2">
              <a:schemeClr val="dk1"/>
            </a:lnRef>
            <a:fillRef idx="0">
              <a:schemeClr val="dk1"/>
            </a:fillRef>
            <a:effectRef idx="1">
              <a:schemeClr val="dk1"/>
            </a:effectRef>
            <a:fontRef idx="minor">
              <a:schemeClr val="tx1"/>
            </a:fontRef>
          </p:style>
        </p:cxnSp>
        <p:cxnSp>
          <p:nvCxnSpPr>
            <p:cNvPr id="578" name="Straight Connector 577"/>
            <p:cNvCxnSpPr/>
            <p:nvPr/>
          </p:nvCxnSpPr>
          <p:spPr>
            <a:xfrm rot="5400000">
              <a:off x="4151925" y="3315750"/>
              <a:ext cx="3432538" cy="0"/>
            </a:xfrm>
            <a:prstGeom prst="line">
              <a:avLst/>
            </a:prstGeom>
          </p:spPr>
          <p:style>
            <a:lnRef idx="2">
              <a:schemeClr val="dk1"/>
            </a:lnRef>
            <a:fillRef idx="0">
              <a:schemeClr val="dk1"/>
            </a:fillRef>
            <a:effectRef idx="1">
              <a:schemeClr val="dk1"/>
            </a:effectRef>
            <a:fontRef idx="minor">
              <a:schemeClr val="tx1"/>
            </a:fontRef>
          </p:style>
        </p:cxnSp>
        <p:cxnSp>
          <p:nvCxnSpPr>
            <p:cNvPr id="579" name="Straight Connector 578"/>
            <p:cNvCxnSpPr/>
            <p:nvPr/>
          </p:nvCxnSpPr>
          <p:spPr>
            <a:xfrm rot="5400000">
              <a:off x="3964832" y="3193796"/>
              <a:ext cx="3196354" cy="7724"/>
            </a:xfrm>
            <a:prstGeom prst="line">
              <a:avLst/>
            </a:prstGeom>
          </p:spPr>
          <p:style>
            <a:lnRef idx="2">
              <a:schemeClr val="dk1"/>
            </a:lnRef>
            <a:fillRef idx="0">
              <a:schemeClr val="dk1"/>
            </a:fillRef>
            <a:effectRef idx="1">
              <a:schemeClr val="dk1"/>
            </a:effectRef>
            <a:fontRef idx="minor">
              <a:schemeClr val="tx1"/>
            </a:fontRef>
          </p:style>
        </p:cxnSp>
        <p:cxnSp>
          <p:nvCxnSpPr>
            <p:cNvPr id="580" name="Straight Connector 579"/>
            <p:cNvCxnSpPr/>
            <p:nvPr/>
          </p:nvCxnSpPr>
          <p:spPr>
            <a:xfrm>
              <a:off x="2739092" y="5024144"/>
              <a:ext cx="3129102" cy="7875"/>
            </a:xfrm>
            <a:prstGeom prst="line">
              <a:avLst/>
            </a:prstGeom>
          </p:spPr>
          <p:style>
            <a:lnRef idx="2">
              <a:schemeClr val="dk1"/>
            </a:lnRef>
            <a:fillRef idx="0">
              <a:schemeClr val="dk1"/>
            </a:fillRef>
            <a:effectRef idx="1">
              <a:schemeClr val="dk1"/>
            </a:effectRef>
            <a:fontRef idx="minor">
              <a:schemeClr val="tx1"/>
            </a:fontRef>
          </p:style>
        </p:cxnSp>
        <p:cxnSp>
          <p:nvCxnSpPr>
            <p:cNvPr id="581" name="Straight Connector 580"/>
            <p:cNvCxnSpPr/>
            <p:nvPr/>
          </p:nvCxnSpPr>
          <p:spPr>
            <a:xfrm>
              <a:off x="3048139" y="4795835"/>
              <a:ext cx="2511008" cy="7870"/>
            </a:xfrm>
            <a:prstGeom prst="line">
              <a:avLst/>
            </a:prstGeom>
          </p:spPr>
          <p:style>
            <a:lnRef idx="2">
              <a:schemeClr val="dk1"/>
            </a:lnRef>
            <a:fillRef idx="0">
              <a:schemeClr val="dk1"/>
            </a:fillRef>
            <a:effectRef idx="1">
              <a:schemeClr val="dk1"/>
            </a:effectRef>
            <a:fontRef idx="minor">
              <a:schemeClr val="tx1"/>
            </a:fontRef>
          </p:style>
        </p:cxnSp>
        <p:sp>
          <p:nvSpPr>
            <p:cNvPr id="582" name="TextBox 94"/>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83" name="TextBox 95"/>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584" name="Straight Connector 583"/>
            <p:cNvCxnSpPr/>
            <p:nvPr/>
          </p:nvCxnSpPr>
          <p:spPr>
            <a:xfrm>
              <a:off x="2739092" y="1599481"/>
              <a:ext cx="309047" cy="0"/>
            </a:xfrm>
            <a:prstGeom prst="line">
              <a:avLst/>
            </a:prstGeom>
          </p:spPr>
          <p:style>
            <a:lnRef idx="2">
              <a:schemeClr val="dk1"/>
            </a:lnRef>
            <a:fillRef idx="0">
              <a:schemeClr val="dk1"/>
            </a:fillRef>
            <a:effectRef idx="1">
              <a:schemeClr val="dk1"/>
            </a:effectRef>
            <a:fontRef idx="minor">
              <a:schemeClr val="tx1"/>
            </a:fontRef>
          </p:style>
        </p:cxnSp>
        <p:cxnSp>
          <p:nvCxnSpPr>
            <p:cNvPr id="585" name="Straight Connector 584"/>
            <p:cNvCxnSpPr/>
            <p:nvPr/>
          </p:nvCxnSpPr>
          <p:spPr>
            <a:xfrm>
              <a:off x="5559147" y="1599481"/>
              <a:ext cx="309047" cy="0"/>
            </a:xfrm>
            <a:prstGeom prst="line">
              <a:avLst/>
            </a:prstGeom>
          </p:spPr>
          <p:style>
            <a:lnRef idx="2">
              <a:schemeClr val="dk1"/>
            </a:lnRef>
            <a:fillRef idx="0">
              <a:schemeClr val="dk1"/>
            </a:fillRef>
            <a:effectRef idx="1">
              <a:schemeClr val="dk1"/>
            </a:effectRef>
            <a:fontRef idx="minor">
              <a:schemeClr val="tx1"/>
            </a:fontRef>
          </p:style>
        </p:cxnSp>
      </p:grpSp>
      <p:sp>
        <p:nvSpPr>
          <p:cNvPr id="586" name="TextBox 359"/>
          <p:cNvSpPr txBox="1">
            <a:spLocks noChangeArrowheads="1"/>
          </p:cNvSpPr>
          <p:nvPr/>
        </p:nvSpPr>
        <p:spPr bwMode="auto">
          <a:xfrm>
            <a:off x="990600" y="1357313"/>
            <a:ext cx="4267200" cy="1614487"/>
          </a:xfrm>
          <a:prstGeom prst="rect">
            <a:avLst/>
          </a:prstGeom>
          <a:noFill/>
          <a:ln w="9525">
            <a:noFill/>
            <a:miter lim="800000"/>
            <a:headEnd/>
            <a:tailEnd/>
          </a:ln>
        </p:spPr>
        <p:txBody>
          <a:bodyPr>
            <a:spAutoFit/>
          </a:bodyPr>
          <a:lstStyle/>
          <a:p>
            <a:r>
              <a:rPr lang="en-US" sz="2800"/>
              <a:t>Opportunities for: </a:t>
            </a:r>
          </a:p>
          <a:p>
            <a:r>
              <a:rPr lang="en-US"/>
              <a:t>  - Disease progression </a:t>
            </a:r>
          </a:p>
          <a:p>
            <a:r>
              <a:rPr lang="en-US"/>
              <a:t>  - Population analysis</a:t>
            </a:r>
          </a:p>
          <a:p>
            <a:r>
              <a:rPr lang="en-US"/>
              <a:t>  - Meta analyses . . . correlation</a:t>
            </a:r>
          </a:p>
        </p:txBody>
      </p:sp>
      <p:grpSp>
        <p:nvGrpSpPr>
          <p:cNvPr id="23" name="Group 286"/>
          <p:cNvGrpSpPr>
            <a:grpSpLocks/>
          </p:cNvGrpSpPr>
          <p:nvPr/>
        </p:nvGrpSpPr>
        <p:grpSpPr bwMode="auto">
          <a:xfrm flipH="1">
            <a:off x="1219200" y="3352800"/>
            <a:ext cx="1676400" cy="1752600"/>
            <a:chOff x="2742406" y="1600200"/>
            <a:chExt cx="3125788" cy="4268487"/>
          </a:xfrm>
        </p:grpSpPr>
        <p:cxnSp>
          <p:nvCxnSpPr>
            <p:cNvPr id="588" name="Straight Connector 587"/>
            <p:cNvCxnSpPr/>
            <p:nvPr/>
          </p:nvCxnSpPr>
          <p:spPr>
            <a:xfrm rot="5400000">
              <a:off x="1029144" y="3313462"/>
              <a:ext cx="3429483" cy="2959"/>
            </a:xfrm>
            <a:prstGeom prst="line">
              <a:avLst/>
            </a:prstGeom>
          </p:spPr>
          <p:style>
            <a:lnRef idx="2">
              <a:schemeClr val="dk1"/>
            </a:lnRef>
            <a:fillRef idx="0">
              <a:schemeClr val="dk1"/>
            </a:fillRef>
            <a:effectRef idx="1">
              <a:schemeClr val="dk1"/>
            </a:effectRef>
            <a:fontRef idx="minor">
              <a:schemeClr val="tx1"/>
            </a:fontRef>
          </p:style>
        </p:cxnSp>
        <p:cxnSp>
          <p:nvCxnSpPr>
            <p:cNvPr id="589" name="Straight Connector 588"/>
            <p:cNvCxnSpPr/>
            <p:nvPr/>
          </p:nvCxnSpPr>
          <p:spPr>
            <a:xfrm rot="5400000">
              <a:off x="1446605" y="3200883"/>
              <a:ext cx="3201365" cy="0"/>
            </a:xfrm>
            <a:prstGeom prst="line">
              <a:avLst/>
            </a:prstGeom>
          </p:spPr>
          <p:style>
            <a:lnRef idx="2">
              <a:schemeClr val="dk1"/>
            </a:lnRef>
            <a:fillRef idx="0">
              <a:schemeClr val="dk1"/>
            </a:fillRef>
            <a:effectRef idx="1">
              <a:schemeClr val="dk1"/>
            </a:effectRef>
            <a:fontRef idx="minor">
              <a:schemeClr val="tx1"/>
            </a:fontRef>
          </p:style>
        </p:cxnSp>
        <p:cxnSp>
          <p:nvCxnSpPr>
            <p:cNvPr id="590" name="Straight Connector 589"/>
            <p:cNvCxnSpPr/>
            <p:nvPr/>
          </p:nvCxnSpPr>
          <p:spPr>
            <a:xfrm rot="5400000">
              <a:off x="4151973" y="3313462"/>
              <a:ext cx="3429483" cy="2961"/>
            </a:xfrm>
            <a:prstGeom prst="line">
              <a:avLst/>
            </a:prstGeom>
          </p:spPr>
          <p:style>
            <a:lnRef idx="2">
              <a:schemeClr val="dk1"/>
            </a:lnRef>
            <a:fillRef idx="0">
              <a:schemeClr val="dk1"/>
            </a:fillRef>
            <a:effectRef idx="1">
              <a:schemeClr val="dk1"/>
            </a:effectRef>
            <a:fontRef idx="minor">
              <a:schemeClr val="tx1"/>
            </a:fontRef>
          </p:style>
        </p:cxnSp>
        <p:cxnSp>
          <p:nvCxnSpPr>
            <p:cNvPr id="591" name="Straight Connector 590"/>
            <p:cNvCxnSpPr/>
            <p:nvPr/>
          </p:nvCxnSpPr>
          <p:spPr>
            <a:xfrm rot="5400000">
              <a:off x="3961147" y="3199402"/>
              <a:ext cx="3201365" cy="2959"/>
            </a:xfrm>
            <a:prstGeom prst="line">
              <a:avLst/>
            </a:prstGeom>
          </p:spPr>
          <p:style>
            <a:lnRef idx="2">
              <a:schemeClr val="dk1"/>
            </a:lnRef>
            <a:fillRef idx="0">
              <a:schemeClr val="dk1"/>
            </a:fillRef>
            <a:effectRef idx="1">
              <a:schemeClr val="dk1"/>
            </a:effectRef>
            <a:fontRef idx="minor">
              <a:schemeClr val="tx1"/>
            </a:fontRef>
          </p:style>
        </p:cxnSp>
        <p:cxnSp>
          <p:nvCxnSpPr>
            <p:cNvPr id="592" name="Straight Connector 591"/>
            <p:cNvCxnSpPr/>
            <p:nvPr/>
          </p:nvCxnSpPr>
          <p:spPr>
            <a:xfrm>
              <a:off x="2742406" y="5029683"/>
              <a:ext cx="3125788" cy="0"/>
            </a:xfrm>
            <a:prstGeom prst="line">
              <a:avLst/>
            </a:prstGeom>
          </p:spPr>
          <p:style>
            <a:lnRef idx="2">
              <a:schemeClr val="dk1"/>
            </a:lnRef>
            <a:fillRef idx="0">
              <a:schemeClr val="dk1"/>
            </a:fillRef>
            <a:effectRef idx="1">
              <a:schemeClr val="dk1"/>
            </a:effectRef>
            <a:fontRef idx="minor">
              <a:schemeClr val="tx1"/>
            </a:fontRef>
          </p:style>
        </p:cxnSp>
        <p:cxnSp>
          <p:nvCxnSpPr>
            <p:cNvPr id="593" name="Straight Connector 592"/>
            <p:cNvCxnSpPr/>
            <p:nvPr/>
          </p:nvCxnSpPr>
          <p:spPr>
            <a:xfrm>
              <a:off x="3047288" y="4801565"/>
              <a:ext cx="2516023" cy="0"/>
            </a:xfrm>
            <a:prstGeom prst="line">
              <a:avLst/>
            </a:prstGeom>
          </p:spPr>
          <p:style>
            <a:lnRef idx="2">
              <a:schemeClr val="dk1"/>
            </a:lnRef>
            <a:fillRef idx="0">
              <a:schemeClr val="dk1"/>
            </a:fillRef>
            <a:effectRef idx="1">
              <a:schemeClr val="dk1"/>
            </a:effectRef>
            <a:fontRef idx="minor">
              <a:schemeClr val="tx1"/>
            </a:fontRef>
          </p:style>
        </p:cxnSp>
        <p:sp>
          <p:nvSpPr>
            <p:cNvPr id="594" name="TextBox 369"/>
            <p:cNvSpPr txBox="1">
              <a:spLocks noChangeArrowheads="1"/>
            </p:cNvSpPr>
            <p:nvPr/>
          </p:nvSpPr>
          <p:spPr bwMode="auto">
            <a:xfrm>
              <a:off x="2743201" y="1828799"/>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95" name="TextBox 370"/>
            <p:cNvSpPr txBox="1">
              <a:spLocks noChangeArrowheads="1"/>
            </p:cNvSpPr>
            <p:nvPr/>
          </p:nvSpPr>
          <p:spPr bwMode="auto">
            <a:xfrm>
              <a:off x="5562601" y="2133601"/>
              <a:ext cx="304801" cy="1132618"/>
            </a:xfrm>
            <a:prstGeom prst="rect">
              <a:avLst/>
            </a:prstGeom>
            <a:noFill/>
            <a:ln w="9525">
              <a:noFill/>
              <a:miter lim="800000"/>
              <a:headEnd/>
              <a:tailEnd/>
            </a:ln>
          </p:spPr>
          <p:txBody>
            <a:bodyPr>
              <a:spAutoFit/>
            </a:bodyPr>
            <a:lstStyle/>
            <a:p>
              <a:endParaRPr lang="en-US" b="1">
                <a:solidFill>
                  <a:srgbClr val="FF0000"/>
                </a:solidFill>
              </a:endParaRPr>
            </a:p>
          </p:txBody>
        </p:sp>
        <p:sp>
          <p:nvSpPr>
            <p:cNvPr id="596" name="TextBox 371"/>
            <p:cNvSpPr txBox="1">
              <a:spLocks noChangeArrowheads="1"/>
            </p:cNvSpPr>
            <p:nvPr/>
          </p:nvSpPr>
          <p:spPr bwMode="auto">
            <a:xfrm>
              <a:off x="3505201" y="4736069"/>
              <a:ext cx="2362201" cy="1132618"/>
            </a:xfrm>
            <a:prstGeom prst="rect">
              <a:avLst/>
            </a:prstGeom>
            <a:noFill/>
            <a:ln w="9525">
              <a:noFill/>
              <a:miter lim="800000"/>
              <a:headEnd/>
              <a:tailEnd/>
            </a:ln>
          </p:spPr>
          <p:txBody>
            <a:bodyPr>
              <a:spAutoFit/>
            </a:bodyPr>
            <a:lstStyle/>
            <a:p>
              <a:endParaRPr lang="en-US" b="1">
                <a:solidFill>
                  <a:srgbClr val="FF0000"/>
                </a:solidFill>
              </a:endParaRPr>
            </a:p>
          </p:txBody>
        </p:sp>
        <p:cxnSp>
          <p:nvCxnSpPr>
            <p:cNvPr id="597" name="Straight Connector 596"/>
            <p:cNvCxnSpPr/>
            <p:nvPr/>
          </p:nvCxnSpPr>
          <p:spPr>
            <a:xfrm>
              <a:off x="2742406" y="1600200"/>
              <a:ext cx="304882" cy="0"/>
            </a:xfrm>
            <a:prstGeom prst="line">
              <a:avLst/>
            </a:prstGeom>
          </p:spPr>
          <p:style>
            <a:lnRef idx="2">
              <a:schemeClr val="dk1"/>
            </a:lnRef>
            <a:fillRef idx="0">
              <a:schemeClr val="dk1"/>
            </a:fillRef>
            <a:effectRef idx="1">
              <a:schemeClr val="dk1"/>
            </a:effectRef>
            <a:fontRef idx="minor">
              <a:schemeClr val="tx1"/>
            </a:fontRef>
          </p:style>
        </p:cxnSp>
        <p:cxnSp>
          <p:nvCxnSpPr>
            <p:cNvPr id="598" name="Straight Connector 597"/>
            <p:cNvCxnSpPr/>
            <p:nvPr/>
          </p:nvCxnSpPr>
          <p:spPr>
            <a:xfrm>
              <a:off x="5563310" y="1600200"/>
              <a:ext cx="304884" cy="0"/>
            </a:xfrm>
            <a:prstGeom prst="line">
              <a:avLst/>
            </a:prstGeom>
          </p:spPr>
          <p:style>
            <a:lnRef idx="2">
              <a:schemeClr val="dk1"/>
            </a:lnRef>
            <a:fillRef idx="0">
              <a:schemeClr val="dk1"/>
            </a:fillRef>
            <a:effectRef idx="1">
              <a:schemeClr val="dk1"/>
            </a:effectRef>
            <a:fontRef idx="minor">
              <a:schemeClr val="tx1"/>
            </a:fontRef>
          </p:style>
        </p:cxnSp>
      </p:grpSp>
      <p:sp>
        <p:nvSpPr>
          <p:cNvPr id="599" name="Left-Right Arrow 598"/>
          <p:cNvSpPr/>
          <p:nvPr/>
        </p:nvSpPr>
        <p:spPr>
          <a:xfrm>
            <a:off x="3048000" y="3886200"/>
            <a:ext cx="609600" cy="228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600" name="AutoShape 633"/>
          <p:cNvSpPr>
            <a:spLocks noChangeArrowheads="1"/>
          </p:cNvSpPr>
          <p:nvPr/>
        </p:nvSpPr>
        <p:spPr bwMode="auto">
          <a:xfrm>
            <a:off x="838200" y="4800600"/>
            <a:ext cx="4343400" cy="838200"/>
          </a:xfrm>
          <a:prstGeom prst="rightArrow">
            <a:avLst>
              <a:gd name="adj1" fmla="val 50000"/>
              <a:gd name="adj2" fmla="val 129545"/>
            </a:avLst>
          </a:prstGeom>
          <a:solidFill>
            <a:schemeClr val="accent1"/>
          </a:solidFill>
          <a:ln w="9525">
            <a:solidFill>
              <a:schemeClr val="tx1"/>
            </a:solidFill>
            <a:miter lim="800000"/>
            <a:headEnd/>
            <a:tailEnd/>
          </a:ln>
        </p:spPr>
        <p:txBody>
          <a:bodyPr wrap="none" anchor="ctr"/>
          <a:lstStyle/>
          <a:p>
            <a:pPr algn="ctr"/>
            <a:r>
              <a:rPr lang="en-US" dirty="0">
                <a:solidFill>
                  <a:schemeClr val="bg1"/>
                </a:solidFill>
              </a:rPr>
              <a:t>Longitudinal: within patient</a:t>
            </a:r>
          </a:p>
        </p:txBody>
      </p:sp>
      <p:sp>
        <p:nvSpPr>
          <p:cNvPr id="601" name="AutoShape 634"/>
          <p:cNvSpPr>
            <a:spLocks noChangeArrowheads="1"/>
          </p:cNvSpPr>
          <p:nvPr/>
        </p:nvSpPr>
        <p:spPr bwMode="auto">
          <a:xfrm>
            <a:off x="1219200" y="5638800"/>
            <a:ext cx="5562600" cy="838200"/>
          </a:xfrm>
          <a:prstGeom prst="rightArrow">
            <a:avLst>
              <a:gd name="adj1" fmla="val 50000"/>
              <a:gd name="adj2" fmla="val 165909"/>
            </a:avLst>
          </a:prstGeom>
          <a:solidFill>
            <a:schemeClr val="accent1"/>
          </a:solidFill>
          <a:ln w="9525">
            <a:solidFill>
              <a:schemeClr val="tx1"/>
            </a:solidFill>
            <a:miter lim="800000"/>
            <a:headEnd/>
            <a:tailEnd/>
          </a:ln>
        </p:spPr>
        <p:txBody>
          <a:bodyPr wrap="none" anchor="ctr"/>
          <a:lstStyle/>
          <a:p>
            <a:pPr algn="ctr"/>
            <a:r>
              <a:rPr lang="en-US" dirty="0">
                <a:solidFill>
                  <a:schemeClr val="bg1"/>
                </a:solidFill>
              </a:rPr>
              <a:t>Data Mining: across patients</a:t>
            </a:r>
          </a:p>
        </p:txBody>
      </p:sp>
      <p:pic>
        <p:nvPicPr>
          <p:cNvPr id="602" name="Picture 321" descr="DU2IGCAUKBEGACAHPI23ICAIFFERUCA96FG6PCAFUXS5YCA0IG142CAI3HXX0CAXIQ8GUCAWCHMOKCAKA3766CAOLYQY9CAR331WKCA5LBIWPCAI1E77ZCAITRXK4CARWN6X0CAHDOPN0CA8T9GXQCAY67UHW.jpg"/>
          <p:cNvPicPr>
            <a:picLocks noChangeAspect="1"/>
          </p:cNvPicPr>
          <p:nvPr/>
        </p:nvPicPr>
        <p:blipFill>
          <a:blip r:embed="rId2"/>
          <a:srcRect/>
          <a:stretch>
            <a:fillRect/>
          </a:stretch>
        </p:blipFill>
        <p:spPr bwMode="auto">
          <a:xfrm>
            <a:off x="3886200" y="3835400"/>
            <a:ext cx="476250" cy="355600"/>
          </a:xfrm>
          <a:prstGeom prst="rect">
            <a:avLst/>
          </a:prstGeom>
          <a:noFill/>
          <a:ln w="9525">
            <a:noFill/>
            <a:miter lim="800000"/>
            <a:headEnd/>
            <a:tailEnd/>
          </a:ln>
        </p:spPr>
      </p:pic>
      <p:pic>
        <p:nvPicPr>
          <p:cNvPr id="603" name="Picture 328" descr="UY0QFCA5656VECA2NM1FUCA7LZBUQCA0A39MZCAORVM1WCA154IN6CAI42FK4CAE9BZI5CAKSEAMXCAZBA3IMCA3OL101CA04DGE3CA6F3VR8CAIGWLCMCAKWXMYKCAS7R7JTCATTNTKNCADELQJTCASNT2CQ.jpg"/>
          <p:cNvPicPr>
            <a:picLocks noChangeAspect="1"/>
          </p:cNvPicPr>
          <p:nvPr/>
        </p:nvPicPr>
        <p:blipFill>
          <a:blip r:embed="rId3"/>
          <a:srcRect/>
          <a:stretch>
            <a:fillRect/>
          </a:stretch>
        </p:blipFill>
        <p:spPr bwMode="auto">
          <a:xfrm>
            <a:off x="4648200" y="3429000"/>
            <a:ext cx="457200" cy="342900"/>
          </a:xfrm>
          <a:prstGeom prst="rect">
            <a:avLst/>
          </a:prstGeom>
          <a:noFill/>
          <a:ln w="9525">
            <a:noFill/>
            <a:miter lim="800000"/>
            <a:headEnd/>
            <a:tailEnd/>
          </a:ln>
        </p:spPr>
      </p:pic>
      <p:pic>
        <p:nvPicPr>
          <p:cNvPr id="604" name="Picture 329" descr="LFMJMCAF3I62MCAVI6V25CA128BAXCAFCZ5XMCAHMKO50CABXNBIDCADIQV5BCA1R9608CADF1IHNCAOB1YDDCALPX3LYCARLYLP1CAFT2U3ZCAP9IXI5CASQNZBUCASY6PJVCARYT7XWCAKSYVZ0CA7LGBMR.jpg"/>
          <p:cNvPicPr>
            <a:picLocks noChangeAspect="1"/>
          </p:cNvPicPr>
          <p:nvPr/>
        </p:nvPicPr>
        <p:blipFill>
          <a:blip r:embed="rId4"/>
          <a:srcRect/>
          <a:stretch>
            <a:fillRect/>
          </a:stretch>
        </p:blipFill>
        <p:spPr bwMode="auto">
          <a:xfrm>
            <a:off x="4648200" y="4259263"/>
            <a:ext cx="457200" cy="465137"/>
          </a:xfrm>
          <a:prstGeom prst="rect">
            <a:avLst/>
          </a:prstGeom>
          <a:noFill/>
          <a:ln w="9525">
            <a:noFill/>
            <a:miter lim="800000"/>
            <a:headEnd/>
            <a:tailEnd/>
          </a:ln>
        </p:spPr>
      </p:pic>
      <p:pic>
        <p:nvPicPr>
          <p:cNvPr id="605" name="Picture 330" descr="E491TCA09SWNBCA316LDOCAMJHADYCA6SIZTDCAO67SD0CANWD67KCANGJW4QCACXMU22CATV14JGCAG130TOCAIYYSR7CA3C8VVDCAGS2FGNCA4YUGKICAW5QYKTCACFLK5ACAXQ819JCAGQ2R0DCAFPJ3U5.jpg"/>
          <p:cNvPicPr>
            <a:picLocks noChangeAspect="1"/>
          </p:cNvPicPr>
          <p:nvPr/>
        </p:nvPicPr>
        <p:blipFill>
          <a:blip r:embed="rId5"/>
          <a:srcRect/>
          <a:stretch>
            <a:fillRect/>
          </a:stretch>
        </p:blipFill>
        <p:spPr bwMode="auto">
          <a:xfrm>
            <a:off x="5410200" y="2819400"/>
            <a:ext cx="457200" cy="460375"/>
          </a:xfrm>
          <a:prstGeom prst="rect">
            <a:avLst/>
          </a:prstGeom>
          <a:noFill/>
          <a:ln w="9525">
            <a:noFill/>
            <a:miter lim="800000"/>
            <a:headEnd/>
            <a:tailEnd/>
          </a:ln>
        </p:spPr>
      </p:pic>
      <p:pic>
        <p:nvPicPr>
          <p:cNvPr id="606" name="Picture 333" descr="KOJUNCA8WFEL6CAW31D2MCAVH2IL9CA9VVX20CA7B44GBCA0DYMI9CAV6EYAFCAC0NO9SCAOHZ8CECAU38SY8CA3Q6EW6CAIACI9YCAGIY6U4CAE2UHUYCA9OI935CA1WDPGICAP9W3G2CAYR0846CAMOQASI.jpg"/>
          <p:cNvPicPr>
            <a:picLocks noChangeAspect="1"/>
          </p:cNvPicPr>
          <p:nvPr/>
        </p:nvPicPr>
        <p:blipFill>
          <a:blip r:embed="rId6"/>
          <a:srcRect/>
          <a:stretch>
            <a:fillRect/>
          </a:stretch>
        </p:blipFill>
        <p:spPr bwMode="auto">
          <a:xfrm>
            <a:off x="5410200" y="3733800"/>
            <a:ext cx="419100" cy="419100"/>
          </a:xfrm>
          <a:prstGeom prst="rect">
            <a:avLst/>
          </a:prstGeom>
          <a:noFill/>
          <a:ln w="9525">
            <a:noFill/>
            <a:miter lim="800000"/>
            <a:headEnd/>
            <a:tailEnd/>
          </a:ln>
        </p:spPr>
      </p:pic>
      <p:pic>
        <p:nvPicPr>
          <p:cNvPr id="607" name="Picture 334" descr="H1MTWCAC7QBJBCA41DZ6NCAB0YU1JCA7659O9CAL4LFT1CAC7360HCA5S6RTDCA9YC7CKCA22D60NCAP1A3DECARTJNWBCAGD4IHCCANN5S6BCASMNR31CAXE544MCA2OMUSOCAYOAON1CANKH1ANCAI9NWI7.jpg"/>
          <p:cNvPicPr>
            <a:picLocks noChangeAspect="1"/>
          </p:cNvPicPr>
          <p:nvPr/>
        </p:nvPicPr>
        <p:blipFill>
          <a:blip r:embed="rId7"/>
          <a:srcRect/>
          <a:stretch>
            <a:fillRect/>
          </a:stretch>
        </p:blipFill>
        <p:spPr bwMode="auto">
          <a:xfrm>
            <a:off x="5410200" y="4572000"/>
            <a:ext cx="476250" cy="476250"/>
          </a:xfrm>
          <a:prstGeom prst="rect">
            <a:avLst/>
          </a:prstGeom>
          <a:noFill/>
          <a:ln w="9525">
            <a:noFill/>
            <a:miter lim="800000"/>
            <a:headEnd/>
            <a:tailEnd/>
          </a:ln>
        </p:spPr>
      </p:pic>
      <p:pic>
        <p:nvPicPr>
          <p:cNvPr id="608" name="Picture 342" descr="IT5U1CAWIS28ZCAX9D5HDCAD4T4IHCAX39UQ2CA5T1Q42CAQQ0PHBCAB2MODHCA657ZC8CAJ1S79XCAQTT7K6CAKI8GA6CAZT3PPACAGPZ6DGCAR99YSPCA7H4CBVCAW6CCYQCAVY2TGKCAL0B1ZGCATOA6VI.jpg"/>
          <p:cNvPicPr>
            <a:picLocks noChangeAspect="1"/>
          </p:cNvPicPr>
          <p:nvPr/>
        </p:nvPicPr>
        <p:blipFill>
          <a:blip r:embed="rId8"/>
          <a:srcRect/>
          <a:stretch>
            <a:fillRect/>
          </a:stretch>
        </p:blipFill>
        <p:spPr bwMode="auto">
          <a:xfrm>
            <a:off x="6172200" y="2286000"/>
            <a:ext cx="381000" cy="474663"/>
          </a:xfrm>
          <a:prstGeom prst="rect">
            <a:avLst/>
          </a:prstGeom>
          <a:noFill/>
          <a:ln w="9525">
            <a:noFill/>
            <a:miter lim="800000"/>
            <a:headEnd/>
            <a:tailEnd/>
          </a:ln>
        </p:spPr>
      </p:pic>
      <p:pic>
        <p:nvPicPr>
          <p:cNvPr id="609" name="Picture 343" descr="1PY3HCAZ52TYXCAEHZ5NUCAY1U9DXCAAZNIH0CA7W9KGACAI969BUCANA9VKHCACCEK8YCAV9L1PMCAY2XN07CAAEWQ4CCAUK5P6DCAY0O25PCAA5T0YGCADAA9BQCAVA369UCA8D20RFCAUB73OACA2KZGN1.jpg"/>
          <p:cNvPicPr>
            <a:picLocks noChangeAspect="1"/>
          </p:cNvPicPr>
          <p:nvPr/>
        </p:nvPicPr>
        <p:blipFill>
          <a:blip r:embed="rId9"/>
          <a:srcRect/>
          <a:stretch>
            <a:fillRect/>
          </a:stretch>
        </p:blipFill>
        <p:spPr bwMode="auto">
          <a:xfrm>
            <a:off x="6172200" y="3276600"/>
            <a:ext cx="395288" cy="395288"/>
          </a:xfrm>
          <a:prstGeom prst="rect">
            <a:avLst/>
          </a:prstGeom>
          <a:noFill/>
          <a:ln w="9525">
            <a:noFill/>
            <a:miter lim="800000"/>
            <a:headEnd/>
            <a:tailEnd/>
          </a:ln>
        </p:spPr>
      </p:pic>
      <p:pic>
        <p:nvPicPr>
          <p:cNvPr id="610" name="Picture 346" descr="4LB2MCARNQ3NCCACR9VUTCACETIEYCAQ8RPYYCAR6MDRLCA1AOZ3ACAHEZQR7CAC25AVZCA6T9CR4CA6S1HJACAGD0N0GCAQA3OQLCAQCIM11CAFGU31JCA7J4L7MCAB3AOQECATO9MKPCAYMUTHWCASU807L.jpg"/>
          <p:cNvPicPr>
            <a:picLocks noChangeAspect="1"/>
          </p:cNvPicPr>
          <p:nvPr/>
        </p:nvPicPr>
        <p:blipFill>
          <a:blip r:embed="rId10"/>
          <a:srcRect/>
          <a:stretch>
            <a:fillRect/>
          </a:stretch>
        </p:blipFill>
        <p:spPr bwMode="auto">
          <a:xfrm>
            <a:off x="6172200" y="4114800"/>
            <a:ext cx="450850" cy="504825"/>
          </a:xfrm>
          <a:prstGeom prst="rect">
            <a:avLst/>
          </a:prstGeom>
          <a:noFill/>
          <a:ln w="9525">
            <a:noFill/>
            <a:miter lim="800000"/>
            <a:headEnd/>
            <a:tailEnd/>
          </a:ln>
        </p:spPr>
      </p:pic>
      <p:pic>
        <p:nvPicPr>
          <p:cNvPr id="611" name="Picture 347" descr="32G9VCAY2179YCAHU8XGFCAORHVJQCA5EYA5UCANI0AJCCAGS216RCA7IHKYGCACTOY9LCA26LZ19CA151T11CAZJ82VYCA1S1ERECASA0WZACAXQQ17BCAVCJANZCAEAN3Y0CAVXS08DCA96KEJMCA3308SC.jpg"/>
          <p:cNvPicPr>
            <a:picLocks noChangeAspect="1"/>
          </p:cNvPicPr>
          <p:nvPr/>
        </p:nvPicPr>
        <p:blipFill>
          <a:blip r:embed="rId11"/>
          <a:srcRect/>
          <a:stretch>
            <a:fillRect/>
          </a:stretch>
        </p:blipFill>
        <p:spPr bwMode="auto">
          <a:xfrm>
            <a:off x="6172200" y="5105400"/>
            <a:ext cx="381000" cy="442913"/>
          </a:xfrm>
          <a:prstGeom prst="rect">
            <a:avLst/>
          </a:prstGeom>
          <a:noFill/>
          <a:ln w="9525">
            <a:noFill/>
            <a:miter lim="800000"/>
            <a:headEnd/>
            <a:tailEnd/>
          </a:ln>
        </p:spPr>
      </p:pic>
      <p:pic>
        <p:nvPicPr>
          <p:cNvPr id="612" name="Picture 354" descr="T41OGCABVGT57CAR9C6VWCAR66468CA235LGSCA1WWWCHCAFEMM9VCA93UZFXCAB40NI4CAWQR96LCA80YU2NCAETJBNPCA7UCY91CAO0Z2J6CA8YPNPSCA1CAXCSCA4FKJIWCAP6D4UOCA5M1C93CA6H1BA4.jpg"/>
          <p:cNvPicPr>
            <a:picLocks noChangeAspect="1"/>
          </p:cNvPicPr>
          <p:nvPr/>
        </p:nvPicPr>
        <p:blipFill>
          <a:blip r:embed="rId12"/>
          <a:srcRect/>
          <a:stretch>
            <a:fillRect/>
          </a:stretch>
        </p:blipFill>
        <p:spPr bwMode="auto">
          <a:xfrm>
            <a:off x="7010400" y="1752600"/>
            <a:ext cx="381000" cy="527050"/>
          </a:xfrm>
          <a:prstGeom prst="rect">
            <a:avLst/>
          </a:prstGeom>
          <a:noFill/>
          <a:ln w="9525">
            <a:noFill/>
            <a:miter lim="800000"/>
            <a:headEnd/>
            <a:tailEnd/>
          </a:ln>
        </p:spPr>
      </p:pic>
      <p:pic>
        <p:nvPicPr>
          <p:cNvPr id="613" name="Picture 356" descr="6MIXOCAYQ8MFHCANXNCFWCA1NPNGFCAY2PBUUCAMA1Z5TCAEUW42HCASNEZ19CALAT9V7CA1YH1IYCA8L62YSCAAIGZ6WCAF3TV51CAQFSF16CA5ZQ0SVCAMJ1EXJCAMI4QM9CAYRQZ98CAE9EYKXCAEAZCDM.jpg"/>
          <p:cNvPicPr>
            <a:picLocks noChangeAspect="1"/>
          </p:cNvPicPr>
          <p:nvPr/>
        </p:nvPicPr>
        <p:blipFill>
          <a:blip r:embed="rId13"/>
          <a:srcRect/>
          <a:stretch>
            <a:fillRect/>
          </a:stretch>
        </p:blipFill>
        <p:spPr bwMode="auto">
          <a:xfrm>
            <a:off x="6934200" y="2743200"/>
            <a:ext cx="457200" cy="392113"/>
          </a:xfrm>
          <a:prstGeom prst="rect">
            <a:avLst/>
          </a:prstGeom>
          <a:noFill/>
          <a:ln w="9525">
            <a:noFill/>
            <a:miter lim="800000"/>
            <a:headEnd/>
            <a:tailEnd/>
          </a:ln>
        </p:spPr>
      </p:pic>
      <p:pic>
        <p:nvPicPr>
          <p:cNvPr id="614" name="Picture 359" descr="M6VVDCAJ5T78VCA7P83CICABFX3Q4CA3D6UVKCAI52I2QCA1DYFHBCAO3CK07CAW0RC88CAECRH0HCAOV42V1CAUQVJU3CAIWBX9ICA26N3N1CAF9EP20CAX6CBVGCAY1LW9SCAE2QW7HCAPS8N8ZCAF7OI2X.jpg"/>
          <p:cNvPicPr>
            <a:picLocks noChangeAspect="1"/>
          </p:cNvPicPr>
          <p:nvPr/>
        </p:nvPicPr>
        <p:blipFill>
          <a:blip r:embed="rId14"/>
          <a:srcRect/>
          <a:stretch>
            <a:fillRect/>
          </a:stretch>
        </p:blipFill>
        <p:spPr bwMode="auto">
          <a:xfrm>
            <a:off x="7010400" y="3581400"/>
            <a:ext cx="369888" cy="485775"/>
          </a:xfrm>
          <a:prstGeom prst="rect">
            <a:avLst/>
          </a:prstGeom>
          <a:noFill/>
          <a:ln w="9525">
            <a:noFill/>
            <a:miter lim="800000"/>
            <a:headEnd/>
            <a:tailEnd/>
          </a:ln>
        </p:spPr>
      </p:pic>
      <p:pic>
        <p:nvPicPr>
          <p:cNvPr id="615" name="Picture 360" descr="PM7XRCA42OJ9JCABBCAAACAW3QTYPCA4FYDLXCA5H5NC3CATS7ZHWCA64HEYKCAHZ10WDCAWZWDF2CABSID8MCAF9RR24CA61TL14CAHQA6U0CA1ELH9RCA51ZHVUCA13ML2CCA1BBTUSCAETYWCECAH2LAPG.jpg"/>
          <p:cNvPicPr>
            <a:picLocks noChangeAspect="1"/>
          </p:cNvPicPr>
          <p:nvPr/>
        </p:nvPicPr>
        <p:blipFill>
          <a:blip r:embed="rId15"/>
          <a:srcRect/>
          <a:stretch>
            <a:fillRect/>
          </a:stretch>
        </p:blipFill>
        <p:spPr bwMode="auto">
          <a:xfrm>
            <a:off x="7010400" y="4419600"/>
            <a:ext cx="371475" cy="571500"/>
          </a:xfrm>
          <a:prstGeom prst="rect">
            <a:avLst/>
          </a:prstGeom>
          <a:noFill/>
          <a:ln w="9525">
            <a:noFill/>
            <a:miter lim="800000"/>
            <a:headEnd/>
            <a:tailEnd/>
          </a:ln>
        </p:spPr>
      </p:pic>
      <p:pic>
        <p:nvPicPr>
          <p:cNvPr id="616" name="Picture 361" descr="ages.jpg"/>
          <p:cNvPicPr>
            <a:picLocks noChangeAspect="1"/>
          </p:cNvPicPr>
          <p:nvPr/>
        </p:nvPicPr>
        <p:blipFill>
          <a:blip r:embed="rId16"/>
          <a:srcRect/>
          <a:stretch>
            <a:fillRect/>
          </a:stretch>
        </p:blipFill>
        <p:spPr bwMode="auto">
          <a:xfrm>
            <a:off x="6934200" y="5448300"/>
            <a:ext cx="457200" cy="457200"/>
          </a:xfrm>
          <a:prstGeom prst="rect">
            <a:avLst/>
          </a:prstGeom>
          <a:noFill/>
          <a:ln w="9525">
            <a:noFill/>
            <a:miter lim="800000"/>
            <a:headEnd/>
            <a:tailEnd/>
          </a:ln>
        </p:spPr>
      </p:pic>
      <p:pic>
        <p:nvPicPr>
          <p:cNvPr id="617" name="Picture 362" descr="E491TCA09SWNBCA316LDOCAMJHADYCA6SIZTDCAO67SD0CANWD67KCANGJW4QCACXMU22CATV14JGCAG130TOCAIYYSR7CA3C8VVDCAGS2FGNCA4YUGKICAW5QYKTCACFLK5ACAXQ819JCAGQ2R0DCAFPJ3U5.jpg"/>
          <p:cNvPicPr>
            <a:picLocks noChangeAspect="1"/>
          </p:cNvPicPr>
          <p:nvPr/>
        </p:nvPicPr>
        <p:blipFill>
          <a:blip r:embed="rId5"/>
          <a:srcRect/>
          <a:stretch>
            <a:fillRect/>
          </a:stretch>
        </p:blipFill>
        <p:spPr bwMode="auto">
          <a:xfrm>
            <a:off x="7772400" y="5867400"/>
            <a:ext cx="457200" cy="460375"/>
          </a:xfrm>
          <a:prstGeom prst="rect">
            <a:avLst/>
          </a:prstGeom>
          <a:noFill/>
          <a:ln w="9525">
            <a:noFill/>
            <a:miter lim="800000"/>
            <a:headEnd/>
            <a:tailEnd/>
          </a:ln>
        </p:spPr>
      </p:pic>
      <p:pic>
        <p:nvPicPr>
          <p:cNvPr id="618" name="Picture 369" descr="KOJUNCA8WFEL6CAW31D2MCAVH2IL9CA9VVX20CA7B44GBCA0DYMI9CAV6EYAFCAC0NO9SCAOHZ8CECAU38SY8CA3Q6EW6CAIACI9YCAGIY6U4CAE2UHUYCA9OI935CA1WDPGICAP9W3G2CAYR0846CAMOQASI.jpg"/>
          <p:cNvPicPr>
            <a:picLocks noChangeAspect="1"/>
          </p:cNvPicPr>
          <p:nvPr/>
        </p:nvPicPr>
        <p:blipFill>
          <a:blip r:embed="rId6"/>
          <a:srcRect/>
          <a:stretch>
            <a:fillRect/>
          </a:stretch>
        </p:blipFill>
        <p:spPr bwMode="auto">
          <a:xfrm>
            <a:off x="7772400" y="2286000"/>
            <a:ext cx="419100" cy="419100"/>
          </a:xfrm>
          <a:prstGeom prst="rect">
            <a:avLst/>
          </a:prstGeom>
          <a:noFill/>
          <a:ln w="9525">
            <a:noFill/>
            <a:miter lim="800000"/>
            <a:headEnd/>
            <a:tailEnd/>
          </a:ln>
        </p:spPr>
      </p:pic>
      <p:pic>
        <p:nvPicPr>
          <p:cNvPr id="619" name="Picture 370" descr="4LB2MCARNQ3NCCACR9VUTCACETIEYCAQ8RPYYCAR6MDRLCA1AOZ3ACAHEZQR7CAC25AVZCA6T9CR4CA6S1HJACAGD0N0GCAQA3OQLCAQCIM11CAFGU31JCA7J4L7MCAB3AOQECATO9MKPCAYMUTHWCASU807L.jpg"/>
          <p:cNvPicPr>
            <a:picLocks noChangeAspect="1"/>
          </p:cNvPicPr>
          <p:nvPr/>
        </p:nvPicPr>
        <p:blipFill>
          <a:blip r:embed="rId10"/>
          <a:srcRect/>
          <a:stretch>
            <a:fillRect/>
          </a:stretch>
        </p:blipFill>
        <p:spPr bwMode="auto">
          <a:xfrm>
            <a:off x="7772400" y="1295400"/>
            <a:ext cx="450850" cy="504825"/>
          </a:xfrm>
          <a:prstGeom prst="rect">
            <a:avLst/>
          </a:prstGeom>
          <a:noFill/>
          <a:ln w="9525">
            <a:noFill/>
            <a:miter lim="800000"/>
            <a:headEnd/>
            <a:tailEnd/>
          </a:ln>
        </p:spPr>
      </p:pic>
      <p:pic>
        <p:nvPicPr>
          <p:cNvPr id="620" name="Picture 375" descr="YHMQ7CA6RJ1X2CAPUTZXTCALSRVLDCA39ZTSICA6AP5GACAK4B3GOCA7C0XX9CAWJV17UCA90906KCAMS2UHHCAY0T8QECAKYQV4KCASYY5FACA7AI5POCATDKGL2CALJDCA1CAJH04M9CABFOQ3JCALL4IYA.jpg"/>
          <p:cNvPicPr>
            <a:picLocks noChangeAspect="1"/>
          </p:cNvPicPr>
          <p:nvPr/>
        </p:nvPicPr>
        <p:blipFill>
          <a:blip r:embed="rId17"/>
          <a:srcRect/>
          <a:stretch>
            <a:fillRect/>
          </a:stretch>
        </p:blipFill>
        <p:spPr bwMode="auto">
          <a:xfrm>
            <a:off x="7772400" y="3124200"/>
            <a:ext cx="349250" cy="523875"/>
          </a:xfrm>
          <a:prstGeom prst="rect">
            <a:avLst/>
          </a:prstGeom>
          <a:noFill/>
          <a:ln w="9525">
            <a:noFill/>
            <a:miter lim="800000"/>
            <a:headEnd/>
            <a:tailEnd/>
          </a:ln>
        </p:spPr>
      </p:pic>
      <p:pic>
        <p:nvPicPr>
          <p:cNvPr id="621" name="Picture 377" descr="IT5U1CAWIS28ZCAX9D5HDCAD4T4IHCAX39UQ2CA5T1Q42CAQQ0PHBCAB2MODHCA657ZC8CAJ1S79XCAQTT7K6CAKI8GA6CAZT3PPACAGPZ6DGCAR99YSPCA7H4CBVCAW6CCYQCAVY2TGKCAL0B1ZGCATOA6VI.jpg"/>
          <p:cNvPicPr>
            <a:picLocks noChangeAspect="1"/>
          </p:cNvPicPr>
          <p:nvPr/>
        </p:nvPicPr>
        <p:blipFill>
          <a:blip r:embed="rId8"/>
          <a:srcRect/>
          <a:stretch>
            <a:fillRect/>
          </a:stretch>
        </p:blipFill>
        <p:spPr bwMode="auto">
          <a:xfrm>
            <a:off x="7772400" y="4097338"/>
            <a:ext cx="381000" cy="474662"/>
          </a:xfrm>
          <a:prstGeom prst="rect">
            <a:avLst/>
          </a:prstGeom>
          <a:noFill/>
          <a:ln w="9525">
            <a:noFill/>
            <a:miter lim="800000"/>
            <a:headEnd/>
            <a:tailEnd/>
          </a:ln>
        </p:spPr>
      </p:pic>
      <p:pic>
        <p:nvPicPr>
          <p:cNvPr id="622" name="Picture 379" descr="OSSV3CA5XLTESCAPJY2HLCAAGGG6ECABZ71AZCAMDCCZLCARQN527CA3GMO21CA3RZSWICAAUJNTGCA1M4QBMCAXNJB73CASJYRMMCAMAHQAJCA39GXP7CAYLXWNACAC7T8MHCARDQBWLCAJM8P23CAIFSL72.jpg"/>
          <p:cNvPicPr>
            <a:picLocks noChangeAspect="1"/>
          </p:cNvPicPr>
          <p:nvPr/>
        </p:nvPicPr>
        <p:blipFill>
          <a:blip r:embed="rId18"/>
          <a:srcRect/>
          <a:stretch>
            <a:fillRect/>
          </a:stretch>
        </p:blipFill>
        <p:spPr bwMode="auto">
          <a:xfrm>
            <a:off x="7772400" y="5105400"/>
            <a:ext cx="457200" cy="381000"/>
          </a:xfrm>
          <a:prstGeom prst="rect">
            <a:avLst/>
          </a:prstGeom>
          <a:noFill/>
          <a:ln w="9525">
            <a:noFill/>
            <a:miter lim="800000"/>
            <a:headEnd/>
            <a:tailEnd/>
          </a:ln>
        </p:spPr>
      </p:pic>
      <p:pic>
        <p:nvPicPr>
          <p:cNvPr id="623" name="Picture 24" descr="baby.jpg"/>
          <p:cNvPicPr>
            <a:picLocks noChangeAspect="1"/>
          </p:cNvPicPr>
          <p:nvPr/>
        </p:nvPicPr>
        <p:blipFill>
          <a:blip r:embed="rId19"/>
          <a:srcRect/>
          <a:stretch>
            <a:fillRect/>
          </a:stretch>
        </p:blipFill>
        <p:spPr bwMode="auto">
          <a:xfrm>
            <a:off x="1701800" y="3276600"/>
            <a:ext cx="736600" cy="13287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par>
                                <p:cTn id="47" presetID="3" presetClass="entr" presetSubtype="1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par>
                                <p:cTn id="53" presetID="3" presetClass="entr" presetSubtype="1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blinds(horizontal)">
                                      <p:cBhvr>
                                        <p:cTn id="55" dur="500"/>
                                        <p:tgtEl>
                                          <p:spTgt spid="19"/>
                                        </p:tgtEl>
                                      </p:cBhvr>
                                    </p:animEffect>
                                  </p:childTnLst>
                                </p:cTn>
                              </p:par>
                              <p:par>
                                <p:cTn id="56" presetID="3" presetClass="entr" presetSubtype="1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500"/>
                                        <p:tgtEl>
                                          <p:spTgt spid="20"/>
                                        </p:tgtEl>
                                      </p:cBhvr>
                                    </p:animEffect>
                                  </p:childTnLst>
                                </p:cTn>
                              </p:par>
                              <p:par>
                                <p:cTn id="59" presetID="3" presetClass="entr" presetSubtype="1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500"/>
                                        <p:tgtEl>
                                          <p:spTgt spid="21"/>
                                        </p:tgtEl>
                                      </p:cBhvr>
                                    </p:animEffect>
                                  </p:childTnLst>
                                </p:cTn>
                              </p:par>
                              <p:par>
                                <p:cTn id="62" presetID="3" presetClass="entr" presetSubtype="1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linds(horizontal)">
                                      <p:cBhvr>
                                        <p:cTn id="64" dur="500"/>
                                        <p:tgtEl>
                                          <p:spTgt spid="22"/>
                                        </p:tgtEl>
                                      </p:cBhvr>
                                    </p:animEffect>
                                  </p:childTnLst>
                                </p:cTn>
                              </p:par>
                              <p:par>
                                <p:cTn id="65" presetID="3" presetClass="entr" presetSubtype="10" fill="hold" grpId="0" nodeType="withEffect">
                                  <p:stCondLst>
                                    <p:cond delay="0"/>
                                  </p:stCondLst>
                                  <p:childTnLst>
                                    <p:set>
                                      <p:cBhvr>
                                        <p:cTn id="66" dur="1" fill="hold">
                                          <p:stCondLst>
                                            <p:cond delay="0"/>
                                          </p:stCondLst>
                                        </p:cTn>
                                        <p:tgtEl>
                                          <p:spTgt spid="599"/>
                                        </p:tgtEl>
                                        <p:attrNameLst>
                                          <p:attrName>style.visibility</p:attrName>
                                        </p:attrNameLst>
                                      </p:cBhvr>
                                      <p:to>
                                        <p:strVal val="visible"/>
                                      </p:to>
                                    </p:set>
                                    <p:animEffect transition="in" filter="blinds(horizontal)">
                                      <p:cBhvr>
                                        <p:cTn id="67" dur="500"/>
                                        <p:tgtEl>
                                          <p:spTgt spid="599"/>
                                        </p:tgtEl>
                                      </p:cBhvr>
                                    </p:animEffect>
                                  </p:childTnLst>
                                </p:cTn>
                              </p:par>
                              <p:par>
                                <p:cTn id="68" presetID="3" presetClass="entr" presetSubtype="10" fill="hold" nodeType="withEffect">
                                  <p:stCondLst>
                                    <p:cond delay="0"/>
                                  </p:stCondLst>
                                  <p:childTnLst>
                                    <p:set>
                                      <p:cBhvr>
                                        <p:cTn id="69" dur="1" fill="hold">
                                          <p:stCondLst>
                                            <p:cond delay="0"/>
                                          </p:stCondLst>
                                        </p:cTn>
                                        <p:tgtEl>
                                          <p:spTgt spid="602"/>
                                        </p:tgtEl>
                                        <p:attrNameLst>
                                          <p:attrName>style.visibility</p:attrName>
                                        </p:attrNameLst>
                                      </p:cBhvr>
                                      <p:to>
                                        <p:strVal val="visible"/>
                                      </p:to>
                                    </p:set>
                                    <p:animEffect transition="in" filter="blinds(horizontal)">
                                      <p:cBhvr>
                                        <p:cTn id="70" dur="500"/>
                                        <p:tgtEl>
                                          <p:spTgt spid="602"/>
                                        </p:tgtEl>
                                      </p:cBhvr>
                                    </p:animEffect>
                                  </p:childTnLst>
                                </p:cTn>
                              </p:par>
                              <p:par>
                                <p:cTn id="71" presetID="3" presetClass="entr" presetSubtype="10" fill="hold" nodeType="withEffect">
                                  <p:stCondLst>
                                    <p:cond delay="0"/>
                                  </p:stCondLst>
                                  <p:childTnLst>
                                    <p:set>
                                      <p:cBhvr>
                                        <p:cTn id="72" dur="1" fill="hold">
                                          <p:stCondLst>
                                            <p:cond delay="0"/>
                                          </p:stCondLst>
                                        </p:cTn>
                                        <p:tgtEl>
                                          <p:spTgt spid="603"/>
                                        </p:tgtEl>
                                        <p:attrNameLst>
                                          <p:attrName>style.visibility</p:attrName>
                                        </p:attrNameLst>
                                      </p:cBhvr>
                                      <p:to>
                                        <p:strVal val="visible"/>
                                      </p:to>
                                    </p:set>
                                    <p:animEffect transition="in" filter="blinds(horizontal)">
                                      <p:cBhvr>
                                        <p:cTn id="73" dur="500"/>
                                        <p:tgtEl>
                                          <p:spTgt spid="603"/>
                                        </p:tgtEl>
                                      </p:cBhvr>
                                    </p:animEffect>
                                  </p:childTnLst>
                                </p:cTn>
                              </p:par>
                              <p:par>
                                <p:cTn id="74" presetID="3" presetClass="entr" presetSubtype="10" fill="hold" nodeType="withEffect">
                                  <p:stCondLst>
                                    <p:cond delay="0"/>
                                  </p:stCondLst>
                                  <p:childTnLst>
                                    <p:set>
                                      <p:cBhvr>
                                        <p:cTn id="75" dur="1" fill="hold">
                                          <p:stCondLst>
                                            <p:cond delay="0"/>
                                          </p:stCondLst>
                                        </p:cTn>
                                        <p:tgtEl>
                                          <p:spTgt spid="604"/>
                                        </p:tgtEl>
                                        <p:attrNameLst>
                                          <p:attrName>style.visibility</p:attrName>
                                        </p:attrNameLst>
                                      </p:cBhvr>
                                      <p:to>
                                        <p:strVal val="visible"/>
                                      </p:to>
                                    </p:set>
                                    <p:animEffect transition="in" filter="blinds(horizontal)">
                                      <p:cBhvr>
                                        <p:cTn id="76" dur="500"/>
                                        <p:tgtEl>
                                          <p:spTgt spid="604"/>
                                        </p:tgtEl>
                                      </p:cBhvr>
                                    </p:animEffect>
                                  </p:childTnLst>
                                </p:cTn>
                              </p:par>
                              <p:par>
                                <p:cTn id="77" presetID="3" presetClass="entr" presetSubtype="10" fill="hold" nodeType="withEffect">
                                  <p:stCondLst>
                                    <p:cond delay="0"/>
                                  </p:stCondLst>
                                  <p:childTnLst>
                                    <p:set>
                                      <p:cBhvr>
                                        <p:cTn id="78" dur="1" fill="hold">
                                          <p:stCondLst>
                                            <p:cond delay="0"/>
                                          </p:stCondLst>
                                        </p:cTn>
                                        <p:tgtEl>
                                          <p:spTgt spid="607"/>
                                        </p:tgtEl>
                                        <p:attrNameLst>
                                          <p:attrName>style.visibility</p:attrName>
                                        </p:attrNameLst>
                                      </p:cBhvr>
                                      <p:to>
                                        <p:strVal val="visible"/>
                                      </p:to>
                                    </p:set>
                                    <p:animEffect transition="in" filter="blinds(horizontal)">
                                      <p:cBhvr>
                                        <p:cTn id="79" dur="500"/>
                                        <p:tgtEl>
                                          <p:spTgt spid="607"/>
                                        </p:tgtEl>
                                      </p:cBhvr>
                                    </p:animEffect>
                                  </p:childTnLst>
                                </p:cTn>
                              </p:par>
                              <p:par>
                                <p:cTn id="80" presetID="3" presetClass="entr" presetSubtype="10" fill="hold" nodeType="withEffect">
                                  <p:stCondLst>
                                    <p:cond delay="0"/>
                                  </p:stCondLst>
                                  <p:childTnLst>
                                    <p:set>
                                      <p:cBhvr>
                                        <p:cTn id="81" dur="1" fill="hold">
                                          <p:stCondLst>
                                            <p:cond delay="0"/>
                                          </p:stCondLst>
                                        </p:cTn>
                                        <p:tgtEl>
                                          <p:spTgt spid="606"/>
                                        </p:tgtEl>
                                        <p:attrNameLst>
                                          <p:attrName>style.visibility</p:attrName>
                                        </p:attrNameLst>
                                      </p:cBhvr>
                                      <p:to>
                                        <p:strVal val="visible"/>
                                      </p:to>
                                    </p:set>
                                    <p:animEffect transition="in" filter="blinds(horizontal)">
                                      <p:cBhvr>
                                        <p:cTn id="82" dur="500"/>
                                        <p:tgtEl>
                                          <p:spTgt spid="606"/>
                                        </p:tgtEl>
                                      </p:cBhvr>
                                    </p:animEffect>
                                  </p:childTnLst>
                                </p:cTn>
                              </p:par>
                              <p:par>
                                <p:cTn id="83" presetID="3" presetClass="entr" presetSubtype="10" fill="hold" nodeType="withEffect">
                                  <p:stCondLst>
                                    <p:cond delay="0"/>
                                  </p:stCondLst>
                                  <p:childTnLst>
                                    <p:set>
                                      <p:cBhvr>
                                        <p:cTn id="84" dur="1" fill="hold">
                                          <p:stCondLst>
                                            <p:cond delay="0"/>
                                          </p:stCondLst>
                                        </p:cTn>
                                        <p:tgtEl>
                                          <p:spTgt spid="605"/>
                                        </p:tgtEl>
                                        <p:attrNameLst>
                                          <p:attrName>style.visibility</p:attrName>
                                        </p:attrNameLst>
                                      </p:cBhvr>
                                      <p:to>
                                        <p:strVal val="visible"/>
                                      </p:to>
                                    </p:set>
                                    <p:animEffect transition="in" filter="blinds(horizontal)">
                                      <p:cBhvr>
                                        <p:cTn id="85" dur="500"/>
                                        <p:tgtEl>
                                          <p:spTgt spid="605"/>
                                        </p:tgtEl>
                                      </p:cBhvr>
                                    </p:animEffect>
                                  </p:childTnLst>
                                </p:cTn>
                              </p:par>
                              <p:par>
                                <p:cTn id="86" presetID="3" presetClass="entr" presetSubtype="10" fill="hold" nodeType="withEffect">
                                  <p:stCondLst>
                                    <p:cond delay="0"/>
                                  </p:stCondLst>
                                  <p:childTnLst>
                                    <p:set>
                                      <p:cBhvr>
                                        <p:cTn id="87" dur="1" fill="hold">
                                          <p:stCondLst>
                                            <p:cond delay="0"/>
                                          </p:stCondLst>
                                        </p:cTn>
                                        <p:tgtEl>
                                          <p:spTgt spid="608"/>
                                        </p:tgtEl>
                                        <p:attrNameLst>
                                          <p:attrName>style.visibility</p:attrName>
                                        </p:attrNameLst>
                                      </p:cBhvr>
                                      <p:to>
                                        <p:strVal val="visible"/>
                                      </p:to>
                                    </p:set>
                                    <p:animEffect transition="in" filter="blinds(horizontal)">
                                      <p:cBhvr>
                                        <p:cTn id="88" dur="500"/>
                                        <p:tgtEl>
                                          <p:spTgt spid="608"/>
                                        </p:tgtEl>
                                      </p:cBhvr>
                                    </p:animEffect>
                                  </p:childTnLst>
                                </p:cTn>
                              </p:par>
                              <p:par>
                                <p:cTn id="89" presetID="3" presetClass="entr" presetSubtype="10" fill="hold" nodeType="withEffect">
                                  <p:stCondLst>
                                    <p:cond delay="0"/>
                                  </p:stCondLst>
                                  <p:childTnLst>
                                    <p:set>
                                      <p:cBhvr>
                                        <p:cTn id="90" dur="1" fill="hold">
                                          <p:stCondLst>
                                            <p:cond delay="0"/>
                                          </p:stCondLst>
                                        </p:cTn>
                                        <p:tgtEl>
                                          <p:spTgt spid="612"/>
                                        </p:tgtEl>
                                        <p:attrNameLst>
                                          <p:attrName>style.visibility</p:attrName>
                                        </p:attrNameLst>
                                      </p:cBhvr>
                                      <p:to>
                                        <p:strVal val="visible"/>
                                      </p:to>
                                    </p:set>
                                    <p:animEffect transition="in" filter="blinds(horizontal)">
                                      <p:cBhvr>
                                        <p:cTn id="91" dur="500"/>
                                        <p:tgtEl>
                                          <p:spTgt spid="612"/>
                                        </p:tgtEl>
                                      </p:cBhvr>
                                    </p:animEffect>
                                  </p:childTnLst>
                                </p:cTn>
                              </p:par>
                              <p:par>
                                <p:cTn id="92" presetID="3" presetClass="entr" presetSubtype="10" fill="hold" nodeType="withEffect">
                                  <p:stCondLst>
                                    <p:cond delay="0"/>
                                  </p:stCondLst>
                                  <p:childTnLst>
                                    <p:set>
                                      <p:cBhvr>
                                        <p:cTn id="93" dur="1" fill="hold">
                                          <p:stCondLst>
                                            <p:cond delay="0"/>
                                          </p:stCondLst>
                                        </p:cTn>
                                        <p:tgtEl>
                                          <p:spTgt spid="619"/>
                                        </p:tgtEl>
                                        <p:attrNameLst>
                                          <p:attrName>style.visibility</p:attrName>
                                        </p:attrNameLst>
                                      </p:cBhvr>
                                      <p:to>
                                        <p:strVal val="visible"/>
                                      </p:to>
                                    </p:set>
                                    <p:animEffect transition="in" filter="blinds(horizontal)">
                                      <p:cBhvr>
                                        <p:cTn id="94" dur="500"/>
                                        <p:tgtEl>
                                          <p:spTgt spid="619"/>
                                        </p:tgtEl>
                                      </p:cBhvr>
                                    </p:animEffect>
                                  </p:childTnLst>
                                </p:cTn>
                              </p:par>
                              <p:par>
                                <p:cTn id="95" presetID="3" presetClass="entr" presetSubtype="10" fill="hold" nodeType="withEffect">
                                  <p:stCondLst>
                                    <p:cond delay="0"/>
                                  </p:stCondLst>
                                  <p:childTnLst>
                                    <p:set>
                                      <p:cBhvr>
                                        <p:cTn id="96" dur="1" fill="hold">
                                          <p:stCondLst>
                                            <p:cond delay="0"/>
                                          </p:stCondLst>
                                        </p:cTn>
                                        <p:tgtEl>
                                          <p:spTgt spid="618"/>
                                        </p:tgtEl>
                                        <p:attrNameLst>
                                          <p:attrName>style.visibility</p:attrName>
                                        </p:attrNameLst>
                                      </p:cBhvr>
                                      <p:to>
                                        <p:strVal val="visible"/>
                                      </p:to>
                                    </p:set>
                                    <p:animEffect transition="in" filter="blinds(horizontal)">
                                      <p:cBhvr>
                                        <p:cTn id="97" dur="500"/>
                                        <p:tgtEl>
                                          <p:spTgt spid="618"/>
                                        </p:tgtEl>
                                      </p:cBhvr>
                                    </p:animEffect>
                                  </p:childTnLst>
                                </p:cTn>
                              </p:par>
                              <p:par>
                                <p:cTn id="98" presetID="3" presetClass="entr" presetSubtype="10" fill="hold" nodeType="withEffect">
                                  <p:stCondLst>
                                    <p:cond delay="0"/>
                                  </p:stCondLst>
                                  <p:childTnLst>
                                    <p:set>
                                      <p:cBhvr>
                                        <p:cTn id="99" dur="1" fill="hold">
                                          <p:stCondLst>
                                            <p:cond delay="0"/>
                                          </p:stCondLst>
                                        </p:cTn>
                                        <p:tgtEl>
                                          <p:spTgt spid="613"/>
                                        </p:tgtEl>
                                        <p:attrNameLst>
                                          <p:attrName>style.visibility</p:attrName>
                                        </p:attrNameLst>
                                      </p:cBhvr>
                                      <p:to>
                                        <p:strVal val="visible"/>
                                      </p:to>
                                    </p:set>
                                    <p:animEffect transition="in" filter="blinds(horizontal)">
                                      <p:cBhvr>
                                        <p:cTn id="100" dur="500"/>
                                        <p:tgtEl>
                                          <p:spTgt spid="613"/>
                                        </p:tgtEl>
                                      </p:cBhvr>
                                    </p:animEffect>
                                  </p:childTnLst>
                                </p:cTn>
                              </p:par>
                              <p:par>
                                <p:cTn id="101" presetID="3" presetClass="entr" presetSubtype="10" fill="hold" nodeType="withEffect">
                                  <p:stCondLst>
                                    <p:cond delay="0"/>
                                  </p:stCondLst>
                                  <p:childTnLst>
                                    <p:set>
                                      <p:cBhvr>
                                        <p:cTn id="102" dur="1" fill="hold">
                                          <p:stCondLst>
                                            <p:cond delay="0"/>
                                          </p:stCondLst>
                                        </p:cTn>
                                        <p:tgtEl>
                                          <p:spTgt spid="620"/>
                                        </p:tgtEl>
                                        <p:attrNameLst>
                                          <p:attrName>style.visibility</p:attrName>
                                        </p:attrNameLst>
                                      </p:cBhvr>
                                      <p:to>
                                        <p:strVal val="visible"/>
                                      </p:to>
                                    </p:set>
                                    <p:animEffect transition="in" filter="blinds(horizontal)">
                                      <p:cBhvr>
                                        <p:cTn id="103" dur="500"/>
                                        <p:tgtEl>
                                          <p:spTgt spid="620"/>
                                        </p:tgtEl>
                                      </p:cBhvr>
                                    </p:animEffect>
                                  </p:childTnLst>
                                </p:cTn>
                              </p:par>
                              <p:par>
                                <p:cTn id="104" presetID="3" presetClass="entr" presetSubtype="10" fill="hold" nodeType="withEffect">
                                  <p:stCondLst>
                                    <p:cond delay="0"/>
                                  </p:stCondLst>
                                  <p:childTnLst>
                                    <p:set>
                                      <p:cBhvr>
                                        <p:cTn id="105" dur="1" fill="hold">
                                          <p:stCondLst>
                                            <p:cond delay="0"/>
                                          </p:stCondLst>
                                        </p:cTn>
                                        <p:tgtEl>
                                          <p:spTgt spid="621"/>
                                        </p:tgtEl>
                                        <p:attrNameLst>
                                          <p:attrName>style.visibility</p:attrName>
                                        </p:attrNameLst>
                                      </p:cBhvr>
                                      <p:to>
                                        <p:strVal val="visible"/>
                                      </p:to>
                                    </p:set>
                                    <p:animEffect transition="in" filter="blinds(horizontal)">
                                      <p:cBhvr>
                                        <p:cTn id="106" dur="500"/>
                                        <p:tgtEl>
                                          <p:spTgt spid="621"/>
                                        </p:tgtEl>
                                      </p:cBhvr>
                                    </p:animEffect>
                                  </p:childTnLst>
                                </p:cTn>
                              </p:par>
                              <p:par>
                                <p:cTn id="107" presetID="3" presetClass="entr" presetSubtype="10" fill="hold" nodeType="withEffect">
                                  <p:stCondLst>
                                    <p:cond delay="0"/>
                                  </p:stCondLst>
                                  <p:childTnLst>
                                    <p:set>
                                      <p:cBhvr>
                                        <p:cTn id="108" dur="1" fill="hold">
                                          <p:stCondLst>
                                            <p:cond delay="0"/>
                                          </p:stCondLst>
                                        </p:cTn>
                                        <p:tgtEl>
                                          <p:spTgt spid="622"/>
                                        </p:tgtEl>
                                        <p:attrNameLst>
                                          <p:attrName>style.visibility</p:attrName>
                                        </p:attrNameLst>
                                      </p:cBhvr>
                                      <p:to>
                                        <p:strVal val="visible"/>
                                      </p:to>
                                    </p:set>
                                    <p:animEffect transition="in" filter="blinds(horizontal)">
                                      <p:cBhvr>
                                        <p:cTn id="109" dur="500"/>
                                        <p:tgtEl>
                                          <p:spTgt spid="622"/>
                                        </p:tgtEl>
                                      </p:cBhvr>
                                    </p:animEffect>
                                  </p:childTnLst>
                                </p:cTn>
                              </p:par>
                              <p:par>
                                <p:cTn id="110" presetID="3" presetClass="entr" presetSubtype="10" fill="hold" nodeType="withEffect">
                                  <p:stCondLst>
                                    <p:cond delay="0"/>
                                  </p:stCondLst>
                                  <p:childTnLst>
                                    <p:set>
                                      <p:cBhvr>
                                        <p:cTn id="111" dur="1" fill="hold">
                                          <p:stCondLst>
                                            <p:cond delay="0"/>
                                          </p:stCondLst>
                                        </p:cTn>
                                        <p:tgtEl>
                                          <p:spTgt spid="617"/>
                                        </p:tgtEl>
                                        <p:attrNameLst>
                                          <p:attrName>style.visibility</p:attrName>
                                        </p:attrNameLst>
                                      </p:cBhvr>
                                      <p:to>
                                        <p:strVal val="visible"/>
                                      </p:to>
                                    </p:set>
                                    <p:animEffect transition="in" filter="blinds(horizontal)">
                                      <p:cBhvr>
                                        <p:cTn id="112" dur="500"/>
                                        <p:tgtEl>
                                          <p:spTgt spid="617"/>
                                        </p:tgtEl>
                                      </p:cBhvr>
                                    </p:animEffect>
                                  </p:childTnLst>
                                </p:cTn>
                              </p:par>
                              <p:par>
                                <p:cTn id="113" presetID="3" presetClass="entr" presetSubtype="10" fill="hold" nodeType="withEffect">
                                  <p:stCondLst>
                                    <p:cond delay="0"/>
                                  </p:stCondLst>
                                  <p:childTnLst>
                                    <p:set>
                                      <p:cBhvr>
                                        <p:cTn id="114" dur="1" fill="hold">
                                          <p:stCondLst>
                                            <p:cond delay="0"/>
                                          </p:stCondLst>
                                        </p:cTn>
                                        <p:tgtEl>
                                          <p:spTgt spid="616"/>
                                        </p:tgtEl>
                                        <p:attrNameLst>
                                          <p:attrName>style.visibility</p:attrName>
                                        </p:attrNameLst>
                                      </p:cBhvr>
                                      <p:to>
                                        <p:strVal val="visible"/>
                                      </p:to>
                                    </p:set>
                                    <p:animEffect transition="in" filter="blinds(horizontal)">
                                      <p:cBhvr>
                                        <p:cTn id="115" dur="500"/>
                                        <p:tgtEl>
                                          <p:spTgt spid="616"/>
                                        </p:tgtEl>
                                      </p:cBhvr>
                                    </p:animEffect>
                                  </p:childTnLst>
                                </p:cTn>
                              </p:par>
                              <p:par>
                                <p:cTn id="116" presetID="3" presetClass="entr" presetSubtype="10" fill="hold" nodeType="withEffect">
                                  <p:stCondLst>
                                    <p:cond delay="0"/>
                                  </p:stCondLst>
                                  <p:childTnLst>
                                    <p:set>
                                      <p:cBhvr>
                                        <p:cTn id="117" dur="1" fill="hold">
                                          <p:stCondLst>
                                            <p:cond delay="0"/>
                                          </p:stCondLst>
                                        </p:cTn>
                                        <p:tgtEl>
                                          <p:spTgt spid="615"/>
                                        </p:tgtEl>
                                        <p:attrNameLst>
                                          <p:attrName>style.visibility</p:attrName>
                                        </p:attrNameLst>
                                      </p:cBhvr>
                                      <p:to>
                                        <p:strVal val="visible"/>
                                      </p:to>
                                    </p:set>
                                    <p:animEffect transition="in" filter="blinds(horizontal)">
                                      <p:cBhvr>
                                        <p:cTn id="118" dur="500"/>
                                        <p:tgtEl>
                                          <p:spTgt spid="615"/>
                                        </p:tgtEl>
                                      </p:cBhvr>
                                    </p:animEffect>
                                  </p:childTnLst>
                                </p:cTn>
                              </p:par>
                              <p:par>
                                <p:cTn id="119" presetID="3" presetClass="entr" presetSubtype="10" fill="hold" nodeType="withEffect">
                                  <p:stCondLst>
                                    <p:cond delay="0"/>
                                  </p:stCondLst>
                                  <p:childTnLst>
                                    <p:set>
                                      <p:cBhvr>
                                        <p:cTn id="120" dur="1" fill="hold">
                                          <p:stCondLst>
                                            <p:cond delay="0"/>
                                          </p:stCondLst>
                                        </p:cTn>
                                        <p:tgtEl>
                                          <p:spTgt spid="614"/>
                                        </p:tgtEl>
                                        <p:attrNameLst>
                                          <p:attrName>style.visibility</p:attrName>
                                        </p:attrNameLst>
                                      </p:cBhvr>
                                      <p:to>
                                        <p:strVal val="visible"/>
                                      </p:to>
                                    </p:set>
                                    <p:animEffect transition="in" filter="blinds(horizontal)">
                                      <p:cBhvr>
                                        <p:cTn id="121" dur="500"/>
                                        <p:tgtEl>
                                          <p:spTgt spid="614"/>
                                        </p:tgtEl>
                                      </p:cBhvr>
                                    </p:animEffect>
                                  </p:childTnLst>
                                </p:cTn>
                              </p:par>
                              <p:par>
                                <p:cTn id="122" presetID="3" presetClass="entr" presetSubtype="10" fill="hold" nodeType="withEffect">
                                  <p:stCondLst>
                                    <p:cond delay="0"/>
                                  </p:stCondLst>
                                  <p:childTnLst>
                                    <p:set>
                                      <p:cBhvr>
                                        <p:cTn id="123" dur="1" fill="hold">
                                          <p:stCondLst>
                                            <p:cond delay="0"/>
                                          </p:stCondLst>
                                        </p:cTn>
                                        <p:tgtEl>
                                          <p:spTgt spid="609"/>
                                        </p:tgtEl>
                                        <p:attrNameLst>
                                          <p:attrName>style.visibility</p:attrName>
                                        </p:attrNameLst>
                                      </p:cBhvr>
                                      <p:to>
                                        <p:strVal val="visible"/>
                                      </p:to>
                                    </p:set>
                                    <p:animEffect transition="in" filter="blinds(horizontal)">
                                      <p:cBhvr>
                                        <p:cTn id="124" dur="500"/>
                                        <p:tgtEl>
                                          <p:spTgt spid="609"/>
                                        </p:tgtEl>
                                      </p:cBhvr>
                                    </p:animEffect>
                                  </p:childTnLst>
                                </p:cTn>
                              </p:par>
                              <p:par>
                                <p:cTn id="125" presetID="3" presetClass="entr" presetSubtype="10" fill="hold" nodeType="withEffect">
                                  <p:stCondLst>
                                    <p:cond delay="0"/>
                                  </p:stCondLst>
                                  <p:childTnLst>
                                    <p:set>
                                      <p:cBhvr>
                                        <p:cTn id="126" dur="1" fill="hold">
                                          <p:stCondLst>
                                            <p:cond delay="0"/>
                                          </p:stCondLst>
                                        </p:cTn>
                                        <p:tgtEl>
                                          <p:spTgt spid="610"/>
                                        </p:tgtEl>
                                        <p:attrNameLst>
                                          <p:attrName>style.visibility</p:attrName>
                                        </p:attrNameLst>
                                      </p:cBhvr>
                                      <p:to>
                                        <p:strVal val="visible"/>
                                      </p:to>
                                    </p:set>
                                    <p:animEffect transition="in" filter="blinds(horizontal)">
                                      <p:cBhvr>
                                        <p:cTn id="127" dur="500"/>
                                        <p:tgtEl>
                                          <p:spTgt spid="610"/>
                                        </p:tgtEl>
                                      </p:cBhvr>
                                    </p:animEffect>
                                  </p:childTnLst>
                                </p:cTn>
                              </p:par>
                              <p:par>
                                <p:cTn id="128" presetID="3" presetClass="entr" presetSubtype="10" fill="hold" nodeType="withEffect">
                                  <p:stCondLst>
                                    <p:cond delay="0"/>
                                  </p:stCondLst>
                                  <p:childTnLst>
                                    <p:set>
                                      <p:cBhvr>
                                        <p:cTn id="129" dur="1" fill="hold">
                                          <p:stCondLst>
                                            <p:cond delay="0"/>
                                          </p:stCondLst>
                                        </p:cTn>
                                        <p:tgtEl>
                                          <p:spTgt spid="611"/>
                                        </p:tgtEl>
                                        <p:attrNameLst>
                                          <p:attrName>style.visibility</p:attrName>
                                        </p:attrNameLst>
                                      </p:cBhvr>
                                      <p:to>
                                        <p:strVal val="visible"/>
                                      </p:to>
                                    </p:set>
                                    <p:animEffect transition="in" filter="blinds(horizontal)">
                                      <p:cBhvr>
                                        <p:cTn id="130" dur="500"/>
                                        <p:tgtEl>
                                          <p:spTgt spid="611"/>
                                        </p:tgtEl>
                                      </p:cBhvr>
                                    </p:animEffect>
                                  </p:childTnLst>
                                </p:cTn>
                              </p:par>
                            </p:childTnLst>
                          </p:cTn>
                        </p:par>
                      </p:childTnLst>
                    </p:cTn>
                  </p:par>
                  <p:par>
                    <p:cTn id="131" fill="hold">
                      <p:stCondLst>
                        <p:cond delay="indefinite"/>
                      </p:stCondLst>
                      <p:childTnLst>
                        <p:par>
                          <p:cTn id="132" fill="hold">
                            <p:stCondLst>
                              <p:cond delay="0"/>
                            </p:stCondLst>
                            <p:childTnLst>
                              <p:par>
                                <p:cTn id="133" presetID="5" presetClass="entr" presetSubtype="10" fill="hold" grpId="0" nodeType="clickEffect">
                                  <p:stCondLst>
                                    <p:cond delay="0"/>
                                  </p:stCondLst>
                                  <p:childTnLst>
                                    <p:set>
                                      <p:cBhvr>
                                        <p:cTn id="134" dur="1" fill="hold">
                                          <p:stCondLst>
                                            <p:cond delay="0"/>
                                          </p:stCondLst>
                                        </p:cTn>
                                        <p:tgtEl>
                                          <p:spTgt spid="600"/>
                                        </p:tgtEl>
                                        <p:attrNameLst>
                                          <p:attrName>style.visibility</p:attrName>
                                        </p:attrNameLst>
                                      </p:cBhvr>
                                      <p:to>
                                        <p:strVal val="visible"/>
                                      </p:to>
                                    </p:set>
                                    <p:animEffect transition="in" filter="checkerboard(across)">
                                      <p:cBhvr>
                                        <p:cTn id="135" dur="500"/>
                                        <p:tgtEl>
                                          <p:spTgt spid="600"/>
                                        </p:tgtEl>
                                      </p:cBhvr>
                                    </p:animEffect>
                                  </p:childTnLst>
                                </p:cTn>
                              </p:par>
                            </p:childTnLst>
                          </p:cTn>
                        </p:par>
                      </p:childTnLst>
                    </p:cTn>
                  </p:par>
                  <p:par>
                    <p:cTn id="136" fill="hold">
                      <p:stCondLst>
                        <p:cond delay="indefinite"/>
                      </p:stCondLst>
                      <p:childTnLst>
                        <p:par>
                          <p:cTn id="137" fill="hold">
                            <p:stCondLst>
                              <p:cond delay="0"/>
                            </p:stCondLst>
                            <p:childTnLst>
                              <p:par>
                                <p:cTn id="138" presetID="5" presetClass="entr" presetSubtype="10" fill="hold" grpId="0" nodeType="clickEffect">
                                  <p:stCondLst>
                                    <p:cond delay="0"/>
                                  </p:stCondLst>
                                  <p:childTnLst>
                                    <p:set>
                                      <p:cBhvr>
                                        <p:cTn id="139" dur="1" fill="hold">
                                          <p:stCondLst>
                                            <p:cond delay="0"/>
                                          </p:stCondLst>
                                        </p:cTn>
                                        <p:tgtEl>
                                          <p:spTgt spid="601"/>
                                        </p:tgtEl>
                                        <p:attrNameLst>
                                          <p:attrName>style.visibility</p:attrName>
                                        </p:attrNameLst>
                                      </p:cBhvr>
                                      <p:to>
                                        <p:strVal val="visible"/>
                                      </p:to>
                                    </p:set>
                                    <p:animEffect transition="in" filter="checkerboard(across)">
                                      <p:cBhvr>
                                        <p:cTn id="140" dur="500"/>
                                        <p:tgtEl>
                                          <p:spTgt spid="601"/>
                                        </p:tgtEl>
                                      </p:cBhvr>
                                    </p:animEffec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586"/>
                                        </p:tgtEl>
                                        <p:attrNameLst>
                                          <p:attrName>style.visibility</p:attrName>
                                        </p:attrNameLst>
                                      </p:cBhvr>
                                      <p:to>
                                        <p:strVal val="visible"/>
                                      </p:to>
                                    </p:set>
                                    <p:anim calcmode="lin" valueType="num">
                                      <p:cBhvr additive="base">
                                        <p:cTn id="145" dur="500" fill="hold"/>
                                        <p:tgtEl>
                                          <p:spTgt spid="586"/>
                                        </p:tgtEl>
                                        <p:attrNameLst>
                                          <p:attrName>ppt_x</p:attrName>
                                        </p:attrNameLst>
                                      </p:cBhvr>
                                      <p:tavLst>
                                        <p:tav tm="0">
                                          <p:val>
                                            <p:strVal val="#ppt_x"/>
                                          </p:val>
                                        </p:tav>
                                        <p:tav tm="100000">
                                          <p:val>
                                            <p:strVal val="#ppt_x"/>
                                          </p:val>
                                        </p:tav>
                                      </p:tavLst>
                                    </p:anim>
                                    <p:anim calcmode="lin" valueType="num">
                                      <p:cBhvr additive="base">
                                        <p:cTn id="146" dur="500" fill="hold"/>
                                        <p:tgtEl>
                                          <p:spTgt spid="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 grpId="0"/>
      <p:bldP spid="599" grpId="0" animBg="1"/>
      <p:bldP spid="600" grpId="0" animBg="1"/>
      <p:bldP spid="6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endParaRPr lang="en-US" sz="3200" u="sng" cap="small" dirty="0">
              <a:solidFill>
                <a:srgbClr val="730000"/>
              </a:solidFill>
            </a:endParaRPr>
          </a:p>
        </p:txBody>
      </p:sp>
      <p:sp>
        <p:nvSpPr>
          <p:cNvPr id="624" name="AutoShape 7"/>
          <p:cNvSpPr>
            <a:spLocks noChangeAspect="1" noChangeArrowheads="1"/>
          </p:cNvSpPr>
          <p:nvPr/>
        </p:nvSpPr>
        <p:spPr bwMode="auto">
          <a:xfrm>
            <a:off x="2133600" y="2209800"/>
            <a:ext cx="5029200" cy="2171700"/>
          </a:xfrm>
          <a:prstGeom prst="rect">
            <a:avLst/>
          </a:prstGeom>
          <a:noFill/>
          <a:ln w="9525">
            <a:noFill/>
            <a:miter lim="800000"/>
            <a:headEnd/>
            <a:tailEnd/>
          </a:ln>
        </p:spPr>
        <p:txBody>
          <a:bodyPr/>
          <a:lstStyle/>
          <a:p>
            <a:endParaRPr lang="en-US"/>
          </a:p>
        </p:txBody>
      </p:sp>
      <p:sp>
        <p:nvSpPr>
          <p:cNvPr id="625" name="Oval 8"/>
          <p:cNvSpPr>
            <a:spLocks noChangeArrowheads="1"/>
          </p:cNvSpPr>
          <p:nvPr/>
        </p:nvSpPr>
        <p:spPr bwMode="auto">
          <a:xfrm>
            <a:off x="3422650" y="2781300"/>
            <a:ext cx="2063750" cy="800100"/>
          </a:xfrm>
          <a:prstGeom prst="ellipse">
            <a:avLst/>
          </a:prstGeom>
          <a:noFill/>
          <a:ln w="28575" algn="ctr">
            <a:solidFill>
              <a:srgbClr val="000000"/>
            </a:solidFill>
            <a:round/>
            <a:headEnd/>
            <a:tailEnd/>
          </a:ln>
        </p:spPr>
        <p:txBody>
          <a:bodyPr/>
          <a:lstStyle/>
          <a:p>
            <a:endParaRPr lang="en-US"/>
          </a:p>
        </p:txBody>
      </p:sp>
      <p:sp>
        <p:nvSpPr>
          <p:cNvPr id="626" name="Text Box 9"/>
          <p:cNvSpPr txBox="1">
            <a:spLocks noChangeArrowheads="1"/>
          </p:cNvSpPr>
          <p:nvPr/>
        </p:nvSpPr>
        <p:spPr bwMode="auto">
          <a:xfrm>
            <a:off x="1295400" y="1676400"/>
            <a:ext cx="3124200" cy="533400"/>
          </a:xfrm>
          <a:prstGeom prst="rect">
            <a:avLst/>
          </a:prstGeom>
          <a:noFill/>
          <a:ln w="9525" algn="ctr">
            <a:noFill/>
            <a:miter lim="800000"/>
            <a:headEnd/>
            <a:tailEnd/>
          </a:ln>
        </p:spPr>
        <p:txBody>
          <a:bodyPr/>
          <a:lstStyle/>
          <a:p>
            <a:pPr algn="ctr"/>
            <a:r>
              <a:rPr lang="en-US" sz="1800"/>
              <a:t>Compendial guidance and other relevant views of static data</a:t>
            </a:r>
          </a:p>
        </p:txBody>
      </p:sp>
      <p:sp>
        <p:nvSpPr>
          <p:cNvPr id="627" name="Text Box 10"/>
          <p:cNvSpPr txBox="1">
            <a:spLocks noChangeArrowheads="1"/>
          </p:cNvSpPr>
          <p:nvPr/>
        </p:nvSpPr>
        <p:spPr bwMode="auto">
          <a:xfrm>
            <a:off x="5105400" y="1600200"/>
            <a:ext cx="1981200" cy="533400"/>
          </a:xfrm>
          <a:prstGeom prst="rect">
            <a:avLst/>
          </a:prstGeom>
          <a:noFill/>
          <a:ln w="9525" algn="ctr">
            <a:noFill/>
            <a:miter lim="800000"/>
            <a:headEnd/>
            <a:tailEnd/>
          </a:ln>
        </p:spPr>
        <p:txBody>
          <a:bodyPr/>
          <a:lstStyle/>
          <a:p>
            <a:pPr algn="ctr"/>
            <a:r>
              <a:rPr lang="en-US" sz="1800"/>
              <a:t>Historical Views of “Like” Patients</a:t>
            </a:r>
          </a:p>
        </p:txBody>
      </p:sp>
      <p:sp>
        <p:nvSpPr>
          <p:cNvPr id="628" name="Text Box 11"/>
          <p:cNvSpPr txBox="1">
            <a:spLocks noChangeArrowheads="1"/>
          </p:cNvSpPr>
          <p:nvPr/>
        </p:nvSpPr>
        <p:spPr bwMode="auto">
          <a:xfrm>
            <a:off x="2362200" y="4191000"/>
            <a:ext cx="3352800" cy="914400"/>
          </a:xfrm>
          <a:prstGeom prst="rect">
            <a:avLst/>
          </a:prstGeom>
          <a:noFill/>
          <a:ln w="9525" algn="ctr">
            <a:noFill/>
            <a:miter lim="800000"/>
            <a:headEnd/>
            <a:tailEnd/>
          </a:ln>
        </p:spPr>
        <p:txBody>
          <a:bodyPr/>
          <a:lstStyle/>
          <a:p>
            <a:r>
              <a:rPr lang="en-US" sz="1800"/>
              <a:t>Views to clinically-relevant indicators of pharmacotherapy status and guidance</a:t>
            </a:r>
          </a:p>
        </p:txBody>
      </p:sp>
      <p:sp>
        <p:nvSpPr>
          <p:cNvPr id="629" name="Text Box 12"/>
          <p:cNvSpPr txBox="1">
            <a:spLocks noChangeArrowheads="1"/>
          </p:cNvSpPr>
          <p:nvPr/>
        </p:nvSpPr>
        <p:spPr bwMode="auto">
          <a:xfrm>
            <a:off x="914400" y="3429000"/>
            <a:ext cx="2133600" cy="609600"/>
          </a:xfrm>
          <a:prstGeom prst="rect">
            <a:avLst/>
          </a:prstGeom>
          <a:noFill/>
          <a:ln w="9525" algn="ctr">
            <a:noFill/>
            <a:miter lim="800000"/>
            <a:headEnd/>
            <a:tailEnd/>
          </a:ln>
        </p:spPr>
        <p:txBody>
          <a:bodyPr/>
          <a:lstStyle/>
          <a:p>
            <a:pPr algn="ctr"/>
            <a:r>
              <a:rPr lang="en-US" sz="1800"/>
              <a:t>Views to past patient hospital visits</a:t>
            </a:r>
          </a:p>
        </p:txBody>
      </p:sp>
      <p:sp>
        <p:nvSpPr>
          <p:cNvPr id="630" name="Text Box 13"/>
          <p:cNvSpPr txBox="1">
            <a:spLocks noChangeArrowheads="1"/>
          </p:cNvSpPr>
          <p:nvPr/>
        </p:nvSpPr>
        <p:spPr bwMode="auto">
          <a:xfrm>
            <a:off x="5715000" y="3048000"/>
            <a:ext cx="2667000" cy="2286000"/>
          </a:xfrm>
          <a:prstGeom prst="rect">
            <a:avLst/>
          </a:prstGeom>
          <a:noFill/>
          <a:ln w="9525" algn="ctr">
            <a:noFill/>
            <a:miter lim="800000"/>
            <a:headEnd/>
            <a:tailEnd/>
          </a:ln>
        </p:spPr>
        <p:txBody>
          <a:bodyPr/>
          <a:lstStyle/>
          <a:p>
            <a:pPr marL="171450" indent="-171450"/>
            <a:r>
              <a:rPr lang="en-US" sz="1800" dirty="0"/>
              <a:t>Forecasting Tools for </a:t>
            </a:r>
          </a:p>
          <a:p>
            <a:pPr marL="171450" indent="-171450"/>
            <a:r>
              <a:rPr lang="en-US" sz="1800" dirty="0"/>
              <a:t>Guidance on:</a:t>
            </a:r>
          </a:p>
          <a:p>
            <a:pPr marL="171450" indent="-171450">
              <a:buFont typeface="Symbol" pitchFamily="18" charset="2"/>
              <a:buChar char="·"/>
            </a:pPr>
            <a:r>
              <a:rPr lang="en-US" sz="1800" dirty="0"/>
              <a:t>Existing dosing practices</a:t>
            </a:r>
          </a:p>
          <a:p>
            <a:pPr marL="171450" indent="-171450">
              <a:buFont typeface="Symbol" pitchFamily="18" charset="2"/>
              <a:buChar char="·"/>
            </a:pPr>
            <a:r>
              <a:rPr lang="en-US" sz="1800" dirty="0"/>
              <a:t>Caregiver requested guidance</a:t>
            </a:r>
          </a:p>
          <a:p>
            <a:pPr marL="171450" indent="-171450">
              <a:buFont typeface="Symbol" pitchFamily="18" charset="2"/>
              <a:buChar char="·"/>
            </a:pPr>
            <a:r>
              <a:rPr lang="en-US" sz="1800" dirty="0"/>
              <a:t>Projection of outcomes associated with current or modified care</a:t>
            </a:r>
          </a:p>
        </p:txBody>
      </p:sp>
      <p:sp>
        <p:nvSpPr>
          <p:cNvPr id="631" name="Text Box 14"/>
          <p:cNvSpPr txBox="1">
            <a:spLocks noChangeArrowheads="1"/>
          </p:cNvSpPr>
          <p:nvPr/>
        </p:nvSpPr>
        <p:spPr bwMode="auto">
          <a:xfrm>
            <a:off x="3552825" y="2895600"/>
            <a:ext cx="1804988" cy="342900"/>
          </a:xfrm>
          <a:prstGeom prst="rect">
            <a:avLst/>
          </a:prstGeom>
          <a:noFill/>
          <a:ln w="9525" algn="ctr">
            <a:noFill/>
            <a:miter lim="800000"/>
            <a:headEnd/>
            <a:tailEnd/>
          </a:ln>
        </p:spPr>
        <p:txBody>
          <a:bodyPr/>
          <a:lstStyle/>
          <a:p>
            <a:pPr algn="ctr"/>
            <a:r>
              <a:rPr lang="en-US" sz="1800" b="1"/>
              <a:t>Dashboard Concept</a:t>
            </a:r>
            <a:endParaRPr lang="en-US" sz="1800"/>
          </a:p>
        </p:txBody>
      </p:sp>
      <p:sp>
        <p:nvSpPr>
          <p:cNvPr id="632" name="AutoShape 15"/>
          <p:cNvSpPr>
            <a:spLocks noChangeArrowheads="1"/>
          </p:cNvSpPr>
          <p:nvPr/>
        </p:nvSpPr>
        <p:spPr bwMode="auto">
          <a:xfrm rot="738593">
            <a:off x="4029075" y="3579813"/>
            <a:ext cx="246063" cy="685800"/>
          </a:xfrm>
          <a:prstGeom prst="downArrow">
            <a:avLst>
              <a:gd name="adj1" fmla="val 50000"/>
              <a:gd name="adj2" fmla="val 69677"/>
            </a:avLst>
          </a:prstGeom>
          <a:noFill/>
          <a:ln w="12700" algn="ctr">
            <a:solidFill>
              <a:srgbClr val="000000"/>
            </a:solidFill>
            <a:miter lim="800000"/>
            <a:headEnd/>
            <a:tailEnd/>
          </a:ln>
        </p:spPr>
        <p:txBody>
          <a:bodyPr/>
          <a:lstStyle/>
          <a:p>
            <a:endParaRPr lang="en-US"/>
          </a:p>
        </p:txBody>
      </p:sp>
      <p:sp>
        <p:nvSpPr>
          <p:cNvPr id="633" name="AutoShape 16"/>
          <p:cNvSpPr>
            <a:spLocks noChangeArrowheads="1"/>
          </p:cNvSpPr>
          <p:nvPr/>
        </p:nvSpPr>
        <p:spPr bwMode="auto">
          <a:xfrm rot="17330305">
            <a:off x="5369719" y="3321844"/>
            <a:ext cx="239712" cy="584200"/>
          </a:xfrm>
          <a:prstGeom prst="downArrow">
            <a:avLst>
              <a:gd name="adj1" fmla="val 50000"/>
              <a:gd name="adj2" fmla="val 60927"/>
            </a:avLst>
          </a:prstGeom>
          <a:noFill/>
          <a:ln w="12700" algn="ctr">
            <a:solidFill>
              <a:srgbClr val="000000"/>
            </a:solidFill>
            <a:miter lim="800000"/>
            <a:headEnd/>
            <a:tailEnd/>
          </a:ln>
        </p:spPr>
        <p:txBody>
          <a:bodyPr/>
          <a:lstStyle/>
          <a:p>
            <a:endParaRPr lang="en-US"/>
          </a:p>
        </p:txBody>
      </p:sp>
      <p:sp>
        <p:nvSpPr>
          <p:cNvPr id="634" name="AutoShape 17"/>
          <p:cNvSpPr>
            <a:spLocks noChangeArrowheads="1"/>
          </p:cNvSpPr>
          <p:nvPr/>
        </p:nvSpPr>
        <p:spPr bwMode="auto">
          <a:xfrm rot="3638448" flipH="1">
            <a:off x="3108325" y="3227388"/>
            <a:ext cx="266700" cy="679450"/>
          </a:xfrm>
          <a:prstGeom prst="downArrow">
            <a:avLst>
              <a:gd name="adj1" fmla="val 50000"/>
              <a:gd name="adj2" fmla="val 63690"/>
            </a:avLst>
          </a:prstGeom>
          <a:noFill/>
          <a:ln w="12700" algn="ctr">
            <a:solidFill>
              <a:srgbClr val="000000"/>
            </a:solidFill>
            <a:miter lim="800000"/>
            <a:headEnd/>
            <a:tailEnd/>
          </a:ln>
        </p:spPr>
        <p:txBody>
          <a:bodyPr/>
          <a:lstStyle/>
          <a:p>
            <a:endParaRPr lang="en-US"/>
          </a:p>
        </p:txBody>
      </p:sp>
      <p:sp>
        <p:nvSpPr>
          <p:cNvPr id="635" name="AutoShape 18"/>
          <p:cNvSpPr>
            <a:spLocks noChangeArrowheads="1"/>
          </p:cNvSpPr>
          <p:nvPr/>
        </p:nvSpPr>
        <p:spPr bwMode="auto">
          <a:xfrm rot="6443345" flipH="1">
            <a:off x="3053556" y="2717007"/>
            <a:ext cx="249237" cy="565150"/>
          </a:xfrm>
          <a:prstGeom prst="downArrow">
            <a:avLst>
              <a:gd name="adj1" fmla="val 50000"/>
              <a:gd name="adj2" fmla="val 56688"/>
            </a:avLst>
          </a:prstGeom>
          <a:noFill/>
          <a:ln w="12700" algn="ctr">
            <a:solidFill>
              <a:srgbClr val="000000"/>
            </a:solidFill>
            <a:miter lim="800000"/>
            <a:headEnd/>
            <a:tailEnd/>
          </a:ln>
        </p:spPr>
        <p:txBody>
          <a:bodyPr/>
          <a:lstStyle/>
          <a:p>
            <a:endParaRPr lang="en-US"/>
          </a:p>
        </p:txBody>
      </p:sp>
      <p:sp>
        <p:nvSpPr>
          <p:cNvPr id="636" name="AutoShape 19"/>
          <p:cNvSpPr>
            <a:spLocks noChangeArrowheads="1"/>
          </p:cNvSpPr>
          <p:nvPr/>
        </p:nvSpPr>
        <p:spPr bwMode="auto">
          <a:xfrm rot="8380588" flipH="1">
            <a:off x="3627438" y="2162175"/>
            <a:ext cx="236537" cy="747713"/>
          </a:xfrm>
          <a:prstGeom prst="downArrow">
            <a:avLst>
              <a:gd name="adj1" fmla="val 50000"/>
              <a:gd name="adj2" fmla="val 79027"/>
            </a:avLst>
          </a:prstGeom>
          <a:noFill/>
          <a:ln w="12700" algn="ctr">
            <a:solidFill>
              <a:srgbClr val="000000"/>
            </a:solidFill>
            <a:miter lim="800000"/>
            <a:headEnd/>
            <a:tailEnd/>
          </a:ln>
        </p:spPr>
        <p:txBody>
          <a:bodyPr/>
          <a:lstStyle/>
          <a:p>
            <a:endParaRPr lang="en-US"/>
          </a:p>
        </p:txBody>
      </p:sp>
      <p:sp>
        <p:nvSpPr>
          <p:cNvPr id="637" name="AutoShape 20"/>
          <p:cNvSpPr>
            <a:spLocks noChangeArrowheads="1"/>
          </p:cNvSpPr>
          <p:nvPr/>
        </p:nvSpPr>
        <p:spPr bwMode="auto">
          <a:xfrm rot="14012978">
            <a:off x="5511007" y="1985169"/>
            <a:ext cx="228600" cy="1125537"/>
          </a:xfrm>
          <a:prstGeom prst="downArrow">
            <a:avLst>
              <a:gd name="adj1" fmla="val 50000"/>
              <a:gd name="adj2" fmla="val 123090"/>
            </a:avLst>
          </a:prstGeom>
          <a:noFill/>
          <a:ln w="12700" algn="ctr">
            <a:solidFill>
              <a:srgbClr val="000000"/>
            </a:solidFill>
            <a:miter lim="800000"/>
            <a:headEnd/>
            <a:tailEnd/>
          </a:ln>
        </p:spPr>
        <p:txBody>
          <a:bodyPr/>
          <a:lstStyle/>
          <a:p>
            <a:endParaRPr lang="en-US"/>
          </a:p>
        </p:txBody>
      </p:sp>
      <p:sp>
        <p:nvSpPr>
          <p:cNvPr id="638" name="Text Box 21"/>
          <p:cNvSpPr txBox="1">
            <a:spLocks noChangeArrowheads="1"/>
          </p:cNvSpPr>
          <p:nvPr/>
        </p:nvSpPr>
        <p:spPr bwMode="auto">
          <a:xfrm>
            <a:off x="990600" y="2514600"/>
            <a:ext cx="2028825" cy="685800"/>
          </a:xfrm>
          <a:prstGeom prst="rect">
            <a:avLst/>
          </a:prstGeom>
          <a:noFill/>
          <a:ln w="9525" algn="ctr">
            <a:noFill/>
            <a:miter lim="800000"/>
            <a:headEnd/>
            <a:tailEnd/>
          </a:ln>
        </p:spPr>
        <p:txBody>
          <a:bodyPr/>
          <a:lstStyle/>
          <a:p>
            <a:pPr algn="ctr"/>
            <a:r>
              <a:rPr lang="en-US" sz="1800"/>
              <a:t>Views to formulary guidance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endParaRPr lang="en-US" sz="3200" u="sng" cap="small" dirty="0">
              <a:solidFill>
                <a:srgbClr val="730000"/>
              </a:solidFill>
            </a:endParaRPr>
          </a:p>
        </p:txBody>
      </p:sp>
      <p:pic>
        <p:nvPicPr>
          <p:cNvPr id="18" name="Picture 8"/>
          <p:cNvPicPr preferRelativeResize="0">
            <a:picLocks noChangeAspect="1" noChangeArrowheads="1"/>
          </p:cNvPicPr>
          <p:nvPr/>
        </p:nvPicPr>
        <p:blipFill>
          <a:blip r:embed="rId2"/>
          <a:srcRect l="29160" t="22240" r="8340" b="13921"/>
          <a:stretch>
            <a:fillRect/>
          </a:stretch>
        </p:blipFill>
        <p:spPr bwMode="auto">
          <a:xfrm>
            <a:off x="1828800" y="1447800"/>
            <a:ext cx="6629400" cy="5084762"/>
          </a:xfrm>
          <a:prstGeom prst="rect">
            <a:avLst/>
          </a:prstGeom>
          <a:noFill/>
          <a:ln w="9525">
            <a:noFill/>
            <a:miter lim="800000"/>
            <a:headEnd/>
            <a:tailEnd/>
          </a:ln>
        </p:spPr>
      </p:pic>
      <p:sp>
        <p:nvSpPr>
          <p:cNvPr id="19" name="TextBox 4"/>
          <p:cNvSpPr txBox="1">
            <a:spLocks noChangeArrowheads="1"/>
          </p:cNvSpPr>
          <p:nvPr/>
        </p:nvSpPr>
        <p:spPr bwMode="auto">
          <a:xfrm>
            <a:off x="76200" y="2192337"/>
            <a:ext cx="1371600" cy="1816100"/>
          </a:xfrm>
          <a:prstGeom prst="rect">
            <a:avLst/>
          </a:prstGeom>
          <a:noFill/>
          <a:ln w="9525">
            <a:noFill/>
            <a:miter lim="800000"/>
            <a:headEnd/>
            <a:tailEnd/>
          </a:ln>
        </p:spPr>
        <p:txBody>
          <a:bodyPr>
            <a:spAutoFit/>
          </a:bodyPr>
          <a:lstStyle/>
          <a:p>
            <a:pPr marL="114300" indent="-114300">
              <a:buFont typeface="Arial" pitchFamily="34" charset="0"/>
              <a:buChar char="•"/>
            </a:pPr>
            <a:r>
              <a:rPr lang="en-US" sz="1600" dirty="0"/>
              <a:t>Service-oriented architecture</a:t>
            </a:r>
          </a:p>
          <a:p>
            <a:pPr marL="114300" indent="-114300">
              <a:buFont typeface="Arial" pitchFamily="34" charset="0"/>
              <a:buChar char="•"/>
            </a:pPr>
            <a:endParaRPr lang="en-US" sz="1600" dirty="0"/>
          </a:p>
          <a:p>
            <a:pPr marL="114300" indent="-114300">
              <a:buFont typeface="Arial" pitchFamily="34" charset="0"/>
              <a:buChar char="•"/>
            </a:pPr>
            <a:r>
              <a:rPr lang="en-US" sz="1600" dirty="0"/>
              <a:t>Compliant with HL7 CDA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Abstract</a:t>
            </a:r>
            <a:endParaRPr lang="en-US" sz="3200" u="sng" cap="small" dirty="0">
              <a:solidFill>
                <a:srgbClr val="730000"/>
              </a:solidFill>
            </a:endParaRPr>
          </a:p>
        </p:txBody>
      </p:sp>
      <p:sp>
        <p:nvSpPr>
          <p:cNvPr id="3" name="Content Placeholder 2"/>
          <p:cNvSpPr>
            <a:spLocks noGrp="1"/>
          </p:cNvSpPr>
          <p:nvPr>
            <p:ph idx="1"/>
          </p:nvPr>
        </p:nvSpPr>
        <p:spPr>
          <a:xfrm>
            <a:off x="457200" y="1219200"/>
            <a:ext cx="8229600" cy="4906963"/>
          </a:xfrm>
        </p:spPr>
        <p:txBody>
          <a:bodyPr>
            <a:normAutofit/>
          </a:bodyPr>
          <a:lstStyle/>
          <a:p>
            <a:pPr marL="285750" indent="-285750"/>
            <a:r>
              <a:rPr lang="en-US" sz="2400" dirty="0" smtClean="0"/>
              <a:t>An important element of this research is the dissemination of the knowledge that these investigations provide to the caregiver community that ultimately prescribe and manage these patients. </a:t>
            </a:r>
          </a:p>
          <a:p>
            <a:pPr marL="285750" indent="-285750"/>
            <a:r>
              <a:rPr lang="en-US" sz="2400" dirty="0" smtClean="0"/>
              <a:t>Decision support systems integrated to a hospital’s electronic medical records system can provide this knowledge real-time in an manner that evolves with the science and the data. </a:t>
            </a:r>
          </a:p>
          <a:p>
            <a:pPr marL="285750" indent="-285750"/>
            <a:r>
              <a:rPr lang="en-US" sz="2400" dirty="0" smtClean="0"/>
              <a:t>An emerging consortium of clinical pharmacology, IT and </a:t>
            </a:r>
            <a:r>
              <a:rPr lang="en-US" sz="2400" dirty="0" err="1" smtClean="0"/>
              <a:t>pharmacometric</a:t>
            </a:r>
            <a:r>
              <a:rPr lang="en-US" sz="2400" dirty="0" smtClean="0"/>
              <a:t> expertise has taken up the task to build such systems to pave the way for expert pharmacotherapy systems in the future.</a:t>
            </a:r>
            <a:endParaRPr lang="en-US" sz="2400"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190488"/>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172200"/>
            <a:ext cx="1365250" cy="457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br>
              <a:rPr lang="en-US" sz="3200" u="sng" cap="small" dirty="0" smtClean="0">
                <a:solidFill>
                  <a:srgbClr val="730000"/>
                </a:solidFill>
              </a:rPr>
            </a:br>
            <a:r>
              <a:rPr lang="en-US" sz="2000" u="sng" cap="small" dirty="0" smtClean="0">
                <a:solidFill>
                  <a:srgbClr val="730000"/>
                </a:solidFill>
              </a:rPr>
              <a:t>The </a:t>
            </a:r>
            <a:r>
              <a:rPr lang="en-US" sz="2000" u="sng" cap="small" dirty="0" err="1" smtClean="0">
                <a:solidFill>
                  <a:srgbClr val="730000"/>
                </a:solidFill>
              </a:rPr>
              <a:t>Methotrexate</a:t>
            </a:r>
            <a:r>
              <a:rPr lang="en-US" sz="2000" u="sng" cap="small" dirty="0" smtClean="0">
                <a:solidFill>
                  <a:srgbClr val="730000"/>
                </a:solidFill>
              </a:rPr>
              <a:t> Dashboard</a:t>
            </a:r>
            <a:endParaRPr lang="en-US" sz="2000" u="sng" cap="small" dirty="0">
              <a:solidFill>
                <a:srgbClr val="730000"/>
              </a:solidFill>
            </a:endParaRPr>
          </a:p>
        </p:txBody>
      </p:sp>
      <p:sp>
        <p:nvSpPr>
          <p:cNvPr id="5" name="Rectangle 3"/>
          <p:cNvSpPr>
            <a:spLocks noChangeArrowheads="1"/>
          </p:cNvSpPr>
          <p:nvPr/>
        </p:nvSpPr>
        <p:spPr bwMode="auto">
          <a:xfrm>
            <a:off x="760412" y="1905000"/>
            <a:ext cx="7926388" cy="2800767"/>
          </a:xfrm>
          <a:prstGeom prst="rect">
            <a:avLst/>
          </a:prstGeom>
          <a:noFill/>
          <a:ln w="9525">
            <a:noFill/>
            <a:miter lim="800000"/>
            <a:headEnd/>
            <a:tailEnd/>
          </a:ln>
          <a:effectLst/>
        </p:spPr>
        <p:txBody>
          <a:bodyPr>
            <a:spAutoFit/>
          </a:bodyPr>
          <a:lstStyle/>
          <a:p>
            <a:pPr algn="l" eaLnBrk="1" hangingPunct="1">
              <a:spcBef>
                <a:spcPct val="50000"/>
              </a:spcBef>
              <a:buFontTx/>
              <a:buChar char="•"/>
            </a:pPr>
            <a:r>
              <a:rPr lang="en-US" sz="3200" b="0" dirty="0"/>
              <a:t>Anti-</a:t>
            </a:r>
            <a:r>
              <a:rPr lang="en-US" sz="3200" b="0" dirty="0" err="1"/>
              <a:t>folate</a:t>
            </a:r>
            <a:r>
              <a:rPr lang="en-US" sz="3200" b="0" dirty="0"/>
              <a:t> chemotherapeutic agent</a:t>
            </a:r>
          </a:p>
          <a:p>
            <a:pPr algn="l" eaLnBrk="1" hangingPunct="1">
              <a:spcBef>
                <a:spcPct val="50000"/>
              </a:spcBef>
              <a:buFontTx/>
              <a:buChar char="•"/>
            </a:pPr>
            <a:r>
              <a:rPr lang="en-US" sz="3200" b="0" dirty="0"/>
              <a:t>Renal excretion</a:t>
            </a:r>
          </a:p>
          <a:p>
            <a:pPr algn="l" eaLnBrk="1" hangingPunct="1">
              <a:spcBef>
                <a:spcPct val="50000"/>
              </a:spcBef>
              <a:buFontTx/>
              <a:buChar char="•"/>
            </a:pPr>
            <a:r>
              <a:rPr lang="en-US" sz="3200" b="0" dirty="0" err="1"/>
              <a:t>Enterohepatic</a:t>
            </a:r>
            <a:r>
              <a:rPr lang="en-US" sz="3200" b="0" dirty="0"/>
              <a:t> recirculation</a:t>
            </a:r>
          </a:p>
          <a:p>
            <a:pPr algn="l" eaLnBrk="1" hangingPunct="1">
              <a:spcBef>
                <a:spcPct val="50000"/>
              </a:spcBef>
              <a:buFontTx/>
              <a:buChar char="•"/>
            </a:pPr>
            <a:r>
              <a:rPr lang="en-US" sz="3200" b="0" dirty="0"/>
              <a:t>Toxicity at high or prolonged low </a:t>
            </a:r>
            <a:r>
              <a:rPr lang="en-US" sz="3200" b="0" dirty="0" smtClean="0"/>
              <a:t>exposure</a:t>
            </a:r>
            <a:endParaRPr lang="en-US" sz="3200" b="0" dirty="0"/>
          </a:p>
        </p:txBody>
      </p:sp>
      <p:pic>
        <p:nvPicPr>
          <p:cNvPr id="6" name="Picture 5" descr="methotrexate-image01"/>
          <p:cNvPicPr>
            <a:picLocks noChangeAspect="1" noChangeArrowheads="1"/>
          </p:cNvPicPr>
          <p:nvPr/>
        </p:nvPicPr>
        <p:blipFill>
          <a:blip r:embed="rId2"/>
          <a:srcRect/>
          <a:stretch>
            <a:fillRect/>
          </a:stretch>
        </p:blipFill>
        <p:spPr bwMode="auto">
          <a:xfrm>
            <a:off x="2590800" y="4705767"/>
            <a:ext cx="3505200" cy="19113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br>
              <a:rPr lang="en-US" sz="3200" u="sng" cap="small" dirty="0" smtClean="0">
                <a:solidFill>
                  <a:srgbClr val="730000"/>
                </a:solidFill>
              </a:rPr>
            </a:br>
            <a:r>
              <a:rPr lang="en-US" sz="2000" u="sng" cap="small" dirty="0" smtClean="0">
                <a:solidFill>
                  <a:srgbClr val="730000"/>
                </a:solidFill>
              </a:rPr>
              <a:t>The </a:t>
            </a:r>
            <a:r>
              <a:rPr lang="en-US" sz="2000" u="sng" cap="small" dirty="0" err="1" smtClean="0">
                <a:solidFill>
                  <a:srgbClr val="730000"/>
                </a:solidFill>
              </a:rPr>
              <a:t>Methotrexate</a:t>
            </a:r>
            <a:r>
              <a:rPr lang="en-US" sz="2000" u="sng" cap="small" dirty="0" smtClean="0">
                <a:solidFill>
                  <a:srgbClr val="730000"/>
                </a:solidFill>
              </a:rPr>
              <a:t> Dashboard</a:t>
            </a:r>
            <a:endParaRPr lang="en-US" sz="2000" u="sng" cap="small" dirty="0">
              <a:solidFill>
                <a:srgbClr val="730000"/>
              </a:solidFill>
            </a:endParaRPr>
          </a:p>
        </p:txBody>
      </p:sp>
      <p:graphicFrame>
        <p:nvGraphicFramePr>
          <p:cNvPr id="4" name="Group 4"/>
          <p:cNvGraphicFramePr>
            <a:graphicFrameLocks/>
          </p:cNvGraphicFramePr>
          <p:nvPr/>
        </p:nvGraphicFramePr>
        <p:xfrm>
          <a:off x="685800" y="1417320"/>
          <a:ext cx="7772400" cy="2011680"/>
        </p:xfrm>
        <a:graphic>
          <a:graphicData uri="http://schemas.openxmlformats.org/drawingml/2006/table">
            <a:tbl>
              <a:tblPr/>
              <a:tblGrid>
                <a:gridCol w="1439334"/>
                <a:gridCol w="2662766"/>
                <a:gridCol w="1367366"/>
                <a:gridCol w="2302934"/>
              </a:tblGrid>
              <a:tr h="3149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Disease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Dose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Route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pitchFamily="18" charset="0"/>
                        </a:rPr>
                        <a:t>Leucovorin</a:t>
                      </a:r>
                      <a:endParaRPr kumimoji="0" lang="en-US" sz="1600" b="0" i="0" u="none" strike="noStrike" cap="none" normalizeH="0" baseline="0" dirty="0" smtClean="0">
                        <a:ln>
                          <a:noFill/>
                        </a:ln>
                        <a:solidFill>
                          <a:schemeClr val="tx1"/>
                        </a:solidFill>
                        <a:effectLst/>
                        <a:latin typeface="Times"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8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8-15 mg</a:t>
                      </a:r>
                      <a:endParaRPr kumimoji="0" lang="en-US" sz="1600" b="0" i="0" u="none" strike="noStrike" cap="none" normalizeH="0" baseline="30000" dirty="0" smtClean="0">
                        <a:ln>
                          <a:noFill/>
                        </a:ln>
                        <a:solidFill>
                          <a:schemeClr val="tx1"/>
                        </a:solidFill>
                        <a:effectLst/>
                        <a:latin typeface="Times"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9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20 mg/m</a:t>
                      </a:r>
                      <a:r>
                        <a:rPr kumimoji="0" lang="en-US" sz="1600" b="0" i="0" u="none" strike="noStrike" cap="none" normalizeH="0" baseline="30000" dirty="0" smtClean="0">
                          <a:ln>
                            <a:noFill/>
                          </a:ln>
                          <a:solidFill>
                            <a:schemeClr val="tx1"/>
                          </a:solidFill>
                          <a:effectLst/>
                          <a:latin typeface="Times"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PO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8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100-300 mg/m</a:t>
                      </a:r>
                      <a:r>
                        <a:rPr kumimoji="0" lang="en-US" sz="1600" b="0" i="0" u="none" strike="noStrike" cap="none" normalizeH="0" baseline="30000" dirty="0" smtClean="0">
                          <a:ln>
                            <a:noFill/>
                          </a:ln>
                          <a:solidFill>
                            <a:schemeClr val="tx1"/>
                          </a:solidFill>
                          <a:effectLst/>
                          <a:latin typeface="Times"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No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9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NHL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1 g/m</a:t>
                      </a:r>
                      <a:r>
                        <a:rPr kumimoji="0" lang="en-US" sz="1600" b="0" i="0" u="none" strike="noStrike" cap="none" normalizeH="0" baseline="30000" smtClean="0">
                          <a:ln>
                            <a:noFill/>
                          </a:ln>
                          <a:solidFill>
                            <a:schemeClr val="tx1"/>
                          </a:solidFill>
                          <a:effectLst/>
                          <a:latin typeface="Times"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8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pitchFamily="18" charset="0"/>
                        </a:rPr>
                        <a:t>OS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12 g/m</a:t>
                      </a:r>
                      <a:r>
                        <a:rPr kumimoji="0" lang="en-US" sz="1600" b="0" i="0" u="none" strike="noStrike" cap="none" normalizeH="0" baseline="30000" dirty="0" smtClean="0">
                          <a:ln>
                            <a:noFill/>
                          </a:ln>
                          <a:solidFill>
                            <a:schemeClr val="tx1"/>
                          </a:solidFill>
                          <a:effectLst/>
                          <a:latin typeface="Times"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IV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pitchFamily="18"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226" name="Object 2"/>
          <p:cNvGraphicFramePr>
            <a:graphicFrameLocks noChangeAspect="1"/>
          </p:cNvGraphicFramePr>
          <p:nvPr/>
        </p:nvGraphicFramePr>
        <p:xfrm>
          <a:off x="838200" y="3581400"/>
          <a:ext cx="7467600" cy="3264724"/>
        </p:xfrm>
        <a:graphic>
          <a:graphicData uri="http://schemas.openxmlformats.org/presentationml/2006/ole">
            <p:oleObj spid="_x0000_s52226" name="Worksheet" r:id="rId3" imgW="9439560" imgH="4068720" progId="Excel.Shee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br>
              <a:rPr lang="en-US" sz="3200" u="sng" cap="small" dirty="0" smtClean="0">
                <a:solidFill>
                  <a:srgbClr val="730000"/>
                </a:solidFill>
              </a:rPr>
            </a:br>
            <a:r>
              <a:rPr lang="en-US" sz="2000" u="sng" cap="small" dirty="0" smtClean="0">
                <a:solidFill>
                  <a:srgbClr val="730000"/>
                </a:solidFill>
              </a:rPr>
              <a:t>The </a:t>
            </a:r>
            <a:r>
              <a:rPr lang="en-US" sz="2000" u="sng" cap="small" dirty="0" err="1" smtClean="0">
                <a:solidFill>
                  <a:srgbClr val="730000"/>
                </a:solidFill>
              </a:rPr>
              <a:t>Methotrexate</a:t>
            </a:r>
            <a:r>
              <a:rPr lang="en-US" sz="2000" u="sng" cap="small" dirty="0" smtClean="0">
                <a:solidFill>
                  <a:srgbClr val="730000"/>
                </a:solidFill>
              </a:rPr>
              <a:t> Dashboard</a:t>
            </a:r>
            <a:endParaRPr lang="en-US" sz="2000" u="sng" cap="small" dirty="0">
              <a:solidFill>
                <a:srgbClr val="730000"/>
              </a:solidFill>
            </a:endParaRPr>
          </a:p>
        </p:txBody>
      </p:sp>
      <p:sp>
        <p:nvSpPr>
          <p:cNvPr id="5" name="Rectangle 4"/>
          <p:cNvSpPr>
            <a:spLocks noChangeArrowheads="1"/>
          </p:cNvSpPr>
          <p:nvPr/>
        </p:nvSpPr>
        <p:spPr bwMode="auto">
          <a:xfrm>
            <a:off x="762000" y="1927225"/>
            <a:ext cx="7391400" cy="1465263"/>
          </a:xfrm>
          <a:prstGeom prst="rect">
            <a:avLst/>
          </a:prstGeom>
          <a:noFill/>
          <a:ln w="9525">
            <a:noFill/>
            <a:miter lim="800000"/>
            <a:headEnd/>
            <a:tailEnd/>
          </a:ln>
          <a:effectLst/>
        </p:spPr>
        <p:txBody>
          <a:bodyPr anchor="ctr">
            <a:spAutoFit/>
          </a:bodyPr>
          <a:lstStyle/>
          <a:p>
            <a:r>
              <a:rPr lang="en-US" sz="1800" b="1" dirty="0"/>
              <a:t>METHOTREXATE SHOULD BE USED ONLY BY PHYSICIANS WHOSE KNOWLEDGE AND EXPERIENCE INCLUDE THE USE OF ANTIMETABOLITE THERAPY. </a:t>
            </a:r>
          </a:p>
          <a:p>
            <a:r>
              <a:rPr lang="en-US" sz="1800" dirty="0"/>
              <a:t>BECAUSE OF THE POSSIBILITY OF SERIOUS TOXIC REACTIONS (WHICH CAN BE FATAL): </a:t>
            </a:r>
          </a:p>
        </p:txBody>
      </p:sp>
      <p:sp>
        <p:nvSpPr>
          <p:cNvPr id="6" name="Rectangle 5"/>
          <p:cNvSpPr>
            <a:spLocks noChangeArrowheads="1"/>
          </p:cNvSpPr>
          <p:nvPr/>
        </p:nvSpPr>
        <p:spPr bwMode="auto">
          <a:xfrm>
            <a:off x="762000" y="3451225"/>
            <a:ext cx="7543800" cy="3025775"/>
          </a:xfrm>
          <a:prstGeom prst="rect">
            <a:avLst/>
          </a:prstGeom>
          <a:noFill/>
          <a:ln w="9525">
            <a:noFill/>
            <a:miter lim="800000"/>
            <a:headEnd/>
            <a:tailEnd/>
          </a:ln>
          <a:effectLst/>
        </p:spPr>
        <p:txBody>
          <a:bodyPr anchor="ctr">
            <a:spAutoFit/>
          </a:bodyPr>
          <a:lstStyle/>
          <a:p>
            <a:pPr marL="171450" indent="-171450">
              <a:buFontTx/>
              <a:buChar char="•"/>
            </a:pPr>
            <a:r>
              <a:rPr lang="en-US" sz="1600"/>
              <a:t>METHOTREXATE SHOULD BE USED ONLY IN LIFE THREATENING NEOPLASTIC DISEASES, OR IN PATIENTS WITH PSORIASIS OR RHEUMATOID ARTHRITIS WITH SEVERE, RECALCITRANT, DISABLING DISEASE WHICH IS NOT ADEQUATELY RESPONSIVE TO OTHER FORMS OF THERAPY. </a:t>
            </a:r>
          </a:p>
          <a:p>
            <a:pPr marL="171450" indent="-171450">
              <a:buFontTx/>
              <a:buChar char="•"/>
            </a:pPr>
            <a:r>
              <a:rPr lang="en-US" sz="1600"/>
              <a:t>DEATHS HAVE BEEN REPORTED WITH THE USE OF METHOTREXATE IN THE TREATMENT OF MALIGNANCY, PSORIASIS, AND RHEUMATOID ARTHRITIS. </a:t>
            </a:r>
          </a:p>
          <a:p>
            <a:pPr marL="171450" indent="-171450">
              <a:buFontTx/>
              <a:buChar char="•"/>
            </a:pPr>
            <a:r>
              <a:rPr lang="en-US" sz="1600"/>
              <a:t>PATIENTS SHOULD BE CLOSELY MONITORED FOR BONE MARROW, LIVER, LUNG AND KIDNEY TOXICITIES. (See PRECAUTIONS.) </a:t>
            </a:r>
          </a:p>
          <a:p>
            <a:pPr marL="171450" indent="-171450">
              <a:buFontTx/>
              <a:buChar char="•"/>
            </a:pPr>
            <a:r>
              <a:rPr lang="en-US" sz="1600"/>
              <a:t>PATIENTS SHOULD BE INFORMED BY THEIR PHYSICIAN OF THE RISKS INVOLVED AND BE UNDER A PHYSICIAN'S CARE THROUGHOUT THERAPY. </a:t>
            </a:r>
          </a:p>
        </p:txBody>
      </p:sp>
      <p:sp>
        <p:nvSpPr>
          <p:cNvPr id="7" name="TextBox 6"/>
          <p:cNvSpPr txBox="1"/>
          <p:nvPr/>
        </p:nvSpPr>
        <p:spPr>
          <a:xfrm>
            <a:off x="3276600" y="1415534"/>
            <a:ext cx="2555828" cy="369332"/>
          </a:xfrm>
          <a:prstGeom prst="rect">
            <a:avLst/>
          </a:prstGeom>
          <a:noFill/>
        </p:spPr>
        <p:txBody>
          <a:bodyPr wrap="none" rtlCol="0">
            <a:spAutoFit/>
          </a:bodyPr>
          <a:lstStyle/>
          <a:p>
            <a:r>
              <a:rPr lang="en-US" dirty="0" smtClean="0"/>
              <a:t>BLACK BOX WARNING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br>
              <a:rPr lang="en-US" sz="3200" u="sng" cap="small" dirty="0" smtClean="0">
                <a:solidFill>
                  <a:srgbClr val="730000"/>
                </a:solidFill>
              </a:rPr>
            </a:br>
            <a:r>
              <a:rPr lang="en-US" sz="2000" u="sng" cap="small" dirty="0" smtClean="0">
                <a:solidFill>
                  <a:srgbClr val="730000"/>
                </a:solidFill>
              </a:rPr>
              <a:t>The </a:t>
            </a:r>
            <a:r>
              <a:rPr lang="en-US" sz="2000" u="sng" cap="small" dirty="0" err="1" smtClean="0">
                <a:solidFill>
                  <a:srgbClr val="730000"/>
                </a:solidFill>
              </a:rPr>
              <a:t>Methotrexate</a:t>
            </a:r>
            <a:r>
              <a:rPr lang="en-US" sz="2000" u="sng" cap="small" dirty="0" smtClean="0">
                <a:solidFill>
                  <a:srgbClr val="730000"/>
                </a:solidFill>
              </a:rPr>
              <a:t> Dashboard</a:t>
            </a:r>
            <a:endParaRPr lang="en-US" sz="2000" u="sng" cap="small" dirty="0">
              <a:solidFill>
                <a:srgbClr val="730000"/>
              </a:solidFill>
            </a:endParaRPr>
          </a:p>
        </p:txBody>
      </p:sp>
      <p:pic>
        <p:nvPicPr>
          <p:cNvPr id="8" name="Picture 4"/>
          <p:cNvPicPr>
            <a:picLocks noChangeAspect="1" noChangeArrowheads="1"/>
          </p:cNvPicPr>
          <p:nvPr/>
        </p:nvPicPr>
        <p:blipFill>
          <a:blip r:embed="rId2"/>
          <a:srcRect/>
          <a:stretch>
            <a:fillRect/>
          </a:stretch>
        </p:blipFill>
        <p:spPr bwMode="auto">
          <a:xfrm>
            <a:off x="1600200" y="1524000"/>
            <a:ext cx="5791200" cy="4092575"/>
          </a:xfrm>
          <a:prstGeom prst="rect">
            <a:avLst/>
          </a:prstGeom>
          <a:noFill/>
          <a:ln w="9525">
            <a:noFill/>
            <a:miter lim="800000"/>
            <a:headEnd/>
            <a:tailEnd/>
          </a:ln>
          <a:effectLst/>
        </p:spPr>
      </p:pic>
      <p:sp>
        <p:nvSpPr>
          <p:cNvPr id="9" name="Text Box 5"/>
          <p:cNvSpPr txBox="1">
            <a:spLocks noChangeArrowheads="1"/>
          </p:cNvSpPr>
          <p:nvPr/>
        </p:nvSpPr>
        <p:spPr bwMode="auto">
          <a:xfrm>
            <a:off x="974725" y="5756275"/>
            <a:ext cx="7178675" cy="822325"/>
          </a:xfrm>
          <a:prstGeom prst="rect">
            <a:avLst/>
          </a:prstGeom>
          <a:noFill/>
          <a:ln w="9525">
            <a:noFill/>
            <a:miter lim="800000"/>
            <a:headEnd/>
            <a:tailEnd/>
          </a:ln>
          <a:effectLst/>
        </p:spPr>
        <p:txBody>
          <a:bodyPr>
            <a:spAutoFit/>
          </a:bodyPr>
          <a:lstStyle/>
          <a:p>
            <a:r>
              <a:rPr lang="en-US"/>
              <a:t>Current procedure is to photocopy “master” nomogram for specific protocols and hand plot individual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br>
              <a:rPr lang="en-US" sz="3200" u="sng" cap="small" dirty="0" smtClean="0">
                <a:solidFill>
                  <a:srgbClr val="730000"/>
                </a:solidFill>
              </a:rPr>
            </a:br>
            <a:r>
              <a:rPr lang="en-US" sz="2000" u="sng" cap="small" dirty="0" smtClean="0">
                <a:solidFill>
                  <a:srgbClr val="730000"/>
                </a:solidFill>
              </a:rPr>
              <a:t>The </a:t>
            </a:r>
            <a:r>
              <a:rPr lang="en-US" sz="2000" u="sng" cap="small" dirty="0" err="1" smtClean="0">
                <a:solidFill>
                  <a:srgbClr val="730000"/>
                </a:solidFill>
              </a:rPr>
              <a:t>Methotrexate</a:t>
            </a:r>
            <a:r>
              <a:rPr lang="en-US" sz="2000" u="sng" cap="small" dirty="0" smtClean="0">
                <a:solidFill>
                  <a:srgbClr val="730000"/>
                </a:solidFill>
              </a:rPr>
              <a:t> Dashboard</a:t>
            </a:r>
            <a:endParaRPr lang="en-US" sz="2000" u="sng" cap="small" dirty="0">
              <a:solidFill>
                <a:srgbClr val="730000"/>
              </a:solidFill>
            </a:endParaRPr>
          </a:p>
        </p:txBody>
      </p:sp>
      <p:sp>
        <p:nvSpPr>
          <p:cNvPr id="6" name="AutoShape 4"/>
          <p:cNvSpPr>
            <a:spLocks noChangeArrowheads="1"/>
          </p:cNvSpPr>
          <p:nvPr/>
        </p:nvSpPr>
        <p:spPr bwMode="auto">
          <a:xfrm>
            <a:off x="5734404" y="3599637"/>
            <a:ext cx="3153141" cy="757557"/>
          </a:xfrm>
          <a:prstGeom prst="homePlate">
            <a:avLst>
              <a:gd name="adj" fmla="val 133275"/>
            </a:avLst>
          </a:prstGeom>
          <a:gradFill rotWithShape="1">
            <a:gsLst>
              <a:gs pos="0">
                <a:srgbClr val="A6BDE0"/>
              </a:gs>
              <a:gs pos="100000">
                <a:srgbClr val="83A3D3"/>
              </a:gs>
            </a:gsLst>
            <a:lin ang="5400000" scaled="1"/>
          </a:gradFill>
          <a:ln w="9525">
            <a:solidFill>
              <a:schemeClr val="bg1"/>
            </a:solidFill>
            <a:miter lim="800000"/>
            <a:headEnd/>
            <a:tailEnd/>
          </a:ln>
        </p:spPr>
        <p:txBody>
          <a:bodyPr wrap="none" anchor="ctr"/>
          <a:lstStyle/>
          <a:p>
            <a:endParaRPr lang="en-US"/>
          </a:p>
        </p:txBody>
      </p:sp>
      <p:sp>
        <p:nvSpPr>
          <p:cNvPr id="7" name="Text Box 21"/>
          <p:cNvSpPr txBox="1">
            <a:spLocks noChangeArrowheads="1"/>
          </p:cNvSpPr>
          <p:nvPr/>
        </p:nvSpPr>
        <p:spPr bwMode="auto">
          <a:xfrm>
            <a:off x="6172200" y="1447799"/>
            <a:ext cx="2364513" cy="1828801"/>
          </a:xfrm>
          <a:prstGeom prst="rect">
            <a:avLst/>
          </a:prstGeom>
          <a:gradFill rotWithShape="1">
            <a:gsLst>
              <a:gs pos="0">
                <a:srgbClr val="EAEAEA"/>
              </a:gs>
              <a:gs pos="100000">
                <a:srgbClr val="FFFFFF"/>
              </a:gs>
            </a:gsLst>
            <a:lin ang="5400000" scaled="1"/>
          </a:gradFill>
          <a:ln w="9525">
            <a:noFill/>
            <a:miter lim="800000"/>
            <a:headEnd/>
            <a:tailEnd/>
          </a:ln>
        </p:spPr>
        <p:txBody>
          <a:bodyPr/>
          <a:lstStyle/>
          <a:p>
            <a:pPr marL="115888" indent="-115888">
              <a:spcBef>
                <a:spcPct val="10000"/>
              </a:spcBef>
            </a:pPr>
            <a:r>
              <a:rPr lang="en-US" sz="2000" b="1"/>
              <a:t>MTX Cleared</a:t>
            </a:r>
          </a:p>
          <a:p>
            <a:pPr marL="115888" indent="-115888">
              <a:spcBef>
                <a:spcPct val="10000"/>
              </a:spcBef>
              <a:buFontTx/>
              <a:buChar char="•"/>
            </a:pPr>
            <a:r>
              <a:rPr lang="en-US" sz="1400"/>
              <a:t>MTX level </a:t>
            </a:r>
            <a:r>
              <a:rPr lang="en-US" sz="1400">
                <a:cs typeface="Times New Roman" pitchFamily="18" charset="0"/>
              </a:rPr>
              <a:t>≤ 0.1 µM</a:t>
            </a:r>
          </a:p>
          <a:p>
            <a:pPr marL="115888" indent="-115888">
              <a:spcBef>
                <a:spcPct val="10000"/>
              </a:spcBef>
              <a:buFontTx/>
              <a:buChar char="•"/>
            </a:pPr>
            <a:r>
              <a:rPr lang="en-US" sz="1400">
                <a:cs typeface="Times New Roman" pitchFamily="18" charset="0"/>
              </a:rPr>
              <a:t>Patient can be discharged</a:t>
            </a:r>
            <a:endParaRPr lang="en-US" sz="1400"/>
          </a:p>
        </p:txBody>
      </p:sp>
      <p:sp>
        <p:nvSpPr>
          <p:cNvPr id="10" name="Text Box 7"/>
          <p:cNvSpPr txBox="1">
            <a:spLocks noChangeArrowheads="1"/>
          </p:cNvSpPr>
          <p:nvPr/>
        </p:nvSpPr>
        <p:spPr bwMode="auto">
          <a:xfrm>
            <a:off x="2944086" y="3599637"/>
            <a:ext cx="2758828" cy="757557"/>
          </a:xfrm>
          <a:prstGeom prst="rect">
            <a:avLst/>
          </a:prstGeom>
          <a:gradFill rotWithShape="1">
            <a:gsLst>
              <a:gs pos="0">
                <a:srgbClr val="A8BFE0"/>
              </a:gs>
              <a:gs pos="100000">
                <a:srgbClr val="83A3D3"/>
              </a:gs>
            </a:gsLst>
            <a:lin ang="5400000" scaled="1"/>
          </a:gradFill>
          <a:ln w="9525">
            <a:solidFill>
              <a:schemeClr val="bg1"/>
            </a:solidFill>
            <a:miter lim="800000"/>
            <a:headEnd/>
            <a:tailEnd/>
          </a:ln>
        </p:spPr>
        <p:txBody>
          <a:bodyPr anchor="ctr" anchorCtr="1"/>
          <a:lstStyle/>
          <a:p>
            <a:pPr algn="ctr">
              <a:spcBef>
                <a:spcPct val="50000"/>
              </a:spcBef>
            </a:pPr>
            <a:r>
              <a:rPr lang="en-US" sz="2000" b="1">
                <a:solidFill>
                  <a:schemeClr val="bg1"/>
                </a:solidFill>
              </a:rPr>
              <a:t>0 – 24 Hours </a:t>
            </a:r>
          </a:p>
        </p:txBody>
      </p:sp>
      <p:sp>
        <p:nvSpPr>
          <p:cNvPr id="11" name="AutoShape 8"/>
          <p:cNvSpPr>
            <a:spLocks noChangeArrowheads="1"/>
          </p:cNvSpPr>
          <p:nvPr/>
        </p:nvSpPr>
        <p:spPr bwMode="auto">
          <a:xfrm>
            <a:off x="3061833" y="4253733"/>
            <a:ext cx="157452" cy="201664"/>
          </a:xfrm>
          <a:prstGeom prst="flowChartConnector">
            <a:avLst/>
          </a:prstGeom>
          <a:solidFill>
            <a:srgbClr val="AB0000"/>
          </a:solidFill>
          <a:ln w="9525">
            <a:solidFill>
              <a:schemeClr val="bg1"/>
            </a:solidFill>
            <a:round/>
            <a:headEnd/>
            <a:tailEnd/>
          </a:ln>
        </p:spPr>
        <p:txBody>
          <a:bodyPr wrap="none" anchor="ctr"/>
          <a:lstStyle/>
          <a:p>
            <a:endParaRPr lang="en-US"/>
          </a:p>
        </p:txBody>
      </p:sp>
      <p:sp>
        <p:nvSpPr>
          <p:cNvPr id="12" name="Text Box 10"/>
          <p:cNvSpPr txBox="1">
            <a:spLocks noChangeArrowheads="1"/>
          </p:cNvSpPr>
          <p:nvPr/>
        </p:nvSpPr>
        <p:spPr bwMode="auto">
          <a:xfrm>
            <a:off x="2944087" y="4648200"/>
            <a:ext cx="2790318" cy="1891672"/>
          </a:xfrm>
          <a:prstGeom prst="rect">
            <a:avLst/>
          </a:prstGeom>
          <a:gradFill rotWithShape="1">
            <a:gsLst>
              <a:gs pos="0">
                <a:srgbClr val="EAEAEA"/>
              </a:gs>
              <a:gs pos="100000">
                <a:srgbClr val="FFFFFF"/>
              </a:gs>
            </a:gsLst>
            <a:lin ang="5400000" scaled="1"/>
          </a:gradFill>
          <a:ln w="9525">
            <a:noFill/>
            <a:miter lim="800000"/>
            <a:headEnd/>
            <a:tailEnd/>
          </a:ln>
        </p:spPr>
        <p:txBody>
          <a:bodyPr/>
          <a:lstStyle/>
          <a:p>
            <a:pPr marL="115888" indent="-115888">
              <a:spcBef>
                <a:spcPct val="10000"/>
              </a:spcBef>
            </a:pPr>
            <a:r>
              <a:rPr lang="en-US" sz="2000" b="1" dirty="0"/>
              <a:t>Continuing Hydration</a:t>
            </a:r>
          </a:p>
          <a:p>
            <a:pPr marL="115888" indent="-115888">
              <a:spcBef>
                <a:spcPct val="10000"/>
              </a:spcBef>
              <a:buFontTx/>
              <a:buChar char="•"/>
            </a:pPr>
            <a:r>
              <a:rPr lang="en-US" sz="1400" dirty="0"/>
              <a:t>D5 0.22% </a:t>
            </a:r>
            <a:r>
              <a:rPr lang="en-US" sz="1400" dirty="0" err="1"/>
              <a:t>NaCl</a:t>
            </a:r>
            <a:r>
              <a:rPr lang="en-US" sz="1400" dirty="0"/>
              <a:t> with 40 </a:t>
            </a:r>
            <a:r>
              <a:rPr lang="en-US" sz="1400" dirty="0" err="1"/>
              <a:t>mEq</a:t>
            </a:r>
            <a:r>
              <a:rPr lang="en-US" sz="1400" dirty="0"/>
              <a:t>/L NaHCO3 at 100 ml/m</a:t>
            </a:r>
            <a:r>
              <a:rPr lang="en-US" sz="1400" baseline="30000" dirty="0"/>
              <a:t>2</a:t>
            </a:r>
            <a:r>
              <a:rPr lang="en-US" sz="1400" dirty="0"/>
              <a:t>/hr</a:t>
            </a:r>
          </a:p>
          <a:p>
            <a:pPr marL="115888" indent="-115888">
              <a:spcBef>
                <a:spcPct val="10000"/>
              </a:spcBef>
              <a:buFontTx/>
              <a:buChar char="•"/>
            </a:pPr>
            <a:r>
              <a:rPr lang="en-US" sz="1400" dirty="0"/>
              <a:t>Urine pH </a:t>
            </a:r>
            <a:r>
              <a:rPr lang="en-US" sz="1400" dirty="0" smtClean="0"/>
              <a:t>measured </a:t>
            </a:r>
            <a:r>
              <a:rPr lang="en-US" sz="1400" dirty="0"/>
              <a:t>every </a:t>
            </a:r>
            <a:r>
              <a:rPr lang="en-US" sz="1400" dirty="0" smtClean="0"/>
              <a:t>8h.  </a:t>
            </a:r>
            <a:r>
              <a:rPr lang="en-US" sz="1400" dirty="0"/>
              <a:t>If pH &lt; 7, 10 ml/kg hydration fluid is given over 30 </a:t>
            </a:r>
            <a:r>
              <a:rPr lang="en-US" sz="1400" dirty="0" smtClean="0"/>
              <a:t>min </a:t>
            </a:r>
            <a:r>
              <a:rPr lang="en-US" sz="1400" dirty="0"/>
              <a:t>and pH </a:t>
            </a:r>
            <a:r>
              <a:rPr lang="en-US" sz="1400" dirty="0" smtClean="0"/>
              <a:t>measured</a:t>
            </a:r>
            <a:endParaRPr lang="en-US" sz="1400" dirty="0"/>
          </a:p>
          <a:p>
            <a:pPr marL="115888" indent="-115888">
              <a:spcBef>
                <a:spcPct val="10000"/>
              </a:spcBef>
              <a:buFontTx/>
              <a:buChar char="•"/>
            </a:pPr>
            <a:r>
              <a:rPr lang="en-US" sz="1400" dirty="0"/>
              <a:t>Lasts until  MTX level </a:t>
            </a:r>
            <a:r>
              <a:rPr lang="en-US" sz="1400" dirty="0">
                <a:cs typeface="Times New Roman" pitchFamily="18" charset="0"/>
              </a:rPr>
              <a:t>≤ 0.1 µM</a:t>
            </a:r>
            <a:endParaRPr lang="en-US" sz="1400" dirty="0"/>
          </a:p>
          <a:p>
            <a:pPr marL="115888" indent="-115888">
              <a:spcBef>
                <a:spcPct val="10000"/>
              </a:spcBef>
            </a:pPr>
            <a:endParaRPr lang="en-US" sz="1400" dirty="0"/>
          </a:p>
        </p:txBody>
      </p:sp>
      <p:sp>
        <p:nvSpPr>
          <p:cNvPr id="13" name="Text Box 11"/>
          <p:cNvSpPr txBox="1">
            <a:spLocks noChangeArrowheads="1"/>
          </p:cNvSpPr>
          <p:nvPr/>
        </p:nvSpPr>
        <p:spPr bwMode="auto">
          <a:xfrm>
            <a:off x="152400" y="3599637"/>
            <a:ext cx="2758827" cy="757557"/>
          </a:xfrm>
          <a:prstGeom prst="rect">
            <a:avLst/>
          </a:prstGeom>
          <a:gradFill rotWithShape="1">
            <a:gsLst>
              <a:gs pos="0">
                <a:srgbClr val="A8BFE0"/>
              </a:gs>
              <a:gs pos="100000">
                <a:srgbClr val="83A3D3"/>
              </a:gs>
            </a:gsLst>
            <a:lin ang="5400000" scaled="1"/>
          </a:gradFill>
          <a:ln w="9525">
            <a:solidFill>
              <a:schemeClr val="bg1"/>
            </a:solidFill>
            <a:miter lim="800000"/>
            <a:headEnd/>
            <a:tailEnd/>
          </a:ln>
        </p:spPr>
        <p:txBody>
          <a:bodyPr anchor="ctr" anchorCtr="1"/>
          <a:lstStyle/>
          <a:p>
            <a:pPr algn="ctr">
              <a:spcBef>
                <a:spcPct val="50000"/>
              </a:spcBef>
            </a:pPr>
            <a:r>
              <a:rPr lang="en-US" sz="2000" b="1">
                <a:solidFill>
                  <a:schemeClr val="bg1"/>
                </a:solidFill>
              </a:rPr>
              <a:t>Before Administration</a:t>
            </a:r>
          </a:p>
        </p:txBody>
      </p:sp>
      <p:sp>
        <p:nvSpPr>
          <p:cNvPr id="14" name="AutoShape 12"/>
          <p:cNvSpPr>
            <a:spLocks noChangeArrowheads="1"/>
          </p:cNvSpPr>
          <p:nvPr/>
        </p:nvSpPr>
        <p:spPr bwMode="auto">
          <a:xfrm>
            <a:off x="271515" y="4253733"/>
            <a:ext cx="157452" cy="201664"/>
          </a:xfrm>
          <a:prstGeom prst="flowChartConnector">
            <a:avLst/>
          </a:prstGeom>
          <a:solidFill>
            <a:srgbClr val="AB0000"/>
          </a:solidFill>
          <a:ln w="9525">
            <a:solidFill>
              <a:schemeClr val="bg1"/>
            </a:solidFill>
            <a:round/>
            <a:headEnd/>
            <a:tailEnd/>
          </a:ln>
        </p:spPr>
        <p:txBody>
          <a:bodyPr wrap="none" anchor="ctr"/>
          <a:lstStyle/>
          <a:p>
            <a:endParaRPr lang="en-US"/>
          </a:p>
        </p:txBody>
      </p:sp>
      <p:sp>
        <p:nvSpPr>
          <p:cNvPr id="15" name="Text Box 14"/>
          <p:cNvSpPr txBox="1">
            <a:spLocks noChangeArrowheads="1"/>
          </p:cNvSpPr>
          <p:nvPr/>
        </p:nvSpPr>
        <p:spPr bwMode="auto">
          <a:xfrm>
            <a:off x="365987" y="4648200"/>
            <a:ext cx="2458984" cy="1891672"/>
          </a:xfrm>
          <a:prstGeom prst="rect">
            <a:avLst/>
          </a:prstGeom>
          <a:gradFill rotWithShape="1">
            <a:gsLst>
              <a:gs pos="0">
                <a:srgbClr val="EAEAEA"/>
              </a:gs>
              <a:gs pos="100000">
                <a:srgbClr val="FFFFFF"/>
              </a:gs>
            </a:gsLst>
            <a:lin ang="5400000" scaled="1"/>
          </a:gradFill>
          <a:ln w="9525">
            <a:noFill/>
            <a:miter lim="800000"/>
            <a:headEnd/>
            <a:tailEnd/>
          </a:ln>
        </p:spPr>
        <p:txBody>
          <a:bodyPr/>
          <a:lstStyle/>
          <a:p>
            <a:pPr marL="115888" indent="-115888">
              <a:spcBef>
                <a:spcPct val="10000"/>
              </a:spcBef>
            </a:pPr>
            <a:r>
              <a:rPr lang="en-US" sz="2000" b="1" dirty="0" err="1"/>
              <a:t>Prehydration</a:t>
            </a:r>
            <a:endParaRPr lang="en-US" sz="2000" b="1" dirty="0"/>
          </a:p>
          <a:p>
            <a:pPr marL="115888" indent="-115888">
              <a:spcBef>
                <a:spcPct val="10000"/>
              </a:spcBef>
              <a:buFontTx/>
              <a:buChar char="•"/>
            </a:pPr>
            <a:r>
              <a:rPr lang="en-US" sz="1400" dirty="0"/>
              <a:t>750 ml/m</a:t>
            </a:r>
            <a:r>
              <a:rPr lang="en-US" sz="1400" baseline="30000" dirty="0"/>
              <a:t>2</a:t>
            </a:r>
            <a:r>
              <a:rPr lang="en-US" sz="1400" dirty="0"/>
              <a:t> of D5 0.22% </a:t>
            </a:r>
            <a:r>
              <a:rPr lang="en-US" sz="1400" dirty="0" err="1"/>
              <a:t>NaCl</a:t>
            </a:r>
            <a:r>
              <a:rPr lang="en-US" sz="1400" dirty="0"/>
              <a:t> with 40 </a:t>
            </a:r>
            <a:r>
              <a:rPr lang="en-US" sz="1400" dirty="0" err="1"/>
              <a:t>mEq</a:t>
            </a:r>
            <a:r>
              <a:rPr lang="en-US" sz="1400" dirty="0"/>
              <a:t>/L NaHCO</a:t>
            </a:r>
            <a:r>
              <a:rPr lang="en-US" sz="1400" baseline="-25000" dirty="0"/>
              <a:t>3 </a:t>
            </a:r>
            <a:r>
              <a:rPr lang="en-US" sz="1400" dirty="0"/>
              <a:t>is given over 1 hour</a:t>
            </a:r>
          </a:p>
          <a:p>
            <a:pPr marL="115888" indent="-115888">
              <a:spcBef>
                <a:spcPct val="10000"/>
              </a:spcBef>
              <a:buFontTx/>
              <a:buChar char="•"/>
            </a:pPr>
            <a:r>
              <a:rPr lang="en-US" sz="1400" dirty="0"/>
              <a:t>If urine pH &lt; 7, 0.5 </a:t>
            </a:r>
            <a:r>
              <a:rPr lang="en-US" sz="1400" dirty="0" err="1"/>
              <a:t>mEq</a:t>
            </a:r>
            <a:r>
              <a:rPr lang="en-US" sz="1400" dirty="0"/>
              <a:t>/L NaHCO</a:t>
            </a:r>
            <a:r>
              <a:rPr lang="en-US" sz="1400" baseline="-25000" dirty="0"/>
              <a:t>3 </a:t>
            </a:r>
            <a:r>
              <a:rPr lang="en-US" sz="1400" dirty="0"/>
              <a:t>is given over 30 minutes.  Repeated if urine pH is &lt; 7 after 1 hour</a:t>
            </a:r>
          </a:p>
        </p:txBody>
      </p:sp>
      <p:sp>
        <p:nvSpPr>
          <p:cNvPr id="16" name="AutoShape 16"/>
          <p:cNvSpPr>
            <a:spLocks noChangeArrowheads="1"/>
          </p:cNvSpPr>
          <p:nvPr/>
        </p:nvSpPr>
        <p:spPr bwMode="auto">
          <a:xfrm>
            <a:off x="5853520" y="4253733"/>
            <a:ext cx="157451" cy="201664"/>
          </a:xfrm>
          <a:prstGeom prst="flowChartConnector">
            <a:avLst/>
          </a:prstGeom>
          <a:solidFill>
            <a:srgbClr val="AB0000"/>
          </a:solidFill>
          <a:ln w="9525">
            <a:solidFill>
              <a:schemeClr val="bg1"/>
            </a:solidFill>
            <a:round/>
            <a:headEnd/>
            <a:tailEnd/>
          </a:ln>
        </p:spPr>
        <p:txBody>
          <a:bodyPr wrap="none" anchor="ctr"/>
          <a:lstStyle/>
          <a:p>
            <a:endParaRPr lang="en-US"/>
          </a:p>
        </p:txBody>
      </p:sp>
      <p:sp>
        <p:nvSpPr>
          <p:cNvPr id="17" name="Text Box 18"/>
          <p:cNvSpPr txBox="1">
            <a:spLocks noChangeArrowheads="1"/>
          </p:cNvSpPr>
          <p:nvPr/>
        </p:nvSpPr>
        <p:spPr bwMode="auto">
          <a:xfrm>
            <a:off x="6010971" y="4648200"/>
            <a:ext cx="2738810" cy="1891672"/>
          </a:xfrm>
          <a:prstGeom prst="rect">
            <a:avLst/>
          </a:prstGeom>
          <a:gradFill rotWithShape="1">
            <a:gsLst>
              <a:gs pos="0">
                <a:srgbClr val="EAEAEA"/>
              </a:gs>
              <a:gs pos="100000">
                <a:srgbClr val="FFFFFF"/>
              </a:gs>
            </a:gsLst>
            <a:lin ang="5400000" scaled="1"/>
          </a:gradFill>
          <a:ln w="9525">
            <a:noFill/>
            <a:miter lim="800000"/>
            <a:headEnd/>
            <a:tailEnd/>
          </a:ln>
        </p:spPr>
        <p:txBody>
          <a:bodyPr/>
          <a:lstStyle/>
          <a:p>
            <a:pPr marL="115888" indent="-115888">
              <a:spcBef>
                <a:spcPct val="10000"/>
              </a:spcBef>
            </a:pPr>
            <a:r>
              <a:rPr lang="en-US" sz="2000" b="1" dirty="0"/>
              <a:t>LVR Administration</a:t>
            </a:r>
          </a:p>
          <a:p>
            <a:pPr marL="115888" indent="-115888">
              <a:spcBef>
                <a:spcPct val="10000"/>
              </a:spcBef>
              <a:buFontTx/>
              <a:buChar char="•"/>
            </a:pPr>
            <a:r>
              <a:rPr lang="en-US" sz="1400" dirty="0"/>
              <a:t>LVR starts 24 - 42 </a:t>
            </a:r>
            <a:r>
              <a:rPr lang="en-US" sz="1400" dirty="0" smtClean="0"/>
              <a:t>h </a:t>
            </a:r>
            <a:r>
              <a:rPr lang="en-US" sz="1400" dirty="0"/>
              <a:t>after </a:t>
            </a:r>
            <a:r>
              <a:rPr lang="en-US" sz="1400" dirty="0" smtClean="0"/>
              <a:t>start </a:t>
            </a:r>
            <a:r>
              <a:rPr lang="en-US" sz="1400" dirty="0"/>
              <a:t>of MTX infusion as 15 mg/m</a:t>
            </a:r>
            <a:r>
              <a:rPr lang="en-US" sz="1400" baseline="30000" dirty="0"/>
              <a:t>2</a:t>
            </a:r>
            <a:r>
              <a:rPr lang="en-US" sz="1400" dirty="0"/>
              <a:t> IVSS over 15 minutes, every 6 hours</a:t>
            </a:r>
          </a:p>
          <a:p>
            <a:pPr marL="115888" indent="-115888">
              <a:spcBef>
                <a:spcPct val="10000"/>
              </a:spcBef>
              <a:buFontTx/>
              <a:buChar char="•"/>
            </a:pPr>
            <a:r>
              <a:rPr lang="en-US" sz="1400" dirty="0"/>
              <a:t>Dose can be modified based on protocol-specific </a:t>
            </a:r>
            <a:r>
              <a:rPr lang="en-US" sz="1400" dirty="0" err="1"/>
              <a:t>nomogram</a:t>
            </a:r>
            <a:r>
              <a:rPr lang="en-US" sz="1400" dirty="0"/>
              <a:t> because of excretion delay</a:t>
            </a:r>
          </a:p>
          <a:p>
            <a:pPr marL="115888" indent="-115888">
              <a:spcBef>
                <a:spcPct val="10000"/>
              </a:spcBef>
              <a:buFontTx/>
              <a:buChar char="•"/>
            </a:pPr>
            <a:r>
              <a:rPr lang="en-US" sz="1400" dirty="0"/>
              <a:t>Lasts until MTX level </a:t>
            </a:r>
            <a:r>
              <a:rPr lang="en-US" sz="1400" dirty="0">
                <a:cs typeface="Times New Roman" pitchFamily="18" charset="0"/>
              </a:rPr>
              <a:t>≤ 0.1 µM</a:t>
            </a:r>
            <a:endParaRPr lang="en-US" sz="1400" dirty="0"/>
          </a:p>
        </p:txBody>
      </p:sp>
      <p:sp>
        <p:nvSpPr>
          <p:cNvPr id="18" name="Text Box 5"/>
          <p:cNvSpPr txBox="1">
            <a:spLocks noChangeArrowheads="1"/>
          </p:cNvSpPr>
          <p:nvPr/>
        </p:nvSpPr>
        <p:spPr bwMode="auto">
          <a:xfrm>
            <a:off x="428967" y="1447800"/>
            <a:ext cx="2483629" cy="1828800"/>
          </a:xfrm>
          <a:prstGeom prst="rect">
            <a:avLst/>
          </a:prstGeom>
          <a:gradFill rotWithShape="1">
            <a:gsLst>
              <a:gs pos="0">
                <a:srgbClr val="EAEAEA"/>
              </a:gs>
              <a:gs pos="100000">
                <a:srgbClr val="FFFFFF"/>
              </a:gs>
            </a:gsLst>
            <a:lin ang="5400000" scaled="1"/>
          </a:gradFill>
          <a:ln w="9525">
            <a:noFill/>
            <a:miter lim="800000"/>
            <a:headEnd/>
            <a:tailEnd/>
          </a:ln>
        </p:spPr>
        <p:txBody>
          <a:bodyPr/>
          <a:lstStyle/>
          <a:p>
            <a:pPr marL="114300" indent="-114300">
              <a:spcBef>
                <a:spcPct val="10000"/>
              </a:spcBef>
            </a:pPr>
            <a:r>
              <a:rPr lang="en-US" sz="2000" b="1" dirty="0"/>
              <a:t>MTX Administration</a:t>
            </a:r>
          </a:p>
          <a:p>
            <a:pPr marL="114300" indent="-114300">
              <a:spcBef>
                <a:spcPct val="10000"/>
              </a:spcBef>
              <a:buFontTx/>
              <a:buChar char="•"/>
            </a:pPr>
            <a:r>
              <a:rPr lang="en-US" sz="1400" dirty="0"/>
              <a:t>Urine pH must be </a:t>
            </a:r>
            <a:r>
              <a:rPr lang="en-US" sz="1400" dirty="0">
                <a:cs typeface="Times New Roman" pitchFamily="18" charset="0"/>
              </a:rPr>
              <a:t>≥ 7</a:t>
            </a:r>
          </a:p>
          <a:p>
            <a:pPr marL="114300" indent="-114300">
              <a:spcBef>
                <a:spcPct val="10000"/>
              </a:spcBef>
              <a:buFontTx/>
              <a:buChar char="•"/>
            </a:pPr>
            <a:r>
              <a:rPr lang="en-US" sz="1400" dirty="0"/>
              <a:t>25 mg/ml solution in Dextrose 5% in water (D5W)</a:t>
            </a:r>
          </a:p>
          <a:p>
            <a:pPr marL="114300" indent="-114300">
              <a:spcBef>
                <a:spcPct val="10000"/>
              </a:spcBef>
              <a:buFontTx/>
              <a:buChar char="•"/>
            </a:pPr>
            <a:r>
              <a:rPr lang="en-US" sz="1400" dirty="0"/>
              <a:t>Maximum absolute dose: 20g </a:t>
            </a:r>
          </a:p>
          <a:p>
            <a:pPr marL="114300" indent="-114300">
              <a:spcBef>
                <a:spcPct val="10000"/>
              </a:spcBef>
              <a:buFontTx/>
              <a:buChar char="•"/>
            </a:pPr>
            <a:endParaRPr lang="en-US" sz="1400" dirty="0"/>
          </a:p>
          <a:p>
            <a:pPr marL="114300" indent="-114300">
              <a:spcBef>
                <a:spcPct val="10000"/>
              </a:spcBef>
            </a:pPr>
            <a:endParaRPr lang="en-US" sz="1600" dirty="0"/>
          </a:p>
          <a:p>
            <a:pPr marL="114300" indent="-114300">
              <a:spcBef>
                <a:spcPct val="10000"/>
              </a:spcBef>
            </a:pPr>
            <a:endParaRPr lang="en-US" sz="1600" dirty="0"/>
          </a:p>
        </p:txBody>
      </p:sp>
      <p:sp>
        <p:nvSpPr>
          <p:cNvPr id="19" name="AutoShape 15"/>
          <p:cNvSpPr>
            <a:spLocks noChangeArrowheads="1"/>
          </p:cNvSpPr>
          <p:nvPr/>
        </p:nvSpPr>
        <p:spPr bwMode="auto">
          <a:xfrm>
            <a:off x="2824971" y="3852156"/>
            <a:ext cx="205372" cy="263041"/>
          </a:xfrm>
          <a:prstGeom prst="diamond">
            <a:avLst/>
          </a:prstGeom>
          <a:solidFill>
            <a:srgbClr val="FFCC00"/>
          </a:solidFill>
          <a:ln w="9525">
            <a:solidFill>
              <a:schemeClr val="bg1"/>
            </a:solidFill>
            <a:miter lim="800000"/>
            <a:headEnd/>
            <a:tailEnd/>
          </a:ln>
        </p:spPr>
        <p:txBody>
          <a:bodyPr wrap="none" anchor="ctr"/>
          <a:lstStyle/>
          <a:p>
            <a:endParaRPr lang="en-US"/>
          </a:p>
        </p:txBody>
      </p:sp>
      <p:sp>
        <p:nvSpPr>
          <p:cNvPr id="20" name="Text Box 6"/>
          <p:cNvSpPr txBox="1">
            <a:spLocks noChangeArrowheads="1"/>
          </p:cNvSpPr>
          <p:nvPr/>
        </p:nvSpPr>
        <p:spPr bwMode="auto">
          <a:xfrm>
            <a:off x="3338400" y="1447799"/>
            <a:ext cx="2364514" cy="1828801"/>
          </a:xfrm>
          <a:prstGeom prst="rect">
            <a:avLst/>
          </a:prstGeom>
          <a:gradFill rotWithShape="1">
            <a:gsLst>
              <a:gs pos="0">
                <a:srgbClr val="EAEAEA"/>
              </a:gs>
              <a:gs pos="100000">
                <a:srgbClr val="FFFFFF"/>
              </a:gs>
            </a:gsLst>
            <a:lin ang="5400000" scaled="1"/>
          </a:gradFill>
          <a:ln w="9525">
            <a:noFill/>
            <a:miter lim="800000"/>
            <a:headEnd/>
            <a:tailEnd/>
          </a:ln>
        </p:spPr>
        <p:txBody>
          <a:bodyPr/>
          <a:lstStyle/>
          <a:p>
            <a:pPr marL="114300" indent="-114300">
              <a:spcBef>
                <a:spcPct val="10000"/>
              </a:spcBef>
            </a:pPr>
            <a:r>
              <a:rPr lang="en-US" sz="2000" b="1" dirty="0"/>
              <a:t>MTX TDM</a:t>
            </a:r>
          </a:p>
          <a:p>
            <a:pPr marL="114300" indent="-114300">
              <a:spcBef>
                <a:spcPct val="10000"/>
              </a:spcBef>
              <a:buFontTx/>
              <a:buChar char="•"/>
            </a:pPr>
            <a:r>
              <a:rPr lang="en-US" sz="1400" dirty="0"/>
              <a:t>Begins 24 hours after the start of MTX infusion</a:t>
            </a:r>
          </a:p>
          <a:p>
            <a:pPr marL="114300" indent="-114300">
              <a:spcBef>
                <a:spcPct val="10000"/>
              </a:spcBef>
              <a:buFontTx/>
              <a:buChar char="•"/>
            </a:pPr>
            <a:r>
              <a:rPr lang="en-US" sz="1400" dirty="0"/>
              <a:t>Results plotted on protocol-specific </a:t>
            </a:r>
            <a:r>
              <a:rPr lang="en-US" sz="1400" dirty="0" err="1"/>
              <a:t>nomogram</a:t>
            </a:r>
            <a:endParaRPr lang="en-US" sz="1400" dirty="0"/>
          </a:p>
          <a:p>
            <a:pPr marL="114300" indent="-114300">
              <a:spcBef>
                <a:spcPct val="10000"/>
              </a:spcBef>
              <a:buFontTx/>
              <a:buChar char="•"/>
            </a:pPr>
            <a:r>
              <a:rPr lang="en-US" sz="1400" dirty="0"/>
              <a:t>Continues daily until MTX level </a:t>
            </a:r>
            <a:r>
              <a:rPr lang="en-US" sz="1400" dirty="0">
                <a:cs typeface="Times New Roman" pitchFamily="18" charset="0"/>
              </a:rPr>
              <a:t>≤ 0.1 µM</a:t>
            </a:r>
          </a:p>
          <a:p>
            <a:pPr marL="114300" indent="-114300">
              <a:spcBef>
                <a:spcPct val="10000"/>
              </a:spcBef>
              <a:buFontTx/>
              <a:buChar char="•"/>
            </a:pPr>
            <a:endParaRPr lang="en-US" sz="1400" dirty="0">
              <a:cs typeface="Times New Roman" pitchFamily="18" charset="0"/>
            </a:endParaRPr>
          </a:p>
          <a:p>
            <a:pPr marL="114300" indent="-114300">
              <a:spcBef>
                <a:spcPct val="10000"/>
              </a:spcBef>
            </a:pPr>
            <a:endParaRPr lang="en-US" sz="1400" dirty="0"/>
          </a:p>
          <a:p>
            <a:pPr marL="114300" indent="-114300">
              <a:spcBef>
                <a:spcPct val="10000"/>
              </a:spcBef>
            </a:pPr>
            <a:endParaRPr lang="en-US" sz="1400" b="1" dirty="0"/>
          </a:p>
          <a:p>
            <a:pPr marL="114300" indent="-114300">
              <a:spcBef>
                <a:spcPct val="10000"/>
              </a:spcBef>
            </a:pPr>
            <a:endParaRPr lang="en-US" sz="1600" b="1" dirty="0"/>
          </a:p>
          <a:p>
            <a:pPr marL="114300" indent="-114300">
              <a:spcBef>
                <a:spcPct val="10000"/>
              </a:spcBef>
            </a:pPr>
            <a:endParaRPr lang="en-US" sz="1600" dirty="0"/>
          </a:p>
          <a:p>
            <a:pPr marL="114300" indent="-114300">
              <a:spcBef>
                <a:spcPct val="10000"/>
              </a:spcBef>
            </a:pPr>
            <a:endParaRPr lang="en-US" sz="1600" dirty="0"/>
          </a:p>
        </p:txBody>
      </p:sp>
      <p:sp>
        <p:nvSpPr>
          <p:cNvPr id="21" name="AutoShape 24"/>
          <p:cNvSpPr>
            <a:spLocks noChangeArrowheads="1"/>
          </p:cNvSpPr>
          <p:nvPr/>
        </p:nvSpPr>
        <p:spPr bwMode="auto">
          <a:xfrm>
            <a:off x="5616657" y="3852156"/>
            <a:ext cx="205372" cy="263041"/>
          </a:xfrm>
          <a:prstGeom prst="diamond">
            <a:avLst/>
          </a:prstGeom>
          <a:solidFill>
            <a:srgbClr val="FFCC00"/>
          </a:solidFill>
          <a:ln w="9525">
            <a:solidFill>
              <a:schemeClr val="bg1"/>
            </a:solidFill>
            <a:miter lim="800000"/>
            <a:headEnd/>
            <a:tailEnd/>
          </a:ln>
        </p:spPr>
        <p:txBody>
          <a:bodyPr wrap="none" anchor="ctr"/>
          <a:lstStyle/>
          <a:p>
            <a:endParaRPr lang="en-US"/>
          </a:p>
        </p:txBody>
      </p:sp>
      <p:sp>
        <p:nvSpPr>
          <p:cNvPr id="22" name="Text Box 26"/>
          <p:cNvSpPr txBox="1">
            <a:spLocks noChangeArrowheads="1"/>
          </p:cNvSpPr>
          <p:nvPr/>
        </p:nvSpPr>
        <p:spPr bwMode="auto">
          <a:xfrm>
            <a:off x="5853520" y="3599637"/>
            <a:ext cx="2363144" cy="757557"/>
          </a:xfrm>
          <a:prstGeom prst="rect">
            <a:avLst/>
          </a:prstGeom>
          <a:noFill/>
          <a:ln w="9525">
            <a:noFill/>
            <a:miter lim="800000"/>
            <a:headEnd/>
            <a:tailEnd/>
          </a:ln>
        </p:spPr>
        <p:txBody>
          <a:bodyPr anchor="ctr" anchorCtr="1"/>
          <a:lstStyle/>
          <a:p>
            <a:pPr>
              <a:spcBef>
                <a:spcPct val="50000"/>
              </a:spcBef>
            </a:pPr>
            <a:r>
              <a:rPr lang="en-US" sz="2000" b="1" dirty="0">
                <a:solidFill>
                  <a:schemeClr val="bg1"/>
                </a:solidFill>
              </a:rPr>
              <a:t>24 Hours - Discharge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br>
              <a:rPr lang="en-US" sz="3200" u="sng" cap="small" dirty="0" smtClean="0">
                <a:solidFill>
                  <a:srgbClr val="730000"/>
                </a:solidFill>
              </a:rPr>
            </a:br>
            <a:r>
              <a:rPr lang="en-US" sz="2000" u="sng" cap="small" dirty="0" smtClean="0">
                <a:solidFill>
                  <a:srgbClr val="730000"/>
                </a:solidFill>
              </a:rPr>
              <a:t>The </a:t>
            </a:r>
            <a:r>
              <a:rPr lang="en-US" sz="2000" u="sng" cap="small" dirty="0" err="1" smtClean="0">
                <a:solidFill>
                  <a:srgbClr val="730000"/>
                </a:solidFill>
              </a:rPr>
              <a:t>Methotrexate</a:t>
            </a:r>
            <a:r>
              <a:rPr lang="en-US" sz="2000" u="sng" cap="small" dirty="0" smtClean="0">
                <a:solidFill>
                  <a:srgbClr val="730000"/>
                </a:solidFill>
              </a:rPr>
              <a:t> Dashboard</a:t>
            </a:r>
            <a:endParaRPr lang="en-US" sz="2000" u="sng" cap="small" dirty="0">
              <a:solidFill>
                <a:srgbClr val="730000"/>
              </a:solidFill>
            </a:endParaRPr>
          </a:p>
        </p:txBody>
      </p:sp>
      <p:pic>
        <p:nvPicPr>
          <p:cNvPr id="23" name="Picture 4"/>
          <p:cNvPicPr>
            <a:picLocks noChangeAspect="1" noChangeArrowheads="1"/>
          </p:cNvPicPr>
          <p:nvPr/>
        </p:nvPicPr>
        <p:blipFill>
          <a:blip r:embed="rId2"/>
          <a:srcRect/>
          <a:stretch>
            <a:fillRect/>
          </a:stretch>
        </p:blipFill>
        <p:spPr bwMode="auto">
          <a:xfrm>
            <a:off x="1066800" y="1371600"/>
            <a:ext cx="7092299"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br>
              <a:rPr lang="en-US" sz="3200" u="sng" cap="small" dirty="0" smtClean="0">
                <a:solidFill>
                  <a:srgbClr val="730000"/>
                </a:solidFill>
              </a:rPr>
            </a:br>
            <a:r>
              <a:rPr lang="en-US" sz="2000" u="sng" cap="small" dirty="0" smtClean="0">
                <a:solidFill>
                  <a:srgbClr val="730000"/>
                </a:solidFill>
              </a:rPr>
              <a:t>The </a:t>
            </a:r>
            <a:r>
              <a:rPr lang="en-US" sz="2000" u="sng" cap="small" dirty="0" err="1" smtClean="0">
                <a:solidFill>
                  <a:srgbClr val="730000"/>
                </a:solidFill>
              </a:rPr>
              <a:t>Methotrexate</a:t>
            </a:r>
            <a:r>
              <a:rPr lang="en-US" sz="2000" u="sng" cap="small" dirty="0" smtClean="0">
                <a:solidFill>
                  <a:srgbClr val="730000"/>
                </a:solidFill>
              </a:rPr>
              <a:t> Dashboard</a:t>
            </a:r>
            <a:endParaRPr lang="en-US" sz="2000" u="sng" cap="small" dirty="0">
              <a:solidFill>
                <a:srgbClr val="730000"/>
              </a:solidFill>
            </a:endParaRPr>
          </a:p>
        </p:txBody>
      </p:sp>
      <p:pic>
        <p:nvPicPr>
          <p:cNvPr id="4" name="Picture 3"/>
          <p:cNvPicPr>
            <a:picLocks noChangeAspect="1" noChangeArrowheads="1"/>
          </p:cNvPicPr>
          <p:nvPr/>
        </p:nvPicPr>
        <p:blipFill>
          <a:blip r:embed="rId2"/>
          <a:srcRect/>
          <a:stretch>
            <a:fillRect/>
          </a:stretch>
        </p:blipFill>
        <p:spPr bwMode="auto">
          <a:xfrm>
            <a:off x="990600" y="1375886"/>
            <a:ext cx="7086600" cy="5329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br>
              <a:rPr lang="en-US" sz="3200" u="sng" cap="small" dirty="0" smtClean="0">
                <a:solidFill>
                  <a:srgbClr val="730000"/>
                </a:solidFill>
              </a:rPr>
            </a:br>
            <a:r>
              <a:rPr lang="en-US" sz="2000" u="sng" cap="small" dirty="0" smtClean="0">
                <a:solidFill>
                  <a:srgbClr val="730000"/>
                </a:solidFill>
              </a:rPr>
              <a:t>The </a:t>
            </a:r>
            <a:r>
              <a:rPr lang="en-US" sz="2000" u="sng" cap="small" dirty="0" err="1" smtClean="0">
                <a:solidFill>
                  <a:srgbClr val="730000"/>
                </a:solidFill>
              </a:rPr>
              <a:t>Methotrexate</a:t>
            </a:r>
            <a:r>
              <a:rPr lang="en-US" sz="2000" u="sng" cap="small" dirty="0" smtClean="0">
                <a:solidFill>
                  <a:srgbClr val="730000"/>
                </a:solidFill>
              </a:rPr>
              <a:t> Dashboard</a:t>
            </a:r>
            <a:endParaRPr lang="en-US" sz="2000" u="sng" cap="small" dirty="0">
              <a:solidFill>
                <a:srgbClr val="730000"/>
              </a:solidFill>
            </a:endParaRPr>
          </a:p>
        </p:txBody>
      </p:sp>
      <p:pic>
        <p:nvPicPr>
          <p:cNvPr id="5" name="Picture 3"/>
          <p:cNvPicPr>
            <a:picLocks noChangeAspect="1" noChangeArrowheads="1"/>
          </p:cNvPicPr>
          <p:nvPr/>
        </p:nvPicPr>
        <p:blipFill>
          <a:blip r:embed="rId2"/>
          <a:srcRect/>
          <a:stretch>
            <a:fillRect/>
          </a:stretch>
        </p:blipFill>
        <p:spPr bwMode="auto">
          <a:xfrm>
            <a:off x="990600" y="1318116"/>
            <a:ext cx="7162800" cy="5387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br>
              <a:rPr lang="en-US" sz="3200" u="sng" cap="small" dirty="0" smtClean="0">
                <a:solidFill>
                  <a:srgbClr val="730000"/>
                </a:solidFill>
              </a:rPr>
            </a:br>
            <a:r>
              <a:rPr lang="en-US" sz="2000" u="sng" cap="small" dirty="0" smtClean="0">
                <a:solidFill>
                  <a:srgbClr val="730000"/>
                </a:solidFill>
              </a:rPr>
              <a:t>The </a:t>
            </a:r>
            <a:r>
              <a:rPr lang="en-US" sz="2000" u="sng" cap="small" dirty="0" err="1" smtClean="0">
                <a:solidFill>
                  <a:srgbClr val="730000"/>
                </a:solidFill>
              </a:rPr>
              <a:t>Methotrexate</a:t>
            </a:r>
            <a:r>
              <a:rPr lang="en-US" sz="2000" u="sng" cap="small" dirty="0" smtClean="0">
                <a:solidFill>
                  <a:srgbClr val="730000"/>
                </a:solidFill>
              </a:rPr>
              <a:t> Dashboard</a:t>
            </a:r>
            <a:endParaRPr lang="en-US" sz="2000" u="sng" cap="small" dirty="0">
              <a:solidFill>
                <a:srgbClr val="730000"/>
              </a:solidFill>
            </a:endParaRPr>
          </a:p>
        </p:txBody>
      </p:sp>
      <p:pic>
        <p:nvPicPr>
          <p:cNvPr id="4" name="Picture 3"/>
          <p:cNvPicPr>
            <a:picLocks noChangeAspect="1" noChangeArrowheads="1"/>
          </p:cNvPicPr>
          <p:nvPr/>
        </p:nvPicPr>
        <p:blipFill>
          <a:blip r:embed="rId2"/>
          <a:srcRect/>
          <a:stretch>
            <a:fillRect/>
          </a:stretch>
        </p:blipFill>
        <p:spPr bwMode="auto">
          <a:xfrm>
            <a:off x="1219200" y="1343988"/>
            <a:ext cx="6629400" cy="543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Pediatric Knowledgebase</a:t>
            </a:r>
            <a:br>
              <a:rPr lang="en-US" sz="3200" u="sng" cap="small" dirty="0" smtClean="0">
                <a:solidFill>
                  <a:srgbClr val="730000"/>
                </a:solidFill>
              </a:rPr>
            </a:br>
            <a:r>
              <a:rPr lang="en-US" sz="2000" u="sng" cap="small" dirty="0" smtClean="0">
                <a:solidFill>
                  <a:srgbClr val="730000"/>
                </a:solidFill>
              </a:rPr>
              <a:t>Vision</a:t>
            </a:r>
            <a:endParaRPr lang="en-US" sz="2000" u="sng" cap="small" dirty="0">
              <a:solidFill>
                <a:srgbClr val="730000"/>
              </a:solidFill>
            </a:endParaRPr>
          </a:p>
        </p:txBody>
      </p:sp>
      <p:sp>
        <p:nvSpPr>
          <p:cNvPr id="5" name="Rectangle 4"/>
          <p:cNvSpPr/>
          <p:nvPr/>
        </p:nvSpPr>
        <p:spPr>
          <a:xfrm>
            <a:off x="762000" y="1752600"/>
            <a:ext cx="7620000" cy="3610219"/>
          </a:xfrm>
          <a:prstGeom prst="rect">
            <a:avLst/>
          </a:prstGeom>
        </p:spPr>
        <p:txBody>
          <a:bodyPr wrap="square">
            <a:spAutoFit/>
          </a:bodyPr>
          <a:lstStyle/>
          <a:p>
            <a:pPr>
              <a:lnSpc>
                <a:spcPct val="90000"/>
              </a:lnSpc>
            </a:pPr>
            <a:r>
              <a:rPr lang="en-US" altLang="en-US" sz="2800" dirty="0" smtClean="0"/>
              <a:t>An international consortium of pediatric centers of excellence that support and drive the development of the PKB</a:t>
            </a:r>
          </a:p>
          <a:p>
            <a:pPr>
              <a:lnSpc>
                <a:spcPct val="90000"/>
              </a:lnSpc>
            </a:pPr>
            <a:endParaRPr lang="en-US" altLang="en-US" sz="1000" dirty="0" smtClean="0"/>
          </a:p>
          <a:p>
            <a:pPr lvl="1">
              <a:lnSpc>
                <a:spcPct val="90000"/>
              </a:lnSpc>
            </a:pPr>
            <a:r>
              <a:rPr lang="en-US" altLang="en-US" sz="2800" dirty="0" smtClean="0"/>
              <a:t>PKB-</a:t>
            </a:r>
            <a:r>
              <a:rPr lang="en-US" altLang="en-US" sz="2800" dirty="0" err="1" smtClean="0"/>
              <a:t>lite</a:t>
            </a:r>
            <a:r>
              <a:rPr lang="en-US" altLang="en-US" sz="2800" dirty="0" smtClean="0"/>
              <a:t> development for clinics, institutions without EMRs and small physician offices</a:t>
            </a:r>
          </a:p>
          <a:p>
            <a:pPr lvl="1">
              <a:lnSpc>
                <a:spcPct val="90000"/>
              </a:lnSpc>
            </a:pPr>
            <a:endParaRPr lang="en-US" altLang="en-US" sz="1000" dirty="0" smtClean="0"/>
          </a:p>
          <a:p>
            <a:pPr lvl="1">
              <a:lnSpc>
                <a:spcPct val="90000"/>
              </a:lnSpc>
            </a:pPr>
            <a:r>
              <a:rPr lang="en-US" altLang="en-US" sz="2800" dirty="0" smtClean="0"/>
              <a:t>Global connectivity that accommodates regional and global best practices with guidance options</a:t>
            </a:r>
          </a:p>
          <a:p>
            <a:pPr lvl="1">
              <a:lnSpc>
                <a:spcPct val="90000"/>
              </a:lnSpc>
            </a:pPr>
            <a:endParaRPr lang="en-US" altLang="en-US" sz="1000" dirty="0" smtClean="0"/>
          </a:p>
          <a:p>
            <a:pPr lvl="1">
              <a:lnSpc>
                <a:spcPct val="90000"/>
              </a:lnSpc>
            </a:pPr>
            <a:r>
              <a:rPr lang="en-US" altLang="en-US" sz="2800" dirty="0" smtClean="0"/>
              <a:t>Guidance for developing countries / institutions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Introduction</a:t>
            </a:r>
            <a:endParaRPr lang="en-US" sz="3200" u="sng" dirty="0"/>
          </a:p>
        </p:txBody>
      </p:sp>
      <p:sp>
        <p:nvSpPr>
          <p:cNvPr id="3" name="Content Placeholder 2"/>
          <p:cNvSpPr>
            <a:spLocks noGrp="1"/>
          </p:cNvSpPr>
          <p:nvPr>
            <p:ph idx="1"/>
          </p:nvPr>
        </p:nvSpPr>
        <p:spPr>
          <a:xfrm>
            <a:off x="457200" y="1371600"/>
            <a:ext cx="8229600" cy="1143000"/>
          </a:xfrm>
        </p:spPr>
        <p:txBody>
          <a:bodyPr/>
          <a:lstStyle/>
          <a:p>
            <a:r>
              <a:rPr lang="en-US" dirty="0" smtClean="0"/>
              <a:t>Our knowledge regarding the optimal management of drug therapy evolves with time</a:t>
            </a:r>
            <a:endParaRPr lang="en-US"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2484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248400"/>
            <a:ext cx="1365250" cy="457200"/>
          </a:xfrm>
          <a:prstGeom prst="rect">
            <a:avLst/>
          </a:prstGeom>
        </p:spPr>
      </p:pic>
      <p:graphicFrame>
        <p:nvGraphicFramePr>
          <p:cNvPr id="7" name="Content Placeholder 3"/>
          <p:cNvGraphicFramePr>
            <a:graphicFrameLocks/>
          </p:cNvGraphicFramePr>
          <p:nvPr/>
        </p:nvGraphicFramePr>
        <p:xfrm>
          <a:off x="457200" y="3124200"/>
          <a:ext cx="2819400" cy="457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5602" name="Picture 2" descr="http://www.patientregistrysoftware.com/Portals/2/images/phaseIVresearch.gif"/>
          <p:cNvPicPr>
            <a:picLocks noChangeAspect="1" noChangeArrowheads="1"/>
          </p:cNvPicPr>
          <p:nvPr/>
        </p:nvPicPr>
        <p:blipFill>
          <a:blip r:embed="rId11"/>
          <a:srcRect/>
          <a:stretch>
            <a:fillRect/>
          </a:stretch>
        </p:blipFill>
        <p:spPr bwMode="auto">
          <a:xfrm>
            <a:off x="3648075" y="2876550"/>
            <a:ext cx="2143125" cy="1085850"/>
          </a:xfrm>
          <a:prstGeom prst="rect">
            <a:avLst/>
          </a:prstGeom>
          <a:noFill/>
        </p:spPr>
      </p:pic>
      <p:pic>
        <p:nvPicPr>
          <p:cNvPr id="25604" name="Picture 4" descr="http://www.nature.com/naturejobs/2006/060622/images/nj7096-1022a-i1.0.jpg"/>
          <p:cNvPicPr>
            <a:picLocks noChangeAspect="1" noChangeArrowheads="1"/>
          </p:cNvPicPr>
          <p:nvPr/>
        </p:nvPicPr>
        <p:blipFill>
          <a:blip r:embed="rId12"/>
          <a:srcRect t="6202" b="15504"/>
          <a:stretch>
            <a:fillRect/>
          </a:stretch>
        </p:blipFill>
        <p:spPr bwMode="auto">
          <a:xfrm>
            <a:off x="6705600" y="2895600"/>
            <a:ext cx="1562100" cy="1126943"/>
          </a:xfrm>
          <a:prstGeom prst="rect">
            <a:avLst/>
          </a:prstGeom>
          <a:noFill/>
        </p:spPr>
      </p:pic>
      <p:sp>
        <p:nvSpPr>
          <p:cNvPr id="10" name="TextBox 9"/>
          <p:cNvSpPr txBox="1"/>
          <p:nvPr/>
        </p:nvSpPr>
        <p:spPr>
          <a:xfrm>
            <a:off x="762000" y="2514600"/>
            <a:ext cx="1987980" cy="369332"/>
          </a:xfrm>
          <a:prstGeom prst="rect">
            <a:avLst/>
          </a:prstGeom>
          <a:noFill/>
        </p:spPr>
        <p:txBody>
          <a:bodyPr wrap="none" rtlCol="0">
            <a:spAutoFit/>
          </a:bodyPr>
          <a:lstStyle/>
          <a:p>
            <a:r>
              <a:rPr lang="en-US" dirty="0" smtClean="0"/>
              <a:t>Drug Development</a:t>
            </a:r>
            <a:endParaRPr lang="en-US" dirty="0"/>
          </a:p>
        </p:txBody>
      </p:sp>
      <p:sp>
        <p:nvSpPr>
          <p:cNvPr id="11" name="TextBox 10"/>
          <p:cNvSpPr txBox="1"/>
          <p:nvPr/>
        </p:nvSpPr>
        <p:spPr>
          <a:xfrm>
            <a:off x="3429000" y="2514600"/>
            <a:ext cx="2589363" cy="369332"/>
          </a:xfrm>
          <a:prstGeom prst="rect">
            <a:avLst/>
          </a:prstGeom>
          <a:noFill/>
        </p:spPr>
        <p:txBody>
          <a:bodyPr wrap="none" rtlCol="0">
            <a:spAutoFit/>
          </a:bodyPr>
          <a:lstStyle/>
          <a:p>
            <a:r>
              <a:rPr lang="en-US" dirty="0" smtClean="0"/>
              <a:t>Post Marketing Evaluation</a:t>
            </a:r>
            <a:endParaRPr lang="en-US" dirty="0"/>
          </a:p>
        </p:txBody>
      </p:sp>
      <p:sp>
        <p:nvSpPr>
          <p:cNvPr id="12" name="TextBox 11"/>
          <p:cNvSpPr txBox="1"/>
          <p:nvPr/>
        </p:nvSpPr>
        <p:spPr>
          <a:xfrm>
            <a:off x="6229764" y="2514600"/>
            <a:ext cx="2893741" cy="369332"/>
          </a:xfrm>
          <a:prstGeom prst="rect">
            <a:avLst/>
          </a:prstGeom>
          <a:noFill/>
        </p:spPr>
        <p:txBody>
          <a:bodyPr wrap="none" rtlCol="0">
            <a:spAutoFit/>
          </a:bodyPr>
          <a:lstStyle/>
          <a:p>
            <a:r>
              <a:rPr lang="en-US" dirty="0" smtClean="0"/>
              <a:t>Clinical Practice / Utilization</a:t>
            </a:r>
            <a:endParaRPr lang="en-US" dirty="0"/>
          </a:p>
        </p:txBody>
      </p:sp>
      <p:sp>
        <p:nvSpPr>
          <p:cNvPr id="13" name="TextBox 12"/>
          <p:cNvSpPr txBox="1"/>
          <p:nvPr/>
        </p:nvSpPr>
        <p:spPr>
          <a:xfrm>
            <a:off x="381000" y="3657600"/>
            <a:ext cx="2743200" cy="1815882"/>
          </a:xfrm>
          <a:prstGeom prst="rect">
            <a:avLst/>
          </a:prstGeom>
          <a:noFill/>
        </p:spPr>
        <p:txBody>
          <a:bodyPr wrap="square" rtlCol="0">
            <a:spAutoFit/>
          </a:bodyPr>
          <a:lstStyle/>
          <a:p>
            <a:pPr marL="171450" indent="-171450">
              <a:buFont typeface="Arial" pitchFamily="34" charset="0"/>
              <a:buChar char="•"/>
            </a:pPr>
            <a:r>
              <a:rPr lang="en-US" sz="1400" dirty="0" smtClean="0"/>
              <a:t>Disease biology</a:t>
            </a:r>
          </a:p>
          <a:p>
            <a:pPr marL="171450" indent="-171450">
              <a:buFont typeface="Arial" pitchFamily="34" charset="0"/>
              <a:buChar char="•"/>
            </a:pPr>
            <a:r>
              <a:rPr lang="en-US" sz="1400" dirty="0" smtClean="0"/>
              <a:t>Mechanism of action</a:t>
            </a:r>
          </a:p>
          <a:p>
            <a:pPr marL="171450" indent="-171450">
              <a:buFont typeface="Arial" pitchFamily="34" charset="0"/>
              <a:buChar char="•"/>
            </a:pPr>
            <a:r>
              <a:rPr lang="en-US" sz="1400" dirty="0" smtClean="0"/>
              <a:t>Basic ADME </a:t>
            </a:r>
          </a:p>
          <a:p>
            <a:pPr marL="171450" indent="-171450">
              <a:buFont typeface="Arial" pitchFamily="34" charset="0"/>
              <a:buChar char="•"/>
            </a:pPr>
            <a:r>
              <a:rPr lang="en-US" sz="1400" dirty="0" smtClean="0"/>
              <a:t>PK/PD in healthy volunteers and patients</a:t>
            </a:r>
          </a:p>
          <a:p>
            <a:pPr marL="171450" indent="-171450">
              <a:buFont typeface="Arial" pitchFamily="34" charset="0"/>
              <a:buChar char="•"/>
            </a:pPr>
            <a:r>
              <a:rPr lang="en-US" sz="1400" dirty="0" smtClean="0"/>
              <a:t>Therapeutic window</a:t>
            </a:r>
          </a:p>
          <a:p>
            <a:pPr marL="171450" indent="-171450">
              <a:buFont typeface="Arial" pitchFamily="34" charset="0"/>
              <a:buChar char="•"/>
            </a:pPr>
            <a:r>
              <a:rPr lang="en-US" sz="1400" dirty="0" smtClean="0"/>
              <a:t>Safety and efficacy in target populations</a:t>
            </a:r>
            <a:endParaRPr lang="en-US" sz="1400" dirty="0"/>
          </a:p>
        </p:txBody>
      </p:sp>
      <p:sp>
        <p:nvSpPr>
          <p:cNvPr id="14" name="TextBox 13"/>
          <p:cNvSpPr txBox="1"/>
          <p:nvPr/>
        </p:nvSpPr>
        <p:spPr>
          <a:xfrm>
            <a:off x="3505200" y="3975318"/>
            <a:ext cx="2743200" cy="1384995"/>
          </a:xfrm>
          <a:prstGeom prst="rect">
            <a:avLst/>
          </a:prstGeom>
          <a:noFill/>
        </p:spPr>
        <p:txBody>
          <a:bodyPr wrap="square" rtlCol="0">
            <a:spAutoFit/>
          </a:bodyPr>
          <a:lstStyle/>
          <a:p>
            <a:pPr marL="171450" indent="-171450">
              <a:buFont typeface="Arial" pitchFamily="34" charset="0"/>
              <a:buChar char="•"/>
            </a:pPr>
            <a:r>
              <a:rPr lang="en-US" sz="1400" dirty="0" smtClean="0"/>
              <a:t>Special populations</a:t>
            </a:r>
          </a:p>
          <a:p>
            <a:pPr marL="171450" indent="-171450">
              <a:buFont typeface="Arial" pitchFamily="34" charset="0"/>
              <a:buChar char="•"/>
            </a:pPr>
            <a:r>
              <a:rPr lang="en-US" sz="1400" dirty="0" smtClean="0"/>
              <a:t>Patient “extremes”</a:t>
            </a:r>
          </a:p>
          <a:p>
            <a:pPr marL="171450" indent="-171450">
              <a:buFont typeface="Arial" pitchFamily="34" charset="0"/>
              <a:buChar char="•"/>
            </a:pPr>
            <a:r>
              <a:rPr lang="en-US" sz="1400" dirty="0" smtClean="0"/>
              <a:t>ADR reporting</a:t>
            </a:r>
          </a:p>
          <a:p>
            <a:pPr marL="171450" indent="-171450">
              <a:buFont typeface="Arial" pitchFamily="34" charset="0"/>
              <a:buChar char="•"/>
            </a:pPr>
            <a:r>
              <a:rPr lang="en-US" sz="1400" dirty="0" smtClean="0"/>
              <a:t>Long term safety and efficacy in target populations</a:t>
            </a:r>
          </a:p>
          <a:p>
            <a:pPr marL="171450" indent="-171450">
              <a:buFont typeface="Arial" pitchFamily="34" charset="0"/>
              <a:buChar char="•"/>
            </a:pPr>
            <a:r>
              <a:rPr lang="en-US" sz="1400" dirty="0" smtClean="0"/>
              <a:t>Health economics</a:t>
            </a:r>
            <a:endParaRPr lang="en-US" sz="1400" dirty="0"/>
          </a:p>
        </p:txBody>
      </p:sp>
      <p:sp>
        <p:nvSpPr>
          <p:cNvPr id="15" name="TextBox 14"/>
          <p:cNvSpPr txBox="1"/>
          <p:nvPr/>
        </p:nvSpPr>
        <p:spPr>
          <a:xfrm>
            <a:off x="6324600" y="3962400"/>
            <a:ext cx="2743200" cy="1384995"/>
          </a:xfrm>
          <a:prstGeom prst="rect">
            <a:avLst/>
          </a:prstGeom>
          <a:noFill/>
        </p:spPr>
        <p:txBody>
          <a:bodyPr wrap="square" rtlCol="0">
            <a:spAutoFit/>
          </a:bodyPr>
          <a:lstStyle/>
          <a:p>
            <a:pPr marL="171450" indent="-171450">
              <a:buFont typeface="Arial" pitchFamily="34" charset="0"/>
              <a:buChar char="•"/>
            </a:pPr>
            <a:r>
              <a:rPr lang="en-US" sz="1400" dirty="0" smtClean="0"/>
              <a:t>DDI potential</a:t>
            </a:r>
          </a:p>
          <a:p>
            <a:pPr marL="171450" indent="-171450">
              <a:buFont typeface="Arial" pitchFamily="34" charset="0"/>
              <a:buChar char="•"/>
            </a:pPr>
            <a:r>
              <a:rPr lang="en-US" sz="1400" dirty="0" smtClean="0"/>
              <a:t>Safety “signals” in patient subpopulations</a:t>
            </a:r>
          </a:p>
          <a:p>
            <a:pPr marL="171450" indent="-171450">
              <a:buFont typeface="Arial" pitchFamily="34" charset="0"/>
              <a:buChar char="•"/>
            </a:pPr>
            <a:r>
              <a:rPr lang="en-US" sz="1400" dirty="0" smtClean="0"/>
              <a:t>Compliance factors</a:t>
            </a:r>
          </a:p>
          <a:p>
            <a:pPr marL="171450" indent="-171450">
              <a:buFont typeface="Arial" pitchFamily="34" charset="0"/>
              <a:buChar char="•"/>
            </a:pPr>
            <a:r>
              <a:rPr lang="en-US" sz="1400" dirty="0" smtClean="0"/>
              <a:t>Lifestyle factors</a:t>
            </a:r>
          </a:p>
          <a:p>
            <a:pPr marL="171450" indent="-171450">
              <a:buFont typeface="Arial" pitchFamily="34" charset="0"/>
              <a:buChar char="•"/>
            </a:pPr>
            <a:r>
              <a:rPr lang="en-US" sz="1400" dirty="0" smtClean="0"/>
              <a:t>Patient factors</a:t>
            </a:r>
          </a:p>
        </p:txBody>
      </p:sp>
      <p:sp>
        <p:nvSpPr>
          <p:cNvPr id="16" name="Content Placeholder 2"/>
          <p:cNvSpPr txBox="1">
            <a:spLocks/>
          </p:cNvSpPr>
          <p:nvPr/>
        </p:nvSpPr>
        <p:spPr>
          <a:xfrm>
            <a:off x="609600" y="5518150"/>
            <a:ext cx="8229600" cy="50165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ct val="20000"/>
              </a:spcBef>
              <a:spcAft>
                <a:spcPts val="0"/>
              </a:spcAft>
              <a:buClrTx/>
              <a:buSzTx/>
              <a:tabLst/>
              <a:defRPr/>
            </a:pPr>
            <a:r>
              <a:rPr kumimoji="0" lang="en-US" sz="2000" b="1" i="1" u="none" strike="noStrike" kern="1200" cap="none" spc="0" normalizeH="0" baseline="0" noProof="0" dirty="0" smtClean="0">
                <a:ln>
                  <a:noFill/>
                </a:ln>
                <a:solidFill>
                  <a:schemeClr val="tx1"/>
                </a:solidFill>
                <a:effectLst/>
                <a:uLnTx/>
                <a:uFillTx/>
                <a:latin typeface="Times New Roman"/>
                <a:ea typeface="+mn-ea"/>
                <a:cs typeface="Times New Roman"/>
              </a:rPr>
              <a:t> . . . Sometimes, we don’t know what we should know</a:t>
            </a:r>
            <a:r>
              <a:rPr kumimoji="0" lang="en-US" sz="2000" b="1" i="1" u="none" strike="noStrike" kern="1200" cap="none" spc="0" normalizeH="0" noProof="0" dirty="0" smtClean="0">
                <a:ln>
                  <a:noFill/>
                </a:ln>
                <a:solidFill>
                  <a:schemeClr val="tx1"/>
                </a:solidFill>
                <a:effectLst/>
                <a:uLnTx/>
                <a:uFillTx/>
                <a:latin typeface="Times New Roman"/>
                <a:ea typeface="+mn-ea"/>
                <a:cs typeface="Times New Roman"/>
              </a:rPr>
              <a:t> at a particular phase</a:t>
            </a:r>
            <a:endParaRPr kumimoji="0" lang="en-US" sz="2000" b="1" i="1" u="none" strike="noStrike" kern="1200" cap="none" spc="0" normalizeH="0" baseline="0" noProof="0" dirty="0">
              <a:ln>
                <a:noFill/>
              </a:ln>
              <a:solidFill>
                <a:schemeClr val="tx1"/>
              </a:solidFill>
              <a:effectLst/>
              <a:uLnTx/>
              <a:uFillTx/>
              <a:latin typeface="Times New Roman"/>
              <a:ea typeface="+mn-ea"/>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Discussion</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2484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248400"/>
            <a:ext cx="1365250" cy="457200"/>
          </a:xfrm>
          <a:prstGeom prst="rect">
            <a:avLst/>
          </a:prstGeom>
        </p:spPr>
      </p:pic>
      <p:sp>
        <p:nvSpPr>
          <p:cNvPr id="16" name="Content Placeholder 2"/>
          <p:cNvSpPr txBox="1">
            <a:spLocks/>
          </p:cNvSpPr>
          <p:nvPr/>
        </p:nvSpPr>
        <p:spPr bwMode="auto">
          <a:xfrm>
            <a:off x="609600" y="1136306"/>
            <a:ext cx="8077200" cy="990600"/>
          </a:xfrm>
          <a:prstGeom prst="rect">
            <a:avLst/>
          </a:prstGeom>
          <a:noFill/>
          <a:ln w="9525">
            <a:noFill/>
            <a:miter lim="800000"/>
            <a:headEnd/>
            <a:tailEnd/>
          </a:ln>
        </p:spPr>
        <p:txBody>
          <a:bodyPr/>
          <a:lstStyle/>
          <a:p>
            <a:pPr marL="342900" indent="-342900">
              <a:spcBef>
                <a:spcPct val="25000"/>
              </a:spcBef>
              <a:buClr>
                <a:srgbClr val="009900"/>
              </a:buClr>
              <a:buFont typeface="Arial" charset="0"/>
              <a:buChar char="•"/>
              <a:defRPr/>
            </a:pPr>
            <a:r>
              <a:rPr lang="en-US" sz="3200" kern="0" dirty="0"/>
              <a:t>Modeling and simulation activities allow the investigator to:</a:t>
            </a:r>
          </a:p>
        </p:txBody>
      </p:sp>
      <p:sp>
        <p:nvSpPr>
          <p:cNvPr id="17" name="Content Placeholder 2"/>
          <p:cNvSpPr txBox="1">
            <a:spLocks/>
          </p:cNvSpPr>
          <p:nvPr/>
        </p:nvSpPr>
        <p:spPr bwMode="auto">
          <a:xfrm>
            <a:off x="609600" y="2203106"/>
            <a:ext cx="8077200" cy="609600"/>
          </a:xfrm>
          <a:prstGeom prst="rect">
            <a:avLst/>
          </a:prstGeom>
          <a:noFill/>
          <a:ln w="9525">
            <a:noFill/>
            <a:miter lim="800000"/>
            <a:headEnd/>
            <a:tailEnd/>
          </a:ln>
        </p:spPr>
        <p:txBody>
          <a:bodyPr/>
          <a:lstStyle/>
          <a:p>
            <a:pPr marL="800100" lvl="1" indent="-342900">
              <a:spcBef>
                <a:spcPct val="25000"/>
              </a:spcBef>
              <a:buClr>
                <a:srgbClr val="009900"/>
              </a:buClr>
              <a:buFont typeface="Arial" charset="0"/>
              <a:buChar char="•"/>
              <a:defRPr/>
            </a:pPr>
            <a:r>
              <a:rPr lang="en-US" sz="3200" kern="0" dirty="0"/>
              <a:t>Select the right dose or dose range</a:t>
            </a:r>
          </a:p>
        </p:txBody>
      </p:sp>
      <p:sp>
        <p:nvSpPr>
          <p:cNvPr id="18" name="Content Placeholder 2"/>
          <p:cNvSpPr txBox="1">
            <a:spLocks/>
          </p:cNvSpPr>
          <p:nvPr/>
        </p:nvSpPr>
        <p:spPr bwMode="auto">
          <a:xfrm>
            <a:off x="609600" y="2812706"/>
            <a:ext cx="8077200" cy="1905000"/>
          </a:xfrm>
          <a:prstGeom prst="rect">
            <a:avLst/>
          </a:prstGeom>
          <a:noFill/>
          <a:ln w="9525">
            <a:noFill/>
            <a:miter lim="800000"/>
            <a:headEnd/>
            <a:tailEnd/>
          </a:ln>
        </p:spPr>
        <p:txBody>
          <a:bodyPr/>
          <a:lstStyle/>
          <a:p>
            <a:pPr marL="800100" lvl="1" indent="-342900">
              <a:spcBef>
                <a:spcPct val="25000"/>
              </a:spcBef>
              <a:buClr>
                <a:srgbClr val="009900"/>
              </a:buClr>
              <a:buFont typeface="Arial" charset="0"/>
              <a:buChar char="•"/>
              <a:defRPr/>
            </a:pPr>
            <a:r>
              <a:rPr lang="en-US" sz="3200" kern="0" dirty="0"/>
              <a:t>Use the minimal, but most informative, sampling scheme to produce meaningful results that satisfy regulatory requirements</a:t>
            </a:r>
          </a:p>
        </p:txBody>
      </p:sp>
      <p:sp>
        <p:nvSpPr>
          <p:cNvPr id="19" name="Content Placeholder 2"/>
          <p:cNvSpPr txBox="1">
            <a:spLocks/>
          </p:cNvSpPr>
          <p:nvPr/>
        </p:nvSpPr>
        <p:spPr bwMode="auto">
          <a:xfrm>
            <a:off x="609600" y="4419600"/>
            <a:ext cx="8077200" cy="1371600"/>
          </a:xfrm>
          <a:prstGeom prst="rect">
            <a:avLst/>
          </a:prstGeom>
          <a:noFill/>
          <a:ln w="9525">
            <a:noFill/>
            <a:miter lim="800000"/>
            <a:headEnd/>
            <a:tailEnd/>
          </a:ln>
        </p:spPr>
        <p:txBody>
          <a:bodyPr/>
          <a:lstStyle/>
          <a:p>
            <a:pPr marL="800100" lvl="1" indent="-342900">
              <a:spcBef>
                <a:spcPct val="25000"/>
              </a:spcBef>
              <a:buClr>
                <a:srgbClr val="009900"/>
              </a:buClr>
              <a:buFont typeface="Arial" charset="0"/>
              <a:buChar char="•"/>
              <a:defRPr/>
            </a:pPr>
            <a:r>
              <a:rPr lang="en-US" sz="3200" kern="0" dirty="0"/>
              <a:t>Propose a design / population that has the greatest likelihood of fulfilling study objectives.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Discussion</a:t>
            </a:r>
            <a:endParaRPr lang="en-US" sz="3200" u="sng"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
        <p:nvSpPr>
          <p:cNvPr id="8" name="Content Placeholder 2"/>
          <p:cNvSpPr txBox="1">
            <a:spLocks/>
          </p:cNvSpPr>
          <p:nvPr/>
        </p:nvSpPr>
        <p:spPr bwMode="auto">
          <a:xfrm>
            <a:off x="609600" y="1136306"/>
            <a:ext cx="8077200" cy="990600"/>
          </a:xfrm>
          <a:prstGeom prst="rect">
            <a:avLst/>
          </a:prstGeom>
          <a:noFill/>
          <a:ln w="9525">
            <a:noFill/>
            <a:miter lim="800000"/>
            <a:headEnd/>
            <a:tailEnd/>
          </a:ln>
        </p:spPr>
        <p:txBody>
          <a:bodyPr/>
          <a:lstStyle/>
          <a:p>
            <a:pPr marL="342900" indent="-342900">
              <a:spcBef>
                <a:spcPct val="25000"/>
              </a:spcBef>
              <a:buClr>
                <a:srgbClr val="009900"/>
              </a:buClr>
              <a:buFont typeface="Arial" charset="0"/>
              <a:buChar char="•"/>
              <a:defRPr/>
            </a:pPr>
            <a:r>
              <a:rPr lang="en-US" sz="3200" kern="0" dirty="0" smtClean="0"/>
              <a:t>The link between clinical pharmacology and medical informatics </a:t>
            </a:r>
            <a:r>
              <a:rPr lang="en-US" sz="3200" kern="0" dirty="0" smtClean="0"/>
              <a:t>will provide an excellent form for “real” personalized medicine</a:t>
            </a:r>
            <a:r>
              <a:rPr lang="en-US" sz="3200" kern="0" dirty="0" smtClean="0"/>
              <a:t>:</a:t>
            </a:r>
            <a:endParaRPr lang="en-US" sz="3200" kern="0" dirty="0"/>
          </a:p>
        </p:txBody>
      </p:sp>
      <p:sp>
        <p:nvSpPr>
          <p:cNvPr id="10" name="Content Placeholder 2"/>
          <p:cNvSpPr txBox="1">
            <a:spLocks/>
          </p:cNvSpPr>
          <p:nvPr/>
        </p:nvSpPr>
        <p:spPr bwMode="auto">
          <a:xfrm>
            <a:off x="609600" y="2812706"/>
            <a:ext cx="8077200" cy="1905000"/>
          </a:xfrm>
          <a:prstGeom prst="rect">
            <a:avLst/>
          </a:prstGeom>
          <a:noFill/>
          <a:ln w="9525">
            <a:noFill/>
            <a:miter lim="800000"/>
            <a:headEnd/>
            <a:tailEnd/>
          </a:ln>
        </p:spPr>
        <p:txBody>
          <a:bodyPr/>
          <a:lstStyle/>
          <a:p>
            <a:pPr marL="800100" lvl="1" indent="-342900">
              <a:spcBef>
                <a:spcPct val="25000"/>
              </a:spcBef>
              <a:buClr>
                <a:srgbClr val="009900"/>
              </a:buClr>
              <a:buFont typeface="Arial" charset="0"/>
              <a:buChar char="•"/>
              <a:defRPr/>
            </a:pPr>
            <a:r>
              <a:rPr lang="en-US" sz="3200" kern="0" dirty="0" smtClean="0"/>
              <a:t>Decision support systems which integrate patient records with drug and disease-specific indices.</a:t>
            </a:r>
            <a:endParaRPr lang="en-US" sz="3200" kern="0" dirty="0"/>
          </a:p>
        </p:txBody>
      </p:sp>
      <p:sp>
        <p:nvSpPr>
          <p:cNvPr id="11" name="Content Placeholder 2"/>
          <p:cNvSpPr txBox="1">
            <a:spLocks/>
          </p:cNvSpPr>
          <p:nvPr/>
        </p:nvSpPr>
        <p:spPr bwMode="auto">
          <a:xfrm>
            <a:off x="609600" y="4419600"/>
            <a:ext cx="8077200" cy="1593506"/>
          </a:xfrm>
          <a:prstGeom prst="rect">
            <a:avLst/>
          </a:prstGeom>
          <a:noFill/>
          <a:ln w="9525">
            <a:noFill/>
            <a:miter lim="800000"/>
            <a:headEnd/>
            <a:tailEnd/>
          </a:ln>
        </p:spPr>
        <p:txBody>
          <a:bodyPr/>
          <a:lstStyle/>
          <a:p>
            <a:pPr marL="800100" lvl="1" indent="-342900">
              <a:spcBef>
                <a:spcPct val="25000"/>
              </a:spcBef>
              <a:buClr>
                <a:srgbClr val="009900"/>
              </a:buClr>
              <a:buFont typeface="Arial" charset="0"/>
              <a:buChar char="•"/>
              <a:defRPr/>
            </a:pPr>
            <a:r>
              <a:rPr lang="en-US" sz="3200" kern="0" dirty="0" smtClean="0"/>
              <a:t>Disease progression with forecasting of individual patient disease trajectories based on treatment modality </a:t>
            </a:r>
            <a:r>
              <a:rPr lang="en-US" sz="3200" kern="0" dirty="0" smtClean="0"/>
              <a:t>options</a:t>
            </a:r>
            <a:r>
              <a:rPr lang="en-US" sz="3200" kern="0" dirty="0" smtClean="0"/>
              <a:t>.</a:t>
            </a:r>
            <a:endParaRPr lang="en-US" sz="32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Ongoing Research in Barrett Lab</a:t>
            </a:r>
            <a:endParaRPr lang="en-US" sz="3200" u="sng" cap="small" dirty="0">
              <a:solidFill>
                <a:srgbClr val="730000"/>
              </a:solidFill>
            </a:endParaRPr>
          </a:p>
        </p:txBody>
      </p:sp>
      <p:sp>
        <p:nvSpPr>
          <p:cNvPr id="3" name="Content Placeholder 2"/>
          <p:cNvSpPr>
            <a:spLocks noGrp="1"/>
          </p:cNvSpPr>
          <p:nvPr>
            <p:ph idx="1"/>
          </p:nvPr>
        </p:nvSpPr>
        <p:spPr>
          <a:xfrm>
            <a:off x="304800" y="1417639"/>
            <a:ext cx="8686800" cy="4595468"/>
          </a:xfrm>
        </p:spPr>
        <p:txBody>
          <a:bodyPr>
            <a:normAutofit fontScale="62500" lnSpcReduction="20000"/>
          </a:bodyPr>
          <a:lstStyle/>
          <a:p>
            <a:r>
              <a:rPr lang="en-US" dirty="0" smtClean="0"/>
              <a:t>Disease progression modeling in pancreatic cancer</a:t>
            </a:r>
          </a:p>
          <a:p>
            <a:r>
              <a:rPr lang="en-US" dirty="0" smtClean="0"/>
              <a:t>Model-based approaches to study </a:t>
            </a:r>
            <a:r>
              <a:rPr lang="en-US" dirty="0" err="1" smtClean="0"/>
              <a:t>nanomedicine</a:t>
            </a:r>
            <a:r>
              <a:rPr lang="en-US" dirty="0" smtClean="0"/>
              <a:t> strategies in oncology</a:t>
            </a:r>
          </a:p>
          <a:p>
            <a:r>
              <a:rPr lang="en-US" dirty="0" smtClean="0"/>
              <a:t>Disease progression modeling in Spinal Muscular Atrophy (SMA)</a:t>
            </a:r>
          </a:p>
          <a:p>
            <a:r>
              <a:rPr lang="en-US" dirty="0" smtClean="0"/>
              <a:t>Translational research in </a:t>
            </a:r>
            <a:r>
              <a:rPr lang="en-US" dirty="0" err="1" smtClean="0"/>
              <a:t>Neuro</a:t>
            </a:r>
            <a:r>
              <a:rPr lang="en-US" dirty="0" smtClean="0"/>
              <a:t> </a:t>
            </a:r>
            <a:r>
              <a:rPr lang="en-US" dirty="0" smtClean="0"/>
              <a:t>AIDS</a:t>
            </a:r>
            <a:endParaRPr lang="en-US" dirty="0" smtClean="0"/>
          </a:p>
          <a:p>
            <a:r>
              <a:rPr lang="en-US" dirty="0" smtClean="0"/>
              <a:t>Clinical evaluation of NK1r antagonism in </a:t>
            </a:r>
            <a:r>
              <a:rPr lang="en-US" dirty="0" err="1" smtClean="0"/>
              <a:t>NeuroAIDS</a:t>
            </a:r>
            <a:endParaRPr lang="en-US" dirty="0" smtClean="0"/>
          </a:p>
          <a:p>
            <a:r>
              <a:rPr lang="en-US" dirty="0" smtClean="0"/>
              <a:t>PK/PD relationships for next generation COX-2 inhibitors</a:t>
            </a:r>
          </a:p>
          <a:p>
            <a:r>
              <a:rPr lang="en-US" dirty="0" smtClean="0"/>
              <a:t>PK/PD for natural products (</a:t>
            </a:r>
            <a:r>
              <a:rPr lang="en-US" dirty="0" err="1" smtClean="0"/>
              <a:t>frankinsense</a:t>
            </a:r>
            <a:r>
              <a:rPr lang="en-US" dirty="0" smtClean="0"/>
              <a:t>, </a:t>
            </a:r>
            <a:r>
              <a:rPr lang="en-US" dirty="0" err="1" smtClean="0"/>
              <a:t>silymarin</a:t>
            </a:r>
            <a:r>
              <a:rPr lang="en-US" dirty="0" smtClean="0"/>
              <a:t>, etc)</a:t>
            </a:r>
          </a:p>
          <a:p>
            <a:r>
              <a:rPr lang="en-US" dirty="0" smtClean="0"/>
              <a:t>Model-based strategies for Traditional Chinese Medicine (TCM)</a:t>
            </a:r>
          </a:p>
          <a:p>
            <a:r>
              <a:rPr lang="en-US" dirty="0" smtClean="0"/>
              <a:t>Clinical trial design optimization for early phase drug development in oncology (NCI/CTEP)</a:t>
            </a:r>
          </a:p>
          <a:p>
            <a:r>
              <a:rPr lang="en-US" dirty="0" smtClean="0"/>
              <a:t>PBPK strategies in children to guide hospital-based dosing in critically-ill children</a:t>
            </a:r>
          </a:p>
          <a:p>
            <a:r>
              <a:rPr lang="en-US" dirty="0" smtClean="0"/>
              <a:t>PK/PD relationships in obese children</a:t>
            </a:r>
          </a:p>
          <a:p>
            <a:r>
              <a:rPr lang="en-US" dirty="0" smtClean="0"/>
              <a:t>Correlation of DDI potential and observed toxicity in children with cancer</a:t>
            </a:r>
            <a:endParaRPr lang="en-US" dirty="0"/>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Acknowledgments</a:t>
            </a:r>
            <a:endParaRPr lang="en-US" sz="3200" u="sng" cap="small" dirty="0">
              <a:solidFill>
                <a:srgbClr val="730000"/>
              </a:solidFill>
            </a:endParaRPr>
          </a:p>
        </p:txBody>
      </p:sp>
      <p:sp>
        <p:nvSpPr>
          <p:cNvPr id="3" name="Content Placeholder 2"/>
          <p:cNvSpPr>
            <a:spLocks noGrp="1"/>
          </p:cNvSpPr>
          <p:nvPr>
            <p:ph idx="1"/>
          </p:nvPr>
        </p:nvSpPr>
        <p:spPr>
          <a:xfrm>
            <a:off x="457200" y="1417638"/>
            <a:ext cx="3505200" cy="4906962"/>
          </a:xfrm>
        </p:spPr>
        <p:txBody>
          <a:bodyPr>
            <a:normAutofit fontScale="62500" lnSpcReduction="20000"/>
          </a:bodyPr>
          <a:lstStyle/>
          <a:p>
            <a:pPr>
              <a:buNone/>
            </a:pPr>
            <a:r>
              <a:rPr lang="en-US" sz="2000" b="1" u="sng" dirty="0" smtClean="0"/>
              <a:t>LAPK/PD Staff (past and present)</a:t>
            </a:r>
          </a:p>
          <a:p>
            <a:r>
              <a:rPr lang="en-US" sz="2000" dirty="0" smtClean="0"/>
              <a:t>Di Wu, PhD</a:t>
            </a:r>
          </a:p>
          <a:p>
            <a:r>
              <a:rPr lang="en-US" sz="2000" dirty="0" smtClean="0"/>
              <a:t>Dimple Patel, MS</a:t>
            </a:r>
          </a:p>
          <a:p>
            <a:r>
              <a:rPr lang="en-US" sz="2000" dirty="0" smtClean="0"/>
              <a:t>Erin </a:t>
            </a:r>
            <a:r>
              <a:rPr lang="en-US" sz="2000" dirty="0" err="1" smtClean="0"/>
              <a:t>Dombrowsky</a:t>
            </a:r>
            <a:r>
              <a:rPr lang="en-US" sz="2000" dirty="0" smtClean="0"/>
              <a:t>, MS</a:t>
            </a:r>
          </a:p>
          <a:p>
            <a:r>
              <a:rPr lang="en-US" sz="2000" dirty="0" err="1" smtClean="0"/>
              <a:t>Sarapee</a:t>
            </a:r>
            <a:r>
              <a:rPr lang="en-US" sz="2000" dirty="0" smtClean="0"/>
              <a:t> </a:t>
            </a:r>
            <a:r>
              <a:rPr lang="en-US" sz="2000" dirty="0" err="1" smtClean="0"/>
              <a:t>Hirankarn</a:t>
            </a:r>
            <a:r>
              <a:rPr lang="en-US" sz="2000" dirty="0" smtClean="0"/>
              <a:t>, PhD</a:t>
            </a:r>
          </a:p>
          <a:p>
            <a:r>
              <a:rPr lang="en-US" sz="2000" dirty="0" err="1" smtClean="0"/>
              <a:t>Chee</a:t>
            </a:r>
            <a:r>
              <a:rPr lang="en-US" sz="2000" dirty="0" smtClean="0"/>
              <a:t> Ng, PhD</a:t>
            </a:r>
          </a:p>
          <a:p>
            <a:r>
              <a:rPr lang="en-US" sz="2000" dirty="0" smtClean="0"/>
              <a:t>Yin Zhang, </a:t>
            </a:r>
            <a:r>
              <a:rPr lang="en-US" sz="2000" dirty="0" err="1" smtClean="0"/>
              <a:t>PharmD</a:t>
            </a:r>
            <a:r>
              <a:rPr lang="en-US" sz="2000" dirty="0" smtClean="0"/>
              <a:t>, PhD</a:t>
            </a:r>
          </a:p>
          <a:p>
            <a:r>
              <a:rPr lang="en-US" sz="2000" dirty="0" smtClean="0"/>
              <a:t>Manish Gupta, PhD</a:t>
            </a:r>
          </a:p>
          <a:p>
            <a:r>
              <a:rPr lang="en-US" sz="2000" dirty="0" err="1" smtClean="0"/>
              <a:t>Divya</a:t>
            </a:r>
            <a:r>
              <a:rPr lang="en-US" sz="2000" dirty="0" smtClean="0"/>
              <a:t> </a:t>
            </a:r>
            <a:r>
              <a:rPr lang="en-US" sz="2000" dirty="0" err="1" smtClean="0"/>
              <a:t>Menon</a:t>
            </a:r>
            <a:r>
              <a:rPr lang="en-US" sz="2000" dirty="0" smtClean="0"/>
              <a:t>, PhD</a:t>
            </a:r>
          </a:p>
          <a:p>
            <a:r>
              <a:rPr lang="en-US" sz="2000" dirty="0" smtClean="0"/>
              <a:t>Doug </a:t>
            </a:r>
            <a:r>
              <a:rPr lang="en-US" sz="2000" dirty="0" err="1" smtClean="0"/>
              <a:t>Marsteller</a:t>
            </a:r>
            <a:r>
              <a:rPr lang="en-US" sz="2000" dirty="0" smtClean="0"/>
              <a:t>, PhD</a:t>
            </a:r>
          </a:p>
          <a:p>
            <a:r>
              <a:rPr lang="en-US" sz="2000" dirty="0" smtClean="0"/>
              <a:t>Jason Williams, PhD</a:t>
            </a:r>
          </a:p>
          <a:p>
            <a:r>
              <a:rPr lang="en-US" sz="2000" dirty="0" smtClean="0"/>
              <a:t>James Lee, PhD</a:t>
            </a:r>
          </a:p>
          <a:p>
            <a:r>
              <a:rPr lang="en-US" sz="2000" dirty="0" err="1" smtClean="0"/>
              <a:t>Ganesh</a:t>
            </a:r>
            <a:r>
              <a:rPr lang="en-US" sz="2000" dirty="0" smtClean="0"/>
              <a:t> </a:t>
            </a:r>
            <a:r>
              <a:rPr lang="en-US" sz="2000" dirty="0" err="1" smtClean="0"/>
              <a:t>Moorthy</a:t>
            </a:r>
            <a:r>
              <a:rPr lang="en-US" sz="2000" dirty="0" smtClean="0"/>
              <a:t>, PhD</a:t>
            </a:r>
          </a:p>
          <a:p>
            <a:r>
              <a:rPr lang="en-US" sz="2000" dirty="0" err="1" smtClean="0"/>
              <a:t>Gaurav</a:t>
            </a:r>
            <a:r>
              <a:rPr lang="en-US" sz="2000" dirty="0" smtClean="0"/>
              <a:t> Bajaj, PhD</a:t>
            </a:r>
          </a:p>
          <a:p>
            <a:r>
              <a:rPr lang="en-US" sz="2000" dirty="0" smtClean="0"/>
              <a:t>Vu Nguyen, BS</a:t>
            </a:r>
          </a:p>
          <a:p>
            <a:r>
              <a:rPr lang="en-US" sz="2000" dirty="0" smtClean="0"/>
              <a:t>Mahesh </a:t>
            </a:r>
            <a:r>
              <a:rPr lang="en-US" sz="2000" dirty="0" err="1" smtClean="0"/>
              <a:t>Narayan</a:t>
            </a:r>
            <a:r>
              <a:rPr lang="en-US" sz="2000" dirty="0" smtClean="0"/>
              <a:t>, MS</a:t>
            </a:r>
          </a:p>
          <a:p>
            <a:r>
              <a:rPr lang="en-US" sz="2000" dirty="0" smtClean="0"/>
              <a:t>John </a:t>
            </a:r>
            <a:r>
              <a:rPr lang="en-US" sz="2000" dirty="0" err="1" smtClean="0"/>
              <a:t>Mondick</a:t>
            </a:r>
            <a:r>
              <a:rPr lang="en-US" sz="2000" dirty="0" smtClean="0"/>
              <a:t>, PhD</a:t>
            </a:r>
          </a:p>
          <a:p>
            <a:r>
              <a:rPr lang="en-US" sz="2000" dirty="0" smtClean="0"/>
              <a:t>Craig </a:t>
            </a:r>
            <a:r>
              <a:rPr lang="en-US" sz="2000" dirty="0" err="1" smtClean="0"/>
              <a:t>Comisar</a:t>
            </a:r>
            <a:r>
              <a:rPr lang="en-US" sz="2000" dirty="0" smtClean="0"/>
              <a:t>, PhD</a:t>
            </a:r>
          </a:p>
          <a:p>
            <a:r>
              <a:rPr lang="en-US" sz="2000" dirty="0" smtClean="0"/>
              <a:t>Sarah </a:t>
            </a:r>
            <a:r>
              <a:rPr lang="en-US" sz="2000" dirty="0" err="1" smtClean="0"/>
              <a:t>Kurliand</a:t>
            </a:r>
            <a:r>
              <a:rPr lang="en-US" sz="2000" dirty="0" smtClean="0"/>
              <a:t>, MBA</a:t>
            </a:r>
          </a:p>
          <a:p>
            <a:r>
              <a:rPr lang="en-US" sz="2000" dirty="0" smtClean="0"/>
              <a:t>Linda Pederson, MBA</a:t>
            </a:r>
          </a:p>
          <a:p>
            <a:r>
              <a:rPr lang="en-US" sz="2000" dirty="0" err="1" smtClean="0"/>
              <a:t>Heng</a:t>
            </a:r>
            <a:r>
              <a:rPr lang="en-US" sz="2000" dirty="0" smtClean="0"/>
              <a:t> Shi, PhD</a:t>
            </a:r>
          </a:p>
          <a:p>
            <a:r>
              <a:rPr lang="en-US" sz="2000" dirty="0" err="1" smtClean="0"/>
              <a:t>Bhuvana</a:t>
            </a:r>
            <a:r>
              <a:rPr lang="en-US" sz="2000" dirty="0" smtClean="0"/>
              <a:t> </a:t>
            </a:r>
            <a:r>
              <a:rPr lang="en-US" sz="2000" dirty="0" err="1" smtClean="0"/>
              <a:t>Jayaraman</a:t>
            </a:r>
            <a:r>
              <a:rPr lang="en-US" sz="2000" dirty="0" smtClean="0"/>
              <a:t>, MS</a:t>
            </a:r>
          </a:p>
          <a:p>
            <a:r>
              <a:rPr lang="en-US" sz="2000" dirty="0" err="1" smtClean="0"/>
              <a:t>Sundarajaran</a:t>
            </a:r>
            <a:r>
              <a:rPr lang="en-US" sz="2000" dirty="0" smtClean="0"/>
              <a:t> </a:t>
            </a:r>
            <a:r>
              <a:rPr lang="en-US" sz="2000" dirty="0" err="1" smtClean="0"/>
              <a:t>Vijakumar</a:t>
            </a:r>
            <a:r>
              <a:rPr lang="en-US" sz="2000" dirty="0" smtClean="0"/>
              <a:t>, PhD</a:t>
            </a:r>
          </a:p>
          <a:p>
            <a:r>
              <a:rPr lang="en-US" sz="2000" dirty="0" err="1" smtClean="0"/>
              <a:t>Kalpana</a:t>
            </a:r>
            <a:r>
              <a:rPr lang="en-US" sz="2000" dirty="0" smtClean="0"/>
              <a:t> </a:t>
            </a:r>
            <a:r>
              <a:rPr lang="en-US" sz="2000" dirty="0" err="1" smtClean="0"/>
              <a:t>Vijakumar</a:t>
            </a:r>
            <a:r>
              <a:rPr lang="en-US" sz="2000" dirty="0" smtClean="0"/>
              <a:t>, MS</a:t>
            </a:r>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3246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324600"/>
            <a:ext cx="1365250" cy="457200"/>
          </a:xfrm>
          <a:prstGeom prst="rect">
            <a:avLst/>
          </a:prstGeom>
        </p:spPr>
      </p:pic>
      <p:sp>
        <p:nvSpPr>
          <p:cNvPr id="7" name="Content Placeholder 2"/>
          <p:cNvSpPr txBox="1">
            <a:spLocks/>
          </p:cNvSpPr>
          <p:nvPr/>
        </p:nvSpPr>
        <p:spPr>
          <a:xfrm>
            <a:off x="4114800" y="1442620"/>
            <a:ext cx="2514600" cy="5034380"/>
          </a:xfrm>
          <a:prstGeom prst="rect">
            <a:avLst/>
          </a:prstGeom>
        </p:spPr>
        <p:txBody>
          <a:bodyPr vert="horz" lIns="91440" tIns="45720" rIns="91440" bIns="45720" rtlCol="0">
            <a:normAutofit fontScale="62500" lnSpcReduction="20000"/>
          </a:bodyPr>
          <a:lstStyle/>
          <a:p>
            <a:pPr marL="342900" marR="0" lvl="0" indent="-342900" algn="l" defTabSz="457200" rtl="0" eaLnBrk="1" fontAlgn="auto" latinLnBrk="0" hangingPunct="1">
              <a:lnSpc>
                <a:spcPct val="100000"/>
              </a:lnSpc>
              <a:spcBef>
                <a:spcPct val="20000"/>
              </a:spcBef>
              <a:spcAft>
                <a:spcPts val="0"/>
              </a:spcAft>
              <a:buClrTx/>
              <a:buSzTx/>
              <a:tabLst/>
              <a:defRPr/>
            </a:pPr>
            <a:r>
              <a:rPr kumimoji="0" lang="en-US" sz="2000" b="1" i="0" u="sng" strike="noStrike" kern="1200" cap="none" spc="0" normalizeH="0" baseline="0" noProof="0" dirty="0" smtClean="0">
                <a:ln>
                  <a:noFill/>
                </a:ln>
                <a:solidFill>
                  <a:schemeClr val="tx1"/>
                </a:solidFill>
                <a:effectLst/>
                <a:uLnTx/>
                <a:uFillTx/>
                <a:latin typeface="Times New Roman"/>
                <a:ea typeface="+mn-ea"/>
                <a:cs typeface="Times New Roman"/>
              </a:rPr>
              <a:t>Collaborators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Stephen Douglas,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Peter C Adamson,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Carolyn Felix,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Athena </a:t>
            </a:r>
            <a:r>
              <a:rPr kumimoji="0" lang="en-US" sz="2000" b="0" i="0" u="none" strike="noStrike" kern="1200" cap="none" spc="0" normalizeH="0" baseline="0" noProof="0" dirty="0" err="1" smtClean="0">
                <a:ln>
                  <a:noFill/>
                </a:ln>
                <a:solidFill>
                  <a:schemeClr val="tx1"/>
                </a:solidFill>
                <a:effectLst/>
                <a:uLnTx/>
                <a:uFillTx/>
                <a:latin typeface="Times New Roman"/>
                <a:ea typeface="+mn-ea"/>
                <a:cs typeface="Times New Roman"/>
              </a:rPr>
              <a:t>Zuppa</a:t>
            </a: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Jeffrey </a:t>
            </a:r>
            <a:r>
              <a:rPr kumimoji="0" lang="en-US" sz="2000" b="0" i="0" u="none" strike="noStrike" kern="1200" cap="none" spc="0" normalizeH="0" baseline="0" noProof="0" dirty="0" err="1" smtClean="0">
                <a:ln>
                  <a:noFill/>
                </a:ln>
                <a:solidFill>
                  <a:schemeClr val="tx1"/>
                </a:solidFill>
                <a:effectLst/>
                <a:uLnTx/>
                <a:uFillTx/>
                <a:latin typeface="Times New Roman"/>
                <a:ea typeface="+mn-ea"/>
                <a:cs typeface="Times New Roman"/>
              </a:rPr>
              <a:t>Skolnik</a:t>
            </a: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Kelly Wade,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Walter Kraft,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John van den Anker,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Mike </a:t>
            </a:r>
            <a:r>
              <a:rPr kumimoji="0" lang="en-US" sz="2000" b="0" i="0" u="none" strike="noStrike" kern="1200" cap="none" spc="0" normalizeH="0" baseline="0" noProof="0" dirty="0" err="1" smtClean="0">
                <a:ln>
                  <a:noFill/>
                </a:ln>
                <a:solidFill>
                  <a:schemeClr val="tx1"/>
                </a:solidFill>
                <a:effectLst/>
                <a:uLnTx/>
                <a:uFillTx/>
                <a:latin typeface="Times New Roman"/>
                <a:ea typeface="+mn-ea"/>
                <a:cs typeface="Times New Roman"/>
              </a:rPr>
              <a:t>Fossler</a:t>
            </a: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 </a:t>
            </a:r>
            <a:r>
              <a:rPr kumimoji="0" lang="en-US" sz="2000" b="0" i="0" u="none" strike="noStrike" kern="1200" cap="none" spc="0" normalizeH="0" baseline="0" noProof="0" dirty="0" err="1" smtClean="0">
                <a:ln>
                  <a:noFill/>
                </a:ln>
                <a:solidFill>
                  <a:schemeClr val="tx1"/>
                </a:solidFill>
                <a:effectLst/>
                <a:uLnTx/>
                <a:uFillTx/>
                <a:latin typeface="Times New Roman"/>
                <a:ea typeface="+mn-ea"/>
                <a:cs typeface="Times New Roman"/>
              </a:rPr>
              <a:t>PharmD</a:t>
            </a: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Marc </a:t>
            </a:r>
            <a:r>
              <a:rPr kumimoji="0" lang="en-US" sz="2000" b="0" i="0" u="none" strike="noStrike" kern="1200" cap="none" spc="0" normalizeH="0" baseline="0" noProof="0" dirty="0" err="1" smtClean="0">
                <a:ln>
                  <a:noFill/>
                </a:ln>
                <a:solidFill>
                  <a:schemeClr val="tx1"/>
                </a:solidFill>
                <a:effectLst/>
                <a:uLnTx/>
                <a:uFillTx/>
                <a:latin typeface="Times New Roman"/>
                <a:ea typeface="+mn-ea"/>
                <a:cs typeface="Times New Roman"/>
              </a:rPr>
              <a:t>Gastonguay</a:t>
            </a: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smtClean="0">
                <a:latin typeface="Times New Roman"/>
                <a:cs typeface="Times New Roman"/>
              </a:rPr>
              <a:t>Sander </a:t>
            </a:r>
            <a:r>
              <a:rPr lang="en-US" sz="2000" dirty="0" err="1" smtClean="0">
                <a:latin typeface="Times New Roman"/>
                <a:cs typeface="Times New Roman"/>
              </a:rPr>
              <a:t>Vinks</a:t>
            </a:r>
            <a:r>
              <a:rPr lang="en-US" sz="2000" dirty="0" smtClean="0">
                <a:latin typeface="Times New Roman"/>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Andrea</a:t>
            </a:r>
            <a:r>
              <a:rPr kumimoji="0" lang="en-US" sz="2000" b="0" i="0" u="none" strike="noStrike" kern="1200" cap="none" spc="0" normalizeH="0" noProof="0" dirty="0" smtClean="0">
                <a:ln>
                  <a:noFill/>
                </a:ln>
                <a:solidFill>
                  <a:schemeClr val="tx1"/>
                </a:solidFill>
                <a:effectLst/>
                <a:uLnTx/>
                <a:uFillTx/>
                <a:latin typeface="Times New Roman"/>
                <a:ea typeface="+mn-ea"/>
                <a:cs typeface="Times New Roman"/>
              </a:rPr>
              <a:t> </a:t>
            </a:r>
            <a:r>
              <a:rPr kumimoji="0" lang="en-US" sz="2000" b="0" i="0" u="none" strike="noStrike" kern="1200" cap="none" spc="0" normalizeH="0" noProof="0" dirty="0" err="1" smtClean="0">
                <a:ln>
                  <a:noFill/>
                </a:ln>
                <a:solidFill>
                  <a:schemeClr val="tx1"/>
                </a:solidFill>
                <a:effectLst/>
                <a:uLnTx/>
                <a:uFillTx/>
                <a:latin typeface="Times New Roman"/>
                <a:ea typeface="+mn-ea"/>
                <a:cs typeface="Times New Roman"/>
              </a:rPr>
              <a:t>Edginton</a:t>
            </a:r>
            <a:r>
              <a:rPr kumimoji="0" lang="en-US" sz="2000" b="0" i="0" u="none" strike="noStrike" kern="1200" cap="none" spc="0" normalizeH="0" noProof="0" dirty="0" smtClean="0">
                <a:ln>
                  <a:noFill/>
                </a:ln>
                <a:solidFill>
                  <a:schemeClr val="tx1"/>
                </a:solidFill>
                <a:effectLst/>
                <a:uLnTx/>
                <a:uFillTx/>
                <a:latin typeface="Times New Roman"/>
                <a:ea typeface="+mn-ea"/>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baseline="0" dirty="0" smtClean="0">
                <a:latin typeface="Times New Roman"/>
                <a:cs typeface="Times New Roman"/>
              </a:rPr>
              <a:t>Ram</a:t>
            </a:r>
            <a:r>
              <a:rPr lang="en-US" sz="2000" dirty="0" smtClean="0">
                <a:latin typeface="Times New Roman"/>
                <a:cs typeface="Times New Roman"/>
              </a:rPr>
              <a:t> </a:t>
            </a:r>
            <a:r>
              <a:rPr lang="en-US" sz="2000" dirty="0" err="1" smtClean="0">
                <a:latin typeface="Times New Roman"/>
                <a:cs typeface="Times New Roman"/>
              </a:rPr>
              <a:t>Agharkar</a:t>
            </a:r>
            <a:r>
              <a:rPr lang="en-US" sz="2000" dirty="0" smtClean="0">
                <a:latin typeface="Times New Roman"/>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err="1" smtClean="0">
                <a:ln>
                  <a:noFill/>
                </a:ln>
                <a:solidFill>
                  <a:schemeClr val="tx1"/>
                </a:solidFill>
                <a:effectLst/>
                <a:uLnTx/>
                <a:uFillTx/>
                <a:latin typeface="Times New Roman"/>
                <a:ea typeface="+mn-ea"/>
                <a:cs typeface="Times New Roman"/>
              </a:rPr>
              <a:t>Shashank</a:t>
            </a:r>
            <a:r>
              <a:rPr kumimoji="0" lang="en-US" sz="2000" b="0" i="0" u="none" strike="noStrike" kern="1200" cap="none" spc="0" normalizeH="0" noProof="0" dirty="0" smtClean="0">
                <a:ln>
                  <a:noFill/>
                </a:ln>
                <a:solidFill>
                  <a:schemeClr val="tx1"/>
                </a:solidFill>
                <a:effectLst/>
                <a:uLnTx/>
                <a:uFillTx/>
                <a:latin typeface="Times New Roman"/>
                <a:ea typeface="+mn-ea"/>
                <a:cs typeface="Times New Roman"/>
              </a:rPr>
              <a:t> </a:t>
            </a:r>
            <a:r>
              <a:rPr kumimoji="0" lang="en-US" sz="2000" b="0" i="0" u="none" strike="noStrike" kern="1200" cap="none" spc="0" normalizeH="0" noProof="0" dirty="0" err="1" smtClean="0">
                <a:ln>
                  <a:noFill/>
                </a:ln>
                <a:solidFill>
                  <a:schemeClr val="tx1"/>
                </a:solidFill>
                <a:effectLst/>
                <a:uLnTx/>
                <a:uFillTx/>
                <a:latin typeface="Times New Roman"/>
                <a:ea typeface="+mn-ea"/>
                <a:cs typeface="Times New Roman"/>
              </a:rPr>
              <a:t>Rohatagi</a:t>
            </a:r>
            <a:r>
              <a:rPr kumimoji="0" lang="en-US" sz="2000" b="0" i="0" u="none" strike="noStrike" kern="1200" cap="none" spc="0" normalizeH="0" noProof="0" dirty="0" smtClean="0">
                <a:ln>
                  <a:noFill/>
                </a:ln>
                <a:solidFill>
                  <a:schemeClr val="tx1"/>
                </a:solidFill>
                <a:effectLst/>
                <a:uLnTx/>
                <a:uFillTx/>
                <a:latin typeface="Times New Roman"/>
                <a:ea typeface="+mn-ea"/>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baseline="0" dirty="0" smtClean="0">
                <a:latin typeface="Times New Roman"/>
                <a:cs typeface="Times New Roman"/>
              </a:rPr>
              <a:t>Jun Shi,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noProof="0" dirty="0" smtClean="0">
                <a:ln>
                  <a:noFill/>
                </a:ln>
                <a:solidFill>
                  <a:schemeClr val="tx1"/>
                </a:solidFill>
                <a:effectLst/>
                <a:uLnTx/>
                <a:uFillTx/>
                <a:latin typeface="Times New Roman"/>
                <a:ea typeface="+mn-ea"/>
                <a:cs typeface="Times New Roman"/>
              </a:rPr>
              <a:t>Bernd </a:t>
            </a:r>
            <a:r>
              <a:rPr kumimoji="0" lang="en-US" sz="2000" b="0" i="0" u="none" strike="noStrike" kern="1200" cap="none" spc="0" normalizeH="0" noProof="0" dirty="0" err="1" smtClean="0">
                <a:ln>
                  <a:noFill/>
                </a:ln>
                <a:solidFill>
                  <a:schemeClr val="tx1"/>
                </a:solidFill>
                <a:effectLst/>
                <a:uLnTx/>
                <a:uFillTx/>
                <a:latin typeface="Times New Roman"/>
                <a:ea typeface="+mn-ea"/>
                <a:cs typeface="Times New Roman"/>
              </a:rPr>
              <a:t>Meibohm</a:t>
            </a:r>
            <a:r>
              <a:rPr kumimoji="0" lang="en-US" sz="2000" b="0" i="0" u="none" strike="noStrike" kern="1200" cap="none" spc="0" normalizeH="0" noProof="0" dirty="0" smtClean="0">
                <a:ln>
                  <a:noFill/>
                </a:ln>
                <a:solidFill>
                  <a:schemeClr val="tx1"/>
                </a:solidFill>
                <a:effectLst/>
                <a:uLnTx/>
                <a:uFillTx/>
                <a:latin typeface="Times New Roman"/>
                <a:ea typeface="+mn-ea"/>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baseline="0" dirty="0" smtClean="0">
                <a:latin typeface="Times New Roman"/>
                <a:cs typeface="Times New Roman"/>
              </a:rPr>
              <a:t>Stephanie </a:t>
            </a:r>
            <a:r>
              <a:rPr lang="en-US" sz="2000" baseline="0" dirty="0" err="1" smtClean="0">
                <a:latin typeface="Times New Roman"/>
                <a:cs typeface="Times New Roman"/>
              </a:rPr>
              <a:t>Laer</a:t>
            </a:r>
            <a:r>
              <a:rPr lang="en-US" sz="2000" baseline="0" dirty="0" smtClean="0">
                <a:latin typeface="Times New Roman"/>
                <a:cs typeface="Times New Roman"/>
              </a:rPr>
              <a:t>,</a:t>
            </a:r>
            <a:r>
              <a:rPr lang="en-US" sz="2000" dirty="0" smtClean="0">
                <a:latin typeface="Times New Roman"/>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Hong</a:t>
            </a:r>
            <a:r>
              <a:rPr kumimoji="0" lang="en-US" sz="2000" b="0" i="0" u="none" strike="noStrike" kern="1200" cap="none" spc="0" normalizeH="0" noProof="0" dirty="0" smtClean="0">
                <a:ln>
                  <a:noFill/>
                </a:ln>
                <a:solidFill>
                  <a:schemeClr val="tx1"/>
                </a:solidFill>
                <a:effectLst/>
                <a:uLnTx/>
                <a:uFillTx/>
                <a:latin typeface="Times New Roman"/>
                <a:ea typeface="+mn-ea"/>
                <a:cs typeface="Times New Roman"/>
              </a:rPr>
              <a:t> Yuan,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baseline="0" dirty="0" err="1" smtClean="0">
                <a:latin typeface="Times New Roman"/>
                <a:cs typeface="Times New Roman"/>
              </a:rPr>
              <a:t>Olivera</a:t>
            </a:r>
            <a:r>
              <a:rPr lang="en-US" sz="2000" dirty="0" smtClean="0">
                <a:latin typeface="Times New Roman"/>
                <a:cs typeface="Times New Roman"/>
              </a:rPr>
              <a:t> </a:t>
            </a:r>
            <a:r>
              <a:rPr lang="en-US" sz="2000" dirty="0" err="1" smtClean="0">
                <a:latin typeface="Times New Roman"/>
                <a:cs typeface="Times New Roman"/>
              </a:rPr>
              <a:t>Marsenic</a:t>
            </a:r>
            <a:r>
              <a:rPr lang="en-US" sz="2000" dirty="0" smtClean="0">
                <a:latin typeface="Times New Roman"/>
                <a:cs typeface="Times New Roman"/>
              </a:rPr>
              <a: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err="1" smtClean="0">
                <a:latin typeface="Times New Roman"/>
                <a:cs typeface="Times New Roman"/>
              </a:rPr>
              <a:t>Hartmut</a:t>
            </a:r>
            <a:r>
              <a:rPr lang="en-US" sz="2000" dirty="0" smtClean="0">
                <a:latin typeface="Times New Roman"/>
                <a:cs typeface="Times New Roman"/>
              </a:rPr>
              <a:t> </a:t>
            </a:r>
            <a:r>
              <a:rPr lang="en-US" sz="2000" dirty="0" err="1" smtClean="0">
                <a:latin typeface="Times New Roman"/>
                <a:cs typeface="Times New Roman"/>
              </a:rPr>
              <a:t>Derendorf</a:t>
            </a:r>
            <a:r>
              <a:rPr lang="en-US" sz="2000" dirty="0" smtClean="0">
                <a:latin typeface="Times New Roman"/>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dirty="0" err="1" smtClean="0">
                <a:latin typeface="Times New Roman"/>
                <a:cs typeface="Times New Roman"/>
              </a:rPr>
              <a:t>Gunther</a:t>
            </a:r>
            <a:r>
              <a:rPr lang="en-US" sz="2000" dirty="0" smtClean="0">
                <a:latin typeface="Times New Roman"/>
                <a:cs typeface="Times New Roman"/>
              </a:rPr>
              <a:t> </a:t>
            </a:r>
            <a:r>
              <a:rPr lang="en-US" sz="2000" dirty="0" err="1" smtClean="0">
                <a:latin typeface="Times New Roman"/>
                <a:cs typeface="Times New Roman"/>
              </a:rPr>
              <a:t>Hochhaus</a:t>
            </a:r>
            <a:r>
              <a:rPr lang="en-US" sz="2000" dirty="0" smtClean="0">
                <a:latin typeface="Times New Roman"/>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a:ea typeface="+mn-ea"/>
                <a:cs typeface="Times New Roman"/>
              </a:rPr>
              <a:t>Toshimi Kimura,</a:t>
            </a:r>
            <a:r>
              <a:rPr kumimoji="0" lang="en-US" sz="2000" b="0" i="0" u="none" strike="noStrike" kern="1200" cap="none" spc="0" normalizeH="0" noProof="0" dirty="0" smtClean="0">
                <a:ln>
                  <a:noFill/>
                </a:ln>
                <a:solidFill>
                  <a:schemeClr val="tx1"/>
                </a:solidFill>
                <a:effectLst/>
                <a:uLnTx/>
                <a:uFillTx/>
                <a:latin typeface="Times New Roman"/>
                <a:ea typeface="+mn-ea"/>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000" baseline="0" dirty="0" smtClean="0">
                <a:latin typeface="Times New Roman"/>
                <a:cs typeface="Times New Roman"/>
              </a:rPr>
              <a:t>Jamie </a:t>
            </a:r>
            <a:r>
              <a:rPr lang="en-US" sz="2000" baseline="0" dirty="0" err="1" smtClean="0">
                <a:latin typeface="Times New Roman"/>
                <a:cs typeface="Times New Roman"/>
              </a:rPr>
              <a:t>Renbarger</a:t>
            </a:r>
            <a:r>
              <a:rPr lang="en-US" sz="2000" baseline="0" dirty="0" smtClean="0">
                <a:latin typeface="Times New Roman"/>
                <a:cs typeface="Times New Roman"/>
              </a:rPr>
              <a: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noProof="0" dirty="0" smtClean="0">
                <a:ln>
                  <a:noFill/>
                </a:ln>
                <a:solidFill>
                  <a:schemeClr val="tx1"/>
                </a:solidFill>
                <a:effectLst/>
                <a:uLnTx/>
                <a:uFillTx/>
                <a:latin typeface="Times New Roman"/>
                <a:ea typeface="+mn-ea"/>
                <a:cs typeface="Times New Roman"/>
              </a:rPr>
              <a:t>Pat Thompson, MD</a:t>
            </a:r>
            <a:endParaRPr kumimoji="0" lang="en-US" sz="2000" b="0" i="0" u="none" strike="noStrike" kern="1200" cap="none" spc="0" normalizeH="0" baseline="0" noProof="0" dirty="0">
              <a:ln>
                <a:noFill/>
              </a:ln>
              <a:solidFill>
                <a:schemeClr val="tx1"/>
              </a:solidFill>
              <a:effectLst/>
              <a:uLnTx/>
              <a:uFillTx/>
              <a:latin typeface="Times New Roman"/>
              <a:ea typeface="+mn-ea"/>
              <a:cs typeface="Times New Roman"/>
            </a:endParaRPr>
          </a:p>
        </p:txBody>
      </p:sp>
      <p:sp>
        <p:nvSpPr>
          <p:cNvPr id="8" name="Content Placeholder 2"/>
          <p:cNvSpPr txBox="1">
            <a:spLocks/>
          </p:cNvSpPr>
          <p:nvPr/>
        </p:nvSpPr>
        <p:spPr>
          <a:xfrm>
            <a:off x="6553200" y="1371600"/>
            <a:ext cx="2514600" cy="5034380"/>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tabLst/>
              <a:defRPr/>
            </a:pPr>
            <a:endPar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00" b="0" i="0" u="none" strike="noStrike" kern="1200" cap="none" spc="0" normalizeH="0" baseline="0" noProof="0" dirty="0" err="1" smtClean="0">
                <a:ln>
                  <a:noFill/>
                </a:ln>
                <a:solidFill>
                  <a:schemeClr val="tx1"/>
                </a:solidFill>
                <a:effectLst/>
                <a:uLnTx/>
                <a:uFillTx/>
                <a:latin typeface="Times New Roman"/>
                <a:ea typeface="+mn-ea"/>
                <a:cs typeface="Times New Roman"/>
              </a:rPr>
              <a:t>Carsten</a:t>
            </a:r>
            <a:r>
              <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rPr>
              <a:t> </a:t>
            </a:r>
            <a:r>
              <a:rPr kumimoji="0" lang="en-US" sz="1300" b="0" i="0" u="none" strike="noStrike" kern="1200" cap="none" spc="0" normalizeH="0" baseline="0" noProof="0" dirty="0" err="1" smtClean="0">
                <a:ln>
                  <a:noFill/>
                </a:ln>
                <a:solidFill>
                  <a:schemeClr val="tx1"/>
                </a:solidFill>
                <a:effectLst/>
                <a:uLnTx/>
                <a:uFillTx/>
                <a:latin typeface="Times New Roman"/>
                <a:ea typeface="+mn-ea"/>
                <a:cs typeface="Times New Roman"/>
              </a:rPr>
              <a:t>Skarke</a:t>
            </a:r>
            <a:r>
              <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rPr>
              <a: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Nick </a:t>
            </a:r>
            <a:r>
              <a:rPr lang="en-US" sz="1300" dirty="0" err="1" smtClean="0">
                <a:latin typeface="Times New Roman"/>
                <a:cs typeface="Times New Roman"/>
              </a:rPr>
              <a:t>Holford</a:t>
            </a:r>
            <a:r>
              <a:rPr lang="en-US" sz="1300" dirty="0" smtClean="0">
                <a:latin typeface="Times New Roman"/>
                <a:cs typeface="Times New Roman"/>
              </a:rPr>
              <a: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Brian Anderson,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err="1" smtClean="0">
                <a:latin typeface="Times New Roman"/>
                <a:cs typeface="Times New Roman"/>
              </a:rPr>
              <a:t>Saskia</a:t>
            </a:r>
            <a:r>
              <a:rPr lang="en-US" sz="1300" dirty="0" smtClean="0">
                <a:latin typeface="Times New Roman"/>
                <a:cs typeface="Times New Roman"/>
              </a:rPr>
              <a:t> </a:t>
            </a:r>
            <a:r>
              <a:rPr lang="en-US" sz="1300" dirty="0" err="1" smtClean="0">
                <a:latin typeface="Times New Roman"/>
                <a:cs typeface="Times New Roman"/>
              </a:rPr>
              <a:t>DeWildt</a:t>
            </a:r>
            <a:r>
              <a:rPr lang="en-US" sz="1300" dirty="0" smtClean="0">
                <a:latin typeface="Times New Roman"/>
                <a:cs typeface="Times New Roman"/>
              </a:rPr>
              <a: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Leslie Mitchell,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Guy Young,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Leslie </a:t>
            </a:r>
            <a:r>
              <a:rPr lang="en-US" sz="1300" dirty="0" err="1" smtClean="0">
                <a:latin typeface="Times New Roman"/>
                <a:cs typeface="Times New Roman"/>
              </a:rPr>
              <a:t>Ruffino</a:t>
            </a:r>
            <a:r>
              <a:rPr lang="en-US" sz="1300" dirty="0" smtClean="0">
                <a:latin typeface="Times New Roman"/>
                <a:cs typeface="Times New Roman"/>
              </a:rPr>
              <a: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Garret Fitzgerald, MD</a:t>
            </a:r>
            <a:endPar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Dwight Evans, MD</a:t>
            </a:r>
            <a:endPar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Dave </a:t>
            </a:r>
            <a:r>
              <a:rPr lang="en-US" sz="1300" dirty="0" err="1" smtClean="0">
                <a:latin typeface="Times New Roman"/>
                <a:cs typeface="Times New Roman"/>
              </a:rPr>
              <a:t>Flockhart</a:t>
            </a:r>
            <a:r>
              <a:rPr lang="en-US" sz="1300" dirty="0" smtClean="0">
                <a:latin typeface="Times New Roman"/>
                <a:cs typeface="Times New Roman"/>
              </a:rPr>
              <a:t>, MD</a:t>
            </a:r>
            <a:endPar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Robert Gross, MD</a:t>
            </a:r>
            <a:endPar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Brian Strom, MD</a:t>
            </a:r>
            <a:endPar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rPr>
              <a:t>Dave </a:t>
            </a:r>
            <a:r>
              <a:rPr kumimoji="0" lang="en-US" sz="1300" b="0" i="0" u="none" strike="noStrike" kern="1200" cap="none" spc="0" normalizeH="0" baseline="0" noProof="0" dirty="0" err="1" smtClean="0">
                <a:ln>
                  <a:noFill/>
                </a:ln>
                <a:solidFill>
                  <a:schemeClr val="tx1"/>
                </a:solidFill>
                <a:effectLst/>
                <a:uLnTx/>
                <a:uFillTx/>
                <a:latin typeface="Times New Roman"/>
                <a:ea typeface="+mn-ea"/>
                <a:cs typeface="Times New Roman"/>
              </a:rPr>
              <a:t>Cadieu</a:t>
            </a:r>
            <a:r>
              <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rPr>
              <a:t>, BS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rPr>
              <a:t>Diva Deleon,</a:t>
            </a:r>
            <a:r>
              <a:rPr kumimoji="0" lang="en-US" sz="1300" b="0" i="0" u="none" strike="noStrike" kern="1200" cap="none" spc="0" normalizeH="0" noProof="0" dirty="0" smtClean="0">
                <a:ln>
                  <a:noFill/>
                </a:ln>
                <a:solidFill>
                  <a:schemeClr val="tx1"/>
                </a:solidFill>
                <a:effectLst/>
                <a:uLnTx/>
                <a:uFillTx/>
                <a:latin typeface="Times New Roman"/>
                <a:ea typeface="+mn-ea"/>
                <a:cs typeface="Times New Roman"/>
              </a:rPr>
              <a:t> MD</a:t>
            </a:r>
            <a:endPar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rPr>
              <a:t>Richard </a:t>
            </a:r>
            <a:r>
              <a:rPr kumimoji="0" lang="en-US" sz="1300" b="0" i="0" u="none" strike="noStrike" kern="1200" cap="none" spc="0" normalizeH="0" baseline="0" noProof="0" dirty="0" err="1" smtClean="0">
                <a:ln>
                  <a:noFill/>
                </a:ln>
                <a:solidFill>
                  <a:schemeClr val="tx1"/>
                </a:solidFill>
                <a:effectLst/>
                <a:uLnTx/>
                <a:uFillTx/>
                <a:latin typeface="Times New Roman"/>
                <a:ea typeface="+mn-ea"/>
                <a:cs typeface="Times New Roman"/>
              </a:rPr>
              <a:t>Aplenc</a:t>
            </a:r>
            <a:r>
              <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rPr>
              <a: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rPr>
              <a:t>Scott </a:t>
            </a:r>
            <a:r>
              <a:rPr kumimoji="0" lang="en-US" sz="1300" b="0" i="0" u="none" strike="noStrike" kern="1200" cap="none" spc="0" normalizeH="0" baseline="0" noProof="0" dirty="0" err="1" smtClean="0">
                <a:ln>
                  <a:noFill/>
                </a:ln>
                <a:solidFill>
                  <a:schemeClr val="tx1"/>
                </a:solidFill>
                <a:effectLst/>
                <a:uLnTx/>
                <a:uFillTx/>
                <a:latin typeface="Times New Roman"/>
                <a:ea typeface="+mn-ea"/>
                <a:cs typeface="Times New Roman"/>
              </a:rPr>
              <a:t>Shulman</a:t>
            </a:r>
            <a:r>
              <a:rPr kumimoji="0" lang="en-US" sz="1300" b="0" i="0" u="none" strike="noStrike" kern="1200" cap="none" spc="0" normalizeH="0" baseline="0" noProof="0" dirty="0" smtClean="0">
                <a:ln>
                  <a:noFill/>
                </a:ln>
                <a:solidFill>
                  <a:schemeClr val="tx1"/>
                </a:solidFill>
                <a:effectLst/>
                <a:uLnTx/>
                <a:uFillTx/>
                <a:latin typeface="Times New Roman"/>
                <a:ea typeface="+mn-ea"/>
                <a:cs typeface="Times New Roman"/>
              </a:rPr>
              <a: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Greg Hammer,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smtClean="0">
                <a:latin typeface="Times New Roman"/>
                <a:cs typeface="Times New Roman"/>
              </a:rPr>
              <a:t>David Drover,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00" b="0" i="0" u="none" strike="noStrike" kern="1200" cap="none" spc="0" normalizeH="0" noProof="0" dirty="0" smtClean="0">
                <a:ln>
                  <a:noFill/>
                </a:ln>
                <a:solidFill>
                  <a:schemeClr val="tx1"/>
                </a:solidFill>
                <a:effectLst/>
                <a:uLnTx/>
                <a:uFillTx/>
                <a:latin typeface="Times New Roman"/>
                <a:ea typeface="+mn-ea"/>
                <a:cs typeface="Times New Roman"/>
              </a:rPr>
              <a:t>Anne </a:t>
            </a:r>
            <a:r>
              <a:rPr kumimoji="0" lang="en-US" sz="1300" b="0" i="0" u="none" strike="noStrike" kern="1200" cap="none" spc="0" normalizeH="0" noProof="0" dirty="0" err="1" smtClean="0">
                <a:ln>
                  <a:noFill/>
                </a:ln>
                <a:solidFill>
                  <a:schemeClr val="tx1"/>
                </a:solidFill>
                <a:effectLst/>
                <a:uLnTx/>
                <a:uFillTx/>
                <a:latin typeface="Times New Roman"/>
                <a:ea typeface="+mn-ea"/>
                <a:cs typeface="Times New Roman"/>
              </a:rPr>
              <a:t>Zajicek</a:t>
            </a:r>
            <a:r>
              <a:rPr kumimoji="0" lang="en-US" sz="1300" b="0" i="0" u="none" strike="noStrike" kern="1200" cap="none" spc="0" normalizeH="0" noProof="0" dirty="0" smtClean="0">
                <a:ln>
                  <a:noFill/>
                </a:ln>
                <a:solidFill>
                  <a:schemeClr val="tx1"/>
                </a:solidFill>
                <a:effectLst/>
                <a:uLnTx/>
                <a:uFillTx/>
                <a:latin typeface="Times New Roman"/>
                <a:ea typeface="+mn-ea"/>
                <a:cs typeface="Times New Roman"/>
              </a:rPr>
              <a:t>, </a:t>
            </a:r>
            <a:r>
              <a:rPr kumimoji="0" lang="en-US" sz="1300" b="0" i="0" u="none" strike="noStrike" kern="1200" cap="none" spc="0" normalizeH="0" noProof="0" dirty="0" err="1" smtClean="0">
                <a:ln>
                  <a:noFill/>
                </a:ln>
                <a:solidFill>
                  <a:schemeClr val="tx1"/>
                </a:solidFill>
                <a:effectLst/>
                <a:uLnTx/>
                <a:uFillTx/>
                <a:latin typeface="Times New Roman"/>
                <a:ea typeface="+mn-ea"/>
                <a:cs typeface="Times New Roman"/>
              </a:rPr>
              <a:t>PharmD</a:t>
            </a:r>
            <a:r>
              <a:rPr kumimoji="0" lang="en-US" sz="1300" b="0" i="0" u="none" strike="noStrike" kern="1200" cap="none" spc="0" normalizeH="0" noProof="0" dirty="0" smtClean="0">
                <a:ln>
                  <a:noFill/>
                </a:ln>
                <a:solidFill>
                  <a:schemeClr val="tx1"/>
                </a:solidFill>
                <a:effectLst/>
                <a:uLnTx/>
                <a:uFillTx/>
                <a:latin typeface="Times New Roman"/>
                <a:ea typeface="+mn-ea"/>
                <a:cs typeface="Times New Roman"/>
              </a:rPr>
              <a:t>, MD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300" b="0" i="0" u="none" strike="noStrike" kern="1200" cap="none" spc="0" normalizeH="0" noProof="0" dirty="0" smtClean="0">
                <a:ln>
                  <a:noFill/>
                </a:ln>
                <a:solidFill>
                  <a:schemeClr val="tx1"/>
                </a:solidFill>
                <a:effectLst/>
                <a:uLnTx/>
                <a:uFillTx/>
                <a:latin typeface="Times New Roman"/>
                <a:ea typeface="+mn-ea"/>
                <a:cs typeface="Times New Roman"/>
              </a:rPr>
              <a:t>Jane </a:t>
            </a:r>
            <a:r>
              <a:rPr kumimoji="0" lang="en-US" sz="1300" b="0" i="0" u="none" strike="noStrike" kern="1200" cap="none" spc="0" normalizeH="0" noProof="0" dirty="0" err="1" smtClean="0">
                <a:ln>
                  <a:noFill/>
                </a:ln>
                <a:solidFill>
                  <a:schemeClr val="tx1"/>
                </a:solidFill>
                <a:effectLst/>
                <a:uLnTx/>
                <a:uFillTx/>
                <a:latin typeface="Times New Roman"/>
                <a:ea typeface="+mn-ea"/>
                <a:cs typeface="Times New Roman"/>
              </a:rPr>
              <a:t>Bai</a:t>
            </a:r>
            <a:r>
              <a:rPr kumimoji="0" lang="en-US" sz="1300" b="0" i="0" u="none" strike="noStrike" kern="1200" cap="none" spc="0" normalizeH="0" noProof="0" dirty="0" smtClean="0">
                <a:ln>
                  <a:noFill/>
                </a:ln>
                <a:solidFill>
                  <a:schemeClr val="tx1"/>
                </a:solidFill>
                <a:effectLst/>
                <a:uLnTx/>
                <a:uFillTx/>
                <a:latin typeface="Times New Roman"/>
                <a:ea typeface="+mn-ea"/>
                <a:cs typeface="Times New Roman"/>
              </a:rPr>
              <a:t>, PhD</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300" dirty="0" err="1" smtClean="0">
                <a:latin typeface="Times New Roman"/>
                <a:cs typeface="Times New Roman"/>
              </a:rPr>
              <a:t>Sandeep</a:t>
            </a:r>
            <a:r>
              <a:rPr lang="en-US" sz="1300" dirty="0" smtClean="0">
                <a:latin typeface="Times New Roman"/>
                <a:cs typeface="Times New Roman"/>
              </a:rPr>
              <a:t> </a:t>
            </a:r>
            <a:r>
              <a:rPr lang="en-US" sz="1300" dirty="0" err="1" smtClean="0">
                <a:latin typeface="Times New Roman"/>
                <a:cs typeface="Times New Roman"/>
              </a:rPr>
              <a:t>Dutta</a:t>
            </a:r>
            <a:r>
              <a:rPr lang="en-US" sz="1300" dirty="0" smtClean="0">
                <a:latin typeface="Times New Roman"/>
                <a:cs typeface="Times New Roman"/>
              </a:rPr>
              <a:t>, PhD</a:t>
            </a:r>
            <a:endParaRPr kumimoji="0" lang="en-US" sz="1300" b="0" i="0" u="none" strike="noStrike" kern="1200" cap="none" spc="0" normalizeH="0" noProof="0" dirty="0" smtClean="0">
              <a:ln>
                <a:noFill/>
              </a:ln>
              <a:solidFill>
                <a:schemeClr val="tx1"/>
              </a:solidFill>
              <a:effectLst/>
              <a:uLnTx/>
              <a:uFillTx/>
              <a:latin typeface="Times New Roman"/>
              <a:ea typeface="+mn-ea"/>
              <a:cs typeface="Times New Roman"/>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300" b="0" i="0" u="none" strike="noStrike" kern="1200" cap="none" spc="0" normalizeH="0" noProof="0" dirty="0" smtClean="0">
              <a:ln>
                <a:noFill/>
              </a:ln>
              <a:solidFill>
                <a:schemeClr val="tx1"/>
              </a:solidFill>
              <a:effectLst/>
              <a:uLnTx/>
              <a:uFillTx/>
              <a:latin typeface="Times New Roman"/>
              <a:ea typeface="+mn-ea"/>
              <a:cs typeface="Times New Roman"/>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References</a:t>
            </a:r>
            <a:endParaRPr lang="en-US" sz="3200" u="sng" cap="small" dirty="0">
              <a:solidFill>
                <a:srgbClr val="730000"/>
              </a:solidFill>
            </a:endParaRPr>
          </a:p>
        </p:txBody>
      </p:sp>
      <p:sp>
        <p:nvSpPr>
          <p:cNvPr id="3" name="Content Placeholder 2"/>
          <p:cNvSpPr>
            <a:spLocks noGrp="1"/>
          </p:cNvSpPr>
          <p:nvPr>
            <p:ph idx="1"/>
          </p:nvPr>
        </p:nvSpPr>
        <p:spPr>
          <a:xfrm>
            <a:off x="457200" y="1143000"/>
            <a:ext cx="8534400" cy="4906963"/>
          </a:xfrm>
        </p:spPr>
        <p:txBody>
          <a:bodyPr>
            <a:normAutofit fontScale="25000" lnSpcReduction="20000"/>
          </a:bodyPr>
          <a:lstStyle/>
          <a:p>
            <a:pPr>
              <a:buNone/>
            </a:pPr>
            <a:r>
              <a:rPr lang="en-US" dirty="0" err="1" smtClean="0"/>
              <a:t>Zuppa</a:t>
            </a:r>
            <a:r>
              <a:rPr lang="en-US" dirty="0" smtClean="0"/>
              <a:t> AF, Adamson PC, Barrett JS.  Letter to the Editor, Pediatric drug labeling: improving the safety and efficacy of pediatric therapies, J </a:t>
            </a:r>
            <a:r>
              <a:rPr lang="en-US" dirty="0" err="1" smtClean="0"/>
              <a:t>Pediatr</a:t>
            </a:r>
            <a:r>
              <a:rPr lang="en-US" dirty="0" smtClean="0"/>
              <a:t>. </a:t>
            </a:r>
            <a:r>
              <a:rPr lang="en-US" dirty="0" err="1" smtClean="0"/>
              <a:t>Pharmacol</a:t>
            </a:r>
            <a:r>
              <a:rPr lang="en-US" dirty="0" smtClean="0"/>
              <a:t> </a:t>
            </a:r>
            <a:r>
              <a:rPr lang="en-US" dirty="0" err="1" smtClean="0"/>
              <a:t>Ther</a:t>
            </a:r>
            <a:r>
              <a:rPr lang="en-US" dirty="0" smtClean="0"/>
              <a:t> 9(1): 70-71, 2004.</a:t>
            </a:r>
          </a:p>
          <a:p>
            <a:pPr>
              <a:buNone/>
            </a:pPr>
            <a:endParaRPr lang="en-US" dirty="0" smtClean="0"/>
          </a:p>
          <a:p>
            <a:pPr>
              <a:buNone/>
            </a:pPr>
            <a:r>
              <a:rPr lang="en-US" dirty="0" smtClean="0"/>
              <a:t>Barrett JS, </a:t>
            </a:r>
            <a:r>
              <a:rPr lang="en-US" dirty="0" err="1" smtClean="0"/>
              <a:t>Collison</a:t>
            </a:r>
            <a:r>
              <a:rPr lang="en-US" dirty="0" smtClean="0"/>
              <a:t> KR.  Dosing LMWH in special populations: safety, PK/PD and monitoring considerations.  International J of Cardiovascular Med and Science 4(2): 41-54, 2004.</a:t>
            </a:r>
          </a:p>
          <a:p>
            <a:pPr>
              <a:buNone/>
            </a:pPr>
            <a:endParaRPr lang="en-US" dirty="0" smtClean="0"/>
          </a:p>
          <a:p>
            <a:pPr>
              <a:buNone/>
            </a:pPr>
            <a:r>
              <a:rPr lang="en-US" dirty="0" smtClean="0"/>
              <a:t>Barrett JS, </a:t>
            </a:r>
            <a:r>
              <a:rPr lang="en-US" dirty="0" err="1" smtClean="0"/>
              <a:t>Labbe</a:t>
            </a:r>
            <a:r>
              <a:rPr lang="en-US" dirty="0" smtClean="0"/>
              <a:t> L, </a:t>
            </a:r>
            <a:r>
              <a:rPr lang="en-US" dirty="0" err="1" smtClean="0"/>
              <a:t>Pfister</a:t>
            </a:r>
            <a:r>
              <a:rPr lang="en-US" dirty="0" smtClean="0"/>
              <a:t> M. Application and impact of population pharmacokinetics in the assessment of antiretroviral pharmacotherapy. Clinical Pharmacokinetics 44(6): 591-625, 2005.</a:t>
            </a:r>
          </a:p>
          <a:p>
            <a:pPr>
              <a:buNone/>
            </a:pPr>
            <a:endParaRPr lang="en-US" dirty="0" smtClean="0"/>
          </a:p>
          <a:p>
            <a:pPr>
              <a:buNone/>
            </a:pPr>
            <a:r>
              <a:rPr lang="en-US" dirty="0" err="1" smtClean="0"/>
              <a:t>Zuppa</a:t>
            </a:r>
            <a:r>
              <a:rPr lang="en-US" dirty="0" smtClean="0"/>
              <a:t> AF, </a:t>
            </a:r>
            <a:r>
              <a:rPr lang="en-US" dirty="0" err="1" smtClean="0"/>
              <a:t>Mondick</a:t>
            </a:r>
            <a:r>
              <a:rPr lang="en-US" dirty="0" smtClean="0"/>
              <a:t> J, Davis LA, </a:t>
            </a:r>
            <a:r>
              <a:rPr lang="en-US" dirty="0" err="1" smtClean="0"/>
              <a:t>Maka</a:t>
            </a:r>
            <a:r>
              <a:rPr lang="en-US" dirty="0" smtClean="0"/>
              <a:t> D, Tsang B, </a:t>
            </a:r>
            <a:r>
              <a:rPr lang="en-US" dirty="0" err="1" smtClean="0"/>
              <a:t>Narayan</a:t>
            </a:r>
            <a:r>
              <a:rPr lang="en-US" dirty="0" smtClean="0"/>
              <a:t> M, Nicholson C, Patel D, </a:t>
            </a:r>
            <a:r>
              <a:rPr lang="en-US" dirty="0" err="1" smtClean="0"/>
              <a:t>Collison</a:t>
            </a:r>
            <a:r>
              <a:rPr lang="en-US" dirty="0" smtClean="0"/>
              <a:t> KR, Adamson PC, Barrett JS.  Drug Utilization in the Pediatric Intensive Care Unit: Monitoring Prescribing Trends and Establishing Prioritization of </a:t>
            </a:r>
            <a:r>
              <a:rPr lang="en-US" dirty="0" err="1" smtClean="0"/>
              <a:t>Pharmacotherapeutic</a:t>
            </a:r>
            <a:r>
              <a:rPr lang="en-US" dirty="0" smtClean="0"/>
              <a:t> Evaluation of Critically-ill Children. J. </a:t>
            </a:r>
            <a:r>
              <a:rPr lang="en-US" dirty="0" err="1" smtClean="0"/>
              <a:t>Clin</a:t>
            </a:r>
            <a:r>
              <a:rPr lang="en-US" dirty="0" smtClean="0"/>
              <a:t>. </a:t>
            </a:r>
            <a:r>
              <a:rPr lang="en-US" dirty="0" err="1" smtClean="0"/>
              <a:t>Pharmacol</a:t>
            </a:r>
            <a:r>
              <a:rPr lang="en-US" dirty="0" smtClean="0"/>
              <a:t>. 45: 1305-1312, 2005.</a:t>
            </a:r>
          </a:p>
          <a:p>
            <a:pPr>
              <a:buNone/>
            </a:pPr>
            <a:endParaRPr lang="en-US" dirty="0" smtClean="0"/>
          </a:p>
          <a:p>
            <a:pPr>
              <a:buNone/>
            </a:pPr>
            <a:r>
              <a:rPr lang="en-US" dirty="0" err="1" smtClean="0"/>
              <a:t>Meibohm</a:t>
            </a:r>
            <a:r>
              <a:rPr lang="en-US" dirty="0" smtClean="0"/>
              <a:t> B, Panetta C, Barrett JS.  Population pharmacokinetic studies in pediatrics: Issues in design and analysis. AAPS Journal.  7(2): Article 48: E475-E487, 2005.</a:t>
            </a:r>
          </a:p>
          <a:p>
            <a:pPr>
              <a:buNone/>
            </a:pPr>
            <a:endParaRPr lang="en-US" dirty="0" smtClean="0"/>
          </a:p>
          <a:p>
            <a:pPr>
              <a:buNone/>
            </a:pPr>
            <a:r>
              <a:rPr lang="en-US" dirty="0" err="1" smtClean="0"/>
              <a:t>Kenna</a:t>
            </a:r>
            <a:r>
              <a:rPr lang="en-US" dirty="0" smtClean="0"/>
              <a:t> LA, </a:t>
            </a:r>
            <a:r>
              <a:rPr lang="en-US" dirty="0" err="1" smtClean="0"/>
              <a:t>Labbe</a:t>
            </a:r>
            <a:r>
              <a:rPr lang="en-US" dirty="0" smtClean="0"/>
              <a:t> L, Barrett JS, </a:t>
            </a:r>
            <a:r>
              <a:rPr lang="en-US" dirty="0" err="1" smtClean="0"/>
              <a:t>Pfister</a:t>
            </a:r>
            <a:r>
              <a:rPr lang="en-US" dirty="0" smtClean="0"/>
              <a:t> M.  Modeling and simulation of adherence: Approaches and applications in Therapeutics. AAPS Journal.  7(2): E390-E407, 2005.</a:t>
            </a:r>
          </a:p>
          <a:p>
            <a:pPr>
              <a:buNone/>
            </a:pPr>
            <a:endParaRPr lang="en-US" dirty="0" smtClean="0"/>
          </a:p>
          <a:p>
            <a:pPr>
              <a:buNone/>
            </a:pPr>
            <a:r>
              <a:rPr lang="en-US" dirty="0" err="1" smtClean="0"/>
              <a:t>Zuppa</a:t>
            </a:r>
            <a:r>
              <a:rPr lang="en-US" dirty="0" smtClean="0"/>
              <a:t> AF, Nicolson SC, Adamson PC, </a:t>
            </a:r>
            <a:r>
              <a:rPr lang="en-US" dirty="0" err="1" smtClean="0"/>
              <a:t>Wernovsky</a:t>
            </a:r>
            <a:r>
              <a:rPr lang="en-US" dirty="0" smtClean="0"/>
              <a:t> G, </a:t>
            </a:r>
            <a:r>
              <a:rPr lang="en-US" dirty="0" err="1" smtClean="0"/>
              <a:t>Mondick</a:t>
            </a:r>
            <a:r>
              <a:rPr lang="en-US" dirty="0" smtClean="0"/>
              <a:t> JT, Burnham N,  Hoffman TM, Gaynor WJ, Davis LA, Greeley WJ, Spray TL, Barrett JS. Population Pharmacokinetics of </a:t>
            </a:r>
            <a:r>
              <a:rPr lang="en-US" dirty="0" err="1" smtClean="0"/>
              <a:t>Milrinone</a:t>
            </a:r>
            <a:r>
              <a:rPr lang="en-US" dirty="0" smtClean="0"/>
              <a:t> in Neonates with </a:t>
            </a:r>
            <a:r>
              <a:rPr lang="en-US" dirty="0" err="1" smtClean="0"/>
              <a:t>Hypoplastic</a:t>
            </a:r>
            <a:r>
              <a:rPr lang="en-US" dirty="0" smtClean="0"/>
              <a:t> Left Heart Syndrome Undergoing Stage 1 Reconstruction, Anesthesia &amp; Analgesia 102(4):1062-9, 2006.</a:t>
            </a:r>
          </a:p>
          <a:p>
            <a:pPr>
              <a:buNone/>
            </a:pPr>
            <a:endParaRPr lang="en-US" dirty="0" smtClean="0"/>
          </a:p>
          <a:p>
            <a:pPr>
              <a:buNone/>
            </a:pPr>
            <a:r>
              <a:rPr lang="en-US" dirty="0" smtClean="0"/>
              <a:t>Barrett JS, Gupta M, </a:t>
            </a:r>
            <a:r>
              <a:rPr lang="en-US" dirty="0" err="1" smtClean="0"/>
              <a:t>Mondick</a:t>
            </a:r>
            <a:r>
              <a:rPr lang="en-US" dirty="0" smtClean="0"/>
              <a:t> JT.  Model-based Drug Development for Oncology Agents. Expert Opinion on Drug Discovery 2(2): 185-209, 2007.</a:t>
            </a:r>
          </a:p>
          <a:p>
            <a:pPr>
              <a:buNone/>
            </a:pPr>
            <a:endParaRPr lang="en-US" dirty="0" smtClean="0"/>
          </a:p>
          <a:p>
            <a:pPr>
              <a:buNone/>
            </a:pPr>
            <a:r>
              <a:rPr lang="en-US" dirty="0" smtClean="0"/>
              <a:t>Barrett JS. Facilitating Compound Progression of Antiretroviral Agents via Modeling and Simulation.  J </a:t>
            </a:r>
            <a:r>
              <a:rPr lang="en-US" dirty="0" err="1" smtClean="0"/>
              <a:t>Neuroimmune</a:t>
            </a:r>
            <a:r>
              <a:rPr lang="en-US" dirty="0" smtClean="0"/>
              <a:t> </a:t>
            </a:r>
            <a:r>
              <a:rPr lang="en-US" dirty="0" err="1" smtClean="0"/>
              <a:t>Pharmacol</a:t>
            </a:r>
            <a:r>
              <a:rPr lang="en-US" dirty="0" smtClean="0"/>
              <a:t> 2:58-71, 2007.</a:t>
            </a:r>
          </a:p>
          <a:p>
            <a:pPr>
              <a:buNone/>
            </a:pPr>
            <a:endParaRPr lang="en-US" dirty="0" smtClean="0"/>
          </a:p>
          <a:p>
            <a:pPr>
              <a:buNone/>
            </a:pPr>
            <a:r>
              <a:rPr lang="en-US" dirty="0" err="1" smtClean="0"/>
              <a:t>Zuppa</a:t>
            </a:r>
            <a:r>
              <a:rPr lang="en-US" dirty="0" smtClean="0"/>
              <a:t> AF, </a:t>
            </a:r>
            <a:r>
              <a:rPr lang="en-US" dirty="0" err="1" smtClean="0"/>
              <a:t>Vijayakumar</a:t>
            </a:r>
            <a:r>
              <a:rPr lang="en-US" dirty="0" smtClean="0"/>
              <a:t> S, </a:t>
            </a:r>
            <a:r>
              <a:rPr lang="en-US" dirty="0" err="1" smtClean="0"/>
              <a:t>Mondick</a:t>
            </a:r>
            <a:r>
              <a:rPr lang="en-US" dirty="0" smtClean="0"/>
              <a:t> JT, </a:t>
            </a:r>
            <a:r>
              <a:rPr lang="en-US" dirty="0" err="1" smtClean="0"/>
              <a:t>Pavlo</a:t>
            </a:r>
            <a:r>
              <a:rPr lang="en-US" dirty="0" smtClean="0"/>
              <a:t> P, </a:t>
            </a:r>
            <a:r>
              <a:rPr lang="en-US" dirty="0" err="1" smtClean="0"/>
              <a:t>Jayaraman</a:t>
            </a:r>
            <a:r>
              <a:rPr lang="en-US" dirty="0" smtClean="0"/>
              <a:t> B, Patel D, </a:t>
            </a:r>
            <a:r>
              <a:rPr lang="en-US" dirty="0" err="1" smtClean="0"/>
              <a:t>Narayan</a:t>
            </a:r>
            <a:r>
              <a:rPr lang="en-US" dirty="0" smtClean="0"/>
              <a:t> M, </a:t>
            </a:r>
            <a:r>
              <a:rPr lang="en-US" dirty="0" err="1" smtClean="0"/>
              <a:t>Boneva</a:t>
            </a:r>
            <a:r>
              <a:rPr lang="en-US" dirty="0" smtClean="0"/>
              <a:t> T, </a:t>
            </a:r>
            <a:r>
              <a:rPr lang="en-US" dirty="0" err="1" smtClean="0"/>
              <a:t>Vijayakumar</a:t>
            </a:r>
            <a:r>
              <a:rPr lang="en-US" dirty="0" smtClean="0"/>
              <a:t> K, Adamson PC, Barrett JS. Design and implementation of a web-based hospital drug utilization system. J </a:t>
            </a:r>
            <a:r>
              <a:rPr lang="en-US" dirty="0" err="1" smtClean="0"/>
              <a:t>Clin</a:t>
            </a:r>
            <a:r>
              <a:rPr lang="en-US" dirty="0" smtClean="0"/>
              <a:t> </a:t>
            </a:r>
            <a:r>
              <a:rPr lang="en-US" dirty="0" err="1" smtClean="0"/>
              <a:t>Pharmacol</a:t>
            </a:r>
            <a:r>
              <a:rPr lang="en-US" dirty="0" smtClean="0"/>
              <a:t>: 47(9): 1172-1180, 2007.</a:t>
            </a:r>
          </a:p>
          <a:p>
            <a:pPr>
              <a:buNone/>
            </a:pPr>
            <a:endParaRPr lang="en-US" dirty="0" smtClean="0"/>
          </a:p>
          <a:p>
            <a:pPr>
              <a:buNone/>
            </a:pPr>
            <a:r>
              <a:rPr lang="en-US" dirty="0" smtClean="0"/>
              <a:t>Barrett JS. Quantitative Pharmacology in a Translational Research Environment. Chinese J </a:t>
            </a:r>
            <a:r>
              <a:rPr lang="en-US" dirty="0" err="1" smtClean="0"/>
              <a:t>Clin</a:t>
            </a:r>
            <a:r>
              <a:rPr lang="en-US" dirty="0" smtClean="0"/>
              <a:t> </a:t>
            </a:r>
            <a:r>
              <a:rPr lang="en-US" dirty="0" err="1" smtClean="0"/>
              <a:t>Pharmacol</a:t>
            </a:r>
            <a:r>
              <a:rPr lang="en-US" dirty="0" smtClean="0"/>
              <a:t> </a:t>
            </a:r>
            <a:r>
              <a:rPr lang="en-US" dirty="0" err="1" smtClean="0"/>
              <a:t>Therapeut</a:t>
            </a:r>
            <a:r>
              <a:rPr lang="en-US" dirty="0" smtClean="0"/>
              <a:t>: 12(10): 1081-88, 2007. </a:t>
            </a:r>
          </a:p>
          <a:p>
            <a:pPr>
              <a:buNone/>
            </a:pPr>
            <a:endParaRPr lang="en-US" dirty="0" smtClean="0"/>
          </a:p>
          <a:p>
            <a:pPr>
              <a:buNone/>
            </a:pPr>
            <a:r>
              <a:rPr lang="en-US" dirty="0" err="1" smtClean="0"/>
              <a:t>Skolnik</a:t>
            </a:r>
            <a:r>
              <a:rPr lang="en-US" dirty="0" smtClean="0"/>
              <a:t> JT, Barrett JS, </a:t>
            </a:r>
            <a:r>
              <a:rPr lang="en-US" dirty="0" err="1" smtClean="0"/>
              <a:t>Jayaraman</a:t>
            </a:r>
            <a:r>
              <a:rPr lang="en-US" dirty="0" smtClean="0"/>
              <a:t> B, Patel D, Adamson PC. Shortening the Timeline of Pediatric Phase 1 Trials: The Rolling Six Design. J. </a:t>
            </a:r>
            <a:r>
              <a:rPr lang="en-US" dirty="0" err="1" smtClean="0"/>
              <a:t>Clin</a:t>
            </a:r>
            <a:r>
              <a:rPr lang="en-US" dirty="0" smtClean="0"/>
              <a:t> </a:t>
            </a:r>
            <a:r>
              <a:rPr lang="en-US" dirty="0" err="1" smtClean="0"/>
              <a:t>Oncol</a:t>
            </a:r>
            <a:r>
              <a:rPr lang="en-US" dirty="0" smtClean="0"/>
              <a:t> 26(2): 190-5, 2008</a:t>
            </a:r>
          </a:p>
          <a:p>
            <a:pPr>
              <a:buNone/>
            </a:pPr>
            <a:endParaRPr lang="en-US" dirty="0" smtClean="0"/>
          </a:p>
          <a:p>
            <a:pPr>
              <a:buNone/>
            </a:pPr>
            <a:r>
              <a:rPr lang="en-US" dirty="0" smtClean="0"/>
              <a:t>Barrett JS, </a:t>
            </a:r>
            <a:r>
              <a:rPr lang="en-US" dirty="0" err="1" smtClean="0"/>
              <a:t>Mondick</a:t>
            </a:r>
            <a:r>
              <a:rPr lang="en-US" dirty="0" smtClean="0"/>
              <a:t> JT, </a:t>
            </a:r>
            <a:r>
              <a:rPr lang="en-US" dirty="0" err="1" smtClean="0"/>
              <a:t>Narayan</a:t>
            </a:r>
            <a:r>
              <a:rPr lang="en-US" dirty="0" smtClean="0"/>
              <a:t> M, </a:t>
            </a:r>
            <a:r>
              <a:rPr lang="en-US" dirty="0" err="1" smtClean="0"/>
              <a:t>Vijayakumar</a:t>
            </a:r>
            <a:r>
              <a:rPr lang="en-US" dirty="0" smtClean="0"/>
              <a:t> K, </a:t>
            </a:r>
            <a:r>
              <a:rPr lang="en-US" dirty="0" err="1" smtClean="0"/>
              <a:t>Vijayakumar</a:t>
            </a:r>
            <a:r>
              <a:rPr lang="en-US" dirty="0" smtClean="0"/>
              <a:t> S. Integration of Modeling and Simulation into Hospital-based Decision Support Systems Guiding Pediatric Pharmacotherapy. BMC Medical Informatics and Decision Making 8:6, 2008.</a:t>
            </a:r>
          </a:p>
          <a:p>
            <a:pPr>
              <a:buNone/>
            </a:pPr>
            <a:endParaRPr lang="en-US" dirty="0" smtClean="0"/>
          </a:p>
          <a:p>
            <a:pPr>
              <a:buNone/>
            </a:pPr>
            <a:r>
              <a:rPr lang="en-US" dirty="0" smtClean="0"/>
              <a:t>Barrett JS. Applying Quantitative Pharmacology in an Academic Translational Research Environment. AAPS Journal 10(1):9-14, 2008.</a:t>
            </a:r>
          </a:p>
          <a:p>
            <a:pPr>
              <a:buNone/>
            </a:pPr>
            <a:endParaRPr lang="en-US" dirty="0" smtClean="0"/>
          </a:p>
          <a:p>
            <a:pPr>
              <a:buNone/>
            </a:pPr>
            <a:r>
              <a:rPr lang="en-US" dirty="0" smtClean="0"/>
              <a:t>Barrett JS, </a:t>
            </a:r>
            <a:r>
              <a:rPr lang="en-US" dirty="0" err="1" smtClean="0"/>
              <a:t>Jayaraman</a:t>
            </a:r>
            <a:r>
              <a:rPr lang="en-US" dirty="0" smtClean="0"/>
              <a:t> B, Patel D, </a:t>
            </a:r>
            <a:r>
              <a:rPr lang="en-US" dirty="0" err="1" smtClean="0"/>
              <a:t>Skolnik</a:t>
            </a:r>
            <a:r>
              <a:rPr lang="en-US" dirty="0" smtClean="0"/>
              <a:t> JM. A SAS-based solution to evaluate study design efficiency of phase I pediatric oncology trials via discrete event simulation. Computer Methods and Programs in Biomedicine 90: 240-250, 2008.</a:t>
            </a:r>
          </a:p>
          <a:p>
            <a:pPr>
              <a:buNone/>
            </a:pPr>
            <a:endParaRPr lang="en-US" dirty="0" smtClean="0"/>
          </a:p>
          <a:p>
            <a:pPr>
              <a:buNone/>
            </a:pPr>
            <a:r>
              <a:rPr lang="en-US" dirty="0" smtClean="0"/>
              <a:t>Barrett JS, </a:t>
            </a:r>
            <a:r>
              <a:rPr lang="en-US" dirty="0" err="1" smtClean="0"/>
              <a:t>Fossler</a:t>
            </a:r>
            <a:r>
              <a:rPr lang="en-US" dirty="0" smtClean="0"/>
              <a:t> MJ, </a:t>
            </a:r>
            <a:r>
              <a:rPr lang="en-US" dirty="0" err="1" smtClean="0"/>
              <a:t>Cadieu</a:t>
            </a:r>
            <a:r>
              <a:rPr lang="en-US" dirty="0" smtClean="0"/>
              <a:t>, KD and </a:t>
            </a:r>
            <a:r>
              <a:rPr lang="en-US" dirty="0" err="1" smtClean="0"/>
              <a:t>Gastonguay</a:t>
            </a:r>
            <a:r>
              <a:rPr lang="en-US" dirty="0" smtClean="0"/>
              <a:t> MR.  </a:t>
            </a:r>
            <a:r>
              <a:rPr lang="en-US" dirty="0" err="1" smtClean="0"/>
              <a:t>Pharmacometrics</a:t>
            </a:r>
            <a:r>
              <a:rPr lang="en-US" dirty="0" smtClean="0"/>
              <a:t>, A Multidisciplinary Field to Facilitate Critical Thinking in Drug Development and Translational Research Settings. J </a:t>
            </a:r>
            <a:r>
              <a:rPr lang="en-US" dirty="0" err="1" smtClean="0"/>
              <a:t>Clin</a:t>
            </a:r>
            <a:r>
              <a:rPr lang="en-US" dirty="0" smtClean="0"/>
              <a:t>. </a:t>
            </a:r>
            <a:r>
              <a:rPr lang="en-US" dirty="0" err="1" smtClean="0"/>
              <a:t>Pharmacol</a:t>
            </a:r>
            <a:r>
              <a:rPr lang="en-US" dirty="0" smtClean="0"/>
              <a:t> 48(5): 632-49, 2008.  Published in Chinese Journal as well Chinese J </a:t>
            </a:r>
            <a:r>
              <a:rPr lang="en-US" dirty="0" err="1" smtClean="0"/>
              <a:t>Clin</a:t>
            </a:r>
            <a:r>
              <a:rPr lang="en-US" dirty="0" smtClean="0"/>
              <a:t> </a:t>
            </a:r>
            <a:r>
              <a:rPr lang="en-US" dirty="0" err="1" smtClean="0"/>
              <a:t>Pharmacol</a:t>
            </a:r>
            <a:r>
              <a:rPr lang="en-US" dirty="0" smtClean="0"/>
              <a:t> </a:t>
            </a:r>
            <a:r>
              <a:rPr lang="en-US" dirty="0" err="1" smtClean="0"/>
              <a:t>Ther</a:t>
            </a:r>
            <a:r>
              <a:rPr lang="en-US" dirty="0" smtClean="0"/>
              <a:t>. 13(5): 481-493, 2008.</a:t>
            </a:r>
          </a:p>
          <a:p>
            <a:pPr>
              <a:buNone/>
            </a:pPr>
            <a:endParaRPr lang="en-US" dirty="0" smtClean="0"/>
          </a:p>
          <a:p>
            <a:pPr>
              <a:buNone/>
            </a:pPr>
            <a:r>
              <a:rPr lang="en-US" dirty="0" err="1" smtClean="0"/>
              <a:t>Zuppa</a:t>
            </a:r>
            <a:r>
              <a:rPr lang="en-US" dirty="0" smtClean="0"/>
              <a:t> AF, Barrett JS. Pharmacokinetics and </a:t>
            </a:r>
            <a:r>
              <a:rPr lang="en-US" dirty="0" err="1" smtClean="0"/>
              <a:t>pharmacodynamics</a:t>
            </a:r>
            <a:r>
              <a:rPr lang="en-US" dirty="0" smtClean="0"/>
              <a:t> in the critically ill child. </a:t>
            </a:r>
            <a:r>
              <a:rPr lang="en-US" dirty="0" err="1" smtClean="0"/>
              <a:t>Pediatr</a:t>
            </a:r>
            <a:r>
              <a:rPr lang="en-US" dirty="0" smtClean="0"/>
              <a:t> </a:t>
            </a:r>
            <a:r>
              <a:rPr lang="en-US" dirty="0" err="1" smtClean="0"/>
              <a:t>Clin</a:t>
            </a:r>
            <a:r>
              <a:rPr lang="en-US" dirty="0" smtClean="0"/>
              <a:t> North Am. 55(3):735-55, 2008.</a:t>
            </a:r>
          </a:p>
          <a:p>
            <a:pPr>
              <a:buNone/>
            </a:pPr>
            <a:endParaRPr lang="en-US" dirty="0" smtClean="0"/>
          </a:p>
          <a:p>
            <a:pPr>
              <a:buNone/>
            </a:pPr>
            <a:r>
              <a:rPr lang="en-US" dirty="0" err="1" smtClean="0"/>
              <a:t>Skolnik</a:t>
            </a:r>
            <a:r>
              <a:rPr lang="en-US" dirty="0" smtClean="0"/>
              <a:t> JM and Barrett JS. Refining the Phase 1 Pediatric Trial.  Pediatric Health 2(2): 105-106, 2008. </a:t>
            </a:r>
            <a:r>
              <a:rPr lang="en-US" dirty="0" err="1" smtClean="0"/>
              <a:t>ponse</a:t>
            </a:r>
            <a:r>
              <a:rPr lang="en-US" dirty="0" smtClean="0"/>
              <a:t>. J </a:t>
            </a:r>
            <a:r>
              <a:rPr lang="en-US" dirty="0" err="1" smtClean="0"/>
              <a:t>Clin</a:t>
            </a:r>
            <a:r>
              <a:rPr lang="en-US" dirty="0" smtClean="0"/>
              <a:t> Oncology 29(23):3109-11, 2011.</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References</a:t>
            </a:r>
            <a:endParaRPr lang="en-US" sz="3200" u="sng" cap="small" dirty="0">
              <a:solidFill>
                <a:srgbClr val="730000"/>
              </a:solidFill>
            </a:endParaRPr>
          </a:p>
        </p:txBody>
      </p:sp>
      <p:sp>
        <p:nvSpPr>
          <p:cNvPr id="3" name="Content Placeholder 2"/>
          <p:cNvSpPr>
            <a:spLocks noGrp="1"/>
          </p:cNvSpPr>
          <p:nvPr>
            <p:ph idx="1"/>
          </p:nvPr>
        </p:nvSpPr>
        <p:spPr>
          <a:xfrm>
            <a:off x="457200" y="1143000"/>
            <a:ext cx="8610600" cy="4906963"/>
          </a:xfrm>
        </p:spPr>
        <p:txBody>
          <a:bodyPr>
            <a:normAutofit fontScale="25000" lnSpcReduction="20000"/>
          </a:bodyPr>
          <a:lstStyle/>
          <a:p>
            <a:pPr marL="347472" indent="-347472">
              <a:spcBef>
                <a:spcPts val="192"/>
              </a:spcBef>
              <a:buNone/>
            </a:pPr>
            <a:r>
              <a:rPr lang="en-US" dirty="0" smtClean="0"/>
              <a:t>Barrett JS, Shi J, </a:t>
            </a:r>
            <a:r>
              <a:rPr lang="en-US" dirty="0" err="1" smtClean="0"/>
              <a:t>Xie</a:t>
            </a:r>
            <a:r>
              <a:rPr lang="en-US" dirty="0" smtClean="0"/>
              <a:t> H, Huang X, </a:t>
            </a:r>
            <a:r>
              <a:rPr lang="en-US" dirty="0" err="1" smtClean="0"/>
              <a:t>Fossler</a:t>
            </a:r>
            <a:r>
              <a:rPr lang="en-US" dirty="0" smtClean="0"/>
              <a:t> MJ and Sun R. Globalization of Quantitative Pharmacology: First International Symposium of Quantitative Pharmacology in Drug Development and Regulation. J </a:t>
            </a:r>
            <a:r>
              <a:rPr lang="en-US" dirty="0" err="1" smtClean="0"/>
              <a:t>Clin</a:t>
            </a:r>
            <a:r>
              <a:rPr lang="en-US" dirty="0" smtClean="0"/>
              <a:t> </a:t>
            </a:r>
            <a:r>
              <a:rPr lang="en-US" dirty="0" err="1" smtClean="0"/>
              <a:t>Pharmacol</a:t>
            </a:r>
            <a:r>
              <a:rPr lang="en-US" dirty="0" smtClean="0"/>
              <a:t> 48(7): 787-792, 2008.</a:t>
            </a:r>
          </a:p>
          <a:p>
            <a:pPr marL="347472" indent="-347472">
              <a:spcBef>
                <a:spcPts val="192"/>
              </a:spcBef>
              <a:buNone/>
            </a:pPr>
            <a:endParaRPr lang="en-US" dirty="0" smtClean="0"/>
          </a:p>
          <a:p>
            <a:pPr marL="347472" indent="-347472">
              <a:spcBef>
                <a:spcPts val="192"/>
              </a:spcBef>
              <a:buNone/>
            </a:pPr>
            <a:r>
              <a:rPr lang="en-US" dirty="0" smtClean="0"/>
              <a:t>Barrett JS, Patel D, </a:t>
            </a:r>
            <a:r>
              <a:rPr lang="en-US" dirty="0" err="1" smtClean="0"/>
              <a:t>Jayaraman</a:t>
            </a:r>
            <a:r>
              <a:rPr lang="en-US" dirty="0" smtClean="0"/>
              <a:t> B, </a:t>
            </a:r>
            <a:r>
              <a:rPr lang="en-US" dirty="0" err="1" smtClean="0"/>
              <a:t>Narayan</a:t>
            </a:r>
            <a:r>
              <a:rPr lang="en-US" dirty="0" smtClean="0"/>
              <a:t> M, </a:t>
            </a:r>
            <a:r>
              <a:rPr lang="en-US" dirty="0" err="1" smtClean="0"/>
              <a:t>Zuppa</a:t>
            </a:r>
            <a:r>
              <a:rPr lang="en-US" dirty="0" smtClean="0"/>
              <a:t> A. Key Performance Indicators for the Assessment of Pediatric </a:t>
            </a:r>
            <a:r>
              <a:rPr lang="en-US" dirty="0" err="1" smtClean="0"/>
              <a:t>Pharmacotherapeutic</a:t>
            </a:r>
            <a:r>
              <a:rPr lang="en-US" dirty="0" smtClean="0"/>
              <a:t> Guidance. J </a:t>
            </a:r>
            <a:r>
              <a:rPr lang="en-US" dirty="0" err="1" smtClean="0"/>
              <a:t>Pediatr</a:t>
            </a:r>
            <a:r>
              <a:rPr lang="en-US" dirty="0" smtClean="0"/>
              <a:t> </a:t>
            </a:r>
            <a:r>
              <a:rPr lang="en-US" dirty="0" err="1" smtClean="0"/>
              <a:t>Pharmacol</a:t>
            </a:r>
            <a:r>
              <a:rPr lang="en-US" dirty="0" smtClean="0"/>
              <a:t> </a:t>
            </a:r>
            <a:r>
              <a:rPr lang="en-US" dirty="0" err="1" smtClean="0"/>
              <a:t>Ther</a:t>
            </a:r>
            <a:r>
              <a:rPr lang="en-US" dirty="0" smtClean="0"/>
              <a:t> 13: 141-155, 2008.</a:t>
            </a:r>
          </a:p>
          <a:p>
            <a:pPr marL="347472" indent="-347472">
              <a:spcBef>
                <a:spcPts val="192"/>
              </a:spcBef>
              <a:buNone/>
            </a:pPr>
            <a:endParaRPr lang="en-US" dirty="0" smtClean="0"/>
          </a:p>
          <a:p>
            <a:pPr marL="347472" indent="-347472">
              <a:spcBef>
                <a:spcPts val="192"/>
              </a:spcBef>
              <a:buNone/>
            </a:pPr>
            <a:r>
              <a:rPr lang="en-US" dirty="0" smtClean="0"/>
              <a:t>Wade KC, Wu D, Kaufman DA, Ward RM, Benjamin DK, Ramey N, </a:t>
            </a:r>
            <a:r>
              <a:rPr lang="en-US" dirty="0" err="1" smtClean="0"/>
              <a:t>Jayaraman</a:t>
            </a:r>
            <a:r>
              <a:rPr lang="en-US" dirty="0" smtClean="0"/>
              <a:t> B, </a:t>
            </a:r>
            <a:r>
              <a:rPr lang="en-US" dirty="0" err="1" smtClean="0"/>
              <a:t>Kalle</a:t>
            </a:r>
            <a:r>
              <a:rPr lang="en-US" dirty="0" smtClean="0"/>
              <a:t> H, Adamson PC, </a:t>
            </a:r>
            <a:r>
              <a:rPr lang="en-US" dirty="0" err="1" smtClean="0"/>
              <a:t>Gastonguay</a:t>
            </a:r>
            <a:r>
              <a:rPr lang="en-US" dirty="0" smtClean="0"/>
              <a:t> M, Barrett JS.  Population Pharmacokinetics of </a:t>
            </a:r>
            <a:r>
              <a:rPr lang="en-US" dirty="0" err="1" smtClean="0"/>
              <a:t>Fluconazole</a:t>
            </a:r>
            <a:r>
              <a:rPr lang="en-US" dirty="0" smtClean="0"/>
              <a:t> in Young Infants. </a:t>
            </a:r>
            <a:r>
              <a:rPr lang="en-US" dirty="0" err="1" smtClean="0"/>
              <a:t>Antimicrob</a:t>
            </a:r>
            <a:r>
              <a:rPr lang="en-US" dirty="0" smtClean="0"/>
              <a:t> Agents </a:t>
            </a:r>
            <a:r>
              <a:rPr lang="en-US" dirty="0" err="1" smtClean="0"/>
              <a:t>Chemother</a:t>
            </a:r>
            <a:r>
              <a:rPr lang="en-US" dirty="0" smtClean="0"/>
              <a:t> 52(11):4043-9, 2008.</a:t>
            </a:r>
          </a:p>
          <a:p>
            <a:pPr marL="347472" indent="-347472">
              <a:spcBef>
                <a:spcPts val="192"/>
              </a:spcBef>
              <a:buNone/>
            </a:pPr>
            <a:endParaRPr lang="en-US" dirty="0" smtClean="0"/>
          </a:p>
          <a:p>
            <a:pPr marL="347472" indent="-347472">
              <a:spcBef>
                <a:spcPts val="192"/>
              </a:spcBef>
              <a:buNone/>
            </a:pPr>
            <a:r>
              <a:rPr lang="en-US" dirty="0" smtClean="0"/>
              <a:t>Barrett JS, </a:t>
            </a:r>
            <a:r>
              <a:rPr lang="en-US" dirty="0" err="1" smtClean="0"/>
              <a:t>Skolnik</a:t>
            </a:r>
            <a:r>
              <a:rPr lang="en-US" dirty="0" smtClean="0"/>
              <a:t> JM, </a:t>
            </a:r>
            <a:r>
              <a:rPr lang="en-US" dirty="0" err="1" smtClean="0"/>
              <a:t>Jayaraman</a:t>
            </a:r>
            <a:r>
              <a:rPr lang="en-US" dirty="0" smtClean="0"/>
              <a:t> B, Patel D, Adamson PC. Improving Study Design and Conduct Efficiency of Event-Driven Clinical Trials via Discrete Event Simulation: Application to Pediatric Oncology. Clinical </a:t>
            </a:r>
            <a:r>
              <a:rPr lang="en-US" dirty="0" err="1" smtClean="0"/>
              <a:t>Pharmacol</a:t>
            </a:r>
            <a:r>
              <a:rPr lang="en-US" dirty="0" smtClean="0"/>
              <a:t> </a:t>
            </a:r>
            <a:r>
              <a:rPr lang="en-US" dirty="0" err="1" smtClean="0"/>
              <a:t>Ther</a:t>
            </a:r>
            <a:r>
              <a:rPr lang="en-US" dirty="0" smtClean="0"/>
              <a:t> 84(6): 729-733, 2008.</a:t>
            </a:r>
          </a:p>
          <a:p>
            <a:pPr marL="347472" indent="-347472">
              <a:spcBef>
                <a:spcPts val="192"/>
              </a:spcBef>
              <a:buNone/>
            </a:pPr>
            <a:endParaRPr lang="en-US" dirty="0" smtClean="0"/>
          </a:p>
          <a:p>
            <a:pPr marL="347472" indent="-347472">
              <a:spcBef>
                <a:spcPts val="192"/>
              </a:spcBef>
              <a:buNone/>
            </a:pPr>
            <a:r>
              <a:rPr lang="en-US" dirty="0" err="1" smtClean="0"/>
              <a:t>Menon</a:t>
            </a:r>
            <a:r>
              <a:rPr lang="en-US" dirty="0" smtClean="0"/>
              <a:t>-Andersen D, </a:t>
            </a:r>
            <a:r>
              <a:rPr lang="en-US" dirty="0" err="1" smtClean="0"/>
              <a:t>Mondick</a:t>
            </a:r>
            <a:r>
              <a:rPr lang="en-US" dirty="0" smtClean="0"/>
              <a:t> JT, </a:t>
            </a:r>
            <a:r>
              <a:rPr lang="en-US" dirty="0" err="1" smtClean="0"/>
              <a:t>Jayaraman</a:t>
            </a:r>
            <a:r>
              <a:rPr lang="en-US" dirty="0" smtClean="0"/>
              <a:t> B, Thompson PA, </a:t>
            </a:r>
            <a:r>
              <a:rPr lang="en-US" dirty="0" err="1" smtClean="0"/>
              <a:t>Blaney</a:t>
            </a:r>
            <a:r>
              <a:rPr lang="en-US" dirty="0" smtClean="0"/>
              <a:t> SM, Adamson PC, Barrett JS. Population Pharmacokinetics of </a:t>
            </a:r>
            <a:r>
              <a:rPr lang="en-US" dirty="0" err="1" smtClean="0"/>
              <a:t>Imatinb</a:t>
            </a:r>
            <a:r>
              <a:rPr lang="en-US" dirty="0" smtClean="0"/>
              <a:t> </a:t>
            </a:r>
            <a:r>
              <a:rPr lang="en-US" dirty="0" err="1" smtClean="0"/>
              <a:t>Mesylate</a:t>
            </a:r>
            <a:r>
              <a:rPr lang="en-US" dirty="0" smtClean="0"/>
              <a:t> and its Metabolite in Children and Young Adults. Cancer </a:t>
            </a:r>
            <a:r>
              <a:rPr lang="en-US" dirty="0" err="1" smtClean="0"/>
              <a:t>Chemother</a:t>
            </a:r>
            <a:r>
              <a:rPr lang="en-US" dirty="0" smtClean="0"/>
              <a:t> and </a:t>
            </a:r>
            <a:r>
              <a:rPr lang="en-US" dirty="0" err="1" smtClean="0"/>
              <a:t>Pharmacol</a:t>
            </a:r>
            <a:r>
              <a:rPr lang="en-US" dirty="0" smtClean="0"/>
              <a:t> 63(2):229-38, 2009.</a:t>
            </a:r>
          </a:p>
          <a:p>
            <a:pPr marL="347472" indent="-347472">
              <a:spcBef>
                <a:spcPts val="192"/>
              </a:spcBef>
              <a:buNone/>
            </a:pPr>
            <a:endParaRPr lang="en-US" dirty="0" smtClean="0"/>
          </a:p>
          <a:p>
            <a:pPr marL="347472" indent="-347472">
              <a:spcBef>
                <a:spcPts val="192"/>
              </a:spcBef>
              <a:buNone/>
            </a:pPr>
            <a:r>
              <a:rPr lang="en-US" dirty="0" smtClean="0"/>
              <a:t>Wade KC, Benjamin Jr. DK, Kaufman DA, Ward RM, Smith PB, </a:t>
            </a:r>
            <a:r>
              <a:rPr lang="en-US" dirty="0" err="1" smtClean="0"/>
              <a:t>Jayaraman</a:t>
            </a:r>
            <a:r>
              <a:rPr lang="en-US" dirty="0" smtClean="0"/>
              <a:t> B, Adamson PC, </a:t>
            </a:r>
            <a:r>
              <a:rPr lang="en-US" dirty="0" err="1" smtClean="0"/>
              <a:t>Gastonguay</a:t>
            </a:r>
            <a:r>
              <a:rPr lang="en-US" dirty="0" smtClean="0"/>
              <a:t> M, Barrett JS. </a:t>
            </a:r>
            <a:r>
              <a:rPr lang="en-US" dirty="0" err="1" smtClean="0"/>
              <a:t>Fluconazole</a:t>
            </a:r>
            <a:r>
              <a:rPr lang="en-US" dirty="0" smtClean="0"/>
              <a:t> dosing for the prevention or treatment of invasive </a:t>
            </a:r>
            <a:r>
              <a:rPr lang="en-US" dirty="0" err="1" smtClean="0"/>
              <a:t>candidiasis</a:t>
            </a:r>
            <a:r>
              <a:rPr lang="en-US" dirty="0" smtClean="0"/>
              <a:t> in young infants. </a:t>
            </a:r>
            <a:r>
              <a:rPr lang="en-US" dirty="0" err="1" smtClean="0"/>
              <a:t>Ped</a:t>
            </a:r>
            <a:r>
              <a:rPr lang="en-US" dirty="0" smtClean="0"/>
              <a:t> Infectious Disease J 28(8): 717-23, 2009.</a:t>
            </a:r>
          </a:p>
          <a:p>
            <a:pPr marL="347472" indent="-347472">
              <a:spcBef>
                <a:spcPts val="192"/>
              </a:spcBef>
              <a:buNone/>
            </a:pPr>
            <a:endParaRPr lang="en-US" dirty="0" smtClean="0"/>
          </a:p>
          <a:p>
            <a:pPr marL="347472" indent="-347472">
              <a:spcBef>
                <a:spcPts val="192"/>
              </a:spcBef>
              <a:buNone/>
            </a:pPr>
            <a:r>
              <a:rPr lang="en-US" dirty="0" err="1" smtClean="0"/>
              <a:t>Läer</a:t>
            </a:r>
            <a:r>
              <a:rPr lang="en-US" dirty="0" smtClean="0"/>
              <a:t> S, Barrett JS, and </a:t>
            </a:r>
            <a:r>
              <a:rPr lang="en-US" dirty="0" err="1" smtClean="0"/>
              <a:t>Meibohm</a:t>
            </a:r>
            <a:r>
              <a:rPr lang="en-US" dirty="0" smtClean="0"/>
              <a:t> B. The In </a:t>
            </a:r>
            <a:r>
              <a:rPr lang="en-US" dirty="0" err="1" smtClean="0"/>
              <a:t>Silico</a:t>
            </a:r>
            <a:r>
              <a:rPr lang="en-US" dirty="0" smtClean="0"/>
              <a:t> Child: Using Simulation to Guide Pediatric Drug Development and Manage Pediatric Pharmacotherapy. J </a:t>
            </a:r>
            <a:r>
              <a:rPr lang="en-US" dirty="0" err="1" smtClean="0"/>
              <a:t>Clin</a:t>
            </a:r>
            <a:r>
              <a:rPr lang="en-US" dirty="0" smtClean="0"/>
              <a:t> </a:t>
            </a:r>
            <a:r>
              <a:rPr lang="en-US" dirty="0" err="1" smtClean="0"/>
              <a:t>Pharmacol</a:t>
            </a:r>
            <a:r>
              <a:rPr lang="en-US" dirty="0" smtClean="0"/>
              <a:t> 49(8): 889-904, 2009.</a:t>
            </a:r>
          </a:p>
          <a:p>
            <a:pPr marL="347472" indent="-347472">
              <a:spcBef>
                <a:spcPts val="192"/>
              </a:spcBef>
              <a:buNone/>
            </a:pPr>
            <a:endParaRPr lang="en-US" dirty="0" smtClean="0"/>
          </a:p>
          <a:p>
            <a:pPr marL="347472" indent="-347472">
              <a:spcBef>
                <a:spcPts val="192"/>
              </a:spcBef>
              <a:buNone/>
            </a:pPr>
            <a:r>
              <a:rPr lang="en-US" dirty="0" smtClean="0"/>
              <a:t>Su F, Nicolson SC, </a:t>
            </a:r>
            <a:r>
              <a:rPr lang="en-US" dirty="0" err="1" smtClean="0"/>
              <a:t>Gastonguay</a:t>
            </a:r>
            <a:r>
              <a:rPr lang="en-US" dirty="0" smtClean="0"/>
              <a:t> MR, Barrett JS, Adamson PC, Kang DS, </a:t>
            </a:r>
            <a:r>
              <a:rPr lang="en-US" dirty="0" err="1" smtClean="0"/>
              <a:t>Godinez</a:t>
            </a:r>
            <a:r>
              <a:rPr lang="en-US" dirty="0" smtClean="0"/>
              <a:t> RI, </a:t>
            </a:r>
            <a:r>
              <a:rPr lang="en-US" dirty="0" err="1" smtClean="0"/>
              <a:t>Zuppa</a:t>
            </a:r>
            <a:r>
              <a:rPr lang="en-US" dirty="0" smtClean="0"/>
              <a:t> AF. Population Pharmacokinetics of </a:t>
            </a:r>
            <a:r>
              <a:rPr lang="en-US" dirty="0" err="1" smtClean="0"/>
              <a:t>Dexmedetomidine</a:t>
            </a:r>
            <a:r>
              <a:rPr lang="en-US" dirty="0" smtClean="0"/>
              <a:t> in Infants Following Open Heart Surgery. </a:t>
            </a:r>
            <a:r>
              <a:rPr lang="en-US" dirty="0" err="1" smtClean="0"/>
              <a:t>Anesth</a:t>
            </a:r>
            <a:r>
              <a:rPr lang="en-US" dirty="0" smtClean="0"/>
              <a:t> </a:t>
            </a:r>
            <a:r>
              <a:rPr lang="en-US" dirty="0" err="1" smtClean="0"/>
              <a:t>Analg</a:t>
            </a:r>
            <a:r>
              <a:rPr lang="en-US" dirty="0" smtClean="0"/>
              <a:t>. 110(5):1383-92, 2010.</a:t>
            </a:r>
          </a:p>
          <a:p>
            <a:pPr marL="347472" indent="-347472">
              <a:spcBef>
                <a:spcPts val="192"/>
              </a:spcBef>
              <a:buNone/>
            </a:pPr>
            <a:endParaRPr lang="en-US" dirty="0" smtClean="0"/>
          </a:p>
          <a:p>
            <a:pPr marL="347472" indent="-347472">
              <a:spcBef>
                <a:spcPts val="192"/>
              </a:spcBef>
              <a:buNone/>
            </a:pPr>
            <a:r>
              <a:rPr lang="en-US" dirty="0" err="1" smtClean="0"/>
              <a:t>Marsenic</a:t>
            </a:r>
            <a:r>
              <a:rPr lang="en-US" dirty="0" smtClean="0"/>
              <a:t> O, Zhang L, </a:t>
            </a:r>
            <a:r>
              <a:rPr lang="en-US" dirty="0" err="1" smtClean="0"/>
              <a:t>Zuppa</a:t>
            </a:r>
            <a:r>
              <a:rPr lang="en-US" dirty="0" smtClean="0"/>
              <a:t> A, Barrett JS, </a:t>
            </a:r>
            <a:r>
              <a:rPr lang="en-US" dirty="0" err="1" smtClean="0"/>
              <a:t>Pfister</a:t>
            </a:r>
            <a:r>
              <a:rPr lang="en-US" dirty="0" smtClean="0"/>
              <a:t> M. Application of Individualized Bayesian Urea Kinetic Modeling to pediatric </a:t>
            </a:r>
            <a:r>
              <a:rPr lang="en-US" dirty="0" err="1" smtClean="0"/>
              <a:t>hemodialysis</a:t>
            </a:r>
            <a:r>
              <a:rPr lang="en-US" dirty="0" smtClean="0"/>
              <a:t>. ASAOI J 56(3):246-53, 2010.</a:t>
            </a:r>
          </a:p>
          <a:p>
            <a:pPr marL="347472" indent="-347472">
              <a:spcBef>
                <a:spcPts val="192"/>
              </a:spcBef>
              <a:buNone/>
            </a:pPr>
            <a:endParaRPr lang="en-US" dirty="0" smtClean="0"/>
          </a:p>
          <a:p>
            <a:pPr marL="347472" indent="-347472">
              <a:spcBef>
                <a:spcPts val="192"/>
              </a:spcBef>
              <a:buNone/>
            </a:pPr>
            <a:r>
              <a:rPr lang="en-US" dirty="0" smtClean="0"/>
              <a:t>Kimura T, </a:t>
            </a:r>
            <a:r>
              <a:rPr lang="en-US" dirty="0" err="1" smtClean="0"/>
              <a:t>Kashiwase</a:t>
            </a:r>
            <a:r>
              <a:rPr lang="en-US" dirty="0" smtClean="0"/>
              <a:t> S, </a:t>
            </a:r>
            <a:r>
              <a:rPr lang="en-US" dirty="0" err="1" smtClean="0"/>
              <a:t>Makimoto</a:t>
            </a:r>
            <a:r>
              <a:rPr lang="en-US" dirty="0" smtClean="0"/>
              <a:t> A, </a:t>
            </a:r>
            <a:r>
              <a:rPr lang="en-US" dirty="0" err="1" smtClean="0"/>
              <a:t>Kumagai</a:t>
            </a:r>
            <a:r>
              <a:rPr lang="en-US" dirty="0" smtClean="0"/>
              <a:t> M, </a:t>
            </a:r>
            <a:r>
              <a:rPr lang="en-US" dirty="0" err="1" smtClean="0"/>
              <a:t>Taga</a:t>
            </a:r>
            <a:r>
              <a:rPr lang="en-US" dirty="0" smtClean="0"/>
              <a:t> T, Ishida Y, Ida K, </a:t>
            </a:r>
            <a:r>
              <a:rPr lang="en-US" dirty="0" err="1" smtClean="0"/>
              <a:t>Nagatoshi</a:t>
            </a:r>
            <a:r>
              <a:rPr lang="en-US" dirty="0" smtClean="0"/>
              <a:t> Y, </a:t>
            </a:r>
            <a:r>
              <a:rPr lang="en-US" dirty="0" err="1" smtClean="0"/>
              <a:t>Mugishima</a:t>
            </a:r>
            <a:r>
              <a:rPr lang="en-US" dirty="0" smtClean="0"/>
              <a:t> H, Kaneko M, Barrett JS. Pharmacokinetic and </a:t>
            </a:r>
            <a:r>
              <a:rPr lang="en-US" dirty="0" err="1" smtClean="0"/>
              <a:t>pharmacodynaminc</a:t>
            </a:r>
            <a:r>
              <a:rPr lang="en-US" dirty="0" smtClean="0"/>
              <a:t> Investigation of </a:t>
            </a:r>
            <a:r>
              <a:rPr lang="en-US" dirty="0" err="1" smtClean="0"/>
              <a:t>Irinotecan</a:t>
            </a:r>
            <a:r>
              <a:rPr lang="en-US" dirty="0" smtClean="0"/>
              <a:t> hydrochloride in Pediatric Patients with Recurrent or Progressive Solid Tumors.  </a:t>
            </a:r>
            <a:r>
              <a:rPr lang="en-US" dirty="0" err="1" smtClean="0"/>
              <a:t>Int</a:t>
            </a:r>
            <a:r>
              <a:rPr lang="en-US" dirty="0" smtClean="0"/>
              <a:t> J </a:t>
            </a:r>
            <a:r>
              <a:rPr lang="en-US" dirty="0" err="1" smtClean="0"/>
              <a:t>Clin</a:t>
            </a:r>
            <a:r>
              <a:rPr lang="en-US" dirty="0" smtClean="0"/>
              <a:t> </a:t>
            </a:r>
            <a:r>
              <a:rPr lang="en-US" dirty="0" err="1" smtClean="0"/>
              <a:t>Pharmacol</a:t>
            </a:r>
            <a:r>
              <a:rPr lang="en-US" dirty="0" smtClean="0"/>
              <a:t> </a:t>
            </a:r>
            <a:r>
              <a:rPr lang="en-US" dirty="0" err="1" smtClean="0"/>
              <a:t>Ther</a:t>
            </a:r>
            <a:r>
              <a:rPr lang="en-US" dirty="0" smtClean="0"/>
              <a:t>. 48(5):327-334, 2010.</a:t>
            </a:r>
          </a:p>
          <a:p>
            <a:pPr marL="347472" indent="-347472">
              <a:spcBef>
                <a:spcPts val="192"/>
              </a:spcBef>
              <a:buNone/>
            </a:pPr>
            <a:endParaRPr lang="en-US" dirty="0" smtClean="0"/>
          </a:p>
          <a:p>
            <a:pPr marL="347472" indent="-347472">
              <a:spcBef>
                <a:spcPts val="192"/>
              </a:spcBef>
              <a:buNone/>
            </a:pPr>
            <a:r>
              <a:rPr lang="en-US" dirty="0" err="1" smtClean="0"/>
              <a:t>Skolnik</a:t>
            </a:r>
            <a:r>
              <a:rPr lang="en-US" dirty="0" smtClean="0"/>
              <a:t> JM, Zhang AY, Barrett JS, and Adamson PC. Approaches to clear residual chemotherapeutics from indwelling catheters in children with cancer J. </a:t>
            </a:r>
            <a:r>
              <a:rPr lang="en-US" dirty="0" err="1" smtClean="0"/>
              <a:t>Ther</a:t>
            </a:r>
            <a:r>
              <a:rPr lang="en-US" dirty="0" smtClean="0"/>
              <a:t>. Drug Monitoring 32(6): 741-8, 2010.</a:t>
            </a:r>
          </a:p>
          <a:p>
            <a:pPr marL="347472" indent="-347472">
              <a:spcBef>
                <a:spcPts val="192"/>
              </a:spcBef>
              <a:buNone/>
            </a:pPr>
            <a:endParaRPr lang="en-US" dirty="0" smtClean="0"/>
          </a:p>
          <a:p>
            <a:pPr marL="347472" indent="-347472">
              <a:spcBef>
                <a:spcPts val="192"/>
              </a:spcBef>
              <a:buNone/>
            </a:pPr>
            <a:r>
              <a:rPr lang="en-US" dirty="0" err="1" smtClean="0"/>
              <a:t>Langholz</a:t>
            </a:r>
            <a:r>
              <a:rPr lang="en-US" dirty="0" smtClean="0"/>
              <a:t> B, </a:t>
            </a:r>
            <a:r>
              <a:rPr lang="en-US" dirty="0" err="1" smtClean="0"/>
              <a:t>Skolnik</a:t>
            </a:r>
            <a:r>
              <a:rPr lang="en-US" dirty="0" smtClean="0"/>
              <a:t> J, Barrett JS, </a:t>
            </a:r>
            <a:r>
              <a:rPr lang="en-US" dirty="0" err="1" smtClean="0"/>
              <a:t>Renbarger</a:t>
            </a:r>
            <a:r>
              <a:rPr lang="en-US" dirty="0" smtClean="0"/>
              <a:t> J, Seibel N, </a:t>
            </a:r>
            <a:r>
              <a:rPr lang="en-US" dirty="0" err="1" smtClean="0"/>
              <a:t>Zajicek</a:t>
            </a:r>
            <a:r>
              <a:rPr lang="en-US" dirty="0" smtClean="0"/>
              <a:t> A, Arndt C. </a:t>
            </a:r>
            <a:r>
              <a:rPr lang="en-US" dirty="0" err="1" smtClean="0"/>
              <a:t>Dactinomycin</a:t>
            </a:r>
            <a:r>
              <a:rPr lang="en-US" dirty="0" smtClean="0"/>
              <a:t> and </a:t>
            </a:r>
            <a:r>
              <a:rPr lang="en-US" dirty="0" err="1" smtClean="0"/>
              <a:t>vincristine</a:t>
            </a:r>
            <a:r>
              <a:rPr lang="en-US" dirty="0" smtClean="0"/>
              <a:t> toxicity in the treatment of childhood cancer: A retrospective study from the Children’s Oncology Group. Pediatric Blood &amp; Cancer 57(2):252-7, 2011.</a:t>
            </a:r>
          </a:p>
          <a:p>
            <a:pPr marL="347472" indent="-347472">
              <a:spcBef>
                <a:spcPts val="192"/>
              </a:spcBef>
              <a:buNone/>
            </a:pPr>
            <a:endParaRPr lang="en-US" dirty="0" smtClean="0"/>
          </a:p>
          <a:p>
            <a:pPr marL="347472" indent="-347472">
              <a:spcBef>
                <a:spcPts val="192"/>
              </a:spcBef>
              <a:buNone/>
            </a:pPr>
            <a:r>
              <a:rPr lang="en-US" dirty="0" err="1" smtClean="0"/>
              <a:t>Dombrowsky</a:t>
            </a:r>
            <a:r>
              <a:rPr lang="en-US" dirty="0" smtClean="0"/>
              <a:t> E, </a:t>
            </a:r>
            <a:r>
              <a:rPr lang="en-US" dirty="0" err="1" smtClean="0"/>
              <a:t>Jayaraman</a:t>
            </a:r>
            <a:r>
              <a:rPr lang="en-US" dirty="0" smtClean="0"/>
              <a:t> B, </a:t>
            </a:r>
            <a:r>
              <a:rPr lang="en-US" dirty="0" err="1" smtClean="0"/>
              <a:t>Narayan</a:t>
            </a:r>
            <a:r>
              <a:rPr lang="en-US" dirty="0" smtClean="0"/>
              <a:t> M, Barrett JS. Evaluating Performance of a Decision Support System to Improve </a:t>
            </a:r>
            <a:r>
              <a:rPr lang="en-US" dirty="0" err="1" smtClean="0"/>
              <a:t>Methotrexate</a:t>
            </a:r>
            <a:r>
              <a:rPr lang="en-US" dirty="0" smtClean="0"/>
              <a:t> Pharmacotherapy in Children with Cancer. J. </a:t>
            </a:r>
            <a:r>
              <a:rPr lang="en-US" dirty="0" err="1" smtClean="0"/>
              <a:t>Ther</a:t>
            </a:r>
            <a:r>
              <a:rPr lang="en-US" dirty="0" smtClean="0"/>
              <a:t>. Drug Monitoring 33(1): 99-107, 2011.</a:t>
            </a:r>
          </a:p>
          <a:p>
            <a:pPr marL="347472" indent="-347472">
              <a:spcBef>
                <a:spcPts val="192"/>
              </a:spcBef>
              <a:buNone/>
            </a:pPr>
            <a:endParaRPr lang="en-US" dirty="0" smtClean="0"/>
          </a:p>
          <a:p>
            <a:pPr marL="347472" indent="-347472">
              <a:spcBef>
                <a:spcPts val="192"/>
              </a:spcBef>
              <a:buNone/>
            </a:pPr>
            <a:r>
              <a:rPr lang="en-US" dirty="0" smtClean="0"/>
              <a:t>Piper L, Smith B, </a:t>
            </a:r>
            <a:r>
              <a:rPr lang="en-US" dirty="0" err="1" smtClean="0"/>
              <a:t>Hornik</a:t>
            </a:r>
            <a:r>
              <a:rPr lang="en-US" dirty="0" smtClean="0"/>
              <a:t> CP, </a:t>
            </a:r>
            <a:r>
              <a:rPr lang="en-US" dirty="0" err="1" smtClean="0"/>
              <a:t>Cheifetz</a:t>
            </a:r>
            <a:r>
              <a:rPr lang="en-US" dirty="0" smtClean="0"/>
              <a:t> IM, Barrett JS, </a:t>
            </a:r>
            <a:r>
              <a:rPr lang="en-US" dirty="0" err="1" smtClean="0"/>
              <a:t>Moorthy</a:t>
            </a:r>
            <a:r>
              <a:rPr lang="en-US" dirty="0" smtClean="0"/>
              <a:t> G, Wade KC, Cohen-</a:t>
            </a:r>
            <a:r>
              <a:rPr lang="en-US" dirty="0" err="1" smtClean="0"/>
              <a:t>Wolkowiesz</a:t>
            </a:r>
            <a:r>
              <a:rPr lang="en-US" dirty="0" smtClean="0"/>
              <a:t>, Benjamin DK. </a:t>
            </a:r>
            <a:r>
              <a:rPr lang="en-US" dirty="0" err="1" smtClean="0"/>
              <a:t>Fluconazole</a:t>
            </a:r>
            <a:r>
              <a:rPr lang="en-US" dirty="0" smtClean="0"/>
              <a:t> Loading Dose Pharmacokinetics and Safety in Infants. Pediatric Infectious Disease J 30(5): 375-8, 2011.</a:t>
            </a:r>
          </a:p>
          <a:p>
            <a:pPr marL="347472" indent="-347472">
              <a:spcBef>
                <a:spcPts val="192"/>
              </a:spcBef>
              <a:buNone/>
            </a:pPr>
            <a:endParaRPr lang="en-US" dirty="0" smtClean="0"/>
          </a:p>
          <a:p>
            <a:pPr marL="347472" indent="-347472">
              <a:spcBef>
                <a:spcPts val="192"/>
              </a:spcBef>
              <a:buNone/>
            </a:pPr>
            <a:r>
              <a:rPr lang="en-US" dirty="0" smtClean="0"/>
              <a:t>Barrett JS, </a:t>
            </a:r>
            <a:r>
              <a:rPr lang="en-US" dirty="0" err="1" smtClean="0"/>
              <a:t>Zuppa</a:t>
            </a:r>
            <a:r>
              <a:rPr lang="en-US" dirty="0" smtClean="0"/>
              <a:t> AF, Adamson PC, Patel D and </a:t>
            </a:r>
            <a:r>
              <a:rPr lang="en-US" dirty="0" err="1" smtClean="0"/>
              <a:t>Narayan</a:t>
            </a:r>
            <a:r>
              <a:rPr lang="en-US" dirty="0" smtClean="0"/>
              <a:t> M. Prescribing Habits and Caregiver Satisfaction with Resources for Dosing Children: Rationale for More Informative Dosing Guidance. BMC Pediatrics 11: 25, 2011.</a:t>
            </a:r>
          </a:p>
          <a:p>
            <a:pPr marL="347472" indent="-347472">
              <a:spcBef>
                <a:spcPts val="192"/>
              </a:spcBef>
              <a:buNone/>
            </a:pPr>
            <a:endParaRPr lang="en-US" dirty="0" smtClean="0"/>
          </a:p>
          <a:p>
            <a:pPr>
              <a:buNone/>
            </a:pPr>
            <a:r>
              <a:rPr lang="en-US" dirty="0" smtClean="0"/>
              <a:t>Maitland ML, </a:t>
            </a:r>
            <a:r>
              <a:rPr lang="en-US" dirty="0" err="1" smtClean="0"/>
              <a:t>Bies</a:t>
            </a:r>
            <a:r>
              <a:rPr lang="en-US" dirty="0" smtClean="0"/>
              <a:t> RR, Barrett JS. A Time to Keep and a Time to Cast Away Categories of Tumor Response. J </a:t>
            </a:r>
            <a:r>
              <a:rPr lang="en-US" dirty="0" err="1" smtClean="0"/>
              <a:t>Clin</a:t>
            </a:r>
            <a:r>
              <a:rPr lang="en-US" dirty="0" smtClean="0"/>
              <a:t> Oncology 29(23):3109-11, 2011.</a:t>
            </a:r>
          </a:p>
        </p:txBody>
      </p:sp>
      <p:sp>
        <p:nvSpPr>
          <p:cNvPr id="4" name="Footer Placeholder 3"/>
          <p:cNvSpPr>
            <a:spLocks noGrp="1"/>
          </p:cNvSpPr>
          <p:nvPr>
            <p:ph type="ftr" sz="quarter" idx="11"/>
          </p:nvPr>
        </p:nvSpPr>
        <p:spPr/>
        <p:txBody>
          <a:bodyPr/>
          <a:lstStyle/>
          <a:p>
            <a:r>
              <a:rPr lang="en-US" smtClean="0"/>
              <a:t>Young Innovators 2009</a:t>
            </a:r>
            <a:endParaRPr lang="en-US"/>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BIOS/Contact info</a:t>
            </a:r>
            <a:endParaRPr lang="en-US" sz="3200" u="sng" cap="small" dirty="0">
              <a:solidFill>
                <a:srgbClr val="730000"/>
              </a:solidFill>
            </a:endParaRPr>
          </a:p>
        </p:txBody>
      </p:sp>
      <p:sp>
        <p:nvSpPr>
          <p:cNvPr id="3" name="Content Placeholder 2"/>
          <p:cNvSpPr>
            <a:spLocks noGrp="1"/>
          </p:cNvSpPr>
          <p:nvPr>
            <p:ph idx="1"/>
          </p:nvPr>
        </p:nvSpPr>
        <p:spPr>
          <a:xfrm>
            <a:off x="304800" y="1143000"/>
            <a:ext cx="8610600" cy="5213350"/>
          </a:xfrm>
        </p:spPr>
        <p:txBody>
          <a:bodyPr>
            <a:normAutofit fontScale="55000" lnSpcReduction="20000"/>
          </a:bodyPr>
          <a:lstStyle/>
          <a:p>
            <a:pPr>
              <a:buNone/>
            </a:pPr>
            <a:r>
              <a:rPr lang="en-US" sz="3300" b="1" dirty="0" smtClean="0"/>
              <a:t>Biography</a:t>
            </a:r>
          </a:p>
          <a:p>
            <a:pPr marL="0" indent="0">
              <a:buNone/>
            </a:pPr>
            <a:r>
              <a:rPr lang="en-US" sz="2200" dirty="0" smtClean="0"/>
              <a:t>Dr. Jeffrey S. Barrett, is Research Professor of Pediatrics, University of Pennsylvania School of Medicine, the Director of the Laboratory for Applied PK/PD in the Division of Clinical Pharmacology and Therapeutics at the Children's Hospital of Philadelphia (CHOP) and an Associate Scholar in the Center for Clinical Epidemiology and Biostatistics at The University of Pennsylvania.  Dr. Barrett served as the Principal Investigator for CHOP's Pediatric Pharmacology Research Unit and heads the Kinetic Modeling and Simulation core of the Penn/CHOP CTSA.  He also manages the pharmacology and biostatistics cores for several multidisciplinary projects both within CHOP, </a:t>
            </a:r>
            <a:r>
              <a:rPr lang="en-US" sz="2200" dirty="0" err="1" smtClean="0"/>
              <a:t>UPenn</a:t>
            </a:r>
            <a:r>
              <a:rPr lang="en-US" sz="2200" dirty="0" smtClean="0"/>
              <a:t> and various multi-center cooperative groups. He received his BS from Drexel University in Chemical Engineering and his Ph.D. in Pharmaceutics from the University of Michigan.  Dr. Barrett spent 13 years in the pharmaceutical industry involved with PK/PD aspects of clinical drug development and was an early proponent of industrial </a:t>
            </a:r>
            <a:r>
              <a:rPr lang="en-US" sz="2200" dirty="0" err="1" smtClean="0"/>
              <a:t>pharmacometrics</a:t>
            </a:r>
            <a:r>
              <a:rPr lang="en-US" sz="2200" dirty="0" smtClean="0"/>
              <a:t> prior to joining CHOP.  He is a Fellow of the American College of Clinical Pharmacology (ACCP) and the American Association of Pharmaceutical Scientists (AAPS) and received the Young Investigator and Clinical Pharmacology Mentorship Awards from ACCP in 2002 and 2007 respectively.  He is a member of the FDA Clinical Pharmacology Advisory Committee, the Board of Directors of the </a:t>
            </a:r>
            <a:r>
              <a:rPr lang="en-US" sz="2200" dirty="0" err="1" smtClean="0"/>
              <a:t>Metrum</a:t>
            </a:r>
            <a:r>
              <a:rPr lang="en-US" sz="2200" dirty="0" smtClean="0"/>
              <a:t> Research Institute and the Scientific Advisory Board of </a:t>
            </a:r>
            <a:r>
              <a:rPr lang="en-US" sz="2200" dirty="0" err="1" smtClean="0"/>
              <a:t>Pharsight</a:t>
            </a:r>
            <a:r>
              <a:rPr lang="en-US" sz="2200" dirty="0" smtClean="0"/>
              <a:t> Corporation.  Dr. Barrett has co-authored over 100 manuscripts, 135 abstracts and has given over 100 invited lectures on PK/PD, clinical pharmacology and </a:t>
            </a:r>
            <a:r>
              <a:rPr lang="en-US" sz="2200" dirty="0" err="1" smtClean="0"/>
              <a:t>pharmacometrics</a:t>
            </a:r>
            <a:r>
              <a:rPr lang="en-US" sz="2200" dirty="0" smtClean="0"/>
              <a:t>. He joined the Editorial Boards of the Journal of Clinical Pharmacology in 2007 and the Journal of Pharmacokinetics and </a:t>
            </a:r>
            <a:r>
              <a:rPr lang="en-US" sz="2200" dirty="0" err="1" smtClean="0"/>
              <a:t>Pharmacodynamics</a:t>
            </a:r>
            <a:r>
              <a:rPr lang="en-US" sz="2200" dirty="0" smtClean="0"/>
              <a:t> in 2009. Dr. Barrett has mentored numerous physician fellows and post doctoral candidates in clinical pharmacology and </a:t>
            </a:r>
            <a:r>
              <a:rPr lang="en-US" sz="2200" dirty="0" err="1" smtClean="0"/>
              <a:t>pharmacometrics</a:t>
            </a:r>
            <a:r>
              <a:rPr lang="en-US" sz="2200" dirty="0" smtClean="0"/>
              <a:t> and continues to evolve his training program to accommodate the demand for training in this area. Dr. Barrett’s research interest is focused on investigating sources of variation in pharmacokinetics and </a:t>
            </a:r>
            <a:r>
              <a:rPr lang="en-US" sz="2200" dirty="0" err="1" smtClean="0"/>
              <a:t>pharmacodynamics</a:t>
            </a:r>
            <a:r>
              <a:rPr lang="en-US" sz="2200" dirty="0" smtClean="0"/>
              <a:t> applying clinical pharmacologic investigation coupled with modeling and simulation strategies to pursue rational dosing guidance.  He develops </a:t>
            </a:r>
            <a:r>
              <a:rPr lang="en-US" sz="2200" dirty="0" err="1" smtClean="0"/>
              <a:t>pharmacometric</a:t>
            </a:r>
            <a:r>
              <a:rPr lang="en-US" sz="2200" dirty="0" smtClean="0"/>
              <a:t> approaches to advance PK/PD, medical informatics and disease progression modeling. Dr. Barrett has also integrated model-based decision support systems with hospital electronic medical records and pioneered the pediatric knowledgebase development program for the past 6 years. He is actively involved with creating disease progression models for spinal muscular atrophy and pancreatic cancer. His team is developing model-based development approaches for Traditional Chinese Medicine, </a:t>
            </a:r>
            <a:r>
              <a:rPr lang="en-US" sz="2200" dirty="0" err="1" smtClean="0"/>
              <a:t>nanomedicine</a:t>
            </a:r>
            <a:r>
              <a:rPr lang="en-US" sz="2200" dirty="0" smtClean="0"/>
              <a:t> PK/PD-guided delivery and gene therapy.</a:t>
            </a:r>
          </a:p>
          <a:p>
            <a:pPr>
              <a:buNone/>
            </a:pPr>
            <a:endParaRPr lang="en-US" sz="1500" dirty="0" smtClean="0"/>
          </a:p>
          <a:p>
            <a:pPr>
              <a:buNone/>
            </a:pPr>
            <a:endParaRPr lang="en-US" sz="1500" dirty="0" smtClean="0"/>
          </a:p>
          <a:p>
            <a:pPr>
              <a:buNone/>
            </a:pPr>
            <a:r>
              <a:rPr lang="en-US" sz="3300" b="1" dirty="0" smtClean="0"/>
              <a:t>Contact Details:</a:t>
            </a:r>
          </a:p>
          <a:p>
            <a:pPr indent="0">
              <a:buNone/>
            </a:pPr>
            <a:r>
              <a:rPr lang="en-US" sz="2200" dirty="0" smtClean="0"/>
              <a:t>Jeffrey S. Barrett, PhD, FCP</a:t>
            </a:r>
          </a:p>
          <a:p>
            <a:pPr indent="0">
              <a:buNone/>
            </a:pPr>
            <a:r>
              <a:rPr lang="en-US" sz="2200" dirty="0" err="1" smtClean="0"/>
              <a:t>Colket</a:t>
            </a:r>
            <a:r>
              <a:rPr lang="en-US" sz="2200" dirty="0" smtClean="0"/>
              <a:t> Translational Research Building, </a:t>
            </a:r>
            <a:r>
              <a:rPr lang="en-US" sz="2200" dirty="0" err="1" smtClean="0"/>
              <a:t>Rm</a:t>
            </a:r>
            <a:r>
              <a:rPr lang="en-US" sz="2200" dirty="0" smtClean="0"/>
              <a:t> 4012		Ph: 267-426-5479</a:t>
            </a:r>
          </a:p>
          <a:p>
            <a:pPr indent="0">
              <a:buNone/>
            </a:pPr>
            <a:r>
              <a:rPr lang="en-US" sz="2200" dirty="0" smtClean="0"/>
              <a:t>3501 Civic Center Blvd						Fax: 267-425-0114</a:t>
            </a:r>
          </a:p>
          <a:p>
            <a:pPr indent="0">
              <a:buNone/>
            </a:pPr>
            <a:r>
              <a:rPr lang="en-US" sz="2200" dirty="0" smtClean="0"/>
              <a:t>Philadelphia, PA 19104						Email: barrettj@email.chop.edu</a:t>
            </a:r>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Introduction</a:t>
            </a:r>
            <a:endParaRPr lang="en-US" sz="3200" u="sng" dirty="0"/>
          </a:p>
        </p:txBody>
      </p:sp>
      <p:sp>
        <p:nvSpPr>
          <p:cNvPr id="3" name="Content Placeholder 2"/>
          <p:cNvSpPr>
            <a:spLocks noGrp="1"/>
          </p:cNvSpPr>
          <p:nvPr>
            <p:ph idx="1"/>
          </p:nvPr>
        </p:nvSpPr>
        <p:spPr>
          <a:xfrm>
            <a:off x="457200" y="1600200"/>
            <a:ext cx="4343400" cy="4525963"/>
          </a:xfrm>
        </p:spPr>
        <p:txBody>
          <a:bodyPr>
            <a:normAutofit fontScale="77500" lnSpcReduction="20000"/>
          </a:bodyPr>
          <a:lstStyle/>
          <a:p>
            <a:pPr>
              <a:buNone/>
            </a:pPr>
            <a:r>
              <a:rPr lang="en-US" b="1" dirty="0" smtClean="0"/>
              <a:t>Well-designed trials . . . </a:t>
            </a:r>
          </a:p>
          <a:p>
            <a:r>
              <a:rPr lang="en-US" u="sng" dirty="0" smtClean="0"/>
              <a:t>Fulfill study objectives</a:t>
            </a:r>
          </a:p>
          <a:p>
            <a:r>
              <a:rPr lang="en-US" dirty="0" smtClean="0"/>
              <a:t>Are well-powered and designed</a:t>
            </a:r>
          </a:p>
          <a:p>
            <a:r>
              <a:rPr lang="en-US" dirty="0" smtClean="0"/>
              <a:t>Collect meaningful data at the clinically-relevant occasions</a:t>
            </a:r>
          </a:p>
          <a:p>
            <a:r>
              <a:rPr lang="en-US" dirty="0" smtClean="0"/>
              <a:t>Evaluate clinically-relevant dose(s) / regimen(s)</a:t>
            </a:r>
          </a:p>
          <a:p>
            <a:r>
              <a:rPr lang="en-US" dirty="0" smtClean="0"/>
              <a:t>Minimize or eliminate sources of confounding</a:t>
            </a:r>
          </a:p>
          <a:p>
            <a:r>
              <a:rPr lang="en-US" dirty="0" smtClean="0"/>
              <a:t>Study the appropriate populations / characteristics</a:t>
            </a:r>
            <a:endParaRPr lang="en-US"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1722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172200"/>
            <a:ext cx="1365250" cy="457200"/>
          </a:xfrm>
          <a:prstGeom prst="rect">
            <a:avLst/>
          </a:prstGeom>
        </p:spPr>
      </p:pic>
      <p:pic>
        <p:nvPicPr>
          <p:cNvPr id="24578" name="Picture 2" descr="http://www.xtalks.com/resource.aspx?id=1486"/>
          <p:cNvPicPr>
            <a:picLocks noChangeAspect="1" noChangeArrowheads="1"/>
          </p:cNvPicPr>
          <p:nvPr/>
        </p:nvPicPr>
        <p:blipFill>
          <a:blip r:embed="rId6"/>
          <a:srcRect/>
          <a:stretch>
            <a:fillRect/>
          </a:stretch>
        </p:blipFill>
        <p:spPr bwMode="auto">
          <a:xfrm>
            <a:off x="5105400" y="2764536"/>
            <a:ext cx="3441595" cy="3331464"/>
          </a:xfrm>
          <a:prstGeom prst="rect">
            <a:avLst/>
          </a:prstGeom>
          <a:noFill/>
        </p:spPr>
      </p:pic>
      <p:sp>
        <p:nvSpPr>
          <p:cNvPr id="8" name="Content Placeholder 2"/>
          <p:cNvSpPr txBox="1">
            <a:spLocks/>
          </p:cNvSpPr>
          <p:nvPr/>
        </p:nvSpPr>
        <p:spPr>
          <a:xfrm>
            <a:off x="4800600" y="1600200"/>
            <a:ext cx="4343400" cy="1143000"/>
          </a:xfrm>
          <a:prstGeom prst="rect">
            <a:avLst/>
          </a:prstGeom>
        </p:spPr>
        <p:txBody>
          <a:bodyPr vert="horz" lIns="91440" tIns="45720" rIns="91440" bIns="45720" rtlCol="0">
            <a:normAutofit lnSpcReduction="10000"/>
          </a:bodyPr>
          <a:lstStyle/>
          <a:p>
            <a:pPr marR="0" lvl="0" algn="l" defTabSz="457200" rtl="0" eaLnBrk="1" fontAlgn="auto" latinLnBrk="0" hangingPunct="1">
              <a:lnSpc>
                <a:spcPct val="100000"/>
              </a:lnSpc>
              <a:spcBef>
                <a:spcPct val="20000"/>
              </a:spcBef>
              <a:spcAft>
                <a:spcPts val="0"/>
              </a:spcAft>
              <a:buClrTx/>
              <a:buSzTx/>
              <a:buFont typeface="Arial"/>
              <a:buNone/>
              <a:tabLst/>
              <a:defRPr/>
            </a:pPr>
            <a:r>
              <a:rPr kumimoji="0" lang="en-US" sz="2400" b="1" i="0" u="none" strike="noStrike" kern="1200" cap="none" spc="0" normalizeH="0" baseline="0" noProof="0" dirty="0" smtClean="0">
                <a:ln>
                  <a:noFill/>
                </a:ln>
                <a:solidFill>
                  <a:schemeClr val="tx1"/>
                </a:solidFill>
                <a:effectLst/>
                <a:uLnTx/>
                <a:uFillTx/>
                <a:latin typeface="Times New Roman"/>
                <a:ea typeface="+mn-ea"/>
                <a:cs typeface="Times New Roman"/>
              </a:rPr>
              <a:t>Modeling and simulation techniques can facilitate well-designed trials . . .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cap="small" dirty="0" smtClean="0">
                <a:solidFill>
                  <a:srgbClr val="730000"/>
                </a:solidFill>
              </a:rPr>
              <a:t>Introduction</a:t>
            </a:r>
            <a:r>
              <a:rPr lang="en-US" sz="3200" u="sng" cap="small" dirty="0" smtClean="0">
                <a:solidFill>
                  <a:srgbClr val="730000"/>
                </a:solidFill>
              </a:rPr>
              <a:t/>
            </a:r>
            <a:br>
              <a:rPr lang="en-US" sz="3200" u="sng" cap="small" dirty="0" smtClean="0">
                <a:solidFill>
                  <a:srgbClr val="730000"/>
                </a:solidFill>
              </a:rPr>
            </a:br>
            <a:r>
              <a:rPr lang="en-US" sz="2200" cap="small" dirty="0" smtClean="0">
                <a:solidFill>
                  <a:srgbClr val="730000"/>
                </a:solidFill>
              </a:rPr>
              <a:t>Outputs from Modeling &amp; Simulation Research</a:t>
            </a:r>
            <a:endParaRPr lang="en-US" sz="2200" dirty="0"/>
          </a:p>
        </p:txBody>
      </p:sp>
      <p:sp>
        <p:nvSpPr>
          <p:cNvPr id="3" name="Content Placeholder 2"/>
          <p:cNvSpPr>
            <a:spLocks noGrp="1"/>
          </p:cNvSpPr>
          <p:nvPr>
            <p:ph idx="1"/>
          </p:nvPr>
        </p:nvSpPr>
        <p:spPr>
          <a:xfrm>
            <a:off x="304800" y="1524000"/>
            <a:ext cx="4191000" cy="838200"/>
          </a:xfrm>
        </p:spPr>
        <p:txBody>
          <a:bodyPr>
            <a:noAutofit/>
          </a:bodyPr>
          <a:lstStyle/>
          <a:p>
            <a:pPr marL="171450" indent="-171450"/>
            <a:r>
              <a:rPr lang="en-US" sz="1600" dirty="0" smtClean="0"/>
              <a:t>Models to evaluate dose-exposure (PK), exposure-response (PD), clinical outcomes (CTS)</a:t>
            </a:r>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3246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324600"/>
            <a:ext cx="1365250" cy="457200"/>
          </a:xfrm>
          <a:prstGeom prst="rect">
            <a:avLst/>
          </a:prstGeom>
        </p:spPr>
      </p:pic>
      <p:sp>
        <p:nvSpPr>
          <p:cNvPr id="7" name="Content Placeholder 2"/>
          <p:cNvSpPr txBox="1">
            <a:spLocks/>
          </p:cNvSpPr>
          <p:nvPr/>
        </p:nvSpPr>
        <p:spPr>
          <a:xfrm>
            <a:off x="304800" y="2286000"/>
            <a:ext cx="4191000" cy="838200"/>
          </a:xfrm>
          <a:prstGeom prst="rect">
            <a:avLst/>
          </a:prstGeom>
        </p:spPr>
        <p:txBody>
          <a:bodyPr vert="horz" lIns="91440" tIns="45720" rIns="91440" bIns="45720" rtlCol="0">
            <a:noAutofit/>
          </a:bodyPr>
          <a:lstStyle/>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Model diagnostics and other means of evaluating model appropriateness and </a:t>
            </a:r>
            <a:r>
              <a:rPr kumimoji="0" lang="en-US" sz="1600" b="0" i="0" u="none" strike="noStrike" kern="1200" cap="none" spc="0" normalizeH="0" baseline="0" noProof="0" dirty="0" err="1" smtClean="0">
                <a:ln>
                  <a:noFill/>
                </a:ln>
                <a:solidFill>
                  <a:schemeClr val="tx1"/>
                </a:solidFill>
                <a:effectLst/>
                <a:uLnTx/>
                <a:uFillTx/>
                <a:latin typeface="Times New Roman"/>
                <a:ea typeface="+mn-ea"/>
                <a:cs typeface="Times New Roman"/>
              </a:rPr>
              <a:t>generalizability</a:t>
            </a:r>
            <a:endPar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endParaRPr>
          </a:p>
        </p:txBody>
      </p:sp>
      <p:sp>
        <p:nvSpPr>
          <p:cNvPr id="8" name="Content Placeholder 2"/>
          <p:cNvSpPr txBox="1">
            <a:spLocks/>
          </p:cNvSpPr>
          <p:nvPr/>
        </p:nvSpPr>
        <p:spPr>
          <a:xfrm>
            <a:off x="304800" y="3048000"/>
            <a:ext cx="4191000" cy="762000"/>
          </a:xfrm>
          <a:prstGeom prst="rect">
            <a:avLst/>
          </a:prstGeom>
        </p:spPr>
        <p:txBody>
          <a:bodyPr vert="horz" lIns="91440" tIns="45720" rIns="91440" bIns="45720" rtlCol="0">
            <a:noAutofit/>
          </a:bodyPr>
          <a:lstStyle/>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Simulations that describe model precision and evaluate parameter sensitivity</a:t>
            </a:r>
          </a:p>
        </p:txBody>
      </p:sp>
      <p:sp>
        <p:nvSpPr>
          <p:cNvPr id="9" name="Content Placeholder 2"/>
          <p:cNvSpPr txBox="1">
            <a:spLocks/>
          </p:cNvSpPr>
          <p:nvPr/>
        </p:nvSpPr>
        <p:spPr>
          <a:xfrm>
            <a:off x="304800" y="3581400"/>
            <a:ext cx="4191000" cy="914400"/>
          </a:xfrm>
          <a:prstGeom prst="rect">
            <a:avLst/>
          </a:prstGeom>
        </p:spPr>
        <p:txBody>
          <a:bodyPr vert="horz" lIns="91440" tIns="45720" rIns="91440" bIns="45720" rtlCol="0">
            <a:noAutofit/>
          </a:bodyPr>
          <a:lstStyle/>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Simulations that test scenarios under which a clinical trial can be conducted (design, dose, sampling scheme, population, etc)</a:t>
            </a:r>
          </a:p>
        </p:txBody>
      </p:sp>
      <p:sp>
        <p:nvSpPr>
          <p:cNvPr id="10" name="Content Placeholder 2"/>
          <p:cNvSpPr txBox="1">
            <a:spLocks/>
          </p:cNvSpPr>
          <p:nvPr/>
        </p:nvSpPr>
        <p:spPr>
          <a:xfrm>
            <a:off x="304800" y="4343400"/>
            <a:ext cx="4191000" cy="806450"/>
          </a:xfrm>
          <a:prstGeom prst="rect">
            <a:avLst/>
          </a:prstGeom>
        </p:spPr>
        <p:txBody>
          <a:bodyPr vert="horz" lIns="91440" tIns="45720" rIns="91440" bIns="45720" rtlCol="0">
            <a:noAutofit/>
          </a:bodyPr>
          <a:lstStyle/>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Forecasting of future events based on progression of model inputs or alteration of experimental conditions</a:t>
            </a:r>
          </a:p>
        </p:txBody>
      </p:sp>
      <p:sp>
        <p:nvSpPr>
          <p:cNvPr id="11" name="Content Placeholder 2"/>
          <p:cNvSpPr txBox="1">
            <a:spLocks/>
          </p:cNvSpPr>
          <p:nvPr/>
        </p:nvSpPr>
        <p:spPr>
          <a:xfrm>
            <a:off x="304800" y="5105400"/>
            <a:ext cx="4191000" cy="609600"/>
          </a:xfrm>
          <a:prstGeom prst="rect">
            <a:avLst/>
          </a:prstGeom>
        </p:spPr>
        <p:txBody>
          <a:bodyPr vert="horz" lIns="91440" tIns="45720" rIns="91440" bIns="45720" rtlCol="0">
            <a:noAutofit/>
          </a:bodyPr>
          <a:lstStyle/>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Feedback loops that update models based on predefined requirements (decision logic)</a:t>
            </a:r>
          </a:p>
        </p:txBody>
      </p:sp>
      <p:sp>
        <p:nvSpPr>
          <p:cNvPr id="12" name="Content Placeholder 2"/>
          <p:cNvSpPr txBox="1">
            <a:spLocks/>
          </p:cNvSpPr>
          <p:nvPr/>
        </p:nvSpPr>
        <p:spPr>
          <a:xfrm>
            <a:off x="304800" y="5638800"/>
            <a:ext cx="4191000" cy="685800"/>
          </a:xfrm>
          <a:prstGeom prst="rect">
            <a:avLst/>
          </a:prstGeom>
        </p:spPr>
        <p:txBody>
          <a:bodyPr vert="horz" lIns="91440" tIns="45720" rIns="91440" bIns="45720" rtlCol="0">
            <a:noAutofit/>
          </a:bodyPr>
          <a:lstStyle/>
          <a:p>
            <a:pPr marL="171450" marR="0" lvl="0" indent="-171450" algn="l" defTabSz="457200" rtl="0" eaLnBrk="1" fontAlgn="auto" latinLnBrk="0" hangingPunct="1">
              <a:lnSpc>
                <a:spcPct val="100000"/>
              </a:lnSpc>
              <a:spcBef>
                <a:spcPct val="20000"/>
              </a:spcBef>
              <a:spcAft>
                <a:spcPts val="0"/>
              </a:spcAft>
              <a:buClrTx/>
              <a:buSzTx/>
              <a:buFont typeface="Arial"/>
              <a:buChar char="•"/>
              <a:tabLst/>
              <a:defRPr/>
            </a:pPr>
            <a:r>
              <a:rPr kumimoji="0" lang="en-US" sz="1600" b="0" i="0" u="none" strike="noStrike" kern="1200" cap="none" spc="0" normalizeH="0" baseline="0" noProof="0" dirty="0" smtClean="0">
                <a:ln>
                  <a:noFill/>
                </a:ln>
                <a:solidFill>
                  <a:schemeClr val="tx1"/>
                </a:solidFill>
                <a:effectLst/>
                <a:uLnTx/>
                <a:uFillTx/>
                <a:latin typeface="Times New Roman"/>
                <a:ea typeface="+mn-ea"/>
                <a:cs typeface="Times New Roman"/>
              </a:rPr>
              <a:t>Graphical representations of model outputs or performance</a:t>
            </a:r>
          </a:p>
        </p:txBody>
      </p:sp>
      <p:pic>
        <p:nvPicPr>
          <p:cNvPr id="27652" name="Picture 4" descr="http://www.boomer.org/c/p3/c07/Fig17.gif"/>
          <p:cNvPicPr>
            <a:picLocks noChangeAspect="1" noChangeArrowheads="1"/>
          </p:cNvPicPr>
          <p:nvPr/>
        </p:nvPicPr>
        <p:blipFill>
          <a:blip r:embed="rId6"/>
          <a:srcRect/>
          <a:stretch>
            <a:fillRect/>
          </a:stretch>
        </p:blipFill>
        <p:spPr bwMode="auto">
          <a:xfrm>
            <a:off x="4343400" y="1447800"/>
            <a:ext cx="769292" cy="762000"/>
          </a:xfrm>
          <a:prstGeom prst="rect">
            <a:avLst/>
          </a:prstGeom>
          <a:noFill/>
        </p:spPr>
      </p:pic>
      <p:pic>
        <p:nvPicPr>
          <p:cNvPr id="27654" name="Picture 6" descr="http://t0.gstatic.com/images?q=tbn:ANd9GcRQAnXe151rh_eNHV-gAykjsiMYI1FLL5gxq6g1dLthoD4qJEG-"/>
          <p:cNvPicPr>
            <a:picLocks noChangeAspect="1" noChangeArrowheads="1"/>
          </p:cNvPicPr>
          <p:nvPr/>
        </p:nvPicPr>
        <p:blipFill>
          <a:blip r:embed="rId7"/>
          <a:srcRect/>
          <a:stretch>
            <a:fillRect/>
          </a:stretch>
        </p:blipFill>
        <p:spPr bwMode="auto">
          <a:xfrm>
            <a:off x="4343400" y="2286000"/>
            <a:ext cx="510897" cy="685800"/>
          </a:xfrm>
          <a:prstGeom prst="rect">
            <a:avLst/>
          </a:prstGeom>
          <a:noFill/>
        </p:spPr>
      </p:pic>
      <p:pic>
        <p:nvPicPr>
          <p:cNvPr id="27663" name="Picture 15"/>
          <p:cNvPicPr>
            <a:picLocks noChangeAspect="1" noChangeArrowheads="1"/>
          </p:cNvPicPr>
          <p:nvPr/>
        </p:nvPicPr>
        <p:blipFill>
          <a:blip r:embed="rId8"/>
          <a:srcRect/>
          <a:stretch>
            <a:fillRect/>
          </a:stretch>
        </p:blipFill>
        <p:spPr bwMode="auto">
          <a:xfrm>
            <a:off x="5334000" y="1271587"/>
            <a:ext cx="471488" cy="938213"/>
          </a:xfrm>
          <a:prstGeom prst="rect">
            <a:avLst/>
          </a:prstGeom>
          <a:noFill/>
          <a:ln w="9525">
            <a:noFill/>
            <a:miter lim="800000"/>
            <a:headEnd/>
            <a:tailEnd/>
          </a:ln>
        </p:spPr>
      </p:pic>
      <p:pic>
        <p:nvPicPr>
          <p:cNvPr id="27666" name="Picture 18"/>
          <p:cNvPicPr>
            <a:picLocks noChangeAspect="1" noChangeArrowheads="1"/>
          </p:cNvPicPr>
          <p:nvPr/>
        </p:nvPicPr>
        <p:blipFill>
          <a:blip r:embed="rId9"/>
          <a:srcRect/>
          <a:stretch>
            <a:fillRect/>
          </a:stretch>
        </p:blipFill>
        <p:spPr bwMode="auto">
          <a:xfrm>
            <a:off x="5112692" y="2286000"/>
            <a:ext cx="907108" cy="697339"/>
          </a:xfrm>
          <a:prstGeom prst="rect">
            <a:avLst/>
          </a:prstGeom>
          <a:noFill/>
          <a:ln w="9525">
            <a:noFill/>
            <a:miter lim="800000"/>
            <a:headEnd/>
            <a:tailEnd/>
          </a:ln>
        </p:spPr>
      </p:pic>
      <p:pic>
        <p:nvPicPr>
          <p:cNvPr id="27668" name="Picture 20" descr="http://t0.gstatic.com/images?q=tbn:ANd9GcTlM5GM73SJP-xaUZKHErqJLRC5TQi4bcrybIceO1TlpdxjNn-RNg"/>
          <p:cNvPicPr>
            <a:picLocks noChangeAspect="1" noChangeArrowheads="1"/>
          </p:cNvPicPr>
          <p:nvPr/>
        </p:nvPicPr>
        <p:blipFill>
          <a:blip r:embed="rId10"/>
          <a:srcRect/>
          <a:stretch>
            <a:fillRect/>
          </a:stretch>
        </p:blipFill>
        <p:spPr bwMode="auto">
          <a:xfrm>
            <a:off x="6019800" y="1328698"/>
            <a:ext cx="1457325" cy="330369"/>
          </a:xfrm>
          <a:prstGeom prst="rect">
            <a:avLst/>
          </a:prstGeom>
          <a:noFill/>
        </p:spPr>
      </p:pic>
      <p:pic>
        <p:nvPicPr>
          <p:cNvPr id="27670" name="Picture 22" descr="http://t0.gstatic.com/images?q=tbn:ANd9GcQcBlJvqNXF4pnEO9gPcOkLT0Ku7E7f3ZgB1gLT9BW6ilqJcqhKog"/>
          <p:cNvPicPr>
            <a:picLocks noChangeAspect="1" noChangeArrowheads="1"/>
          </p:cNvPicPr>
          <p:nvPr/>
        </p:nvPicPr>
        <p:blipFill>
          <a:blip r:embed="rId11"/>
          <a:srcRect/>
          <a:stretch>
            <a:fillRect/>
          </a:stretch>
        </p:blipFill>
        <p:spPr bwMode="auto">
          <a:xfrm>
            <a:off x="6439431" y="1676400"/>
            <a:ext cx="684261" cy="533400"/>
          </a:xfrm>
          <a:prstGeom prst="rect">
            <a:avLst/>
          </a:prstGeom>
          <a:noFill/>
        </p:spPr>
      </p:pic>
      <p:pic>
        <p:nvPicPr>
          <p:cNvPr id="27672" name="Picture 24" descr="http://rsta.royalsocietypublishing.org/content/366/1880/3575/F6.small.gif"/>
          <p:cNvPicPr>
            <a:picLocks noChangeAspect="1" noChangeArrowheads="1"/>
          </p:cNvPicPr>
          <p:nvPr/>
        </p:nvPicPr>
        <p:blipFill>
          <a:blip r:embed="rId12"/>
          <a:srcRect/>
          <a:stretch>
            <a:fillRect/>
          </a:stretch>
        </p:blipFill>
        <p:spPr bwMode="auto">
          <a:xfrm>
            <a:off x="4419600" y="3581399"/>
            <a:ext cx="1164168" cy="838201"/>
          </a:xfrm>
          <a:prstGeom prst="rect">
            <a:avLst/>
          </a:prstGeom>
          <a:noFill/>
        </p:spPr>
      </p:pic>
      <p:pic>
        <p:nvPicPr>
          <p:cNvPr id="28" name="Picture 2"/>
          <p:cNvPicPr>
            <a:picLocks noChangeAspect="1" noChangeArrowheads="1"/>
          </p:cNvPicPr>
          <p:nvPr/>
        </p:nvPicPr>
        <p:blipFill>
          <a:blip r:embed="rId13"/>
          <a:srcRect l="22500" t="48889" r="49375" b="8889"/>
          <a:stretch>
            <a:fillRect/>
          </a:stretch>
        </p:blipFill>
        <p:spPr bwMode="auto">
          <a:xfrm>
            <a:off x="6248399" y="2819400"/>
            <a:ext cx="1020679" cy="861908"/>
          </a:xfrm>
          <a:prstGeom prst="rect">
            <a:avLst/>
          </a:prstGeom>
          <a:noFill/>
          <a:ln w="9525">
            <a:noFill/>
            <a:miter lim="800000"/>
            <a:headEnd/>
            <a:tailEnd/>
          </a:ln>
        </p:spPr>
      </p:pic>
      <p:pic>
        <p:nvPicPr>
          <p:cNvPr id="27676" name="Picture 28" descr="http://jac.oxfordjournals.org/content/66/8/1798/F1.small.gif"/>
          <p:cNvPicPr>
            <a:picLocks noChangeAspect="1" noChangeArrowheads="1"/>
          </p:cNvPicPr>
          <p:nvPr/>
        </p:nvPicPr>
        <p:blipFill>
          <a:blip r:embed="rId14"/>
          <a:srcRect/>
          <a:stretch>
            <a:fillRect/>
          </a:stretch>
        </p:blipFill>
        <p:spPr bwMode="auto">
          <a:xfrm>
            <a:off x="7477125" y="2840774"/>
            <a:ext cx="1514475" cy="840534"/>
          </a:xfrm>
          <a:prstGeom prst="rect">
            <a:avLst/>
          </a:prstGeom>
          <a:noFill/>
        </p:spPr>
      </p:pic>
      <p:pic>
        <p:nvPicPr>
          <p:cNvPr id="27678" name="Picture 30" descr="http://t1.gstatic.com/images?q=tbn:ANd9GcS1qpyOd0sW_9ZPoI2PBrz9v0DKuGTzU6Qw6zUrqv1QRwmW2Tx4Nw"/>
          <p:cNvPicPr>
            <a:picLocks noChangeAspect="1" noChangeArrowheads="1"/>
          </p:cNvPicPr>
          <p:nvPr/>
        </p:nvPicPr>
        <p:blipFill>
          <a:blip r:embed="rId15"/>
          <a:srcRect/>
          <a:stretch>
            <a:fillRect/>
          </a:stretch>
        </p:blipFill>
        <p:spPr bwMode="auto">
          <a:xfrm>
            <a:off x="5479649" y="2971799"/>
            <a:ext cx="617314" cy="609599"/>
          </a:xfrm>
          <a:prstGeom prst="rect">
            <a:avLst/>
          </a:prstGeom>
          <a:noFill/>
        </p:spPr>
      </p:pic>
      <p:pic>
        <p:nvPicPr>
          <p:cNvPr id="27680" name="Picture 32" descr="Fig. 2.">
            <a:hlinkClick r:id="rId16"/>
          </p:cNvPr>
          <p:cNvPicPr>
            <a:picLocks noChangeAspect="1" noChangeArrowheads="1"/>
          </p:cNvPicPr>
          <p:nvPr/>
        </p:nvPicPr>
        <p:blipFill>
          <a:blip r:embed="rId17"/>
          <a:srcRect/>
          <a:stretch>
            <a:fillRect/>
          </a:stretch>
        </p:blipFill>
        <p:spPr bwMode="auto">
          <a:xfrm flipV="1">
            <a:off x="5981700" y="3581398"/>
            <a:ext cx="876300" cy="884339"/>
          </a:xfrm>
          <a:prstGeom prst="rect">
            <a:avLst/>
          </a:prstGeom>
          <a:noFill/>
        </p:spPr>
      </p:pic>
      <p:pic>
        <p:nvPicPr>
          <p:cNvPr id="27682" name="Picture 34" descr="http://t0.gstatic.com/images?q=tbn:ANd9GcRb9fq9z8yiCaHxKNvzlHpMYD3dZzbGzmHJdGS_guM2NN5HlyhNWT50kqtg"/>
          <p:cNvPicPr>
            <a:picLocks noChangeAspect="1" noChangeArrowheads="1"/>
          </p:cNvPicPr>
          <p:nvPr/>
        </p:nvPicPr>
        <p:blipFill>
          <a:blip r:embed="rId18"/>
          <a:srcRect/>
          <a:stretch>
            <a:fillRect/>
          </a:stretch>
        </p:blipFill>
        <p:spPr bwMode="auto">
          <a:xfrm>
            <a:off x="5302187" y="4465737"/>
            <a:ext cx="1211906" cy="527536"/>
          </a:xfrm>
          <a:prstGeom prst="rect">
            <a:avLst/>
          </a:prstGeom>
          <a:noFill/>
        </p:spPr>
      </p:pic>
      <p:pic>
        <p:nvPicPr>
          <p:cNvPr id="27684" name="Picture 36" descr="http://cdn.cbsi.com.au/story_media/339308569/seeingeye_1.jpg"/>
          <p:cNvPicPr>
            <a:picLocks noChangeAspect="1" noChangeArrowheads="1"/>
          </p:cNvPicPr>
          <p:nvPr/>
        </p:nvPicPr>
        <p:blipFill>
          <a:blip r:embed="rId19"/>
          <a:srcRect/>
          <a:stretch>
            <a:fillRect/>
          </a:stretch>
        </p:blipFill>
        <p:spPr bwMode="auto">
          <a:xfrm>
            <a:off x="4343400" y="4495800"/>
            <a:ext cx="663297" cy="497473"/>
          </a:xfrm>
          <a:prstGeom prst="rect">
            <a:avLst/>
          </a:prstGeom>
          <a:noFill/>
        </p:spPr>
      </p:pic>
      <p:pic>
        <p:nvPicPr>
          <p:cNvPr id="27687" name="Picture 39"/>
          <p:cNvPicPr>
            <a:picLocks noChangeAspect="1" noChangeArrowheads="1"/>
          </p:cNvPicPr>
          <p:nvPr/>
        </p:nvPicPr>
        <p:blipFill>
          <a:blip r:embed="rId20"/>
          <a:srcRect/>
          <a:stretch>
            <a:fillRect/>
          </a:stretch>
        </p:blipFill>
        <p:spPr bwMode="auto">
          <a:xfrm>
            <a:off x="5006697" y="4993273"/>
            <a:ext cx="842717" cy="656921"/>
          </a:xfrm>
          <a:prstGeom prst="rect">
            <a:avLst/>
          </a:prstGeom>
          <a:noFill/>
          <a:ln w="9525">
            <a:noFill/>
            <a:miter lim="800000"/>
            <a:headEnd/>
            <a:tailEnd/>
          </a:ln>
        </p:spPr>
      </p:pic>
      <p:pic>
        <p:nvPicPr>
          <p:cNvPr id="27689" name="Picture 41" descr="http://t1.gstatic.com/images?q=tbn:ANd9GcQajYfMM8ppShk_ECe0-vH5fU77jJsLkE4b5r46H4N9E8d4EE34yx5tUzQ"/>
          <p:cNvPicPr>
            <a:picLocks noChangeAspect="1" noChangeArrowheads="1"/>
          </p:cNvPicPr>
          <p:nvPr/>
        </p:nvPicPr>
        <p:blipFill>
          <a:blip r:embed="rId21"/>
          <a:srcRect/>
          <a:stretch>
            <a:fillRect/>
          </a:stretch>
        </p:blipFill>
        <p:spPr bwMode="auto">
          <a:xfrm>
            <a:off x="6096963" y="5033962"/>
            <a:ext cx="971549" cy="604838"/>
          </a:xfrm>
          <a:prstGeom prst="rect">
            <a:avLst/>
          </a:prstGeom>
          <a:noFill/>
        </p:spPr>
      </p:pic>
      <p:pic>
        <p:nvPicPr>
          <p:cNvPr id="27691" name="Picture 43" descr="http://www.emeraldinsight.com/content_images/fig/0620230406001.png"/>
          <p:cNvPicPr>
            <a:picLocks noChangeAspect="1" noChangeArrowheads="1"/>
          </p:cNvPicPr>
          <p:nvPr/>
        </p:nvPicPr>
        <p:blipFill>
          <a:blip r:embed="rId22"/>
          <a:srcRect/>
          <a:stretch>
            <a:fillRect/>
          </a:stretch>
        </p:blipFill>
        <p:spPr bwMode="auto">
          <a:xfrm>
            <a:off x="4419600" y="5715000"/>
            <a:ext cx="1252094" cy="454025"/>
          </a:xfrm>
          <a:prstGeom prst="rect">
            <a:avLst/>
          </a:prstGeom>
          <a:noFill/>
        </p:spPr>
      </p:pic>
      <p:pic>
        <p:nvPicPr>
          <p:cNvPr id="27693" name="Picture 45" descr="http://www.acponline.org/clinical_information/journals_publications/ecp/sepoct00/overvalue_fg1.gif"/>
          <p:cNvPicPr>
            <a:picLocks noChangeAspect="1" noChangeArrowheads="1"/>
          </p:cNvPicPr>
          <p:nvPr/>
        </p:nvPicPr>
        <p:blipFill>
          <a:blip r:embed="rId23"/>
          <a:srcRect/>
          <a:stretch>
            <a:fillRect/>
          </a:stretch>
        </p:blipFill>
        <p:spPr bwMode="auto">
          <a:xfrm>
            <a:off x="5981700" y="5650194"/>
            <a:ext cx="1141992" cy="553866"/>
          </a:xfrm>
          <a:prstGeom prst="rect">
            <a:avLst/>
          </a:prstGeom>
          <a:noFill/>
        </p:spPr>
      </p:pic>
      <p:pic>
        <p:nvPicPr>
          <p:cNvPr id="27695" name="Picture 47" descr="http://www.phoenix-st.com/images/clin_diagnostics.jpg"/>
          <p:cNvPicPr>
            <a:picLocks noChangeAspect="1" noChangeArrowheads="1"/>
          </p:cNvPicPr>
          <p:nvPr/>
        </p:nvPicPr>
        <p:blipFill>
          <a:blip r:embed="rId24"/>
          <a:srcRect/>
          <a:stretch>
            <a:fillRect/>
          </a:stretch>
        </p:blipFill>
        <p:spPr bwMode="auto">
          <a:xfrm>
            <a:off x="7477125" y="5638800"/>
            <a:ext cx="799036" cy="551887"/>
          </a:xfrm>
          <a:prstGeom prst="rect">
            <a:avLst/>
          </a:prstGeom>
          <a:noFill/>
        </p:spPr>
      </p:pic>
      <p:pic>
        <p:nvPicPr>
          <p:cNvPr id="27697" name="Picture 49" descr="http://t3.gstatic.com/images?q=tbn:ANd9GcQlMznGXAZZq2mUFujFMYt3KprEqTYH7jMmZRgmDPvp4TCZnVIV3w"/>
          <p:cNvPicPr>
            <a:picLocks noChangeAspect="1" noChangeArrowheads="1"/>
          </p:cNvPicPr>
          <p:nvPr/>
        </p:nvPicPr>
        <p:blipFill>
          <a:blip r:embed="rId25"/>
          <a:srcRect/>
          <a:stretch>
            <a:fillRect/>
          </a:stretch>
        </p:blipFill>
        <p:spPr bwMode="auto">
          <a:xfrm>
            <a:off x="7696200" y="1447799"/>
            <a:ext cx="990600" cy="70384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7652"/>
                                        </p:tgtEl>
                                        <p:attrNameLst>
                                          <p:attrName>style.visibility</p:attrName>
                                        </p:attrNameLst>
                                      </p:cBhvr>
                                      <p:to>
                                        <p:strVal val="visible"/>
                                      </p:to>
                                    </p:set>
                                    <p:animEffect transition="in" filter="blinds(horizontal)">
                                      <p:cBhvr>
                                        <p:cTn id="13" dur="500"/>
                                        <p:tgtEl>
                                          <p:spTgt spid="27652"/>
                                        </p:tgtEl>
                                      </p:cBhvr>
                                    </p:animEffect>
                                  </p:childTnLst>
                                </p:cTn>
                              </p:par>
                              <p:par>
                                <p:cTn id="14" presetID="3" presetClass="entr" presetSubtype="10" fill="hold" nodeType="withEffect">
                                  <p:stCondLst>
                                    <p:cond delay="0"/>
                                  </p:stCondLst>
                                  <p:childTnLst>
                                    <p:set>
                                      <p:cBhvr>
                                        <p:cTn id="15" dur="1" fill="hold">
                                          <p:stCondLst>
                                            <p:cond delay="0"/>
                                          </p:stCondLst>
                                        </p:cTn>
                                        <p:tgtEl>
                                          <p:spTgt spid="27663"/>
                                        </p:tgtEl>
                                        <p:attrNameLst>
                                          <p:attrName>style.visibility</p:attrName>
                                        </p:attrNameLst>
                                      </p:cBhvr>
                                      <p:to>
                                        <p:strVal val="visible"/>
                                      </p:to>
                                    </p:set>
                                    <p:animEffect transition="in" filter="blinds(horizontal)">
                                      <p:cBhvr>
                                        <p:cTn id="16" dur="500"/>
                                        <p:tgtEl>
                                          <p:spTgt spid="27663"/>
                                        </p:tgtEl>
                                      </p:cBhvr>
                                    </p:animEffect>
                                  </p:childTnLst>
                                </p:cTn>
                              </p:par>
                              <p:par>
                                <p:cTn id="17" presetID="3" presetClass="entr" presetSubtype="10" fill="hold" nodeType="withEffect">
                                  <p:stCondLst>
                                    <p:cond delay="0"/>
                                  </p:stCondLst>
                                  <p:childTnLst>
                                    <p:set>
                                      <p:cBhvr>
                                        <p:cTn id="18" dur="1" fill="hold">
                                          <p:stCondLst>
                                            <p:cond delay="0"/>
                                          </p:stCondLst>
                                        </p:cTn>
                                        <p:tgtEl>
                                          <p:spTgt spid="27668"/>
                                        </p:tgtEl>
                                        <p:attrNameLst>
                                          <p:attrName>style.visibility</p:attrName>
                                        </p:attrNameLst>
                                      </p:cBhvr>
                                      <p:to>
                                        <p:strVal val="visible"/>
                                      </p:to>
                                    </p:set>
                                    <p:animEffect transition="in" filter="blinds(horizontal)">
                                      <p:cBhvr>
                                        <p:cTn id="19" dur="500"/>
                                        <p:tgtEl>
                                          <p:spTgt spid="27668"/>
                                        </p:tgtEl>
                                      </p:cBhvr>
                                    </p:animEffect>
                                  </p:childTnLst>
                                </p:cTn>
                              </p:par>
                              <p:par>
                                <p:cTn id="20" presetID="3" presetClass="entr" presetSubtype="10" fill="hold" nodeType="withEffect">
                                  <p:stCondLst>
                                    <p:cond delay="0"/>
                                  </p:stCondLst>
                                  <p:childTnLst>
                                    <p:set>
                                      <p:cBhvr>
                                        <p:cTn id="21" dur="1" fill="hold">
                                          <p:stCondLst>
                                            <p:cond delay="0"/>
                                          </p:stCondLst>
                                        </p:cTn>
                                        <p:tgtEl>
                                          <p:spTgt spid="27670"/>
                                        </p:tgtEl>
                                        <p:attrNameLst>
                                          <p:attrName>style.visibility</p:attrName>
                                        </p:attrNameLst>
                                      </p:cBhvr>
                                      <p:to>
                                        <p:strVal val="visible"/>
                                      </p:to>
                                    </p:set>
                                    <p:animEffect transition="in" filter="blinds(horizontal)">
                                      <p:cBhvr>
                                        <p:cTn id="22" dur="500"/>
                                        <p:tgtEl>
                                          <p:spTgt spid="27670"/>
                                        </p:tgtEl>
                                      </p:cBhvr>
                                    </p:animEffect>
                                  </p:childTnLst>
                                </p:cTn>
                              </p:par>
                              <p:par>
                                <p:cTn id="23" presetID="3" presetClass="entr" presetSubtype="10" fill="hold" nodeType="withEffect">
                                  <p:stCondLst>
                                    <p:cond delay="0"/>
                                  </p:stCondLst>
                                  <p:childTnLst>
                                    <p:set>
                                      <p:cBhvr>
                                        <p:cTn id="24" dur="1" fill="hold">
                                          <p:stCondLst>
                                            <p:cond delay="0"/>
                                          </p:stCondLst>
                                        </p:cTn>
                                        <p:tgtEl>
                                          <p:spTgt spid="27697"/>
                                        </p:tgtEl>
                                        <p:attrNameLst>
                                          <p:attrName>style.visibility</p:attrName>
                                        </p:attrNameLst>
                                      </p:cBhvr>
                                      <p:to>
                                        <p:strVal val="visible"/>
                                      </p:to>
                                    </p:set>
                                    <p:animEffect transition="in" filter="blinds(horizontal)">
                                      <p:cBhvr>
                                        <p:cTn id="25" dur="500"/>
                                        <p:tgtEl>
                                          <p:spTgt spid="2769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7654"/>
                                        </p:tgtEl>
                                        <p:attrNameLst>
                                          <p:attrName>style.visibility</p:attrName>
                                        </p:attrNameLst>
                                      </p:cBhvr>
                                      <p:to>
                                        <p:strVal val="visible"/>
                                      </p:to>
                                    </p:set>
                                    <p:animEffect transition="in" filter="blinds(horizontal)">
                                      <p:cBhvr>
                                        <p:cTn id="36" dur="500"/>
                                        <p:tgtEl>
                                          <p:spTgt spid="27654"/>
                                        </p:tgtEl>
                                      </p:cBhvr>
                                    </p:animEffect>
                                  </p:childTnLst>
                                </p:cTn>
                              </p:par>
                              <p:par>
                                <p:cTn id="37" presetID="3" presetClass="entr" presetSubtype="10" fill="hold" nodeType="withEffect">
                                  <p:stCondLst>
                                    <p:cond delay="0"/>
                                  </p:stCondLst>
                                  <p:childTnLst>
                                    <p:set>
                                      <p:cBhvr>
                                        <p:cTn id="38" dur="1" fill="hold">
                                          <p:stCondLst>
                                            <p:cond delay="0"/>
                                          </p:stCondLst>
                                        </p:cTn>
                                        <p:tgtEl>
                                          <p:spTgt spid="27666"/>
                                        </p:tgtEl>
                                        <p:attrNameLst>
                                          <p:attrName>style.visibility</p:attrName>
                                        </p:attrNameLst>
                                      </p:cBhvr>
                                      <p:to>
                                        <p:strVal val="visible"/>
                                      </p:to>
                                    </p:set>
                                    <p:animEffect transition="in" filter="blinds(horizontal)">
                                      <p:cBhvr>
                                        <p:cTn id="39" dur="500"/>
                                        <p:tgtEl>
                                          <p:spTgt spid="27666"/>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7678"/>
                                        </p:tgtEl>
                                        <p:attrNameLst>
                                          <p:attrName>style.visibility</p:attrName>
                                        </p:attrNameLst>
                                      </p:cBhvr>
                                      <p:to>
                                        <p:strVal val="visible"/>
                                      </p:to>
                                    </p:set>
                                    <p:animEffect transition="in" filter="blinds(horizontal)">
                                      <p:cBhvr>
                                        <p:cTn id="50" dur="500"/>
                                        <p:tgtEl>
                                          <p:spTgt spid="27678"/>
                                        </p:tgtEl>
                                      </p:cBhvr>
                                    </p:animEffect>
                                  </p:childTnLst>
                                </p:cTn>
                              </p:par>
                              <p:par>
                                <p:cTn id="51" presetID="3" presetClass="entr" presetSubtype="1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linds(horizontal)">
                                      <p:cBhvr>
                                        <p:cTn id="53" dur="500"/>
                                        <p:tgtEl>
                                          <p:spTgt spid="28"/>
                                        </p:tgtEl>
                                      </p:cBhvr>
                                    </p:animEffect>
                                  </p:childTnLst>
                                </p:cTn>
                              </p:par>
                              <p:par>
                                <p:cTn id="54" presetID="3" presetClass="entr" presetSubtype="10" fill="hold" nodeType="withEffect">
                                  <p:stCondLst>
                                    <p:cond delay="0"/>
                                  </p:stCondLst>
                                  <p:childTnLst>
                                    <p:set>
                                      <p:cBhvr>
                                        <p:cTn id="55" dur="1" fill="hold">
                                          <p:stCondLst>
                                            <p:cond delay="0"/>
                                          </p:stCondLst>
                                        </p:cTn>
                                        <p:tgtEl>
                                          <p:spTgt spid="27676"/>
                                        </p:tgtEl>
                                        <p:attrNameLst>
                                          <p:attrName>style.visibility</p:attrName>
                                        </p:attrNameLst>
                                      </p:cBhvr>
                                      <p:to>
                                        <p:strVal val="visible"/>
                                      </p:to>
                                    </p:set>
                                    <p:animEffect transition="in" filter="blinds(horizontal)">
                                      <p:cBhvr>
                                        <p:cTn id="56" dur="500"/>
                                        <p:tgtEl>
                                          <p:spTgt spid="27676"/>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27672"/>
                                        </p:tgtEl>
                                        <p:attrNameLst>
                                          <p:attrName>style.visibility</p:attrName>
                                        </p:attrNameLst>
                                      </p:cBhvr>
                                      <p:to>
                                        <p:strVal val="visible"/>
                                      </p:to>
                                    </p:set>
                                    <p:animEffect transition="in" filter="blinds(horizontal)">
                                      <p:cBhvr>
                                        <p:cTn id="67" dur="500"/>
                                        <p:tgtEl>
                                          <p:spTgt spid="27672"/>
                                        </p:tgtEl>
                                      </p:cBhvr>
                                    </p:animEffect>
                                  </p:childTnLst>
                                </p:cTn>
                              </p:par>
                              <p:par>
                                <p:cTn id="68" presetID="3" presetClass="entr" presetSubtype="10" fill="hold" nodeType="withEffect">
                                  <p:stCondLst>
                                    <p:cond delay="0"/>
                                  </p:stCondLst>
                                  <p:childTnLst>
                                    <p:set>
                                      <p:cBhvr>
                                        <p:cTn id="69" dur="1" fill="hold">
                                          <p:stCondLst>
                                            <p:cond delay="0"/>
                                          </p:stCondLst>
                                        </p:cTn>
                                        <p:tgtEl>
                                          <p:spTgt spid="27680"/>
                                        </p:tgtEl>
                                        <p:attrNameLst>
                                          <p:attrName>style.visibility</p:attrName>
                                        </p:attrNameLst>
                                      </p:cBhvr>
                                      <p:to>
                                        <p:strVal val="visible"/>
                                      </p:to>
                                    </p:set>
                                    <p:animEffect transition="in" filter="blinds(horizontal)">
                                      <p:cBhvr>
                                        <p:cTn id="70" dur="500"/>
                                        <p:tgtEl>
                                          <p:spTgt spid="27680"/>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fill="hold"/>
                                        <p:tgtEl>
                                          <p:spTgt spid="10"/>
                                        </p:tgtEl>
                                        <p:attrNameLst>
                                          <p:attrName>ppt_x</p:attrName>
                                        </p:attrNameLst>
                                      </p:cBhvr>
                                      <p:tavLst>
                                        <p:tav tm="0">
                                          <p:val>
                                            <p:strVal val="#ppt_x"/>
                                          </p:val>
                                        </p:tav>
                                        <p:tav tm="100000">
                                          <p:val>
                                            <p:strVal val="#ppt_x"/>
                                          </p:val>
                                        </p:tav>
                                      </p:tavLst>
                                    </p:anim>
                                    <p:anim calcmode="lin" valueType="num">
                                      <p:cBhvr additive="base">
                                        <p:cTn id="7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7684"/>
                                        </p:tgtEl>
                                        <p:attrNameLst>
                                          <p:attrName>style.visibility</p:attrName>
                                        </p:attrNameLst>
                                      </p:cBhvr>
                                      <p:to>
                                        <p:strVal val="visible"/>
                                      </p:to>
                                    </p:set>
                                    <p:animEffect transition="in" filter="blinds(horizontal)">
                                      <p:cBhvr>
                                        <p:cTn id="81" dur="500"/>
                                        <p:tgtEl>
                                          <p:spTgt spid="27684"/>
                                        </p:tgtEl>
                                      </p:cBhvr>
                                    </p:animEffect>
                                  </p:childTnLst>
                                </p:cTn>
                              </p:par>
                              <p:par>
                                <p:cTn id="82" presetID="3" presetClass="entr" presetSubtype="10" fill="hold" nodeType="withEffect">
                                  <p:stCondLst>
                                    <p:cond delay="0"/>
                                  </p:stCondLst>
                                  <p:childTnLst>
                                    <p:set>
                                      <p:cBhvr>
                                        <p:cTn id="83" dur="1" fill="hold">
                                          <p:stCondLst>
                                            <p:cond delay="0"/>
                                          </p:stCondLst>
                                        </p:cTn>
                                        <p:tgtEl>
                                          <p:spTgt spid="27682"/>
                                        </p:tgtEl>
                                        <p:attrNameLst>
                                          <p:attrName>style.visibility</p:attrName>
                                        </p:attrNameLst>
                                      </p:cBhvr>
                                      <p:to>
                                        <p:strVal val="visible"/>
                                      </p:to>
                                    </p:set>
                                    <p:animEffect transition="in" filter="blinds(horizontal)">
                                      <p:cBhvr>
                                        <p:cTn id="84" dur="500"/>
                                        <p:tgtEl>
                                          <p:spTgt spid="27682"/>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additive="base">
                                        <p:cTn id="89" dur="500" fill="hold"/>
                                        <p:tgtEl>
                                          <p:spTgt spid="11"/>
                                        </p:tgtEl>
                                        <p:attrNameLst>
                                          <p:attrName>ppt_x</p:attrName>
                                        </p:attrNameLst>
                                      </p:cBhvr>
                                      <p:tavLst>
                                        <p:tav tm="0">
                                          <p:val>
                                            <p:strVal val="#ppt_x"/>
                                          </p:val>
                                        </p:tav>
                                        <p:tav tm="100000">
                                          <p:val>
                                            <p:strVal val="#ppt_x"/>
                                          </p:val>
                                        </p:tav>
                                      </p:tavLst>
                                    </p:anim>
                                    <p:anim calcmode="lin" valueType="num">
                                      <p:cBhvr additive="base">
                                        <p:cTn id="9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27687"/>
                                        </p:tgtEl>
                                        <p:attrNameLst>
                                          <p:attrName>style.visibility</p:attrName>
                                        </p:attrNameLst>
                                      </p:cBhvr>
                                      <p:to>
                                        <p:strVal val="visible"/>
                                      </p:to>
                                    </p:set>
                                    <p:animEffect transition="in" filter="blinds(horizontal)">
                                      <p:cBhvr>
                                        <p:cTn id="95" dur="500"/>
                                        <p:tgtEl>
                                          <p:spTgt spid="27687"/>
                                        </p:tgtEl>
                                      </p:cBhvr>
                                    </p:animEffect>
                                  </p:childTnLst>
                                </p:cTn>
                              </p:par>
                              <p:par>
                                <p:cTn id="96" presetID="3" presetClass="entr" presetSubtype="10" fill="hold" nodeType="withEffect">
                                  <p:stCondLst>
                                    <p:cond delay="0"/>
                                  </p:stCondLst>
                                  <p:childTnLst>
                                    <p:set>
                                      <p:cBhvr>
                                        <p:cTn id="97" dur="1" fill="hold">
                                          <p:stCondLst>
                                            <p:cond delay="0"/>
                                          </p:stCondLst>
                                        </p:cTn>
                                        <p:tgtEl>
                                          <p:spTgt spid="27689"/>
                                        </p:tgtEl>
                                        <p:attrNameLst>
                                          <p:attrName>style.visibility</p:attrName>
                                        </p:attrNameLst>
                                      </p:cBhvr>
                                      <p:to>
                                        <p:strVal val="visible"/>
                                      </p:to>
                                    </p:set>
                                    <p:animEffect transition="in" filter="blinds(horizontal)">
                                      <p:cBhvr>
                                        <p:cTn id="98" dur="500"/>
                                        <p:tgtEl>
                                          <p:spTgt spid="27689"/>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 calcmode="lin" valueType="num">
                                      <p:cBhvr additive="base">
                                        <p:cTn id="103" dur="500" fill="hold"/>
                                        <p:tgtEl>
                                          <p:spTgt spid="12"/>
                                        </p:tgtEl>
                                        <p:attrNameLst>
                                          <p:attrName>ppt_x</p:attrName>
                                        </p:attrNameLst>
                                      </p:cBhvr>
                                      <p:tavLst>
                                        <p:tav tm="0">
                                          <p:val>
                                            <p:strVal val="#ppt_x"/>
                                          </p:val>
                                        </p:tav>
                                        <p:tav tm="100000">
                                          <p:val>
                                            <p:strVal val="#ppt_x"/>
                                          </p:val>
                                        </p:tav>
                                      </p:tavLst>
                                    </p:anim>
                                    <p:anim calcmode="lin" valueType="num">
                                      <p:cBhvr additive="base">
                                        <p:cTn id="10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27691"/>
                                        </p:tgtEl>
                                        <p:attrNameLst>
                                          <p:attrName>style.visibility</p:attrName>
                                        </p:attrNameLst>
                                      </p:cBhvr>
                                      <p:to>
                                        <p:strVal val="visible"/>
                                      </p:to>
                                    </p:set>
                                    <p:animEffect transition="in" filter="blinds(horizontal)">
                                      <p:cBhvr>
                                        <p:cTn id="109" dur="500"/>
                                        <p:tgtEl>
                                          <p:spTgt spid="27691"/>
                                        </p:tgtEl>
                                      </p:cBhvr>
                                    </p:animEffect>
                                  </p:childTnLst>
                                </p:cTn>
                              </p:par>
                              <p:par>
                                <p:cTn id="110" presetID="3" presetClass="entr" presetSubtype="10" fill="hold" nodeType="withEffect">
                                  <p:stCondLst>
                                    <p:cond delay="0"/>
                                  </p:stCondLst>
                                  <p:childTnLst>
                                    <p:set>
                                      <p:cBhvr>
                                        <p:cTn id="111" dur="1" fill="hold">
                                          <p:stCondLst>
                                            <p:cond delay="0"/>
                                          </p:stCondLst>
                                        </p:cTn>
                                        <p:tgtEl>
                                          <p:spTgt spid="27693"/>
                                        </p:tgtEl>
                                        <p:attrNameLst>
                                          <p:attrName>style.visibility</p:attrName>
                                        </p:attrNameLst>
                                      </p:cBhvr>
                                      <p:to>
                                        <p:strVal val="visible"/>
                                      </p:to>
                                    </p:set>
                                    <p:animEffect transition="in" filter="blinds(horizontal)">
                                      <p:cBhvr>
                                        <p:cTn id="112" dur="500"/>
                                        <p:tgtEl>
                                          <p:spTgt spid="27693"/>
                                        </p:tgtEl>
                                      </p:cBhvr>
                                    </p:animEffect>
                                  </p:childTnLst>
                                </p:cTn>
                              </p:par>
                              <p:par>
                                <p:cTn id="113" presetID="3" presetClass="entr" presetSubtype="10" fill="hold" nodeType="withEffect">
                                  <p:stCondLst>
                                    <p:cond delay="0"/>
                                  </p:stCondLst>
                                  <p:childTnLst>
                                    <p:set>
                                      <p:cBhvr>
                                        <p:cTn id="114" dur="1" fill="hold">
                                          <p:stCondLst>
                                            <p:cond delay="0"/>
                                          </p:stCondLst>
                                        </p:cTn>
                                        <p:tgtEl>
                                          <p:spTgt spid="27695"/>
                                        </p:tgtEl>
                                        <p:attrNameLst>
                                          <p:attrName>style.visibility</p:attrName>
                                        </p:attrNameLst>
                                      </p:cBhvr>
                                      <p:to>
                                        <p:strVal val="visible"/>
                                      </p:to>
                                    </p:set>
                                    <p:animEffect transition="in" filter="blinds(horizontal)">
                                      <p:cBhvr>
                                        <p:cTn id="115" dur="500"/>
                                        <p:tgtEl>
                                          <p:spTgt spid="27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Introduction</a:t>
            </a:r>
            <a:endParaRPr lang="en-US" sz="3200" u="sng"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dirty="0" smtClean="0"/>
              <a:t>Application of M&amp;S spans many settings that facilitate pharmacotherapy guidance</a:t>
            </a:r>
          </a:p>
          <a:p>
            <a:r>
              <a:rPr lang="en-US" dirty="0" smtClean="0"/>
              <a:t>Systems biology modeling (target identification and mechanism of action)</a:t>
            </a:r>
          </a:p>
          <a:p>
            <a:r>
              <a:rPr lang="en-US" dirty="0" smtClean="0"/>
              <a:t>Animal disease model to clinic bridge</a:t>
            </a:r>
          </a:p>
          <a:p>
            <a:r>
              <a:rPr lang="en-US" dirty="0" smtClean="0"/>
              <a:t>Formulation development (IVIVC)</a:t>
            </a:r>
          </a:p>
          <a:p>
            <a:r>
              <a:rPr lang="en-US" dirty="0" smtClean="0"/>
              <a:t>Special population modeling (bridging)</a:t>
            </a:r>
          </a:p>
          <a:p>
            <a:r>
              <a:rPr lang="en-US" dirty="0" smtClean="0"/>
              <a:t>Disease progression modeling</a:t>
            </a:r>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248400"/>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248400"/>
            <a:ext cx="1365250" cy="457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3 Case Studies from Barrett Lab</a:t>
            </a:r>
            <a:endParaRPr lang="en-US" sz="3200" u="sng" cap="small" dirty="0">
              <a:solidFill>
                <a:srgbClr val="730000"/>
              </a:solidFill>
            </a:endParaRPr>
          </a:p>
        </p:txBody>
      </p:sp>
      <p:sp>
        <p:nvSpPr>
          <p:cNvPr id="3" name="Content Placeholder 2"/>
          <p:cNvSpPr>
            <a:spLocks noGrp="1"/>
          </p:cNvSpPr>
          <p:nvPr>
            <p:ph idx="1"/>
          </p:nvPr>
        </p:nvSpPr>
        <p:spPr>
          <a:xfrm>
            <a:off x="457200" y="1417638"/>
            <a:ext cx="8458200" cy="3352800"/>
          </a:xfrm>
        </p:spPr>
        <p:txBody>
          <a:bodyPr/>
          <a:lstStyle/>
          <a:p>
            <a:r>
              <a:rPr lang="en-US" dirty="0" err="1" smtClean="0"/>
              <a:t>Actinomycin</a:t>
            </a:r>
            <a:r>
              <a:rPr lang="en-US" dirty="0" smtClean="0"/>
              <a:t> / </a:t>
            </a:r>
            <a:r>
              <a:rPr lang="en-US" dirty="0" err="1" smtClean="0"/>
              <a:t>Vincristine</a:t>
            </a:r>
            <a:r>
              <a:rPr lang="en-US" dirty="0" smtClean="0"/>
              <a:t> in children with Cancer</a:t>
            </a:r>
          </a:p>
          <a:p>
            <a:r>
              <a:rPr lang="en-US" dirty="0" err="1" smtClean="0"/>
              <a:t>Fluconazole</a:t>
            </a:r>
            <a:r>
              <a:rPr lang="en-US" dirty="0" smtClean="0"/>
              <a:t> dosing in Neonates</a:t>
            </a:r>
          </a:p>
          <a:p>
            <a:r>
              <a:rPr lang="en-US" dirty="0" smtClean="0"/>
              <a:t>Pediatric Knowledgebase (PKB)</a:t>
            </a:r>
            <a:endParaRPr lang="en-US"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cap="small" dirty="0" smtClean="0">
                <a:solidFill>
                  <a:srgbClr val="730000"/>
                </a:solidFill>
              </a:rPr>
              <a:t>AMD /VCR in Children with Cancer</a:t>
            </a:r>
            <a:endParaRPr lang="en-US" sz="3200" u="sng" dirty="0"/>
          </a:p>
        </p:txBody>
      </p:sp>
      <p:sp>
        <p:nvSpPr>
          <p:cNvPr id="3" name="Content Placeholder 2"/>
          <p:cNvSpPr>
            <a:spLocks noGrp="1"/>
          </p:cNvSpPr>
          <p:nvPr>
            <p:ph idx="1"/>
          </p:nvPr>
        </p:nvSpPr>
        <p:spPr/>
        <p:txBody>
          <a:bodyPr>
            <a:normAutofit fontScale="92500" lnSpcReduction="20000"/>
          </a:bodyPr>
          <a:lstStyle/>
          <a:p>
            <a:r>
              <a:rPr lang="en-US" dirty="0" smtClean="0"/>
              <a:t>Old chemotherapeutic agents used in a variety of pediatric cancers without informative dosing guidance</a:t>
            </a:r>
          </a:p>
          <a:p>
            <a:r>
              <a:rPr lang="en-US" dirty="0" smtClean="0"/>
              <a:t>Drugs often given in combination; difficult to do PK in children with cancer – additionally, </a:t>
            </a:r>
            <a:r>
              <a:rPr lang="en-US" dirty="0" err="1" smtClean="0"/>
              <a:t>venapuncture</a:t>
            </a:r>
            <a:r>
              <a:rPr lang="en-US" dirty="0" smtClean="0"/>
              <a:t> dissuades parents / children</a:t>
            </a:r>
          </a:p>
          <a:p>
            <a:r>
              <a:rPr lang="en-US" dirty="0" smtClean="0"/>
              <a:t>BPCA Contract proposed by NIH/NCI</a:t>
            </a:r>
          </a:p>
          <a:p>
            <a:pPr lvl="1"/>
            <a:r>
              <a:rPr lang="en-US" dirty="0" smtClean="0"/>
              <a:t>In August of 2002, the Children’s Oncology Group suspended 3 active protocols for </a:t>
            </a:r>
            <a:r>
              <a:rPr lang="en-US" dirty="0" err="1" smtClean="0"/>
              <a:t>paediatric</a:t>
            </a:r>
            <a:r>
              <a:rPr lang="en-US" dirty="0" smtClean="0"/>
              <a:t> </a:t>
            </a:r>
            <a:r>
              <a:rPr lang="en-US" dirty="0" err="1" smtClean="0"/>
              <a:t>rhabdomyosarcoma</a:t>
            </a:r>
            <a:r>
              <a:rPr lang="en-US" dirty="0" smtClean="0"/>
              <a:t> after 4 AMD-associated deaths from VOD</a:t>
            </a:r>
          </a:p>
          <a:p>
            <a:endParaRPr lang="en-US" dirty="0"/>
          </a:p>
        </p:txBody>
      </p:sp>
      <p:sp>
        <p:nvSpPr>
          <p:cNvPr id="4" name="Footer Placeholder 3"/>
          <p:cNvSpPr>
            <a:spLocks noGrp="1"/>
          </p:cNvSpPr>
          <p:nvPr>
            <p:ph type="ftr" sz="quarter" idx="11"/>
          </p:nvPr>
        </p:nvSpPr>
        <p:spPr/>
        <p:txBody>
          <a:bodyPr/>
          <a:lstStyle/>
          <a:p>
            <a:r>
              <a:rPr lang="en-US" dirty="0" smtClean="0"/>
              <a:t>Young Innovators 2011</a:t>
            </a:r>
            <a:endParaRPr lang="en-US" dirty="0"/>
          </a:p>
        </p:txBody>
      </p:sp>
      <p:pic>
        <p:nvPicPr>
          <p:cNvPr id="5" name="Picture 4" descr="AAPS_LOGO_Grey10_PMS30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828800" y="6013106"/>
            <a:ext cx="1429893" cy="438912"/>
          </a:xfrm>
          <a:prstGeom prst="rect">
            <a:avLst/>
          </a:prstGeom>
        </p:spPr>
      </p:pic>
      <p:pic>
        <p:nvPicPr>
          <p:cNvPr id="6" name="Picture 5" descr="PTlogo.eps"/>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304800" y="6013106"/>
            <a:ext cx="1365250" cy="457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2585</TotalTime>
  <Words>4849</Words>
  <Application>Microsoft Office PowerPoint</Application>
  <PresentationFormat>On-screen Show (4:3)</PresentationFormat>
  <Paragraphs>597</Paragraphs>
  <Slides>46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Office Theme</vt:lpstr>
      <vt:lpstr>Prism Project</vt:lpstr>
      <vt:lpstr>Worksheet</vt:lpstr>
      <vt:lpstr>Young Innovators 2011</vt:lpstr>
      <vt:lpstr>Abstract</vt:lpstr>
      <vt:lpstr>Abstract</vt:lpstr>
      <vt:lpstr>Introduction</vt:lpstr>
      <vt:lpstr>Introduction</vt:lpstr>
      <vt:lpstr>Introduction Outputs from Modeling &amp; Simulation Research</vt:lpstr>
      <vt:lpstr>Introduction</vt:lpstr>
      <vt:lpstr>3 Case Studies from Barrett Lab</vt:lpstr>
      <vt:lpstr>AMD /VCR in Children with Cancer</vt:lpstr>
      <vt:lpstr>AMD /VCR in Children with Cancer</vt:lpstr>
      <vt:lpstr>AMD /VCR in Children with Cancer Results – Project 1</vt:lpstr>
      <vt:lpstr>AMD /VCR in Children with Cancer Results – Project 2</vt:lpstr>
      <vt:lpstr>AMD /VCR in Children with Cancer Results – Project 2</vt:lpstr>
      <vt:lpstr>AMD /VCR in Children with Cancer Results – Project 3</vt:lpstr>
      <vt:lpstr>AMD /VCR in Children with Cancer Results – Project 3</vt:lpstr>
      <vt:lpstr>AMD /VCR in Children with Cancer Results – Project 4</vt:lpstr>
      <vt:lpstr>Fluconazole Dosing in Neonates</vt:lpstr>
      <vt:lpstr>Fluconazole Dosing in Neonates Historical Data</vt:lpstr>
      <vt:lpstr>Fluconazole Dosing in Neonates Objectives</vt:lpstr>
      <vt:lpstr>Fluconazole Dosing in Neonates Results</vt:lpstr>
      <vt:lpstr>Fluconazole Dosing in Neonates Results</vt:lpstr>
      <vt:lpstr>Fluconazole Dosing in Neonates Results</vt:lpstr>
      <vt:lpstr>Fluconazole Dosing in Neonates Results</vt:lpstr>
      <vt:lpstr>Pediatric Knowledgebase</vt:lpstr>
      <vt:lpstr>Pediatric Knowledgebase</vt:lpstr>
      <vt:lpstr>Pediatric Knowledgebase</vt:lpstr>
      <vt:lpstr>Pediatric Knowledgebase</vt:lpstr>
      <vt:lpstr>Pediatric Knowledgebase</vt:lpstr>
      <vt:lpstr>Pediatric Knowledgebase</vt:lpstr>
      <vt:lpstr>Pediatric Knowledgebase The Methotrexate Dashboard</vt:lpstr>
      <vt:lpstr>Pediatric Knowledgebase The Methotrexate Dashboard</vt:lpstr>
      <vt:lpstr>Pediatric Knowledgebase The Methotrexate Dashboard</vt:lpstr>
      <vt:lpstr>Pediatric Knowledgebase The Methotrexate Dashboard</vt:lpstr>
      <vt:lpstr>Pediatric Knowledgebase The Methotrexate Dashboard</vt:lpstr>
      <vt:lpstr>Pediatric Knowledgebase The Methotrexate Dashboard</vt:lpstr>
      <vt:lpstr>Pediatric Knowledgebase The Methotrexate Dashboard</vt:lpstr>
      <vt:lpstr>Pediatric Knowledgebase The Methotrexate Dashboard</vt:lpstr>
      <vt:lpstr>Pediatric Knowledgebase The Methotrexate Dashboard</vt:lpstr>
      <vt:lpstr>Pediatric Knowledgebase Vision</vt:lpstr>
      <vt:lpstr>Discussion</vt:lpstr>
      <vt:lpstr>Discussion</vt:lpstr>
      <vt:lpstr>Ongoing Research in Barrett Lab</vt:lpstr>
      <vt:lpstr>Acknowledgments</vt:lpstr>
      <vt:lpstr>References</vt:lpstr>
      <vt:lpstr>References</vt:lpstr>
      <vt:lpstr>BIOS/Contact info</vt:lpstr>
    </vt:vector>
  </TitlesOfParts>
  <Company>Advanstar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Innovators 2009</dc:title>
  <dc:creator>adv</dc:creator>
  <cp:lastModifiedBy>Jeff</cp:lastModifiedBy>
  <cp:revision>153</cp:revision>
  <dcterms:created xsi:type="dcterms:W3CDTF">2011-09-08T20:28:28Z</dcterms:created>
  <dcterms:modified xsi:type="dcterms:W3CDTF">2011-10-18T18:38:04Z</dcterms:modified>
</cp:coreProperties>
</file>