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66" r:id="rId4"/>
    <p:sldId id="267" r:id="rId5"/>
    <p:sldId id="260" r:id="rId6"/>
    <p:sldId id="261" r:id="rId7"/>
    <p:sldId id="262" r:id="rId8"/>
    <p:sldId id="263" r:id="rId9"/>
    <p:sldId id="268" r:id="rId10"/>
    <p:sldId id="270" r:id="rId11"/>
    <p:sldId id="271" r:id="rId12"/>
    <p:sldId id="272" r:id="rId13"/>
    <p:sldId id="274" r:id="rId14"/>
    <p:sldId id="273" r:id="rId15"/>
    <p:sldId id="275" r:id="rId16"/>
    <p:sldId id="276" r:id="rId17"/>
    <p:sldId id="285" r:id="rId18"/>
    <p:sldId id="278" r:id="rId19"/>
    <p:sldId id="280" r:id="rId20"/>
    <p:sldId id="281" r:id="rId21"/>
    <p:sldId id="283"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73" autoAdjust="0"/>
  </p:normalViewPr>
  <p:slideViewPr>
    <p:cSldViewPr snapToObjects="1">
      <p:cViewPr varScale="1">
        <p:scale>
          <a:sx n="104" d="100"/>
          <a:sy n="104" d="100"/>
        </p:scale>
        <p:origin x="-1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EC5156-BC2A-4711-9901-FF29E041B476}" type="datetimeFigureOut">
              <a:rPr lang="en-US"/>
              <a:pPr>
                <a:defRPr/>
              </a:pPr>
              <a:t>11/1/2010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9F2B44D-6FD9-4BCE-86A0-77E18B34D87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97E6533-1EEB-4885-B3ED-0B4BC09908E7}" type="datetimeFigureOut">
              <a:rPr lang="en-US"/>
              <a:pPr>
                <a:defRPr/>
              </a:pPr>
              <a:t>11/1/2010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29FC18F-94C8-4AC6-8DFC-6DC205B0FEE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47AEF4-E2BA-4B6C-83E4-F64EA4CAB0E4}" type="datetime1">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2C91833F-0A3B-42AF-8D11-E2732422AC5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B8FB76-BABC-4896-918C-E1C7687D4889}" type="datetime1">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F22AB2FE-C5FE-41F0-976A-254E0579D5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D4544F-F010-47A8-A3DB-5F58BE42F3BB}" type="datetime1">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4F620A00-632F-4692-9299-FFCDC8B2AC8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BEAAB5-665F-4B3B-827E-58F62DA80866}" type="datetime1">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8C000AF8-E531-424D-BB82-29207A90B9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3D514AF-4B12-4C72-9F2E-E6C4E7AA71E4}" type="datetime1">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1B42BF8F-BB6D-47DB-B6DB-D1BCE82682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87A8DF-7020-4FC7-A8BC-16F91D123D85}" type="datetime1">
              <a:rPr lang="en-US"/>
              <a:pPr>
                <a:defRPr/>
              </a:pPr>
              <a:t>11/1/2010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Young Innovators 2009</a:t>
            </a:r>
          </a:p>
        </p:txBody>
      </p:sp>
      <p:sp>
        <p:nvSpPr>
          <p:cNvPr id="7" name="Slide Number Placeholder 5"/>
          <p:cNvSpPr>
            <a:spLocks noGrp="1"/>
          </p:cNvSpPr>
          <p:nvPr>
            <p:ph type="sldNum" sz="quarter" idx="12"/>
          </p:nvPr>
        </p:nvSpPr>
        <p:spPr/>
        <p:txBody>
          <a:bodyPr/>
          <a:lstStyle>
            <a:lvl1pPr>
              <a:defRPr/>
            </a:lvl1pPr>
          </a:lstStyle>
          <a:p>
            <a:pPr>
              <a:defRPr/>
            </a:pPr>
            <a:fld id="{3760A427-0F5D-4F77-8944-CF6785C88F1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A52217B-7A2D-4E9C-9370-A5C8A722B35A}" type="datetime1">
              <a:rPr lang="en-US"/>
              <a:pPr>
                <a:defRPr/>
              </a:pPr>
              <a:t>11/1/2010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Young Innovators 2009</a:t>
            </a:r>
          </a:p>
        </p:txBody>
      </p:sp>
      <p:sp>
        <p:nvSpPr>
          <p:cNvPr id="9" name="Slide Number Placeholder 5"/>
          <p:cNvSpPr>
            <a:spLocks noGrp="1"/>
          </p:cNvSpPr>
          <p:nvPr>
            <p:ph type="sldNum" sz="quarter" idx="12"/>
          </p:nvPr>
        </p:nvSpPr>
        <p:spPr/>
        <p:txBody>
          <a:bodyPr/>
          <a:lstStyle>
            <a:lvl1pPr>
              <a:defRPr/>
            </a:lvl1pPr>
          </a:lstStyle>
          <a:p>
            <a:pPr>
              <a:defRPr/>
            </a:pPr>
            <a:fld id="{CB0C931A-332D-47AF-BAD8-B484E35A1A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A23196-56C6-4937-98A3-8E2A7615DBD8}" type="datetime1">
              <a:rPr lang="en-US"/>
              <a:pPr>
                <a:defRPr/>
              </a:pPr>
              <a:t>11/1/2010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Young Innovators 2009</a:t>
            </a:r>
          </a:p>
        </p:txBody>
      </p:sp>
      <p:sp>
        <p:nvSpPr>
          <p:cNvPr id="5" name="Slide Number Placeholder 5"/>
          <p:cNvSpPr>
            <a:spLocks noGrp="1"/>
          </p:cNvSpPr>
          <p:nvPr>
            <p:ph type="sldNum" sz="quarter" idx="12"/>
          </p:nvPr>
        </p:nvSpPr>
        <p:spPr/>
        <p:txBody>
          <a:bodyPr/>
          <a:lstStyle>
            <a:lvl1pPr>
              <a:defRPr/>
            </a:lvl1pPr>
          </a:lstStyle>
          <a:p>
            <a:pPr>
              <a:defRPr/>
            </a:pPr>
            <a:fld id="{31ECFDF6-BEE9-4246-A820-C87B7534BF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E72309-6087-4231-809F-CCF7510331A8}" type="datetime1">
              <a:rPr lang="en-US"/>
              <a:pPr>
                <a:defRPr/>
              </a:pPr>
              <a:t>11/1/2010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Young Innovators 2009</a:t>
            </a:r>
          </a:p>
        </p:txBody>
      </p:sp>
      <p:sp>
        <p:nvSpPr>
          <p:cNvPr id="4" name="Slide Number Placeholder 5"/>
          <p:cNvSpPr>
            <a:spLocks noGrp="1"/>
          </p:cNvSpPr>
          <p:nvPr>
            <p:ph type="sldNum" sz="quarter" idx="12"/>
          </p:nvPr>
        </p:nvSpPr>
        <p:spPr/>
        <p:txBody>
          <a:bodyPr/>
          <a:lstStyle>
            <a:lvl1pPr>
              <a:defRPr/>
            </a:lvl1pPr>
          </a:lstStyle>
          <a:p>
            <a:pPr>
              <a:defRPr/>
            </a:pPr>
            <a:fld id="{B0D939D3-FD99-48EE-8109-0BAD8F9F8B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EE01F0-B87C-4559-B361-983AB7D585B5}" type="datetime1">
              <a:rPr lang="en-US"/>
              <a:pPr>
                <a:defRPr/>
              </a:pPr>
              <a:t>11/1/2010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Young Innovators 2009</a:t>
            </a:r>
          </a:p>
        </p:txBody>
      </p:sp>
      <p:sp>
        <p:nvSpPr>
          <p:cNvPr id="7" name="Slide Number Placeholder 5"/>
          <p:cNvSpPr>
            <a:spLocks noGrp="1"/>
          </p:cNvSpPr>
          <p:nvPr>
            <p:ph type="sldNum" sz="quarter" idx="12"/>
          </p:nvPr>
        </p:nvSpPr>
        <p:spPr/>
        <p:txBody>
          <a:bodyPr/>
          <a:lstStyle>
            <a:lvl1pPr>
              <a:defRPr/>
            </a:lvl1pPr>
          </a:lstStyle>
          <a:p>
            <a:pPr>
              <a:defRPr/>
            </a:pPr>
            <a:fld id="{396AC8B0-C09B-43B6-8D70-8E9449BD83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657433-3E31-44C8-B68B-4AE257354A99}" type="datetime1">
              <a:rPr lang="en-US"/>
              <a:pPr>
                <a:defRPr/>
              </a:pPr>
              <a:t>11/1/2010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Young Innovators 2009</a:t>
            </a:r>
          </a:p>
        </p:txBody>
      </p:sp>
      <p:sp>
        <p:nvSpPr>
          <p:cNvPr id="7" name="Slide Number Placeholder 5"/>
          <p:cNvSpPr>
            <a:spLocks noGrp="1"/>
          </p:cNvSpPr>
          <p:nvPr>
            <p:ph type="sldNum" sz="quarter" idx="12"/>
          </p:nvPr>
        </p:nvSpPr>
        <p:spPr/>
        <p:txBody>
          <a:bodyPr/>
          <a:lstStyle>
            <a:lvl1pPr>
              <a:defRPr/>
            </a:lvl1pPr>
          </a:lstStyle>
          <a:p>
            <a:pPr>
              <a:defRPr/>
            </a:pPr>
            <a:fld id="{E53241D0-A77B-4E47-89C2-22471C8D18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202ACB-17D3-405C-B8DE-2DFD70C968C3}" type="datetime1">
              <a:rPr lang="en-US"/>
              <a:pPr>
                <a:defRPr/>
              </a:pPr>
              <a:t>11/1/2010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Young Innovators 2009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62C49AB-C4C7-4F10-AE14-A08A0BE7A1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0" fontAlgn="base" hangingPunct="0">
        <a:spcBef>
          <a:spcPct val="0"/>
        </a:spcBef>
        <a:spcAft>
          <a:spcPct val="0"/>
        </a:spcAft>
        <a:defRPr sz="4400" kern="1200">
          <a:solidFill>
            <a:schemeClr val="tx1"/>
          </a:solidFill>
          <a:latin typeface="Times New Roman"/>
          <a:ea typeface="+mj-ea"/>
          <a:cs typeface="Times New Roman"/>
        </a:defRPr>
      </a:lvl1pPr>
      <a:lvl2pPr algn="ctr" defTabSz="457200"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defTabSz="457200"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defTabSz="457200"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defTabSz="457200"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defTabSz="457200"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imes New Roman"/>
          <a:ea typeface="+mn-ea"/>
          <a:cs typeface="Times New Roman"/>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a:ea typeface="+mn-ea"/>
          <a:cs typeface="Times New Roman"/>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imes New Roman"/>
          <a:ea typeface="+mn-ea"/>
          <a:cs typeface="Times New Roman"/>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imes New Roman"/>
          <a:ea typeface="+mn-ea"/>
          <a:cs typeface="Times New Roman"/>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1"/>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1143000"/>
          </a:xfrm>
        </p:spPr>
        <p:txBody>
          <a:bodyPr rtlCol="0">
            <a:normAutofit/>
          </a:bodyPr>
          <a:lstStyle/>
          <a:p>
            <a:pPr eaLnBrk="1" fontAlgn="auto" hangingPunct="1">
              <a:spcAft>
                <a:spcPts val="0"/>
              </a:spcAft>
              <a:defRPr/>
            </a:pPr>
            <a:r>
              <a:rPr lang="en-US" b="1" cap="small" dirty="0" smtClean="0">
                <a:solidFill>
                  <a:schemeClr val="accent1">
                    <a:lumMod val="75000"/>
                  </a:schemeClr>
                </a:solidFill>
              </a:rPr>
              <a:t>Innovators 2010</a:t>
            </a:r>
            <a:endParaRPr lang="en-US" b="1" cap="small" dirty="0">
              <a:solidFill>
                <a:schemeClr val="accent1">
                  <a:lumMod val="75000"/>
                </a:schemeClr>
              </a:solidFill>
            </a:endParaRPr>
          </a:p>
        </p:txBody>
      </p:sp>
      <p:sp>
        <p:nvSpPr>
          <p:cNvPr id="2051" name="Subtitle 2"/>
          <p:cNvSpPr>
            <a:spLocks noGrp="1"/>
          </p:cNvSpPr>
          <p:nvPr>
            <p:ph type="subTitle" idx="1"/>
          </p:nvPr>
        </p:nvSpPr>
        <p:spPr>
          <a:xfrm>
            <a:off x="762000" y="1546225"/>
            <a:ext cx="7848600" cy="3711575"/>
          </a:xfrm>
        </p:spPr>
        <p:txBody>
          <a:bodyPr/>
          <a:lstStyle/>
          <a:p>
            <a:pPr eaLnBrk="1" hangingPunct="1">
              <a:lnSpc>
                <a:spcPct val="80000"/>
              </a:lnSpc>
            </a:pPr>
            <a:r>
              <a:rPr lang="en-US" sz="3000" b="1" smtClean="0">
                <a:solidFill>
                  <a:srgbClr val="1B180F"/>
                </a:solidFill>
                <a:latin typeface="Times New Roman" pitchFamily="18" charset="0"/>
                <a:cs typeface="Times New Roman" pitchFamily="18" charset="0"/>
              </a:rPr>
              <a:t>Tuftsin-Modified Alginate Based Nanoparticles for Local and Systemic Anti-Inflammatory Gene Therapy</a:t>
            </a:r>
          </a:p>
          <a:p>
            <a:pPr eaLnBrk="1" hangingPunct="1">
              <a:lnSpc>
                <a:spcPct val="80000"/>
              </a:lnSpc>
            </a:pPr>
            <a:endParaRPr lang="en-US" sz="2400" b="1" smtClean="0">
              <a:solidFill>
                <a:srgbClr val="1B180F"/>
              </a:solidFill>
              <a:latin typeface="Times New Roman" pitchFamily="18" charset="0"/>
              <a:cs typeface="Times New Roman" pitchFamily="18" charset="0"/>
            </a:endParaRPr>
          </a:p>
          <a:p>
            <a:pPr eaLnBrk="1" hangingPunct="1">
              <a:lnSpc>
                <a:spcPct val="80000"/>
              </a:lnSpc>
            </a:pPr>
            <a:r>
              <a:rPr lang="en-US" sz="2800" b="1" smtClean="0">
                <a:solidFill>
                  <a:srgbClr val="1B180F"/>
                </a:solidFill>
                <a:latin typeface="Times New Roman" pitchFamily="18" charset="0"/>
                <a:cs typeface="Times New Roman" pitchFamily="18" charset="0"/>
              </a:rPr>
              <a:t>2010 AAPS Graduate Student Symposium </a:t>
            </a:r>
          </a:p>
          <a:p>
            <a:pPr eaLnBrk="1" hangingPunct="1">
              <a:lnSpc>
                <a:spcPct val="80000"/>
              </a:lnSpc>
            </a:pPr>
            <a:r>
              <a:rPr lang="en-US" sz="2800" b="1" smtClean="0">
                <a:solidFill>
                  <a:srgbClr val="1B180F"/>
                </a:solidFill>
                <a:latin typeface="Times New Roman" pitchFamily="18" charset="0"/>
                <a:cs typeface="Times New Roman" pitchFamily="18" charset="0"/>
              </a:rPr>
              <a:t>Awards in Biotechnology</a:t>
            </a:r>
          </a:p>
          <a:p>
            <a:pPr eaLnBrk="1" hangingPunct="1">
              <a:lnSpc>
                <a:spcPct val="80000"/>
              </a:lnSpc>
            </a:pPr>
            <a:endParaRPr lang="en-US" sz="2400" b="1" smtClean="0">
              <a:solidFill>
                <a:srgbClr val="1B180F"/>
              </a:solidFill>
              <a:latin typeface="Times New Roman" pitchFamily="18" charset="0"/>
              <a:cs typeface="Times New Roman" pitchFamily="18" charset="0"/>
            </a:endParaRPr>
          </a:p>
          <a:p>
            <a:pPr eaLnBrk="1" hangingPunct="1">
              <a:lnSpc>
                <a:spcPct val="80000"/>
              </a:lnSpc>
            </a:pPr>
            <a:r>
              <a:rPr lang="en-US" sz="2800" b="1" smtClean="0">
                <a:solidFill>
                  <a:srgbClr val="1B180F"/>
                </a:solidFill>
                <a:latin typeface="Times New Roman" pitchFamily="18" charset="0"/>
                <a:cs typeface="Times New Roman" pitchFamily="18" charset="0"/>
              </a:rPr>
              <a:t>Shardool Jain and Mansoor Amiji</a:t>
            </a:r>
          </a:p>
          <a:p>
            <a:pPr eaLnBrk="1" hangingPunct="1">
              <a:lnSpc>
                <a:spcPct val="80000"/>
              </a:lnSpc>
            </a:pPr>
            <a:r>
              <a:rPr lang="en-US" sz="2000" b="1" smtClean="0">
                <a:solidFill>
                  <a:srgbClr val="1B180F"/>
                </a:solidFill>
                <a:latin typeface="Times New Roman" pitchFamily="18" charset="0"/>
                <a:cs typeface="Times New Roman" pitchFamily="18" charset="0"/>
              </a:rPr>
              <a:t>Department of Pharmaceutical Sciences, School of Pharmacy</a:t>
            </a:r>
          </a:p>
          <a:p>
            <a:pPr eaLnBrk="1" hangingPunct="1">
              <a:lnSpc>
                <a:spcPct val="80000"/>
              </a:lnSpc>
            </a:pPr>
            <a:r>
              <a:rPr lang="en-US" sz="2000" b="1" smtClean="0">
                <a:solidFill>
                  <a:srgbClr val="1B180F"/>
                </a:solidFill>
                <a:latin typeface="Times New Roman" pitchFamily="18" charset="0"/>
                <a:cs typeface="Times New Roman" pitchFamily="18" charset="0"/>
              </a:rPr>
              <a:t>Northeastern University, Boston, MA 02115</a:t>
            </a:r>
          </a:p>
        </p:txBody>
      </p:sp>
      <p:pic>
        <p:nvPicPr>
          <p:cNvPr id="2052" name="Picture 5" descr="AAPS_LOGO_Grey10_PMS302.pdf"/>
          <p:cNvPicPr>
            <a:picLocks noChangeAspect="1"/>
          </p:cNvPicPr>
          <p:nvPr/>
        </p:nvPicPr>
        <p:blipFill>
          <a:blip r:embed="rId2"/>
          <a:srcRect/>
          <a:stretch>
            <a:fillRect/>
          </a:stretch>
        </p:blipFill>
        <p:spPr bwMode="auto">
          <a:xfrm>
            <a:off x="4648200" y="5702300"/>
            <a:ext cx="2489200" cy="763588"/>
          </a:xfrm>
          <a:prstGeom prst="rect">
            <a:avLst/>
          </a:prstGeom>
          <a:noFill/>
          <a:ln w="9525">
            <a:noFill/>
            <a:miter lim="800000"/>
            <a:headEnd/>
            <a:tailEnd/>
          </a:ln>
        </p:spPr>
      </p:pic>
      <p:pic>
        <p:nvPicPr>
          <p:cNvPr id="2053" name="Picture 6" descr="PTlogo.eps"/>
          <p:cNvPicPr>
            <a:picLocks noChangeAspect="1"/>
          </p:cNvPicPr>
          <p:nvPr/>
        </p:nvPicPr>
        <p:blipFill>
          <a:blip r:embed="rId3"/>
          <a:srcRect/>
          <a:stretch>
            <a:fillRect/>
          </a:stretch>
        </p:blipFill>
        <p:spPr bwMode="auto">
          <a:xfrm>
            <a:off x="2057400" y="5702300"/>
            <a:ext cx="2047875" cy="685800"/>
          </a:xfrm>
          <a:prstGeom prst="rect">
            <a:avLst/>
          </a:prstGeom>
          <a:noFill/>
          <a:ln w="9525">
            <a:noFill/>
            <a:miter lim="800000"/>
            <a:headEnd/>
            <a:tailEnd/>
          </a:ln>
        </p:spPr>
      </p:pic>
      <p:sp>
        <p:nvSpPr>
          <p:cNvPr id="14" name="Rectangle 13"/>
          <p:cNvSpPr/>
          <p:nvPr/>
        </p:nvSpPr>
        <p:spPr>
          <a:xfrm>
            <a:off x="152400" y="152400"/>
            <a:ext cx="8839200" cy="6553200"/>
          </a:xfrm>
          <a:prstGeom prst="rect">
            <a:avLst/>
          </a:prstGeom>
          <a:noFill/>
          <a:ln w="50800" cap="flat" cmpd="thickThin"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944562"/>
          </a:xfrm>
        </p:spPr>
        <p:txBody>
          <a:bodyPr/>
          <a:lstStyle/>
          <a:p>
            <a:pPr eaLnBrk="1" hangingPunct="1"/>
            <a:r>
              <a:rPr lang="en-US" sz="2800" b="1" smtClean="0">
                <a:solidFill>
                  <a:schemeClr val="accent1"/>
                </a:solidFill>
                <a:latin typeface="Times New Roman" pitchFamily="18" charset="0"/>
                <a:cs typeface="Times New Roman" pitchFamily="18" charset="0"/>
              </a:rPr>
              <a:t>CYTOTOXICITY ANALYSIS IN J774A-1 MACROPHAGE CELL LINE</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11268" name="Picture 4" descr="AAPS_LOGO_Grey10_PMS302.pdf"/>
          <p:cNvPicPr>
            <a:picLocks noChangeAspect="1"/>
          </p:cNvPicPr>
          <p:nvPr/>
        </p:nvPicPr>
        <p:blipFill>
          <a:blip r:embed="rId2"/>
          <a:srcRect/>
          <a:stretch>
            <a:fillRect/>
          </a:stretch>
        </p:blipFill>
        <p:spPr bwMode="auto">
          <a:xfrm>
            <a:off x="1828800" y="6099175"/>
            <a:ext cx="1430338" cy="438150"/>
          </a:xfrm>
          <a:prstGeom prst="rect">
            <a:avLst/>
          </a:prstGeom>
          <a:noFill/>
          <a:ln w="9525">
            <a:noFill/>
            <a:miter lim="800000"/>
            <a:headEnd/>
            <a:tailEnd/>
          </a:ln>
        </p:spPr>
      </p:pic>
      <p:pic>
        <p:nvPicPr>
          <p:cNvPr id="11269" name="Picture 5" descr="PTlogo.eps"/>
          <p:cNvPicPr>
            <a:picLocks noChangeAspect="1"/>
          </p:cNvPicPr>
          <p:nvPr/>
        </p:nvPicPr>
        <p:blipFill>
          <a:blip r:embed="rId3"/>
          <a:srcRect/>
          <a:stretch>
            <a:fillRect/>
          </a:stretch>
        </p:blipFill>
        <p:spPr bwMode="auto">
          <a:xfrm>
            <a:off x="304800" y="6099175"/>
            <a:ext cx="1365250" cy="457200"/>
          </a:xfrm>
          <a:prstGeom prst="rect">
            <a:avLst/>
          </a:prstGeom>
          <a:noFill/>
          <a:ln w="9525">
            <a:noFill/>
            <a:miter lim="800000"/>
            <a:headEnd/>
            <a:tailEnd/>
          </a:ln>
        </p:spPr>
      </p:pic>
      <p:pic>
        <p:nvPicPr>
          <p:cNvPr id="11270" name="Picture 7"/>
          <p:cNvPicPr>
            <a:picLocks noGrp="1" noChangeAspect="1" noChangeArrowheads="1"/>
          </p:cNvPicPr>
          <p:nvPr>
            <p:ph idx="4294967295"/>
          </p:nvPr>
        </p:nvPicPr>
        <p:blipFill>
          <a:blip r:embed="rId4"/>
          <a:srcRect/>
          <a:stretch>
            <a:fillRect/>
          </a:stretch>
        </p:blipFill>
        <p:spPr>
          <a:xfrm>
            <a:off x="1541463" y="1403350"/>
            <a:ext cx="5697537" cy="3724275"/>
          </a:xfrm>
        </p:spPr>
      </p:pic>
      <p:sp>
        <p:nvSpPr>
          <p:cNvPr id="11271" name="Rectangle 8"/>
          <p:cNvSpPr>
            <a:spLocks noChangeArrowheads="1"/>
          </p:cNvSpPr>
          <p:nvPr/>
        </p:nvSpPr>
        <p:spPr bwMode="auto">
          <a:xfrm>
            <a:off x="457200" y="5127625"/>
            <a:ext cx="8229600" cy="831850"/>
          </a:xfrm>
          <a:prstGeom prst="rect">
            <a:avLst/>
          </a:prstGeom>
          <a:noFill/>
          <a:ln w="9525">
            <a:noFill/>
            <a:miter lim="800000"/>
            <a:headEnd/>
            <a:tailEnd/>
          </a:ln>
        </p:spPr>
        <p:txBody>
          <a:bodyPr>
            <a:spAutoFit/>
          </a:bodyPr>
          <a:lstStyle/>
          <a:p>
            <a:pPr algn="just" defTabSz="914400"/>
            <a:r>
              <a:rPr lang="en-US" sz="1200" b="1">
                <a:latin typeface="Times New Roman" pitchFamily="18" charset="0"/>
              </a:rPr>
              <a:t>Cytotoxicity of the different versions of the calcium alginate nanoparticles in J774A-1 macrophages evaluated with the MTS (formazan) assay. The toxicity of the plasmid DNA loaded formulation in macrophages was compared to untreated cells, poly(ethyleneimine) (PEI, used as a positive control), and blank NP (0.5 mg and 1 mg), Unmodified NP (0.2 mg, 0.5 mg, and 1 mg), Scrambled peptide NP (0.2 mg, 0.5 mg, and 1 mg), and tuftsin-modified NP (0.2 mg, 0.5 mg, and 1 mg).</a:t>
            </a:r>
          </a:p>
        </p:txBody>
      </p:sp>
      <p:cxnSp>
        <p:nvCxnSpPr>
          <p:cNvPr id="8" name="Straight Connector 7"/>
          <p:cNvCxnSpPr/>
          <p:nvPr/>
        </p:nvCxnSpPr>
        <p:spPr>
          <a:xfrm>
            <a:off x="438150" y="1235075"/>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868363"/>
          </a:xfrm>
        </p:spPr>
        <p:txBody>
          <a:bodyPr/>
          <a:lstStyle/>
          <a:p>
            <a:pPr eaLnBrk="1" hangingPunct="1"/>
            <a:r>
              <a:rPr lang="en-US" sz="2800" b="1" smtClean="0">
                <a:solidFill>
                  <a:schemeClr val="accent1"/>
                </a:solidFill>
                <a:latin typeface="Times New Roman" pitchFamily="18" charset="0"/>
                <a:cs typeface="Times New Roman" pitchFamily="18" charset="0"/>
              </a:rPr>
              <a:t>QUALITATIVE GFP TRANSFECTION STUDIES</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12292"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12293" name="Picture 5" descr="PTlogo.eps"/>
          <p:cNvPicPr>
            <a:picLocks noChangeAspect="1"/>
          </p:cNvPicPr>
          <p:nvPr/>
        </p:nvPicPr>
        <p:blipFill>
          <a:blip r:embed="rId3"/>
          <a:srcRect/>
          <a:stretch>
            <a:fillRect/>
          </a:stretch>
        </p:blipFill>
        <p:spPr bwMode="auto">
          <a:xfrm>
            <a:off x="309563" y="5994400"/>
            <a:ext cx="1365250" cy="457200"/>
          </a:xfrm>
          <a:prstGeom prst="rect">
            <a:avLst/>
          </a:prstGeom>
          <a:noFill/>
          <a:ln w="9525">
            <a:noFill/>
            <a:miter lim="800000"/>
            <a:headEnd/>
            <a:tailEnd/>
          </a:ln>
        </p:spPr>
      </p:pic>
      <p:grpSp>
        <p:nvGrpSpPr>
          <p:cNvPr id="12294" name="Group 38"/>
          <p:cNvGrpSpPr>
            <a:grpSpLocks/>
          </p:cNvGrpSpPr>
          <p:nvPr/>
        </p:nvGrpSpPr>
        <p:grpSpPr bwMode="auto">
          <a:xfrm>
            <a:off x="1141413" y="1035050"/>
            <a:ext cx="6707187" cy="3811588"/>
            <a:chOff x="811" y="672"/>
            <a:chExt cx="3701" cy="2661"/>
          </a:xfrm>
        </p:grpSpPr>
        <p:pic>
          <p:nvPicPr>
            <p:cNvPr id="12297" name="Picture 6"/>
            <p:cNvPicPr>
              <a:picLocks noChangeAspect="1" noChangeArrowheads="1"/>
            </p:cNvPicPr>
            <p:nvPr/>
          </p:nvPicPr>
          <p:blipFill>
            <a:blip r:embed="rId4">
              <a:lum bright="20000" contrast="20000"/>
            </a:blip>
            <a:srcRect/>
            <a:stretch>
              <a:fillRect/>
            </a:stretch>
          </p:blipFill>
          <p:spPr bwMode="auto">
            <a:xfrm>
              <a:off x="960" y="672"/>
              <a:ext cx="3552" cy="2661"/>
            </a:xfrm>
            <a:prstGeom prst="rect">
              <a:avLst/>
            </a:prstGeom>
            <a:noFill/>
            <a:ln w="9525">
              <a:noFill/>
              <a:miter lim="800000"/>
              <a:headEnd/>
              <a:tailEnd/>
            </a:ln>
          </p:spPr>
        </p:pic>
        <p:sp>
          <p:nvSpPr>
            <p:cNvPr id="12298" name="Text Box 33"/>
            <p:cNvSpPr txBox="1">
              <a:spLocks noChangeArrowheads="1"/>
            </p:cNvSpPr>
            <p:nvPr/>
          </p:nvSpPr>
          <p:spPr bwMode="auto">
            <a:xfrm rot="-5400000">
              <a:off x="647" y="1272"/>
              <a:ext cx="478" cy="135"/>
            </a:xfrm>
            <a:prstGeom prst="rect">
              <a:avLst/>
            </a:prstGeom>
            <a:noFill/>
            <a:ln w="9525">
              <a:noFill/>
              <a:miter lim="800000"/>
              <a:headEnd/>
              <a:tailEnd/>
            </a:ln>
          </p:spPr>
          <p:txBody>
            <a:bodyPr>
              <a:spAutoFit/>
            </a:bodyPr>
            <a:lstStyle/>
            <a:p>
              <a:pPr algn="ctr" defTabSz="914400">
                <a:spcBef>
                  <a:spcPct val="50000"/>
                </a:spcBef>
              </a:pPr>
              <a:r>
                <a:rPr lang="en-US" sz="1000" b="1"/>
                <a:t>T=12 Hr</a:t>
              </a:r>
              <a:endParaRPr lang="en-US" sz="1000"/>
            </a:p>
          </p:txBody>
        </p:sp>
        <p:sp>
          <p:nvSpPr>
            <p:cNvPr id="12299" name="Text Box 34"/>
            <p:cNvSpPr txBox="1">
              <a:spLocks noChangeArrowheads="1"/>
            </p:cNvSpPr>
            <p:nvPr/>
          </p:nvSpPr>
          <p:spPr bwMode="auto">
            <a:xfrm rot="-5400000">
              <a:off x="620" y="1586"/>
              <a:ext cx="528" cy="135"/>
            </a:xfrm>
            <a:prstGeom prst="rect">
              <a:avLst/>
            </a:prstGeom>
            <a:noFill/>
            <a:ln w="9525">
              <a:noFill/>
              <a:miter lim="800000"/>
              <a:headEnd/>
              <a:tailEnd/>
            </a:ln>
          </p:spPr>
          <p:txBody>
            <a:bodyPr>
              <a:spAutoFit/>
            </a:bodyPr>
            <a:lstStyle/>
            <a:p>
              <a:pPr algn="ctr" defTabSz="914400">
                <a:spcBef>
                  <a:spcPct val="50000"/>
                </a:spcBef>
              </a:pPr>
              <a:r>
                <a:rPr lang="en-US" sz="1000" b="1"/>
                <a:t>T=24 Hr</a:t>
              </a:r>
            </a:p>
          </p:txBody>
        </p:sp>
        <p:sp>
          <p:nvSpPr>
            <p:cNvPr id="12300" name="Text Box 35"/>
            <p:cNvSpPr txBox="1">
              <a:spLocks noChangeArrowheads="1"/>
            </p:cNvSpPr>
            <p:nvPr/>
          </p:nvSpPr>
          <p:spPr bwMode="auto">
            <a:xfrm rot="-5400000">
              <a:off x="618" y="1974"/>
              <a:ext cx="528" cy="134"/>
            </a:xfrm>
            <a:prstGeom prst="rect">
              <a:avLst/>
            </a:prstGeom>
            <a:noFill/>
            <a:ln w="9525">
              <a:noFill/>
              <a:miter lim="800000"/>
              <a:headEnd/>
              <a:tailEnd/>
            </a:ln>
          </p:spPr>
          <p:txBody>
            <a:bodyPr>
              <a:spAutoFit/>
            </a:bodyPr>
            <a:lstStyle/>
            <a:p>
              <a:pPr algn="ctr" defTabSz="914400">
                <a:spcBef>
                  <a:spcPct val="50000"/>
                </a:spcBef>
              </a:pPr>
              <a:r>
                <a:rPr lang="en-US" sz="1000" b="1"/>
                <a:t>T=48Hr</a:t>
              </a:r>
            </a:p>
          </p:txBody>
        </p:sp>
        <p:sp>
          <p:nvSpPr>
            <p:cNvPr id="12301" name="Text Box 36"/>
            <p:cNvSpPr txBox="1">
              <a:spLocks noChangeArrowheads="1"/>
            </p:cNvSpPr>
            <p:nvPr/>
          </p:nvSpPr>
          <p:spPr bwMode="auto">
            <a:xfrm rot="-5400000">
              <a:off x="617" y="2741"/>
              <a:ext cx="528" cy="135"/>
            </a:xfrm>
            <a:prstGeom prst="rect">
              <a:avLst/>
            </a:prstGeom>
            <a:noFill/>
            <a:ln w="9525">
              <a:noFill/>
              <a:miter lim="800000"/>
              <a:headEnd/>
              <a:tailEnd/>
            </a:ln>
          </p:spPr>
          <p:txBody>
            <a:bodyPr>
              <a:spAutoFit/>
            </a:bodyPr>
            <a:lstStyle/>
            <a:p>
              <a:pPr algn="ctr" defTabSz="914400">
                <a:spcBef>
                  <a:spcPct val="50000"/>
                </a:spcBef>
              </a:pPr>
              <a:r>
                <a:rPr lang="en-US" sz="1000" b="1"/>
                <a:t>T=96 Hr</a:t>
              </a:r>
              <a:endParaRPr lang="en-US" sz="1000"/>
            </a:p>
          </p:txBody>
        </p:sp>
        <p:sp>
          <p:nvSpPr>
            <p:cNvPr id="12302" name="Text Box 37"/>
            <p:cNvSpPr txBox="1">
              <a:spLocks noChangeArrowheads="1"/>
            </p:cNvSpPr>
            <p:nvPr/>
          </p:nvSpPr>
          <p:spPr bwMode="auto">
            <a:xfrm rot="-5400000">
              <a:off x="615" y="2358"/>
              <a:ext cx="527" cy="135"/>
            </a:xfrm>
            <a:prstGeom prst="rect">
              <a:avLst/>
            </a:prstGeom>
            <a:noFill/>
            <a:ln w="9525">
              <a:noFill/>
              <a:miter lim="800000"/>
              <a:headEnd/>
              <a:tailEnd/>
            </a:ln>
          </p:spPr>
          <p:txBody>
            <a:bodyPr>
              <a:spAutoFit/>
            </a:bodyPr>
            <a:lstStyle/>
            <a:p>
              <a:pPr algn="ctr" defTabSz="914400">
                <a:spcBef>
                  <a:spcPct val="50000"/>
                </a:spcBef>
              </a:pPr>
              <a:r>
                <a:rPr lang="en-US" sz="1000" b="1"/>
                <a:t>T=72 Hr</a:t>
              </a:r>
            </a:p>
          </p:txBody>
        </p:sp>
      </p:grpSp>
      <p:sp>
        <p:nvSpPr>
          <p:cNvPr id="12295" name="Rectangle 13"/>
          <p:cNvSpPr>
            <a:spLocks noChangeArrowheads="1"/>
          </p:cNvSpPr>
          <p:nvPr/>
        </p:nvSpPr>
        <p:spPr bwMode="auto">
          <a:xfrm>
            <a:off x="457200" y="4846638"/>
            <a:ext cx="8458200" cy="1200150"/>
          </a:xfrm>
          <a:prstGeom prst="rect">
            <a:avLst/>
          </a:prstGeom>
          <a:noFill/>
          <a:ln w="9525">
            <a:noFill/>
            <a:miter lim="800000"/>
            <a:headEnd/>
            <a:tailEnd/>
          </a:ln>
        </p:spPr>
        <p:txBody>
          <a:bodyPr>
            <a:spAutoFit/>
          </a:bodyPr>
          <a:lstStyle/>
          <a:p>
            <a:pPr algn="just" defTabSz="914400"/>
            <a:r>
              <a:rPr lang="en-US" sz="1200" b="1">
                <a:latin typeface="Times New Roman" pitchFamily="18" charset="0"/>
              </a:rPr>
              <a:t>Qualitative evaluation of EGFP-N1 plasmid DNA transfection in J774A-1 macrophage cells at 12, 24, 48, 72, and 96 hours time points. Shown are the overlap images of the cells expressing the GFP plasmid (green) and stained with nuclei dye (Hoechst 33342-blue). (A). Bright Field image of the tuftsin modified NP, (B). Fluorescence images of untreated cells, (C). Cells treated with blank nanoparticles, (D). Cells treated naked EGFP-N1 plasmid DNA (E). Cells treated with EGFP-N1 plasmid DNA complexed with Lipofectin®, (F). Cells treated with EGFP-NI plasmid DNA encapsulated in the unmodified NP, (G). Cells treated with scrambled sequence modified alginate NP, (H). Cells treated with tuftsin peptide modified nanoparticles.</a:t>
            </a:r>
            <a:r>
              <a:rPr lang="en-US" sz="1200">
                <a:latin typeface="Times New Roman" pitchFamily="18" charset="0"/>
              </a:rPr>
              <a:t>  </a:t>
            </a:r>
          </a:p>
        </p:txBody>
      </p:sp>
      <p:cxnSp>
        <p:nvCxnSpPr>
          <p:cNvPr id="14" name="Straight Connector 13"/>
          <p:cNvCxnSpPr/>
          <p:nvPr/>
        </p:nvCxnSpPr>
        <p:spPr>
          <a:xfrm>
            <a:off x="438150" y="882650"/>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92162"/>
          </a:xfrm>
        </p:spPr>
        <p:txBody>
          <a:bodyPr/>
          <a:lstStyle/>
          <a:p>
            <a:pPr eaLnBrk="1" hangingPunct="1"/>
            <a:r>
              <a:rPr lang="en-US" sz="2800" b="1" smtClean="0">
                <a:solidFill>
                  <a:schemeClr val="accent1"/>
                </a:solidFill>
                <a:latin typeface="Times New Roman" pitchFamily="18" charset="0"/>
                <a:cs typeface="Times New Roman" pitchFamily="18" charset="0"/>
              </a:rPr>
              <a:t>QUANTITATIVE GFP TRANSFECTION STUDIES</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13316"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13317"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13318" name="Picture 6"/>
          <p:cNvPicPr>
            <a:picLocks noChangeAspect="1" noChangeArrowheads="1"/>
          </p:cNvPicPr>
          <p:nvPr/>
        </p:nvPicPr>
        <p:blipFill>
          <a:blip r:embed="rId4"/>
          <a:srcRect/>
          <a:stretch>
            <a:fillRect/>
          </a:stretch>
        </p:blipFill>
        <p:spPr bwMode="auto">
          <a:xfrm>
            <a:off x="1524000" y="1066800"/>
            <a:ext cx="6229350" cy="3962400"/>
          </a:xfrm>
          <a:prstGeom prst="rect">
            <a:avLst/>
          </a:prstGeom>
          <a:noFill/>
          <a:ln w="9525">
            <a:noFill/>
            <a:miter lim="800000"/>
            <a:headEnd/>
            <a:tailEnd/>
          </a:ln>
        </p:spPr>
      </p:pic>
      <p:sp>
        <p:nvSpPr>
          <p:cNvPr id="13319" name="Rectangle 8"/>
          <p:cNvSpPr>
            <a:spLocks noChangeArrowheads="1"/>
          </p:cNvSpPr>
          <p:nvPr/>
        </p:nvSpPr>
        <p:spPr bwMode="auto">
          <a:xfrm>
            <a:off x="457200" y="5029200"/>
            <a:ext cx="8458200" cy="1169988"/>
          </a:xfrm>
          <a:prstGeom prst="rect">
            <a:avLst/>
          </a:prstGeom>
          <a:noFill/>
          <a:ln w="9525">
            <a:noFill/>
            <a:miter lim="800000"/>
            <a:headEnd/>
            <a:tailEnd/>
          </a:ln>
        </p:spPr>
        <p:txBody>
          <a:bodyPr>
            <a:spAutoFit/>
          </a:bodyPr>
          <a:lstStyle/>
          <a:p>
            <a:pPr algn="just" defTabSz="914400"/>
            <a:r>
              <a:rPr lang="en-US" sz="1400" b="1">
                <a:latin typeface="Times New Roman" pitchFamily="18" charset="0"/>
              </a:rPr>
              <a:t>Time dependent quantitative analysis of GFP expression in J774A.1 macrophage cell line upon administration of EGFP-N1 plasmid DNA in control and tuftsin-modified alginate NPs. Statistical significance of ELISA results was determined using one-way ANOVA and Tukey's Multiple Comparison Test with a 95% confidence interval (p&lt;0.05).</a:t>
            </a:r>
          </a:p>
          <a:p>
            <a:pPr algn="just" defTabSz="914400"/>
            <a:endParaRPr lang="en-US" sz="1400">
              <a:latin typeface="Times New Roman" pitchFamily="18" charset="0"/>
            </a:endParaRPr>
          </a:p>
        </p:txBody>
      </p:sp>
      <p:cxnSp>
        <p:nvCxnSpPr>
          <p:cNvPr id="8" name="Straight Connector 7"/>
          <p:cNvCxnSpPr/>
          <p:nvPr/>
        </p:nvCxnSpPr>
        <p:spPr>
          <a:xfrm>
            <a:off x="438150" y="930275"/>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195263"/>
            <a:ext cx="8382000" cy="868362"/>
          </a:xfrm>
        </p:spPr>
        <p:txBody>
          <a:bodyPr/>
          <a:lstStyle/>
          <a:p>
            <a:pPr eaLnBrk="1" hangingPunct="1"/>
            <a:r>
              <a:rPr lang="en-US" sz="2800" b="1" smtClean="0">
                <a:solidFill>
                  <a:schemeClr val="accent1"/>
                </a:solidFill>
                <a:latin typeface="Times New Roman" pitchFamily="18" charset="0"/>
                <a:cs typeface="Times New Roman" pitchFamily="18" charset="0"/>
              </a:rPr>
              <a:t>QUANTITATIVE IL-10 TRANSFECTION STUDIES</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14340"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14341"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14342" name="Picture 7"/>
          <p:cNvPicPr>
            <a:picLocks noChangeAspect="1" noChangeArrowheads="1"/>
          </p:cNvPicPr>
          <p:nvPr/>
        </p:nvPicPr>
        <p:blipFill>
          <a:blip r:embed="rId4"/>
          <a:srcRect/>
          <a:stretch>
            <a:fillRect/>
          </a:stretch>
        </p:blipFill>
        <p:spPr bwMode="auto">
          <a:xfrm>
            <a:off x="1295400" y="1063625"/>
            <a:ext cx="6556375" cy="3906838"/>
          </a:xfrm>
          <a:prstGeom prst="rect">
            <a:avLst/>
          </a:prstGeom>
          <a:noFill/>
          <a:ln w="9525">
            <a:noFill/>
            <a:miter lim="800000"/>
            <a:headEnd/>
            <a:tailEnd/>
          </a:ln>
        </p:spPr>
      </p:pic>
      <p:sp>
        <p:nvSpPr>
          <p:cNvPr id="14343" name="Rectangle 8"/>
          <p:cNvSpPr>
            <a:spLocks noChangeArrowheads="1"/>
          </p:cNvSpPr>
          <p:nvPr/>
        </p:nvSpPr>
        <p:spPr bwMode="auto">
          <a:xfrm>
            <a:off x="685800" y="4970463"/>
            <a:ext cx="8001000" cy="1169987"/>
          </a:xfrm>
          <a:prstGeom prst="rect">
            <a:avLst/>
          </a:prstGeom>
          <a:noFill/>
          <a:ln w="9525">
            <a:noFill/>
            <a:miter lim="800000"/>
            <a:headEnd/>
            <a:tailEnd/>
          </a:ln>
        </p:spPr>
        <p:txBody>
          <a:bodyPr>
            <a:spAutoFit/>
          </a:bodyPr>
          <a:lstStyle/>
          <a:p>
            <a:pPr algn="just" defTabSz="914400"/>
            <a:r>
              <a:rPr lang="en-US" sz="1400" b="1">
                <a:latin typeface="Times New Roman" pitchFamily="18" charset="0"/>
              </a:rPr>
              <a:t>Time-dependent quantitative analysis of mIL-10 expression in J774A.1 macrophage cell line upon administration of murine IL-10 plasmid in control and tuftsin-modified alginates nanoparticles</a:t>
            </a:r>
            <a:r>
              <a:rPr lang="en-US" sz="1400">
                <a:latin typeface="Times New Roman" pitchFamily="18" charset="0"/>
              </a:rPr>
              <a:t>. </a:t>
            </a:r>
            <a:r>
              <a:rPr lang="en-US" sz="1400" b="1">
                <a:latin typeface="Times New Roman" pitchFamily="18" charset="0"/>
              </a:rPr>
              <a:t>Statistical significance of ELISA results was determined using one-way ANOVA and Tukey's Multiple Comparison Test with a 95% confidence interval (p&lt;0.05).</a:t>
            </a:r>
          </a:p>
          <a:p>
            <a:pPr defTabSz="914400"/>
            <a:r>
              <a:rPr lang="en-US" sz="1400">
                <a:latin typeface="Times New Roman" pitchFamily="18" charset="0"/>
              </a:rPr>
              <a:t>  </a:t>
            </a:r>
          </a:p>
        </p:txBody>
      </p:sp>
      <p:cxnSp>
        <p:nvCxnSpPr>
          <p:cNvPr id="8" name="Straight Connector 7"/>
          <p:cNvCxnSpPr/>
          <p:nvPr/>
        </p:nvCxnSpPr>
        <p:spPr>
          <a:xfrm>
            <a:off x="438150" y="898525"/>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808037"/>
          </a:xfrm>
        </p:spPr>
        <p:txBody>
          <a:bodyPr/>
          <a:lstStyle/>
          <a:p>
            <a:pPr eaLnBrk="1" hangingPunct="1"/>
            <a:r>
              <a:rPr lang="en-US" sz="2800" b="1" smtClean="0">
                <a:solidFill>
                  <a:schemeClr val="accent1"/>
                </a:solidFill>
                <a:latin typeface="Times New Roman" pitchFamily="18" charset="0"/>
                <a:cs typeface="Times New Roman" pitchFamily="18" charset="0"/>
              </a:rPr>
              <a:t>ANTI-INFLAMMATORY EFFECTS OF IL-10 IN LPS-STIMULATED MACROPHAGES</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15364"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15365"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sp>
        <p:nvSpPr>
          <p:cNvPr id="15366" name="Rectangle 6"/>
          <p:cNvSpPr>
            <a:spLocks noChangeArrowheads="1"/>
          </p:cNvSpPr>
          <p:nvPr/>
        </p:nvSpPr>
        <p:spPr bwMode="auto">
          <a:xfrm>
            <a:off x="533400" y="4849813"/>
            <a:ext cx="8229600" cy="1384300"/>
          </a:xfrm>
          <a:prstGeom prst="rect">
            <a:avLst/>
          </a:prstGeom>
          <a:noFill/>
          <a:ln w="9525">
            <a:noFill/>
            <a:miter lim="800000"/>
            <a:headEnd/>
            <a:tailEnd/>
          </a:ln>
        </p:spPr>
        <p:txBody>
          <a:bodyPr anchor="ctr">
            <a:spAutoFit/>
          </a:bodyPr>
          <a:lstStyle/>
          <a:p>
            <a:pPr algn="just" defTabSz="914400">
              <a:tabLst>
                <a:tab pos="571500" algn="l"/>
              </a:tabLst>
            </a:pPr>
            <a:r>
              <a:rPr lang="en-US" sz="1400" b="1">
                <a:latin typeface="Times New Roman" pitchFamily="18" charset="0"/>
              </a:rPr>
              <a:t>Top panel represents the PCR Products obtained at 12 hours post DNA-encapsulated nanoparticle administration for TNF-</a:t>
            </a:r>
            <a:r>
              <a:rPr lang="el-GR" sz="1400" b="1">
                <a:latin typeface="Times New Roman" pitchFamily="18" charset="0"/>
              </a:rPr>
              <a:t>α</a:t>
            </a:r>
            <a:r>
              <a:rPr lang="en-US" sz="1400" b="1">
                <a:latin typeface="Times New Roman" pitchFamily="18" charset="0"/>
              </a:rPr>
              <a:t>, β-actin, and IL-1β (in a sequential manner from top to bottom). The PCR product of TNF-</a:t>
            </a:r>
            <a:r>
              <a:rPr lang="el-GR" sz="1400" b="1">
                <a:latin typeface="Times New Roman" pitchFamily="18" charset="0"/>
              </a:rPr>
              <a:t>α</a:t>
            </a:r>
            <a:r>
              <a:rPr lang="en-US" sz="1400" b="1">
                <a:latin typeface="Times New Roman" pitchFamily="18" charset="0"/>
              </a:rPr>
              <a:t>, </a:t>
            </a:r>
            <a:r>
              <a:rPr lang="el-GR" sz="1400" b="1">
                <a:latin typeface="Times New Roman" pitchFamily="18" charset="0"/>
              </a:rPr>
              <a:t>β</a:t>
            </a:r>
            <a:r>
              <a:rPr lang="en-US" sz="1400" b="1">
                <a:latin typeface="Times New Roman" pitchFamily="18" charset="0"/>
              </a:rPr>
              <a:t>-actin, and IL-1</a:t>
            </a:r>
            <a:r>
              <a:rPr lang="el-GR" sz="1400" b="1">
                <a:latin typeface="Times New Roman" pitchFamily="18" charset="0"/>
              </a:rPr>
              <a:t>β </a:t>
            </a:r>
            <a:r>
              <a:rPr lang="en-US" sz="1400" b="1">
                <a:latin typeface="Times New Roman" pitchFamily="18" charset="0"/>
              </a:rPr>
              <a:t>are 620 bp, 459 bp, and 330 bp, respectively. Bottom Panel represents plot of the ratio of the TNF-</a:t>
            </a:r>
            <a:r>
              <a:rPr lang="el-GR" sz="1400" b="1">
                <a:latin typeface="Times New Roman" pitchFamily="18" charset="0"/>
              </a:rPr>
              <a:t>α</a:t>
            </a:r>
            <a:r>
              <a:rPr lang="en-US" sz="1400" b="1">
                <a:latin typeface="Times New Roman" pitchFamily="18" charset="0"/>
              </a:rPr>
              <a:t>: β-actin &amp; IL-1β: β-actin band intensities. β-Actin served as an internal control. </a:t>
            </a:r>
          </a:p>
          <a:p>
            <a:pPr algn="just" defTabSz="914400">
              <a:tabLst>
                <a:tab pos="571500" algn="l"/>
              </a:tabLst>
            </a:pPr>
            <a:endParaRPr lang="en-US" sz="1400">
              <a:latin typeface="Times New Roman" pitchFamily="18" charset="0"/>
            </a:endParaRPr>
          </a:p>
        </p:txBody>
      </p:sp>
      <p:pic>
        <p:nvPicPr>
          <p:cNvPr id="15367" name="Picture 10"/>
          <p:cNvPicPr>
            <a:picLocks noChangeAspect="1" noChangeArrowheads="1"/>
          </p:cNvPicPr>
          <p:nvPr/>
        </p:nvPicPr>
        <p:blipFill>
          <a:blip r:embed="rId4"/>
          <a:srcRect/>
          <a:stretch>
            <a:fillRect/>
          </a:stretch>
        </p:blipFill>
        <p:spPr bwMode="auto">
          <a:xfrm>
            <a:off x="990600" y="1219200"/>
            <a:ext cx="6781800" cy="3638550"/>
          </a:xfrm>
          <a:prstGeom prst="rect">
            <a:avLst/>
          </a:prstGeom>
          <a:noFill/>
          <a:ln w="9525">
            <a:noFill/>
            <a:miter lim="800000"/>
            <a:headEnd/>
            <a:tailEnd/>
          </a:ln>
        </p:spPr>
      </p:pic>
      <p:cxnSp>
        <p:nvCxnSpPr>
          <p:cNvPr id="8" name="Straight Connector 7"/>
          <p:cNvCxnSpPr/>
          <p:nvPr/>
        </p:nvCxnSpPr>
        <p:spPr>
          <a:xfrm>
            <a:off x="438150" y="1127125"/>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563562"/>
          </a:xfrm>
        </p:spPr>
        <p:txBody>
          <a:bodyPr/>
          <a:lstStyle/>
          <a:p>
            <a:pPr eaLnBrk="1" hangingPunct="1"/>
            <a:r>
              <a:rPr lang="en-US" sz="2800" b="1" smtClean="0">
                <a:solidFill>
                  <a:schemeClr val="accent1"/>
                </a:solidFill>
                <a:latin typeface="Times New Roman" pitchFamily="18" charset="0"/>
                <a:cs typeface="Times New Roman" pitchFamily="18" charset="0"/>
              </a:rPr>
              <a:t>EFFECTS OF IL-10 ON TNF</a:t>
            </a:r>
            <a:r>
              <a:rPr lang="en-US" sz="2800" b="1" smtClean="0">
                <a:solidFill>
                  <a:schemeClr val="accent1"/>
                </a:solidFill>
                <a:latin typeface="Symbol" pitchFamily="18" charset="2"/>
                <a:cs typeface="Times New Roman" pitchFamily="18" charset="0"/>
              </a:rPr>
              <a:t>a</a:t>
            </a:r>
            <a:r>
              <a:rPr lang="en-US" sz="2800" b="1" smtClean="0">
                <a:solidFill>
                  <a:schemeClr val="accent1"/>
                </a:solidFill>
                <a:latin typeface="Times New Roman" pitchFamily="18" charset="0"/>
                <a:cs typeface="Times New Roman" pitchFamily="18" charset="0"/>
              </a:rPr>
              <a:t> LEVELS IN LPS-STIMULATED MACROPHAGES</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16388"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16389"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16390" name="Picture 5"/>
          <p:cNvPicPr>
            <a:picLocks noChangeAspect="1" noChangeArrowheads="1"/>
          </p:cNvPicPr>
          <p:nvPr/>
        </p:nvPicPr>
        <p:blipFill>
          <a:blip r:embed="rId4"/>
          <a:srcRect/>
          <a:stretch>
            <a:fillRect/>
          </a:stretch>
        </p:blipFill>
        <p:spPr bwMode="auto">
          <a:xfrm>
            <a:off x="1387475" y="1042988"/>
            <a:ext cx="5943600" cy="3849687"/>
          </a:xfrm>
          <a:prstGeom prst="rect">
            <a:avLst/>
          </a:prstGeom>
          <a:noFill/>
          <a:ln w="9525">
            <a:noFill/>
            <a:miter lim="800000"/>
            <a:headEnd/>
            <a:tailEnd/>
          </a:ln>
        </p:spPr>
      </p:pic>
      <p:sp>
        <p:nvSpPr>
          <p:cNvPr id="16391" name="Rectangle 8"/>
          <p:cNvSpPr>
            <a:spLocks noChangeArrowheads="1"/>
          </p:cNvSpPr>
          <p:nvPr/>
        </p:nvSpPr>
        <p:spPr bwMode="auto">
          <a:xfrm>
            <a:off x="473075" y="4892675"/>
            <a:ext cx="7848600" cy="1016000"/>
          </a:xfrm>
          <a:prstGeom prst="rect">
            <a:avLst/>
          </a:prstGeom>
          <a:noFill/>
          <a:ln w="9525">
            <a:noFill/>
            <a:miter lim="800000"/>
            <a:headEnd/>
            <a:tailEnd/>
          </a:ln>
        </p:spPr>
        <p:txBody>
          <a:bodyPr>
            <a:spAutoFit/>
          </a:bodyPr>
          <a:lstStyle/>
          <a:p>
            <a:pPr algn="just" defTabSz="914400"/>
            <a:r>
              <a:rPr lang="en-US" sz="1200" b="1">
                <a:latin typeface="Times New Roman" pitchFamily="18" charset="0"/>
              </a:rPr>
              <a:t>Time-dependent quantitative analysis of mTNF-α expression in J774A.1 macrophage cell line upon administration of murine IL-10 plasmid in control and tuftsin-modified alginates nanoparticles. The graph represents the relative cytokine levels (%). The values in the control/untreated group were assumed to be 100% and values observed in the rest of the treatment groups were normalized to control values. Statistical significance of ELISA results was determined using one-way ANOVA and Tukey's Multiple Comparison Test with a 95% confidence interval (p&lt;0.05).</a:t>
            </a:r>
          </a:p>
        </p:txBody>
      </p:sp>
      <p:cxnSp>
        <p:nvCxnSpPr>
          <p:cNvPr id="8" name="Straight Connector 7"/>
          <p:cNvCxnSpPr/>
          <p:nvPr/>
        </p:nvCxnSpPr>
        <p:spPr>
          <a:xfrm>
            <a:off x="438150" y="1050925"/>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9850"/>
            <a:ext cx="8229600" cy="1143000"/>
          </a:xfrm>
        </p:spPr>
        <p:txBody>
          <a:bodyPr/>
          <a:lstStyle/>
          <a:p>
            <a:pPr eaLnBrk="1" hangingPunct="1"/>
            <a:r>
              <a:rPr lang="en-US" sz="3200" b="1" smtClean="0">
                <a:solidFill>
                  <a:srgbClr val="730000"/>
                </a:solidFill>
                <a:latin typeface="Times New Roman" pitchFamily="18" charset="0"/>
                <a:cs typeface="Times New Roman" pitchFamily="18" charset="0"/>
              </a:rPr>
              <a:t>DISCUSSION POINTS</a:t>
            </a:r>
            <a:endParaRPr lang="en-US" sz="3200" b="1" smtClean="0">
              <a:latin typeface="Times New Roman" pitchFamily="18" charset="0"/>
              <a:cs typeface="Times New Roman" pitchFamily="18" charset="0"/>
            </a:endParaRPr>
          </a:p>
        </p:txBody>
      </p:sp>
      <p:sp>
        <p:nvSpPr>
          <p:cNvPr id="17411" name="Content Placeholder 2"/>
          <p:cNvSpPr>
            <a:spLocks noGrp="1"/>
          </p:cNvSpPr>
          <p:nvPr>
            <p:ph idx="1"/>
          </p:nvPr>
        </p:nvSpPr>
        <p:spPr>
          <a:xfrm>
            <a:off x="457200" y="938213"/>
            <a:ext cx="8382000" cy="4525962"/>
          </a:xfrm>
        </p:spPr>
        <p:txBody>
          <a:bodyPr/>
          <a:lstStyle/>
          <a:p>
            <a:pPr algn="just" eaLnBrk="1" hangingPunct="1">
              <a:buFont typeface="Wingdings" pitchFamily="2" charset="2"/>
              <a:buChar char="q"/>
            </a:pPr>
            <a:r>
              <a:rPr lang="en-US" sz="1500" b="1" smtClean="0">
                <a:latin typeface="Times New Roman" pitchFamily="18" charset="0"/>
                <a:cs typeface="Times New Roman" pitchFamily="18" charset="0"/>
              </a:rPr>
              <a:t>GFP- and IL-10-expressing plasmid DNA was mixed with an aqueous solution of medium viscosity alginate polymer and cross-linked by drop-wise addition of calcium chloride to form nanoparticles. The particles were then surface modified with tuftsin to target specific receptors on macrophages. </a:t>
            </a:r>
          </a:p>
          <a:p>
            <a:pPr algn="just" eaLnBrk="1" hangingPunct="1">
              <a:buFont typeface="Wingdings" pitchFamily="2" charset="2"/>
              <a:buChar char="q"/>
            </a:pPr>
            <a:r>
              <a:rPr lang="en-US" sz="1500" b="1" smtClean="0">
                <a:latin typeface="Times New Roman" pitchFamily="18" charset="0"/>
                <a:cs typeface="Times New Roman" pitchFamily="18" charset="0"/>
              </a:rPr>
              <a:t>Nanoparticles formed were spherical in shape with a mean diameter of approximately 300-400 nm. On average, the surface charge of the unmodified formulation and the peptide-modified formulation were -47.7 mV and +19.7 mV, respectively, </a:t>
            </a:r>
          </a:p>
          <a:p>
            <a:pPr algn="just" eaLnBrk="1" hangingPunct="1">
              <a:buFont typeface="Wingdings" pitchFamily="2" charset="2"/>
              <a:buChar char="q"/>
            </a:pPr>
            <a:r>
              <a:rPr lang="en-US" sz="1500" b="1" smtClean="0">
                <a:latin typeface="Times New Roman" pitchFamily="18" charset="0"/>
                <a:cs typeface="Times New Roman" pitchFamily="18" charset="0"/>
              </a:rPr>
              <a:t>Both GFP- and IL-10 expressing plasmid DNA were optimally encapsulated with an efficiency of approximately 60% and the stability studies conducted with gel electrophoresis assay confirmed that plasmid DNA remained stable even upon treatment with DNAse.</a:t>
            </a:r>
          </a:p>
          <a:p>
            <a:pPr algn="just" eaLnBrk="1" hangingPunct="1">
              <a:buFont typeface="Wingdings" pitchFamily="2" charset="2"/>
              <a:buChar char="q"/>
            </a:pPr>
            <a:r>
              <a:rPr lang="en-US" sz="1500" b="1" smtClean="0">
                <a:latin typeface="Times New Roman" pitchFamily="18" charset="0"/>
                <a:cs typeface="Times New Roman" pitchFamily="18" charset="0"/>
              </a:rPr>
              <a:t>The cytotoxicity profile of the blank, and DNA-loaded unmodified as well as tuftsin-modified nanoparticles showed that these systems were relatively non-toxic across the entire concentration range. </a:t>
            </a:r>
          </a:p>
          <a:p>
            <a:pPr algn="just" eaLnBrk="1" hangingPunct="1">
              <a:buFont typeface="Wingdings" pitchFamily="2" charset="2"/>
              <a:buChar char="q"/>
            </a:pPr>
            <a:r>
              <a:rPr lang="en-US" sz="1500" b="1" smtClean="0">
                <a:latin typeface="Times New Roman" pitchFamily="18" charset="0"/>
                <a:cs typeface="Times New Roman" pitchFamily="18" charset="0"/>
              </a:rPr>
              <a:t>Fluorescence microscopy studies showed that GFP expression was higher and expression prolonged with tuftsin-modified nanoparticles than other controls including Lipofectin</a:t>
            </a:r>
            <a:r>
              <a:rPr lang="en-US" sz="1500" b="1" baseline="30000" smtClean="0">
                <a:latin typeface="Times New Roman" pitchFamily="18" charset="0"/>
                <a:cs typeface="Times New Roman" pitchFamily="18" charset="0"/>
              </a:rPr>
              <a:t>®</a:t>
            </a:r>
            <a:r>
              <a:rPr lang="en-US" sz="1500" b="1" smtClean="0">
                <a:latin typeface="Times New Roman" pitchFamily="18" charset="0"/>
                <a:cs typeface="Times New Roman" pitchFamily="18" charset="0"/>
              </a:rPr>
              <a:t> and scrambled peptide-modified nanoparticles. </a:t>
            </a:r>
          </a:p>
          <a:p>
            <a:pPr algn="just" eaLnBrk="1" hangingPunct="1">
              <a:buFont typeface="Wingdings" pitchFamily="2" charset="2"/>
              <a:buChar char="q"/>
            </a:pPr>
            <a:r>
              <a:rPr lang="en-US" sz="1500" b="1" smtClean="0">
                <a:latin typeface="Times New Roman" pitchFamily="18" charset="0"/>
                <a:cs typeface="Times New Roman" pitchFamily="18" charset="0"/>
              </a:rPr>
              <a:t>Quantitative GFP expression by ELISA graph also confirmed that the highest protein expression (0.54 ± 0.09 ng of GFP per mg of total protein) was observed at 48 hour time point in the tuftsin-modified nanoparticle group. Additionally, the GFP levels observed with tuftsin-modified nanoparticles was significantly higher than rest of the controls at all other time points up to 96 hours post particle administration. </a:t>
            </a:r>
          </a:p>
          <a:p>
            <a:pPr algn="just" eaLnBrk="1" hangingPunct="1">
              <a:buFont typeface="Wingdings" pitchFamily="2" charset="2"/>
              <a:buChar char="q"/>
            </a:pPr>
            <a:endParaRPr lang="en-US" sz="1500" b="1"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cs typeface="Arial" charset="0"/>
              </a:rPr>
              <a:t>Young Innovators 2010</a:t>
            </a:r>
          </a:p>
        </p:txBody>
      </p:sp>
      <p:pic>
        <p:nvPicPr>
          <p:cNvPr id="17413"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17414"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cxnSp>
        <p:nvCxnSpPr>
          <p:cNvPr id="8" name="Straight Connector 7"/>
          <p:cNvCxnSpPr/>
          <p:nvPr/>
        </p:nvCxnSpPr>
        <p:spPr>
          <a:xfrm>
            <a:off x="485775" y="885825"/>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304800" y="1212850"/>
            <a:ext cx="8229600" cy="4800600"/>
          </a:xfrm>
        </p:spPr>
        <p:txBody>
          <a:bodyPr/>
          <a:lstStyle/>
          <a:p>
            <a:pPr algn="just" eaLnBrk="1" hangingPunct="1">
              <a:buFont typeface="Wingdings" pitchFamily="2" charset="2"/>
              <a:buChar char="q"/>
            </a:pPr>
            <a:r>
              <a:rPr lang="en-US" sz="1800" b="1" dirty="0" smtClean="0">
                <a:latin typeface="Times New Roman" pitchFamily="18" charset="0"/>
                <a:cs typeface="Times New Roman" pitchFamily="18" charset="0"/>
              </a:rPr>
              <a:t>The levels of IL-10, as measured by an ELISA, were significantly higher with tuftsin-modified nanoparticles than the other controls (p&lt;0.0001). </a:t>
            </a:r>
          </a:p>
          <a:p>
            <a:pPr algn="just" eaLnBrk="1" hangingPunct="1">
              <a:buFont typeface="Wingdings" pitchFamily="2" charset="2"/>
              <a:buChar char="q"/>
            </a:pPr>
            <a:r>
              <a:rPr lang="en-US" sz="1800" b="1" dirty="0" smtClean="0">
                <a:latin typeface="Times New Roman" pitchFamily="18" charset="0"/>
                <a:cs typeface="Times New Roman" pitchFamily="18" charset="0"/>
              </a:rPr>
              <a:t>The expressed IL-10 was effective in reducing the inflammatory effect of LPS stimulation in macrophages. First, the PCR results showed suppression of pro-inflammatory cytokines IL-1</a:t>
            </a:r>
            <a:r>
              <a:rPr lang="en-US" sz="1800" b="1" dirty="0" smtClean="0">
                <a:latin typeface="Symbol" pitchFamily="18" charset="2"/>
                <a:cs typeface="Times New Roman" pitchFamily="18" charset="0"/>
              </a:rPr>
              <a:t>b</a:t>
            </a:r>
            <a:r>
              <a:rPr lang="en-US" sz="1800" b="1" dirty="0" smtClean="0">
                <a:latin typeface="Times New Roman" pitchFamily="18" charset="0"/>
                <a:cs typeface="Times New Roman" pitchFamily="18" charset="0"/>
              </a:rPr>
              <a:t> and TNF-α mRNA with IL-10 expression using tuftsin-modified nanoparticles. </a:t>
            </a:r>
          </a:p>
          <a:p>
            <a:pPr algn="just" eaLnBrk="1" hangingPunct="1">
              <a:buFont typeface="Wingdings" pitchFamily="2" charset="2"/>
              <a:buChar char="q"/>
            </a:pPr>
            <a:r>
              <a:rPr lang="en-US" sz="1800" b="1" dirty="0" smtClean="0">
                <a:latin typeface="Times New Roman" pitchFamily="18" charset="0"/>
                <a:cs typeface="Times New Roman" pitchFamily="18" charset="0"/>
              </a:rPr>
              <a:t>Additionally, the expressed IL-10 was also effective in lowering TNF-α  levels when measured by ELISA. For the 24 h time point, the level found in the case of tuftsin-modified  nanoparticles (40.9 ± 6.9%) were significantly lower than the Lipofectin</a:t>
            </a:r>
            <a:r>
              <a:rPr lang="en-US" sz="1800" b="1" baseline="30000"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 (109.5 ± 6.2 %; p&lt;0.0001), and scrambled peptide-modified nanoparticles (87.4 ± 17.6%; p&lt;0.001). Moreover, at this time point the TNF-α level in the case of unmodified nanoparticles also increased to 80.8 ± 5.5%.</a:t>
            </a:r>
          </a:p>
          <a:p>
            <a:pPr algn="just" eaLnBrk="1" hangingPunct="1">
              <a:buFont typeface="Wingdings" pitchFamily="2" charset="2"/>
              <a:buChar char="q"/>
            </a:pPr>
            <a:endParaRPr lang="en-US" sz="1800" b="1" dirty="0" smtClean="0">
              <a:latin typeface="Times New Roman" pitchFamily="18" charset="0"/>
              <a:cs typeface="Times New Roman" pitchFamily="18" charset="0"/>
            </a:endParaRPr>
          </a:p>
          <a:p>
            <a:pPr algn="just" eaLnBrk="1" hangingPunct="1">
              <a:buFont typeface="Wingdings" pitchFamily="2" charset="2"/>
              <a:buChar char="q"/>
            </a:pPr>
            <a:endParaRPr lang="en-US" sz="1800" b="1" dirty="0" smtClean="0">
              <a:latin typeface="Times New Roman" pitchFamily="18" charset="0"/>
              <a:cs typeface="Times New Roman" pitchFamily="18" charset="0"/>
            </a:endParaRPr>
          </a:p>
        </p:txBody>
      </p:sp>
      <p:sp>
        <p:nvSpPr>
          <p:cNvPr id="18435"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Gill Sans MT" pitchFamily="34" charset="0"/>
              </a:rPr>
              <a:t>Young Innovators 2010</a:t>
            </a:r>
          </a:p>
        </p:txBody>
      </p:sp>
      <p:pic>
        <p:nvPicPr>
          <p:cNvPr id="18436"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18437"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sp>
        <p:nvSpPr>
          <p:cNvPr id="8" name="Title 1"/>
          <p:cNvSpPr txBox="1">
            <a:spLocks/>
          </p:cNvSpPr>
          <p:nvPr/>
        </p:nvSpPr>
        <p:spPr bwMode="auto">
          <a:xfrm>
            <a:off x="488950" y="195263"/>
            <a:ext cx="8229600" cy="1143000"/>
          </a:xfrm>
          <a:prstGeom prst="rect">
            <a:avLst/>
          </a:prstGeom>
          <a:noFill/>
          <a:ln w="9525">
            <a:noFill/>
            <a:miter lim="800000"/>
            <a:headEnd/>
            <a:tailEnd/>
          </a:ln>
        </p:spPr>
        <p:txBody>
          <a:bodyPr anchor="ctr">
            <a:normAutofit/>
          </a:bodyPr>
          <a:lstStyle/>
          <a:p>
            <a:pPr algn="ctr" fontAlgn="auto">
              <a:spcAft>
                <a:spcPts val="0"/>
              </a:spcAft>
              <a:defRPr/>
            </a:pPr>
            <a:r>
              <a:rPr lang="en-US" sz="3200" b="1">
                <a:solidFill>
                  <a:srgbClr val="730000"/>
                </a:solidFill>
                <a:latin typeface="Times New Roman"/>
                <a:ea typeface="+mj-ea"/>
                <a:cs typeface="Times New Roman"/>
              </a:rPr>
              <a:t>DISCUSSION POINTS – Cont’d</a:t>
            </a:r>
            <a:endParaRPr lang="en-US" sz="3200" b="1" dirty="0">
              <a:latin typeface="Times New Roman"/>
              <a:ea typeface="+mj-ea"/>
              <a:cs typeface="Times New Roman"/>
            </a:endParaRPr>
          </a:p>
        </p:txBody>
      </p:sp>
      <p:cxnSp>
        <p:nvCxnSpPr>
          <p:cNvPr id="9" name="Straight Connector 8"/>
          <p:cNvCxnSpPr/>
          <p:nvPr/>
        </p:nvCxnSpPr>
        <p:spPr>
          <a:xfrm>
            <a:off x="517525" y="1047750"/>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53975"/>
            <a:ext cx="8229600" cy="1143000"/>
          </a:xfrm>
        </p:spPr>
        <p:txBody>
          <a:bodyPr/>
          <a:lstStyle/>
          <a:p>
            <a:pPr eaLnBrk="1" hangingPunct="1"/>
            <a:r>
              <a:rPr lang="en-US" sz="3200" b="1" smtClean="0">
                <a:solidFill>
                  <a:srgbClr val="730000"/>
                </a:solidFill>
                <a:latin typeface="Times New Roman" pitchFamily="18" charset="0"/>
                <a:cs typeface="Times New Roman" pitchFamily="18" charset="0"/>
              </a:rPr>
              <a:t>CONLUSIONS</a:t>
            </a:r>
          </a:p>
        </p:txBody>
      </p:sp>
      <p:sp>
        <p:nvSpPr>
          <p:cNvPr id="19459" name="Content Placeholder 2"/>
          <p:cNvSpPr>
            <a:spLocks noGrp="1"/>
          </p:cNvSpPr>
          <p:nvPr>
            <p:ph idx="1"/>
          </p:nvPr>
        </p:nvSpPr>
        <p:spPr>
          <a:xfrm>
            <a:off x="457200" y="1004888"/>
            <a:ext cx="8229600" cy="4525962"/>
          </a:xfrm>
        </p:spPr>
        <p:txBody>
          <a:bodyPr/>
          <a:lstStyle/>
          <a:p>
            <a:pPr algn="just" eaLnBrk="1" hangingPunct="1">
              <a:buSzPct val="75000"/>
              <a:buFont typeface="Wingdings" pitchFamily="2" charset="2"/>
              <a:buChar char="q"/>
            </a:pPr>
            <a:r>
              <a:rPr lang="en-US" sz="1700" b="1" smtClean="0">
                <a:latin typeface="Times New Roman" pitchFamily="18" charset="0"/>
                <a:cs typeface="Times New Roman" pitchFamily="18" charset="0"/>
              </a:rPr>
              <a:t>Tuftsin and scrambled sequence peptides were successfully conjugated to the surface of DNA-encapsulated alginate nanoparticles.</a:t>
            </a:r>
          </a:p>
          <a:p>
            <a:pPr algn="just" eaLnBrk="1" hangingPunct="1">
              <a:buSzPct val="75000"/>
              <a:buFont typeface="Wingdings" pitchFamily="2" charset="2"/>
              <a:buChar char="q"/>
            </a:pPr>
            <a:r>
              <a:rPr lang="en-US" sz="1700" b="1" smtClean="0">
                <a:latin typeface="Times New Roman" pitchFamily="18" charset="0"/>
                <a:cs typeface="Times New Roman" pitchFamily="18" charset="0"/>
              </a:rPr>
              <a:t>The nanoparticles were relatively non-toxic to the J774A.1 macrophages.</a:t>
            </a:r>
          </a:p>
          <a:p>
            <a:pPr algn="just" eaLnBrk="1" hangingPunct="1">
              <a:buSzPct val="75000"/>
              <a:buFont typeface="Wingdings" pitchFamily="2" charset="2"/>
              <a:buChar char="q"/>
            </a:pPr>
            <a:r>
              <a:rPr lang="en-US" sz="1700" b="1" smtClean="0">
                <a:latin typeface="Times New Roman" pitchFamily="18" charset="0"/>
                <a:cs typeface="Times New Roman" pitchFamily="18" charset="0"/>
              </a:rPr>
              <a:t>Cell uptake of the tuftsin-modified nanoparticles was evident at earlier time points indicating receptor mediated endocytosis.</a:t>
            </a:r>
          </a:p>
          <a:p>
            <a:pPr algn="just" eaLnBrk="1" hangingPunct="1">
              <a:buSzPct val="75000"/>
              <a:buFont typeface="Wingdings" pitchFamily="2" charset="2"/>
              <a:buChar char="q"/>
            </a:pPr>
            <a:r>
              <a:rPr lang="en-US" sz="1700" b="1" smtClean="0">
                <a:latin typeface="Times New Roman" pitchFamily="18" charset="0"/>
                <a:cs typeface="Times New Roman" pitchFamily="18" charset="0"/>
              </a:rPr>
              <a:t>Transfection studies conducted using reporter EGFP-N1plasmid DNA showed higher protein expression levels in the case of tuftsin-modified nanoparticles across all the time points.</a:t>
            </a:r>
          </a:p>
          <a:p>
            <a:pPr algn="just" eaLnBrk="1" hangingPunct="1">
              <a:buSzPct val="75000"/>
              <a:buFont typeface="Wingdings" pitchFamily="2" charset="2"/>
              <a:buChar char="q"/>
            </a:pPr>
            <a:r>
              <a:rPr lang="en-US" sz="1700" b="1" smtClean="0">
                <a:latin typeface="Times New Roman" pitchFamily="18" charset="0"/>
                <a:cs typeface="Times New Roman" pitchFamily="18" charset="0"/>
              </a:rPr>
              <a:t>The studies conducted with IL-10 expressing plasmid DNA revealed the same trend, where tuftsin-labeled nanoparticles were able to afford higher expression for up to 4 days.</a:t>
            </a:r>
          </a:p>
          <a:p>
            <a:pPr algn="just" eaLnBrk="1" hangingPunct="1">
              <a:buSzPct val="75000"/>
              <a:buFont typeface="Wingdings" pitchFamily="2" charset="2"/>
              <a:buChar char="q"/>
            </a:pPr>
            <a:r>
              <a:rPr lang="en-US" sz="1700" b="1" smtClean="0">
                <a:latin typeface="Times New Roman" pitchFamily="18" charset="0"/>
                <a:cs typeface="Times New Roman" pitchFamily="18" charset="0"/>
              </a:rPr>
              <a:t>Lastly, the expressed IL-10 cytokine observed with the tuftsin-modified nanoparticles was efficient in blocking the expression of  pro-inflammatory cytokines such as TNF-</a:t>
            </a:r>
            <a:r>
              <a:rPr lang="el-GR" sz="1700" b="1" smtClean="0">
                <a:latin typeface="Times New Roman" pitchFamily="18" charset="0"/>
                <a:cs typeface="Times New Roman" pitchFamily="18" charset="0"/>
              </a:rPr>
              <a:t>α</a:t>
            </a:r>
            <a:r>
              <a:rPr lang="en-US" sz="1700" b="1" smtClean="0">
                <a:latin typeface="Times New Roman" pitchFamily="18" charset="0"/>
                <a:cs typeface="Times New Roman" pitchFamily="18" charset="0"/>
              </a:rPr>
              <a:t> and IL-1</a:t>
            </a:r>
            <a:r>
              <a:rPr lang="el-GR" sz="1700" b="1" smtClean="0">
                <a:latin typeface="Times New Roman" pitchFamily="18" charset="0"/>
                <a:cs typeface="Times New Roman" pitchFamily="18" charset="0"/>
              </a:rPr>
              <a:t>β</a:t>
            </a:r>
            <a:r>
              <a:rPr lang="en-US" sz="1700" b="1" smtClean="0">
                <a:latin typeface="Times New Roman" pitchFamily="18" charset="0"/>
                <a:cs typeface="Times New Roman" pitchFamily="18" charset="0"/>
              </a:rPr>
              <a:t> in LPS-stimulated macrophages.</a:t>
            </a:r>
          </a:p>
          <a:p>
            <a:pPr algn="just" eaLnBrk="1" hangingPunct="1">
              <a:buSzPct val="75000"/>
              <a:buFont typeface="Wingdings" pitchFamily="2" charset="2"/>
              <a:buChar char="q"/>
            </a:pPr>
            <a:r>
              <a:rPr lang="en-US" sz="1700" b="1" smtClean="0">
                <a:latin typeface="Times New Roman" pitchFamily="18" charset="0"/>
                <a:cs typeface="Times New Roman" pitchFamily="18" charset="0"/>
              </a:rPr>
              <a:t>Future studies will aim at evaluating the therapeutic efficacy and safety of this DNA delivery system in adjuvant-induced rheumatoid arthritis model established in male Lewis rats.</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19461"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19462"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cxnSp>
        <p:nvCxnSpPr>
          <p:cNvPr id="7" name="Straight Connector 6"/>
          <p:cNvCxnSpPr/>
          <p:nvPr/>
        </p:nvCxnSpPr>
        <p:spPr>
          <a:xfrm>
            <a:off x="517525" y="893763"/>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200" b="1" smtClean="0">
                <a:solidFill>
                  <a:srgbClr val="730000"/>
                </a:solidFill>
                <a:latin typeface="Times New Roman" pitchFamily="18" charset="0"/>
                <a:cs typeface="Times New Roman" pitchFamily="18" charset="0"/>
              </a:rPr>
              <a:t>ACKNOWLEDGMENTS</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20484"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20485"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sp>
        <p:nvSpPr>
          <p:cNvPr id="20486" name="Content Placeholder 2"/>
          <p:cNvSpPr>
            <a:spLocks/>
          </p:cNvSpPr>
          <p:nvPr/>
        </p:nvSpPr>
        <p:spPr bwMode="auto">
          <a:xfrm>
            <a:off x="457200" y="1219200"/>
            <a:ext cx="8077200" cy="4678363"/>
          </a:xfrm>
          <a:prstGeom prst="rect">
            <a:avLst/>
          </a:prstGeom>
          <a:noFill/>
          <a:ln w="9525">
            <a:noFill/>
            <a:miter lim="800000"/>
            <a:headEnd/>
            <a:tailEnd/>
          </a:ln>
        </p:spPr>
        <p:txBody>
          <a:bodyPr/>
          <a:lstStyle/>
          <a:p>
            <a:pPr marL="457200" indent="-457200" defTabSz="914400">
              <a:spcBef>
                <a:spcPct val="20000"/>
              </a:spcBef>
              <a:buFont typeface="Wingdings" pitchFamily="2" charset="2"/>
              <a:buChar char="q"/>
            </a:pPr>
            <a:r>
              <a:rPr lang="en-US" sz="2600" b="1">
                <a:latin typeface="Times New Roman" pitchFamily="18" charset="0"/>
                <a:cs typeface="Times New Roman" pitchFamily="18" charset="0"/>
              </a:rPr>
              <a:t>Thesis Advisor: Dr. Mansoor Amiji </a:t>
            </a:r>
            <a:r>
              <a:rPr lang="en-US" sz="2400" b="1">
                <a:latin typeface="Times New Roman" pitchFamily="18" charset="0"/>
                <a:cs typeface="Times New Roman" pitchFamily="18" charset="0"/>
              </a:rPr>
              <a:t>(Distinguished Professor and Chair, Department of Pharmaceutical Sciences, School of Pharmacy, Northeastern University)</a:t>
            </a:r>
          </a:p>
          <a:p>
            <a:pPr marL="457200" indent="-457200" defTabSz="914400">
              <a:spcBef>
                <a:spcPct val="20000"/>
              </a:spcBef>
              <a:buFont typeface="Wingdings" pitchFamily="2" charset="2"/>
              <a:buChar char="q"/>
            </a:pPr>
            <a:r>
              <a:rPr lang="en-US" sz="2600" b="1">
                <a:latin typeface="Times New Roman" pitchFamily="18" charset="0"/>
                <a:cs typeface="Times New Roman" pitchFamily="18" charset="0"/>
              </a:rPr>
              <a:t> Dr. Amiji’s Lab Members (past and current)</a:t>
            </a:r>
          </a:p>
          <a:p>
            <a:pPr marL="457200" indent="-457200" defTabSz="914400">
              <a:spcBef>
                <a:spcPct val="20000"/>
              </a:spcBef>
              <a:buFont typeface="Wingdings" pitchFamily="2" charset="2"/>
              <a:buChar char="q"/>
            </a:pPr>
            <a:r>
              <a:rPr lang="en-US" sz="2600" b="1">
                <a:latin typeface="Times New Roman" pitchFamily="18" charset="0"/>
                <a:cs typeface="Times New Roman" pitchFamily="18" charset="0"/>
              </a:rPr>
              <a:t> Department of Pharmaceutical Sciences at Northeastern University: Faculty, Staff, and Students</a:t>
            </a:r>
          </a:p>
          <a:p>
            <a:pPr marL="457200" indent="-457200" defTabSz="914400">
              <a:spcBef>
                <a:spcPct val="20000"/>
              </a:spcBef>
              <a:buFont typeface="Wingdings" pitchFamily="2" charset="2"/>
              <a:buChar char="q"/>
            </a:pPr>
            <a:r>
              <a:rPr lang="en-US" sz="2600" b="1">
                <a:latin typeface="Times New Roman" pitchFamily="18" charset="0"/>
                <a:cs typeface="Times New Roman" pitchFamily="18" charset="0"/>
              </a:rPr>
              <a:t> Family and friends</a:t>
            </a:r>
          </a:p>
          <a:p>
            <a:pPr marL="457200" indent="-457200" defTabSz="914400">
              <a:spcBef>
                <a:spcPct val="20000"/>
              </a:spcBef>
              <a:buFont typeface="Wingdings" pitchFamily="2" charset="2"/>
              <a:buChar char="q"/>
            </a:pPr>
            <a:r>
              <a:rPr lang="en-US" sz="2600" b="1">
                <a:latin typeface="Times New Roman" pitchFamily="18" charset="0"/>
                <a:cs typeface="Times New Roman" pitchFamily="18" charset="0"/>
              </a:rPr>
              <a:t> AAPS</a:t>
            </a:r>
          </a:p>
        </p:txBody>
      </p:sp>
      <p:cxnSp>
        <p:nvCxnSpPr>
          <p:cNvPr id="7" name="Straight Connector 6"/>
          <p:cNvCxnSpPr/>
          <p:nvPr/>
        </p:nvCxnSpPr>
        <p:spPr>
          <a:xfrm>
            <a:off x="501650" y="1127125"/>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73025"/>
            <a:ext cx="8229600" cy="1143000"/>
          </a:xfrm>
        </p:spPr>
        <p:txBody>
          <a:bodyPr/>
          <a:lstStyle/>
          <a:p>
            <a:pPr eaLnBrk="1" hangingPunct="1"/>
            <a:r>
              <a:rPr lang="en-US" sz="3200" b="1" smtClean="0">
                <a:solidFill>
                  <a:srgbClr val="730000"/>
                </a:solidFill>
                <a:latin typeface="Times New Roman" pitchFamily="18" charset="0"/>
                <a:cs typeface="Times New Roman" pitchFamily="18" charset="0"/>
              </a:rPr>
              <a:t>ABSTRACT</a:t>
            </a:r>
          </a:p>
        </p:txBody>
      </p:sp>
      <p:sp>
        <p:nvSpPr>
          <p:cNvPr id="3075" name="Content Placeholder 2"/>
          <p:cNvSpPr>
            <a:spLocks noGrp="1"/>
          </p:cNvSpPr>
          <p:nvPr>
            <p:ph idx="1"/>
          </p:nvPr>
        </p:nvSpPr>
        <p:spPr>
          <a:xfrm>
            <a:off x="457200" y="1155700"/>
            <a:ext cx="8229600" cy="4525963"/>
          </a:xfrm>
        </p:spPr>
        <p:txBody>
          <a:bodyPr/>
          <a:lstStyle/>
          <a:p>
            <a:pPr marL="0" indent="457200" algn="just" eaLnBrk="1" hangingPunct="1">
              <a:buFont typeface="Arial" charset="0"/>
              <a:buNone/>
            </a:pPr>
            <a:r>
              <a:rPr lang="en-US" sz="2000" b="1" smtClean="0">
                <a:latin typeface="Times New Roman" pitchFamily="18" charset="0"/>
                <a:cs typeface="Times New Roman" pitchFamily="18" charset="0"/>
              </a:rPr>
              <a:t>Macrophage-targeted tuftsin-modified cross-linked alginate nanoparticles were developed for the local and systemic anti-inflammatory gene therapy. Plasmid DNA expressing both enhanced green fluorescent protein (GFP) and interleukin-10 (IL-10) were physically encapsulated in the non-condensing alginate matrix. Alginate based nanoparticles could efficiently encapsulate the plasmid and protect again DNAse degradation. Furthermore, the tuftsin-modified nanoparticles were efficiently internalized in J774A.1 macrophage cells with saturation within 1 hour of incubation. Both quantitative and qualitative analysis of transgene expression with GFP- and IL-10-expressing plasmid DNA showed that the tuftsin-modified nanoparticles had significantly greater efficiency than any of the other systems, including scrambled peptide-modified nanoparticles and Lipofectin</a:t>
            </a:r>
            <a:r>
              <a:rPr lang="en-US" sz="2000" b="1" baseline="30000" smtClean="0">
                <a:latin typeface="Times New Roman" pitchFamily="18" charset="0"/>
                <a:cs typeface="Times New Roman" pitchFamily="18" charset="0"/>
              </a:rPr>
              <a:t>®</a:t>
            </a:r>
            <a:r>
              <a:rPr lang="en-US" sz="2000" b="1" smtClean="0">
                <a:latin typeface="Times New Roman" pitchFamily="18" charset="0"/>
                <a:cs typeface="Times New Roman" pitchFamily="18" charset="0"/>
              </a:rPr>
              <a:t>, a cationic lipid-based transfection reagent (p&lt;0.0001). </a:t>
            </a:r>
          </a:p>
        </p:txBody>
      </p:sp>
      <p:sp>
        <p:nvSpPr>
          <p:cNvPr id="4" name="Footer Placeholder 3"/>
          <p:cNvSpPr>
            <a:spLocks noGrp="1"/>
          </p:cNvSpPr>
          <p:nvPr>
            <p:ph type="ftr" sz="quarter" idx="11"/>
          </p:nvPr>
        </p:nvSpPr>
        <p:spPr>
          <a:xfrm>
            <a:off x="3124200" y="6276975"/>
            <a:ext cx="2895600" cy="365125"/>
          </a:xfrm>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3077" name="Picture 4" descr="AAPS_LOGO_Grey10_PMS302.pdf"/>
          <p:cNvPicPr>
            <a:picLocks noChangeAspect="1"/>
          </p:cNvPicPr>
          <p:nvPr/>
        </p:nvPicPr>
        <p:blipFill>
          <a:blip r:embed="rId2"/>
          <a:srcRect/>
          <a:stretch>
            <a:fillRect/>
          </a:stretch>
        </p:blipFill>
        <p:spPr bwMode="auto">
          <a:xfrm>
            <a:off x="1828800" y="5934075"/>
            <a:ext cx="1430338" cy="438150"/>
          </a:xfrm>
          <a:prstGeom prst="rect">
            <a:avLst/>
          </a:prstGeom>
          <a:noFill/>
          <a:ln w="9525">
            <a:noFill/>
            <a:miter lim="800000"/>
            <a:headEnd/>
            <a:tailEnd/>
          </a:ln>
        </p:spPr>
      </p:pic>
      <p:pic>
        <p:nvPicPr>
          <p:cNvPr id="3078" name="Picture 5" descr="PTlogo.eps"/>
          <p:cNvPicPr>
            <a:picLocks noChangeAspect="1"/>
          </p:cNvPicPr>
          <p:nvPr/>
        </p:nvPicPr>
        <p:blipFill>
          <a:blip r:embed="rId3"/>
          <a:srcRect/>
          <a:stretch>
            <a:fillRect/>
          </a:stretch>
        </p:blipFill>
        <p:spPr bwMode="auto">
          <a:xfrm>
            <a:off x="304800" y="5934075"/>
            <a:ext cx="1365250" cy="457200"/>
          </a:xfrm>
          <a:prstGeom prst="rect">
            <a:avLst/>
          </a:prstGeom>
          <a:noFill/>
          <a:ln w="9525">
            <a:noFill/>
            <a:miter lim="800000"/>
            <a:headEnd/>
            <a:tailEnd/>
          </a:ln>
        </p:spPr>
      </p:pic>
      <p:cxnSp>
        <p:nvCxnSpPr>
          <p:cNvPr id="8" name="Straight Connector 7"/>
          <p:cNvCxnSpPr/>
          <p:nvPr/>
        </p:nvCxnSpPr>
        <p:spPr>
          <a:xfrm>
            <a:off x="533400" y="987425"/>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3200" b="1" smtClean="0">
                <a:solidFill>
                  <a:srgbClr val="730000"/>
                </a:solidFill>
                <a:latin typeface="Times New Roman" pitchFamily="18" charset="0"/>
                <a:cs typeface="Times New Roman" pitchFamily="18" charset="0"/>
              </a:rPr>
              <a:t>REFERENCES</a:t>
            </a:r>
          </a:p>
        </p:txBody>
      </p:sp>
      <p:sp>
        <p:nvSpPr>
          <p:cNvPr id="21507" name="Content Placeholder 2"/>
          <p:cNvSpPr>
            <a:spLocks noGrp="1"/>
          </p:cNvSpPr>
          <p:nvPr>
            <p:ph idx="1"/>
          </p:nvPr>
        </p:nvSpPr>
        <p:spPr>
          <a:xfrm>
            <a:off x="457200" y="1295400"/>
            <a:ext cx="8229600" cy="4525963"/>
          </a:xfrm>
        </p:spPr>
        <p:txBody>
          <a:bodyPr/>
          <a:lstStyle/>
          <a:p>
            <a:pPr marL="609600" indent="-609600" eaLnBrk="1" hangingPunct="1">
              <a:buFont typeface="Bookman Old Style" pitchFamily="18" charset="0"/>
              <a:buAutoNum type="arabicPeriod"/>
            </a:pPr>
            <a:r>
              <a:rPr lang="en-US" sz="1800" b="1" smtClean="0">
                <a:latin typeface="Times New Roman" pitchFamily="18" charset="0"/>
                <a:cs typeface="Times New Roman" pitchFamily="18" charset="0"/>
              </a:rPr>
              <a:t>M. M. Alexis, </a:t>
            </a:r>
            <a:r>
              <a:rPr lang="en-US" sz="1800" b="1" i="1" smtClean="0">
                <a:latin typeface="Times New Roman" pitchFamily="18" charset="0"/>
                <a:cs typeface="Times New Roman" pitchFamily="18" charset="0"/>
              </a:rPr>
              <a:t>et al., </a:t>
            </a:r>
            <a:r>
              <a:rPr lang="en-US" sz="1800" b="1" smtClean="0">
                <a:latin typeface="Times New Roman" pitchFamily="18" charset="0"/>
                <a:cs typeface="Times New Roman" pitchFamily="18" charset="0"/>
              </a:rPr>
              <a:t>DNA vaccination as anti-inflammatory strategy. In P. D. R. C.H. Evans (Ed), </a:t>
            </a:r>
            <a:r>
              <a:rPr lang="en-US" sz="1800" b="1" i="1" smtClean="0">
                <a:latin typeface="Times New Roman" pitchFamily="18" charset="0"/>
                <a:cs typeface="Times New Roman" pitchFamily="18" charset="0"/>
              </a:rPr>
              <a:t>Gene Therapy in Inflammatory Diseases</a:t>
            </a:r>
            <a:r>
              <a:rPr lang="en-US" sz="1800" b="1" smtClean="0">
                <a:latin typeface="Times New Roman" pitchFamily="18" charset="0"/>
                <a:cs typeface="Times New Roman" pitchFamily="18" charset="0"/>
              </a:rPr>
              <a:t>, </a:t>
            </a:r>
            <a:r>
              <a:rPr lang="en-US" sz="1800" b="1" i="1" smtClean="0">
                <a:latin typeface="Times New Roman" pitchFamily="18" charset="0"/>
                <a:cs typeface="Times New Roman" pitchFamily="18" charset="0"/>
              </a:rPr>
              <a:t>Progress in Inflammation Research</a:t>
            </a:r>
            <a:r>
              <a:rPr lang="en-US" sz="1800" b="1" smtClean="0">
                <a:latin typeface="Times New Roman" pitchFamily="18" charset="0"/>
                <a:cs typeface="Times New Roman" pitchFamily="18" charset="0"/>
              </a:rPr>
              <a:t>, Birhauser Verlag, Basel, Switzerland, 2000, pp. 205-230. </a:t>
            </a:r>
          </a:p>
          <a:p>
            <a:pPr marL="609600" indent="-609600" eaLnBrk="1" hangingPunct="1">
              <a:buFont typeface="Bookman Old Style" pitchFamily="18" charset="0"/>
              <a:buAutoNum type="arabicPeriod"/>
            </a:pPr>
            <a:r>
              <a:rPr lang="en-US" sz="1800" b="1" smtClean="0">
                <a:latin typeface="Times New Roman" pitchFamily="18" charset="0"/>
                <a:cs typeface="Times New Roman" pitchFamily="18" charset="0"/>
              </a:rPr>
              <a:t>R. J. Mrsny. Tissue-and Cell-Specific Targeting for the Delivery of Genetic Information. In M.M. Amiji (Ed), </a:t>
            </a:r>
            <a:r>
              <a:rPr lang="en-US" sz="1800" b="1" i="1" smtClean="0">
                <a:latin typeface="Times New Roman" pitchFamily="18" charset="0"/>
                <a:cs typeface="Times New Roman" pitchFamily="18" charset="0"/>
              </a:rPr>
              <a:t>Polymeric Gene Delivery: Principles and Applications</a:t>
            </a:r>
            <a:r>
              <a:rPr lang="en-US" sz="1800" b="1" smtClean="0">
                <a:latin typeface="Times New Roman" pitchFamily="18" charset="0"/>
                <a:cs typeface="Times New Roman" pitchFamily="18" charset="0"/>
              </a:rPr>
              <a:t>, CRC Press, Boca Raton, FL. 2005, pp. 5-27. </a:t>
            </a:r>
          </a:p>
          <a:p>
            <a:pPr marL="609600" indent="-609600" eaLnBrk="1" hangingPunct="1">
              <a:buFont typeface="Bookman Old Style" pitchFamily="18" charset="0"/>
              <a:buAutoNum type="arabicPeriod"/>
            </a:pPr>
            <a:r>
              <a:rPr lang="en-US" sz="1800" b="1" smtClean="0">
                <a:latin typeface="Times New Roman" pitchFamily="18" charset="0"/>
                <a:cs typeface="Times New Roman" pitchFamily="18" charset="0"/>
              </a:rPr>
              <a:t>Bhavsar MD, Amiji MM. Polymeric nano- and microparticle technologies for oral gene delivery. Expert Opin Drug Deliv 2007;4:197-213.</a:t>
            </a:r>
          </a:p>
          <a:p>
            <a:pPr marL="609600" indent="-609600" eaLnBrk="1" hangingPunct="1">
              <a:buFont typeface="Bookman Old Style" pitchFamily="18" charset="0"/>
              <a:buAutoNum type="arabicPeriod"/>
            </a:pPr>
            <a:r>
              <a:rPr lang="en-US" sz="1800" b="1" smtClean="0">
                <a:latin typeface="Times New Roman" pitchFamily="18" charset="0"/>
                <a:cs typeface="Times New Roman" pitchFamily="18" charset="0"/>
              </a:rPr>
              <a:t>S.-H. H. Ming-Cai Li. IL-10 and its related cytokines for treatment of inflammatory bowel disease. </a:t>
            </a:r>
            <a:r>
              <a:rPr lang="en-US" sz="1800" b="1" i="1" smtClean="0">
                <a:latin typeface="Times New Roman" pitchFamily="18" charset="0"/>
                <a:cs typeface="Times New Roman" pitchFamily="18" charset="0"/>
              </a:rPr>
              <a:t>World Journal of Gastroenterology,2004,</a:t>
            </a:r>
            <a:r>
              <a:rPr lang="en-US" sz="1800" b="1" smtClean="0">
                <a:latin typeface="Times New Roman" pitchFamily="18" charset="0"/>
                <a:cs typeface="Times New Roman" pitchFamily="18" charset="0"/>
              </a:rPr>
              <a:t> 10: 620-625.</a:t>
            </a:r>
          </a:p>
          <a:p>
            <a:pPr marL="609600" indent="-609600" eaLnBrk="1" hangingPunct="1">
              <a:buFont typeface="Bookman Old Style" pitchFamily="18" charset="0"/>
              <a:buAutoNum type="arabicPeriod"/>
            </a:pPr>
            <a:r>
              <a:rPr lang="en-US" sz="1800" b="1" smtClean="0">
                <a:latin typeface="Times New Roman" pitchFamily="18" charset="0"/>
                <a:cs typeface="Times New Roman" pitchFamily="18" charset="0"/>
              </a:rPr>
              <a:t>K. W. Moore, R. de Waal Malefyt, R. L. Coffman, and A. O'Garra. Interleukin-10 and the interleukin-10 receptor. </a:t>
            </a:r>
            <a:r>
              <a:rPr lang="en-US" sz="1800" b="1" i="1" smtClean="0">
                <a:latin typeface="Times New Roman" pitchFamily="18" charset="0"/>
                <a:cs typeface="Times New Roman" pitchFamily="18" charset="0"/>
              </a:rPr>
              <a:t>Annu Rev Immunol, 2001,</a:t>
            </a:r>
            <a:r>
              <a:rPr lang="en-US" sz="1800" b="1" smtClean="0">
                <a:latin typeface="Times New Roman" pitchFamily="18" charset="0"/>
                <a:cs typeface="Times New Roman" pitchFamily="18" charset="0"/>
              </a:rPr>
              <a:t> 19: 683-765.</a:t>
            </a:r>
          </a:p>
          <a:p>
            <a:pPr marL="609600" indent="-609600" eaLnBrk="1" hangingPunct="1"/>
            <a:endParaRPr lang="en-US" sz="1800" smtClean="0">
              <a:latin typeface="Times New Roman" pitchFamily="18" charset="0"/>
              <a:cs typeface="Times New Roman" pitchFamily="18" charset="0"/>
            </a:endParaRPr>
          </a:p>
          <a:p>
            <a:pPr marL="609600" indent="-609600" eaLnBrk="1" hangingPunct="1"/>
            <a:endParaRPr lang="en-US"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21509"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21510"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cxnSp>
        <p:nvCxnSpPr>
          <p:cNvPr id="7" name="Straight Connector 6"/>
          <p:cNvCxnSpPr/>
          <p:nvPr/>
        </p:nvCxnSpPr>
        <p:spPr>
          <a:xfrm>
            <a:off x="517525" y="1143000"/>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200" b="1" smtClean="0">
                <a:solidFill>
                  <a:srgbClr val="730000"/>
                </a:solidFill>
                <a:latin typeface="Times New Roman" pitchFamily="18" charset="0"/>
                <a:cs typeface="Times New Roman" pitchFamily="18" charset="0"/>
              </a:rPr>
              <a:t>BIOGRAPHICAL/CONTACT INFO</a:t>
            </a:r>
          </a:p>
        </p:txBody>
      </p:sp>
      <p:sp>
        <p:nvSpPr>
          <p:cNvPr id="22531" name="Content Placeholder 2"/>
          <p:cNvSpPr>
            <a:spLocks noGrp="1"/>
          </p:cNvSpPr>
          <p:nvPr>
            <p:ph idx="1"/>
          </p:nvPr>
        </p:nvSpPr>
        <p:spPr>
          <a:xfrm>
            <a:off x="457200" y="1447800"/>
            <a:ext cx="8229600" cy="4525963"/>
          </a:xfrm>
        </p:spPr>
        <p:txBody>
          <a:bodyPr/>
          <a:lstStyle/>
          <a:p>
            <a:pPr algn="ctr" eaLnBrk="1" hangingPunct="1">
              <a:buFont typeface="Arial" charset="0"/>
              <a:buNone/>
            </a:pPr>
            <a:r>
              <a:rPr lang="en-US" sz="2400" b="1" smtClean="0">
                <a:latin typeface="Times New Roman" pitchFamily="18" charset="0"/>
                <a:cs typeface="Times New Roman" pitchFamily="18" charset="0"/>
              </a:rPr>
              <a:t>Shardool Jain (PhD. Candidate)</a:t>
            </a:r>
          </a:p>
          <a:p>
            <a:pPr algn="ctr" eaLnBrk="1" hangingPunct="1">
              <a:buFont typeface="Arial" charset="0"/>
              <a:buNone/>
            </a:pPr>
            <a:r>
              <a:rPr lang="en-US" sz="2000" smtClean="0">
                <a:latin typeface="Times New Roman" pitchFamily="18" charset="0"/>
                <a:cs typeface="Times New Roman" pitchFamily="18" charset="0"/>
              </a:rPr>
              <a:t>Department of Pharmaceutical Sciences</a:t>
            </a:r>
          </a:p>
          <a:p>
            <a:pPr algn="ctr" eaLnBrk="1" hangingPunct="1">
              <a:buFont typeface="Arial" charset="0"/>
              <a:buNone/>
            </a:pPr>
            <a:r>
              <a:rPr lang="en-US" sz="2000" smtClean="0">
                <a:latin typeface="Times New Roman" pitchFamily="18" charset="0"/>
                <a:cs typeface="Times New Roman" pitchFamily="18" charset="0"/>
              </a:rPr>
              <a:t>School of Pharmacy</a:t>
            </a:r>
          </a:p>
          <a:p>
            <a:pPr algn="ctr" eaLnBrk="1" hangingPunct="1">
              <a:buFont typeface="Arial" charset="0"/>
              <a:buNone/>
            </a:pPr>
            <a:r>
              <a:rPr lang="en-US" sz="2000" smtClean="0">
                <a:latin typeface="Times New Roman" pitchFamily="18" charset="0"/>
                <a:cs typeface="Times New Roman" pitchFamily="18" charset="0"/>
              </a:rPr>
              <a:t>Northeastern University</a:t>
            </a:r>
          </a:p>
          <a:p>
            <a:pPr algn="ctr" eaLnBrk="1" hangingPunct="1">
              <a:buFont typeface="Arial" charset="0"/>
              <a:buNone/>
            </a:pPr>
            <a:r>
              <a:rPr lang="en-US" sz="2000" smtClean="0">
                <a:latin typeface="Times New Roman" pitchFamily="18" charset="0"/>
                <a:cs typeface="Times New Roman" pitchFamily="18" charset="0"/>
              </a:rPr>
              <a:t>212 Mugar Life Sciences Building</a:t>
            </a:r>
          </a:p>
          <a:p>
            <a:pPr algn="ctr" eaLnBrk="1" hangingPunct="1">
              <a:buFont typeface="Arial" charset="0"/>
              <a:buNone/>
            </a:pPr>
            <a:r>
              <a:rPr lang="en-US" sz="2000" smtClean="0">
                <a:latin typeface="Times New Roman" pitchFamily="18" charset="0"/>
                <a:cs typeface="Times New Roman" pitchFamily="18" charset="0"/>
              </a:rPr>
              <a:t>360 Huntington Avenue</a:t>
            </a:r>
          </a:p>
          <a:p>
            <a:pPr algn="ctr" eaLnBrk="1" hangingPunct="1">
              <a:buFont typeface="Arial" charset="0"/>
              <a:buNone/>
            </a:pPr>
            <a:r>
              <a:rPr lang="en-US" sz="2000" smtClean="0">
                <a:latin typeface="Times New Roman" pitchFamily="18" charset="0"/>
                <a:cs typeface="Times New Roman" pitchFamily="18" charset="0"/>
              </a:rPr>
              <a:t>Boston, MA-02115</a:t>
            </a:r>
          </a:p>
          <a:p>
            <a:pPr algn="ctr" eaLnBrk="1" hangingPunct="1">
              <a:buFont typeface="Arial" charset="0"/>
              <a:buNone/>
            </a:pPr>
            <a:r>
              <a:rPr lang="en-US" sz="2000" smtClean="0">
                <a:latin typeface="Times New Roman" pitchFamily="18" charset="0"/>
                <a:cs typeface="Times New Roman" pitchFamily="18" charset="0"/>
              </a:rPr>
              <a:t>Tel: (617)-373-7383</a:t>
            </a:r>
          </a:p>
          <a:p>
            <a:pPr algn="ctr" eaLnBrk="1" hangingPunct="1">
              <a:buFont typeface="Arial" charset="0"/>
              <a:buNone/>
            </a:pPr>
            <a:r>
              <a:rPr lang="en-US" sz="2000" smtClean="0">
                <a:latin typeface="Times New Roman" pitchFamily="18" charset="0"/>
                <a:cs typeface="Times New Roman" pitchFamily="18" charset="0"/>
              </a:rPr>
              <a:t>Fax: (617)-373-8886</a:t>
            </a:r>
          </a:p>
          <a:p>
            <a:pPr algn="ctr" eaLnBrk="1" hangingPunct="1">
              <a:buFont typeface="Arial" charset="0"/>
              <a:buNone/>
            </a:pPr>
            <a:r>
              <a:rPr lang="en-US" sz="2000" smtClean="0">
                <a:latin typeface="Times New Roman" pitchFamily="18" charset="0"/>
                <a:cs typeface="Times New Roman" pitchFamily="18" charset="0"/>
              </a:rPr>
              <a:t>Email: </a:t>
            </a:r>
            <a:r>
              <a:rPr lang="en-US" sz="2000" u="sng" smtClean="0">
                <a:latin typeface="Times New Roman" pitchFamily="18" charset="0"/>
                <a:cs typeface="Times New Roman" pitchFamily="18" charset="0"/>
              </a:rPr>
              <a:t>jain.sha@husky.neu.edu</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22533"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22534"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cxnSp>
        <p:nvCxnSpPr>
          <p:cNvPr id="7" name="Straight Connector 6"/>
          <p:cNvCxnSpPr/>
          <p:nvPr/>
        </p:nvCxnSpPr>
        <p:spPr>
          <a:xfrm>
            <a:off x="517525" y="1127125"/>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563562"/>
          </a:xfrm>
        </p:spPr>
        <p:txBody>
          <a:bodyPr/>
          <a:lstStyle/>
          <a:p>
            <a:pPr eaLnBrk="1" hangingPunct="1"/>
            <a:r>
              <a:rPr lang="en-US" sz="3200" b="1" smtClean="0">
                <a:solidFill>
                  <a:srgbClr val="730000"/>
                </a:solidFill>
                <a:latin typeface="Times New Roman" pitchFamily="18" charset="0"/>
                <a:cs typeface="Times New Roman" pitchFamily="18" charset="0"/>
              </a:rPr>
              <a:t>INTRODUCTION</a:t>
            </a:r>
            <a:endParaRPr lang="en-US" sz="3200" b="1" smtClean="0">
              <a:latin typeface="Times New Roman" pitchFamily="18" charset="0"/>
              <a:cs typeface="Times New Roman" pitchFamily="18" charset="0"/>
            </a:endParaRPr>
          </a:p>
        </p:txBody>
      </p:sp>
      <p:sp>
        <p:nvSpPr>
          <p:cNvPr id="17410" name="Content Placeholder 2"/>
          <p:cNvSpPr>
            <a:spLocks noGrp="1"/>
          </p:cNvSpPr>
          <p:nvPr>
            <p:ph idx="1"/>
          </p:nvPr>
        </p:nvSpPr>
        <p:spPr>
          <a:xfrm>
            <a:off x="457200" y="1066800"/>
            <a:ext cx="8305800" cy="5175250"/>
          </a:xfrm>
        </p:spPr>
        <p:txBody>
          <a:bodyPr/>
          <a:lstStyle/>
          <a:p>
            <a:pPr algn="just" eaLnBrk="1" hangingPunct="1">
              <a:buFont typeface="Wingdings" pitchFamily="2" charset="2"/>
              <a:buChar char="q"/>
            </a:pPr>
            <a:r>
              <a:rPr lang="en-US" sz="1600" dirty="0" smtClean="0">
                <a:latin typeface="Times New Roman" pitchFamily="18" charset="0"/>
                <a:cs typeface="Times New Roman" pitchFamily="18" charset="0"/>
              </a:rPr>
              <a:t>Chronic inflammatory diseases are mainly treated with systemic therapies that include the use of NSAIDs, cyclo-oxygenase inhibitors, steroids, and immunosuppressive agents [1]. Systemic administration of these anti-inflammatory drugs can lead to undesirable side effects.</a:t>
            </a:r>
          </a:p>
          <a:p>
            <a:pPr algn="just" eaLnBrk="1" hangingPunct="1">
              <a:buFont typeface="Wingdings" pitchFamily="2" charset="2"/>
              <a:buChar char="q"/>
            </a:pPr>
            <a:r>
              <a:rPr lang="en-US" sz="1600" dirty="0" smtClean="0">
                <a:latin typeface="Times New Roman" pitchFamily="18" charset="0"/>
                <a:cs typeface="Times New Roman" pitchFamily="18" charset="0"/>
              </a:rPr>
              <a:t>Gene therapy using plasmid DNA has become an exciting prospect for the treatment of local and systemic inflammation, especially in cases of chronic diseases where therapeutic levels of the drug need to be maintained for an extensive period of time [1,2]. Local production of the therapeutic protein using transgene expression affords greater control over therapy with fewer side effects than repeated systemic administration of proteins, like antibodies. </a:t>
            </a:r>
          </a:p>
          <a:p>
            <a:pPr algn="just" eaLnBrk="1" hangingPunct="1">
              <a:buFont typeface="Wingdings" pitchFamily="2" charset="2"/>
              <a:buChar char="q"/>
            </a:pPr>
            <a:r>
              <a:rPr lang="en-US" sz="1600" dirty="0" smtClean="0">
                <a:latin typeface="Times New Roman" pitchFamily="18" charset="0"/>
                <a:cs typeface="Times New Roman" pitchFamily="18" charset="0"/>
              </a:rPr>
              <a:t>Viral and non-viral gene delivery systems have been investigated for anti-inflammatory gene therapy but the main challenge has been to develop safe and effective system so that this experimental strategy can be translated into a clinical-viable therapeutic approach [3]. </a:t>
            </a:r>
          </a:p>
          <a:p>
            <a:pPr algn="just" eaLnBrk="1" hangingPunct="1">
              <a:buFont typeface="Wingdings" pitchFamily="2" charset="2"/>
              <a:buChar char="q"/>
            </a:pPr>
            <a:r>
              <a:rPr lang="en-US" sz="1600" dirty="0" smtClean="0">
                <a:latin typeface="Times New Roman" pitchFamily="18" charset="0"/>
                <a:cs typeface="Times New Roman" pitchFamily="18" charset="0"/>
              </a:rPr>
              <a:t>Unlike cationic lipids and polymers that form electrostatic complexes with negatively-charged DNA, we have intentionally selected alginate as a biocompatible non-condensing polymer for preparation of nanoparticles and the surface was modified with tuftsin for macrophage-selective uptake.</a:t>
            </a:r>
          </a:p>
          <a:p>
            <a:pPr algn="just" eaLnBrk="1" hangingPunct="1">
              <a:buFont typeface="Wingdings" pitchFamily="2" charset="2"/>
              <a:buChar char="q"/>
            </a:pPr>
            <a:r>
              <a:rPr lang="en-US" sz="1600" dirty="0" smtClean="0">
                <a:latin typeface="Times New Roman" pitchFamily="18" charset="0"/>
                <a:cs typeface="Times New Roman" pitchFamily="18" charset="0"/>
              </a:rPr>
              <a:t>The anti-inflammatory gene therapy using plasmid encoding for the IL-10 cytokine protein has been utilized in this project. The main biological function of IL-10 is to terminate the inflammatory responses, block the pro-inflammatory secretion and regulate the differentiation and proliferation of natural killer cells, antigen presenting cells, mast cells and granulocytes [4-5].</a:t>
            </a:r>
          </a:p>
          <a:p>
            <a:pPr eaLnBrk="1" hangingPunct="1">
              <a:spcBef>
                <a:spcPts val="0"/>
              </a:spcBef>
              <a:spcAft>
                <a:spcPts val="1000"/>
              </a:spcAft>
              <a:buFont typeface="Wingdings" pitchFamily="2" charset="2"/>
              <a:buChar char="q"/>
              <a:defRPr/>
            </a:pPr>
            <a:endParaRPr lang="en-US" sz="2600" b="1"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4101" name="Picture 4" descr="AAPS_LOGO_Grey10_PMS302.pdf"/>
          <p:cNvPicPr>
            <a:picLocks noChangeAspect="1"/>
          </p:cNvPicPr>
          <p:nvPr/>
        </p:nvPicPr>
        <p:blipFill>
          <a:blip r:embed="rId2"/>
          <a:srcRect/>
          <a:stretch>
            <a:fillRect/>
          </a:stretch>
        </p:blipFill>
        <p:spPr bwMode="auto">
          <a:xfrm>
            <a:off x="1828800" y="6242050"/>
            <a:ext cx="1430338" cy="438150"/>
          </a:xfrm>
          <a:prstGeom prst="rect">
            <a:avLst/>
          </a:prstGeom>
          <a:noFill/>
          <a:ln w="9525">
            <a:noFill/>
            <a:miter lim="800000"/>
            <a:headEnd/>
            <a:tailEnd/>
          </a:ln>
        </p:spPr>
      </p:pic>
      <p:pic>
        <p:nvPicPr>
          <p:cNvPr id="4102" name="Picture 5" descr="PTlogo.eps"/>
          <p:cNvPicPr>
            <a:picLocks noChangeAspect="1"/>
          </p:cNvPicPr>
          <p:nvPr/>
        </p:nvPicPr>
        <p:blipFill>
          <a:blip r:embed="rId3"/>
          <a:srcRect/>
          <a:stretch>
            <a:fillRect/>
          </a:stretch>
        </p:blipFill>
        <p:spPr bwMode="auto">
          <a:xfrm>
            <a:off x="304800" y="6242050"/>
            <a:ext cx="1365250" cy="457200"/>
          </a:xfrm>
          <a:prstGeom prst="rect">
            <a:avLst/>
          </a:prstGeom>
          <a:noFill/>
          <a:ln w="9525">
            <a:noFill/>
            <a:miter lim="800000"/>
            <a:headEnd/>
            <a:tailEnd/>
          </a:ln>
        </p:spPr>
      </p:pic>
      <p:cxnSp>
        <p:nvCxnSpPr>
          <p:cNvPr id="7" name="Straight Connector 6"/>
          <p:cNvCxnSpPr/>
          <p:nvPr/>
        </p:nvCxnSpPr>
        <p:spPr>
          <a:xfrm>
            <a:off x="533400" y="930275"/>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88950" y="133350"/>
            <a:ext cx="8229600" cy="1143000"/>
          </a:xfrm>
        </p:spPr>
        <p:txBody>
          <a:bodyPr/>
          <a:lstStyle/>
          <a:p>
            <a:pPr eaLnBrk="1" hangingPunct="1"/>
            <a:r>
              <a:rPr lang="en-US" sz="3200" b="1" smtClean="0">
                <a:solidFill>
                  <a:srgbClr val="730000"/>
                </a:solidFill>
                <a:latin typeface="Times New Roman" pitchFamily="18" charset="0"/>
                <a:cs typeface="Times New Roman" pitchFamily="18" charset="0"/>
              </a:rPr>
              <a:t>OBJECTIVES AND SPECIFIC AIMS</a:t>
            </a:r>
            <a:endParaRPr lang="en-US" sz="3200" b="1" smtClean="0">
              <a:latin typeface="Times New Roman" pitchFamily="18" charset="0"/>
              <a:cs typeface="Times New Roman" pitchFamily="18" charset="0"/>
            </a:endParaRPr>
          </a:p>
        </p:txBody>
      </p:sp>
      <p:sp>
        <p:nvSpPr>
          <p:cNvPr id="5123" name="Content Placeholder 2"/>
          <p:cNvSpPr>
            <a:spLocks noGrp="1"/>
          </p:cNvSpPr>
          <p:nvPr>
            <p:ph idx="1"/>
          </p:nvPr>
        </p:nvSpPr>
        <p:spPr>
          <a:xfrm>
            <a:off x="473075" y="1123950"/>
            <a:ext cx="8229600" cy="4794250"/>
          </a:xfrm>
        </p:spPr>
        <p:txBody>
          <a:bodyPr/>
          <a:lstStyle/>
          <a:p>
            <a:pPr algn="just" eaLnBrk="1" hangingPunct="1">
              <a:buFont typeface="Wingdings" pitchFamily="2" charset="2"/>
              <a:buChar char="q"/>
            </a:pPr>
            <a:r>
              <a:rPr lang="en-US" sz="2000" b="1" dirty="0" smtClean="0">
                <a:latin typeface="Times New Roman" pitchFamily="18" charset="0"/>
                <a:cs typeface="Times New Roman" pitchFamily="18" charset="0"/>
              </a:rPr>
              <a:t>The main objective of this study was to develop a safe and effective non-viral gene delivery system for IL-10-expressing plasmid DNA and transfection for local and systemic anti-inflammatory therapy. </a:t>
            </a:r>
          </a:p>
          <a:p>
            <a:pPr algn="just" eaLnBrk="1" hangingPunct="1">
              <a:buFont typeface="Wingdings" pitchFamily="2" charset="2"/>
              <a:buChar char="q"/>
            </a:pPr>
            <a:endParaRPr lang="en-US" sz="2000" b="1" dirty="0" smtClean="0">
              <a:latin typeface="Times New Roman" pitchFamily="18" charset="0"/>
              <a:cs typeface="Times New Roman" pitchFamily="18" charset="0"/>
            </a:endParaRPr>
          </a:p>
          <a:p>
            <a:pPr>
              <a:buFont typeface="Wingdings" pitchFamily="2" charset="2"/>
              <a:buChar char="q"/>
            </a:pPr>
            <a:r>
              <a:rPr lang="en-US" sz="2000" b="1" dirty="0" smtClean="0">
                <a:latin typeface="Times New Roman" pitchFamily="18" charset="0"/>
                <a:cs typeface="Times New Roman" pitchFamily="18" charset="0"/>
              </a:rPr>
              <a:t>The specific aims of the project are: </a:t>
            </a:r>
          </a:p>
          <a:p>
            <a:pPr lvl="1" algn="just"/>
            <a:r>
              <a:rPr lang="en-US" sz="2000" b="1" dirty="0" smtClean="0">
                <a:latin typeface="Times New Roman" pitchFamily="18" charset="0"/>
                <a:cs typeface="Times New Roman" pitchFamily="18" charset="0"/>
              </a:rPr>
              <a:t>Preparation, characterization, and optimization of control and macrophage-targeted alginate-based gene delivery systems.</a:t>
            </a:r>
          </a:p>
          <a:p>
            <a:pPr lvl="1" algn="just"/>
            <a:r>
              <a:rPr lang="en-US" sz="2000" b="1" dirty="0" smtClean="0">
                <a:latin typeface="Times New Roman" pitchFamily="18" charset="0"/>
                <a:cs typeface="Times New Roman" pitchFamily="18" charset="0"/>
              </a:rPr>
              <a:t>Evaluation of macrophage </a:t>
            </a:r>
            <a:r>
              <a:rPr lang="en-US" sz="2000" b="1" dirty="0" err="1" smtClean="0">
                <a:latin typeface="Times New Roman" pitchFamily="18" charset="0"/>
                <a:cs typeface="Times New Roman" pitchFamily="18" charset="0"/>
              </a:rPr>
              <a:t>cytotoxicity</a:t>
            </a:r>
            <a:r>
              <a:rPr lang="en-US" sz="2000" b="1" dirty="0" smtClean="0">
                <a:latin typeface="Times New Roman" pitchFamily="18" charset="0"/>
                <a:cs typeface="Times New Roman" pitchFamily="18" charset="0"/>
              </a:rPr>
              <a:t> and transgene expression efficiency using reporter plasmid DNA expressing green fluorescent protein (GFP).</a:t>
            </a:r>
          </a:p>
          <a:p>
            <a:pPr lvl="1" algn="just"/>
            <a:r>
              <a:rPr lang="en-US" sz="2000" b="1" i="1" dirty="0" smtClean="0">
                <a:latin typeface="Times New Roman" pitchFamily="18" charset="0"/>
                <a:cs typeface="Times New Roman" pitchFamily="18" charset="0"/>
              </a:rPr>
              <a:t>In vitro </a:t>
            </a:r>
            <a:r>
              <a:rPr lang="en-US" sz="2000" b="1" dirty="0" smtClean="0">
                <a:latin typeface="Times New Roman" pitchFamily="18" charset="0"/>
                <a:cs typeface="Times New Roman" pitchFamily="18" charset="0"/>
              </a:rPr>
              <a:t>evaluations of interleukin-10 (IL-10) expressing plasmid DNA transfection and suppression of pro-inflammatory cytokine levels in </a:t>
            </a:r>
            <a:r>
              <a:rPr lang="en-US" sz="2000" b="1" dirty="0" err="1" smtClean="0">
                <a:latin typeface="Times New Roman" pitchFamily="18" charset="0"/>
                <a:cs typeface="Times New Roman" pitchFamily="18" charset="0"/>
              </a:rPr>
              <a:t>lipopolysaccharide</a:t>
            </a:r>
            <a:r>
              <a:rPr lang="en-US" sz="2000" b="1" dirty="0" smtClean="0">
                <a:latin typeface="Times New Roman" pitchFamily="18" charset="0"/>
                <a:cs typeface="Times New Roman" pitchFamily="18" charset="0"/>
              </a:rPr>
              <a:t>-stimulated J774A.1 adherent macrophage cells. </a:t>
            </a:r>
          </a:p>
          <a:p>
            <a:pPr algn="just" eaLnBrk="1" hangingPunct="1">
              <a:buFont typeface="Arial" charset="0"/>
              <a:buNone/>
            </a:pPr>
            <a:endParaRPr lang="en-US" sz="2000" b="1"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5125"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5126"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cxnSp>
        <p:nvCxnSpPr>
          <p:cNvPr id="7" name="Straight Connector 6"/>
          <p:cNvCxnSpPr/>
          <p:nvPr/>
        </p:nvCxnSpPr>
        <p:spPr>
          <a:xfrm>
            <a:off x="549275" y="1031875"/>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82563"/>
            <a:ext cx="8229600" cy="1020762"/>
          </a:xfrm>
        </p:spPr>
        <p:txBody>
          <a:bodyPr/>
          <a:lstStyle/>
          <a:p>
            <a:pPr eaLnBrk="1" hangingPunct="1"/>
            <a:r>
              <a:rPr lang="en-US" sz="3200" b="1" smtClean="0">
                <a:solidFill>
                  <a:srgbClr val="730000"/>
                </a:solidFill>
                <a:latin typeface="Times New Roman" pitchFamily="18" charset="0"/>
                <a:cs typeface="Times New Roman" pitchFamily="18" charset="0"/>
              </a:rPr>
              <a:t>EXPERIMENTAL METHODS</a:t>
            </a:r>
          </a:p>
        </p:txBody>
      </p:sp>
      <p:sp>
        <p:nvSpPr>
          <p:cNvPr id="6147" name="Content Placeholder 2"/>
          <p:cNvSpPr>
            <a:spLocks noGrp="1"/>
          </p:cNvSpPr>
          <p:nvPr>
            <p:ph idx="1"/>
          </p:nvPr>
        </p:nvSpPr>
        <p:spPr>
          <a:xfrm>
            <a:off x="533400" y="1127125"/>
            <a:ext cx="8229600" cy="4525963"/>
          </a:xfrm>
        </p:spPr>
        <p:txBody>
          <a:bodyPr/>
          <a:lstStyle/>
          <a:p>
            <a:pPr algn="just" eaLnBrk="1" hangingPunct="1">
              <a:spcBef>
                <a:spcPct val="0"/>
              </a:spcBef>
              <a:spcAft>
                <a:spcPts val="1000"/>
              </a:spcAft>
              <a:buSzPct val="75000"/>
              <a:buFont typeface="Wingdings" pitchFamily="2" charset="2"/>
              <a:buChar char="q"/>
            </a:pPr>
            <a:r>
              <a:rPr lang="en-US" sz="2300" b="1" smtClean="0">
                <a:latin typeface="Times New Roman" pitchFamily="18" charset="0"/>
                <a:cs typeface="Times New Roman" pitchFamily="18" charset="0"/>
              </a:rPr>
              <a:t>External gelation method was  used for formulating control and peptide modified cross-linked calcium-alginate nanoparticles.</a:t>
            </a:r>
          </a:p>
          <a:p>
            <a:pPr algn="just" eaLnBrk="1" hangingPunct="1">
              <a:spcBef>
                <a:spcPct val="0"/>
              </a:spcBef>
              <a:spcAft>
                <a:spcPts val="1000"/>
              </a:spcAft>
              <a:buSzPct val="75000"/>
              <a:buFont typeface="Wingdings" pitchFamily="2" charset="2"/>
              <a:buChar char="q"/>
            </a:pPr>
            <a:r>
              <a:rPr lang="en-US" sz="2300" b="1" smtClean="0">
                <a:latin typeface="Times New Roman" pitchFamily="18" charset="0"/>
                <a:cs typeface="Times New Roman" pitchFamily="18" charset="0"/>
              </a:rPr>
              <a:t>Zeta-Sizer 90 Instrument used for particle size and surface charge measurements.</a:t>
            </a:r>
          </a:p>
          <a:p>
            <a:pPr algn="just" eaLnBrk="1" hangingPunct="1">
              <a:spcBef>
                <a:spcPct val="0"/>
              </a:spcBef>
              <a:spcAft>
                <a:spcPts val="1000"/>
              </a:spcAft>
              <a:buSzPct val="75000"/>
              <a:buFont typeface="Wingdings" pitchFamily="2" charset="2"/>
              <a:buChar char="q"/>
            </a:pPr>
            <a:r>
              <a:rPr lang="en-US" sz="2300" b="1" smtClean="0">
                <a:latin typeface="Times New Roman" pitchFamily="18" charset="0"/>
                <a:cs typeface="Times New Roman" pitchFamily="18" charset="0"/>
              </a:rPr>
              <a:t>Transmission electron microscopy was performed to determine morphology of the peptide-modified nanoparticle.</a:t>
            </a:r>
          </a:p>
          <a:p>
            <a:pPr algn="just" eaLnBrk="1" hangingPunct="1">
              <a:spcBef>
                <a:spcPct val="0"/>
              </a:spcBef>
              <a:spcAft>
                <a:spcPts val="1000"/>
              </a:spcAft>
              <a:buSzPct val="75000"/>
              <a:buFont typeface="Wingdings" pitchFamily="2" charset="2"/>
              <a:buChar char="q"/>
            </a:pPr>
            <a:r>
              <a:rPr lang="en-US" sz="2300" b="1" smtClean="0">
                <a:latin typeface="Times New Roman" pitchFamily="18" charset="0"/>
                <a:cs typeface="Times New Roman" pitchFamily="18" charset="0"/>
              </a:rPr>
              <a:t>Pico-Green</a:t>
            </a:r>
            <a:r>
              <a:rPr lang="en-US" sz="2300" b="1" baseline="30000" smtClean="0">
                <a:latin typeface="Times New Roman" pitchFamily="18" charset="0"/>
                <a:cs typeface="Times New Roman" pitchFamily="18" charset="0"/>
              </a:rPr>
              <a:t>®</a:t>
            </a:r>
            <a:r>
              <a:rPr lang="en-US" sz="2300" b="1" smtClean="0">
                <a:latin typeface="Times New Roman" pitchFamily="18" charset="0"/>
                <a:cs typeface="Times New Roman" pitchFamily="18" charset="0"/>
              </a:rPr>
              <a:t> analysis performed for measuring plasmid DNA loading.</a:t>
            </a:r>
          </a:p>
          <a:p>
            <a:pPr algn="just" eaLnBrk="1" hangingPunct="1">
              <a:spcBef>
                <a:spcPct val="0"/>
              </a:spcBef>
              <a:spcAft>
                <a:spcPts val="1000"/>
              </a:spcAft>
              <a:buSzPct val="75000"/>
              <a:buFont typeface="Wingdings" pitchFamily="2" charset="2"/>
              <a:buChar char="q"/>
            </a:pPr>
            <a:r>
              <a:rPr lang="en-US" sz="2300" b="1" smtClean="0">
                <a:latin typeface="Times New Roman" pitchFamily="18" charset="0"/>
                <a:cs typeface="Times New Roman" pitchFamily="18" charset="0"/>
              </a:rPr>
              <a:t>Gel retardation assay to prove DNA stability in the nanoparticle system.</a:t>
            </a:r>
          </a:p>
        </p:txBody>
      </p:sp>
      <p:sp>
        <p:nvSpPr>
          <p:cNvPr id="4" name="Footer Placeholder 3"/>
          <p:cNvSpPr>
            <a:spLocks noGrp="1"/>
          </p:cNvSpPr>
          <p:nvPr>
            <p:ph type="ftr" sz="quarter" idx="11"/>
          </p:nvPr>
        </p:nvSpPr>
        <p:spPr>
          <a:xfrm>
            <a:off x="3124200" y="6264275"/>
            <a:ext cx="2895600" cy="365125"/>
          </a:xfrm>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6149" name="Picture 4" descr="AAPS_LOGO_Grey10_PMS302.pdf"/>
          <p:cNvPicPr>
            <a:picLocks noChangeAspect="1"/>
          </p:cNvPicPr>
          <p:nvPr/>
        </p:nvPicPr>
        <p:blipFill>
          <a:blip r:embed="rId2"/>
          <a:srcRect/>
          <a:stretch>
            <a:fillRect/>
          </a:stretch>
        </p:blipFill>
        <p:spPr bwMode="auto">
          <a:xfrm>
            <a:off x="1828800" y="5921375"/>
            <a:ext cx="1430338" cy="438150"/>
          </a:xfrm>
          <a:prstGeom prst="rect">
            <a:avLst/>
          </a:prstGeom>
          <a:noFill/>
          <a:ln w="9525">
            <a:noFill/>
            <a:miter lim="800000"/>
            <a:headEnd/>
            <a:tailEnd/>
          </a:ln>
        </p:spPr>
      </p:pic>
      <p:pic>
        <p:nvPicPr>
          <p:cNvPr id="6150" name="Picture 5" descr="PTlogo.eps"/>
          <p:cNvPicPr>
            <a:picLocks noChangeAspect="1"/>
          </p:cNvPicPr>
          <p:nvPr/>
        </p:nvPicPr>
        <p:blipFill>
          <a:blip r:embed="rId3"/>
          <a:srcRect/>
          <a:stretch>
            <a:fillRect/>
          </a:stretch>
        </p:blipFill>
        <p:spPr bwMode="auto">
          <a:xfrm>
            <a:off x="304800" y="5921375"/>
            <a:ext cx="1365250" cy="457200"/>
          </a:xfrm>
          <a:prstGeom prst="rect">
            <a:avLst/>
          </a:prstGeom>
          <a:noFill/>
          <a:ln w="9525">
            <a:noFill/>
            <a:miter lim="800000"/>
            <a:headEnd/>
            <a:tailEnd/>
          </a:ln>
        </p:spPr>
      </p:pic>
      <p:cxnSp>
        <p:nvCxnSpPr>
          <p:cNvPr id="7" name="Straight Connector 6"/>
          <p:cNvCxnSpPr/>
          <p:nvPr/>
        </p:nvCxnSpPr>
        <p:spPr>
          <a:xfrm>
            <a:off x="533400" y="1035050"/>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17475"/>
            <a:ext cx="8229600" cy="1143000"/>
          </a:xfrm>
        </p:spPr>
        <p:txBody>
          <a:bodyPr/>
          <a:lstStyle/>
          <a:p>
            <a:pPr eaLnBrk="1" hangingPunct="1"/>
            <a:r>
              <a:rPr lang="en-US" sz="3200" b="1" smtClean="0">
                <a:solidFill>
                  <a:srgbClr val="730000"/>
                </a:solidFill>
                <a:latin typeface="Times New Roman" pitchFamily="18" charset="0"/>
                <a:cs typeface="Times New Roman" pitchFamily="18" charset="0"/>
              </a:rPr>
              <a:t>EXPERIMENTAL METHODS – Cont’d</a:t>
            </a:r>
          </a:p>
        </p:txBody>
      </p:sp>
      <p:sp>
        <p:nvSpPr>
          <p:cNvPr id="7171" name="Content Placeholder 2"/>
          <p:cNvSpPr>
            <a:spLocks noGrp="1"/>
          </p:cNvSpPr>
          <p:nvPr>
            <p:ph idx="1"/>
          </p:nvPr>
        </p:nvSpPr>
        <p:spPr>
          <a:xfrm>
            <a:off x="457200" y="1062038"/>
            <a:ext cx="8229600" cy="4525962"/>
          </a:xfrm>
        </p:spPr>
        <p:txBody>
          <a:bodyPr/>
          <a:lstStyle/>
          <a:p>
            <a:pPr algn="just" eaLnBrk="1" hangingPunct="1">
              <a:spcAft>
                <a:spcPts val="500"/>
              </a:spcAft>
              <a:buSzPct val="75000"/>
              <a:buFont typeface="Wingdings" pitchFamily="2" charset="2"/>
              <a:buChar char="q"/>
            </a:pPr>
            <a:r>
              <a:rPr lang="en-US" sz="2800" b="1" smtClean="0">
                <a:latin typeface="Times New Roman" pitchFamily="18" charset="0"/>
                <a:cs typeface="Times New Roman" pitchFamily="18" charset="0"/>
              </a:rPr>
              <a:t>Evaluation of nanoparticle toxicity towards these cells measured via MTS (formazan) assay.</a:t>
            </a:r>
          </a:p>
          <a:p>
            <a:pPr algn="just" eaLnBrk="1" hangingPunct="1">
              <a:spcAft>
                <a:spcPts val="500"/>
              </a:spcAft>
              <a:buSzPct val="75000"/>
              <a:buFont typeface="Wingdings" pitchFamily="2" charset="2"/>
              <a:buChar char="q"/>
            </a:pPr>
            <a:r>
              <a:rPr lang="en-US" sz="2800" b="1" smtClean="0">
                <a:latin typeface="Times New Roman" pitchFamily="18" charset="0"/>
                <a:cs typeface="Times New Roman" pitchFamily="18" charset="0"/>
              </a:rPr>
              <a:t>Qualitative evaluation of transfection efficiency of macrophage targeted versus non-targeted nanoparticle encapsulation pEGFP-N1 plasmid DNA via fluorescence microscopy. </a:t>
            </a:r>
          </a:p>
          <a:p>
            <a:pPr algn="just" eaLnBrk="1" hangingPunct="1">
              <a:spcAft>
                <a:spcPts val="500"/>
              </a:spcAft>
              <a:buSzPct val="75000"/>
              <a:buFont typeface="Wingdings" pitchFamily="2" charset="2"/>
              <a:buChar char="q"/>
            </a:pPr>
            <a:r>
              <a:rPr lang="en-US" sz="2800" b="1" smtClean="0">
                <a:latin typeface="Times New Roman" pitchFamily="18" charset="0"/>
                <a:cs typeface="Times New Roman" pitchFamily="18" charset="0"/>
              </a:rPr>
              <a:t>Quantitative evaluation of transfection efficiency of targeted vs. non-targeted nanoparticle encapsulation pEGFP-N1 plasmid DNA via ELISA. </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7173"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7174"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cxnSp>
        <p:nvCxnSpPr>
          <p:cNvPr id="7" name="Straight Connector 6"/>
          <p:cNvCxnSpPr/>
          <p:nvPr/>
        </p:nvCxnSpPr>
        <p:spPr>
          <a:xfrm>
            <a:off x="533400" y="969963"/>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73075" y="1093788"/>
            <a:ext cx="8229600" cy="4525962"/>
          </a:xfrm>
        </p:spPr>
        <p:txBody>
          <a:bodyPr/>
          <a:lstStyle/>
          <a:p>
            <a:pPr eaLnBrk="1" hangingPunct="1">
              <a:buFont typeface="Wingdings" pitchFamily="2" charset="2"/>
              <a:buChar char="q"/>
            </a:pPr>
            <a:r>
              <a:rPr lang="en-US" sz="2000" b="1" smtClean="0">
                <a:latin typeface="Times New Roman" pitchFamily="18" charset="0"/>
                <a:cs typeface="Times New Roman" pitchFamily="18" charset="0"/>
              </a:rPr>
              <a:t>Quantitative evaluation of the IL-10 transgene expression via murine IL-10 specific ELISA (R&amp;D Systems, Cat# M1000).</a:t>
            </a:r>
          </a:p>
          <a:p>
            <a:pPr eaLnBrk="1" hangingPunct="1">
              <a:spcBef>
                <a:spcPct val="0"/>
              </a:spcBef>
              <a:buFont typeface="Wingdings" pitchFamily="2" charset="2"/>
              <a:buChar char="q"/>
            </a:pPr>
            <a:r>
              <a:rPr lang="en-US" sz="2000" b="1" smtClean="0">
                <a:latin typeface="Times New Roman" pitchFamily="18" charset="0"/>
                <a:cs typeface="Times New Roman" pitchFamily="18" charset="0"/>
              </a:rPr>
              <a:t>Qualitative evaluation of the therapeutic expression of the pro-inflammatory cytokine expression via PCR. The primers sequence for TNF-α and IL-1β used are as follows:</a:t>
            </a:r>
          </a:p>
          <a:p>
            <a:pPr lvl="1" eaLnBrk="1" hangingPunct="1">
              <a:buFontTx/>
              <a:buChar char="•"/>
            </a:pPr>
            <a:r>
              <a:rPr lang="en-US" sz="2000" b="1" smtClean="0">
                <a:latin typeface="Times New Roman" pitchFamily="18" charset="0"/>
                <a:cs typeface="Times New Roman" pitchFamily="18" charset="0"/>
              </a:rPr>
              <a:t>Murine TNF- α Forward: CATGAGCACAGAAAGCATGATC</a:t>
            </a:r>
          </a:p>
          <a:p>
            <a:pPr lvl="1" eaLnBrk="1" hangingPunct="1">
              <a:buFontTx/>
              <a:buChar char="•"/>
            </a:pPr>
            <a:r>
              <a:rPr lang="en-US" sz="2000" b="1" smtClean="0">
                <a:latin typeface="Times New Roman" pitchFamily="18" charset="0"/>
                <a:cs typeface="Times New Roman" pitchFamily="18" charset="0"/>
              </a:rPr>
              <a:t>Murine TNF- α Reverse: CCTTCTCCAGCTGGAAGACT</a:t>
            </a:r>
          </a:p>
          <a:p>
            <a:pPr lvl="1" eaLnBrk="1" hangingPunct="1">
              <a:buFontTx/>
              <a:buChar char="•"/>
            </a:pPr>
            <a:r>
              <a:rPr lang="en-US" sz="2000" b="1" smtClean="0">
                <a:latin typeface="Times New Roman" pitchFamily="18" charset="0"/>
                <a:cs typeface="Times New Roman" pitchFamily="18" charset="0"/>
              </a:rPr>
              <a:t>Murine IL-1β Forward: GGCTGCTTCCAAACCTTTGA</a:t>
            </a:r>
          </a:p>
          <a:p>
            <a:pPr lvl="1" eaLnBrk="1" hangingPunct="1">
              <a:buFontTx/>
              <a:buChar char="•"/>
            </a:pPr>
            <a:r>
              <a:rPr lang="en-US" sz="2000" b="1" smtClean="0">
                <a:latin typeface="Times New Roman" pitchFamily="18" charset="0"/>
                <a:cs typeface="Times New Roman" pitchFamily="18" charset="0"/>
              </a:rPr>
              <a:t>Murine IL-1β Reverse: GCTCATATGGGTCCGACAGC</a:t>
            </a:r>
          </a:p>
          <a:p>
            <a:pPr lvl="2" eaLnBrk="1" hangingPunct="1">
              <a:buFontTx/>
              <a:buChar char="•"/>
            </a:pPr>
            <a:r>
              <a:rPr lang="en-US" sz="2000" b="1" smtClean="0">
                <a:latin typeface="Times New Roman" pitchFamily="18" charset="0"/>
                <a:cs typeface="Times New Roman" pitchFamily="18" charset="0"/>
              </a:rPr>
              <a:t>PCR Product size of TNF- α and IL-1β are 620bp and 330 bp respectively.</a:t>
            </a:r>
            <a:endParaRPr lang="en-US" sz="1800" b="1" smtClean="0">
              <a:latin typeface="Times New Roman" pitchFamily="18" charset="0"/>
              <a:cs typeface="Times New Roman" pitchFamily="18" charset="0"/>
            </a:endParaRPr>
          </a:p>
          <a:p>
            <a:pPr eaLnBrk="1" hangingPunct="1">
              <a:buFont typeface="Wingdings" pitchFamily="2" charset="2"/>
              <a:buChar char="q"/>
            </a:pPr>
            <a:r>
              <a:rPr lang="en-US" sz="2000" b="1" smtClean="0">
                <a:latin typeface="Times New Roman" pitchFamily="18" charset="0"/>
                <a:cs typeface="Times New Roman" pitchFamily="18" charset="0"/>
              </a:rPr>
              <a:t>Quantitative evaluation of the therapeutic expression of the pro-inflammatory cytokine expression via TNF-</a:t>
            </a:r>
            <a:r>
              <a:rPr lang="el-GR" sz="2000" b="1" smtClean="0">
                <a:latin typeface="Times New Roman" pitchFamily="18" charset="0"/>
                <a:cs typeface="Times New Roman" pitchFamily="18" charset="0"/>
              </a:rPr>
              <a:t>α</a:t>
            </a:r>
            <a:r>
              <a:rPr lang="en-US" sz="2000" b="1" smtClean="0">
                <a:latin typeface="Times New Roman" pitchFamily="18" charset="0"/>
                <a:cs typeface="Times New Roman" pitchFamily="18" charset="0"/>
              </a:rPr>
              <a:t> specific ELISA (R&amp;D Systems, Cat # MTA00).</a:t>
            </a:r>
          </a:p>
          <a:p>
            <a:pPr eaLnBrk="1" hangingPunct="1">
              <a:buFontTx/>
              <a:buChar char="•"/>
            </a:pPr>
            <a:endParaRPr lang="en-US" sz="2000" b="1" smtClean="0">
              <a:latin typeface="Times New Roman" pitchFamily="18" charset="0"/>
              <a:cs typeface="Times New Roman" pitchFamily="18" charset="0"/>
            </a:endParaRPr>
          </a:p>
          <a:p>
            <a:pPr eaLnBrk="1" hangingPunct="1">
              <a:buFont typeface="Arial" charset="0"/>
              <a:buNone/>
            </a:pPr>
            <a:endParaRPr lang="en-US" sz="2000" b="1"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8196"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8197"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sp>
        <p:nvSpPr>
          <p:cNvPr id="8198" name="Title 1"/>
          <p:cNvSpPr>
            <a:spLocks noGrp="1"/>
          </p:cNvSpPr>
          <p:nvPr>
            <p:ph type="title"/>
          </p:nvPr>
        </p:nvSpPr>
        <p:spPr>
          <a:xfrm>
            <a:off x="473075" y="149225"/>
            <a:ext cx="8229600" cy="1143000"/>
          </a:xfrm>
        </p:spPr>
        <p:txBody>
          <a:bodyPr/>
          <a:lstStyle/>
          <a:p>
            <a:pPr eaLnBrk="1" hangingPunct="1"/>
            <a:r>
              <a:rPr lang="en-US" sz="3200" b="1" smtClean="0">
                <a:solidFill>
                  <a:srgbClr val="730000"/>
                </a:solidFill>
                <a:latin typeface="Times New Roman" pitchFamily="18" charset="0"/>
                <a:cs typeface="Times New Roman" pitchFamily="18" charset="0"/>
              </a:rPr>
              <a:t>EXPERIMENTAL METHODS – Cont’d</a:t>
            </a:r>
          </a:p>
        </p:txBody>
      </p:sp>
      <p:cxnSp>
        <p:nvCxnSpPr>
          <p:cNvPr id="9" name="Straight Connector 8"/>
          <p:cNvCxnSpPr/>
          <p:nvPr/>
        </p:nvCxnSpPr>
        <p:spPr>
          <a:xfrm>
            <a:off x="549275" y="1001713"/>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58763"/>
            <a:ext cx="8229600" cy="796925"/>
          </a:xfrm>
        </p:spPr>
        <p:txBody>
          <a:bodyPr/>
          <a:lstStyle/>
          <a:p>
            <a:pPr eaLnBrk="1" hangingPunct="1"/>
            <a:r>
              <a:rPr lang="en-US" sz="2800" b="1" smtClean="0">
                <a:solidFill>
                  <a:schemeClr val="accent1"/>
                </a:solidFill>
                <a:latin typeface="Times New Roman" pitchFamily="18" charset="0"/>
                <a:cs typeface="Times New Roman" pitchFamily="18" charset="0"/>
              </a:rPr>
              <a:t>PREPARATION OF TUFTSIN-MODIFIED </a:t>
            </a:r>
            <a:br>
              <a:rPr lang="en-US" sz="2800" b="1" smtClean="0">
                <a:solidFill>
                  <a:schemeClr val="accent1"/>
                </a:solidFill>
                <a:latin typeface="Times New Roman" pitchFamily="18" charset="0"/>
                <a:cs typeface="Times New Roman" pitchFamily="18" charset="0"/>
              </a:rPr>
            </a:br>
            <a:r>
              <a:rPr lang="en-US" sz="2800" b="1" smtClean="0">
                <a:solidFill>
                  <a:schemeClr val="accent1"/>
                </a:solidFill>
                <a:latin typeface="Times New Roman" pitchFamily="18" charset="0"/>
                <a:cs typeface="Times New Roman" pitchFamily="18" charset="0"/>
              </a:rPr>
              <a:t>ALGINATE NANOPARTICLES</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9220"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9221"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9222" name="Picture 10"/>
          <p:cNvPicPr>
            <a:picLocks noChangeAspect="1" noChangeArrowheads="1"/>
          </p:cNvPicPr>
          <p:nvPr/>
        </p:nvPicPr>
        <p:blipFill>
          <a:blip r:embed="rId4"/>
          <a:srcRect b="17661"/>
          <a:stretch>
            <a:fillRect/>
          </a:stretch>
        </p:blipFill>
        <p:spPr bwMode="auto">
          <a:xfrm>
            <a:off x="1130300" y="1179513"/>
            <a:ext cx="6678613" cy="4643437"/>
          </a:xfrm>
          <a:prstGeom prst="rect">
            <a:avLst/>
          </a:prstGeom>
          <a:noFill/>
          <a:ln w="9525">
            <a:noFill/>
            <a:miter lim="800000"/>
            <a:headEnd/>
            <a:tailEnd/>
          </a:ln>
        </p:spPr>
      </p:pic>
      <p:cxnSp>
        <p:nvCxnSpPr>
          <p:cNvPr id="7" name="Straight Connector 6"/>
          <p:cNvCxnSpPr/>
          <p:nvPr/>
        </p:nvCxnSpPr>
        <p:spPr>
          <a:xfrm>
            <a:off x="549275" y="1082675"/>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152400"/>
            <a:ext cx="8229600" cy="868363"/>
          </a:xfrm>
        </p:spPr>
        <p:txBody>
          <a:bodyPr/>
          <a:lstStyle/>
          <a:p>
            <a:pPr eaLnBrk="1" hangingPunct="1"/>
            <a:r>
              <a:rPr lang="en-US" sz="2800" b="1" smtClean="0">
                <a:solidFill>
                  <a:schemeClr val="accent1"/>
                </a:solidFill>
                <a:latin typeface="Times New Roman" pitchFamily="18" charset="0"/>
                <a:cs typeface="Times New Roman" pitchFamily="18" charset="0"/>
              </a:rPr>
              <a:t>NANOPARTICLE CHARACTERIZATION</a:t>
            </a:r>
          </a:p>
        </p:txBody>
      </p:sp>
      <p:sp>
        <p:nvSpPr>
          <p:cNvPr id="4" name="Footer Placeholder 3"/>
          <p:cNvSpPr>
            <a:spLocks noGrp="1"/>
          </p:cNvSpPr>
          <p:nvPr>
            <p:ph type="ftr" sz="quarter" idx="11"/>
          </p:nvPr>
        </p:nvSpPr>
        <p:spPr>
          <a:xfrm>
            <a:off x="2971800" y="6538913"/>
            <a:ext cx="2895600" cy="365125"/>
          </a:xfrm>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cs typeface="Arial" charset="0"/>
              </a:rPr>
              <a:t>Young Innovators 2010</a:t>
            </a:r>
          </a:p>
        </p:txBody>
      </p:sp>
      <p:pic>
        <p:nvPicPr>
          <p:cNvPr id="10244"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10245"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10246" name="Picture 35"/>
          <p:cNvPicPr>
            <a:picLocks noChangeAspect="1" noChangeArrowheads="1"/>
          </p:cNvPicPr>
          <p:nvPr/>
        </p:nvPicPr>
        <p:blipFill>
          <a:blip r:embed="rId4"/>
          <a:srcRect/>
          <a:stretch>
            <a:fillRect/>
          </a:stretch>
        </p:blipFill>
        <p:spPr bwMode="auto">
          <a:xfrm>
            <a:off x="304800" y="990600"/>
            <a:ext cx="8305800" cy="1676400"/>
          </a:xfrm>
          <a:prstGeom prst="rect">
            <a:avLst/>
          </a:prstGeom>
          <a:noFill/>
          <a:ln w="9525">
            <a:noFill/>
            <a:miter lim="800000"/>
            <a:headEnd/>
            <a:tailEnd/>
          </a:ln>
        </p:spPr>
      </p:pic>
      <p:grpSp>
        <p:nvGrpSpPr>
          <p:cNvPr id="10247" name="Group 16"/>
          <p:cNvGrpSpPr>
            <a:grpSpLocks/>
          </p:cNvGrpSpPr>
          <p:nvPr/>
        </p:nvGrpSpPr>
        <p:grpSpPr bwMode="auto">
          <a:xfrm>
            <a:off x="4178300" y="2663825"/>
            <a:ext cx="4495800" cy="3170238"/>
            <a:chOff x="4114800" y="2764760"/>
            <a:chExt cx="4495800" cy="3169860"/>
          </a:xfrm>
        </p:grpSpPr>
        <p:sp>
          <p:nvSpPr>
            <p:cNvPr id="10252" name="Rectangle 8"/>
            <p:cNvSpPr>
              <a:spLocks noChangeArrowheads="1"/>
            </p:cNvSpPr>
            <p:nvPr/>
          </p:nvSpPr>
          <p:spPr bwMode="auto">
            <a:xfrm>
              <a:off x="4114800" y="4364960"/>
              <a:ext cx="4419600" cy="1569660"/>
            </a:xfrm>
            <a:prstGeom prst="rect">
              <a:avLst/>
            </a:prstGeom>
            <a:noFill/>
            <a:ln w="9525">
              <a:noFill/>
              <a:miter lim="800000"/>
              <a:headEnd/>
              <a:tailEnd/>
            </a:ln>
          </p:spPr>
          <p:txBody>
            <a:bodyPr>
              <a:spAutoFit/>
            </a:bodyPr>
            <a:lstStyle/>
            <a:p>
              <a:pPr algn="just" defTabSz="914400"/>
              <a:r>
                <a:rPr lang="en-US" sz="1200" b="1">
                  <a:latin typeface="Times New Roman" pitchFamily="18" charset="0"/>
                </a:rPr>
                <a:t>Stability of encapsulated DNA by agarose gel electrophoresis. The size of the plasmid EGFP-N1 is 4.7 KB. Lanes 1 and 6 are 2-10 kB DNA ladder. Lane 2 represents the tu</a:t>
              </a:r>
              <a:r>
                <a:rPr lang="en-US" sz="1200" b="1">
                  <a:solidFill>
                    <a:srgbClr val="000000"/>
                  </a:solidFill>
                  <a:latin typeface="Times New Roman" pitchFamily="18" charset="0"/>
                </a:rPr>
                <a:t>ftsin modified NPs treated with alginate lyase only. Lane 3. Scrambled NPs treated with alginate lyase only. Lane 4. Tuftsin NPs treated with DNAse I and alginate lyase in a sequential manner. Lane 5. Scrambled peptide NP treated with DNAse I and alginate lyase in a sequential manner.</a:t>
              </a:r>
            </a:p>
          </p:txBody>
        </p:sp>
        <p:pic>
          <p:nvPicPr>
            <p:cNvPr id="10253" name="Picture 7"/>
            <p:cNvPicPr>
              <a:picLocks noChangeAspect="1" noChangeArrowheads="1"/>
            </p:cNvPicPr>
            <p:nvPr/>
          </p:nvPicPr>
          <p:blipFill>
            <a:blip r:embed="rId5"/>
            <a:srcRect l="15384" t="22383" r="18889" b="28380"/>
            <a:stretch>
              <a:fillRect/>
            </a:stretch>
          </p:blipFill>
          <p:spPr bwMode="auto">
            <a:xfrm>
              <a:off x="4267200" y="3161635"/>
              <a:ext cx="4165600" cy="1211262"/>
            </a:xfrm>
            <a:prstGeom prst="rect">
              <a:avLst/>
            </a:prstGeom>
            <a:noFill/>
            <a:ln w="9525">
              <a:noFill/>
              <a:miter lim="800000"/>
              <a:headEnd/>
              <a:tailEnd/>
            </a:ln>
          </p:spPr>
        </p:pic>
        <p:sp>
          <p:nvSpPr>
            <p:cNvPr id="10254" name="Text Box 13"/>
            <p:cNvSpPr txBox="1">
              <a:spLocks noChangeArrowheads="1"/>
            </p:cNvSpPr>
            <p:nvPr/>
          </p:nvSpPr>
          <p:spPr bwMode="auto">
            <a:xfrm>
              <a:off x="4267200" y="2764760"/>
              <a:ext cx="4343400" cy="396875"/>
            </a:xfrm>
            <a:prstGeom prst="rect">
              <a:avLst/>
            </a:prstGeom>
            <a:noFill/>
            <a:ln w="9525">
              <a:noFill/>
              <a:miter lim="800000"/>
              <a:headEnd/>
              <a:tailEnd/>
            </a:ln>
          </p:spPr>
          <p:txBody>
            <a:bodyPr>
              <a:spAutoFit/>
            </a:bodyPr>
            <a:lstStyle/>
            <a:p>
              <a:pPr defTabSz="914400">
                <a:spcBef>
                  <a:spcPct val="50000"/>
                </a:spcBef>
              </a:pPr>
              <a:r>
                <a:rPr lang="en-US"/>
                <a:t>    </a:t>
              </a:r>
              <a:r>
                <a:rPr lang="en-US" sz="2000" b="1">
                  <a:latin typeface="Times New Roman" pitchFamily="18" charset="0"/>
                </a:rPr>
                <a:t>1       2        3         4        5          6</a:t>
              </a:r>
            </a:p>
          </p:txBody>
        </p:sp>
      </p:grpSp>
      <p:cxnSp>
        <p:nvCxnSpPr>
          <p:cNvPr id="12" name="Straight Connector 11"/>
          <p:cNvCxnSpPr/>
          <p:nvPr/>
        </p:nvCxnSpPr>
        <p:spPr>
          <a:xfrm>
            <a:off x="438150" y="868363"/>
            <a:ext cx="8229600" cy="0"/>
          </a:xfrm>
          <a:prstGeom prst="line">
            <a:avLst/>
          </a:prstGeom>
          <a:ln w="101600" cmpd="thinThick"/>
        </p:spPr>
        <p:style>
          <a:lnRef idx="2">
            <a:schemeClr val="accent1"/>
          </a:lnRef>
          <a:fillRef idx="0">
            <a:schemeClr val="accent1"/>
          </a:fillRef>
          <a:effectRef idx="1">
            <a:schemeClr val="accent1"/>
          </a:effectRef>
          <a:fontRef idx="minor">
            <a:schemeClr val="tx1"/>
          </a:fontRef>
        </p:style>
      </p:cxnSp>
      <p:grpSp>
        <p:nvGrpSpPr>
          <p:cNvPr id="10249" name="Group 17"/>
          <p:cNvGrpSpPr>
            <a:grpSpLocks/>
          </p:cNvGrpSpPr>
          <p:nvPr/>
        </p:nvGrpSpPr>
        <p:grpSpPr bwMode="auto">
          <a:xfrm>
            <a:off x="228600" y="2786063"/>
            <a:ext cx="3906838" cy="3211512"/>
            <a:chOff x="228600" y="2786172"/>
            <a:chExt cx="3906838" cy="3211512"/>
          </a:xfrm>
        </p:grpSpPr>
        <p:pic>
          <p:nvPicPr>
            <p:cNvPr id="10250" name="Picture 14"/>
            <p:cNvPicPr>
              <a:picLocks noChangeAspect="1" noChangeArrowheads="1"/>
            </p:cNvPicPr>
            <p:nvPr/>
          </p:nvPicPr>
          <p:blipFill>
            <a:blip r:embed="rId6"/>
            <a:srcRect/>
            <a:stretch>
              <a:fillRect/>
            </a:stretch>
          </p:blipFill>
          <p:spPr bwMode="auto">
            <a:xfrm>
              <a:off x="320566" y="2786172"/>
              <a:ext cx="3657600" cy="2724150"/>
            </a:xfrm>
            <a:prstGeom prst="rect">
              <a:avLst/>
            </a:prstGeom>
            <a:noFill/>
            <a:ln w="9525">
              <a:noFill/>
              <a:miter lim="800000"/>
              <a:headEnd/>
              <a:tailEnd/>
            </a:ln>
          </p:spPr>
        </p:pic>
        <p:sp>
          <p:nvSpPr>
            <p:cNvPr id="10251" name="Rectangle 10"/>
            <p:cNvSpPr>
              <a:spLocks noChangeArrowheads="1"/>
            </p:cNvSpPr>
            <p:nvPr/>
          </p:nvSpPr>
          <p:spPr bwMode="auto">
            <a:xfrm>
              <a:off x="228600" y="5540484"/>
              <a:ext cx="3906838" cy="457200"/>
            </a:xfrm>
            <a:prstGeom prst="rect">
              <a:avLst/>
            </a:prstGeom>
            <a:noFill/>
            <a:ln w="9525">
              <a:noFill/>
              <a:miter lim="800000"/>
              <a:headEnd/>
              <a:tailEnd/>
            </a:ln>
          </p:spPr>
          <p:txBody>
            <a:bodyPr>
              <a:spAutoFit/>
            </a:bodyPr>
            <a:lstStyle/>
            <a:p>
              <a:pPr defTabSz="914400"/>
              <a:r>
                <a:rPr lang="en-US" sz="1200" b="1">
                  <a:latin typeface="Times New Roman" pitchFamily="18" charset="0"/>
                </a:rPr>
                <a:t>Transmission electron microscopy image of the tuftsin-modified alginate NP.</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532</TotalTime>
  <Words>2306</Words>
  <Application>Microsoft Office PowerPoint</Application>
  <PresentationFormat>On-screen Show (4:3)</PresentationFormat>
  <Paragraphs>128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Innovators 2010</vt:lpstr>
      <vt:lpstr>ABSTRACT</vt:lpstr>
      <vt:lpstr>INTRODUCTION</vt:lpstr>
      <vt:lpstr>OBJECTIVES AND SPECIFIC AIMS</vt:lpstr>
      <vt:lpstr>EXPERIMENTAL METHODS</vt:lpstr>
      <vt:lpstr>EXPERIMENTAL METHODS – Cont’d</vt:lpstr>
      <vt:lpstr>EXPERIMENTAL METHODS – Cont’d</vt:lpstr>
      <vt:lpstr>PREPARATION OF TUFTSIN-MODIFIED  ALGINATE NANOPARTICLES</vt:lpstr>
      <vt:lpstr>NANOPARTICLE CHARACTERIZATION</vt:lpstr>
      <vt:lpstr>CYTOTOXICITY ANALYSIS IN J774A-1 MACROPHAGE CELL LINE</vt:lpstr>
      <vt:lpstr>QUALITATIVE GFP TRANSFECTION STUDIES</vt:lpstr>
      <vt:lpstr>QUANTITATIVE GFP TRANSFECTION STUDIES</vt:lpstr>
      <vt:lpstr>QUANTITATIVE IL-10 TRANSFECTION STUDIES</vt:lpstr>
      <vt:lpstr>ANTI-INFLAMMATORY EFFECTS OF IL-10 IN LPS-STIMULATED MACROPHAGES</vt:lpstr>
      <vt:lpstr>EFFECTS OF IL-10 ON TNFa LEVELS IN LPS-STIMULATED MACROPHAGES</vt:lpstr>
      <vt:lpstr>DISCUSSION POINTS</vt:lpstr>
      <vt:lpstr>Slide 17</vt:lpstr>
      <vt:lpstr>CONLUSIONS</vt:lpstr>
      <vt:lpstr>ACKNOWLEDGMENTS</vt:lpstr>
      <vt:lpstr>REFERENCES</vt:lpstr>
      <vt:lpstr>BIOGRAPHICAL/CONTACT INFO</vt:lpstr>
    </vt:vector>
  </TitlesOfParts>
  <Company>Advanstar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Innovators 2009</dc:title>
  <dc:creator>adv</dc:creator>
  <cp:lastModifiedBy>jain.sha</cp:lastModifiedBy>
  <cp:revision>73</cp:revision>
  <dcterms:created xsi:type="dcterms:W3CDTF">2010-10-20T15:32:40Z</dcterms:created>
  <dcterms:modified xsi:type="dcterms:W3CDTF">2010-11-01T17:07:19Z</dcterms:modified>
</cp:coreProperties>
</file>