
<file path=[Content_Types].xml><?xml version="1.0" encoding="utf-8"?>
<Types xmlns="http://schemas.openxmlformats.org/package/2006/content-types">
  <Default Extension="png" ContentType="image/png"/>
  <Override PartName="/docProps/core.xml" ContentType="application/vnd.openxmlformats-package.core-propertie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presProps.xml" ContentType="application/vnd.openxmlformats-officedocument.presentationml.presProps+xml"/>
  <Default Extension="xml" ContentType="application/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notesSlides/notesSlide2.xml" ContentType="application/vnd.openxmlformats-officedocument.presentationml.notes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Default Extension="emf" ContentType="image/x-emf"/>
  <Override PartName="/ppt/notesMasters/notesMaster1.xml" ContentType="application/vnd.openxmlformats-officedocument.presentationml.notesMaster+xml"/>
  <Override PartName="/ppt/slideLayouts/slideLayout10.xml" ContentType="application/vnd.openxmlformats-officedocument.presentationml.slideLayout+xml"/>
  <Default Extension="rels" ContentType="application/vnd.openxmlformats-package.relationships+xml"/>
  <Override PartName="/ppt/handoutMasters/handoutMaster1.xml" ContentType="application/vnd.openxmlformats-officedocument.presentationml.handoutMaster+xml"/>
  <Override PartName="/ppt/slides/slide10.xml" ContentType="application/vnd.openxmlformats-officedocument.presentationml.slide+xml"/>
  <Default Extension="jpeg" ContentType="image/jpeg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tableStyles.xml" ContentType="application/vnd.openxmlformats-officedocument.presentationml.tableStyles+xml"/>
  <Override PartName="/ppt/slides/slide5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notesSlides/notesSlide3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6" r:id="rId3"/>
    <p:sldId id="278" r:id="rId4"/>
    <p:sldId id="286" r:id="rId5"/>
    <p:sldId id="284" r:id="rId6"/>
    <p:sldId id="263" r:id="rId7"/>
    <p:sldId id="279" r:id="rId8"/>
    <p:sldId id="280" r:id="rId9"/>
    <p:sldId id="282" r:id="rId10"/>
    <p:sldId id="283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  <p:clrMru>
    <a:srgbClr val="808080"/>
    <a:srgbClr val="FFFFCC"/>
    <a:srgbClr val="FFCCCC"/>
    <a:srgbClr val="9900CC"/>
    <a:srgbClr val="9FFF9F"/>
    <a:srgbClr val="0000FF"/>
    <a:srgbClr val="B2B2B2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598" autoAdjust="0"/>
    <p:restoredTop sz="87439" autoAdjust="0"/>
  </p:normalViewPr>
  <p:slideViewPr>
    <p:cSldViewPr snapToObjects="1">
      <p:cViewPr>
        <p:scale>
          <a:sx n="66" d="100"/>
          <a:sy n="66" d="100"/>
        </p:scale>
        <p:origin x="-1568" y="-13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EE8D09A-61C4-493C-8BF4-1602C0B8B87C}" type="datetimeFigureOut">
              <a:rPr lang="en-US"/>
              <a:pPr>
                <a:defRPr/>
              </a:pPr>
              <a:t>11/3/09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E17FBFB-F15C-4270-BD2E-11605F468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C037117-896D-46EF-AA5F-9E7CDBD3D2CE}" type="datetimeFigureOut">
              <a:rPr lang="en-US"/>
              <a:pPr>
                <a:defRPr/>
              </a:pPr>
              <a:t>11/3/09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F43A490-0659-46F6-8C0C-091692F17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MY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4344988"/>
            <a:ext cx="5486400" cy="411321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MY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MY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MY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54584-CFFA-4D7A-BC71-B0C1037F5E41}" type="datetime1">
              <a:rPr lang="en-US"/>
              <a:pPr>
                <a:defRPr/>
              </a:pPr>
              <a:t>11/3/09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Young Innovators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2B5F3-311C-4FA1-BD04-38DDE8581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262BB-48B9-47B3-9694-84CC74841312}" type="datetime1">
              <a:rPr lang="en-US"/>
              <a:pPr>
                <a:defRPr/>
              </a:pPr>
              <a:t>11/3/09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Young Innovators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B8A58-21ED-484D-BF6F-B77067738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B387D-7D55-431E-A840-D01009E9F521}" type="datetime1">
              <a:rPr lang="en-US"/>
              <a:pPr>
                <a:defRPr/>
              </a:pPr>
              <a:t>11/3/09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Young Innovators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FDE42-C2C5-41B3-A36C-61A66C1EB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5335-5129-4BF3-97B1-D87F7CCACE34}" type="datetime1">
              <a:rPr lang="en-US"/>
              <a:pPr>
                <a:defRPr/>
              </a:pPr>
              <a:t>11/3/09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Young Innovators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48CBC-9776-4D2C-8456-BA11C7A4A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8511B-3BAE-49B3-A406-523E79C883FB}" type="datetime1">
              <a:rPr lang="en-US"/>
              <a:pPr>
                <a:defRPr/>
              </a:pPr>
              <a:t>11/3/09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Young Innovators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4845-ACF0-4B2F-AD06-3C4F7C918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79453-F8A3-45D7-932A-14A322631067}" type="datetime1">
              <a:rPr lang="en-US"/>
              <a:pPr>
                <a:defRPr/>
              </a:pPr>
              <a:t>11/3/09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Young Innovators 2009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7665F-6928-4A62-8683-AA7B087B3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BE037-566D-4A2A-A2F5-65132853C8E9}" type="datetime1">
              <a:rPr lang="en-US"/>
              <a:pPr>
                <a:defRPr/>
              </a:pPr>
              <a:t>11/3/09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Young Innovators 2009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3CB24-2F0F-410D-90A0-2BD32F72D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CC06D-3CC9-4C5B-974D-F999BE4820B3}" type="datetime1">
              <a:rPr lang="en-US"/>
              <a:pPr>
                <a:defRPr/>
              </a:pPr>
              <a:t>11/3/09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Young Innovators 2009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94E0D-8D05-4EFE-99DB-4E8BD04B5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22619-07DB-4B98-8CC1-9330A795F6A7}" type="datetime1">
              <a:rPr lang="en-US"/>
              <a:pPr>
                <a:defRPr/>
              </a:pPr>
              <a:t>11/3/09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Young Innovators 2009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DC016-FAF3-4B67-A9B1-A56611B94F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E3AE6-58D3-4600-A07C-C479105BFBF0}" type="datetime1">
              <a:rPr lang="en-US"/>
              <a:pPr>
                <a:defRPr/>
              </a:pPr>
              <a:t>11/3/09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Young Innovators 2009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B9BA2-92D8-4779-8E30-3628452BA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5696E-C45F-4494-9C47-1C551C0681AC}" type="datetime1">
              <a:rPr lang="en-US"/>
              <a:pPr>
                <a:defRPr/>
              </a:pPr>
              <a:t>11/3/09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Young Innovators 2009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44AC9-CB77-4631-8CD3-F9D70BCE5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6ECE7D-0E45-43CB-A376-8D97FC04DD88}" type="datetime1">
              <a:rPr lang="en-US"/>
              <a:pPr>
                <a:defRPr/>
              </a:pPr>
              <a:t>11/3/09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Young Innovators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0CFDDE-831E-4CA2-B007-FEAA37385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/>
          <a:ea typeface="+mj-ea"/>
          <a:cs typeface="Times New Roman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emf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.pn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7" Type="http://schemas.openxmlformats.org/officeDocument/2006/relationships/image" Target="../media/image13.png"/><Relationship Id="rId8" Type="http://schemas.openxmlformats.org/officeDocument/2006/relationships/image" Target="../media/image14.emf"/><Relationship Id="rId9" Type="http://schemas.openxmlformats.org/officeDocument/2006/relationships/image" Target="../media/image15.emf"/><Relationship Id="rId10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1">
          <a:gsLst>
            <a:gs pos="0">
              <a:schemeClr val="bg2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cap="small" dirty="0" smtClean="0">
                <a:solidFill>
                  <a:schemeClr val="accent1">
                    <a:lumMod val="75000"/>
                  </a:schemeClr>
                </a:solidFill>
              </a:rPr>
              <a:t>Young Innovators 2009</a:t>
            </a:r>
            <a:endParaRPr lang="en-US" cap="sm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533400" y="1927225"/>
            <a:ext cx="8458200" cy="3711575"/>
          </a:xfrm>
        </p:spPr>
        <p:txBody>
          <a:bodyPr/>
          <a:lstStyle/>
          <a:p>
            <a:pPr eaLnBrk="1" hangingPunct="1">
              <a:defRPr/>
            </a:pPr>
            <a:r>
              <a:rPr lang="en-MY" sz="2800" smtClean="0">
                <a:solidFill>
                  <a:srgbClr val="1B18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Pharmaceutical Channel Hydrate: </a:t>
            </a:r>
            <a:br>
              <a:rPr lang="en-MY" sz="2800" smtClean="0">
                <a:solidFill>
                  <a:srgbClr val="1B18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MY" sz="2800" smtClean="0">
                <a:solidFill>
                  <a:srgbClr val="1B18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Elucidation of its Thermodynamic Stability and </a:t>
            </a:r>
            <a:br>
              <a:rPr lang="en-MY" sz="2800" smtClean="0">
                <a:solidFill>
                  <a:srgbClr val="1B18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MY" sz="2800" smtClean="0">
                <a:solidFill>
                  <a:srgbClr val="1B18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Solid-state Transformation during Dehydration.</a:t>
            </a:r>
          </a:p>
          <a:p>
            <a:pPr eaLnBrk="1" hangingPunct="1">
              <a:spcBef>
                <a:spcPct val="70000"/>
              </a:spcBef>
              <a:spcAft>
                <a:spcPct val="30000"/>
              </a:spcAft>
              <a:defRPr/>
            </a:pPr>
            <a:r>
              <a:rPr lang="en-US" sz="2400" u="sng" smtClean="0">
                <a:solidFill>
                  <a:srgbClr val="1B180F"/>
                </a:solidFill>
                <a:latin typeface="Times New Roman" pitchFamily="18" charset="0"/>
                <a:cs typeface="Times New Roman" pitchFamily="18" charset="0"/>
              </a:rPr>
              <a:t>Ji Yi Khoo</a:t>
            </a:r>
            <a:r>
              <a:rPr lang="en-US" sz="2400" smtClean="0">
                <a:solidFill>
                  <a:srgbClr val="1B180F"/>
                </a:solidFill>
                <a:latin typeface="Times New Roman" pitchFamily="18" charset="0"/>
                <a:cs typeface="Times New Roman" pitchFamily="18" charset="0"/>
              </a:rPr>
              <a:t>, J. Y. Y. Heng &amp; D. R. Williams</a:t>
            </a:r>
          </a:p>
          <a:p>
            <a:pPr eaLnBrk="1" hangingPunct="1">
              <a:defRPr/>
            </a:pPr>
            <a:r>
              <a:rPr lang="en-US" sz="2400" smtClean="0">
                <a:solidFill>
                  <a:srgbClr val="1B180F"/>
                </a:solidFill>
                <a:latin typeface="Times New Roman" pitchFamily="18" charset="0"/>
                <a:cs typeface="Times New Roman" pitchFamily="18" charset="0"/>
              </a:rPr>
              <a:t>Department of Chemical Engineering, </a:t>
            </a:r>
            <a:br>
              <a:rPr lang="en-US" sz="2400" smtClean="0">
                <a:solidFill>
                  <a:srgbClr val="1B180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smtClean="0">
                <a:solidFill>
                  <a:srgbClr val="1B180F"/>
                </a:solidFill>
                <a:latin typeface="Times New Roman" pitchFamily="18" charset="0"/>
                <a:cs typeface="Times New Roman" pitchFamily="18" charset="0"/>
              </a:rPr>
              <a:t>Imperial College London, United Kingdom.</a:t>
            </a:r>
          </a:p>
        </p:txBody>
      </p:sp>
      <p:pic>
        <p:nvPicPr>
          <p:cNvPr id="15364" name="Picture 5" descr="AAPS_LOGO_Grey10_PMS302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5181600"/>
            <a:ext cx="24892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PTlogo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5181600"/>
            <a:ext cx="20478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50800" cap="flat" cmpd="thickThin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u="sng" smtClean="0">
                <a:solidFill>
                  <a:srgbClr val="730000"/>
                </a:solidFill>
                <a:latin typeface="Times New Roman" pitchFamily="18" charset="0"/>
                <a:cs typeface="Times New Roman" pitchFamily="18" charset="0"/>
              </a:rPr>
              <a:t>CONTACT INFO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Young Innovators 2009</a:t>
            </a:r>
          </a:p>
        </p:txBody>
      </p:sp>
      <p:pic>
        <p:nvPicPr>
          <p:cNvPr id="28675" name="Picture 4" descr="AAPS_LOGO_Grey10_PMS302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6013450"/>
            <a:ext cx="1430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 descr="PTlogo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013450"/>
            <a:ext cx="136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990600" y="1616075"/>
            <a:ext cx="7467600" cy="402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defTabSz="246063">
              <a:spcBef>
                <a:spcPct val="20000"/>
              </a:spcBef>
              <a:buFont typeface="Arial" charset="0"/>
              <a:buNone/>
              <a:defRPr/>
            </a:pPr>
            <a:r>
              <a:rPr lang="en-US" sz="26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Ji Yi Khoo</a:t>
            </a:r>
          </a:p>
          <a:p>
            <a:pPr marL="342900" indent="-342900" algn="ctr" defTabSz="246063">
              <a:spcBef>
                <a:spcPct val="60000"/>
              </a:spcBef>
              <a:buFont typeface="Arial" charset="0"/>
              <a:buNone/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Email: j.khoo06@imperial.ac.uk</a:t>
            </a:r>
          </a:p>
          <a:p>
            <a:pPr marL="342900" indent="-342900" algn="ctr" defTabSz="246063">
              <a:spcBef>
                <a:spcPct val="60000"/>
              </a:spcBef>
              <a:buFont typeface="Arial" charset="0"/>
              <a:buNone/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Website: www.imperial.ac.uk/spel</a:t>
            </a:r>
          </a:p>
          <a:p>
            <a:pPr marL="342900" indent="-342900" algn="ctr" defTabSz="246063">
              <a:spcBef>
                <a:spcPct val="40000"/>
              </a:spcBef>
              <a:buFont typeface="Arial" charset="0"/>
              <a:buNone/>
              <a:defRPr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Department of Chemical Engineering</a:t>
            </a:r>
          </a:p>
          <a:p>
            <a:pPr marL="342900" indent="-342900" algn="ctr" defTabSz="246063">
              <a:spcBef>
                <a:spcPct val="20000"/>
              </a:spcBef>
              <a:buFont typeface="Arial" charset="0"/>
              <a:buNone/>
              <a:defRPr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Imperial College London</a:t>
            </a:r>
          </a:p>
          <a:p>
            <a:pPr marL="342900" indent="-342900" algn="ctr" defTabSz="246063">
              <a:spcBef>
                <a:spcPct val="20000"/>
              </a:spcBef>
              <a:buFont typeface="Arial" charset="0"/>
              <a:buNone/>
              <a:defRPr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South Kensington Campus</a:t>
            </a:r>
          </a:p>
          <a:p>
            <a:pPr marL="342900" indent="-342900" algn="ctr" defTabSz="246063">
              <a:spcBef>
                <a:spcPct val="20000"/>
              </a:spcBef>
              <a:buFont typeface="Arial" charset="0"/>
              <a:buNone/>
              <a:defRPr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London SW7 2AZ</a:t>
            </a:r>
          </a:p>
          <a:p>
            <a:pPr marL="342900" indent="-342900" algn="ctr" defTabSz="246063">
              <a:spcBef>
                <a:spcPct val="20000"/>
              </a:spcBef>
              <a:buFont typeface="Arial" charset="0"/>
              <a:buNone/>
              <a:defRPr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United Kigndom.</a:t>
            </a:r>
            <a:endParaRPr lang="en-MY" sz="2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u="sng" smtClean="0">
                <a:solidFill>
                  <a:srgbClr val="730000"/>
                </a:solidFill>
                <a:latin typeface="Times New Roman" pitchFamily="18" charset="0"/>
                <a:cs typeface="Times New Roman" pitchFamily="18" charset="0"/>
              </a:rPr>
              <a:t>DRYING: NEMESIS OF HYDRATE</a:t>
            </a:r>
            <a:endParaRPr lang="en-US" sz="3200" u="sng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Young Innovators 2009</a:t>
            </a:r>
          </a:p>
        </p:txBody>
      </p:sp>
      <p:pic>
        <p:nvPicPr>
          <p:cNvPr id="16387" name="Picture 4" descr="AAPS_LOGO_Grey10_PMS302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6013450"/>
            <a:ext cx="1430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PTlogo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013450"/>
            <a:ext cx="136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457200" y="3892550"/>
            <a:ext cx="8610600" cy="2279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58775" indent="-180975" defTabSz="914400">
              <a:lnSpc>
                <a:spcPct val="110000"/>
              </a:lnSpc>
              <a:spcBef>
                <a:spcPct val="25000"/>
              </a:spcBef>
              <a:buFont typeface="Arial" charset="0"/>
              <a:buChar char="•"/>
              <a:defRPr/>
            </a:pPr>
            <a:r>
              <a:rPr lang="en-MY" sz="24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50% of hydrate-forming drug substances used in hydrate form. </a:t>
            </a:r>
          </a:p>
          <a:p>
            <a:pPr marL="358775" indent="-180975" defTabSz="914400">
              <a:lnSpc>
                <a:spcPct val="110000"/>
              </a:lnSpc>
              <a:spcBef>
                <a:spcPct val="25000"/>
              </a:spcBef>
              <a:buFont typeface="Arial" charset="0"/>
              <a:buChar char="•"/>
              <a:defRPr/>
            </a:pPr>
            <a:r>
              <a:rPr lang="en-GB" sz="24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Drying: </a:t>
            </a:r>
            <a:r>
              <a:rPr lang="en-GB" sz="24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Controls</a:t>
            </a:r>
            <a:r>
              <a:rPr lang="en-GB" sz="24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the processability, quality and marketability. </a:t>
            </a:r>
          </a:p>
          <a:p>
            <a:pPr marL="358775" indent="-180975" defTabSz="914400">
              <a:lnSpc>
                <a:spcPct val="110000"/>
              </a:lnSpc>
              <a:spcBef>
                <a:spcPct val="25000"/>
              </a:spcBef>
              <a:buFont typeface="Arial" charset="0"/>
              <a:buChar char="•"/>
              <a:defRPr/>
            </a:pPr>
            <a:r>
              <a:rPr lang="en-GB" sz="2400" u="sng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Problem:</a:t>
            </a:r>
            <a:r>
              <a:rPr lang="en-GB" sz="24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caking/agglomeration, lump formation, decrease in purity, irreversible damage - </a:t>
            </a:r>
            <a:r>
              <a:rPr lang="en-MY" sz="24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polymorphism</a:t>
            </a:r>
            <a:r>
              <a:rPr lang="en-MY" sz="24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</a:p>
        </p:txBody>
      </p:sp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900" y="1219200"/>
            <a:ext cx="80899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84238"/>
          </a:xfrm>
        </p:spPr>
        <p:txBody>
          <a:bodyPr/>
          <a:lstStyle/>
          <a:p>
            <a:pPr eaLnBrk="1" hangingPunct="1"/>
            <a:r>
              <a:rPr lang="en-US" sz="3200" u="sng" smtClean="0">
                <a:solidFill>
                  <a:srgbClr val="730000"/>
                </a:solidFill>
                <a:latin typeface="Times New Roman" pitchFamily="18" charset="0"/>
                <a:cs typeface="Times New Roman" pitchFamily="18" charset="0"/>
              </a:rPr>
              <a:t>RESEARCH OBJECTIVES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Young Innovators 2009</a:t>
            </a:r>
          </a:p>
        </p:txBody>
      </p:sp>
      <p:pic>
        <p:nvPicPr>
          <p:cNvPr id="17411" name="Picture 4" descr="AAPS_LOGO_Grey10_PMS302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6013450"/>
            <a:ext cx="1430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PTlogo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6013450"/>
            <a:ext cx="136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457200" y="1011238"/>
            <a:ext cx="8458200" cy="1808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8775" indent="-180975" defTabSz="914400">
              <a:lnSpc>
                <a:spcPct val="11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To elucidate the </a:t>
            </a:r>
            <a:r>
              <a:rPr lang="en-US" sz="24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solid-state transformation </a:t>
            </a:r>
            <a:r>
              <a:rPr lang="en-US" sz="24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of a model hydrate.</a:t>
            </a:r>
          </a:p>
          <a:p>
            <a:pPr marL="358775" indent="-180975" defTabSz="914400">
              <a:lnSpc>
                <a:spcPct val="11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MY" sz="24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To establish the </a:t>
            </a:r>
            <a:r>
              <a:rPr lang="en-MY" sz="24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causal relationship</a:t>
            </a:r>
            <a:r>
              <a:rPr lang="en-MY" sz="24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between dehydration behaviors and key operating parameters.</a:t>
            </a:r>
          </a:p>
        </p:txBody>
      </p:sp>
      <p:grpSp>
        <p:nvGrpSpPr>
          <p:cNvPr id="17414" name="Group 17"/>
          <p:cNvGrpSpPr>
            <a:grpSpLocks/>
          </p:cNvGrpSpPr>
          <p:nvPr/>
        </p:nvGrpSpPr>
        <p:grpSpPr bwMode="auto">
          <a:xfrm>
            <a:off x="390525" y="2484438"/>
            <a:ext cx="8524875" cy="3230562"/>
            <a:chOff x="150" y="1536"/>
            <a:chExt cx="5370" cy="2035"/>
          </a:xfrm>
        </p:grpSpPr>
        <p:sp>
          <p:nvSpPr>
            <p:cNvPr id="17415" name="AutoShape 14"/>
            <p:cNvSpPr>
              <a:spLocks noChangeArrowheads="1"/>
            </p:cNvSpPr>
            <p:nvPr/>
          </p:nvSpPr>
          <p:spPr bwMode="auto">
            <a:xfrm>
              <a:off x="150" y="1968"/>
              <a:ext cx="1194" cy="1449"/>
            </a:xfrm>
            <a:prstGeom prst="homePlate">
              <a:avLst>
                <a:gd name="adj" fmla="val 60569"/>
              </a:avLst>
            </a:prstGeom>
            <a:gradFill rotWithShape="1">
              <a:gsLst>
                <a:gs pos="0">
                  <a:srgbClr val="EAF6E6">
                    <a:alpha val="59000"/>
                  </a:srgbClr>
                </a:gs>
                <a:gs pos="100000">
                  <a:srgbClr val="9FFF9F">
                    <a:alpha val="53998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MY"/>
            </a:p>
          </p:txBody>
        </p:sp>
        <p:sp>
          <p:nvSpPr>
            <p:cNvPr id="17416" name="AutoShape 15"/>
            <p:cNvSpPr>
              <a:spLocks noChangeArrowheads="1"/>
            </p:cNvSpPr>
            <p:nvPr/>
          </p:nvSpPr>
          <p:spPr bwMode="auto">
            <a:xfrm>
              <a:off x="4272" y="1968"/>
              <a:ext cx="1194" cy="1449"/>
            </a:xfrm>
            <a:prstGeom prst="homePlate">
              <a:avLst>
                <a:gd name="adj" fmla="val 60569"/>
              </a:avLst>
            </a:prstGeom>
            <a:gradFill rotWithShape="1">
              <a:gsLst>
                <a:gs pos="0">
                  <a:srgbClr val="EAF6E6">
                    <a:alpha val="59000"/>
                  </a:srgbClr>
                </a:gs>
                <a:gs pos="100000">
                  <a:srgbClr val="9FFF9F">
                    <a:alpha val="53998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MY"/>
            </a:p>
          </p:txBody>
        </p:sp>
        <p:pic>
          <p:nvPicPr>
            <p:cNvPr id="17417" name="Picture 1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6" y="1536"/>
              <a:ext cx="5184" cy="2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z="3200" u="sng" smtClean="0">
                <a:solidFill>
                  <a:srgbClr val="730000"/>
                </a:solidFill>
                <a:latin typeface="Times New Roman" pitchFamily="18" charset="0"/>
                <a:cs typeface="Times New Roman" pitchFamily="18" charset="0"/>
              </a:rPr>
              <a:t>RESEARCH OUTCOME</a:t>
            </a:r>
            <a:endParaRPr lang="en-MY" sz="3200" u="sng" smtClean="0">
              <a:solidFill>
                <a:srgbClr val="73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458" name="Group 48"/>
          <p:cNvGrpSpPr>
            <a:grpSpLocks/>
          </p:cNvGrpSpPr>
          <p:nvPr/>
        </p:nvGrpSpPr>
        <p:grpSpPr bwMode="auto">
          <a:xfrm>
            <a:off x="762000" y="1143000"/>
            <a:ext cx="7772400" cy="4476750"/>
            <a:chOff x="480" y="720"/>
            <a:chExt cx="4896" cy="2820"/>
          </a:xfrm>
        </p:grpSpPr>
        <p:grpSp>
          <p:nvGrpSpPr>
            <p:cNvPr id="19462" name="Rectangle 7"/>
            <p:cNvGrpSpPr>
              <a:grpSpLocks/>
            </p:cNvGrpSpPr>
            <p:nvPr/>
          </p:nvGrpSpPr>
          <p:grpSpPr bwMode="auto">
            <a:xfrm>
              <a:off x="480" y="720"/>
              <a:ext cx="4896" cy="2820"/>
              <a:chOff x="261" y="672"/>
              <a:chExt cx="5272" cy="3041"/>
            </a:xfrm>
          </p:grpSpPr>
          <p:pic>
            <p:nvPicPr>
              <p:cNvPr id="19473" name="Rectangle 7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61" y="672"/>
                <a:ext cx="5272" cy="30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474" name="Text Box 9"/>
              <p:cNvSpPr txBox="1">
                <a:spLocks noChangeArrowheads="1"/>
              </p:cNvSpPr>
              <p:nvPr/>
            </p:nvSpPr>
            <p:spPr bwMode="auto">
              <a:xfrm>
                <a:off x="266" y="674"/>
                <a:ext cx="5262" cy="30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MY"/>
              </a:p>
            </p:txBody>
          </p:sp>
        </p:grpSp>
        <p:grpSp>
          <p:nvGrpSpPr>
            <p:cNvPr id="19463" name="Group 29"/>
            <p:cNvGrpSpPr>
              <a:grpSpLocks/>
            </p:cNvGrpSpPr>
            <p:nvPr/>
          </p:nvGrpSpPr>
          <p:grpSpPr bwMode="auto">
            <a:xfrm>
              <a:off x="553" y="3034"/>
              <a:ext cx="4583" cy="326"/>
              <a:chOff x="576" y="3082"/>
              <a:chExt cx="4439" cy="326"/>
            </a:xfrm>
          </p:grpSpPr>
          <p:sp>
            <p:nvSpPr>
              <p:cNvPr id="19471" name="AutoShape 26"/>
              <p:cNvSpPr>
                <a:spLocks noChangeArrowheads="1"/>
              </p:cNvSpPr>
              <p:nvPr/>
            </p:nvSpPr>
            <p:spPr bwMode="auto">
              <a:xfrm rot="10800000">
                <a:off x="1589" y="3158"/>
                <a:ext cx="3426" cy="250"/>
              </a:xfrm>
              <a:prstGeom prst="homePlate">
                <a:avLst>
                  <a:gd name="adj" fmla="val 210826"/>
                </a:avLst>
              </a:prstGeom>
              <a:gradFill rotWithShape="1">
                <a:gsLst>
                  <a:gs pos="0">
                    <a:srgbClr val="EAF6E6"/>
                  </a:gs>
                  <a:gs pos="100000">
                    <a:srgbClr val="9FFF9F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MY"/>
              </a:p>
            </p:txBody>
          </p:sp>
          <p:sp>
            <p:nvSpPr>
              <p:cNvPr id="19472" name="Text Box 6"/>
              <p:cNvSpPr txBox="1">
                <a:spLocks noChangeArrowheads="1"/>
              </p:cNvSpPr>
              <p:nvPr/>
            </p:nvSpPr>
            <p:spPr bwMode="auto">
              <a:xfrm>
                <a:off x="576" y="3082"/>
                <a:ext cx="1321" cy="32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i="1"/>
                  <a:t>Stability increases at ambient condition.</a:t>
                </a:r>
              </a:p>
            </p:txBody>
          </p:sp>
        </p:grpSp>
        <p:grpSp>
          <p:nvGrpSpPr>
            <p:cNvPr id="19464" name="Group 45"/>
            <p:cNvGrpSpPr>
              <a:grpSpLocks/>
            </p:cNvGrpSpPr>
            <p:nvPr/>
          </p:nvGrpSpPr>
          <p:grpSpPr bwMode="auto">
            <a:xfrm>
              <a:off x="720" y="816"/>
              <a:ext cx="4295" cy="2635"/>
              <a:chOff x="720" y="912"/>
              <a:chExt cx="4295" cy="2635"/>
            </a:xfrm>
          </p:grpSpPr>
          <p:pic>
            <p:nvPicPr>
              <p:cNvPr id="19465" name="Picture 10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20" y="914"/>
                <a:ext cx="4295" cy="2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66" name="Picture 1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360" y="3059"/>
                <a:ext cx="440" cy="4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pic>
            <p:nvPicPr>
              <p:cNvPr id="19467" name="Picture 16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184" y="3059"/>
                <a:ext cx="458" cy="4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pic>
            <p:nvPicPr>
              <p:cNvPr id="19468" name="Picture 19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044" y="3062"/>
                <a:ext cx="338" cy="48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pic>
            <p:nvPicPr>
              <p:cNvPr id="19469" name="Picture 13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589" y="916"/>
                <a:ext cx="523" cy="4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70" name="Picture 13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133" y="912"/>
                <a:ext cx="523" cy="4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Young Innovators 2009</a:t>
            </a:r>
          </a:p>
        </p:txBody>
      </p:sp>
      <p:pic>
        <p:nvPicPr>
          <p:cNvPr id="19460" name="Picture 4" descr="AAPS_LOGO_Grey10_PMS302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28800" y="6013450"/>
            <a:ext cx="1430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PTlogo.eps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4800" y="6013450"/>
            <a:ext cx="136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28600"/>
            <a:ext cx="7920037" cy="576263"/>
          </a:xfrm>
        </p:spPr>
        <p:txBody>
          <a:bodyPr/>
          <a:lstStyle/>
          <a:p>
            <a:pPr eaLnBrk="1" hangingPunct="1"/>
            <a:r>
              <a:rPr lang="en-GB" sz="3200" u="sng" smtClean="0">
                <a:solidFill>
                  <a:srgbClr val="730000"/>
                </a:solidFill>
                <a:latin typeface="Times New Roman" pitchFamily="18" charset="0"/>
                <a:cs typeface="Times New Roman" pitchFamily="18" charset="0"/>
              </a:rPr>
              <a:t>MATERIALS &amp; METHODS</a:t>
            </a: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Young Innovators 2009</a:t>
            </a:r>
          </a:p>
        </p:txBody>
      </p:sp>
      <p:pic>
        <p:nvPicPr>
          <p:cNvPr id="20483" name="Picture 4" descr="AAPS_LOGO_Grey10_PMS302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6013450"/>
            <a:ext cx="1430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PTlogo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6013450"/>
            <a:ext cx="136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5" name="Group 72"/>
          <p:cNvGrpSpPr>
            <a:grpSpLocks/>
          </p:cNvGrpSpPr>
          <p:nvPr/>
        </p:nvGrpSpPr>
        <p:grpSpPr bwMode="auto">
          <a:xfrm>
            <a:off x="609600" y="914400"/>
            <a:ext cx="8270875" cy="5334000"/>
            <a:chOff x="384" y="576"/>
            <a:chExt cx="5210" cy="3360"/>
          </a:xfrm>
        </p:grpSpPr>
        <p:sp>
          <p:nvSpPr>
            <p:cNvPr id="20486" name="AutoShape 25"/>
            <p:cNvSpPr>
              <a:spLocks noChangeArrowheads="1"/>
            </p:cNvSpPr>
            <p:nvPr/>
          </p:nvSpPr>
          <p:spPr bwMode="auto">
            <a:xfrm rot="5400000">
              <a:off x="2536" y="-328"/>
              <a:ext cx="768" cy="4591"/>
            </a:xfrm>
            <a:prstGeom prst="homePlate">
              <a:avLst>
                <a:gd name="adj" fmla="val 60569"/>
              </a:avLst>
            </a:prstGeom>
            <a:gradFill rotWithShape="1">
              <a:gsLst>
                <a:gs pos="0">
                  <a:schemeClr val="bg1">
                    <a:alpha val="37000"/>
                  </a:schemeClr>
                </a:gs>
                <a:gs pos="100000">
                  <a:srgbClr val="B2B2B2">
                    <a:alpha val="53998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MY"/>
            </a:p>
          </p:txBody>
        </p:sp>
        <p:grpSp>
          <p:nvGrpSpPr>
            <p:cNvPr id="20487" name="Group 70"/>
            <p:cNvGrpSpPr>
              <a:grpSpLocks/>
            </p:cNvGrpSpPr>
            <p:nvPr/>
          </p:nvGrpSpPr>
          <p:grpSpPr bwMode="auto">
            <a:xfrm>
              <a:off x="3131" y="576"/>
              <a:ext cx="2177" cy="1104"/>
              <a:chOff x="3131" y="576"/>
              <a:chExt cx="2177" cy="1104"/>
            </a:xfrm>
          </p:grpSpPr>
          <p:grpSp>
            <p:nvGrpSpPr>
              <p:cNvPr id="20502" name="Group 37"/>
              <p:cNvGrpSpPr>
                <a:grpSpLocks/>
              </p:cNvGrpSpPr>
              <p:nvPr/>
            </p:nvGrpSpPr>
            <p:grpSpPr bwMode="auto">
              <a:xfrm>
                <a:off x="3300" y="934"/>
                <a:ext cx="1963" cy="746"/>
                <a:chOff x="3684" y="1758"/>
                <a:chExt cx="1963" cy="746"/>
              </a:xfrm>
            </p:grpSpPr>
            <p:pic>
              <p:nvPicPr>
                <p:cNvPr id="20505" name="Picture 13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3684" y="1758"/>
                  <a:ext cx="982" cy="738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0506" name="Rectangle 14"/>
                <p:cNvSpPr>
                  <a:spLocks noChangeArrowheads="1"/>
                </p:cNvSpPr>
                <p:nvPr/>
              </p:nvSpPr>
              <p:spPr bwMode="auto">
                <a:xfrm>
                  <a:off x="3684" y="1765"/>
                  <a:ext cx="953" cy="32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15000"/>
                    </a:spcBef>
                  </a:pPr>
                  <a:r>
                    <a:rPr lang="en-US" sz="1400" b="1" i="1">
                      <a:solidFill>
                        <a:schemeClr val="bg1"/>
                      </a:solidFill>
                    </a:rPr>
                    <a:t>Needle shaped DH</a:t>
                  </a:r>
                  <a:endParaRPr lang="el-GR" sz="1400" b="1" i="1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20507" name="Picture 15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4665" y="1765"/>
                  <a:ext cx="982" cy="73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0508" name="Rectangle 16"/>
                <p:cNvSpPr>
                  <a:spLocks noChangeArrowheads="1"/>
                </p:cNvSpPr>
                <p:nvPr/>
              </p:nvSpPr>
              <p:spPr bwMode="auto">
                <a:xfrm>
                  <a:off x="4687" y="1765"/>
                  <a:ext cx="857" cy="32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15000"/>
                    </a:spcBef>
                  </a:pPr>
                  <a:r>
                    <a:rPr lang="en-US" sz="1400" b="1" i="1">
                      <a:solidFill>
                        <a:schemeClr val="bg1"/>
                      </a:solidFill>
                    </a:rPr>
                    <a:t>Plate shaped DH</a:t>
                  </a:r>
                  <a:endParaRPr lang="el-GR" sz="1400" b="1" i="1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0737" name="Text Box 17"/>
              <p:cNvSpPr txBox="1">
                <a:spLocks noChangeArrowheads="1"/>
              </p:cNvSpPr>
              <p:nvPr/>
            </p:nvSpPr>
            <p:spPr bwMode="auto">
              <a:xfrm>
                <a:off x="3267" y="621"/>
                <a:ext cx="2041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177800" indent="-177800" defTabSz="914400" eaLnBrk="0" hangingPunct="0">
                  <a:spcBef>
                    <a:spcPct val="30000"/>
                  </a:spcBef>
                  <a:defRPr/>
                </a:pPr>
                <a:r>
                  <a:rPr lang="en-GB" sz="2400" b="1">
                    <a:solidFill>
                      <a:srgbClr val="CC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Crystallisation</a:t>
                </a:r>
                <a:endParaRPr lang="en-GB" sz="2400">
                  <a:solidFill>
                    <a:srgbClr val="CC33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38" name="Text Box 18"/>
              <p:cNvSpPr txBox="1">
                <a:spLocks noChangeArrowheads="1"/>
              </p:cNvSpPr>
              <p:nvPr/>
            </p:nvSpPr>
            <p:spPr bwMode="auto">
              <a:xfrm>
                <a:off x="3131" y="576"/>
                <a:ext cx="408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B2B2B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2</a:t>
                </a:r>
              </a:p>
            </p:txBody>
          </p:sp>
        </p:grpSp>
        <p:grpSp>
          <p:nvGrpSpPr>
            <p:cNvPr id="20488" name="Group 71"/>
            <p:cNvGrpSpPr>
              <a:grpSpLocks/>
            </p:cNvGrpSpPr>
            <p:nvPr/>
          </p:nvGrpSpPr>
          <p:grpSpPr bwMode="auto">
            <a:xfrm>
              <a:off x="432" y="576"/>
              <a:ext cx="2087" cy="1070"/>
              <a:chOff x="432" y="576"/>
              <a:chExt cx="2087" cy="1070"/>
            </a:xfrm>
          </p:grpSpPr>
          <p:sp>
            <p:nvSpPr>
              <p:cNvPr id="30741" name="Text Box 21"/>
              <p:cNvSpPr txBox="1">
                <a:spLocks noChangeArrowheads="1"/>
              </p:cNvSpPr>
              <p:nvPr/>
            </p:nvSpPr>
            <p:spPr bwMode="auto">
              <a:xfrm>
                <a:off x="569" y="627"/>
                <a:ext cx="1950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177800" indent="-177800" defTabSz="914400" eaLnBrk="0" hangingPunct="0">
                  <a:spcBef>
                    <a:spcPct val="30000"/>
                  </a:spcBef>
                  <a:defRPr/>
                </a:pPr>
                <a:r>
                  <a:rPr lang="en-GB" sz="2400" b="1">
                    <a:solidFill>
                      <a:srgbClr val="CC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‘Forced’ hydration</a:t>
                </a:r>
                <a:r>
                  <a:rPr lang="en-GB" sz="24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itchFamily="18" charset="0"/>
                  </a:rPr>
                  <a:t> </a:t>
                </a:r>
                <a:endParaRPr lang="el-GR" sz="1700">
                  <a:latin typeface="Times New Roman" pitchFamily="18" charset="0"/>
                </a:endParaRPr>
              </a:p>
            </p:txBody>
          </p:sp>
          <p:sp>
            <p:nvSpPr>
              <p:cNvPr id="30743" name="Text Box 23"/>
              <p:cNvSpPr txBox="1">
                <a:spLocks noChangeArrowheads="1"/>
              </p:cNvSpPr>
              <p:nvPr/>
            </p:nvSpPr>
            <p:spPr bwMode="auto">
              <a:xfrm>
                <a:off x="432" y="576"/>
                <a:ext cx="408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B2B2B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1</a:t>
                </a:r>
              </a:p>
            </p:txBody>
          </p:sp>
          <p:grpSp>
            <p:nvGrpSpPr>
              <p:cNvPr id="20498" name="Group 36"/>
              <p:cNvGrpSpPr>
                <a:grpSpLocks/>
              </p:cNvGrpSpPr>
              <p:nvPr/>
            </p:nvGrpSpPr>
            <p:grpSpPr bwMode="auto">
              <a:xfrm>
                <a:off x="559" y="912"/>
                <a:ext cx="1914" cy="734"/>
                <a:chOff x="2982" y="2691"/>
                <a:chExt cx="1914" cy="734"/>
              </a:xfrm>
            </p:grpSpPr>
            <p:pic>
              <p:nvPicPr>
                <p:cNvPr id="20499" name="Picture 21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3943" y="2737"/>
                  <a:ext cx="953" cy="686"/>
                </a:xfrm>
                <a:prstGeom prst="rect">
                  <a:avLst/>
                </a:prstGeom>
                <a:noFill/>
                <a:ln w="12700" cap="sq" algn="ctr">
                  <a:noFill/>
                  <a:miter lim="800000"/>
                  <a:headEnd type="none" w="sm" len="sm"/>
                  <a:tailEnd type="none" w="sm" len="sm"/>
                </a:ln>
              </p:spPr>
            </p:pic>
            <p:pic>
              <p:nvPicPr>
                <p:cNvPr id="20500" name="Picture 22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2982" y="2724"/>
                  <a:ext cx="952" cy="701"/>
                </a:xfrm>
                <a:prstGeom prst="rect">
                  <a:avLst/>
                </a:prstGeom>
                <a:noFill/>
                <a:ln w="12700" cap="sq" algn="ctr">
                  <a:noFill/>
                  <a:miter lim="800000"/>
                  <a:headEnd type="none" w="sm" len="sm"/>
                  <a:tailEnd type="none" w="sm" len="sm"/>
                </a:ln>
              </p:spPr>
            </p:pic>
            <p:sp>
              <p:nvSpPr>
                <p:cNvPr id="20501" name="Rectangle 23"/>
                <p:cNvSpPr>
                  <a:spLocks noChangeArrowheads="1"/>
                </p:cNvSpPr>
                <p:nvPr/>
              </p:nvSpPr>
              <p:spPr bwMode="auto">
                <a:xfrm>
                  <a:off x="2982" y="2691"/>
                  <a:ext cx="907" cy="326"/>
                </a:xfrm>
                <a:prstGeom prst="rect">
                  <a:avLst/>
                </a:prstGeom>
                <a:noFill/>
                <a:ln w="12700" cap="sq" algn="ctr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15000"/>
                    </a:spcBef>
                  </a:pPr>
                  <a:r>
                    <a:rPr lang="en-US" sz="1400" b="1" i="1">
                      <a:solidFill>
                        <a:srgbClr val="CC3300"/>
                      </a:solidFill>
                    </a:rPr>
                    <a:t>Agglomerated DH</a:t>
                  </a:r>
                  <a:endParaRPr lang="el-GR" sz="1400" b="1" i="1">
                    <a:solidFill>
                      <a:srgbClr val="CC3300"/>
                    </a:solidFill>
                  </a:endParaRPr>
                </a:p>
              </p:txBody>
            </p:sp>
          </p:grpSp>
        </p:grpSp>
        <p:grpSp>
          <p:nvGrpSpPr>
            <p:cNvPr id="20489" name="Group 68"/>
            <p:cNvGrpSpPr>
              <a:grpSpLocks/>
            </p:cNvGrpSpPr>
            <p:nvPr/>
          </p:nvGrpSpPr>
          <p:grpSpPr bwMode="auto">
            <a:xfrm>
              <a:off x="384" y="2016"/>
              <a:ext cx="2133" cy="1501"/>
              <a:chOff x="384" y="2016"/>
              <a:chExt cx="2133" cy="1501"/>
            </a:xfrm>
          </p:grpSpPr>
          <p:pic>
            <p:nvPicPr>
              <p:cNvPr id="20494" name="Picture 8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384" y="2544"/>
                <a:ext cx="1537" cy="9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sp>
            <p:nvSpPr>
              <p:cNvPr id="32778" name="Text Box 10"/>
              <p:cNvSpPr txBox="1">
                <a:spLocks noChangeArrowheads="1"/>
              </p:cNvSpPr>
              <p:nvPr/>
            </p:nvSpPr>
            <p:spPr bwMode="auto">
              <a:xfrm>
                <a:off x="385" y="2016"/>
                <a:ext cx="2132" cy="51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177800" indent="-177800" defTabSz="914400" eaLnBrk="0" hangingPunct="0">
                  <a:spcBef>
                    <a:spcPct val="30000"/>
                  </a:spcBef>
                  <a:defRPr/>
                </a:pPr>
                <a:r>
                  <a:rPr lang="en-GB" sz="24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itchFamily="18" charset="0"/>
                  </a:rPr>
                  <a:t>Dehydration kinetics</a:t>
                </a:r>
              </a:p>
              <a:p>
                <a:pPr marL="177800" indent="-177800" defTabSz="914400" eaLnBrk="0" hangingPunct="0">
                  <a:spcBef>
                    <a:spcPct val="30000"/>
                  </a:spcBef>
                  <a:buFontTx/>
                  <a:buChar char="•"/>
                  <a:defRPr/>
                </a:pPr>
                <a:r>
                  <a:rPr lang="en-GB">
                    <a:latin typeface="Times New Roman" pitchFamily="18" charset="0"/>
                  </a:rPr>
                  <a:t>Activation energy determination</a:t>
                </a:r>
              </a:p>
            </p:txBody>
          </p:sp>
        </p:grpSp>
        <p:grpSp>
          <p:nvGrpSpPr>
            <p:cNvPr id="20490" name="Group 69"/>
            <p:cNvGrpSpPr>
              <a:grpSpLocks/>
            </p:cNvGrpSpPr>
            <p:nvPr/>
          </p:nvGrpSpPr>
          <p:grpSpPr bwMode="auto">
            <a:xfrm>
              <a:off x="3552" y="2016"/>
              <a:ext cx="2042" cy="1920"/>
              <a:chOff x="3552" y="2016"/>
              <a:chExt cx="2042" cy="1920"/>
            </a:xfrm>
          </p:grpSpPr>
          <p:pic>
            <p:nvPicPr>
              <p:cNvPr id="20492" name="Picture 15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552" y="2544"/>
                <a:ext cx="2042" cy="13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sp>
            <p:nvSpPr>
              <p:cNvPr id="32784" name="Text Box 16"/>
              <p:cNvSpPr txBox="1">
                <a:spLocks noChangeArrowheads="1"/>
              </p:cNvSpPr>
              <p:nvPr/>
            </p:nvSpPr>
            <p:spPr bwMode="auto">
              <a:xfrm>
                <a:off x="3552" y="2016"/>
                <a:ext cx="1996" cy="51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177800" indent="-177800" defTabSz="914400" eaLnBrk="0" hangingPunct="0">
                  <a:spcBef>
                    <a:spcPct val="30000"/>
                  </a:spcBef>
                  <a:defRPr/>
                </a:pPr>
                <a:r>
                  <a:rPr lang="en-GB" sz="24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itchFamily="18" charset="0"/>
                  </a:rPr>
                  <a:t>Dehydration stability</a:t>
                </a:r>
              </a:p>
              <a:p>
                <a:pPr marL="177800" indent="-177800" defTabSz="914400" eaLnBrk="0" hangingPunct="0">
                  <a:spcBef>
                    <a:spcPct val="30000"/>
                  </a:spcBef>
                  <a:buFontTx/>
                  <a:buChar char="•"/>
                  <a:defRPr/>
                </a:pPr>
                <a:r>
                  <a:rPr lang="en-GB">
                    <a:latin typeface="Times New Roman" pitchFamily="18" charset="0"/>
                  </a:rPr>
                  <a:t>Monitor phase transformation</a:t>
                </a:r>
              </a:p>
            </p:txBody>
          </p:sp>
        </p:grpSp>
        <p:sp>
          <p:nvSpPr>
            <p:cNvPr id="20491" name="Text Box 59"/>
            <p:cNvSpPr txBox="1">
              <a:spLocks noChangeArrowheads="1"/>
            </p:cNvSpPr>
            <p:nvPr/>
          </p:nvSpPr>
          <p:spPr bwMode="auto">
            <a:xfrm>
              <a:off x="1946" y="2746"/>
              <a:ext cx="1702" cy="8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7800" indent="-177800" defTabSz="914400" eaLnBrk="0" hangingPunct="0">
                <a:spcBef>
                  <a:spcPct val="5000"/>
                </a:spcBef>
                <a:buFontTx/>
                <a:buChar char="•"/>
              </a:pPr>
              <a:r>
                <a:rPr lang="fr-FR" sz="1500">
                  <a:latin typeface="Times New Roman" pitchFamily="18" charset="0"/>
                </a:rPr>
                <a:t>Dynamic Vapour Sorption</a:t>
              </a:r>
            </a:p>
            <a:p>
              <a:pPr marL="177800" indent="-177800" defTabSz="914400" eaLnBrk="0" hangingPunct="0">
                <a:spcBef>
                  <a:spcPct val="5000"/>
                </a:spcBef>
                <a:buFontTx/>
                <a:buChar char="•"/>
              </a:pPr>
              <a:r>
                <a:rPr lang="fr-FR" sz="1500">
                  <a:latin typeface="Times New Roman" pitchFamily="18" charset="0"/>
                </a:rPr>
                <a:t>X-ray powder diffraction</a:t>
              </a:r>
              <a:endParaRPr lang="en-GB" sz="1500">
                <a:latin typeface="Times New Roman" pitchFamily="18" charset="0"/>
              </a:endParaRPr>
            </a:p>
            <a:p>
              <a:pPr marL="177800" indent="-177800" defTabSz="914400" eaLnBrk="0" hangingPunct="0">
                <a:spcBef>
                  <a:spcPct val="5000"/>
                </a:spcBef>
                <a:buFontTx/>
                <a:buChar char="•"/>
              </a:pPr>
              <a:r>
                <a:rPr lang="en-GB" sz="1500">
                  <a:latin typeface="Times New Roman" pitchFamily="18" charset="0"/>
                </a:rPr>
                <a:t>TGA, DSC;</a:t>
              </a:r>
            </a:p>
            <a:p>
              <a:pPr marL="177800" indent="-177800" defTabSz="914400" eaLnBrk="0" hangingPunct="0">
                <a:spcBef>
                  <a:spcPct val="5000"/>
                </a:spcBef>
                <a:buFontTx/>
                <a:buChar char="•"/>
              </a:pPr>
              <a:r>
                <a:rPr lang="en-GB" sz="1500">
                  <a:latin typeface="Times New Roman" pitchFamily="18" charset="0"/>
                </a:rPr>
                <a:t>SEM, HSM;</a:t>
              </a:r>
            </a:p>
            <a:p>
              <a:pPr marL="177800" indent="-177800" defTabSz="914400" eaLnBrk="0" hangingPunct="0">
                <a:spcBef>
                  <a:spcPct val="5000"/>
                </a:spcBef>
                <a:buFontTx/>
                <a:buChar char="•"/>
              </a:pPr>
              <a:r>
                <a:rPr lang="en-GB" sz="1500">
                  <a:latin typeface="Times New Roman" pitchFamily="18" charset="0"/>
                </a:rPr>
                <a:t>N</a:t>
              </a:r>
              <a:r>
                <a:rPr lang="en-GB" sz="1500" baseline="-25000">
                  <a:latin typeface="Times New Roman" pitchFamily="18" charset="0"/>
                </a:rPr>
                <a:t>2</a:t>
              </a:r>
              <a:r>
                <a:rPr lang="en-GB" sz="1500">
                  <a:latin typeface="Times New Roman" pitchFamily="18" charset="0"/>
                </a:rPr>
                <a:t> BET, Hg Porosimetry.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4563"/>
          </a:xfrm>
        </p:spPr>
        <p:txBody>
          <a:bodyPr/>
          <a:lstStyle/>
          <a:p>
            <a:pPr eaLnBrk="1" hangingPunct="1"/>
            <a:r>
              <a:rPr lang="en-US" sz="3200" u="sng" smtClean="0">
                <a:solidFill>
                  <a:srgbClr val="730000"/>
                </a:solidFill>
                <a:latin typeface="Times New Roman" pitchFamily="18" charset="0"/>
                <a:cs typeface="Times New Roman" pitchFamily="18" charset="0"/>
              </a:rPr>
              <a:t>DEHYDRATION STABILITY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Young Innovators 2009</a:t>
            </a:r>
          </a:p>
        </p:txBody>
      </p:sp>
      <p:pic>
        <p:nvPicPr>
          <p:cNvPr id="22531" name="Picture 4" descr="AAPS_LOGO_Grey10_PMS302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6013450"/>
            <a:ext cx="1430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PTlogo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6013450"/>
            <a:ext cx="136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3" name="Group 50"/>
          <p:cNvGrpSpPr>
            <a:grpSpLocks/>
          </p:cNvGrpSpPr>
          <p:nvPr/>
        </p:nvGrpSpPr>
        <p:grpSpPr bwMode="auto">
          <a:xfrm>
            <a:off x="304800" y="1063625"/>
            <a:ext cx="6934200" cy="4784725"/>
            <a:chOff x="192" y="670"/>
            <a:chExt cx="4368" cy="3014"/>
          </a:xfrm>
        </p:grpSpPr>
        <p:sp>
          <p:nvSpPr>
            <p:cNvPr id="26673" name="Rectangle 49"/>
            <p:cNvSpPr>
              <a:spLocks noChangeArrowheads="1"/>
            </p:cNvSpPr>
            <p:nvPr/>
          </p:nvSpPr>
          <p:spPr bwMode="auto">
            <a:xfrm>
              <a:off x="192" y="670"/>
              <a:ext cx="3888" cy="1874"/>
            </a:xfrm>
            <a:prstGeom prst="rect">
              <a:avLst/>
            </a:prstGeom>
            <a:gradFill rotWithShape="1">
              <a:gsLst>
                <a:gs pos="0">
                  <a:srgbClr val="DDDDDD">
                    <a:alpha val="89999"/>
                  </a:srgbClr>
                </a:gs>
                <a:gs pos="50000">
                  <a:schemeClr val="bg1">
                    <a:alpha val="97000"/>
                  </a:schemeClr>
                </a:gs>
                <a:gs pos="100000">
                  <a:srgbClr val="DDDDDD">
                    <a:alpha val="89999"/>
                  </a:srgbClr>
                </a:gs>
              </a:gsLst>
              <a:lin ang="189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652" name="Text Box 28"/>
            <p:cNvSpPr txBox="1">
              <a:spLocks noChangeArrowheads="1"/>
            </p:cNvSpPr>
            <p:nvPr/>
          </p:nvSpPr>
          <p:spPr bwMode="auto">
            <a:xfrm>
              <a:off x="212" y="2584"/>
              <a:ext cx="2267" cy="10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177800" indent="-177800" defTabSz="914400" eaLnBrk="0" hangingPunct="0">
                <a:spcBef>
                  <a:spcPct val="30000"/>
                </a:spcBef>
                <a:defRPr/>
              </a:pPr>
              <a:r>
                <a:rPr lang="en-GB" sz="20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‘Smooth’ dehydration</a:t>
              </a:r>
            </a:p>
            <a:p>
              <a:pPr marL="177800" indent="-177800" defTabSz="914400" eaLnBrk="0" hangingPunct="0">
                <a:spcBef>
                  <a:spcPct val="30000"/>
                </a:spcBef>
                <a:buFontTx/>
                <a:buChar char="•"/>
                <a:defRPr/>
              </a:pPr>
              <a:r>
                <a:rPr lang="en-MY">
                  <a:latin typeface="Times New Roman" pitchFamily="18" charset="0"/>
                </a:rPr>
                <a:t>Dehydration rate </a:t>
              </a:r>
              <a:r>
                <a:rPr lang="el-GR"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en-US">
                  <a:latin typeface="Times New Roman" pitchFamily="18" charset="0"/>
                  <a:cs typeface="Times New Roman" pitchFamily="18" charset="0"/>
                </a:rPr>
                <a:t> solubility</a:t>
              </a:r>
              <a:r>
                <a:rPr lang="en-MY">
                  <a:latin typeface="Times New Roman" pitchFamily="18" charset="0"/>
                </a:rPr>
                <a:t>: </a:t>
              </a:r>
              <a:br>
                <a:rPr lang="en-MY">
                  <a:latin typeface="Times New Roman" pitchFamily="18" charset="0"/>
                </a:rPr>
              </a:br>
              <a:r>
                <a:rPr lang="en-MY">
                  <a:latin typeface="Times New Roman" pitchFamily="18" charset="0"/>
                </a:rPr>
                <a:t>MeOH &gt; EtOH &gt; Acetone &gt;&gt; Water.</a:t>
              </a:r>
            </a:p>
            <a:p>
              <a:pPr marL="177800" indent="-177800" defTabSz="914400" eaLnBrk="0" hangingPunct="0">
                <a:spcBef>
                  <a:spcPct val="30000"/>
                </a:spcBef>
                <a:buFontTx/>
                <a:buChar char="•"/>
                <a:defRPr/>
              </a:pPr>
              <a:r>
                <a:rPr lang="en-GB">
                  <a:latin typeface="Times New Roman" pitchFamily="18" charset="0"/>
                </a:rPr>
                <a:t>Rate limiting diffusion of water.</a:t>
              </a:r>
              <a:endParaRPr lang="el-GR">
                <a:latin typeface="Times New Roman" pitchFamily="18" charset="0"/>
              </a:endParaRPr>
            </a:p>
          </p:txBody>
        </p:sp>
        <p:pic>
          <p:nvPicPr>
            <p:cNvPr id="22551" name="Picture 3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0" y="768"/>
              <a:ext cx="1778" cy="15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22552" name="Picture 3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228" y="768"/>
              <a:ext cx="1769" cy="15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26657" name="Text Box 33"/>
            <p:cNvSpPr txBox="1">
              <a:spLocks noChangeArrowheads="1"/>
            </p:cNvSpPr>
            <p:nvPr/>
          </p:nvSpPr>
          <p:spPr bwMode="auto">
            <a:xfrm>
              <a:off x="2291" y="2586"/>
              <a:ext cx="2269" cy="10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177800" indent="-177800" defTabSz="914400" eaLnBrk="0" hangingPunct="0">
                <a:spcBef>
                  <a:spcPct val="30000"/>
                </a:spcBef>
                <a:defRPr/>
              </a:pPr>
              <a:r>
                <a:rPr lang="en-GB" sz="20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‘Catastrophic’ dehydration</a:t>
              </a:r>
            </a:p>
            <a:p>
              <a:pPr marL="177800" indent="-177800" defTabSz="914400" eaLnBrk="0" hangingPunct="0">
                <a:spcBef>
                  <a:spcPct val="30000"/>
                </a:spcBef>
                <a:buFontTx/>
                <a:buChar char="•"/>
                <a:defRPr/>
              </a:pPr>
              <a:r>
                <a:rPr lang="en-GB">
                  <a:latin typeface="Times New Roman" pitchFamily="18" charset="0"/>
                </a:rPr>
                <a:t>Collapse to amorphous form.</a:t>
              </a:r>
            </a:p>
            <a:p>
              <a:pPr marL="177800" indent="-177800" defTabSz="914400" eaLnBrk="0" hangingPunct="0">
                <a:spcBef>
                  <a:spcPct val="30000"/>
                </a:spcBef>
                <a:buFontTx/>
                <a:buChar char="•"/>
                <a:defRPr/>
              </a:pPr>
              <a:r>
                <a:rPr lang="en-GB">
                  <a:latin typeface="Times New Roman" pitchFamily="18" charset="0"/>
                </a:rPr>
                <a:t>Recrystallisation on different facets.</a:t>
              </a:r>
            </a:p>
            <a:p>
              <a:pPr marL="177800" indent="-177800" defTabSz="914400" eaLnBrk="0" hangingPunct="0">
                <a:spcBef>
                  <a:spcPct val="30000"/>
                </a:spcBef>
                <a:buFontTx/>
                <a:buChar char="•"/>
                <a:defRPr/>
              </a:pPr>
              <a:r>
                <a:rPr lang="en-GB">
                  <a:latin typeface="Times New Roman" pitchFamily="18" charset="0"/>
                </a:rPr>
                <a:t>Rate limiting nucleation.</a:t>
              </a:r>
            </a:p>
          </p:txBody>
        </p:sp>
        <p:sp>
          <p:nvSpPr>
            <p:cNvPr id="22554" name="Rectangle 36"/>
            <p:cNvSpPr>
              <a:spLocks noChangeArrowheads="1"/>
            </p:cNvSpPr>
            <p:nvPr/>
          </p:nvSpPr>
          <p:spPr bwMode="auto">
            <a:xfrm>
              <a:off x="465" y="2341"/>
              <a:ext cx="1529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GB" sz="1200" i="1">
                  <a:latin typeface="Times New Roman" pitchFamily="18" charset="0"/>
                </a:rPr>
                <a:t>Dehydration at MeOH %P/P</a:t>
              </a:r>
              <a:r>
                <a:rPr lang="en-GB" sz="1200" i="1" baseline="-25000">
                  <a:latin typeface="Times New Roman" pitchFamily="18" charset="0"/>
                </a:rPr>
                <a:t>0</a:t>
              </a:r>
              <a:r>
                <a:rPr lang="en-GB" sz="1200" i="1">
                  <a:latin typeface="Times New Roman" pitchFamily="18" charset="0"/>
                </a:rPr>
                <a:t>, 20ºC.</a:t>
              </a:r>
            </a:p>
          </p:txBody>
        </p:sp>
        <p:sp>
          <p:nvSpPr>
            <p:cNvPr id="22555" name="Rectangle 37"/>
            <p:cNvSpPr>
              <a:spLocks noChangeArrowheads="1"/>
            </p:cNvSpPr>
            <p:nvPr/>
          </p:nvSpPr>
          <p:spPr bwMode="auto">
            <a:xfrm>
              <a:off x="2355" y="2344"/>
              <a:ext cx="1567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GB" sz="1200" i="1">
                  <a:latin typeface="Times New Roman" pitchFamily="18" charset="0"/>
                </a:rPr>
                <a:t>Dehydration at 10</a:t>
              </a:r>
              <a:r>
                <a:rPr lang="en-GB" sz="1200" i="1" baseline="30000">
                  <a:latin typeface="Times New Roman" pitchFamily="18" charset="0"/>
                </a:rPr>
                <a:t>-3</a:t>
              </a:r>
              <a:r>
                <a:rPr lang="en-GB" sz="1200" i="1">
                  <a:latin typeface="Times New Roman" pitchFamily="18" charset="0"/>
                </a:rPr>
                <a:t> Torr, no air flow.</a:t>
              </a:r>
            </a:p>
          </p:txBody>
        </p:sp>
      </p:grpSp>
      <p:grpSp>
        <p:nvGrpSpPr>
          <p:cNvPr id="22534" name="Group 48"/>
          <p:cNvGrpSpPr>
            <a:grpSpLocks/>
          </p:cNvGrpSpPr>
          <p:nvPr/>
        </p:nvGrpSpPr>
        <p:grpSpPr bwMode="auto">
          <a:xfrm>
            <a:off x="6858000" y="1020763"/>
            <a:ext cx="2070100" cy="5656262"/>
            <a:chOff x="4372" y="643"/>
            <a:chExt cx="1304" cy="3563"/>
          </a:xfrm>
        </p:grpSpPr>
        <p:grpSp>
          <p:nvGrpSpPr>
            <p:cNvPr id="22535" name="Group 44"/>
            <p:cNvGrpSpPr>
              <a:grpSpLocks/>
            </p:cNvGrpSpPr>
            <p:nvPr/>
          </p:nvGrpSpPr>
          <p:grpSpPr bwMode="auto">
            <a:xfrm>
              <a:off x="4438" y="643"/>
              <a:ext cx="1086" cy="901"/>
              <a:chOff x="4438" y="643"/>
              <a:chExt cx="1086" cy="901"/>
            </a:xfrm>
          </p:grpSpPr>
          <p:pic>
            <p:nvPicPr>
              <p:cNvPr id="22545" name="Picture 39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512" y="643"/>
                <a:ext cx="1012" cy="7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46" name="Rectangle 40"/>
              <p:cNvSpPr>
                <a:spLocks noChangeArrowheads="1"/>
              </p:cNvSpPr>
              <p:nvPr/>
            </p:nvSpPr>
            <p:spPr bwMode="auto">
              <a:xfrm>
                <a:off x="4438" y="1380"/>
                <a:ext cx="591" cy="16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GB" sz="1100"/>
                  <a:t>Dehydrating</a:t>
                </a:r>
              </a:p>
            </p:txBody>
          </p:sp>
        </p:grpSp>
        <p:grpSp>
          <p:nvGrpSpPr>
            <p:cNvPr id="22536" name="Group 45"/>
            <p:cNvGrpSpPr>
              <a:grpSpLocks/>
            </p:cNvGrpSpPr>
            <p:nvPr/>
          </p:nvGrpSpPr>
          <p:grpSpPr bwMode="auto">
            <a:xfrm>
              <a:off x="4372" y="1536"/>
              <a:ext cx="1304" cy="889"/>
              <a:chOff x="4372" y="1568"/>
              <a:chExt cx="1304" cy="889"/>
            </a:xfrm>
          </p:grpSpPr>
          <p:pic>
            <p:nvPicPr>
              <p:cNvPr id="22543" name="Picture 30"/>
              <p:cNvPicPr>
                <a:picLocks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4512" y="1568"/>
                <a:ext cx="1018" cy="750"/>
              </a:xfrm>
              <a:prstGeom prst="rect">
                <a:avLst/>
              </a:prstGeom>
              <a:noFill/>
              <a:ln w="12700" cap="sq" algn="ctr">
                <a:noFill/>
                <a:miter lim="800000"/>
                <a:headEnd type="none" w="sm" len="sm"/>
                <a:tailEnd type="none" w="sm" len="sm"/>
              </a:ln>
            </p:spPr>
          </p:pic>
          <p:sp>
            <p:nvSpPr>
              <p:cNvPr id="22544" name="Rectangle 41"/>
              <p:cNvSpPr>
                <a:spLocks noChangeArrowheads="1"/>
              </p:cNvSpPr>
              <p:nvPr/>
            </p:nvSpPr>
            <p:spPr bwMode="auto">
              <a:xfrm>
                <a:off x="4372" y="2293"/>
                <a:ext cx="1304" cy="16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GB" sz="1100"/>
                  <a:t>Organic solvent vapor induced</a:t>
                </a:r>
              </a:p>
            </p:txBody>
          </p:sp>
        </p:grpSp>
        <p:grpSp>
          <p:nvGrpSpPr>
            <p:cNvPr id="22537" name="Group 46"/>
            <p:cNvGrpSpPr>
              <a:grpSpLocks/>
            </p:cNvGrpSpPr>
            <p:nvPr/>
          </p:nvGrpSpPr>
          <p:grpSpPr bwMode="auto">
            <a:xfrm>
              <a:off x="4392" y="2413"/>
              <a:ext cx="1137" cy="896"/>
              <a:chOff x="4392" y="2460"/>
              <a:chExt cx="1137" cy="896"/>
            </a:xfrm>
          </p:grpSpPr>
          <p:pic>
            <p:nvPicPr>
              <p:cNvPr id="22541" name="Picture 38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4516" y="2460"/>
                <a:ext cx="1013" cy="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42" name="Rectangle 42"/>
              <p:cNvSpPr>
                <a:spLocks noChangeArrowheads="1"/>
              </p:cNvSpPr>
              <p:nvPr/>
            </p:nvSpPr>
            <p:spPr bwMode="auto">
              <a:xfrm>
                <a:off x="4392" y="3192"/>
                <a:ext cx="927" cy="16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GB" sz="1100"/>
                  <a:t>Water vapor induced</a:t>
                </a:r>
              </a:p>
            </p:txBody>
          </p:sp>
        </p:grpSp>
        <p:grpSp>
          <p:nvGrpSpPr>
            <p:cNvPr id="22538" name="Group 47"/>
            <p:cNvGrpSpPr>
              <a:grpSpLocks/>
            </p:cNvGrpSpPr>
            <p:nvPr/>
          </p:nvGrpSpPr>
          <p:grpSpPr bwMode="auto">
            <a:xfrm>
              <a:off x="4406" y="3312"/>
              <a:ext cx="1138" cy="894"/>
              <a:chOff x="4406" y="3377"/>
              <a:chExt cx="1138" cy="894"/>
            </a:xfrm>
          </p:grpSpPr>
          <p:pic>
            <p:nvPicPr>
              <p:cNvPr id="22539" name="Picture 35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4521" y="3377"/>
                <a:ext cx="1012" cy="751"/>
              </a:xfrm>
              <a:prstGeom prst="rect">
                <a:avLst/>
              </a:prstGeom>
              <a:noFill/>
              <a:ln w="12700" cap="sq" algn="ctr">
                <a:noFill/>
                <a:miter lim="800000"/>
                <a:headEnd type="none" w="sm" len="sm"/>
                <a:tailEnd type="none" w="sm" len="sm"/>
              </a:ln>
            </p:spPr>
          </p:pic>
          <p:sp>
            <p:nvSpPr>
              <p:cNvPr id="22540" name="Rectangle 43"/>
              <p:cNvSpPr>
                <a:spLocks noChangeArrowheads="1"/>
              </p:cNvSpPr>
              <p:nvPr/>
            </p:nvSpPr>
            <p:spPr bwMode="auto">
              <a:xfrm>
                <a:off x="4406" y="4107"/>
                <a:ext cx="1138" cy="16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GB" sz="1100"/>
                  <a:t>Vacuum pressure induced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u="sng" smtClean="0">
                <a:solidFill>
                  <a:srgbClr val="730000"/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  <a:endParaRPr lang="en-US" sz="3200" u="sng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Young Innovators 2009</a:t>
            </a:r>
          </a:p>
        </p:txBody>
      </p:sp>
      <p:pic>
        <p:nvPicPr>
          <p:cNvPr id="24579" name="Picture 4" descr="AAPS_LOGO_Grey10_PMS302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6013450"/>
            <a:ext cx="1430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 descr="PTlogo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6013450"/>
            <a:ext cx="136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558800" y="1371600"/>
            <a:ext cx="828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4625" indent="-174625" defTabSz="914400">
              <a:lnSpc>
                <a:spcPct val="105000"/>
              </a:lnSpc>
              <a:spcBef>
                <a:spcPct val="45000"/>
              </a:spcBef>
              <a:buFont typeface="Arial" charset="0"/>
              <a:buChar char="•"/>
              <a:defRPr/>
            </a:pPr>
            <a:r>
              <a:rPr lang="en-MY" sz="24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Affinity &amp; accessibility of </a:t>
            </a:r>
            <a:r>
              <a:rPr lang="en-MY" sz="24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solvent vapour pressure</a:t>
            </a:r>
            <a:r>
              <a:rPr lang="en-MY" sz="24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promotes dehydration rate and determines formation of the end products. </a:t>
            </a:r>
          </a:p>
          <a:p>
            <a:pPr marL="174625" indent="-174625" defTabSz="914400">
              <a:lnSpc>
                <a:spcPct val="105000"/>
              </a:lnSpc>
              <a:spcBef>
                <a:spcPct val="45000"/>
              </a:spcBef>
              <a:buFont typeface="Arial" charset="0"/>
              <a:buChar char="•"/>
              <a:defRPr/>
            </a:pPr>
            <a:r>
              <a:rPr lang="en-GB" sz="24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Potential to anticipate &amp; tailor </a:t>
            </a:r>
            <a:r>
              <a:rPr lang="en-GB" sz="24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polymorphism</a:t>
            </a:r>
            <a:r>
              <a:rPr lang="en-GB" sz="24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in formulation design &amp; development of drug product.</a:t>
            </a:r>
            <a:endParaRPr lang="en-MY" sz="240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174625" indent="-174625" defTabSz="914400">
              <a:lnSpc>
                <a:spcPct val="105000"/>
              </a:lnSpc>
              <a:spcBef>
                <a:spcPct val="45000"/>
              </a:spcBef>
              <a:buFont typeface="Arial" charset="0"/>
              <a:buChar char="•"/>
              <a:defRPr/>
            </a:pPr>
            <a:r>
              <a:rPr lang="en-MY" sz="24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Inclusion of unbound water in agglomerated DH provides strategy for </a:t>
            </a:r>
            <a:r>
              <a:rPr lang="en-MY" sz="24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improving moisture stability</a:t>
            </a:r>
            <a:r>
              <a:rPr lang="en-MY" sz="24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of formulated products.</a:t>
            </a:r>
          </a:p>
          <a:p>
            <a:pPr marL="174625" indent="-174625" defTabSz="914400">
              <a:lnSpc>
                <a:spcPct val="105000"/>
              </a:lnSpc>
              <a:spcBef>
                <a:spcPct val="45000"/>
              </a:spcBef>
              <a:buFont typeface="Arial" charset="0"/>
              <a:buChar char="•"/>
              <a:defRPr/>
            </a:pPr>
            <a:r>
              <a:rPr lang="en-GB" sz="24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As an experimental screening method for </a:t>
            </a:r>
            <a:r>
              <a:rPr lang="en-GB" sz="24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mapping out stability envelope</a:t>
            </a:r>
            <a:r>
              <a:rPr lang="en-GB" sz="24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of other hydrating APIs.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u="sng" cap="small" dirty="0" smtClean="0">
                <a:solidFill>
                  <a:srgbClr val="730000"/>
                </a:solidFill>
              </a:rPr>
              <a:t>Acknowledgments</a:t>
            </a:r>
            <a:endParaRPr lang="en-US" sz="3200" u="sng" cap="small" dirty="0">
              <a:solidFill>
                <a:srgbClr val="730000"/>
              </a:solidFill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068763"/>
          </a:xfrm>
        </p:spPr>
        <p:txBody>
          <a:bodyPr/>
          <a:lstStyle/>
          <a:p>
            <a:pPr defTabSz="246063" eaLnBrk="1" hangingPunct="1"/>
            <a:r>
              <a:rPr lang="en-MY" sz="2400" smtClean="0">
                <a:latin typeface="Times New Roman" pitchFamily="18" charset="0"/>
                <a:cs typeface="Times New Roman" pitchFamily="18" charset="0"/>
              </a:rPr>
              <a:t>Academic Supervisors:</a:t>
            </a:r>
          </a:p>
          <a:p>
            <a:pPr marL="798513" lvl="1" indent="-276225" defTabSz="246063" eaLnBrk="1" hangingPunct="1">
              <a:buSzPct val="90000"/>
              <a:buFont typeface="Wingdings" pitchFamily="2" charset="2"/>
              <a:buChar char="§"/>
            </a:pPr>
            <a:r>
              <a:rPr lang="en-MY" sz="2400" smtClean="0">
                <a:latin typeface="Times New Roman" pitchFamily="18" charset="0"/>
                <a:cs typeface="Times New Roman" pitchFamily="18" charset="0"/>
              </a:rPr>
              <a:t>Dr. Daryl R. Williams</a:t>
            </a:r>
          </a:p>
          <a:p>
            <a:pPr marL="798513" lvl="1" indent="-276225" defTabSz="246063" eaLnBrk="1" hangingPunct="1">
              <a:buSzPct val="90000"/>
              <a:buFont typeface="Wingdings" pitchFamily="2" charset="2"/>
              <a:buChar char="§"/>
            </a:pPr>
            <a:r>
              <a:rPr lang="en-MY" sz="2400" smtClean="0">
                <a:latin typeface="Times New Roman" pitchFamily="18" charset="0"/>
                <a:cs typeface="Times New Roman" pitchFamily="18" charset="0"/>
              </a:rPr>
              <a:t>Dr. Jerry Y. Y. Heng</a:t>
            </a:r>
          </a:p>
          <a:p>
            <a:pPr defTabSz="246063" eaLnBrk="1" hangingPunct="1"/>
            <a:r>
              <a:rPr lang="en-MY" sz="2400" smtClean="0">
                <a:latin typeface="Times New Roman" pitchFamily="18" charset="0"/>
                <a:cs typeface="Times New Roman" pitchFamily="18" charset="0"/>
              </a:rPr>
              <a:t>All members of Surfaces and Particle Engineering Lab, Imperial College London.</a:t>
            </a:r>
          </a:p>
          <a:p>
            <a:pPr defTabSz="246063" eaLnBrk="1" hangingPunct="1"/>
            <a:r>
              <a:rPr lang="en-MY" sz="2400" smtClean="0">
                <a:latin typeface="Times New Roman" pitchFamily="18" charset="0"/>
                <a:cs typeface="Times New Roman" pitchFamily="18" charset="0"/>
              </a:rPr>
              <a:t>Financial Supports:</a:t>
            </a:r>
          </a:p>
          <a:p>
            <a:pPr marL="798513" lvl="1" indent="-276225" defTabSz="246063" eaLnBrk="1" hangingPunct="1">
              <a:buSzPct val="90000"/>
              <a:buFont typeface="Wingdings" pitchFamily="2" charset="2"/>
              <a:buChar char="§"/>
            </a:pPr>
            <a:r>
              <a:rPr lang="en-MY" sz="2400" smtClean="0">
                <a:latin typeface="Times New Roman" pitchFamily="18" charset="0"/>
                <a:cs typeface="Times New Roman" pitchFamily="18" charset="0"/>
              </a:rPr>
              <a:t>Overseas Research Studentships (ORS)</a:t>
            </a:r>
          </a:p>
          <a:p>
            <a:pPr marL="798513" lvl="1" indent="-276225" defTabSz="246063" eaLnBrk="1" hangingPunct="1">
              <a:buSzPct val="90000"/>
              <a:buFont typeface="Wingdings" pitchFamily="2" charset="2"/>
              <a:buChar char="§"/>
            </a:pPr>
            <a:r>
              <a:rPr lang="en-MY" sz="2400" smtClean="0">
                <a:latin typeface="Times New Roman" pitchFamily="18" charset="0"/>
                <a:cs typeface="Times New Roman" pitchFamily="18" charset="0"/>
              </a:rPr>
              <a:t>Imperial College Student Opportunities Fund (SOF)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Young Innovators 2009</a:t>
            </a:r>
          </a:p>
        </p:txBody>
      </p:sp>
      <p:pic>
        <p:nvPicPr>
          <p:cNvPr id="26628" name="Picture 4" descr="AAPS_LOGO_Grey10_PMS302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6013450"/>
            <a:ext cx="1430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PTlogo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013450"/>
            <a:ext cx="136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u="sng" cap="small" dirty="0" smtClean="0">
                <a:solidFill>
                  <a:srgbClr val="730000"/>
                </a:solidFill>
              </a:rPr>
              <a:t>References</a:t>
            </a:r>
            <a:endParaRPr lang="en-US" sz="3200" u="sng" dirty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077200" cy="41910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Khoo, J., Heng, J.Y.Y. &amp; Williams, D.R. (2009) Agglomeration effects on the drying and dehydration stability of a pharmaceutical acicular hydrate: Carbamazepine dihydrate. </a:t>
            </a:r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Ind. &amp; Eng. Chem. Res.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Accepted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Khoo, J., Heng, J.Y.Y. &amp; Williams, D.R. (2009) Dehydration kinetics of pharmaceutical hydrate: Effect of crystal properties. </a:t>
            </a:r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Proceedings of 4</a:t>
            </a:r>
            <a:r>
              <a:rPr lang="en-US" sz="2000" i="1" baseline="3000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 Inter-American Drying Conference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. In: 8</a:t>
            </a:r>
            <a:r>
              <a:rPr lang="en-US" sz="2000" baseline="3000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World Congress of Chemical Engineering, Montreal, Canada. II-21, p244-250.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AAPS Graduate Student Symposium in MSE</a:t>
            </a:r>
            <a:br>
              <a:rPr lang="en-US" sz="20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November 10</a:t>
            </a:r>
            <a:r>
              <a:rPr lang="en-US" sz="2000" baseline="3000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, 2009. From 0830 to 1100, Room 502A.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AAPS 2009 Poster No.: W5368</a:t>
            </a:r>
            <a:br>
              <a:rPr lang="en-US" sz="20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November 11</a:t>
            </a:r>
            <a:r>
              <a:rPr lang="en-US" sz="2000" baseline="3000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, 2009. From 1300 to 1700, West Exhibit Hall A.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endParaRPr lang="en-US" sz="2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Young Innovators 2009</a:t>
            </a:r>
          </a:p>
        </p:txBody>
      </p:sp>
      <p:pic>
        <p:nvPicPr>
          <p:cNvPr id="27652" name="Picture 4" descr="AAPS_LOGO_Grey10_PMS302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6013450"/>
            <a:ext cx="1430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PTlogo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013450"/>
            <a:ext cx="136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687</TotalTime>
  <Words>605</Words>
  <Application>Microsoft Macintosh PowerPoint</Application>
  <PresentationFormat>On-screen Show (4:3)</PresentationFormat>
  <Paragraphs>80</Paragraphs>
  <Slides>10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Young Innovators 2009</vt:lpstr>
      <vt:lpstr>DRYING: NEMESIS OF HYDRATE</vt:lpstr>
      <vt:lpstr>RESEARCH OBJECTIVES</vt:lpstr>
      <vt:lpstr>RESEARCH OUTCOME</vt:lpstr>
      <vt:lpstr>MATERIALS &amp; METHODS</vt:lpstr>
      <vt:lpstr>DEHYDRATION STABILITY</vt:lpstr>
      <vt:lpstr>CONCLUSIONS</vt:lpstr>
      <vt:lpstr>Acknowledgments</vt:lpstr>
      <vt:lpstr>References</vt:lpstr>
      <vt:lpstr>CONTACT INFO</vt:lpstr>
    </vt:vector>
  </TitlesOfParts>
  <Company>Advanstar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Young Innovators 2009</dc:title>
  <dc:creator>adv</dc:creator>
  <cp:lastModifiedBy>Advanstar Communications</cp:lastModifiedBy>
  <cp:revision>33</cp:revision>
  <cp:lastPrinted>2009-11-03T14:20:19Z</cp:lastPrinted>
  <dcterms:created xsi:type="dcterms:W3CDTF">2009-11-03T14:17:50Z</dcterms:created>
  <dcterms:modified xsi:type="dcterms:W3CDTF">2009-11-03T14:33:34Z</dcterms:modified>
</cp:coreProperties>
</file>