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Default Extension="pdf" ContentType="application/pdf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264" r:id="rId4"/>
    <p:sldId id="265" r:id="rId5"/>
    <p:sldId id="284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35" r:id="rId30"/>
    <p:sldId id="345" r:id="rId31"/>
    <p:sldId id="346" r:id="rId32"/>
    <p:sldId id="347" r:id="rId33"/>
    <p:sldId id="348" r:id="rId34"/>
    <p:sldId id="349" r:id="rId35"/>
    <p:sldId id="350" r:id="rId36"/>
    <p:sldId id="351" r:id="rId37"/>
    <p:sldId id="352" r:id="rId38"/>
    <p:sldId id="353" r:id="rId39"/>
    <p:sldId id="278" r:id="rId40"/>
    <p:sldId id="280" r:id="rId41"/>
    <p:sldId id="281" r:id="rId42"/>
    <p:sldId id="283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94673" autoAdjust="0"/>
  </p:normalViewPr>
  <p:slideViewPr>
    <p:cSldViewPr snapToObjects="1">
      <p:cViewPr>
        <p:scale>
          <a:sx n="100" d="100"/>
          <a:sy n="100" d="100"/>
        </p:scale>
        <p:origin x="-1314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9E5FA-4F6D-43BA-9CF4-8A69734C5DDC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EF523-E88B-4F96-A976-26F5151623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47336-7139-484B-8F2F-7592396AB583}" type="datetimeFigureOut">
              <a:rPr lang="en-US" smtClean="0"/>
              <a:pPr/>
              <a:t>10/29/2010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4DB8E-B259-447C-A080-BE87C9E079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24E20E-0DFD-4669-8E89-57420DBCCDFC}" type="slidenum">
              <a:rPr lang="en-US"/>
              <a:pPr/>
              <a:t>5</a:t>
            </a:fld>
            <a:endParaRPr lang="en-US"/>
          </a:p>
        </p:txBody>
      </p:sp>
      <p:sp>
        <p:nvSpPr>
          <p:cNvPr id="115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24E20E-0DFD-4669-8E89-57420DBCCDFC}" type="slidenum">
              <a:rPr lang="en-US"/>
              <a:pPr/>
              <a:t>14</a:t>
            </a:fld>
            <a:endParaRPr lang="en-US"/>
          </a:p>
        </p:txBody>
      </p:sp>
      <p:sp>
        <p:nvSpPr>
          <p:cNvPr id="115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24E20E-0DFD-4669-8E89-57420DBCCDFC}" type="slidenum">
              <a:rPr lang="en-US"/>
              <a:pPr/>
              <a:t>15</a:t>
            </a:fld>
            <a:endParaRPr lang="en-US"/>
          </a:p>
        </p:txBody>
      </p:sp>
      <p:sp>
        <p:nvSpPr>
          <p:cNvPr id="115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24E20E-0DFD-4669-8E89-57420DBCCDFC}" type="slidenum">
              <a:rPr lang="en-US"/>
              <a:pPr/>
              <a:t>16</a:t>
            </a:fld>
            <a:endParaRPr lang="en-US"/>
          </a:p>
        </p:txBody>
      </p:sp>
      <p:sp>
        <p:nvSpPr>
          <p:cNvPr id="115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24E20E-0DFD-4669-8E89-57420DBCCDFC}" type="slidenum">
              <a:rPr lang="en-US"/>
              <a:pPr/>
              <a:t>17</a:t>
            </a:fld>
            <a:endParaRPr lang="en-US"/>
          </a:p>
        </p:txBody>
      </p:sp>
      <p:sp>
        <p:nvSpPr>
          <p:cNvPr id="115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24E20E-0DFD-4669-8E89-57420DBCCDFC}" type="slidenum">
              <a:rPr lang="en-US"/>
              <a:pPr/>
              <a:t>18</a:t>
            </a:fld>
            <a:endParaRPr lang="en-US"/>
          </a:p>
        </p:txBody>
      </p:sp>
      <p:sp>
        <p:nvSpPr>
          <p:cNvPr id="115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24E20E-0DFD-4669-8E89-57420DBCCDFC}" type="slidenum">
              <a:rPr lang="en-US"/>
              <a:pPr/>
              <a:t>19</a:t>
            </a:fld>
            <a:endParaRPr lang="en-US"/>
          </a:p>
        </p:txBody>
      </p:sp>
      <p:sp>
        <p:nvSpPr>
          <p:cNvPr id="115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24E20E-0DFD-4669-8E89-57420DBCCDFC}" type="slidenum">
              <a:rPr lang="en-US"/>
              <a:pPr/>
              <a:t>20</a:t>
            </a:fld>
            <a:endParaRPr lang="en-US"/>
          </a:p>
        </p:txBody>
      </p:sp>
      <p:sp>
        <p:nvSpPr>
          <p:cNvPr id="115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24E20E-0DFD-4669-8E89-57420DBCCDFC}" type="slidenum">
              <a:rPr lang="en-US"/>
              <a:pPr/>
              <a:t>21</a:t>
            </a:fld>
            <a:endParaRPr lang="en-US"/>
          </a:p>
        </p:txBody>
      </p:sp>
      <p:sp>
        <p:nvSpPr>
          <p:cNvPr id="115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24E20E-0DFD-4669-8E89-57420DBCCDFC}" type="slidenum">
              <a:rPr lang="en-US"/>
              <a:pPr/>
              <a:t>22</a:t>
            </a:fld>
            <a:endParaRPr lang="en-US"/>
          </a:p>
        </p:txBody>
      </p:sp>
      <p:sp>
        <p:nvSpPr>
          <p:cNvPr id="115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24E20E-0DFD-4669-8E89-57420DBCCDFC}" type="slidenum">
              <a:rPr lang="en-US"/>
              <a:pPr/>
              <a:t>23</a:t>
            </a:fld>
            <a:endParaRPr lang="en-US"/>
          </a:p>
        </p:txBody>
      </p:sp>
      <p:sp>
        <p:nvSpPr>
          <p:cNvPr id="115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24E20E-0DFD-4669-8E89-57420DBCCDFC}" type="slidenum">
              <a:rPr lang="en-US"/>
              <a:pPr/>
              <a:t>6</a:t>
            </a:fld>
            <a:endParaRPr lang="en-US"/>
          </a:p>
        </p:txBody>
      </p:sp>
      <p:sp>
        <p:nvSpPr>
          <p:cNvPr id="115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24E20E-0DFD-4669-8E89-57420DBCCDFC}" type="slidenum">
              <a:rPr lang="en-US"/>
              <a:pPr/>
              <a:t>24</a:t>
            </a:fld>
            <a:endParaRPr lang="en-US"/>
          </a:p>
        </p:txBody>
      </p:sp>
      <p:sp>
        <p:nvSpPr>
          <p:cNvPr id="115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24E20E-0DFD-4669-8E89-57420DBCCDFC}" type="slidenum">
              <a:rPr lang="en-US"/>
              <a:pPr/>
              <a:t>25</a:t>
            </a:fld>
            <a:endParaRPr lang="en-US"/>
          </a:p>
        </p:txBody>
      </p:sp>
      <p:sp>
        <p:nvSpPr>
          <p:cNvPr id="115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24E20E-0DFD-4669-8E89-57420DBCCDFC}" type="slidenum">
              <a:rPr lang="en-US"/>
              <a:pPr/>
              <a:t>26</a:t>
            </a:fld>
            <a:endParaRPr lang="en-US"/>
          </a:p>
        </p:txBody>
      </p:sp>
      <p:sp>
        <p:nvSpPr>
          <p:cNvPr id="115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24E20E-0DFD-4669-8E89-57420DBCCDFC}" type="slidenum">
              <a:rPr lang="en-US"/>
              <a:pPr/>
              <a:t>27</a:t>
            </a:fld>
            <a:endParaRPr lang="en-US"/>
          </a:p>
        </p:txBody>
      </p:sp>
      <p:sp>
        <p:nvSpPr>
          <p:cNvPr id="115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24E20E-0DFD-4669-8E89-57420DBCCDFC}" type="slidenum">
              <a:rPr lang="en-US"/>
              <a:pPr/>
              <a:t>28</a:t>
            </a:fld>
            <a:endParaRPr lang="en-US"/>
          </a:p>
        </p:txBody>
      </p:sp>
      <p:sp>
        <p:nvSpPr>
          <p:cNvPr id="115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24E20E-0DFD-4669-8E89-57420DBCCDFC}" type="slidenum">
              <a:rPr lang="en-US"/>
              <a:pPr/>
              <a:t>29</a:t>
            </a:fld>
            <a:endParaRPr lang="en-US"/>
          </a:p>
        </p:txBody>
      </p:sp>
      <p:sp>
        <p:nvSpPr>
          <p:cNvPr id="115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24E20E-0DFD-4669-8E89-57420DBCCDFC}" type="slidenum">
              <a:rPr lang="en-US"/>
              <a:pPr/>
              <a:t>30</a:t>
            </a:fld>
            <a:endParaRPr lang="en-US"/>
          </a:p>
        </p:txBody>
      </p:sp>
      <p:sp>
        <p:nvSpPr>
          <p:cNvPr id="115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24E20E-0DFD-4669-8E89-57420DBCCDFC}" type="slidenum">
              <a:rPr lang="en-US"/>
              <a:pPr/>
              <a:t>31</a:t>
            </a:fld>
            <a:endParaRPr lang="en-US"/>
          </a:p>
        </p:txBody>
      </p:sp>
      <p:sp>
        <p:nvSpPr>
          <p:cNvPr id="115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24E20E-0DFD-4669-8E89-57420DBCCDFC}" type="slidenum">
              <a:rPr lang="en-US"/>
              <a:pPr/>
              <a:t>32</a:t>
            </a:fld>
            <a:endParaRPr lang="en-US"/>
          </a:p>
        </p:txBody>
      </p:sp>
      <p:sp>
        <p:nvSpPr>
          <p:cNvPr id="115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24E20E-0DFD-4669-8E89-57420DBCCDFC}" type="slidenum">
              <a:rPr lang="en-US"/>
              <a:pPr/>
              <a:t>33</a:t>
            </a:fld>
            <a:endParaRPr lang="en-US"/>
          </a:p>
        </p:txBody>
      </p:sp>
      <p:sp>
        <p:nvSpPr>
          <p:cNvPr id="115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24E20E-0DFD-4669-8E89-57420DBCCDFC}" type="slidenum">
              <a:rPr lang="en-US"/>
              <a:pPr/>
              <a:t>7</a:t>
            </a:fld>
            <a:endParaRPr lang="en-US"/>
          </a:p>
        </p:txBody>
      </p:sp>
      <p:sp>
        <p:nvSpPr>
          <p:cNvPr id="115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24E20E-0DFD-4669-8E89-57420DBCCDFC}" type="slidenum">
              <a:rPr lang="en-US"/>
              <a:pPr/>
              <a:t>34</a:t>
            </a:fld>
            <a:endParaRPr lang="en-US"/>
          </a:p>
        </p:txBody>
      </p:sp>
      <p:sp>
        <p:nvSpPr>
          <p:cNvPr id="115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24E20E-0DFD-4669-8E89-57420DBCCDFC}" type="slidenum">
              <a:rPr lang="en-US"/>
              <a:pPr/>
              <a:t>35</a:t>
            </a:fld>
            <a:endParaRPr lang="en-US"/>
          </a:p>
        </p:txBody>
      </p:sp>
      <p:sp>
        <p:nvSpPr>
          <p:cNvPr id="115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24E20E-0DFD-4669-8E89-57420DBCCDFC}" type="slidenum">
              <a:rPr lang="en-US"/>
              <a:pPr/>
              <a:t>36</a:t>
            </a:fld>
            <a:endParaRPr lang="en-US"/>
          </a:p>
        </p:txBody>
      </p:sp>
      <p:sp>
        <p:nvSpPr>
          <p:cNvPr id="115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24E20E-0DFD-4669-8E89-57420DBCCDFC}" type="slidenum">
              <a:rPr lang="en-US"/>
              <a:pPr/>
              <a:t>37</a:t>
            </a:fld>
            <a:endParaRPr lang="en-US"/>
          </a:p>
        </p:txBody>
      </p:sp>
      <p:sp>
        <p:nvSpPr>
          <p:cNvPr id="115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24E20E-0DFD-4669-8E89-57420DBCCDFC}" type="slidenum">
              <a:rPr lang="en-US"/>
              <a:pPr/>
              <a:t>38</a:t>
            </a:fld>
            <a:endParaRPr lang="en-US"/>
          </a:p>
        </p:txBody>
      </p:sp>
      <p:sp>
        <p:nvSpPr>
          <p:cNvPr id="115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24E20E-0DFD-4669-8E89-57420DBCCDFC}" type="slidenum">
              <a:rPr lang="en-US"/>
              <a:pPr/>
              <a:t>8</a:t>
            </a:fld>
            <a:endParaRPr lang="en-US"/>
          </a:p>
        </p:txBody>
      </p:sp>
      <p:sp>
        <p:nvSpPr>
          <p:cNvPr id="115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24E20E-0DFD-4669-8E89-57420DBCCDFC}" type="slidenum">
              <a:rPr lang="en-US"/>
              <a:pPr/>
              <a:t>9</a:t>
            </a:fld>
            <a:endParaRPr lang="en-US"/>
          </a:p>
        </p:txBody>
      </p:sp>
      <p:sp>
        <p:nvSpPr>
          <p:cNvPr id="115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24E20E-0DFD-4669-8E89-57420DBCCDFC}" type="slidenum">
              <a:rPr lang="en-US"/>
              <a:pPr/>
              <a:t>10</a:t>
            </a:fld>
            <a:endParaRPr lang="en-US"/>
          </a:p>
        </p:txBody>
      </p:sp>
      <p:sp>
        <p:nvSpPr>
          <p:cNvPr id="115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24E20E-0DFD-4669-8E89-57420DBCCDFC}" type="slidenum">
              <a:rPr lang="en-US"/>
              <a:pPr/>
              <a:t>11</a:t>
            </a:fld>
            <a:endParaRPr lang="en-US"/>
          </a:p>
        </p:txBody>
      </p:sp>
      <p:sp>
        <p:nvSpPr>
          <p:cNvPr id="115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24E20E-0DFD-4669-8E89-57420DBCCDFC}" type="slidenum">
              <a:rPr lang="en-US"/>
              <a:pPr/>
              <a:t>12</a:t>
            </a:fld>
            <a:endParaRPr lang="en-US"/>
          </a:p>
        </p:txBody>
      </p:sp>
      <p:sp>
        <p:nvSpPr>
          <p:cNvPr id="115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24E20E-0DFD-4669-8E89-57420DBCCDFC}" type="slidenum">
              <a:rPr lang="en-US"/>
              <a:pPr/>
              <a:t>13</a:t>
            </a:fld>
            <a:endParaRPr lang="en-US"/>
          </a:p>
        </p:txBody>
      </p:sp>
      <p:sp>
        <p:nvSpPr>
          <p:cNvPr id="115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DC13-3A6B-45A6-BCDD-FFAA037746F8}" type="datetime1">
              <a:rPr lang="en-US" smtClean="0"/>
              <a:pPr/>
              <a:t>10/29/2010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6722-F98D-4828-913E-F4AAF0A7B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EA357-DFE0-4B13-8027-7CF9EA65BDC8}" type="datetime1">
              <a:rPr lang="en-US" smtClean="0"/>
              <a:pPr/>
              <a:t>10/29/2010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6722-F98D-4828-913E-F4AAF0A7B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BDCA-3ADD-4F9A-9850-9F9224290EB4}" type="datetime1">
              <a:rPr lang="en-US" smtClean="0"/>
              <a:pPr/>
              <a:t>10/29/2010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6722-F98D-4828-913E-F4AAF0A7B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16134-0331-4604-83BC-D0360C67F324}" type="datetime1">
              <a:rPr lang="en-US" smtClean="0"/>
              <a:pPr/>
              <a:t>10/29/2010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6722-F98D-4828-913E-F4AAF0A7B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0EE2-6EC9-49DB-9905-9C82BC641353}" type="datetime1">
              <a:rPr lang="en-US" smtClean="0"/>
              <a:pPr/>
              <a:t>10/29/2010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6722-F98D-4828-913E-F4AAF0A7B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8EEC-E6A2-4E82-8745-A07D7E23E240}" type="datetime1">
              <a:rPr lang="en-US" smtClean="0"/>
              <a:pPr/>
              <a:t>10/29/2010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6722-F98D-4828-913E-F4AAF0A7B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B66D-E64C-47EB-8D05-F636334A7286}" type="datetime1">
              <a:rPr lang="en-US" smtClean="0"/>
              <a:pPr/>
              <a:t>10/29/2010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6722-F98D-4828-913E-F4AAF0A7B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401C-C5BD-4CDB-961B-85B2C2A81FB1}" type="datetime1">
              <a:rPr lang="en-US" smtClean="0"/>
              <a:pPr/>
              <a:t>10/29/2010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6722-F98D-4828-913E-F4AAF0A7B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D77D3-A51E-4BA1-B342-0F27DC2A4ED5}" type="datetime1">
              <a:rPr lang="en-US" smtClean="0"/>
              <a:pPr/>
              <a:t>10/29/2010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6722-F98D-4828-913E-F4AAF0A7B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86E6A-C838-40C3-8380-7BC229215CC3}" type="datetime1">
              <a:rPr lang="en-US" smtClean="0"/>
              <a:pPr/>
              <a:t>10/29/2010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6722-F98D-4828-913E-F4AAF0A7B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FFD0-5E0B-44C4-B0FA-C134581CE48D}" type="datetime1">
              <a:rPr lang="en-US" smtClean="0"/>
              <a:pPr/>
              <a:t>10/29/2010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6722-F98D-4828-913E-F4AAF0A7B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760A2-F541-43DD-B182-337A6A8840F3}" type="datetime1">
              <a:rPr lang="en-US" smtClean="0"/>
              <a:pPr/>
              <a:t>10/29/2010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Young Innovators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C6722-F98D-4828-913E-F4AAF0A7B2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/>
          <a:ea typeface="+mj-ea"/>
          <a:cs typeface="Times New Roma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.pd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d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df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df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d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d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d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df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d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df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pd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df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df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1.pd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df"/><Relationship Id="rId10" Type="http://schemas.openxmlformats.org/officeDocument/2006/relationships/image" Target="../media/image31.png"/><Relationship Id="rId4" Type="http://schemas.openxmlformats.org/officeDocument/2006/relationships/image" Target="../media/image3.png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df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d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d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pdf"/><Relationship Id="rId7" Type="http://schemas.openxmlformats.org/officeDocument/2006/relationships/image" Target="../media/image3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df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pdf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df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ben\aiche05-wet4blade\side_wet_X1_50rpm.avi" TargetMode="External"/><Relationship Id="rId6" Type="http://schemas.openxmlformats.org/officeDocument/2006/relationships/image" Target="../media/image2.pdf"/><Relationship Id="rId11" Type="http://schemas.openxmlformats.org/officeDocument/2006/relationships/image" Target="../media/image39.png"/><Relationship Id="rId5" Type="http://schemas.openxmlformats.org/officeDocument/2006/relationships/image" Target="../media/image3.png"/><Relationship Id="rId10" Type="http://schemas.openxmlformats.org/officeDocument/2006/relationships/image" Target="../media/image38.png"/><Relationship Id="rId4" Type="http://schemas.openxmlformats.org/officeDocument/2006/relationships/image" Target="../media/image1.pdf"/><Relationship Id="rId9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df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.pdf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df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.pdf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df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df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7" Type="http://schemas.openxmlformats.org/officeDocument/2006/relationships/image" Target="../media/image46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df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df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d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df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df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df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df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df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df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df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df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df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df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d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4.png"/><Relationship Id="rId4" Type="http://schemas.openxmlformats.org/officeDocument/2006/relationships/image" Target="../media/image2.pd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d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d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hyperlink" Target="http://www.imperial.ac.uk/spe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d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df"/><Relationship Id="rId5" Type="http://schemas.openxmlformats.org/officeDocument/2006/relationships/image" Target="../media/image3.png"/><Relationship Id="rId4" Type="http://schemas.openxmlformats.org/officeDocument/2006/relationships/image" Target="../media/image1.pd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d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d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d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d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d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772400" cy="1470025"/>
          </a:xfrm>
        </p:spPr>
        <p:txBody>
          <a:bodyPr/>
          <a:lstStyle/>
          <a:p>
            <a:r>
              <a:rPr lang="en-US" cap="small" dirty="0" smtClean="0">
                <a:solidFill>
                  <a:schemeClr val="accent1">
                    <a:lumMod val="75000"/>
                  </a:schemeClr>
                </a:solidFill>
              </a:rPr>
              <a:t>Innovators 2010</a:t>
            </a:r>
            <a:endParaRPr lang="en-US" cap="smal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927225"/>
            <a:ext cx="8077200" cy="3330575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Particle Engineering: The Role of Interfacial Properties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GB" sz="2400" dirty="0" smtClean="0">
                <a:solidFill>
                  <a:schemeClr val="tx1"/>
                </a:solidFill>
              </a:rPr>
              <a:t>2010 AAPS New Investigator Grant In Pharmaceutics And Drug Delivery And Pharmaceutical Technologies</a:t>
            </a:r>
          </a:p>
          <a:p>
            <a:endParaRPr lang="en-US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Dr Jerry Y. Y. Heng</a:t>
            </a:r>
          </a:p>
          <a:p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Department of Chemical Engineering, Imperial College London, South Kensington, London SW7 2AZ, United Kingdom</a:t>
            </a:r>
          </a:p>
        </p:txBody>
      </p:sp>
      <p:pic>
        <p:nvPicPr>
          <p:cNvPr id="6" name="Picture 5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648200" y="5867400"/>
            <a:ext cx="2489073" cy="764032"/>
          </a:xfrm>
          <a:prstGeom prst="rect">
            <a:avLst/>
          </a:prstGeom>
        </p:spPr>
      </p:pic>
      <p:pic>
        <p:nvPicPr>
          <p:cNvPr id="7" name="Picture 6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057400" y="5867400"/>
            <a:ext cx="2047875" cy="685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2400" y="152400"/>
            <a:ext cx="8839199" cy="6553200"/>
          </a:xfrm>
          <a:prstGeom prst="rect">
            <a:avLst/>
          </a:prstGeom>
          <a:noFill/>
          <a:ln w="50800" cap="flat" cmpd="thickThin" algn="ctr">
            <a:solidFill>
              <a:schemeClr val="accent1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Text Box 2"/>
          <p:cNvSpPr txBox="1">
            <a:spLocks noChangeArrowheads="1"/>
          </p:cNvSpPr>
          <p:nvPr/>
        </p:nvSpPr>
        <p:spPr bwMode="auto">
          <a:xfrm>
            <a:off x="611188" y="304800"/>
            <a:ext cx="79930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2400" b="1" dirty="0" smtClean="0">
                <a:solidFill>
                  <a:srgbClr val="000099"/>
                </a:solidFill>
              </a:rPr>
              <a:t>IGC - Heterogeneity (Mapping)</a:t>
            </a:r>
            <a:endParaRPr lang="en-GB" sz="2400" b="1" dirty="0">
              <a:solidFill>
                <a:srgbClr val="000099"/>
              </a:solidFill>
            </a:endParaRPr>
          </a:p>
        </p:txBody>
      </p:sp>
      <p:sp>
        <p:nvSpPr>
          <p:cNvPr id="9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92" name="Picture 91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93" name="Picture 92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3850" y="990600"/>
            <a:ext cx="8569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accent6"/>
                </a:solidFill>
              </a:rPr>
              <a:t>IGC – conventionally at infinite dilution – preferentially probe high energetic sites?</a:t>
            </a:r>
          </a:p>
          <a:p>
            <a:r>
              <a:rPr lang="en-US" sz="1800" dirty="0">
                <a:solidFill>
                  <a:schemeClr val="accent6"/>
                </a:solidFill>
              </a:rPr>
              <a:t>Heterogeneity – surface energy as a function of surface coverage.</a:t>
            </a:r>
          </a:p>
        </p:txBody>
      </p:sp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07025" y="5994400"/>
            <a:ext cx="34861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04975" y="1953214"/>
            <a:ext cx="5991225" cy="376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Text Box 2"/>
          <p:cNvSpPr txBox="1">
            <a:spLocks noChangeArrowheads="1"/>
          </p:cNvSpPr>
          <p:nvPr/>
        </p:nvSpPr>
        <p:spPr bwMode="auto">
          <a:xfrm>
            <a:off x="611188" y="304800"/>
            <a:ext cx="79930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2400" b="1" dirty="0" smtClean="0">
                <a:solidFill>
                  <a:srgbClr val="000099"/>
                </a:solidFill>
              </a:rPr>
              <a:t>Case Study: Surface Energy of Aspirin</a:t>
            </a:r>
            <a:endParaRPr lang="en-GB" sz="2400" b="1" dirty="0">
              <a:solidFill>
                <a:srgbClr val="000099"/>
              </a:solidFill>
            </a:endParaRPr>
          </a:p>
        </p:txBody>
      </p:sp>
      <p:sp>
        <p:nvSpPr>
          <p:cNvPr id="9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92" name="Picture 91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93" name="Picture 92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47738" y="1166813"/>
            <a:ext cx="72485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Text Box 2"/>
          <p:cNvSpPr txBox="1">
            <a:spLocks noChangeArrowheads="1"/>
          </p:cNvSpPr>
          <p:nvPr/>
        </p:nvSpPr>
        <p:spPr bwMode="auto">
          <a:xfrm>
            <a:off x="611188" y="304800"/>
            <a:ext cx="79930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2400" b="1" dirty="0" err="1" smtClean="0">
                <a:solidFill>
                  <a:srgbClr val="000099"/>
                </a:solidFill>
              </a:rPr>
              <a:t>HomoHetero-geneity</a:t>
            </a:r>
            <a:r>
              <a:rPr lang="en-GB" sz="2400" b="1" dirty="0" smtClean="0">
                <a:solidFill>
                  <a:srgbClr val="000099"/>
                </a:solidFill>
              </a:rPr>
              <a:t> Mapping</a:t>
            </a:r>
            <a:endParaRPr lang="en-GB" sz="2400" b="1" dirty="0">
              <a:solidFill>
                <a:srgbClr val="000099"/>
              </a:solidFill>
            </a:endParaRPr>
          </a:p>
        </p:txBody>
      </p:sp>
      <p:sp>
        <p:nvSpPr>
          <p:cNvPr id="9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92" name="Picture 91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93" name="Picture 92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" y="990600"/>
            <a:ext cx="732648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67275" y="5600700"/>
            <a:ext cx="30575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Text Box 2"/>
          <p:cNvSpPr txBox="1">
            <a:spLocks noChangeArrowheads="1"/>
          </p:cNvSpPr>
          <p:nvPr/>
        </p:nvSpPr>
        <p:spPr bwMode="auto">
          <a:xfrm>
            <a:off x="611188" y="304800"/>
            <a:ext cx="799306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2400" b="1" dirty="0" smtClean="0">
                <a:solidFill>
                  <a:srgbClr val="000099"/>
                </a:solidFill>
              </a:rPr>
              <a:t>Effects of Processing on Lactose</a:t>
            </a:r>
            <a:endParaRPr lang="en-GB" sz="2400" b="1" dirty="0">
              <a:solidFill>
                <a:srgbClr val="000099"/>
              </a:solidFill>
            </a:endParaRPr>
          </a:p>
        </p:txBody>
      </p:sp>
      <p:sp>
        <p:nvSpPr>
          <p:cNvPr id="9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92" name="Picture 91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93" name="Picture 92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81088" y="1066800"/>
            <a:ext cx="6981825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76650" y="5838825"/>
            <a:ext cx="44005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Text Box 2"/>
          <p:cNvSpPr txBox="1">
            <a:spLocks noChangeArrowheads="1"/>
          </p:cNvSpPr>
          <p:nvPr/>
        </p:nvSpPr>
        <p:spPr bwMode="auto">
          <a:xfrm>
            <a:off x="611188" y="304800"/>
            <a:ext cx="79930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2400" b="1" dirty="0" smtClean="0">
                <a:solidFill>
                  <a:srgbClr val="000099"/>
                </a:solidFill>
              </a:rPr>
              <a:t>Effects of Crystallisation: </a:t>
            </a:r>
            <a:r>
              <a:rPr lang="en-GB" sz="2400" b="1" dirty="0" err="1" smtClean="0">
                <a:solidFill>
                  <a:srgbClr val="000099"/>
                </a:solidFill>
              </a:rPr>
              <a:t>Mannitol</a:t>
            </a:r>
            <a:endParaRPr lang="en-GB" sz="2400" b="1" dirty="0">
              <a:solidFill>
                <a:srgbClr val="000099"/>
              </a:solidFill>
            </a:endParaRPr>
          </a:p>
        </p:txBody>
      </p:sp>
      <p:sp>
        <p:nvSpPr>
          <p:cNvPr id="9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92" name="Picture 91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93" name="Picture 92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3425" y="1066800"/>
            <a:ext cx="767715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57275" y="5610225"/>
            <a:ext cx="7172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Text Box 2"/>
          <p:cNvSpPr txBox="1">
            <a:spLocks noChangeArrowheads="1"/>
          </p:cNvSpPr>
          <p:nvPr/>
        </p:nvSpPr>
        <p:spPr bwMode="auto">
          <a:xfrm>
            <a:off x="611188" y="304800"/>
            <a:ext cx="799306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2400" b="1" dirty="0" smtClean="0">
                <a:solidFill>
                  <a:srgbClr val="000099"/>
                </a:solidFill>
              </a:rPr>
              <a:t>Modification of Lactose Surface Properties for Pulmonary Drug Delivery</a:t>
            </a:r>
            <a:endParaRPr lang="en-GB" sz="2400" b="1" dirty="0">
              <a:solidFill>
                <a:srgbClr val="000099"/>
              </a:solidFill>
            </a:endParaRPr>
          </a:p>
        </p:txBody>
      </p:sp>
      <p:sp>
        <p:nvSpPr>
          <p:cNvPr id="9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92" name="Picture 91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93" name="Picture 92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7713" y="1143000"/>
            <a:ext cx="76485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19600" y="5915025"/>
            <a:ext cx="39243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Text Box 2"/>
          <p:cNvSpPr txBox="1">
            <a:spLocks noChangeArrowheads="1"/>
          </p:cNvSpPr>
          <p:nvPr/>
        </p:nvSpPr>
        <p:spPr bwMode="auto">
          <a:xfrm>
            <a:off x="611188" y="304800"/>
            <a:ext cx="79930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2400" b="1" dirty="0" smtClean="0">
                <a:solidFill>
                  <a:srgbClr val="000099"/>
                </a:solidFill>
              </a:rPr>
              <a:t>Case Study: Dissolution of Paracetamol</a:t>
            </a:r>
            <a:endParaRPr lang="en-GB" sz="2400" b="1" dirty="0">
              <a:solidFill>
                <a:srgbClr val="000099"/>
              </a:solidFill>
            </a:endParaRPr>
          </a:p>
        </p:txBody>
      </p:sp>
      <p:sp>
        <p:nvSpPr>
          <p:cNvPr id="9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92" name="Picture 91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93" name="Picture 92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28738" y="1290638"/>
            <a:ext cx="648652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Text Box 2"/>
          <p:cNvSpPr txBox="1">
            <a:spLocks noChangeArrowheads="1"/>
          </p:cNvSpPr>
          <p:nvPr/>
        </p:nvSpPr>
        <p:spPr bwMode="auto">
          <a:xfrm>
            <a:off x="611188" y="304800"/>
            <a:ext cx="79930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2400" b="1" dirty="0" smtClean="0">
                <a:solidFill>
                  <a:srgbClr val="000099"/>
                </a:solidFill>
              </a:rPr>
              <a:t>Case Study: Granulation of </a:t>
            </a:r>
            <a:r>
              <a:rPr lang="en-GB" sz="2400" b="1" dirty="0" err="1" smtClean="0">
                <a:solidFill>
                  <a:srgbClr val="000099"/>
                </a:solidFill>
              </a:rPr>
              <a:t>Mannitol</a:t>
            </a:r>
            <a:r>
              <a:rPr lang="en-GB" sz="2400" b="1" dirty="0" smtClean="0">
                <a:solidFill>
                  <a:srgbClr val="000099"/>
                </a:solidFill>
              </a:rPr>
              <a:t>/Ibuprofen</a:t>
            </a:r>
            <a:endParaRPr lang="en-GB" sz="2400" b="1" dirty="0">
              <a:solidFill>
                <a:srgbClr val="000099"/>
              </a:solidFill>
            </a:endParaRPr>
          </a:p>
        </p:txBody>
      </p:sp>
      <p:sp>
        <p:nvSpPr>
          <p:cNvPr id="9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92" name="Picture 91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93" name="Picture 92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sp>
        <p:nvSpPr>
          <p:cNvPr id="6" name="Rectangle 668"/>
          <p:cNvSpPr>
            <a:spLocks noChangeArrowheads="1"/>
          </p:cNvSpPr>
          <p:nvPr/>
        </p:nvSpPr>
        <p:spPr bwMode="auto">
          <a:xfrm>
            <a:off x="2555875" y="1203325"/>
            <a:ext cx="4679950" cy="168751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 sz="1800">
                <a:solidFill>
                  <a:srgbClr val="000099"/>
                </a:solidFill>
                <a:cs typeface="Times New Roman" pitchFamily="18" charset="0"/>
              </a:rPr>
              <a:t>Four key parameters: </a:t>
            </a:r>
          </a:p>
          <a:p>
            <a:pPr marL="533400" lvl="1" indent="-177800">
              <a:spcBef>
                <a:spcPct val="20000"/>
              </a:spcBef>
              <a:buFontTx/>
              <a:buChar char="•"/>
            </a:pPr>
            <a:r>
              <a:rPr lang="en-US" sz="1800">
                <a:solidFill>
                  <a:srgbClr val="000099"/>
                </a:solidFill>
                <a:cs typeface="Times New Roman" pitchFamily="18" charset="0"/>
              </a:rPr>
              <a:t>Particle surface roughness amplitude,</a:t>
            </a:r>
          </a:p>
          <a:p>
            <a:pPr marL="533400" lvl="1" indent="-177800">
              <a:spcBef>
                <a:spcPct val="20000"/>
              </a:spcBef>
              <a:buFontTx/>
              <a:buChar char="•"/>
            </a:pPr>
            <a:r>
              <a:rPr lang="en-US" sz="1800">
                <a:solidFill>
                  <a:srgbClr val="000099"/>
                </a:solidFill>
                <a:cs typeface="Times New Roman" pitchFamily="18" charset="0"/>
              </a:rPr>
              <a:t>Particle correlation length, </a:t>
            </a:r>
          </a:p>
          <a:p>
            <a:pPr marL="533400" lvl="1" indent="-177800">
              <a:spcBef>
                <a:spcPct val="20000"/>
              </a:spcBef>
              <a:buFontTx/>
              <a:buChar char="•"/>
            </a:pPr>
            <a:r>
              <a:rPr lang="en-US" sz="1800">
                <a:solidFill>
                  <a:srgbClr val="000099"/>
                </a:solidFill>
                <a:cs typeface="Times New Roman" pitchFamily="18" charset="0"/>
              </a:rPr>
              <a:t>Equilibrium contact angle,</a:t>
            </a:r>
          </a:p>
          <a:p>
            <a:pPr marL="533400" lvl="1" indent="-177800">
              <a:spcBef>
                <a:spcPct val="20000"/>
              </a:spcBef>
              <a:buFontTx/>
              <a:buChar char="•"/>
            </a:pPr>
            <a:r>
              <a:rPr lang="en-US" sz="1800">
                <a:solidFill>
                  <a:srgbClr val="000099"/>
                </a:solidFill>
                <a:cs typeface="Times New Roman" pitchFamily="18" charset="0"/>
              </a:rPr>
              <a:t>Relative droplet sizes.</a:t>
            </a:r>
            <a:endParaRPr lang="en-GB" sz="1800">
              <a:solidFill>
                <a:srgbClr val="000099"/>
              </a:solidFill>
              <a:cs typeface="Times New Roman" pitchFamily="18" charset="0"/>
            </a:endParaRPr>
          </a:p>
        </p:txBody>
      </p:sp>
      <p:pic>
        <p:nvPicPr>
          <p:cNvPr id="10" name="Picture 674"/>
          <p:cNvPicPr>
            <a:picLocks noChangeAspect="1" noChangeArrowheads="1"/>
          </p:cNvPicPr>
          <p:nvPr/>
        </p:nvPicPr>
        <p:blipFill>
          <a:blip r:embed="rId7"/>
          <a:srcRect l="2713" t="3348" r="22369" b="46593"/>
          <a:stretch>
            <a:fillRect/>
          </a:stretch>
        </p:blipFill>
        <p:spPr bwMode="auto">
          <a:xfrm>
            <a:off x="539750" y="1682750"/>
            <a:ext cx="2087563" cy="1104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1" name="Picture 67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822" y="2760662"/>
            <a:ext cx="3329778" cy="3106738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2" name="Rectangle 676"/>
          <p:cNvSpPr>
            <a:spLocks noChangeArrowheads="1"/>
          </p:cNvSpPr>
          <p:nvPr/>
        </p:nvSpPr>
        <p:spPr bwMode="auto">
          <a:xfrm>
            <a:off x="395288" y="922337"/>
            <a:ext cx="6335712" cy="641350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>
                <a:solidFill>
                  <a:srgbClr val="000099"/>
                </a:solidFill>
                <a:cs typeface="Times New Roman" pitchFamily="18" charset="0"/>
              </a:rPr>
              <a:t>Improve the flow of powder mixtures &amp; mechanical properties of tablets.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38600" y="3314699"/>
            <a:ext cx="4979887" cy="304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5000" y="1981200"/>
            <a:ext cx="3324225" cy="126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92" name="Picture 91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93" name="Picture 92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38163" y="685800"/>
            <a:ext cx="81375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altLang="zh-TW" sz="3200" b="1" dirty="0">
                <a:solidFill>
                  <a:srgbClr val="000066"/>
                </a:solidFill>
                <a:ea typeface="新細明體" pitchFamily="18" charset="-120"/>
              </a:rPr>
              <a:t>What is Surface Heterogeneity?</a:t>
            </a:r>
            <a:endParaRPr lang="en-GB" altLang="zh-TW" sz="3200" dirty="0">
              <a:solidFill>
                <a:srgbClr val="333399"/>
              </a:solidFill>
              <a:ea typeface="新細明體" pitchFamily="18" charset="-12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11188" y="1600200"/>
            <a:ext cx="8208962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altLang="zh-TW" sz="2200" dirty="0">
                <a:solidFill>
                  <a:srgbClr val="333399"/>
                </a:solidFill>
                <a:ea typeface="新細明體" pitchFamily="18" charset="-120"/>
              </a:rPr>
              <a:t>Different kinds of heterogeneity can be considered depending on:</a:t>
            </a:r>
          </a:p>
          <a:p>
            <a:endParaRPr lang="en-GB" altLang="zh-TW" sz="2200" dirty="0">
              <a:solidFill>
                <a:srgbClr val="333399"/>
              </a:solidFill>
              <a:ea typeface="新細明體" pitchFamily="18" charset="-120"/>
            </a:endParaRPr>
          </a:p>
          <a:p>
            <a:r>
              <a:rPr lang="en-GB" altLang="zh-TW" sz="2200" u="sng" dirty="0">
                <a:solidFill>
                  <a:srgbClr val="333399"/>
                </a:solidFill>
                <a:ea typeface="新細明體" pitchFamily="18" charset="-120"/>
              </a:rPr>
              <a:t>Surface Properties</a:t>
            </a:r>
          </a:p>
          <a:p>
            <a:r>
              <a:rPr lang="en-GB" altLang="zh-TW" sz="2200" dirty="0">
                <a:solidFill>
                  <a:srgbClr val="333399"/>
                </a:solidFill>
                <a:ea typeface="新細明體" pitchFamily="18" charset="-120"/>
              </a:rPr>
              <a:t>Topography – </a:t>
            </a:r>
            <a:r>
              <a:rPr lang="en-GB" altLang="zh-TW" sz="2200" dirty="0">
                <a:solidFill>
                  <a:srgbClr val="3366FF"/>
                </a:solidFill>
                <a:ea typeface="新細明體" pitchFamily="18" charset="-120"/>
              </a:rPr>
              <a:t>roughness, porosity</a:t>
            </a:r>
          </a:p>
          <a:p>
            <a:r>
              <a:rPr lang="en-GB" altLang="zh-TW" sz="2200" dirty="0">
                <a:solidFill>
                  <a:srgbClr val="333399"/>
                </a:solidFill>
                <a:ea typeface="新細明體" pitchFamily="18" charset="-120"/>
              </a:rPr>
              <a:t>Chemistry – </a:t>
            </a:r>
            <a:r>
              <a:rPr lang="en-GB" altLang="zh-TW" sz="2200" dirty="0">
                <a:solidFill>
                  <a:srgbClr val="3366FF"/>
                </a:solidFill>
                <a:ea typeface="新細明體" pitchFamily="18" charset="-120"/>
              </a:rPr>
              <a:t>molecules, functional group</a:t>
            </a:r>
          </a:p>
          <a:p>
            <a:r>
              <a:rPr lang="en-GB" altLang="zh-TW" sz="2200" dirty="0">
                <a:solidFill>
                  <a:srgbClr val="333399"/>
                </a:solidFill>
                <a:ea typeface="新細明體" pitchFamily="18" charset="-120"/>
              </a:rPr>
              <a:t>Thermodynamics – </a:t>
            </a:r>
            <a:r>
              <a:rPr lang="en-GB" altLang="zh-TW" sz="2200" dirty="0">
                <a:solidFill>
                  <a:srgbClr val="3366FF"/>
                </a:solidFill>
                <a:ea typeface="新細明體" pitchFamily="18" charset="-120"/>
              </a:rPr>
              <a:t>surface energy, hydrophobic/hydrophilic</a:t>
            </a:r>
          </a:p>
          <a:p>
            <a:endParaRPr lang="en-GB" altLang="zh-TW" sz="2200" dirty="0">
              <a:solidFill>
                <a:srgbClr val="333399"/>
              </a:solidFill>
              <a:ea typeface="新細明體" pitchFamily="18" charset="-120"/>
            </a:endParaRPr>
          </a:p>
          <a:p>
            <a:r>
              <a:rPr lang="en-GB" altLang="zh-TW" sz="2200" u="sng" dirty="0">
                <a:solidFill>
                  <a:srgbClr val="333399"/>
                </a:solidFill>
                <a:ea typeface="新細明體" pitchFamily="18" charset="-120"/>
              </a:rPr>
              <a:t>Length Scales</a:t>
            </a:r>
          </a:p>
          <a:p>
            <a:r>
              <a:rPr lang="en-GB" altLang="zh-TW" sz="2200" dirty="0" err="1">
                <a:solidFill>
                  <a:srgbClr val="333399"/>
                </a:solidFill>
                <a:ea typeface="新細明體" pitchFamily="18" charset="-120"/>
              </a:rPr>
              <a:t>Nano</a:t>
            </a:r>
            <a:r>
              <a:rPr lang="en-GB" altLang="zh-TW" sz="2200" dirty="0">
                <a:solidFill>
                  <a:srgbClr val="333399"/>
                </a:solidFill>
                <a:ea typeface="新細明體" pitchFamily="18" charset="-120"/>
              </a:rPr>
              <a:t>/Atomic – </a:t>
            </a:r>
            <a:r>
              <a:rPr lang="en-GB" altLang="zh-TW" sz="2200" dirty="0" err="1">
                <a:solidFill>
                  <a:srgbClr val="3366FF"/>
                </a:solidFill>
                <a:ea typeface="新細明體" pitchFamily="18" charset="-120"/>
              </a:rPr>
              <a:t>chemisorption</a:t>
            </a:r>
            <a:r>
              <a:rPr lang="en-GB" altLang="zh-TW" sz="2200" dirty="0">
                <a:solidFill>
                  <a:srgbClr val="3366FF"/>
                </a:solidFill>
                <a:ea typeface="新細明體" pitchFamily="18" charset="-120"/>
              </a:rPr>
              <a:t>/</a:t>
            </a:r>
            <a:r>
              <a:rPr lang="en-GB" altLang="zh-TW" sz="2200" dirty="0" err="1">
                <a:solidFill>
                  <a:srgbClr val="3366FF"/>
                </a:solidFill>
                <a:ea typeface="新細明體" pitchFamily="18" charset="-120"/>
              </a:rPr>
              <a:t>physisorption</a:t>
            </a:r>
            <a:r>
              <a:rPr lang="en-GB" altLang="zh-TW" sz="2200" dirty="0">
                <a:solidFill>
                  <a:srgbClr val="3366FF"/>
                </a:solidFill>
                <a:ea typeface="新細明體" pitchFamily="18" charset="-120"/>
              </a:rPr>
              <a:t> of molecules</a:t>
            </a:r>
          </a:p>
          <a:p>
            <a:r>
              <a:rPr lang="en-GB" altLang="zh-TW" sz="2200" dirty="0">
                <a:solidFill>
                  <a:srgbClr val="333399"/>
                </a:solidFill>
                <a:ea typeface="新細明體" pitchFamily="18" charset="-120"/>
              </a:rPr>
              <a:t>Microscopic – </a:t>
            </a:r>
            <a:r>
              <a:rPr lang="en-GB" altLang="zh-TW" sz="2200" dirty="0">
                <a:solidFill>
                  <a:srgbClr val="3366FF"/>
                </a:solidFill>
                <a:ea typeface="新細明體" pitchFamily="18" charset="-120"/>
              </a:rPr>
              <a:t>adsorption, surface reaction of substrate</a:t>
            </a:r>
          </a:p>
          <a:p>
            <a:r>
              <a:rPr lang="en-GB" altLang="zh-TW" sz="2200" dirty="0">
                <a:solidFill>
                  <a:srgbClr val="333399"/>
                </a:solidFill>
                <a:ea typeface="新細明體" pitchFamily="18" charset="-120"/>
              </a:rPr>
              <a:t>Macroscopic – </a:t>
            </a:r>
            <a:r>
              <a:rPr lang="en-GB" altLang="zh-TW" sz="2200" dirty="0">
                <a:solidFill>
                  <a:srgbClr val="3366FF"/>
                </a:solidFill>
                <a:ea typeface="新細明體" pitchFamily="18" charset="-120"/>
              </a:rPr>
              <a:t>wetting behaviour</a:t>
            </a:r>
          </a:p>
          <a:p>
            <a:endParaRPr lang="en-GB" altLang="zh-TW" sz="2200" dirty="0">
              <a:ea typeface="新細明體" pitchFamily="18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Text Box 2"/>
          <p:cNvSpPr txBox="1">
            <a:spLocks noChangeArrowheads="1"/>
          </p:cNvSpPr>
          <p:nvPr/>
        </p:nvSpPr>
        <p:spPr bwMode="auto">
          <a:xfrm>
            <a:off x="611188" y="304800"/>
            <a:ext cx="79930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2400" b="1" dirty="0" smtClean="0">
                <a:solidFill>
                  <a:srgbClr val="000099"/>
                </a:solidFill>
              </a:rPr>
              <a:t>Modelling Surface Energy Distributions</a:t>
            </a:r>
            <a:endParaRPr lang="en-GB" sz="2400" b="1" dirty="0">
              <a:solidFill>
                <a:srgbClr val="000099"/>
              </a:solidFill>
            </a:endParaRPr>
          </a:p>
        </p:txBody>
      </p:sp>
      <p:sp>
        <p:nvSpPr>
          <p:cNvPr id="9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92" name="Picture 91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93" name="Picture 92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3425" y="838200"/>
            <a:ext cx="76771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4213" y="4038600"/>
            <a:ext cx="8208962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altLang="zh-TW" sz="2200" dirty="0">
                <a:solidFill>
                  <a:srgbClr val="333399"/>
                </a:solidFill>
                <a:ea typeface="新細明體" pitchFamily="18" charset="-120"/>
              </a:rPr>
              <a:t>Assumption: measured surface energy is the average of surface energy of all filled sites.</a:t>
            </a:r>
          </a:p>
          <a:p>
            <a:endParaRPr lang="en-GB" altLang="zh-TW" sz="2200" dirty="0">
              <a:solidFill>
                <a:srgbClr val="333399"/>
              </a:solidFill>
              <a:ea typeface="新細明體" pitchFamily="18" charset="-120"/>
            </a:endParaRPr>
          </a:p>
          <a:p>
            <a:r>
              <a:rPr lang="en-GB" altLang="zh-TW" sz="2200" dirty="0">
                <a:solidFill>
                  <a:srgbClr val="333399"/>
                </a:solidFill>
                <a:ea typeface="新細明體" pitchFamily="18" charset="-120"/>
              </a:rPr>
              <a:t>Experimentally, we can obtain the surface energy and the surface coverage – want to know surface energy “distribution”.</a:t>
            </a:r>
            <a:endParaRPr lang="en-GB" altLang="zh-TW" sz="2200" dirty="0">
              <a:ea typeface="新細明體" pitchFamily="18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cap="small" dirty="0" smtClean="0">
                <a:solidFill>
                  <a:srgbClr val="730000"/>
                </a:solidFill>
              </a:rPr>
              <a:t>Outline</a:t>
            </a:r>
            <a:endParaRPr lang="en-US" sz="3200" u="sng" cap="small" dirty="0">
              <a:solidFill>
                <a:srgbClr val="73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</a:pPr>
            <a:r>
              <a:rPr lang="en-GB" sz="4000" dirty="0" smtClean="0">
                <a:solidFill>
                  <a:srgbClr val="000066"/>
                </a:solidFill>
              </a:rPr>
              <a:t>Definitions</a:t>
            </a:r>
            <a:r>
              <a:rPr lang="en-GB" sz="2400" dirty="0" smtClean="0">
                <a:solidFill>
                  <a:srgbClr val="000066"/>
                </a:solidFill>
              </a:rPr>
              <a:t/>
            </a:r>
            <a:br>
              <a:rPr lang="en-GB" sz="2400" dirty="0" smtClean="0">
                <a:solidFill>
                  <a:srgbClr val="000066"/>
                </a:solidFill>
              </a:rPr>
            </a:br>
            <a:endParaRPr lang="en-GB" dirty="0" smtClean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1200" dirty="0" smtClean="0">
                <a:solidFill>
                  <a:srgbClr val="000066"/>
                </a:solidFill>
              </a:rPr>
              <a:t/>
            </a:r>
            <a:br>
              <a:rPr lang="en-GB" sz="1200" dirty="0" smtClean="0">
                <a:solidFill>
                  <a:srgbClr val="000066"/>
                </a:solidFill>
              </a:rPr>
            </a:br>
            <a:r>
              <a:rPr lang="en-GB" sz="4000" dirty="0" smtClean="0">
                <a:solidFill>
                  <a:srgbClr val="000066"/>
                </a:solidFill>
              </a:rPr>
              <a:t>Work in SPEL</a:t>
            </a:r>
          </a:p>
          <a:p>
            <a:pPr>
              <a:lnSpc>
                <a:spcPct val="80000"/>
              </a:lnSpc>
            </a:pPr>
            <a:r>
              <a:rPr lang="en-GB" sz="3100" dirty="0" smtClean="0">
                <a:solidFill>
                  <a:srgbClr val="000066"/>
                </a:solidFill>
              </a:rPr>
              <a:t>	Surface Properties</a:t>
            </a:r>
          </a:p>
          <a:p>
            <a:pPr>
              <a:lnSpc>
                <a:spcPct val="80000"/>
              </a:lnSpc>
            </a:pPr>
            <a:r>
              <a:rPr lang="en-GB" sz="3100" dirty="0" smtClean="0">
                <a:solidFill>
                  <a:srgbClr val="000066"/>
                </a:solidFill>
              </a:rPr>
              <a:t>	Milling</a:t>
            </a:r>
          </a:p>
          <a:p>
            <a:pPr>
              <a:lnSpc>
                <a:spcPct val="80000"/>
              </a:lnSpc>
            </a:pPr>
            <a:r>
              <a:rPr lang="en-GB" sz="3100" dirty="0" smtClean="0">
                <a:solidFill>
                  <a:srgbClr val="000066"/>
                </a:solidFill>
              </a:rPr>
              <a:t>	Granulation</a:t>
            </a:r>
          </a:p>
          <a:p>
            <a:pPr>
              <a:lnSpc>
                <a:spcPct val="80000"/>
              </a:lnSpc>
            </a:pPr>
            <a:r>
              <a:rPr lang="en-GB" sz="3100" dirty="0" smtClean="0">
                <a:solidFill>
                  <a:srgbClr val="000066"/>
                </a:solidFill>
              </a:rPr>
              <a:t>	Drying</a:t>
            </a:r>
          </a:p>
          <a:p>
            <a:pPr>
              <a:lnSpc>
                <a:spcPct val="80000"/>
              </a:lnSpc>
            </a:pPr>
            <a:r>
              <a:rPr lang="en-GB" sz="3100" dirty="0" smtClean="0">
                <a:solidFill>
                  <a:srgbClr val="000066"/>
                </a:solidFill>
              </a:rPr>
              <a:t>	Crystallisation </a:t>
            </a:r>
          </a:p>
          <a:p>
            <a:pPr>
              <a:lnSpc>
                <a:spcPct val="80000"/>
              </a:lnSpc>
            </a:pPr>
            <a:r>
              <a:rPr lang="en-GB" dirty="0" smtClean="0">
                <a:solidFill>
                  <a:srgbClr val="000066"/>
                </a:solidFill>
              </a:rPr>
              <a:t>	</a:t>
            </a:r>
            <a:endParaRPr lang="en-GB" sz="1200" dirty="0" smtClean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4000" dirty="0" smtClean="0">
                <a:solidFill>
                  <a:srgbClr val="000066"/>
                </a:solidFill>
              </a:rPr>
              <a:t>Current/Developing Work (Crystal Engineering)</a:t>
            </a:r>
          </a:p>
          <a:p>
            <a:pPr>
              <a:lnSpc>
                <a:spcPct val="80000"/>
              </a:lnSpc>
            </a:pPr>
            <a:r>
              <a:rPr lang="en-GB" sz="2400" dirty="0" smtClean="0">
                <a:solidFill>
                  <a:srgbClr val="000066"/>
                </a:solidFill>
              </a:rPr>
              <a:t>	</a:t>
            </a:r>
            <a:r>
              <a:rPr lang="en-GB" dirty="0" err="1" smtClean="0">
                <a:solidFill>
                  <a:srgbClr val="000066"/>
                </a:solidFill>
              </a:rPr>
              <a:t>Templated</a:t>
            </a:r>
            <a:r>
              <a:rPr lang="en-GB" dirty="0" smtClean="0">
                <a:solidFill>
                  <a:srgbClr val="000066"/>
                </a:solidFill>
              </a:rPr>
              <a:t>/Seeded Crystallisation</a:t>
            </a:r>
            <a:r>
              <a:rPr lang="en-GB" sz="2400" dirty="0" smtClean="0">
                <a:solidFill>
                  <a:srgbClr val="000066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GB" dirty="0" smtClean="0">
                <a:solidFill>
                  <a:srgbClr val="000066"/>
                </a:solidFill>
              </a:rPr>
              <a:t>	Flow Induced Protein Crystallisation</a:t>
            </a:r>
          </a:p>
          <a:p>
            <a:pPr>
              <a:lnSpc>
                <a:spcPct val="80000"/>
              </a:lnSpc>
            </a:pPr>
            <a:endParaRPr lang="en-GB" dirty="0" smtClean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</a:pPr>
            <a:r>
              <a:rPr lang="en-GB" sz="4000" dirty="0" smtClean="0">
                <a:solidFill>
                  <a:srgbClr val="000066"/>
                </a:solidFill>
              </a:rPr>
              <a:t>Conclusions</a:t>
            </a:r>
          </a:p>
          <a:p>
            <a:pPr>
              <a:lnSpc>
                <a:spcPct val="80000"/>
              </a:lnSpc>
            </a:pPr>
            <a:r>
              <a:rPr lang="en-GB" sz="4000" dirty="0" smtClean="0">
                <a:solidFill>
                  <a:srgbClr val="000066"/>
                </a:solidFill>
              </a:rPr>
              <a:t>Acknowledgements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5" name="Picture 4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6" name="Picture 5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95800" y="2285762"/>
            <a:ext cx="43434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Inverse Gas Chromatography – Heterogeneity</a:t>
            </a:r>
            <a:r>
              <a:rPr lang="en-GB" sz="1400" dirty="0" smtClean="0">
                <a:solidFill>
                  <a:srgbClr val="FF0000"/>
                </a:solidFill>
              </a:rPr>
              <a:t> 		Homogeneity/Heterogeneity </a:t>
            </a:r>
          </a:p>
          <a:p>
            <a:r>
              <a:rPr lang="en-GB" sz="1400" dirty="0" smtClean="0">
                <a:solidFill>
                  <a:srgbClr val="FF0000"/>
                </a:solidFill>
              </a:rPr>
              <a:t>	Surface Energy Dependence on Crystal Habits</a:t>
            </a:r>
          </a:p>
          <a:p>
            <a:r>
              <a:rPr lang="en-GB" sz="1400" dirty="0" smtClean="0">
                <a:solidFill>
                  <a:srgbClr val="FF0000"/>
                </a:solidFill>
              </a:rPr>
              <a:t>	Spray Dried Lactose</a:t>
            </a:r>
          </a:p>
          <a:p>
            <a:r>
              <a:rPr lang="en-GB" sz="1400" dirty="0" smtClean="0">
                <a:solidFill>
                  <a:srgbClr val="FF0000"/>
                </a:solidFill>
              </a:rPr>
              <a:t>	Effect of Fines on Carrier Particles Lactose</a:t>
            </a:r>
          </a:p>
          <a:p>
            <a:endParaRPr lang="en-GB" sz="1400" dirty="0" smtClean="0">
              <a:solidFill>
                <a:srgbClr val="FF0000"/>
              </a:solidFill>
            </a:endParaRPr>
          </a:p>
          <a:p>
            <a:r>
              <a:rPr lang="en-GB" sz="1400" dirty="0" smtClean="0">
                <a:solidFill>
                  <a:srgbClr val="FF0000"/>
                </a:solidFill>
              </a:rPr>
              <a:t>	Modelling and surface energy distribution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Text Box 2"/>
          <p:cNvSpPr txBox="1">
            <a:spLocks noChangeArrowheads="1"/>
          </p:cNvSpPr>
          <p:nvPr/>
        </p:nvSpPr>
        <p:spPr bwMode="auto">
          <a:xfrm>
            <a:off x="611188" y="304800"/>
            <a:ext cx="79930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2400" b="1" dirty="0" smtClean="0">
                <a:solidFill>
                  <a:srgbClr val="000099"/>
                </a:solidFill>
              </a:rPr>
              <a:t>Modelling Surface Energy Distributions</a:t>
            </a:r>
            <a:endParaRPr lang="en-GB" sz="2400" b="1" dirty="0">
              <a:solidFill>
                <a:srgbClr val="000099"/>
              </a:solidFill>
            </a:endParaRPr>
          </a:p>
        </p:txBody>
      </p:sp>
      <p:sp>
        <p:nvSpPr>
          <p:cNvPr id="9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92" name="Picture 91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93" name="Picture 92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14310" y="838200"/>
            <a:ext cx="696289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10125" y="5762625"/>
            <a:ext cx="32670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Text Box 2"/>
          <p:cNvSpPr txBox="1">
            <a:spLocks noChangeArrowheads="1"/>
          </p:cNvSpPr>
          <p:nvPr/>
        </p:nvSpPr>
        <p:spPr bwMode="auto">
          <a:xfrm>
            <a:off x="611188" y="304800"/>
            <a:ext cx="79930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2400" b="1" dirty="0" smtClean="0">
                <a:solidFill>
                  <a:srgbClr val="000099"/>
                </a:solidFill>
              </a:rPr>
              <a:t>Modelling Surface Energy Distributions</a:t>
            </a:r>
            <a:endParaRPr lang="en-GB" sz="2400" b="1" dirty="0">
              <a:solidFill>
                <a:srgbClr val="000099"/>
              </a:solidFill>
            </a:endParaRPr>
          </a:p>
        </p:txBody>
      </p:sp>
      <p:sp>
        <p:nvSpPr>
          <p:cNvPr id="9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92" name="Picture 91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93" name="Picture 92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2600" y="5832131"/>
            <a:ext cx="32670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6737" y="914400"/>
            <a:ext cx="812006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Text Box 2"/>
          <p:cNvSpPr txBox="1">
            <a:spLocks noChangeArrowheads="1"/>
          </p:cNvSpPr>
          <p:nvPr/>
        </p:nvSpPr>
        <p:spPr bwMode="auto">
          <a:xfrm>
            <a:off x="611188" y="304800"/>
            <a:ext cx="79930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2400" b="1" dirty="0" smtClean="0">
                <a:solidFill>
                  <a:srgbClr val="000099"/>
                </a:solidFill>
              </a:rPr>
              <a:t>Drying of Pharmaceutical Solids</a:t>
            </a:r>
            <a:endParaRPr lang="en-GB" sz="2400" b="1" dirty="0">
              <a:solidFill>
                <a:srgbClr val="000099"/>
              </a:solidFill>
            </a:endParaRPr>
          </a:p>
        </p:txBody>
      </p:sp>
      <p:sp>
        <p:nvSpPr>
          <p:cNvPr id="9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92" name="Picture 91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93" name="Picture 92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092950" y="1063625"/>
            <a:ext cx="1943100" cy="4464050"/>
          </a:xfrm>
          <a:prstGeom prst="rect">
            <a:avLst/>
          </a:prstGeom>
          <a:gradFill rotWithShape="1">
            <a:gsLst>
              <a:gs pos="0">
                <a:srgbClr val="9999FF">
                  <a:alpha val="56000"/>
                </a:srgbClr>
              </a:gs>
              <a:gs pos="100000">
                <a:srgbClr val="CCFFFF">
                  <a:alpha val="95000"/>
                </a:srgbClr>
              </a:gs>
            </a:gsLst>
            <a:lin ang="189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68313" y="990600"/>
            <a:ext cx="64801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35000"/>
              </a:spcBef>
              <a:buFontTx/>
              <a:buChar char="•"/>
            </a:pPr>
            <a:r>
              <a:rPr lang="en-US" sz="2400" dirty="0">
                <a:solidFill>
                  <a:srgbClr val="333399"/>
                </a:solidFill>
              </a:rPr>
              <a:t>Majority of manufactured drug products are in powder form.</a:t>
            </a:r>
          </a:p>
          <a:p>
            <a:pPr marL="342900" indent="-342900">
              <a:spcBef>
                <a:spcPct val="35000"/>
              </a:spcBef>
              <a:buFontTx/>
              <a:buChar char="•"/>
            </a:pPr>
            <a:r>
              <a:rPr lang="en-US" sz="2400" dirty="0">
                <a:solidFill>
                  <a:srgbClr val="333399"/>
                </a:solidFill>
              </a:rPr>
              <a:t>Needs for maintaining </a:t>
            </a:r>
            <a:r>
              <a:rPr lang="en-US" sz="2400" dirty="0" err="1">
                <a:solidFill>
                  <a:srgbClr val="333399"/>
                </a:solidFill>
              </a:rPr>
              <a:t>processability</a:t>
            </a:r>
            <a:r>
              <a:rPr lang="en-US" sz="2400" dirty="0">
                <a:solidFill>
                  <a:srgbClr val="333399"/>
                </a:solidFill>
              </a:rPr>
              <a:t>, quality and marketability of solids.</a:t>
            </a:r>
          </a:p>
          <a:p>
            <a:pPr marL="342900" indent="-342900">
              <a:spcBef>
                <a:spcPct val="35000"/>
              </a:spcBef>
              <a:buFontTx/>
              <a:buChar char="•"/>
            </a:pPr>
            <a:r>
              <a:rPr lang="en-US" sz="2400" dirty="0">
                <a:solidFill>
                  <a:srgbClr val="333399"/>
                </a:solidFill>
              </a:rPr>
              <a:t>Numerous </a:t>
            </a:r>
            <a:r>
              <a:rPr lang="en-US" sz="24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recurring industrial problems </a:t>
            </a:r>
            <a:r>
              <a:rPr lang="en-US" sz="2400" dirty="0">
                <a:solidFill>
                  <a:srgbClr val="333399"/>
                </a:solidFill>
              </a:rPr>
              <a:t>in drying process:</a:t>
            </a:r>
          </a:p>
          <a:p>
            <a:pPr marL="1077913" lvl="1" indent="-285750">
              <a:lnSpc>
                <a:spcPct val="45000"/>
              </a:lnSpc>
              <a:spcBef>
                <a:spcPct val="35000"/>
              </a:spcBef>
              <a:buFontTx/>
              <a:buChar char="–"/>
            </a:pPr>
            <a:r>
              <a:rPr lang="en-US" sz="2400" dirty="0">
                <a:solidFill>
                  <a:srgbClr val="333399"/>
                </a:solidFill>
              </a:rPr>
              <a:t>Caking/agglomeration</a:t>
            </a:r>
          </a:p>
          <a:p>
            <a:pPr marL="1077913" lvl="1" indent="-285750">
              <a:lnSpc>
                <a:spcPct val="45000"/>
              </a:lnSpc>
              <a:spcBef>
                <a:spcPct val="35000"/>
              </a:spcBef>
              <a:buFontTx/>
              <a:buChar char="–"/>
            </a:pPr>
            <a:r>
              <a:rPr lang="en-US" sz="2400" dirty="0">
                <a:solidFill>
                  <a:srgbClr val="333399"/>
                </a:solidFill>
              </a:rPr>
              <a:t>Lump formation</a:t>
            </a:r>
          </a:p>
          <a:p>
            <a:pPr marL="1077913" lvl="1" indent="-285750">
              <a:lnSpc>
                <a:spcPct val="45000"/>
              </a:lnSpc>
              <a:spcBef>
                <a:spcPct val="35000"/>
              </a:spcBef>
              <a:buFontTx/>
              <a:buChar char="–"/>
            </a:pPr>
            <a:r>
              <a:rPr lang="en-US" sz="2400" dirty="0">
                <a:solidFill>
                  <a:srgbClr val="333399"/>
                </a:solidFill>
              </a:rPr>
              <a:t>Erratic flow</a:t>
            </a:r>
          </a:p>
          <a:p>
            <a:pPr marL="1077913" lvl="1" indent="-285750">
              <a:lnSpc>
                <a:spcPct val="45000"/>
              </a:lnSpc>
              <a:spcBef>
                <a:spcPct val="35000"/>
              </a:spcBef>
              <a:buFontTx/>
              <a:buChar char="–"/>
            </a:pPr>
            <a:r>
              <a:rPr lang="en-US" sz="2400" dirty="0">
                <a:solidFill>
                  <a:srgbClr val="333399"/>
                </a:solidFill>
              </a:rPr>
              <a:t>Decrease in purity</a:t>
            </a:r>
          </a:p>
          <a:p>
            <a:pPr marL="1077913" lvl="1" indent="-285750">
              <a:lnSpc>
                <a:spcPct val="45000"/>
              </a:lnSpc>
              <a:spcBef>
                <a:spcPct val="35000"/>
              </a:spcBef>
              <a:buFontTx/>
              <a:buChar char="–"/>
            </a:pPr>
            <a:r>
              <a:rPr lang="en-US" sz="2400" dirty="0">
                <a:solidFill>
                  <a:srgbClr val="333399"/>
                </a:solidFill>
              </a:rPr>
              <a:t>Irreversible damage </a:t>
            </a:r>
            <a:r>
              <a:rPr lang="en-US" sz="2400" i="1" dirty="0">
                <a:solidFill>
                  <a:srgbClr val="333399"/>
                </a:solidFill>
              </a:rPr>
              <a:t>etc</a:t>
            </a:r>
            <a:r>
              <a:rPr lang="en-US" sz="2400" dirty="0">
                <a:solidFill>
                  <a:srgbClr val="333399"/>
                </a:solidFill>
              </a:rPr>
              <a:t>.</a:t>
            </a:r>
          </a:p>
          <a:p>
            <a:pPr marL="342900" indent="-342900">
              <a:spcBef>
                <a:spcPct val="35000"/>
              </a:spcBef>
              <a:buFontTx/>
              <a:buChar char="•"/>
            </a:pPr>
            <a:r>
              <a:rPr lang="en-US" sz="2400" dirty="0">
                <a:solidFill>
                  <a:srgbClr val="333399"/>
                </a:solidFill>
              </a:rPr>
              <a:t>Conventional wisdom: good or optimum drier - </a:t>
            </a:r>
            <a:r>
              <a:rPr lang="en-US" sz="24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“solvent removal, time, cost”</a:t>
            </a:r>
            <a:r>
              <a:rPr lang="en-US" sz="2400" dirty="0">
                <a:solidFill>
                  <a:srgbClr val="333399"/>
                </a:solidFill>
              </a:rPr>
              <a:t>.</a:t>
            </a: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7321550" y="1208087"/>
            <a:ext cx="1512888" cy="4162425"/>
            <a:chOff x="4422" y="1270"/>
            <a:chExt cx="953" cy="2622"/>
          </a:xfrm>
        </p:grpSpPr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4422" y="1269"/>
              <a:ext cx="953" cy="1932"/>
              <a:chOff x="4716" y="2523"/>
              <a:chExt cx="659" cy="1616"/>
            </a:xfrm>
          </p:grpSpPr>
          <p:pic>
            <p:nvPicPr>
              <p:cNvPr id="11" name="Picture 7"/>
              <p:cNvPicPr>
                <a:picLocks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4718" y="3613"/>
                <a:ext cx="651" cy="526"/>
              </a:xfrm>
              <a:prstGeom prst="rect">
                <a:avLst/>
              </a:prstGeom>
              <a:noFill/>
              <a:ln w="12700" cap="sq" algn="ctr">
                <a:noFill/>
                <a:miter lim="800000"/>
                <a:headEnd type="none" w="sm" len="sm"/>
                <a:tailEnd type="none" w="sm" len="sm"/>
              </a:ln>
              <a:effectLst/>
            </p:spPr>
          </p:pic>
          <p:pic>
            <p:nvPicPr>
              <p:cNvPr id="12" name="Picture 8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4716" y="2523"/>
                <a:ext cx="651" cy="525"/>
              </a:xfrm>
              <a:prstGeom prst="rect">
                <a:avLst/>
              </a:prstGeom>
              <a:noFill/>
              <a:ln w="12700" cap="sq" algn="ctr">
                <a:noFill/>
                <a:miter lim="800000"/>
                <a:headEnd type="none" w="sm" len="sm"/>
                <a:tailEnd type="none" w="sm" len="sm"/>
              </a:ln>
              <a:effectLst/>
            </p:spPr>
          </p:pic>
          <p:pic>
            <p:nvPicPr>
              <p:cNvPr id="13" name="Picture 9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4725" y="3067"/>
                <a:ext cx="650" cy="527"/>
              </a:xfrm>
              <a:prstGeom prst="rect">
                <a:avLst/>
              </a:prstGeom>
              <a:noFill/>
              <a:ln w="12700" cap="sq" algn="ctr">
                <a:noFill/>
                <a:miter lim="800000"/>
                <a:headEnd type="none" w="sm" len="sm"/>
                <a:tailEnd type="none" w="sm" len="sm"/>
              </a:ln>
              <a:effectLst/>
            </p:spPr>
          </p:pic>
        </p:grpSp>
        <p:pic>
          <p:nvPicPr>
            <p:cNvPr id="10" name="side_wet_X1_50rpm.avi">
              <a:hlinkClick r:id="" action="ppaction://media"/>
            </p:cNvPr>
            <p:cNvPicPr>
              <a:picLocks noRot="1" noChangeAspect="1" noChangeArrowheads="1"/>
            </p:cNvPicPr>
            <p:nvPr>
              <a:videoFile r:link="rId1"/>
            </p:nvPr>
          </p:nvPicPr>
          <p:blipFill>
            <a:blip r:embed="rId11"/>
            <a:srcRect t="2579"/>
            <a:stretch>
              <a:fillRect/>
            </a:stretch>
          </p:blipFill>
          <p:spPr bwMode="auto">
            <a:xfrm>
              <a:off x="4422" y="3212"/>
              <a:ext cx="953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Text Box 2"/>
          <p:cNvSpPr txBox="1">
            <a:spLocks noChangeArrowheads="1"/>
          </p:cNvSpPr>
          <p:nvPr/>
        </p:nvSpPr>
        <p:spPr bwMode="auto">
          <a:xfrm>
            <a:off x="611188" y="304800"/>
            <a:ext cx="79930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2400" b="1" dirty="0" smtClean="0">
                <a:solidFill>
                  <a:srgbClr val="000099"/>
                </a:solidFill>
              </a:rPr>
              <a:t>Drying of Pharmaceutical Solids</a:t>
            </a:r>
            <a:endParaRPr lang="en-GB" sz="2400" b="1" dirty="0">
              <a:solidFill>
                <a:srgbClr val="000099"/>
              </a:solidFill>
            </a:endParaRPr>
          </a:p>
        </p:txBody>
      </p:sp>
      <p:sp>
        <p:nvSpPr>
          <p:cNvPr id="9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92" name="Picture 91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93" name="Picture 92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95288" y="898525"/>
            <a:ext cx="8208962" cy="1160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8775" indent="-180975" eaLnBrk="0" hangingPunct="0">
              <a:lnSpc>
                <a:spcPct val="110000"/>
              </a:lnSpc>
              <a:spcBef>
                <a:spcPct val="40000"/>
              </a:spcBef>
              <a:buFontTx/>
              <a:buChar char="•"/>
            </a:pPr>
            <a:r>
              <a:rPr lang="en-MY" sz="2400">
                <a:solidFill>
                  <a:srgbClr val="0E207F"/>
                </a:solidFill>
                <a:ea typeface="宋体" pitchFamily="2" charset="-122"/>
                <a:cs typeface="Times New Roman" pitchFamily="18" charset="0"/>
              </a:rPr>
              <a:t>To establish the causal relationship between dehydration behaviours and key operating parameters.</a:t>
            </a:r>
          </a:p>
          <a:p>
            <a:pPr marL="358775" indent="-180975" eaLnBrk="0" hangingPunct="0">
              <a:lnSpc>
                <a:spcPct val="110000"/>
              </a:lnSpc>
              <a:spcBef>
                <a:spcPct val="40000"/>
              </a:spcBef>
              <a:buFontTx/>
              <a:buChar char="•"/>
            </a:pPr>
            <a:r>
              <a:rPr lang="en-US" sz="2400">
                <a:solidFill>
                  <a:srgbClr val="0E207F"/>
                </a:solidFill>
                <a:ea typeface="宋体" pitchFamily="2" charset="-122"/>
                <a:cs typeface="Times New Roman" pitchFamily="18" charset="0"/>
              </a:rPr>
              <a:t>To elucidate the solid-state transformation of a model hydrate (Carbamazepine dihydrate).</a:t>
            </a: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217488" y="2771774"/>
            <a:ext cx="8675687" cy="3417736"/>
            <a:chOff x="295" y="2039"/>
            <a:chExt cx="5127" cy="1864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5" y="2039"/>
              <a:ext cx="5127" cy="1653"/>
            </a:xfrm>
            <a:prstGeom prst="rect">
              <a:avLst/>
            </a:prstGeom>
            <a:noFill/>
            <a:ln w="12700" cap="sq" algn="ctr">
              <a:noFill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973" y="3702"/>
              <a:ext cx="2066" cy="201"/>
            </a:xfrm>
            <a:prstGeom prst="rect">
              <a:avLst/>
            </a:prstGeom>
            <a:noFill/>
            <a:ln w="12700" cap="sq" algn="ctr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 dirty="0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Dynamic Vapour </a:t>
              </a:r>
              <a:r>
                <a:rPr lang="en-US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cs typeface="Arial" charset="0"/>
                </a:rPr>
                <a:t>Sorption</a:t>
              </a:r>
              <a:endParaRPr lang="en-US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Text Box 2"/>
          <p:cNvSpPr txBox="1">
            <a:spLocks noChangeArrowheads="1"/>
          </p:cNvSpPr>
          <p:nvPr/>
        </p:nvSpPr>
        <p:spPr bwMode="auto">
          <a:xfrm>
            <a:off x="611188" y="304800"/>
            <a:ext cx="79930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2400" b="1" dirty="0" smtClean="0">
                <a:solidFill>
                  <a:srgbClr val="000099"/>
                </a:solidFill>
              </a:rPr>
              <a:t>Case Study: Drying of </a:t>
            </a:r>
            <a:r>
              <a:rPr lang="en-GB" sz="2400" b="1" dirty="0" err="1" smtClean="0">
                <a:solidFill>
                  <a:srgbClr val="000099"/>
                </a:solidFill>
              </a:rPr>
              <a:t>Carbamazepine</a:t>
            </a:r>
            <a:r>
              <a:rPr lang="en-GB" sz="2400" b="1" dirty="0" smtClean="0">
                <a:solidFill>
                  <a:srgbClr val="000099"/>
                </a:solidFill>
              </a:rPr>
              <a:t> </a:t>
            </a:r>
            <a:r>
              <a:rPr lang="en-GB" sz="2400" b="1" dirty="0" err="1" smtClean="0">
                <a:solidFill>
                  <a:srgbClr val="000099"/>
                </a:solidFill>
              </a:rPr>
              <a:t>Dihydrate</a:t>
            </a:r>
            <a:endParaRPr lang="en-GB" sz="2400" b="1" dirty="0">
              <a:solidFill>
                <a:srgbClr val="000099"/>
              </a:solidFill>
            </a:endParaRPr>
          </a:p>
        </p:txBody>
      </p:sp>
      <p:sp>
        <p:nvSpPr>
          <p:cNvPr id="9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92" name="Picture 91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93" name="Picture 92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6800" y="914400"/>
            <a:ext cx="6933849" cy="457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90613" y="5562600"/>
            <a:ext cx="69627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Text Box 2"/>
          <p:cNvSpPr txBox="1">
            <a:spLocks noChangeArrowheads="1"/>
          </p:cNvSpPr>
          <p:nvPr/>
        </p:nvSpPr>
        <p:spPr bwMode="auto">
          <a:xfrm>
            <a:off x="611188" y="304800"/>
            <a:ext cx="79930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2400" b="1" dirty="0" smtClean="0">
                <a:solidFill>
                  <a:srgbClr val="000099"/>
                </a:solidFill>
              </a:rPr>
              <a:t>Effects of Particle Properties on Drying</a:t>
            </a:r>
            <a:endParaRPr lang="en-GB" sz="2400" b="1" dirty="0">
              <a:solidFill>
                <a:srgbClr val="000099"/>
              </a:solidFill>
            </a:endParaRPr>
          </a:p>
        </p:txBody>
      </p:sp>
      <p:sp>
        <p:nvSpPr>
          <p:cNvPr id="9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92" name="Picture 91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93" name="Picture 92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3616" y="990600"/>
            <a:ext cx="8006984" cy="453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09825" y="5638800"/>
            <a:ext cx="43243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Text Box 2"/>
          <p:cNvSpPr txBox="1">
            <a:spLocks noChangeArrowheads="1"/>
          </p:cNvSpPr>
          <p:nvPr/>
        </p:nvSpPr>
        <p:spPr bwMode="auto">
          <a:xfrm>
            <a:off x="611188" y="304800"/>
            <a:ext cx="79930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2400" b="1" dirty="0" smtClean="0">
                <a:solidFill>
                  <a:srgbClr val="000099"/>
                </a:solidFill>
              </a:rPr>
              <a:t>Drying of </a:t>
            </a:r>
            <a:r>
              <a:rPr lang="en-GB" sz="2400" b="1" dirty="0" err="1" smtClean="0">
                <a:solidFill>
                  <a:srgbClr val="000099"/>
                </a:solidFill>
              </a:rPr>
              <a:t>Carbamazepine</a:t>
            </a:r>
            <a:r>
              <a:rPr lang="en-GB" sz="2400" b="1" dirty="0" smtClean="0">
                <a:solidFill>
                  <a:srgbClr val="000099"/>
                </a:solidFill>
              </a:rPr>
              <a:t> </a:t>
            </a:r>
            <a:r>
              <a:rPr lang="en-GB" sz="2400" b="1" dirty="0" err="1" smtClean="0">
                <a:solidFill>
                  <a:srgbClr val="000099"/>
                </a:solidFill>
              </a:rPr>
              <a:t>Dihydrate</a:t>
            </a:r>
            <a:endParaRPr lang="en-GB" sz="2400" b="1" dirty="0">
              <a:solidFill>
                <a:srgbClr val="000099"/>
              </a:solidFill>
            </a:endParaRPr>
          </a:p>
        </p:txBody>
      </p:sp>
      <p:sp>
        <p:nvSpPr>
          <p:cNvPr id="9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92" name="Picture 91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93" name="Picture 92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442" y="1047750"/>
            <a:ext cx="8591958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Text Box 2"/>
          <p:cNvSpPr txBox="1">
            <a:spLocks noChangeArrowheads="1"/>
          </p:cNvSpPr>
          <p:nvPr/>
        </p:nvSpPr>
        <p:spPr bwMode="auto">
          <a:xfrm>
            <a:off x="611188" y="304800"/>
            <a:ext cx="79930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2400" b="1" dirty="0" smtClean="0">
                <a:solidFill>
                  <a:srgbClr val="000099"/>
                </a:solidFill>
              </a:rPr>
              <a:t>Crystal Engineering</a:t>
            </a:r>
            <a:endParaRPr lang="en-GB" sz="2400" b="1" dirty="0">
              <a:solidFill>
                <a:srgbClr val="000099"/>
              </a:solidFill>
            </a:endParaRPr>
          </a:p>
        </p:txBody>
      </p:sp>
      <p:sp>
        <p:nvSpPr>
          <p:cNvPr id="9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92" name="Picture 91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93" name="Picture 92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5438" y="959108"/>
            <a:ext cx="889476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 dirty="0">
                <a:solidFill>
                  <a:srgbClr val="000066"/>
                </a:solidFill>
              </a:rPr>
              <a:t>In industrial </a:t>
            </a:r>
            <a:r>
              <a:rPr lang="en-US" sz="2200" dirty="0" err="1">
                <a:solidFill>
                  <a:srgbClr val="000066"/>
                </a:solidFill>
              </a:rPr>
              <a:t>crystallisation</a:t>
            </a:r>
            <a:r>
              <a:rPr lang="en-US" sz="2200" dirty="0">
                <a:solidFill>
                  <a:srgbClr val="000066"/>
                </a:solidFill>
              </a:rPr>
              <a:t> of organic molecules, there remains a need to address:</a:t>
            </a:r>
          </a:p>
          <a:p>
            <a:r>
              <a:rPr lang="en-US" sz="2200" i="1" dirty="0">
                <a:solidFill>
                  <a:srgbClr val="333399"/>
                </a:solidFill>
              </a:rPr>
              <a:t>	</a:t>
            </a:r>
            <a:r>
              <a:rPr lang="en-US" sz="2200" i="1" dirty="0" err="1">
                <a:solidFill>
                  <a:srgbClr val="333399"/>
                </a:solidFill>
              </a:rPr>
              <a:t>Crystallisation</a:t>
            </a:r>
            <a:r>
              <a:rPr lang="en-US" sz="2200" i="1" dirty="0">
                <a:solidFill>
                  <a:srgbClr val="333399"/>
                </a:solidFill>
              </a:rPr>
              <a:t> process </a:t>
            </a:r>
          </a:p>
          <a:p>
            <a:r>
              <a:rPr lang="en-US" sz="2200" i="1" dirty="0">
                <a:solidFill>
                  <a:srgbClr val="333399"/>
                </a:solidFill>
              </a:rPr>
              <a:t>	Crystal habit </a:t>
            </a:r>
          </a:p>
          <a:p>
            <a:r>
              <a:rPr lang="en-US" sz="2200" i="1" dirty="0">
                <a:solidFill>
                  <a:srgbClr val="333399"/>
                </a:solidFill>
              </a:rPr>
              <a:t>	</a:t>
            </a:r>
            <a:r>
              <a:rPr lang="en-US" sz="2200" i="1" dirty="0" smtClean="0">
                <a:solidFill>
                  <a:srgbClr val="333399"/>
                </a:solidFill>
              </a:rPr>
              <a:t>Polymorphism</a:t>
            </a:r>
            <a:r>
              <a:rPr lang="en-GB" sz="2200" dirty="0">
                <a:solidFill>
                  <a:srgbClr val="333399"/>
                </a:solidFill>
              </a:rPr>
              <a:t/>
            </a:r>
            <a:br>
              <a:rPr lang="en-GB" sz="2200" dirty="0">
                <a:solidFill>
                  <a:srgbClr val="333399"/>
                </a:solidFill>
              </a:rPr>
            </a:br>
            <a:r>
              <a:rPr lang="en-GB" sz="2200" dirty="0" smtClean="0">
                <a:solidFill>
                  <a:srgbClr val="000066"/>
                </a:solidFill>
              </a:rPr>
              <a:t>Benefits </a:t>
            </a:r>
            <a:r>
              <a:rPr lang="en-GB" sz="2200" dirty="0">
                <a:solidFill>
                  <a:srgbClr val="000066"/>
                </a:solidFill>
              </a:rPr>
              <a:t>of crystallisation as </a:t>
            </a:r>
            <a:endParaRPr lang="en-GB" sz="2200" dirty="0" smtClean="0">
              <a:solidFill>
                <a:srgbClr val="000066"/>
              </a:solidFill>
            </a:endParaRPr>
          </a:p>
          <a:p>
            <a:r>
              <a:rPr lang="en-GB" sz="2200" b="1" dirty="0" smtClean="0">
                <a:solidFill>
                  <a:srgbClr val="FF0000"/>
                </a:solidFill>
              </a:rPr>
              <a:t>DOWNSTREAM BIOSEPARATIONS</a:t>
            </a:r>
            <a:r>
              <a:rPr lang="en-GB" sz="2200" dirty="0" smtClean="0">
                <a:solidFill>
                  <a:srgbClr val="000066"/>
                </a:solidFill>
              </a:rPr>
              <a:t>. :</a:t>
            </a:r>
          </a:p>
          <a:p>
            <a:r>
              <a:rPr lang="en-GB" sz="2200" i="1" dirty="0">
                <a:solidFill>
                  <a:srgbClr val="333399"/>
                </a:solidFill>
              </a:rPr>
              <a:t>	Isolation and Purification</a:t>
            </a:r>
          </a:p>
          <a:p>
            <a:r>
              <a:rPr lang="en-GB" sz="2200" i="1" dirty="0">
                <a:solidFill>
                  <a:srgbClr val="333399"/>
                </a:solidFill>
              </a:rPr>
              <a:t>	Dosage Levels – Bioavailability</a:t>
            </a:r>
          </a:p>
          <a:p>
            <a:r>
              <a:rPr lang="en-GB" sz="2200" i="1" dirty="0">
                <a:solidFill>
                  <a:srgbClr val="333399"/>
                </a:solidFill>
              </a:rPr>
              <a:t>	Sustained Release (Stability)</a:t>
            </a:r>
          </a:p>
          <a:p>
            <a:r>
              <a:rPr lang="en-GB" sz="2200" i="1" dirty="0">
                <a:solidFill>
                  <a:srgbClr val="333399"/>
                </a:solidFill>
              </a:rPr>
              <a:t>	Handling/Processing/Delivery</a:t>
            </a:r>
          </a:p>
          <a:p>
            <a:r>
              <a:rPr lang="en-GB" sz="2200" i="1" dirty="0">
                <a:solidFill>
                  <a:srgbClr val="333399"/>
                </a:solidFill>
              </a:rPr>
              <a:t>	Engineering to Suit Purpose</a:t>
            </a:r>
            <a:endParaRPr lang="en-US" sz="2200" dirty="0">
              <a:solidFill>
                <a:srgbClr val="333399"/>
              </a:solidFill>
            </a:endParaRPr>
          </a:p>
          <a:p>
            <a:r>
              <a:rPr lang="en-GB" sz="2200" b="1" dirty="0" smtClean="0">
                <a:solidFill>
                  <a:srgbClr val="000066"/>
                </a:solidFill>
              </a:rPr>
              <a:t>Despite </a:t>
            </a:r>
            <a:r>
              <a:rPr lang="en-GB" sz="2200" b="1" dirty="0">
                <a:solidFill>
                  <a:srgbClr val="000066"/>
                </a:solidFill>
              </a:rPr>
              <a:t>these advantages, only one product (insulin) is currently produced and administered as a crystalline form</a:t>
            </a:r>
            <a:endParaRPr lang="en-US" sz="2200" b="1" dirty="0">
              <a:solidFill>
                <a:srgbClr val="000066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05588" y="1449388"/>
            <a:ext cx="1873724" cy="33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Text Box 2"/>
          <p:cNvSpPr txBox="1">
            <a:spLocks noChangeArrowheads="1"/>
          </p:cNvSpPr>
          <p:nvPr/>
        </p:nvSpPr>
        <p:spPr bwMode="auto">
          <a:xfrm>
            <a:off x="611188" y="304800"/>
            <a:ext cx="79930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2400" b="1" dirty="0" smtClean="0">
                <a:solidFill>
                  <a:srgbClr val="000099"/>
                </a:solidFill>
              </a:rPr>
              <a:t>3D </a:t>
            </a:r>
            <a:r>
              <a:rPr lang="en-GB" sz="2400" b="1" dirty="0" err="1" smtClean="0">
                <a:solidFill>
                  <a:srgbClr val="000099"/>
                </a:solidFill>
              </a:rPr>
              <a:t>Nanotemplates</a:t>
            </a:r>
            <a:r>
              <a:rPr lang="en-GB" sz="2400" b="1" dirty="0" smtClean="0">
                <a:solidFill>
                  <a:srgbClr val="000099"/>
                </a:solidFill>
              </a:rPr>
              <a:t> for Crystallisation</a:t>
            </a:r>
            <a:endParaRPr lang="en-GB" sz="2400" b="1" dirty="0">
              <a:solidFill>
                <a:srgbClr val="000099"/>
              </a:solidFill>
            </a:endParaRPr>
          </a:p>
        </p:txBody>
      </p:sp>
      <p:sp>
        <p:nvSpPr>
          <p:cNvPr id="9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92" name="Picture 91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93" name="Picture 92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4388" y="1219200"/>
            <a:ext cx="75152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Text Box 2"/>
          <p:cNvSpPr txBox="1">
            <a:spLocks noChangeArrowheads="1"/>
          </p:cNvSpPr>
          <p:nvPr/>
        </p:nvSpPr>
        <p:spPr bwMode="auto">
          <a:xfrm>
            <a:off x="611188" y="304800"/>
            <a:ext cx="799306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2400" b="1" dirty="0" smtClean="0">
                <a:solidFill>
                  <a:srgbClr val="000099"/>
                </a:solidFill>
              </a:rPr>
              <a:t>Effects of Surface Chemistry on </a:t>
            </a:r>
            <a:r>
              <a:rPr lang="en-GB" sz="2400" b="1" dirty="0" err="1" smtClean="0">
                <a:solidFill>
                  <a:srgbClr val="000099"/>
                </a:solidFill>
              </a:rPr>
              <a:t>Lysozyme</a:t>
            </a:r>
            <a:r>
              <a:rPr lang="en-GB" sz="2400" b="1" dirty="0" smtClean="0">
                <a:solidFill>
                  <a:srgbClr val="000099"/>
                </a:solidFill>
              </a:rPr>
              <a:t> Crystallisation</a:t>
            </a:r>
            <a:endParaRPr lang="en-GB" sz="2400" b="1" dirty="0">
              <a:solidFill>
                <a:srgbClr val="000099"/>
              </a:solidFill>
            </a:endParaRPr>
          </a:p>
        </p:txBody>
      </p:sp>
      <p:sp>
        <p:nvSpPr>
          <p:cNvPr id="9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92" name="Picture 91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93" name="Picture 92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2963" y="1219200"/>
            <a:ext cx="74580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6096000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rgbClr val="000066"/>
                </a:solidFill>
              </a:rPr>
              <a:t>What are PARTICLES?</a:t>
            </a:r>
          </a:p>
          <a:p>
            <a:endParaRPr lang="en-GB" sz="1600" dirty="0" smtClean="0">
              <a:solidFill>
                <a:srgbClr val="000066"/>
              </a:solidFill>
            </a:endParaRPr>
          </a:p>
          <a:p>
            <a:endParaRPr lang="en-GB" sz="1050" dirty="0" smtClean="0">
              <a:solidFill>
                <a:srgbClr val="000066"/>
              </a:solidFill>
            </a:endParaRPr>
          </a:p>
          <a:p>
            <a:r>
              <a:rPr lang="en-GB" dirty="0" smtClean="0">
                <a:solidFill>
                  <a:srgbClr val="000066"/>
                </a:solidFill>
              </a:rPr>
              <a:t>What is ENGINEERING?</a:t>
            </a:r>
          </a:p>
          <a:p>
            <a:endParaRPr lang="en-GB" sz="1050" dirty="0" smtClean="0">
              <a:solidFill>
                <a:srgbClr val="000066"/>
              </a:solidFill>
            </a:endParaRPr>
          </a:p>
          <a:p>
            <a:r>
              <a:rPr lang="en-GB" dirty="0" smtClean="0">
                <a:solidFill>
                  <a:srgbClr val="000066"/>
                </a:solidFill>
              </a:rPr>
              <a:t>What is </a:t>
            </a:r>
            <a:r>
              <a:rPr lang="en-GB" b="1" dirty="0" smtClean="0">
                <a:solidFill>
                  <a:srgbClr val="000066"/>
                </a:solidFill>
              </a:rPr>
              <a:t>Particle Engineering</a:t>
            </a:r>
            <a:r>
              <a:rPr lang="en-GB" dirty="0" smtClean="0">
                <a:solidFill>
                  <a:srgbClr val="000066"/>
                </a:solidFill>
              </a:rPr>
              <a:t>?</a:t>
            </a:r>
          </a:p>
          <a:p>
            <a:endParaRPr lang="en-GB" sz="1600" dirty="0" smtClean="0">
              <a:solidFill>
                <a:srgbClr val="000066"/>
              </a:solidFill>
            </a:endParaRPr>
          </a:p>
          <a:p>
            <a:r>
              <a:rPr lang="en-GB" dirty="0" smtClean="0">
                <a:solidFill>
                  <a:srgbClr val="000066"/>
                </a:solidFill>
              </a:rPr>
              <a:t>How can we engineer particles?</a:t>
            </a:r>
          </a:p>
          <a:p>
            <a:endParaRPr lang="en-GB" sz="1050" dirty="0" smtClean="0">
              <a:solidFill>
                <a:srgbClr val="000066"/>
              </a:solidFill>
            </a:endParaRPr>
          </a:p>
          <a:p>
            <a:r>
              <a:rPr lang="en-GB" dirty="0" smtClean="0">
                <a:solidFill>
                  <a:srgbClr val="000066"/>
                </a:solidFill>
              </a:rPr>
              <a:t>What is the role of particle surface properties? </a:t>
            </a:r>
            <a:endParaRPr lang="en-GB" dirty="0">
              <a:solidFill>
                <a:srgbClr val="0000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5" name="Picture 4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6" name="Picture 5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pic>
        <p:nvPicPr>
          <p:cNvPr id="7" name="Picture 5" descr="SEM0010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50" y="115888"/>
            <a:ext cx="2320925" cy="1576387"/>
          </a:xfrm>
          <a:prstGeom prst="rect">
            <a:avLst/>
          </a:prstGeom>
          <a:noFill/>
        </p:spPr>
      </p:pic>
      <p:pic>
        <p:nvPicPr>
          <p:cNvPr id="8" name="Picture 6" descr="SEM008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0" y="1747838"/>
            <a:ext cx="2339975" cy="1590675"/>
          </a:xfrm>
          <a:prstGeom prst="rect">
            <a:avLst/>
          </a:prstGeom>
          <a:noFill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88125" y="5116513"/>
            <a:ext cx="2233613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88125" y="3429000"/>
            <a:ext cx="2268538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11188" y="304800"/>
            <a:ext cx="79930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2400" b="1" dirty="0" smtClean="0">
                <a:solidFill>
                  <a:srgbClr val="000099"/>
                </a:solidFill>
              </a:rPr>
              <a:t>Introduction</a:t>
            </a:r>
            <a:endParaRPr lang="en-GB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Text Box 2"/>
          <p:cNvSpPr txBox="1">
            <a:spLocks noChangeArrowheads="1"/>
          </p:cNvSpPr>
          <p:nvPr/>
        </p:nvSpPr>
        <p:spPr bwMode="auto">
          <a:xfrm>
            <a:off x="611188" y="304800"/>
            <a:ext cx="799306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2400" b="1" dirty="0" smtClean="0">
                <a:solidFill>
                  <a:srgbClr val="000099"/>
                </a:solidFill>
              </a:rPr>
              <a:t>Effects of Surface Topography on </a:t>
            </a:r>
            <a:r>
              <a:rPr lang="en-GB" sz="2400" b="1" dirty="0" err="1" smtClean="0">
                <a:solidFill>
                  <a:srgbClr val="000099"/>
                </a:solidFill>
              </a:rPr>
              <a:t>Lysozyme</a:t>
            </a:r>
            <a:r>
              <a:rPr lang="en-GB" sz="2400" b="1" dirty="0" smtClean="0">
                <a:solidFill>
                  <a:srgbClr val="000099"/>
                </a:solidFill>
              </a:rPr>
              <a:t> Crystallisation</a:t>
            </a:r>
            <a:endParaRPr lang="en-GB" sz="2400" b="1" dirty="0">
              <a:solidFill>
                <a:srgbClr val="000099"/>
              </a:solidFill>
            </a:endParaRPr>
          </a:p>
        </p:txBody>
      </p:sp>
      <p:sp>
        <p:nvSpPr>
          <p:cNvPr id="9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92" name="Picture 91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93" name="Picture 92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9613" y="1371600"/>
            <a:ext cx="77247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Text Box 2"/>
          <p:cNvSpPr txBox="1">
            <a:spLocks noChangeArrowheads="1"/>
          </p:cNvSpPr>
          <p:nvPr/>
        </p:nvSpPr>
        <p:spPr bwMode="auto">
          <a:xfrm>
            <a:off x="611188" y="304800"/>
            <a:ext cx="799306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2400" b="1" dirty="0" smtClean="0">
                <a:solidFill>
                  <a:srgbClr val="000099"/>
                </a:solidFill>
              </a:rPr>
              <a:t>Effects of Intra-particle Porosity on </a:t>
            </a:r>
            <a:r>
              <a:rPr lang="en-GB" sz="2400" b="1" dirty="0" err="1" smtClean="0">
                <a:solidFill>
                  <a:srgbClr val="000099"/>
                </a:solidFill>
              </a:rPr>
              <a:t>Lysozyme</a:t>
            </a:r>
            <a:r>
              <a:rPr lang="en-GB" sz="2400" b="1" dirty="0" smtClean="0">
                <a:solidFill>
                  <a:srgbClr val="000099"/>
                </a:solidFill>
              </a:rPr>
              <a:t> Crystallisation</a:t>
            </a:r>
            <a:endParaRPr lang="en-GB" sz="2400" b="1" dirty="0">
              <a:solidFill>
                <a:srgbClr val="000099"/>
              </a:solidFill>
            </a:endParaRPr>
          </a:p>
        </p:txBody>
      </p:sp>
      <p:sp>
        <p:nvSpPr>
          <p:cNvPr id="9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92" name="Picture 91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93" name="Picture 92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0113" y="1157288"/>
            <a:ext cx="7343775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Text Box 2"/>
          <p:cNvSpPr txBox="1">
            <a:spLocks noChangeArrowheads="1"/>
          </p:cNvSpPr>
          <p:nvPr/>
        </p:nvSpPr>
        <p:spPr bwMode="auto">
          <a:xfrm>
            <a:off x="611188" y="304800"/>
            <a:ext cx="799306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2400" b="1" dirty="0" smtClean="0">
                <a:solidFill>
                  <a:srgbClr val="000099"/>
                </a:solidFill>
              </a:rPr>
              <a:t>Effects of Porosity on Crystallisation</a:t>
            </a:r>
            <a:endParaRPr lang="en-GB" sz="2400" b="1" dirty="0">
              <a:solidFill>
                <a:srgbClr val="000099"/>
              </a:solidFill>
            </a:endParaRPr>
          </a:p>
        </p:txBody>
      </p:sp>
      <p:sp>
        <p:nvSpPr>
          <p:cNvPr id="9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92" name="Picture 91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93" name="Picture 92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6300" y="1323975"/>
            <a:ext cx="73914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Text Box 2"/>
          <p:cNvSpPr txBox="1">
            <a:spLocks noChangeArrowheads="1"/>
          </p:cNvSpPr>
          <p:nvPr/>
        </p:nvSpPr>
        <p:spPr bwMode="auto">
          <a:xfrm>
            <a:off x="611188" y="304800"/>
            <a:ext cx="799306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2400" b="1" dirty="0" smtClean="0">
                <a:solidFill>
                  <a:srgbClr val="000099"/>
                </a:solidFill>
              </a:rPr>
              <a:t>Effects of Surface Chemistry on Secondary Nucleation</a:t>
            </a:r>
            <a:endParaRPr lang="en-GB" sz="2400" b="1" dirty="0">
              <a:solidFill>
                <a:srgbClr val="000099"/>
              </a:solidFill>
            </a:endParaRPr>
          </a:p>
        </p:txBody>
      </p:sp>
      <p:sp>
        <p:nvSpPr>
          <p:cNvPr id="9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92" name="Picture 91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93" name="Picture 92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9138" y="1066800"/>
            <a:ext cx="77057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Text Box 2"/>
          <p:cNvSpPr txBox="1">
            <a:spLocks noChangeArrowheads="1"/>
          </p:cNvSpPr>
          <p:nvPr/>
        </p:nvSpPr>
        <p:spPr bwMode="auto">
          <a:xfrm>
            <a:off x="611188" y="304800"/>
            <a:ext cx="799306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2400" b="1" dirty="0" smtClean="0">
                <a:solidFill>
                  <a:srgbClr val="000099"/>
                </a:solidFill>
              </a:rPr>
              <a:t>Protein Crystallisation - AIMS</a:t>
            </a:r>
            <a:endParaRPr lang="en-GB" sz="2400" b="1" dirty="0">
              <a:solidFill>
                <a:srgbClr val="000099"/>
              </a:solidFill>
            </a:endParaRPr>
          </a:p>
        </p:txBody>
      </p:sp>
      <p:sp>
        <p:nvSpPr>
          <p:cNvPr id="9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92" name="Picture 91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93" name="Picture 92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07963" y="1066800"/>
            <a:ext cx="8936037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00FF"/>
                </a:solidFill>
                <a:cs typeface="Arial" charset="0"/>
              </a:rPr>
              <a:t>To increase the efficiency of protein crystal preparation.</a:t>
            </a:r>
          </a:p>
          <a:p>
            <a:endParaRPr lang="en-GB" sz="2800" dirty="0">
              <a:solidFill>
                <a:srgbClr val="0000FF"/>
              </a:solidFill>
              <a:cs typeface="Arial" charset="0"/>
            </a:endParaRPr>
          </a:p>
          <a:p>
            <a:r>
              <a:rPr lang="en-GB" sz="2800" dirty="0">
                <a:solidFill>
                  <a:srgbClr val="0000FF"/>
                </a:solidFill>
                <a:cs typeface="Arial" charset="0"/>
              </a:rPr>
              <a:t>To produce larger protein crystals in a shorter time.</a:t>
            </a:r>
          </a:p>
          <a:p>
            <a:endParaRPr lang="en-GB" sz="2800" dirty="0">
              <a:solidFill>
                <a:srgbClr val="0000FF"/>
              </a:solidFill>
              <a:cs typeface="Arial" charset="0"/>
            </a:endParaRPr>
          </a:p>
          <a:p>
            <a:r>
              <a:rPr lang="en-GB" sz="2800" dirty="0">
                <a:solidFill>
                  <a:srgbClr val="0000FF"/>
                </a:solidFill>
                <a:cs typeface="Arial" charset="0"/>
              </a:rPr>
              <a:t>To streamline protein crystal preparation into a </a:t>
            </a:r>
          </a:p>
          <a:p>
            <a:r>
              <a:rPr lang="en-GB" sz="2800" dirty="0">
                <a:solidFill>
                  <a:srgbClr val="0000FF"/>
                </a:solidFill>
                <a:cs typeface="Arial" charset="0"/>
              </a:rPr>
              <a:t>continuous process.</a:t>
            </a:r>
          </a:p>
          <a:p>
            <a:endParaRPr lang="en-GB" sz="2800" dirty="0">
              <a:solidFill>
                <a:srgbClr val="0000FF"/>
              </a:solidFill>
              <a:cs typeface="Arial" charset="0"/>
            </a:endParaRPr>
          </a:p>
          <a:p>
            <a:r>
              <a:rPr lang="en-GB" sz="2800" dirty="0">
                <a:solidFill>
                  <a:srgbClr val="0000FF"/>
                </a:solidFill>
                <a:cs typeface="Arial" charset="0"/>
              </a:rPr>
              <a:t>To regularise protein crystal size distribution.</a:t>
            </a:r>
          </a:p>
          <a:p>
            <a:endParaRPr lang="en-GB" sz="2800" dirty="0">
              <a:solidFill>
                <a:srgbClr val="0000FF"/>
              </a:solidFill>
              <a:cs typeface="Arial" charset="0"/>
            </a:endParaRPr>
          </a:p>
          <a:p>
            <a:r>
              <a:rPr lang="en-GB" sz="2800" dirty="0">
                <a:solidFill>
                  <a:srgbClr val="0000FF"/>
                </a:solidFill>
                <a:cs typeface="Arial" charset="0"/>
              </a:rPr>
              <a:t>To control the number and size of protein crystals by</a:t>
            </a:r>
          </a:p>
          <a:p>
            <a:r>
              <a:rPr lang="en-GB" sz="2800" dirty="0">
                <a:solidFill>
                  <a:srgbClr val="0000FF"/>
                </a:solidFill>
                <a:cs typeface="Arial" charset="0"/>
              </a:rPr>
              <a:t>chemical and physical modification of surfaces.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Text Box 2"/>
          <p:cNvSpPr txBox="1">
            <a:spLocks noChangeArrowheads="1"/>
          </p:cNvSpPr>
          <p:nvPr/>
        </p:nvSpPr>
        <p:spPr bwMode="auto">
          <a:xfrm>
            <a:off x="611188" y="304800"/>
            <a:ext cx="799306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2400" b="1" dirty="0" smtClean="0">
                <a:solidFill>
                  <a:srgbClr val="000099"/>
                </a:solidFill>
              </a:rPr>
              <a:t>Flow Crystallisation*</a:t>
            </a:r>
            <a:endParaRPr lang="en-GB" sz="2400" b="1" dirty="0">
              <a:solidFill>
                <a:srgbClr val="000099"/>
              </a:solidFill>
            </a:endParaRPr>
          </a:p>
        </p:txBody>
      </p:sp>
      <p:sp>
        <p:nvSpPr>
          <p:cNvPr id="9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92" name="Picture 91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93" name="Picture 92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14413" y="890588"/>
            <a:ext cx="7115175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Text Box 2"/>
          <p:cNvSpPr txBox="1">
            <a:spLocks noChangeArrowheads="1"/>
          </p:cNvSpPr>
          <p:nvPr/>
        </p:nvSpPr>
        <p:spPr bwMode="auto">
          <a:xfrm>
            <a:off x="611188" y="304800"/>
            <a:ext cx="799306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2400" b="1" dirty="0" smtClean="0">
                <a:solidFill>
                  <a:srgbClr val="000099"/>
                </a:solidFill>
              </a:rPr>
              <a:t>Flow Crystallisation</a:t>
            </a:r>
            <a:endParaRPr lang="en-GB" sz="2400" b="1" dirty="0">
              <a:solidFill>
                <a:srgbClr val="000099"/>
              </a:solidFill>
            </a:endParaRPr>
          </a:p>
        </p:txBody>
      </p:sp>
      <p:sp>
        <p:nvSpPr>
          <p:cNvPr id="9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92" name="Picture 91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93" name="Picture 92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088" y="1166813"/>
            <a:ext cx="77438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Text Box 2"/>
          <p:cNvSpPr txBox="1">
            <a:spLocks noChangeArrowheads="1"/>
          </p:cNvSpPr>
          <p:nvPr/>
        </p:nvSpPr>
        <p:spPr bwMode="auto">
          <a:xfrm>
            <a:off x="611188" y="304800"/>
            <a:ext cx="799306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2400" b="1" dirty="0" smtClean="0">
                <a:solidFill>
                  <a:srgbClr val="000099"/>
                </a:solidFill>
              </a:rPr>
              <a:t>Effects of Flow Mode</a:t>
            </a:r>
            <a:endParaRPr lang="en-GB" sz="2400" b="1" dirty="0">
              <a:solidFill>
                <a:srgbClr val="000099"/>
              </a:solidFill>
            </a:endParaRPr>
          </a:p>
        </p:txBody>
      </p:sp>
      <p:sp>
        <p:nvSpPr>
          <p:cNvPr id="9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92" name="Picture 91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93" name="Picture 92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9138" y="1300163"/>
            <a:ext cx="770572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Text Box 2"/>
          <p:cNvSpPr txBox="1">
            <a:spLocks noChangeArrowheads="1"/>
          </p:cNvSpPr>
          <p:nvPr/>
        </p:nvSpPr>
        <p:spPr bwMode="auto">
          <a:xfrm>
            <a:off x="611188" y="304800"/>
            <a:ext cx="799306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2400" b="1" dirty="0" smtClean="0">
                <a:solidFill>
                  <a:srgbClr val="000099"/>
                </a:solidFill>
              </a:rPr>
              <a:t>Oscillating Flow - Insulin</a:t>
            </a:r>
            <a:endParaRPr lang="en-GB" sz="2400" b="1" dirty="0">
              <a:solidFill>
                <a:srgbClr val="000099"/>
              </a:solidFill>
            </a:endParaRPr>
          </a:p>
        </p:txBody>
      </p:sp>
      <p:sp>
        <p:nvSpPr>
          <p:cNvPr id="9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92" name="Picture 91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93" name="Picture 92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90650" y="1033463"/>
            <a:ext cx="63627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cap="small" dirty="0" smtClean="0">
                <a:solidFill>
                  <a:srgbClr val="730000"/>
                </a:solidFill>
              </a:rPr>
              <a:t>Conclusion</a:t>
            </a:r>
            <a:endParaRPr lang="en-US" sz="3200" u="sng" cap="small" dirty="0">
              <a:solidFill>
                <a:srgbClr val="73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0" hangingPunct="0"/>
            <a:r>
              <a:rPr lang="en-GB" dirty="0" smtClean="0">
                <a:solidFill>
                  <a:srgbClr val="0E207F"/>
                </a:solidFill>
              </a:rPr>
              <a:t>Surface properties can influence a range of processing operations and could have an impact on the formulation of pharmaceuticals (and vice versa). [</a:t>
            </a:r>
            <a:r>
              <a:rPr lang="en-GB" i="1" dirty="0" smtClean="0">
                <a:solidFill>
                  <a:srgbClr val="FF0000"/>
                </a:solidFill>
              </a:rPr>
              <a:t>Surface energy (wettability) of crystalline solids is anisotropic (heterogeneous).</a:t>
            </a:r>
            <a:r>
              <a:rPr lang="en-GB" dirty="0" smtClean="0">
                <a:solidFill>
                  <a:srgbClr val="333399"/>
                </a:solidFill>
              </a:rPr>
              <a:t>]</a:t>
            </a:r>
          </a:p>
          <a:p>
            <a:pPr eaLnBrk="0" hangingPunct="0"/>
            <a:endParaRPr lang="en-GB" dirty="0" smtClean="0">
              <a:solidFill>
                <a:srgbClr val="0E207F"/>
              </a:solidFill>
            </a:endParaRPr>
          </a:p>
          <a:p>
            <a:pPr eaLnBrk="0" hangingPunct="0"/>
            <a:r>
              <a:rPr lang="en-GB" dirty="0" smtClean="0">
                <a:solidFill>
                  <a:srgbClr val="0E207F"/>
                </a:solidFill>
              </a:rPr>
              <a:t>Knowledge of </a:t>
            </a:r>
            <a:r>
              <a:rPr lang="en-GB" b="1" i="1" dirty="0" smtClean="0">
                <a:solidFill>
                  <a:srgbClr val="0E207F"/>
                </a:solidFill>
              </a:rPr>
              <a:t>interfacial</a:t>
            </a:r>
            <a:r>
              <a:rPr lang="en-GB" dirty="0" smtClean="0">
                <a:solidFill>
                  <a:srgbClr val="0E207F"/>
                </a:solidFill>
              </a:rPr>
              <a:t> properties can be used to design/optimise (engineer) a range of particle attributes for solids processing.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5" name="Picture 4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6" name="Picture 5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5" name="Picture 4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6" name="Picture 5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1143000"/>
            <a:ext cx="7391400" cy="450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11188" y="304800"/>
            <a:ext cx="79930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2400" b="1" dirty="0" smtClean="0">
                <a:solidFill>
                  <a:srgbClr val="000099"/>
                </a:solidFill>
              </a:rPr>
              <a:t>Pharmaceutical Solids Processing</a:t>
            </a:r>
            <a:endParaRPr lang="en-GB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cap="small" dirty="0" smtClean="0">
                <a:solidFill>
                  <a:srgbClr val="730000"/>
                </a:solidFill>
              </a:rPr>
              <a:t>Acknowledgments</a:t>
            </a:r>
            <a:endParaRPr lang="en-US" sz="3200" u="sng" cap="small" dirty="0">
              <a:solidFill>
                <a:srgbClr val="73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 eaLnBrk="0" hangingPunct="0"/>
            <a:r>
              <a:rPr lang="en-GB" dirty="0" smtClean="0">
                <a:solidFill>
                  <a:srgbClr val="000066"/>
                </a:solidFill>
                <a:cs typeface="Arial" charset="0"/>
              </a:rPr>
              <a:t>SPEL Sponsors: AstraZeneca, BBSRC,  EPSRC, </a:t>
            </a:r>
            <a:r>
              <a:rPr lang="en-GB" dirty="0" err="1" smtClean="0">
                <a:solidFill>
                  <a:srgbClr val="000066"/>
                </a:solidFill>
                <a:cs typeface="Arial" charset="0"/>
              </a:rPr>
              <a:t>FrieslandCampina</a:t>
            </a:r>
            <a:r>
              <a:rPr lang="en-GB" dirty="0" smtClean="0">
                <a:solidFill>
                  <a:srgbClr val="000066"/>
                </a:solidFill>
                <a:cs typeface="Arial" charset="0"/>
              </a:rPr>
              <a:t> DOMO, GlaxoSmithKline, SMS, Pfizer </a:t>
            </a:r>
          </a:p>
          <a:p>
            <a:pPr algn="ctr" eaLnBrk="0" hangingPunct="0"/>
            <a:r>
              <a:rPr lang="en-GB" dirty="0" smtClean="0">
                <a:solidFill>
                  <a:srgbClr val="000066"/>
                </a:solidFill>
                <a:cs typeface="Arial" charset="0"/>
              </a:rPr>
              <a:t/>
            </a:r>
            <a:br>
              <a:rPr lang="en-GB" dirty="0" smtClean="0">
                <a:solidFill>
                  <a:srgbClr val="000066"/>
                </a:solidFill>
                <a:cs typeface="Arial" charset="0"/>
              </a:rPr>
            </a:br>
            <a:r>
              <a:rPr lang="en-GB" dirty="0" smtClean="0">
                <a:solidFill>
                  <a:srgbClr val="000066"/>
                </a:solidFill>
                <a:cs typeface="Arial" charset="0"/>
              </a:rPr>
              <a:t> Imperial College – DR Williams, PF Luckham, MR Roberts</a:t>
            </a:r>
          </a:p>
          <a:p>
            <a:pPr algn="ctr" eaLnBrk="0" hangingPunct="0"/>
            <a:r>
              <a:rPr lang="en-GB" dirty="0" smtClean="0">
                <a:solidFill>
                  <a:srgbClr val="000066"/>
                </a:solidFill>
                <a:cs typeface="Arial" charset="0"/>
              </a:rPr>
              <a:t>University of Surrey - JF Watts and S Hinder</a:t>
            </a:r>
          </a:p>
          <a:p>
            <a:pPr algn="ctr"/>
            <a:r>
              <a:rPr lang="en-GB" dirty="0" smtClean="0">
                <a:solidFill>
                  <a:srgbClr val="000066"/>
                </a:solidFill>
              </a:rPr>
              <a:t>University of York - AF Lee and K Wilson</a:t>
            </a:r>
            <a:endParaRPr lang="en-GB" dirty="0" smtClean="0">
              <a:solidFill>
                <a:srgbClr val="000066"/>
              </a:solidFill>
              <a:cs typeface="Arial" charset="0"/>
            </a:endParaRPr>
          </a:p>
          <a:p>
            <a:pPr algn="ctr" eaLnBrk="0" hangingPunct="0"/>
            <a:r>
              <a:rPr lang="en-GB" dirty="0" smtClean="0">
                <a:solidFill>
                  <a:srgbClr val="000066"/>
                </a:solidFill>
                <a:cs typeface="Arial" charset="0"/>
              </a:rPr>
              <a:t>ICES, Singapore – RBH Tan, WK Ng, SK Poornachary</a:t>
            </a:r>
          </a:p>
          <a:p>
            <a:pPr algn="ctr"/>
            <a:r>
              <a:rPr lang="en-GB" dirty="0" smtClean="0">
                <a:solidFill>
                  <a:srgbClr val="000066"/>
                </a:solidFill>
              </a:rPr>
              <a:t>SMS Ltd., UK - F Thielmann (currently at Novartis) and DJ Burnett</a:t>
            </a:r>
            <a:endParaRPr lang="en-GB" dirty="0" smtClean="0">
              <a:solidFill>
                <a:srgbClr val="000066"/>
              </a:solidFill>
              <a:cs typeface="Arial" charset="0"/>
            </a:endParaRPr>
          </a:p>
          <a:p>
            <a:pPr algn="ctr"/>
            <a:endParaRPr lang="en-GB" dirty="0" smtClean="0">
              <a:solidFill>
                <a:srgbClr val="000066"/>
              </a:solidFill>
              <a:cs typeface="Arial" charset="0"/>
            </a:endParaRPr>
          </a:p>
          <a:p>
            <a:pPr algn="ctr"/>
            <a:r>
              <a:rPr lang="en-GB" dirty="0" smtClean="0">
                <a:solidFill>
                  <a:srgbClr val="000066"/>
                </a:solidFill>
                <a:cs typeface="Arial" charset="0"/>
              </a:rPr>
              <a:t>C Hayles-Hahn, R Ho*, AE Jefferson, JY Khoo*, A Quigley, U Shah, RR Smith, GD Wang, Y Wang and A Zicari – PhD Students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5" name="Picture 4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6" name="Picture 5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cap="small" dirty="0" smtClean="0">
                <a:solidFill>
                  <a:srgbClr val="730000"/>
                </a:solidFill>
              </a:rPr>
              <a:t>References</a:t>
            </a:r>
            <a:endParaRPr lang="en-US" sz="3200" u="sng" cap="small" dirty="0">
              <a:solidFill>
                <a:srgbClr val="73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en-GB" dirty="0" smtClean="0">
                <a:solidFill>
                  <a:srgbClr val="002060"/>
                </a:solidFill>
              </a:rPr>
              <a:t>T. Delmas, M. M. Roberts and J. Y. Y. Heng, “Nucleation and Crystallisation of </a:t>
            </a:r>
            <a:r>
              <a:rPr lang="en-GB" dirty="0" err="1" smtClean="0">
                <a:solidFill>
                  <a:srgbClr val="002060"/>
                </a:solidFill>
              </a:rPr>
              <a:t>Lysozyme</a:t>
            </a:r>
            <a:r>
              <a:rPr lang="en-GB" dirty="0" smtClean="0">
                <a:solidFill>
                  <a:srgbClr val="002060"/>
                </a:solidFill>
              </a:rPr>
              <a:t>: Role of Substrate Surface Chemistry and Topography</a:t>
            </a:r>
            <a:r>
              <a:rPr lang="en-GB" b="1" dirty="0" smtClean="0">
                <a:solidFill>
                  <a:srgbClr val="002060"/>
                </a:solidFill>
              </a:rPr>
              <a:t>”</a:t>
            </a:r>
            <a:r>
              <a:rPr lang="en-GB" dirty="0" smtClean="0">
                <a:solidFill>
                  <a:srgbClr val="002060"/>
                </a:solidFill>
              </a:rPr>
              <a:t>, accepted by </a:t>
            </a:r>
            <a:r>
              <a:rPr lang="en-GB" b="1" i="1" dirty="0" smtClean="0">
                <a:solidFill>
                  <a:srgbClr val="002060"/>
                </a:solidFill>
              </a:rPr>
              <a:t>Journal of Adhesion Science and Technology</a:t>
            </a:r>
            <a:r>
              <a:rPr lang="en-GB" dirty="0" smtClean="0">
                <a:solidFill>
                  <a:srgbClr val="002060"/>
                </a:solidFill>
              </a:rPr>
              <a:t> (2010).</a:t>
            </a:r>
          </a:p>
          <a:p>
            <a:pPr lvl="0"/>
            <a:r>
              <a:rPr lang="en-GB" dirty="0" smtClean="0">
                <a:solidFill>
                  <a:srgbClr val="002060"/>
                </a:solidFill>
              </a:rPr>
              <a:t>A. E. Jefferson, D. R. Williams and J. Y. Y. Heng, “Computing the true surface energy heterogeneity of crystalline powders”, accepted by </a:t>
            </a:r>
            <a:r>
              <a:rPr lang="en-GB" b="1" i="1" dirty="0" smtClean="0">
                <a:solidFill>
                  <a:srgbClr val="002060"/>
                </a:solidFill>
              </a:rPr>
              <a:t>Journal of Adhesion Science and Technology</a:t>
            </a:r>
            <a:r>
              <a:rPr lang="en-GB" dirty="0" smtClean="0">
                <a:solidFill>
                  <a:srgbClr val="002060"/>
                </a:solidFill>
              </a:rPr>
              <a:t> (2010).</a:t>
            </a:r>
          </a:p>
          <a:p>
            <a:pPr lvl="0"/>
            <a:r>
              <a:rPr lang="en-US" dirty="0" smtClean="0">
                <a:solidFill>
                  <a:srgbClr val="002060"/>
                </a:solidFill>
              </a:rPr>
              <a:t>J. Y. Khoo, D. R. Williams, and J. Y. Y. Heng,</a:t>
            </a:r>
            <a:r>
              <a:rPr lang="en-US" b="1" dirty="0" smtClean="0">
                <a:solidFill>
                  <a:srgbClr val="002060"/>
                </a:solidFill>
              </a:rPr>
              <a:t> “</a:t>
            </a:r>
            <a:r>
              <a:rPr lang="en-US" dirty="0" smtClean="0">
                <a:solidFill>
                  <a:srgbClr val="002060"/>
                </a:solidFill>
              </a:rPr>
              <a:t>Dehydration </a:t>
            </a:r>
            <a:r>
              <a:rPr lang="en-GB" dirty="0" smtClean="0">
                <a:solidFill>
                  <a:srgbClr val="002060"/>
                </a:solidFill>
              </a:rPr>
              <a:t>Kinetics of Pharmaceutical Hydrate: Effects of Environmental Conditions and Crystal Forms”, </a:t>
            </a:r>
            <a:r>
              <a:rPr lang="en-GB" b="1" i="1" dirty="0" smtClean="0">
                <a:solidFill>
                  <a:srgbClr val="002060"/>
                </a:solidFill>
              </a:rPr>
              <a:t>Drying Technology</a:t>
            </a:r>
            <a:r>
              <a:rPr lang="en-GB" dirty="0" smtClean="0">
                <a:solidFill>
                  <a:srgbClr val="002060"/>
                </a:solidFill>
              </a:rPr>
              <a:t> (2010), 28, 1164 – 1169. </a:t>
            </a:r>
          </a:p>
          <a:p>
            <a:pPr lvl="0"/>
            <a:r>
              <a:rPr lang="en-GB" dirty="0" smtClean="0">
                <a:solidFill>
                  <a:srgbClr val="002060"/>
                </a:solidFill>
              </a:rPr>
              <a:t>M. M. Roberts, J. Y. Y. Heng and D. R. Williams, “Protein Crystallisation by Continuous Flow of a Supersaturated Solution: Enhanced Crystal Growth of </a:t>
            </a:r>
            <a:r>
              <a:rPr lang="en-GB" dirty="0" err="1" smtClean="0">
                <a:solidFill>
                  <a:srgbClr val="002060"/>
                </a:solidFill>
              </a:rPr>
              <a:t>Lysozyme</a:t>
            </a:r>
            <a:r>
              <a:rPr lang="en-GB" dirty="0" smtClean="0">
                <a:solidFill>
                  <a:srgbClr val="002060"/>
                </a:solidFill>
              </a:rPr>
              <a:t> in Glass Capillaries”, </a:t>
            </a:r>
            <a:r>
              <a:rPr lang="en-GB" b="1" i="1" dirty="0" smtClean="0">
                <a:solidFill>
                  <a:srgbClr val="002060"/>
                </a:solidFill>
              </a:rPr>
              <a:t>Crystal Growth and Design</a:t>
            </a:r>
            <a:r>
              <a:rPr lang="en-GB" dirty="0" smtClean="0">
                <a:solidFill>
                  <a:srgbClr val="002060"/>
                </a:solidFill>
              </a:rPr>
              <a:t> (2010), 10 (3), 1074-1083.</a:t>
            </a:r>
          </a:p>
          <a:p>
            <a:pPr lvl="0"/>
            <a:r>
              <a:rPr lang="en-GB" dirty="0" smtClean="0">
                <a:solidFill>
                  <a:srgbClr val="002060"/>
                </a:solidFill>
              </a:rPr>
              <a:t>R. Ho, A. S. Muresan, G. A. Hebbink and J. Y. Y. Heng, “Influence of Fines on the Surface Energy Heterogeneity of Lactose”, </a:t>
            </a:r>
            <a:r>
              <a:rPr lang="en-GB" b="1" i="1" dirty="0" smtClean="0">
                <a:solidFill>
                  <a:srgbClr val="002060"/>
                </a:solidFill>
              </a:rPr>
              <a:t>International Journal of Pharmaceutics</a:t>
            </a:r>
            <a:r>
              <a:rPr lang="en-GB" dirty="0" smtClean="0">
                <a:solidFill>
                  <a:srgbClr val="002060"/>
                </a:solidFill>
              </a:rPr>
              <a:t> (2010), 388(1-2), p88-94.</a:t>
            </a:r>
          </a:p>
          <a:p>
            <a:pPr lvl="0"/>
            <a:r>
              <a:rPr lang="en-GB" dirty="0" smtClean="0">
                <a:solidFill>
                  <a:srgbClr val="002060"/>
                </a:solidFill>
              </a:rPr>
              <a:t>R. Ho, S. E. Dilworth, S. J. Hinder, J. F. Watts, D. R. Williams and J. Y. Y. Heng, “Determination of surface heterogeneity of D-</a:t>
            </a:r>
            <a:r>
              <a:rPr lang="en-GB" dirty="0" err="1" smtClean="0">
                <a:solidFill>
                  <a:srgbClr val="002060"/>
                </a:solidFill>
              </a:rPr>
              <a:t>mannitol</a:t>
            </a:r>
            <a:r>
              <a:rPr lang="en-GB" dirty="0" smtClean="0">
                <a:solidFill>
                  <a:srgbClr val="002060"/>
                </a:solidFill>
              </a:rPr>
              <a:t> by sessile drop contact angle and finite concentration inverse gas chromatography”, </a:t>
            </a:r>
            <a:r>
              <a:rPr lang="en-GB" b="1" i="1" dirty="0" smtClean="0">
                <a:solidFill>
                  <a:srgbClr val="002060"/>
                </a:solidFill>
              </a:rPr>
              <a:t>International Journal of Pharmaceutics</a:t>
            </a:r>
            <a:r>
              <a:rPr lang="en-GB" dirty="0" smtClean="0">
                <a:solidFill>
                  <a:srgbClr val="002060"/>
                </a:solidFill>
              </a:rPr>
              <a:t> (2010), 387(1-2), p79-86.</a:t>
            </a:r>
          </a:p>
          <a:p>
            <a:pPr lvl="0"/>
            <a:r>
              <a:rPr lang="en-GB" dirty="0" smtClean="0">
                <a:solidFill>
                  <a:srgbClr val="002060"/>
                </a:solidFill>
              </a:rPr>
              <a:t>J. Y. Khoo, J. Y. Y. Heng and D. R. Williams, “Agglomeration effects on the drying and dehydration stability of a pharmaceutical acicular hydrate: </a:t>
            </a:r>
            <a:r>
              <a:rPr lang="en-GB" dirty="0" err="1" smtClean="0">
                <a:solidFill>
                  <a:srgbClr val="002060"/>
                </a:solidFill>
              </a:rPr>
              <a:t>Carbamazepine</a:t>
            </a:r>
            <a:r>
              <a:rPr lang="en-GB" dirty="0" smtClean="0">
                <a:solidFill>
                  <a:srgbClr val="002060"/>
                </a:solidFill>
              </a:rPr>
              <a:t> dehydrate”, </a:t>
            </a:r>
            <a:r>
              <a:rPr lang="en-GB" b="1" i="1" dirty="0" smtClean="0">
                <a:solidFill>
                  <a:srgbClr val="002060"/>
                </a:solidFill>
              </a:rPr>
              <a:t>Industrial &amp; Engineering Chemistry Research</a:t>
            </a:r>
            <a:r>
              <a:rPr lang="en-GB" dirty="0" smtClean="0">
                <a:solidFill>
                  <a:srgbClr val="002060"/>
                </a:solidFill>
              </a:rPr>
              <a:t> (2010), 49(1), p422-427.</a:t>
            </a:r>
          </a:p>
          <a:p>
            <a:pPr lvl="0"/>
            <a:r>
              <a:rPr lang="en-GB" dirty="0" smtClean="0">
                <a:solidFill>
                  <a:srgbClr val="002060"/>
                </a:solidFill>
              </a:rPr>
              <a:t>R. Ho, D. A. Wilson and J. Y. Y. Heng, “Crystal Habits and the Variation in Surface Energy Heterogeneity”, </a:t>
            </a:r>
            <a:r>
              <a:rPr lang="en-GB" b="1" i="1" dirty="0" smtClean="0">
                <a:solidFill>
                  <a:srgbClr val="002060"/>
                </a:solidFill>
              </a:rPr>
              <a:t>Crystal Growth &amp; Design</a:t>
            </a:r>
            <a:r>
              <a:rPr lang="en-GB" dirty="0" smtClean="0">
                <a:solidFill>
                  <a:srgbClr val="002060"/>
                </a:solidFill>
              </a:rPr>
              <a:t> (2009), 9 (11), 4907-4911.</a:t>
            </a:r>
          </a:p>
          <a:p>
            <a:pPr lvl="0"/>
            <a:r>
              <a:rPr lang="en-GB" dirty="0" smtClean="0">
                <a:solidFill>
                  <a:srgbClr val="002060"/>
                </a:solidFill>
              </a:rPr>
              <a:t>J.Y.Y. Heng, “The effects of crystal properties on formulation success”, </a:t>
            </a:r>
            <a:r>
              <a:rPr lang="en-GB" b="1" i="1" dirty="0" smtClean="0">
                <a:solidFill>
                  <a:srgbClr val="002060"/>
                </a:solidFill>
              </a:rPr>
              <a:t>Journal of Pharmacy and Pharmacology</a:t>
            </a:r>
            <a:r>
              <a:rPr lang="en-GB" dirty="0" smtClean="0">
                <a:solidFill>
                  <a:srgbClr val="002060"/>
                </a:solidFill>
              </a:rPr>
              <a:t>, 61, A152 (2009).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R. Ho, J. Y. Y. Heng, S. Dilworth and D. R. Williams, “Wetting Behaviour of Ibuprofen </a:t>
            </a:r>
            <a:r>
              <a:rPr lang="en-GB" dirty="0" err="1" smtClean="0">
                <a:solidFill>
                  <a:srgbClr val="002060"/>
                </a:solidFill>
              </a:rPr>
              <a:t>Racemates</a:t>
            </a:r>
            <a:r>
              <a:rPr lang="en-GB" dirty="0" smtClean="0">
                <a:solidFill>
                  <a:srgbClr val="002060"/>
                </a:solidFill>
              </a:rPr>
              <a:t> Surfaces”, </a:t>
            </a:r>
            <a:r>
              <a:rPr lang="en-GB" b="1" i="1" dirty="0" smtClean="0">
                <a:solidFill>
                  <a:srgbClr val="002060"/>
                </a:solidFill>
              </a:rPr>
              <a:t>The Journal of Adhesion</a:t>
            </a:r>
            <a:r>
              <a:rPr lang="en-GB" dirty="0" smtClean="0">
                <a:solidFill>
                  <a:srgbClr val="002060"/>
                </a:solidFill>
              </a:rPr>
              <a:t>, </a:t>
            </a:r>
            <a:r>
              <a:rPr lang="en-GB" b="1" i="1" dirty="0" smtClean="0">
                <a:solidFill>
                  <a:srgbClr val="002060"/>
                </a:solidFill>
              </a:rPr>
              <a:t>84</a:t>
            </a:r>
            <a:r>
              <a:rPr lang="en-GB" dirty="0" smtClean="0">
                <a:solidFill>
                  <a:srgbClr val="002060"/>
                </a:solidFill>
              </a:rPr>
              <a:t> (6), 483-501, 2008.</a:t>
            </a:r>
          </a:p>
          <a:p>
            <a:pPr lvl="0"/>
            <a:r>
              <a:rPr lang="en-GB" dirty="0" smtClean="0">
                <a:solidFill>
                  <a:srgbClr val="002060"/>
                </a:solidFill>
              </a:rPr>
              <a:t>P. Yla-Maihaniemi, J. Y. Y. Heng, F. Thielmann and D. R. Williams, “A novel method for studying the surface energy heterogeneity of solid surfaces”,</a:t>
            </a:r>
            <a:r>
              <a:rPr lang="en-GB" i="1" dirty="0" smtClean="0">
                <a:solidFill>
                  <a:srgbClr val="002060"/>
                </a:solidFill>
              </a:rPr>
              <a:t> </a:t>
            </a:r>
            <a:r>
              <a:rPr lang="en-GB" b="1" i="1" dirty="0" smtClean="0">
                <a:solidFill>
                  <a:srgbClr val="002060"/>
                </a:solidFill>
              </a:rPr>
              <a:t>Langmuir</a:t>
            </a:r>
            <a:r>
              <a:rPr lang="en-GB" dirty="0" smtClean="0">
                <a:solidFill>
                  <a:srgbClr val="002060"/>
                </a:solidFill>
              </a:rPr>
              <a:t>, </a:t>
            </a:r>
            <a:r>
              <a:rPr lang="en-GB" b="1" dirty="0" smtClean="0">
                <a:solidFill>
                  <a:srgbClr val="002060"/>
                </a:solidFill>
              </a:rPr>
              <a:t>24</a:t>
            </a:r>
            <a:r>
              <a:rPr lang="en-GB" dirty="0" smtClean="0">
                <a:solidFill>
                  <a:srgbClr val="002060"/>
                </a:solidFill>
              </a:rPr>
              <a:t> (17), 9551-9557, 2008.</a:t>
            </a:r>
          </a:p>
          <a:p>
            <a:pPr lvl="0"/>
            <a:r>
              <a:rPr lang="en-GB" dirty="0" smtClean="0">
                <a:solidFill>
                  <a:srgbClr val="002060"/>
                </a:solidFill>
              </a:rPr>
              <a:t>J. Y. Y. Heng, A. Bismarck, A. F. Lee, K. Wilson and D. R. Williams, “Anisotropic Surface Chemistry of Aspirin Single Crystals”, </a:t>
            </a:r>
            <a:r>
              <a:rPr lang="en-GB" b="1" i="1" dirty="0" smtClean="0">
                <a:solidFill>
                  <a:srgbClr val="002060"/>
                </a:solidFill>
              </a:rPr>
              <a:t>Journal of Pharmaceutical Sciences, 96 </a:t>
            </a:r>
            <a:r>
              <a:rPr lang="en-GB" dirty="0" smtClean="0">
                <a:solidFill>
                  <a:srgbClr val="002060"/>
                </a:solidFill>
              </a:rPr>
              <a:t>(8), 2134-2144  (2007).</a:t>
            </a:r>
          </a:p>
          <a:p>
            <a:pPr lvl="0"/>
            <a:r>
              <a:rPr lang="en-GB" dirty="0" smtClean="0">
                <a:solidFill>
                  <a:srgbClr val="002060"/>
                </a:solidFill>
              </a:rPr>
              <a:t>F. Thielmann, D. J. Burnett and J. Y. Y. Heng, “Determination of the surface energy distributions of different processed lactose”, </a:t>
            </a:r>
            <a:r>
              <a:rPr lang="en-GB" b="1" i="1" dirty="0" smtClean="0">
                <a:solidFill>
                  <a:srgbClr val="002060"/>
                </a:solidFill>
              </a:rPr>
              <a:t>Drug Development and Industrial Pharmacy</a:t>
            </a:r>
            <a:r>
              <a:rPr lang="en-GB" dirty="0" smtClean="0">
                <a:solidFill>
                  <a:srgbClr val="002060"/>
                </a:solidFill>
              </a:rPr>
              <a:t>, </a:t>
            </a:r>
            <a:r>
              <a:rPr lang="en-GB" b="1" i="1" dirty="0" smtClean="0">
                <a:solidFill>
                  <a:srgbClr val="002060"/>
                </a:solidFill>
              </a:rPr>
              <a:t>33 </a:t>
            </a:r>
            <a:r>
              <a:rPr lang="en-GB" dirty="0" smtClean="0">
                <a:solidFill>
                  <a:srgbClr val="002060"/>
                </a:solidFill>
              </a:rPr>
              <a:t>(11), 1240-1253 (2007).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 J. Y. Y. Heng and D. R. Williams, “Wettability of Paracetamol Polymorphic Forms I and II”, </a:t>
            </a:r>
            <a:r>
              <a:rPr lang="en-GB" b="1" i="1" dirty="0" smtClean="0">
                <a:solidFill>
                  <a:srgbClr val="002060"/>
                </a:solidFill>
              </a:rPr>
              <a:t>Langmuir</a:t>
            </a:r>
            <a:r>
              <a:rPr lang="en-GB" dirty="0" smtClean="0">
                <a:solidFill>
                  <a:srgbClr val="002060"/>
                </a:solidFill>
              </a:rPr>
              <a:t>, </a:t>
            </a:r>
            <a:r>
              <a:rPr lang="en-GB" b="1" dirty="0" smtClean="0">
                <a:solidFill>
                  <a:srgbClr val="002060"/>
                </a:solidFill>
              </a:rPr>
              <a:t>22</a:t>
            </a:r>
            <a:r>
              <a:rPr lang="en-GB" dirty="0" smtClean="0">
                <a:solidFill>
                  <a:srgbClr val="002060"/>
                </a:solidFill>
              </a:rPr>
              <a:t> (16), 6905-6909 (2006).</a:t>
            </a:r>
          </a:p>
          <a:p>
            <a:pPr lvl="0"/>
            <a:r>
              <a:rPr lang="en-GB" dirty="0" smtClean="0">
                <a:solidFill>
                  <a:srgbClr val="002060"/>
                </a:solidFill>
              </a:rPr>
              <a:t>J. Y. Y. Heng, A. Bismarck, A. F. Lee, K. Wilson and D. R. Williams, “Anisotropic Wettability of Macroscopic Form I Paracetamol Crystals”, </a:t>
            </a:r>
            <a:r>
              <a:rPr lang="en-GB" b="1" i="1" dirty="0" smtClean="0">
                <a:solidFill>
                  <a:srgbClr val="002060"/>
                </a:solidFill>
              </a:rPr>
              <a:t>Langmuir</a:t>
            </a:r>
            <a:r>
              <a:rPr lang="en-GB" dirty="0" smtClean="0">
                <a:solidFill>
                  <a:srgbClr val="002060"/>
                </a:solidFill>
              </a:rPr>
              <a:t>, </a:t>
            </a:r>
            <a:r>
              <a:rPr lang="en-GB" b="1" dirty="0" smtClean="0">
                <a:solidFill>
                  <a:srgbClr val="002060"/>
                </a:solidFill>
              </a:rPr>
              <a:t>22</a:t>
            </a:r>
            <a:r>
              <a:rPr lang="en-GB" dirty="0" smtClean="0">
                <a:solidFill>
                  <a:srgbClr val="002060"/>
                </a:solidFill>
              </a:rPr>
              <a:t> (6), 2760-2769 (2006).</a:t>
            </a:r>
          </a:p>
          <a:p>
            <a:pPr lvl="0"/>
            <a:r>
              <a:rPr lang="en-GB" dirty="0" smtClean="0">
                <a:solidFill>
                  <a:srgbClr val="002060"/>
                </a:solidFill>
              </a:rPr>
              <a:t>J. Y. Y. Heng, F. Thielmann and D. R. Williams, “The Effects of Milling on the Surface Properties of Form I Paracetamol Crystals”, </a:t>
            </a:r>
            <a:r>
              <a:rPr lang="en-GB" b="1" i="1" dirty="0" smtClean="0">
                <a:solidFill>
                  <a:srgbClr val="002060"/>
                </a:solidFill>
              </a:rPr>
              <a:t>Pharmaceutical Research</a:t>
            </a:r>
            <a:r>
              <a:rPr lang="en-GB" dirty="0" smtClean="0">
                <a:solidFill>
                  <a:srgbClr val="002060"/>
                </a:solidFill>
              </a:rPr>
              <a:t>, </a:t>
            </a:r>
            <a:r>
              <a:rPr lang="en-GB" b="1" dirty="0" smtClean="0">
                <a:solidFill>
                  <a:srgbClr val="002060"/>
                </a:solidFill>
              </a:rPr>
              <a:t>23</a:t>
            </a:r>
            <a:r>
              <a:rPr lang="en-GB" dirty="0" smtClean="0">
                <a:solidFill>
                  <a:srgbClr val="002060"/>
                </a:solidFill>
              </a:rPr>
              <a:t> (8), 1917-1927 (2006).</a:t>
            </a:r>
          </a:p>
          <a:p>
            <a:pPr lvl="0"/>
            <a:r>
              <a:rPr lang="en-GB" dirty="0" smtClean="0">
                <a:solidFill>
                  <a:srgbClr val="002060"/>
                </a:solidFill>
              </a:rPr>
              <a:t>J. Y. Y. Heng, A. Bismarck and D. R. Williams, “Anisotropic Surface Properties of Crystalline Pharmaceutical Solids”, </a:t>
            </a:r>
            <a:r>
              <a:rPr lang="en-GB" b="1" i="1" dirty="0" smtClean="0">
                <a:solidFill>
                  <a:srgbClr val="002060"/>
                </a:solidFill>
              </a:rPr>
              <a:t>AAPS </a:t>
            </a:r>
            <a:r>
              <a:rPr lang="en-GB" b="1" i="1" dirty="0" err="1" smtClean="0">
                <a:solidFill>
                  <a:srgbClr val="002060"/>
                </a:solidFill>
              </a:rPr>
              <a:t>PharmSciTech</a:t>
            </a:r>
            <a:r>
              <a:rPr lang="en-GB" b="1" i="1" dirty="0" smtClean="0">
                <a:solidFill>
                  <a:srgbClr val="002060"/>
                </a:solidFill>
              </a:rPr>
              <a:t>, 7 </a:t>
            </a:r>
            <a:r>
              <a:rPr lang="en-GB" dirty="0" smtClean="0">
                <a:solidFill>
                  <a:srgbClr val="002060"/>
                </a:solidFill>
              </a:rPr>
              <a:t>(4), Article 84 (2006)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5" name="Picture 4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6" name="Picture 5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cap="small" dirty="0" smtClean="0">
                <a:solidFill>
                  <a:srgbClr val="730000"/>
                </a:solidFill>
              </a:rPr>
              <a:t>BIOS/Contact info</a:t>
            </a:r>
            <a:endParaRPr lang="en-US" sz="3200" u="sng" cap="small" dirty="0">
              <a:solidFill>
                <a:srgbClr val="73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Dr Jerry Heng (JH) currently heads the Surfaces and Particle Engineering Laboratory (</a:t>
            </a:r>
            <a:r>
              <a:rPr lang="en-US" u="sng" dirty="0" smtClean="0">
                <a:solidFill>
                  <a:srgbClr val="002060"/>
                </a:solidFill>
                <a:hlinkClick r:id="rId2"/>
              </a:rPr>
              <a:t>www.imperial.ac.uk/spel</a:t>
            </a:r>
            <a:r>
              <a:rPr lang="en-US" dirty="0" smtClean="0">
                <a:solidFill>
                  <a:srgbClr val="002060"/>
                </a:solidFill>
              </a:rPr>
              <a:t>) at the Department of Chemical Engineering in Imperial College London, UK. The Heng group studies the role of surface properties (and particle properties </a:t>
            </a:r>
            <a:r>
              <a:rPr lang="en-US" dirty="0" err="1" smtClean="0">
                <a:solidFill>
                  <a:srgbClr val="002060"/>
                </a:solidFill>
              </a:rPr>
              <a:t>eg</a:t>
            </a:r>
            <a:r>
              <a:rPr lang="en-US" dirty="0" smtClean="0">
                <a:solidFill>
                  <a:srgbClr val="002060"/>
                </a:solidFill>
              </a:rPr>
              <a:t>. shape, size, porosity) in powder processing, particle handling and particle performance related to pharmaceutics, drug delivery, and/or the pharmaceutical technologies, engineering particle properties for optimized product performance. The SPEL group currently consists of 1 </a:t>
            </a:r>
            <a:r>
              <a:rPr lang="en-US" dirty="0" err="1" smtClean="0">
                <a:solidFill>
                  <a:srgbClr val="002060"/>
                </a:solidFill>
              </a:rPr>
              <a:t>postdoc</a:t>
            </a:r>
            <a:r>
              <a:rPr lang="en-US" dirty="0" smtClean="0">
                <a:solidFill>
                  <a:srgbClr val="002060"/>
                </a:solidFill>
              </a:rPr>
              <a:t>, 8 PhD students and 4 </a:t>
            </a:r>
            <a:r>
              <a:rPr lang="en-US" dirty="0" err="1" smtClean="0">
                <a:solidFill>
                  <a:srgbClr val="002060"/>
                </a:solidFill>
              </a:rPr>
              <a:t>MSc</a:t>
            </a:r>
            <a:r>
              <a:rPr lang="en-US" dirty="0" smtClean="0">
                <a:solidFill>
                  <a:srgbClr val="002060"/>
                </a:solidFill>
              </a:rPr>
              <a:t> students working in the area of particle engineering. The SPEL group houses a range of experimental techniques; </a:t>
            </a:r>
            <a:r>
              <a:rPr lang="en-US" dirty="0" err="1" smtClean="0">
                <a:solidFill>
                  <a:srgbClr val="002060"/>
                </a:solidFill>
              </a:rPr>
              <a:t>eg</a:t>
            </a:r>
            <a:r>
              <a:rPr lang="en-US" dirty="0" smtClean="0">
                <a:solidFill>
                  <a:srgbClr val="002060"/>
                </a:solidFill>
              </a:rPr>
              <a:t>. DVS, IGC, QCM, XRD, AFM, SEM, Optical </a:t>
            </a:r>
            <a:r>
              <a:rPr lang="en-US" dirty="0" err="1" smtClean="0">
                <a:solidFill>
                  <a:srgbClr val="002060"/>
                </a:solidFill>
              </a:rPr>
              <a:t>Profilometer</a:t>
            </a:r>
            <a:r>
              <a:rPr lang="en-US" dirty="0" smtClean="0">
                <a:solidFill>
                  <a:srgbClr val="002060"/>
                </a:solidFill>
              </a:rPr>
              <a:t>, PCS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Contact: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	Email: jerry.heng@imperial.ac.uk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	Phone: +44-207-5940784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5" name="Picture 4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6" name="Picture 5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Text Box 2"/>
          <p:cNvSpPr txBox="1">
            <a:spLocks noChangeArrowheads="1"/>
          </p:cNvSpPr>
          <p:nvPr/>
        </p:nvSpPr>
        <p:spPr bwMode="auto">
          <a:xfrm>
            <a:off x="611188" y="304800"/>
            <a:ext cx="79930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2400" b="1" dirty="0">
                <a:solidFill>
                  <a:srgbClr val="000099"/>
                </a:solidFill>
              </a:rPr>
              <a:t>Current State of Knowledge on Surface Chemistry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338" y="971550"/>
            <a:ext cx="755332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92" name="Picture 91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93" name="Picture 92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Text Box 2"/>
          <p:cNvSpPr txBox="1">
            <a:spLocks noChangeArrowheads="1"/>
          </p:cNvSpPr>
          <p:nvPr/>
        </p:nvSpPr>
        <p:spPr bwMode="auto">
          <a:xfrm>
            <a:off x="611188" y="304800"/>
            <a:ext cx="79930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2400" b="1" dirty="0" smtClean="0">
                <a:solidFill>
                  <a:srgbClr val="000099"/>
                </a:solidFill>
              </a:rPr>
              <a:t>Inverse Gas Chromatography </a:t>
            </a:r>
            <a:endParaRPr lang="en-GB" sz="2400" b="1" dirty="0">
              <a:solidFill>
                <a:srgbClr val="000099"/>
              </a:solidFill>
            </a:endParaRPr>
          </a:p>
        </p:txBody>
      </p:sp>
      <p:sp>
        <p:nvSpPr>
          <p:cNvPr id="9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92" name="Picture 91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93" name="Picture 92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6288" y="1095375"/>
            <a:ext cx="759142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Text Box 2"/>
          <p:cNvSpPr txBox="1">
            <a:spLocks noChangeArrowheads="1"/>
          </p:cNvSpPr>
          <p:nvPr/>
        </p:nvSpPr>
        <p:spPr bwMode="auto">
          <a:xfrm>
            <a:off x="611188" y="304800"/>
            <a:ext cx="79930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2400" b="1" dirty="0" smtClean="0">
                <a:solidFill>
                  <a:srgbClr val="000099"/>
                </a:solidFill>
              </a:rPr>
              <a:t>Case Study: Milling of Paracetamol</a:t>
            </a:r>
            <a:endParaRPr lang="en-GB" sz="2400" b="1" dirty="0">
              <a:solidFill>
                <a:srgbClr val="000099"/>
              </a:solidFill>
            </a:endParaRPr>
          </a:p>
        </p:txBody>
      </p:sp>
      <p:sp>
        <p:nvSpPr>
          <p:cNvPr id="9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92" name="Picture 91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93" name="Picture 92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1100138"/>
            <a:ext cx="76200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Text Box 2"/>
          <p:cNvSpPr txBox="1">
            <a:spLocks noChangeArrowheads="1"/>
          </p:cNvSpPr>
          <p:nvPr/>
        </p:nvSpPr>
        <p:spPr bwMode="auto">
          <a:xfrm>
            <a:off x="611188" y="304800"/>
            <a:ext cx="79930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2400" b="1" dirty="0" smtClean="0">
                <a:solidFill>
                  <a:srgbClr val="000099"/>
                </a:solidFill>
              </a:rPr>
              <a:t>Effects of Milling on Paracetamol</a:t>
            </a:r>
            <a:endParaRPr lang="en-GB" sz="2400" b="1" dirty="0">
              <a:solidFill>
                <a:srgbClr val="000099"/>
              </a:solidFill>
            </a:endParaRPr>
          </a:p>
        </p:txBody>
      </p:sp>
      <p:sp>
        <p:nvSpPr>
          <p:cNvPr id="9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92" name="Picture 91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93" name="Picture 92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24025" y="838200"/>
            <a:ext cx="56959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19425" y="5724525"/>
            <a:ext cx="32289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Text Box 2"/>
          <p:cNvSpPr txBox="1">
            <a:spLocks noChangeArrowheads="1"/>
          </p:cNvSpPr>
          <p:nvPr/>
        </p:nvSpPr>
        <p:spPr bwMode="auto">
          <a:xfrm>
            <a:off x="611188" y="304800"/>
            <a:ext cx="79930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GB" sz="2400" b="1" dirty="0" smtClean="0">
                <a:solidFill>
                  <a:srgbClr val="000099"/>
                </a:solidFill>
              </a:rPr>
              <a:t>Milling – Increases </a:t>
            </a:r>
            <a:r>
              <a:rPr lang="en-GB" sz="2400" b="1" dirty="0" err="1" smtClean="0">
                <a:solidFill>
                  <a:srgbClr val="000099"/>
                </a:solidFill>
              </a:rPr>
              <a:t>Hydrophobicity</a:t>
            </a:r>
            <a:r>
              <a:rPr lang="en-GB" sz="2400" b="1" dirty="0" smtClean="0">
                <a:solidFill>
                  <a:srgbClr val="000099"/>
                </a:solidFill>
              </a:rPr>
              <a:t> of APIs</a:t>
            </a:r>
            <a:endParaRPr lang="en-GB" sz="2400" b="1" dirty="0">
              <a:solidFill>
                <a:srgbClr val="000099"/>
              </a:solidFill>
            </a:endParaRPr>
          </a:p>
        </p:txBody>
      </p:sp>
      <p:sp>
        <p:nvSpPr>
          <p:cNvPr id="9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Young Innovators 2009</a:t>
            </a:r>
            <a:endParaRPr lang="en-US"/>
          </a:p>
        </p:txBody>
      </p:sp>
      <p:pic>
        <p:nvPicPr>
          <p:cNvPr id="92" name="Picture 91" descr="AAPS_LOGO_Grey10_PMS30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828800" y="6013106"/>
            <a:ext cx="1429893" cy="438912"/>
          </a:xfrm>
          <a:prstGeom prst="rect">
            <a:avLst/>
          </a:prstGeom>
        </p:spPr>
      </p:pic>
      <p:pic>
        <p:nvPicPr>
          <p:cNvPr id="93" name="Picture 92" descr="PTlog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04800" y="6013106"/>
            <a:ext cx="1365250" cy="457200"/>
          </a:xfrm>
          <a:prstGeom prst="rect">
            <a:avLst/>
          </a:prstGeom>
        </p:spPr>
      </p:pic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8" y="1095375"/>
            <a:ext cx="762952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447</TotalTime>
  <Words>1525</Words>
  <Application>Microsoft Office PowerPoint</Application>
  <PresentationFormat>On-screen Show (4:3)</PresentationFormat>
  <Paragraphs>241</Paragraphs>
  <Slides>42</Slides>
  <Notes>34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Innovators 2010</vt:lpstr>
      <vt:lpstr>Outline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Conclusion</vt:lpstr>
      <vt:lpstr>Acknowledgments</vt:lpstr>
      <vt:lpstr>References</vt:lpstr>
      <vt:lpstr>BIOS/Contact info</vt:lpstr>
    </vt:vector>
  </TitlesOfParts>
  <Company>Advanstar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Young Innovators 2009</dc:title>
  <dc:creator>adv</dc:creator>
  <cp:lastModifiedBy>jyh</cp:lastModifiedBy>
  <cp:revision>35</cp:revision>
  <dcterms:created xsi:type="dcterms:W3CDTF">2010-10-20T15:32:40Z</dcterms:created>
  <dcterms:modified xsi:type="dcterms:W3CDTF">2010-10-29T16:15:14Z</dcterms:modified>
</cp:coreProperties>
</file>