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64" r:id="rId4"/>
    <p:sldId id="265" r:id="rId5"/>
    <p:sldId id="266" r:id="rId6"/>
    <p:sldId id="291" r:id="rId7"/>
    <p:sldId id="284" r:id="rId8"/>
    <p:sldId id="285" r:id="rId9"/>
    <p:sldId id="286" r:id="rId10"/>
    <p:sldId id="292" r:id="rId11"/>
    <p:sldId id="262" r:id="rId12"/>
    <p:sldId id="263" r:id="rId13"/>
    <p:sldId id="268" r:id="rId14"/>
    <p:sldId id="269" r:id="rId15"/>
    <p:sldId id="270" r:id="rId16"/>
    <p:sldId id="271" r:id="rId17"/>
    <p:sldId id="287" r:id="rId18"/>
    <p:sldId id="288" r:id="rId19"/>
    <p:sldId id="289" r:id="rId20"/>
    <p:sldId id="290" r:id="rId21"/>
    <p:sldId id="279" r:id="rId22"/>
    <p:sldId id="280" r:id="rId23"/>
    <p:sldId id="281" r:id="rId24"/>
    <p:sldId id="28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85000" autoAdjust="0"/>
  </p:normalViewPr>
  <p:slideViewPr>
    <p:cSldViewPr snapToObjects="1">
      <p:cViewPr varScale="1">
        <p:scale>
          <a:sx n="100" d="100"/>
          <a:sy n="100" d="100"/>
        </p:scale>
        <p:origin x="-13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99E5FA-4F6D-43BA-9CF4-8A69734C5DDC}" type="datetimeFigureOut">
              <a:rPr lang="en-US" smtClean="0"/>
              <a:pPr/>
              <a:t>10/5/2011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1EF523-E88B-4F96-A976-26F5151623C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47336-7139-484B-8F2F-7592396AB583}" type="datetimeFigureOut">
              <a:rPr lang="en-US" smtClean="0"/>
              <a:pPr/>
              <a:t>10/5/2011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4DB8E-B259-447C-A080-BE87C9E0795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FD22D-16EC-4EFA-BD5F-24E2C4697B1B}" type="slidenum">
              <a:rPr lang="zh-CN" altLang="en-US"/>
              <a:pPr/>
              <a:t>6</a:t>
            </a:fld>
            <a:endParaRPr lang="en-US" altLang="zh-CN"/>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normAutofit lnSpcReduction="10000"/>
          </a:bodyPr>
          <a:lstStyle/>
          <a:p>
            <a:endParaRPr lang="en-US" altLang="zh-CN" sz="1000" dirty="0">
              <a:solidFill>
                <a:schemeClr val="hlin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far, </a:t>
            </a:r>
            <a:r>
              <a:rPr lang="en-US" baseline="30000" dirty="0" smtClean="0"/>
              <a:t>11</a:t>
            </a:r>
            <a:r>
              <a:rPr lang="en-US" dirty="0" smtClean="0"/>
              <a:t>C, </a:t>
            </a:r>
            <a:r>
              <a:rPr lang="en-US" baseline="30000" dirty="0" smtClean="0"/>
              <a:t>18</a:t>
            </a:r>
            <a:r>
              <a:rPr lang="en-US" dirty="0" smtClean="0"/>
              <a:t>F, and different isotopes of Iodine have been labeled with tyrosine and its analogs.</a:t>
            </a:r>
          </a:p>
          <a:p>
            <a:pPr>
              <a:spcBef>
                <a:spcPct val="0"/>
              </a:spcBef>
            </a:pPr>
            <a:r>
              <a:rPr lang="en-US" dirty="0" smtClean="0"/>
              <a:t>However, most of these radioisotopes are cyclotron produced, which is inconvenient and expensive. </a:t>
            </a:r>
          </a:p>
          <a:p>
            <a:pPr>
              <a:spcBef>
                <a:spcPct val="0"/>
              </a:spcBef>
            </a:pPr>
            <a:r>
              <a:rPr lang="en-US" dirty="0" smtClean="0"/>
              <a:t>Besides, the half-life of those isotopes is either too long or too short, which is not suitable for tumor imaging. </a:t>
            </a:r>
          </a:p>
          <a:p>
            <a:pPr>
              <a:spcBef>
                <a:spcPct val="0"/>
              </a:spcBef>
            </a:pPr>
            <a:r>
              <a:rPr lang="en-US" dirty="0" smtClean="0"/>
              <a:t>Furthermore, the </a:t>
            </a:r>
            <a:r>
              <a:rPr lang="en-US" dirty="0" err="1" smtClean="0"/>
              <a:t>radiosynthetic</a:t>
            </a:r>
            <a:r>
              <a:rPr lang="en-US" dirty="0" smtClean="0"/>
              <a:t> yield of </a:t>
            </a:r>
            <a:r>
              <a:rPr lang="en-US" baseline="30000" dirty="0" smtClean="0"/>
              <a:t>18</a:t>
            </a:r>
            <a:r>
              <a:rPr lang="en-US" dirty="0" smtClean="0"/>
              <a:t>F-labeled tyrosine analogs appeared to be relatively low because of its </a:t>
            </a:r>
            <a:r>
              <a:rPr lang="en-US" b="1" dirty="0" err="1" smtClean="0">
                <a:solidFill>
                  <a:srgbClr val="FF0000"/>
                </a:solidFill>
              </a:rPr>
              <a:t>electrophilic</a:t>
            </a:r>
            <a:r>
              <a:rPr lang="en-US" b="1" dirty="0" smtClean="0">
                <a:solidFill>
                  <a:srgbClr val="FF0000"/>
                </a:solidFill>
              </a:rPr>
              <a:t> fluorination step </a:t>
            </a:r>
            <a:r>
              <a:rPr lang="en-US" dirty="0" smtClean="0"/>
              <a:t>(covalent chemistry vs. coordination chemistry).</a:t>
            </a:r>
          </a:p>
          <a:p>
            <a:pPr>
              <a:spcBef>
                <a:spcPct val="0"/>
              </a:spcBef>
            </a:pPr>
            <a:r>
              <a:rPr lang="en-US" dirty="0" smtClean="0"/>
              <a:t>Therefore, it is desirable to develop a radiotracer with a simpler chemistry and affordable isotope, which can be used in most major medical facilities.</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D4EBD9-8304-413D-947D-294FD4FA2D8C}" type="slidenum">
              <a:rPr lang="en-US"/>
              <a:pPr fontAlgn="base">
                <a:spcBef>
                  <a:spcPct val="0"/>
                </a:spcBef>
                <a:spcAft>
                  <a:spcPct val="0"/>
                </a:spcAft>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 I will choose </a:t>
            </a:r>
            <a:r>
              <a:rPr lang="en-US" baseline="30000" dirty="0" smtClean="0"/>
              <a:t>99m</a:t>
            </a:r>
            <a:r>
              <a:rPr lang="en-US" dirty="0" smtClean="0"/>
              <a:t>Tc for tyrosine analogs labeling.</a:t>
            </a:r>
          </a:p>
          <a:p>
            <a:pPr>
              <a:spcBef>
                <a:spcPct val="0"/>
              </a:spcBef>
            </a:pPr>
            <a:r>
              <a:rPr lang="en-US" baseline="30000" dirty="0" smtClean="0"/>
              <a:t>99m</a:t>
            </a:r>
            <a:r>
              <a:rPr lang="en-US" dirty="0" smtClean="0"/>
              <a:t>Tc is an ideal radioisotope for diagnostic imaging studies, because of its physical characteristics. </a:t>
            </a:r>
          </a:p>
          <a:p>
            <a:pPr>
              <a:spcBef>
                <a:spcPct val="0"/>
              </a:spcBef>
            </a:pPr>
            <a:r>
              <a:rPr lang="en-US" dirty="0" smtClean="0"/>
              <a:t>It emits a 140 </a:t>
            </a:r>
            <a:r>
              <a:rPr lang="en-US" dirty="0" err="1" smtClean="0"/>
              <a:t>keV</a:t>
            </a:r>
            <a:r>
              <a:rPr lang="en-US" dirty="0" smtClean="0"/>
              <a:t> gamma ray in 89% abundance, which can be detected by </a:t>
            </a:r>
            <a:r>
              <a:rPr lang="en-US" dirty="0" err="1" smtClean="0"/>
              <a:t>NaI</a:t>
            </a:r>
            <a:r>
              <a:rPr lang="en-US" dirty="0" smtClean="0"/>
              <a:t> detectors with low energy high-resolution collimator in the standard gamma camera or SPECT (Single photon emission computed tomography ).</a:t>
            </a:r>
          </a:p>
          <a:p>
            <a:pPr>
              <a:spcBef>
                <a:spcPct val="0"/>
              </a:spcBef>
            </a:pPr>
            <a:r>
              <a:rPr lang="en-US" dirty="0" smtClean="0"/>
              <a:t> </a:t>
            </a:r>
            <a:r>
              <a:rPr lang="en-US" baseline="30000" dirty="0" smtClean="0"/>
              <a:t>99m</a:t>
            </a:r>
            <a:r>
              <a:rPr lang="en-US" dirty="0" smtClean="0"/>
              <a:t>Tc has a half-life of 6.02 hr, which is ideal for preparation of the </a:t>
            </a:r>
            <a:r>
              <a:rPr lang="en-US" dirty="0" err="1" smtClean="0"/>
              <a:t>radiolabeled</a:t>
            </a:r>
            <a:r>
              <a:rPr lang="en-US" dirty="0" smtClean="0"/>
              <a:t> small </a:t>
            </a:r>
            <a:r>
              <a:rPr lang="en-US" dirty="0" err="1" smtClean="0"/>
              <a:t>ligands</a:t>
            </a:r>
            <a:r>
              <a:rPr lang="en-US" dirty="0" smtClean="0"/>
              <a:t>. </a:t>
            </a:r>
          </a:p>
          <a:p>
            <a:pPr>
              <a:spcBef>
                <a:spcPct val="0"/>
              </a:spcBef>
            </a:pPr>
            <a:r>
              <a:rPr lang="en-US" dirty="0" smtClean="0"/>
              <a:t>Most important thing is that it is produced by in-house generator that contains the parent nuclide molybdenum-99 (Mo-99), and does not require the cyclotron.</a:t>
            </a:r>
          </a:p>
          <a:p>
            <a:pPr>
              <a:spcBef>
                <a:spcPct val="0"/>
              </a:spcBef>
            </a:pPr>
            <a:r>
              <a:rPr lang="en-US" dirty="0" smtClean="0"/>
              <a:t> In addition, technetium (</a:t>
            </a:r>
            <a:r>
              <a:rPr lang="en-US" dirty="0" err="1" smtClean="0"/>
              <a:t>Tc</a:t>
            </a:r>
            <a:r>
              <a:rPr lang="en-US" dirty="0" smtClean="0"/>
              <a:t>) is in the same group as rhenium (Re), which has the radioisotope rhenium-188 (</a:t>
            </a:r>
            <a:r>
              <a:rPr lang="en-US" baseline="30000" dirty="0" smtClean="0"/>
              <a:t>188</a:t>
            </a:r>
            <a:r>
              <a:rPr lang="en-US" dirty="0" smtClean="0"/>
              <a:t>Re) for cancer therapeutic applications. </a:t>
            </a:r>
            <a:r>
              <a:rPr lang="en-US" dirty="0" err="1" smtClean="0"/>
              <a:t>Tc</a:t>
            </a:r>
            <a:r>
              <a:rPr lang="en-US" dirty="0" smtClean="0"/>
              <a:t> chemistry is very similar to that of Re, which leads to the diagnostic/therapeutic matched pair. </a:t>
            </a:r>
          </a:p>
          <a:p>
            <a:pPr>
              <a:spcBef>
                <a:spcPct val="0"/>
              </a:spcBef>
            </a:pPr>
            <a:r>
              <a:rPr lang="en-US" dirty="0" smtClean="0"/>
              <a:t>Furthermore, due to their identical coordination parameters with the same </a:t>
            </a:r>
            <a:r>
              <a:rPr lang="en-US" dirty="0" err="1" smtClean="0"/>
              <a:t>ligands</a:t>
            </a:r>
            <a:r>
              <a:rPr lang="en-US" dirty="0" smtClean="0"/>
              <a:t>, Re complex is a good structural model for </a:t>
            </a:r>
            <a:r>
              <a:rPr lang="en-US" baseline="30000" dirty="0" smtClean="0"/>
              <a:t>99m</a:t>
            </a:r>
            <a:r>
              <a:rPr lang="en-US" dirty="0" smtClean="0"/>
              <a:t>Tc complex, because of its non-radioactivity.</a:t>
            </a:r>
          </a:p>
          <a:p>
            <a:pPr>
              <a:spcBef>
                <a:spcPct val="0"/>
              </a:spcBef>
            </a:pPr>
            <a:endParaRPr lang="en-US" dirty="0"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8E2B31-73D8-4037-8E18-C45EF4FCF2A7}" type="slidenum">
              <a:rPr lang="en-US"/>
              <a:pPr fontAlgn="base">
                <a:spcBef>
                  <a:spcPct val="0"/>
                </a:spcBef>
                <a:spcAft>
                  <a:spcPct val="0"/>
                </a:spcAft>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40EC57-C2C3-4B6C-96F2-541C799ED9C8}" type="slidenum">
              <a:rPr lang="zh-CN" altLang="en-US">
                <a:cs typeface="宋体"/>
              </a:rPr>
              <a:pPr fontAlgn="base">
                <a:spcBef>
                  <a:spcPct val="0"/>
                </a:spcBef>
                <a:spcAft>
                  <a:spcPct val="0"/>
                </a:spcAft>
              </a:pPr>
              <a:t>9</a:t>
            </a:fld>
            <a:endParaRPr lang="en-US" altLang="zh-CN">
              <a:cs typeface="宋体"/>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the next question is how can we label tyrosine analogs with </a:t>
            </a:r>
            <a:r>
              <a:rPr lang="en-US" baseline="30000" smtClean="0"/>
              <a:t>99m</a:t>
            </a:r>
            <a:r>
              <a:rPr lang="en-US" smtClean="0"/>
              <a:t>Tc. Here, we use “chelator”, which acts like a bridge to connect the radioisotope and our target ligand, in this case, tyrosine and its analogs.</a:t>
            </a:r>
          </a:p>
          <a:p>
            <a:pPr>
              <a:spcBef>
                <a:spcPct val="0"/>
              </a:spcBef>
            </a:pPr>
            <a:r>
              <a:rPr lang="en-US" smtClean="0"/>
              <a:t>The advantage of using chelator is that we can label different kinds of radioisotopes to the same target ligand. By doing this, we can use the radiotracer for various imaging modalities.</a:t>
            </a:r>
          </a:p>
          <a:p>
            <a:pPr>
              <a:spcBef>
                <a:spcPct val="0"/>
              </a:spcBef>
            </a:pPr>
            <a:r>
              <a:rPr lang="en-US" smtClean="0"/>
              <a:t>We can provide dosimetry for radiation therapy, and monitor tumor response to the treatment.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ADC13-3A6B-45A6-BCDD-FFAA037746F8}" type="datetime1">
              <a:rPr lang="en-US" smtClean="0"/>
              <a:pPr/>
              <a:t>10/5/2011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EA357-DFE0-4B13-8027-7CF9EA65BDC8}" type="datetime1">
              <a:rPr lang="en-US" smtClean="0"/>
              <a:pPr/>
              <a:t>10/5/2011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6BDCA-3ADD-4F9A-9850-9F9224290EB4}" type="datetime1">
              <a:rPr lang="en-US" smtClean="0"/>
              <a:pPr/>
              <a:t>10/5/2011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ltLang="zh-CN"/>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60158454-ACF9-4B5D-AFC5-BB4477434B91}" type="slidenum">
              <a:rPr lang="zh-CN" altLang="en-US"/>
              <a:pPr/>
              <a:t>‹#›</a:t>
            </a:fld>
            <a:endParaRPr lang="en-US" altLang="zh-CN"/>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16134-0331-4604-83BC-D0360C67F324}" type="datetime1">
              <a:rPr lang="en-US" smtClean="0"/>
              <a:pPr/>
              <a:t>10/5/2011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20EE2-6EC9-49DB-9905-9C82BC641353}" type="datetime1">
              <a:rPr lang="en-US" smtClean="0"/>
              <a:pPr/>
              <a:t>10/5/2011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48EEC-E6A2-4E82-8745-A07D7E23E240}" type="datetime1">
              <a:rPr lang="en-US" smtClean="0"/>
              <a:pPr/>
              <a:t>10/5/2011</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6B66D-E64C-47EB-8D05-F636334A7286}" type="datetime1">
              <a:rPr lang="en-US" smtClean="0"/>
              <a:pPr/>
              <a:t>10/5/2011</a:t>
            </a:fld>
            <a:endParaRPr lang="en-US"/>
          </a:p>
        </p:txBody>
      </p:sp>
      <p:sp>
        <p:nvSpPr>
          <p:cNvPr id="8" name="Footer Placeholder 7"/>
          <p:cNvSpPr>
            <a:spLocks noGrp="1"/>
          </p:cNvSpPr>
          <p:nvPr>
            <p:ph type="ftr" sz="quarter" idx="11"/>
          </p:nvPr>
        </p:nvSpPr>
        <p:spPr/>
        <p:txBody>
          <a:bodyPr/>
          <a:lstStyle/>
          <a:p>
            <a:r>
              <a:rPr lang="en-US" smtClean="0"/>
              <a:t>Young Innovators 2009</a:t>
            </a:r>
            <a:endParaRPr lang="en-US"/>
          </a:p>
        </p:txBody>
      </p:sp>
      <p:sp>
        <p:nvSpPr>
          <p:cNvPr id="9" name="Slide Number Placeholder 8"/>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CC401C-C5BD-4CDB-961B-85B2C2A81FB1}" type="datetime1">
              <a:rPr lang="en-US" smtClean="0"/>
              <a:pPr/>
              <a:t>10/5/2011</a:t>
            </a:fld>
            <a:endParaRPr lang="en-US"/>
          </a:p>
        </p:txBody>
      </p:sp>
      <p:sp>
        <p:nvSpPr>
          <p:cNvPr id="4" name="Footer Placeholder 3"/>
          <p:cNvSpPr>
            <a:spLocks noGrp="1"/>
          </p:cNvSpPr>
          <p:nvPr>
            <p:ph type="ftr" sz="quarter" idx="11"/>
          </p:nvPr>
        </p:nvSpPr>
        <p:spPr/>
        <p:txBody>
          <a:bodyPr/>
          <a:lstStyle/>
          <a:p>
            <a:r>
              <a:rPr lang="en-US" smtClean="0"/>
              <a:t>Young Innovators 2009</a:t>
            </a:r>
            <a:endParaRPr lang="en-US"/>
          </a:p>
        </p:txBody>
      </p:sp>
      <p:sp>
        <p:nvSpPr>
          <p:cNvPr id="5" name="Slide Number Placeholder 4"/>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D77D3-A51E-4BA1-B342-0F27DC2A4ED5}" type="datetime1">
              <a:rPr lang="en-US" smtClean="0"/>
              <a:pPr/>
              <a:t>10/5/2011</a:t>
            </a:fld>
            <a:endParaRPr lang="en-US"/>
          </a:p>
        </p:txBody>
      </p:sp>
      <p:sp>
        <p:nvSpPr>
          <p:cNvPr id="3" name="Footer Placeholder 2"/>
          <p:cNvSpPr>
            <a:spLocks noGrp="1"/>
          </p:cNvSpPr>
          <p:nvPr>
            <p:ph type="ftr" sz="quarter" idx="11"/>
          </p:nvPr>
        </p:nvSpPr>
        <p:spPr/>
        <p:txBody>
          <a:bodyPr/>
          <a:lstStyle/>
          <a:p>
            <a:r>
              <a:rPr lang="en-US" smtClean="0"/>
              <a:t>Young Innovators 2009</a:t>
            </a:r>
            <a:endParaRPr lang="en-US"/>
          </a:p>
        </p:txBody>
      </p:sp>
      <p:sp>
        <p:nvSpPr>
          <p:cNvPr id="4" name="Slide Number Placeholder 3"/>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86E6A-C838-40C3-8380-7BC229215CC3}" type="datetime1">
              <a:rPr lang="en-US" smtClean="0"/>
              <a:pPr/>
              <a:t>10/5/2011</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DFFD0-5E0B-44C4-B0FA-C134581CE48D}" type="datetime1">
              <a:rPr lang="en-US" smtClean="0"/>
              <a:pPr/>
              <a:t>10/5/2011</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760A2-F541-43DD-B182-337A6A8840F3}" type="datetime1">
              <a:rPr lang="en-US" smtClean="0"/>
              <a:pPr/>
              <a:t>10/5/2011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Young Innovators 2009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C6722-F98D-4828-913E-F4AAF0A7B2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pd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2.pd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12.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image" Target="../media/image14.tif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d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image" Target="../media/image15.tif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d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4.png"/><Relationship Id="rId4" Type="http://schemas.openxmlformats.org/officeDocument/2006/relationships/image" Target="../media/image2.pd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7.tiff"/><Relationship Id="rId5" Type="http://schemas.openxmlformats.org/officeDocument/2006/relationships/image" Target="../media/image4.png"/><Relationship Id="rId4" Type="http://schemas.openxmlformats.org/officeDocument/2006/relationships/image" Target="../media/image2.pd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4.png"/><Relationship Id="rId4" Type="http://schemas.openxmlformats.org/officeDocument/2006/relationships/image" Target="../media/image2.pd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4.png"/><Relationship Id="rId4" Type="http://schemas.openxmlformats.org/officeDocument/2006/relationships/image" Target="../media/image2.pd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image" Target="../media/image4.png"/><Relationship Id="rId4" Type="http://schemas.openxmlformats.org/officeDocument/2006/relationships/image" Target="../media/image2.pd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4.png"/><Relationship Id="rId4" Type="http://schemas.openxmlformats.org/officeDocument/2006/relationships/image" Target="../media/image2.pd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d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d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d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df"/><Relationship Id="rId5" Type="http://schemas.openxmlformats.org/officeDocument/2006/relationships/image" Target="../media/image3.png"/><Relationship Id="rId4" Type="http://schemas.openxmlformats.org/officeDocument/2006/relationships/image" Target="../media/image1.pd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df"/><Relationship Id="rId5" Type="http://schemas.openxmlformats.org/officeDocument/2006/relationships/image" Target="../media/image3.png"/><Relationship Id="rId4" Type="http://schemas.openxmlformats.org/officeDocument/2006/relationships/image" Target="../media/image1.pd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 y="228600"/>
            <a:ext cx="8839199" cy="1470025"/>
          </a:xfrm>
        </p:spPr>
        <p:txBody>
          <a:bodyPr>
            <a:normAutofit fontScale="90000"/>
          </a:bodyPr>
          <a:lstStyle/>
          <a:p>
            <a:r>
              <a:rPr lang="en-US" cap="small" dirty="0" smtClean="0">
                <a:solidFill>
                  <a:schemeClr val="accent1">
                    <a:lumMod val="75000"/>
                  </a:schemeClr>
                </a:solidFill>
              </a:rPr>
              <a:t>AAPS Graduate Student Symposium in Drug Design and Discovery</a:t>
            </a:r>
            <a:endParaRPr lang="en-US" cap="small" dirty="0">
              <a:solidFill>
                <a:schemeClr val="accent1">
                  <a:lumMod val="75000"/>
                </a:schemeClr>
              </a:solidFill>
            </a:endParaRPr>
          </a:p>
        </p:txBody>
      </p:sp>
      <p:sp>
        <p:nvSpPr>
          <p:cNvPr id="3" name="Subtitle 2"/>
          <p:cNvSpPr>
            <a:spLocks noGrp="1"/>
          </p:cNvSpPr>
          <p:nvPr>
            <p:ph type="subTitle" idx="1"/>
          </p:nvPr>
        </p:nvSpPr>
        <p:spPr>
          <a:xfrm>
            <a:off x="381000" y="2057400"/>
            <a:ext cx="8382000" cy="3124200"/>
          </a:xfrm>
        </p:spPr>
        <p:txBody>
          <a:bodyPr>
            <a:normAutofit/>
          </a:bodyPr>
          <a:lstStyle/>
          <a:p>
            <a:r>
              <a:rPr lang="en-US" sz="2800" b="1" dirty="0" smtClean="0">
                <a:solidFill>
                  <a:schemeClr val="bg2">
                    <a:lumMod val="10000"/>
                  </a:schemeClr>
                </a:solidFill>
              </a:rPr>
              <a:t>Development of </a:t>
            </a:r>
            <a:r>
              <a:rPr lang="en-US" sz="2800" b="1" baseline="30000" dirty="0" smtClean="0">
                <a:solidFill>
                  <a:schemeClr val="bg2">
                    <a:lumMod val="10000"/>
                  </a:schemeClr>
                </a:solidFill>
              </a:rPr>
              <a:t>99m</a:t>
            </a:r>
            <a:r>
              <a:rPr lang="en-US" sz="2800" b="1" dirty="0" smtClean="0">
                <a:solidFill>
                  <a:schemeClr val="bg2">
                    <a:lumMod val="10000"/>
                  </a:schemeClr>
                </a:solidFill>
              </a:rPr>
              <a:t>Tc-EC-Tyrosine for Early Detection of Response to the Anticancer Drug </a:t>
            </a:r>
            <a:r>
              <a:rPr lang="en-US" sz="2800" b="1" dirty="0" err="1" smtClean="0">
                <a:solidFill>
                  <a:schemeClr val="bg2">
                    <a:lumMod val="10000"/>
                  </a:schemeClr>
                </a:solidFill>
              </a:rPr>
              <a:t>Melphalan</a:t>
            </a:r>
            <a:r>
              <a:rPr lang="en-US" sz="2800" b="1" dirty="0" smtClean="0">
                <a:solidFill>
                  <a:schemeClr val="bg2">
                    <a:lumMod val="10000"/>
                  </a:schemeClr>
                </a:solidFill>
              </a:rPr>
              <a:t> in Breast Cancer</a:t>
            </a:r>
          </a:p>
          <a:p>
            <a:endParaRPr lang="en-US" sz="2400" dirty="0" smtClean="0">
              <a:solidFill>
                <a:schemeClr val="bg2">
                  <a:lumMod val="10000"/>
                </a:schemeClr>
              </a:solidFill>
            </a:endParaRPr>
          </a:p>
          <a:p>
            <a:r>
              <a:rPr lang="en-US" sz="2000" b="1" dirty="0" smtClean="0">
                <a:solidFill>
                  <a:schemeClr val="bg2">
                    <a:lumMod val="10000"/>
                  </a:schemeClr>
                </a:solidFill>
              </a:rPr>
              <a:t>Fan-Lin Kong*, </a:t>
            </a:r>
            <a:r>
              <a:rPr lang="en-US" sz="2000" b="1" dirty="0" err="1" smtClean="0">
                <a:solidFill>
                  <a:schemeClr val="bg2">
                    <a:lumMod val="10000"/>
                  </a:schemeClr>
                </a:solidFill>
              </a:rPr>
              <a:t>YinHan</a:t>
            </a:r>
            <a:r>
              <a:rPr lang="en-US" sz="2000" b="1" dirty="0" smtClean="0">
                <a:solidFill>
                  <a:schemeClr val="bg2">
                    <a:lumMod val="10000"/>
                  </a:schemeClr>
                </a:solidFill>
              </a:rPr>
              <a:t> Zhang, </a:t>
            </a:r>
            <a:r>
              <a:rPr lang="en-US" sz="2000" b="1" dirty="0" err="1" smtClean="0">
                <a:solidFill>
                  <a:schemeClr val="bg2">
                    <a:lumMod val="10000"/>
                  </a:schemeClr>
                </a:solidFill>
              </a:rPr>
              <a:t>DongFang</a:t>
            </a:r>
            <a:r>
              <a:rPr lang="en-US" sz="2000" b="1" dirty="0" smtClean="0">
                <a:solidFill>
                  <a:schemeClr val="bg2">
                    <a:lumMod val="10000"/>
                  </a:schemeClr>
                </a:solidFill>
              </a:rPr>
              <a:t> Yu, David J. Yang</a:t>
            </a:r>
          </a:p>
          <a:p>
            <a:r>
              <a:rPr lang="en-US" sz="1800" dirty="0" smtClean="0">
                <a:solidFill>
                  <a:schemeClr val="bg2">
                    <a:lumMod val="10000"/>
                  </a:schemeClr>
                </a:solidFill>
              </a:rPr>
              <a:t>The University of Texas MD Anderson Cancer Center, Houston, Texas</a:t>
            </a:r>
            <a:endParaRPr lang="en-US" sz="1800" dirty="0">
              <a:solidFill>
                <a:schemeClr val="bg2">
                  <a:lumMod val="10000"/>
                </a:schemeClr>
              </a:solidFill>
            </a:endParaRPr>
          </a:p>
        </p:txBody>
      </p:sp>
      <p:pic>
        <p:nvPicPr>
          <p:cNvPr id="6" name="Picture 5"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648200" y="5562600"/>
            <a:ext cx="2489073" cy="764032"/>
          </a:xfrm>
          <a:prstGeom prst="rect">
            <a:avLst/>
          </a:prstGeom>
        </p:spPr>
      </p:pic>
      <p:pic>
        <p:nvPicPr>
          <p:cNvPr id="7" name="Picture 6"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2057400" y="5562600"/>
            <a:ext cx="2047875" cy="685800"/>
          </a:xfrm>
          <a:prstGeom prst="rect">
            <a:avLst/>
          </a:prstGeom>
        </p:spPr>
      </p:pic>
      <p:sp>
        <p:nvSpPr>
          <p:cNvPr id="14" name="Rectangle 13"/>
          <p:cNvSpPr/>
          <p:nvPr/>
        </p:nvSpPr>
        <p:spPr>
          <a:xfrm>
            <a:off x="152400" y="152400"/>
            <a:ext cx="8839199" cy="6553200"/>
          </a:xfrm>
          <a:prstGeom prst="rect">
            <a:avLst/>
          </a:prstGeom>
          <a:noFill/>
          <a:ln w="50800" cap="flat" cmpd="thickThin"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u="sng" cap="small" dirty="0" smtClean="0">
                <a:solidFill>
                  <a:srgbClr val="730000"/>
                </a:solidFill>
              </a:rPr>
              <a:t>Purpose</a:t>
            </a:r>
            <a:endParaRPr lang="en-US" sz="3200" u="sng" cap="small" dirty="0">
              <a:solidFill>
                <a:srgbClr val="730000"/>
              </a:solidFill>
            </a:endParaRPr>
          </a:p>
        </p:txBody>
      </p:sp>
      <p:sp>
        <p:nvSpPr>
          <p:cNvPr id="4"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752600" y="61722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228600" y="6172200"/>
            <a:ext cx="1365250" cy="457200"/>
          </a:xfrm>
          <a:prstGeom prst="rect">
            <a:avLst/>
          </a:prstGeom>
        </p:spPr>
      </p:pic>
      <p:pic>
        <p:nvPicPr>
          <p:cNvPr id="8" name="Content Placeholder 7" descr="EC-TYR structure.jpg"/>
          <p:cNvPicPr>
            <a:picLocks noGrp="1"/>
          </p:cNvPicPr>
          <p:nvPr>
            <p:ph idx="1"/>
          </p:nvPr>
        </p:nvPicPr>
        <p:blipFill>
          <a:blip r:embed="rId6"/>
          <a:stretch>
            <a:fillRect/>
          </a:stretch>
        </p:blipFill>
        <p:spPr>
          <a:xfrm>
            <a:off x="2895600" y="3505200"/>
            <a:ext cx="3322109" cy="2286000"/>
          </a:xfrm>
          <a:prstGeom prst="rect">
            <a:avLst/>
          </a:prstGeom>
        </p:spPr>
      </p:pic>
      <p:sp>
        <p:nvSpPr>
          <p:cNvPr id="9" name="Rectangle 8"/>
          <p:cNvSpPr/>
          <p:nvPr/>
        </p:nvSpPr>
        <p:spPr>
          <a:xfrm>
            <a:off x="304799" y="1066800"/>
            <a:ext cx="8531469" cy="923330"/>
          </a:xfrm>
          <a:prstGeom prst="rect">
            <a:avLst/>
          </a:prstGeom>
        </p:spPr>
        <p:txBody>
          <a:bodyPr wrap="square">
            <a:spAutoFit/>
          </a:bodyPr>
          <a:lstStyle/>
          <a:p>
            <a:pPr>
              <a:buFont typeface="Wingdings" pitchFamily="2" charset="2"/>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Radiolabeled</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tyrosine analogues are used for cancer imaging </a:t>
            </a:r>
            <a:r>
              <a:rPr lang="en-US" dirty="0" smtClean="0">
                <a:latin typeface="Times New Roman" pitchFamily="18" charset="0"/>
                <a:cs typeface="Times New Roman" pitchFamily="18" charset="0"/>
              </a:rPr>
              <a:t>successfully and </a:t>
            </a:r>
            <a:r>
              <a:rPr lang="en-US" dirty="0" smtClean="0">
                <a:latin typeface="Times New Roman" pitchFamily="18" charset="0"/>
                <a:cs typeface="Times New Roman" pitchFamily="18" charset="0"/>
              </a:rPr>
              <a:t>accumulate in tumor cells through the </a:t>
            </a:r>
            <a:r>
              <a:rPr lang="en-US" dirty="0" err="1" smtClean="0">
                <a:latin typeface="Times New Roman" pitchFamily="18" charset="0"/>
                <a:cs typeface="Times New Roman" pitchFamily="18" charset="0"/>
              </a:rPr>
              <a:t>upregulated</a:t>
            </a:r>
            <a:r>
              <a:rPr lang="en-US" dirty="0" smtClean="0">
                <a:latin typeface="Times New Roman" pitchFamily="18" charset="0"/>
                <a:cs typeface="Times New Roman" pitchFamily="18" charset="0"/>
              </a:rPr>
              <a:t> L-type amino acid transporters (LAT). </a:t>
            </a:r>
            <a:endParaRPr lang="en-US"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   The </a:t>
            </a:r>
            <a:r>
              <a:rPr lang="en-US" dirty="0" smtClean="0">
                <a:latin typeface="Times New Roman" pitchFamily="18" charset="0"/>
                <a:cs typeface="Times New Roman" pitchFamily="18" charset="0"/>
              </a:rPr>
              <a:t>anticancer drug </a:t>
            </a:r>
            <a:r>
              <a:rPr lang="en-US" dirty="0" err="1" smtClean="0">
                <a:latin typeface="Times New Roman" pitchFamily="18" charset="0"/>
                <a:cs typeface="Times New Roman" pitchFamily="18" charset="0"/>
              </a:rPr>
              <a:t>melphalan</a:t>
            </a:r>
            <a:r>
              <a:rPr lang="en-US" dirty="0" smtClean="0">
                <a:latin typeface="Times New Roman" pitchFamily="18" charset="0"/>
                <a:cs typeface="Times New Roman" pitchFamily="18" charset="0"/>
              </a:rPr>
              <a:t> is also LAT substrate. </a:t>
            </a:r>
            <a:endParaRPr lang="en-US" dirty="0" smtClean="0">
              <a:latin typeface="Times New Roman" pitchFamily="18" charset="0"/>
              <a:cs typeface="Times New Roman" pitchFamily="18" charset="0"/>
            </a:endParaRPr>
          </a:p>
        </p:txBody>
      </p:sp>
      <p:grpSp>
        <p:nvGrpSpPr>
          <p:cNvPr id="12" name="Group 11"/>
          <p:cNvGrpSpPr/>
          <p:nvPr/>
        </p:nvGrpSpPr>
        <p:grpSpPr>
          <a:xfrm>
            <a:off x="228600" y="2353270"/>
            <a:ext cx="8763000" cy="923330"/>
            <a:chOff x="228600" y="2353270"/>
            <a:chExt cx="8763000" cy="923330"/>
          </a:xfrm>
        </p:grpSpPr>
        <p:sp>
          <p:nvSpPr>
            <p:cNvPr id="10" name="Rectangle 9"/>
            <p:cNvSpPr/>
            <p:nvPr/>
          </p:nvSpPr>
          <p:spPr>
            <a:xfrm>
              <a:off x="1904998" y="2353270"/>
              <a:ext cx="7086602" cy="923330"/>
            </a:xfrm>
            <a:prstGeom prst="rect">
              <a:avLst/>
            </a:prstGeom>
          </p:spPr>
          <p:txBody>
            <a:bodyPr wrap="square">
              <a:spAutoFit/>
            </a:bodyPr>
            <a:lstStyle/>
            <a:p>
              <a:r>
                <a:rPr lang="en-US" b="1" dirty="0" smtClean="0">
                  <a:latin typeface="Times New Roman" pitchFamily="18" charset="0"/>
                  <a:cs typeface="Times New Roman" pitchFamily="18" charset="0"/>
                </a:rPr>
                <a:t>This study was to develop a </a:t>
              </a:r>
              <a:r>
                <a:rPr lang="en-US" b="1" baseline="30000" dirty="0" smtClean="0">
                  <a:latin typeface="Times New Roman" pitchFamily="18" charset="0"/>
                  <a:cs typeface="Times New Roman" pitchFamily="18" charset="0"/>
                </a:rPr>
                <a:t>99m</a:t>
              </a:r>
              <a:r>
                <a:rPr lang="en-US" b="1" dirty="0" smtClean="0">
                  <a:latin typeface="Times New Roman" pitchFamily="18" charset="0"/>
                  <a:cs typeface="Times New Roman" pitchFamily="18" charset="0"/>
                </a:rPr>
                <a:t>Tc–labeled tyrosine analogue </a:t>
              </a:r>
              <a:r>
                <a:rPr lang="en-US" b="1" dirty="0" err="1" smtClean="0">
                  <a:latin typeface="Times New Roman" pitchFamily="18" charset="0"/>
                  <a:cs typeface="Times New Roman" pitchFamily="18" charset="0"/>
                </a:rPr>
                <a:t>ethylenedicysteine</a:t>
              </a:r>
              <a:r>
                <a:rPr lang="en-US" b="1" dirty="0" smtClean="0">
                  <a:latin typeface="Times New Roman" pitchFamily="18" charset="0"/>
                  <a:cs typeface="Times New Roman" pitchFamily="18" charset="0"/>
                </a:rPr>
                <a:t>-Tyrosine (EC-Tyrosine), which could be used to noninvasively assess breast tumor response to </a:t>
              </a:r>
              <a:r>
                <a:rPr lang="en-US" b="1" dirty="0" err="1" smtClean="0">
                  <a:latin typeface="Times New Roman" pitchFamily="18" charset="0"/>
                  <a:cs typeface="Times New Roman" pitchFamily="18" charset="0"/>
                </a:rPr>
                <a:t>melphalan</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1" name="Right Arrow 10"/>
            <p:cNvSpPr/>
            <p:nvPr/>
          </p:nvSpPr>
          <p:spPr>
            <a:xfrm>
              <a:off x="228600" y="2652593"/>
              <a:ext cx="1476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u="sng" cap="small" dirty="0" smtClean="0">
                <a:solidFill>
                  <a:srgbClr val="730000"/>
                </a:solidFill>
              </a:rPr>
              <a:t>Materials and Methods</a:t>
            </a:r>
            <a:endParaRPr lang="en-US" sz="3200" u="sng" dirty="0"/>
          </a:p>
        </p:txBody>
      </p:sp>
      <p:sp>
        <p:nvSpPr>
          <p:cNvPr id="3" name="Content Placeholder 2"/>
          <p:cNvSpPr>
            <a:spLocks noGrp="1"/>
          </p:cNvSpPr>
          <p:nvPr>
            <p:ph idx="1"/>
          </p:nvPr>
        </p:nvSpPr>
        <p:spPr>
          <a:xfrm>
            <a:off x="457200" y="990600"/>
            <a:ext cx="8229600" cy="5029200"/>
          </a:xfrm>
        </p:spPr>
        <p:txBody>
          <a:bodyPr>
            <a:normAutofit lnSpcReduction="10000"/>
          </a:bodyPr>
          <a:lstStyle/>
          <a:p>
            <a:r>
              <a:rPr lang="en-US" sz="2400" b="1" dirty="0" smtClean="0"/>
              <a:t>Chemistry and Radiochemistry</a:t>
            </a:r>
          </a:p>
          <a:p>
            <a:pPr lvl="1"/>
            <a:r>
              <a:rPr lang="en-US" sz="1800" dirty="0" smtClean="0"/>
              <a:t>EC-Tyrosine synthesis</a:t>
            </a:r>
          </a:p>
          <a:p>
            <a:pPr lvl="1"/>
            <a:r>
              <a:rPr lang="en-US" sz="1800" baseline="30000" dirty="0" smtClean="0"/>
              <a:t>99m</a:t>
            </a:r>
            <a:r>
              <a:rPr lang="en-US" sz="1800" dirty="0" smtClean="0"/>
              <a:t>Tc-EC-Tyrosine labeling</a:t>
            </a:r>
          </a:p>
          <a:p>
            <a:pPr lvl="1"/>
            <a:r>
              <a:rPr lang="en-US" sz="1800" dirty="0" smtClean="0"/>
              <a:t>Partition coefficient measurement</a:t>
            </a:r>
          </a:p>
          <a:p>
            <a:pPr lvl="1">
              <a:buNone/>
            </a:pPr>
            <a:endParaRPr lang="en-US" sz="1800" dirty="0" smtClean="0"/>
          </a:p>
          <a:p>
            <a:r>
              <a:rPr lang="en-US" sz="2600" b="1" i="1" dirty="0" smtClean="0"/>
              <a:t>In Vitro </a:t>
            </a:r>
            <a:r>
              <a:rPr lang="en-US" sz="2600" b="1" dirty="0" smtClean="0"/>
              <a:t>Evaluation</a:t>
            </a:r>
          </a:p>
          <a:p>
            <a:pPr lvl="1"/>
            <a:r>
              <a:rPr lang="en-US" sz="1800" dirty="0" smtClean="0"/>
              <a:t>Cellular uptake kinetics in rat breast tumor cell line 13762</a:t>
            </a:r>
          </a:p>
          <a:p>
            <a:pPr lvl="1"/>
            <a:r>
              <a:rPr lang="en-US" sz="1800" dirty="0" smtClean="0"/>
              <a:t>Competitive inhibition study using L-Tyrosine in the same cell line</a:t>
            </a:r>
          </a:p>
          <a:p>
            <a:pPr lvl="1">
              <a:buNone/>
            </a:pPr>
            <a:endParaRPr lang="en-US" sz="1800" dirty="0" smtClean="0"/>
          </a:p>
          <a:p>
            <a:r>
              <a:rPr lang="en-US" sz="2600" b="1" i="1" dirty="0" smtClean="0"/>
              <a:t>In Vivo </a:t>
            </a:r>
            <a:r>
              <a:rPr lang="en-US" sz="2600" b="1" dirty="0" smtClean="0"/>
              <a:t>Evaluation </a:t>
            </a:r>
          </a:p>
          <a:p>
            <a:pPr lvl="1"/>
            <a:r>
              <a:rPr lang="en-US" sz="1800" dirty="0" smtClean="0"/>
              <a:t>Blood clearance in normal Fischer 344 rats</a:t>
            </a:r>
          </a:p>
          <a:p>
            <a:pPr lvl="1"/>
            <a:r>
              <a:rPr lang="en-US" sz="1800" dirty="0" err="1" smtClean="0"/>
              <a:t>Biodistribution</a:t>
            </a:r>
            <a:r>
              <a:rPr lang="en-US" sz="1800" dirty="0" smtClean="0"/>
              <a:t> in normal Fischer 344 rats</a:t>
            </a:r>
          </a:p>
          <a:p>
            <a:pPr lvl="1"/>
            <a:r>
              <a:rPr lang="en-US" sz="1800" dirty="0" smtClean="0"/>
              <a:t>Planar </a:t>
            </a:r>
            <a:r>
              <a:rPr lang="en-US" sz="1800" dirty="0" err="1" smtClean="0"/>
              <a:t>scintigraphic</a:t>
            </a:r>
            <a:r>
              <a:rPr lang="en-US" sz="1800" dirty="0" smtClean="0"/>
              <a:t> imaging in breast tumor-bearing rats</a:t>
            </a:r>
          </a:p>
          <a:p>
            <a:pPr lvl="1"/>
            <a:r>
              <a:rPr lang="en-US" sz="1800" dirty="0" smtClean="0"/>
              <a:t> </a:t>
            </a:r>
            <a:r>
              <a:rPr lang="en-US" sz="1800" i="1" dirty="0" smtClean="0"/>
              <a:t>In vivo </a:t>
            </a:r>
            <a:r>
              <a:rPr lang="en-US" sz="1800" dirty="0" smtClean="0"/>
              <a:t>uptake blocking study</a:t>
            </a:r>
          </a:p>
          <a:p>
            <a:pPr lvl="1"/>
            <a:r>
              <a:rPr lang="en-US" sz="1800" dirty="0" err="1" smtClean="0"/>
              <a:t>Melphalan</a:t>
            </a:r>
            <a:r>
              <a:rPr lang="en-US" sz="1800" dirty="0" smtClean="0"/>
              <a:t> treatment response assessment</a:t>
            </a:r>
          </a:p>
          <a:p>
            <a:pPr lvl="1"/>
            <a:endParaRPr lang="en-US" dirty="0" smtClean="0"/>
          </a:p>
          <a:p>
            <a:pPr>
              <a:buNone/>
            </a:pPr>
            <a:endParaRPr lang="en-US"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7620000" y="60960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096000" y="6096000"/>
            <a:ext cx="1365250" cy="457200"/>
          </a:xfrm>
          <a:prstGeom prst="rect">
            <a:avLst/>
          </a:prstGeom>
        </p:spPr>
      </p:pic>
      <p:sp>
        <p:nvSpPr>
          <p:cNvPr id="7" name="Footer Placeholder 3"/>
          <p:cNvSpPr>
            <a:spLocks noGrp="1"/>
          </p:cNvSpPr>
          <p:nvPr>
            <p:ph type="ftr" sz="quarter" idx="11"/>
          </p:nvPr>
        </p:nvSpPr>
        <p:spPr>
          <a:xfrm>
            <a:off x="3313924" y="6477000"/>
            <a:ext cx="2514600" cy="365125"/>
          </a:xfrm>
        </p:spPr>
        <p:txBody>
          <a:bodyPr/>
          <a:lstStyle/>
          <a:p>
            <a:r>
              <a:rPr lang="en-US" dirty="0" smtClean="0"/>
              <a:t>AAPS Graduate Student Symposium in Drug Design and Discovery 2011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u="sng" cap="small" dirty="0" smtClean="0">
                <a:solidFill>
                  <a:srgbClr val="730000"/>
                </a:solidFill>
              </a:rPr>
              <a:t>Results  (Chemistry)</a:t>
            </a:r>
            <a:endParaRPr lang="en-US" sz="3200" u="sng" cap="small" dirty="0">
              <a:solidFill>
                <a:srgbClr val="730000"/>
              </a:solidFill>
            </a:endParaRPr>
          </a:p>
        </p:txBody>
      </p:sp>
      <p:pic>
        <p:nvPicPr>
          <p:cNvPr id="8" name="Content Placeholder 7" descr="Fig1.tif"/>
          <p:cNvPicPr>
            <a:picLocks noGrp="1" noChangeAspect="1"/>
          </p:cNvPicPr>
          <p:nvPr>
            <p:ph idx="1"/>
          </p:nvPr>
        </p:nvPicPr>
        <p:blipFill>
          <a:blip r:embed="rId2"/>
          <a:stretch>
            <a:fillRect/>
          </a:stretch>
        </p:blipFill>
        <p:spPr>
          <a:xfrm>
            <a:off x="0" y="1610498"/>
            <a:ext cx="9086654" cy="3342502"/>
          </a:xfrm>
        </p:spPr>
      </p:pic>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04800" y="6013106"/>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u="sng" cap="small" dirty="0" smtClean="0">
                <a:solidFill>
                  <a:srgbClr val="730000"/>
                </a:solidFill>
              </a:rPr>
              <a:t>Results (Cell Uptake Kinetics)</a:t>
            </a:r>
            <a:endParaRPr lang="en-US" sz="3200" u="sng" cap="small" dirty="0">
              <a:solidFill>
                <a:srgbClr val="730000"/>
              </a:solidFill>
            </a:endParaRPr>
          </a:p>
        </p:txBody>
      </p:sp>
      <p:pic>
        <p:nvPicPr>
          <p:cNvPr id="8" name="Content Placeholder 7" descr="Fig2.tif"/>
          <p:cNvPicPr>
            <a:picLocks noGrp="1" noChangeAspect="1"/>
          </p:cNvPicPr>
          <p:nvPr>
            <p:ph idx="1"/>
          </p:nvPr>
        </p:nvPicPr>
        <p:blipFill>
          <a:blip r:embed="rId2"/>
          <a:stretch>
            <a:fillRect/>
          </a:stretch>
        </p:blipFill>
        <p:spPr>
          <a:xfrm>
            <a:off x="1257300" y="1010118"/>
            <a:ext cx="6629400" cy="4704882"/>
          </a:xfrm>
          <a:solidFill>
            <a:schemeClr val="bg1"/>
          </a:solidFill>
        </p:spPr>
      </p:pic>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04800" y="6013106"/>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u="sng" cap="small" dirty="0" smtClean="0">
                <a:solidFill>
                  <a:srgbClr val="730000"/>
                </a:solidFill>
              </a:rPr>
              <a:t>Results (Competitive Inhibition Study)</a:t>
            </a:r>
            <a:endParaRPr lang="en-US" sz="3200" u="sng"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pic>
        <p:nvPicPr>
          <p:cNvPr id="9" name="Content Placeholder 8" descr="Fig3.tif"/>
          <p:cNvPicPr>
            <a:picLocks noGrp="1" noChangeAspect="1"/>
          </p:cNvPicPr>
          <p:nvPr>
            <p:ph idx="1"/>
          </p:nvPr>
        </p:nvPicPr>
        <p:blipFill>
          <a:blip r:embed="rId6"/>
          <a:stretch>
            <a:fillRect/>
          </a:stretch>
        </p:blipFill>
        <p:spPr>
          <a:xfrm>
            <a:off x="1295400" y="1003946"/>
            <a:ext cx="6553199" cy="4756354"/>
          </a:xfrm>
          <a:solidFill>
            <a:schemeClr val="bg1"/>
          </a:solid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9"/>
            <a:ext cx="8229600" cy="1143000"/>
          </a:xfrm>
        </p:spPr>
        <p:txBody>
          <a:bodyPr>
            <a:normAutofit/>
          </a:bodyPr>
          <a:lstStyle/>
          <a:p>
            <a:r>
              <a:rPr lang="en-US" sz="3200" u="sng" cap="small" dirty="0" smtClean="0">
                <a:solidFill>
                  <a:srgbClr val="730000"/>
                </a:solidFill>
              </a:rPr>
              <a:t>Results (Blood Clearance )</a:t>
            </a:r>
            <a:endParaRPr lang="en-US" sz="3200" u="sng"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pic>
        <p:nvPicPr>
          <p:cNvPr id="9" name="Content Placeholder 8" descr="Fig4.tif"/>
          <p:cNvPicPr>
            <a:picLocks noGrp="1" noChangeAspect="1"/>
          </p:cNvPicPr>
          <p:nvPr>
            <p:ph idx="1"/>
          </p:nvPr>
        </p:nvPicPr>
        <p:blipFill>
          <a:blip r:embed="rId6"/>
          <a:stretch>
            <a:fillRect/>
          </a:stretch>
        </p:blipFill>
        <p:spPr>
          <a:xfrm>
            <a:off x="657225" y="990600"/>
            <a:ext cx="7817748" cy="4862877"/>
          </a:xfrm>
          <a:solidFill>
            <a:schemeClr val="bg1"/>
          </a:solidFill>
        </p:spPr>
      </p:pic>
      <p:pic>
        <p:nvPicPr>
          <p:cNvPr id="1028" name="Picture 4"/>
          <p:cNvPicPr>
            <a:picLocks noChangeAspect="1" noChangeArrowheads="1"/>
          </p:cNvPicPr>
          <p:nvPr/>
        </p:nvPicPr>
        <p:blipFill>
          <a:blip r:embed="rId7"/>
          <a:srcRect/>
          <a:stretch>
            <a:fillRect/>
          </a:stretch>
        </p:blipFill>
        <p:spPr bwMode="auto">
          <a:xfrm>
            <a:off x="4441825" y="1143000"/>
            <a:ext cx="3863975" cy="18367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u="sng" cap="small" dirty="0" smtClean="0">
                <a:solidFill>
                  <a:srgbClr val="730000"/>
                </a:solidFill>
              </a:rPr>
              <a:t>Results (</a:t>
            </a:r>
            <a:r>
              <a:rPr lang="en-US" sz="3200" u="sng" cap="small" dirty="0" err="1" smtClean="0">
                <a:solidFill>
                  <a:srgbClr val="730000"/>
                </a:solidFill>
              </a:rPr>
              <a:t>Biodistribution</a:t>
            </a:r>
            <a:r>
              <a:rPr lang="en-US" sz="3200" u="sng" cap="small" dirty="0" smtClean="0">
                <a:solidFill>
                  <a:srgbClr val="730000"/>
                </a:solidFill>
              </a:rPr>
              <a:t>)</a:t>
            </a:r>
            <a:endParaRPr lang="en-US" sz="3200" u="sng"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1722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172200"/>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graphicFrame>
        <p:nvGraphicFramePr>
          <p:cNvPr id="13" name="Table 12"/>
          <p:cNvGraphicFramePr>
            <a:graphicFrameLocks noGrp="1"/>
          </p:cNvGraphicFramePr>
          <p:nvPr/>
        </p:nvGraphicFramePr>
        <p:xfrm>
          <a:off x="1600199" y="838200"/>
          <a:ext cx="5943601" cy="5103706"/>
        </p:xfrm>
        <a:graphic>
          <a:graphicData uri="http://schemas.openxmlformats.org/drawingml/2006/table">
            <a:tbl>
              <a:tblPr/>
              <a:tblGrid>
                <a:gridCol w="1703382"/>
                <a:gridCol w="1409404"/>
                <a:gridCol w="1421411"/>
                <a:gridCol w="1409404"/>
              </a:tblGrid>
              <a:tr h="327445">
                <a:tc>
                  <a:txBody>
                    <a:bodyPr/>
                    <a:lstStyle/>
                    <a:p>
                      <a:pPr marL="0" marR="0">
                        <a:lnSpc>
                          <a:spcPct val="200000"/>
                        </a:lnSpc>
                        <a:spcBef>
                          <a:spcPts val="0"/>
                        </a:spcBef>
                        <a:spcAft>
                          <a:spcPts val="0"/>
                        </a:spcAft>
                      </a:pPr>
                      <a:r>
                        <a:rPr lang="en-US" sz="1200" b="1" dirty="0">
                          <a:latin typeface="Times New Roman"/>
                          <a:ea typeface="SimSun"/>
                          <a:cs typeface="Times New Roman"/>
                        </a:rPr>
                        <a:t>%ID/g</a:t>
                      </a:r>
                      <a:endParaRPr lang="en-US" sz="1200" b="1" dirty="0">
                        <a:latin typeface="Calibri"/>
                        <a:ea typeface="SimSun"/>
                        <a:cs typeface="Times New Roman"/>
                      </a:endParaRPr>
                    </a:p>
                  </a:txBody>
                  <a:tcPr marL="40546" marR="40546" marT="6238" marB="0" anchor="ctr">
                    <a:lnL>
                      <a:noFill/>
                    </a:lnL>
                    <a:lnR>
                      <a:noFill/>
                    </a:lnR>
                    <a:lnT w="12700" cap="flat" cmpd="sng" algn="ctr">
                      <a:solidFill>
                        <a:srgbClr val="4F81BD"/>
                      </a:solidFill>
                      <a:prstDash val="solid"/>
                      <a:round/>
                      <a:headEnd type="none" w="med" len="med"/>
                      <a:tailEnd type="none" w="med" len="med"/>
                    </a:lnT>
                    <a:lnB>
                      <a:noFill/>
                    </a:lnB>
                    <a:solidFill>
                      <a:srgbClr val="FFC000"/>
                    </a:solidFill>
                  </a:tcPr>
                </a:tc>
                <a:tc>
                  <a:txBody>
                    <a:bodyPr/>
                    <a:lstStyle/>
                    <a:p>
                      <a:pPr marL="0" marR="0" algn="just">
                        <a:lnSpc>
                          <a:spcPct val="200000"/>
                        </a:lnSpc>
                        <a:spcBef>
                          <a:spcPts val="0"/>
                        </a:spcBef>
                        <a:spcAft>
                          <a:spcPts val="0"/>
                        </a:spcAft>
                      </a:pPr>
                      <a:r>
                        <a:rPr lang="en-US" sz="1200" b="1" dirty="0">
                          <a:latin typeface="Times New Roman"/>
                          <a:ea typeface="SimSun"/>
                          <a:cs typeface="Times New Roman"/>
                        </a:rPr>
                        <a:t>30 MIN</a:t>
                      </a:r>
                      <a:endParaRPr lang="en-US" sz="1200" b="1" dirty="0">
                        <a:latin typeface="Calibri"/>
                        <a:ea typeface="SimSun"/>
                        <a:cs typeface="Times New Roman"/>
                      </a:endParaRPr>
                    </a:p>
                  </a:txBody>
                  <a:tcPr marL="40546" marR="40546" marT="6238" marB="0" anchor="ctr">
                    <a:lnL>
                      <a:noFill/>
                    </a:lnL>
                    <a:lnR>
                      <a:noFill/>
                    </a:lnR>
                    <a:lnT w="12700" cap="flat" cmpd="sng" algn="ctr">
                      <a:solidFill>
                        <a:srgbClr val="4F81BD"/>
                      </a:solidFill>
                      <a:prstDash val="solid"/>
                      <a:round/>
                      <a:headEnd type="none" w="med" len="med"/>
                      <a:tailEnd type="none" w="med" len="med"/>
                    </a:lnT>
                    <a:lnB>
                      <a:noFill/>
                    </a:lnB>
                    <a:solidFill>
                      <a:srgbClr val="FFC000"/>
                    </a:solidFill>
                  </a:tcPr>
                </a:tc>
                <a:tc>
                  <a:txBody>
                    <a:bodyPr/>
                    <a:lstStyle/>
                    <a:p>
                      <a:pPr marL="0" marR="0" algn="just">
                        <a:lnSpc>
                          <a:spcPct val="200000"/>
                        </a:lnSpc>
                        <a:spcBef>
                          <a:spcPts val="0"/>
                        </a:spcBef>
                        <a:spcAft>
                          <a:spcPts val="0"/>
                        </a:spcAft>
                      </a:pPr>
                      <a:r>
                        <a:rPr lang="en-US" sz="1200" b="1">
                          <a:latin typeface="Times New Roman"/>
                          <a:ea typeface="SimSun"/>
                          <a:cs typeface="Times New Roman"/>
                        </a:rPr>
                        <a:t>120 MIN</a:t>
                      </a:r>
                      <a:endParaRPr lang="en-US" sz="1200" b="1">
                        <a:latin typeface="Calibri"/>
                        <a:ea typeface="SimSun"/>
                        <a:cs typeface="Times New Roman"/>
                      </a:endParaRPr>
                    </a:p>
                  </a:txBody>
                  <a:tcPr marL="40546" marR="40546" marT="6238" marB="0" anchor="ctr">
                    <a:lnL>
                      <a:noFill/>
                    </a:lnL>
                    <a:lnR>
                      <a:noFill/>
                    </a:lnR>
                    <a:lnT w="12700" cap="flat" cmpd="sng" algn="ctr">
                      <a:solidFill>
                        <a:srgbClr val="4F81BD"/>
                      </a:solidFill>
                      <a:prstDash val="solid"/>
                      <a:round/>
                      <a:headEnd type="none" w="med" len="med"/>
                      <a:tailEnd type="none" w="med" len="med"/>
                    </a:lnT>
                    <a:lnB>
                      <a:noFill/>
                    </a:lnB>
                    <a:solidFill>
                      <a:srgbClr val="FFC000"/>
                    </a:solidFill>
                  </a:tcPr>
                </a:tc>
                <a:tc>
                  <a:txBody>
                    <a:bodyPr/>
                    <a:lstStyle/>
                    <a:p>
                      <a:pPr marL="0" marR="0" algn="just">
                        <a:lnSpc>
                          <a:spcPct val="200000"/>
                        </a:lnSpc>
                        <a:spcBef>
                          <a:spcPts val="0"/>
                        </a:spcBef>
                        <a:spcAft>
                          <a:spcPts val="0"/>
                        </a:spcAft>
                      </a:pPr>
                      <a:r>
                        <a:rPr lang="en-US" sz="1200" b="1" dirty="0">
                          <a:latin typeface="Times New Roman"/>
                          <a:ea typeface="SimSun"/>
                          <a:cs typeface="Times New Roman"/>
                        </a:rPr>
                        <a:t>240 MIN</a:t>
                      </a:r>
                      <a:endParaRPr lang="en-US" sz="1200" b="1" dirty="0">
                        <a:latin typeface="Calibri"/>
                        <a:ea typeface="SimSun"/>
                        <a:cs typeface="Times New Roman"/>
                      </a:endParaRPr>
                    </a:p>
                  </a:txBody>
                  <a:tcPr marL="40546" marR="40546" marT="6238" marB="0" anchor="ctr">
                    <a:lnL>
                      <a:noFill/>
                    </a:lnL>
                    <a:lnR>
                      <a:noFill/>
                    </a:lnR>
                    <a:lnT w="12700" cap="flat" cmpd="sng" algn="ctr">
                      <a:solidFill>
                        <a:srgbClr val="4F81BD"/>
                      </a:solidFill>
                      <a:prstDash val="solid"/>
                      <a:round/>
                      <a:headEnd type="none" w="med" len="med"/>
                      <a:tailEnd type="none" w="med" len="med"/>
                    </a:lnT>
                    <a:lnB>
                      <a:noFill/>
                    </a:lnB>
                    <a:solidFill>
                      <a:srgbClr val="FFC000"/>
                    </a:solidFill>
                  </a:tcPr>
                </a:tc>
              </a:tr>
              <a:tr h="308213">
                <a:tc>
                  <a:txBody>
                    <a:bodyPr/>
                    <a:lstStyle/>
                    <a:p>
                      <a:pPr marL="0" marR="0">
                        <a:lnSpc>
                          <a:spcPct val="200000"/>
                        </a:lnSpc>
                        <a:spcBef>
                          <a:spcPts val="0"/>
                        </a:spcBef>
                        <a:spcAft>
                          <a:spcPts val="0"/>
                        </a:spcAft>
                      </a:pPr>
                      <a:r>
                        <a:rPr lang="en-US" sz="1200" b="1">
                          <a:latin typeface="Times New Roman"/>
                          <a:ea typeface="SimSun"/>
                          <a:cs typeface="Times New Roman"/>
                        </a:rPr>
                        <a:t>Blood</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0.96 ±0.076</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dirty="0">
                          <a:latin typeface="Times New Roman"/>
                          <a:ea typeface="SimSun"/>
                          <a:cs typeface="Times New Roman"/>
                        </a:rPr>
                        <a:t>0.41 ±0.039</a:t>
                      </a:r>
                      <a:endParaRPr lang="en-US" sz="1200" b="1" dirty="0">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0.23 ±0.006</a:t>
                      </a:r>
                      <a:endParaRPr lang="en-US" sz="1200" b="1">
                        <a:latin typeface="Calibri"/>
                        <a:ea typeface="SimSun"/>
                        <a:cs typeface="Times New Roman"/>
                      </a:endParaRPr>
                    </a:p>
                  </a:txBody>
                  <a:tcPr marL="40546" marR="40546" marT="6238" marB="0" anchor="ctr">
                    <a:lnL>
                      <a:noFill/>
                    </a:lnL>
                    <a:lnR>
                      <a:noFill/>
                    </a:lnR>
                    <a:lnT>
                      <a:noFill/>
                    </a:lnT>
                    <a:lnB>
                      <a:noFill/>
                    </a:lnB>
                  </a:tcPr>
                </a:tc>
              </a:tr>
              <a:tr h="308213">
                <a:tc>
                  <a:txBody>
                    <a:bodyPr/>
                    <a:lstStyle/>
                    <a:p>
                      <a:pPr marL="0" marR="0">
                        <a:lnSpc>
                          <a:spcPct val="200000"/>
                        </a:lnSpc>
                        <a:spcBef>
                          <a:spcPts val="0"/>
                        </a:spcBef>
                        <a:spcAft>
                          <a:spcPts val="0"/>
                        </a:spcAft>
                      </a:pPr>
                      <a:r>
                        <a:rPr lang="en-US" sz="1200" b="1" dirty="0">
                          <a:latin typeface="Times New Roman"/>
                          <a:ea typeface="SimSun"/>
                          <a:cs typeface="Times New Roman"/>
                        </a:rPr>
                        <a:t>Heart</a:t>
                      </a:r>
                      <a:endParaRPr lang="en-US" sz="1200" b="1" dirty="0">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0.24 ±0.007</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0.12 ±0.011</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0.08 ±0.009</a:t>
                      </a:r>
                      <a:endParaRPr lang="en-US" sz="1200" b="1">
                        <a:latin typeface="Calibri"/>
                        <a:ea typeface="SimSun"/>
                        <a:cs typeface="Times New Roman"/>
                      </a:endParaRPr>
                    </a:p>
                  </a:txBody>
                  <a:tcPr marL="40546" marR="40546" marT="6238" marB="0" anchor="ctr">
                    <a:lnL>
                      <a:noFill/>
                    </a:lnL>
                    <a:lnR>
                      <a:noFill/>
                    </a:lnR>
                    <a:lnT>
                      <a:noFill/>
                    </a:lnT>
                    <a:lnB>
                      <a:noFill/>
                    </a:lnB>
                  </a:tcPr>
                </a:tc>
              </a:tr>
              <a:tr h="308213">
                <a:tc>
                  <a:txBody>
                    <a:bodyPr/>
                    <a:lstStyle/>
                    <a:p>
                      <a:pPr marL="0" marR="0">
                        <a:lnSpc>
                          <a:spcPct val="200000"/>
                        </a:lnSpc>
                        <a:spcBef>
                          <a:spcPts val="0"/>
                        </a:spcBef>
                        <a:spcAft>
                          <a:spcPts val="0"/>
                        </a:spcAft>
                      </a:pPr>
                      <a:r>
                        <a:rPr lang="en-US" sz="1200" b="1">
                          <a:latin typeface="Times New Roman"/>
                          <a:ea typeface="SimSun"/>
                          <a:cs typeface="Times New Roman"/>
                        </a:rPr>
                        <a:t>Lungs</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0.47 ±0.041</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0.33 ±0.001</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0.20 ±0.025</a:t>
                      </a:r>
                      <a:endParaRPr lang="en-US" sz="1200" b="1">
                        <a:latin typeface="Calibri"/>
                        <a:ea typeface="SimSun"/>
                        <a:cs typeface="Times New Roman"/>
                      </a:endParaRPr>
                    </a:p>
                  </a:txBody>
                  <a:tcPr marL="40546" marR="40546" marT="6238" marB="0" anchor="ctr">
                    <a:lnL>
                      <a:noFill/>
                    </a:lnL>
                    <a:lnR>
                      <a:noFill/>
                    </a:lnR>
                    <a:lnT>
                      <a:noFill/>
                    </a:lnT>
                    <a:lnB>
                      <a:noFill/>
                    </a:lnB>
                  </a:tcPr>
                </a:tc>
              </a:tr>
              <a:tr h="308213">
                <a:tc>
                  <a:txBody>
                    <a:bodyPr/>
                    <a:lstStyle/>
                    <a:p>
                      <a:pPr marL="0" marR="0">
                        <a:lnSpc>
                          <a:spcPct val="200000"/>
                        </a:lnSpc>
                        <a:spcBef>
                          <a:spcPts val="0"/>
                        </a:spcBef>
                        <a:spcAft>
                          <a:spcPts val="0"/>
                        </a:spcAft>
                      </a:pPr>
                      <a:r>
                        <a:rPr lang="en-US" sz="1200" b="1" dirty="0">
                          <a:solidFill>
                            <a:srgbClr val="C00000"/>
                          </a:solidFill>
                          <a:latin typeface="Times New Roman"/>
                          <a:ea typeface="SimSun"/>
                          <a:cs typeface="Times New Roman"/>
                        </a:rPr>
                        <a:t>Thyroid</a:t>
                      </a:r>
                      <a:endParaRPr lang="en-US" sz="1200" b="1" dirty="0">
                        <a:solidFill>
                          <a:srgbClr val="C00000"/>
                        </a:solidFill>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dirty="0">
                          <a:solidFill>
                            <a:srgbClr val="C00000"/>
                          </a:solidFill>
                          <a:latin typeface="Times New Roman"/>
                          <a:ea typeface="SimSun"/>
                          <a:cs typeface="Times New Roman"/>
                        </a:rPr>
                        <a:t>0.43 ±0.036</a:t>
                      </a:r>
                      <a:endParaRPr lang="en-US" sz="1200" b="1" dirty="0">
                        <a:solidFill>
                          <a:srgbClr val="C00000"/>
                        </a:solidFill>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dirty="0">
                          <a:solidFill>
                            <a:srgbClr val="C00000"/>
                          </a:solidFill>
                          <a:latin typeface="Times New Roman"/>
                          <a:ea typeface="SimSun"/>
                          <a:cs typeface="Times New Roman"/>
                        </a:rPr>
                        <a:t>0.24 ±0.001</a:t>
                      </a:r>
                      <a:endParaRPr lang="en-US" sz="1200" b="1" dirty="0">
                        <a:solidFill>
                          <a:srgbClr val="C00000"/>
                        </a:solidFill>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dirty="0">
                          <a:solidFill>
                            <a:srgbClr val="C00000"/>
                          </a:solidFill>
                          <a:latin typeface="Times New Roman"/>
                          <a:ea typeface="SimSun"/>
                          <a:cs typeface="Times New Roman"/>
                        </a:rPr>
                        <a:t>0.11 ±0.002</a:t>
                      </a:r>
                      <a:endParaRPr lang="en-US" sz="1200" b="1" dirty="0">
                        <a:solidFill>
                          <a:srgbClr val="C00000"/>
                        </a:solidFill>
                        <a:latin typeface="Calibri"/>
                        <a:ea typeface="SimSun"/>
                        <a:cs typeface="Times New Roman"/>
                      </a:endParaRPr>
                    </a:p>
                  </a:txBody>
                  <a:tcPr marL="40546" marR="40546" marT="6238" marB="0" anchor="ctr">
                    <a:lnL>
                      <a:noFill/>
                    </a:lnL>
                    <a:lnR>
                      <a:noFill/>
                    </a:lnR>
                    <a:lnT>
                      <a:noFill/>
                    </a:lnT>
                    <a:lnB>
                      <a:noFill/>
                    </a:lnB>
                  </a:tcPr>
                </a:tc>
              </a:tr>
              <a:tr h="308213">
                <a:tc>
                  <a:txBody>
                    <a:bodyPr/>
                    <a:lstStyle/>
                    <a:p>
                      <a:pPr marL="0" marR="0">
                        <a:lnSpc>
                          <a:spcPct val="200000"/>
                        </a:lnSpc>
                        <a:spcBef>
                          <a:spcPts val="0"/>
                        </a:spcBef>
                        <a:spcAft>
                          <a:spcPts val="0"/>
                        </a:spcAft>
                      </a:pPr>
                      <a:r>
                        <a:rPr lang="en-US" sz="1200" b="1">
                          <a:latin typeface="Times New Roman"/>
                          <a:ea typeface="SimSun"/>
                          <a:cs typeface="Times New Roman"/>
                        </a:rPr>
                        <a:t>Pancreas</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0.21 ±0.018</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dirty="0">
                          <a:latin typeface="Times New Roman"/>
                          <a:ea typeface="SimSun"/>
                          <a:cs typeface="Times New Roman"/>
                        </a:rPr>
                        <a:t>0.17 ±0.016</a:t>
                      </a:r>
                      <a:endParaRPr lang="en-US" sz="1200" b="1" dirty="0">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dirty="0">
                          <a:latin typeface="Times New Roman"/>
                          <a:ea typeface="SimSun"/>
                          <a:cs typeface="Times New Roman"/>
                        </a:rPr>
                        <a:t>0.10 ±0.007</a:t>
                      </a:r>
                      <a:endParaRPr lang="en-US" sz="1200" b="1" dirty="0">
                        <a:latin typeface="Calibri"/>
                        <a:ea typeface="SimSun"/>
                        <a:cs typeface="Times New Roman"/>
                      </a:endParaRPr>
                    </a:p>
                  </a:txBody>
                  <a:tcPr marL="40546" marR="40546" marT="6238" marB="0" anchor="ctr">
                    <a:lnL>
                      <a:noFill/>
                    </a:lnL>
                    <a:lnR>
                      <a:noFill/>
                    </a:lnR>
                    <a:lnT>
                      <a:noFill/>
                    </a:lnT>
                    <a:lnB>
                      <a:noFill/>
                    </a:lnB>
                  </a:tcPr>
                </a:tc>
              </a:tr>
              <a:tr h="308213">
                <a:tc>
                  <a:txBody>
                    <a:bodyPr/>
                    <a:lstStyle/>
                    <a:p>
                      <a:pPr marL="0" marR="0">
                        <a:lnSpc>
                          <a:spcPct val="200000"/>
                        </a:lnSpc>
                        <a:spcBef>
                          <a:spcPts val="0"/>
                        </a:spcBef>
                        <a:spcAft>
                          <a:spcPts val="0"/>
                        </a:spcAft>
                      </a:pPr>
                      <a:r>
                        <a:rPr lang="en-US" sz="1200" b="1">
                          <a:latin typeface="Times New Roman"/>
                          <a:ea typeface="SimSun"/>
                          <a:cs typeface="Times New Roman"/>
                        </a:rPr>
                        <a:t>Liver</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1.47 ±0.045</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2.42 ±0.075</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0.97 ±0.007</a:t>
                      </a:r>
                      <a:endParaRPr lang="en-US" sz="1200" b="1">
                        <a:latin typeface="Calibri"/>
                        <a:ea typeface="SimSun"/>
                        <a:cs typeface="Times New Roman"/>
                      </a:endParaRPr>
                    </a:p>
                  </a:txBody>
                  <a:tcPr marL="40546" marR="40546" marT="6238" marB="0" anchor="ctr">
                    <a:lnL>
                      <a:noFill/>
                    </a:lnL>
                    <a:lnR>
                      <a:noFill/>
                    </a:lnR>
                    <a:lnT>
                      <a:noFill/>
                    </a:lnT>
                    <a:lnB>
                      <a:noFill/>
                    </a:lnB>
                  </a:tcPr>
                </a:tc>
              </a:tr>
              <a:tr h="308213">
                <a:tc>
                  <a:txBody>
                    <a:bodyPr/>
                    <a:lstStyle/>
                    <a:p>
                      <a:pPr marL="0" marR="0">
                        <a:lnSpc>
                          <a:spcPct val="200000"/>
                        </a:lnSpc>
                        <a:spcBef>
                          <a:spcPts val="0"/>
                        </a:spcBef>
                        <a:spcAft>
                          <a:spcPts val="0"/>
                        </a:spcAft>
                      </a:pPr>
                      <a:r>
                        <a:rPr lang="en-US" sz="1200" b="1">
                          <a:latin typeface="Times New Roman"/>
                          <a:ea typeface="SimSun"/>
                          <a:cs typeface="Times New Roman"/>
                        </a:rPr>
                        <a:t>Spleen</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0.47 ±0.054</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1.41 ±0.117</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0.62 ±0.036</a:t>
                      </a:r>
                      <a:endParaRPr lang="en-US" sz="1200" b="1">
                        <a:latin typeface="Calibri"/>
                        <a:ea typeface="SimSun"/>
                        <a:cs typeface="Times New Roman"/>
                      </a:endParaRPr>
                    </a:p>
                  </a:txBody>
                  <a:tcPr marL="40546" marR="40546" marT="6238" marB="0" anchor="ctr">
                    <a:lnL>
                      <a:noFill/>
                    </a:lnL>
                    <a:lnR>
                      <a:noFill/>
                    </a:lnR>
                    <a:lnT>
                      <a:noFill/>
                    </a:lnT>
                    <a:lnB>
                      <a:noFill/>
                    </a:lnB>
                  </a:tcPr>
                </a:tc>
              </a:tr>
              <a:tr h="300616">
                <a:tc>
                  <a:txBody>
                    <a:bodyPr/>
                    <a:lstStyle/>
                    <a:p>
                      <a:pPr marL="0" marR="0">
                        <a:lnSpc>
                          <a:spcPct val="200000"/>
                        </a:lnSpc>
                        <a:spcBef>
                          <a:spcPts val="0"/>
                        </a:spcBef>
                        <a:spcAft>
                          <a:spcPts val="0"/>
                        </a:spcAft>
                      </a:pPr>
                      <a:r>
                        <a:rPr lang="en-US" sz="1200" b="1" dirty="0">
                          <a:latin typeface="Times New Roman"/>
                          <a:ea typeface="SimSun"/>
                          <a:cs typeface="Times New Roman"/>
                        </a:rPr>
                        <a:t>Kidneys</a:t>
                      </a:r>
                      <a:endParaRPr lang="en-US" sz="1200" b="1" dirty="0">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dirty="0">
                          <a:latin typeface="Times New Roman"/>
                          <a:ea typeface="SimSun"/>
                          <a:cs typeface="Times New Roman"/>
                        </a:rPr>
                        <a:t>11.12 ±0.545</a:t>
                      </a:r>
                      <a:endParaRPr lang="en-US" sz="1200" b="1" dirty="0">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16.50 ±0.395</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dirty="0">
                          <a:latin typeface="Times New Roman"/>
                          <a:ea typeface="SimSun"/>
                          <a:cs typeface="Times New Roman"/>
                        </a:rPr>
                        <a:t>11.13 ±0.234</a:t>
                      </a:r>
                      <a:endParaRPr lang="en-US" sz="1200" b="1" dirty="0">
                        <a:latin typeface="Calibri"/>
                        <a:ea typeface="SimSun"/>
                        <a:cs typeface="Times New Roman"/>
                      </a:endParaRPr>
                    </a:p>
                  </a:txBody>
                  <a:tcPr marL="40546" marR="40546" marT="6238" marB="0" anchor="ctr">
                    <a:lnL>
                      <a:noFill/>
                    </a:lnL>
                    <a:lnR>
                      <a:noFill/>
                    </a:lnR>
                    <a:lnT>
                      <a:noFill/>
                    </a:lnT>
                    <a:lnB>
                      <a:noFill/>
                    </a:lnB>
                  </a:tcPr>
                </a:tc>
              </a:tr>
              <a:tr h="308213">
                <a:tc>
                  <a:txBody>
                    <a:bodyPr/>
                    <a:lstStyle/>
                    <a:p>
                      <a:pPr marL="0" marR="0">
                        <a:lnSpc>
                          <a:spcPct val="200000"/>
                        </a:lnSpc>
                        <a:spcBef>
                          <a:spcPts val="0"/>
                        </a:spcBef>
                        <a:spcAft>
                          <a:spcPts val="0"/>
                        </a:spcAft>
                      </a:pPr>
                      <a:r>
                        <a:rPr lang="en-US" sz="1200" b="1" dirty="0">
                          <a:solidFill>
                            <a:srgbClr val="C00000"/>
                          </a:solidFill>
                          <a:latin typeface="Times New Roman"/>
                          <a:ea typeface="SimSun"/>
                          <a:cs typeface="Times New Roman"/>
                        </a:rPr>
                        <a:t>Stomach</a:t>
                      </a:r>
                      <a:endParaRPr lang="en-US" sz="1200" b="1" dirty="0">
                        <a:solidFill>
                          <a:srgbClr val="C00000"/>
                        </a:solidFill>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dirty="0">
                          <a:solidFill>
                            <a:srgbClr val="C00000"/>
                          </a:solidFill>
                          <a:latin typeface="Times New Roman"/>
                          <a:ea typeface="SimSun"/>
                          <a:cs typeface="Times New Roman"/>
                        </a:rPr>
                        <a:t>0.27 ±0.006</a:t>
                      </a:r>
                      <a:endParaRPr lang="en-US" sz="1200" b="1" dirty="0">
                        <a:solidFill>
                          <a:srgbClr val="C00000"/>
                        </a:solidFill>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dirty="0">
                          <a:solidFill>
                            <a:srgbClr val="C00000"/>
                          </a:solidFill>
                          <a:latin typeface="Times New Roman"/>
                          <a:ea typeface="SimSun"/>
                          <a:cs typeface="Times New Roman"/>
                        </a:rPr>
                        <a:t>0.19 ±0.002</a:t>
                      </a:r>
                      <a:endParaRPr lang="en-US" sz="1200" b="1" dirty="0">
                        <a:solidFill>
                          <a:srgbClr val="C00000"/>
                        </a:solidFill>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dirty="0">
                          <a:solidFill>
                            <a:srgbClr val="C00000"/>
                          </a:solidFill>
                          <a:latin typeface="Times New Roman"/>
                          <a:ea typeface="SimSun"/>
                          <a:cs typeface="Times New Roman"/>
                        </a:rPr>
                        <a:t>0.08 ±0.000</a:t>
                      </a:r>
                      <a:endParaRPr lang="en-US" sz="1200" b="1" dirty="0">
                        <a:solidFill>
                          <a:srgbClr val="C00000"/>
                        </a:solidFill>
                        <a:latin typeface="Calibri"/>
                        <a:ea typeface="SimSun"/>
                        <a:cs typeface="Times New Roman"/>
                      </a:endParaRPr>
                    </a:p>
                  </a:txBody>
                  <a:tcPr marL="40546" marR="40546" marT="6238" marB="0" anchor="ctr">
                    <a:lnL>
                      <a:noFill/>
                    </a:lnL>
                    <a:lnR>
                      <a:noFill/>
                    </a:lnR>
                    <a:lnT>
                      <a:noFill/>
                    </a:lnT>
                    <a:lnB>
                      <a:noFill/>
                    </a:lnB>
                  </a:tcPr>
                </a:tc>
              </a:tr>
              <a:tr h="308213">
                <a:tc>
                  <a:txBody>
                    <a:bodyPr/>
                    <a:lstStyle/>
                    <a:p>
                      <a:pPr marL="0" marR="0">
                        <a:lnSpc>
                          <a:spcPct val="200000"/>
                        </a:lnSpc>
                        <a:spcBef>
                          <a:spcPts val="0"/>
                        </a:spcBef>
                        <a:spcAft>
                          <a:spcPts val="0"/>
                        </a:spcAft>
                      </a:pPr>
                      <a:r>
                        <a:rPr lang="en-US" sz="1200" b="1">
                          <a:latin typeface="Times New Roman"/>
                          <a:ea typeface="SimSun"/>
                          <a:cs typeface="Times New Roman"/>
                        </a:rPr>
                        <a:t>Intestine</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1.13 ±0.009</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0.33 ±0.023</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0.17 ±0.017</a:t>
                      </a:r>
                      <a:endParaRPr lang="en-US" sz="1200" b="1">
                        <a:latin typeface="Calibri"/>
                        <a:ea typeface="SimSun"/>
                        <a:cs typeface="Times New Roman"/>
                      </a:endParaRPr>
                    </a:p>
                  </a:txBody>
                  <a:tcPr marL="40546" marR="40546" marT="6238" marB="0" anchor="ctr">
                    <a:lnL>
                      <a:noFill/>
                    </a:lnL>
                    <a:lnR>
                      <a:noFill/>
                    </a:lnR>
                    <a:lnT>
                      <a:noFill/>
                    </a:lnT>
                    <a:lnB>
                      <a:noFill/>
                    </a:lnB>
                  </a:tcPr>
                </a:tc>
              </a:tr>
              <a:tr h="308213">
                <a:tc>
                  <a:txBody>
                    <a:bodyPr/>
                    <a:lstStyle/>
                    <a:p>
                      <a:pPr marL="0" marR="0">
                        <a:lnSpc>
                          <a:spcPct val="200000"/>
                        </a:lnSpc>
                        <a:spcBef>
                          <a:spcPts val="0"/>
                        </a:spcBef>
                        <a:spcAft>
                          <a:spcPts val="0"/>
                        </a:spcAft>
                      </a:pPr>
                      <a:r>
                        <a:rPr lang="en-US" sz="1200" b="1">
                          <a:latin typeface="Times New Roman"/>
                          <a:ea typeface="SimSun"/>
                          <a:cs typeface="Times New Roman"/>
                        </a:rPr>
                        <a:t>Muscles</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0.10 ±0.009</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0.05 ±0.006</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0.03 ±0.000</a:t>
                      </a:r>
                      <a:endParaRPr lang="en-US" sz="1200" b="1">
                        <a:latin typeface="Calibri"/>
                        <a:ea typeface="SimSun"/>
                        <a:cs typeface="Times New Roman"/>
                      </a:endParaRPr>
                    </a:p>
                  </a:txBody>
                  <a:tcPr marL="40546" marR="40546" marT="6238" marB="0" anchor="ctr">
                    <a:lnL>
                      <a:noFill/>
                    </a:lnL>
                    <a:lnR>
                      <a:noFill/>
                    </a:lnR>
                    <a:lnT>
                      <a:noFill/>
                    </a:lnT>
                    <a:lnB>
                      <a:noFill/>
                    </a:lnB>
                  </a:tcPr>
                </a:tc>
              </a:tr>
              <a:tr h="308213">
                <a:tc>
                  <a:txBody>
                    <a:bodyPr/>
                    <a:lstStyle/>
                    <a:p>
                      <a:pPr marL="0" marR="0">
                        <a:lnSpc>
                          <a:spcPct val="200000"/>
                        </a:lnSpc>
                        <a:spcBef>
                          <a:spcPts val="0"/>
                        </a:spcBef>
                        <a:spcAft>
                          <a:spcPts val="0"/>
                        </a:spcAft>
                      </a:pPr>
                      <a:r>
                        <a:rPr lang="en-US" sz="1200" b="1">
                          <a:latin typeface="Times New Roman"/>
                          <a:ea typeface="SimSun"/>
                          <a:cs typeface="Times New Roman"/>
                        </a:rPr>
                        <a:t>Bones and joints</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0.28 ±0.021</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0.10 ±0.003</a:t>
                      </a:r>
                      <a:endParaRPr lang="en-US" sz="1200" b="1">
                        <a:latin typeface="Calibri"/>
                        <a:ea typeface="SimSun"/>
                        <a:cs typeface="Times New Roman"/>
                      </a:endParaRPr>
                    </a:p>
                  </a:txBody>
                  <a:tcPr marL="40546" marR="40546" marT="6238" marB="0" anchor="ctr">
                    <a:lnL>
                      <a:noFill/>
                    </a:lnL>
                    <a:lnR>
                      <a:noFill/>
                    </a:lnR>
                    <a:lnT>
                      <a:noFill/>
                    </a:lnT>
                    <a:lnB>
                      <a:noFill/>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0.07 ±0.009</a:t>
                      </a:r>
                      <a:endParaRPr lang="en-US" sz="1200" b="1">
                        <a:latin typeface="Calibri"/>
                        <a:ea typeface="SimSun"/>
                        <a:cs typeface="Times New Roman"/>
                      </a:endParaRPr>
                    </a:p>
                  </a:txBody>
                  <a:tcPr marL="40546" marR="40546" marT="6238" marB="0" anchor="ctr">
                    <a:lnL>
                      <a:noFill/>
                    </a:lnL>
                    <a:lnR>
                      <a:noFill/>
                    </a:lnR>
                    <a:lnT>
                      <a:noFill/>
                    </a:lnT>
                    <a:lnB>
                      <a:noFill/>
                    </a:lnB>
                  </a:tcPr>
                </a:tc>
              </a:tr>
              <a:tr h="308213">
                <a:tc>
                  <a:txBody>
                    <a:bodyPr/>
                    <a:lstStyle/>
                    <a:p>
                      <a:pPr marL="0" marR="0">
                        <a:lnSpc>
                          <a:spcPct val="200000"/>
                        </a:lnSpc>
                        <a:spcBef>
                          <a:spcPts val="0"/>
                        </a:spcBef>
                        <a:spcAft>
                          <a:spcPts val="0"/>
                        </a:spcAft>
                      </a:pPr>
                      <a:r>
                        <a:rPr lang="en-US" sz="1200" b="1">
                          <a:latin typeface="Times New Roman"/>
                          <a:ea typeface="SimSun"/>
                          <a:cs typeface="Times New Roman"/>
                        </a:rPr>
                        <a:t>Brain</a:t>
                      </a:r>
                      <a:endParaRPr lang="en-US" sz="1200" b="1">
                        <a:latin typeface="Calibri"/>
                        <a:ea typeface="SimSun"/>
                        <a:cs typeface="Times New Roman"/>
                      </a:endParaRPr>
                    </a:p>
                  </a:txBody>
                  <a:tcPr marL="40546" marR="40546" marT="6238"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0.04 ±0.003</a:t>
                      </a:r>
                      <a:endParaRPr lang="en-US" sz="1200" b="1">
                        <a:latin typeface="Calibri"/>
                        <a:ea typeface="SimSun"/>
                        <a:cs typeface="Times New Roman"/>
                      </a:endParaRPr>
                    </a:p>
                  </a:txBody>
                  <a:tcPr marL="40546" marR="40546" marT="6238"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200" b="1">
                          <a:latin typeface="Times New Roman"/>
                          <a:ea typeface="SimSun"/>
                          <a:cs typeface="Times New Roman"/>
                        </a:rPr>
                        <a:t>0.01 ±0.001</a:t>
                      </a:r>
                      <a:endParaRPr lang="en-US" sz="1200" b="1">
                        <a:latin typeface="Calibri"/>
                        <a:ea typeface="SimSun"/>
                        <a:cs typeface="Times New Roman"/>
                      </a:endParaRPr>
                    </a:p>
                  </a:txBody>
                  <a:tcPr marL="40546" marR="40546" marT="6238"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200" b="1" dirty="0">
                          <a:latin typeface="Times New Roman"/>
                          <a:ea typeface="SimSun"/>
                          <a:cs typeface="Times New Roman"/>
                        </a:rPr>
                        <a:t>0.01 ±0.001</a:t>
                      </a:r>
                      <a:endParaRPr lang="en-US" sz="1200" b="1" dirty="0">
                        <a:latin typeface="Calibri"/>
                        <a:ea typeface="SimSun"/>
                        <a:cs typeface="Times New Roman"/>
                      </a:endParaRPr>
                    </a:p>
                  </a:txBody>
                  <a:tcPr marL="40546" marR="40546" marT="6238"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u="sng" cap="small" dirty="0" smtClean="0">
                <a:solidFill>
                  <a:srgbClr val="730000"/>
                </a:solidFill>
              </a:rPr>
              <a:t>Results (Planar </a:t>
            </a:r>
            <a:r>
              <a:rPr lang="en-US" sz="3200" u="sng" cap="small" dirty="0" err="1" smtClean="0">
                <a:solidFill>
                  <a:srgbClr val="730000"/>
                </a:solidFill>
              </a:rPr>
              <a:t>Scintigraphic</a:t>
            </a:r>
            <a:r>
              <a:rPr lang="en-US" sz="3200" u="sng" cap="small" dirty="0" smtClean="0">
                <a:solidFill>
                  <a:srgbClr val="730000"/>
                </a:solidFill>
              </a:rPr>
              <a:t> Imaging)</a:t>
            </a:r>
            <a:endParaRPr lang="en-US" sz="3200" u="sng"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1722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172200"/>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pic>
        <p:nvPicPr>
          <p:cNvPr id="8" name="Picture 7" descr="Fig5.tif"/>
          <p:cNvPicPr>
            <a:picLocks noChangeAspect="1"/>
          </p:cNvPicPr>
          <p:nvPr/>
        </p:nvPicPr>
        <p:blipFill>
          <a:blip r:embed="rId6"/>
          <a:stretch>
            <a:fillRect/>
          </a:stretch>
        </p:blipFill>
        <p:spPr>
          <a:xfrm>
            <a:off x="1447800" y="990600"/>
            <a:ext cx="6262620" cy="495427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u="sng" cap="small" dirty="0" smtClean="0">
                <a:solidFill>
                  <a:srgbClr val="730000"/>
                </a:solidFill>
              </a:rPr>
              <a:t>Results (In Vivo Uptake Blocking Study)</a:t>
            </a:r>
            <a:endParaRPr lang="en-US" sz="3200" u="sng"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1722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172200"/>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pic>
        <p:nvPicPr>
          <p:cNvPr id="8" name="Picture 7" descr="Fig6.tif"/>
          <p:cNvPicPr>
            <a:picLocks noChangeAspect="1"/>
          </p:cNvPicPr>
          <p:nvPr/>
        </p:nvPicPr>
        <p:blipFill>
          <a:blip r:embed="rId6"/>
          <a:stretch>
            <a:fillRect/>
          </a:stretch>
        </p:blipFill>
        <p:spPr>
          <a:xfrm>
            <a:off x="1143000" y="914400"/>
            <a:ext cx="6858000" cy="5143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2800" u="sng" cap="small" dirty="0" smtClean="0">
                <a:solidFill>
                  <a:srgbClr val="730000"/>
                </a:solidFill>
              </a:rPr>
              <a:t>Results (</a:t>
            </a:r>
            <a:r>
              <a:rPr lang="en-US" sz="2800" u="sng" cap="small" dirty="0" err="1" smtClean="0">
                <a:solidFill>
                  <a:srgbClr val="730000"/>
                </a:solidFill>
              </a:rPr>
              <a:t>Melphalan</a:t>
            </a:r>
            <a:r>
              <a:rPr lang="en-US" sz="2800" u="sng" cap="small" dirty="0" smtClean="0">
                <a:solidFill>
                  <a:srgbClr val="730000"/>
                </a:solidFill>
              </a:rPr>
              <a:t> Treatment Response Assessment)</a:t>
            </a:r>
            <a:endParaRPr lang="en-US" sz="2800" u="sng"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1722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172200"/>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pic>
        <p:nvPicPr>
          <p:cNvPr id="8" name="Picture 7" descr="Fig7.tif"/>
          <p:cNvPicPr>
            <a:picLocks noChangeAspect="1"/>
          </p:cNvPicPr>
          <p:nvPr/>
        </p:nvPicPr>
        <p:blipFill>
          <a:blip r:embed="rId6"/>
          <a:stretch>
            <a:fillRect/>
          </a:stretch>
        </p:blipFill>
        <p:spPr>
          <a:xfrm>
            <a:off x="990600" y="838200"/>
            <a:ext cx="7162800" cy="52345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u="sng" cap="small" dirty="0" smtClean="0">
                <a:solidFill>
                  <a:srgbClr val="730000"/>
                </a:solidFill>
              </a:rPr>
              <a:t>Abstract</a:t>
            </a:r>
            <a:endParaRPr lang="en-US" sz="3200" u="sng" cap="small" dirty="0">
              <a:solidFill>
                <a:srgbClr val="730000"/>
              </a:solidFill>
            </a:endParaRPr>
          </a:p>
        </p:txBody>
      </p:sp>
      <p:sp>
        <p:nvSpPr>
          <p:cNvPr id="3" name="Content Placeholder 2"/>
          <p:cNvSpPr>
            <a:spLocks noGrp="1"/>
          </p:cNvSpPr>
          <p:nvPr>
            <p:ph idx="1"/>
          </p:nvPr>
        </p:nvSpPr>
        <p:spPr>
          <a:xfrm>
            <a:off x="457200" y="884237"/>
            <a:ext cx="8229600" cy="4525963"/>
          </a:xfrm>
        </p:spPr>
        <p:txBody>
          <a:bodyPr>
            <a:noAutofit/>
          </a:bodyPr>
          <a:lstStyle/>
          <a:p>
            <a:r>
              <a:rPr lang="en-US" sz="1400" b="1" dirty="0" smtClean="0"/>
              <a:t>Purpose: </a:t>
            </a:r>
            <a:r>
              <a:rPr lang="en-US" sz="1400" dirty="0" err="1" smtClean="0"/>
              <a:t>Radiolabeled</a:t>
            </a:r>
            <a:r>
              <a:rPr lang="en-US" sz="1400" dirty="0" smtClean="0"/>
              <a:t> tyrosine analogues are used for cancer imaging and accumulate in tumor cells through the </a:t>
            </a:r>
            <a:r>
              <a:rPr lang="en-US" sz="1400" dirty="0" err="1" smtClean="0"/>
              <a:t>upregulated</a:t>
            </a:r>
            <a:r>
              <a:rPr lang="en-US" sz="1400" dirty="0" smtClean="0"/>
              <a:t> L-type amino acid transporters (LAT). The anticancer drug </a:t>
            </a:r>
            <a:r>
              <a:rPr lang="en-US" sz="1400" dirty="0" err="1" smtClean="0"/>
              <a:t>melphalan</a:t>
            </a:r>
            <a:r>
              <a:rPr lang="en-US" sz="1400" dirty="0" smtClean="0"/>
              <a:t> is also LAT substrate. This study was to develop a </a:t>
            </a:r>
            <a:r>
              <a:rPr lang="en-US" sz="1400" baseline="30000" dirty="0" smtClean="0"/>
              <a:t>99m</a:t>
            </a:r>
            <a:r>
              <a:rPr lang="en-US" sz="1400" dirty="0" smtClean="0"/>
              <a:t>Tc–labeled tyrosine analogue </a:t>
            </a:r>
            <a:r>
              <a:rPr lang="en-US" sz="1400" dirty="0" err="1" smtClean="0"/>
              <a:t>ethylenedicysteine</a:t>
            </a:r>
            <a:r>
              <a:rPr lang="en-US" sz="1400" dirty="0" smtClean="0"/>
              <a:t>-Tyrosine (EC-Tyrosine), which could be used to noninvasively assess tumor response to </a:t>
            </a:r>
            <a:r>
              <a:rPr lang="en-US" sz="1400" dirty="0" err="1" smtClean="0"/>
              <a:t>melphalan</a:t>
            </a:r>
            <a:r>
              <a:rPr lang="en-US" sz="1400" dirty="0" smtClean="0"/>
              <a:t>. </a:t>
            </a:r>
          </a:p>
          <a:p>
            <a:r>
              <a:rPr lang="en-US" sz="1400" b="1" dirty="0" smtClean="0"/>
              <a:t>Methods: </a:t>
            </a:r>
            <a:r>
              <a:rPr lang="en-US" sz="1400" dirty="0" smtClean="0"/>
              <a:t>The precursor EC-Tyrosine was synthesized and labeled with </a:t>
            </a:r>
            <a:r>
              <a:rPr lang="en-US" sz="1400" baseline="30000" dirty="0" smtClean="0"/>
              <a:t>99m</a:t>
            </a:r>
            <a:r>
              <a:rPr lang="en-US" sz="1400" dirty="0" smtClean="0"/>
              <a:t>Tc. We assessed the cellular uptake kinetics by measuring the %uptake of </a:t>
            </a:r>
            <a:r>
              <a:rPr lang="en-US" sz="1400" baseline="30000" dirty="0" smtClean="0"/>
              <a:t>99m</a:t>
            </a:r>
            <a:r>
              <a:rPr lang="en-US" sz="1400" dirty="0" smtClean="0"/>
              <a:t>Tc-EC-Tyrosine in the rat breast cancer cell line 13762 0-2 h. To investigate the transport mechanism of </a:t>
            </a:r>
            <a:r>
              <a:rPr lang="en-US" sz="1400" baseline="30000" dirty="0" smtClean="0"/>
              <a:t>99m</a:t>
            </a:r>
            <a:r>
              <a:rPr lang="en-US" sz="1400" dirty="0" smtClean="0"/>
              <a:t>Tc-EC-Tyrosine, we performed a competitive inhibition study in the same cell line using L-Tyrosine. The tissue distribution of </a:t>
            </a:r>
            <a:r>
              <a:rPr lang="en-US" sz="1400" baseline="30000" dirty="0" smtClean="0"/>
              <a:t>99m</a:t>
            </a:r>
            <a:r>
              <a:rPr lang="en-US" sz="1400" dirty="0" smtClean="0"/>
              <a:t>Tc-EC-Tyrosine was determined in normal rats up to 4 h after injection. Planar imaging of </a:t>
            </a:r>
            <a:r>
              <a:rPr lang="en-US" sz="1400" baseline="30000" dirty="0" smtClean="0"/>
              <a:t>99m</a:t>
            </a:r>
            <a:r>
              <a:rPr lang="en-US" sz="1400" dirty="0" smtClean="0"/>
              <a:t>Tc-EC-Tyrosine in breast tumor–bearing rats was performed 0.5-4 h after injection. To assess the tumor response to </a:t>
            </a:r>
            <a:r>
              <a:rPr lang="en-US" sz="1400" dirty="0" err="1" smtClean="0"/>
              <a:t>melphalan</a:t>
            </a:r>
            <a:r>
              <a:rPr lang="en-US" sz="1400" dirty="0" smtClean="0"/>
              <a:t>, the breast tumor–bearing rats were equally divided into three groups and treated with/without </a:t>
            </a:r>
            <a:r>
              <a:rPr lang="en-US" sz="1400" dirty="0" err="1" smtClean="0"/>
              <a:t>melphalan</a:t>
            </a:r>
            <a:r>
              <a:rPr lang="en-US" sz="1400" dirty="0" smtClean="0"/>
              <a:t> at day 0: high dose (40mg/kg), low dose (20mg/kg), and untreated groups. Planar imaging of </a:t>
            </a:r>
            <a:r>
              <a:rPr lang="en-US" sz="1400" baseline="30000" dirty="0" smtClean="0"/>
              <a:t>99m</a:t>
            </a:r>
            <a:r>
              <a:rPr lang="en-US" sz="1400" dirty="0" smtClean="0"/>
              <a:t>Tc-EC-Tyrosine was performed 0 and 3 days after treatment, and the tumor-to-muscle ratios (T/Ms) were calculated. The rats’ tumor sizes were measured with a caliper. H&amp;E staining and </a:t>
            </a:r>
            <a:r>
              <a:rPr lang="en-US" sz="1400" dirty="0" err="1" smtClean="0"/>
              <a:t>immunohistochemical</a:t>
            </a:r>
            <a:r>
              <a:rPr lang="en-US" sz="1400" dirty="0" smtClean="0"/>
              <a:t> analyses were conducted to determine the expression of LAT and the cellular proliferation marker Ki-67.</a:t>
            </a:r>
          </a:p>
          <a:p>
            <a:r>
              <a:rPr lang="en-US" sz="1400" b="1" dirty="0" smtClean="0"/>
              <a:t>Results: </a:t>
            </a:r>
            <a:r>
              <a:rPr lang="en-US" sz="1400" baseline="30000" dirty="0" smtClean="0"/>
              <a:t>99m</a:t>
            </a:r>
            <a:r>
              <a:rPr lang="en-US" sz="1400" dirty="0" smtClean="0"/>
              <a:t>Tc-EC-Tyrosine was highly stable </a:t>
            </a:r>
            <a:r>
              <a:rPr lang="en-US" sz="1400" i="1" dirty="0" smtClean="0"/>
              <a:t>in vivo </a:t>
            </a:r>
            <a:r>
              <a:rPr lang="en-US" sz="1400" dirty="0" smtClean="0"/>
              <a:t>in normal rats. Its cellular uptake was significantly inhibited by L-Tyrosine, which indicated </a:t>
            </a:r>
            <a:r>
              <a:rPr lang="en-US" sz="1400" baseline="30000" dirty="0" smtClean="0"/>
              <a:t>99m</a:t>
            </a:r>
            <a:r>
              <a:rPr lang="en-US" sz="1400" dirty="0" smtClean="0"/>
              <a:t>Tc-EC-Tyrosine as a LAT substrate. </a:t>
            </a:r>
            <a:r>
              <a:rPr lang="en-US" sz="1400" dirty="0" err="1" smtClean="0"/>
              <a:t>Melphalan</a:t>
            </a:r>
            <a:r>
              <a:rPr lang="en-US" sz="1400" dirty="0" smtClean="0"/>
              <a:t> reduced the rats’ tumor volumes in a dose-dependent manner and significantly reduced the </a:t>
            </a:r>
            <a:r>
              <a:rPr lang="en-US" sz="1400" baseline="30000" dirty="0" smtClean="0"/>
              <a:t>99m</a:t>
            </a:r>
            <a:r>
              <a:rPr lang="en-US" sz="1400" dirty="0" smtClean="0"/>
              <a:t>Tc-EC-Tyrosine T/Ms in both treated groups.  About 70% of the tumor cells in the treated groups underwent apoptosis, and the changes in the </a:t>
            </a:r>
            <a:r>
              <a:rPr lang="en-US" sz="1400" baseline="30000" dirty="0" smtClean="0"/>
              <a:t>99m</a:t>
            </a:r>
            <a:r>
              <a:rPr lang="en-US" sz="1400" dirty="0" smtClean="0"/>
              <a:t>Tc-EC-Tyrosine T/Ms reflected the reduced percentage of viable cells in the treated tumors.</a:t>
            </a:r>
          </a:p>
          <a:p>
            <a:r>
              <a:rPr lang="en-US" sz="1400" b="1" dirty="0" smtClean="0"/>
              <a:t>Conclusions: </a:t>
            </a:r>
            <a:r>
              <a:rPr lang="en-US" sz="1400" dirty="0" smtClean="0"/>
              <a:t>Our findings collectively suggest that </a:t>
            </a:r>
            <a:r>
              <a:rPr lang="en-US" sz="1400" baseline="30000" dirty="0" smtClean="0"/>
              <a:t>99m</a:t>
            </a:r>
            <a:r>
              <a:rPr lang="en-US" sz="1400" dirty="0" smtClean="0"/>
              <a:t>Tc-EC-Tyrosine has great potential for evaluating the tumor response to </a:t>
            </a:r>
            <a:r>
              <a:rPr lang="en-US" sz="1400" dirty="0" err="1" smtClean="0"/>
              <a:t>melphalan</a:t>
            </a:r>
            <a:r>
              <a:rPr lang="en-US" sz="1400" dirty="0" smtClean="0"/>
              <a:t> in breast tumor-bearing rats.</a:t>
            </a:r>
          </a:p>
          <a:p>
            <a:pPr>
              <a:buNone/>
            </a:pPr>
            <a:endParaRPr lang="en-US" sz="1400" dirty="0"/>
          </a:p>
        </p:txBody>
      </p:sp>
      <p:sp>
        <p:nvSpPr>
          <p:cNvPr id="4"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752600" y="63246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228600" y="6324600"/>
            <a:ext cx="1365250" cy="457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2800" u="sng" cap="small" dirty="0" smtClean="0">
                <a:solidFill>
                  <a:srgbClr val="730000"/>
                </a:solidFill>
              </a:rPr>
              <a:t>Results (</a:t>
            </a:r>
            <a:r>
              <a:rPr lang="en-US" sz="2800" u="sng" cap="small" dirty="0" err="1" smtClean="0">
                <a:solidFill>
                  <a:srgbClr val="730000"/>
                </a:solidFill>
              </a:rPr>
              <a:t>Melphalan</a:t>
            </a:r>
            <a:r>
              <a:rPr lang="en-US" sz="2800" u="sng" cap="small" dirty="0" smtClean="0">
                <a:solidFill>
                  <a:srgbClr val="730000"/>
                </a:solidFill>
              </a:rPr>
              <a:t> Treatment Response Assessment)</a:t>
            </a:r>
            <a:endParaRPr lang="en-US" sz="2800" u="sng"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1722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172200"/>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pic>
        <p:nvPicPr>
          <p:cNvPr id="9" name="Picture 8" descr="Fig8.tif"/>
          <p:cNvPicPr>
            <a:picLocks noChangeAspect="1"/>
          </p:cNvPicPr>
          <p:nvPr/>
        </p:nvPicPr>
        <p:blipFill>
          <a:blip r:embed="rId6"/>
          <a:stretch>
            <a:fillRect/>
          </a:stretch>
        </p:blipFill>
        <p:spPr>
          <a:xfrm>
            <a:off x="1066800" y="1033376"/>
            <a:ext cx="6999945" cy="50626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u="sng" cap="small" dirty="0" smtClean="0">
                <a:solidFill>
                  <a:srgbClr val="730000"/>
                </a:solidFill>
              </a:rPr>
              <a:t>Conclusion</a:t>
            </a:r>
            <a:endParaRPr lang="en-US" sz="3200" u="sng" dirty="0"/>
          </a:p>
        </p:txBody>
      </p:sp>
      <p:sp>
        <p:nvSpPr>
          <p:cNvPr id="3" name="Content Placeholder 2"/>
          <p:cNvSpPr>
            <a:spLocks noGrp="1"/>
          </p:cNvSpPr>
          <p:nvPr>
            <p:ph idx="1"/>
          </p:nvPr>
        </p:nvSpPr>
        <p:spPr>
          <a:xfrm>
            <a:off x="457200" y="1066800"/>
            <a:ext cx="8229600" cy="5029200"/>
          </a:xfrm>
        </p:spPr>
        <p:txBody>
          <a:bodyPr>
            <a:normAutofit fontScale="47500" lnSpcReduction="20000"/>
          </a:bodyPr>
          <a:lstStyle/>
          <a:p>
            <a:r>
              <a:rPr lang="en-US" sz="3800" dirty="0" smtClean="0"/>
              <a:t>Precursor EC-tyrosine was synthesized and labeled with </a:t>
            </a:r>
            <a:r>
              <a:rPr lang="en-US" sz="3800" baseline="30000" dirty="0" smtClean="0"/>
              <a:t>99m</a:t>
            </a:r>
            <a:r>
              <a:rPr lang="en-US" sz="3800" dirty="0" smtClean="0"/>
              <a:t>Tc readily and efficiently, with high radiochemical purity</a:t>
            </a:r>
            <a:r>
              <a:rPr lang="en-US" sz="3800" dirty="0" smtClean="0"/>
              <a:t>.</a:t>
            </a:r>
          </a:p>
          <a:p>
            <a:pPr>
              <a:buNone/>
            </a:pPr>
            <a:endParaRPr lang="en-US" sz="1700" dirty="0" smtClean="0"/>
          </a:p>
          <a:p>
            <a:r>
              <a:rPr lang="en-US" sz="3800" i="1" dirty="0" smtClean="0"/>
              <a:t>In vitro </a:t>
            </a:r>
            <a:r>
              <a:rPr lang="en-US" sz="3800" dirty="0" smtClean="0"/>
              <a:t>cellular uptake and </a:t>
            </a:r>
            <a:r>
              <a:rPr lang="en-US" sz="3800" i="1" dirty="0" smtClean="0"/>
              <a:t>in vivo </a:t>
            </a:r>
            <a:r>
              <a:rPr lang="en-US" sz="3800" dirty="0" smtClean="0"/>
              <a:t>uptake blocking studies collectively demonstrated that </a:t>
            </a:r>
            <a:r>
              <a:rPr lang="en-US" sz="3800" baseline="30000" dirty="0" smtClean="0"/>
              <a:t>99m</a:t>
            </a:r>
            <a:r>
              <a:rPr lang="en-US" sz="3800" dirty="0" smtClean="0"/>
              <a:t>Tc-EC-tyrosine transport involved the amino acid transporter system LAT</a:t>
            </a:r>
            <a:r>
              <a:rPr lang="en-US" sz="3800" dirty="0" smtClean="0"/>
              <a:t>.</a:t>
            </a:r>
          </a:p>
          <a:p>
            <a:pPr>
              <a:buNone/>
            </a:pPr>
            <a:endParaRPr lang="en-US" sz="1700" dirty="0" smtClean="0"/>
          </a:p>
          <a:p>
            <a:r>
              <a:rPr lang="en-US" sz="3800" dirty="0" err="1" smtClean="0"/>
              <a:t>Melphalan</a:t>
            </a:r>
            <a:r>
              <a:rPr lang="en-US" sz="3800" dirty="0" smtClean="0"/>
              <a:t> reduced the rats’ tumor volumes in a dose-dependent manner and significantly reduced the </a:t>
            </a:r>
            <a:r>
              <a:rPr lang="en-US" sz="3800" baseline="30000" dirty="0" smtClean="0"/>
              <a:t>99m</a:t>
            </a:r>
            <a:r>
              <a:rPr lang="en-US" sz="3800" dirty="0" smtClean="0"/>
              <a:t>Tc-EC-Tyrosine T/Ms in both treated groups. About 70% of the tumor cells in the treated groups underwent apoptosis, and the changes in the </a:t>
            </a:r>
            <a:r>
              <a:rPr lang="en-US" sz="3800" baseline="30000" dirty="0" smtClean="0"/>
              <a:t>99m</a:t>
            </a:r>
            <a:r>
              <a:rPr lang="en-US" sz="3800" dirty="0" smtClean="0"/>
              <a:t>Tc-EC-Tyrosine T/Ms reflected the reduced percentage of viable cells in the treated tumors</a:t>
            </a:r>
            <a:r>
              <a:rPr lang="en-US" sz="3800" dirty="0" smtClean="0"/>
              <a:t>.</a:t>
            </a:r>
          </a:p>
          <a:p>
            <a:pPr>
              <a:buNone/>
            </a:pPr>
            <a:endParaRPr lang="en-US" sz="1700" dirty="0" smtClean="0"/>
          </a:p>
          <a:p>
            <a:r>
              <a:rPr lang="en-US" sz="3800" dirty="0" smtClean="0"/>
              <a:t>Because of its simple chemical synthesis procedure, high cost effectiveness of the radioisotope, comparatively high T/M %uptake ratios on planar imaging, and excellent ability to evaluate tumors’ response to </a:t>
            </a:r>
            <a:r>
              <a:rPr lang="en-US" sz="3800" dirty="0" err="1" smtClean="0"/>
              <a:t>melphalan</a:t>
            </a:r>
            <a:r>
              <a:rPr lang="en-US" sz="3800" dirty="0" smtClean="0"/>
              <a:t>, </a:t>
            </a:r>
            <a:r>
              <a:rPr lang="en-US" sz="3800" baseline="30000" dirty="0" smtClean="0"/>
              <a:t>99m</a:t>
            </a:r>
            <a:r>
              <a:rPr lang="en-US" sz="3800" dirty="0" smtClean="0"/>
              <a:t>Tc-EC-tyrosine will be a great alternative to the clinical gold standard, </a:t>
            </a:r>
            <a:r>
              <a:rPr lang="en-US" sz="3800" baseline="30000" dirty="0" smtClean="0"/>
              <a:t>18</a:t>
            </a:r>
            <a:r>
              <a:rPr lang="en-US" sz="3800" dirty="0" smtClean="0"/>
              <a:t>F-FDG, for breast cancer imaging</a:t>
            </a:r>
            <a:r>
              <a:rPr lang="en-US" sz="3800" dirty="0" smtClean="0"/>
              <a:t>.</a:t>
            </a:r>
          </a:p>
          <a:p>
            <a:pPr>
              <a:buNone/>
            </a:pPr>
            <a:endParaRPr lang="en-US" sz="1700" dirty="0" smtClean="0"/>
          </a:p>
          <a:p>
            <a:r>
              <a:rPr lang="en-US" sz="3800" dirty="0" smtClean="0"/>
              <a:t>By taking advantage of the coordination ability of the </a:t>
            </a:r>
            <a:r>
              <a:rPr lang="en-US" sz="3800" dirty="0" err="1" smtClean="0"/>
              <a:t>chelator</a:t>
            </a:r>
            <a:r>
              <a:rPr lang="en-US" sz="3800" dirty="0" smtClean="0"/>
              <a:t>, EC-tyrosine can </a:t>
            </a:r>
            <a:r>
              <a:rPr lang="en-US" sz="3800" dirty="0" err="1" smtClean="0"/>
              <a:t>chelate</a:t>
            </a:r>
            <a:r>
              <a:rPr lang="en-US" sz="3800" dirty="0" smtClean="0"/>
              <a:t> various radioisotopes for diagnostic imaging, chemotherapy prediction, or internal radionuclide therapy in the future. </a:t>
            </a:r>
            <a:endParaRPr lang="en-US" sz="3800"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Acknowledgments</a:t>
            </a:r>
            <a:endParaRPr lang="en-US" sz="3200" u="sng" cap="small" dirty="0">
              <a:solidFill>
                <a:srgbClr val="730000"/>
              </a:solidFill>
            </a:endParaRPr>
          </a:p>
        </p:txBody>
      </p:sp>
      <p:sp>
        <p:nvSpPr>
          <p:cNvPr id="3" name="Content Placeholder 2"/>
          <p:cNvSpPr>
            <a:spLocks noGrp="1"/>
          </p:cNvSpPr>
          <p:nvPr>
            <p:ph idx="1"/>
          </p:nvPr>
        </p:nvSpPr>
        <p:spPr>
          <a:xfrm>
            <a:off x="457200" y="1600201"/>
            <a:ext cx="8229600" cy="3352800"/>
          </a:xfrm>
        </p:spPr>
        <p:txBody>
          <a:bodyPr>
            <a:normAutofit/>
          </a:bodyPr>
          <a:lstStyle/>
          <a:p>
            <a:r>
              <a:rPr lang="en-US" sz="2400" dirty="0" smtClean="0"/>
              <a:t>AAPS Drug Design and Discovery Section</a:t>
            </a:r>
          </a:p>
          <a:p>
            <a:r>
              <a:rPr lang="en-US" sz="2400" dirty="0" smtClean="0"/>
              <a:t>Dr. David Yang’s lab members</a:t>
            </a:r>
          </a:p>
          <a:p>
            <a:r>
              <a:rPr lang="en-US" sz="2400" dirty="0" smtClean="0"/>
              <a:t>Funding sources:</a:t>
            </a:r>
          </a:p>
          <a:p>
            <a:pPr lvl="1"/>
            <a:r>
              <a:rPr lang="en-US" sz="2000" dirty="0" smtClean="0"/>
              <a:t>Sponsored research agreement made by Cell&gt;Point L.L.C  (MDA LS01-212)</a:t>
            </a:r>
          </a:p>
          <a:p>
            <a:pPr lvl="1"/>
            <a:r>
              <a:rPr lang="en-US" sz="2000" dirty="0" smtClean="0"/>
              <a:t>John S. Dunn Foundation</a:t>
            </a:r>
          </a:p>
          <a:p>
            <a:pPr lvl="1"/>
            <a:r>
              <a:rPr lang="en-US" sz="2000" dirty="0" smtClean="0"/>
              <a:t>M.D. Anderson Cancer Center CORE Grant NIH NCI CA-16672</a:t>
            </a:r>
            <a:endParaRPr lang="en-US" sz="2000"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u="sng" cap="small" dirty="0" smtClean="0">
                <a:solidFill>
                  <a:srgbClr val="730000"/>
                </a:solidFill>
              </a:rPr>
              <a:t>References</a:t>
            </a:r>
            <a:endParaRPr lang="en-US" sz="3200" u="sng" cap="small" dirty="0">
              <a:solidFill>
                <a:srgbClr val="730000"/>
              </a:solidFill>
            </a:endParaRPr>
          </a:p>
        </p:txBody>
      </p:sp>
      <p:sp>
        <p:nvSpPr>
          <p:cNvPr id="3" name="Content Placeholder 2"/>
          <p:cNvSpPr>
            <a:spLocks noGrp="1"/>
          </p:cNvSpPr>
          <p:nvPr>
            <p:ph idx="1"/>
          </p:nvPr>
        </p:nvSpPr>
        <p:spPr>
          <a:xfrm>
            <a:off x="457200" y="1143000"/>
            <a:ext cx="8229600" cy="4525963"/>
          </a:xfrm>
        </p:spPr>
        <p:txBody>
          <a:bodyPr>
            <a:normAutofit lnSpcReduction="10000"/>
          </a:bodyPr>
          <a:lstStyle/>
          <a:p>
            <a:pPr>
              <a:buNone/>
            </a:pPr>
            <a:r>
              <a:rPr lang="en-US" sz="1800" dirty="0" smtClean="0"/>
              <a:t>1.	Weber, W., P. </a:t>
            </a:r>
            <a:r>
              <a:rPr lang="en-US" sz="1800" dirty="0" err="1" smtClean="0"/>
              <a:t>Bartenstein</a:t>
            </a:r>
            <a:r>
              <a:rPr lang="en-US" sz="1800" dirty="0" smtClean="0"/>
              <a:t>, M.W. Gross, D. </a:t>
            </a:r>
            <a:r>
              <a:rPr lang="en-US" sz="1800" dirty="0" err="1" smtClean="0"/>
              <a:t>Kinzel</a:t>
            </a:r>
            <a:r>
              <a:rPr lang="en-US" sz="1800" dirty="0" smtClean="0"/>
              <a:t>, H. </a:t>
            </a:r>
            <a:r>
              <a:rPr lang="en-US" sz="1800" dirty="0" err="1" smtClean="0"/>
              <a:t>Daschner</a:t>
            </a:r>
            <a:r>
              <a:rPr lang="en-US" sz="1800" dirty="0" smtClean="0"/>
              <a:t>, H.J. </a:t>
            </a:r>
            <a:r>
              <a:rPr lang="en-US" sz="1800" dirty="0" err="1" smtClean="0"/>
              <a:t>Feldmann</a:t>
            </a:r>
            <a:r>
              <a:rPr lang="en-US" sz="1800" dirty="0" smtClean="0"/>
              <a:t>, G. </a:t>
            </a:r>
            <a:r>
              <a:rPr lang="en-US" sz="1800" dirty="0" err="1" smtClean="0"/>
              <a:t>Reidel</a:t>
            </a:r>
            <a:r>
              <a:rPr lang="en-US" sz="1800" dirty="0" smtClean="0"/>
              <a:t>, S.I. Ziegler, C. </a:t>
            </a:r>
            <a:r>
              <a:rPr lang="en-US" sz="1800" dirty="0" err="1" smtClean="0"/>
              <a:t>Lumenta</a:t>
            </a:r>
            <a:r>
              <a:rPr lang="en-US" sz="1800" dirty="0" smtClean="0"/>
              <a:t>, M. Molls, and M. </a:t>
            </a:r>
            <a:r>
              <a:rPr lang="en-US" sz="1800" dirty="0" err="1" smtClean="0"/>
              <a:t>Schwaiger</a:t>
            </a:r>
            <a:r>
              <a:rPr lang="en-US" sz="1800" dirty="0" smtClean="0"/>
              <a:t>, Fluorine-18-FDG PET and iodine-123-IMT SPECT in the evaluation of brain tumors. J </a:t>
            </a:r>
            <a:r>
              <a:rPr lang="en-US" sz="1800" dirty="0" err="1" smtClean="0"/>
              <a:t>Nucl</a:t>
            </a:r>
            <a:r>
              <a:rPr lang="en-US" sz="1800" dirty="0" smtClean="0"/>
              <a:t> Med, 1997. 38(5): p. 802-8.</a:t>
            </a:r>
          </a:p>
          <a:p>
            <a:pPr>
              <a:buNone/>
            </a:pPr>
            <a:r>
              <a:rPr lang="en-US" sz="1800" dirty="0" smtClean="0"/>
              <a:t>2.	</a:t>
            </a:r>
            <a:r>
              <a:rPr lang="en-US" sz="1800" dirty="0" err="1" smtClean="0"/>
              <a:t>Pauleit</a:t>
            </a:r>
            <a:r>
              <a:rPr lang="en-US" sz="1800" dirty="0" smtClean="0"/>
              <a:t>, D., G. </a:t>
            </a:r>
            <a:r>
              <a:rPr lang="en-US" sz="1800" dirty="0" err="1" smtClean="0"/>
              <a:t>Stoffels</a:t>
            </a:r>
            <a:r>
              <a:rPr lang="en-US" sz="1800" dirty="0" smtClean="0"/>
              <a:t>, A. </a:t>
            </a:r>
            <a:r>
              <a:rPr lang="en-US" sz="1800" dirty="0" err="1" smtClean="0"/>
              <a:t>Bachofner</a:t>
            </a:r>
            <a:r>
              <a:rPr lang="en-US" sz="1800" dirty="0" smtClean="0"/>
              <a:t>, F.W. </a:t>
            </a:r>
            <a:r>
              <a:rPr lang="en-US" sz="1800" dirty="0" err="1" smtClean="0"/>
              <a:t>Floeth</a:t>
            </a:r>
            <a:r>
              <a:rPr lang="en-US" sz="1800" dirty="0" smtClean="0"/>
              <a:t>, M. </a:t>
            </a:r>
            <a:r>
              <a:rPr lang="en-US" sz="1800" dirty="0" err="1" smtClean="0"/>
              <a:t>Sabel</a:t>
            </a:r>
            <a:r>
              <a:rPr lang="en-US" sz="1800" dirty="0" smtClean="0"/>
              <a:t>, H. Herzog, L. </a:t>
            </a:r>
            <a:r>
              <a:rPr lang="en-US" sz="1800" dirty="0" err="1" smtClean="0"/>
              <a:t>Tellmann</a:t>
            </a:r>
            <a:r>
              <a:rPr lang="en-US" sz="1800" dirty="0" smtClean="0"/>
              <a:t>, P. Jansen, G. </a:t>
            </a:r>
            <a:r>
              <a:rPr lang="en-US" sz="1800" dirty="0" err="1" smtClean="0"/>
              <a:t>Reifenberger</a:t>
            </a:r>
            <a:r>
              <a:rPr lang="en-US" sz="1800" dirty="0" smtClean="0"/>
              <a:t>, K. </a:t>
            </a:r>
            <a:r>
              <a:rPr lang="en-US" sz="1800" dirty="0" err="1" smtClean="0"/>
              <a:t>Hamacher</a:t>
            </a:r>
            <a:r>
              <a:rPr lang="en-US" sz="1800" dirty="0" smtClean="0"/>
              <a:t>, H.H. </a:t>
            </a:r>
            <a:r>
              <a:rPr lang="en-US" sz="1800" dirty="0" err="1" smtClean="0"/>
              <a:t>Coenen</a:t>
            </a:r>
            <a:r>
              <a:rPr lang="en-US" sz="1800" dirty="0" smtClean="0"/>
              <a:t>, and K.J. </a:t>
            </a:r>
            <a:r>
              <a:rPr lang="en-US" sz="1800" dirty="0" err="1" smtClean="0"/>
              <a:t>Langen</a:t>
            </a:r>
            <a:r>
              <a:rPr lang="en-US" sz="1800" dirty="0" smtClean="0"/>
              <a:t>, Comparison of (18)F-FET and (18)F-FDG PET in brain tumors. </a:t>
            </a:r>
            <a:r>
              <a:rPr lang="en-US" sz="1800" dirty="0" err="1" smtClean="0"/>
              <a:t>Nucl</a:t>
            </a:r>
            <a:r>
              <a:rPr lang="en-US" sz="1800" dirty="0" smtClean="0"/>
              <a:t> Med </a:t>
            </a:r>
            <a:r>
              <a:rPr lang="en-US" sz="1800" dirty="0" err="1" smtClean="0"/>
              <a:t>Biol</a:t>
            </a:r>
            <a:r>
              <a:rPr lang="en-US" sz="1800" dirty="0" smtClean="0"/>
              <a:t>, 2009. 36(7): p. 779-87.</a:t>
            </a:r>
          </a:p>
          <a:p>
            <a:pPr>
              <a:buNone/>
            </a:pPr>
            <a:r>
              <a:rPr lang="en-US" sz="1800" dirty="0" smtClean="0"/>
              <a:t>3.	Sato, N., T. Inoue, K. </a:t>
            </a:r>
            <a:r>
              <a:rPr lang="en-US" sz="1800" dirty="0" err="1" smtClean="0"/>
              <a:t>Tomiyoshi</a:t>
            </a:r>
            <a:r>
              <a:rPr lang="en-US" sz="1800" dirty="0" smtClean="0"/>
              <a:t>, J. Aoki, N. </a:t>
            </a:r>
            <a:r>
              <a:rPr lang="en-US" sz="1800" dirty="0" err="1" smtClean="0"/>
              <a:t>Oriuchi</a:t>
            </a:r>
            <a:r>
              <a:rPr lang="en-US" sz="1800" dirty="0" smtClean="0"/>
              <a:t>, A. Takahashi, T. </a:t>
            </a:r>
            <a:r>
              <a:rPr lang="en-US" sz="1800" dirty="0" err="1" smtClean="0"/>
              <a:t>Otani</a:t>
            </a:r>
            <a:r>
              <a:rPr lang="en-US" sz="1800" dirty="0" smtClean="0"/>
              <a:t>, H. </a:t>
            </a:r>
            <a:r>
              <a:rPr lang="en-US" sz="1800" dirty="0" err="1" smtClean="0"/>
              <a:t>Kurihara</a:t>
            </a:r>
            <a:r>
              <a:rPr lang="en-US" sz="1800" dirty="0" smtClean="0"/>
              <a:t>, T. Sasaki, and K. Endo, </a:t>
            </a:r>
            <a:r>
              <a:rPr lang="en-US" sz="1800" dirty="0" err="1" smtClean="0"/>
              <a:t>Gliomatosis</a:t>
            </a:r>
            <a:r>
              <a:rPr lang="en-US" sz="1800" dirty="0" smtClean="0"/>
              <a:t> </a:t>
            </a:r>
            <a:r>
              <a:rPr lang="en-US" sz="1800" dirty="0" err="1" smtClean="0"/>
              <a:t>cerebri</a:t>
            </a:r>
            <a:r>
              <a:rPr lang="en-US" sz="1800" dirty="0" smtClean="0"/>
              <a:t> evaluated by </a:t>
            </a:r>
            <a:r>
              <a:rPr lang="en-US" sz="1800" baseline="30000" dirty="0" smtClean="0"/>
              <a:t>18</a:t>
            </a:r>
            <a:r>
              <a:rPr lang="en-US" sz="1800" dirty="0" smtClean="0"/>
              <a:t>Falpha-methyl tyrosine positron-emission tomography. </a:t>
            </a:r>
            <a:r>
              <a:rPr lang="en-US" sz="1800" dirty="0" err="1" smtClean="0"/>
              <a:t>Neuroradiology</a:t>
            </a:r>
            <a:r>
              <a:rPr lang="en-US" sz="1800" dirty="0" smtClean="0"/>
              <a:t>, 2003. 45(10): p. 700-7.</a:t>
            </a:r>
          </a:p>
          <a:p>
            <a:pPr>
              <a:buAutoNum type="arabicPeriod" startAt="4"/>
            </a:pPr>
            <a:r>
              <a:rPr lang="en-US" sz="1800" dirty="0" err="1" smtClean="0"/>
              <a:t>McGivan</a:t>
            </a:r>
            <a:r>
              <a:rPr lang="en-US" sz="1800" dirty="0" smtClean="0"/>
              <a:t>, J.D. and M. Pastor-</a:t>
            </a:r>
            <a:r>
              <a:rPr lang="en-US" sz="1800" dirty="0" err="1" smtClean="0"/>
              <a:t>Anglada</a:t>
            </a:r>
            <a:r>
              <a:rPr lang="en-US" sz="1800" dirty="0" smtClean="0"/>
              <a:t>, Regulatory and molecular aspects of mammalian amino acid transport. </a:t>
            </a:r>
            <a:r>
              <a:rPr lang="en-US" sz="1800" dirty="0" err="1" smtClean="0"/>
              <a:t>Biochem</a:t>
            </a:r>
            <a:r>
              <a:rPr lang="en-US" sz="1800" dirty="0" smtClean="0"/>
              <a:t> J, 1994. 299 ( Pt 2): p. 321-34.</a:t>
            </a:r>
          </a:p>
          <a:p>
            <a:pPr>
              <a:buAutoNum type="arabicPeriod" startAt="4"/>
            </a:pPr>
            <a:r>
              <a:rPr lang="en-US" sz="1800" dirty="0" smtClean="0"/>
              <a:t>Uchino, H., Y. Kanai, D.K. Kim, M.F. </a:t>
            </a:r>
            <a:r>
              <a:rPr lang="en-US" sz="1800" dirty="0" err="1" smtClean="0"/>
              <a:t>Wempe</a:t>
            </a:r>
            <a:r>
              <a:rPr lang="en-US" sz="1800" dirty="0" smtClean="0"/>
              <a:t>, A. </a:t>
            </a:r>
            <a:r>
              <a:rPr lang="en-US" sz="1800" dirty="0" err="1" smtClean="0"/>
              <a:t>Chairoungdua</a:t>
            </a:r>
            <a:r>
              <a:rPr lang="en-US" sz="1800" dirty="0" smtClean="0"/>
              <a:t>, E. Morimoto, M.W. Anders, and H. </a:t>
            </a:r>
            <a:r>
              <a:rPr lang="en-US" sz="1800" dirty="0" err="1" smtClean="0"/>
              <a:t>Endou</a:t>
            </a:r>
            <a:r>
              <a:rPr lang="en-US" sz="1800" dirty="0" smtClean="0"/>
              <a:t>, Transport of amino acid-related compounds mediated by L-type amino acid transporter 1 (LAT1): insights into the mechanisms of substrate recognition. Mol </a:t>
            </a:r>
            <a:r>
              <a:rPr lang="en-US" sz="1800" dirty="0" err="1" smtClean="0"/>
              <a:t>Pharmacol</a:t>
            </a:r>
            <a:r>
              <a:rPr lang="en-US" sz="1800" dirty="0" smtClean="0"/>
              <a:t>, 2002. 61(4): p. 729-37.</a:t>
            </a:r>
          </a:p>
          <a:p>
            <a:endParaRPr lang="en-US" sz="1800" dirty="0" smtClean="0"/>
          </a:p>
          <a:p>
            <a:endParaRPr lang="en-US" sz="1800" dirty="0" smtClean="0"/>
          </a:p>
          <a:p>
            <a:endParaRPr lang="en-US" sz="1800"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BIOS/Contact info</a:t>
            </a:r>
            <a:endParaRPr lang="en-US" sz="3200" u="sng" cap="small" dirty="0">
              <a:solidFill>
                <a:srgbClr val="730000"/>
              </a:solidFill>
            </a:endParaRPr>
          </a:p>
        </p:txBody>
      </p:sp>
      <p:sp>
        <p:nvSpPr>
          <p:cNvPr id="3" name="Content Placeholder 2"/>
          <p:cNvSpPr>
            <a:spLocks noGrp="1"/>
          </p:cNvSpPr>
          <p:nvPr>
            <p:ph idx="1"/>
          </p:nvPr>
        </p:nvSpPr>
        <p:spPr/>
        <p:txBody>
          <a:bodyPr>
            <a:normAutofit/>
          </a:bodyPr>
          <a:lstStyle/>
          <a:p>
            <a:r>
              <a:rPr lang="en-US" sz="2800" dirty="0" smtClean="0"/>
              <a:t>Fan-Lin Kong, Ph.D.</a:t>
            </a:r>
          </a:p>
          <a:p>
            <a:pPr>
              <a:buNone/>
            </a:pPr>
            <a:r>
              <a:rPr lang="en-US" sz="2000" dirty="0" smtClean="0"/>
              <a:t>Department of Experimental Diagnostic Imaging</a:t>
            </a:r>
          </a:p>
          <a:p>
            <a:pPr>
              <a:buNone/>
            </a:pPr>
            <a:r>
              <a:rPr lang="en-US" sz="2000" dirty="0" smtClean="0"/>
              <a:t>The University of Texas M. D. Anderson Cancer Center</a:t>
            </a:r>
          </a:p>
          <a:p>
            <a:pPr>
              <a:buNone/>
            </a:pPr>
            <a:r>
              <a:rPr lang="en-US" sz="2000" dirty="0" smtClean="0"/>
              <a:t>1515 Holcombe Blvd., Mailbox 059</a:t>
            </a:r>
          </a:p>
          <a:p>
            <a:pPr>
              <a:buNone/>
            </a:pPr>
            <a:r>
              <a:rPr lang="en-US" sz="2000" dirty="0" smtClean="0"/>
              <a:t>Houston, Texas 77030</a:t>
            </a:r>
          </a:p>
          <a:p>
            <a:pPr>
              <a:buNone/>
            </a:pPr>
            <a:r>
              <a:rPr lang="en-US" sz="2000" dirty="0" smtClean="0"/>
              <a:t>Phone: 713-745-7043</a:t>
            </a:r>
          </a:p>
          <a:p>
            <a:pPr>
              <a:buNone/>
            </a:pPr>
            <a:r>
              <a:rPr lang="en-US" sz="2000" dirty="0" smtClean="0"/>
              <a:t>Email: fanlin.kong@mdanderson.org</a:t>
            </a:r>
          </a:p>
          <a:p>
            <a:endParaRPr lang="en-US" sz="2800" dirty="0" smtClean="0"/>
          </a:p>
          <a:p>
            <a:pPr>
              <a:buNone/>
            </a:pPr>
            <a:endParaRPr lang="en-US" sz="2800"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u="sng" cap="small" dirty="0" smtClean="0">
                <a:solidFill>
                  <a:srgbClr val="730000"/>
                </a:solidFill>
              </a:rPr>
              <a:t>Introduction</a:t>
            </a:r>
            <a:endParaRPr lang="en-US" sz="3200" u="sng" dirty="0"/>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3246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324600"/>
            <a:ext cx="1365250" cy="457200"/>
          </a:xfrm>
          <a:prstGeom prst="rect">
            <a:avLst/>
          </a:prstGeom>
        </p:spPr>
      </p:pic>
      <p:sp>
        <p:nvSpPr>
          <p:cNvPr id="7" name="Footer Placeholder 3"/>
          <p:cNvSpPr>
            <a:spLocks noGrp="1"/>
          </p:cNvSpPr>
          <p:nvPr>
            <p:ph type="ftr" sz="quarter" idx="11"/>
          </p:nvPr>
        </p:nvSpPr>
        <p:spPr>
          <a:xfrm>
            <a:off x="3313924" y="6400800"/>
            <a:ext cx="2514600" cy="365125"/>
          </a:xfrm>
        </p:spPr>
        <p:txBody>
          <a:bodyPr/>
          <a:lstStyle/>
          <a:p>
            <a:r>
              <a:rPr lang="en-US" dirty="0" smtClean="0"/>
              <a:t>AAPS Graduate Student Symposium in Drug Design and Discovery 2011</a:t>
            </a:r>
            <a:endParaRPr lang="en-US" dirty="0"/>
          </a:p>
        </p:txBody>
      </p:sp>
      <p:sp>
        <p:nvSpPr>
          <p:cNvPr id="8" name="Rectangle 10"/>
          <p:cNvSpPr>
            <a:spLocks noGrp="1" noChangeArrowheads="1"/>
          </p:cNvSpPr>
          <p:nvPr>
            <p:ph idx="1"/>
          </p:nvPr>
        </p:nvSpPr>
        <p:spPr>
          <a:xfrm>
            <a:off x="457200" y="1295400"/>
            <a:ext cx="8229600" cy="4144963"/>
          </a:xfrm>
        </p:spPr>
        <p:txBody>
          <a:bodyPr>
            <a:normAutofit/>
          </a:bodyPr>
          <a:lstStyle/>
          <a:p>
            <a:r>
              <a:rPr lang="en-US" altLang="zh-CN" sz="2800" dirty="0" smtClean="0">
                <a:cs typeface="宋体"/>
              </a:rPr>
              <a:t>Positron Emission Tomography (PET) using </a:t>
            </a:r>
            <a:r>
              <a:rPr lang="en-US" altLang="zh-CN" sz="2800" baseline="30000" dirty="0" smtClean="0">
                <a:cs typeface="宋体"/>
              </a:rPr>
              <a:t>18</a:t>
            </a:r>
            <a:r>
              <a:rPr lang="en-US" altLang="zh-CN" sz="2800" dirty="0" smtClean="0">
                <a:cs typeface="宋体"/>
              </a:rPr>
              <a:t>F-fluoro-deoxy-glucose (</a:t>
            </a:r>
            <a:r>
              <a:rPr lang="en-US" altLang="zh-CN" sz="2800" baseline="30000" dirty="0" smtClean="0">
                <a:cs typeface="宋体"/>
              </a:rPr>
              <a:t>18</a:t>
            </a:r>
            <a:r>
              <a:rPr lang="en-US" altLang="zh-CN" sz="2800" dirty="0" smtClean="0">
                <a:cs typeface="宋体"/>
              </a:rPr>
              <a:t>F-FDG) , is the most common tool for tumor </a:t>
            </a:r>
            <a:r>
              <a:rPr lang="en-US" altLang="zh-CN" sz="2800" dirty="0" smtClean="0">
                <a:cs typeface="宋体"/>
              </a:rPr>
              <a:t>imaging</a:t>
            </a:r>
          </a:p>
          <a:p>
            <a:pPr>
              <a:buNone/>
            </a:pPr>
            <a:endParaRPr lang="en-US" altLang="zh-CN" sz="1200" dirty="0" smtClean="0">
              <a:cs typeface="宋体"/>
            </a:endParaRPr>
          </a:p>
          <a:p>
            <a:r>
              <a:rPr lang="en-US" altLang="zh-CN" sz="2800" u="sng" dirty="0" smtClean="0">
                <a:cs typeface="宋体"/>
              </a:rPr>
              <a:t>Limitations of </a:t>
            </a:r>
            <a:r>
              <a:rPr lang="en-US" altLang="zh-CN" sz="2800" u="sng" baseline="30000" dirty="0" smtClean="0">
                <a:cs typeface="宋体"/>
              </a:rPr>
              <a:t>18</a:t>
            </a:r>
            <a:r>
              <a:rPr lang="en-US" altLang="zh-CN" sz="2800" u="sng" dirty="0" smtClean="0">
                <a:cs typeface="宋体"/>
              </a:rPr>
              <a:t>F-FDG:</a:t>
            </a:r>
          </a:p>
          <a:p>
            <a:pPr>
              <a:buFont typeface="Wingdings" pitchFamily="2" charset="2"/>
              <a:buChar char="Ø"/>
            </a:pPr>
            <a:r>
              <a:rPr lang="en-US" altLang="zh-CN" sz="2800" dirty="0" smtClean="0">
                <a:cs typeface="宋体"/>
              </a:rPr>
              <a:t>Poor contrast to detect and grade brain tumors</a:t>
            </a:r>
          </a:p>
          <a:p>
            <a:pPr>
              <a:buFont typeface="Wingdings" pitchFamily="2" charset="2"/>
              <a:buChar char="Ø"/>
            </a:pPr>
            <a:r>
              <a:rPr lang="en-US" altLang="zh-CN" sz="2800" dirty="0" smtClean="0">
                <a:cs typeface="宋体"/>
              </a:rPr>
              <a:t>Difficult to differentiate between inflammation and tumor tissues </a:t>
            </a:r>
          </a:p>
          <a:p>
            <a:pPr>
              <a:buNone/>
            </a:pPr>
            <a:endParaRPr lang="en-US" altLang="zh-CN" sz="2800" dirty="0" smtClean="0">
              <a:cs typeface="宋体"/>
            </a:endParaRPr>
          </a:p>
        </p:txBody>
      </p:sp>
      <p:grpSp>
        <p:nvGrpSpPr>
          <p:cNvPr id="9" name="Group 8"/>
          <p:cNvGrpSpPr>
            <a:grpSpLocks/>
          </p:cNvGrpSpPr>
          <p:nvPr/>
        </p:nvGrpSpPr>
        <p:grpSpPr bwMode="auto">
          <a:xfrm>
            <a:off x="533400" y="5188803"/>
            <a:ext cx="8039100" cy="830997"/>
            <a:chOff x="609600" y="5722203"/>
            <a:chExt cx="5257800" cy="761815"/>
          </a:xfrm>
        </p:grpSpPr>
        <p:sp>
          <p:nvSpPr>
            <p:cNvPr id="10" name="Right Arrow 9"/>
            <p:cNvSpPr/>
            <p:nvPr/>
          </p:nvSpPr>
          <p:spPr>
            <a:xfrm>
              <a:off x="609600" y="6019092"/>
              <a:ext cx="837905" cy="3056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 name="TextBox 8"/>
            <p:cNvSpPr txBox="1">
              <a:spLocks noChangeArrowheads="1"/>
            </p:cNvSpPr>
            <p:nvPr/>
          </p:nvSpPr>
          <p:spPr bwMode="auto">
            <a:xfrm>
              <a:off x="1676400" y="5722203"/>
              <a:ext cx="4191000" cy="761815"/>
            </a:xfrm>
            <a:prstGeom prst="rect">
              <a:avLst/>
            </a:prstGeom>
            <a:noFill/>
            <a:ln w="9525">
              <a:noFill/>
              <a:miter lim="800000"/>
              <a:headEnd/>
              <a:tailEnd/>
            </a:ln>
          </p:spPr>
          <p:txBody>
            <a:bodyPr>
              <a:spAutoFit/>
            </a:bodyPr>
            <a:lstStyle/>
            <a:p>
              <a:r>
                <a:rPr lang="en-US" sz="2400" b="1" dirty="0" err="1">
                  <a:latin typeface="Times New Roman" pitchFamily="18" charset="0"/>
                  <a:cs typeface="Times New Roman" pitchFamily="18" charset="0"/>
                </a:rPr>
                <a:t>Radiolabeled</a:t>
              </a:r>
              <a:r>
                <a:rPr lang="en-US" sz="2400" b="1" dirty="0">
                  <a:latin typeface="Times New Roman" pitchFamily="18" charset="0"/>
                  <a:cs typeface="Times New Roman" pitchFamily="18" charset="0"/>
                </a:rPr>
                <a:t> amino acid-based radiotracers as an alternative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grpSp>
        <p:nvGrpSpPr>
          <p:cNvPr id="8" name="Group 26"/>
          <p:cNvGrpSpPr/>
          <p:nvPr/>
        </p:nvGrpSpPr>
        <p:grpSpPr>
          <a:xfrm>
            <a:off x="304800" y="1396424"/>
            <a:ext cx="2895600" cy="4394775"/>
            <a:chOff x="1981200" y="1396425"/>
            <a:chExt cx="2590800" cy="4366974"/>
          </a:xfrm>
        </p:grpSpPr>
        <p:pic>
          <p:nvPicPr>
            <p:cNvPr id="9" name="Picture 2"/>
            <p:cNvPicPr>
              <a:picLocks noChangeAspect="1" noChangeArrowheads="1"/>
            </p:cNvPicPr>
            <p:nvPr/>
          </p:nvPicPr>
          <p:blipFill>
            <a:blip r:embed="rId6" cstate="print"/>
            <a:srcRect/>
            <a:stretch>
              <a:fillRect/>
            </a:stretch>
          </p:blipFill>
          <p:spPr bwMode="auto">
            <a:xfrm>
              <a:off x="2133600" y="2057400"/>
              <a:ext cx="2096986" cy="3429000"/>
            </a:xfrm>
            <a:prstGeom prst="rect">
              <a:avLst/>
            </a:prstGeom>
            <a:noFill/>
            <a:ln w="9525">
              <a:noFill/>
              <a:miter lim="800000"/>
              <a:headEnd/>
              <a:tailEnd/>
            </a:ln>
          </p:spPr>
        </p:pic>
        <p:sp>
          <p:nvSpPr>
            <p:cNvPr id="10" name="TextBox 9"/>
            <p:cNvSpPr txBox="1"/>
            <p:nvPr/>
          </p:nvSpPr>
          <p:spPr>
            <a:xfrm>
              <a:off x="2209800" y="1396425"/>
              <a:ext cx="1981200" cy="584775"/>
            </a:xfrm>
            <a:prstGeom prst="rect">
              <a:avLst/>
            </a:prstGeom>
            <a:noFill/>
          </p:spPr>
          <p:txBody>
            <a:bodyPr wrap="square" rtlCol="0">
              <a:spAutoFit/>
            </a:bodyPr>
            <a:lstStyle/>
            <a:p>
              <a:pPr algn="ctr"/>
              <a:r>
                <a:rPr lang="en-US" b="1" baseline="30000" dirty="0" smtClean="0">
                  <a:latin typeface="Times New Roman" pitchFamily="18" charset="0"/>
                  <a:cs typeface="Times New Roman" pitchFamily="18" charset="0"/>
                </a:rPr>
                <a:t>123</a:t>
              </a:r>
              <a:r>
                <a:rPr lang="en-US" b="1" dirty="0" smtClean="0">
                  <a:latin typeface="Times New Roman" pitchFamily="18" charset="0"/>
                  <a:cs typeface="Times New Roman" pitchFamily="18" charset="0"/>
                </a:rPr>
                <a:t>I-AMT</a:t>
              </a:r>
            </a:p>
            <a:p>
              <a:pPr algn="ctr"/>
              <a:r>
                <a:rPr lang="en-US" sz="1400" b="1" dirty="0" smtClean="0">
                  <a:latin typeface="Times New Roman" pitchFamily="18" charset="0"/>
                  <a:cs typeface="Times New Roman" pitchFamily="18" charset="0"/>
                </a:rPr>
                <a:t>Recurrent </a:t>
              </a:r>
              <a:r>
                <a:rPr lang="en-US" sz="1400" b="1" dirty="0" err="1" smtClean="0">
                  <a:latin typeface="Times New Roman" pitchFamily="18" charset="0"/>
                  <a:cs typeface="Times New Roman" pitchFamily="18" charset="0"/>
                </a:rPr>
                <a:t>Glioblastoma</a:t>
              </a:r>
              <a:endParaRPr lang="en-US" sz="1400" b="1" dirty="0">
                <a:latin typeface="Times New Roman" pitchFamily="18" charset="0"/>
                <a:cs typeface="Times New Roman" pitchFamily="18" charset="0"/>
              </a:endParaRPr>
            </a:p>
          </p:txBody>
        </p:sp>
        <p:sp>
          <p:nvSpPr>
            <p:cNvPr id="11" name="TextBox 10"/>
            <p:cNvSpPr txBox="1"/>
            <p:nvPr/>
          </p:nvSpPr>
          <p:spPr>
            <a:xfrm>
              <a:off x="1981200" y="5486400"/>
              <a:ext cx="25908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Weber et.al., </a:t>
              </a:r>
              <a:r>
                <a:rPr lang="en-US" sz="1200" b="1" i="1" dirty="0" smtClean="0">
                  <a:latin typeface="Times New Roman" pitchFamily="18" charset="0"/>
                  <a:cs typeface="Times New Roman" pitchFamily="18" charset="0"/>
                </a:rPr>
                <a:t>JNM  1997; 38; 802-808</a:t>
              </a:r>
              <a:endParaRPr lang="en-US" sz="1200" b="1" i="1" dirty="0">
                <a:latin typeface="Times New Roman" pitchFamily="18" charset="0"/>
                <a:cs typeface="Times New Roman" pitchFamily="18" charset="0"/>
              </a:endParaRPr>
            </a:p>
          </p:txBody>
        </p:sp>
      </p:grpSp>
      <p:grpSp>
        <p:nvGrpSpPr>
          <p:cNvPr id="12" name="Group 27"/>
          <p:cNvGrpSpPr/>
          <p:nvPr/>
        </p:nvGrpSpPr>
        <p:grpSpPr>
          <a:xfrm>
            <a:off x="3429000" y="1396425"/>
            <a:ext cx="2667000" cy="3180040"/>
            <a:chOff x="4343400" y="1396425"/>
            <a:chExt cx="2667000" cy="3180040"/>
          </a:xfrm>
        </p:grpSpPr>
        <p:pic>
          <p:nvPicPr>
            <p:cNvPr id="13" name="Picture 3"/>
            <p:cNvPicPr>
              <a:picLocks noChangeAspect="1" noChangeArrowheads="1"/>
            </p:cNvPicPr>
            <p:nvPr/>
          </p:nvPicPr>
          <p:blipFill>
            <a:blip r:embed="rId7" cstate="print"/>
            <a:srcRect/>
            <a:stretch>
              <a:fillRect/>
            </a:stretch>
          </p:blipFill>
          <p:spPr bwMode="auto">
            <a:xfrm>
              <a:off x="4343400" y="2057400"/>
              <a:ext cx="2600000" cy="1981200"/>
            </a:xfrm>
            <a:prstGeom prst="rect">
              <a:avLst/>
            </a:prstGeom>
            <a:noFill/>
            <a:ln w="9525">
              <a:noFill/>
              <a:miter lim="800000"/>
              <a:headEnd/>
              <a:tailEnd/>
            </a:ln>
          </p:spPr>
        </p:pic>
        <p:sp>
          <p:nvSpPr>
            <p:cNvPr id="14" name="TextBox 13"/>
            <p:cNvSpPr txBox="1"/>
            <p:nvPr/>
          </p:nvSpPr>
          <p:spPr>
            <a:xfrm>
              <a:off x="4419600" y="1396425"/>
              <a:ext cx="2590800" cy="584775"/>
            </a:xfrm>
            <a:prstGeom prst="rect">
              <a:avLst/>
            </a:prstGeom>
            <a:noFill/>
          </p:spPr>
          <p:txBody>
            <a:bodyPr wrap="square" rtlCol="0">
              <a:spAutoFit/>
            </a:bodyPr>
            <a:lstStyle/>
            <a:p>
              <a:pPr algn="ctr"/>
              <a:r>
                <a:rPr lang="en-US" b="1" baseline="30000" dirty="0" smtClean="0">
                  <a:latin typeface="Times New Roman" pitchFamily="18" charset="0"/>
                  <a:cs typeface="Times New Roman" pitchFamily="18" charset="0"/>
                </a:rPr>
                <a:t>18</a:t>
              </a:r>
              <a:r>
                <a:rPr lang="en-US" b="1" dirty="0" smtClean="0">
                  <a:latin typeface="Times New Roman" pitchFamily="18" charset="0"/>
                  <a:cs typeface="Times New Roman" pitchFamily="18" charset="0"/>
                </a:rPr>
                <a:t>F-FET</a:t>
              </a:r>
            </a:p>
            <a:p>
              <a:pPr algn="ctr"/>
              <a:r>
                <a:rPr lang="en-US" sz="1400" b="1" dirty="0" err="1" smtClean="0">
                  <a:latin typeface="Times New Roman" pitchFamily="18" charset="0"/>
                  <a:cs typeface="Times New Roman" pitchFamily="18" charset="0"/>
                </a:rPr>
                <a:t>Oligoastrocytoma</a:t>
              </a:r>
              <a:r>
                <a:rPr lang="en-US" sz="1400" b="1" dirty="0" smtClean="0">
                  <a:latin typeface="Times New Roman" pitchFamily="18" charset="0"/>
                  <a:cs typeface="Times New Roman" pitchFamily="18" charset="0"/>
                </a:rPr>
                <a:t> Grade III</a:t>
              </a:r>
              <a:endParaRPr lang="en-US" sz="1400" b="1" dirty="0">
                <a:latin typeface="Times New Roman" pitchFamily="18" charset="0"/>
                <a:cs typeface="Times New Roman" pitchFamily="18" charset="0"/>
              </a:endParaRPr>
            </a:p>
          </p:txBody>
        </p:sp>
        <p:sp>
          <p:nvSpPr>
            <p:cNvPr id="15" name="TextBox 14"/>
            <p:cNvSpPr txBox="1"/>
            <p:nvPr/>
          </p:nvSpPr>
          <p:spPr>
            <a:xfrm>
              <a:off x="4343400" y="4114800"/>
              <a:ext cx="2590800" cy="461665"/>
            </a:xfrm>
            <a:prstGeom prst="rect">
              <a:avLst/>
            </a:prstGeom>
            <a:noFill/>
          </p:spPr>
          <p:txBody>
            <a:bodyPr wrap="square" rtlCol="0">
              <a:spAutoFit/>
            </a:bodyPr>
            <a:lstStyle/>
            <a:p>
              <a:r>
                <a:rPr lang="en-US" sz="1200" b="1" dirty="0" err="1" smtClean="0">
                  <a:latin typeface="Times New Roman" pitchFamily="18" charset="0"/>
                  <a:cs typeface="Times New Roman" pitchFamily="18" charset="0"/>
                </a:rPr>
                <a:t>Pauleit</a:t>
              </a:r>
              <a:r>
                <a:rPr lang="en-US" sz="1200" b="1" dirty="0" smtClean="0">
                  <a:latin typeface="Times New Roman" pitchFamily="18" charset="0"/>
                  <a:cs typeface="Times New Roman" pitchFamily="18" charset="0"/>
                </a:rPr>
                <a:t> et.al., </a:t>
              </a:r>
              <a:r>
                <a:rPr lang="en-US" sz="1200" b="1" i="1" dirty="0" smtClean="0">
                  <a:latin typeface="Times New Roman" pitchFamily="18" charset="0"/>
                  <a:cs typeface="Times New Roman" pitchFamily="18" charset="0"/>
                </a:rPr>
                <a:t>NMB  2009; 36; 779-787</a:t>
              </a:r>
              <a:endParaRPr lang="en-US" sz="1200" b="1" i="1" dirty="0">
                <a:latin typeface="Times New Roman" pitchFamily="18" charset="0"/>
                <a:cs typeface="Times New Roman" pitchFamily="18" charset="0"/>
              </a:endParaRPr>
            </a:p>
          </p:txBody>
        </p:sp>
      </p:grpSp>
      <p:grpSp>
        <p:nvGrpSpPr>
          <p:cNvPr id="16" name="Group 28"/>
          <p:cNvGrpSpPr/>
          <p:nvPr/>
        </p:nvGrpSpPr>
        <p:grpSpPr>
          <a:xfrm>
            <a:off x="6705600" y="1295400"/>
            <a:ext cx="2209800" cy="3541931"/>
            <a:chOff x="7010400" y="1371600"/>
            <a:chExt cx="2209800" cy="3541931"/>
          </a:xfrm>
        </p:grpSpPr>
        <p:pic>
          <p:nvPicPr>
            <p:cNvPr id="17" name="Picture 6"/>
            <p:cNvPicPr>
              <a:picLocks noChangeAspect="1" noChangeArrowheads="1"/>
            </p:cNvPicPr>
            <p:nvPr/>
          </p:nvPicPr>
          <p:blipFill>
            <a:blip r:embed="rId8" cstate="print"/>
            <a:srcRect/>
            <a:stretch>
              <a:fillRect/>
            </a:stretch>
          </p:blipFill>
          <p:spPr bwMode="auto">
            <a:xfrm>
              <a:off x="7086600" y="2057400"/>
              <a:ext cx="1938019" cy="2267232"/>
            </a:xfrm>
            <a:prstGeom prst="rect">
              <a:avLst/>
            </a:prstGeom>
            <a:noFill/>
            <a:ln w="9525">
              <a:noFill/>
              <a:miter lim="800000"/>
              <a:headEnd/>
              <a:tailEnd/>
            </a:ln>
          </p:spPr>
        </p:pic>
        <p:sp>
          <p:nvSpPr>
            <p:cNvPr id="18" name="TextBox 17"/>
            <p:cNvSpPr txBox="1"/>
            <p:nvPr/>
          </p:nvSpPr>
          <p:spPr>
            <a:xfrm>
              <a:off x="7010400" y="4267200"/>
              <a:ext cx="2133600" cy="646331"/>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Adapted from Sato et. al.,  </a:t>
              </a:r>
              <a:r>
                <a:rPr lang="en-US" sz="1200" b="1" dirty="0" err="1" smtClean="0">
                  <a:latin typeface="Times New Roman" pitchFamily="18" charset="0"/>
                  <a:cs typeface="Times New Roman" pitchFamily="18" charset="0"/>
                </a:rPr>
                <a:t>Neuroradiology</a:t>
              </a:r>
              <a:r>
                <a:rPr lang="en-US" sz="1200" b="1" dirty="0" smtClean="0">
                  <a:latin typeface="Times New Roman" pitchFamily="18" charset="0"/>
                  <a:cs typeface="Times New Roman" pitchFamily="18" charset="0"/>
                </a:rPr>
                <a:t>; 2003; 45; 700-707</a:t>
              </a:r>
              <a:endParaRPr lang="en-US" sz="1200" b="1" dirty="0">
                <a:latin typeface="Times New Roman" pitchFamily="18" charset="0"/>
                <a:cs typeface="Times New Roman" pitchFamily="18" charset="0"/>
              </a:endParaRPr>
            </a:p>
          </p:txBody>
        </p:sp>
        <p:sp>
          <p:nvSpPr>
            <p:cNvPr id="19" name="TextBox 18"/>
            <p:cNvSpPr txBox="1"/>
            <p:nvPr/>
          </p:nvSpPr>
          <p:spPr>
            <a:xfrm>
              <a:off x="7086600" y="1371600"/>
              <a:ext cx="2133600" cy="584775"/>
            </a:xfrm>
            <a:prstGeom prst="rect">
              <a:avLst/>
            </a:prstGeom>
            <a:noFill/>
          </p:spPr>
          <p:txBody>
            <a:bodyPr wrap="square" rtlCol="0">
              <a:spAutoFit/>
            </a:bodyPr>
            <a:lstStyle/>
            <a:p>
              <a:pPr algn="ctr"/>
              <a:r>
                <a:rPr lang="en-US" b="1" baseline="30000" dirty="0" smtClean="0">
                  <a:latin typeface="Times New Roman" pitchFamily="18" charset="0"/>
                  <a:cs typeface="Times New Roman" pitchFamily="18" charset="0"/>
                </a:rPr>
                <a:t>18</a:t>
              </a:r>
              <a:r>
                <a:rPr lang="en-US" b="1" dirty="0" smtClean="0">
                  <a:latin typeface="Times New Roman" pitchFamily="18" charset="0"/>
                  <a:cs typeface="Times New Roman" pitchFamily="18" charset="0"/>
                </a:rPr>
                <a:t>F-AMT</a:t>
              </a:r>
            </a:p>
            <a:p>
              <a:pPr algn="ctr"/>
              <a:r>
                <a:rPr lang="en-US" sz="1400" b="1" dirty="0" smtClean="0">
                  <a:latin typeface="Times New Roman" pitchFamily="18" charset="0"/>
                  <a:cs typeface="Times New Roman" pitchFamily="18" charset="0"/>
                </a:rPr>
                <a:t>Maxillofacial Tumor</a:t>
              </a:r>
              <a:endParaRPr lang="en-US" sz="1400" b="1" dirty="0">
                <a:latin typeface="Times New Roman" pitchFamily="18" charset="0"/>
                <a:cs typeface="Times New Roman" pitchFamily="18" charset="0"/>
              </a:endParaRPr>
            </a:p>
          </p:txBody>
        </p:sp>
      </p:grpSp>
      <p:sp>
        <p:nvSpPr>
          <p:cNvPr id="20" name="Title 1"/>
          <p:cNvSpPr txBox="1">
            <a:spLocks/>
          </p:cNvSpPr>
          <p:nvPr/>
        </p:nvSpPr>
        <p:spPr>
          <a:xfrm>
            <a:off x="43506" y="76200"/>
            <a:ext cx="9042400" cy="9906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Promising Clinical Data of </a:t>
            </a:r>
            <a:r>
              <a:rPr kumimoji="0" lang="en-US" altLang="zh-CN"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Tyrosine-</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based </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Radiotracers for Diagnosis and Staging of Cancer  </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7" name="Footer Placeholder 3"/>
          <p:cNvSpPr>
            <a:spLocks noGrp="1"/>
          </p:cNvSpPr>
          <p:nvPr>
            <p:ph type="ftr" sz="quarter" idx="11"/>
          </p:nvPr>
        </p:nvSpPr>
        <p:spPr>
          <a:xfrm>
            <a:off x="3313924" y="6416675"/>
            <a:ext cx="2514600" cy="365125"/>
          </a:xfrm>
        </p:spPr>
        <p:txBody>
          <a:bodyPr/>
          <a:lstStyle/>
          <a:p>
            <a:r>
              <a:rPr lang="en-US" dirty="0" smtClean="0"/>
              <a:t>AAPS Graduate Student Symposium in Drug Design and Discovery 2011</a:t>
            </a:r>
            <a:endParaRPr lang="en-US" dirty="0"/>
          </a:p>
        </p:txBody>
      </p:sp>
      <p:sp>
        <p:nvSpPr>
          <p:cNvPr id="8" name="Title 7"/>
          <p:cNvSpPr>
            <a:spLocks noGrp="1"/>
          </p:cNvSpPr>
          <p:nvPr>
            <p:ph type="title"/>
          </p:nvPr>
        </p:nvSpPr>
        <p:spPr>
          <a:xfrm>
            <a:off x="-1" y="0"/>
            <a:ext cx="9144001" cy="990600"/>
          </a:xfrm>
        </p:spPr>
        <p:txBody>
          <a:bodyPr>
            <a:normAutofit/>
          </a:bodyPr>
          <a:lstStyle/>
          <a:p>
            <a:r>
              <a:rPr lang="en-US" altLang="zh-CN" sz="2800" b="1" dirty="0" smtClean="0"/>
              <a:t>Major Amino Acid Transport Systems in Mammalian Cells</a:t>
            </a:r>
            <a:endParaRPr lang="en-US" sz="2800" b="1" dirty="0"/>
          </a:p>
        </p:txBody>
      </p:sp>
      <p:sp>
        <p:nvSpPr>
          <p:cNvPr id="9" name="Text Box 4"/>
          <p:cNvSpPr txBox="1">
            <a:spLocks noChangeArrowheads="1"/>
          </p:cNvSpPr>
          <p:nvPr/>
        </p:nvSpPr>
        <p:spPr bwMode="auto">
          <a:xfrm>
            <a:off x="5828524" y="5638800"/>
            <a:ext cx="3167839" cy="338554"/>
          </a:xfrm>
          <a:prstGeom prst="rect">
            <a:avLst/>
          </a:prstGeom>
          <a:noFill/>
          <a:ln w="9525" algn="ctr">
            <a:noFill/>
            <a:miter lim="800000"/>
            <a:headEnd/>
            <a:tailEnd/>
          </a:ln>
        </p:spPr>
        <p:txBody>
          <a:bodyPr wrap="square">
            <a:spAutoFit/>
          </a:bodyPr>
          <a:lstStyle/>
          <a:p>
            <a:pPr>
              <a:spcBef>
                <a:spcPct val="50000"/>
              </a:spcBef>
            </a:pPr>
            <a:r>
              <a:rPr lang="en-US" altLang="zh-CN" sz="1600" b="1" dirty="0" err="1">
                <a:latin typeface="Times New Roman" pitchFamily="18" charset="0"/>
                <a:cs typeface="Times New Roman" pitchFamily="18" charset="0"/>
              </a:rPr>
              <a:t>McGivan</a:t>
            </a:r>
            <a:r>
              <a:rPr lang="en-US" altLang="zh-CN" sz="1600" b="1" dirty="0">
                <a:latin typeface="Times New Roman" pitchFamily="18" charset="0"/>
                <a:cs typeface="Times New Roman" pitchFamily="18" charset="0"/>
              </a:rPr>
              <a:t> et al., </a:t>
            </a:r>
            <a:r>
              <a:rPr lang="en-US" altLang="zh-CN" sz="1600" b="1" dirty="0" err="1" smtClean="0">
                <a:latin typeface="Times New Roman" pitchFamily="18" charset="0"/>
                <a:cs typeface="Times New Roman" pitchFamily="18" charset="0"/>
              </a:rPr>
              <a:t>Biochem</a:t>
            </a:r>
            <a:r>
              <a:rPr lang="en-US" altLang="zh-CN" sz="1600" b="1" dirty="0" smtClean="0">
                <a:latin typeface="Times New Roman" pitchFamily="18" charset="0"/>
                <a:cs typeface="Times New Roman" pitchFamily="18" charset="0"/>
              </a:rPr>
              <a:t> J., 1994</a:t>
            </a:r>
            <a:endParaRPr lang="en-US" altLang="zh-CN" sz="1600" b="1" dirty="0">
              <a:latin typeface="Times New Roman" pitchFamily="18" charset="0"/>
              <a:cs typeface="Times New Roman" pitchFamily="18" charset="0"/>
            </a:endParaRPr>
          </a:p>
        </p:txBody>
      </p:sp>
      <p:pic>
        <p:nvPicPr>
          <p:cNvPr id="10" name="Picture 5"/>
          <p:cNvPicPr>
            <a:picLocks noChangeAspect="1" noChangeArrowheads="1"/>
          </p:cNvPicPr>
          <p:nvPr/>
        </p:nvPicPr>
        <p:blipFill>
          <a:blip r:embed="rId6" cstate="print"/>
          <a:srcRect/>
          <a:stretch>
            <a:fillRect/>
          </a:stretch>
        </p:blipFill>
        <p:spPr bwMode="auto">
          <a:xfrm>
            <a:off x="152400" y="1066800"/>
            <a:ext cx="8843963" cy="4624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Rot="1" noChangeArrowheads="1"/>
          </p:cNvSpPr>
          <p:nvPr>
            <p:ph type="title"/>
          </p:nvPr>
        </p:nvSpPr>
        <p:spPr>
          <a:xfrm>
            <a:off x="327025" y="-30163"/>
            <a:ext cx="8458200" cy="792163"/>
          </a:xfrm>
        </p:spPr>
        <p:txBody>
          <a:bodyPr/>
          <a:lstStyle/>
          <a:p>
            <a:r>
              <a:rPr lang="en-US" altLang="zh-CN" sz="3500" dirty="0"/>
              <a:t>L-type </a:t>
            </a:r>
            <a:r>
              <a:rPr lang="en-US" altLang="zh-CN" sz="3500" dirty="0" smtClean="0"/>
              <a:t>Amino </a:t>
            </a:r>
            <a:r>
              <a:rPr lang="en-US" altLang="zh-CN" sz="3500" dirty="0"/>
              <a:t>A</a:t>
            </a:r>
            <a:r>
              <a:rPr lang="en-US" altLang="zh-CN" sz="3500" dirty="0" smtClean="0"/>
              <a:t>cid </a:t>
            </a:r>
            <a:r>
              <a:rPr lang="en-US" altLang="zh-CN" sz="3500" dirty="0"/>
              <a:t>T</a:t>
            </a:r>
            <a:r>
              <a:rPr lang="en-US" altLang="zh-CN" sz="3500" dirty="0" smtClean="0"/>
              <a:t>ransporters </a:t>
            </a:r>
            <a:r>
              <a:rPr lang="en-US" altLang="zh-CN" sz="3500" dirty="0"/>
              <a:t>(LAT family)</a:t>
            </a:r>
          </a:p>
        </p:txBody>
      </p:sp>
      <p:sp>
        <p:nvSpPr>
          <p:cNvPr id="47109" name="Rectangle 5"/>
          <p:cNvSpPr>
            <a:spLocks noGrp="1" noChangeArrowheads="1"/>
          </p:cNvSpPr>
          <p:nvPr>
            <p:ph type="body" sz="half" idx="2"/>
          </p:nvPr>
        </p:nvSpPr>
        <p:spPr>
          <a:xfrm>
            <a:off x="228600" y="4975225"/>
            <a:ext cx="8534400" cy="1730375"/>
          </a:xfrm>
        </p:spPr>
        <p:txBody>
          <a:bodyPr>
            <a:normAutofit/>
          </a:bodyPr>
          <a:lstStyle/>
          <a:p>
            <a:pPr>
              <a:lnSpc>
                <a:spcPct val="80000"/>
              </a:lnSpc>
            </a:pPr>
            <a:r>
              <a:rPr lang="en-US" altLang="zh-CN" sz="1800" dirty="0" smtClean="0"/>
              <a:t>Na</a:t>
            </a:r>
            <a:r>
              <a:rPr lang="en-US" altLang="zh-CN" sz="1800" baseline="30000" dirty="0" smtClean="0"/>
              <a:t>+</a:t>
            </a:r>
            <a:r>
              <a:rPr lang="en-US" altLang="zh-CN" sz="1800" dirty="0" smtClean="0"/>
              <a:t>-independent system</a:t>
            </a:r>
          </a:p>
          <a:p>
            <a:pPr>
              <a:lnSpc>
                <a:spcPct val="80000"/>
              </a:lnSpc>
            </a:pPr>
            <a:r>
              <a:rPr lang="en-US" altLang="zh-CN" sz="1800" dirty="0" smtClean="0"/>
              <a:t>transports large neutral amino acids (i.e., branched-chain </a:t>
            </a:r>
            <a:r>
              <a:rPr lang="en-US" altLang="zh-CN" sz="1800" dirty="0"/>
              <a:t>and aromatic amino </a:t>
            </a:r>
            <a:r>
              <a:rPr lang="en-US" altLang="zh-CN" sz="1800" dirty="0" smtClean="0"/>
              <a:t>acids)</a:t>
            </a:r>
            <a:endParaRPr lang="en-US" altLang="zh-CN" sz="1800" dirty="0"/>
          </a:p>
          <a:p>
            <a:pPr>
              <a:lnSpc>
                <a:spcPct val="80000"/>
              </a:lnSpc>
            </a:pPr>
            <a:r>
              <a:rPr lang="en-US" altLang="zh-CN" sz="1800" dirty="0" smtClean="0"/>
              <a:t>a </a:t>
            </a:r>
            <a:r>
              <a:rPr lang="en-US" altLang="zh-CN" sz="1800" dirty="0" err="1" smtClean="0"/>
              <a:t>heterodimer</a:t>
            </a:r>
            <a:r>
              <a:rPr lang="en-US" altLang="zh-CN" sz="1800" dirty="0" smtClean="0"/>
              <a:t> consisting of a heavy chain and a light chain</a:t>
            </a:r>
          </a:p>
          <a:p>
            <a:pPr>
              <a:lnSpc>
                <a:spcPct val="80000"/>
              </a:lnSpc>
            </a:pPr>
            <a:r>
              <a:rPr lang="en-US" altLang="zh-CN" sz="1800" dirty="0" err="1" smtClean="0"/>
              <a:t>Upregulated</a:t>
            </a:r>
            <a:r>
              <a:rPr lang="en-US" altLang="zh-CN" sz="1800" dirty="0" smtClean="0"/>
              <a:t> LAT-1 expression is considered as a diagnostic and prognostic biomarker for </a:t>
            </a:r>
            <a:r>
              <a:rPr lang="en-US" altLang="zh-CN" sz="1800" dirty="0" smtClean="0"/>
              <a:t>various cancer types </a:t>
            </a:r>
            <a:endParaRPr lang="en-US" altLang="zh-CN" sz="1800" dirty="0" smtClean="0"/>
          </a:p>
          <a:p>
            <a:pPr>
              <a:lnSpc>
                <a:spcPct val="80000"/>
              </a:lnSpc>
            </a:pPr>
            <a:r>
              <a:rPr lang="en-US" altLang="zh-CN" sz="1800" dirty="0" smtClean="0"/>
              <a:t>Broad substrate selectivity: hormones</a:t>
            </a:r>
            <a:r>
              <a:rPr lang="en-US" altLang="zh-CN" sz="1800" dirty="0" smtClean="0"/>
              <a:t>, L-DOPA, </a:t>
            </a:r>
            <a:r>
              <a:rPr lang="en-US" altLang="zh-CN" sz="1800" dirty="0" err="1" smtClean="0"/>
              <a:t>melphalan</a:t>
            </a:r>
            <a:r>
              <a:rPr lang="en-US" altLang="zh-CN" sz="1800" dirty="0" smtClean="0"/>
              <a:t>, etc.</a:t>
            </a:r>
          </a:p>
          <a:p>
            <a:pPr>
              <a:lnSpc>
                <a:spcPct val="80000"/>
              </a:lnSpc>
            </a:pPr>
            <a:endParaRPr lang="en-US" altLang="zh-CN" sz="1800" dirty="0"/>
          </a:p>
          <a:p>
            <a:pPr>
              <a:lnSpc>
                <a:spcPct val="80000"/>
              </a:lnSpc>
            </a:pPr>
            <a:endParaRPr lang="en-US" altLang="zh-CN" sz="1800" dirty="0"/>
          </a:p>
        </p:txBody>
      </p:sp>
      <p:pic>
        <p:nvPicPr>
          <p:cNvPr id="7" name="Picture 6" descr="Figure 2.jpg"/>
          <p:cNvPicPr>
            <a:picLocks noChangeAspect="1"/>
          </p:cNvPicPr>
          <p:nvPr/>
        </p:nvPicPr>
        <p:blipFill>
          <a:blip r:embed="rId3"/>
          <a:stretch>
            <a:fillRect/>
          </a:stretch>
        </p:blipFill>
        <p:spPr>
          <a:xfrm>
            <a:off x="308918" y="914400"/>
            <a:ext cx="4854576" cy="3640932"/>
          </a:xfrm>
          <a:prstGeom prst="rect">
            <a:avLst/>
          </a:prstGeom>
        </p:spPr>
      </p:pic>
      <p:pic>
        <p:nvPicPr>
          <p:cNvPr id="45058" name="Picture 2"/>
          <p:cNvPicPr>
            <a:picLocks noChangeAspect="1" noChangeArrowheads="1"/>
          </p:cNvPicPr>
          <p:nvPr/>
        </p:nvPicPr>
        <p:blipFill>
          <a:blip r:embed="rId4"/>
          <a:srcRect/>
          <a:stretch>
            <a:fillRect/>
          </a:stretch>
        </p:blipFill>
        <p:spPr bwMode="auto">
          <a:xfrm>
            <a:off x="5781675" y="847253"/>
            <a:ext cx="2905125" cy="3705225"/>
          </a:xfrm>
          <a:prstGeom prst="rect">
            <a:avLst/>
          </a:prstGeom>
          <a:noFill/>
          <a:ln w="9525">
            <a:noFill/>
            <a:miter lim="800000"/>
            <a:headEnd/>
            <a:tailEnd/>
          </a:ln>
        </p:spPr>
      </p:pic>
      <p:sp>
        <p:nvSpPr>
          <p:cNvPr id="9" name="TextBox 8"/>
          <p:cNvSpPr txBox="1"/>
          <p:nvPr/>
        </p:nvSpPr>
        <p:spPr>
          <a:xfrm>
            <a:off x="5562600" y="4523601"/>
            <a:ext cx="35814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Uchino et.al., Mol </a:t>
            </a:r>
            <a:r>
              <a:rPr lang="en-US" sz="1200" b="1" dirty="0" err="1" smtClean="0">
                <a:latin typeface="Times New Roman" pitchFamily="18" charset="0"/>
                <a:cs typeface="Times New Roman" pitchFamily="18" charset="0"/>
              </a:rPr>
              <a:t>Pharmacol</a:t>
            </a:r>
            <a:r>
              <a:rPr lang="en-US" sz="1200" b="1" dirty="0" smtClean="0">
                <a:latin typeface="Times New Roman" pitchFamily="18" charset="0"/>
                <a:cs typeface="Times New Roman" pitchFamily="18" charset="0"/>
              </a:rPr>
              <a:t>., 2002. 61 ($): p.729</a:t>
            </a:r>
            <a:endParaRPr lang="en-US" sz="1200" b="1" dirty="0">
              <a:latin typeface="Times New Roman" pitchFamily="18" charset="0"/>
              <a:cs typeface="Times New Roman" pitchFamily="18" charset="0"/>
            </a:endParaRPr>
          </a:p>
        </p:txBody>
      </p:sp>
      <p:sp>
        <p:nvSpPr>
          <p:cNvPr id="8" name="Rectangle 7"/>
          <p:cNvSpPr/>
          <p:nvPr/>
        </p:nvSpPr>
        <p:spPr>
          <a:xfrm>
            <a:off x="5781675" y="2590800"/>
            <a:ext cx="1685925" cy="914400"/>
          </a:xfrm>
          <a:prstGeom prst="rect">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a:bodyPr>
          <a:lstStyle/>
          <a:p>
            <a:pPr fontAlgn="auto">
              <a:spcAft>
                <a:spcPts val="0"/>
              </a:spcAft>
              <a:defRPr/>
            </a:pPr>
            <a:r>
              <a:rPr lang="en-US" sz="2800" b="1" dirty="0" smtClean="0">
                <a:solidFill>
                  <a:schemeClr val="tx1"/>
                </a:solidFill>
              </a:rPr>
              <a:t>Radioisotopes Have Been Labeled with Tyrosine </a:t>
            </a:r>
            <a:r>
              <a:rPr lang="en-US" sz="2800" b="1" dirty="0" smtClean="0">
                <a:solidFill>
                  <a:schemeClr val="tx1"/>
                </a:solidFill>
              </a:rPr>
              <a:t>Analogues</a:t>
            </a:r>
            <a:endParaRPr lang="en-US" sz="2800" b="1" dirty="0">
              <a:solidFill>
                <a:schemeClr val="tx1"/>
              </a:solidFill>
            </a:endParaRPr>
          </a:p>
        </p:txBody>
      </p:sp>
      <p:graphicFrame>
        <p:nvGraphicFramePr>
          <p:cNvPr id="7" name="Content Placeholder 6"/>
          <p:cNvGraphicFramePr>
            <a:graphicFrameLocks noGrp="1"/>
          </p:cNvGraphicFramePr>
          <p:nvPr>
            <p:ph idx="1"/>
          </p:nvPr>
        </p:nvGraphicFramePr>
        <p:xfrm>
          <a:off x="177800" y="1447798"/>
          <a:ext cx="8745506" cy="4267202"/>
        </p:xfrm>
        <a:graphic>
          <a:graphicData uri="http://schemas.openxmlformats.org/drawingml/2006/table">
            <a:tbl>
              <a:tblPr firstRow="1" bandRow="1">
                <a:tableStyleId>{7E9639D4-E3E2-4D34-9284-5A2195B3D0D7}</a:tableStyleId>
              </a:tblPr>
              <a:tblGrid>
                <a:gridCol w="1002632"/>
                <a:gridCol w="1043305"/>
                <a:gridCol w="1948117"/>
                <a:gridCol w="1430719"/>
                <a:gridCol w="1079183"/>
                <a:gridCol w="2241550"/>
              </a:tblGrid>
              <a:tr h="698775">
                <a:tc>
                  <a:txBody>
                    <a:bodyPr/>
                    <a:lstStyle/>
                    <a:p>
                      <a:pPr algn="ctr">
                        <a:lnSpc>
                          <a:spcPct val="100000"/>
                        </a:lnSpc>
                      </a:pPr>
                      <a:endParaRPr lang="en-US" b="1" dirty="0">
                        <a:solidFill>
                          <a:schemeClr val="accent3">
                            <a:lumMod val="50000"/>
                          </a:schemeClr>
                        </a:solidFill>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lnSpc>
                          <a:spcPct val="100000"/>
                        </a:lnSpc>
                      </a:pPr>
                      <a:r>
                        <a:rPr lang="en-US" dirty="0" smtClean="0"/>
                        <a:t>Isotope</a:t>
                      </a:r>
                      <a:endParaRPr lang="en-US" b="1" dirty="0">
                        <a:solidFill>
                          <a:schemeClr val="bg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ctr">
                        <a:lnSpc>
                          <a:spcPct val="100000"/>
                        </a:lnSpc>
                      </a:pPr>
                      <a:r>
                        <a:rPr lang="en-US" dirty="0" smtClean="0"/>
                        <a:t>Source</a:t>
                      </a:r>
                      <a:endParaRPr lang="en-US" b="1" dirty="0">
                        <a:solidFill>
                          <a:schemeClr val="bg1"/>
                        </a:solidFill>
                        <a:latin typeface="Times New Roman" pitchFamily="18" charset="0"/>
                        <a:cs typeface="Times New Roman" pitchFamily="18" charset="0"/>
                      </a:endParaRPr>
                    </a:p>
                  </a:txBody>
                  <a:tcPr anchor="ctr"/>
                </a:tc>
                <a:tc>
                  <a:txBody>
                    <a:bodyPr/>
                    <a:lstStyle/>
                    <a:p>
                      <a:pPr algn="ctr">
                        <a:lnSpc>
                          <a:spcPct val="100000"/>
                        </a:lnSpc>
                      </a:pPr>
                      <a:r>
                        <a:rPr lang="en-US" dirty="0" smtClean="0"/>
                        <a:t>Decay Type</a:t>
                      </a:r>
                      <a:endParaRPr lang="en-US" b="1" dirty="0">
                        <a:solidFill>
                          <a:schemeClr val="bg1"/>
                        </a:solidFill>
                        <a:latin typeface="Times New Roman" pitchFamily="18" charset="0"/>
                        <a:cs typeface="Times New Roman" pitchFamily="18" charset="0"/>
                      </a:endParaRPr>
                    </a:p>
                  </a:txBody>
                  <a:tcPr anchor="ctr"/>
                </a:tc>
                <a:tc>
                  <a:txBody>
                    <a:bodyPr/>
                    <a:lstStyle/>
                    <a:p>
                      <a:pPr algn="ctr">
                        <a:lnSpc>
                          <a:spcPct val="100000"/>
                        </a:lnSpc>
                      </a:pPr>
                      <a:r>
                        <a:rPr lang="en-US" dirty="0" smtClean="0"/>
                        <a:t>Half-life</a:t>
                      </a:r>
                      <a:endParaRPr lang="en-US" b="1" dirty="0">
                        <a:solidFill>
                          <a:schemeClr val="bg1"/>
                        </a:solidFill>
                        <a:latin typeface="Times New Roman" pitchFamily="18" charset="0"/>
                        <a:cs typeface="Times New Roman" pitchFamily="18" charset="0"/>
                      </a:endParaRPr>
                    </a:p>
                  </a:txBody>
                  <a:tcPr anchor="ctr"/>
                </a:tc>
                <a:tc>
                  <a:txBody>
                    <a:bodyPr/>
                    <a:lstStyle/>
                    <a:p>
                      <a:pPr algn="ctr">
                        <a:lnSpc>
                          <a:spcPct val="100000"/>
                        </a:lnSpc>
                      </a:pPr>
                      <a:r>
                        <a:rPr lang="en-US" dirty="0" smtClean="0"/>
                        <a:t>Energy</a:t>
                      </a:r>
                      <a:r>
                        <a:rPr lang="en-US" baseline="0" dirty="0" smtClean="0"/>
                        <a:t> </a:t>
                      </a:r>
                      <a:r>
                        <a:rPr lang="en-US" sz="1400" baseline="0" dirty="0" smtClean="0"/>
                        <a:t>(</a:t>
                      </a:r>
                      <a:r>
                        <a:rPr lang="en-US" sz="1400" baseline="0" dirty="0" err="1" smtClean="0"/>
                        <a:t>MeV</a:t>
                      </a:r>
                      <a:r>
                        <a:rPr lang="en-US" sz="1400" baseline="0" dirty="0" smtClean="0"/>
                        <a:t>)</a:t>
                      </a:r>
                      <a:endParaRPr lang="en-US" sz="1400" b="1" dirty="0">
                        <a:solidFill>
                          <a:schemeClr val="bg1"/>
                        </a:solidFill>
                        <a:latin typeface="Times New Roman" pitchFamily="18" charset="0"/>
                        <a:cs typeface="Times New Roman" pitchFamily="18" charset="0"/>
                      </a:endParaRPr>
                    </a:p>
                  </a:txBody>
                  <a:tcPr anchor="ctr"/>
                </a:tc>
              </a:tr>
              <a:tr h="570429">
                <a:tc rowSpan="4">
                  <a:txBody>
                    <a:bodyPr/>
                    <a:lstStyle/>
                    <a:p>
                      <a:pPr algn="ctr">
                        <a:lnSpc>
                          <a:spcPct val="100000"/>
                        </a:lnSpc>
                      </a:pPr>
                      <a:r>
                        <a:rPr lang="en-US" dirty="0" smtClean="0"/>
                        <a:t>PET</a:t>
                      </a:r>
                      <a:endParaRPr lang="en-US" b="1" dirty="0">
                        <a:solidFill>
                          <a:schemeClr val="accent3">
                            <a:lumMod val="50000"/>
                          </a:schemeClr>
                        </a:solidFill>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400" baseline="30000" dirty="0" smtClean="0"/>
                        <a:t>11</a:t>
                      </a:r>
                      <a:r>
                        <a:rPr lang="en-US" sz="2400" dirty="0" smtClean="0"/>
                        <a:t>C</a:t>
                      </a:r>
                      <a:endParaRPr lang="en-US" sz="2400" b="1" dirty="0">
                        <a:solidFill>
                          <a:schemeClr val="accent3">
                            <a:lumMod val="50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ctr">
                        <a:lnSpc>
                          <a:spcPct val="100000"/>
                        </a:lnSpc>
                      </a:pPr>
                      <a:r>
                        <a:rPr lang="en-US" sz="1600" dirty="0" smtClean="0"/>
                        <a:t>cyclotron</a:t>
                      </a:r>
                      <a:endParaRPr lang="en-US" sz="1600"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l-GR" sz="1600" dirty="0" smtClean="0"/>
                        <a:t>Β</a:t>
                      </a:r>
                      <a:r>
                        <a:rPr lang="en-US" sz="1600" baseline="30000" dirty="0" smtClean="0"/>
                        <a:t>+</a:t>
                      </a:r>
                      <a:r>
                        <a:rPr lang="en-US" sz="1600" dirty="0" smtClean="0"/>
                        <a:t> (100%)</a:t>
                      </a:r>
                      <a:endParaRPr lang="en-US" sz="1600"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dirty="0" smtClean="0"/>
                        <a:t>20 min</a:t>
                      </a:r>
                      <a:endParaRPr lang="en-US"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sz="1400" dirty="0" smtClean="0"/>
                        <a:t>0.511</a:t>
                      </a:r>
                      <a:endParaRPr lang="en-US" sz="1400" b="1" dirty="0">
                        <a:solidFill>
                          <a:schemeClr val="accent3">
                            <a:lumMod val="50000"/>
                          </a:schemeClr>
                        </a:solidFill>
                        <a:latin typeface="Times New Roman" pitchFamily="18" charset="0"/>
                        <a:cs typeface="Times New Roman" pitchFamily="18" charset="0"/>
                      </a:endParaRPr>
                    </a:p>
                  </a:txBody>
                  <a:tcPr anchor="ctr"/>
                </a:tc>
              </a:tr>
              <a:tr h="632226">
                <a:tc vMerge="1">
                  <a:txBody>
                    <a:bodyPr/>
                    <a:lstStyle/>
                    <a:p>
                      <a:endParaRPr lang="en-US"/>
                    </a:p>
                  </a:txBody>
                  <a:tcPr/>
                </a:tc>
                <a:tc>
                  <a:txBody>
                    <a:bodyPr/>
                    <a:lstStyle/>
                    <a:p>
                      <a:pPr algn="ctr">
                        <a:lnSpc>
                          <a:spcPct val="100000"/>
                        </a:lnSpc>
                      </a:pPr>
                      <a:r>
                        <a:rPr lang="en-US" sz="2400" baseline="30000" dirty="0" smtClean="0"/>
                        <a:t>18</a:t>
                      </a:r>
                      <a:r>
                        <a:rPr lang="en-US" sz="2400" dirty="0" smtClean="0"/>
                        <a:t>F</a:t>
                      </a:r>
                      <a:endParaRPr lang="en-US" sz="2400" b="1" dirty="0">
                        <a:solidFill>
                          <a:schemeClr val="accent3">
                            <a:lumMod val="50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ctr">
                        <a:lnSpc>
                          <a:spcPct val="100000"/>
                        </a:lnSpc>
                      </a:pPr>
                      <a:r>
                        <a:rPr lang="en-US" sz="1600" dirty="0" smtClean="0"/>
                        <a:t>cyclotron</a:t>
                      </a:r>
                      <a:endParaRPr lang="en-US" sz="1600" b="1" dirty="0">
                        <a:solidFill>
                          <a:schemeClr val="accent3">
                            <a:lumMod val="50000"/>
                          </a:schemeClr>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t>Β</a:t>
                      </a:r>
                      <a:r>
                        <a:rPr lang="en-US" sz="1600" baseline="30000" dirty="0" smtClean="0"/>
                        <a:t>+</a:t>
                      </a:r>
                      <a:r>
                        <a:rPr lang="en-US" sz="1600" dirty="0" smtClean="0"/>
                        <a:t> (97%)</a:t>
                      </a:r>
                    </a:p>
                    <a:p>
                      <a:pPr algn="ctr">
                        <a:lnSpc>
                          <a:spcPct val="100000"/>
                        </a:lnSpc>
                      </a:pPr>
                      <a:r>
                        <a:rPr lang="en-US" sz="1600" dirty="0" smtClean="0"/>
                        <a:t>K</a:t>
                      </a:r>
                      <a:r>
                        <a:rPr lang="en-US" sz="1600" baseline="0" dirty="0" smtClean="0"/>
                        <a:t> (3%)</a:t>
                      </a:r>
                      <a:endParaRPr lang="en-US" sz="1600"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dirty="0" smtClean="0"/>
                        <a:t>110</a:t>
                      </a:r>
                      <a:r>
                        <a:rPr lang="en-US" baseline="0" dirty="0" smtClean="0"/>
                        <a:t> min</a:t>
                      </a:r>
                      <a:endParaRPr lang="en-US"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sz="1400" dirty="0" smtClean="0"/>
                        <a:t>0.511</a:t>
                      </a:r>
                      <a:endParaRPr lang="en-US" sz="1400" b="1" dirty="0">
                        <a:solidFill>
                          <a:schemeClr val="accent3">
                            <a:lumMod val="50000"/>
                          </a:schemeClr>
                        </a:solidFill>
                        <a:latin typeface="Times New Roman" pitchFamily="18" charset="0"/>
                        <a:cs typeface="Times New Roman" pitchFamily="18" charset="0"/>
                      </a:endParaRPr>
                    </a:p>
                  </a:txBody>
                  <a:tcPr anchor="ctr"/>
                </a:tc>
              </a:tr>
              <a:tr h="570429">
                <a:tc vMerge="1">
                  <a:txBody>
                    <a:bodyPr/>
                    <a:lstStyle/>
                    <a:p>
                      <a:endParaRPr lang="en-US" dirty="0"/>
                    </a:p>
                  </a:txBody>
                  <a:tcPr/>
                </a:tc>
                <a:tc>
                  <a:txBody>
                    <a:bodyPr/>
                    <a:lstStyle/>
                    <a:p>
                      <a:pPr algn="ctr">
                        <a:lnSpc>
                          <a:spcPct val="100000"/>
                        </a:lnSpc>
                      </a:pPr>
                      <a:r>
                        <a:rPr lang="en-US" sz="2400" baseline="30000" dirty="0" smtClean="0"/>
                        <a:t>124</a:t>
                      </a:r>
                      <a:r>
                        <a:rPr lang="en-US" sz="2400" dirty="0" smtClean="0"/>
                        <a:t>I</a:t>
                      </a:r>
                      <a:endParaRPr lang="en-US" sz="2400" b="1" dirty="0">
                        <a:solidFill>
                          <a:schemeClr val="accent3">
                            <a:lumMod val="50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ctr">
                        <a:lnSpc>
                          <a:spcPct val="100000"/>
                        </a:lnSpc>
                      </a:pPr>
                      <a:r>
                        <a:rPr lang="en-US" sz="1600" dirty="0" smtClean="0"/>
                        <a:t>cyclotron</a:t>
                      </a:r>
                      <a:endParaRPr lang="en-US" sz="1600"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l-GR" sz="1600" dirty="0" smtClean="0"/>
                        <a:t>Β</a:t>
                      </a:r>
                      <a:r>
                        <a:rPr lang="en-US" sz="1600" baseline="30000" dirty="0" smtClean="0"/>
                        <a:t>+</a:t>
                      </a:r>
                      <a:r>
                        <a:rPr lang="en-US" sz="1600" dirty="0" smtClean="0"/>
                        <a:t> (28%), K</a:t>
                      </a:r>
                      <a:endParaRPr lang="en-US" sz="1600"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dirty="0" smtClean="0"/>
                        <a:t>4.2 d</a:t>
                      </a:r>
                      <a:endParaRPr lang="en-US"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sz="1400" dirty="0" smtClean="0"/>
                        <a:t>0.511</a:t>
                      </a:r>
                      <a:endParaRPr lang="en-US" sz="1400" b="1" dirty="0">
                        <a:solidFill>
                          <a:schemeClr val="accent3">
                            <a:lumMod val="50000"/>
                          </a:schemeClr>
                        </a:solidFill>
                        <a:latin typeface="Times New Roman" pitchFamily="18" charset="0"/>
                        <a:cs typeface="Times New Roman" pitchFamily="18" charset="0"/>
                      </a:endParaRPr>
                    </a:p>
                  </a:txBody>
                  <a:tcPr anchor="ctr"/>
                </a:tc>
              </a:tr>
              <a:tr h="570429">
                <a:tc vMerge="1">
                  <a:txBody>
                    <a:bodyPr/>
                    <a:lstStyle/>
                    <a:p>
                      <a:endParaRPr lang="en-US"/>
                    </a:p>
                  </a:txBody>
                  <a:tcPr/>
                </a:tc>
                <a:tc>
                  <a:txBody>
                    <a:bodyPr/>
                    <a:lstStyle/>
                    <a:p>
                      <a:pPr algn="ctr">
                        <a:lnSpc>
                          <a:spcPct val="100000"/>
                        </a:lnSpc>
                      </a:pPr>
                      <a:r>
                        <a:rPr lang="en-US" sz="2400" baseline="30000" dirty="0" smtClean="0"/>
                        <a:t>125</a:t>
                      </a:r>
                      <a:r>
                        <a:rPr lang="en-US" sz="2400" dirty="0" smtClean="0"/>
                        <a:t>I</a:t>
                      </a:r>
                      <a:endParaRPr lang="en-US" sz="2400" b="1" dirty="0">
                        <a:solidFill>
                          <a:schemeClr val="accent3">
                            <a:lumMod val="50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ctr">
                        <a:lnSpc>
                          <a:spcPct val="100000"/>
                        </a:lnSpc>
                      </a:pPr>
                      <a:r>
                        <a:rPr lang="en-US" sz="1600" dirty="0" smtClean="0"/>
                        <a:t>reactor</a:t>
                      </a:r>
                      <a:endParaRPr lang="en-US" sz="1600"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sz="1600" dirty="0" smtClean="0"/>
                        <a:t>K</a:t>
                      </a:r>
                      <a:endParaRPr lang="en-US" sz="1600"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dirty="0" smtClean="0"/>
                        <a:t>57.4 d</a:t>
                      </a:r>
                      <a:endParaRPr lang="en-US"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sz="1400" dirty="0" smtClean="0"/>
                        <a:t>0.035 (100%)</a:t>
                      </a:r>
                      <a:endParaRPr lang="en-US" sz="1400" b="1" dirty="0">
                        <a:solidFill>
                          <a:schemeClr val="accent3">
                            <a:lumMod val="50000"/>
                          </a:schemeClr>
                        </a:solidFill>
                        <a:latin typeface="Times New Roman" pitchFamily="18" charset="0"/>
                        <a:cs typeface="Times New Roman" pitchFamily="18" charset="0"/>
                      </a:endParaRPr>
                    </a:p>
                  </a:txBody>
                  <a:tcPr anchor="ctr"/>
                </a:tc>
              </a:tr>
              <a:tr h="570429">
                <a:tc rowSpan="2">
                  <a:txBody>
                    <a:bodyPr/>
                    <a:lstStyle/>
                    <a:p>
                      <a:pPr algn="ctr">
                        <a:lnSpc>
                          <a:spcPct val="100000"/>
                        </a:lnSpc>
                      </a:pPr>
                      <a:r>
                        <a:rPr lang="en-US" dirty="0" smtClean="0"/>
                        <a:t>SPECT</a:t>
                      </a:r>
                      <a:endParaRPr lang="en-US" b="1" dirty="0">
                        <a:solidFill>
                          <a:schemeClr val="accent3">
                            <a:lumMod val="50000"/>
                          </a:schemeClr>
                        </a:solidFill>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2400" baseline="30000" dirty="0" smtClean="0"/>
                        <a:t>123</a:t>
                      </a:r>
                      <a:r>
                        <a:rPr lang="en-US" sz="2400" dirty="0" smtClean="0"/>
                        <a:t>I</a:t>
                      </a:r>
                      <a:endParaRPr lang="en-US" sz="2400" b="1" dirty="0">
                        <a:solidFill>
                          <a:schemeClr val="accent3">
                            <a:lumMod val="50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ctr">
                        <a:lnSpc>
                          <a:spcPct val="100000"/>
                        </a:lnSpc>
                      </a:pPr>
                      <a:r>
                        <a:rPr lang="en-US" sz="1600" dirty="0" smtClean="0"/>
                        <a:t>cyclotron</a:t>
                      </a:r>
                      <a:endParaRPr lang="en-US" sz="1600"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sz="1600" dirty="0" smtClean="0"/>
                        <a:t>K</a:t>
                      </a:r>
                      <a:endParaRPr lang="en-US" sz="1600"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dirty="0" smtClean="0"/>
                        <a:t>13 h</a:t>
                      </a:r>
                      <a:endParaRPr lang="en-US"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sz="1400" dirty="0" smtClean="0"/>
                        <a:t>0.159 (100%)</a:t>
                      </a:r>
                      <a:endParaRPr lang="en-US" sz="1400" b="1" dirty="0">
                        <a:solidFill>
                          <a:schemeClr val="accent3">
                            <a:lumMod val="50000"/>
                          </a:schemeClr>
                        </a:solidFill>
                        <a:latin typeface="Times New Roman" pitchFamily="18" charset="0"/>
                        <a:cs typeface="Times New Roman" pitchFamily="18" charset="0"/>
                      </a:endParaRPr>
                    </a:p>
                  </a:txBody>
                  <a:tcPr anchor="ctr"/>
                </a:tc>
              </a:tr>
              <a:tr h="654485">
                <a:tc vMerge="1">
                  <a:txBody>
                    <a:bodyPr/>
                    <a:lstStyle/>
                    <a:p>
                      <a:pPr algn="ctr"/>
                      <a:endParaRPr lang="en-US" dirty="0">
                        <a:solidFill>
                          <a:schemeClr val="accent3">
                            <a:lumMod val="50000"/>
                          </a:schemeClr>
                        </a:solidFill>
                      </a:endParaRPr>
                    </a:p>
                  </a:txBody>
                  <a:tcPr>
                    <a:lnR w="76200" cap="flat" cmpd="sng" algn="ctr">
                      <a:solidFill>
                        <a:schemeClr val="accent3">
                          <a:lumMod val="75000"/>
                        </a:schemeClr>
                      </a:solidFill>
                      <a:prstDash val="solid"/>
                      <a:round/>
                      <a:headEnd type="none" w="med" len="med"/>
                      <a:tailEnd type="none" w="med" len="med"/>
                    </a:lnR>
                    <a:lnT w="57150" cap="flat" cmpd="sng" algn="ctr">
                      <a:solidFill>
                        <a:schemeClr val="accent3">
                          <a:lumMod val="75000"/>
                        </a:schemeClr>
                      </a:solidFill>
                      <a:prstDash val="solid"/>
                      <a:round/>
                      <a:headEnd type="none" w="med" len="med"/>
                      <a:tailEnd type="none" w="med" len="med"/>
                    </a:lnT>
                  </a:tcPr>
                </a:tc>
                <a:tc>
                  <a:txBody>
                    <a:bodyPr/>
                    <a:lstStyle/>
                    <a:p>
                      <a:pPr algn="ctr">
                        <a:lnSpc>
                          <a:spcPct val="100000"/>
                        </a:lnSpc>
                      </a:pPr>
                      <a:r>
                        <a:rPr lang="en-US" sz="2400" baseline="30000" dirty="0" smtClean="0"/>
                        <a:t>131</a:t>
                      </a:r>
                      <a:r>
                        <a:rPr lang="en-US" sz="2400" dirty="0" smtClean="0"/>
                        <a:t>I</a:t>
                      </a:r>
                      <a:endParaRPr lang="en-US" sz="2400" b="1" dirty="0">
                        <a:solidFill>
                          <a:schemeClr val="accent3">
                            <a:lumMod val="50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ctr">
                        <a:lnSpc>
                          <a:spcPct val="100000"/>
                        </a:lnSpc>
                      </a:pPr>
                      <a:r>
                        <a:rPr lang="en-US" sz="1400" dirty="0" smtClean="0"/>
                        <a:t>reactor fission products</a:t>
                      </a:r>
                      <a:endParaRPr lang="en-US" sz="1400"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l-GR" sz="1600" dirty="0" smtClean="0"/>
                        <a:t>Β</a:t>
                      </a:r>
                      <a:r>
                        <a:rPr lang="en-US" sz="1600" baseline="30000" dirty="0" smtClean="0"/>
                        <a:t>-</a:t>
                      </a:r>
                      <a:endParaRPr lang="en-US" sz="1600"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n-US" dirty="0" smtClean="0"/>
                        <a:t>8.05 d</a:t>
                      </a:r>
                      <a:endParaRPr lang="en-US" b="1" dirty="0">
                        <a:solidFill>
                          <a:schemeClr val="accent3">
                            <a:lumMod val="50000"/>
                          </a:schemeClr>
                        </a:solidFill>
                        <a:latin typeface="Times New Roman" pitchFamily="18" charset="0"/>
                        <a:cs typeface="Times New Roman" pitchFamily="18" charset="0"/>
                      </a:endParaRPr>
                    </a:p>
                  </a:txBody>
                  <a:tcPr anchor="ctr"/>
                </a:tc>
                <a:tc>
                  <a:txBody>
                    <a:bodyPr/>
                    <a:lstStyle/>
                    <a:p>
                      <a:pPr algn="ctr">
                        <a:lnSpc>
                          <a:spcPct val="100000"/>
                        </a:lnSpc>
                      </a:pPr>
                      <a:r>
                        <a:rPr lang="el-GR" sz="1400" dirty="0" smtClean="0"/>
                        <a:t>Β</a:t>
                      </a:r>
                      <a:r>
                        <a:rPr lang="en-US" sz="1400" baseline="30000" dirty="0" smtClean="0"/>
                        <a:t>-</a:t>
                      </a:r>
                      <a:r>
                        <a:rPr lang="en-US" sz="1400" dirty="0" smtClean="0"/>
                        <a:t> 0.61 (87%), </a:t>
                      </a:r>
                      <a:r>
                        <a:rPr lang="el-GR" sz="1400" dirty="0" smtClean="0"/>
                        <a:t>γ</a:t>
                      </a:r>
                      <a:r>
                        <a:rPr lang="en-US" sz="1400" dirty="0" smtClean="0"/>
                        <a:t> 0.364</a:t>
                      </a:r>
                      <a:r>
                        <a:rPr lang="en-US" sz="1400" baseline="0" dirty="0" smtClean="0"/>
                        <a:t> (82%)</a:t>
                      </a:r>
                      <a:endParaRPr lang="en-US" sz="1400" b="1" dirty="0">
                        <a:solidFill>
                          <a:schemeClr val="accent3">
                            <a:lumMod val="50000"/>
                          </a:schemeClr>
                        </a:solidFill>
                        <a:latin typeface="Times New Roman" pitchFamily="18" charset="0"/>
                        <a:cs typeface="Times New Roman" pitchFamily="18" charset="0"/>
                      </a:endParaRPr>
                    </a:p>
                  </a:txBody>
                  <a:tcPr anchor="ctr"/>
                </a:tc>
              </a:tr>
            </a:tbl>
          </a:graphicData>
        </a:graphic>
      </p:graphicFrame>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676400" y="61722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152400" y="6172200"/>
            <a:ext cx="1365250" cy="457200"/>
          </a:xfrm>
          <a:prstGeom prst="rect">
            <a:avLst/>
          </a:prstGeom>
        </p:spPr>
      </p:pic>
      <p:sp>
        <p:nvSpPr>
          <p:cNvPr id="8" name="Footer Placeholder 3"/>
          <p:cNvSpPr>
            <a:spLocks noGrp="1"/>
          </p:cNvSpPr>
          <p:nvPr>
            <p:ph type="ftr" sz="quarter" idx="11"/>
          </p:nvPr>
        </p:nvSpPr>
        <p:spPr>
          <a:xfrm>
            <a:off x="3313924" y="6400800"/>
            <a:ext cx="2514600" cy="365125"/>
          </a:xfrm>
        </p:spPr>
        <p:txBody>
          <a:bodyPr/>
          <a:lstStyle/>
          <a:p>
            <a:r>
              <a:rPr lang="en-US" dirty="0" smtClean="0"/>
              <a:t>AAPS Graduate Student Symposium in Drug Design and Discovery 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normAutofit/>
          </a:bodyPr>
          <a:lstStyle/>
          <a:p>
            <a:pPr fontAlgn="auto">
              <a:spcAft>
                <a:spcPts val="0"/>
              </a:spcAft>
              <a:defRPr/>
            </a:pPr>
            <a:r>
              <a:rPr lang="en-US" sz="3200" b="1" dirty="0" smtClean="0"/>
              <a:t>Technetium-99m (</a:t>
            </a:r>
            <a:r>
              <a:rPr lang="en-US" sz="3200" b="1" baseline="30000" dirty="0" smtClean="0"/>
              <a:t>99m</a:t>
            </a:r>
            <a:r>
              <a:rPr lang="en-US" sz="3200" b="1" dirty="0" smtClean="0"/>
              <a:t>Tc) </a:t>
            </a:r>
            <a:endParaRPr lang="en-US" sz="3200" b="1" dirty="0"/>
          </a:p>
        </p:txBody>
      </p:sp>
      <p:sp>
        <p:nvSpPr>
          <p:cNvPr id="47106" name="Content Placeholder 6"/>
          <p:cNvSpPr>
            <a:spLocks noGrp="1"/>
          </p:cNvSpPr>
          <p:nvPr>
            <p:ph idx="1"/>
          </p:nvPr>
        </p:nvSpPr>
        <p:spPr>
          <a:xfrm>
            <a:off x="228600" y="1219200"/>
            <a:ext cx="8686800" cy="3581400"/>
          </a:xfrm>
        </p:spPr>
        <p:txBody>
          <a:bodyPr>
            <a:normAutofit/>
          </a:bodyPr>
          <a:lstStyle/>
          <a:p>
            <a:r>
              <a:rPr lang="en-US" sz="2400" dirty="0" smtClean="0"/>
              <a:t>Decay: 140 </a:t>
            </a:r>
            <a:r>
              <a:rPr lang="en-US" sz="2400" dirty="0" err="1" smtClean="0"/>
              <a:t>kev</a:t>
            </a:r>
            <a:r>
              <a:rPr lang="en-US" sz="2400" dirty="0" smtClean="0"/>
              <a:t> </a:t>
            </a:r>
            <a:r>
              <a:rPr lang="el-GR" sz="2400" dirty="0" smtClean="0"/>
              <a:t>γ</a:t>
            </a:r>
            <a:r>
              <a:rPr lang="en-US" sz="2400" dirty="0" smtClean="0"/>
              <a:t> –ray (89%)</a:t>
            </a:r>
          </a:p>
          <a:p>
            <a:r>
              <a:rPr lang="en-US" sz="2400" dirty="0" smtClean="0"/>
              <a:t>Half-life: 6.02 h</a:t>
            </a:r>
          </a:p>
          <a:p>
            <a:r>
              <a:rPr lang="en-US" sz="2400" dirty="0" smtClean="0"/>
              <a:t>In-house generator produced (</a:t>
            </a:r>
            <a:r>
              <a:rPr lang="en-US" sz="2400" baseline="30000" dirty="0" smtClean="0"/>
              <a:t>99</a:t>
            </a:r>
            <a:r>
              <a:rPr lang="en-US" sz="2400" dirty="0" smtClean="0"/>
              <a:t>Mo/</a:t>
            </a:r>
            <a:r>
              <a:rPr lang="en-US" sz="2400" baseline="30000" dirty="0" smtClean="0"/>
              <a:t>99m</a:t>
            </a:r>
            <a:r>
              <a:rPr lang="en-US" sz="2400" dirty="0" smtClean="0"/>
              <a:t>Tc generator)</a:t>
            </a:r>
          </a:p>
          <a:p>
            <a:r>
              <a:rPr lang="en-US" sz="2400" dirty="0" smtClean="0"/>
              <a:t>Diagnostic/therapeutic matched pair with Rhenium-188 (</a:t>
            </a:r>
            <a:r>
              <a:rPr lang="en-US" sz="2400" baseline="30000" dirty="0" smtClean="0"/>
              <a:t>188</a:t>
            </a:r>
            <a:r>
              <a:rPr lang="en-US" sz="2400" dirty="0" smtClean="0"/>
              <a:t>Re)</a:t>
            </a:r>
          </a:p>
          <a:p>
            <a:r>
              <a:rPr lang="en-US" sz="2400" dirty="0" smtClean="0"/>
              <a:t>used in more than 30 radiopharmaceuticals</a:t>
            </a:r>
          </a:p>
          <a:p>
            <a:r>
              <a:rPr lang="en-US" sz="2400" dirty="0" smtClean="0"/>
              <a:t>About 50,000 </a:t>
            </a:r>
            <a:r>
              <a:rPr lang="en-US" sz="2400" baseline="30000" dirty="0" smtClean="0"/>
              <a:t>99m</a:t>
            </a:r>
            <a:r>
              <a:rPr lang="en-US" sz="2400" dirty="0" smtClean="0"/>
              <a:t>Tc-based diagnostic procedures are performed in the US every day</a:t>
            </a:r>
          </a:p>
        </p:txBody>
      </p:sp>
      <p:grpSp>
        <p:nvGrpSpPr>
          <p:cNvPr id="2" name="Group 10"/>
          <p:cNvGrpSpPr>
            <a:grpSpLocks/>
          </p:cNvGrpSpPr>
          <p:nvPr/>
        </p:nvGrpSpPr>
        <p:grpSpPr bwMode="auto">
          <a:xfrm>
            <a:off x="4038600" y="4114800"/>
            <a:ext cx="4648200" cy="1828800"/>
            <a:chOff x="533401" y="1676401"/>
            <a:chExt cx="6858000" cy="3101852"/>
          </a:xfrm>
        </p:grpSpPr>
        <p:pic>
          <p:nvPicPr>
            <p:cNvPr id="47108" name="Picture 2"/>
            <p:cNvPicPr>
              <a:picLocks noChangeAspect="1" noChangeArrowheads="1"/>
            </p:cNvPicPr>
            <p:nvPr/>
          </p:nvPicPr>
          <p:blipFill>
            <a:blip r:embed="rId3" cstate="print"/>
            <a:srcRect/>
            <a:stretch>
              <a:fillRect/>
            </a:stretch>
          </p:blipFill>
          <p:spPr bwMode="auto">
            <a:xfrm>
              <a:off x="533401" y="1676401"/>
              <a:ext cx="6858000" cy="3101852"/>
            </a:xfrm>
            <a:prstGeom prst="rect">
              <a:avLst/>
            </a:prstGeom>
            <a:noFill/>
            <a:ln w="9525">
              <a:noFill/>
              <a:miter lim="800000"/>
              <a:headEnd/>
              <a:tailEnd/>
            </a:ln>
          </p:spPr>
        </p:pic>
        <p:sp>
          <p:nvSpPr>
            <p:cNvPr id="13" name="Rectangle 12"/>
            <p:cNvSpPr/>
            <p:nvPr/>
          </p:nvSpPr>
          <p:spPr>
            <a:xfrm>
              <a:off x="2943367" y="3466967"/>
              <a:ext cx="380299" cy="829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endParaRPr lang="en-US" b="1">
                <a:ln w="50800"/>
                <a:solidFill>
                  <a:schemeClr val="bg1">
                    <a:shade val="50000"/>
                  </a:schemeClr>
                </a:solidFill>
              </a:endParaRPr>
            </a:p>
          </p:txBody>
        </p:sp>
      </p:grpSp>
      <p:pic>
        <p:nvPicPr>
          <p:cNvPr id="7" name="Picture 6"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600200" y="6019800"/>
            <a:ext cx="1429893" cy="438912"/>
          </a:xfrm>
          <a:prstGeom prst="rect">
            <a:avLst/>
          </a:prstGeom>
        </p:spPr>
      </p:pic>
      <p:pic>
        <p:nvPicPr>
          <p:cNvPr id="8" name="Picture 7"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76200" y="6019800"/>
            <a:ext cx="1365250" cy="457200"/>
          </a:xfrm>
          <a:prstGeom prst="rect">
            <a:avLst/>
          </a:prstGeom>
        </p:spPr>
      </p:pic>
      <p:sp>
        <p:nvSpPr>
          <p:cNvPr id="9" name="Footer Placeholder 3"/>
          <p:cNvSpPr>
            <a:spLocks noGrp="1"/>
          </p:cNvSpPr>
          <p:nvPr>
            <p:ph type="ftr" sz="quarter" idx="11"/>
          </p:nvPr>
        </p:nvSpPr>
        <p:spPr>
          <a:xfrm>
            <a:off x="3314700" y="6477000"/>
            <a:ext cx="2514600" cy="365125"/>
          </a:xfrm>
        </p:spPr>
        <p:txBody>
          <a:bodyPr/>
          <a:lstStyle/>
          <a:p>
            <a:r>
              <a:rPr lang="en-US" dirty="0" smtClean="0"/>
              <a:t>AAPS Graduate Student Symposium in Drug Design and Discovery 2011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rrowheads="1"/>
          </p:cNvSpPr>
          <p:nvPr>
            <p:ph type="title"/>
          </p:nvPr>
        </p:nvSpPr>
        <p:spPr>
          <a:xfrm>
            <a:off x="457200" y="-152400"/>
            <a:ext cx="8229600" cy="1143000"/>
          </a:xfrm>
        </p:spPr>
        <p:txBody>
          <a:bodyPr>
            <a:normAutofit/>
          </a:bodyPr>
          <a:lstStyle/>
          <a:p>
            <a:pPr fontAlgn="auto">
              <a:spcAft>
                <a:spcPts val="0"/>
              </a:spcAft>
              <a:defRPr/>
            </a:pPr>
            <a:r>
              <a:rPr lang="en-US" altLang="zh-CN" sz="3600" b="1" dirty="0">
                <a:solidFill>
                  <a:schemeClr val="tx1"/>
                </a:solidFill>
              </a:rPr>
              <a:t>Why Use </a:t>
            </a:r>
            <a:r>
              <a:rPr lang="en-US" altLang="zh-CN" sz="3600" b="1" dirty="0" err="1">
                <a:solidFill>
                  <a:schemeClr val="tx1"/>
                </a:solidFill>
              </a:rPr>
              <a:t>Chelators</a:t>
            </a:r>
            <a:r>
              <a:rPr lang="en-US" altLang="zh-CN" sz="3600" b="1" dirty="0">
                <a:solidFill>
                  <a:schemeClr val="tx1"/>
                </a:solidFill>
              </a:rPr>
              <a:t>?</a:t>
            </a:r>
          </a:p>
        </p:txBody>
      </p:sp>
      <p:sp>
        <p:nvSpPr>
          <p:cNvPr id="31746" name="Text Box 4"/>
          <p:cNvSpPr>
            <a:spLocks noGrp="1" noChangeArrowheads="1"/>
          </p:cNvSpPr>
          <p:nvPr>
            <p:ph type="body" idx="1"/>
          </p:nvPr>
        </p:nvSpPr>
        <p:spPr>
          <a:xfrm>
            <a:off x="152400" y="2895600"/>
            <a:ext cx="8839200" cy="3962400"/>
          </a:xfrm>
        </p:spPr>
        <p:txBody>
          <a:bodyPr>
            <a:normAutofit/>
          </a:bodyPr>
          <a:lstStyle/>
          <a:p>
            <a:pPr>
              <a:lnSpc>
                <a:spcPct val="90000"/>
              </a:lnSpc>
            </a:pPr>
            <a:r>
              <a:rPr lang="en-US" altLang="ja-JP" sz="2400" b="1" dirty="0" smtClean="0">
                <a:cs typeface="ＭＳ Ｐゴシック"/>
              </a:rPr>
              <a:t>Label different kinds of radioisotopes to the same target </a:t>
            </a:r>
            <a:r>
              <a:rPr lang="en-US" altLang="ja-JP" sz="2400" b="1" dirty="0" err="1" smtClean="0">
                <a:cs typeface="ＭＳ Ｐゴシック"/>
              </a:rPr>
              <a:t>ligand</a:t>
            </a:r>
            <a:endParaRPr lang="en-US" altLang="ja-JP" sz="2400" b="1" dirty="0" smtClean="0">
              <a:cs typeface="ＭＳ Ｐゴシック"/>
            </a:endParaRPr>
          </a:p>
          <a:p>
            <a:pPr>
              <a:lnSpc>
                <a:spcPct val="90000"/>
              </a:lnSpc>
            </a:pPr>
            <a:endParaRPr lang="en-US" altLang="ja-JP" sz="2400" dirty="0" smtClean="0">
              <a:cs typeface="ＭＳ Ｐゴシック"/>
            </a:endParaRPr>
          </a:p>
          <a:p>
            <a:pPr lvl="1">
              <a:lnSpc>
                <a:spcPct val="90000"/>
              </a:lnSpc>
            </a:pPr>
            <a:r>
              <a:rPr lang="en-US" altLang="ja-JP" sz="2400" dirty="0" smtClean="0">
                <a:cs typeface="ＭＳ Ｐゴシック"/>
              </a:rPr>
              <a:t>For various imaging modalities</a:t>
            </a:r>
          </a:p>
          <a:p>
            <a:pPr lvl="1">
              <a:lnSpc>
                <a:spcPct val="90000"/>
              </a:lnSpc>
            </a:pPr>
            <a:r>
              <a:rPr lang="en-US" altLang="ja-JP" sz="2400" dirty="0" smtClean="0">
                <a:cs typeface="ＭＳ Ｐゴシック"/>
              </a:rPr>
              <a:t>Provide </a:t>
            </a:r>
            <a:r>
              <a:rPr lang="en-US" altLang="ja-JP" sz="2400" dirty="0" err="1" smtClean="0">
                <a:cs typeface="ＭＳ Ｐゴシック"/>
              </a:rPr>
              <a:t>dosimetry</a:t>
            </a:r>
            <a:r>
              <a:rPr lang="en-US" altLang="ja-JP" sz="2400" dirty="0" smtClean="0">
                <a:cs typeface="ＭＳ Ｐゴシック"/>
              </a:rPr>
              <a:t> for internal </a:t>
            </a:r>
            <a:r>
              <a:rPr lang="en-US" altLang="ja-JP" sz="2400" dirty="0" err="1" smtClean="0">
                <a:cs typeface="ＭＳ Ｐゴシック"/>
              </a:rPr>
              <a:t>radionuclidic</a:t>
            </a:r>
            <a:r>
              <a:rPr lang="en-US" altLang="ja-JP" sz="2400" dirty="0" smtClean="0">
                <a:cs typeface="ＭＳ Ｐゴシック"/>
              </a:rPr>
              <a:t> therapy</a:t>
            </a:r>
          </a:p>
          <a:p>
            <a:pPr lvl="1">
              <a:lnSpc>
                <a:spcPct val="90000"/>
              </a:lnSpc>
            </a:pPr>
            <a:r>
              <a:rPr lang="en-US" altLang="ja-JP" sz="2400" dirty="0" smtClean="0">
                <a:cs typeface="ＭＳ Ｐゴシック"/>
              </a:rPr>
              <a:t>Monitoring tumor response to treatment</a:t>
            </a:r>
          </a:p>
          <a:p>
            <a:pPr>
              <a:lnSpc>
                <a:spcPct val="90000"/>
              </a:lnSpc>
              <a:buFont typeface="Wingdings 2" pitchFamily="18" charset="2"/>
              <a:buNone/>
            </a:pPr>
            <a:endParaRPr lang="en-US" altLang="ja-JP" sz="2400" dirty="0" smtClean="0">
              <a:cs typeface="ＭＳ Ｐゴシック"/>
            </a:endParaRPr>
          </a:p>
        </p:txBody>
      </p:sp>
      <p:pic>
        <p:nvPicPr>
          <p:cNvPr id="31747" name="Picture 4" descr="AtomManBullseye"/>
          <p:cNvPicPr>
            <a:picLocks noChangeAspect="1" noChangeArrowheads="1"/>
          </p:cNvPicPr>
          <p:nvPr/>
        </p:nvPicPr>
        <p:blipFill>
          <a:blip r:embed="rId3" cstate="print"/>
          <a:srcRect/>
          <a:stretch>
            <a:fillRect/>
          </a:stretch>
        </p:blipFill>
        <p:spPr bwMode="auto">
          <a:xfrm>
            <a:off x="1481138" y="1143000"/>
            <a:ext cx="6172200" cy="1422400"/>
          </a:xfrm>
          <a:prstGeom prst="rect">
            <a:avLst/>
          </a:prstGeom>
          <a:noFill/>
          <a:ln w="9525">
            <a:noFill/>
            <a:miter lim="800000"/>
            <a:headEnd/>
            <a:tailEnd/>
          </a:ln>
        </p:spPr>
      </p:pic>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828800" y="60960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304800" y="6096000"/>
            <a:ext cx="1365250" cy="457200"/>
          </a:xfrm>
          <a:prstGeom prst="rect">
            <a:avLst/>
          </a:prstGeom>
        </p:spPr>
      </p:pic>
      <p:sp>
        <p:nvSpPr>
          <p:cNvPr id="7" name="Footer Placeholder 3"/>
          <p:cNvSpPr>
            <a:spLocks noGrp="1"/>
          </p:cNvSpPr>
          <p:nvPr>
            <p:ph type="ftr" sz="quarter" idx="11"/>
          </p:nvPr>
        </p:nvSpPr>
        <p:spPr>
          <a:xfrm>
            <a:off x="3302000" y="6477000"/>
            <a:ext cx="2514600" cy="365125"/>
          </a:xfrm>
        </p:spPr>
        <p:txBody>
          <a:bodyPr/>
          <a:lstStyle/>
          <a:p>
            <a:r>
              <a:rPr lang="en-US" dirty="0" smtClean="0"/>
              <a:t>AAPS Graduate Student Symposium in Drug Design and Discovery 2011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2148</TotalTime>
  <Words>1977</Words>
  <Application>Microsoft Office PowerPoint</Application>
  <PresentationFormat>On-screen Show (4:3)</PresentationFormat>
  <Paragraphs>246</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AAPS Graduate Student Symposium in Drug Design and Discovery</vt:lpstr>
      <vt:lpstr>Abstract</vt:lpstr>
      <vt:lpstr>Introduction</vt:lpstr>
      <vt:lpstr>Slide 4</vt:lpstr>
      <vt:lpstr>Major Amino Acid Transport Systems in Mammalian Cells</vt:lpstr>
      <vt:lpstr>L-type Amino Acid Transporters (LAT family)</vt:lpstr>
      <vt:lpstr>Radioisotopes Have Been Labeled with Tyrosine Analogues</vt:lpstr>
      <vt:lpstr>Technetium-99m (99mTc) </vt:lpstr>
      <vt:lpstr>Why Use Chelators?</vt:lpstr>
      <vt:lpstr>Purpose</vt:lpstr>
      <vt:lpstr>Materials and Methods</vt:lpstr>
      <vt:lpstr>Results  (Chemistry)</vt:lpstr>
      <vt:lpstr>Results (Cell Uptake Kinetics)</vt:lpstr>
      <vt:lpstr>Results (Competitive Inhibition Study)</vt:lpstr>
      <vt:lpstr>Results (Blood Clearance )</vt:lpstr>
      <vt:lpstr>Results (Biodistribution)</vt:lpstr>
      <vt:lpstr>Results (Planar Scintigraphic Imaging)</vt:lpstr>
      <vt:lpstr>Results (In Vivo Uptake Blocking Study)</vt:lpstr>
      <vt:lpstr>Results (Melphalan Treatment Response Assessment)</vt:lpstr>
      <vt:lpstr>Results (Melphalan Treatment Response Assessment)</vt:lpstr>
      <vt:lpstr>Conclusion</vt:lpstr>
      <vt:lpstr>Acknowledgments</vt:lpstr>
      <vt:lpstr>References</vt:lpstr>
      <vt:lpstr>BIOS/Contact info</vt:lpstr>
    </vt:vector>
  </TitlesOfParts>
  <Company>Advanstar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Innovators 2009</dc:title>
  <dc:creator>adv</dc:creator>
  <cp:lastModifiedBy>flkong</cp:lastModifiedBy>
  <cp:revision>83</cp:revision>
  <dcterms:created xsi:type="dcterms:W3CDTF">2011-09-08T20:28:28Z</dcterms:created>
  <dcterms:modified xsi:type="dcterms:W3CDTF">2011-10-05T18:28:00Z</dcterms:modified>
</cp:coreProperties>
</file>