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Default Extension="pdf" ContentType="application/pdf"/>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handoutMasterIdLst>
    <p:handoutMasterId r:id="rId24"/>
  </p:handoutMasterIdLst>
  <p:sldIdLst>
    <p:sldId id="256" r:id="rId2"/>
    <p:sldId id="257" r:id="rId3"/>
    <p:sldId id="259" r:id="rId4"/>
    <p:sldId id="265" r:id="rId5"/>
    <p:sldId id="284" r:id="rId6"/>
    <p:sldId id="266" r:id="rId7"/>
    <p:sldId id="267" r:id="rId8"/>
    <p:sldId id="262" r:id="rId9"/>
    <p:sldId id="261" r:id="rId10"/>
    <p:sldId id="260" r:id="rId11"/>
    <p:sldId id="263" r:id="rId12"/>
    <p:sldId id="268" r:id="rId13"/>
    <p:sldId id="269" r:id="rId14"/>
    <p:sldId id="270" r:id="rId15"/>
    <p:sldId id="271" r:id="rId16"/>
    <p:sldId id="285" r:id="rId17"/>
    <p:sldId id="272" r:id="rId18"/>
    <p:sldId id="279" r:id="rId19"/>
    <p:sldId id="280" r:id="rId20"/>
    <p:sldId id="281" r:id="rId21"/>
    <p:sldId id="283"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98" autoAdjust="0"/>
    <p:restoredTop sz="94673" autoAdjust="0"/>
  </p:normalViewPr>
  <p:slideViewPr>
    <p:cSldViewPr snapToObjects="1">
      <p:cViewPr>
        <p:scale>
          <a:sx n="50" d="100"/>
          <a:sy n="50" d="100"/>
        </p:scale>
        <p:origin x="-1956" y="-5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499E5FA-4F6D-43BA-9CF4-8A69734C5DDC}" type="datetimeFigureOut">
              <a:rPr lang="en-US" smtClean="0"/>
              <a:pPr/>
              <a:t>10/29/2009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31EF523-E88B-4F96-A976-26F5151623CC}"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747336-7139-484B-8F2F-7592396AB583}" type="datetimeFigureOut">
              <a:rPr lang="en-US" smtClean="0"/>
              <a:pPr/>
              <a:t>10/29/2009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24DB8E-B259-447C-A080-BE87C9E07950}"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AADC13-3A6B-45A6-BCDD-FFAA037746F8}" type="datetime1">
              <a:rPr lang="en-US" smtClean="0"/>
              <a:pPr/>
              <a:t>10/29/2009</a:t>
            </a:fld>
            <a:endParaRPr lang="en-US"/>
          </a:p>
        </p:txBody>
      </p:sp>
      <p:sp>
        <p:nvSpPr>
          <p:cNvPr id="5" name="Footer Placeholder 4"/>
          <p:cNvSpPr>
            <a:spLocks noGrp="1"/>
          </p:cNvSpPr>
          <p:nvPr>
            <p:ph type="ftr" sz="quarter" idx="11"/>
          </p:nvPr>
        </p:nvSpPr>
        <p:spPr/>
        <p:txBody>
          <a:bodyPr/>
          <a:lstStyle/>
          <a:p>
            <a:r>
              <a:rPr lang="en-US" smtClean="0"/>
              <a:t>Young Innovators 2009</a:t>
            </a:r>
            <a:endParaRPr lang="en-US"/>
          </a:p>
        </p:txBody>
      </p:sp>
      <p:sp>
        <p:nvSpPr>
          <p:cNvPr id="6" name="Slide Number Placeholder 5"/>
          <p:cNvSpPr>
            <a:spLocks noGrp="1"/>
          </p:cNvSpPr>
          <p:nvPr>
            <p:ph type="sldNum" sz="quarter" idx="12"/>
          </p:nvPr>
        </p:nvSpPr>
        <p:spPr/>
        <p:txBody>
          <a:bodyPr/>
          <a:lstStyle/>
          <a:p>
            <a:fld id="{ABEC6722-F98D-4828-913E-F4AAF0A7B2F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3EA357-DFE0-4B13-8027-7CF9EA65BDC8}" type="datetime1">
              <a:rPr lang="en-US" smtClean="0"/>
              <a:pPr/>
              <a:t>10/29/2009</a:t>
            </a:fld>
            <a:endParaRPr lang="en-US"/>
          </a:p>
        </p:txBody>
      </p:sp>
      <p:sp>
        <p:nvSpPr>
          <p:cNvPr id="5" name="Footer Placeholder 4"/>
          <p:cNvSpPr>
            <a:spLocks noGrp="1"/>
          </p:cNvSpPr>
          <p:nvPr>
            <p:ph type="ftr" sz="quarter" idx="11"/>
          </p:nvPr>
        </p:nvSpPr>
        <p:spPr/>
        <p:txBody>
          <a:bodyPr/>
          <a:lstStyle/>
          <a:p>
            <a:r>
              <a:rPr lang="en-US" smtClean="0"/>
              <a:t>Young Innovators 2009</a:t>
            </a:r>
            <a:endParaRPr lang="en-US"/>
          </a:p>
        </p:txBody>
      </p:sp>
      <p:sp>
        <p:nvSpPr>
          <p:cNvPr id="6" name="Slide Number Placeholder 5"/>
          <p:cNvSpPr>
            <a:spLocks noGrp="1"/>
          </p:cNvSpPr>
          <p:nvPr>
            <p:ph type="sldNum" sz="quarter" idx="12"/>
          </p:nvPr>
        </p:nvSpPr>
        <p:spPr/>
        <p:txBody>
          <a:bodyPr/>
          <a:lstStyle/>
          <a:p>
            <a:fld id="{ABEC6722-F98D-4828-913E-F4AAF0A7B2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A6BDCA-3ADD-4F9A-9850-9F9224290EB4}" type="datetime1">
              <a:rPr lang="en-US" smtClean="0"/>
              <a:pPr/>
              <a:t>10/29/2009</a:t>
            </a:fld>
            <a:endParaRPr lang="en-US"/>
          </a:p>
        </p:txBody>
      </p:sp>
      <p:sp>
        <p:nvSpPr>
          <p:cNvPr id="5" name="Footer Placeholder 4"/>
          <p:cNvSpPr>
            <a:spLocks noGrp="1"/>
          </p:cNvSpPr>
          <p:nvPr>
            <p:ph type="ftr" sz="quarter" idx="11"/>
          </p:nvPr>
        </p:nvSpPr>
        <p:spPr/>
        <p:txBody>
          <a:bodyPr/>
          <a:lstStyle/>
          <a:p>
            <a:r>
              <a:rPr lang="en-US" smtClean="0"/>
              <a:t>Young Innovators 2009</a:t>
            </a:r>
            <a:endParaRPr lang="en-US"/>
          </a:p>
        </p:txBody>
      </p:sp>
      <p:sp>
        <p:nvSpPr>
          <p:cNvPr id="6" name="Slide Number Placeholder 5"/>
          <p:cNvSpPr>
            <a:spLocks noGrp="1"/>
          </p:cNvSpPr>
          <p:nvPr>
            <p:ph type="sldNum" sz="quarter" idx="12"/>
          </p:nvPr>
        </p:nvSpPr>
        <p:spPr/>
        <p:txBody>
          <a:bodyPr/>
          <a:lstStyle/>
          <a:p>
            <a:fld id="{ABEC6722-F98D-4828-913E-F4AAF0A7B2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216134-0331-4604-83BC-D0360C67F324}" type="datetime1">
              <a:rPr lang="en-US" smtClean="0"/>
              <a:pPr/>
              <a:t>10/29/2009</a:t>
            </a:fld>
            <a:endParaRPr lang="en-US"/>
          </a:p>
        </p:txBody>
      </p:sp>
      <p:sp>
        <p:nvSpPr>
          <p:cNvPr id="5" name="Footer Placeholder 4"/>
          <p:cNvSpPr>
            <a:spLocks noGrp="1"/>
          </p:cNvSpPr>
          <p:nvPr>
            <p:ph type="ftr" sz="quarter" idx="11"/>
          </p:nvPr>
        </p:nvSpPr>
        <p:spPr/>
        <p:txBody>
          <a:bodyPr/>
          <a:lstStyle/>
          <a:p>
            <a:r>
              <a:rPr lang="en-US" smtClean="0"/>
              <a:t>Young Innovators 2009</a:t>
            </a:r>
            <a:endParaRPr lang="en-US"/>
          </a:p>
        </p:txBody>
      </p:sp>
      <p:sp>
        <p:nvSpPr>
          <p:cNvPr id="6" name="Slide Number Placeholder 5"/>
          <p:cNvSpPr>
            <a:spLocks noGrp="1"/>
          </p:cNvSpPr>
          <p:nvPr>
            <p:ph type="sldNum" sz="quarter" idx="12"/>
          </p:nvPr>
        </p:nvSpPr>
        <p:spPr/>
        <p:txBody>
          <a:bodyPr/>
          <a:lstStyle/>
          <a:p>
            <a:fld id="{ABEC6722-F98D-4828-913E-F4AAF0A7B2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F20EE2-6EC9-49DB-9905-9C82BC641353}" type="datetime1">
              <a:rPr lang="en-US" smtClean="0"/>
              <a:pPr/>
              <a:t>10/29/2009</a:t>
            </a:fld>
            <a:endParaRPr lang="en-US"/>
          </a:p>
        </p:txBody>
      </p:sp>
      <p:sp>
        <p:nvSpPr>
          <p:cNvPr id="5" name="Footer Placeholder 4"/>
          <p:cNvSpPr>
            <a:spLocks noGrp="1"/>
          </p:cNvSpPr>
          <p:nvPr>
            <p:ph type="ftr" sz="quarter" idx="11"/>
          </p:nvPr>
        </p:nvSpPr>
        <p:spPr/>
        <p:txBody>
          <a:bodyPr/>
          <a:lstStyle/>
          <a:p>
            <a:r>
              <a:rPr lang="en-US" smtClean="0"/>
              <a:t>Young Innovators 2009</a:t>
            </a:r>
            <a:endParaRPr lang="en-US"/>
          </a:p>
        </p:txBody>
      </p:sp>
      <p:sp>
        <p:nvSpPr>
          <p:cNvPr id="6" name="Slide Number Placeholder 5"/>
          <p:cNvSpPr>
            <a:spLocks noGrp="1"/>
          </p:cNvSpPr>
          <p:nvPr>
            <p:ph type="sldNum" sz="quarter" idx="12"/>
          </p:nvPr>
        </p:nvSpPr>
        <p:spPr/>
        <p:txBody>
          <a:bodyPr/>
          <a:lstStyle/>
          <a:p>
            <a:fld id="{ABEC6722-F98D-4828-913E-F4AAF0A7B2F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E48EEC-E6A2-4E82-8745-A07D7E23E240}" type="datetime1">
              <a:rPr lang="en-US" smtClean="0"/>
              <a:pPr/>
              <a:t>10/29/2009</a:t>
            </a:fld>
            <a:endParaRPr lang="en-US"/>
          </a:p>
        </p:txBody>
      </p:sp>
      <p:sp>
        <p:nvSpPr>
          <p:cNvPr id="6" name="Footer Placeholder 5"/>
          <p:cNvSpPr>
            <a:spLocks noGrp="1"/>
          </p:cNvSpPr>
          <p:nvPr>
            <p:ph type="ftr" sz="quarter" idx="11"/>
          </p:nvPr>
        </p:nvSpPr>
        <p:spPr/>
        <p:txBody>
          <a:bodyPr/>
          <a:lstStyle/>
          <a:p>
            <a:r>
              <a:rPr lang="en-US" smtClean="0"/>
              <a:t>Young Innovators 2009</a:t>
            </a:r>
            <a:endParaRPr lang="en-US"/>
          </a:p>
        </p:txBody>
      </p:sp>
      <p:sp>
        <p:nvSpPr>
          <p:cNvPr id="7" name="Slide Number Placeholder 6"/>
          <p:cNvSpPr>
            <a:spLocks noGrp="1"/>
          </p:cNvSpPr>
          <p:nvPr>
            <p:ph type="sldNum" sz="quarter" idx="12"/>
          </p:nvPr>
        </p:nvSpPr>
        <p:spPr/>
        <p:txBody>
          <a:bodyPr/>
          <a:lstStyle/>
          <a:p>
            <a:fld id="{ABEC6722-F98D-4828-913E-F4AAF0A7B2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E6B66D-E64C-47EB-8D05-F636334A7286}" type="datetime1">
              <a:rPr lang="en-US" smtClean="0"/>
              <a:pPr/>
              <a:t>10/29/2009</a:t>
            </a:fld>
            <a:endParaRPr lang="en-US"/>
          </a:p>
        </p:txBody>
      </p:sp>
      <p:sp>
        <p:nvSpPr>
          <p:cNvPr id="8" name="Footer Placeholder 7"/>
          <p:cNvSpPr>
            <a:spLocks noGrp="1"/>
          </p:cNvSpPr>
          <p:nvPr>
            <p:ph type="ftr" sz="quarter" idx="11"/>
          </p:nvPr>
        </p:nvSpPr>
        <p:spPr/>
        <p:txBody>
          <a:bodyPr/>
          <a:lstStyle/>
          <a:p>
            <a:r>
              <a:rPr lang="en-US" smtClean="0"/>
              <a:t>Young Innovators 2009</a:t>
            </a:r>
            <a:endParaRPr lang="en-US"/>
          </a:p>
        </p:txBody>
      </p:sp>
      <p:sp>
        <p:nvSpPr>
          <p:cNvPr id="9" name="Slide Number Placeholder 8"/>
          <p:cNvSpPr>
            <a:spLocks noGrp="1"/>
          </p:cNvSpPr>
          <p:nvPr>
            <p:ph type="sldNum" sz="quarter" idx="12"/>
          </p:nvPr>
        </p:nvSpPr>
        <p:spPr/>
        <p:txBody>
          <a:bodyPr/>
          <a:lstStyle/>
          <a:p>
            <a:fld id="{ABEC6722-F98D-4828-913E-F4AAF0A7B2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CC401C-C5BD-4CDB-961B-85B2C2A81FB1}" type="datetime1">
              <a:rPr lang="en-US" smtClean="0"/>
              <a:pPr/>
              <a:t>10/29/2009</a:t>
            </a:fld>
            <a:endParaRPr lang="en-US"/>
          </a:p>
        </p:txBody>
      </p:sp>
      <p:sp>
        <p:nvSpPr>
          <p:cNvPr id="4" name="Footer Placeholder 3"/>
          <p:cNvSpPr>
            <a:spLocks noGrp="1"/>
          </p:cNvSpPr>
          <p:nvPr>
            <p:ph type="ftr" sz="quarter" idx="11"/>
          </p:nvPr>
        </p:nvSpPr>
        <p:spPr/>
        <p:txBody>
          <a:bodyPr/>
          <a:lstStyle/>
          <a:p>
            <a:r>
              <a:rPr lang="en-US" smtClean="0"/>
              <a:t>Young Innovators 2009</a:t>
            </a:r>
            <a:endParaRPr lang="en-US"/>
          </a:p>
        </p:txBody>
      </p:sp>
      <p:sp>
        <p:nvSpPr>
          <p:cNvPr id="5" name="Slide Number Placeholder 4"/>
          <p:cNvSpPr>
            <a:spLocks noGrp="1"/>
          </p:cNvSpPr>
          <p:nvPr>
            <p:ph type="sldNum" sz="quarter" idx="12"/>
          </p:nvPr>
        </p:nvSpPr>
        <p:spPr/>
        <p:txBody>
          <a:bodyPr/>
          <a:lstStyle/>
          <a:p>
            <a:fld id="{ABEC6722-F98D-4828-913E-F4AAF0A7B2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2D77D3-A51E-4BA1-B342-0F27DC2A4ED5}" type="datetime1">
              <a:rPr lang="en-US" smtClean="0"/>
              <a:pPr/>
              <a:t>10/29/2009</a:t>
            </a:fld>
            <a:endParaRPr lang="en-US"/>
          </a:p>
        </p:txBody>
      </p:sp>
      <p:sp>
        <p:nvSpPr>
          <p:cNvPr id="3" name="Footer Placeholder 2"/>
          <p:cNvSpPr>
            <a:spLocks noGrp="1"/>
          </p:cNvSpPr>
          <p:nvPr>
            <p:ph type="ftr" sz="quarter" idx="11"/>
          </p:nvPr>
        </p:nvSpPr>
        <p:spPr/>
        <p:txBody>
          <a:bodyPr/>
          <a:lstStyle/>
          <a:p>
            <a:r>
              <a:rPr lang="en-US" smtClean="0"/>
              <a:t>Young Innovators 2009</a:t>
            </a:r>
            <a:endParaRPr lang="en-US"/>
          </a:p>
        </p:txBody>
      </p:sp>
      <p:sp>
        <p:nvSpPr>
          <p:cNvPr id="4" name="Slide Number Placeholder 3"/>
          <p:cNvSpPr>
            <a:spLocks noGrp="1"/>
          </p:cNvSpPr>
          <p:nvPr>
            <p:ph type="sldNum" sz="quarter" idx="12"/>
          </p:nvPr>
        </p:nvSpPr>
        <p:spPr/>
        <p:txBody>
          <a:bodyPr/>
          <a:lstStyle/>
          <a:p>
            <a:fld id="{ABEC6722-F98D-4828-913E-F4AAF0A7B2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786E6A-C838-40C3-8380-7BC229215CC3}" type="datetime1">
              <a:rPr lang="en-US" smtClean="0"/>
              <a:pPr/>
              <a:t>10/29/2009</a:t>
            </a:fld>
            <a:endParaRPr lang="en-US"/>
          </a:p>
        </p:txBody>
      </p:sp>
      <p:sp>
        <p:nvSpPr>
          <p:cNvPr id="6" name="Footer Placeholder 5"/>
          <p:cNvSpPr>
            <a:spLocks noGrp="1"/>
          </p:cNvSpPr>
          <p:nvPr>
            <p:ph type="ftr" sz="quarter" idx="11"/>
          </p:nvPr>
        </p:nvSpPr>
        <p:spPr/>
        <p:txBody>
          <a:bodyPr/>
          <a:lstStyle/>
          <a:p>
            <a:r>
              <a:rPr lang="en-US" smtClean="0"/>
              <a:t>Young Innovators 2009</a:t>
            </a:r>
            <a:endParaRPr lang="en-US"/>
          </a:p>
        </p:txBody>
      </p:sp>
      <p:sp>
        <p:nvSpPr>
          <p:cNvPr id="7" name="Slide Number Placeholder 6"/>
          <p:cNvSpPr>
            <a:spLocks noGrp="1"/>
          </p:cNvSpPr>
          <p:nvPr>
            <p:ph type="sldNum" sz="quarter" idx="12"/>
          </p:nvPr>
        </p:nvSpPr>
        <p:spPr/>
        <p:txBody>
          <a:bodyPr/>
          <a:lstStyle/>
          <a:p>
            <a:fld id="{ABEC6722-F98D-4828-913E-F4AAF0A7B2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6DFFD0-5E0B-44C4-B0FA-C134581CE48D}" type="datetime1">
              <a:rPr lang="en-US" smtClean="0"/>
              <a:pPr/>
              <a:t>10/29/2009</a:t>
            </a:fld>
            <a:endParaRPr lang="en-US"/>
          </a:p>
        </p:txBody>
      </p:sp>
      <p:sp>
        <p:nvSpPr>
          <p:cNvPr id="6" name="Footer Placeholder 5"/>
          <p:cNvSpPr>
            <a:spLocks noGrp="1"/>
          </p:cNvSpPr>
          <p:nvPr>
            <p:ph type="ftr" sz="quarter" idx="11"/>
          </p:nvPr>
        </p:nvSpPr>
        <p:spPr/>
        <p:txBody>
          <a:bodyPr/>
          <a:lstStyle/>
          <a:p>
            <a:r>
              <a:rPr lang="en-US" smtClean="0"/>
              <a:t>Young Innovators 2009</a:t>
            </a:r>
            <a:endParaRPr lang="en-US"/>
          </a:p>
        </p:txBody>
      </p:sp>
      <p:sp>
        <p:nvSpPr>
          <p:cNvPr id="7" name="Slide Number Placeholder 6"/>
          <p:cNvSpPr>
            <a:spLocks noGrp="1"/>
          </p:cNvSpPr>
          <p:nvPr>
            <p:ph type="sldNum" sz="quarter" idx="12"/>
          </p:nvPr>
        </p:nvSpPr>
        <p:spPr/>
        <p:txBody>
          <a:bodyPr/>
          <a:lstStyle/>
          <a:p>
            <a:fld id="{ABEC6722-F98D-4828-913E-F4AAF0A7B2F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A760A2-F541-43DD-B182-337A6A8840F3}" type="datetime1">
              <a:rPr lang="en-US" smtClean="0"/>
              <a:pPr/>
              <a:t>10/29/2009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Young Innovators 2009</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EC6722-F98D-4828-913E-F4AAF0A7B2F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kern="1200">
          <a:solidFill>
            <a:schemeClr val="tx1"/>
          </a:solidFill>
          <a:latin typeface="Times New Roman"/>
          <a:ea typeface="+mj-ea"/>
          <a:cs typeface="Times New Roman"/>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imes New Roman"/>
          <a:ea typeface="+mn-ea"/>
          <a:cs typeface="Times New Roman"/>
        </a:defRPr>
      </a:lvl1pPr>
      <a:lvl2pPr marL="742950" indent="-285750" algn="l" defTabSz="457200" rtl="0" eaLnBrk="1" latinLnBrk="0" hangingPunct="1">
        <a:spcBef>
          <a:spcPct val="20000"/>
        </a:spcBef>
        <a:buFont typeface="Arial"/>
        <a:buChar char="–"/>
        <a:defRPr sz="2800" kern="1200">
          <a:solidFill>
            <a:schemeClr val="tx1"/>
          </a:solidFill>
          <a:latin typeface="Times New Roman"/>
          <a:ea typeface="+mn-ea"/>
          <a:cs typeface="Times New Roman"/>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Times New Roman"/>
        </a:defRPr>
      </a:lvl3pPr>
      <a:lvl4pPr marL="16002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4pPr>
      <a:lvl5pPr marL="20574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df"/></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3.pdf"/></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3.pdf"/></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png"/><Relationship Id="rId4" Type="http://schemas.openxmlformats.org/officeDocument/2006/relationships/image" Target="../media/image3.pdf"/></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image" Target="../media/image1.pdf"/><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png"/><Relationship Id="rId4" Type="http://schemas.openxmlformats.org/officeDocument/2006/relationships/image" Target="../media/image3.pdf"/></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1.pdf"/><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png"/><Relationship Id="rId4" Type="http://schemas.openxmlformats.org/officeDocument/2006/relationships/image" Target="../media/image3.pdf"/></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image" Target="../media/image1.pdf"/><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png"/><Relationship Id="rId4" Type="http://schemas.openxmlformats.org/officeDocument/2006/relationships/image" Target="../media/image3.pdf"/></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image" Target="../media/image1.pdf"/><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png"/><Relationship Id="rId4" Type="http://schemas.openxmlformats.org/officeDocument/2006/relationships/image" Target="../media/image3.pdf"/></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df"/></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df"/></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d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df"/></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df"/></Relationships>
</file>

<file path=ppt/slides/_rels/slide21.xml.rels><?xml version="1.0" encoding="UTF-8" standalone="yes"?>
<Relationships xmlns="http://schemas.openxmlformats.org/package/2006/relationships"><Relationship Id="rId3" Type="http://schemas.openxmlformats.org/officeDocument/2006/relationships/image" Target="../media/image1.pdf"/><Relationship Id="rId2" Type="http://schemas.openxmlformats.org/officeDocument/2006/relationships/hyperlink" Target="mailto:sneha.sundaram@ucdenver.edu"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df"/><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df"/></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image" Target="../media/image1.pdf"/><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pd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wmf"/><Relationship Id="rId2" Type="http://schemas.openxmlformats.org/officeDocument/2006/relationships/image" Target="../media/image1.pd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3.pd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3.pd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3.pdf"/></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df"/></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image" Target="../media/image3.pd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772400" cy="1470025"/>
          </a:xfrm>
        </p:spPr>
        <p:txBody>
          <a:bodyPr/>
          <a:lstStyle/>
          <a:p>
            <a:r>
              <a:rPr lang="en-US" cap="small" dirty="0" smtClean="0">
                <a:solidFill>
                  <a:schemeClr val="accent1">
                    <a:lumMod val="75000"/>
                  </a:schemeClr>
                </a:solidFill>
              </a:rPr>
              <a:t>Young Innovators 2009</a:t>
            </a:r>
            <a:endParaRPr lang="en-US" cap="small" dirty="0">
              <a:solidFill>
                <a:schemeClr val="accent1">
                  <a:lumMod val="75000"/>
                </a:schemeClr>
              </a:solidFill>
            </a:endParaRPr>
          </a:p>
        </p:txBody>
      </p:sp>
      <p:sp>
        <p:nvSpPr>
          <p:cNvPr id="3" name="Subtitle 2"/>
          <p:cNvSpPr>
            <a:spLocks noGrp="1"/>
          </p:cNvSpPr>
          <p:nvPr>
            <p:ph type="subTitle" idx="1"/>
          </p:nvPr>
        </p:nvSpPr>
        <p:spPr>
          <a:xfrm>
            <a:off x="76201" y="1905000"/>
            <a:ext cx="8991599" cy="3124200"/>
          </a:xfrm>
        </p:spPr>
        <p:txBody>
          <a:bodyPr/>
          <a:lstStyle/>
          <a:p>
            <a:r>
              <a:rPr lang="en-US" b="1" dirty="0" smtClean="0">
                <a:solidFill>
                  <a:srgbClr val="FF0000"/>
                </a:solidFill>
              </a:rPr>
              <a:t>Novel drug and gene delivery systems for targeted cancer therapy</a:t>
            </a:r>
            <a:endParaRPr lang="en-US" dirty="0" smtClean="0">
              <a:solidFill>
                <a:srgbClr val="FF0000"/>
              </a:solidFill>
            </a:endParaRPr>
          </a:p>
          <a:p>
            <a:r>
              <a:rPr lang="en-US" b="1" dirty="0" smtClean="0">
                <a:solidFill>
                  <a:schemeClr val="accent6">
                    <a:lumMod val="50000"/>
                  </a:schemeClr>
                </a:solidFill>
              </a:rPr>
              <a:t>Sneha </a:t>
            </a:r>
            <a:r>
              <a:rPr lang="en-US" b="1" dirty="0" err="1" smtClean="0">
                <a:solidFill>
                  <a:schemeClr val="accent6">
                    <a:lumMod val="50000"/>
                  </a:schemeClr>
                </a:solidFill>
              </a:rPr>
              <a:t>Sundaram</a:t>
            </a:r>
            <a:r>
              <a:rPr lang="en-US" b="1" dirty="0" smtClean="0">
                <a:solidFill>
                  <a:schemeClr val="accent6">
                    <a:lumMod val="50000"/>
                  </a:schemeClr>
                </a:solidFill>
              </a:rPr>
              <a:t> </a:t>
            </a:r>
          </a:p>
          <a:p>
            <a:r>
              <a:rPr lang="en-US" dirty="0" smtClean="0">
                <a:solidFill>
                  <a:schemeClr val="tx1"/>
                </a:solidFill>
              </a:rPr>
              <a:t>University of Nebraska Medical Center</a:t>
            </a:r>
            <a:endParaRPr lang="en-US" dirty="0">
              <a:solidFill>
                <a:schemeClr val="tx1"/>
              </a:solidFill>
            </a:endParaRPr>
          </a:p>
        </p:txBody>
      </p:sp>
      <p:pic>
        <p:nvPicPr>
          <p:cNvPr id="6" name="Picture 5" descr="AAPS_LOGO_Grey10_PMS30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4648200" y="5181600"/>
            <a:ext cx="2489073" cy="764032"/>
          </a:xfrm>
          <a:prstGeom prst="rect">
            <a:avLst/>
          </a:prstGeom>
        </p:spPr>
      </p:pic>
      <p:pic>
        <p:nvPicPr>
          <p:cNvPr id="7" name="Picture 6" descr="PTlogo.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2057400" y="5181600"/>
            <a:ext cx="2047875" cy="685800"/>
          </a:xfrm>
          <a:prstGeom prst="rect">
            <a:avLst/>
          </a:prstGeom>
        </p:spPr>
      </p:pic>
      <p:sp>
        <p:nvSpPr>
          <p:cNvPr id="14" name="Rectangle 13"/>
          <p:cNvSpPr/>
          <p:nvPr/>
        </p:nvSpPr>
        <p:spPr>
          <a:xfrm>
            <a:off x="152400" y="152400"/>
            <a:ext cx="8839199" cy="6553200"/>
          </a:xfrm>
          <a:prstGeom prst="rect">
            <a:avLst/>
          </a:prstGeom>
          <a:noFill/>
          <a:ln w="50800" cap="flat" cmpd="thickThin"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cut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Materials and Methods</a:t>
            </a:r>
            <a:endParaRPr lang="en-US" sz="3200" u="sng" cap="small" dirty="0">
              <a:solidFill>
                <a:srgbClr val="730000"/>
              </a:solidFill>
            </a:endParaRPr>
          </a:p>
        </p:txBody>
      </p:sp>
      <p:sp>
        <p:nvSpPr>
          <p:cNvPr id="4" name="Footer Placeholder 3"/>
          <p:cNvSpPr>
            <a:spLocks noGrp="1"/>
          </p:cNvSpPr>
          <p:nvPr>
            <p:ph type="ftr" sz="quarter" idx="11"/>
          </p:nvPr>
        </p:nvSpPr>
        <p:spPr/>
        <p:txBody>
          <a:bodyPr/>
          <a:lstStyle/>
          <a:p>
            <a:r>
              <a:rPr lang="en-US" smtClean="0"/>
              <a:t>Young Innovators 2009</a:t>
            </a:r>
            <a:endParaRPr lang="en-US"/>
          </a:p>
        </p:txBody>
      </p:sp>
      <p:pic>
        <p:nvPicPr>
          <p:cNvPr id="5" name="Picture 4" descr="AAPS_LOGO_Grey10_PMS30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pic>
        <p:nvPicPr>
          <p:cNvPr id="7170" name="Picture 2"/>
          <p:cNvPicPr>
            <a:picLocks noChangeAspect="1" noChangeArrowheads="1"/>
          </p:cNvPicPr>
          <p:nvPr/>
        </p:nvPicPr>
        <p:blipFill>
          <a:blip r:embed="rId6"/>
          <a:srcRect/>
          <a:stretch>
            <a:fillRect/>
          </a:stretch>
        </p:blipFill>
        <p:spPr bwMode="auto">
          <a:xfrm>
            <a:off x="1" y="1417638"/>
            <a:ext cx="9144000" cy="426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u="sng" cap="small" dirty="0" smtClean="0">
                <a:solidFill>
                  <a:srgbClr val="730000"/>
                </a:solidFill>
              </a:rPr>
              <a:t>Results</a:t>
            </a:r>
            <a:endParaRPr lang="en-US" sz="3200" u="sng" cap="small" dirty="0">
              <a:solidFill>
                <a:srgbClr val="730000"/>
              </a:solidFill>
            </a:endParaRPr>
          </a:p>
        </p:txBody>
      </p:sp>
      <p:sp>
        <p:nvSpPr>
          <p:cNvPr id="4" name="Footer Placeholder 3"/>
          <p:cNvSpPr>
            <a:spLocks noGrp="1"/>
          </p:cNvSpPr>
          <p:nvPr>
            <p:ph type="ftr" sz="quarter" idx="11"/>
          </p:nvPr>
        </p:nvSpPr>
        <p:spPr/>
        <p:txBody>
          <a:bodyPr/>
          <a:lstStyle/>
          <a:p>
            <a:r>
              <a:rPr lang="en-US" smtClean="0"/>
              <a:t>Young Innovators 2009</a:t>
            </a:r>
            <a:endParaRPr lang="en-US"/>
          </a:p>
        </p:txBody>
      </p:sp>
      <p:pic>
        <p:nvPicPr>
          <p:cNvPr id="5" name="Picture 4" descr="AAPS_LOGO_Grey10_PMS30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pic>
        <p:nvPicPr>
          <p:cNvPr id="10242" name="Picture 2"/>
          <p:cNvPicPr>
            <a:picLocks noChangeAspect="1" noChangeArrowheads="1"/>
          </p:cNvPicPr>
          <p:nvPr/>
        </p:nvPicPr>
        <p:blipFill>
          <a:blip r:embed="rId6"/>
          <a:srcRect/>
          <a:stretch>
            <a:fillRect/>
          </a:stretch>
        </p:blipFill>
        <p:spPr bwMode="auto">
          <a:xfrm>
            <a:off x="304800" y="768694"/>
            <a:ext cx="6089683" cy="5022506"/>
          </a:xfrm>
          <a:prstGeom prst="rect">
            <a:avLst/>
          </a:prstGeom>
          <a:noFill/>
          <a:ln w="9525">
            <a:noFill/>
            <a:miter lim="800000"/>
            <a:headEnd/>
            <a:tailEnd/>
          </a:ln>
        </p:spPr>
      </p:pic>
      <p:sp>
        <p:nvSpPr>
          <p:cNvPr id="10243" name="Rectangle 3"/>
          <p:cNvSpPr>
            <a:spLocks noChangeArrowheads="1"/>
          </p:cNvSpPr>
          <p:nvPr/>
        </p:nvSpPr>
        <p:spPr bwMode="auto">
          <a:xfrm>
            <a:off x="6553200" y="2743200"/>
            <a:ext cx="23622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Arial" pitchFamily="34" charset="0"/>
              </a:rPr>
              <a:t>Deslorelin-docetaxel</a:t>
            </a:r>
            <a:r>
              <a:rPr kumimoji="0" lang="en-US" sz="2000" b="1" i="0" u="none" strike="noStrike" cap="none" normalizeH="0" baseline="0" dirty="0" smtClean="0">
                <a:ln>
                  <a:noFill/>
                </a:ln>
                <a:solidFill>
                  <a:schemeClr val="tx1"/>
                </a:solidFill>
                <a:effectLst/>
                <a:latin typeface="Arial" pitchFamily="34" charset="0"/>
              </a:rPr>
              <a:t> conjugate exhibits greater efficacy via the LHRH-R in  prostate and lung cancer cells in vitro</a:t>
            </a:r>
            <a:endParaRPr kumimoji="0" lang="en-US" sz="4400" b="0" i="0" u="none" strike="noStrike" cap="none" normalizeH="0" baseline="0" dirty="0" smtClean="0">
              <a:ln>
                <a:noFill/>
              </a:ln>
              <a:solidFill>
                <a:schemeClr val="tx2"/>
              </a:solidFill>
              <a:effectLst/>
              <a:latin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Results</a:t>
            </a:r>
            <a:endParaRPr lang="en-US" sz="3200" u="sng" cap="small" dirty="0">
              <a:solidFill>
                <a:srgbClr val="730000"/>
              </a:solidFill>
            </a:endParaRPr>
          </a:p>
        </p:txBody>
      </p:sp>
      <p:sp>
        <p:nvSpPr>
          <p:cNvPr id="4" name="Footer Placeholder 3"/>
          <p:cNvSpPr>
            <a:spLocks noGrp="1"/>
          </p:cNvSpPr>
          <p:nvPr>
            <p:ph type="ftr" sz="quarter" idx="11"/>
          </p:nvPr>
        </p:nvSpPr>
        <p:spPr/>
        <p:txBody>
          <a:bodyPr/>
          <a:lstStyle/>
          <a:p>
            <a:r>
              <a:rPr lang="en-US" smtClean="0"/>
              <a:t>Young Innovators 2009</a:t>
            </a:r>
            <a:endParaRPr lang="en-US"/>
          </a:p>
        </p:txBody>
      </p:sp>
      <p:pic>
        <p:nvPicPr>
          <p:cNvPr id="5" name="Picture 4" descr="AAPS_LOGO_Grey10_PMS30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sp>
        <p:nvSpPr>
          <p:cNvPr id="11266" name="Text Box 2"/>
          <p:cNvSpPr txBox="1">
            <a:spLocks noChangeArrowheads="1"/>
          </p:cNvSpPr>
          <p:nvPr/>
        </p:nvSpPr>
        <p:spPr bwMode="auto">
          <a:xfrm rot="16200000">
            <a:off x="7050260" y="2776563"/>
            <a:ext cx="3727302" cy="307777"/>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6600"/>
                </a:solidFill>
                <a:effectLst/>
                <a:latin typeface="Arial" pitchFamily="34" charset="0"/>
                <a:cs typeface="Arial" pitchFamily="34" charset="0"/>
              </a:rPr>
              <a:t>Data is expressed as mean ± s.d. for n = 6</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pic>
        <p:nvPicPr>
          <p:cNvPr id="11267" name="Picture 3"/>
          <p:cNvPicPr>
            <a:picLocks noChangeAspect="1" noChangeArrowheads="1"/>
          </p:cNvPicPr>
          <p:nvPr/>
        </p:nvPicPr>
        <p:blipFill>
          <a:blip r:embed="rId6"/>
          <a:srcRect l="8417" t="4579" r="1288" b="34557"/>
          <a:stretch>
            <a:fillRect/>
          </a:stretch>
        </p:blipFill>
        <p:spPr bwMode="auto">
          <a:xfrm>
            <a:off x="53975" y="1143000"/>
            <a:ext cx="5051425" cy="4454455"/>
          </a:xfrm>
          <a:prstGeom prst="rect">
            <a:avLst/>
          </a:prstGeom>
          <a:noFill/>
          <a:ln w="9525">
            <a:noFill/>
            <a:miter lim="800000"/>
            <a:headEnd/>
            <a:tailEnd/>
          </a:ln>
          <a:effectLst/>
        </p:spPr>
      </p:pic>
      <p:pic>
        <p:nvPicPr>
          <p:cNvPr id="11268" name="Picture 4"/>
          <p:cNvPicPr>
            <a:picLocks noChangeAspect="1" noChangeArrowheads="1"/>
          </p:cNvPicPr>
          <p:nvPr/>
        </p:nvPicPr>
        <p:blipFill>
          <a:blip r:embed="rId6"/>
          <a:srcRect l="21486" t="66351" r="13168" b="946"/>
          <a:stretch>
            <a:fillRect/>
          </a:stretch>
        </p:blipFill>
        <p:spPr bwMode="auto">
          <a:xfrm>
            <a:off x="5181600" y="1143000"/>
            <a:ext cx="3603625" cy="2358723"/>
          </a:xfrm>
          <a:prstGeom prst="rect">
            <a:avLst/>
          </a:prstGeom>
          <a:noFill/>
          <a:ln w="9525">
            <a:noFill/>
            <a:miter lim="800000"/>
            <a:headEnd/>
            <a:tailEnd/>
          </a:ln>
          <a:effectLst/>
        </p:spPr>
      </p:pic>
      <p:sp>
        <p:nvSpPr>
          <p:cNvPr id="11269" name="Text Box 5"/>
          <p:cNvSpPr txBox="1">
            <a:spLocks noChangeArrowheads="1"/>
          </p:cNvSpPr>
          <p:nvPr/>
        </p:nvSpPr>
        <p:spPr bwMode="auto">
          <a:xfrm>
            <a:off x="5105400" y="3951238"/>
            <a:ext cx="3810000" cy="206210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
                <a:schemeClr val="tx1"/>
              </a:buClr>
              <a:buSzPts val="1800"/>
              <a:buFont typeface="Arial" pitchFamily="34" charset="0"/>
              <a:buChar char="•"/>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Tumor growth inhibition exhibits the order: </a:t>
            </a:r>
            <a:r>
              <a:rPr kumimoji="0" lang="en-US" sz="1600" b="1" i="0" u="none" strike="noStrike" cap="none" normalizeH="0" baseline="0" dirty="0" err="1" smtClean="0">
                <a:ln>
                  <a:noFill/>
                </a:ln>
                <a:solidFill>
                  <a:schemeClr val="tx1"/>
                </a:solidFill>
                <a:effectLst/>
                <a:latin typeface="Arial" pitchFamily="34" charset="0"/>
                <a:cs typeface="Arial" pitchFamily="34" charset="0"/>
              </a:rPr>
              <a:t>deslorelin-docetaxel</a:t>
            </a:r>
            <a:r>
              <a:rPr kumimoji="0" lang="en-US" sz="1600" b="1" i="0" u="none" strike="noStrike" cap="none" normalizeH="0" baseline="0" dirty="0" smtClean="0">
                <a:ln>
                  <a:noFill/>
                </a:ln>
                <a:solidFill>
                  <a:schemeClr val="tx1"/>
                </a:solidFill>
                <a:effectLst/>
                <a:latin typeface="Arial" pitchFamily="34" charset="0"/>
                <a:cs typeface="Arial" pitchFamily="34" charset="0"/>
              </a:rPr>
              <a:t> &gt; </a:t>
            </a:r>
            <a:r>
              <a:rPr kumimoji="0" lang="en-US" sz="1600" b="1" i="0" u="none" strike="noStrike" cap="none" normalizeH="0" baseline="0" dirty="0" err="1" smtClean="0">
                <a:ln>
                  <a:noFill/>
                </a:ln>
                <a:solidFill>
                  <a:schemeClr val="tx1"/>
                </a:solidFill>
                <a:effectLst/>
                <a:latin typeface="Arial" pitchFamily="34" charset="0"/>
                <a:cs typeface="Arial" pitchFamily="34" charset="0"/>
              </a:rPr>
              <a:t>docetaxel</a:t>
            </a:r>
            <a:r>
              <a:rPr kumimoji="0" lang="en-US" sz="1600" b="1" i="0" u="none" strike="noStrike" cap="none" normalizeH="0" baseline="0" dirty="0" smtClean="0">
                <a:ln>
                  <a:noFill/>
                </a:ln>
                <a:solidFill>
                  <a:schemeClr val="tx1"/>
                </a:solidFill>
                <a:effectLst/>
                <a:latin typeface="Arial" pitchFamily="34" charset="0"/>
                <a:cs typeface="Arial" pitchFamily="34" charset="0"/>
              </a:rPr>
              <a:t> &gt;&gt; </a:t>
            </a:r>
            <a:r>
              <a:rPr kumimoji="0" lang="en-US" sz="1600" b="1" i="0" u="none" strike="noStrike" cap="none" normalizeH="0" baseline="0" dirty="0" err="1" smtClean="0">
                <a:ln>
                  <a:noFill/>
                </a:ln>
                <a:solidFill>
                  <a:schemeClr val="tx1"/>
                </a:solidFill>
                <a:effectLst/>
                <a:latin typeface="Arial" pitchFamily="34" charset="0"/>
                <a:cs typeface="Arial" pitchFamily="34" charset="0"/>
              </a:rPr>
              <a:t>deslorelin</a:t>
            </a:r>
            <a:r>
              <a:rPr kumimoji="0" lang="en-US" sz="1600" b="1" i="0" u="none" strike="noStrike" cap="none" normalizeH="0" baseline="0" dirty="0" smtClean="0">
                <a:ln>
                  <a:noFill/>
                </a:ln>
                <a:solidFill>
                  <a:schemeClr val="tx1"/>
                </a:solidFill>
                <a:effectLst/>
                <a:latin typeface="Arial" pitchFamily="34" charset="0"/>
                <a:cs typeface="Arial" pitchFamily="34" charset="0"/>
              </a:rPr>
              <a:t> &gt; vehicle</a:t>
            </a:r>
          </a:p>
          <a:p>
            <a:pPr marL="0" marR="0" lvl="0" indent="0" algn="l" defTabSz="914400" rtl="0" eaLnBrk="1" fontAlgn="base" latinLnBrk="0" hangingPunct="1">
              <a:lnSpc>
                <a:spcPct val="100000"/>
              </a:lnSpc>
              <a:spcBef>
                <a:spcPct val="0"/>
              </a:spcBef>
              <a:spcAft>
                <a:spcPct val="0"/>
              </a:spcAft>
              <a:buClr>
                <a:schemeClr val="tx1"/>
              </a:buClr>
              <a:buSzPts val="1800"/>
              <a:buFont typeface="Arial" pitchFamily="34" charset="0"/>
              <a:buChar char="•"/>
              <a:tabLst/>
            </a:pP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
                <a:schemeClr val="tx1"/>
              </a:buClr>
              <a:buSzPts val="1800"/>
              <a:buFont typeface="Arial" pitchFamily="34" charset="0"/>
              <a:buChar char="•"/>
              <a:tabLst/>
            </a:pPr>
            <a:r>
              <a:rPr kumimoji="0" lang="en-US" sz="1600" b="1" i="0" u="none" strike="noStrike" cap="none" normalizeH="0" baseline="0" dirty="0" err="1" smtClean="0">
                <a:ln>
                  <a:noFill/>
                </a:ln>
                <a:solidFill>
                  <a:schemeClr val="tx1"/>
                </a:solidFill>
                <a:effectLst/>
                <a:latin typeface="Arial" pitchFamily="34" charset="0"/>
                <a:cs typeface="Arial" pitchFamily="34" charset="0"/>
              </a:rPr>
              <a:t>Deslorelin-docetaxel</a:t>
            </a:r>
            <a:r>
              <a:rPr kumimoji="0" lang="en-US" sz="1600" b="1" i="0" u="none" strike="noStrike" cap="none" normalizeH="0" baseline="0" dirty="0" smtClean="0">
                <a:ln>
                  <a:noFill/>
                </a:ln>
                <a:solidFill>
                  <a:schemeClr val="tx1"/>
                </a:solidFill>
                <a:effectLst/>
                <a:latin typeface="Arial" pitchFamily="34" charset="0"/>
                <a:cs typeface="Arial" pitchFamily="34" charset="0"/>
              </a:rPr>
              <a:t> exhibits 55-fold greater tumor inhibition compared with vehicle and 5-fold greater tumor inhibition compared with </a:t>
            </a:r>
            <a:r>
              <a:rPr kumimoji="0" lang="en-US" sz="1600" b="1" i="0" u="none" strike="noStrike" cap="none" normalizeH="0" baseline="0" dirty="0" err="1" smtClean="0">
                <a:ln>
                  <a:noFill/>
                </a:ln>
                <a:solidFill>
                  <a:schemeClr val="tx1"/>
                </a:solidFill>
                <a:effectLst/>
                <a:latin typeface="Arial" pitchFamily="34" charset="0"/>
                <a:cs typeface="Arial" pitchFamily="34" charset="0"/>
              </a:rPr>
              <a:t>docetaxel</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Results</a:t>
            </a:r>
            <a:endParaRPr lang="en-US" sz="3200" u="sng" dirty="0"/>
          </a:p>
        </p:txBody>
      </p:sp>
      <p:sp>
        <p:nvSpPr>
          <p:cNvPr id="4" name="Footer Placeholder 3"/>
          <p:cNvSpPr>
            <a:spLocks noGrp="1"/>
          </p:cNvSpPr>
          <p:nvPr>
            <p:ph type="ftr" sz="quarter" idx="11"/>
          </p:nvPr>
        </p:nvSpPr>
        <p:spPr/>
        <p:txBody>
          <a:bodyPr/>
          <a:lstStyle/>
          <a:p>
            <a:r>
              <a:rPr lang="en-US" smtClean="0"/>
              <a:t>Young Innovators 2009</a:t>
            </a:r>
            <a:endParaRPr lang="en-US"/>
          </a:p>
        </p:txBody>
      </p:sp>
      <p:pic>
        <p:nvPicPr>
          <p:cNvPr id="5" name="Picture 4" descr="AAPS_LOGO_Grey10_PMS30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pic>
        <p:nvPicPr>
          <p:cNvPr id="12290" name="Picture 2"/>
          <p:cNvPicPr>
            <a:picLocks noChangeAspect="1" noChangeArrowheads="1"/>
          </p:cNvPicPr>
          <p:nvPr/>
        </p:nvPicPr>
        <p:blipFill>
          <a:blip r:embed="rId6"/>
          <a:srcRect/>
          <a:stretch>
            <a:fillRect/>
          </a:stretch>
        </p:blipFill>
        <p:spPr bwMode="auto">
          <a:xfrm>
            <a:off x="839788" y="2590800"/>
            <a:ext cx="3429000" cy="2346325"/>
          </a:xfrm>
          <a:prstGeom prst="rect">
            <a:avLst/>
          </a:prstGeom>
          <a:noFill/>
          <a:ln w="9525">
            <a:noFill/>
            <a:miter lim="800000"/>
            <a:headEnd/>
            <a:tailEnd/>
          </a:ln>
          <a:effectLst/>
        </p:spPr>
      </p:pic>
      <p:pic>
        <p:nvPicPr>
          <p:cNvPr id="12291" name="Picture 3"/>
          <p:cNvPicPr>
            <a:picLocks noChangeAspect="1" noChangeArrowheads="1"/>
          </p:cNvPicPr>
          <p:nvPr/>
        </p:nvPicPr>
        <p:blipFill>
          <a:blip r:embed="rId7"/>
          <a:srcRect/>
          <a:stretch>
            <a:fillRect/>
          </a:stretch>
        </p:blipFill>
        <p:spPr bwMode="auto">
          <a:xfrm>
            <a:off x="4763541" y="2590800"/>
            <a:ext cx="3426917" cy="2346325"/>
          </a:xfrm>
          <a:prstGeom prst="rect">
            <a:avLst/>
          </a:prstGeom>
          <a:noFill/>
          <a:ln w="9525">
            <a:noFill/>
            <a:miter lim="800000"/>
            <a:headEnd/>
            <a:tailEnd/>
          </a:ln>
          <a:effectLst/>
        </p:spPr>
      </p:pic>
      <p:sp>
        <p:nvSpPr>
          <p:cNvPr id="12292" name="Rectangle 4"/>
          <p:cNvSpPr>
            <a:spLocks noChangeArrowheads="1"/>
          </p:cNvSpPr>
          <p:nvPr/>
        </p:nvSpPr>
        <p:spPr bwMode="auto">
          <a:xfrm>
            <a:off x="76200" y="5638800"/>
            <a:ext cx="9144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rPr>
              <a:t>Co-administration of two therapeutic agents enhances in vivo efficacy in lung cancer xenografts </a:t>
            </a:r>
            <a:endParaRPr kumimoji="0" lang="en-US" sz="4400" b="0" i="0" u="none" strike="noStrike" cap="none" normalizeH="0" baseline="0" smtClean="0">
              <a:ln>
                <a:noFill/>
              </a:ln>
              <a:solidFill>
                <a:schemeClr val="tx2"/>
              </a:solidFill>
              <a:effectLst/>
              <a:latin typeface="Arial" pitchFamily="34" charset="0"/>
            </a:endParaRPr>
          </a:p>
        </p:txBody>
      </p:sp>
      <p:sp>
        <p:nvSpPr>
          <p:cNvPr id="12293" name="Line 5"/>
          <p:cNvSpPr>
            <a:spLocks noChangeShapeType="1"/>
          </p:cNvSpPr>
          <p:nvPr/>
        </p:nvSpPr>
        <p:spPr bwMode="auto">
          <a:xfrm flipV="1">
            <a:off x="381000" y="1876425"/>
            <a:ext cx="1588" cy="350838"/>
          </a:xfrm>
          <a:prstGeom prst="line">
            <a:avLst/>
          </a:prstGeom>
          <a:noFill/>
          <a:ln w="38100">
            <a:solidFill>
              <a:schemeClr val="tx1"/>
            </a:solidFill>
            <a:round/>
            <a:headEnd/>
            <a:tailEnd type="stealth" w="lg" len="lg"/>
          </a:ln>
          <a:effectLst/>
        </p:spPr>
        <p:txBody>
          <a:bodyPr vert="horz" wrap="square" lIns="91440" tIns="45720" rIns="91440" bIns="45720" numCol="1" anchor="t" anchorCtr="0" compatLnSpc="1">
            <a:prstTxWarp prst="textNoShape">
              <a:avLst/>
            </a:prstTxWarp>
          </a:bodyPr>
          <a:lstStyle/>
          <a:p>
            <a:endParaRPr lang="en-US"/>
          </a:p>
        </p:txBody>
      </p:sp>
      <p:sp>
        <p:nvSpPr>
          <p:cNvPr id="12294" name="Text Box 6"/>
          <p:cNvSpPr txBox="1">
            <a:spLocks noChangeArrowheads="1"/>
          </p:cNvSpPr>
          <p:nvPr/>
        </p:nvSpPr>
        <p:spPr bwMode="auto">
          <a:xfrm>
            <a:off x="609600" y="1933575"/>
            <a:ext cx="2743200" cy="581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 days when treatment was administered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95" name="Text Box 7"/>
          <p:cNvSpPr txBox="1">
            <a:spLocks noChangeArrowheads="1"/>
          </p:cNvSpPr>
          <p:nvPr/>
        </p:nvSpPr>
        <p:spPr bwMode="auto">
          <a:xfrm>
            <a:off x="1828800" y="4876800"/>
            <a:ext cx="7086600" cy="3385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6600"/>
                </a:solidFill>
                <a:effectLst/>
                <a:latin typeface="Arial" pitchFamily="34" charset="0"/>
                <a:cs typeface="Arial" pitchFamily="34" charset="0"/>
              </a:rPr>
              <a:t>Data are expressed as mean ± standard deviation for n = 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Results</a:t>
            </a:r>
            <a:endParaRPr lang="en-US" sz="3200" u="sng" dirty="0"/>
          </a:p>
        </p:txBody>
      </p:sp>
      <p:sp>
        <p:nvSpPr>
          <p:cNvPr id="4" name="Footer Placeholder 3"/>
          <p:cNvSpPr>
            <a:spLocks noGrp="1"/>
          </p:cNvSpPr>
          <p:nvPr>
            <p:ph type="ftr" sz="quarter" idx="11"/>
          </p:nvPr>
        </p:nvSpPr>
        <p:spPr/>
        <p:txBody>
          <a:bodyPr/>
          <a:lstStyle/>
          <a:p>
            <a:r>
              <a:rPr lang="en-US" smtClean="0"/>
              <a:t>Young Innovators 2009</a:t>
            </a:r>
            <a:endParaRPr lang="en-US"/>
          </a:p>
        </p:txBody>
      </p:sp>
      <p:pic>
        <p:nvPicPr>
          <p:cNvPr id="5" name="Picture 4" descr="AAPS_LOGO_Grey10_PMS30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pic>
        <p:nvPicPr>
          <p:cNvPr id="13314" name="Picture 2"/>
          <p:cNvPicPr>
            <a:picLocks noChangeAspect="1" noChangeArrowheads="1"/>
          </p:cNvPicPr>
          <p:nvPr/>
        </p:nvPicPr>
        <p:blipFill>
          <a:blip r:embed="rId6"/>
          <a:srcRect/>
          <a:stretch>
            <a:fillRect/>
          </a:stretch>
        </p:blipFill>
        <p:spPr bwMode="auto">
          <a:xfrm>
            <a:off x="6701361" y="1052470"/>
            <a:ext cx="1985439" cy="3581400"/>
          </a:xfrm>
          <a:prstGeom prst="rect">
            <a:avLst/>
          </a:prstGeom>
          <a:noFill/>
          <a:ln w="9525">
            <a:noFill/>
            <a:miter lim="800000"/>
            <a:headEnd/>
            <a:tailEnd/>
          </a:ln>
          <a:effectLst/>
        </p:spPr>
      </p:pic>
      <p:pic>
        <p:nvPicPr>
          <p:cNvPr id="13315" name="Picture 3"/>
          <p:cNvPicPr>
            <a:picLocks noChangeAspect="1" noChangeArrowheads="1"/>
          </p:cNvPicPr>
          <p:nvPr/>
        </p:nvPicPr>
        <p:blipFill>
          <a:blip r:embed="rId7"/>
          <a:srcRect/>
          <a:stretch>
            <a:fillRect/>
          </a:stretch>
        </p:blipFill>
        <p:spPr bwMode="auto">
          <a:xfrm>
            <a:off x="0" y="1052470"/>
            <a:ext cx="6629400" cy="3976730"/>
          </a:xfrm>
          <a:prstGeom prst="rect">
            <a:avLst/>
          </a:prstGeom>
          <a:noFill/>
          <a:ln w="9525">
            <a:noFill/>
            <a:miter lim="800000"/>
            <a:headEnd/>
            <a:tailEnd/>
          </a:ln>
          <a:effectLst/>
        </p:spPr>
      </p:pic>
      <p:sp>
        <p:nvSpPr>
          <p:cNvPr id="13316" name="Rectangle 4"/>
          <p:cNvSpPr>
            <a:spLocks noChangeArrowheads="1"/>
          </p:cNvSpPr>
          <p:nvPr/>
        </p:nvSpPr>
        <p:spPr bwMode="auto">
          <a:xfrm>
            <a:off x="0" y="5029200"/>
            <a:ext cx="8839200" cy="1015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
                <a:schemeClr val="tx1"/>
              </a:buClr>
              <a:buSzPts val="2000"/>
              <a:buFont typeface="Arial" pitchFamily="34" charset="0"/>
              <a:buChar char="•"/>
              <a:tabLst/>
            </a:pPr>
            <a:r>
              <a:rPr kumimoji="0" lang="en-US" sz="2000" b="1" i="0" u="none" strike="noStrike" cap="none" normalizeH="0" baseline="0" dirty="0" err="1" smtClean="0">
                <a:ln>
                  <a:noFill/>
                </a:ln>
                <a:solidFill>
                  <a:schemeClr val="tx1"/>
                </a:solidFill>
                <a:effectLst/>
                <a:latin typeface="Arial" pitchFamily="34" charset="0"/>
                <a:cs typeface="Arial" pitchFamily="34" charset="0"/>
              </a:rPr>
              <a:t>Functionalization</a:t>
            </a:r>
            <a:r>
              <a:rPr kumimoji="0" lang="en-US" sz="2000" b="1" i="0" u="none" strike="noStrike" cap="none" normalizeH="0" baseline="0" dirty="0" smtClean="0">
                <a:ln>
                  <a:noFill/>
                </a:ln>
                <a:solidFill>
                  <a:schemeClr val="tx1"/>
                </a:solidFill>
                <a:effectLst/>
                <a:latin typeface="Arial" pitchFamily="34" charset="0"/>
                <a:cs typeface="Arial" pitchFamily="34" charset="0"/>
              </a:rPr>
              <a:t> enhances uptake into nasal tissues: </a:t>
            </a:r>
            <a:r>
              <a:rPr kumimoji="0" lang="en-US" sz="2000" b="1" i="0" u="none" strike="noStrike" cap="none" normalizeH="0" baseline="0" dirty="0" err="1" smtClean="0">
                <a:ln>
                  <a:noFill/>
                </a:ln>
                <a:solidFill>
                  <a:schemeClr val="tx1"/>
                </a:solidFill>
                <a:effectLst/>
                <a:latin typeface="Arial" pitchFamily="34" charset="0"/>
                <a:cs typeface="Arial" pitchFamily="34" charset="0"/>
              </a:rPr>
              <a:t>Transferrin</a:t>
            </a:r>
            <a:r>
              <a:rPr kumimoji="0" lang="en-US" sz="2000" b="1" i="0" u="none" strike="noStrike" cap="none" normalizeH="0" baseline="0" dirty="0" smtClean="0">
                <a:ln>
                  <a:noFill/>
                </a:ln>
                <a:solidFill>
                  <a:schemeClr val="tx1"/>
                </a:solidFill>
                <a:effectLst/>
                <a:latin typeface="Arial" pitchFamily="34" charset="0"/>
                <a:cs typeface="Arial" pitchFamily="34" charset="0"/>
              </a:rPr>
              <a:t>-NP &gt; </a:t>
            </a:r>
            <a:r>
              <a:rPr kumimoji="0" lang="en-US" sz="2000" b="1" i="0" u="none" strike="noStrike" cap="none" normalizeH="0" baseline="0" dirty="0" err="1" smtClean="0">
                <a:ln>
                  <a:noFill/>
                </a:ln>
                <a:solidFill>
                  <a:schemeClr val="tx1"/>
                </a:solidFill>
                <a:effectLst/>
                <a:latin typeface="Arial" pitchFamily="34" charset="0"/>
                <a:cs typeface="Arial" pitchFamily="34" charset="0"/>
              </a:rPr>
              <a:t>Deslorelin</a:t>
            </a:r>
            <a:r>
              <a:rPr kumimoji="0" lang="en-US" sz="2000" b="1" i="0" u="none" strike="noStrike" cap="none" normalizeH="0" baseline="0" dirty="0" smtClean="0">
                <a:ln>
                  <a:noFill/>
                </a:ln>
                <a:solidFill>
                  <a:schemeClr val="tx1"/>
                </a:solidFill>
                <a:effectLst/>
                <a:latin typeface="Arial" pitchFamily="34" charset="0"/>
                <a:cs typeface="Arial" pitchFamily="34" charset="0"/>
              </a:rPr>
              <a:t>-NP &gt; NP</a:t>
            </a:r>
          </a:p>
          <a:p>
            <a:pPr marL="0" marR="0" lvl="0" indent="0" algn="l" defTabSz="914400" rtl="0" eaLnBrk="1" fontAlgn="base" latinLnBrk="0" hangingPunct="1">
              <a:lnSpc>
                <a:spcPct val="100000"/>
              </a:lnSpc>
              <a:spcBef>
                <a:spcPct val="0"/>
              </a:spcBef>
              <a:spcAft>
                <a:spcPct val="0"/>
              </a:spcAft>
              <a:buClr>
                <a:schemeClr val="tx1"/>
              </a:buClr>
              <a:buSzPts val="2000"/>
              <a:buFont typeface="Arial" pitchFamily="34" charset="0"/>
              <a:buChar char="•"/>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Respiratory cells take up </a:t>
            </a:r>
            <a:r>
              <a:rPr kumimoji="0" lang="en-US" sz="2000" b="1" i="0" u="none" strike="noStrike" cap="none" normalizeH="0" baseline="0" dirty="0" err="1" smtClean="0">
                <a:ln>
                  <a:noFill/>
                </a:ln>
                <a:solidFill>
                  <a:schemeClr val="tx1"/>
                </a:solidFill>
                <a:effectLst/>
                <a:latin typeface="Arial" pitchFamily="34" charset="0"/>
                <a:cs typeface="Arial" pitchFamily="34" charset="0"/>
              </a:rPr>
              <a:t>nanoparticles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Results</a:t>
            </a:r>
            <a:endParaRPr lang="en-US" sz="3200" u="sng" dirty="0"/>
          </a:p>
        </p:txBody>
      </p:sp>
      <p:sp>
        <p:nvSpPr>
          <p:cNvPr id="4" name="Footer Placeholder 3"/>
          <p:cNvSpPr>
            <a:spLocks noGrp="1"/>
          </p:cNvSpPr>
          <p:nvPr>
            <p:ph type="ftr" sz="quarter" idx="11"/>
          </p:nvPr>
        </p:nvSpPr>
        <p:spPr/>
        <p:txBody>
          <a:bodyPr/>
          <a:lstStyle/>
          <a:p>
            <a:r>
              <a:rPr lang="en-US" smtClean="0"/>
              <a:t>Young Innovators 2009</a:t>
            </a:r>
            <a:endParaRPr lang="en-US"/>
          </a:p>
        </p:txBody>
      </p:sp>
      <p:pic>
        <p:nvPicPr>
          <p:cNvPr id="5" name="Picture 4" descr="AAPS_LOGO_Grey10_PMS30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pic>
        <p:nvPicPr>
          <p:cNvPr id="14338" name="Picture 2"/>
          <p:cNvPicPr>
            <a:picLocks noChangeAspect="1" noChangeArrowheads="1"/>
          </p:cNvPicPr>
          <p:nvPr/>
        </p:nvPicPr>
        <p:blipFill>
          <a:blip r:embed="rId6"/>
          <a:srcRect b="11948"/>
          <a:stretch>
            <a:fillRect/>
          </a:stretch>
        </p:blipFill>
        <p:spPr bwMode="auto">
          <a:xfrm>
            <a:off x="0" y="1143000"/>
            <a:ext cx="4583782" cy="2816226"/>
          </a:xfrm>
          <a:prstGeom prst="rect">
            <a:avLst/>
          </a:prstGeom>
          <a:noFill/>
          <a:ln w="9525">
            <a:noFill/>
            <a:miter lim="800000"/>
            <a:headEnd/>
            <a:tailEnd/>
          </a:ln>
          <a:effectLst/>
        </p:spPr>
      </p:pic>
      <p:pic>
        <p:nvPicPr>
          <p:cNvPr id="14339" name="Picture 3"/>
          <p:cNvPicPr>
            <a:picLocks noChangeAspect="1" noChangeArrowheads="1"/>
          </p:cNvPicPr>
          <p:nvPr/>
        </p:nvPicPr>
        <p:blipFill>
          <a:blip r:embed="rId7"/>
          <a:srcRect b="12813"/>
          <a:stretch>
            <a:fillRect/>
          </a:stretch>
        </p:blipFill>
        <p:spPr bwMode="auto">
          <a:xfrm>
            <a:off x="4495800" y="1143000"/>
            <a:ext cx="4645332" cy="2816226"/>
          </a:xfrm>
          <a:prstGeom prst="rect">
            <a:avLst/>
          </a:prstGeom>
          <a:noFill/>
          <a:ln w="9525">
            <a:noFill/>
            <a:miter lim="800000"/>
            <a:headEnd/>
            <a:tailEnd/>
          </a:ln>
          <a:effectLst/>
        </p:spPr>
      </p:pic>
      <p:sp>
        <p:nvSpPr>
          <p:cNvPr id="14340" name="Text Box 4"/>
          <p:cNvSpPr txBox="1">
            <a:spLocks noChangeArrowheads="1"/>
          </p:cNvSpPr>
          <p:nvPr/>
        </p:nvSpPr>
        <p:spPr bwMode="auto">
          <a:xfrm>
            <a:off x="2816648" y="3959226"/>
            <a:ext cx="3727302" cy="307777"/>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6600"/>
                </a:solidFill>
                <a:effectLst/>
                <a:latin typeface="Arial" pitchFamily="34" charset="0"/>
                <a:cs typeface="Arial" pitchFamily="34" charset="0"/>
              </a:rPr>
              <a:t>Data is expressed as mean ± </a:t>
            </a:r>
            <a:r>
              <a:rPr kumimoji="0" lang="en-US" sz="1400" b="1" i="0" u="none" strike="noStrike" cap="none" normalizeH="0" baseline="0" dirty="0" err="1" smtClean="0">
                <a:ln>
                  <a:noFill/>
                </a:ln>
                <a:solidFill>
                  <a:srgbClr val="006600"/>
                </a:solidFill>
                <a:effectLst/>
                <a:latin typeface="Arial" pitchFamily="34" charset="0"/>
                <a:cs typeface="Arial" pitchFamily="34" charset="0"/>
              </a:rPr>
              <a:t>s.d</a:t>
            </a:r>
            <a:r>
              <a:rPr kumimoji="0" lang="en-US" sz="1400" b="1" i="0" u="none" strike="noStrike" cap="none" normalizeH="0" baseline="0" dirty="0" smtClean="0">
                <a:ln>
                  <a:noFill/>
                </a:ln>
                <a:solidFill>
                  <a:srgbClr val="006600"/>
                </a:solidFill>
                <a:effectLst/>
                <a:latin typeface="Arial" pitchFamily="34" charset="0"/>
                <a:cs typeface="Arial" pitchFamily="34" charset="0"/>
              </a:rPr>
              <a:t>. for n = 3</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4341" name="Text Box 5"/>
          <p:cNvSpPr txBox="1">
            <a:spLocks noChangeArrowheads="1"/>
          </p:cNvSpPr>
          <p:nvPr/>
        </p:nvSpPr>
        <p:spPr bwMode="auto">
          <a:xfrm>
            <a:off x="0" y="4800600"/>
            <a:ext cx="9144000" cy="822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
                <a:schemeClr val="tx1"/>
              </a:buClr>
              <a:buSzPts val="2400"/>
              <a:buFont typeface="Arial" pitchFamily="34" charset="0"/>
              <a:buChar char="•"/>
              <a:tabLst/>
            </a:pPr>
            <a:r>
              <a:rPr kumimoji="0" lang="en-US" sz="2400" b="1" i="0" u="none" strike="noStrike" cap="none" normalizeH="0" baseline="0" smtClean="0">
                <a:ln>
                  <a:noFill/>
                </a:ln>
                <a:solidFill>
                  <a:schemeClr val="tx1"/>
                </a:solidFill>
                <a:effectLst/>
                <a:latin typeface="Arial" pitchFamily="34" charset="0"/>
                <a:cs typeface="Arial" pitchFamily="34" charset="0"/>
              </a:rPr>
              <a:t>Functionalization of nanoparticles enhances transport of both particles and encapsulated payload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Results</a:t>
            </a:r>
            <a:endParaRPr lang="en-US" sz="3200" u="sng" dirty="0"/>
          </a:p>
        </p:txBody>
      </p:sp>
      <p:sp>
        <p:nvSpPr>
          <p:cNvPr id="4" name="Footer Placeholder 3"/>
          <p:cNvSpPr>
            <a:spLocks noGrp="1"/>
          </p:cNvSpPr>
          <p:nvPr>
            <p:ph type="ftr" sz="quarter" idx="11"/>
          </p:nvPr>
        </p:nvSpPr>
        <p:spPr/>
        <p:txBody>
          <a:bodyPr/>
          <a:lstStyle/>
          <a:p>
            <a:r>
              <a:rPr lang="en-US" smtClean="0"/>
              <a:t>Young Innovators 2009</a:t>
            </a:r>
            <a:endParaRPr lang="en-US"/>
          </a:p>
        </p:txBody>
      </p:sp>
      <p:pic>
        <p:nvPicPr>
          <p:cNvPr id="5" name="Picture 4" descr="AAPS_LOGO_Grey10_PMS30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pic>
        <p:nvPicPr>
          <p:cNvPr id="15367" name="Picture 7"/>
          <p:cNvPicPr>
            <a:picLocks noChangeAspect="1" noChangeArrowheads="1"/>
          </p:cNvPicPr>
          <p:nvPr/>
        </p:nvPicPr>
        <p:blipFill>
          <a:blip r:embed="rId6"/>
          <a:srcRect/>
          <a:stretch>
            <a:fillRect/>
          </a:stretch>
        </p:blipFill>
        <p:spPr bwMode="auto">
          <a:xfrm>
            <a:off x="4876801" y="1222310"/>
            <a:ext cx="4267200" cy="3113044"/>
          </a:xfrm>
          <a:prstGeom prst="rect">
            <a:avLst/>
          </a:prstGeom>
          <a:noFill/>
          <a:ln w="9525">
            <a:noFill/>
            <a:miter lim="800000"/>
            <a:headEnd/>
            <a:tailEnd/>
          </a:ln>
          <a:effectLst/>
        </p:spPr>
      </p:pic>
      <p:pic>
        <p:nvPicPr>
          <p:cNvPr id="15368" name="Picture 8"/>
          <p:cNvPicPr>
            <a:picLocks noChangeAspect="1" noChangeArrowheads="1"/>
          </p:cNvPicPr>
          <p:nvPr/>
        </p:nvPicPr>
        <p:blipFill>
          <a:blip r:embed="rId7"/>
          <a:srcRect/>
          <a:stretch>
            <a:fillRect/>
          </a:stretch>
        </p:blipFill>
        <p:spPr bwMode="auto">
          <a:xfrm>
            <a:off x="6350" y="1268414"/>
            <a:ext cx="4337050" cy="3034728"/>
          </a:xfrm>
          <a:prstGeom prst="rect">
            <a:avLst/>
          </a:prstGeom>
          <a:noFill/>
          <a:ln w="9525">
            <a:noFill/>
            <a:miter lim="800000"/>
            <a:headEnd/>
            <a:tailEnd/>
          </a:ln>
          <a:effectLst/>
        </p:spPr>
      </p:pic>
      <p:sp>
        <p:nvSpPr>
          <p:cNvPr id="15369" name="Text Box 9"/>
          <p:cNvSpPr txBox="1">
            <a:spLocks noChangeArrowheads="1"/>
          </p:cNvSpPr>
          <p:nvPr/>
        </p:nvSpPr>
        <p:spPr bwMode="auto">
          <a:xfrm>
            <a:off x="2825898" y="4267200"/>
            <a:ext cx="3727302" cy="307777"/>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6600"/>
                </a:solidFill>
                <a:effectLst/>
                <a:latin typeface="Arial" pitchFamily="34" charset="0"/>
                <a:cs typeface="Arial" pitchFamily="34" charset="0"/>
              </a:rPr>
              <a:t>Data is expressed as mean ± </a:t>
            </a:r>
            <a:r>
              <a:rPr kumimoji="0" lang="en-US" sz="1400" b="1" i="0" u="none" strike="noStrike" cap="none" normalizeH="0" baseline="0" dirty="0" err="1" smtClean="0">
                <a:ln>
                  <a:noFill/>
                </a:ln>
                <a:solidFill>
                  <a:srgbClr val="006600"/>
                </a:solidFill>
                <a:effectLst/>
                <a:latin typeface="Arial" pitchFamily="34" charset="0"/>
                <a:cs typeface="Arial" pitchFamily="34" charset="0"/>
              </a:rPr>
              <a:t>s.d</a:t>
            </a:r>
            <a:r>
              <a:rPr kumimoji="0" lang="en-US" sz="1400" b="1" i="0" u="none" strike="noStrike" cap="none" normalizeH="0" baseline="0" dirty="0" smtClean="0">
                <a:ln>
                  <a:noFill/>
                </a:ln>
                <a:solidFill>
                  <a:srgbClr val="006600"/>
                </a:solidFill>
                <a:effectLst/>
                <a:latin typeface="Arial" pitchFamily="34" charset="0"/>
                <a:cs typeface="Arial" pitchFamily="34" charset="0"/>
              </a:rPr>
              <a:t>. for n = 3</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5370" name="Text Box 10"/>
          <p:cNvSpPr txBox="1">
            <a:spLocks noChangeArrowheads="1"/>
          </p:cNvSpPr>
          <p:nvPr/>
        </p:nvSpPr>
        <p:spPr bwMode="auto">
          <a:xfrm flipH="1">
            <a:off x="4038600" y="1371600"/>
            <a:ext cx="304800" cy="2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a</a:t>
            </a:r>
          </a:p>
        </p:txBody>
      </p:sp>
      <p:sp>
        <p:nvSpPr>
          <p:cNvPr id="15371" name="Text Box 11"/>
          <p:cNvSpPr txBox="1">
            <a:spLocks noChangeArrowheads="1"/>
          </p:cNvSpPr>
          <p:nvPr/>
        </p:nvSpPr>
        <p:spPr bwMode="auto">
          <a:xfrm>
            <a:off x="8839200" y="1371600"/>
            <a:ext cx="395287" cy="2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b</a:t>
            </a:r>
          </a:p>
        </p:txBody>
      </p:sp>
      <p:sp>
        <p:nvSpPr>
          <p:cNvPr id="15372" name="Text Box 12"/>
          <p:cNvSpPr txBox="1">
            <a:spLocks noChangeArrowheads="1"/>
          </p:cNvSpPr>
          <p:nvPr/>
        </p:nvSpPr>
        <p:spPr bwMode="auto">
          <a:xfrm>
            <a:off x="0" y="4574977"/>
            <a:ext cx="9144000" cy="83099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
                <a:schemeClr val="tx1"/>
              </a:buClr>
              <a:buSzPts val="2400"/>
              <a:buFont typeface="Arial" pitchFamily="34" charset="0"/>
              <a:buChar char="•"/>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Functionalized </a:t>
            </a:r>
            <a:r>
              <a:rPr kumimoji="0" lang="en-US" sz="2400" b="1" i="0" u="none" strike="noStrike" cap="none" normalizeH="0" baseline="0" dirty="0" err="1" smtClean="0">
                <a:ln>
                  <a:noFill/>
                </a:ln>
                <a:solidFill>
                  <a:schemeClr val="tx1"/>
                </a:solidFill>
                <a:effectLst/>
                <a:latin typeface="Arial" pitchFamily="34" charset="0"/>
                <a:cs typeface="Arial" pitchFamily="34" charset="0"/>
              </a:rPr>
              <a:t>nanoparticles</a:t>
            </a:r>
            <a:r>
              <a:rPr kumimoji="0" lang="en-US" sz="2400" b="1" i="0" u="none" strike="noStrike" cap="none" normalizeH="0" baseline="0" dirty="0" smtClean="0">
                <a:ln>
                  <a:noFill/>
                </a:ln>
                <a:solidFill>
                  <a:schemeClr val="tx1"/>
                </a:solidFill>
                <a:effectLst/>
                <a:latin typeface="Arial" pitchFamily="34" charset="0"/>
                <a:cs typeface="Arial" pitchFamily="34" charset="0"/>
              </a:rPr>
              <a:t> exhibit greater </a:t>
            </a:r>
            <a:r>
              <a:rPr kumimoji="0" lang="en-US" sz="2400" b="1" i="0" u="none" strike="noStrike" cap="none" normalizeH="0" baseline="0" dirty="0" err="1" smtClean="0">
                <a:ln>
                  <a:noFill/>
                </a:ln>
                <a:solidFill>
                  <a:schemeClr val="tx1"/>
                </a:solidFill>
                <a:effectLst/>
                <a:latin typeface="Arial" pitchFamily="34" charset="0"/>
                <a:cs typeface="Arial" pitchFamily="34" charset="0"/>
              </a:rPr>
              <a:t>transfection</a:t>
            </a:r>
            <a:r>
              <a:rPr kumimoji="0" lang="en-US" sz="2400" b="1" i="0" u="none" strike="noStrike" cap="none" normalizeH="0" baseline="0" dirty="0" smtClean="0">
                <a:ln>
                  <a:noFill/>
                </a:ln>
                <a:solidFill>
                  <a:schemeClr val="tx1"/>
                </a:solidFill>
                <a:effectLst/>
                <a:latin typeface="Arial" pitchFamily="34" charset="0"/>
                <a:cs typeface="Arial" pitchFamily="34" charset="0"/>
              </a:rPr>
              <a:t> efficiency and VEGF inhibition even after transport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Discussion</a:t>
            </a:r>
            <a:endParaRPr lang="en-US" sz="3200" u="sng" cap="small" dirty="0">
              <a:solidFill>
                <a:srgbClr val="730000"/>
              </a:solidFill>
            </a:endParaRPr>
          </a:p>
        </p:txBody>
      </p:sp>
      <p:sp>
        <p:nvSpPr>
          <p:cNvPr id="3" name="Content Placeholder 2"/>
          <p:cNvSpPr>
            <a:spLocks noGrp="1"/>
          </p:cNvSpPr>
          <p:nvPr>
            <p:ph idx="1"/>
          </p:nvPr>
        </p:nvSpPr>
        <p:spPr>
          <a:xfrm>
            <a:off x="152400" y="1143000"/>
            <a:ext cx="8686800" cy="3810000"/>
          </a:xfrm>
        </p:spPr>
        <p:txBody>
          <a:bodyPr>
            <a:noAutofit/>
          </a:bodyPr>
          <a:lstStyle/>
          <a:p>
            <a:r>
              <a:rPr lang="en-US" sz="2400" b="1" dirty="0" err="1" smtClean="0"/>
              <a:t>Deslorelin-docetaxel</a:t>
            </a:r>
            <a:r>
              <a:rPr lang="en-US" sz="2400" b="1" dirty="0" smtClean="0"/>
              <a:t> exhibits ~10-fold lower IC</a:t>
            </a:r>
            <a:r>
              <a:rPr lang="en-US" sz="2400" b="1" baseline="-25000" dirty="0" smtClean="0"/>
              <a:t>50</a:t>
            </a:r>
            <a:r>
              <a:rPr lang="en-US" sz="2400" b="1" dirty="0" smtClean="0"/>
              <a:t> than </a:t>
            </a:r>
            <a:r>
              <a:rPr lang="en-US" sz="2400" b="1" dirty="0" err="1" smtClean="0"/>
              <a:t>docetaxel</a:t>
            </a:r>
            <a:r>
              <a:rPr lang="en-US" sz="2400" b="1" dirty="0" smtClean="0"/>
              <a:t> indicating its superior efficacies in both lung and prostate cancer </a:t>
            </a:r>
          </a:p>
          <a:p>
            <a:r>
              <a:rPr lang="en-US" sz="2400" b="1" dirty="0" err="1" smtClean="0"/>
              <a:t>Deslorelin-docetaxel</a:t>
            </a:r>
            <a:r>
              <a:rPr lang="en-US" sz="2400" b="1" dirty="0" smtClean="0"/>
              <a:t> achieved a 2.5-fold and 5.2-fold greater tumor inhibition compared to </a:t>
            </a:r>
            <a:r>
              <a:rPr lang="en-US" sz="2400" b="1" dirty="0" err="1" smtClean="0"/>
              <a:t>docetaxel</a:t>
            </a:r>
            <a:r>
              <a:rPr lang="en-US" sz="2400" b="1" dirty="0" smtClean="0"/>
              <a:t> alone in lung and prostate cancer </a:t>
            </a:r>
            <a:r>
              <a:rPr lang="en-US" sz="2400" b="1" dirty="0" err="1" smtClean="0"/>
              <a:t>xenografts</a:t>
            </a:r>
            <a:r>
              <a:rPr lang="en-US" sz="2400" b="1" dirty="0" smtClean="0"/>
              <a:t>, respectively </a:t>
            </a:r>
          </a:p>
          <a:p>
            <a:r>
              <a:rPr lang="en-US" sz="2400" b="1" dirty="0" smtClean="0"/>
              <a:t>Co-administration of </a:t>
            </a:r>
            <a:r>
              <a:rPr lang="en-US" sz="2400" b="1" dirty="0" err="1" smtClean="0"/>
              <a:t>deslorelin-docetaxel</a:t>
            </a:r>
            <a:r>
              <a:rPr lang="en-US" sz="2400" b="1" dirty="0" smtClean="0"/>
              <a:t> with RGD conjugated anti-VEGF plasmid loaded </a:t>
            </a:r>
            <a:r>
              <a:rPr lang="en-US" sz="2400" b="1" dirty="0" err="1" smtClean="0"/>
              <a:t>nanoparticles</a:t>
            </a:r>
            <a:r>
              <a:rPr lang="en-US" sz="2400" b="1" dirty="0" smtClean="0"/>
              <a:t> achieved 2-fold greater tumor inhibition in lung cancer </a:t>
            </a:r>
            <a:r>
              <a:rPr lang="en-US" sz="2400" b="1" dirty="0" err="1" smtClean="0"/>
              <a:t>xenografts</a:t>
            </a:r>
            <a:endParaRPr lang="en-US" sz="2400" b="1" dirty="0" smtClean="0"/>
          </a:p>
          <a:p>
            <a:r>
              <a:rPr lang="en-US" sz="2400" b="1" dirty="0" smtClean="0"/>
              <a:t>Surface functionalized </a:t>
            </a:r>
            <a:r>
              <a:rPr lang="en-US" sz="2400" b="1" dirty="0" err="1" smtClean="0"/>
              <a:t>nanoparticles</a:t>
            </a:r>
            <a:r>
              <a:rPr lang="en-US" sz="2400" b="1" dirty="0" smtClean="0"/>
              <a:t> achieved greater transport, uptake, </a:t>
            </a:r>
            <a:r>
              <a:rPr lang="en-US" sz="2400" b="1" dirty="0" err="1" smtClean="0"/>
              <a:t>transfection</a:t>
            </a:r>
            <a:r>
              <a:rPr lang="en-US" sz="2400" b="1" dirty="0" smtClean="0"/>
              <a:t> efficiency and VEGF inhibition compared to the non-functionalized </a:t>
            </a:r>
            <a:r>
              <a:rPr lang="en-US" sz="2400" b="1" dirty="0" err="1" smtClean="0"/>
              <a:t>nanoparticles</a:t>
            </a:r>
            <a:endParaRPr lang="en-US" sz="2400" b="1" dirty="0" smtClean="0"/>
          </a:p>
        </p:txBody>
      </p:sp>
      <p:sp>
        <p:nvSpPr>
          <p:cNvPr id="4" name="Footer Placeholder 3"/>
          <p:cNvSpPr>
            <a:spLocks noGrp="1"/>
          </p:cNvSpPr>
          <p:nvPr>
            <p:ph type="ftr" sz="quarter" idx="11"/>
          </p:nvPr>
        </p:nvSpPr>
        <p:spPr/>
        <p:txBody>
          <a:bodyPr/>
          <a:lstStyle/>
          <a:p>
            <a:r>
              <a:rPr lang="en-US" smtClean="0"/>
              <a:t>Young Innovators 2009</a:t>
            </a:r>
            <a:endParaRPr lang="en-US"/>
          </a:p>
        </p:txBody>
      </p:sp>
      <p:pic>
        <p:nvPicPr>
          <p:cNvPr id="5" name="Picture 4" descr="AAPS_LOGO_Grey10_PMS30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Conclusion</a:t>
            </a:r>
            <a:endParaRPr lang="en-US" sz="3200" u="sng" dirty="0"/>
          </a:p>
        </p:txBody>
      </p:sp>
      <p:sp>
        <p:nvSpPr>
          <p:cNvPr id="3" name="Content Placeholder 2"/>
          <p:cNvSpPr>
            <a:spLocks noGrp="1"/>
          </p:cNvSpPr>
          <p:nvPr>
            <p:ph idx="1"/>
          </p:nvPr>
        </p:nvSpPr>
        <p:spPr>
          <a:xfrm>
            <a:off x="457200" y="1417638"/>
            <a:ext cx="8229600" cy="4708525"/>
          </a:xfrm>
        </p:spPr>
        <p:txBody>
          <a:bodyPr>
            <a:normAutofit fontScale="77500" lnSpcReduction="20000"/>
          </a:bodyPr>
          <a:lstStyle/>
          <a:p>
            <a:r>
              <a:rPr lang="en-US" b="1" dirty="0" smtClean="0"/>
              <a:t>Conjugation with </a:t>
            </a:r>
            <a:r>
              <a:rPr lang="en-US" b="1" dirty="0" err="1" smtClean="0"/>
              <a:t>deslorelin</a:t>
            </a:r>
            <a:r>
              <a:rPr lang="en-US" b="1" dirty="0" smtClean="0"/>
              <a:t> enhances anticancer activity of </a:t>
            </a:r>
            <a:r>
              <a:rPr lang="en-US" b="1" dirty="0" err="1" smtClean="0"/>
              <a:t>docetaxel</a:t>
            </a:r>
            <a:r>
              <a:rPr lang="en-US" b="1" dirty="0" smtClean="0"/>
              <a:t> in vitro and in vivo in prostate and lung cancer models</a:t>
            </a:r>
          </a:p>
          <a:p>
            <a:r>
              <a:rPr lang="en-US" b="1" dirty="0" err="1" smtClean="0"/>
              <a:t>Nanoparticles</a:t>
            </a:r>
            <a:r>
              <a:rPr lang="en-US" b="1" dirty="0" smtClean="0"/>
              <a:t> functionalized with </a:t>
            </a:r>
            <a:r>
              <a:rPr lang="en-US" b="1" dirty="0" err="1" smtClean="0"/>
              <a:t>ligands</a:t>
            </a:r>
            <a:r>
              <a:rPr lang="en-US" b="1" dirty="0" smtClean="0"/>
              <a:t> to cell surface receptors exhibit enhanced efficacy via systemic route and alternative non-invasive nasal route</a:t>
            </a:r>
          </a:p>
          <a:p>
            <a:r>
              <a:rPr lang="en-US" b="1" dirty="0" smtClean="0"/>
              <a:t>Combination therapy with </a:t>
            </a:r>
            <a:r>
              <a:rPr lang="en-US" b="1" dirty="0" err="1" smtClean="0"/>
              <a:t>deslorelin-docetaxel</a:t>
            </a:r>
            <a:r>
              <a:rPr lang="en-US" b="1" dirty="0" smtClean="0"/>
              <a:t> conjugate and functionalized anti-VEGF plasmid loaded </a:t>
            </a:r>
            <a:r>
              <a:rPr lang="en-US" b="1" dirty="0" err="1" smtClean="0"/>
              <a:t>nanoparticles</a:t>
            </a:r>
            <a:r>
              <a:rPr lang="en-US" b="1" dirty="0" smtClean="0"/>
              <a:t> exhibits enhanced anti-tumor efficacy in vivo</a:t>
            </a:r>
          </a:p>
          <a:p>
            <a:r>
              <a:rPr lang="en-US" b="1" dirty="0" smtClean="0"/>
              <a:t>This study advances novel targeted </a:t>
            </a:r>
            <a:r>
              <a:rPr lang="en-US" b="1" dirty="0" err="1" smtClean="0"/>
              <a:t>cytotoxic</a:t>
            </a:r>
            <a:r>
              <a:rPr lang="en-US" b="1" dirty="0" smtClean="0"/>
              <a:t> therapy and targeted anti-</a:t>
            </a:r>
            <a:r>
              <a:rPr lang="en-US" b="1" dirty="0" err="1" smtClean="0"/>
              <a:t>angiogenic</a:t>
            </a:r>
            <a:r>
              <a:rPr lang="en-US" b="1" dirty="0" smtClean="0"/>
              <a:t> gene delivery for cancer treatment based on </a:t>
            </a:r>
            <a:r>
              <a:rPr lang="en-US" b="1" dirty="0" err="1" smtClean="0"/>
              <a:t>nanomaterials</a:t>
            </a:r>
            <a:endParaRPr lang="en-US" dirty="0"/>
          </a:p>
        </p:txBody>
      </p:sp>
      <p:sp>
        <p:nvSpPr>
          <p:cNvPr id="4" name="Footer Placeholder 3"/>
          <p:cNvSpPr>
            <a:spLocks noGrp="1"/>
          </p:cNvSpPr>
          <p:nvPr>
            <p:ph type="ftr" sz="quarter" idx="11"/>
          </p:nvPr>
        </p:nvSpPr>
        <p:spPr/>
        <p:txBody>
          <a:bodyPr/>
          <a:lstStyle/>
          <a:p>
            <a:r>
              <a:rPr lang="en-US" smtClean="0"/>
              <a:t>Young Innovators 2009</a:t>
            </a:r>
            <a:endParaRPr lang="en-US"/>
          </a:p>
        </p:txBody>
      </p:sp>
      <p:pic>
        <p:nvPicPr>
          <p:cNvPr id="5" name="Picture 4" descr="AAPS_LOGO_Grey10_PMS30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Acknowledgments</a:t>
            </a:r>
            <a:endParaRPr lang="en-US" sz="3200" u="sng" cap="small" dirty="0">
              <a:solidFill>
                <a:srgbClr val="730000"/>
              </a:solidFill>
            </a:endParaRPr>
          </a:p>
        </p:txBody>
      </p:sp>
      <p:sp>
        <p:nvSpPr>
          <p:cNvPr id="4" name="Footer Placeholder 3"/>
          <p:cNvSpPr>
            <a:spLocks noGrp="1"/>
          </p:cNvSpPr>
          <p:nvPr>
            <p:ph type="ftr" sz="quarter" idx="11"/>
          </p:nvPr>
        </p:nvSpPr>
        <p:spPr/>
        <p:txBody>
          <a:bodyPr/>
          <a:lstStyle/>
          <a:p>
            <a:r>
              <a:rPr lang="en-US" smtClean="0"/>
              <a:t>Young Innovators 2009</a:t>
            </a:r>
            <a:endParaRPr lang="en-US"/>
          </a:p>
        </p:txBody>
      </p:sp>
      <p:pic>
        <p:nvPicPr>
          <p:cNvPr id="5" name="Picture 4" descr="AAPS_LOGO_Grey10_PMS30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sp>
        <p:nvSpPr>
          <p:cNvPr id="17410" name="Text Box 2"/>
          <p:cNvSpPr txBox="1">
            <a:spLocks noChangeArrowheads="1"/>
          </p:cNvSpPr>
          <p:nvPr/>
        </p:nvSpPr>
        <p:spPr bwMode="auto">
          <a:xfrm>
            <a:off x="304800" y="1143000"/>
            <a:ext cx="8077200" cy="1311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rgbClr val="FF0000"/>
                </a:solidFill>
                <a:effectLst/>
                <a:latin typeface="Arial" pitchFamily="34" charset="0"/>
                <a:cs typeface="Arial" pitchFamily="34" charset="0"/>
              </a:rPr>
              <a:t>Advisor: Dr. Uday B. Kompella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411" name="Text Box 3"/>
          <p:cNvSpPr txBox="1">
            <a:spLocks noChangeArrowheads="1"/>
          </p:cNvSpPr>
          <p:nvPr/>
        </p:nvSpPr>
        <p:spPr bwMode="auto">
          <a:xfrm>
            <a:off x="5334000" y="1981200"/>
            <a:ext cx="3048000" cy="1370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FF"/>
                </a:solidFill>
                <a:effectLst/>
                <a:latin typeface="Arial" pitchFamily="34" charset="0"/>
                <a:cs typeface="Arial" pitchFamily="34" charset="0"/>
              </a:rPr>
              <a:t>Lab members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FF"/>
                </a:solidFill>
                <a:effectLst/>
                <a:latin typeface="Arial" pitchFamily="34" charset="0"/>
                <a:cs typeface="Arial" pitchFamily="34" charset="0"/>
              </a:rPr>
              <a:t>For Support and Encouragement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412" name="Rectangle 4"/>
          <p:cNvSpPr>
            <a:spLocks noChangeArrowheads="1"/>
          </p:cNvSpPr>
          <p:nvPr/>
        </p:nvSpPr>
        <p:spPr bwMode="auto">
          <a:xfrm>
            <a:off x="4419600" y="3352800"/>
            <a:ext cx="4724400" cy="1828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FF0000"/>
              </a:buClr>
              <a:buSzPts val="2400"/>
              <a:buFontTx/>
              <a:buChar char="•"/>
              <a:tabLst/>
            </a:pPr>
            <a:r>
              <a:rPr kumimoji="0" lang="en-US" sz="2400" b="1" i="0" u="none" strike="noStrike" cap="none" normalizeH="0" baseline="0" dirty="0" smtClean="0">
                <a:ln>
                  <a:noFill/>
                </a:ln>
                <a:solidFill>
                  <a:srgbClr val="FF0000"/>
                </a:solidFill>
                <a:effectLst/>
                <a:latin typeface="Arial" pitchFamily="34" charset="0"/>
              </a:rPr>
              <a:t>Balance Pharmaceuticals Inc., </a:t>
            </a:r>
          </a:p>
          <a:p>
            <a:pPr marL="342900" marR="0" lvl="0" indent="-342900" algn="l" defTabSz="914400" rtl="0" eaLnBrk="0" fontAlgn="base" latinLnBrk="0" hangingPunct="0">
              <a:lnSpc>
                <a:spcPct val="100000"/>
              </a:lnSpc>
              <a:spcBef>
                <a:spcPct val="20000"/>
              </a:spcBef>
              <a:spcAft>
                <a:spcPct val="0"/>
              </a:spcAft>
              <a:buClr>
                <a:srgbClr val="FF0000"/>
              </a:buClr>
              <a:buSzPts val="2400"/>
              <a:buFontTx/>
              <a:buChar char="•"/>
              <a:tabLst/>
            </a:pPr>
            <a:r>
              <a:rPr kumimoji="0" lang="en-US" sz="2400" b="1" i="0" u="none" strike="noStrike" cap="none" normalizeH="0" baseline="0" dirty="0" smtClean="0">
                <a:ln>
                  <a:noFill/>
                </a:ln>
                <a:solidFill>
                  <a:srgbClr val="FF0000"/>
                </a:solidFill>
                <a:effectLst/>
                <a:latin typeface="Arial" pitchFamily="34" charset="0"/>
              </a:rPr>
              <a:t>University of Nebraska Medical Center</a:t>
            </a:r>
          </a:p>
          <a:p>
            <a:pPr marL="342900" marR="0" lvl="0" indent="-342900" algn="l" defTabSz="914400" rtl="0" eaLnBrk="0" fontAlgn="base" latinLnBrk="0" hangingPunct="0">
              <a:lnSpc>
                <a:spcPct val="100000"/>
              </a:lnSpc>
              <a:spcBef>
                <a:spcPct val="20000"/>
              </a:spcBef>
              <a:spcAft>
                <a:spcPct val="0"/>
              </a:spcAft>
              <a:buClr>
                <a:srgbClr val="FF0000"/>
              </a:buClr>
              <a:buSzPts val="2400"/>
              <a:buFontTx/>
              <a:buChar char="•"/>
              <a:tabLst/>
            </a:pPr>
            <a:r>
              <a:rPr kumimoji="0" lang="en-US" sz="2400" b="1" i="0" u="none" strike="noStrike" cap="none" normalizeH="0" baseline="0" dirty="0" smtClean="0">
                <a:ln>
                  <a:noFill/>
                </a:ln>
                <a:solidFill>
                  <a:srgbClr val="FF0000"/>
                </a:solidFill>
                <a:effectLst/>
                <a:latin typeface="Arial" pitchFamily="34" charset="0"/>
              </a:rPr>
              <a:t>American Heart Association</a:t>
            </a:r>
          </a:p>
          <a:p>
            <a:pPr marL="342900" marR="0" lvl="0" indent="-342900" algn="l" defTabSz="914400" rtl="0" eaLnBrk="0" fontAlgn="base" latinLnBrk="0" hangingPunct="0">
              <a:lnSpc>
                <a:spcPct val="100000"/>
              </a:lnSpc>
              <a:spcBef>
                <a:spcPct val="20000"/>
              </a:spcBef>
              <a:spcAft>
                <a:spcPct val="0"/>
              </a:spcAft>
              <a:buClr>
                <a:srgbClr val="FF0000"/>
              </a:buClr>
              <a:buSzPts val="2400"/>
              <a:buFontTx/>
              <a:buChar char="•"/>
              <a:tabLst/>
            </a:pPr>
            <a:r>
              <a:rPr kumimoji="0" lang="en-US" sz="2400" b="1" i="0" u="none" strike="noStrike" cap="none" normalizeH="0" baseline="0" dirty="0" smtClean="0">
                <a:ln>
                  <a:noFill/>
                </a:ln>
                <a:solidFill>
                  <a:srgbClr val="FF0000"/>
                </a:solidFill>
                <a:effectLst/>
                <a:latin typeface="Arial" pitchFamily="34" charset="0"/>
              </a:rPr>
              <a:t>University of Colorado, Denver</a:t>
            </a:r>
          </a:p>
        </p:txBody>
      </p:sp>
      <p:sp>
        <p:nvSpPr>
          <p:cNvPr id="17413" name="Text Box 5"/>
          <p:cNvSpPr txBox="1">
            <a:spLocks noChangeArrowheads="1"/>
          </p:cNvSpPr>
          <p:nvPr/>
        </p:nvSpPr>
        <p:spPr bwMode="auto">
          <a:xfrm>
            <a:off x="304800" y="1905000"/>
            <a:ext cx="5105400" cy="403187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sng" strike="noStrike" cap="none" normalizeH="0" baseline="0" dirty="0" smtClean="0">
                <a:ln>
                  <a:noFill/>
                </a:ln>
                <a:solidFill>
                  <a:schemeClr val="tx1"/>
                </a:solidFill>
                <a:effectLst/>
                <a:latin typeface="Arial" pitchFamily="34" charset="0"/>
                <a:cs typeface="Arial" pitchFamily="34" charset="0"/>
              </a:rPr>
              <a:t>Committee members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Arial" pitchFamily="34" charset="0"/>
                <a:cs typeface="Arial" pitchFamily="34" charset="0"/>
              </a:rPr>
              <a:t>Dr. </a:t>
            </a:r>
            <a:r>
              <a:rPr kumimoji="0" lang="en-US" sz="3200" b="1" i="0" u="none" strike="noStrike" cap="none" normalizeH="0" baseline="0" dirty="0" err="1" smtClean="0">
                <a:ln>
                  <a:noFill/>
                </a:ln>
                <a:solidFill>
                  <a:schemeClr val="tx1"/>
                </a:solidFill>
                <a:effectLst/>
                <a:latin typeface="Arial" pitchFamily="34" charset="0"/>
                <a:cs typeface="Arial" pitchFamily="34" charset="0"/>
              </a:rPr>
              <a:t>Shyamal</a:t>
            </a:r>
            <a:r>
              <a:rPr kumimoji="0" lang="en-US" sz="3200" b="1" i="0" u="none" strike="noStrike" cap="none" normalizeH="0" baseline="0" dirty="0" smtClean="0">
                <a:ln>
                  <a:noFill/>
                </a:ln>
                <a:solidFill>
                  <a:schemeClr val="tx1"/>
                </a:solidFill>
                <a:effectLst/>
                <a:latin typeface="Arial" pitchFamily="34" charset="0"/>
                <a:cs typeface="Arial" pitchFamily="34" charset="0"/>
              </a:rPr>
              <a:t> Roy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Arial" pitchFamily="34" charset="0"/>
                <a:cs typeface="Arial" pitchFamily="34" charset="0"/>
              </a:rPr>
              <a:t>Dr. Pi-Wan Cheng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Arial" pitchFamily="34" charset="0"/>
                <a:cs typeface="Arial" pitchFamily="34" charset="0"/>
              </a:rPr>
              <a:t>Dr. Donald Leopold</a:t>
            </a:r>
          </a:p>
          <a:p>
            <a:pPr marL="0" marR="0" lvl="0" indent="0" algn="l" defTabSz="914400" rtl="0" eaLnBrk="1" fontAlgn="base" latinLnBrk="0" hangingPunct="1">
              <a:lnSpc>
                <a:spcPct val="100000"/>
              </a:lnSpc>
              <a:spcBef>
                <a:spcPct val="0"/>
              </a:spcBef>
              <a:spcAft>
                <a:spcPct val="0"/>
              </a:spcAft>
              <a:buClrTx/>
              <a:buSzTx/>
              <a:buFontTx/>
              <a:buNone/>
              <a:tabLst/>
            </a:pPr>
            <a:endParaRPr lang="en-US" sz="3200" b="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sng" strike="noStrike" cap="none" normalizeH="0" baseline="0" dirty="0" smtClean="0">
                <a:ln>
                  <a:noFill/>
                </a:ln>
                <a:solidFill>
                  <a:schemeClr val="tx1"/>
                </a:solidFill>
                <a:effectLst/>
                <a:latin typeface="Arial" pitchFamily="34" charset="0"/>
                <a:cs typeface="Arial" pitchFamily="34" charset="0"/>
              </a:rPr>
              <a:t>Collaborators</a:t>
            </a:r>
          </a:p>
          <a:p>
            <a:pPr marL="0" marR="0" lvl="0" indent="0" algn="l" defTabSz="914400" rtl="0" eaLnBrk="1" fontAlgn="base" latinLnBrk="0" hangingPunct="1">
              <a:lnSpc>
                <a:spcPct val="100000"/>
              </a:lnSpc>
              <a:spcBef>
                <a:spcPct val="0"/>
              </a:spcBef>
              <a:spcAft>
                <a:spcPct val="0"/>
              </a:spcAft>
              <a:buClrTx/>
              <a:buSzTx/>
              <a:buFontTx/>
              <a:buNone/>
              <a:tabLst/>
            </a:pPr>
            <a:r>
              <a:rPr lang="en-US" sz="3200" b="1" dirty="0" smtClean="0">
                <a:latin typeface="Arial" pitchFamily="34" charset="0"/>
                <a:cs typeface="Arial" pitchFamily="34" charset="0"/>
              </a:rPr>
              <a:t>Dr. </a:t>
            </a:r>
            <a:r>
              <a:rPr lang="en-US" sz="3200" b="1" dirty="0" err="1" smtClean="0">
                <a:latin typeface="Arial" pitchFamily="34" charset="0"/>
                <a:cs typeface="Arial" pitchFamily="34" charset="0"/>
              </a:rPr>
              <a:t>Ambati</a:t>
            </a:r>
            <a:endParaRPr lang="en-US" sz="3200" b="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3200" b="1" dirty="0" smtClean="0">
                <a:latin typeface="Arial" pitchFamily="34" charset="0"/>
                <a:cs typeface="Arial" pitchFamily="34" charset="0"/>
              </a:rPr>
              <a:t>Dr. </a:t>
            </a:r>
            <a:r>
              <a:rPr lang="en-US" sz="3200" b="1" dirty="0" err="1" smtClean="0">
                <a:latin typeface="Arial" pitchFamily="34" charset="0"/>
                <a:cs typeface="Arial" pitchFamily="34" charset="0"/>
              </a:rPr>
              <a:t>Ramesh</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Abstract</a:t>
            </a:r>
            <a:endParaRPr lang="en-US" sz="3200" u="sng" cap="small" dirty="0">
              <a:solidFill>
                <a:srgbClr val="730000"/>
              </a:solidFill>
            </a:endParaRPr>
          </a:p>
        </p:txBody>
      </p:sp>
      <p:sp>
        <p:nvSpPr>
          <p:cNvPr id="4" name="Footer Placeholder 3"/>
          <p:cNvSpPr>
            <a:spLocks noGrp="1"/>
          </p:cNvSpPr>
          <p:nvPr>
            <p:ph type="ftr" sz="quarter" idx="11"/>
          </p:nvPr>
        </p:nvSpPr>
        <p:spPr/>
        <p:txBody>
          <a:bodyPr/>
          <a:lstStyle/>
          <a:p>
            <a:r>
              <a:rPr lang="en-US" smtClean="0"/>
              <a:t>Young Innovators 2009</a:t>
            </a:r>
            <a:endParaRPr lang="en-US"/>
          </a:p>
        </p:txBody>
      </p:sp>
      <p:pic>
        <p:nvPicPr>
          <p:cNvPr id="5" name="Picture 4" descr="AAPS_LOGO_Grey10_PMS30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sp>
        <p:nvSpPr>
          <p:cNvPr id="1026" name="Rectangle 2"/>
          <p:cNvSpPr>
            <a:spLocks noChangeArrowheads="1"/>
          </p:cNvSpPr>
          <p:nvPr/>
        </p:nvSpPr>
        <p:spPr bwMode="auto">
          <a:xfrm>
            <a:off x="304800" y="990600"/>
            <a:ext cx="8610600" cy="13234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smtClean="0">
                <a:ln>
                  <a:noFill/>
                </a:ln>
                <a:solidFill>
                  <a:srgbClr val="CC0000"/>
                </a:solidFill>
                <a:effectLst/>
                <a:latin typeface="Arial" pitchFamily="34" charset="0"/>
                <a:cs typeface="Arial" pitchFamily="34" charset="0"/>
              </a:rPr>
              <a:t>Purpose:</a:t>
            </a:r>
            <a:r>
              <a:rPr kumimoji="0" lang="en-US" sz="2000" b="0" i="0" u="none" strike="noStrike" cap="none" normalizeH="0" baseline="0" dirty="0" smtClean="0">
                <a:ln>
                  <a:noFill/>
                </a:ln>
                <a:solidFill>
                  <a:schemeClr val="tx1"/>
                </a:solidFill>
                <a:effectLst/>
                <a:latin typeface="Arial" pitchFamily="34" charset="0"/>
                <a:cs typeface="Arial" pitchFamily="34" charset="0"/>
              </a:rPr>
              <a:t> By developing tumor targeted drug-peptide conjugates and functionalized </a:t>
            </a:r>
            <a:r>
              <a:rPr kumimoji="0" lang="en-US" sz="2000" b="0" i="0" u="none" strike="noStrike" cap="none" normalizeH="0" baseline="0" dirty="0" err="1" smtClean="0">
                <a:ln>
                  <a:noFill/>
                </a:ln>
                <a:solidFill>
                  <a:schemeClr val="tx1"/>
                </a:solidFill>
                <a:effectLst/>
                <a:latin typeface="Arial" pitchFamily="34" charset="0"/>
                <a:cs typeface="Arial" pitchFamily="34" charset="0"/>
              </a:rPr>
              <a:t>nanoparticles</a:t>
            </a:r>
            <a:r>
              <a:rPr kumimoji="0" lang="en-US" sz="2000" b="0" i="0" u="none" strike="noStrike" cap="none" normalizeH="0" baseline="0" dirty="0" smtClean="0">
                <a:ln>
                  <a:noFill/>
                </a:ln>
                <a:solidFill>
                  <a:schemeClr val="tx1"/>
                </a:solidFill>
                <a:effectLst/>
                <a:latin typeface="Arial" pitchFamily="34" charset="0"/>
                <a:cs typeface="Arial" pitchFamily="34" charset="0"/>
              </a:rPr>
              <a:t>, the purpose of this study was to advance innovative drug delivery systems for treating lung and prostate cancers.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7"/>
          <p:cNvSpPr/>
          <p:nvPr/>
        </p:nvSpPr>
        <p:spPr>
          <a:xfrm>
            <a:off x="304800" y="1905000"/>
            <a:ext cx="8610600" cy="4093428"/>
          </a:xfrm>
          <a:prstGeom prst="rect">
            <a:avLst/>
          </a:prstGeom>
        </p:spPr>
        <p:txBody>
          <a:bodyPr wrap="square">
            <a:spAutoFit/>
          </a:bodyPr>
          <a:lstStyle/>
          <a:p>
            <a:pPr lvl="0" algn="just" defTabSz="914400" fontAlgn="base">
              <a:spcBef>
                <a:spcPct val="0"/>
              </a:spcBef>
              <a:spcAft>
                <a:spcPct val="0"/>
              </a:spcAft>
            </a:pPr>
            <a:r>
              <a:rPr lang="en-US" sz="2000" b="1" u="sng" dirty="0" smtClean="0">
                <a:solidFill>
                  <a:srgbClr val="CC0000"/>
                </a:solidFill>
                <a:latin typeface="Arial" pitchFamily="34" charset="0"/>
                <a:cs typeface="Arial" pitchFamily="34" charset="0"/>
              </a:rPr>
              <a:t>Methods:</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Deslorelin</a:t>
            </a:r>
            <a:r>
              <a:rPr lang="en-US" sz="2000" dirty="0" smtClean="0">
                <a:latin typeface="Arial" pitchFamily="34" charset="0"/>
                <a:cs typeface="Arial" pitchFamily="34" charset="0"/>
              </a:rPr>
              <a:t> was conjugated to </a:t>
            </a:r>
            <a:r>
              <a:rPr lang="en-US" sz="2000" dirty="0" err="1" smtClean="0">
                <a:latin typeface="Arial" pitchFamily="34" charset="0"/>
                <a:cs typeface="Arial" pitchFamily="34" charset="0"/>
              </a:rPr>
              <a:t>docetaxel</a:t>
            </a:r>
            <a:r>
              <a:rPr lang="en-US" sz="2000" dirty="0" smtClean="0">
                <a:latin typeface="Arial" pitchFamily="34" charset="0"/>
                <a:cs typeface="Arial" pitchFamily="34" charset="0"/>
              </a:rPr>
              <a:t> and conjugation was confirmed using NMR, FTIR and LC-MS analyses. Further, surface functionalized anti-VEGF plasmid (a gift from Dr. </a:t>
            </a:r>
            <a:r>
              <a:rPr lang="en-US" sz="2000" dirty="0" err="1" smtClean="0">
                <a:latin typeface="Arial" pitchFamily="34" charset="0"/>
                <a:cs typeface="Arial" pitchFamily="34" charset="0"/>
              </a:rPr>
              <a:t>Bala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Ambati</a:t>
            </a:r>
            <a:r>
              <a:rPr lang="en-US" sz="2000" dirty="0" smtClean="0">
                <a:latin typeface="Arial" pitchFamily="34" charset="0"/>
                <a:cs typeface="Arial" pitchFamily="34" charset="0"/>
              </a:rPr>
              <a:t>) loaded poly(</a:t>
            </a:r>
            <a:r>
              <a:rPr lang="en-US" sz="2000" dirty="0" err="1" smtClean="0">
                <a:latin typeface="Arial" pitchFamily="34" charset="0"/>
                <a:cs typeface="Arial" pitchFamily="34" charset="0"/>
              </a:rPr>
              <a:t>lactide</a:t>
            </a:r>
            <a:r>
              <a:rPr lang="en-US" sz="2000" dirty="0" smtClean="0">
                <a:latin typeface="Arial" pitchFamily="34" charset="0"/>
                <a:cs typeface="Arial" pitchFamily="34" charset="0"/>
              </a:rPr>
              <a:t>-co-</a:t>
            </a:r>
            <a:r>
              <a:rPr lang="en-US" sz="2000" dirty="0" err="1" smtClean="0">
                <a:latin typeface="Arial" pitchFamily="34" charset="0"/>
                <a:cs typeface="Arial" pitchFamily="34" charset="0"/>
              </a:rPr>
              <a:t>glycolide</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nanoparticles</a:t>
            </a:r>
            <a:r>
              <a:rPr lang="en-US" sz="2000" dirty="0" smtClean="0">
                <a:latin typeface="Arial" pitchFamily="34" charset="0"/>
                <a:cs typeface="Arial" pitchFamily="34" charset="0"/>
              </a:rPr>
              <a:t> (NP) were prepared and used in various studies. In vitro </a:t>
            </a:r>
            <a:r>
              <a:rPr lang="en-US" sz="2000" dirty="0" err="1" smtClean="0">
                <a:latin typeface="Arial" pitchFamily="34" charset="0"/>
                <a:cs typeface="Arial" pitchFamily="34" charset="0"/>
              </a:rPr>
              <a:t>antiproliferative</a:t>
            </a:r>
            <a:r>
              <a:rPr lang="en-US" sz="2000" dirty="0" smtClean="0">
                <a:latin typeface="Arial" pitchFamily="34" charset="0"/>
                <a:cs typeface="Arial" pitchFamily="34" charset="0"/>
              </a:rPr>
              <a:t> effects of the drug and conjugate in </a:t>
            </a:r>
            <a:r>
              <a:rPr lang="en-US" sz="2000" dirty="0" err="1" smtClean="0">
                <a:latin typeface="Arial" pitchFamily="34" charset="0"/>
                <a:cs typeface="Arial" pitchFamily="34" charset="0"/>
              </a:rPr>
              <a:t>LNCaP</a:t>
            </a:r>
            <a:r>
              <a:rPr lang="en-US" sz="2000" dirty="0" smtClean="0">
                <a:latin typeface="Arial" pitchFamily="34" charset="0"/>
                <a:cs typeface="Arial" pitchFamily="34" charset="0"/>
              </a:rPr>
              <a:t>, PC-3 and H1299 cells were determined using an MTT assay. Further, the efficacy of the drug conjugate following intravenous dosing was determined in mouse </a:t>
            </a:r>
            <a:r>
              <a:rPr lang="en-US" sz="2000" dirty="0" err="1" smtClean="0">
                <a:latin typeface="Arial" pitchFamily="34" charset="0"/>
                <a:cs typeface="Arial" pitchFamily="34" charset="0"/>
              </a:rPr>
              <a:t>xenograft</a:t>
            </a:r>
            <a:r>
              <a:rPr lang="en-US" sz="2000" dirty="0" smtClean="0">
                <a:latin typeface="Arial" pitchFamily="34" charset="0"/>
                <a:cs typeface="Arial" pitchFamily="34" charset="0"/>
              </a:rPr>
              <a:t> models. RGD peptide conjugated, plasmid containing NP were assessed for their ability to enhance the antitumor efficacy of </a:t>
            </a:r>
            <a:r>
              <a:rPr lang="en-US" sz="2000" dirty="0" err="1" smtClean="0">
                <a:latin typeface="Arial" pitchFamily="34" charset="0"/>
                <a:cs typeface="Arial" pitchFamily="34" charset="0"/>
              </a:rPr>
              <a:t>deslorelin-docetaxel</a:t>
            </a:r>
            <a:r>
              <a:rPr lang="en-US" sz="2000" dirty="0" smtClean="0">
                <a:latin typeface="Arial" pitchFamily="34" charset="0"/>
                <a:cs typeface="Arial" pitchFamily="34" charset="0"/>
              </a:rPr>
              <a:t> conjugate. Finally, </a:t>
            </a:r>
            <a:r>
              <a:rPr lang="en-US" sz="2000" dirty="0" err="1" smtClean="0">
                <a:latin typeface="Arial" pitchFamily="34" charset="0"/>
                <a:cs typeface="Arial" pitchFamily="34" charset="0"/>
              </a:rPr>
              <a:t>deslorelin</a:t>
            </a:r>
            <a:r>
              <a:rPr lang="en-US" sz="2000" dirty="0" smtClean="0">
                <a:latin typeface="Arial" pitchFamily="34" charset="0"/>
                <a:cs typeface="Arial" pitchFamily="34" charset="0"/>
              </a:rPr>
              <a:t> and </a:t>
            </a:r>
            <a:r>
              <a:rPr lang="en-US" sz="2000" dirty="0" err="1" smtClean="0">
                <a:latin typeface="Arial" pitchFamily="34" charset="0"/>
                <a:cs typeface="Arial" pitchFamily="34" charset="0"/>
              </a:rPr>
              <a:t>transferrin</a:t>
            </a:r>
            <a:r>
              <a:rPr lang="en-US" sz="2000" dirty="0" smtClean="0">
                <a:latin typeface="Arial" pitchFamily="34" charset="0"/>
                <a:cs typeface="Arial" pitchFamily="34" charset="0"/>
              </a:rPr>
              <a:t> functionalized NP were assessed for enhancing noninvasive delivery of plasmid across excised nasal tissue for effects in target prostate cancer cells.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References</a:t>
            </a:r>
            <a:endParaRPr lang="en-US" sz="3200" u="sng" cap="small" dirty="0">
              <a:solidFill>
                <a:srgbClr val="730000"/>
              </a:solidFill>
            </a:endParaRPr>
          </a:p>
        </p:txBody>
      </p:sp>
      <p:sp>
        <p:nvSpPr>
          <p:cNvPr id="4" name="Footer Placeholder 3"/>
          <p:cNvSpPr>
            <a:spLocks noGrp="1"/>
          </p:cNvSpPr>
          <p:nvPr>
            <p:ph type="ftr" sz="quarter" idx="11"/>
          </p:nvPr>
        </p:nvSpPr>
        <p:spPr/>
        <p:txBody>
          <a:bodyPr/>
          <a:lstStyle/>
          <a:p>
            <a:r>
              <a:rPr lang="en-US" smtClean="0"/>
              <a:t>Young Innovators 2009</a:t>
            </a:r>
            <a:endParaRPr lang="en-US"/>
          </a:p>
        </p:txBody>
      </p:sp>
      <p:pic>
        <p:nvPicPr>
          <p:cNvPr id="5" name="Picture 4" descr="AAPS_LOGO_Grey10_PMS30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sp>
        <p:nvSpPr>
          <p:cNvPr id="16386" name="Text Box 2"/>
          <p:cNvSpPr txBox="1">
            <a:spLocks noGrp="1" noChangeArrowheads="1"/>
          </p:cNvSpPr>
          <p:nvPr>
            <p:ph idx="1"/>
          </p:nvPr>
        </p:nvSpPr>
        <p:spPr bwMode="auto">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
                <a:schemeClr val="tx1"/>
              </a:buClr>
              <a:buSzPts val="2000"/>
              <a:buFont typeface="Arial" pitchFamily="34" charset="0"/>
              <a:buChar char="•"/>
              <a:tabLst/>
            </a:pPr>
            <a:r>
              <a:rPr kumimoji="0" lang="en-US" sz="2000" b="1" i="0" u="none" strike="noStrike" cap="none" normalizeH="0" baseline="0" smtClean="0">
                <a:ln>
                  <a:noFill/>
                </a:ln>
                <a:solidFill>
                  <a:schemeClr val="tx1"/>
                </a:solidFill>
                <a:effectLst/>
                <a:latin typeface="Arial" pitchFamily="34" charset="0"/>
                <a:cs typeface="Arial" pitchFamily="34" charset="0"/>
              </a:rPr>
              <a:t>A. Jemal, R. Siegel, E. Ward, Y. Hao, J. Xu, T. Murray, and M. J. Thun. Cancer statistics, 2008. CA Cancer J Clin 58: 71-96 (2008)</a:t>
            </a:r>
          </a:p>
          <a:p>
            <a:pPr marL="0" marR="0" lvl="0" indent="0" algn="l" defTabSz="914400" rtl="0" eaLnBrk="1" fontAlgn="base" latinLnBrk="0" hangingPunct="1">
              <a:lnSpc>
                <a:spcPct val="100000"/>
              </a:lnSpc>
              <a:spcBef>
                <a:spcPct val="0"/>
              </a:spcBef>
              <a:spcAft>
                <a:spcPct val="0"/>
              </a:spcAft>
              <a:buClr>
                <a:schemeClr val="tx1"/>
              </a:buClr>
              <a:buSzPts val="2000"/>
              <a:buFont typeface="Arial" pitchFamily="34" charset="0"/>
              <a:buChar char="•"/>
              <a:tabLst/>
            </a:pPr>
            <a:r>
              <a:rPr kumimoji="0" lang="en-US" sz="2000" b="1" i="0" u="none" strike="noStrike" cap="none" normalizeH="0" baseline="0" smtClean="0">
                <a:ln>
                  <a:noFill/>
                </a:ln>
                <a:solidFill>
                  <a:schemeClr val="tx1"/>
                </a:solidFill>
                <a:effectLst/>
                <a:latin typeface="Arial" pitchFamily="34" charset="0"/>
                <a:cs typeface="Arial" pitchFamily="34" charset="0"/>
              </a:rPr>
              <a:t>S. Sundaram, C. Durairaj, R. Kadam, and U. B. Kompella. LHRH-receptor targeted deslorlein-docetaxel conjugates enhance efficacy of docetaxel in prostate cancer therapy. Molecular Cancer Therapeutics 8(6): 1655-65 (2009)</a:t>
            </a:r>
          </a:p>
          <a:p>
            <a:pPr marL="0" marR="0" lvl="0" indent="0" algn="l" defTabSz="914400" rtl="0" eaLnBrk="1" fontAlgn="base" latinLnBrk="0" hangingPunct="1">
              <a:lnSpc>
                <a:spcPct val="100000"/>
              </a:lnSpc>
              <a:spcBef>
                <a:spcPct val="0"/>
              </a:spcBef>
              <a:spcAft>
                <a:spcPct val="0"/>
              </a:spcAft>
              <a:buClr>
                <a:schemeClr val="tx1"/>
              </a:buClr>
              <a:buSzPts val="2000"/>
              <a:buFont typeface="Arial" pitchFamily="34" charset="0"/>
              <a:buChar char="•"/>
              <a:tabLst/>
            </a:pPr>
            <a:r>
              <a:rPr kumimoji="0" lang="en-US" sz="2000" b="1" i="0" u="none" strike="noStrike" cap="none" normalizeH="0" baseline="0" smtClean="0">
                <a:ln>
                  <a:noFill/>
                </a:ln>
                <a:solidFill>
                  <a:schemeClr val="tx1"/>
                </a:solidFill>
                <a:effectLst/>
                <a:latin typeface="Arial" pitchFamily="34" charset="0"/>
                <a:cs typeface="Arial" pitchFamily="34" charset="0"/>
              </a:rPr>
              <a:t>S. Sundaram, R. Trivedi, C. Durairaj, R. Ramesh, B. K. Ambati, and U. B. Kompella. Targeted drug and gene delivery systems for lung cancer therapy. Clin Cancer Res (2009)</a:t>
            </a:r>
          </a:p>
          <a:p>
            <a:pPr marL="0" marR="0" lvl="0" indent="0" algn="l" defTabSz="914400" rtl="0" eaLnBrk="1" fontAlgn="base" latinLnBrk="0" hangingPunct="1">
              <a:lnSpc>
                <a:spcPct val="100000"/>
              </a:lnSpc>
              <a:spcBef>
                <a:spcPct val="0"/>
              </a:spcBef>
              <a:spcAft>
                <a:spcPct val="0"/>
              </a:spcAft>
              <a:buClr>
                <a:schemeClr val="tx1"/>
              </a:buClr>
              <a:buSzPts val="2000"/>
              <a:buFont typeface="Arial" pitchFamily="34" charset="0"/>
              <a:buChar char="•"/>
              <a:tabLst/>
            </a:pPr>
            <a:r>
              <a:rPr kumimoji="0" lang="en-US" sz="2000" b="1" i="0" u="none" strike="noStrike" cap="none" normalizeH="0" baseline="0" smtClean="0">
                <a:ln>
                  <a:noFill/>
                </a:ln>
                <a:solidFill>
                  <a:schemeClr val="tx1"/>
                </a:solidFill>
                <a:effectLst/>
                <a:latin typeface="Arial" pitchFamily="34" charset="0"/>
                <a:cs typeface="Arial" pitchFamily="34" charset="0"/>
              </a:rPr>
              <a:t>S. Sundaram, S. K. Roy, B. K. Ambati, and U. B. Kompella. Surface functionalized nanoparticles for targeted gene delivery across nasal respiratory epithelium. FASEB J 23: 1-14 (2009)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BIOS/Contact info</a:t>
            </a:r>
            <a:endParaRPr lang="en-US" sz="3200" u="sng" cap="small" dirty="0">
              <a:solidFill>
                <a:srgbClr val="730000"/>
              </a:solidFill>
            </a:endParaRPr>
          </a:p>
        </p:txBody>
      </p:sp>
      <p:sp>
        <p:nvSpPr>
          <p:cNvPr id="3" name="Content Placeholder 2"/>
          <p:cNvSpPr>
            <a:spLocks noGrp="1"/>
          </p:cNvSpPr>
          <p:nvPr>
            <p:ph idx="1"/>
          </p:nvPr>
        </p:nvSpPr>
        <p:spPr>
          <a:xfrm>
            <a:off x="457200" y="1371600"/>
            <a:ext cx="8229600" cy="4525963"/>
          </a:xfrm>
        </p:spPr>
        <p:txBody>
          <a:bodyPr/>
          <a:lstStyle/>
          <a:p>
            <a:r>
              <a:rPr lang="en-US" dirty="0" smtClean="0"/>
              <a:t>Sneha </a:t>
            </a:r>
            <a:r>
              <a:rPr lang="en-US" dirty="0" err="1" smtClean="0"/>
              <a:t>Sundaram</a:t>
            </a:r>
            <a:r>
              <a:rPr lang="en-US" dirty="0" smtClean="0"/>
              <a:t>, Ph.D.</a:t>
            </a:r>
          </a:p>
          <a:p>
            <a:r>
              <a:rPr lang="en-US" dirty="0" smtClean="0"/>
              <a:t>Post-Doctoral Fellow; University of Colorado Denver, 2009 – present</a:t>
            </a:r>
          </a:p>
          <a:p>
            <a:r>
              <a:rPr lang="en-US" dirty="0" smtClean="0"/>
              <a:t>PhD; University of Nebraska Medical Center; 2003-2009</a:t>
            </a:r>
          </a:p>
          <a:p>
            <a:r>
              <a:rPr lang="en-US" dirty="0" smtClean="0"/>
              <a:t>BS; University of Mumbai; 1998-2001</a:t>
            </a:r>
          </a:p>
          <a:p>
            <a:r>
              <a:rPr lang="en-US" dirty="0" smtClean="0"/>
              <a:t>Email: </a:t>
            </a:r>
            <a:r>
              <a:rPr lang="en-US" dirty="0" smtClean="0">
                <a:hlinkClick r:id="rId2"/>
              </a:rPr>
              <a:t>sneha.sundaram@ucdenver.edu</a:t>
            </a:r>
            <a:endParaRPr lang="en-US" dirty="0" smtClean="0"/>
          </a:p>
          <a:p>
            <a:r>
              <a:rPr lang="en-US" dirty="0" smtClean="0"/>
              <a:t>Ph: 620-875-9165</a:t>
            </a:r>
            <a:endParaRPr lang="en-US" dirty="0"/>
          </a:p>
        </p:txBody>
      </p:sp>
      <p:sp>
        <p:nvSpPr>
          <p:cNvPr id="4" name="Footer Placeholder 3"/>
          <p:cNvSpPr>
            <a:spLocks noGrp="1"/>
          </p:cNvSpPr>
          <p:nvPr>
            <p:ph type="ftr" sz="quarter" idx="11"/>
          </p:nvPr>
        </p:nvSpPr>
        <p:spPr/>
        <p:txBody>
          <a:bodyPr/>
          <a:lstStyle/>
          <a:p>
            <a:r>
              <a:rPr lang="en-US" smtClean="0"/>
              <a:t>Young Innovators 2009</a:t>
            </a:r>
            <a:endParaRPr lang="en-US"/>
          </a:p>
        </p:txBody>
      </p:sp>
      <p:pic>
        <p:nvPicPr>
          <p:cNvPr id="5" name="Picture 4" descr="AAPS_LOGO_Grey10_PMS30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304800" y="6013106"/>
            <a:ext cx="1365250" cy="4572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u="sng" cap="small" dirty="0" smtClean="0">
                <a:solidFill>
                  <a:srgbClr val="730000"/>
                </a:solidFill>
              </a:rPr>
              <a:t>Abstract</a:t>
            </a:r>
            <a:endParaRPr lang="en-US" sz="3200" dirty="0"/>
          </a:p>
        </p:txBody>
      </p:sp>
      <p:sp>
        <p:nvSpPr>
          <p:cNvPr id="4" name="Footer Placeholder 3"/>
          <p:cNvSpPr>
            <a:spLocks noGrp="1"/>
          </p:cNvSpPr>
          <p:nvPr>
            <p:ph type="ftr" sz="quarter" idx="11"/>
          </p:nvPr>
        </p:nvSpPr>
        <p:spPr/>
        <p:txBody>
          <a:bodyPr/>
          <a:lstStyle/>
          <a:p>
            <a:r>
              <a:rPr lang="en-US" smtClean="0"/>
              <a:t>Young Innovators 2009</a:t>
            </a:r>
            <a:endParaRPr lang="en-US"/>
          </a:p>
        </p:txBody>
      </p:sp>
      <p:pic>
        <p:nvPicPr>
          <p:cNvPr id="5" name="Picture 4" descr="AAPS_LOGO_Grey10_PMS30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sp>
        <p:nvSpPr>
          <p:cNvPr id="8" name="Rectangle 7"/>
          <p:cNvSpPr/>
          <p:nvPr/>
        </p:nvSpPr>
        <p:spPr>
          <a:xfrm>
            <a:off x="0" y="715962"/>
            <a:ext cx="9144000" cy="5324535"/>
          </a:xfrm>
          <a:prstGeom prst="rect">
            <a:avLst/>
          </a:prstGeom>
        </p:spPr>
        <p:txBody>
          <a:bodyPr wrap="square">
            <a:spAutoFit/>
          </a:bodyPr>
          <a:lstStyle/>
          <a:p>
            <a:pPr lvl="0" algn="just" defTabSz="914400" fontAlgn="base">
              <a:spcBef>
                <a:spcPct val="0"/>
              </a:spcBef>
              <a:spcAft>
                <a:spcPct val="0"/>
              </a:spcAft>
            </a:pPr>
            <a:r>
              <a:rPr lang="en-US" sz="2000" b="1" u="sng" dirty="0" smtClean="0">
                <a:solidFill>
                  <a:srgbClr val="CC0000"/>
                </a:solidFill>
                <a:latin typeface="Arial" pitchFamily="34" charset="0"/>
                <a:cs typeface="Arial" pitchFamily="34" charset="0"/>
              </a:rPr>
              <a:t>Results:</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Deslorelin-docetaxel</a:t>
            </a:r>
            <a:r>
              <a:rPr lang="en-US" sz="2000" dirty="0" smtClean="0">
                <a:latin typeface="Arial" pitchFamily="34" charset="0"/>
                <a:cs typeface="Arial" pitchFamily="34" charset="0"/>
              </a:rPr>
              <a:t> enhanced </a:t>
            </a:r>
            <a:r>
              <a:rPr lang="en-US" sz="2000" dirty="0" err="1" smtClean="0">
                <a:latin typeface="Arial" pitchFamily="34" charset="0"/>
                <a:cs typeface="Arial" pitchFamily="34" charset="0"/>
              </a:rPr>
              <a:t>antiproliferative</a:t>
            </a:r>
            <a:r>
              <a:rPr lang="en-US" sz="2000" dirty="0" smtClean="0">
                <a:latin typeface="Arial" pitchFamily="34" charset="0"/>
                <a:cs typeface="Arial" pitchFamily="34" charset="0"/>
              </a:rPr>
              <a:t> efficacy of </a:t>
            </a:r>
            <a:r>
              <a:rPr lang="en-US" sz="2000" dirty="0" err="1" smtClean="0">
                <a:latin typeface="Arial" pitchFamily="34" charset="0"/>
                <a:cs typeface="Arial" pitchFamily="34" charset="0"/>
              </a:rPr>
              <a:t>docetaxel</a:t>
            </a:r>
            <a:r>
              <a:rPr lang="en-US" sz="2000" dirty="0" smtClean="0">
                <a:latin typeface="Arial" pitchFamily="34" charset="0"/>
                <a:cs typeface="Arial" pitchFamily="34" charset="0"/>
              </a:rPr>
              <a:t> in both prostate and lung cancer cells by about 10-fold. Intravenous </a:t>
            </a:r>
            <a:r>
              <a:rPr lang="en-US" sz="2000" dirty="0" err="1" smtClean="0">
                <a:latin typeface="Arial" pitchFamily="34" charset="0"/>
                <a:cs typeface="Arial" pitchFamily="34" charset="0"/>
              </a:rPr>
              <a:t>deslorelin-docetaxel</a:t>
            </a:r>
            <a:r>
              <a:rPr lang="en-US" sz="2000" dirty="0" smtClean="0">
                <a:latin typeface="Arial" pitchFamily="34" charset="0"/>
                <a:cs typeface="Arial" pitchFamily="34" charset="0"/>
              </a:rPr>
              <a:t> achieved 5.5- and 2.5-fold greater tumor inhibition compared to </a:t>
            </a:r>
            <a:r>
              <a:rPr lang="en-US" sz="2000" dirty="0" err="1" smtClean="0">
                <a:latin typeface="Arial" pitchFamily="34" charset="0"/>
                <a:cs typeface="Arial" pitchFamily="34" charset="0"/>
              </a:rPr>
              <a:t>docetaxel</a:t>
            </a:r>
            <a:r>
              <a:rPr lang="en-US" sz="2000" dirty="0" smtClean="0">
                <a:latin typeface="Arial" pitchFamily="34" charset="0"/>
                <a:cs typeface="Arial" pitchFamily="34" charset="0"/>
              </a:rPr>
              <a:t> in PC-3 prostate and H1299 lung cancer </a:t>
            </a:r>
            <a:r>
              <a:rPr lang="en-US" sz="2000" dirty="0" err="1" smtClean="0">
                <a:latin typeface="Arial" pitchFamily="34" charset="0"/>
                <a:cs typeface="Arial" pitchFamily="34" charset="0"/>
              </a:rPr>
              <a:t>xenograft</a:t>
            </a:r>
            <a:r>
              <a:rPr lang="en-US" sz="2000" dirty="0" smtClean="0">
                <a:latin typeface="Arial" pitchFamily="34" charset="0"/>
                <a:cs typeface="Arial" pitchFamily="34" charset="0"/>
              </a:rPr>
              <a:t> models, respectively. RGD functionalized plasmid loaded NP were more effective than non-functionalized NP in the lung cancer model. Further, co-administration of </a:t>
            </a:r>
            <a:r>
              <a:rPr lang="en-US" sz="2000" dirty="0" err="1" smtClean="0">
                <a:latin typeface="Arial" pitchFamily="34" charset="0"/>
                <a:cs typeface="Arial" pitchFamily="34" charset="0"/>
              </a:rPr>
              <a:t>deslorelin-docetaxel</a:t>
            </a:r>
            <a:r>
              <a:rPr lang="en-US" sz="2000" dirty="0" smtClean="0">
                <a:latin typeface="Arial" pitchFamily="34" charset="0"/>
                <a:cs typeface="Arial" pitchFamily="34" charset="0"/>
              </a:rPr>
              <a:t> with plasmid containing RGD functionalized NP resulted in the greatest reduction in tumor size. Nasal transport studies with functionalized plasmid loaded NP followed by exposure of the transported particles to prostate cancer cells indicated that the NP exhibited nasal transport, nasal uptake and target cell efficacy in the order: </a:t>
            </a:r>
            <a:r>
              <a:rPr lang="en-US" sz="2000" dirty="0" err="1" smtClean="0">
                <a:latin typeface="Arial" pitchFamily="34" charset="0"/>
                <a:cs typeface="Arial" pitchFamily="34" charset="0"/>
              </a:rPr>
              <a:t>transferrin</a:t>
            </a:r>
            <a:r>
              <a:rPr lang="en-US" sz="2000" dirty="0" smtClean="0">
                <a:latin typeface="Arial" pitchFamily="34" charset="0"/>
                <a:cs typeface="Arial" pitchFamily="34" charset="0"/>
              </a:rPr>
              <a:t> functionalized NP &gt; </a:t>
            </a:r>
            <a:r>
              <a:rPr lang="en-US" sz="2000" dirty="0" err="1" smtClean="0">
                <a:latin typeface="Arial" pitchFamily="34" charset="0"/>
                <a:cs typeface="Arial" pitchFamily="34" charset="0"/>
              </a:rPr>
              <a:t>deslorelin</a:t>
            </a:r>
            <a:r>
              <a:rPr lang="en-US" sz="2000" dirty="0" smtClean="0">
                <a:latin typeface="Arial" pitchFamily="34" charset="0"/>
                <a:cs typeface="Arial" pitchFamily="34" charset="0"/>
              </a:rPr>
              <a:t> functionalized NP &gt; non-functionalized NP &gt;&gt; plasmid alone suggesting the suitability of functionalized NP for non-invasive systemic gene delivery via the nose. </a:t>
            </a:r>
          </a:p>
          <a:p>
            <a:pPr lvl="0" algn="just" defTabSz="914400" fontAlgn="base">
              <a:spcBef>
                <a:spcPct val="0"/>
              </a:spcBef>
              <a:spcAft>
                <a:spcPct val="0"/>
              </a:spcAft>
            </a:pPr>
            <a:r>
              <a:rPr lang="en-US" sz="2000" b="1" u="sng" dirty="0" smtClean="0">
                <a:solidFill>
                  <a:srgbClr val="CC0000"/>
                </a:solidFill>
                <a:latin typeface="Arial" pitchFamily="34" charset="0"/>
                <a:cs typeface="Arial" pitchFamily="34" charset="0"/>
              </a:rPr>
              <a:t>Conclusions:</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Deslorelin</a:t>
            </a:r>
            <a:r>
              <a:rPr lang="en-US" sz="2000" dirty="0" smtClean="0">
                <a:latin typeface="Arial" pitchFamily="34" charset="0"/>
                <a:cs typeface="Arial" pitchFamily="34" charset="0"/>
              </a:rPr>
              <a:t> conjugation enhances anticancer activity of </a:t>
            </a:r>
            <a:r>
              <a:rPr lang="en-US" sz="2000" dirty="0" err="1" smtClean="0">
                <a:latin typeface="Arial" pitchFamily="34" charset="0"/>
                <a:cs typeface="Arial" pitchFamily="34" charset="0"/>
              </a:rPr>
              <a:t>docetaxel</a:t>
            </a:r>
            <a:r>
              <a:rPr lang="en-US" sz="2000" dirty="0" smtClean="0">
                <a:latin typeface="Arial" pitchFamily="34" charset="0"/>
                <a:cs typeface="Arial" pitchFamily="34" charset="0"/>
              </a:rPr>
              <a:t> both in vitro and in vivo in cancer models. </a:t>
            </a:r>
            <a:r>
              <a:rPr lang="en-US" sz="2000" dirty="0" err="1" smtClean="0">
                <a:latin typeface="Arial" pitchFamily="34" charset="0"/>
                <a:cs typeface="Arial" pitchFamily="34" charset="0"/>
              </a:rPr>
              <a:t>Functionalization</a:t>
            </a:r>
            <a:r>
              <a:rPr lang="en-US" sz="2000" dirty="0" smtClean="0">
                <a:latin typeface="Arial" pitchFamily="34" charset="0"/>
                <a:cs typeface="Arial" pitchFamily="34" charset="0"/>
              </a:rPr>
              <a:t> of NP enhances gene delivery via invasive as well as non-invasive routes. </a:t>
            </a:r>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Introduction</a:t>
            </a:r>
            <a:endParaRPr lang="en-US" sz="3200" u="sng" dirty="0"/>
          </a:p>
        </p:txBody>
      </p:sp>
      <p:sp>
        <p:nvSpPr>
          <p:cNvPr id="4" name="Footer Placeholder 3"/>
          <p:cNvSpPr>
            <a:spLocks noGrp="1"/>
          </p:cNvSpPr>
          <p:nvPr>
            <p:ph type="ftr" sz="quarter" idx="11"/>
          </p:nvPr>
        </p:nvSpPr>
        <p:spPr/>
        <p:txBody>
          <a:bodyPr/>
          <a:lstStyle/>
          <a:p>
            <a:r>
              <a:rPr lang="en-US" smtClean="0"/>
              <a:t>Young Innovators 2009</a:t>
            </a:r>
            <a:endParaRPr lang="en-US"/>
          </a:p>
        </p:txBody>
      </p:sp>
      <p:pic>
        <p:nvPicPr>
          <p:cNvPr id="5" name="Picture 4" descr="AAPS_LOGO_Grey10_PMS30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sp>
        <p:nvSpPr>
          <p:cNvPr id="3074" name="Rectangle 2"/>
          <p:cNvSpPr>
            <a:spLocks noChangeArrowheads="1"/>
          </p:cNvSpPr>
          <p:nvPr/>
        </p:nvSpPr>
        <p:spPr bwMode="auto">
          <a:xfrm>
            <a:off x="228600" y="1295400"/>
            <a:ext cx="54102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defTabSz="914400" eaLnBrk="0" fontAlgn="base" hangingPunct="0">
              <a:spcBef>
                <a:spcPct val="20000"/>
              </a:spcBef>
              <a:spcAft>
                <a:spcPct val="0"/>
              </a:spcAft>
              <a:buClr>
                <a:schemeClr val="tx1"/>
              </a:buClr>
              <a:buSzPts val="3100"/>
              <a:buFontTx/>
              <a:buChar char="•"/>
            </a:pPr>
            <a:r>
              <a:rPr kumimoji="0" lang="en-US" sz="3100" b="1" i="0" u="none" strike="noStrike" cap="none" normalizeH="0" baseline="0" dirty="0" smtClean="0">
                <a:ln>
                  <a:noFill/>
                </a:ln>
                <a:solidFill>
                  <a:schemeClr val="tx1"/>
                </a:solidFill>
                <a:effectLst/>
                <a:latin typeface="Arial" pitchFamily="34" charset="0"/>
                <a:cs typeface="Arial" pitchFamily="34" charset="0"/>
              </a:rPr>
              <a:t>New cases (2009): Prostate = 192,280; Lung</a:t>
            </a:r>
            <a:r>
              <a:rPr kumimoji="0" lang="en-US" sz="3100" b="1" i="0" u="none" strike="noStrike" cap="none" normalizeH="0" dirty="0" smtClean="0">
                <a:ln>
                  <a:noFill/>
                </a:ln>
                <a:solidFill>
                  <a:schemeClr val="tx1"/>
                </a:solidFill>
                <a:effectLst/>
                <a:latin typeface="Arial" pitchFamily="34" charset="0"/>
                <a:cs typeface="Arial" pitchFamily="34" charset="0"/>
              </a:rPr>
              <a:t> = </a:t>
            </a:r>
            <a:r>
              <a:rPr lang="en-US" sz="3200" b="1" dirty="0" smtClean="0">
                <a:latin typeface="Arial" pitchFamily="34" charset="0"/>
                <a:cs typeface="Arial" pitchFamily="34" charset="0"/>
              </a:rPr>
              <a:t>219,440</a:t>
            </a:r>
            <a:endParaRPr kumimoji="0" lang="en-US" sz="3100" b="1"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
                <a:schemeClr val="tx1"/>
              </a:buClr>
              <a:buSzPts val="3100"/>
              <a:buFontTx/>
              <a:buChar char="•"/>
              <a:tabLst/>
            </a:pPr>
            <a:r>
              <a:rPr kumimoji="0" lang="en-US" sz="3100" b="1" i="0" u="none" strike="noStrike" cap="none" normalizeH="0" baseline="0" dirty="0" smtClean="0">
                <a:ln>
                  <a:noFill/>
                </a:ln>
                <a:solidFill>
                  <a:schemeClr val="tx1"/>
                </a:solidFill>
                <a:effectLst/>
                <a:latin typeface="Arial" pitchFamily="34" charset="0"/>
                <a:cs typeface="Arial" pitchFamily="34" charset="0"/>
              </a:rPr>
              <a:t>Deaths (2009): Prostate = 27,360; Lung = 159,390</a:t>
            </a:r>
          </a:p>
          <a:p>
            <a:pPr marL="342900" marR="0" lvl="0" indent="-342900" algn="l" defTabSz="914400" rtl="0" eaLnBrk="0" fontAlgn="base" latinLnBrk="0" hangingPunct="0">
              <a:lnSpc>
                <a:spcPct val="100000"/>
              </a:lnSpc>
              <a:spcBef>
                <a:spcPct val="20000"/>
              </a:spcBef>
              <a:spcAft>
                <a:spcPct val="0"/>
              </a:spcAft>
              <a:buClrTx/>
              <a:buSzTx/>
              <a:buFontTx/>
              <a:buChar char="•"/>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6" name="Picture 4" descr="Prostate%20Cancer"/>
          <p:cNvPicPr>
            <a:picLocks noChangeAspect="1" noChangeArrowheads="1"/>
          </p:cNvPicPr>
          <p:nvPr>
            <p:ph sz="quarter" idx="3"/>
          </p:nvPr>
        </p:nvPicPr>
        <p:blipFill>
          <a:blip r:embed="rId6">
            <a:lum bright="6000" contrast="12000"/>
          </a:blip>
          <a:srcRect/>
          <a:stretch>
            <a:fillRect/>
          </a:stretch>
        </p:blipFill>
        <p:spPr bwMode="auto">
          <a:xfrm>
            <a:off x="5638800" y="1295400"/>
            <a:ext cx="2803525" cy="2187575"/>
          </a:xfrm>
          <a:prstGeom prst="rect">
            <a:avLst/>
          </a:prstGeom>
          <a:noFill/>
          <a:ln w="9525">
            <a:noFill/>
            <a:miter lim="800000"/>
            <a:headEnd/>
            <a:tailEnd/>
          </a:ln>
        </p:spPr>
      </p:pic>
      <p:pic>
        <p:nvPicPr>
          <p:cNvPr id="3077" name="Picture 5"/>
          <p:cNvPicPr>
            <a:picLocks noChangeAspect="1" noChangeArrowheads="1"/>
          </p:cNvPicPr>
          <p:nvPr/>
        </p:nvPicPr>
        <p:blipFill>
          <a:blip r:embed="rId7"/>
          <a:srcRect/>
          <a:stretch>
            <a:fillRect/>
          </a:stretch>
        </p:blipFill>
        <p:spPr bwMode="auto">
          <a:xfrm>
            <a:off x="2667000" y="3946181"/>
            <a:ext cx="2667000" cy="2066925"/>
          </a:xfrm>
          <a:prstGeom prst="rect">
            <a:avLst/>
          </a:prstGeom>
          <a:noFill/>
          <a:ln w="9525">
            <a:noFill/>
            <a:miter lim="800000"/>
            <a:headEnd/>
            <a:tailEnd/>
          </a:ln>
          <a:effectLst/>
        </p:spPr>
      </p:pic>
      <p:pic>
        <p:nvPicPr>
          <p:cNvPr id="3078" name="Picture 6"/>
          <p:cNvPicPr>
            <a:picLocks noChangeAspect="1" noChangeArrowheads="1"/>
          </p:cNvPicPr>
          <p:nvPr/>
        </p:nvPicPr>
        <p:blipFill>
          <a:blip r:embed="rId8"/>
          <a:srcRect/>
          <a:stretch>
            <a:fillRect/>
          </a:stretch>
        </p:blipFill>
        <p:spPr bwMode="auto">
          <a:xfrm>
            <a:off x="5722144" y="3946181"/>
            <a:ext cx="2583656" cy="2066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Introduction</a:t>
            </a:r>
            <a:endParaRPr lang="en-US" sz="3200" u="sng" dirty="0"/>
          </a:p>
        </p:txBody>
      </p:sp>
      <p:sp>
        <p:nvSpPr>
          <p:cNvPr id="4" name="Footer Placeholder 3"/>
          <p:cNvSpPr>
            <a:spLocks noGrp="1"/>
          </p:cNvSpPr>
          <p:nvPr>
            <p:ph type="ftr" sz="quarter" idx="11"/>
          </p:nvPr>
        </p:nvSpPr>
        <p:spPr/>
        <p:txBody>
          <a:bodyPr/>
          <a:lstStyle/>
          <a:p>
            <a:r>
              <a:rPr lang="en-US" smtClean="0"/>
              <a:t>Young Innovators 2009</a:t>
            </a:r>
            <a:endParaRPr lang="en-US"/>
          </a:p>
        </p:txBody>
      </p:sp>
      <p:pic>
        <p:nvPicPr>
          <p:cNvPr id="5" name="Picture 4" descr="AAPS_LOGO_Grey10_PMS30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grpSp>
        <p:nvGrpSpPr>
          <p:cNvPr id="4098" name="Group 2"/>
          <p:cNvGrpSpPr>
            <a:grpSpLocks/>
          </p:cNvGrpSpPr>
          <p:nvPr/>
        </p:nvGrpSpPr>
        <p:grpSpPr bwMode="auto">
          <a:xfrm>
            <a:off x="7010400" y="1447800"/>
            <a:ext cx="2355850" cy="4724400"/>
            <a:chOff x="3408" y="816"/>
            <a:chExt cx="1484" cy="2976"/>
          </a:xfrm>
        </p:grpSpPr>
        <p:pic>
          <p:nvPicPr>
            <p:cNvPr id="4099" name="Picture 3"/>
            <p:cNvPicPr>
              <a:picLocks noChangeAspect="1" noChangeArrowheads="1"/>
            </p:cNvPicPr>
            <p:nvPr/>
          </p:nvPicPr>
          <p:blipFill>
            <a:blip r:embed="rId6">
              <a:lum bright="-12000" contrast="48000"/>
            </a:blip>
            <a:srcRect l="76712" t="53334" r="4109" b="12534"/>
            <a:stretch>
              <a:fillRect/>
            </a:stretch>
          </p:blipFill>
          <p:spPr bwMode="auto">
            <a:xfrm>
              <a:off x="3408" y="816"/>
              <a:ext cx="1302" cy="2976"/>
            </a:xfrm>
            <a:prstGeom prst="rect">
              <a:avLst/>
            </a:prstGeom>
            <a:noFill/>
            <a:ln w="9525">
              <a:noFill/>
              <a:miter lim="800000"/>
              <a:headEnd/>
              <a:tailEnd/>
            </a:ln>
            <a:effectLst/>
          </p:spPr>
        </p:pic>
        <p:pic>
          <p:nvPicPr>
            <p:cNvPr id="4100" name="Picture 4" descr="MCj02332110000[1]"/>
            <p:cNvPicPr>
              <a:picLocks noChangeAspect="1" noChangeArrowheads="1"/>
            </p:cNvPicPr>
            <p:nvPr/>
          </p:nvPicPr>
          <p:blipFill>
            <a:blip r:embed="rId7"/>
            <a:srcRect/>
            <a:stretch>
              <a:fillRect/>
            </a:stretch>
          </p:blipFill>
          <p:spPr bwMode="auto">
            <a:xfrm rot="13586830">
              <a:off x="4364" y="1300"/>
              <a:ext cx="387" cy="668"/>
            </a:xfrm>
            <a:prstGeom prst="rect">
              <a:avLst/>
            </a:prstGeom>
            <a:noFill/>
          </p:spPr>
        </p:pic>
      </p:grpSp>
      <p:grpSp>
        <p:nvGrpSpPr>
          <p:cNvPr id="4101" name="Group 5"/>
          <p:cNvGrpSpPr>
            <a:grpSpLocks/>
          </p:cNvGrpSpPr>
          <p:nvPr/>
        </p:nvGrpSpPr>
        <p:grpSpPr bwMode="auto">
          <a:xfrm>
            <a:off x="2286000" y="1676400"/>
            <a:ext cx="2438400" cy="4724400"/>
            <a:chOff x="960" y="816"/>
            <a:chExt cx="1536" cy="2976"/>
          </a:xfrm>
        </p:grpSpPr>
        <p:pic>
          <p:nvPicPr>
            <p:cNvPr id="4102" name="Picture 6"/>
            <p:cNvPicPr>
              <a:picLocks noChangeAspect="1" noChangeArrowheads="1"/>
            </p:cNvPicPr>
            <p:nvPr/>
          </p:nvPicPr>
          <p:blipFill>
            <a:blip r:embed="rId6">
              <a:lum bright="-12000" contrast="48000"/>
            </a:blip>
            <a:srcRect l="76712" t="8533" r="4109" b="57333"/>
            <a:stretch>
              <a:fillRect/>
            </a:stretch>
          </p:blipFill>
          <p:spPr bwMode="auto">
            <a:xfrm>
              <a:off x="960" y="816"/>
              <a:ext cx="1302" cy="2976"/>
            </a:xfrm>
            <a:prstGeom prst="rect">
              <a:avLst/>
            </a:prstGeom>
            <a:noFill/>
            <a:ln w="9525">
              <a:noFill/>
              <a:miter lim="800000"/>
              <a:headEnd/>
              <a:tailEnd/>
            </a:ln>
            <a:effectLst/>
          </p:spPr>
        </p:pic>
        <p:pic>
          <p:nvPicPr>
            <p:cNvPr id="4103" name="Picture 7" descr="MCj02332110000[1]"/>
            <p:cNvPicPr>
              <a:picLocks noChangeAspect="1" noChangeArrowheads="1"/>
            </p:cNvPicPr>
            <p:nvPr/>
          </p:nvPicPr>
          <p:blipFill>
            <a:blip r:embed="rId7"/>
            <a:srcRect/>
            <a:stretch>
              <a:fillRect/>
            </a:stretch>
          </p:blipFill>
          <p:spPr bwMode="auto">
            <a:xfrm rot="13586830">
              <a:off x="1968" y="1300"/>
              <a:ext cx="387" cy="668"/>
            </a:xfrm>
            <a:prstGeom prst="rect">
              <a:avLst/>
            </a:prstGeom>
            <a:noFill/>
          </p:spPr>
        </p:pic>
      </p:grpSp>
      <p:sp>
        <p:nvSpPr>
          <p:cNvPr id="4104" name="Rectangle 8"/>
          <p:cNvSpPr>
            <a:spLocks noChangeArrowheads="1"/>
          </p:cNvSpPr>
          <p:nvPr/>
        </p:nvSpPr>
        <p:spPr bwMode="auto">
          <a:xfrm>
            <a:off x="4572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0000FF"/>
                </a:solidFill>
                <a:effectLst/>
                <a:latin typeface="Arial" pitchFamily="34" charset="0"/>
              </a:rPr>
              <a:t>Chemotherapy</a:t>
            </a:r>
            <a:endParaRPr kumimoji="0" lang="en-US" sz="3200" b="0" i="0" u="none" strike="noStrike" cap="none" normalizeH="0" baseline="0" dirty="0" smtClean="0">
              <a:ln>
                <a:noFill/>
              </a:ln>
              <a:solidFill>
                <a:schemeClr val="tx2"/>
              </a:solidFill>
              <a:effectLst/>
              <a:latin typeface="Arial" pitchFamily="34" charset="0"/>
            </a:endParaRPr>
          </a:p>
        </p:txBody>
      </p:sp>
      <p:sp>
        <p:nvSpPr>
          <p:cNvPr id="4105" name="Rectangle 9"/>
          <p:cNvSpPr>
            <a:spLocks noChangeArrowheads="1"/>
          </p:cNvSpPr>
          <p:nvPr/>
        </p:nvSpPr>
        <p:spPr bwMode="auto">
          <a:xfrm>
            <a:off x="4343400" y="1443038"/>
            <a:ext cx="3429000"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tx1"/>
              </a:buClr>
              <a:buSzPts val="2400"/>
              <a:buFontTx/>
              <a:buChar char="•"/>
              <a:tabLst/>
            </a:pPr>
            <a:r>
              <a:rPr kumimoji="0" lang="en-US" sz="2400" b="1" i="0" u="none" strike="noStrike" cap="none" normalizeH="0" baseline="0" dirty="0" smtClean="0">
                <a:ln>
                  <a:noFill/>
                </a:ln>
                <a:solidFill>
                  <a:schemeClr val="tx1"/>
                </a:solidFill>
                <a:effectLst/>
                <a:latin typeface="Arial" pitchFamily="34" charset="0"/>
              </a:rPr>
              <a:t>Targeted delivery</a:t>
            </a:r>
            <a:r>
              <a:rPr kumimoji="0" lang="en-US" sz="2400" b="1" i="0" u="none" strike="noStrike" cap="none" normalizeH="0" baseline="0" dirty="0" smtClean="0">
                <a:ln>
                  <a:noFill/>
                </a:ln>
                <a:solidFill>
                  <a:srgbClr val="FF0000"/>
                </a:solidFill>
                <a:effectLst/>
                <a:latin typeface="Arial" pitchFamily="34" charset="0"/>
              </a:rPr>
              <a:t> </a:t>
            </a:r>
          </a:p>
          <a:p>
            <a:pPr marL="342900" marR="0" lvl="0" indent="-342900" algn="l" defTabSz="914400" rtl="0" eaLnBrk="0" fontAlgn="base" latinLnBrk="0" hangingPunct="0">
              <a:lnSpc>
                <a:spcPct val="100000"/>
              </a:lnSpc>
              <a:spcBef>
                <a:spcPct val="20000"/>
              </a:spcBef>
              <a:spcAft>
                <a:spcPct val="0"/>
              </a:spcAft>
              <a:buClr>
                <a:srgbClr val="FF0000"/>
              </a:buClr>
              <a:buSzPts val="2200"/>
              <a:buFontTx/>
              <a:buChar char="•"/>
              <a:tabLst/>
            </a:pPr>
            <a:r>
              <a:rPr kumimoji="0" lang="en-US" sz="2200" b="1" i="0" u="none" strike="noStrike" cap="none" normalizeH="0" baseline="0" dirty="0" smtClean="0">
                <a:ln>
                  <a:noFill/>
                </a:ln>
                <a:solidFill>
                  <a:srgbClr val="FF0000"/>
                </a:solidFill>
                <a:effectLst/>
                <a:latin typeface="Arial" pitchFamily="34" charset="0"/>
              </a:rPr>
              <a:t>Specifically to the tumor site</a:t>
            </a:r>
          </a:p>
          <a:p>
            <a:pPr marL="342900" marR="0" lvl="0" indent="-342900" algn="l" defTabSz="914400" rtl="0" eaLnBrk="0" fontAlgn="base" latinLnBrk="0" hangingPunct="0">
              <a:lnSpc>
                <a:spcPct val="100000"/>
              </a:lnSpc>
              <a:spcBef>
                <a:spcPct val="20000"/>
              </a:spcBef>
              <a:spcAft>
                <a:spcPct val="0"/>
              </a:spcAft>
              <a:buClr>
                <a:srgbClr val="FF0000"/>
              </a:buClr>
              <a:buSzPts val="2200"/>
              <a:buFontTx/>
              <a:buChar char="•"/>
              <a:tabLst/>
            </a:pPr>
            <a:r>
              <a:rPr kumimoji="0" lang="en-US" sz="2200" b="1" i="0" u="none" strike="noStrike" cap="none" normalizeH="0" baseline="0" dirty="0" smtClean="0">
                <a:ln>
                  <a:noFill/>
                </a:ln>
                <a:solidFill>
                  <a:srgbClr val="FF0000"/>
                </a:solidFill>
                <a:effectLst/>
                <a:latin typeface="Arial" pitchFamily="34" charset="0"/>
              </a:rPr>
              <a:t>Improved efficiency</a:t>
            </a:r>
          </a:p>
          <a:p>
            <a:pPr marL="342900" marR="0" lvl="0" indent="-342900" algn="l" defTabSz="914400" rtl="0" eaLnBrk="0" fontAlgn="base" latinLnBrk="0" hangingPunct="0">
              <a:lnSpc>
                <a:spcPct val="100000"/>
              </a:lnSpc>
              <a:spcBef>
                <a:spcPct val="20000"/>
              </a:spcBef>
              <a:spcAft>
                <a:spcPct val="0"/>
              </a:spcAft>
              <a:buClr>
                <a:srgbClr val="FF0000"/>
              </a:buClr>
              <a:buSzPts val="2200"/>
              <a:buFontTx/>
              <a:buChar char="•"/>
              <a:tabLst/>
            </a:pPr>
            <a:r>
              <a:rPr kumimoji="0" lang="en-US" sz="2200" b="1" i="0" u="none" strike="noStrike" cap="none" normalizeH="0" baseline="0" dirty="0" smtClean="0">
                <a:ln>
                  <a:noFill/>
                </a:ln>
                <a:solidFill>
                  <a:srgbClr val="FF0000"/>
                </a:solidFill>
                <a:effectLst/>
                <a:latin typeface="Arial" pitchFamily="34" charset="0"/>
              </a:rPr>
              <a:t>Reduced dose = same efficacy</a:t>
            </a:r>
          </a:p>
          <a:p>
            <a:pPr marL="342900" marR="0" lvl="0" indent="-342900" algn="l" defTabSz="914400" rtl="0" eaLnBrk="0" fontAlgn="base" latinLnBrk="0" hangingPunct="0">
              <a:lnSpc>
                <a:spcPct val="100000"/>
              </a:lnSpc>
              <a:spcBef>
                <a:spcPct val="20000"/>
              </a:spcBef>
              <a:spcAft>
                <a:spcPct val="0"/>
              </a:spcAft>
              <a:buClr>
                <a:srgbClr val="FF0000"/>
              </a:buClr>
              <a:buSzPts val="2200"/>
              <a:buFontTx/>
              <a:buChar char="•"/>
              <a:tabLst/>
            </a:pPr>
            <a:r>
              <a:rPr kumimoji="0" lang="en-US" sz="2200" b="1" i="0" u="none" strike="noStrike" cap="none" normalizeH="0" baseline="0" dirty="0" smtClean="0">
                <a:ln>
                  <a:noFill/>
                </a:ln>
                <a:solidFill>
                  <a:srgbClr val="FF0000"/>
                </a:solidFill>
                <a:effectLst/>
                <a:latin typeface="Arial" pitchFamily="34" charset="0"/>
              </a:rPr>
              <a:t>Dose escalation</a:t>
            </a:r>
            <a:endParaRPr kumimoji="0" lang="en-US" sz="2800" b="0" i="0" u="none" strike="noStrike" cap="none" normalizeH="0" baseline="0" dirty="0" smtClean="0">
              <a:ln>
                <a:noFill/>
              </a:ln>
              <a:solidFill>
                <a:schemeClr val="tx1"/>
              </a:solidFill>
              <a:effectLst/>
              <a:latin typeface="Arial" pitchFamily="34" charset="0"/>
            </a:endParaRPr>
          </a:p>
        </p:txBody>
      </p:sp>
      <p:sp>
        <p:nvSpPr>
          <p:cNvPr id="4106" name="Rectangle 10"/>
          <p:cNvSpPr>
            <a:spLocks noChangeArrowheads="1"/>
          </p:cNvSpPr>
          <p:nvPr/>
        </p:nvSpPr>
        <p:spPr bwMode="auto">
          <a:xfrm>
            <a:off x="152400" y="1524000"/>
            <a:ext cx="2743200" cy="2895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
                <a:schemeClr val="tx1"/>
              </a:buClr>
              <a:buSzPts val="2400"/>
              <a:buFont typeface="Arial" pitchFamily="34" charset="0"/>
              <a:buChar char="•"/>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Limitations</a:t>
            </a:r>
          </a:p>
          <a:p>
            <a:pPr marL="0" marR="0" lvl="0" indent="0" algn="l" defTabSz="914400" rtl="0" eaLnBrk="1" fontAlgn="base" latinLnBrk="0" hangingPunct="1">
              <a:lnSpc>
                <a:spcPct val="100000"/>
              </a:lnSpc>
              <a:spcBef>
                <a:spcPct val="0"/>
              </a:spcBef>
              <a:spcAft>
                <a:spcPct val="0"/>
              </a:spcAft>
              <a:buClr>
                <a:srgbClr val="FF0000"/>
              </a:buClr>
              <a:buSzPts val="2200"/>
              <a:buFont typeface="Arial" pitchFamily="34" charset="0"/>
              <a:buChar char="•"/>
              <a:tabLst/>
            </a:pPr>
            <a:r>
              <a:rPr kumimoji="0" lang="en-US" sz="2200" b="1" i="0" u="none" strike="noStrike" cap="none" normalizeH="0" baseline="0" dirty="0" smtClean="0">
                <a:ln>
                  <a:noFill/>
                </a:ln>
                <a:solidFill>
                  <a:srgbClr val="FF0000"/>
                </a:solidFill>
                <a:effectLst/>
                <a:latin typeface="Arial" pitchFamily="34" charset="0"/>
                <a:cs typeface="Arial" pitchFamily="34" charset="0"/>
              </a:rPr>
              <a:t>Non-specific toxicity </a:t>
            </a:r>
          </a:p>
          <a:p>
            <a:pPr marL="0" marR="0" lvl="0" indent="0" algn="l" defTabSz="914400" rtl="0" eaLnBrk="1" fontAlgn="base" latinLnBrk="0" hangingPunct="1">
              <a:lnSpc>
                <a:spcPct val="100000"/>
              </a:lnSpc>
              <a:spcBef>
                <a:spcPct val="0"/>
              </a:spcBef>
              <a:spcAft>
                <a:spcPct val="0"/>
              </a:spcAft>
              <a:buClr>
                <a:srgbClr val="FF0000"/>
              </a:buClr>
              <a:buSzPts val="2200"/>
              <a:buFont typeface="Arial" pitchFamily="34" charset="0"/>
              <a:buChar char="•"/>
              <a:tabLst/>
            </a:pPr>
            <a:r>
              <a:rPr kumimoji="0" lang="en-US" sz="2200" b="1" i="0" u="none" strike="noStrike" cap="none" normalizeH="0" baseline="0" dirty="0" smtClean="0">
                <a:ln>
                  <a:noFill/>
                </a:ln>
                <a:solidFill>
                  <a:srgbClr val="FF0000"/>
                </a:solidFill>
                <a:effectLst/>
                <a:latin typeface="Arial" pitchFamily="34" charset="0"/>
                <a:cs typeface="Arial" pitchFamily="34" charset="0"/>
              </a:rPr>
              <a:t>Intrinsic/ acquired drug resistance</a:t>
            </a:r>
          </a:p>
          <a:p>
            <a:pPr marL="0" marR="0" lvl="0" indent="0" algn="l" defTabSz="914400" rtl="0" eaLnBrk="1" fontAlgn="base" latinLnBrk="0" hangingPunct="1">
              <a:lnSpc>
                <a:spcPct val="100000"/>
              </a:lnSpc>
              <a:spcBef>
                <a:spcPct val="0"/>
              </a:spcBef>
              <a:spcAft>
                <a:spcPct val="0"/>
              </a:spcAft>
              <a:buClr>
                <a:srgbClr val="FF0000"/>
              </a:buClr>
              <a:buSzPts val="2200"/>
              <a:buFont typeface="Arial" pitchFamily="34" charset="0"/>
              <a:buChar char="•"/>
              <a:tabLst/>
            </a:pPr>
            <a:r>
              <a:rPr kumimoji="0" lang="en-US" sz="2200" b="1" i="0" u="none" strike="noStrike" cap="none" normalizeH="0" baseline="0" dirty="0" smtClean="0">
                <a:ln>
                  <a:noFill/>
                </a:ln>
                <a:solidFill>
                  <a:srgbClr val="FF0000"/>
                </a:solidFill>
                <a:effectLst/>
                <a:latin typeface="Arial" pitchFamily="34" charset="0"/>
                <a:cs typeface="Arial" pitchFamily="34" charset="0"/>
              </a:rPr>
              <a:t>Side effects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Introduction</a:t>
            </a:r>
            <a:endParaRPr lang="en-US" sz="3200" u="sng" dirty="0"/>
          </a:p>
        </p:txBody>
      </p:sp>
      <p:sp>
        <p:nvSpPr>
          <p:cNvPr id="4" name="Footer Placeholder 3"/>
          <p:cNvSpPr>
            <a:spLocks noGrp="1"/>
          </p:cNvSpPr>
          <p:nvPr>
            <p:ph type="ftr" sz="quarter" idx="11"/>
          </p:nvPr>
        </p:nvSpPr>
        <p:spPr/>
        <p:txBody>
          <a:bodyPr/>
          <a:lstStyle/>
          <a:p>
            <a:r>
              <a:rPr lang="en-US" smtClean="0"/>
              <a:t>Young Innovators 2009</a:t>
            </a:r>
            <a:endParaRPr lang="en-US"/>
          </a:p>
        </p:txBody>
      </p:sp>
      <p:pic>
        <p:nvPicPr>
          <p:cNvPr id="5" name="Picture 4" descr="AAPS_LOGO_Grey10_PMS30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sp>
        <p:nvSpPr>
          <p:cNvPr id="5122" name="Rectangle 2"/>
          <p:cNvSpPr>
            <a:spLocks noChangeArrowheads="1"/>
          </p:cNvSpPr>
          <p:nvPr/>
        </p:nvSpPr>
        <p:spPr bwMode="auto">
          <a:xfrm>
            <a:off x="685800" y="1112838"/>
            <a:ext cx="7772400" cy="868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FF"/>
                </a:solidFill>
                <a:effectLst/>
                <a:latin typeface="Arial" pitchFamily="34" charset="0"/>
              </a:rPr>
              <a:t>VEGF and angiogenesis: </a:t>
            </a:r>
            <a:r>
              <a:rPr kumimoji="0" lang="en-US" sz="2800" b="1" i="1" u="none" strike="noStrike" cap="none" normalizeH="0" baseline="0" dirty="0" smtClean="0">
                <a:ln>
                  <a:noFill/>
                </a:ln>
                <a:solidFill>
                  <a:srgbClr val="FF0000"/>
                </a:solidFill>
                <a:effectLst/>
                <a:latin typeface="Arial" pitchFamily="34" charset="0"/>
              </a:rPr>
              <a:t>Tumor growth and progression</a:t>
            </a:r>
            <a:endParaRPr kumimoji="0" lang="en-US" sz="2800" b="0" i="0" u="none" strike="noStrike" cap="none" normalizeH="0" baseline="0" dirty="0" smtClean="0">
              <a:ln>
                <a:noFill/>
              </a:ln>
              <a:solidFill>
                <a:schemeClr val="tx2"/>
              </a:solidFill>
              <a:effectLst/>
              <a:latin typeface="Arial" pitchFamily="34" charset="0"/>
            </a:endParaRPr>
          </a:p>
        </p:txBody>
      </p:sp>
      <p:pic>
        <p:nvPicPr>
          <p:cNvPr id="5124" name="Picture 4"/>
          <p:cNvPicPr>
            <a:picLocks noChangeAspect="1" noChangeArrowheads="1"/>
          </p:cNvPicPr>
          <p:nvPr/>
        </p:nvPicPr>
        <p:blipFill>
          <a:blip r:embed="rId6"/>
          <a:srcRect/>
          <a:stretch>
            <a:fillRect/>
          </a:stretch>
        </p:blipFill>
        <p:spPr bwMode="auto">
          <a:xfrm>
            <a:off x="4819650" y="2085975"/>
            <a:ext cx="4324350" cy="3019425"/>
          </a:xfrm>
          <a:prstGeom prst="rect">
            <a:avLst/>
          </a:prstGeom>
          <a:noFill/>
          <a:ln w="9525">
            <a:noFill/>
            <a:miter lim="800000"/>
            <a:headEnd/>
            <a:tailEnd/>
          </a:ln>
          <a:effectLst/>
        </p:spPr>
      </p:pic>
      <p:sp>
        <p:nvSpPr>
          <p:cNvPr id="5125" name="Rectangle 5"/>
          <p:cNvSpPr>
            <a:spLocks noChangeArrowheads="1"/>
          </p:cNvSpPr>
          <p:nvPr/>
        </p:nvSpPr>
        <p:spPr bwMode="auto">
          <a:xfrm>
            <a:off x="152400" y="5036403"/>
            <a:ext cx="9296400" cy="83099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FF"/>
                </a:solidFill>
                <a:effectLst/>
                <a:latin typeface="Arial" pitchFamily="34" charset="0"/>
                <a:cs typeface="Arial" pitchFamily="34" charset="0"/>
              </a:rPr>
              <a:t>VEGF inhibition </a:t>
            </a:r>
            <a:r>
              <a:rPr kumimoji="0" lang="en-US" sz="2400" b="1" i="0" u="none" strike="noStrike" cap="none" normalizeH="0" baseline="0" dirty="0" smtClean="0">
                <a:ln>
                  <a:noFill/>
                </a:ln>
                <a:solidFill>
                  <a:srgbClr val="0000FF"/>
                </a:solidFill>
                <a:effectLst/>
                <a:latin typeface="Arial" pitchFamily="34" charset="0"/>
                <a:cs typeface="Arial" pitchFamily="34" charset="0"/>
                <a:sym typeface="Wingdings" pitchFamily="2" charset="2"/>
              </a:rPr>
              <a:t></a:t>
            </a:r>
            <a:r>
              <a:rPr kumimoji="0" lang="en-US" sz="2400" b="1" i="0" u="none" strike="noStrike" cap="none" normalizeH="0" baseline="0" dirty="0" smtClean="0">
                <a:ln>
                  <a:noFill/>
                </a:ln>
                <a:solidFill>
                  <a:srgbClr val="0000FF"/>
                </a:solidFill>
                <a:effectLst/>
                <a:latin typeface="Arial" pitchFamily="34" charset="0"/>
                <a:cs typeface="Arial" pitchFamily="34" charset="0"/>
              </a:rPr>
              <a:t> tumor growth inhibition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FF"/>
                </a:solidFill>
                <a:effectLst/>
                <a:latin typeface="Arial" pitchFamily="34" charset="0"/>
                <a:cs typeface="Arial" pitchFamily="34" charset="0"/>
              </a:rPr>
              <a:t>Gene therapy with anti-VEGF </a:t>
            </a:r>
            <a:r>
              <a:rPr kumimoji="0" lang="en-US" sz="2400" b="1" i="0" u="none" strike="noStrike" cap="none" normalizeH="0" baseline="0" dirty="0" err="1" smtClean="0">
                <a:ln>
                  <a:noFill/>
                </a:ln>
                <a:solidFill>
                  <a:srgbClr val="0000FF"/>
                </a:solidFill>
                <a:effectLst/>
                <a:latin typeface="Arial" pitchFamily="34" charset="0"/>
                <a:cs typeface="Arial" pitchFamily="34" charset="0"/>
              </a:rPr>
              <a:t>intraceptor</a:t>
            </a:r>
            <a:r>
              <a:rPr kumimoji="0" lang="en-US" sz="2400" b="1" i="0" u="none" strike="noStrike" cap="none" normalizeH="0" baseline="0" dirty="0" smtClean="0">
                <a:ln>
                  <a:noFill/>
                </a:ln>
                <a:solidFill>
                  <a:srgbClr val="0000FF"/>
                </a:solidFill>
                <a:effectLst/>
                <a:latin typeface="Arial" pitchFamily="34" charset="0"/>
                <a:cs typeface="Arial" pitchFamily="34" charset="0"/>
              </a:rPr>
              <a:t> (Flt23k) plasmid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6" name="Rectangle 6"/>
          <p:cNvSpPr>
            <a:spLocks noChangeArrowheads="1"/>
          </p:cNvSpPr>
          <p:nvPr/>
        </p:nvSpPr>
        <p:spPr bwMode="auto">
          <a:xfrm>
            <a:off x="0" y="2362200"/>
            <a:ext cx="4800600" cy="267420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tx1"/>
              </a:buClr>
              <a:buSzPts val="2900"/>
              <a:buFontTx/>
              <a:buChar char="•"/>
              <a:tabLst/>
            </a:pPr>
            <a:r>
              <a:rPr kumimoji="0" lang="en-US" sz="2400" b="1" i="0" u="none" strike="noStrike" cap="none" normalizeH="0" baseline="0" smtClean="0">
                <a:ln>
                  <a:noFill/>
                </a:ln>
                <a:solidFill>
                  <a:schemeClr val="tx1"/>
                </a:solidFill>
                <a:effectLst/>
                <a:latin typeface="Arial" pitchFamily="34" charset="0"/>
              </a:rPr>
              <a:t>Tumors cannot grow beyond 2 mm</a:t>
            </a:r>
          </a:p>
          <a:p>
            <a:pPr marL="342900" marR="0" lvl="0" indent="-342900" algn="l" defTabSz="914400" rtl="0" eaLnBrk="0" fontAlgn="base" latinLnBrk="0" hangingPunct="0">
              <a:lnSpc>
                <a:spcPct val="100000"/>
              </a:lnSpc>
              <a:spcBef>
                <a:spcPct val="20000"/>
              </a:spcBef>
              <a:spcAft>
                <a:spcPct val="0"/>
              </a:spcAft>
              <a:buClr>
                <a:schemeClr val="tx1"/>
              </a:buClr>
              <a:buSzPts val="2900"/>
              <a:buFontTx/>
              <a:buChar char="•"/>
              <a:tabLst/>
            </a:pPr>
            <a:r>
              <a:rPr kumimoji="0" lang="en-US" sz="2400" b="1" i="0" u="none" strike="noStrike" cap="none" normalizeH="0" baseline="0" smtClean="0">
                <a:ln>
                  <a:noFill/>
                </a:ln>
                <a:solidFill>
                  <a:schemeClr val="tx1"/>
                </a:solidFill>
                <a:effectLst/>
                <a:latin typeface="Arial" pitchFamily="34" charset="0"/>
              </a:rPr>
              <a:t>Produce VEGF</a:t>
            </a:r>
          </a:p>
          <a:p>
            <a:pPr marL="342900" marR="0" lvl="0" indent="-342900" algn="l" defTabSz="914400" rtl="0" eaLnBrk="0" fontAlgn="base" latinLnBrk="0" hangingPunct="0">
              <a:lnSpc>
                <a:spcPct val="100000"/>
              </a:lnSpc>
              <a:spcBef>
                <a:spcPct val="20000"/>
              </a:spcBef>
              <a:spcAft>
                <a:spcPct val="0"/>
              </a:spcAft>
              <a:buClr>
                <a:schemeClr val="tx1"/>
              </a:buClr>
              <a:buSzPts val="2900"/>
              <a:buFontTx/>
              <a:buChar char="•"/>
              <a:tabLst/>
            </a:pPr>
            <a:r>
              <a:rPr kumimoji="0" lang="en-US" sz="2400" b="1" i="0" u="none" strike="noStrike" cap="none" normalizeH="0" baseline="0" smtClean="0">
                <a:ln>
                  <a:noFill/>
                </a:ln>
                <a:solidFill>
                  <a:schemeClr val="tx1"/>
                </a:solidFill>
                <a:effectLst/>
                <a:latin typeface="Arial" pitchFamily="34" charset="0"/>
              </a:rPr>
              <a:t>VEGF </a:t>
            </a:r>
            <a:r>
              <a:rPr kumimoji="0" lang="en-US" sz="2400" b="1" i="0" u="none" strike="noStrike" cap="none" normalizeH="0" baseline="0" smtClean="0">
                <a:ln>
                  <a:noFill/>
                </a:ln>
                <a:solidFill>
                  <a:schemeClr val="tx1"/>
                </a:solidFill>
                <a:effectLst/>
                <a:latin typeface="Arial" pitchFamily="34" charset="0"/>
                <a:sym typeface="Wingdings" pitchFamily="2" charset="2"/>
              </a:rPr>
              <a:t></a:t>
            </a:r>
            <a:r>
              <a:rPr kumimoji="0" lang="en-US" sz="2400" b="1" i="0" u="none" strike="noStrike" cap="none" normalizeH="0" baseline="0" smtClean="0">
                <a:ln>
                  <a:noFill/>
                </a:ln>
                <a:solidFill>
                  <a:schemeClr val="tx1"/>
                </a:solidFill>
                <a:effectLst/>
                <a:latin typeface="Arial" pitchFamily="34" charset="0"/>
              </a:rPr>
              <a:t> new blood vessel growth </a:t>
            </a:r>
            <a:r>
              <a:rPr kumimoji="0" lang="en-US" sz="2400" b="1" i="0" u="none" strike="noStrike" cap="none" normalizeH="0" baseline="0" smtClean="0">
                <a:ln>
                  <a:noFill/>
                </a:ln>
                <a:solidFill>
                  <a:schemeClr val="tx1"/>
                </a:solidFill>
                <a:effectLst/>
                <a:latin typeface="Arial" pitchFamily="34" charset="0"/>
                <a:sym typeface="Wingdings" pitchFamily="2" charset="2"/>
              </a:rPr>
              <a:t></a:t>
            </a:r>
            <a:r>
              <a:rPr kumimoji="0" lang="en-US" sz="2400" b="1" i="0" u="none" strike="noStrike" cap="none" normalizeH="0" baseline="0" smtClean="0">
                <a:ln>
                  <a:noFill/>
                </a:ln>
                <a:solidFill>
                  <a:schemeClr val="tx1"/>
                </a:solidFill>
                <a:effectLst/>
                <a:latin typeface="Arial" pitchFamily="34" charset="0"/>
              </a:rPr>
              <a:t> tumor growth </a:t>
            </a:r>
            <a:r>
              <a:rPr kumimoji="0" lang="en-US" sz="2400" b="1" i="0" u="none" strike="noStrike" cap="none" normalizeH="0" baseline="0" smtClean="0">
                <a:ln>
                  <a:noFill/>
                </a:ln>
                <a:solidFill>
                  <a:schemeClr val="tx1"/>
                </a:solidFill>
                <a:effectLst/>
                <a:latin typeface="Arial" pitchFamily="34" charset="0"/>
                <a:sym typeface="Wingdings" pitchFamily="2" charset="2"/>
              </a:rPr>
              <a:t></a:t>
            </a:r>
            <a:r>
              <a:rPr kumimoji="0" lang="en-US" sz="2400" b="1" i="0" u="none" strike="noStrike" cap="none" normalizeH="0" baseline="0" smtClean="0">
                <a:ln>
                  <a:noFill/>
                </a:ln>
                <a:solidFill>
                  <a:schemeClr val="tx1"/>
                </a:solidFill>
                <a:effectLst/>
                <a:latin typeface="Arial" pitchFamily="34" charset="0"/>
              </a:rPr>
              <a:t> metastasis</a:t>
            </a:r>
          </a:p>
          <a:p>
            <a:pPr marL="342900" marR="0" lvl="0" indent="-342900" algn="l" defTabSz="914400" rtl="0" eaLnBrk="0" fontAlgn="base" latinLnBrk="0" hangingPunct="0">
              <a:lnSpc>
                <a:spcPct val="100000"/>
              </a:lnSpc>
              <a:spcBef>
                <a:spcPct val="2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Introduction</a:t>
            </a:r>
            <a:endParaRPr lang="en-US" sz="3200" u="sng" dirty="0"/>
          </a:p>
        </p:txBody>
      </p:sp>
      <p:sp>
        <p:nvSpPr>
          <p:cNvPr id="4" name="Footer Placeholder 3"/>
          <p:cNvSpPr>
            <a:spLocks noGrp="1"/>
          </p:cNvSpPr>
          <p:nvPr>
            <p:ph type="ftr" sz="quarter" idx="11"/>
          </p:nvPr>
        </p:nvSpPr>
        <p:spPr/>
        <p:txBody>
          <a:bodyPr/>
          <a:lstStyle/>
          <a:p>
            <a:r>
              <a:rPr lang="en-US" smtClean="0"/>
              <a:t>Young Innovators 2009</a:t>
            </a:r>
            <a:endParaRPr lang="en-US"/>
          </a:p>
        </p:txBody>
      </p:sp>
      <p:pic>
        <p:nvPicPr>
          <p:cNvPr id="5" name="Picture 4" descr="AAPS_LOGO_Grey10_PMS30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pic>
        <p:nvPicPr>
          <p:cNvPr id="6146" name="Picture 2"/>
          <p:cNvPicPr>
            <a:picLocks noChangeAspect="1" noChangeArrowheads="1"/>
          </p:cNvPicPr>
          <p:nvPr/>
        </p:nvPicPr>
        <p:blipFill>
          <a:blip r:embed="rId6"/>
          <a:srcRect/>
          <a:stretch>
            <a:fillRect/>
          </a:stretch>
        </p:blipFill>
        <p:spPr bwMode="auto">
          <a:xfrm>
            <a:off x="1143000" y="1066800"/>
            <a:ext cx="6477000" cy="3048000"/>
          </a:xfrm>
          <a:prstGeom prst="rect">
            <a:avLst/>
          </a:prstGeom>
          <a:noFill/>
          <a:ln w="9525">
            <a:noFill/>
            <a:miter lim="800000"/>
            <a:headEnd/>
            <a:tailEnd/>
          </a:ln>
        </p:spPr>
      </p:pic>
      <p:sp>
        <p:nvSpPr>
          <p:cNvPr id="6148" name="Rectangle 4"/>
          <p:cNvSpPr>
            <a:spLocks noChangeArrowheads="1"/>
          </p:cNvSpPr>
          <p:nvPr/>
        </p:nvSpPr>
        <p:spPr bwMode="auto">
          <a:xfrm>
            <a:off x="4114800" y="4267200"/>
            <a:ext cx="5334000" cy="2590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tx1"/>
              </a:buClr>
              <a:buSzPts val="2400"/>
              <a:buFont typeface="Sylfaen" pitchFamily="18" charset="0"/>
              <a:buChar char="•"/>
              <a:tabLst/>
            </a:pPr>
            <a:r>
              <a:rPr kumimoji="0" lang="en-US" sz="2400" b="1" i="0" u="none" strike="noStrike" cap="none" normalizeH="0" baseline="0" dirty="0" smtClean="0">
                <a:ln>
                  <a:noFill/>
                </a:ln>
                <a:solidFill>
                  <a:schemeClr val="tx1"/>
                </a:solidFill>
                <a:effectLst/>
                <a:latin typeface="Arial" pitchFamily="34" charset="0"/>
              </a:rPr>
              <a:t>LHRH agonist, 1.3 </a:t>
            </a:r>
            <a:r>
              <a:rPr kumimoji="0" lang="en-US" sz="2400" b="1" i="0" u="none" strike="noStrike" cap="none" normalizeH="0" baseline="0" dirty="0" err="1" smtClean="0">
                <a:ln>
                  <a:noFill/>
                </a:ln>
                <a:solidFill>
                  <a:schemeClr val="tx1"/>
                </a:solidFill>
                <a:effectLst/>
                <a:latin typeface="Arial" pitchFamily="34" charset="0"/>
              </a:rPr>
              <a:t>kDa</a:t>
            </a:r>
            <a:endParaRPr kumimoji="0" lang="en-US" sz="2400" b="1" i="0" u="none" strike="noStrike" cap="none" normalizeH="0" baseline="0" dirty="0" smtClean="0">
              <a:ln>
                <a:noFill/>
              </a:ln>
              <a:solidFill>
                <a:schemeClr val="tx1"/>
              </a:solidFill>
              <a:effectLst/>
              <a:latin typeface="Arial" pitchFamily="34" charset="0"/>
            </a:endParaRPr>
          </a:p>
          <a:p>
            <a:pPr marL="342900" marR="0" lvl="0" indent="-342900" algn="l" defTabSz="914400" rtl="0" eaLnBrk="0" fontAlgn="base" latinLnBrk="0" hangingPunct="0">
              <a:lnSpc>
                <a:spcPct val="100000"/>
              </a:lnSpc>
              <a:spcBef>
                <a:spcPct val="20000"/>
              </a:spcBef>
              <a:spcAft>
                <a:spcPct val="0"/>
              </a:spcAft>
              <a:buClr>
                <a:schemeClr val="tx1"/>
              </a:buClr>
              <a:buSzPts val="2400"/>
              <a:buFont typeface="Sylfaen" pitchFamily="18" charset="0"/>
              <a:buChar char="•"/>
              <a:tabLst/>
            </a:pPr>
            <a:r>
              <a:rPr kumimoji="0" lang="en-US" sz="2400" b="1" i="0" u="none" strike="noStrike" cap="none" normalizeH="0" baseline="0" dirty="0" smtClean="0">
                <a:ln>
                  <a:noFill/>
                </a:ln>
                <a:solidFill>
                  <a:schemeClr val="tx1"/>
                </a:solidFill>
                <a:effectLst/>
                <a:latin typeface="Arial" pitchFamily="34" charset="0"/>
              </a:rPr>
              <a:t>144 time potent than native LHRH</a:t>
            </a:r>
          </a:p>
          <a:p>
            <a:pPr marL="342900" marR="0" lvl="0" indent="-342900" algn="l" defTabSz="914400" rtl="0" eaLnBrk="0" fontAlgn="base" latinLnBrk="0" hangingPunct="0">
              <a:lnSpc>
                <a:spcPct val="100000"/>
              </a:lnSpc>
              <a:spcBef>
                <a:spcPct val="20000"/>
              </a:spcBef>
              <a:spcAft>
                <a:spcPct val="0"/>
              </a:spcAft>
              <a:buClr>
                <a:schemeClr val="tx1"/>
              </a:buClr>
              <a:buSzPts val="2400"/>
              <a:buFont typeface="Sylfaen" pitchFamily="18" charset="0"/>
              <a:buChar char="•"/>
              <a:tabLst/>
            </a:pPr>
            <a:r>
              <a:rPr kumimoji="0" lang="en-US" sz="2400" b="1" i="0" u="none" strike="noStrike" cap="none" normalizeH="0" baseline="0" dirty="0" smtClean="0">
                <a:ln>
                  <a:noFill/>
                </a:ln>
                <a:solidFill>
                  <a:schemeClr val="tx1"/>
                </a:solidFill>
                <a:effectLst/>
                <a:latin typeface="Arial" pitchFamily="34" charset="0"/>
              </a:rPr>
              <a:t>Useful in treatment of diseases</a:t>
            </a:r>
          </a:p>
          <a:p>
            <a:pPr marL="742950" marR="0" lvl="1" indent="-285750" algn="l" defTabSz="914400" rtl="0" eaLnBrk="0" fontAlgn="base" latinLnBrk="0" hangingPunct="0">
              <a:lnSpc>
                <a:spcPct val="100000"/>
              </a:lnSpc>
              <a:spcBef>
                <a:spcPct val="20000"/>
              </a:spcBef>
              <a:spcAft>
                <a:spcPct val="0"/>
              </a:spcAft>
              <a:buClr>
                <a:srgbClr val="FF0000"/>
              </a:buClr>
              <a:buSzPts val="1600"/>
              <a:buFont typeface="Sylfaen" pitchFamily="18" charset="0"/>
              <a:buChar char="–"/>
              <a:tabLst/>
            </a:pPr>
            <a:r>
              <a:rPr kumimoji="0" lang="en-US" sz="1400" b="1" i="0" u="none" strike="noStrike" cap="none" normalizeH="0" baseline="0" dirty="0" smtClean="0">
                <a:ln>
                  <a:noFill/>
                </a:ln>
                <a:solidFill>
                  <a:srgbClr val="FF0000"/>
                </a:solidFill>
                <a:effectLst/>
                <a:latin typeface="Arial" pitchFamily="34" charset="0"/>
              </a:rPr>
              <a:t>Uterine fibroids</a:t>
            </a:r>
          </a:p>
          <a:p>
            <a:pPr marL="742950" marR="0" lvl="1" indent="-285750" algn="l" defTabSz="914400" rtl="0" eaLnBrk="0" fontAlgn="base" latinLnBrk="0" hangingPunct="0">
              <a:lnSpc>
                <a:spcPct val="100000"/>
              </a:lnSpc>
              <a:spcBef>
                <a:spcPct val="20000"/>
              </a:spcBef>
              <a:spcAft>
                <a:spcPct val="0"/>
              </a:spcAft>
              <a:buClr>
                <a:srgbClr val="FF0000"/>
              </a:buClr>
              <a:buSzPts val="1600"/>
              <a:buFont typeface="Sylfaen" pitchFamily="18" charset="0"/>
              <a:buChar char="–"/>
              <a:tabLst/>
            </a:pPr>
            <a:r>
              <a:rPr kumimoji="0" lang="en-US" sz="1400" b="1" i="0" u="none" strike="noStrike" cap="none" normalizeH="0" baseline="0" dirty="0" smtClean="0">
                <a:ln>
                  <a:noFill/>
                </a:ln>
                <a:solidFill>
                  <a:srgbClr val="FF0000"/>
                </a:solidFill>
                <a:effectLst/>
                <a:latin typeface="Arial" pitchFamily="34" charset="0"/>
              </a:rPr>
              <a:t>Endometriosis</a:t>
            </a:r>
          </a:p>
          <a:p>
            <a:pPr marL="742950" marR="0" lvl="1" indent="-285750" algn="l" defTabSz="914400" rtl="0" eaLnBrk="0" fontAlgn="base" latinLnBrk="0" hangingPunct="0">
              <a:lnSpc>
                <a:spcPct val="100000"/>
              </a:lnSpc>
              <a:spcBef>
                <a:spcPct val="20000"/>
              </a:spcBef>
              <a:spcAft>
                <a:spcPct val="0"/>
              </a:spcAft>
              <a:buClr>
                <a:srgbClr val="FF0000"/>
              </a:buClr>
              <a:buSzPts val="1600"/>
              <a:buFont typeface="Sylfaen" pitchFamily="18" charset="0"/>
              <a:buChar char="–"/>
              <a:tabLst/>
            </a:pPr>
            <a:r>
              <a:rPr kumimoji="0" lang="en-US" sz="1400" b="1" i="0" u="none" strike="noStrike" cap="none" normalizeH="0" baseline="0" dirty="0" smtClean="0">
                <a:ln>
                  <a:noFill/>
                </a:ln>
                <a:solidFill>
                  <a:srgbClr val="FF0000"/>
                </a:solidFill>
                <a:effectLst/>
                <a:latin typeface="Arial" pitchFamily="34" charset="0"/>
              </a:rPr>
              <a:t>Breast and prostate cancer</a:t>
            </a:r>
            <a:endParaRPr kumimoji="0" lang="en-US" sz="2800" b="0" i="0" u="none" strike="noStrike" cap="none" normalizeH="0" baseline="0" dirty="0" smtClean="0">
              <a:ln>
                <a:noFill/>
              </a:ln>
              <a:solidFill>
                <a:schemeClr val="tx1"/>
              </a:solidFill>
              <a:effectLst/>
              <a:latin typeface="Arial" pitchFamily="34" charset="0"/>
            </a:endParaRPr>
          </a:p>
        </p:txBody>
      </p:sp>
      <p:sp>
        <p:nvSpPr>
          <p:cNvPr id="6149" name="Text Box 5"/>
          <p:cNvSpPr txBox="1">
            <a:spLocks noChangeArrowheads="1"/>
          </p:cNvSpPr>
          <p:nvPr/>
        </p:nvSpPr>
        <p:spPr bwMode="auto">
          <a:xfrm>
            <a:off x="0" y="4337050"/>
            <a:ext cx="4114800" cy="83099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006600"/>
                </a:solidFill>
                <a:effectLst/>
                <a:latin typeface="Sylfaen" pitchFamily="18" charset="0"/>
                <a:cs typeface="Arial" pitchFamily="34" charset="0"/>
              </a:rPr>
              <a:t>pGlu</a:t>
            </a:r>
            <a:r>
              <a:rPr kumimoji="0" lang="en-US" sz="2400" b="1" i="0" u="none" strike="noStrike" cap="none" normalizeH="0" baseline="0" dirty="0" smtClean="0">
                <a:ln>
                  <a:noFill/>
                </a:ln>
                <a:solidFill>
                  <a:srgbClr val="006600"/>
                </a:solidFill>
                <a:effectLst/>
                <a:latin typeface="Sylfaen" pitchFamily="18" charset="0"/>
                <a:cs typeface="Arial" pitchFamily="34" charset="0"/>
              </a:rPr>
              <a:t>-His-</a:t>
            </a:r>
            <a:r>
              <a:rPr kumimoji="0" lang="en-US" sz="2400" b="1" i="0" u="none" strike="noStrike" cap="none" normalizeH="0" baseline="0" dirty="0" err="1" smtClean="0">
                <a:ln>
                  <a:noFill/>
                </a:ln>
                <a:solidFill>
                  <a:srgbClr val="006600"/>
                </a:solidFill>
                <a:effectLst/>
                <a:latin typeface="Sylfaen" pitchFamily="18" charset="0"/>
                <a:cs typeface="Arial" pitchFamily="34" charset="0"/>
              </a:rPr>
              <a:t>Trp</a:t>
            </a:r>
            <a:r>
              <a:rPr kumimoji="0" lang="en-US" sz="2400" b="1" i="0" u="none" strike="noStrike" cap="none" normalizeH="0" baseline="0" dirty="0" smtClean="0">
                <a:ln>
                  <a:noFill/>
                </a:ln>
                <a:solidFill>
                  <a:srgbClr val="006600"/>
                </a:solidFill>
                <a:effectLst/>
                <a:latin typeface="Sylfaen" pitchFamily="18" charset="0"/>
                <a:cs typeface="Arial" pitchFamily="34" charset="0"/>
              </a:rPr>
              <a:t>-Ser-Tyr-D-</a:t>
            </a:r>
            <a:r>
              <a:rPr kumimoji="0" lang="en-US" sz="2400" b="1" i="0" u="none" strike="noStrike" cap="none" normalizeH="0" baseline="0" dirty="0" err="1" smtClean="0">
                <a:ln>
                  <a:noFill/>
                </a:ln>
                <a:solidFill>
                  <a:srgbClr val="006600"/>
                </a:solidFill>
                <a:effectLst/>
                <a:latin typeface="Sylfaen" pitchFamily="18" charset="0"/>
                <a:cs typeface="Arial" pitchFamily="34" charset="0"/>
              </a:rPr>
              <a:t>Trp</a:t>
            </a:r>
            <a:r>
              <a:rPr kumimoji="0" lang="en-US" sz="2400" b="1" i="0" u="none" strike="noStrike" cap="none" normalizeH="0" baseline="0" dirty="0" smtClean="0">
                <a:ln>
                  <a:noFill/>
                </a:ln>
                <a:solidFill>
                  <a:srgbClr val="006600"/>
                </a:solidFill>
                <a:effectLst/>
                <a:latin typeface="Sylfaen" pitchFamily="18" charset="0"/>
                <a:cs typeface="Arial" pitchFamily="34" charset="0"/>
              </a:rPr>
              <a:t>-</a:t>
            </a:r>
            <a:r>
              <a:rPr kumimoji="0" lang="en-US" sz="2400" b="1" i="0" u="none" strike="noStrike" cap="none" normalizeH="0" baseline="0" dirty="0" err="1" smtClean="0">
                <a:ln>
                  <a:noFill/>
                </a:ln>
                <a:solidFill>
                  <a:srgbClr val="006600"/>
                </a:solidFill>
                <a:effectLst/>
                <a:latin typeface="Sylfaen" pitchFamily="18" charset="0"/>
                <a:cs typeface="Arial" pitchFamily="34" charset="0"/>
              </a:rPr>
              <a:t>Leu</a:t>
            </a:r>
            <a:r>
              <a:rPr kumimoji="0" lang="en-US" sz="2400" b="1" i="0" u="none" strike="noStrike" cap="none" normalizeH="0" baseline="0" dirty="0" smtClean="0">
                <a:ln>
                  <a:noFill/>
                </a:ln>
                <a:solidFill>
                  <a:srgbClr val="006600"/>
                </a:solidFill>
                <a:effectLst/>
                <a:latin typeface="Sylfaen" pitchFamily="18" charset="0"/>
                <a:cs typeface="Arial" pitchFamily="34" charset="0"/>
              </a:rPr>
              <a:t>-</a:t>
            </a:r>
            <a:r>
              <a:rPr kumimoji="0" lang="en-US" sz="2400" b="1" i="0" u="none" strike="noStrike" cap="none" normalizeH="0" baseline="0" dirty="0" err="1" smtClean="0">
                <a:ln>
                  <a:noFill/>
                </a:ln>
                <a:solidFill>
                  <a:srgbClr val="006600"/>
                </a:solidFill>
                <a:effectLst/>
                <a:latin typeface="Sylfaen" pitchFamily="18" charset="0"/>
                <a:cs typeface="Arial" pitchFamily="34" charset="0"/>
              </a:rPr>
              <a:t>Arg</a:t>
            </a:r>
            <a:r>
              <a:rPr kumimoji="0" lang="en-US" sz="2400" b="1" i="0" u="none" strike="noStrike" cap="none" normalizeH="0" baseline="0" dirty="0" smtClean="0">
                <a:ln>
                  <a:noFill/>
                </a:ln>
                <a:solidFill>
                  <a:srgbClr val="006600"/>
                </a:solidFill>
                <a:effectLst/>
                <a:latin typeface="Sylfaen" pitchFamily="18" charset="0"/>
                <a:cs typeface="Arial" pitchFamily="34" charset="0"/>
              </a:rPr>
              <a:t>-Pro-</a:t>
            </a:r>
            <a:r>
              <a:rPr kumimoji="0" lang="en-US" sz="2400" b="1" i="0" u="none" strike="noStrike" cap="none" normalizeH="0" baseline="0" dirty="0" err="1" smtClean="0">
                <a:ln>
                  <a:noFill/>
                </a:ln>
                <a:solidFill>
                  <a:srgbClr val="006600"/>
                </a:solidFill>
                <a:effectLst/>
                <a:latin typeface="Sylfaen" pitchFamily="18" charset="0"/>
                <a:cs typeface="Arial" pitchFamily="34" charset="0"/>
              </a:rPr>
              <a:t>NHEt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Materials and Methods</a:t>
            </a:r>
            <a:endParaRPr lang="en-US" sz="3200" u="sng" dirty="0"/>
          </a:p>
        </p:txBody>
      </p:sp>
      <p:sp>
        <p:nvSpPr>
          <p:cNvPr id="4" name="Footer Placeholder 3"/>
          <p:cNvSpPr>
            <a:spLocks noGrp="1"/>
          </p:cNvSpPr>
          <p:nvPr>
            <p:ph type="ftr" sz="quarter" idx="11"/>
          </p:nvPr>
        </p:nvSpPr>
        <p:spPr/>
        <p:txBody>
          <a:bodyPr/>
          <a:lstStyle/>
          <a:p>
            <a:r>
              <a:rPr lang="en-US" smtClean="0"/>
              <a:t>Young Innovators 2009</a:t>
            </a:r>
            <a:endParaRPr lang="en-US"/>
          </a:p>
        </p:txBody>
      </p:sp>
      <p:pic>
        <p:nvPicPr>
          <p:cNvPr id="5" name="Picture 4" descr="AAPS_LOGO_Grey10_PMS30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sp>
        <p:nvSpPr>
          <p:cNvPr id="9218" name="Text Box 2"/>
          <p:cNvSpPr txBox="1">
            <a:spLocks noChangeArrowheads="1"/>
          </p:cNvSpPr>
          <p:nvPr/>
        </p:nvSpPr>
        <p:spPr bwMode="auto">
          <a:xfrm>
            <a:off x="1" y="1066800"/>
            <a:ext cx="2438400" cy="13234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Incubate 10000 cells (PC-3, </a:t>
            </a:r>
            <a:r>
              <a:rPr kumimoji="0" lang="en-US" sz="2000" b="0" i="0" u="none" strike="noStrike" cap="none" normalizeH="0" baseline="0" dirty="0" err="1" smtClean="0">
                <a:ln>
                  <a:noFill/>
                </a:ln>
                <a:solidFill>
                  <a:schemeClr val="tx1"/>
                </a:solidFill>
                <a:effectLst/>
                <a:latin typeface="Arial" pitchFamily="34" charset="0"/>
                <a:cs typeface="Arial" pitchFamily="34" charset="0"/>
              </a:rPr>
              <a:t>LNCaP</a:t>
            </a:r>
            <a:r>
              <a:rPr kumimoji="0" lang="en-US" sz="2000" b="0" i="0" u="none" strike="noStrike" cap="none" normalizeH="0" baseline="0" dirty="0" smtClean="0">
                <a:ln>
                  <a:noFill/>
                </a:ln>
                <a:solidFill>
                  <a:schemeClr val="tx1"/>
                </a:solidFill>
                <a:effectLst/>
                <a:latin typeface="Arial" pitchFamily="34" charset="0"/>
                <a:cs typeface="Arial" pitchFamily="34" charset="0"/>
              </a:rPr>
              <a:t> or H1299) per well for 24 h</a:t>
            </a:r>
          </a:p>
        </p:txBody>
      </p:sp>
      <p:sp>
        <p:nvSpPr>
          <p:cNvPr id="9220" name="Text Box 4"/>
          <p:cNvSpPr txBox="1">
            <a:spLocks noChangeArrowheads="1"/>
          </p:cNvSpPr>
          <p:nvPr/>
        </p:nvSpPr>
        <p:spPr bwMode="auto">
          <a:xfrm>
            <a:off x="2438401" y="1816030"/>
            <a:ext cx="1692275" cy="7078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Add treatment </a:t>
            </a:r>
          </a:p>
        </p:txBody>
      </p:sp>
      <p:sp>
        <p:nvSpPr>
          <p:cNvPr id="9221" name="Text Box 5"/>
          <p:cNvSpPr txBox="1">
            <a:spLocks noChangeArrowheads="1"/>
          </p:cNvSpPr>
          <p:nvPr/>
        </p:nvSpPr>
        <p:spPr bwMode="auto">
          <a:xfrm>
            <a:off x="3708400" y="1282700"/>
            <a:ext cx="2484437" cy="1015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Incubate with treatment over 24, 48 or 72 h</a:t>
            </a:r>
          </a:p>
        </p:txBody>
      </p:sp>
      <p:sp>
        <p:nvSpPr>
          <p:cNvPr id="9223" name="Text Box 7"/>
          <p:cNvSpPr txBox="1">
            <a:spLocks noChangeArrowheads="1"/>
          </p:cNvSpPr>
          <p:nvPr/>
        </p:nvSpPr>
        <p:spPr bwMode="auto">
          <a:xfrm>
            <a:off x="6805613" y="1447800"/>
            <a:ext cx="2490787" cy="1015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MTT assay for </a:t>
            </a:r>
            <a:r>
              <a:rPr kumimoji="0" lang="en-US" sz="2000" b="0" i="0" u="none" strike="noStrike" cap="none" normalizeH="0" baseline="0" dirty="0" err="1" smtClean="0">
                <a:ln>
                  <a:noFill/>
                </a:ln>
                <a:solidFill>
                  <a:schemeClr val="tx1"/>
                </a:solidFill>
                <a:effectLst/>
                <a:latin typeface="Arial" pitchFamily="34" charset="0"/>
                <a:cs typeface="Arial" pitchFamily="34" charset="0"/>
              </a:rPr>
              <a:t>antiproliferative</a:t>
            </a:r>
            <a:r>
              <a:rPr kumimoji="0" lang="en-US" sz="2000" b="0" i="0" u="none" strike="noStrike" cap="none" normalizeH="0" baseline="0" dirty="0" smtClean="0">
                <a:ln>
                  <a:noFill/>
                </a:ln>
                <a:solidFill>
                  <a:schemeClr val="tx1"/>
                </a:solidFill>
                <a:effectLst/>
                <a:latin typeface="Arial" pitchFamily="34" charset="0"/>
                <a:cs typeface="Arial" pitchFamily="34" charset="0"/>
              </a:rPr>
              <a:t> efficacy</a:t>
            </a:r>
          </a:p>
        </p:txBody>
      </p:sp>
      <p:sp>
        <p:nvSpPr>
          <p:cNvPr id="9224" name="Text Box 8"/>
          <p:cNvSpPr txBox="1">
            <a:spLocks noChangeArrowheads="1"/>
          </p:cNvSpPr>
          <p:nvPr/>
        </p:nvSpPr>
        <p:spPr bwMode="auto">
          <a:xfrm>
            <a:off x="4130676" y="3303388"/>
            <a:ext cx="3693640" cy="1323439"/>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Treatments: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Deslorelin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Docetaxel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Deslorelin-docetaxel conjugate</a:t>
            </a:r>
          </a:p>
        </p:txBody>
      </p:sp>
      <p:sp>
        <p:nvSpPr>
          <p:cNvPr id="9225" name="Text Box 9"/>
          <p:cNvSpPr txBox="1">
            <a:spLocks noChangeArrowheads="1"/>
          </p:cNvSpPr>
          <p:nvPr/>
        </p:nvSpPr>
        <p:spPr bwMode="auto">
          <a:xfrm>
            <a:off x="693660" y="3303388"/>
            <a:ext cx="1952779" cy="1015663"/>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Controls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Untreated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Ethanol Control</a:t>
            </a:r>
          </a:p>
        </p:txBody>
      </p:sp>
      <p:cxnSp>
        <p:nvCxnSpPr>
          <p:cNvPr id="17" name="Straight Arrow Connector 16"/>
          <p:cNvCxnSpPr/>
          <p:nvPr/>
        </p:nvCxnSpPr>
        <p:spPr>
          <a:xfrm>
            <a:off x="2438401" y="1749425"/>
            <a:ext cx="1269999"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6019800" y="1749425"/>
            <a:ext cx="78581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Materials and Methods</a:t>
            </a:r>
            <a:endParaRPr lang="en-US" sz="3200" u="sng" dirty="0"/>
          </a:p>
        </p:txBody>
      </p:sp>
      <p:sp>
        <p:nvSpPr>
          <p:cNvPr id="4" name="Footer Placeholder 3"/>
          <p:cNvSpPr>
            <a:spLocks noGrp="1"/>
          </p:cNvSpPr>
          <p:nvPr>
            <p:ph type="ftr" sz="quarter" idx="11"/>
          </p:nvPr>
        </p:nvSpPr>
        <p:spPr/>
        <p:txBody>
          <a:bodyPr/>
          <a:lstStyle/>
          <a:p>
            <a:r>
              <a:rPr lang="en-US" smtClean="0"/>
              <a:t>Young Innovators 2009</a:t>
            </a:r>
            <a:endParaRPr lang="en-US"/>
          </a:p>
        </p:txBody>
      </p:sp>
      <p:pic>
        <p:nvPicPr>
          <p:cNvPr id="5" name="Picture 4" descr="AAPS_LOGO_Grey10_PMS30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pic>
        <p:nvPicPr>
          <p:cNvPr id="8194" name="Picture 2"/>
          <p:cNvPicPr>
            <a:picLocks noChangeAspect="1" noChangeArrowheads="1"/>
          </p:cNvPicPr>
          <p:nvPr/>
        </p:nvPicPr>
        <p:blipFill>
          <a:blip r:embed="rId6"/>
          <a:srcRect/>
          <a:stretch>
            <a:fillRect/>
          </a:stretch>
        </p:blipFill>
        <p:spPr bwMode="auto">
          <a:xfrm>
            <a:off x="457200" y="1143000"/>
            <a:ext cx="7943057" cy="48701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Origin">
      <a:majorFont>
        <a:latin typeface="Bookman Old Style"/>
        <a:ea typeface=""/>
        <a:cs typeface=""/>
        <a:font script="Grek" typeface="Cambria"/>
        <a:font script="Cyrl" typeface="Cambria"/>
        <a:font script="Jpan" typeface="ＭＳ 明朝"/>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Twilight.thmx</Template>
  <TotalTime>149</TotalTime>
  <Words>1184</Words>
  <Application>Microsoft Macintosh PowerPoint</Application>
  <PresentationFormat>On-screen Show (4:3)</PresentationFormat>
  <Paragraphs>133</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Young Innovators 2009</vt:lpstr>
      <vt:lpstr>Abstract</vt:lpstr>
      <vt:lpstr>Abstract</vt:lpstr>
      <vt:lpstr>Introduction</vt:lpstr>
      <vt:lpstr>Introduction</vt:lpstr>
      <vt:lpstr>Introduction</vt:lpstr>
      <vt:lpstr>Introduction</vt:lpstr>
      <vt:lpstr>Materials and Methods</vt:lpstr>
      <vt:lpstr>Materials and Methods</vt:lpstr>
      <vt:lpstr>Materials and Methods</vt:lpstr>
      <vt:lpstr>Results</vt:lpstr>
      <vt:lpstr>Results</vt:lpstr>
      <vt:lpstr>Results</vt:lpstr>
      <vt:lpstr>Results</vt:lpstr>
      <vt:lpstr>Results</vt:lpstr>
      <vt:lpstr>Results</vt:lpstr>
      <vt:lpstr>Discussion</vt:lpstr>
      <vt:lpstr>Conclusion</vt:lpstr>
      <vt:lpstr>Acknowledgments</vt:lpstr>
      <vt:lpstr>References</vt:lpstr>
      <vt:lpstr>BIOS/Contact info</vt:lpstr>
    </vt:vector>
  </TitlesOfParts>
  <Company>Advanstar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Young Innovators 2009</dc:title>
  <dc:creator>adv</dc:creator>
  <cp:lastModifiedBy>Sneha</cp:lastModifiedBy>
  <cp:revision>23</cp:revision>
  <dcterms:created xsi:type="dcterms:W3CDTF">2009-09-04T12:23:40Z</dcterms:created>
  <dcterms:modified xsi:type="dcterms:W3CDTF">2009-10-29T15:27:54Z</dcterms:modified>
</cp:coreProperties>
</file>