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6" r:id="rId2"/>
    <p:sldId id="257" r:id="rId3"/>
    <p:sldId id="259" r:id="rId4"/>
    <p:sldId id="264" r:id="rId5"/>
    <p:sldId id="265" r:id="rId6"/>
    <p:sldId id="260" r:id="rId7"/>
    <p:sldId id="261" r:id="rId8"/>
    <p:sldId id="263" r:id="rId9"/>
    <p:sldId id="268" r:id="rId10"/>
    <p:sldId id="269" r:id="rId11"/>
    <p:sldId id="270" r:id="rId12"/>
    <p:sldId id="271" r:id="rId13"/>
    <p:sldId id="274" r:id="rId14"/>
    <p:sldId id="272" r:id="rId15"/>
    <p:sldId id="273" r:id="rId16"/>
    <p:sldId id="279" r:id="rId17"/>
    <p:sldId id="280" r:id="rId18"/>
    <p:sldId id="281" r:id="rId19"/>
    <p:sldId id="283" r:id="rId20"/>
  </p:sldIdLst>
  <p:sldSz cx="9144000" cy="6858000" type="screen4x3"/>
  <p:notesSz cx="6858000" cy="9144000"/>
  <p:custDataLst>
    <p:tags r:id="rId23"/>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8" autoAdjust="0"/>
    <p:restoredTop sz="94673" autoAdjust="0"/>
  </p:normalViewPr>
  <p:slideViewPr>
    <p:cSldViewPr snapToObjects="1">
      <p:cViewPr varScale="1">
        <p:scale>
          <a:sx n="105" d="100"/>
          <a:sy n="105" d="100"/>
        </p:scale>
        <p:origin x="-64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FAF041F-6A5A-49ED-BE7D-1422CD46CEC7}" type="datetimeFigureOut">
              <a:rPr lang="en-US"/>
              <a:pPr>
                <a:defRPr/>
              </a:pPr>
              <a:t>10/26/2009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5394A71-3862-4F80-B706-A5CEB4EFC362}"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2C46D8C-370E-4D26-96E6-160AFA2A9CB7}" type="datetimeFigureOut">
              <a:rPr lang="en-US"/>
              <a:pPr>
                <a:defRPr/>
              </a:pPr>
              <a:t>10/26/2009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BFB38E3-4E91-4B04-8A85-FF4E47F75885}"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p:spPr>
      </p:sp>
      <p:sp>
        <p:nvSpPr>
          <p:cNvPr id="5837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794C839-6B0F-44E4-B62A-02BF636972AB}" type="datetime1">
              <a:rPr lang="en-US"/>
              <a:pPr>
                <a:defRPr/>
              </a:pPr>
              <a:t>10/26/2009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Young Innovators 2009</a:t>
            </a:r>
          </a:p>
        </p:txBody>
      </p:sp>
      <p:sp>
        <p:nvSpPr>
          <p:cNvPr id="6" name="Slide Number Placeholder 5"/>
          <p:cNvSpPr>
            <a:spLocks noGrp="1"/>
          </p:cNvSpPr>
          <p:nvPr>
            <p:ph type="sldNum" sz="quarter" idx="12"/>
          </p:nvPr>
        </p:nvSpPr>
        <p:spPr/>
        <p:txBody>
          <a:bodyPr/>
          <a:lstStyle>
            <a:lvl1pPr>
              <a:defRPr/>
            </a:lvl1pPr>
          </a:lstStyle>
          <a:p>
            <a:pPr>
              <a:defRPr/>
            </a:pPr>
            <a:fld id="{9C734E59-3C92-41EB-BED7-151F33532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128E98-7286-4BFC-8C1C-8A5868BB5E06}" type="datetime1">
              <a:rPr lang="en-US"/>
              <a:pPr>
                <a:defRPr/>
              </a:pPr>
              <a:t>10/26/2009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Young Innovators 2009</a:t>
            </a:r>
          </a:p>
        </p:txBody>
      </p:sp>
      <p:sp>
        <p:nvSpPr>
          <p:cNvPr id="6" name="Slide Number Placeholder 5"/>
          <p:cNvSpPr>
            <a:spLocks noGrp="1"/>
          </p:cNvSpPr>
          <p:nvPr>
            <p:ph type="sldNum" sz="quarter" idx="12"/>
          </p:nvPr>
        </p:nvSpPr>
        <p:spPr/>
        <p:txBody>
          <a:bodyPr/>
          <a:lstStyle>
            <a:lvl1pPr>
              <a:defRPr/>
            </a:lvl1pPr>
          </a:lstStyle>
          <a:p>
            <a:pPr>
              <a:defRPr/>
            </a:pPr>
            <a:fld id="{0BF696D8-7893-4384-BA1F-E07F8F39F9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073253-E7F5-4352-9DE1-3A8307F8504A}" type="datetime1">
              <a:rPr lang="en-US"/>
              <a:pPr>
                <a:defRPr/>
              </a:pPr>
              <a:t>10/26/2009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Young Innovators 2009</a:t>
            </a:r>
          </a:p>
        </p:txBody>
      </p:sp>
      <p:sp>
        <p:nvSpPr>
          <p:cNvPr id="6" name="Slide Number Placeholder 5"/>
          <p:cNvSpPr>
            <a:spLocks noGrp="1"/>
          </p:cNvSpPr>
          <p:nvPr>
            <p:ph type="sldNum" sz="quarter" idx="12"/>
          </p:nvPr>
        </p:nvSpPr>
        <p:spPr/>
        <p:txBody>
          <a:bodyPr/>
          <a:lstStyle>
            <a:lvl1pPr>
              <a:defRPr/>
            </a:lvl1pPr>
          </a:lstStyle>
          <a:p>
            <a:pPr>
              <a:defRPr/>
            </a:pPr>
            <a:fld id="{416F316A-5A03-4DAE-AD58-E223545C904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D7F3ED-5153-472D-8A45-6002677CC795}" type="datetime1">
              <a:rPr lang="en-US"/>
              <a:pPr>
                <a:defRPr/>
              </a:pPr>
              <a:t>10/26/2009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Young Innovators 2009</a:t>
            </a:r>
          </a:p>
        </p:txBody>
      </p:sp>
      <p:sp>
        <p:nvSpPr>
          <p:cNvPr id="6" name="Slide Number Placeholder 5"/>
          <p:cNvSpPr>
            <a:spLocks noGrp="1"/>
          </p:cNvSpPr>
          <p:nvPr>
            <p:ph type="sldNum" sz="quarter" idx="12"/>
          </p:nvPr>
        </p:nvSpPr>
        <p:spPr/>
        <p:txBody>
          <a:bodyPr/>
          <a:lstStyle>
            <a:lvl1pPr>
              <a:defRPr/>
            </a:lvl1pPr>
          </a:lstStyle>
          <a:p>
            <a:pPr>
              <a:defRPr/>
            </a:pPr>
            <a:fld id="{ADA574F8-0112-45DE-9436-7DC46937A60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E91FF0-7C15-446E-BF06-EB8DA07FE073}" type="datetime1">
              <a:rPr lang="en-US"/>
              <a:pPr>
                <a:defRPr/>
              </a:pPr>
              <a:t>10/26/2009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Young Innovators 2009</a:t>
            </a:r>
          </a:p>
        </p:txBody>
      </p:sp>
      <p:sp>
        <p:nvSpPr>
          <p:cNvPr id="6" name="Slide Number Placeholder 5"/>
          <p:cNvSpPr>
            <a:spLocks noGrp="1"/>
          </p:cNvSpPr>
          <p:nvPr>
            <p:ph type="sldNum" sz="quarter" idx="12"/>
          </p:nvPr>
        </p:nvSpPr>
        <p:spPr/>
        <p:txBody>
          <a:bodyPr/>
          <a:lstStyle>
            <a:lvl1pPr>
              <a:defRPr/>
            </a:lvl1pPr>
          </a:lstStyle>
          <a:p>
            <a:pPr>
              <a:defRPr/>
            </a:pPr>
            <a:fld id="{B72FBE89-D991-47A6-B7CF-2C5C174FC5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B72EDCD-A7F7-4B25-9C8D-531B36908F24}" type="datetime1">
              <a:rPr lang="en-US"/>
              <a:pPr>
                <a:defRPr/>
              </a:pPr>
              <a:t>10/26/2009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Young Innovators 2009</a:t>
            </a:r>
          </a:p>
        </p:txBody>
      </p:sp>
      <p:sp>
        <p:nvSpPr>
          <p:cNvPr id="7" name="Slide Number Placeholder 5"/>
          <p:cNvSpPr>
            <a:spLocks noGrp="1"/>
          </p:cNvSpPr>
          <p:nvPr>
            <p:ph type="sldNum" sz="quarter" idx="12"/>
          </p:nvPr>
        </p:nvSpPr>
        <p:spPr/>
        <p:txBody>
          <a:bodyPr/>
          <a:lstStyle>
            <a:lvl1pPr>
              <a:defRPr/>
            </a:lvl1pPr>
          </a:lstStyle>
          <a:p>
            <a:pPr>
              <a:defRPr/>
            </a:pPr>
            <a:fld id="{F296024F-6480-4827-8D6D-EE5D0D9116C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5F38178-95C7-4D72-AB1D-A234A2043D4C}" type="datetime1">
              <a:rPr lang="en-US"/>
              <a:pPr>
                <a:defRPr/>
              </a:pPr>
              <a:t>10/26/2009</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Young Innovators 2009</a:t>
            </a:r>
          </a:p>
        </p:txBody>
      </p:sp>
      <p:sp>
        <p:nvSpPr>
          <p:cNvPr id="9" name="Slide Number Placeholder 5"/>
          <p:cNvSpPr>
            <a:spLocks noGrp="1"/>
          </p:cNvSpPr>
          <p:nvPr>
            <p:ph type="sldNum" sz="quarter" idx="12"/>
          </p:nvPr>
        </p:nvSpPr>
        <p:spPr/>
        <p:txBody>
          <a:bodyPr/>
          <a:lstStyle>
            <a:lvl1pPr>
              <a:defRPr/>
            </a:lvl1pPr>
          </a:lstStyle>
          <a:p>
            <a:pPr>
              <a:defRPr/>
            </a:pPr>
            <a:fld id="{6B7B8D72-C997-4F55-B7DD-CBFDA399BD2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8FD7E6-1433-4455-8903-0189C607CD8B}" type="datetime1">
              <a:rPr lang="en-US"/>
              <a:pPr>
                <a:defRPr/>
              </a:pPr>
              <a:t>10/26/2009</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Young Innovators 2009</a:t>
            </a:r>
          </a:p>
        </p:txBody>
      </p:sp>
      <p:sp>
        <p:nvSpPr>
          <p:cNvPr id="5" name="Slide Number Placeholder 5"/>
          <p:cNvSpPr>
            <a:spLocks noGrp="1"/>
          </p:cNvSpPr>
          <p:nvPr>
            <p:ph type="sldNum" sz="quarter" idx="12"/>
          </p:nvPr>
        </p:nvSpPr>
        <p:spPr/>
        <p:txBody>
          <a:bodyPr/>
          <a:lstStyle>
            <a:lvl1pPr>
              <a:defRPr/>
            </a:lvl1pPr>
          </a:lstStyle>
          <a:p>
            <a:pPr>
              <a:defRPr/>
            </a:pPr>
            <a:fld id="{55793F35-A195-47CC-86F2-A335F1A4A58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92F8A2-7ED8-414A-A384-AEBC37F431D5}" type="datetime1">
              <a:rPr lang="en-US"/>
              <a:pPr>
                <a:defRPr/>
              </a:pPr>
              <a:t>10/26/2009</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Young Innovators 2009</a:t>
            </a:r>
          </a:p>
        </p:txBody>
      </p:sp>
      <p:sp>
        <p:nvSpPr>
          <p:cNvPr id="4" name="Slide Number Placeholder 5"/>
          <p:cNvSpPr>
            <a:spLocks noGrp="1"/>
          </p:cNvSpPr>
          <p:nvPr>
            <p:ph type="sldNum" sz="quarter" idx="12"/>
          </p:nvPr>
        </p:nvSpPr>
        <p:spPr/>
        <p:txBody>
          <a:bodyPr/>
          <a:lstStyle>
            <a:lvl1pPr>
              <a:defRPr/>
            </a:lvl1pPr>
          </a:lstStyle>
          <a:p>
            <a:pPr>
              <a:defRPr/>
            </a:pPr>
            <a:fld id="{5BA933B6-8AB6-428D-9C5D-E4CBC2A0F50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D958AC-3418-498A-9CAD-C1682274BD55}" type="datetime1">
              <a:rPr lang="en-US"/>
              <a:pPr>
                <a:defRPr/>
              </a:pPr>
              <a:t>10/26/2009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Young Innovators 2009</a:t>
            </a:r>
          </a:p>
        </p:txBody>
      </p:sp>
      <p:sp>
        <p:nvSpPr>
          <p:cNvPr id="7" name="Slide Number Placeholder 5"/>
          <p:cNvSpPr>
            <a:spLocks noGrp="1"/>
          </p:cNvSpPr>
          <p:nvPr>
            <p:ph type="sldNum" sz="quarter" idx="12"/>
          </p:nvPr>
        </p:nvSpPr>
        <p:spPr/>
        <p:txBody>
          <a:bodyPr/>
          <a:lstStyle>
            <a:lvl1pPr>
              <a:defRPr/>
            </a:lvl1pPr>
          </a:lstStyle>
          <a:p>
            <a:pPr>
              <a:defRPr/>
            </a:pPr>
            <a:fld id="{6584146B-82F6-454D-94B5-49558DD928E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CA368E-29D2-4E30-B456-5D9E1DA9B1A8}" type="datetime1">
              <a:rPr lang="en-US"/>
              <a:pPr>
                <a:defRPr/>
              </a:pPr>
              <a:t>10/26/2009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Young Innovators 2009</a:t>
            </a:r>
          </a:p>
        </p:txBody>
      </p:sp>
      <p:sp>
        <p:nvSpPr>
          <p:cNvPr id="7" name="Slide Number Placeholder 5"/>
          <p:cNvSpPr>
            <a:spLocks noGrp="1"/>
          </p:cNvSpPr>
          <p:nvPr>
            <p:ph type="sldNum" sz="quarter" idx="12"/>
          </p:nvPr>
        </p:nvSpPr>
        <p:spPr/>
        <p:txBody>
          <a:bodyPr/>
          <a:lstStyle>
            <a:lvl1pPr>
              <a:defRPr/>
            </a:lvl1pPr>
          </a:lstStyle>
          <a:p>
            <a:pPr>
              <a:defRPr/>
            </a:pPr>
            <a:fld id="{12B6F02B-DDE5-4D05-961E-422A1F95723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76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BE94738-7BD9-44AE-A7B1-08F1C891DBBA}" type="datetime1">
              <a:rPr lang="en-US"/>
              <a:pPr>
                <a:defRPr/>
              </a:pPr>
              <a:t>10/26/2009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a:t>Young Innovators 2009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5D4D3A6-C49F-4BCD-802F-E4486BB7A0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sldNum="0" hdr="0" dt="0"/>
  <p:txStyles>
    <p:titleStyle>
      <a:lvl1pPr algn="ctr" defTabSz="457200" rtl="0" fontAlgn="base">
        <a:spcBef>
          <a:spcPct val="0"/>
        </a:spcBef>
        <a:spcAft>
          <a:spcPct val="0"/>
        </a:spcAft>
        <a:defRPr sz="4400" kern="1200">
          <a:solidFill>
            <a:schemeClr val="tx1"/>
          </a:solidFill>
          <a:latin typeface="Times New Roman"/>
          <a:ea typeface="+mj-ea"/>
          <a:cs typeface="Times New Roman"/>
        </a:defRPr>
      </a:lvl1pPr>
      <a:lvl2pPr algn="ctr" defTabSz="457200" rtl="0" fontAlgn="base">
        <a:spcBef>
          <a:spcPct val="0"/>
        </a:spcBef>
        <a:spcAft>
          <a:spcPct val="0"/>
        </a:spcAft>
        <a:defRPr sz="4400">
          <a:solidFill>
            <a:schemeClr val="tx1"/>
          </a:solidFill>
          <a:latin typeface="Times New Roman" pitchFamily="18" charset="0"/>
          <a:cs typeface="Times New Roman" pitchFamily="18" charset="0"/>
        </a:defRPr>
      </a:lvl2pPr>
      <a:lvl3pPr algn="ctr" defTabSz="457200" rtl="0" fontAlgn="base">
        <a:spcBef>
          <a:spcPct val="0"/>
        </a:spcBef>
        <a:spcAft>
          <a:spcPct val="0"/>
        </a:spcAft>
        <a:defRPr sz="4400">
          <a:solidFill>
            <a:schemeClr val="tx1"/>
          </a:solidFill>
          <a:latin typeface="Times New Roman" pitchFamily="18" charset="0"/>
          <a:cs typeface="Times New Roman" pitchFamily="18" charset="0"/>
        </a:defRPr>
      </a:lvl3pPr>
      <a:lvl4pPr algn="ctr" defTabSz="457200" rtl="0" fontAlgn="base">
        <a:spcBef>
          <a:spcPct val="0"/>
        </a:spcBef>
        <a:spcAft>
          <a:spcPct val="0"/>
        </a:spcAft>
        <a:defRPr sz="4400">
          <a:solidFill>
            <a:schemeClr val="tx1"/>
          </a:solidFill>
          <a:latin typeface="Times New Roman" pitchFamily="18" charset="0"/>
          <a:cs typeface="Times New Roman" pitchFamily="18" charset="0"/>
        </a:defRPr>
      </a:lvl4pPr>
      <a:lvl5pPr algn="ctr" defTabSz="457200" rtl="0" fontAlgn="base">
        <a:spcBef>
          <a:spcPct val="0"/>
        </a:spcBef>
        <a:spcAft>
          <a:spcPct val="0"/>
        </a:spcAft>
        <a:defRPr sz="4400">
          <a:solidFill>
            <a:schemeClr val="tx1"/>
          </a:solidFill>
          <a:latin typeface="Times New Roman" pitchFamily="18" charset="0"/>
          <a:cs typeface="Times New Roman" pitchFamily="18" charset="0"/>
        </a:defRPr>
      </a:lvl5pPr>
      <a:lvl6pPr marL="457200" algn="ctr" defTabSz="457200" rtl="0" fontAlgn="base">
        <a:spcBef>
          <a:spcPct val="0"/>
        </a:spcBef>
        <a:spcAft>
          <a:spcPct val="0"/>
        </a:spcAft>
        <a:defRPr sz="4400">
          <a:solidFill>
            <a:schemeClr val="tx1"/>
          </a:solidFill>
          <a:latin typeface="Times New Roman" pitchFamily="18" charset="0"/>
          <a:cs typeface="Times New Roman" pitchFamily="18" charset="0"/>
        </a:defRPr>
      </a:lvl6pPr>
      <a:lvl7pPr marL="914400" algn="ctr" defTabSz="457200" rtl="0" fontAlgn="base">
        <a:spcBef>
          <a:spcPct val="0"/>
        </a:spcBef>
        <a:spcAft>
          <a:spcPct val="0"/>
        </a:spcAft>
        <a:defRPr sz="4400">
          <a:solidFill>
            <a:schemeClr val="tx1"/>
          </a:solidFill>
          <a:latin typeface="Times New Roman" pitchFamily="18" charset="0"/>
          <a:cs typeface="Times New Roman" pitchFamily="18" charset="0"/>
        </a:defRPr>
      </a:lvl7pPr>
      <a:lvl8pPr marL="1371600" algn="ctr" defTabSz="457200" rtl="0" fontAlgn="base">
        <a:spcBef>
          <a:spcPct val="0"/>
        </a:spcBef>
        <a:spcAft>
          <a:spcPct val="0"/>
        </a:spcAft>
        <a:defRPr sz="4400">
          <a:solidFill>
            <a:schemeClr val="tx1"/>
          </a:solidFill>
          <a:latin typeface="Times New Roman" pitchFamily="18" charset="0"/>
          <a:cs typeface="Times New Roman" pitchFamily="18" charset="0"/>
        </a:defRPr>
      </a:lvl8pPr>
      <a:lvl9pPr marL="1828800" algn="ctr" defTabSz="457200" rtl="0" fontAlgn="base">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Times New Roman"/>
          <a:ea typeface="+mn-ea"/>
          <a:cs typeface="Times New Roman"/>
        </a:defRPr>
      </a:lvl1pPr>
      <a:lvl2pPr marL="742950" indent="-285750" algn="l" defTabSz="457200" rtl="0" fontAlgn="base">
        <a:spcBef>
          <a:spcPct val="20000"/>
        </a:spcBef>
        <a:spcAft>
          <a:spcPct val="0"/>
        </a:spcAft>
        <a:buFont typeface="Arial" charset="0"/>
        <a:buChar char="–"/>
        <a:defRPr sz="2800" kern="1200">
          <a:solidFill>
            <a:schemeClr val="tx1"/>
          </a:solidFill>
          <a:latin typeface="Times New Roman"/>
          <a:ea typeface="+mn-ea"/>
          <a:cs typeface="Times New Roman"/>
        </a:defRPr>
      </a:lvl2pPr>
      <a:lvl3pPr marL="1143000" indent="-228600" algn="l" defTabSz="457200" rtl="0" fontAlgn="base">
        <a:spcBef>
          <a:spcPct val="20000"/>
        </a:spcBef>
        <a:spcAft>
          <a:spcPct val="0"/>
        </a:spcAft>
        <a:buFont typeface="Arial" charset="0"/>
        <a:buChar char="•"/>
        <a:defRPr sz="2400" kern="1200">
          <a:solidFill>
            <a:schemeClr val="tx1"/>
          </a:solidFill>
          <a:latin typeface="Times New Roman"/>
          <a:ea typeface="+mn-ea"/>
          <a:cs typeface="Times New Roman"/>
        </a:defRPr>
      </a:lvl3pPr>
      <a:lvl4pPr marL="1600200" indent="-228600" algn="l" defTabSz="457200" rtl="0" fontAlgn="base">
        <a:spcBef>
          <a:spcPct val="20000"/>
        </a:spcBef>
        <a:spcAft>
          <a:spcPct val="0"/>
        </a:spcAft>
        <a:buFont typeface="Arial" charset="0"/>
        <a:buChar char="–"/>
        <a:defRPr sz="2000" kern="1200">
          <a:solidFill>
            <a:schemeClr val="tx1"/>
          </a:solidFill>
          <a:latin typeface="Times New Roman"/>
          <a:ea typeface="+mn-ea"/>
          <a:cs typeface="Times New Roman"/>
        </a:defRPr>
      </a:lvl4pPr>
      <a:lvl5pPr marL="2057400" indent="-228600" algn="l" defTabSz="457200" rtl="0" fontAlgn="base">
        <a:spcBef>
          <a:spcPct val="20000"/>
        </a:spcBef>
        <a:spcAft>
          <a:spcPct val="0"/>
        </a:spcAft>
        <a:buFont typeface="Arial" charset="0"/>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1"/>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rtlCol="0">
            <a:normAutofit/>
          </a:bodyPr>
          <a:lstStyle/>
          <a:p>
            <a:pPr fontAlgn="auto">
              <a:spcAft>
                <a:spcPts val="0"/>
              </a:spcAft>
              <a:defRPr/>
            </a:pPr>
            <a:r>
              <a:rPr lang="en-US" cap="small" dirty="0" smtClean="0">
                <a:solidFill>
                  <a:schemeClr val="accent1">
                    <a:lumMod val="75000"/>
                  </a:schemeClr>
                </a:solidFill>
              </a:rPr>
              <a:t>Young Innovators 2009</a:t>
            </a:r>
            <a:endParaRPr lang="en-US" cap="small" dirty="0">
              <a:solidFill>
                <a:schemeClr val="accent1">
                  <a:lumMod val="75000"/>
                </a:schemeClr>
              </a:solidFill>
            </a:endParaRPr>
          </a:p>
        </p:txBody>
      </p:sp>
      <p:sp>
        <p:nvSpPr>
          <p:cNvPr id="3" name="Subtitle 2"/>
          <p:cNvSpPr>
            <a:spLocks noGrp="1"/>
          </p:cNvSpPr>
          <p:nvPr>
            <p:ph type="subTitle" idx="1"/>
          </p:nvPr>
        </p:nvSpPr>
        <p:spPr>
          <a:xfrm>
            <a:off x="1371600" y="1981200"/>
            <a:ext cx="6400800" cy="3124200"/>
          </a:xfrm>
        </p:spPr>
        <p:txBody>
          <a:bodyPr rtlCol="0">
            <a:normAutofit fontScale="92500" lnSpcReduction="10000"/>
          </a:bodyPr>
          <a:lstStyle/>
          <a:p>
            <a:pPr fontAlgn="auto">
              <a:spcAft>
                <a:spcPts val="0"/>
              </a:spcAft>
              <a:buFont typeface="Arial"/>
              <a:buNone/>
              <a:defRPr/>
            </a:pPr>
            <a:r>
              <a:rPr lang="en-US" dirty="0" smtClean="0">
                <a:solidFill>
                  <a:schemeClr val="bg2">
                    <a:lumMod val="10000"/>
                  </a:schemeClr>
                </a:solidFill>
              </a:rPr>
              <a:t>Lyoprotectant Crystallization in Frozen Systems and Phase Transformation During Drying</a:t>
            </a:r>
          </a:p>
          <a:p>
            <a:pPr fontAlgn="auto">
              <a:spcAft>
                <a:spcPts val="0"/>
              </a:spcAft>
              <a:buFont typeface="Arial"/>
              <a:buNone/>
              <a:defRPr/>
            </a:pPr>
            <a:endParaRPr lang="en-US" dirty="0" smtClean="0">
              <a:solidFill>
                <a:schemeClr val="bg2">
                  <a:lumMod val="10000"/>
                </a:schemeClr>
              </a:solidFill>
            </a:endParaRPr>
          </a:p>
          <a:p>
            <a:pPr fontAlgn="auto">
              <a:spcAft>
                <a:spcPts val="0"/>
              </a:spcAft>
              <a:buFont typeface="Arial"/>
              <a:buNone/>
              <a:defRPr/>
            </a:pPr>
            <a:r>
              <a:rPr lang="en-US" dirty="0" smtClean="0">
                <a:solidFill>
                  <a:schemeClr val="bg2">
                    <a:lumMod val="10000"/>
                  </a:schemeClr>
                </a:solidFill>
              </a:rPr>
              <a:t>Prakash Sundaramurthi</a:t>
            </a:r>
          </a:p>
          <a:p>
            <a:pPr fontAlgn="auto">
              <a:spcAft>
                <a:spcPts val="0"/>
              </a:spcAft>
              <a:buFont typeface="Arial"/>
              <a:buNone/>
              <a:defRPr/>
            </a:pPr>
            <a:endParaRPr lang="en-US" sz="2000" dirty="0" smtClean="0">
              <a:solidFill>
                <a:schemeClr val="bg2">
                  <a:lumMod val="10000"/>
                </a:schemeClr>
              </a:solidFill>
            </a:endParaRPr>
          </a:p>
          <a:p>
            <a:pPr fontAlgn="auto">
              <a:spcAft>
                <a:spcPts val="0"/>
              </a:spcAft>
              <a:buFont typeface="Arial"/>
              <a:buNone/>
              <a:defRPr/>
            </a:pPr>
            <a:r>
              <a:rPr lang="en-US" sz="2000" dirty="0" smtClean="0">
                <a:solidFill>
                  <a:schemeClr val="bg2">
                    <a:lumMod val="10000"/>
                  </a:schemeClr>
                </a:solidFill>
              </a:rPr>
              <a:t>Department of Pharmaceutics, University of Minnesota</a:t>
            </a:r>
            <a:endParaRPr lang="en-US" sz="2000" dirty="0">
              <a:solidFill>
                <a:schemeClr val="bg2">
                  <a:lumMod val="10000"/>
                </a:schemeClr>
              </a:solidFill>
            </a:endParaRPr>
          </a:p>
        </p:txBody>
      </p:sp>
      <p:pic>
        <p:nvPicPr>
          <p:cNvPr id="15364" name="Picture 5" descr="AAPS_LOGO_Grey10_PMS302.pdf"/>
          <p:cNvPicPr>
            <a:picLocks noChangeAspect="1"/>
          </p:cNvPicPr>
          <p:nvPr/>
        </p:nvPicPr>
        <p:blipFill>
          <a:blip r:embed="rId3"/>
          <a:srcRect/>
          <a:stretch>
            <a:fillRect/>
          </a:stretch>
        </p:blipFill>
        <p:spPr bwMode="auto">
          <a:xfrm>
            <a:off x="4648200" y="5181600"/>
            <a:ext cx="2489200" cy="763588"/>
          </a:xfrm>
          <a:prstGeom prst="rect">
            <a:avLst/>
          </a:prstGeom>
          <a:noFill/>
          <a:ln w="9525">
            <a:noFill/>
            <a:miter lim="800000"/>
            <a:headEnd/>
            <a:tailEnd/>
          </a:ln>
        </p:spPr>
      </p:pic>
      <p:pic>
        <p:nvPicPr>
          <p:cNvPr id="15365" name="Picture 6" descr="PTlogo.eps"/>
          <p:cNvPicPr>
            <a:picLocks noChangeAspect="1"/>
          </p:cNvPicPr>
          <p:nvPr/>
        </p:nvPicPr>
        <p:blipFill>
          <a:blip r:embed="rId4"/>
          <a:srcRect/>
          <a:stretch>
            <a:fillRect/>
          </a:stretch>
        </p:blipFill>
        <p:spPr bwMode="auto">
          <a:xfrm>
            <a:off x="2057400" y="5181600"/>
            <a:ext cx="2047875" cy="685800"/>
          </a:xfrm>
          <a:prstGeom prst="rect">
            <a:avLst/>
          </a:prstGeom>
          <a:noFill/>
          <a:ln w="9525">
            <a:noFill/>
            <a:miter lim="800000"/>
            <a:headEnd/>
            <a:tailEnd/>
          </a:ln>
        </p:spPr>
      </p:pic>
      <p:sp>
        <p:nvSpPr>
          <p:cNvPr id="14" name="Rectangle 13"/>
          <p:cNvSpPr/>
          <p:nvPr/>
        </p:nvSpPr>
        <p:spPr>
          <a:xfrm>
            <a:off x="152400" y="152400"/>
            <a:ext cx="8839200" cy="6553200"/>
          </a:xfrm>
          <a:prstGeom prst="rect">
            <a:avLst/>
          </a:prstGeom>
          <a:noFill/>
          <a:ln w="50800" cap="flat" cmpd="thickThin"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200" u="sng" cap="small" dirty="0" smtClean="0">
                <a:solidFill>
                  <a:srgbClr val="730000"/>
                </a:solidFill>
              </a:rPr>
              <a:t>Results</a:t>
            </a:r>
            <a:endParaRPr lang="en-US" sz="3200" u="sng" dirty="0"/>
          </a:p>
        </p:txBody>
      </p:sp>
      <p:sp>
        <p:nvSpPr>
          <p:cNvPr id="4" name="Footer Placeholder 3"/>
          <p:cNvSpPr>
            <a:spLocks noGrp="1"/>
          </p:cNvSpPr>
          <p:nvPr>
            <p:ph type="ftr" sz="quarter" idx="11"/>
          </p:nvPr>
        </p:nvSpPr>
        <p:spPr/>
        <p:txBody>
          <a:bodyPr/>
          <a:lstStyle/>
          <a:p>
            <a:pPr>
              <a:defRPr/>
            </a:pPr>
            <a:r>
              <a:rPr lang="en-US"/>
              <a:t>Young Innovators 2009</a:t>
            </a:r>
          </a:p>
        </p:txBody>
      </p:sp>
      <p:pic>
        <p:nvPicPr>
          <p:cNvPr id="28675" name="Picture 4" descr="AAPS_LOGO_Grey10_PMS302.pdf"/>
          <p:cNvPicPr>
            <a:picLocks noChangeAspect="1"/>
          </p:cNvPicPr>
          <p:nvPr/>
        </p:nvPicPr>
        <p:blipFill>
          <a:blip r:embed="rId3"/>
          <a:srcRect/>
          <a:stretch>
            <a:fillRect/>
          </a:stretch>
        </p:blipFill>
        <p:spPr bwMode="auto">
          <a:xfrm>
            <a:off x="1828800" y="6013450"/>
            <a:ext cx="1430338" cy="438150"/>
          </a:xfrm>
          <a:prstGeom prst="rect">
            <a:avLst/>
          </a:prstGeom>
          <a:noFill/>
          <a:ln w="9525">
            <a:noFill/>
            <a:miter lim="800000"/>
            <a:headEnd/>
            <a:tailEnd/>
          </a:ln>
        </p:spPr>
      </p:pic>
      <p:pic>
        <p:nvPicPr>
          <p:cNvPr id="28676" name="Picture 5" descr="PTlogo.eps"/>
          <p:cNvPicPr>
            <a:picLocks noChangeAspect="1"/>
          </p:cNvPicPr>
          <p:nvPr/>
        </p:nvPicPr>
        <p:blipFill>
          <a:blip r:embed="rId4"/>
          <a:srcRect/>
          <a:stretch>
            <a:fillRect/>
          </a:stretch>
        </p:blipFill>
        <p:spPr bwMode="auto">
          <a:xfrm>
            <a:off x="304800" y="6013450"/>
            <a:ext cx="1365250" cy="457200"/>
          </a:xfrm>
          <a:prstGeom prst="rect">
            <a:avLst/>
          </a:prstGeom>
          <a:noFill/>
          <a:ln w="9525">
            <a:noFill/>
            <a:miter lim="800000"/>
            <a:headEnd/>
            <a:tailEnd/>
          </a:ln>
        </p:spPr>
      </p:pic>
      <p:sp>
        <p:nvSpPr>
          <p:cNvPr id="28677" name="Rectangle 14"/>
          <p:cNvSpPr>
            <a:spLocks noChangeArrowheads="1"/>
          </p:cNvSpPr>
          <p:nvPr/>
        </p:nvSpPr>
        <p:spPr bwMode="auto">
          <a:xfrm>
            <a:off x="671513" y="1538288"/>
            <a:ext cx="4494212" cy="3262312"/>
          </a:xfrm>
          <a:prstGeom prst="rect">
            <a:avLst/>
          </a:prstGeom>
          <a:solidFill>
            <a:schemeClr val="bg1"/>
          </a:solidFill>
          <a:ln w="28575">
            <a:solidFill>
              <a:schemeClr val="tx1"/>
            </a:solidFill>
            <a:miter lim="800000"/>
            <a:headEnd/>
            <a:tailEnd/>
          </a:ln>
        </p:spPr>
        <p:txBody>
          <a:bodyPr wrap="none" anchor="ctr"/>
          <a:lstStyle/>
          <a:p>
            <a:endParaRPr lang="en-US">
              <a:latin typeface="Times New Roman" pitchFamily="18" charset="0"/>
              <a:cs typeface="Times New Roman" pitchFamily="18" charset="0"/>
            </a:endParaRPr>
          </a:p>
        </p:txBody>
      </p:sp>
      <p:sp>
        <p:nvSpPr>
          <p:cNvPr id="28678" name="Text Box 15"/>
          <p:cNvSpPr txBox="1">
            <a:spLocks noChangeArrowheads="1"/>
          </p:cNvSpPr>
          <p:nvPr/>
        </p:nvSpPr>
        <p:spPr bwMode="auto">
          <a:xfrm rot="-5400000">
            <a:off x="-828675" y="3048000"/>
            <a:ext cx="2636838" cy="369888"/>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cs typeface="Times New Roman" pitchFamily="18" charset="0"/>
              </a:rPr>
              <a:t>Intensity, (arbitrary units)</a:t>
            </a:r>
          </a:p>
        </p:txBody>
      </p:sp>
      <p:sp>
        <p:nvSpPr>
          <p:cNvPr id="28679" name="Text Box 16"/>
          <p:cNvSpPr txBox="1">
            <a:spLocks noChangeArrowheads="1"/>
          </p:cNvSpPr>
          <p:nvPr/>
        </p:nvSpPr>
        <p:spPr bwMode="auto">
          <a:xfrm>
            <a:off x="1533525" y="4787900"/>
            <a:ext cx="2568575" cy="307975"/>
          </a:xfrm>
          <a:prstGeom prst="rect">
            <a:avLst/>
          </a:prstGeom>
          <a:noFill/>
          <a:ln w="9525">
            <a:noFill/>
            <a:miter lim="800000"/>
            <a:headEnd/>
            <a:tailEnd/>
          </a:ln>
        </p:spPr>
        <p:txBody>
          <a:bodyPr>
            <a:spAutoFit/>
          </a:bodyPr>
          <a:lstStyle/>
          <a:p>
            <a:pPr algn="ctr">
              <a:spcBef>
                <a:spcPct val="50000"/>
              </a:spcBef>
            </a:pPr>
            <a:r>
              <a:rPr lang="en-US" sz="1400">
                <a:latin typeface="Times New Roman" pitchFamily="18" charset="0"/>
                <a:cs typeface="Times New Roman" pitchFamily="18" charset="0"/>
              </a:rPr>
              <a:t>2</a:t>
            </a:r>
            <a:r>
              <a:rPr lang="el-GR" sz="1400">
                <a:latin typeface="Times New Roman" pitchFamily="18" charset="0"/>
                <a:cs typeface="Times New Roman" pitchFamily="18" charset="0"/>
              </a:rPr>
              <a:t>θ</a:t>
            </a:r>
            <a:r>
              <a:rPr lang="en-US" sz="1400">
                <a:latin typeface="Times New Roman" pitchFamily="18" charset="0"/>
                <a:cs typeface="Times New Roman" pitchFamily="18" charset="0"/>
              </a:rPr>
              <a:t>, (</a:t>
            </a:r>
            <a:r>
              <a:rPr lang="el-GR" sz="1400">
                <a:latin typeface="Times New Roman" pitchFamily="18" charset="0"/>
                <a:cs typeface="Times New Roman" pitchFamily="18" charset="0"/>
                <a:sym typeface="Symbol" pitchFamily="18" charset="2"/>
              </a:rPr>
              <a:t></a:t>
            </a:r>
            <a:r>
              <a:rPr lang="en-US" sz="1400">
                <a:latin typeface="Times New Roman" pitchFamily="18" charset="0"/>
                <a:cs typeface="Times New Roman" pitchFamily="18" charset="0"/>
                <a:sym typeface="Symbol" pitchFamily="18" charset="2"/>
              </a:rPr>
              <a:t>)</a:t>
            </a:r>
            <a:endParaRPr lang="el-GR" sz="1400">
              <a:latin typeface="Times New Roman" pitchFamily="18" charset="0"/>
              <a:cs typeface="Times New Roman" pitchFamily="18" charset="0"/>
              <a:sym typeface="Symbol" pitchFamily="18" charset="2"/>
            </a:endParaRPr>
          </a:p>
        </p:txBody>
      </p:sp>
      <p:sp>
        <p:nvSpPr>
          <p:cNvPr id="13" name="Text Box 17"/>
          <p:cNvSpPr txBox="1">
            <a:spLocks noChangeArrowheads="1"/>
          </p:cNvSpPr>
          <p:nvPr/>
        </p:nvSpPr>
        <p:spPr bwMode="auto">
          <a:xfrm>
            <a:off x="1204913" y="2843213"/>
            <a:ext cx="244475" cy="25400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050" b="1" dirty="0">
                <a:solidFill>
                  <a:srgbClr val="009900"/>
                </a:solidFill>
                <a:latin typeface="Times New Roman" pitchFamily="18" charset="0"/>
                <a:cs typeface="Times New Roman" pitchFamily="18" charset="0"/>
              </a:rPr>
              <a:t>c</a:t>
            </a:r>
          </a:p>
        </p:txBody>
      </p:sp>
      <p:sp>
        <p:nvSpPr>
          <p:cNvPr id="14" name="Text Box 18"/>
          <p:cNvSpPr txBox="1">
            <a:spLocks noChangeArrowheads="1"/>
          </p:cNvSpPr>
          <p:nvPr/>
        </p:nvSpPr>
        <p:spPr bwMode="auto">
          <a:xfrm>
            <a:off x="1212850" y="3402013"/>
            <a:ext cx="260350" cy="25400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050" b="1" dirty="0">
                <a:solidFill>
                  <a:srgbClr val="FF3300"/>
                </a:solidFill>
                <a:latin typeface="Times New Roman" pitchFamily="18" charset="0"/>
                <a:cs typeface="Times New Roman" pitchFamily="18" charset="0"/>
              </a:rPr>
              <a:t>b</a:t>
            </a:r>
          </a:p>
        </p:txBody>
      </p:sp>
      <p:sp>
        <p:nvSpPr>
          <p:cNvPr id="15" name="Text Box 19"/>
          <p:cNvSpPr txBox="1">
            <a:spLocks noChangeArrowheads="1"/>
          </p:cNvSpPr>
          <p:nvPr/>
        </p:nvSpPr>
        <p:spPr bwMode="auto">
          <a:xfrm>
            <a:off x="1222375" y="4056063"/>
            <a:ext cx="250825" cy="252412"/>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050" b="1" dirty="0">
                <a:solidFill>
                  <a:srgbClr val="9900CC"/>
                </a:solidFill>
                <a:latin typeface="Times New Roman" pitchFamily="18" charset="0"/>
                <a:cs typeface="Times New Roman" pitchFamily="18" charset="0"/>
              </a:rPr>
              <a:t>a</a:t>
            </a:r>
          </a:p>
        </p:txBody>
      </p:sp>
      <p:pic>
        <p:nvPicPr>
          <p:cNvPr id="28683" name="Picture 7"/>
          <p:cNvPicPr preferRelativeResize="0">
            <a:picLocks noChangeArrowheads="1"/>
          </p:cNvPicPr>
          <p:nvPr/>
        </p:nvPicPr>
        <p:blipFill>
          <a:blip r:embed="rId5"/>
          <a:srcRect l="12869" t="37617" r="26926" b="23004"/>
          <a:stretch>
            <a:fillRect/>
          </a:stretch>
        </p:blipFill>
        <p:spPr bwMode="auto">
          <a:xfrm>
            <a:off x="828675" y="2005013"/>
            <a:ext cx="4159250" cy="2757487"/>
          </a:xfrm>
          <a:prstGeom prst="rect">
            <a:avLst/>
          </a:prstGeom>
          <a:noFill/>
          <a:ln w="9525">
            <a:noFill/>
            <a:miter lim="800000"/>
            <a:headEnd/>
            <a:tailEnd/>
          </a:ln>
        </p:spPr>
      </p:pic>
      <p:cxnSp>
        <p:nvCxnSpPr>
          <p:cNvPr id="17" name="Straight Connector 16"/>
          <p:cNvCxnSpPr/>
          <p:nvPr/>
        </p:nvCxnSpPr>
        <p:spPr>
          <a:xfrm>
            <a:off x="681038" y="4538663"/>
            <a:ext cx="446405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823119" y="4560094"/>
            <a:ext cx="444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039019" y="4560094"/>
            <a:ext cx="444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1261269" y="4560094"/>
            <a:ext cx="444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477169" y="4560094"/>
            <a:ext cx="444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693069" y="4560094"/>
            <a:ext cx="444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908969" y="4560094"/>
            <a:ext cx="444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129632" y="4560094"/>
            <a:ext cx="4445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2345532" y="4560094"/>
            <a:ext cx="4445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567782" y="4560094"/>
            <a:ext cx="4445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8"/>
          <p:cNvCxnSpPr/>
          <p:nvPr/>
        </p:nvCxnSpPr>
        <p:spPr>
          <a:xfrm rot="5400000">
            <a:off x="2788444" y="4560094"/>
            <a:ext cx="444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9"/>
          <p:cNvCxnSpPr/>
          <p:nvPr/>
        </p:nvCxnSpPr>
        <p:spPr>
          <a:xfrm rot="5400000">
            <a:off x="3010694" y="4560094"/>
            <a:ext cx="444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226594" y="4560094"/>
            <a:ext cx="444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442494" y="4560094"/>
            <a:ext cx="444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658394" y="4560094"/>
            <a:ext cx="444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879057" y="4560094"/>
            <a:ext cx="4445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094957" y="4560094"/>
            <a:ext cx="4445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313238" y="4559300"/>
            <a:ext cx="4445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4534694" y="4560094"/>
            <a:ext cx="444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4756151" y="4559300"/>
            <a:ext cx="4445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972051" y="4559300"/>
            <a:ext cx="4445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705" name="TextBox 37"/>
          <p:cNvSpPr txBox="1">
            <a:spLocks noChangeArrowheads="1"/>
          </p:cNvSpPr>
          <p:nvPr/>
        </p:nvSpPr>
        <p:spPr bwMode="auto">
          <a:xfrm>
            <a:off x="1111250" y="4521200"/>
            <a:ext cx="287338" cy="215900"/>
          </a:xfrm>
          <a:prstGeom prst="rect">
            <a:avLst/>
          </a:prstGeom>
          <a:noFill/>
          <a:ln w="9525">
            <a:noFill/>
            <a:miter lim="800000"/>
            <a:headEnd/>
            <a:tailEnd/>
          </a:ln>
        </p:spPr>
        <p:txBody>
          <a:bodyPr wrap="none">
            <a:spAutoFit/>
          </a:bodyPr>
          <a:lstStyle/>
          <a:p>
            <a:r>
              <a:rPr lang="en-US" sz="800" b="1">
                <a:latin typeface="Times New Roman" pitchFamily="18" charset="0"/>
                <a:cs typeface="Times New Roman" pitchFamily="18" charset="0"/>
              </a:rPr>
              <a:t>10</a:t>
            </a:r>
          </a:p>
        </p:txBody>
      </p:sp>
      <p:sp>
        <p:nvSpPr>
          <p:cNvPr id="28706" name="TextBox 38"/>
          <p:cNvSpPr txBox="1">
            <a:spLocks noChangeArrowheads="1"/>
          </p:cNvSpPr>
          <p:nvPr/>
        </p:nvSpPr>
        <p:spPr bwMode="auto">
          <a:xfrm>
            <a:off x="2200275" y="4521200"/>
            <a:ext cx="285750" cy="215900"/>
          </a:xfrm>
          <a:prstGeom prst="rect">
            <a:avLst/>
          </a:prstGeom>
          <a:noFill/>
          <a:ln w="9525">
            <a:noFill/>
            <a:miter lim="800000"/>
            <a:headEnd/>
            <a:tailEnd/>
          </a:ln>
        </p:spPr>
        <p:txBody>
          <a:bodyPr wrap="none">
            <a:spAutoFit/>
          </a:bodyPr>
          <a:lstStyle/>
          <a:p>
            <a:r>
              <a:rPr lang="en-US" sz="800" b="1">
                <a:latin typeface="Times New Roman" pitchFamily="18" charset="0"/>
                <a:cs typeface="Times New Roman" pitchFamily="18" charset="0"/>
              </a:rPr>
              <a:t>15</a:t>
            </a:r>
          </a:p>
        </p:txBody>
      </p:sp>
      <p:sp>
        <p:nvSpPr>
          <p:cNvPr id="28707" name="TextBox 39"/>
          <p:cNvSpPr txBox="1">
            <a:spLocks noChangeArrowheads="1"/>
          </p:cNvSpPr>
          <p:nvPr/>
        </p:nvSpPr>
        <p:spPr bwMode="auto">
          <a:xfrm>
            <a:off x="3297238" y="4521200"/>
            <a:ext cx="287337" cy="215900"/>
          </a:xfrm>
          <a:prstGeom prst="rect">
            <a:avLst/>
          </a:prstGeom>
          <a:noFill/>
          <a:ln w="9525">
            <a:noFill/>
            <a:miter lim="800000"/>
            <a:headEnd/>
            <a:tailEnd/>
          </a:ln>
        </p:spPr>
        <p:txBody>
          <a:bodyPr wrap="none">
            <a:spAutoFit/>
          </a:bodyPr>
          <a:lstStyle/>
          <a:p>
            <a:r>
              <a:rPr lang="en-US" sz="800" b="1">
                <a:latin typeface="Times New Roman" pitchFamily="18" charset="0"/>
                <a:cs typeface="Times New Roman" pitchFamily="18" charset="0"/>
              </a:rPr>
              <a:t>20</a:t>
            </a:r>
          </a:p>
        </p:txBody>
      </p:sp>
      <p:sp>
        <p:nvSpPr>
          <p:cNvPr id="28708" name="TextBox 40"/>
          <p:cNvSpPr txBox="1">
            <a:spLocks noChangeArrowheads="1"/>
          </p:cNvSpPr>
          <p:nvPr/>
        </p:nvSpPr>
        <p:spPr bwMode="auto">
          <a:xfrm>
            <a:off x="4386263" y="4521200"/>
            <a:ext cx="287337" cy="215900"/>
          </a:xfrm>
          <a:prstGeom prst="rect">
            <a:avLst/>
          </a:prstGeom>
          <a:noFill/>
          <a:ln w="9525">
            <a:noFill/>
            <a:miter lim="800000"/>
            <a:headEnd/>
            <a:tailEnd/>
          </a:ln>
        </p:spPr>
        <p:txBody>
          <a:bodyPr wrap="none">
            <a:spAutoFit/>
          </a:bodyPr>
          <a:lstStyle/>
          <a:p>
            <a:r>
              <a:rPr lang="en-US" sz="800" b="1">
                <a:latin typeface="Times New Roman" pitchFamily="18" charset="0"/>
                <a:cs typeface="Times New Roman" pitchFamily="18" charset="0"/>
              </a:rPr>
              <a:t>25</a:t>
            </a:r>
          </a:p>
        </p:txBody>
      </p:sp>
      <p:sp>
        <p:nvSpPr>
          <p:cNvPr id="28709" name="TextBox 101"/>
          <p:cNvSpPr txBox="1">
            <a:spLocks noChangeArrowheads="1"/>
          </p:cNvSpPr>
          <p:nvPr/>
        </p:nvSpPr>
        <p:spPr bwMode="auto">
          <a:xfrm>
            <a:off x="3570288" y="1493838"/>
            <a:ext cx="1593850" cy="277812"/>
          </a:xfrm>
          <a:prstGeom prst="rect">
            <a:avLst/>
          </a:prstGeom>
          <a:noFill/>
          <a:ln w="9525">
            <a:noFill/>
            <a:miter lim="800000"/>
            <a:headEnd/>
            <a:tailEnd/>
          </a:ln>
        </p:spPr>
        <p:txBody>
          <a:bodyPr>
            <a:spAutoFit/>
          </a:bodyPr>
          <a:lstStyle/>
          <a:p>
            <a:pPr algn="ctr"/>
            <a:r>
              <a:rPr lang="en-US" sz="1200">
                <a:latin typeface="Times New Roman" pitchFamily="18" charset="0"/>
                <a:cs typeface="Times New Roman" pitchFamily="18" charset="0"/>
              </a:rPr>
              <a:t>hexagonal ice</a:t>
            </a:r>
          </a:p>
        </p:txBody>
      </p:sp>
      <p:cxnSp>
        <p:nvCxnSpPr>
          <p:cNvPr id="44" name="Straight Arrow Connector 43"/>
          <p:cNvCxnSpPr/>
          <p:nvPr/>
        </p:nvCxnSpPr>
        <p:spPr bwMode="auto">
          <a:xfrm rot="5400000">
            <a:off x="4115594" y="1807369"/>
            <a:ext cx="201612" cy="177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bwMode="auto">
          <a:xfrm>
            <a:off x="4456113" y="1806575"/>
            <a:ext cx="192087" cy="1857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bwMode="auto">
          <a:xfrm rot="5400000">
            <a:off x="4290219" y="1875632"/>
            <a:ext cx="1873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713" name="TextBox 46"/>
          <p:cNvSpPr txBox="1">
            <a:spLocks noChangeArrowheads="1"/>
          </p:cNvSpPr>
          <p:nvPr/>
        </p:nvSpPr>
        <p:spPr bwMode="auto">
          <a:xfrm>
            <a:off x="839788" y="1747838"/>
            <a:ext cx="274637" cy="307975"/>
          </a:xfrm>
          <a:prstGeom prst="rect">
            <a:avLst/>
          </a:prstGeom>
          <a:noFill/>
          <a:ln w="9525">
            <a:noFill/>
            <a:miter lim="800000"/>
            <a:headEnd/>
            <a:tailEnd/>
          </a:ln>
        </p:spPr>
        <p:txBody>
          <a:bodyPr wrap="none">
            <a:spAutoFit/>
          </a:bodyPr>
          <a:lstStyle/>
          <a:p>
            <a:r>
              <a:rPr lang="en-US" sz="1400" b="1">
                <a:latin typeface="Times New Roman" pitchFamily="18" charset="0"/>
                <a:cs typeface="Times New Roman" pitchFamily="18" charset="0"/>
              </a:rPr>
              <a:t>*</a:t>
            </a:r>
          </a:p>
        </p:txBody>
      </p:sp>
      <p:sp>
        <p:nvSpPr>
          <p:cNvPr id="28714" name="TextBox 47"/>
          <p:cNvSpPr txBox="1">
            <a:spLocks noChangeArrowheads="1"/>
          </p:cNvSpPr>
          <p:nvPr/>
        </p:nvSpPr>
        <p:spPr bwMode="auto">
          <a:xfrm>
            <a:off x="1670050" y="2828925"/>
            <a:ext cx="274638" cy="306388"/>
          </a:xfrm>
          <a:prstGeom prst="rect">
            <a:avLst/>
          </a:prstGeom>
          <a:noFill/>
          <a:ln w="9525">
            <a:noFill/>
            <a:miter lim="800000"/>
            <a:headEnd/>
            <a:tailEnd/>
          </a:ln>
        </p:spPr>
        <p:txBody>
          <a:bodyPr wrap="none">
            <a:spAutoFit/>
          </a:bodyPr>
          <a:lstStyle/>
          <a:p>
            <a:r>
              <a:rPr lang="en-US" sz="1400" b="1">
                <a:latin typeface="Times New Roman" pitchFamily="18" charset="0"/>
                <a:cs typeface="Times New Roman" pitchFamily="18" charset="0"/>
              </a:rPr>
              <a:t>*</a:t>
            </a:r>
          </a:p>
        </p:txBody>
      </p:sp>
      <p:sp>
        <p:nvSpPr>
          <p:cNvPr id="28715" name="TextBox 48"/>
          <p:cNvSpPr txBox="1">
            <a:spLocks noChangeArrowheads="1"/>
          </p:cNvSpPr>
          <p:nvPr/>
        </p:nvSpPr>
        <p:spPr bwMode="auto">
          <a:xfrm>
            <a:off x="1905000" y="2936875"/>
            <a:ext cx="273050" cy="307975"/>
          </a:xfrm>
          <a:prstGeom prst="rect">
            <a:avLst/>
          </a:prstGeom>
          <a:noFill/>
          <a:ln w="9525">
            <a:noFill/>
            <a:miter lim="800000"/>
            <a:headEnd/>
            <a:tailEnd/>
          </a:ln>
        </p:spPr>
        <p:txBody>
          <a:bodyPr wrap="none">
            <a:spAutoFit/>
          </a:bodyPr>
          <a:lstStyle/>
          <a:p>
            <a:r>
              <a:rPr lang="en-US" sz="1400" b="1">
                <a:latin typeface="Times New Roman" pitchFamily="18" charset="0"/>
                <a:cs typeface="Times New Roman" pitchFamily="18" charset="0"/>
              </a:rPr>
              <a:t>*</a:t>
            </a:r>
          </a:p>
        </p:txBody>
      </p:sp>
      <p:sp>
        <p:nvSpPr>
          <p:cNvPr id="28716" name="TextBox 49"/>
          <p:cNvSpPr txBox="1">
            <a:spLocks noChangeArrowheads="1"/>
          </p:cNvSpPr>
          <p:nvPr/>
        </p:nvSpPr>
        <p:spPr bwMode="auto">
          <a:xfrm>
            <a:off x="2081213" y="2354263"/>
            <a:ext cx="274637" cy="307975"/>
          </a:xfrm>
          <a:prstGeom prst="rect">
            <a:avLst/>
          </a:prstGeom>
          <a:noFill/>
          <a:ln w="9525">
            <a:noFill/>
            <a:miter lim="800000"/>
            <a:headEnd/>
            <a:tailEnd/>
          </a:ln>
        </p:spPr>
        <p:txBody>
          <a:bodyPr wrap="none">
            <a:spAutoFit/>
          </a:bodyPr>
          <a:lstStyle/>
          <a:p>
            <a:r>
              <a:rPr lang="en-US" sz="1400" b="1">
                <a:latin typeface="Times New Roman" pitchFamily="18" charset="0"/>
                <a:cs typeface="Times New Roman" pitchFamily="18" charset="0"/>
              </a:rPr>
              <a:t>*</a:t>
            </a:r>
          </a:p>
        </p:txBody>
      </p:sp>
      <p:sp>
        <p:nvSpPr>
          <p:cNvPr id="28717" name="TextBox 50"/>
          <p:cNvSpPr txBox="1">
            <a:spLocks noChangeArrowheads="1"/>
          </p:cNvSpPr>
          <p:nvPr/>
        </p:nvSpPr>
        <p:spPr bwMode="auto">
          <a:xfrm>
            <a:off x="2259013" y="2400300"/>
            <a:ext cx="274637" cy="307975"/>
          </a:xfrm>
          <a:prstGeom prst="rect">
            <a:avLst/>
          </a:prstGeom>
          <a:noFill/>
          <a:ln w="9525">
            <a:noFill/>
            <a:miter lim="800000"/>
            <a:headEnd/>
            <a:tailEnd/>
          </a:ln>
        </p:spPr>
        <p:txBody>
          <a:bodyPr wrap="none">
            <a:spAutoFit/>
          </a:bodyPr>
          <a:lstStyle/>
          <a:p>
            <a:r>
              <a:rPr lang="en-US" sz="1400" b="1">
                <a:latin typeface="Times New Roman" pitchFamily="18" charset="0"/>
                <a:cs typeface="Times New Roman" pitchFamily="18" charset="0"/>
              </a:rPr>
              <a:t>*</a:t>
            </a:r>
          </a:p>
        </p:txBody>
      </p:sp>
      <p:sp>
        <p:nvSpPr>
          <p:cNvPr id="28718" name="TextBox 51"/>
          <p:cNvSpPr txBox="1">
            <a:spLocks noChangeArrowheads="1"/>
          </p:cNvSpPr>
          <p:nvPr/>
        </p:nvSpPr>
        <p:spPr bwMode="auto">
          <a:xfrm>
            <a:off x="2522538" y="2692400"/>
            <a:ext cx="274637" cy="307975"/>
          </a:xfrm>
          <a:prstGeom prst="rect">
            <a:avLst/>
          </a:prstGeom>
          <a:noFill/>
          <a:ln w="9525">
            <a:noFill/>
            <a:miter lim="800000"/>
            <a:headEnd/>
            <a:tailEnd/>
          </a:ln>
        </p:spPr>
        <p:txBody>
          <a:bodyPr wrap="none">
            <a:spAutoFit/>
          </a:bodyPr>
          <a:lstStyle/>
          <a:p>
            <a:r>
              <a:rPr lang="en-US" sz="1400" b="1">
                <a:latin typeface="Times New Roman" pitchFamily="18" charset="0"/>
                <a:cs typeface="Times New Roman" pitchFamily="18" charset="0"/>
              </a:rPr>
              <a:t>*</a:t>
            </a:r>
          </a:p>
        </p:txBody>
      </p:sp>
      <p:sp>
        <p:nvSpPr>
          <p:cNvPr id="28719" name="TextBox 52"/>
          <p:cNvSpPr txBox="1">
            <a:spLocks noChangeArrowheads="1"/>
          </p:cNvSpPr>
          <p:nvPr/>
        </p:nvSpPr>
        <p:spPr bwMode="auto">
          <a:xfrm>
            <a:off x="2754313" y="2085975"/>
            <a:ext cx="274637" cy="307975"/>
          </a:xfrm>
          <a:prstGeom prst="rect">
            <a:avLst/>
          </a:prstGeom>
          <a:noFill/>
          <a:ln w="9525">
            <a:noFill/>
            <a:miter lim="800000"/>
            <a:headEnd/>
            <a:tailEnd/>
          </a:ln>
        </p:spPr>
        <p:txBody>
          <a:bodyPr wrap="none">
            <a:spAutoFit/>
          </a:bodyPr>
          <a:lstStyle/>
          <a:p>
            <a:r>
              <a:rPr lang="en-US" sz="1400" b="1">
                <a:latin typeface="Times New Roman" pitchFamily="18" charset="0"/>
                <a:cs typeface="Times New Roman" pitchFamily="18" charset="0"/>
              </a:rPr>
              <a:t>*</a:t>
            </a:r>
          </a:p>
        </p:txBody>
      </p:sp>
      <p:sp>
        <p:nvSpPr>
          <p:cNvPr id="28720" name="TextBox 53"/>
          <p:cNvSpPr txBox="1">
            <a:spLocks noChangeArrowheads="1"/>
          </p:cNvSpPr>
          <p:nvPr/>
        </p:nvSpPr>
        <p:spPr bwMode="auto">
          <a:xfrm>
            <a:off x="3000375" y="2490788"/>
            <a:ext cx="274638" cy="307975"/>
          </a:xfrm>
          <a:prstGeom prst="rect">
            <a:avLst/>
          </a:prstGeom>
          <a:noFill/>
          <a:ln w="9525">
            <a:noFill/>
            <a:miter lim="800000"/>
            <a:headEnd/>
            <a:tailEnd/>
          </a:ln>
        </p:spPr>
        <p:txBody>
          <a:bodyPr wrap="none">
            <a:spAutoFit/>
          </a:bodyPr>
          <a:lstStyle/>
          <a:p>
            <a:r>
              <a:rPr lang="en-US" sz="1400" b="1">
                <a:latin typeface="Times New Roman" pitchFamily="18" charset="0"/>
                <a:cs typeface="Times New Roman" pitchFamily="18" charset="0"/>
              </a:rPr>
              <a:t>*</a:t>
            </a:r>
          </a:p>
        </p:txBody>
      </p:sp>
      <p:sp>
        <p:nvSpPr>
          <p:cNvPr id="28721" name="TextBox 54"/>
          <p:cNvSpPr txBox="1">
            <a:spLocks noChangeArrowheads="1"/>
          </p:cNvSpPr>
          <p:nvPr/>
        </p:nvSpPr>
        <p:spPr bwMode="auto">
          <a:xfrm>
            <a:off x="1514475" y="1538288"/>
            <a:ext cx="274638" cy="307975"/>
          </a:xfrm>
          <a:prstGeom prst="rect">
            <a:avLst/>
          </a:prstGeom>
          <a:noFill/>
          <a:ln w="9525">
            <a:noFill/>
            <a:miter lim="800000"/>
            <a:headEnd/>
            <a:tailEnd/>
          </a:ln>
        </p:spPr>
        <p:txBody>
          <a:bodyPr wrap="none">
            <a:spAutoFit/>
          </a:bodyPr>
          <a:lstStyle/>
          <a:p>
            <a:r>
              <a:rPr lang="en-US" sz="1400" b="1">
                <a:latin typeface="Times New Roman" pitchFamily="18" charset="0"/>
                <a:cs typeface="Times New Roman" pitchFamily="18" charset="0"/>
              </a:rPr>
              <a:t>*</a:t>
            </a:r>
          </a:p>
        </p:txBody>
      </p:sp>
      <p:sp>
        <p:nvSpPr>
          <p:cNvPr id="28722" name="TextBox 55"/>
          <p:cNvSpPr txBox="1">
            <a:spLocks noChangeArrowheads="1"/>
          </p:cNvSpPr>
          <p:nvPr/>
        </p:nvSpPr>
        <p:spPr bwMode="auto">
          <a:xfrm>
            <a:off x="1503363" y="1527175"/>
            <a:ext cx="1860550" cy="276225"/>
          </a:xfrm>
          <a:prstGeom prst="rect">
            <a:avLst/>
          </a:prstGeom>
          <a:noFill/>
          <a:ln w="9525">
            <a:noFill/>
            <a:miter lim="800000"/>
            <a:headEnd/>
            <a:tailEnd/>
          </a:ln>
        </p:spPr>
        <p:txBody>
          <a:bodyPr>
            <a:spAutoFit/>
          </a:bodyPr>
          <a:lstStyle/>
          <a:p>
            <a:pPr algn="ctr"/>
            <a:r>
              <a:rPr lang="en-US" sz="1200">
                <a:latin typeface="Times New Roman" pitchFamily="18" charset="0"/>
                <a:cs typeface="Times New Roman" pitchFamily="18" charset="0"/>
              </a:rPr>
              <a:t>trehalose dihydrate</a:t>
            </a:r>
          </a:p>
        </p:txBody>
      </p:sp>
      <p:sp>
        <p:nvSpPr>
          <p:cNvPr id="28723" name="TextBox 56"/>
          <p:cNvSpPr txBox="1">
            <a:spLocks noChangeArrowheads="1"/>
          </p:cNvSpPr>
          <p:nvPr/>
        </p:nvSpPr>
        <p:spPr bwMode="auto">
          <a:xfrm>
            <a:off x="968375" y="4017963"/>
            <a:ext cx="1001713" cy="307975"/>
          </a:xfrm>
          <a:prstGeom prst="rect">
            <a:avLst/>
          </a:prstGeom>
          <a:noFill/>
          <a:ln w="9525">
            <a:noFill/>
            <a:miter lim="800000"/>
            <a:headEnd/>
            <a:tailEnd/>
          </a:ln>
        </p:spPr>
        <p:txBody>
          <a:bodyPr wrap="none">
            <a:spAutoFit/>
          </a:bodyPr>
          <a:lstStyle/>
          <a:p>
            <a:r>
              <a:rPr lang="en-US" sz="1400">
                <a:latin typeface="Times New Roman" pitchFamily="18" charset="0"/>
                <a:cs typeface="Times New Roman" pitchFamily="18" charset="0"/>
              </a:rPr>
              <a:t>No seeding</a:t>
            </a:r>
          </a:p>
        </p:txBody>
      </p:sp>
      <p:sp>
        <p:nvSpPr>
          <p:cNvPr id="28724" name="TextBox 57"/>
          <p:cNvSpPr txBox="1">
            <a:spLocks noChangeArrowheads="1"/>
          </p:cNvSpPr>
          <p:nvPr/>
        </p:nvSpPr>
        <p:spPr bwMode="auto">
          <a:xfrm>
            <a:off x="958850" y="3405188"/>
            <a:ext cx="1343025" cy="307975"/>
          </a:xfrm>
          <a:prstGeom prst="rect">
            <a:avLst/>
          </a:prstGeom>
          <a:noFill/>
          <a:ln w="9525">
            <a:noFill/>
            <a:miter lim="800000"/>
            <a:headEnd/>
            <a:tailEnd/>
          </a:ln>
        </p:spPr>
        <p:txBody>
          <a:bodyPr wrap="none">
            <a:spAutoFit/>
          </a:bodyPr>
          <a:lstStyle/>
          <a:p>
            <a:r>
              <a:rPr lang="en-US" sz="1400">
                <a:latin typeface="Times New Roman" pitchFamily="18" charset="0"/>
                <a:cs typeface="Times New Roman" pitchFamily="18" charset="0"/>
              </a:rPr>
              <a:t>Seeded with SA</a:t>
            </a:r>
          </a:p>
        </p:txBody>
      </p:sp>
      <p:sp>
        <p:nvSpPr>
          <p:cNvPr id="28725" name="TextBox 58"/>
          <p:cNvSpPr txBox="1">
            <a:spLocks noChangeArrowheads="1"/>
          </p:cNvSpPr>
          <p:nvPr/>
        </p:nvSpPr>
        <p:spPr bwMode="auto">
          <a:xfrm>
            <a:off x="979488" y="2112963"/>
            <a:ext cx="1527175" cy="307975"/>
          </a:xfrm>
          <a:prstGeom prst="rect">
            <a:avLst/>
          </a:prstGeom>
          <a:noFill/>
          <a:ln w="9525">
            <a:noFill/>
            <a:miter lim="800000"/>
            <a:headEnd/>
            <a:tailEnd/>
          </a:ln>
        </p:spPr>
        <p:txBody>
          <a:bodyPr wrap="none">
            <a:spAutoFit/>
          </a:bodyPr>
          <a:lstStyle/>
          <a:p>
            <a:r>
              <a:rPr lang="en-US" sz="1400">
                <a:latin typeface="Times New Roman" pitchFamily="18" charset="0"/>
                <a:cs typeface="Times New Roman" pitchFamily="18" charset="0"/>
              </a:rPr>
              <a:t>Seeded with </a:t>
            </a:r>
            <a:r>
              <a:rPr lang="en-US" sz="1400">
                <a:latin typeface="Symbol" pitchFamily="18" charset="2"/>
                <a:cs typeface="Times New Roman" pitchFamily="18" charset="0"/>
              </a:rPr>
              <a:t>a</a:t>
            </a:r>
            <a:r>
              <a:rPr lang="en-US" sz="1400">
                <a:latin typeface="Times New Roman" pitchFamily="18" charset="0"/>
                <a:cs typeface="Times New Roman" pitchFamily="18" charset="0"/>
              </a:rPr>
              <a:t>-Tre</a:t>
            </a:r>
          </a:p>
        </p:txBody>
      </p:sp>
      <p:sp>
        <p:nvSpPr>
          <p:cNvPr id="28726" name="TextBox 59"/>
          <p:cNvSpPr txBox="1">
            <a:spLocks noChangeArrowheads="1"/>
          </p:cNvSpPr>
          <p:nvPr/>
        </p:nvSpPr>
        <p:spPr bwMode="auto">
          <a:xfrm>
            <a:off x="5151438" y="4083050"/>
            <a:ext cx="1447800" cy="36830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3 days</a:t>
            </a:r>
          </a:p>
        </p:txBody>
      </p:sp>
      <p:sp>
        <p:nvSpPr>
          <p:cNvPr id="28727" name="TextBox 60"/>
          <p:cNvSpPr txBox="1">
            <a:spLocks noChangeArrowheads="1"/>
          </p:cNvSpPr>
          <p:nvPr/>
        </p:nvSpPr>
        <p:spPr bwMode="auto">
          <a:xfrm>
            <a:off x="5151438" y="3473450"/>
            <a:ext cx="1447800" cy="36830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12 hrs</a:t>
            </a:r>
          </a:p>
        </p:txBody>
      </p:sp>
      <p:sp>
        <p:nvSpPr>
          <p:cNvPr id="28728" name="TextBox 61"/>
          <p:cNvSpPr txBox="1">
            <a:spLocks noChangeArrowheads="1"/>
          </p:cNvSpPr>
          <p:nvPr/>
        </p:nvSpPr>
        <p:spPr bwMode="auto">
          <a:xfrm>
            <a:off x="5151438" y="2951163"/>
            <a:ext cx="1447800" cy="369887"/>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12 hrs</a:t>
            </a:r>
          </a:p>
        </p:txBody>
      </p:sp>
      <p:sp>
        <p:nvSpPr>
          <p:cNvPr id="28729" name="TextBox 62"/>
          <p:cNvSpPr txBox="1">
            <a:spLocks noChangeArrowheads="1"/>
          </p:cNvSpPr>
          <p:nvPr/>
        </p:nvSpPr>
        <p:spPr bwMode="auto">
          <a:xfrm>
            <a:off x="6096000" y="3484563"/>
            <a:ext cx="1447800" cy="369887"/>
          </a:xfrm>
          <a:prstGeom prst="rect">
            <a:avLst/>
          </a:prstGeom>
          <a:noFill/>
          <a:ln w="9525">
            <a:noFill/>
            <a:miter lim="800000"/>
            <a:headEnd/>
            <a:tailEnd/>
          </a:ln>
        </p:spPr>
        <p:txBody>
          <a:bodyPr>
            <a:spAutoFit/>
          </a:bodyPr>
          <a:lstStyle/>
          <a:p>
            <a:pPr algn="ctr"/>
            <a:r>
              <a:rPr lang="en-US">
                <a:latin typeface="Times New Roman" pitchFamily="18" charset="0"/>
                <a:cs typeface="Times New Roman" pitchFamily="18" charset="0"/>
              </a:rPr>
              <a:t>Annealing</a:t>
            </a:r>
          </a:p>
        </p:txBody>
      </p:sp>
      <p:sp>
        <p:nvSpPr>
          <p:cNvPr id="64" name="Right Brace 63"/>
          <p:cNvSpPr/>
          <p:nvPr/>
        </p:nvSpPr>
        <p:spPr>
          <a:xfrm>
            <a:off x="5887694" y="2798763"/>
            <a:ext cx="381000" cy="1752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28731" name="TextBox 64"/>
          <p:cNvSpPr txBox="1">
            <a:spLocks noChangeArrowheads="1"/>
          </p:cNvSpPr>
          <p:nvPr/>
        </p:nvSpPr>
        <p:spPr bwMode="auto">
          <a:xfrm>
            <a:off x="1781175" y="1152525"/>
            <a:ext cx="5791200" cy="369888"/>
          </a:xfrm>
          <a:prstGeom prst="rect">
            <a:avLst/>
          </a:prstGeom>
          <a:noFill/>
          <a:ln w="9525">
            <a:noFill/>
            <a:miter lim="800000"/>
            <a:headEnd/>
            <a:tailEnd/>
          </a:ln>
        </p:spPr>
        <p:txBody>
          <a:bodyPr>
            <a:spAutoFit/>
          </a:bodyPr>
          <a:lstStyle/>
          <a:p>
            <a:pPr algn="ctr"/>
            <a:r>
              <a:rPr lang="en-US">
                <a:latin typeface="Gill Sans MT" pitchFamily="34" charset="0"/>
              </a:rPr>
              <a:t>4% w/v trehalose solution</a:t>
            </a:r>
          </a:p>
        </p:txBody>
      </p:sp>
      <p:sp>
        <p:nvSpPr>
          <p:cNvPr id="28732" name="TextBox 65"/>
          <p:cNvSpPr txBox="1">
            <a:spLocks noChangeArrowheads="1"/>
          </p:cNvSpPr>
          <p:nvPr/>
        </p:nvSpPr>
        <p:spPr bwMode="auto">
          <a:xfrm>
            <a:off x="1398588" y="5095875"/>
            <a:ext cx="6907212" cy="641350"/>
          </a:xfrm>
          <a:prstGeom prst="rect">
            <a:avLst/>
          </a:prstGeom>
          <a:noFill/>
          <a:ln w="9525">
            <a:noFill/>
            <a:miter lim="800000"/>
            <a:headEnd/>
            <a:tailEnd/>
          </a:ln>
        </p:spPr>
        <p:txBody>
          <a:bodyPr>
            <a:spAutoFit/>
          </a:bodyPr>
          <a:lstStyle/>
          <a:p>
            <a:pPr algn="ctr"/>
            <a:r>
              <a:rPr lang="en-US" dirty="0">
                <a:latin typeface="Gill Sans MT" pitchFamily="34" charset="0"/>
              </a:rPr>
              <a:t>When the aqueous </a:t>
            </a:r>
            <a:r>
              <a:rPr lang="en-US" dirty="0"/>
              <a:t>trehalose </a:t>
            </a:r>
            <a:r>
              <a:rPr lang="en-US" dirty="0">
                <a:latin typeface="Gill Sans MT" pitchFamily="34" charset="0"/>
              </a:rPr>
              <a:t>solution was cooled and annealed, crystallization of trehalose DH was evident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200" u="sng" cap="small" dirty="0" smtClean="0">
                <a:solidFill>
                  <a:srgbClr val="730000"/>
                </a:solidFill>
              </a:rPr>
              <a:t>Results</a:t>
            </a:r>
            <a:endParaRPr lang="en-US" sz="3200" u="sng" dirty="0"/>
          </a:p>
        </p:txBody>
      </p:sp>
      <p:sp>
        <p:nvSpPr>
          <p:cNvPr id="4" name="Footer Placeholder 3"/>
          <p:cNvSpPr>
            <a:spLocks noGrp="1"/>
          </p:cNvSpPr>
          <p:nvPr>
            <p:ph type="ftr" sz="quarter" idx="11"/>
          </p:nvPr>
        </p:nvSpPr>
        <p:spPr/>
        <p:txBody>
          <a:bodyPr/>
          <a:lstStyle/>
          <a:p>
            <a:pPr>
              <a:defRPr/>
            </a:pPr>
            <a:r>
              <a:rPr lang="en-US"/>
              <a:t>Young Innovators 2009</a:t>
            </a:r>
          </a:p>
        </p:txBody>
      </p:sp>
      <p:pic>
        <p:nvPicPr>
          <p:cNvPr id="29699" name="Picture 4" descr="AAPS_LOGO_Grey10_PMS302.pdf"/>
          <p:cNvPicPr>
            <a:picLocks noChangeAspect="1"/>
          </p:cNvPicPr>
          <p:nvPr/>
        </p:nvPicPr>
        <p:blipFill>
          <a:blip r:embed="rId3"/>
          <a:srcRect/>
          <a:stretch>
            <a:fillRect/>
          </a:stretch>
        </p:blipFill>
        <p:spPr bwMode="auto">
          <a:xfrm>
            <a:off x="1828800" y="6013450"/>
            <a:ext cx="1430338" cy="438150"/>
          </a:xfrm>
          <a:prstGeom prst="rect">
            <a:avLst/>
          </a:prstGeom>
          <a:noFill/>
          <a:ln w="9525">
            <a:noFill/>
            <a:miter lim="800000"/>
            <a:headEnd/>
            <a:tailEnd/>
          </a:ln>
        </p:spPr>
      </p:pic>
      <p:pic>
        <p:nvPicPr>
          <p:cNvPr id="29700" name="Picture 5" descr="PTlogo.eps"/>
          <p:cNvPicPr>
            <a:picLocks noChangeAspect="1"/>
          </p:cNvPicPr>
          <p:nvPr/>
        </p:nvPicPr>
        <p:blipFill>
          <a:blip r:embed="rId4"/>
          <a:srcRect/>
          <a:stretch>
            <a:fillRect/>
          </a:stretch>
        </p:blipFill>
        <p:spPr bwMode="auto">
          <a:xfrm>
            <a:off x="304800" y="6013450"/>
            <a:ext cx="1365250" cy="457200"/>
          </a:xfrm>
          <a:prstGeom prst="rect">
            <a:avLst/>
          </a:prstGeom>
          <a:noFill/>
          <a:ln w="9525">
            <a:noFill/>
            <a:miter lim="800000"/>
            <a:headEnd/>
            <a:tailEnd/>
          </a:ln>
        </p:spPr>
      </p:pic>
      <p:sp>
        <p:nvSpPr>
          <p:cNvPr id="9" name="Rectangle 8"/>
          <p:cNvSpPr/>
          <p:nvPr/>
        </p:nvSpPr>
        <p:spPr>
          <a:xfrm>
            <a:off x="800100" y="4752975"/>
            <a:ext cx="28194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9702" name="Group 46"/>
          <p:cNvGrpSpPr>
            <a:grpSpLocks/>
          </p:cNvGrpSpPr>
          <p:nvPr/>
        </p:nvGrpSpPr>
        <p:grpSpPr bwMode="auto">
          <a:xfrm>
            <a:off x="800100" y="2009775"/>
            <a:ext cx="2819400" cy="2667000"/>
            <a:chOff x="264" y="528"/>
            <a:chExt cx="2328" cy="2328"/>
          </a:xfrm>
        </p:grpSpPr>
        <p:pic>
          <p:nvPicPr>
            <p:cNvPr id="29732" name="Picture 47"/>
            <p:cNvPicPr>
              <a:picLocks noChangeAspect="1" noChangeArrowheads="1"/>
            </p:cNvPicPr>
            <p:nvPr/>
          </p:nvPicPr>
          <p:blipFill>
            <a:blip r:embed="rId5"/>
            <a:srcRect/>
            <a:stretch>
              <a:fillRect/>
            </a:stretch>
          </p:blipFill>
          <p:spPr bwMode="auto">
            <a:xfrm>
              <a:off x="264" y="528"/>
              <a:ext cx="2328" cy="2328"/>
            </a:xfrm>
            <a:prstGeom prst="rect">
              <a:avLst/>
            </a:prstGeom>
            <a:noFill/>
            <a:ln w="9525">
              <a:noFill/>
              <a:miter lim="800000"/>
              <a:headEnd/>
              <a:tailEnd/>
            </a:ln>
          </p:spPr>
        </p:pic>
        <p:sp>
          <p:nvSpPr>
            <p:cNvPr id="29733" name="Rectangle 48"/>
            <p:cNvSpPr>
              <a:spLocks noChangeArrowheads="1"/>
            </p:cNvSpPr>
            <p:nvPr/>
          </p:nvSpPr>
          <p:spPr bwMode="auto">
            <a:xfrm>
              <a:off x="1584" y="1260"/>
              <a:ext cx="768" cy="798"/>
            </a:xfrm>
            <a:prstGeom prst="rect">
              <a:avLst/>
            </a:prstGeom>
            <a:noFill/>
            <a:ln w="9525">
              <a:solidFill>
                <a:schemeClr val="bg1"/>
              </a:solidFill>
              <a:prstDash val="lgDash"/>
              <a:miter lim="800000"/>
              <a:headEnd/>
              <a:tailEnd/>
            </a:ln>
          </p:spPr>
          <p:txBody>
            <a:bodyPr wrap="none" anchor="ctr"/>
            <a:lstStyle/>
            <a:p>
              <a:endParaRPr lang="en-US">
                <a:latin typeface="Gill Sans MT" pitchFamily="34" charset="0"/>
              </a:endParaRPr>
            </a:p>
          </p:txBody>
        </p:sp>
      </p:grpSp>
      <p:sp>
        <p:nvSpPr>
          <p:cNvPr id="29703" name="Line 51"/>
          <p:cNvSpPr>
            <a:spLocks noChangeShapeType="1"/>
          </p:cNvSpPr>
          <p:nvPr/>
        </p:nvSpPr>
        <p:spPr bwMode="auto">
          <a:xfrm>
            <a:off x="3219450" y="2847975"/>
            <a:ext cx="381000" cy="0"/>
          </a:xfrm>
          <a:prstGeom prst="line">
            <a:avLst/>
          </a:prstGeom>
          <a:noFill/>
          <a:ln w="9525">
            <a:solidFill>
              <a:schemeClr val="bg1"/>
            </a:solidFill>
            <a:prstDash val="dash"/>
            <a:round/>
            <a:headEnd/>
            <a:tailEnd/>
          </a:ln>
        </p:spPr>
        <p:txBody>
          <a:bodyPr/>
          <a:lstStyle/>
          <a:p>
            <a:endParaRPr lang="en-US"/>
          </a:p>
        </p:txBody>
      </p:sp>
      <p:cxnSp>
        <p:nvCxnSpPr>
          <p:cNvPr id="12" name="Straight Arrow Connector 11"/>
          <p:cNvCxnSpPr/>
          <p:nvPr/>
        </p:nvCxnSpPr>
        <p:spPr>
          <a:xfrm>
            <a:off x="3605213" y="2865438"/>
            <a:ext cx="228600" cy="158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9705" name="Picture 2"/>
          <p:cNvPicPr>
            <a:picLocks noChangeAspect="1" noChangeArrowheads="1"/>
          </p:cNvPicPr>
          <p:nvPr/>
        </p:nvPicPr>
        <p:blipFill>
          <a:blip r:embed="rId6"/>
          <a:srcRect l="5000" t="10156" r="65625" b="57031"/>
          <a:stretch>
            <a:fillRect/>
          </a:stretch>
        </p:blipFill>
        <p:spPr bwMode="auto">
          <a:xfrm>
            <a:off x="3805238" y="1790700"/>
            <a:ext cx="4348162" cy="3886200"/>
          </a:xfrm>
          <a:prstGeom prst="rect">
            <a:avLst/>
          </a:prstGeom>
          <a:noFill/>
          <a:ln w="9525">
            <a:noFill/>
            <a:miter lim="800000"/>
            <a:headEnd/>
            <a:tailEnd/>
          </a:ln>
        </p:spPr>
      </p:pic>
      <p:sp>
        <p:nvSpPr>
          <p:cNvPr id="14" name="Flowchart: Decision 13"/>
          <p:cNvSpPr>
            <a:spLocks noChangeAspect="1"/>
          </p:cNvSpPr>
          <p:nvPr/>
        </p:nvSpPr>
        <p:spPr>
          <a:xfrm>
            <a:off x="876300" y="4781550"/>
            <a:ext cx="457200" cy="114300"/>
          </a:xfrm>
          <a:prstGeom prst="flowChartDecision">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lowchart: Decision 14"/>
          <p:cNvSpPr>
            <a:spLocks noChangeAspect="1"/>
          </p:cNvSpPr>
          <p:nvPr/>
        </p:nvSpPr>
        <p:spPr>
          <a:xfrm rot="17100000">
            <a:off x="4572001" y="4248150"/>
            <a:ext cx="342900" cy="85725"/>
          </a:xfrm>
          <a:prstGeom prst="flowChartDecision">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08" name="TextBox 15"/>
          <p:cNvSpPr txBox="1">
            <a:spLocks noChangeArrowheads="1"/>
          </p:cNvSpPr>
          <p:nvPr/>
        </p:nvSpPr>
        <p:spPr bwMode="auto">
          <a:xfrm>
            <a:off x="4243388" y="4048125"/>
            <a:ext cx="533400" cy="276225"/>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10.10</a:t>
            </a:r>
          </a:p>
        </p:txBody>
      </p:sp>
      <p:sp>
        <p:nvSpPr>
          <p:cNvPr id="17" name="Flowchart: Decision 16"/>
          <p:cNvSpPr>
            <a:spLocks noChangeAspect="1"/>
          </p:cNvSpPr>
          <p:nvPr/>
        </p:nvSpPr>
        <p:spPr>
          <a:xfrm rot="18600000">
            <a:off x="4672013" y="5010150"/>
            <a:ext cx="342900" cy="85725"/>
          </a:xfrm>
          <a:prstGeom prst="flowChartDecision">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10" name="TextBox 17"/>
          <p:cNvSpPr txBox="1">
            <a:spLocks noChangeArrowheads="1"/>
          </p:cNvSpPr>
          <p:nvPr/>
        </p:nvSpPr>
        <p:spPr bwMode="auto">
          <a:xfrm>
            <a:off x="4395788" y="4714875"/>
            <a:ext cx="533400" cy="276225"/>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7.00</a:t>
            </a:r>
          </a:p>
        </p:txBody>
      </p:sp>
      <p:sp>
        <p:nvSpPr>
          <p:cNvPr id="19" name="Flowchart: Decision 18"/>
          <p:cNvSpPr>
            <a:spLocks noChangeAspect="1"/>
          </p:cNvSpPr>
          <p:nvPr/>
        </p:nvSpPr>
        <p:spPr>
          <a:xfrm rot="18000000">
            <a:off x="5041901" y="4792662"/>
            <a:ext cx="342900" cy="85725"/>
          </a:xfrm>
          <a:prstGeom prst="flowChartDecision">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Flowchart: Decision 19"/>
          <p:cNvSpPr>
            <a:spLocks noChangeAspect="1"/>
          </p:cNvSpPr>
          <p:nvPr/>
        </p:nvSpPr>
        <p:spPr>
          <a:xfrm rot="17400000">
            <a:off x="5329238" y="4508500"/>
            <a:ext cx="342900" cy="85725"/>
          </a:xfrm>
          <a:prstGeom prst="flowChartDecision">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Flowchart: Decision 20"/>
          <p:cNvSpPr>
            <a:spLocks noChangeAspect="1"/>
          </p:cNvSpPr>
          <p:nvPr/>
        </p:nvSpPr>
        <p:spPr>
          <a:xfrm rot="16800000">
            <a:off x="5519738" y="4210050"/>
            <a:ext cx="342900" cy="85725"/>
          </a:xfrm>
          <a:prstGeom prst="flowChartDecision">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rot="5400000">
            <a:off x="6670675" y="3775075"/>
            <a:ext cx="3810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876300" y="5086350"/>
            <a:ext cx="3810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rot="6636921">
            <a:off x="6791325" y="5068888"/>
            <a:ext cx="3810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rot="4080000">
            <a:off x="6737350" y="2782888"/>
            <a:ext cx="3810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18" name="TextBox 25"/>
          <p:cNvSpPr txBox="1">
            <a:spLocks noChangeArrowheads="1"/>
          </p:cNvSpPr>
          <p:nvPr/>
        </p:nvSpPr>
        <p:spPr bwMode="auto">
          <a:xfrm>
            <a:off x="1362075" y="4695825"/>
            <a:ext cx="1905000" cy="276225"/>
          </a:xfrm>
          <a:prstGeom prst="rect">
            <a:avLst/>
          </a:prstGeom>
          <a:noFill/>
          <a:ln w="9525">
            <a:noFill/>
            <a:miter lim="800000"/>
            <a:headEnd/>
            <a:tailEnd/>
          </a:ln>
        </p:spPr>
        <p:txBody>
          <a:bodyPr>
            <a:spAutoFit/>
          </a:bodyPr>
          <a:lstStyle/>
          <a:p>
            <a:r>
              <a:rPr lang="en-US" sz="1200">
                <a:solidFill>
                  <a:schemeClr val="bg1"/>
                </a:solidFill>
                <a:latin typeface="Times New Roman" pitchFamily="18" charset="0"/>
                <a:cs typeface="Times New Roman" pitchFamily="18" charset="0"/>
              </a:rPr>
              <a:t>trehalose dihydrate</a:t>
            </a:r>
          </a:p>
        </p:txBody>
      </p:sp>
      <p:sp>
        <p:nvSpPr>
          <p:cNvPr id="29719" name="TextBox 26"/>
          <p:cNvSpPr txBox="1">
            <a:spLocks noChangeArrowheads="1"/>
          </p:cNvSpPr>
          <p:nvPr/>
        </p:nvSpPr>
        <p:spPr bwMode="auto">
          <a:xfrm>
            <a:off x="1371600" y="4972050"/>
            <a:ext cx="1905000" cy="276225"/>
          </a:xfrm>
          <a:prstGeom prst="rect">
            <a:avLst/>
          </a:prstGeom>
          <a:noFill/>
          <a:ln w="9525">
            <a:noFill/>
            <a:miter lim="800000"/>
            <a:headEnd/>
            <a:tailEnd/>
          </a:ln>
        </p:spPr>
        <p:txBody>
          <a:bodyPr>
            <a:spAutoFit/>
          </a:bodyPr>
          <a:lstStyle/>
          <a:p>
            <a:r>
              <a:rPr lang="en-US" sz="1200">
                <a:solidFill>
                  <a:schemeClr val="bg1"/>
                </a:solidFill>
                <a:latin typeface="Times New Roman" pitchFamily="18" charset="0"/>
                <a:cs typeface="Times New Roman" pitchFamily="18" charset="0"/>
              </a:rPr>
              <a:t>hexagonal ice</a:t>
            </a:r>
          </a:p>
        </p:txBody>
      </p:sp>
      <p:sp>
        <p:nvSpPr>
          <p:cNvPr id="28" name="Rectangle 27"/>
          <p:cNvSpPr/>
          <p:nvPr/>
        </p:nvSpPr>
        <p:spPr>
          <a:xfrm>
            <a:off x="762000" y="1638300"/>
            <a:ext cx="7467600" cy="411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21" name="TextBox 28"/>
          <p:cNvSpPr txBox="1">
            <a:spLocks noChangeArrowheads="1"/>
          </p:cNvSpPr>
          <p:nvPr/>
        </p:nvSpPr>
        <p:spPr bwMode="auto">
          <a:xfrm>
            <a:off x="4976813" y="4972050"/>
            <a:ext cx="533400" cy="276225"/>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6.45</a:t>
            </a:r>
          </a:p>
        </p:txBody>
      </p:sp>
      <p:sp>
        <p:nvSpPr>
          <p:cNvPr id="29722" name="TextBox 29"/>
          <p:cNvSpPr txBox="1">
            <a:spLocks noChangeArrowheads="1"/>
          </p:cNvSpPr>
          <p:nvPr/>
        </p:nvSpPr>
        <p:spPr bwMode="auto">
          <a:xfrm>
            <a:off x="5414963" y="4610100"/>
            <a:ext cx="533400" cy="276225"/>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6.10</a:t>
            </a:r>
          </a:p>
        </p:txBody>
      </p:sp>
      <p:sp>
        <p:nvSpPr>
          <p:cNvPr id="29723" name="TextBox 30"/>
          <p:cNvSpPr txBox="1">
            <a:spLocks noChangeArrowheads="1"/>
          </p:cNvSpPr>
          <p:nvPr/>
        </p:nvSpPr>
        <p:spPr bwMode="auto">
          <a:xfrm>
            <a:off x="5662613" y="4076700"/>
            <a:ext cx="533400" cy="276225"/>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5.79</a:t>
            </a:r>
          </a:p>
        </p:txBody>
      </p:sp>
      <p:sp>
        <p:nvSpPr>
          <p:cNvPr id="32" name="Flowchart: Decision 31"/>
          <p:cNvSpPr>
            <a:spLocks noChangeAspect="1"/>
          </p:cNvSpPr>
          <p:nvPr/>
        </p:nvSpPr>
        <p:spPr>
          <a:xfrm rot="16200000">
            <a:off x="5770563" y="3590925"/>
            <a:ext cx="342900" cy="85725"/>
          </a:xfrm>
          <a:prstGeom prst="flowChartDecision">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25" name="TextBox 32"/>
          <p:cNvSpPr txBox="1">
            <a:spLocks noChangeArrowheads="1"/>
          </p:cNvSpPr>
          <p:nvPr/>
        </p:nvSpPr>
        <p:spPr bwMode="auto">
          <a:xfrm>
            <a:off x="5881688" y="3295650"/>
            <a:ext cx="533400" cy="276225"/>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5.36</a:t>
            </a:r>
          </a:p>
        </p:txBody>
      </p:sp>
      <p:sp>
        <p:nvSpPr>
          <p:cNvPr id="29726" name="TextBox 33"/>
          <p:cNvSpPr txBox="1">
            <a:spLocks noChangeArrowheads="1"/>
          </p:cNvSpPr>
          <p:nvPr/>
        </p:nvSpPr>
        <p:spPr bwMode="auto">
          <a:xfrm>
            <a:off x="6577013" y="3390900"/>
            <a:ext cx="533400" cy="276225"/>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3.93</a:t>
            </a:r>
          </a:p>
        </p:txBody>
      </p:sp>
      <p:sp>
        <p:nvSpPr>
          <p:cNvPr id="29727" name="TextBox 34"/>
          <p:cNvSpPr txBox="1">
            <a:spLocks noChangeArrowheads="1"/>
          </p:cNvSpPr>
          <p:nvPr/>
        </p:nvSpPr>
        <p:spPr bwMode="auto">
          <a:xfrm>
            <a:off x="6805613" y="2476500"/>
            <a:ext cx="533400" cy="276225"/>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3.65</a:t>
            </a:r>
          </a:p>
        </p:txBody>
      </p:sp>
      <p:sp>
        <p:nvSpPr>
          <p:cNvPr id="29728" name="TextBox 35"/>
          <p:cNvSpPr txBox="1">
            <a:spLocks noChangeArrowheads="1"/>
          </p:cNvSpPr>
          <p:nvPr/>
        </p:nvSpPr>
        <p:spPr bwMode="auto">
          <a:xfrm>
            <a:off x="6958013" y="4943475"/>
            <a:ext cx="533400" cy="276225"/>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3.46</a:t>
            </a:r>
          </a:p>
        </p:txBody>
      </p:sp>
      <p:sp>
        <p:nvSpPr>
          <p:cNvPr id="29729" name="TextBox 38"/>
          <p:cNvSpPr txBox="1">
            <a:spLocks noChangeArrowheads="1"/>
          </p:cNvSpPr>
          <p:nvPr/>
        </p:nvSpPr>
        <p:spPr bwMode="auto">
          <a:xfrm>
            <a:off x="828675" y="1752600"/>
            <a:ext cx="2743200" cy="276225"/>
          </a:xfrm>
          <a:prstGeom prst="rect">
            <a:avLst/>
          </a:prstGeom>
          <a:noFill/>
          <a:ln w="9525">
            <a:noFill/>
            <a:miter lim="800000"/>
            <a:headEnd/>
            <a:tailEnd/>
          </a:ln>
        </p:spPr>
        <p:txBody>
          <a:bodyPr>
            <a:spAutoFit/>
          </a:bodyPr>
          <a:lstStyle/>
          <a:p>
            <a:pPr algn="ctr"/>
            <a:r>
              <a:rPr lang="en-US" sz="1200" b="1">
                <a:latin typeface="Times New Roman" pitchFamily="18" charset="0"/>
                <a:cs typeface="Times New Roman" pitchFamily="18" charset="0"/>
              </a:rPr>
              <a:t>After 48 hours of annealed at -18°C</a:t>
            </a:r>
          </a:p>
        </p:txBody>
      </p:sp>
      <p:sp>
        <p:nvSpPr>
          <p:cNvPr id="29730" name="TextBox 39"/>
          <p:cNvSpPr txBox="1">
            <a:spLocks noChangeArrowheads="1"/>
          </p:cNvSpPr>
          <p:nvPr/>
        </p:nvSpPr>
        <p:spPr bwMode="auto">
          <a:xfrm>
            <a:off x="1524000" y="1152525"/>
            <a:ext cx="6400800" cy="366713"/>
          </a:xfrm>
          <a:prstGeom prst="rect">
            <a:avLst/>
          </a:prstGeom>
          <a:noFill/>
          <a:ln w="9525">
            <a:noFill/>
            <a:miter lim="800000"/>
            <a:headEnd/>
            <a:tailEnd/>
          </a:ln>
        </p:spPr>
        <p:txBody>
          <a:bodyPr>
            <a:spAutoFit/>
          </a:bodyPr>
          <a:lstStyle/>
          <a:p>
            <a:pPr algn="ctr"/>
            <a:r>
              <a:rPr lang="en-US" dirty="0" smtClean="0">
                <a:latin typeface="Times New Roman" pitchFamily="18" charset="0"/>
                <a:cs typeface="Times New Roman" pitchFamily="18" charset="0"/>
              </a:rPr>
              <a:t>Frozen t</a:t>
            </a:r>
            <a:r>
              <a:rPr lang="en-US" dirty="0" smtClean="0">
                <a:latin typeface="Times New Roman" pitchFamily="18" charset="0"/>
                <a:cs typeface="Times New Roman" pitchFamily="18" charset="0"/>
              </a:rPr>
              <a:t>rehalose </a:t>
            </a:r>
            <a:r>
              <a:rPr lang="en-US" dirty="0">
                <a:latin typeface="Times New Roman" pitchFamily="18" charset="0"/>
                <a:cs typeface="Times New Roman" pitchFamily="18" charset="0"/>
              </a:rPr>
              <a:t>solution, seeded with trehalose DH crystals</a:t>
            </a:r>
          </a:p>
        </p:txBody>
      </p:sp>
      <p:sp>
        <p:nvSpPr>
          <p:cNvPr id="29731" name="TextBox 40"/>
          <p:cNvSpPr txBox="1">
            <a:spLocks noChangeArrowheads="1"/>
          </p:cNvSpPr>
          <p:nvPr/>
        </p:nvSpPr>
        <p:spPr bwMode="auto">
          <a:xfrm>
            <a:off x="819150" y="5257800"/>
            <a:ext cx="2762250" cy="461963"/>
          </a:xfrm>
          <a:prstGeom prst="rect">
            <a:avLst/>
          </a:prstGeom>
          <a:noFill/>
          <a:ln w="9525">
            <a:noFill/>
            <a:miter lim="800000"/>
            <a:headEnd/>
            <a:tailEnd/>
          </a:ln>
        </p:spPr>
        <p:txBody>
          <a:bodyPr>
            <a:spAutoFit/>
          </a:bodyPr>
          <a:lstStyle/>
          <a:p>
            <a:pPr algn="ctr"/>
            <a:r>
              <a:rPr lang="en-US" sz="1200" b="1">
                <a:latin typeface="Times New Roman" pitchFamily="18" charset="0"/>
                <a:cs typeface="Times New Roman" pitchFamily="18" charset="0"/>
              </a:rPr>
              <a:t>Characteristic Debye rings (in Å units) are indicated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200" u="sng" cap="small" dirty="0" smtClean="0">
                <a:solidFill>
                  <a:srgbClr val="730000"/>
                </a:solidFill>
              </a:rPr>
              <a:t>Results</a:t>
            </a:r>
            <a:endParaRPr lang="en-US" sz="3200" u="sng" dirty="0"/>
          </a:p>
        </p:txBody>
      </p:sp>
      <p:sp>
        <p:nvSpPr>
          <p:cNvPr id="4" name="Footer Placeholder 3"/>
          <p:cNvSpPr>
            <a:spLocks noGrp="1"/>
          </p:cNvSpPr>
          <p:nvPr>
            <p:ph type="ftr" sz="quarter" idx="11"/>
          </p:nvPr>
        </p:nvSpPr>
        <p:spPr/>
        <p:txBody>
          <a:bodyPr/>
          <a:lstStyle/>
          <a:p>
            <a:pPr>
              <a:defRPr/>
            </a:pPr>
            <a:r>
              <a:rPr lang="en-US"/>
              <a:t>Young Innovators 2009</a:t>
            </a:r>
          </a:p>
        </p:txBody>
      </p:sp>
      <p:pic>
        <p:nvPicPr>
          <p:cNvPr id="30723" name="Picture 4" descr="AAPS_LOGO_Grey10_PMS302.pdf"/>
          <p:cNvPicPr>
            <a:picLocks noChangeAspect="1"/>
          </p:cNvPicPr>
          <p:nvPr/>
        </p:nvPicPr>
        <p:blipFill>
          <a:blip r:embed="rId3"/>
          <a:srcRect/>
          <a:stretch>
            <a:fillRect/>
          </a:stretch>
        </p:blipFill>
        <p:spPr bwMode="auto">
          <a:xfrm>
            <a:off x="1828800" y="6013450"/>
            <a:ext cx="1430338" cy="438150"/>
          </a:xfrm>
          <a:prstGeom prst="rect">
            <a:avLst/>
          </a:prstGeom>
          <a:noFill/>
          <a:ln w="9525">
            <a:noFill/>
            <a:miter lim="800000"/>
            <a:headEnd/>
            <a:tailEnd/>
          </a:ln>
        </p:spPr>
      </p:pic>
      <p:pic>
        <p:nvPicPr>
          <p:cNvPr id="30724" name="Picture 5" descr="PTlogo.eps"/>
          <p:cNvPicPr>
            <a:picLocks noChangeAspect="1"/>
          </p:cNvPicPr>
          <p:nvPr/>
        </p:nvPicPr>
        <p:blipFill>
          <a:blip r:embed="rId4"/>
          <a:srcRect/>
          <a:stretch>
            <a:fillRect/>
          </a:stretch>
        </p:blipFill>
        <p:spPr bwMode="auto">
          <a:xfrm>
            <a:off x="304800" y="6013450"/>
            <a:ext cx="1365250" cy="457200"/>
          </a:xfrm>
          <a:prstGeom prst="rect">
            <a:avLst/>
          </a:prstGeom>
          <a:noFill/>
          <a:ln w="9525">
            <a:noFill/>
            <a:miter lim="800000"/>
            <a:headEnd/>
            <a:tailEnd/>
          </a:ln>
        </p:spPr>
      </p:pic>
      <p:pic>
        <p:nvPicPr>
          <p:cNvPr id="30725" name="Picture 2"/>
          <p:cNvPicPr>
            <a:picLocks noChangeAspect="1" noChangeArrowheads="1"/>
          </p:cNvPicPr>
          <p:nvPr/>
        </p:nvPicPr>
        <p:blipFill>
          <a:blip r:embed="rId5"/>
          <a:srcRect l="18817" t="11098" r="14468" b="8014"/>
          <a:stretch>
            <a:fillRect/>
          </a:stretch>
        </p:blipFill>
        <p:spPr bwMode="auto">
          <a:xfrm>
            <a:off x="358775" y="1968500"/>
            <a:ext cx="4437063" cy="3125788"/>
          </a:xfrm>
          <a:prstGeom prst="rect">
            <a:avLst/>
          </a:prstGeom>
          <a:noFill/>
          <a:ln w="9525">
            <a:noFill/>
            <a:miter lim="800000"/>
            <a:headEnd/>
            <a:tailEnd/>
          </a:ln>
        </p:spPr>
      </p:pic>
      <p:sp>
        <p:nvSpPr>
          <p:cNvPr id="30726" name="Rectangle 7"/>
          <p:cNvSpPr>
            <a:spLocks noChangeArrowheads="1"/>
          </p:cNvSpPr>
          <p:nvPr/>
        </p:nvSpPr>
        <p:spPr bwMode="auto">
          <a:xfrm>
            <a:off x="330200" y="1874838"/>
            <a:ext cx="4465638" cy="3286125"/>
          </a:xfrm>
          <a:prstGeom prst="rect">
            <a:avLst/>
          </a:prstGeom>
          <a:noFill/>
          <a:ln w="19050" algn="ctr">
            <a:solidFill>
              <a:schemeClr val="tx1"/>
            </a:solidFill>
            <a:round/>
            <a:headEnd/>
            <a:tailEnd/>
          </a:ln>
        </p:spPr>
        <p:txBody>
          <a:bodyPr/>
          <a:lstStyle/>
          <a:p>
            <a:endParaRPr lang="en-US">
              <a:latin typeface="Times New Roman" pitchFamily="18" charset="0"/>
              <a:cs typeface="Times New Roman" pitchFamily="18" charset="0"/>
            </a:endParaRPr>
          </a:p>
        </p:txBody>
      </p:sp>
      <p:sp>
        <p:nvSpPr>
          <p:cNvPr id="30727" name="TextBox 10"/>
          <p:cNvSpPr txBox="1">
            <a:spLocks noChangeArrowheads="1"/>
          </p:cNvSpPr>
          <p:nvPr/>
        </p:nvSpPr>
        <p:spPr bwMode="auto">
          <a:xfrm>
            <a:off x="458788" y="2209800"/>
            <a:ext cx="227012" cy="517525"/>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a:t>
            </a:r>
          </a:p>
        </p:txBody>
      </p:sp>
      <p:sp>
        <p:nvSpPr>
          <p:cNvPr id="30728" name="TextBox 11"/>
          <p:cNvSpPr txBox="1">
            <a:spLocks noChangeArrowheads="1"/>
          </p:cNvSpPr>
          <p:nvPr/>
        </p:nvSpPr>
        <p:spPr bwMode="auto">
          <a:xfrm>
            <a:off x="1752600" y="2330450"/>
            <a:ext cx="227013" cy="517525"/>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a:t>
            </a:r>
          </a:p>
        </p:txBody>
      </p:sp>
      <p:sp>
        <p:nvSpPr>
          <p:cNvPr id="30729" name="TextBox 12"/>
          <p:cNvSpPr txBox="1">
            <a:spLocks noChangeArrowheads="1"/>
          </p:cNvSpPr>
          <p:nvPr/>
        </p:nvSpPr>
        <p:spPr bwMode="auto">
          <a:xfrm>
            <a:off x="1936750" y="2290763"/>
            <a:ext cx="228600" cy="517525"/>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a:t>
            </a:r>
          </a:p>
        </p:txBody>
      </p:sp>
      <p:sp>
        <p:nvSpPr>
          <p:cNvPr id="30730" name="TextBox 13"/>
          <p:cNvSpPr txBox="1">
            <a:spLocks noChangeArrowheads="1"/>
          </p:cNvSpPr>
          <p:nvPr/>
        </p:nvSpPr>
        <p:spPr bwMode="auto">
          <a:xfrm>
            <a:off x="2220913" y="1954213"/>
            <a:ext cx="228600" cy="519112"/>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a:t>
            </a:r>
          </a:p>
        </p:txBody>
      </p:sp>
      <p:sp>
        <p:nvSpPr>
          <p:cNvPr id="30731" name="TextBox 14"/>
          <p:cNvSpPr txBox="1">
            <a:spLocks noChangeArrowheads="1"/>
          </p:cNvSpPr>
          <p:nvPr/>
        </p:nvSpPr>
        <p:spPr bwMode="auto">
          <a:xfrm>
            <a:off x="2435225" y="1874838"/>
            <a:ext cx="227013" cy="517525"/>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a:t>
            </a:r>
          </a:p>
        </p:txBody>
      </p:sp>
      <p:sp>
        <p:nvSpPr>
          <p:cNvPr id="16" name="TextBox 15"/>
          <p:cNvSpPr txBox="1"/>
          <p:nvPr/>
        </p:nvSpPr>
        <p:spPr bwMode="auto">
          <a:xfrm>
            <a:off x="2562225" y="2276475"/>
            <a:ext cx="228600" cy="366713"/>
          </a:xfrm>
          <a:prstGeom prst="rect">
            <a:avLst/>
          </a:prstGeom>
          <a:noFill/>
        </p:spPr>
        <p:txBody>
          <a:bodyPr>
            <a:spAutoFit/>
          </a:bodyPr>
          <a:lstStyle/>
          <a:p>
            <a:pPr fontAlgn="auto">
              <a:spcBef>
                <a:spcPts val="0"/>
              </a:spcBef>
              <a:spcAft>
                <a:spcPts val="0"/>
              </a:spcAft>
              <a:defRPr/>
            </a:pPr>
            <a:r>
              <a:rPr lang="en-US" sz="1050" dirty="0">
                <a:latin typeface="Times New Roman" pitchFamily="18" charset="0"/>
                <a:cs typeface="Times New Roman" pitchFamily="18" charset="0"/>
              </a:rPr>
              <a:t>#</a:t>
            </a:r>
          </a:p>
        </p:txBody>
      </p:sp>
      <p:sp>
        <p:nvSpPr>
          <p:cNvPr id="17" name="TextBox 16"/>
          <p:cNvSpPr txBox="1"/>
          <p:nvPr/>
        </p:nvSpPr>
        <p:spPr bwMode="auto">
          <a:xfrm>
            <a:off x="3003550" y="2290763"/>
            <a:ext cx="227013" cy="365125"/>
          </a:xfrm>
          <a:prstGeom prst="rect">
            <a:avLst/>
          </a:prstGeom>
          <a:noFill/>
        </p:spPr>
        <p:txBody>
          <a:bodyPr>
            <a:spAutoFit/>
          </a:bodyPr>
          <a:lstStyle/>
          <a:p>
            <a:pPr fontAlgn="auto">
              <a:spcBef>
                <a:spcPts val="0"/>
              </a:spcBef>
              <a:spcAft>
                <a:spcPts val="0"/>
              </a:spcAft>
              <a:defRPr/>
            </a:pPr>
            <a:r>
              <a:rPr lang="en-US" sz="1050" dirty="0">
                <a:latin typeface="Times New Roman" pitchFamily="18" charset="0"/>
                <a:cs typeface="Times New Roman" pitchFamily="18" charset="0"/>
              </a:rPr>
              <a:t>#</a:t>
            </a:r>
          </a:p>
        </p:txBody>
      </p:sp>
      <p:sp>
        <p:nvSpPr>
          <p:cNvPr id="18" name="TextBox 17"/>
          <p:cNvSpPr txBox="1"/>
          <p:nvPr/>
        </p:nvSpPr>
        <p:spPr bwMode="auto">
          <a:xfrm>
            <a:off x="671513" y="2074863"/>
            <a:ext cx="227012" cy="366712"/>
          </a:xfrm>
          <a:prstGeom prst="rect">
            <a:avLst/>
          </a:prstGeom>
          <a:noFill/>
        </p:spPr>
        <p:txBody>
          <a:bodyPr>
            <a:spAutoFit/>
          </a:bodyPr>
          <a:lstStyle/>
          <a:p>
            <a:pPr fontAlgn="auto">
              <a:spcBef>
                <a:spcPts val="0"/>
              </a:spcBef>
              <a:spcAft>
                <a:spcPts val="0"/>
              </a:spcAft>
              <a:defRPr/>
            </a:pPr>
            <a:r>
              <a:rPr lang="en-US" sz="1050" dirty="0">
                <a:latin typeface="Times New Roman" pitchFamily="18" charset="0"/>
                <a:cs typeface="Times New Roman" pitchFamily="18" charset="0"/>
              </a:rPr>
              <a:t>#</a:t>
            </a:r>
          </a:p>
        </p:txBody>
      </p:sp>
      <p:sp>
        <p:nvSpPr>
          <p:cNvPr id="30735" name="TextBox 35"/>
          <p:cNvSpPr txBox="1">
            <a:spLocks noChangeArrowheads="1"/>
          </p:cNvSpPr>
          <p:nvPr/>
        </p:nvSpPr>
        <p:spPr bwMode="auto">
          <a:xfrm>
            <a:off x="585788" y="1447800"/>
            <a:ext cx="4095750" cy="307975"/>
          </a:xfrm>
          <a:prstGeom prst="rect">
            <a:avLst/>
          </a:prstGeom>
          <a:noFill/>
          <a:ln w="9525">
            <a:noFill/>
            <a:miter lim="800000"/>
            <a:headEnd/>
            <a:tailEnd/>
          </a:ln>
        </p:spPr>
        <p:txBody>
          <a:bodyPr>
            <a:spAutoFit/>
          </a:bodyPr>
          <a:lstStyle/>
          <a:p>
            <a:pPr algn="ctr"/>
            <a:r>
              <a:rPr lang="en-US" sz="1400">
                <a:latin typeface="Times New Roman" pitchFamily="18" charset="0"/>
                <a:cs typeface="Times New Roman" pitchFamily="18" charset="0"/>
              </a:rPr>
              <a:t>Lactic dehydrogenase (LDH)</a:t>
            </a:r>
          </a:p>
        </p:txBody>
      </p:sp>
      <p:sp>
        <p:nvSpPr>
          <p:cNvPr id="20" name="TextBox 19"/>
          <p:cNvSpPr txBox="1"/>
          <p:nvPr/>
        </p:nvSpPr>
        <p:spPr bwMode="auto">
          <a:xfrm>
            <a:off x="4843463" y="4816475"/>
            <a:ext cx="425450" cy="358775"/>
          </a:xfrm>
          <a:prstGeom prst="rect">
            <a:avLst/>
          </a:prstGeom>
          <a:noFill/>
        </p:spPr>
        <p:txBody>
          <a:bodyPr wrap="none">
            <a:spAutoFit/>
          </a:bodyPr>
          <a:lstStyle/>
          <a:p>
            <a:pPr fontAlgn="auto">
              <a:spcBef>
                <a:spcPts val="0"/>
              </a:spcBef>
              <a:spcAft>
                <a:spcPts val="0"/>
              </a:spcAft>
              <a:defRPr/>
            </a:pPr>
            <a:r>
              <a:rPr lang="en-US" sz="1050" dirty="0">
                <a:latin typeface="Times New Roman" pitchFamily="18" charset="0"/>
                <a:cs typeface="Times New Roman" pitchFamily="18" charset="0"/>
              </a:rPr>
              <a:t>0 </a:t>
            </a:r>
          </a:p>
        </p:txBody>
      </p:sp>
      <p:sp>
        <p:nvSpPr>
          <p:cNvPr id="21" name="TextBox 20"/>
          <p:cNvSpPr txBox="1"/>
          <p:nvPr/>
        </p:nvSpPr>
        <p:spPr bwMode="auto">
          <a:xfrm>
            <a:off x="4843463" y="4529138"/>
            <a:ext cx="425450" cy="357187"/>
          </a:xfrm>
          <a:prstGeom prst="rect">
            <a:avLst/>
          </a:prstGeom>
          <a:noFill/>
        </p:spPr>
        <p:txBody>
          <a:bodyPr wrap="none">
            <a:spAutoFit/>
          </a:bodyPr>
          <a:lstStyle/>
          <a:p>
            <a:pPr fontAlgn="auto">
              <a:spcBef>
                <a:spcPts val="0"/>
              </a:spcBef>
              <a:spcAft>
                <a:spcPts val="0"/>
              </a:spcAft>
              <a:defRPr/>
            </a:pPr>
            <a:r>
              <a:rPr lang="en-US" sz="1050" dirty="0">
                <a:latin typeface="Times New Roman" pitchFamily="18" charset="0"/>
                <a:cs typeface="Times New Roman" pitchFamily="18" charset="0"/>
              </a:rPr>
              <a:t>3 </a:t>
            </a:r>
          </a:p>
        </p:txBody>
      </p:sp>
      <p:sp>
        <p:nvSpPr>
          <p:cNvPr id="22" name="TextBox 21"/>
          <p:cNvSpPr txBox="1"/>
          <p:nvPr/>
        </p:nvSpPr>
        <p:spPr bwMode="auto">
          <a:xfrm>
            <a:off x="4843463" y="4294188"/>
            <a:ext cx="425450" cy="357187"/>
          </a:xfrm>
          <a:prstGeom prst="rect">
            <a:avLst/>
          </a:prstGeom>
          <a:noFill/>
        </p:spPr>
        <p:txBody>
          <a:bodyPr wrap="none">
            <a:spAutoFit/>
          </a:bodyPr>
          <a:lstStyle/>
          <a:p>
            <a:pPr fontAlgn="auto">
              <a:spcBef>
                <a:spcPts val="0"/>
              </a:spcBef>
              <a:spcAft>
                <a:spcPts val="0"/>
              </a:spcAft>
              <a:defRPr/>
            </a:pPr>
            <a:r>
              <a:rPr lang="en-US" sz="1050" dirty="0">
                <a:latin typeface="Times New Roman" pitchFamily="18" charset="0"/>
                <a:cs typeface="Times New Roman" pitchFamily="18" charset="0"/>
              </a:rPr>
              <a:t>8 </a:t>
            </a:r>
          </a:p>
        </p:txBody>
      </p:sp>
      <p:sp>
        <p:nvSpPr>
          <p:cNvPr id="23" name="TextBox 22"/>
          <p:cNvSpPr txBox="1"/>
          <p:nvPr/>
        </p:nvSpPr>
        <p:spPr bwMode="auto">
          <a:xfrm>
            <a:off x="4772025" y="4059238"/>
            <a:ext cx="525463" cy="357187"/>
          </a:xfrm>
          <a:prstGeom prst="rect">
            <a:avLst/>
          </a:prstGeom>
          <a:noFill/>
        </p:spPr>
        <p:txBody>
          <a:bodyPr wrap="none">
            <a:spAutoFit/>
          </a:bodyPr>
          <a:lstStyle/>
          <a:p>
            <a:pPr fontAlgn="auto">
              <a:spcBef>
                <a:spcPts val="0"/>
              </a:spcBef>
              <a:spcAft>
                <a:spcPts val="0"/>
              </a:spcAft>
              <a:defRPr/>
            </a:pPr>
            <a:r>
              <a:rPr lang="en-US" sz="1050" dirty="0">
                <a:latin typeface="Times New Roman" pitchFamily="18" charset="0"/>
                <a:cs typeface="Times New Roman" pitchFamily="18" charset="0"/>
              </a:rPr>
              <a:t>21 </a:t>
            </a:r>
          </a:p>
        </p:txBody>
      </p:sp>
      <p:sp>
        <p:nvSpPr>
          <p:cNvPr id="24" name="TextBox 23"/>
          <p:cNvSpPr txBox="1"/>
          <p:nvPr/>
        </p:nvSpPr>
        <p:spPr bwMode="auto">
          <a:xfrm>
            <a:off x="4786313" y="3778250"/>
            <a:ext cx="525462" cy="357188"/>
          </a:xfrm>
          <a:prstGeom prst="rect">
            <a:avLst/>
          </a:prstGeom>
          <a:noFill/>
        </p:spPr>
        <p:txBody>
          <a:bodyPr wrap="none">
            <a:spAutoFit/>
          </a:bodyPr>
          <a:lstStyle/>
          <a:p>
            <a:pPr fontAlgn="auto">
              <a:spcBef>
                <a:spcPts val="0"/>
              </a:spcBef>
              <a:spcAft>
                <a:spcPts val="0"/>
              </a:spcAft>
              <a:defRPr/>
            </a:pPr>
            <a:r>
              <a:rPr lang="en-US" sz="1050" dirty="0">
                <a:latin typeface="Times New Roman" pitchFamily="18" charset="0"/>
                <a:cs typeface="Times New Roman" pitchFamily="18" charset="0"/>
              </a:rPr>
              <a:t>44 </a:t>
            </a:r>
          </a:p>
        </p:txBody>
      </p:sp>
      <p:sp>
        <p:nvSpPr>
          <p:cNvPr id="25" name="TextBox 24"/>
          <p:cNvSpPr txBox="1"/>
          <p:nvPr/>
        </p:nvSpPr>
        <p:spPr bwMode="auto">
          <a:xfrm>
            <a:off x="4743450" y="3470275"/>
            <a:ext cx="525463" cy="357188"/>
          </a:xfrm>
          <a:prstGeom prst="rect">
            <a:avLst/>
          </a:prstGeom>
          <a:noFill/>
        </p:spPr>
        <p:txBody>
          <a:bodyPr wrap="none">
            <a:spAutoFit/>
          </a:bodyPr>
          <a:lstStyle/>
          <a:p>
            <a:pPr fontAlgn="auto">
              <a:spcBef>
                <a:spcPts val="0"/>
              </a:spcBef>
              <a:spcAft>
                <a:spcPts val="0"/>
              </a:spcAft>
              <a:defRPr/>
            </a:pPr>
            <a:r>
              <a:rPr lang="en-US" sz="1050" dirty="0">
                <a:latin typeface="Times New Roman" pitchFamily="18" charset="0"/>
                <a:cs typeface="Times New Roman" pitchFamily="18" charset="0"/>
              </a:rPr>
              <a:t>52 </a:t>
            </a:r>
          </a:p>
        </p:txBody>
      </p:sp>
      <p:sp>
        <p:nvSpPr>
          <p:cNvPr id="26" name="TextBox 25"/>
          <p:cNvSpPr txBox="1"/>
          <p:nvPr/>
        </p:nvSpPr>
        <p:spPr bwMode="auto">
          <a:xfrm>
            <a:off x="4743450" y="3148013"/>
            <a:ext cx="525463" cy="357187"/>
          </a:xfrm>
          <a:prstGeom prst="rect">
            <a:avLst/>
          </a:prstGeom>
          <a:noFill/>
        </p:spPr>
        <p:txBody>
          <a:bodyPr wrap="none">
            <a:spAutoFit/>
          </a:bodyPr>
          <a:lstStyle/>
          <a:p>
            <a:pPr fontAlgn="auto">
              <a:spcBef>
                <a:spcPts val="0"/>
              </a:spcBef>
              <a:spcAft>
                <a:spcPts val="0"/>
              </a:spcAft>
              <a:defRPr/>
            </a:pPr>
            <a:r>
              <a:rPr lang="en-US" sz="1050" dirty="0">
                <a:latin typeface="Times New Roman" pitchFamily="18" charset="0"/>
                <a:cs typeface="Times New Roman" pitchFamily="18" charset="0"/>
              </a:rPr>
              <a:t>70 </a:t>
            </a:r>
          </a:p>
        </p:txBody>
      </p:sp>
      <p:sp>
        <p:nvSpPr>
          <p:cNvPr id="27" name="TextBox 26"/>
          <p:cNvSpPr txBox="1"/>
          <p:nvPr/>
        </p:nvSpPr>
        <p:spPr bwMode="auto">
          <a:xfrm>
            <a:off x="4743450" y="2719388"/>
            <a:ext cx="525463" cy="357187"/>
          </a:xfrm>
          <a:prstGeom prst="rect">
            <a:avLst/>
          </a:prstGeom>
          <a:noFill/>
        </p:spPr>
        <p:txBody>
          <a:bodyPr wrap="none">
            <a:spAutoFit/>
          </a:bodyPr>
          <a:lstStyle/>
          <a:p>
            <a:pPr fontAlgn="auto">
              <a:spcBef>
                <a:spcPts val="0"/>
              </a:spcBef>
              <a:spcAft>
                <a:spcPts val="0"/>
              </a:spcAft>
              <a:defRPr/>
            </a:pPr>
            <a:r>
              <a:rPr lang="en-US" sz="1050" dirty="0">
                <a:latin typeface="Times New Roman" pitchFamily="18" charset="0"/>
                <a:cs typeface="Times New Roman" pitchFamily="18" charset="0"/>
              </a:rPr>
              <a:t>80 </a:t>
            </a:r>
          </a:p>
        </p:txBody>
      </p:sp>
      <p:sp>
        <p:nvSpPr>
          <p:cNvPr id="30744" name="TextBox 63"/>
          <p:cNvSpPr txBox="1">
            <a:spLocks noChangeArrowheads="1"/>
          </p:cNvSpPr>
          <p:nvPr/>
        </p:nvSpPr>
        <p:spPr bwMode="auto">
          <a:xfrm rot="-5400000">
            <a:off x="-1562100" y="3344863"/>
            <a:ext cx="3432175" cy="307975"/>
          </a:xfrm>
          <a:prstGeom prst="rect">
            <a:avLst/>
          </a:prstGeom>
          <a:noFill/>
          <a:ln w="9525">
            <a:noFill/>
            <a:miter lim="800000"/>
            <a:headEnd/>
            <a:tailEnd/>
          </a:ln>
        </p:spPr>
        <p:txBody>
          <a:bodyPr>
            <a:spAutoFit/>
          </a:bodyPr>
          <a:lstStyle/>
          <a:p>
            <a:pPr algn="ctr"/>
            <a:r>
              <a:rPr lang="en-US" sz="1400">
                <a:latin typeface="Times New Roman" pitchFamily="18" charset="0"/>
                <a:cs typeface="Times New Roman" pitchFamily="18" charset="0"/>
              </a:rPr>
              <a:t>Intensity, (arbitrary units)</a:t>
            </a:r>
          </a:p>
        </p:txBody>
      </p:sp>
      <p:sp>
        <p:nvSpPr>
          <p:cNvPr id="30745" name="TextBox 67"/>
          <p:cNvSpPr txBox="1">
            <a:spLocks noChangeArrowheads="1"/>
          </p:cNvSpPr>
          <p:nvPr/>
        </p:nvSpPr>
        <p:spPr bwMode="auto">
          <a:xfrm>
            <a:off x="671513" y="5094288"/>
            <a:ext cx="3640137" cy="307975"/>
          </a:xfrm>
          <a:prstGeom prst="rect">
            <a:avLst/>
          </a:prstGeom>
          <a:noFill/>
          <a:ln w="9525">
            <a:noFill/>
            <a:miter lim="800000"/>
            <a:headEnd/>
            <a:tailEnd/>
          </a:ln>
        </p:spPr>
        <p:txBody>
          <a:bodyPr>
            <a:spAutoFit/>
          </a:bodyPr>
          <a:lstStyle/>
          <a:p>
            <a:pPr algn="ctr"/>
            <a:r>
              <a:rPr lang="en-US" sz="1400">
                <a:latin typeface="Times New Roman" pitchFamily="18" charset="0"/>
                <a:cs typeface="Times New Roman" pitchFamily="18" charset="0"/>
              </a:rPr>
              <a:t>2</a:t>
            </a:r>
            <a:r>
              <a:rPr lang="en-US" sz="1400">
                <a:latin typeface="Times New Roman" pitchFamily="18" charset="0"/>
                <a:cs typeface="Times New Roman" pitchFamily="18" charset="0"/>
                <a:sym typeface="Symbol" pitchFamily="18" charset="2"/>
              </a:rPr>
              <a:t></a:t>
            </a:r>
            <a:r>
              <a:rPr lang="en-US" sz="1400">
                <a:latin typeface="Times New Roman" pitchFamily="18" charset="0"/>
                <a:cs typeface="Times New Roman" pitchFamily="18" charset="0"/>
              </a:rPr>
              <a:t>, (°)</a:t>
            </a:r>
          </a:p>
        </p:txBody>
      </p:sp>
      <p:sp>
        <p:nvSpPr>
          <p:cNvPr id="30746" name="TextBox 69"/>
          <p:cNvSpPr txBox="1">
            <a:spLocks noChangeArrowheads="1"/>
          </p:cNvSpPr>
          <p:nvPr/>
        </p:nvSpPr>
        <p:spPr bwMode="auto">
          <a:xfrm rot="5400000">
            <a:off x="3697288" y="3371850"/>
            <a:ext cx="3136900" cy="307975"/>
          </a:xfrm>
          <a:prstGeom prst="rect">
            <a:avLst/>
          </a:prstGeom>
          <a:noFill/>
          <a:ln w="9525">
            <a:noFill/>
            <a:miter lim="800000"/>
            <a:headEnd/>
            <a:tailEnd/>
          </a:ln>
        </p:spPr>
        <p:txBody>
          <a:bodyPr>
            <a:spAutoFit/>
          </a:bodyPr>
          <a:lstStyle/>
          <a:p>
            <a:pPr algn="ctr"/>
            <a:r>
              <a:rPr lang="en-US" sz="1400">
                <a:latin typeface="Times New Roman" pitchFamily="18" charset="0"/>
                <a:cs typeface="Times New Roman" pitchFamily="18" charset="0"/>
              </a:rPr>
              <a:t>Annealed at -18°C, (hrs)</a:t>
            </a:r>
          </a:p>
        </p:txBody>
      </p:sp>
      <p:sp>
        <p:nvSpPr>
          <p:cNvPr id="30747" name="TextBox 30"/>
          <p:cNvSpPr txBox="1">
            <a:spLocks noChangeArrowheads="1"/>
          </p:cNvSpPr>
          <p:nvPr/>
        </p:nvSpPr>
        <p:spPr bwMode="auto">
          <a:xfrm>
            <a:off x="5419725" y="1905000"/>
            <a:ext cx="3571875" cy="3662363"/>
          </a:xfrm>
          <a:prstGeom prst="rect">
            <a:avLst/>
          </a:prstGeom>
          <a:noFill/>
          <a:ln w="9525">
            <a:noFill/>
            <a:miter lim="800000"/>
            <a:headEnd/>
            <a:tailEnd/>
          </a:ln>
        </p:spPr>
        <p:txBody>
          <a:bodyPr>
            <a:spAutoFit/>
          </a:bodyPr>
          <a:lstStyle/>
          <a:p>
            <a:pPr marL="228600" indent="-228600">
              <a:buFont typeface="Arial" charset="0"/>
              <a:buChar char="•"/>
            </a:pPr>
            <a:r>
              <a:rPr lang="en-US" dirty="0">
                <a:latin typeface="Times New Roman" pitchFamily="18" charset="0"/>
                <a:cs typeface="Times New Roman" pitchFamily="18" charset="0"/>
              </a:rPr>
              <a:t>Prelyo solution containing </a:t>
            </a:r>
            <a:r>
              <a:rPr lang="en-US" dirty="0" smtClean="0">
                <a:latin typeface="Times New Roman" pitchFamily="18" charset="0"/>
                <a:cs typeface="Times New Roman" pitchFamily="18" charset="0"/>
              </a:rPr>
              <a:t>LDH (1 mg/ml ), trehalose (4% </a:t>
            </a:r>
            <a:r>
              <a:rPr lang="en-US" dirty="0" smtClean="0">
                <a:latin typeface="Times New Roman" pitchFamily="18" charset="0"/>
                <a:cs typeface="Times New Roman" pitchFamily="18" charset="0"/>
              </a:rPr>
              <a:t>w/v), </a:t>
            </a:r>
            <a:r>
              <a:rPr lang="en-US" dirty="0" smtClean="0">
                <a:latin typeface="Times New Roman" pitchFamily="18" charset="0"/>
                <a:cs typeface="Times New Roman" pitchFamily="18" charset="0"/>
              </a:rPr>
              <a:t>mannitol </a:t>
            </a:r>
            <a:r>
              <a:rPr lang="en-US"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w/v) </a:t>
            </a:r>
            <a:r>
              <a:rPr lang="en-US" dirty="0">
                <a:latin typeface="Times New Roman" pitchFamily="18" charset="0"/>
                <a:cs typeface="Times New Roman" pitchFamily="18" charset="0"/>
              </a:rPr>
              <a:t>was cooled and annealed. </a:t>
            </a:r>
          </a:p>
          <a:p>
            <a:pPr marL="228600" indent="-228600">
              <a:buFont typeface="Arial" charset="0"/>
              <a:buChar char="•"/>
            </a:pPr>
            <a:endParaRPr lang="en-US" dirty="0">
              <a:latin typeface="Times New Roman" pitchFamily="18" charset="0"/>
              <a:cs typeface="Times New Roman" pitchFamily="18" charset="0"/>
            </a:endParaRPr>
          </a:p>
          <a:p>
            <a:pPr marL="228600" indent="-228600">
              <a:buFont typeface="Arial" charset="0"/>
              <a:buChar char="•"/>
            </a:pPr>
            <a:r>
              <a:rPr lang="en-US" dirty="0">
                <a:latin typeface="Times New Roman" pitchFamily="18" charset="0"/>
                <a:cs typeface="Times New Roman" pitchFamily="18" charset="0"/>
              </a:rPr>
              <a:t>In protein formulation, mannitol HH crystallized first, followed by trehalose DH</a:t>
            </a:r>
          </a:p>
          <a:p>
            <a:pPr marL="228600" indent="-228600">
              <a:buFont typeface="Arial" charset="0"/>
              <a:buChar char="•"/>
            </a:pPr>
            <a:endParaRPr lang="en-US" dirty="0">
              <a:latin typeface="Times New Roman" pitchFamily="18" charset="0"/>
              <a:cs typeface="Times New Roman" pitchFamily="18" charset="0"/>
            </a:endParaRPr>
          </a:p>
          <a:p>
            <a:pPr marL="228600" indent="-228600">
              <a:buFont typeface="Arial" charset="0"/>
              <a:buChar char="•"/>
            </a:pPr>
            <a:r>
              <a:rPr lang="en-US" dirty="0">
                <a:latin typeface="Times New Roman" pitchFamily="18" charset="0"/>
                <a:cs typeface="Times New Roman" pitchFamily="18" charset="0"/>
              </a:rPr>
              <a:t>Similar effect was observed with other model proteins, such as glucose </a:t>
            </a:r>
            <a:r>
              <a:rPr lang="en-US" dirty="0" err="1">
                <a:latin typeface="Times New Roman" pitchFamily="18" charset="0"/>
                <a:cs typeface="Times New Roman" pitchFamily="18" charset="0"/>
              </a:rPr>
              <a:t>oxidase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lysozyme</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catalase</a:t>
            </a:r>
            <a:r>
              <a:rPr lang="en-US" dirty="0">
                <a:latin typeface="Times New Roman" pitchFamily="18" charset="0"/>
                <a:cs typeface="Times New Roman" pitchFamily="18" charset="0"/>
              </a:rPr>
              <a:t>.</a:t>
            </a:r>
          </a:p>
        </p:txBody>
      </p:sp>
      <p:sp>
        <p:nvSpPr>
          <p:cNvPr id="29" name="Up Arrow 28"/>
          <p:cNvSpPr/>
          <p:nvPr/>
        </p:nvSpPr>
        <p:spPr>
          <a:xfrm>
            <a:off x="4953000" y="2231682"/>
            <a:ext cx="609600" cy="2438400"/>
          </a:xfrm>
          <a:prstGeom prst="up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200" u="sng" cap="small" dirty="0" smtClean="0">
                <a:solidFill>
                  <a:srgbClr val="730000"/>
                </a:solidFill>
              </a:rPr>
              <a:t>Results</a:t>
            </a:r>
            <a:endParaRPr lang="en-US" sz="3200" u="sng" dirty="0"/>
          </a:p>
        </p:txBody>
      </p:sp>
      <p:sp>
        <p:nvSpPr>
          <p:cNvPr id="4" name="Footer Placeholder 3"/>
          <p:cNvSpPr>
            <a:spLocks noGrp="1"/>
          </p:cNvSpPr>
          <p:nvPr>
            <p:ph type="ftr" sz="quarter" idx="11"/>
          </p:nvPr>
        </p:nvSpPr>
        <p:spPr/>
        <p:txBody>
          <a:bodyPr/>
          <a:lstStyle/>
          <a:p>
            <a:pPr>
              <a:defRPr/>
            </a:pPr>
            <a:r>
              <a:rPr lang="en-US"/>
              <a:t>Young Innovators 2009</a:t>
            </a:r>
          </a:p>
        </p:txBody>
      </p:sp>
      <p:pic>
        <p:nvPicPr>
          <p:cNvPr id="31747" name="Picture 4" descr="AAPS_LOGO_Grey10_PMS302.pdf"/>
          <p:cNvPicPr>
            <a:picLocks noChangeAspect="1"/>
          </p:cNvPicPr>
          <p:nvPr/>
        </p:nvPicPr>
        <p:blipFill>
          <a:blip r:embed="rId3"/>
          <a:srcRect/>
          <a:stretch>
            <a:fillRect/>
          </a:stretch>
        </p:blipFill>
        <p:spPr bwMode="auto">
          <a:xfrm>
            <a:off x="1828800" y="6013450"/>
            <a:ext cx="1430338" cy="438150"/>
          </a:xfrm>
          <a:prstGeom prst="rect">
            <a:avLst/>
          </a:prstGeom>
          <a:noFill/>
          <a:ln w="9525">
            <a:noFill/>
            <a:miter lim="800000"/>
            <a:headEnd/>
            <a:tailEnd/>
          </a:ln>
        </p:spPr>
      </p:pic>
      <p:pic>
        <p:nvPicPr>
          <p:cNvPr id="31748" name="Picture 5" descr="PTlogo.eps"/>
          <p:cNvPicPr>
            <a:picLocks noChangeAspect="1"/>
          </p:cNvPicPr>
          <p:nvPr/>
        </p:nvPicPr>
        <p:blipFill>
          <a:blip r:embed="rId4"/>
          <a:srcRect/>
          <a:stretch>
            <a:fillRect/>
          </a:stretch>
        </p:blipFill>
        <p:spPr bwMode="auto">
          <a:xfrm>
            <a:off x="304800" y="6013450"/>
            <a:ext cx="1365250" cy="457200"/>
          </a:xfrm>
          <a:prstGeom prst="rect">
            <a:avLst/>
          </a:prstGeom>
          <a:noFill/>
          <a:ln w="9525">
            <a:noFill/>
            <a:miter lim="800000"/>
            <a:headEnd/>
            <a:tailEnd/>
          </a:ln>
        </p:spPr>
      </p:pic>
      <p:pic>
        <p:nvPicPr>
          <p:cNvPr id="31749" name="Picture 16"/>
          <p:cNvPicPr>
            <a:picLocks noChangeAspect="1" noChangeArrowheads="1"/>
          </p:cNvPicPr>
          <p:nvPr/>
        </p:nvPicPr>
        <p:blipFill>
          <a:blip r:embed="rId5"/>
          <a:srcRect/>
          <a:stretch>
            <a:fillRect/>
          </a:stretch>
        </p:blipFill>
        <p:spPr bwMode="auto">
          <a:xfrm>
            <a:off x="971550" y="1600200"/>
            <a:ext cx="7029450" cy="3790950"/>
          </a:xfrm>
          <a:prstGeom prst="rect">
            <a:avLst/>
          </a:prstGeom>
          <a:noFill/>
          <a:ln w="9525">
            <a:noFill/>
            <a:miter lim="800000"/>
            <a:headEnd/>
            <a:tailEnd/>
          </a:ln>
        </p:spPr>
      </p:pic>
      <p:sp>
        <p:nvSpPr>
          <p:cNvPr id="31750" name="TextBox 35"/>
          <p:cNvSpPr txBox="1">
            <a:spLocks noChangeArrowheads="1"/>
          </p:cNvSpPr>
          <p:nvPr/>
        </p:nvSpPr>
        <p:spPr bwMode="auto">
          <a:xfrm>
            <a:off x="1828800" y="1219200"/>
            <a:ext cx="5791200" cy="307975"/>
          </a:xfrm>
          <a:prstGeom prst="rect">
            <a:avLst/>
          </a:prstGeom>
          <a:noFill/>
          <a:ln w="9525">
            <a:noFill/>
            <a:miter lim="800000"/>
            <a:headEnd/>
            <a:tailEnd/>
          </a:ln>
        </p:spPr>
        <p:txBody>
          <a:bodyPr>
            <a:spAutoFit/>
          </a:bodyPr>
          <a:lstStyle/>
          <a:p>
            <a:pPr algn="ctr"/>
            <a:r>
              <a:rPr lang="en-US" sz="1400" dirty="0">
                <a:latin typeface="Times New Roman" pitchFamily="18" charset="0"/>
                <a:cs typeface="Times New Roman" pitchFamily="18" charset="0"/>
              </a:rPr>
              <a:t> Prelyo solution containing </a:t>
            </a:r>
            <a:r>
              <a:rPr lang="en-US" sz="1400" dirty="0" smtClean="0">
                <a:latin typeface="Times New Roman" pitchFamily="18" charset="0"/>
                <a:cs typeface="Times New Roman" pitchFamily="18" charset="0"/>
              </a:rPr>
              <a:t>trehalose (4% </a:t>
            </a:r>
            <a:r>
              <a:rPr lang="en-US" sz="1400" dirty="0" smtClean="0">
                <a:latin typeface="Times New Roman" pitchFamily="18" charset="0"/>
                <a:cs typeface="Times New Roman" pitchFamily="18" charset="0"/>
              </a:rPr>
              <a:t>w/v) </a:t>
            </a:r>
            <a:r>
              <a:rPr lang="en-US" sz="1400" dirty="0">
                <a:latin typeface="Times New Roman" pitchFamily="18" charset="0"/>
                <a:cs typeface="Times New Roman" pitchFamily="18" charset="0"/>
              </a:rPr>
              <a:t>&amp; </a:t>
            </a:r>
            <a:r>
              <a:rPr lang="en-US" sz="1400" dirty="0" smtClean="0">
                <a:latin typeface="Times New Roman" pitchFamily="18" charset="0"/>
                <a:cs typeface="Times New Roman" pitchFamily="18" charset="0"/>
              </a:rPr>
              <a:t>sucrose (2% </a:t>
            </a:r>
            <a:r>
              <a:rPr lang="en-US" sz="1400" dirty="0" smtClean="0">
                <a:latin typeface="Times New Roman" pitchFamily="18" charset="0"/>
                <a:cs typeface="Times New Roman" pitchFamily="18" charset="0"/>
              </a:rPr>
              <a:t>w/v)</a:t>
            </a:r>
            <a:endParaRPr lang="en-US" sz="1400" dirty="0">
              <a:latin typeface="Times New Roman" pitchFamily="18" charset="0"/>
              <a:cs typeface="Times New Roman" pitchFamily="18" charset="0"/>
            </a:endParaRPr>
          </a:p>
        </p:txBody>
      </p:sp>
      <p:sp>
        <p:nvSpPr>
          <p:cNvPr id="31751" name="TextBox 10"/>
          <p:cNvSpPr txBox="1">
            <a:spLocks noChangeArrowheads="1"/>
          </p:cNvSpPr>
          <p:nvPr/>
        </p:nvSpPr>
        <p:spPr bwMode="auto">
          <a:xfrm>
            <a:off x="1276350" y="5364163"/>
            <a:ext cx="6858000" cy="366712"/>
          </a:xfrm>
          <a:prstGeom prst="rect">
            <a:avLst/>
          </a:prstGeom>
          <a:noFill/>
          <a:ln w="9525">
            <a:noFill/>
            <a:miter lim="800000"/>
            <a:headEnd/>
            <a:tailEnd/>
          </a:ln>
        </p:spPr>
        <p:txBody>
          <a:bodyPr>
            <a:spAutoFit/>
          </a:bodyPr>
          <a:lstStyle/>
          <a:p>
            <a:pPr algn="ctr"/>
            <a:r>
              <a:rPr lang="en-US">
                <a:latin typeface="Gill Sans MT" pitchFamily="34" charset="0"/>
              </a:rPr>
              <a:t>Sucrose completely inhibited trehalose crystallization</a:t>
            </a:r>
          </a:p>
        </p:txBody>
      </p:sp>
      <p:sp>
        <p:nvSpPr>
          <p:cNvPr id="9" name="Up Arrow 8"/>
          <p:cNvSpPr/>
          <p:nvPr/>
        </p:nvSpPr>
        <p:spPr>
          <a:xfrm>
            <a:off x="7543800" y="2133600"/>
            <a:ext cx="609600" cy="2133600"/>
          </a:xfrm>
          <a:prstGeom prst="up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200" u="sng" cap="small" dirty="0" smtClean="0">
                <a:solidFill>
                  <a:srgbClr val="730000"/>
                </a:solidFill>
              </a:rPr>
              <a:t>Results</a:t>
            </a:r>
            <a:endParaRPr lang="en-US" sz="3200" u="sng" cap="small" dirty="0">
              <a:solidFill>
                <a:srgbClr val="730000"/>
              </a:solidFill>
            </a:endParaRPr>
          </a:p>
        </p:txBody>
      </p:sp>
      <p:sp>
        <p:nvSpPr>
          <p:cNvPr id="32770" name="Content Placeholder 2"/>
          <p:cNvSpPr>
            <a:spLocks noGrp="1"/>
          </p:cNvSpPr>
          <p:nvPr>
            <p:ph idx="1"/>
          </p:nvPr>
        </p:nvSpPr>
        <p:spPr>
          <a:xfrm>
            <a:off x="457200" y="1752600"/>
            <a:ext cx="8229600" cy="1447800"/>
          </a:xfrm>
        </p:spPr>
        <p:txBody>
          <a:bodyPr/>
          <a:lstStyle/>
          <a:p>
            <a:pPr algn="ctr">
              <a:buFont typeface="Arial" charset="0"/>
              <a:buNone/>
            </a:pPr>
            <a:r>
              <a:rPr lang="en-US" dirty="0" smtClean="0">
                <a:latin typeface="Times New Roman" pitchFamily="18" charset="0"/>
                <a:cs typeface="Times New Roman" pitchFamily="18" charset="0"/>
              </a:rPr>
              <a:t>Why no reports of trehalose crystallization in lyophilized products?</a:t>
            </a:r>
          </a:p>
          <a:p>
            <a:pPr algn="ctr">
              <a:buFont typeface="Arial" charset="0"/>
              <a:buNone/>
            </a:pPr>
            <a:endParaRPr lang="en-US"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en-US"/>
              <a:t>Young Innovators 2009</a:t>
            </a:r>
          </a:p>
        </p:txBody>
      </p:sp>
      <p:pic>
        <p:nvPicPr>
          <p:cNvPr id="32772" name="Picture 4" descr="AAPS_LOGO_Grey10_PMS302.pdf"/>
          <p:cNvPicPr>
            <a:picLocks noChangeAspect="1"/>
          </p:cNvPicPr>
          <p:nvPr/>
        </p:nvPicPr>
        <p:blipFill>
          <a:blip r:embed="rId3"/>
          <a:srcRect/>
          <a:stretch>
            <a:fillRect/>
          </a:stretch>
        </p:blipFill>
        <p:spPr bwMode="auto">
          <a:xfrm>
            <a:off x="1828800" y="6013450"/>
            <a:ext cx="1430338" cy="438150"/>
          </a:xfrm>
          <a:prstGeom prst="rect">
            <a:avLst/>
          </a:prstGeom>
          <a:noFill/>
          <a:ln w="9525">
            <a:noFill/>
            <a:miter lim="800000"/>
            <a:headEnd/>
            <a:tailEnd/>
          </a:ln>
        </p:spPr>
      </p:pic>
      <p:pic>
        <p:nvPicPr>
          <p:cNvPr id="32773" name="Picture 5" descr="PTlogo.eps"/>
          <p:cNvPicPr>
            <a:picLocks noChangeAspect="1"/>
          </p:cNvPicPr>
          <p:nvPr/>
        </p:nvPicPr>
        <p:blipFill>
          <a:blip r:embed="rId4"/>
          <a:srcRect/>
          <a:stretch>
            <a:fillRect/>
          </a:stretch>
        </p:blipFill>
        <p:spPr bwMode="auto">
          <a:xfrm>
            <a:off x="304800" y="6013450"/>
            <a:ext cx="1365250" cy="457200"/>
          </a:xfrm>
          <a:prstGeom prst="rect">
            <a:avLst/>
          </a:prstGeom>
          <a:noFill/>
          <a:ln w="9525">
            <a:noFill/>
            <a:miter lim="800000"/>
            <a:headEnd/>
            <a:tailEnd/>
          </a:ln>
        </p:spPr>
      </p:pic>
      <p:sp>
        <p:nvSpPr>
          <p:cNvPr id="7" name="Content Placeholder 2"/>
          <p:cNvSpPr txBox="1">
            <a:spLocks/>
          </p:cNvSpPr>
          <p:nvPr/>
        </p:nvSpPr>
        <p:spPr>
          <a:xfrm>
            <a:off x="457200" y="3733800"/>
            <a:ext cx="8229600" cy="1447800"/>
          </a:xfrm>
          <a:prstGeom prst="rect">
            <a:avLst/>
          </a:prstGeom>
        </p:spPr>
        <p:txBody>
          <a:bodyPr>
            <a:normAutofit/>
          </a:bodyPr>
          <a:lstStyle/>
          <a:p>
            <a:pPr marL="342900" indent="-342900" algn="ctr">
              <a:lnSpc>
                <a:spcPct val="90000"/>
              </a:lnSpc>
              <a:spcBef>
                <a:spcPct val="20000"/>
              </a:spcBef>
            </a:pPr>
            <a:r>
              <a:rPr lang="en-US" sz="3200">
                <a:latin typeface="Times New Roman" pitchFamily="18" charset="0"/>
                <a:cs typeface="Times New Roman" pitchFamily="18" charset="0"/>
              </a:rPr>
              <a:t>Conventional practice is to characterize the final lyophile by X-ray diffractometry</a:t>
            </a:r>
          </a:p>
          <a:p>
            <a:pPr marL="342900" indent="-342900" algn="ctr">
              <a:lnSpc>
                <a:spcPct val="90000"/>
              </a:lnSpc>
              <a:spcBef>
                <a:spcPct val="20000"/>
              </a:spcBef>
              <a:buFont typeface="Arial" charset="0"/>
              <a:buNone/>
            </a:pPr>
            <a:endParaRPr lang="en-US" sz="3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200" u="sng" cap="small" dirty="0" smtClean="0">
                <a:solidFill>
                  <a:srgbClr val="730000"/>
                </a:solidFill>
              </a:rPr>
              <a:t>Results</a:t>
            </a:r>
            <a:endParaRPr lang="en-US" sz="3200" u="sng" dirty="0"/>
          </a:p>
        </p:txBody>
      </p:sp>
      <p:sp>
        <p:nvSpPr>
          <p:cNvPr id="4" name="Footer Placeholder 3"/>
          <p:cNvSpPr>
            <a:spLocks noGrp="1"/>
          </p:cNvSpPr>
          <p:nvPr>
            <p:ph type="ftr" sz="quarter" idx="11"/>
          </p:nvPr>
        </p:nvSpPr>
        <p:spPr/>
        <p:txBody>
          <a:bodyPr/>
          <a:lstStyle/>
          <a:p>
            <a:pPr>
              <a:defRPr/>
            </a:pPr>
            <a:r>
              <a:rPr lang="en-US"/>
              <a:t>Young Innovators 2009</a:t>
            </a:r>
          </a:p>
        </p:txBody>
      </p:sp>
      <p:pic>
        <p:nvPicPr>
          <p:cNvPr id="33795" name="Picture 4" descr="AAPS_LOGO_Grey10_PMS302.pdf"/>
          <p:cNvPicPr>
            <a:picLocks noChangeAspect="1"/>
          </p:cNvPicPr>
          <p:nvPr/>
        </p:nvPicPr>
        <p:blipFill>
          <a:blip r:embed="rId3"/>
          <a:srcRect/>
          <a:stretch>
            <a:fillRect/>
          </a:stretch>
        </p:blipFill>
        <p:spPr bwMode="auto">
          <a:xfrm>
            <a:off x="1828800" y="6013450"/>
            <a:ext cx="1430338" cy="438150"/>
          </a:xfrm>
          <a:prstGeom prst="rect">
            <a:avLst/>
          </a:prstGeom>
          <a:noFill/>
          <a:ln w="9525">
            <a:noFill/>
            <a:miter lim="800000"/>
            <a:headEnd/>
            <a:tailEnd/>
          </a:ln>
        </p:spPr>
      </p:pic>
      <p:pic>
        <p:nvPicPr>
          <p:cNvPr id="33796" name="Picture 5" descr="PTlogo.eps"/>
          <p:cNvPicPr>
            <a:picLocks noChangeAspect="1"/>
          </p:cNvPicPr>
          <p:nvPr/>
        </p:nvPicPr>
        <p:blipFill>
          <a:blip r:embed="rId4"/>
          <a:srcRect/>
          <a:stretch>
            <a:fillRect/>
          </a:stretch>
        </p:blipFill>
        <p:spPr bwMode="auto">
          <a:xfrm>
            <a:off x="304800" y="6013450"/>
            <a:ext cx="1365250" cy="457200"/>
          </a:xfrm>
          <a:prstGeom prst="rect">
            <a:avLst/>
          </a:prstGeom>
          <a:noFill/>
          <a:ln w="9525">
            <a:noFill/>
            <a:miter lim="800000"/>
            <a:headEnd/>
            <a:tailEnd/>
          </a:ln>
        </p:spPr>
      </p:pic>
      <p:grpSp>
        <p:nvGrpSpPr>
          <p:cNvPr id="33797" name="Group 7"/>
          <p:cNvGrpSpPr>
            <a:grpSpLocks/>
          </p:cNvGrpSpPr>
          <p:nvPr/>
        </p:nvGrpSpPr>
        <p:grpSpPr bwMode="auto">
          <a:xfrm>
            <a:off x="728663" y="1501775"/>
            <a:ext cx="5289550" cy="3952875"/>
            <a:chOff x="847165" y="381000"/>
            <a:chExt cx="4903028" cy="3957920"/>
          </a:xfrm>
        </p:grpSpPr>
        <p:pic>
          <p:nvPicPr>
            <p:cNvPr id="33801" name="Picture 3"/>
            <p:cNvPicPr>
              <a:picLocks noChangeAspect="1" noChangeArrowheads="1"/>
            </p:cNvPicPr>
            <p:nvPr/>
          </p:nvPicPr>
          <p:blipFill>
            <a:blip r:embed="rId5"/>
            <a:srcRect l="9290" t="9589" r="38345" b="7213"/>
            <a:stretch>
              <a:fillRect/>
            </a:stretch>
          </p:blipFill>
          <p:spPr bwMode="auto">
            <a:xfrm>
              <a:off x="990600" y="681320"/>
              <a:ext cx="3733800" cy="3657600"/>
            </a:xfrm>
            <a:prstGeom prst="rect">
              <a:avLst/>
            </a:prstGeom>
            <a:noFill/>
            <a:ln w="9525">
              <a:noFill/>
              <a:miter lim="800000"/>
              <a:headEnd/>
              <a:tailEnd/>
            </a:ln>
          </p:spPr>
        </p:pic>
        <p:sp>
          <p:nvSpPr>
            <p:cNvPr id="10" name="Rectangle 9"/>
            <p:cNvSpPr/>
            <p:nvPr/>
          </p:nvSpPr>
          <p:spPr>
            <a:xfrm>
              <a:off x="914854" y="381000"/>
              <a:ext cx="3809705" cy="3953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33803" name="TextBox 10"/>
            <p:cNvSpPr txBox="1">
              <a:spLocks noChangeArrowheads="1"/>
            </p:cNvSpPr>
            <p:nvPr/>
          </p:nvSpPr>
          <p:spPr bwMode="auto">
            <a:xfrm>
              <a:off x="1542163" y="3989295"/>
              <a:ext cx="254402" cy="308214"/>
            </a:xfrm>
            <a:prstGeom prst="rect">
              <a:avLst/>
            </a:prstGeom>
            <a:noFill/>
            <a:ln w="9525">
              <a:noFill/>
              <a:miter lim="800000"/>
              <a:headEnd/>
              <a:tailEnd/>
            </a:ln>
          </p:spPr>
          <p:txBody>
            <a:bodyPr wrap="none">
              <a:spAutoFit/>
            </a:bodyPr>
            <a:lstStyle/>
            <a:p>
              <a:r>
                <a:rPr lang="en-US" sz="1400">
                  <a:latin typeface="Times New Roman" pitchFamily="18" charset="0"/>
                  <a:cs typeface="Times New Roman" pitchFamily="18" charset="0"/>
                </a:rPr>
                <a:t>*</a:t>
              </a:r>
            </a:p>
          </p:txBody>
        </p:sp>
        <p:sp>
          <p:nvSpPr>
            <p:cNvPr id="33804" name="TextBox 11"/>
            <p:cNvSpPr txBox="1">
              <a:spLocks noChangeArrowheads="1"/>
            </p:cNvSpPr>
            <p:nvPr/>
          </p:nvSpPr>
          <p:spPr bwMode="auto">
            <a:xfrm>
              <a:off x="3079613" y="3980330"/>
              <a:ext cx="254402" cy="308214"/>
            </a:xfrm>
            <a:prstGeom prst="rect">
              <a:avLst/>
            </a:prstGeom>
            <a:noFill/>
            <a:ln w="9525">
              <a:noFill/>
              <a:miter lim="800000"/>
              <a:headEnd/>
              <a:tailEnd/>
            </a:ln>
          </p:spPr>
          <p:txBody>
            <a:bodyPr wrap="none">
              <a:spAutoFit/>
            </a:bodyPr>
            <a:lstStyle/>
            <a:p>
              <a:r>
                <a:rPr lang="en-US" sz="1400">
                  <a:latin typeface="Times New Roman" pitchFamily="18" charset="0"/>
                  <a:cs typeface="Times New Roman" pitchFamily="18" charset="0"/>
                </a:rPr>
                <a:t>*</a:t>
              </a:r>
            </a:p>
          </p:txBody>
        </p:sp>
        <p:sp>
          <p:nvSpPr>
            <p:cNvPr id="13" name="TextBox 12"/>
            <p:cNvSpPr txBox="1"/>
            <p:nvPr/>
          </p:nvSpPr>
          <p:spPr>
            <a:xfrm>
              <a:off x="3151529" y="568564"/>
              <a:ext cx="232497" cy="254324"/>
            </a:xfrm>
            <a:prstGeom prst="rect">
              <a:avLst/>
            </a:prstGeom>
            <a:noFill/>
          </p:spPr>
          <p:txBody>
            <a:bodyPr wrap="none">
              <a:spAutoFit/>
            </a:bodyPr>
            <a:lstStyle/>
            <a:p>
              <a:pPr fontAlgn="auto">
                <a:spcBef>
                  <a:spcPts val="0"/>
                </a:spcBef>
                <a:spcAft>
                  <a:spcPts val="0"/>
                </a:spcAft>
                <a:defRPr/>
              </a:pPr>
              <a:r>
                <a:rPr lang="en-US" sz="1050" dirty="0">
                  <a:latin typeface="Times New Roman" pitchFamily="18" charset="0"/>
                  <a:cs typeface="Times New Roman" pitchFamily="18" charset="0"/>
                </a:rPr>
                <a:t>#</a:t>
              </a:r>
            </a:p>
          </p:txBody>
        </p:sp>
        <p:sp>
          <p:nvSpPr>
            <p:cNvPr id="14" name="Right Brace 13"/>
            <p:cNvSpPr/>
            <p:nvPr/>
          </p:nvSpPr>
          <p:spPr>
            <a:xfrm>
              <a:off x="4801077" y="2361550"/>
              <a:ext cx="151565" cy="167695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33807" name="TextBox 14"/>
            <p:cNvSpPr txBox="1">
              <a:spLocks noChangeArrowheads="1"/>
            </p:cNvSpPr>
            <p:nvPr/>
          </p:nvSpPr>
          <p:spPr bwMode="auto">
            <a:xfrm rot="-2700000">
              <a:off x="4853138" y="2732272"/>
              <a:ext cx="719662" cy="430887"/>
            </a:xfrm>
            <a:prstGeom prst="rect">
              <a:avLst/>
            </a:prstGeom>
            <a:noFill/>
            <a:ln w="9525">
              <a:noFill/>
              <a:miter lim="800000"/>
              <a:headEnd/>
              <a:tailEnd/>
            </a:ln>
          </p:spPr>
          <p:txBody>
            <a:bodyPr>
              <a:spAutoFit/>
            </a:bodyPr>
            <a:lstStyle/>
            <a:p>
              <a:r>
                <a:rPr lang="en-US" sz="1100" b="1">
                  <a:solidFill>
                    <a:srgbClr val="FF0000"/>
                  </a:solidFill>
                  <a:latin typeface="Times New Roman" pitchFamily="18" charset="0"/>
                  <a:cs typeface="Times New Roman" pitchFamily="18" charset="0"/>
                </a:rPr>
                <a:t>Primary drying</a:t>
              </a:r>
            </a:p>
          </p:txBody>
        </p:sp>
        <p:sp>
          <p:nvSpPr>
            <p:cNvPr id="16" name="Right Brace 15"/>
            <p:cNvSpPr/>
            <p:nvPr/>
          </p:nvSpPr>
          <p:spPr>
            <a:xfrm>
              <a:off x="4801077" y="991378"/>
              <a:ext cx="228082" cy="1293874"/>
            </a:xfrm>
            <a:prstGeom prst="righ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33809" name="TextBox 16"/>
            <p:cNvSpPr txBox="1">
              <a:spLocks noChangeArrowheads="1"/>
            </p:cNvSpPr>
            <p:nvPr/>
          </p:nvSpPr>
          <p:spPr bwMode="auto">
            <a:xfrm rot="-2700000">
              <a:off x="4905428" y="1137707"/>
              <a:ext cx="844765" cy="430887"/>
            </a:xfrm>
            <a:prstGeom prst="rect">
              <a:avLst/>
            </a:prstGeom>
            <a:noFill/>
            <a:ln w="9525">
              <a:noFill/>
              <a:miter lim="800000"/>
              <a:headEnd/>
              <a:tailEnd/>
            </a:ln>
          </p:spPr>
          <p:txBody>
            <a:bodyPr>
              <a:spAutoFit/>
            </a:bodyPr>
            <a:lstStyle/>
            <a:p>
              <a:r>
                <a:rPr lang="en-US" sz="1100" b="1">
                  <a:solidFill>
                    <a:srgbClr val="0000FF"/>
                  </a:solidFill>
                  <a:latin typeface="Times New Roman" pitchFamily="18" charset="0"/>
                  <a:cs typeface="Times New Roman" pitchFamily="18" charset="0"/>
                </a:rPr>
                <a:t>Secondary drying</a:t>
              </a:r>
            </a:p>
          </p:txBody>
        </p:sp>
        <p:sp>
          <p:nvSpPr>
            <p:cNvPr id="33810" name="TextBox 17"/>
            <p:cNvSpPr txBox="1">
              <a:spLocks noChangeArrowheads="1"/>
            </p:cNvSpPr>
            <p:nvPr/>
          </p:nvSpPr>
          <p:spPr bwMode="auto">
            <a:xfrm>
              <a:off x="851645" y="3832415"/>
              <a:ext cx="750526" cy="230832"/>
            </a:xfrm>
            <a:prstGeom prst="rect">
              <a:avLst/>
            </a:prstGeom>
            <a:noFill/>
            <a:ln w="9525">
              <a:noFill/>
              <a:miter lim="800000"/>
              <a:headEnd/>
              <a:tailEnd/>
            </a:ln>
          </p:spPr>
          <p:txBody>
            <a:bodyPr wrap="none">
              <a:spAutoFit/>
            </a:bodyPr>
            <a:lstStyle/>
            <a:p>
              <a:r>
                <a:rPr lang="en-US" sz="900" b="1">
                  <a:solidFill>
                    <a:srgbClr val="0000FF"/>
                  </a:solidFill>
                  <a:latin typeface="Times New Roman" pitchFamily="18" charset="0"/>
                  <a:cs typeface="Times New Roman" pitchFamily="18" charset="0"/>
                </a:rPr>
                <a:t>-25°C – ¼ hr</a:t>
              </a:r>
            </a:p>
          </p:txBody>
        </p:sp>
        <p:sp>
          <p:nvSpPr>
            <p:cNvPr id="33811" name="TextBox 18"/>
            <p:cNvSpPr txBox="1">
              <a:spLocks noChangeArrowheads="1"/>
            </p:cNvSpPr>
            <p:nvPr/>
          </p:nvSpPr>
          <p:spPr bwMode="auto">
            <a:xfrm>
              <a:off x="853350" y="3608295"/>
              <a:ext cx="755335" cy="230832"/>
            </a:xfrm>
            <a:prstGeom prst="rect">
              <a:avLst/>
            </a:prstGeom>
            <a:noFill/>
            <a:ln w="9525">
              <a:noFill/>
              <a:miter lim="800000"/>
              <a:headEnd/>
              <a:tailEnd/>
            </a:ln>
          </p:spPr>
          <p:txBody>
            <a:bodyPr wrap="none">
              <a:spAutoFit/>
            </a:bodyPr>
            <a:lstStyle/>
            <a:p>
              <a:r>
                <a:rPr lang="en-US" sz="900" b="1">
                  <a:solidFill>
                    <a:srgbClr val="0000FF"/>
                  </a:solidFill>
                  <a:latin typeface="Times New Roman" pitchFamily="18" charset="0"/>
                  <a:cs typeface="Times New Roman" pitchFamily="18" charset="0"/>
                </a:rPr>
                <a:t>-25°C – ½ hr</a:t>
              </a:r>
            </a:p>
          </p:txBody>
        </p:sp>
        <p:sp>
          <p:nvSpPr>
            <p:cNvPr id="33812" name="TextBox 19"/>
            <p:cNvSpPr txBox="1">
              <a:spLocks noChangeArrowheads="1"/>
            </p:cNvSpPr>
            <p:nvPr/>
          </p:nvSpPr>
          <p:spPr bwMode="auto">
            <a:xfrm>
              <a:off x="847165" y="3370730"/>
              <a:ext cx="756938" cy="230832"/>
            </a:xfrm>
            <a:prstGeom prst="rect">
              <a:avLst/>
            </a:prstGeom>
            <a:noFill/>
            <a:ln w="9525">
              <a:noFill/>
              <a:miter lim="800000"/>
              <a:headEnd/>
              <a:tailEnd/>
            </a:ln>
          </p:spPr>
          <p:txBody>
            <a:bodyPr wrap="none">
              <a:spAutoFit/>
            </a:bodyPr>
            <a:lstStyle/>
            <a:p>
              <a:r>
                <a:rPr lang="en-US" sz="900" b="1">
                  <a:solidFill>
                    <a:srgbClr val="0000FF"/>
                  </a:solidFill>
                  <a:latin typeface="Times New Roman" pitchFamily="18" charset="0"/>
                  <a:cs typeface="Times New Roman" pitchFamily="18" charset="0"/>
                </a:rPr>
                <a:t>-25°C – ¾ hr</a:t>
              </a:r>
            </a:p>
          </p:txBody>
        </p:sp>
        <p:sp>
          <p:nvSpPr>
            <p:cNvPr id="33813" name="TextBox 20"/>
            <p:cNvSpPr txBox="1">
              <a:spLocks noChangeArrowheads="1"/>
            </p:cNvSpPr>
            <p:nvPr/>
          </p:nvSpPr>
          <p:spPr bwMode="auto">
            <a:xfrm>
              <a:off x="860610" y="3124200"/>
              <a:ext cx="732893" cy="230832"/>
            </a:xfrm>
            <a:prstGeom prst="rect">
              <a:avLst/>
            </a:prstGeom>
            <a:noFill/>
            <a:ln w="9525">
              <a:noFill/>
              <a:miter lim="800000"/>
              <a:headEnd/>
              <a:tailEnd/>
            </a:ln>
          </p:spPr>
          <p:txBody>
            <a:bodyPr wrap="none">
              <a:spAutoFit/>
            </a:bodyPr>
            <a:lstStyle/>
            <a:p>
              <a:r>
                <a:rPr lang="en-US" sz="900" b="1">
                  <a:solidFill>
                    <a:srgbClr val="0000FF"/>
                  </a:solidFill>
                  <a:latin typeface="Times New Roman" pitchFamily="18" charset="0"/>
                  <a:cs typeface="Times New Roman" pitchFamily="18" charset="0"/>
                </a:rPr>
                <a:t>-25°C – 1 hr</a:t>
              </a:r>
            </a:p>
          </p:txBody>
        </p:sp>
        <p:sp>
          <p:nvSpPr>
            <p:cNvPr id="33814" name="TextBox 21"/>
            <p:cNvSpPr txBox="1">
              <a:spLocks noChangeArrowheads="1"/>
            </p:cNvSpPr>
            <p:nvPr/>
          </p:nvSpPr>
          <p:spPr bwMode="auto">
            <a:xfrm>
              <a:off x="853350" y="2841815"/>
              <a:ext cx="813043" cy="230832"/>
            </a:xfrm>
            <a:prstGeom prst="rect">
              <a:avLst/>
            </a:prstGeom>
            <a:noFill/>
            <a:ln w="9525">
              <a:noFill/>
              <a:miter lim="800000"/>
              <a:headEnd/>
              <a:tailEnd/>
            </a:ln>
          </p:spPr>
          <p:txBody>
            <a:bodyPr wrap="none">
              <a:spAutoFit/>
            </a:bodyPr>
            <a:lstStyle/>
            <a:p>
              <a:r>
                <a:rPr lang="en-US" sz="900" b="1">
                  <a:solidFill>
                    <a:srgbClr val="0000FF"/>
                  </a:solidFill>
                  <a:latin typeface="Times New Roman" pitchFamily="18" charset="0"/>
                  <a:cs typeface="Times New Roman" pitchFamily="18" charset="0"/>
                </a:rPr>
                <a:t>-25°C – 1½ hr</a:t>
              </a:r>
            </a:p>
          </p:txBody>
        </p:sp>
        <p:sp>
          <p:nvSpPr>
            <p:cNvPr id="33815" name="TextBox 22"/>
            <p:cNvSpPr txBox="1">
              <a:spLocks noChangeArrowheads="1"/>
            </p:cNvSpPr>
            <p:nvPr/>
          </p:nvSpPr>
          <p:spPr bwMode="auto">
            <a:xfrm>
              <a:off x="855055" y="2617695"/>
              <a:ext cx="779381" cy="230832"/>
            </a:xfrm>
            <a:prstGeom prst="rect">
              <a:avLst/>
            </a:prstGeom>
            <a:noFill/>
            <a:ln w="9525">
              <a:noFill/>
              <a:miter lim="800000"/>
              <a:headEnd/>
              <a:tailEnd/>
            </a:ln>
          </p:spPr>
          <p:txBody>
            <a:bodyPr wrap="none">
              <a:spAutoFit/>
            </a:bodyPr>
            <a:lstStyle/>
            <a:p>
              <a:r>
                <a:rPr lang="en-US" sz="900" b="1">
                  <a:solidFill>
                    <a:srgbClr val="0000FF"/>
                  </a:solidFill>
                  <a:latin typeface="Times New Roman" pitchFamily="18" charset="0"/>
                  <a:cs typeface="Times New Roman" pitchFamily="18" charset="0"/>
                </a:rPr>
                <a:t>-25°C – 2 hrs</a:t>
              </a:r>
            </a:p>
          </p:txBody>
        </p:sp>
        <p:sp>
          <p:nvSpPr>
            <p:cNvPr id="33816" name="TextBox 23"/>
            <p:cNvSpPr txBox="1">
              <a:spLocks noChangeArrowheads="1"/>
            </p:cNvSpPr>
            <p:nvPr/>
          </p:nvSpPr>
          <p:spPr bwMode="auto">
            <a:xfrm>
              <a:off x="848870" y="2312895"/>
              <a:ext cx="779381" cy="230832"/>
            </a:xfrm>
            <a:prstGeom prst="rect">
              <a:avLst/>
            </a:prstGeom>
            <a:noFill/>
            <a:ln w="9525">
              <a:noFill/>
              <a:miter lim="800000"/>
              <a:headEnd/>
              <a:tailEnd/>
            </a:ln>
          </p:spPr>
          <p:txBody>
            <a:bodyPr wrap="none">
              <a:spAutoFit/>
            </a:bodyPr>
            <a:lstStyle/>
            <a:p>
              <a:r>
                <a:rPr lang="en-US" sz="900" b="1">
                  <a:solidFill>
                    <a:srgbClr val="0000FF"/>
                  </a:solidFill>
                  <a:latin typeface="Times New Roman" pitchFamily="18" charset="0"/>
                  <a:cs typeface="Times New Roman" pitchFamily="18" charset="0"/>
                </a:rPr>
                <a:t>-25°C – 3 hrs</a:t>
              </a:r>
            </a:p>
          </p:txBody>
        </p:sp>
        <p:sp>
          <p:nvSpPr>
            <p:cNvPr id="33817" name="TextBox 24"/>
            <p:cNvSpPr txBox="1">
              <a:spLocks noChangeArrowheads="1"/>
            </p:cNvSpPr>
            <p:nvPr/>
          </p:nvSpPr>
          <p:spPr bwMode="auto">
            <a:xfrm>
              <a:off x="862315" y="2084295"/>
              <a:ext cx="750526" cy="230832"/>
            </a:xfrm>
            <a:prstGeom prst="rect">
              <a:avLst/>
            </a:prstGeom>
            <a:noFill/>
            <a:ln w="9525">
              <a:noFill/>
              <a:miter lim="800000"/>
              <a:headEnd/>
              <a:tailEnd/>
            </a:ln>
          </p:spPr>
          <p:txBody>
            <a:bodyPr wrap="none">
              <a:spAutoFit/>
            </a:bodyPr>
            <a:lstStyle/>
            <a:p>
              <a:r>
                <a:rPr lang="en-US" sz="900" b="1">
                  <a:solidFill>
                    <a:srgbClr val="0000FF"/>
                  </a:solidFill>
                  <a:latin typeface="Times New Roman" pitchFamily="18" charset="0"/>
                  <a:cs typeface="Times New Roman" pitchFamily="18" charset="0"/>
                </a:rPr>
                <a:t>-10°C – ¼ hr</a:t>
              </a:r>
            </a:p>
          </p:txBody>
        </p:sp>
        <p:sp>
          <p:nvSpPr>
            <p:cNvPr id="33818" name="TextBox 25"/>
            <p:cNvSpPr txBox="1">
              <a:spLocks noChangeArrowheads="1"/>
            </p:cNvSpPr>
            <p:nvPr/>
          </p:nvSpPr>
          <p:spPr bwMode="auto">
            <a:xfrm>
              <a:off x="856130" y="1891555"/>
              <a:ext cx="755335" cy="230832"/>
            </a:xfrm>
            <a:prstGeom prst="rect">
              <a:avLst/>
            </a:prstGeom>
            <a:noFill/>
            <a:ln w="9525">
              <a:noFill/>
              <a:miter lim="800000"/>
              <a:headEnd/>
              <a:tailEnd/>
            </a:ln>
          </p:spPr>
          <p:txBody>
            <a:bodyPr wrap="none">
              <a:spAutoFit/>
            </a:bodyPr>
            <a:lstStyle/>
            <a:p>
              <a:r>
                <a:rPr lang="en-US" sz="900" b="1">
                  <a:solidFill>
                    <a:srgbClr val="0000FF"/>
                  </a:solidFill>
                  <a:latin typeface="Times New Roman" pitchFamily="18" charset="0"/>
                  <a:cs typeface="Times New Roman" pitchFamily="18" charset="0"/>
                </a:rPr>
                <a:t>-10°C – ½ hr</a:t>
              </a:r>
            </a:p>
          </p:txBody>
        </p:sp>
        <p:sp>
          <p:nvSpPr>
            <p:cNvPr id="33819" name="TextBox 26"/>
            <p:cNvSpPr txBox="1">
              <a:spLocks noChangeArrowheads="1"/>
            </p:cNvSpPr>
            <p:nvPr/>
          </p:nvSpPr>
          <p:spPr bwMode="auto">
            <a:xfrm>
              <a:off x="856130" y="1743635"/>
              <a:ext cx="732893" cy="230832"/>
            </a:xfrm>
            <a:prstGeom prst="rect">
              <a:avLst/>
            </a:prstGeom>
            <a:noFill/>
            <a:ln w="9525">
              <a:noFill/>
              <a:miter lim="800000"/>
              <a:headEnd/>
              <a:tailEnd/>
            </a:ln>
          </p:spPr>
          <p:txBody>
            <a:bodyPr wrap="none">
              <a:spAutoFit/>
            </a:bodyPr>
            <a:lstStyle/>
            <a:p>
              <a:r>
                <a:rPr lang="en-US" sz="900" b="1">
                  <a:solidFill>
                    <a:srgbClr val="0000FF"/>
                  </a:solidFill>
                  <a:latin typeface="Times New Roman" pitchFamily="18" charset="0"/>
                  <a:cs typeface="Times New Roman" pitchFamily="18" charset="0"/>
                </a:rPr>
                <a:t>-10°C – 1 hr</a:t>
              </a:r>
            </a:p>
          </p:txBody>
        </p:sp>
        <p:sp>
          <p:nvSpPr>
            <p:cNvPr id="33820" name="TextBox 27"/>
            <p:cNvSpPr txBox="1">
              <a:spLocks noChangeArrowheads="1"/>
            </p:cNvSpPr>
            <p:nvPr/>
          </p:nvSpPr>
          <p:spPr bwMode="auto">
            <a:xfrm>
              <a:off x="954740" y="1573305"/>
              <a:ext cx="639276" cy="231160"/>
            </a:xfrm>
            <a:prstGeom prst="rect">
              <a:avLst/>
            </a:prstGeom>
            <a:noFill/>
            <a:ln w="9525">
              <a:noFill/>
              <a:miter lim="800000"/>
              <a:headEnd/>
              <a:tailEnd/>
            </a:ln>
          </p:spPr>
          <p:txBody>
            <a:bodyPr wrap="none">
              <a:spAutoFit/>
            </a:bodyPr>
            <a:lstStyle/>
            <a:p>
              <a:r>
                <a:rPr lang="en-US" sz="900" b="1">
                  <a:solidFill>
                    <a:srgbClr val="0000FF"/>
                  </a:solidFill>
                  <a:latin typeface="Times New Roman" pitchFamily="18" charset="0"/>
                  <a:cs typeface="Times New Roman" pitchFamily="18" charset="0"/>
                </a:rPr>
                <a:t>0°C – ¼hr</a:t>
              </a:r>
            </a:p>
          </p:txBody>
        </p:sp>
        <p:sp>
          <p:nvSpPr>
            <p:cNvPr id="33821" name="TextBox 28"/>
            <p:cNvSpPr txBox="1">
              <a:spLocks noChangeArrowheads="1"/>
            </p:cNvSpPr>
            <p:nvPr/>
          </p:nvSpPr>
          <p:spPr bwMode="auto">
            <a:xfrm>
              <a:off x="954740" y="1380565"/>
              <a:ext cx="662361" cy="230832"/>
            </a:xfrm>
            <a:prstGeom prst="rect">
              <a:avLst/>
            </a:prstGeom>
            <a:noFill/>
            <a:ln w="9525">
              <a:noFill/>
              <a:miter lim="800000"/>
              <a:headEnd/>
              <a:tailEnd/>
            </a:ln>
          </p:spPr>
          <p:txBody>
            <a:bodyPr wrap="none">
              <a:spAutoFit/>
            </a:bodyPr>
            <a:lstStyle/>
            <a:p>
              <a:r>
                <a:rPr lang="en-US" sz="900" b="1">
                  <a:solidFill>
                    <a:srgbClr val="0000FF"/>
                  </a:solidFill>
                  <a:latin typeface="Times New Roman" pitchFamily="18" charset="0"/>
                  <a:cs typeface="Times New Roman" pitchFamily="18" charset="0"/>
                </a:rPr>
                <a:t>0°C – ½ hr</a:t>
              </a:r>
            </a:p>
          </p:txBody>
        </p:sp>
        <p:sp>
          <p:nvSpPr>
            <p:cNvPr id="33822" name="TextBox 29"/>
            <p:cNvSpPr txBox="1">
              <a:spLocks noChangeArrowheads="1"/>
            </p:cNvSpPr>
            <p:nvPr/>
          </p:nvSpPr>
          <p:spPr bwMode="auto">
            <a:xfrm>
              <a:off x="960925" y="1143000"/>
              <a:ext cx="715260" cy="230832"/>
            </a:xfrm>
            <a:prstGeom prst="rect">
              <a:avLst/>
            </a:prstGeom>
            <a:noFill/>
            <a:ln w="9525">
              <a:noFill/>
              <a:miter lim="800000"/>
              <a:headEnd/>
              <a:tailEnd/>
            </a:ln>
          </p:spPr>
          <p:txBody>
            <a:bodyPr wrap="none">
              <a:spAutoFit/>
            </a:bodyPr>
            <a:lstStyle/>
            <a:p>
              <a:r>
                <a:rPr lang="en-US" sz="900" b="1">
                  <a:solidFill>
                    <a:srgbClr val="0000FF"/>
                  </a:solidFill>
                  <a:latin typeface="Times New Roman" pitchFamily="18" charset="0"/>
                  <a:cs typeface="Times New Roman" pitchFamily="18" charset="0"/>
                </a:rPr>
                <a:t>10°C – ¼ hr</a:t>
              </a:r>
            </a:p>
          </p:txBody>
        </p:sp>
        <p:sp>
          <p:nvSpPr>
            <p:cNvPr id="33823" name="TextBox 30"/>
            <p:cNvSpPr txBox="1">
              <a:spLocks noChangeArrowheads="1"/>
            </p:cNvSpPr>
            <p:nvPr/>
          </p:nvSpPr>
          <p:spPr bwMode="auto">
            <a:xfrm>
              <a:off x="954740" y="914400"/>
              <a:ext cx="720069" cy="230832"/>
            </a:xfrm>
            <a:prstGeom prst="rect">
              <a:avLst/>
            </a:prstGeom>
            <a:noFill/>
            <a:ln w="9525">
              <a:noFill/>
              <a:miter lim="800000"/>
              <a:headEnd/>
              <a:tailEnd/>
            </a:ln>
          </p:spPr>
          <p:txBody>
            <a:bodyPr wrap="none">
              <a:spAutoFit/>
            </a:bodyPr>
            <a:lstStyle/>
            <a:p>
              <a:r>
                <a:rPr lang="en-US" sz="900" b="1">
                  <a:solidFill>
                    <a:srgbClr val="0000FF"/>
                  </a:solidFill>
                  <a:latin typeface="Times New Roman" pitchFamily="18" charset="0"/>
                  <a:cs typeface="Times New Roman" pitchFamily="18" charset="0"/>
                </a:rPr>
                <a:t>10°C – ½ hr</a:t>
              </a:r>
            </a:p>
          </p:txBody>
        </p:sp>
        <p:grpSp>
          <p:nvGrpSpPr>
            <p:cNvPr id="33824" name="Group 34"/>
            <p:cNvGrpSpPr>
              <a:grpSpLocks/>
            </p:cNvGrpSpPr>
            <p:nvPr/>
          </p:nvGrpSpPr>
          <p:grpSpPr bwMode="auto">
            <a:xfrm>
              <a:off x="1219200" y="452720"/>
              <a:ext cx="1810870" cy="409526"/>
              <a:chOff x="1219200" y="372035"/>
              <a:chExt cx="1810870" cy="409526"/>
            </a:xfrm>
          </p:grpSpPr>
          <p:sp>
            <p:nvSpPr>
              <p:cNvPr id="33825" name="TextBox 30"/>
              <p:cNvSpPr txBox="1">
                <a:spLocks noChangeArrowheads="1"/>
              </p:cNvSpPr>
              <p:nvPr/>
            </p:nvSpPr>
            <p:spPr bwMode="auto">
              <a:xfrm>
                <a:off x="1219200" y="381000"/>
                <a:ext cx="254402" cy="308214"/>
              </a:xfrm>
              <a:prstGeom prst="rect">
                <a:avLst/>
              </a:prstGeom>
              <a:noFill/>
              <a:ln w="9525">
                <a:noFill/>
                <a:miter lim="800000"/>
                <a:headEnd/>
                <a:tailEnd/>
              </a:ln>
            </p:spPr>
            <p:txBody>
              <a:bodyPr wrap="none">
                <a:spAutoFit/>
              </a:bodyPr>
              <a:lstStyle/>
              <a:p>
                <a:r>
                  <a:rPr lang="en-US" sz="1400">
                    <a:latin typeface="Times New Roman" pitchFamily="18" charset="0"/>
                    <a:cs typeface="Times New Roman" pitchFamily="18" charset="0"/>
                  </a:rPr>
                  <a:t>*</a:t>
                </a:r>
              </a:p>
            </p:txBody>
          </p:sp>
          <p:sp>
            <p:nvSpPr>
              <p:cNvPr id="34" name="TextBox 33"/>
              <p:cNvSpPr txBox="1"/>
              <p:nvPr/>
            </p:nvSpPr>
            <p:spPr>
              <a:xfrm>
                <a:off x="1237111" y="527617"/>
                <a:ext cx="233968" cy="254324"/>
              </a:xfrm>
              <a:prstGeom prst="rect">
                <a:avLst/>
              </a:prstGeom>
              <a:noFill/>
            </p:spPr>
            <p:txBody>
              <a:bodyPr wrap="none">
                <a:spAutoFit/>
              </a:bodyPr>
              <a:lstStyle/>
              <a:p>
                <a:pPr fontAlgn="auto">
                  <a:spcBef>
                    <a:spcPts val="0"/>
                  </a:spcBef>
                  <a:spcAft>
                    <a:spcPts val="0"/>
                  </a:spcAft>
                  <a:defRPr/>
                </a:pPr>
                <a:r>
                  <a:rPr lang="en-US" sz="1050" dirty="0">
                    <a:latin typeface="Times New Roman" pitchFamily="18" charset="0"/>
                    <a:cs typeface="Times New Roman" pitchFamily="18" charset="0"/>
                  </a:rPr>
                  <a:t>#</a:t>
                </a:r>
              </a:p>
            </p:txBody>
          </p:sp>
          <p:sp>
            <p:nvSpPr>
              <p:cNvPr id="35" name="TextBox 34"/>
              <p:cNvSpPr txBox="1"/>
              <p:nvPr/>
            </p:nvSpPr>
            <p:spPr>
              <a:xfrm>
                <a:off x="1340116" y="371844"/>
                <a:ext cx="1676035" cy="254324"/>
              </a:xfrm>
              <a:prstGeom prst="rect">
                <a:avLst/>
              </a:prstGeom>
              <a:noFill/>
            </p:spPr>
            <p:txBody>
              <a:bodyPr>
                <a:spAutoFit/>
              </a:bodyPr>
              <a:lstStyle/>
              <a:p>
                <a:pPr fontAlgn="auto">
                  <a:spcBef>
                    <a:spcPts val="0"/>
                  </a:spcBef>
                  <a:spcAft>
                    <a:spcPts val="0"/>
                  </a:spcAft>
                  <a:defRPr/>
                </a:pPr>
                <a:r>
                  <a:rPr lang="en-US" sz="1050" b="1" dirty="0">
                    <a:latin typeface="Times New Roman" pitchFamily="18" charset="0"/>
                    <a:cs typeface="Times New Roman" pitchFamily="18" charset="0"/>
                  </a:rPr>
                  <a:t>Trehalose dihydrate</a:t>
                </a:r>
              </a:p>
            </p:txBody>
          </p:sp>
          <p:sp>
            <p:nvSpPr>
              <p:cNvPr id="36" name="TextBox 35"/>
              <p:cNvSpPr txBox="1"/>
              <p:nvPr/>
            </p:nvSpPr>
            <p:spPr>
              <a:xfrm>
                <a:off x="1353360" y="524438"/>
                <a:ext cx="1676035" cy="254324"/>
              </a:xfrm>
              <a:prstGeom prst="rect">
                <a:avLst/>
              </a:prstGeom>
              <a:noFill/>
            </p:spPr>
            <p:txBody>
              <a:bodyPr>
                <a:spAutoFit/>
              </a:bodyPr>
              <a:lstStyle/>
              <a:p>
                <a:pPr fontAlgn="auto">
                  <a:spcBef>
                    <a:spcPts val="0"/>
                  </a:spcBef>
                  <a:spcAft>
                    <a:spcPts val="0"/>
                  </a:spcAft>
                  <a:defRPr/>
                </a:pPr>
                <a:r>
                  <a:rPr lang="en-US" sz="1050" b="1" dirty="0">
                    <a:latin typeface="Times New Roman" pitchFamily="18" charset="0"/>
                    <a:cs typeface="Times New Roman" pitchFamily="18" charset="0"/>
                  </a:rPr>
                  <a:t>Trehalose anhydrate</a:t>
                </a:r>
              </a:p>
            </p:txBody>
          </p:sp>
        </p:grpSp>
      </p:grpSp>
      <p:sp>
        <p:nvSpPr>
          <p:cNvPr id="33798" name="TextBox 36"/>
          <p:cNvSpPr txBox="1">
            <a:spLocks noChangeArrowheads="1"/>
          </p:cNvSpPr>
          <p:nvPr/>
        </p:nvSpPr>
        <p:spPr bwMode="auto">
          <a:xfrm>
            <a:off x="1903413" y="5495925"/>
            <a:ext cx="2252662" cy="307975"/>
          </a:xfrm>
          <a:prstGeom prst="rect">
            <a:avLst/>
          </a:prstGeom>
          <a:noFill/>
          <a:ln w="9525">
            <a:noFill/>
            <a:miter lim="800000"/>
            <a:headEnd/>
            <a:tailEnd/>
          </a:ln>
        </p:spPr>
        <p:txBody>
          <a:bodyPr>
            <a:spAutoFit/>
          </a:bodyPr>
          <a:lstStyle/>
          <a:p>
            <a:pPr algn="ctr"/>
            <a:r>
              <a:rPr lang="en-US" sz="1400" b="1">
                <a:latin typeface="Times New Roman" pitchFamily="18" charset="0"/>
                <a:cs typeface="Times New Roman" pitchFamily="18" charset="0"/>
              </a:rPr>
              <a:t>2</a:t>
            </a:r>
            <a:r>
              <a:rPr lang="en-US" sz="1400" b="1">
                <a:latin typeface="Times New Roman" pitchFamily="18" charset="0"/>
                <a:cs typeface="Times New Roman" pitchFamily="18" charset="0"/>
                <a:sym typeface="Symbol" pitchFamily="18" charset="2"/>
              </a:rPr>
              <a:t> (</a:t>
            </a:r>
            <a:r>
              <a:rPr lang="en-US" sz="1400" b="1">
                <a:latin typeface="Times New Roman" pitchFamily="18" charset="0"/>
                <a:cs typeface="Times New Roman" pitchFamily="18" charset="0"/>
              </a:rPr>
              <a:t>°)</a:t>
            </a:r>
          </a:p>
        </p:txBody>
      </p:sp>
      <p:sp>
        <p:nvSpPr>
          <p:cNvPr id="33799" name="TextBox 37"/>
          <p:cNvSpPr txBox="1">
            <a:spLocks noChangeArrowheads="1"/>
          </p:cNvSpPr>
          <p:nvPr/>
        </p:nvSpPr>
        <p:spPr bwMode="auto">
          <a:xfrm rot="-5400000">
            <a:off x="-1021556" y="3293269"/>
            <a:ext cx="3265487" cy="307975"/>
          </a:xfrm>
          <a:prstGeom prst="rect">
            <a:avLst/>
          </a:prstGeom>
          <a:noFill/>
          <a:ln w="9525">
            <a:noFill/>
            <a:miter lim="800000"/>
            <a:headEnd/>
            <a:tailEnd/>
          </a:ln>
        </p:spPr>
        <p:txBody>
          <a:bodyPr>
            <a:spAutoFit/>
          </a:bodyPr>
          <a:lstStyle/>
          <a:p>
            <a:pPr algn="ctr"/>
            <a:r>
              <a:rPr lang="en-US" sz="1400" b="1">
                <a:latin typeface="Times New Roman" pitchFamily="18" charset="0"/>
                <a:cs typeface="Times New Roman" pitchFamily="18" charset="0"/>
              </a:rPr>
              <a:t>Intensity (arbitrary units)</a:t>
            </a:r>
          </a:p>
        </p:txBody>
      </p:sp>
      <p:sp>
        <p:nvSpPr>
          <p:cNvPr id="33800" name="TextBox 39"/>
          <p:cNvSpPr txBox="1">
            <a:spLocks noChangeArrowheads="1"/>
          </p:cNvSpPr>
          <p:nvPr/>
        </p:nvSpPr>
        <p:spPr bwMode="auto">
          <a:xfrm>
            <a:off x="5943600" y="2590800"/>
            <a:ext cx="2819400" cy="1190625"/>
          </a:xfrm>
          <a:prstGeom prst="rect">
            <a:avLst/>
          </a:prstGeom>
          <a:noFill/>
          <a:ln w="9525">
            <a:noFill/>
            <a:miter lim="800000"/>
            <a:headEnd/>
            <a:tailEnd/>
          </a:ln>
        </p:spPr>
        <p:txBody>
          <a:bodyPr>
            <a:spAutoFit/>
          </a:bodyPr>
          <a:lstStyle/>
          <a:p>
            <a:r>
              <a:rPr lang="en-US">
                <a:latin typeface="Gill Sans MT" pitchFamily="34" charset="0"/>
              </a:rPr>
              <a:t>During drying, trehalose DH dehydrated to yield a substantially amorphous lyophile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200" u="sng" cap="small" dirty="0" smtClean="0">
                <a:solidFill>
                  <a:srgbClr val="730000"/>
                </a:solidFill>
              </a:rPr>
              <a:t>Conclusion</a:t>
            </a:r>
            <a:endParaRPr lang="en-US" sz="3200" u="sng" dirty="0"/>
          </a:p>
        </p:txBody>
      </p:sp>
      <p:sp>
        <p:nvSpPr>
          <p:cNvPr id="3" name="Content Placeholder 2"/>
          <p:cNvSpPr>
            <a:spLocks noGrp="1"/>
          </p:cNvSpPr>
          <p:nvPr>
            <p:ph idx="1"/>
          </p:nvPr>
        </p:nvSpPr>
        <p:spPr>
          <a:xfrm>
            <a:off x="457200" y="1352551"/>
            <a:ext cx="8229600" cy="4057650"/>
          </a:xfrm>
        </p:spPr>
        <p:txBody>
          <a:bodyPr>
            <a:normAutofit/>
          </a:bodyPr>
          <a:lstStyle/>
          <a:p>
            <a:pPr marL="288925" indent="-288925" defTabSz="3760788">
              <a:buFontTx/>
              <a:buChar char="•"/>
            </a:pPr>
            <a:r>
              <a:rPr lang="en-US" sz="2200" dirty="0" smtClean="0">
                <a:solidFill>
                  <a:srgbClr val="000099"/>
                </a:solidFill>
                <a:latin typeface="Times New Roman" pitchFamily="18" charset="0"/>
                <a:cs typeface="Times New Roman" pitchFamily="18" charset="0"/>
              </a:rPr>
              <a:t>Crystallization of trehalose dihydrate has been reported, </a:t>
            </a:r>
            <a:r>
              <a:rPr lang="en-US" sz="2200" b="1" dirty="0" smtClean="0">
                <a:solidFill>
                  <a:srgbClr val="FF0000"/>
                </a:solidFill>
                <a:latin typeface="Times New Roman" pitchFamily="18" charset="0"/>
                <a:cs typeface="Times New Roman" pitchFamily="18" charset="0"/>
              </a:rPr>
              <a:t>for the first time</a:t>
            </a:r>
            <a:r>
              <a:rPr lang="en-US" sz="2200" dirty="0" smtClean="0">
                <a:solidFill>
                  <a:srgbClr val="000099"/>
                </a:solidFill>
                <a:latin typeface="Times New Roman" pitchFamily="18" charset="0"/>
                <a:cs typeface="Times New Roman" pitchFamily="18" charset="0"/>
              </a:rPr>
              <a:t>, in frozen solutions</a:t>
            </a:r>
          </a:p>
          <a:p>
            <a:pPr marL="288925" indent="-288925" defTabSz="3760788">
              <a:lnSpc>
                <a:spcPct val="80000"/>
              </a:lnSpc>
              <a:buFontTx/>
              <a:buChar char="•"/>
            </a:pPr>
            <a:endParaRPr lang="en-US" sz="2200" dirty="0" smtClean="0">
              <a:solidFill>
                <a:srgbClr val="000099"/>
              </a:solidFill>
              <a:latin typeface="Times New Roman" pitchFamily="18" charset="0"/>
              <a:cs typeface="Times New Roman" pitchFamily="18" charset="0"/>
            </a:endParaRPr>
          </a:p>
          <a:p>
            <a:pPr marL="288925" indent="-288925" defTabSz="3760788">
              <a:buFontTx/>
              <a:buChar char="•"/>
            </a:pPr>
            <a:r>
              <a:rPr lang="en-US" sz="2200" dirty="0" smtClean="0">
                <a:solidFill>
                  <a:srgbClr val="000099"/>
                </a:solidFill>
                <a:latin typeface="Times New Roman" pitchFamily="18" charset="0"/>
                <a:cs typeface="Times New Roman" pitchFamily="18" charset="0"/>
              </a:rPr>
              <a:t>Mannitol </a:t>
            </a:r>
            <a:r>
              <a:rPr lang="en-US" sz="2200" dirty="0" smtClean="0">
                <a:solidFill>
                  <a:srgbClr val="000099"/>
                </a:solidFill>
                <a:latin typeface="Times New Roman" pitchFamily="18" charset="0"/>
                <a:cs typeface="Times New Roman" pitchFamily="18" charset="0"/>
              </a:rPr>
              <a:t>accelerated trehalose dihydrate crystallization</a:t>
            </a:r>
            <a:endParaRPr lang="en-US" sz="2200" dirty="0" smtClean="0">
              <a:solidFill>
                <a:srgbClr val="000099"/>
              </a:solidFill>
              <a:latin typeface="Times New Roman" pitchFamily="18" charset="0"/>
              <a:cs typeface="Times New Roman" pitchFamily="18" charset="0"/>
              <a:sym typeface="Symbol" pitchFamily="18" charset="2"/>
            </a:endParaRPr>
          </a:p>
          <a:p>
            <a:pPr marL="288925" indent="-288925" defTabSz="3760788">
              <a:buFontTx/>
              <a:buChar char="•"/>
            </a:pPr>
            <a:endParaRPr lang="en-US" sz="2200" dirty="0" smtClean="0">
              <a:solidFill>
                <a:srgbClr val="000099"/>
              </a:solidFill>
              <a:latin typeface="Times New Roman" pitchFamily="18" charset="0"/>
              <a:cs typeface="Times New Roman" pitchFamily="18" charset="0"/>
              <a:sym typeface="Symbol" pitchFamily="18" charset="2"/>
            </a:endParaRPr>
          </a:p>
          <a:p>
            <a:pPr marL="288925" indent="-288925" defTabSz="3760788">
              <a:buFontTx/>
              <a:buChar char="•"/>
            </a:pPr>
            <a:r>
              <a:rPr lang="en-US" sz="2200" dirty="0" smtClean="0">
                <a:solidFill>
                  <a:srgbClr val="000099"/>
                </a:solidFill>
                <a:latin typeface="Times New Roman" pitchFamily="18" charset="0"/>
                <a:cs typeface="Times New Roman" pitchFamily="18" charset="0"/>
              </a:rPr>
              <a:t>Lyoprotectant </a:t>
            </a:r>
            <a:r>
              <a:rPr lang="en-US" sz="2200" dirty="0" smtClean="0">
                <a:solidFill>
                  <a:srgbClr val="000099"/>
                </a:solidFill>
                <a:latin typeface="Times New Roman" pitchFamily="18" charset="0"/>
                <a:cs typeface="Times New Roman" pitchFamily="18" charset="0"/>
              </a:rPr>
              <a:t>crystallized even in model protein formulations; this  can have serious implications on protein stability</a:t>
            </a:r>
            <a:endParaRPr lang="en-US" sz="2200" b="1" dirty="0" smtClean="0">
              <a:solidFill>
                <a:srgbClr val="000099"/>
              </a:solidFill>
              <a:latin typeface="Times New Roman" pitchFamily="18" charset="0"/>
              <a:cs typeface="Times New Roman" pitchFamily="18" charset="0"/>
            </a:endParaRPr>
          </a:p>
          <a:p>
            <a:pPr marL="288925" indent="-288925" defTabSz="3760788">
              <a:buFontTx/>
              <a:buChar char="•"/>
            </a:pPr>
            <a:endParaRPr lang="en-US" sz="2200" b="1" dirty="0" smtClean="0">
              <a:solidFill>
                <a:srgbClr val="000099"/>
              </a:solidFill>
              <a:latin typeface="Times New Roman" pitchFamily="18" charset="0"/>
              <a:cs typeface="Times New Roman" pitchFamily="18" charset="0"/>
            </a:endParaRPr>
          </a:p>
          <a:p>
            <a:pPr marL="288925" indent="-288925" defTabSz="3760788">
              <a:buFontTx/>
              <a:buChar char="•"/>
            </a:pPr>
            <a:r>
              <a:rPr lang="en-US" sz="2200" dirty="0" smtClean="0">
                <a:solidFill>
                  <a:srgbClr val="000099"/>
                </a:solidFill>
                <a:latin typeface="Times New Roman" pitchFamily="18" charset="0"/>
                <a:cs typeface="Times New Roman" pitchFamily="18" charset="0"/>
              </a:rPr>
              <a:t>During drying, trehalose dihydrate dehydrated to predominantly amorphous anhydrate</a:t>
            </a:r>
          </a:p>
        </p:txBody>
      </p:sp>
      <p:sp>
        <p:nvSpPr>
          <p:cNvPr id="4" name="Footer Placeholder 3"/>
          <p:cNvSpPr>
            <a:spLocks noGrp="1"/>
          </p:cNvSpPr>
          <p:nvPr>
            <p:ph type="ftr" sz="quarter" idx="11"/>
          </p:nvPr>
        </p:nvSpPr>
        <p:spPr/>
        <p:txBody>
          <a:bodyPr/>
          <a:lstStyle/>
          <a:p>
            <a:pPr>
              <a:defRPr/>
            </a:pPr>
            <a:r>
              <a:rPr lang="en-US"/>
              <a:t>Young Innovators 2009</a:t>
            </a:r>
          </a:p>
        </p:txBody>
      </p:sp>
      <p:pic>
        <p:nvPicPr>
          <p:cNvPr id="34820" name="Picture 4" descr="AAPS_LOGO_Grey10_PMS302.pdf"/>
          <p:cNvPicPr>
            <a:picLocks noChangeAspect="1"/>
          </p:cNvPicPr>
          <p:nvPr/>
        </p:nvPicPr>
        <p:blipFill>
          <a:blip r:embed="rId3"/>
          <a:srcRect/>
          <a:stretch>
            <a:fillRect/>
          </a:stretch>
        </p:blipFill>
        <p:spPr bwMode="auto">
          <a:xfrm>
            <a:off x="1828800" y="6013450"/>
            <a:ext cx="1430338" cy="438150"/>
          </a:xfrm>
          <a:prstGeom prst="rect">
            <a:avLst/>
          </a:prstGeom>
          <a:noFill/>
          <a:ln w="9525">
            <a:noFill/>
            <a:miter lim="800000"/>
            <a:headEnd/>
            <a:tailEnd/>
          </a:ln>
        </p:spPr>
      </p:pic>
      <p:pic>
        <p:nvPicPr>
          <p:cNvPr id="34821" name="Picture 5" descr="PTlogo.eps"/>
          <p:cNvPicPr>
            <a:picLocks noChangeAspect="1"/>
          </p:cNvPicPr>
          <p:nvPr/>
        </p:nvPicPr>
        <p:blipFill>
          <a:blip r:embed="rId4"/>
          <a:srcRect/>
          <a:stretch>
            <a:fillRect/>
          </a:stretch>
        </p:blipFill>
        <p:spPr bwMode="auto">
          <a:xfrm>
            <a:off x="304800" y="6013450"/>
            <a:ext cx="136525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200" u="sng" cap="small" dirty="0" smtClean="0">
                <a:solidFill>
                  <a:srgbClr val="730000"/>
                </a:solidFill>
              </a:rPr>
              <a:t>Acknowledgments</a:t>
            </a:r>
            <a:endParaRPr lang="en-US" sz="3200" u="sng" cap="small" dirty="0">
              <a:solidFill>
                <a:srgbClr val="730000"/>
              </a:solidFill>
            </a:endParaRPr>
          </a:p>
        </p:txBody>
      </p:sp>
      <p:sp>
        <p:nvSpPr>
          <p:cNvPr id="3" name="Content Placeholder 2"/>
          <p:cNvSpPr>
            <a:spLocks noGrp="1"/>
          </p:cNvSpPr>
          <p:nvPr>
            <p:ph idx="1"/>
          </p:nvPr>
        </p:nvSpPr>
        <p:spPr>
          <a:xfrm>
            <a:off x="457200" y="1371600"/>
            <a:ext cx="8229600" cy="4525963"/>
          </a:xfrm>
        </p:spPr>
        <p:txBody>
          <a:bodyPr rtlCol="0">
            <a:normAutofit lnSpcReduction="10000"/>
          </a:bodyPr>
          <a:lstStyle/>
          <a:p>
            <a:pPr fontAlgn="auto">
              <a:spcAft>
                <a:spcPts val="0"/>
              </a:spcAft>
              <a:buFont typeface="Arial"/>
              <a:buChar char="•"/>
              <a:defRPr/>
            </a:pPr>
            <a:r>
              <a:rPr lang="en-US" sz="2400" dirty="0" smtClean="0"/>
              <a:t>Dr Raj Suryanarayanan</a:t>
            </a:r>
          </a:p>
          <a:p>
            <a:pPr lvl="1" fontAlgn="auto">
              <a:spcAft>
                <a:spcPts val="0"/>
              </a:spcAft>
              <a:buFont typeface="Arial"/>
              <a:buChar char="–"/>
              <a:defRPr/>
            </a:pPr>
            <a:r>
              <a:rPr lang="en-US" sz="2400" dirty="0" smtClean="0"/>
              <a:t>University of Minnesota</a:t>
            </a:r>
          </a:p>
          <a:p>
            <a:pPr fontAlgn="auto">
              <a:spcAft>
                <a:spcPts val="0"/>
              </a:spcAft>
              <a:buFont typeface="Arial"/>
              <a:buChar char="•"/>
              <a:defRPr/>
            </a:pPr>
            <a:endParaRPr lang="en-US" sz="2400" dirty="0" smtClean="0"/>
          </a:p>
          <a:p>
            <a:pPr fontAlgn="auto">
              <a:spcAft>
                <a:spcPts val="0"/>
              </a:spcAft>
              <a:buFont typeface="Arial"/>
              <a:buChar char="•"/>
              <a:defRPr/>
            </a:pPr>
            <a:r>
              <a:rPr lang="en-US" sz="2400" dirty="0" smtClean="0"/>
              <a:t>Dr </a:t>
            </a:r>
            <a:r>
              <a:rPr lang="en-US" sz="2400" dirty="0" err="1" smtClean="0"/>
              <a:t>Satyendra</a:t>
            </a:r>
            <a:r>
              <a:rPr lang="en-US" sz="2400" dirty="0" smtClean="0"/>
              <a:t> Kumar</a:t>
            </a:r>
          </a:p>
          <a:p>
            <a:pPr lvl="1" fontAlgn="auto">
              <a:spcAft>
                <a:spcPts val="0"/>
              </a:spcAft>
              <a:buFont typeface="Arial"/>
              <a:buChar char="–"/>
              <a:defRPr/>
            </a:pPr>
            <a:r>
              <a:rPr lang="en-US" sz="2400" dirty="0" smtClean="0"/>
              <a:t>Kent State University</a:t>
            </a:r>
          </a:p>
          <a:p>
            <a:pPr fontAlgn="auto">
              <a:spcAft>
                <a:spcPts val="0"/>
              </a:spcAft>
              <a:buFont typeface="Arial"/>
              <a:buChar char="•"/>
              <a:defRPr/>
            </a:pPr>
            <a:endParaRPr lang="en-US" sz="2400" dirty="0" smtClean="0"/>
          </a:p>
          <a:p>
            <a:pPr fontAlgn="auto">
              <a:spcAft>
                <a:spcPts val="0"/>
              </a:spcAft>
              <a:buFont typeface="Arial"/>
              <a:buChar char="•"/>
              <a:defRPr/>
            </a:pPr>
            <a:r>
              <a:rPr lang="en-US" sz="2400" dirty="0" smtClean="0"/>
              <a:t>Dr </a:t>
            </a:r>
            <a:r>
              <a:rPr lang="en-US" sz="2400" dirty="0" smtClean="0"/>
              <a:t>Douglas Robinson</a:t>
            </a:r>
          </a:p>
          <a:p>
            <a:pPr lvl="1" fontAlgn="auto">
              <a:spcAft>
                <a:spcPts val="0"/>
              </a:spcAft>
              <a:buFont typeface="Arial"/>
              <a:buChar char="–"/>
              <a:defRPr/>
            </a:pPr>
            <a:r>
              <a:rPr lang="en-US" sz="2400" dirty="0" smtClean="0"/>
              <a:t>Argonne National Laboratory</a:t>
            </a:r>
          </a:p>
          <a:p>
            <a:pPr fontAlgn="auto">
              <a:spcAft>
                <a:spcPts val="0"/>
              </a:spcAft>
              <a:buFont typeface="Arial"/>
              <a:buChar char="•"/>
              <a:defRPr/>
            </a:pPr>
            <a:endParaRPr lang="en-US" sz="2400" dirty="0" smtClean="0"/>
          </a:p>
          <a:p>
            <a:pPr fontAlgn="auto">
              <a:spcAft>
                <a:spcPts val="0"/>
              </a:spcAft>
              <a:buFont typeface="Arial"/>
              <a:buChar char="•"/>
              <a:defRPr/>
            </a:pPr>
            <a:r>
              <a:rPr lang="en-US" sz="2400" dirty="0" smtClean="0"/>
              <a:t>IT </a:t>
            </a:r>
            <a:r>
              <a:rPr lang="en-US" sz="2400" dirty="0" smtClean="0"/>
              <a:t>characterization facility</a:t>
            </a:r>
          </a:p>
          <a:p>
            <a:pPr lvl="1" fontAlgn="auto">
              <a:spcAft>
                <a:spcPts val="0"/>
              </a:spcAft>
              <a:buFont typeface="Arial"/>
              <a:buChar char="–"/>
              <a:defRPr/>
            </a:pPr>
            <a:r>
              <a:rPr lang="en-US" sz="2400" dirty="0" smtClean="0"/>
              <a:t>University of Minnesota</a:t>
            </a:r>
          </a:p>
          <a:p>
            <a:pPr lvl="1" fontAlgn="auto">
              <a:spcAft>
                <a:spcPts val="0"/>
              </a:spcAft>
              <a:buFont typeface="Arial"/>
              <a:buChar char="–"/>
              <a:defRPr/>
            </a:pPr>
            <a:endParaRPr lang="en-US" sz="2400" dirty="0" smtClean="0"/>
          </a:p>
          <a:p>
            <a:pPr marL="0" lvl="1" indent="0" fontAlgn="auto">
              <a:spcAft>
                <a:spcPts val="0"/>
              </a:spcAft>
              <a:buFont typeface="Arial"/>
              <a:buNone/>
              <a:defRPr/>
            </a:pPr>
            <a:endParaRPr lang="en-US" sz="2400" dirty="0" smtClean="0"/>
          </a:p>
        </p:txBody>
      </p:sp>
      <p:sp>
        <p:nvSpPr>
          <p:cNvPr id="4" name="Footer Placeholder 3"/>
          <p:cNvSpPr>
            <a:spLocks noGrp="1"/>
          </p:cNvSpPr>
          <p:nvPr>
            <p:ph type="ftr" sz="quarter" idx="11"/>
          </p:nvPr>
        </p:nvSpPr>
        <p:spPr/>
        <p:txBody>
          <a:bodyPr/>
          <a:lstStyle/>
          <a:p>
            <a:pPr>
              <a:defRPr/>
            </a:pPr>
            <a:r>
              <a:rPr lang="en-US" dirty="0"/>
              <a:t>Young Innovators 2009</a:t>
            </a:r>
          </a:p>
        </p:txBody>
      </p:sp>
      <p:pic>
        <p:nvPicPr>
          <p:cNvPr id="35844" name="Picture 4" descr="AAPS_LOGO_Grey10_PMS302.pdf"/>
          <p:cNvPicPr>
            <a:picLocks noChangeAspect="1"/>
          </p:cNvPicPr>
          <p:nvPr/>
        </p:nvPicPr>
        <p:blipFill>
          <a:blip r:embed="rId3"/>
          <a:srcRect/>
          <a:stretch>
            <a:fillRect/>
          </a:stretch>
        </p:blipFill>
        <p:spPr bwMode="auto">
          <a:xfrm>
            <a:off x="1828800" y="6013450"/>
            <a:ext cx="1430338" cy="438150"/>
          </a:xfrm>
          <a:prstGeom prst="rect">
            <a:avLst/>
          </a:prstGeom>
          <a:noFill/>
          <a:ln w="9525">
            <a:noFill/>
            <a:miter lim="800000"/>
            <a:headEnd/>
            <a:tailEnd/>
          </a:ln>
        </p:spPr>
      </p:pic>
      <p:pic>
        <p:nvPicPr>
          <p:cNvPr id="35845" name="Picture 5" descr="PTlogo.eps"/>
          <p:cNvPicPr>
            <a:picLocks noChangeAspect="1"/>
          </p:cNvPicPr>
          <p:nvPr/>
        </p:nvPicPr>
        <p:blipFill>
          <a:blip r:embed="rId4"/>
          <a:srcRect/>
          <a:stretch>
            <a:fillRect/>
          </a:stretch>
        </p:blipFill>
        <p:spPr bwMode="auto">
          <a:xfrm>
            <a:off x="304800" y="6013450"/>
            <a:ext cx="136525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200" u="sng" cap="small" dirty="0" smtClean="0">
                <a:solidFill>
                  <a:srgbClr val="730000"/>
                </a:solidFill>
              </a:rPr>
              <a:t>References</a:t>
            </a:r>
            <a:endParaRPr lang="en-US" sz="3200" u="sng" cap="small" dirty="0">
              <a:solidFill>
                <a:srgbClr val="730000"/>
              </a:solidFill>
            </a:endParaRPr>
          </a:p>
        </p:txBody>
      </p:sp>
      <p:sp>
        <p:nvSpPr>
          <p:cNvPr id="3" name="Content Placeholder 2"/>
          <p:cNvSpPr>
            <a:spLocks noGrp="1"/>
          </p:cNvSpPr>
          <p:nvPr>
            <p:ph idx="1"/>
          </p:nvPr>
        </p:nvSpPr>
        <p:spPr>
          <a:xfrm>
            <a:off x="457200" y="1600201"/>
            <a:ext cx="8229600" cy="3962400"/>
          </a:xfrm>
        </p:spPr>
        <p:txBody>
          <a:bodyPr>
            <a:normAutofit/>
          </a:bodyPr>
          <a:lstStyle/>
          <a:p>
            <a:pPr>
              <a:lnSpc>
                <a:spcPct val="80000"/>
              </a:lnSpc>
            </a:pPr>
            <a:r>
              <a:rPr lang="en-US" sz="1800" dirty="0" smtClean="0">
                <a:latin typeface="Times New Roman" pitchFamily="18" charset="0"/>
                <a:cs typeface="Times New Roman" pitchFamily="18" charset="0"/>
              </a:rPr>
              <a:t>P. Sundaramurthi and R. Suryanarayanan. Effective Inhibition of Buffer Salt Crystallization by Lyoprotectants, </a:t>
            </a:r>
            <a:r>
              <a:rPr lang="en-US" sz="1800" i="1" dirty="0" smtClean="0">
                <a:latin typeface="Times New Roman" pitchFamily="18" charset="0"/>
                <a:cs typeface="Times New Roman" pitchFamily="18" charset="0"/>
              </a:rPr>
              <a:t>AAPS annual meeting</a:t>
            </a:r>
            <a:r>
              <a:rPr lang="en-US" sz="1800" dirty="0" smtClean="0">
                <a:latin typeface="Times New Roman" pitchFamily="18" charset="0"/>
                <a:cs typeface="Times New Roman" pitchFamily="18" charset="0"/>
              </a:rPr>
              <a:t>, Vol. 10, AAPS Journal, Atlanta, GA., November 2008, p. S2.</a:t>
            </a:r>
          </a:p>
          <a:p>
            <a:pPr>
              <a:lnSpc>
                <a:spcPct val="80000"/>
              </a:lnSpc>
            </a:pPr>
            <a:endParaRPr lang="en-US" sz="1800" dirty="0" smtClean="0">
              <a:latin typeface="Times New Roman" pitchFamily="18" charset="0"/>
              <a:cs typeface="Times New Roman" pitchFamily="18" charset="0"/>
            </a:endParaRPr>
          </a:p>
          <a:p>
            <a:pPr>
              <a:lnSpc>
                <a:spcPct val="80000"/>
              </a:lnSpc>
            </a:pPr>
            <a:r>
              <a:rPr lang="en-US" sz="1800" dirty="0" smtClean="0">
                <a:latin typeface="Times New Roman" pitchFamily="18" charset="0"/>
                <a:cs typeface="Times New Roman" pitchFamily="18" charset="0"/>
              </a:rPr>
              <a:t>D.B. </a:t>
            </a:r>
            <a:r>
              <a:rPr lang="en-US" sz="1800" dirty="0" err="1" smtClean="0">
                <a:latin typeface="Times New Roman" pitchFamily="18" charset="0"/>
                <a:cs typeface="Times New Roman" pitchFamily="18" charset="0"/>
              </a:rPr>
              <a:t>Varshney</a:t>
            </a:r>
            <a:r>
              <a:rPr lang="en-US" sz="1800" dirty="0" smtClean="0">
                <a:latin typeface="Times New Roman" pitchFamily="18" charset="0"/>
                <a:cs typeface="Times New Roman" pitchFamily="18" charset="0"/>
              </a:rPr>
              <a:t>, P. Sundaramurthi, E.Y. Shalaev, S. Kumar, S.-W. Kang, L.A. Gatlin, and R. Suryanarayanan. Phase transitions in frozen systems and during freeze-drying: quantification using synchrotron X-ray diffractometry. </a:t>
            </a:r>
            <a:r>
              <a:rPr lang="en-US" sz="1800" dirty="0" err="1" smtClean="0">
                <a:latin typeface="Times New Roman" pitchFamily="18" charset="0"/>
                <a:cs typeface="Times New Roman" pitchFamily="18" charset="0"/>
              </a:rPr>
              <a:t>Pharm</a:t>
            </a:r>
            <a:r>
              <a:rPr lang="en-US" sz="1800" dirty="0" smtClean="0">
                <a:latin typeface="Times New Roman" pitchFamily="18" charset="0"/>
                <a:cs typeface="Times New Roman" pitchFamily="18" charset="0"/>
              </a:rPr>
              <a:t> Res</a:t>
            </a:r>
            <a:r>
              <a:rPr lang="en-US" sz="1800" i="1"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26:1064-1075 (2009).</a:t>
            </a:r>
          </a:p>
          <a:p>
            <a:pPr>
              <a:lnSpc>
                <a:spcPct val="80000"/>
              </a:lnSpc>
            </a:pPr>
            <a:endParaRPr lang="en-US" sz="1800" dirty="0" smtClean="0">
              <a:latin typeface="Times New Roman" pitchFamily="18" charset="0"/>
              <a:cs typeface="Times New Roman" pitchFamily="18" charset="0"/>
            </a:endParaRPr>
          </a:p>
          <a:p>
            <a:pPr>
              <a:lnSpc>
                <a:spcPct val="80000"/>
              </a:lnSpc>
            </a:pPr>
            <a:r>
              <a:rPr lang="en-US" sz="1800" dirty="0" smtClean="0">
                <a:latin typeface="Times New Roman" pitchFamily="18" charset="0"/>
                <a:cs typeface="Times New Roman" pitchFamily="18" charset="0"/>
              </a:rPr>
              <a:t>D.P. Miller, J.J. de Pablo, and H. </a:t>
            </a:r>
            <a:r>
              <a:rPr lang="en-US" sz="1800" dirty="0" err="1" smtClean="0">
                <a:latin typeface="Times New Roman" pitchFamily="18" charset="0"/>
                <a:cs typeface="Times New Roman" pitchFamily="18" charset="0"/>
              </a:rPr>
              <a:t>Corti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Thermophysical</a:t>
            </a:r>
            <a:r>
              <a:rPr lang="en-US" sz="1800" dirty="0" smtClean="0">
                <a:latin typeface="Times New Roman" pitchFamily="18" charset="0"/>
                <a:cs typeface="Times New Roman" pitchFamily="18" charset="0"/>
              </a:rPr>
              <a:t> properties of trehalose and its concentrated aqueous solutions. </a:t>
            </a:r>
            <a:r>
              <a:rPr lang="en-US" sz="1800" dirty="0" err="1" smtClean="0">
                <a:latin typeface="Times New Roman" pitchFamily="18" charset="0"/>
                <a:cs typeface="Times New Roman" pitchFamily="18" charset="0"/>
              </a:rPr>
              <a:t>Pharm</a:t>
            </a:r>
            <a:r>
              <a:rPr lang="en-US" sz="1800" dirty="0" smtClean="0">
                <a:latin typeface="Times New Roman" pitchFamily="18" charset="0"/>
                <a:cs typeface="Times New Roman" pitchFamily="18" charset="0"/>
              </a:rPr>
              <a:t> Res</a:t>
            </a:r>
            <a:r>
              <a:rPr lang="en-US" sz="1800" i="1"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14:578-590 (1997).</a:t>
            </a:r>
          </a:p>
          <a:p>
            <a:pPr>
              <a:lnSpc>
                <a:spcPct val="80000"/>
              </a:lnSpc>
            </a:pPr>
            <a:endParaRPr lang="en-US" sz="1800" dirty="0" smtClean="0">
              <a:latin typeface="Times New Roman" pitchFamily="18" charset="0"/>
              <a:cs typeface="Times New Roman" pitchFamily="18" charset="0"/>
            </a:endParaRPr>
          </a:p>
          <a:p>
            <a:pPr>
              <a:lnSpc>
                <a:spcPct val="80000"/>
              </a:lnSpc>
            </a:pPr>
            <a:r>
              <a:rPr lang="en-US" sz="1800" dirty="0" smtClean="0">
                <a:latin typeface="Times New Roman" pitchFamily="18" charset="0"/>
                <a:cs typeface="Times New Roman" pitchFamily="18" charset="0"/>
              </a:rPr>
              <a:t>X.Y. Li, X.G. Chen, C.S. Liu, H.N. </a:t>
            </a:r>
            <a:r>
              <a:rPr lang="en-US" sz="1800" dirty="0" err="1" smtClean="0">
                <a:latin typeface="Times New Roman" pitchFamily="18" charset="0"/>
                <a:cs typeface="Times New Roman" pitchFamily="18" charset="0"/>
              </a:rPr>
              <a:t>Peng</a:t>
            </a:r>
            <a:r>
              <a:rPr lang="en-US" sz="1800" dirty="0" smtClean="0">
                <a:latin typeface="Times New Roman" pitchFamily="18" charset="0"/>
                <a:cs typeface="Times New Roman" pitchFamily="18" charset="0"/>
              </a:rPr>
              <a:t>, and D.S. Cha. Effect of trehalose and </a:t>
            </a:r>
            <a:r>
              <a:rPr lang="en-US" sz="1800" dirty="0" smtClean="0">
                <a:latin typeface="Times New Roman" pitchFamily="18" charset="0"/>
                <a:cs typeface="Times New Roman" pitchFamily="18" charset="0"/>
              </a:rPr>
              <a:t>drying process </a:t>
            </a:r>
            <a:r>
              <a:rPr lang="en-US" sz="1800" dirty="0" smtClean="0">
                <a:latin typeface="Times New Roman" pitchFamily="18" charset="0"/>
                <a:cs typeface="Times New Roman" pitchFamily="18" charset="0"/>
              </a:rPr>
              <a:t>on the </a:t>
            </a:r>
            <a:r>
              <a:rPr lang="en-US" sz="1800" dirty="0" smtClean="0">
                <a:latin typeface="Times New Roman" pitchFamily="18" charset="0"/>
                <a:cs typeface="Times New Roman" pitchFamily="18" charset="0"/>
              </a:rPr>
              <a:t>survival </a:t>
            </a:r>
            <a:r>
              <a:rPr lang="en-US" sz="1800" dirty="0" smtClean="0">
                <a:latin typeface="Times New Roman" pitchFamily="18" charset="0"/>
                <a:cs typeface="Times New Roman" pitchFamily="18" charset="0"/>
              </a:rPr>
              <a:t>of </a:t>
            </a:r>
            <a:r>
              <a:rPr lang="en-US" sz="1800" dirty="0" smtClean="0">
                <a:latin typeface="Times New Roman" pitchFamily="18" charset="0"/>
                <a:cs typeface="Times New Roman" pitchFamily="18" charset="0"/>
              </a:rPr>
              <a:t>encapsulated lactobacillus </a:t>
            </a:r>
            <a:r>
              <a:rPr lang="en-US" sz="1800" dirty="0" err="1" smtClean="0">
                <a:latin typeface="Times New Roman" pitchFamily="18" charset="0"/>
                <a:cs typeface="Times New Roman" pitchFamily="18" charset="0"/>
              </a:rPr>
              <a:t>casei</a:t>
            </a:r>
            <a:r>
              <a:rPr lang="en-US" sz="1800" dirty="0" smtClean="0">
                <a:latin typeface="Times New Roman" pitchFamily="18" charset="0"/>
                <a:cs typeface="Times New Roman" pitchFamily="18" charset="0"/>
              </a:rPr>
              <a:t> ATCC 393. Drying Technol</a:t>
            </a:r>
            <a:r>
              <a:rPr lang="en-US" sz="1800" i="1"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26:895-901 (2008).</a:t>
            </a:r>
          </a:p>
        </p:txBody>
      </p:sp>
      <p:sp>
        <p:nvSpPr>
          <p:cNvPr id="4" name="Footer Placeholder 3"/>
          <p:cNvSpPr>
            <a:spLocks noGrp="1"/>
          </p:cNvSpPr>
          <p:nvPr>
            <p:ph type="ftr" sz="quarter" idx="11"/>
          </p:nvPr>
        </p:nvSpPr>
        <p:spPr/>
        <p:txBody>
          <a:bodyPr/>
          <a:lstStyle/>
          <a:p>
            <a:pPr>
              <a:defRPr/>
            </a:pPr>
            <a:r>
              <a:rPr lang="en-US"/>
              <a:t>Young Innovators 2009</a:t>
            </a:r>
          </a:p>
        </p:txBody>
      </p:sp>
      <p:pic>
        <p:nvPicPr>
          <p:cNvPr id="36868" name="Picture 4" descr="AAPS_LOGO_Grey10_PMS302.pdf"/>
          <p:cNvPicPr>
            <a:picLocks noChangeAspect="1"/>
          </p:cNvPicPr>
          <p:nvPr/>
        </p:nvPicPr>
        <p:blipFill>
          <a:blip r:embed="rId3"/>
          <a:srcRect/>
          <a:stretch>
            <a:fillRect/>
          </a:stretch>
        </p:blipFill>
        <p:spPr bwMode="auto">
          <a:xfrm>
            <a:off x="1828800" y="6013450"/>
            <a:ext cx="1430338" cy="438150"/>
          </a:xfrm>
          <a:prstGeom prst="rect">
            <a:avLst/>
          </a:prstGeom>
          <a:noFill/>
          <a:ln w="9525">
            <a:noFill/>
            <a:miter lim="800000"/>
            <a:headEnd/>
            <a:tailEnd/>
          </a:ln>
        </p:spPr>
      </p:pic>
      <p:pic>
        <p:nvPicPr>
          <p:cNvPr id="36869" name="Picture 5" descr="PTlogo.eps"/>
          <p:cNvPicPr>
            <a:picLocks noChangeAspect="1"/>
          </p:cNvPicPr>
          <p:nvPr/>
        </p:nvPicPr>
        <p:blipFill>
          <a:blip r:embed="rId4"/>
          <a:srcRect/>
          <a:stretch>
            <a:fillRect/>
          </a:stretch>
        </p:blipFill>
        <p:spPr bwMode="auto">
          <a:xfrm>
            <a:off x="304800" y="6013450"/>
            <a:ext cx="136525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200" u="sng" cap="small" dirty="0" smtClean="0">
                <a:solidFill>
                  <a:srgbClr val="730000"/>
                </a:solidFill>
              </a:rPr>
              <a:t>BIOS/Contact info</a:t>
            </a:r>
            <a:endParaRPr lang="en-US" sz="3200" u="sng" cap="small" dirty="0">
              <a:solidFill>
                <a:srgbClr val="730000"/>
              </a:solidFill>
            </a:endParaRPr>
          </a:p>
        </p:txBody>
      </p:sp>
      <p:sp>
        <p:nvSpPr>
          <p:cNvPr id="37890" name="Content Placeholder 2"/>
          <p:cNvSpPr>
            <a:spLocks noGrp="1"/>
          </p:cNvSpPr>
          <p:nvPr>
            <p:ph idx="1"/>
          </p:nvPr>
        </p:nvSpPr>
        <p:spPr>
          <a:xfrm>
            <a:off x="457200" y="3133725"/>
            <a:ext cx="8229600" cy="2590800"/>
          </a:xfrm>
        </p:spPr>
        <p:txBody>
          <a:bodyPr/>
          <a:lstStyle/>
          <a:p>
            <a:pPr marL="0" indent="0" algn="just">
              <a:buFont typeface="Arial" charset="0"/>
              <a:buNone/>
            </a:pPr>
            <a:r>
              <a:rPr lang="en-US" sz="1400" dirty="0" smtClean="0">
                <a:latin typeface="Times New Roman" pitchFamily="18" charset="0"/>
                <a:cs typeface="Times New Roman" pitchFamily="18" charset="0"/>
              </a:rPr>
              <a:t>Prakash Sundaramurthi received his Bachelors degree in Pharmacy from the Tamil Nadu Dr MGR Medical University and his Master of Science in Pharmaceutics from the National Institute of Pharmaceutical Education and Research (NIPER), Mohali, India. He served as a Junior Scientist in Formulation Research Department in Discovery Research division of Dr Reddy’s Laboratories (DRL), Hyderabad, India. </a:t>
            </a:r>
          </a:p>
          <a:p>
            <a:pPr marL="0" indent="0" algn="just">
              <a:buFont typeface="Arial" charset="0"/>
              <a:buNone/>
            </a:pPr>
            <a:endParaRPr lang="en-US" sz="1400" dirty="0" smtClean="0">
              <a:latin typeface="Times New Roman" pitchFamily="18" charset="0"/>
              <a:cs typeface="Times New Roman" pitchFamily="18" charset="0"/>
            </a:endParaRPr>
          </a:p>
          <a:p>
            <a:pPr marL="0" indent="0" algn="just">
              <a:buFont typeface="Arial" charset="0"/>
              <a:buNone/>
            </a:pPr>
            <a:r>
              <a:rPr lang="en-US" sz="1400" dirty="0" smtClean="0">
                <a:latin typeface="Times New Roman" pitchFamily="18" charset="0"/>
                <a:cs typeface="Times New Roman" pitchFamily="18" charset="0"/>
              </a:rPr>
              <a:t>Currently, Prakash is pursuing his doctorate degree in Pharmaceutics at the University of Minnesota, Minneapolis. During his PhD tenure, he was involved in two industrial summer internships first at Genentech Inc., South San Francisco, CA and the second at Eli Lilly and Co, Indianapolis, IN. He publications have appeared in </a:t>
            </a:r>
            <a:r>
              <a:rPr lang="en-US" sz="1400" i="1" dirty="0" smtClean="0">
                <a:latin typeface="Times New Roman" pitchFamily="18" charset="0"/>
                <a:cs typeface="Times New Roman" pitchFamily="18" charset="0"/>
              </a:rPr>
              <a:t>Pharmaceutical Research</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Journal of Pharmaceutical Sciences</a:t>
            </a:r>
            <a:r>
              <a:rPr lang="en-US" sz="1400" dirty="0" smtClean="0">
                <a:latin typeface="Times New Roman" pitchFamily="18" charset="0"/>
                <a:cs typeface="Times New Roman" pitchFamily="18" charset="0"/>
              </a:rPr>
              <a:t> and </a:t>
            </a:r>
            <a:r>
              <a:rPr lang="en-US" sz="1400" i="1" dirty="0" smtClean="0">
                <a:latin typeface="Times New Roman" pitchFamily="18" charset="0"/>
                <a:cs typeface="Times New Roman" pitchFamily="18" charset="0"/>
              </a:rPr>
              <a:t>Pharmaceutical Development and Technology</a:t>
            </a:r>
            <a:r>
              <a:rPr lang="en-US" sz="1400" dirty="0"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en-US"/>
              <a:t>Young Innovators 2009</a:t>
            </a:r>
          </a:p>
        </p:txBody>
      </p:sp>
      <p:pic>
        <p:nvPicPr>
          <p:cNvPr id="37892" name="Picture 4" descr="AAPS_LOGO_Grey10_PMS302.pdf"/>
          <p:cNvPicPr>
            <a:picLocks noChangeAspect="1"/>
          </p:cNvPicPr>
          <p:nvPr/>
        </p:nvPicPr>
        <p:blipFill>
          <a:blip r:embed="rId3"/>
          <a:srcRect/>
          <a:stretch>
            <a:fillRect/>
          </a:stretch>
        </p:blipFill>
        <p:spPr bwMode="auto">
          <a:xfrm>
            <a:off x="1828800" y="6013450"/>
            <a:ext cx="1430338" cy="438150"/>
          </a:xfrm>
          <a:prstGeom prst="rect">
            <a:avLst/>
          </a:prstGeom>
          <a:noFill/>
          <a:ln w="9525">
            <a:noFill/>
            <a:miter lim="800000"/>
            <a:headEnd/>
            <a:tailEnd/>
          </a:ln>
        </p:spPr>
      </p:pic>
      <p:pic>
        <p:nvPicPr>
          <p:cNvPr id="37893" name="Picture 5" descr="PTlogo.eps"/>
          <p:cNvPicPr>
            <a:picLocks noChangeAspect="1"/>
          </p:cNvPicPr>
          <p:nvPr/>
        </p:nvPicPr>
        <p:blipFill>
          <a:blip r:embed="rId4"/>
          <a:srcRect/>
          <a:stretch>
            <a:fillRect/>
          </a:stretch>
        </p:blipFill>
        <p:spPr bwMode="auto">
          <a:xfrm>
            <a:off x="304800" y="6013450"/>
            <a:ext cx="1365250" cy="457200"/>
          </a:xfrm>
          <a:prstGeom prst="rect">
            <a:avLst/>
          </a:prstGeom>
          <a:noFill/>
          <a:ln w="9525">
            <a:noFill/>
            <a:miter lim="800000"/>
            <a:headEnd/>
            <a:tailEnd/>
          </a:ln>
        </p:spPr>
      </p:pic>
      <p:pic>
        <p:nvPicPr>
          <p:cNvPr id="37894" name="Picture 6" descr="Prakash copy.jpg"/>
          <p:cNvPicPr>
            <a:picLocks noChangeAspect="1"/>
          </p:cNvPicPr>
          <p:nvPr/>
        </p:nvPicPr>
        <p:blipFill>
          <a:blip r:embed="rId5"/>
          <a:srcRect b="25871"/>
          <a:stretch>
            <a:fillRect/>
          </a:stretch>
        </p:blipFill>
        <p:spPr bwMode="auto">
          <a:xfrm>
            <a:off x="1506538" y="1235075"/>
            <a:ext cx="1617662" cy="1528813"/>
          </a:xfrm>
          <a:prstGeom prst="rect">
            <a:avLst/>
          </a:prstGeom>
          <a:noFill/>
          <a:ln w="9525">
            <a:noFill/>
            <a:miter lim="800000"/>
            <a:headEnd/>
            <a:tailEnd/>
          </a:ln>
        </p:spPr>
      </p:pic>
      <p:sp>
        <p:nvSpPr>
          <p:cNvPr id="37895" name="TextBox 7"/>
          <p:cNvSpPr txBox="1">
            <a:spLocks noChangeArrowheads="1"/>
          </p:cNvSpPr>
          <p:nvPr/>
        </p:nvSpPr>
        <p:spPr bwMode="auto">
          <a:xfrm>
            <a:off x="3200400" y="1295400"/>
            <a:ext cx="4800600" cy="1416050"/>
          </a:xfrm>
          <a:prstGeom prst="rect">
            <a:avLst/>
          </a:prstGeom>
          <a:noFill/>
          <a:ln w="9525">
            <a:noFill/>
            <a:miter lim="800000"/>
            <a:headEnd/>
            <a:tailEnd/>
          </a:ln>
        </p:spPr>
        <p:txBody>
          <a:bodyPr>
            <a:spAutoFit/>
          </a:bodyPr>
          <a:lstStyle/>
          <a:p>
            <a:r>
              <a:rPr lang="en-US" sz="1600" b="1">
                <a:latin typeface="Times New Roman" pitchFamily="18" charset="0"/>
                <a:cs typeface="Times New Roman" pitchFamily="18" charset="0"/>
              </a:rPr>
              <a:t>Prakash Sundaramurthi</a:t>
            </a:r>
          </a:p>
          <a:p>
            <a:r>
              <a:rPr lang="en-US" sz="1400">
                <a:latin typeface="Times New Roman" pitchFamily="18" charset="0"/>
                <a:cs typeface="Times New Roman" pitchFamily="18" charset="0"/>
              </a:rPr>
              <a:t>PhD Student, Department of Pharmaceutics</a:t>
            </a:r>
          </a:p>
          <a:p>
            <a:r>
              <a:rPr lang="en-US" sz="1400">
                <a:latin typeface="Times New Roman" pitchFamily="18" charset="0"/>
                <a:cs typeface="Times New Roman" pitchFamily="18" charset="0"/>
              </a:rPr>
              <a:t>College of Pharmacy, University of Minnesota</a:t>
            </a:r>
          </a:p>
          <a:p>
            <a:r>
              <a:rPr lang="en-US" sz="1400">
                <a:latin typeface="Times New Roman" pitchFamily="18" charset="0"/>
                <a:cs typeface="Times New Roman" pitchFamily="18" charset="0"/>
              </a:rPr>
              <a:t>308 Harvard St SE, 9-125 Weaver Densford Hall</a:t>
            </a:r>
          </a:p>
          <a:p>
            <a:r>
              <a:rPr lang="en-US" sz="1400">
                <a:latin typeface="Times New Roman" pitchFamily="18" charset="0"/>
                <a:cs typeface="Times New Roman" pitchFamily="18" charset="0"/>
              </a:rPr>
              <a:t>Minneapolis, MN 55455</a:t>
            </a:r>
          </a:p>
          <a:p>
            <a:r>
              <a:rPr lang="en-US" sz="1400">
                <a:latin typeface="Times New Roman" pitchFamily="18" charset="0"/>
                <a:cs typeface="Times New Roman" pitchFamily="18" charset="0"/>
              </a:rPr>
              <a:t>Phone: 612 245 5104; email: sunda023@umn.edu</a:t>
            </a:r>
            <a:endParaRPr lang="en-US" sz="16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200" u="sng" cap="small" dirty="0" smtClean="0">
                <a:solidFill>
                  <a:srgbClr val="730000"/>
                </a:solidFill>
              </a:rPr>
              <a:t>Abstract</a:t>
            </a:r>
            <a:endParaRPr lang="en-US" sz="3200" u="sng" cap="small" dirty="0">
              <a:solidFill>
                <a:srgbClr val="730000"/>
              </a:solidFill>
            </a:endParaRPr>
          </a:p>
        </p:txBody>
      </p:sp>
      <p:sp>
        <p:nvSpPr>
          <p:cNvPr id="3" name="Content Placeholder 2"/>
          <p:cNvSpPr>
            <a:spLocks noGrp="1"/>
          </p:cNvSpPr>
          <p:nvPr>
            <p:ph idx="1"/>
          </p:nvPr>
        </p:nvSpPr>
        <p:spPr>
          <a:xfrm>
            <a:off x="457200" y="1600200"/>
            <a:ext cx="8229600" cy="3962400"/>
          </a:xfrm>
        </p:spPr>
        <p:txBody>
          <a:bodyPr rtlCol="0">
            <a:normAutofit fontScale="92500" lnSpcReduction="10000"/>
          </a:bodyPr>
          <a:lstStyle/>
          <a:p>
            <a:pPr fontAlgn="auto">
              <a:spcAft>
                <a:spcPts val="0"/>
              </a:spcAft>
              <a:buFont typeface="Arial"/>
              <a:buChar char="•"/>
              <a:defRPr/>
            </a:pPr>
            <a:r>
              <a:rPr lang="en-US" sz="2600" dirty="0" smtClean="0"/>
              <a:t>Protein drugs are often chemically and physically unstable in solution and freeze-drying is frequently used to obtain a robust formulation with acceptable shelf life</a:t>
            </a:r>
            <a:r>
              <a:rPr lang="en-US" sz="2600" dirty="0" smtClean="0"/>
              <a:t>.</a:t>
            </a:r>
            <a:endParaRPr lang="en-US" sz="2400" dirty="0" smtClean="0"/>
          </a:p>
          <a:p>
            <a:pPr fontAlgn="auto">
              <a:spcAft>
                <a:spcPts val="0"/>
              </a:spcAft>
              <a:buFont typeface="Arial"/>
              <a:buChar char="•"/>
              <a:defRPr/>
            </a:pPr>
            <a:endParaRPr lang="en-US" sz="1200" dirty="0" smtClean="0"/>
          </a:p>
          <a:p>
            <a:pPr fontAlgn="auto">
              <a:spcAft>
                <a:spcPts val="0"/>
              </a:spcAft>
              <a:buFont typeface="Arial"/>
              <a:buChar char="•"/>
              <a:defRPr/>
            </a:pPr>
            <a:r>
              <a:rPr lang="en-US" sz="2600" dirty="0" smtClean="0"/>
              <a:t>Lyoprotectants are stabilizers used to prevent denaturation of proteins during freeze-drying and subsequent storage</a:t>
            </a:r>
            <a:r>
              <a:rPr lang="en-US" sz="2600" dirty="0" smtClean="0"/>
              <a:t>.</a:t>
            </a:r>
          </a:p>
          <a:p>
            <a:pPr fontAlgn="auto">
              <a:spcAft>
                <a:spcPts val="0"/>
              </a:spcAft>
              <a:buFont typeface="Arial"/>
              <a:buChar char="•"/>
              <a:defRPr/>
            </a:pPr>
            <a:endParaRPr lang="en-US" sz="1200" dirty="0" smtClean="0"/>
          </a:p>
          <a:p>
            <a:pPr fontAlgn="auto">
              <a:spcAft>
                <a:spcPts val="0"/>
              </a:spcAft>
              <a:buFont typeface="Arial"/>
              <a:buChar char="•"/>
              <a:defRPr/>
            </a:pPr>
            <a:r>
              <a:rPr lang="en-US" sz="2600" dirty="0" smtClean="0"/>
              <a:t>In order to be effective, the lyoprotectant </a:t>
            </a:r>
            <a:r>
              <a:rPr lang="en-US" sz="2600" u="sng" dirty="0" smtClean="0"/>
              <a:t>MUST </a:t>
            </a:r>
            <a:r>
              <a:rPr lang="en-US" sz="2600" dirty="0" smtClean="0"/>
              <a:t>be retained amorphous not only during processing but also during the entire shelf-life</a:t>
            </a:r>
            <a:r>
              <a:rPr lang="en-US" sz="2600" dirty="0" smtClean="0"/>
              <a:t>.</a:t>
            </a:r>
          </a:p>
          <a:p>
            <a:pPr fontAlgn="auto">
              <a:spcAft>
                <a:spcPts val="0"/>
              </a:spcAft>
              <a:buFont typeface="Arial"/>
              <a:buChar char="•"/>
              <a:defRPr/>
            </a:pPr>
            <a:endParaRPr lang="en-US" sz="1200" dirty="0" smtClean="0"/>
          </a:p>
          <a:p>
            <a:pPr fontAlgn="auto">
              <a:spcAft>
                <a:spcPts val="0"/>
              </a:spcAft>
              <a:buFont typeface="Arial"/>
              <a:buChar char="•"/>
              <a:defRPr/>
            </a:pPr>
            <a:r>
              <a:rPr lang="en-US" sz="2600" dirty="0" smtClean="0"/>
              <a:t>Trehalose is one of the commonly used lyoprotectants.</a:t>
            </a:r>
          </a:p>
        </p:txBody>
      </p:sp>
      <p:sp>
        <p:nvSpPr>
          <p:cNvPr id="4" name="Footer Placeholder 3"/>
          <p:cNvSpPr>
            <a:spLocks noGrp="1"/>
          </p:cNvSpPr>
          <p:nvPr>
            <p:ph type="ftr" sz="quarter" idx="11"/>
          </p:nvPr>
        </p:nvSpPr>
        <p:spPr/>
        <p:txBody>
          <a:bodyPr/>
          <a:lstStyle/>
          <a:p>
            <a:pPr>
              <a:defRPr/>
            </a:pPr>
            <a:r>
              <a:rPr lang="en-US" dirty="0"/>
              <a:t>Young Innovators 2009</a:t>
            </a:r>
          </a:p>
        </p:txBody>
      </p:sp>
      <p:pic>
        <p:nvPicPr>
          <p:cNvPr id="16388" name="Picture 4" descr="AAPS_LOGO_Grey10_PMS302.pdf"/>
          <p:cNvPicPr>
            <a:picLocks noChangeAspect="1"/>
          </p:cNvPicPr>
          <p:nvPr/>
        </p:nvPicPr>
        <p:blipFill>
          <a:blip r:embed="rId3"/>
          <a:srcRect/>
          <a:stretch>
            <a:fillRect/>
          </a:stretch>
        </p:blipFill>
        <p:spPr bwMode="auto">
          <a:xfrm>
            <a:off x="1828800" y="6013450"/>
            <a:ext cx="1430338" cy="438150"/>
          </a:xfrm>
          <a:prstGeom prst="rect">
            <a:avLst/>
          </a:prstGeom>
          <a:noFill/>
          <a:ln w="9525">
            <a:noFill/>
            <a:miter lim="800000"/>
            <a:headEnd/>
            <a:tailEnd/>
          </a:ln>
        </p:spPr>
      </p:pic>
      <p:pic>
        <p:nvPicPr>
          <p:cNvPr id="16389" name="Picture 5" descr="PTlogo.eps"/>
          <p:cNvPicPr>
            <a:picLocks noChangeAspect="1"/>
          </p:cNvPicPr>
          <p:nvPr/>
        </p:nvPicPr>
        <p:blipFill>
          <a:blip r:embed="rId4"/>
          <a:srcRect/>
          <a:stretch>
            <a:fillRect/>
          </a:stretch>
        </p:blipFill>
        <p:spPr bwMode="auto">
          <a:xfrm>
            <a:off x="304800" y="6013450"/>
            <a:ext cx="136525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200" u="sng" cap="small" dirty="0" smtClean="0">
                <a:solidFill>
                  <a:srgbClr val="730000"/>
                </a:solidFill>
              </a:rPr>
              <a:t>Abstract</a:t>
            </a:r>
            <a:endParaRPr lang="en-US" sz="3200" dirty="0"/>
          </a:p>
        </p:txBody>
      </p:sp>
      <p:sp>
        <p:nvSpPr>
          <p:cNvPr id="17410" name="Content Placeholder 2"/>
          <p:cNvSpPr>
            <a:spLocks noGrp="1"/>
          </p:cNvSpPr>
          <p:nvPr>
            <p:ph idx="1"/>
          </p:nvPr>
        </p:nvSpPr>
        <p:spPr>
          <a:xfrm>
            <a:off x="457200" y="1487488"/>
            <a:ext cx="8229600" cy="4525962"/>
          </a:xfrm>
        </p:spPr>
        <p:txBody>
          <a:bodyPr/>
          <a:lstStyle/>
          <a:p>
            <a:r>
              <a:rPr lang="en-US" sz="2400" dirty="0" smtClean="0">
                <a:latin typeface="Times New Roman" pitchFamily="18" charset="0"/>
                <a:cs typeface="Times New Roman" pitchFamily="18" charset="0"/>
              </a:rPr>
              <a:t>For the first time, crystallization of trehalose has been reported in frozen solutions.</a:t>
            </a:r>
          </a:p>
          <a:p>
            <a:r>
              <a:rPr lang="en-US" sz="2400" dirty="0" smtClean="0">
                <a:latin typeface="Times New Roman" pitchFamily="18" charset="0"/>
                <a:cs typeface="Times New Roman" pitchFamily="18" charset="0"/>
              </a:rPr>
              <a:t>The lyoprotectant crystallization can have serious implications on protein stability and warrants further investigation.</a:t>
            </a:r>
          </a:p>
          <a:p>
            <a:r>
              <a:rPr lang="en-US" sz="2400" dirty="0" smtClean="0">
                <a:latin typeface="Times New Roman" pitchFamily="18" charset="0"/>
                <a:cs typeface="Times New Roman" pitchFamily="18" charset="0"/>
              </a:rPr>
              <a:t>We have identified the processing parameter and formulation composition to inhibit trehalose crystallization in the frozen solution.</a:t>
            </a:r>
          </a:p>
          <a:p>
            <a:r>
              <a:rPr lang="en-US" sz="2400" dirty="0" smtClean="0">
                <a:latin typeface="Times New Roman" pitchFamily="18" charset="0"/>
                <a:cs typeface="Times New Roman" pitchFamily="18" charset="0"/>
              </a:rPr>
              <a:t>During drying, the crystalline trehalose dihydrate dehydrated to substantially amorphous anhydrate. Therefore, the final </a:t>
            </a:r>
            <a:r>
              <a:rPr lang="en-US" sz="2400" dirty="0" err="1" smtClean="0">
                <a:latin typeface="Times New Roman" pitchFamily="18" charset="0"/>
                <a:cs typeface="Times New Roman" pitchFamily="18" charset="0"/>
              </a:rPr>
              <a:t>lyophile</a:t>
            </a:r>
            <a:r>
              <a:rPr lang="en-US" sz="2400" dirty="0" smtClean="0">
                <a:latin typeface="Times New Roman" pitchFamily="18" charset="0"/>
                <a:cs typeface="Times New Roman" pitchFamily="18" charset="0"/>
              </a:rPr>
              <a:t> will be substantially amorphous</a:t>
            </a:r>
          </a:p>
          <a:p>
            <a:endParaRPr lang="en-US" sz="2400"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en-US" dirty="0"/>
              <a:t>Young Innovators 2009</a:t>
            </a:r>
          </a:p>
        </p:txBody>
      </p:sp>
      <p:pic>
        <p:nvPicPr>
          <p:cNvPr id="17412" name="Picture 4" descr="AAPS_LOGO_Grey10_PMS302.pdf"/>
          <p:cNvPicPr>
            <a:picLocks noChangeAspect="1"/>
          </p:cNvPicPr>
          <p:nvPr/>
        </p:nvPicPr>
        <p:blipFill>
          <a:blip r:embed="rId3"/>
          <a:srcRect/>
          <a:stretch>
            <a:fillRect/>
          </a:stretch>
        </p:blipFill>
        <p:spPr bwMode="auto">
          <a:xfrm>
            <a:off x="1828800" y="6013450"/>
            <a:ext cx="1430338" cy="438150"/>
          </a:xfrm>
          <a:prstGeom prst="rect">
            <a:avLst/>
          </a:prstGeom>
          <a:noFill/>
          <a:ln w="9525">
            <a:noFill/>
            <a:miter lim="800000"/>
            <a:headEnd/>
            <a:tailEnd/>
          </a:ln>
        </p:spPr>
      </p:pic>
      <p:pic>
        <p:nvPicPr>
          <p:cNvPr id="17413" name="Picture 5" descr="PTlogo.eps"/>
          <p:cNvPicPr>
            <a:picLocks noChangeAspect="1"/>
          </p:cNvPicPr>
          <p:nvPr/>
        </p:nvPicPr>
        <p:blipFill>
          <a:blip r:embed="rId4"/>
          <a:srcRect/>
          <a:stretch>
            <a:fillRect/>
          </a:stretch>
        </p:blipFill>
        <p:spPr bwMode="auto">
          <a:xfrm>
            <a:off x="304800" y="6013450"/>
            <a:ext cx="136525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200" u="sng" cap="small" dirty="0" smtClean="0">
                <a:solidFill>
                  <a:srgbClr val="730000"/>
                </a:solidFill>
              </a:rPr>
              <a:t>Introduction</a:t>
            </a:r>
            <a:endParaRPr lang="en-US" sz="3200" u="sng" dirty="0"/>
          </a:p>
        </p:txBody>
      </p:sp>
      <p:sp>
        <p:nvSpPr>
          <p:cNvPr id="4" name="Footer Placeholder 3"/>
          <p:cNvSpPr>
            <a:spLocks noGrp="1"/>
          </p:cNvSpPr>
          <p:nvPr>
            <p:ph type="ftr" sz="quarter" idx="11"/>
          </p:nvPr>
        </p:nvSpPr>
        <p:spPr/>
        <p:txBody>
          <a:bodyPr/>
          <a:lstStyle/>
          <a:p>
            <a:pPr>
              <a:defRPr/>
            </a:pPr>
            <a:r>
              <a:rPr lang="en-US" dirty="0"/>
              <a:t>Young Innovators 2009</a:t>
            </a:r>
          </a:p>
        </p:txBody>
      </p:sp>
      <p:pic>
        <p:nvPicPr>
          <p:cNvPr id="18435" name="Picture 4" descr="AAPS_LOGO_Grey10_PMS302.pdf"/>
          <p:cNvPicPr>
            <a:picLocks noChangeAspect="1"/>
          </p:cNvPicPr>
          <p:nvPr/>
        </p:nvPicPr>
        <p:blipFill>
          <a:blip r:embed="rId3"/>
          <a:srcRect/>
          <a:stretch>
            <a:fillRect/>
          </a:stretch>
        </p:blipFill>
        <p:spPr bwMode="auto">
          <a:xfrm>
            <a:off x="1828800" y="6013450"/>
            <a:ext cx="1430338" cy="438150"/>
          </a:xfrm>
          <a:prstGeom prst="rect">
            <a:avLst/>
          </a:prstGeom>
          <a:noFill/>
          <a:ln w="9525">
            <a:noFill/>
            <a:miter lim="800000"/>
            <a:headEnd/>
            <a:tailEnd/>
          </a:ln>
        </p:spPr>
      </p:pic>
      <p:pic>
        <p:nvPicPr>
          <p:cNvPr id="18436" name="Picture 5" descr="PTlogo.eps"/>
          <p:cNvPicPr>
            <a:picLocks noChangeAspect="1"/>
          </p:cNvPicPr>
          <p:nvPr/>
        </p:nvPicPr>
        <p:blipFill>
          <a:blip r:embed="rId4"/>
          <a:srcRect/>
          <a:stretch>
            <a:fillRect/>
          </a:stretch>
        </p:blipFill>
        <p:spPr bwMode="auto">
          <a:xfrm>
            <a:off x="304800" y="6013450"/>
            <a:ext cx="1365250" cy="457200"/>
          </a:xfrm>
          <a:prstGeom prst="rect">
            <a:avLst/>
          </a:prstGeom>
          <a:noFill/>
          <a:ln w="9525">
            <a:noFill/>
            <a:miter lim="800000"/>
            <a:headEnd/>
            <a:tailEnd/>
          </a:ln>
        </p:spPr>
      </p:pic>
      <p:sp>
        <p:nvSpPr>
          <p:cNvPr id="9" name="Rectangle 8"/>
          <p:cNvSpPr/>
          <p:nvPr/>
        </p:nvSpPr>
        <p:spPr bwMode="auto">
          <a:xfrm>
            <a:off x="1011238" y="1168400"/>
            <a:ext cx="7294562" cy="436086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latin typeface="Times New Roman" pitchFamily="18" charset="0"/>
              <a:cs typeface="Times New Roman" pitchFamily="18" charset="0"/>
            </a:endParaRPr>
          </a:p>
        </p:txBody>
      </p:sp>
      <p:sp>
        <p:nvSpPr>
          <p:cNvPr id="18438" name="Line 14"/>
          <p:cNvSpPr>
            <a:spLocks noChangeShapeType="1"/>
          </p:cNvSpPr>
          <p:nvPr/>
        </p:nvSpPr>
        <p:spPr bwMode="auto">
          <a:xfrm flipV="1">
            <a:off x="3181350" y="2378075"/>
            <a:ext cx="822325" cy="388938"/>
          </a:xfrm>
          <a:prstGeom prst="line">
            <a:avLst/>
          </a:prstGeom>
          <a:noFill/>
          <a:ln w="57150">
            <a:solidFill>
              <a:schemeClr val="bg1"/>
            </a:solidFill>
            <a:round/>
            <a:headEnd/>
            <a:tailEnd type="triangle" w="med" len="med"/>
          </a:ln>
        </p:spPr>
        <p:txBody>
          <a:bodyPr/>
          <a:lstStyle/>
          <a:p>
            <a:endParaRPr lang="en-US"/>
          </a:p>
        </p:txBody>
      </p:sp>
      <p:sp>
        <p:nvSpPr>
          <p:cNvPr id="18439" name="Line 15"/>
          <p:cNvSpPr>
            <a:spLocks noChangeAspect="1" noChangeShapeType="1"/>
          </p:cNvSpPr>
          <p:nvPr/>
        </p:nvSpPr>
        <p:spPr bwMode="auto">
          <a:xfrm>
            <a:off x="5888038" y="2230438"/>
            <a:ext cx="569912" cy="1587"/>
          </a:xfrm>
          <a:prstGeom prst="line">
            <a:avLst/>
          </a:prstGeom>
          <a:noFill/>
          <a:ln w="57150">
            <a:solidFill>
              <a:schemeClr val="bg1"/>
            </a:solidFill>
            <a:round/>
            <a:headEnd/>
            <a:tailEnd type="triangle" w="med" len="med"/>
          </a:ln>
        </p:spPr>
        <p:txBody>
          <a:bodyPr/>
          <a:lstStyle/>
          <a:p>
            <a:endParaRPr lang="en-US"/>
          </a:p>
        </p:txBody>
      </p:sp>
      <p:sp>
        <p:nvSpPr>
          <p:cNvPr id="18440" name="Text Box 16"/>
          <p:cNvSpPr txBox="1">
            <a:spLocks noChangeArrowheads="1"/>
          </p:cNvSpPr>
          <p:nvPr/>
        </p:nvSpPr>
        <p:spPr bwMode="auto">
          <a:xfrm>
            <a:off x="971550" y="2436813"/>
            <a:ext cx="1873250" cy="307975"/>
          </a:xfrm>
          <a:prstGeom prst="rect">
            <a:avLst/>
          </a:prstGeom>
          <a:noFill/>
          <a:ln w="9525">
            <a:noFill/>
            <a:miter lim="800000"/>
            <a:headEnd/>
            <a:tailEnd/>
          </a:ln>
        </p:spPr>
        <p:txBody>
          <a:bodyPr>
            <a:spAutoFit/>
          </a:bodyPr>
          <a:lstStyle/>
          <a:p>
            <a:pPr algn="ctr" eaLnBrk="0" hangingPunct="0">
              <a:spcBef>
                <a:spcPct val="50000"/>
              </a:spcBef>
            </a:pPr>
            <a:r>
              <a:rPr lang="en-US" sz="1400" b="1">
                <a:solidFill>
                  <a:srgbClr val="FFFF00"/>
                </a:solidFill>
                <a:latin typeface="Times New Roman" pitchFamily="18" charset="0"/>
                <a:cs typeface="Times New Roman" pitchFamily="18" charset="0"/>
              </a:rPr>
              <a:t>Prelyo solution</a:t>
            </a:r>
          </a:p>
        </p:txBody>
      </p:sp>
      <p:sp>
        <p:nvSpPr>
          <p:cNvPr id="18441" name="Text Box 17"/>
          <p:cNvSpPr txBox="1">
            <a:spLocks noChangeArrowheads="1"/>
          </p:cNvSpPr>
          <p:nvPr/>
        </p:nvSpPr>
        <p:spPr bwMode="auto">
          <a:xfrm>
            <a:off x="3790950" y="1238250"/>
            <a:ext cx="2219325" cy="307975"/>
          </a:xfrm>
          <a:prstGeom prst="rect">
            <a:avLst/>
          </a:prstGeom>
          <a:noFill/>
          <a:ln w="9525">
            <a:noFill/>
            <a:miter lim="800000"/>
            <a:headEnd/>
            <a:tailEnd/>
          </a:ln>
        </p:spPr>
        <p:txBody>
          <a:bodyPr>
            <a:spAutoFit/>
          </a:bodyPr>
          <a:lstStyle/>
          <a:p>
            <a:pPr algn="ctr" eaLnBrk="0" hangingPunct="0">
              <a:spcBef>
                <a:spcPct val="50000"/>
              </a:spcBef>
            </a:pPr>
            <a:r>
              <a:rPr lang="en-US" sz="1400" b="1">
                <a:solidFill>
                  <a:srgbClr val="FFFF00"/>
                </a:solidFill>
                <a:latin typeface="Times New Roman" pitchFamily="18" charset="0"/>
                <a:cs typeface="Times New Roman" pitchFamily="18" charset="0"/>
              </a:rPr>
              <a:t>Frozen solution</a:t>
            </a:r>
          </a:p>
        </p:txBody>
      </p:sp>
      <p:sp>
        <p:nvSpPr>
          <p:cNvPr id="18442" name="Text Box 18"/>
          <p:cNvSpPr txBox="1">
            <a:spLocks noChangeArrowheads="1"/>
          </p:cNvSpPr>
          <p:nvPr/>
        </p:nvSpPr>
        <p:spPr bwMode="auto">
          <a:xfrm>
            <a:off x="6457950" y="1206500"/>
            <a:ext cx="1733550" cy="307975"/>
          </a:xfrm>
          <a:prstGeom prst="rect">
            <a:avLst/>
          </a:prstGeom>
          <a:noFill/>
          <a:ln w="9525">
            <a:noFill/>
            <a:miter lim="800000"/>
            <a:headEnd/>
            <a:tailEnd/>
          </a:ln>
        </p:spPr>
        <p:txBody>
          <a:bodyPr>
            <a:spAutoFit/>
          </a:bodyPr>
          <a:lstStyle/>
          <a:p>
            <a:pPr algn="ctr" eaLnBrk="0" hangingPunct="0">
              <a:spcBef>
                <a:spcPct val="50000"/>
              </a:spcBef>
            </a:pPr>
            <a:r>
              <a:rPr lang="en-US" sz="1400" b="1">
                <a:solidFill>
                  <a:srgbClr val="FFFF00"/>
                </a:solidFill>
                <a:latin typeface="Times New Roman" pitchFamily="18" charset="0"/>
                <a:cs typeface="Times New Roman" pitchFamily="18" charset="0"/>
              </a:rPr>
              <a:t>Lyophile</a:t>
            </a:r>
          </a:p>
        </p:txBody>
      </p:sp>
      <p:grpSp>
        <p:nvGrpSpPr>
          <p:cNvPr id="18443" name="Group 61"/>
          <p:cNvGrpSpPr>
            <a:grpSpLocks/>
          </p:cNvGrpSpPr>
          <p:nvPr/>
        </p:nvGrpSpPr>
        <p:grpSpPr bwMode="auto">
          <a:xfrm>
            <a:off x="6457950" y="1508125"/>
            <a:ext cx="1719263" cy="1471613"/>
            <a:chOff x="6386408" y="1507780"/>
            <a:chExt cx="2149900" cy="1665648"/>
          </a:xfrm>
        </p:grpSpPr>
        <p:grpSp>
          <p:nvGrpSpPr>
            <p:cNvPr id="18487" name="Group 113"/>
            <p:cNvGrpSpPr>
              <a:grpSpLocks/>
            </p:cNvGrpSpPr>
            <p:nvPr/>
          </p:nvGrpSpPr>
          <p:grpSpPr bwMode="auto">
            <a:xfrm>
              <a:off x="6524165" y="1507780"/>
              <a:ext cx="1954455" cy="1368287"/>
              <a:chOff x="3744" y="1008"/>
              <a:chExt cx="1392" cy="960"/>
            </a:xfrm>
          </p:grpSpPr>
          <p:sp>
            <p:nvSpPr>
              <p:cNvPr id="18490" name="Rectangle 6"/>
              <p:cNvSpPr>
                <a:spLocks noChangeArrowheads="1"/>
              </p:cNvSpPr>
              <p:nvPr/>
            </p:nvSpPr>
            <p:spPr bwMode="auto">
              <a:xfrm>
                <a:off x="3744" y="1008"/>
                <a:ext cx="1392" cy="960"/>
              </a:xfrm>
              <a:prstGeom prst="rect">
                <a:avLst/>
              </a:prstGeom>
              <a:solidFill>
                <a:schemeClr val="bg1"/>
              </a:solidFill>
              <a:ln w="9525">
                <a:solidFill>
                  <a:schemeClr val="tx1"/>
                </a:solidFill>
                <a:miter lim="800000"/>
                <a:headEnd/>
                <a:tailEnd/>
              </a:ln>
            </p:spPr>
            <p:txBody>
              <a:bodyPr wrap="none" anchor="ctr"/>
              <a:lstStyle/>
              <a:p>
                <a:pPr eaLnBrk="0" hangingPunct="0"/>
                <a:endParaRPr lang="en-US">
                  <a:latin typeface="Times New Roman" pitchFamily="18" charset="0"/>
                  <a:cs typeface="Times New Roman" pitchFamily="18" charset="0"/>
                </a:endParaRPr>
              </a:p>
            </p:txBody>
          </p:sp>
          <p:grpSp>
            <p:nvGrpSpPr>
              <p:cNvPr id="18491" name="Group 10"/>
              <p:cNvGrpSpPr>
                <a:grpSpLocks/>
              </p:cNvGrpSpPr>
              <p:nvPr/>
            </p:nvGrpSpPr>
            <p:grpSpPr bwMode="auto">
              <a:xfrm>
                <a:off x="3822" y="1104"/>
                <a:ext cx="1248" cy="816"/>
                <a:chOff x="3744" y="576"/>
                <a:chExt cx="1248" cy="816"/>
              </a:xfrm>
            </p:grpSpPr>
            <p:pic>
              <p:nvPicPr>
                <p:cNvPr id="18492" name="Picture 8" descr="4"/>
                <p:cNvPicPr>
                  <a:picLocks noChangeAspect="1" noChangeArrowheads="1"/>
                </p:cNvPicPr>
                <p:nvPr/>
              </p:nvPicPr>
              <p:blipFill>
                <a:blip r:embed="rId5"/>
                <a:srcRect/>
                <a:stretch>
                  <a:fillRect/>
                </a:stretch>
              </p:blipFill>
              <p:spPr bwMode="auto">
                <a:xfrm>
                  <a:off x="3744" y="576"/>
                  <a:ext cx="592" cy="816"/>
                </a:xfrm>
                <a:prstGeom prst="rect">
                  <a:avLst/>
                </a:prstGeom>
                <a:noFill/>
                <a:ln w="9525">
                  <a:noFill/>
                  <a:miter lim="800000"/>
                  <a:headEnd/>
                  <a:tailEnd/>
                </a:ln>
              </p:spPr>
            </p:pic>
            <p:pic>
              <p:nvPicPr>
                <p:cNvPr id="18493" name="Picture 9" descr="4"/>
                <p:cNvPicPr preferRelativeResize="0">
                  <a:picLocks noChangeAspect="1" noChangeArrowheads="1"/>
                </p:cNvPicPr>
                <p:nvPr/>
              </p:nvPicPr>
              <p:blipFill>
                <a:blip r:embed="rId6"/>
                <a:srcRect/>
                <a:stretch>
                  <a:fillRect/>
                </a:stretch>
              </p:blipFill>
              <p:spPr bwMode="auto">
                <a:xfrm rot="5400000">
                  <a:off x="4371" y="669"/>
                  <a:ext cx="522" cy="720"/>
                </a:xfrm>
                <a:prstGeom prst="rect">
                  <a:avLst/>
                </a:prstGeom>
                <a:noFill/>
                <a:ln w="9525">
                  <a:noFill/>
                  <a:miter lim="800000"/>
                  <a:headEnd/>
                  <a:tailEnd/>
                </a:ln>
              </p:spPr>
            </p:pic>
          </p:grpSp>
        </p:grpSp>
        <p:sp>
          <p:nvSpPr>
            <p:cNvPr id="18488" name="Line 21"/>
            <p:cNvSpPr>
              <a:spLocks noChangeShapeType="1"/>
            </p:cNvSpPr>
            <p:nvPr/>
          </p:nvSpPr>
          <p:spPr bwMode="auto">
            <a:xfrm flipH="1" flipV="1">
              <a:off x="7103041" y="2228574"/>
              <a:ext cx="260594" cy="716722"/>
            </a:xfrm>
            <a:prstGeom prst="line">
              <a:avLst/>
            </a:prstGeom>
            <a:noFill/>
            <a:ln w="38100">
              <a:solidFill>
                <a:srgbClr val="00FF00"/>
              </a:solidFill>
              <a:round/>
              <a:headEnd/>
              <a:tailEnd type="triangle" w="med" len="med"/>
            </a:ln>
          </p:spPr>
          <p:txBody>
            <a:bodyPr/>
            <a:lstStyle/>
            <a:p>
              <a:endParaRPr lang="en-US"/>
            </a:p>
          </p:txBody>
        </p:sp>
        <p:sp>
          <p:nvSpPr>
            <p:cNvPr id="18489" name="Text Box 22"/>
            <p:cNvSpPr txBox="1">
              <a:spLocks noChangeArrowheads="1"/>
            </p:cNvSpPr>
            <p:nvPr/>
          </p:nvSpPr>
          <p:spPr bwMode="auto">
            <a:xfrm>
              <a:off x="6386408" y="2896429"/>
              <a:ext cx="2149900" cy="276999"/>
            </a:xfrm>
            <a:prstGeom prst="rect">
              <a:avLst/>
            </a:prstGeom>
            <a:noFill/>
            <a:ln w="9525">
              <a:noFill/>
              <a:miter lim="800000"/>
              <a:headEnd/>
              <a:tailEnd/>
            </a:ln>
          </p:spPr>
          <p:txBody>
            <a:bodyPr>
              <a:spAutoFit/>
            </a:bodyPr>
            <a:lstStyle/>
            <a:p>
              <a:pPr algn="ctr" eaLnBrk="0" hangingPunct="0">
                <a:spcBef>
                  <a:spcPct val="50000"/>
                </a:spcBef>
              </a:pPr>
              <a:r>
                <a:rPr lang="en-US" sz="1200" b="1">
                  <a:solidFill>
                    <a:schemeClr val="bg1"/>
                  </a:solidFill>
                  <a:latin typeface="Times New Roman" pitchFamily="18" charset="0"/>
                  <a:cs typeface="Times New Roman" pitchFamily="18" charset="0"/>
                </a:rPr>
                <a:t>Denatured protein</a:t>
              </a:r>
            </a:p>
          </p:txBody>
        </p:sp>
      </p:grpSp>
      <p:sp>
        <p:nvSpPr>
          <p:cNvPr id="18444" name="Rectangle 24"/>
          <p:cNvSpPr>
            <a:spLocks noChangeArrowheads="1"/>
          </p:cNvSpPr>
          <p:nvPr/>
        </p:nvSpPr>
        <p:spPr bwMode="auto">
          <a:xfrm rot="-1590969">
            <a:off x="2566988" y="2249488"/>
            <a:ext cx="1563687" cy="260350"/>
          </a:xfrm>
          <a:prstGeom prst="rect">
            <a:avLst/>
          </a:prstGeom>
          <a:noFill/>
          <a:ln w="9525">
            <a:noFill/>
            <a:miter lim="800000"/>
            <a:headEnd/>
            <a:tailEnd/>
          </a:ln>
        </p:spPr>
        <p:txBody>
          <a:bodyPr wrap="none" anchor="ctr"/>
          <a:lstStyle/>
          <a:p>
            <a:pPr algn="ctr" eaLnBrk="0" hangingPunct="0"/>
            <a:r>
              <a:rPr lang="en-US" sz="1400" b="1">
                <a:solidFill>
                  <a:schemeClr val="bg1"/>
                </a:solidFill>
                <a:latin typeface="Times New Roman" pitchFamily="18" charset="0"/>
                <a:cs typeface="Times New Roman" pitchFamily="18" charset="0"/>
              </a:rPr>
              <a:t>Cooling</a:t>
            </a:r>
          </a:p>
          <a:p>
            <a:pPr algn="ctr" eaLnBrk="0" hangingPunct="0"/>
            <a:r>
              <a:rPr lang="en-US" sz="1400" b="1">
                <a:solidFill>
                  <a:schemeClr val="bg1"/>
                </a:solidFill>
                <a:latin typeface="Times New Roman" pitchFamily="18" charset="0"/>
                <a:cs typeface="Times New Roman" pitchFamily="18" charset="0"/>
              </a:rPr>
              <a:t>w/o </a:t>
            </a:r>
            <a:r>
              <a:rPr lang="en-US" sz="1400" b="1">
                <a:solidFill>
                  <a:srgbClr val="00FF00"/>
                </a:solidFill>
                <a:latin typeface="Times New Roman" pitchFamily="18" charset="0"/>
                <a:cs typeface="Times New Roman" pitchFamily="18" charset="0"/>
              </a:rPr>
              <a:t>lyoprotectant</a:t>
            </a:r>
          </a:p>
        </p:txBody>
      </p:sp>
      <p:sp>
        <p:nvSpPr>
          <p:cNvPr id="18445" name="Rectangle 131"/>
          <p:cNvSpPr>
            <a:spLocks noChangeArrowheads="1"/>
          </p:cNvSpPr>
          <p:nvPr/>
        </p:nvSpPr>
        <p:spPr bwMode="auto">
          <a:xfrm>
            <a:off x="5332413" y="3609975"/>
            <a:ext cx="1563687" cy="260350"/>
          </a:xfrm>
          <a:prstGeom prst="rect">
            <a:avLst/>
          </a:prstGeom>
          <a:noFill/>
          <a:ln w="9525">
            <a:noFill/>
            <a:miter lim="800000"/>
            <a:headEnd/>
            <a:tailEnd/>
          </a:ln>
        </p:spPr>
        <p:txBody>
          <a:bodyPr wrap="none" anchor="ctr"/>
          <a:lstStyle/>
          <a:p>
            <a:pPr algn="ctr" eaLnBrk="0" hangingPunct="0"/>
            <a:r>
              <a:rPr lang="en-US" sz="1400" b="1">
                <a:solidFill>
                  <a:srgbClr val="00FF00"/>
                </a:solidFill>
                <a:latin typeface="Times New Roman" pitchFamily="18" charset="0"/>
                <a:cs typeface="Times New Roman" pitchFamily="18" charset="0"/>
              </a:rPr>
              <a:t>Freeze</a:t>
            </a:r>
          </a:p>
          <a:p>
            <a:pPr algn="ctr" eaLnBrk="0" hangingPunct="0"/>
            <a:r>
              <a:rPr lang="en-US" sz="1400" b="1">
                <a:solidFill>
                  <a:srgbClr val="00FF00"/>
                </a:solidFill>
                <a:latin typeface="Times New Roman" pitchFamily="18" charset="0"/>
                <a:cs typeface="Times New Roman" pitchFamily="18" charset="0"/>
              </a:rPr>
              <a:t>-drying</a:t>
            </a:r>
          </a:p>
        </p:txBody>
      </p:sp>
      <p:sp>
        <p:nvSpPr>
          <p:cNvPr id="18446" name="AutoShape 31"/>
          <p:cNvSpPr>
            <a:spLocks noChangeAspect="1" noChangeArrowheads="1"/>
          </p:cNvSpPr>
          <p:nvPr/>
        </p:nvSpPr>
        <p:spPr bwMode="auto">
          <a:xfrm>
            <a:off x="1703388" y="4673600"/>
            <a:ext cx="176212" cy="176213"/>
          </a:xfrm>
          <a:prstGeom prst="triangle">
            <a:avLst>
              <a:gd name="adj" fmla="val 50000"/>
            </a:avLst>
          </a:prstGeom>
          <a:solidFill>
            <a:srgbClr val="00FF00"/>
          </a:solidFill>
          <a:ln w="9525">
            <a:solidFill>
              <a:schemeClr val="tx1"/>
            </a:solidFill>
            <a:miter lim="800000"/>
            <a:headEnd/>
            <a:tailEnd/>
          </a:ln>
        </p:spPr>
        <p:txBody>
          <a:bodyPr wrap="none" anchor="ctr"/>
          <a:lstStyle/>
          <a:p>
            <a:pPr eaLnBrk="0" hangingPunct="0"/>
            <a:endParaRPr lang="en-US">
              <a:latin typeface="Times New Roman" pitchFamily="18" charset="0"/>
              <a:cs typeface="Times New Roman" pitchFamily="18" charset="0"/>
            </a:endParaRPr>
          </a:p>
        </p:txBody>
      </p:sp>
      <p:sp>
        <p:nvSpPr>
          <p:cNvPr id="18447" name="Text Box 32"/>
          <p:cNvSpPr txBox="1">
            <a:spLocks noChangeArrowheads="1"/>
          </p:cNvSpPr>
          <p:nvPr/>
        </p:nvSpPr>
        <p:spPr bwMode="auto">
          <a:xfrm>
            <a:off x="1444625" y="4664075"/>
            <a:ext cx="1908175" cy="276225"/>
          </a:xfrm>
          <a:prstGeom prst="rect">
            <a:avLst/>
          </a:prstGeom>
          <a:noFill/>
          <a:ln w="9525">
            <a:noFill/>
            <a:miter lim="800000"/>
            <a:headEnd/>
            <a:tailEnd/>
          </a:ln>
        </p:spPr>
        <p:txBody>
          <a:bodyPr>
            <a:spAutoFit/>
          </a:bodyPr>
          <a:lstStyle/>
          <a:p>
            <a:pPr algn="ctr" eaLnBrk="0" hangingPunct="0">
              <a:spcBef>
                <a:spcPct val="50000"/>
              </a:spcBef>
            </a:pPr>
            <a:r>
              <a:rPr lang="en-US" sz="1200" b="1">
                <a:solidFill>
                  <a:schemeClr val="bg1"/>
                </a:solidFill>
                <a:latin typeface="Times New Roman" pitchFamily="18" charset="0"/>
                <a:cs typeface="Times New Roman" pitchFamily="18" charset="0"/>
              </a:rPr>
              <a:t>Lyoprotectant</a:t>
            </a:r>
          </a:p>
        </p:txBody>
      </p:sp>
      <p:sp>
        <p:nvSpPr>
          <p:cNvPr id="18448" name="Text Box 36"/>
          <p:cNvSpPr txBox="1">
            <a:spLocks noChangeArrowheads="1"/>
          </p:cNvSpPr>
          <p:nvPr/>
        </p:nvSpPr>
        <p:spPr bwMode="auto">
          <a:xfrm>
            <a:off x="3987800" y="4452938"/>
            <a:ext cx="1822450" cy="460375"/>
          </a:xfrm>
          <a:prstGeom prst="rect">
            <a:avLst/>
          </a:prstGeom>
          <a:noFill/>
          <a:ln w="9525">
            <a:noFill/>
            <a:miter lim="800000"/>
            <a:headEnd/>
            <a:tailEnd/>
          </a:ln>
        </p:spPr>
        <p:txBody>
          <a:bodyPr>
            <a:spAutoFit/>
          </a:bodyPr>
          <a:lstStyle/>
          <a:p>
            <a:pPr algn="ctr" eaLnBrk="0" hangingPunct="0">
              <a:spcBef>
                <a:spcPct val="50000"/>
              </a:spcBef>
            </a:pPr>
            <a:r>
              <a:rPr lang="en-US" sz="1200" b="1">
                <a:solidFill>
                  <a:srgbClr val="FFFF00"/>
                </a:solidFill>
                <a:latin typeface="Times New Roman" pitchFamily="18" charset="0"/>
                <a:cs typeface="Times New Roman" pitchFamily="18" charset="0"/>
              </a:rPr>
              <a:t>“Preferential exclusion /hydration”</a:t>
            </a:r>
          </a:p>
        </p:txBody>
      </p:sp>
      <p:sp>
        <p:nvSpPr>
          <p:cNvPr id="18449" name="Text Box 37"/>
          <p:cNvSpPr txBox="1">
            <a:spLocks noChangeArrowheads="1"/>
          </p:cNvSpPr>
          <p:nvPr/>
        </p:nvSpPr>
        <p:spPr bwMode="auto">
          <a:xfrm>
            <a:off x="6418263" y="4508500"/>
            <a:ext cx="1731962" cy="276225"/>
          </a:xfrm>
          <a:prstGeom prst="rect">
            <a:avLst/>
          </a:prstGeom>
          <a:noFill/>
          <a:ln w="9525">
            <a:noFill/>
            <a:miter lim="800000"/>
            <a:headEnd/>
            <a:tailEnd/>
          </a:ln>
        </p:spPr>
        <p:txBody>
          <a:bodyPr>
            <a:spAutoFit/>
          </a:bodyPr>
          <a:lstStyle/>
          <a:p>
            <a:pPr algn="ctr" eaLnBrk="0" hangingPunct="0">
              <a:spcBef>
                <a:spcPct val="50000"/>
              </a:spcBef>
            </a:pPr>
            <a:r>
              <a:rPr lang="en-US" sz="1200" b="1">
                <a:solidFill>
                  <a:srgbClr val="FFFF00"/>
                </a:solidFill>
                <a:latin typeface="Times New Roman" pitchFamily="18" charset="0"/>
                <a:cs typeface="Times New Roman" pitchFamily="18" charset="0"/>
              </a:rPr>
              <a:t>“Water replacement”</a:t>
            </a:r>
          </a:p>
        </p:txBody>
      </p:sp>
      <p:grpSp>
        <p:nvGrpSpPr>
          <p:cNvPr id="18450" name="Group 60"/>
          <p:cNvGrpSpPr>
            <a:grpSpLocks/>
          </p:cNvGrpSpPr>
          <p:nvPr/>
        </p:nvGrpSpPr>
        <p:grpSpPr bwMode="auto">
          <a:xfrm>
            <a:off x="4002088" y="1558925"/>
            <a:ext cx="1903412" cy="1420813"/>
            <a:chOff x="3650171" y="1540359"/>
            <a:chExt cx="2149900" cy="1649358"/>
          </a:xfrm>
        </p:grpSpPr>
        <p:pic>
          <p:nvPicPr>
            <p:cNvPr id="18480" name="Picture 3" descr="5"/>
            <p:cNvPicPr>
              <a:picLocks noChangeAspect="1" noChangeArrowheads="1"/>
            </p:cNvPicPr>
            <p:nvPr/>
          </p:nvPicPr>
          <p:blipFill>
            <a:blip r:embed="rId7"/>
            <a:srcRect/>
            <a:stretch>
              <a:fillRect/>
            </a:stretch>
          </p:blipFill>
          <p:spPr bwMode="auto">
            <a:xfrm>
              <a:off x="3820106" y="1540359"/>
              <a:ext cx="1628712" cy="1377789"/>
            </a:xfrm>
            <a:prstGeom prst="rect">
              <a:avLst/>
            </a:prstGeom>
            <a:noFill/>
            <a:ln w="9525">
              <a:noFill/>
              <a:miter lim="800000"/>
              <a:headEnd/>
              <a:tailEnd/>
            </a:ln>
          </p:spPr>
        </p:pic>
        <p:sp>
          <p:nvSpPr>
            <p:cNvPr id="18481" name="Line 19"/>
            <p:cNvSpPr>
              <a:spLocks noChangeShapeType="1"/>
            </p:cNvSpPr>
            <p:nvPr/>
          </p:nvSpPr>
          <p:spPr bwMode="auto">
            <a:xfrm flipV="1">
              <a:off x="4810628" y="2570646"/>
              <a:ext cx="65148" cy="390939"/>
            </a:xfrm>
            <a:prstGeom prst="line">
              <a:avLst/>
            </a:prstGeom>
            <a:noFill/>
            <a:ln w="38100">
              <a:solidFill>
                <a:srgbClr val="00FF00"/>
              </a:solidFill>
              <a:round/>
              <a:headEnd/>
              <a:tailEnd type="triangle" w="med" len="med"/>
            </a:ln>
          </p:spPr>
          <p:txBody>
            <a:bodyPr/>
            <a:lstStyle/>
            <a:p>
              <a:endParaRPr lang="en-US"/>
            </a:p>
          </p:txBody>
        </p:sp>
        <p:sp>
          <p:nvSpPr>
            <p:cNvPr id="18482" name="Text Box 20"/>
            <p:cNvSpPr txBox="1">
              <a:spLocks noChangeArrowheads="1"/>
            </p:cNvSpPr>
            <p:nvPr/>
          </p:nvSpPr>
          <p:spPr bwMode="auto">
            <a:xfrm>
              <a:off x="3650171" y="2912718"/>
              <a:ext cx="2149900" cy="276999"/>
            </a:xfrm>
            <a:prstGeom prst="rect">
              <a:avLst/>
            </a:prstGeom>
            <a:noFill/>
            <a:ln w="9525">
              <a:noFill/>
              <a:miter lim="800000"/>
              <a:headEnd/>
              <a:tailEnd/>
            </a:ln>
          </p:spPr>
          <p:txBody>
            <a:bodyPr>
              <a:spAutoFit/>
            </a:bodyPr>
            <a:lstStyle/>
            <a:p>
              <a:pPr algn="ctr" eaLnBrk="0" hangingPunct="0">
                <a:spcBef>
                  <a:spcPct val="50000"/>
                </a:spcBef>
              </a:pPr>
              <a:r>
                <a:rPr lang="en-US" sz="1200" b="1">
                  <a:solidFill>
                    <a:schemeClr val="bg1"/>
                  </a:solidFill>
                  <a:latin typeface="Times New Roman" pitchFamily="18" charset="0"/>
                  <a:cs typeface="Times New Roman" pitchFamily="18" charset="0"/>
                </a:rPr>
                <a:t>Phase separated ice</a:t>
              </a:r>
            </a:p>
          </p:txBody>
        </p:sp>
        <p:sp>
          <p:nvSpPr>
            <p:cNvPr id="18483" name="Oval 256"/>
            <p:cNvSpPr>
              <a:spLocks noChangeArrowheads="1"/>
            </p:cNvSpPr>
            <p:nvPr/>
          </p:nvSpPr>
          <p:spPr bwMode="auto">
            <a:xfrm rot="-2722455">
              <a:off x="3900074" y="1815307"/>
              <a:ext cx="504825" cy="268288"/>
            </a:xfrm>
            <a:prstGeom prst="ellipse">
              <a:avLst/>
            </a:prstGeom>
            <a:solidFill>
              <a:schemeClr val="accent2"/>
            </a:solidFill>
            <a:ln w="9525" algn="ctr">
              <a:solidFill>
                <a:schemeClr val="tx1"/>
              </a:solidFill>
              <a:round/>
              <a:headEnd/>
              <a:tailEnd/>
            </a:ln>
          </p:spPr>
          <p:txBody>
            <a:bodyPr/>
            <a:lstStyle/>
            <a:p>
              <a:pPr eaLnBrk="0" hangingPunct="0"/>
              <a:endParaRPr lang="en-US">
                <a:latin typeface="Times New Roman" pitchFamily="18" charset="0"/>
                <a:cs typeface="Times New Roman" pitchFamily="18" charset="0"/>
              </a:endParaRPr>
            </a:p>
          </p:txBody>
        </p:sp>
        <p:sp>
          <p:nvSpPr>
            <p:cNvPr id="18484" name="Oval 258"/>
            <p:cNvSpPr>
              <a:spLocks noChangeArrowheads="1"/>
            </p:cNvSpPr>
            <p:nvPr/>
          </p:nvSpPr>
          <p:spPr bwMode="auto">
            <a:xfrm rot="-2722455">
              <a:off x="4021518" y="1973263"/>
              <a:ext cx="504825" cy="266700"/>
            </a:xfrm>
            <a:prstGeom prst="ellipse">
              <a:avLst/>
            </a:prstGeom>
            <a:solidFill>
              <a:schemeClr val="accent2"/>
            </a:solidFill>
            <a:ln w="9525" algn="ctr">
              <a:solidFill>
                <a:schemeClr val="tx1"/>
              </a:solidFill>
              <a:round/>
              <a:headEnd/>
              <a:tailEnd/>
            </a:ln>
          </p:spPr>
          <p:txBody>
            <a:bodyPr/>
            <a:lstStyle/>
            <a:p>
              <a:pPr eaLnBrk="0" hangingPunct="0"/>
              <a:endParaRPr lang="en-US">
                <a:latin typeface="Times New Roman" pitchFamily="18" charset="0"/>
                <a:cs typeface="Times New Roman" pitchFamily="18" charset="0"/>
              </a:endParaRPr>
            </a:p>
          </p:txBody>
        </p:sp>
        <p:sp>
          <p:nvSpPr>
            <p:cNvPr id="18485" name="Oval 260"/>
            <p:cNvSpPr>
              <a:spLocks noChangeArrowheads="1"/>
            </p:cNvSpPr>
            <p:nvPr/>
          </p:nvSpPr>
          <p:spPr bwMode="auto">
            <a:xfrm rot="-2722455">
              <a:off x="4346162" y="2035969"/>
              <a:ext cx="506412" cy="266700"/>
            </a:xfrm>
            <a:prstGeom prst="ellipse">
              <a:avLst/>
            </a:prstGeom>
            <a:solidFill>
              <a:schemeClr val="accent2"/>
            </a:solidFill>
            <a:ln w="9525" algn="ctr">
              <a:solidFill>
                <a:schemeClr val="tx1"/>
              </a:solidFill>
              <a:round/>
              <a:headEnd/>
              <a:tailEnd/>
            </a:ln>
          </p:spPr>
          <p:txBody>
            <a:bodyPr/>
            <a:lstStyle/>
            <a:p>
              <a:pPr eaLnBrk="0" hangingPunct="0"/>
              <a:endParaRPr lang="en-US">
                <a:latin typeface="Times New Roman" pitchFamily="18" charset="0"/>
                <a:cs typeface="Times New Roman" pitchFamily="18" charset="0"/>
              </a:endParaRPr>
            </a:p>
          </p:txBody>
        </p:sp>
        <p:sp>
          <p:nvSpPr>
            <p:cNvPr id="18486" name="Oval 261"/>
            <p:cNvSpPr>
              <a:spLocks noChangeArrowheads="1"/>
            </p:cNvSpPr>
            <p:nvPr/>
          </p:nvSpPr>
          <p:spPr bwMode="auto">
            <a:xfrm rot="-2722455">
              <a:off x="4360449" y="1729582"/>
              <a:ext cx="506413" cy="266700"/>
            </a:xfrm>
            <a:prstGeom prst="ellipse">
              <a:avLst/>
            </a:prstGeom>
            <a:solidFill>
              <a:schemeClr val="accent2"/>
            </a:solidFill>
            <a:ln w="9525" algn="ctr">
              <a:solidFill>
                <a:schemeClr val="tx1"/>
              </a:solidFill>
              <a:round/>
              <a:headEnd/>
              <a:tailEnd/>
            </a:ln>
          </p:spPr>
          <p:txBody>
            <a:bodyPr/>
            <a:lstStyle/>
            <a:p>
              <a:pPr eaLnBrk="0" hangingPunct="0"/>
              <a:endParaRPr lang="en-US">
                <a:latin typeface="Times New Roman" pitchFamily="18" charset="0"/>
                <a:cs typeface="Times New Roman" pitchFamily="18" charset="0"/>
              </a:endParaRPr>
            </a:p>
          </p:txBody>
        </p:sp>
      </p:grpSp>
      <p:grpSp>
        <p:nvGrpSpPr>
          <p:cNvPr id="18451" name="Group 62"/>
          <p:cNvGrpSpPr>
            <a:grpSpLocks/>
          </p:cNvGrpSpPr>
          <p:nvPr/>
        </p:nvGrpSpPr>
        <p:grpSpPr bwMode="auto">
          <a:xfrm>
            <a:off x="4130675" y="3238500"/>
            <a:ext cx="1479550" cy="1233488"/>
            <a:chOff x="2128161" y="3699723"/>
            <a:chExt cx="2084752" cy="1414440"/>
          </a:xfrm>
        </p:grpSpPr>
        <p:pic>
          <p:nvPicPr>
            <p:cNvPr id="18475" name="Picture 35"/>
            <p:cNvPicPr>
              <a:picLocks noChangeAspect="1" noChangeArrowheads="1"/>
            </p:cNvPicPr>
            <p:nvPr/>
          </p:nvPicPr>
          <p:blipFill>
            <a:blip r:embed="rId8"/>
            <a:srcRect/>
            <a:stretch>
              <a:fillRect/>
            </a:stretch>
          </p:blipFill>
          <p:spPr bwMode="auto">
            <a:xfrm>
              <a:off x="2128161" y="3699723"/>
              <a:ext cx="2084752" cy="1414440"/>
            </a:xfrm>
            <a:prstGeom prst="rect">
              <a:avLst/>
            </a:prstGeom>
            <a:noFill/>
            <a:ln w="9525">
              <a:noFill/>
              <a:miter lim="800000"/>
              <a:headEnd/>
              <a:tailEnd/>
            </a:ln>
          </p:spPr>
        </p:pic>
        <p:sp>
          <p:nvSpPr>
            <p:cNvPr id="18476" name="Oval 262"/>
            <p:cNvSpPr>
              <a:spLocks noChangeArrowheads="1"/>
            </p:cNvSpPr>
            <p:nvPr/>
          </p:nvSpPr>
          <p:spPr bwMode="auto">
            <a:xfrm rot="-2722455">
              <a:off x="2348021" y="4142728"/>
              <a:ext cx="504825" cy="266700"/>
            </a:xfrm>
            <a:prstGeom prst="ellipse">
              <a:avLst/>
            </a:prstGeom>
            <a:solidFill>
              <a:schemeClr val="accent2"/>
            </a:solidFill>
            <a:ln w="9525" algn="ctr">
              <a:solidFill>
                <a:schemeClr val="tx1"/>
              </a:solidFill>
              <a:round/>
              <a:headEnd/>
              <a:tailEnd/>
            </a:ln>
          </p:spPr>
          <p:txBody>
            <a:bodyPr/>
            <a:lstStyle/>
            <a:p>
              <a:pPr eaLnBrk="0" hangingPunct="0"/>
              <a:endParaRPr lang="en-US">
                <a:latin typeface="Times New Roman" pitchFamily="18" charset="0"/>
                <a:cs typeface="Times New Roman" pitchFamily="18" charset="0"/>
              </a:endParaRPr>
            </a:p>
          </p:txBody>
        </p:sp>
        <p:sp>
          <p:nvSpPr>
            <p:cNvPr id="18477" name="Oval 263"/>
            <p:cNvSpPr>
              <a:spLocks noChangeArrowheads="1"/>
            </p:cNvSpPr>
            <p:nvPr/>
          </p:nvSpPr>
          <p:spPr bwMode="auto">
            <a:xfrm rot="-2722455">
              <a:off x="2829827" y="4341959"/>
              <a:ext cx="506413" cy="266700"/>
            </a:xfrm>
            <a:prstGeom prst="ellipse">
              <a:avLst/>
            </a:prstGeom>
            <a:solidFill>
              <a:schemeClr val="accent2"/>
            </a:solidFill>
            <a:ln w="9525" algn="ctr">
              <a:solidFill>
                <a:schemeClr val="tx1"/>
              </a:solidFill>
              <a:round/>
              <a:headEnd/>
              <a:tailEnd/>
            </a:ln>
          </p:spPr>
          <p:txBody>
            <a:bodyPr/>
            <a:lstStyle/>
            <a:p>
              <a:pPr eaLnBrk="0" hangingPunct="0"/>
              <a:endParaRPr lang="en-US">
                <a:latin typeface="Times New Roman" pitchFamily="18" charset="0"/>
                <a:cs typeface="Times New Roman" pitchFamily="18" charset="0"/>
              </a:endParaRPr>
            </a:p>
          </p:txBody>
        </p:sp>
        <p:sp>
          <p:nvSpPr>
            <p:cNvPr id="18478" name="Oval 265"/>
            <p:cNvSpPr>
              <a:spLocks noChangeArrowheads="1"/>
            </p:cNvSpPr>
            <p:nvPr/>
          </p:nvSpPr>
          <p:spPr bwMode="auto">
            <a:xfrm rot="-2722455">
              <a:off x="3421965" y="4207021"/>
              <a:ext cx="506412" cy="266700"/>
            </a:xfrm>
            <a:prstGeom prst="ellipse">
              <a:avLst/>
            </a:prstGeom>
            <a:solidFill>
              <a:schemeClr val="accent2"/>
            </a:solidFill>
            <a:ln w="9525" algn="ctr">
              <a:solidFill>
                <a:schemeClr val="tx1"/>
              </a:solidFill>
              <a:round/>
              <a:headEnd/>
              <a:tailEnd/>
            </a:ln>
          </p:spPr>
          <p:txBody>
            <a:bodyPr/>
            <a:lstStyle/>
            <a:p>
              <a:pPr eaLnBrk="0" hangingPunct="0"/>
              <a:endParaRPr lang="en-US">
                <a:latin typeface="Times New Roman" pitchFamily="18" charset="0"/>
                <a:cs typeface="Times New Roman" pitchFamily="18" charset="0"/>
              </a:endParaRPr>
            </a:p>
          </p:txBody>
        </p:sp>
        <p:sp>
          <p:nvSpPr>
            <p:cNvPr id="18479" name="Oval 266"/>
            <p:cNvSpPr>
              <a:spLocks noChangeArrowheads="1"/>
            </p:cNvSpPr>
            <p:nvPr/>
          </p:nvSpPr>
          <p:spPr bwMode="auto">
            <a:xfrm rot="-2722455">
              <a:off x="3452128" y="4518171"/>
              <a:ext cx="506412" cy="266700"/>
            </a:xfrm>
            <a:prstGeom prst="ellipse">
              <a:avLst/>
            </a:prstGeom>
            <a:solidFill>
              <a:schemeClr val="accent2"/>
            </a:solidFill>
            <a:ln w="9525" algn="ctr">
              <a:solidFill>
                <a:schemeClr val="tx1"/>
              </a:solidFill>
              <a:round/>
              <a:headEnd/>
              <a:tailEnd/>
            </a:ln>
          </p:spPr>
          <p:txBody>
            <a:bodyPr/>
            <a:lstStyle/>
            <a:p>
              <a:pPr eaLnBrk="0" hangingPunct="0"/>
              <a:endParaRPr lang="en-US">
                <a:latin typeface="Times New Roman" pitchFamily="18" charset="0"/>
                <a:cs typeface="Times New Roman" pitchFamily="18" charset="0"/>
              </a:endParaRPr>
            </a:p>
          </p:txBody>
        </p:sp>
      </p:grpSp>
      <p:grpSp>
        <p:nvGrpSpPr>
          <p:cNvPr id="18452" name="Group 63"/>
          <p:cNvGrpSpPr>
            <a:grpSpLocks/>
          </p:cNvGrpSpPr>
          <p:nvPr/>
        </p:nvGrpSpPr>
        <p:grpSpPr bwMode="auto">
          <a:xfrm>
            <a:off x="6534150" y="3248025"/>
            <a:ext cx="1579563" cy="1244600"/>
            <a:chOff x="5338486" y="3634205"/>
            <a:chExt cx="2215049" cy="1502672"/>
          </a:xfrm>
        </p:grpSpPr>
        <p:pic>
          <p:nvPicPr>
            <p:cNvPr id="18468" name="Picture 129"/>
            <p:cNvPicPr>
              <a:picLocks noChangeAspect="1" noChangeArrowheads="1"/>
            </p:cNvPicPr>
            <p:nvPr/>
          </p:nvPicPr>
          <p:blipFill>
            <a:blip r:embed="rId9"/>
            <a:srcRect/>
            <a:stretch>
              <a:fillRect/>
            </a:stretch>
          </p:blipFill>
          <p:spPr bwMode="auto">
            <a:xfrm>
              <a:off x="5338486" y="3634205"/>
              <a:ext cx="2215049" cy="1502672"/>
            </a:xfrm>
            <a:prstGeom prst="rect">
              <a:avLst/>
            </a:prstGeom>
            <a:noFill/>
            <a:ln w="9525">
              <a:noFill/>
              <a:miter lim="800000"/>
              <a:headEnd/>
              <a:tailEnd/>
            </a:ln>
          </p:spPr>
        </p:pic>
        <p:sp>
          <p:nvSpPr>
            <p:cNvPr id="18469" name="Oval 267"/>
            <p:cNvSpPr>
              <a:spLocks noChangeArrowheads="1"/>
            </p:cNvSpPr>
            <p:nvPr/>
          </p:nvSpPr>
          <p:spPr bwMode="auto">
            <a:xfrm rot="-2722455">
              <a:off x="5576474" y="3995844"/>
              <a:ext cx="506413" cy="266700"/>
            </a:xfrm>
            <a:prstGeom prst="ellipse">
              <a:avLst/>
            </a:prstGeom>
            <a:solidFill>
              <a:schemeClr val="accent2"/>
            </a:solidFill>
            <a:ln w="9525" algn="ctr">
              <a:solidFill>
                <a:schemeClr val="tx1"/>
              </a:solidFill>
              <a:round/>
              <a:headEnd/>
              <a:tailEnd/>
            </a:ln>
          </p:spPr>
          <p:txBody>
            <a:bodyPr/>
            <a:lstStyle/>
            <a:p>
              <a:pPr eaLnBrk="0" hangingPunct="0"/>
              <a:endParaRPr lang="en-US">
                <a:latin typeface="Times New Roman" pitchFamily="18" charset="0"/>
                <a:cs typeface="Times New Roman" pitchFamily="18" charset="0"/>
              </a:endParaRPr>
            </a:p>
          </p:txBody>
        </p:sp>
        <p:sp>
          <p:nvSpPr>
            <p:cNvPr id="18470" name="Oval 268"/>
            <p:cNvSpPr>
              <a:spLocks noChangeArrowheads="1"/>
            </p:cNvSpPr>
            <p:nvPr/>
          </p:nvSpPr>
          <p:spPr bwMode="auto">
            <a:xfrm rot="-2722455">
              <a:off x="6119399" y="4297469"/>
              <a:ext cx="504825" cy="268288"/>
            </a:xfrm>
            <a:prstGeom prst="ellipse">
              <a:avLst/>
            </a:prstGeom>
            <a:solidFill>
              <a:schemeClr val="accent2"/>
            </a:solidFill>
            <a:ln w="9525" algn="ctr">
              <a:solidFill>
                <a:schemeClr val="tx1"/>
              </a:solidFill>
              <a:round/>
              <a:headEnd/>
              <a:tailEnd/>
            </a:ln>
          </p:spPr>
          <p:txBody>
            <a:bodyPr/>
            <a:lstStyle/>
            <a:p>
              <a:pPr eaLnBrk="0" hangingPunct="0"/>
              <a:endParaRPr lang="en-US">
                <a:latin typeface="Times New Roman" pitchFamily="18" charset="0"/>
                <a:cs typeface="Times New Roman" pitchFamily="18" charset="0"/>
              </a:endParaRPr>
            </a:p>
          </p:txBody>
        </p:sp>
        <p:sp>
          <p:nvSpPr>
            <p:cNvPr id="18471" name="Oval 270"/>
            <p:cNvSpPr>
              <a:spLocks noChangeArrowheads="1"/>
            </p:cNvSpPr>
            <p:nvPr/>
          </p:nvSpPr>
          <p:spPr bwMode="auto">
            <a:xfrm rot="-2722455">
              <a:off x="6732968" y="4153800"/>
              <a:ext cx="506413" cy="268287"/>
            </a:xfrm>
            <a:prstGeom prst="ellipse">
              <a:avLst/>
            </a:prstGeom>
            <a:solidFill>
              <a:schemeClr val="accent2"/>
            </a:solidFill>
            <a:ln w="9525" algn="ctr">
              <a:solidFill>
                <a:schemeClr val="tx1"/>
              </a:solidFill>
              <a:round/>
              <a:headEnd/>
              <a:tailEnd/>
            </a:ln>
          </p:spPr>
          <p:txBody>
            <a:bodyPr/>
            <a:lstStyle/>
            <a:p>
              <a:pPr eaLnBrk="0" hangingPunct="0"/>
              <a:endParaRPr lang="en-US">
                <a:latin typeface="Times New Roman" pitchFamily="18" charset="0"/>
                <a:cs typeface="Times New Roman" pitchFamily="18" charset="0"/>
              </a:endParaRPr>
            </a:p>
          </p:txBody>
        </p:sp>
        <p:sp>
          <p:nvSpPr>
            <p:cNvPr id="18472" name="Oval 271"/>
            <p:cNvSpPr>
              <a:spLocks noChangeArrowheads="1"/>
            </p:cNvSpPr>
            <p:nvPr/>
          </p:nvSpPr>
          <p:spPr bwMode="auto">
            <a:xfrm rot="-2722455">
              <a:off x="6730587" y="4505431"/>
              <a:ext cx="506412" cy="266700"/>
            </a:xfrm>
            <a:prstGeom prst="ellipse">
              <a:avLst/>
            </a:prstGeom>
            <a:solidFill>
              <a:schemeClr val="accent2"/>
            </a:solidFill>
            <a:ln w="9525" algn="ctr">
              <a:solidFill>
                <a:schemeClr val="tx1"/>
              </a:solidFill>
              <a:round/>
              <a:headEnd/>
              <a:tailEnd/>
            </a:ln>
          </p:spPr>
          <p:txBody>
            <a:bodyPr/>
            <a:lstStyle/>
            <a:p>
              <a:pPr eaLnBrk="0" hangingPunct="0"/>
              <a:endParaRPr lang="en-US">
                <a:latin typeface="Times New Roman" pitchFamily="18" charset="0"/>
                <a:cs typeface="Times New Roman" pitchFamily="18" charset="0"/>
              </a:endParaRPr>
            </a:p>
          </p:txBody>
        </p:sp>
        <p:sp>
          <p:nvSpPr>
            <p:cNvPr id="18473" name="AutoShape 31"/>
            <p:cNvSpPr>
              <a:spLocks noChangeArrowheads="1"/>
            </p:cNvSpPr>
            <p:nvPr/>
          </p:nvSpPr>
          <p:spPr bwMode="auto">
            <a:xfrm>
              <a:off x="6990143" y="4584012"/>
              <a:ext cx="195263" cy="195263"/>
            </a:xfrm>
            <a:prstGeom prst="triangle">
              <a:avLst>
                <a:gd name="adj" fmla="val 50000"/>
              </a:avLst>
            </a:prstGeom>
            <a:solidFill>
              <a:srgbClr val="00FF00"/>
            </a:solidFill>
            <a:ln w="9525">
              <a:noFill/>
              <a:miter lim="800000"/>
              <a:headEnd/>
              <a:tailEnd/>
            </a:ln>
          </p:spPr>
          <p:txBody>
            <a:bodyPr wrap="none" anchor="ctr"/>
            <a:lstStyle/>
            <a:p>
              <a:pPr eaLnBrk="0" hangingPunct="0"/>
              <a:endParaRPr lang="en-US">
                <a:latin typeface="Times New Roman" pitchFamily="18" charset="0"/>
                <a:cs typeface="Times New Roman" pitchFamily="18" charset="0"/>
              </a:endParaRPr>
            </a:p>
          </p:txBody>
        </p:sp>
        <p:sp>
          <p:nvSpPr>
            <p:cNvPr id="18474" name="AutoShape 31"/>
            <p:cNvSpPr>
              <a:spLocks noChangeArrowheads="1"/>
            </p:cNvSpPr>
            <p:nvPr/>
          </p:nvSpPr>
          <p:spPr bwMode="auto">
            <a:xfrm>
              <a:off x="5782056" y="4125225"/>
              <a:ext cx="195262" cy="195262"/>
            </a:xfrm>
            <a:prstGeom prst="triangle">
              <a:avLst>
                <a:gd name="adj" fmla="val 50000"/>
              </a:avLst>
            </a:prstGeom>
            <a:solidFill>
              <a:srgbClr val="00FF00"/>
            </a:solidFill>
            <a:ln w="9525">
              <a:noFill/>
              <a:miter lim="800000"/>
              <a:headEnd/>
              <a:tailEnd/>
            </a:ln>
          </p:spPr>
          <p:txBody>
            <a:bodyPr wrap="none" anchor="ctr"/>
            <a:lstStyle/>
            <a:p>
              <a:pPr eaLnBrk="0" hangingPunct="0"/>
              <a:endParaRPr lang="en-US">
                <a:latin typeface="Times New Roman" pitchFamily="18" charset="0"/>
                <a:cs typeface="Times New Roman" pitchFamily="18" charset="0"/>
              </a:endParaRPr>
            </a:p>
          </p:txBody>
        </p:sp>
      </p:grpSp>
      <p:sp>
        <p:nvSpPr>
          <p:cNvPr id="18453" name="Line 15"/>
          <p:cNvSpPr>
            <a:spLocks noChangeAspect="1" noChangeShapeType="1"/>
          </p:cNvSpPr>
          <p:nvPr/>
        </p:nvSpPr>
        <p:spPr bwMode="auto">
          <a:xfrm>
            <a:off x="5829300" y="4067175"/>
            <a:ext cx="569913" cy="1588"/>
          </a:xfrm>
          <a:prstGeom prst="line">
            <a:avLst/>
          </a:prstGeom>
          <a:noFill/>
          <a:ln w="57150">
            <a:solidFill>
              <a:schemeClr val="bg1"/>
            </a:solidFill>
            <a:round/>
            <a:headEnd/>
            <a:tailEnd type="triangle" w="med" len="med"/>
          </a:ln>
        </p:spPr>
        <p:txBody>
          <a:bodyPr/>
          <a:lstStyle/>
          <a:p>
            <a:endParaRPr lang="en-US"/>
          </a:p>
        </p:txBody>
      </p:sp>
      <p:grpSp>
        <p:nvGrpSpPr>
          <p:cNvPr id="18454" name="Group 59"/>
          <p:cNvGrpSpPr>
            <a:grpSpLocks/>
          </p:cNvGrpSpPr>
          <p:nvPr/>
        </p:nvGrpSpPr>
        <p:grpSpPr bwMode="auto">
          <a:xfrm>
            <a:off x="1095375" y="2741613"/>
            <a:ext cx="2146300" cy="1487487"/>
            <a:chOff x="979083" y="1475202"/>
            <a:chExt cx="2672898" cy="1681936"/>
          </a:xfrm>
        </p:grpSpPr>
        <p:pic>
          <p:nvPicPr>
            <p:cNvPr id="11" name="Picture 4"/>
            <p:cNvPicPr>
              <a:picLocks noChangeAspect="1" noChangeArrowheads="1"/>
            </p:cNvPicPr>
            <p:nvPr/>
          </p:nvPicPr>
          <p:blipFill>
            <a:blip r:embed="rId10" cstate="print"/>
            <a:srcRect/>
            <a:stretch>
              <a:fillRect/>
            </a:stretch>
          </p:blipFill>
          <p:spPr bwMode="auto">
            <a:xfrm>
              <a:off x="979083" y="1475202"/>
              <a:ext cx="2019603" cy="1369644"/>
            </a:xfrm>
            <a:prstGeom prst="ellipse">
              <a:avLst/>
            </a:prstGeom>
            <a:noFill/>
            <a:ln w="9525">
              <a:noFill/>
              <a:miter lim="800000"/>
              <a:headEnd/>
              <a:tailEnd/>
            </a:ln>
          </p:spPr>
        </p:pic>
        <p:sp>
          <p:nvSpPr>
            <p:cNvPr id="18460" name="Text Box 11"/>
            <p:cNvSpPr txBox="1">
              <a:spLocks noChangeArrowheads="1"/>
            </p:cNvSpPr>
            <p:nvPr/>
          </p:nvSpPr>
          <p:spPr bwMode="auto">
            <a:xfrm>
              <a:off x="1775485" y="2880139"/>
              <a:ext cx="1876496" cy="276999"/>
            </a:xfrm>
            <a:prstGeom prst="rect">
              <a:avLst/>
            </a:prstGeom>
            <a:noFill/>
            <a:ln w="9525">
              <a:noFill/>
              <a:miter lim="800000"/>
              <a:headEnd/>
              <a:tailEnd/>
            </a:ln>
          </p:spPr>
          <p:txBody>
            <a:bodyPr>
              <a:spAutoFit/>
            </a:bodyPr>
            <a:lstStyle/>
            <a:p>
              <a:pPr algn="ctr" eaLnBrk="0" hangingPunct="0">
                <a:spcBef>
                  <a:spcPct val="50000"/>
                </a:spcBef>
              </a:pPr>
              <a:r>
                <a:rPr lang="en-US" sz="1200" b="1">
                  <a:solidFill>
                    <a:schemeClr val="bg1"/>
                  </a:solidFill>
                  <a:latin typeface="Times New Roman" pitchFamily="18" charset="0"/>
                  <a:cs typeface="Times New Roman" pitchFamily="18" charset="0"/>
                </a:rPr>
                <a:t>Native Protein</a:t>
              </a:r>
            </a:p>
          </p:txBody>
        </p:sp>
        <p:sp>
          <p:nvSpPr>
            <p:cNvPr id="18461" name="Line 12"/>
            <p:cNvSpPr>
              <a:spLocks noChangeShapeType="1"/>
            </p:cNvSpPr>
            <p:nvPr/>
          </p:nvSpPr>
          <p:spPr bwMode="auto">
            <a:xfrm flipH="1" flipV="1">
              <a:off x="1374045" y="2490558"/>
              <a:ext cx="65148" cy="390939"/>
            </a:xfrm>
            <a:prstGeom prst="line">
              <a:avLst/>
            </a:prstGeom>
            <a:noFill/>
            <a:ln w="38100">
              <a:solidFill>
                <a:srgbClr val="00FF00"/>
              </a:solidFill>
              <a:round/>
              <a:headEnd/>
              <a:tailEnd type="triangle" w="med" len="med"/>
            </a:ln>
          </p:spPr>
          <p:txBody>
            <a:bodyPr/>
            <a:lstStyle/>
            <a:p>
              <a:endParaRPr lang="en-US"/>
            </a:p>
          </p:txBody>
        </p:sp>
        <p:sp>
          <p:nvSpPr>
            <p:cNvPr id="18462" name="Text Box 13"/>
            <p:cNvSpPr txBox="1">
              <a:spLocks noChangeArrowheads="1"/>
            </p:cNvSpPr>
            <p:nvPr/>
          </p:nvSpPr>
          <p:spPr bwMode="auto">
            <a:xfrm>
              <a:off x="1048303" y="2873353"/>
              <a:ext cx="1107524" cy="276999"/>
            </a:xfrm>
            <a:prstGeom prst="rect">
              <a:avLst/>
            </a:prstGeom>
            <a:noFill/>
            <a:ln w="9525">
              <a:noFill/>
              <a:miter lim="800000"/>
              <a:headEnd/>
              <a:tailEnd/>
            </a:ln>
          </p:spPr>
          <p:txBody>
            <a:bodyPr>
              <a:spAutoFit/>
            </a:bodyPr>
            <a:lstStyle/>
            <a:p>
              <a:pPr algn="ctr" eaLnBrk="0" hangingPunct="0">
                <a:spcBef>
                  <a:spcPct val="50000"/>
                </a:spcBef>
              </a:pPr>
              <a:r>
                <a:rPr lang="en-US" sz="1200" b="1">
                  <a:solidFill>
                    <a:schemeClr val="bg1"/>
                  </a:solidFill>
                  <a:latin typeface="Times New Roman" pitchFamily="18" charset="0"/>
                  <a:cs typeface="Times New Roman" pitchFamily="18" charset="0"/>
                </a:rPr>
                <a:t>Water</a:t>
              </a:r>
            </a:p>
          </p:txBody>
        </p:sp>
        <p:sp>
          <p:nvSpPr>
            <p:cNvPr id="18463" name="Oval 184"/>
            <p:cNvSpPr>
              <a:spLocks noChangeArrowheads="1"/>
            </p:cNvSpPr>
            <p:nvPr/>
          </p:nvSpPr>
          <p:spPr bwMode="auto">
            <a:xfrm rot="-2722455">
              <a:off x="1165606" y="1876425"/>
              <a:ext cx="506412" cy="268288"/>
            </a:xfrm>
            <a:prstGeom prst="ellipse">
              <a:avLst/>
            </a:prstGeom>
            <a:solidFill>
              <a:schemeClr val="accent2"/>
            </a:solidFill>
            <a:ln w="9525" algn="ctr">
              <a:solidFill>
                <a:schemeClr val="tx1"/>
              </a:solidFill>
              <a:round/>
              <a:headEnd/>
              <a:tailEnd/>
            </a:ln>
          </p:spPr>
          <p:txBody>
            <a:bodyPr/>
            <a:lstStyle/>
            <a:p>
              <a:pPr eaLnBrk="0" hangingPunct="0"/>
              <a:endParaRPr lang="en-US">
                <a:latin typeface="Times New Roman" pitchFamily="18" charset="0"/>
                <a:cs typeface="Times New Roman" pitchFamily="18" charset="0"/>
              </a:endParaRPr>
            </a:p>
          </p:txBody>
        </p:sp>
        <p:sp>
          <p:nvSpPr>
            <p:cNvPr id="18464" name="Oval 185"/>
            <p:cNvSpPr>
              <a:spLocks noChangeArrowheads="1"/>
            </p:cNvSpPr>
            <p:nvPr/>
          </p:nvSpPr>
          <p:spPr bwMode="auto">
            <a:xfrm rot="-2722455">
              <a:off x="1649793" y="2076451"/>
              <a:ext cx="504825" cy="266700"/>
            </a:xfrm>
            <a:prstGeom prst="ellipse">
              <a:avLst/>
            </a:prstGeom>
            <a:solidFill>
              <a:schemeClr val="accent2"/>
            </a:solidFill>
            <a:ln w="9525" algn="ctr">
              <a:solidFill>
                <a:schemeClr val="tx1"/>
              </a:solidFill>
              <a:round/>
              <a:headEnd/>
              <a:tailEnd/>
            </a:ln>
          </p:spPr>
          <p:txBody>
            <a:bodyPr/>
            <a:lstStyle/>
            <a:p>
              <a:pPr eaLnBrk="0" hangingPunct="0"/>
              <a:endParaRPr lang="en-US">
                <a:latin typeface="Times New Roman" pitchFamily="18" charset="0"/>
                <a:cs typeface="Times New Roman" pitchFamily="18" charset="0"/>
              </a:endParaRPr>
            </a:p>
          </p:txBody>
        </p:sp>
        <p:sp>
          <p:nvSpPr>
            <p:cNvPr id="18465" name="Oval 186"/>
            <p:cNvSpPr>
              <a:spLocks noChangeArrowheads="1"/>
            </p:cNvSpPr>
            <p:nvPr/>
          </p:nvSpPr>
          <p:spPr bwMode="auto">
            <a:xfrm rot="-2722455">
              <a:off x="2201450" y="1950244"/>
              <a:ext cx="506412" cy="266700"/>
            </a:xfrm>
            <a:prstGeom prst="ellipse">
              <a:avLst/>
            </a:prstGeom>
            <a:solidFill>
              <a:schemeClr val="accent2"/>
            </a:solidFill>
            <a:ln w="9525" algn="ctr">
              <a:solidFill>
                <a:schemeClr val="tx1"/>
              </a:solidFill>
              <a:round/>
              <a:headEnd/>
              <a:tailEnd/>
            </a:ln>
          </p:spPr>
          <p:txBody>
            <a:bodyPr/>
            <a:lstStyle/>
            <a:p>
              <a:pPr eaLnBrk="0" hangingPunct="0"/>
              <a:endParaRPr lang="en-US">
                <a:latin typeface="Times New Roman" pitchFamily="18" charset="0"/>
                <a:cs typeface="Times New Roman" pitchFamily="18" charset="0"/>
              </a:endParaRPr>
            </a:p>
          </p:txBody>
        </p:sp>
        <p:sp>
          <p:nvSpPr>
            <p:cNvPr id="18466" name="Oval 187"/>
            <p:cNvSpPr>
              <a:spLocks noChangeArrowheads="1"/>
            </p:cNvSpPr>
            <p:nvPr/>
          </p:nvSpPr>
          <p:spPr bwMode="auto">
            <a:xfrm rot="-2722455">
              <a:off x="2248280" y="2297113"/>
              <a:ext cx="504825" cy="266700"/>
            </a:xfrm>
            <a:prstGeom prst="ellipse">
              <a:avLst/>
            </a:prstGeom>
            <a:solidFill>
              <a:schemeClr val="accent2"/>
            </a:solidFill>
            <a:ln w="9525" algn="ctr">
              <a:solidFill>
                <a:schemeClr val="tx1"/>
              </a:solidFill>
              <a:round/>
              <a:headEnd/>
              <a:tailEnd/>
            </a:ln>
          </p:spPr>
          <p:txBody>
            <a:bodyPr/>
            <a:lstStyle/>
            <a:p>
              <a:pPr eaLnBrk="0" hangingPunct="0"/>
              <a:endParaRPr lang="en-US">
                <a:latin typeface="Times New Roman" pitchFamily="18" charset="0"/>
                <a:cs typeface="Times New Roman" pitchFamily="18" charset="0"/>
              </a:endParaRPr>
            </a:p>
          </p:txBody>
        </p:sp>
        <p:sp>
          <p:nvSpPr>
            <p:cNvPr id="18467" name="Line 10"/>
            <p:cNvSpPr>
              <a:spLocks noChangeShapeType="1"/>
            </p:cNvSpPr>
            <p:nvPr/>
          </p:nvSpPr>
          <p:spPr bwMode="auto">
            <a:xfrm flipH="1" flipV="1">
              <a:off x="2404206" y="2521779"/>
              <a:ext cx="65148" cy="390939"/>
            </a:xfrm>
            <a:prstGeom prst="line">
              <a:avLst/>
            </a:prstGeom>
            <a:noFill/>
            <a:ln w="38100">
              <a:solidFill>
                <a:srgbClr val="00FF00"/>
              </a:solidFill>
              <a:round/>
              <a:headEnd/>
              <a:tailEnd type="triangle" w="med" len="med"/>
            </a:ln>
          </p:spPr>
          <p:txBody>
            <a:bodyPr/>
            <a:lstStyle/>
            <a:p>
              <a:endParaRPr lang="en-US"/>
            </a:p>
          </p:txBody>
        </p:sp>
      </p:grpSp>
      <p:sp>
        <p:nvSpPr>
          <p:cNvPr id="18455" name="Rectangle 131"/>
          <p:cNvSpPr>
            <a:spLocks noChangeArrowheads="1"/>
          </p:cNvSpPr>
          <p:nvPr/>
        </p:nvSpPr>
        <p:spPr bwMode="auto">
          <a:xfrm>
            <a:off x="5322888" y="1798638"/>
            <a:ext cx="1563687" cy="260350"/>
          </a:xfrm>
          <a:prstGeom prst="rect">
            <a:avLst/>
          </a:prstGeom>
          <a:noFill/>
          <a:ln w="9525">
            <a:noFill/>
            <a:miter lim="800000"/>
            <a:headEnd/>
            <a:tailEnd/>
          </a:ln>
        </p:spPr>
        <p:txBody>
          <a:bodyPr wrap="none" anchor="ctr"/>
          <a:lstStyle/>
          <a:p>
            <a:pPr algn="ctr" eaLnBrk="0" hangingPunct="0"/>
            <a:r>
              <a:rPr lang="en-US" sz="1400" b="1">
                <a:solidFill>
                  <a:srgbClr val="00FF00"/>
                </a:solidFill>
                <a:latin typeface="Times New Roman" pitchFamily="18" charset="0"/>
                <a:cs typeface="Times New Roman" pitchFamily="18" charset="0"/>
              </a:rPr>
              <a:t>Freeze</a:t>
            </a:r>
          </a:p>
          <a:p>
            <a:pPr algn="ctr" eaLnBrk="0" hangingPunct="0"/>
            <a:r>
              <a:rPr lang="en-US" sz="1400" b="1">
                <a:solidFill>
                  <a:srgbClr val="00FF00"/>
                </a:solidFill>
                <a:latin typeface="Times New Roman" pitchFamily="18" charset="0"/>
                <a:cs typeface="Times New Roman" pitchFamily="18" charset="0"/>
              </a:rPr>
              <a:t>-drying</a:t>
            </a:r>
          </a:p>
        </p:txBody>
      </p:sp>
      <p:sp>
        <p:nvSpPr>
          <p:cNvPr id="18456" name="Line 14"/>
          <p:cNvSpPr>
            <a:spLocks noChangeShapeType="1"/>
          </p:cNvSpPr>
          <p:nvPr/>
        </p:nvSpPr>
        <p:spPr bwMode="auto">
          <a:xfrm rot="3600000" flipV="1">
            <a:off x="3144044" y="3809207"/>
            <a:ext cx="822325" cy="388937"/>
          </a:xfrm>
          <a:prstGeom prst="line">
            <a:avLst/>
          </a:prstGeom>
          <a:noFill/>
          <a:ln w="57150">
            <a:solidFill>
              <a:schemeClr val="bg1"/>
            </a:solidFill>
            <a:round/>
            <a:headEnd/>
            <a:tailEnd type="triangle" w="med" len="med"/>
          </a:ln>
        </p:spPr>
        <p:txBody>
          <a:bodyPr/>
          <a:lstStyle/>
          <a:p>
            <a:endParaRPr lang="en-US"/>
          </a:p>
        </p:txBody>
      </p:sp>
      <p:sp>
        <p:nvSpPr>
          <p:cNvPr id="18457" name="Rectangle 24"/>
          <p:cNvSpPr>
            <a:spLocks noChangeArrowheads="1"/>
          </p:cNvSpPr>
          <p:nvPr/>
        </p:nvSpPr>
        <p:spPr bwMode="auto">
          <a:xfrm rot="1997857">
            <a:off x="2743200" y="3536950"/>
            <a:ext cx="1563688" cy="261938"/>
          </a:xfrm>
          <a:prstGeom prst="rect">
            <a:avLst/>
          </a:prstGeom>
          <a:noFill/>
          <a:ln w="9525">
            <a:noFill/>
            <a:miter lim="800000"/>
            <a:headEnd/>
            <a:tailEnd/>
          </a:ln>
        </p:spPr>
        <p:txBody>
          <a:bodyPr wrap="none" anchor="ctr"/>
          <a:lstStyle/>
          <a:p>
            <a:pPr algn="ctr" eaLnBrk="0" hangingPunct="0"/>
            <a:r>
              <a:rPr lang="en-US" sz="1400" b="1">
                <a:solidFill>
                  <a:schemeClr val="bg1"/>
                </a:solidFill>
                <a:latin typeface="Times New Roman" pitchFamily="18" charset="0"/>
                <a:cs typeface="Times New Roman" pitchFamily="18" charset="0"/>
              </a:rPr>
              <a:t>Cooling</a:t>
            </a:r>
          </a:p>
          <a:p>
            <a:pPr algn="ctr" eaLnBrk="0" hangingPunct="0"/>
            <a:r>
              <a:rPr lang="en-US" sz="1400" b="1">
                <a:solidFill>
                  <a:schemeClr val="bg1"/>
                </a:solidFill>
                <a:latin typeface="Times New Roman" pitchFamily="18" charset="0"/>
                <a:cs typeface="Times New Roman" pitchFamily="18" charset="0"/>
              </a:rPr>
              <a:t>with </a:t>
            </a:r>
            <a:r>
              <a:rPr lang="en-US" sz="1400" b="1">
                <a:solidFill>
                  <a:srgbClr val="00FF00"/>
                </a:solidFill>
                <a:latin typeface="Times New Roman" pitchFamily="18" charset="0"/>
                <a:cs typeface="Times New Roman" pitchFamily="18" charset="0"/>
              </a:rPr>
              <a:t>lyoprotectant</a:t>
            </a:r>
          </a:p>
        </p:txBody>
      </p:sp>
      <p:sp>
        <p:nvSpPr>
          <p:cNvPr id="18458" name="TextBox 67"/>
          <p:cNvSpPr txBox="1">
            <a:spLocks noChangeArrowheads="1"/>
          </p:cNvSpPr>
          <p:nvPr/>
        </p:nvSpPr>
        <p:spPr bwMode="auto">
          <a:xfrm>
            <a:off x="1603375" y="4973638"/>
            <a:ext cx="6108700" cy="522287"/>
          </a:xfrm>
          <a:prstGeom prst="rect">
            <a:avLst/>
          </a:prstGeom>
          <a:noFill/>
          <a:ln w="9525">
            <a:noFill/>
            <a:miter lim="800000"/>
            <a:headEnd/>
            <a:tailEnd/>
          </a:ln>
        </p:spPr>
        <p:txBody>
          <a:bodyPr>
            <a:spAutoFit/>
          </a:bodyPr>
          <a:lstStyle/>
          <a:p>
            <a:pPr algn="ctr"/>
            <a:r>
              <a:rPr lang="en-US" sz="1400" b="1">
                <a:solidFill>
                  <a:srgbClr val="FFFF00"/>
                </a:solidFill>
                <a:latin typeface="Times New Roman" pitchFamily="18" charset="0"/>
                <a:cs typeface="Times New Roman" pitchFamily="18" charset="0"/>
              </a:rPr>
              <a:t>Lyoprotectant crystallization either in the frozen solution or in the lyophile can potentially </a:t>
            </a:r>
            <a:r>
              <a:rPr lang="en-US" sz="1400" b="1" u="sng">
                <a:solidFill>
                  <a:srgbClr val="FFFF00"/>
                </a:solidFill>
                <a:latin typeface="Times New Roman" pitchFamily="18" charset="0"/>
                <a:cs typeface="Times New Roman" pitchFamily="18" charset="0"/>
              </a:rPr>
              <a:t>DENATURE</a:t>
            </a:r>
            <a:r>
              <a:rPr lang="en-US" sz="1400" b="1">
                <a:solidFill>
                  <a:srgbClr val="FFFF00"/>
                </a:solidFill>
                <a:latin typeface="Times New Roman" pitchFamily="18" charset="0"/>
                <a:cs typeface="Times New Roman" pitchFamily="18" charset="0"/>
              </a:rPr>
              <a:t> the protein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200" u="sng" cap="small" dirty="0" smtClean="0">
                <a:solidFill>
                  <a:srgbClr val="730000"/>
                </a:solidFill>
              </a:rPr>
              <a:t>Introduction</a:t>
            </a:r>
            <a:endParaRPr lang="en-US" sz="3200" u="sng" dirty="0"/>
          </a:p>
        </p:txBody>
      </p:sp>
      <p:sp>
        <p:nvSpPr>
          <p:cNvPr id="3" name="Content Placeholder 2"/>
          <p:cNvSpPr>
            <a:spLocks noGrp="1"/>
          </p:cNvSpPr>
          <p:nvPr>
            <p:ph idx="1"/>
          </p:nvPr>
        </p:nvSpPr>
        <p:spPr>
          <a:xfrm>
            <a:off x="457200" y="1295400"/>
            <a:ext cx="8229600" cy="4191000"/>
          </a:xfrm>
        </p:spPr>
        <p:txBody>
          <a:bodyPr>
            <a:normAutofit/>
          </a:bodyPr>
          <a:lstStyle/>
          <a:p>
            <a:pPr>
              <a:lnSpc>
                <a:spcPct val="90000"/>
              </a:lnSpc>
            </a:pPr>
            <a:r>
              <a:rPr lang="en-US" sz="2700" smtClean="0">
                <a:latin typeface="Times New Roman" pitchFamily="18" charset="0"/>
                <a:cs typeface="Times New Roman" pitchFamily="18" charset="0"/>
              </a:rPr>
              <a:t>Trehalose, disaccharide of </a:t>
            </a:r>
            <a:r>
              <a:rPr lang="en-US" sz="2700" smtClean="0">
                <a:latin typeface="Symbol" pitchFamily="18" charset="2"/>
                <a:cs typeface="Times New Roman" pitchFamily="18" charset="0"/>
              </a:rPr>
              <a:t>a</a:t>
            </a:r>
            <a:r>
              <a:rPr lang="en-US" sz="2700" smtClean="0">
                <a:latin typeface="Times New Roman" pitchFamily="18" charset="0"/>
                <a:cs typeface="Times New Roman" pitchFamily="18" charset="0"/>
              </a:rPr>
              <a:t>-glucose, is a commonly used lyoprotectant in freeze-drying of protein drugs.</a:t>
            </a:r>
          </a:p>
          <a:p>
            <a:pPr>
              <a:lnSpc>
                <a:spcPct val="90000"/>
              </a:lnSpc>
            </a:pPr>
            <a:endParaRPr lang="en-US" sz="2700" smtClean="0">
              <a:latin typeface="Times New Roman" pitchFamily="18" charset="0"/>
              <a:cs typeface="Times New Roman" pitchFamily="18" charset="0"/>
            </a:endParaRPr>
          </a:p>
          <a:p>
            <a:pPr>
              <a:lnSpc>
                <a:spcPct val="90000"/>
              </a:lnSpc>
            </a:pPr>
            <a:r>
              <a:rPr lang="en-US" sz="2700" smtClean="0">
                <a:latin typeface="Times New Roman" pitchFamily="18" charset="0"/>
                <a:cs typeface="Times New Roman" pitchFamily="18" charset="0"/>
              </a:rPr>
              <a:t>It has excellent chemical and physical stability.</a:t>
            </a:r>
          </a:p>
          <a:p>
            <a:pPr>
              <a:lnSpc>
                <a:spcPct val="90000"/>
              </a:lnSpc>
            </a:pPr>
            <a:endParaRPr lang="en-US" sz="2700" smtClean="0">
              <a:latin typeface="Times New Roman" pitchFamily="18" charset="0"/>
              <a:cs typeface="Times New Roman" pitchFamily="18" charset="0"/>
            </a:endParaRPr>
          </a:p>
          <a:p>
            <a:pPr>
              <a:lnSpc>
                <a:spcPct val="90000"/>
              </a:lnSpc>
            </a:pPr>
            <a:r>
              <a:rPr lang="en-US" sz="2700" smtClean="0">
                <a:latin typeface="Times New Roman" pitchFamily="18" charset="0"/>
                <a:cs typeface="Times New Roman" pitchFamily="18" charset="0"/>
              </a:rPr>
              <a:t>It stabilizes the protein both during freeze-drying and subsequent storage.</a:t>
            </a:r>
          </a:p>
          <a:p>
            <a:pPr>
              <a:lnSpc>
                <a:spcPct val="90000"/>
              </a:lnSpc>
            </a:pPr>
            <a:endParaRPr lang="en-US" sz="2700" smtClean="0">
              <a:latin typeface="Times New Roman" pitchFamily="18" charset="0"/>
              <a:cs typeface="Times New Roman" pitchFamily="18" charset="0"/>
            </a:endParaRPr>
          </a:p>
          <a:p>
            <a:pPr>
              <a:lnSpc>
                <a:spcPct val="90000"/>
              </a:lnSpc>
            </a:pPr>
            <a:r>
              <a:rPr lang="en-US" sz="2700" smtClean="0">
                <a:latin typeface="Times New Roman" pitchFamily="18" charset="0"/>
                <a:cs typeface="Times New Roman" pitchFamily="18" charset="0"/>
              </a:rPr>
              <a:t>It is reported to exist in the amorphous state.</a:t>
            </a:r>
          </a:p>
        </p:txBody>
      </p:sp>
      <p:sp>
        <p:nvSpPr>
          <p:cNvPr id="4" name="Footer Placeholder 3"/>
          <p:cNvSpPr>
            <a:spLocks noGrp="1"/>
          </p:cNvSpPr>
          <p:nvPr>
            <p:ph type="ftr" sz="quarter" idx="11"/>
          </p:nvPr>
        </p:nvSpPr>
        <p:spPr/>
        <p:txBody>
          <a:bodyPr/>
          <a:lstStyle/>
          <a:p>
            <a:pPr>
              <a:defRPr/>
            </a:pPr>
            <a:r>
              <a:rPr lang="en-US" dirty="0"/>
              <a:t>Young Innovators 2009</a:t>
            </a:r>
          </a:p>
        </p:txBody>
      </p:sp>
      <p:pic>
        <p:nvPicPr>
          <p:cNvPr id="19460" name="Picture 4" descr="AAPS_LOGO_Grey10_PMS302.pdf"/>
          <p:cNvPicPr>
            <a:picLocks noChangeAspect="1"/>
          </p:cNvPicPr>
          <p:nvPr/>
        </p:nvPicPr>
        <p:blipFill>
          <a:blip r:embed="rId3"/>
          <a:srcRect/>
          <a:stretch>
            <a:fillRect/>
          </a:stretch>
        </p:blipFill>
        <p:spPr bwMode="auto">
          <a:xfrm>
            <a:off x="1828800" y="6013450"/>
            <a:ext cx="1430338" cy="438150"/>
          </a:xfrm>
          <a:prstGeom prst="rect">
            <a:avLst/>
          </a:prstGeom>
          <a:noFill/>
          <a:ln w="9525">
            <a:noFill/>
            <a:miter lim="800000"/>
            <a:headEnd/>
            <a:tailEnd/>
          </a:ln>
        </p:spPr>
      </p:pic>
      <p:pic>
        <p:nvPicPr>
          <p:cNvPr id="19461" name="Picture 5" descr="PTlogo.eps"/>
          <p:cNvPicPr>
            <a:picLocks noChangeAspect="1"/>
          </p:cNvPicPr>
          <p:nvPr/>
        </p:nvPicPr>
        <p:blipFill>
          <a:blip r:embed="rId4"/>
          <a:srcRect/>
          <a:stretch>
            <a:fillRect/>
          </a:stretch>
        </p:blipFill>
        <p:spPr bwMode="auto">
          <a:xfrm>
            <a:off x="304800" y="6013450"/>
            <a:ext cx="136525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200" u="sng" cap="small" dirty="0" smtClean="0">
                <a:solidFill>
                  <a:srgbClr val="730000"/>
                </a:solidFill>
              </a:rPr>
              <a:t>Objectives</a:t>
            </a:r>
            <a:endParaRPr lang="en-US" sz="3200" u="sng" cap="small" dirty="0">
              <a:solidFill>
                <a:srgbClr val="730000"/>
              </a:solidFill>
            </a:endParaRPr>
          </a:p>
        </p:txBody>
      </p:sp>
      <p:sp>
        <p:nvSpPr>
          <p:cNvPr id="4" name="Footer Placeholder 3"/>
          <p:cNvSpPr>
            <a:spLocks noGrp="1"/>
          </p:cNvSpPr>
          <p:nvPr>
            <p:ph type="ftr" sz="quarter" idx="11"/>
          </p:nvPr>
        </p:nvSpPr>
        <p:spPr/>
        <p:txBody>
          <a:bodyPr/>
          <a:lstStyle/>
          <a:p>
            <a:pPr>
              <a:defRPr/>
            </a:pPr>
            <a:r>
              <a:rPr lang="en-US"/>
              <a:t>Young Innovators 2009</a:t>
            </a:r>
          </a:p>
        </p:txBody>
      </p:sp>
      <p:pic>
        <p:nvPicPr>
          <p:cNvPr id="22531" name="Picture 4" descr="AAPS_LOGO_Grey10_PMS302.pdf"/>
          <p:cNvPicPr>
            <a:picLocks noChangeAspect="1"/>
          </p:cNvPicPr>
          <p:nvPr/>
        </p:nvPicPr>
        <p:blipFill>
          <a:blip r:embed="rId3"/>
          <a:srcRect/>
          <a:stretch>
            <a:fillRect/>
          </a:stretch>
        </p:blipFill>
        <p:spPr bwMode="auto">
          <a:xfrm>
            <a:off x="1828800" y="6013450"/>
            <a:ext cx="1430338" cy="438150"/>
          </a:xfrm>
          <a:prstGeom prst="rect">
            <a:avLst/>
          </a:prstGeom>
          <a:noFill/>
          <a:ln w="9525">
            <a:noFill/>
            <a:miter lim="800000"/>
            <a:headEnd/>
            <a:tailEnd/>
          </a:ln>
        </p:spPr>
      </p:pic>
      <p:pic>
        <p:nvPicPr>
          <p:cNvPr id="22532" name="Picture 5" descr="PTlogo.eps"/>
          <p:cNvPicPr>
            <a:picLocks noChangeAspect="1"/>
          </p:cNvPicPr>
          <p:nvPr/>
        </p:nvPicPr>
        <p:blipFill>
          <a:blip r:embed="rId4"/>
          <a:srcRect/>
          <a:stretch>
            <a:fillRect/>
          </a:stretch>
        </p:blipFill>
        <p:spPr bwMode="auto">
          <a:xfrm>
            <a:off x="304800" y="6013450"/>
            <a:ext cx="1365250" cy="457200"/>
          </a:xfrm>
          <a:prstGeom prst="rect">
            <a:avLst/>
          </a:prstGeom>
          <a:noFill/>
          <a:ln w="9525">
            <a:noFill/>
            <a:miter lim="800000"/>
            <a:headEnd/>
            <a:tailEnd/>
          </a:ln>
        </p:spPr>
      </p:pic>
      <p:sp>
        <p:nvSpPr>
          <p:cNvPr id="22533" name="Content Placeholder 2"/>
          <p:cNvSpPr>
            <a:spLocks noGrp="1"/>
          </p:cNvSpPr>
          <p:nvPr>
            <p:ph idx="1"/>
          </p:nvPr>
        </p:nvSpPr>
        <p:spPr/>
        <p:txBody>
          <a:bodyPr/>
          <a:lstStyle/>
          <a:p>
            <a:pPr marL="255588" indent="-255588" defTabSz="3760788">
              <a:spcAft>
                <a:spcPct val="20000"/>
              </a:spcAft>
              <a:buFontTx/>
              <a:buAutoNum type="romanLcPeriod"/>
            </a:pPr>
            <a:r>
              <a:rPr lang="en-US" sz="2800" smtClean="0">
                <a:latin typeface="Times New Roman" pitchFamily="18" charset="0"/>
                <a:cs typeface="Times New Roman" pitchFamily="18" charset="0"/>
              </a:rPr>
              <a:t>To study the crystallization behavior of trehalose in frozen systems using X-ray diffractometry (XRD) and differential scanning calorimetry (DSC)</a:t>
            </a:r>
          </a:p>
          <a:p>
            <a:pPr marL="255588" indent="-255588" defTabSz="3760788">
              <a:spcAft>
                <a:spcPct val="20000"/>
              </a:spcAft>
              <a:buFontTx/>
              <a:buAutoNum type="romanLcPeriod"/>
            </a:pPr>
            <a:endParaRPr lang="en-US" sz="2800" smtClean="0">
              <a:latin typeface="Times New Roman" pitchFamily="18" charset="0"/>
              <a:cs typeface="Times New Roman" pitchFamily="18" charset="0"/>
            </a:endParaRPr>
          </a:p>
          <a:p>
            <a:pPr marL="255588" indent="-255588" defTabSz="3760788">
              <a:spcAft>
                <a:spcPct val="20000"/>
              </a:spcAft>
              <a:buFontTx/>
              <a:buAutoNum type="romanLcPeriod"/>
            </a:pPr>
            <a:r>
              <a:rPr lang="en-US" sz="2800" smtClean="0">
                <a:latin typeface="Times New Roman" pitchFamily="18" charset="0"/>
                <a:cs typeface="Times New Roman" pitchFamily="18" charset="0"/>
              </a:rPr>
              <a:t>To monitor the physical state of crystallized trehalose during entire freeze-drying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a:xfrm>
            <a:off x="838200" y="1123950"/>
            <a:ext cx="7467600" cy="4724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rtlCol="0">
            <a:normAutofit/>
          </a:bodyPr>
          <a:lstStyle/>
          <a:p>
            <a:pPr fontAlgn="auto">
              <a:spcAft>
                <a:spcPts val="0"/>
              </a:spcAft>
              <a:defRPr/>
            </a:pPr>
            <a:r>
              <a:rPr lang="en-US" sz="3200" u="sng" cap="small" dirty="0" smtClean="0">
                <a:solidFill>
                  <a:srgbClr val="730000"/>
                </a:solidFill>
              </a:rPr>
              <a:t>Methodology</a:t>
            </a:r>
            <a:endParaRPr lang="en-US" sz="3200" u="sng" dirty="0"/>
          </a:p>
        </p:txBody>
      </p:sp>
      <p:sp>
        <p:nvSpPr>
          <p:cNvPr id="4" name="Footer Placeholder 3"/>
          <p:cNvSpPr>
            <a:spLocks noGrp="1"/>
          </p:cNvSpPr>
          <p:nvPr>
            <p:ph type="ftr" sz="quarter" idx="11"/>
          </p:nvPr>
        </p:nvSpPr>
        <p:spPr/>
        <p:txBody>
          <a:bodyPr/>
          <a:lstStyle/>
          <a:p>
            <a:pPr>
              <a:defRPr/>
            </a:pPr>
            <a:r>
              <a:rPr lang="en-US"/>
              <a:t>Young Innovators 2009</a:t>
            </a:r>
          </a:p>
        </p:txBody>
      </p:sp>
      <p:pic>
        <p:nvPicPr>
          <p:cNvPr id="23556" name="Picture 4" descr="AAPS_LOGO_Grey10_PMS302.pdf"/>
          <p:cNvPicPr>
            <a:picLocks noChangeAspect="1"/>
          </p:cNvPicPr>
          <p:nvPr/>
        </p:nvPicPr>
        <p:blipFill>
          <a:blip r:embed="rId3"/>
          <a:srcRect/>
          <a:stretch>
            <a:fillRect/>
          </a:stretch>
        </p:blipFill>
        <p:spPr bwMode="auto">
          <a:xfrm>
            <a:off x="1828800" y="6013450"/>
            <a:ext cx="1430338" cy="438150"/>
          </a:xfrm>
          <a:prstGeom prst="rect">
            <a:avLst/>
          </a:prstGeom>
          <a:noFill/>
          <a:ln w="9525">
            <a:noFill/>
            <a:miter lim="800000"/>
            <a:headEnd/>
            <a:tailEnd/>
          </a:ln>
        </p:spPr>
      </p:pic>
      <p:pic>
        <p:nvPicPr>
          <p:cNvPr id="23557" name="Picture 5" descr="PTlogo.eps"/>
          <p:cNvPicPr>
            <a:picLocks noChangeAspect="1"/>
          </p:cNvPicPr>
          <p:nvPr/>
        </p:nvPicPr>
        <p:blipFill>
          <a:blip r:embed="rId4"/>
          <a:srcRect/>
          <a:stretch>
            <a:fillRect/>
          </a:stretch>
        </p:blipFill>
        <p:spPr bwMode="auto">
          <a:xfrm>
            <a:off x="304800" y="6013450"/>
            <a:ext cx="1365250" cy="457200"/>
          </a:xfrm>
          <a:prstGeom prst="rect">
            <a:avLst/>
          </a:prstGeom>
          <a:noFill/>
          <a:ln w="9525">
            <a:noFill/>
            <a:miter lim="800000"/>
            <a:headEnd/>
            <a:tailEnd/>
          </a:ln>
        </p:spPr>
      </p:pic>
      <p:cxnSp>
        <p:nvCxnSpPr>
          <p:cNvPr id="8" name="AutoShape 25"/>
          <p:cNvCxnSpPr>
            <a:cxnSpLocks noChangeShapeType="1"/>
          </p:cNvCxnSpPr>
          <p:nvPr/>
        </p:nvCxnSpPr>
        <p:spPr bwMode="auto">
          <a:xfrm>
            <a:off x="7261225" y="4602163"/>
            <a:ext cx="0" cy="623887"/>
          </a:xfrm>
          <a:prstGeom prst="straightConnector1">
            <a:avLst/>
          </a:prstGeom>
          <a:noFill/>
          <a:ln w="28575">
            <a:solidFill>
              <a:schemeClr val="bg1"/>
            </a:solidFill>
            <a:round/>
            <a:headEnd/>
            <a:tailEnd type="triangle" w="med" len="med"/>
          </a:ln>
        </p:spPr>
      </p:cxnSp>
      <p:cxnSp>
        <p:nvCxnSpPr>
          <p:cNvPr id="23559" name="AutoShape 12"/>
          <p:cNvCxnSpPr>
            <a:cxnSpLocks noChangeShapeType="1"/>
          </p:cNvCxnSpPr>
          <p:nvPr/>
        </p:nvCxnSpPr>
        <p:spPr bwMode="auto">
          <a:xfrm>
            <a:off x="3752850" y="3527425"/>
            <a:ext cx="0" cy="320675"/>
          </a:xfrm>
          <a:prstGeom prst="straightConnector1">
            <a:avLst/>
          </a:prstGeom>
          <a:noFill/>
          <a:ln w="28575">
            <a:solidFill>
              <a:srgbClr val="00FF00"/>
            </a:solidFill>
            <a:round/>
            <a:headEnd/>
            <a:tailEnd type="triangle" w="med" len="med"/>
          </a:ln>
        </p:spPr>
      </p:cxnSp>
      <p:cxnSp>
        <p:nvCxnSpPr>
          <p:cNvPr id="10" name="AutoShape 25"/>
          <p:cNvCxnSpPr>
            <a:cxnSpLocks noChangeShapeType="1"/>
          </p:cNvCxnSpPr>
          <p:nvPr/>
        </p:nvCxnSpPr>
        <p:spPr bwMode="auto">
          <a:xfrm>
            <a:off x="5548313" y="4567238"/>
            <a:ext cx="0" cy="623887"/>
          </a:xfrm>
          <a:prstGeom prst="straightConnector1">
            <a:avLst/>
          </a:prstGeom>
          <a:noFill/>
          <a:ln w="28575">
            <a:solidFill>
              <a:srgbClr val="00B0F0"/>
            </a:solidFill>
            <a:round/>
            <a:headEnd/>
            <a:tailEnd type="triangle" w="med" len="med"/>
          </a:ln>
        </p:spPr>
      </p:cxnSp>
      <p:cxnSp>
        <p:nvCxnSpPr>
          <p:cNvPr id="11" name="AutoShape 25"/>
          <p:cNvCxnSpPr>
            <a:cxnSpLocks noChangeShapeType="1"/>
          </p:cNvCxnSpPr>
          <p:nvPr/>
        </p:nvCxnSpPr>
        <p:spPr bwMode="auto">
          <a:xfrm>
            <a:off x="2198688" y="4567238"/>
            <a:ext cx="0" cy="623887"/>
          </a:xfrm>
          <a:prstGeom prst="straightConnector1">
            <a:avLst/>
          </a:prstGeom>
          <a:noFill/>
          <a:ln w="28575">
            <a:solidFill>
              <a:srgbClr val="0000FF"/>
            </a:solidFill>
            <a:round/>
            <a:headEnd/>
            <a:tailEnd type="triangle" w="med" len="med"/>
          </a:ln>
        </p:spPr>
      </p:cxnSp>
      <p:cxnSp>
        <p:nvCxnSpPr>
          <p:cNvPr id="23562" name="AutoShape 25"/>
          <p:cNvCxnSpPr>
            <a:cxnSpLocks noChangeShapeType="1"/>
          </p:cNvCxnSpPr>
          <p:nvPr/>
        </p:nvCxnSpPr>
        <p:spPr bwMode="auto">
          <a:xfrm>
            <a:off x="3248025" y="4572000"/>
            <a:ext cx="0" cy="623888"/>
          </a:xfrm>
          <a:prstGeom prst="straightConnector1">
            <a:avLst/>
          </a:prstGeom>
          <a:noFill/>
          <a:ln w="28575">
            <a:solidFill>
              <a:srgbClr val="00FF00"/>
            </a:solidFill>
            <a:round/>
            <a:headEnd/>
            <a:tailEnd type="triangle" w="med" len="med"/>
          </a:ln>
        </p:spPr>
      </p:cxnSp>
      <p:cxnSp>
        <p:nvCxnSpPr>
          <p:cNvPr id="23563" name="AutoShape 25"/>
          <p:cNvCxnSpPr>
            <a:cxnSpLocks noChangeShapeType="1"/>
          </p:cNvCxnSpPr>
          <p:nvPr/>
        </p:nvCxnSpPr>
        <p:spPr bwMode="auto">
          <a:xfrm>
            <a:off x="4343400" y="4557713"/>
            <a:ext cx="0" cy="623887"/>
          </a:xfrm>
          <a:prstGeom prst="straightConnector1">
            <a:avLst/>
          </a:prstGeom>
          <a:noFill/>
          <a:ln w="28575">
            <a:solidFill>
              <a:srgbClr val="00FF00"/>
            </a:solidFill>
            <a:round/>
            <a:headEnd/>
            <a:tailEnd type="triangle" w="med" len="med"/>
          </a:ln>
        </p:spPr>
      </p:cxnSp>
      <p:sp>
        <p:nvSpPr>
          <p:cNvPr id="23564" name="Text Box 20"/>
          <p:cNvSpPr txBox="1">
            <a:spLocks noChangeArrowheads="1"/>
          </p:cNvSpPr>
          <p:nvPr/>
        </p:nvSpPr>
        <p:spPr bwMode="auto">
          <a:xfrm>
            <a:off x="3505200" y="3562350"/>
            <a:ext cx="1209675" cy="338138"/>
          </a:xfrm>
          <a:prstGeom prst="rect">
            <a:avLst/>
          </a:prstGeom>
          <a:noFill/>
          <a:ln w="9525">
            <a:noFill/>
            <a:miter lim="800000"/>
            <a:headEnd/>
            <a:tailEnd/>
          </a:ln>
        </p:spPr>
        <p:txBody>
          <a:bodyPr>
            <a:spAutoFit/>
          </a:bodyPr>
          <a:lstStyle/>
          <a:p>
            <a:pPr algn="ctr">
              <a:spcBef>
                <a:spcPct val="50000"/>
              </a:spcBef>
            </a:pPr>
            <a:r>
              <a:rPr lang="en-US" sz="1600">
                <a:solidFill>
                  <a:srgbClr val="0033CC"/>
                </a:solidFill>
                <a:latin typeface="Times New Roman" pitchFamily="18" charset="0"/>
                <a:cs typeface="Times New Roman" pitchFamily="18" charset="0"/>
              </a:rPr>
              <a:t>seeding</a:t>
            </a:r>
          </a:p>
        </p:txBody>
      </p:sp>
      <p:sp>
        <p:nvSpPr>
          <p:cNvPr id="23565" name="Rectangle 29"/>
          <p:cNvSpPr>
            <a:spLocks noChangeArrowheads="1"/>
          </p:cNvSpPr>
          <p:nvPr/>
        </p:nvSpPr>
        <p:spPr bwMode="auto">
          <a:xfrm>
            <a:off x="1276350" y="5195888"/>
            <a:ext cx="6553200" cy="433387"/>
          </a:xfrm>
          <a:prstGeom prst="rect">
            <a:avLst/>
          </a:prstGeom>
          <a:solidFill>
            <a:schemeClr val="bg1"/>
          </a:solidFill>
          <a:ln w="19050">
            <a:solidFill>
              <a:schemeClr val="tx1"/>
            </a:solidFill>
            <a:prstDash val="dash"/>
            <a:miter lim="800000"/>
            <a:headEnd/>
            <a:tailEnd/>
          </a:ln>
        </p:spPr>
        <p:txBody>
          <a:bodyPr wrap="none" anchor="ctr"/>
          <a:lstStyle/>
          <a:p>
            <a:endParaRPr lang="en-US">
              <a:latin typeface="Gill Sans MT" pitchFamily="34" charset="0"/>
              <a:cs typeface="Times New Roman" pitchFamily="18" charset="0"/>
            </a:endParaRPr>
          </a:p>
        </p:txBody>
      </p:sp>
      <p:sp>
        <p:nvSpPr>
          <p:cNvPr id="23566" name="Text Box 32"/>
          <p:cNvSpPr txBox="1">
            <a:spLocks noChangeArrowheads="1"/>
          </p:cNvSpPr>
          <p:nvPr/>
        </p:nvSpPr>
        <p:spPr bwMode="auto">
          <a:xfrm>
            <a:off x="3111500" y="5200650"/>
            <a:ext cx="3224213" cy="400050"/>
          </a:xfrm>
          <a:prstGeom prst="rect">
            <a:avLst/>
          </a:prstGeom>
          <a:noFill/>
          <a:ln w="9525">
            <a:noFill/>
            <a:miter lim="800000"/>
            <a:headEnd/>
            <a:tailEnd/>
          </a:ln>
        </p:spPr>
        <p:txBody>
          <a:bodyPr wrap="none">
            <a:spAutoFit/>
          </a:bodyPr>
          <a:lstStyle/>
          <a:p>
            <a:r>
              <a:rPr lang="en-US" sz="2000" b="1">
                <a:latin typeface="Times New Roman" pitchFamily="18" charset="0"/>
                <a:cs typeface="Times New Roman" pitchFamily="18" charset="0"/>
              </a:rPr>
              <a:t>Analyzed by DSC and XRD</a:t>
            </a:r>
          </a:p>
        </p:txBody>
      </p:sp>
      <p:cxnSp>
        <p:nvCxnSpPr>
          <p:cNvPr id="23567" name="AutoShape 11"/>
          <p:cNvCxnSpPr>
            <a:cxnSpLocks noChangeShapeType="1"/>
          </p:cNvCxnSpPr>
          <p:nvPr/>
        </p:nvCxnSpPr>
        <p:spPr bwMode="auto">
          <a:xfrm rot="16200000" flipH="1">
            <a:off x="3598069" y="2461419"/>
            <a:ext cx="274637" cy="3175"/>
          </a:xfrm>
          <a:prstGeom prst="straightConnector1">
            <a:avLst/>
          </a:prstGeom>
          <a:noFill/>
          <a:ln w="28575">
            <a:solidFill>
              <a:schemeClr val="tx1"/>
            </a:solidFill>
            <a:round/>
            <a:headEnd/>
            <a:tailEnd type="triangle" w="med" len="med"/>
          </a:ln>
        </p:spPr>
      </p:cxnSp>
      <p:sp>
        <p:nvSpPr>
          <p:cNvPr id="23568" name="Rectangle 29"/>
          <p:cNvSpPr>
            <a:spLocks noChangeArrowheads="1"/>
          </p:cNvSpPr>
          <p:nvPr/>
        </p:nvSpPr>
        <p:spPr bwMode="auto">
          <a:xfrm>
            <a:off x="1454150" y="4408488"/>
            <a:ext cx="6146800" cy="304800"/>
          </a:xfrm>
          <a:prstGeom prst="rect">
            <a:avLst/>
          </a:prstGeom>
          <a:solidFill>
            <a:schemeClr val="bg1"/>
          </a:solidFill>
          <a:ln w="19050">
            <a:solidFill>
              <a:schemeClr val="tx1"/>
            </a:solidFill>
            <a:prstDash val="dash"/>
            <a:miter lim="800000"/>
            <a:headEnd/>
            <a:tailEnd/>
          </a:ln>
        </p:spPr>
        <p:txBody>
          <a:bodyPr wrap="none" anchor="ctr"/>
          <a:lstStyle/>
          <a:p>
            <a:endParaRPr lang="en-US">
              <a:latin typeface="Gill Sans MT" pitchFamily="34" charset="0"/>
              <a:cs typeface="Times New Roman" pitchFamily="18" charset="0"/>
            </a:endParaRPr>
          </a:p>
        </p:txBody>
      </p:sp>
      <p:sp>
        <p:nvSpPr>
          <p:cNvPr id="23569" name="Text Box 28"/>
          <p:cNvSpPr txBox="1">
            <a:spLocks noChangeArrowheads="1"/>
          </p:cNvSpPr>
          <p:nvPr/>
        </p:nvSpPr>
        <p:spPr bwMode="auto">
          <a:xfrm>
            <a:off x="3105150" y="4371975"/>
            <a:ext cx="2819400"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cs typeface="Times New Roman" pitchFamily="18" charset="0"/>
              </a:rPr>
              <a:t>Annealed at −18</a:t>
            </a:r>
            <a:r>
              <a:rPr lang="en-US">
                <a:latin typeface="Times New Roman" pitchFamily="18" charset="0"/>
                <a:cs typeface="Times New Roman" pitchFamily="18" charset="0"/>
                <a:sym typeface="Symbol" pitchFamily="18" charset="2"/>
              </a:rPr>
              <a:t></a:t>
            </a:r>
            <a:r>
              <a:rPr lang="en-US">
                <a:latin typeface="Times New Roman" pitchFamily="18" charset="0"/>
                <a:cs typeface="Times New Roman" pitchFamily="18" charset="0"/>
              </a:rPr>
              <a:t>C</a:t>
            </a:r>
          </a:p>
        </p:txBody>
      </p:sp>
      <p:sp>
        <p:nvSpPr>
          <p:cNvPr id="23570" name="Rectangle 29"/>
          <p:cNvSpPr>
            <a:spLocks noChangeArrowheads="1"/>
          </p:cNvSpPr>
          <p:nvPr/>
        </p:nvSpPr>
        <p:spPr bwMode="auto">
          <a:xfrm>
            <a:off x="1514475" y="2635250"/>
            <a:ext cx="6162675" cy="304800"/>
          </a:xfrm>
          <a:prstGeom prst="rect">
            <a:avLst/>
          </a:prstGeom>
          <a:solidFill>
            <a:schemeClr val="bg1"/>
          </a:solidFill>
          <a:ln w="19050">
            <a:solidFill>
              <a:schemeClr val="tx1"/>
            </a:solidFill>
            <a:prstDash val="dash"/>
            <a:miter lim="800000"/>
            <a:headEnd/>
            <a:tailEnd/>
          </a:ln>
        </p:spPr>
        <p:txBody>
          <a:bodyPr wrap="none" anchor="ctr"/>
          <a:lstStyle/>
          <a:p>
            <a:endParaRPr lang="en-US">
              <a:latin typeface="Gill Sans MT" pitchFamily="34" charset="0"/>
              <a:cs typeface="Times New Roman" pitchFamily="18" charset="0"/>
            </a:endParaRPr>
          </a:p>
        </p:txBody>
      </p:sp>
      <p:sp>
        <p:nvSpPr>
          <p:cNvPr id="23571" name="Text Box 15"/>
          <p:cNvSpPr txBox="1">
            <a:spLocks noChangeArrowheads="1"/>
          </p:cNvSpPr>
          <p:nvPr/>
        </p:nvSpPr>
        <p:spPr bwMode="auto">
          <a:xfrm>
            <a:off x="2944813" y="2600325"/>
            <a:ext cx="3276600"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cs typeface="Times New Roman" pitchFamily="18" charset="0"/>
              </a:rPr>
              <a:t>Cooled to −40</a:t>
            </a:r>
            <a:r>
              <a:rPr lang="en-US">
                <a:latin typeface="Times New Roman" pitchFamily="18" charset="0"/>
                <a:cs typeface="Times New Roman" pitchFamily="18" charset="0"/>
                <a:sym typeface="Symbol" pitchFamily="18" charset="2"/>
              </a:rPr>
              <a:t></a:t>
            </a:r>
            <a:r>
              <a:rPr lang="en-US">
                <a:latin typeface="Times New Roman" pitchFamily="18" charset="0"/>
                <a:cs typeface="Times New Roman" pitchFamily="18" charset="0"/>
              </a:rPr>
              <a:t>C @ 0.5 </a:t>
            </a:r>
            <a:r>
              <a:rPr lang="en-US">
                <a:latin typeface="Times New Roman" pitchFamily="18" charset="0"/>
                <a:cs typeface="Times New Roman" pitchFamily="18" charset="0"/>
                <a:sym typeface="Symbol" pitchFamily="18" charset="2"/>
              </a:rPr>
              <a:t></a:t>
            </a:r>
            <a:r>
              <a:rPr lang="en-US">
                <a:latin typeface="Times New Roman" pitchFamily="18" charset="0"/>
                <a:cs typeface="Times New Roman" pitchFamily="18" charset="0"/>
              </a:rPr>
              <a:t>C/min</a:t>
            </a:r>
          </a:p>
        </p:txBody>
      </p:sp>
      <p:cxnSp>
        <p:nvCxnSpPr>
          <p:cNvPr id="22" name="AutoShape 11"/>
          <p:cNvCxnSpPr>
            <a:cxnSpLocks noChangeShapeType="1"/>
          </p:cNvCxnSpPr>
          <p:nvPr/>
        </p:nvCxnSpPr>
        <p:spPr bwMode="auto">
          <a:xfrm rot="16200000" flipH="1">
            <a:off x="2048669" y="2464594"/>
            <a:ext cx="274637" cy="3175"/>
          </a:xfrm>
          <a:prstGeom prst="straightConnector1">
            <a:avLst/>
          </a:prstGeom>
          <a:noFill/>
          <a:ln w="28575">
            <a:solidFill>
              <a:schemeClr val="tx1"/>
            </a:solidFill>
            <a:round/>
            <a:headEnd/>
            <a:tailEnd type="triangle" w="med" len="med"/>
          </a:ln>
        </p:spPr>
      </p:cxnSp>
      <p:sp>
        <p:nvSpPr>
          <p:cNvPr id="23573" name="Rectangle 29"/>
          <p:cNvSpPr>
            <a:spLocks noChangeArrowheads="1"/>
          </p:cNvSpPr>
          <p:nvPr/>
        </p:nvSpPr>
        <p:spPr bwMode="auto">
          <a:xfrm>
            <a:off x="2000250" y="1328738"/>
            <a:ext cx="5219700" cy="304800"/>
          </a:xfrm>
          <a:prstGeom prst="rect">
            <a:avLst/>
          </a:prstGeom>
          <a:blipFill dpi="0" rotWithShape="1">
            <a:blip r:embed="rId5"/>
            <a:srcRect/>
            <a:tile tx="0" ty="0" sx="100000" sy="100000" flip="none" algn="tl"/>
          </a:blipFill>
          <a:ln w="19050">
            <a:solidFill>
              <a:schemeClr val="tx1"/>
            </a:solidFill>
            <a:prstDash val="dash"/>
            <a:miter lim="800000"/>
            <a:headEnd/>
            <a:tailEnd/>
          </a:ln>
        </p:spPr>
        <p:txBody>
          <a:bodyPr wrap="none" anchor="ctr"/>
          <a:lstStyle/>
          <a:p>
            <a:endParaRPr lang="en-US">
              <a:latin typeface="Gill Sans MT" pitchFamily="34" charset="0"/>
              <a:cs typeface="Times New Roman" pitchFamily="18" charset="0"/>
            </a:endParaRPr>
          </a:p>
        </p:txBody>
      </p:sp>
      <p:sp>
        <p:nvSpPr>
          <p:cNvPr id="23574" name="Text Box 15"/>
          <p:cNvSpPr txBox="1">
            <a:spLocks noChangeArrowheads="1"/>
          </p:cNvSpPr>
          <p:nvPr/>
        </p:nvSpPr>
        <p:spPr bwMode="auto">
          <a:xfrm>
            <a:off x="3028950" y="1276350"/>
            <a:ext cx="3276600"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cs typeface="Times New Roman" pitchFamily="18" charset="0"/>
              </a:rPr>
              <a:t>Prelyo solution</a:t>
            </a:r>
          </a:p>
        </p:txBody>
      </p:sp>
      <p:sp>
        <p:nvSpPr>
          <p:cNvPr id="23575" name="Rectangle 29"/>
          <p:cNvSpPr>
            <a:spLocks noChangeArrowheads="1"/>
          </p:cNvSpPr>
          <p:nvPr/>
        </p:nvSpPr>
        <p:spPr bwMode="auto">
          <a:xfrm>
            <a:off x="1530350" y="3273425"/>
            <a:ext cx="6146800" cy="304800"/>
          </a:xfrm>
          <a:prstGeom prst="rect">
            <a:avLst/>
          </a:prstGeom>
          <a:solidFill>
            <a:schemeClr val="bg1"/>
          </a:solidFill>
          <a:ln w="19050">
            <a:solidFill>
              <a:schemeClr val="tx1"/>
            </a:solidFill>
            <a:prstDash val="dash"/>
            <a:miter lim="800000"/>
            <a:headEnd/>
            <a:tailEnd/>
          </a:ln>
        </p:spPr>
        <p:txBody>
          <a:bodyPr wrap="none" anchor="ctr"/>
          <a:lstStyle/>
          <a:p>
            <a:endParaRPr lang="en-US">
              <a:latin typeface="Gill Sans MT" pitchFamily="34" charset="0"/>
              <a:cs typeface="Times New Roman" pitchFamily="18" charset="0"/>
            </a:endParaRPr>
          </a:p>
        </p:txBody>
      </p:sp>
      <p:sp>
        <p:nvSpPr>
          <p:cNvPr id="23576" name="Text Box 15"/>
          <p:cNvSpPr txBox="1">
            <a:spLocks noChangeArrowheads="1"/>
          </p:cNvSpPr>
          <p:nvPr/>
        </p:nvSpPr>
        <p:spPr bwMode="auto">
          <a:xfrm>
            <a:off x="2952750" y="3238500"/>
            <a:ext cx="3276600"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cs typeface="Times New Roman" pitchFamily="18" charset="0"/>
              </a:rPr>
              <a:t>Frozen  solution</a:t>
            </a:r>
          </a:p>
        </p:txBody>
      </p:sp>
      <p:cxnSp>
        <p:nvCxnSpPr>
          <p:cNvPr id="23577" name="AutoShape 12"/>
          <p:cNvCxnSpPr>
            <a:cxnSpLocks noChangeShapeType="1"/>
          </p:cNvCxnSpPr>
          <p:nvPr/>
        </p:nvCxnSpPr>
        <p:spPr bwMode="auto">
          <a:xfrm>
            <a:off x="3743325" y="2943225"/>
            <a:ext cx="0" cy="320675"/>
          </a:xfrm>
          <a:prstGeom prst="straightConnector1">
            <a:avLst/>
          </a:prstGeom>
          <a:noFill/>
          <a:ln w="28575">
            <a:solidFill>
              <a:schemeClr val="tx1"/>
            </a:solidFill>
            <a:round/>
            <a:headEnd/>
            <a:tailEnd type="triangle" w="med" len="med"/>
          </a:ln>
        </p:spPr>
      </p:cxnSp>
      <p:cxnSp>
        <p:nvCxnSpPr>
          <p:cNvPr id="28" name="AutoShape 12"/>
          <p:cNvCxnSpPr>
            <a:cxnSpLocks noChangeShapeType="1"/>
          </p:cNvCxnSpPr>
          <p:nvPr/>
        </p:nvCxnSpPr>
        <p:spPr bwMode="auto">
          <a:xfrm>
            <a:off x="2193925" y="2943225"/>
            <a:ext cx="0" cy="320675"/>
          </a:xfrm>
          <a:prstGeom prst="straightConnector1">
            <a:avLst/>
          </a:prstGeom>
          <a:noFill/>
          <a:ln w="28575">
            <a:solidFill>
              <a:schemeClr val="tx1"/>
            </a:solidFill>
            <a:round/>
            <a:headEnd/>
            <a:tailEnd type="triangle" w="med" len="med"/>
          </a:ln>
        </p:spPr>
      </p:cxnSp>
      <p:cxnSp>
        <p:nvCxnSpPr>
          <p:cNvPr id="23579" name="AutoShape 12"/>
          <p:cNvCxnSpPr>
            <a:cxnSpLocks noChangeShapeType="1"/>
          </p:cNvCxnSpPr>
          <p:nvPr/>
        </p:nvCxnSpPr>
        <p:spPr bwMode="auto">
          <a:xfrm>
            <a:off x="4333875" y="3859213"/>
            <a:ext cx="0" cy="503237"/>
          </a:xfrm>
          <a:prstGeom prst="straightConnector1">
            <a:avLst/>
          </a:prstGeom>
          <a:noFill/>
          <a:ln w="28575">
            <a:solidFill>
              <a:srgbClr val="00FF00"/>
            </a:solidFill>
            <a:round/>
            <a:headEnd/>
            <a:tailEnd type="triangle" w="med" len="med"/>
          </a:ln>
        </p:spPr>
      </p:cxnSp>
      <p:cxnSp>
        <p:nvCxnSpPr>
          <p:cNvPr id="23580" name="AutoShape 12"/>
          <p:cNvCxnSpPr>
            <a:cxnSpLocks noChangeShapeType="1"/>
          </p:cNvCxnSpPr>
          <p:nvPr/>
        </p:nvCxnSpPr>
        <p:spPr bwMode="auto">
          <a:xfrm>
            <a:off x="3228975" y="3857625"/>
            <a:ext cx="0" cy="503238"/>
          </a:xfrm>
          <a:prstGeom prst="straightConnector1">
            <a:avLst/>
          </a:prstGeom>
          <a:noFill/>
          <a:ln w="28575">
            <a:solidFill>
              <a:srgbClr val="00FF00"/>
            </a:solidFill>
            <a:round/>
            <a:headEnd/>
            <a:tailEnd type="triangle" w="med" len="med"/>
          </a:ln>
        </p:spPr>
      </p:cxnSp>
      <p:cxnSp>
        <p:nvCxnSpPr>
          <p:cNvPr id="31" name="AutoShape 12"/>
          <p:cNvCxnSpPr>
            <a:cxnSpLocks noChangeShapeType="1"/>
          </p:cNvCxnSpPr>
          <p:nvPr/>
        </p:nvCxnSpPr>
        <p:spPr bwMode="auto">
          <a:xfrm>
            <a:off x="2203450" y="3590925"/>
            <a:ext cx="0" cy="822325"/>
          </a:xfrm>
          <a:prstGeom prst="straightConnector1">
            <a:avLst/>
          </a:prstGeom>
          <a:noFill/>
          <a:ln w="28575">
            <a:solidFill>
              <a:srgbClr val="0000FF"/>
            </a:solidFill>
            <a:round/>
            <a:headEnd/>
            <a:tailEnd type="triangle" w="med" len="med"/>
          </a:ln>
        </p:spPr>
      </p:cxnSp>
      <p:cxnSp>
        <p:nvCxnSpPr>
          <p:cNvPr id="32" name="AutoShape 11"/>
          <p:cNvCxnSpPr>
            <a:cxnSpLocks noChangeShapeType="1"/>
          </p:cNvCxnSpPr>
          <p:nvPr/>
        </p:nvCxnSpPr>
        <p:spPr bwMode="auto">
          <a:xfrm rot="16200000" flipH="1">
            <a:off x="5397500" y="2463801"/>
            <a:ext cx="274637" cy="4762"/>
          </a:xfrm>
          <a:prstGeom prst="straightConnector1">
            <a:avLst/>
          </a:prstGeom>
          <a:noFill/>
          <a:ln w="28575">
            <a:solidFill>
              <a:schemeClr val="tx1"/>
            </a:solidFill>
            <a:round/>
            <a:headEnd/>
            <a:tailEnd type="triangle" w="med" len="med"/>
          </a:ln>
        </p:spPr>
      </p:cxnSp>
      <p:cxnSp>
        <p:nvCxnSpPr>
          <p:cNvPr id="33" name="AutoShape 12"/>
          <p:cNvCxnSpPr>
            <a:cxnSpLocks noChangeShapeType="1"/>
          </p:cNvCxnSpPr>
          <p:nvPr/>
        </p:nvCxnSpPr>
        <p:spPr bwMode="auto">
          <a:xfrm>
            <a:off x="5541963" y="2943225"/>
            <a:ext cx="0" cy="320675"/>
          </a:xfrm>
          <a:prstGeom prst="straightConnector1">
            <a:avLst/>
          </a:prstGeom>
          <a:noFill/>
          <a:ln w="28575">
            <a:solidFill>
              <a:schemeClr val="tx1"/>
            </a:solidFill>
            <a:round/>
            <a:headEnd/>
            <a:tailEnd type="triangle" w="med" len="med"/>
          </a:ln>
        </p:spPr>
      </p:cxnSp>
      <p:cxnSp>
        <p:nvCxnSpPr>
          <p:cNvPr id="34" name="AutoShape 12"/>
          <p:cNvCxnSpPr>
            <a:cxnSpLocks noChangeShapeType="1"/>
          </p:cNvCxnSpPr>
          <p:nvPr/>
        </p:nvCxnSpPr>
        <p:spPr bwMode="auto">
          <a:xfrm>
            <a:off x="5553075" y="3590925"/>
            <a:ext cx="0" cy="822325"/>
          </a:xfrm>
          <a:prstGeom prst="straightConnector1">
            <a:avLst/>
          </a:prstGeom>
          <a:noFill/>
          <a:ln w="28575">
            <a:solidFill>
              <a:srgbClr val="00B0F0"/>
            </a:solidFill>
            <a:round/>
            <a:headEnd/>
            <a:tailEnd type="triangle" w="med" len="med"/>
          </a:ln>
        </p:spPr>
      </p:cxnSp>
      <p:cxnSp>
        <p:nvCxnSpPr>
          <p:cNvPr id="23585" name="AutoShape 12"/>
          <p:cNvCxnSpPr>
            <a:cxnSpLocks noChangeShapeType="1"/>
          </p:cNvCxnSpPr>
          <p:nvPr/>
        </p:nvCxnSpPr>
        <p:spPr bwMode="auto">
          <a:xfrm rot="5400000">
            <a:off x="3780632" y="3310731"/>
            <a:ext cx="0" cy="1116013"/>
          </a:xfrm>
          <a:prstGeom prst="straightConnector1">
            <a:avLst/>
          </a:prstGeom>
          <a:noFill/>
          <a:ln w="28575">
            <a:solidFill>
              <a:srgbClr val="00FF00"/>
            </a:solidFill>
            <a:round/>
            <a:headEnd/>
            <a:tailEnd/>
          </a:ln>
        </p:spPr>
      </p:cxnSp>
      <p:cxnSp>
        <p:nvCxnSpPr>
          <p:cNvPr id="39" name="AutoShape 11"/>
          <p:cNvCxnSpPr>
            <a:cxnSpLocks noChangeShapeType="1"/>
          </p:cNvCxnSpPr>
          <p:nvPr/>
        </p:nvCxnSpPr>
        <p:spPr bwMode="auto">
          <a:xfrm rot="16200000" flipH="1">
            <a:off x="7110413" y="2449512"/>
            <a:ext cx="274638" cy="4763"/>
          </a:xfrm>
          <a:prstGeom prst="straightConnector1">
            <a:avLst/>
          </a:prstGeom>
          <a:noFill/>
          <a:ln w="28575">
            <a:solidFill>
              <a:schemeClr val="tx1"/>
            </a:solidFill>
            <a:round/>
            <a:headEnd/>
            <a:tailEnd type="triangle" w="med" len="med"/>
          </a:ln>
        </p:spPr>
      </p:cxnSp>
      <p:cxnSp>
        <p:nvCxnSpPr>
          <p:cNvPr id="40" name="AutoShape 12"/>
          <p:cNvCxnSpPr>
            <a:cxnSpLocks noChangeShapeType="1"/>
          </p:cNvCxnSpPr>
          <p:nvPr/>
        </p:nvCxnSpPr>
        <p:spPr bwMode="auto">
          <a:xfrm>
            <a:off x="7254875" y="2978150"/>
            <a:ext cx="0" cy="319088"/>
          </a:xfrm>
          <a:prstGeom prst="straightConnector1">
            <a:avLst/>
          </a:prstGeom>
          <a:noFill/>
          <a:ln w="28575">
            <a:solidFill>
              <a:schemeClr val="tx1"/>
            </a:solidFill>
            <a:round/>
            <a:headEnd/>
            <a:tailEnd type="triangle" w="med" len="med"/>
          </a:ln>
        </p:spPr>
      </p:cxnSp>
      <p:cxnSp>
        <p:nvCxnSpPr>
          <p:cNvPr id="41" name="AutoShape 12"/>
          <p:cNvCxnSpPr>
            <a:cxnSpLocks noChangeShapeType="1"/>
          </p:cNvCxnSpPr>
          <p:nvPr/>
        </p:nvCxnSpPr>
        <p:spPr bwMode="auto">
          <a:xfrm>
            <a:off x="7265988" y="3578225"/>
            <a:ext cx="0" cy="822325"/>
          </a:xfrm>
          <a:prstGeom prst="straightConnector1">
            <a:avLst/>
          </a:prstGeom>
          <a:noFill/>
          <a:ln w="28575">
            <a:solidFill>
              <a:schemeClr val="bg1"/>
            </a:solidFill>
            <a:round/>
            <a:headEnd/>
            <a:tailEnd type="triangle" w="med" len="med"/>
          </a:ln>
        </p:spPr>
      </p:cxnSp>
      <p:sp>
        <p:nvSpPr>
          <p:cNvPr id="43" name="Rectangle 42"/>
          <p:cNvSpPr/>
          <p:nvPr/>
        </p:nvSpPr>
        <p:spPr>
          <a:xfrm>
            <a:off x="4678363" y="1700213"/>
            <a:ext cx="1711325"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6602413" y="1706563"/>
            <a:ext cx="1281112"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p:cNvSpPr/>
          <p:nvPr/>
        </p:nvSpPr>
        <p:spPr>
          <a:xfrm>
            <a:off x="3119438" y="1714500"/>
            <a:ext cx="1239837"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46" name="Rectangle 45"/>
          <p:cNvSpPr/>
          <p:nvPr/>
        </p:nvSpPr>
        <p:spPr>
          <a:xfrm>
            <a:off x="1443038" y="1714500"/>
            <a:ext cx="1487487"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93" name="Text Box 6"/>
          <p:cNvSpPr txBox="1">
            <a:spLocks noChangeArrowheads="1"/>
          </p:cNvSpPr>
          <p:nvPr/>
        </p:nvSpPr>
        <p:spPr bwMode="auto">
          <a:xfrm>
            <a:off x="3132138" y="1858963"/>
            <a:ext cx="1219200" cy="338137"/>
          </a:xfrm>
          <a:prstGeom prst="rect">
            <a:avLst/>
          </a:prstGeom>
          <a:noFill/>
          <a:ln w="9525">
            <a:noFill/>
            <a:miter lim="800000"/>
            <a:headEnd/>
            <a:tailEnd/>
          </a:ln>
        </p:spPr>
        <p:txBody>
          <a:bodyPr>
            <a:spAutoFit/>
          </a:bodyPr>
          <a:lstStyle/>
          <a:p>
            <a:pPr algn="ctr">
              <a:spcBef>
                <a:spcPct val="50000"/>
              </a:spcBef>
            </a:pPr>
            <a:r>
              <a:rPr lang="en-US" sz="1600">
                <a:latin typeface="Gill Sans MT" pitchFamily="34" charset="0"/>
                <a:cs typeface="Times New Roman" pitchFamily="18" charset="0"/>
              </a:rPr>
              <a:t>Trehalose</a:t>
            </a:r>
          </a:p>
        </p:txBody>
      </p:sp>
      <p:sp>
        <p:nvSpPr>
          <p:cNvPr id="36" name="Text Box 6"/>
          <p:cNvSpPr txBox="1">
            <a:spLocks noChangeArrowheads="1"/>
          </p:cNvSpPr>
          <p:nvPr/>
        </p:nvSpPr>
        <p:spPr bwMode="auto">
          <a:xfrm>
            <a:off x="1404938" y="1714500"/>
            <a:ext cx="1533525" cy="584200"/>
          </a:xfrm>
          <a:prstGeom prst="rect">
            <a:avLst/>
          </a:prstGeom>
          <a:noFill/>
          <a:ln w="9525">
            <a:noFill/>
            <a:miter lim="800000"/>
            <a:headEnd/>
            <a:tailEnd/>
          </a:ln>
        </p:spPr>
        <p:txBody>
          <a:bodyPr>
            <a:spAutoFit/>
          </a:bodyPr>
          <a:lstStyle/>
          <a:p>
            <a:pPr algn="ctr">
              <a:spcBef>
                <a:spcPct val="50000"/>
              </a:spcBef>
            </a:pPr>
            <a:r>
              <a:rPr lang="en-US" sz="1600">
                <a:latin typeface="Times New Roman" pitchFamily="18" charset="0"/>
                <a:cs typeface="Times New Roman" pitchFamily="18" charset="0"/>
              </a:rPr>
              <a:t>Trehalose &amp; mannitol</a:t>
            </a:r>
          </a:p>
        </p:txBody>
      </p:sp>
      <p:sp>
        <p:nvSpPr>
          <p:cNvPr id="37" name="Text Box 6"/>
          <p:cNvSpPr txBox="1">
            <a:spLocks noChangeArrowheads="1"/>
          </p:cNvSpPr>
          <p:nvPr/>
        </p:nvSpPr>
        <p:spPr bwMode="auto">
          <a:xfrm>
            <a:off x="4614863" y="1725613"/>
            <a:ext cx="1828800" cy="584200"/>
          </a:xfrm>
          <a:prstGeom prst="rect">
            <a:avLst/>
          </a:prstGeom>
          <a:noFill/>
          <a:ln w="9525">
            <a:noFill/>
            <a:miter lim="800000"/>
            <a:headEnd/>
            <a:tailEnd/>
          </a:ln>
        </p:spPr>
        <p:txBody>
          <a:bodyPr>
            <a:spAutoFit/>
          </a:bodyPr>
          <a:lstStyle/>
          <a:p>
            <a:pPr algn="ctr">
              <a:spcBef>
                <a:spcPct val="50000"/>
              </a:spcBef>
            </a:pPr>
            <a:r>
              <a:rPr lang="en-US" sz="1600">
                <a:latin typeface="Times New Roman" pitchFamily="18" charset="0"/>
                <a:cs typeface="Times New Roman" pitchFamily="18" charset="0"/>
              </a:rPr>
              <a:t>Trehalose, mannitol &amp; protein</a:t>
            </a:r>
          </a:p>
        </p:txBody>
      </p:sp>
      <p:sp>
        <p:nvSpPr>
          <p:cNvPr id="42" name="Text Box 6"/>
          <p:cNvSpPr txBox="1">
            <a:spLocks noChangeArrowheads="1"/>
          </p:cNvSpPr>
          <p:nvPr/>
        </p:nvSpPr>
        <p:spPr bwMode="auto">
          <a:xfrm>
            <a:off x="6430963" y="1714500"/>
            <a:ext cx="1609725" cy="584200"/>
          </a:xfrm>
          <a:prstGeom prst="rect">
            <a:avLst/>
          </a:prstGeom>
          <a:noFill/>
          <a:ln w="9525">
            <a:noFill/>
            <a:miter lim="800000"/>
            <a:headEnd/>
            <a:tailEnd/>
          </a:ln>
        </p:spPr>
        <p:txBody>
          <a:bodyPr>
            <a:spAutoFit/>
          </a:bodyPr>
          <a:lstStyle/>
          <a:p>
            <a:pPr algn="ctr">
              <a:spcBef>
                <a:spcPct val="50000"/>
              </a:spcBef>
            </a:pPr>
            <a:r>
              <a:rPr lang="en-US" sz="1600">
                <a:latin typeface="Times New Roman" pitchFamily="18" charset="0"/>
                <a:cs typeface="Times New Roman" pitchFamily="18" charset="0"/>
              </a:rPr>
              <a:t>Trehalose &amp; Sucrose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p Arrow 10"/>
          <p:cNvSpPr/>
          <p:nvPr/>
        </p:nvSpPr>
        <p:spPr>
          <a:xfrm>
            <a:off x="4477694" y="2518376"/>
            <a:ext cx="609600" cy="2438400"/>
          </a:xfrm>
          <a:prstGeom prst="up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rtlCol="0">
            <a:normAutofit/>
          </a:bodyPr>
          <a:lstStyle/>
          <a:p>
            <a:pPr fontAlgn="auto">
              <a:spcAft>
                <a:spcPts val="0"/>
              </a:spcAft>
              <a:defRPr/>
            </a:pPr>
            <a:r>
              <a:rPr lang="en-US" sz="3200" u="sng" cap="small" dirty="0" smtClean="0">
                <a:solidFill>
                  <a:srgbClr val="730000"/>
                </a:solidFill>
              </a:rPr>
              <a:t>Results</a:t>
            </a:r>
            <a:endParaRPr lang="en-US" sz="3200" u="sng" cap="small" dirty="0">
              <a:solidFill>
                <a:srgbClr val="730000"/>
              </a:solidFill>
            </a:endParaRPr>
          </a:p>
        </p:txBody>
      </p:sp>
      <p:sp>
        <p:nvSpPr>
          <p:cNvPr id="4" name="Footer Placeholder 3"/>
          <p:cNvSpPr>
            <a:spLocks noGrp="1"/>
          </p:cNvSpPr>
          <p:nvPr>
            <p:ph type="ftr" sz="quarter" idx="11"/>
          </p:nvPr>
        </p:nvSpPr>
        <p:spPr/>
        <p:txBody>
          <a:bodyPr/>
          <a:lstStyle/>
          <a:p>
            <a:pPr>
              <a:defRPr/>
            </a:pPr>
            <a:r>
              <a:rPr lang="en-US"/>
              <a:t>Young Innovators 2009</a:t>
            </a:r>
          </a:p>
        </p:txBody>
      </p:sp>
      <p:pic>
        <p:nvPicPr>
          <p:cNvPr id="2052" name="Picture 4" descr="AAPS_LOGO_Grey10_PMS302.pdf"/>
          <p:cNvPicPr>
            <a:picLocks noChangeAspect="1"/>
          </p:cNvPicPr>
          <p:nvPr/>
        </p:nvPicPr>
        <p:blipFill>
          <a:blip r:embed="rId3"/>
          <a:srcRect/>
          <a:stretch>
            <a:fillRect/>
          </a:stretch>
        </p:blipFill>
        <p:spPr bwMode="auto">
          <a:xfrm>
            <a:off x="1828800" y="6013450"/>
            <a:ext cx="1430338" cy="438150"/>
          </a:xfrm>
          <a:prstGeom prst="rect">
            <a:avLst/>
          </a:prstGeom>
          <a:noFill/>
          <a:ln w="9525">
            <a:noFill/>
            <a:miter lim="800000"/>
            <a:headEnd/>
            <a:tailEnd/>
          </a:ln>
        </p:spPr>
      </p:pic>
      <p:pic>
        <p:nvPicPr>
          <p:cNvPr id="2053" name="Picture 5" descr="PTlogo.eps"/>
          <p:cNvPicPr>
            <a:picLocks noChangeAspect="1"/>
          </p:cNvPicPr>
          <p:nvPr/>
        </p:nvPicPr>
        <p:blipFill>
          <a:blip r:embed="rId4"/>
          <a:srcRect/>
          <a:stretch>
            <a:fillRect/>
          </a:stretch>
        </p:blipFill>
        <p:spPr bwMode="auto">
          <a:xfrm>
            <a:off x="304800" y="6013450"/>
            <a:ext cx="1365250" cy="457200"/>
          </a:xfrm>
          <a:prstGeom prst="rect">
            <a:avLst/>
          </a:prstGeom>
          <a:noFill/>
          <a:ln w="9525">
            <a:noFill/>
            <a:miter lim="800000"/>
            <a:headEnd/>
            <a:tailEnd/>
          </a:ln>
        </p:spPr>
      </p:pic>
      <p:pic>
        <p:nvPicPr>
          <p:cNvPr id="2054" name="Picture 13"/>
          <p:cNvPicPr>
            <a:picLocks noChangeAspect="1" noChangeArrowheads="1"/>
          </p:cNvPicPr>
          <p:nvPr/>
        </p:nvPicPr>
        <p:blipFill>
          <a:blip r:embed="rId5"/>
          <a:srcRect/>
          <a:stretch>
            <a:fillRect/>
          </a:stretch>
        </p:blipFill>
        <p:spPr bwMode="auto">
          <a:xfrm>
            <a:off x="161925" y="1600200"/>
            <a:ext cx="4800600" cy="4144963"/>
          </a:xfrm>
          <a:prstGeom prst="rect">
            <a:avLst/>
          </a:prstGeom>
          <a:noFill/>
          <a:ln w="9525">
            <a:noFill/>
            <a:miter lim="800000"/>
            <a:headEnd/>
            <a:tailEnd/>
          </a:ln>
        </p:spPr>
      </p:pic>
      <p:sp>
        <p:nvSpPr>
          <p:cNvPr id="2055" name="TextBox 8"/>
          <p:cNvSpPr txBox="1">
            <a:spLocks noChangeArrowheads="1"/>
          </p:cNvSpPr>
          <p:nvPr/>
        </p:nvSpPr>
        <p:spPr bwMode="auto">
          <a:xfrm>
            <a:off x="1781175" y="1152525"/>
            <a:ext cx="5791200" cy="366713"/>
          </a:xfrm>
          <a:prstGeom prst="rect">
            <a:avLst/>
          </a:prstGeom>
          <a:noFill/>
          <a:ln w="9525">
            <a:noFill/>
            <a:miter lim="800000"/>
            <a:headEnd/>
            <a:tailEnd/>
          </a:ln>
        </p:spPr>
        <p:txBody>
          <a:bodyPr>
            <a:spAutoFit/>
          </a:bodyPr>
          <a:lstStyle/>
          <a:p>
            <a:pPr algn="ctr"/>
            <a:r>
              <a:rPr lang="en-US">
                <a:latin typeface="Gill Sans MT" pitchFamily="34" charset="0"/>
              </a:rPr>
              <a:t>4% w/v trehalose and 2% w/v mannitol</a:t>
            </a:r>
          </a:p>
        </p:txBody>
      </p:sp>
      <p:sp>
        <p:nvSpPr>
          <p:cNvPr id="2056" name="TextBox 9"/>
          <p:cNvSpPr txBox="1">
            <a:spLocks noChangeArrowheads="1"/>
          </p:cNvSpPr>
          <p:nvPr/>
        </p:nvSpPr>
        <p:spPr bwMode="auto">
          <a:xfrm>
            <a:off x="5105400" y="2492375"/>
            <a:ext cx="3810000" cy="2289175"/>
          </a:xfrm>
          <a:prstGeom prst="rect">
            <a:avLst/>
          </a:prstGeom>
          <a:noFill/>
          <a:ln w="9525">
            <a:noFill/>
            <a:miter lim="800000"/>
            <a:headEnd/>
            <a:tailEnd/>
          </a:ln>
        </p:spPr>
        <p:txBody>
          <a:bodyPr>
            <a:spAutoFit/>
          </a:bodyPr>
          <a:lstStyle/>
          <a:p>
            <a:pPr marL="228600" indent="-228600">
              <a:buFont typeface="Arial" charset="0"/>
              <a:buChar char="•"/>
            </a:pPr>
            <a:r>
              <a:rPr lang="en-US">
                <a:latin typeface="Times New Roman" pitchFamily="18" charset="0"/>
                <a:cs typeface="Times New Roman" pitchFamily="18" charset="0"/>
              </a:rPr>
              <a:t>Prelyo solution containing trehalose &amp; mannitol was cooled to -40°C and annealed at -18°C</a:t>
            </a:r>
          </a:p>
          <a:p>
            <a:pPr marL="228600" indent="-228600">
              <a:buFont typeface="Arial" charset="0"/>
              <a:buChar char="•"/>
            </a:pPr>
            <a:endParaRPr lang="en-US">
              <a:latin typeface="Times New Roman" pitchFamily="18" charset="0"/>
              <a:cs typeface="Times New Roman" pitchFamily="18" charset="0"/>
            </a:endParaRPr>
          </a:p>
          <a:p>
            <a:pPr marL="228600" indent="-228600">
              <a:buFont typeface="Arial" charset="0"/>
              <a:buChar char="•"/>
            </a:pPr>
            <a:r>
              <a:rPr lang="en-US">
                <a:latin typeface="Times New Roman" pitchFamily="18" charset="0"/>
                <a:cs typeface="Times New Roman" pitchFamily="18" charset="0"/>
              </a:rPr>
              <a:t>Upon cooling, hexagonal ice crystallized first, followed by mannitol hemihydrate and trehalose dihydrate</a:t>
            </a:r>
          </a:p>
        </p:txBody>
      </p:sp>
      <p:sp>
        <p:nvSpPr>
          <p:cNvPr id="2057" name="TextBox 10"/>
          <p:cNvSpPr txBox="1">
            <a:spLocks noChangeArrowheads="1"/>
          </p:cNvSpPr>
          <p:nvPr/>
        </p:nvSpPr>
        <p:spPr bwMode="auto">
          <a:xfrm>
            <a:off x="5638800" y="2105025"/>
            <a:ext cx="2514600" cy="369888"/>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Observations</a:t>
            </a:r>
          </a:p>
        </p:txBody>
      </p:sp>
      <p:sp>
        <p:nvSpPr>
          <p:cNvPr id="2049" name="AutoShape 1"/>
          <p:cNvSpPr>
            <a:spLocks noChangeAspect="1" noChangeArrowheads="1"/>
          </p:cNvSpPr>
          <p:nvPr/>
        </p:nvSpPr>
        <p:spPr bwMode="auto">
          <a:xfrm>
            <a:off x="161925" y="1600200"/>
            <a:ext cx="4800600" cy="4144963"/>
          </a:xfrm>
          <a:prstGeom prst="rect">
            <a:avLst/>
          </a:prstGeom>
          <a:noFill/>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200" u="sng" cap="small" dirty="0" smtClean="0">
                <a:solidFill>
                  <a:srgbClr val="730000"/>
                </a:solidFill>
              </a:rPr>
              <a:t>Results</a:t>
            </a:r>
            <a:endParaRPr lang="en-US" sz="3200" u="sng" cap="small" dirty="0">
              <a:solidFill>
                <a:srgbClr val="730000"/>
              </a:solidFill>
            </a:endParaRPr>
          </a:p>
        </p:txBody>
      </p:sp>
      <p:sp>
        <p:nvSpPr>
          <p:cNvPr id="4" name="Footer Placeholder 3"/>
          <p:cNvSpPr>
            <a:spLocks noGrp="1"/>
          </p:cNvSpPr>
          <p:nvPr>
            <p:ph type="ftr" sz="quarter" idx="11"/>
          </p:nvPr>
        </p:nvSpPr>
        <p:spPr>
          <a:xfrm>
            <a:off x="3124200" y="6254750"/>
            <a:ext cx="2895600" cy="365125"/>
          </a:xfrm>
        </p:spPr>
        <p:txBody>
          <a:bodyPr wrap="square" numCol="1" anchorCtr="0" compatLnSpc="1">
            <a:prstTxWarp prst="textNoShape">
              <a:avLst/>
            </a:prstTxWarp>
          </a:bodyPr>
          <a:lstStyle/>
          <a:p>
            <a:pPr fontAlgn="base">
              <a:spcBef>
                <a:spcPct val="0"/>
              </a:spcBef>
              <a:spcAft>
                <a:spcPct val="0"/>
              </a:spcAft>
            </a:pPr>
            <a:r>
              <a:rPr lang="en-US" sz="1400">
                <a:solidFill>
                  <a:srgbClr val="898989"/>
                </a:solidFill>
              </a:rPr>
              <a:t>Young Innovators 2009</a:t>
            </a:r>
          </a:p>
        </p:txBody>
      </p:sp>
      <p:pic>
        <p:nvPicPr>
          <p:cNvPr id="1029" name="Picture 4" descr="AAPS_LOGO_Grey10_PMS302.pdf"/>
          <p:cNvPicPr>
            <a:picLocks noChangeAspect="1"/>
          </p:cNvPicPr>
          <p:nvPr/>
        </p:nvPicPr>
        <p:blipFill>
          <a:blip r:embed="rId4"/>
          <a:srcRect/>
          <a:stretch>
            <a:fillRect/>
          </a:stretch>
        </p:blipFill>
        <p:spPr bwMode="auto">
          <a:xfrm>
            <a:off x="1449388" y="6278563"/>
            <a:ext cx="1116012" cy="341312"/>
          </a:xfrm>
          <a:prstGeom prst="rect">
            <a:avLst/>
          </a:prstGeom>
          <a:noFill/>
          <a:ln w="9525">
            <a:noFill/>
            <a:miter lim="800000"/>
            <a:headEnd/>
            <a:tailEnd/>
          </a:ln>
        </p:spPr>
      </p:pic>
      <p:pic>
        <p:nvPicPr>
          <p:cNvPr id="1030" name="Picture 5" descr="PTlogo.eps"/>
          <p:cNvPicPr>
            <a:picLocks noChangeAspect="1"/>
          </p:cNvPicPr>
          <p:nvPr/>
        </p:nvPicPr>
        <p:blipFill>
          <a:blip r:embed="rId5"/>
          <a:srcRect/>
          <a:stretch>
            <a:fillRect/>
          </a:stretch>
        </p:blipFill>
        <p:spPr bwMode="auto">
          <a:xfrm>
            <a:off x="304800" y="6291263"/>
            <a:ext cx="981075" cy="328612"/>
          </a:xfrm>
          <a:prstGeom prst="rect">
            <a:avLst/>
          </a:prstGeom>
          <a:noFill/>
          <a:ln w="9525">
            <a:noFill/>
            <a:miter lim="800000"/>
            <a:headEnd/>
            <a:tailEnd/>
          </a:ln>
        </p:spPr>
      </p:pic>
      <p:graphicFrame>
        <p:nvGraphicFramePr>
          <p:cNvPr id="1026" name="Object 10"/>
          <p:cNvGraphicFramePr>
            <a:graphicFrameLocks noChangeAspect="1"/>
          </p:cNvGraphicFramePr>
          <p:nvPr/>
        </p:nvGraphicFramePr>
        <p:xfrm>
          <a:off x="288925" y="1519238"/>
          <a:ext cx="4552950" cy="3684588"/>
        </p:xfrm>
        <a:graphic>
          <a:graphicData uri="http://schemas.openxmlformats.org/presentationml/2006/ole">
            <p:oleObj spid="_x0000_s1026" name="Graph" r:id="rId6" imgW="3900960" imgH="2936160" progId="Origin50.Graph">
              <p:embed/>
            </p:oleObj>
          </a:graphicData>
        </a:graphic>
      </p:graphicFrame>
      <p:sp>
        <p:nvSpPr>
          <p:cNvPr id="1031" name="TextBox 8"/>
          <p:cNvSpPr txBox="1">
            <a:spLocks noChangeArrowheads="1"/>
          </p:cNvSpPr>
          <p:nvPr/>
        </p:nvSpPr>
        <p:spPr bwMode="auto">
          <a:xfrm>
            <a:off x="1781175" y="1152525"/>
            <a:ext cx="5791200" cy="366713"/>
          </a:xfrm>
          <a:prstGeom prst="rect">
            <a:avLst/>
          </a:prstGeom>
          <a:noFill/>
          <a:ln w="9525">
            <a:noFill/>
            <a:miter lim="800000"/>
            <a:headEnd/>
            <a:tailEnd/>
          </a:ln>
        </p:spPr>
        <p:txBody>
          <a:bodyPr>
            <a:spAutoFit/>
          </a:bodyPr>
          <a:lstStyle/>
          <a:p>
            <a:pPr algn="ctr"/>
            <a:r>
              <a:rPr lang="en-US">
                <a:latin typeface="Gill Sans MT" pitchFamily="34" charset="0"/>
              </a:rPr>
              <a:t>4% w/v trehalose and 2% w/v mannitol</a:t>
            </a:r>
          </a:p>
        </p:txBody>
      </p:sp>
      <p:sp>
        <p:nvSpPr>
          <p:cNvPr id="1032" name="Text Box 5"/>
          <p:cNvSpPr txBox="1">
            <a:spLocks noChangeArrowheads="1"/>
          </p:cNvSpPr>
          <p:nvPr/>
        </p:nvSpPr>
        <p:spPr bwMode="auto">
          <a:xfrm>
            <a:off x="5257800" y="4495800"/>
            <a:ext cx="2895600" cy="1108075"/>
          </a:xfrm>
          <a:prstGeom prst="rect">
            <a:avLst/>
          </a:prstGeom>
          <a:noFill/>
          <a:ln w="9525">
            <a:noFill/>
            <a:miter lim="800000"/>
            <a:headEnd/>
            <a:tailEnd/>
          </a:ln>
        </p:spPr>
        <p:txBody>
          <a:bodyPr>
            <a:spAutoFit/>
          </a:bodyPr>
          <a:lstStyle/>
          <a:p>
            <a:pPr algn="ctr">
              <a:spcBef>
                <a:spcPct val="50000"/>
              </a:spcBef>
            </a:pPr>
            <a:r>
              <a:rPr lang="en-US" sz="1200" u="sng" dirty="0">
                <a:latin typeface="Gill Sans MT" pitchFamily="34" charset="0"/>
              </a:rPr>
              <a:t>Characteristic diffraction peaks used</a:t>
            </a:r>
          </a:p>
          <a:p>
            <a:pPr algn="ctr">
              <a:spcBef>
                <a:spcPct val="50000"/>
              </a:spcBef>
            </a:pPr>
            <a:r>
              <a:rPr lang="en-US" sz="1200" dirty="0">
                <a:solidFill>
                  <a:srgbClr val="FF0000"/>
                </a:solidFill>
                <a:latin typeface="Gill Sans MT" pitchFamily="34" charset="0"/>
              </a:rPr>
              <a:t>Ice</a:t>
            </a:r>
            <a:r>
              <a:rPr lang="en-US" sz="1200" dirty="0">
                <a:latin typeface="Gill Sans MT" pitchFamily="34" charset="0"/>
              </a:rPr>
              <a:t>: 22.9, 24.4, 26 and 33.6</a:t>
            </a:r>
            <a:r>
              <a:rPr lang="en-US" sz="1200" dirty="0">
                <a:latin typeface="Gill Sans MT" pitchFamily="34" charset="0"/>
                <a:sym typeface="Symbol" pitchFamily="18" charset="2"/>
              </a:rPr>
              <a:t> 2</a:t>
            </a:r>
            <a:r>
              <a:rPr lang="el-GR" sz="1200" dirty="0">
                <a:latin typeface="Calibri" pitchFamily="34" charset="0"/>
              </a:rPr>
              <a:t>θ</a:t>
            </a:r>
          </a:p>
          <a:p>
            <a:pPr algn="ctr">
              <a:spcBef>
                <a:spcPct val="50000"/>
              </a:spcBef>
            </a:pPr>
            <a:r>
              <a:rPr lang="en-US" sz="1200" dirty="0">
                <a:solidFill>
                  <a:srgbClr val="0033CC"/>
                </a:solidFill>
                <a:latin typeface="Gill Sans MT" pitchFamily="34" charset="0"/>
              </a:rPr>
              <a:t>Mannitol HH</a:t>
            </a:r>
            <a:r>
              <a:rPr lang="en-US" sz="1200" dirty="0">
                <a:latin typeface="Gill Sans MT" pitchFamily="34" charset="0"/>
              </a:rPr>
              <a:t>: 9.83 and 17.83</a:t>
            </a:r>
            <a:r>
              <a:rPr lang="en-US" sz="1200" dirty="0">
                <a:latin typeface="Gill Sans MT" pitchFamily="34" charset="0"/>
                <a:sym typeface="Symbol" pitchFamily="18" charset="2"/>
              </a:rPr>
              <a:t> 2</a:t>
            </a:r>
            <a:r>
              <a:rPr lang="el-GR" sz="1200" dirty="0">
                <a:latin typeface="Calibri" pitchFamily="34" charset="0"/>
              </a:rPr>
              <a:t>θ</a:t>
            </a:r>
            <a:endParaRPr lang="en-US" sz="1200" dirty="0">
              <a:latin typeface="Gill Sans MT" pitchFamily="34" charset="0"/>
            </a:endParaRPr>
          </a:p>
          <a:p>
            <a:pPr algn="ctr">
              <a:spcBef>
                <a:spcPct val="50000"/>
              </a:spcBef>
            </a:pPr>
            <a:r>
              <a:rPr lang="en-US" sz="1200" dirty="0">
                <a:solidFill>
                  <a:srgbClr val="008000"/>
                </a:solidFill>
                <a:latin typeface="Gill Sans MT" pitchFamily="34" charset="0"/>
              </a:rPr>
              <a:t>Trehalose DH</a:t>
            </a:r>
            <a:r>
              <a:rPr lang="en-US" sz="1200" dirty="0">
                <a:latin typeface="Gill Sans MT" pitchFamily="34" charset="0"/>
              </a:rPr>
              <a:t>: 9.0 and 24.9</a:t>
            </a:r>
            <a:r>
              <a:rPr lang="en-US" sz="1200" dirty="0">
                <a:latin typeface="Gill Sans MT" pitchFamily="34" charset="0"/>
                <a:sym typeface="Symbol" pitchFamily="18" charset="2"/>
              </a:rPr>
              <a:t> 2</a:t>
            </a:r>
            <a:r>
              <a:rPr lang="el-GR" sz="1200" dirty="0">
                <a:latin typeface="Calibri" pitchFamily="34" charset="0"/>
              </a:rPr>
              <a:t>θ</a:t>
            </a:r>
            <a:endParaRPr lang="en-US" sz="1200" dirty="0">
              <a:latin typeface="Gill Sans MT" pitchFamily="34" charset="0"/>
            </a:endParaRPr>
          </a:p>
        </p:txBody>
      </p:sp>
      <p:sp>
        <p:nvSpPr>
          <p:cNvPr id="1033" name="TextBox 10"/>
          <p:cNvSpPr txBox="1">
            <a:spLocks noChangeArrowheads="1"/>
          </p:cNvSpPr>
          <p:nvPr/>
        </p:nvSpPr>
        <p:spPr bwMode="auto">
          <a:xfrm>
            <a:off x="5105400" y="2339975"/>
            <a:ext cx="3810000" cy="1754326"/>
          </a:xfrm>
          <a:prstGeom prst="rect">
            <a:avLst/>
          </a:prstGeom>
          <a:noFill/>
          <a:ln w="9525">
            <a:noFill/>
            <a:miter lim="800000"/>
            <a:headEnd/>
            <a:tailEnd/>
          </a:ln>
        </p:spPr>
        <p:txBody>
          <a:bodyPr>
            <a:spAutoFit/>
          </a:bodyPr>
          <a:lstStyle/>
          <a:p>
            <a:pPr marL="228600" indent="-228600">
              <a:buFont typeface="Arial" charset="0"/>
              <a:buChar char="•"/>
            </a:pPr>
            <a:r>
              <a:rPr lang="en-US" dirty="0">
                <a:latin typeface="Times New Roman" pitchFamily="18" charset="0"/>
                <a:cs typeface="Times New Roman" pitchFamily="18" charset="0"/>
              </a:rPr>
              <a:t>Mannitol HH and trehalose DH peak intensities increased as a function of annealing time</a:t>
            </a:r>
          </a:p>
          <a:p>
            <a:pPr marL="228600" indent="-228600">
              <a:buFont typeface="Arial" charset="0"/>
              <a:buNone/>
            </a:pPr>
            <a:endParaRPr lang="en-US" dirty="0">
              <a:latin typeface="Times New Roman" pitchFamily="18" charset="0"/>
              <a:cs typeface="Times New Roman" pitchFamily="18" charset="0"/>
            </a:endParaRPr>
          </a:p>
          <a:p>
            <a:pPr marL="228600" indent="-228600">
              <a:buFont typeface="Arial" charset="0"/>
              <a:buChar char="•"/>
            </a:pPr>
            <a:r>
              <a:rPr lang="en-US" dirty="0">
                <a:latin typeface="Times New Roman" pitchFamily="18" charset="0"/>
                <a:cs typeface="Times New Roman" pitchFamily="18" charset="0"/>
              </a:rPr>
              <a:t>~ 50% of the trehalose had crystallized</a:t>
            </a:r>
          </a:p>
        </p:txBody>
      </p:sp>
      <p:sp>
        <p:nvSpPr>
          <p:cNvPr id="1034" name="TextBox 11"/>
          <p:cNvSpPr txBox="1">
            <a:spLocks noChangeArrowheads="1"/>
          </p:cNvSpPr>
          <p:nvPr/>
        </p:nvSpPr>
        <p:spPr bwMode="auto">
          <a:xfrm>
            <a:off x="5638800" y="1952625"/>
            <a:ext cx="2514600" cy="369888"/>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Observations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YOUNG INNOVATORS 2009&amp;quot;&quot;/&gt;&lt;property id=&quot;20307&quot; value=&quot;256&quot;/&gt;&lt;/object&gt;&lt;object type=&quot;3&quot; unique_id=&quot;10005&quot;&gt;&lt;property id=&quot;20148&quot; value=&quot;5&quot;/&gt;&lt;property id=&quot;20300&quot; value=&quot;Slide 2 - &amp;quot;ABSTRACT&amp;quot;&quot;/&gt;&lt;property id=&quot;20307&quot; value=&quot;257&quot;/&gt;&lt;/object&gt;&lt;object type=&quot;3&quot; unique_id=&quot;10006&quot;&gt;&lt;property id=&quot;20148&quot; value=&quot;5&quot;/&gt;&lt;property id=&quot;20300&quot; value=&quot;Slide 3 - &amp;quot;ABSTRACT&amp;quot;&quot;/&gt;&lt;property id=&quot;20307&quot; value=&quot;259&quot;/&gt;&lt;/object&gt;&lt;object type=&quot;3&quot; unique_id=&quot;10007&quot;&gt;&lt;property id=&quot;20148&quot; value=&quot;5&quot;/&gt;&lt;property id=&quot;20300&quot; value=&quot;Slide 4 - &amp;quot;INTRODUCTION&amp;quot;&quot;/&gt;&lt;property id=&quot;20307&quot; value=&quot;264&quot;/&gt;&lt;/object&gt;&lt;object type=&quot;3&quot; unique_id=&quot;10008&quot;&gt;&lt;property id=&quot;20148&quot; value=&quot;5&quot;/&gt;&lt;property id=&quot;20300&quot; value=&quot;Slide 5 - &amp;quot;INTRODUCTION&amp;quot;&quot;/&gt;&lt;property id=&quot;20307&quot; value=&quot;265&quot;/&gt;&lt;/object&gt;&lt;object type=&quot;3&quot; unique_id=&quot;10009&quot;&gt;&lt;property id=&quot;20148&quot; value=&quot;5&quot;/&gt;&lt;property id=&quot;20300&quot; value=&quot;Slide 6 - &amp;quot;HYPOTHESIS&amp;quot;&quot;/&gt;&lt;property id=&quot;20307&quot; value=&quot;266&quot;/&gt;&lt;/object&gt;&lt;object type=&quot;3&quot; unique_id=&quot;10010&quot;&gt;&lt;property id=&quot;20148&quot; value=&quot;5&quot;/&gt;&lt;property id=&quot;20300&quot; value=&quot;Slide 7 - &amp;quot;OBJECTIVES&amp;quot;&quot;/&gt;&lt;property id=&quot;20307&quot; value=&quot;260&quot;/&gt;&lt;/object&gt;&lt;object type=&quot;3&quot; unique_id=&quot;10011&quot;&gt;&lt;property id=&quot;20148&quot; value=&quot;5&quot;/&gt;&lt;property id=&quot;20300&quot; value=&quot;Slide 8 - &amp;quot;METHODOLOGY&amp;quot;&quot;/&gt;&lt;property id=&quot;20307&quot; value=&quot;261&quot;/&gt;&lt;/object&gt;&lt;object type=&quot;3&quot; unique_id=&quot;10012&quot;&gt;&lt;property id=&quot;20148&quot; value=&quot;5&quot;/&gt;&lt;property id=&quot;20300&quot; value=&quot;Slide 9 - &amp;quot;RESULTS&amp;quot;&quot;/&gt;&lt;property id=&quot;20307&quot; value=&quot;263&quot;/&gt;&lt;/object&gt;&lt;object type=&quot;3&quot; unique_id=&quot;10013&quot;&gt;&lt;property id=&quot;20148&quot; value=&quot;5&quot;/&gt;&lt;property id=&quot;20300&quot; value=&quot;Slide 10 - &amp;quot;RESULTS&amp;quot;&quot;/&gt;&lt;property id=&quot;20307&quot; value=&quot;268&quot;/&gt;&lt;/object&gt;&lt;object type=&quot;3&quot; unique_id=&quot;10014&quot;&gt;&lt;property id=&quot;20148&quot; value=&quot;5&quot;/&gt;&lt;property id=&quot;20300&quot; value=&quot;Slide 11 - &amp;quot;RESULTS&amp;quot;&quot;/&gt;&lt;property id=&quot;20307&quot; value=&quot;269&quot;/&gt;&lt;/object&gt;&lt;object type=&quot;3&quot; unique_id=&quot;10015&quot;&gt;&lt;property id=&quot;20148&quot; value=&quot;5&quot;/&gt;&lt;property id=&quot;20300&quot; value=&quot;Slide 12 - &amp;quot;RESULTS&amp;quot;&quot;/&gt;&lt;property id=&quot;20307&quot; value=&quot;270&quot;/&gt;&lt;/object&gt;&lt;object type=&quot;3&quot; unique_id=&quot;10016&quot;&gt;&lt;property id=&quot;20148&quot; value=&quot;5&quot;/&gt;&lt;property id=&quot;20300&quot; value=&quot;Slide 13 - &amp;quot;RESULTS&amp;quot;&quot;/&gt;&lt;property id=&quot;20307&quot; value=&quot;271&quot;/&gt;&lt;/object&gt;&lt;object type=&quot;3&quot; unique_id=&quot;10017&quot;&gt;&lt;property id=&quot;20148&quot; value=&quot;5&quot;/&gt;&lt;property id=&quot;20300&quot; value=&quot;Slide 14 - &amp;quot;RESULTS&amp;quot;&quot;/&gt;&lt;property id=&quot;20307&quot; value=&quot;274&quot;/&gt;&lt;/object&gt;&lt;object type=&quot;3&quot; unique_id=&quot;10018&quot;&gt;&lt;property id=&quot;20148&quot; value=&quot;5&quot;/&gt;&lt;property id=&quot;20300&quot; value=&quot;Slide 15 - &amp;quot;RESULTS&amp;quot;&quot;/&gt;&lt;property id=&quot;20307&quot; value=&quot;272&quot;/&gt;&lt;/object&gt;&lt;object type=&quot;3&quot; unique_id=&quot;10019&quot;&gt;&lt;property id=&quot;20148&quot; value=&quot;5&quot;/&gt;&lt;property id=&quot;20300&quot; value=&quot;Slide 16 - &amp;quot;RESULTS&amp;quot;&quot;/&gt;&lt;property id=&quot;20307&quot; value=&quot;273&quot;/&gt;&lt;/object&gt;&lt;object type=&quot;3&quot; unique_id=&quot;10020&quot;&gt;&lt;property id=&quot;20148&quot; value=&quot;5&quot;/&gt;&lt;property id=&quot;20300&quot; value=&quot;Slide 17 - &amp;quot;CONCLUSION&amp;quot;&quot;/&gt;&lt;property id=&quot;20307&quot; value=&quot;279&quot;/&gt;&lt;/object&gt;&lt;object type=&quot;3&quot; unique_id=&quot;10021&quot;&gt;&lt;property id=&quot;20148&quot; value=&quot;5&quot;/&gt;&lt;property id=&quot;20300&quot; value=&quot;Slide 18 - &amp;quot;ACKNOWLEDGMENTS&amp;quot;&quot;/&gt;&lt;property id=&quot;20307&quot; value=&quot;280&quot;/&gt;&lt;/object&gt;&lt;object type=&quot;3&quot; unique_id=&quot;10022&quot;&gt;&lt;property id=&quot;20148&quot; value=&quot;5&quot;/&gt;&lt;property id=&quot;20300&quot; value=&quot;Slide 19 - &amp;quot;REFERENCES&amp;quot;&quot;/&gt;&lt;property id=&quot;20307&quot; value=&quot;281&quot;/&gt;&lt;/object&gt;&lt;object type=&quot;3&quot; unique_id=&quot;10023&quot;&gt;&lt;property id=&quot;20148&quot; value=&quot;5&quot;/&gt;&lt;property id=&quot;20300&quot; value=&quot;Slide 20 - &amp;quot;BIOS/CONTACT INFO&amp;quot;&quot;/&gt;&lt;property id=&quot;20307&quot; value=&quot;283&quot;/&gt;&lt;/object&gt;&lt;/object&gt;&lt;/object&gt;&lt;/database&gt;"/>
</p:tagLst>
</file>

<file path=ppt/theme/theme1.xml><?xml version="1.0" encoding="utf-8"?>
<a:theme xmlns:a="http://schemas.openxmlformats.org/drawingml/2006/main" name="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505</TotalTime>
  <Words>1272</Words>
  <Application>Microsoft Office PowerPoint</Application>
  <PresentationFormat>On-screen Show (4:3)</PresentationFormat>
  <Paragraphs>238</Paragraphs>
  <Slides>19</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Graph</vt:lpstr>
      <vt:lpstr>Young Innovators 2009</vt:lpstr>
      <vt:lpstr>Abstract</vt:lpstr>
      <vt:lpstr>Abstract</vt:lpstr>
      <vt:lpstr>Introduction</vt:lpstr>
      <vt:lpstr>Introduction</vt:lpstr>
      <vt:lpstr>Objectives</vt:lpstr>
      <vt:lpstr>Methodology</vt:lpstr>
      <vt:lpstr>Results</vt:lpstr>
      <vt:lpstr>Results</vt:lpstr>
      <vt:lpstr>Results</vt:lpstr>
      <vt:lpstr>Results</vt:lpstr>
      <vt:lpstr>Results</vt:lpstr>
      <vt:lpstr>Results</vt:lpstr>
      <vt:lpstr>Results</vt:lpstr>
      <vt:lpstr>Results</vt:lpstr>
      <vt:lpstr>Conclusion</vt:lpstr>
      <vt:lpstr>Acknowledgments</vt:lpstr>
      <vt:lpstr>References</vt:lpstr>
      <vt:lpstr>BIOS/Contact info</vt:lpstr>
    </vt:vector>
  </TitlesOfParts>
  <Company>Advanstar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Innovators 2009</dc:title>
  <dc:creator>adv</dc:creator>
  <cp:lastModifiedBy>praq</cp:lastModifiedBy>
  <cp:revision>56</cp:revision>
  <dcterms:created xsi:type="dcterms:W3CDTF">2009-09-04T12:23:40Z</dcterms:created>
  <dcterms:modified xsi:type="dcterms:W3CDTF">2009-10-26T22:28:55Z</dcterms:modified>
</cp:coreProperties>
</file>