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pdf" ContentType="application/pdf"/>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56" r:id="rId2"/>
    <p:sldId id="257" r:id="rId3"/>
    <p:sldId id="259" r:id="rId4"/>
    <p:sldId id="264" r:id="rId5"/>
    <p:sldId id="266" r:id="rId6"/>
    <p:sldId id="265" r:id="rId7"/>
    <p:sldId id="267" r:id="rId8"/>
    <p:sldId id="260" r:id="rId9"/>
    <p:sldId id="263" r:id="rId10"/>
    <p:sldId id="268" r:id="rId11"/>
    <p:sldId id="269" r:id="rId12"/>
    <p:sldId id="270" r:id="rId13"/>
    <p:sldId id="272" r:id="rId14"/>
    <p:sldId id="279" r:id="rId15"/>
    <p:sldId id="280" r:id="rId16"/>
    <p:sldId id="281" r:id="rId17"/>
    <p:sldId id="283" r:id="rId18"/>
  </p:sldIdLst>
  <p:sldSz cx="9144000" cy="6858000" type="screen4x3"/>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A0E39"/>
    <a:srgbClr val="BC0000"/>
    <a:srgbClr val="0036A2"/>
    <a:srgbClr val="D20000"/>
    <a:srgbClr val="003366"/>
    <a:srgbClr val="AC0000"/>
    <a:srgbClr val="730000"/>
    <a:srgbClr val="B4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73" autoAdjust="0"/>
  </p:normalViewPr>
  <p:slideViewPr>
    <p:cSldViewPr snapToObjects="1">
      <p:cViewPr varScale="1">
        <p:scale>
          <a:sx n="66" d="100"/>
          <a:sy n="66" d="100"/>
        </p:scale>
        <p:origin x="-55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99E5FA-4F6D-43BA-9CF4-8A69734C5DDC}" type="datetimeFigureOut">
              <a:rPr lang="en-US" smtClean="0"/>
              <a:pPr/>
              <a:t>10/3/2011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1EF523-E88B-4F96-A976-26F5151623C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47336-7139-484B-8F2F-7592396AB583}" type="datetimeFigureOut">
              <a:rPr lang="en-US" smtClean="0"/>
              <a:pPr/>
              <a:t>10/3/2011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24DB8E-B259-447C-A080-BE87C9E07950}"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ADC13-3A6B-45A6-BCDD-FFAA037746F8}" type="datetime1">
              <a:rPr lang="en-US" smtClean="0"/>
              <a:pPr/>
              <a:t>10/3/2011</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EA357-DFE0-4B13-8027-7CF9EA65BDC8}" type="datetime1">
              <a:rPr lang="en-US" smtClean="0"/>
              <a:pPr/>
              <a:t>10/3/2011</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6BDCA-3ADD-4F9A-9850-9F9224290EB4}" type="datetime1">
              <a:rPr lang="en-US" smtClean="0"/>
              <a:pPr/>
              <a:t>10/3/2011</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16134-0331-4604-83BC-D0360C67F324}" type="datetime1">
              <a:rPr lang="en-US" smtClean="0"/>
              <a:pPr/>
              <a:t>10/3/2011</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F20EE2-6EC9-49DB-9905-9C82BC641353}" type="datetime1">
              <a:rPr lang="en-US" smtClean="0"/>
              <a:pPr/>
              <a:t>10/3/2011</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E48EEC-E6A2-4E82-8745-A07D7E23E240}" type="datetime1">
              <a:rPr lang="en-US" smtClean="0"/>
              <a:pPr/>
              <a:t>10/3/2011</a:t>
            </a:fld>
            <a:endParaRPr lang="en-US"/>
          </a:p>
        </p:txBody>
      </p:sp>
      <p:sp>
        <p:nvSpPr>
          <p:cNvPr id="6" name="Footer Placeholder 5"/>
          <p:cNvSpPr>
            <a:spLocks noGrp="1"/>
          </p:cNvSpPr>
          <p:nvPr>
            <p:ph type="ftr" sz="quarter" idx="11"/>
          </p:nvPr>
        </p:nvSpPr>
        <p:spPr/>
        <p:txBody>
          <a:bodyPr/>
          <a:lstStyle/>
          <a:p>
            <a:r>
              <a:rPr lang="en-US" smtClean="0"/>
              <a:t>Young Innovators 2009</a:t>
            </a:r>
            <a:endParaRPr lang="en-US"/>
          </a:p>
        </p:txBody>
      </p:sp>
      <p:sp>
        <p:nvSpPr>
          <p:cNvPr id="7" name="Slide Number Placeholder 6"/>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E6B66D-E64C-47EB-8D05-F636334A7286}" type="datetime1">
              <a:rPr lang="en-US" smtClean="0"/>
              <a:pPr/>
              <a:t>10/3/2011</a:t>
            </a:fld>
            <a:endParaRPr lang="en-US"/>
          </a:p>
        </p:txBody>
      </p:sp>
      <p:sp>
        <p:nvSpPr>
          <p:cNvPr id="8" name="Footer Placeholder 7"/>
          <p:cNvSpPr>
            <a:spLocks noGrp="1"/>
          </p:cNvSpPr>
          <p:nvPr>
            <p:ph type="ftr" sz="quarter" idx="11"/>
          </p:nvPr>
        </p:nvSpPr>
        <p:spPr/>
        <p:txBody>
          <a:bodyPr/>
          <a:lstStyle/>
          <a:p>
            <a:r>
              <a:rPr lang="en-US" smtClean="0"/>
              <a:t>Young Innovators 2009</a:t>
            </a:r>
            <a:endParaRPr lang="en-US"/>
          </a:p>
        </p:txBody>
      </p:sp>
      <p:sp>
        <p:nvSpPr>
          <p:cNvPr id="9" name="Slide Number Placeholder 8"/>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CC401C-C5BD-4CDB-961B-85B2C2A81FB1}" type="datetime1">
              <a:rPr lang="en-US" smtClean="0"/>
              <a:pPr/>
              <a:t>10/3/2011</a:t>
            </a:fld>
            <a:endParaRPr lang="en-US"/>
          </a:p>
        </p:txBody>
      </p:sp>
      <p:sp>
        <p:nvSpPr>
          <p:cNvPr id="4" name="Footer Placeholder 3"/>
          <p:cNvSpPr>
            <a:spLocks noGrp="1"/>
          </p:cNvSpPr>
          <p:nvPr>
            <p:ph type="ftr" sz="quarter" idx="11"/>
          </p:nvPr>
        </p:nvSpPr>
        <p:spPr/>
        <p:txBody>
          <a:bodyPr/>
          <a:lstStyle/>
          <a:p>
            <a:r>
              <a:rPr lang="en-US" smtClean="0"/>
              <a:t>Young Innovators 2009</a:t>
            </a:r>
            <a:endParaRPr lang="en-US"/>
          </a:p>
        </p:txBody>
      </p:sp>
      <p:sp>
        <p:nvSpPr>
          <p:cNvPr id="5" name="Slide Number Placeholder 4"/>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D77D3-A51E-4BA1-B342-0F27DC2A4ED5}" type="datetime1">
              <a:rPr lang="en-US" smtClean="0"/>
              <a:pPr/>
              <a:t>10/3/2011</a:t>
            </a:fld>
            <a:endParaRPr lang="en-US"/>
          </a:p>
        </p:txBody>
      </p:sp>
      <p:sp>
        <p:nvSpPr>
          <p:cNvPr id="3" name="Footer Placeholder 2"/>
          <p:cNvSpPr>
            <a:spLocks noGrp="1"/>
          </p:cNvSpPr>
          <p:nvPr>
            <p:ph type="ftr" sz="quarter" idx="11"/>
          </p:nvPr>
        </p:nvSpPr>
        <p:spPr/>
        <p:txBody>
          <a:bodyPr/>
          <a:lstStyle/>
          <a:p>
            <a:r>
              <a:rPr lang="en-US" smtClean="0"/>
              <a:t>Young Innovators 2009</a:t>
            </a:r>
            <a:endParaRPr lang="en-US"/>
          </a:p>
        </p:txBody>
      </p:sp>
      <p:sp>
        <p:nvSpPr>
          <p:cNvPr id="4" name="Slide Number Placeholder 3"/>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86E6A-C838-40C3-8380-7BC229215CC3}" type="datetime1">
              <a:rPr lang="en-US" smtClean="0"/>
              <a:pPr/>
              <a:t>10/3/2011</a:t>
            </a:fld>
            <a:endParaRPr lang="en-US"/>
          </a:p>
        </p:txBody>
      </p:sp>
      <p:sp>
        <p:nvSpPr>
          <p:cNvPr id="6" name="Footer Placeholder 5"/>
          <p:cNvSpPr>
            <a:spLocks noGrp="1"/>
          </p:cNvSpPr>
          <p:nvPr>
            <p:ph type="ftr" sz="quarter" idx="11"/>
          </p:nvPr>
        </p:nvSpPr>
        <p:spPr/>
        <p:txBody>
          <a:bodyPr/>
          <a:lstStyle/>
          <a:p>
            <a:r>
              <a:rPr lang="en-US" smtClean="0"/>
              <a:t>Young Innovators 2009</a:t>
            </a:r>
            <a:endParaRPr lang="en-US"/>
          </a:p>
        </p:txBody>
      </p:sp>
      <p:sp>
        <p:nvSpPr>
          <p:cNvPr id="7" name="Slide Number Placeholder 6"/>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DFFD0-5E0B-44C4-B0FA-C134581CE48D}" type="datetime1">
              <a:rPr lang="en-US" smtClean="0"/>
              <a:pPr/>
              <a:t>10/3/2011</a:t>
            </a:fld>
            <a:endParaRPr lang="en-US"/>
          </a:p>
        </p:txBody>
      </p:sp>
      <p:sp>
        <p:nvSpPr>
          <p:cNvPr id="6" name="Footer Placeholder 5"/>
          <p:cNvSpPr>
            <a:spLocks noGrp="1"/>
          </p:cNvSpPr>
          <p:nvPr>
            <p:ph type="ftr" sz="quarter" idx="11"/>
          </p:nvPr>
        </p:nvSpPr>
        <p:spPr/>
        <p:txBody>
          <a:bodyPr/>
          <a:lstStyle/>
          <a:p>
            <a:r>
              <a:rPr lang="en-US" smtClean="0"/>
              <a:t>Young Innovators 2009</a:t>
            </a:r>
            <a:endParaRPr lang="en-US"/>
          </a:p>
        </p:txBody>
      </p:sp>
      <p:sp>
        <p:nvSpPr>
          <p:cNvPr id="7" name="Slide Number Placeholder 6"/>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760A2-F541-43DD-B182-337A6A8840F3}" type="datetime1">
              <a:rPr lang="en-US" smtClean="0"/>
              <a:pPr/>
              <a:t>10/3/2011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Young Innovators 2009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C6722-F98D-4828-913E-F4AAF0A7B2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pd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pdf"/></Relationships>
</file>

<file path=ppt/slides/_rels/slide11.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d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2.pdf"/></Relationships>
</file>

<file path=ppt/slides/_rels/slide13.xml.rels><?xml version="1.0" encoding="UTF-8" standalone="yes"?>
<Relationships xmlns="http://schemas.openxmlformats.org/package/2006/relationships"><Relationship Id="rId7"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pd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2.pd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2.pd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d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d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pd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cap="small" dirty="0" smtClean="0">
                <a:solidFill>
                  <a:schemeClr val="accent1">
                    <a:lumMod val="75000"/>
                  </a:schemeClr>
                </a:solidFill>
              </a:rPr>
              <a:t>Young Innovators 2011</a:t>
            </a:r>
            <a:endParaRPr lang="en-US" cap="small" dirty="0">
              <a:solidFill>
                <a:schemeClr val="accent1">
                  <a:lumMod val="75000"/>
                </a:schemeClr>
              </a:solidFill>
            </a:endParaRPr>
          </a:p>
        </p:txBody>
      </p:sp>
      <p:sp>
        <p:nvSpPr>
          <p:cNvPr id="3" name="Subtitle 2"/>
          <p:cNvSpPr>
            <a:spLocks noGrp="1"/>
          </p:cNvSpPr>
          <p:nvPr>
            <p:ph type="subTitle" idx="1"/>
          </p:nvPr>
        </p:nvSpPr>
        <p:spPr>
          <a:xfrm>
            <a:off x="0" y="1905000"/>
            <a:ext cx="9144000" cy="2819400"/>
          </a:xfrm>
        </p:spPr>
        <p:txBody>
          <a:bodyPr>
            <a:normAutofit/>
          </a:bodyPr>
          <a:lstStyle/>
          <a:p>
            <a:r>
              <a:rPr lang="en-US" altLang="zh-CN" sz="3600" b="1" dirty="0" smtClean="0">
                <a:solidFill>
                  <a:srgbClr val="003366"/>
                </a:solidFill>
              </a:rPr>
              <a:t>Understanding Aromatase: </a:t>
            </a:r>
          </a:p>
          <a:p>
            <a:pPr>
              <a:spcBef>
                <a:spcPts val="600"/>
              </a:spcBef>
            </a:pPr>
            <a:r>
              <a:rPr lang="en-US" sz="2400" dirty="0" smtClean="0">
                <a:solidFill>
                  <a:srgbClr val="003366"/>
                </a:solidFill>
              </a:rPr>
              <a:t>A Mechanistic Basis for Drug Interactions and </a:t>
            </a:r>
          </a:p>
          <a:p>
            <a:pPr>
              <a:spcBef>
                <a:spcPts val="0"/>
              </a:spcBef>
            </a:pPr>
            <a:r>
              <a:rPr lang="en-US" sz="2400" dirty="0" smtClean="0">
                <a:solidFill>
                  <a:srgbClr val="003366"/>
                </a:solidFill>
              </a:rPr>
              <a:t>New Aromatase Inhibitors</a:t>
            </a:r>
            <a:r>
              <a:rPr lang="en-US" sz="2400" b="1" dirty="0" smtClean="0">
                <a:solidFill>
                  <a:srgbClr val="AC0000"/>
                </a:solidFill>
              </a:rPr>
              <a:t> </a:t>
            </a:r>
          </a:p>
          <a:p>
            <a:endParaRPr lang="en-US" sz="1000" dirty="0" smtClean="0">
              <a:solidFill>
                <a:srgbClr val="B40000"/>
              </a:solidFill>
            </a:endParaRPr>
          </a:p>
          <a:p>
            <a:r>
              <a:rPr lang="en-US" b="1" dirty="0" smtClean="0">
                <a:solidFill>
                  <a:srgbClr val="9A0E39"/>
                </a:solidFill>
              </a:rPr>
              <a:t>Wenjie Jessie Lu</a:t>
            </a:r>
          </a:p>
          <a:p>
            <a:pPr>
              <a:spcBef>
                <a:spcPts val="0"/>
              </a:spcBef>
            </a:pPr>
            <a:r>
              <a:rPr lang="en-US" sz="2400" dirty="0" smtClean="0">
                <a:solidFill>
                  <a:srgbClr val="9A0E39"/>
                </a:solidFill>
              </a:rPr>
              <a:t>Indiana University School of Medicine</a:t>
            </a:r>
            <a:endParaRPr lang="en-US" sz="2400" dirty="0">
              <a:solidFill>
                <a:srgbClr val="9A0E39"/>
              </a:solidFill>
            </a:endParaRPr>
          </a:p>
        </p:txBody>
      </p:sp>
      <p:pic>
        <p:nvPicPr>
          <p:cNvPr id="6" name="Picture 5"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4648200" y="5181600"/>
            <a:ext cx="2489073" cy="764032"/>
          </a:xfrm>
          <a:prstGeom prst="rect">
            <a:avLst/>
          </a:prstGeom>
        </p:spPr>
      </p:pic>
      <p:pic>
        <p:nvPicPr>
          <p:cNvPr id="7" name="Picture 6"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2057400" y="5181600"/>
            <a:ext cx="2047875" cy="685800"/>
          </a:xfrm>
          <a:prstGeom prst="rect">
            <a:avLst/>
          </a:prstGeom>
        </p:spPr>
      </p:pic>
      <p:sp>
        <p:nvSpPr>
          <p:cNvPr id="14" name="Rectangle 13"/>
          <p:cNvSpPr/>
          <p:nvPr/>
        </p:nvSpPr>
        <p:spPr>
          <a:xfrm>
            <a:off x="152400" y="152400"/>
            <a:ext cx="8839199" cy="6553200"/>
          </a:xfrm>
          <a:prstGeom prst="rect">
            <a:avLst/>
          </a:prstGeom>
          <a:noFill/>
          <a:ln w="50800" cap="flat" cmpd="thickThin"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Results</a:t>
            </a:r>
            <a:endParaRPr lang="en-US" sz="3200" u="sng" cap="small" dirty="0">
              <a:solidFill>
                <a:srgbClr val="730000"/>
              </a:solidFill>
            </a:endParaRPr>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pic>
        <p:nvPicPr>
          <p:cNvPr id="10" name="Picture 9" descr="Picture6.png"/>
          <p:cNvPicPr>
            <a:picLocks noChangeAspect="1"/>
          </p:cNvPicPr>
          <p:nvPr/>
        </p:nvPicPr>
        <p:blipFill>
          <a:blip r:embed="rId6"/>
          <a:srcRect b="15250"/>
          <a:stretch>
            <a:fillRect/>
          </a:stretch>
        </p:blipFill>
        <p:spPr>
          <a:xfrm>
            <a:off x="0" y="30079"/>
            <a:ext cx="9144000" cy="576112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Results</a:t>
            </a:r>
            <a:endParaRPr lang="en-US" sz="3200" u="sng" dirty="0"/>
          </a:p>
        </p:txBody>
      </p:sp>
      <p:pic>
        <p:nvPicPr>
          <p:cNvPr id="10" name="Picture 9" descr="Picture5.png"/>
          <p:cNvPicPr>
            <a:picLocks noChangeAspect="1"/>
          </p:cNvPicPr>
          <p:nvPr/>
        </p:nvPicPr>
        <p:blipFill>
          <a:blip r:embed="rId2"/>
          <a:stretch>
            <a:fillRect/>
          </a:stretch>
        </p:blipFill>
        <p:spPr>
          <a:xfrm>
            <a:off x="307559" y="0"/>
            <a:ext cx="8607841" cy="6172200"/>
          </a:xfrm>
          <a:prstGeom prst="rect">
            <a:avLst/>
          </a:prstGeom>
        </p:spPr>
      </p:pic>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Results</a:t>
            </a:r>
            <a:endParaRPr lang="en-US" sz="3200" u="sng" dirty="0"/>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pic>
        <p:nvPicPr>
          <p:cNvPr id="7" name="Picture 6" descr="process_WJ_Lu.jpg"/>
          <p:cNvPicPr>
            <a:picLocks noChangeAspect="1"/>
          </p:cNvPicPr>
          <p:nvPr/>
        </p:nvPicPr>
        <p:blipFill>
          <a:blip r:embed="rId6"/>
          <a:srcRect b="18889"/>
          <a:stretch>
            <a:fillRect/>
          </a:stretch>
        </p:blipFill>
        <p:spPr>
          <a:xfrm>
            <a:off x="76200" y="92710"/>
            <a:ext cx="8991600" cy="546989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Discussion</a:t>
            </a:r>
            <a:endParaRPr lang="en-US" sz="3200" u="sng" cap="small" dirty="0">
              <a:solidFill>
                <a:srgbClr val="730000"/>
              </a:solidFill>
            </a:endParaRPr>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96000"/>
            <a:ext cx="1365250" cy="457200"/>
          </a:xfrm>
          <a:prstGeom prst="rect">
            <a:avLst/>
          </a:prstGeom>
        </p:spPr>
      </p:pic>
      <p:pic>
        <p:nvPicPr>
          <p:cNvPr id="9" name="Picture 8" descr="Picture8.png"/>
          <p:cNvPicPr>
            <a:picLocks noChangeAspect="1"/>
          </p:cNvPicPr>
          <p:nvPr/>
        </p:nvPicPr>
        <p:blipFill>
          <a:blip r:embed="rId6"/>
          <a:srcRect b="11986"/>
          <a:stretch>
            <a:fillRect/>
          </a:stretch>
        </p:blipFill>
        <p:spPr>
          <a:xfrm>
            <a:off x="0" y="30079"/>
            <a:ext cx="9144000" cy="5983027"/>
          </a:xfrm>
          <a:prstGeom prst="rect">
            <a:avLst/>
          </a:prstGeom>
        </p:spPr>
      </p:pic>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7"/>
              <a:stretch>
                <a:fillRect/>
              </a:stretch>
            </p:blipFill>
          </mc:Fallback>
        </mc:AlternateContent>
        <p:spPr>
          <a:xfrm>
            <a:off x="1828800" y="6096000"/>
            <a:ext cx="1429893" cy="43891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Conclusion</a:t>
            </a:r>
            <a:endParaRPr lang="en-US" sz="3200" u="sng" dirty="0"/>
          </a:p>
        </p:txBody>
      </p:sp>
      <p:sp>
        <p:nvSpPr>
          <p:cNvPr id="3" name="Content Placeholder 2"/>
          <p:cNvSpPr>
            <a:spLocks noGrp="1"/>
          </p:cNvSpPr>
          <p:nvPr>
            <p:ph idx="1"/>
          </p:nvPr>
        </p:nvSpPr>
        <p:spPr/>
        <p:txBody>
          <a:bodyPr/>
          <a:lstStyle/>
          <a:p>
            <a:r>
              <a:rPr lang="en-US" dirty="0" smtClean="0"/>
              <a:t>Place your </a:t>
            </a:r>
            <a:r>
              <a:rPr lang="en-US" smtClean="0"/>
              <a:t>conclusion here</a:t>
            </a:r>
            <a:endParaRPr lang="en-US"/>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pic>
        <p:nvPicPr>
          <p:cNvPr id="7" name="Picture 6" descr="Picture9.png"/>
          <p:cNvPicPr>
            <a:picLocks noChangeAspect="1"/>
          </p:cNvPicPr>
          <p:nvPr/>
        </p:nvPicPr>
        <p:blipFill>
          <a:blip r:embed="rId6"/>
          <a:srcRect l="3312" t="11685" r="2479" b="5653"/>
          <a:stretch>
            <a:fillRect/>
          </a:stretch>
        </p:blipFill>
        <p:spPr>
          <a:xfrm>
            <a:off x="304800" y="198438"/>
            <a:ext cx="8610600" cy="566896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Acknowledgments</a:t>
            </a:r>
            <a:endParaRPr lang="en-US" sz="3200" u="sng" cap="small" dirty="0">
              <a:solidFill>
                <a:srgbClr val="730000"/>
              </a:solidFill>
            </a:endParaRP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pic>
        <p:nvPicPr>
          <p:cNvPr id="8" name="Picture 7" descr="Picture10.png"/>
          <p:cNvPicPr>
            <a:picLocks noChangeAspect="1"/>
          </p:cNvPicPr>
          <p:nvPr/>
        </p:nvPicPr>
        <p:blipFill>
          <a:blip r:embed="rId6"/>
          <a:srcRect b="17777"/>
          <a:stretch>
            <a:fillRect/>
          </a:stretch>
        </p:blipFill>
        <p:spPr>
          <a:xfrm>
            <a:off x="67176" y="76200"/>
            <a:ext cx="9009647" cy="5638800"/>
          </a:xfrm>
          <a:prstGeom prst="rect">
            <a:avLst/>
          </a:prstGeom>
        </p:spPr>
      </p:pic>
      <p:pic>
        <p:nvPicPr>
          <p:cNvPr id="9" name="Picture 8" descr="PPT_2003_Template_IUHealth_and_IUSM...jpg">
            <a:hlinkClick r:id="" action="ppaction://noaction"/>
          </p:cNvPr>
          <p:cNvPicPr>
            <a:picLocks noChangeAspect="1"/>
          </p:cNvPicPr>
          <p:nvPr/>
        </p:nvPicPr>
        <p:blipFill>
          <a:blip r:embed="rId7" cstate="print"/>
          <a:srcRect l="68333" t="88889" b="2222"/>
          <a:stretch>
            <a:fillRect/>
          </a:stretch>
        </p:blipFill>
        <p:spPr>
          <a:xfrm>
            <a:off x="6096000" y="1524000"/>
            <a:ext cx="2895600" cy="609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u="sng" cap="small" dirty="0" smtClean="0">
                <a:solidFill>
                  <a:srgbClr val="730000"/>
                </a:solidFill>
              </a:rPr>
              <a:t>References</a:t>
            </a:r>
            <a:endParaRPr lang="en-US" sz="3200" u="sng" cap="small" dirty="0">
              <a:solidFill>
                <a:srgbClr val="730000"/>
              </a:solidFill>
            </a:endParaRPr>
          </a:p>
        </p:txBody>
      </p:sp>
      <p:sp>
        <p:nvSpPr>
          <p:cNvPr id="3" name="Content Placeholder 2"/>
          <p:cNvSpPr>
            <a:spLocks noGrp="1"/>
          </p:cNvSpPr>
          <p:nvPr>
            <p:ph idx="1"/>
          </p:nvPr>
        </p:nvSpPr>
        <p:spPr>
          <a:xfrm>
            <a:off x="457200" y="914400"/>
            <a:ext cx="8229600" cy="4800600"/>
          </a:xfrm>
        </p:spPr>
        <p:txBody>
          <a:bodyPr>
            <a:noAutofit/>
          </a:bodyPr>
          <a:lstStyle/>
          <a:p>
            <a:pPr marL="0" indent="0" algn="just">
              <a:spcBef>
                <a:spcPts val="0"/>
              </a:spcBef>
              <a:spcAft>
                <a:spcPts val="800"/>
              </a:spcAft>
              <a:buNone/>
            </a:pPr>
            <a:r>
              <a:rPr lang="en-US" altLang="zh-CN" sz="1300" b="1" dirty="0" smtClean="0"/>
              <a:t>Original research articles:</a:t>
            </a:r>
            <a:endParaRPr lang="en-US" altLang="zh-CN" sz="1300" dirty="0" smtClean="0"/>
          </a:p>
          <a:p>
            <a:pPr marL="457200" lvl="0" indent="-457200" algn="just">
              <a:spcBef>
                <a:spcPts val="0"/>
              </a:spcBef>
              <a:spcAft>
                <a:spcPts val="1000"/>
              </a:spcAft>
              <a:buFont typeface="+mj-lt"/>
              <a:buAutoNum type="arabicPeriod"/>
            </a:pPr>
            <a:r>
              <a:rPr lang="en-US" altLang="zh-CN" sz="1300" b="1" dirty="0" smtClean="0">
                <a:solidFill>
                  <a:srgbClr val="0D00BA"/>
                </a:solidFill>
              </a:rPr>
              <a:t>Wenjie Jessie Lu</a:t>
            </a:r>
            <a:r>
              <a:rPr lang="en-US" altLang="zh-CN" sz="1300" dirty="0" smtClean="0"/>
              <a:t>, Cong </a:t>
            </a:r>
            <a:r>
              <a:rPr lang="en-US" altLang="zh-CN" sz="1300" dirty="0" err="1" smtClean="0"/>
              <a:t>Xu</a:t>
            </a:r>
            <a:r>
              <a:rPr lang="en-US" altLang="zh-CN" sz="1300" dirty="0" smtClean="0"/>
              <a:t>, </a:t>
            </a:r>
            <a:r>
              <a:rPr lang="en-US" altLang="zh-CN" sz="1300" dirty="0" err="1" smtClean="0"/>
              <a:t>Zifan</a:t>
            </a:r>
            <a:r>
              <a:rPr lang="en-US" altLang="zh-CN" sz="1300" dirty="0" smtClean="0"/>
              <a:t> Pei, </a:t>
            </a:r>
            <a:r>
              <a:rPr lang="en-US" altLang="zh-CN" sz="1300" dirty="0" err="1" smtClean="0"/>
              <a:t>Abdelrahman</a:t>
            </a:r>
            <a:r>
              <a:rPr lang="en-US" altLang="zh-CN" sz="1300" dirty="0" smtClean="0"/>
              <a:t> </a:t>
            </a:r>
            <a:r>
              <a:rPr lang="en-US" altLang="zh-CN" sz="1300" dirty="0" err="1" smtClean="0"/>
              <a:t>Salah</a:t>
            </a:r>
            <a:r>
              <a:rPr lang="en-US" altLang="zh-CN" sz="1300" dirty="0" smtClean="0"/>
              <a:t> </a:t>
            </a:r>
            <a:r>
              <a:rPr lang="en-US" altLang="zh-CN" sz="1300" dirty="0" err="1" smtClean="0"/>
              <a:t>Abbas</a:t>
            </a:r>
            <a:r>
              <a:rPr lang="en-US" altLang="zh-CN" sz="1300" dirty="0" smtClean="0"/>
              <a:t> </a:t>
            </a:r>
            <a:r>
              <a:rPr lang="en-US" altLang="zh-CN" sz="1300" dirty="0" err="1" smtClean="0"/>
              <a:t>Mayhoub</a:t>
            </a:r>
            <a:r>
              <a:rPr lang="en-US" altLang="zh-CN" sz="1300" dirty="0" smtClean="0"/>
              <a:t>, Mark Cushman, David A Flockhart. The tamoxifen metabolite norendoxifen is a potent and selective inhibitor of aromatase and a potential lead compound for novel therapeutic agents. Breast Cancer Research and Treatment, 2011.  PMID: 21814747</a:t>
            </a:r>
          </a:p>
          <a:p>
            <a:pPr marL="457200" lvl="0" indent="-457200" algn="just">
              <a:spcBef>
                <a:spcPts val="0"/>
              </a:spcBef>
              <a:spcAft>
                <a:spcPts val="1000"/>
              </a:spcAft>
              <a:buFont typeface="+mj-lt"/>
              <a:buAutoNum type="arabicPeriod"/>
            </a:pPr>
            <a:r>
              <a:rPr lang="en-US" altLang="zh-CN" sz="1300" b="1" dirty="0" smtClean="0">
                <a:solidFill>
                  <a:srgbClr val="0D00BA"/>
                </a:solidFill>
              </a:rPr>
              <a:t>Wenjie Jessie Lu</a:t>
            </a:r>
            <a:r>
              <a:rPr lang="en-US" altLang="zh-CN" sz="1300" dirty="0" smtClean="0"/>
              <a:t>, </a:t>
            </a:r>
            <a:r>
              <a:rPr lang="en-US" altLang="zh-CN" sz="1300" dirty="0" err="1" smtClean="0"/>
              <a:t>Valentina</a:t>
            </a:r>
            <a:r>
              <a:rPr lang="en-US" altLang="zh-CN" sz="1300" dirty="0" smtClean="0"/>
              <a:t> </a:t>
            </a:r>
            <a:r>
              <a:rPr lang="en-US" altLang="zh-CN" sz="1300" dirty="0" err="1" smtClean="0"/>
              <a:t>Ferlito</a:t>
            </a:r>
            <a:r>
              <a:rPr lang="en-US" altLang="zh-CN" sz="1300" dirty="0" smtClean="0"/>
              <a:t>, Cong </a:t>
            </a:r>
            <a:r>
              <a:rPr lang="en-US" altLang="zh-CN" sz="1300" dirty="0" err="1" smtClean="0"/>
              <a:t>Xu</a:t>
            </a:r>
            <a:r>
              <a:rPr lang="en-US" altLang="zh-CN" sz="1300" dirty="0" smtClean="0"/>
              <a:t>, David A Flockhart, Salvatore </a:t>
            </a:r>
            <a:r>
              <a:rPr lang="en-US" altLang="zh-CN" sz="1300" dirty="0" err="1" smtClean="0"/>
              <a:t>Caccamese</a:t>
            </a:r>
            <a:r>
              <a:rPr lang="en-US" altLang="zh-CN" sz="1300" dirty="0" smtClean="0"/>
              <a:t>. </a:t>
            </a:r>
            <a:r>
              <a:rPr lang="en-US" altLang="zh-CN" sz="1300" dirty="0" err="1" smtClean="0"/>
              <a:t>Enantiomers</a:t>
            </a:r>
            <a:r>
              <a:rPr lang="en-US" altLang="zh-CN" sz="1300" dirty="0" smtClean="0"/>
              <a:t> of naringenin as </a:t>
            </a:r>
            <a:r>
              <a:rPr lang="en-US" altLang="zh-CN" sz="1300" dirty="0" err="1" smtClean="0"/>
              <a:t>pleiotropic</a:t>
            </a:r>
            <a:r>
              <a:rPr lang="en-US" altLang="zh-CN" sz="1300" dirty="0" smtClean="0"/>
              <a:t>, stereoselective inhibitors of cytochrome P450 isoforms. Chirality, 2011. </a:t>
            </a:r>
            <a:r>
              <a:rPr lang="en-US" sz="1300" dirty="0" smtClean="0"/>
              <a:t>PMID: 21953762</a:t>
            </a:r>
            <a:endParaRPr lang="en-US" altLang="zh-CN" sz="1300" dirty="0" smtClean="0"/>
          </a:p>
          <a:p>
            <a:pPr marL="457200" lvl="0" indent="-457200" algn="just">
              <a:spcBef>
                <a:spcPts val="0"/>
              </a:spcBef>
              <a:spcAft>
                <a:spcPts val="1000"/>
              </a:spcAft>
              <a:buFont typeface="+mj-lt"/>
              <a:buAutoNum type="arabicPeriod"/>
            </a:pPr>
            <a:r>
              <a:rPr lang="en-US" altLang="zh-CN" sz="1300" b="1" dirty="0" smtClean="0">
                <a:solidFill>
                  <a:srgbClr val="0D00BA"/>
                </a:solidFill>
              </a:rPr>
              <a:t>Wenjie Jessie Lu</a:t>
            </a:r>
            <a:r>
              <a:rPr lang="en-US" altLang="zh-CN" sz="1300" dirty="0" smtClean="0"/>
              <a:t>, </a:t>
            </a:r>
            <a:r>
              <a:rPr lang="en-US" altLang="zh-CN" sz="1300" dirty="0" err="1" smtClean="0"/>
              <a:t>Zeruesenay</a:t>
            </a:r>
            <a:r>
              <a:rPr lang="en-US" altLang="zh-CN" sz="1300" dirty="0" smtClean="0"/>
              <a:t> </a:t>
            </a:r>
            <a:r>
              <a:rPr lang="en-US" altLang="zh-CN" sz="1300" dirty="0" err="1" smtClean="0"/>
              <a:t>Desta</a:t>
            </a:r>
            <a:r>
              <a:rPr lang="en-US" altLang="zh-CN" sz="1300" dirty="0" smtClean="0"/>
              <a:t>, David A Flockhart. Tamoxifen metabolites as active inhibitors of aromatase in the treatment of breast cancer. Breast Cancer Research and Treatment, 2011. PMID: 21390495</a:t>
            </a:r>
          </a:p>
          <a:p>
            <a:pPr marL="457200" lvl="0" indent="-457200" algn="just">
              <a:spcBef>
                <a:spcPts val="0"/>
              </a:spcBef>
              <a:spcAft>
                <a:spcPts val="1000"/>
              </a:spcAft>
              <a:buFont typeface="+mj-lt"/>
              <a:buAutoNum type="arabicPeriod"/>
            </a:pPr>
            <a:r>
              <a:rPr lang="en-US" altLang="zh-CN" sz="1300" b="1" dirty="0" smtClean="0">
                <a:solidFill>
                  <a:srgbClr val="0D00BA"/>
                </a:solidFill>
              </a:rPr>
              <a:t>Wenjie Jessie Lu</a:t>
            </a:r>
            <a:r>
              <a:rPr lang="en-US" altLang="zh-CN" sz="1300" dirty="0" smtClean="0"/>
              <a:t>, Robert R </a:t>
            </a:r>
            <a:r>
              <a:rPr lang="en-US" altLang="zh-CN" sz="1300" dirty="0" err="1" smtClean="0"/>
              <a:t>Bies</a:t>
            </a:r>
            <a:r>
              <a:rPr lang="en-US" altLang="zh-CN" sz="1300" dirty="0" smtClean="0"/>
              <a:t>, Landry </a:t>
            </a:r>
            <a:r>
              <a:rPr lang="en-US" altLang="zh-CN" sz="1300" dirty="0" err="1" smtClean="0"/>
              <a:t>Kamden</a:t>
            </a:r>
            <a:r>
              <a:rPr lang="en-US" altLang="zh-CN" sz="1300" dirty="0" smtClean="0"/>
              <a:t> </a:t>
            </a:r>
            <a:r>
              <a:rPr lang="en-US" altLang="zh-CN" sz="1300" dirty="0" err="1" smtClean="0"/>
              <a:t>Kamden</a:t>
            </a:r>
            <a:r>
              <a:rPr lang="en-US" altLang="zh-CN" sz="1300" dirty="0" smtClean="0"/>
              <a:t>, </a:t>
            </a:r>
            <a:r>
              <a:rPr lang="en-US" altLang="zh-CN" sz="1300" dirty="0" err="1" smtClean="0"/>
              <a:t>Zeruesenay</a:t>
            </a:r>
            <a:r>
              <a:rPr lang="en-US" altLang="zh-CN" sz="1300" dirty="0" smtClean="0"/>
              <a:t> </a:t>
            </a:r>
            <a:r>
              <a:rPr lang="en-US" altLang="zh-CN" sz="1300" dirty="0" err="1" smtClean="0"/>
              <a:t>Desta</a:t>
            </a:r>
            <a:r>
              <a:rPr lang="en-US" altLang="zh-CN" sz="1300" dirty="0" smtClean="0"/>
              <a:t>, David A Flockhart. Methadone: a substrate and mechanism-based inhibitor of CYP19 (Aromatase). Drug Metabolism and Disposition, 2010 Aug; 38(8):1308-13. PMID: 20410453 </a:t>
            </a:r>
          </a:p>
          <a:p>
            <a:pPr marL="457200" lvl="0" indent="-457200" algn="just">
              <a:spcBef>
                <a:spcPts val="0"/>
              </a:spcBef>
              <a:spcAft>
                <a:spcPts val="1000"/>
              </a:spcAft>
              <a:buFont typeface="+mj-lt"/>
              <a:buAutoNum type="arabicPeriod"/>
            </a:pPr>
            <a:r>
              <a:rPr lang="en-US" altLang="zh-CN" sz="1300" b="1" dirty="0" smtClean="0">
                <a:solidFill>
                  <a:srgbClr val="0D00BA"/>
                </a:solidFill>
              </a:rPr>
              <a:t>Wenjie Jessie Lu</a:t>
            </a:r>
            <a:r>
              <a:rPr lang="en-US" altLang="zh-CN" sz="1300" dirty="0" smtClean="0"/>
              <a:t>, Yvonne </a:t>
            </a:r>
            <a:r>
              <a:rPr lang="en-US" altLang="zh-CN" sz="1300" dirty="0" err="1" smtClean="0"/>
              <a:t>Kreutz</a:t>
            </a:r>
            <a:r>
              <a:rPr lang="en-US" altLang="zh-CN" sz="1300" dirty="0" smtClean="0"/>
              <a:t>, David A Flockhart. Methadone adverse reaction presenting with large increase in plasma methadone binding: a case series. Journal of Medical Case Report, 2011 (in press)</a:t>
            </a:r>
          </a:p>
          <a:p>
            <a:pPr marL="457200" lvl="0" indent="-457200" algn="just">
              <a:spcBef>
                <a:spcPts val="0"/>
              </a:spcBef>
              <a:spcAft>
                <a:spcPts val="800"/>
              </a:spcAft>
              <a:buFont typeface="+mj-lt"/>
              <a:buAutoNum type="arabicPeriod"/>
            </a:pPr>
            <a:r>
              <a:rPr lang="en-US" altLang="zh-CN" sz="1300" b="1" dirty="0" smtClean="0">
                <a:solidFill>
                  <a:srgbClr val="0D00BA"/>
                </a:solidFill>
              </a:rPr>
              <a:t>Wenjie Jessie Lu</a:t>
            </a:r>
            <a:r>
              <a:rPr lang="en-US" altLang="zh-CN" sz="1300" dirty="0" smtClean="0"/>
              <a:t>, Suzanne M. </a:t>
            </a:r>
            <a:r>
              <a:rPr lang="en-US" altLang="zh-CN" sz="1300" dirty="0" err="1" smtClean="0"/>
              <a:t>Lemler</a:t>
            </a:r>
            <a:r>
              <a:rPr lang="en-US" altLang="zh-CN" sz="1300" dirty="0" smtClean="0"/>
              <a:t>, David A Flockhart. The effect of aromatase inhibition by letrozole on the pharmacokinetics of methadone in postmenopausal women. 2011 (submitted for publication) </a:t>
            </a:r>
          </a:p>
          <a:p>
            <a:pPr marL="0" indent="0" algn="just">
              <a:spcBef>
                <a:spcPts val="0"/>
              </a:spcBef>
              <a:spcAft>
                <a:spcPts val="800"/>
              </a:spcAft>
              <a:buNone/>
            </a:pPr>
            <a:r>
              <a:rPr lang="en-US" altLang="zh-CN" sz="1300" b="1" dirty="0" smtClean="0"/>
              <a:t>Patent: </a:t>
            </a:r>
            <a:endParaRPr lang="en-US" altLang="zh-CN" sz="1300" dirty="0" smtClean="0"/>
          </a:p>
          <a:p>
            <a:pPr marL="457200" indent="-457200" algn="just">
              <a:spcBef>
                <a:spcPts val="0"/>
              </a:spcBef>
              <a:spcAft>
                <a:spcPts val="800"/>
              </a:spcAft>
            </a:pPr>
            <a:r>
              <a:rPr lang="en-US" altLang="zh-CN" sz="1300" b="1" dirty="0" smtClean="0">
                <a:solidFill>
                  <a:srgbClr val="0D00BA"/>
                </a:solidFill>
              </a:rPr>
              <a:t>Wenjie Jessie Lu</a:t>
            </a:r>
            <a:r>
              <a:rPr lang="en-US" altLang="zh-CN" sz="1300" dirty="0" smtClean="0">
                <a:solidFill>
                  <a:srgbClr val="0D00BA"/>
                </a:solidFill>
              </a:rPr>
              <a:t> </a:t>
            </a:r>
            <a:r>
              <a:rPr lang="en-US" altLang="zh-CN" sz="1300" dirty="0" smtClean="0"/>
              <a:t>and David A Flockhart. Materials for inhibiting aromatase and method of using the same to diagnose, treat and monitor breast cancer. March 2011 (IURTC No. 11051, US patent)</a:t>
            </a:r>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u="sng" cap="small" dirty="0" smtClean="0">
                <a:solidFill>
                  <a:srgbClr val="730000"/>
                </a:solidFill>
              </a:rPr>
              <a:t>BIOS/Contact info</a:t>
            </a:r>
            <a:endParaRPr lang="en-US" sz="3200" u="sng" cap="small" dirty="0">
              <a:solidFill>
                <a:srgbClr val="730000"/>
              </a:solidFill>
            </a:endParaRP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9" name="TextBox 8"/>
          <p:cNvSpPr txBox="1"/>
          <p:nvPr/>
        </p:nvSpPr>
        <p:spPr>
          <a:xfrm>
            <a:off x="1143000" y="1066800"/>
            <a:ext cx="6858000" cy="4770537"/>
          </a:xfrm>
          <a:prstGeom prst="rect">
            <a:avLst/>
          </a:prstGeom>
          <a:noFill/>
        </p:spPr>
        <p:txBody>
          <a:bodyPr wrap="square" rtlCol="0">
            <a:spAutoFit/>
          </a:bodyPr>
          <a:lstStyle/>
          <a:p>
            <a:pPr>
              <a:spcAft>
                <a:spcPts val="600"/>
              </a:spcAft>
            </a:pPr>
            <a:r>
              <a:rPr lang="en-US" altLang="zh-CN" sz="3200" b="1" dirty="0" smtClean="0">
                <a:solidFill>
                  <a:srgbClr val="9A0E39"/>
                </a:solidFill>
              </a:rPr>
              <a:t>				Wenjie Jessie Lu </a:t>
            </a:r>
            <a:endParaRPr lang="zh-CN" altLang="zh-CN" sz="3200" b="1" dirty="0" smtClean="0">
              <a:solidFill>
                <a:srgbClr val="9A0E39"/>
              </a:solidFill>
            </a:endParaRPr>
          </a:p>
          <a:p>
            <a:pPr>
              <a:spcAft>
                <a:spcPts val="600"/>
              </a:spcAft>
            </a:pPr>
            <a:r>
              <a:rPr lang="en-US" altLang="zh-CN" b="1" dirty="0" smtClean="0"/>
              <a:t>EDUCATION</a:t>
            </a:r>
            <a:endParaRPr lang="zh-CN" altLang="zh-CN" b="1" dirty="0" smtClean="0"/>
          </a:p>
          <a:p>
            <a:r>
              <a:rPr lang="en-US" altLang="zh-CN" dirty="0" smtClean="0"/>
              <a:t>2007 – 2011		Ph.D. Pharmacology (expected December 2011)</a:t>
            </a:r>
            <a:endParaRPr lang="zh-CN" altLang="zh-CN" dirty="0" smtClean="0"/>
          </a:p>
          <a:p>
            <a:r>
              <a:rPr lang="en-US" altLang="zh-CN" dirty="0" smtClean="0"/>
              <a:t>				Indiana University, USA </a:t>
            </a:r>
            <a:endParaRPr lang="zh-CN" altLang="zh-CN" dirty="0" smtClean="0"/>
          </a:p>
          <a:p>
            <a:r>
              <a:rPr lang="en-US" altLang="zh-CN" dirty="0" smtClean="0"/>
              <a:t>2010 – 2011		Certificate in the Business of Life Science</a:t>
            </a:r>
          </a:p>
          <a:p>
            <a:r>
              <a:rPr lang="en-US" altLang="zh-CN" dirty="0" smtClean="0"/>
              <a:t>				Indiana University Kelly School of Business, USA </a:t>
            </a:r>
            <a:endParaRPr lang="zh-CN" altLang="zh-CN" dirty="0" smtClean="0"/>
          </a:p>
          <a:p>
            <a:r>
              <a:rPr lang="en-US" altLang="zh-CN" dirty="0" smtClean="0"/>
              <a:t>2003 – 2007		B.Sc. Biological Sciences </a:t>
            </a:r>
            <a:endParaRPr lang="zh-CN" altLang="zh-CN" dirty="0" smtClean="0"/>
          </a:p>
          <a:p>
            <a:pPr>
              <a:spcAft>
                <a:spcPts val="600"/>
              </a:spcAft>
            </a:pPr>
            <a:r>
              <a:rPr lang="en-US" altLang="zh-CN" dirty="0" smtClean="0"/>
              <a:t>				Peking University, China</a:t>
            </a:r>
          </a:p>
          <a:p>
            <a:pPr>
              <a:spcAft>
                <a:spcPts val="600"/>
              </a:spcAft>
            </a:pPr>
            <a:r>
              <a:rPr lang="en-US" altLang="zh-CN" b="1" dirty="0" smtClean="0"/>
              <a:t>CONTACT</a:t>
            </a:r>
          </a:p>
          <a:p>
            <a:r>
              <a:rPr lang="en-US" altLang="zh-CN" dirty="0" smtClean="0"/>
              <a:t>Address			1001 West 10</a:t>
            </a:r>
            <a:r>
              <a:rPr lang="en-US" altLang="zh-CN" baseline="30000" dirty="0" smtClean="0"/>
              <a:t>th</a:t>
            </a:r>
            <a:r>
              <a:rPr lang="en-US" altLang="zh-CN" dirty="0" smtClean="0"/>
              <a:t> Street, Room W7123</a:t>
            </a:r>
            <a:endParaRPr lang="zh-CN" altLang="zh-CN" dirty="0" smtClean="0"/>
          </a:p>
          <a:p>
            <a:r>
              <a:rPr lang="en-US" altLang="zh-CN" dirty="0" smtClean="0"/>
              <a:t>				</a:t>
            </a:r>
            <a:r>
              <a:rPr lang="en-US" altLang="zh-CN" dirty="0" err="1" smtClean="0"/>
              <a:t>Wishard</a:t>
            </a:r>
            <a:r>
              <a:rPr lang="en-US" altLang="zh-CN" dirty="0" smtClean="0"/>
              <a:t> Memorial Hospital, Myers Building</a:t>
            </a:r>
            <a:endParaRPr lang="zh-CN" altLang="zh-CN" dirty="0" smtClean="0"/>
          </a:p>
          <a:p>
            <a:r>
              <a:rPr lang="en-US" altLang="zh-CN" dirty="0" smtClean="0"/>
              <a:t>				Indianapolis, Indiana 46202</a:t>
            </a:r>
            <a:endParaRPr lang="zh-CN" altLang="zh-CN" dirty="0" smtClean="0"/>
          </a:p>
          <a:p>
            <a:r>
              <a:rPr lang="en-US" altLang="zh-CN" dirty="0" smtClean="0"/>
              <a:t>Phone 			(317) 630-8795</a:t>
            </a:r>
            <a:endParaRPr lang="zh-CN" altLang="zh-CN" dirty="0" smtClean="0"/>
          </a:p>
          <a:p>
            <a:r>
              <a:rPr lang="en-US" altLang="zh-CN" dirty="0" smtClean="0"/>
              <a:t>Fax 				(317) 630-8185</a:t>
            </a:r>
            <a:endParaRPr lang="zh-CN" altLang="zh-CN" dirty="0" smtClean="0"/>
          </a:p>
          <a:p>
            <a:r>
              <a:rPr lang="en-US" altLang="zh-CN" dirty="0" smtClean="0"/>
              <a:t>Email 			lu20@iupui.edu</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Abstract</a:t>
            </a:r>
            <a:endParaRPr lang="en-US" sz="3200" u="sng" cap="small" dirty="0">
              <a:solidFill>
                <a:srgbClr val="730000"/>
              </a:solidFill>
            </a:endParaRPr>
          </a:p>
        </p:txBody>
      </p:sp>
      <p:sp>
        <p:nvSpPr>
          <p:cNvPr id="3" name="Content Placeholder 2"/>
          <p:cNvSpPr>
            <a:spLocks noGrp="1"/>
          </p:cNvSpPr>
          <p:nvPr>
            <p:ph idx="1"/>
          </p:nvPr>
        </p:nvSpPr>
        <p:spPr>
          <a:xfrm>
            <a:off x="457200" y="1417639"/>
            <a:ext cx="8229600" cy="4449762"/>
          </a:xfrm>
        </p:spPr>
        <p:txBody>
          <a:bodyPr>
            <a:noAutofit/>
          </a:bodyPr>
          <a:lstStyle/>
          <a:p>
            <a:pPr algn="just">
              <a:spcBef>
                <a:spcPts val="0"/>
              </a:spcBef>
              <a:spcAft>
                <a:spcPts val="1200"/>
              </a:spcAft>
            </a:pPr>
            <a:r>
              <a:rPr lang="en-US" altLang="zh-CN" sz="1900" dirty="0" smtClean="0"/>
              <a:t>Aromatase is the target of the aromatase inhibitor class of drugs widely used to treat estrogen-mediated conditions including breast cancer, but little is known about its role in drug metabolism or in drug interactions. </a:t>
            </a:r>
          </a:p>
          <a:p>
            <a:pPr algn="just">
              <a:spcBef>
                <a:spcPts val="0"/>
              </a:spcBef>
              <a:spcAft>
                <a:spcPts val="1200"/>
              </a:spcAft>
            </a:pPr>
            <a:r>
              <a:rPr lang="en-US" altLang="zh-CN" sz="1900" dirty="0" smtClean="0"/>
              <a:t>This lack of knowledge has become a great impediment to optimal therapy for breast cancer due to unpredictable side effects and reductions in efficacy that result.</a:t>
            </a:r>
          </a:p>
          <a:p>
            <a:pPr algn="just">
              <a:spcBef>
                <a:spcPts val="0"/>
              </a:spcBef>
              <a:spcAft>
                <a:spcPts val="1200"/>
              </a:spcAft>
            </a:pPr>
            <a:r>
              <a:rPr lang="en-US" altLang="zh-CN" sz="1900" dirty="0" smtClean="0"/>
              <a:t>In this work, a comprehensive series of studies was carried out to characterize the ability of aromatase to metabolize drugs, and its susceptibility to inhibition by xenobiotics. </a:t>
            </a:r>
          </a:p>
          <a:p>
            <a:pPr algn="just">
              <a:spcBef>
                <a:spcPts val="0"/>
              </a:spcBef>
              <a:spcAft>
                <a:spcPts val="1200"/>
              </a:spcAft>
            </a:pPr>
            <a:r>
              <a:rPr lang="en-US" altLang="zh-CN" sz="1900" dirty="0" smtClean="0"/>
              <a:t>The </a:t>
            </a:r>
            <a:r>
              <a:rPr lang="en-US" altLang="zh-CN" sz="1900" b="1" u="sng" dirty="0" smtClean="0">
                <a:solidFill>
                  <a:srgbClr val="9A0E39"/>
                </a:solidFill>
              </a:rPr>
              <a:t>overall objective</a:t>
            </a:r>
            <a:r>
              <a:rPr lang="en-US" altLang="zh-CN" sz="1900" dirty="0" smtClean="0">
                <a:solidFill>
                  <a:srgbClr val="9A0E39"/>
                </a:solidFill>
              </a:rPr>
              <a:t> </a:t>
            </a:r>
            <a:r>
              <a:rPr lang="en-US" altLang="zh-CN" sz="1900" dirty="0" smtClean="0"/>
              <a:t>was to better understand the interactions of small molecules with aromatase and to use this new knowledge to predict aromatase-mediated drug interactions and anticipate novel molecular structures that have the potential to be developed as improved aromatase inhibitors.</a:t>
            </a:r>
            <a:endParaRPr lang="en-US" sz="1900" dirty="0"/>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Abstract</a:t>
            </a:r>
            <a:endParaRPr lang="en-US" sz="3200" dirty="0"/>
          </a:p>
        </p:txBody>
      </p:sp>
      <p:sp>
        <p:nvSpPr>
          <p:cNvPr id="3" name="Content Placeholder 2"/>
          <p:cNvSpPr>
            <a:spLocks noGrp="1"/>
          </p:cNvSpPr>
          <p:nvPr>
            <p:ph idx="1"/>
          </p:nvPr>
        </p:nvSpPr>
        <p:spPr>
          <a:xfrm>
            <a:off x="457200" y="1302094"/>
            <a:ext cx="8229600" cy="4870106"/>
          </a:xfrm>
        </p:spPr>
        <p:txBody>
          <a:bodyPr>
            <a:normAutofit fontScale="70000" lnSpcReduction="20000"/>
          </a:bodyPr>
          <a:lstStyle/>
          <a:p>
            <a:pPr algn="just">
              <a:lnSpc>
                <a:spcPct val="120000"/>
              </a:lnSpc>
              <a:spcBef>
                <a:spcPts val="0"/>
              </a:spcBef>
              <a:spcAft>
                <a:spcPts val="1200"/>
              </a:spcAft>
            </a:pPr>
            <a:r>
              <a:rPr lang="en-US" altLang="zh-CN" sz="2700" b="1" u="sng" dirty="0" smtClean="0">
                <a:solidFill>
                  <a:srgbClr val="9A0E39"/>
                </a:solidFill>
              </a:rPr>
              <a:t>Results:</a:t>
            </a:r>
            <a:r>
              <a:rPr lang="en-US" altLang="zh-CN" sz="2700" dirty="0" smtClean="0"/>
              <a:t> Aromatase was shown to be a drug metabolizing enzyme able to metabolize methadone both </a:t>
            </a:r>
            <a:r>
              <a:rPr lang="en-US" altLang="zh-CN" sz="2700" i="1" dirty="0" smtClean="0"/>
              <a:t>in vitro</a:t>
            </a:r>
            <a:r>
              <a:rPr lang="en-US" altLang="zh-CN" sz="2700" dirty="0" smtClean="0"/>
              <a:t> and </a:t>
            </a:r>
            <a:r>
              <a:rPr lang="en-US" altLang="zh-CN" sz="2700" i="1" dirty="0" smtClean="0"/>
              <a:t>in vivo.</a:t>
            </a:r>
            <a:endParaRPr lang="en-US" altLang="zh-CN" sz="2700" dirty="0" smtClean="0"/>
          </a:p>
          <a:p>
            <a:pPr algn="just">
              <a:lnSpc>
                <a:spcPct val="120000"/>
              </a:lnSpc>
              <a:spcBef>
                <a:spcPts val="0"/>
              </a:spcBef>
              <a:spcAft>
                <a:spcPts val="1200"/>
              </a:spcAft>
            </a:pPr>
            <a:r>
              <a:rPr lang="en-US" altLang="zh-CN" sz="2700" dirty="0" smtClean="0"/>
              <a:t>A number of novel aromatase inhibitors that employ diverse kinetic mechanisms were identified: a competitive inhibitor norendoxifen, two non-competitive inhibitors endoxifen and N-</a:t>
            </a:r>
            <a:r>
              <a:rPr lang="en-US" altLang="zh-CN" sz="2700" dirty="0" err="1" smtClean="0"/>
              <a:t>desmethyl</a:t>
            </a:r>
            <a:r>
              <a:rPr lang="en-US" altLang="zh-CN" sz="2700" dirty="0" smtClean="0"/>
              <a:t>-tamoxifen, a mechanism-based inhibitor methadone and a stereoselective inhibitor naringenin.</a:t>
            </a:r>
          </a:p>
          <a:p>
            <a:pPr algn="just">
              <a:lnSpc>
                <a:spcPct val="120000"/>
              </a:lnSpc>
              <a:spcBef>
                <a:spcPts val="0"/>
              </a:spcBef>
              <a:spcAft>
                <a:spcPts val="1200"/>
              </a:spcAft>
            </a:pPr>
            <a:r>
              <a:rPr lang="en-US" altLang="zh-CN" sz="2700" dirty="0" smtClean="0"/>
              <a:t>Through investigation of the structure-potency relationships so discovered, a series of new biochemical structures to be exploited as aromatase inhibitors were identified.</a:t>
            </a:r>
          </a:p>
          <a:p>
            <a:pPr algn="just">
              <a:lnSpc>
                <a:spcPct val="120000"/>
              </a:lnSpc>
              <a:spcBef>
                <a:spcPts val="0"/>
              </a:spcBef>
              <a:spcAft>
                <a:spcPts val="1200"/>
              </a:spcAft>
            </a:pPr>
            <a:r>
              <a:rPr lang="en-US" altLang="zh-CN" sz="2700" b="1" u="sng" dirty="0" smtClean="0">
                <a:solidFill>
                  <a:srgbClr val="9A0E39"/>
                </a:solidFill>
              </a:rPr>
              <a:t>Conclusions:</a:t>
            </a:r>
            <a:r>
              <a:rPr lang="en-US" altLang="zh-CN" sz="2700" dirty="0" smtClean="0"/>
              <a:t> These studies have identified new roles of aromatase as a catalyst for methadone metabolism and as a mediator in tamoxifen effects. They also provide a new mechanistic framework for the design of novel aromatase inhibitors that can be used in breast cancer, and suggest ways to optimize therapeutic benefits in each person treated.</a:t>
            </a:r>
          </a:p>
          <a:p>
            <a:pPr algn="just">
              <a:lnSpc>
                <a:spcPct val="120000"/>
              </a:lnSpc>
              <a:spcBef>
                <a:spcPts val="0"/>
              </a:spcBef>
              <a:spcAft>
                <a:spcPts val="600"/>
              </a:spcAft>
            </a:pPr>
            <a:endParaRPr lang="en-US" altLang="zh-CN" sz="2100" dirty="0" smtClean="0"/>
          </a:p>
          <a:p>
            <a:pPr algn="just">
              <a:lnSpc>
                <a:spcPct val="120000"/>
              </a:lnSpc>
              <a:spcBef>
                <a:spcPts val="0"/>
              </a:spcBef>
              <a:spcAft>
                <a:spcPts val="600"/>
              </a:spcAft>
            </a:pPr>
            <a:endParaRPr lang="en-US" dirty="0"/>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pic>
        <p:nvPicPr>
          <p:cNvPr id="10" name="Picture 9" descr="Picture1.png"/>
          <p:cNvPicPr>
            <a:picLocks noChangeAspect="1"/>
          </p:cNvPicPr>
          <p:nvPr/>
        </p:nvPicPr>
        <p:blipFill>
          <a:blip r:embed="rId6"/>
          <a:stretch>
            <a:fillRect/>
          </a:stretch>
        </p:blipFill>
        <p:spPr>
          <a:xfrm>
            <a:off x="0" y="1066800"/>
            <a:ext cx="9144000" cy="4827691"/>
          </a:xfrm>
          <a:prstGeom prst="rect">
            <a:avLst/>
          </a:prstGeom>
        </p:spPr>
      </p:pic>
      <p:sp>
        <p:nvSpPr>
          <p:cNvPr id="2" name="Title 1"/>
          <p:cNvSpPr>
            <a:spLocks noGrp="1"/>
          </p:cNvSpPr>
          <p:nvPr>
            <p:ph type="title"/>
          </p:nvPr>
        </p:nvSpPr>
        <p:spPr/>
        <p:txBody>
          <a:bodyPr>
            <a:normAutofit/>
          </a:bodyPr>
          <a:lstStyle/>
          <a:p>
            <a:r>
              <a:rPr lang="en-US" sz="3200" u="sng" cap="small" dirty="0" smtClean="0">
                <a:solidFill>
                  <a:srgbClr val="730000"/>
                </a:solidFill>
              </a:rPr>
              <a:t>Introduction</a:t>
            </a:r>
            <a:endParaRPr lang="en-US" sz="3200"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Introduction</a:t>
            </a:r>
            <a:endParaRPr lang="en-US" sz="3200" u="sng" dirty="0"/>
          </a:p>
        </p:txBody>
      </p:sp>
      <p:sp>
        <p:nvSpPr>
          <p:cNvPr id="3" name="Content Placeholder 2"/>
          <p:cNvSpPr>
            <a:spLocks noGrp="1"/>
          </p:cNvSpPr>
          <p:nvPr>
            <p:ph idx="1"/>
          </p:nvPr>
        </p:nvSpPr>
        <p:spPr>
          <a:xfrm>
            <a:off x="457200" y="1447800"/>
            <a:ext cx="8382000" cy="4412906"/>
          </a:xfrm>
        </p:spPr>
        <p:txBody>
          <a:bodyPr>
            <a:normAutofit fontScale="85000" lnSpcReduction="10000"/>
          </a:bodyPr>
          <a:lstStyle/>
          <a:p>
            <a:pPr algn="just">
              <a:lnSpc>
                <a:spcPct val="110000"/>
              </a:lnSpc>
              <a:spcBef>
                <a:spcPts val="0"/>
              </a:spcBef>
              <a:spcAft>
                <a:spcPts val="600"/>
              </a:spcAft>
              <a:buNone/>
            </a:pPr>
            <a:r>
              <a:rPr lang="en-US" altLang="zh-CN" sz="3300" b="1" dirty="0" smtClean="0">
                <a:solidFill>
                  <a:srgbClr val="9E1B32"/>
                </a:solidFill>
              </a:rPr>
              <a:t>To Study Possible Drug Interactions with Aromatase</a:t>
            </a:r>
          </a:p>
          <a:p>
            <a:pPr algn="just">
              <a:lnSpc>
                <a:spcPct val="110000"/>
              </a:lnSpc>
              <a:spcBef>
                <a:spcPts val="0"/>
              </a:spcBef>
              <a:spcAft>
                <a:spcPts val="600"/>
              </a:spcAft>
              <a:buNone/>
            </a:pPr>
            <a:r>
              <a:rPr lang="en-US" altLang="zh-CN" sz="2600" b="1" dirty="0" smtClean="0">
                <a:solidFill>
                  <a:srgbClr val="9E1B32"/>
                </a:solidFill>
              </a:rPr>
              <a:t>		</a:t>
            </a:r>
            <a:r>
              <a:rPr lang="en-US" altLang="zh-CN" sz="2600" dirty="0" smtClean="0"/>
              <a:t>Selection Criteria:</a:t>
            </a:r>
          </a:p>
          <a:p>
            <a:pPr marL="457200" indent="-457200" algn="just">
              <a:lnSpc>
                <a:spcPct val="110000"/>
              </a:lnSpc>
              <a:spcBef>
                <a:spcPts val="0"/>
              </a:spcBef>
              <a:buFont typeface="+mj-lt"/>
              <a:buAutoNum type="alphaLcParenR"/>
            </a:pPr>
            <a:r>
              <a:rPr lang="en-US" altLang="zh-CN" sz="2600" dirty="0" smtClean="0"/>
              <a:t>Drugs that undergo demethylation</a:t>
            </a:r>
          </a:p>
          <a:p>
            <a:pPr marL="457200" indent="-457200" algn="just">
              <a:lnSpc>
                <a:spcPct val="110000"/>
              </a:lnSpc>
              <a:spcBef>
                <a:spcPts val="0"/>
              </a:spcBef>
              <a:spcAft>
                <a:spcPts val="1200"/>
              </a:spcAft>
              <a:buFont typeface="+mj-lt"/>
              <a:buAutoNum type="alphaLcParenR"/>
            </a:pPr>
            <a:r>
              <a:rPr lang="en-US" altLang="zh-CN" sz="2600" dirty="0" smtClean="0"/>
              <a:t>Drugs commonly prescribed to breast cancer patients </a:t>
            </a:r>
          </a:p>
          <a:p>
            <a:pPr marL="457200" indent="-457200" algn="just">
              <a:lnSpc>
                <a:spcPct val="110000"/>
              </a:lnSpc>
              <a:spcBef>
                <a:spcPts val="0"/>
              </a:spcBef>
              <a:spcAft>
                <a:spcPts val="600"/>
              </a:spcAft>
              <a:buClr>
                <a:srgbClr val="9E1B32"/>
              </a:buClr>
              <a:buFont typeface="Arial" pitchFamily="34" charset="0"/>
              <a:buChar char="•"/>
            </a:pPr>
            <a:r>
              <a:rPr lang="en-US" altLang="zh-CN" sz="2600" dirty="0" smtClean="0"/>
              <a:t>Is aromatase able to metabolize the selected drugs?</a:t>
            </a:r>
          </a:p>
          <a:p>
            <a:pPr marL="457200" indent="-457200" algn="just">
              <a:lnSpc>
                <a:spcPct val="110000"/>
              </a:lnSpc>
              <a:spcBef>
                <a:spcPts val="0"/>
              </a:spcBef>
              <a:buClr>
                <a:srgbClr val="9E1B32"/>
              </a:buClr>
              <a:buFont typeface="Arial" pitchFamily="34" charset="0"/>
              <a:buChar char="•"/>
            </a:pPr>
            <a:r>
              <a:rPr lang="en-US" altLang="zh-CN" sz="2600" dirty="0" smtClean="0"/>
              <a:t>Can these selected drugs or their metabolites in turn affect aromatase activity? </a:t>
            </a:r>
          </a:p>
          <a:p>
            <a:pPr marL="457200" indent="-457200" algn="just">
              <a:lnSpc>
                <a:spcPct val="110000"/>
              </a:lnSpc>
              <a:spcBef>
                <a:spcPts val="0"/>
              </a:spcBef>
              <a:buClr>
                <a:srgbClr val="9E1B32"/>
              </a:buClr>
              <a:buFont typeface="Arial" pitchFamily="34" charset="0"/>
              <a:buChar char="•"/>
            </a:pPr>
            <a:endParaRPr lang="en-US" altLang="zh-CN" dirty="0" smtClean="0"/>
          </a:p>
          <a:p>
            <a:pPr marL="457200" indent="-457200" algn="just">
              <a:lnSpc>
                <a:spcPct val="110000"/>
              </a:lnSpc>
              <a:spcBef>
                <a:spcPts val="0"/>
              </a:spcBef>
              <a:buClr>
                <a:srgbClr val="9E1B32"/>
              </a:buClr>
              <a:buNone/>
            </a:pPr>
            <a:r>
              <a:rPr lang="en-US" altLang="zh-CN" sz="3300" b="1" dirty="0" smtClean="0">
                <a:solidFill>
                  <a:srgbClr val="9A0E39"/>
                </a:solidFill>
              </a:rPr>
              <a:t>Key Illustrative Example:</a:t>
            </a:r>
          </a:p>
          <a:p>
            <a:pPr marL="457200" indent="-457200" algn="just">
              <a:lnSpc>
                <a:spcPct val="110000"/>
              </a:lnSpc>
              <a:spcBef>
                <a:spcPts val="600"/>
              </a:spcBef>
              <a:buClr>
                <a:srgbClr val="9E1B32"/>
              </a:buClr>
              <a:buNone/>
            </a:pPr>
            <a:r>
              <a:rPr lang="en-US" altLang="zh-CN" sz="3300" b="1" dirty="0" smtClean="0"/>
              <a:t>	</a:t>
            </a:r>
            <a:r>
              <a:rPr lang="en-US" altLang="zh-CN" sz="3300" dirty="0" smtClean="0"/>
              <a:t>Tamoxifen metabolites</a:t>
            </a:r>
          </a:p>
          <a:p>
            <a:pPr marL="457200" indent="-457200" algn="just">
              <a:buClr>
                <a:srgbClr val="9E1B32"/>
              </a:buClr>
              <a:buFont typeface="Arial" pitchFamily="34" charset="0"/>
              <a:buChar char="•"/>
            </a:pPr>
            <a:endParaRPr lang="en-US" altLang="zh-CN" dirty="0" smtClean="0"/>
          </a:p>
          <a:p>
            <a:endParaRPr lang="en-US" dirty="0" smtClean="0"/>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Introduction</a:t>
            </a:r>
            <a:endParaRPr lang="en-US" sz="3200" u="sng" dirty="0"/>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pic>
        <p:nvPicPr>
          <p:cNvPr id="10" name="Picture 9" descr="Picture2.png"/>
          <p:cNvPicPr>
            <a:picLocks noChangeAspect="1"/>
          </p:cNvPicPr>
          <p:nvPr/>
        </p:nvPicPr>
        <p:blipFill>
          <a:blip r:embed="rId6"/>
          <a:stretch>
            <a:fillRect/>
          </a:stretch>
        </p:blipFill>
        <p:spPr>
          <a:xfrm>
            <a:off x="0" y="1066800"/>
            <a:ext cx="9144000" cy="483986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Introduction</a:t>
            </a:r>
            <a:endParaRPr lang="en-US" sz="3200" u="sng" dirty="0"/>
          </a:p>
        </p:txBody>
      </p:sp>
      <p:sp>
        <p:nvSpPr>
          <p:cNvPr id="3" name="Content Placeholder 2"/>
          <p:cNvSpPr>
            <a:spLocks noGrp="1"/>
          </p:cNvSpPr>
          <p:nvPr>
            <p:ph idx="1"/>
          </p:nvPr>
        </p:nvSpPr>
        <p:spPr/>
        <p:txBody>
          <a:bodyPr/>
          <a:lstStyle/>
          <a:p>
            <a:pPr algn="just"/>
            <a:r>
              <a:rPr lang="en-US" altLang="zh-CN" sz="2400" dirty="0" smtClean="0"/>
              <a:t>Anti-estrogenic effects of tamoxifen were thought to be exclusively mediated via its active metabolites by modulating estrogen receptor signaling, but the effects of tamoxifen on aromatase have not been studied until now.</a:t>
            </a:r>
          </a:p>
          <a:p>
            <a:pPr algn="just"/>
            <a:endParaRPr lang="en-US" altLang="zh-CN" sz="2400" dirty="0" smtClean="0"/>
          </a:p>
          <a:p>
            <a:pPr algn="just">
              <a:buNone/>
            </a:pPr>
            <a:r>
              <a:rPr lang="en-US" altLang="zh-CN" b="1" dirty="0" smtClean="0">
                <a:solidFill>
                  <a:srgbClr val="CB233F"/>
                </a:solidFill>
              </a:rPr>
              <a:t>	</a:t>
            </a:r>
            <a:r>
              <a:rPr lang="en-US" altLang="zh-CN" b="1" u="sng" dirty="0" smtClean="0">
                <a:solidFill>
                  <a:srgbClr val="9A0E39"/>
                </a:solidFill>
              </a:rPr>
              <a:t>HYPOTHESIS</a:t>
            </a:r>
            <a:r>
              <a:rPr lang="en-US" altLang="zh-CN" b="1" dirty="0" smtClean="0">
                <a:solidFill>
                  <a:srgbClr val="9A0E39"/>
                </a:solidFill>
              </a:rPr>
              <a:t>:</a:t>
            </a:r>
          </a:p>
          <a:p>
            <a:pPr algn="just"/>
            <a:r>
              <a:rPr lang="en-US" altLang="zh-CN" b="1" dirty="0" smtClean="0">
                <a:solidFill>
                  <a:srgbClr val="9A0E39"/>
                </a:solidFill>
              </a:rPr>
              <a:t>Structurally related tamoxifen metabolites are  aromatase inhibitors.</a:t>
            </a:r>
            <a:endParaRPr lang="en-US" altLang="zh-CN" dirty="0" smtClean="0">
              <a:solidFill>
                <a:srgbClr val="9A0E39"/>
              </a:solidFill>
            </a:endParaRPr>
          </a:p>
          <a:p>
            <a:pPr algn="just"/>
            <a:endParaRPr lang="en-US" dirty="0"/>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Materials and Methods</a:t>
            </a:r>
            <a:endParaRPr lang="en-US" sz="3200" u="sng" cap="small" dirty="0">
              <a:solidFill>
                <a:srgbClr val="730000"/>
              </a:solidFill>
            </a:endParaRPr>
          </a:p>
        </p:txBody>
      </p:sp>
      <p:sp>
        <p:nvSpPr>
          <p:cNvPr id="3" name="Content Placeholder 2"/>
          <p:cNvSpPr>
            <a:spLocks noGrp="1"/>
          </p:cNvSpPr>
          <p:nvPr>
            <p:ph idx="1"/>
          </p:nvPr>
        </p:nvSpPr>
        <p:spPr>
          <a:xfrm>
            <a:off x="457200" y="1600201"/>
            <a:ext cx="8229600" cy="4114800"/>
          </a:xfrm>
        </p:spPr>
        <p:txBody>
          <a:bodyPr>
            <a:normAutofit/>
          </a:bodyPr>
          <a:lstStyle/>
          <a:p>
            <a:pPr>
              <a:spcBef>
                <a:spcPts val="0"/>
              </a:spcBef>
            </a:pPr>
            <a:r>
              <a:rPr lang="en-US" altLang="zh-CN" sz="2400" dirty="0" smtClean="0"/>
              <a:t>In vitro microsomal incubation</a:t>
            </a:r>
          </a:p>
          <a:p>
            <a:pPr>
              <a:spcBef>
                <a:spcPts val="0"/>
              </a:spcBef>
            </a:pPr>
            <a:endParaRPr lang="en-US" altLang="zh-CN" sz="2400" dirty="0" smtClean="0"/>
          </a:p>
          <a:p>
            <a:pPr>
              <a:spcBef>
                <a:spcPts val="0"/>
              </a:spcBef>
            </a:pPr>
            <a:r>
              <a:rPr lang="en-US" altLang="zh-CN" sz="2400" dirty="0" smtClean="0"/>
              <a:t>Fluorescent assays for inhibition of aromatase and other Cytochrome P450 isoforms</a:t>
            </a:r>
          </a:p>
          <a:p>
            <a:pPr>
              <a:spcBef>
                <a:spcPts val="0"/>
              </a:spcBef>
            </a:pPr>
            <a:endParaRPr lang="en-US" altLang="zh-CN" sz="2400" dirty="0" smtClean="0"/>
          </a:p>
          <a:p>
            <a:pPr>
              <a:spcBef>
                <a:spcPts val="0"/>
              </a:spcBef>
            </a:pPr>
            <a:r>
              <a:rPr lang="en-US" altLang="zh-CN" sz="2400" dirty="0" smtClean="0"/>
              <a:t>Inhibition of testosterone metabolism by placental aromatase</a:t>
            </a:r>
          </a:p>
          <a:p>
            <a:pPr>
              <a:spcBef>
                <a:spcPts val="0"/>
              </a:spcBef>
            </a:pPr>
            <a:endParaRPr lang="en-US" altLang="zh-CN" sz="2400" dirty="0" smtClean="0"/>
          </a:p>
          <a:p>
            <a:pPr>
              <a:spcBef>
                <a:spcPts val="0"/>
              </a:spcBef>
            </a:pPr>
            <a:r>
              <a:rPr lang="en-US" sz="2400" dirty="0" smtClean="0"/>
              <a:t>Inhibition of </a:t>
            </a:r>
            <a:r>
              <a:rPr lang="en-US" altLang="zh-CN" sz="2400" dirty="0" smtClean="0"/>
              <a:t>other liver Cytochrome P450 isoforms</a:t>
            </a:r>
          </a:p>
          <a:p>
            <a:pPr>
              <a:spcBef>
                <a:spcPts val="0"/>
              </a:spcBef>
            </a:pPr>
            <a:endParaRPr lang="en-US" sz="2400" dirty="0" smtClean="0"/>
          </a:p>
          <a:p>
            <a:pPr>
              <a:spcBef>
                <a:spcPts val="0"/>
              </a:spcBef>
            </a:pPr>
            <a:r>
              <a:rPr lang="en-US" sz="2400" dirty="0" smtClean="0"/>
              <a:t>HPLC-MS/MS quantification of metabolite formation</a:t>
            </a:r>
            <a:endParaRPr lang="en-US" sz="2400" dirty="0"/>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Results</a:t>
            </a:r>
            <a:endParaRPr lang="en-US" sz="3200" u="sng" cap="small" dirty="0">
              <a:solidFill>
                <a:srgbClr val="730000"/>
              </a:solidFill>
            </a:endParaRPr>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pic>
        <p:nvPicPr>
          <p:cNvPr id="10" name="Picture 9" descr="Picture4.png"/>
          <p:cNvPicPr>
            <a:picLocks noChangeAspect="1"/>
          </p:cNvPicPr>
          <p:nvPr/>
        </p:nvPicPr>
        <p:blipFill>
          <a:blip r:embed="rId6"/>
          <a:stretch>
            <a:fillRect/>
          </a:stretch>
        </p:blipFill>
        <p:spPr>
          <a:xfrm>
            <a:off x="0" y="76200"/>
            <a:ext cx="9144000" cy="575711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655&quot;&gt;&lt;object type=&quot;3&quot; unique_id=&quot;11656&quot;&gt;&lt;property id=&quot;20148&quot; value=&quot;5&quot;/&gt;&lt;property id=&quot;20300&quot; value=&quot;Slide 1 - &amp;quot;Young Innovators 2011&amp;quot;&quot;/&gt;&lt;property id=&quot;20307&quot; value=&quot;256&quot;/&gt;&lt;/object&gt;&lt;object type=&quot;3&quot; unique_id=&quot;11657&quot;&gt;&lt;property id=&quot;20148&quot; value=&quot;5&quot;/&gt;&lt;property id=&quot;20300&quot; value=&quot;Slide 2 - &amp;quot;Abstract&amp;quot;&quot;/&gt;&lt;property id=&quot;20307&quot; value=&quot;257&quot;/&gt;&lt;/object&gt;&lt;object type=&quot;3&quot; unique_id=&quot;11658&quot;&gt;&lt;property id=&quot;20148&quot; value=&quot;5&quot;/&gt;&lt;property id=&quot;20300&quot; value=&quot;Slide 3 - &amp;quot;Abstract&amp;quot;&quot;/&gt;&lt;property id=&quot;20307&quot; value=&quot;259&quot;/&gt;&lt;/object&gt;&lt;object type=&quot;3&quot; unique_id=&quot;11659&quot;&gt;&lt;property id=&quot;20148&quot; value=&quot;5&quot;/&gt;&lt;property id=&quot;20300&quot; value=&quot;Slide 4 - &amp;quot;Introduction&amp;quot;&quot;/&gt;&lt;property id=&quot;20307&quot; value=&quot;264&quot;/&gt;&lt;/object&gt;&lt;object type=&quot;3&quot; unique_id=&quot;11660&quot;&gt;&lt;property id=&quot;20148&quot; value=&quot;5&quot;/&gt;&lt;property id=&quot;20300&quot; value=&quot;Slide 6 - &amp;quot;Introduction&amp;quot;&quot;/&gt;&lt;property id=&quot;20307&quot; value=&quot;265&quot;/&gt;&lt;/object&gt;&lt;object type=&quot;3&quot; unique_id=&quot;11661&quot;&gt;&lt;property id=&quot;20148&quot; value=&quot;5&quot;/&gt;&lt;property id=&quot;20300&quot; value=&quot;Slide 5 - &amp;quot;Introduction&amp;quot;&quot;/&gt;&lt;property id=&quot;20307&quot; value=&quot;266&quot;/&gt;&lt;/object&gt;&lt;object type=&quot;3&quot; unique_id=&quot;11662&quot;&gt;&lt;property id=&quot;20148&quot; value=&quot;5&quot;/&gt;&lt;property id=&quot;20300&quot; value=&quot;Slide 7 - &amp;quot;Introduction&amp;quot;&quot;/&gt;&lt;property id=&quot;20307&quot; value=&quot;267&quot;/&gt;&lt;/object&gt;&lt;object type=&quot;3&quot; unique_id=&quot;11663&quot;&gt;&lt;property id=&quot;20148&quot; value=&quot;5&quot;/&gt;&lt;property id=&quot;20300&quot; value=&quot;Slide 8 - &amp;quot;Materials and Methods&amp;quot;&quot;/&gt;&lt;property id=&quot;20307&quot; value=&quot;260&quot;/&gt;&lt;/object&gt;&lt;object type=&quot;3&quot; unique_id=&quot;11666&quot;&gt;&lt;property id=&quot;20148&quot; value=&quot;5&quot;/&gt;&lt;property id=&quot;20300&quot; value=&quot;Slide 9 - &amp;quot;Results&amp;quot;&quot;/&gt;&lt;property id=&quot;20307&quot; value=&quot;263&quot;/&gt;&lt;/object&gt;&lt;object type=&quot;3&quot; unique_id=&quot;11667&quot;&gt;&lt;property id=&quot;20148&quot; value=&quot;5&quot;/&gt;&lt;property id=&quot;20300&quot; value=&quot;Slide 10 - &amp;quot;Results&amp;quot;&quot;/&gt;&lt;property id=&quot;20307&quot; value=&quot;268&quot;/&gt;&lt;/object&gt;&lt;object type=&quot;3&quot; unique_id=&quot;11668&quot;&gt;&lt;property id=&quot;20148&quot; value=&quot;5&quot;/&gt;&lt;property id=&quot;20300&quot; value=&quot;Slide 11 - &amp;quot;Results&amp;quot;&quot;/&gt;&lt;property id=&quot;20307&quot; value=&quot;269&quot;/&gt;&lt;/object&gt;&lt;object type=&quot;3&quot; unique_id=&quot;11669&quot;&gt;&lt;property id=&quot;20148&quot; value=&quot;5&quot;/&gt;&lt;property id=&quot;20300&quot; value=&quot;Slide 12 - &amp;quot;Results&amp;quot;&quot;/&gt;&lt;property id=&quot;20307&quot; value=&quot;270&quot;/&gt;&lt;/object&gt;&lt;object type=&quot;3&quot; unique_id=&quot;11671&quot;&gt;&lt;property id=&quot;20148&quot; value=&quot;5&quot;/&gt;&lt;property id=&quot;20300&quot; value=&quot;Slide 13 - &amp;quot;Discussion&amp;quot;&quot;/&gt;&lt;property id=&quot;20307&quot; value=&quot;272&quot;/&gt;&lt;/object&gt;&lt;object type=&quot;3&quot; unique_id=&quot;11678&quot;&gt;&lt;property id=&quot;20148&quot; value=&quot;5&quot;/&gt;&lt;property id=&quot;20300&quot; value=&quot;Slide 14 - &amp;quot;Conclusion&amp;quot;&quot;/&gt;&lt;property id=&quot;20307&quot; value=&quot;279&quot;/&gt;&lt;/object&gt;&lt;object type=&quot;3&quot; unique_id=&quot;11679&quot;&gt;&lt;property id=&quot;20148&quot; value=&quot;5&quot;/&gt;&lt;property id=&quot;20300&quot; value=&quot;Slide 15 - &amp;quot;Acknowledgments&amp;quot;&quot;/&gt;&lt;property id=&quot;20307&quot; value=&quot;280&quot;/&gt;&lt;/object&gt;&lt;object type=&quot;3&quot; unique_id=&quot;11680&quot;&gt;&lt;property id=&quot;20148&quot; value=&quot;5&quot;/&gt;&lt;property id=&quot;20300&quot; value=&quot;Slide 16 - &amp;quot;References&amp;quot;&quot;/&gt;&lt;property id=&quot;20307&quot; value=&quot;281&quot;/&gt;&lt;/object&gt;&lt;object type=&quot;3&quot; unique_id=&quot;11682&quot;&gt;&lt;property id=&quot;20148&quot; value=&quot;5&quot;/&gt;&lt;property id=&quot;20300&quot; value=&quot;Slide 17 - &amp;quot;BIOS/Contact info&amp;quot;&quot;/&gt;&lt;property id=&quot;20307&quot; value=&quot;283&quot;/&gt;&lt;/object&gt;&lt;/object&gt;&lt;object type=&quot;8&quot; unique_id=&quot;11711&quot;&gt;&lt;/object&gt;&lt;/object&gt;&lt;/database&gt;"/>
  <p:tag name="SECTOMILLISECCONVERTED" val="1"/>
</p:tagLst>
</file>

<file path=ppt/theme/theme1.xml><?xml version="1.0" encoding="utf-8"?>
<a:theme xmlns:a="http://schemas.openxmlformats.org/drawingml/2006/main" name="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355</TotalTime>
  <Words>736</Words>
  <Application>Microsoft Office PowerPoint</Application>
  <PresentationFormat>On-screen Show (4:3)</PresentationFormat>
  <Paragraphs>94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Young Innovators 2011</vt:lpstr>
      <vt:lpstr>Abstract</vt:lpstr>
      <vt:lpstr>Abstract</vt:lpstr>
      <vt:lpstr>Introduction</vt:lpstr>
      <vt:lpstr>Introduction</vt:lpstr>
      <vt:lpstr>Introduction</vt:lpstr>
      <vt:lpstr>Introduction</vt:lpstr>
      <vt:lpstr>Materials and Methods</vt:lpstr>
      <vt:lpstr>Results</vt:lpstr>
      <vt:lpstr>Results</vt:lpstr>
      <vt:lpstr>Results</vt:lpstr>
      <vt:lpstr>Results</vt:lpstr>
      <vt:lpstr>Discussion</vt:lpstr>
      <vt:lpstr>Conclusion</vt:lpstr>
      <vt:lpstr>Acknowledgments</vt:lpstr>
      <vt:lpstr>References</vt:lpstr>
      <vt:lpstr>BIOS/Contact info</vt:lpstr>
    </vt:vector>
  </TitlesOfParts>
  <Company>Advanstar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Innovators 2009</dc:title>
  <dc:creator>adv</dc:creator>
  <cp:lastModifiedBy>lu20</cp:lastModifiedBy>
  <cp:revision>86</cp:revision>
  <dcterms:created xsi:type="dcterms:W3CDTF">2011-09-08T20:28:28Z</dcterms:created>
  <dcterms:modified xsi:type="dcterms:W3CDTF">2011-10-03T18:32:16Z</dcterms:modified>
</cp:coreProperties>
</file>