
<file path=[Content_Types].xml><?xml version="1.0" encoding="utf-8"?>
<Types xmlns="http://schemas.openxmlformats.org/package/2006/content-types">
  <Override PartName="/ppt/slides/slide5.xml" ContentType="application/vnd.openxmlformats-officedocument.presentationml.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s/slide17.xml" ContentType="application/vnd.openxmlformats-officedocument.presentationml.slide+xml"/>
  <Override PartName="/ppt/embeddings/oleObject2.bin" ContentType="application/vnd.openxmlformats-officedocument.oleObject"/>
  <Default Extension="bin" ContentType="application/vnd.openxmlformats-officedocument.presentationml.printerSettings"/>
  <Override PartName="/ppt/embeddings/oleObject4.bin" ContentType="application/vnd.openxmlformats-officedocument.oleObject"/>
  <Override PartName="/ppt/embeddings/oleObject6.bin" ContentType="application/vnd.openxmlformats-officedocument.oleObject"/>
  <Override PartName="/ppt/embeddings/Microsoft_Equation2.bin" ContentType="application/vnd.openxmlformats-officedocument.oleObject"/>
  <Override PartName="/ppt/embeddings/oleObject8.bin" ContentType="application/vnd.openxmlformats-officedocument.oleObject"/>
  <Default Extension="vml" ContentType="application/vnd.openxmlformats-officedocument.vmlDrawing"/>
  <Override PartName="/ppt/presProps.xml" ContentType="application/vnd.openxmlformats-officedocument.presentationml.presProps+xml"/>
  <Override PartName="/ppt/charts/chart1.xml" ContentType="application/vnd.openxmlformats-officedocument.drawingml.chart+xml"/>
  <Override PartName="/ppt/presentation.xml" ContentType="application/vnd.openxmlformats-officedocument.presentationml.presentation.main+xml"/>
  <Default Extension="png" ContentType="image/png"/>
  <Default Extension="wmf" ContentType="image/x-wmf"/>
  <Override PartName="/ppt/notesMasters/notesMaster1.xml" ContentType="application/vnd.openxmlformats-officedocument.presentationml.notesMaster+xml"/>
  <Default Extension="pdf" ContentType="application/pdf"/>
  <Default Extension="gif" ContentType="image/gif"/>
  <Override PartName="/docProps/core.xml" ContentType="application/vnd.openxmlformats-package.core-properties+xml"/>
  <Default Extension="emf" ContentType="image/x-emf"/>
  <Override PartName="/ppt/slides/slide10.xml" ContentType="application/vnd.openxmlformats-officedocument.presentationml.slide+xml"/>
  <Override PartName="/ppt/slideLayouts/slideLayout1.xml" ContentType="application/vnd.openxmlformats-officedocument.presentationml.slideLayout+xml"/>
  <Override PartName="/ppt/slides/slide14.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s/slide18.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theme/theme3.xml" ContentType="application/vnd.openxmlformats-officedocument.theme+xml"/>
  <Override PartName="/ppt/slides/slide1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3.bin" ContentType="application/vnd.openxmlformats-officedocument.oleObject"/>
  <Override PartName="/ppt/embeddings/oleObject5.bin" ContentType="application/vnd.openxmlformats-officedocument.oleObject"/>
  <Override PartName="/ppt/embeddings/oleObject7.bin" ContentType="application/vnd.openxmlformats-officedocument.oleObject"/>
  <Override PartName="/ppt/embeddings/Microsoft_Equation1.bin" ContentType="application/vnd.openxmlformats-officedocument.oleObject"/>
  <Override PartName="/ppt/slideMasters/slideMaster1.xml" ContentType="application/vnd.openxmlformats-officedocument.presentationml.slideMaster+xml"/>
  <Default Extension="xml" ContentType="application/xml"/>
  <Override PartName="/ppt/handoutMasters/handoutMaster1.xml" ContentType="application/vnd.openxmlformats-officedocument.presentationml.handoutMaster+xml"/>
  <Default Extension="jpeg" ContentType="image/jpeg"/>
  <Default Extension="rels" ContentType="application/vnd.openxmlformats-package.relationships+xml"/>
  <Override PartName="/ppt/viewProps.xml" ContentType="application/vnd.openxmlformats-officedocument.presentationml.viewProps+xml"/>
  <Override PartName="/docProps/app.xml" ContentType="application/vnd.openxmlformats-officedocument.extended-properties+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theme/theme2.xml" ContentType="application/vnd.openxmlformats-officedocument.theme+xml"/>
  <Override PartName="/ppt/slides/slide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s/slide19.xml" ContentType="application/vnd.openxmlformats-officedocument.presentationml.slide+xml"/>
  <Override PartName="/ppt/slideLayouts/slideLayout2.xml" ContentType="application/vnd.openxmlformats-officedocument.presentationml.slideLayout+xml"/>
  <Override PartName="/ppt/slides/slide1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64" r:id="rId4"/>
    <p:sldId id="265" r:id="rId5"/>
    <p:sldId id="261" r:id="rId6"/>
    <p:sldId id="262" r:id="rId7"/>
    <p:sldId id="263" r:id="rId8"/>
    <p:sldId id="284" r:id="rId9"/>
    <p:sldId id="285" r:id="rId10"/>
    <p:sldId id="286" r:id="rId11"/>
    <p:sldId id="287" r:id="rId12"/>
    <p:sldId id="288" r:id="rId13"/>
    <p:sldId id="289" r:id="rId14"/>
    <p:sldId id="290" r:id="rId15"/>
    <p:sldId id="291" r:id="rId16"/>
    <p:sldId id="292" r:id="rId17"/>
    <p:sldId id="293" r:id="rId18"/>
    <p:sldId id="294" r:id="rId19"/>
    <p:sldId id="28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EBE8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598" autoAdjust="0"/>
    <p:restoredTop sz="94673" autoAdjust="0"/>
  </p:normalViewPr>
  <p:slideViewPr>
    <p:cSldViewPr snapToObjects="1">
      <p:cViewPr varScale="1">
        <p:scale>
          <a:sx n="117" d="100"/>
          <a:sy n="117" d="100"/>
        </p:scale>
        <p:origin x="-96"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oleObject" Target="file:///F:\Seagate%20Sync\VOL\My%20Documents\Dexters%20LAb\P-gp%20BCRP%20Co-operation\Brain%20Efflux%20Index%20of%20Sorafeni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spPr>
            <a:ln w="28575">
              <a:noFill/>
            </a:ln>
          </c:spPr>
          <c:marker>
            <c:spPr>
              <a:solidFill>
                <a:srgbClr val="00B050"/>
              </a:solidFill>
            </c:spPr>
          </c:marker>
          <c:trendline>
            <c:spPr>
              <a:ln w="19050" cap="flat" cmpd="sng" algn="ctr">
                <a:solidFill>
                  <a:srgbClr val="00B050"/>
                </a:solidFill>
                <a:prstDash val="solid"/>
              </a:ln>
              <a:effectLst>
                <a:outerShdw blurRad="40000" dist="20000" dir="5400000" rotWithShape="0">
                  <a:srgbClr val="000000">
                    <a:alpha val="38000"/>
                  </a:srgbClr>
                </a:outerShdw>
              </a:effectLst>
            </c:spPr>
            <c:trendlineType val="linear"/>
            <c:dispRSqr val="1"/>
            <c:trendlineLbl>
              <c:layout>
                <c:manualLayout>
                  <c:x val="-0.331341863517061"/>
                  <c:y val="0.106006853310003"/>
                </c:manualLayout>
              </c:layout>
              <c:numFmt formatCode="General" sourceLinked="0"/>
              <c:spPr>
                <a:ln>
                  <a:solidFill>
                    <a:srgbClr val="92D050"/>
                  </a:solidFill>
                </a:ln>
              </c:spPr>
              <c:txPr>
                <a:bodyPr/>
                <a:lstStyle/>
                <a:p>
                  <a:pPr>
                    <a:defRPr b="1">
                      <a:solidFill>
                        <a:srgbClr val="00B050"/>
                      </a:solidFill>
                    </a:defRPr>
                  </a:pPr>
                  <a:endParaRPr lang="en-US"/>
                </a:p>
              </c:txPr>
            </c:trendlineLbl>
          </c:trendline>
          <c:xVal>
            <c:numRef>
              <c:f>Sheet1!$C$38:$C$41</c:f>
              <c:numCache>
                <c:formatCode>General</c:formatCode>
                <c:ptCount val="4"/>
                <c:pt idx="0">
                  <c:v>6.896551724137931</c:v>
                </c:pt>
                <c:pt idx="1">
                  <c:v>6.369426751592357</c:v>
                </c:pt>
                <c:pt idx="2">
                  <c:v>9.61538461538463</c:v>
                </c:pt>
                <c:pt idx="3">
                  <c:v>20.40816326530612</c:v>
                </c:pt>
              </c:numCache>
            </c:numRef>
          </c:xVal>
          <c:yVal>
            <c:numRef>
              <c:f>Sheet1!$D$38:$D$41</c:f>
              <c:numCache>
                <c:formatCode>General</c:formatCode>
                <c:ptCount val="4"/>
                <c:pt idx="0">
                  <c:v>0.09</c:v>
                </c:pt>
                <c:pt idx="1">
                  <c:v>0.11</c:v>
                </c:pt>
                <c:pt idx="2">
                  <c:v>0.36</c:v>
                </c:pt>
                <c:pt idx="3">
                  <c:v>0.91</c:v>
                </c:pt>
              </c:numCache>
            </c:numRef>
          </c:yVal>
        </c:ser>
        <c:axId val="275243880"/>
        <c:axId val="257269560"/>
      </c:scatterChart>
      <c:valAx>
        <c:axId val="275243880"/>
        <c:scaling>
          <c:orientation val="minMax"/>
        </c:scaling>
        <c:axPos val="b"/>
        <c:title>
          <c:tx>
            <c:rich>
              <a:bodyPr/>
              <a:lstStyle/>
              <a:p>
                <a:pPr>
                  <a:defRPr sz="1400">
                    <a:solidFill>
                      <a:sysClr val="windowText" lastClr="000000"/>
                    </a:solidFill>
                  </a:defRPr>
                </a:pPr>
                <a:r>
                  <a:rPr lang="en-US" sz="1400">
                    <a:solidFill>
                      <a:sysClr val="windowText" lastClr="000000"/>
                    </a:solidFill>
                  </a:rPr>
                  <a:t>1/kout</a:t>
                </a:r>
              </a:p>
            </c:rich>
          </c:tx>
        </c:title>
        <c:numFmt formatCode="General" sourceLinked="1"/>
        <c:tickLblPos val="nextTo"/>
        <c:spPr>
          <a:ln>
            <a:solidFill>
              <a:schemeClr val="tx1"/>
            </a:solidFill>
          </a:ln>
        </c:spPr>
        <c:txPr>
          <a:bodyPr/>
          <a:lstStyle/>
          <a:p>
            <a:pPr>
              <a:defRPr b="1">
                <a:solidFill>
                  <a:sysClr val="windowText" lastClr="000000"/>
                </a:solidFill>
              </a:defRPr>
            </a:pPr>
            <a:endParaRPr lang="en-US"/>
          </a:p>
        </c:txPr>
        <c:crossAx val="257269560"/>
        <c:crosses val="autoZero"/>
        <c:crossBetween val="midCat"/>
      </c:valAx>
      <c:valAx>
        <c:axId val="257269560"/>
        <c:scaling>
          <c:orientation val="minMax"/>
        </c:scaling>
        <c:axPos val="l"/>
        <c:title>
          <c:tx>
            <c:rich>
              <a:bodyPr rot="-5400000" vert="horz"/>
              <a:lstStyle/>
              <a:p>
                <a:pPr>
                  <a:defRPr sz="1600">
                    <a:solidFill>
                      <a:sysClr val="windowText" lastClr="000000"/>
                    </a:solidFill>
                  </a:defRPr>
                </a:pPr>
                <a:r>
                  <a:rPr lang="en-US" sz="1600">
                    <a:solidFill>
                      <a:sysClr val="windowText" lastClr="000000"/>
                    </a:solidFill>
                  </a:rPr>
                  <a:t>(Cb/Cp) ss</a:t>
                </a:r>
              </a:p>
            </c:rich>
          </c:tx>
          <c:layout>
            <c:manualLayout>
              <c:xMode val="edge"/>
              <c:yMode val="edge"/>
              <c:x val="0.0222222222222222"/>
              <c:y val="0.215721420239137"/>
            </c:manualLayout>
          </c:layout>
        </c:title>
        <c:numFmt formatCode="General" sourceLinked="1"/>
        <c:tickLblPos val="nextTo"/>
        <c:spPr>
          <a:ln>
            <a:solidFill>
              <a:schemeClr val="tx1"/>
            </a:solidFill>
          </a:ln>
        </c:spPr>
        <c:txPr>
          <a:bodyPr/>
          <a:lstStyle/>
          <a:p>
            <a:pPr>
              <a:defRPr b="1">
                <a:solidFill>
                  <a:sysClr val="windowText" lastClr="000000"/>
                </a:solidFill>
              </a:defRPr>
            </a:pPr>
            <a:endParaRPr lang="en-US"/>
          </a:p>
        </c:txPr>
        <c:crossAx val="275243880"/>
        <c:crosses val="autoZero"/>
        <c:crossBetween val="midCat"/>
      </c:valAx>
      <c:spPr>
        <a:ln>
          <a:solidFill>
            <a:schemeClr val="tx1"/>
          </a:solidFill>
        </a:ln>
      </c:spPr>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 Id="rId3" Type="http://schemas.openxmlformats.org/officeDocument/2006/relationships/image" Target="../media/image12.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99E5FA-4F6D-43BA-9CF4-8A69734C5DDC}" type="datetimeFigureOut">
              <a:rPr lang="en-US" smtClean="0"/>
              <a:pPr/>
              <a:t>11/9/10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1EF523-E88B-4F96-A976-26F5151623C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47336-7139-484B-8F2F-7592396AB583}" type="datetimeFigureOut">
              <a:rPr lang="en-US" smtClean="0"/>
              <a:pPr/>
              <a:t>11/9/10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4DB8E-B259-447C-A080-BE87C9E0795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ADC13-3A6B-45A6-BCDD-FFAA037746F8}" type="datetime1">
              <a:rPr lang="en-US" smtClean="0"/>
              <a:pPr/>
              <a:t>11/9/10</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EA357-DFE0-4B13-8027-7CF9EA65BDC8}" type="datetime1">
              <a:rPr lang="en-US" smtClean="0"/>
              <a:pPr/>
              <a:t>11/9/10</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6BDCA-3ADD-4F9A-9850-9F9224290EB4}" type="datetime1">
              <a:rPr lang="en-US" smtClean="0"/>
              <a:pPr/>
              <a:t>11/9/10</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16134-0331-4604-83BC-D0360C67F324}" type="datetime1">
              <a:rPr lang="en-US" smtClean="0"/>
              <a:pPr/>
              <a:t>11/9/10</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20EE2-6EC9-49DB-9905-9C82BC641353}" type="datetime1">
              <a:rPr lang="en-US" smtClean="0"/>
              <a:pPr/>
              <a:t>11/9/10</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48EEC-E6A2-4E82-8745-A07D7E23E240}" type="datetime1">
              <a:rPr lang="en-US" smtClean="0"/>
              <a:pPr/>
              <a:t>11/9/10</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6B66D-E64C-47EB-8D05-F636334A7286}" type="datetime1">
              <a:rPr lang="en-US" smtClean="0"/>
              <a:pPr/>
              <a:t>11/9/10</a:t>
            </a:fld>
            <a:endParaRPr lang="en-US"/>
          </a:p>
        </p:txBody>
      </p:sp>
      <p:sp>
        <p:nvSpPr>
          <p:cNvPr id="8" name="Footer Placeholder 7"/>
          <p:cNvSpPr>
            <a:spLocks noGrp="1"/>
          </p:cNvSpPr>
          <p:nvPr>
            <p:ph type="ftr" sz="quarter" idx="11"/>
          </p:nvPr>
        </p:nvSpPr>
        <p:spPr/>
        <p:txBody>
          <a:bodyPr/>
          <a:lstStyle/>
          <a:p>
            <a:r>
              <a:rPr lang="en-US" smtClean="0"/>
              <a:t>Young Innovators 2009</a:t>
            </a:r>
            <a:endParaRPr lang="en-US"/>
          </a:p>
        </p:txBody>
      </p:sp>
      <p:sp>
        <p:nvSpPr>
          <p:cNvPr id="9" name="Slide Number Placeholder 8"/>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CC401C-C5BD-4CDB-961B-85B2C2A81FB1}" type="datetime1">
              <a:rPr lang="en-US" smtClean="0"/>
              <a:pPr/>
              <a:t>11/9/10</a:t>
            </a:fld>
            <a:endParaRPr lang="en-US"/>
          </a:p>
        </p:txBody>
      </p:sp>
      <p:sp>
        <p:nvSpPr>
          <p:cNvPr id="4" name="Footer Placeholder 3"/>
          <p:cNvSpPr>
            <a:spLocks noGrp="1"/>
          </p:cNvSpPr>
          <p:nvPr>
            <p:ph type="ftr" sz="quarter" idx="11"/>
          </p:nvPr>
        </p:nvSpPr>
        <p:spPr/>
        <p:txBody>
          <a:bodyPr/>
          <a:lstStyle/>
          <a:p>
            <a:r>
              <a:rPr lang="en-US" smtClean="0"/>
              <a:t>Young Innovators 2009</a:t>
            </a:r>
            <a:endParaRPr lang="en-US"/>
          </a:p>
        </p:txBody>
      </p:sp>
      <p:sp>
        <p:nvSpPr>
          <p:cNvPr id="5" name="Slide Number Placeholder 4"/>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D77D3-A51E-4BA1-B342-0F27DC2A4ED5}" type="datetime1">
              <a:rPr lang="en-US" smtClean="0"/>
              <a:pPr/>
              <a:t>11/9/10</a:t>
            </a:fld>
            <a:endParaRPr lang="en-US"/>
          </a:p>
        </p:txBody>
      </p:sp>
      <p:sp>
        <p:nvSpPr>
          <p:cNvPr id="3" name="Footer Placeholder 2"/>
          <p:cNvSpPr>
            <a:spLocks noGrp="1"/>
          </p:cNvSpPr>
          <p:nvPr>
            <p:ph type="ftr" sz="quarter" idx="11"/>
          </p:nvPr>
        </p:nvSpPr>
        <p:spPr/>
        <p:txBody>
          <a:bodyPr/>
          <a:lstStyle/>
          <a:p>
            <a:r>
              <a:rPr lang="en-US" smtClean="0"/>
              <a:t>Young Innovators 2009</a:t>
            </a:r>
            <a:endParaRPr lang="en-US"/>
          </a:p>
        </p:txBody>
      </p:sp>
      <p:sp>
        <p:nvSpPr>
          <p:cNvPr id="4" name="Slide Number Placeholder 3"/>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86E6A-C838-40C3-8380-7BC229215CC3}" type="datetime1">
              <a:rPr lang="en-US" smtClean="0"/>
              <a:pPr/>
              <a:t>11/9/10</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DFFD0-5E0B-44C4-B0FA-C134581CE48D}" type="datetime1">
              <a:rPr lang="en-US" smtClean="0"/>
              <a:pPr/>
              <a:t>11/9/10</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760A2-F541-43DD-B182-337A6A8840F3}" type="datetime1">
              <a:rPr lang="en-US" smtClean="0"/>
              <a:pPr/>
              <a:t>11/9/10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Young Innovators 2009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C6722-F98D-4828-913E-F4AAF0A7B2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df"/><Relationship Id="rId3" Type="http://schemas.openxmlformats.org/officeDocument/2006/relationships/image" Target="../media/image1.png"/><Relationship Id="rId4" Type="http://schemas.openxmlformats.org/officeDocument/2006/relationships/image" Target="../media/image2.pdf"/><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oleObject" Target="../embeddings/oleObject5.bin"/><Relationship Id="rId5" Type="http://schemas.openxmlformats.org/officeDocument/2006/relationships/oleObject" Target="../embeddings/oleObject6.bin"/><Relationship Id="rId6"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oleObject" Target="../embeddings/Microsoft_Equation1.bin"/></Relationships>
</file>

<file path=ppt/slides/_rels/slide14.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19.png"/><Relationship Id="rId4" Type="http://schemas.openxmlformats.org/officeDocument/2006/relationships/oleObject" Target="../embeddings/Microsoft_Equation2.bin"/></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3.png"/><Relationship Id="rId4" Type="http://schemas.openxmlformats.org/officeDocument/2006/relationships/image" Target="../media/image2.pdf"/><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3.png"/><Relationship Id="rId4" Type="http://schemas.openxmlformats.org/officeDocument/2006/relationships/image" Target="../media/image2.pdf"/><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3.png"/><Relationship Id="rId4" Type="http://schemas.openxmlformats.org/officeDocument/2006/relationships/image" Target="../media/image2.pdf"/><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3.png"/><Relationship Id="rId4" Type="http://schemas.openxmlformats.org/officeDocument/2006/relationships/image" Target="../media/image2.pdf"/><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3.png"/><Relationship Id="rId4" Type="http://schemas.openxmlformats.org/officeDocument/2006/relationships/image" Target="../media/image2.pdf"/><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3.png"/><Relationship Id="rId4" Type="http://schemas.openxmlformats.org/officeDocument/2006/relationships/image" Target="../media/image2.pdf"/><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3.png"/><Relationship Id="rId4" Type="http://schemas.openxmlformats.org/officeDocument/2006/relationships/image" Target="../media/image2.pdf"/><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2"/>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cap="small" smtClean="0">
                <a:solidFill>
                  <a:schemeClr val="accent1">
                    <a:lumMod val="75000"/>
                  </a:schemeClr>
                </a:solidFill>
              </a:rPr>
              <a:t>Innovators 2010</a:t>
            </a:r>
            <a:endParaRPr lang="en-US" cap="small" dirty="0">
              <a:solidFill>
                <a:schemeClr val="accent1">
                  <a:lumMod val="75000"/>
                </a:schemeClr>
              </a:solidFill>
            </a:endParaRPr>
          </a:p>
        </p:txBody>
      </p:sp>
      <p:sp>
        <p:nvSpPr>
          <p:cNvPr id="3" name="Subtitle 2"/>
          <p:cNvSpPr>
            <a:spLocks noGrp="1"/>
          </p:cNvSpPr>
          <p:nvPr>
            <p:ph type="subTitle" idx="1"/>
          </p:nvPr>
        </p:nvSpPr>
        <p:spPr>
          <a:xfrm>
            <a:off x="304799" y="1927225"/>
            <a:ext cx="8686799" cy="3711575"/>
          </a:xfrm>
        </p:spPr>
        <p:txBody>
          <a:bodyPr/>
          <a:lstStyle/>
          <a:p>
            <a:r>
              <a:rPr lang="en-US" sz="3600" dirty="0" err="1" smtClean="0">
                <a:solidFill>
                  <a:schemeClr val="bg2">
                    <a:lumMod val="10000"/>
                  </a:schemeClr>
                </a:solidFill>
              </a:rPr>
              <a:t>Sorafenib</a:t>
            </a:r>
            <a:r>
              <a:rPr lang="en-US" sz="3600" dirty="0" smtClean="0">
                <a:solidFill>
                  <a:schemeClr val="bg2">
                    <a:lumMod val="10000"/>
                  </a:schemeClr>
                </a:solidFill>
              </a:rPr>
              <a:t> Brain Distribution is Restricted by BCRP-Mediated Efflux at the BBB</a:t>
            </a:r>
          </a:p>
          <a:p>
            <a:endParaRPr lang="en-US" dirty="0" smtClean="0">
              <a:solidFill>
                <a:schemeClr val="bg2">
                  <a:lumMod val="10000"/>
                </a:schemeClr>
              </a:solidFill>
            </a:endParaRPr>
          </a:p>
          <a:p>
            <a:r>
              <a:rPr lang="en-US" sz="2400" dirty="0" smtClean="0">
                <a:solidFill>
                  <a:schemeClr val="bg2">
                    <a:lumMod val="10000"/>
                  </a:schemeClr>
                </a:solidFill>
              </a:rPr>
              <a:t>Sagar Agarwal</a:t>
            </a:r>
          </a:p>
          <a:p>
            <a:r>
              <a:rPr lang="en-US" sz="2400" dirty="0" smtClean="0">
                <a:solidFill>
                  <a:schemeClr val="bg2">
                    <a:lumMod val="10000"/>
                  </a:schemeClr>
                </a:solidFill>
              </a:rPr>
              <a:t>University of Minnesota</a:t>
            </a:r>
            <a:endParaRPr lang="en-US" sz="2400" dirty="0">
              <a:solidFill>
                <a:schemeClr val="bg2">
                  <a:lumMod val="10000"/>
                </a:schemeClr>
              </a:solidFill>
            </a:endParaRPr>
          </a:p>
        </p:txBody>
      </p:sp>
      <p:pic>
        <p:nvPicPr>
          <p:cNvPr id="6" name="Picture 5" descr="AAPS_LOGO_Grey10_PMS302.pdf"/>
          <p:cNvPicPr>
            <a:picLocks noChangeAspect="1"/>
          </p:cNvPicPr>
          <p:nvPr/>
        </p:nvPicPr>
        <mc:AlternateContent xmlns:ma="http://schemas.microsoft.com/office/mac/drawingml/2008/main">
          <mc:Choice Requires="ma">
            <p:blipFill>
              <a:blip r:embed="rId2"/>
              <a:stretch>
                <a:fillRect/>
              </a:stretch>
            </p:blipFill>
          </mc:Choice>
          <mc:Fallback xmlns:mc="http://schemas.openxmlformats.org/markup-compatibility/2006" xmlns:p="http://schemas.openxmlformats.org/presentationml/2006/main" xmlns:r="http://schemas.openxmlformats.org/officeDocument/2006/relationships" xmlns:a="http://schemas.openxmlformats.org/drawingml/2006/main" xmlns="">
            <p:blipFill>
              <a:blip r:embed="rId3"/>
              <a:stretch>
                <a:fillRect/>
              </a:stretch>
            </p:blipFill>
          </mc:Fallback>
        </mc:AlternateContent>
        <p:spPr>
          <a:xfrm>
            <a:off x="4648200" y="5181600"/>
            <a:ext cx="2489073" cy="764032"/>
          </a:xfrm>
          <a:prstGeom prst="rect">
            <a:avLst/>
          </a:prstGeom>
        </p:spPr>
      </p:pic>
      <p:pic>
        <p:nvPicPr>
          <p:cNvPr id="7" name="Picture 6" descr="PTlogo.eps"/>
          <p:cNvPicPr>
            <a:picLocks noChangeAspect="1"/>
          </p:cNvPicPr>
          <p:nvPr/>
        </p:nvPicPr>
        <mc:AlternateContent xmlns:ma="http://schemas.microsoft.com/office/mac/drawingml/2008/main">
          <mc:Choice Requires="ma">
            <p:blipFill>
              <a:blip r:embed="rId4"/>
              <a:stretch>
                <a:fillRect/>
              </a:stretch>
            </p:blipFill>
          </mc:Choice>
          <mc:Fallback xmlns:mc="http://schemas.openxmlformats.org/markup-compatibility/2006" xmlns:p="http://schemas.openxmlformats.org/presentationml/2006/main" xmlns:r="http://schemas.openxmlformats.org/officeDocument/2006/relationships" xmlns:a="http://schemas.openxmlformats.org/drawingml/2006/main" xmlns="">
            <p:blipFill>
              <a:blip r:embed="rId5"/>
              <a:stretch>
                <a:fillRect/>
              </a:stretch>
            </p:blipFill>
          </mc:Fallback>
        </mc:AlternateContent>
        <p:spPr>
          <a:xfrm>
            <a:off x="2057400" y="5181600"/>
            <a:ext cx="2047875" cy="685800"/>
          </a:xfrm>
          <a:prstGeom prst="rect">
            <a:avLst/>
          </a:prstGeom>
        </p:spPr>
      </p:pic>
      <p:sp>
        <p:nvSpPr>
          <p:cNvPr id="14" name="Rectangle 13"/>
          <p:cNvSpPr/>
          <p:nvPr/>
        </p:nvSpPr>
        <p:spPr>
          <a:xfrm>
            <a:off x="152400" y="152400"/>
            <a:ext cx="8839199" cy="6553200"/>
          </a:xfrm>
          <a:prstGeom prst="rect">
            <a:avLst/>
          </a:prstGeom>
          <a:noFill/>
          <a:ln w="50800" cap="flat" cmpd="thickThin"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8371" name="Object 3"/>
          <p:cNvGraphicFramePr>
            <a:graphicFrameLocks noChangeAspect="1"/>
          </p:cNvGraphicFramePr>
          <p:nvPr/>
        </p:nvGraphicFramePr>
        <p:xfrm>
          <a:off x="990600" y="914400"/>
          <a:ext cx="7090569" cy="5037138"/>
        </p:xfrm>
        <a:graphic>
          <a:graphicData uri="http://schemas.openxmlformats.org/presentationml/2006/ole">
            <p:oleObj spid="_x0000_s3074" name="SPW 11.0 Graph" r:id="rId3" imgW="5597640" imgH="3984840" progId="">
              <p:embed/>
            </p:oleObj>
          </a:graphicData>
        </a:graphic>
      </p:graphicFrame>
      <p:sp>
        <p:nvSpPr>
          <p:cNvPr id="2" name="Title 1"/>
          <p:cNvSpPr>
            <a:spLocks noGrp="1"/>
          </p:cNvSpPr>
          <p:nvPr>
            <p:ph type="title"/>
          </p:nvPr>
        </p:nvSpPr>
        <p:spPr>
          <a:xfrm>
            <a:off x="0" y="0"/>
            <a:ext cx="9144000" cy="1143000"/>
          </a:xfrm>
        </p:spPr>
        <p:txBody>
          <a:bodyPr rtlCol="0">
            <a:normAutofit/>
          </a:bodyPr>
          <a:lstStyle/>
          <a:p>
            <a:pPr fontAlgn="auto">
              <a:spcAft>
                <a:spcPts val="0"/>
              </a:spcAft>
              <a:defRPr/>
            </a:pPr>
            <a:r>
              <a:rPr lang="en-US" sz="3200" dirty="0" smtClean="0">
                <a:solidFill>
                  <a:schemeClr val="accent1"/>
                </a:solidFill>
              </a:rPr>
              <a:t>Elacridar Increases B/P Ratio in the Knockouts</a:t>
            </a:r>
            <a:endParaRPr lang="en-US" sz="3200" dirty="0">
              <a:solidFill>
                <a:schemeClr val="accent1"/>
              </a:solidFill>
            </a:endParaRPr>
          </a:p>
        </p:txBody>
      </p:sp>
      <p:sp>
        <p:nvSpPr>
          <p:cNvPr id="58372"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2A23A1D1-15F1-4325-8B56-B82336BC67A4}" type="slidenum">
              <a:rPr lang="en-US">
                <a:cs typeface="Arial" charset="0"/>
              </a:rPr>
              <a:pPr fontAlgn="base">
                <a:spcBef>
                  <a:spcPct val="0"/>
                </a:spcBef>
                <a:spcAft>
                  <a:spcPct val="0"/>
                </a:spcAft>
              </a:pPr>
              <a:t>10</a:t>
            </a:fld>
            <a:endParaRPr lang="en-US">
              <a:cs typeface="Arial" charset="0"/>
            </a:endParaRPr>
          </a:p>
        </p:txBody>
      </p:sp>
      <p:sp>
        <p:nvSpPr>
          <p:cNvPr id="58374" name="TextBox 9"/>
          <p:cNvSpPr txBox="1">
            <a:spLocks noChangeArrowheads="1"/>
          </p:cNvSpPr>
          <p:nvPr/>
        </p:nvSpPr>
        <p:spPr bwMode="auto">
          <a:xfrm>
            <a:off x="1944702" y="6229290"/>
            <a:ext cx="5165710" cy="400110"/>
          </a:xfrm>
          <a:prstGeom prst="rect">
            <a:avLst/>
          </a:prstGeom>
          <a:solidFill>
            <a:schemeClr val="accent1"/>
          </a:solidFill>
          <a:ln w="9525">
            <a:noFill/>
            <a:miter lim="800000"/>
            <a:headEnd/>
            <a:tailEnd/>
          </a:ln>
        </p:spPr>
        <p:txBody>
          <a:bodyPr wrap="none">
            <a:spAutoFit/>
          </a:bodyPr>
          <a:lstStyle/>
          <a:p>
            <a:pPr algn="ctr"/>
            <a:r>
              <a:rPr lang="en-US" sz="2000" b="1" dirty="0" smtClean="0">
                <a:solidFill>
                  <a:schemeClr val="bg1"/>
                </a:solidFill>
                <a:latin typeface="Calibri" pitchFamily="34" charset="0"/>
              </a:rPr>
              <a:t>BCRP and P-</a:t>
            </a:r>
            <a:r>
              <a:rPr lang="en-US" sz="2000" b="1" dirty="0" err="1" smtClean="0">
                <a:solidFill>
                  <a:schemeClr val="bg1"/>
                </a:solidFill>
                <a:latin typeface="Calibri" pitchFamily="34" charset="0"/>
              </a:rPr>
              <a:t>gp</a:t>
            </a:r>
            <a:r>
              <a:rPr lang="en-US" sz="2000" b="1" dirty="0" smtClean="0">
                <a:solidFill>
                  <a:schemeClr val="bg1"/>
                </a:solidFill>
                <a:latin typeface="Calibri" pitchFamily="34" charset="0"/>
              </a:rPr>
              <a:t> together limit brain </a:t>
            </a:r>
            <a:r>
              <a:rPr lang="en-US" sz="2000" b="1" dirty="0">
                <a:solidFill>
                  <a:schemeClr val="bg1"/>
                </a:solidFill>
                <a:latin typeface="Calibri" pitchFamily="34" charset="0"/>
              </a:rPr>
              <a:t>distribution</a:t>
            </a:r>
          </a:p>
        </p:txBody>
      </p:sp>
      <p:sp>
        <p:nvSpPr>
          <p:cNvPr id="12" name="TextBox 11"/>
          <p:cNvSpPr txBox="1"/>
          <p:nvPr/>
        </p:nvSpPr>
        <p:spPr>
          <a:xfrm>
            <a:off x="0" y="6583181"/>
            <a:ext cx="2503058" cy="276999"/>
          </a:xfrm>
          <a:prstGeom prst="rect">
            <a:avLst/>
          </a:prstGeom>
          <a:noFill/>
        </p:spPr>
        <p:txBody>
          <a:bodyPr wrap="none" rtlCol="0">
            <a:spAutoFit/>
          </a:bodyPr>
          <a:lstStyle/>
          <a:p>
            <a:r>
              <a:rPr lang="en-US" sz="1200" b="1" i="1" dirty="0" smtClean="0">
                <a:latin typeface="Corbel" pitchFamily="34" charset="0"/>
              </a:rPr>
              <a:t>Agarwal et al., October 2010, JPET</a:t>
            </a:r>
            <a:endParaRPr lang="en-US" sz="1200" b="1" i="1" dirty="0">
              <a:latin typeface="Corbel" pitchFamily="34" charset="0"/>
            </a:endParaRPr>
          </a:p>
        </p:txBody>
      </p:sp>
      <p:sp>
        <p:nvSpPr>
          <p:cNvPr id="7" name="TextBox 5"/>
          <p:cNvSpPr txBox="1">
            <a:spLocks noChangeArrowheads="1"/>
          </p:cNvSpPr>
          <p:nvPr/>
        </p:nvSpPr>
        <p:spPr bwMode="auto">
          <a:xfrm>
            <a:off x="-28980" y="5867400"/>
            <a:ext cx="2958952" cy="338554"/>
          </a:xfrm>
          <a:prstGeom prst="rect">
            <a:avLst/>
          </a:prstGeom>
          <a:noFill/>
          <a:ln w="9525">
            <a:noFill/>
            <a:miter lim="800000"/>
            <a:headEnd/>
            <a:tailEnd/>
          </a:ln>
        </p:spPr>
        <p:txBody>
          <a:bodyPr wrap="none">
            <a:spAutoFit/>
          </a:bodyPr>
          <a:lstStyle/>
          <a:p>
            <a:r>
              <a:rPr lang="en-US" sz="1600" i="1" dirty="0" smtClean="0">
                <a:solidFill>
                  <a:schemeClr val="accent3"/>
                </a:solidFill>
                <a:latin typeface="Calibri" pitchFamily="34" charset="0"/>
              </a:rPr>
              <a:t>10 mg/kg </a:t>
            </a:r>
            <a:r>
              <a:rPr lang="en-US" sz="1600" i="1" dirty="0" err="1" smtClean="0">
                <a:solidFill>
                  <a:schemeClr val="accent3"/>
                </a:solidFill>
                <a:latin typeface="Calibri" pitchFamily="34" charset="0"/>
              </a:rPr>
              <a:t>i.v</a:t>
            </a:r>
            <a:r>
              <a:rPr lang="en-US" sz="1600" i="1" dirty="0" smtClean="0">
                <a:solidFill>
                  <a:schemeClr val="accent3"/>
                </a:solidFill>
                <a:latin typeface="Calibri" pitchFamily="34" charset="0"/>
              </a:rPr>
              <a:t>. dose, 1 hr </a:t>
            </a:r>
            <a:r>
              <a:rPr lang="en-US" sz="1600" i="1" dirty="0" err="1" smtClean="0">
                <a:solidFill>
                  <a:schemeClr val="accent3"/>
                </a:solidFill>
                <a:latin typeface="Calibri" pitchFamily="34" charset="0"/>
              </a:rPr>
              <a:t>timepoint</a:t>
            </a:r>
            <a:endParaRPr lang="en-US" sz="1600" i="1" dirty="0">
              <a:solidFill>
                <a:schemeClr val="accent3"/>
              </a:solidFill>
              <a:latin typeface="Calibri" pitchFamily="34" charset="0"/>
            </a:endParaRPr>
          </a:p>
        </p:txBody>
      </p:sp>
      <p:cxnSp>
        <p:nvCxnSpPr>
          <p:cNvPr id="13" name="Straight Connector 12"/>
          <p:cNvCxnSpPr/>
          <p:nvPr/>
        </p:nvCxnSpPr>
        <p:spPr>
          <a:xfrm>
            <a:off x="1920766" y="3810000"/>
            <a:ext cx="5867400" cy="0"/>
          </a:xfrm>
          <a:prstGeom prst="line">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accent1"/>
                </a:solidFill>
              </a:rPr>
              <a:t>P-gp – BCRP Cooperation at the BBB </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35BFDF53-52DD-4C09-8483-61F8192C3533}" type="slidenum">
              <a:rPr lang="en-US" smtClean="0"/>
              <a:pPr>
                <a:defRPr/>
              </a:pPr>
              <a:t>11</a:t>
            </a:fld>
            <a:endParaRPr lang="en-US" dirty="0"/>
          </a:p>
        </p:txBody>
      </p:sp>
      <p:graphicFrame>
        <p:nvGraphicFramePr>
          <p:cNvPr id="88065" name="Object 1"/>
          <p:cNvGraphicFramePr>
            <a:graphicFrameLocks noChangeAspect="1"/>
          </p:cNvGraphicFramePr>
          <p:nvPr/>
        </p:nvGraphicFramePr>
        <p:xfrm>
          <a:off x="228601" y="3623928"/>
          <a:ext cx="3581399" cy="2904741"/>
        </p:xfrm>
        <a:graphic>
          <a:graphicData uri="http://schemas.openxmlformats.org/presentationml/2006/ole">
            <p:oleObj spid="_x0000_s4098" name="SPW 11.0 Graph" r:id="rId3" imgW="4700880" imgH="3996720" progId="">
              <p:embed/>
            </p:oleObj>
          </a:graphicData>
        </a:graphic>
      </p:graphicFrame>
      <p:graphicFrame>
        <p:nvGraphicFramePr>
          <p:cNvPr id="88066" name="Object 2"/>
          <p:cNvGraphicFramePr>
            <a:graphicFrameLocks noChangeAspect="1"/>
          </p:cNvGraphicFramePr>
          <p:nvPr/>
        </p:nvGraphicFramePr>
        <p:xfrm>
          <a:off x="228600" y="914400"/>
          <a:ext cx="3962400" cy="2744408"/>
        </p:xfrm>
        <a:graphic>
          <a:graphicData uri="http://schemas.openxmlformats.org/presentationml/2006/ole">
            <p:oleObj spid="_x0000_s4099" name="SPW 11.0 Graph" r:id="rId4" imgW="5138640" imgH="3978360" progId="">
              <p:embed/>
            </p:oleObj>
          </a:graphicData>
        </a:graphic>
      </p:graphicFrame>
      <p:sp>
        <p:nvSpPr>
          <p:cNvPr id="7" name="TextBox 12"/>
          <p:cNvSpPr txBox="1">
            <a:spLocks noChangeArrowheads="1"/>
          </p:cNvSpPr>
          <p:nvPr/>
        </p:nvSpPr>
        <p:spPr bwMode="auto">
          <a:xfrm>
            <a:off x="762000" y="1168758"/>
            <a:ext cx="2144331" cy="276999"/>
          </a:xfrm>
          <a:prstGeom prst="rect">
            <a:avLst/>
          </a:prstGeom>
          <a:noFill/>
          <a:ln w="9525">
            <a:noFill/>
            <a:miter lim="800000"/>
            <a:headEnd/>
            <a:tailEnd/>
          </a:ln>
        </p:spPr>
        <p:txBody>
          <a:bodyPr wrap="square">
            <a:spAutoFit/>
          </a:bodyPr>
          <a:lstStyle/>
          <a:p>
            <a:r>
              <a:rPr lang="en-US" sz="1200" b="1" i="1" dirty="0" smtClean="0">
                <a:solidFill>
                  <a:schemeClr val="accent3"/>
                </a:solidFill>
                <a:latin typeface="Calibri" pitchFamily="34" charset="0"/>
              </a:rPr>
              <a:t>Polli et al., DMD, 2008</a:t>
            </a:r>
            <a:endParaRPr lang="en-US" sz="1200" b="1" i="1" dirty="0">
              <a:solidFill>
                <a:schemeClr val="accent3"/>
              </a:solidFill>
              <a:latin typeface="Calibri" pitchFamily="34" charset="0"/>
            </a:endParaRPr>
          </a:p>
        </p:txBody>
      </p:sp>
      <p:sp>
        <p:nvSpPr>
          <p:cNvPr id="8" name="TextBox 12"/>
          <p:cNvSpPr txBox="1">
            <a:spLocks noChangeArrowheads="1"/>
          </p:cNvSpPr>
          <p:nvPr/>
        </p:nvSpPr>
        <p:spPr bwMode="auto">
          <a:xfrm>
            <a:off x="685800" y="3962400"/>
            <a:ext cx="2144331" cy="276999"/>
          </a:xfrm>
          <a:prstGeom prst="rect">
            <a:avLst/>
          </a:prstGeom>
          <a:noFill/>
          <a:ln w="9525">
            <a:noFill/>
            <a:miter lim="800000"/>
            <a:headEnd/>
            <a:tailEnd/>
          </a:ln>
        </p:spPr>
        <p:txBody>
          <a:bodyPr wrap="square">
            <a:spAutoFit/>
          </a:bodyPr>
          <a:lstStyle/>
          <a:p>
            <a:r>
              <a:rPr lang="en-US" sz="1200" b="1" i="1" dirty="0" smtClean="0">
                <a:solidFill>
                  <a:schemeClr val="accent3"/>
                </a:solidFill>
                <a:latin typeface="Calibri" pitchFamily="34" charset="0"/>
              </a:rPr>
              <a:t>Agarwal et al., JPET, 2010</a:t>
            </a:r>
            <a:endParaRPr lang="en-US" sz="1200" b="1" i="1" dirty="0">
              <a:solidFill>
                <a:schemeClr val="accent3"/>
              </a:solidFill>
              <a:latin typeface="Calibri" pitchFamily="34" charset="0"/>
            </a:endParaRPr>
          </a:p>
        </p:txBody>
      </p:sp>
      <p:sp>
        <p:nvSpPr>
          <p:cNvPr id="9" name="TextBox 12"/>
          <p:cNvSpPr txBox="1">
            <a:spLocks noChangeArrowheads="1"/>
          </p:cNvSpPr>
          <p:nvPr/>
        </p:nvSpPr>
        <p:spPr bwMode="auto">
          <a:xfrm>
            <a:off x="1066800" y="1981200"/>
            <a:ext cx="1600200" cy="400110"/>
          </a:xfrm>
          <a:prstGeom prst="rect">
            <a:avLst/>
          </a:prstGeom>
          <a:noFill/>
          <a:ln w="9525">
            <a:noFill/>
            <a:miter lim="800000"/>
            <a:headEnd/>
            <a:tailEnd/>
          </a:ln>
        </p:spPr>
        <p:txBody>
          <a:bodyPr>
            <a:spAutoFit/>
          </a:bodyPr>
          <a:lstStyle/>
          <a:p>
            <a:pPr algn="ctr"/>
            <a:r>
              <a:rPr lang="en-US" sz="2000" b="1" dirty="0" err="1" smtClean="0">
                <a:solidFill>
                  <a:srgbClr val="12A5A2"/>
                </a:solidFill>
                <a:latin typeface="Calibri" pitchFamily="34" charset="0"/>
              </a:rPr>
              <a:t>Lapatinib</a:t>
            </a:r>
            <a:endParaRPr lang="en-US" sz="2000" b="1" dirty="0">
              <a:solidFill>
                <a:srgbClr val="12A5A2"/>
              </a:solidFill>
              <a:latin typeface="Calibri" pitchFamily="34" charset="0"/>
            </a:endParaRPr>
          </a:p>
        </p:txBody>
      </p:sp>
      <p:sp>
        <p:nvSpPr>
          <p:cNvPr id="10" name="TextBox 12"/>
          <p:cNvSpPr txBox="1">
            <a:spLocks noChangeArrowheads="1"/>
          </p:cNvSpPr>
          <p:nvPr/>
        </p:nvSpPr>
        <p:spPr bwMode="auto">
          <a:xfrm>
            <a:off x="1066800" y="4800600"/>
            <a:ext cx="1600200" cy="400110"/>
          </a:xfrm>
          <a:prstGeom prst="rect">
            <a:avLst/>
          </a:prstGeom>
          <a:noFill/>
          <a:ln w="9525">
            <a:noFill/>
            <a:miter lim="800000"/>
            <a:headEnd/>
            <a:tailEnd/>
          </a:ln>
        </p:spPr>
        <p:txBody>
          <a:bodyPr>
            <a:spAutoFit/>
          </a:bodyPr>
          <a:lstStyle/>
          <a:p>
            <a:pPr algn="ctr"/>
            <a:r>
              <a:rPr lang="en-US" sz="2000" b="1" dirty="0" smtClean="0">
                <a:solidFill>
                  <a:srgbClr val="12A5A2"/>
                </a:solidFill>
                <a:latin typeface="Calibri" pitchFamily="34" charset="0"/>
              </a:rPr>
              <a:t>Gefitinib</a:t>
            </a:r>
            <a:endParaRPr lang="en-US" sz="2000" b="1" dirty="0">
              <a:solidFill>
                <a:srgbClr val="12A5A2"/>
              </a:solidFill>
              <a:latin typeface="Calibri" pitchFamily="34" charset="0"/>
            </a:endParaRPr>
          </a:p>
        </p:txBody>
      </p:sp>
      <p:graphicFrame>
        <p:nvGraphicFramePr>
          <p:cNvPr id="11" name="Object 4"/>
          <p:cNvGraphicFramePr>
            <a:graphicFrameLocks noChangeAspect="1"/>
          </p:cNvGraphicFramePr>
          <p:nvPr/>
        </p:nvGraphicFramePr>
        <p:xfrm>
          <a:off x="4953000" y="749121"/>
          <a:ext cx="4038600" cy="2941490"/>
        </p:xfrm>
        <a:graphic>
          <a:graphicData uri="http://schemas.openxmlformats.org/presentationml/2006/ole">
            <p:oleObj spid="_x0000_s4100" name="SPW 11.0 Graph" r:id="rId5" imgW="5138640" imgH="3978360" progId="">
              <p:embed/>
            </p:oleObj>
          </a:graphicData>
        </a:graphic>
      </p:graphicFrame>
      <p:sp>
        <p:nvSpPr>
          <p:cNvPr id="12" name="TextBox 10"/>
          <p:cNvSpPr txBox="1">
            <a:spLocks noChangeArrowheads="1"/>
          </p:cNvSpPr>
          <p:nvPr/>
        </p:nvSpPr>
        <p:spPr bwMode="auto">
          <a:xfrm>
            <a:off x="6096000" y="1828800"/>
            <a:ext cx="1511264" cy="400110"/>
          </a:xfrm>
          <a:prstGeom prst="rect">
            <a:avLst/>
          </a:prstGeom>
          <a:noFill/>
          <a:ln w="9525">
            <a:noFill/>
            <a:miter lim="800000"/>
            <a:headEnd/>
            <a:tailEnd/>
          </a:ln>
        </p:spPr>
        <p:txBody>
          <a:bodyPr wrap="square">
            <a:spAutoFit/>
          </a:bodyPr>
          <a:lstStyle/>
          <a:p>
            <a:pPr algn="ctr"/>
            <a:r>
              <a:rPr lang="en-US" sz="2000" b="1" dirty="0" err="1" smtClean="0">
                <a:solidFill>
                  <a:srgbClr val="12A5A2"/>
                </a:solidFill>
                <a:latin typeface="Calibri" pitchFamily="34" charset="0"/>
              </a:rPr>
              <a:t>Dasatinib</a:t>
            </a:r>
            <a:endParaRPr lang="en-US" sz="2000" b="1" dirty="0">
              <a:solidFill>
                <a:srgbClr val="12A5A2"/>
              </a:solidFill>
              <a:latin typeface="Calibri" pitchFamily="34" charset="0"/>
            </a:endParaRPr>
          </a:p>
        </p:txBody>
      </p:sp>
      <p:sp>
        <p:nvSpPr>
          <p:cNvPr id="13" name="TextBox 15"/>
          <p:cNvSpPr txBox="1">
            <a:spLocks noChangeArrowheads="1"/>
          </p:cNvSpPr>
          <p:nvPr/>
        </p:nvSpPr>
        <p:spPr bwMode="auto">
          <a:xfrm>
            <a:off x="5572257" y="1104363"/>
            <a:ext cx="1816995" cy="276999"/>
          </a:xfrm>
          <a:prstGeom prst="rect">
            <a:avLst/>
          </a:prstGeom>
          <a:noFill/>
          <a:ln w="9525">
            <a:noFill/>
            <a:miter lim="800000"/>
            <a:headEnd/>
            <a:tailEnd/>
          </a:ln>
        </p:spPr>
        <p:txBody>
          <a:bodyPr wrap="square">
            <a:spAutoFit/>
          </a:bodyPr>
          <a:lstStyle/>
          <a:p>
            <a:r>
              <a:rPr lang="en-US" sz="1200" b="1" i="1" dirty="0">
                <a:solidFill>
                  <a:schemeClr val="accent3"/>
                </a:solidFill>
                <a:latin typeface="Calibri" pitchFamily="34" charset="0"/>
              </a:rPr>
              <a:t>Chen et al., JPET, 2009</a:t>
            </a:r>
          </a:p>
        </p:txBody>
      </p:sp>
      <p:graphicFrame>
        <p:nvGraphicFramePr>
          <p:cNvPr id="14" name="Object 5"/>
          <p:cNvGraphicFramePr>
            <a:graphicFrameLocks noChangeAspect="1"/>
          </p:cNvGraphicFramePr>
          <p:nvPr/>
        </p:nvGraphicFramePr>
        <p:xfrm>
          <a:off x="4901301" y="3657600"/>
          <a:ext cx="4307094" cy="2827029"/>
        </p:xfrm>
        <a:graphic>
          <a:graphicData uri="http://schemas.openxmlformats.org/presentationml/2006/ole">
            <p:oleObj spid="_x0000_s4101" name="SPW 11.0 Graph" r:id="rId6" imgW="5138640" imgH="3978360" progId="">
              <p:embed/>
            </p:oleObj>
          </a:graphicData>
        </a:graphic>
      </p:graphicFrame>
      <p:sp>
        <p:nvSpPr>
          <p:cNvPr id="15" name="TextBox 6"/>
          <p:cNvSpPr txBox="1">
            <a:spLocks noChangeArrowheads="1"/>
          </p:cNvSpPr>
          <p:nvPr/>
        </p:nvSpPr>
        <p:spPr bwMode="auto">
          <a:xfrm>
            <a:off x="6400800" y="4800600"/>
            <a:ext cx="1212918" cy="400110"/>
          </a:xfrm>
          <a:prstGeom prst="rect">
            <a:avLst/>
          </a:prstGeom>
          <a:noFill/>
          <a:ln w="9525">
            <a:noFill/>
            <a:miter lim="800000"/>
            <a:headEnd/>
            <a:tailEnd/>
          </a:ln>
        </p:spPr>
        <p:txBody>
          <a:bodyPr wrap="square">
            <a:spAutoFit/>
          </a:bodyPr>
          <a:lstStyle/>
          <a:p>
            <a:pPr algn="ctr"/>
            <a:r>
              <a:rPr lang="en-US" sz="2000" b="1" dirty="0" smtClean="0">
                <a:solidFill>
                  <a:srgbClr val="12A5A2"/>
                </a:solidFill>
                <a:latin typeface="Calibri" pitchFamily="34" charset="0"/>
              </a:rPr>
              <a:t>Sorafenib</a:t>
            </a:r>
            <a:endParaRPr lang="en-US" sz="2000" b="1" dirty="0">
              <a:solidFill>
                <a:srgbClr val="12A5A2"/>
              </a:solidFill>
              <a:latin typeface="Calibri" pitchFamily="34" charset="0"/>
            </a:endParaRPr>
          </a:p>
        </p:txBody>
      </p:sp>
      <p:sp>
        <p:nvSpPr>
          <p:cNvPr id="19" name="Rounded Rectangle 18"/>
          <p:cNvSpPr/>
          <p:nvPr/>
        </p:nvSpPr>
        <p:spPr>
          <a:xfrm>
            <a:off x="3886200" y="1905000"/>
            <a:ext cx="938901" cy="47631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P-gp</a:t>
            </a:r>
            <a:endParaRPr lang="en-US" b="1" dirty="0">
              <a:solidFill>
                <a:schemeClr val="bg1"/>
              </a:solidFill>
            </a:endParaRPr>
          </a:p>
        </p:txBody>
      </p:sp>
      <p:sp>
        <p:nvSpPr>
          <p:cNvPr id="20" name="Rounded Rectangle 19"/>
          <p:cNvSpPr/>
          <p:nvPr/>
        </p:nvSpPr>
        <p:spPr>
          <a:xfrm>
            <a:off x="3861700" y="4953000"/>
            <a:ext cx="938900" cy="3810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BCRP</a:t>
            </a:r>
            <a:endParaRPr lang="en-US" b="1" dirty="0">
              <a:solidFill>
                <a:schemeClr val="bg1"/>
              </a:solidFill>
            </a:endParaRPr>
          </a:p>
        </p:txBody>
      </p:sp>
      <p:sp>
        <p:nvSpPr>
          <p:cNvPr id="23" name="Down Arrow 22"/>
          <p:cNvSpPr/>
          <p:nvPr/>
        </p:nvSpPr>
        <p:spPr>
          <a:xfrm>
            <a:off x="3962400" y="3670479"/>
            <a:ext cx="685800" cy="1143000"/>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0800000">
            <a:off x="3962400" y="2527479"/>
            <a:ext cx="685800" cy="1143000"/>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12"/>
          <p:cNvSpPr txBox="1">
            <a:spLocks noChangeArrowheads="1"/>
          </p:cNvSpPr>
          <p:nvPr/>
        </p:nvSpPr>
        <p:spPr bwMode="auto">
          <a:xfrm>
            <a:off x="5499845" y="3966880"/>
            <a:ext cx="2743200" cy="276999"/>
          </a:xfrm>
          <a:prstGeom prst="rect">
            <a:avLst/>
          </a:prstGeom>
          <a:noFill/>
          <a:ln w="9525">
            <a:noFill/>
            <a:miter lim="800000"/>
            <a:headEnd/>
            <a:tailEnd/>
          </a:ln>
        </p:spPr>
        <p:txBody>
          <a:bodyPr wrap="square">
            <a:spAutoFit/>
          </a:bodyPr>
          <a:lstStyle/>
          <a:p>
            <a:r>
              <a:rPr lang="en-US" sz="1200" b="1" i="1" dirty="0" smtClean="0">
                <a:solidFill>
                  <a:schemeClr val="accent3"/>
                </a:solidFill>
                <a:latin typeface="Calibri" pitchFamily="34" charset="0"/>
              </a:rPr>
              <a:t>Agarwal et al., October 2010, JPET</a:t>
            </a:r>
            <a:endParaRPr lang="en-US" sz="1200" b="1" i="1" dirty="0">
              <a:solidFill>
                <a:schemeClr val="accent3"/>
              </a:solidFill>
              <a:latin typeface="Calibri" pitchFamily="34" charset="0"/>
            </a:endParaRPr>
          </a:p>
        </p:txBody>
      </p:sp>
      <p:sp useBgFill="1">
        <p:nvSpPr>
          <p:cNvPr id="21" name="Rectangle 20"/>
          <p:cNvSpPr/>
          <p:nvPr/>
        </p:nvSpPr>
        <p:spPr>
          <a:xfrm>
            <a:off x="3790950" y="762000"/>
            <a:ext cx="1143000" cy="5807075"/>
          </a:xfrm>
          <a:prstGeom prst="rect">
            <a:avLst/>
          </a:prstGeom>
          <a:ln>
            <a:solidFill>
              <a:schemeClr val="bg2"/>
            </a:solidFill>
          </a:ln>
          <a:effectLst>
            <a:outerShdw blurRad="40000"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5BFDF53-52DD-4C09-8483-61F8192C3533}" type="slidenum">
              <a:rPr lang="en-US" smtClean="0"/>
              <a:pPr>
                <a:defRPr/>
              </a:pPr>
              <a:t>12</a:t>
            </a:fld>
            <a:endParaRPr lang="en-US" dirty="0"/>
          </a:p>
        </p:txBody>
      </p:sp>
      <p:sp>
        <p:nvSpPr>
          <p:cNvPr id="6" name="Rectangle 5"/>
          <p:cNvSpPr/>
          <p:nvPr/>
        </p:nvSpPr>
        <p:spPr>
          <a:xfrm>
            <a:off x="0" y="2656480"/>
            <a:ext cx="9144000" cy="1200329"/>
          </a:xfrm>
          <a:prstGeom prst="rect">
            <a:avLst/>
          </a:prstGeom>
        </p:spPr>
        <p:txBody>
          <a:bodyPr wrap="square">
            <a:spAutoFit/>
          </a:bodyPr>
          <a:lstStyle/>
          <a:p>
            <a:pPr lvl="1" algn="ctr">
              <a:buNone/>
            </a:pPr>
            <a:r>
              <a:rPr lang="en-US" sz="3600" u="sng" dirty="0" smtClean="0">
                <a:solidFill>
                  <a:schemeClr val="accent1"/>
                </a:solidFill>
                <a:latin typeface="Corbel" pitchFamily="34" charset="0"/>
              </a:rPr>
              <a:t>Contribution of P-gp and BCRP to the total clearance out of brain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chemeClr val="accent1"/>
                </a:solidFill>
              </a:rPr>
              <a:t>Efflux Clearance due to P-</a:t>
            </a:r>
            <a:r>
              <a:rPr lang="en-US" dirty="0" err="1" smtClean="0">
                <a:solidFill>
                  <a:schemeClr val="accent1"/>
                </a:solidFill>
              </a:rPr>
              <a:t>gp</a:t>
            </a:r>
            <a:r>
              <a:rPr lang="en-US" dirty="0" smtClean="0">
                <a:solidFill>
                  <a:schemeClr val="accent1"/>
                </a:solidFill>
              </a:rPr>
              <a:t> and BCRP</a:t>
            </a:r>
            <a:endParaRPr lang="en-US" dirty="0">
              <a:solidFill>
                <a:schemeClr val="accent1"/>
              </a:solidFill>
            </a:endParaRPr>
          </a:p>
        </p:txBody>
      </p:sp>
      <p:sp>
        <p:nvSpPr>
          <p:cNvPr id="4" name="Slide Number Placeholder 3"/>
          <p:cNvSpPr>
            <a:spLocks noGrp="1"/>
          </p:cNvSpPr>
          <p:nvPr>
            <p:ph type="sldNum" sz="quarter" idx="12"/>
          </p:nvPr>
        </p:nvSpPr>
        <p:spPr>
          <a:xfrm>
            <a:off x="8467725" y="6621725"/>
            <a:ext cx="533400" cy="365125"/>
          </a:xfrm>
        </p:spPr>
        <p:txBody>
          <a:bodyPr/>
          <a:lstStyle/>
          <a:p>
            <a:pPr>
              <a:defRPr/>
            </a:pPr>
            <a:fld id="{35BFDF53-52DD-4C09-8483-61F8192C3533}" type="slidenum">
              <a:rPr lang="en-US" smtClean="0"/>
              <a:pPr>
                <a:defRPr/>
              </a:pPr>
              <a:t>13</a:t>
            </a:fld>
            <a:endParaRPr lang="en-US" dirty="0"/>
          </a:p>
        </p:txBody>
      </p:sp>
      <p:pic>
        <p:nvPicPr>
          <p:cNvPr id="99330" name="Picture 2"/>
          <p:cNvPicPr>
            <a:picLocks noChangeAspect="1" noChangeArrowheads="1"/>
          </p:cNvPicPr>
          <p:nvPr/>
        </p:nvPicPr>
        <p:blipFill>
          <a:blip r:embed="rId3" cstate="print"/>
          <a:srcRect/>
          <a:stretch>
            <a:fillRect/>
          </a:stretch>
        </p:blipFill>
        <p:spPr bwMode="auto">
          <a:xfrm>
            <a:off x="476250" y="1362075"/>
            <a:ext cx="3009900" cy="704850"/>
          </a:xfrm>
          <a:prstGeom prst="rect">
            <a:avLst/>
          </a:prstGeom>
          <a:noFill/>
        </p:spPr>
      </p:pic>
      <p:pic>
        <p:nvPicPr>
          <p:cNvPr id="99334" name="Picture 6"/>
          <p:cNvPicPr>
            <a:picLocks noChangeAspect="1" noChangeArrowheads="1"/>
          </p:cNvPicPr>
          <p:nvPr/>
        </p:nvPicPr>
        <p:blipFill>
          <a:blip r:embed="rId4" cstate="print"/>
          <a:srcRect/>
          <a:stretch>
            <a:fillRect/>
          </a:stretch>
        </p:blipFill>
        <p:spPr bwMode="auto">
          <a:xfrm>
            <a:off x="495300" y="3409950"/>
            <a:ext cx="3162300" cy="704850"/>
          </a:xfrm>
          <a:prstGeom prst="rect">
            <a:avLst/>
          </a:prstGeom>
          <a:noFill/>
        </p:spPr>
      </p:pic>
      <p:pic>
        <p:nvPicPr>
          <p:cNvPr id="99335" name="Picture 7"/>
          <p:cNvPicPr>
            <a:picLocks noChangeAspect="1" noChangeArrowheads="1"/>
          </p:cNvPicPr>
          <p:nvPr/>
        </p:nvPicPr>
        <p:blipFill>
          <a:blip r:embed="rId5" cstate="print"/>
          <a:srcRect/>
          <a:stretch>
            <a:fillRect/>
          </a:stretch>
        </p:blipFill>
        <p:spPr bwMode="auto">
          <a:xfrm>
            <a:off x="485775" y="2381250"/>
            <a:ext cx="3009900" cy="666750"/>
          </a:xfrm>
          <a:prstGeom prst="rect">
            <a:avLst/>
          </a:prstGeom>
          <a:noFill/>
        </p:spPr>
      </p:pic>
      <p:sp>
        <p:nvSpPr>
          <p:cNvPr id="16" name="TextBox 15"/>
          <p:cNvSpPr txBox="1"/>
          <p:nvPr/>
        </p:nvSpPr>
        <p:spPr>
          <a:xfrm>
            <a:off x="0" y="6583181"/>
            <a:ext cx="1968488" cy="276999"/>
          </a:xfrm>
          <a:prstGeom prst="rect">
            <a:avLst/>
          </a:prstGeom>
          <a:noFill/>
        </p:spPr>
        <p:txBody>
          <a:bodyPr wrap="none" rtlCol="0">
            <a:spAutoFit/>
          </a:bodyPr>
          <a:lstStyle/>
          <a:p>
            <a:r>
              <a:rPr lang="en-US" sz="1200" b="1" i="1" dirty="0" err="1" smtClean="0">
                <a:latin typeface="Corbel" pitchFamily="34" charset="0"/>
              </a:rPr>
              <a:t>Kodaira</a:t>
            </a:r>
            <a:r>
              <a:rPr lang="en-US" sz="1200" b="1" i="1" dirty="0" smtClean="0">
                <a:latin typeface="Corbel" pitchFamily="34" charset="0"/>
              </a:rPr>
              <a:t> H. et al., JPET 2010</a:t>
            </a:r>
            <a:endParaRPr lang="en-US" sz="1200" b="1" i="1" dirty="0">
              <a:latin typeface="Corbel" pitchFamily="34" charset="0"/>
            </a:endParaRPr>
          </a:p>
        </p:txBody>
      </p:sp>
      <p:sp>
        <p:nvSpPr>
          <p:cNvPr id="17" name="TextBox 16"/>
          <p:cNvSpPr txBox="1"/>
          <p:nvPr/>
        </p:nvSpPr>
        <p:spPr>
          <a:xfrm>
            <a:off x="5257800" y="5867400"/>
            <a:ext cx="1905000" cy="461665"/>
          </a:xfrm>
          <a:prstGeom prst="rect">
            <a:avLst/>
          </a:prstGeom>
          <a:noFill/>
        </p:spPr>
        <p:txBody>
          <a:bodyPr wrap="square" rtlCol="0">
            <a:spAutoFit/>
          </a:bodyPr>
          <a:lstStyle/>
          <a:p>
            <a:r>
              <a:rPr lang="en-US" sz="2400" b="1" dirty="0" smtClean="0">
                <a:solidFill>
                  <a:schemeClr val="accent3"/>
                </a:solidFill>
                <a:latin typeface="Corbel" pitchFamily="34" charset="0"/>
              </a:rPr>
              <a:t>PS</a:t>
            </a:r>
            <a:r>
              <a:rPr lang="en-US" sz="2400" b="1" baseline="-25000" dirty="0" smtClean="0">
                <a:solidFill>
                  <a:schemeClr val="accent3"/>
                </a:solidFill>
                <a:latin typeface="Corbel" pitchFamily="34" charset="0"/>
              </a:rPr>
              <a:t>BCRP</a:t>
            </a:r>
            <a:r>
              <a:rPr lang="en-US" sz="2400" b="1" dirty="0" smtClean="0">
                <a:solidFill>
                  <a:schemeClr val="accent3"/>
                </a:solidFill>
                <a:latin typeface="Corbel" pitchFamily="34" charset="0"/>
              </a:rPr>
              <a:t> = 7.5</a:t>
            </a:r>
            <a:endParaRPr lang="en-US" sz="2400" b="1" dirty="0">
              <a:solidFill>
                <a:schemeClr val="accent3"/>
              </a:solidFill>
              <a:latin typeface="Corbel" pitchFamily="34" charset="0"/>
            </a:endParaRPr>
          </a:p>
        </p:txBody>
      </p:sp>
      <p:sp>
        <p:nvSpPr>
          <p:cNvPr id="18" name="TextBox 17"/>
          <p:cNvSpPr txBox="1"/>
          <p:nvPr/>
        </p:nvSpPr>
        <p:spPr>
          <a:xfrm>
            <a:off x="2143125" y="4495800"/>
            <a:ext cx="4852610" cy="369332"/>
          </a:xfrm>
          <a:prstGeom prst="rect">
            <a:avLst/>
          </a:prstGeom>
          <a:noFill/>
        </p:spPr>
        <p:txBody>
          <a:bodyPr wrap="none" rtlCol="0">
            <a:spAutoFit/>
          </a:bodyPr>
          <a:lstStyle/>
          <a:p>
            <a:pPr algn="ctr"/>
            <a:r>
              <a:rPr lang="en-US" dirty="0" smtClean="0">
                <a:latin typeface="Corbel" pitchFamily="34" charset="0"/>
              </a:rPr>
              <a:t>Solving the three equations, by setting </a:t>
            </a:r>
            <a:r>
              <a:rPr lang="en-US" dirty="0" err="1" smtClean="0">
                <a:latin typeface="Corbel" pitchFamily="34" charset="0"/>
              </a:rPr>
              <a:t>PS</a:t>
            </a:r>
            <a:r>
              <a:rPr lang="en-US" baseline="-25000" dirty="0" err="1" smtClean="0">
                <a:latin typeface="Corbel" pitchFamily="34" charset="0"/>
              </a:rPr>
              <a:t>l,eff</a:t>
            </a:r>
            <a:r>
              <a:rPr lang="en-US" dirty="0" smtClean="0">
                <a:latin typeface="Corbel" pitchFamily="34" charset="0"/>
              </a:rPr>
              <a:t> = 1</a:t>
            </a:r>
            <a:endParaRPr lang="en-US" dirty="0">
              <a:latin typeface="Corbel" pitchFamily="34" charset="0"/>
            </a:endParaRPr>
          </a:p>
        </p:txBody>
      </p:sp>
      <p:sp>
        <p:nvSpPr>
          <p:cNvPr id="19" name="Rectangle 18"/>
          <p:cNvSpPr/>
          <p:nvPr/>
        </p:nvSpPr>
        <p:spPr>
          <a:xfrm>
            <a:off x="2133600" y="5029200"/>
            <a:ext cx="1603386" cy="461665"/>
          </a:xfrm>
          <a:prstGeom prst="rect">
            <a:avLst/>
          </a:prstGeom>
        </p:spPr>
        <p:txBody>
          <a:bodyPr wrap="square">
            <a:spAutoFit/>
          </a:bodyPr>
          <a:lstStyle/>
          <a:p>
            <a:r>
              <a:rPr lang="en-US" sz="2400" b="1" dirty="0" err="1" smtClean="0">
                <a:solidFill>
                  <a:schemeClr val="accent3"/>
                </a:solidFill>
                <a:latin typeface="Corbel" pitchFamily="34" charset="0"/>
              </a:rPr>
              <a:t>PS</a:t>
            </a:r>
            <a:r>
              <a:rPr lang="en-US" sz="2400" b="1" baseline="-25000" dirty="0" err="1" smtClean="0">
                <a:solidFill>
                  <a:schemeClr val="accent3"/>
                </a:solidFill>
                <a:latin typeface="Corbel" pitchFamily="34" charset="0"/>
              </a:rPr>
              <a:t>l,eff</a:t>
            </a:r>
            <a:r>
              <a:rPr lang="en-US" sz="2400" b="1" dirty="0" smtClean="0">
                <a:solidFill>
                  <a:schemeClr val="accent3"/>
                </a:solidFill>
                <a:latin typeface="Corbel" pitchFamily="34" charset="0"/>
              </a:rPr>
              <a:t> = 1</a:t>
            </a:r>
          </a:p>
        </p:txBody>
      </p:sp>
      <p:sp>
        <p:nvSpPr>
          <p:cNvPr id="20" name="Rectangle 19"/>
          <p:cNvSpPr/>
          <p:nvPr/>
        </p:nvSpPr>
        <p:spPr>
          <a:xfrm>
            <a:off x="3505200" y="5486400"/>
            <a:ext cx="1867423" cy="461665"/>
          </a:xfrm>
          <a:prstGeom prst="rect">
            <a:avLst/>
          </a:prstGeom>
        </p:spPr>
        <p:txBody>
          <a:bodyPr wrap="square">
            <a:spAutoFit/>
          </a:bodyPr>
          <a:lstStyle/>
          <a:p>
            <a:r>
              <a:rPr lang="en-US" sz="2400" b="1" dirty="0" err="1" smtClean="0">
                <a:solidFill>
                  <a:schemeClr val="accent3"/>
                </a:solidFill>
                <a:latin typeface="Corbel" pitchFamily="34" charset="0"/>
              </a:rPr>
              <a:t>PS</a:t>
            </a:r>
            <a:r>
              <a:rPr lang="en-US" sz="2400" b="1" baseline="-25000" dirty="0" err="1" smtClean="0">
                <a:solidFill>
                  <a:schemeClr val="accent3"/>
                </a:solidFill>
                <a:latin typeface="Corbel" pitchFamily="34" charset="0"/>
              </a:rPr>
              <a:t>Pgp</a:t>
            </a:r>
            <a:r>
              <a:rPr lang="en-US" sz="2400" b="1" dirty="0" smtClean="0">
                <a:solidFill>
                  <a:schemeClr val="accent3"/>
                </a:solidFill>
                <a:latin typeface="Corbel" pitchFamily="34" charset="0"/>
              </a:rPr>
              <a:t> = 1.5</a:t>
            </a:r>
          </a:p>
        </p:txBody>
      </p:sp>
      <p:cxnSp>
        <p:nvCxnSpPr>
          <p:cNvPr id="23" name="Elbow Connector 22"/>
          <p:cNvCxnSpPr/>
          <p:nvPr/>
        </p:nvCxnSpPr>
        <p:spPr>
          <a:xfrm>
            <a:off x="2152650" y="5486400"/>
            <a:ext cx="2895600" cy="457200"/>
          </a:xfrm>
          <a:prstGeom prst="bentConnector3">
            <a:avLst>
              <a:gd name="adj1" fmla="val 44079"/>
            </a:avLst>
          </a:prstGeom>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a:off x="4038600" y="5943600"/>
            <a:ext cx="2895600" cy="457200"/>
          </a:xfrm>
          <a:prstGeom prst="bentConnector3">
            <a:avLst>
              <a:gd name="adj1" fmla="val 40461"/>
            </a:avLst>
          </a:prstGeom>
        </p:spPr>
        <p:style>
          <a:lnRef idx="2">
            <a:schemeClr val="accent1"/>
          </a:lnRef>
          <a:fillRef idx="0">
            <a:schemeClr val="accent1"/>
          </a:fillRef>
          <a:effectRef idx="1">
            <a:schemeClr val="accent1"/>
          </a:effectRef>
          <a:fontRef idx="minor">
            <a:schemeClr val="tx1"/>
          </a:fontRef>
        </p:style>
      </p:cxnSp>
      <p:graphicFrame>
        <p:nvGraphicFramePr>
          <p:cNvPr id="21" name="Object 8"/>
          <p:cNvGraphicFramePr>
            <a:graphicFrameLocks noChangeAspect="1"/>
          </p:cNvGraphicFramePr>
          <p:nvPr/>
        </p:nvGraphicFramePr>
        <p:xfrm>
          <a:off x="4910137" y="1600200"/>
          <a:ext cx="4005263" cy="727075"/>
        </p:xfrm>
        <a:graphic>
          <a:graphicData uri="http://schemas.openxmlformats.org/presentationml/2006/ole">
            <p:oleObj spid="_x0000_s5122" name="Equation" r:id="rId6" imgW="2450880" imgH="444240" progId="Equation.3">
              <p:embed/>
            </p:oleObj>
          </a:graphicData>
        </a:graphic>
      </p:graphicFrame>
      <p:graphicFrame>
        <p:nvGraphicFramePr>
          <p:cNvPr id="22" name="Table 21"/>
          <p:cNvGraphicFramePr>
            <a:graphicFrameLocks noGrp="1"/>
          </p:cNvGraphicFramePr>
          <p:nvPr/>
        </p:nvGraphicFramePr>
        <p:xfrm>
          <a:off x="4884737" y="2914650"/>
          <a:ext cx="3962400" cy="1150620"/>
        </p:xfrm>
        <a:graphic>
          <a:graphicData uri="http://schemas.openxmlformats.org/drawingml/2006/table">
            <a:tbl>
              <a:tblPr firstRow="1" bandRow="1">
                <a:tableStyleId>{5C22544A-7EE6-4342-B048-85BDC9FD1C3A}</a:tableStyleId>
              </a:tblPr>
              <a:tblGrid>
                <a:gridCol w="533400"/>
                <a:gridCol w="1143000"/>
                <a:gridCol w="1143000"/>
                <a:gridCol w="1143000"/>
              </a:tblGrid>
              <a:tr h="571500">
                <a:tc>
                  <a:txBody>
                    <a:bodyPr/>
                    <a:lstStyle/>
                    <a:p>
                      <a:pPr algn="ctr"/>
                      <a:endParaRPr lang="en-US" sz="1600" dirty="0"/>
                    </a:p>
                  </a:txBody>
                  <a:tcPr anchor="ctr" anchorCtr="1">
                    <a:solidFill>
                      <a:schemeClr val="accent1"/>
                    </a:solidFill>
                  </a:tcPr>
                </a:tc>
                <a:tc>
                  <a:txBody>
                    <a:bodyPr/>
                    <a:lstStyle/>
                    <a:p>
                      <a:pPr algn="ctr"/>
                      <a:r>
                        <a:rPr lang="en-US" sz="1600" dirty="0" smtClean="0"/>
                        <a:t>P-</a:t>
                      </a:r>
                      <a:r>
                        <a:rPr lang="en-US" sz="1600" dirty="0" err="1" smtClean="0"/>
                        <a:t>gp</a:t>
                      </a:r>
                      <a:r>
                        <a:rPr lang="en-US" sz="1600" dirty="0" smtClean="0"/>
                        <a:t> Knockout</a:t>
                      </a:r>
                      <a:endParaRPr lang="en-US" sz="1600" dirty="0"/>
                    </a:p>
                  </a:txBody>
                  <a:tcPr anchor="ctr" anchorCtr="1">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BCRP Knockout</a:t>
                      </a:r>
                    </a:p>
                  </a:txBody>
                  <a:tcPr anchor="ctr" anchorCtr="1">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Triple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Knockout</a:t>
                      </a:r>
                      <a:endParaRPr lang="en-US" sz="1600" dirty="0"/>
                    </a:p>
                  </a:txBody>
                  <a:tcPr anchor="ctr" anchorCtr="1">
                    <a:solidFill>
                      <a:schemeClr val="accent1"/>
                    </a:solidFill>
                  </a:tcPr>
                </a:tc>
              </a:tr>
              <a:tr h="571500">
                <a:tc>
                  <a:txBody>
                    <a:bodyPr/>
                    <a:lstStyle/>
                    <a:p>
                      <a:pPr algn="ctr"/>
                      <a:r>
                        <a:rPr lang="en-US" dirty="0" smtClean="0"/>
                        <a:t>R</a:t>
                      </a:r>
                      <a:endParaRPr lang="en-US" dirty="0"/>
                    </a:p>
                  </a:txBody>
                  <a:tcPr anchor="ctr" anchorCtr="1">
                    <a:solidFill>
                      <a:srgbClr val="F9D67F"/>
                    </a:solidFill>
                  </a:tcPr>
                </a:tc>
                <a:tc>
                  <a:txBody>
                    <a:bodyPr/>
                    <a:lstStyle/>
                    <a:p>
                      <a:pPr algn="ctr"/>
                      <a:r>
                        <a:rPr lang="en-US" dirty="0" smtClean="0"/>
                        <a:t>1.22</a:t>
                      </a:r>
                      <a:endParaRPr lang="en-US" dirty="0"/>
                    </a:p>
                  </a:txBody>
                  <a:tcPr anchor="ctr" anchorCtr="1">
                    <a:solidFill>
                      <a:srgbClr val="F9D67F"/>
                    </a:solidFill>
                  </a:tcPr>
                </a:tc>
                <a:tc>
                  <a:txBody>
                    <a:bodyPr/>
                    <a:lstStyle/>
                    <a:p>
                      <a:pPr algn="ctr"/>
                      <a:r>
                        <a:rPr lang="en-US" dirty="0" smtClean="0"/>
                        <a:t>4</a:t>
                      </a:r>
                      <a:endParaRPr lang="en-US" dirty="0"/>
                    </a:p>
                  </a:txBody>
                  <a:tcPr anchor="ctr" anchorCtr="1">
                    <a:solidFill>
                      <a:srgbClr val="F9D67F"/>
                    </a:solidFill>
                  </a:tcPr>
                </a:tc>
                <a:tc>
                  <a:txBody>
                    <a:bodyPr/>
                    <a:lstStyle/>
                    <a:p>
                      <a:pPr algn="ctr"/>
                      <a:r>
                        <a:rPr lang="en-US" dirty="0" smtClean="0"/>
                        <a:t>10.1</a:t>
                      </a:r>
                      <a:endParaRPr lang="en-US" dirty="0"/>
                    </a:p>
                  </a:txBody>
                  <a:tcPr anchor="ctr" anchorCtr="1">
                    <a:solidFill>
                      <a:srgbClr val="F9D67F"/>
                    </a:solidFill>
                  </a:tcPr>
                </a:tc>
              </a:tr>
            </a:tbl>
          </a:graphicData>
        </a:graphic>
      </p:graphicFrame>
      <p:sp>
        <p:nvSpPr>
          <p:cNvPr id="24" name="Rectangle 23"/>
          <p:cNvSpPr/>
          <p:nvPr/>
        </p:nvSpPr>
        <p:spPr>
          <a:xfrm>
            <a:off x="4600902" y="1371600"/>
            <a:ext cx="4480034" cy="1219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91" name="Rectangle 11"/>
          <p:cNvSpPr>
            <a:spLocks noChangeArrowheads="1"/>
          </p:cNvSpPr>
          <p:nvPr/>
        </p:nvSpPr>
        <p:spPr bwMode="auto">
          <a:xfrm rot="16200000">
            <a:off x="4959364" y="2115432"/>
            <a:ext cx="1550987" cy="344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LOG (100 – BEI) %</a:t>
            </a:r>
          </a:p>
        </p:txBody>
      </p:sp>
      <p:sp>
        <p:nvSpPr>
          <p:cNvPr id="2" name="Title 1"/>
          <p:cNvSpPr>
            <a:spLocks noGrp="1"/>
          </p:cNvSpPr>
          <p:nvPr>
            <p:ph type="title"/>
          </p:nvPr>
        </p:nvSpPr>
        <p:spPr>
          <a:xfrm>
            <a:off x="0" y="0"/>
            <a:ext cx="9144000" cy="1143000"/>
          </a:xfrm>
        </p:spPr>
        <p:txBody>
          <a:bodyPr/>
          <a:lstStyle/>
          <a:p>
            <a:r>
              <a:rPr lang="en-US" dirty="0" smtClean="0">
                <a:solidFill>
                  <a:schemeClr val="accent1"/>
                </a:solidFill>
              </a:rPr>
              <a:t>Brain Efflux Index Method</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35BFDF53-52DD-4C09-8483-61F8192C3533}" type="slidenum">
              <a:rPr lang="en-US" smtClean="0"/>
              <a:pPr>
                <a:defRPr/>
              </a:pPr>
              <a:t>14</a:t>
            </a:fld>
            <a:endParaRPr lang="en-US" dirty="0"/>
          </a:p>
        </p:txBody>
      </p:sp>
      <p:pic>
        <p:nvPicPr>
          <p:cNvPr id="97282" name="Picture 2"/>
          <p:cNvPicPr>
            <a:picLocks noChangeAspect="1" noChangeArrowheads="1"/>
          </p:cNvPicPr>
          <p:nvPr/>
        </p:nvPicPr>
        <p:blipFill>
          <a:blip r:embed="rId3" cstate="print"/>
          <a:srcRect/>
          <a:stretch>
            <a:fillRect/>
          </a:stretch>
        </p:blipFill>
        <p:spPr bwMode="auto">
          <a:xfrm>
            <a:off x="1" y="990601"/>
            <a:ext cx="4729942" cy="3200400"/>
          </a:xfrm>
          <a:prstGeom prst="rect">
            <a:avLst/>
          </a:prstGeom>
          <a:noFill/>
          <a:ln w="9525">
            <a:noFill/>
            <a:miter lim="800000"/>
            <a:headEnd/>
            <a:tailEnd/>
          </a:ln>
        </p:spPr>
      </p:pic>
      <p:sp>
        <p:nvSpPr>
          <p:cNvPr id="6" name="TextBox 5"/>
          <p:cNvSpPr txBox="1"/>
          <p:nvPr/>
        </p:nvSpPr>
        <p:spPr>
          <a:xfrm>
            <a:off x="0" y="6583181"/>
            <a:ext cx="1694759" cy="276999"/>
          </a:xfrm>
          <a:prstGeom prst="rect">
            <a:avLst/>
          </a:prstGeom>
          <a:noFill/>
        </p:spPr>
        <p:txBody>
          <a:bodyPr wrap="none" rtlCol="0">
            <a:spAutoFit/>
          </a:bodyPr>
          <a:lstStyle/>
          <a:p>
            <a:r>
              <a:rPr lang="en-US" sz="1200" b="1" i="1" dirty="0" err="1" smtClean="0">
                <a:latin typeface="Corbel" pitchFamily="34" charset="0"/>
              </a:rPr>
              <a:t>Kakee</a:t>
            </a:r>
            <a:r>
              <a:rPr lang="en-US" sz="1200" b="1" i="1" dirty="0" smtClean="0">
                <a:latin typeface="Corbel" pitchFamily="34" charset="0"/>
              </a:rPr>
              <a:t> et al., JPET 1996</a:t>
            </a:r>
            <a:endParaRPr lang="en-US" sz="1200" b="1" i="1" dirty="0">
              <a:latin typeface="Corbel" pitchFamily="34" charset="0"/>
            </a:endParaRPr>
          </a:p>
        </p:txBody>
      </p:sp>
      <p:cxnSp>
        <p:nvCxnSpPr>
          <p:cNvPr id="97289" name="AutoShape 9"/>
          <p:cNvCxnSpPr>
            <a:cxnSpLocks noChangeShapeType="1"/>
          </p:cNvCxnSpPr>
          <p:nvPr/>
        </p:nvCxnSpPr>
        <p:spPr bwMode="auto">
          <a:xfrm>
            <a:off x="5886450" y="3070225"/>
            <a:ext cx="1997075" cy="0"/>
          </a:xfrm>
          <a:prstGeom prst="straightConnector1">
            <a:avLst/>
          </a:prstGeom>
          <a:noFill/>
          <a:ln w="15875">
            <a:solidFill>
              <a:srgbClr val="000000"/>
            </a:solidFill>
            <a:round/>
            <a:headEnd/>
            <a:tailEnd type="triangle" w="med" len="med"/>
          </a:ln>
        </p:spPr>
      </p:cxnSp>
      <p:cxnSp>
        <p:nvCxnSpPr>
          <p:cNvPr id="97290" name="AutoShape 10"/>
          <p:cNvCxnSpPr>
            <a:cxnSpLocks noChangeShapeType="1"/>
          </p:cNvCxnSpPr>
          <p:nvPr/>
        </p:nvCxnSpPr>
        <p:spPr bwMode="auto">
          <a:xfrm flipV="1">
            <a:off x="5886450" y="1524000"/>
            <a:ext cx="0" cy="1546225"/>
          </a:xfrm>
          <a:prstGeom prst="straightConnector1">
            <a:avLst/>
          </a:prstGeom>
          <a:noFill/>
          <a:ln w="15875">
            <a:solidFill>
              <a:srgbClr val="000000"/>
            </a:solidFill>
            <a:round/>
            <a:headEnd/>
            <a:tailEnd type="triangle" w="med" len="med"/>
          </a:ln>
        </p:spPr>
      </p:cxnSp>
      <p:sp>
        <p:nvSpPr>
          <p:cNvPr id="97292" name="Rectangle 12"/>
          <p:cNvSpPr>
            <a:spLocks noChangeArrowheads="1"/>
          </p:cNvSpPr>
          <p:nvPr/>
        </p:nvSpPr>
        <p:spPr bwMode="auto">
          <a:xfrm>
            <a:off x="5968999" y="3130550"/>
            <a:ext cx="1879601" cy="3746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Time after injection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7293" name="AutoShape 13"/>
          <p:cNvCxnSpPr>
            <a:cxnSpLocks noChangeShapeType="1"/>
          </p:cNvCxnSpPr>
          <p:nvPr/>
        </p:nvCxnSpPr>
        <p:spPr bwMode="auto">
          <a:xfrm>
            <a:off x="5956300" y="1801813"/>
            <a:ext cx="1358900" cy="1093787"/>
          </a:xfrm>
          <a:prstGeom prst="straightConnector1">
            <a:avLst/>
          </a:prstGeom>
          <a:ln>
            <a:headEnd/>
            <a:tailEnd/>
          </a:ln>
        </p:spPr>
        <p:style>
          <a:lnRef idx="2">
            <a:schemeClr val="accent1"/>
          </a:lnRef>
          <a:fillRef idx="0">
            <a:schemeClr val="accent1"/>
          </a:fillRef>
          <a:effectRef idx="1">
            <a:schemeClr val="accent1"/>
          </a:effectRef>
          <a:fontRef idx="minor">
            <a:schemeClr val="tx1"/>
          </a:fontRef>
        </p:style>
      </p:cxnSp>
      <p:sp>
        <p:nvSpPr>
          <p:cNvPr id="97294" name="Rectangle 14"/>
          <p:cNvSpPr>
            <a:spLocks noChangeArrowheads="1"/>
          </p:cNvSpPr>
          <p:nvPr/>
        </p:nvSpPr>
        <p:spPr bwMode="auto">
          <a:xfrm>
            <a:off x="6705600" y="2057400"/>
            <a:ext cx="1379537" cy="266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accent3"/>
                </a:solidFill>
                <a:effectLst/>
                <a:latin typeface="Arial" pitchFamily="34" charset="0"/>
                <a:cs typeface="Arial" pitchFamily="34" charset="0"/>
              </a:rPr>
              <a:t>Slope = </a:t>
            </a:r>
            <a:r>
              <a:rPr kumimoji="0" lang="en-US" sz="1400" b="1" i="0" u="none" strike="noStrike" cap="none" normalizeH="0" baseline="0" dirty="0" err="1" smtClean="0">
                <a:ln>
                  <a:noFill/>
                </a:ln>
                <a:solidFill>
                  <a:schemeClr val="accent3"/>
                </a:solidFill>
                <a:effectLst/>
                <a:latin typeface="Arial" pitchFamily="34" charset="0"/>
                <a:cs typeface="Arial" pitchFamily="34" charset="0"/>
              </a:rPr>
              <a:t>k</a:t>
            </a:r>
            <a:r>
              <a:rPr kumimoji="0" lang="en-US" sz="1400" b="1" i="0" u="none" strike="noStrike" cap="none" normalizeH="0" baseline="-25000" dirty="0" err="1" smtClean="0">
                <a:ln>
                  <a:noFill/>
                </a:ln>
                <a:solidFill>
                  <a:schemeClr val="accent3"/>
                </a:solidFill>
                <a:effectLst/>
                <a:latin typeface="Arial" pitchFamily="34" charset="0"/>
                <a:cs typeface="Arial" pitchFamily="34" charset="0"/>
              </a:rPr>
              <a:t>efflux</a:t>
            </a:r>
            <a:endParaRPr kumimoji="0" lang="en-US" sz="4000" b="0" i="0" u="none" strike="noStrike" cap="none" normalizeH="0" baseline="0" dirty="0" smtClean="0">
              <a:ln>
                <a:noFill/>
              </a:ln>
              <a:solidFill>
                <a:schemeClr val="accent3"/>
              </a:solidFill>
              <a:effectLst/>
              <a:latin typeface="Arial" pitchFamily="34" charset="0"/>
              <a:cs typeface="Arial" pitchFamily="34" charset="0"/>
            </a:endParaRPr>
          </a:p>
        </p:txBody>
      </p:sp>
      <p:graphicFrame>
        <p:nvGraphicFramePr>
          <p:cNvPr id="22" name="Object 21"/>
          <p:cNvGraphicFramePr>
            <a:graphicFrameLocks noChangeAspect="1"/>
          </p:cNvGraphicFramePr>
          <p:nvPr/>
        </p:nvGraphicFramePr>
        <p:xfrm>
          <a:off x="128588" y="4724400"/>
          <a:ext cx="8842375" cy="1295400"/>
        </p:xfrm>
        <a:graphic>
          <a:graphicData uri="http://schemas.openxmlformats.org/presentationml/2006/ole">
            <p:oleObj spid="_x0000_s6146" name="Equation" r:id="rId4" imgW="7975440" imgH="1168200" progId="Equation.3">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5235" name="Object 3"/>
          <p:cNvGraphicFramePr>
            <a:graphicFrameLocks noChangeAspect="1"/>
          </p:cNvGraphicFramePr>
          <p:nvPr/>
        </p:nvGraphicFramePr>
        <p:xfrm>
          <a:off x="1062038" y="1100138"/>
          <a:ext cx="7019925" cy="5300662"/>
        </p:xfrm>
        <a:graphic>
          <a:graphicData uri="http://schemas.openxmlformats.org/presentationml/2006/ole">
            <p:oleObj spid="_x0000_s7170" name="SPW 11.0 Graph" r:id="rId3" imgW="7026120" imgH="5297760" progId="">
              <p:embed/>
            </p:oleObj>
          </a:graphicData>
        </a:graphic>
      </p:graphicFrame>
      <p:sp>
        <p:nvSpPr>
          <p:cNvPr id="2" name="Title 1"/>
          <p:cNvSpPr>
            <a:spLocks noGrp="1"/>
          </p:cNvSpPr>
          <p:nvPr>
            <p:ph type="title"/>
          </p:nvPr>
        </p:nvSpPr>
        <p:spPr>
          <a:xfrm>
            <a:off x="457200" y="76200"/>
            <a:ext cx="8229600" cy="1143000"/>
          </a:xfrm>
        </p:spPr>
        <p:txBody>
          <a:bodyPr/>
          <a:lstStyle/>
          <a:p>
            <a:r>
              <a:rPr lang="en-US" dirty="0" smtClean="0">
                <a:solidFill>
                  <a:schemeClr val="accent1"/>
                </a:solidFill>
              </a:rPr>
              <a:t>Brain Efflux Index of Sorafenib </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35BFDF53-52DD-4C09-8483-61F8192C3533}" type="slidenum">
              <a:rPr lang="en-US" smtClean="0"/>
              <a:pPr>
                <a:defRPr/>
              </a:pPr>
              <a:t>15</a:t>
            </a:fld>
            <a:endParaRPr lang="en-US" dirty="0"/>
          </a:p>
        </p:txBody>
      </p:sp>
      <p:sp>
        <p:nvSpPr>
          <p:cNvPr id="10" name="TextBox 9"/>
          <p:cNvSpPr txBox="1"/>
          <p:nvPr/>
        </p:nvSpPr>
        <p:spPr>
          <a:xfrm>
            <a:off x="6045532" y="2149475"/>
            <a:ext cx="1193468" cy="276999"/>
          </a:xfrm>
          <a:prstGeom prst="rect">
            <a:avLst/>
          </a:prstGeom>
          <a:noFill/>
        </p:spPr>
        <p:txBody>
          <a:bodyPr wrap="none" rtlCol="0">
            <a:spAutoFit/>
          </a:bodyPr>
          <a:lstStyle/>
          <a:p>
            <a:r>
              <a:rPr lang="en-US" sz="1200" b="1" i="1" dirty="0" smtClean="0">
                <a:solidFill>
                  <a:sysClr val="windowText" lastClr="000000"/>
                </a:solidFill>
                <a:latin typeface="Corbel" pitchFamily="34" charset="0"/>
              </a:rPr>
              <a:t>Triple Knockout</a:t>
            </a:r>
          </a:p>
        </p:txBody>
      </p:sp>
      <p:sp>
        <p:nvSpPr>
          <p:cNvPr id="11" name="TextBox 10"/>
          <p:cNvSpPr txBox="1"/>
          <p:nvPr/>
        </p:nvSpPr>
        <p:spPr>
          <a:xfrm>
            <a:off x="5897492" y="2772930"/>
            <a:ext cx="1189108" cy="276999"/>
          </a:xfrm>
          <a:prstGeom prst="rect">
            <a:avLst/>
          </a:prstGeom>
          <a:noFill/>
        </p:spPr>
        <p:txBody>
          <a:bodyPr wrap="none" rtlCol="0">
            <a:spAutoFit/>
          </a:bodyPr>
          <a:lstStyle/>
          <a:p>
            <a:r>
              <a:rPr lang="en-US" sz="1200" b="1" i="1" dirty="0" smtClean="0">
                <a:solidFill>
                  <a:sysClr val="windowText" lastClr="000000"/>
                </a:solidFill>
                <a:latin typeface="Corbel" pitchFamily="34" charset="0"/>
              </a:rPr>
              <a:t>BCRP Knockout</a:t>
            </a:r>
          </a:p>
        </p:txBody>
      </p:sp>
      <p:sp>
        <p:nvSpPr>
          <p:cNvPr id="12" name="TextBox 11"/>
          <p:cNvSpPr txBox="1"/>
          <p:nvPr/>
        </p:nvSpPr>
        <p:spPr>
          <a:xfrm>
            <a:off x="5867400" y="4572000"/>
            <a:ext cx="1124988" cy="276999"/>
          </a:xfrm>
          <a:prstGeom prst="rect">
            <a:avLst/>
          </a:prstGeom>
          <a:noFill/>
        </p:spPr>
        <p:txBody>
          <a:bodyPr wrap="none" rtlCol="0">
            <a:spAutoFit/>
          </a:bodyPr>
          <a:lstStyle/>
          <a:p>
            <a:r>
              <a:rPr lang="en-US" sz="1200" b="1" i="1" dirty="0" smtClean="0">
                <a:solidFill>
                  <a:sysClr val="windowText" lastClr="000000"/>
                </a:solidFill>
                <a:latin typeface="Corbel" pitchFamily="34" charset="0"/>
              </a:rPr>
              <a:t>P-gp Knockout</a:t>
            </a:r>
          </a:p>
        </p:txBody>
      </p:sp>
      <p:sp>
        <p:nvSpPr>
          <p:cNvPr id="13" name="TextBox 12"/>
          <p:cNvSpPr txBox="1"/>
          <p:nvPr/>
        </p:nvSpPr>
        <p:spPr>
          <a:xfrm>
            <a:off x="6705600" y="3962400"/>
            <a:ext cx="824265" cy="276999"/>
          </a:xfrm>
          <a:prstGeom prst="rect">
            <a:avLst/>
          </a:prstGeom>
          <a:noFill/>
        </p:spPr>
        <p:txBody>
          <a:bodyPr wrap="none" rtlCol="0">
            <a:spAutoFit/>
          </a:bodyPr>
          <a:lstStyle/>
          <a:p>
            <a:r>
              <a:rPr lang="en-US" sz="1200" b="1" i="1" dirty="0" smtClean="0">
                <a:solidFill>
                  <a:sysClr val="windowText" lastClr="000000"/>
                </a:solidFill>
                <a:latin typeface="Corbel" pitchFamily="34" charset="0"/>
              </a:rPr>
              <a:t>Wild-type</a:t>
            </a:r>
          </a:p>
        </p:txBody>
      </p:sp>
      <p:cxnSp>
        <p:nvCxnSpPr>
          <p:cNvPr id="15" name="Straight Arrow Connector 14"/>
          <p:cNvCxnSpPr/>
          <p:nvPr/>
        </p:nvCxnSpPr>
        <p:spPr>
          <a:xfrm rot="5400000">
            <a:off x="6007432" y="2339975"/>
            <a:ext cx="152400" cy="76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667500" y="4152900"/>
            <a:ext cx="152400" cy="76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5845537" y="2949575"/>
            <a:ext cx="152400" cy="76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6362700" y="4457700"/>
            <a:ext cx="152400" cy="7620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48600" y="2590800"/>
            <a:ext cx="1276503" cy="276999"/>
          </a:xfrm>
          <a:prstGeom prst="rect">
            <a:avLst/>
          </a:prstGeom>
          <a:noFill/>
        </p:spPr>
        <p:txBody>
          <a:bodyPr wrap="none" rtlCol="0">
            <a:spAutoFit/>
          </a:bodyPr>
          <a:lstStyle/>
          <a:p>
            <a:r>
              <a:rPr lang="en-US" sz="1200" b="1" dirty="0" err="1" smtClean="0">
                <a:solidFill>
                  <a:schemeClr val="accent1"/>
                </a:solidFill>
                <a:latin typeface="Corbel" pitchFamily="34" charset="0"/>
              </a:rPr>
              <a:t>K</a:t>
            </a:r>
            <a:r>
              <a:rPr lang="en-US" sz="1200" b="1" baseline="-25000" dirty="0" err="1" smtClean="0">
                <a:solidFill>
                  <a:schemeClr val="accent1"/>
                </a:solidFill>
                <a:latin typeface="Corbel" pitchFamily="34" charset="0"/>
              </a:rPr>
              <a:t>out</a:t>
            </a:r>
            <a:r>
              <a:rPr lang="en-US" sz="1200" b="1" dirty="0" smtClean="0">
                <a:solidFill>
                  <a:schemeClr val="accent1"/>
                </a:solidFill>
                <a:latin typeface="Corbel" pitchFamily="34" charset="0"/>
              </a:rPr>
              <a:t> = 0.049/min </a:t>
            </a:r>
            <a:endParaRPr lang="en-US" sz="1200" b="1" dirty="0">
              <a:solidFill>
                <a:schemeClr val="accent1"/>
              </a:solidFill>
              <a:latin typeface="Corbel" pitchFamily="34" charset="0"/>
            </a:endParaRPr>
          </a:p>
        </p:txBody>
      </p:sp>
      <p:sp>
        <p:nvSpPr>
          <p:cNvPr id="19" name="TextBox 18"/>
          <p:cNvSpPr txBox="1"/>
          <p:nvPr/>
        </p:nvSpPr>
        <p:spPr>
          <a:xfrm>
            <a:off x="7848600" y="3761601"/>
            <a:ext cx="1266885" cy="276999"/>
          </a:xfrm>
          <a:prstGeom prst="rect">
            <a:avLst/>
          </a:prstGeom>
          <a:noFill/>
        </p:spPr>
        <p:txBody>
          <a:bodyPr wrap="none" rtlCol="0">
            <a:spAutoFit/>
          </a:bodyPr>
          <a:lstStyle/>
          <a:p>
            <a:r>
              <a:rPr lang="en-US" sz="1200" b="1" dirty="0" err="1" smtClean="0">
                <a:solidFill>
                  <a:schemeClr val="accent1"/>
                </a:solidFill>
                <a:latin typeface="Corbel" pitchFamily="34" charset="0"/>
              </a:rPr>
              <a:t>K</a:t>
            </a:r>
            <a:r>
              <a:rPr lang="en-US" sz="1200" b="1" baseline="-25000" dirty="0" err="1" smtClean="0">
                <a:solidFill>
                  <a:schemeClr val="accent1"/>
                </a:solidFill>
                <a:latin typeface="Corbel" pitchFamily="34" charset="0"/>
              </a:rPr>
              <a:t>out</a:t>
            </a:r>
            <a:r>
              <a:rPr lang="en-US" sz="1200" b="1" dirty="0" smtClean="0">
                <a:solidFill>
                  <a:schemeClr val="accent1"/>
                </a:solidFill>
                <a:latin typeface="Corbel" pitchFamily="34" charset="0"/>
              </a:rPr>
              <a:t> = 0.104/min </a:t>
            </a:r>
            <a:endParaRPr lang="en-US" sz="1200" b="1" dirty="0">
              <a:solidFill>
                <a:schemeClr val="accent1"/>
              </a:solidFill>
              <a:latin typeface="Corbel" pitchFamily="34" charset="0"/>
            </a:endParaRPr>
          </a:p>
        </p:txBody>
      </p:sp>
      <p:sp>
        <p:nvSpPr>
          <p:cNvPr id="20" name="TextBox 19"/>
          <p:cNvSpPr txBox="1"/>
          <p:nvPr/>
        </p:nvSpPr>
        <p:spPr>
          <a:xfrm>
            <a:off x="7886733" y="5105400"/>
            <a:ext cx="1257267" cy="276999"/>
          </a:xfrm>
          <a:prstGeom prst="rect">
            <a:avLst/>
          </a:prstGeom>
          <a:noFill/>
        </p:spPr>
        <p:txBody>
          <a:bodyPr wrap="none" rtlCol="0">
            <a:spAutoFit/>
          </a:bodyPr>
          <a:lstStyle/>
          <a:p>
            <a:r>
              <a:rPr lang="en-US" sz="1200" b="1" dirty="0" err="1" smtClean="0">
                <a:solidFill>
                  <a:schemeClr val="accent1"/>
                </a:solidFill>
                <a:latin typeface="Corbel" pitchFamily="34" charset="0"/>
              </a:rPr>
              <a:t>K</a:t>
            </a:r>
            <a:r>
              <a:rPr lang="en-US" sz="1200" b="1" baseline="-25000" dirty="0" err="1" smtClean="0">
                <a:solidFill>
                  <a:schemeClr val="accent1"/>
                </a:solidFill>
                <a:latin typeface="Corbel" pitchFamily="34" charset="0"/>
              </a:rPr>
              <a:t>out</a:t>
            </a:r>
            <a:r>
              <a:rPr lang="en-US" sz="1200" b="1" dirty="0" smtClean="0">
                <a:solidFill>
                  <a:schemeClr val="accent1"/>
                </a:solidFill>
                <a:latin typeface="Corbel" pitchFamily="34" charset="0"/>
              </a:rPr>
              <a:t> = 0.157/min </a:t>
            </a:r>
            <a:endParaRPr lang="en-US" sz="1200" b="1" dirty="0">
              <a:solidFill>
                <a:schemeClr val="accent1"/>
              </a:solidFill>
              <a:latin typeface="Corbel" pitchFamily="34" charset="0"/>
            </a:endParaRPr>
          </a:p>
        </p:txBody>
      </p:sp>
      <p:sp>
        <p:nvSpPr>
          <p:cNvPr id="21" name="TextBox 20"/>
          <p:cNvSpPr txBox="1"/>
          <p:nvPr/>
        </p:nvSpPr>
        <p:spPr>
          <a:xfrm>
            <a:off x="7867497" y="4572000"/>
            <a:ext cx="1263679" cy="276999"/>
          </a:xfrm>
          <a:prstGeom prst="rect">
            <a:avLst/>
          </a:prstGeom>
          <a:noFill/>
        </p:spPr>
        <p:txBody>
          <a:bodyPr wrap="none" rtlCol="0">
            <a:spAutoFit/>
          </a:bodyPr>
          <a:lstStyle/>
          <a:p>
            <a:r>
              <a:rPr lang="en-US" sz="1200" b="1" dirty="0" err="1" smtClean="0">
                <a:solidFill>
                  <a:schemeClr val="accent1"/>
                </a:solidFill>
                <a:latin typeface="Corbel" pitchFamily="34" charset="0"/>
              </a:rPr>
              <a:t>K</a:t>
            </a:r>
            <a:r>
              <a:rPr lang="en-US" sz="1200" b="1" baseline="-25000" dirty="0" err="1" smtClean="0">
                <a:solidFill>
                  <a:schemeClr val="accent1"/>
                </a:solidFill>
                <a:latin typeface="Corbel" pitchFamily="34" charset="0"/>
              </a:rPr>
              <a:t>out</a:t>
            </a:r>
            <a:r>
              <a:rPr lang="en-US" sz="1200" b="1" dirty="0" smtClean="0">
                <a:solidFill>
                  <a:schemeClr val="accent1"/>
                </a:solidFill>
                <a:latin typeface="Corbel" pitchFamily="34" charset="0"/>
              </a:rPr>
              <a:t> = 0.145/min </a:t>
            </a:r>
            <a:endParaRPr lang="en-US" sz="1200" b="1" dirty="0">
              <a:solidFill>
                <a:schemeClr val="accent1"/>
              </a:solidFill>
              <a:latin typeface="Corbe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5BFDF53-52DD-4C09-8483-61F8192C3533}" type="slidenum">
              <a:rPr lang="en-US" smtClean="0"/>
              <a:pPr>
                <a:defRPr/>
              </a:pPr>
              <a:t>16</a:t>
            </a:fld>
            <a:endParaRPr lang="en-US" dirty="0"/>
          </a:p>
        </p:txBody>
      </p:sp>
      <p:graphicFrame>
        <p:nvGraphicFramePr>
          <p:cNvPr id="5" name="Table 4"/>
          <p:cNvGraphicFramePr>
            <a:graphicFrameLocks noGrp="1"/>
          </p:cNvGraphicFramePr>
          <p:nvPr/>
        </p:nvGraphicFramePr>
        <p:xfrm>
          <a:off x="1219200" y="990600"/>
          <a:ext cx="6629400" cy="1813560"/>
        </p:xfrm>
        <a:graphic>
          <a:graphicData uri="http://schemas.openxmlformats.org/drawingml/2006/table">
            <a:tbl>
              <a:tblPr>
                <a:tableStyleId>{5C22544A-7EE6-4342-B048-85BDC9FD1C3A}</a:tableStyleId>
              </a:tblPr>
              <a:tblGrid>
                <a:gridCol w="1752600"/>
                <a:gridCol w="1066800"/>
                <a:gridCol w="914400"/>
                <a:gridCol w="1447800"/>
                <a:gridCol w="1447800"/>
              </a:tblGrid>
              <a:tr h="350520">
                <a:tc>
                  <a:txBody>
                    <a:bodyPr/>
                    <a:lstStyle/>
                    <a:p>
                      <a:pPr marL="0" marR="0" algn="ctr">
                        <a:lnSpc>
                          <a:spcPct val="150000"/>
                        </a:lnSpc>
                        <a:spcBef>
                          <a:spcPts val="0"/>
                        </a:spcBef>
                        <a:spcAft>
                          <a:spcPts val="0"/>
                        </a:spcAft>
                      </a:pPr>
                      <a:r>
                        <a:rPr lang="en-US" sz="1400" b="1" dirty="0" smtClean="0">
                          <a:solidFill>
                            <a:schemeClr val="bg1"/>
                          </a:solidFill>
                        </a:rPr>
                        <a:t>Mice </a:t>
                      </a:r>
                      <a:endParaRPr lang="en-US" sz="1200" b="1" dirty="0">
                        <a:solidFill>
                          <a:schemeClr val="bg1"/>
                        </a:solidFill>
                        <a:latin typeface="Corbel" pitchFamily="34" charset="0"/>
                        <a:ea typeface="Calibri"/>
                        <a:cs typeface="Times New Roman"/>
                      </a:endParaRPr>
                    </a:p>
                  </a:txBody>
                  <a:tcPr marL="68580" marR="68580" marT="0" marB="0" anchor="ctr" anchorCtr="1">
                    <a:solidFill>
                      <a:schemeClr val="accent1"/>
                    </a:solidFill>
                  </a:tcPr>
                </a:tc>
                <a:tc>
                  <a:txBody>
                    <a:bodyPr/>
                    <a:lstStyle/>
                    <a:p>
                      <a:pPr marL="0" marR="0" algn="ctr">
                        <a:lnSpc>
                          <a:spcPct val="150000"/>
                        </a:lnSpc>
                        <a:spcBef>
                          <a:spcPts val="0"/>
                        </a:spcBef>
                        <a:spcAft>
                          <a:spcPts val="0"/>
                        </a:spcAft>
                      </a:pPr>
                      <a:r>
                        <a:rPr lang="en-US" sz="1400" b="1" dirty="0" err="1" smtClean="0">
                          <a:solidFill>
                            <a:schemeClr val="bg1"/>
                          </a:solidFill>
                        </a:rPr>
                        <a:t>K</a:t>
                      </a:r>
                      <a:r>
                        <a:rPr lang="en-US" sz="1400" b="1" baseline="-25000" dirty="0" err="1" smtClean="0">
                          <a:solidFill>
                            <a:schemeClr val="bg1"/>
                          </a:solidFill>
                        </a:rPr>
                        <a:t>out</a:t>
                      </a:r>
                      <a:r>
                        <a:rPr lang="en-US" sz="1400" b="1" baseline="-25000" dirty="0" smtClean="0">
                          <a:solidFill>
                            <a:schemeClr val="bg1"/>
                          </a:solidFill>
                        </a:rPr>
                        <a:t> </a:t>
                      </a:r>
                      <a:r>
                        <a:rPr lang="en-US" sz="1200" b="1" dirty="0" smtClean="0">
                          <a:solidFill>
                            <a:schemeClr val="bg1"/>
                          </a:solidFill>
                        </a:rPr>
                        <a:t>(min</a:t>
                      </a:r>
                      <a:r>
                        <a:rPr lang="en-US" sz="1200" b="1" baseline="30000" dirty="0" smtClean="0">
                          <a:solidFill>
                            <a:schemeClr val="bg1"/>
                          </a:solidFill>
                        </a:rPr>
                        <a:t>-1</a:t>
                      </a:r>
                      <a:r>
                        <a:rPr lang="en-US" sz="1200" b="1" dirty="0" smtClean="0">
                          <a:solidFill>
                            <a:schemeClr val="bg1"/>
                          </a:solidFill>
                        </a:rPr>
                        <a:t>)</a:t>
                      </a:r>
                      <a:endParaRPr lang="en-US" sz="1200" b="1" baseline="-25000" dirty="0">
                        <a:solidFill>
                          <a:schemeClr val="bg1"/>
                        </a:solidFill>
                        <a:latin typeface="Corbel" pitchFamily="34" charset="0"/>
                        <a:ea typeface="Calibri"/>
                        <a:cs typeface="Times New Roman"/>
                      </a:endParaRPr>
                    </a:p>
                  </a:txBody>
                  <a:tcPr marL="68580" marR="68580" marT="0" marB="0" anchor="ctr" anchorCtr="1">
                    <a:solidFill>
                      <a:schemeClr val="accent1"/>
                    </a:solidFill>
                  </a:tcPr>
                </a:tc>
                <a:tc>
                  <a:txBody>
                    <a:bodyPr/>
                    <a:lstStyle/>
                    <a:p>
                      <a:pPr marL="0" marR="0" algn="ctr">
                        <a:lnSpc>
                          <a:spcPct val="150000"/>
                        </a:lnSpc>
                        <a:spcBef>
                          <a:spcPts val="0"/>
                        </a:spcBef>
                        <a:spcAft>
                          <a:spcPts val="0"/>
                        </a:spcAft>
                      </a:pPr>
                      <a:r>
                        <a:rPr lang="en-US" sz="1400" b="1" dirty="0" smtClean="0">
                          <a:solidFill>
                            <a:schemeClr val="bg1"/>
                          </a:solidFill>
                        </a:rPr>
                        <a:t>t</a:t>
                      </a:r>
                      <a:r>
                        <a:rPr lang="en-US" sz="1400" b="1" baseline="-25000" dirty="0" smtClean="0">
                          <a:solidFill>
                            <a:schemeClr val="bg1"/>
                          </a:solidFill>
                        </a:rPr>
                        <a:t>1/2 </a:t>
                      </a:r>
                      <a:r>
                        <a:rPr lang="en-US" sz="1400" b="1" baseline="0" dirty="0" smtClean="0">
                          <a:solidFill>
                            <a:schemeClr val="bg1"/>
                          </a:solidFill>
                        </a:rPr>
                        <a:t>(min)</a:t>
                      </a:r>
                      <a:endParaRPr lang="en-US" sz="1200" b="1" baseline="0" dirty="0">
                        <a:solidFill>
                          <a:schemeClr val="bg1"/>
                        </a:solidFill>
                        <a:latin typeface="Corbel" pitchFamily="34" charset="0"/>
                        <a:ea typeface="Calibri"/>
                        <a:cs typeface="Times New Roman"/>
                      </a:endParaRPr>
                    </a:p>
                  </a:txBody>
                  <a:tcPr marL="68580" marR="68580" marT="0" marB="0" anchor="ctr" anchorCtr="1">
                    <a:solidFill>
                      <a:schemeClr val="accent1"/>
                    </a:solidFill>
                  </a:tcPr>
                </a:tc>
                <a:tc>
                  <a:txBody>
                    <a:bodyPr/>
                    <a:lstStyle/>
                    <a:p>
                      <a:pPr marL="0" marR="0" algn="ctr">
                        <a:lnSpc>
                          <a:spcPct val="150000"/>
                        </a:lnSpc>
                        <a:spcBef>
                          <a:spcPts val="0"/>
                        </a:spcBef>
                        <a:spcAft>
                          <a:spcPts val="0"/>
                        </a:spcAft>
                      </a:pPr>
                      <a:r>
                        <a:rPr lang="en-US" sz="1400" b="1" dirty="0" err="1" smtClean="0">
                          <a:solidFill>
                            <a:schemeClr val="bg1"/>
                          </a:solidFill>
                        </a:rPr>
                        <a:t>K</a:t>
                      </a:r>
                      <a:r>
                        <a:rPr lang="en-US" sz="1400" b="1" baseline="-25000" dirty="0" err="1" smtClean="0">
                          <a:solidFill>
                            <a:schemeClr val="bg1"/>
                          </a:solidFill>
                        </a:rPr>
                        <a:t>out</a:t>
                      </a:r>
                      <a:r>
                        <a:rPr lang="en-US" sz="1400" b="1" baseline="-25000" dirty="0" smtClean="0">
                          <a:solidFill>
                            <a:schemeClr val="bg1"/>
                          </a:solidFill>
                        </a:rPr>
                        <a:t> </a:t>
                      </a:r>
                      <a:r>
                        <a:rPr lang="en-US" sz="1200" b="1" dirty="0" smtClean="0">
                          <a:solidFill>
                            <a:schemeClr val="bg1"/>
                          </a:solidFill>
                        </a:rPr>
                        <a:t>(min</a:t>
                      </a:r>
                      <a:r>
                        <a:rPr lang="en-US" sz="1200" b="1" baseline="30000" dirty="0" smtClean="0">
                          <a:solidFill>
                            <a:schemeClr val="bg1"/>
                          </a:solidFill>
                        </a:rPr>
                        <a:t>-1</a:t>
                      </a:r>
                      <a:r>
                        <a:rPr lang="en-US" sz="1200" b="1" dirty="0" smtClean="0">
                          <a:solidFill>
                            <a:schemeClr val="bg1"/>
                          </a:solidFill>
                        </a:rPr>
                        <a:t>)</a:t>
                      </a:r>
                      <a:endParaRPr lang="en-US" sz="1200" b="1" baseline="-25000" dirty="0">
                        <a:solidFill>
                          <a:schemeClr val="bg1"/>
                        </a:solidFill>
                        <a:latin typeface="Corbel" pitchFamily="34" charset="0"/>
                        <a:ea typeface="Calibri"/>
                        <a:cs typeface="Times New Roman"/>
                      </a:endParaRPr>
                    </a:p>
                  </a:txBody>
                  <a:tcPr marL="68580" marR="68580" marT="0" marB="0" anchor="ctr" anchorCtr="1">
                    <a:solidFill>
                      <a:schemeClr val="accent1"/>
                    </a:solidFill>
                  </a:tcPr>
                </a:tc>
                <a:tc>
                  <a:txBody>
                    <a:bodyPr/>
                    <a:lstStyle/>
                    <a:p>
                      <a:pPr marL="0" marR="0" algn="ctr">
                        <a:lnSpc>
                          <a:spcPct val="100000"/>
                        </a:lnSpc>
                        <a:spcBef>
                          <a:spcPts val="0"/>
                        </a:spcBef>
                        <a:spcAft>
                          <a:spcPts val="0"/>
                        </a:spcAft>
                      </a:pPr>
                      <a:r>
                        <a:rPr lang="en-US" sz="1200" b="1" baseline="0" dirty="0" smtClean="0">
                          <a:solidFill>
                            <a:schemeClr val="bg1"/>
                          </a:solidFill>
                          <a:latin typeface="Corbel" pitchFamily="34" charset="0"/>
                          <a:ea typeface="Calibri"/>
                          <a:cs typeface="Times New Roman"/>
                        </a:rPr>
                        <a:t>Fold Increase</a:t>
                      </a:r>
                      <a:endParaRPr lang="en-US" sz="1200" b="1" baseline="0" dirty="0">
                        <a:solidFill>
                          <a:schemeClr val="bg1"/>
                        </a:solidFill>
                        <a:latin typeface="Corbel" pitchFamily="34" charset="0"/>
                        <a:ea typeface="Calibri"/>
                        <a:cs typeface="Times New Roman"/>
                      </a:endParaRPr>
                    </a:p>
                  </a:txBody>
                  <a:tcPr marL="68580" marR="68580" marT="0" marB="0" anchor="ctr" anchorCtr="1">
                    <a:solidFill>
                      <a:schemeClr val="accent1"/>
                    </a:solidFill>
                  </a:tcPr>
                </a:tc>
              </a:tr>
              <a:tr h="350520">
                <a:tc>
                  <a:txBody>
                    <a:bodyPr/>
                    <a:lstStyle/>
                    <a:p>
                      <a:pPr marL="0" marR="0" algn="ctr">
                        <a:lnSpc>
                          <a:spcPct val="150000"/>
                        </a:lnSpc>
                        <a:spcBef>
                          <a:spcPts val="0"/>
                        </a:spcBef>
                        <a:spcAft>
                          <a:spcPts val="0"/>
                        </a:spcAft>
                      </a:pPr>
                      <a:r>
                        <a:rPr lang="en-US" sz="1600" b="1" dirty="0" smtClean="0"/>
                        <a:t>Wild</a:t>
                      </a:r>
                      <a:r>
                        <a:rPr lang="en-US" sz="1600" b="1" baseline="0" dirty="0" smtClean="0"/>
                        <a:t> Type</a:t>
                      </a:r>
                      <a:endParaRPr lang="en-US" sz="1400" b="1" dirty="0">
                        <a:latin typeface="Corbel" pitchFamily="34" charset="0"/>
                        <a:ea typeface="Calibri"/>
                        <a:cs typeface="Times New Roman"/>
                      </a:endParaRPr>
                    </a:p>
                  </a:txBody>
                  <a:tcPr marL="68580" marR="68580" marT="0" marB="0" anchor="ctr" anchorCtr="1">
                    <a:solidFill>
                      <a:srgbClr val="F9D67F"/>
                    </a:solidFill>
                  </a:tcPr>
                </a:tc>
                <a:tc>
                  <a:txBody>
                    <a:bodyPr/>
                    <a:lstStyle/>
                    <a:p>
                      <a:pPr algn="ctr" fontAlgn="b"/>
                      <a:r>
                        <a:rPr lang="en-US" sz="1600" b="1" u="none" strike="noStrike" dirty="0" smtClean="0"/>
                        <a:t>0.145</a:t>
                      </a:r>
                      <a:endParaRPr lang="en-US" sz="1600" b="1" i="0" u="none" strike="noStrike" dirty="0">
                        <a:solidFill>
                          <a:srgbClr val="000000"/>
                        </a:solidFill>
                        <a:latin typeface="Corbel" pitchFamily="34" charset="0"/>
                      </a:endParaRPr>
                    </a:p>
                  </a:txBody>
                  <a:tcPr marL="0" marR="0" marT="0" marB="0" anchor="ctr" anchorCtr="1">
                    <a:solidFill>
                      <a:srgbClr val="F9D67F"/>
                    </a:solidFill>
                  </a:tcPr>
                </a:tc>
                <a:tc>
                  <a:txBody>
                    <a:bodyPr/>
                    <a:lstStyle/>
                    <a:p>
                      <a:pPr algn="ctr" fontAlgn="b"/>
                      <a:r>
                        <a:rPr lang="en-US" sz="1600" b="1" i="0" u="none" strike="noStrike" dirty="0">
                          <a:solidFill>
                            <a:srgbClr val="000000"/>
                          </a:solidFill>
                          <a:latin typeface="Calibri"/>
                        </a:rPr>
                        <a:t>4.78</a:t>
                      </a:r>
                    </a:p>
                  </a:txBody>
                  <a:tcPr marL="0" marR="0" marT="0" marB="0" anchor="ctr" anchorCtr="1">
                    <a:solidFill>
                      <a:srgbClr val="F9D67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1" i="0" u="none" strike="noStrike" baseline="0" dirty="0" smtClean="0">
                        <a:solidFill>
                          <a:schemeClr val="accent3"/>
                        </a:solidFill>
                        <a:latin typeface="Corbel" pitchFamily="34" charset="0"/>
                      </a:endParaRPr>
                    </a:p>
                  </a:txBody>
                  <a:tcPr marL="0" marR="0" marT="0" marB="0" anchor="ctr" anchorCtr="1">
                    <a:solidFill>
                      <a:srgbClr val="F9D67F"/>
                    </a:solidFill>
                  </a:tcPr>
                </a:tc>
                <a:tc>
                  <a:txBody>
                    <a:bodyPr/>
                    <a:lstStyle/>
                    <a:p>
                      <a:pPr algn="ctr" fontAlgn="b"/>
                      <a:endParaRPr lang="en-US" sz="1600" b="1" i="0" u="none" strike="noStrike" dirty="0">
                        <a:solidFill>
                          <a:srgbClr val="000000"/>
                        </a:solidFill>
                        <a:latin typeface="Corbel" pitchFamily="34" charset="0"/>
                      </a:endParaRPr>
                    </a:p>
                  </a:txBody>
                  <a:tcPr marL="0" marR="0" marT="0" marB="0" anchor="ctr" anchorCtr="1">
                    <a:solidFill>
                      <a:srgbClr val="F9D67F"/>
                    </a:solidFill>
                  </a:tcPr>
                </a:tc>
              </a:tr>
              <a:tr h="350520">
                <a:tc>
                  <a:txBody>
                    <a:bodyPr/>
                    <a:lstStyle/>
                    <a:p>
                      <a:pPr marL="0" marR="0" algn="ctr">
                        <a:lnSpc>
                          <a:spcPct val="150000"/>
                        </a:lnSpc>
                        <a:spcBef>
                          <a:spcPts val="0"/>
                        </a:spcBef>
                        <a:spcAft>
                          <a:spcPts val="0"/>
                        </a:spcAft>
                      </a:pPr>
                      <a:r>
                        <a:rPr lang="en-US" sz="1600" b="1" dirty="0" smtClean="0"/>
                        <a:t>P-gp Knockout</a:t>
                      </a:r>
                      <a:endParaRPr lang="en-US" sz="1400" b="1" dirty="0">
                        <a:latin typeface="Corbel" pitchFamily="34" charset="0"/>
                        <a:ea typeface="Calibri"/>
                        <a:cs typeface="Times New Roman"/>
                      </a:endParaRPr>
                    </a:p>
                  </a:txBody>
                  <a:tcPr marL="68580" marR="68580" marT="0" marB="0" anchor="ctr" anchorCtr="1">
                    <a:solidFill>
                      <a:srgbClr val="F9D67F"/>
                    </a:solidFill>
                  </a:tcPr>
                </a:tc>
                <a:tc>
                  <a:txBody>
                    <a:bodyPr/>
                    <a:lstStyle/>
                    <a:p>
                      <a:pPr algn="ctr" fontAlgn="b"/>
                      <a:r>
                        <a:rPr lang="en-US" sz="1600" b="1" u="none" strike="noStrike" dirty="0" smtClean="0"/>
                        <a:t>0.157</a:t>
                      </a:r>
                      <a:endParaRPr lang="en-US" sz="1600" b="1" i="0" u="none" strike="noStrike" dirty="0">
                        <a:solidFill>
                          <a:srgbClr val="000000"/>
                        </a:solidFill>
                        <a:latin typeface="Corbel" pitchFamily="34" charset="0"/>
                      </a:endParaRPr>
                    </a:p>
                  </a:txBody>
                  <a:tcPr marL="0" marR="0" marT="0" marB="0" anchor="ctr" anchorCtr="1">
                    <a:solidFill>
                      <a:srgbClr val="F9D67F"/>
                    </a:solidFill>
                  </a:tcPr>
                </a:tc>
                <a:tc>
                  <a:txBody>
                    <a:bodyPr/>
                    <a:lstStyle/>
                    <a:p>
                      <a:pPr algn="ctr" fontAlgn="b"/>
                      <a:r>
                        <a:rPr lang="en-US" sz="1600" b="1" i="0" u="none" strike="noStrike" dirty="0">
                          <a:solidFill>
                            <a:srgbClr val="000000"/>
                          </a:solidFill>
                          <a:latin typeface="Calibri"/>
                        </a:rPr>
                        <a:t>4.41</a:t>
                      </a:r>
                    </a:p>
                  </a:txBody>
                  <a:tcPr marL="0" marR="0" marT="0" marB="0" anchor="ctr" anchorCtr="1">
                    <a:solidFill>
                      <a:srgbClr val="F9D67F"/>
                    </a:solidFill>
                  </a:tcPr>
                </a:tc>
                <a:tc>
                  <a:txBody>
                    <a:bodyPr/>
                    <a:lstStyle/>
                    <a:p>
                      <a:pPr algn="ctr" fontAlgn="b"/>
                      <a:r>
                        <a:rPr lang="en-US" sz="1600" b="1" u="none" strike="noStrike" baseline="0" dirty="0" smtClean="0">
                          <a:solidFill>
                            <a:schemeClr val="accent1"/>
                          </a:solidFill>
                        </a:rPr>
                        <a:t>BCRP  = 0.108</a:t>
                      </a:r>
                      <a:endParaRPr lang="en-US" sz="1600" b="1" i="0" u="none" strike="noStrike" baseline="0" dirty="0">
                        <a:solidFill>
                          <a:schemeClr val="accent1"/>
                        </a:solidFill>
                        <a:latin typeface="Corbel" pitchFamily="34" charset="0"/>
                      </a:endParaRPr>
                    </a:p>
                  </a:txBody>
                  <a:tcPr marL="0" marR="0" marT="0" marB="0" anchor="ctr" anchorCtr="1">
                    <a:solidFill>
                      <a:srgbClr val="F9D67F"/>
                    </a:solidFill>
                  </a:tcPr>
                </a:tc>
                <a:tc>
                  <a:txBody>
                    <a:bodyPr/>
                    <a:lstStyle/>
                    <a:p>
                      <a:pPr algn="ctr" fontAlgn="b"/>
                      <a:r>
                        <a:rPr lang="en-US" sz="1800" b="1" i="0" u="none" strike="noStrike" dirty="0" smtClean="0">
                          <a:solidFill>
                            <a:schemeClr val="accent1"/>
                          </a:solidFill>
                          <a:latin typeface="Corbel" pitchFamily="34" charset="0"/>
                        </a:rPr>
                        <a:t>2.2</a:t>
                      </a:r>
                      <a:endParaRPr lang="en-US" sz="1800" b="1" i="0" u="none" strike="noStrike" dirty="0">
                        <a:solidFill>
                          <a:schemeClr val="accent1"/>
                        </a:solidFill>
                        <a:latin typeface="Corbel" pitchFamily="34" charset="0"/>
                      </a:endParaRPr>
                    </a:p>
                  </a:txBody>
                  <a:tcPr marL="0" marR="0" marT="0" marB="0" anchor="ctr" anchorCtr="1">
                    <a:solidFill>
                      <a:srgbClr val="F9D67F"/>
                    </a:solidFill>
                  </a:tcPr>
                </a:tc>
              </a:tr>
              <a:tr h="35052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dirty="0" smtClean="0"/>
                        <a:t>BCRP</a:t>
                      </a:r>
                      <a:r>
                        <a:rPr lang="en-US" sz="1600" b="1" baseline="0" dirty="0" smtClean="0"/>
                        <a:t> Knockout</a:t>
                      </a:r>
                      <a:endParaRPr lang="en-US" sz="1400" b="1" dirty="0">
                        <a:latin typeface="Corbel" pitchFamily="34" charset="0"/>
                        <a:ea typeface="Calibri"/>
                        <a:cs typeface="Times New Roman"/>
                      </a:endParaRPr>
                    </a:p>
                  </a:txBody>
                  <a:tcPr marL="68580" marR="68580" marT="0" marB="0" anchor="ctr" anchorCtr="1">
                    <a:solidFill>
                      <a:srgbClr val="F9D67F"/>
                    </a:solidFill>
                  </a:tcPr>
                </a:tc>
                <a:tc>
                  <a:txBody>
                    <a:bodyPr/>
                    <a:lstStyle/>
                    <a:p>
                      <a:pPr algn="ctr" fontAlgn="b"/>
                      <a:r>
                        <a:rPr lang="en-US" sz="1600" b="1" u="none" strike="noStrike" dirty="0" smtClean="0"/>
                        <a:t>0.104</a:t>
                      </a:r>
                      <a:endParaRPr lang="en-US" sz="1600" b="1" i="0" u="none" strike="noStrike" dirty="0">
                        <a:solidFill>
                          <a:srgbClr val="000000"/>
                        </a:solidFill>
                        <a:latin typeface="Corbel" pitchFamily="34" charset="0"/>
                      </a:endParaRPr>
                    </a:p>
                  </a:txBody>
                  <a:tcPr marL="0" marR="0" marT="0" marB="0" anchor="ctr" anchorCtr="1">
                    <a:solidFill>
                      <a:srgbClr val="F9D67F"/>
                    </a:solidFill>
                  </a:tcPr>
                </a:tc>
                <a:tc>
                  <a:txBody>
                    <a:bodyPr/>
                    <a:lstStyle/>
                    <a:p>
                      <a:pPr algn="ctr" fontAlgn="b"/>
                      <a:r>
                        <a:rPr lang="en-US" sz="1600" b="1" i="0" u="none" strike="noStrike" dirty="0">
                          <a:solidFill>
                            <a:srgbClr val="000000"/>
                          </a:solidFill>
                          <a:latin typeface="Calibri"/>
                        </a:rPr>
                        <a:t>6.66</a:t>
                      </a:r>
                    </a:p>
                  </a:txBody>
                  <a:tcPr marL="0" marR="0" marT="0" marB="0" anchor="ctr" anchorCtr="1">
                    <a:solidFill>
                      <a:srgbClr val="F9D67F"/>
                    </a:solidFill>
                  </a:tcPr>
                </a:tc>
                <a:tc>
                  <a:txBody>
                    <a:bodyPr/>
                    <a:lstStyle/>
                    <a:p>
                      <a:pPr algn="ctr" fontAlgn="b"/>
                      <a:r>
                        <a:rPr lang="en-US" sz="1600" b="1" u="none" strike="noStrike" baseline="0" dirty="0" err="1" smtClean="0">
                          <a:solidFill>
                            <a:schemeClr val="accent1"/>
                          </a:solidFill>
                        </a:rPr>
                        <a:t>Pgp</a:t>
                      </a:r>
                      <a:r>
                        <a:rPr lang="en-US" sz="1600" b="1" u="none" strike="noStrike" baseline="0" dirty="0" smtClean="0">
                          <a:solidFill>
                            <a:schemeClr val="accent1"/>
                          </a:solidFill>
                        </a:rPr>
                        <a:t>  = 0.055</a:t>
                      </a:r>
                      <a:endParaRPr lang="en-US" sz="1600" b="1" i="0" u="none" strike="noStrike" baseline="0" dirty="0">
                        <a:solidFill>
                          <a:schemeClr val="accent1"/>
                        </a:solidFill>
                        <a:latin typeface="Corbel" pitchFamily="34" charset="0"/>
                      </a:endParaRPr>
                    </a:p>
                  </a:txBody>
                  <a:tcPr marL="0" marR="0" marT="0" marB="0" anchor="ctr" anchorCtr="1">
                    <a:solidFill>
                      <a:srgbClr val="F9D67F"/>
                    </a:solidFill>
                  </a:tcPr>
                </a:tc>
                <a:tc>
                  <a:txBody>
                    <a:bodyPr/>
                    <a:lstStyle/>
                    <a:p>
                      <a:pPr algn="ctr" fontAlgn="b"/>
                      <a:r>
                        <a:rPr lang="en-US" sz="1800" b="1" i="0" u="none" strike="noStrike" dirty="0" smtClean="0">
                          <a:solidFill>
                            <a:schemeClr val="accent1"/>
                          </a:solidFill>
                          <a:latin typeface="Corbel" pitchFamily="34" charset="0"/>
                        </a:rPr>
                        <a:t>1.1</a:t>
                      </a:r>
                      <a:endParaRPr lang="en-US" sz="1800" b="1" i="0" u="none" strike="noStrike" dirty="0">
                        <a:solidFill>
                          <a:schemeClr val="accent1"/>
                        </a:solidFill>
                        <a:latin typeface="Corbel" pitchFamily="34" charset="0"/>
                      </a:endParaRPr>
                    </a:p>
                  </a:txBody>
                  <a:tcPr marL="0" marR="0" marT="0" marB="0" anchor="ctr" anchorCtr="1">
                    <a:solidFill>
                      <a:srgbClr val="F9D67F"/>
                    </a:solidFill>
                  </a:tcPr>
                </a:tc>
              </a:tr>
              <a:tr h="35052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dirty="0" smtClean="0"/>
                        <a:t>Triple</a:t>
                      </a:r>
                      <a:r>
                        <a:rPr lang="en-US" sz="1600" b="1" baseline="0" dirty="0" smtClean="0"/>
                        <a:t> Knockout</a:t>
                      </a:r>
                      <a:endParaRPr lang="en-US" sz="1400" b="1" dirty="0">
                        <a:latin typeface="Corbel" pitchFamily="34" charset="0"/>
                        <a:ea typeface="Calibri"/>
                        <a:cs typeface="Times New Roman"/>
                      </a:endParaRPr>
                    </a:p>
                  </a:txBody>
                  <a:tcPr marL="68580" marR="68580" marT="0" marB="0" anchor="ctr" anchorCtr="1">
                    <a:solidFill>
                      <a:srgbClr val="F9D67F"/>
                    </a:solidFill>
                  </a:tcPr>
                </a:tc>
                <a:tc>
                  <a:txBody>
                    <a:bodyPr/>
                    <a:lstStyle/>
                    <a:p>
                      <a:pPr algn="ctr" fontAlgn="b"/>
                      <a:r>
                        <a:rPr lang="en-US" sz="1600" b="1" u="none" strike="noStrike" dirty="0" smtClean="0"/>
                        <a:t>0.049</a:t>
                      </a:r>
                      <a:endParaRPr lang="en-US" sz="1600" b="1" i="0" u="none" strike="noStrike" dirty="0">
                        <a:solidFill>
                          <a:srgbClr val="000000"/>
                        </a:solidFill>
                        <a:latin typeface="Corbel" pitchFamily="34" charset="0"/>
                      </a:endParaRPr>
                    </a:p>
                  </a:txBody>
                  <a:tcPr marL="0" marR="0" marT="0" marB="0" anchor="ctr" anchorCtr="1">
                    <a:solidFill>
                      <a:srgbClr val="F9D67F"/>
                    </a:solidFill>
                  </a:tcPr>
                </a:tc>
                <a:tc>
                  <a:txBody>
                    <a:bodyPr/>
                    <a:lstStyle/>
                    <a:p>
                      <a:pPr algn="ctr" fontAlgn="b"/>
                      <a:r>
                        <a:rPr lang="en-US" sz="1600" b="1" i="0" u="none" strike="noStrike" dirty="0">
                          <a:solidFill>
                            <a:srgbClr val="000000"/>
                          </a:solidFill>
                          <a:latin typeface="Calibri"/>
                        </a:rPr>
                        <a:t>14.1</a:t>
                      </a:r>
                    </a:p>
                  </a:txBody>
                  <a:tcPr marL="0" marR="0" marT="0" marB="0" anchor="ctr" anchorCtr="1">
                    <a:solidFill>
                      <a:srgbClr val="F9D67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u="none" strike="noStrike" baseline="0" dirty="0" smtClean="0">
                          <a:solidFill>
                            <a:schemeClr val="accent1"/>
                          </a:solidFill>
                        </a:rPr>
                        <a:t> P</a:t>
                      </a:r>
                      <a:r>
                        <a:rPr lang="en-US" sz="1600" b="1" u="none" strike="noStrike" baseline="-25000" dirty="0" smtClean="0">
                          <a:solidFill>
                            <a:schemeClr val="accent1"/>
                          </a:solidFill>
                        </a:rPr>
                        <a:t>l, </a:t>
                      </a:r>
                      <a:r>
                        <a:rPr lang="en-US" sz="1600" b="1" u="none" strike="noStrike" baseline="-25000" dirty="0" err="1" smtClean="0">
                          <a:solidFill>
                            <a:schemeClr val="accent1"/>
                          </a:solidFill>
                        </a:rPr>
                        <a:t>eff</a:t>
                      </a:r>
                      <a:r>
                        <a:rPr lang="en-US" sz="1600" b="1" u="none" strike="noStrike" baseline="0" dirty="0" smtClean="0">
                          <a:solidFill>
                            <a:schemeClr val="accent1"/>
                          </a:solidFill>
                        </a:rPr>
                        <a:t>  = 0.049</a:t>
                      </a:r>
                      <a:endParaRPr lang="en-US" sz="1600" b="1" i="0" u="none" strike="noStrike" baseline="0" dirty="0" smtClean="0">
                        <a:solidFill>
                          <a:schemeClr val="accent1"/>
                        </a:solidFill>
                        <a:latin typeface="Corbel" pitchFamily="34" charset="0"/>
                      </a:endParaRPr>
                    </a:p>
                  </a:txBody>
                  <a:tcPr marL="0" marR="0" marT="0" marB="0" anchor="ctr" anchorCtr="1">
                    <a:solidFill>
                      <a:srgbClr val="F9D67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accent1"/>
                          </a:solidFill>
                          <a:latin typeface="Corbel" pitchFamily="34" charset="0"/>
                        </a:rPr>
                        <a:t>1</a:t>
                      </a:r>
                    </a:p>
                  </a:txBody>
                  <a:tcPr marL="0" marR="0" marT="0" marB="0" anchor="ctr" anchorCtr="1">
                    <a:solidFill>
                      <a:srgbClr val="F9D67F"/>
                    </a:solidFill>
                  </a:tcPr>
                </a:tc>
              </a:tr>
            </a:tbl>
          </a:graphicData>
        </a:graphic>
      </p:graphicFrame>
      <p:sp>
        <p:nvSpPr>
          <p:cNvPr id="6" name="Title 1"/>
          <p:cNvSpPr>
            <a:spLocks noGrp="1"/>
          </p:cNvSpPr>
          <p:nvPr>
            <p:ph type="title"/>
          </p:nvPr>
        </p:nvSpPr>
        <p:spPr>
          <a:xfrm>
            <a:off x="457200" y="0"/>
            <a:ext cx="8229600" cy="1143000"/>
          </a:xfrm>
        </p:spPr>
        <p:txBody>
          <a:bodyPr/>
          <a:lstStyle/>
          <a:p>
            <a:r>
              <a:rPr lang="en-US" dirty="0" smtClean="0">
                <a:solidFill>
                  <a:schemeClr val="accent1"/>
                </a:solidFill>
              </a:rPr>
              <a:t>Brain Efflux Index of Sorafenib </a:t>
            </a:r>
            <a:endParaRPr lang="en-US" dirty="0">
              <a:solidFill>
                <a:schemeClr val="accent1"/>
              </a:solidFill>
            </a:endParaRPr>
          </a:p>
        </p:txBody>
      </p:sp>
      <p:sp>
        <p:nvSpPr>
          <p:cNvPr id="8" name="TextBox 7"/>
          <p:cNvSpPr txBox="1"/>
          <p:nvPr/>
        </p:nvSpPr>
        <p:spPr>
          <a:xfrm>
            <a:off x="5486400" y="3886200"/>
            <a:ext cx="2871299" cy="1200329"/>
          </a:xfrm>
          <a:prstGeom prst="rect">
            <a:avLst/>
          </a:prstGeom>
          <a:noFill/>
        </p:spPr>
        <p:txBody>
          <a:bodyPr wrap="none" rtlCol="0">
            <a:spAutoFit/>
          </a:bodyPr>
          <a:lstStyle/>
          <a:p>
            <a:r>
              <a:rPr lang="en-US" sz="2400" b="1" dirty="0" smtClean="0">
                <a:latin typeface="Corbel" pitchFamily="34" charset="0"/>
              </a:rPr>
              <a:t>Efflux rate constant </a:t>
            </a:r>
          </a:p>
          <a:p>
            <a:r>
              <a:rPr lang="en-US" sz="2400" b="1" dirty="0" smtClean="0">
                <a:latin typeface="Corbel" pitchFamily="34" charset="0"/>
              </a:rPr>
              <a:t>correlates with </a:t>
            </a:r>
          </a:p>
          <a:p>
            <a:r>
              <a:rPr lang="en-US" sz="2400" b="1" dirty="0" smtClean="0">
                <a:latin typeface="Corbel" pitchFamily="34" charset="0"/>
              </a:rPr>
              <a:t>brain partitioning</a:t>
            </a:r>
            <a:endParaRPr lang="en-US" sz="2400" b="1" dirty="0">
              <a:latin typeface="Corbel" pitchFamily="34" charset="0"/>
            </a:endParaRPr>
          </a:p>
        </p:txBody>
      </p:sp>
      <p:sp>
        <p:nvSpPr>
          <p:cNvPr id="9" name="TextBox 8"/>
          <p:cNvSpPr txBox="1"/>
          <p:nvPr/>
        </p:nvSpPr>
        <p:spPr>
          <a:xfrm>
            <a:off x="1022118" y="5867400"/>
            <a:ext cx="7096815" cy="830997"/>
          </a:xfrm>
          <a:prstGeom prst="rect">
            <a:avLst/>
          </a:prstGeom>
          <a:noFill/>
        </p:spPr>
        <p:txBody>
          <a:bodyPr wrap="none" rtlCol="0">
            <a:spAutoFit/>
          </a:bodyPr>
          <a:lstStyle/>
          <a:p>
            <a:pPr algn="ctr"/>
            <a:r>
              <a:rPr lang="en-US" sz="2400" b="1" dirty="0" smtClean="0">
                <a:solidFill>
                  <a:schemeClr val="accent1"/>
                </a:solidFill>
                <a:latin typeface="Corbel" pitchFamily="34" charset="0"/>
              </a:rPr>
              <a:t>BCRP is the dominant transporter compared to P-gp</a:t>
            </a:r>
          </a:p>
          <a:p>
            <a:pPr algn="ctr"/>
            <a:r>
              <a:rPr lang="en-US" sz="2400" b="1" dirty="0" smtClean="0">
                <a:solidFill>
                  <a:schemeClr val="accent1"/>
                </a:solidFill>
                <a:latin typeface="Corbel" pitchFamily="34" charset="0"/>
              </a:rPr>
              <a:t> in </a:t>
            </a:r>
            <a:r>
              <a:rPr lang="en-US" sz="2400" b="1" dirty="0" err="1" smtClean="0">
                <a:solidFill>
                  <a:schemeClr val="accent1"/>
                </a:solidFill>
                <a:latin typeface="Corbel" pitchFamily="34" charset="0"/>
              </a:rPr>
              <a:t>effluxing</a:t>
            </a:r>
            <a:r>
              <a:rPr lang="en-US" sz="2400" b="1" dirty="0" smtClean="0">
                <a:solidFill>
                  <a:schemeClr val="accent1"/>
                </a:solidFill>
                <a:latin typeface="Corbel" pitchFamily="34" charset="0"/>
              </a:rPr>
              <a:t> sorafenib out of brain</a:t>
            </a:r>
            <a:endParaRPr lang="en-US" sz="2400" b="1" dirty="0">
              <a:solidFill>
                <a:schemeClr val="accent1"/>
              </a:solidFill>
              <a:latin typeface="Corbel" pitchFamily="34" charset="0"/>
            </a:endParaRPr>
          </a:p>
        </p:txBody>
      </p:sp>
      <p:graphicFrame>
        <p:nvGraphicFramePr>
          <p:cNvPr id="10" name="Chart 9"/>
          <p:cNvGraphicFramePr/>
          <p:nvPr/>
        </p:nvGraphicFramePr>
        <p:xfrm>
          <a:off x="1022118" y="3124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76200"/>
            <a:ext cx="8229600" cy="1143000"/>
          </a:xfrm>
        </p:spPr>
        <p:txBody>
          <a:bodyPr/>
          <a:lstStyle/>
          <a:p>
            <a:r>
              <a:rPr lang="en-US" dirty="0" smtClean="0">
                <a:solidFill>
                  <a:schemeClr val="accent1"/>
                </a:solidFill>
              </a:rPr>
              <a:t>Summary</a:t>
            </a:r>
          </a:p>
        </p:txBody>
      </p:sp>
      <p:sp>
        <p:nvSpPr>
          <p:cNvPr id="92162" name="Content Placeholder 2"/>
          <p:cNvSpPr>
            <a:spLocks noGrp="1"/>
          </p:cNvSpPr>
          <p:nvPr>
            <p:ph idx="1"/>
          </p:nvPr>
        </p:nvSpPr>
        <p:spPr>
          <a:xfrm>
            <a:off x="228600" y="990600"/>
            <a:ext cx="8750122" cy="4830763"/>
          </a:xfrm>
        </p:spPr>
        <p:txBody>
          <a:bodyPr>
            <a:normAutofit fontScale="92500"/>
          </a:bodyPr>
          <a:lstStyle/>
          <a:p>
            <a:r>
              <a:rPr lang="en-US" sz="3000" i="1" dirty="0" smtClean="0"/>
              <a:t>In vitro </a:t>
            </a:r>
            <a:r>
              <a:rPr lang="en-US" sz="3000" dirty="0" smtClean="0"/>
              <a:t>: Sorafenib is an avid BCRP substrate</a:t>
            </a:r>
          </a:p>
          <a:p>
            <a:r>
              <a:rPr lang="en-US" sz="3000" dirty="0" smtClean="0"/>
              <a:t>Transport of sorafenib across the BBB is restricted by BCRP and P-gp mediated active efflux </a:t>
            </a:r>
          </a:p>
          <a:p>
            <a:r>
              <a:rPr lang="en-US" sz="3000" dirty="0" smtClean="0"/>
              <a:t>The contribution of BCRP to the total efflux clearance is greater than that of P-gp</a:t>
            </a:r>
          </a:p>
          <a:p>
            <a:r>
              <a:rPr lang="en-US" sz="3000" dirty="0" smtClean="0"/>
              <a:t>P-gp and BCRP work together at the BBB significantly limiting delivery of dual substrates to the brain </a:t>
            </a:r>
          </a:p>
          <a:p>
            <a:r>
              <a:rPr lang="en-US" sz="3000" dirty="0" smtClean="0"/>
              <a:t>Delivery of Sorafenib to the brain can be an important determinant of its efficacy against brain tumors</a:t>
            </a:r>
          </a:p>
          <a:p>
            <a:endParaRPr lang="en-US" sz="3000" dirty="0" smtClean="0"/>
          </a:p>
          <a:p>
            <a:endParaRPr lang="en-US" sz="3000" dirty="0" smtClean="0"/>
          </a:p>
          <a:p>
            <a:endParaRPr lang="en-US" sz="3000" dirty="0" smtClean="0"/>
          </a:p>
        </p:txBody>
      </p:sp>
      <p:sp>
        <p:nvSpPr>
          <p:cNvPr id="9216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CF93BC4-A43E-467A-B34B-E033E5F8A417}"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76200"/>
            <a:ext cx="8229600" cy="1143000"/>
          </a:xfrm>
        </p:spPr>
        <p:txBody>
          <a:bodyPr/>
          <a:lstStyle/>
          <a:p>
            <a:r>
              <a:rPr lang="en-US" dirty="0" smtClean="0">
                <a:solidFill>
                  <a:schemeClr val="accent1"/>
                </a:solidFill>
              </a:rPr>
              <a:t>Acknowledgements</a:t>
            </a:r>
          </a:p>
        </p:txBody>
      </p:sp>
      <p:sp>
        <p:nvSpPr>
          <p:cNvPr id="93186" name="Content Placeholder 2"/>
          <p:cNvSpPr>
            <a:spLocks noGrp="1"/>
          </p:cNvSpPr>
          <p:nvPr>
            <p:ph idx="1"/>
          </p:nvPr>
        </p:nvSpPr>
        <p:spPr>
          <a:xfrm>
            <a:off x="304800" y="1085122"/>
            <a:ext cx="8645230" cy="4830763"/>
          </a:xfrm>
        </p:spPr>
        <p:txBody>
          <a:bodyPr/>
          <a:lstStyle/>
          <a:p>
            <a:r>
              <a:rPr lang="en-US" sz="2400" b="1" dirty="0" smtClean="0"/>
              <a:t>Eli Lilly &amp; Co., AAPS PPDM Section</a:t>
            </a:r>
          </a:p>
          <a:p>
            <a:endParaRPr lang="en-US" sz="2000" b="1" dirty="0" smtClean="0"/>
          </a:p>
          <a:p>
            <a:r>
              <a:rPr lang="en-US" sz="2000" b="1" dirty="0" smtClean="0"/>
              <a:t>Dr. William Elmquist</a:t>
            </a:r>
          </a:p>
          <a:p>
            <a:r>
              <a:rPr lang="en-US" sz="2000" dirty="0" smtClean="0"/>
              <a:t>Dr. John Ohlfest (University of Minnesota)</a:t>
            </a:r>
          </a:p>
          <a:p>
            <a:r>
              <a:rPr lang="en-US" sz="2000" dirty="0" smtClean="0"/>
              <a:t>Elmquist Lab – Dr. Li Li, Tianli Wang, Ramola Sane, </a:t>
            </a:r>
            <a:r>
              <a:rPr lang="en-US" sz="2000" dirty="0" err="1" smtClean="0"/>
              <a:t>Rajneet</a:t>
            </a:r>
            <a:r>
              <a:rPr lang="en-US" sz="2000" dirty="0" smtClean="0"/>
              <a:t> </a:t>
            </a:r>
            <a:r>
              <a:rPr lang="en-US" sz="2000" dirty="0" err="1" smtClean="0"/>
              <a:t>Oberoi</a:t>
            </a:r>
            <a:endParaRPr lang="en-US" sz="2000" dirty="0" smtClean="0"/>
          </a:p>
          <a:p>
            <a:endParaRPr lang="en-US" sz="2800" dirty="0" smtClean="0"/>
          </a:p>
          <a:p>
            <a:r>
              <a:rPr lang="en-US" sz="2000" dirty="0" smtClean="0"/>
              <a:t>NIH-NCI Grant CA138437</a:t>
            </a:r>
          </a:p>
          <a:p>
            <a:r>
              <a:rPr lang="en-US" sz="2000" dirty="0" smtClean="0"/>
              <a:t>Children’s Cancer Research Fund</a:t>
            </a:r>
          </a:p>
          <a:p>
            <a:endParaRPr lang="en-US" sz="2000" dirty="0" smtClean="0"/>
          </a:p>
          <a:p>
            <a:r>
              <a:rPr lang="en-US" sz="2000" dirty="0" smtClean="0"/>
              <a:t>Doctoral Dissertation Fellowship, University of Minnesota</a:t>
            </a:r>
          </a:p>
          <a:p>
            <a:r>
              <a:rPr lang="en-US" sz="2000" dirty="0" smtClean="0"/>
              <a:t>Dr. Ronald </a:t>
            </a:r>
            <a:r>
              <a:rPr lang="en-US" sz="2000" dirty="0" err="1" smtClean="0"/>
              <a:t>Sawchuk</a:t>
            </a:r>
            <a:r>
              <a:rPr lang="en-US" sz="2000" dirty="0" smtClean="0"/>
              <a:t> Fellowship in Pharmacokinetics, UMN</a:t>
            </a:r>
          </a:p>
          <a:p>
            <a:r>
              <a:rPr lang="en-US" sz="2000" dirty="0" smtClean="0"/>
              <a:t>Dr. Edward </a:t>
            </a:r>
            <a:r>
              <a:rPr lang="en-US" sz="2000" dirty="0" err="1" smtClean="0"/>
              <a:t>Rippie</a:t>
            </a:r>
            <a:r>
              <a:rPr lang="en-US" sz="2000" dirty="0" smtClean="0"/>
              <a:t> Scholarship in Pharmaceutics, UMN</a:t>
            </a:r>
          </a:p>
          <a:p>
            <a:endParaRPr lang="en-US" dirty="0" smtClean="0"/>
          </a:p>
        </p:txBody>
      </p:sp>
      <p:sp>
        <p:nvSpPr>
          <p:cNvPr id="93187"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ECC21A42-01B2-4F1E-A418-5AA3857028C4}" type="slidenum">
              <a:rPr lang="en-US">
                <a:cs typeface="Arial" charset="0"/>
              </a:rPr>
              <a:pPr fontAlgn="base">
                <a:spcBef>
                  <a:spcPct val="0"/>
                </a:spcBef>
                <a:spcAft>
                  <a:spcPct val="0"/>
                </a:spcAft>
              </a:pPr>
              <a:t>18</a:t>
            </a:fld>
            <a:endParaRPr lang="en-US">
              <a:cs typeface="Arial" charset="0"/>
            </a:endParaRPr>
          </a:p>
        </p:txBody>
      </p:sp>
      <p:pic>
        <p:nvPicPr>
          <p:cNvPr id="93188" name="Picture 4" descr="BBRC logo.jpg"/>
          <p:cNvPicPr>
            <a:picLocks noChangeAspect="1"/>
          </p:cNvPicPr>
          <p:nvPr/>
        </p:nvPicPr>
        <p:blipFill>
          <a:blip r:embed="rId2" cstate="print"/>
          <a:srcRect/>
          <a:stretch>
            <a:fillRect/>
          </a:stretch>
        </p:blipFill>
        <p:spPr bwMode="auto">
          <a:xfrm>
            <a:off x="7391400" y="789720"/>
            <a:ext cx="1905000" cy="1828800"/>
          </a:xfrm>
          <a:prstGeom prst="rect">
            <a:avLst/>
          </a:prstGeom>
          <a:noFill/>
          <a:ln w="9525">
            <a:noFill/>
            <a:miter lim="800000"/>
            <a:headEnd/>
            <a:tailEnd/>
          </a:ln>
        </p:spPr>
      </p:pic>
      <p:pic>
        <p:nvPicPr>
          <p:cNvPr id="93189" name="Picture 6" descr="LogoTag.jpg"/>
          <p:cNvPicPr>
            <a:picLocks noChangeAspect="1"/>
          </p:cNvPicPr>
          <p:nvPr/>
        </p:nvPicPr>
        <p:blipFill>
          <a:blip r:embed="rId3" cstate="print"/>
          <a:srcRect/>
          <a:stretch>
            <a:fillRect/>
          </a:stretch>
        </p:blipFill>
        <p:spPr bwMode="auto">
          <a:xfrm>
            <a:off x="7620000" y="6082326"/>
            <a:ext cx="1524000" cy="775674"/>
          </a:xfrm>
          <a:prstGeom prst="rect">
            <a:avLst/>
          </a:prstGeom>
          <a:noFill/>
          <a:ln w="9525">
            <a:noFill/>
            <a:miter lim="800000"/>
            <a:headEnd/>
            <a:tailEnd/>
          </a:ln>
        </p:spPr>
      </p:pic>
      <p:pic>
        <p:nvPicPr>
          <p:cNvPr id="93190" name="Picture 7" descr="Childrens Cancer Research Fund.jpg"/>
          <p:cNvPicPr>
            <a:picLocks noChangeAspect="1"/>
          </p:cNvPicPr>
          <p:nvPr/>
        </p:nvPicPr>
        <p:blipFill>
          <a:blip r:embed="rId4" cstate="print"/>
          <a:srcRect/>
          <a:stretch>
            <a:fillRect/>
          </a:stretch>
        </p:blipFill>
        <p:spPr bwMode="auto">
          <a:xfrm>
            <a:off x="6516688" y="3318175"/>
            <a:ext cx="2627312" cy="1219200"/>
          </a:xfrm>
          <a:prstGeom prst="rect">
            <a:avLst/>
          </a:prstGeom>
          <a:noFill/>
          <a:ln w="9525">
            <a:noFill/>
            <a:miter lim="800000"/>
            <a:headEnd/>
            <a:tailEnd/>
          </a:ln>
        </p:spPr>
      </p:pic>
      <p:pic>
        <p:nvPicPr>
          <p:cNvPr id="91138" name="Picture 2" descr="http://www.tc.umn.edu/~akkin/UMN_logo.gif"/>
          <p:cNvPicPr>
            <a:picLocks noChangeAspect="1" noChangeArrowheads="1"/>
          </p:cNvPicPr>
          <p:nvPr/>
        </p:nvPicPr>
        <p:blipFill>
          <a:blip r:embed="rId5" cstate="print"/>
          <a:srcRect/>
          <a:stretch>
            <a:fillRect/>
          </a:stretch>
        </p:blipFill>
        <p:spPr bwMode="auto">
          <a:xfrm>
            <a:off x="2819400" y="6258115"/>
            <a:ext cx="3581400" cy="599885"/>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Contact info</a:t>
            </a:r>
            <a:endParaRPr lang="en-US" sz="3200" u="sng" cap="small" dirty="0">
              <a:solidFill>
                <a:srgbClr val="730000"/>
              </a:solidFill>
            </a:endParaRPr>
          </a:p>
        </p:txBody>
      </p:sp>
      <p:sp>
        <p:nvSpPr>
          <p:cNvPr id="3" name="Content Placeholder 2"/>
          <p:cNvSpPr>
            <a:spLocks noGrp="1"/>
          </p:cNvSpPr>
          <p:nvPr>
            <p:ph idx="1"/>
          </p:nvPr>
        </p:nvSpPr>
        <p:spPr/>
        <p:txBody>
          <a:bodyPr>
            <a:normAutofit/>
          </a:bodyPr>
          <a:lstStyle/>
          <a:p>
            <a:r>
              <a:rPr lang="en-US" sz="2000" dirty="0" smtClean="0"/>
              <a:t>Sagar Agarwal</a:t>
            </a:r>
          </a:p>
          <a:p>
            <a:pPr lvl="1">
              <a:buNone/>
            </a:pPr>
            <a:r>
              <a:rPr lang="en-US" sz="1600" dirty="0" smtClean="0"/>
              <a:t>Ph.D. Candidate</a:t>
            </a:r>
          </a:p>
          <a:p>
            <a:pPr lvl="1">
              <a:buNone/>
            </a:pPr>
            <a:r>
              <a:rPr lang="en-US" sz="1600" dirty="0" smtClean="0"/>
              <a:t>Department of Pharmaceutics, University of Minnesota</a:t>
            </a:r>
          </a:p>
          <a:p>
            <a:pPr lvl="1">
              <a:buNone/>
            </a:pPr>
            <a:r>
              <a:rPr lang="en-US" sz="1600" dirty="0" smtClean="0"/>
              <a:t>Major: Pharmacokinetics, </a:t>
            </a:r>
            <a:r>
              <a:rPr lang="en-US" sz="1600" dirty="0" err="1" smtClean="0"/>
              <a:t>Pharmacodynamics</a:t>
            </a:r>
            <a:r>
              <a:rPr lang="en-US" sz="1600" dirty="0" smtClean="0"/>
              <a:t>. </a:t>
            </a:r>
          </a:p>
          <a:p>
            <a:pPr lvl="1">
              <a:buNone/>
            </a:pPr>
            <a:endParaRPr lang="en-US" sz="1600" dirty="0" smtClean="0"/>
          </a:p>
          <a:p>
            <a:pPr lvl="1">
              <a:buNone/>
            </a:pPr>
            <a:r>
              <a:rPr lang="en-US" sz="1600" b="1" dirty="0" smtClean="0"/>
              <a:t>Advisor: Dr. William F. Elmquist</a:t>
            </a:r>
          </a:p>
          <a:p>
            <a:pPr lvl="1">
              <a:buNone/>
            </a:pPr>
            <a:endParaRPr lang="en-US" sz="1600" dirty="0" smtClean="0"/>
          </a:p>
          <a:p>
            <a:pPr lvl="1">
              <a:buNone/>
            </a:pPr>
            <a:r>
              <a:rPr lang="en-US" sz="1600" b="1" dirty="0" smtClean="0"/>
              <a:t>Email:</a:t>
            </a:r>
            <a:r>
              <a:rPr lang="en-US" sz="1600" dirty="0" smtClean="0"/>
              <a:t> </a:t>
            </a:r>
            <a:r>
              <a:rPr lang="en-US" sz="1600" b="1" dirty="0" smtClean="0"/>
              <a:t>agar0077@umn.edu</a:t>
            </a:r>
            <a:endParaRPr lang="en-US" sz="1600" dirty="0"/>
          </a:p>
          <a:p>
            <a:pPr lvl="1">
              <a:buNone/>
            </a:pPr>
            <a:endParaRPr lang="en-US" sz="1600" b="1" dirty="0" smtClean="0"/>
          </a:p>
          <a:p>
            <a:pPr lvl="1">
              <a:buNone/>
            </a:pPr>
            <a:r>
              <a:rPr lang="en-US" sz="1600" b="1" dirty="0" smtClean="0"/>
              <a:t>Address: </a:t>
            </a:r>
            <a:r>
              <a:rPr lang="en-US" sz="1600" dirty="0" smtClean="0"/>
              <a:t>9-177 Weaver </a:t>
            </a:r>
            <a:r>
              <a:rPr lang="en-US" sz="1600" dirty="0" err="1" smtClean="0"/>
              <a:t>Densford</a:t>
            </a:r>
            <a:r>
              <a:rPr lang="en-US" sz="1600" dirty="0" smtClean="0"/>
              <a:t> Hall, 308 Harvard Street SE, Minneapolis, MN 55455</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Abstract</a:t>
            </a:r>
            <a:endParaRPr lang="en-US" sz="3200" u="sng" cap="small" dirty="0">
              <a:solidFill>
                <a:srgbClr val="730000"/>
              </a:solidFill>
            </a:endParaRPr>
          </a:p>
        </p:txBody>
      </p:sp>
      <p:sp>
        <p:nvSpPr>
          <p:cNvPr id="3" name="Content Placeholder 2"/>
          <p:cNvSpPr>
            <a:spLocks noGrp="1"/>
          </p:cNvSpPr>
          <p:nvPr>
            <p:ph idx="1"/>
          </p:nvPr>
        </p:nvSpPr>
        <p:spPr>
          <a:xfrm>
            <a:off x="457200" y="1417638"/>
            <a:ext cx="8229600" cy="4708525"/>
          </a:xfrm>
        </p:spPr>
        <p:txBody>
          <a:bodyPr>
            <a:normAutofit fontScale="40000" lnSpcReduction="20000"/>
          </a:bodyPr>
          <a:lstStyle/>
          <a:p>
            <a:r>
              <a:rPr lang="en-US" b="1" dirty="0" smtClean="0"/>
              <a:t>Purpose:</a:t>
            </a:r>
            <a:endParaRPr lang="en-US" dirty="0" smtClean="0"/>
          </a:p>
          <a:p>
            <a:pPr>
              <a:buNone/>
            </a:pPr>
            <a:r>
              <a:rPr lang="en-US" dirty="0" smtClean="0"/>
              <a:t>	It is well known that the ATP Binding Cassette (ABC) transporters p-glycoprotein (P-</a:t>
            </a:r>
            <a:r>
              <a:rPr lang="en-US" dirty="0" err="1" smtClean="0"/>
              <a:t>gp</a:t>
            </a:r>
            <a:r>
              <a:rPr lang="en-US" dirty="0" smtClean="0"/>
              <a:t>) and breast cancer resistance protein (BCRP) limit drug transport across the blood-brain barrier (BBB). This objective of this study was to investigate the role of these two efflux systems in limiting the delivery of </a:t>
            </a:r>
            <a:r>
              <a:rPr lang="en-US" dirty="0" err="1" smtClean="0"/>
              <a:t>sorafenib</a:t>
            </a:r>
            <a:r>
              <a:rPr lang="en-US" dirty="0" smtClean="0"/>
              <a:t> to the brain.</a:t>
            </a:r>
          </a:p>
          <a:p>
            <a:r>
              <a:rPr lang="en-US" b="1" dirty="0" smtClean="0"/>
              <a:t>Methods:</a:t>
            </a:r>
            <a:endParaRPr lang="en-US" dirty="0" smtClean="0"/>
          </a:p>
          <a:p>
            <a:pPr>
              <a:buNone/>
            </a:pPr>
            <a:r>
              <a:rPr lang="en-US" b="1" dirty="0" smtClean="0"/>
              <a:t>	 </a:t>
            </a:r>
            <a:r>
              <a:rPr lang="en-US" i="1" u="sng" dirty="0" smtClean="0"/>
              <a:t>In vitro</a:t>
            </a:r>
            <a:r>
              <a:rPr lang="en-US" u="sng" dirty="0" smtClean="0"/>
              <a:t> studies</a:t>
            </a:r>
            <a:r>
              <a:rPr lang="en-US" dirty="0" smtClean="0"/>
              <a:t> - Directional flux and intracellular accumulation studies were conducted in MDCKII cells that </a:t>
            </a:r>
            <a:r>
              <a:rPr lang="en-US" dirty="0" err="1" smtClean="0"/>
              <a:t>overexpressed</a:t>
            </a:r>
            <a:r>
              <a:rPr lang="en-US" dirty="0" smtClean="0"/>
              <a:t> P-</a:t>
            </a:r>
            <a:r>
              <a:rPr lang="en-US" dirty="0" err="1" smtClean="0"/>
              <a:t>gp</a:t>
            </a:r>
            <a:r>
              <a:rPr lang="en-US" dirty="0" smtClean="0"/>
              <a:t> or BCRP. </a:t>
            </a:r>
            <a:r>
              <a:rPr lang="en-US" i="1" u="sng" dirty="0" smtClean="0"/>
              <a:t>In vivo</a:t>
            </a:r>
            <a:r>
              <a:rPr lang="en-US" u="sng" dirty="0" smtClean="0"/>
              <a:t> studies</a:t>
            </a:r>
            <a:r>
              <a:rPr lang="en-US" dirty="0" smtClean="0"/>
              <a:t> - </a:t>
            </a:r>
            <a:r>
              <a:rPr lang="en-US" dirty="0" err="1" smtClean="0"/>
              <a:t>FVBn</a:t>
            </a:r>
            <a:r>
              <a:rPr lang="en-US" dirty="0" smtClean="0"/>
              <a:t> (wild-type) mice were administered an I.V. dose of 10 mg/kg </a:t>
            </a:r>
            <a:r>
              <a:rPr lang="en-US" dirty="0" err="1" smtClean="0"/>
              <a:t>sorafenib</a:t>
            </a:r>
            <a:r>
              <a:rPr lang="en-US" dirty="0" smtClean="0"/>
              <a:t> followed by collection of blood and brain different time points post dose. </a:t>
            </a:r>
            <a:r>
              <a:rPr lang="en-US" dirty="0" err="1" smtClean="0"/>
              <a:t>Alzet</a:t>
            </a:r>
            <a:r>
              <a:rPr lang="en-US" dirty="0" smtClean="0"/>
              <a:t> osmotic </a:t>
            </a:r>
            <a:r>
              <a:rPr lang="en-US" dirty="0" err="1" smtClean="0"/>
              <a:t>minipumps</a:t>
            </a:r>
            <a:r>
              <a:rPr lang="en-US" dirty="0" smtClean="0"/>
              <a:t> were used to administer </a:t>
            </a:r>
            <a:r>
              <a:rPr lang="en-US" dirty="0" err="1" smtClean="0"/>
              <a:t>sorafenib</a:t>
            </a:r>
            <a:r>
              <a:rPr lang="en-US" dirty="0" smtClean="0"/>
              <a:t> via a continuous </a:t>
            </a:r>
            <a:r>
              <a:rPr lang="en-US" dirty="0" err="1" smtClean="0"/>
              <a:t>intraperitoneal</a:t>
            </a:r>
            <a:r>
              <a:rPr lang="en-US" dirty="0" smtClean="0"/>
              <a:t> infusion and steady-state brain and plasma concentrations were determined in </a:t>
            </a:r>
            <a:r>
              <a:rPr lang="en-US" dirty="0" err="1" smtClean="0"/>
              <a:t>FVBn</a:t>
            </a:r>
            <a:r>
              <a:rPr lang="en-US" dirty="0" smtClean="0"/>
              <a:t> </a:t>
            </a:r>
            <a:r>
              <a:rPr lang="en-US" dirty="0" err="1" smtClean="0"/>
              <a:t>wildtype</a:t>
            </a:r>
            <a:r>
              <a:rPr lang="en-US" dirty="0" smtClean="0"/>
              <a:t>, </a:t>
            </a:r>
            <a:r>
              <a:rPr lang="en-US" i="1" dirty="0" smtClean="0"/>
              <a:t>Mdr1a/b</a:t>
            </a:r>
            <a:r>
              <a:rPr lang="en-US" i="1" baseline="30000" dirty="0" smtClean="0"/>
              <a:t>(-/-)</a:t>
            </a:r>
            <a:r>
              <a:rPr lang="en-US" dirty="0" smtClean="0"/>
              <a:t>,</a:t>
            </a:r>
            <a:r>
              <a:rPr lang="en-US" i="1" dirty="0" smtClean="0"/>
              <a:t> Bcrp1</a:t>
            </a:r>
            <a:r>
              <a:rPr lang="en-US" i="1" baseline="30000" dirty="0" smtClean="0"/>
              <a:t>(-/-)</a:t>
            </a:r>
            <a:r>
              <a:rPr lang="en-US" dirty="0" smtClean="0"/>
              <a:t> and </a:t>
            </a:r>
            <a:r>
              <a:rPr lang="en-US" i="1" dirty="0" smtClean="0"/>
              <a:t>Mdr1a/b</a:t>
            </a:r>
            <a:r>
              <a:rPr lang="en-US" i="1" baseline="30000" dirty="0" smtClean="0"/>
              <a:t>(-/-)</a:t>
            </a:r>
            <a:r>
              <a:rPr lang="en-US" i="1" dirty="0" smtClean="0"/>
              <a:t>Bcrp1</a:t>
            </a:r>
            <a:r>
              <a:rPr lang="en-US" i="1" baseline="30000" dirty="0" smtClean="0"/>
              <a:t>(-/-)</a:t>
            </a:r>
            <a:r>
              <a:rPr lang="en-US" dirty="0" smtClean="0"/>
              <a:t> mice. </a:t>
            </a:r>
          </a:p>
          <a:p>
            <a:r>
              <a:rPr lang="en-US" b="1" dirty="0" smtClean="0"/>
              <a:t>Results: </a:t>
            </a:r>
            <a:endParaRPr lang="en-US" dirty="0" smtClean="0"/>
          </a:p>
          <a:p>
            <a:pPr>
              <a:buNone/>
            </a:pPr>
            <a:r>
              <a:rPr lang="en-US" i="1" dirty="0" smtClean="0"/>
              <a:t>	In vitro</a:t>
            </a:r>
            <a:r>
              <a:rPr lang="en-US" dirty="0" smtClean="0"/>
              <a:t> studies showed that </a:t>
            </a:r>
            <a:r>
              <a:rPr lang="en-US" dirty="0" err="1" smtClean="0"/>
              <a:t>sorafenib</a:t>
            </a:r>
            <a:r>
              <a:rPr lang="en-US" dirty="0" smtClean="0"/>
              <a:t> was an avid substrate for BCRP with an apparent Km of 5.6 </a:t>
            </a:r>
            <a:r>
              <a:rPr lang="en-US" dirty="0" err="1" smtClean="0"/>
              <a:t>nM</a:t>
            </a:r>
            <a:r>
              <a:rPr lang="en-US" dirty="0" smtClean="0"/>
              <a:t>. While </a:t>
            </a:r>
            <a:r>
              <a:rPr lang="en-US" dirty="0" err="1" smtClean="0"/>
              <a:t>sorafenib</a:t>
            </a:r>
            <a:r>
              <a:rPr lang="en-US" dirty="0" smtClean="0"/>
              <a:t> did not appear to be P-</a:t>
            </a:r>
            <a:r>
              <a:rPr lang="en-US" dirty="0" err="1" smtClean="0"/>
              <a:t>gp</a:t>
            </a:r>
            <a:r>
              <a:rPr lang="en-US" dirty="0" smtClean="0"/>
              <a:t> substrate, it inhibited P-</a:t>
            </a:r>
            <a:r>
              <a:rPr lang="en-US" dirty="0" err="1" smtClean="0"/>
              <a:t>gp</a:t>
            </a:r>
            <a:r>
              <a:rPr lang="en-US" dirty="0" smtClean="0"/>
              <a:t> with an IC</a:t>
            </a:r>
            <a:r>
              <a:rPr lang="en-US" baseline="-25000" dirty="0" smtClean="0"/>
              <a:t>50</a:t>
            </a:r>
            <a:r>
              <a:rPr lang="en-US" dirty="0" smtClean="0"/>
              <a:t> of 25 µM. In the study conducted in FVB </a:t>
            </a:r>
            <a:r>
              <a:rPr lang="en-US" dirty="0" err="1" smtClean="0"/>
              <a:t>wildtype</a:t>
            </a:r>
            <a:r>
              <a:rPr lang="en-US" dirty="0" smtClean="0"/>
              <a:t> mice, </a:t>
            </a:r>
            <a:r>
              <a:rPr lang="en-US" dirty="0" err="1" smtClean="0"/>
              <a:t>sorafenib</a:t>
            </a:r>
            <a:r>
              <a:rPr lang="en-US" dirty="0" smtClean="0"/>
              <a:t> concentrations in brain were significantly lower than the plasma concentrations at all time points. The ratio of the area under the curve (AUC) in brain to that in plasma was 0.06 demonstrating the restricted brain penetration of </a:t>
            </a:r>
            <a:r>
              <a:rPr lang="en-US" dirty="0" err="1" smtClean="0"/>
              <a:t>sorafenib</a:t>
            </a:r>
            <a:r>
              <a:rPr lang="en-US" dirty="0" smtClean="0"/>
              <a:t>. Steady-state brain-to-plasma ratio of </a:t>
            </a:r>
            <a:r>
              <a:rPr lang="en-US" dirty="0" err="1" smtClean="0"/>
              <a:t>sorafenib</a:t>
            </a:r>
            <a:r>
              <a:rPr lang="en-US" dirty="0" smtClean="0"/>
              <a:t> was approximately 0.1 in the wild-type mice. This ratio increased by ~ 4-fold in the </a:t>
            </a:r>
            <a:r>
              <a:rPr lang="en-US" i="1" dirty="0" smtClean="0"/>
              <a:t>Bcrp1</a:t>
            </a:r>
            <a:r>
              <a:rPr lang="en-US" i="1" baseline="30000" dirty="0" smtClean="0"/>
              <a:t>(-/-)</a:t>
            </a:r>
            <a:r>
              <a:rPr lang="en-US" i="1" dirty="0" smtClean="0"/>
              <a:t> </a:t>
            </a:r>
            <a:r>
              <a:rPr lang="en-US" dirty="0" smtClean="0"/>
              <a:t>mice and by ~10-fold in the </a:t>
            </a:r>
            <a:r>
              <a:rPr lang="en-US" i="1" dirty="0" smtClean="0"/>
              <a:t>Mdr1a/b</a:t>
            </a:r>
            <a:r>
              <a:rPr lang="en-US" i="1" baseline="30000" dirty="0" smtClean="0"/>
              <a:t>(-/-)</a:t>
            </a:r>
            <a:r>
              <a:rPr lang="en-US" i="1" dirty="0" smtClean="0"/>
              <a:t>Bcrp1</a:t>
            </a:r>
            <a:r>
              <a:rPr lang="en-US" i="1" baseline="30000" dirty="0" smtClean="0"/>
              <a:t>(-/-)</a:t>
            </a:r>
            <a:r>
              <a:rPr lang="en-US" i="1" dirty="0" smtClean="0"/>
              <a:t> </a:t>
            </a:r>
            <a:r>
              <a:rPr lang="en-US" dirty="0" smtClean="0"/>
              <a:t>mice, confirming BCRP mediated efflux at the BBB. Absence of P-</a:t>
            </a:r>
            <a:r>
              <a:rPr lang="en-US" dirty="0" err="1" smtClean="0"/>
              <a:t>gp</a:t>
            </a:r>
            <a:r>
              <a:rPr lang="en-US" dirty="0" smtClean="0"/>
              <a:t> in the </a:t>
            </a:r>
            <a:r>
              <a:rPr lang="en-US" i="1" dirty="0" smtClean="0"/>
              <a:t>Mdr1a/b</a:t>
            </a:r>
            <a:r>
              <a:rPr lang="en-US" i="1" baseline="30000" dirty="0" smtClean="0"/>
              <a:t>(-/-)</a:t>
            </a:r>
            <a:r>
              <a:rPr lang="en-US" i="1" dirty="0" smtClean="0"/>
              <a:t> </a:t>
            </a:r>
            <a:r>
              <a:rPr lang="en-US" dirty="0" smtClean="0"/>
              <a:t>mice did not result in any significant improvement in the brain partitioning of </a:t>
            </a:r>
            <a:r>
              <a:rPr lang="en-US" dirty="0" err="1" smtClean="0"/>
              <a:t>sorafenib</a:t>
            </a:r>
            <a:r>
              <a:rPr lang="en-US" dirty="0" smtClean="0"/>
              <a:t>, as expected from the </a:t>
            </a:r>
            <a:r>
              <a:rPr lang="en-US" i="1" dirty="0" smtClean="0"/>
              <a:t>in vitro</a:t>
            </a:r>
            <a:r>
              <a:rPr lang="en-US" dirty="0" smtClean="0"/>
              <a:t> transport experiments.</a:t>
            </a:r>
          </a:p>
          <a:p>
            <a:r>
              <a:rPr lang="en-US" b="1" dirty="0" smtClean="0"/>
              <a:t>Conclusion:</a:t>
            </a:r>
            <a:endParaRPr lang="en-US" dirty="0" smtClean="0"/>
          </a:p>
          <a:p>
            <a:pPr>
              <a:buNone/>
            </a:pPr>
            <a:r>
              <a:rPr lang="en-US" dirty="0" smtClean="0"/>
              <a:t>	These results show that delivery of </a:t>
            </a:r>
            <a:r>
              <a:rPr lang="en-US" dirty="0" err="1" smtClean="0"/>
              <a:t>sorafenib</a:t>
            </a:r>
            <a:r>
              <a:rPr lang="en-US" dirty="0" smtClean="0"/>
              <a:t> to the brain is significantly restricted due to active efflux at the BBB. BCRP appears to be the dominant transporter in limiting </a:t>
            </a:r>
            <a:r>
              <a:rPr lang="en-US" dirty="0" err="1" smtClean="0"/>
              <a:t>sorafenib</a:t>
            </a:r>
            <a:r>
              <a:rPr lang="en-US" dirty="0" smtClean="0"/>
              <a:t> transport across the BBB. This study highlights the importance of BCRP at the BBB and warrants further investigation into the mechanism by which P-</a:t>
            </a:r>
            <a:r>
              <a:rPr lang="en-US" dirty="0" err="1" smtClean="0"/>
              <a:t>gp</a:t>
            </a:r>
            <a:r>
              <a:rPr lang="en-US" dirty="0" smtClean="0"/>
              <a:t> and BCRP ‘cooperate’ at the blood-brain barrier to keep substrate drugs out of the brain. </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200" dirty="0" err="1" smtClean="0">
                <a:solidFill>
                  <a:schemeClr val="accent1"/>
                </a:solidFill>
              </a:rPr>
              <a:t>Sorafenib</a:t>
            </a:r>
            <a:r>
              <a:rPr lang="en-US" sz="3200" dirty="0" smtClean="0">
                <a:solidFill>
                  <a:schemeClr val="accent1"/>
                </a:solidFill>
              </a:rPr>
              <a:t> : A Multi-targeted </a:t>
            </a:r>
            <a:r>
              <a:rPr lang="en-US" sz="3200" dirty="0" err="1" smtClean="0">
                <a:solidFill>
                  <a:schemeClr val="accent1"/>
                </a:solidFill>
              </a:rPr>
              <a:t>Kinase</a:t>
            </a:r>
            <a:r>
              <a:rPr lang="en-US" sz="3200" dirty="0" smtClean="0">
                <a:solidFill>
                  <a:schemeClr val="accent1"/>
                </a:solidFill>
              </a:rPr>
              <a:t> Inhibitor for </a:t>
            </a:r>
            <a:r>
              <a:rPr lang="en-US" sz="3200" dirty="0" err="1" smtClean="0">
                <a:solidFill>
                  <a:schemeClr val="accent1"/>
                </a:solidFill>
              </a:rPr>
              <a:t>Glioma</a:t>
            </a:r>
            <a:endParaRPr lang="en-US" sz="3200" u="sng" dirty="0">
              <a:solidFill>
                <a:schemeClr val="accent1"/>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8" name="Content Placeholder 2"/>
          <p:cNvSpPr txBox="1">
            <a:spLocks/>
          </p:cNvSpPr>
          <p:nvPr/>
        </p:nvSpPr>
        <p:spPr>
          <a:xfrm>
            <a:off x="304800" y="1371600"/>
            <a:ext cx="8458200" cy="54864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err="1" smtClean="0">
                <a:ln>
                  <a:noFill/>
                </a:ln>
                <a:solidFill>
                  <a:schemeClr val="tx1"/>
                </a:solidFill>
                <a:effectLst/>
                <a:uLnTx/>
                <a:uFillTx/>
                <a:latin typeface="Times New Roman"/>
                <a:ea typeface="+mn-ea"/>
                <a:cs typeface="Times New Roman"/>
              </a:rPr>
              <a:t>Glioma</a:t>
            </a:r>
            <a:r>
              <a:rPr kumimoji="0" lang="en-US" sz="2400" b="0" i="0" u="none" strike="noStrike" kern="1200" cap="none" spc="0" normalizeH="0" baseline="0" noProof="0" dirty="0" smtClean="0">
                <a:ln>
                  <a:noFill/>
                </a:ln>
                <a:solidFill>
                  <a:schemeClr val="tx1"/>
                </a:solidFill>
                <a:effectLst/>
                <a:uLnTx/>
                <a:uFillTx/>
                <a:latin typeface="Times New Roman"/>
                <a:ea typeface="+mn-ea"/>
                <a:cs typeface="Times New Roman"/>
              </a:rPr>
              <a:t> - a malignant brain tumor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a:ea typeface="+mn-ea"/>
                <a:cs typeface="Times New Roman"/>
              </a:rPr>
              <a:t>Median Survival 12-18 months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a:ea typeface="+mn-ea"/>
                <a:cs typeface="Times New Roman"/>
              </a:rPr>
              <a:t>No effective treatment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err="1" smtClean="0">
                <a:ln>
                  <a:noFill/>
                </a:ln>
                <a:solidFill>
                  <a:schemeClr val="tx1"/>
                </a:solidFill>
                <a:effectLst/>
                <a:uLnTx/>
                <a:uFillTx/>
                <a:latin typeface="Times New Roman"/>
                <a:ea typeface="+mn-ea"/>
                <a:cs typeface="Times New Roman"/>
              </a:rPr>
              <a:t>Sorafenib</a:t>
            </a:r>
            <a:r>
              <a:rPr kumimoji="0" lang="en-US" sz="2400" b="0" i="0" u="none" strike="noStrike" kern="1200" cap="none" spc="0" normalizeH="0" baseline="0" noProof="0" dirty="0" smtClean="0">
                <a:ln>
                  <a:noFill/>
                </a:ln>
                <a:solidFill>
                  <a:schemeClr val="tx1"/>
                </a:solidFill>
                <a:effectLst/>
                <a:uLnTx/>
                <a:uFillTx/>
                <a:latin typeface="Times New Roman"/>
                <a:ea typeface="+mn-ea"/>
                <a:cs typeface="Times New Roman"/>
              </a:rPr>
              <a:t> inhibits PDGFR and VEGFR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a:ea typeface="+mn-ea"/>
                <a:cs typeface="Times New Roman"/>
              </a:rPr>
              <a:t>Currently being evaluated for therapy in </a:t>
            </a:r>
            <a:r>
              <a:rPr kumimoji="0" lang="en-US" sz="2400" b="0" i="0" u="none" strike="noStrike" kern="1200" cap="none" spc="0" normalizeH="0" baseline="0" noProof="0" dirty="0" err="1" smtClean="0">
                <a:ln>
                  <a:noFill/>
                </a:ln>
                <a:solidFill>
                  <a:schemeClr val="tx1"/>
                </a:solidFill>
                <a:effectLst/>
                <a:uLnTx/>
                <a:uFillTx/>
                <a:latin typeface="Times New Roman"/>
                <a:ea typeface="+mn-ea"/>
                <a:cs typeface="Times New Roman"/>
              </a:rPr>
              <a:t>glioma</a:t>
            </a:r>
            <a:endParaRPr kumimoji="0" lang="en-US" sz="24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dirty="0" smtClean="0">
              <a:ln>
                <a:noFill/>
              </a:ln>
              <a:solidFill>
                <a:schemeClr val="accent3"/>
              </a:solidFill>
              <a:effectLst/>
              <a:uLnTx/>
              <a:uFillTx/>
              <a:latin typeface="Times New Roman"/>
              <a:ea typeface="+mn-ea"/>
              <a:cs typeface="Times New Roman"/>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chemeClr val="accent1"/>
                </a:solidFill>
                <a:effectLst/>
                <a:uLnTx/>
                <a:uFillTx/>
                <a:latin typeface="Times New Roman"/>
                <a:ea typeface="+mn-ea"/>
                <a:cs typeface="Times New Roman"/>
              </a:rPr>
              <a:t>Efficient drug delivery to brain (tumor) essential for therapeutic efficacy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Objective</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9" name="Content Placeholder 2"/>
          <p:cNvSpPr>
            <a:spLocks noGrp="1"/>
          </p:cNvSpPr>
          <p:nvPr>
            <p:ph idx="1"/>
          </p:nvPr>
        </p:nvSpPr>
        <p:spPr>
          <a:xfrm>
            <a:off x="457200" y="1570037"/>
            <a:ext cx="8229600" cy="4830763"/>
          </a:xfrm>
        </p:spPr>
        <p:txBody>
          <a:bodyPr/>
          <a:lstStyle/>
          <a:p>
            <a:pPr algn="ctr">
              <a:buNone/>
            </a:pPr>
            <a:r>
              <a:rPr lang="en-US" sz="3600" dirty="0" smtClean="0"/>
              <a:t>Study the interaction of sorafenib with       p-glycoprotein (P-gp) and breast cancer resistance protein (BCRP) </a:t>
            </a:r>
          </a:p>
          <a:p>
            <a:pPr algn="ctr">
              <a:buNone/>
            </a:pPr>
            <a:endParaRPr lang="en-US" sz="3600" dirty="0" smtClean="0"/>
          </a:p>
          <a:p>
            <a:pPr algn="ctr">
              <a:buNone/>
            </a:pPr>
            <a:r>
              <a:rPr lang="en-US" sz="3600" dirty="0" smtClean="0"/>
              <a:t>Examine the effect of this interaction on distribution of sorafenib to the brain </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Materials and Methods – </a:t>
            </a:r>
            <a:r>
              <a:rPr lang="en-US" sz="3200" i="1" u="sng" cap="small" dirty="0" smtClean="0">
                <a:solidFill>
                  <a:srgbClr val="730000"/>
                </a:solidFill>
              </a:rPr>
              <a:t>In Vitro</a:t>
            </a:r>
            <a:endParaRPr lang="en-US" sz="3200" i="1" u="sng" dirty="0"/>
          </a:p>
        </p:txBody>
      </p:sp>
      <p:sp>
        <p:nvSpPr>
          <p:cNvPr id="3" name="Content Placeholder 2"/>
          <p:cNvSpPr>
            <a:spLocks noGrp="1"/>
          </p:cNvSpPr>
          <p:nvPr>
            <p:ph idx="1"/>
          </p:nvPr>
        </p:nvSpPr>
        <p:spPr/>
        <p:txBody>
          <a:bodyPr/>
          <a:lstStyle/>
          <a:p>
            <a:r>
              <a:rPr lang="en-US" dirty="0" err="1" smtClean="0"/>
              <a:t>Invitro</a:t>
            </a:r>
            <a:r>
              <a:rPr lang="en-US" dirty="0" smtClean="0"/>
              <a:t> Studies</a:t>
            </a:r>
          </a:p>
          <a:p>
            <a:pPr lvl="1"/>
            <a:r>
              <a:rPr lang="en-US" dirty="0" smtClean="0"/>
              <a:t>Intracellular Accumulation</a:t>
            </a:r>
          </a:p>
          <a:p>
            <a:pPr lvl="1"/>
            <a:r>
              <a:rPr lang="en-US" dirty="0" err="1" smtClean="0"/>
              <a:t>Transcellular</a:t>
            </a:r>
            <a:r>
              <a:rPr lang="en-US" dirty="0" smtClean="0"/>
              <a:t> Flux</a:t>
            </a:r>
          </a:p>
          <a:p>
            <a:r>
              <a:rPr lang="en-US" dirty="0" smtClean="0"/>
              <a:t>MDCKII Cells</a:t>
            </a:r>
          </a:p>
          <a:p>
            <a:pPr lvl="1"/>
            <a:r>
              <a:rPr lang="en-US" dirty="0" smtClean="0"/>
              <a:t>MDR1 </a:t>
            </a:r>
            <a:r>
              <a:rPr lang="en-US" dirty="0" err="1" smtClean="0"/>
              <a:t>Overexpressing</a:t>
            </a:r>
            <a:endParaRPr lang="en-US" dirty="0"/>
          </a:p>
          <a:p>
            <a:pPr lvl="1"/>
            <a:r>
              <a:rPr lang="en-US" dirty="0" smtClean="0"/>
              <a:t>Bcrp1 </a:t>
            </a:r>
            <a:r>
              <a:rPr lang="en-US" dirty="0" err="1" smtClean="0"/>
              <a:t>Overexpressing</a:t>
            </a:r>
            <a:endParaRPr lang="en-US" dirty="0" smtClean="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pSp>
        <p:nvGrpSpPr>
          <p:cNvPr id="41" name="Group 40"/>
          <p:cNvGrpSpPr/>
          <p:nvPr/>
        </p:nvGrpSpPr>
        <p:grpSpPr>
          <a:xfrm>
            <a:off x="6096000" y="2514600"/>
            <a:ext cx="2133600" cy="1818206"/>
            <a:chOff x="6248400" y="4353994"/>
            <a:chExt cx="2133600" cy="1818206"/>
          </a:xfrm>
        </p:grpSpPr>
        <p:grpSp>
          <p:nvGrpSpPr>
            <p:cNvPr id="42" name="Group 270"/>
            <p:cNvGrpSpPr>
              <a:grpSpLocks/>
            </p:cNvGrpSpPr>
            <p:nvPr/>
          </p:nvGrpSpPr>
          <p:grpSpPr bwMode="auto">
            <a:xfrm>
              <a:off x="6248400" y="4353994"/>
              <a:ext cx="2133600" cy="1752600"/>
              <a:chOff x="5867400" y="3886200"/>
              <a:chExt cx="1828800" cy="1371600"/>
            </a:xfrm>
          </p:grpSpPr>
          <p:sp>
            <p:nvSpPr>
              <p:cNvPr id="44" name="Rectangle 3"/>
              <p:cNvSpPr/>
              <p:nvPr/>
            </p:nvSpPr>
            <p:spPr bwMode="auto">
              <a:xfrm>
                <a:off x="5867400" y="3886200"/>
                <a:ext cx="1828800" cy="1371600"/>
              </a:xfrm>
              <a:prstGeom prst="rect">
                <a:avLst/>
              </a:prstGeom>
              <a:solidFill>
                <a:sysClr val="window" lastClr="FFFFFF">
                  <a:lumMod val="95000"/>
                </a:sysClr>
              </a:solid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45" name="TextBox 272"/>
              <p:cNvSpPr txBox="1">
                <a:spLocks noChangeArrowheads="1"/>
              </p:cNvSpPr>
              <p:nvPr/>
            </p:nvSpPr>
            <p:spPr bwMode="auto">
              <a:xfrm>
                <a:off x="6172200" y="3962400"/>
                <a:ext cx="1295400" cy="265919"/>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Corbel" pitchFamily="34" charset="0"/>
                  </a:rPr>
                  <a:t>Apical</a:t>
                </a:r>
              </a:p>
            </p:txBody>
          </p:sp>
          <p:sp>
            <p:nvSpPr>
              <p:cNvPr id="46" name="Rectangle 45"/>
              <p:cNvSpPr/>
              <p:nvPr/>
            </p:nvSpPr>
            <p:spPr>
              <a:xfrm>
                <a:off x="5891530" y="4559427"/>
                <a:ext cx="1793240" cy="685800"/>
              </a:xfrm>
              <a:prstGeom prst="rect">
                <a:avLst/>
              </a:prstGeom>
              <a:solidFill>
                <a:srgbClr val="3891A7">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891A7">
                      <a:lumMod val="40000"/>
                      <a:lumOff val="60000"/>
                    </a:srgbClr>
                  </a:solidFill>
                  <a:effectLst/>
                  <a:uLnTx/>
                  <a:uFillTx/>
                  <a:latin typeface="Corbel" pitchFamily="34" charset="0"/>
                  <a:ea typeface="+mn-ea"/>
                  <a:cs typeface="+mn-cs"/>
                </a:endParaRPr>
              </a:p>
            </p:txBody>
          </p:sp>
          <p:grpSp>
            <p:nvGrpSpPr>
              <p:cNvPr id="47" name="Group 112"/>
              <p:cNvGrpSpPr>
                <a:grpSpLocks/>
              </p:cNvGrpSpPr>
              <p:nvPr/>
            </p:nvGrpSpPr>
            <p:grpSpPr bwMode="auto">
              <a:xfrm>
                <a:off x="5932210" y="3898766"/>
                <a:ext cx="1700539" cy="1067559"/>
                <a:chOff x="5932145" y="3885790"/>
                <a:chExt cx="1698527" cy="1372573"/>
              </a:xfrm>
            </p:grpSpPr>
            <p:sp>
              <p:nvSpPr>
                <p:cNvPr id="50" name="Oval 49"/>
                <p:cNvSpPr/>
                <p:nvPr/>
              </p:nvSpPr>
              <p:spPr bwMode="auto">
                <a:xfrm>
                  <a:off x="6046312" y="5184884"/>
                  <a:ext cx="65962"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51" name="Oval 50"/>
                <p:cNvSpPr/>
                <p:nvPr/>
              </p:nvSpPr>
              <p:spPr bwMode="auto">
                <a:xfrm>
                  <a:off x="6585426" y="5184884"/>
                  <a:ext cx="65962"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52" name="Oval 51"/>
                <p:cNvSpPr/>
                <p:nvPr/>
              </p:nvSpPr>
              <p:spPr bwMode="auto">
                <a:xfrm>
                  <a:off x="6716083" y="5184884"/>
                  <a:ext cx="65962"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53" name="Oval 52"/>
                <p:cNvSpPr/>
                <p:nvPr/>
              </p:nvSpPr>
              <p:spPr bwMode="auto">
                <a:xfrm>
                  <a:off x="6846738" y="5184884"/>
                  <a:ext cx="64694"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54" name="Oval 53"/>
                <p:cNvSpPr/>
                <p:nvPr/>
              </p:nvSpPr>
              <p:spPr bwMode="auto">
                <a:xfrm>
                  <a:off x="6912700" y="5184884"/>
                  <a:ext cx="64694"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55" name="Oval 54"/>
                <p:cNvSpPr/>
                <p:nvPr/>
              </p:nvSpPr>
              <p:spPr bwMode="auto">
                <a:xfrm>
                  <a:off x="6977395" y="5184884"/>
                  <a:ext cx="65962"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56" name="Oval 55"/>
                <p:cNvSpPr/>
                <p:nvPr/>
              </p:nvSpPr>
              <p:spPr bwMode="auto">
                <a:xfrm>
                  <a:off x="7043357" y="5184884"/>
                  <a:ext cx="64693"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57" name="Oval 56"/>
                <p:cNvSpPr/>
                <p:nvPr/>
              </p:nvSpPr>
              <p:spPr bwMode="auto">
                <a:xfrm>
                  <a:off x="7108050" y="5184884"/>
                  <a:ext cx="64694"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58" name="Oval 57"/>
                <p:cNvSpPr/>
                <p:nvPr/>
              </p:nvSpPr>
              <p:spPr bwMode="auto">
                <a:xfrm>
                  <a:off x="7238706" y="5184884"/>
                  <a:ext cx="65962"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59" name="Oval 58"/>
                <p:cNvSpPr/>
                <p:nvPr/>
              </p:nvSpPr>
              <p:spPr bwMode="auto">
                <a:xfrm>
                  <a:off x="7304669" y="5184884"/>
                  <a:ext cx="64693"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60" name="Oval 59"/>
                <p:cNvSpPr/>
                <p:nvPr/>
              </p:nvSpPr>
              <p:spPr bwMode="auto">
                <a:xfrm>
                  <a:off x="7369362" y="5184884"/>
                  <a:ext cx="65962"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61" name="Oval 60"/>
                <p:cNvSpPr/>
                <p:nvPr/>
              </p:nvSpPr>
              <p:spPr bwMode="auto">
                <a:xfrm>
                  <a:off x="7435324" y="5184884"/>
                  <a:ext cx="64694"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62" name="Oval 61"/>
                <p:cNvSpPr/>
                <p:nvPr/>
              </p:nvSpPr>
              <p:spPr bwMode="auto">
                <a:xfrm>
                  <a:off x="6128764" y="5184884"/>
                  <a:ext cx="64694"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63" name="Oval 62"/>
                <p:cNvSpPr/>
                <p:nvPr/>
              </p:nvSpPr>
              <p:spPr bwMode="auto">
                <a:xfrm>
                  <a:off x="6193459" y="5184884"/>
                  <a:ext cx="64693"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64" name="Oval 63"/>
                <p:cNvSpPr/>
                <p:nvPr/>
              </p:nvSpPr>
              <p:spPr bwMode="auto">
                <a:xfrm>
                  <a:off x="6324114" y="5184884"/>
                  <a:ext cx="65962"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65" name="Oval 64"/>
                <p:cNvSpPr/>
                <p:nvPr/>
              </p:nvSpPr>
              <p:spPr bwMode="auto">
                <a:xfrm>
                  <a:off x="6259421" y="5184884"/>
                  <a:ext cx="64693"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66" name="Oval 65"/>
                <p:cNvSpPr/>
                <p:nvPr/>
              </p:nvSpPr>
              <p:spPr bwMode="auto">
                <a:xfrm>
                  <a:off x="6390076" y="5184884"/>
                  <a:ext cx="64694"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67" name="Oval 66"/>
                <p:cNvSpPr/>
                <p:nvPr/>
              </p:nvSpPr>
              <p:spPr bwMode="auto">
                <a:xfrm>
                  <a:off x="6454771" y="5184884"/>
                  <a:ext cx="65962"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68" name="Oval 67"/>
                <p:cNvSpPr/>
                <p:nvPr/>
              </p:nvSpPr>
              <p:spPr bwMode="auto">
                <a:xfrm>
                  <a:off x="6520733" y="5184884"/>
                  <a:ext cx="64693"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69" name="Oval 68"/>
                <p:cNvSpPr/>
                <p:nvPr/>
              </p:nvSpPr>
              <p:spPr bwMode="auto">
                <a:xfrm>
                  <a:off x="6651388" y="5184884"/>
                  <a:ext cx="64694"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70" name="Oval 69"/>
                <p:cNvSpPr/>
                <p:nvPr/>
              </p:nvSpPr>
              <p:spPr bwMode="auto">
                <a:xfrm>
                  <a:off x="7174012" y="5184884"/>
                  <a:ext cx="64694"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71" name="Oval 70"/>
                <p:cNvSpPr/>
                <p:nvPr/>
              </p:nvSpPr>
              <p:spPr bwMode="auto">
                <a:xfrm>
                  <a:off x="6782045" y="5184884"/>
                  <a:ext cx="64693"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72" name="Oval 71"/>
                <p:cNvSpPr/>
                <p:nvPr/>
              </p:nvSpPr>
              <p:spPr bwMode="auto">
                <a:xfrm>
                  <a:off x="7426445" y="5184884"/>
                  <a:ext cx="65962" cy="64661"/>
                </a:xfrm>
                <a:prstGeom prst="ellipse">
                  <a:avLst/>
                </a:prstGeom>
                <a:solidFill>
                  <a:srgbClr val="FF0000"/>
                </a:solidFill>
                <a:ln w="25400" cap="flat" cmpd="sng" algn="ctr">
                  <a:solidFill>
                    <a:srgbClr val="FEB80A">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sp>
              <p:nvSpPr>
                <p:cNvPr id="73" name="Trapezoid 72"/>
                <p:cNvSpPr/>
                <p:nvPr/>
              </p:nvSpPr>
              <p:spPr bwMode="auto">
                <a:xfrm rot="10800000">
                  <a:off x="5932145" y="3885790"/>
                  <a:ext cx="1698527" cy="1372573"/>
                </a:xfrm>
                <a:prstGeom prst="trapezoid">
                  <a:avLst>
                    <a:gd name="adj" fmla="val 7220"/>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itchFamily="34" charset="0"/>
                    <a:ea typeface="+mn-ea"/>
                    <a:cs typeface="+mn-cs"/>
                  </a:endParaRPr>
                </a:p>
              </p:txBody>
            </p:sp>
          </p:grpSp>
          <p:sp>
            <p:nvSpPr>
              <p:cNvPr id="48" name="Up Arrow 47"/>
              <p:cNvSpPr/>
              <p:nvPr/>
            </p:nvSpPr>
            <p:spPr>
              <a:xfrm>
                <a:off x="6781800" y="4584883"/>
                <a:ext cx="228600" cy="457200"/>
              </a:xfrm>
              <a:prstGeom prst="upArrow">
                <a:avLst/>
              </a:prstGeom>
              <a:solidFill>
                <a:srgbClr val="C32D2E"/>
              </a:solidFill>
              <a:ln w="25400" cap="flat" cmpd="sng" algn="ctr">
                <a:solidFill>
                  <a:srgbClr val="C32D2E"/>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pitchFamily="34" charset="0"/>
                  <a:ea typeface="+mn-ea"/>
                  <a:cs typeface="+mn-cs"/>
                </a:endParaRPr>
              </a:p>
            </p:txBody>
          </p:sp>
          <p:sp>
            <p:nvSpPr>
              <p:cNvPr id="49" name="Up-Down Arrow 48"/>
              <p:cNvSpPr/>
              <p:nvPr/>
            </p:nvSpPr>
            <p:spPr>
              <a:xfrm>
                <a:off x="6324600" y="4840605"/>
                <a:ext cx="76200" cy="228600"/>
              </a:xfrm>
              <a:prstGeom prst="upDownArrow">
                <a:avLst/>
              </a:prstGeom>
              <a:solidFill>
                <a:srgbClr val="3891A7"/>
              </a:solidFill>
              <a:ln w="25400" cap="flat" cmpd="sng" algn="ctr">
                <a:solidFill>
                  <a:srgbClr val="3891A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pitchFamily="34" charset="0"/>
                  <a:ea typeface="+mn-ea"/>
                  <a:cs typeface="+mn-cs"/>
                </a:endParaRPr>
              </a:p>
            </p:txBody>
          </p:sp>
        </p:grpSp>
        <p:sp>
          <p:nvSpPr>
            <p:cNvPr id="43" name="TextBox 272"/>
            <p:cNvSpPr txBox="1">
              <a:spLocks noChangeArrowheads="1"/>
            </p:cNvSpPr>
            <p:nvPr/>
          </p:nvSpPr>
          <p:spPr bwMode="auto">
            <a:xfrm>
              <a:off x="6565005" y="5802868"/>
              <a:ext cx="1511300"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Corbel" pitchFamily="34" charset="0"/>
                </a:rPr>
                <a:t>Basolateral</a:t>
              </a:r>
              <a:endParaRPr kumimoji="0" lang="en-US" sz="1800" b="1" i="0" u="none" strike="noStrike" kern="0" cap="none" spc="0" normalizeH="0" baseline="0" noProof="0" dirty="0">
                <a:ln>
                  <a:noFill/>
                </a:ln>
                <a:solidFill>
                  <a:sysClr val="windowText" lastClr="000000"/>
                </a:solidFill>
                <a:effectLst/>
                <a:uLnTx/>
                <a:uFillTx/>
                <a:latin typeface="Corbel" pitchFamily="34" charset="0"/>
              </a:endParaRPr>
            </a:p>
          </p:txBody>
        </p:sp>
      </p:grpSp>
      <p:sp>
        <p:nvSpPr>
          <p:cNvPr id="74" name="TextBox 73"/>
          <p:cNvSpPr txBox="1"/>
          <p:nvPr/>
        </p:nvSpPr>
        <p:spPr>
          <a:xfrm>
            <a:off x="6324600" y="4409006"/>
            <a:ext cx="16209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rgbClr val="C32D2E"/>
                </a:solidFill>
                <a:effectLst/>
                <a:uLnTx/>
                <a:uFillTx/>
              </a:rPr>
              <a:t>MDCKII Cells</a:t>
            </a:r>
            <a:endParaRPr kumimoji="0" lang="en-US" sz="1800" b="1" i="1" u="none" strike="noStrike" kern="0" cap="none" spc="0" normalizeH="0" baseline="0" noProof="0" dirty="0">
              <a:ln>
                <a:noFill/>
              </a:ln>
              <a:solidFill>
                <a:srgbClr val="C32D2E"/>
              </a:solidFill>
              <a:effectLst/>
              <a:uLnTx/>
              <a:uFillTx/>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Rectangle 30"/>
          <p:cNvSpPr/>
          <p:nvPr/>
        </p:nvSpPr>
        <p:spPr>
          <a:xfrm>
            <a:off x="-39688" y="1897063"/>
            <a:ext cx="5754688" cy="37607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u="sng" cap="small" dirty="0" smtClean="0">
                <a:solidFill>
                  <a:srgbClr val="730000"/>
                </a:solidFill>
              </a:rPr>
              <a:t>Materials and Methods – </a:t>
            </a:r>
            <a:r>
              <a:rPr lang="en-US" sz="3200" i="1" u="sng" cap="small" dirty="0" smtClean="0">
                <a:solidFill>
                  <a:srgbClr val="730000"/>
                </a:solidFill>
              </a:rPr>
              <a:t>In Vivo</a:t>
            </a:r>
            <a:endParaRPr lang="en-US" sz="3200" i="1" u="sng" dirty="0"/>
          </a:p>
        </p:txBody>
      </p:sp>
      <p:sp>
        <p:nvSpPr>
          <p:cNvPr id="4" name="Footer Placeholder 3"/>
          <p:cNvSpPr>
            <a:spLocks noGrp="1"/>
          </p:cNvSpPr>
          <p:nvPr>
            <p:ph type="ftr" sz="quarter" idx="11"/>
          </p:nvPr>
        </p:nvSpPr>
        <p:spPr/>
        <p:txBody>
          <a:bodyPr/>
          <a:lstStyle/>
          <a:p>
            <a:r>
              <a:rPr lang="en-US" dirty="0" smtClean="0"/>
              <a:t>Young Innovators 2009</a:t>
            </a:r>
            <a:endParaRPr lang="en-US" dirty="0"/>
          </a:p>
        </p:txBody>
      </p:sp>
      <p:pic>
        <p:nvPicPr>
          <p:cNvPr id="5" name="Picture 4" descr="AAPS_LOGO_Grey10_PMS30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8" name="Picture 2" descr="http://www.unmc.edu/wagnerlab/publications/papers/The_Scientist_2002_files/mouse.jpg"/>
          <p:cNvPicPr>
            <a:picLocks noChangeAspect="1" noChangeArrowheads="1"/>
          </p:cNvPicPr>
          <p:nvPr/>
        </p:nvPicPr>
        <p:blipFill>
          <a:blip r:embed="rId6" cstate="print"/>
          <a:srcRect/>
          <a:stretch>
            <a:fillRect/>
          </a:stretch>
        </p:blipFill>
        <p:spPr bwMode="auto">
          <a:xfrm>
            <a:off x="2085975" y="1905000"/>
            <a:ext cx="3629025" cy="2133600"/>
          </a:xfrm>
          <a:prstGeom prst="rect">
            <a:avLst/>
          </a:prstGeom>
          <a:noFill/>
          <a:ln w="9525">
            <a:noFill/>
            <a:miter lim="800000"/>
            <a:headEnd/>
            <a:tailEnd/>
          </a:ln>
        </p:spPr>
      </p:pic>
      <p:sp>
        <p:nvSpPr>
          <p:cNvPr id="10" name="Slide Number Placeholder 3"/>
          <p:cNvSpPr>
            <a:spLocks noGrp="1"/>
          </p:cNvSpPr>
          <p:nvPr>
            <p:ph type="sldNum" sz="quarter" idx="12"/>
          </p:nvPr>
        </p:nvSpPr>
        <p:spPr bwMode="auto">
          <a:xfrm>
            <a:off x="8610600" y="6621725"/>
            <a:ext cx="533400" cy="365125"/>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4260DD9-8C71-4EDB-A231-2DBB88187F30}" type="slidenum">
              <a:rPr lang="en-US">
                <a:cs typeface="Arial" charset="0"/>
              </a:rPr>
              <a:pPr fontAlgn="base">
                <a:spcBef>
                  <a:spcPct val="0"/>
                </a:spcBef>
                <a:spcAft>
                  <a:spcPct val="0"/>
                </a:spcAft>
              </a:pPr>
              <a:t>6</a:t>
            </a:fld>
            <a:endParaRPr lang="en-US">
              <a:cs typeface="Arial" charset="0"/>
            </a:endParaRPr>
          </a:p>
        </p:txBody>
      </p:sp>
      <p:sp>
        <p:nvSpPr>
          <p:cNvPr id="11" name="Text Box 56"/>
          <p:cNvSpPr txBox="1">
            <a:spLocks noChangeArrowheads="1"/>
          </p:cNvSpPr>
          <p:nvPr/>
        </p:nvSpPr>
        <p:spPr bwMode="auto">
          <a:xfrm>
            <a:off x="5638800" y="2514600"/>
            <a:ext cx="3657600" cy="3662541"/>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2400" b="1" u="sng" dirty="0">
                <a:solidFill>
                  <a:schemeClr val="accent1"/>
                </a:solidFill>
                <a:effectLst>
                  <a:outerShdw blurRad="38100" dist="38100" dir="2700000" algn="tl">
                    <a:srgbClr val="C0C0C0"/>
                  </a:outerShdw>
                </a:effectLst>
                <a:latin typeface="+mn-lt"/>
                <a:cs typeface="+mn-cs"/>
              </a:rPr>
              <a:t>Genetic knockouts</a:t>
            </a:r>
          </a:p>
          <a:p>
            <a:pPr fontAlgn="auto">
              <a:spcBef>
                <a:spcPts val="0"/>
              </a:spcBef>
              <a:spcAft>
                <a:spcPts val="0"/>
              </a:spcAft>
              <a:defRPr/>
            </a:pPr>
            <a:r>
              <a:rPr lang="en-US" sz="2000" b="1" dirty="0">
                <a:effectLst>
                  <a:outerShdw blurRad="38100" dist="38100" dir="2700000" algn="tl">
                    <a:srgbClr val="C0C0C0"/>
                  </a:outerShdw>
                </a:effectLst>
                <a:latin typeface="+mn-lt"/>
                <a:cs typeface="+mn-cs"/>
              </a:rPr>
              <a:t>  </a:t>
            </a:r>
            <a:r>
              <a:rPr lang="en-US" sz="1000" b="1" dirty="0">
                <a:effectLst>
                  <a:outerShdw blurRad="38100" dist="38100" dir="2700000" algn="tl">
                    <a:srgbClr val="C0C0C0"/>
                  </a:outerShdw>
                </a:effectLst>
                <a:latin typeface="+mn-lt"/>
                <a:cs typeface="+mn-cs"/>
              </a:rPr>
              <a:t> </a:t>
            </a:r>
          </a:p>
          <a:p>
            <a:pPr fontAlgn="auto">
              <a:spcBef>
                <a:spcPts val="0"/>
              </a:spcBef>
              <a:spcAft>
                <a:spcPts val="0"/>
              </a:spcAft>
              <a:defRPr/>
            </a:pPr>
            <a:r>
              <a:rPr lang="en-US" sz="2000" dirty="0" smtClean="0">
                <a:effectLst>
                  <a:outerShdw blurRad="38100" dist="38100" dir="2700000" algn="tl">
                    <a:srgbClr val="C0C0C0"/>
                  </a:outerShdw>
                </a:effectLst>
                <a:latin typeface="+mn-lt"/>
                <a:cs typeface="+mn-cs"/>
              </a:rPr>
              <a:t>Mdr1a/b (-/-)  </a:t>
            </a:r>
            <a:r>
              <a:rPr lang="en-US" sz="2000" dirty="0" smtClean="0">
                <a:solidFill>
                  <a:schemeClr val="accent3"/>
                </a:solidFill>
                <a:effectLst>
                  <a:outerShdw blurRad="38100" dist="38100" dir="2700000" algn="tl">
                    <a:srgbClr val="C0C0C0"/>
                  </a:outerShdw>
                </a:effectLst>
                <a:latin typeface="+mn-lt"/>
                <a:cs typeface="+mn-cs"/>
              </a:rPr>
              <a:t>[</a:t>
            </a:r>
            <a:r>
              <a:rPr lang="en-US" sz="2000" dirty="0" smtClean="0">
                <a:solidFill>
                  <a:schemeClr val="accent3"/>
                </a:solidFill>
                <a:effectLst>
                  <a:outerShdw blurRad="38100" dist="38100" dir="2700000" algn="tl">
                    <a:srgbClr val="C0C0C0"/>
                  </a:outerShdw>
                </a:effectLst>
                <a:latin typeface="Corbel" pitchFamily="34" charset="0"/>
              </a:rPr>
              <a:t>P-</a:t>
            </a:r>
            <a:r>
              <a:rPr lang="en-US" sz="2000" dirty="0" err="1" smtClean="0">
                <a:solidFill>
                  <a:schemeClr val="accent3"/>
                </a:solidFill>
                <a:effectLst>
                  <a:outerShdw blurRad="38100" dist="38100" dir="2700000" algn="tl">
                    <a:srgbClr val="C0C0C0"/>
                  </a:outerShdw>
                </a:effectLst>
                <a:latin typeface="Corbel" pitchFamily="34" charset="0"/>
              </a:rPr>
              <a:t>gp</a:t>
            </a:r>
            <a:r>
              <a:rPr lang="en-US" sz="2000" dirty="0" smtClean="0">
                <a:solidFill>
                  <a:schemeClr val="accent3"/>
                </a:solidFill>
                <a:effectLst>
                  <a:outerShdw blurRad="38100" dist="38100" dir="2700000" algn="tl">
                    <a:srgbClr val="C0C0C0"/>
                  </a:outerShdw>
                </a:effectLst>
                <a:latin typeface="Corbel" pitchFamily="34" charset="0"/>
              </a:rPr>
              <a:t> knockout]</a:t>
            </a:r>
            <a:endParaRPr lang="en-US" sz="2000" dirty="0">
              <a:solidFill>
                <a:schemeClr val="accent3"/>
              </a:solidFill>
              <a:effectLst>
                <a:outerShdw blurRad="38100" dist="38100" dir="2700000" algn="tl">
                  <a:srgbClr val="C0C0C0"/>
                </a:outerShdw>
              </a:effectLst>
              <a:latin typeface="Corbel" pitchFamily="34" charset="0"/>
              <a:cs typeface="+mn-cs"/>
            </a:endParaRPr>
          </a:p>
          <a:p>
            <a:pPr fontAlgn="auto">
              <a:spcBef>
                <a:spcPts val="0"/>
              </a:spcBef>
              <a:spcAft>
                <a:spcPts val="0"/>
              </a:spcAft>
              <a:defRPr/>
            </a:pPr>
            <a:r>
              <a:rPr lang="en-US" sz="2000" dirty="0" smtClean="0">
                <a:effectLst>
                  <a:outerShdw blurRad="38100" dist="38100" dir="2700000" algn="tl">
                    <a:srgbClr val="C0C0C0"/>
                  </a:outerShdw>
                </a:effectLst>
                <a:latin typeface="+mn-lt"/>
                <a:cs typeface="+mn-cs"/>
              </a:rPr>
              <a:t>Bcrp1 (-/-)</a:t>
            </a:r>
            <a:r>
              <a:rPr lang="en-US" sz="2000" dirty="0" smtClean="0">
                <a:solidFill>
                  <a:schemeClr val="accent3"/>
                </a:solidFill>
                <a:effectLst>
                  <a:outerShdw blurRad="38100" dist="38100" dir="2700000" algn="tl">
                    <a:srgbClr val="C0C0C0"/>
                  </a:outerShdw>
                </a:effectLst>
                <a:latin typeface="Corbel" pitchFamily="34" charset="0"/>
              </a:rPr>
              <a:t> [BCRP knockout] </a:t>
            </a:r>
            <a:endParaRPr lang="en-US" sz="2000" dirty="0">
              <a:effectLst>
                <a:outerShdw blurRad="38100" dist="38100" dir="2700000" algn="tl">
                  <a:srgbClr val="C0C0C0"/>
                </a:outerShdw>
              </a:effectLst>
              <a:latin typeface="+mn-lt"/>
              <a:cs typeface="+mn-cs"/>
            </a:endParaRPr>
          </a:p>
          <a:p>
            <a:pPr fontAlgn="auto">
              <a:spcBef>
                <a:spcPts val="0"/>
              </a:spcBef>
              <a:spcAft>
                <a:spcPts val="0"/>
              </a:spcAft>
              <a:defRPr/>
            </a:pPr>
            <a:r>
              <a:rPr lang="en-US" sz="2000" dirty="0" smtClean="0">
                <a:effectLst>
                  <a:outerShdw blurRad="38100" dist="38100" dir="2700000" algn="tl">
                    <a:srgbClr val="C0C0C0"/>
                  </a:outerShdw>
                </a:effectLst>
                <a:latin typeface="+mn-lt"/>
                <a:cs typeface="+mn-cs"/>
              </a:rPr>
              <a:t>Mdr1a/b </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latin typeface="+mn-lt"/>
                <a:cs typeface="+mn-cs"/>
              </a:rPr>
              <a:t>Bcrp</a:t>
            </a:r>
            <a:r>
              <a:rPr lang="en-US" sz="2000" dirty="0" smtClean="0">
                <a:effectLst>
                  <a:outerShdw blurRad="38100" dist="38100" dir="2700000" algn="tl">
                    <a:srgbClr val="C0C0C0"/>
                  </a:outerShdw>
                </a:effectLst>
                <a:latin typeface="+mn-lt"/>
                <a:cs typeface="+mn-cs"/>
              </a:rPr>
              <a:t> </a:t>
            </a:r>
            <a:r>
              <a:rPr lang="en-US" sz="2000" dirty="0">
                <a:effectLst>
                  <a:outerShdw blurRad="38100" dist="38100" dir="2700000" algn="tl">
                    <a:srgbClr val="C0C0C0"/>
                  </a:outerShdw>
                </a:effectLst>
                <a:latin typeface="+mn-lt"/>
                <a:cs typeface="+mn-cs"/>
              </a:rPr>
              <a:t>(-/-)</a:t>
            </a:r>
          </a:p>
          <a:p>
            <a:pPr fontAlgn="auto">
              <a:spcBef>
                <a:spcPts val="0"/>
              </a:spcBef>
              <a:spcAft>
                <a:spcPts val="0"/>
              </a:spcAft>
              <a:defRPr/>
            </a:pPr>
            <a:endParaRPr lang="en-US" sz="2000" dirty="0">
              <a:effectLst>
                <a:outerShdw blurRad="38100" dist="38100" dir="2700000" algn="tl">
                  <a:srgbClr val="C0C0C0"/>
                </a:outerShdw>
              </a:effectLst>
              <a:latin typeface="+mn-lt"/>
              <a:cs typeface="+mn-cs"/>
            </a:endParaRPr>
          </a:p>
          <a:p>
            <a:pPr fontAlgn="auto">
              <a:spcBef>
                <a:spcPts val="0"/>
              </a:spcBef>
              <a:spcAft>
                <a:spcPts val="0"/>
              </a:spcAft>
              <a:defRPr/>
            </a:pPr>
            <a:r>
              <a:rPr lang="en-US" sz="2400" b="1" u="sng" dirty="0" smtClean="0">
                <a:solidFill>
                  <a:schemeClr val="accent1"/>
                </a:solidFill>
                <a:effectLst>
                  <a:outerShdw blurRad="38100" dist="38100" dir="2700000" algn="tl">
                    <a:srgbClr val="C0C0C0"/>
                  </a:outerShdw>
                </a:effectLst>
                <a:latin typeface="+mn-lt"/>
                <a:cs typeface="+mn-cs"/>
              </a:rPr>
              <a:t>Pharmacological Inhibitors</a:t>
            </a:r>
            <a:endParaRPr lang="en-US" sz="2400" b="1" u="sng" dirty="0">
              <a:solidFill>
                <a:schemeClr val="accent1"/>
              </a:solidFill>
              <a:effectLst>
                <a:outerShdw blurRad="38100" dist="38100" dir="2700000" algn="tl">
                  <a:srgbClr val="C0C0C0"/>
                </a:outerShdw>
              </a:effectLst>
              <a:latin typeface="+mn-lt"/>
              <a:cs typeface="+mn-cs"/>
            </a:endParaRPr>
          </a:p>
          <a:p>
            <a:pPr fontAlgn="auto">
              <a:spcBef>
                <a:spcPts val="0"/>
              </a:spcBef>
              <a:spcAft>
                <a:spcPts val="0"/>
              </a:spcAft>
              <a:defRPr/>
            </a:pPr>
            <a:r>
              <a:rPr lang="en-US" sz="2000" dirty="0">
                <a:solidFill>
                  <a:srgbClr val="12A5A2"/>
                </a:solidFill>
                <a:effectLst>
                  <a:outerShdw blurRad="38100" dist="38100" dir="2700000" algn="tl">
                    <a:srgbClr val="C0C0C0"/>
                  </a:outerShdw>
                </a:effectLst>
                <a:latin typeface="+mn-lt"/>
                <a:cs typeface="+mn-cs"/>
              </a:rPr>
              <a:t>  </a:t>
            </a:r>
          </a:p>
          <a:p>
            <a:pPr fontAlgn="auto">
              <a:spcBef>
                <a:spcPts val="0"/>
              </a:spcBef>
              <a:spcAft>
                <a:spcPts val="0"/>
              </a:spcAft>
              <a:defRPr/>
            </a:pPr>
            <a:r>
              <a:rPr lang="en-US" sz="2000" dirty="0" smtClean="0">
                <a:effectLst>
                  <a:outerShdw blurRad="38100" dist="38100" dir="2700000" algn="tl">
                    <a:srgbClr val="C0C0C0"/>
                  </a:outerShdw>
                </a:effectLst>
                <a:latin typeface="+mn-lt"/>
                <a:cs typeface="+mn-cs"/>
              </a:rPr>
              <a:t>Elacridar (GF120918)</a:t>
            </a:r>
            <a:endParaRPr lang="en-US" sz="2000" dirty="0" smtClean="0">
              <a:solidFill>
                <a:schemeClr val="accent3"/>
              </a:solidFill>
              <a:effectLst>
                <a:outerShdw blurRad="38100" dist="38100" dir="2700000" algn="tl">
                  <a:srgbClr val="C0C0C0"/>
                </a:outerShdw>
              </a:effectLst>
              <a:latin typeface="+mn-lt"/>
              <a:cs typeface="+mn-cs"/>
            </a:endParaRPr>
          </a:p>
          <a:p>
            <a:pPr fontAlgn="auto">
              <a:spcBef>
                <a:spcPts val="0"/>
              </a:spcBef>
              <a:spcAft>
                <a:spcPts val="0"/>
              </a:spcAft>
              <a:defRPr/>
            </a:pPr>
            <a:r>
              <a:rPr lang="en-US" sz="2000" dirty="0" smtClean="0">
                <a:solidFill>
                  <a:schemeClr val="accent3"/>
                </a:solidFill>
                <a:effectLst>
                  <a:outerShdw blurRad="38100" dist="38100" dir="2700000" algn="tl">
                    <a:srgbClr val="C0C0C0"/>
                  </a:outerShdw>
                </a:effectLst>
                <a:latin typeface="+mn-lt"/>
                <a:cs typeface="+mn-cs"/>
              </a:rPr>
              <a:t>Dual P-</a:t>
            </a:r>
            <a:r>
              <a:rPr lang="en-US" sz="2000" dirty="0" err="1" smtClean="0">
                <a:solidFill>
                  <a:schemeClr val="accent3"/>
                </a:solidFill>
                <a:effectLst>
                  <a:outerShdw blurRad="38100" dist="38100" dir="2700000" algn="tl">
                    <a:srgbClr val="C0C0C0"/>
                  </a:outerShdw>
                </a:effectLst>
                <a:latin typeface="+mn-lt"/>
                <a:cs typeface="+mn-cs"/>
              </a:rPr>
              <a:t>gp</a:t>
            </a:r>
            <a:r>
              <a:rPr lang="en-US" sz="2000" dirty="0" smtClean="0">
                <a:solidFill>
                  <a:schemeClr val="accent3"/>
                </a:solidFill>
                <a:effectLst>
                  <a:outerShdw blurRad="38100" dist="38100" dir="2700000" algn="tl">
                    <a:srgbClr val="C0C0C0"/>
                  </a:outerShdw>
                </a:effectLst>
                <a:latin typeface="+mn-lt"/>
                <a:cs typeface="+mn-cs"/>
              </a:rPr>
              <a:t>/BCRP inhibitor</a:t>
            </a:r>
            <a:endParaRPr lang="en-US" sz="2000" dirty="0">
              <a:solidFill>
                <a:schemeClr val="accent3"/>
              </a:solidFill>
              <a:effectLst>
                <a:outerShdw blurRad="38100" dist="38100" dir="2700000" algn="tl">
                  <a:srgbClr val="C0C0C0"/>
                </a:outerShdw>
              </a:effectLst>
              <a:latin typeface="+mn-lt"/>
              <a:cs typeface="+mn-cs"/>
            </a:endParaRPr>
          </a:p>
        </p:txBody>
      </p:sp>
      <p:sp>
        <p:nvSpPr>
          <p:cNvPr id="12" name="TextBox 21"/>
          <p:cNvSpPr txBox="1">
            <a:spLocks noChangeArrowheads="1"/>
          </p:cNvSpPr>
          <p:nvPr/>
        </p:nvSpPr>
        <p:spPr bwMode="auto">
          <a:xfrm>
            <a:off x="-39688" y="1219200"/>
            <a:ext cx="4527551" cy="677863"/>
          </a:xfrm>
          <a:prstGeom prst="rect">
            <a:avLst/>
          </a:prstGeom>
          <a:noFill/>
          <a:ln w="9525">
            <a:noFill/>
            <a:miter lim="800000"/>
            <a:headEnd/>
            <a:tailEnd/>
          </a:ln>
        </p:spPr>
        <p:txBody>
          <a:bodyPr wrap="none">
            <a:spAutoFit/>
          </a:bodyPr>
          <a:lstStyle/>
          <a:p>
            <a:pPr algn="ctr"/>
            <a:r>
              <a:rPr lang="en-US" sz="2000" b="1" dirty="0" smtClean="0">
                <a:solidFill>
                  <a:schemeClr val="accent1"/>
                </a:solidFill>
                <a:latin typeface="Calibri" pitchFamily="34" charset="0"/>
              </a:rPr>
              <a:t>Intravenous </a:t>
            </a:r>
            <a:r>
              <a:rPr lang="en-US" sz="2000" b="1" dirty="0">
                <a:solidFill>
                  <a:schemeClr val="accent1"/>
                </a:solidFill>
                <a:latin typeface="Calibri" pitchFamily="34" charset="0"/>
              </a:rPr>
              <a:t>Drug Administration</a:t>
            </a:r>
          </a:p>
          <a:p>
            <a:pPr algn="ctr"/>
            <a:r>
              <a:rPr lang="en-US" dirty="0">
                <a:latin typeface="Calibri" pitchFamily="34" charset="0"/>
              </a:rPr>
              <a:t>Blood and Brain Collection by Sparse Sampling</a:t>
            </a:r>
          </a:p>
        </p:txBody>
      </p:sp>
      <p:pic>
        <p:nvPicPr>
          <p:cNvPr id="13" name="Picture 4" descr="http://www.shengwunet.com/vipcom/AHMSIC/514514881.jpg"/>
          <p:cNvPicPr>
            <a:picLocks noChangeAspect="1" noChangeArrowheads="1"/>
          </p:cNvPicPr>
          <p:nvPr/>
        </p:nvPicPr>
        <p:blipFill>
          <a:blip r:embed="rId7" cstate="print"/>
          <a:srcRect/>
          <a:stretch>
            <a:fillRect/>
          </a:stretch>
        </p:blipFill>
        <p:spPr bwMode="auto">
          <a:xfrm>
            <a:off x="228600" y="3581400"/>
            <a:ext cx="2857500" cy="2076450"/>
          </a:xfrm>
          <a:prstGeom prst="rect">
            <a:avLst/>
          </a:prstGeom>
          <a:noFill/>
          <a:ln w="9525">
            <a:noFill/>
            <a:miter lim="800000"/>
            <a:headEnd/>
            <a:tailEnd/>
          </a:ln>
        </p:spPr>
      </p:pic>
      <p:sp>
        <p:nvSpPr>
          <p:cNvPr id="14" name="TextBox 23"/>
          <p:cNvSpPr txBox="1">
            <a:spLocks noChangeArrowheads="1"/>
          </p:cNvSpPr>
          <p:nvPr/>
        </p:nvSpPr>
        <p:spPr bwMode="auto">
          <a:xfrm>
            <a:off x="0" y="4460875"/>
            <a:ext cx="3581400" cy="954088"/>
          </a:xfrm>
          <a:prstGeom prst="rect">
            <a:avLst/>
          </a:prstGeom>
          <a:solidFill>
            <a:schemeClr val="bg1"/>
          </a:solidFill>
          <a:ln w="9525">
            <a:noFill/>
            <a:miter lim="800000"/>
            <a:headEnd/>
            <a:tailEnd/>
          </a:ln>
        </p:spPr>
        <p:txBody>
          <a:bodyPr>
            <a:spAutoFit/>
          </a:bodyPr>
          <a:lstStyle/>
          <a:p>
            <a:r>
              <a:rPr lang="en-US" sz="2000" b="1" dirty="0" smtClean="0">
                <a:solidFill>
                  <a:schemeClr val="accent1"/>
                </a:solidFill>
                <a:latin typeface="Calibri" pitchFamily="34" charset="0"/>
              </a:rPr>
              <a:t>Steady-State Pharmacokinetics</a:t>
            </a:r>
            <a:endParaRPr lang="en-US" sz="2000" b="1" dirty="0">
              <a:solidFill>
                <a:schemeClr val="accent1"/>
              </a:solidFill>
              <a:latin typeface="Calibri" pitchFamily="34" charset="0"/>
            </a:endParaRPr>
          </a:p>
          <a:p>
            <a:r>
              <a:rPr lang="en-US" dirty="0">
                <a:latin typeface="Calibri" pitchFamily="34" charset="0"/>
              </a:rPr>
              <a:t>Constant Rate Infusion</a:t>
            </a:r>
          </a:p>
          <a:p>
            <a:endParaRPr lang="en-US" dirty="0">
              <a:latin typeface="Calibri" pitchFamily="34" charset="0"/>
            </a:endParaRPr>
          </a:p>
        </p:txBody>
      </p:sp>
      <p:grpSp>
        <p:nvGrpSpPr>
          <p:cNvPr id="15" name="Group 14"/>
          <p:cNvGrpSpPr/>
          <p:nvPr/>
        </p:nvGrpSpPr>
        <p:grpSpPr>
          <a:xfrm>
            <a:off x="914400" y="2057400"/>
            <a:ext cx="1376083" cy="990600"/>
            <a:chOff x="986117" y="2438400"/>
            <a:chExt cx="1376083" cy="990600"/>
          </a:xfrm>
        </p:grpSpPr>
        <p:sp>
          <p:nvSpPr>
            <p:cNvPr id="16" name="Freeform 15"/>
            <p:cNvSpPr/>
            <p:nvPr/>
          </p:nvSpPr>
          <p:spPr>
            <a:xfrm>
              <a:off x="986117" y="2738717"/>
              <a:ext cx="1308847" cy="690283"/>
            </a:xfrm>
            <a:custGeom>
              <a:avLst/>
              <a:gdLst>
                <a:gd name="connsiteX0" fmla="*/ 0 w 1308847"/>
                <a:gd name="connsiteY0" fmla="*/ 0 h 690283"/>
                <a:gd name="connsiteX1" fmla="*/ 340659 w 1308847"/>
                <a:gd name="connsiteY1" fmla="*/ 430306 h 690283"/>
                <a:gd name="connsiteX2" fmla="*/ 1308847 w 1308847"/>
                <a:gd name="connsiteY2" fmla="*/ 690283 h 690283"/>
              </a:gdLst>
              <a:ahLst/>
              <a:cxnLst>
                <a:cxn ang="0">
                  <a:pos x="connsiteX0" y="connsiteY0"/>
                </a:cxn>
                <a:cxn ang="0">
                  <a:pos x="connsiteX1" y="connsiteY1"/>
                </a:cxn>
                <a:cxn ang="0">
                  <a:pos x="connsiteX2" y="connsiteY2"/>
                </a:cxn>
              </a:cxnLst>
              <a:rect l="l" t="t" r="r" b="b"/>
              <a:pathLst>
                <a:path w="1308847" h="690283">
                  <a:moveTo>
                    <a:pt x="0" y="0"/>
                  </a:moveTo>
                  <a:cubicBezTo>
                    <a:pt x="61259" y="157629"/>
                    <a:pt x="122518" y="315259"/>
                    <a:pt x="340659" y="430306"/>
                  </a:cubicBezTo>
                  <a:cubicBezTo>
                    <a:pt x="558800" y="545353"/>
                    <a:pt x="933823" y="617818"/>
                    <a:pt x="1308847" y="690283"/>
                  </a:cubicBezTo>
                </a:path>
              </a:pathLst>
            </a:custGeom>
            <a:ln w="12700"/>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cxnSp>
          <p:nvCxnSpPr>
            <p:cNvPr id="17" name="Straight Connector 16"/>
            <p:cNvCxnSpPr/>
            <p:nvPr/>
          </p:nvCxnSpPr>
          <p:spPr>
            <a:xfrm rot="5400000">
              <a:off x="495300" y="2933700"/>
              <a:ext cx="990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a:off x="990600" y="3420035"/>
              <a:ext cx="1371600"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995082" y="2840317"/>
              <a:ext cx="1367118" cy="566271"/>
            </a:xfrm>
            <a:custGeom>
              <a:avLst/>
              <a:gdLst>
                <a:gd name="connsiteX0" fmla="*/ 0 w 1148977"/>
                <a:gd name="connsiteY0" fmla="*/ 566271 h 566271"/>
                <a:gd name="connsiteX1" fmla="*/ 80683 w 1148977"/>
                <a:gd name="connsiteY1" fmla="*/ 46318 h 566271"/>
                <a:gd name="connsiteX2" fmla="*/ 340659 w 1148977"/>
                <a:gd name="connsiteY2" fmla="*/ 288365 h 566271"/>
                <a:gd name="connsiteX3" fmla="*/ 1021977 w 1148977"/>
                <a:gd name="connsiteY3" fmla="*/ 476624 h 566271"/>
                <a:gd name="connsiteX4" fmla="*/ 1102659 w 1148977"/>
                <a:gd name="connsiteY4" fmla="*/ 485589 h 56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977" h="566271">
                  <a:moveTo>
                    <a:pt x="0" y="566271"/>
                  </a:moveTo>
                  <a:cubicBezTo>
                    <a:pt x="11953" y="329453"/>
                    <a:pt x="23907" y="92636"/>
                    <a:pt x="80683" y="46318"/>
                  </a:cubicBezTo>
                  <a:cubicBezTo>
                    <a:pt x="137460" y="0"/>
                    <a:pt x="183777" y="216647"/>
                    <a:pt x="340659" y="288365"/>
                  </a:cubicBezTo>
                  <a:cubicBezTo>
                    <a:pt x="497541" y="360083"/>
                    <a:pt x="894977" y="443753"/>
                    <a:pt x="1021977" y="476624"/>
                  </a:cubicBezTo>
                  <a:cubicBezTo>
                    <a:pt x="1148977" y="509495"/>
                    <a:pt x="1125818" y="497542"/>
                    <a:pt x="1102659" y="48558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TextBox 19"/>
          <p:cNvSpPr txBox="1"/>
          <p:nvPr/>
        </p:nvSpPr>
        <p:spPr>
          <a:xfrm>
            <a:off x="1537450" y="2640105"/>
            <a:ext cx="468398" cy="246221"/>
          </a:xfrm>
          <a:prstGeom prst="rect">
            <a:avLst/>
          </a:prstGeom>
          <a:noFill/>
        </p:spPr>
        <p:txBody>
          <a:bodyPr wrap="none" rtlCol="0">
            <a:spAutoFit/>
          </a:bodyPr>
          <a:lstStyle/>
          <a:p>
            <a:r>
              <a:rPr lang="en-US" sz="1000" i="1" dirty="0" smtClean="0"/>
              <a:t>brain</a:t>
            </a:r>
            <a:endParaRPr lang="en-US" sz="1000" i="1" dirty="0"/>
          </a:p>
        </p:txBody>
      </p:sp>
      <p:sp>
        <p:nvSpPr>
          <p:cNvPr id="21" name="TextBox 20"/>
          <p:cNvSpPr txBox="1"/>
          <p:nvPr/>
        </p:nvSpPr>
        <p:spPr>
          <a:xfrm rot="16200000">
            <a:off x="319835" y="2435813"/>
            <a:ext cx="978153" cy="246221"/>
          </a:xfrm>
          <a:prstGeom prst="rect">
            <a:avLst/>
          </a:prstGeom>
          <a:noFill/>
        </p:spPr>
        <p:txBody>
          <a:bodyPr wrap="none" rtlCol="0">
            <a:spAutoFit/>
          </a:bodyPr>
          <a:lstStyle/>
          <a:p>
            <a:r>
              <a:rPr lang="en-US" sz="1000" i="1" dirty="0" smtClean="0"/>
              <a:t>Concentration</a:t>
            </a:r>
            <a:endParaRPr lang="en-US" sz="1000" i="1" dirty="0"/>
          </a:p>
        </p:txBody>
      </p:sp>
      <p:sp>
        <p:nvSpPr>
          <p:cNvPr id="22" name="TextBox 21"/>
          <p:cNvSpPr txBox="1"/>
          <p:nvPr/>
        </p:nvSpPr>
        <p:spPr>
          <a:xfrm>
            <a:off x="1371600" y="3048000"/>
            <a:ext cx="426720" cy="246221"/>
          </a:xfrm>
          <a:prstGeom prst="rect">
            <a:avLst/>
          </a:prstGeom>
          <a:noFill/>
        </p:spPr>
        <p:txBody>
          <a:bodyPr wrap="none" rtlCol="0">
            <a:spAutoFit/>
          </a:bodyPr>
          <a:lstStyle/>
          <a:p>
            <a:r>
              <a:rPr lang="en-US" sz="1000" i="1" dirty="0" smtClean="0"/>
              <a:t>time</a:t>
            </a:r>
            <a:endParaRPr lang="en-US" sz="1000" i="1" dirty="0"/>
          </a:p>
        </p:txBody>
      </p:sp>
      <p:grpSp>
        <p:nvGrpSpPr>
          <p:cNvPr id="23" name="Group 22"/>
          <p:cNvGrpSpPr/>
          <p:nvPr/>
        </p:nvGrpSpPr>
        <p:grpSpPr>
          <a:xfrm>
            <a:off x="3383281" y="4419600"/>
            <a:ext cx="1645919" cy="1224374"/>
            <a:chOff x="3840481" y="4921626"/>
            <a:chExt cx="1645919" cy="1224374"/>
          </a:xfrm>
        </p:grpSpPr>
        <p:grpSp>
          <p:nvGrpSpPr>
            <p:cNvPr id="24" name="Group 35"/>
            <p:cNvGrpSpPr/>
            <p:nvPr/>
          </p:nvGrpSpPr>
          <p:grpSpPr>
            <a:xfrm>
              <a:off x="4114800" y="4926800"/>
              <a:ext cx="1371600" cy="990600"/>
              <a:chOff x="4114800" y="5029200"/>
              <a:chExt cx="1371600" cy="990600"/>
            </a:xfrm>
          </p:grpSpPr>
          <p:cxnSp>
            <p:nvCxnSpPr>
              <p:cNvPr id="27" name="Straight Connector 26"/>
              <p:cNvCxnSpPr/>
              <p:nvPr/>
            </p:nvCxnSpPr>
            <p:spPr>
              <a:xfrm rot="5400000">
                <a:off x="3619500" y="5524500"/>
                <a:ext cx="990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4114800" y="6010835"/>
                <a:ext cx="1371600"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4128247" y="5313082"/>
                <a:ext cx="1308847" cy="693271"/>
              </a:xfrm>
              <a:custGeom>
                <a:avLst/>
                <a:gdLst>
                  <a:gd name="connsiteX0" fmla="*/ 0 w 1308847"/>
                  <a:gd name="connsiteY0" fmla="*/ 693271 h 693271"/>
                  <a:gd name="connsiteX1" fmla="*/ 251012 w 1308847"/>
                  <a:gd name="connsiteY1" fmla="*/ 110565 h 693271"/>
                  <a:gd name="connsiteX2" fmla="*/ 1308847 w 1308847"/>
                  <a:gd name="connsiteY2" fmla="*/ 29883 h 693271"/>
                </a:gdLst>
                <a:ahLst/>
                <a:cxnLst>
                  <a:cxn ang="0">
                    <a:pos x="connsiteX0" y="connsiteY0"/>
                  </a:cxn>
                  <a:cxn ang="0">
                    <a:pos x="connsiteX1" y="connsiteY1"/>
                  </a:cxn>
                  <a:cxn ang="0">
                    <a:pos x="connsiteX2" y="connsiteY2"/>
                  </a:cxn>
                </a:cxnLst>
                <a:rect l="l" t="t" r="r" b="b"/>
                <a:pathLst>
                  <a:path w="1308847" h="693271">
                    <a:moveTo>
                      <a:pt x="0" y="693271"/>
                    </a:moveTo>
                    <a:cubicBezTo>
                      <a:pt x="16435" y="457200"/>
                      <a:pt x="32871" y="221130"/>
                      <a:pt x="251012" y="110565"/>
                    </a:cubicBezTo>
                    <a:cubicBezTo>
                      <a:pt x="469153" y="0"/>
                      <a:pt x="889000" y="14941"/>
                      <a:pt x="1308847" y="29883"/>
                    </a:cubicBezTo>
                  </a:path>
                </a:pathLst>
              </a:custGeom>
              <a:ln w="127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0" name="Freeform 29"/>
              <p:cNvSpPr/>
              <p:nvPr/>
            </p:nvSpPr>
            <p:spPr>
              <a:xfrm>
                <a:off x="4132730" y="5495365"/>
                <a:ext cx="1308847" cy="519953"/>
              </a:xfrm>
              <a:custGeom>
                <a:avLst/>
                <a:gdLst>
                  <a:gd name="connsiteX0" fmla="*/ 0 w 1308847"/>
                  <a:gd name="connsiteY0" fmla="*/ 693271 h 693271"/>
                  <a:gd name="connsiteX1" fmla="*/ 251012 w 1308847"/>
                  <a:gd name="connsiteY1" fmla="*/ 110565 h 693271"/>
                  <a:gd name="connsiteX2" fmla="*/ 1308847 w 1308847"/>
                  <a:gd name="connsiteY2" fmla="*/ 29883 h 693271"/>
                </a:gdLst>
                <a:ahLst/>
                <a:cxnLst>
                  <a:cxn ang="0">
                    <a:pos x="connsiteX0" y="connsiteY0"/>
                  </a:cxn>
                  <a:cxn ang="0">
                    <a:pos x="connsiteX1" y="connsiteY1"/>
                  </a:cxn>
                  <a:cxn ang="0">
                    <a:pos x="connsiteX2" y="connsiteY2"/>
                  </a:cxn>
                </a:cxnLst>
                <a:rect l="l" t="t" r="r" b="b"/>
                <a:pathLst>
                  <a:path w="1308847" h="693271">
                    <a:moveTo>
                      <a:pt x="0" y="693271"/>
                    </a:moveTo>
                    <a:cubicBezTo>
                      <a:pt x="16435" y="457200"/>
                      <a:pt x="32871" y="221130"/>
                      <a:pt x="251012" y="110565"/>
                    </a:cubicBezTo>
                    <a:cubicBezTo>
                      <a:pt x="469153" y="0"/>
                      <a:pt x="889000" y="14941"/>
                      <a:pt x="1308847" y="29883"/>
                    </a:cubicBezTo>
                  </a:path>
                </a:pathLst>
              </a:custGeom>
              <a:ln w="12700">
                <a:solidFill>
                  <a:schemeClr val="tx1"/>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grpSp>
        <p:sp>
          <p:nvSpPr>
            <p:cNvPr id="25" name="TextBox 24"/>
            <p:cNvSpPr txBox="1"/>
            <p:nvPr/>
          </p:nvSpPr>
          <p:spPr>
            <a:xfrm rot="16200000">
              <a:off x="3474515" y="5287592"/>
              <a:ext cx="978153" cy="246221"/>
            </a:xfrm>
            <a:prstGeom prst="rect">
              <a:avLst/>
            </a:prstGeom>
            <a:noFill/>
          </p:spPr>
          <p:txBody>
            <a:bodyPr wrap="none" rtlCol="0">
              <a:spAutoFit/>
            </a:bodyPr>
            <a:lstStyle/>
            <a:p>
              <a:r>
                <a:rPr lang="en-US" sz="1000" i="1" dirty="0" smtClean="0"/>
                <a:t>Concentration</a:t>
              </a:r>
              <a:endParaRPr lang="en-US" sz="1000" i="1" dirty="0"/>
            </a:p>
          </p:txBody>
        </p:sp>
        <p:sp>
          <p:nvSpPr>
            <p:cNvPr id="26" name="TextBox 25"/>
            <p:cNvSpPr txBox="1"/>
            <p:nvPr/>
          </p:nvSpPr>
          <p:spPr>
            <a:xfrm>
              <a:off x="4526280" y="5899779"/>
              <a:ext cx="426720" cy="246221"/>
            </a:xfrm>
            <a:prstGeom prst="rect">
              <a:avLst/>
            </a:prstGeom>
            <a:noFill/>
          </p:spPr>
          <p:txBody>
            <a:bodyPr wrap="none" rtlCol="0">
              <a:spAutoFit/>
            </a:bodyPr>
            <a:lstStyle/>
            <a:p>
              <a:r>
                <a:rPr lang="en-US" sz="1000" i="1" dirty="0" smtClean="0"/>
                <a:t>time</a:t>
              </a:r>
              <a:endParaRPr lang="en-US" sz="1000" i="1"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u="sng" cap="small" dirty="0" smtClean="0">
                <a:solidFill>
                  <a:srgbClr val="730000"/>
                </a:solidFill>
              </a:rPr>
              <a:t>Interaction of </a:t>
            </a:r>
            <a:r>
              <a:rPr lang="en-US" sz="3200" u="sng" cap="small" dirty="0" err="1" smtClean="0">
                <a:solidFill>
                  <a:srgbClr val="730000"/>
                </a:solidFill>
              </a:rPr>
              <a:t>Sorafenib</a:t>
            </a:r>
            <a:r>
              <a:rPr lang="en-US" sz="3200" u="sng" cap="small" dirty="0" smtClean="0">
                <a:solidFill>
                  <a:srgbClr val="730000"/>
                </a:solidFill>
              </a:rPr>
              <a:t> with P-</a:t>
            </a:r>
            <a:r>
              <a:rPr lang="en-US" sz="3200" u="sng" cap="small" dirty="0" err="1" smtClean="0">
                <a:solidFill>
                  <a:srgbClr val="730000"/>
                </a:solidFill>
              </a:rPr>
              <a:t>gp</a:t>
            </a:r>
            <a:r>
              <a:rPr lang="en-US" sz="3200" u="sng" cap="small" dirty="0" smtClean="0">
                <a:solidFill>
                  <a:srgbClr val="730000"/>
                </a:solidFill>
              </a:rPr>
              <a:t> and BCRP</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8" name="Content Placeholder 2"/>
          <p:cNvSpPr>
            <a:spLocks noGrp="1"/>
          </p:cNvSpPr>
          <p:nvPr>
            <p:ph idx="1"/>
          </p:nvPr>
        </p:nvSpPr>
        <p:spPr>
          <a:xfrm>
            <a:off x="457200" y="1219200"/>
            <a:ext cx="8686800" cy="4830763"/>
          </a:xfrm>
        </p:spPr>
        <p:txBody>
          <a:bodyPr/>
          <a:lstStyle/>
          <a:p>
            <a:r>
              <a:rPr lang="en-US" sz="2800" dirty="0" smtClean="0"/>
              <a:t>High affinity substrate for BCRP</a:t>
            </a:r>
          </a:p>
          <a:p>
            <a:pPr lvl="1"/>
            <a:r>
              <a:rPr lang="en-US" sz="2400" dirty="0" smtClean="0">
                <a:solidFill>
                  <a:schemeClr val="accent1"/>
                </a:solidFill>
              </a:rPr>
              <a:t>Apparent Km of </a:t>
            </a:r>
            <a:r>
              <a:rPr lang="en-US" sz="2400" baseline="-8000" dirty="0" smtClean="0">
                <a:solidFill>
                  <a:schemeClr val="accent1"/>
                </a:solidFill>
              </a:rPr>
              <a:t>~</a:t>
            </a:r>
            <a:r>
              <a:rPr lang="en-US" sz="2400" dirty="0" smtClean="0">
                <a:solidFill>
                  <a:schemeClr val="accent1"/>
                </a:solidFill>
              </a:rPr>
              <a:t> 5 </a:t>
            </a:r>
            <a:r>
              <a:rPr lang="en-US" sz="2400" dirty="0" err="1" smtClean="0">
                <a:solidFill>
                  <a:schemeClr val="accent1"/>
                </a:solidFill>
              </a:rPr>
              <a:t>nM</a:t>
            </a:r>
            <a:endParaRPr lang="en-US" sz="2400" dirty="0" smtClean="0">
              <a:solidFill>
                <a:schemeClr val="accent1"/>
              </a:solidFill>
            </a:endParaRPr>
          </a:p>
          <a:p>
            <a:r>
              <a:rPr lang="en-US" sz="2800" u="sng" dirty="0" smtClean="0">
                <a:solidFill>
                  <a:schemeClr val="accent1"/>
                </a:solidFill>
              </a:rPr>
              <a:t>Not</a:t>
            </a:r>
            <a:r>
              <a:rPr lang="en-US" sz="2800" dirty="0" smtClean="0"/>
              <a:t> efficiently transported by P-</a:t>
            </a:r>
            <a:r>
              <a:rPr lang="en-US" sz="2800" dirty="0" err="1" smtClean="0"/>
              <a:t>gp</a:t>
            </a:r>
            <a:endParaRPr lang="en-US" sz="2800" dirty="0" smtClean="0"/>
          </a:p>
          <a:p>
            <a:r>
              <a:rPr lang="en-US" sz="2800" dirty="0" smtClean="0"/>
              <a:t>Inhibits P-gp mediated transport</a:t>
            </a:r>
          </a:p>
          <a:p>
            <a:pPr lvl="1"/>
            <a:r>
              <a:rPr lang="en-US" sz="2400" dirty="0" smtClean="0">
                <a:solidFill>
                  <a:schemeClr val="accent1"/>
                </a:solidFill>
              </a:rPr>
              <a:t>IC</a:t>
            </a:r>
            <a:r>
              <a:rPr lang="en-US" sz="2400" baseline="-25000" dirty="0" smtClean="0">
                <a:solidFill>
                  <a:schemeClr val="accent1"/>
                </a:solidFill>
              </a:rPr>
              <a:t>50 </a:t>
            </a:r>
            <a:r>
              <a:rPr lang="en-US" sz="2400" baseline="-8000" dirty="0" smtClean="0">
                <a:solidFill>
                  <a:schemeClr val="accent1"/>
                </a:solidFill>
              </a:rPr>
              <a:t>~</a:t>
            </a:r>
            <a:r>
              <a:rPr lang="en-US" sz="2400" dirty="0" smtClean="0">
                <a:solidFill>
                  <a:schemeClr val="accent1"/>
                </a:solidFill>
              </a:rPr>
              <a:t> 25 µM</a:t>
            </a:r>
          </a:p>
          <a:p>
            <a:r>
              <a:rPr lang="en-US" sz="2800" dirty="0" smtClean="0"/>
              <a:t>No inhibitory effect on BCRP mediated </a:t>
            </a:r>
          </a:p>
          <a:p>
            <a:pPr>
              <a:buNone/>
            </a:pPr>
            <a:r>
              <a:rPr lang="en-US" sz="2800" dirty="0" smtClean="0"/>
              <a:t>    transport of </a:t>
            </a:r>
            <a:r>
              <a:rPr lang="en-US" sz="2800" dirty="0" err="1" smtClean="0"/>
              <a:t>prazosin</a:t>
            </a:r>
            <a:r>
              <a:rPr lang="en-US" sz="2800" dirty="0" smtClean="0"/>
              <a:t> or </a:t>
            </a:r>
            <a:r>
              <a:rPr lang="en-US" sz="2800" dirty="0" err="1" smtClean="0"/>
              <a:t>mitoxantrone</a:t>
            </a:r>
            <a:endParaRPr 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chemeClr val="accent1"/>
                </a:solidFill>
              </a:rPr>
              <a:t>Limited </a:t>
            </a:r>
            <a:r>
              <a:rPr lang="en-US" dirty="0" err="1" smtClean="0">
                <a:solidFill>
                  <a:schemeClr val="accent1"/>
                </a:solidFill>
              </a:rPr>
              <a:t>Sorafenib</a:t>
            </a:r>
            <a:r>
              <a:rPr lang="en-US" dirty="0" smtClean="0">
                <a:solidFill>
                  <a:schemeClr val="accent1"/>
                </a:solidFill>
              </a:rPr>
              <a:t> Transport to the Brain</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35BFDF53-52DD-4C09-8483-61F8192C3533}" type="slidenum">
              <a:rPr lang="en-US" smtClean="0"/>
              <a:pPr>
                <a:defRPr/>
              </a:pPr>
              <a:t>8</a:t>
            </a:fld>
            <a:endParaRPr lang="en-US" dirty="0"/>
          </a:p>
        </p:txBody>
      </p:sp>
      <p:graphicFrame>
        <p:nvGraphicFramePr>
          <p:cNvPr id="54273" name="Object 1"/>
          <p:cNvGraphicFramePr>
            <a:graphicFrameLocks noChangeAspect="1"/>
          </p:cNvGraphicFramePr>
          <p:nvPr/>
        </p:nvGraphicFramePr>
        <p:xfrm>
          <a:off x="1295400" y="914400"/>
          <a:ext cx="6285267" cy="4800600"/>
        </p:xfrm>
        <a:graphic>
          <a:graphicData uri="http://schemas.openxmlformats.org/presentationml/2006/ole">
            <p:oleObj spid="_x0000_s1026" name="SPW 11.0 Graph" r:id="rId3" imgW="5588640" imgH="4262760" progId="">
              <p:embed/>
            </p:oleObj>
          </a:graphicData>
        </a:graphic>
      </p:graphicFrame>
      <p:sp>
        <p:nvSpPr>
          <p:cNvPr id="6" name="Rectangle 5"/>
          <p:cNvSpPr/>
          <p:nvPr/>
        </p:nvSpPr>
        <p:spPr>
          <a:xfrm>
            <a:off x="3810000" y="1600200"/>
            <a:ext cx="152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FVB WT MICE</a:t>
            </a:r>
            <a:endParaRPr lang="en-US" sz="1400" b="1" dirty="0"/>
          </a:p>
        </p:txBody>
      </p:sp>
      <p:sp>
        <p:nvSpPr>
          <p:cNvPr id="8" name="TextBox 7"/>
          <p:cNvSpPr txBox="1"/>
          <p:nvPr/>
        </p:nvSpPr>
        <p:spPr>
          <a:xfrm>
            <a:off x="1609519" y="6024280"/>
            <a:ext cx="5907386" cy="400110"/>
          </a:xfrm>
          <a:prstGeom prst="rect">
            <a:avLst/>
          </a:prstGeom>
          <a:solidFill>
            <a:schemeClr val="accent1"/>
          </a:solidFill>
        </p:spPr>
        <p:txBody>
          <a:bodyPr wrap="none" rtlCol="0">
            <a:spAutoFit/>
          </a:bodyPr>
          <a:lstStyle/>
          <a:p>
            <a:r>
              <a:rPr lang="en-US" sz="2000" b="1" dirty="0" smtClean="0">
                <a:solidFill>
                  <a:schemeClr val="bg1"/>
                </a:solidFill>
                <a:latin typeface="Corbel" pitchFamily="34" charset="0"/>
              </a:rPr>
              <a:t>Sorafenib transport to brain is restricted by the BBB</a:t>
            </a:r>
            <a:endParaRPr lang="en-US" sz="2000" b="1" dirty="0">
              <a:solidFill>
                <a:schemeClr val="bg1"/>
              </a:solidFill>
              <a:latin typeface="Corbel" pitchFamily="34" charset="0"/>
            </a:endParaRPr>
          </a:p>
        </p:txBody>
      </p:sp>
      <p:sp>
        <p:nvSpPr>
          <p:cNvPr id="10" name="TextBox 5"/>
          <p:cNvSpPr txBox="1">
            <a:spLocks noChangeArrowheads="1"/>
          </p:cNvSpPr>
          <p:nvPr/>
        </p:nvSpPr>
        <p:spPr bwMode="auto">
          <a:xfrm>
            <a:off x="304800" y="5681246"/>
            <a:ext cx="1681742" cy="338554"/>
          </a:xfrm>
          <a:prstGeom prst="rect">
            <a:avLst/>
          </a:prstGeom>
          <a:noFill/>
          <a:ln w="9525">
            <a:noFill/>
            <a:miter lim="800000"/>
            <a:headEnd/>
            <a:tailEnd/>
          </a:ln>
        </p:spPr>
        <p:txBody>
          <a:bodyPr wrap="none">
            <a:spAutoFit/>
          </a:bodyPr>
          <a:lstStyle/>
          <a:p>
            <a:r>
              <a:rPr lang="en-US" sz="1600" i="1" dirty="0" smtClean="0">
                <a:solidFill>
                  <a:schemeClr val="accent1"/>
                </a:solidFill>
                <a:latin typeface="Calibri" pitchFamily="34" charset="0"/>
              </a:rPr>
              <a:t>10 mg/kg </a:t>
            </a:r>
            <a:r>
              <a:rPr lang="en-US" sz="1600" i="1" dirty="0" err="1" smtClean="0">
                <a:solidFill>
                  <a:schemeClr val="accent1"/>
                </a:solidFill>
                <a:latin typeface="Calibri" pitchFamily="34" charset="0"/>
              </a:rPr>
              <a:t>i.v</a:t>
            </a:r>
            <a:r>
              <a:rPr lang="en-US" sz="1600" i="1" dirty="0" smtClean="0">
                <a:solidFill>
                  <a:schemeClr val="accent1"/>
                </a:solidFill>
                <a:latin typeface="Calibri" pitchFamily="34" charset="0"/>
              </a:rPr>
              <a:t>. dose</a:t>
            </a:r>
            <a:endParaRPr lang="en-US" sz="1600" i="1" dirty="0">
              <a:solidFill>
                <a:schemeClr val="accent1"/>
              </a:solidFill>
              <a:latin typeface="Calibri" pitchFamily="34" charset="0"/>
            </a:endParaRPr>
          </a:p>
        </p:txBody>
      </p:sp>
      <p:sp>
        <p:nvSpPr>
          <p:cNvPr id="11" name="TextBox 10"/>
          <p:cNvSpPr txBox="1"/>
          <p:nvPr/>
        </p:nvSpPr>
        <p:spPr>
          <a:xfrm>
            <a:off x="0" y="6583181"/>
            <a:ext cx="2503058" cy="276999"/>
          </a:xfrm>
          <a:prstGeom prst="rect">
            <a:avLst/>
          </a:prstGeom>
          <a:noFill/>
        </p:spPr>
        <p:txBody>
          <a:bodyPr wrap="none" rtlCol="0">
            <a:spAutoFit/>
          </a:bodyPr>
          <a:lstStyle/>
          <a:p>
            <a:r>
              <a:rPr lang="en-US" sz="1200" b="1" i="1" dirty="0" smtClean="0">
                <a:latin typeface="Corbel" pitchFamily="34" charset="0"/>
              </a:rPr>
              <a:t>Agarwal et al., October 2010, JPET</a:t>
            </a:r>
            <a:endParaRPr lang="en-US" sz="1200" b="1" i="1" dirty="0">
              <a:latin typeface="Corbel" pitchFamily="34" charset="0"/>
            </a:endParaRPr>
          </a:p>
        </p:txBody>
      </p:sp>
      <p:sp>
        <p:nvSpPr>
          <p:cNvPr id="13" name="Rectangle 12"/>
          <p:cNvSpPr/>
          <p:nvPr/>
        </p:nvSpPr>
        <p:spPr>
          <a:xfrm>
            <a:off x="5867400" y="2590800"/>
            <a:ext cx="2601994" cy="923330"/>
          </a:xfrm>
          <a:prstGeom prst="rect">
            <a:avLst/>
          </a:prstGeom>
          <a:ln/>
        </p:spPr>
        <p:style>
          <a:lnRef idx="2">
            <a:schemeClr val="accent3"/>
          </a:lnRef>
          <a:fillRef idx="1">
            <a:schemeClr val="lt1"/>
          </a:fillRef>
          <a:effectRef idx="0">
            <a:schemeClr val="accent3"/>
          </a:effectRef>
          <a:fontRef idx="minor">
            <a:schemeClr val="dk1"/>
          </a:fontRef>
        </p:style>
        <p:txBody>
          <a:bodyPr wrap="none">
            <a:spAutoFit/>
          </a:bodyPr>
          <a:lstStyle/>
          <a:p>
            <a:r>
              <a:rPr lang="en-US" b="1" dirty="0" smtClean="0">
                <a:latin typeface="Corbel" pitchFamily="34" charset="0"/>
                <a:ea typeface="Calibri"/>
                <a:cs typeface="Times New Roman"/>
              </a:rPr>
              <a:t>t ½ = 1.6 hrs</a:t>
            </a:r>
          </a:p>
          <a:p>
            <a:endParaRPr lang="en-US" b="1" dirty="0" smtClean="0">
              <a:latin typeface="Corbel" pitchFamily="34" charset="0"/>
              <a:ea typeface="Calibri"/>
              <a:cs typeface="Times New Roman"/>
            </a:endParaRPr>
          </a:p>
          <a:p>
            <a:r>
              <a:rPr lang="en-US" b="1" dirty="0" err="1" smtClean="0">
                <a:latin typeface="Corbel" pitchFamily="34" charset="0"/>
                <a:ea typeface="Calibri"/>
                <a:cs typeface="Times New Roman"/>
              </a:rPr>
              <a:t>AUC</a:t>
            </a:r>
            <a:r>
              <a:rPr lang="en-US" b="1" baseline="-25000" dirty="0" err="1" smtClean="0">
                <a:latin typeface="Corbel" pitchFamily="34" charset="0"/>
                <a:ea typeface="Calibri"/>
                <a:cs typeface="Times New Roman"/>
              </a:rPr>
              <a:t>brain</a:t>
            </a:r>
            <a:r>
              <a:rPr lang="en-US" b="1" dirty="0" smtClean="0">
                <a:latin typeface="Corbel" pitchFamily="34" charset="0"/>
                <a:ea typeface="Calibri"/>
                <a:cs typeface="Times New Roman"/>
              </a:rPr>
              <a:t>/</a:t>
            </a:r>
            <a:r>
              <a:rPr lang="en-US" b="1" dirty="0" err="1" smtClean="0">
                <a:latin typeface="Corbel" pitchFamily="34" charset="0"/>
                <a:ea typeface="Calibri"/>
                <a:cs typeface="Times New Roman"/>
              </a:rPr>
              <a:t>AUC</a:t>
            </a:r>
            <a:r>
              <a:rPr lang="en-US" b="1" baseline="-25000" dirty="0" err="1" smtClean="0">
                <a:latin typeface="Corbel" pitchFamily="34" charset="0"/>
                <a:ea typeface="Calibri"/>
                <a:cs typeface="Times New Roman"/>
              </a:rPr>
              <a:t>plasma</a:t>
            </a:r>
            <a:r>
              <a:rPr lang="en-US" b="1" baseline="-25000" dirty="0" smtClean="0">
                <a:latin typeface="Corbel" pitchFamily="34" charset="0"/>
                <a:ea typeface="Calibri"/>
                <a:cs typeface="Times New Roman"/>
              </a:rPr>
              <a:t> </a:t>
            </a:r>
            <a:r>
              <a:rPr lang="en-US" b="1" dirty="0" smtClean="0">
                <a:latin typeface="Corbel" pitchFamily="34" charset="0"/>
                <a:ea typeface="Calibri"/>
                <a:cs typeface="Times New Roman"/>
              </a:rPr>
              <a:t>= 0.06</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3251" name="Object 3"/>
          <p:cNvGraphicFramePr>
            <a:graphicFrameLocks noChangeAspect="1"/>
          </p:cNvGraphicFramePr>
          <p:nvPr/>
        </p:nvGraphicFramePr>
        <p:xfrm>
          <a:off x="990600" y="1161467"/>
          <a:ext cx="7086600" cy="4477333"/>
        </p:xfrm>
        <a:graphic>
          <a:graphicData uri="http://schemas.openxmlformats.org/presentationml/2006/ole">
            <p:oleObj spid="_x0000_s2050" name="SPW 11.0 Graph" r:id="rId3" imgW="6337300" imgH="4000500" progId="">
              <p:embed/>
            </p:oleObj>
          </a:graphicData>
        </a:graphic>
      </p:graphicFrame>
      <p:sp>
        <p:nvSpPr>
          <p:cNvPr id="53252" name="Title 1"/>
          <p:cNvSpPr>
            <a:spLocks noGrp="1"/>
          </p:cNvSpPr>
          <p:nvPr>
            <p:ph type="title"/>
          </p:nvPr>
        </p:nvSpPr>
        <p:spPr>
          <a:xfrm>
            <a:off x="0" y="0"/>
            <a:ext cx="9144000" cy="1143000"/>
          </a:xfrm>
        </p:spPr>
        <p:txBody>
          <a:bodyPr>
            <a:normAutofit fontScale="90000"/>
          </a:bodyPr>
          <a:lstStyle/>
          <a:p>
            <a:r>
              <a:rPr lang="en-US" dirty="0" smtClean="0">
                <a:solidFill>
                  <a:schemeClr val="accent1"/>
                </a:solidFill>
              </a:rPr>
              <a:t>BCRP-Mediated Efflux Predominant at the BBB</a:t>
            </a:r>
          </a:p>
        </p:txBody>
      </p:sp>
      <p:sp>
        <p:nvSpPr>
          <p:cNvPr id="5325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B702A0B6-221A-45C2-9B03-27CD9EC3224C}" type="slidenum">
              <a:rPr lang="en-US">
                <a:cs typeface="Arial" charset="0"/>
              </a:rPr>
              <a:pPr fontAlgn="base">
                <a:spcBef>
                  <a:spcPct val="0"/>
                </a:spcBef>
                <a:spcAft>
                  <a:spcPct val="0"/>
                </a:spcAft>
              </a:pPr>
              <a:t>9</a:t>
            </a:fld>
            <a:endParaRPr lang="en-US">
              <a:cs typeface="Arial" charset="0"/>
            </a:endParaRPr>
          </a:p>
        </p:txBody>
      </p:sp>
      <p:sp>
        <p:nvSpPr>
          <p:cNvPr id="53254" name="TextBox 5"/>
          <p:cNvSpPr txBox="1">
            <a:spLocks noChangeArrowheads="1"/>
          </p:cNvSpPr>
          <p:nvPr/>
        </p:nvSpPr>
        <p:spPr bwMode="auto">
          <a:xfrm>
            <a:off x="0" y="5867400"/>
            <a:ext cx="6147645" cy="646331"/>
          </a:xfrm>
          <a:prstGeom prst="rect">
            <a:avLst/>
          </a:prstGeom>
          <a:noFill/>
          <a:ln w="9525">
            <a:noFill/>
            <a:miter lim="800000"/>
            <a:headEnd/>
            <a:tailEnd/>
          </a:ln>
        </p:spPr>
        <p:txBody>
          <a:bodyPr wrap="none">
            <a:spAutoFit/>
          </a:bodyPr>
          <a:lstStyle/>
          <a:p>
            <a:r>
              <a:rPr lang="en-US" dirty="0">
                <a:solidFill>
                  <a:schemeClr val="accent3"/>
                </a:solidFill>
                <a:latin typeface="Calibri" pitchFamily="34" charset="0"/>
              </a:rPr>
              <a:t>Constant rate infusion of 2 mg/hr/kg into the peritoneal cavity</a:t>
            </a:r>
          </a:p>
          <a:p>
            <a:r>
              <a:rPr lang="en-US" dirty="0">
                <a:solidFill>
                  <a:schemeClr val="accent3"/>
                </a:solidFill>
                <a:latin typeface="Calibri" pitchFamily="34" charset="0"/>
              </a:rPr>
              <a:t>Blood and brain </a:t>
            </a:r>
            <a:r>
              <a:rPr lang="en-US" dirty="0" smtClean="0">
                <a:solidFill>
                  <a:schemeClr val="accent3"/>
                </a:solidFill>
                <a:latin typeface="Calibri" pitchFamily="34" charset="0"/>
              </a:rPr>
              <a:t>sampled </a:t>
            </a:r>
            <a:r>
              <a:rPr lang="en-US" dirty="0">
                <a:solidFill>
                  <a:schemeClr val="accent3"/>
                </a:solidFill>
                <a:latin typeface="Calibri" pitchFamily="34" charset="0"/>
              </a:rPr>
              <a:t>at 48 hours</a:t>
            </a:r>
          </a:p>
        </p:txBody>
      </p:sp>
      <p:sp>
        <p:nvSpPr>
          <p:cNvPr id="8" name="Down Arrow 7"/>
          <p:cNvSpPr/>
          <p:nvPr/>
        </p:nvSpPr>
        <p:spPr>
          <a:xfrm rot="13589936">
            <a:off x="5318018" y="2354717"/>
            <a:ext cx="107727" cy="2035175"/>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2777310" y="4515342"/>
            <a:ext cx="522900" cy="307777"/>
          </a:xfrm>
          <a:prstGeom prst="rect">
            <a:avLst/>
          </a:prstGeom>
          <a:noFill/>
        </p:spPr>
        <p:txBody>
          <a:bodyPr wrap="none" rtlCol="0">
            <a:spAutoFit/>
          </a:bodyPr>
          <a:lstStyle/>
          <a:p>
            <a:r>
              <a:rPr lang="en-US" sz="1400" b="1" dirty="0" smtClean="0">
                <a:solidFill>
                  <a:schemeClr val="accent3"/>
                </a:solidFill>
                <a:latin typeface="Corbel" pitchFamily="34" charset="0"/>
              </a:rPr>
              <a:t>0.09</a:t>
            </a:r>
            <a:endParaRPr lang="en-US" sz="1400" b="1" dirty="0">
              <a:solidFill>
                <a:schemeClr val="accent3"/>
              </a:solidFill>
              <a:latin typeface="Corbel" pitchFamily="34" charset="0"/>
            </a:endParaRPr>
          </a:p>
        </p:txBody>
      </p:sp>
      <p:sp>
        <p:nvSpPr>
          <p:cNvPr id="11" name="TextBox 10"/>
          <p:cNvSpPr txBox="1"/>
          <p:nvPr/>
        </p:nvSpPr>
        <p:spPr>
          <a:xfrm>
            <a:off x="3796047" y="3295068"/>
            <a:ext cx="872355" cy="307777"/>
          </a:xfrm>
          <a:prstGeom prst="rect">
            <a:avLst/>
          </a:prstGeom>
          <a:noFill/>
        </p:spPr>
        <p:txBody>
          <a:bodyPr wrap="none" rtlCol="0">
            <a:spAutoFit/>
          </a:bodyPr>
          <a:lstStyle/>
          <a:p>
            <a:r>
              <a:rPr lang="en-US" sz="1400" b="1" dirty="0" smtClean="0">
                <a:solidFill>
                  <a:schemeClr val="accent3"/>
                </a:solidFill>
                <a:latin typeface="Corbel" pitchFamily="34" charset="0"/>
              </a:rPr>
              <a:t>0.36 (4X)</a:t>
            </a:r>
            <a:endParaRPr lang="en-US" sz="1400" b="1" dirty="0">
              <a:solidFill>
                <a:schemeClr val="accent3"/>
              </a:solidFill>
              <a:latin typeface="Corbel" pitchFamily="34" charset="0"/>
            </a:endParaRPr>
          </a:p>
        </p:txBody>
      </p:sp>
      <p:sp>
        <p:nvSpPr>
          <p:cNvPr id="12" name="TextBox 11"/>
          <p:cNvSpPr txBox="1"/>
          <p:nvPr/>
        </p:nvSpPr>
        <p:spPr>
          <a:xfrm>
            <a:off x="5140584" y="4474557"/>
            <a:ext cx="506870" cy="307777"/>
          </a:xfrm>
          <a:prstGeom prst="rect">
            <a:avLst/>
          </a:prstGeom>
          <a:noFill/>
        </p:spPr>
        <p:txBody>
          <a:bodyPr wrap="none" rtlCol="0">
            <a:spAutoFit/>
          </a:bodyPr>
          <a:lstStyle/>
          <a:p>
            <a:r>
              <a:rPr lang="en-US" sz="1400" b="1" dirty="0" smtClean="0">
                <a:solidFill>
                  <a:schemeClr val="accent3"/>
                </a:solidFill>
                <a:latin typeface="Corbel" pitchFamily="34" charset="0"/>
              </a:rPr>
              <a:t>0.11</a:t>
            </a:r>
            <a:endParaRPr lang="en-US" sz="1400" b="1" dirty="0">
              <a:solidFill>
                <a:schemeClr val="accent3"/>
              </a:solidFill>
              <a:latin typeface="Corbel" pitchFamily="34" charset="0"/>
            </a:endParaRPr>
          </a:p>
        </p:txBody>
      </p:sp>
      <p:sp>
        <p:nvSpPr>
          <p:cNvPr id="13" name="TextBox 12"/>
          <p:cNvSpPr txBox="1"/>
          <p:nvPr/>
        </p:nvSpPr>
        <p:spPr>
          <a:xfrm>
            <a:off x="6705600" y="1732431"/>
            <a:ext cx="958917" cy="307777"/>
          </a:xfrm>
          <a:prstGeom prst="rect">
            <a:avLst/>
          </a:prstGeom>
          <a:noFill/>
        </p:spPr>
        <p:txBody>
          <a:bodyPr wrap="none" rtlCol="0">
            <a:spAutoFit/>
          </a:bodyPr>
          <a:lstStyle/>
          <a:p>
            <a:r>
              <a:rPr lang="en-US" sz="1400" b="1" dirty="0" smtClean="0">
                <a:solidFill>
                  <a:schemeClr val="accent3"/>
                </a:solidFill>
                <a:latin typeface="Corbel" pitchFamily="34" charset="0"/>
              </a:rPr>
              <a:t>0.91 (10X)</a:t>
            </a:r>
            <a:endParaRPr lang="en-US" sz="1400" b="1" dirty="0">
              <a:solidFill>
                <a:schemeClr val="accent3"/>
              </a:solidFill>
              <a:latin typeface="Corbel" pitchFamily="34" charset="0"/>
            </a:endParaRPr>
          </a:p>
        </p:txBody>
      </p:sp>
      <p:sp>
        <p:nvSpPr>
          <p:cNvPr id="16" name="TextBox 15"/>
          <p:cNvSpPr txBox="1"/>
          <p:nvPr/>
        </p:nvSpPr>
        <p:spPr>
          <a:xfrm>
            <a:off x="0" y="6583181"/>
            <a:ext cx="2503058" cy="276999"/>
          </a:xfrm>
          <a:prstGeom prst="rect">
            <a:avLst/>
          </a:prstGeom>
          <a:noFill/>
        </p:spPr>
        <p:txBody>
          <a:bodyPr wrap="none" rtlCol="0">
            <a:spAutoFit/>
          </a:bodyPr>
          <a:lstStyle/>
          <a:p>
            <a:r>
              <a:rPr lang="en-US" sz="1200" b="1" i="1" dirty="0" smtClean="0">
                <a:latin typeface="Corbel" pitchFamily="34" charset="0"/>
              </a:rPr>
              <a:t>Agarwal et al., October 2010, JPET</a:t>
            </a:r>
            <a:endParaRPr lang="en-US" sz="1200" b="1" i="1" dirty="0">
              <a:latin typeface="Corbel" pitchFamily="34" charset="0"/>
            </a:endParaRPr>
          </a:p>
        </p:txBody>
      </p:sp>
      <p:sp>
        <p:nvSpPr>
          <p:cNvPr id="14" name="TextBox 13"/>
          <p:cNvSpPr txBox="1"/>
          <p:nvPr/>
        </p:nvSpPr>
        <p:spPr>
          <a:xfrm rot="19078663">
            <a:off x="4983917" y="3017000"/>
            <a:ext cx="365980" cy="461665"/>
          </a:xfrm>
          <a:prstGeom prst="rect">
            <a:avLst/>
          </a:prstGeom>
          <a:noFill/>
        </p:spPr>
        <p:txBody>
          <a:bodyPr wrap="square" rtlCol="0">
            <a:spAutoFit/>
          </a:bodyPr>
          <a:lstStyle/>
          <a:p>
            <a:r>
              <a:rPr lang="en-US" sz="2400" b="1" dirty="0" smtClean="0">
                <a:solidFill>
                  <a:schemeClr val="accent3"/>
                </a:solidFill>
              </a:rPr>
              <a:t>?</a:t>
            </a:r>
            <a:endParaRPr lang="en-US" sz="2400" b="1" dirty="0">
              <a:solidFill>
                <a:schemeClr val="accent3"/>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123</TotalTime>
  <Words>1390</Words>
  <Application>Microsoft Office PowerPoint</Application>
  <PresentationFormat>On-screen Show (4:3)</PresentationFormat>
  <Paragraphs>207</Paragraphs>
  <Slides>19</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SPW 11.0 Graph</vt:lpstr>
      <vt:lpstr>Equation</vt:lpstr>
      <vt:lpstr>Innovators 2010</vt:lpstr>
      <vt:lpstr>Abstract</vt:lpstr>
      <vt:lpstr>Sorafenib : A Multi-targeted Kinase Inhibitor for Glioma</vt:lpstr>
      <vt:lpstr>Objective</vt:lpstr>
      <vt:lpstr>Materials and Methods – In Vitro</vt:lpstr>
      <vt:lpstr>Materials and Methods – In Vivo</vt:lpstr>
      <vt:lpstr>Interaction of Sorafenib with P-gp and BCRP</vt:lpstr>
      <vt:lpstr>Limited Sorafenib Transport to the Brain</vt:lpstr>
      <vt:lpstr>BCRP-Mediated Efflux Predominant at the BBB</vt:lpstr>
      <vt:lpstr>Elacridar Increases B/P Ratio in the Knockouts</vt:lpstr>
      <vt:lpstr>P-gp – BCRP Cooperation at the BBB </vt:lpstr>
      <vt:lpstr>Slide 12</vt:lpstr>
      <vt:lpstr>Efflux Clearance due to P-gp and BCRP</vt:lpstr>
      <vt:lpstr>Brain Efflux Index Method</vt:lpstr>
      <vt:lpstr>Brain Efflux Index of Sorafenib </vt:lpstr>
      <vt:lpstr>Brain Efflux Index of Sorafenib </vt:lpstr>
      <vt:lpstr>Summary</vt:lpstr>
      <vt:lpstr>Acknowledgements</vt:lpstr>
      <vt:lpstr>Contact info</vt:lpstr>
    </vt:vector>
  </TitlesOfParts>
  <Company>Advanstar</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Innovators 2009</dc:title>
  <dc:creator>adv</dc:creator>
  <cp:lastModifiedBy>Advanstar Communications</cp:lastModifiedBy>
  <cp:revision>20</cp:revision>
  <dcterms:created xsi:type="dcterms:W3CDTF">2010-11-09T19:51:02Z</dcterms:created>
  <dcterms:modified xsi:type="dcterms:W3CDTF">2010-11-09T19:52:50Z</dcterms:modified>
</cp:coreProperties>
</file>