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9" r:id="rId4"/>
    <p:sldId id="264" r:id="rId5"/>
    <p:sldId id="265" r:id="rId6"/>
    <p:sldId id="266" r:id="rId7"/>
    <p:sldId id="267" r:id="rId8"/>
    <p:sldId id="260" r:id="rId9"/>
    <p:sldId id="261" r:id="rId10"/>
    <p:sldId id="262" r:id="rId11"/>
    <p:sldId id="263"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4" r:id="rId25"/>
    <p:sldId id="285" r:id="rId26"/>
    <p:sldId id="286" r:id="rId27"/>
    <p:sldId id="280"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73" autoAdjust="0"/>
  </p:normalViewPr>
  <p:slideViewPr>
    <p:cSldViewPr snapToObjects="1">
      <p:cViewPr varScale="1">
        <p:scale>
          <a:sx n="71" d="100"/>
          <a:sy n="71"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umar\Documents\Kumar\VCU-Cruzer\Lab%20Note%20Book\Kumar%20Lab%20book\OnLine%20NNAL%20Method%20Note%20Book\Kumar-lab-book-a\signal_to_noise_resolu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umar\Documents\Kumar\VCU-Cruzer\Lab%20Note%20Book\Kumar%20Lab%20book\OnLine%20NNAL%20Method%20Note%20Book\MIP%20Colum%20Ruggedness%20DATA-%20July%20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umar\Documents\Kumar\VCU-Cruzer\Lab%20Note%20Book\Kumar%20Lab%20book\OnLine%20NNAL%20Method%20Note%20Book\MIP%20Colum%20Ruggedness%20DATA-%20July%20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964540565822388"/>
          <c:y val="7.8549964817145532E-2"/>
          <c:w val="0.68957946055149388"/>
          <c:h val="0.62839971853716514"/>
        </c:manualLayout>
      </c:layout>
      <c:scatterChart>
        <c:scatterStyle val="lineMarker"/>
        <c:ser>
          <c:idx val="0"/>
          <c:order val="0"/>
          <c:tx>
            <c:v>s/n</c:v>
          </c:tx>
          <c:marker>
            <c:symbol val="diamond"/>
            <c:size val="5"/>
            <c:spPr>
              <a:solidFill>
                <a:srgbClr val="000080"/>
              </a:solidFill>
              <a:ln>
                <a:solidFill>
                  <a:srgbClr val="000080"/>
                </a:solidFill>
                <a:prstDash val="solid"/>
              </a:ln>
            </c:spPr>
          </c:marker>
          <c:errBars>
            <c:errDir val="y"/>
            <c:errBarType val="both"/>
            <c:errValType val="cust"/>
            <c:plus>
              <c:numRef>
                <c:f>Sheet1!$G$3:$G$9</c:f>
                <c:numCache>
                  <c:formatCode>General</c:formatCode>
                  <c:ptCount val="7"/>
                  <c:pt idx="0">
                    <c:v>6.5574385243019755</c:v>
                  </c:pt>
                  <c:pt idx="1">
                    <c:v>7.5055534994651794</c:v>
                  </c:pt>
                  <c:pt idx="2">
                    <c:v>16.862186493255724</c:v>
                  </c:pt>
                  <c:pt idx="3">
                    <c:v>7.8102496759066584</c:v>
                  </c:pt>
                  <c:pt idx="4">
                    <c:v>6.6583281184790284</c:v>
                  </c:pt>
                  <c:pt idx="5">
                    <c:v>19.008769905844588</c:v>
                  </c:pt>
                  <c:pt idx="6">
                    <c:v>5.6025827377499002</c:v>
                  </c:pt>
                </c:numCache>
              </c:numRef>
            </c:plus>
            <c:minus>
              <c:numRef>
                <c:f>Sheet1!$G$3:$G$9</c:f>
                <c:numCache>
                  <c:formatCode>General</c:formatCode>
                  <c:ptCount val="7"/>
                  <c:pt idx="0">
                    <c:v>6.5574385243019755</c:v>
                  </c:pt>
                  <c:pt idx="1">
                    <c:v>7.5055534994651794</c:v>
                  </c:pt>
                  <c:pt idx="2">
                    <c:v>16.862186493255724</c:v>
                  </c:pt>
                  <c:pt idx="3">
                    <c:v>7.8102496759066584</c:v>
                  </c:pt>
                  <c:pt idx="4">
                    <c:v>6.6583281184790284</c:v>
                  </c:pt>
                  <c:pt idx="5">
                    <c:v>19.008769905844588</c:v>
                  </c:pt>
                  <c:pt idx="6">
                    <c:v>5.6025827377499002</c:v>
                  </c:pt>
                </c:numCache>
              </c:numRef>
            </c:minus>
            <c:spPr>
              <a:ln w="12700">
                <a:solidFill>
                  <a:srgbClr val="000000"/>
                </a:solidFill>
                <a:prstDash val="solid"/>
              </a:ln>
            </c:spPr>
          </c:errBars>
          <c:xVal>
            <c:numRef>
              <c:f>Sheet1!$A$3:$A$9</c:f>
              <c:numCache>
                <c:formatCode>General</c:formatCode>
                <c:ptCount val="7"/>
                <c:pt idx="0">
                  <c:v>20</c:v>
                </c:pt>
                <c:pt idx="1">
                  <c:v>40</c:v>
                </c:pt>
                <c:pt idx="2">
                  <c:v>100</c:v>
                </c:pt>
                <c:pt idx="3">
                  <c:v>150</c:v>
                </c:pt>
                <c:pt idx="4">
                  <c:v>200</c:v>
                </c:pt>
                <c:pt idx="5">
                  <c:v>250</c:v>
                </c:pt>
                <c:pt idx="6">
                  <c:v>1000</c:v>
                </c:pt>
              </c:numCache>
            </c:numRef>
          </c:xVal>
          <c:yVal>
            <c:numRef>
              <c:f>Sheet1!$F$3:$F$9</c:f>
              <c:numCache>
                <c:formatCode>General</c:formatCode>
                <c:ptCount val="7"/>
                <c:pt idx="0">
                  <c:v>43</c:v>
                </c:pt>
                <c:pt idx="1">
                  <c:v>82.666666666666671</c:v>
                </c:pt>
                <c:pt idx="2">
                  <c:v>201.66666666666652</c:v>
                </c:pt>
                <c:pt idx="3">
                  <c:v>249</c:v>
                </c:pt>
                <c:pt idx="4">
                  <c:v>293.66666666666708</c:v>
                </c:pt>
                <c:pt idx="5">
                  <c:v>319.66666666666708</c:v>
                </c:pt>
                <c:pt idx="6">
                  <c:v>98.613333333333259</c:v>
                </c:pt>
              </c:numCache>
            </c:numRef>
          </c:yVal>
        </c:ser>
        <c:axId val="122752384"/>
        <c:axId val="122766848"/>
      </c:scatterChart>
      <c:scatterChart>
        <c:scatterStyle val="lineMarker"/>
        <c:ser>
          <c:idx val="1"/>
          <c:order val="1"/>
          <c:tx>
            <c:v>Resolution</c:v>
          </c:tx>
          <c:spPr>
            <a:ln w="12700">
              <a:solidFill>
                <a:srgbClr val="FF00FF"/>
              </a:solidFill>
              <a:prstDash val="solid"/>
            </a:ln>
          </c:spPr>
          <c:marker>
            <c:symbol val="square"/>
            <c:size val="5"/>
            <c:spPr>
              <a:solidFill>
                <a:srgbClr val="FF00FF"/>
              </a:solidFill>
              <a:ln>
                <a:solidFill>
                  <a:srgbClr val="FF00FF"/>
                </a:solidFill>
                <a:prstDash val="solid"/>
              </a:ln>
            </c:spPr>
          </c:marker>
          <c:errBars>
            <c:errDir val="y"/>
            <c:errBarType val="both"/>
            <c:errValType val="cust"/>
            <c:plus>
              <c:numRef>
                <c:f>Sheet1!$Q$3:$Q$9</c:f>
                <c:numCache>
                  <c:formatCode>General</c:formatCode>
                  <c:ptCount val="7"/>
                  <c:pt idx="0">
                    <c:v>8.5975203036633228E-3</c:v>
                  </c:pt>
                  <c:pt idx="1">
                    <c:v>6.1880947800432417E-3</c:v>
                  </c:pt>
                  <c:pt idx="2">
                    <c:v>7.3935569855737371E-3</c:v>
                  </c:pt>
                  <c:pt idx="3">
                    <c:v>7.0100000000000422E-3</c:v>
                  </c:pt>
                  <c:pt idx="4">
                    <c:v>1.1860000000000129E-2</c:v>
                  </c:pt>
                  <c:pt idx="5">
                    <c:v>1.9655363983740324E-2</c:v>
                  </c:pt>
                  <c:pt idx="6">
                    <c:v>3.1514995240825372E-3</c:v>
                  </c:pt>
                </c:numCache>
              </c:numRef>
            </c:plus>
            <c:minus>
              <c:numRef>
                <c:f>Sheet1!$Q$3:$Q$9</c:f>
                <c:numCache>
                  <c:formatCode>General</c:formatCode>
                  <c:ptCount val="7"/>
                  <c:pt idx="0">
                    <c:v>8.5975203036633228E-3</c:v>
                  </c:pt>
                  <c:pt idx="1">
                    <c:v>6.1880947800432417E-3</c:v>
                  </c:pt>
                  <c:pt idx="2">
                    <c:v>7.3935569855737371E-3</c:v>
                  </c:pt>
                  <c:pt idx="3">
                    <c:v>7.0100000000000422E-3</c:v>
                  </c:pt>
                  <c:pt idx="4">
                    <c:v>1.1860000000000129E-2</c:v>
                  </c:pt>
                  <c:pt idx="5">
                    <c:v>1.9655363983740324E-2</c:v>
                  </c:pt>
                  <c:pt idx="6">
                    <c:v>3.1514995240825372E-3</c:v>
                  </c:pt>
                </c:numCache>
              </c:numRef>
            </c:minus>
            <c:spPr>
              <a:ln w="12700">
                <a:solidFill>
                  <a:srgbClr val="000000"/>
                </a:solidFill>
                <a:prstDash val="solid"/>
              </a:ln>
            </c:spPr>
          </c:errBars>
          <c:errBars>
            <c:errDir val="x"/>
            <c:errBarType val="both"/>
            <c:errValType val="fixedVal"/>
            <c:val val="1"/>
          </c:errBars>
          <c:xVal>
            <c:numRef>
              <c:f>Sheet1!$A$3:$A$9</c:f>
              <c:numCache>
                <c:formatCode>General</c:formatCode>
                <c:ptCount val="7"/>
                <c:pt idx="0">
                  <c:v>20</c:v>
                </c:pt>
                <c:pt idx="1">
                  <c:v>40</c:v>
                </c:pt>
                <c:pt idx="2">
                  <c:v>100</c:v>
                </c:pt>
                <c:pt idx="3">
                  <c:v>150</c:v>
                </c:pt>
                <c:pt idx="4">
                  <c:v>200</c:v>
                </c:pt>
                <c:pt idx="5">
                  <c:v>250</c:v>
                </c:pt>
                <c:pt idx="6">
                  <c:v>1000</c:v>
                </c:pt>
              </c:numCache>
            </c:numRef>
          </c:xVal>
          <c:yVal>
            <c:numRef>
              <c:f>Sheet1!$P$3:$P$9</c:f>
              <c:numCache>
                <c:formatCode>General</c:formatCode>
                <c:ptCount val="7"/>
                <c:pt idx="0">
                  <c:v>1.458181818181818</c:v>
                </c:pt>
                <c:pt idx="1">
                  <c:v>1.3879523809523808</c:v>
                </c:pt>
                <c:pt idx="2">
                  <c:v>1.3885172413793101</c:v>
                </c:pt>
                <c:pt idx="3">
                  <c:v>1.355486</c:v>
                </c:pt>
                <c:pt idx="4">
                  <c:v>1.322873</c:v>
                </c:pt>
                <c:pt idx="5">
                  <c:v>0.95233333333333314</c:v>
                </c:pt>
                <c:pt idx="6">
                  <c:v>0.13772549019608024</c:v>
                </c:pt>
              </c:numCache>
            </c:numRef>
          </c:yVal>
        </c:ser>
        <c:axId val="122768768"/>
        <c:axId val="122778752"/>
      </c:scatterChart>
      <c:valAx>
        <c:axId val="122752384"/>
        <c:scaling>
          <c:orientation val="minMax"/>
        </c:scaling>
        <c:axPos val="b"/>
        <c:title>
          <c:tx>
            <c:rich>
              <a:bodyPr/>
              <a:lstStyle/>
              <a:p>
                <a:pPr>
                  <a:defRPr sz="1400" b="1" i="0" u="none" strike="noStrike" baseline="0">
                    <a:solidFill>
                      <a:srgbClr val="000000"/>
                    </a:solidFill>
                    <a:latin typeface="Arial"/>
                    <a:ea typeface="Arial"/>
                    <a:cs typeface="Arial"/>
                  </a:defRPr>
                </a:pPr>
                <a:r>
                  <a:rPr lang="en-US" sz="1400" dirty="0" err="1"/>
                  <a:t>Inj</a:t>
                </a:r>
                <a:r>
                  <a:rPr lang="en-US" sz="1400" dirty="0"/>
                  <a:t> </a:t>
                </a:r>
                <a:r>
                  <a:rPr lang="en-US" sz="1400" dirty="0" err="1" smtClean="0"/>
                  <a:t>Vol</a:t>
                </a:r>
                <a:r>
                  <a:rPr lang="en-US" sz="1400" dirty="0" smtClean="0"/>
                  <a:t> (</a:t>
                </a:r>
                <a:r>
                  <a:rPr lang="en-US" sz="1400" dirty="0" err="1" smtClean="0"/>
                  <a:t>mcl</a:t>
                </a:r>
                <a:r>
                  <a:rPr lang="en-US" sz="1400" dirty="0" smtClean="0"/>
                  <a:t>)</a:t>
                </a:r>
                <a:endParaRPr lang="en-US" sz="1400" dirty="0"/>
              </a:p>
            </c:rich>
          </c:tx>
          <c:layout>
            <c:manualLayout>
              <c:xMode val="edge"/>
              <c:yMode val="edge"/>
              <c:x val="0.45454592011918676"/>
              <c:y val="0.80060549833084016"/>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2766848"/>
        <c:crosses val="autoZero"/>
        <c:crossBetween val="midCat"/>
        <c:majorUnit val="100"/>
      </c:valAx>
      <c:valAx>
        <c:axId val="122766848"/>
        <c:scaling>
          <c:orientation val="minMax"/>
        </c:scaling>
        <c:axPos val="l"/>
        <c:title>
          <c:tx>
            <c:rich>
              <a:bodyPr/>
              <a:lstStyle/>
              <a:p>
                <a:pPr>
                  <a:defRPr sz="1400" b="1" i="0" u="none" strike="noStrike" baseline="0">
                    <a:solidFill>
                      <a:srgbClr val="000000"/>
                    </a:solidFill>
                    <a:latin typeface="Arial"/>
                    <a:ea typeface="Arial"/>
                    <a:cs typeface="Arial"/>
                  </a:defRPr>
                </a:pPr>
                <a:r>
                  <a:rPr lang="en-US" sz="1400"/>
                  <a:t>s/n</a:t>
                </a:r>
              </a:p>
            </c:rich>
          </c:tx>
          <c:layout>
            <c:manualLayout>
              <c:xMode val="edge"/>
              <c:yMode val="edge"/>
              <c:x val="3.5476718403547991E-2"/>
              <c:y val="0.35951725067599177"/>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2752384"/>
        <c:crosses val="autoZero"/>
        <c:crossBetween val="midCat"/>
      </c:valAx>
      <c:valAx>
        <c:axId val="122768768"/>
        <c:scaling>
          <c:orientation val="minMax"/>
        </c:scaling>
        <c:delete val="1"/>
        <c:axPos val="b"/>
        <c:numFmt formatCode="General" sourceLinked="1"/>
        <c:tickLblPos val="none"/>
        <c:crossAx val="122778752"/>
        <c:crosses val="autoZero"/>
        <c:crossBetween val="midCat"/>
      </c:valAx>
      <c:valAx>
        <c:axId val="122778752"/>
        <c:scaling>
          <c:orientation val="minMax"/>
        </c:scaling>
        <c:axPos val="r"/>
        <c:title>
          <c:tx>
            <c:rich>
              <a:bodyPr/>
              <a:lstStyle/>
              <a:p>
                <a:pPr>
                  <a:defRPr sz="1200" b="1" i="0" u="none" strike="noStrike" baseline="0">
                    <a:solidFill>
                      <a:srgbClr val="000000"/>
                    </a:solidFill>
                    <a:latin typeface="Arial"/>
                    <a:ea typeface="Arial"/>
                    <a:cs typeface="Arial"/>
                  </a:defRPr>
                </a:pPr>
                <a:r>
                  <a:rPr lang="en-US" sz="1200"/>
                  <a:t>Resolution</a:t>
                </a:r>
              </a:p>
            </c:rich>
          </c:tx>
          <c:layout>
            <c:manualLayout>
              <c:xMode val="edge"/>
              <c:yMode val="edge"/>
              <c:x val="0.91574372493903888"/>
              <c:y val="0.28700938062500492"/>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2768768"/>
        <c:crosses val="max"/>
        <c:crossBetween val="midCat"/>
      </c:valAx>
      <c:spPr>
        <a:noFill/>
        <a:ln w="12700">
          <a:noFill/>
          <a:prstDash val="solid"/>
        </a:ln>
      </c:spPr>
    </c:plotArea>
    <c:legend>
      <c:legendPos val="b"/>
      <c:layout>
        <c:manualLayout>
          <c:xMode val="edge"/>
          <c:yMode val="edge"/>
          <c:x val="0.33037740570677326"/>
          <c:y val="0.90634567959972179"/>
          <c:w val="0.34589847000832386"/>
          <c:h val="7.2507552870090794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Lot to Lot Uniformity Study</a:t>
            </a:r>
          </a:p>
        </c:rich>
      </c:tx>
    </c:title>
    <c:plotArea>
      <c:layout/>
      <c:barChart>
        <c:barDir val="col"/>
        <c:grouping val="clustered"/>
        <c:ser>
          <c:idx val="0"/>
          <c:order val="0"/>
          <c:tx>
            <c:strRef>
              <c:f>Sheet4!$N$28</c:f>
              <c:strCache>
                <c:ptCount val="1"/>
                <c:pt idx="0">
                  <c:v>Lot 1</c:v>
                </c:pt>
              </c:strCache>
            </c:strRef>
          </c:tx>
          <c:spPr>
            <a:solidFill>
              <a:srgbClr val="6699FF"/>
            </a:solidFill>
          </c:spPr>
          <c:errBars>
            <c:errBarType val="both"/>
            <c:errValType val="cust"/>
            <c:plus>
              <c:numRef>
                <c:f>Sheet4!$O$31:$Q$31</c:f>
                <c:numCache>
                  <c:formatCode>General</c:formatCode>
                  <c:ptCount val="3"/>
                  <c:pt idx="0">
                    <c:v>1.4176561267017921E-2</c:v>
                  </c:pt>
                  <c:pt idx="1">
                    <c:v>6.7679570327341823E-3</c:v>
                  </c:pt>
                  <c:pt idx="2">
                    <c:v>0.14376307662149196</c:v>
                  </c:pt>
                </c:numCache>
              </c:numRef>
            </c:plus>
            <c:minus>
              <c:numRef>
                <c:f>Sheet4!$O$31:$Q$31</c:f>
                <c:numCache>
                  <c:formatCode>General</c:formatCode>
                  <c:ptCount val="3"/>
                  <c:pt idx="0">
                    <c:v>1.4176561267017921E-2</c:v>
                  </c:pt>
                  <c:pt idx="1">
                    <c:v>6.7679570327341823E-3</c:v>
                  </c:pt>
                  <c:pt idx="2">
                    <c:v>0.14376307662149196</c:v>
                  </c:pt>
                </c:numCache>
              </c:numRef>
            </c:minus>
          </c:errBars>
          <c:cat>
            <c:strRef>
              <c:f>(Sheet4!$O$27,Sheet4!$P$27,Sheet4!$Q$27)</c:f>
              <c:strCache>
                <c:ptCount val="3"/>
                <c:pt idx="0">
                  <c:v>QCL</c:v>
                </c:pt>
                <c:pt idx="1">
                  <c:v>QCM</c:v>
                </c:pt>
                <c:pt idx="2">
                  <c:v>QCH</c:v>
                </c:pt>
              </c:strCache>
            </c:strRef>
          </c:cat>
          <c:val>
            <c:numRef>
              <c:f>(Sheet4!$O$28,Sheet4!$P$28,Sheet4!$Q$28)</c:f>
              <c:numCache>
                <c:formatCode>General</c:formatCode>
                <c:ptCount val="3"/>
                <c:pt idx="0">
                  <c:v>0.1260639069661442</c:v>
                </c:pt>
                <c:pt idx="1">
                  <c:v>1.254226026797846</c:v>
                </c:pt>
                <c:pt idx="2">
                  <c:v>5.7781693447059483</c:v>
                </c:pt>
              </c:numCache>
            </c:numRef>
          </c:val>
        </c:ser>
        <c:ser>
          <c:idx val="1"/>
          <c:order val="1"/>
          <c:tx>
            <c:strRef>
              <c:f>Sheet4!$N$29</c:f>
              <c:strCache>
                <c:ptCount val="1"/>
                <c:pt idx="0">
                  <c:v>Lot 2</c:v>
                </c:pt>
              </c:strCache>
            </c:strRef>
          </c:tx>
          <c:spPr>
            <a:solidFill>
              <a:srgbClr val="003399"/>
            </a:solidFill>
          </c:spPr>
          <c:errBars>
            <c:errBarType val="both"/>
            <c:errValType val="cust"/>
            <c:plus>
              <c:numRef>
                <c:f>Sheet4!$O$32:$Q$32</c:f>
                <c:numCache>
                  <c:formatCode>General</c:formatCode>
                  <c:ptCount val="3"/>
                  <c:pt idx="0">
                    <c:v>1.1963763601971105E-2</c:v>
                  </c:pt>
                  <c:pt idx="1">
                    <c:v>3.0010840077142602E-2</c:v>
                  </c:pt>
                  <c:pt idx="2">
                    <c:v>6.313535428253457E-2</c:v>
                  </c:pt>
                </c:numCache>
              </c:numRef>
            </c:plus>
            <c:minus>
              <c:numRef>
                <c:f>Sheet4!$O$32:$Q$32</c:f>
                <c:numCache>
                  <c:formatCode>General</c:formatCode>
                  <c:ptCount val="3"/>
                  <c:pt idx="0">
                    <c:v>1.1963763601971105E-2</c:v>
                  </c:pt>
                  <c:pt idx="1">
                    <c:v>3.0010840077142602E-2</c:v>
                  </c:pt>
                  <c:pt idx="2">
                    <c:v>6.313535428253457E-2</c:v>
                  </c:pt>
                </c:numCache>
              </c:numRef>
            </c:minus>
          </c:errBars>
          <c:cat>
            <c:strRef>
              <c:f>(Sheet4!$O$27,Sheet4!$P$27,Sheet4!$Q$27)</c:f>
              <c:strCache>
                <c:ptCount val="3"/>
                <c:pt idx="0">
                  <c:v>QCL</c:v>
                </c:pt>
                <c:pt idx="1">
                  <c:v>QCM</c:v>
                </c:pt>
                <c:pt idx="2">
                  <c:v>QCH</c:v>
                </c:pt>
              </c:strCache>
            </c:strRef>
          </c:cat>
          <c:val>
            <c:numRef>
              <c:f>(Sheet4!$O$29,Sheet4!$P$29,Sheet4!$Q$29)</c:f>
              <c:numCache>
                <c:formatCode>General</c:formatCode>
                <c:ptCount val="3"/>
                <c:pt idx="0">
                  <c:v>0.120423526483599</c:v>
                </c:pt>
                <c:pt idx="1">
                  <c:v>1.2595919038597538</c:v>
                </c:pt>
                <c:pt idx="2">
                  <c:v>6.4276254986528594</c:v>
                </c:pt>
              </c:numCache>
            </c:numRef>
          </c:val>
        </c:ser>
        <c:ser>
          <c:idx val="2"/>
          <c:order val="2"/>
          <c:tx>
            <c:strRef>
              <c:f>Sheet4!$N$30</c:f>
              <c:strCache>
                <c:ptCount val="1"/>
                <c:pt idx="0">
                  <c:v>Lot 3</c:v>
                </c:pt>
              </c:strCache>
            </c:strRef>
          </c:tx>
          <c:spPr>
            <a:solidFill>
              <a:srgbClr val="9900FF"/>
            </a:solidFill>
          </c:spPr>
          <c:errBars>
            <c:errBarType val="both"/>
            <c:errValType val="cust"/>
            <c:plus>
              <c:numRef>
                <c:f>Sheet4!$O$33:$Q$33</c:f>
                <c:numCache>
                  <c:formatCode>General</c:formatCode>
                  <c:ptCount val="3"/>
                  <c:pt idx="0">
                    <c:v>1.6379275583293912E-2</c:v>
                  </c:pt>
                  <c:pt idx="1">
                    <c:v>5.2351140270532955E-2</c:v>
                  </c:pt>
                  <c:pt idx="2">
                    <c:v>5.4935291152990673E-2</c:v>
                  </c:pt>
                </c:numCache>
              </c:numRef>
            </c:plus>
            <c:minus>
              <c:numRef>
                <c:f>Sheet4!$O$33:$Q$33</c:f>
                <c:numCache>
                  <c:formatCode>General</c:formatCode>
                  <c:ptCount val="3"/>
                  <c:pt idx="0">
                    <c:v>1.6379275583293912E-2</c:v>
                  </c:pt>
                  <c:pt idx="1">
                    <c:v>5.2351140270532955E-2</c:v>
                  </c:pt>
                  <c:pt idx="2">
                    <c:v>5.4935291152990673E-2</c:v>
                  </c:pt>
                </c:numCache>
              </c:numRef>
            </c:minus>
          </c:errBars>
          <c:cat>
            <c:strRef>
              <c:f>(Sheet4!$O$27,Sheet4!$P$27,Sheet4!$Q$27)</c:f>
              <c:strCache>
                <c:ptCount val="3"/>
                <c:pt idx="0">
                  <c:v>QCL</c:v>
                </c:pt>
                <c:pt idx="1">
                  <c:v>QCM</c:v>
                </c:pt>
                <c:pt idx="2">
                  <c:v>QCH</c:v>
                </c:pt>
              </c:strCache>
            </c:strRef>
          </c:cat>
          <c:val>
            <c:numRef>
              <c:f>(Sheet4!$O$30,Sheet4!$P$30,Sheet4!$Q$30)</c:f>
              <c:numCache>
                <c:formatCode>General</c:formatCode>
                <c:ptCount val="3"/>
                <c:pt idx="0">
                  <c:v>0.13197513601195499</c:v>
                </c:pt>
                <c:pt idx="1">
                  <c:v>1.2651540525661298</c:v>
                </c:pt>
                <c:pt idx="2">
                  <c:v>6.3490062532278628</c:v>
                </c:pt>
              </c:numCache>
            </c:numRef>
          </c:val>
        </c:ser>
        <c:axId val="122891264"/>
        <c:axId val="122950784"/>
      </c:barChart>
      <c:catAx>
        <c:axId val="122891264"/>
        <c:scaling>
          <c:orientation val="minMax"/>
        </c:scaling>
        <c:axPos val="b"/>
        <c:title>
          <c:tx>
            <c:rich>
              <a:bodyPr/>
              <a:lstStyle/>
              <a:p>
                <a:pPr>
                  <a:defRPr/>
                </a:pPr>
                <a:r>
                  <a:rPr lang="en-US"/>
                  <a:t>Control Levels</a:t>
                </a:r>
              </a:p>
            </c:rich>
          </c:tx>
        </c:title>
        <c:majorTickMark val="none"/>
        <c:tickLblPos val="nextTo"/>
        <c:crossAx val="122950784"/>
        <c:crosses val="autoZero"/>
        <c:auto val="1"/>
        <c:lblAlgn val="ctr"/>
        <c:lblOffset val="100"/>
      </c:catAx>
      <c:valAx>
        <c:axId val="122950784"/>
        <c:scaling>
          <c:orientation val="minMax"/>
        </c:scaling>
        <c:axPos val="l"/>
        <c:title>
          <c:tx>
            <c:rich>
              <a:bodyPr/>
              <a:lstStyle/>
              <a:p>
                <a:pPr>
                  <a:defRPr sz="1100"/>
                </a:pPr>
                <a:r>
                  <a:rPr lang="en-US" sz="1100" dirty="0"/>
                  <a:t>NNAL Peak Area </a:t>
                </a:r>
                <a:r>
                  <a:rPr lang="en-US" sz="1100" dirty="0" smtClean="0"/>
                  <a:t>/</a:t>
                </a:r>
              </a:p>
              <a:p>
                <a:pPr>
                  <a:defRPr sz="1100"/>
                </a:pPr>
                <a:r>
                  <a:rPr lang="en-US" sz="1100" dirty="0" smtClean="0"/>
                  <a:t> </a:t>
                </a:r>
                <a:r>
                  <a:rPr lang="en-US" sz="1100" dirty="0"/>
                  <a:t>IS Peak Area</a:t>
                </a:r>
              </a:p>
            </c:rich>
          </c:tx>
        </c:title>
        <c:numFmt formatCode="General" sourceLinked="1"/>
        <c:tickLblPos val="nextTo"/>
        <c:crossAx val="122891264"/>
        <c:crosses val="autoZero"/>
        <c:crossBetween val="between"/>
      </c:valAx>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a:t>Column Packing Uniformity Study</a:t>
            </a:r>
          </a:p>
        </c:rich>
      </c:tx>
    </c:title>
    <c:plotArea>
      <c:layout/>
      <c:barChart>
        <c:barDir val="col"/>
        <c:grouping val="clustered"/>
        <c:ser>
          <c:idx val="0"/>
          <c:order val="0"/>
          <c:tx>
            <c:strRef>
              <c:f>Sheet4!$N$12</c:f>
              <c:strCache>
                <c:ptCount val="1"/>
                <c:pt idx="0">
                  <c:v>Col 1</c:v>
                </c:pt>
              </c:strCache>
            </c:strRef>
          </c:tx>
          <c:spPr>
            <a:solidFill>
              <a:srgbClr val="6699FF"/>
            </a:solidFill>
          </c:spPr>
          <c:errBars>
            <c:errBarType val="both"/>
            <c:errValType val="cust"/>
            <c:plus>
              <c:numRef>
                <c:f>Sheet4!$O$15:$Q$15</c:f>
                <c:numCache>
                  <c:formatCode>General</c:formatCode>
                  <c:ptCount val="3"/>
                  <c:pt idx="0">
                    <c:v>8.4193944799621726E-3</c:v>
                  </c:pt>
                  <c:pt idx="1">
                    <c:v>1.8637078661905483E-2</c:v>
                  </c:pt>
                  <c:pt idx="2">
                    <c:v>7.8398126816480534E-2</c:v>
                  </c:pt>
                </c:numCache>
              </c:numRef>
            </c:plus>
            <c:minus>
              <c:numRef>
                <c:f>Sheet4!$O$15:$Q$15</c:f>
                <c:numCache>
                  <c:formatCode>General</c:formatCode>
                  <c:ptCount val="3"/>
                  <c:pt idx="0">
                    <c:v>8.4193944799621726E-3</c:v>
                  </c:pt>
                  <c:pt idx="1">
                    <c:v>1.8637078661905483E-2</c:v>
                  </c:pt>
                  <c:pt idx="2">
                    <c:v>7.8398126816480534E-2</c:v>
                  </c:pt>
                </c:numCache>
              </c:numRef>
            </c:minus>
          </c:errBars>
          <c:cat>
            <c:strRef>
              <c:f>(Sheet4!$O$11,Sheet4!$P$11,Sheet4!$Q$11)</c:f>
              <c:strCache>
                <c:ptCount val="3"/>
                <c:pt idx="0">
                  <c:v>QCL</c:v>
                </c:pt>
                <c:pt idx="1">
                  <c:v>QCM</c:v>
                </c:pt>
                <c:pt idx="2">
                  <c:v>QCH</c:v>
                </c:pt>
              </c:strCache>
            </c:strRef>
          </c:cat>
          <c:val>
            <c:numRef>
              <c:f>(Sheet4!$O$12,Sheet4!$P$12,Sheet4!$Q$12)</c:f>
              <c:numCache>
                <c:formatCode>General</c:formatCode>
                <c:ptCount val="3"/>
                <c:pt idx="0">
                  <c:v>0.13447974887881495</c:v>
                </c:pt>
                <c:pt idx="1">
                  <c:v>1.2886655968552521</c:v>
                </c:pt>
                <c:pt idx="2">
                  <c:v>5.7396869434349034</c:v>
                </c:pt>
              </c:numCache>
            </c:numRef>
          </c:val>
        </c:ser>
        <c:ser>
          <c:idx val="1"/>
          <c:order val="1"/>
          <c:tx>
            <c:strRef>
              <c:f>Sheet4!$N$13</c:f>
              <c:strCache>
                <c:ptCount val="1"/>
                <c:pt idx="0">
                  <c:v>Col 2</c:v>
                </c:pt>
              </c:strCache>
            </c:strRef>
          </c:tx>
          <c:errBars>
            <c:errBarType val="both"/>
            <c:errValType val="cust"/>
            <c:plus>
              <c:numRef>
                <c:f>Sheet4!$O$16:$Q$16</c:f>
                <c:numCache>
                  <c:formatCode>General</c:formatCode>
                  <c:ptCount val="3"/>
                  <c:pt idx="0">
                    <c:v>1.4176561267017921E-2</c:v>
                  </c:pt>
                  <c:pt idx="1">
                    <c:v>6.7679570327341823E-3</c:v>
                  </c:pt>
                  <c:pt idx="2">
                    <c:v>0.14376307662149196</c:v>
                  </c:pt>
                </c:numCache>
              </c:numRef>
            </c:plus>
            <c:minus>
              <c:numRef>
                <c:f>Sheet4!$O$17:$Q$17</c:f>
                <c:numCache>
                  <c:formatCode>General</c:formatCode>
                  <c:ptCount val="3"/>
                  <c:pt idx="0">
                    <c:v>4.1576432349567814E-3</c:v>
                  </c:pt>
                  <c:pt idx="1">
                    <c:v>1.5608000000000007E-2</c:v>
                  </c:pt>
                  <c:pt idx="2">
                    <c:v>0.13950099999999999</c:v>
                  </c:pt>
                </c:numCache>
              </c:numRef>
            </c:minus>
          </c:errBars>
          <c:cat>
            <c:strRef>
              <c:f>(Sheet4!$O$11,Sheet4!$P$11,Sheet4!$Q$11)</c:f>
              <c:strCache>
                <c:ptCount val="3"/>
                <c:pt idx="0">
                  <c:v>QCL</c:v>
                </c:pt>
                <c:pt idx="1">
                  <c:v>QCM</c:v>
                </c:pt>
                <c:pt idx="2">
                  <c:v>QCH</c:v>
                </c:pt>
              </c:strCache>
            </c:strRef>
          </c:cat>
          <c:val>
            <c:numRef>
              <c:f>(Sheet4!$O$13,Sheet4!$P$13,Sheet4!$Q$13)</c:f>
              <c:numCache>
                <c:formatCode>General</c:formatCode>
                <c:ptCount val="3"/>
                <c:pt idx="0">
                  <c:v>0.1260639069661442</c:v>
                </c:pt>
                <c:pt idx="1">
                  <c:v>1.254226026797846</c:v>
                </c:pt>
                <c:pt idx="2">
                  <c:v>5.7781693447059483</c:v>
                </c:pt>
              </c:numCache>
            </c:numRef>
          </c:val>
        </c:ser>
        <c:ser>
          <c:idx val="2"/>
          <c:order val="2"/>
          <c:tx>
            <c:strRef>
              <c:f>Sheet4!$N$14</c:f>
              <c:strCache>
                <c:ptCount val="1"/>
                <c:pt idx="0">
                  <c:v>Col 3</c:v>
                </c:pt>
              </c:strCache>
            </c:strRef>
          </c:tx>
          <c:spPr>
            <a:solidFill>
              <a:srgbClr val="9900FF"/>
            </a:solidFill>
          </c:spPr>
          <c:errBars>
            <c:errBarType val="both"/>
            <c:errValType val="cust"/>
            <c:plus>
              <c:numRef>
                <c:f>Sheet4!$O$17:$Q$17</c:f>
                <c:numCache>
                  <c:formatCode>General</c:formatCode>
                  <c:ptCount val="3"/>
                  <c:pt idx="0">
                    <c:v>4.1576432349567814E-3</c:v>
                  </c:pt>
                  <c:pt idx="1">
                    <c:v>1.5608000000000007E-2</c:v>
                  </c:pt>
                  <c:pt idx="2">
                    <c:v>0.13950099999999999</c:v>
                  </c:pt>
                </c:numCache>
              </c:numRef>
            </c:plus>
            <c:minus>
              <c:numRef>
                <c:f>Sheet4!$O$17:$Q$17</c:f>
                <c:numCache>
                  <c:formatCode>General</c:formatCode>
                  <c:ptCount val="3"/>
                  <c:pt idx="0">
                    <c:v>4.1576432349567814E-3</c:v>
                  </c:pt>
                  <c:pt idx="1">
                    <c:v>1.5608000000000007E-2</c:v>
                  </c:pt>
                  <c:pt idx="2">
                    <c:v>0.13950099999999999</c:v>
                  </c:pt>
                </c:numCache>
              </c:numRef>
            </c:minus>
          </c:errBars>
          <c:cat>
            <c:strRef>
              <c:f>(Sheet4!$O$11,Sheet4!$P$11,Sheet4!$Q$11)</c:f>
              <c:strCache>
                <c:ptCount val="3"/>
                <c:pt idx="0">
                  <c:v>QCL</c:v>
                </c:pt>
                <c:pt idx="1">
                  <c:v>QCM</c:v>
                </c:pt>
                <c:pt idx="2">
                  <c:v>QCH</c:v>
                </c:pt>
              </c:strCache>
            </c:strRef>
          </c:cat>
          <c:val>
            <c:numRef>
              <c:f>(Sheet4!$O$14,Sheet4!$P$14,Sheet4!$Q$14)</c:f>
              <c:numCache>
                <c:formatCode>General</c:formatCode>
                <c:ptCount val="3"/>
                <c:pt idx="0">
                  <c:v>0.14308542632570342</c:v>
                </c:pt>
                <c:pt idx="1">
                  <c:v>1.2926289999999998</c:v>
                </c:pt>
                <c:pt idx="2">
                  <c:v>5.6798010000000003</c:v>
                </c:pt>
              </c:numCache>
            </c:numRef>
          </c:val>
        </c:ser>
        <c:axId val="122990592"/>
        <c:axId val="122992512"/>
      </c:barChart>
      <c:catAx>
        <c:axId val="122990592"/>
        <c:scaling>
          <c:orientation val="minMax"/>
        </c:scaling>
        <c:axPos val="b"/>
        <c:title>
          <c:tx>
            <c:rich>
              <a:bodyPr/>
              <a:lstStyle/>
              <a:p>
                <a:pPr>
                  <a:defRPr sz="1100"/>
                </a:pPr>
                <a:r>
                  <a:rPr lang="en-US" sz="1100"/>
                  <a:t>Control Levels</a:t>
                </a:r>
              </a:p>
            </c:rich>
          </c:tx>
        </c:title>
        <c:majorTickMark val="none"/>
        <c:tickLblPos val="nextTo"/>
        <c:crossAx val="122992512"/>
        <c:crosses val="autoZero"/>
        <c:auto val="1"/>
        <c:lblAlgn val="ctr"/>
        <c:lblOffset val="100"/>
      </c:catAx>
      <c:valAx>
        <c:axId val="122992512"/>
        <c:scaling>
          <c:orientation val="minMax"/>
        </c:scaling>
        <c:axPos val="l"/>
        <c:title>
          <c:tx>
            <c:rich>
              <a:bodyPr/>
              <a:lstStyle/>
              <a:p>
                <a:pPr>
                  <a:defRPr sz="1100"/>
                </a:pPr>
                <a:r>
                  <a:rPr lang="en-US" sz="1100" dirty="0"/>
                  <a:t>NNAL Peak Area / </a:t>
                </a:r>
                <a:endParaRPr lang="en-US" sz="1100" dirty="0" smtClean="0"/>
              </a:p>
              <a:p>
                <a:pPr>
                  <a:defRPr sz="1100"/>
                </a:pPr>
                <a:r>
                  <a:rPr lang="en-US" sz="1100" dirty="0" smtClean="0"/>
                  <a:t>IS </a:t>
                </a:r>
                <a:r>
                  <a:rPr lang="en-US" sz="1100" dirty="0"/>
                  <a:t>Peak Area</a:t>
                </a:r>
              </a:p>
            </c:rich>
          </c:tx>
        </c:title>
        <c:numFmt formatCode="General" sourceLinked="1"/>
        <c:tickLblPos val="nextTo"/>
        <c:crossAx val="122990592"/>
        <c:crosses val="autoZero"/>
        <c:crossBetween val="between"/>
      </c:valAx>
    </c:plotArea>
    <c:legend>
      <c:legendPos val="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10/25/2009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10/25/2009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10/25/2009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10/25/2009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10/25/2009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10/25/2009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10/25/2009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10/25/2009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10/25/2009</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10/25/2009</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10/25/2009</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10/25/2009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10/25/2009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10/25/2009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d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d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3.pd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3.pd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2.png"/><Relationship Id="rId4" Type="http://schemas.openxmlformats.org/officeDocument/2006/relationships/image" Target="../media/image3.pd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3.pd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3.pd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pd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pd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3.pd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3.pdf"/><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3.pd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png"/><Relationship Id="rId4" Type="http://schemas.openxmlformats.org/officeDocument/2006/relationships/image" Target="../media/image3.pd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3.pd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3.pd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2.png"/><Relationship Id="rId4" Type="http://schemas.openxmlformats.org/officeDocument/2006/relationships/image" Target="../media/image3.pd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d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pd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pd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png"/><Relationship Id="rId4" Type="http://schemas.openxmlformats.org/officeDocument/2006/relationships/image" Target="../media/image3.pd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cap="small" dirty="0" smtClean="0">
                <a:solidFill>
                  <a:schemeClr val="accent1">
                    <a:lumMod val="75000"/>
                  </a:schemeClr>
                </a:solidFill>
              </a:rPr>
              <a:t>Young Innovators 2009</a:t>
            </a:r>
            <a:endParaRPr lang="en-US" cap="small" dirty="0">
              <a:solidFill>
                <a:schemeClr val="accent1">
                  <a:lumMod val="75000"/>
                </a:schemeClr>
              </a:solidFill>
            </a:endParaRPr>
          </a:p>
        </p:txBody>
      </p:sp>
      <p:sp>
        <p:nvSpPr>
          <p:cNvPr id="3" name="Subtitle 2"/>
          <p:cNvSpPr>
            <a:spLocks noGrp="1"/>
          </p:cNvSpPr>
          <p:nvPr>
            <p:ph type="subTitle" idx="1"/>
          </p:nvPr>
        </p:nvSpPr>
        <p:spPr>
          <a:xfrm>
            <a:off x="304799" y="1905000"/>
            <a:ext cx="8458201" cy="3124200"/>
          </a:xfrm>
        </p:spPr>
        <p:txBody>
          <a:bodyPr>
            <a:normAutofit fontScale="92500" lnSpcReduction="10000"/>
          </a:bodyPr>
          <a:lstStyle/>
          <a:p>
            <a:endParaRPr lang="en-US" sz="2400" b="1" dirty="0" smtClean="0">
              <a:solidFill>
                <a:schemeClr val="tx1"/>
              </a:solidFill>
            </a:endParaRPr>
          </a:p>
          <a:p>
            <a:r>
              <a:rPr lang="en-US" sz="2400" b="1" dirty="0" smtClean="0">
                <a:solidFill>
                  <a:schemeClr val="tx1"/>
                </a:solidFill>
              </a:rPr>
              <a:t>On-Line Microfluidic Extraction using Molecularly Imprinted Polymers for Analysis of Urinary Tobacco Specific Nitrosamines – A Potential Tool to Assess Cancer Risks</a:t>
            </a:r>
            <a:endParaRPr lang="en-US" sz="2400" dirty="0" smtClean="0">
              <a:solidFill>
                <a:schemeClr val="tx1"/>
              </a:solidFill>
            </a:endParaRPr>
          </a:p>
          <a:p>
            <a:endParaRPr lang="en-US" sz="2000" dirty="0" smtClean="0">
              <a:solidFill>
                <a:schemeClr val="bg2">
                  <a:lumMod val="10000"/>
                </a:schemeClr>
              </a:solidFill>
            </a:endParaRPr>
          </a:p>
          <a:p>
            <a:endParaRPr lang="en-US" sz="2000" dirty="0" smtClean="0">
              <a:solidFill>
                <a:schemeClr val="bg2">
                  <a:lumMod val="10000"/>
                </a:schemeClr>
              </a:solidFill>
            </a:endParaRPr>
          </a:p>
          <a:p>
            <a:r>
              <a:rPr lang="en-US" sz="2000" dirty="0" smtClean="0">
                <a:solidFill>
                  <a:schemeClr val="bg2">
                    <a:lumMod val="10000"/>
                  </a:schemeClr>
                </a:solidFill>
              </a:rPr>
              <a:t>Kumar Shah*</a:t>
            </a:r>
            <a:r>
              <a:rPr lang="en-US" sz="2000" baseline="30000" dirty="0" smtClean="0">
                <a:solidFill>
                  <a:schemeClr val="bg2">
                    <a:lumMod val="10000"/>
                  </a:schemeClr>
                </a:solidFill>
              </a:rPr>
              <a:t>1</a:t>
            </a:r>
            <a:r>
              <a:rPr lang="en-US" sz="2000" dirty="0" smtClean="0">
                <a:solidFill>
                  <a:schemeClr val="bg2">
                    <a:lumMod val="10000"/>
                  </a:schemeClr>
                </a:solidFill>
              </a:rPr>
              <a:t>, Michael Peoples</a:t>
            </a:r>
            <a:r>
              <a:rPr lang="en-US" sz="2000" baseline="30000" dirty="0" smtClean="0">
                <a:solidFill>
                  <a:schemeClr val="bg2">
                    <a:lumMod val="10000"/>
                  </a:schemeClr>
                </a:solidFill>
              </a:rPr>
              <a:t>2</a:t>
            </a:r>
            <a:r>
              <a:rPr lang="en-US" sz="2000" dirty="0" smtClean="0">
                <a:solidFill>
                  <a:schemeClr val="bg2">
                    <a:lumMod val="10000"/>
                  </a:schemeClr>
                </a:solidFill>
              </a:rPr>
              <a:t>, Matthew Halquist</a:t>
            </a:r>
            <a:r>
              <a:rPr lang="en-US" sz="2000" baseline="30000" dirty="0" smtClean="0">
                <a:solidFill>
                  <a:schemeClr val="bg2">
                    <a:lumMod val="10000"/>
                  </a:schemeClr>
                </a:solidFill>
              </a:rPr>
              <a:t>1</a:t>
            </a:r>
            <a:r>
              <a:rPr lang="en-US" sz="2000" dirty="0" smtClean="0">
                <a:solidFill>
                  <a:schemeClr val="bg2">
                    <a:lumMod val="10000"/>
                  </a:schemeClr>
                </a:solidFill>
              </a:rPr>
              <a:t> and H Thomas Karnes</a:t>
            </a:r>
            <a:r>
              <a:rPr lang="en-US" sz="2000" baseline="30000" dirty="0" smtClean="0">
                <a:solidFill>
                  <a:schemeClr val="bg2">
                    <a:lumMod val="10000"/>
                  </a:schemeClr>
                </a:solidFill>
              </a:rPr>
              <a:t>1</a:t>
            </a:r>
          </a:p>
          <a:p>
            <a:endParaRPr lang="en-US" sz="2000" baseline="30000" dirty="0" smtClean="0">
              <a:solidFill>
                <a:schemeClr val="bg2">
                  <a:lumMod val="10000"/>
                </a:schemeClr>
              </a:solidFill>
            </a:endParaRPr>
          </a:p>
          <a:p>
            <a:r>
              <a:rPr lang="en-US" sz="2000" baseline="30000" dirty="0" smtClean="0">
                <a:solidFill>
                  <a:schemeClr val="bg2">
                    <a:lumMod val="10000"/>
                  </a:schemeClr>
                </a:solidFill>
              </a:rPr>
              <a:t>1 – Virginia Commonwealth University, Department of Pharmaceutics. Richmond, VA. USA.</a:t>
            </a:r>
          </a:p>
          <a:p>
            <a:r>
              <a:rPr lang="en-US" sz="2000" baseline="30000" dirty="0" smtClean="0">
                <a:solidFill>
                  <a:schemeClr val="bg2">
                    <a:lumMod val="10000"/>
                  </a:schemeClr>
                </a:solidFill>
              </a:rPr>
              <a:t>2 – Pfizer Inc., Richmond, VA. USA</a:t>
            </a:r>
          </a:p>
        </p:txBody>
      </p:sp>
      <p:pic>
        <p:nvPicPr>
          <p:cNvPr id="6" name="Picture 5"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648200" y="5560568"/>
            <a:ext cx="2489073" cy="764032"/>
          </a:xfrm>
          <a:prstGeom prst="rect">
            <a:avLst/>
          </a:prstGeom>
        </p:spPr>
      </p:pic>
      <p:pic>
        <p:nvPicPr>
          <p:cNvPr id="7" name="Picture 6"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57400" y="5562600"/>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cap="small" dirty="0" smtClean="0">
                <a:solidFill>
                  <a:srgbClr val="730000"/>
                </a:solidFill>
              </a:rPr>
              <a:t>On-Line Schematic Diagram</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aphicFrame>
        <p:nvGraphicFramePr>
          <p:cNvPr id="7" name="Group 3"/>
          <p:cNvGraphicFramePr>
            <a:graphicFrameLocks noGrp="1"/>
          </p:cNvGraphicFramePr>
          <p:nvPr/>
        </p:nvGraphicFramePr>
        <p:xfrm>
          <a:off x="4826000" y="4343400"/>
          <a:ext cx="4165600" cy="1905001"/>
        </p:xfrm>
        <a:graphic>
          <a:graphicData uri="http://schemas.openxmlformats.org/drawingml/2006/table">
            <a:tbl>
              <a:tblPr/>
              <a:tblGrid>
                <a:gridCol w="1041400"/>
                <a:gridCol w="1041400"/>
                <a:gridCol w="1041400"/>
                <a:gridCol w="1041400"/>
              </a:tblGrid>
              <a:tr h="625475">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Time </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Mobile Phase A </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(mL/min)</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Mobile Phase B</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(mL/min)</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Valve Position</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9088">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0.01</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0.25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0.75</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rgbClr val="FF0000"/>
                          </a:solidFill>
                          <a:effectLst/>
                          <a:latin typeface="Arial" charset="0"/>
                        </a:rPr>
                        <a:t>A</a:t>
                      </a:r>
                    </a:p>
                  </a:txBody>
                  <a:tcPr marL="73152" marR="73152" anchor="ctr" anchorCtr="1" horzOverflow="overflow">
                    <a:lnL>
                      <a:noFill/>
                    </a:lnL>
                    <a:lnR>
                      <a:noFill/>
                    </a:lnR>
                    <a:lnT>
                      <a:noFill/>
                    </a:lnT>
                    <a:lnB>
                      <a:noFill/>
                    </a:lnB>
                    <a:lnTlToBr>
                      <a:noFill/>
                    </a:lnTlToBr>
                    <a:lnBlToTr>
                      <a:noFill/>
                    </a:lnBlToTr>
                    <a:noFill/>
                  </a:tcPr>
                </a:tc>
              </a:tr>
              <a:tr h="320675">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3.20</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0.25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chemeClr val="tx1"/>
                          </a:solidFill>
                          <a:effectLst/>
                          <a:latin typeface="Arial" charset="0"/>
                        </a:rPr>
                        <a:t>0.75</a:t>
                      </a:r>
                      <a:endParaRPr kumimoji="0" lang="en-US" sz="1200" b="0" i="0" u="none" strike="noStrike" cap="none" normalizeH="0" baseline="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rgbClr val="006600"/>
                          </a:solidFill>
                          <a:effectLst/>
                          <a:latin typeface="Arial" charset="0"/>
                        </a:rPr>
                        <a:t>B</a:t>
                      </a:r>
                    </a:p>
                  </a:txBody>
                  <a:tcPr marL="73152" marR="73152" anchor="ctr" anchorCtr="1" horzOverflow="overflow">
                    <a:lnL>
                      <a:noFill/>
                    </a:lnL>
                    <a:lnR>
                      <a:noFill/>
                    </a:lnR>
                    <a:lnT>
                      <a:noFill/>
                    </a:lnT>
                    <a:lnB>
                      <a:noFill/>
                    </a:lnB>
                    <a:lnTlToBr>
                      <a:noFill/>
                    </a:lnTlToBr>
                    <a:lnBlToTr>
                      <a:noFill/>
                    </a:lnBlToTr>
                    <a:noFill/>
                  </a:tcPr>
                </a:tc>
              </a:tr>
              <a:tr h="319088">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4.51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0.25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0.75</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FF0000"/>
                          </a:solidFill>
                          <a:effectLst/>
                          <a:latin typeface="Arial" charset="0"/>
                        </a:rPr>
                        <a:t>A</a:t>
                      </a:r>
                    </a:p>
                  </a:txBody>
                  <a:tcPr marL="73152" marR="73152" anchor="ctr" anchorCtr="1" horzOverflow="overflow">
                    <a:lnL>
                      <a:noFill/>
                    </a:lnL>
                    <a:lnR>
                      <a:noFill/>
                    </a:lnR>
                    <a:lnT>
                      <a:noFill/>
                    </a:lnT>
                    <a:lnB>
                      <a:noFill/>
                    </a:lnB>
                    <a:lnTlToBr>
                      <a:noFill/>
                    </a:lnTlToBr>
                    <a:lnBlToTr>
                      <a:noFill/>
                    </a:lnBlToTr>
                    <a:noFill/>
                  </a:tcPr>
                </a:tc>
              </a:tr>
              <a:tr h="320675">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chemeClr val="tx1"/>
                          </a:solidFill>
                          <a:effectLst/>
                          <a:latin typeface="Arial" charset="0"/>
                        </a:rPr>
                        <a:t>6.00</a:t>
                      </a:r>
                      <a:endParaRPr kumimoji="0" lang="en-US" sz="1200" b="0" i="0" u="none" strike="noStrike" cap="none" normalizeH="0" baseline="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smtClean="0">
                          <a:ln>
                            <a:noFill/>
                          </a:ln>
                          <a:solidFill>
                            <a:schemeClr val="tx1"/>
                          </a:solidFill>
                          <a:effectLst/>
                          <a:latin typeface="Arial" charset="0"/>
                        </a:rPr>
                        <a:t>0.25 </a:t>
                      </a:r>
                      <a:endParaRPr kumimoji="0" lang="en-US" sz="1200" b="0" i="0" u="none" strike="noStrike" cap="none" normalizeH="0" baseline="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0.75 </a:t>
                      </a:r>
                      <a:endParaRPr kumimoji="0" lang="en-US" sz="1200" b="0" i="0" u="none" strike="noStrike" cap="none" normalizeH="0" baseline="0" dirty="0" smtClean="0">
                        <a:ln>
                          <a:noFill/>
                        </a:ln>
                        <a:solidFill>
                          <a:srgbClr val="763B00"/>
                        </a:solidFill>
                        <a:effectLst/>
                        <a:latin typeface="Times New Roman" pitchFamily="18" charset="0"/>
                      </a:endParaRP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rgbClr val="FF0000"/>
                          </a:solidFill>
                          <a:effectLst/>
                          <a:latin typeface="Arial" charset="0"/>
                        </a:rPr>
                        <a:t>A</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Oval 26"/>
          <p:cNvSpPr>
            <a:spLocks noChangeArrowheads="1"/>
          </p:cNvSpPr>
          <p:nvPr/>
        </p:nvSpPr>
        <p:spPr bwMode="auto">
          <a:xfrm>
            <a:off x="1812925" y="1670050"/>
            <a:ext cx="1463675" cy="1503363"/>
          </a:xfrm>
          <a:prstGeom prst="ellipse">
            <a:avLst/>
          </a:prstGeom>
          <a:noFill/>
          <a:ln w="9525">
            <a:solidFill>
              <a:schemeClr val="tx1"/>
            </a:solidFill>
            <a:round/>
            <a:headEnd/>
            <a:tailEnd/>
          </a:ln>
        </p:spPr>
        <p:txBody>
          <a:bodyPr wrap="none" anchor="ctr"/>
          <a:lstStyle/>
          <a:p>
            <a:endParaRPr lang="en-US" sz="2000"/>
          </a:p>
        </p:txBody>
      </p:sp>
      <p:sp>
        <p:nvSpPr>
          <p:cNvPr id="9" name="Oval 27"/>
          <p:cNvSpPr>
            <a:spLocks noChangeArrowheads="1"/>
          </p:cNvSpPr>
          <p:nvPr/>
        </p:nvSpPr>
        <p:spPr bwMode="auto">
          <a:xfrm>
            <a:off x="2509838" y="1778000"/>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0" name="Oval 28"/>
          <p:cNvSpPr>
            <a:spLocks noChangeArrowheads="1"/>
          </p:cNvSpPr>
          <p:nvPr/>
        </p:nvSpPr>
        <p:spPr bwMode="auto">
          <a:xfrm>
            <a:off x="2057400" y="2135188"/>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1" name="Oval 29"/>
          <p:cNvSpPr>
            <a:spLocks noChangeArrowheads="1"/>
          </p:cNvSpPr>
          <p:nvPr/>
        </p:nvSpPr>
        <p:spPr bwMode="auto">
          <a:xfrm>
            <a:off x="2057400" y="2743200"/>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2" name="Oval 30"/>
          <p:cNvSpPr>
            <a:spLocks noChangeArrowheads="1"/>
          </p:cNvSpPr>
          <p:nvPr/>
        </p:nvSpPr>
        <p:spPr bwMode="auto">
          <a:xfrm>
            <a:off x="3001963" y="2063750"/>
            <a:ext cx="36512" cy="36513"/>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3" name="Oval 31"/>
          <p:cNvSpPr>
            <a:spLocks noChangeArrowheads="1"/>
          </p:cNvSpPr>
          <p:nvPr/>
        </p:nvSpPr>
        <p:spPr bwMode="auto">
          <a:xfrm>
            <a:off x="2498725" y="3030538"/>
            <a:ext cx="36513"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4" name="Oval 32"/>
          <p:cNvSpPr>
            <a:spLocks noChangeArrowheads="1"/>
          </p:cNvSpPr>
          <p:nvPr/>
        </p:nvSpPr>
        <p:spPr bwMode="auto">
          <a:xfrm>
            <a:off x="3001963" y="2706688"/>
            <a:ext cx="34925" cy="36512"/>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15" name="Line 33"/>
          <p:cNvSpPr>
            <a:spLocks noChangeShapeType="1"/>
          </p:cNvSpPr>
          <p:nvPr/>
        </p:nvSpPr>
        <p:spPr bwMode="auto">
          <a:xfrm>
            <a:off x="1401763" y="2139950"/>
            <a:ext cx="685800" cy="0"/>
          </a:xfrm>
          <a:prstGeom prst="line">
            <a:avLst/>
          </a:prstGeom>
          <a:noFill/>
          <a:ln w="9525">
            <a:solidFill>
              <a:schemeClr val="tx1"/>
            </a:solidFill>
            <a:round/>
            <a:headEnd/>
            <a:tailEnd/>
          </a:ln>
        </p:spPr>
        <p:txBody>
          <a:bodyPr/>
          <a:lstStyle/>
          <a:p>
            <a:endParaRPr lang="en-US" sz="2000"/>
          </a:p>
        </p:txBody>
      </p:sp>
      <p:sp>
        <p:nvSpPr>
          <p:cNvPr id="16" name="Line 34"/>
          <p:cNvSpPr>
            <a:spLocks noChangeShapeType="1"/>
          </p:cNvSpPr>
          <p:nvPr/>
        </p:nvSpPr>
        <p:spPr bwMode="auto">
          <a:xfrm>
            <a:off x="1401763" y="1622425"/>
            <a:ext cx="0" cy="517525"/>
          </a:xfrm>
          <a:prstGeom prst="line">
            <a:avLst/>
          </a:prstGeom>
          <a:noFill/>
          <a:ln w="9525">
            <a:solidFill>
              <a:schemeClr val="tx1"/>
            </a:solidFill>
            <a:round/>
            <a:headEnd/>
            <a:tailEnd type="triangle" w="med" len="med"/>
          </a:ln>
        </p:spPr>
        <p:txBody>
          <a:bodyPr/>
          <a:lstStyle/>
          <a:p>
            <a:endParaRPr lang="en-US" sz="2000"/>
          </a:p>
        </p:txBody>
      </p:sp>
      <p:sp>
        <p:nvSpPr>
          <p:cNvPr id="17" name="Line 35"/>
          <p:cNvSpPr>
            <a:spLocks noChangeShapeType="1"/>
          </p:cNvSpPr>
          <p:nvPr/>
        </p:nvSpPr>
        <p:spPr bwMode="auto">
          <a:xfrm flipH="1">
            <a:off x="1401763" y="2749550"/>
            <a:ext cx="685800" cy="0"/>
          </a:xfrm>
          <a:prstGeom prst="line">
            <a:avLst/>
          </a:prstGeom>
          <a:noFill/>
          <a:ln w="9525">
            <a:solidFill>
              <a:schemeClr val="tx1"/>
            </a:solidFill>
            <a:round/>
            <a:headEnd/>
            <a:tailEnd type="triangle" w="med" len="med"/>
          </a:ln>
        </p:spPr>
        <p:txBody>
          <a:bodyPr/>
          <a:lstStyle/>
          <a:p>
            <a:endParaRPr lang="en-US" sz="2000"/>
          </a:p>
        </p:txBody>
      </p:sp>
      <p:sp>
        <p:nvSpPr>
          <p:cNvPr id="18" name="Line 36"/>
          <p:cNvSpPr>
            <a:spLocks noChangeShapeType="1"/>
          </p:cNvSpPr>
          <p:nvPr/>
        </p:nvSpPr>
        <p:spPr bwMode="auto">
          <a:xfrm>
            <a:off x="1401763" y="2749550"/>
            <a:ext cx="0" cy="517525"/>
          </a:xfrm>
          <a:prstGeom prst="line">
            <a:avLst/>
          </a:prstGeom>
          <a:noFill/>
          <a:ln w="9525">
            <a:solidFill>
              <a:schemeClr val="tx1"/>
            </a:solidFill>
            <a:round/>
            <a:headEnd/>
            <a:tailEnd type="triangle" w="med" len="med"/>
          </a:ln>
        </p:spPr>
        <p:txBody>
          <a:bodyPr/>
          <a:lstStyle/>
          <a:p>
            <a:endParaRPr lang="en-US" sz="2000"/>
          </a:p>
        </p:txBody>
      </p:sp>
      <p:sp>
        <p:nvSpPr>
          <p:cNvPr id="19" name="Freeform 37"/>
          <p:cNvSpPr>
            <a:spLocks/>
          </p:cNvSpPr>
          <p:nvPr/>
        </p:nvSpPr>
        <p:spPr bwMode="auto">
          <a:xfrm>
            <a:off x="2530475" y="1787525"/>
            <a:ext cx="0" cy="212725"/>
          </a:xfrm>
          <a:custGeom>
            <a:avLst/>
            <a:gdLst>
              <a:gd name="T0" fmla="*/ 0 w 1"/>
              <a:gd name="T1" fmla="*/ 0 h 216"/>
              <a:gd name="T2" fmla="*/ 0 w 1"/>
              <a:gd name="T3" fmla="*/ 216 h 216"/>
              <a:gd name="T4" fmla="*/ 0 60000 65536"/>
              <a:gd name="T5" fmla="*/ 0 60000 65536"/>
              <a:gd name="T6" fmla="*/ 0 w 1"/>
              <a:gd name="T7" fmla="*/ 0 h 216"/>
              <a:gd name="T8" fmla="*/ 0 w 1"/>
              <a:gd name="T9" fmla="*/ 216 h 216"/>
            </a:gdLst>
            <a:ahLst/>
            <a:cxnLst>
              <a:cxn ang="T4">
                <a:pos x="T0" y="T1"/>
              </a:cxn>
              <a:cxn ang="T5">
                <a:pos x="T2" y="T3"/>
              </a:cxn>
            </a:cxnLst>
            <a:rect l="T6" t="T7" r="T8" b="T9"/>
            <a:pathLst>
              <a:path w="1" h="216">
                <a:moveTo>
                  <a:pt x="0" y="0"/>
                </a:moveTo>
                <a:lnTo>
                  <a:pt x="0" y="216"/>
                </a:lnTo>
              </a:path>
            </a:pathLst>
          </a:custGeom>
          <a:noFill/>
          <a:ln w="9525">
            <a:solidFill>
              <a:schemeClr val="tx1"/>
            </a:solidFill>
            <a:round/>
            <a:headEnd type="none" w="med" len="med"/>
            <a:tailEnd type="triangle" w="med" len="med"/>
          </a:ln>
        </p:spPr>
        <p:txBody>
          <a:bodyPr/>
          <a:lstStyle/>
          <a:p>
            <a:endParaRPr lang="en-US" sz="2000"/>
          </a:p>
        </p:txBody>
      </p:sp>
      <p:sp>
        <p:nvSpPr>
          <p:cNvPr id="20" name="Freeform 38"/>
          <p:cNvSpPr>
            <a:spLocks/>
          </p:cNvSpPr>
          <p:nvPr/>
        </p:nvSpPr>
        <p:spPr bwMode="auto">
          <a:xfrm>
            <a:off x="2522538" y="2844800"/>
            <a:ext cx="1587" cy="201613"/>
          </a:xfrm>
          <a:custGeom>
            <a:avLst/>
            <a:gdLst>
              <a:gd name="T0" fmla="*/ 0 w 1"/>
              <a:gd name="T1" fmla="*/ 0 h 208"/>
              <a:gd name="T2" fmla="*/ 0 w 1"/>
              <a:gd name="T3" fmla="*/ 208 h 208"/>
              <a:gd name="T4" fmla="*/ 0 60000 65536"/>
              <a:gd name="T5" fmla="*/ 0 60000 65536"/>
              <a:gd name="T6" fmla="*/ 0 w 1"/>
              <a:gd name="T7" fmla="*/ 0 h 208"/>
              <a:gd name="T8" fmla="*/ 1 w 1"/>
              <a:gd name="T9" fmla="*/ 208 h 208"/>
            </a:gdLst>
            <a:ahLst/>
            <a:cxnLst>
              <a:cxn ang="T4">
                <a:pos x="T0" y="T1"/>
              </a:cxn>
              <a:cxn ang="T5">
                <a:pos x="T2" y="T3"/>
              </a:cxn>
            </a:cxnLst>
            <a:rect l="T6" t="T7" r="T8" b="T9"/>
            <a:pathLst>
              <a:path w="1" h="208">
                <a:moveTo>
                  <a:pt x="0" y="0"/>
                </a:moveTo>
                <a:lnTo>
                  <a:pt x="0" y="208"/>
                </a:lnTo>
              </a:path>
            </a:pathLst>
          </a:custGeom>
          <a:noFill/>
          <a:ln w="9525">
            <a:solidFill>
              <a:schemeClr val="tx1"/>
            </a:solidFill>
            <a:round/>
            <a:headEnd type="none" w="med" len="med"/>
            <a:tailEnd type="none" w="med" len="med"/>
          </a:ln>
        </p:spPr>
        <p:txBody>
          <a:bodyPr/>
          <a:lstStyle/>
          <a:p>
            <a:endParaRPr lang="en-US" sz="2000"/>
          </a:p>
        </p:txBody>
      </p:sp>
      <p:sp>
        <p:nvSpPr>
          <p:cNvPr id="21" name="Rectangle 39"/>
          <p:cNvSpPr>
            <a:spLocks noChangeArrowheads="1"/>
          </p:cNvSpPr>
          <p:nvPr/>
        </p:nvSpPr>
        <p:spPr bwMode="auto">
          <a:xfrm>
            <a:off x="2498725" y="2187575"/>
            <a:ext cx="46038" cy="515938"/>
          </a:xfrm>
          <a:prstGeom prst="rect">
            <a:avLst/>
          </a:prstGeom>
          <a:solidFill>
            <a:srgbClr val="FF6600"/>
          </a:solidFill>
          <a:ln w="9525">
            <a:solidFill>
              <a:schemeClr val="tx1"/>
            </a:solidFill>
            <a:miter lim="800000"/>
            <a:headEnd/>
            <a:tailEnd/>
          </a:ln>
        </p:spPr>
        <p:txBody>
          <a:bodyPr wrap="none" anchor="ctr"/>
          <a:lstStyle/>
          <a:p>
            <a:endParaRPr lang="en-US" sz="2000"/>
          </a:p>
        </p:txBody>
      </p:sp>
      <p:sp>
        <p:nvSpPr>
          <p:cNvPr id="22" name="Rectangle 40"/>
          <p:cNvSpPr>
            <a:spLocks noChangeArrowheads="1"/>
          </p:cNvSpPr>
          <p:nvPr/>
        </p:nvSpPr>
        <p:spPr bwMode="auto">
          <a:xfrm>
            <a:off x="2408238" y="2000250"/>
            <a:ext cx="228600" cy="46038"/>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23" name="Rectangle 41"/>
          <p:cNvSpPr>
            <a:spLocks noChangeArrowheads="1"/>
          </p:cNvSpPr>
          <p:nvPr/>
        </p:nvSpPr>
        <p:spPr bwMode="auto">
          <a:xfrm>
            <a:off x="2454275" y="2655888"/>
            <a:ext cx="136525" cy="93662"/>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000"/>
          </a:p>
        </p:txBody>
      </p:sp>
      <p:sp>
        <p:nvSpPr>
          <p:cNvPr id="24" name="Rectangle 42"/>
          <p:cNvSpPr>
            <a:spLocks noChangeArrowheads="1"/>
          </p:cNvSpPr>
          <p:nvPr/>
        </p:nvSpPr>
        <p:spPr bwMode="auto">
          <a:xfrm>
            <a:off x="2454275" y="2092325"/>
            <a:ext cx="136525" cy="9525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000"/>
          </a:p>
        </p:txBody>
      </p:sp>
      <p:sp>
        <p:nvSpPr>
          <p:cNvPr id="25" name="Rectangle 43"/>
          <p:cNvSpPr>
            <a:spLocks noChangeArrowheads="1"/>
          </p:cNvSpPr>
          <p:nvPr/>
        </p:nvSpPr>
        <p:spPr bwMode="auto">
          <a:xfrm>
            <a:off x="2498725" y="2749550"/>
            <a:ext cx="46038" cy="47625"/>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26" name="Rectangle 44"/>
          <p:cNvSpPr>
            <a:spLocks noChangeArrowheads="1"/>
          </p:cNvSpPr>
          <p:nvPr/>
        </p:nvSpPr>
        <p:spPr bwMode="auto">
          <a:xfrm>
            <a:off x="2408238" y="2797175"/>
            <a:ext cx="228600" cy="47625"/>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27" name="Rectangle 45"/>
          <p:cNvSpPr>
            <a:spLocks noChangeArrowheads="1"/>
          </p:cNvSpPr>
          <p:nvPr/>
        </p:nvSpPr>
        <p:spPr bwMode="auto">
          <a:xfrm>
            <a:off x="2498725" y="2046288"/>
            <a:ext cx="46038" cy="46037"/>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28" name="Line 46"/>
          <p:cNvSpPr>
            <a:spLocks noChangeShapeType="1"/>
          </p:cNvSpPr>
          <p:nvPr/>
        </p:nvSpPr>
        <p:spPr bwMode="auto">
          <a:xfrm>
            <a:off x="3001963" y="2092325"/>
            <a:ext cx="685800" cy="0"/>
          </a:xfrm>
          <a:prstGeom prst="line">
            <a:avLst/>
          </a:prstGeom>
          <a:noFill/>
          <a:ln w="9525">
            <a:solidFill>
              <a:schemeClr val="tx1"/>
            </a:solidFill>
            <a:round/>
            <a:headEnd/>
            <a:tailEnd/>
          </a:ln>
        </p:spPr>
        <p:txBody>
          <a:bodyPr/>
          <a:lstStyle/>
          <a:p>
            <a:endParaRPr lang="en-US" sz="2000"/>
          </a:p>
        </p:txBody>
      </p:sp>
      <p:sp>
        <p:nvSpPr>
          <p:cNvPr id="29" name="Line 47"/>
          <p:cNvSpPr>
            <a:spLocks noChangeShapeType="1"/>
          </p:cNvSpPr>
          <p:nvPr/>
        </p:nvSpPr>
        <p:spPr bwMode="auto">
          <a:xfrm>
            <a:off x="3687763" y="1576388"/>
            <a:ext cx="0" cy="515937"/>
          </a:xfrm>
          <a:prstGeom prst="line">
            <a:avLst/>
          </a:prstGeom>
          <a:noFill/>
          <a:ln w="9525">
            <a:solidFill>
              <a:schemeClr val="tx1"/>
            </a:solidFill>
            <a:round/>
            <a:headEnd/>
            <a:tailEnd type="triangle" w="med" len="med"/>
          </a:ln>
        </p:spPr>
        <p:txBody>
          <a:bodyPr/>
          <a:lstStyle/>
          <a:p>
            <a:endParaRPr lang="en-US" sz="2000"/>
          </a:p>
        </p:txBody>
      </p:sp>
      <p:sp>
        <p:nvSpPr>
          <p:cNvPr id="30" name="Line 48"/>
          <p:cNvSpPr>
            <a:spLocks noChangeShapeType="1"/>
          </p:cNvSpPr>
          <p:nvPr/>
        </p:nvSpPr>
        <p:spPr bwMode="auto">
          <a:xfrm>
            <a:off x="3001963" y="2703513"/>
            <a:ext cx="731837" cy="0"/>
          </a:xfrm>
          <a:prstGeom prst="line">
            <a:avLst/>
          </a:prstGeom>
          <a:noFill/>
          <a:ln w="9525">
            <a:solidFill>
              <a:schemeClr val="tx1"/>
            </a:solidFill>
            <a:round/>
            <a:headEnd/>
            <a:tailEnd type="triangle" w="med" len="med"/>
          </a:ln>
        </p:spPr>
        <p:txBody>
          <a:bodyPr/>
          <a:lstStyle/>
          <a:p>
            <a:endParaRPr lang="en-US" sz="2000"/>
          </a:p>
        </p:txBody>
      </p:sp>
      <p:sp>
        <p:nvSpPr>
          <p:cNvPr id="31" name="Line 49"/>
          <p:cNvSpPr>
            <a:spLocks noChangeShapeType="1"/>
          </p:cNvSpPr>
          <p:nvPr/>
        </p:nvSpPr>
        <p:spPr bwMode="auto">
          <a:xfrm>
            <a:off x="3733800" y="2703513"/>
            <a:ext cx="0" cy="515937"/>
          </a:xfrm>
          <a:prstGeom prst="line">
            <a:avLst/>
          </a:prstGeom>
          <a:noFill/>
          <a:ln w="9525">
            <a:solidFill>
              <a:schemeClr val="tx1"/>
            </a:solidFill>
            <a:round/>
            <a:headEnd/>
            <a:tailEnd type="triangle" w="med" len="med"/>
          </a:ln>
        </p:spPr>
        <p:txBody>
          <a:bodyPr/>
          <a:lstStyle/>
          <a:p>
            <a:endParaRPr lang="en-US" sz="2000"/>
          </a:p>
        </p:txBody>
      </p:sp>
      <p:grpSp>
        <p:nvGrpSpPr>
          <p:cNvPr id="32" name="Group 50"/>
          <p:cNvGrpSpPr>
            <a:grpSpLocks/>
          </p:cNvGrpSpPr>
          <p:nvPr/>
        </p:nvGrpSpPr>
        <p:grpSpPr bwMode="auto">
          <a:xfrm>
            <a:off x="2087563" y="1811338"/>
            <a:ext cx="914400" cy="1220787"/>
            <a:chOff x="2352" y="1632"/>
            <a:chExt cx="960" cy="1248"/>
          </a:xfrm>
        </p:grpSpPr>
        <p:sp>
          <p:nvSpPr>
            <p:cNvPr id="33" name="Line 51"/>
            <p:cNvSpPr>
              <a:spLocks noChangeShapeType="1"/>
            </p:cNvSpPr>
            <p:nvPr/>
          </p:nvSpPr>
          <p:spPr bwMode="auto">
            <a:xfrm flipV="1">
              <a:off x="2352" y="1632"/>
              <a:ext cx="432" cy="336"/>
            </a:xfrm>
            <a:prstGeom prst="line">
              <a:avLst/>
            </a:prstGeom>
            <a:noFill/>
            <a:ln w="25400">
              <a:solidFill>
                <a:srgbClr val="FF0000"/>
              </a:solidFill>
              <a:prstDash val="sysDot"/>
              <a:round/>
              <a:headEnd/>
              <a:tailEnd/>
            </a:ln>
          </p:spPr>
          <p:txBody>
            <a:bodyPr/>
            <a:lstStyle/>
            <a:p>
              <a:endParaRPr lang="en-US" sz="2000"/>
            </a:p>
          </p:txBody>
        </p:sp>
        <p:sp>
          <p:nvSpPr>
            <p:cNvPr id="34" name="Line 52"/>
            <p:cNvSpPr>
              <a:spLocks noChangeShapeType="1"/>
            </p:cNvSpPr>
            <p:nvPr/>
          </p:nvSpPr>
          <p:spPr bwMode="auto">
            <a:xfrm>
              <a:off x="3312" y="1920"/>
              <a:ext cx="0" cy="624"/>
            </a:xfrm>
            <a:prstGeom prst="line">
              <a:avLst/>
            </a:prstGeom>
            <a:noFill/>
            <a:ln w="25400">
              <a:solidFill>
                <a:srgbClr val="FF0000"/>
              </a:solidFill>
              <a:prstDash val="sysDot"/>
              <a:round/>
              <a:headEnd/>
              <a:tailEnd/>
            </a:ln>
          </p:spPr>
          <p:txBody>
            <a:bodyPr/>
            <a:lstStyle/>
            <a:p>
              <a:endParaRPr lang="en-US" sz="2000"/>
            </a:p>
          </p:txBody>
        </p:sp>
        <p:sp>
          <p:nvSpPr>
            <p:cNvPr id="35" name="Line 53"/>
            <p:cNvSpPr>
              <a:spLocks noChangeShapeType="1"/>
            </p:cNvSpPr>
            <p:nvPr/>
          </p:nvSpPr>
          <p:spPr bwMode="auto">
            <a:xfrm>
              <a:off x="2352" y="2592"/>
              <a:ext cx="432" cy="288"/>
            </a:xfrm>
            <a:prstGeom prst="line">
              <a:avLst/>
            </a:prstGeom>
            <a:noFill/>
            <a:ln w="25400">
              <a:solidFill>
                <a:srgbClr val="FF0000"/>
              </a:solidFill>
              <a:prstDash val="sysDot"/>
              <a:round/>
              <a:headEnd/>
              <a:tailEnd/>
            </a:ln>
          </p:spPr>
          <p:txBody>
            <a:bodyPr/>
            <a:lstStyle/>
            <a:p>
              <a:endParaRPr lang="en-US" sz="2000"/>
            </a:p>
          </p:txBody>
        </p:sp>
      </p:grpSp>
      <p:sp>
        <p:nvSpPr>
          <p:cNvPr id="36" name="Text Box 58"/>
          <p:cNvSpPr txBox="1">
            <a:spLocks noChangeArrowheads="1"/>
          </p:cNvSpPr>
          <p:nvPr/>
        </p:nvSpPr>
        <p:spPr bwMode="auto">
          <a:xfrm>
            <a:off x="1020763" y="3267075"/>
            <a:ext cx="731837" cy="253916"/>
          </a:xfrm>
          <a:prstGeom prst="rect">
            <a:avLst/>
          </a:prstGeom>
          <a:noFill/>
          <a:ln w="9525">
            <a:noFill/>
            <a:miter lim="800000"/>
            <a:headEnd/>
            <a:tailEnd/>
          </a:ln>
        </p:spPr>
        <p:txBody>
          <a:bodyPr wrap="square">
            <a:spAutoFit/>
          </a:bodyPr>
          <a:lstStyle/>
          <a:p>
            <a:pPr algn="l" eaLnBrk="1" hangingPunct="1">
              <a:spcBef>
                <a:spcPct val="50000"/>
              </a:spcBef>
            </a:pPr>
            <a:r>
              <a:rPr lang="en-US" sz="1050" b="1" dirty="0"/>
              <a:t>Waste</a:t>
            </a:r>
          </a:p>
        </p:txBody>
      </p:sp>
      <p:sp>
        <p:nvSpPr>
          <p:cNvPr id="37" name="Text Box 59"/>
          <p:cNvSpPr txBox="1">
            <a:spLocks noChangeArrowheads="1"/>
          </p:cNvSpPr>
          <p:nvPr/>
        </p:nvSpPr>
        <p:spPr bwMode="auto">
          <a:xfrm>
            <a:off x="3505200" y="3217863"/>
            <a:ext cx="457200" cy="461665"/>
          </a:xfrm>
          <a:prstGeom prst="rect">
            <a:avLst/>
          </a:prstGeom>
          <a:solidFill>
            <a:srgbClr val="FFFF66"/>
          </a:solidFill>
          <a:ln w="9525">
            <a:solidFill>
              <a:schemeClr val="tx1"/>
            </a:solidFill>
            <a:miter lim="800000"/>
            <a:headEnd/>
            <a:tailEnd/>
          </a:ln>
        </p:spPr>
        <p:txBody>
          <a:bodyPr>
            <a:spAutoFit/>
          </a:bodyPr>
          <a:lstStyle/>
          <a:p>
            <a:pPr eaLnBrk="1" hangingPunct="1">
              <a:spcBef>
                <a:spcPct val="50000"/>
              </a:spcBef>
            </a:pPr>
            <a:r>
              <a:rPr lang="en-US" sz="1200" b="1" dirty="0" smtClean="0">
                <a:solidFill>
                  <a:srgbClr val="000000"/>
                </a:solidFill>
              </a:rPr>
              <a:t>MS/MS</a:t>
            </a:r>
            <a:endParaRPr lang="en-US" sz="1200" b="1" dirty="0">
              <a:solidFill>
                <a:srgbClr val="000000"/>
              </a:solidFill>
            </a:endParaRPr>
          </a:p>
        </p:txBody>
      </p:sp>
      <p:sp>
        <p:nvSpPr>
          <p:cNvPr id="38" name="Text Box 60"/>
          <p:cNvSpPr txBox="1">
            <a:spLocks noChangeArrowheads="1"/>
          </p:cNvSpPr>
          <p:nvPr/>
        </p:nvSpPr>
        <p:spPr bwMode="auto">
          <a:xfrm>
            <a:off x="1020763" y="1279525"/>
            <a:ext cx="808037" cy="49629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eaLnBrk="1" hangingPunct="1">
              <a:spcBef>
                <a:spcPct val="50000"/>
              </a:spcBef>
            </a:pPr>
            <a:r>
              <a:rPr lang="en-US" sz="1050" b="1" dirty="0">
                <a:solidFill>
                  <a:srgbClr val="000000"/>
                </a:solidFill>
              </a:rPr>
              <a:t>Pump A</a:t>
            </a:r>
          </a:p>
          <a:p>
            <a:pPr eaLnBrk="1" hangingPunct="1">
              <a:spcBef>
                <a:spcPct val="50000"/>
              </a:spcBef>
            </a:pPr>
            <a:r>
              <a:rPr lang="en-US" sz="1050" b="1" dirty="0">
                <a:solidFill>
                  <a:srgbClr val="000000"/>
                </a:solidFill>
              </a:rPr>
              <a:t>H</a:t>
            </a:r>
            <a:r>
              <a:rPr lang="en-US" sz="1050" b="1" baseline="-25000" dirty="0">
                <a:solidFill>
                  <a:srgbClr val="000000"/>
                </a:solidFill>
              </a:rPr>
              <a:t>2</a:t>
            </a:r>
            <a:r>
              <a:rPr lang="en-US" sz="1050" b="1" dirty="0">
                <a:solidFill>
                  <a:srgbClr val="000000"/>
                </a:solidFill>
              </a:rPr>
              <a:t>O</a:t>
            </a:r>
          </a:p>
        </p:txBody>
      </p:sp>
      <p:sp>
        <p:nvSpPr>
          <p:cNvPr id="39" name="Text Box 61"/>
          <p:cNvSpPr txBox="1">
            <a:spLocks noChangeArrowheads="1"/>
          </p:cNvSpPr>
          <p:nvPr/>
        </p:nvSpPr>
        <p:spPr bwMode="auto">
          <a:xfrm>
            <a:off x="3352800" y="1233488"/>
            <a:ext cx="822325" cy="496290"/>
          </a:xfrm>
          <a:prstGeom prst="rect">
            <a:avLst/>
          </a:prstGeom>
          <a:solidFill>
            <a:srgbClr val="CC99FF"/>
          </a:solidFill>
          <a:ln w="9525">
            <a:solidFill>
              <a:schemeClr val="tx1"/>
            </a:solidFill>
            <a:miter lim="800000"/>
            <a:headEnd/>
            <a:tailEnd/>
          </a:ln>
        </p:spPr>
        <p:txBody>
          <a:bodyPr>
            <a:spAutoFit/>
          </a:bodyPr>
          <a:lstStyle/>
          <a:p>
            <a:pPr eaLnBrk="1" hangingPunct="1">
              <a:spcBef>
                <a:spcPct val="50000"/>
              </a:spcBef>
            </a:pPr>
            <a:r>
              <a:rPr lang="en-US" sz="1050" b="1">
                <a:solidFill>
                  <a:srgbClr val="000000"/>
                </a:solidFill>
              </a:rPr>
              <a:t>Pump B</a:t>
            </a:r>
          </a:p>
          <a:p>
            <a:pPr eaLnBrk="1" hangingPunct="1">
              <a:spcBef>
                <a:spcPct val="50000"/>
              </a:spcBef>
            </a:pPr>
            <a:r>
              <a:rPr lang="en-US" sz="1050" b="1">
                <a:solidFill>
                  <a:srgbClr val="000000"/>
                </a:solidFill>
              </a:rPr>
              <a:t>Methanol</a:t>
            </a:r>
          </a:p>
        </p:txBody>
      </p:sp>
      <p:sp>
        <p:nvSpPr>
          <p:cNvPr id="40" name="Line 62"/>
          <p:cNvSpPr>
            <a:spLocks noChangeShapeType="1"/>
          </p:cNvSpPr>
          <p:nvPr/>
        </p:nvSpPr>
        <p:spPr bwMode="auto">
          <a:xfrm>
            <a:off x="808038" y="2139950"/>
            <a:ext cx="593725" cy="0"/>
          </a:xfrm>
          <a:prstGeom prst="line">
            <a:avLst/>
          </a:prstGeom>
          <a:noFill/>
          <a:ln w="9525">
            <a:solidFill>
              <a:schemeClr val="tx1"/>
            </a:solidFill>
            <a:round/>
            <a:headEnd/>
            <a:tailEnd type="triangle" w="med" len="med"/>
          </a:ln>
        </p:spPr>
        <p:txBody>
          <a:bodyPr/>
          <a:lstStyle/>
          <a:p>
            <a:endParaRPr lang="en-US" sz="2000"/>
          </a:p>
        </p:txBody>
      </p:sp>
      <p:sp>
        <p:nvSpPr>
          <p:cNvPr id="41" name="Text Box 63"/>
          <p:cNvSpPr txBox="1">
            <a:spLocks noChangeArrowheads="1"/>
          </p:cNvSpPr>
          <p:nvPr/>
        </p:nvSpPr>
        <p:spPr bwMode="auto">
          <a:xfrm>
            <a:off x="228600" y="1965325"/>
            <a:ext cx="579438" cy="415498"/>
          </a:xfrm>
          <a:prstGeom prst="rect">
            <a:avLst/>
          </a:prstGeom>
          <a:solidFill>
            <a:srgbClr val="99FF99"/>
          </a:solidFill>
          <a:ln w="9525">
            <a:solidFill>
              <a:schemeClr val="tx1"/>
            </a:solidFill>
            <a:miter lim="800000"/>
            <a:headEnd/>
            <a:tailEnd/>
          </a:ln>
        </p:spPr>
        <p:txBody>
          <a:bodyPr>
            <a:spAutoFit/>
          </a:bodyPr>
          <a:lstStyle/>
          <a:p>
            <a:pPr eaLnBrk="1" hangingPunct="1">
              <a:spcBef>
                <a:spcPct val="50000"/>
              </a:spcBef>
            </a:pPr>
            <a:r>
              <a:rPr lang="en-US" sz="1050" b="1">
                <a:solidFill>
                  <a:srgbClr val="000000"/>
                </a:solidFill>
              </a:rPr>
              <a:t>Inject Urine</a:t>
            </a:r>
          </a:p>
        </p:txBody>
      </p:sp>
      <p:sp>
        <p:nvSpPr>
          <p:cNvPr id="42" name="Text Box 64"/>
          <p:cNvSpPr txBox="1">
            <a:spLocks noChangeArrowheads="1"/>
          </p:cNvSpPr>
          <p:nvPr/>
        </p:nvSpPr>
        <p:spPr bwMode="auto">
          <a:xfrm>
            <a:off x="2390775" y="1644650"/>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2</a:t>
            </a:r>
          </a:p>
        </p:txBody>
      </p:sp>
      <p:sp>
        <p:nvSpPr>
          <p:cNvPr id="43" name="Text Box 65"/>
          <p:cNvSpPr txBox="1">
            <a:spLocks noChangeArrowheads="1"/>
          </p:cNvSpPr>
          <p:nvPr/>
        </p:nvSpPr>
        <p:spPr bwMode="auto">
          <a:xfrm>
            <a:off x="2928938" y="19018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3</a:t>
            </a:r>
          </a:p>
        </p:txBody>
      </p:sp>
      <p:sp>
        <p:nvSpPr>
          <p:cNvPr id="44" name="Text Box 66"/>
          <p:cNvSpPr txBox="1">
            <a:spLocks noChangeArrowheads="1"/>
          </p:cNvSpPr>
          <p:nvPr/>
        </p:nvSpPr>
        <p:spPr bwMode="auto">
          <a:xfrm>
            <a:off x="2928938" y="27162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4</a:t>
            </a:r>
          </a:p>
        </p:txBody>
      </p:sp>
      <p:sp>
        <p:nvSpPr>
          <p:cNvPr id="45" name="Text Box 67"/>
          <p:cNvSpPr txBox="1">
            <a:spLocks noChangeArrowheads="1"/>
          </p:cNvSpPr>
          <p:nvPr/>
        </p:nvSpPr>
        <p:spPr bwMode="auto">
          <a:xfrm>
            <a:off x="2444750" y="30337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5</a:t>
            </a:r>
          </a:p>
        </p:txBody>
      </p:sp>
      <p:sp>
        <p:nvSpPr>
          <p:cNvPr id="46" name="Text Box 68"/>
          <p:cNvSpPr txBox="1">
            <a:spLocks noChangeArrowheads="1"/>
          </p:cNvSpPr>
          <p:nvPr/>
        </p:nvSpPr>
        <p:spPr bwMode="auto">
          <a:xfrm>
            <a:off x="1960563" y="19653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1</a:t>
            </a:r>
          </a:p>
        </p:txBody>
      </p:sp>
      <p:sp>
        <p:nvSpPr>
          <p:cNvPr id="47" name="Text Box 69"/>
          <p:cNvSpPr txBox="1">
            <a:spLocks noChangeArrowheads="1"/>
          </p:cNvSpPr>
          <p:nvPr/>
        </p:nvSpPr>
        <p:spPr bwMode="auto">
          <a:xfrm>
            <a:off x="1960563" y="27797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6</a:t>
            </a:r>
          </a:p>
        </p:txBody>
      </p:sp>
      <p:sp>
        <p:nvSpPr>
          <p:cNvPr id="48" name="Rectangle 70"/>
          <p:cNvSpPr>
            <a:spLocks noChangeArrowheads="1"/>
          </p:cNvSpPr>
          <p:nvPr/>
        </p:nvSpPr>
        <p:spPr bwMode="auto">
          <a:xfrm>
            <a:off x="914400" y="4724400"/>
            <a:ext cx="2590800" cy="1107996"/>
          </a:xfrm>
          <a:prstGeom prst="rect">
            <a:avLst/>
          </a:prstGeom>
          <a:noFill/>
          <a:ln w="9525">
            <a:noFill/>
            <a:miter lim="800000"/>
            <a:headEnd/>
            <a:tailEnd/>
          </a:ln>
        </p:spPr>
        <p:txBody>
          <a:bodyPr>
            <a:spAutoFit/>
          </a:bodyPr>
          <a:lstStyle/>
          <a:p>
            <a:pPr algn="l" eaLnBrk="1" hangingPunct="1">
              <a:lnSpc>
                <a:spcPct val="110000"/>
              </a:lnSpc>
            </a:pPr>
            <a:r>
              <a:rPr lang="en-US" sz="1200" b="1" dirty="0">
                <a:latin typeface="Microsoft Sans Serif" pitchFamily="34" charset="0"/>
              </a:rPr>
              <a:t> </a:t>
            </a:r>
            <a:r>
              <a:rPr lang="en-US" sz="1200" dirty="0">
                <a:latin typeface="Microsoft Sans Serif" pitchFamily="34" charset="0"/>
              </a:rPr>
              <a:t>Mobile phase: </a:t>
            </a:r>
          </a:p>
          <a:p>
            <a:pPr algn="l" eaLnBrk="1" hangingPunct="1">
              <a:lnSpc>
                <a:spcPct val="110000"/>
              </a:lnSpc>
            </a:pPr>
            <a:r>
              <a:rPr lang="en-US" sz="1200" dirty="0">
                <a:latin typeface="Microsoft Sans Serif" pitchFamily="34" charset="0"/>
              </a:rPr>
              <a:t> A: </a:t>
            </a:r>
            <a:r>
              <a:rPr lang="en-US" sz="1200" b="1" dirty="0">
                <a:latin typeface="Microsoft Sans Serif" pitchFamily="34" charset="0"/>
              </a:rPr>
              <a:t>Water    </a:t>
            </a:r>
          </a:p>
          <a:p>
            <a:pPr algn="l" eaLnBrk="1" hangingPunct="1">
              <a:lnSpc>
                <a:spcPct val="110000"/>
              </a:lnSpc>
            </a:pPr>
            <a:r>
              <a:rPr lang="en-US" sz="1200" dirty="0">
                <a:latin typeface="Microsoft Sans Serif" pitchFamily="34" charset="0"/>
              </a:rPr>
              <a:t> B: </a:t>
            </a:r>
            <a:r>
              <a:rPr lang="en-US" sz="1200" b="1" dirty="0">
                <a:latin typeface="Microsoft Sans Serif" pitchFamily="34" charset="0"/>
              </a:rPr>
              <a:t>Methanol</a:t>
            </a:r>
          </a:p>
          <a:p>
            <a:pPr algn="l" eaLnBrk="1" hangingPunct="1">
              <a:lnSpc>
                <a:spcPct val="110000"/>
              </a:lnSpc>
            </a:pPr>
            <a:endParaRPr lang="en-US" sz="1200" b="1" dirty="0">
              <a:latin typeface="Microsoft Sans Serif" pitchFamily="34" charset="0"/>
            </a:endParaRPr>
          </a:p>
          <a:p>
            <a:pPr algn="l" eaLnBrk="1" hangingPunct="1">
              <a:lnSpc>
                <a:spcPct val="110000"/>
              </a:lnSpc>
            </a:pPr>
            <a:r>
              <a:rPr lang="en-US" sz="1200" dirty="0">
                <a:latin typeface="Microsoft Sans Serif" pitchFamily="34" charset="0"/>
              </a:rPr>
              <a:t> </a:t>
            </a:r>
            <a:r>
              <a:rPr lang="en-US" sz="1200" dirty="0" smtClean="0">
                <a:latin typeface="Microsoft Sans Serif" pitchFamily="34" charset="0"/>
              </a:rPr>
              <a:t>Injection </a:t>
            </a:r>
            <a:r>
              <a:rPr lang="en-US" sz="1200" dirty="0">
                <a:latin typeface="Microsoft Sans Serif" pitchFamily="34" charset="0"/>
              </a:rPr>
              <a:t>volume =</a:t>
            </a:r>
            <a:r>
              <a:rPr lang="en-US" sz="1200" b="1" dirty="0">
                <a:latin typeface="Microsoft Sans Serif" pitchFamily="34" charset="0"/>
              </a:rPr>
              <a:t> 20 </a:t>
            </a:r>
            <a:r>
              <a:rPr lang="el-GR" sz="1200" b="1" dirty="0">
                <a:latin typeface="Times New Roman" pitchFamily="18" charset="0"/>
                <a:cs typeface="Times New Roman" pitchFamily="18" charset="0"/>
              </a:rPr>
              <a:t>μ</a:t>
            </a:r>
            <a:r>
              <a:rPr lang="en-US" sz="1200" b="1" dirty="0">
                <a:cs typeface="Times New Roman" pitchFamily="18" charset="0"/>
              </a:rPr>
              <a:t>L</a:t>
            </a:r>
            <a:r>
              <a:rPr lang="en-US" sz="1200" b="1" dirty="0">
                <a:latin typeface="Microsoft Sans Serif" pitchFamily="34" charset="0"/>
              </a:rPr>
              <a:t> </a:t>
            </a:r>
            <a:endParaRPr lang="en-US" sz="1200" dirty="0">
              <a:latin typeface="Microsoft Sans Serif" pitchFamily="34" charset="0"/>
            </a:endParaRPr>
          </a:p>
        </p:txBody>
      </p:sp>
      <p:sp>
        <p:nvSpPr>
          <p:cNvPr id="49" name="Oval 74"/>
          <p:cNvSpPr>
            <a:spLocks noChangeArrowheads="1"/>
          </p:cNvSpPr>
          <p:nvPr/>
        </p:nvSpPr>
        <p:spPr bwMode="auto">
          <a:xfrm>
            <a:off x="6553200" y="1670050"/>
            <a:ext cx="1463675" cy="1503363"/>
          </a:xfrm>
          <a:prstGeom prst="ellipse">
            <a:avLst/>
          </a:prstGeom>
          <a:noFill/>
          <a:ln w="9525">
            <a:solidFill>
              <a:schemeClr val="tx1"/>
            </a:solidFill>
            <a:round/>
            <a:headEnd/>
            <a:tailEnd/>
          </a:ln>
        </p:spPr>
        <p:txBody>
          <a:bodyPr wrap="none" anchor="ctr"/>
          <a:lstStyle/>
          <a:p>
            <a:endParaRPr lang="en-US" sz="2000"/>
          </a:p>
        </p:txBody>
      </p:sp>
      <p:sp>
        <p:nvSpPr>
          <p:cNvPr id="50" name="Oval 75"/>
          <p:cNvSpPr>
            <a:spLocks noChangeArrowheads="1"/>
          </p:cNvSpPr>
          <p:nvPr/>
        </p:nvSpPr>
        <p:spPr bwMode="auto">
          <a:xfrm>
            <a:off x="7250113" y="1778000"/>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1" name="Oval 76"/>
          <p:cNvSpPr>
            <a:spLocks noChangeArrowheads="1"/>
          </p:cNvSpPr>
          <p:nvPr/>
        </p:nvSpPr>
        <p:spPr bwMode="auto">
          <a:xfrm>
            <a:off x="6797675" y="2135188"/>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2" name="Oval 77"/>
          <p:cNvSpPr>
            <a:spLocks noChangeArrowheads="1"/>
          </p:cNvSpPr>
          <p:nvPr/>
        </p:nvSpPr>
        <p:spPr bwMode="auto">
          <a:xfrm>
            <a:off x="6797675" y="2743200"/>
            <a:ext cx="34925"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3" name="Oval 78"/>
          <p:cNvSpPr>
            <a:spLocks noChangeArrowheads="1"/>
          </p:cNvSpPr>
          <p:nvPr/>
        </p:nvSpPr>
        <p:spPr bwMode="auto">
          <a:xfrm>
            <a:off x="7742238" y="2063750"/>
            <a:ext cx="36512" cy="36513"/>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4" name="Oval 79"/>
          <p:cNvSpPr>
            <a:spLocks noChangeArrowheads="1"/>
          </p:cNvSpPr>
          <p:nvPr/>
        </p:nvSpPr>
        <p:spPr bwMode="auto">
          <a:xfrm>
            <a:off x="7239000" y="3030538"/>
            <a:ext cx="36513" cy="34925"/>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5" name="Oval 80"/>
          <p:cNvSpPr>
            <a:spLocks noChangeArrowheads="1"/>
          </p:cNvSpPr>
          <p:nvPr/>
        </p:nvSpPr>
        <p:spPr bwMode="auto">
          <a:xfrm>
            <a:off x="7742238" y="2706688"/>
            <a:ext cx="34925" cy="36512"/>
          </a:xfrm>
          <a:prstGeom prst="ellipse">
            <a:avLst/>
          </a:prstGeom>
          <a:solidFill>
            <a:schemeClr val="tx1"/>
          </a:solidFill>
          <a:ln w="9525">
            <a:solidFill>
              <a:schemeClr val="tx1"/>
            </a:solidFill>
            <a:round/>
            <a:headEnd/>
            <a:tailEnd/>
          </a:ln>
        </p:spPr>
        <p:txBody>
          <a:bodyPr wrap="none" anchor="ctr"/>
          <a:lstStyle/>
          <a:p>
            <a:endParaRPr lang="en-US" sz="2000"/>
          </a:p>
        </p:txBody>
      </p:sp>
      <p:sp>
        <p:nvSpPr>
          <p:cNvPr id="56" name="Line 81"/>
          <p:cNvSpPr>
            <a:spLocks noChangeShapeType="1"/>
          </p:cNvSpPr>
          <p:nvPr/>
        </p:nvSpPr>
        <p:spPr bwMode="auto">
          <a:xfrm>
            <a:off x="6142038" y="2139950"/>
            <a:ext cx="685800" cy="0"/>
          </a:xfrm>
          <a:prstGeom prst="line">
            <a:avLst/>
          </a:prstGeom>
          <a:noFill/>
          <a:ln w="9525">
            <a:solidFill>
              <a:schemeClr val="tx1"/>
            </a:solidFill>
            <a:round/>
            <a:headEnd/>
            <a:tailEnd/>
          </a:ln>
        </p:spPr>
        <p:txBody>
          <a:bodyPr/>
          <a:lstStyle/>
          <a:p>
            <a:endParaRPr lang="en-US" sz="2000"/>
          </a:p>
        </p:txBody>
      </p:sp>
      <p:sp>
        <p:nvSpPr>
          <p:cNvPr id="57" name="Line 82"/>
          <p:cNvSpPr>
            <a:spLocks noChangeShapeType="1"/>
          </p:cNvSpPr>
          <p:nvPr/>
        </p:nvSpPr>
        <p:spPr bwMode="auto">
          <a:xfrm>
            <a:off x="6142038" y="1622425"/>
            <a:ext cx="0" cy="517525"/>
          </a:xfrm>
          <a:prstGeom prst="line">
            <a:avLst/>
          </a:prstGeom>
          <a:noFill/>
          <a:ln w="9525">
            <a:solidFill>
              <a:schemeClr val="tx1"/>
            </a:solidFill>
            <a:round/>
            <a:headEnd/>
            <a:tailEnd type="triangle" w="med" len="med"/>
          </a:ln>
        </p:spPr>
        <p:txBody>
          <a:bodyPr/>
          <a:lstStyle/>
          <a:p>
            <a:endParaRPr lang="en-US" sz="2000"/>
          </a:p>
        </p:txBody>
      </p:sp>
      <p:sp>
        <p:nvSpPr>
          <p:cNvPr id="58" name="Line 83"/>
          <p:cNvSpPr>
            <a:spLocks noChangeShapeType="1"/>
          </p:cNvSpPr>
          <p:nvPr/>
        </p:nvSpPr>
        <p:spPr bwMode="auto">
          <a:xfrm flipH="1">
            <a:off x="6142038" y="2749550"/>
            <a:ext cx="685800" cy="0"/>
          </a:xfrm>
          <a:prstGeom prst="line">
            <a:avLst/>
          </a:prstGeom>
          <a:noFill/>
          <a:ln w="9525">
            <a:solidFill>
              <a:schemeClr val="tx1"/>
            </a:solidFill>
            <a:round/>
            <a:headEnd/>
            <a:tailEnd type="triangle" w="med" len="med"/>
          </a:ln>
        </p:spPr>
        <p:txBody>
          <a:bodyPr/>
          <a:lstStyle/>
          <a:p>
            <a:endParaRPr lang="en-US" sz="2000"/>
          </a:p>
        </p:txBody>
      </p:sp>
      <p:sp>
        <p:nvSpPr>
          <p:cNvPr id="59" name="Line 84"/>
          <p:cNvSpPr>
            <a:spLocks noChangeShapeType="1"/>
          </p:cNvSpPr>
          <p:nvPr/>
        </p:nvSpPr>
        <p:spPr bwMode="auto">
          <a:xfrm>
            <a:off x="6142038" y="2749550"/>
            <a:ext cx="0" cy="517525"/>
          </a:xfrm>
          <a:prstGeom prst="line">
            <a:avLst/>
          </a:prstGeom>
          <a:noFill/>
          <a:ln w="9525">
            <a:solidFill>
              <a:schemeClr val="tx1"/>
            </a:solidFill>
            <a:round/>
            <a:headEnd/>
            <a:tailEnd type="triangle" w="med" len="med"/>
          </a:ln>
        </p:spPr>
        <p:txBody>
          <a:bodyPr/>
          <a:lstStyle/>
          <a:p>
            <a:endParaRPr lang="en-US" sz="2000"/>
          </a:p>
        </p:txBody>
      </p:sp>
      <p:sp>
        <p:nvSpPr>
          <p:cNvPr id="60" name="Freeform 85"/>
          <p:cNvSpPr>
            <a:spLocks/>
          </p:cNvSpPr>
          <p:nvPr/>
        </p:nvSpPr>
        <p:spPr bwMode="auto">
          <a:xfrm>
            <a:off x="7270750" y="1787525"/>
            <a:ext cx="0" cy="212725"/>
          </a:xfrm>
          <a:custGeom>
            <a:avLst/>
            <a:gdLst>
              <a:gd name="T0" fmla="*/ 0 w 1"/>
              <a:gd name="T1" fmla="*/ 0 h 216"/>
              <a:gd name="T2" fmla="*/ 0 w 1"/>
              <a:gd name="T3" fmla="*/ 216 h 216"/>
              <a:gd name="T4" fmla="*/ 0 60000 65536"/>
              <a:gd name="T5" fmla="*/ 0 60000 65536"/>
              <a:gd name="T6" fmla="*/ 0 w 1"/>
              <a:gd name="T7" fmla="*/ 0 h 216"/>
              <a:gd name="T8" fmla="*/ 0 w 1"/>
              <a:gd name="T9" fmla="*/ 216 h 216"/>
            </a:gdLst>
            <a:ahLst/>
            <a:cxnLst>
              <a:cxn ang="T4">
                <a:pos x="T0" y="T1"/>
              </a:cxn>
              <a:cxn ang="T5">
                <a:pos x="T2" y="T3"/>
              </a:cxn>
            </a:cxnLst>
            <a:rect l="T6" t="T7" r="T8" b="T9"/>
            <a:pathLst>
              <a:path w="1" h="216">
                <a:moveTo>
                  <a:pt x="0" y="0"/>
                </a:moveTo>
                <a:lnTo>
                  <a:pt x="0" y="216"/>
                </a:lnTo>
              </a:path>
            </a:pathLst>
          </a:custGeom>
          <a:noFill/>
          <a:ln w="9525">
            <a:solidFill>
              <a:schemeClr val="tx1"/>
            </a:solidFill>
            <a:round/>
            <a:headEnd type="none" w="med" len="med"/>
            <a:tailEnd type="triangle" w="med" len="med"/>
          </a:ln>
        </p:spPr>
        <p:txBody>
          <a:bodyPr/>
          <a:lstStyle/>
          <a:p>
            <a:endParaRPr lang="en-US" sz="2000"/>
          </a:p>
        </p:txBody>
      </p:sp>
      <p:sp>
        <p:nvSpPr>
          <p:cNvPr id="61" name="Freeform 86"/>
          <p:cNvSpPr>
            <a:spLocks/>
          </p:cNvSpPr>
          <p:nvPr/>
        </p:nvSpPr>
        <p:spPr bwMode="auto">
          <a:xfrm>
            <a:off x="7262813" y="2844800"/>
            <a:ext cx="1587" cy="201613"/>
          </a:xfrm>
          <a:custGeom>
            <a:avLst/>
            <a:gdLst>
              <a:gd name="T0" fmla="*/ 0 w 1"/>
              <a:gd name="T1" fmla="*/ 0 h 208"/>
              <a:gd name="T2" fmla="*/ 0 w 1"/>
              <a:gd name="T3" fmla="*/ 208 h 208"/>
              <a:gd name="T4" fmla="*/ 0 60000 65536"/>
              <a:gd name="T5" fmla="*/ 0 60000 65536"/>
              <a:gd name="T6" fmla="*/ 0 w 1"/>
              <a:gd name="T7" fmla="*/ 0 h 208"/>
              <a:gd name="T8" fmla="*/ 1 w 1"/>
              <a:gd name="T9" fmla="*/ 208 h 208"/>
            </a:gdLst>
            <a:ahLst/>
            <a:cxnLst>
              <a:cxn ang="T4">
                <a:pos x="T0" y="T1"/>
              </a:cxn>
              <a:cxn ang="T5">
                <a:pos x="T2" y="T3"/>
              </a:cxn>
            </a:cxnLst>
            <a:rect l="T6" t="T7" r="T8" b="T9"/>
            <a:pathLst>
              <a:path w="1" h="208">
                <a:moveTo>
                  <a:pt x="0" y="0"/>
                </a:moveTo>
                <a:lnTo>
                  <a:pt x="0" y="208"/>
                </a:lnTo>
              </a:path>
            </a:pathLst>
          </a:custGeom>
          <a:noFill/>
          <a:ln w="9525">
            <a:solidFill>
              <a:schemeClr val="tx1"/>
            </a:solidFill>
            <a:round/>
            <a:headEnd type="none" w="med" len="med"/>
            <a:tailEnd type="none" w="med" len="med"/>
          </a:ln>
        </p:spPr>
        <p:txBody>
          <a:bodyPr/>
          <a:lstStyle/>
          <a:p>
            <a:endParaRPr lang="en-US" sz="2000"/>
          </a:p>
        </p:txBody>
      </p:sp>
      <p:sp>
        <p:nvSpPr>
          <p:cNvPr id="62" name="Rectangle 87"/>
          <p:cNvSpPr>
            <a:spLocks noChangeArrowheads="1"/>
          </p:cNvSpPr>
          <p:nvPr/>
        </p:nvSpPr>
        <p:spPr bwMode="auto">
          <a:xfrm>
            <a:off x="7239000" y="2187575"/>
            <a:ext cx="46038" cy="515938"/>
          </a:xfrm>
          <a:prstGeom prst="rect">
            <a:avLst/>
          </a:prstGeom>
          <a:solidFill>
            <a:srgbClr val="FF6600"/>
          </a:solidFill>
          <a:ln w="9525">
            <a:solidFill>
              <a:schemeClr val="tx1"/>
            </a:solidFill>
            <a:miter lim="800000"/>
            <a:headEnd/>
            <a:tailEnd/>
          </a:ln>
        </p:spPr>
        <p:txBody>
          <a:bodyPr wrap="none" anchor="ctr"/>
          <a:lstStyle/>
          <a:p>
            <a:endParaRPr lang="en-US" sz="2000"/>
          </a:p>
        </p:txBody>
      </p:sp>
      <p:sp>
        <p:nvSpPr>
          <p:cNvPr id="63" name="Rectangle 88"/>
          <p:cNvSpPr>
            <a:spLocks noChangeArrowheads="1"/>
          </p:cNvSpPr>
          <p:nvPr/>
        </p:nvSpPr>
        <p:spPr bwMode="auto">
          <a:xfrm>
            <a:off x="7148513" y="2000250"/>
            <a:ext cx="228600" cy="46038"/>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64" name="Rectangle 89"/>
          <p:cNvSpPr>
            <a:spLocks noChangeArrowheads="1"/>
          </p:cNvSpPr>
          <p:nvPr/>
        </p:nvSpPr>
        <p:spPr bwMode="auto">
          <a:xfrm>
            <a:off x="7194550" y="2655888"/>
            <a:ext cx="136525" cy="93662"/>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000"/>
          </a:p>
        </p:txBody>
      </p:sp>
      <p:sp>
        <p:nvSpPr>
          <p:cNvPr id="65" name="Rectangle 90"/>
          <p:cNvSpPr>
            <a:spLocks noChangeArrowheads="1"/>
          </p:cNvSpPr>
          <p:nvPr/>
        </p:nvSpPr>
        <p:spPr bwMode="auto">
          <a:xfrm>
            <a:off x="7194550" y="2092325"/>
            <a:ext cx="136525" cy="9525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000"/>
          </a:p>
        </p:txBody>
      </p:sp>
      <p:sp>
        <p:nvSpPr>
          <p:cNvPr id="66" name="Rectangle 91"/>
          <p:cNvSpPr>
            <a:spLocks noChangeArrowheads="1"/>
          </p:cNvSpPr>
          <p:nvPr/>
        </p:nvSpPr>
        <p:spPr bwMode="auto">
          <a:xfrm>
            <a:off x="7239000" y="2749550"/>
            <a:ext cx="46038" cy="47625"/>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67" name="Rectangle 92"/>
          <p:cNvSpPr>
            <a:spLocks noChangeArrowheads="1"/>
          </p:cNvSpPr>
          <p:nvPr/>
        </p:nvSpPr>
        <p:spPr bwMode="auto">
          <a:xfrm>
            <a:off x="7148513" y="2797175"/>
            <a:ext cx="228600" cy="47625"/>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68" name="Rectangle 93"/>
          <p:cNvSpPr>
            <a:spLocks noChangeArrowheads="1"/>
          </p:cNvSpPr>
          <p:nvPr/>
        </p:nvSpPr>
        <p:spPr bwMode="auto">
          <a:xfrm>
            <a:off x="7239000" y="2046288"/>
            <a:ext cx="46038" cy="46037"/>
          </a:xfrm>
          <a:prstGeom prst="rect">
            <a:avLst/>
          </a:prstGeom>
          <a:solidFill>
            <a:srgbClr val="000000"/>
          </a:solidFill>
          <a:ln w="9525">
            <a:solidFill>
              <a:schemeClr val="tx1"/>
            </a:solidFill>
            <a:miter lim="800000"/>
            <a:headEnd/>
            <a:tailEnd/>
          </a:ln>
        </p:spPr>
        <p:txBody>
          <a:bodyPr wrap="none" anchor="ctr"/>
          <a:lstStyle/>
          <a:p>
            <a:endParaRPr lang="en-US" sz="2000"/>
          </a:p>
        </p:txBody>
      </p:sp>
      <p:sp>
        <p:nvSpPr>
          <p:cNvPr id="69" name="Line 94"/>
          <p:cNvSpPr>
            <a:spLocks noChangeShapeType="1"/>
          </p:cNvSpPr>
          <p:nvPr/>
        </p:nvSpPr>
        <p:spPr bwMode="auto">
          <a:xfrm>
            <a:off x="7742238" y="2092325"/>
            <a:ext cx="685800" cy="0"/>
          </a:xfrm>
          <a:prstGeom prst="line">
            <a:avLst/>
          </a:prstGeom>
          <a:noFill/>
          <a:ln w="9525">
            <a:solidFill>
              <a:schemeClr val="tx1"/>
            </a:solidFill>
            <a:round/>
            <a:headEnd/>
            <a:tailEnd/>
          </a:ln>
        </p:spPr>
        <p:txBody>
          <a:bodyPr/>
          <a:lstStyle/>
          <a:p>
            <a:endParaRPr lang="en-US" sz="2000"/>
          </a:p>
        </p:txBody>
      </p:sp>
      <p:sp>
        <p:nvSpPr>
          <p:cNvPr id="70" name="Line 95"/>
          <p:cNvSpPr>
            <a:spLocks noChangeShapeType="1"/>
          </p:cNvSpPr>
          <p:nvPr/>
        </p:nvSpPr>
        <p:spPr bwMode="auto">
          <a:xfrm>
            <a:off x="8428038" y="1576388"/>
            <a:ext cx="0" cy="515937"/>
          </a:xfrm>
          <a:prstGeom prst="line">
            <a:avLst/>
          </a:prstGeom>
          <a:noFill/>
          <a:ln w="9525">
            <a:solidFill>
              <a:schemeClr val="tx1"/>
            </a:solidFill>
            <a:round/>
            <a:headEnd/>
            <a:tailEnd type="triangle" w="med" len="med"/>
          </a:ln>
        </p:spPr>
        <p:txBody>
          <a:bodyPr/>
          <a:lstStyle/>
          <a:p>
            <a:endParaRPr lang="en-US" sz="2000"/>
          </a:p>
        </p:txBody>
      </p:sp>
      <p:sp>
        <p:nvSpPr>
          <p:cNvPr id="71" name="Line 96"/>
          <p:cNvSpPr>
            <a:spLocks noChangeShapeType="1"/>
          </p:cNvSpPr>
          <p:nvPr/>
        </p:nvSpPr>
        <p:spPr bwMode="auto">
          <a:xfrm>
            <a:off x="7742238" y="2703513"/>
            <a:ext cx="731837" cy="0"/>
          </a:xfrm>
          <a:prstGeom prst="line">
            <a:avLst/>
          </a:prstGeom>
          <a:noFill/>
          <a:ln w="9525">
            <a:solidFill>
              <a:schemeClr val="tx1"/>
            </a:solidFill>
            <a:round/>
            <a:headEnd/>
            <a:tailEnd type="triangle" w="med" len="med"/>
          </a:ln>
        </p:spPr>
        <p:txBody>
          <a:bodyPr/>
          <a:lstStyle/>
          <a:p>
            <a:endParaRPr lang="en-US" sz="2000"/>
          </a:p>
        </p:txBody>
      </p:sp>
      <p:sp>
        <p:nvSpPr>
          <p:cNvPr id="72" name="Line 97"/>
          <p:cNvSpPr>
            <a:spLocks noChangeShapeType="1"/>
          </p:cNvSpPr>
          <p:nvPr/>
        </p:nvSpPr>
        <p:spPr bwMode="auto">
          <a:xfrm>
            <a:off x="8474075" y="2703513"/>
            <a:ext cx="0" cy="515937"/>
          </a:xfrm>
          <a:prstGeom prst="line">
            <a:avLst/>
          </a:prstGeom>
          <a:noFill/>
          <a:ln w="9525">
            <a:solidFill>
              <a:schemeClr val="tx1"/>
            </a:solidFill>
            <a:round/>
            <a:headEnd/>
            <a:tailEnd type="triangle" w="med" len="med"/>
          </a:ln>
        </p:spPr>
        <p:txBody>
          <a:bodyPr/>
          <a:lstStyle/>
          <a:p>
            <a:endParaRPr lang="en-US" sz="2000"/>
          </a:p>
        </p:txBody>
      </p:sp>
      <p:grpSp>
        <p:nvGrpSpPr>
          <p:cNvPr id="73" name="Group 102"/>
          <p:cNvGrpSpPr>
            <a:grpSpLocks/>
          </p:cNvGrpSpPr>
          <p:nvPr/>
        </p:nvGrpSpPr>
        <p:grpSpPr bwMode="auto">
          <a:xfrm>
            <a:off x="6827838" y="1811338"/>
            <a:ext cx="914400" cy="1220787"/>
            <a:chOff x="2352" y="1632"/>
            <a:chExt cx="960" cy="1248"/>
          </a:xfrm>
        </p:grpSpPr>
        <p:sp>
          <p:nvSpPr>
            <p:cNvPr id="74" name="Line 103"/>
            <p:cNvSpPr>
              <a:spLocks noChangeShapeType="1"/>
            </p:cNvSpPr>
            <p:nvPr/>
          </p:nvSpPr>
          <p:spPr bwMode="auto">
            <a:xfrm>
              <a:off x="2352" y="1968"/>
              <a:ext cx="0" cy="624"/>
            </a:xfrm>
            <a:prstGeom prst="line">
              <a:avLst/>
            </a:prstGeom>
            <a:noFill/>
            <a:ln w="25400">
              <a:solidFill>
                <a:srgbClr val="006600"/>
              </a:solidFill>
              <a:prstDash val="sysDot"/>
              <a:round/>
              <a:headEnd/>
              <a:tailEnd/>
            </a:ln>
          </p:spPr>
          <p:txBody>
            <a:bodyPr/>
            <a:lstStyle/>
            <a:p>
              <a:endParaRPr lang="en-US" sz="2000"/>
            </a:p>
          </p:txBody>
        </p:sp>
        <p:sp>
          <p:nvSpPr>
            <p:cNvPr id="75" name="Line 104"/>
            <p:cNvSpPr>
              <a:spLocks noChangeShapeType="1"/>
            </p:cNvSpPr>
            <p:nvPr/>
          </p:nvSpPr>
          <p:spPr bwMode="auto">
            <a:xfrm flipV="1">
              <a:off x="2784" y="2544"/>
              <a:ext cx="528" cy="336"/>
            </a:xfrm>
            <a:prstGeom prst="line">
              <a:avLst/>
            </a:prstGeom>
            <a:noFill/>
            <a:ln w="25400">
              <a:solidFill>
                <a:srgbClr val="006600"/>
              </a:solidFill>
              <a:prstDash val="sysDot"/>
              <a:round/>
              <a:headEnd/>
              <a:tailEnd/>
            </a:ln>
          </p:spPr>
          <p:txBody>
            <a:bodyPr/>
            <a:lstStyle/>
            <a:p>
              <a:endParaRPr lang="en-US" sz="2000"/>
            </a:p>
          </p:txBody>
        </p:sp>
        <p:sp>
          <p:nvSpPr>
            <p:cNvPr id="76" name="Line 105"/>
            <p:cNvSpPr>
              <a:spLocks noChangeShapeType="1"/>
            </p:cNvSpPr>
            <p:nvPr/>
          </p:nvSpPr>
          <p:spPr bwMode="auto">
            <a:xfrm>
              <a:off x="2832" y="1632"/>
              <a:ext cx="480" cy="288"/>
            </a:xfrm>
            <a:prstGeom prst="line">
              <a:avLst/>
            </a:prstGeom>
            <a:noFill/>
            <a:ln w="25400">
              <a:solidFill>
                <a:srgbClr val="006600"/>
              </a:solidFill>
              <a:prstDash val="sysDot"/>
              <a:round/>
              <a:headEnd/>
              <a:tailEnd/>
            </a:ln>
          </p:spPr>
          <p:txBody>
            <a:bodyPr/>
            <a:lstStyle/>
            <a:p>
              <a:endParaRPr lang="en-US" sz="2000"/>
            </a:p>
          </p:txBody>
        </p:sp>
      </p:grpSp>
      <p:sp>
        <p:nvSpPr>
          <p:cNvPr id="77" name="Text Box 106"/>
          <p:cNvSpPr txBox="1">
            <a:spLocks noChangeArrowheads="1"/>
          </p:cNvSpPr>
          <p:nvPr/>
        </p:nvSpPr>
        <p:spPr bwMode="auto">
          <a:xfrm>
            <a:off x="5761038" y="3267075"/>
            <a:ext cx="731837" cy="253916"/>
          </a:xfrm>
          <a:prstGeom prst="rect">
            <a:avLst/>
          </a:prstGeom>
          <a:noFill/>
          <a:ln w="9525">
            <a:noFill/>
            <a:miter lim="800000"/>
            <a:headEnd/>
            <a:tailEnd/>
          </a:ln>
        </p:spPr>
        <p:txBody>
          <a:bodyPr wrap="square">
            <a:spAutoFit/>
          </a:bodyPr>
          <a:lstStyle/>
          <a:p>
            <a:pPr algn="l" eaLnBrk="1" hangingPunct="1">
              <a:spcBef>
                <a:spcPct val="50000"/>
              </a:spcBef>
            </a:pPr>
            <a:r>
              <a:rPr lang="en-US" sz="1050" b="1" dirty="0"/>
              <a:t>Waste</a:t>
            </a:r>
          </a:p>
        </p:txBody>
      </p:sp>
      <p:sp>
        <p:nvSpPr>
          <p:cNvPr id="78" name="Text Box 107"/>
          <p:cNvSpPr txBox="1">
            <a:spLocks noChangeArrowheads="1"/>
          </p:cNvSpPr>
          <p:nvPr/>
        </p:nvSpPr>
        <p:spPr bwMode="auto">
          <a:xfrm>
            <a:off x="8245475" y="3217863"/>
            <a:ext cx="457200" cy="461665"/>
          </a:xfrm>
          <a:prstGeom prst="rect">
            <a:avLst/>
          </a:prstGeom>
          <a:solidFill>
            <a:srgbClr val="FFFF66"/>
          </a:solidFill>
          <a:ln w="9525">
            <a:solidFill>
              <a:schemeClr val="tx1"/>
            </a:solidFill>
            <a:miter lim="800000"/>
            <a:headEnd/>
            <a:tailEnd/>
          </a:ln>
        </p:spPr>
        <p:txBody>
          <a:bodyPr>
            <a:spAutoFit/>
          </a:bodyPr>
          <a:lstStyle/>
          <a:p>
            <a:pPr eaLnBrk="1" hangingPunct="1">
              <a:spcBef>
                <a:spcPct val="50000"/>
              </a:spcBef>
            </a:pPr>
            <a:r>
              <a:rPr lang="en-US" sz="1200" b="1" dirty="0" smtClean="0">
                <a:solidFill>
                  <a:srgbClr val="000000"/>
                </a:solidFill>
              </a:rPr>
              <a:t>MS/MS</a:t>
            </a:r>
            <a:endParaRPr lang="en-US" sz="1200" b="1" dirty="0">
              <a:solidFill>
                <a:srgbClr val="000000"/>
              </a:solidFill>
            </a:endParaRPr>
          </a:p>
        </p:txBody>
      </p:sp>
      <p:sp>
        <p:nvSpPr>
          <p:cNvPr id="79" name="Text Box 108"/>
          <p:cNvSpPr txBox="1">
            <a:spLocks noChangeArrowheads="1"/>
          </p:cNvSpPr>
          <p:nvPr/>
        </p:nvSpPr>
        <p:spPr bwMode="auto">
          <a:xfrm>
            <a:off x="5761038" y="1279525"/>
            <a:ext cx="808037" cy="49629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eaLnBrk="1" hangingPunct="1">
              <a:spcBef>
                <a:spcPct val="50000"/>
              </a:spcBef>
            </a:pPr>
            <a:r>
              <a:rPr lang="en-US" sz="1050" b="1">
                <a:solidFill>
                  <a:srgbClr val="000000"/>
                </a:solidFill>
              </a:rPr>
              <a:t>Pump A</a:t>
            </a:r>
          </a:p>
          <a:p>
            <a:pPr eaLnBrk="1" hangingPunct="1">
              <a:spcBef>
                <a:spcPct val="50000"/>
              </a:spcBef>
            </a:pPr>
            <a:r>
              <a:rPr lang="en-US" sz="1050" b="1">
                <a:solidFill>
                  <a:srgbClr val="000000"/>
                </a:solidFill>
              </a:rPr>
              <a:t>H</a:t>
            </a:r>
            <a:r>
              <a:rPr lang="en-US" sz="1050" b="1" baseline="-25000">
                <a:solidFill>
                  <a:srgbClr val="000000"/>
                </a:solidFill>
              </a:rPr>
              <a:t>2</a:t>
            </a:r>
            <a:r>
              <a:rPr lang="en-US" sz="1050" b="1">
                <a:solidFill>
                  <a:srgbClr val="000000"/>
                </a:solidFill>
              </a:rPr>
              <a:t>O</a:t>
            </a:r>
          </a:p>
        </p:txBody>
      </p:sp>
      <p:sp>
        <p:nvSpPr>
          <p:cNvPr id="80" name="Text Box 109"/>
          <p:cNvSpPr txBox="1">
            <a:spLocks noChangeArrowheads="1"/>
          </p:cNvSpPr>
          <p:nvPr/>
        </p:nvSpPr>
        <p:spPr bwMode="auto">
          <a:xfrm>
            <a:off x="8093075" y="1233488"/>
            <a:ext cx="822325" cy="496290"/>
          </a:xfrm>
          <a:prstGeom prst="rect">
            <a:avLst/>
          </a:prstGeom>
          <a:solidFill>
            <a:srgbClr val="CC99FF"/>
          </a:solidFill>
          <a:ln w="9525">
            <a:solidFill>
              <a:schemeClr val="tx1"/>
            </a:solidFill>
            <a:miter lim="800000"/>
            <a:headEnd/>
            <a:tailEnd/>
          </a:ln>
        </p:spPr>
        <p:txBody>
          <a:bodyPr>
            <a:spAutoFit/>
          </a:bodyPr>
          <a:lstStyle/>
          <a:p>
            <a:pPr eaLnBrk="1" hangingPunct="1">
              <a:spcBef>
                <a:spcPct val="50000"/>
              </a:spcBef>
            </a:pPr>
            <a:r>
              <a:rPr lang="en-US" sz="1050" b="1">
                <a:solidFill>
                  <a:srgbClr val="000000"/>
                </a:solidFill>
              </a:rPr>
              <a:t>Pump B</a:t>
            </a:r>
          </a:p>
          <a:p>
            <a:pPr eaLnBrk="1" hangingPunct="1">
              <a:spcBef>
                <a:spcPct val="50000"/>
              </a:spcBef>
            </a:pPr>
            <a:r>
              <a:rPr lang="en-US" sz="1050" b="1">
                <a:solidFill>
                  <a:srgbClr val="000000"/>
                </a:solidFill>
              </a:rPr>
              <a:t>Methanol</a:t>
            </a:r>
          </a:p>
        </p:txBody>
      </p:sp>
      <p:sp>
        <p:nvSpPr>
          <p:cNvPr id="81" name="Line 110"/>
          <p:cNvSpPr>
            <a:spLocks noChangeShapeType="1"/>
          </p:cNvSpPr>
          <p:nvPr/>
        </p:nvSpPr>
        <p:spPr bwMode="auto">
          <a:xfrm>
            <a:off x="5548313" y="2139950"/>
            <a:ext cx="593725" cy="0"/>
          </a:xfrm>
          <a:prstGeom prst="line">
            <a:avLst/>
          </a:prstGeom>
          <a:noFill/>
          <a:ln w="9525">
            <a:solidFill>
              <a:schemeClr val="tx1"/>
            </a:solidFill>
            <a:round/>
            <a:headEnd/>
            <a:tailEnd type="triangle" w="med" len="med"/>
          </a:ln>
        </p:spPr>
        <p:txBody>
          <a:bodyPr/>
          <a:lstStyle/>
          <a:p>
            <a:endParaRPr lang="en-US" sz="2000"/>
          </a:p>
        </p:txBody>
      </p:sp>
      <p:sp>
        <p:nvSpPr>
          <p:cNvPr id="82" name="Text Box 111"/>
          <p:cNvSpPr txBox="1">
            <a:spLocks noChangeArrowheads="1"/>
          </p:cNvSpPr>
          <p:nvPr/>
        </p:nvSpPr>
        <p:spPr bwMode="auto">
          <a:xfrm>
            <a:off x="4968875" y="1965325"/>
            <a:ext cx="579438" cy="415498"/>
          </a:xfrm>
          <a:prstGeom prst="rect">
            <a:avLst/>
          </a:prstGeom>
          <a:solidFill>
            <a:srgbClr val="99FF99"/>
          </a:solidFill>
          <a:ln w="9525">
            <a:solidFill>
              <a:schemeClr val="tx1"/>
            </a:solidFill>
            <a:miter lim="800000"/>
            <a:headEnd/>
            <a:tailEnd/>
          </a:ln>
        </p:spPr>
        <p:txBody>
          <a:bodyPr>
            <a:spAutoFit/>
          </a:bodyPr>
          <a:lstStyle/>
          <a:p>
            <a:pPr eaLnBrk="1" hangingPunct="1">
              <a:spcBef>
                <a:spcPct val="50000"/>
              </a:spcBef>
            </a:pPr>
            <a:r>
              <a:rPr lang="en-US" sz="1050" b="1">
                <a:solidFill>
                  <a:srgbClr val="000000"/>
                </a:solidFill>
              </a:rPr>
              <a:t>Inject Urine</a:t>
            </a:r>
          </a:p>
        </p:txBody>
      </p:sp>
      <p:sp>
        <p:nvSpPr>
          <p:cNvPr id="83" name="Text Box 112"/>
          <p:cNvSpPr txBox="1">
            <a:spLocks noChangeArrowheads="1"/>
          </p:cNvSpPr>
          <p:nvPr/>
        </p:nvSpPr>
        <p:spPr bwMode="auto">
          <a:xfrm>
            <a:off x="7131050" y="1644650"/>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2</a:t>
            </a:r>
          </a:p>
        </p:txBody>
      </p:sp>
      <p:sp>
        <p:nvSpPr>
          <p:cNvPr id="84" name="Text Box 113"/>
          <p:cNvSpPr txBox="1">
            <a:spLocks noChangeArrowheads="1"/>
          </p:cNvSpPr>
          <p:nvPr/>
        </p:nvSpPr>
        <p:spPr bwMode="auto">
          <a:xfrm>
            <a:off x="7669213" y="19018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3</a:t>
            </a:r>
          </a:p>
        </p:txBody>
      </p:sp>
      <p:sp>
        <p:nvSpPr>
          <p:cNvPr id="85" name="Text Box 114"/>
          <p:cNvSpPr txBox="1">
            <a:spLocks noChangeArrowheads="1"/>
          </p:cNvSpPr>
          <p:nvPr/>
        </p:nvSpPr>
        <p:spPr bwMode="auto">
          <a:xfrm>
            <a:off x="7669213" y="27162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4</a:t>
            </a:r>
          </a:p>
        </p:txBody>
      </p:sp>
      <p:sp>
        <p:nvSpPr>
          <p:cNvPr id="86" name="Text Box 115"/>
          <p:cNvSpPr txBox="1">
            <a:spLocks noChangeArrowheads="1"/>
          </p:cNvSpPr>
          <p:nvPr/>
        </p:nvSpPr>
        <p:spPr bwMode="auto">
          <a:xfrm>
            <a:off x="7185025" y="30337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5</a:t>
            </a:r>
          </a:p>
        </p:txBody>
      </p:sp>
      <p:sp>
        <p:nvSpPr>
          <p:cNvPr id="87" name="Text Box 116"/>
          <p:cNvSpPr txBox="1">
            <a:spLocks noChangeArrowheads="1"/>
          </p:cNvSpPr>
          <p:nvPr/>
        </p:nvSpPr>
        <p:spPr bwMode="auto">
          <a:xfrm>
            <a:off x="6700838" y="19653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1</a:t>
            </a:r>
          </a:p>
        </p:txBody>
      </p:sp>
      <p:sp>
        <p:nvSpPr>
          <p:cNvPr id="88" name="Text Box 117"/>
          <p:cNvSpPr txBox="1">
            <a:spLocks noChangeArrowheads="1"/>
          </p:cNvSpPr>
          <p:nvPr/>
        </p:nvSpPr>
        <p:spPr bwMode="auto">
          <a:xfrm>
            <a:off x="6700838" y="27797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6</a:t>
            </a:r>
          </a:p>
        </p:txBody>
      </p:sp>
      <p:sp>
        <p:nvSpPr>
          <p:cNvPr id="89" name="Text Box 118"/>
          <p:cNvSpPr txBox="1">
            <a:spLocks noChangeArrowheads="1"/>
          </p:cNvSpPr>
          <p:nvPr/>
        </p:nvSpPr>
        <p:spPr bwMode="auto">
          <a:xfrm>
            <a:off x="838200" y="3886200"/>
            <a:ext cx="3657600" cy="366713"/>
          </a:xfrm>
          <a:prstGeom prst="rect">
            <a:avLst/>
          </a:prstGeom>
          <a:noFill/>
          <a:ln w="9525" algn="ctr">
            <a:noFill/>
            <a:miter lim="800000"/>
            <a:headEnd/>
            <a:tailEnd/>
          </a:ln>
        </p:spPr>
        <p:txBody>
          <a:bodyPr>
            <a:spAutoFit/>
          </a:bodyPr>
          <a:lstStyle/>
          <a:p>
            <a:pPr algn="ctr">
              <a:spcBef>
                <a:spcPct val="50000"/>
              </a:spcBef>
            </a:pPr>
            <a:r>
              <a:rPr lang="en-US">
                <a:solidFill>
                  <a:srgbClr val="FF0000"/>
                </a:solidFill>
              </a:rPr>
              <a:t>A: Loading and Washing</a:t>
            </a:r>
          </a:p>
        </p:txBody>
      </p:sp>
      <p:sp>
        <p:nvSpPr>
          <p:cNvPr id="90" name="Text Box 119"/>
          <p:cNvSpPr txBox="1">
            <a:spLocks noChangeArrowheads="1"/>
          </p:cNvSpPr>
          <p:nvPr/>
        </p:nvSpPr>
        <p:spPr bwMode="auto">
          <a:xfrm>
            <a:off x="5257800" y="3886200"/>
            <a:ext cx="3657600" cy="366713"/>
          </a:xfrm>
          <a:prstGeom prst="rect">
            <a:avLst/>
          </a:prstGeom>
          <a:noFill/>
          <a:ln w="9525" algn="ctr">
            <a:noFill/>
            <a:miter lim="800000"/>
            <a:headEnd/>
            <a:tailEnd/>
          </a:ln>
        </p:spPr>
        <p:txBody>
          <a:bodyPr>
            <a:spAutoFit/>
          </a:bodyPr>
          <a:lstStyle/>
          <a:p>
            <a:pPr algn="ctr">
              <a:spcBef>
                <a:spcPct val="50000"/>
              </a:spcBef>
            </a:pPr>
            <a:r>
              <a:rPr lang="en-US" dirty="0">
                <a:solidFill>
                  <a:srgbClr val="006600"/>
                </a:solidFill>
              </a:rPr>
              <a:t>B: Elution</a:t>
            </a:r>
          </a:p>
        </p:txBody>
      </p:sp>
      <p:cxnSp>
        <p:nvCxnSpPr>
          <p:cNvPr id="91" name="Straight Connector 90"/>
          <p:cNvCxnSpPr/>
          <p:nvPr/>
        </p:nvCxnSpPr>
        <p:spPr>
          <a:xfrm>
            <a:off x="4800600" y="4953000"/>
            <a:ext cx="4191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Wash Time Optimization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Rectangle 6"/>
          <p:cNvSpPr/>
          <p:nvPr/>
        </p:nvSpPr>
        <p:spPr>
          <a:xfrm>
            <a:off x="228600" y="4724400"/>
            <a:ext cx="8686800" cy="1200329"/>
          </a:xfrm>
          <a:prstGeom prst="rect">
            <a:avLst/>
          </a:prstGeom>
        </p:spPr>
        <p:txBody>
          <a:bodyPr wrap="square">
            <a:spAutoFit/>
          </a:bodyPr>
          <a:lstStyle/>
          <a:p>
            <a:pPr lvl="1" indent="-457200" fontAlgn="base">
              <a:lnSpc>
                <a:spcPct val="150000"/>
              </a:lnSpc>
              <a:buSzPct val="100000"/>
              <a:buFont typeface="Wingdings" pitchFamily="2" charset="2"/>
              <a:buChar char="§"/>
            </a:pPr>
            <a:r>
              <a:rPr lang="en-US" sz="1600" dirty="0" smtClean="0"/>
              <a:t>No significant decrease in response was observed as the wash time was increased. </a:t>
            </a:r>
          </a:p>
          <a:p>
            <a:pPr lvl="1" indent="-457200" fontAlgn="base">
              <a:lnSpc>
                <a:spcPct val="150000"/>
              </a:lnSpc>
              <a:buSzPct val="100000"/>
              <a:buFont typeface="Wingdings" pitchFamily="2" charset="2"/>
              <a:buChar char="§"/>
            </a:pPr>
            <a:r>
              <a:rPr lang="en-US" sz="1600" dirty="0" smtClean="0"/>
              <a:t>Wash time of 3.2 minutes was selected in order to wash off the maximum amount of matrix components.</a:t>
            </a:r>
            <a:endParaRPr lang="en-US" sz="1600" dirty="0"/>
          </a:p>
        </p:txBody>
      </p:sp>
      <p:grpSp>
        <p:nvGrpSpPr>
          <p:cNvPr id="8" name="Group 4"/>
          <p:cNvGrpSpPr/>
          <p:nvPr/>
        </p:nvGrpSpPr>
        <p:grpSpPr>
          <a:xfrm>
            <a:off x="1670050" y="1295405"/>
            <a:ext cx="5949950" cy="3200395"/>
            <a:chOff x="13258800" y="25298400"/>
            <a:chExt cx="3505200" cy="2383403"/>
          </a:xfrm>
        </p:grpSpPr>
        <p:pic>
          <p:nvPicPr>
            <p:cNvPr id="9" name="Picture 189" descr="clip_image001"/>
            <p:cNvPicPr>
              <a:picLocks noChangeAspect="1" noChangeArrowheads="1"/>
            </p:cNvPicPr>
            <p:nvPr/>
          </p:nvPicPr>
          <p:blipFill>
            <a:blip r:embed="rId6" cstate="print"/>
            <a:srcRect/>
            <a:stretch>
              <a:fillRect/>
            </a:stretch>
          </p:blipFill>
          <p:spPr bwMode="auto">
            <a:xfrm>
              <a:off x="13258800" y="25298400"/>
              <a:ext cx="3505200" cy="2362200"/>
            </a:xfrm>
            <a:prstGeom prst="rect">
              <a:avLst/>
            </a:prstGeom>
            <a:noFill/>
            <a:ln w="31750">
              <a:solidFill>
                <a:schemeClr val="tx1"/>
              </a:solidFill>
              <a:miter lim="800000"/>
              <a:headEnd/>
              <a:tailEnd/>
            </a:ln>
          </p:spPr>
        </p:pic>
        <p:sp>
          <p:nvSpPr>
            <p:cNvPr id="10" name="Rectangle 194"/>
            <p:cNvSpPr>
              <a:spLocks noChangeArrowheads="1"/>
            </p:cNvSpPr>
            <p:nvPr/>
          </p:nvSpPr>
          <p:spPr bwMode="auto">
            <a:xfrm>
              <a:off x="13261657" y="27427374"/>
              <a:ext cx="1223963" cy="254429"/>
            </a:xfrm>
            <a:prstGeom prst="rect">
              <a:avLst/>
            </a:prstGeom>
            <a:noFill/>
            <a:ln w="9525">
              <a:noFill/>
              <a:miter lim="800000"/>
              <a:headEnd/>
              <a:tailEnd/>
            </a:ln>
            <a:effectLst/>
          </p:spPr>
          <p:txBody>
            <a:bodyPr>
              <a:spAutoFit/>
            </a:bodyPr>
            <a:lstStyle/>
            <a:p>
              <a:pPr algn="l"/>
              <a:r>
                <a:rPr lang="en-US" sz="900" b="1" dirty="0"/>
                <a:t>30 </a:t>
              </a:r>
              <a:r>
                <a:rPr lang="en-US" sz="900" b="1" dirty="0" err="1"/>
                <a:t>ng</a:t>
              </a:r>
              <a:r>
                <a:rPr lang="en-US" sz="900" b="1" dirty="0"/>
                <a:t>/mL NNAL in</a:t>
              </a:r>
            </a:p>
            <a:p>
              <a:pPr algn="l"/>
              <a:r>
                <a:rPr lang="en-US" sz="900" b="1" dirty="0"/>
                <a:t>Urine; 20 </a:t>
              </a:r>
              <a:r>
                <a:rPr lang="en-US" sz="900" b="1" dirty="0" err="1"/>
                <a:t>mcl</a:t>
              </a:r>
              <a:r>
                <a:rPr lang="en-US" sz="900" b="1" dirty="0"/>
                <a:t> </a:t>
              </a:r>
              <a:r>
                <a:rPr lang="en-US" sz="900" b="1" dirty="0" err="1"/>
                <a:t>Inj</a:t>
              </a:r>
              <a:r>
                <a:rPr lang="en-US" sz="900" b="1" dirty="0"/>
                <a:t> </a:t>
              </a:r>
              <a:r>
                <a:rPr lang="en-US" sz="900" b="1" dirty="0" err="1"/>
                <a:t>vol</a:t>
              </a:r>
              <a:endParaRPr lang="en-US" sz="900" b="1" dirty="0"/>
            </a:p>
          </p:txBody>
        </p:sp>
      </p:grpSp>
      <p:sp>
        <p:nvSpPr>
          <p:cNvPr id="11" name="TextBox 10"/>
          <p:cNvSpPr txBox="1"/>
          <p:nvPr/>
        </p:nvSpPr>
        <p:spPr>
          <a:xfrm rot="10800000" flipV="1">
            <a:off x="6781800" y="4154157"/>
            <a:ext cx="762000" cy="230832"/>
          </a:xfrm>
          <a:prstGeom prst="rect">
            <a:avLst/>
          </a:prstGeom>
          <a:noFill/>
        </p:spPr>
        <p:txBody>
          <a:bodyPr wrap="square" rtlCol="0">
            <a:spAutoFit/>
          </a:bodyPr>
          <a:lstStyle/>
          <a:p>
            <a:r>
              <a:rPr lang="en-US" sz="900" dirty="0" smtClean="0"/>
              <a:t>p&lt;0.05</a:t>
            </a:r>
            <a:endParaRPr lang="en-US"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Wash Step Flow Rate Optimization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1905002" y="1295400"/>
            <a:ext cx="5486393" cy="3048000"/>
            <a:chOff x="17297404" y="25298400"/>
            <a:chExt cx="3505196" cy="2362200"/>
          </a:xfrm>
        </p:grpSpPr>
        <p:pic>
          <p:nvPicPr>
            <p:cNvPr id="9" name="Picture 190" descr="clip_image001"/>
            <p:cNvPicPr>
              <a:picLocks noChangeAspect="1" noChangeArrowheads="1"/>
            </p:cNvPicPr>
            <p:nvPr/>
          </p:nvPicPr>
          <p:blipFill>
            <a:blip r:embed="rId6" cstate="print"/>
            <a:srcRect/>
            <a:stretch>
              <a:fillRect/>
            </a:stretch>
          </p:blipFill>
          <p:spPr bwMode="auto">
            <a:xfrm>
              <a:off x="17313275" y="25298400"/>
              <a:ext cx="3489325" cy="2362200"/>
            </a:xfrm>
            <a:prstGeom prst="rect">
              <a:avLst/>
            </a:prstGeom>
            <a:noFill/>
            <a:ln w="31750">
              <a:solidFill>
                <a:schemeClr val="tx1"/>
              </a:solidFill>
              <a:miter lim="800000"/>
              <a:headEnd/>
              <a:tailEnd/>
            </a:ln>
          </p:spPr>
        </p:pic>
        <p:sp>
          <p:nvSpPr>
            <p:cNvPr id="10" name="Rectangle 195"/>
            <p:cNvSpPr>
              <a:spLocks noChangeArrowheads="1"/>
            </p:cNvSpPr>
            <p:nvPr/>
          </p:nvSpPr>
          <p:spPr bwMode="auto">
            <a:xfrm>
              <a:off x="17297404" y="27414538"/>
              <a:ext cx="876300" cy="238527"/>
            </a:xfrm>
            <a:prstGeom prst="rect">
              <a:avLst/>
            </a:prstGeom>
            <a:noFill/>
            <a:ln w="9525">
              <a:noFill/>
              <a:miter lim="800000"/>
              <a:headEnd/>
              <a:tailEnd/>
            </a:ln>
            <a:effectLst/>
          </p:spPr>
          <p:txBody>
            <a:bodyPr wrap="square">
              <a:spAutoFit/>
            </a:bodyPr>
            <a:lstStyle/>
            <a:p>
              <a:pPr algn="l"/>
              <a:r>
                <a:rPr lang="en-US" sz="900" b="1" dirty="0" smtClean="0"/>
                <a:t>30 </a:t>
              </a:r>
              <a:r>
                <a:rPr lang="en-US" sz="900" b="1" dirty="0" err="1"/>
                <a:t>ng</a:t>
              </a:r>
              <a:r>
                <a:rPr lang="en-US" sz="900" b="1" dirty="0"/>
                <a:t>/mL NNAL in urine; 20 </a:t>
              </a:r>
              <a:r>
                <a:rPr lang="en-US" sz="900" b="1" dirty="0" err="1"/>
                <a:t>mcl</a:t>
              </a:r>
              <a:r>
                <a:rPr lang="en-US" sz="900" b="1" dirty="0"/>
                <a:t> </a:t>
              </a:r>
              <a:r>
                <a:rPr lang="en-US" sz="900" b="1" dirty="0" err="1"/>
                <a:t>Inj</a:t>
              </a:r>
              <a:r>
                <a:rPr lang="en-US" sz="900" b="1" dirty="0"/>
                <a:t> </a:t>
              </a:r>
              <a:r>
                <a:rPr lang="en-US" sz="900" b="1" dirty="0" err="1"/>
                <a:t>vol</a:t>
              </a:r>
              <a:endParaRPr lang="en-US" sz="900" b="1" dirty="0"/>
            </a:p>
          </p:txBody>
        </p:sp>
      </p:grpSp>
      <p:sp>
        <p:nvSpPr>
          <p:cNvPr id="11" name="Rectangle 10"/>
          <p:cNvSpPr/>
          <p:nvPr/>
        </p:nvSpPr>
        <p:spPr>
          <a:xfrm>
            <a:off x="1371600" y="4535778"/>
            <a:ext cx="7010400" cy="1338828"/>
          </a:xfrm>
          <a:prstGeom prst="rect">
            <a:avLst/>
          </a:prstGeom>
        </p:spPr>
        <p:txBody>
          <a:bodyPr wrap="square">
            <a:spAutoFit/>
          </a:bodyPr>
          <a:lstStyle/>
          <a:p>
            <a:pPr lvl="1" indent="-457200" fontAlgn="base">
              <a:lnSpc>
                <a:spcPct val="150000"/>
              </a:lnSpc>
              <a:buSzPct val="100000"/>
              <a:buFont typeface="Wingdings" pitchFamily="2" charset="2"/>
              <a:buChar char="§"/>
            </a:pPr>
            <a:r>
              <a:rPr lang="en-US" dirty="0" smtClean="0"/>
              <a:t>The wash step flow rate was optimized and selected as 0.25 mL/min. </a:t>
            </a:r>
          </a:p>
          <a:p>
            <a:pPr lvl="1" indent="-457200" fontAlgn="base">
              <a:lnSpc>
                <a:spcPct val="150000"/>
              </a:lnSpc>
              <a:buSzPct val="100000"/>
              <a:buFont typeface="Wingdings" pitchFamily="2" charset="2"/>
              <a:buChar char="§"/>
            </a:pPr>
            <a:r>
              <a:rPr lang="en-US" dirty="0" smtClean="0"/>
              <a:t>At lower flow-rates, the variability was higher </a:t>
            </a:r>
          </a:p>
          <a:p>
            <a:pPr lvl="1" indent="-457200" fontAlgn="base">
              <a:lnSpc>
                <a:spcPct val="150000"/>
              </a:lnSpc>
              <a:buSzPct val="100000"/>
              <a:buFont typeface="Wingdings" pitchFamily="2" charset="2"/>
              <a:buChar char="§"/>
            </a:pPr>
            <a:r>
              <a:rPr lang="en-US" dirty="0" smtClean="0"/>
              <a:t>The response dropped as the flow rate was  increased.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Sample pH Optimization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221299" y="1295400"/>
            <a:ext cx="5113203" cy="4343400"/>
            <a:chOff x="21183600" y="25298400"/>
            <a:chExt cx="3505200" cy="2362200"/>
          </a:xfrm>
        </p:grpSpPr>
        <p:sp>
          <p:nvSpPr>
            <p:cNvPr id="9" name="Rectangle 338"/>
            <p:cNvSpPr>
              <a:spLocks noChangeArrowheads="1"/>
            </p:cNvSpPr>
            <p:nvPr/>
          </p:nvSpPr>
          <p:spPr bwMode="auto">
            <a:xfrm>
              <a:off x="21216938" y="25330150"/>
              <a:ext cx="3432175" cy="2298700"/>
            </a:xfrm>
            <a:prstGeom prst="rect">
              <a:avLst/>
            </a:prstGeom>
            <a:solidFill>
              <a:schemeClr val="lt1"/>
            </a:solidFill>
            <a:ln w="0">
              <a:noFill/>
              <a:miter lim="800000"/>
              <a:headEnd/>
              <a:tailEnd/>
            </a:ln>
          </p:spPr>
          <p:txBody>
            <a:bodyPr/>
            <a:lstStyle/>
            <a:p>
              <a:endParaRPr lang="en-US" sz="3600"/>
            </a:p>
          </p:txBody>
        </p:sp>
        <p:sp>
          <p:nvSpPr>
            <p:cNvPr id="10" name="AutoShape 275"/>
            <p:cNvSpPr>
              <a:spLocks noChangeAspect="1" noChangeArrowheads="1" noTextEdit="1"/>
            </p:cNvSpPr>
            <p:nvPr/>
          </p:nvSpPr>
          <p:spPr bwMode="auto">
            <a:xfrm>
              <a:off x="21183600" y="25298400"/>
              <a:ext cx="3505200" cy="2362200"/>
            </a:xfrm>
            <a:prstGeom prst="rect">
              <a:avLst/>
            </a:prstGeom>
            <a:noFill/>
            <a:ln w="28575" algn="ctr">
              <a:solidFill>
                <a:schemeClr val="tx1"/>
              </a:solidFill>
              <a:miter lim="800000"/>
              <a:headEnd/>
              <a:tailEnd/>
            </a:ln>
          </p:spPr>
          <p:txBody>
            <a:bodyPr/>
            <a:lstStyle/>
            <a:p>
              <a:endParaRPr lang="en-US" sz="4400"/>
            </a:p>
          </p:txBody>
        </p:sp>
        <p:sp>
          <p:nvSpPr>
            <p:cNvPr id="11" name="Rectangle 278"/>
            <p:cNvSpPr>
              <a:spLocks noChangeArrowheads="1"/>
            </p:cNvSpPr>
            <p:nvPr/>
          </p:nvSpPr>
          <p:spPr bwMode="auto">
            <a:xfrm>
              <a:off x="21901150" y="25616388"/>
              <a:ext cx="2687638" cy="1587011"/>
            </a:xfrm>
            <a:prstGeom prst="rect">
              <a:avLst/>
            </a:prstGeom>
            <a:solidFill>
              <a:srgbClr val="C0C0C0"/>
            </a:solidFill>
            <a:ln w="9525">
              <a:noFill/>
              <a:miter lim="800000"/>
              <a:headEnd/>
              <a:tailEnd/>
            </a:ln>
          </p:spPr>
          <p:txBody>
            <a:bodyPr/>
            <a:lstStyle/>
            <a:p>
              <a:endParaRPr lang="en-US" sz="3600"/>
            </a:p>
          </p:txBody>
        </p:sp>
        <p:sp>
          <p:nvSpPr>
            <p:cNvPr id="12" name="Rectangle 279"/>
            <p:cNvSpPr>
              <a:spLocks noChangeArrowheads="1"/>
            </p:cNvSpPr>
            <p:nvPr/>
          </p:nvSpPr>
          <p:spPr bwMode="auto">
            <a:xfrm>
              <a:off x="21901150" y="25616388"/>
              <a:ext cx="2687638" cy="1587011"/>
            </a:xfrm>
            <a:prstGeom prst="rect">
              <a:avLst/>
            </a:prstGeom>
            <a:noFill/>
            <a:ln w="6350">
              <a:solidFill>
                <a:srgbClr val="808080"/>
              </a:solidFill>
              <a:miter lim="800000"/>
              <a:headEnd/>
              <a:tailEnd/>
            </a:ln>
          </p:spPr>
          <p:txBody>
            <a:bodyPr/>
            <a:lstStyle/>
            <a:p>
              <a:endParaRPr lang="en-US" sz="3600"/>
            </a:p>
          </p:txBody>
        </p:sp>
        <p:sp>
          <p:nvSpPr>
            <p:cNvPr id="13" name="Rectangle 280"/>
            <p:cNvSpPr>
              <a:spLocks noChangeArrowheads="1"/>
            </p:cNvSpPr>
            <p:nvPr/>
          </p:nvSpPr>
          <p:spPr bwMode="auto">
            <a:xfrm>
              <a:off x="22001163" y="27101800"/>
              <a:ext cx="139700" cy="101600"/>
            </a:xfrm>
            <a:prstGeom prst="rect">
              <a:avLst/>
            </a:prstGeom>
            <a:solidFill>
              <a:srgbClr val="9999FF"/>
            </a:solidFill>
            <a:ln w="6350">
              <a:solidFill>
                <a:srgbClr val="000000"/>
              </a:solidFill>
              <a:miter lim="800000"/>
              <a:headEnd/>
              <a:tailEnd/>
            </a:ln>
          </p:spPr>
          <p:txBody>
            <a:bodyPr/>
            <a:lstStyle/>
            <a:p>
              <a:endParaRPr lang="en-US" sz="3600"/>
            </a:p>
          </p:txBody>
        </p:sp>
        <p:sp>
          <p:nvSpPr>
            <p:cNvPr id="14" name="Rectangle 281"/>
            <p:cNvSpPr>
              <a:spLocks noChangeArrowheads="1"/>
            </p:cNvSpPr>
            <p:nvPr/>
          </p:nvSpPr>
          <p:spPr bwMode="auto">
            <a:xfrm>
              <a:off x="22340888" y="26650950"/>
              <a:ext cx="133350" cy="552450"/>
            </a:xfrm>
            <a:prstGeom prst="rect">
              <a:avLst/>
            </a:prstGeom>
            <a:solidFill>
              <a:srgbClr val="9999FF"/>
            </a:solidFill>
            <a:ln w="6350">
              <a:solidFill>
                <a:srgbClr val="000000"/>
              </a:solidFill>
              <a:miter lim="800000"/>
              <a:headEnd/>
              <a:tailEnd/>
            </a:ln>
          </p:spPr>
          <p:txBody>
            <a:bodyPr/>
            <a:lstStyle/>
            <a:p>
              <a:endParaRPr lang="en-US" sz="3600"/>
            </a:p>
          </p:txBody>
        </p:sp>
        <p:sp>
          <p:nvSpPr>
            <p:cNvPr id="15" name="Rectangle 282"/>
            <p:cNvSpPr>
              <a:spLocks noChangeArrowheads="1"/>
            </p:cNvSpPr>
            <p:nvPr/>
          </p:nvSpPr>
          <p:spPr bwMode="auto">
            <a:xfrm>
              <a:off x="22674263" y="26301700"/>
              <a:ext cx="138112" cy="901700"/>
            </a:xfrm>
            <a:prstGeom prst="rect">
              <a:avLst/>
            </a:prstGeom>
            <a:solidFill>
              <a:srgbClr val="9999FF"/>
            </a:solidFill>
            <a:ln w="6350">
              <a:solidFill>
                <a:srgbClr val="000000"/>
              </a:solidFill>
              <a:miter lim="800000"/>
              <a:headEnd/>
              <a:tailEnd/>
            </a:ln>
          </p:spPr>
          <p:txBody>
            <a:bodyPr/>
            <a:lstStyle/>
            <a:p>
              <a:endParaRPr lang="en-US" sz="3600"/>
            </a:p>
          </p:txBody>
        </p:sp>
        <p:sp>
          <p:nvSpPr>
            <p:cNvPr id="16" name="Rectangle 283"/>
            <p:cNvSpPr>
              <a:spLocks noChangeArrowheads="1"/>
            </p:cNvSpPr>
            <p:nvPr/>
          </p:nvSpPr>
          <p:spPr bwMode="auto">
            <a:xfrm>
              <a:off x="23012400" y="26181050"/>
              <a:ext cx="133350" cy="1022350"/>
            </a:xfrm>
            <a:prstGeom prst="rect">
              <a:avLst/>
            </a:prstGeom>
            <a:solidFill>
              <a:srgbClr val="9999FF"/>
            </a:solidFill>
            <a:ln w="6350">
              <a:solidFill>
                <a:srgbClr val="000000"/>
              </a:solidFill>
              <a:miter lim="800000"/>
              <a:headEnd/>
              <a:tailEnd/>
            </a:ln>
          </p:spPr>
          <p:txBody>
            <a:bodyPr/>
            <a:lstStyle/>
            <a:p>
              <a:endParaRPr lang="en-US" sz="3600"/>
            </a:p>
          </p:txBody>
        </p:sp>
        <p:sp>
          <p:nvSpPr>
            <p:cNvPr id="17" name="Rectangle 284"/>
            <p:cNvSpPr>
              <a:spLocks noChangeArrowheads="1"/>
            </p:cNvSpPr>
            <p:nvPr/>
          </p:nvSpPr>
          <p:spPr bwMode="auto">
            <a:xfrm>
              <a:off x="23345775" y="26212800"/>
              <a:ext cx="139700" cy="990600"/>
            </a:xfrm>
            <a:prstGeom prst="rect">
              <a:avLst/>
            </a:prstGeom>
            <a:solidFill>
              <a:srgbClr val="9999FF"/>
            </a:solidFill>
            <a:ln w="6350">
              <a:solidFill>
                <a:srgbClr val="000000"/>
              </a:solidFill>
              <a:miter lim="800000"/>
              <a:headEnd/>
              <a:tailEnd/>
            </a:ln>
          </p:spPr>
          <p:txBody>
            <a:bodyPr/>
            <a:lstStyle/>
            <a:p>
              <a:endParaRPr lang="en-US" sz="3600"/>
            </a:p>
          </p:txBody>
        </p:sp>
        <p:sp>
          <p:nvSpPr>
            <p:cNvPr id="18" name="Rectangle 285"/>
            <p:cNvSpPr>
              <a:spLocks noChangeArrowheads="1"/>
            </p:cNvSpPr>
            <p:nvPr/>
          </p:nvSpPr>
          <p:spPr bwMode="auto">
            <a:xfrm>
              <a:off x="23683913" y="26390600"/>
              <a:ext cx="133350" cy="812800"/>
            </a:xfrm>
            <a:prstGeom prst="rect">
              <a:avLst/>
            </a:prstGeom>
            <a:solidFill>
              <a:srgbClr val="9999FF"/>
            </a:solidFill>
            <a:ln w="6350">
              <a:solidFill>
                <a:srgbClr val="000000"/>
              </a:solidFill>
              <a:miter lim="800000"/>
              <a:headEnd/>
              <a:tailEnd/>
            </a:ln>
          </p:spPr>
          <p:txBody>
            <a:bodyPr/>
            <a:lstStyle/>
            <a:p>
              <a:endParaRPr lang="en-US" sz="3600"/>
            </a:p>
          </p:txBody>
        </p:sp>
        <p:sp>
          <p:nvSpPr>
            <p:cNvPr id="19" name="Rectangle 286"/>
            <p:cNvSpPr>
              <a:spLocks noChangeArrowheads="1"/>
            </p:cNvSpPr>
            <p:nvPr/>
          </p:nvSpPr>
          <p:spPr bwMode="auto">
            <a:xfrm>
              <a:off x="24017288" y="26847800"/>
              <a:ext cx="139700" cy="355600"/>
            </a:xfrm>
            <a:prstGeom prst="rect">
              <a:avLst/>
            </a:prstGeom>
            <a:solidFill>
              <a:srgbClr val="9999FF"/>
            </a:solidFill>
            <a:ln w="6350">
              <a:solidFill>
                <a:srgbClr val="000000"/>
              </a:solidFill>
              <a:miter lim="800000"/>
              <a:headEnd/>
              <a:tailEnd/>
            </a:ln>
          </p:spPr>
          <p:txBody>
            <a:bodyPr/>
            <a:lstStyle/>
            <a:p>
              <a:endParaRPr lang="en-US" sz="3600"/>
            </a:p>
          </p:txBody>
        </p:sp>
        <p:sp>
          <p:nvSpPr>
            <p:cNvPr id="20" name="Rectangle 287"/>
            <p:cNvSpPr>
              <a:spLocks noChangeArrowheads="1"/>
            </p:cNvSpPr>
            <p:nvPr/>
          </p:nvSpPr>
          <p:spPr bwMode="auto">
            <a:xfrm>
              <a:off x="24357013" y="26885900"/>
              <a:ext cx="131762" cy="317500"/>
            </a:xfrm>
            <a:prstGeom prst="rect">
              <a:avLst/>
            </a:prstGeom>
            <a:solidFill>
              <a:srgbClr val="9999FF"/>
            </a:solidFill>
            <a:ln w="6350">
              <a:solidFill>
                <a:srgbClr val="000000"/>
              </a:solidFill>
              <a:miter lim="800000"/>
              <a:headEnd/>
              <a:tailEnd/>
            </a:ln>
          </p:spPr>
          <p:txBody>
            <a:bodyPr/>
            <a:lstStyle/>
            <a:p>
              <a:endParaRPr lang="en-US" sz="3600"/>
            </a:p>
          </p:txBody>
        </p:sp>
        <p:sp>
          <p:nvSpPr>
            <p:cNvPr id="21" name="Line 288"/>
            <p:cNvSpPr>
              <a:spLocks noChangeShapeType="1"/>
            </p:cNvSpPr>
            <p:nvPr/>
          </p:nvSpPr>
          <p:spPr bwMode="auto">
            <a:xfrm flipV="1">
              <a:off x="22067838" y="27082750"/>
              <a:ext cx="0" cy="19050"/>
            </a:xfrm>
            <a:prstGeom prst="line">
              <a:avLst/>
            </a:prstGeom>
            <a:noFill/>
            <a:ln w="6350">
              <a:solidFill>
                <a:srgbClr val="000000"/>
              </a:solidFill>
              <a:round/>
              <a:headEnd/>
              <a:tailEnd/>
            </a:ln>
          </p:spPr>
          <p:txBody>
            <a:bodyPr/>
            <a:lstStyle/>
            <a:p>
              <a:endParaRPr lang="en-US" sz="3600"/>
            </a:p>
          </p:txBody>
        </p:sp>
        <p:sp>
          <p:nvSpPr>
            <p:cNvPr id="22" name="Line 289"/>
            <p:cNvSpPr>
              <a:spLocks noChangeShapeType="1"/>
            </p:cNvSpPr>
            <p:nvPr/>
          </p:nvSpPr>
          <p:spPr bwMode="auto">
            <a:xfrm>
              <a:off x="22048788" y="27082750"/>
              <a:ext cx="46037" cy="0"/>
            </a:xfrm>
            <a:prstGeom prst="line">
              <a:avLst/>
            </a:prstGeom>
            <a:noFill/>
            <a:ln w="6350">
              <a:solidFill>
                <a:srgbClr val="000000"/>
              </a:solidFill>
              <a:round/>
              <a:headEnd/>
              <a:tailEnd/>
            </a:ln>
          </p:spPr>
          <p:txBody>
            <a:bodyPr/>
            <a:lstStyle/>
            <a:p>
              <a:endParaRPr lang="en-US" sz="3600"/>
            </a:p>
          </p:txBody>
        </p:sp>
        <p:sp>
          <p:nvSpPr>
            <p:cNvPr id="23" name="Line 290"/>
            <p:cNvSpPr>
              <a:spLocks noChangeShapeType="1"/>
            </p:cNvSpPr>
            <p:nvPr/>
          </p:nvSpPr>
          <p:spPr bwMode="auto">
            <a:xfrm flipV="1">
              <a:off x="22407563" y="26600150"/>
              <a:ext cx="0" cy="50800"/>
            </a:xfrm>
            <a:prstGeom prst="line">
              <a:avLst/>
            </a:prstGeom>
            <a:noFill/>
            <a:ln w="6350">
              <a:solidFill>
                <a:srgbClr val="000000"/>
              </a:solidFill>
              <a:round/>
              <a:headEnd/>
              <a:tailEnd/>
            </a:ln>
          </p:spPr>
          <p:txBody>
            <a:bodyPr/>
            <a:lstStyle/>
            <a:p>
              <a:endParaRPr lang="en-US" sz="3600"/>
            </a:p>
          </p:txBody>
        </p:sp>
        <p:sp>
          <p:nvSpPr>
            <p:cNvPr id="24" name="Line 291"/>
            <p:cNvSpPr>
              <a:spLocks noChangeShapeType="1"/>
            </p:cNvSpPr>
            <p:nvPr/>
          </p:nvSpPr>
          <p:spPr bwMode="auto">
            <a:xfrm>
              <a:off x="22386925" y="26600150"/>
              <a:ext cx="47625" cy="0"/>
            </a:xfrm>
            <a:prstGeom prst="line">
              <a:avLst/>
            </a:prstGeom>
            <a:noFill/>
            <a:ln w="6350">
              <a:solidFill>
                <a:srgbClr val="000000"/>
              </a:solidFill>
              <a:round/>
              <a:headEnd/>
              <a:tailEnd/>
            </a:ln>
          </p:spPr>
          <p:txBody>
            <a:bodyPr/>
            <a:lstStyle/>
            <a:p>
              <a:endParaRPr lang="en-US" sz="3600"/>
            </a:p>
          </p:txBody>
        </p:sp>
        <p:sp>
          <p:nvSpPr>
            <p:cNvPr id="25" name="Line 292"/>
            <p:cNvSpPr>
              <a:spLocks noChangeShapeType="1"/>
            </p:cNvSpPr>
            <p:nvPr/>
          </p:nvSpPr>
          <p:spPr bwMode="auto">
            <a:xfrm flipV="1">
              <a:off x="22739350" y="26257250"/>
              <a:ext cx="0" cy="44450"/>
            </a:xfrm>
            <a:prstGeom prst="line">
              <a:avLst/>
            </a:prstGeom>
            <a:noFill/>
            <a:ln w="6350">
              <a:solidFill>
                <a:srgbClr val="000000"/>
              </a:solidFill>
              <a:round/>
              <a:headEnd/>
              <a:tailEnd/>
            </a:ln>
          </p:spPr>
          <p:txBody>
            <a:bodyPr/>
            <a:lstStyle/>
            <a:p>
              <a:endParaRPr lang="en-US" sz="3600"/>
            </a:p>
          </p:txBody>
        </p:sp>
        <p:sp>
          <p:nvSpPr>
            <p:cNvPr id="26" name="Line 293"/>
            <p:cNvSpPr>
              <a:spLocks noChangeShapeType="1"/>
            </p:cNvSpPr>
            <p:nvPr/>
          </p:nvSpPr>
          <p:spPr bwMode="auto">
            <a:xfrm>
              <a:off x="22720300" y="26257250"/>
              <a:ext cx="46038" cy="0"/>
            </a:xfrm>
            <a:prstGeom prst="line">
              <a:avLst/>
            </a:prstGeom>
            <a:noFill/>
            <a:ln w="6350">
              <a:solidFill>
                <a:srgbClr val="000000"/>
              </a:solidFill>
              <a:round/>
              <a:headEnd/>
              <a:tailEnd/>
            </a:ln>
          </p:spPr>
          <p:txBody>
            <a:bodyPr/>
            <a:lstStyle/>
            <a:p>
              <a:endParaRPr lang="en-US" sz="3600"/>
            </a:p>
          </p:txBody>
        </p:sp>
        <p:sp>
          <p:nvSpPr>
            <p:cNvPr id="27" name="Line 294"/>
            <p:cNvSpPr>
              <a:spLocks noChangeShapeType="1"/>
            </p:cNvSpPr>
            <p:nvPr/>
          </p:nvSpPr>
          <p:spPr bwMode="auto">
            <a:xfrm flipV="1">
              <a:off x="23079075" y="26123900"/>
              <a:ext cx="0" cy="57150"/>
            </a:xfrm>
            <a:prstGeom prst="line">
              <a:avLst/>
            </a:prstGeom>
            <a:noFill/>
            <a:ln w="6350">
              <a:solidFill>
                <a:srgbClr val="000000"/>
              </a:solidFill>
              <a:round/>
              <a:headEnd/>
              <a:tailEnd/>
            </a:ln>
          </p:spPr>
          <p:txBody>
            <a:bodyPr/>
            <a:lstStyle/>
            <a:p>
              <a:endParaRPr lang="en-US" sz="3600"/>
            </a:p>
          </p:txBody>
        </p:sp>
        <p:sp>
          <p:nvSpPr>
            <p:cNvPr id="28" name="Line 295"/>
            <p:cNvSpPr>
              <a:spLocks noChangeShapeType="1"/>
            </p:cNvSpPr>
            <p:nvPr/>
          </p:nvSpPr>
          <p:spPr bwMode="auto">
            <a:xfrm>
              <a:off x="23060025" y="26123900"/>
              <a:ext cx="46038" cy="0"/>
            </a:xfrm>
            <a:prstGeom prst="line">
              <a:avLst/>
            </a:prstGeom>
            <a:noFill/>
            <a:ln w="6350">
              <a:solidFill>
                <a:srgbClr val="000000"/>
              </a:solidFill>
              <a:round/>
              <a:headEnd/>
              <a:tailEnd/>
            </a:ln>
          </p:spPr>
          <p:txBody>
            <a:bodyPr/>
            <a:lstStyle/>
            <a:p>
              <a:endParaRPr lang="en-US" sz="3600"/>
            </a:p>
          </p:txBody>
        </p:sp>
        <p:sp>
          <p:nvSpPr>
            <p:cNvPr id="29" name="Line 296"/>
            <p:cNvSpPr>
              <a:spLocks noChangeShapeType="1"/>
            </p:cNvSpPr>
            <p:nvPr/>
          </p:nvSpPr>
          <p:spPr bwMode="auto">
            <a:xfrm flipV="1">
              <a:off x="23412450" y="26181050"/>
              <a:ext cx="0" cy="31750"/>
            </a:xfrm>
            <a:prstGeom prst="line">
              <a:avLst/>
            </a:prstGeom>
            <a:noFill/>
            <a:ln w="6350">
              <a:solidFill>
                <a:srgbClr val="000000"/>
              </a:solidFill>
              <a:round/>
              <a:headEnd/>
              <a:tailEnd/>
            </a:ln>
          </p:spPr>
          <p:txBody>
            <a:bodyPr/>
            <a:lstStyle/>
            <a:p>
              <a:endParaRPr lang="en-US" sz="3600"/>
            </a:p>
          </p:txBody>
        </p:sp>
        <p:sp>
          <p:nvSpPr>
            <p:cNvPr id="30" name="Line 297"/>
            <p:cNvSpPr>
              <a:spLocks noChangeShapeType="1"/>
            </p:cNvSpPr>
            <p:nvPr/>
          </p:nvSpPr>
          <p:spPr bwMode="auto">
            <a:xfrm>
              <a:off x="23391813" y="26181050"/>
              <a:ext cx="46037" cy="0"/>
            </a:xfrm>
            <a:prstGeom prst="line">
              <a:avLst/>
            </a:prstGeom>
            <a:noFill/>
            <a:ln w="6350">
              <a:solidFill>
                <a:srgbClr val="000000"/>
              </a:solidFill>
              <a:round/>
              <a:headEnd/>
              <a:tailEnd/>
            </a:ln>
          </p:spPr>
          <p:txBody>
            <a:bodyPr/>
            <a:lstStyle/>
            <a:p>
              <a:endParaRPr lang="en-US" sz="3600"/>
            </a:p>
          </p:txBody>
        </p:sp>
        <p:sp>
          <p:nvSpPr>
            <p:cNvPr id="31" name="Line 298"/>
            <p:cNvSpPr>
              <a:spLocks noChangeShapeType="1"/>
            </p:cNvSpPr>
            <p:nvPr/>
          </p:nvSpPr>
          <p:spPr bwMode="auto">
            <a:xfrm flipV="1">
              <a:off x="23750588" y="26346150"/>
              <a:ext cx="0" cy="44450"/>
            </a:xfrm>
            <a:prstGeom prst="line">
              <a:avLst/>
            </a:prstGeom>
            <a:noFill/>
            <a:ln w="6350">
              <a:solidFill>
                <a:srgbClr val="000000"/>
              </a:solidFill>
              <a:round/>
              <a:headEnd/>
              <a:tailEnd/>
            </a:ln>
          </p:spPr>
          <p:txBody>
            <a:bodyPr/>
            <a:lstStyle/>
            <a:p>
              <a:endParaRPr lang="en-US" sz="3600"/>
            </a:p>
          </p:txBody>
        </p:sp>
        <p:sp>
          <p:nvSpPr>
            <p:cNvPr id="32" name="Line 299"/>
            <p:cNvSpPr>
              <a:spLocks noChangeShapeType="1"/>
            </p:cNvSpPr>
            <p:nvPr/>
          </p:nvSpPr>
          <p:spPr bwMode="auto">
            <a:xfrm>
              <a:off x="23731538" y="26346150"/>
              <a:ext cx="46037" cy="0"/>
            </a:xfrm>
            <a:prstGeom prst="line">
              <a:avLst/>
            </a:prstGeom>
            <a:noFill/>
            <a:ln w="6350">
              <a:solidFill>
                <a:srgbClr val="000000"/>
              </a:solidFill>
              <a:round/>
              <a:headEnd/>
              <a:tailEnd/>
            </a:ln>
          </p:spPr>
          <p:txBody>
            <a:bodyPr/>
            <a:lstStyle/>
            <a:p>
              <a:endParaRPr lang="en-US" sz="3600"/>
            </a:p>
          </p:txBody>
        </p:sp>
        <p:sp>
          <p:nvSpPr>
            <p:cNvPr id="33" name="Line 300"/>
            <p:cNvSpPr>
              <a:spLocks noChangeShapeType="1"/>
            </p:cNvSpPr>
            <p:nvPr/>
          </p:nvSpPr>
          <p:spPr bwMode="auto">
            <a:xfrm flipV="1">
              <a:off x="24083963" y="26784300"/>
              <a:ext cx="0" cy="63500"/>
            </a:xfrm>
            <a:prstGeom prst="line">
              <a:avLst/>
            </a:prstGeom>
            <a:noFill/>
            <a:ln w="6350">
              <a:solidFill>
                <a:srgbClr val="000000"/>
              </a:solidFill>
              <a:round/>
              <a:headEnd/>
              <a:tailEnd/>
            </a:ln>
          </p:spPr>
          <p:txBody>
            <a:bodyPr/>
            <a:lstStyle/>
            <a:p>
              <a:endParaRPr lang="en-US" sz="3600"/>
            </a:p>
          </p:txBody>
        </p:sp>
        <p:sp>
          <p:nvSpPr>
            <p:cNvPr id="34" name="Line 301"/>
            <p:cNvSpPr>
              <a:spLocks noChangeShapeType="1"/>
            </p:cNvSpPr>
            <p:nvPr/>
          </p:nvSpPr>
          <p:spPr bwMode="auto">
            <a:xfrm>
              <a:off x="24063325" y="26784300"/>
              <a:ext cx="46038" cy="0"/>
            </a:xfrm>
            <a:prstGeom prst="line">
              <a:avLst/>
            </a:prstGeom>
            <a:noFill/>
            <a:ln w="6350">
              <a:solidFill>
                <a:srgbClr val="000000"/>
              </a:solidFill>
              <a:round/>
              <a:headEnd/>
              <a:tailEnd/>
            </a:ln>
          </p:spPr>
          <p:txBody>
            <a:bodyPr/>
            <a:lstStyle/>
            <a:p>
              <a:endParaRPr lang="en-US" sz="3600"/>
            </a:p>
          </p:txBody>
        </p:sp>
        <p:sp>
          <p:nvSpPr>
            <p:cNvPr id="35" name="Line 302"/>
            <p:cNvSpPr>
              <a:spLocks noChangeShapeType="1"/>
            </p:cNvSpPr>
            <p:nvPr/>
          </p:nvSpPr>
          <p:spPr bwMode="auto">
            <a:xfrm flipV="1">
              <a:off x="24422100" y="26841450"/>
              <a:ext cx="0" cy="44450"/>
            </a:xfrm>
            <a:prstGeom prst="line">
              <a:avLst/>
            </a:prstGeom>
            <a:noFill/>
            <a:ln w="6350">
              <a:solidFill>
                <a:srgbClr val="000000"/>
              </a:solidFill>
              <a:round/>
              <a:headEnd/>
              <a:tailEnd/>
            </a:ln>
          </p:spPr>
          <p:txBody>
            <a:bodyPr/>
            <a:lstStyle/>
            <a:p>
              <a:endParaRPr lang="en-US" sz="3600"/>
            </a:p>
          </p:txBody>
        </p:sp>
        <p:sp>
          <p:nvSpPr>
            <p:cNvPr id="36" name="Line 303"/>
            <p:cNvSpPr>
              <a:spLocks noChangeShapeType="1"/>
            </p:cNvSpPr>
            <p:nvPr/>
          </p:nvSpPr>
          <p:spPr bwMode="auto">
            <a:xfrm>
              <a:off x="24403050" y="26841450"/>
              <a:ext cx="46038" cy="0"/>
            </a:xfrm>
            <a:prstGeom prst="line">
              <a:avLst/>
            </a:prstGeom>
            <a:noFill/>
            <a:ln w="6350">
              <a:solidFill>
                <a:srgbClr val="000000"/>
              </a:solidFill>
              <a:round/>
              <a:headEnd/>
              <a:tailEnd/>
            </a:ln>
          </p:spPr>
          <p:txBody>
            <a:bodyPr/>
            <a:lstStyle/>
            <a:p>
              <a:endParaRPr lang="en-US" sz="3600"/>
            </a:p>
          </p:txBody>
        </p:sp>
        <p:sp>
          <p:nvSpPr>
            <p:cNvPr id="37" name="Line 304"/>
            <p:cNvSpPr>
              <a:spLocks noChangeShapeType="1"/>
            </p:cNvSpPr>
            <p:nvPr/>
          </p:nvSpPr>
          <p:spPr bwMode="auto">
            <a:xfrm>
              <a:off x="21901150" y="25800050"/>
              <a:ext cx="0" cy="1403350"/>
            </a:xfrm>
            <a:prstGeom prst="line">
              <a:avLst/>
            </a:prstGeom>
            <a:noFill/>
            <a:ln w="0">
              <a:solidFill>
                <a:srgbClr val="000000"/>
              </a:solidFill>
              <a:round/>
              <a:headEnd/>
              <a:tailEnd/>
            </a:ln>
          </p:spPr>
          <p:txBody>
            <a:bodyPr/>
            <a:lstStyle/>
            <a:p>
              <a:endParaRPr lang="en-US" sz="3600"/>
            </a:p>
          </p:txBody>
        </p:sp>
        <p:sp>
          <p:nvSpPr>
            <p:cNvPr id="38" name="Line 305"/>
            <p:cNvSpPr>
              <a:spLocks noChangeShapeType="1"/>
            </p:cNvSpPr>
            <p:nvPr/>
          </p:nvSpPr>
          <p:spPr bwMode="auto">
            <a:xfrm>
              <a:off x="21869400" y="27203400"/>
              <a:ext cx="31750" cy="0"/>
            </a:xfrm>
            <a:prstGeom prst="line">
              <a:avLst/>
            </a:prstGeom>
            <a:noFill/>
            <a:ln w="0">
              <a:solidFill>
                <a:srgbClr val="000000"/>
              </a:solidFill>
              <a:round/>
              <a:headEnd/>
              <a:tailEnd/>
            </a:ln>
          </p:spPr>
          <p:txBody>
            <a:bodyPr/>
            <a:lstStyle/>
            <a:p>
              <a:endParaRPr lang="en-US" sz="3600"/>
            </a:p>
          </p:txBody>
        </p:sp>
        <p:sp>
          <p:nvSpPr>
            <p:cNvPr id="39" name="Line 306"/>
            <p:cNvSpPr>
              <a:spLocks noChangeShapeType="1"/>
            </p:cNvSpPr>
            <p:nvPr/>
          </p:nvSpPr>
          <p:spPr bwMode="auto">
            <a:xfrm>
              <a:off x="21869400" y="26924000"/>
              <a:ext cx="31750" cy="0"/>
            </a:xfrm>
            <a:prstGeom prst="line">
              <a:avLst/>
            </a:prstGeom>
            <a:noFill/>
            <a:ln w="0">
              <a:solidFill>
                <a:srgbClr val="000000"/>
              </a:solidFill>
              <a:round/>
              <a:headEnd/>
              <a:tailEnd/>
            </a:ln>
          </p:spPr>
          <p:txBody>
            <a:bodyPr/>
            <a:lstStyle/>
            <a:p>
              <a:endParaRPr lang="en-US" sz="3600"/>
            </a:p>
          </p:txBody>
        </p:sp>
        <p:sp>
          <p:nvSpPr>
            <p:cNvPr id="40" name="Line 307"/>
            <p:cNvSpPr>
              <a:spLocks noChangeShapeType="1"/>
            </p:cNvSpPr>
            <p:nvPr/>
          </p:nvSpPr>
          <p:spPr bwMode="auto">
            <a:xfrm>
              <a:off x="21869400" y="26644600"/>
              <a:ext cx="31750" cy="0"/>
            </a:xfrm>
            <a:prstGeom prst="line">
              <a:avLst/>
            </a:prstGeom>
            <a:noFill/>
            <a:ln w="0">
              <a:solidFill>
                <a:srgbClr val="000000"/>
              </a:solidFill>
              <a:round/>
              <a:headEnd/>
              <a:tailEnd/>
            </a:ln>
          </p:spPr>
          <p:txBody>
            <a:bodyPr/>
            <a:lstStyle/>
            <a:p>
              <a:endParaRPr lang="en-US" sz="3600"/>
            </a:p>
          </p:txBody>
        </p:sp>
        <p:sp>
          <p:nvSpPr>
            <p:cNvPr id="41" name="Line 308"/>
            <p:cNvSpPr>
              <a:spLocks noChangeShapeType="1"/>
            </p:cNvSpPr>
            <p:nvPr/>
          </p:nvSpPr>
          <p:spPr bwMode="auto">
            <a:xfrm>
              <a:off x="21869400" y="26358850"/>
              <a:ext cx="31750" cy="0"/>
            </a:xfrm>
            <a:prstGeom prst="line">
              <a:avLst/>
            </a:prstGeom>
            <a:noFill/>
            <a:ln w="0">
              <a:solidFill>
                <a:srgbClr val="000000"/>
              </a:solidFill>
              <a:round/>
              <a:headEnd/>
              <a:tailEnd/>
            </a:ln>
          </p:spPr>
          <p:txBody>
            <a:bodyPr/>
            <a:lstStyle/>
            <a:p>
              <a:endParaRPr lang="en-US" sz="3600"/>
            </a:p>
          </p:txBody>
        </p:sp>
        <p:sp>
          <p:nvSpPr>
            <p:cNvPr id="42" name="Line 309"/>
            <p:cNvSpPr>
              <a:spLocks noChangeShapeType="1"/>
            </p:cNvSpPr>
            <p:nvPr/>
          </p:nvSpPr>
          <p:spPr bwMode="auto">
            <a:xfrm>
              <a:off x="21869400" y="26079450"/>
              <a:ext cx="31750" cy="0"/>
            </a:xfrm>
            <a:prstGeom prst="line">
              <a:avLst/>
            </a:prstGeom>
            <a:noFill/>
            <a:ln w="0">
              <a:solidFill>
                <a:srgbClr val="000000"/>
              </a:solidFill>
              <a:round/>
              <a:headEnd/>
              <a:tailEnd/>
            </a:ln>
          </p:spPr>
          <p:txBody>
            <a:bodyPr/>
            <a:lstStyle/>
            <a:p>
              <a:endParaRPr lang="en-US" sz="3600"/>
            </a:p>
          </p:txBody>
        </p:sp>
        <p:sp>
          <p:nvSpPr>
            <p:cNvPr id="43" name="Line 310"/>
            <p:cNvSpPr>
              <a:spLocks noChangeShapeType="1"/>
            </p:cNvSpPr>
            <p:nvPr/>
          </p:nvSpPr>
          <p:spPr bwMode="auto">
            <a:xfrm>
              <a:off x="21869400" y="25800050"/>
              <a:ext cx="31750" cy="0"/>
            </a:xfrm>
            <a:prstGeom prst="line">
              <a:avLst/>
            </a:prstGeom>
            <a:noFill/>
            <a:ln w="0">
              <a:solidFill>
                <a:srgbClr val="000000"/>
              </a:solidFill>
              <a:round/>
              <a:headEnd/>
              <a:tailEnd/>
            </a:ln>
          </p:spPr>
          <p:txBody>
            <a:bodyPr/>
            <a:lstStyle/>
            <a:p>
              <a:endParaRPr lang="en-US" sz="3600"/>
            </a:p>
          </p:txBody>
        </p:sp>
        <p:sp>
          <p:nvSpPr>
            <p:cNvPr id="44" name="Line 311"/>
            <p:cNvSpPr>
              <a:spLocks noChangeShapeType="1"/>
            </p:cNvSpPr>
            <p:nvPr/>
          </p:nvSpPr>
          <p:spPr bwMode="auto">
            <a:xfrm>
              <a:off x="21901150" y="27203400"/>
              <a:ext cx="2687638" cy="0"/>
            </a:xfrm>
            <a:prstGeom prst="line">
              <a:avLst/>
            </a:prstGeom>
            <a:noFill/>
            <a:ln w="0">
              <a:solidFill>
                <a:srgbClr val="000000"/>
              </a:solidFill>
              <a:round/>
              <a:headEnd/>
              <a:tailEnd/>
            </a:ln>
          </p:spPr>
          <p:txBody>
            <a:bodyPr/>
            <a:lstStyle/>
            <a:p>
              <a:endParaRPr lang="en-US" sz="3600"/>
            </a:p>
          </p:txBody>
        </p:sp>
        <p:sp>
          <p:nvSpPr>
            <p:cNvPr id="45" name="Line 312"/>
            <p:cNvSpPr>
              <a:spLocks noChangeShapeType="1"/>
            </p:cNvSpPr>
            <p:nvPr/>
          </p:nvSpPr>
          <p:spPr bwMode="auto">
            <a:xfrm flipV="1">
              <a:off x="21901150" y="27203400"/>
              <a:ext cx="0" cy="19050"/>
            </a:xfrm>
            <a:prstGeom prst="line">
              <a:avLst/>
            </a:prstGeom>
            <a:noFill/>
            <a:ln w="0">
              <a:solidFill>
                <a:srgbClr val="000000"/>
              </a:solidFill>
              <a:round/>
              <a:headEnd/>
              <a:tailEnd/>
            </a:ln>
          </p:spPr>
          <p:txBody>
            <a:bodyPr/>
            <a:lstStyle/>
            <a:p>
              <a:endParaRPr lang="en-US" sz="3600"/>
            </a:p>
          </p:txBody>
        </p:sp>
        <p:sp>
          <p:nvSpPr>
            <p:cNvPr id="46" name="Line 313"/>
            <p:cNvSpPr>
              <a:spLocks noChangeShapeType="1"/>
            </p:cNvSpPr>
            <p:nvPr/>
          </p:nvSpPr>
          <p:spPr bwMode="auto">
            <a:xfrm flipV="1">
              <a:off x="22240875" y="27203400"/>
              <a:ext cx="0" cy="19050"/>
            </a:xfrm>
            <a:prstGeom prst="line">
              <a:avLst/>
            </a:prstGeom>
            <a:noFill/>
            <a:ln w="0">
              <a:solidFill>
                <a:srgbClr val="000000"/>
              </a:solidFill>
              <a:round/>
              <a:headEnd/>
              <a:tailEnd/>
            </a:ln>
          </p:spPr>
          <p:txBody>
            <a:bodyPr/>
            <a:lstStyle/>
            <a:p>
              <a:endParaRPr lang="en-US" sz="3600"/>
            </a:p>
          </p:txBody>
        </p:sp>
        <p:sp>
          <p:nvSpPr>
            <p:cNvPr id="47" name="Line 314"/>
            <p:cNvSpPr>
              <a:spLocks noChangeShapeType="1"/>
            </p:cNvSpPr>
            <p:nvPr/>
          </p:nvSpPr>
          <p:spPr bwMode="auto">
            <a:xfrm flipV="1">
              <a:off x="22574250" y="27203400"/>
              <a:ext cx="0" cy="19050"/>
            </a:xfrm>
            <a:prstGeom prst="line">
              <a:avLst/>
            </a:prstGeom>
            <a:noFill/>
            <a:ln w="0">
              <a:solidFill>
                <a:srgbClr val="000000"/>
              </a:solidFill>
              <a:round/>
              <a:headEnd/>
              <a:tailEnd/>
            </a:ln>
          </p:spPr>
          <p:txBody>
            <a:bodyPr/>
            <a:lstStyle/>
            <a:p>
              <a:endParaRPr lang="en-US" sz="3600"/>
            </a:p>
          </p:txBody>
        </p:sp>
        <p:sp>
          <p:nvSpPr>
            <p:cNvPr id="48" name="Line 315"/>
            <p:cNvSpPr>
              <a:spLocks noChangeShapeType="1"/>
            </p:cNvSpPr>
            <p:nvPr/>
          </p:nvSpPr>
          <p:spPr bwMode="auto">
            <a:xfrm flipV="1">
              <a:off x="22912388" y="27203400"/>
              <a:ext cx="0" cy="19050"/>
            </a:xfrm>
            <a:prstGeom prst="line">
              <a:avLst/>
            </a:prstGeom>
            <a:noFill/>
            <a:ln w="0">
              <a:solidFill>
                <a:srgbClr val="000000"/>
              </a:solidFill>
              <a:round/>
              <a:headEnd/>
              <a:tailEnd/>
            </a:ln>
          </p:spPr>
          <p:txBody>
            <a:bodyPr/>
            <a:lstStyle/>
            <a:p>
              <a:endParaRPr lang="en-US" sz="3600"/>
            </a:p>
          </p:txBody>
        </p:sp>
        <p:sp>
          <p:nvSpPr>
            <p:cNvPr id="49" name="Line 316"/>
            <p:cNvSpPr>
              <a:spLocks noChangeShapeType="1"/>
            </p:cNvSpPr>
            <p:nvPr/>
          </p:nvSpPr>
          <p:spPr bwMode="auto">
            <a:xfrm flipV="1">
              <a:off x="23245763" y="27203400"/>
              <a:ext cx="0" cy="19050"/>
            </a:xfrm>
            <a:prstGeom prst="line">
              <a:avLst/>
            </a:prstGeom>
            <a:noFill/>
            <a:ln w="0">
              <a:solidFill>
                <a:srgbClr val="000000"/>
              </a:solidFill>
              <a:round/>
              <a:headEnd/>
              <a:tailEnd/>
            </a:ln>
          </p:spPr>
          <p:txBody>
            <a:bodyPr/>
            <a:lstStyle/>
            <a:p>
              <a:endParaRPr lang="en-US" sz="3600"/>
            </a:p>
          </p:txBody>
        </p:sp>
        <p:sp>
          <p:nvSpPr>
            <p:cNvPr id="50" name="Line 317"/>
            <p:cNvSpPr>
              <a:spLocks noChangeShapeType="1"/>
            </p:cNvSpPr>
            <p:nvPr/>
          </p:nvSpPr>
          <p:spPr bwMode="auto">
            <a:xfrm flipV="1">
              <a:off x="23585488" y="27203400"/>
              <a:ext cx="0" cy="19050"/>
            </a:xfrm>
            <a:prstGeom prst="line">
              <a:avLst/>
            </a:prstGeom>
            <a:noFill/>
            <a:ln w="0">
              <a:solidFill>
                <a:srgbClr val="000000"/>
              </a:solidFill>
              <a:round/>
              <a:headEnd/>
              <a:tailEnd/>
            </a:ln>
          </p:spPr>
          <p:txBody>
            <a:bodyPr/>
            <a:lstStyle/>
            <a:p>
              <a:endParaRPr lang="en-US" sz="3600"/>
            </a:p>
          </p:txBody>
        </p:sp>
        <p:sp>
          <p:nvSpPr>
            <p:cNvPr id="51" name="Line 318"/>
            <p:cNvSpPr>
              <a:spLocks noChangeShapeType="1"/>
            </p:cNvSpPr>
            <p:nvPr/>
          </p:nvSpPr>
          <p:spPr bwMode="auto">
            <a:xfrm flipV="1">
              <a:off x="23917275" y="27203400"/>
              <a:ext cx="0" cy="19050"/>
            </a:xfrm>
            <a:prstGeom prst="line">
              <a:avLst/>
            </a:prstGeom>
            <a:noFill/>
            <a:ln w="0">
              <a:solidFill>
                <a:srgbClr val="000000"/>
              </a:solidFill>
              <a:round/>
              <a:headEnd/>
              <a:tailEnd/>
            </a:ln>
          </p:spPr>
          <p:txBody>
            <a:bodyPr/>
            <a:lstStyle/>
            <a:p>
              <a:endParaRPr lang="en-US" sz="3600"/>
            </a:p>
          </p:txBody>
        </p:sp>
        <p:sp>
          <p:nvSpPr>
            <p:cNvPr id="52" name="Line 319"/>
            <p:cNvSpPr>
              <a:spLocks noChangeShapeType="1"/>
            </p:cNvSpPr>
            <p:nvPr/>
          </p:nvSpPr>
          <p:spPr bwMode="auto">
            <a:xfrm flipV="1">
              <a:off x="24257000" y="27203400"/>
              <a:ext cx="0" cy="19050"/>
            </a:xfrm>
            <a:prstGeom prst="line">
              <a:avLst/>
            </a:prstGeom>
            <a:noFill/>
            <a:ln w="0">
              <a:solidFill>
                <a:srgbClr val="000000"/>
              </a:solidFill>
              <a:round/>
              <a:headEnd/>
              <a:tailEnd/>
            </a:ln>
          </p:spPr>
          <p:txBody>
            <a:bodyPr/>
            <a:lstStyle/>
            <a:p>
              <a:endParaRPr lang="en-US" sz="3600"/>
            </a:p>
          </p:txBody>
        </p:sp>
        <p:sp>
          <p:nvSpPr>
            <p:cNvPr id="53" name="Line 320"/>
            <p:cNvSpPr>
              <a:spLocks noChangeShapeType="1"/>
            </p:cNvSpPr>
            <p:nvPr/>
          </p:nvSpPr>
          <p:spPr bwMode="auto">
            <a:xfrm flipV="1">
              <a:off x="24588788" y="27203400"/>
              <a:ext cx="0" cy="19050"/>
            </a:xfrm>
            <a:prstGeom prst="line">
              <a:avLst/>
            </a:prstGeom>
            <a:noFill/>
            <a:ln w="0">
              <a:solidFill>
                <a:srgbClr val="000000"/>
              </a:solidFill>
              <a:round/>
              <a:headEnd/>
              <a:tailEnd/>
            </a:ln>
          </p:spPr>
          <p:txBody>
            <a:bodyPr/>
            <a:lstStyle/>
            <a:p>
              <a:endParaRPr lang="en-US" sz="3600"/>
            </a:p>
          </p:txBody>
        </p:sp>
        <p:sp>
          <p:nvSpPr>
            <p:cNvPr id="54" name="Rectangle 321"/>
            <p:cNvSpPr>
              <a:spLocks noChangeArrowheads="1"/>
            </p:cNvSpPr>
            <p:nvPr/>
          </p:nvSpPr>
          <p:spPr bwMode="auto">
            <a:xfrm>
              <a:off x="22648308" y="25419050"/>
              <a:ext cx="324837" cy="128438"/>
            </a:xfrm>
            <a:prstGeom prst="rect">
              <a:avLst/>
            </a:prstGeom>
            <a:noFill/>
            <a:ln w="9525">
              <a:noFill/>
              <a:miter lim="800000"/>
              <a:headEnd/>
              <a:tailEnd/>
            </a:ln>
          </p:spPr>
          <p:txBody>
            <a:bodyPr wrap="none" lIns="0" tIns="0" rIns="0" bIns="0">
              <a:spAutoFit/>
            </a:bodyPr>
            <a:lstStyle/>
            <a:p>
              <a:pPr defTabSz="5016500"/>
              <a:r>
                <a:rPr lang="en-US" sz="1400" b="1" dirty="0">
                  <a:solidFill>
                    <a:srgbClr val="000000"/>
                  </a:solidFill>
                </a:rPr>
                <a:t>pH Study</a:t>
              </a:r>
              <a:endParaRPr lang="en-US" sz="16600" dirty="0"/>
            </a:p>
          </p:txBody>
        </p:sp>
        <p:sp>
          <p:nvSpPr>
            <p:cNvPr id="55" name="Rectangle 322"/>
            <p:cNvSpPr>
              <a:spLocks noChangeArrowheads="1"/>
            </p:cNvSpPr>
            <p:nvPr/>
          </p:nvSpPr>
          <p:spPr bwMode="auto">
            <a:xfrm>
              <a:off x="21757373" y="27146250"/>
              <a:ext cx="37808" cy="110089"/>
            </a:xfrm>
            <a:prstGeom prst="rect">
              <a:avLst/>
            </a:prstGeom>
            <a:noFill/>
            <a:ln w="9525">
              <a:noFill/>
              <a:miter lim="800000"/>
              <a:headEnd/>
              <a:tailEnd/>
            </a:ln>
          </p:spPr>
          <p:txBody>
            <a:bodyPr wrap="none" lIns="0" tIns="0" rIns="0" bIns="0">
              <a:spAutoFit/>
            </a:bodyPr>
            <a:lstStyle/>
            <a:p>
              <a:pPr defTabSz="5016500"/>
              <a:r>
                <a:rPr lang="en-US" sz="1200">
                  <a:solidFill>
                    <a:srgbClr val="000000"/>
                  </a:solidFill>
                </a:rPr>
                <a:t>0</a:t>
              </a:r>
              <a:endParaRPr lang="en-US" sz="3600"/>
            </a:p>
          </p:txBody>
        </p:sp>
        <p:sp>
          <p:nvSpPr>
            <p:cNvPr id="56" name="Rectangle 323"/>
            <p:cNvSpPr>
              <a:spLocks noChangeArrowheads="1"/>
            </p:cNvSpPr>
            <p:nvPr/>
          </p:nvSpPr>
          <p:spPr bwMode="auto">
            <a:xfrm>
              <a:off x="21470295" y="26866850"/>
              <a:ext cx="245570" cy="110089"/>
            </a:xfrm>
            <a:prstGeom prst="rect">
              <a:avLst/>
            </a:prstGeom>
            <a:noFill/>
            <a:ln w="9525">
              <a:noFill/>
              <a:miter lim="800000"/>
              <a:headEnd/>
              <a:tailEnd/>
            </a:ln>
          </p:spPr>
          <p:txBody>
            <a:bodyPr wrap="none" lIns="0" tIns="0" rIns="0" bIns="0">
              <a:spAutoFit/>
            </a:bodyPr>
            <a:lstStyle/>
            <a:p>
              <a:pPr defTabSz="5016500"/>
              <a:r>
                <a:rPr lang="en-US" sz="1200" dirty="0" smtClean="0">
                  <a:solidFill>
                    <a:srgbClr val="000000"/>
                  </a:solidFill>
                </a:rPr>
                <a:t>10000</a:t>
              </a:r>
              <a:endParaRPr lang="en-US" sz="3600" dirty="0"/>
            </a:p>
          </p:txBody>
        </p:sp>
        <p:sp>
          <p:nvSpPr>
            <p:cNvPr id="57" name="Rectangle 324"/>
            <p:cNvSpPr>
              <a:spLocks noChangeArrowheads="1"/>
            </p:cNvSpPr>
            <p:nvPr/>
          </p:nvSpPr>
          <p:spPr bwMode="auto">
            <a:xfrm>
              <a:off x="21470295" y="26587450"/>
              <a:ext cx="245570" cy="110089"/>
            </a:xfrm>
            <a:prstGeom prst="rect">
              <a:avLst/>
            </a:prstGeom>
            <a:noFill/>
            <a:ln w="9525">
              <a:noFill/>
              <a:miter lim="800000"/>
              <a:headEnd/>
              <a:tailEnd/>
            </a:ln>
          </p:spPr>
          <p:txBody>
            <a:bodyPr wrap="none" lIns="0" tIns="0" rIns="0" bIns="0">
              <a:spAutoFit/>
            </a:bodyPr>
            <a:lstStyle/>
            <a:p>
              <a:pPr defTabSz="5016500"/>
              <a:r>
                <a:rPr lang="en-US" sz="1200" dirty="0" smtClean="0">
                  <a:solidFill>
                    <a:srgbClr val="000000"/>
                  </a:solidFill>
                </a:rPr>
                <a:t>20000</a:t>
              </a:r>
              <a:endParaRPr lang="en-US" sz="3600" dirty="0"/>
            </a:p>
          </p:txBody>
        </p:sp>
        <p:sp>
          <p:nvSpPr>
            <p:cNvPr id="58" name="Rectangle 325"/>
            <p:cNvSpPr>
              <a:spLocks noChangeArrowheads="1"/>
            </p:cNvSpPr>
            <p:nvPr/>
          </p:nvSpPr>
          <p:spPr bwMode="auto">
            <a:xfrm>
              <a:off x="21470295" y="26301700"/>
              <a:ext cx="245570" cy="110089"/>
            </a:xfrm>
            <a:prstGeom prst="rect">
              <a:avLst/>
            </a:prstGeom>
            <a:noFill/>
            <a:ln w="9525">
              <a:noFill/>
              <a:miter lim="800000"/>
              <a:headEnd/>
              <a:tailEnd/>
            </a:ln>
          </p:spPr>
          <p:txBody>
            <a:bodyPr wrap="none" lIns="0" tIns="0" rIns="0" bIns="0">
              <a:spAutoFit/>
            </a:bodyPr>
            <a:lstStyle/>
            <a:p>
              <a:pPr defTabSz="5016500"/>
              <a:r>
                <a:rPr lang="en-US" sz="1200" dirty="0" smtClean="0">
                  <a:solidFill>
                    <a:srgbClr val="000000"/>
                  </a:solidFill>
                </a:rPr>
                <a:t>30000</a:t>
              </a:r>
              <a:endParaRPr lang="en-US" sz="3600" dirty="0"/>
            </a:p>
          </p:txBody>
        </p:sp>
        <p:sp>
          <p:nvSpPr>
            <p:cNvPr id="59" name="Rectangle 326"/>
            <p:cNvSpPr>
              <a:spLocks noChangeArrowheads="1"/>
            </p:cNvSpPr>
            <p:nvPr/>
          </p:nvSpPr>
          <p:spPr bwMode="auto">
            <a:xfrm>
              <a:off x="21470295" y="26022300"/>
              <a:ext cx="245570" cy="110089"/>
            </a:xfrm>
            <a:prstGeom prst="rect">
              <a:avLst/>
            </a:prstGeom>
            <a:noFill/>
            <a:ln w="9525">
              <a:noFill/>
              <a:miter lim="800000"/>
              <a:headEnd/>
              <a:tailEnd/>
            </a:ln>
          </p:spPr>
          <p:txBody>
            <a:bodyPr wrap="none" lIns="0" tIns="0" rIns="0" bIns="0">
              <a:spAutoFit/>
            </a:bodyPr>
            <a:lstStyle/>
            <a:p>
              <a:pPr defTabSz="5016500"/>
              <a:r>
                <a:rPr lang="en-US" sz="1200" dirty="0" smtClean="0">
                  <a:solidFill>
                    <a:srgbClr val="000000"/>
                  </a:solidFill>
                </a:rPr>
                <a:t>40000</a:t>
              </a:r>
              <a:endParaRPr lang="en-US" sz="3600" dirty="0"/>
            </a:p>
          </p:txBody>
        </p:sp>
        <p:sp>
          <p:nvSpPr>
            <p:cNvPr id="60" name="Rectangle 327"/>
            <p:cNvSpPr>
              <a:spLocks noChangeArrowheads="1"/>
            </p:cNvSpPr>
            <p:nvPr/>
          </p:nvSpPr>
          <p:spPr bwMode="auto">
            <a:xfrm>
              <a:off x="21470295" y="25742900"/>
              <a:ext cx="245570" cy="110089"/>
            </a:xfrm>
            <a:prstGeom prst="rect">
              <a:avLst/>
            </a:prstGeom>
            <a:noFill/>
            <a:ln w="9525">
              <a:noFill/>
              <a:miter lim="800000"/>
              <a:headEnd/>
              <a:tailEnd/>
            </a:ln>
          </p:spPr>
          <p:txBody>
            <a:bodyPr wrap="none" lIns="0" tIns="0" rIns="0" bIns="0">
              <a:spAutoFit/>
            </a:bodyPr>
            <a:lstStyle/>
            <a:p>
              <a:pPr defTabSz="5016500"/>
              <a:r>
                <a:rPr lang="en-US" sz="1200" dirty="0" smtClean="0">
                  <a:solidFill>
                    <a:srgbClr val="000000"/>
                  </a:solidFill>
                </a:rPr>
                <a:t>50000</a:t>
              </a:r>
              <a:endParaRPr lang="en-US" sz="3600" dirty="0"/>
            </a:p>
          </p:txBody>
        </p:sp>
        <p:sp>
          <p:nvSpPr>
            <p:cNvPr id="61" name="Rectangle 328"/>
            <p:cNvSpPr>
              <a:spLocks noChangeArrowheads="1"/>
            </p:cNvSpPr>
            <p:nvPr/>
          </p:nvSpPr>
          <p:spPr bwMode="auto">
            <a:xfrm>
              <a:off x="21971086" y="27260550"/>
              <a:ext cx="151231" cy="96328"/>
            </a:xfrm>
            <a:prstGeom prst="rect">
              <a:avLst/>
            </a:prstGeom>
            <a:noFill/>
            <a:ln w="9525">
              <a:noFill/>
              <a:miter lim="800000"/>
              <a:headEnd/>
              <a:tailEnd/>
            </a:ln>
          </p:spPr>
          <p:txBody>
            <a:bodyPr wrap="none" lIns="0" tIns="0" rIns="0" bIns="0">
              <a:spAutoFit/>
            </a:bodyPr>
            <a:lstStyle/>
            <a:p>
              <a:pPr defTabSz="5016500"/>
              <a:r>
                <a:rPr lang="en-US" sz="1050" dirty="0">
                  <a:solidFill>
                    <a:srgbClr val="000000"/>
                  </a:solidFill>
                </a:rPr>
                <a:t>2 to 3</a:t>
              </a:r>
              <a:endParaRPr lang="en-US" sz="3600" dirty="0"/>
            </a:p>
          </p:txBody>
        </p:sp>
        <p:sp>
          <p:nvSpPr>
            <p:cNvPr id="62" name="Rectangle 329"/>
            <p:cNvSpPr>
              <a:spLocks noChangeArrowheads="1"/>
            </p:cNvSpPr>
            <p:nvPr/>
          </p:nvSpPr>
          <p:spPr bwMode="auto">
            <a:xfrm>
              <a:off x="22309223" y="27260550"/>
              <a:ext cx="15123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3 to 4</a:t>
              </a:r>
              <a:endParaRPr lang="en-US" sz="3600"/>
            </a:p>
          </p:txBody>
        </p:sp>
        <p:sp>
          <p:nvSpPr>
            <p:cNvPr id="63" name="Rectangle 330"/>
            <p:cNvSpPr>
              <a:spLocks noChangeArrowheads="1"/>
            </p:cNvSpPr>
            <p:nvPr/>
          </p:nvSpPr>
          <p:spPr bwMode="auto">
            <a:xfrm>
              <a:off x="22642598" y="27260550"/>
              <a:ext cx="15123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4 to 5</a:t>
              </a:r>
              <a:endParaRPr lang="en-US" sz="3600"/>
            </a:p>
          </p:txBody>
        </p:sp>
        <p:sp>
          <p:nvSpPr>
            <p:cNvPr id="64" name="Rectangle 331"/>
            <p:cNvSpPr>
              <a:spLocks noChangeArrowheads="1"/>
            </p:cNvSpPr>
            <p:nvPr/>
          </p:nvSpPr>
          <p:spPr bwMode="auto">
            <a:xfrm>
              <a:off x="22982323" y="27260550"/>
              <a:ext cx="15123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5 to 6</a:t>
              </a:r>
              <a:endParaRPr lang="en-US" sz="3600"/>
            </a:p>
          </p:txBody>
        </p:sp>
        <p:sp>
          <p:nvSpPr>
            <p:cNvPr id="65" name="Rectangle 332"/>
            <p:cNvSpPr>
              <a:spLocks noChangeArrowheads="1"/>
            </p:cNvSpPr>
            <p:nvPr/>
          </p:nvSpPr>
          <p:spPr bwMode="auto">
            <a:xfrm>
              <a:off x="23299920" y="27260550"/>
              <a:ext cx="16589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 6 to 7</a:t>
              </a:r>
              <a:endParaRPr lang="en-US" sz="3600"/>
            </a:p>
          </p:txBody>
        </p:sp>
        <p:sp>
          <p:nvSpPr>
            <p:cNvPr id="66" name="Rectangle 333"/>
            <p:cNvSpPr>
              <a:spLocks noChangeArrowheads="1"/>
            </p:cNvSpPr>
            <p:nvPr/>
          </p:nvSpPr>
          <p:spPr bwMode="auto">
            <a:xfrm>
              <a:off x="23653836" y="27260550"/>
              <a:ext cx="15123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7 to 8</a:t>
              </a:r>
              <a:endParaRPr lang="en-US" sz="3600"/>
            </a:p>
          </p:txBody>
        </p:sp>
        <p:sp>
          <p:nvSpPr>
            <p:cNvPr id="67" name="Rectangle 334"/>
            <p:cNvSpPr>
              <a:spLocks noChangeArrowheads="1"/>
            </p:cNvSpPr>
            <p:nvPr/>
          </p:nvSpPr>
          <p:spPr bwMode="auto">
            <a:xfrm>
              <a:off x="23985623" y="27260550"/>
              <a:ext cx="151231"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8 to 9</a:t>
              </a:r>
              <a:endParaRPr lang="en-US" sz="3600"/>
            </a:p>
          </p:txBody>
        </p:sp>
        <p:sp>
          <p:nvSpPr>
            <p:cNvPr id="68" name="Rectangle 335"/>
            <p:cNvSpPr>
              <a:spLocks noChangeArrowheads="1"/>
            </p:cNvSpPr>
            <p:nvPr/>
          </p:nvSpPr>
          <p:spPr bwMode="auto">
            <a:xfrm>
              <a:off x="24302524" y="27260550"/>
              <a:ext cx="184409" cy="96328"/>
            </a:xfrm>
            <a:prstGeom prst="rect">
              <a:avLst/>
            </a:prstGeom>
            <a:noFill/>
            <a:ln w="9525">
              <a:noFill/>
              <a:miter lim="800000"/>
              <a:headEnd/>
              <a:tailEnd/>
            </a:ln>
          </p:spPr>
          <p:txBody>
            <a:bodyPr wrap="none" lIns="0" tIns="0" rIns="0" bIns="0">
              <a:spAutoFit/>
            </a:bodyPr>
            <a:lstStyle/>
            <a:p>
              <a:pPr defTabSz="5016500"/>
              <a:r>
                <a:rPr lang="en-US" sz="1050">
                  <a:solidFill>
                    <a:srgbClr val="000000"/>
                  </a:solidFill>
                </a:rPr>
                <a:t>9 to 10</a:t>
              </a:r>
              <a:endParaRPr lang="en-US" sz="3600"/>
            </a:p>
          </p:txBody>
        </p:sp>
        <p:sp>
          <p:nvSpPr>
            <p:cNvPr id="69" name="Rectangle 336"/>
            <p:cNvSpPr>
              <a:spLocks noChangeArrowheads="1"/>
            </p:cNvSpPr>
            <p:nvPr/>
          </p:nvSpPr>
          <p:spPr bwMode="auto">
            <a:xfrm>
              <a:off x="23176869" y="27406600"/>
              <a:ext cx="101078" cy="128438"/>
            </a:xfrm>
            <a:prstGeom prst="rect">
              <a:avLst/>
            </a:prstGeom>
            <a:noFill/>
            <a:ln w="9525">
              <a:noFill/>
              <a:miter lim="800000"/>
              <a:headEnd/>
              <a:tailEnd/>
            </a:ln>
          </p:spPr>
          <p:txBody>
            <a:bodyPr wrap="none" lIns="0" tIns="0" rIns="0" bIns="0">
              <a:spAutoFit/>
            </a:bodyPr>
            <a:lstStyle/>
            <a:p>
              <a:pPr defTabSz="5016500"/>
              <a:r>
                <a:rPr lang="en-US" sz="1400" b="1" dirty="0">
                  <a:solidFill>
                    <a:srgbClr val="000000"/>
                  </a:solidFill>
                </a:rPr>
                <a:t>pH</a:t>
              </a:r>
              <a:endParaRPr lang="en-US" sz="4000" dirty="0"/>
            </a:p>
          </p:txBody>
        </p:sp>
        <p:sp>
          <p:nvSpPr>
            <p:cNvPr id="70" name="Rectangle 337"/>
            <p:cNvSpPr>
              <a:spLocks noChangeArrowheads="1"/>
            </p:cNvSpPr>
            <p:nvPr/>
          </p:nvSpPr>
          <p:spPr bwMode="auto">
            <a:xfrm rot="16200000">
              <a:off x="21060696" y="26445112"/>
              <a:ext cx="591883" cy="103701"/>
            </a:xfrm>
            <a:prstGeom prst="rect">
              <a:avLst/>
            </a:prstGeom>
            <a:noFill/>
            <a:ln w="9525">
              <a:noFill/>
              <a:miter lim="800000"/>
              <a:headEnd/>
              <a:tailEnd/>
            </a:ln>
          </p:spPr>
          <p:txBody>
            <a:bodyPr wrap="none" lIns="0" tIns="0" rIns="0" bIns="0">
              <a:spAutoFit/>
            </a:bodyPr>
            <a:lstStyle/>
            <a:p>
              <a:pPr defTabSz="5016500"/>
              <a:r>
                <a:rPr lang="en-US" sz="1400" b="1" dirty="0" smtClean="0">
                  <a:solidFill>
                    <a:srgbClr val="000000"/>
                  </a:solidFill>
                </a:rPr>
                <a:t>MS Response</a:t>
              </a:r>
              <a:endParaRPr lang="en-US" sz="4800" dirty="0"/>
            </a:p>
          </p:txBody>
        </p:sp>
        <p:sp>
          <p:nvSpPr>
            <p:cNvPr id="71" name="Rectangle 339"/>
            <p:cNvSpPr>
              <a:spLocks noChangeArrowheads="1"/>
            </p:cNvSpPr>
            <p:nvPr/>
          </p:nvSpPr>
          <p:spPr bwMode="auto">
            <a:xfrm>
              <a:off x="21195572" y="27406600"/>
              <a:ext cx="1539732" cy="254000"/>
            </a:xfrm>
            <a:prstGeom prst="rect">
              <a:avLst/>
            </a:prstGeom>
            <a:noFill/>
            <a:ln w="9525">
              <a:noFill/>
              <a:miter lim="800000"/>
              <a:headEnd/>
              <a:tailEnd/>
            </a:ln>
            <a:effectLst/>
          </p:spPr>
          <p:txBody>
            <a:bodyPr wrap="square">
              <a:spAutoFit/>
            </a:bodyPr>
            <a:lstStyle/>
            <a:p>
              <a:r>
                <a:rPr lang="en-US" sz="1050" b="1" dirty="0"/>
                <a:t>100 </a:t>
              </a:r>
              <a:r>
                <a:rPr lang="en-US" sz="1050" b="1" dirty="0" err="1"/>
                <a:t>ng</a:t>
              </a:r>
              <a:r>
                <a:rPr lang="en-US" sz="1050" b="1" dirty="0"/>
                <a:t>/mL NNAL in urine; 20 </a:t>
              </a:r>
              <a:r>
                <a:rPr lang="en-US" sz="1050" b="1" dirty="0" err="1"/>
                <a:t>mcl</a:t>
              </a:r>
              <a:r>
                <a:rPr lang="en-US" sz="1050" b="1" dirty="0"/>
                <a:t> </a:t>
              </a:r>
              <a:r>
                <a:rPr lang="en-US" sz="1050" b="1" dirty="0" err="1"/>
                <a:t>Inj</a:t>
              </a:r>
              <a:r>
                <a:rPr lang="en-US" sz="1050" b="1" dirty="0"/>
                <a:t> </a:t>
              </a:r>
              <a:r>
                <a:rPr lang="en-US" sz="1050" b="1" dirty="0" err="1"/>
                <a:t>vol</a:t>
              </a:r>
              <a:endParaRPr lang="en-US" sz="1050" b="1" dirty="0"/>
            </a:p>
          </p:txBody>
        </p:sp>
      </p:grpSp>
      <p:sp>
        <p:nvSpPr>
          <p:cNvPr id="72" name="Rectangle 71"/>
          <p:cNvSpPr/>
          <p:nvPr/>
        </p:nvSpPr>
        <p:spPr>
          <a:xfrm>
            <a:off x="5638800" y="3802310"/>
            <a:ext cx="3200400" cy="1938992"/>
          </a:xfrm>
          <a:prstGeom prst="rect">
            <a:avLst/>
          </a:prstGeom>
        </p:spPr>
        <p:txBody>
          <a:bodyPr wrap="square">
            <a:spAutoFit/>
          </a:bodyPr>
          <a:lstStyle/>
          <a:p>
            <a:pPr lvl="1" indent="-457200" fontAlgn="base">
              <a:lnSpc>
                <a:spcPct val="150000"/>
              </a:lnSpc>
              <a:buSzPct val="100000"/>
              <a:buFont typeface="Wingdings" pitchFamily="2" charset="2"/>
              <a:buChar char="§"/>
            </a:pPr>
            <a:r>
              <a:rPr lang="en-US" sz="1600" dirty="0" smtClean="0"/>
              <a:t>Highest recovery was seen at pH 5-7</a:t>
            </a:r>
          </a:p>
          <a:p>
            <a:pPr lvl="1" indent="-457200" fontAlgn="base">
              <a:lnSpc>
                <a:spcPct val="150000"/>
              </a:lnSpc>
              <a:buSzPct val="100000"/>
              <a:buFont typeface="Wingdings" pitchFamily="2" charset="2"/>
              <a:buChar char="§"/>
            </a:pPr>
            <a:r>
              <a:rPr lang="en-US" sz="1600" dirty="0" smtClean="0"/>
              <a:t>pH of samples were adjusted if outside this range prior to injection</a:t>
            </a:r>
            <a:endParaRPr lang="en-US" sz="1600" dirty="0"/>
          </a:p>
        </p:txBody>
      </p:sp>
      <p:sp>
        <p:nvSpPr>
          <p:cNvPr id="73" name="TextBox 72"/>
          <p:cNvSpPr txBox="1"/>
          <p:nvPr/>
        </p:nvSpPr>
        <p:spPr>
          <a:xfrm>
            <a:off x="5638800" y="1371600"/>
            <a:ext cx="3200400" cy="2169825"/>
          </a:xfrm>
          <a:prstGeom prst="rect">
            <a:avLst/>
          </a:prstGeom>
          <a:noFill/>
        </p:spPr>
        <p:txBody>
          <a:bodyPr wrap="square" rtlCol="0">
            <a:spAutoFit/>
          </a:bodyPr>
          <a:lstStyle/>
          <a:p>
            <a:pPr algn="just">
              <a:lnSpc>
                <a:spcPct val="150000"/>
              </a:lnSpc>
            </a:pPr>
            <a:r>
              <a:rPr lang="en-US" dirty="0" smtClean="0"/>
              <a:t>Retention of NNAL on MIP depends on selective interaction based on </a:t>
            </a:r>
            <a:r>
              <a:rPr lang="en-US" b="1" dirty="0" smtClean="0"/>
              <a:t>hydrogen bonding, ionic and hydrophobic effects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Encouraging Results Initially?</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8" name="Picture 3"/>
          <p:cNvPicPr>
            <a:picLocks noChangeAspect="1" noChangeArrowheads="1"/>
          </p:cNvPicPr>
          <p:nvPr/>
        </p:nvPicPr>
        <p:blipFill>
          <a:blip r:embed="rId6" cstate="print">
            <a:lum bright="-56000" contrast="80000"/>
            <a:grayscl/>
          </a:blip>
          <a:srcRect/>
          <a:stretch>
            <a:fillRect/>
          </a:stretch>
        </p:blipFill>
        <p:spPr bwMode="auto">
          <a:xfrm>
            <a:off x="457200" y="1905000"/>
            <a:ext cx="3733800" cy="2438400"/>
          </a:xfrm>
          <a:prstGeom prst="rect">
            <a:avLst/>
          </a:prstGeom>
          <a:noFill/>
          <a:ln w="31750">
            <a:solidFill>
              <a:schemeClr val="tx1"/>
            </a:solidFill>
            <a:miter lim="800000"/>
            <a:headEnd/>
            <a:tailEnd/>
          </a:ln>
        </p:spPr>
      </p:pic>
      <p:sp>
        <p:nvSpPr>
          <p:cNvPr id="9" name="Text Box 4"/>
          <p:cNvSpPr txBox="1">
            <a:spLocks noChangeArrowheads="1"/>
          </p:cNvSpPr>
          <p:nvPr/>
        </p:nvSpPr>
        <p:spPr bwMode="auto">
          <a:xfrm>
            <a:off x="381000" y="4495800"/>
            <a:ext cx="3810000" cy="304800"/>
          </a:xfrm>
          <a:prstGeom prst="rect">
            <a:avLst/>
          </a:prstGeom>
          <a:noFill/>
          <a:ln w="9525">
            <a:noFill/>
            <a:miter lim="800000"/>
            <a:headEnd/>
            <a:tailEnd/>
          </a:ln>
        </p:spPr>
        <p:txBody>
          <a:bodyPr>
            <a:spAutoFit/>
          </a:bodyPr>
          <a:lstStyle/>
          <a:p>
            <a:pPr algn="ctr" eaLnBrk="1" hangingPunct="1">
              <a:spcBef>
                <a:spcPct val="50000"/>
              </a:spcBef>
            </a:pPr>
            <a:r>
              <a:rPr lang="en-US" sz="1400" b="1" dirty="0">
                <a:latin typeface="Microsoft Sans Serif" pitchFamily="34" charset="0"/>
              </a:rPr>
              <a:t>500 </a:t>
            </a:r>
            <a:r>
              <a:rPr lang="en-US" sz="1400" b="1" dirty="0" err="1">
                <a:latin typeface="Microsoft Sans Serif" pitchFamily="34" charset="0"/>
              </a:rPr>
              <a:t>ng</a:t>
            </a:r>
            <a:r>
              <a:rPr lang="en-US" sz="1400" b="1" dirty="0">
                <a:latin typeface="Microsoft Sans Serif" pitchFamily="34" charset="0"/>
              </a:rPr>
              <a:t>/mL NNAL spiked in urine</a:t>
            </a:r>
          </a:p>
        </p:txBody>
      </p:sp>
      <p:sp>
        <p:nvSpPr>
          <p:cNvPr id="10" name="Text Box 5"/>
          <p:cNvSpPr txBox="1">
            <a:spLocks noChangeArrowheads="1"/>
          </p:cNvSpPr>
          <p:nvPr/>
        </p:nvSpPr>
        <p:spPr bwMode="auto">
          <a:xfrm>
            <a:off x="4876800" y="4495800"/>
            <a:ext cx="3810000" cy="304800"/>
          </a:xfrm>
          <a:prstGeom prst="rect">
            <a:avLst/>
          </a:prstGeom>
          <a:noFill/>
          <a:ln w="9525">
            <a:noFill/>
            <a:miter lim="800000"/>
            <a:headEnd/>
            <a:tailEnd/>
          </a:ln>
        </p:spPr>
        <p:txBody>
          <a:bodyPr>
            <a:spAutoFit/>
          </a:bodyPr>
          <a:lstStyle/>
          <a:p>
            <a:pPr algn="ctr" eaLnBrk="1" hangingPunct="1">
              <a:spcBef>
                <a:spcPct val="50000"/>
              </a:spcBef>
            </a:pPr>
            <a:r>
              <a:rPr lang="en-US" sz="1400" b="1" dirty="0">
                <a:latin typeface="Microsoft Sans Serif" pitchFamily="34" charset="0"/>
              </a:rPr>
              <a:t>Blank Urine </a:t>
            </a:r>
          </a:p>
        </p:txBody>
      </p:sp>
      <p:pic>
        <p:nvPicPr>
          <p:cNvPr id="11" name="Picture 6"/>
          <p:cNvPicPr>
            <a:picLocks noChangeAspect="1" noChangeArrowheads="1"/>
          </p:cNvPicPr>
          <p:nvPr/>
        </p:nvPicPr>
        <p:blipFill>
          <a:blip r:embed="rId7" cstate="print">
            <a:lum bright="-40000" contrast="60000"/>
            <a:grayscl/>
          </a:blip>
          <a:srcRect/>
          <a:stretch>
            <a:fillRect/>
          </a:stretch>
        </p:blipFill>
        <p:spPr bwMode="auto">
          <a:xfrm>
            <a:off x="4953000" y="1905000"/>
            <a:ext cx="3733800" cy="2438400"/>
          </a:xfrm>
          <a:prstGeom prst="rect">
            <a:avLst/>
          </a:prstGeom>
          <a:noFill/>
          <a:ln w="3175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Evaluation of Column </a:t>
            </a:r>
            <a:r>
              <a:rPr lang="en-US" sz="3200" u="sng" cap="small" dirty="0" err="1" smtClean="0">
                <a:solidFill>
                  <a:srgbClr val="730000"/>
                </a:solidFill>
              </a:rPr>
              <a:t>Loadability</a:t>
            </a:r>
            <a:r>
              <a:rPr lang="en-US" sz="3200" u="sng" cap="small" dirty="0" smtClean="0">
                <a:solidFill>
                  <a:srgbClr val="730000"/>
                </a:solidFill>
              </a:rPr>
              <a:t> </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Rectangle 2"/>
          <p:cNvSpPr>
            <a:spLocks noChangeArrowheads="1"/>
          </p:cNvSpPr>
          <p:nvPr/>
        </p:nvSpPr>
        <p:spPr bwMode="auto">
          <a:xfrm>
            <a:off x="533400" y="4281488"/>
            <a:ext cx="8229600" cy="1698350"/>
          </a:xfrm>
          <a:prstGeom prst="rect">
            <a:avLst/>
          </a:prstGeom>
          <a:noFill/>
          <a:ln w="9525">
            <a:noFill/>
            <a:miter lim="800000"/>
            <a:headEnd/>
            <a:tailEnd/>
          </a:ln>
        </p:spPr>
        <p:txBody>
          <a:bodyPr>
            <a:spAutoFit/>
          </a:bodyPr>
          <a:lstStyle/>
          <a:p>
            <a:pPr algn="just" defTabSz="5016500">
              <a:lnSpc>
                <a:spcPct val="130000"/>
              </a:lnSpc>
            </a:pPr>
            <a:r>
              <a:rPr lang="en-US" sz="1400" dirty="0"/>
              <a:t>Three parameter curve: Y=[</a:t>
            </a:r>
            <a:r>
              <a:rPr lang="en-US" sz="1400" dirty="0" err="1"/>
              <a:t>B</a:t>
            </a:r>
            <a:r>
              <a:rPr lang="en-US" sz="1400" baseline="-25000" dirty="0" err="1"/>
              <a:t>max</a:t>
            </a:r>
            <a:r>
              <a:rPr lang="en-US" sz="1400" dirty="0"/>
              <a:t>* </a:t>
            </a:r>
            <a:r>
              <a:rPr lang="en-US" sz="1400" dirty="0" err="1"/>
              <a:t>X</a:t>
            </a:r>
            <a:r>
              <a:rPr lang="en-US" sz="1400" baseline="30000" dirty="0" err="1"/>
              <a:t>h</a:t>
            </a:r>
            <a:r>
              <a:rPr lang="en-US" sz="1400" baseline="30000" dirty="0"/>
              <a:t> </a:t>
            </a:r>
            <a:r>
              <a:rPr lang="en-US" sz="1400" dirty="0"/>
              <a:t>/ (</a:t>
            </a:r>
            <a:r>
              <a:rPr lang="en-US" sz="1400" dirty="0" err="1"/>
              <a:t>Kd</a:t>
            </a:r>
            <a:r>
              <a:rPr lang="en-US" sz="1400" baseline="30000" dirty="0" err="1"/>
              <a:t>h</a:t>
            </a:r>
            <a:r>
              <a:rPr lang="en-US" sz="1400" dirty="0"/>
              <a:t> + </a:t>
            </a:r>
            <a:r>
              <a:rPr lang="en-US" sz="1400" dirty="0" err="1"/>
              <a:t>X</a:t>
            </a:r>
            <a:r>
              <a:rPr lang="en-US" sz="1400" baseline="30000" dirty="0" err="1"/>
              <a:t>h</a:t>
            </a:r>
            <a:r>
              <a:rPr lang="en-US" sz="1400" dirty="0"/>
              <a:t>)] </a:t>
            </a:r>
          </a:p>
          <a:p>
            <a:pPr algn="just" defTabSz="5016500">
              <a:lnSpc>
                <a:spcPct val="130000"/>
              </a:lnSpc>
            </a:pPr>
            <a:r>
              <a:rPr lang="en-US" sz="1400" dirty="0" err="1"/>
              <a:t>B</a:t>
            </a:r>
            <a:r>
              <a:rPr lang="en-US" sz="1400" baseline="-25000" dirty="0" err="1"/>
              <a:t>max</a:t>
            </a:r>
            <a:r>
              <a:rPr lang="en-US" sz="1400" dirty="0"/>
              <a:t> = 1.75 x 10</a:t>
            </a:r>
            <a:r>
              <a:rPr lang="en-US" sz="1400" baseline="30000" dirty="0"/>
              <a:t>6</a:t>
            </a:r>
            <a:r>
              <a:rPr lang="en-US" sz="1400" dirty="0"/>
              <a:t> (0.52 x 10</a:t>
            </a:r>
            <a:r>
              <a:rPr lang="en-US" sz="1400" baseline="30000" dirty="0"/>
              <a:t>5</a:t>
            </a:r>
            <a:r>
              <a:rPr lang="en-US" sz="1400" dirty="0"/>
              <a:t>)</a:t>
            </a:r>
          </a:p>
          <a:p>
            <a:pPr algn="just" defTabSz="5016500">
              <a:lnSpc>
                <a:spcPct val="130000"/>
              </a:lnSpc>
            </a:pPr>
            <a:r>
              <a:rPr lang="en-US" sz="1400" dirty="0" err="1"/>
              <a:t>kd</a:t>
            </a:r>
            <a:r>
              <a:rPr lang="en-US" sz="1400" dirty="0"/>
              <a:t> = 695.0 (47.5)</a:t>
            </a:r>
          </a:p>
          <a:p>
            <a:pPr algn="just" defTabSz="5016500">
              <a:lnSpc>
                <a:spcPct val="130000"/>
              </a:lnSpc>
            </a:pPr>
            <a:r>
              <a:rPr lang="en-US" sz="1400" dirty="0"/>
              <a:t>h = 0.939 (0.007) </a:t>
            </a:r>
          </a:p>
          <a:p>
            <a:pPr algn="just" defTabSz="5016500">
              <a:lnSpc>
                <a:spcPct val="150000"/>
              </a:lnSpc>
            </a:pPr>
            <a:r>
              <a:rPr lang="en-US" sz="1400" i="1" dirty="0" smtClean="0"/>
              <a:t>Note: Quantities </a:t>
            </a:r>
            <a:r>
              <a:rPr lang="en-US" sz="1400" i="1" dirty="0"/>
              <a:t>in </a:t>
            </a:r>
            <a:r>
              <a:rPr lang="en-US" sz="1400" i="1" dirty="0" err="1"/>
              <a:t>parantheses</a:t>
            </a:r>
            <a:r>
              <a:rPr lang="en-US" sz="1400" i="1" dirty="0"/>
              <a:t> indicate </a:t>
            </a:r>
            <a:r>
              <a:rPr lang="en-US" sz="1400" i="1" dirty="0" err="1"/>
              <a:t>std.error</a:t>
            </a:r>
            <a:r>
              <a:rPr lang="en-US" sz="1400" i="1" dirty="0"/>
              <a:t>; n=3 </a:t>
            </a:r>
            <a:r>
              <a:rPr lang="en-US" sz="1400" i="1" dirty="0" smtClean="0"/>
              <a:t>replicates. 1/Y</a:t>
            </a:r>
            <a:r>
              <a:rPr lang="en-US" sz="1400" i="1" baseline="30000" dirty="0" smtClean="0"/>
              <a:t>2</a:t>
            </a:r>
            <a:r>
              <a:rPr lang="en-US" sz="1400" i="1" dirty="0" smtClean="0"/>
              <a:t> Weighting</a:t>
            </a:r>
            <a:endParaRPr lang="en-US" sz="1400" i="1" dirty="0"/>
          </a:p>
          <a:p>
            <a:pPr algn="just" defTabSz="5016500">
              <a:lnSpc>
                <a:spcPct val="130000"/>
              </a:lnSpc>
            </a:pPr>
            <a:endParaRPr lang="en-US" sz="800" dirty="0"/>
          </a:p>
        </p:txBody>
      </p:sp>
      <p:pic>
        <p:nvPicPr>
          <p:cNvPr id="9" name="Picture 4"/>
          <p:cNvPicPr>
            <a:picLocks noChangeAspect="1" noChangeArrowheads="1"/>
          </p:cNvPicPr>
          <p:nvPr/>
        </p:nvPicPr>
        <p:blipFill>
          <a:blip r:embed="rId6" cstate="print"/>
          <a:srcRect/>
          <a:stretch>
            <a:fillRect/>
          </a:stretch>
        </p:blipFill>
        <p:spPr bwMode="auto">
          <a:xfrm>
            <a:off x="304800" y="1417638"/>
            <a:ext cx="5181600" cy="2590800"/>
          </a:xfrm>
          <a:prstGeom prst="rect">
            <a:avLst/>
          </a:prstGeom>
          <a:solidFill>
            <a:schemeClr val="bg1"/>
          </a:solidFill>
          <a:ln w="12700">
            <a:solidFill>
              <a:schemeClr val="tx1"/>
            </a:solidFill>
            <a:miter lim="800000"/>
            <a:headEnd/>
            <a:tailEnd/>
          </a:ln>
        </p:spPr>
      </p:pic>
      <p:sp>
        <p:nvSpPr>
          <p:cNvPr id="10" name="Text Box 6"/>
          <p:cNvSpPr txBox="1">
            <a:spLocks noChangeArrowheads="1"/>
          </p:cNvSpPr>
          <p:nvPr/>
        </p:nvSpPr>
        <p:spPr bwMode="auto">
          <a:xfrm>
            <a:off x="5715000" y="3475037"/>
            <a:ext cx="2514600" cy="517525"/>
          </a:xfrm>
          <a:prstGeom prst="rect">
            <a:avLst/>
          </a:prstGeom>
          <a:noFill/>
          <a:ln w="9525">
            <a:noFill/>
            <a:miter lim="800000"/>
            <a:headEnd/>
            <a:tailEnd/>
          </a:ln>
        </p:spPr>
        <p:txBody>
          <a:bodyPr>
            <a:spAutoFit/>
          </a:bodyPr>
          <a:lstStyle/>
          <a:p>
            <a:pPr algn="l" eaLnBrk="1" hangingPunct="1"/>
            <a:r>
              <a:rPr lang="en-US" sz="1400" dirty="0"/>
              <a:t>Software:</a:t>
            </a:r>
          </a:p>
          <a:p>
            <a:pPr algn="l" eaLnBrk="1" hangingPunct="1"/>
            <a:r>
              <a:rPr lang="en-US" sz="1400" b="1" dirty="0" err="1"/>
              <a:t>GraphPad</a:t>
            </a:r>
            <a:r>
              <a:rPr lang="en-US" sz="1400" b="1" dirty="0"/>
              <a:t> Prism (</a:t>
            </a:r>
            <a:r>
              <a:rPr lang="en-US" sz="1400" b="1" dirty="0" err="1"/>
              <a:t>ver</a:t>
            </a:r>
            <a:r>
              <a:rPr lang="en-US" sz="1400" b="1" dirty="0"/>
              <a:t>: 5.0)</a:t>
            </a:r>
          </a:p>
        </p:txBody>
      </p:sp>
      <p:sp>
        <p:nvSpPr>
          <p:cNvPr id="11" name="Rectangle 7"/>
          <p:cNvSpPr>
            <a:spLocks noChangeArrowheads="1"/>
          </p:cNvSpPr>
          <p:nvPr/>
        </p:nvSpPr>
        <p:spPr bwMode="auto">
          <a:xfrm>
            <a:off x="5715000" y="1417638"/>
            <a:ext cx="3200400" cy="2316162"/>
          </a:xfrm>
          <a:prstGeom prst="rect">
            <a:avLst/>
          </a:prstGeom>
          <a:noFill/>
          <a:ln w="9525">
            <a:noFill/>
            <a:miter lim="800000"/>
            <a:headEnd/>
            <a:tailEnd/>
          </a:ln>
          <a:effectLst/>
        </p:spPr>
        <p:txBody>
          <a:bodyPr/>
          <a:lstStyle/>
          <a:p>
            <a:pPr marL="0" lvl="1" fontAlgn="base">
              <a:lnSpc>
                <a:spcPct val="150000"/>
              </a:lnSpc>
              <a:spcBef>
                <a:spcPct val="20000"/>
              </a:spcBef>
              <a:buSzPct val="100000"/>
              <a:defRPr/>
            </a:pPr>
            <a:r>
              <a:rPr lang="en-US" dirty="0" smtClean="0"/>
              <a:t> Concentration required to achieve 90% binding is </a:t>
            </a:r>
            <a:r>
              <a:rPr lang="en-US" b="1" dirty="0" smtClean="0"/>
              <a:t>~1.5 </a:t>
            </a:r>
            <a:r>
              <a:rPr lang="el-GR" b="1" dirty="0" smtClean="0"/>
              <a:t>μ</a:t>
            </a:r>
            <a:r>
              <a:rPr lang="en-US" b="1" dirty="0" smtClean="0"/>
              <a:t>g NNAL per mg of MIP sorbent </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nSpc>
                <a:spcPct val="120000"/>
              </a:lnSpc>
              <a:defRPr/>
            </a:pPr>
            <a:r>
              <a:rPr lang="en-US" sz="3200" u="sng" cap="small" dirty="0" smtClean="0">
                <a:solidFill>
                  <a:srgbClr val="730000"/>
                </a:solidFill>
              </a:rPr>
              <a:t>Concentrating On-Column: Effect of Increasing Injection Volume</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457200" y="1371600"/>
            <a:ext cx="4572000" cy="3048000"/>
            <a:chOff x="26620634" y="4484688"/>
            <a:chExt cx="4316566" cy="1992312"/>
          </a:xfrm>
        </p:grpSpPr>
        <p:pic>
          <p:nvPicPr>
            <p:cNvPr id="9" name="Picture 197" descr="clip_image001"/>
            <p:cNvPicPr>
              <a:picLocks noChangeAspect="1" noChangeArrowheads="1"/>
            </p:cNvPicPr>
            <p:nvPr/>
          </p:nvPicPr>
          <p:blipFill>
            <a:blip r:embed="rId6" cstate="print"/>
            <a:srcRect/>
            <a:stretch>
              <a:fillRect/>
            </a:stretch>
          </p:blipFill>
          <p:spPr bwMode="auto">
            <a:xfrm>
              <a:off x="26670000" y="4484688"/>
              <a:ext cx="4267200" cy="1992312"/>
            </a:xfrm>
            <a:prstGeom prst="rect">
              <a:avLst/>
            </a:prstGeom>
            <a:noFill/>
            <a:ln w="31750">
              <a:solidFill>
                <a:schemeClr val="tx1"/>
              </a:solidFill>
              <a:miter lim="800000"/>
              <a:headEnd/>
              <a:tailEnd/>
            </a:ln>
          </p:spPr>
        </p:pic>
        <p:sp>
          <p:nvSpPr>
            <p:cNvPr id="10" name="Rectangle 270"/>
            <p:cNvSpPr>
              <a:spLocks noChangeArrowheads="1"/>
            </p:cNvSpPr>
            <p:nvPr/>
          </p:nvSpPr>
          <p:spPr bwMode="auto">
            <a:xfrm>
              <a:off x="26620634" y="6324450"/>
              <a:ext cx="1832577" cy="140824"/>
            </a:xfrm>
            <a:prstGeom prst="rect">
              <a:avLst/>
            </a:prstGeom>
            <a:noFill/>
            <a:ln w="9525">
              <a:noFill/>
              <a:miter lim="800000"/>
              <a:headEnd/>
              <a:tailEnd/>
            </a:ln>
            <a:effectLst/>
          </p:spPr>
          <p:txBody>
            <a:bodyPr wrap="square">
              <a:spAutoFit/>
            </a:bodyPr>
            <a:lstStyle/>
            <a:p>
              <a:pPr algn="l"/>
              <a:r>
                <a:rPr lang="en-US" sz="800" b="1" dirty="0"/>
                <a:t>100 </a:t>
              </a:r>
              <a:r>
                <a:rPr lang="en-US" sz="800" b="1" dirty="0" err="1"/>
                <a:t>ng</a:t>
              </a:r>
              <a:r>
                <a:rPr lang="en-US" sz="800" b="1" dirty="0"/>
                <a:t>/mL NNAL</a:t>
              </a:r>
            </a:p>
          </p:txBody>
        </p:sp>
      </p:grpSp>
      <p:sp>
        <p:nvSpPr>
          <p:cNvPr id="11" name="Rectangle 10"/>
          <p:cNvSpPr/>
          <p:nvPr/>
        </p:nvSpPr>
        <p:spPr>
          <a:xfrm>
            <a:off x="6019800" y="1371600"/>
            <a:ext cx="2971800" cy="2814617"/>
          </a:xfrm>
          <a:prstGeom prst="rect">
            <a:avLst/>
          </a:prstGeom>
        </p:spPr>
        <p:txBody>
          <a:bodyPr wrap="square">
            <a:spAutoFit/>
          </a:bodyPr>
          <a:lstStyle/>
          <a:p>
            <a:pPr algn="l">
              <a:lnSpc>
                <a:spcPct val="150000"/>
              </a:lnSpc>
            </a:pPr>
            <a:r>
              <a:rPr lang="en-US" sz="2000" dirty="0" smtClean="0"/>
              <a:t>While the response increases with increasing injection volume for neat solutions, similar situation is not observed in case of matrix samples</a:t>
            </a:r>
            <a:endParaRPr lang="en-US" sz="2000" dirty="0"/>
          </a:p>
        </p:txBody>
      </p:sp>
      <p:sp>
        <p:nvSpPr>
          <p:cNvPr id="12" name="Rectangle 11"/>
          <p:cNvSpPr/>
          <p:nvPr/>
        </p:nvSpPr>
        <p:spPr>
          <a:xfrm>
            <a:off x="457194" y="4495800"/>
            <a:ext cx="8458200" cy="1295868"/>
          </a:xfrm>
          <a:prstGeom prst="rect">
            <a:avLst/>
          </a:prstGeom>
        </p:spPr>
        <p:txBody>
          <a:bodyPr wrap="square">
            <a:spAutoFit/>
          </a:bodyPr>
          <a:lstStyle/>
          <a:p>
            <a:pPr algn="l">
              <a:lnSpc>
                <a:spcPct val="150000"/>
              </a:lnSpc>
            </a:pPr>
            <a:r>
              <a:rPr lang="en-US" b="1" dirty="0" smtClean="0"/>
              <a:t>In the presence of excess matrix, two situations might occur. </a:t>
            </a:r>
          </a:p>
          <a:p>
            <a:pPr marL="231775" indent="-231775" algn="l">
              <a:lnSpc>
                <a:spcPct val="150000"/>
              </a:lnSpc>
              <a:buFont typeface="Wingdings" pitchFamily="2" charset="2"/>
              <a:buChar char="§"/>
            </a:pPr>
            <a:r>
              <a:rPr lang="en-US" dirty="0" smtClean="0"/>
              <a:t>Binding sites might be depleted in the presence of matrix, or </a:t>
            </a:r>
          </a:p>
          <a:p>
            <a:pPr marL="231775" indent="-231775" algn="l">
              <a:lnSpc>
                <a:spcPct val="150000"/>
              </a:lnSpc>
              <a:buFont typeface="Wingdings" pitchFamily="2" charset="2"/>
              <a:buChar char="§"/>
            </a:pPr>
            <a:r>
              <a:rPr lang="en-US" dirty="0" smtClean="0"/>
              <a:t>Ionization suppression due to matrix effects is taking place.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Post Column Infusion Study – Reveal Matrix Effects</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2335212" y="1628643"/>
            <a:ext cx="4827587" cy="4086357"/>
            <a:chOff x="1752600" y="1066800"/>
            <a:chExt cx="5410200" cy="5486400"/>
          </a:xfrm>
        </p:grpSpPr>
        <p:pic>
          <p:nvPicPr>
            <p:cNvPr id="9" name="Picture 4"/>
            <p:cNvPicPr>
              <a:picLocks noChangeAspect="1" noChangeArrowheads="1"/>
            </p:cNvPicPr>
            <p:nvPr/>
          </p:nvPicPr>
          <p:blipFill>
            <a:blip r:embed="rId6" cstate="print">
              <a:lum bright="-40000" contrast="60000"/>
            </a:blip>
            <a:srcRect/>
            <a:stretch>
              <a:fillRect/>
            </a:stretch>
          </p:blipFill>
          <p:spPr bwMode="auto">
            <a:xfrm>
              <a:off x="1752600" y="1066800"/>
              <a:ext cx="5410200" cy="5486400"/>
            </a:xfrm>
            <a:prstGeom prst="rect">
              <a:avLst/>
            </a:prstGeom>
            <a:noFill/>
            <a:ln w="31750">
              <a:solidFill>
                <a:schemeClr val="tx1"/>
              </a:solidFill>
              <a:miter lim="800000"/>
              <a:headEnd/>
              <a:tailEnd/>
            </a:ln>
          </p:spPr>
        </p:pic>
        <p:sp>
          <p:nvSpPr>
            <p:cNvPr id="10" name="Text Box 5"/>
            <p:cNvSpPr txBox="1">
              <a:spLocks noChangeArrowheads="1"/>
            </p:cNvSpPr>
            <p:nvPr/>
          </p:nvSpPr>
          <p:spPr bwMode="auto">
            <a:xfrm>
              <a:off x="2073275" y="1079500"/>
              <a:ext cx="261938" cy="381000"/>
            </a:xfrm>
            <a:prstGeom prst="rect">
              <a:avLst/>
            </a:prstGeom>
            <a:noFill/>
            <a:ln w="9525">
              <a:noFill/>
              <a:miter lim="800000"/>
              <a:headEnd/>
              <a:tailEnd/>
            </a:ln>
          </p:spPr>
          <p:txBody>
            <a:bodyPr>
              <a:spAutoFit/>
            </a:bodyPr>
            <a:lstStyle/>
            <a:p>
              <a:pPr algn="l" defTabSz="5016500">
                <a:spcBef>
                  <a:spcPct val="50000"/>
                </a:spcBef>
              </a:pPr>
              <a:r>
                <a:rPr lang="en-US" sz="1900" b="1" dirty="0" err="1">
                  <a:solidFill>
                    <a:srgbClr val="FF0000"/>
                  </a:solidFill>
                </a:rPr>
                <a:t>i</a:t>
              </a:r>
              <a:endParaRPr lang="en-US" sz="1900" b="1" dirty="0">
                <a:solidFill>
                  <a:srgbClr val="FF0000"/>
                </a:solidFill>
              </a:endParaRPr>
            </a:p>
          </p:txBody>
        </p:sp>
        <p:sp>
          <p:nvSpPr>
            <p:cNvPr id="11" name="Text Box 6"/>
            <p:cNvSpPr txBox="1">
              <a:spLocks noChangeArrowheads="1"/>
            </p:cNvSpPr>
            <p:nvPr/>
          </p:nvSpPr>
          <p:spPr bwMode="auto">
            <a:xfrm>
              <a:off x="2073275" y="2968625"/>
              <a:ext cx="593725" cy="381000"/>
            </a:xfrm>
            <a:prstGeom prst="rect">
              <a:avLst/>
            </a:prstGeom>
            <a:noFill/>
            <a:ln w="9525">
              <a:noFill/>
              <a:miter lim="800000"/>
              <a:headEnd/>
              <a:tailEnd/>
            </a:ln>
          </p:spPr>
          <p:txBody>
            <a:bodyPr>
              <a:spAutoFit/>
            </a:bodyPr>
            <a:lstStyle/>
            <a:p>
              <a:pPr algn="l" defTabSz="5016500">
                <a:spcBef>
                  <a:spcPct val="50000"/>
                </a:spcBef>
              </a:pPr>
              <a:r>
                <a:rPr lang="en-US" sz="1900" b="1" dirty="0">
                  <a:solidFill>
                    <a:srgbClr val="FF0000"/>
                  </a:solidFill>
                </a:rPr>
                <a:t>ii</a:t>
              </a:r>
            </a:p>
          </p:txBody>
        </p:sp>
        <p:sp>
          <p:nvSpPr>
            <p:cNvPr id="12" name="Text Box 7"/>
            <p:cNvSpPr txBox="1">
              <a:spLocks noChangeArrowheads="1"/>
            </p:cNvSpPr>
            <p:nvPr/>
          </p:nvSpPr>
          <p:spPr bwMode="auto">
            <a:xfrm>
              <a:off x="2073275" y="4949825"/>
              <a:ext cx="669925" cy="381000"/>
            </a:xfrm>
            <a:prstGeom prst="rect">
              <a:avLst/>
            </a:prstGeom>
            <a:noFill/>
            <a:ln w="9525">
              <a:noFill/>
              <a:miter lim="800000"/>
              <a:headEnd/>
              <a:tailEnd/>
            </a:ln>
          </p:spPr>
          <p:txBody>
            <a:bodyPr>
              <a:spAutoFit/>
            </a:bodyPr>
            <a:lstStyle/>
            <a:p>
              <a:pPr algn="l" defTabSz="5016500">
                <a:spcBef>
                  <a:spcPct val="50000"/>
                </a:spcBef>
              </a:pPr>
              <a:r>
                <a:rPr lang="en-US" sz="1900" b="1">
                  <a:solidFill>
                    <a:srgbClr val="FF0000"/>
                  </a:solidFill>
                </a:rPr>
                <a:t>iii</a:t>
              </a:r>
            </a:p>
          </p:txBody>
        </p:sp>
        <p:sp>
          <p:nvSpPr>
            <p:cNvPr id="13" name="Text Box 8"/>
            <p:cNvSpPr txBox="1">
              <a:spLocks noChangeArrowheads="1"/>
            </p:cNvSpPr>
            <p:nvPr/>
          </p:nvSpPr>
          <p:spPr bwMode="auto">
            <a:xfrm>
              <a:off x="2057400" y="2239963"/>
              <a:ext cx="2590800" cy="260350"/>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Post column NNAL infusion</a:t>
              </a:r>
            </a:p>
          </p:txBody>
        </p:sp>
        <p:sp>
          <p:nvSpPr>
            <p:cNvPr id="14" name="Text Box 9"/>
            <p:cNvSpPr txBox="1">
              <a:spLocks noChangeArrowheads="1"/>
            </p:cNvSpPr>
            <p:nvPr/>
          </p:nvSpPr>
          <p:spPr bwMode="auto">
            <a:xfrm>
              <a:off x="2057400" y="4033708"/>
              <a:ext cx="2590800" cy="428625"/>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Post column NNAL infusion with injection of Blank extract</a:t>
              </a:r>
            </a:p>
          </p:txBody>
        </p:sp>
        <p:sp>
          <p:nvSpPr>
            <p:cNvPr id="15" name="Text Box 10"/>
            <p:cNvSpPr txBox="1">
              <a:spLocks noChangeArrowheads="1"/>
            </p:cNvSpPr>
            <p:nvPr/>
          </p:nvSpPr>
          <p:spPr bwMode="auto">
            <a:xfrm>
              <a:off x="2057400" y="5745163"/>
              <a:ext cx="2590800" cy="260350"/>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Standard injection</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Wash and Elution Step Optimization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3"/>
          <p:cNvGrpSpPr>
            <a:grpSpLocks/>
          </p:cNvGrpSpPr>
          <p:nvPr/>
        </p:nvGrpSpPr>
        <p:grpSpPr bwMode="auto">
          <a:xfrm>
            <a:off x="152400" y="1496399"/>
            <a:ext cx="4343400" cy="2792549"/>
            <a:chOff x="1344" y="1152"/>
            <a:chExt cx="2592" cy="1872"/>
          </a:xfrm>
        </p:grpSpPr>
        <p:pic>
          <p:nvPicPr>
            <p:cNvPr id="9" name="Picture 4" descr="clip_image001"/>
            <p:cNvPicPr>
              <a:picLocks noChangeAspect="1" noChangeArrowheads="1"/>
            </p:cNvPicPr>
            <p:nvPr/>
          </p:nvPicPr>
          <p:blipFill>
            <a:blip r:embed="rId6" cstate="print"/>
            <a:srcRect/>
            <a:stretch>
              <a:fillRect/>
            </a:stretch>
          </p:blipFill>
          <p:spPr bwMode="auto">
            <a:xfrm>
              <a:off x="1344" y="1152"/>
              <a:ext cx="2592" cy="1872"/>
            </a:xfrm>
            <a:prstGeom prst="rect">
              <a:avLst/>
            </a:prstGeom>
            <a:noFill/>
            <a:ln w="9525">
              <a:noFill/>
              <a:miter lim="800000"/>
              <a:headEnd/>
              <a:tailEnd/>
            </a:ln>
          </p:spPr>
        </p:pic>
        <p:sp>
          <p:nvSpPr>
            <p:cNvPr id="10" name="Text Box 5"/>
            <p:cNvSpPr txBox="1">
              <a:spLocks noChangeArrowheads="1"/>
            </p:cNvSpPr>
            <p:nvPr/>
          </p:nvSpPr>
          <p:spPr bwMode="auto">
            <a:xfrm>
              <a:off x="1344" y="2856"/>
              <a:ext cx="1488" cy="151"/>
            </a:xfrm>
            <a:prstGeom prst="rect">
              <a:avLst/>
            </a:prstGeom>
            <a:noFill/>
            <a:ln w="9525">
              <a:noFill/>
              <a:miter lim="800000"/>
              <a:headEnd/>
              <a:tailEnd/>
            </a:ln>
          </p:spPr>
          <p:txBody>
            <a:bodyPr>
              <a:spAutoFit/>
            </a:bodyPr>
            <a:lstStyle/>
            <a:p>
              <a:pPr algn="l" eaLnBrk="1" hangingPunct="1">
                <a:spcBef>
                  <a:spcPct val="50000"/>
                </a:spcBef>
              </a:pPr>
              <a:r>
                <a:rPr lang="en-US" sz="1000" b="1" dirty="0"/>
                <a:t>n=3 replicates</a:t>
              </a:r>
            </a:p>
          </p:txBody>
        </p:sp>
      </p:grpSp>
      <p:sp>
        <p:nvSpPr>
          <p:cNvPr id="11" name="Text Box 6"/>
          <p:cNvSpPr txBox="1">
            <a:spLocks noChangeArrowheads="1"/>
          </p:cNvSpPr>
          <p:nvPr/>
        </p:nvSpPr>
        <p:spPr bwMode="auto">
          <a:xfrm>
            <a:off x="152400" y="4391998"/>
            <a:ext cx="4343400" cy="1255728"/>
          </a:xfrm>
          <a:prstGeom prst="rect">
            <a:avLst/>
          </a:prstGeom>
          <a:noFill/>
          <a:ln w="9525">
            <a:noFill/>
            <a:miter lim="800000"/>
            <a:headEnd/>
            <a:tailEnd/>
          </a:ln>
        </p:spPr>
        <p:txBody>
          <a:bodyPr wrap="square">
            <a:spAutoFit/>
          </a:bodyPr>
          <a:lstStyle/>
          <a:p>
            <a:pPr algn="just">
              <a:lnSpc>
                <a:spcPct val="140000"/>
              </a:lnSpc>
              <a:spcBef>
                <a:spcPct val="50000"/>
              </a:spcBef>
              <a:buFont typeface="Wingdings" pitchFamily="2" charset="2"/>
              <a:buNone/>
            </a:pPr>
            <a:r>
              <a:rPr lang="en-US" dirty="0"/>
              <a:t>Wash with strongest possible solvent to remove maximum matrix components without losing analyte of </a:t>
            </a:r>
            <a:r>
              <a:rPr lang="en-US" dirty="0" smtClean="0"/>
              <a:t>interest</a:t>
            </a:r>
            <a:endParaRPr lang="en-US" dirty="0"/>
          </a:p>
        </p:txBody>
      </p:sp>
      <p:grpSp>
        <p:nvGrpSpPr>
          <p:cNvPr id="12" name="Group 3"/>
          <p:cNvGrpSpPr>
            <a:grpSpLocks/>
          </p:cNvGrpSpPr>
          <p:nvPr/>
        </p:nvGrpSpPr>
        <p:grpSpPr bwMode="auto">
          <a:xfrm>
            <a:off x="4648200" y="1496398"/>
            <a:ext cx="4343400" cy="2798471"/>
            <a:chOff x="2928" y="1152"/>
            <a:chExt cx="2592" cy="1872"/>
          </a:xfrm>
        </p:grpSpPr>
        <p:pic>
          <p:nvPicPr>
            <p:cNvPr id="13" name="Picture 4" descr="clip_image001"/>
            <p:cNvPicPr>
              <a:picLocks noChangeAspect="1" noChangeArrowheads="1"/>
            </p:cNvPicPr>
            <p:nvPr/>
          </p:nvPicPr>
          <p:blipFill>
            <a:blip r:embed="rId7" cstate="print"/>
            <a:srcRect/>
            <a:stretch>
              <a:fillRect/>
            </a:stretch>
          </p:blipFill>
          <p:spPr bwMode="auto">
            <a:xfrm>
              <a:off x="2928" y="1152"/>
              <a:ext cx="2592" cy="1872"/>
            </a:xfrm>
            <a:prstGeom prst="rect">
              <a:avLst/>
            </a:prstGeom>
            <a:noFill/>
            <a:ln w="9525">
              <a:noFill/>
              <a:miter lim="800000"/>
              <a:headEnd/>
              <a:tailEnd/>
            </a:ln>
          </p:spPr>
        </p:pic>
        <p:sp>
          <p:nvSpPr>
            <p:cNvPr id="14" name="Text Box 5"/>
            <p:cNvSpPr txBox="1">
              <a:spLocks noChangeArrowheads="1"/>
            </p:cNvSpPr>
            <p:nvPr/>
          </p:nvSpPr>
          <p:spPr bwMode="auto">
            <a:xfrm>
              <a:off x="2928" y="2853"/>
              <a:ext cx="1488" cy="150"/>
            </a:xfrm>
            <a:prstGeom prst="rect">
              <a:avLst/>
            </a:prstGeom>
            <a:noFill/>
            <a:ln w="9525">
              <a:noFill/>
              <a:miter lim="800000"/>
              <a:headEnd/>
              <a:tailEnd/>
            </a:ln>
          </p:spPr>
          <p:txBody>
            <a:bodyPr>
              <a:spAutoFit/>
            </a:bodyPr>
            <a:lstStyle/>
            <a:p>
              <a:pPr algn="l" eaLnBrk="1" hangingPunct="1">
                <a:spcBef>
                  <a:spcPct val="50000"/>
                </a:spcBef>
              </a:pPr>
              <a:r>
                <a:rPr lang="en-US" sz="1000" b="1" dirty="0"/>
                <a:t>n=3 replicates</a:t>
              </a:r>
            </a:p>
          </p:txBody>
        </p:sp>
      </p:grpSp>
      <p:sp>
        <p:nvSpPr>
          <p:cNvPr id="15" name="Text Box 6"/>
          <p:cNvSpPr txBox="1">
            <a:spLocks noChangeArrowheads="1"/>
          </p:cNvSpPr>
          <p:nvPr/>
        </p:nvSpPr>
        <p:spPr bwMode="auto">
          <a:xfrm>
            <a:off x="4800600" y="4355029"/>
            <a:ext cx="3962400" cy="1255728"/>
          </a:xfrm>
          <a:prstGeom prst="rect">
            <a:avLst/>
          </a:prstGeom>
          <a:noFill/>
          <a:ln w="9525">
            <a:noFill/>
            <a:miter lim="800000"/>
            <a:headEnd/>
            <a:tailEnd/>
          </a:ln>
        </p:spPr>
        <p:txBody>
          <a:bodyPr wrap="square">
            <a:spAutoFit/>
          </a:bodyPr>
          <a:lstStyle/>
          <a:p>
            <a:pPr algn="just">
              <a:lnSpc>
                <a:spcPct val="140000"/>
              </a:lnSpc>
              <a:spcBef>
                <a:spcPct val="50000"/>
              </a:spcBef>
              <a:buFont typeface="Wingdings" pitchFamily="2" charset="2"/>
              <a:buNone/>
            </a:pPr>
            <a:r>
              <a:rPr lang="en-US" dirty="0"/>
              <a:t>Elute analyte with weakest possible solvent to retain back maximum matrix </a:t>
            </a:r>
            <a:r>
              <a:rPr lang="en-US" dirty="0" smtClean="0"/>
              <a:t>components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cap="small" dirty="0" smtClean="0">
                <a:solidFill>
                  <a:srgbClr val="730000"/>
                </a:solidFill>
              </a:rPr>
              <a:t>Resolution of Matrix Components by Integration of Analytical Column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aphicFrame>
        <p:nvGraphicFramePr>
          <p:cNvPr id="8" name="Group 52"/>
          <p:cNvGraphicFramePr>
            <a:graphicFrameLocks noGrp="1"/>
          </p:cNvGraphicFramePr>
          <p:nvPr/>
        </p:nvGraphicFramePr>
        <p:xfrm>
          <a:off x="3733800" y="4273357"/>
          <a:ext cx="5118100" cy="1944118"/>
        </p:xfrm>
        <a:graphic>
          <a:graphicData uri="http://schemas.openxmlformats.org/drawingml/2006/table">
            <a:tbl>
              <a:tblPr/>
              <a:tblGrid>
                <a:gridCol w="1023938"/>
                <a:gridCol w="1023937"/>
                <a:gridCol w="1022350"/>
                <a:gridCol w="1023938"/>
                <a:gridCol w="1023937"/>
              </a:tblGrid>
              <a:tr h="409506">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Time </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(min) </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Mobile Phase A </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mL/min</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smtClean="0">
                          <a:ln>
                            <a:noFill/>
                          </a:ln>
                          <a:solidFill>
                            <a:schemeClr val="tx1"/>
                          </a:solidFill>
                          <a:effectLst/>
                          <a:latin typeface="Arial" charset="0"/>
                          <a:ea typeface="+mn-ea"/>
                          <a:cs typeface="+mn-cs"/>
                        </a:rPr>
                        <a:t>Mobile Phase B</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smtClean="0">
                          <a:ln>
                            <a:noFill/>
                          </a:ln>
                          <a:solidFill>
                            <a:schemeClr val="tx1"/>
                          </a:solidFill>
                          <a:effectLst/>
                          <a:latin typeface="Arial" charset="0"/>
                          <a:ea typeface="+mn-ea"/>
                          <a:cs typeface="+mn-cs"/>
                        </a:rPr>
                        <a:t>mL/min </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Mobile Phase C</a:t>
                      </a:r>
                    </a:p>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mL/min </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Valve Position</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2">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0.01</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0.24</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kern="1200" cap="none" normalizeH="0" baseline="0" dirty="0" smtClean="0">
                          <a:ln>
                            <a:noFill/>
                          </a:ln>
                          <a:solidFill>
                            <a:srgbClr val="FF0000"/>
                          </a:solidFill>
                          <a:effectLst/>
                          <a:latin typeface="Arial" charset="0"/>
                          <a:ea typeface="+mn-ea"/>
                          <a:cs typeface="+mn-cs"/>
                        </a:rPr>
                        <a:t>A</a:t>
                      </a:r>
                    </a:p>
                  </a:txBody>
                  <a:tcPr marL="73152" marR="7315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98274">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3.50</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0.24</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kern="1200" cap="none" normalizeH="0" baseline="0" dirty="0" smtClean="0">
                          <a:ln>
                            <a:noFill/>
                          </a:ln>
                          <a:solidFill>
                            <a:srgbClr val="009900"/>
                          </a:solidFill>
                          <a:effectLst/>
                          <a:latin typeface="Arial" charset="0"/>
                          <a:ea typeface="+mn-ea"/>
                          <a:cs typeface="+mn-cs"/>
                        </a:rPr>
                        <a:t>B</a:t>
                      </a:r>
                    </a:p>
                  </a:txBody>
                  <a:tcPr marL="73152" marR="73152" anchor="ctr" anchorCtr="1" horzOverflow="overflow">
                    <a:lnL>
                      <a:noFill/>
                    </a:lnL>
                    <a:lnR>
                      <a:noFill/>
                    </a:lnR>
                    <a:lnT>
                      <a:noFill/>
                    </a:lnT>
                    <a:lnB>
                      <a:noFill/>
                    </a:lnB>
                    <a:lnTlToBr>
                      <a:noFill/>
                    </a:lnTlToBr>
                    <a:lnBlToTr>
                      <a:noFill/>
                    </a:lnBlToTr>
                    <a:noFill/>
                  </a:tcPr>
                </a:tc>
              </a:tr>
              <a:tr h="363726">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3.70</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0.24</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a:t>
                      </a:r>
                    </a:p>
                  </a:txBody>
                  <a:tcPr marL="73152" marR="73152"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kern="1200" cap="none" normalizeH="0" baseline="0" dirty="0" smtClean="0">
                          <a:ln>
                            <a:noFill/>
                          </a:ln>
                          <a:solidFill>
                            <a:srgbClr val="FF0000"/>
                          </a:solidFill>
                          <a:effectLst/>
                          <a:latin typeface="Arial" charset="0"/>
                          <a:ea typeface="+mn-ea"/>
                          <a:cs typeface="+mn-cs"/>
                        </a:rPr>
                        <a:t>A</a:t>
                      </a:r>
                    </a:p>
                  </a:txBody>
                  <a:tcPr marL="73152" marR="73152" anchor="ctr" anchorCtr="1" horzOverflow="overflow">
                    <a:lnL>
                      <a:noFill/>
                    </a:lnL>
                    <a:lnR>
                      <a:noFill/>
                    </a:lnR>
                    <a:lnT>
                      <a:noFill/>
                    </a:lnT>
                    <a:lnB>
                      <a:noFill/>
                    </a:lnB>
                    <a:lnTlToBr>
                      <a:noFill/>
                    </a:lnTlToBr>
                    <a:lnBlToTr>
                      <a:noFill/>
                    </a:lnBlToTr>
                    <a:noFill/>
                  </a:tcPr>
                </a:tc>
              </a:tr>
              <a:tr h="220671">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7.00</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0.24</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 </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0.18 </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
                          <a:schemeClr val="hlink"/>
                        </a:buClr>
                        <a:buSzPct val="80000"/>
                        <a:buFont typeface="Wingdings" pitchFamily="2" charset="2"/>
                        <a:buNone/>
                        <a:tabLst/>
                      </a:pPr>
                      <a:r>
                        <a:rPr kumimoji="0" lang="en-US" sz="1600" b="0" i="0" u="none" strike="noStrike" kern="1200" cap="none" normalizeH="0" baseline="0" dirty="0" smtClean="0">
                          <a:ln>
                            <a:noFill/>
                          </a:ln>
                          <a:solidFill>
                            <a:srgbClr val="FF0000"/>
                          </a:solidFill>
                          <a:effectLst/>
                          <a:latin typeface="Arial" charset="0"/>
                          <a:ea typeface="+mn-ea"/>
                          <a:cs typeface="+mn-cs"/>
                        </a:rPr>
                        <a:t>A</a:t>
                      </a:r>
                    </a:p>
                  </a:txBody>
                  <a:tcPr marL="73152" marR="7315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81"/>
          <p:cNvSpPr>
            <a:spLocks noChangeArrowheads="1"/>
          </p:cNvSpPr>
          <p:nvPr/>
        </p:nvSpPr>
        <p:spPr bwMode="auto">
          <a:xfrm>
            <a:off x="228600" y="4267200"/>
            <a:ext cx="3276600" cy="1514261"/>
          </a:xfrm>
          <a:prstGeom prst="rect">
            <a:avLst/>
          </a:prstGeom>
          <a:noFill/>
          <a:ln w="9525">
            <a:noFill/>
            <a:miter lim="800000"/>
            <a:headEnd/>
            <a:tailEnd/>
          </a:ln>
        </p:spPr>
        <p:txBody>
          <a:bodyPr wrap="square">
            <a:spAutoFit/>
          </a:bodyPr>
          <a:lstStyle/>
          <a:p>
            <a:pPr algn="l" eaLnBrk="1" hangingPunct="1">
              <a:lnSpc>
                <a:spcPct val="110000"/>
              </a:lnSpc>
            </a:pPr>
            <a:r>
              <a:rPr lang="en-US" sz="1200" dirty="0" smtClean="0"/>
              <a:t>A</a:t>
            </a:r>
            <a:r>
              <a:rPr lang="en-US" sz="1200" dirty="0"/>
              <a:t>: </a:t>
            </a:r>
            <a:r>
              <a:rPr lang="en-US" sz="1200" b="1" dirty="0"/>
              <a:t>Water    </a:t>
            </a:r>
          </a:p>
          <a:p>
            <a:pPr algn="l" eaLnBrk="1" hangingPunct="1">
              <a:lnSpc>
                <a:spcPct val="110000"/>
              </a:lnSpc>
            </a:pPr>
            <a:r>
              <a:rPr lang="en-US" sz="1200" dirty="0"/>
              <a:t> B: </a:t>
            </a:r>
            <a:r>
              <a:rPr lang="en-US" sz="1200" b="1" dirty="0" err="1" smtClean="0"/>
              <a:t>Methanol:Water</a:t>
            </a:r>
            <a:r>
              <a:rPr lang="en-US" sz="1200" b="1" dirty="0" smtClean="0"/>
              <a:t> (1:1)</a:t>
            </a:r>
            <a:endParaRPr lang="en-US" sz="1200" b="1" dirty="0"/>
          </a:p>
          <a:p>
            <a:pPr algn="l" eaLnBrk="1" hangingPunct="1">
              <a:lnSpc>
                <a:spcPct val="110000"/>
              </a:lnSpc>
            </a:pPr>
            <a:r>
              <a:rPr lang="en-US" sz="1200" b="1" dirty="0"/>
              <a:t> </a:t>
            </a:r>
            <a:r>
              <a:rPr lang="en-US" sz="1200" dirty="0"/>
              <a:t>C: </a:t>
            </a:r>
            <a:r>
              <a:rPr lang="en-US" sz="1200" b="1" dirty="0"/>
              <a:t>10 </a:t>
            </a:r>
            <a:r>
              <a:rPr lang="en-US" sz="1200" b="1" dirty="0" err="1"/>
              <a:t>mM</a:t>
            </a:r>
            <a:r>
              <a:rPr lang="en-US" sz="1200" b="1" dirty="0"/>
              <a:t> Ammonium </a:t>
            </a:r>
            <a:r>
              <a:rPr lang="en-US" sz="1200" b="1" dirty="0" err="1"/>
              <a:t>Formate</a:t>
            </a:r>
            <a:r>
              <a:rPr lang="en-US" sz="1200" b="1" dirty="0"/>
              <a:t> (pH 6.1)</a:t>
            </a:r>
          </a:p>
          <a:p>
            <a:pPr algn="l" eaLnBrk="1" hangingPunct="1">
              <a:lnSpc>
                <a:spcPct val="110000"/>
              </a:lnSpc>
            </a:pPr>
            <a:endParaRPr lang="en-US" sz="1200" b="1" dirty="0"/>
          </a:p>
          <a:p>
            <a:pPr algn="l" eaLnBrk="1" hangingPunct="1">
              <a:lnSpc>
                <a:spcPct val="110000"/>
              </a:lnSpc>
            </a:pPr>
            <a:r>
              <a:rPr lang="en-US" sz="1200" dirty="0"/>
              <a:t> </a:t>
            </a:r>
            <a:r>
              <a:rPr lang="en-US" sz="1200" dirty="0" smtClean="0"/>
              <a:t>Injection </a:t>
            </a:r>
            <a:r>
              <a:rPr lang="en-US" sz="1200" dirty="0"/>
              <a:t>volume =</a:t>
            </a:r>
            <a:r>
              <a:rPr lang="en-US" sz="1200" b="1" dirty="0"/>
              <a:t> 20 </a:t>
            </a:r>
            <a:r>
              <a:rPr lang="en-US" sz="1200" b="1" dirty="0" err="1"/>
              <a:t>mcl</a:t>
            </a:r>
            <a:r>
              <a:rPr lang="en-US" sz="1200" b="1" dirty="0"/>
              <a:t> </a:t>
            </a:r>
          </a:p>
          <a:p>
            <a:pPr algn="l" eaLnBrk="1" hangingPunct="1">
              <a:lnSpc>
                <a:spcPct val="110000"/>
              </a:lnSpc>
            </a:pPr>
            <a:r>
              <a:rPr lang="en-US" sz="1200" dirty="0" smtClean="0"/>
              <a:t>HPLC </a:t>
            </a:r>
            <a:r>
              <a:rPr lang="en-US" sz="1200" dirty="0"/>
              <a:t>Column: </a:t>
            </a:r>
            <a:r>
              <a:rPr lang="en-US" sz="1200" b="1" dirty="0" err="1"/>
              <a:t>Phenomenox</a:t>
            </a:r>
            <a:r>
              <a:rPr lang="en-US" sz="1200" b="1" dirty="0"/>
              <a:t> Gemini C18 (5 </a:t>
            </a:r>
            <a:r>
              <a:rPr lang="el-GR" sz="1200" b="1" dirty="0">
                <a:cs typeface="Times New Roman" pitchFamily="18" charset="0"/>
              </a:rPr>
              <a:t>μ</a:t>
            </a:r>
            <a:r>
              <a:rPr lang="en-US" sz="1200" b="1" dirty="0">
                <a:cs typeface="Times New Roman" pitchFamily="18" charset="0"/>
              </a:rPr>
              <a:t>, 2.0 X 100 mm)</a:t>
            </a:r>
            <a:endParaRPr lang="el-GR" sz="1200" b="1" dirty="0">
              <a:cs typeface="Times New Roman" pitchFamily="18" charset="0"/>
            </a:endParaRPr>
          </a:p>
        </p:txBody>
      </p:sp>
      <p:grpSp>
        <p:nvGrpSpPr>
          <p:cNvPr id="10" name="Group 9"/>
          <p:cNvGrpSpPr/>
          <p:nvPr/>
        </p:nvGrpSpPr>
        <p:grpSpPr>
          <a:xfrm>
            <a:off x="152400" y="1417638"/>
            <a:ext cx="4048126" cy="2207443"/>
            <a:chOff x="152400" y="1341438"/>
            <a:chExt cx="4048126" cy="2207443"/>
          </a:xfrm>
        </p:grpSpPr>
        <p:sp>
          <p:nvSpPr>
            <p:cNvPr id="11" name="Oval 2"/>
            <p:cNvSpPr>
              <a:spLocks noChangeArrowheads="1"/>
            </p:cNvSpPr>
            <p:nvPr/>
          </p:nvSpPr>
          <p:spPr bwMode="auto">
            <a:xfrm>
              <a:off x="1397000" y="1912938"/>
              <a:ext cx="1060450" cy="1025525"/>
            </a:xfrm>
            <a:prstGeom prst="ellipse">
              <a:avLst/>
            </a:prstGeom>
            <a:noFill/>
            <a:ln w="9525">
              <a:solidFill>
                <a:schemeClr val="tx1"/>
              </a:solidFill>
              <a:round/>
              <a:headEnd/>
              <a:tailEnd/>
            </a:ln>
          </p:spPr>
          <p:txBody>
            <a:bodyPr wrap="none" anchor="ctr"/>
            <a:lstStyle/>
            <a:p>
              <a:endParaRPr lang="en-US" sz="2800"/>
            </a:p>
          </p:txBody>
        </p:sp>
        <p:sp>
          <p:nvSpPr>
            <p:cNvPr id="12" name="Oval 3"/>
            <p:cNvSpPr>
              <a:spLocks noChangeArrowheads="1"/>
            </p:cNvSpPr>
            <p:nvPr/>
          </p:nvSpPr>
          <p:spPr bwMode="auto">
            <a:xfrm>
              <a:off x="1901825" y="1987550"/>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13" name="Oval 4"/>
            <p:cNvSpPr>
              <a:spLocks noChangeArrowheads="1"/>
            </p:cNvSpPr>
            <p:nvPr/>
          </p:nvSpPr>
          <p:spPr bwMode="auto">
            <a:xfrm>
              <a:off x="1574800" y="2230438"/>
              <a:ext cx="23813"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14" name="Oval 5"/>
            <p:cNvSpPr>
              <a:spLocks noChangeArrowheads="1"/>
            </p:cNvSpPr>
            <p:nvPr/>
          </p:nvSpPr>
          <p:spPr bwMode="auto">
            <a:xfrm>
              <a:off x="1574800" y="2644775"/>
              <a:ext cx="23813"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15" name="Oval 6"/>
            <p:cNvSpPr>
              <a:spLocks noChangeArrowheads="1"/>
            </p:cNvSpPr>
            <p:nvPr/>
          </p:nvSpPr>
          <p:spPr bwMode="auto">
            <a:xfrm>
              <a:off x="2259013" y="2181225"/>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16" name="Oval 7"/>
            <p:cNvSpPr>
              <a:spLocks noChangeArrowheads="1"/>
            </p:cNvSpPr>
            <p:nvPr/>
          </p:nvSpPr>
          <p:spPr bwMode="auto">
            <a:xfrm>
              <a:off x="1893888" y="2841625"/>
              <a:ext cx="25400" cy="23812"/>
            </a:xfrm>
            <a:prstGeom prst="ellipse">
              <a:avLst/>
            </a:prstGeom>
            <a:solidFill>
              <a:srgbClr val="000000"/>
            </a:solidFill>
            <a:ln w="9525">
              <a:solidFill>
                <a:schemeClr val="tx1"/>
              </a:solidFill>
              <a:round/>
              <a:headEnd/>
              <a:tailEnd/>
            </a:ln>
          </p:spPr>
          <p:txBody>
            <a:bodyPr wrap="none" anchor="ctr"/>
            <a:lstStyle/>
            <a:p>
              <a:endParaRPr lang="en-US" sz="2800"/>
            </a:p>
          </p:txBody>
        </p:sp>
        <p:sp>
          <p:nvSpPr>
            <p:cNvPr id="17" name="Oval 8"/>
            <p:cNvSpPr>
              <a:spLocks noChangeArrowheads="1"/>
            </p:cNvSpPr>
            <p:nvPr/>
          </p:nvSpPr>
          <p:spPr bwMode="auto">
            <a:xfrm>
              <a:off x="2259013" y="2620963"/>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18" name="Line 9"/>
            <p:cNvSpPr>
              <a:spLocks noChangeShapeType="1"/>
            </p:cNvSpPr>
            <p:nvPr/>
          </p:nvSpPr>
          <p:spPr bwMode="auto">
            <a:xfrm>
              <a:off x="1100138" y="2233613"/>
              <a:ext cx="495300" cy="0"/>
            </a:xfrm>
            <a:prstGeom prst="line">
              <a:avLst/>
            </a:prstGeom>
            <a:noFill/>
            <a:ln w="9525">
              <a:solidFill>
                <a:schemeClr val="tx1"/>
              </a:solidFill>
              <a:round/>
              <a:headEnd/>
              <a:tailEnd/>
            </a:ln>
          </p:spPr>
          <p:txBody>
            <a:bodyPr/>
            <a:lstStyle/>
            <a:p>
              <a:endParaRPr lang="en-US" sz="2000"/>
            </a:p>
          </p:txBody>
        </p:sp>
        <p:sp>
          <p:nvSpPr>
            <p:cNvPr id="19" name="Line 10"/>
            <p:cNvSpPr>
              <a:spLocks noChangeShapeType="1"/>
            </p:cNvSpPr>
            <p:nvPr/>
          </p:nvSpPr>
          <p:spPr bwMode="auto">
            <a:xfrm>
              <a:off x="1100138" y="1881188"/>
              <a:ext cx="0" cy="352425"/>
            </a:xfrm>
            <a:prstGeom prst="line">
              <a:avLst/>
            </a:prstGeom>
            <a:noFill/>
            <a:ln w="9525">
              <a:solidFill>
                <a:schemeClr val="tx1"/>
              </a:solidFill>
              <a:round/>
              <a:headEnd/>
              <a:tailEnd type="triangle" w="med" len="med"/>
            </a:ln>
          </p:spPr>
          <p:txBody>
            <a:bodyPr/>
            <a:lstStyle/>
            <a:p>
              <a:endParaRPr lang="en-US" sz="2000"/>
            </a:p>
          </p:txBody>
        </p:sp>
        <p:sp>
          <p:nvSpPr>
            <p:cNvPr id="20" name="Line 11"/>
            <p:cNvSpPr>
              <a:spLocks noChangeShapeType="1"/>
            </p:cNvSpPr>
            <p:nvPr/>
          </p:nvSpPr>
          <p:spPr bwMode="auto">
            <a:xfrm flipH="1">
              <a:off x="1100138" y="2649538"/>
              <a:ext cx="495300" cy="0"/>
            </a:xfrm>
            <a:prstGeom prst="line">
              <a:avLst/>
            </a:prstGeom>
            <a:noFill/>
            <a:ln w="9525">
              <a:solidFill>
                <a:schemeClr val="tx1"/>
              </a:solidFill>
              <a:round/>
              <a:headEnd/>
              <a:tailEnd type="triangle" w="med" len="med"/>
            </a:ln>
          </p:spPr>
          <p:txBody>
            <a:bodyPr/>
            <a:lstStyle/>
            <a:p>
              <a:endParaRPr lang="en-US" sz="2000"/>
            </a:p>
          </p:txBody>
        </p:sp>
        <p:sp>
          <p:nvSpPr>
            <p:cNvPr id="21" name="Line 12"/>
            <p:cNvSpPr>
              <a:spLocks noChangeShapeType="1"/>
            </p:cNvSpPr>
            <p:nvPr/>
          </p:nvSpPr>
          <p:spPr bwMode="auto">
            <a:xfrm>
              <a:off x="1100138" y="2649538"/>
              <a:ext cx="0" cy="354012"/>
            </a:xfrm>
            <a:prstGeom prst="line">
              <a:avLst/>
            </a:prstGeom>
            <a:noFill/>
            <a:ln w="9525">
              <a:solidFill>
                <a:schemeClr val="tx1"/>
              </a:solidFill>
              <a:round/>
              <a:headEnd/>
              <a:tailEnd type="triangle" w="med" len="med"/>
            </a:ln>
          </p:spPr>
          <p:txBody>
            <a:bodyPr/>
            <a:lstStyle/>
            <a:p>
              <a:endParaRPr lang="en-US" sz="2000"/>
            </a:p>
          </p:txBody>
        </p:sp>
        <p:sp>
          <p:nvSpPr>
            <p:cNvPr id="22" name="Freeform 13"/>
            <p:cNvSpPr>
              <a:spLocks/>
            </p:cNvSpPr>
            <p:nvPr/>
          </p:nvSpPr>
          <p:spPr bwMode="auto">
            <a:xfrm>
              <a:off x="1917700" y="1990725"/>
              <a:ext cx="0" cy="146050"/>
            </a:xfrm>
            <a:custGeom>
              <a:avLst/>
              <a:gdLst>
                <a:gd name="T0" fmla="*/ 0 w 1"/>
                <a:gd name="T1" fmla="*/ 0 h 216"/>
                <a:gd name="T2" fmla="*/ 0 w 1"/>
                <a:gd name="T3" fmla="*/ 216 h 216"/>
                <a:gd name="T4" fmla="*/ 0 60000 65536"/>
                <a:gd name="T5" fmla="*/ 0 60000 65536"/>
                <a:gd name="T6" fmla="*/ 0 w 1"/>
                <a:gd name="T7" fmla="*/ 0 h 216"/>
                <a:gd name="T8" fmla="*/ 0 w 1"/>
                <a:gd name="T9" fmla="*/ 216 h 216"/>
              </a:gdLst>
              <a:ahLst/>
              <a:cxnLst>
                <a:cxn ang="T4">
                  <a:pos x="T0" y="T1"/>
                </a:cxn>
                <a:cxn ang="T5">
                  <a:pos x="T2" y="T3"/>
                </a:cxn>
              </a:cxnLst>
              <a:rect l="T6" t="T7" r="T8" b="T9"/>
              <a:pathLst>
                <a:path w="1" h="216">
                  <a:moveTo>
                    <a:pt x="0" y="0"/>
                  </a:moveTo>
                  <a:lnTo>
                    <a:pt x="0" y="216"/>
                  </a:lnTo>
                </a:path>
              </a:pathLst>
            </a:custGeom>
            <a:noFill/>
            <a:ln w="9525">
              <a:solidFill>
                <a:schemeClr val="tx1"/>
              </a:solidFill>
              <a:round/>
              <a:headEnd type="none" w="med" len="med"/>
              <a:tailEnd type="triangle" w="med" len="med"/>
            </a:ln>
          </p:spPr>
          <p:txBody>
            <a:bodyPr/>
            <a:lstStyle/>
            <a:p>
              <a:endParaRPr lang="en-US" sz="2800"/>
            </a:p>
          </p:txBody>
        </p:sp>
        <p:sp>
          <p:nvSpPr>
            <p:cNvPr id="23" name="Freeform 14"/>
            <p:cNvSpPr>
              <a:spLocks/>
            </p:cNvSpPr>
            <p:nvPr/>
          </p:nvSpPr>
          <p:spPr bwMode="auto">
            <a:xfrm>
              <a:off x="1911350" y="2714625"/>
              <a:ext cx="1588" cy="136525"/>
            </a:xfrm>
            <a:custGeom>
              <a:avLst/>
              <a:gdLst>
                <a:gd name="T0" fmla="*/ 0 w 1"/>
                <a:gd name="T1" fmla="*/ 0 h 208"/>
                <a:gd name="T2" fmla="*/ 0 w 1"/>
                <a:gd name="T3" fmla="*/ 208 h 208"/>
                <a:gd name="T4" fmla="*/ 0 60000 65536"/>
                <a:gd name="T5" fmla="*/ 0 60000 65536"/>
                <a:gd name="T6" fmla="*/ 0 w 1"/>
                <a:gd name="T7" fmla="*/ 0 h 208"/>
                <a:gd name="T8" fmla="*/ 1 w 1"/>
                <a:gd name="T9" fmla="*/ 208 h 208"/>
              </a:gdLst>
              <a:ahLst/>
              <a:cxnLst>
                <a:cxn ang="T4">
                  <a:pos x="T0" y="T1"/>
                </a:cxn>
                <a:cxn ang="T5">
                  <a:pos x="T2" y="T3"/>
                </a:cxn>
              </a:cxnLst>
              <a:rect l="T6" t="T7" r="T8" b="T9"/>
              <a:pathLst>
                <a:path w="1" h="208">
                  <a:moveTo>
                    <a:pt x="0" y="0"/>
                  </a:moveTo>
                  <a:lnTo>
                    <a:pt x="0" y="208"/>
                  </a:lnTo>
                </a:path>
              </a:pathLst>
            </a:custGeom>
            <a:solidFill>
              <a:srgbClr val="000000"/>
            </a:solidFill>
            <a:ln w="9525">
              <a:solidFill>
                <a:schemeClr val="tx1"/>
              </a:solidFill>
              <a:round/>
              <a:headEnd type="none" w="med" len="med"/>
              <a:tailEnd type="none" w="med" len="med"/>
            </a:ln>
          </p:spPr>
          <p:txBody>
            <a:bodyPr/>
            <a:lstStyle/>
            <a:p>
              <a:endParaRPr lang="en-US" sz="2800"/>
            </a:p>
          </p:txBody>
        </p:sp>
        <p:sp>
          <p:nvSpPr>
            <p:cNvPr id="24" name="Rectangle 15"/>
            <p:cNvSpPr>
              <a:spLocks noChangeArrowheads="1"/>
            </p:cNvSpPr>
            <p:nvPr/>
          </p:nvSpPr>
          <p:spPr bwMode="auto">
            <a:xfrm>
              <a:off x="1893888" y="2265363"/>
              <a:ext cx="33338" cy="352425"/>
            </a:xfrm>
            <a:prstGeom prst="rect">
              <a:avLst/>
            </a:prstGeom>
            <a:solidFill>
              <a:srgbClr val="FF6600"/>
            </a:solidFill>
            <a:ln w="9525">
              <a:solidFill>
                <a:schemeClr val="tx1"/>
              </a:solidFill>
              <a:miter lim="800000"/>
              <a:headEnd/>
              <a:tailEnd/>
            </a:ln>
          </p:spPr>
          <p:txBody>
            <a:bodyPr wrap="none" anchor="ctr"/>
            <a:lstStyle/>
            <a:p>
              <a:endParaRPr lang="en-US" sz="2800"/>
            </a:p>
          </p:txBody>
        </p:sp>
        <p:sp>
          <p:nvSpPr>
            <p:cNvPr id="25" name="Rectangle 16"/>
            <p:cNvSpPr>
              <a:spLocks noChangeArrowheads="1"/>
            </p:cNvSpPr>
            <p:nvPr/>
          </p:nvSpPr>
          <p:spPr bwMode="auto">
            <a:xfrm>
              <a:off x="1828800" y="2136775"/>
              <a:ext cx="163513" cy="31750"/>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26" name="Rectangle 17"/>
            <p:cNvSpPr>
              <a:spLocks noChangeArrowheads="1"/>
            </p:cNvSpPr>
            <p:nvPr/>
          </p:nvSpPr>
          <p:spPr bwMode="auto">
            <a:xfrm>
              <a:off x="1862138" y="2586038"/>
              <a:ext cx="98425" cy="6350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800"/>
            </a:p>
          </p:txBody>
        </p:sp>
        <p:sp>
          <p:nvSpPr>
            <p:cNvPr id="27" name="Rectangle 18"/>
            <p:cNvSpPr>
              <a:spLocks noChangeArrowheads="1"/>
            </p:cNvSpPr>
            <p:nvPr/>
          </p:nvSpPr>
          <p:spPr bwMode="auto">
            <a:xfrm>
              <a:off x="1862138" y="2201863"/>
              <a:ext cx="98425" cy="6350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800"/>
            </a:p>
          </p:txBody>
        </p:sp>
        <p:sp>
          <p:nvSpPr>
            <p:cNvPr id="28" name="Rectangle 19"/>
            <p:cNvSpPr>
              <a:spLocks noChangeArrowheads="1"/>
            </p:cNvSpPr>
            <p:nvPr/>
          </p:nvSpPr>
          <p:spPr bwMode="auto">
            <a:xfrm>
              <a:off x="1893888" y="2649538"/>
              <a:ext cx="33338" cy="31750"/>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29" name="Rectangle 20"/>
            <p:cNvSpPr>
              <a:spLocks noChangeArrowheads="1"/>
            </p:cNvSpPr>
            <p:nvPr/>
          </p:nvSpPr>
          <p:spPr bwMode="auto">
            <a:xfrm>
              <a:off x="1828800" y="2681288"/>
              <a:ext cx="163513" cy="33337"/>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30" name="Rectangle 21"/>
            <p:cNvSpPr>
              <a:spLocks noChangeArrowheads="1"/>
            </p:cNvSpPr>
            <p:nvPr/>
          </p:nvSpPr>
          <p:spPr bwMode="auto">
            <a:xfrm>
              <a:off x="1893888" y="2168525"/>
              <a:ext cx="33338" cy="33337"/>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31" name="Line 22"/>
            <p:cNvSpPr>
              <a:spLocks noChangeShapeType="1"/>
            </p:cNvSpPr>
            <p:nvPr/>
          </p:nvSpPr>
          <p:spPr bwMode="auto">
            <a:xfrm>
              <a:off x="2259013" y="2201863"/>
              <a:ext cx="496888" cy="0"/>
            </a:xfrm>
            <a:prstGeom prst="line">
              <a:avLst/>
            </a:prstGeom>
            <a:noFill/>
            <a:ln w="9525">
              <a:solidFill>
                <a:schemeClr val="tx1"/>
              </a:solidFill>
              <a:round/>
              <a:headEnd/>
              <a:tailEnd/>
            </a:ln>
          </p:spPr>
          <p:txBody>
            <a:bodyPr/>
            <a:lstStyle/>
            <a:p>
              <a:endParaRPr lang="en-US" sz="2000"/>
            </a:p>
          </p:txBody>
        </p:sp>
        <p:sp>
          <p:nvSpPr>
            <p:cNvPr id="32" name="Line 23"/>
            <p:cNvSpPr>
              <a:spLocks noChangeShapeType="1"/>
            </p:cNvSpPr>
            <p:nvPr/>
          </p:nvSpPr>
          <p:spPr bwMode="auto">
            <a:xfrm>
              <a:off x="2755900" y="1849438"/>
              <a:ext cx="0" cy="352425"/>
            </a:xfrm>
            <a:prstGeom prst="line">
              <a:avLst/>
            </a:prstGeom>
            <a:noFill/>
            <a:ln w="9525">
              <a:solidFill>
                <a:schemeClr val="tx1"/>
              </a:solidFill>
              <a:round/>
              <a:headEnd/>
              <a:tailEnd type="triangle" w="med" len="med"/>
            </a:ln>
          </p:spPr>
          <p:txBody>
            <a:bodyPr/>
            <a:lstStyle/>
            <a:p>
              <a:endParaRPr lang="en-US" sz="2000"/>
            </a:p>
          </p:txBody>
        </p:sp>
        <p:sp>
          <p:nvSpPr>
            <p:cNvPr id="33" name="Line 24"/>
            <p:cNvSpPr>
              <a:spLocks noChangeShapeType="1"/>
            </p:cNvSpPr>
            <p:nvPr/>
          </p:nvSpPr>
          <p:spPr bwMode="auto">
            <a:xfrm>
              <a:off x="2259013" y="2617788"/>
              <a:ext cx="974725" cy="3175"/>
            </a:xfrm>
            <a:prstGeom prst="line">
              <a:avLst/>
            </a:prstGeom>
            <a:noFill/>
            <a:ln w="9525">
              <a:solidFill>
                <a:schemeClr val="tx1"/>
              </a:solidFill>
              <a:round/>
              <a:headEnd/>
              <a:tailEnd type="triangle" w="med" len="med"/>
            </a:ln>
          </p:spPr>
          <p:txBody>
            <a:bodyPr/>
            <a:lstStyle/>
            <a:p>
              <a:endParaRPr lang="en-US" sz="2000"/>
            </a:p>
          </p:txBody>
        </p:sp>
        <p:sp>
          <p:nvSpPr>
            <p:cNvPr id="34" name="Line 25"/>
            <p:cNvSpPr>
              <a:spLocks noChangeShapeType="1"/>
            </p:cNvSpPr>
            <p:nvPr/>
          </p:nvSpPr>
          <p:spPr bwMode="auto">
            <a:xfrm>
              <a:off x="2787650" y="2617788"/>
              <a:ext cx="0" cy="352425"/>
            </a:xfrm>
            <a:prstGeom prst="line">
              <a:avLst/>
            </a:prstGeom>
            <a:noFill/>
            <a:ln w="9525">
              <a:solidFill>
                <a:schemeClr val="tx1"/>
              </a:solidFill>
              <a:round/>
              <a:headEnd type="triangle" w="med" len="med"/>
              <a:tailEnd/>
            </a:ln>
          </p:spPr>
          <p:txBody>
            <a:bodyPr/>
            <a:lstStyle/>
            <a:p>
              <a:endParaRPr lang="en-US" sz="2000"/>
            </a:p>
          </p:txBody>
        </p:sp>
        <p:grpSp>
          <p:nvGrpSpPr>
            <p:cNvPr id="35" name="Group 26"/>
            <p:cNvGrpSpPr>
              <a:grpSpLocks/>
            </p:cNvGrpSpPr>
            <p:nvPr/>
          </p:nvGrpSpPr>
          <p:grpSpPr bwMode="auto">
            <a:xfrm>
              <a:off x="1595440" y="2009775"/>
              <a:ext cx="663576" cy="833437"/>
              <a:chOff x="2352" y="1632"/>
              <a:chExt cx="960" cy="1248"/>
            </a:xfrm>
          </p:grpSpPr>
          <p:sp>
            <p:nvSpPr>
              <p:cNvPr id="55" name="Line 27"/>
              <p:cNvSpPr>
                <a:spLocks noChangeShapeType="1"/>
              </p:cNvSpPr>
              <p:nvPr/>
            </p:nvSpPr>
            <p:spPr bwMode="auto">
              <a:xfrm flipV="1">
                <a:off x="2352" y="1632"/>
                <a:ext cx="432" cy="336"/>
              </a:xfrm>
              <a:prstGeom prst="line">
                <a:avLst/>
              </a:prstGeom>
              <a:noFill/>
              <a:ln w="25400">
                <a:solidFill>
                  <a:srgbClr val="FF0000"/>
                </a:solidFill>
                <a:prstDash val="sysDot"/>
                <a:round/>
                <a:headEnd/>
                <a:tailEnd/>
              </a:ln>
            </p:spPr>
            <p:txBody>
              <a:bodyPr/>
              <a:lstStyle/>
              <a:p>
                <a:endParaRPr lang="en-US" sz="2800"/>
              </a:p>
            </p:txBody>
          </p:sp>
          <p:sp>
            <p:nvSpPr>
              <p:cNvPr id="56" name="Line 28"/>
              <p:cNvSpPr>
                <a:spLocks noChangeShapeType="1"/>
              </p:cNvSpPr>
              <p:nvPr/>
            </p:nvSpPr>
            <p:spPr bwMode="auto">
              <a:xfrm>
                <a:off x="3312" y="1920"/>
                <a:ext cx="0" cy="624"/>
              </a:xfrm>
              <a:prstGeom prst="line">
                <a:avLst/>
              </a:prstGeom>
              <a:noFill/>
              <a:ln w="25400">
                <a:solidFill>
                  <a:srgbClr val="FF0000"/>
                </a:solidFill>
                <a:prstDash val="sysDot"/>
                <a:round/>
                <a:headEnd/>
                <a:tailEnd/>
              </a:ln>
            </p:spPr>
            <p:txBody>
              <a:bodyPr/>
              <a:lstStyle/>
              <a:p>
                <a:endParaRPr lang="en-US" sz="2800"/>
              </a:p>
            </p:txBody>
          </p:sp>
          <p:sp>
            <p:nvSpPr>
              <p:cNvPr id="57" name="Line 29"/>
              <p:cNvSpPr>
                <a:spLocks noChangeShapeType="1"/>
              </p:cNvSpPr>
              <p:nvPr/>
            </p:nvSpPr>
            <p:spPr bwMode="auto">
              <a:xfrm>
                <a:off x="2352" y="2592"/>
                <a:ext cx="432" cy="288"/>
              </a:xfrm>
              <a:prstGeom prst="line">
                <a:avLst/>
              </a:prstGeom>
              <a:noFill/>
              <a:ln w="25400">
                <a:solidFill>
                  <a:srgbClr val="FF0000"/>
                </a:solidFill>
                <a:prstDash val="sysDot"/>
                <a:round/>
                <a:headEnd/>
                <a:tailEnd/>
              </a:ln>
            </p:spPr>
            <p:txBody>
              <a:bodyPr/>
              <a:lstStyle/>
              <a:p>
                <a:endParaRPr lang="en-US" sz="2800"/>
              </a:p>
            </p:txBody>
          </p:sp>
        </p:grpSp>
        <p:sp>
          <p:nvSpPr>
            <p:cNvPr id="36" name="Text Box 34"/>
            <p:cNvSpPr txBox="1">
              <a:spLocks noChangeArrowheads="1"/>
            </p:cNvSpPr>
            <p:nvPr/>
          </p:nvSpPr>
          <p:spPr bwMode="auto">
            <a:xfrm>
              <a:off x="838200" y="3003550"/>
              <a:ext cx="609600" cy="230832"/>
            </a:xfrm>
            <a:prstGeom prst="rect">
              <a:avLst/>
            </a:prstGeom>
            <a:noFill/>
            <a:ln w="9525">
              <a:noFill/>
              <a:miter lim="800000"/>
              <a:headEnd/>
              <a:tailEnd/>
            </a:ln>
          </p:spPr>
          <p:txBody>
            <a:bodyPr>
              <a:spAutoFit/>
            </a:bodyPr>
            <a:lstStyle/>
            <a:p>
              <a:pPr eaLnBrk="1" hangingPunct="1">
                <a:spcBef>
                  <a:spcPct val="50000"/>
                </a:spcBef>
              </a:pPr>
              <a:r>
                <a:rPr lang="en-US" sz="900" b="1"/>
                <a:t>Waste</a:t>
              </a:r>
            </a:p>
          </p:txBody>
        </p:sp>
        <p:sp>
          <p:nvSpPr>
            <p:cNvPr id="37" name="Text Box 35"/>
            <p:cNvSpPr txBox="1">
              <a:spLocks noChangeArrowheads="1"/>
            </p:cNvSpPr>
            <p:nvPr/>
          </p:nvSpPr>
          <p:spPr bwMode="auto">
            <a:xfrm>
              <a:off x="2349500" y="2971800"/>
              <a:ext cx="927100" cy="577081"/>
            </a:xfrm>
            <a:prstGeom prst="rect">
              <a:avLst/>
            </a:prstGeom>
            <a:solidFill>
              <a:srgbClr val="E6E6E6"/>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Pump C</a:t>
              </a:r>
            </a:p>
            <a:p>
              <a:pPr eaLnBrk="1" hangingPunct="1">
                <a:spcBef>
                  <a:spcPct val="50000"/>
                </a:spcBef>
              </a:pPr>
              <a:r>
                <a:rPr lang="en-US" sz="900" b="1">
                  <a:solidFill>
                    <a:srgbClr val="080808"/>
                  </a:solidFill>
                </a:rPr>
                <a:t>Amm Form Buffer</a:t>
              </a:r>
            </a:p>
          </p:txBody>
        </p:sp>
        <p:sp>
          <p:nvSpPr>
            <p:cNvPr id="38" name="Text Box 36"/>
            <p:cNvSpPr txBox="1">
              <a:spLocks noChangeArrowheads="1"/>
            </p:cNvSpPr>
            <p:nvPr/>
          </p:nvSpPr>
          <p:spPr bwMode="auto">
            <a:xfrm>
              <a:off x="669925" y="1538288"/>
              <a:ext cx="701675" cy="438582"/>
            </a:xfrm>
            <a:prstGeom prst="rect">
              <a:avLst/>
            </a:prstGeom>
            <a:solidFill>
              <a:schemeClr val="accent2">
                <a:lumMod val="40000"/>
                <a:lumOff val="60000"/>
              </a:schemeClr>
            </a:solidFill>
            <a:ln w="9525">
              <a:solidFill>
                <a:schemeClr val="tx1"/>
              </a:solidFill>
              <a:miter lim="800000"/>
              <a:headEnd/>
              <a:tailEnd/>
            </a:ln>
          </p:spPr>
          <p:txBody>
            <a:bodyPr wrap="square">
              <a:spAutoFit/>
            </a:bodyPr>
            <a:lstStyle/>
            <a:p>
              <a:pPr eaLnBrk="1" hangingPunct="1">
                <a:spcBef>
                  <a:spcPct val="50000"/>
                </a:spcBef>
              </a:pPr>
              <a:r>
                <a:rPr lang="en-US" sz="900" b="1" dirty="0">
                  <a:solidFill>
                    <a:srgbClr val="080808"/>
                  </a:solidFill>
                </a:rPr>
                <a:t>Pump A</a:t>
              </a:r>
            </a:p>
            <a:p>
              <a:pPr eaLnBrk="1" hangingPunct="1">
                <a:spcBef>
                  <a:spcPct val="50000"/>
                </a:spcBef>
              </a:pPr>
              <a:r>
                <a:rPr lang="en-US" sz="900" b="1" dirty="0">
                  <a:solidFill>
                    <a:srgbClr val="080808"/>
                  </a:solidFill>
                </a:rPr>
                <a:t>H</a:t>
              </a:r>
              <a:r>
                <a:rPr lang="en-US" sz="900" b="1" baseline="-25000" dirty="0">
                  <a:solidFill>
                    <a:srgbClr val="080808"/>
                  </a:solidFill>
                </a:rPr>
                <a:t>2</a:t>
              </a:r>
              <a:r>
                <a:rPr lang="en-US" sz="900" b="1" dirty="0">
                  <a:solidFill>
                    <a:srgbClr val="080808"/>
                  </a:solidFill>
                </a:rPr>
                <a:t>O</a:t>
              </a:r>
            </a:p>
          </p:txBody>
        </p:sp>
        <p:sp>
          <p:nvSpPr>
            <p:cNvPr id="39" name="Text Box 37"/>
            <p:cNvSpPr txBox="1">
              <a:spLocks noChangeArrowheads="1"/>
            </p:cNvSpPr>
            <p:nvPr/>
          </p:nvSpPr>
          <p:spPr bwMode="auto">
            <a:xfrm>
              <a:off x="2438400" y="1341438"/>
              <a:ext cx="762000" cy="577081"/>
            </a:xfrm>
            <a:prstGeom prst="rect">
              <a:avLst/>
            </a:prstGeom>
            <a:solidFill>
              <a:srgbClr val="CC99FF"/>
            </a:solidFill>
            <a:ln w="9525">
              <a:solidFill>
                <a:schemeClr val="tx1"/>
              </a:solidFill>
              <a:miter lim="800000"/>
              <a:headEnd/>
              <a:tailEnd/>
            </a:ln>
          </p:spPr>
          <p:txBody>
            <a:bodyPr wrap="square">
              <a:spAutoFit/>
            </a:bodyPr>
            <a:lstStyle/>
            <a:p>
              <a:pPr eaLnBrk="1" hangingPunct="1">
                <a:spcBef>
                  <a:spcPct val="50000"/>
                </a:spcBef>
              </a:pPr>
              <a:r>
                <a:rPr lang="en-US" sz="900" b="1" dirty="0">
                  <a:solidFill>
                    <a:srgbClr val="080808"/>
                  </a:solidFill>
                </a:rPr>
                <a:t>Pump B</a:t>
              </a:r>
            </a:p>
            <a:p>
              <a:pPr eaLnBrk="1" hangingPunct="1">
                <a:spcBef>
                  <a:spcPct val="50000"/>
                </a:spcBef>
              </a:pPr>
              <a:r>
                <a:rPr lang="en-US" sz="900" b="1" dirty="0" smtClean="0">
                  <a:solidFill>
                    <a:srgbClr val="080808"/>
                  </a:solidFill>
                </a:rPr>
                <a:t>Methanol:H</a:t>
              </a:r>
              <a:r>
                <a:rPr lang="en-US" sz="900" b="1" baseline="-25000" dirty="0" smtClean="0">
                  <a:solidFill>
                    <a:srgbClr val="080808"/>
                  </a:solidFill>
                </a:rPr>
                <a:t>2</a:t>
              </a:r>
              <a:r>
                <a:rPr lang="en-US" sz="900" b="1" dirty="0" smtClean="0">
                  <a:solidFill>
                    <a:srgbClr val="080808"/>
                  </a:solidFill>
                </a:rPr>
                <a:t>O (1:1)</a:t>
              </a:r>
              <a:endParaRPr lang="en-US" sz="900" b="1" dirty="0">
                <a:solidFill>
                  <a:srgbClr val="080808"/>
                </a:solidFill>
              </a:endParaRPr>
            </a:p>
          </p:txBody>
        </p:sp>
        <p:sp>
          <p:nvSpPr>
            <p:cNvPr id="40" name="Line 38"/>
            <p:cNvSpPr>
              <a:spLocks noChangeShapeType="1"/>
            </p:cNvSpPr>
            <p:nvPr/>
          </p:nvSpPr>
          <p:spPr bwMode="auto">
            <a:xfrm>
              <a:off x="669925" y="2233613"/>
              <a:ext cx="430213" cy="0"/>
            </a:xfrm>
            <a:prstGeom prst="line">
              <a:avLst/>
            </a:prstGeom>
            <a:noFill/>
            <a:ln w="9525">
              <a:solidFill>
                <a:schemeClr val="tx1"/>
              </a:solidFill>
              <a:round/>
              <a:headEnd/>
              <a:tailEnd type="triangle" w="med" len="med"/>
            </a:ln>
          </p:spPr>
          <p:txBody>
            <a:bodyPr/>
            <a:lstStyle/>
            <a:p>
              <a:endParaRPr lang="en-US" sz="2000"/>
            </a:p>
          </p:txBody>
        </p:sp>
        <p:sp>
          <p:nvSpPr>
            <p:cNvPr id="41" name="Text Box 39"/>
            <p:cNvSpPr txBox="1">
              <a:spLocks noChangeArrowheads="1"/>
            </p:cNvSpPr>
            <p:nvPr/>
          </p:nvSpPr>
          <p:spPr bwMode="auto">
            <a:xfrm>
              <a:off x="152400" y="2168525"/>
              <a:ext cx="517525" cy="369332"/>
            </a:xfrm>
            <a:prstGeom prst="rect">
              <a:avLst/>
            </a:prstGeom>
            <a:solidFill>
              <a:srgbClr val="99FF99"/>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Inject Urine</a:t>
              </a:r>
            </a:p>
          </p:txBody>
        </p:sp>
        <p:sp>
          <p:nvSpPr>
            <p:cNvPr id="42" name="Text Box 40"/>
            <p:cNvSpPr txBox="1">
              <a:spLocks noChangeArrowheads="1"/>
            </p:cNvSpPr>
            <p:nvPr/>
          </p:nvSpPr>
          <p:spPr bwMode="auto">
            <a:xfrm>
              <a:off x="1758950" y="1872734"/>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dirty="0"/>
                <a:t>2</a:t>
              </a:r>
            </a:p>
          </p:txBody>
        </p:sp>
        <p:sp>
          <p:nvSpPr>
            <p:cNvPr id="43" name="Text Box 41"/>
            <p:cNvSpPr txBox="1">
              <a:spLocks noChangeArrowheads="1"/>
            </p:cNvSpPr>
            <p:nvPr/>
          </p:nvSpPr>
          <p:spPr bwMode="auto">
            <a:xfrm>
              <a:off x="2147888" y="2030413"/>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3</a:t>
              </a:r>
            </a:p>
          </p:txBody>
        </p:sp>
        <p:sp>
          <p:nvSpPr>
            <p:cNvPr id="44" name="Text Box 42"/>
            <p:cNvSpPr txBox="1">
              <a:spLocks noChangeArrowheads="1"/>
            </p:cNvSpPr>
            <p:nvPr/>
          </p:nvSpPr>
          <p:spPr bwMode="auto">
            <a:xfrm>
              <a:off x="2179638" y="26511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4</a:t>
              </a:r>
            </a:p>
          </p:txBody>
        </p:sp>
        <p:sp>
          <p:nvSpPr>
            <p:cNvPr id="45" name="Text Box 43"/>
            <p:cNvSpPr txBox="1">
              <a:spLocks noChangeArrowheads="1"/>
            </p:cNvSpPr>
            <p:nvPr/>
          </p:nvSpPr>
          <p:spPr bwMode="auto">
            <a:xfrm>
              <a:off x="1897063" y="28162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5</a:t>
              </a:r>
            </a:p>
          </p:txBody>
        </p:sp>
        <p:sp>
          <p:nvSpPr>
            <p:cNvPr id="46" name="Text Box 44"/>
            <p:cNvSpPr txBox="1">
              <a:spLocks noChangeArrowheads="1"/>
            </p:cNvSpPr>
            <p:nvPr/>
          </p:nvSpPr>
          <p:spPr bwMode="auto">
            <a:xfrm>
              <a:off x="1524000" y="2693988"/>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6</a:t>
              </a:r>
            </a:p>
          </p:txBody>
        </p:sp>
        <p:sp>
          <p:nvSpPr>
            <p:cNvPr id="47" name="Text Box 45"/>
            <p:cNvSpPr txBox="1">
              <a:spLocks noChangeArrowheads="1"/>
            </p:cNvSpPr>
            <p:nvPr/>
          </p:nvSpPr>
          <p:spPr bwMode="auto">
            <a:xfrm>
              <a:off x="3279775" y="2533650"/>
              <a:ext cx="530225" cy="230832"/>
            </a:xfrm>
            <a:prstGeom prst="rect">
              <a:avLst/>
            </a:prstGeom>
            <a:solidFill>
              <a:srgbClr val="CC9900"/>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HPLC</a:t>
              </a:r>
            </a:p>
          </p:txBody>
        </p:sp>
        <p:sp>
          <p:nvSpPr>
            <p:cNvPr id="48" name="Freeform 48"/>
            <p:cNvSpPr>
              <a:spLocks/>
            </p:cNvSpPr>
            <p:nvPr/>
          </p:nvSpPr>
          <p:spPr bwMode="auto">
            <a:xfrm>
              <a:off x="3836988" y="2617788"/>
              <a:ext cx="363538" cy="9525"/>
            </a:xfrm>
            <a:custGeom>
              <a:avLst/>
              <a:gdLst>
                <a:gd name="T0" fmla="*/ 0 w 229"/>
                <a:gd name="T1" fmla="*/ 0 h 6"/>
                <a:gd name="T2" fmla="*/ 229 w 229"/>
                <a:gd name="T3" fmla="*/ 6 h 6"/>
                <a:gd name="T4" fmla="*/ 0 60000 65536"/>
                <a:gd name="T5" fmla="*/ 0 60000 65536"/>
                <a:gd name="T6" fmla="*/ 0 w 229"/>
                <a:gd name="T7" fmla="*/ 0 h 6"/>
                <a:gd name="T8" fmla="*/ 229 w 229"/>
                <a:gd name="T9" fmla="*/ 6 h 6"/>
              </a:gdLst>
              <a:ahLst/>
              <a:cxnLst>
                <a:cxn ang="T4">
                  <a:pos x="T0" y="T1"/>
                </a:cxn>
                <a:cxn ang="T5">
                  <a:pos x="T2" y="T3"/>
                </a:cxn>
              </a:cxnLst>
              <a:rect l="T6" t="T7" r="T8" b="T9"/>
              <a:pathLst>
                <a:path w="229" h="6">
                  <a:moveTo>
                    <a:pt x="0" y="0"/>
                  </a:moveTo>
                  <a:lnTo>
                    <a:pt x="229" y="6"/>
                  </a:lnTo>
                </a:path>
              </a:pathLst>
            </a:custGeom>
            <a:noFill/>
            <a:ln w="9525">
              <a:solidFill>
                <a:schemeClr val="tx1"/>
              </a:solidFill>
              <a:round/>
              <a:headEnd/>
              <a:tailEnd type="triangle" w="med" len="med"/>
            </a:ln>
          </p:spPr>
          <p:txBody>
            <a:bodyPr/>
            <a:lstStyle/>
            <a:p>
              <a:endParaRPr lang="en-US" sz="2000"/>
            </a:p>
          </p:txBody>
        </p:sp>
        <p:sp>
          <p:nvSpPr>
            <p:cNvPr id="49" name="Text Box 49"/>
            <p:cNvSpPr txBox="1">
              <a:spLocks noChangeArrowheads="1"/>
            </p:cNvSpPr>
            <p:nvPr/>
          </p:nvSpPr>
          <p:spPr bwMode="auto">
            <a:xfrm>
              <a:off x="3505200" y="1600200"/>
              <a:ext cx="439738" cy="369332"/>
            </a:xfrm>
            <a:prstGeom prst="rect">
              <a:avLst/>
            </a:prstGeom>
            <a:solidFill>
              <a:srgbClr val="FFFF66"/>
            </a:solidFill>
            <a:ln w="9525">
              <a:solidFill>
                <a:schemeClr val="tx1"/>
              </a:solidFill>
              <a:miter lim="800000"/>
              <a:headEnd/>
              <a:tailEnd/>
            </a:ln>
          </p:spPr>
          <p:txBody>
            <a:bodyPr>
              <a:spAutoFit/>
            </a:bodyPr>
            <a:lstStyle/>
            <a:p>
              <a:pPr eaLnBrk="1" hangingPunct="1">
                <a:spcBef>
                  <a:spcPct val="50000"/>
                </a:spcBef>
              </a:pPr>
              <a:r>
                <a:rPr lang="en-US" sz="900" b="1" dirty="0" smtClean="0">
                  <a:solidFill>
                    <a:srgbClr val="080808"/>
                  </a:solidFill>
                </a:rPr>
                <a:t>MS/MS</a:t>
              </a:r>
              <a:endParaRPr lang="en-US" sz="900" b="1" dirty="0">
                <a:solidFill>
                  <a:srgbClr val="080808"/>
                </a:solidFill>
              </a:endParaRPr>
            </a:p>
          </p:txBody>
        </p:sp>
        <p:sp>
          <p:nvSpPr>
            <p:cNvPr id="50" name="Text Box 50"/>
            <p:cNvSpPr txBox="1">
              <a:spLocks noChangeArrowheads="1"/>
            </p:cNvSpPr>
            <p:nvPr/>
          </p:nvSpPr>
          <p:spPr bwMode="auto">
            <a:xfrm>
              <a:off x="1454150" y="2071688"/>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1</a:t>
              </a:r>
            </a:p>
          </p:txBody>
        </p:sp>
        <p:sp>
          <p:nvSpPr>
            <p:cNvPr id="51" name="Rectangle 83"/>
            <p:cNvSpPr>
              <a:spLocks noChangeArrowheads="1"/>
            </p:cNvSpPr>
            <p:nvPr/>
          </p:nvSpPr>
          <p:spPr bwMode="auto">
            <a:xfrm>
              <a:off x="3200400" y="2452688"/>
              <a:ext cx="76200" cy="381000"/>
            </a:xfrm>
            <a:prstGeom prst="rect">
              <a:avLst/>
            </a:prstGeom>
            <a:solidFill>
              <a:srgbClr val="990033"/>
            </a:solidFill>
            <a:ln w="9525" algn="ctr">
              <a:solidFill>
                <a:schemeClr val="tx1"/>
              </a:solidFill>
              <a:miter lim="800000"/>
              <a:headEnd/>
              <a:tailEnd/>
            </a:ln>
          </p:spPr>
          <p:txBody>
            <a:bodyPr wrap="none" anchor="ctr"/>
            <a:lstStyle/>
            <a:p>
              <a:endParaRPr lang="en-US" sz="2000"/>
            </a:p>
          </p:txBody>
        </p:sp>
        <p:sp>
          <p:nvSpPr>
            <p:cNvPr id="52" name="Rectangle 84"/>
            <p:cNvSpPr>
              <a:spLocks noChangeArrowheads="1"/>
            </p:cNvSpPr>
            <p:nvPr/>
          </p:nvSpPr>
          <p:spPr bwMode="auto">
            <a:xfrm>
              <a:off x="3810000" y="2452688"/>
              <a:ext cx="76200" cy="381000"/>
            </a:xfrm>
            <a:prstGeom prst="rect">
              <a:avLst/>
            </a:prstGeom>
            <a:solidFill>
              <a:srgbClr val="990033"/>
            </a:solidFill>
            <a:ln w="9525" algn="ctr">
              <a:solidFill>
                <a:schemeClr val="tx1"/>
              </a:solidFill>
              <a:miter lim="800000"/>
              <a:headEnd/>
              <a:tailEnd/>
            </a:ln>
          </p:spPr>
          <p:txBody>
            <a:bodyPr wrap="none" anchor="ctr"/>
            <a:lstStyle/>
            <a:p>
              <a:endParaRPr lang="en-US" sz="2000"/>
            </a:p>
          </p:txBody>
        </p:sp>
        <p:sp>
          <p:nvSpPr>
            <p:cNvPr id="53" name="Line 137"/>
            <p:cNvSpPr>
              <a:spLocks noChangeShapeType="1"/>
            </p:cNvSpPr>
            <p:nvPr/>
          </p:nvSpPr>
          <p:spPr bwMode="auto">
            <a:xfrm flipV="1">
              <a:off x="4191000" y="1766888"/>
              <a:ext cx="0" cy="838200"/>
            </a:xfrm>
            <a:prstGeom prst="line">
              <a:avLst/>
            </a:prstGeom>
            <a:noFill/>
            <a:ln w="9525">
              <a:solidFill>
                <a:schemeClr val="tx1"/>
              </a:solidFill>
              <a:round/>
              <a:headEnd/>
              <a:tailEnd/>
            </a:ln>
          </p:spPr>
          <p:txBody>
            <a:bodyPr wrap="none" anchor="ctr"/>
            <a:lstStyle/>
            <a:p>
              <a:endParaRPr lang="en-US" sz="2000"/>
            </a:p>
          </p:txBody>
        </p:sp>
        <p:sp>
          <p:nvSpPr>
            <p:cNvPr id="54" name="Line 138"/>
            <p:cNvSpPr>
              <a:spLocks noChangeShapeType="1"/>
            </p:cNvSpPr>
            <p:nvPr/>
          </p:nvSpPr>
          <p:spPr bwMode="auto">
            <a:xfrm flipH="1">
              <a:off x="3962400" y="1766888"/>
              <a:ext cx="228600" cy="0"/>
            </a:xfrm>
            <a:prstGeom prst="line">
              <a:avLst/>
            </a:prstGeom>
            <a:noFill/>
            <a:ln w="9525">
              <a:solidFill>
                <a:schemeClr val="tx1"/>
              </a:solidFill>
              <a:round/>
              <a:headEnd/>
              <a:tailEnd type="triangle" w="med" len="med"/>
            </a:ln>
          </p:spPr>
          <p:txBody>
            <a:bodyPr wrap="none" anchor="ctr"/>
            <a:lstStyle/>
            <a:p>
              <a:endParaRPr lang="en-US" sz="2000"/>
            </a:p>
          </p:txBody>
        </p:sp>
      </p:grpSp>
      <p:grpSp>
        <p:nvGrpSpPr>
          <p:cNvPr id="58" name="Group 57"/>
          <p:cNvGrpSpPr/>
          <p:nvPr/>
        </p:nvGrpSpPr>
        <p:grpSpPr>
          <a:xfrm>
            <a:off x="4724400" y="1417638"/>
            <a:ext cx="4048126" cy="2193155"/>
            <a:chOff x="4724400" y="1341438"/>
            <a:chExt cx="4048126" cy="2193155"/>
          </a:xfrm>
        </p:grpSpPr>
        <p:sp>
          <p:nvSpPr>
            <p:cNvPr id="59" name="Oval 141"/>
            <p:cNvSpPr>
              <a:spLocks noChangeArrowheads="1"/>
            </p:cNvSpPr>
            <p:nvPr/>
          </p:nvSpPr>
          <p:spPr bwMode="auto">
            <a:xfrm>
              <a:off x="5969000" y="1898650"/>
              <a:ext cx="1060450" cy="1025525"/>
            </a:xfrm>
            <a:prstGeom prst="ellipse">
              <a:avLst/>
            </a:prstGeom>
            <a:noFill/>
            <a:ln w="9525">
              <a:solidFill>
                <a:schemeClr val="tx1"/>
              </a:solidFill>
              <a:round/>
              <a:headEnd/>
              <a:tailEnd/>
            </a:ln>
          </p:spPr>
          <p:txBody>
            <a:bodyPr wrap="none" anchor="ctr"/>
            <a:lstStyle/>
            <a:p>
              <a:endParaRPr lang="en-US" sz="2800"/>
            </a:p>
          </p:txBody>
        </p:sp>
        <p:sp>
          <p:nvSpPr>
            <p:cNvPr id="60" name="Oval 142"/>
            <p:cNvSpPr>
              <a:spLocks noChangeArrowheads="1"/>
            </p:cNvSpPr>
            <p:nvPr/>
          </p:nvSpPr>
          <p:spPr bwMode="auto">
            <a:xfrm>
              <a:off x="6473825" y="1973262"/>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61" name="Oval 143"/>
            <p:cNvSpPr>
              <a:spLocks noChangeArrowheads="1"/>
            </p:cNvSpPr>
            <p:nvPr/>
          </p:nvSpPr>
          <p:spPr bwMode="auto">
            <a:xfrm>
              <a:off x="6146800" y="2216150"/>
              <a:ext cx="23813"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62" name="Oval 144"/>
            <p:cNvSpPr>
              <a:spLocks noChangeArrowheads="1"/>
            </p:cNvSpPr>
            <p:nvPr/>
          </p:nvSpPr>
          <p:spPr bwMode="auto">
            <a:xfrm>
              <a:off x="6146800" y="2630487"/>
              <a:ext cx="23813"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63" name="Oval 145"/>
            <p:cNvSpPr>
              <a:spLocks noChangeArrowheads="1"/>
            </p:cNvSpPr>
            <p:nvPr/>
          </p:nvSpPr>
          <p:spPr bwMode="auto">
            <a:xfrm>
              <a:off x="6831013" y="2166937"/>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64" name="Oval 146"/>
            <p:cNvSpPr>
              <a:spLocks noChangeArrowheads="1"/>
            </p:cNvSpPr>
            <p:nvPr/>
          </p:nvSpPr>
          <p:spPr bwMode="auto">
            <a:xfrm>
              <a:off x="6465888" y="2827337"/>
              <a:ext cx="25400" cy="23812"/>
            </a:xfrm>
            <a:prstGeom prst="ellipse">
              <a:avLst/>
            </a:prstGeom>
            <a:solidFill>
              <a:srgbClr val="000000"/>
            </a:solidFill>
            <a:ln w="9525">
              <a:solidFill>
                <a:schemeClr val="tx1"/>
              </a:solidFill>
              <a:round/>
              <a:headEnd/>
              <a:tailEnd/>
            </a:ln>
          </p:spPr>
          <p:txBody>
            <a:bodyPr wrap="none" anchor="ctr"/>
            <a:lstStyle/>
            <a:p>
              <a:endParaRPr lang="en-US" sz="2800"/>
            </a:p>
          </p:txBody>
        </p:sp>
        <p:sp>
          <p:nvSpPr>
            <p:cNvPr id="65" name="Oval 147"/>
            <p:cNvSpPr>
              <a:spLocks noChangeArrowheads="1"/>
            </p:cNvSpPr>
            <p:nvPr/>
          </p:nvSpPr>
          <p:spPr bwMode="auto">
            <a:xfrm>
              <a:off x="6831013" y="2606675"/>
              <a:ext cx="25400" cy="23812"/>
            </a:xfrm>
            <a:prstGeom prst="ellipse">
              <a:avLst/>
            </a:prstGeom>
            <a:solidFill>
              <a:schemeClr val="tx1"/>
            </a:solidFill>
            <a:ln w="9525">
              <a:solidFill>
                <a:schemeClr val="tx1"/>
              </a:solidFill>
              <a:round/>
              <a:headEnd/>
              <a:tailEnd/>
            </a:ln>
          </p:spPr>
          <p:txBody>
            <a:bodyPr wrap="none" anchor="ctr"/>
            <a:lstStyle/>
            <a:p>
              <a:endParaRPr lang="en-US" sz="2800"/>
            </a:p>
          </p:txBody>
        </p:sp>
        <p:sp>
          <p:nvSpPr>
            <p:cNvPr id="66" name="Line 148"/>
            <p:cNvSpPr>
              <a:spLocks noChangeShapeType="1"/>
            </p:cNvSpPr>
            <p:nvPr/>
          </p:nvSpPr>
          <p:spPr bwMode="auto">
            <a:xfrm>
              <a:off x="5672138" y="2219325"/>
              <a:ext cx="495300" cy="0"/>
            </a:xfrm>
            <a:prstGeom prst="line">
              <a:avLst/>
            </a:prstGeom>
            <a:noFill/>
            <a:ln w="9525">
              <a:solidFill>
                <a:schemeClr val="tx1"/>
              </a:solidFill>
              <a:round/>
              <a:headEnd/>
              <a:tailEnd/>
            </a:ln>
          </p:spPr>
          <p:txBody>
            <a:bodyPr/>
            <a:lstStyle/>
            <a:p>
              <a:endParaRPr lang="en-US" sz="2000"/>
            </a:p>
          </p:txBody>
        </p:sp>
        <p:sp>
          <p:nvSpPr>
            <p:cNvPr id="67" name="Line 149"/>
            <p:cNvSpPr>
              <a:spLocks noChangeShapeType="1"/>
            </p:cNvSpPr>
            <p:nvPr/>
          </p:nvSpPr>
          <p:spPr bwMode="auto">
            <a:xfrm>
              <a:off x="5672138" y="1866900"/>
              <a:ext cx="0" cy="352425"/>
            </a:xfrm>
            <a:prstGeom prst="line">
              <a:avLst/>
            </a:prstGeom>
            <a:noFill/>
            <a:ln w="9525">
              <a:solidFill>
                <a:schemeClr val="tx1"/>
              </a:solidFill>
              <a:round/>
              <a:headEnd/>
              <a:tailEnd type="triangle" w="med" len="med"/>
            </a:ln>
          </p:spPr>
          <p:txBody>
            <a:bodyPr/>
            <a:lstStyle/>
            <a:p>
              <a:endParaRPr lang="en-US" sz="2000"/>
            </a:p>
          </p:txBody>
        </p:sp>
        <p:sp>
          <p:nvSpPr>
            <p:cNvPr id="68" name="Line 150"/>
            <p:cNvSpPr>
              <a:spLocks noChangeShapeType="1"/>
            </p:cNvSpPr>
            <p:nvPr/>
          </p:nvSpPr>
          <p:spPr bwMode="auto">
            <a:xfrm flipH="1">
              <a:off x="5672138" y="2635250"/>
              <a:ext cx="495300" cy="0"/>
            </a:xfrm>
            <a:prstGeom prst="line">
              <a:avLst/>
            </a:prstGeom>
            <a:noFill/>
            <a:ln w="9525">
              <a:solidFill>
                <a:schemeClr val="tx1"/>
              </a:solidFill>
              <a:round/>
              <a:headEnd/>
              <a:tailEnd type="triangle" w="med" len="med"/>
            </a:ln>
          </p:spPr>
          <p:txBody>
            <a:bodyPr/>
            <a:lstStyle/>
            <a:p>
              <a:endParaRPr lang="en-US" sz="2000"/>
            </a:p>
          </p:txBody>
        </p:sp>
        <p:sp>
          <p:nvSpPr>
            <p:cNvPr id="69" name="Line 151"/>
            <p:cNvSpPr>
              <a:spLocks noChangeShapeType="1"/>
            </p:cNvSpPr>
            <p:nvPr/>
          </p:nvSpPr>
          <p:spPr bwMode="auto">
            <a:xfrm>
              <a:off x="5672138" y="2635250"/>
              <a:ext cx="0" cy="354012"/>
            </a:xfrm>
            <a:prstGeom prst="line">
              <a:avLst/>
            </a:prstGeom>
            <a:noFill/>
            <a:ln w="9525">
              <a:solidFill>
                <a:schemeClr val="tx1"/>
              </a:solidFill>
              <a:round/>
              <a:headEnd/>
              <a:tailEnd type="triangle" w="med" len="med"/>
            </a:ln>
          </p:spPr>
          <p:txBody>
            <a:bodyPr/>
            <a:lstStyle/>
            <a:p>
              <a:endParaRPr lang="en-US" sz="2000"/>
            </a:p>
          </p:txBody>
        </p:sp>
        <p:sp>
          <p:nvSpPr>
            <p:cNvPr id="70" name="Freeform 152"/>
            <p:cNvSpPr>
              <a:spLocks/>
            </p:cNvSpPr>
            <p:nvPr/>
          </p:nvSpPr>
          <p:spPr bwMode="auto">
            <a:xfrm>
              <a:off x="6489700" y="1976437"/>
              <a:ext cx="0" cy="146050"/>
            </a:xfrm>
            <a:custGeom>
              <a:avLst/>
              <a:gdLst>
                <a:gd name="T0" fmla="*/ 0 w 1"/>
                <a:gd name="T1" fmla="*/ 0 h 216"/>
                <a:gd name="T2" fmla="*/ 0 w 1"/>
                <a:gd name="T3" fmla="*/ 216 h 216"/>
                <a:gd name="T4" fmla="*/ 0 60000 65536"/>
                <a:gd name="T5" fmla="*/ 0 60000 65536"/>
                <a:gd name="T6" fmla="*/ 0 w 1"/>
                <a:gd name="T7" fmla="*/ 0 h 216"/>
                <a:gd name="T8" fmla="*/ 0 w 1"/>
                <a:gd name="T9" fmla="*/ 216 h 216"/>
              </a:gdLst>
              <a:ahLst/>
              <a:cxnLst>
                <a:cxn ang="T4">
                  <a:pos x="T0" y="T1"/>
                </a:cxn>
                <a:cxn ang="T5">
                  <a:pos x="T2" y="T3"/>
                </a:cxn>
              </a:cxnLst>
              <a:rect l="T6" t="T7" r="T8" b="T9"/>
              <a:pathLst>
                <a:path w="1" h="216">
                  <a:moveTo>
                    <a:pt x="0" y="0"/>
                  </a:moveTo>
                  <a:lnTo>
                    <a:pt x="0" y="216"/>
                  </a:lnTo>
                </a:path>
              </a:pathLst>
            </a:custGeom>
            <a:noFill/>
            <a:ln w="9525">
              <a:solidFill>
                <a:schemeClr val="tx1"/>
              </a:solidFill>
              <a:round/>
              <a:headEnd type="none" w="med" len="med"/>
              <a:tailEnd type="triangle" w="med" len="med"/>
            </a:ln>
          </p:spPr>
          <p:txBody>
            <a:bodyPr/>
            <a:lstStyle/>
            <a:p>
              <a:endParaRPr lang="en-US" sz="2800"/>
            </a:p>
          </p:txBody>
        </p:sp>
        <p:sp>
          <p:nvSpPr>
            <p:cNvPr id="71" name="Freeform 153"/>
            <p:cNvSpPr>
              <a:spLocks/>
            </p:cNvSpPr>
            <p:nvPr/>
          </p:nvSpPr>
          <p:spPr bwMode="auto">
            <a:xfrm>
              <a:off x="6483350" y="2700337"/>
              <a:ext cx="1588" cy="136525"/>
            </a:xfrm>
            <a:custGeom>
              <a:avLst/>
              <a:gdLst>
                <a:gd name="T0" fmla="*/ 0 w 1"/>
                <a:gd name="T1" fmla="*/ 0 h 208"/>
                <a:gd name="T2" fmla="*/ 0 w 1"/>
                <a:gd name="T3" fmla="*/ 208 h 208"/>
                <a:gd name="T4" fmla="*/ 0 60000 65536"/>
                <a:gd name="T5" fmla="*/ 0 60000 65536"/>
                <a:gd name="T6" fmla="*/ 0 w 1"/>
                <a:gd name="T7" fmla="*/ 0 h 208"/>
                <a:gd name="T8" fmla="*/ 1 w 1"/>
                <a:gd name="T9" fmla="*/ 208 h 208"/>
              </a:gdLst>
              <a:ahLst/>
              <a:cxnLst>
                <a:cxn ang="T4">
                  <a:pos x="T0" y="T1"/>
                </a:cxn>
                <a:cxn ang="T5">
                  <a:pos x="T2" y="T3"/>
                </a:cxn>
              </a:cxnLst>
              <a:rect l="T6" t="T7" r="T8" b="T9"/>
              <a:pathLst>
                <a:path w="1" h="208">
                  <a:moveTo>
                    <a:pt x="0" y="0"/>
                  </a:moveTo>
                  <a:lnTo>
                    <a:pt x="0" y="208"/>
                  </a:lnTo>
                </a:path>
              </a:pathLst>
            </a:custGeom>
            <a:solidFill>
              <a:srgbClr val="000000"/>
            </a:solidFill>
            <a:ln w="9525">
              <a:solidFill>
                <a:schemeClr val="tx1"/>
              </a:solidFill>
              <a:round/>
              <a:headEnd type="none" w="med" len="med"/>
              <a:tailEnd type="none" w="med" len="med"/>
            </a:ln>
          </p:spPr>
          <p:txBody>
            <a:bodyPr/>
            <a:lstStyle/>
            <a:p>
              <a:endParaRPr lang="en-US" sz="2800"/>
            </a:p>
          </p:txBody>
        </p:sp>
        <p:sp>
          <p:nvSpPr>
            <p:cNvPr id="72" name="Rectangle 154"/>
            <p:cNvSpPr>
              <a:spLocks noChangeArrowheads="1"/>
            </p:cNvSpPr>
            <p:nvPr/>
          </p:nvSpPr>
          <p:spPr bwMode="auto">
            <a:xfrm>
              <a:off x="6465888" y="2251075"/>
              <a:ext cx="33338" cy="352425"/>
            </a:xfrm>
            <a:prstGeom prst="rect">
              <a:avLst/>
            </a:prstGeom>
            <a:solidFill>
              <a:srgbClr val="FF6600"/>
            </a:solidFill>
            <a:ln w="9525">
              <a:solidFill>
                <a:schemeClr val="tx1"/>
              </a:solidFill>
              <a:miter lim="800000"/>
              <a:headEnd/>
              <a:tailEnd/>
            </a:ln>
          </p:spPr>
          <p:txBody>
            <a:bodyPr wrap="none" anchor="ctr"/>
            <a:lstStyle/>
            <a:p>
              <a:endParaRPr lang="en-US" sz="2800"/>
            </a:p>
          </p:txBody>
        </p:sp>
        <p:sp>
          <p:nvSpPr>
            <p:cNvPr id="73" name="Rectangle 155"/>
            <p:cNvSpPr>
              <a:spLocks noChangeArrowheads="1"/>
            </p:cNvSpPr>
            <p:nvPr/>
          </p:nvSpPr>
          <p:spPr bwMode="auto">
            <a:xfrm>
              <a:off x="6400800" y="2122487"/>
              <a:ext cx="163513" cy="31750"/>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74" name="Rectangle 156"/>
            <p:cNvSpPr>
              <a:spLocks noChangeArrowheads="1"/>
            </p:cNvSpPr>
            <p:nvPr/>
          </p:nvSpPr>
          <p:spPr bwMode="auto">
            <a:xfrm>
              <a:off x="6434138" y="2571750"/>
              <a:ext cx="98425" cy="6350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800"/>
            </a:p>
          </p:txBody>
        </p:sp>
        <p:sp>
          <p:nvSpPr>
            <p:cNvPr id="75" name="Rectangle 157"/>
            <p:cNvSpPr>
              <a:spLocks noChangeArrowheads="1"/>
            </p:cNvSpPr>
            <p:nvPr/>
          </p:nvSpPr>
          <p:spPr bwMode="auto">
            <a:xfrm>
              <a:off x="6434138" y="2187575"/>
              <a:ext cx="98425" cy="63500"/>
            </a:xfrm>
            <a:prstGeom prst="rect">
              <a:avLst/>
            </a:prstGeom>
            <a:gradFill rotWithShape="1">
              <a:gsLst>
                <a:gs pos="0">
                  <a:srgbClr val="9A9A9A"/>
                </a:gs>
                <a:gs pos="50000">
                  <a:srgbClr val="B2B2B2"/>
                </a:gs>
                <a:gs pos="100000">
                  <a:srgbClr val="9A9A9A"/>
                </a:gs>
              </a:gsLst>
              <a:lin ang="5400000" scaled="1"/>
            </a:gradFill>
            <a:ln w="9525">
              <a:solidFill>
                <a:schemeClr val="tx1"/>
              </a:solidFill>
              <a:miter lim="800000"/>
              <a:headEnd/>
              <a:tailEnd/>
            </a:ln>
          </p:spPr>
          <p:txBody>
            <a:bodyPr wrap="none" anchor="ctr"/>
            <a:lstStyle/>
            <a:p>
              <a:endParaRPr lang="en-US" sz="2800"/>
            </a:p>
          </p:txBody>
        </p:sp>
        <p:sp>
          <p:nvSpPr>
            <p:cNvPr id="76" name="Rectangle 158"/>
            <p:cNvSpPr>
              <a:spLocks noChangeArrowheads="1"/>
            </p:cNvSpPr>
            <p:nvPr/>
          </p:nvSpPr>
          <p:spPr bwMode="auto">
            <a:xfrm>
              <a:off x="6465888" y="2635250"/>
              <a:ext cx="33338" cy="31750"/>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77" name="Rectangle 159"/>
            <p:cNvSpPr>
              <a:spLocks noChangeArrowheads="1"/>
            </p:cNvSpPr>
            <p:nvPr/>
          </p:nvSpPr>
          <p:spPr bwMode="auto">
            <a:xfrm>
              <a:off x="6400800" y="2667000"/>
              <a:ext cx="163513" cy="33337"/>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78" name="Rectangle 160"/>
            <p:cNvSpPr>
              <a:spLocks noChangeArrowheads="1"/>
            </p:cNvSpPr>
            <p:nvPr/>
          </p:nvSpPr>
          <p:spPr bwMode="auto">
            <a:xfrm>
              <a:off x="6465888" y="2154237"/>
              <a:ext cx="33338" cy="33337"/>
            </a:xfrm>
            <a:prstGeom prst="rect">
              <a:avLst/>
            </a:prstGeom>
            <a:solidFill>
              <a:srgbClr val="000000"/>
            </a:solidFill>
            <a:ln w="9525">
              <a:solidFill>
                <a:schemeClr val="tx1"/>
              </a:solidFill>
              <a:miter lim="800000"/>
              <a:headEnd/>
              <a:tailEnd/>
            </a:ln>
          </p:spPr>
          <p:txBody>
            <a:bodyPr wrap="none" anchor="ctr"/>
            <a:lstStyle/>
            <a:p>
              <a:endParaRPr lang="en-US" sz="2800"/>
            </a:p>
          </p:txBody>
        </p:sp>
        <p:sp>
          <p:nvSpPr>
            <p:cNvPr id="79" name="Line 161"/>
            <p:cNvSpPr>
              <a:spLocks noChangeShapeType="1"/>
            </p:cNvSpPr>
            <p:nvPr/>
          </p:nvSpPr>
          <p:spPr bwMode="auto">
            <a:xfrm>
              <a:off x="6831013" y="2187575"/>
              <a:ext cx="496888" cy="0"/>
            </a:xfrm>
            <a:prstGeom prst="line">
              <a:avLst/>
            </a:prstGeom>
            <a:noFill/>
            <a:ln w="9525">
              <a:solidFill>
                <a:schemeClr val="tx1"/>
              </a:solidFill>
              <a:round/>
              <a:headEnd/>
              <a:tailEnd/>
            </a:ln>
          </p:spPr>
          <p:txBody>
            <a:bodyPr/>
            <a:lstStyle/>
            <a:p>
              <a:endParaRPr lang="en-US" sz="2000"/>
            </a:p>
          </p:txBody>
        </p:sp>
        <p:sp>
          <p:nvSpPr>
            <p:cNvPr id="80" name="Line 162"/>
            <p:cNvSpPr>
              <a:spLocks noChangeShapeType="1"/>
            </p:cNvSpPr>
            <p:nvPr/>
          </p:nvSpPr>
          <p:spPr bwMode="auto">
            <a:xfrm>
              <a:off x="7327900" y="1835150"/>
              <a:ext cx="0" cy="352425"/>
            </a:xfrm>
            <a:prstGeom prst="line">
              <a:avLst/>
            </a:prstGeom>
            <a:noFill/>
            <a:ln w="9525">
              <a:solidFill>
                <a:schemeClr val="tx1"/>
              </a:solidFill>
              <a:round/>
              <a:headEnd/>
              <a:tailEnd type="triangle" w="med" len="med"/>
            </a:ln>
          </p:spPr>
          <p:txBody>
            <a:bodyPr/>
            <a:lstStyle/>
            <a:p>
              <a:endParaRPr lang="en-US" sz="2000"/>
            </a:p>
          </p:txBody>
        </p:sp>
        <p:sp>
          <p:nvSpPr>
            <p:cNvPr id="81" name="Line 163"/>
            <p:cNvSpPr>
              <a:spLocks noChangeShapeType="1"/>
            </p:cNvSpPr>
            <p:nvPr/>
          </p:nvSpPr>
          <p:spPr bwMode="auto">
            <a:xfrm>
              <a:off x="6831013" y="2603500"/>
              <a:ext cx="974725" cy="3175"/>
            </a:xfrm>
            <a:prstGeom prst="line">
              <a:avLst/>
            </a:prstGeom>
            <a:noFill/>
            <a:ln w="9525">
              <a:solidFill>
                <a:schemeClr val="tx1"/>
              </a:solidFill>
              <a:round/>
              <a:headEnd/>
              <a:tailEnd type="triangle" w="med" len="med"/>
            </a:ln>
          </p:spPr>
          <p:txBody>
            <a:bodyPr/>
            <a:lstStyle/>
            <a:p>
              <a:endParaRPr lang="en-US" sz="2000"/>
            </a:p>
          </p:txBody>
        </p:sp>
        <p:sp>
          <p:nvSpPr>
            <p:cNvPr id="82" name="Line 164"/>
            <p:cNvSpPr>
              <a:spLocks noChangeShapeType="1"/>
            </p:cNvSpPr>
            <p:nvPr/>
          </p:nvSpPr>
          <p:spPr bwMode="auto">
            <a:xfrm>
              <a:off x="7359650" y="2603500"/>
              <a:ext cx="0" cy="352425"/>
            </a:xfrm>
            <a:prstGeom prst="line">
              <a:avLst/>
            </a:prstGeom>
            <a:noFill/>
            <a:ln w="9525">
              <a:solidFill>
                <a:schemeClr val="tx1"/>
              </a:solidFill>
              <a:round/>
              <a:headEnd type="triangle" w="med" len="med"/>
              <a:tailEnd/>
            </a:ln>
          </p:spPr>
          <p:txBody>
            <a:bodyPr/>
            <a:lstStyle/>
            <a:p>
              <a:endParaRPr lang="en-US" sz="2000"/>
            </a:p>
          </p:txBody>
        </p:sp>
        <p:sp>
          <p:nvSpPr>
            <p:cNvPr id="83" name="Line 170"/>
            <p:cNvSpPr>
              <a:spLocks noChangeShapeType="1"/>
            </p:cNvSpPr>
            <p:nvPr/>
          </p:nvSpPr>
          <p:spPr bwMode="auto">
            <a:xfrm>
              <a:off x="6167438" y="2219874"/>
              <a:ext cx="0" cy="416719"/>
            </a:xfrm>
            <a:prstGeom prst="line">
              <a:avLst/>
            </a:prstGeom>
            <a:noFill/>
            <a:ln w="25400">
              <a:solidFill>
                <a:srgbClr val="00B050"/>
              </a:solidFill>
              <a:prstDash val="sysDot"/>
              <a:round/>
              <a:headEnd/>
              <a:tailEnd/>
            </a:ln>
          </p:spPr>
          <p:txBody>
            <a:bodyPr/>
            <a:lstStyle/>
            <a:p>
              <a:endParaRPr lang="en-US" sz="2800"/>
            </a:p>
          </p:txBody>
        </p:sp>
        <p:sp>
          <p:nvSpPr>
            <p:cNvPr id="84" name="Line 171"/>
            <p:cNvSpPr>
              <a:spLocks noChangeShapeType="1"/>
            </p:cNvSpPr>
            <p:nvPr/>
          </p:nvSpPr>
          <p:spPr bwMode="auto">
            <a:xfrm flipV="1">
              <a:off x="6466047" y="2604537"/>
              <a:ext cx="364966" cy="224387"/>
            </a:xfrm>
            <a:prstGeom prst="line">
              <a:avLst/>
            </a:prstGeom>
            <a:noFill/>
            <a:ln w="25400">
              <a:solidFill>
                <a:srgbClr val="00B050"/>
              </a:solidFill>
              <a:prstDash val="sysDot"/>
              <a:round/>
              <a:headEnd/>
              <a:tailEnd/>
            </a:ln>
          </p:spPr>
          <p:txBody>
            <a:bodyPr/>
            <a:lstStyle/>
            <a:p>
              <a:endParaRPr lang="en-US" sz="2800"/>
            </a:p>
          </p:txBody>
        </p:sp>
        <p:sp>
          <p:nvSpPr>
            <p:cNvPr id="85" name="Line 172"/>
            <p:cNvSpPr>
              <a:spLocks noChangeShapeType="1"/>
            </p:cNvSpPr>
            <p:nvPr/>
          </p:nvSpPr>
          <p:spPr bwMode="auto">
            <a:xfrm>
              <a:off x="6499226" y="1995487"/>
              <a:ext cx="331788" cy="192332"/>
            </a:xfrm>
            <a:prstGeom prst="line">
              <a:avLst/>
            </a:prstGeom>
            <a:noFill/>
            <a:ln w="25400">
              <a:solidFill>
                <a:srgbClr val="00B050"/>
              </a:solidFill>
              <a:prstDash val="sysDot"/>
              <a:round/>
              <a:headEnd/>
              <a:tailEnd/>
            </a:ln>
          </p:spPr>
          <p:txBody>
            <a:bodyPr/>
            <a:lstStyle/>
            <a:p>
              <a:endParaRPr lang="en-US" sz="2800"/>
            </a:p>
          </p:txBody>
        </p:sp>
        <p:sp>
          <p:nvSpPr>
            <p:cNvPr id="86" name="Text Box 173"/>
            <p:cNvSpPr txBox="1">
              <a:spLocks noChangeArrowheads="1"/>
            </p:cNvSpPr>
            <p:nvPr/>
          </p:nvSpPr>
          <p:spPr bwMode="auto">
            <a:xfrm>
              <a:off x="5410200" y="2989262"/>
              <a:ext cx="609600" cy="230832"/>
            </a:xfrm>
            <a:prstGeom prst="rect">
              <a:avLst/>
            </a:prstGeom>
            <a:noFill/>
            <a:ln w="9525">
              <a:noFill/>
              <a:miter lim="800000"/>
              <a:headEnd/>
              <a:tailEnd/>
            </a:ln>
          </p:spPr>
          <p:txBody>
            <a:bodyPr>
              <a:spAutoFit/>
            </a:bodyPr>
            <a:lstStyle/>
            <a:p>
              <a:pPr eaLnBrk="1" hangingPunct="1">
                <a:spcBef>
                  <a:spcPct val="50000"/>
                </a:spcBef>
              </a:pPr>
              <a:r>
                <a:rPr lang="en-US" sz="900" b="1"/>
                <a:t>Waste</a:t>
              </a:r>
            </a:p>
          </p:txBody>
        </p:sp>
        <p:sp>
          <p:nvSpPr>
            <p:cNvPr id="87" name="Text Box 174"/>
            <p:cNvSpPr txBox="1">
              <a:spLocks noChangeArrowheads="1"/>
            </p:cNvSpPr>
            <p:nvPr/>
          </p:nvSpPr>
          <p:spPr bwMode="auto">
            <a:xfrm>
              <a:off x="6921500" y="2957512"/>
              <a:ext cx="927100" cy="577081"/>
            </a:xfrm>
            <a:prstGeom prst="rect">
              <a:avLst/>
            </a:prstGeom>
            <a:solidFill>
              <a:srgbClr val="E6E6E6"/>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Pump C</a:t>
              </a:r>
            </a:p>
            <a:p>
              <a:pPr eaLnBrk="1" hangingPunct="1">
                <a:spcBef>
                  <a:spcPct val="50000"/>
                </a:spcBef>
              </a:pPr>
              <a:r>
                <a:rPr lang="en-US" sz="900" b="1">
                  <a:solidFill>
                    <a:srgbClr val="080808"/>
                  </a:solidFill>
                </a:rPr>
                <a:t>Amm Form Buffer</a:t>
              </a:r>
            </a:p>
          </p:txBody>
        </p:sp>
        <p:sp>
          <p:nvSpPr>
            <p:cNvPr id="88" name="Text Box 175"/>
            <p:cNvSpPr txBox="1">
              <a:spLocks noChangeArrowheads="1"/>
            </p:cNvSpPr>
            <p:nvPr/>
          </p:nvSpPr>
          <p:spPr bwMode="auto">
            <a:xfrm>
              <a:off x="5241925" y="1524000"/>
              <a:ext cx="701675" cy="438582"/>
            </a:xfrm>
            <a:prstGeom prst="rect">
              <a:avLst/>
            </a:prstGeom>
            <a:solidFill>
              <a:schemeClr val="accent2">
                <a:lumMod val="40000"/>
                <a:lumOff val="60000"/>
              </a:schemeClr>
            </a:solidFill>
            <a:ln w="9525">
              <a:solidFill>
                <a:schemeClr val="tx1"/>
              </a:solidFill>
              <a:miter lim="800000"/>
              <a:headEnd/>
              <a:tailEnd/>
            </a:ln>
          </p:spPr>
          <p:txBody>
            <a:bodyPr wrap="square">
              <a:spAutoFit/>
            </a:bodyPr>
            <a:lstStyle/>
            <a:p>
              <a:pPr eaLnBrk="1" hangingPunct="1">
                <a:spcBef>
                  <a:spcPct val="50000"/>
                </a:spcBef>
              </a:pPr>
              <a:r>
                <a:rPr lang="en-US" sz="900" b="1" dirty="0">
                  <a:solidFill>
                    <a:srgbClr val="080808"/>
                  </a:solidFill>
                </a:rPr>
                <a:t>Pump A</a:t>
              </a:r>
            </a:p>
            <a:p>
              <a:pPr eaLnBrk="1" hangingPunct="1">
                <a:spcBef>
                  <a:spcPct val="50000"/>
                </a:spcBef>
              </a:pPr>
              <a:r>
                <a:rPr lang="en-US" sz="900" b="1" dirty="0">
                  <a:solidFill>
                    <a:srgbClr val="080808"/>
                  </a:solidFill>
                </a:rPr>
                <a:t>H</a:t>
              </a:r>
              <a:r>
                <a:rPr lang="en-US" sz="900" b="1" baseline="-25000" dirty="0">
                  <a:solidFill>
                    <a:srgbClr val="080808"/>
                  </a:solidFill>
                </a:rPr>
                <a:t>2</a:t>
              </a:r>
              <a:r>
                <a:rPr lang="en-US" sz="900" b="1" dirty="0">
                  <a:solidFill>
                    <a:srgbClr val="080808"/>
                  </a:solidFill>
                </a:rPr>
                <a:t>O</a:t>
              </a:r>
            </a:p>
          </p:txBody>
        </p:sp>
        <p:sp>
          <p:nvSpPr>
            <p:cNvPr id="89" name="Text Box 176"/>
            <p:cNvSpPr txBox="1">
              <a:spLocks noChangeArrowheads="1"/>
            </p:cNvSpPr>
            <p:nvPr/>
          </p:nvSpPr>
          <p:spPr bwMode="auto">
            <a:xfrm>
              <a:off x="7010400" y="1341438"/>
              <a:ext cx="762000" cy="577081"/>
            </a:xfrm>
            <a:prstGeom prst="rect">
              <a:avLst/>
            </a:prstGeom>
            <a:solidFill>
              <a:srgbClr val="CC99FF"/>
            </a:solidFill>
            <a:ln w="9525">
              <a:solidFill>
                <a:schemeClr val="tx1"/>
              </a:solidFill>
              <a:miter lim="800000"/>
              <a:headEnd/>
              <a:tailEnd/>
            </a:ln>
          </p:spPr>
          <p:txBody>
            <a:bodyPr wrap="square">
              <a:spAutoFit/>
            </a:bodyPr>
            <a:lstStyle/>
            <a:p>
              <a:pPr eaLnBrk="1" hangingPunct="1">
                <a:spcBef>
                  <a:spcPct val="50000"/>
                </a:spcBef>
              </a:pPr>
              <a:r>
                <a:rPr lang="en-US" sz="900" b="1" dirty="0">
                  <a:solidFill>
                    <a:srgbClr val="080808"/>
                  </a:solidFill>
                </a:rPr>
                <a:t>Pump B</a:t>
              </a:r>
            </a:p>
            <a:p>
              <a:pPr eaLnBrk="1" hangingPunct="1">
                <a:spcBef>
                  <a:spcPct val="50000"/>
                </a:spcBef>
              </a:pPr>
              <a:r>
                <a:rPr lang="en-US" sz="900" b="1" dirty="0" smtClean="0">
                  <a:solidFill>
                    <a:srgbClr val="080808"/>
                  </a:solidFill>
                </a:rPr>
                <a:t>Methanol:H</a:t>
              </a:r>
              <a:r>
                <a:rPr lang="en-US" sz="900" b="1" baseline="-25000" dirty="0" smtClean="0">
                  <a:solidFill>
                    <a:srgbClr val="080808"/>
                  </a:solidFill>
                </a:rPr>
                <a:t>2</a:t>
              </a:r>
              <a:r>
                <a:rPr lang="en-US" sz="900" b="1" dirty="0" smtClean="0">
                  <a:solidFill>
                    <a:srgbClr val="080808"/>
                  </a:solidFill>
                </a:rPr>
                <a:t>O (1:1)</a:t>
              </a:r>
              <a:endParaRPr lang="en-US" sz="900" b="1" dirty="0">
                <a:solidFill>
                  <a:srgbClr val="080808"/>
                </a:solidFill>
              </a:endParaRPr>
            </a:p>
          </p:txBody>
        </p:sp>
        <p:sp>
          <p:nvSpPr>
            <p:cNvPr id="90" name="Line 177"/>
            <p:cNvSpPr>
              <a:spLocks noChangeShapeType="1"/>
            </p:cNvSpPr>
            <p:nvPr/>
          </p:nvSpPr>
          <p:spPr bwMode="auto">
            <a:xfrm>
              <a:off x="5241925" y="2219325"/>
              <a:ext cx="430213" cy="0"/>
            </a:xfrm>
            <a:prstGeom prst="line">
              <a:avLst/>
            </a:prstGeom>
            <a:noFill/>
            <a:ln w="9525">
              <a:solidFill>
                <a:schemeClr val="tx1"/>
              </a:solidFill>
              <a:round/>
              <a:headEnd/>
              <a:tailEnd type="triangle" w="med" len="med"/>
            </a:ln>
          </p:spPr>
          <p:txBody>
            <a:bodyPr/>
            <a:lstStyle/>
            <a:p>
              <a:endParaRPr lang="en-US" sz="2000"/>
            </a:p>
          </p:txBody>
        </p:sp>
        <p:sp>
          <p:nvSpPr>
            <p:cNvPr id="91" name="Text Box 178"/>
            <p:cNvSpPr txBox="1">
              <a:spLocks noChangeArrowheads="1"/>
            </p:cNvSpPr>
            <p:nvPr/>
          </p:nvSpPr>
          <p:spPr bwMode="auto">
            <a:xfrm>
              <a:off x="4724400" y="2154237"/>
              <a:ext cx="517525" cy="369332"/>
            </a:xfrm>
            <a:prstGeom prst="rect">
              <a:avLst/>
            </a:prstGeom>
            <a:solidFill>
              <a:srgbClr val="99FF99"/>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Inject Urine</a:t>
              </a:r>
            </a:p>
          </p:txBody>
        </p:sp>
        <p:sp>
          <p:nvSpPr>
            <p:cNvPr id="92" name="Text Box 179"/>
            <p:cNvSpPr txBox="1">
              <a:spLocks noChangeArrowheads="1"/>
            </p:cNvSpPr>
            <p:nvPr/>
          </p:nvSpPr>
          <p:spPr bwMode="auto">
            <a:xfrm>
              <a:off x="6330950" y="1872734"/>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dirty="0"/>
                <a:t>2</a:t>
              </a:r>
            </a:p>
          </p:txBody>
        </p:sp>
        <p:sp>
          <p:nvSpPr>
            <p:cNvPr id="93" name="Text Box 180"/>
            <p:cNvSpPr txBox="1">
              <a:spLocks noChangeArrowheads="1"/>
            </p:cNvSpPr>
            <p:nvPr/>
          </p:nvSpPr>
          <p:spPr bwMode="auto">
            <a:xfrm>
              <a:off x="6719888" y="2016125"/>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3</a:t>
              </a:r>
            </a:p>
          </p:txBody>
        </p:sp>
        <p:sp>
          <p:nvSpPr>
            <p:cNvPr id="94" name="Text Box 181"/>
            <p:cNvSpPr txBox="1">
              <a:spLocks noChangeArrowheads="1"/>
            </p:cNvSpPr>
            <p:nvPr/>
          </p:nvSpPr>
          <p:spPr bwMode="auto">
            <a:xfrm>
              <a:off x="6751638" y="2636837"/>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4</a:t>
              </a:r>
            </a:p>
          </p:txBody>
        </p:sp>
        <p:sp>
          <p:nvSpPr>
            <p:cNvPr id="95" name="Text Box 182"/>
            <p:cNvSpPr txBox="1">
              <a:spLocks noChangeArrowheads="1"/>
            </p:cNvSpPr>
            <p:nvPr/>
          </p:nvSpPr>
          <p:spPr bwMode="auto">
            <a:xfrm>
              <a:off x="6469063" y="2801937"/>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5</a:t>
              </a:r>
            </a:p>
          </p:txBody>
        </p:sp>
        <p:sp>
          <p:nvSpPr>
            <p:cNvPr id="96" name="Text Box 183"/>
            <p:cNvSpPr txBox="1">
              <a:spLocks noChangeArrowheads="1"/>
            </p:cNvSpPr>
            <p:nvPr/>
          </p:nvSpPr>
          <p:spPr bwMode="auto">
            <a:xfrm>
              <a:off x="6096000" y="2679700"/>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a:t>6</a:t>
              </a:r>
            </a:p>
          </p:txBody>
        </p:sp>
        <p:sp>
          <p:nvSpPr>
            <p:cNvPr id="97" name="Text Box 184"/>
            <p:cNvSpPr txBox="1">
              <a:spLocks noChangeArrowheads="1"/>
            </p:cNvSpPr>
            <p:nvPr/>
          </p:nvSpPr>
          <p:spPr bwMode="auto">
            <a:xfrm>
              <a:off x="7851775" y="2519362"/>
              <a:ext cx="530225" cy="230832"/>
            </a:xfrm>
            <a:prstGeom prst="rect">
              <a:avLst/>
            </a:prstGeom>
            <a:solidFill>
              <a:srgbClr val="CC9900"/>
            </a:solidFill>
            <a:ln w="9525">
              <a:solidFill>
                <a:schemeClr val="tx1"/>
              </a:solidFill>
              <a:miter lim="800000"/>
              <a:headEnd/>
              <a:tailEnd/>
            </a:ln>
          </p:spPr>
          <p:txBody>
            <a:bodyPr>
              <a:spAutoFit/>
            </a:bodyPr>
            <a:lstStyle/>
            <a:p>
              <a:pPr eaLnBrk="1" hangingPunct="1">
                <a:spcBef>
                  <a:spcPct val="50000"/>
                </a:spcBef>
              </a:pPr>
              <a:r>
                <a:rPr lang="en-US" sz="900" b="1">
                  <a:solidFill>
                    <a:srgbClr val="080808"/>
                  </a:solidFill>
                </a:rPr>
                <a:t>HPLC</a:t>
              </a:r>
            </a:p>
          </p:txBody>
        </p:sp>
        <p:sp>
          <p:nvSpPr>
            <p:cNvPr id="98" name="Freeform 185"/>
            <p:cNvSpPr>
              <a:spLocks/>
            </p:cNvSpPr>
            <p:nvPr/>
          </p:nvSpPr>
          <p:spPr bwMode="auto">
            <a:xfrm>
              <a:off x="8408988" y="2603500"/>
              <a:ext cx="363538" cy="9525"/>
            </a:xfrm>
            <a:custGeom>
              <a:avLst/>
              <a:gdLst>
                <a:gd name="T0" fmla="*/ 0 w 229"/>
                <a:gd name="T1" fmla="*/ 0 h 6"/>
                <a:gd name="T2" fmla="*/ 229 w 229"/>
                <a:gd name="T3" fmla="*/ 6 h 6"/>
                <a:gd name="T4" fmla="*/ 0 60000 65536"/>
                <a:gd name="T5" fmla="*/ 0 60000 65536"/>
                <a:gd name="T6" fmla="*/ 0 w 229"/>
                <a:gd name="T7" fmla="*/ 0 h 6"/>
                <a:gd name="T8" fmla="*/ 229 w 229"/>
                <a:gd name="T9" fmla="*/ 6 h 6"/>
              </a:gdLst>
              <a:ahLst/>
              <a:cxnLst>
                <a:cxn ang="T4">
                  <a:pos x="T0" y="T1"/>
                </a:cxn>
                <a:cxn ang="T5">
                  <a:pos x="T2" y="T3"/>
                </a:cxn>
              </a:cxnLst>
              <a:rect l="T6" t="T7" r="T8" b="T9"/>
              <a:pathLst>
                <a:path w="229" h="6">
                  <a:moveTo>
                    <a:pt x="0" y="0"/>
                  </a:moveTo>
                  <a:lnTo>
                    <a:pt x="229" y="6"/>
                  </a:lnTo>
                </a:path>
              </a:pathLst>
            </a:custGeom>
            <a:noFill/>
            <a:ln w="9525">
              <a:solidFill>
                <a:schemeClr val="tx1"/>
              </a:solidFill>
              <a:round/>
              <a:headEnd/>
              <a:tailEnd type="triangle" w="med" len="med"/>
            </a:ln>
          </p:spPr>
          <p:txBody>
            <a:bodyPr/>
            <a:lstStyle/>
            <a:p>
              <a:endParaRPr lang="en-US" sz="2000"/>
            </a:p>
          </p:txBody>
        </p:sp>
        <p:sp>
          <p:nvSpPr>
            <p:cNvPr id="99" name="Text Box 186"/>
            <p:cNvSpPr txBox="1">
              <a:spLocks noChangeArrowheads="1"/>
            </p:cNvSpPr>
            <p:nvPr/>
          </p:nvSpPr>
          <p:spPr bwMode="auto">
            <a:xfrm>
              <a:off x="8077200" y="1585912"/>
              <a:ext cx="439738" cy="369332"/>
            </a:xfrm>
            <a:prstGeom prst="rect">
              <a:avLst/>
            </a:prstGeom>
            <a:solidFill>
              <a:srgbClr val="FFFF66"/>
            </a:solidFill>
            <a:ln w="9525">
              <a:solidFill>
                <a:schemeClr val="tx1"/>
              </a:solidFill>
              <a:miter lim="800000"/>
              <a:headEnd/>
              <a:tailEnd/>
            </a:ln>
          </p:spPr>
          <p:txBody>
            <a:bodyPr>
              <a:spAutoFit/>
            </a:bodyPr>
            <a:lstStyle/>
            <a:p>
              <a:pPr eaLnBrk="1" hangingPunct="1">
                <a:spcBef>
                  <a:spcPct val="50000"/>
                </a:spcBef>
              </a:pPr>
              <a:r>
                <a:rPr lang="en-US" sz="900" b="1" dirty="0" smtClean="0">
                  <a:solidFill>
                    <a:srgbClr val="080808"/>
                  </a:solidFill>
                </a:rPr>
                <a:t>MS/MS</a:t>
              </a:r>
              <a:endParaRPr lang="en-US" sz="900" b="1" dirty="0">
                <a:solidFill>
                  <a:srgbClr val="080808"/>
                </a:solidFill>
              </a:endParaRPr>
            </a:p>
          </p:txBody>
        </p:sp>
        <p:sp>
          <p:nvSpPr>
            <p:cNvPr id="100" name="Text Box 187"/>
            <p:cNvSpPr txBox="1">
              <a:spLocks noChangeArrowheads="1"/>
            </p:cNvSpPr>
            <p:nvPr/>
          </p:nvSpPr>
          <p:spPr bwMode="auto">
            <a:xfrm>
              <a:off x="6026150" y="2057400"/>
              <a:ext cx="184150" cy="200055"/>
            </a:xfrm>
            <a:prstGeom prst="rect">
              <a:avLst/>
            </a:prstGeom>
            <a:noFill/>
            <a:ln w="9525">
              <a:noFill/>
              <a:miter lim="800000"/>
              <a:headEnd/>
              <a:tailEnd/>
            </a:ln>
          </p:spPr>
          <p:txBody>
            <a:bodyPr>
              <a:spAutoFit/>
            </a:bodyPr>
            <a:lstStyle/>
            <a:p>
              <a:pPr algn="l" eaLnBrk="1" hangingPunct="1">
                <a:spcBef>
                  <a:spcPct val="50000"/>
                </a:spcBef>
              </a:pPr>
              <a:r>
                <a:rPr lang="en-US" sz="700" b="1" dirty="0"/>
                <a:t>1</a:t>
              </a:r>
            </a:p>
          </p:txBody>
        </p:sp>
        <p:sp>
          <p:nvSpPr>
            <p:cNvPr id="101" name="Rectangle 188"/>
            <p:cNvSpPr>
              <a:spLocks noChangeArrowheads="1"/>
            </p:cNvSpPr>
            <p:nvPr/>
          </p:nvSpPr>
          <p:spPr bwMode="auto">
            <a:xfrm>
              <a:off x="7772400" y="2438400"/>
              <a:ext cx="76200" cy="381000"/>
            </a:xfrm>
            <a:prstGeom prst="rect">
              <a:avLst/>
            </a:prstGeom>
            <a:solidFill>
              <a:srgbClr val="990033"/>
            </a:solidFill>
            <a:ln w="9525" algn="ctr">
              <a:solidFill>
                <a:schemeClr val="tx1"/>
              </a:solidFill>
              <a:miter lim="800000"/>
              <a:headEnd/>
              <a:tailEnd/>
            </a:ln>
          </p:spPr>
          <p:txBody>
            <a:bodyPr wrap="none" anchor="ctr"/>
            <a:lstStyle/>
            <a:p>
              <a:endParaRPr lang="en-US" sz="2000"/>
            </a:p>
          </p:txBody>
        </p:sp>
        <p:sp>
          <p:nvSpPr>
            <p:cNvPr id="102" name="Rectangle 189"/>
            <p:cNvSpPr>
              <a:spLocks noChangeArrowheads="1"/>
            </p:cNvSpPr>
            <p:nvPr/>
          </p:nvSpPr>
          <p:spPr bwMode="auto">
            <a:xfrm>
              <a:off x="8382000" y="2438400"/>
              <a:ext cx="76200" cy="381000"/>
            </a:xfrm>
            <a:prstGeom prst="rect">
              <a:avLst/>
            </a:prstGeom>
            <a:solidFill>
              <a:srgbClr val="990033"/>
            </a:solidFill>
            <a:ln w="9525" algn="ctr">
              <a:solidFill>
                <a:schemeClr val="tx1"/>
              </a:solidFill>
              <a:miter lim="800000"/>
              <a:headEnd/>
              <a:tailEnd/>
            </a:ln>
          </p:spPr>
          <p:txBody>
            <a:bodyPr wrap="none" anchor="ctr"/>
            <a:lstStyle/>
            <a:p>
              <a:endParaRPr lang="en-US" sz="2000"/>
            </a:p>
          </p:txBody>
        </p:sp>
        <p:sp>
          <p:nvSpPr>
            <p:cNvPr id="103" name="Line 190"/>
            <p:cNvSpPr>
              <a:spLocks noChangeShapeType="1"/>
            </p:cNvSpPr>
            <p:nvPr/>
          </p:nvSpPr>
          <p:spPr bwMode="auto">
            <a:xfrm flipV="1">
              <a:off x="8763000" y="1752600"/>
              <a:ext cx="0" cy="838200"/>
            </a:xfrm>
            <a:prstGeom prst="line">
              <a:avLst/>
            </a:prstGeom>
            <a:noFill/>
            <a:ln w="9525">
              <a:solidFill>
                <a:schemeClr val="tx1"/>
              </a:solidFill>
              <a:round/>
              <a:headEnd/>
              <a:tailEnd/>
            </a:ln>
          </p:spPr>
          <p:txBody>
            <a:bodyPr wrap="none" anchor="ctr"/>
            <a:lstStyle/>
            <a:p>
              <a:endParaRPr lang="en-US" sz="2000"/>
            </a:p>
          </p:txBody>
        </p:sp>
        <p:sp>
          <p:nvSpPr>
            <p:cNvPr id="104" name="Line 191"/>
            <p:cNvSpPr>
              <a:spLocks noChangeShapeType="1"/>
            </p:cNvSpPr>
            <p:nvPr/>
          </p:nvSpPr>
          <p:spPr bwMode="auto">
            <a:xfrm flipH="1">
              <a:off x="8534400" y="1752600"/>
              <a:ext cx="228600" cy="0"/>
            </a:xfrm>
            <a:prstGeom prst="line">
              <a:avLst/>
            </a:prstGeom>
            <a:noFill/>
            <a:ln w="9525">
              <a:solidFill>
                <a:schemeClr val="tx1"/>
              </a:solidFill>
              <a:round/>
              <a:headEnd/>
              <a:tailEnd type="triangle" w="med" len="med"/>
            </a:ln>
          </p:spPr>
          <p:txBody>
            <a:bodyPr wrap="none" anchor="ctr"/>
            <a:lstStyle/>
            <a:p>
              <a:endParaRPr lang="en-US" sz="2000"/>
            </a:p>
          </p:txBody>
        </p:sp>
      </p:grpSp>
      <p:sp>
        <p:nvSpPr>
          <p:cNvPr id="105" name="Text Box 192"/>
          <p:cNvSpPr txBox="1">
            <a:spLocks noChangeArrowheads="1"/>
          </p:cNvSpPr>
          <p:nvPr/>
        </p:nvSpPr>
        <p:spPr bwMode="auto">
          <a:xfrm>
            <a:off x="609600" y="3900488"/>
            <a:ext cx="3657600" cy="307777"/>
          </a:xfrm>
          <a:prstGeom prst="rect">
            <a:avLst/>
          </a:prstGeom>
          <a:noFill/>
          <a:ln w="9525" algn="ctr">
            <a:noFill/>
            <a:miter lim="800000"/>
            <a:headEnd/>
            <a:tailEnd/>
          </a:ln>
        </p:spPr>
        <p:txBody>
          <a:bodyPr>
            <a:spAutoFit/>
          </a:bodyPr>
          <a:lstStyle/>
          <a:p>
            <a:pPr algn="ctr">
              <a:spcBef>
                <a:spcPct val="50000"/>
              </a:spcBef>
            </a:pPr>
            <a:r>
              <a:rPr lang="en-US" sz="1400" b="1" dirty="0">
                <a:solidFill>
                  <a:srgbClr val="FF0000"/>
                </a:solidFill>
              </a:rPr>
              <a:t>A: Loading and Washing</a:t>
            </a:r>
          </a:p>
        </p:txBody>
      </p:sp>
      <p:sp>
        <p:nvSpPr>
          <p:cNvPr id="106" name="Text Box 193"/>
          <p:cNvSpPr txBox="1">
            <a:spLocks noChangeArrowheads="1"/>
          </p:cNvSpPr>
          <p:nvPr/>
        </p:nvSpPr>
        <p:spPr bwMode="auto">
          <a:xfrm>
            <a:off x="4343400" y="3900488"/>
            <a:ext cx="4648200" cy="307777"/>
          </a:xfrm>
          <a:prstGeom prst="rect">
            <a:avLst/>
          </a:prstGeom>
          <a:noFill/>
          <a:ln w="9525" algn="ctr">
            <a:noFill/>
            <a:miter lim="800000"/>
            <a:headEnd/>
            <a:tailEnd/>
          </a:ln>
        </p:spPr>
        <p:txBody>
          <a:bodyPr wrap="square">
            <a:spAutoFit/>
          </a:bodyPr>
          <a:lstStyle/>
          <a:p>
            <a:pPr algn="ctr">
              <a:spcBef>
                <a:spcPct val="50000"/>
              </a:spcBef>
            </a:pPr>
            <a:r>
              <a:rPr lang="en-US" sz="1400" b="1" dirty="0">
                <a:solidFill>
                  <a:srgbClr val="00B050"/>
                </a:solidFill>
              </a:rPr>
              <a:t>B: Separation on Analytical Column and Elution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143000"/>
            <a:ext cx="8229600" cy="4525963"/>
          </a:xfrm>
        </p:spPr>
        <p:txBody>
          <a:bodyPr>
            <a:noAutofit/>
          </a:bodyPr>
          <a:lstStyle/>
          <a:p>
            <a:pPr marL="0" indent="0" algn="just">
              <a:buNone/>
            </a:pPr>
            <a:r>
              <a:rPr lang="en-US" sz="1600" b="1" dirty="0" smtClean="0"/>
              <a:t>Purpose</a:t>
            </a:r>
            <a:r>
              <a:rPr lang="en-US" sz="1600" dirty="0" smtClean="0"/>
              <a:t>. (</a:t>
            </a:r>
            <a:r>
              <a:rPr lang="en-US" sz="1600" dirty="0" err="1" smtClean="0"/>
              <a:t>i</a:t>
            </a:r>
            <a:r>
              <a:rPr lang="en-US" sz="1600" dirty="0" smtClean="0"/>
              <a:t>) To develop an on-line microfluidic sample extraction technique using molecularly imprinted polymers (MIPs) combined with LC-MS/MS for analysis of tobacco specific nitrosamine NNAL (carcinogen) and its glucuronide detoxification product in human urine by direct injection.  (ii) To study patterns in the extent of NNAL metabolism among smokers which can be used as a potential tool to study cancer risks.</a:t>
            </a:r>
          </a:p>
          <a:p>
            <a:pPr marL="0" indent="0" algn="just">
              <a:buNone/>
            </a:pPr>
            <a:endParaRPr lang="en-US" sz="1100" dirty="0" smtClean="0"/>
          </a:p>
          <a:p>
            <a:pPr marL="0" indent="0" algn="just">
              <a:buNone/>
            </a:pPr>
            <a:r>
              <a:rPr lang="en-US" sz="1600" b="1" dirty="0" smtClean="0"/>
              <a:t>Methods</a:t>
            </a:r>
            <a:r>
              <a:rPr lang="en-US" sz="1600" dirty="0" smtClean="0"/>
              <a:t>. Prototype micro-columns were constructed based on a method developed in our laboratory.</a:t>
            </a:r>
            <a:r>
              <a:rPr lang="en-US" sz="1600" baseline="30000" dirty="0" smtClean="0"/>
              <a:t>1</a:t>
            </a:r>
            <a:r>
              <a:rPr lang="en-US" sz="1600" dirty="0" smtClean="0"/>
              <a:t> Micro-columns were constructed from PEEK tubing with dimensions of 500 </a:t>
            </a:r>
            <a:r>
              <a:rPr lang="en-US" sz="1600" dirty="0" err="1" smtClean="0"/>
              <a:t>μm</a:t>
            </a:r>
            <a:r>
              <a:rPr lang="en-US" sz="1600" dirty="0" smtClean="0"/>
              <a:t> </a:t>
            </a:r>
            <a:r>
              <a:rPr lang="en-US" sz="1600" dirty="0" err="1" smtClean="0"/>
              <a:t>i.d</a:t>
            </a:r>
            <a:r>
              <a:rPr lang="en-US" sz="1600" dirty="0" smtClean="0"/>
              <a:t>. × 1/16 in. </a:t>
            </a:r>
            <a:r>
              <a:rPr lang="en-US" sz="1600" dirty="0" err="1" smtClean="0"/>
              <a:t>o.d</a:t>
            </a:r>
            <a:r>
              <a:rPr lang="en-US" sz="1600" dirty="0" smtClean="0"/>
              <a:t>. and were slurry packed with MIP beads specific to NNAL obtained from a commercial source. Urine samples spiked with NNAL were injected directly onto the MIP micro-column coupled on-line with a Waters Quattro-LC triple quadruple mass spectrometer in the positive ESI mode through a switching valve configuration. The on-column capacity of a 19 mm MIP micro-column (smallest possible configuration), was in excess of 1.5 </a:t>
            </a:r>
            <a:r>
              <a:rPr lang="en-US" sz="1600" dirty="0" err="1" smtClean="0"/>
              <a:t>μg</a:t>
            </a:r>
            <a:r>
              <a:rPr lang="en-US" sz="1600" dirty="0" smtClean="0"/>
              <a:t> of NNAL per mg of the packing material.  Post-column infusion studies were performed to investigate the presence of ion suppression matrix effects. The method was validated and used for analysis of urine samples from moderate to heavy smokers. Principal component analysis and hierarchical cluster analysis was performed to study data patterns among these subjects based on the extent of NNAL glucuronidation.</a:t>
            </a:r>
            <a:endParaRPr lang="en-US" sz="1600"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Post Column Infusion Results - After Integration of Analytical Column </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13"/>
          <p:cNvGrpSpPr/>
          <p:nvPr/>
        </p:nvGrpSpPr>
        <p:grpSpPr>
          <a:xfrm>
            <a:off x="1143000" y="1676400"/>
            <a:ext cx="6705600" cy="3276600"/>
            <a:chOff x="685800" y="1524000"/>
            <a:chExt cx="7848600" cy="5023329"/>
          </a:xfrm>
        </p:grpSpPr>
        <p:grpSp>
          <p:nvGrpSpPr>
            <p:cNvPr id="9" name="Group 9"/>
            <p:cNvGrpSpPr/>
            <p:nvPr/>
          </p:nvGrpSpPr>
          <p:grpSpPr>
            <a:xfrm>
              <a:off x="685800" y="1524000"/>
              <a:ext cx="7848600" cy="5023329"/>
              <a:chOff x="685800" y="1524000"/>
              <a:chExt cx="7848600" cy="5023329"/>
            </a:xfrm>
          </p:grpSpPr>
          <p:pic>
            <p:nvPicPr>
              <p:cNvPr id="12" name="Picture 11" descr="Picture1.png"/>
              <p:cNvPicPr>
                <a:picLocks noChangeAspect="1"/>
              </p:cNvPicPr>
              <p:nvPr/>
            </p:nvPicPr>
            <p:blipFill>
              <a:blip r:embed="rId6" cstate="print">
                <a:lum bright="-20000" contrast="30000"/>
              </a:blip>
              <a:stretch>
                <a:fillRect/>
              </a:stretch>
            </p:blipFill>
            <p:spPr>
              <a:xfrm>
                <a:off x="685800" y="1524000"/>
                <a:ext cx="7848600" cy="5023329"/>
              </a:xfrm>
              <a:prstGeom prst="rect">
                <a:avLst/>
              </a:prstGeom>
            </p:spPr>
          </p:pic>
          <p:sp>
            <p:nvSpPr>
              <p:cNvPr id="13" name="Text Box 8"/>
              <p:cNvSpPr txBox="1">
                <a:spLocks noChangeArrowheads="1"/>
              </p:cNvSpPr>
              <p:nvPr/>
            </p:nvSpPr>
            <p:spPr bwMode="auto">
              <a:xfrm>
                <a:off x="1981201" y="2406649"/>
                <a:ext cx="2590800" cy="307966"/>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Post column NNAL infusion</a:t>
                </a:r>
              </a:p>
            </p:txBody>
          </p:sp>
          <p:sp>
            <p:nvSpPr>
              <p:cNvPr id="14" name="Text Box 9"/>
              <p:cNvSpPr txBox="1">
                <a:spLocks noChangeArrowheads="1"/>
              </p:cNvSpPr>
              <p:nvPr/>
            </p:nvSpPr>
            <p:spPr bwMode="auto">
              <a:xfrm>
                <a:off x="2057400" y="3962401"/>
                <a:ext cx="2590800" cy="507238"/>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Post column NNAL infusion with injection of Blank extract</a:t>
                </a:r>
              </a:p>
            </p:txBody>
          </p:sp>
          <p:sp>
            <p:nvSpPr>
              <p:cNvPr id="15" name="Text Box 10"/>
              <p:cNvSpPr txBox="1">
                <a:spLocks noChangeArrowheads="1"/>
              </p:cNvSpPr>
              <p:nvPr/>
            </p:nvSpPr>
            <p:spPr bwMode="auto">
              <a:xfrm>
                <a:off x="1905000" y="5715000"/>
                <a:ext cx="2590800" cy="307966"/>
              </a:xfrm>
              <a:prstGeom prst="rect">
                <a:avLst/>
              </a:prstGeom>
              <a:noFill/>
              <a:ln w="9525" algn="ctr">
                <a:noFill/>
                <a:miter lim="800000"/>
                <a:headEnd/>
                <a:tailEnd/>
              </a:ln>
            </p:spPr>
            <p:txBody>
              <a:bodyPr>
                <a:spAutoFit/>
              </a:bodyPr>
              <a:lstStyle/>
              <a:p>
                <a:pPr>
                  <a:spcBef>
                    <a:spcPct val="50000"/>
                  </a:spcBef>
                </a:pPr>
                <a:r>
                  <a:rPr lang="en-US" sz="1100" b="1" dirty="0">
                    <a:solidFill>
                      <a:srgbClr val="FF0000"/>
                    </a:solidFill>
                  </a:rPr>
                  <a:t>Standard injection</a:t>
                </a:r>
              </a:p>
            </p:txBody>
          </p:sp>
          <p:sp>
            <p:nvSpPr>
              <p:cNvPr id="16" name="Text Box 5"/>
              <p:cNvSpPr txBox="1">
                <a:spLocks noChangeArrowheads="1"/>
              </p:cNvSpPr>
              <p:nvPr/>
            </p:nvSpPr>
            <p:spPr bwMode="auto">
              <a:xfrm>
                <a:off x="1143000" y="2362200"/>
                <a:ext cx="261938" cy="452892"/>
              </a:xfrm>
              <a:prstGeom prst="rect">
                <a:avLst/>
              </a:prstGeom>
              <a:noFill/>
              <a:ln w="9525">
                <a:noFill/>
                <a:miter lim="800000"/>
                <a:headEnd/>
                <a:tailEnd/>
              </a:ln>
            </p:spPr>
            <p:txBody>
              <a:bodyPr>
                <a:spAutoFit/>
              </a:bodyPr>
              <a:lstStyle/>
              <a:p>
                <a:pPr algn="l" defTabSz="5016500">
                  <a:spcBef>
                    <a:spcPct val="50000"/>
                  </a:spcBef>
                </a:pPr>
                <a:r>
                  <a:rPr lang="en-US" sz="1900" b="1" dirty="0" err="1">
                    <a:solidFill>
                      <a:srgbClr val="FF0000"/>
                    </a:solidFill>
                  </a:rPr>
                  <a:t>i</a:t>
                </a:r>
                <a:endParaRPr lang="en-US" sz="1900" b="1" dirty="0">
                  <a:solidFill>
                    <a:srgbClr val="FF0000"/>
                  </a:solidFill>
                </a:endParaRPr>
              </a:p>
            </p:txBody>
          </p:sp>
          <p:sp>
            <p:nvSpPr>
              <p:cNvPr id="17" name="Text Box 5"/>
              <p:cNvSpPr txBox="1">
                <a:spLocks noChangeArrowheads="1"/>
              </p:cNvSpPr>
              <p:nvPr/>
            </p:nvSpPr>
            <p:spPr bwMode="auto">
              <a:xfrm>
                <a:off x="1143000" y="3962401"/>
                <a:ext cx="685800" cy="452892"/>
              </a:xfrm>
              <a:prstGeom prst="rect">
                <a:avLst/>
              </a:prstGeom>
              <a:noFill/>
              <a:ln w="9525">
                <a:noFill/>
                <a:miter lim="800000"/>
                <a:headEnd/>
                <a:tailEnd/>
              </a:ln>
            </p:spPr>
            <p:txBody>
              <a:bodyPr wrap="square">
                <a:spAutoFit/>
              </a:bodyPr>
              <a:lstStyle/>
              <a:p>
                <a:pPr algn="l" defTabSz="5016500">
                  <a:spcBef>
                    <a:spcPct val="50000"/>
                  </a:spcBef>
                </a:pPr>
                <a:r>
                  <a:rPr lang="en-US" sz="1900" b="1" dirty="0" smtClean="0">
                    <a:solidFill>
                      <a:srgbClr val="FF0000"/>
                    </a:solidFill>
                  </a:rPr>
                  <a:t>ii</a:t>
                </a:r>
                <a:endParaRPr lang="en-US" sz="1900" b="1" dirty="0">
                  <a:solidFill>
                    <a:srgbClr val="FF0000"/>
                  </a:solidFill>
                </a:endParaRPr>
              </a:p>
            </p:txBody>
          </p:sp>
          <p:sp>
            <p:nvSpPr>
              <p:cNvPr id="18" name="Text Box 5"/>
              <p:cNvSpPr txBox="1">
                <a:spLocks noChangeArrowheads="1"/>
              </p:cNvSpPr>
              <p:nvPr/>
            </p:nvSpPr>
            <p:spPr bwMode="auto">
              <a:xfrm>
                <a:off x="1143000" y="5638800"/>
                <a:ext cx="685800" cy="452892"/>
              </a:xfrm>
              <a:prstGeom prst="rect">
                <a:avLst/>
              </a:prstGeom>
              <a:noFill/>
              <a:ln w="9525">
                <a:noFill/>
                <a:miter lim="800000"/>
                <a:headEnd/>
                <a:tailEnd/>
              </a:ln>
            </p:spPr>
            <p:txBody>
              <a:bodyPr wrap="square">
                <a:spAutoFit/>
              </a:bodyPr>
              <a:lstStyle/>
              <a:p>
                <a:pPr algn="l" defTabSz="5016500">
                  <a:spcBef>
                    <a:spcPct val="50000"/>
                  </a:spcBef>
                </a:pPr>
                <a:r>
                  <a:rPr lang="en-US" sz="1900" b="1" dirty="0" smtClean="0">
                    <a:solidFill>
                      <a:srgbClr val="FF0000"/>
                    </a:solidFill>
                  </a:rPr>
                  <a:t>iii</a:t>
                </a:r>
                <a:endParaRPr lang="en-US" sz="1900" b="1" dirty="0">
                  <a:solidFill>
                    <a:srgbClr val="FF0000"/>
                  </a:solidFill>
                </a:endParaRPr>
              </a:p>
            </p:txBody>
          </p:sp>
        </p:grpSp>
        <p:sp>
          <p:nvSpPr>
            <p:cNvPr id="10" name="Text Box 14"/>
            <p:cNvSpPr txBox="1">
              <a:spLocks noChangeArrowheads="1"/>
            </p:cNvSpPr>
            <p:nvPr/>
          </p:nvSpPr>
          <p:spPr bwMode="auto">
            <a:xfrm>
              <a:off x="6248399" y="3962401"/>
              <a:ext cx="2125824" cy="652164"/>
            </a:xfrm>
            <a:prstGeom prst="rect">
              <a:avLst/>
            </a:prstGeom>
            <a:noFill/>
            <a:ln w="9525" algn="ctr">
              <a:noFill/>
              <a:miter lim="800000"/>
              <a:headEnd/>
              <a:tailEnd/>
            </a:ln>
          </p:spPr>
          <p:txBody>
            <a:bodyPr wrap="square">
              <a:spAutoFit/>
            </a:bodyPr>
            <a:lstStyle/>
            <a:p>
              <a:pPr algn="l">
                <a:spcBef>
                  <a:spcPct val="50000"/>
                </a:spcBef>
              </a:pPr>
              <a:r>
                <a:rPr lang="en-US" sz="1000" b="1" dirty="0" smtClean="0">
                  <a:solidFill>
                    <a:srgbClr val="FF0000"/>
                  </a:solidFill>
                </a:rPr>
                <a:t>Resolution of </a:t>
              </a:r>
              <a:r>
                <a:rPr lang="en-US" sz="1000" b="1" dirty="0">
                  <a:solidFill>
                    <a:srgbClr val="FF0000"/>
                  </a:solidFill>
                </a:rPr>
                <a:t>ion suppression after integration of analytical column</a:t>
              </a:r>
            </a:p>
          </p:txBody>
        </p:sp>
        <p:cxnSp>
          <p:nvCxnSpPr>
            <p:cNvPr id="11" name="Straight Arrow Connector 10"/>
            <p:cNvCxnSpPr/>
            <p:nvPr/>
          </p:nvCxnSpPr>
          <p:spPr bwMode="auto">
            <a:xfrm rot="10800000">
              <a:off x="5791200" y="4267200"/>
              <a:ext cx="457200"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sp>
        <p:nvSpPr>
          <p:cNvPr id="19" name="TextBox 18"/>
          <p:cNvSpPr txBox="1"/>
          <p:nvPr/>
        </p:nvSpPr>
        <p:spPr>
          <a:xfrm>
            <a:off x="838200" y="5257800"/>
            <a:ext cx="7543800" cy="400110"/>
          </a:xfrm>
          <a:prstGeom prst="rect">
            <a:avLst/>
          </a:prstGeom>
          <a:noFill/>
        </p:spPr>
        <p:txBody>
          <a:bodyPr wrap="square" rtlCol="0">
            <a:spAutoFit/>
          </a:bodyPr>
          <a:lstStyle/>
          <a:p>
            <a:pPr algn="just"/>
            <a:r>
              <a:rPr lang="en-US" sz="2000" dirty="0" smtClean="0"/>
              <a:t>NEXT STEP: Increase injection volume for online sample concentration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20000"/>
              </a:lnSpc>
              <a:defRPr/>
            </a:pPr>
            <a:r>
              <a:rPr lang="en-US" sz="2800" u="sng" cap="small" dirty="0" smtClean="0">
                <a:solidFill>
                  <a:srgbClr val="730000"/>
                </a:solidFill>
              </a:rPr>
              <a:t>On-column Concentration – Inj. Vol. as a function of a) s/n and b) resolution from region of ion suppression: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TextBox 7"/>
          <p:cNvSpPr txBox="1"/>
          <p:nvPr/>
        </p:nvSpPr>
        <p:spPr>
          <a:xfrm>
            <a:off x="685800" y="5105400"/>
            <a:ext cx="7543800" cy="400110"/>
          </a:xfrm>
          <a:prstGeom prst="rect">
            <a:avLst/>
          </a:prstGeom>
          <a:noFill/>
        </p:spPr>
        <p:txBody>
          <a:bodyPr wrap="square" rtlCol="0">
            <a:spAutoFit/>
          </a:bodyPr>
          <a:lstStyle/>
          <a:p>
            <a:pPr algn="ctr"/>
            <a:r>
              <a:rPr lang="en-US" sz="2000" dirty="0" smtClean="0"/>
              <a:t>Injection volume was optimized as 200 </a:t>
            </a:r>
            <a:r>
              <a:rPr lang="en-US" sz="2000" dirty="0" err="1" smtClean="0"/>
              <a:t>mcl</a:t>
            </a:r>
            <a:endParaRPr lang="en-US" sz="2000" dirty="0"/>
          </a:p>
        </p:txBody>
      </p:sp>
      <p:graphicFrame>
        <p:nvGraphicFramePr>
          <p:cNvPr id="9" name="Chart 8"/>
          <p:cNvGraphicFramePr>
            <a:graphicFrameLocks/>
          </p:cNvGraphicFramePr>
          <p:nvPr/>
        </p:nvGraphicFramePr>
        <p:xfrm>
          <a:off x="1828800" y="1828800"/>
          <a:ext cx="5237607" cy="3154362"/>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2"/>
          <p:cNvSpPr txBox="1"/>
          <p:nvPr/>
        </p:nvSpPr>
        <p:spPr>
          <a:xfrm>
            <a:off x="1846707" y="4191000"/>
            <a:ext cx="1429893" cy="304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smtClean="0"/>
              <a:t>50 </a:t>
            </a:r>
            <a:r>
              <a:rPr lang="en-US" sz="1000" dirty="0"/>
              <a:t>pg/ml NNAL</a:t>
            </a:r>
            <a:r>
              <a:rPr lang="en-US" sz="1000" baseline="0" dirty="0"/>
              <a:t> in urine</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20000"/>
              </a:lnSpc>
              <a:defRPr/>
            </a:pPr>
            <a:r>
              <a:rPr lang="en-US" sz="2800" u="sng" cap="small" dirty="0" smtClean="0">
                <a:solidFill>
                  <a:srgbClr val="730000"/>
                </a:solidFill>
              </a:rPr>
              <a:t>Method Validation – FDA Guidance</a:t>
            </a:r>
          </a:p>
        </p:txBody>
      </p:sp>
      <p:sp>
        <p:nvSpPr>
          <p:cNvPr id="3" name="Content Placeholder 2"/>
          <p:cNvSpPr>
            <a:spLocks noGrp="1"/>
          </p:cNvSpPr>
          <p:nvPr>
            <p:ph idx="1"/>
          </p:nvPr>
        </p:nvSpPr>
        <p:spPr/>
        <p:txBody>
          <a:bodyPr>
            <a:normAutofit fontScale="55000" lnSpcReduction="20000"/>
          </a:bodyPr>
          <a:lstStyle/>
          <a:p>
            <a:pPr marL="228600" indent="-228600">
              <a:lnSpc>
                <a:spcPct val="200000"/>
              </a:lnSpc>
              <a:buFont typeface="Wingdings" pitchFamily="2" charset="2"/>
              <a:buChar char="§"/>
            </a:pPr>
            <a:r>
              <a:rPr lang="en-US" dirty="0" smtClean="0"/>
              <a:t>Method was linear from 20-2500 pg/mL (R</a:t>
            </a:r>
            <a:r>
              <a:rPr lang="en-US" baseline="30000" dirty="0" smtClean="0"/>
              <a:t>2</a:t>
            </a:r>
            <a:r>
              <a:rPr lang="en-US" dirty="0" smtClean="0"/>
              <a:t> &gt; 0.998; 1/x weighting) </a:t>
            </a:r>
          </a:p>
          <a:p>
            <a:pPr marL="228600" indent="-228600">
              <a:lnSpc>
                <a:spcPct val="200000"/>
              </a:lnSpc>
              <a:buFont typeface="Wingdings" pitchFamily="2" charset="2"/>
              <a:buChar char="§"/>
            </a:pPr>
            <a:r>
              <a:rPr lang="en-US" dirty="0" smtClean="0"/>
              <a:t>LLOQ was 20 pg/mL </a:t>
            </a:r>
          </a:p>
          <a:p>
            <a:pPr marL="228600" indent="-228600">
              <a:lnSpc>
                <a:spcPct val="200000"/>
              </a:lnSpc>
              <a:buFont typeface="Wingdings" pitchFamily="2" charset="2"/>
              <a:buChar char="§"/>
            </a:pPr>
            <a:r>
              <a:rPr lang="en-US" dirty="0" smtClean="0"/>
              <a:t>Method was selective for free and total NNAL ( </a:t>
            </a:r>
            <a:r>
              <a:rPr lang="en-US" sz="2400" dirty="0" smtClean="0"/>
              <a:t>6 lots of blank urine</a:t>
            </a:r>
            <a:r>
              <a:rPr lang="en-US" dirty="0" smtClean="0"/>
              <a:t>)</a:t>
            </a:r>
          </a:p>
          <a:p>
            <a:pPr marL="228600" indent="-228600">
              <a:lnSpc>
                <a:spcPct val="200000"/>
              </a:lnSpc>
              <a:buFont typeface="Wingdings" pitchFamily="2" charset="2"/>
              <a:buChar char="§"/>
            </a:pPr>
            <a:r>
              <a:rPr lang="en-US" dirty="0" smtClean="0"/>
              <a:t>Intra-run accuracy and precision were within ±14.8% (%DFN) and 11.3% (%RSD)</a:t>
            </a:r>
          </a:p>
          <a:p>
            <a:pPr marL="228600" indent="-228600">
              <a:lnSpc>
                <a:spcPct val="200000"/>
              </a:lnSpc>
              <a:buFont typeface="Wingdings" pitchFamily="2" charset="2"/>
              <a:buChar char="§"/>
            </a:pPr>
            <a:r>
              <a:rPr lang="en-US" dirty="0" smtClean="0"/>
              <a:t> Inter-run accuracy and precision were within ±9.6% (%DFN) and 11.4% (%RSD)</a:t>
            </a:r>
          </a:p>
          <a:p>
            <a:pPr marL="228600" indent="-228600">
              <a:lnSpc>
                <a:spcPct val="200000"/>
              </a:lnSpc>
              <a:buFont typeface="Wingdings" pitchFamily="2" charset="2"/>
              <a:buChar char="§"/>
            </a:pPr>
            <a:r>
              <a:rPr lang="en-US" dirty="0" smtClean="0"/>
              <a:t>Method showed adequate post-preparative, freeze-thaw and bench-top stability.</a:t>
            </a:r>
          </a:p>
          <a:p>
            <a:pPr marL="228600" indent="-228600">
              <a:lnSpc>
                <a:spcPct val="200000"/>
              </a:lnSpc>
              <a:buFont typeface="Wingdings" pitchFamily="2" charset="2"/>
              <a:buChar char="§"/>
            </a:pPr>
            <a:r>
              <a:rPr lang="en-US" dirty="0" smtClean="0"/>
              <a:t>Extraction Recovery was  ~35%</a:t>
            </a:r>
            <a:endParaRPr lang="en-US" sz="3600"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u="sng" cap="small" dirty="0" smtClean="0">
                <a:solidFill>
                  <a:srgbClr val="730000"/>
                </a:solidFill>
              </a:rPr>
              <a:t>Chromatograms</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152400" y="1219200"/>
            <a:ext cx="8839200" cy="4648200"/>
            <a:chOff x="152400" y="1828800"/>
            <a:chExt cx="8839200" cy="4648200"/>
          </a:xfrm>
        </p:grpSpPr>
        <p:pic>
          <p:nvPicPr>
            <p:cNvPr id="9" name="Picture 8"/>
            <p:cNvPicPr/>
            <p:nvPr/>
          </p:nvPicPr>
          <p:blipFill>
            <a:blip r:embed="rId6" cstate="print"/>
            <a:srcRect/>
            <a:stretch>
              <a:fillRect/>
            </a:stretch>
          </p:blipFill>
          <p:spPr bwMode="auto">
            <a:xfrm>
              <a:off x="152400" y="1828800"/>
              <a:ext cx="3505200" cy="1839245"/>
            </a:xfrm>
            <a:prstGeom prst="rect">
              <a:avLst/>
            </a:prstGeom>
            <a:noFill/>
            <a:ln w="9525">
              <a:solidFill>
                <a:schemeClr val="tx1"/>
              </a:solidFill>
              <a:miter lim="800000"/>
              <a:headEnd/>
              <a:tailEnd/>
            </a:ln>
          </p:spPr>
        </p:pic>
        <p:pic>
          <p:nvPicPr>
            <p:cNvPr id="10" name="Picture 9"/>
            <p:cNvPicPr/>
            <p:nvPr/>
          </p:nvPicPr>
          <p:blipFill>
            <a:blip r:embed="rId7" cstate="print"/>
            <a:srcRect/>
            <a:stretch>
              <a:fillRect/>
            </a:stretch>
          </p:blipFill>
          <p:spPr bwMode="auto">
            <a:xfrm>
              <a:off x="152400" y="3733800"/>
              <a:ext cx="3505200" cy="1828800"/>
            </a:xfrm>
            <a:prstGeom prst="rect">
              <a:avLst/>
            </a:prstGeom>
            <a:noFill/>
            <a:ln w="9525">
              <a:solidFill>
                <a:schemeClr val="tx1"/>
              </a:solidFill>
              <a:miter lim="800000"/>
              <a:headEnd/>
              <a:tailEnd/>
            </a:ln>
          </p:spPr>
        </p:pic>
        <p:pic>
          <p:nvPicPr>
            <p:cNvPr id="11" name="Picture 10"/>
            <p:cNvPicPr/>
            <p:nvPr/>
          </p:nvPicPr>
          <p:blipFill>
            <a:blip r:embed="rId8" cstate="print"/>
            <a:srcRect/>
            <a:stretch>
              <a:fillRect/>
            </a:stretch>
          </p:blipFill>
          <p:spPr bwMode="auto">
            <a:xfrm>
              <a:off x="5486400" y="1828800"/>
              <a:ext cx="3505200" cy="1828800"/>
            </a:xfrm>
            <a:prstGeom prst="rect">
              <a:avLst/>
            </a:prstGeom>
            <a:noFill/>
            <a:ln w="9525">
              <a:solidFill>
                <a:schemeClr val="tx1"/>
              </a:solidFill>
              <a:miter lim="800000"/>
              <a:headEnd/>
              <a:tailEnd/>
            </a:ln>
          </p:spPr>
        </p:pic>
        <p:pic>
          <p:nvPicPr>
            <p:cNvPr id="12" name="Picture 11"/>
            <p:cNvPicPr/>
            <p:nvPr/>
          </p:nvPicPr>
          <p:blipFill>
            <a:blip r:embed="rId9" cstate="print"/>
            <a:srcRect/>
            <a:stretch>
              <a:fillRect/>
            </a:stretch>
          </p:blipFill>
          <p:spPr bwMode="auto">
            <a:xfrm>
              <a:off x="5486400" y="3733800"/>
              <a:ext cx="3505200" cy="1828800"/>
            </a:xfrm>
            <a:prstGeom prst="rect">
              <a:avLst/>
            </a:prstGeom>
            <a:noFill/>
            <a:ln w="9525">
              <a:solidFill>
                <a:schemeClr val="tx1"/>
              </a:solidFill>
              <a:miter lim="800000"/>
              <a:headEnd/>
              <a:tailEnd/>
            </a:ln>
          </p:spPr>
        </p:pic>
        <p:sp>
          <p:nvSpPr>
            <p:cNvPr id="13" name="TextBox 12"/>
            <p:cNvSpPr txBox="1"/>
            <p:nvPr/>
          </p:nvSpPr>
          <p:spPr>
            <a:xfrm>
              <a:off x="1295400" y="6019800"/>
              <a:ext cx="1752600" cy="369332"/>
            </a:xfrm>
            <a:prstGeom prst="rect">
              <a:avLst/>
            </a:prstGeom>
            <a:noFill/>
          </p:spPr>
          <p:txBody>
            <a:bodyPr wrap="square" rtlCol="0">
              <a:spAutoFit/>
            </a:bodyPr>
            <a:lstStyle/>
            <a:p>
              <a:r>
                <a:rPr lang="en-US" dirty="0" smtClean="0"/>
                <a:t>Blank Urine</a:t>
              </a:r>
              <a:endParaRPr lang="en-US" dirty="0"/>
            </a:p>
          </p:txBody>
        </p:sp>
        <p:sp>
          <p:nvSpPr>
            <p:cNvPr id="14" name="TextBox 13"/>
            <p:cNvSpPr txBox="1"/>
            <p:nvPr/>
          </p:nvSpPr>
          <p:spPr>
            <a:xfrm>
              <a:off x="5562600" y="5830669"/>
              <a:ext cx="3429000" cy="646331"/>
            </a:xfrm>
            <a:prstGeom prst="rect">
              <a:avLst/>
            </a:prstGeom>
            <a:noFill/>
          </p:spPr>
          <p:txBody>
            <a:bodyPr wrap="square" rtlCol="0">
              <a:spAutoFit/>
            </a:bodyPr>
            <a:lstStyle/>
            <a:p>
              <a:pPr algn="ctr"/>
              <a:r>
                <a:rPr lang="en-US" dirty="0" smtClean="0"/>
                <a:t>Urine Spiked with 20 pg/mL NNAL and 250 pg/mL IS</a:t>
              </a:r>
              <a:endParaRPr lang="en-US" dirty="0"/>
            </a:p>
          </p:txBody>
        </p:sp>
        <p:sp>
          <p:nvSpPr>
            <p:cNvPr id="15" name="TextBox 14"/>
            <p:cNvSpPr txBox="1"/>
            <p:nvPr/>
          </p:nvSpPr>
          <p:spPr>
            <a:xfrm>
              <a:off x="3733800" y="2362200"/>
              <a:ext cx="1600200" cy="646331"/>
            </a:xfrm>
            <a:prstGeom prst="rect">
              <a:avLst/>
            </a:prstGeom>
            <a:noFill/>
          </p:spPr>
          <p:txBody>
            <a:bodyPr wrap="square" rtlCol="0">
              <a:spAutoFit/>
            </a:bodyPr>
            <a:lstStyle/>
            <a:p>
              <a:r>
                <a:rPr lang="en-US" dirty="0" smtClean="0"/>
                <a:t>NNAL</a:t>
              </a:r>
            </a:p>
            <a:p>
              <a:r>
                <a:rPr lang="en-US" dirty="0" smtClean="0"/>
                <a:t>210.1 </a:t>
              </a:r>
              <a:r>
                <a:rPr lang="en-US" dirty="0" smtClean="0">
                  <a:sym typeface="Wingdings" pitchFamily="2" charset="2"/>
                </a:rPr>
                <a:t> 180.2</a:t>
              </a:r>
              <a:endParaRPr lang="en-US" dirty="0"/>
            </a:p>
          </p:txBody>
        </p:sp>
        <p:sp>
          <p:nvSpPr>
            <p:cNvPr id="16" name="TextBox 15"/>
            <p:cNvSpPr txBox="1"/>
            <p:nvPr/>
          </p:nvSpPr>
          <p:spPr>
            <a:xfrm>
              <a:off x="3733800" y="4306669"/>
              <a:ext cx="1600200" cy="646331"/>
            </a:xfrm>
            <a:prstGeom prst="rect">
              <a:avLst/>
            </a:prstGeom>
            <a:noFill/>
          </p:spPr>
          <p:txBody>
            <a:bodyPr wrap="square" rtlCol="0">
              <a:spAutoFit/>
            </a:bodyPr>
            <a:lstStyle/>
            <a:p>
              <a:r>
                <a:rPr lang="en-US" dirty="0" smtClean="0"/>
                <a:t>NNAL-d3</a:t>
              </a:r>
            </a:p>
            <a:p>
              <a:r>
                <a:rPr lang="en-US" dirty="0" smtClean="0"/>
                <a:t>213.0 </a:t>
              </a:r>
              <a:r>
                <a:rPr lang="en-US" dirty="0" smtClean="0">
                  <a:sym typeface="Wingdings" pitchFamily="2" charset="2"/>
                </a:rPr>
                <a:t> 183.2</a:t>
              </a: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cap="small" dirty="0" smtClean="0">
                <a:solidFill>
                  <a:srgbClr val="730000"/>
                </a:solidFill>
              </a:rPr>
              <a:t>MIP Column Packing Reproducibility</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TextBox 7"/>
          <p:cNvSpPr txBox="1"/>
          <p:nvPr/>
        </p:nvSpPr>
        <p:spPr>
          <a:xfrm>
            <a:off x="1905000" y="5181600"/>
            <a:ext cx="5181600" cy="369332"/>
          </a:xfrm>
          <a:prstGeom prst="rect">
            <a:avLst/>
          </a:prstGeom>
          <a:noFill/>
        </p:spPr>
        <p:txBody>
          <a:bodyPr wrap="square" rtlCol="0">
            <a:spAutoFit/>
          </a:bodyPr>
          <a:lstStyle/>
          <a:p>
            <a:r>
              <a:rPr lang="en-US" dirty="0" smtClean="0"/>
              <a:t>~300 injections on a single packed MIP micro column</a:t>
            </a:r>
            <a:endParaRPr lang="en-US" dirty="0"/>
          </a:p>
        </p:txBody>
      </p:sp>
      <p:graphicFrame>
        <p:nvGraphicFramePr>
          <p:cNvPr id="9" name="Chart 8"/>
          <p:cNvGraphicFramePr/>
          <p:nvPr/>
        </p:nvGraphicFramePr>
        <p:xfrm>
          <a:off x="0" y="1676400"/>
          <a:ext cx="4648200" cy="3276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4724400" y="1752600"/>
          <a:ext cx="4419600" cy="32004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u="sng" cap="small" dirty="0" smtClean="0">
                <a:solidFill>
                  <a:srgbClr val="730000"/>
                </a:solidFill>
              </a:rPr>
              <a:t>Principal Component Analysis Results</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8" name="Group 7"/>
          <p:cNvGrpSpPr/>
          <p:nvPr/>
        </p:nvGrpSpPr>
        <p:grpSpPr>
          <a:xfrm>
            <a:off x="0" y="762000"/>
            <a:ext cx="5181600" cy="4197123"/>
            <a:chOff x="0" y="0"/>
            <a:chExt cx="6735536" cy="5041447"/>
          </a:xfrm>
        </p:grpSpPr>
        <p:pic>
          <p:nvPicPr>
            <p:cNvPr id="9" name="Picture 8"/>
            <p:cNvPicPr>
              <a:picLocks noChangeAspect="1" noChangeArrowheads="1"/>
            </p:cNvPicPr>
            <p:nvPr/>
          </p:nvPicPr>
          <p:blipFill>
            <a:blip r:embed="rId6" cstate="print"/>
            <a:srcRect/>
            <a:stretch>
              <a:fillRect/>
            </a:stretch>
          </p:blipFill>
          <p:spPr bwMode="auto">
            <a:xfrm>
              <a:off x="0" y="0"/>
              <a:ext cx="6735536" cy="5041447"/>
            </a:xfrm>
            <a:prstGeom prst="rect">
              <a:avLst/>
            </a:prstGeom>
            <a:noFill/>
          </p:spPr>
        </p:pic>
        <p:sp>
          <p:nvSpPr>
            <p:cNvPr id="10" name="Oval 9"/>
            <p:cNvSpPr/>
            <p:nvPr/>
          </p:nvSpPr>
          <p:spPr>
            <a:xfrm>
              <a:off x="982065" y="2649683"/>
              <a:ext cx="1042860" cy="40005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1" name="Oval 10"/>
            <p:cNvSpPr/>
            <p:nvPr/>
          </p:nvSpPr>
          <p:spPr>
            <a:xfrm rot="21084929">
              <a:off x="925270" y="1829815"/>
              <a:ext cx="5358854" cy="1392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2" name="Oval 11"/>
            <p:cNvSpPr/>
            <p:nvPr/>
          </p:nvSpPr>
          <p:spPr>
            <a:xfrm rot="18949821">
              <a:off x="4208293" y="244872"/>
              <a:ext cx="563361" cy="1176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3" name="Oval 12"/>
            <p:cNvSpPr/>
            <p:nvPr/>
          </p:nvSpPr>
          <p:spPr>
            <a:xfrm rot="20902707">
              <a:off x="3647081" y="3230177"/>
              <a:ext cx="2611933" cy="94721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grpSp>
      <p:sp>
        <p:nvSpPr>
          <p:cNvPr id="14" name="TextBox 13"/>
          <p:cNvSpPr txBox="1"/>
          <p:nvPr/>
        </p:nvSpPr>
        <p:spPr>
          <a:xfrm>
            <a:off x="5334000" y="3002340"/>
            <a:ext cx="3276600" cy="1569660"/>
          </a:xfrm>
          <a:prstGeom prst="rect">
            <a:avLst/>
          </a:prstGeom>
          <a:noFill/>
        </p:spPr>
        <p:txBody>
          <a:bodyPr wrap="square" rtlCol="0">
            <a:spAutoFit/>
          </a:bodyPr>
          <a:lstStyle/>
          <a:p>
            <a:pPr>
              <a:lnSpc>
                <a:spcPct val="150000"/>
              </a:lnSpc>
            </a:pPr>
            <a:r>
              <a:rPr lang="en-US" sz="1600" dirty="0" smtClean="0"/>
              <a:t>LOADINGS - Features selected:</a:t>
            </a:r>
          </a:p>
          <a:p>
            <a:pPr>
              <a:lnSpc>
                <a:spcPct val="150000"/>
              </a:lnSpc>
            </a:pPr>
            <a:r>
              <a:rPr lang="en-US" sz="1600" dirty="0" smtClean="0">
                <a:solidFill>
                  <a:srgbClr val="FF33CC"/>
                </a:solidFill>
              </a:rPr>
              <a:t>*1</a:t>
            </a:r>
            <a:r>
              <a:rPr lang="en-US" sz="1600" dirty="0" smtClean="0"/>
              <a:t> </a:t>
            </a:r>
            <a:r>
              <a:rPr lang="en-US" sz="1600" dirty="0" smtClean="0">
                <a:sym typeface="Wingdings" pitchFamily="2" charset="2"/>
              </a:rPr>
              <a:t> NNAL ; </a:t>
            </a:r>
          </a:p>
          <a:p>
            <a:pPr>
              <a:lnSpc>
                <a:spcPct val="150000"/>
              </a:lnSpc>
            </a:pPr>
            <a:r>
              <a:rPr lang="en-US" sz="1600" dirty="0" smtClean="0">
                <a:solidFill>
                  <a:srgbClr val="FF33CC"/>
                </a:solidFill>
                <a:sym typeface="Wingdings" pitchFamily="2" charset="2"/>
              </a:rPr>
              <a:t>*2</a:t>
            </a:r>
            <a:r>
              <a:rPr lang="en-US" sz="1600" dirty="0" smtClean="0">
                <a:sym typeface="Wingdings" pitchFamily="2" charset="2"/>
              </a:rPr>
              <a:t>  NNAL-</a:t>
            </a:r>
            <a:r>
              <a:rPr lang="en-US" sz="1600" dirty="0" err="1" smtClean="0">
                <a:sym typeface="Wingdings" pitchFamily="2" charset="2"/>
              </a:rPr>
              <a:t>Gluc</a:t>
            </a:r>
            <a:r>
              <a:rPr lang="en-US" sz="1600" dirty="0" smtClean="0">
                <a:sym typeface="Wingdings" pitchFamily="2" charset="2"/>
              </a:rPr>
              <a:t> ; </a:t>
            </a:r>
          </a:p>
          <a:p>
            <a:pPr>
              <a:lnSpc>
                <a:spcPct val="150000"/>
              </a:lnSpc>
            </a:pPr>
            <a:r>
              <a:rPr lang="en-US" sz="1600" dirty="0" smtClean="0">
                <a:solidFill>
                  <a:srgbClr val="FF33CC"/>
                </a:solidFill>
                <a:sym typeface="Wingdings" pitchFamily="2" charset="2"/>
              </a:rPr>
              <a:t>*3</a:t>
            </a:r>
            <a:r>
              <a:rPr lang="en-US" sz="1600" dirty="0" smtClean="0">
                <a:sym typeface="Wingdings" pitchFamily="2" charset="2"/>
              </a:rPr>
              <a:t>  Ratio of NNAL-</a:t>
            </a:r>
            <a:r>
              <a:rPr lang="en-US" sz="1600" dirty="0" err="1" smtClean="0">
                <a:sym typeface="Wingdings" pitchFamily="2" charset="2"/>
              </a:rPr>
              <a:t>Gluc</a:t>
            </a:r>
            <a:r>
              <a:rPr lang="en-US" sz="1600" dirty="0" smtClean="0">
                <a:sym typeface="Wingdings" pitchFamily="2" charset="2"/>
              </a:rPr>
              <a:t> to NNAL </a:t>
            </a:r>
            <a:endParaRPr lang="en-US" sz="1600" dirty="0"/>
          </a:p>
        </p:txBody>
      </p:sp>
      <p:sp>
        <p:nvSpPr>
          <p:cNvPr id="15" name="Rectangle 14"/>
          <p:cNvSpPr/>
          <p:nvPr/>
        </p:nvSpPr>
        <p:spPr>
          <a:xfrm>
            <a:off x="4267200" y="4953000"/>
            <a:ext cx="4800600" cy="1346972"/>
          </a:xfrm>
          <a:prstGeom prst="rect">
            <a:avLst/>
          </a:prstGeom>
        </p:spPr>
        <p:txBody>
          <a:bodyPr wrap="square">
            <a:spAutoFit/>
          </a:bodyPr>
          <a:lstStyle/>
          <a:p>
            <a:pPr>
              <a:lnSpc>
                <a:spcPct val="150000"/>
              </a:lnSpc>
            </a:pPr>
            <a:r>
              <a:rPr lang="en-US" sz="1400" dirty="0" smtClean="0">
                <a:solidFill>
                  <a:srgbClr val="FF0000"/>
                </a:solidFill>
              </a:rPr>
              <a:t>RED:</a:t>
            </a:r>
            <a:r>
              <a:rPr lang="en-US" sz="1400" dirty="0" smtClean="0"/>
              <a:t>        	High Free NNAL, Low ratio (     detoxification)</a:t>
            </a:r>
          </a:p>
          <a:p>
            <a:pPr>
              <a:lnSpc>
                <a:spcPct val="150000"/>
              </a:lnSpc>
            </a:pPr>
            <a:r>
              <a:rPr lang="en-US" sz="1400" dirty="0" smtClean="0">
                <a:solidFill>
                  <a:srgbClr val="00B0F0"/>
                </a:solidFill>
              </a:rPr>
              <a:t>BLUE:</a:t>
            </a:r>
            <a:r>
              <a:rPr lang="en-US" sz="1400" dirty="0" smtClean="0"/>
              <a:t>          High Ratio (     detoxification)</a:t>
            </a:r>
          </a:p>
          <a:p>
            <a:pPr>
              <a:lnSpc>
                <a:spcPct val="150000"/>
              </a:lnSpc>
            </a:pPr>
            <a:r>
              <a:rPr lang="en-US" sz="1400" dirty="0" smtClean="0">
                <a:solidFill>
                  <a:srgbClr val="00B050"/>
                </a:solidFill>
              </a:rPr>
              <a:t>GREEN:</a:t>
            </a:r>
            <a:r>
              <a:rPr lang="en-US" sz="1400" dirty="0" smtClean="0"/>
              <a:t>       Similar extent of metabolism</a:t>
            </a:r>
          </a:p>
          <a:p>
            <a:pPr>
              <a:lnSpc>
                <a:spcPct val="150000"/>
              </a:lnSpc>
            </a:pPr>
            <a:r>
              <a:rPr lang="en-US" sz="1400" dirty="0" smtClean="0">
                <a:solidFill>
                  <a:srgbClr val="FFC000"/>
                </a:solidFill>
              </a:rPr>
              <a:t>YELLOW:</a:t>
            </a:r>
            <a:r>
              <a:rPr lang="en-US" sz="1400" dirty="0" smtClean="0"/>
              <a:t>     BLOQ Group</a:t>
            </a:r>
          </a:p>
        </p:txBody>
      </p:sp>
      <p:cxnSp>
        <p:nvCxnSpPr>
          <p:cNvPr id="16" name="Straight Arrow Connector 15"/>
          <p:cNvCxnSpPr/>
          <p:nvPr/>
        </p:nvCxnSpPr>
        <p:spPr>
          <a:xfrm rot="5400000" flipH="1" flipV="1">
            <a:off x="6134894" y="55237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429500" y="5219700"/>
            <a:ext cx="229394" cy="7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00" y="5029200"/>
            <a:ext cx="3200400" cy="338554"/>
          </a:xfrm>
          <a:prstGeom prst="rect">
            <a:avLst/>
          </a:prstGeom>
          <a:noFill/>
        </p:spPr>
        <p:txBody>
          <a:bodyPr wrap="square" rtlCol="0">
            <a:spAutoFit/>
          </a:bodyPr>
          <a:lstStyle/>
          <a:p>
            <a:r>
              <a:rPr lang="en-US" sz="1600" b="1" dirty="0" smtClean="0">
                <a:solidFill>
                  <a:srgbClr val="FF0000"/>
                </a:solidFill>
              </a:rPr>
              <a:t>Possible High Risk Group</a:t>
            </a:r>
            <a:endParaRPr lang="en-US" sz="1600" b="1" dirty="0">
              <a:solidFill>
                <a:srgbClr val="FF0000"/>
              </a:solidFill>
            </a:endParaRPr>
          </a:p>
        </p:txBody>
      </p:sp>
      <p:sp>
        <p:nvSpPr>
          <p:cNvPr id="19" name="TextBox 18"/>
          <p:cNvSpPr txBox="1"/>
          <p:nvPr/>
        </p:nvSpPr>
        <p:spPr>
          <a:xfrm>
            <a:off x="914400" y="5300246"/>
            <a:ext cx="3200400" cy="338554"/>
          </a:xfrm>
          <a:prstGeom prst="rect">
            <a:avLst/>
          </a:prstGeom>
          <a:noFill/>
        </p:spPr>
        <p:txBody>
          <a:bodyPr wrap="square" rtlCol="0">
            <a:spAutoFit/>
          </a:bodyPr>
          <a:lstStyle/>
          <a:p>
            <a:r>
              <a:rPr lang="en-US" sz="1600" b="1" dirty="0" smtClean="0">
                <a:solidFill>
                  <a:srgbClr val="0070C0"/>
                </a:solidFill>
              </a:rPr>
              <a:t>Possible Low Risk Group</a:t>
            </a:r>
            <a:endParaRPr lang="en-US" sz="1600" b="1" dirty="0">
              <a:solidFill>
                <a:srgbClr val="0070C0"/>
              </a:solidFill>
            </a:endParaRPr>
          </a:p>
        </p:txBody>
      </p:sp>
      <p:cxnSp>
        <p:nvCxnSpPr>
          <p:cNvPr id="20" name="Straight Arrow Connector 19"/>
          <p:cNvCxnSpPr/>
          <p:nvPr/>
        </p:nvCxnSpPr>
        <p:spPr bwMode="auto">
          <a:xfrm rot="10800000">
            <a:off x="3581400" y="5181600"/>
            <a:ext cx="685800"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rot="10800000">
            <a:off x="3581400" y="5486400"/>
            <a:ext cx="685800" cy="1588"/>
          </a:xfrm>
          <a:prstGeom prst="straightConnector1">
            <a:avLst/>
          </a:prstGeom>
          <a:solidFill>
            <a:schemeClr val="accent1"/>
          </a:solidFill>
          <a:ln w="25400" cap="flat" cmpd="sng" algn="ctr">
            <a:solidFill>
              <a:srgbClr val="00B0F0"/>
            </a:solidFill>
            <a:prstDash val="solid"/>
            <a:round/>
            <a:headEnd type="none" w="med" len="med"/>
            <a:tailEnd type="arrow"/>
          </a:ln>
          <a:effectLst/>
        </p:spPr>
      </p:cxnSp>
      <p:sp>
        <p:nvSpPr>
          <p:cNvPr id="22" name="TextBox 21"/>
          <p:cNvSpPr txBox="1"/>
          <p:nvPr/>
        </p:nvSpPr>
        <p:spPr>
          <a:xfrm>
            <a:off x="4953000" y="914401"/>
            <a:ext cx="4114800" cy="2031325"/>
          </a:xfrm>
          <a:prstGeom prst="rect">
            <a:avLst/>
          </a:prstGeom>
          <a:noFill/>
        </p:spPr>
        <p:txBody>
          <a:bodyPr wrap="square" rtlCol="0">
            <a:spAutoFit/>
          </a:bodyPr>
          <a:lstStyle/>
          <a:p>
            <a:pPr algn="l">
              <a:lnSpc>
                <a:spcPct val="150000"/>
              </a:lnSpc>
            </a:pPr>
            <a:r>
              <a:rPr lang="en-US" sz="1400" dirty="0" smtClean="0"/>
              <a:t>      43 Smokers (</a:t>
            </a:r>
            <a:r>
              <a:rPr lang="en-US" sz="1400" dirty="0" err="1" smtClean="0"/>
              <a:t>Avg</a:t>
            </a:r>
            <a:r>
              <a:rPr lang="en-US" sz="1400" dirty="0" smtClean="0"/>
              <a:t> 26.8 cig/day)</a:t>
            </a:r>
          </a:p>
          <a:p>
            <a:pPr marL="109538" indent="-109538">
              <a:lnSpc>
                <a:spcPct val="150000"/>
              </a:lnSpc>
              <a:buFont typeface="Wingdings" pitchFamily="2" charset="2"/>
              <a:buChar char="§"/>
            </a:pPr>
            <a:r>
              <a:rPr lang="en-US" sz="1400" dirty="0" smtClean="0"/>
              <a:t>Free NNAL levels ranged from BLOQ to 1.26 </a:t>
            </a:r>
            <a:r>
              <a:rPr lang="en-US" sz="1400" dirty="0" err="1" smtClean="0"/>
              <a:t>pmol</a:t>
            </a:r>
            <a:r>
              <a:rPr lang="en-US" sz="1400" dirty="0" smtClean="0"/>
              <a:t>/mg </a:t>
            </a:r>
            <a:r>
              <a:rPr lang="en-US" sz="1400" dirty="0" err="1" smtClean="0"/>
              <a:t>creatinine</a:t>
            </a:r>
            <a:endParaRPr lang="en-US" sz="1400" dirty="0" smtClean="0"/>
          </a:p>
          <a:p>
            <a:pPr marL="109538" indent="-109538">
              <a:lnSpc>
                <a:spcPct val="150000"/>
              </a:lnSpc>
              <a:buFont typeface="Wingdings" pitchFamily="2" charset="2"/>
              <a:buChar char="§"/>
            </a:pPr>
            <a:r>
              <a:rPr lang="en-US" sz="1400" dirty="0" smtClean="0"/>
              <a:t>NNAL-</a:t>
            </a:r>
            <a:r>
              <a:rPr lang="en-US" sz="1400" dirty="0" err="1" smtClean="0"/>
              <a:t>Gluc</a:t>
            </a:r>
            <a:r>
              <a:rPr lang="en-US" sz="1400" dirty="0" smtClean="0"/>
              <a:t> levels ranged from from BLOQ to 0.501 </a:t>
            </a:r>
            <a:r>
              <a:rPr lang="en-US" sz="1400" dirty="0" err="1" smtClean="0"/>
              <a:t>pmol</a:t>
            </a:r>
            <a:r>
              <a:rPr lang="en-US" sz="1400" dirty="0" smtClean="0"/>
              <a:t>/mg </a:t>
            </a:r>
            <a:r>
              <a:rPr lang="en-US" sz="1400" dirty="0" err="1" smtClean="0"/>
              <a:t>creatinine</a:t>
            </a:r>
            <a:endParaRPr lang="en-US" sz="1400" dirty="0" smtClean="0"/>
          </a:p>
          <a:p>
            <a:pPr algn="l">
              <a:lnSpc>
                <a:spcPct val="150000"/>
              </a:lnSpc>
            </a:pPr>
            <a:endParaRPr lang="en-US" sz="1400" dirty="0" smtClean="0"/>
          </a:p>
        </p:txBody>
      </p:sp>
      <p:sp>
        <p:nvSpPr>
          <p:cNvPr id="23" name="Rectangle 22"/>
          <p:cNvSpPr/>
          <p:nvPr/>
        </p:nvSpPr>
        <p:spPr>
          <a:xfrm>
            <a:off x="5029200" y="990600"/>
            <a:ext cx="396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34000" y="4797623"/>
            <a:ext cx="2667000" cy="307777"/>
          </a:xfrm>
          <a:prstGeom prst="rect">
            <a:avLst/>
          </a:prstGeom>
          <a:noFill/>
        </p:spPr>
        <p:txBody>
          <a:bodyPr wrap="square" rtlCol="0">
            <a:spAutoFit/>
          </a:bodyPr>
          <a:lstStyle/>
          <a:p>
            <a:pPr algn="ctr"/>
            <a:r>
              <a:rPr lang="en-US" sz="1400" b="1" u="sng" dirty="0" smtClean="0"/>
              <a:t>Classification of Clusters</a:t>
            </a:r>
            <a:endParaRPr lang="en-US" sz="1400" b="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Summary and Conclusion</a:t>
            </a:r>
            <a:endParaRPr lang="en-US" sz="3200" u="sng"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pPr lvl="1" indent="-457200">
              <a:lnSpc>
                <a:spcPct val="150000"/>
              </a:lnSpc>
              <a:buFont typeface="Wingdings" pitchFamily="2" charset="2"/>
              <a:buChar char="§"/>
            </a:pPr>
            <a:r>
              <a:rPr lang="en-US" sz="2200" dirty="0" smtClean="0"/>
              <a:t>On-Line Micro-column MIP Approach for Sample Extraction of Urinary NNAL was developed</a:t>
            </a:r>
          </a:p>
          <a:p>
            <a:pPr lvl="1" indent="-457200">
              <a:lnSpc>
                <a:spcPct val="150000"/>
              </a:lnSpc>
              <a:buFont typeface="Wingdings" pitchFamily="2" charset="2"/>
              <a:buChar char="§"/>
            </a:pPr>
            <a:r>
              <a:rPr lang="en-US" sz="2200" dirty="0" smtClean="0"/>
              <a:t>Method was validated</a:t>
            </a:r>
          </a:p>
          <a:p>
            <a:pPr lvl="1" indent="-457200">
              <a:lnSpc>
                <a:spcPct val="150000"/>
              </a:lnSpc>
              <a:buFont typeface="Wingdings" pitchFamily="2" charset="2"/>
              <a:buChar char="§"/>
            </a:pPr>
            <a:r>
              <a:rPr lang="en-US" sz="2200" dirty="0" smtClean="0"/>
              <a:t>Advantages compared to off-line SPE format (published method): </a:t>
            </a:r>
          </a:p>
          <a:p>
            <a:pPr lvl="2" indent="-457200">
              <a:lnSpc>
                <a:spcPct val="150000"/>
              </a:lnSpc>
              <a:buFont typeface="Wingdings" pitchFamily="2" charset="2"/>
              <a:buChar char="Ø"/>
            </a:pPr>
            <a:r>
              <a:rPr lang="en-US" sz="1600" dirty="0" smtClean="0"/>
              <a:t>High throughput, </a:t>
            </a:r>
          </a:p>
          <a:p>
            <a:pPr lvl="2" indent="-457200">
              <a:lnSpc>
                <a:spcPct val="150000"/>
              </a:lnSpc>
              <a:buFont typeface="Wingdings" pitchFamily="2" charset="2"/>
              <a:buChar char="Ø"/>
            </a:pPr>
            <a:r>
              <a:rPr lang="en-US" sz="1600" dirty="0" smtClean="0"/>
              <a:t>Automation and Minimal sample handling, </a:t>
            </a:r>
          </a:p>
          <a:p>
            <a:pPr lvl="2" indent="-457200">
              <a:lnSpc>
                <a:spcPct val="150000"/>
              </a:lnSpc>
              <a:buFont typeface="Wingdings" pitchFamily="2" charset="2"/>
              <a:buChar char="Ø"/>
            </a:pPr>
            <a:r>
              <a:rPr lang="en-US" sz="1600" dirty="0" smtClean="0"/>
              <a:t>Low sample volume (5 mL in conventional SPE format v/s 200 </a:t>
            </a:r>
            <a:r>
              <a:rPr lang="el-GR" sz="1600" dirty="0" smtClean="0"/>
              <a:t>μ</a:t>
            </a:r>
            <a:r>
              <a:rPr lang="en-US" sz="1600" dirty="0" smtClean="0"/>
              <a:t>L), </a:t>
            </a:r>
          </a:p>
          <a:p>
            <a:pPr lvl="2" indent="-457200">
              <a:lnSpc>
                <a:spcPct val="150000"/>
              </a:lnSpc>
              <a:buFont typeface="Wingdings" pitchFamily="2" charset="2"/>
              <a:buChar char="Ø"/>
            </a:pPr>
            <a:r>
              <a:rPr lang="en-US" sz="1600" dirty="0" smtClean="0"/>
              <a:t>No degradation due to evaporation step</a:t>
            </a:r>
          </a:p>
          <a:p>
            <a:pPr lvl="2" indent="-457200">
              <a:lnSpc>
                <a:spcPct val="150000"/>
              </a:lnSpc>
              <a:buFont typeface="Wingdings" pitchFamily="2" charset="2"/>
              <a:buChar char="Ø"/>
            </a:pPr>
            <a:r>
              <a:rPr lang="en-US" sz="1600" dirty="0" smtClean="0"/>
              <a:t>Low cost – Reusable cartridge (~300 injections)</a:t>
            </a:r>
          </a:p>
          <a:p>
            <a:pPr lvl="1" indent="-457200">
              <a:lnSpc>
                <a:spcPct val="150000"/>
              </a:lnSpc>
              <a:buFont typeface="Wingdings" pitchFamily="2" charset="2"/>
              <a:buChar char="§"/>
            </a:pPr>
            <a:r>
              <a:rPr lang="en-US" sz="2200" dirty="0" smtClean="0"/>
              <a:t>Issues of Ion Suppression Matrix Effects were addressed</a:t>
            </a:r>
          </a:p>
          <a:p>
            <a:pPr lvl="1" indent="-457200">
              <a:lnSpc>
                <a:spcPct val="150000"/>
              </a:lnSpc>
              <a:buFont typeface="Wingdings" pitchFamily="2" charset="2"/>
              <a:buChar char="§"/>
            </a:pPr>
            <a:r>
              <a:rPr lang="en-US" sz="2200" dirty="0" smtClean="0"/>
              <a:t>Real Sample Analysis was performed</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Acknowledgments</a:t>
            </a:r>
            <a:endParaRPr lang="en-US" sz="3200" u="sng" cap="small" dirty="0">
              <a:solidFill>
                <a:srgbClr val="730000"/>
              </a:solidFill>
            </a:endParaRPr>
          </a:p>
        </p:txBody>
      </p:sp>
      <p:sp>
        <p:nvSpPr>
          <p:cNvPr id="3" name="Content Placeholder 2"/>
          <p:cNvSpPr>
            <a:spLocks noGrp="1"/>
          </p:cNvSpPr>
          <p:nvPr>
            <p:ph idx="1"/>
          </p:nvPr>
        </p:nvSpPr>
        <p:spPr>
          <a:xfrm>
            <a:off x="457200" y="1341437"/>
            <a:ext cx="8229600" cy="4525963"/>
          </a:xfrm>
        </p:spPr>
        <p:txBody>
          <a:bodyPr>
            <a:normAutofit fontScale="47500" lnSpcReduction="20000"/>
          </a:bodyPr>
          <a:lstStyle/>
          <a:p>
            <a:r>
              <a:rPr lang="en-US" u="sng" dirty="0" smtClean="0"/>
              <a:t>PhD Advisor</a:t>
            </a:r>
          </a:p>
          <a:p>
            <a:r>
              <a:rPr lang="en-US" b="1" dirty="0" smtClean="0"/>
              <a:t>H Thomas Karnes, PhD</a:t>
            </a:r>
          </a:p>
          <a:p>
            <a:endParaRPr lang="en-US" b="1" dirty="0" smtClean="0"/>
          </a:p>
          <a:p>
            <a:r>
              <a:rPr lang="en-US" u="sng" dirty="0" smtClean="0"/>
              <a:t>PhD Committee Members</a:t>
            </a:r>
          </a:p>
          <a:p>
            <a:r>
              <a:rPr lang="en-US" b="1" dirty="0" smtClean="0"/>
              <a:t>Sarah </a:t>
            </a:r>
            <a:r>
              <a:rPr lang="en-US" b="1" dirty="0" err="1" smtClean="0"/>
              <a:t>Rutan</a:t>
            </a:r>
            <a:r>
              <a:rPr lang="en-US" b="1" dirty="0" smtClean="0"/>
              <a:t>, PhD</a:t>
            </a:r>
          </a:p>
          <a:p>
            <a:r>
              <a:rPr lang="en-US" b="1" dirty="0" smtClean="0"/>
              <a:t>John R James, PhD</a:t>
            </a:r>
          </a:p>
          <a:p>
            <a:r>
              <a:rPr lang="en-US" b="1" dirty="0" smtClean="0"/>
              <a:t>Les </a:t>
            </a:r>
            <a:r>
              <a:rPr lang="en-US" b="1" dirty="0" err="1" smtClean="0"/>
              <a:t>Edinboro</a:t>
            </a:r>
            <a:r>
              <a:rPr lang="en-US" b="1" dirty="0" smtClean="0"/>
              <a:t>, PhD</a:t>
            </a:r>
          </a:p>
          <a:p>
            <a:r>
              <a:rPr lang="en-US" b="1" dirty="0" smtClean="0"/>
              <a:t>John Hackett, PhD</a:t>
            </a:r>
          </a:p>
          <a:p>
            <a:endParaRPr lang="en-US" b="1" dirty="0" smtClean="0"/>
          </a:p>
          <a:p>
            <a:r>
              <a:rPr lang="en-US" u="sng" dirty="0" smtClean="0"/>
              <a:t>VCU Bioanalytical Core Lab Service Center</a:t>
            </a:r>
          </a:p>
          <a:p>
            <a:r>
              <a:rPr lang="en-US" b="1" dirty="0" smtClean="0"/>
              <a:t>Matthew </a:t>
            </a:r>
            <a:r>
              <a:rPr lang="en-US" b="1" dirty="0" err="1" smtClean="0"/>
              <a:t>Halquist</a:t>
            </a:r>
            <a:endParaRPr lang="en-US" b="1" dirty="0" smtClean="0"/>
          </a:p>
          <a:p>
            <a:r>
              <a:rPr lang="en-US" b="1" dirty="0" smtClean="0"/>
              <a:t>Michael Peoples, PhD</a:t>
            </a:r>
          </a:p>
          <a:p>
            <a:endParaRPr lang="en-US" b="1" dirty="0" smtClean="0"/>
          </a:p>
          <a:p>
            <a:r>
              <a:rPr lang="en-US" u="sng" dirty="0" smtClean="0"/>
              <a:t>VCU Nephrology Core Lab</a:t>
            </a:r>
          </a:p>
          <a:p>
            <a:r>
              <a:rPr lang="en-US" b="1" dirty="0" smtClean="0"/>
              <a:t>Christine Farthing</a:t>
            </a:r>
          </a:p>
          <a:p>
            <a:endParaRPr lang="en-US" b="1" dirty="0" smtClean="0"/>
          </a:p>
          <a:p>
            <a:r>
              <a:rPr lang="en-US" u="sng" dirty="0" err="1" smtClean="0"/>
              <a:t>Supelco</a:t>
            </a:r>
            <a:endParaRPr lang="en-US" u="sng" dirty="0" smtClean="0"/>
          </a:p>
          <a:p>
            <a:r>
              <a:rPr lang="en-US" b="1" dirty="0" smtClean="0"/>
              <a:t>An Trinh, PhD</a:t>
            </a:r>
          </a:p>
          <a:p>
            <a:r>
              <a:rPr lang="en-US" b="1" dirty="0" err="1" smtClean="0"/>
              <a:t>Georgianne</a:t>
            </a:r>
            <a:r>
              <a:rPr lang="en-US" b="1" dirty="0" smtClean="0"/>
              <a:t> </a:t>
            </a:r>
            <a:r>
              <a:rPr lang="en-US" b="1" dirty="0" err="1" smtClean="0"/>
              <a:t>Fenchak</a:t>
            </a:r>
            <a:endParaRPr lang="en-US" b="1" dirty="0" smtClean="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BIOS/Contact info</a:t>
            </a:r>
            <a:endParaRPr lang="en-US" sz="3200" u="sng" cap="small" dirty="0">
              <a:solidFill>
                <a:srgbClr val="730000"/>
              </a:solidFill>
            </a:endParaRPr>
          </a:p>
        </p:txBody>
      </p:sp>
      <p:sp>
        <p:nvSpPr>
          <p:cNvPr id="3" name="Content Placeholder 2"/>
          <p:cNvSpPr>
            <a:spLocks noGrp="1"/>
          </p:cNvSpPr>
          <p:nvPr>
            <p:ph idx="1"/>
          </p:nvPr>
        </p:nvSpPr>
        <p:spPr>
          <a:xfrm>
            <a:off x="457200" y="1371600"/>
            <a:ext cx="5943600" cy="4525963"/>
          </a:xfrm>
        </p:spPr>
        <p:txBody>
          <a:bodyPr>
            <a:normAutofit/>
          </a:bodyPr>
          <a:lstStyle/>
          <a:p>
            <a:pPr marL="0" indent="0" algn="just">
              <a:buNone/>
            </a:pPr>
            <a:r>
              <a:rPr lang="en-US" sz="1600" dirty="0" smtClean="0"/>
              <a:t>Kumar Shah, </a:t>
            </a:r>
            <a:r>
              <a:rPr lang="en-US" sz="1600" dirty="0" err="1" smtClean="0"/>
              <a:t>M.Tech</a:t>
            </a:r>
            <a:r>
              <a:rPr lang="en-US" sz="1600" dirty="0" smtClean="0"/>
              <a:t>., is currently pursuing his PhD in Pharmaceutics at Virginia Commonwealth University (VCU), Richmond, VA, USA. He also works as a research assistant in the VCU Bioanalytical Core Laboratory and Research Center. Kumar has completed his </a:t>
            </a:r>
            <a:r>
              <a:rPr lang="en-US" sz="1600" dirty="0" err="1" smtClean="0"/>
              <a:t>M.Tech</a:t>
            </a:r>
            <a:r>
              <a:rPr lang="en-US" sz="1600" dirty="0" smtClean="0"/>
              <a:t> and </a:t>
            </a:r>
            <a:r>
              <a:rPr lang="en-US" sz="1600" dirty="0" err="1" smtClean="0"/>
              <a:t>B.Tech</a:t>
            </a:r>
            <a:r>
              <a:rPr lang="en-US" sz="1600" dirty="0" smtClean="0"/>
              <a:t> in Pharmaceuticals and Fine Chemicals from the Institute of Chemical Technology, University of Mumbai. Presently, Kumar is working on the analysis of tobacco specific nitrosamines in biological matrices based on microfluidic sample extraction using molecularly imprinted polymers and LC/MS-MS. His current research interests include pharmaceutical applications of bioanalytical chemistry, biological sample preparation, validation and control of bioanalytical methods, matrix effects in mass spectrometry. Apart from these, Kumar also has interest in the area of drug delivery technology, particularly development of colloidal drug delivery and </a:t>
            </a:r>
            <a:r>
              <a:rPr lang="en-US" sz="1600" dirty="0" err="1" smtClean="0"/>
              <a:t>nanoparticle</a:t>
            </a:r>
            <a:r>
              <a:rPr lang="en-US" sz="1600" dirty="0" smtClean="0"/>
              <a:t> based systems. Kumar is affiliated to various professional bodies including American Association of Pharmaceutical Scientists (AAPS), Indian Pharmaceutical Association (IPA) and UICT Alumni Association.</a:t>
            </a:r>
          </a:p>
          <a:p>
            <a:pPr marL="0" indent="0" algn="just">
              <a:buNone/>
            </a:pPr>
            <a:endParaRPr lang="en-US" sz="1600"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7" name="Picture 2" descr="IMG_2696"/>
          <p:cNvPicPr>
            <a:picLocks noChangeAspect="1" noChangeArrowheads="1"/>
          </p:cNvPicPr>
          <p:nvPr/>
        </p:nvPicPr>
        <p:blipFill>
          <a:blip r:embed="rId6">
            <a:lum bright="24000" contrast="42000"/>
          </a:blip>
          <a:srcRect/>
          <a:stretch>
            <a:fillRect/>
          </a:stretch>
        </p:blipFill>
        <p:spPr bwMode="auto">
          <a:xfrm>
            <a:off x="7086600" y="1524000"/>
            <a:ext cx="1600200" cy="2057400"/>
          </a:xfrm>
          <a:prstGeom prst="rect">
            <a:avLst/>
          </a:prstGeom>
          <a:noFill/>
          <a:ln w="9525">
            <a:noFill/>
            <a:miter lim="800000"/>
            <a:headEnd/>
            <a:tailEnd/>
          </a:ln>
        </p:spPr>
      </p:pic>
      <p:sp>
        <p:nvSpPr>
          <p:cNvPr id="8" name="Rectangle 7"/>
          <p:cNvSpPr/>
          <p:nvPr/>
        </p:nvSpPr>
        <p:spPr>
          <a:xfrm>
            <a:off x="6858000" y="3581400"/>
            <a:ext cx="2209800" cy="1138773"/>
          </a:xfrm>
          <a:prstGeom prst="rect">
            <a:avLst/>
          </a:prstGeom>
        </p:spPr>
        <p:txBody>
          <a:bodyPr wrap="square">
            <a:spAutoFit/>
          </a:bodyPr>
          <a:lstStyle/>
          <a:p>
            <a:pPr algn="just"/>
            <a:endParaRPr lang="en-US" sz="1200" dirty="0" smtClean="0"/>
          </a:p>
          <a:p>
            <a:pPr algn="just"/>
            <a:r>
              <a:rPr lang="en-US" sz="1400" dirty="0" smtClean="0">
                <a:latin typeface="Times New Roman" pitchFamily="18" charset="0"/>
                <a:cs typeface="Times New Roman" pitchFamily="18" charset="0"/>
              </a:rPr>
              <a:t>Email: </a:t>
            </a:r>
            <a:r>
              <a:rPr lang="en-US" sz="1400" b="1" dirty="0" smtClean="0">
                <a:solidFill>
                  <a:srgbClr val="002060"/>
                </a:solidFill>
                <a:latin typeface="Times New Roman" pitchFamily="18" charset="0"/>
                <a:cs typeface="Times New Roman" pitchFamily="18" charset="0"/>
              </a:rPr>
              <a:t>shahka2@mymail.vcu.edu</a:t>
            </a:r>
          </a:p>
          <a:p>
            <a:pPr algn="just"/>
            <a:r>
              <a:rPr lang="en-US" sz="1400" b="1" dirty="0" smtClean="0">
                <a:solidFill>
                  <a:srgbClr val="002060"/>
                </a:solidFill>
                <a:latin typeface="Times New Roman" pitchFamily="18" charset="0"/>
                <a:cs typeface="Times New Roman" pitchFamily="18" charset="0"/>
              </a:rPr>
              <a:t>	</a:t>
            </a:r>
            <a:r>
              <a:rPr lang="en-US" sz="1400" b="1" dirty="0" smtClean="0">
                <a:solidFill>
                  <a:srgbClr val="002060"/>
                </a:solidFill>
                <a:latin typeface="Times New Roman" pitchFamily="18" charset="0"/>
                <a:cs typeface="Times New Roman" pitchFamily="18" charset="0"/>
              </a:rPr>
              <a:t>       kumar_vcu@hotmail.com</a:t>
            </a:r>
            <a:endParaRPr lang="en-US" sz="1400"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dirty="0"/>
          </a:p>
        </p:txBody>
      </p:sp>
      <p:sp>
        <p:nvSpPr>
          <p:cNvPr id="3" name="Content Placeholder 2"/>
          <p:cNvSpPr>
            <a:spLocks noGrp="1"/>
          </p:cNvSpPr>
          <p:nvPr>
            <p:ph idx="1"/>
          </p:nvPr>
        </p:nvSpPr>
        <p:spPr>
          <a:xfrm>
            <a:off x="457200" y="1066800"/>
            <a:ext cx="8229600" cy="4525963"/>
          </a:xfrm>
        </p:spPr>
        <p:txBody>
          <a:bodyPr>
            <a:noAutofit/>
          </a:bodyPr>
          <a:lstStyle/>
          <a:p>
            <a:pPr marL="0" indent="0" algn="just">
              <a:buNone/>
            </a:pPr>
            <a:r>
              <a:rPr lang="en-US" sz="1600" b="1" dirty="0" smtClean="0"/>
              <a:t>Results.</a:t>
            </a:r>
            <a:r>
              <a:rPr lang="en-US" sz="1600" dirty="0" smtClean="0"/>
              <a:t> The method was optimized for several parameters including  wash step flow-rate (~0.25 mL/min), wash time(~3 minutes), sample pH (5-7) and injection volume (200 </a:t>
            </a:r>
            <a:r>
              <a:rPr lang="en-US" sz="1600" dirty="0" err="1" smtClean="0"/>
              <a:t>μL</a:t>
            </a:r>
            <a:r>
              <a:rPr lang="en-US" sz="1600" dirty="0" smtClean="0"/>
              <a:t>). A post-column infusion study with undiluted urine as the matrix revealed the presence of a matrix effect which caused a drop in response when compared with neat solutions. In order to reduce the ion suppression, a reverse phase C18 column was introduced in line with the MIP micro-column to further resolve the analyte peak from the region of suppression. The method was validated according to the FDA method validation guidance and was found to be selective, precise and accurate [Intra-run accuracy and precision were within ±14.8% (%DFN) and 11.3% (%RSD) respectively]. Real sample data analysis revealed patterns in the extent of NNAL metabolism. Four separate clusters for potential cancer risk were observed based on the levels of NNAL, NNAL-glucuronide and the ratio of NNAL-glucuronide to NNAL levels.  </a:t>
            </a:r>
          </a:p>
          <a:p>
            <a:pPr marL="0" indent="0" algn="just">
              <a:buNone/>
            </a:pPr>
            <a:endParaRPr lang="en-US" sz="1100" dirty="0" smtClean="0"/>
          </a:p>
          <a:p>
            <a:pPr marL="0" indent="0" algn="just">
              <a:buNone/>
            </a:pPr>
            <a:r>
              <a:rPr lang="en-US" sz="1600" b="1" dirty="0" smtClean="0"/>
              <a:t>Conclusions.</a:t>
            </a:r>
            <a:r>
              <a:rPr lang="en-US" sz="1600" dirty="0" smtClean="0"/>
              <a:t> An on-line Microfluidic sample extraction method using MIPs combined with LC-MS/MS was developed for determination urinary NNAL and its glucuronide conjugate in human urine. The method demonstrated high throughput, was automated with minimal sample handling, required a low sample volume (5 mL in conventional SPE format v/s 200 </a:t>
            </a:r>
            <a:r>
              <a:rPr lang="en-US" sz="1600" dirty="0" err="1" smtClean="0"/>
              <a:t>μL</a:t>
            </a:r>
            <a:r>
              <a:rPr lang="en-US" sz="1600" dirty="0" smtClean="0"/>
              <a:t>), no degradation can occur due to an evaporation step, the method is low cost with reusable cartridges (~300 injections). The method is suitable for the study of the relationship between NNAL metabolic patterns among smokers and the potential cancer risks. </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4525963"/>
          </a:xfrm>
        </p:spPr>
        <p:txBody>
          <a:bodyPr/>
          <a:lstStyle/>
          <a:p>
            <a:pPr lvl="1" indent="-457200">
              <a:lnSpc>
                <a:spcPct val="200000"/>
              </a:lnSpc>
              <a:buFont typeface="Wingdings" pitchFamily="2" charset="2"/>
              <a:buChar char="§"/>
            </a:pPr>
            <a:r>
              <a:rPr lang="en-US" sz="2200" dirty="0" smtClean="0"/>
              <a:t>Worldwide Tobacco Problem </a:t>
            </a:r>
          </a:p>
          <a:p>
            <a:pPr lvl="1" indent="-457200">
              <a:lnSpc>
                <a:spcPct val="200000"/>
              </a:lnSpc>
              <a:buFont typeface="Wingdings" pitchFamily="2" charset="2"/>
              <a:buChar char="§"/>
            </a:pPr>
            <a:r>
              <a:rPr lang="en-US" sz="2200" dirty="0" smtClean="0"/>
              <a:t>TSNAs - important groups of carcinogens in tobacco products</a:t>
            </a:r>
          </a:p>
          <a:p>
            <a:pPr lvl="1" indent="-457200">
              <a:lnSpc>
                <a:spcPct val="200000"/>
              </a:lnSpc>
              <a:buFont typeface="Wingdings" pitchFamily="2" charset="2"/>
              <a:buChar char="§"/>
            </a:pPr>
            <a:r>
              <a:rPr lang="en-US" sz="2200" dirty="0" smtClean="0"/>
              <a:t>Important role in cancer induction by tobacco products</a:t>
            </a:r>
          </a:p>
          <a:p>
            <a:pPr lvl="1" indent="-457200">
              <a:lnSpc>
                <a:spcPct val="200000"/>
              </a:lnSpc>
              <a:buFont typeface="Wingdings" pitchFamily="2" charset="2"/>
              <a:buChar char="§"/>
            </a:pPr>
            <a:r>
              <a:rPr lang="en-US" sz="2200" dirty="0" smtClean="0"/>
              <a:t>Occur </a:t>
            </a:r>
            <a:r>
              <a:rPr lang="en-US" sz="2200" u="sng" dirty="0" smtClean="0"/>
              <a:t>only</a:t>
            </a:r>
            <a:r>
              <a:rPr lang="en-US" sz="2200" dirty="0" smtClean="0"/>
              <a:t> in tobacco products</a:t>
            </a:r>
          </a:p>
          <a:p>
            <a:pPr lvl="1" indent="-457200">
              <a:lnSpc>
                <a:spcPct val="200000"/>
              </a:lnSpc>
              <a:buFont typeface="Wingdings" pitchFamily="2" charset="2"/>
              <a:buChar char="§"/>
            </a:pPr>
            <a:r>
              <a:rPr lang="en-US" sz="2200" dirty="0" smtClean="0"/>
              <a:t>NNK considered carcinogenic to humans by IARC.</a:t>
            </a:r>
          </a:p>
          <a:p>
            <a:pPr lvl="1" indent="-457200">
              <a:lnSpc>
                <a:spcPct val="200000"/>
              </a:lnSpc>
              <a:buFont typeface="Wingdings" pitchFamily="2" charset="2"/>
              <a:buChar char="§"/>
            </a:pPr>
            <a:r>
              <a:rPr lang="en-US" sz="2200" dirty="0" smtClean="0"/>
              <a:t>Most important lung carcinogen </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Title 6"/>
          <p:cNvSpPr>
            <a:spLocks noGrp="1"/>
          </p:cNvSpPr>
          <p:nvPr>
            <p:ph type="title"/>
          </p:nvPr>
        </p:nvSpPr>
        <p:spPr/>
        <p:txBody>
          <a:bodyPr>
            <a:normAutofit fontScale="90000"/>
          </a:bodyPr>
          <a:lstStyle/>
          <a:p>
            <a:r>
              <a:rPr lang="en-US" sz="3600" u="sng" cap="small" dirty="0" smtClean="0">
                <a:solidFill>
                  <a:srgbClr val="730000"/>
                </a:solidFill>
              </a:rPr>
              <a:t>Tobacco Specific Nitrosamines (TSNAs)</a:t>
            </a:r>
            <a:r>
              <a:rPr lang="en-US" dirty="0" smtClean="0"/>
              <a:t/>
            </a:r>
            <a:br>
              <a:rPr lang="en-US" dirty="0" smtClean="0"/>
            </a:br>
            <a:endParaRPr lang="en-US" dirty="0"/>
          </a:p>
        </p:txBody>
      </p:sp>
      <p:pic>
        <p:nvPicPr>
          <p:cNvPr id="12" name="Picture 11"/>
          <p:cNvPicPr>
            <a:picLocks noChangeAspect="1" noChangeArrowheads="1"/>
          </p:cNvPicPr>
          <p:nvPr/>
        </p:nvPicPr>
        <p:blipFill>
          <a:blip r:embed="rId6" cstate="print"/>
          <a:srcRect/>
          <a:stretch>
            <a:fillRect/>
          </a:stretch>
        </p:blipFill>
        <p:spPr bwMode="auto">
          <a:xfrm>
            <a:off x="7315200" y="4038600"/>
            <a:ext cx="1666875" cy="896937"/>
          </a:xfrm>
          <a:prstGeom prst="rect">
            <a:avLst/>
          </a:prstGeom>
          <a:noFill/>
          <a:ln w="9525">
            <a:noFill/>
            <a:miter lim="800000"/>
            <a:headEnd/>
            <a:tailEnd/>
          </a:ln>
          <a:effectLst/>
        </p:spPr>
      </p:pic>
      <p:sp>
        <p:nvSpPr>
          <p:cNvPr id="13" name="Rectangle 12"/>
          <p:cNvSpPr/>
          <p:nvPr/>
        </p:nvSpPr>
        <p:spPr>
          <a:xfrm>
            <a:off x="5638800" y="5638800"/>
            <a:ext cx="3505200" cy="1169551"/>
          </a:xfrm>
          <a:prstGeom prst="rect">
            <a:avLst/>
          </a:prstGeom>
        </p:spPr>
        <p:txBody>
          <a:bodyPr wrap="square">
            <a:spAutoFit/>
          </a:bodyPr>
          <a:lstStyle/>
          <a:p>
            <a:r>
              <a:rPr lang="en-US" sz="1400" b="1" dirty="0" smtClean="0"/>
              <a:t>NNK</a:t>
            </a:r>
            <a:r>
              <a:rPr lang="en-US" sz="1400" dirty="0" smtClean="0"/>
              <a:t>: 4-(</a:t>
            </a:r>
            <a:r>
              <a:rPr lang="en-US" sz="1400" dirty="0" err="1" smtClean="0"/>
              <a:t>methylnitrosamino</a:t>
            </a:r>
            <a:r>
              <a:rPr lang="en-US" sz="1400" dirty="0" smtClean="0"/>
              <a:t>)-1-(3-pyridyl)-1-butanone;   </a:t>
            </a:r>
          </a:p>
          <a:p>
            <a:r>
              <a:rPr lang="en-US" sz="1400" b="1" dirty="0" smtClean="0"/>
              <a:t>NNN</a:t>
            </a:r>
            <a:r>
              <a:rPr lang="en-US" sz="1400" dirty="0" smtClean="0"/>
              <a:t>: </a:t>
            </a:r>
            <a:r>
              <a:rPr lang="en-US" sz="1400" dirty="0" err="1" smtClean="0"/>
              <a:t>N'-Nitrosonornicotine</a:t>
            </a:r>
            <a:endParaRPr lang="en-US" sz="1400" dirty="0" smtClean="0"/>
          </a:p>
          <a:p>
            <a:endParaRPr lang="en-US" sz="1400" dirty="0" smtClean="0"/>
          </a:p>
          <a:p>
            <a:r>
              <a:rPr lang="en-US" sz="1400" dirty="0" err="1" smtClean="0"/>
              <a:t>S.S.Hecht</a:t>
            </a:r>
            <a:r>
              <a:rPr lang="en-US" sz="1400" dirty="0" smtClean="0"/>
              <a:t>. </a:t>
            </a:r>
            <a:r>
              <a:rPr lang="en-US" sz="1400" i="1" dirty="0" smtClean="0"/>
              <a:t>Nat. Rev. Cancer.</a:t>
            </a:r>
            <a:r>
              <a:rPr lang="en-US" sz="1400" dirty="0" smtClean="0"/>
              <a:t> (2003) 3, pp:733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TSNAs and Cancer Risk</a:t>
            </a:r>
          </a:p>
        </p:txBody>
      </p:sp>
      <p:sp>
        <p:nvSpPr>
          <p:cNvPr id="3" name="Content Placeholder 2"/>
          <p:cNvSpPr>
            <a:spLocks noGrp="1"/>
          </p:cNvSpPr>
          <p:nvPr>
            <p:ph idx="1"/>
          </p:nvPr>
        </p:nvSpPr>
        <p:spPr>
          <a:xfrm>
            <a:off x="457200" y="1219200"/>
            <a:ext cx="3962400" cy="4525963"/>
          </a:xfrm>
        </p:spPr>
        <p:txBody>
          <a:bodyPr>
            <a:normAutofit fontScale="55000" lnSpcReduction="20000"/>
          </a:bodyPr>
          <a:lstStyle/>
          <a:p>
            <a:pPr marL="457200" indent="-457200" algn="just">
              <a:lnSpc>
                <a:spcPct val="160000"/>
              </a:lnSpc>
              <a:buFont typeface="Wingdings" pitchFamily="2" charset="2"/>
              <a:buChar char="§"/>
            </a:pPr>
            <a:r>
              <a:rPr lang="en-US" dirty="0" smtClean="0"/>
              <a:t>NNK extensively reduced to NNAL in human body which is also carcinogenic</a:t>
            </a:r>
          </a:p>
          <a:p>
            <a:pPr marL="457200" indent="-457200" algn="just">
              <a:lnSpc>
                <a:spcPct val="160000"/>
              </a:lnSpc>
              <a:buFont typeface="Wingdings" pitchFamily="2" charset="2"/>
              <a:buChar char="§"/>
            </a:pPr>
            <a:r>
              <a:rPr lang="en-US" dirty="0" smtClean="0">
                <a:latin typeface="Symbol" pitchFamily="18" charset="2"/>
              </a:rPr>
              <a:t>a</a:t>
            </a:r>
            <a:r>
              <a:rPr lang="en-US" dirty="0" smtClean="0"/>
              <a:t>-hydroxylation activation pathway for NNK and NNAL to form DNA adducts is non-specific</a:t>
            </a:r>
          </a:p>
          <a:p>
            <a:pPr marL="457200" indent="-457200" algn="just">
              <a:lnSpc>
                <a:spcPct val="160000"/>
              </a:lnSpc>
              <a:buFont typeface="Wingdings" pitchFamily="2" charset="2"/>
              <a:buChar char="§"/>
            </a:pPr>
            <a:r>
              <a:rPr lang="en-US" dirty="0" smtClean="0"/>
              <a:t>NNAL forms glucuronide detoxification products</a:t>
            </a:r>
          </a:p>
          <a:p>
            <a:pPr marL="457200" indent="-457200" algn="just">
              <a:lnSpc>
                <a:spcPct val="160000"/>
              </a:lnSpc>
              <a:buFont typeface="Wingdings" pitchFamily="2" charset="2"/>
              <a:buChar char="§"/>
            </a:pPr>
            <a:r>
              <a:rPr lang="en-US" dirty="0" smtClean="0"/>
              <a:t>Ratio of NNAL and NNAL-</a:t>
            </a:r>
            <a:r>
              <a:rPr lang="en-US" dirty="0" err="1" smtClean="0"/>
              <a:t>Gluc</a:t>
            </a:r>
            <a:r>
              <a:rPr lang="en-US" dirty="0" smtClean="0"/>
              <a:t> in urine may be related to cancer risk (Both &lt; 1 </a:t>
            </a:r>
            <a:r>
              <a:rPr lang="en-US" dirty="0" err="1" smtClean="0"/>
              <a:t>ng</a:t>
            </a:r>
            <a:r>
              <a:rPr lang="en-US" dirty="0" smtClean="0"/>
              <a:t>/mL in urine)</a:t>
            </a:r>
            <a:endParaRPr lang="en-US"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7" name="Group 3"/>
          <p:cNvGrpSpPr>
            <a:grpSpLocks/>
          </p:cNvGrpSpPr>
          <p:nvPr/>
        </p:nvGrpSpPr>
        <p:grpSpPr bwMode="auto">
          <a:xfrm>
            <a:off x="4876801" y="1371602"/>
            <a:ext cx="4114802" cy="4572005"/>
            <a:chOff x="1341" y="868"/>
            <a:chExt cx="3219" cy="3276"/>
          </a:xfrm>
        </p:grpSpPr>
        <p:pic>
          <p:nvPicPr>
            <p:cNvPr id="8" name="Picture 4"/>
            <p:cNvPicPr>
              <a:picLocks noChangeAspect="1" noChangeArrowheads="1"/>
            </p:cNvPicPr>
            <p:nvPr/>
          </p:nvPicPr>
          <p:blipFill>
            <a:blip r:embed="rId6" cstate="print"/>
            <a:srcRect/>
            <a:stretch>
              <a:fillRect/>
            </a:stretch>
          </p:blipFill>
          <p:spPr bwMode="auto">
            <a:xfrm>
              <a:off x="1341" y="868"/>
              <a:ext cx="3078" cy="3260"/>
            </a:xfrm>
            <a:prstGeom prst="rect">
              <a:avLst/>
            </a:prstGeom>
            <a:noFill/>
            <a:ln w="9525">
              <a:noFill/>
              <a:miter lim="800000"/>
              <a:headEnd/>
              <a:tailEnd/>
            </a:ln>
          </p:spPr>
        </p:pic>
        <p:sp>
          <p:nvSpPr>
            <p:cNvPr id="9" name="Text Box 5"/>
            <p:cNvSpPr txBox="1">
              <a:spLocks noChangeArrowheads="1"/>
            </p:cNvSpPr>
            <p:nvPr/>
          </p:nvSpPr>
          <p:spPr bwMode="auto">
            <a:xfrm>
              <a:off x="3071" y="1440"/>
              <a:ext cx="1056" cy="187"/>
            </a:xfrm>
            <a:prstGeom prst="rect">
              <a:avLst/>
            </a:prstGeom>
            <a:noFill/>
            <a:ln w="9525">
              <a:noFill/>
              <a:miter lim="800000"/>
              <a:headEnd/>
              <a:tailEnd/>
            </a:ln>
          </p:spPr>
          <p:txBody>
            <a:bodyPr>
              <a:spAutoFit/>
            </a:bodyPr>
            <a:lstStyle/>
            <a:p>
              <a:pPr algn="l">
                <a:spcBef>
                  <a:spcPct val="50000"/>
                </a:spcBef>
              </a:pPr>
              <a:r>
                <a:rPr lang="en-US" sz="1000" b="1">
                  <a:solidFill>
                    <a:srgbClr val="CC0000"/>
                  </a:solidFill>
                </a:rPr>
                <a:t>(Carcinogenic)</a:t>
              </a:r>
            </a:p>
          </p:txBody>
        </p:sp>
        <p:sp>
          <p:nvSpPr>
            <p:cNvPr id="10" name="Text Box 6"/>
            <p:cNvSpPr txBox="1">
              <a:spLocks noChangeArrowheads="1"/>
            </p:cNvSpPr>
            <p:nvPr/>
          </p:nvSpPr>
          <p:spPr bwMode="auto">
            <a:xfrm>
              <a:off x="3216" y="2208"/>
              <a:ext cx="1056" cy="187"/>
            </a:xfrm>
            <a:prstGeom prst="rect">
              <a:avLst/>
            </a:prstGeom>
            <a:noFill/>
            <a:ln w="9525">
              <a:noFill/>
              <a:miter lim="800000"/>
              <a:headEnd/>
              <a:tailEnd/>
            </a:ln>
          </p:spPr>
          <p:txBody>
            <a:bodyPr>
              <a:spAutoFit/>
            </a:bodyPr>
            <a:lstStyle/>
            <a:p>
              <a:pPr algn="l">
                <a:spcBef>
                  <a:spcPct val="50000"/>
                </a:spcBef>
              </a:pPr>
              <a:r>
                <a:rPr lang="en-US" sz="1000" b="1">
                  <a:solidFill>
                    <a:srgbClr val="CC0000"/>
                  </a:solidFill>
                </a:rPr>
                <a:t>(Carcinogenic)</a:t>
              </a:r>
            </a:p>
          </p:txBody>
        </p:sp>
        <p:sp>
          <p:nvSpPr>
            <p:cNvPr id="11" name="Text Box 7"/>
            <p:cNvSpPr txBox="1">
              <a:spLocks noChangeArrowheads="1"/>
            </p:cNvSpPr>
            <p:nvPr/>
          </p:nvSpPr>
          <p:spPr bwMode="auto">
            <a:xfrm>
              <a:off x="3504" y="3072"/>
              <a:ext cx="1056" cy="303"/>
            </a:xfrm>
            <a:prstGeom prst="rect">
              <a:avLst/>
            </a:prstGeom>
            <a:noFill/>
            <a:ln w="9525">
              <a:noFill/>
              <a:miter lim="800000"/>
              <a:headEnd/>
              <a:tailEnd/>
            </a:ln>
          </p:spPr>
          <p:txBody>
            <a:bodyPr>
              <a:spAutoFit/>
            </a:bodyPr>
            <a:lstStyle/>
            <a:p>
              <a:pPr algn="l">
                <a:spcBef>
                  <a:spcPct val="50000"/>
                </a:spcBef>
              </a:pPr>
              <a:r>
                <a:rPr lang="en-US" sz="1000" b="1" dirty="0">
                  <a:solidFill>
                    <a:srgbClr val="006600"/>
                  </a:solidFill>
                </a:rPr>
                <a:t>(Detoxification product)</a:t>
              </a:r>
            </a:p>
          </p:txBody>
        </p:sp>
        <p:sp>
          <p:nvSpPr>
            <p:cNvPr id="12" name="Text Box 8"/>
            <p:cNvSpPr txBox="1">
              <a:spLocks noChangeArrowheads="1"/>
            </p:cNvSpPr>
            <p:nvPr/>
          </p:nvSpPr>
          <p:spPr bwMode="auto">
            <a:xfrm>
              <a:off x="3120" y="3841"/>
              <a:ext cx="1056" cy="303"/>
            </a:xfrm>
            <a:prstGeom prst="rect">
              <a:avLst/>
            </a:prstGeom>
            <a:noFill/>
            <a:ln w="9525">
              <a:noFill/>
              <a:miter lim="800000"/>
              <a:headEnd/>
              <a:tailEnd/>
            </a:ln>
          </p:spPr>
          <p:txBody>
            <a:bodyPr>
              <a:spAutoFit/>
            </a:bodyPr>
            <a:lstStyle/>
            <a:p>
              <a:pPr algn="l">
                <a:spcBef>
                  <a:spcPct val="50000"/>
                </a:spcBef>
              </a:pPr>
              <a:r>
                <a:rPr lang="en-US" sz="1000" b="1">
                  <a:solidFill>
                    <a:srgbClr val="006600"/>
                  </a:solidFill>
                </a:rPr>
                <a:t>(Detoxification product)</a:t>
              </a:r>
            </a:p>
          </p:txBody>
        </p:sp>
        <p:sp>
          <p:nvSpPr>
            <p:cNvPr id="13" name="Text Box 9"/>
            <p:cNvSpPr txBox="1">
              <a:spLocks noChangeArrowheads="1"/>
            </p:cNvSpPr>
            <p:nvPr/>
          </p:nvSpPr>
          <p:spPr bwMode="auto">
            <a:xfrm>
              <a:off x="1758" y="1622"/>
              <a:ext cx="1103" cy="279"/>
            </a:xfrm>
            <a:prstGeom prst="rect">
              <a:avLst/>
            </a:prstGeom>
            <a:noFill/>
            <a:ln w="9525">
              <a:noFill/>
              <a:miter lim="800000"/>
              <a:headEnd/>
              <a:tailEnd/>
            </a:ln>
          </p:spPr>
          <p:txBody>
            <a:bodyPr>
              <a:spAutoFit/>
            </a:bodyPr>
            <a:lstStyle/>
            <a:p>
              <a:pPr algn="l">
                <a:spcBef>
                  <a:spcPct val="50000"/>
                </a:spcBef>
              </a:pPr>
              <a:r>
                <a:rPr lang="en-US" sz="900" b="1" dirty="0">
                  <a:solidFill>
                    <a:srgbClr val="000000"/>
                  </a:solidFill>
                </a:rPr>
                <a:t>Extensive metabolism</a:t>
              </a:r>
            </a:p>
          </p:txBody>
        </p:sp>
      </p:grpSp>
      <p:sp>
        <p:nvSpPr>
          <p:cNvPr id="14" name="Rectangle 11"/>
          <p:cNvSpPr>
            <a:spLocks noChangeArrowheads="1"/>
          </p:cNvSpPr>
          <p:nvPr/>
        </p:nvSpPr>
        <p:spPr bwMode="auto">
          <a:xfrm>
            <a:off x="6510662" y="6324600"/>
            <a:ext cx="2480941" cy="415498"/>
          </a:xfrm>
          <a:prstGeom prst="rect">
            <a:avLst/>
          </a:prstGeom>
          <a:noFill/>
          <a:ln w="9525">
            <a:noFill/>
            <a:miter lim="800000"/>
            <a:headEnd/>
            <a:tailEnd/>
          </a:ln>
        </p:spPr>
        <p:txBody>
          <a:bodyPr wrap="square">
            <a:spAutoFit/>
          </a:bodyPr>
          <a:lstStyle/>
          <a:p>
            <a:pPr algn="l" eaLnBrk="1" hangingPunct="1"/>
            <a:r>
              <a:rPr lang="en-US" sz="1050" dirty="0" err="1"/>
              <a:t>S.S.Hecht</a:t>
            </a:r>
            <a:r>
              <a:rPr lang="en-US" sz="1050" dirty="0"/>
              <a:t>. </a:t>
            </a:r>
            <a:r>
              <a:rPr lang="en-US" sz="1050" i="1" dirty="0"/>
              <a:t>Nat. Rev. Cancer.</a:t>
            </a:r>
            <a:r>
              <a:rPr lang="en-US" sz="1050" dirty="0"/>
              <a:t> (2003) 3, </a:t>
            </a:r>
            <a:r>
              <a:rPr lang="en-US" sz="1050" dirty="0" smtClean="0"/>
              <a:t>733;    </a:t>
            </a:r>
          </a:p>
          <a:p>
            <a:pPr algn="l" eaLnBrk="1" hangingPunct="1"/>
            <a:r>
              <a:rPr lang="en-US" sz="1050" dirty="0" smtClean="0"/>
              <a:t>Byrd </a:t>
            </a:r>
            <a:r>
              <a:rPr lang="en-US" sz="1050" dirty="0"/>
              <a:t>GD et al. </a:t>
            </a:r>
            <a:r>
              <a:rPr lang="en-US" sz="1050" i="1" dirty="0"/>
              <a:t>J. Mass Spec.</a:t>
            </a:r>
            <a:r>
              <a:rPr lang="en-US" sz="1050" dirty="0"/>
              <a:t> 2003; 38:98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Molecularly Imprinted Polymers (MIPs) for Sample Extraction</a:t>
            </a:r>
          </a:p>
        </p:txBody>
      </p:sp>
      <p:sp>
        <p:nvSpPr>
          <p:cNvPr id="3" name="Content Placeholder 2"/>
          <p:cNvSpPr>
            <a:spLocks noGrp="1"/>
          </p:cNvSpPr>
          <p:nvPr>
            <p:ph idx="1"/>
          </p:nvPr>
        </p:nvSpPr>
        <p:spPr>
          <a:xfrm>
            <a:off x="457200" y="1417637"/>
            <a:ext cx="8229600" cy="4525963"/>
          </a:xfrm>
        </p:spPr>
        <p:txBody>
          <a:bodyPr/>
          <a:lstStyle/>
          <a:p>
            <a:pPr lvl="1" indent="-457200">
              <a:lnSpc>
                <a:spcPct val="200000"/>
              </a:lnSpc>
              <a:buSzPct val="100000"/>
              <a:buFont typeface="Wingdings" pitchFamily="2" charset="2"/>
              <a:buChar char="§"/>
            </a:pPr>
            <a:r>
              <a:rPr lang="en-US" sz="2200" dirty="0" smtClean="0"/>
              <a:t>Retention mechanism based on molecular recognition – more specific compared to typical SPE</a:t>
            </a:r>
          </a:p>
          <a:p>
            <a:pPr lvl="1" indent="-457200">
              <a:lnSpc>
                <a:spcPct val="200000"/>
              </a:lnSpc>
              <a:buSzPct val="100000"/>
              <a:buFont typeface="Wingdings" pitchFamily="2" charset="2"/>
              <a:buChar char="§"/>
            </a:pPr>
            <a:r>
              <a:rPr lang="en-US" sz="2200" dirty="0" smtClean="0"/>
              <a:t>Overcome drawbacks in development of </a:t>
            </a:r>
            <a:r>
              <a:rPr lang="en-US" sz="2200" dirty="0" err="1" smtClean="0"/>
              <a:t>immunosorbent</a:t>
            </a:r>
            <a:endParaRPr lang="en-US" sz="2200" dirty="0" smtClean="0"/>
          </a:p>
          <a:p>
            <a:pPr lvl="1" indent="-457200">
              <a:lnSpc>
                <a:spcPct val="200000"/>
              </a:lnSpc>
              <a:buSzPct val="100000"/>
              <a:buFont typeface="Wingdings" pitchFamily="2" charset="2"/>
              <a:buChar char="§"/>
            </a:pPr>
            <a:r>
              <a:rPr lang="en-US" sz="2200" dirty="0" smtClean="0"/>
              <a:t>High physical and chemical robustness</a:t>
            </a:r>
          </a:p>
          <a:p>
            <a:pPr lvl="1" indent="-457200">
              <a:lnSpc>
                <a:spcPct val="200000"/>
              </a:lnSpc>
              <a:buSzPct val="100000"/>
              <a:buFont typeface="Wingdings" pitchFamily="2" charset="2"/>
              <a:buChar char="§"/>
            </a:pPr>
            <a:r>
              <a:rPr lang="en-US" sz="2200" dirty="0" smtClean="0"/>
              <a:t>Compound specific commercial availability </a:t>
            </a:r>
          </a:p>
          <a:p>
            <a:pPr lvl="1" indent="-457200">
              <a:lnSpc>
                <a:spcPct val="200000"/>
              </a:lnSpc>
              <a:buSzPct val="100000"/>
              <a:buFont typeface="Wingdings" pitchFamily="2" charset="2"/>
              <a:buChar char="§"/>
            </a:pPr>
            <a:r>
              <a:rPr lang="en-US" sz="2200" dirty="0" smtClean="0"/>
              <a:t>Opportunities for miniaturization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Principle of MIPs for NNAL</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7" name="Content Placeholder 6"/>
          <p:cNvPicPr>
            <a:picLocks noGrp="1" noChangeAspect="1" noChangeArrowheads="1"/>
          </p:cNvPicPr>
          <p:nvPr>
            <p:ph idx="1"/>
          </p:nvPr>
        </p:nvPicPr>
        <p:blipFill>
          <a:blip r:embed="rId6" cstate="print"/>
          <a:srcRect/>
          <a:stretch>
            <a:fillRect/>
          </a:stretch>
        </p:blipFill>
        <p:spPr bwMode="auto">
          <a:xfrm>
            <a:off x="1358057" y="1295401"/>
            <a:ext cx="6427885"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Objective of Work</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304800" y="6013106"/>
            <a:ext cx="1365250" cy="457200"/>
          </a:xfrm>
          <a:prstGeom prst="rect">
            <a:avLst/>
          </a:prstGeom>
        </p:spPr>
      </p:pic>
      <p:grpSp>
        <p:nvGrpSpPr>
          <p:cNvPr id="7" name="Group 6"/>
          <p:cNvGrpSpPr/>
          <p:nvPr/>
        </p:nvGrpSpPr>
        <p:grpSpPr>
          <a:xfrm>
            <a:off x="304800" y="1219200"/>
            <a:ext cx="8686800" cy="4513659"/>
            <a:chOff x="304800" y="1219200"/>
            <a:chExt cx="8686800" cy="4513659"/>
          </a:xfrm>
        </p:grpSpPr>
        <p:graphicFrame>
          <p:nvGraphicFramePr>
            <p:cNvPr id="8" name="Object 1"/>
            <p:cNvGraphicFramePr>
              <a:graphicFrameLocks noChangeAspect="1"/>
            </p:cNvGraphicFramePr>
            <p:nvPr/>
          </p:nvGraphicFramePr>
          <p:xfrm>
            <a:off x="6324600" y="1219200"/>
            <a:ext cx="2543175" cy="1291272"/>
          </p:xfrm>
          <a:graphic>
            <a:graphicData uri="http://schemas.openxmlformats.org/presentationml/2006/ole">
              <p:oleObj spid="_x0000_s1026" r:id="rId7" imgW="3070860" imgH="1564640" progId="">
                <p:embed/>
              </p:oleObj>
            </a:graphicData>
          </a:graphic>
        </p:graphicFrame>
        <p:graphicFrame>
          <p:nvGraphicFramePr>
            <p:cNvPr id="9" name="Object 3"/>
            <p:cNvGraphicFramePr>
              <a:graphicFrameLocks noChangeAspect="1"/>
            </p:cNvGraphicFramePr>
            <p:nvPr/>
          </p:nvGraphicFramePr>
          <p:xfrm>
            <a:off x="6324600" y="3238500"/>
            <a:ext cx="2609850" cy="1297016"/>
          </p:xfrm>
          <a:graphic>
            <a:graphicData uri="http://schemas.openxmlformats.org/presentationml/2006/ole">
              <p:oleObj spid="_x0000_s1027" r:id="rId8" imgW="3152140" imgH="1564640" progId="">
                <p:embed/>
              </p:oleObj>
            </a:graphicData>
          </a:graphic>
        </p:graphicFrame>
        <p:sp>
          <p:nvSpPr>
            <p:cNvPr id="10" name="TextBox 9"/>
            <p:cNvSpPr txBox="1"/>
            <p:nvPr/>
          </p:nvSpPr>
          <p:spPr>
            <a:xfrm>
              <a:off x="304800" y="1295400"/>
              <a:ext cx="4343400" cy="2224904"/>
            </a:xfrm>
            <a:prstGeom prst="rect">
              <a:avLst/>
            </a:prstGeom>
            <a:noFill/>
          </p:spPr>
          <p:txBody>
            <a:bodyPr wrap="square" rtlCol="0">
              <a:spAutoFit/>
            </a:bodyPr>
            <a:lstStyle/>
            <a:p>
              <a:pPr marL="0" lvl="1" algn="just">
                <a:lnSpc>
                  <a:spcPct val="200000"/>
                </a:lnSpc>
                <a:buSzPct val="100000"/>
              </a:pPr>
              <a:r>
                <a:rPr lang="en-US" dirty="0" smtClean="0"/>
                <a:t>Development of an On-Line Capillary Microfluidic Sample Extraction Method using MIP coupled with tandem MS for analysis of Free and Total Urinary NNAL</a:t>
              </a:r>
            </a:p>
          </p:txBody>
        </p:sp>
        <p:sp>
          <p:nvSpPr>
            <p:cNvPr id="11" name="Rectangle 10"/>
            <p:cNvSpPr/>
            <p:nvPr/>
          </p:nvSpPr>
          <p:spPr>
            <a:xfrm>
              <a:off x="457200" y="3886200"/>
              <a:ext cx="8534400" cy="1846659"/>
            </a:xfrm>
            <a:prstGeom prst="rect">
              <a:avLst/>
            </a:prstGeom>
          </p:spPr>
          <p:txBody>
            <a:bodyPr wrap="square">
              <a:spAutoFit/>
            </a:bodyPr>
            <a:lstStyle/>
            <a:p>
              <a:pPr lvl="1" indent="-457200" fontAlgn="base">
                <a:lnSpc>
                  <a:spcPct val="150000"/>
                </a:lnSpc>
                <a:buSzPct val="100000"/>
              </a:pPr>
              <a:r>
                <a:rPr lang="en-US" sz="1600" dirty="0" smtClean="0"/>
                <a:t>Total NNAL = Free NNAL + NNAL-</a:t>
              </a:r>
              <a:r>
                <a:rPr lang="en-US" sz="1600" dirty="0" err="1" smtClean="0"/>
                <a:t>Gluc</a:t>
              </a:r>
              <a:r>
                <a:rPr lang="en-US" sz="1600" dirty="0" smtClean="0"/>
                <a:t> </a:t>
              </a:r>
            </a:p>
            <a:p>
              <a:pPr lvl="1" indent="-457200" fontAlgn="base">
                <a:lnSpc>
                  <a:spcPct val="150000"/>
                </a:lnSpc>
                <a:buSzPct val="100000"/>
              </a:pPr>
              <a:r>
                <a:rPr lang="en-US" sz="1600" dirty="0" smtClean="0"/>
                <a:t>converted to Free NNAL (</a:t>
              </a:r>
              <a:r>
                <a:rPr lang="en-US" sz="1600" dirty="0" err="1" smtClean="0"/>
                <a:t>Enz</a:t>
              </a:r>
              <a:r>
                <a:rPr lang="en-US" sz="1600" dirty="0" smtClean="0"/>
                <a:t>. Hydrolysis)</a:t>
              </a:r>
            </a:p>
            <a:p>
              <a:pPr lvl="1" indent="-457200" fontAlgn="base">
                <a:lnSpc>
                  <a:spcPct val="150000"/>
                </a:lnSpc>
                <a:buSzPct val="100000"/>
                <a:buFont typeface="Wingdings" pitchFamily="2" charset="2"/>
                <a:buChar char="§"/>
              </a:pPr>
              <a:endParaRPr lang="en-US" sz="1200" dirty="0" smtClean="0"/>
            </a:p>
            <a:p>
              <a:pPr lvl="1" indent="-457200" fontAlgn="base">
                <a:lnSpc>
                  <a:spcPct val="150000"/>
                </a:lnSpc>
                <a:buSzPct val="100000"/>
                <a:buFont typeface="Wingdings" pitchFamily="2" charset="2"/>
                <a:buChar char="§"/>
              </a:pPr>
              <a:r>
                <a:rPr lang="en-US" sz="1600" dirty="0" smtClean="0"/>
                <a:t>Method Development on Waters </a:t>
              </a:r>
              <a:r>
                <a:rPr lang="en-US" sz="1600" dirty="0" err="1" smtClean="0"/>
                <a:t>QuattroMicro</a:t>
              </a:r>
              <a:endParaRPr lang="en-US" sz="1600" dirty="0" smtClean="0"/>
            </a:p>
            <a:p>
              <a:pPr lvl="1" indent="-457200" fontAlgn="base">
                <a:lnSpc>
                  <a:spcPct val="150000"/>
                </a:lnSpc>
                <a:buSzPct val="100000"/>
                <a:buFont typeface="Wingdings" pitchFamily="2" charset="2"/>
                <a:buChar char="§"/>
              </a:pPr>
              <a:r>
                <a:rPr lang="en-US" sz="1600" dirty="0" smtClean="0"/>
                <a:t>Validation and Sample Analysis on Applied </a:t>
              </a:r>
              <a:r>
                <a:rPr lang="en-US" sz="1600" dirty="0" err="1" smtClean="0"/>
                <a:t>Biosystems</a:t>
              </a:r>
              <a:r>
                <a:rPr lang="en-US" sz="1600" dirty="0" smtClean="0"/>
                <a:t> 4000 </a:t>
              </a:r>
              <a:r>
                <a:rPr lang="en-US" sz="1600" dirty="0" err="1" smtClean="0"/>
                <a:t>QTrap</a:t>
              </a:r>
              <a:endParaRPr lang="en-US" sz="1600" dirty="0"/>
            </a:p>
          </p:txBody>
        </p:sp>
        <p:sp>
          <p:nvSpPr>
            <p:cNvPr id="12" name="TextBox 11"/>
            <p:cNvSpPr txBox="1"/>
            <p:nvPr/>
          </p:nvSpPr>
          <p:spPr>
            <a:xfrm>
              <a:off x="6477000" y="2743200"/>
              <a:ext cx="1905000" cy="261610"/>
            </a:xfrm>
            <a:prstGeom prst="rect">
              <a:avLst/>
            </a:prstGeom>
            <a:noFill/>
          </p:spPr>
          <p:txBody>
            <a:bodyPr wrap="square" rtlCol="0">
              <a:spAutoFit/>
            </a:bodyPr>
            <a:lstStyle/>
            <a:p>
              <a:r>
                <a:rPr lang="en-US" sz="1100" dirty="0" smtClean="0"/>
                <a:t>210.1 </a:t>
              </a:r>
              <a:r>
                <a:rPr lang="en-US" sz="1100" dirty="0" smtClean="0">
                  <a:sym typeface="Wingdings" pitchFamily="2" charset="2"/>
                </a:rPr>
                <a:t> 180.2</a:t>
              </a:r>
              <a:endParaRPr lang="en-US" sz="1100" dirty="0"/>
            </a:p>
          </p:txBody>
        </p:sp>
        <p:sp>
          <p:nvSpPr>
            <p:cNvPr id="13" name="TextBox 12"/>
            <p:cNvSpPr txBox="1"/>
            <p:nvPr/>
          </p:nvSpPr>
          <p:spPr>
            <a:xfrm>
              <a:off x="6477000" y="4724400"/>
              <a:ext cx="1905000" cy="261610"/>
            </a:xfrm>
            <a:prstGeom prst="rect">
              <a:avLst/>
            </a:prstGeom>
            <a:noFill/>
          </p:spPr>
          <p:txBody>
            <a:bodyPr wrap="square" rtlCol="0">
              <a:spAutoFit/>
            </a:bodyPr>
            <a:lstStyle/>
            <a:p>
              <a:r>
                <a:rPr lang="en-US" sz="1100" dirty="0" smtClean="0"/>
                <a:t>213.0 </a:t>
              </a:r>
              <a:r>
                <a:rPr lang="en-US" sz="1100" dirty="0" smtClean="0">
                  <a:sym typeface="Wingdings" pitchFamily="2" charset="2"/>
                </a:rPr>
                <a:t> 183.2</a:t>
              </a:r>
              <a:endParaRPr lang="en-US" sz="1100" dirty="0"/>
            </a:p>
          </p:txBody>
        </p:sp>
        <p:sp>
          <p:nvSpPr>
            <p:cNvPr id="14" name="Rectangle 13"/>
            <p:cNvSpPr/>
            <p:nvPr/>
          </p:nvSpPr>
          <p:spPr>
            <a:xfrm>
              <a:off x="457200" y="3810000"/>
              <a:ext cx="4191000" cy="871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Construction of MIP Micro-column</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9" name="Text Box 6543"/>
          <p:cNvSpPr txBox="1">
            <a:spLocks noChangeArrowheads="1"/>
          </p:cNvSpPr>
          <p:nvPr/>
        </p:nvSpPr>
        <p:spPr bwMode="auto">
          <a:xfrm>
            <a:off x="4171444" y="5445183"/>
            <a:ext cx="4515356" cy="707886"/>
          </a:xfrm>
          <a:prstGeom prst="rect">
            <a:avLst/>
          </a:prstGeom>
          <a:noFill/>
          <a:ln w="9525" algn="ctr">
            <a:solidFill>
              <a:schemeClr val="tx1"/>
            </a:solidFill>
            <a:miter lim="800000"/>
            <a:headEnd/>
            <a:tailEnd/>
          </a:ln>
          <a:effectLst/>
        </p:spPr>
        <p:txBody>
          <a:bodyPr wrap="square">
            <a:spAutoFit/>
          </a:bodyPr>
          <a:lstStyle/>
          <a:p>
            <a:pPr eaLnBrk="0" hangingPunct="0">
              <a:spcBef>
                <a:spcPct val="50000"/>
              </a:spcBef>
            </a:pPr>
            <a:r>
              <a:rPr lang="en-US" sz="1600" dirty="0"/>
              <a:t>1 mg MIP beads packed in a </a:t>
            </a:r>
            <a:r>
              <a:rPr lang="en-US" sz="1600" dirty="0" smtClean="0"/>
              <a:t>micro-column   v/s </a:t>
            </a:r>
          </a:p>
          <a:p>
            <a:pPr eaLnBrk="0" hangingPunct="0">
              <a:spcBef>
                <a:spcPct val="50000"/>
              </a:spcBef>
            </a:pPr>
            <a:r>
              <a:rPr lang="en-US" sz="1600" dirty="0" smtClean="0"/>
              <a:t>25 mg MIP bed weight in SPE cartridge</a:t>
            </a:r>
            <a:endParaRPr lang="en-US" sz="1600" dirty="0"/>
          </a:p>
        </p:txBody>
      </p:sp>
      <p:grpSp>
        <p:nvGrpSpPr>
          <p:cNvPr id="10" name="Group 2"/>
          <p:cNvGrpSpPr/>
          <p:nvPr/>
        </p:nvGrpSpPr>
        <p:grpSpPr>
          <a:xfrm>
            <a:off x="669616" y="1219200"/>
            <a:ext cx="8017184" cy="4020745"/>
            <a:chOff x="146050" y="1073150"/>
            <a:chExt cx="8388350" cy="4633913"/>
          </a:xfrm>
        </p:grpSpPr>
        <p:pic>
          <p:nvPicPr>
            <p:cNvPr id="12" name="Picture 9804"/>
            <p:cNvPicPr>
              <a:picLocks noChangeAspect="1" noChangeArrowheads="1"/>
            </p:cNvPicPr>
            <p:nvPr/>
          </p:nvPicPr>
          <p:blipFill>
            <a:blip r:embed="rId6" cstate="print"/>
            <a:srcRect/>
            <a:stretch>
              <a:fillRect/>
            </a:stretch>
          </p:blipFill>
          <p:spPr bwMode="auto">
            <a:xfrm>
              <a:off x="146050" y="1468438"/>
              <a:ext cx="8235950" cy="4238625"/>
            </a:xfrm>
            <a:prstGeom prst="rect">
              <a:avLst/>
            </a:prstGeom>
            <a:noFill/>
            <a:ln w="9525">
              <a:noFill/>
              <a:miter lim="800000"/>
              <a:headEnd/>
              <a:tailEnd/>
            </a:ln>
            <a:effectLst/>
          </p:spPr>
        </p:pic>
        <p:grpSp>
          <p:nvGrpSpPr>
            <p:cNvPr id="13" name="Group 9805"/>
            <p:cNvGrpSpPr>
              <a:grpSpLocks/>
            </p:cNvGrpSpPr>
            <p:nvPr/>
          </p:nvGrpSpPr>
          <p:grpSpPr bwMode="auto">
            <a:xfrm rot="2487314">
              <a:off x="8191487" y="1295392"/>
              <a:ext cx="215899" cy="777876"/>
              <a:chOff x="5232" y="288"/>
              <a:chExt cx="432" cy="960"/>
            </a:xfrm>
          </p:grpSpPr>
          <p:sp>
            <p:nvSpPr>
              <p:cNvPr id="17" name="Rectangle 9806"/>
              <p:cNvSpPr>
                <a:spLocks noChangeArrowheads="1"/>
              </p:cNvSpPr>
              <p:nvPr/>
            </p:nvSpPr>
            <p:spPr bwMode="auto">
              <a:xfrm>
                <a:off x="5328" y="384"/>
                <a:ext cx="240" cy="624"/>
              </a:xfrm>
              <a:prstGeom prst="rect">
                <a:avLst/>
              </a:prstGeom>
              <a:noFill/>
              <a:ln w="9525" algn="ctr">
                <a:solidFill>
                  <a:schemeClr val="tx1"/>
                </a:solidFill>
                <a:miter lim="800000"/>
                <a:headEnd/>
                <a:tailEnd/>
              </a:ln>
              <a:effectLst/>
            </p:spPr>
            <p:txBody>
              <a:bodyPr wrap="none" anchor="ctr"/>
              <a:lstStyle/>
              <a:p>
                <a:endParaRPr lang="en-US"/>
              </a:p>
            </p:txBody>
          </p:sp>
          <p:sp>
            <p:nvSpPr>
              <p:cNvPr id="18" name="Oval 9807"/>
              <p:cNvSpPr>
                <a:spLocks noChangeArrowheads="1"/>
              </p:cNvSpPr>
              <p:nvPr/>
            </p:nvSpPr>
            <p:spPr bwMode="auto">
              <a:xfrm>
                <a:off x="5232" y="288"/>
                <a:ext cx="432" cy="144"/>
              </a:xfrm>
              <a:prstGeom prst="ellipse">
                <a:avLst/>
              </a:prstGeom>
              <a:solidFill>
                <a:schemeClr val="tx1"/>
              </a:solidFill>
              <a:ln w="9525" algn="ctr">
                <a:noFill/>
                <a:round/>
                <a:headEnd/>
                <a:tailEnd/>
              </a:ln>
              <a:effectLst/>
            </p:spPr>
            <p:txBody>
              <a:bodyPr wrap="none" anchor="ctr"/>
              <a:lstStyle/>
              <a:p>
                <a:endParaRPr lang="en-US"/>
              </a:p>
            </p:txBody>
          </p:sp>
          <p:sp>
            <p:nvSpPr>
              <p:cNvPr id="19" name="AutoShape 9808"/>
              <p:cNvSpPr>
                <a:spLocks noChangeArrowheads="1"/>
              </p:cNvSpPr>
              <p:nvPr/>
            </p:nvSpPr>
            <p:spPr bwMode="auto">
              <a:xfrm>
                <a:off x="5376" y="1008"/>
                <a:ext cx="144"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lgn="ctr">
                <a:solidFill>
                  <a:schemeClr val="tx1"/>
                </a:solidFill>
                <a:miter lim="800000"/>
                <a:headEnd/>
                <a:tailEnd/>
              </a:ln>
              <a:effectLst/>
            </p:spPr>
            <p:txBody>
              <a:bodyPr wrap="none" anchor="ctr"/>
              <a:lstStyle/>
              <a:p>
                <a:endParaRPr lang="en-US"/>
              </a:p>
            </p:txBody>
          </p:sp>
          <p:sp>
            <p:nvSpPr>
              <p:cNvPr id="20" name="Rectangle 9809"/>
              <p:cNvSpPr>
                <a:spLocks noChangeArrowheads="1"/>
              </p:cNvSpPr>
              <p:nvPr/>
            </p:nvSpPr>
            <p:spPr bwMode="auto">
              <a:xfrm>
                <a:off x="5328" y="912"/>
                <a:ext cx="240" cy="96"/>
              </a:xfrm>
              <a:prstGeom prst="rect">
                <a:avLst/>
              </a:prstGeom>
              <a:solidFill>
                <a:schemeClr val="tx2"/>
              </a:solidFill>
              <a:ln w="9525" algn="ctr">
                <a:solidFill>
                  <a:schemeClr val="tx1"/>
                </a:solidFill>
                <a:miter lim="800000"/>
                <a:headEnd/>
                <a:tailEnd/>
              </a:ln>
              <a:effectLst/>
            </p:spPr>
            <p:txBody>
              <a:bodyPr wrap="none" anchor="ctr"/>
              <a:lstStyle/>
              <a:p>
                <a:endParaRPr lang="en-US"/>
              </a:p>
            </p:txBody>
          </p:sp>
          <p:sp>
            <p:nvSpPr>
              <p:cNvPr id="21" name="Oval 9810"/>
              <p:cNvSpPr>
                <a:spLocks noChangeArrowheads="1"/>
              </p:cNvSpPr>
              <p:nvPr/>
            </p:nvSpPr>
            <p:spPr bwMode="auto">
              <a:xfrm>
                <a:off x="5280" y="336"/>
                <a:ext cx="336" cy="48"/>
              </a:xfrm>
              <a:prstGeom prst="ellipse">
                <a:avLst/>
              </a:prstGeom>
              <a:noFill/>
              <a:ln w="9525" algn="ctr">
                <a:solidFill>
                  <a:schemeClr val="tx1"/>
                </a:solidFill>
                <a:round/>
                <a:headEnd/>
                <a:tailEnd/>
              </a:ln>
              <a:effectLst/>
            </p:spPr>
            <p:txBody>
              <a:bodyPr wrap="none" anchor="ctr"/>
              <a:lstStyle/>
              <a:p>
                <a:endParaRPr lang="en-US"/>
              </a:p>
            </p:txBody>
          </p:sp>
          <p:sp>
            <p:nvSpPr>
              <p:cNvPr id="22" name="Oval 9811"/>
              <p:cNvSpPr>
                <a:spLocks noChangeArrowheads="1"/>
              </p:cNvSpPr>
              <p:nvPr/>
            </p:nvSpPr>
            <p:spPr bwMode="auto">
              <a:xfrm>
                <a:off x="5280" y="336"/>
                <a:ext cx="336" cy="48"/>
              </a:xfrm>
              <a:prstGeom prst="ellipse">
                <a:avLst/>
              </a:prstGeom>
              <a:solidFill>
                <a:schemeClr val="bg1"/>
              </a:solidFill>
              <a:ln w="9525" algn="ctr">
                <a:solidFill>
                  <a:schemeClr val="bg1"/>
                </a:solidFill>
                <a:round/>
                <a:headEnd/>
                <a:tailEnd/>
              </a:ln>
              <a:effectLst/>
            </p:spPr>
            <p:txBody>
              <a:bodyPr wrap="none" anchor="ctr"/>
              <a:lstStyle/>
              <a:p>
                <a:endParaRPr lang="en-US"/>
              </a:p>
            </p:txBody>
          </p:sp>
        </p:grpSp>
        <p:sp>
          <p:nvSpPr>
            <p:cNvPr id="14" name="Freeform 9812"/>
            <p:cNvSpPr>
              <a:spLocks/>
            </p:cNvSpPr>
            <p:nvPr/>
          </p:nvSpPr>
          <p:spPr bwMode="auto">
            <a:xfrm>
              <a:off x="7883525" y="1803400"/>
              <a:ext cx="631825" cy="711200"/>
            </a:xfrm>
            <a:custGeom>
              <a:avLst/>
              <a:gdLst/>
              <a:ahLst/>
              <a:cxnLst>
                <a:cxn ang="0">
                  <a:pos x="218" y="0"/>
                </a:cxn>
                <a:cxn ang="0">
                  <a:pos x="384" y="407"/>
                </a:cxn>
                <a:cxn ang="0">
                  <a:pos x="0" y="455"/>
                </a:cxn>
              </a:cxnLst>
              <a:rect l="0" t="0" r="r" b="b"/>
              <a:pathLst>
                <a:path w="420" h="483">
                  <a:moveTo>
                    <a:pt x="218" y="0"/>
                  </a:moveTo>
                  <a:cubicBezTo>
                    <a:pt x="244" y="68"/>
                    <a:pt x="420" y="331"/>
                    <a:pt x="384" y="407"/>
                  </a:cubicBezTo>
                  <a:cubicBezTo>
                    <a:pt x="348" y="483"/>
                    <a:pt x="164" y="459"/>
                    <a:pt x="0" y="455"/>
                  </a:cubicBezTo>
                </a:path>
              </a:pathLst>
            </a:custGeom>
            <a:noFill/>
            <a:ln w="19050" cap="flat" cmpd="sng">
              <a:solidFill>
                <a:schemeClr val="tx1"/>
              </a:solidFill>
              <a:prstDash val="solid"/>
              <a:round/>
              <a:headEnd type="none" w="med" len="med"/>
              <a:tailEnd type="triangle" w="med" len="med"/>
            </a:ln>
            <a:effectLst/>
          </p:spPr>
          <p:txBody>
            <a:bodyPr wrap="none" anchor="ctr"/>
            <a:lstStyle/>
            <a:p>
              <a:endParaRPr lang="en-US"/>
            </a:p>
          </p:txBody>
        </p:sp>
        <p:sp>
          <p:nvSpPr>
            <p:cNvPr id="15" name="Text Box 9813"/>
            <p:cNvSpPr txBox="1">
              <a:spLocks noChangeArrowheads="1"/>
            </p:cNvSpPr>
            <p:nvPr/>
          </p:nvSpPr>
          <p:spPr bwMode="auto">
            <a:xfrm>
              <a:off x="7158038" y="1073150"/>
              <a:ext cx="1376362" cy="596900"/>
            </a:xfrm>
            <a:prstGeom prst="rect">
              <a:avLst/>
            </a:prstGeom>
            <a:noFill/>
            <a:ln w="9525" algn="ctr">
              <a:noFill/>
              <a:miter lim="800000"/>
              <a:headEnd/>
              <a:tailEnd/>
            </a:ln>
            <a:effectLst/>
          </p:spPr>
          <p:txBody>
            <a:bodyPr>
              <a:spAutoFit/>
            </a:bodyPr>
            <a:lstStyle/>
            <a:p>
              <a:pPr algn="ctr" eaLnBrk="0" hangingPunct="0">
                <a:spcBef>
                  <a:spcPct val="50000"/>
                </a:spcBef>
              </a:pPr>
              <a:r>
                <a:rPr lang="en-US" sz="1100"/>
                <a:t>Commercially available NNAL MIP cartridge</a:t>
              </a:r>
              <a:r>
                <a:rPr lang="en-US" sz="1100" b="1"/>
                <a:t> </a:t>
              </a:r>
            </a:p>
          </p:txBody>
        </p:sp>
        <p:sp>
          <p:nvSpPr>
            <p:cNvPr id="16" name="Freeform 15"/>
            <p:cNvSpPr/>
            <p:nvPr/>
          </p:nvSpPr>
          <p:spPr>
            <a:xfrm>
              <a:off x="5336275" y="4940450"/>
              <a:ext cx="1353403" cy="170643"/>
            </a:xfrm>
            <a:custGeom>
              <a:avLst/>
              <a:gdLst>
                <a:gd name="connsiteX0" fmla="*/ 0 w 1353403"/>
                <a:gd name="connsiteY0" fmla="*/ 150125 h 247934"/>
                <a:gd name="connsiteX1" fmla="*/ 259307 w 1353403"/>
                <a:gd name="connsiteY1" fmla="*/ 13648 h 247934"/>
                <a:gd name="connsiteX2" fmla="*/ 627797 w 1353403"/>
                <a:gd name="connsiteY2" fmla="*/ 232012 h 247934"/>
                <a:gd name="connsiteX3" fmla="*/ 955343 w 1353403"/>
                <a:gd name="connsiteY3" fmla="*/ 109182 h 247934"/>
                <a:gd name="connsiteX4" fmla="*/ 1296537 w 1353403"/>
                <a:gd name="connsiteY4" fmla="*/ 95534 h 247934"/>
                <a:gd name="connsiteX5" fmla="*/ 1296537 w 1353403"/>
                <a:gd name="connsiteY5" fmla="*/ 81886 h 247934"/>
                <a:gd name="connsiteX0" fmla="*/ 0 w 1353403"/>
                <a:gd name="connsiteY0" fmla="*/ 159224 h 258550"/>
                <a:gd name="connsiteX1" fmla="*/ 302525 w 1353403"/>
                <a:gd name="connsiteY1" fmla="*/ 13648 h 258550"/>
                <a:gd name="connsiteX2" fmla="*/ 627797 w 1353403"/>
                <a:gd name="connsiteY2" fmla="*/ 241111 h 258550"/>
                <a:gd name="connsiteX3" fmla="*/ 955343 w 1353403"/>
                <a:gd name="connsiteY3" fmla="*/ 118281 h 258550"/>
                <a:gd name="connsiteX4" fmla="*/ 1296537 w 1353403"/>
                <a:gd name="connsiteY4" fmla="*/ 104633 h 258550"/>
                <a:gd name="connsiteX5" fmla="*/ 1296537 w 1353403"/>
                <a:gd name="connsiteY5" fmla="*/ 90985 h 258550"/>
                <a:gd name="connsiteX0" fmla="*/ 0 w 1353403"/>
                <a:gd name="connsiteY0" fmla="*/ 83024 h 169650"/>
                <a:gd name="connsiteX1" fmla="*/ 302525 w 1353403"/>
                <a:gd name="connsiteY1" fmla="*/ 13648 h 169650"/>
                <a:gd name="connsiteX2" fmla="*/ 627797 w 1353403"/>
                <a:gd name="connsiteY2" fmla="*/ 164911 h 169650"/>
                <a:gd name="connsiteX3" fmla="*/ 955343 w 1353403"/>
                <a:gd name="connsiteY3" fmla="*/ 42081 h 169650"/>
                <a:gd name="connsiteX4" fmla="*/ 1296537 w 1353403"/>
                <a:gd name="connsiteY4" fmla="*/ 28433 h 169650"/>
                <a:gd name="connsiteX5" fmla="*/ 1296537 w 1353403"/>
                <a:gd name="connsiteY5" fmla="*/ 14785 h 169650"/>
                <a:gd name="connsiteX0" fmla="*/ 0 w 1353403"/>
                <a:gd name="connsiteY0" fmla="*/ 96672 h 185572"/>
                <a:gd name="connsiteX1" fmla="*/ 378725 w 1353403"/>
                <a:gd name="connsiteY1" fmla="*/ 13648 h 185572"/>
                <a:gd name="connsiteX2" fmla="*/ 627797 w 1353403"/>
                <a:gd name="connsiteY2" fmla="*/ 178559 h 185572"/>
                <a:gd name="connsiteX3" fmla="*/ 955343 w 1353403"/>
                <a:gd name="connsiteY3" fmla="*/ 55729 h 185572"/>
                <a:gd name="connsiteX4" fmla="*/ 1296537 w 1353403"/>
                <a:gd name="connsiteY4" fmla="*/ 42081 h 185572"/>
                <a:gd name="connsiteX5" fmla="*/ 1296537 w 1353403"/>
                <a:gd name="connsiteY5" fmla="*/ 28433 h 18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403" h="185572">
                  <a:moveTo>
                    <a:pt x="0" y="96672"/>
                  </a:moveTo>
                  <a:cubicBezTo>
                    <a:pt x="77337" y="21609"/>
                    <a:pt x="274092" y="0"/>
                    <a:pt x="378725" y="13648"/>
                  </a:cubicBezTo>
                  <a:cubicBezTo>
                    <a:pt x="483358" y="27296"/>
                    <a:pt x="531694" y="171546"/>
                    <a:pt x="627797" y="178559"/>
                  </a:cubicBezTo>
                  <a:cubicBezTo>
                    <a:pt x="723900" y="185572"/>
                    <a:pt x="843886" y="78475"/>
                    <a:pt x="955343" y="55729"/>
                  </a:cubicBezTo>
                  <a:cubicBezTo>
                    <a:pt x="1066800" y="32983"/>
                    <a:pt x="1239671" y="46630"/>
                    <a:pt x="1296537" y="42081"/>
                  </a:cubicBezTo>
                  <a:cubicBezTo>
                    <a:pt x="1353403" y="37532"/>
                    <a:pt x="1324970" y="32982"/>
                    <a:pt x="1296537" y="28433"/>
                  </a:cubicBezTo>
                </a:path>
              </a:pathLst>
            </a:cu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1" name="Picture 29" descr="peek"/>
          <p:cNvPicPr>
            <a:picLocks noChangeAspect="1" noChangeArrowheads="1"/>
          </p:cNvPicPr>
          <p:nvPr/>
        </p:nvPicPr>
        <p:blipFill>
          <a:blip r:embed="rId7" cstate="print">
            <a:lum bright="10000"/>
          </a:blip>
          <a:srcRect t="16743" r="9302" b="17302"/>
          <a:stretch>
            <a:fillRect/>
          </a:stretch>
        </p:blipFill>
        <p:spPr>
          <a:xfrm>
            <a:off x="669616" y="5041954"/>
            <a:ext cx="1658193" cy="8064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181</TotalTime>
  <Words>2100</Words>
  <Application>Microsoft Office PowerPoint</Application>
  <PresentationFormat>On-screen Show (4:3)</PresentationFormat>
  <Paragraphs>368</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29" baseType="lpstr">
      <vt:lpstr>Office Theme</vt:lpstr>
      <vt:lpstr>Young Innovators 2009</vt:lpstr>
      <vt:lpstr>Abstract</vt:lpstr>
      <vt:lpstr>Abstract</vt:lpstr>
      <vt:lpstr>Tobacco Specific Nitrosamines (TSNAs) </vt:lpstr>
      <vt:lpstr>TSNAs and Cancer Risk</vt:lpstr>
      <vt:lpstr>Molecularly Imprinted Polymers (MIPs) for Sample Extraction</vt:lpstr>
      <vt:lpstr>Principle of MIPs for NNAL</vt:lpstr>
      <vt:lpstr>Objective of Work</vt:lpstr>
      <vt:lpstr>Construction of MIP Micro-column</vt:lpstr>
      <vt:lpstr>On-Line Schematic Diagram</vt:lpstr>
      <vt:lpstr>Wash Time Optimization</vt:lpstr>
      <vt:lpstr>Wash Step Flow Rate Optimization</vt:lpstr>
      <vt:lpstr>Sample pH Optimization</vt:lpstr>
      <vt:lpstr>Encouraging Results Initially?</vt:lpstr>
      <vt:lpstr>Evaluation of Column Loadability </vt:lpstr>
      <vt:lpstr>Concentrating On-Column: Effect of Increasing Injection Volume</vt:lpstr>
      <vt:lpstr>Post Column Infusion Study – Reveal Matrix Effects</vt:lpstr>
      <vt:lpstr>Wash and Elution Step Optimization</vt:lpstr>
      <vt:lpstr>Resolution of Matrix Components by Integration of Analytical Column</vt:lpstr>
      <vt:lpstr>Post Column Infusion Results - After Integration of Analytical Column </vt:lpstr>
      <vt:lpstr>On-column Concentration – Inj. Vol. as a function of a) s/n and b) resolution from region of ion suppression:</vt:lpstr>
      <vt:lpstr>Method Validation – FDA Guidance</vt:lpstr>
      <vt:lpstr>Chromatograms</vt:lpstr>
      <vt:lpstr>MIP Column Packing Reproducibility</vt:lpstr>
      <vt:lpstr>Principal Component Analysis Results</vt:lpstr>
      <vt:lpstr>Summary and Conclusion</vt:lpstr>
      <vt:lpstr>Acknowledgments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Kumar Shah</cp:lastModifiedBy>
  <cp:revision>36</cp:revision>
  <dcterms:created xsi:type="dcterms:W3CDTF">2009-09-04T12:23:40Z</dcterms:created>
  <dcterms:modified xsi:type="dcterms:W3CDTF">2009-10-25T18:22:23Z</dcterms:modified>
</cp:coreProperties>
</file>