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C6299FB-7B69-D8F3-FF40-E86DBC5A8E33}" name="Linda Heg" initials="LH" userId="S::lheg@gotoper.com::58df89fd-2fcb-45e1-965e-ffee2e81727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467D"/>
    <a:srgbClr val="E9EDF4"/>
    <a:srgbClr val="D0D8E8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DF4872-5F4D-48C4-8401-23BCD6B20B36}" v="11" dt="2026-05-11T16:01:16.89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82" autoAdjust="0"/>
    <p:restoredTop sz="94724" autoAdjust="0"/>
  </p:normalViewPr>
  <p:slideViewPr>
    <p:cSldViewPr>
      <p:cViewPr varScale="1">
        <p:scale>
          <a:sx n="80" d="100"/>
          <a:sy n="80" d="100"/>
        </p:scale>
        <p:origin x="932" y="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0" d="100"/>
        <a:sy n="1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microsoft.com/office/2018/10/relationships/authors" Target="author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Griffiths, MD, MPH" userId="6ef5b3e5-9510-4ed8-a5f0-e6d9fa8b43f8" providerId="ADAL" clId="{191FDDE6-A308-43E8-A875-B3526A7725A5}"/>
    <pc:docChg chg="undo custSel modSld">
      <pc:chgData name="Claire Griffiths, MD, MPH" userId="6ef5b3e5-9510-4ed8-a5f0-e6d9fa8b43f8" providerId="ADAL" clId="{191FDDE6-A308-43E8-A875-B3526A7725A5}" dt="2026-05-11T16:01:23.365" v="120" actId="1035"/>
      <pc:docMkLst>
        <pc:docMk/>
      </pc:docMkLst>
      <pc:sldChg chg="modSp mod">
        <pc:chgData name="Claire Griffiths, MD, MPH" userId="6ef5b3e5-9510-4ed8-a5f0-e6d9fa8b43f8" providerId="ADAL" clId="{191FDDE6-A308-43E8-A875-B3526A7725A5}" dt="2026-05-11T16:01:23.365" v="120" actId="1035"/>
        <pc:sldMkLst>
          <pc:docMk/>
          <pc:sldMk cId="0" sldId="257"/>
        </pc:sldMkLst>
        <pc:spChg chg="mod">
          <ac:chgData name="Claire Griffiths, MD, MPH" userId="6ef5b3e5-9510-4ed8-a5f0-e6d9fa8b43f8" providerId="ADAL" clId="{191FDDE6-A308-43E8-A875-B3526A7725A5}" dt="2026-05-11T15:52:03.847" v="89" actId="1036"/>
          <ac:spMkLst>
            <pc:docMk/>
            <pc:sldMk cId="0" sldId="257"/>
            <ac:spMk id="2" creationId="{3B924D0C-86E5-6656-E108-75C54F716065}"/>
          </ac:spMkLst>
        </pc:spChg>
        <pc:spChg chg="mod">
          <ac:chgData name="Claire Griffiths, MD, MPH" userId="6ef5b3e5-9510-4ed8-a5f0-e6d9fa8b43f8" providerId="ADAL" clId="{191FDDE6-A308-43E8-A875-B3526A7725A5}" dt="2026-05-11T16:01:23.365" v="120" actId="1035"/>
          <ac:spMkLst>
            <pc:docMk/>
            <pc:sldMk cId="0" sldId="257"/>
            <ac:spMk id="4" creationId="{F6C96671-3705-0A20-AA62-B7AB2BF046E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1B7C7A-27DD-4C91-A188-58529822C1D0}" type="datetimeFigureOut">
              <a:rPr lang="en-US" smtClean="0"/>
              <a:t>5/11/2026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2BE353-7089-451E-95A4-0C93BC2DFE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827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13467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3467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3467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3467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808988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8288758" y="3047"/>
            <a:ext cx="339090" cy="291465"/>
          </a:xfrm>
          <a:custGeom>
            <a:avLst/>
            <a:gdLst/>
            <a:ahLst/>
            <a:cxnLst/>
            <a:rect l="l" t="t" r="r" b="b"/>
            <a:pathLst>
              <a:path w="339090" h="291465">
                <a:moveTo>
                  <a:pt x="338501" y="0"/>
                </a:moveTo>
                <a:lnTo>
                  <a:pt x="0" y="0"/>
                </a:lnTo>
                <a:lnTo>
                  <a:pt x="0" y="290857"/>
                </a:lnTo>
                <a:lnTo>
                  <a:pt x="167500" y="217010"/>
                </a:lnTo>
                <a:lnTo>
                  <a:pt x="338502" y="217010"/>
                </a:lnTo>
                <a:lnTo>
                  <a:pt x="338501" y="0"/>
                </a:lnTo>
                <a:close/>
              </a:path>
              <a:path w="339090" h="291465">
                <a:moveTo>
                  <a:pt x="338502" y="217010"/>
                </a:moveTo>
                <a:lnTo>
                  <a:pt x="167500" y="217010"/>
                </a:lnTo>
                <a:lnTo>
                  <a:pt x="338502" y="290857"/>
                </a:lnTo>
                <a:lnTo>
                  <a:pt x="338502" y="217010"/>
                </a:lnTo>
                <a:close/>
              </a:path>
            </a:pathLst>
          </a:custGeom>
          <a:solidFill>
            <a:srgbClr val="5FC2BA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1368551" cy="2039112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126266" y="4771652"/>
            <a:ext cx="1003263" cy="36222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9765" y="292100"/>
            <a:ext cx="8576945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13467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72516" y="1047115"/>
            <a:ext cx="7700645" cy="33743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ons.org/clinical-tools/resources/cytokine-release-syndrome-crs" TargetMode="External"/><Relationship Id="rId3" Type="http://schemas.openxmlformats.org/officeDocument/2006/relationships/hyperlink" Target="https://www.gotoper.com/courses/burst-cme-expert-illustrations-commentaries-breaking-down-dll3-targeting-immune-cell-effector-agents-in-sclc" TargetMode="External"/><Relationship Id="rId7" Type="http://schemas.openxmlformats.org/officeDocument/2006/relationships/hyperlink" Target="https://www.cancernetwork.com/view/tarlatamab-requires-strategic-toxicity-monitoring-and-management-in-es-sclc" TargetMode="External"/><Relationship Id="rId2" Type="http://schemas.openxmlformats.org/officeDocument/2006/relationships/hyperlink" Target="https://www.targetedonc.com/view/dll3-emerges-as-an-actionable-target-in-small-cell-lung-cance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onclive.com/view/obrixtamig-could-broaden-the-reach-of-dll3-cd3-targeted-bites-in-small-cell-lung-and-other-neuroendocrine-cancers" TargetMode="External"/><Relationship Id="rId5" Type="http://schemas.openxmlformats.org/officeDocument/2006/relationships/hyperlink" Target="https://www.oncnursingnews.com/view/tarlatamab-receives-standard-approval-in-extensive-stage-sclc" TargetMode="External"/><Relationship Id="rId10" Type="http://schemas.openxmlformats.org/officeDocument/2006/relationships/hyperlink" Target="https://www.ons.org/publications-research/voice/news-views/08-2024/oncology-drug-reference-sheet-tarlatamab-dlle" TargetMode="External"/><Relationship Id="rId4" Type="http://schemas.openxmlformats.org/officeDocument/2006/relationships/hyperlink" Target="https://www.gotoper.com/courses/community-practice-connections-dll3-targeting-bispecific-antibodies-for-small-cell-lung-cancerfrom-innovation-to-practice" TargetMode="External"/><Relationship Id="rId9" Type="http://schemas.openxmlformats.org/officeDocument/2006/relationships/hyperlink" Target="https://www.ons.org/clinical-tools/huddle-cards/immune-effector-cell-associated-neurotoxicity-syndrome-huddle-car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B924D0C-86E5-6656-E108-75C54F716065}"/>
              </a:ext>
            </a:extLst>
          </p:cNvPr>
          <p:cNvSpPr txBox="1"/>
          <p:nvPr/>
        </p:nvSpPr>
        <p:spPr>
          <a:xfrm>
            <a:off x="152400" y="128885"/>
            <a:ext cx="838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DLL3-Directed Therapies for Small Cell Lung Cancer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C96671-3705-0A20-AA62-B7AB2BF046EC}"/>
              </a:ext>
            </a:extLst>
          </p:cNvPr>
          <p:cNvSpPr txBox="1"/>
          <p:nvPr/>
        </p:nvSpPr>
        <p:spPr>
          <a:xfrm>
            <a:off x="457200" y="742950"/>
            <a:ext cx="8305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/>
              <a:t>Overview:</a:t>
            </a:r>
            <a:endParaRPr lang="en-US" sz="1600" b="1" u="sng" dirty="0">
              <a:hlinkClick r:id="rId2"/>
            </a:endParaRPr>
          </a:p>
          <a:p>
            <a:r>
              <a:rPr lang="en-US" sz="1600" dirty="0">
                <a:hlinkClick r:id="rId3"/>
              </a:rPr>
              <a:t>Burst CME Expert Illustrations &amp; Commentaries™: Breaking Down DLL3-Targeting Immune Cell Effector Agents in SCLC</a:t>
            </a:r>
            <a:endParaRPr lang="en-US" sz="1600" dirty="0"/>
          </a:p>
          <a:p>
            <a:r>
              <a:rPr lang="en-US" sz="1600" dirty="0">
                <a:hlinkClick r:id="rId4"/>
              </a:rPr>
              <a:t>Community Practice Connections™: DLL3-Targeting Bispecific Antibodies for Small Cell Lung Cancer—From Innovation to Practice</a:t>
            </a:r>
            <a:endParaRPr lang="en-US" sz="1600" dirty="0"/>
          </a:p>
          <a:p>
            <a:r>
              <a:rPr lang="en-US" sz="1600" dirty="0">
                <a:hlinkClick r:id="rId2"/>
              </a:rPr>
              <a:t>DLL3 Emerges as an Actionable Target in Small Cell Lung Cancer</a:t>
            </a:r>
            <a:endParaRPr lang="en-US" sz="1600" dirty="0"/>
          </a:p>
          <a:p>
            <a:endParaRPr lang="en-US" sz="1600" dirty="0"/>
          </a:p>
          <a:p>
            <a:r>
              <a:rPr lang="en-US" sz="1600" b="1" u="sng" dirty="0"/>
              <a:t>News:</a:t>
            </a:r>
          </a:p>
          <a:p>
            <a:r>
              <a:rPr lang="en-US" sz="1600" dirty="0">
                <a:hlinkClick r:id="rId5"/>
              </a:rPr>
              <a:t>Tarlatamab Receives Standard FDA Approval in Extensive-Stage SCLC</a:t>
            </a:r>
            <a:endParaRPr lang="en-US" sz="1600" dirty="0"/>
          </a:p>
          <a:p>
            <a:r>
              <a:rPr lang="en-US" sz="1600" dirty="0" err="1">
                <a:hlinkClick r:id="rId6"/>
              </a:rPr>
              <a:t>Obrixtamig</a:t>
            </a:r>
            <a:r>
              <a:rPr lang="en-US" sz="1600" dirty="0">
                <a:hlinkClick r:id="rId6"/>
              </a:rPr>
              <a:t> Could Broaden the Reach of DLL3/CD3-Targeted </a:t>
            </a:r>
            <a:r>
              <a:rPr lang="en-US" sz="1600" dirty="0" err="1">
                <a:hlinkClick r:id="rId6"/>
              </a:rPr>
              <a:t>BiTEs</a:t>
            </a:r>
            <a:r>
              <a:rPr lang="en-US" sz="1600" dirty="0">
                <a:hlinkClick r:id="rId6"/>
              </a:rPr>
              <a:t> in Small Cell Lung and Other Neuroendocrine Cancers</a:t>
            </a:r>
            <a:endParaRPr lang="en-US" sz="1600" dirty="0"/>
          </a:p>
          <a:p>
            <a:endParaRPr lang="en-US" sz="1600" dirty="0"/>
          </a:p>
          <a:p>
            <a:r>
              <a:rPr lang="en-US" sz="1600" b="1" u="sng" dirty="0"/>
              <a:t>Toxicity Management:</a:t>
            </a:r>
          </a:p>
          <a:p>
            <a:r>
              <a:rPr lang="en-US" sz="1600" dirty="0">
                <a:hlinkClick r:id="rId7"/>
              </a:rPr>
              <a:t>Tarlatamab Requires Strategic Toxicity Monitoring and Management in ES-SCLC</a:t>
            </a:r>
            <a:endParaRPr lang="en-US" sz="1600" dirty="0"/>
          </a:p>
          <a:p>
            <a:r>
              <a:rPr lang="en-US" sz="1600" dirty="0">
                <a:hlinkClick r:id="rId8"/>
              </a:rPr>
              <a:t>ONS Practice Resource: Cytokine Release Syndrome (CRS)</a:t>
            </a:r>
            <a:endParaRPr lang="en-US" sz="1600" dirty="0"/>
          </a:p>
          <a:p>
            <a:r>
              <a:rPr lang="en-US" sz="1600" dirty="0">
                <a:hlinkClick r:id="rId9"/>
              </a:rPr>
              <a:t>ONS Huddle Card: Immune Effector Cell-Associated Neurotoxicity Syndrome (ICANS)</a:t>
            </a:r>
            <a:endParaRPr lang="en-US" sz="1600" dirty="0"/>
          </a:p>
          <a:p>
            <a:r>
              <a:rPr lang="en-US" sz="1600" dirty="0">
                <a:hlinkClick r:id="rId10"/>
              </a:rPr>
              <a:t>ONS Oncology Drug Reference Sheet: Tarlatamab-</a:t>
            </a:r>
            <a:r>
              <a:rPr lang="en-US" sz="1600" dirty="0" err="1">
                <a:hlinkClick r:id="rId10"/>
              </a:rPr>
              <a:t>Dlle</a:t>
            </a:r>
            <a:endParaRPr lang="en-US" sz="1600" dirty="0"/>
          </a:p>
          <a:p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999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4449</TotalTime>
  <Words>124</Words>
  <Application>Microsoft Office PowerPoint</Application>
  <PresentationFormat>On-screen Show (16:9)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Ashley Flick</dc:creator>
  <cp:lastModifiedBy>Claire Griffiths, MD, MPH</cp:lastModifiedBy>
  <cp:revision>15</cp:revision>
  <dcterms:created xsi:type="dcterms:W3CDTF">2024-03-28T15:51:25Z</dcterms:created>
  <dcterms:modified xsi:type="dcterms:W3CDTF">2026-05-11T16:01:25Z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2022-10-07T00:00:00Z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2024-03-28T00:00:00Z</vt:filetime>
  </property>
  <property fmtid="{D5CDD505-2E9C-101B-9397-08002B2CF9AE}" pid="5" name="Producer">
    <vt:lpwstr>Microsoft® PowerPoint® for Microsoft 365</vt:lpwstr>
  </property>
</Properties>
</file>