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65" r:id="rId3"/>
    <p:sldMasterId id="2147483672" r:id="rId4"/>
  </p:sldMasterIdLst>
  <p:notesMasterIdLst>
    <p:notesMasterId r:id="rId13"/>
  </p:notesMasterIdLst>
  <p:handoutMasterIdLst>
    <p:handoutMasterId r:id="rId14"/>
  </p:handoutMasterIdLst>
  <p:sldIdLst>
    <p:sldId id="600" r:id="rId5"/>
    <p:sldId id="607" r:id="rId6"/>
    <p:sldId id="612" r:id="rId7"/>
    <p:sldId id="613" r:id="rId8"/>
    <p:sldId id="614" r:id="rId9"/>
    <p:sldId id="615" r:id="rId10"/>
    <p:sldId id="616" r:id="rId11"/>
    <p:sldId id="617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4A9F04-0B68-EB20-D274-D3180BF6D276}" name="Tara Gibson" initials="TG" userId="S::tgibson@mjhlifesciences.com::ebed1d9c-7b5e-46ae-a13a-ccb312261b0d" providerId="AD"/>
  <p188:author id="{AD33C56B-9B4C-4E5B-189E-121428283E30}" name="Kelly Donald" initials="KD" userId="S::kdonald@mjhlifesciences.com::c5282e5e-124d-4487-9046-4cf401b7207b" providerId="AD"/>
  <p188:author id="{5DCD7EFF-465A-56ED-1AD6-18926D5E0F27}" name="Ronald Viggiani" initials="RV" userId="S::rviggiani@gotoper.com::0596d589-9ec5-4c60-9374-262717983f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ti Bali" initials="PB" lastIdx="2" clrIdx="0">
    <p:extLst>
      <p:ext uri="{19B8F6BF-5375-455C-9EA6-DF929625EA0E}">
        <p15:presenceInfo xmlns:p15="http://schemas.microsoft.com/office/powerpoint/2012/main" userId="S::PBali@mjhevents.com::1e93de63-a9f1-4773-8699-b558a63309b4" providerId="AD"/>
      </p:ext>
    </p:extLst>
  </p:cmAuthor>
  <p:cmAuthor id="2" name="Wendy Ashmen" initials="WA" lastIdx="1" clrIdx="1">
    <p:extLst>
      <p:ext uri="{19B8F6BF-5375-455C-9EA6-DF929625EA0E}">
        <p15:presenceInfo xmlns:p15="http://schemas.microsoft.com/office/powerpoint/2012/main" userId="S::washmen@mjhevents.com::b2fed55e-ac3c-4dbf-86ac-73fe4796ae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  <a:srgbClr val="4E6941"/>
    <a:srgbClr val="14467E"/>
    <a:srgbClr val="53BABD"/>
    <a:srgbClr val="D7E7F4"/>
    <a:srgbClr val="FFC9C9"/>
    <a:srgbClr val="D7C9C9"/>
    <a:srgbClr val="EF9021"/>
    <a:srgbClr val="D8E025"/>
    <a:srgbClr val="0F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F4C33-4EAC-44C8-B873-10774C716FBF}" v="39" dt="2025-08-29T16:17:53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/>
    <p:restoredTop sz="96327"/>
  </p:normalViewPr>
  <p:slideViewPr>
    <p:cSldViewPr>
      <p:cViewPr varScale="1">
        <p:scale>
          <a:sx n="84" d="100"/>
          <a:sy n="84" d="100"/>
        </p:scale>
        <p:origin x="84" y="21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Gatto" userId="6a49b8f0-f1dc-468c-a185-a53e73b9de8f" providerId="ADAL" clId="{1A3F4C33-4EAC-44C8-B873-10774C716FBF}"/>
    <pc:docChg chg="undo custSel addSld delSld modSld">
      <pc:chgData name="Krista Gatto" userId="6a49b8f0-f1dc-468c-a185-a53e73b9de8f" providerId="ADAL" clId="{1A3F4C33-4EAC-44C8-B873-10774C716FBF}" dt="2025-08-29T16:27:27.202" v="484" actId="1036"/>
      <pc:docMkLst>
        <pc:docMk/>
      </pc:docMkLst>
      <pc:sldChg chg="addSp modSp mod">
        <pc:chgData name="Krista Gatto" userId="6a49b8f0-f1dc-468c-a185-a53e73b9de8f" providerId="ADAL" clId="{1A3F4C33-4EAC-44C8-B873-10774C716FBF}" dt="2025-08-29T16:18:10.497" v="462" actId="207"/>
        <pc:sldMkLst>
          <pc:docMk/>
          <pc:sldMk cId="220176017" sldId="600"/>
        </pc:sldMkLst>
        <pc:spChg chg="mod">
          <ac:chgData name="Krista Gatto" userId="6a49b8f0-f1dc-468c-a185-a53e73b9de8f" providerId="ADAL" clId="{1A3F4C33-4EAC-44C8-B873-10774C716FBF}" dt="2025-08-29T15:51:36.783" v="194" actId="20577"/>
          <ac:spMkLst>
            <pc:docMk/>
            <pc:sldMk cId="220176017" sldId="600"/>
            <ac:spMk id="2" creationId="{6CFA2279-6FD0-CE92-6BBD-DBD8A7753C66}"/>
          </ac:spMkLst>
        </pc:spChg>
        <pc:spChg chg="add mod">
          <ac:chgData name="Krista Gatto" userId="6a49b8f0-f1dc-468c-a185-a53e73b9de8f" providerId="ADAL" clId="{1A3F4C33-4EAC-44C8-B873-10774C716FBF}" dt="2025-08-29T16:18:10.497" v="462" actId="207"/>
          <ac:spMkLst>
            <pc:docMk/>
            <pc:sldMk cId="220176017" sldId="600"/>
            <ac:spMk id="3" creationId="{FFB0CAE4-6EA5-8594-E69C-1E885C092833}"/>
          </ac:spMkLst>
        </pc:spChg>
      </pc:sldChg>
      <pc:sldChg chg="modSp mod">
        <pc:chgData name="Krista Gatto" userId="6a49b8f0-f1dc-468c-a185-a53e73b9de8f" providerId="ADAL" clId="{1A3F4C33-4EAC-44C8-B873-10774C716FBF}" dt="2025-08-29T16:19:34.496" v="464" actId="20577"/>
        <pc:sldMkLst>
          <pc:docMk/>
          <pc:sldMk cId="1181460920" sldId="607"/>
        </pc:sldMkLst>
        <pc:spChg chg="mod">
          <ac:chgData name="Krista Gatto" userId="6a49b8f0-f1dc-468c-a185-a53e73b9de8f" providerId="ADAL" clId="{1A3F4C33-4EAC-44C8-B873-10774C716FBF}" dt="2025-08-29T15:46:02.511" v="110"/>
          <ac:spMkLst>
            <pc:docMk/>
            <pc:sldMk cId="1181460920" sldId="607"/>
            <ac:spMk id="4" creationId="{2C214E02-207C-E48F-1C70-3FF23CE657C2}"/>
          </ac:spMkLst>
        </pc:spChg>
        <pc:spChg chg="mod">
          <ac:chgData name="Krista Gatto" userId="6a49b8f0-f1dc-468c-a185-a53e73b9de8f" providerId="ADAL" clId="{1A3F4C33-4EAC-44C8-B873-10774C716FBF}" dt="2025-08-29T16:19:34.496" v="464" actId="20577"/>
          <ac:spMkLst>
            <pc:docMk/>
            <pc:sldMk cId="1181460920" sldId="607"/>
            <ac:spMk id="5" creationId="{ADD6F15B-0B99-210B-40EF-BCBF5ED5D62B}"/>
          </ac:spMkLst>
        </pc:spChg>
      </pc:sldChg>
      <pc:sldChg chg="del">
        <pc:chgData name="Krista Gatto" userId="6a49b8f0-f1dc-468c-a185-a53e73b9de8f" providerId="ADAL" clId="{1A3F4C33-4EAC-44C8-B873-10774C716FBF}" dt="2025-08-29T15:50:22.719" v="182" actId="47"/>
        <pc:sldMkLst>
          <pc:docMk/>
          <pc:sldMk cId="1888322176" sldId="611"/>
        </pc:sldMkLst>
      </pc:sldChg>
      <pc:sldChg chg="modSp mod">
        <pc:chgData name="Krista Gatto" userId="6a49b8f0-f1dc-468c-a185-a53e73b9de8f" providerId="ADAL" clId="{1A3F4C33-4EAC-44C8-B873-10774C716FBF}" dt="2025-08-29T15:49:45.740" v="177" actId="12788"/>
        <pc:sldMkLst>
          <pc:docMk/>
          <pc:sldMk cId="3060537976" sldId="612"/>
        </pc:sldMkLst>
        <pc:spChg chg="mod">
          <ac:chgData name="Krista Gatto" userId="6a49b8f0-f1dc-468c-a185-a53e73b9de8f" providerId="ADAL" clId="{1A3F4C33-4EAC-44C8-B873-10774C716FBF}" dt="2025-08-29T15:46:56.530" v="120"/>
          <ac:spMkLst>
            <pc:docMk/>
            <pc:sldMk cId="3060537976" sldId="612"/>
            <ac:spMk id="4" creationId="{2C214E02-207C-E48F-1C70-3FF23CE657C2}"/>
          </ac:spMkLst>
        </pc:spChg>
        <pc:spChg chg="mod">
          <ac:chgData name="Krista Gatto" userId="6a49b8f0-f1dc-468c-a185-a53e73b9de8f" providerId="ADAL" clId="{1A3F4C33-4EAC-44C8-B873-10774C716FBF}" dt="2025-08-29T15:49:45.740" v="177" actId="12788"/>
          <ac:spMkLst>
            <pc:docMk/>
            <pc:sldMk cId="3060537976" sldId="612"/>
            <ac:spMk id="5" creationId="{ADD6F15B-0B99-210B-40EF-BCBF5ED5D62B}"/>
          </ac:spMkLst>
        </pc:spChg>
      </pc:sldChg>
      <pc:sldChg chg="modSp mod">
        <pc:chgData name="Krista Gatto" userId="6a49b8f0-f1dc-468c-a185-a53e73b9de8f" providerId="ADAL" clId="{1A3F4C33-4EAC-44C8-B873-10774C716FBF}" dt="2025-08-29T16:22:30.470" v="469" actId="20577"/>
        <pc:sldMkLst>
          <pc:docMk/>
          <pc:sldMk cId="2594385625" sldId="613"/>
        </pc:sldMkLst>
        <pc:spChg chg="mod">
          <ac:chgData name="Krista Gatto" userId="6a49b8f0-f1dc-468c-a185-a53e73b9de8f" providerId="ADAL" clId="{1A3F4C33-4EAC-44C8-B873-10774C716FBF}" dt="2025-08-29T15:51:30.203" v="192" actId="20577"/>
          <ac:spMkLst>
            <pc:docMk/>
            <pc:sldMk cId="2594385625" sldId="613"/>
            <ac:spMk id="4" creationId="{2C214E02-207C-E48F-1C70-3FF23CE657C2}"/>
          </ac:spMkLst>
        </pc:spChg>
        <pc:spChg chg="mod">
          <ac:chgData name="Krista Gatto" userId="6a49b8f0-f1dc-468c-a185-a53e73b9de8f" providerId="ADAL" clId="{1A3F4C33-4EAC-44C8-B873-10774C716FBF}" dt="2025-08-29T16:22:30.470" v="469" actId="20577"/>
          <ac:spMkLst>
            <pc:docMk/>
            <pc:sldMk cId="2594385625" sldId="613"/>
            <ac:spMk id="5" creationId="{ADD6F15B-0B99-210B-40EF-BCBF5ED5D62B}"/>
          </ac:spMkLst>
        </pc:spChg>
      </pc:sldChg>
      <pc:sldChg chg="addSp delSp modSp add mod">
        <pc:chgData name="Krista Gatto" userId="6a49b8f0-f1dc-468c-a185-a53e73b9de8f" providerId="ADAL" clId="{1A3F4C33-4EAC-44C8-B873-10774C716FBF}" dt="2025-08-29T16:24:00.182" v="475" actId="20577"/>
        <pc:sldMkLst>
          <pc:docMk/>
          <pc:sldMk cId="353636950" sldId="614"/>
        </pc:sldMkLst>
        <pc:spChg chg="add del mod">
          <ac:chgData name="Krista Gatto" userId="6a49b8f0-f1dc-468c-a185-a53e73b9de8f" providerId="ADAL" clId="{1A3F4C33-4EAC-44C8-B873-10774C716FBF}" dt="2025-08-29T16:16:16.747" v="433" actId="478"/>
          <ac:spMkLst>
            <pc:docMk/>
            <pc:sldMk cId="353636950" sldId="614"/>
            <ac:spMk id="2" creationId="{16574914-14BC-CE5A-AD96-F4046CF8938E}"/>
          </ac:spMkLst>
        </pc:spChg>
        <pc:spChg chg="add mod">
          <ac:chgData name="Krista Gatto" userId="6a49b8f0-f1dc-468c-a185-a53e73b9de8f" providerId="ADAL" clId="{1A3F4C33-4EAC-44C8-B873-10774C716FBF}" dt="2025-08-29T16:16:07.547" v="432" actId="1035"/>
          <ac:spMkLst>
            <pc:docMk/>
            <pc:sldMk cId="353636950" sldId="614"/>
            <ac:spMk id="3" creationId="{967631CB-BD4D-8F67-D1C4-2E9857615AB1}"/>
          </ac:spMkLst>
        </pc:spChg>
        <pc:spChg chg="mod">
          <ac:chgData name="Krista Gatto" userId="6a49b8f0-f1dc-468c-a185-a53e73b9de8f" providerId="ADAL" clId="{1A3F4C33-4EAC-44C8-B873-10774C716FBF}" dt="2025-08-29T15:51:58.647" v="197" actId="20577"/>
          <ac:spMkLst>
            <pc:docMk/>
            <pc:sldMk cId="353636950" sldId="614"/>
            <ac:spMk id="4" creationId="{B0C79758-1142-8E36-21C8-72D87A16ACA7}"/>
          </ac:spMkLst>
        </pc:spChg>
        <pc:spChg chg="mod">
          <ac:chgData name="Krista Gatto" userId="6a49b8f0-f1dc-468c-a185-a53e73b9de8f" providerId="ADAL" clId="{1A3F4C33-4EAC-44C8-B873-10774C716FBF}" dt="2025-08-29T16:24:00.182" v="475" actId="20577"/>
          <ac:spMkLst>
            <pc:docMk/>
            <pc:sldMk cId="353636950" sldId="614"/>
            <ac:spMk id="5" creationId="{D589BA74-44F4-44A1-E0B7-1F97629F8FD0}"/>
          </ac:spMkLst>
        </pc:spChg>
      </pc:sldChg>
      <pc:sldChg chg="addSp modSp add mod">
        <pc:chgData name="Krista Gatto" userId="6a49b8f0-f1dc-468c-a185-a53e73b9de8f" providerId="ADAL" clId="{1A3F4C33-4EAC-44C8-B873-10774C716FBF}" dt="2025-08-29T16:24:56.992" v="480" actId="20577"/>
        <pc:sldMkLst>
          <pc:docMk/>
          <pc:sldMk cId="3469476115" sldId="615"/>
        </pc:sldMkLst>
        <pc:spChg chg="mod">
          <ac:chgData name="Krista Gatto" userId="6a49b8f0-f1dc-468c-a185-a53e73b9de8f" providerId="ADAL" clId="{1A3F4C33-4EAC-44C8-B873-10774C716FBF}" dt="2025-08-29T15:53:07.812" v="208" actId="20577"/>
          <ac:spMkLst>
            <pc:docMk/>
            <pc:sldMk cId="3469476115" sldId="615"/>
            <ac:spMk id="4" creationId="{42B03E40-16C5-6831-BFED-017EE22C615B}"/>
          </ac:spMkLst>
        </pc:spChg>
        <pc:spChg chg="mod">
          <ac:chgData name="Krista Gatto" userId="6a49b8f0-f1dc-468c-a185-a53e73b9de8f" providerId="ADAL" clId="{1A3F4C33-4EAC-44C8-B873-10774C716FBF}" dt="2025-08-29T16:24:56.992" v="480" actId="20577"/>
          <ac:spMkLst>
            <pc:docMk/>
            <pc:sldMk cId="3469476115" sldId="615"/>
            <ac:spMk id="5" creationId="{C1BA2D72-F3AF-FD85-AB32-4375E9D1E950}"/>
          </ac:spMkLst>
        </pc:spChg>
        <pc:picChg chg="add mod">
          <ac:chgData name="Krista Gatto" userId="6a49b8f0-f1dc-468c-a185-a53e73b9de8f" providerId="ADAL" clId="{1A3F4C33-4EAC-44C8-B873-10774C716FBF}" dt="2025-08-29T15:54:07.766" v="226"/>
          <ac:picMkLst>
            <pc:docMk/>
            <pc:sldMk cId="3469476115" sldId="615"/>
            <ac:picMk id="2" creationId="{193A9FA3-79D8-9C96-5EDC-487437E937BD}"/>
          </ac:picMkLst>
        </pc:picChg>
      </pc:sldChg>
      <pc:sldChg chg="addSp modSp add mod">
        <pc:chgData name="Krista Gatto" userId="6a49b8f0-f1dc-468c-a185-a53e73b9de8f" providerId="ADAL" clId="{1A3F4C33-4EAC-44C8-B873-10774C716FBF}" dt="2025-08-29T16:27:27.202" v="484" actId="1036"/>
        <pc:sldMkLst>
          <pc:docMk/>
          <pc:sldMk cId="1230391992" sldId="616"/>
        </pc:sldMkLst>
        <pc:spChg chg="add mod">
          <ac:chgData name="Krista Gatto" userId="6a49b8f0-f1dc-468c-a185-a53e73b9de8f" providerId="ADAL" clId="{1A3F4C33-4EAC-44C8-B873-10774C716FBF}" dt="2025-08-29T16:27:27.202" v="484" actId="1036"/>
          <ac:spMkLst>
            <pc:docMk/>
            <pc:sldMk cId="1230391992" sldId="616"/>
            <ac:spMk id="2" creationId="{7C14DF59-27BE-CFF3-8B6C-B78EC4848102}"/>
          </ac:spMkLst>
        </pc:spChg>
        <pc:spChg chg="mod">
          <ac:chgData name="Krista Gatto" userId="6a49b8f0-f1dc-468c-a185-a53e73b9de8f" providerId="ADAL" clId="{1A3F4C33-4EAC-44C8-B873-10774C716FBF}" dt="2025-08-29T15:54:43.380" v="231" actId="20577"/>
          <ac:spMkLst>
            <pc:docMk/>
            <pc:sldMk cId="1230391992" sldId="616"/>
            <ac:spMk id="4" creationId="{135A7876-278A-B994-5D0D-0318B8FD22E5}"/>
          </ac:spMkLst>
        </pc:spChg>
        <pc:spChg chg="mod">
          <ac:chgData name="Krista Gatto" userId="6a49b8f0-f1dc-468c-a185-a53e73b9de8f" providerId="ADAL" clId="{1A3F4C33-4EAC-44C8-B873-10774C716FBF}" dt="2025-08-29T16:26:21.721" v="482" actId="20577"/>
          <ac:spMkLst>
            <pc:docMk/>
            <pc:sldMk cId="1230391992" sldId="616"/>
            <ac:spMk id="5" creationId="{EDBD54DF-9ED6-07F9-8D0A-CBCA9F4B989E}"/>
          </ac:spMkLst>
        </pc:spChg>
      </pc:sldChg>
      <pc:sldChg chg="modSp add mod">
        <pc:chgData name="Krista Gatto" userId="6a49b8f0-f1dc-468c-a185-a53e73b9de8f" providerId="ADAL" clId="{1A3F4C33-4EAC-44C8-B873-10774C716FBF}" dt="2025-08-29T15:59:02.611" v="288" actId="255"/>
        <pc:sldMkLst>
          <pc:docMk/>
          <pc:sldMk cId="3401999733" sldId="617"/>
        </pc:sldMkLst>
        <pc:spChg chg="mod">
          <ac:chgData name="Krista Gatto" userId="6a49b8f0-f1dc-468c-a185-a53e73b9de8f" providerId="ADAL" clId="{1A3F4C33-4EAC-44C8-B873-10774C716FBF}" dt="2025-08-29T15:56:17.247" v="250"/>
          <ac:spMkLst>
            <pc:docMk/>
            <pc:sldMk cId="3401999733" sldId="617"/>
            <ac:spMk id="4" creationId="{8C5DA358-E6FB-DF84-2991-3F39C5ECE2EF}"/>
          </ac:spMkLst>
        </pc:spChg>
        <pc:spChg chg="mod">
          <ac:chgData name="Krista Gatto" userId="6a49b8f0-f1dc-468c-a185-a53e73b9de8f" providerId="ADAL" clId="{1A3F4C33-4EAC-44C8-B873-10774C716FBF}" dt="2025-08-29T15:59:02.611" v="288" actId="255"/>
          <ac:spMkLst>
            <pc:docMk/>
            <pc:sldMk cId="3401999733" sldId="617"/>
            <ac:spMk id="5" creationId="{27D5C4BB-391D-591D-4D53-EAD22FADA868}"/>
          </ac:spMkLst>
        </pc:spChg>
      </pc:sldChg>
    </pc:docChg>
  </pc:docChgLst>
  <pc:docChgLst>
    <pc:chgData name="Tara Gibson" userId="ebed1d9c-7b5e-46ae-a13a-ccb312261b0d" providerId="ADAL" clId="{06CB145A-C36E-4E5C-8AC4-C46116BD1679}"/>
    <pc:docChg chg="custSel addSld delSld modSld modMainMaster">
      <pc:chgData name="Tara Gibson" userId="ebed1d9c-7b5e-46ae-a13a-ccb312261b0d" providerId="ADAL" clId="{06CB145A-C36E-4E5C-8AC4-C46116BD1679}" dt="2023-10-04T17:02:20.177" v="24"/>
      <pc:docMkLst>
        <pc:docMk/>
      </pc:docMkLst>
      <pc:sldChg chg="addSp delSp modSp mod chgLayout">
        <pc:chgData name="Tara Gibson" userId="ebed1d9c-7b5e-46ae-a13a-ccb312261b0d" providerId="ADAL" clId="{06CB145A-C36E-4E5C-8AC4-C46116BD1679}" dt="2023-10-04T17:01:07.621" v="16" actId="700"/>
        <pc:sldMkLst>
          <pc:docMk/>
          <pc:sldMk cId="1181460920" sldId="607"/>
        </pc:sldMkLst>
      </pc:sldChg>
      <pc:sldChg chg="del">
        <pc:chgData name="Tara Gibson" userId="ebed1d9c-7b5e-46ae-a13a-ccb312261b0d" providerId="ADAL" clId="{06CB145A-C36E-4E5C-8AC4-C46116BD1679}" dt="2023-10-04T16:58:32.704" v="2" actId="47"/>
        <pc:sldMkLst>
          <pc:docMk/>
          <pc:sldMk cId="4272972083" sldId="608"/>
        </pc:sldMkLst>
      </pc:sldChg>
      <pc:sldChg chg="del">
        <pc:chgData name="Tara Gibson" userId="ebed1d9c-7b5e-46ae-a13a-ccb312261b0d" providerId="ADAL" clId="{06CB145A-C36E-4E5C-8AC4-C46116BD1679}" dt="2023-10-04T16:58:32.704" v="2" actId="47"/>
        <pc:sldMkLst>
          <pc:docMk/>
          <pc:sldMk cId="2827836240" sldId="609"/>
        </pc:sldMkLst>
      </pc:sldChg>
      <pc:sldChg chg="del">
        <pc:chgData name="Tara Gibson" userId="ebed1d9c-7b5e-46ae-a13a-ccb312261b0d" providerId="ADAL" clId="{06CB145A-C36E-4E5C-8AC4-C46116BD1679}" dt="2023-10-04T16:58:32.704" v="2" actId="47"/>
        <pc:sldMkLst>
          <pc:docMk/>
          <pc:sldMk cId="2739516719" sldId="610"/>
        </pc:sldMkLst>
      </pc:sldChg>
      <pc:sldChg chg="add del">
        <pc:chgData name="Tara Gibson" userId="ebed1d9c-7b5e-46ae-a13a-ccb312261b0d" providerId="ADAL" clId="{06CB145A-C36E-4E5C-8AC4-C46116BD1679}" dt="2023-10-04T16:59:02.444" v="8" actId="47"/>
        <pc:sldMkLst>
          <pc:docMk/>
          <pc:sldMk cId="2754628379" sldId="612"/>
        </pc:sldMkLst>
      </pc:sldChg>
      <pc:sldChg chg="add">
        <pc:chgData name="Tara Gibson" userId="ebed1d9c-7b5e-46ae-a13a-ccb312261b0d" providerId="ADAL" clId="{06CB145A-C36E-4E5C-8AC4-C46116BD1679}" dt="2023-10-04T17:02:15.357" v="23"/>
        <pc:sldMkLst>
          <pc:docMk/>
          <pc:sldMk cId="3060537976" sldId="612"/>
        </pc:sldMkLst>
      </pc:sldChg>
      <pc:sldChg chg="add del">
        <pc:chgData name="Tara Gibson" userId="ebed1d9c-7b5e-46ae-a13a-ccb312261b0d" providerId="ADAL" clId="{06CB145A-C36E-4E5C-8AC4-C46116BD1679}" dt="2023-10-04T17:02:08.654" v="21" actId="47"/>
        <pc:sldMkLst>
          <pc:docMk/>
          <pc:sldMk cId="3757787084" sldId="612"/>
        </pc:sldMkLst>
      </pc:sldChg>
      <pc:sldChg chg="add del">
        <pc:chgData name="Tara Gibson" userId="ebed1d9c-7b5e-46ae-a13a-ccb312261b0d" providerId="ADAL" clId="{06CB145A-C36E-4E5C-8AC4-C46116BD1679}" dt="2023-10-04T17:02:09.518" v="22" actId="47"/>
        <pc:sldMkLst>
          <pc:docMk/>
          <pc:sldMk cId="1105734301" sldId="613"/>
        </pc:sldMkLst>
      </pc:sldChg>
      <pc:sldChg chg="add">
        <pc:chgData name="Tara Gibson" userId="ebed1d9c-7b5e-46ae-a13a-ccb312261b0d" providerId="ADAL" clId="{06CB145A-C36E-4E5C-8AC4-C46116BD1679}" dt="2023-10-04T17:02:20.177" v="24"/>
        <pc:sldMkLst>
          <pc:docMk/>
          <pc:sldMk cId="2594385625" sldId="613"/>
        </pc:sldMkLst>
      </pc:sldChg>
      <pc:sldChg chg="add del">
        <pc:chgData name="Tara Gibson" userId="ebed1d9c-7b5e-46ae-a13a-ccb312261b0d" providerId="ADAL" clId="{06CB145A-C36E-4E5C-8AC4-C46116BD1679}" dt="2023-10-04T16:59:02.444" v="8" actId="47"/>
        <pc:sldMkLst>
          <pc:docMk/>
          <pc:sldMk cId="4109506032" sldId="613"/>
        </pc:sldMkLst>
      </pc:sldChg>
      <pc:sldChg chg="add del">
        <pc:chgData name="Tara Gibson" userId="ebed1d9c-7b5e-46ae-a13a-ccb312261b0d" providerId="ADAL" clId="{06CB145A-C36E-4E5C-8AC4-C46116BD1679}" dt="2023-10-04T16:59:02.444" v="8" actId="47"/>
        <pc:sldMkLst>
          <pc:docMk/>
          <pc:sldMk cId="3700503390" sldId="614"/>
        </pc:sldMkLst>
      </pc:sldChg>
      <pc:sldMasterChg chg="modSp modSldLayout">
        <pc:chgData name="Tara Gibson" userId="ebed1d9c-7b5e-46ae-a13a-ccb312261b0d" providerId="ADAL" clId="{06CB145A-C36E-4E5C-8AC4-C46116BD1679}" dt="2023-10-04T17:01:45.789" v="20"/>
        <pc:sldMasterMkLst>
          <pc:docMk/>
          <pc:sldMasterMk cId="0" sldId="2147483648"/>
        </pc:sldMasterMkLst>
        <pc:sldLayoutChg chg="addSp delSp modSp mod">
          <pc:chgData name="Tara Gibson" userId="ebed1d9c-7b5e-46ae-a13a-ccb312261b0d" providerId="ADAL" clId="{06CB145A-C36E-4E5C-8AC4-C46116BD1679}" dt="2023-10-04T17:01:45.789" v="20"/>
          <pc:sldLayoutMkLst>
            <pc:docMk/>
            <pc:sldMasterMk cId="0" sldId="2147483648"/>
            <pc:sldLayoutMk cId="1185064005" sldId="21474836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1D6C-14C5-3A44-8E3A-4D465321ED47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4FCD-2836-494B-A704-E09BD837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999D5-5419-0F42-92B0-2ECBB2A86B8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B4DF-526B-D344-B08E-39E8C85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150"/>
            <a:ext cx="91440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71750"/>
            <a:ext cx="3810000" cy="174496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0"/>
            <a:ext cx="3810000" cy="174496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1200">
                <a:solidFill>
                  <a:schemeClr val="tx1"/>
                </a:solidFill>
              </a:defRPr>
            </a:lvl2pPr>
            <a:lvl3pPr marL="914400" indent="0" algn="ctr">
              <a:buNone/>
              <a:defRPr sz="1200">
                <a:solidFill>
                  <a:schemeClr val="tx1"/>
                </a:solidFill>
              </a:defRPr>
            </a:lvl3pPr>
            <a:lvl4pPr marL="1371600" indent="0" algn="ctr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None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06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7454"/>
            <a:ext cx="9144000" cy="864096"/>
          </a:xfrm>
          <a:noFill/>
        </p:spPr>
        <p:txBody>
          <a:bodyPr/>
          <a:lstStyle>
            <a:lvl1pPr algn="ctr">
              <a:defRPr sz="2800"/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Commercial Support Acknowledgment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FE5FFB-1722-BB4F-B75E-E46EE2C28EA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This activity is supported by educational grants from</a:t>
            </a:r>
            <a:endParaRPr lang="en-US" sz="1600" kern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1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64347"/>
            <a:ext cx="5486400" cy="425054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5486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376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89400"/>
            <a:ext cx="5486400" cy="5444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6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446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0972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767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4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0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3979"/>
            <a:ext cx="3903712" cy="41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6AD50F-B27B-DE4C-8A58-012AB34314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4800" y="4498946"/>
            <a:ext cx="2588096" cy="576064"/>
          </a:xfrm>
          <a:solidFill>
            <a:srgbClr val="FFFFFF">
              <a:alpha val="89020"/>
            </a:srgbClr>
          </a:solidFill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r>
              <a:rPr lang="en-US" dirty="0"/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359594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B51840-1B9E-3B45-AE79-8AD96996C5F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0" y="0"/>
            <a:ext cx="9144000" cy="4299942"/>
          </a:xfrm>
        </p:spPr>
        <p:txBody>
          <a:bodyPr/>
          <a:lstStyle>
            <a:lvl1pPr>
              <a:defRPr sz="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76056" y="4623979"/>
            <a:ext cx="3903712" cy="41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5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0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844"/>
            <a:ext cx="9144000" cy="39450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84C256-6828-8B40-9185-B419F0AAD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10444"/>
            <a:ext cx="6400800" cy="394506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3767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889B9B-D7AC-0C4F-BAC2-B9D2B2DDD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62150"/>
            <a:ext cx="9144000" cy="16764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3767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84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/>
          <a:lstStyle>
            <a:lvl1pPr>
              <a:defRPr sz="3600">
                <a:solidFill>
                  <a:srgbClr val="1446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09726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767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7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150"/>
            <a:ext cx="9144000" cy="457200"/>
          </a:xfrm>
        </p:spPr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AAC4C-7644-2ED8-5C16-8A06086B31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131590"/>
            <a:ext cx="7772400" cy="30243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20E3217-4F46-24AB-7870-A5889CF1F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" y="4737100"/>
            <a:ext cx="9144000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8506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5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64347"/>
            <a:ext cx="5486400" cy="425054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9630"/>
            <a:ext cx="5486400" cy="2371955"/>
          </a:xfrm>
        </p:spPr>
        <p:txBody>
          <a:bodyPr/>
          <a:lstStyle>
            <a:lvl1pPr marL="0" indent="0">
              <a:buNone/>
              <a:defRPr sz="3200">
                <a:solidFill>
                  <a:srgbClr val="00376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89400"/>
            <a:ext cx="5486400" cy="5444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1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0972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34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1590"/>
            <a:ext cx="7772400" cy="2880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9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63"/>
            <a:ext cx="9144000" cy="97806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31590"/>
            <a:ext cx="3810000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0"/>
            <a:ext cx="3810000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11960" y="4443958"/>
            <a:ext cx="3240360" cy="699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090F6B-01B7-DED0-DF66-DC4E48D2D577}"/>
              </a:ext>
            </a:extLst>
          </p:cNvPr>
          <p:cNvSpPr/>
          <p:nvPr userDrawn="1"/>
        </p:nvSpPr>
        <p:spPr>
          <a:xfrm>
            <a:off x="0" y="-95249"/>
            <a:ext cx="9144000" cy="261220"/>
          </a:xfrm>
          <a:prstGeom prst="rect">
            <a:avLst/>
          </a:prstGeom>
          <a:solidFill>
            <a:srgbClr val="0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31590"/>
            <a:ext cx="7772400" cy="30243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640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9054D7C-37CA-D6B8-8FFF-4A8294E911A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16647" y="4786619"/>
            <a:ext cx="923307" cy="3568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7071A-DE32-513D-93AB-853F41E3701F}"/>
              </a:ext>
            </a:extLst>
          </p:cNvPr>
          <p:cNvSpPr/>
          <p:nvPr userDrawn="1"/>
        </p:nvSpPr>
        <p:spPr>
          <a:xfrm>
            <a:off x="0" y="165971"/>
            <a:ext cx="9144000" cy="53127"/>
          </a:xfrm>
          <a:prstGeom prst="rect">
            <a:avLst/>
          </a:prstGeom>
          <a:solidFill>
            <a:srgbClr val="6B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lack, screenshot, black and white, symmetry&#10;&#10;Description automatically generated">
            <a:extLst>
              <a:ext uri="{FF2B5EF4-FFF2-40B4-BE49-F238E27FC236}">
                <a16:creationId xmlns:a16="http://schemas.microsoft.com/office/drawing/2014/main" id="{BDA54A17-5015-55F3-AE00-775C91C16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31" t="47412" r="20399" b="48585"/>
          <a:stretch/>
        </p:blipFill>
        <p:spPr>
          <a:xfrm>
            <a:off x="-4046" y="-95250"/>
            <a:ext cx="9144000" cy="2622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F04235-3141-3A43-8672-63175B871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" y="4737100"/>
            <a:ext cx="9144000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References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49" r:id="rId3"/>
    <p:sldLayoutId id="2147483650" r:id="rId4"/>
    <p:sldLayoutId id="2147483655" r:id="rId5"/>
    <p:sldLayoutId id="214748365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003767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7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76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76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800">
          <a:solidFill>
            <a:srgbClr val="00376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376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80"/>
            <a:ext cx="9144000" cy="9780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31590"/>
            <a:ext cx="7772400" cy="30243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A4A88-AB5A-477F-AF5F-A16529DBA7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-6106"/>
            <a:ext cx="9144000" cy="5143500"/>
          </a:xfrm>
          <a:prstGeom prst="rect">
            <a:avLst/>
          </a:prstGeom>
        </p:spPr>
      </p:pic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5CA2B47-2DCF-F863-73BB-39ECD27F56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16647" y="4786619"/>
            <a:ext cx="923307" cy="3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i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6F490F4-546D-DF7A-7A12-D2787A448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7745" y="4391620"/>
            <a:ext cx="1937604" cy="748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AEDF7A-EAE0-555C-E61A-8323BCD91B89}"/>
              </a:ext>
            </a:extLst>
          </p:cNvPr>
          <p:cNvSpPr/>
          <p:nvPr userDrawn="1"/>
        </p:nvSpPr>
        <p:spPr>
          <a:xfrm>
            <a:off x="0" y="0"/>
            <a:ext cx="9144000" cy="261220"/>
          </a:xfrm>
          <a:prstGeom prst="rect">
            <a:avLst/>
          </a:prstGeom>
          <a:solidFill>
            <a:srgbClr val="0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249B9-B8B6-D95D-3B00-542B85111CF4}"/>
              </a:ext>
            </a:extLst>
          </p:cNvPr>
          <p:cNvSpPr/>
          <p:nvPr userDrawn="1"/>
        </p:nvSpPr>
        <p:spPr>
          <a:xfrm>
            <a:off x="0" y="261220"/>
            <a:ext cx="9144000" cy="53127"/>
          </a:xfrm>
          <a:prstGeom prst="rect">
            <a:avLst/>
          </a:prstGeom>
          <a:solidFill>
            <a:srgbClr val="6B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lack, screenshot, black and white, symmetry&#10;&#10;Description automatically generated">
            <a:extLst>
              <a:ext uri="{FF2B5EF4-FFF2-40B4-BE49-F238E27FC236}">
                <a16:creationId xmlns:a16="http://schemas.microsoft.com/office/drawing/2014/main" id="{78A6E4F9-65F1-6038-7801-D89B415AC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1" t="47412" r="20399" b="48585"/>
          <a:stretch/>
        </p:blipFill>
        <p:spPr>
          <a:xfrm>
            <a:off x="-4046" y="-1"/>
            <a:ext cx="9144000" cy="2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14467E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4466214"/>
            <a:ext cx="5614392" cy="674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953000" y="4623979"/>
            <a:ext cx="3903712" cy="417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0475"/>
            <a:ext cx="8458200" cy="674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7F821-24D4-BF41-B7C9-F8BEDA99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5088" y="4307072"/>
            <a:ext cx="3275856" cy="826700"/>
          </a:xfrm>
          <a:prstGeom prst="rect">
            <a:avLst/>
          </a:prstGeom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737ED7C-27CC-C6AD-DA18-1775E1CA7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96" t="3290"/>
          <a:stretch/>
        </p:blipFill>
        <p:spPr>
          <a:xfrm>
            <a:off x="0" y="0"/>
            <a:ext cx="1368144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4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003767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resources-information-approved-drugs/fda-grants-regular-approval-sacituzumab-govitecan-triple-negative-breast-cancer#:~:text=FDA%20grants%20regular%20approval%20to%20sacituzumab%20govitecan%20for%20triple%2Dnegative%20breast%20cancer,-Resources%20for%20Information&amp;text=On%20April%207%2C%202021%2C%20the,(Trodelvy%2C%20Immunomedics%20Inc.)" TargetMode="External"/><Relationship Id="rId2" Type="http://schemas.openxmlformats.org/officeDocument/2006/relationships/hyperlink" Target="https://www.cancer.org/content/dam/cancer-org/cancer-control/en/booklets-flyers/clinical-trials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publications/dictionaries/cancer-drug" TargetMode="External"/><Relationship Id="rId2" Type="http://schemas.openxmlformats.org/officeDocument/2006/relationships/hyperlink" Target="https://www.cancer.gov/publications/dictionaries/cancer-term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ccn.org/patients/guidelines/content/PDF/stage_iv_breast-patient.pdf" TargetMode="External"/><Relationship Id="rId4" Type="http://schemas.openxmlformats.org/officeDocument/2006/relationships/hyperlink" Target="https://www.cancer.org/cancer/types/breast-cancer/treatment/targeted-therapy-for-breast-canc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2279-6FD0-CE92-6BBD-DBD8A7753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27" y="1504950"/>
            <a:ext cx="9144000" cy="110251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Insight Summary Slides for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Metastatic Triple-Negative Breast Cancer Receiving an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ANTIBODY-DRUG CONJUGATE (ADC)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0CAE4-6EA5-8594-E69C-1E885C092833}"/>
              </a:ext>
            </a:extLst>
          </p:cNvPr>
          <p:cNvSpPr txBox="1"/>
          <p:nvPr/>
        </p:nvSpPr>
        <p:spPr>
          <a:xfrm>
            <a:off x="381000" y="462915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767"/>
                </a:solidFill>
                <a:latin typeface="+mn-lt"/>
                <a:ea typeface="+mj-ea"/>
                <a:cs typeface="+mj-cs"/>
              </a:rPr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22017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214E02-207C-E48F-1C70-3FF23CE6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D6F15B-0B99-210B-40EF-BCBF5ED5D6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131590"/>
            <a:ext cx="7772400" cy="2880320"/>
          </a:xfrm>
        </p:spPr>
        <p:txBody>
          <a:bodyPr/>
          <a:lstStyle/>
          <a:p>
            <a:pPr marL="546735" marR="5080">
              <a:spcBef>
                <a:spcPts val="1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7370" algn="l"/>
              </a:tabLst>
            </a:pPr>
            <a:r>
              <a:rPr lang="en-US" sz="2000" dirty="0">
                <a:solidFill>
                  <a:srgbClr val="13467D"/>
                </a:solidFill>
              </a:rPr>
              <a:t>The</a:t>
            </a:r>
            <a:r>
              <a:rPr lang="en-US" sz="2000" spc="-6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goal</a:t>
            </a:r>
            <a:r>
              <a:rPr lang="en-US" sz="2000" spc="-4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of</a:t>
            </a:r>
            <a:r>
              <a:rPr lang="en-US" sz="2000" spc="-5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this</a:t>
            </a:r>
            <a:r>
              <a:rPr lang="en-US" sz="2000" spc="-5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slide</a:t>
            </a:r>
            <a:r>
              <a:rPr lang="en-US" sz="2000" spc="-30" dirty="0">
                <a:solidFill>
                  <a:srgbClr val="13467D"/>
                </a:solidFill>
              </a:rPr>
              <a:t> </a:t>
            </a:r>
            <a:r>
              <a:rPr lang="en-US" sz="2000" spc="-10" dirty="0">
                <a:solidFill>
                  <a:srgbClr val="13467D"/>
                </a:solidFill>
              </a:rPr>
              <a:t>presentation</a:t>
            </a:r>
            <a:r>
              <a:rPr lang="en-US" sz="2000" spc="-4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is</a:t>
            </a:r>
            <a:r>
              <a:rPr lang="en-US" sz="2000" spc="-4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to</a:t>
            </a:r>
            <a:r>
              <a:rPr lang="en-US" sz="2000" spc="-5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equip</a:t>
            </a:r>
            <a:r>
              <a:rPr lang="en-US" sz="2000" spc="-45" dirty="0">
                <a:solidFill>
                  <a:srgbClr val="13467D"/>
                </a:solidFill>
              </a:rPr>
              <a:t> </a:t>
            </a:r>
            <a:r>
              <a:rPr lang="en-US" sz="2000" spc="-25" dirty="0">
                <a:solidFill>
                  <a:srgbClr val="13467D"/>
                </a:solidFill>
              </a:rPr>
              <a:t>you </a:t>
            </a:r>
            <a:r>
              <a:rPr lang="en-US" sz="2000" dirty="0">
                <a:solidFill>
                  <a:srgbClr val="13467D"/>
                </a:solidFill>
              </a:rPr>
              <a:t>with</a:t>
            </a:r>
            <a:r>
              <a:rPr lang="en-US" sz="2000" spc="-8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information </a:t>
            </a:r>
            <a:r>
              <a:rPr lang="en-US" sz="2000" spc="-25" dirty="0">
                <a:solidFill>
                  <a:srgbClr val="13467D"/>
                </a:solidFill>
              </a:rPr>
              <a:t>to </a:t>
            </a:r>
            <a:r>
              <a:rPr lang="en-US" sz="2000" dirty="0">
                <a:solidFill>
                  <a:srgbClr val="13467D"/>
                </a:solidFill>
              </a:rPr>
              <a:t>make</a:t>
            </a:r>
            <a:r>
              <a:rPr lang="en-US" sz="2000" spc="-60" dirty="0">
                <a:solidFill>
                  <a:srgbClr val="13467D"/>
                </a:solidFill>
              </a:rPr>
              <a:t> the </a:t>
            </a:r>
            <a:r>
              <a:rPr lang="en-US" sz="2000" dirty="0">
                <a:solidFill>
                  <a:srgbClr val="13467D"/>
                </a:solidFill>
              </a:rPr>
              <a:t>treatment of</a:t>
            </a:r>
            <a:r>
              <a:rPr lang="en-US" sz="2000" spc="-60" dirty="0">
                <a:solidFill>
                  <a:srgbClr val="13467D"/>
                </a:solidFill>
              </a:rPr>
              <a:t> your triple-negative breast cancer </a:t>
            </a:r>
            <a:r>
              <a:rPr lang="en-US" sz="2000" dirty="0">
                <a:solidFill>
                  <a:srgbClr val="13467D"/>
                </a:solidFill>
              </a:rPr>
              <a:t>with an antibody-drug conjugate a</a:t>
            </a:r>
            <a:r>
              <a:rPr lang="en-US" sz="2000" spc="-7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bit</a:t>
            </a:r>
            <a:r>
              <a:rPr lang="en-US" sz="2000" spc="-60" dirty="0">
                <a:solidFill>
                  <a:srgbClr val="13467D"/>
                </a:solidFill>
              </a:rPr>
              <a:t> </a:t>
            </a:r>
            <a:r>
              <a:rPr lang="en-US" sz="2000" spc="-10" dirty="0">
                <a:solidFill>
                  <a:srgbClr val="13467D"/>
                </a:solidFill>
              </a:rPr>
              <a:t>easier</a:t>
            </a:r>
          </a:p>
          <a:p>
            <a:pPr marL="203835" marR="5080">
              <a:lnSpc>
                <a:spcPct val="100000"/>
              </a:lnSpc>
              <a:spcBef>
                <a:spcPts val="100"/>
              </a:spcBef>
              <a:buClr>
                <a:srgbClr val="002060"/>
              </a:buClr>
              <a:tabLst>
                <a:tab pos="547370" algn="l"/>
              </a:tabLst>
            </a:pPr>
            <a:endParaRPr lang="en-US" sz="2000" spc="-10" dirty="0">
              <a:solidFill>
                <a:srgbClr val="13467D"/>
              </a:solidFill>
            </a:endParaRPr>
          </a:p>
          <a:p>
            <a:pPr marL="546735" marR="5080">
              <a:spcBef>
                <a:spcPts val="1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7370" algn="l"/>
              </a:tabLst>
            </a:pPr>
            <a:r>
              <a:rPr lang="en-US" sz="2000" dirty="0">
                <a:solidFill>
                  <a:srgbClr val="13467D"/>
                </a:solidFill>
              </a:rPr>
              <a:t>The</a:t>
            </a:r>
            <a:r>
              <a:rPr lang="en-US" sz="2000" spc="-7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information</a:t>
            </a:r>
            <a:r>
              <a:rPr lang="en-US" sz="2000" spc="-6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provided</a:t>
            </a:r>
            <a:r>
              <a:rPr lang="en-US" sz="2000" spc="-5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here</a:t>
            </a:r>
            <a:r>
              <a:rPr lang="en-US" sz="2000" spc="-6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is</a:t>
            </a:r>
            <a:r>
              <a:rPr lang="en-US" sz="2000" spc="-7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designed</a:t>
            </a:r>
            <a:r>
              <a:rPr lang="en-US" sz="2000" spc="-4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to</a:t>
            </a:r>
            <a:r>
              <a:rPr lang="en-US" sz="2000" spc="-75" dirty="0">
                <a:solidFill>
                  <a:srgbClr val="13467D"/>
                </a:solidFill>
              </a:rPr>
              <a:t> </a:t>
            </a:r>
            <a:r>
              <a:rPr lang="en-US" sz="2000" spc="-10" dirty="0">
                <a:solidFill>
                  <a:srgbClr val="13467D"/>
                </a:solidFill>
              </a:rPr>
              <a:t>support </a:t>
            </a:r>
            <a:r>
              <a:rPr lang="en-US" sz="2000" dirty="0">
                <a:solidFill>
                  <a:srgbClr val="13467D"/>
                </a:solidFill>
              </a:rPr>
              <a:t>and</a:t>
            </a:r>
            <a:r>
              <a:rPr lang="en-US" sz="2000" spc="-9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supplement</a:t>
            </a:r>
            <a:r>
              <a:rPr lang="en-US" sz="2000" spc="-8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information provided by</a:t>
            </a:r>
            <a:r>
              <a:rPr lang="en-US" sz="2000" spc="-9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your</a:t>
            </a:r>
            <a:r>
              <a:rPr lang="en-US" sz="2000" spc="-9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oncology</a:t>
            </a:r>
            <a:r>
              <a:rPr lang="en-US" sz="2000" spc="-75" dirty="0">
                <a:solidFill>
                  <a:srgbClr val="13467D"/>
                </a:solidFill>
              </a:rPr>
              <a:t> </a:t>
            </a:r>
            <a:r>
              <a:rPr lang="en-US" sz="2000" spc="-10" dirty="0">
                <a:solidFill>
                  <a:srgbClr val="13467D"/>
                </a:solidFill>
              </a:rPr>
              <a:t>team</a:t>
            </a:r>
          </a:p>
          <a:p>
            <a:pPr marL="547370">
              <a:lnSpc>
                <a:spcPct val="100000"/>
              </a:lnSpc>
              <a:spcBef>
                <a:spcPts val="5"/>
              </a:spcBef>
            </a:pPr>
            <a:endParaRPr lang="en-US" sz="2000" spc="-10" dirty="0">
              <a:solidFill>
                <a:srgbClr val="13467D"/>
              </a:solidFill>
            </a:endParaRPr>
          </a:p>
          <a:p>
            <a:pPr marL="546735" marR="5080">
              <a:spcBef>
                <a:spcPts val="1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7370" algn="l"/>
              </a:tabLst>
            </a:pPr>
            <a:r>
              <a:rPr lang="en-US" sz="2000" dirty="0">
                <a:solidFill>
                  <a:srgbClr val="13467D"/>
                </a:solidFill>
              </a:rPr>
              <a:t>Website</a:t>
            </a:r>
            <a:r>
              <a:rPr lang="en-US" sz="2000" spc="-50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links</a:t>
            </a:r>
            <a:r>
              <a:rPr lang="en-US" sz="2000" spc="-3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to</a:t>
            </a:r>
            <a:r>
              <a:rPr lang="en-US" sz="2000" spc="-55" dirty="0">
                <a:solidFill>
                  <a:srgbClr val="13467D"/>
                </a:solidFill>
              </a:rPr>
              <a:t> helpful and reliable </a:t>
            </a:r>
            <a:r>
              <a:rPr lang="en-US" sz="2000" dirty="0">
                <a:solidFill>
                  <a:srgbClr val="13467D"/>
                </a:solidFill>
              </a:rPr>
              <a:t>resources</a:t>
            </a:r>
            <a:r>
              <a:rPr lang="en-US" sz="2000" spc="-3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are</a:t>
            </a:r>
            <a:r>
              <a:rPr lang="en-US" sz="2000" spc="-45" dirty="0">
                <a:solidFill>
                  <a:srgbClr val="13467D"/>
                </a:solidFill>
              </a:rPr>
              <a:t> </a:t>
            </a:r>
            <a:r>
              <a:rPr lang="en-US" sz="2000" dirty="0">
                <a:solidFill>
                  <a:srgbClr val="13467D"/>
                </a:solidFill>
              </a:rPr>
              <a:t>included on the last slide</a:t>
            </a:r>
            <a:endParaRPr lang="en-US" sz="2000" spc="-10" dirty="0">
              <a:solidFill>
                <a:srgbClr val="13467D"/>
              </a:solidFill>
            </a:endParaRPr>
          </a:p>
          <a:p>
            <a:pPr marL="546735" marR="5080">
              <a:spcBef>
                <a:spcPts val="1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7370" algn="l"/>
              </a:tabLst>
            </a:pPr>
            <a:endParaRPr lang="en-US" sz="2000" spc="-10" dirty="0">
              <a:solidFill>
                <a:srgbClr val="13467D"/>
              </a:solidFill>
            </a:endParaRPr>
          </a:p>
          <a:p>
            <a:pPr marL="546735" marR="5080">
              <a:spcBef>
                <a:spcPts val="1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7370" algn="l"/>
              </a:tabLst>
            </a:pPr>
            <a:r>
              <a:rPr lang="en-US" sz="2000" spc="-10" dirty="0">
                <a:solidFill>
                  <a:srgbClr val="13467D"/>
                </a:solidFill>
              </a:rPr>
              <a:t>Thank you for the opportunity to share this information</a:t>
            </a:r>
            <a:endParaRPr lang="en-US" sz="2000" dirty="0">
              <a:solidFill>
                <a:srgbClr val="13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6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214E02-207C-E48F-1C70-3FF23CE6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</a:t>
            </a:r>
            <a:r>
              <a:rPr lang="en-US" spc="10" dirty="0"/>
              <a:t> </a:t>
            </a:r>
            <a:r>
              <a:rPr lang="en-US" spc="-10" dirty="0"/>
              <a:t>Decision-Making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D6F15B-0B99-210B-40EF-BCBF5ED5D6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550" y="1131590"/>
            <a:ext cx="8724900" cy="2880320"/>
          </a:xfrm>
        </p:spPr>
        <p:txBody>
          <a:bodyPr/>
          <a:lstStyle/>
          <a:p>
            <a:r>
              <a:rPr lang="en-US" sz="2000" dirty="0"/>
              <a:t>A process in which you, your caregiver, and your health care team discuss options and agree upon a treatment plan that aligns with your goals, preferences, and expectations</a:t>
            </a:r>
          </a:p>
          <a:p>
            <a:endParaRPr lang="en-US" sz="2000" dirty="0"/>
          </a:p>
          <a:p>
            <a:r>
              <a:rPr lang="en-US" sz="2000" dirty="0"/>
              <a:t>Make sure that you understand your disease and treatment plan:</a:t>
            </a:r>
          </a:p>
          <a:p>
            <a:pPr lvl="1"/>
            <a:r>
              <a:rPr lang="en-US" sz="1800" dirty="0"/>
              <a:t>Keep a list of questions to ask your team prior to each follow-up appointment</a:t>
            </a:r>
          </a:p>
          <a:p>
            <a:pPr lvl="1"/>
            <a:r>
              <a:rPr lang="en-US" sz="1800" dirty="0"/>
              <a:t>Ask about treatment options, including clinical trials, and the benefits and risks of each treatment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053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214E02-207C-E48F-1C70-3FF23CE6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Antibody-Drug Conjugate Treatment: 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D6F15B-0B99-210B-40EF-BCBF5ED5D6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131590"/>
            <a:ext cx="7772400" cy="2880320"/>
          </a:xfrm>
        </p:spPr>
        <p:txBody>
          <a:bodyPr/>
          <a:lstStyle/>
          <a:p>
            <a:pPr marL="0" marR="363855" indent="0">
              <a:lnSpc>
                <a:spcPct val="100000"/>
              </a:lnSpc>
              <a:spcBef>
                <a:spcPts val="100"/>
              </a:spcBef>
              <a:buNone/>
              <a:tabLst>
                <a:tab pos="355600" algn="l"/>
              </a:tabLst>
            </a:pPr>
            <a:r>
              <a:rPr lang="en-US" sz="1900" b="1" dirty="0">
                <a:solidFill>
                  <a:srgbClr val="13467D"/>
                </a:solidFill>
              </a:rPr>
              <a:t>Here are some common abbreviations and terms you may encounter while receiving an antibody-drug conjugate:</a:t>
            </a:r>
          </a:p>
          <a:p>
            <a:pPr marL="344488" lvl="8" indent="-344488">
              <a:spcBef>
                <a:spcPts val="430"/>
              </a:spcBef>
              <a:buFontTx/>
              <a:buChar char="•"/>
              <a:tabLst>
                <a:tab pos="355600" algn="l"/>
              </a:tabLst>
            </a:pPr>
            <a:r>
              <a:rPr lang="en-US" sz="1800" u="sng" dirty="0">
                <a:solidFill>
                  <a:srgbClr val="13467D"/>
                </a:solidFill>
                <a:cs typeface="Arial"/>
              </a:rPr>
              <a:t>ADC: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 antibody-drug conjugate (</a:t>
            </a:r>
            <a:r>
              <a:rPr lang="en-US" sz="1800" dirty="0" err="1">
                <a:solidFill>
                  <a:srgbClr val="13467D"/>
                </a:solidFill>
                <a:cs typeface="Arial"/>
              </a:rPr>
              <a:t>eg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, </a:t>
            </a:r>
            <a:r>
              <a:rPr lang="en-US" sz="1800" dirty="0" err="1">
                <a:solidFill>
                  <a:srgbClr val="13467D"/>
                </a:solidFill>
                <a:cs typeface="Arial"/>
              </a:rPr>
              <a:t>sacituzumab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13467D"/>
                </a:solidFill>
                <a:cs typeface="Arial"/>
              </a:rPr>
              <a:t>govitecan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)</a:t>
            </a:r>
          </a:p>
          <a:p>
            <a:pPr marL="344488" lvl="8" indent="-344488">
              <a:spcBef>
                <a:spcPts val="430"/>
              </a:spcBef>
              <a:buFontTx/>
              <a:buChar char="•"/>
              <a:tabLst>
                <a:tab pos="355600" algn="l"/>
              </a:tabLst>
            </a:pPr>
            <a:r>
              <a:rPr lang="en-US" sz="1800" u="sng" dirty="0">
                <a:solidFill>
                  <a:srgbClr val="13467D"/>
                </a:solidFill>
                <a:cs typeface="Arial"/>
              </a:rPr>
              <a:t>ICI: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 immune checkpoint inhibitor, a drug that fights cancer by allowing immune cells to become activated </a:t>
            </a:r>
          </a:p>
          <a:p>
            <a:pPr marL="344488" lvl="8" indent="-344488">
              <a:spcBef>
                <a:spcPts val="430"/>
              </a:spcBef>
              <a:buFontTx/>
              <a:buChar char="•"/>
              <a:tabLst>
                <a:tab pos="355600" algn="l"/>
              </a:tabLst>
            </a:pPr>
            <a:r>
              <a:rPr lang="en-US" sz="1800" u="sng" dirty="0">
                <a:solidFill>
                  <a:srgbClr val="13467D"/>
                </a:solidFill>
                <a:cs typeface="Arial"/>
              </a:rPr>
              <a:t>PD-(L)1 inhibitor: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 programmed death (ligand)1 inhibitor, a type of immune checkpoint inhibitor drug (</a:t>
            </a:r>
            <a:r>
              <a:rPr lang="en-US" sz="1800" dirty="0" err="1">
                <a:solidFill>
                  <a:srgbClr val="13467D"/>
                </a:solidFill>
                <a:cs typeface="Arial"/>
              </a:rPr>
              <a:t>eg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, pembrolizumab)</a:t>
            </a:r>
          </a:p>
          <a:p>
            <a:pPr marL="344488" lvl="8" indent="-344488">
              <a:spcBef>
                <a:spcPts val="430"/>
              </a:spcBef>
              <a:buFontTx/>
              <a:buChar char="•"/>
              <a:tabLst>
                <a:tab pos="355600" algn="l"/>
              </a:tabLst>
            </a:pPr>
            <a:r>
              <a:rPr lang="en-US" sz="1800" u="sng" dirty="0">
                <a:solidFill>
                  <a:srgbClr val="13467D"/>
                </a:solidFill>
                <a:cs typeface="Arial"/>
              </a:rPr>
              <a:t>TNBC: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 triple-negative breast cancer (</a:t>
            </a:r>
            <a:r>
              <a:rPr lang="en-US" sz="1800" dirty="0" err="1">
                <a:solidFill>
                  <a:srgbClr val="13467D"/>
                </a:solidFill>
                <a:cs typeface="Arial"/>
              </a:rPr>
              <a:t>ie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, breast cancer that does not have significant levels of estrogen or progesterone hormone receptors or HER2 protein)</a:t>
            </a:r>
          </a:p>
          <a:p>
            <a:pPr marL="344488" lvl="8" indent="-344488">
              <a:spcBef>
                <a:spcPts val="430"/>
              </a:spcBef>
              <a:buFontTx/>
              <a:buChar char="•"/>
              <a:tabLst>
                <a:tab pos="355600" algn="l"/>
              </a:tabLst>
            </a:pPr>
            <a:r>
              <a:rPr lang="en-US" sz="1800" u="sng" dirty="0">
                <a:solidFill>
                  <a:srgbClr val="13467D"/>
                </a:solidFill>
                <a:cs typeface="Arial"/>
              </a:rPr>
              <a:t>TROP2: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 a protein often found on breast cancer cells that is targeted by some antibody-drug conjugates, such as </a:t>
            </a:r>
            <a:r>
              <a:rPr lang="en-US" sz="1800" dirty="0" err="1">
                <a:solidFill>
                  <a:srgbClr val="13467D"/>
                </a:solidFill>
                <a:cs typeface="Arial"/>
              </a:rPr>
              <a:t>sacituzumab</a:t>
            </a:r>
            <a:r>
              <a:rPr lang="en-US" sz="1800" dirty="0">
                <a:solidFill>
                  <a:srgbClr val="13467D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13467D"/>
                </a:solidFill>
                <a:cs typeface="Arial"/>
              </a:rPr>
              <a:t>govitecan</a:t>
            </a:r>
            <a:endParaRPr lang="en-US" sz="1800" dirty="0">
              <a:solidFill>
                <a:srgbClr val="13467D"/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8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C1AA7-0A47-5CC7-8E07-64CB4C2A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79758-1142-8E36-21C8-72D87A16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Antibody-Drug Conjugates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89BA74-44F4-44A1-E0B7-1F97629F8F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131590"/>
            <a:ext cx="7924800" cy="28803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get this treatment for my triple-negative breast cancer?</a:t>
            </a:r>
            <a:endParaRPr lang="en-US" sz="1400" dirty="0">
              <a:solidFill>
                <a:srgbClr val="13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inoperable or metastatic triple-negative breast cancer who have already received at least 1 anti-cancer drug for metastatic disease may be eligible to receive an antibody-drug conjugate called 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sacituzumab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govitecan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trastuzumab 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deruxtecan</a:t>
            </a:r>
            <a:b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13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receive a different antibody-drug conjugate (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datopotamab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deruxtecan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sacituzumab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tirumotecan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your metastatic triple-negative breast cancer alone or in combination with an immune checkpoint inhibitor drug (</a:t>
            </a:r>
            <a:r>
              <a:rPr lang="en-US" sz="1400" dirty="0" err="1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pembrolizumab, durvalumab) as part of a clinical trial </a:t>
            </a:r>
          </a:p>
          <a:p>
            <a:pPr marL="169863" lvl="1" indent="-169863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34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lvl="1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to consider when deciding if a clinical trial is appropriate for you is available at: </a:t>
            </a:r>
            <a:r>
              <a:rPr lang="en-US" sz="1400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https://www.cancer.org/content/dam/cancer-org/cancer-control/en/booklets-flyers/clinical-trials.pdf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631CB-BD4D-8F67-D1C4-2E9857615AB1}"/>
              </a:ext>
            </a:extLst>
          </p:cNvPr>
          <p:cNvSpPr txBox="1"/>
          <p:nvPr/>
        </p:nvSpPr>
        <p:spPr>
          <a:xfrm>
            <a:off x="381000" y="455295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FDA. News Release. Updated April 8, 2021. Accessed August 29, 2025. </a:t>
            </a:r>
            <a:r>
              <a:rPr lang="en-US" sz="800" dirty="0">
                <a:hlinkClick r:id="rId3" tooltip="https://www.fda.gov/drugs/resources-information-approved-drugs/fda-grants-regular-approval-sacituzumab-govitecan-triple-negative-breast-cancer#:~:text=fda%20grants%20regular%20approval%20to%20sacituzumab%20govitecan%20for%20triple%2dnegative%20breast%20cancer,-resources%20for%20information&amp;text=on%20april%207%2c%202021%2c%20the,(trodelvy%2c%20immunomedics%20inc.)"/>
              </a:rPr>
              <a:t>https://www.fda.gov/drugs/resources-information-approved-drugs/fda-grants-regular-approval-sacituzumab-govitecan-triple-negative-breast-cancer#:~:text=FDA%20grants%20regular%20approval%20to%20sacituzumab%20govitecan%20for%20triple%2Dnegative%20breast%20cancer,-Resources%20for%20Information&amp;text=On%20April%207%2C%202021%2C%20the,(Trodelvy%2C%20Immunomedics%20Inc.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363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6861-96DD-63C9-2A65-64A0BF2B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03E40-16C5-6831-BFED-017EE22C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Antibody-Drug Conjugates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A2D72-F3AF-FD85-AB32-4375E9D1E9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1131590"/>
            <a:ext cx="4267200" cy="288032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13467D"/>
                </a:solidFill>
                <a:cs typeface="Arial"/>
              </a:rPr>
              <a:t>How do they work?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13467D"/>
                </a:solidFill>
                <a:cs typeface="Arial"/>
              </a:rPr>
              <a:t>TROP2 is a molecule found, or “expressed”, on many breast cancer cells. Some antibody-drug conjugates, such as </a:t>
            </a:r>
            <a:r>
              <a:rPr lang="en-US" sz="2000" dirty="0" err="1">
                <a:solidFill>
                  <a:srgbClr val="13467D"/>
                </a:solidFill>
                <a:cs typeface="Arial"/>
              </a:rPr>
              <a:t>sacituzumab</a:t>
            </a:r>
            <a:r>
              <a:rPr lang="en-US" sz="2000" dirty="0">
                <a:solidFill>
                  <a:srgbClr val="13467D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13467D"/>
                </a:solidFill>
                <a:cs typeface="Arial"/>
              </a:rPr>
              <a:t>govitecan</a:t>
            </a:r>
            <a:r>
              <a:rPr lang="en-US" sz="2000" dirty="0">
                <a:solidFill>
                  <a:srgbClr val="13467D"/>
                </a:solidFill>
                <a:cs typeface="Arial"/>
              </a:rPr>
              <a:t>, have a part that binds to TROP2 on breast cancer cells, and another part that is a cancer-killing drug. These 2 parts are bound together, or “conjugated”, so that the cancer-killing drug is delivered directly to breast cancer cells. </a:t>
            </a:r>
          </a:p>
        </p:txBody>
      </p:sp>
      <p:pic>
        <p:nvPicPr>
          <p:cNvPr id="2" name="Picture 1" descr="A diagram of cancer cell&#10;&#10;AI-generated content may be incorrect.">
            <a:extLst>
              <a:ext uri="{FF2B5EF4-FFF2-40B4-BE49-F238E27FC236}">
                <a16:creationId xmlns:a16="http://schemas.microsoft.com/office/drawing/2014/main" id="{193A9FA3-79D8-9C96-5EDC-487437E93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0704"/>
            <a:ext cx="3956898" cy="29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7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ABCD4-4619-41CC-C7B6-0FC41975A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A7876-278A-B994-5D0D-0318B8FD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Antibody-Drug Conjugates: Side Effects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BD54DF-9ED6-07F9-8D0A-CBCA9F4B98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131590"/>
            <a:ext cx="7772400" cy="2880320"/>
          </a:xfrm>
        </p:spPr>
        <p:txBody>
          <a:bodyPr/>
          <a:lstStyle/>
          <a:p>
            <a:pPr marL="287338"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blood counts (including an increased risk of infection and fever), diarrhea, mouth sores, nausea, hair loss, fatigue, rash, eye problems, trouble breathing</a:t>
            </a:r>
          </a:p>
          <a:p>
            <a:pPr marL="287338"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oncology team may discuss additional side effects</a:t>
            </a:r>
          </a:p>
          <a:p>
            <a:pPr marL="287338"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ask your oncology providers who to contact with concerns and which side effects need to be reported immediately versus at your next visit </a:t>
            </a:r>
          </a:p>
          <a:p>
            <a:pPr marL="287338" lvl="1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you have the contact information for your oncology providers, including a way to contact them outside of regular business hours, if needed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4DF59-27BE-CFF3-8B6C-B78EC4848102}"/>
              </a:ext>
            </a:extLst>
          </p:cNvPr>
          <p:cNvSpPr txBox="1"/>
          <p:nvPr/>
        </p:nvSpPr>
        <p:spPr>
          <a:xfrm>
            <a:off x="381000" y="4840129"/>
            <a:ext cx="784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Bardia A et al. </a:t>
            </a:r>
            <a:r>
              <a:rPr lang="en-US" sz="1000" i="1" dirty="0"/>
              <a:t>N Engl J Med</a:t>
            </a:r>
            <a:r>
              <a:rPr lang="en-US" sz="1000" dirty="0"/>
              <a:t>. 2021;384(16):1529-1541.</a:t>
            </a:r>
          </a:p>
        </p:txBody>
      </p:sp>
    </p:spTree>
    <p:extLst>
      <p:ext uri="{BB962C8B-B14F-4D97-AF65-F5344CB8AC3E}">
        <p14:creationId xmlns:p14="http://schemas.microsoft.com/office/powerpoint/2010/main" val="123039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4AFE6-B8F9-8F7A-B92B-C0CDC585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5DA358-E6FB-DF84-2991-3F39C5EC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Reliable Online Resources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5C4BB-391D-591D-4D53-EAD22FADA8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131590"/>
            <a:ext cx="7772400" cy="2880320"/>
          </a:xfrm>
        </p:spPr>
        <p:txBody>
          <a:bodyPr/>
          <a:lstStyle/>
          <a:p>
            <a:pPr marL="355600">
              <a:spcBef>
                <a:spcPts val="10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1600" spc="-5" dirty="0">
                <a:solidFill>
                  <a:srgbClr val="13467D"/>
                </a:solidFill>
                <a:cs typeface="Arial"/>
              </a:rPr>
              <a:t>National Cancer Institute cancer-related terminology</a:t>
            </a:r>
            <a:r>
              <a:rPr lang="en-US" sz="1600" spc="-10" dirty="0">
                <a:solidFill>
                  <a:srgbClr val="13467D"/>
                </a:solidFill>
                <a:cs typeface="Arial"/>
              </a:rPr>
              <a:t>: </a:t>
            </a:r>
            <a:r>
              <a:rPr lang="en-US" sz="16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cs typeface="Arial"/>
                <a:hlinkClick r:id="rId2"/>
              </a:rPr>
              <a:t>https://www.cancer.gov/publications/dictionaries/cancer-terms</a:t>
            </a:r>
            <a:endParaRPr lang="en-US" sz="1600" u="sng" spc="-10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cs typeface="Arial"/>
            </a:endParaRPr>
          </a:p>
          <a:p>
            <a:pPr marL="12700" lvl="1" indent="334963">
              <a:spcBef>
                <a:spcPts val="105"/>
              </a:spcBef>
              <a:buClr>
                <a:srgbClr val="002060"/>
              </a:buClr>
              <a:tabLst>
                <a:tab pos="354965" algn="l"/>
              </a:tabLst>
            </a:pPr>
            <a:endParaRPr lang="en-US" sz="1600" u="sng" spc="-10" dirty="0">
              <a:uFill>
                <a:solidFill>
                  <a:srgbClr val="009999"/>
                </a:solidFill>
              </a:uFill>
              <a:cs typeface="Arial"/>
            </a:endParaRPr>
          </a:p>
          <a:p>
            <a:pPr marL="355600">
              <a:spcBef>
                <a:spcPts val="10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1600" dirty="0">
                <a:solidFill>
                  <a:srgbClr val="13467D"/>
                </a:solidFill>
                <a:cs typeface="Arial"/>
              </a:rPr>
              <a:t>National Cancer Institute drug</a:t>
            </a:r>
            <a:r>
              <a:rPr lang="en-US" sz="1600" spc="-25" dirty="0">
                <a:solidFill>
                  <a:srgbClr val="13467D"/>
                </a:solidFill>
                <a:cs typeface="Arial"/>
              </a:rPr>
              <a:t> </a:t>
            </a:r>
            <a:r>
              <a:rPr lang="en-US" sz="1600" spc="-10" dirty="0">
                <a:solidFill>
                  <a:srgbClr val="13467D"/>
                </a:solidFill>
                <a:cs typeface="Arial"/>
              </a:rPr>
              <a:t>dictionary: </a:t>
            </a:r>
            <a:r>
              <a:rPr lang="en-US" sz="16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cs typeface="Arial"/>
                <a:hlinkClick r:id="rId3"/>
              </a:rPr>
              <a:t>https://www.cancer.gov/publications/dictionaries/cancer-</a:t>
            </a:r>
            <a:r>
              <a:rPr lang="en-US" sz="1600" u="sng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cs typeface="Arial"/>
                <a:hlinkClick r:id="rId3"/>
              </a:rPr>
              <a:t>drug</a:t>
            </a:r>
            <a:endParaRPr lang="en-US" sz="1600" u="sng" spc="-20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cs typeface="Arial"/>
            </a:endParaRPr>
          </a:p>
          <a:p>
            <a:pPr marL="12700" indent="334963">
              <a:lnSpc>
                <a:spcPct val="100000"/>
              </a:lnSpc>
              <a:spcBef>
                <a:spcPts val="105"/>
              </a:spcBef>
              <a:buClr>
                <a:srgbClr val="002060"/>
              </a:buClr>
              <a:tabLst>
                <a:tab pos="354965" algn="l"/>
              </a:tabLst>
            </a:pPr>
            <a:endParaRPr lang="en-US" sz="1600" u="sng" spc="-20" dirty="0">
              <a:solidFill>
                <a:srgbClr val="13467D"/>
              </a:solidFill>
              <a:uFill>
                <a:solidFill>
                  <a:srgbClr val="009999"/>
                </a:solidFill>
              </a:uFill>
              <a:cs typeface="Arial"/>
            </a:endParaRPr>
          </a:p>
          <a:p>
            <a:pPr marL="355600">
              <a:spcBef>
                <a:spcPts val="10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1600" dirty="0">
                <a:solidFill>
                  <a:srgbClr val="13467D"/>
                </a:solidFill>
                <a:cs typeface="Arial"/>
              </a:rPr>
              <a:t>American</a:t>
            </a:r>
            <a:r>
              <a:rPr lang="en-US" sz="1600" spc="-50" dirty="0">
                <a:solidFill>
                  <a:srgbClr val="13467D"/>
                </a:solidFill>
                <a:cs typeface="Arial"/>
              </a:rPr>
              <a:t> </a:t>
            </a:r>
            <a:r>
              <a:rPr lang="en-US" sz="1600" dirty="0">
                <a:solidFill>
                  <a:srgbClr val="13467D"/>
                </a:solidFill>
                <a:cs typeface="Arial"/>
              </a:rPr>
              <a:t>Cancer</a:t>
            </a:r>
            <a:r>
              <a:rPr lang="en-US" sz="1600" spc="-55" dirty="0">
                <a:solidFill>
                  <a:srgbClr val="13467D"/>
                </a:solidFill>
                <a:cs typeface="Arial"/>
              </a:rPr>
              <a:t> </a:t>
            </a:r>
            <a:r>
              <a:rPr lang="en-US" sz="1600" dirty="0">
                <a:solidFill>
                  <a:srgbClr val="13467D"/>
                </a:solidFill>
                <a:cs typeface="Arial"/>
              </a:rPr>
              <a:t>Society:</a:t>
            </a:r>
            <a:r>
              <a:rPr lang="en-US" sz="1600" spc="-20" dirty="0">
                <a:solidFill>
                  <a:srgbClr val="13467D"/>
                </a:solidFill>
                <a:cs typeface="Arial"/>
              </a:rPr>
              <a:t> </a:t>
            </a:r>
            <a:br>
              <a:rPr lang="en-US" sz="1600" spc="-20" dirty="0">
                <a:solidFill>
                  <a:srgbClr val="13467D"/>
                </a:solidFill>
                <a:cs typeface="Arial"/>
              </a:rPr>
            </a:br>
            <a:r>
              <a:rPr lang="en-US" sz="1600" spc="-20" dirty="0">
                <a:cs typeface="Arial"/>
                <a:hlinkClick r:id="rId4"/>
              </a:rPr>
              <a:t>https://www.cancer.org/cancer/types/breast-cancer/treatment/targeted-therapy-for-breast-cancer.html</a:t>
            </a:r>
            <a:endParaRPr lang="en-US" sz="1600" spc="-2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002060"/>
              </a:buClr>
              <a:tabLst>
                <a:tab pos="354965" algn="l"/>
              </a:tabLst>
            </a:pPr>
            <a:endParaRPr lang="en-US" sz="1600" spc="-20" dirty="0">
              <a:cs typeface="Arial"/>
            </a:endParaRPr>
          </a:p>
          <a:p>
            <a:pPr marL="355600">
              <a:spcBef>
                <a:spcPts val="10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1600" dirty="0">
                <a:solidFill>
                  <a:srgbClr val="13467D"/>
                </a:solidFill>
                <a:cs typeface="Arial"/>
              </a:rPr>
              <a:t>National Comprehensive Cancer Network</a:t>
            </a:r>
            <a:r>
              <a:rPr lang="en-US" sz="1600" spc="-45" dirty="0">
                <a:solidFill>
                  <a:srgbClr val="13467D"/>
                </a:solidFill>
                <a:cs typeface="Arial"/>
              </a:rPr>
              <a:t> Metastatic Breast Cancer </a:t>
            </a:r>
            <a:r>
              <a:rPr lang="en-US" sz="1600" dirty="0">
                <a:solidFill>
                  <a:srgbClr val="13467D"/>
                </a:solidFill>
                <a:cs typeface="Arial"/>
              </a:rPr>
              <a:t>Guidelines:</a:t>
            </a:r>
            <a:br>
              <a:rPr lang="en-US" sz="1600" spc="-50" dirty="0">
                <a:solidFill>
                  <a:srgbClr val="13467D"/>
                </a:solidFill>
                <a:cs typeface="Arial"/>
              </a:rPr>
            </a:br>
            <a:r>
              <a:rPr lang="en-US" sz="1600" spc="-50" dirty="0">
                <a:solidFill>
                  <a:srgbClr val="13467D"/>
                </a:solidFill>
                <a:cs typeface="Arial"/>
                <a:hlinkClick r:id="rId5"/>
              </a:rPr>
              <a:t>https://www.nccn.org/patients/guidelines/content/PDF/stage_iv_breast-patient.pdf</a:t>
            </a:r>
            <a:endParaRPr lang="en-US" sz="1600" spc="-50" dirty="0">
              <a:solidFill>
                <a:srgbClr val="13467D"/>
              </a:solidFill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99733"/>
      </p:ext>
    </p:extLst>
  </p:cSld>
  <p:clrMapOvr>
    <a:masterClrMapping/>
  </p:clrMapOvr>
</p:sld>
</file>

<file path=ppt/theme/theme1.xml><?xml version="1.0" encoding="utf-8"?>
<a:theme xmlns:a="http://schemas.openxmlformats.org/drawingml/2006/main" name="IPCC_2014_Slid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ousekeeping Slides Template_06.20.23" id="{0F2F399A-59BC-AD44-B655-AB60A5E6690F}" vid="{CA25B9E3-E641-524F-A678-EA722147301E}"/>
    </a:ext>
  </a:extLst>
</a:theme>
</file>

<file path=ppt/theme/theme2.xml><?xml version="1.0" encoding="utf-8"?>
<a:theme xmlns:a="http://schemas.openxmlformats.org/drawingml/2006/main" name="1_IPCC_2014_Slid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ousekeeping Slides Template_06.20.23" id="{0F2F399A-59BC-AD44-B655-AB60A5E6690F}" vid="{0582333E-2A53-DA40-90A3-7001D9583816}"/>
    </a:ext>
  </a:extLst>
</a:theme>
</file>

<file path=ppt/theme/theme3.xml><?xml version="1.0" encoding="utf-8"?>
<a:theme xmlns:a="http://schemas.openxmlformats.org/drawingml/2006/main" name="2_IPCC_2014_Slide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ousekeeping Slides Template_06.20.23" id="{0F2F399A-59BC-AD44-B655-AB60A5E6690F}" vid="{0DF4A9F2-A508-3A4E-84DF-151DA501E2D7}"/>
    </a:ext>
  </a:extLst>
</a:theme>
</file>

<file path=ppt/theme/theme4.xml><?xml version="1.0" encoding="utf-8"?>
<a:theme xmlns:a="http://schemas.openxmlformats.org/drawingml/2006/main" name="ROTATIN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ousekeeping Slides Template_06.20.23" id="{0F2F399A-59BC-AD44-B655-AB60A5E6690F}" vid="{F0EE1A01-6419-1244-A086-920AC2DFFA6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4255</TotalTime>
  <Words>794</Words>
  <Application>Microsoft Office PowerPoint</Application>
  <PresentationFormat>On-screen Show (16:9)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IPCC_2014_Slides</vt:lpstr>
      <vt:lpstr>1_IPCC_2014_Slides</vt:lpstr>
      <vt:lpstr>2_IPCC_2014_Slides</vt:lpstr>
      <vt:lpstr>ROTATING</vt:lpstr>
      <vt:lpstr>Cancer Insight Summary Slides for   Patients with Metastatic Triple-Negative Breast Cancer Receiving an  ANTIBODY-DRUG CONJUGATE (ADC) </vt:lpstr>
      <vt:lpstr>Introduction</vt:lpstr>
      <vt:lpstr>Shared Decision-Making</vt:lpstr>
      <vt:lpstr>Antibody-Drug Conjugate Treatment: Definitions</vt:lpstr>
      <vt:lpstr>Antibody-Drug Conjugates</vt:lpstr>
      <vt:lpstr>Antibody-Drug Conjugates</vt:lpstr>
      <vt:lpstr>Antibody-Drug Conjugates: Side Effects</vt:lpstr>
      <vt:lpstr>Reliable Online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Flick</dc:creator>
  <cp:lastModifiedBy>Krista Gatto</cp:lastModifiedBy>
  <cp:revision>31</cp:revision>
  <dcterms:created xsi:type="dcterms:W3CDTF">2023-05-05T17:14:45Z</dcterms:created>
  <dcterms:modified xsi:type="dcterms:W3CDTF">2025-08-29T16:27:35Z</dcterms:modified>
</cp:coreProperties>
</file>