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4"/>
  </p:notesMasterIdLst>
  <p:sldIdLst>
    <p:sldId id="256" r:id="rId3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830E6C-8332-4E55-9C03-5B747E32FECB}" v="21" dt="2024-12-06T08:43:04.81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>
        <p:scale>
          <a:sx n="140" d="100"/>
          <a:sy n="140" d="100"/>
        </p:scale>
        <p:origin x="-11528" y="-78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anda Das" userId="fc703f0e-7e0e-461e-b9f9-d29985423c3f" providerId="ADAL" clId="{6E3F319F-3D59-46F9-98EF-DD8FA99E667A}"/>
    <pc:docChg chg="undo custSel modSld">
      <pc:chgData name="Sunanda Das" userId="fc703f0e-7e0e-461e-b9f9-d29985423c3f" providerId="ADAL" clId="{6E3F319F-3D59-46F9-98EF-DD8FA99E667A}" dt="2024-11-14T04:33:14.695" v="75" actId="1076"/>
      <pc:docMkLst>
        <pc:docMk/>
      </pc:docMkLst>
      <pc:sldChg chg="addSp delSp modSp mod">
        <pc:chgData name="Sunanda Das" userId="fc703f0e-7e0e-461e-b9f9-d29985423c3f" providerId="ADAL" clId="{6E3F319F-3D59-46F9-98EF-DD8FA99E667A}" dt="2024-11-14T04:33:14.695" v="75" actId="1076"/>
        <pc:sldMkLst>
          <pc:docMk/>
          <pc:sldMk cId="0" sldId="256"/>
        </pc:sldMkLst>
        <pc:spChg chg="mod">
          <ac:chgData name="Sunanda Das" userId="fc703f0e-7e0e-461e-b9f9-d29985423c3f" providerId="ADAL" clId="{6E3F319F-3D59-46F9-98EF-DD8FA99E667A}" dt="2024-11-14T04:23:29.178" v="4" actId="10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Sunanda Das" userId="fc703f0e-7e0e-461e-b9f9-d29985423c3f" providerId="ADAL" clId="{6E3F319F-3D59-46F9-98EF-DD8FA99E667A}" dt="2024-11-14T04:31:36.305" v="53" actId="14100"/>
          <ac:spMkLst>
            <pc:docMk/>
            <pc:sldMk cId="0" sldId="256"/>
            <ac:spMk id="4" creationId="{00000000-0000-0000-0000-000000000000}"/>
          </ac:spMkLst>
        </pc:spChg>
        <pc:spChg chg="mod">
          <ac:chgData name="Sunanda Das" userId="fc703f0e-7e0e-461e-b9f9-d29985423c3f" providerId="ADAL" clId="{6E3F319F-3D59-46F9-98EF-DD8FA99E667A}" dt="2024-11-14T04:31:16.937" v="50" actId="1076"/>
          <ac:spMkLst>
            <pc:docMk/>
            <pc:sldMk cId="0" sldId="256"/>
            <ac:spMk id="5" creationId="{00000000-0000-0000-0000-000000000000}"/>
          </ac:spMkLst>
        </pc:spChg>
        <pc:spChg chg="del">
          <ac:chgData name="Sunanda Das" userId="fc703f0e-7e0e-461e-b9f9-d29985423c3f" providerId="ADAL" clId="{6E3F319F-3D59-46F9-98EF-DD8FA99E667A}" dt="2024-11-14T04:23:45.525" v="5" actId="478"/>
          <ac:spMkLst>
            <pc:docMk/>
            <pc:sldMk cId="0" sldId="256"/>
            <ac:spMk id="64" creationId="{00000000-0000-0000-0000-000000000000}"/>
          </ac:spMkLst>
        </pc:spChg>
        <pc:spChg chg="del">
          <ac:chgData name="Sunanda Das" userId="fc703f0e-7e0e-461e-b9f9-d29985423c3f" providerId="ADAL" clId="{6E3F319F-3D59-46F9-98EF-DD8FA99E667A}" dt="2024-11-14T04:23:46.514" v="6" actId="478"/>
          <ac:spMkLst>
            <pc:docMk/>
            <pc:sldMk cId="0" sldId="256"/>
            <ac:spMk id="65" creationId="{00000000-0000-0000-0000-000000000000}"/>
          </ac:spMkLst>
        </pc:spChg>
        <pc:spChg chg="mod">
          <ac:chgData name="Sunanda Das" userId="fc703f0e-7e0e-461e-b9f9-d29985423c3f" providerId="ADAL" clId="{6E3F319F-3D59-46F9-98EF-DD8FA99E667A}" dt="2024-11-14T04:33:14.695" v="75" actId="1076"/>
          <ac:spMkLst>
            <pc:docMk/>
            <pc:sldMk cId="0" sldId="256"/>
            <ac:spMk id="66" creationId="{00000000-0000-0000-0000-000000000000}"/>
          </ac:spMkLst>
        </pc:spChg>
        <pc:spChg chg="del mod">
          <ac:chgData name="Sunanda Das" userId="fc703f0e-7e0e-461e-b9f9-d29985423c3f" providerId="ADAL" clId="{6E3F319F-3D59-46F9-98EF-DD8FA99E667A}" dt="2024-11-14T04:27:06.583" v="9" actId="478"/>
          <ac:spMkLst>
            <pc:docMk/>
            <pc:sldMk cId="0" sldId="256"/>
            <ac:spMk id="67" creationId="{00000000-0000-0000-0000-000000000000}"/>
          </ac:spMkLst>
        </pc:spChg>
        <pc:spChg chg="mod">
          <ac:chgData name="Sunanda Das" userId="fc703f0e-7e0e-461e-b9f9-d29985423c3f" providerId="ADAL" clId="{6E3F319F-3D59-46F9-98EF-DD8FA99E667A}" dt="2024-11-14T04:32:03.112" v="57" actId="1076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Sunanda Das" userId="fc703f0e-7e0e-461e-b9f9-d29985423c3f" providerId="ADAL" clId="{6E3F319F-3D59-46F9-98EF-DD8FA99E667A}" dt="2024-11-14T04:31:56.316" v="56" actId="255"/>
          <ac:spMkLst>
            <pc:docMk/>
            <pc:sldMk cId="0" sldId="256"/>
            <ac:spMk id="178" creationId="{00000000-0000-0000-0000-000000000000}"/>
          </ac:spMkLst>
        </pc:spChg>
        <pc:graphicFrameChg chg="mod">
          <ac:chgData name="Sunanda Das" userId="fc703f0e-7e0e-461e-b9f9-d29985423c3f" providerId="ADAL" clId="{6E3F319F-3D59-46F9-98EF-DD8FA99E667A}" dt="2024-11-14T04:31:22.273" v="51" actId="1076"/>
          <ac:graphicFrameMkLst>
            <pc:docMk/>
            <pc:sldMk cId="0" sldId="256"/>
            <ac:graphicFrameMk id="3" creationId="{00000000-0000-0000-0000-000000000000}"/>
          </ac:graphicFrameMkLst>
        </pc:graphicFrameChg>
        <pc:picChg chg="add mod">
          <ac:chgData name="Sunanda Das" userId="fc703f0e-7e0e-461e-b9f9-d29985423c3f" providerId="ADAL" clId="{6E3F319F-3D59-46F9-98EF-DD8FA99E667A}" dt="2024-11-14T04:33:07.680" v="72" actId="1076"/>
          <ac:picMkLst>
            <pc:docMk/>
            <pc:sldMk cId="0" sldId="256"/>
            <ac:picMk id="1026" creationId="{17B765FD-D05F-BDB6-7FBB-08F4A118CF3E}"/>
          </ac:picMkLst>
        </pc:picChg>
      </pc:sldChg>
    </pc:docChg>
  </pc:docChgLst>
  <pc:docChgLst>
    <pc:chgData name="Sunanda Das" userId="fc703f0e-7e0e-461e-b9f9-d29985423c3f" providerId="ADAL" clId="{FC830E6C-8332-4E55-9C03-5B747E32FECB}"/>
    <pc:docChg chg="undo custSel delSld modSld">
      <pc:chgData name="Sunanda Das" userId="fc703f0e-7e0e-461e-b9f9-d29985423c3f" providerId="ADAL" clId="{FC830E6C-8332-4E55-9C03-5B747E32FECB}" dt="2024-12-06T08:43:20.329" v="67" actId="1076"/>
      <pc:docMkLst>
        <pc:docMk/>
      </pc:docMkLst>
      <pc:sldChg chg="addSp modSp mod">
        <pc:chgData name="Sunanda Das" userId="fc703f0e-7e0e-461e-b9f9-d29985423c3f" providerId="ADAL" clId="{FC830E6C-8332-4E55-9C03-5B747E32FECB}" dt="2024-12-06T08:43:20.329" v="67" actId="1076"/>
        <pc:sldMkLst>
          <pc:docMk/>
          <pc:sldMk cId="0" sldId="256"/>
        </pc:sldMkLst>
        <pc:spChg chg="mod">
          <ac:chgData name="Sunanda Das" userId="fc703f0e-7e0e-461e-b9f9-d29985423c3f" providerId="ADAL" clId="{FC830E6C-8332-4E55-9C03-5B747E32FECB}" dt="2024-12-06T06:24:06.326" v="27" actId="403"/>
          <ac:spMkLst>
            <pc:docMk/>
            <pc:sldMk cId="0" sldId="256"/>
            <ac:spMk id="2" creationId="{00000000-0000-0000-0000-000000000000}"/>
          </ac:spMkLst>
        </pc:spChg>
        <pc:spChg chg="mod">
          <ac:chgData name="Sunanda Das" userId="fc703f0e-7e0e-461e-b9f9-d29985423c3f" providerId="ADAL" clId="{FC830E6C-8332-4E55-9C03-5B747E32FECB}" dt="2024-12-06T06:17:20.668" v="3" actId="21"/>
          <ac:spMkLst>
            <pc:docMk/>
            <pc:sldMk cId="0" sldId="256"/>
            <ac:spMk id="8" creationId="{00000000-0000-0000-0000-000000000000}"/>
          </ac:spMkLst>
        </pc:spChg>
        <pc:spChg chg="mod">
          <ac:chgData name="Sunanda Das" userId="fc703f0e-7e0e-461e-b9f9-d29985423c3f" providerId="ADAL" clId="{FC830E6C-8332-4E55-9C03-5B747E32FECB}" dt="2024-12-06T06:24:12.106" v="28" actId="404"/>
          <ac:spMkLst>
            <pc:docMk/>
            <pc:sldMk cId="0" sldId="256"/>
            <ac:spMk id="64" creationId="{369ED355-1311-3882-ACDA-8557AEE688B9}"/>
          </ac:spMkLst>
        </pc:spChg>
        <pc:spChg chg="mod">
          <ac:chgData name="Sunanda Das" userId="fc703f0e-7e0e-461e-b9f9-d29985423c3f" providerId="ADAL" clId="{FC830E6C-8332-4E55-9C03-5B747E32FECB}" dt="2024-12-06T08:42:52.430" v="62" actId="14100"/>
          <ac:spMkLst>
            <pc:docMk/>
            <pc:sldMk cId="0" sldId="256"/>
            <ac:spMk id="66" creationId="{00000000-0000-0000-0000-000000000000}"/>
          </ac:spMkLst>
        </pc:spChg>
        <pc:spChg chg="add mod">
          <ac:chgData name="Sunanda Das" userId="fc703f0e-7e0e-461e-b9f9-d29985423c3f" providerId="ADAL" clId="{FC830E6C-8332-4E55-9C03-5B747E32FECB}" dt="2024-12-06T08:40:58.215" v="43" actId="1076"/>
          <ac:spMkLst>
            <pc:docMk/>
            <pc:sldMk cId="0" sldId="256"/>
            <ac:spMk id="67" creationId="{5798027C-830D-11AD-8594-2973078AD03D}"/>
          </ac:spMkLst>
        </pc:spChg>
        <pc:spChg chg="mod">
          <ac:chgData name="Sunanda Das" userId="fc703f0e-7e0e-461e-b9f9-d29985423c3f" providerId="ADAL" clId="{FC830E6C-8332-4E55-9C03-5B747E32FECB}" dt="2024-12-06T08:43:20.329" v="67" actId="1076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Sunanda Das" userId="fc703f0e-7e0e-461e-b9f9-d29985423c3f" providerId="ADAL" clId="{FC830E6C-8332-4E55-9C03-5B747E32FECB}" dt="2024-12-06T06:22:53.838" v="20"/>
          <ac:spMkLst>
            <pc:docMk/>
            <pc:sldMk cId="0" sldId="256"/>
            <ac:spMk id="178" creationId="{00000000-0000-0000-0000-000000000000}"/>
          </ac:spMkLst>
        </pc:spChg>
        <pc:spChg chg="add mod">
          <ac:chgData name="Sunanda Das" userId="fc703f0e-7e0e-461e-b9f9-d29985423c3f" providerId="ADAL" clId="{FC830E6C-8332-4E55-9C03-5B747E32FECB}" dt="2024-12-06T08:43:09.463" v="66" actId="1076"/>
          <ac:spMkLst>
            <pc:docMk/>
            <pc:sldMk cId="0" sldId="256"/>
            <ac:spMk id="1024" creationId="{2608EC2A-54A9-BB08-EE4D-7E699DD38155}"/>
          </ac:spMkLst>
        </pc:spChg>
        <pc:picChg chg="add mod">
          <ac:chgData name="Sunanda Das" userId="fc703f0e-7e0e-461e-b9f9-d29985423c3f" providerId="ADAL" clId="{FC830E6C-8332-4E55-9C03-5B747E32FECB}" dt="2024-12-06T08:43:04.818" v="65" actId="1076"/>
          <ac:picMkLst>
            <pc:docMk/>
            <pc:sldMk cId="0" sldId="256"/>
            <ac:picMk id="65" creationId="{639CFD91-DD11-D8BB-CB79-A63BA393BB66}"/>
          </ac:picMkLst>
        </pc:picChg>
        <pc:picChg chg="mod">
          <ac:chgData name="Sunanda Das" userId="fc703f0e-7e0e-461e-b9f9-d29985423c3f" providerId="ADAL" clId="{FC830E6C-8332-4E55-9C03-5B747E32FECB}" dt="2024-12-06T08:42:26.010" v="54" actId="1076"/>
          <ac:picMkLst>
            <pc:docMk/>
            <pc:sldMk cId="0" sldId="256"/>
            <ac:picMk id="1026" creationId="{17B765FD-D05F-BDB6-7FBB-08F4A118CF3E}"/>
          </ac:picMkLst>
        </pc:picChg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490301520" sldId="257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626583936" sldId="260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058021665" sldId="261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2600259378" sldId="262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970424583" sldId="265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762649953" sldId="272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919211727" sldId="273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158492259" sldId="2054481364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3329636597" sldId="2054481365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787988960" sldId="2054481366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46247949" sldId="2054481369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4272894932" sldId="2054481371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63636057" sldId="2054481372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875446347" sldId="2054481375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209241924" sldId="2054481378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3956060043" sldId="2054481379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2897840537" sldId="2054481380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285923540" sldId="2054481382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554473357" sldId="2054481384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56368053" sldId="2054481390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3386052666" sldId="2145706001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3574499938" sldId="2145706006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626190468" sldId="2145706010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062272318" sldId="2145706011"/>
        </pc:sldMkLst>
      </pc:sldChg>
      <pc:sldChg chg="del">
        <pc:chgData name="Sunanda Das" userId="fc703f0e-7e0e-461e-b9f9-d29985423c3f" providerId="ADAL" clId="{FC830E6C-8332-4E55-9C03-5B747E32FECB}" dt="2024-12-06T06:16:46.847" v="0" actId="47"/>
        <pc:sldMkLst>
          <pc:docMk/>
          <pc:sldMk cId="1928760317" sldId="2145706012"/>
        </pc:sldMkLst>
      </pc:sldChg>
      <pc:sldMasterChg chg="delSldLayout">
        <pc:chgData name="Sunanda Das" userId="fc703f0e-7e0e-461e-b9f9-d29985423c3f" providerId="ADAL" clId="{FC830E6C-8332-4E55-9C03-5B747E32FECB}" dt="2024-12-06T06:16:46.847" v="0" actId="47"/>
        <pc:sldMasterMkLst>
          <pc:docMk/>
          <pc:sldMasterMk cId="0" sldId="2147483648"/>
        </pc:sldMasterMkLst>
        <pc:sldLayoutChg chg="del">
          <pc:chgData name="Sunanda Das" userId="fc703f0e-7e0e-461e-b9f9-d29985423c3f" providerId="ADAL" clId="{FC830E6C-8332-4E55-9C03-5B747E32FECB}" dt="2024-12-06T06:16:46.847" v="0" actId="47"/>
          <pc:sldLayoutMkLst>
            <pc:docMk/>
            <pc:sldMasterMk cId="0" sldId="2147483648"/>
            <pc:sldLayoutMk cId="1535806183" sldId="2147483666"/>
          </pc:sldLayoutMkLst>
        </pc:sldLayoutChg>
      </pc:sldMasterChg>
    </pc:docChg>
  </pc:docChgLst>
  <pc:docChgLst>
    <pc:chgData name="Sunanda Das" userId="fc703f0e-7e0e-461e-b9f9-d29985423c3f" providerId="ADAL" clId="{07944F68-AC8D-4094-9AD9-E38197EC7E18}"/>
    <pc:docChg chg="undo custSel addSld delSld modSld modMainMaster">
      <pc:chgData name="Sunanda Das" userId="fc703f0e-7e0e-461e-b9f9-d29985423c3f" providerId="ADAL" clId="{07944F68-AC8D-4094-9AD9-E38197EC7E18}" dt="2024-12-02T07:12:32.210" v="233" actId="14100"/>
      <pc:docMkLst>
        <pc:docMk/>
      </pc:docMkLst>
      <pc:sldChg chg="addSp modSp mod">
        <pc:chgData name="Sunanda Das" userId="fc703f0e-7e0e-461e-b9f9-d29985423c3f" providerId="ADAL" clId="{07944F68-AC8D-4094-9AD9-E38197EC7E18}" dt="2024-12-02T07:11:50.807" v="228" actId="20577"/>
        <pc:sldMkLst>
          <pc:docMk/>
          <pc:sldMk cId="0" sldId="256"/>
        </pc:sldMkLst>
        <pc:spChg chg="mod">
          <ac:chgData name="Sunanda Das" userId="fc703f0e-7e0e-461e-b9f9-d29985423c3f" providerId="ADAL" clId="{07944F68-AC8D-4094-9AD9-E38197EC7E18}" dt="2024-12-02T05:26:21.385" v="183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Sunanda Das" userId="fc703f0e-7e0e-461e-b9f9-d29985423c3f" providerId="ADAL" clId="{07944F68-AC8D-4094-9AD9-E38197EC7E18}" dt="2024-12-02T05:26:21.385" v="183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Sunanda Das" userId="fc703f0e-7e0e-461e-b9f9-d29985423c3f" providerId="ADAL" clId="{07944F68-AC8D-4094-9AD9-E38197EC7E18}" dt="2024-12-02T05:26:21.385" v="183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Sunanda Das" userId="fc703f0e-7e0e-461e-b9f9-d29985423c3f" providerId="ADAL" clId="{07944F68-AC8D-4094-9AD9-E38197EC7E18}" dt="2024-12-02T07:11:50.807" v="228" actId="20577"/>
          <ac:spMkLst>
            <pc:docMk/>
            <pc:sldMk cId="0" sldId="256"/>
            <ac:spMk id="63" creationId="{00000000-0000-0000-0000-000000000000}"/>
          </ac:spMkLst>
        </pc:spChg>
        <pc:spChg chg="add mod">
          <ac:chgData name="Sunanda Das" userId="fc703f0e-7e0e-461e-b9f9-d29985423c3f" providerId="ADAL" clId="{07944F68-AC8D-4094-9AD9-E38197EC7E18}" dt="2024-12-02T07:10:22.088" v="196" actId="1038"/>
          <ac:spMkLst>
            <pc:docMk/>
            <pc:sldMk cId="0" sldId="256"/>
            <ac:spMk id="64" creationId="{369ED355-1311-3882-ACDA-8557AEE688B9}"/>
          </ac:spMkLst>
        </pc:spChg>
      </pc:sldChg>
      <pc:sldChg chg="addSp delSp modSp add mod">
        <pc:chgData name="Sunanda Das" userId="fc703f0e-7e0e-461e-b9f9-d29985423c3f" providerId="ADAL" clId="{07944F68-AC8D-4094-9AD9-E38197EC7E18}" dt="2024-12-02T07:12:32.210" v="233" actId="14100"/>
        <pc:sldMkLst>
          <pc:docMk/>
          <pc:sldMk cId="1490301520" sldId="257"/>
        </pc:sldMkLst>
        <pc:spChg chg="del mod">
          <ac:chgData name="Sunanda Das" userId="fc703f0e-7e0e-461e-b9f9-d29985423c3f" providerId="ADAL" clId="{07944F68-AC8D-4094-9AD9-E38197EC7E18}" dt="2024-12-02T05:15:50.874" v="9" actId="478"/>
          <ac:spMkLst>
            <pc:docMk/>
            <pc:sldMk cId="1490301520" sldId="257"/>
            <ac:spMk id="3" creationId="{BA392B41-A0A6-E49F-624D-B7E8C029CF19}"/>
          </ac:spMkLst>
        </pc:spChg>
        <pc:spChg chg="mod">
          <ac:chgData name="Sunanda Das" userId="fc703f0e-7e0e-461e-b9f9-d29985423c3f" providerId="ADAL" clId="{07944F68-AC8D-4094-9AD9-E38197EC7E18}" dt="2024-12-02T07:12:17.224" v="230" actId="404"/>
          <ac:spMkLst>
            <pc:docMk/>
            <pc:sldMk cId="1490301520" sldId="257"/>
            <ac:spMk id="4" creationId="{CAF56B51-1262-DDE0-E7A5-5DBBBA876A6C}"/>
          </ac:spMkLst>
        </pc:spChg>
        <pc:spChg chg="mod">
          <ac:chgData name="Sunanda Das" userId="fc703f0e-7e0e-461e-b9f9-d29985423c3f" providerId="ADAL" clId="{07944F68-AC8D-4094-9AD9-E38197EC7E18}" dt="2024-12-02T07:12:32.210" v="233" actId="14100"/>
          <ac:spMkLst>
            <pc:docMk/>
            <pc:sldMk cId="1490301520" sldId="257"/>
            <ac:spMk id="5" creationId="{C06AE5C0-A25E-793A-2935-D10B4DC5448D}"/>
          </ac:spMkLst>
        </pc:spChg>
        <pc:spChg chg="add del mod">
          <ac:chgData name="Sunanda Das" userId="fc703f0e-7e0e-461e-b9f9-d29985423c3f" providerId="ADAL" clId="{07944F68-AC8D-4094-9AD9-E38197EC7E18}" dt="2024-12-02T05:15:54.058" v="10" actId="478"/>
          <ac:spMkLst>
            <pc:docMk/>
            <pc:sldMk cId="1490301520" sldId="257"/>
            <ac:spMk id="7" creationId="{024DC11F-D916-786D-1851-3BAB86F52664}"/>
          </ac:spMkLst>
        </pc:spChg>
        <pc:spChg chg="add mod">
          <ac:chgData name="Sunanda Das" userId="fc703f0e-7e0e-461e-b9f9-d29985423c3f" providerId="ADAL" clId="{07944F68-AC8D-4094-9AD9-E38197EC7E18}" dt="2024-12-02T05:19:37.829" v="71" actId="403"/>
          <ac:spMkLst>
            <pc:docMk/>
            <pc:sldMk cId="1490301520" sldId="257"/>
            <ac:spMk id="8" creationId="{373C527F-6044-49A4-D2D6-7FDFF01BCC3D}"/>
          </ac:spMkLst>
        </pc:spChg>
      </pc:sldChg>
      <pc:sldChg chg="modSp add del mod">
        <pc:chgData name="Sunanda Das" userId="fc703f0e-7e0e-461e-b9f9-d29985423c3f" providerId="ADAL" clId="{07944F68-AC8D-4094-9AD9-E38197EC7E18}" dt="2024-12-02T05:19:21.984" v="68"/>
        <pc:sldMkLst>
          <pc:docMk/>
          <pc:sldMk cId="1626583936" sldId="260"/>
        </pc:sldMkLst>
        <pc:spChg chg="mod">
          <ac:chgData name="Sunanda Das" userId="fc703f0e-7e0e-461e-b9f9-d29985423c3f" providerId="ADAL" clId="{07944F68-AC8D-4094-9AD9-E38197EC7E18}" dt="2024-12-02T05:15:37.598" v="8" actId="27636"/>
          <ac:spMkLst>
            <pc:docMk/>
            <pc:sldMk cId="1626583936" sldId="260"/>
            <ac:spMk id="9" creationId="{0B7CE071-1C1F-F408-D1AB-4D8569E6C6E5}"/>
          </ac:spMkLst>
        </pc:spChg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1058021665" sldId="261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2600259378" sldId="262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970424583" sldId="265"/>
        </pc:sldMkLst>
      </pc:sldChg>
      <pc:sldChg chg="modSp add del mod">
        <pc:chgData name="Sunanda Das" userId="fc703f0e-7e0e-461e-b9f9-d29985423c3f" providerId="ADAL" clId="{07944F68-AC8D-4094-9AD9-E38197EC7E18}" dt="2024-12-02T05:22:02.415" v="114" actId="20577"/>
        <pc:sldMkLst>
          <pc:docMk/>
          <pc:sldMk cId="1762649953" sldId="272"/>
        </pc:sldMkLst>
        <pc:spChg chg="mod">
          <ac:chgData name="Sunanda Das" userId="fc703f0e-7e0e-461e-b9f9-d29985423c3f" providerId="ADAL" clId="{07944F68-AC8D-4094-9AD9-E38197EC7E18}" dt="2024-12-02T05:22:02.415" v="114" actId="20577"/>
          <ac:spMkLst>
            <pc:docMk/>
            <pc:sldMk cId="1762649953" sldId="272"/>
            <ac:spMk id="3" creationId="{73F4C1D9-E3BE-BBBE-30FE-4CC148AA26D9}"/>
          </ac:spMkLst>
        </pc:spChg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919211727" sldId="273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1158492259" sldId="2054481364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3329636597" sldId="2054481365"/>
        </pc:sldMkLst>
      </pc:sldChg>
      <pc:sldChg chg="add del modNotesTx">
        <pc:chgData name="Sunanda Das" userId="fc703f0e-7e0e-461e-b9f9-d29985423c3f" providerId="ADAL" clId="{07944F68-AC8D-4094-9AD9-E38197EC7E18}" dt="2024-12-02T05:23:56.592" v="146" actId="20577"/>
        <pc:sldMkLst>
          <pc:docMk/>
          <pc:sldMk cId="787988960" sldId="2054481366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46247949" sldId="2054481369"/>
        </pc:sldMkLst>
      </pc:sldChg>
      <pc:sldChg chg="add del modNotesTx">
        <pc:chgData name="Sunanda Das" userId="fc703f0e-7e0e-461e-b9f9-d29985423c3f" providerId="ADAL" clId="{07944F68-AC8D-4094-9AD9-E38197EC7E18}" dt="2024-12-02T05:24:03.454" v="148" actId="20577"/>
        <pc:sldMkLst>
          <pc:docMk/>
          <pc:sldMk cId="4272894932" sldId="2054481371"/>
        </pc:sldMkLst>
      </pc:sldChg>
      <pc:sldChg chg="modSp add del mod">
        <pc:chgData name="Sunanda Das" userId="fc703f0e-7e0e-461e-b9f9-d29985423c3f" providerId="ADAL" clId="{07944F68-AC8D-4094-9AD9-E38197EC7E18}" dt="2024-12-02T05:19:22.062" v="69" actId="27636"/>
        <pc:sldMkLst>
          <pc:docMk/>
          <pc:sldMk cId="63636057" sldId="2054481372"/>
        </pc:sldMkLst>
        <pc:spChg chg="mod">
          <ac:chgData name="Sunanda Das" userId="fc703f0e-7e0e-461e-b9f9-d29985423c3f" providerId="ADAL" clId="{07944F68-AC8D-4094-9AD9-E38197EC7E18}" dt="2024-12-02T05:19:22.062" v="69" actId="27636"/>
          <ac:spMkLst>
            <pc:docMk/>
            <pc:sldMk cId="63636057" sldId="2054481372"/>
            <ac:spMk id="5" creationId="{3BA4E7D3-ED99-EDF5-BEAB-FEA4FBE29253}"/>
          </ac:spMkLst>
        </pc:spChg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875446347" sldId="2054481375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209241924" sldId="2054481378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3956060043" sldId="2054481379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2897840537" sldId="2054481380"/>
        </pc:sldMkLst>
      </pc:sldChg>
      <pc:sldChg chg="addSp delSp modSp add del mod">
        <pc:chgData name="Sunanda Das" userId="fc703f0e-7e0e-461e-b9f9-d29985423c3f" providerId="ADAL" clId="{07944F68-AC8D-4094-9AD9-E38197EC7E18}" dt="2024-12-02T05:23:33.406" v="144" actId="20577"/>
        <pc:sldMkLst>
          <pc:docMk/>
          <pc:sldMk cId="1285923540" sldId="2054481382"/>
        </pc:sldMkLst>
        <pc:spChg chg="del mod">
          <ac:chgData name="Sunanda Das" userId="fc703f0e-7e0e-461e-b9f9-d29985423c3f" providerId="ADAL" clId="{07944F68-AC8D-4094-9AD9-E38197EC7E18}" dt="2024-12-02T05:22:34.670" v="115" actId="478"/>
          <ac:spMkLst>
            <pc:docMk/>
            <pc:sldMk cId="1285923540" sldId="2054481382"/>
            <ac:spMk id="3" creationId="{BA392B41-A0A6-E49F-624D-B7E8C029CF19}"/>
          </ac:spMkLst>
        </pc:spChg>
        <pc:spChg chg="mod">
          <ac:chgData name="Sunanda Das" userId="fc703f0e-7e0e-461e-b9f9-d29985423c3f" providerId="ADAL" clId="{07944F68-AC8D-4094-9AD9-E38197EC7E18}" dt="2024-12-02T05:23:33.406" v="144" actId="20577"/>
          <ac:spMkLst>
            <pc:docMk/>
            <pc:sldMk cId="1285923540" sldId="2054481382"/>
            <ac:spMk id="5" creationId="{C06AE5C0-A25E-793A-2935-D10B4DC5448D}"/>
          </ac:spMkLst>
        </pc:spChg>
        <pc:spChg chg="add del mod">
          <ac:chgData name="Sunanda Das" userId="fc703f0e-7e0e-461e-b9f9-d29985423c3f" providerId="ADAL" clId="{07944F68-AC8D-4094-9AD9-E38197EC7E18}" dt="2024-12-02T05:22:37.022" v="116" actId="478"/>
          <ac:spMkLst>
            <pc:docMk/>
            <pc:sldMk cId="1285923540" sldId="2054481382"/>
            <ac:spMk id="7" creationId="{F9EDAC41-8179-41AB-EECD-51E9CB3757B8}"/>
          </ac:spMkLst>
        </pc:spChg>
        <pc:spChg chg="add mod">
          <ac:chgData name="Sunanda Das" userId="fc703f0e-7e0e-461e-b9f9-d29985423c3f" providerId="ADAL" clId="{07944F68-AC8D-4094-9AD9-E38197EC7E18}" dt="2024-12-02T05:22:47.011" v="119" actId="1076"/>
          <ac:spMkLst>
            <pc:docMk/>
            <pc:sldMk cId="1285923540" sldId="2054481382"/>
            <ac:spMk id="9" creationId="{BE816744-8753-D4F5-A827-DFEF48DF0C7E}"/>
          </ac:spMkLst>
        </pc:spChg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554473357" sldId="2054481384"/>
        </pc:sldMkLst>
      </pc:sldChg>
      <pc:sldChg chg="add del modNotesTx">
        <pc:chgData name="Sunanda Das" userId="fc703f0e-7e0e-461e-b9f9-d29985423c3f" providerId="ADAL" clId="{07944F68-AC8D-4094-9AD9-E38197EC7E18}" dt="2024-12-02T05:24:00.111" v="147" actId="20577"/>
        <pc:sldMkLst>
          <pc:docMk/>
          <pc:sldMk cId="156368053" sldId="2054481390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3386052666" sldId="2145706001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3574499938" sldId="2145706006"/>
        </pc:sldMkLst>
      </pc:sldChg>
      <pc:sldChg chg="add del modNotesTx">
        <pc:chgData name="Sunanda Das" userId="fc703f0e-7e0e-461e-b9f9-d29985423c3f" providerId="ADAL" clId="{07944F68-AC8D-4094-9AD9-E38197EC7E18}" dt="2024-12-02T05:23:52.925" v="145" actId="20577"/>
        <pc:sldMkLst>
          <pc:docMk/>
          <pc:sldMk cId="1626190468" sldId="2145706010"/>
        </pc:sldMkLst>
      </pc:sldChg>
      <pc:sldChg chg="add del">
        <pc:chgData name="Sunanda Das" userId="fc703f0e-7e0e-461e-b9f9-d29985423c3f" providerId="ADAL" clId="{07944F68-AC8D-4094-9AD9-E38197EC7E18}" dt="2024-12-02T05:19:09.551" v="67"/>
        <pc:sldMkLst>
          <pc:docMk/>
          <pc:sldMk cId="1062272318" sldId="2145706011"/>
        </pc:sldMkLst>
      </pc:sldChg>
      <pc:sldChg chg="add del">
        <pc:chgData name="Sunanda Das" userId="fc703f0e-7e0e-461e-b9f9-d29985423c3f" providerId="ADAL" clId="{07944F68-AC8D-4094-9AD9-E38197EC7E18}" dt="2024-12-02T05:19:21.984" v="68"/>
        <pc:sldMkLst>
          <pc:docMk/>
          <pc:sldMk cId="1928760317" sldId="2145706012"/>
        </pc:sldMkLst>
      </pc:sldChg>
      <pc:sldMasterChg chg="modSp mod delSldLayout">
        <pc:chgData name="Sunanda Das" userId="fc703f0e-7e0e-461e-b9f9-d29985423c3f" providerId="ADAL" clId="{07944F68-AC8D-4094-9AD9-E38197EC7E18}" dt="2024-12-02T05:18:50.850" v="64" actId="47"/>
        <pc:sldMasterMkLst>
          <pc:docMk/>
          <pc:sldMasterMk cId="0" sldId="2147483648"/>
        </pc:sldMasterMkLst>
        <pc:spChg chg="mod">
          <ac:chgData name="Sunanda Das" userId="fc703f0e-7e0e-461e-b9f9-d29985423c3f" providerId="ADAL" clId="{07944F68-AC8D-4094-9AD9-E38197EC7E18}" dt="2024-12-02T05:15:03.189" v="0" actId="14100"/>
          <ac:spMkLst>
            <pc:docMk/>
            <pc:sldMasterMk cId="0" sldId="2147483648"/>
            <ac:spMk id="17" creationId="{00000000-0000-0000-0000-000000000000}"/>
          </ac:spMkLst>
        </pc:sp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940861846" sldId="2147483667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1556558369" sldId="2147483668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275747479" sldId="2147483669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178830098" sldId="2147483670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910848143" sldId="2147483671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897332774" sldId="2147483672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874246899" sldId="2147483673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130847158" sldId="2147483674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949531061" sldId="2147483675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996674555" sldId="2147483676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478341958" sldId="2147483677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4244757287" sldId="2147483678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767482670" sldId="2147483679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475892861" sldId="2147483680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90120581" sldId="2147483681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489534618" sldId="2147483682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1720084601" sldId="2147483683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336800787" sldId="2147483684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716278930" sldId="2147483685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629350460" sldId="2147483686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1848919442" sldId="2147483687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3537790784" sldId="2147483688"/>
          </pc:sldLayoutMkLst>
        </pc:sldLayoutChg>
        <pc:sldLayoutChg chg="del">
          <pc:chgData name="Sunanda Das" userId="fc703f0e-7e0e-461e-b9f9-d29985423c3f" providerId="ADAL" clId="{07944F68-AC8D-4094-9AD9-E38197EC7E18}" dt="2024-12-02T05:18:50.850" v="64" actId="47"/>
          <pc:sldLayoutMkLst>
            <pc:docMk/>
            <pc:sldMasterMk cId="0" sldId="2147483648"/>
            <pc:sldLayoutMk cId="2222868304" sldId="214748368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0898383931093"/>
          <c:y val="3.5996138480606774E-2"/>
          <c:w val="0.84547362900388134"/>
          <c:h val="0.7201826795712948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 Placebo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31775276385060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6D-4499-A826-AD64F71771D5}"/>
                </c:ext>
              </c:extLst>
            </c:dLbl>
            <c:dLbl>
              <c:idx val="1"/>
              <c:layout>
                <c:manualLayout>
                  <c:x val="-6.2301575303638636E-17"/>
                  <c:y val="-3.31775276385060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6D-4499-A826-AD64F71771D5}"/>
                </c:ext>
              </c:extLst>
            </c:dLbl>
            <c:dLbl>
              <c:idx val="2"/>
              <c:layout>
                <c:manualLayout>
                  <c:x val="-6.2301575303638636E-17"/>
                  <c:y val="-3.68639195983400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6D-4499-A826-AD64F71771D5}"/>
                </c:ext>
              </c:extLst>
            </c:dLbl>
            <c:dLbl>
              <c:idx val="3"/>
              <c:layout>
                <c:manualLayout>
                  <c:x val="0"/>
                  <c:y val="-3.31775276385060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6D-4499-A826-AD64F71771D5}"/>
                </c:ext>
              </c:extLst>
            </c:dLbl>
            <c:dLbl>
              <c:idx val="4"/>
              <c:layout>
                <c:manualLayout>
                  <c:x val="-1.2460315060727727E-16"/>
                  <c:y val="-2.94911356786720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6D-4499-A826-AD64F7177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stdErr"/>
            <c:noEndCap val="0"/>
            <c:spPr>
              <a:noFill/>
              <a:ln w="19050" cap="sq" cmpd="sng" algn="ctr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</a:ln>
              <a:effectLst/>
            </c:spPr>
          </c:errBars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75</c:v>
                </c:pt>
                <c:pt idx="1">
                  <c:v>85</c:v>
                </c:pt>
                <c:pt idx="2">
                  <c:v>75</c:v>
                </c:pt>
                <c:pt idx="3">
                  <c:v>135</c:v>
                </c:pt>
                <c:pt idx="4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6D-4499-A826-AD64F71771D5}"/>
            </c:ext>
          </c:extLst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 A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68639195983400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36D-4499-A826-AD64F71771D5}"/>
                </c:ext>
              </c:extLst>
            </c:dLbl>
            <c:dLbl>
              <c:idx val="1"/>
              <c:layout>
                <c:manualLayout>
                  <c:x val="0"/>
                  <c:y val="-4.05503115581740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6D-4499-A826-AD64F71771D5}"/>
                </c:ext>
              </c:extLst>
            </c:dLbl>
            <c:dLbl>
              <c:idx val="2"/>
              <c:layout>
                <c:manualLayout>
                  <c:x val="0"/>
                  <c:y val="-3.31775276385060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36D-4499-A826-AD64F71771D5}"/>
                </c:ext>
              </c:extLst>
            </c:dLbl>
            <c:dLbl>
              <c:idx val="3"/>
              <c:layout>
                <c:manualLayout>
                  <c:x val="0"/>
                  <c:y val="-3.31775276385060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6D-4499-A826-AD64F71771D5}"/>
                </c:ext>
              </c:extLst>
            </c:dLbl>
            <c:dLbl>
              <c:idx val="4"/>
              <c:layout>
                <c:manualLayout>
                  <c:x val="-1.2460315060727727E-16"/>
                  <c:y val="-2.94911356786720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6D-4499-A826-AD64F7177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stdErr"/>
            <c:noEndCap val="0"/>
            <c:spPr>
              <a:noFill/>
              <a:ln w="19050" cap="sq" cmpd="sng" algn="ctr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</a:ln>
              <a:effectLst/>
            </c:spPr>
          </c:errBars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100</c:v>
                </c:pt>
                <c:pt idx="2">
                  <c:v>90</c:v>
                </c:pt>
                <c:pt idx="3">
                  <c:v>150</c:v>
                </c:pt>
                <c:pt idx="4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D-4499-A826-AD64F71771D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63938975"/>
        <c:axId val="1671690335"/>
      </c:barChart>
      <c:catAx>
        <c:axId val="63938975"/>
        <c:scaling>
          <c:orientation val="minMax"/>
        </c:scaling>
        <c:delete val="0"/>
        <c:axPos val="b"/>
        <c:title>
          <c:layout>
            <c:manualLayout>
              <c:xMode val="edge"/>
              <c:yMode val="edge"/>
              <c:x val="0.48988414984125622"/>
              <c:y val="0.859223947731025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sq" cmpd="sng" algn="ctr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1690335"/>
        <c:crosses val="autoZero"/>
        <c:auto val="1"/>
        <c:lblAlgn val="ctr"/>
        <c:lblOffset val="50"/>
        <c:noMultiLvlLbl val="0"/>
      </c:catAx>
      <c:valAx>
        <c:axId val="1671690335"/>
        <c:scaling>
          <c:orientation val="minMax"/>
          <c:max val="300"/>
        </c:scaling>
        <c:delete val="0"/>
        <c:axPos val="l"/>
        <c:title>
          <c:layout>
            <c:manualLayout>
              <c:xMode val="edge"/>
              <c:yMode val="edge"/>
              <c:x val="1.1327734600250725E-2"/>
              <c:y val="0.264506460329342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sq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938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66533766996552"/>
          <c:y val="7.9843833621883278E-4"/>
          <c:w val="0.17118543383937779"/>
          <c:h val="0.153726318197162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9050"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F3A18-B4A2-4892-8A04-242D5EB056D1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749B3-7CC1-4C8A-941D-1139F466ED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60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AD9E-395A-D9E9-CB2D-53DF542D3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2454" y="-41886"/>
            <a:ext cx="19065738" cy="1804986"/>
          </a:xfrm>
        </p:spPr>
        <p:txBody>
          <a:bodyPr>
            <a:normAutofit/>
          </a:bodyPr>
          <a:lstStyle>
            <a:lvl1pPr>
              <a:defRPr sz="3958"/>
            </a:lvl1pPr>
          </a:lstStyle>
          <a:p>
            <a:r>
              <a:rPr lang="en-US" dirty="0"/>
              <a:t>Sample Figure – To use: Copy from master slide to actual slide – can not insert as a new slide</a:t>
            </a:r>
            <a:endParaRPr lang="en-GB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768F0F5-C1FB-D83E-C572-7A61678B763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69690318"/>
              </p:ext>
            </p:extLst>
          </p:nvPr>
        </p:nvGraphicFramePr>
        <p:xfrm>
          <a:off x="3524101" y="3900663"/>
          <a:ext cx="12324826" cy="590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F0E0BF-ECF2-984B-235B-7553C24F2E08}"/>
              </a:ext>
            </a:extLst>
          </p:cNvPr>
          <p:cNvSpPr txBox="1"/>
          <p:nvPr userDrawn="1"/>
        </p:nvSpPr>
        <p:spPr>
          <a:xfrm>
            <a:off x="-3960871" y="1054857"/>
            <a:ext cx="3383188" cy="866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1649"/>
              </a:spcBef>
            </a:pPr>
            <a:r>
              <a:rPr lang="en-GB" sz="1814" b="1" dirty="0"/>
              <a:t>Axis Title:</a:t>
            </a:r>
          </a:p>
          <a:p>
            <a:pPr marL="180628" indent="-180628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dirty="0"/>
              <a:t>Title case, bold </a:t>
            </a:r>
          </a:p>
          <a:p>
            <a:pPr marL="180628" indent="-180628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dirty="0"/>
              <a:t>Responders (%) </a:t>
            </a:r>
          </a:p>
          <a:p>
            <a:pPr marL="180628" indent="-180628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dirty="0"/>
              <a:t>Patients, % (NRI)</a:t>
            </a:r>
          </a:p>
          <a:p>
            <a:pPr marL="0" algn="l" defTabSz="1507846" rtl="0" eaLnBrk="1" latinLnBrk="0" hangingPunct="1">
              <a:lnSpc>
                <a:spcPct val="110000"/>
              </a:lnSpc>
              <a:spcBef>
                <a:spcPts val="1649"/>
              </a:spcBef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Axis Values: 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bold</a:t>
            </a:r>
          </a:p>
          <a:p>
            <a:pPr marL="0" algn="l" defTabSz="1507846" rtl="0" eaLnBrk="1" latinLnBrk="0" hangingPunct="1">
              <a:lnSpc>
                <a:spcPct val="110000"/>
              </a:lnSpc>
              <a:spcBef>
                <a:spcPts val="1649"/>
              </a:spcBef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 Labels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Values above bars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Bold</a:t>
            </a:r>
          </a:p>
          <a:p>
            <a:pPr marL="0" algn="l" defTabSz="1507846" rtl="0" eaLnBrk="1" latinLnBrk="0" hangingPunct="1">
              <a:lnSpc>
                <a:spcPct val="110000"/>
              </a:lnSpc>
              <a:spcBef>
                <a:spcPts val="1649"/>
              </a:spcBef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Symbols (eg, * **):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Bold</a:t>
            </a:r>
          </a:p>
          <a:p>
            <a:pPr marL="0" algn="l" defTabSz="1507846" rtl="0" eaLnBrk="1" latinLnBrk="0" hangingPunct="1">
              <a:lnSpc>
                <a:spcPct val="110000"/>
              </a:lnSpc>
              <a:spcBef>
                <a:spcPts val="1649"/>
              </a:spcBef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Legend/Key: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Sentence case, not bold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border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Ideally to the right of the graph (or at the top if space does not permit)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Comparator drugs are listed first, Lilly drug(s) follow</a:t>
            </a:r>
          </a:p>
          <a:p>
            <a:pPr marL="0" algn="l" defTabSz="1507846" rtl="0" eaLnBrk="1" latinLnBrk="0" hangingPunct="1">
              <a:lnSpc>
                <a:spcPct val="110000"/>
              </a:lnSpc>
              <a:spcBef>
                <a:spcPts val="1649"/>
              </a:spcBef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Error Bars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</a:t>
            </a:r>
          </a:p>
          <a:p>
            <a:pPr marL="0" indent="0" algn="l" defTabSz="1507846" rtl="0" eaLnBrk="1" latinLnBrk="0" hangingPunct="1">
              <a:lnSpc>
                <a:spcPct val="110000"/>
              </a:lnSpc>
              <a:spcBef>
                <a:spcPts val="1649"/>
              </a:spcBef>
              <a:buFont typeface="Arial" panose="020B0604020202020204" pitchFamily="34" charset="0"/>
              <a:buNone/>
            </a:pPr>
            <a:r>
              <a:rPr lang="en-GB" sz="1814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Miscellaneous</a:t>
            </a:r>
          </a:p>
          <a:p>
            <a:pPr marL="180628" indent="-180628" algn="l" defTabSz="1507846" rtl="0" eaLnBrk="1" latinLnBrk="0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1814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Make sure to use “Weeks” not “Week” in axis labels </a:t>
            </a:r>
          </a:p>
        </p:txBody>
      </p:sp>
    </p:spTree>
    <p:extLst>
      <p:ext uri="{BB962C8B-B14F-4D97-AF65-F5344CB8AC3E}">
        <p14:creationId xmlns:p14="http://schemas.microsoft.com/office/powerpoint/2010/main" val="116659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0078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205" y="2477224"/>
            <a:ext cx="18093690" cy="7575536"/>
          </a:xfrm>
        </p:spPr>
        <p:txBody>
          <a:bodyPr>
            <a:noAutofit/>
          </a:bodyPr>
          <a:lstStyle>
            <a:lvl1pPr marL="471202" indent="-471202">
              <a:buFont typeface="Arial" panose="020B0604020202020204" pitchFamily="34" charset="0"/>
              <a:buChar char="•"/>
              <a:defRPr sz="2968"/>
            </a:lvl1pPr>
            <a:lvl2pPr>
              <a:defRPr sz="2968"/>
            </a:lvl2pPr>
            <a:lvl3pPr>
              <a:defRPr sz="2968"/>
            </a:lvl3pPr>
            <a:lvl4pPr>
              <a:defRPr sz="2968"/>
            </a:lvl4pPr>
            <a:lvl5pPr>
              <a:defRPr sz="2968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005205" y="10249885"/>
            <a:ext cx="18093690" cy="406037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1979">
                <a:latin typeface="Arial Narrow" panose="020B0606020202030204" pitchFamily="34" charset="0"/>
              </a:defRPr>
            </a:lvl1pPr>
            <a:lvl2pPr marL="753923" indent="0">
              <a:buNone/>
              <a:defRPr sz="1979">
                <a:latin typeface="Arial Narrow" panose="020B0606020202030204" pitchFamily="34" charset="0"/>
              </a:defRPr>
            </a:lvl2pPr>
            <a:lvl3pPr marL="1507846" indent="0">
              <a:buNone/>
              <a:defRPr sz="1979">
                <a:latin typeface="Arial Narrow" panose="020B0606020202030204" pitchFamily="34" charset="0"/>
              </a:defRPr>
            </a:lvl3pPr>
            <a:lvl4pPr marL="2261768" indent="0">
              <a:buNone/>
              <a:defRPr sz="1979">
                <a:latin typeface="Arial Narrow" panose="020B0606020202030204" pitchFamily="34" charset="0"/>
              </a:defRPr>
            </a:lvl4pPr>
            <a:lvl5pPr marL="3015691" indent="0">
              <a:buNone/>
              <a:defRPr sz="1979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22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3D391A-8DD2-568C-B766-AF310FBACEC5}"/>
              </a:ext>
            </a:extLst>
          </p:cNvPr>
          <p:cNvSpPr/>
          <p:nvPr userDrawn="1"/>
        </p:nvSpPr>
        <p:spPr>
          <a:xfrm>
            <a:off x="18584" y="0"/>
            <a:ext cx="20100827" cy="11309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37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7F3D5-DFCD-EB32-4A59-E20E7BB8A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3946593"/>
            <a:ext cx="20119411" cy="1722779"/>
          </a:xfrm>
          <a:solidFill>
            <a:srgbClr val="566284"/>
          </a:solidFill>
        </p:spPr>
        <p:txBody>
          <a:bodyPr wrap="square" tIns="457200" bIns="457200" anchor="b">
            <a:spAutoFit/>
          </a:bodyPr>
          <a:lstStyle>
            <a:lvl1pPr algn="ctr">
              <a:defRPr sz="5772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BAD037A-3625-6907-590C-8E705ACDC84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4820" y="6134950"/>
            <a:ext cx="19073372" cy="2762981"/>
          </a:xfrm>
        </p:spPr>
        <p:txBody>
          <a:bodyPr/>
          <a:lstStyle>
            <a:lvl1pPr algn="ctr">
              <a:spcAft>
                <a:spcPts val="688"/>
              </a:spcAft>
              <a:defRPr sz="3958">
                <a:solidFill>
                  <a:schemeClr val="bg1">
                    <a:lumMod val="50000"/>
                  </a:schemeClr>
                </a:solidFill>
              </a:defRPr>
            </a:lvl1pPr>
            <a:lvl2pPr marL="0" indent="0" algn="ctr">
              <a:buNone/>
              <a:defRPr b="1">
                <a:solidFill>
                  <a:schemeClr val="bg1">
                    <a:lumMod val="50000"/>
                  </a:schemeClr>
                </a:solidFill>
              </a:defRPr>
            </a:lvl2pPr>
            <a:lvl3pPr marL="596903" indent="0"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8C3B60-8973-1215-EA3E-7183EA8D9D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2665" y="9539814"/>
            <a:ext cx="12777097" cy="431955"/>
          </a:xfrm>
        </p:spPr>
        <p:txBody>
          <a:bodyPr/>
          <a:lstStyle>
            <a:lvl1pPr algn="ctr">
              <a:defRPr sz="1979"/>
            </a:lvl1pPr>
          </a:lstStyle>
          <a:p>
            <a:pPr lvl="0"/>
            <a:r>
              <a:rPr lang="en-US" dirty="0"/>
              <a:t>Sponsored by Eli Lilly and Company and [Company/Organization]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34D50E-8C44-A5A0-ECC0-69123235E45F}"/>
              </a:ext>
            </a:extLst>
          </p:cNvPr>
          <p:cNvSpPr/>
          <p:nvPr userDrawn="1"/>
        </p:nvSpPr>
        <p:spPr>
          <a:xfrm>
            <a:off x="0" y="9982910"/>
            <a:ext cx="20104100" cy="980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5079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924" b="1" dirty="0">
                <a:solidFill>
                  <a:schemeClr val="tx1"/>
                </a:solidFill>
                <a:latin typeface="Arial" charset="0"/>
              </a:rPr>
              <a:t>This study was funded by Eli Lilly and Company. </a:t>
            </a:r>
          </a:p>
          <a:p>
            <a:pPr algn="ctr" defTabSz="15079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924" b="1" dirty="0">
                <a:solidFill>
                  <a:schemeClr val="tx1"/>
                </a:solidFill>
                <a:latin typeface="Arial" charset="0"/>
              </a:rPr>
              <a:t>Almirall, S.A. has licensed the rights to develop and commercialize lebrikizumab for the treatment of dermatology indications, including atopic dermatitis, in Europe. </a:t>
            </a:r>
          </a:p>
          <a:p>
            <a:pPr algn="ctr" defTabSz="15079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924" b="1" dirty="0">
                <a:solidFill>
                  <a:schemeClr val="tx1"/>
                </a:solidFill>
                <a:latin typeface="Arial" charset="0"/>
              </a:rPr>
              <a:t>Lilly has exclusive rights for development and commercialization of lebrikizumab in the United States and the rest of the world outside of Europe.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20AD2C-B3D0-083B-85C5-FEE60C12EF8D}"/>
              </a:ext>
            </a:extLst>
          </p:cNvPr>
          <p:cNvSpPr/>
          <p:nvPr userDrawn="1"/>
        </p:nvSpPr>
        <p:spPr>
          <a:xfrm>
            <a:off x="13920423" y="11011539"/>
            <a:ext cx="6183678" cy="244554"/>
          </a:xfrm>
          <a:prstGeom prst="rect">
            <a:avLst/>
          </a:prstGeom>
        </p:spPr>
        <p:txBody>
          <a:bodyPr wrap="square" rIns="90468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150789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89" dirty="0">
                <a:solidFill>
                  <a:srgbClr val="9D9D9D"/>
                </a:solidFill>
                <a:latin typeface="Arial" charset="0"/>
              </a:rPr>
              <a:t>Copyright © 2024 Eli Lilly and Company. All rights reserved.</a:t>
            </a:r>
            <a:endParaRPr lang="en-AU" sz="989" dirty="0">
              <a:solidFill>
                <a:srgbClr val="9D9D9D"/>
              </a:solidFill>
              <a:latin typeface="Arial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885447D-4CBE-69A6-65F5-C654BF3AA0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326" y="0"/>
            <a:ext cx="12787568" cy="539099"/>
          </a:xfrm>
        </p:spPr>
        <p:txBody>
          <a:bodyPr lIns="109728" tIns="73152">
            <a:normAutofit/>
          </a:bodyPr>
          <a:lstStyle>
            <a:lvl1pPr>
              <a:defRPr sz="2309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Congress Strapline, Location, Country; dd-dd Month YYYY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CDC8A85-5D39-5644-CE74-EFE0D02BB6D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546649" y="1"/>
            <a:ext cx="4539129" cy="539288"/>
          </a:xfrm>
        </p:spPr>
        <p:txBody>
          <a:bodyPr tIns="73152" rIns="109728">
            <a:normAutofit/>
          </a:bodyPr>
          <a:lstStyle>
            <a:lvl1pPr algn="r">
              <a:defRPr sz="2309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Poster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259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E8686-8566-703A-6075-00288C005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54" y="2307945"/>
            <a:ext cx="19065738" cy="7846466"/>
          </a:xfrm>
        </p:spPr>
        <p:txBody>
          <a:bodyPr/>
          <a:lstStyle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86E78C-B77B-1769-37F0-A5D3DBDD8CB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0" y="10646732"/>
            <a:ext cx="19073372" cy="667106"/>
          </a:xfrm>
        </p:spPr>
        <p:txBody>
          <a:bodyPr lIns="182880" bIns="137160" anchor="b">
            <a:spAutoFit/>
          </a:bodyPr>
          <a:lstStyle>
            <a:lvl1pPr>
              <a:spcBef>
                <a:spcPts val="0"/>
              </a:spcBef>
              <a:defRPr sz="1484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165"/>
              </a:spcBef>
              <a:buNone/>
              <a:defRPr sz="1484" b="0" i="1">
                <a:latin typeface="Arial Narrow" panose="020B0606020202030204" pitchFamily="34" charset="0"/>
              </a:defRPr>
            </a:lvl2pPr>
            <a:lvl3pPr>
              <a:defRPr sz="1649" b="0"/>
            </a:lvl3pPr>
            <a:lvl4pPr>
              <a:defRPr sz="1649" b="0"/>
            </a:lvl4pPr>
            <a:lvl5pPr>
              <a:defRPr sz="1649" b="0"/>
            </a:lvl5pPr>
          </a:lstStyle>
          <a:p>
            <a:pPr lvl="0"/>
            <a:r>
              <a:rPr lang="en-US" dirty="0"/>
              <a:t>Footnotes are not italicized.</a:t>
            </a:r>
          </a:p>
          <a:p>
            <a:pPr lvl="1"/>
            <a:r>
              <a:rPr lang="en-US" dirty="0"/>
              <a:t>Abbreviations – set using Indent Level arrow – 1 click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19A34D9-4788-79A3-0E45-3208A57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36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86E78C-B77B-1769-37F0-A5D3DBDD8CB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0" y="10640598"/>
            <a:ext cx="19073372" cy="667106"/>
          </a:xfrm>
        </p:spPr>
        <p:txBody>
          <a:bodyPr lIns="182880" bIns="137160" anchor="b">
            <a:spAutoFit/>
          </a:bodyPr>
          <a:lstStyle>
            <a:lvl1pPr>
              <a:spcBef>
                <a:spcPts val="0"/>
              </a:spcBef>
              <a:spcAft>
                <a:spcPts val="165"/>
              </a:spcAft>
              <a:defRPr sz="1484" b="0"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None/>
              <a:defRPr sz="1484" b="0" i="1">
                <a:latin typeface="Arial Narrow" panose="020B0606020202030204" pitchFamily="34" charset="0"/>
              </a:defRPr>
            </a:lvl2pPr>
            <a:lvl3pPr>
              <a:defRPr sz="1649" b="0"/>
            </a:lvl3pPr>
            <a:lvl4pPr>
              <a:defRPr sz="1649" b="0"/>
            </a:lvl4pPr>
            <a:lvl5pPr>
              <a:defRPr sz="1649" b="0"/>
            </a:lvl5pPr>
          </a:lstStyle>
          <a:p>
            <a:pPr lvl="0"/>
            <a:r>
              <a:rPr lang="en-US" dirty="0"/>
              <a:t>Footnotes are not italicized.</a:t>
            </a:r>
          </a:p>
          <a:p>
            <a:pPr lvl="1"/>
            <a:r>
              <a:rPr lang="en-GB" dirty="0"/>
              <a:t>Abbreviations – set using Indent Level arrow – 1 click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D3A232-FA41-224C-99BE-B1112585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06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AD9E-395A-D9E9-CB2D-53DF542D3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2454" y="-41886"/>
            <a:ext cx="19065738" cy="1804986"/>
          </a:xfrm>
        </p:spPr>
        <p:txBody>
          <a:bodyPr>
            <a:normAutofit/>
          </a:bodyPr>
          <a:lstStyle>
            <a:lvl1pPr>
              <a:defRPr sz="3958"/>
            </a:lvl1pPr>
          </a:lstStyle>
          <a:p>
            <a:r>
              <a:rPr lang="en-US" dirty="0"/>
              <a:t>Sample Table – To use: Copy from master slide to actual slide – can not insert as a new slide</a:t>
            </a:r>
            <a:endParaRPr lang="en-GB" dirty="0"/>
          </a:p>
        </p:txBody>
      </p:sp>
      <p:graphicFrame>
        <p:nvGraphicFramePr>
          <p:cNvPr id="5" name="Table 35">
            <a:extLst>
              <a:ext uri="{FF2B5EF4-FFF2-40B4-BE49-F238E27FC236}">
                <a16:creationId xmlns:a16="http://schemas.microsoft.com/office/drawing/2014/main" id="{F8EF5980-4B5A-AE26-C187-A9A85BC9A737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162255949"/>
              </p:ext>
            </p:extLst>
          </p:nvPr>
        </p:nvGraphicFramePr>
        <p:xfrm>
          <a:off x="1715779" y="3183960"/>
          <a:ext cx="16672542" cy="6031653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825653">
                  <a:extLst>
                    <a:ext uri="{9D8B030D-6E8A-4147-A177-3AD203B41FA5}">
                      <a16:colId xmlns:a16="http://schemas.microsoft.com/office/drawing/2014/main" val="3516507934"/>
                    </a:ext>
                  </a:extLst>
                </a:gridCol>
                <a:gridCol w="2513013">
                  <a:extLst>
                    <a:ext uri="{9D8B030D-6E8A-4147-A177-3AD203B41FA5}">
                      <a16:colId xmlns:a16="http://schemas.microsoft.com/office/drawing/2014/main" val="913694578"/>
                    </a:ext>
                  </a:extLst>
                </a:gridCol>
                <a:gridCol w="2513013">
                  <a:extLst>
                    <a:ext uri="{9D8B030D-6E8A-4147-A177-3AD203B41FA5}">
                      <a16:colId xmlns:a16="http://schemas.microsoft.com/office/drawing/2014/main" val="4051966361"/>
                    </a:ext>
                  </a:extLst>
                </a:gridCol>
                <a:gridCol w="2513013">
                  <a:extLst>
                    <a:ext uri="{9D8B030D-6E8A-4147-A177-3AD203B41FA5}">
                      <a16:colId xmlns:a16="http://schemas.microsoft.com/office/drawing/2014/main" val="3338661297"/>
                    </a:ext>
                  </a:extLst>
                </a:gridCol>
                <a:gridCol w="3307852">
                  <a:extLst>
                    <a:ext uri="{9D8B030D-6E8A-4147-A177-3AD203B41FA5}">
                      <a16:colId xmlns:a16="http://schemas.microsoft.com/office/drawing/2014/main" val="3156288967"/>
                    </a:ext>
                  </a:extLst>
                </a:gridCol>
              </a:tblGrid>
              <a:tr h="1055539">
                <a:tc gridSpan="5">
                  <a:txBody>
                    <a:bodyPr/>
                    <a:lstStyle/>
                    <a:p>
                      <a:pPr marL="0" marR="0" lvl="0" indent="0" algn="l" defTabSz="914473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3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Insert Table Title Here (should be conclusion)</a:t>
                      </a:r>
                    </a:p>
                  </a:txBody>
                  <a:tcPr marL="150756" marR="150756" marT="376978" marB="15079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85" marR="89985" marT="35994" marB="359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baseline="30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85" marR="89985" marT="35994" marB="359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92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85" marR="89985" marT="35994" marB="359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6628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85" marR="89985" marT="35994" marB="359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653201"/>
                  </a:ext>
                </a:extLst>
              </a:tr>
              <a:tr h="955012">
                <a:tc>
                  <a:txBody>
                    <a:bodyPr/>
                    <a:lstStyle/>
                    <a:p>
                      <a:endParaRPr lang="en-US" sz="2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90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PBO</a:t>
                      </a:r>
                    </a:p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(N=XX)</a:t>
                      </a:r>
                    </a:p>
                  </a:txBody>
                  <a:tcPr marL="75390" marR="75390" marT="75396" marB="7539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LEBRI Q4W</a:t>
                      </a:r>
                    </a:p>
                    <a:p>
                      <a:pPr algn="ctr"/>
                      <a:r>
                        <a:rPr lang="en-US" sz="2600" b="1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(N=XX)</a:t>
                      </a:r>
                    </a:p>
                  </a:txBody>
                  <a:tcPr marL="75390" marR="75390" marT="75396" marB="7539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LEBRI Q2W</a:t>
                      </a:r>
                    </a:p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(N=XX)</a:t>
                      </a:r>
                    </a:p>
                  </a:txBody>
                  <a:tcPr marL="75390" marR="75390" marT="75396" marB="7539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LEBRI Withdrawal</a:t>
                      </a:r>
                    </a:p>
                    <a:p>
                      <a:pPr algn="ctr"/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(N=XX)</a:t>
                      </a:r>
                    </a:p>
                  </a:txBody>
                  <a:tcPr marL="75390" marR="75390" marT="75396" marB="7539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099804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Sentence case for outcomes, n (%)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(46.2)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(57.5)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 (48.8)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(61.3)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9433957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Sub-headings indented</a:t>
                      </a:r>
                    </a:p>
                  </a:txBody>
                  <a:tcPr marL="376952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(3.8)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(2.7)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(2.7)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3211639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Sub-headings indented</a:t>
                      </a:r>
                    </a:p>
                  </a:txBody>
                  <a:tcPr marL="376952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1241483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Sentence case for outcomes, n (%)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3248391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Sub-headings indented</a:t>
                      </a:r>
                    </a:p>
                  </a:txBody>
                  <a:tcPr marL="376952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7604606"/>
                  </a:ext>
                </a:extLst>
              </a:tr>
              <a:tr h="55290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Sub-headings indented</a:t>
                      </a:r>
                    </a:p>
                  </a:txBody>
                  <a:tcPr marL="376952" marR="75390" marT="75396" marB="7539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(1.9)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(2.7)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(5.0)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(4.0)</a:t>
                      </a:r>
                    </a:p>
                  </a:txBody>
                  <a:tcPr marL="75390" marR="75390" marT="75396" marB="75396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0182049"/>
                  </a:ext>
                </a:extLst>
              </a:tr>
              <a:tr h="703693">
                <a:tc gridSpan="5">
                  <a:txBody>
                    <a:bodyPr/>
                    <a:lstStyle/>
                    <a:p>
                      <a:pPr marL="0" marR="0" lvl="0" indent="0" algn="l" defTabSz="21945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footnote or abbreviations here</a:t>
                      </a:r>
                    </a:p>
                  </a:txBody>
                  <a:tcPr marL="0" marR="0" marT="75396" marB="3769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9456" marR="219456" marT="86400" marB="86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9456" marR="219456" marT="86400" marB="86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9456" marR="219456" marT="86400" marB="86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9456" marR="219456" marT="86400" marB="86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81259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AF8091-26FD-7ECA-0225-1B331D5BD334}"/>
              </a:ext>
            </a:extLst>
          </p:cNvPr>
          <p:cNvSpPr txBox="1"/>
          <p:nvPr userDrawn="1"/>
        </p:nvSpPr>
        <p:spPr>
          <a:xfrm>
            <a:off x="7523786" y="9208818"/>
            <a:ext cx="7636237" cy="2048381"/>
          </a:xfrm>
          <a:prstGeom prst="rect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defTabSz="1508011"/>
            <a:r>
              <a:rPr lang="en-US" sz="1816" b="1" dirty="0">
                <a:solidFill>
                  <a:schemeClr val="bg2"/>
                </a:solidFill>
                <a:latin typeface="Arial"/>
              </a:rPr>
              <a:t>Table colors</a:t>
            </a:r>
          </a:p>
          <a:p>
            <a:pPr marL="471253" indent="-293224" defTabSz="1508011" fontAlgn="ctr">
              <a:buFont typeface="Arial" panose="020B0604020202020204" pitchFamily="34" charset="0"/>
              <a:buChar char="•"/>
            </a:pPr>
            <a:r>
              <a:rPr lang="en-US" sz="1816" dirty="0">
                <a:solidFill>
                  <a:schemeClr val="bg2"/>
                </a:solidFill>
                <a:latin typeface="Arial"/>
              </a:rPr>
              <a:t>Column headings: RGB: 157/157/157 </a:t>
            </a:r>
            <a:r>
              <a:rPr lang="en-GB" sz="1816" dirty="0">
                <a:solidFill>
                  <a:schemeClr val="bg2"/>
                </a:solidFill>
                <a:latin typeface="Arial"/>
              </a:rPr>
              <a:t>(if not dose specific – </a:t>
            </a:r>
            <a:br>
              <a:rPr lang="en-GB" sz="1816" dirty="0">
                <a:solidFill>
                  <a:schemeClr val="bg2"/>
                </a:solidFill>
                <a:latin typeface="Arial"/>
              </a:rPr>
            </a:br>
            <a:r>
              <a:rPr lang="en-GB" sz="1816" dirty="0">
                <a:solidFill>
                  <a:schemeClr val="bg2"/>
                </a:solidFill>
                <a:latin typeface="Arial"/>
              </a:rPr>
              <a:t>if dose specific, use assigned color, as shown above)</a:t>
            </a:r>
            <a:endParaRPr lang="en-US" sz="1816" dirty="0">
              <a:solidFill>
                <a:schemeClr val="bg2"/>
              </a:solidFill>
              <a:latin typeface="Arial"/>
            </a:endParaRPr>
          </a:p>
          <a:p>
            <a:pPr marL="471253" indent="-293224" defTabSz="1508011" fontAlgn="ctr">
              <a:buFont typeface="Arial" panose="020B0604020202020204" pitchFamily="34" charset="0"/>
              <a:buChar char="•"/>
            </a:pPr>
            <a:r>
              <a:rPr lang="en-US" sz="1816" dirty="0">
                <a:solidFill>
                  <a:schemeClr val="bg2"/>
                </a:solidFill>
                <a:latin typeface="Arial"/>
              </a:rPr>
              <a:t>Light gray rows: RGB: 231/231/231 – swatch in custom colors</a:t>
            </a:r>
          </a:p>
          <a:p>
            <a:pPr marL="471253" indent="-293224" defTabSz="1508011" fontAlgn="ctr">
              <a:buFont typeface="Arial" panose="020B0604020202020204" pitchFamily="34" charset="0"/>
              <a:buChar char="•"/>
            </a:pPr>
            <a:r>
              <a:rPr lang="en-US" sz="1816" dirty="0">
                <a:solidFill>
                  <a:schemeClr val="bg2"/>
                </a:solidFill>
                <a:latin typeface="Arial"/>
              </a:rPr>
              <a:t>White rows: standard white, RGB: 255/255/255</a:t>
            </a:r>
          </a:p>
          <a:p>
            <a:pPr marL="471253" indent="-293224" defTabSz="1508011" fontAlgn="ctr">
              <a:buFont typeface="Arial" panose="020B0604020202020204" pitchFamily="34" charset="0"/>
              <a:buChar char="•"/>
            </a:pPr>
            <a:r>
              <a:rPr lang="en-US" sz="1816" dirty="0">
                <a:solidFill>
                  <a:schemeClr val="bg2"/>
                </a:solidFill>
                <a:latin typeface="Arial"/>
              </a:rPr>
              <a:t>Borders: 1pt, RGB: 201, 201, 201</a:t>
            </a:r>
          </a:p>
          <a:p>
            <a:pPr defTabSz="1508011" fontAlgn="ctr"/>
            <a:r>
              <a:rPr lang="en-US" sz="1816" dirty="0">
                <a:solidFill>
                  <a:schemeClr val="bg2"/>
                </a:solidFill>
                <a:latin typeface="Arial"/>
              </a:rPr>
              <a:t>Column heading text: bold, white font with shadow</a:t>
            </a:r>
          </a:p>
        </p:txBody>
      </p:sp>
      <p:pic>
        <p:nvPicPr>
          <p:cNvPr id="7" name="Content Placeholder 20" descr="A screenshot of a computer&#10;&#10;Description automatically generated">
            <a:extLst>
              <a:ext uri="{FF2B5EF4-FFF2-40B4-BE49-F238E27FC236}">
                <a16:creationId xmlns:a16="http://schemas.microsoft.com/office/drawing/2014/main" id="{8E2432B1-2C7D-8A21-F6AC-5D0D9DE583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351135" y="2031428"/>
            <a:ext cx="3640445" cy="4411689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95BA4F37-CC35-CD49-702A-919CC95146EA}"/>
              </a:ext>
            </a:extLst>
          </p:cNvPr>
          <p:cNvSpPr/>
          <p:nvPr userDrawn="1"/>
        </p:nvSpPr>
        <p:spPr>
          <a:xfrm>
            <a:off x="21468251" y="5740906"/>
            <a:ext cx="492358" cy="492392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968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D1F06CC-5511-E849-397A-3422C2BCFF24}"/>
              </a:ext>
            </a:extLst>
          </p:cNvPr>
          <p:cNvCxnSpPr>
            <a:cxnSpLocks/>
          </p:cNvCxnSpPr>
          <p:nvPr userDrawn="1"/>
        </p:nvCxnSpPr>
        <p:spPr>
          <a:xfrm flipH="1">
            <a:off x="18028839" y="5987102"/>
            <a:ext cx="3457419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20" descr="A screenshot of a computer&#10;&#10;Description automatically generated">
            <a:extLst>
              <a:ext uri="{FF2B5EF4-FFF2-40B4-BE49-F238E27FC236}">
                <a16:creationId xmlns:a16="http://schemas.microsoft.com/office/drawing/2014/main" id="{D02F930E-7D38-EDF3-DF38-A4D37D0B5B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351135" y="6771266"/>
            <a:ext cx="3640445" cy="441168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FF61603C-6C1E-B853-4B2B-6D0C08A0C395}"/>
              </a:ext>
            </a:extLst>
          </p:cNvPr>
          <p:cNvSpPr/>
          <p:nvPr userDrawn="1"/>
        </p:nvSpPr>
        <p:spPr>
          <a:xfrm>
            <a:off x="21222413" y="10480744"/>
            <a:ext cx="492358" cy="492392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968" dirty="0"/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7A5FC0D7-32E1-55F5-AF0B-0C9C4B9D22DD}"/>
              </a:ext>
            </a:extLst>
          </p:cNvPr>
          <p:cNvCxnSpPr>
            <a:cxnSpLocks/>
            <a:endCxn id="11" idx="0"/>
          </p:cNvCxnSpPr>
          <p:nvPr userDrawn="1"/>
        </p:nvCxnSpPr>
        <p:spPr>
          <a:xfrm>
            <a:off x="14619726" y="9696581"/>
            <a:ext cx="6848866" cy="784163"/>
          </a:xfrm>
          <a:prstGeom prst="bentConnector2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14CC436-0183-0CC5-2639-3F9C4DF24791}"/>
              </a:ext>
            </a:extLst>
          </p:cNvPr>
          <p:cNvCxnSpPr/>
          <p:nvPr userDrawn="1"/>
        </p:nvCxnSpPr>
        <p:spPr>
          <a:xfrm flipV="1">
            <a:off x="10887257" y="8626152"/>
            <a:ext cx="0" cy="582666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299AFA8-88EF-38BA-0CE9-B15F053CD72A}"/>
              </a:ext>
            </a:extLst>
          </p:cNvPr>
          <p:cNvSpPr/>
          <p:nvPr userDrawn="1"/>
        </p:nvSpPr>
        <p:spPr>
          <a:xfrm>
            <a:off x="21746854" y="3135319"/>
            <a:ext cx="1383502" cy="376357"/>
          </a:xfrm>
          <a:prstGeom prst="rect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968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61BD270-59FB-8F70-A53D-A38ECA6AAE04}"/>
              </a:ext>
            </a:extLst>
          </p:cNvPr>
          <p:cNvSpPr/>
          <p:nvPr userDrawn="1"/>
        </p:nvSpPr>
        <p:spPr>
          <a:xfrm>
            <a:off x="22696337" y="8551086"/>
            <a:ext cx="492358" cy="492392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968" dirty="0"/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625703B5-8985-6175-A9F7-D2D76DCD8787}"/>
              </a:ext>
            </a:extLst>
          </p:cNvPr>
          <p:cNvCxnSpPr>
            <a:cxnSpLocks/>
            <a:endCxn id="15" idx="2"/>
          </p:cNvCxnSpPr>
          <p:nvPr userDrawn="1"/>
        </p:nvCxnSpPr>
        <p:spPr>
          <a:xfrm flipV="1">
            <a:off x="11800494" y="8797284"/>
            <a:ext cx="10895843" cy="2026014"/>
          </a:xfrm>
          <a:prstGeom prst="bentConnector3">
            <a:avLst>
              <a:gd name="adj1" fmla="val 50000"/>
            </a:avLst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85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570597" y="1221"/>
            <a:ext cx="14535150" cy="6543040"/>
          </a:xfrm>
          <a:custGeom>
            <a:avLst/>
            <a:gdLst/>
            <a:ahLst/>
            <a:cxnLst/>
            <a:rect l="l" t="t" r="r" b="b"/>
            <a:pathLst>
              <a:path w="14535150" h="6543040">
                <a:moveTo>
                  <a:pt x="0" y="6542820"/>
                </a:moveTo>
                <a:lnTo>
                  <a:pt x="14534811" y="6542820"/>
                </a:lnTo>
                <a:lnTo>
                  <a:pt x="14534811" y="0"/>
                </a:lnTo>
                <a:lnTo>
                  <a:pt x="0" y="0"/>
                </a:lnTo>
                <a:lnTo>
                  <a:pt x="0" y="654282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5570855" cy="11308129"/>
          </a:xfrm>
          <a:custGeom>
            <a:avLst/>
            <a:gdLst/>
            <a:ahLst/>
            <a:cxnLst/>
            <a:rect l="l" t="t" r="r" b="b"/>
            <a:pathLst>
              <a:path w="5570855" h="11301095">
                <a:moveTo>
                  <a:pt x="0" y="11300895"/>
                </a:moveTo>
                <a:lnTo>
                  <a:pt x="5570597" y="11300895"/>
                </a:lnTo>
                <a:lnTo>
                  <a:pt x="5570597" y="0"/>
                </a:lnTo>
                <a:lnTo>
                  <a:pt x="0" y="0"/>
                </a:lnTo>
                <a:lnTo>
                  <a:pt x="0" y="11300895"/>
                </a:lnTo>
                <a:close/>
              </a:path>
            </a:pathLst>
          </a:custGeom>
          <a:solidFill>
            <a:srgbClr val="5561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8D95B7-8BEE-7321-8CC3-285992D5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454" y="959685"/>
            <a:ext cx="19065738" cy="594778"/>
          </a:xfrm>
          <a:prstGeom prst="rect">
            <a:avLst/>
          </a:prstGeom>
        </p:spPr>
        <p:txBody>
          <a:bodyPr vert="horz" lIns="0" tIns="45720" rIns="0" bIns="45720" rtlCol="0" anchor="b">
            <a:sp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DBF6C-5FDC-D3C6-2D87-F719639B7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454" y="2307945"/>
            <a:ext cx="19065738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A7D715-6012-0102-80FF-AEB0D2B19E83}"/>
              </a:ext>
            </a:extLst>
          </p:cNvPr>
          <p:cNvSpPr/>
          <p:nvPr userDrawn="1"/>
        </p:nvSpPr>
        <p:spPr>
          <a:xfrm>
            <a:off x="13920423" y="11011539"/>
            <a:ext cx="6183678" cy="244554"/>
          </a:xfrm>
          <a:prstGeom prst="rect">
            <a:avLst/>
          </a:prstGeom>
        </p:spPr>
        <p:txBody>
          <a:bodyPr wrap="square" rIns="90468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150789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89" dirty="0">
                <a:solidFill>
                  <a:srgbClr val="9D9D9D"/>
                </a:solidFill>
                <a:latin typeface="Arial" charset="0"/>
              </a:rPr>
              <a:t>Copyright © 2024 Eli Lilly and Company. All rights reserved.</a:t>
            </a:r>
            <a:endParaRPr lang="en-AU" sz="989" dirty="0">
              <a:solidFill>
                <a:srgbClr val="9D9D9D"/>
              </a:solidFill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73E51-AEF6-6B50-5405-D26093064CD4}"/>
              </a:ext>
            </a:extLst>
          </p:cNvPr>
          <p:cNvSpPr/>
          <p:nvPr userDrawn="1"/>
        </p:nvSpPr>
        <p:spPr bwMode="auto">
          <a:xfrm>
            <a:off x="515907" y="1508065"/>
            <a:ext cx="19072503" cy="314152"/>
          </a:xfrm>
          <a:prstGeom prst="rect">
            <a:avLst/>
          </a:prstGeom>
          <a:solidFill>
            <a:srgbClr val="566284"/>
          </a:solidFill>
          <a:ln w="9525">
            <a:noFill/>
            <a:miter lim="800000"/>
            <a:headEnd/>
            <a:tailEnd/>
          </a:ln>
        </p:spPr>
        <p:txBody>
          <a:bodyPr wrap="none" lIns="56281" tIns="28139" rIns="56281" bIns="28139" rtlCol="0" anchor="ctr"/>
          <a:lstStyle/>
          <a:p>
            <a:pPr algn="ctr" defTabSz="62836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2474" b="1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DEC64E-EDF9-9DDE-CEC2-BC86DDF82493}"/>
              </a:ext>
            </a:extLst>
          </p:cNvPr>
          <p:cNvSpPr/>
          <p:nvPr userDrawn="1"/>
        </p:nvSpPr>
        <p:spPr bwMode="auto">
          <a:xfrm>
            <a:off x="515690" y="1803540"/>
            <a:ext cx="19065736" cy="110854"/>
          </a:xfrm>
          <a:prstGeom prst="rect">
            <a:avLst/>
          </a:prstGeom>
          <a:solidFill>
            <a:srgbClr val="B1059D"/>
          </a:solidFill>
          <a:ln w="9525">
            <a:noFill/>
            <a:miter lim="800000"/>
            <a:headEnd/>
            <a:tailEnd/>
          </a:ln>
        </p:spPr>
        <p:txBody>
          <a:bodyPr wrap="none" lIns="56281" tIns="28139" rIns="56281" bIns="28139" rtlCol="0" anchor="ctr"/>
          <a:lstStyle/>
          <a:p>
            <a:pPr algn="ctr" defTabSz="62836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99" kern="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5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txStyles>
    <p:titleStyle>
      <a:lvl1pPr algn="l" defTabSz="1507966" rtl="0" eaLnBrk="1" latinLnBrk="0" hangingPunct="1">
        <a:lnSpc>
          <a:spcPct val="90000"/>
        </a:lnSpc>
        <a:spcBef>
          <a:spcPct val="0"/>
        </a:spcBef>
        <a:buNone/>
        <a:defRPr sz="3628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507966" rtl="0" eaLnBrk="1" latinLnBrk="0" hangingPunct="1">
        <a:lnSpc>
          <a:spcPct val="100000"/>
        </a:lnSpc>
        <a:spcBef>
          <a:spcPts val="1649"/>
        </a:spcBef>
        <a:buFont typeface="Arial" panose="020B0604020202020204" pitchFamily="34" charset="0"/>
        <a:buNone/>
        <a:defRPr sz="4123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08939" indent="-508939" algn="l" defTabSz="1507966" rtl="0" eaLnBrk="1" latinLnBrk="0" hangingPunct="1">
        <a:lnSpc>
          <a:spcPct val="100000"/>
        </a:lnSpc>
        <a:spcBef>
          <a:spcPts val="824"/>
        </a:spcBef>
        <a:buClr>
          <a:schemeClr val="bg2"/>
        </a:buClr>
        <a:buFont typeface="Arial" panose="020B0604020202020204" pitchFamily="34" charset="0"/>
        <a:buChar char="■"/>
        <a:defRPr sz="3298" kern="1200">
          <a:solidFill>
            <a:schemeClr val="tx1"/>
          </a:solidFill>
          <a:latin typeface="+mn-lt"/>
          <a:ea typeface="+mn-ea"/>
          <a:cs typeface="+mn-cs"/>
        </a:defRPr>
      </a:lvl2pPr>
      <a:lvl3pPr marL="1055576" indent="-458673" algn="l" defTabSz="1507966" rtl="0" eaLnBrk="1" latinLnBrk="0" hangingPunct="1">
        <a:lnSpc>
          <a:spcPct val="100000"/>
        </a:lnSpc>
        <a:spcBef>
          <a:spcPts val="824"/>
        </a:spcBef>
        <a:buClr>
          <a:schemeClr val="bg2"/>
        </a:buClr>
        <a:buFont typeface="Arial" panose="020B0604020202020204" pitchFamily="34" charset="0"/>
        <a:buChar char="‒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1526816" indent="-389558" algn="l" defTabSz="1507966" rtl="0" eaLnBrk="1" latinLnBrk="0" hangingPunct="1">
        <a:lnSpc>
          <a:spcPct val="100000"/>
        </a:lnSpc>
        <a:spcBef>
          <a:spcPts val="824"/>
        </a:spcBef>
        <a:buClr>
          <a:schemeClr val="bg2"/>
        </a:buClr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4pPr>
      <a:lvl5pPr marL="2042038" indent="-427258" algn="l" defTabSz="1507966" rtl="0" eaLnBrk="1" latinLnBrk="0" hangingPunct="1">
        <a:lnSpc>
          <a:spcPct val="100000"/>
        </a:lnSpc>
        <a:spcBef>
          <a:spcPts val="824"/>
        </a:spcBef>
        <a:buClr>
          <a:schemeClr val="bg2"/>
        </a:buClr>
        <a:buFont typeface="Arial" panose="020B0604020202020204" pitchFamily="34" charset="0"/>
        <a:buChar char="○"/>
        <a:defRPr sz="3298" kern="1200">
          <a:solidFill>
            <a:schemeClr val="tx1"/>
          </a:solidFill>
          <a:latin typeface="+mn-lt"/>
          <a:ea typeface="+mn-ea"/>
          <a:cs typeface="+mn-cs"/>
        </a:defRPr>
      </a:lvl5pPr>
      <a:lvl6pPr marL="4146907" indent="-376991" algn="l" defTabSz="150796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891" indent="-376991" algn="l" defTabSz="150796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873" indent="-376991" algn="l" defTabSz="150796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857" indent="-376991" algn="l" defTabSz="150796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84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966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950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932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916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898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882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866" algn="l" defTabSz="150796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pos="197">
          <p15:clr>
            <a:srgbClr val="F26B43"/>
          </p15:clr>
        </p15:guide>
        <p15:guide id="4" pos="7483">
          <p15:clr>
            <a:srgbClr val="F26B43"/>
          </p15:clr>
        </p15:guide>
        <p15:guide id="5" orient="horz">
          <p15:clr>
            <a:srgbClr val="F26B43"/>
          </p15:clr>
        </p15:guide>
        <p15:guide id="6" orient="horz" pos="43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163" y="10878721"/>
            <a:ext cx="4301687" cy="35394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0" marR="0" lvl="0" indent="0" algn="ctr" defTabSz="2562699" rtl="0" eaLnBrk="0" fontAlgn="base" latinLnBrk="0" hangingPunct="0">
              <a:lnSpc>
                <a:spcPct val="100000"/>
              </a:lnSpc>
              <a:spcBef>
                <a:spcPts val="852"/>
              </a:spcBef>
              <a:spcAft>
                <a:spcPct val="0"/>
              </a:spcAft>
              <a:buClr>
                <a:srgbClr val="D52B1E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panose="020B0604020202020204" pitchFamily="34" charset="0"/>
              </a:rPr>
              <a:t>Revolutionizing Atopic Dermatitis (RAD) - Virtual Symposium 2024; December 08, 2024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FFFF00"/>
              </a:highlight>
              <a:uLnTx/>
              <a:uFillTx/>
              <a:latin typeface="Arial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807831"/>
              </p:ext>
            </p:extLst>
          </p:nvPr>
        </p:nvGraphicFramePr>
        <p:xfrm>
          <a:off x="13627252" y="6843649"/>
          <a:ext cx="2597150" cy="29193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1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Pooled LEBRI</a:t>
                      </a:r>
                      <a:endParaRPr sz="550">
                        <a:latin typeface="Arial"/>
                        <a:cs typeface="Arial"/>
                      </a:endParaRPr>
                    </a:p>
                    <a:p>
                      <a:pPr marL="103505" marR="93980" algn="ctr">
                        <a:lnSpc>
                          <a:spcPct val="106200"/>
                        </a:lnSpc>
                      </a:pP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250 </a:t>
                      </a:r>
                      <a:r>
                        <a:rPr sz="550" b="1" spc="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mg </a:t>
                      </a:r>
                      <a:r>
                        <a:rPr sz="5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Q2W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550" b="1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Q4W 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(N=86)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5561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TEAE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b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46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 (53.5)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Mild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26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 (30.2)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Moderate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17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 (19.8)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Severe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(3.5)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SAE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Death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AE leading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to treatment</a:t>
                      </a:r>
                      <a:r>
                        <a:rPr sz="55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discontinuation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c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TEAE within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special safety</a:t>
                      </a:r>
                      <a:r>
                        <a:rPr sz="55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topics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Infections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19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 (22.1)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Skin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infections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2736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Potential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hypersensitivity</a:t>
                      </a:r>
                      <a:r>
                        <a:rPr sz="525" b="1" spc="22" baseline="23809" dirty="0">
                          <a:latin typeface="Arial"/>
                          <a:cs typeface="Arial"/>
                        </a:rPr>
                        <a:t>d</a:t>
                      </a:r>
                      <a:endParaRPr sz="525" baseline="23809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2823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Dermatitis atopic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Urticaria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Injection site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reactions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e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Conjunctivitis</a:t>
                      </a:r>
                      <a:r>
                        <a:rPr sz="55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cluster</a:t>
                      </a:r>
                      <a:r>
                        <a:rPr sz="525" b="1" spc="15" baseline="39682" dirty="0">
                          <a:latin typeface="Arial"/>
                          <a:cs typeface="Arial"/>
                        </a:rPr>
                        <a:t>f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(3.5)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Malignancies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NMSC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Malignancies excluding</a:t>
                      </a:r>
                      <a:r>
                        <a:rPr sz="55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20" dirty="0">
                          <a:latin typeface="Arial"/>
                          <a:cs typeface="Arial"/>
                        </a:rPr>
                        <a:t>NMSC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AD exacerbation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Hepatic events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Alanine aminotransferase</a:t>
                      </a:r>
                      <a:r>
                        <a:rPr sz="55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increased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19455">
                <a:tc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Aspartate aminotransferase</a:t>
                      </a:r>
                      <a:r>
                        <a:rPr sz="55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increased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(1.2)</a:t>
                      </a:r>
                      <a:endParaRPr sz="550" dirty="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3625604" y="9803551"/>
            <a:ext cx="259715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0" marR="57785" indent="-159385">
              <a:lnSpc>
                <a:spcPct val="101299"/>
              </a:lnSpc>
              <a:spcBef>
                <a:spcPts val="100"/>
              </a:spcBef>
              <a:buClr>
                <a:srgbClr val="B0049D"/>
              </a:buClr>
              <a:buChar char="■"/>
              <a:tabLst>
                <a:tab pos="197485" algn="l"/>
              </a:tabLst>
            </a:pPr>
            <a:r>
              <a:rPr sz="950" spc="5" dirty="0">
                <a:latin typeface="Arial"/>
                <a:cs typeface="Arial"/>
              </a:rPr>
              <a:t>3 </a:t>
            </a:r>
            <a:r>
              <a:rPr sz="950" dirty="0">
                <a:latin typeface="Arial"/>
                <a:cs typeface="Arial"/>
              </a:rPr>
              <a:t>participants </a:t>
            </a:r>
            <a:r>
              <a:rPr sz="950" spc="5" dirty="0">
                <a:latin typeface="Arial"/>
                <a:cs typeface="Arial"/>
              </a:rPr>
              <a:t>reported TEAEs of  </a:t>
            </a:r>
            <a:r>
              <a:rPr sz="950" spc="-5" dirty="0">
                <a:latin typeface="Arial"/>
                <a:cs typeface="Arial"/>
              </a:rPr>
              <a:t>conjunctivitis, which were mild </a:t>
            </a:r>
            <a:r>
              <a:rPr sz="950" dirty="0">
                <a:latin typeface="Arial"/>
                <a:cs typeface="Arial"/>
              </a:rPr>
              <a:t>or </a:t>
            </a:r>
            <a:r>
              <a:rPr sz="950" spc="-5" dirty="0">
                <a:latin typeface="Arial"/>
                <a:cs typeface="Arial"/>
              </a:rPr>
              <a:t>moderate  </a:t>
            </a:r>
            <a:r>
              <a:rPr sz="950" spc="5" dirty="0">
                <a:latin typeface="Arial"/>
                <a:cs typeface="Arial"/>
              </a:rPr>
              <a:t>and did not lead to</a:t>
            </a:r>
            <a:r>
              <a:rPr sz="950" spc="-9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discontinuation</a:t>
            </a:r>
            <a:endParaRPr sz="950" dirty="0">
              <a:latin typeface="Arial"/>
              <a:cs typeface="Arial"/>
            </a:endParaRPr>
          </a:p>
          <a:p>
            <a:pPr marL="38100" marR="30480">
              <a:lnSpc>
                <a:spcPct val="87600"/>
              </a:lnSpc>
              <a:spcBef>
                <a:spcPts val="645"/>
              </a:spcBef>
            </a:pPr>
            <a:r>
              <a:rPr sz="525" baseline="23809" dirty="0">
                <a:latin typeface="Arial"/>
                <a:cs typeface="Arial"/>
              </a:rPr>
              <a:t>a</a:t>
            </a:r>
            <a:r>
              <a:rPr sz="500" dirty="0">
                <a:latin typeface="Arial"/>
                <a:cs typeface="Arial"/>
              </a:rPr>
              <a:t>Assessed in patients </a:t>
            </a:r>
            <a:r>
              <a:rPr sz="500" spc="-5" dirty="0">
                <a:latin typeface="Arial"/>
                <a:cs typeface="Arial"/>
              </a:rPr>
              <a:t>who </a:t>
            </a:r>
            <a:r>
              <a:rPr sz="500" dirty="0">
                <a:latin typeface="Arial"/>
                <a:cs typeface="Arial"/>
              </a:rPr>
              <a:t>received </a:t>
            </a:r>
            <a:r>
              <a:rPr sz="500" spc="5" dirty="0">
                <a:latin typeface="Arial"/>
                <a:cs typeface="Arial"/>
              </a:rPr>
              <a:t>≥1 </a:t>
            </a:r>
            <a:r>
              <a:rPr sz="500" dirty="0">
                <a:latin typeface="Arial"/>
                <a:cs typeface="Arial"/>
              </a:rPr>
              <a:t>dose of LEBRI; </a:t>
            </a:r>
            <a:r>
              <a:rPr sz="525" spc="-7" baseline="23809" dirty="0">
                <a:latin typeface="Arial"/>
                <a:cs typeface="Arial"/>
              </a:rPr>
              <a:t>b</a:t>
            </a:r>
            <a:r>
              <a:rPr sz="500" spc="-5" dirty="0">
                <a:latin typeface="Arial"/>
                <a:cs typeface="Arial"/>
              </a:rPr>
              <a:t>Patients with </a:t>
            </a:r>
            <a:r>
              <a:rPr sz="500" dirty="0">
                <a:latin typeface="Arial"/>
                <a:cs typeface="Arial"/>
              </a:rPr>
              <a:t>multiple events  </a:t>
            </a:r>
            <a:r>
              <a:rPr sz="500" spc="-5" dirty="0">
                <a:latin typeface="Arial"/>
                <a:cs typeface="Arial"/>
              </a:rPr>
              <a:t>with</a:t>
            </a:r>
            <a:r>
              <a:rPr sz="500" dirty="0">
                <a:latin typeface="Arial"/>
                <a:cs typeface="Arial"/>
              </a:rPr>
              <a:t> different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severity</a:t>
            </a:r>
            <a:r>
              <a:rPr sz="500" spc="-4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were</a:t>
            </a:r>
            <a:r>
              <a:rPr sz="500" spc="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counted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under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the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highest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severity;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25" baseline="23809" dirty="0">
                <a:latin typeface="Arial"/>
                <a:cs typeface="Arial"/>
              </a:rPr>
              <a:t>c</a:t>
            </a:r>
            <a:r>
              <a:rPr sz="500" dirty="0">
                <a:latin typeface="Arial"/>
                <a:cs typeface="Arial"/>
              </a:rPr>
              <a:t>Determined</a:t>
            </a:r>
            <a:r>
              <a:rPr sz="500" spc="-4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be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due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  </a:t>
            </a:r>
            <a:r>
              <a:rPr sz="500" dirty="0">
                <a:latin typeface="Arial"/>
                <a:cs typeface="Arial"/>
              </a:rPr>
              <a:t>dermatitis atopic, drug eruption, immune-mediated </a:t>
            </a:r>
            <a:r>
              <a:rPr sz="500" spc="-5" dirty="0">
                <a:latin typeface="Arial"/>
                <a:cs typeface="Arial"/>
              </a:rPr>
              <a:t>dermatitis, </a:t>
            </a:r>
            <a:r>
              <a:rPr sz="500" dirty="0">
                <a:latin typeface="Arial"/>
                <a:cs typeface="Arial"/>
              </a:rPr>
              <a:t>rash </a:t>
            </a:r>
            <a:r>
              <a:rPr sz="500" spc="-5" dirty="0">
                <a:latin typeface="Arial"/>
                <a:cs typeface="Arial"/>
              </a:rPr>
              <a:t>morbilliform, </a:t>
            </a:r>
            <a:r>
              <a:rPr sz="500" dirty="0">
                <a:latin typeface="Arial"/>
                <a:cs typeface="Arial"/>
              </a:rPr>
              <a:t>and  headache (n=1 each); </a:t>
            </a:r>
            <a:r>
              <a:rPr sz="525" baseline="23809" dirty="0">
                <a:latin typeface="Arial"/>
                <a:cs typeface="Arial"/>
              </a:rPr>
              <a:t>d</a:t>
            </a:r>
            <a:r>
              <a:rPr sz="500" dirty="0">
                <a:latin typeface="Arial"/>
                <a:cs typeface="Arial"/>
              </a:rPr>
              <a:t>Events that occurred </a:t>
            </a:r>
            <a:r>
              <a:rPr sz="500" spc="5" dirty="0">
                <a:latin typeface="Arial"/>
                <a:cs typeface="Arial"/>
              </a:rPr>
              <a:t>on </a:t>
            </a:r>
            <a:r>
              <a:rPr sz="500" dirty="0">
                <a:latin typeface="Arial"/>
                <a:cs typeface="Arial"/>
              </a:rPr>
              <a:t>the day of drug </a:t>
            </a:r>
            <a:r>
              <a:rPr sz="500" spc="-5" dirty="0">
                <a:latin typeface="Arial"/>
                <a:cs typeface="Arial"/>
              </a:rPr>
              <a:t>administration identified  </a:t>
            </a:r>
            <a:r>
              <a:rPr sz="500" dirty="0">
                <a:latin typeface="Arial"/>
                <a:cs typeface="Arial"/>
              </a:rPr>
              <a:t>using </a:t>
            </a:r>
            <a:r>
              <a:rPr sz="500" spc="10" dirty="0">
                <a:latin typeface="Arial"/>
                <a:cs typeface="Arial"/>
              </a:rPr>
              <a:t>a </a:t>
            </a:r>
            <a:r>
              <a:rPr sz="500" dirty="0">
                <a:latin typeface="Arial"/>
                <a:cs typeface="Arial"/>
              </a:rPr>
              <a:t>narrow algorithm search; </a:t>
            </a:r>
            <a:r>
              <a:rPr sz="525" baseline="23809" dirty="0">
                <a:latin typeface="Arial"/>
                <a:cs typeface="Arial"/>
              </a:rPr>
              <a:t>e</a:t>
            </a:r>
            <a:r>
              <a:rPr sz="500" dirty="0">
                <a:latin typeface="Arial"/>
                <a:cs typeface="Arial"/>
              </a:rPr>
              <a:t>Injection site reactions are defined using MedDRA  </a:t>
            </a:r>
            <a:r>
              <a:rPr sz="500" spc="-5" dirty="0">
                <a:latin typeface="Arial"/>
                <a:cs typeface="Arial"/>
              </a:rPr>
              <a:t>high-level </a:t>
            </a:r>
            <a:r>
              <a:rPr sz="500" dirty="0">
                <a:latin typeface="Arial"/>
                <a:cs typeface="Arial"/>
              </a:rPr>
              <a:t>term of injection site reactions excluding </a:t>
            </a:r>
            <a:r>
              <a:rPr sz="500" spc="-5" dirty="0">
                <a:latin typeface="Arial"/>
                <a:cs typeface="Arial"/>
              </a:rPr>
              <a:t>joint-related </a:t>
            </a:r>
            <a:r>
              <a:rPr sz="500" dirty="0">
                <a:latin typeface="Arial"/>
                <a:cs typeface="Arial"/>
              </a:rPr>
              <a:t>Preferred Terms;  </a:t>
            </a:r>
            <a:r>
              <a:rPr sz="525" baseline="23809" dirty="0">
                <a:latin typeface="Arial"/>
                <a:cs typeface="Arial"/>
              </a:rPr>
              <a:t>f</a:t>
            </a:r>
            <a:r>
              <a:rPr sz="500" dirty="0">
                <a:latin typeface="Arial"/>
                <a:cs typeface="Arial"/>
              </a:rPr>
              <a:t>Defined using the </a:t>
            </a:r>
            <a:r>
              <a:rPr sz="500" spc="-5" dirty="0">
                <a:latin typeface="Arial"/>
                <a:cs typeface="Arial"/>
              </a:rPr>
              <a:t>following </a:t>
            </a:r>
            <a:r>
              <a:rPr sz="500" dirty="0">
                <a:latin typeface="Arial"/>
                <a:cs typeface="Arial"/>
              </a:rPr>
              <a:t>MedDRA Preferred Terms: </a:t>
            </a:r>
            <a:r>
              <a:rPr sz="500" spc="-5" dirty="0">
                <a:latin typeface="Arial"/>
                <a:cs typeface="Arial"/>
              </a:rPr>
              <a:t>conjunctivitis, conjunctivitis  allergic,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conjunctivitis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bacterial,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conjunctivitis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viral,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and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giant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papillary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conjunctivitis.</a:t>
            </a:r>
            <a:endParaRPr sz="500" dirty="0">
              <a:latin typeface="Arial"/>
              <a:cs typeface="Arial"/>
            </a:endParaRPr>
          </a:p>
          <a:p>
            <a:pPr marL="38100">
              <a:lnSpc>
                <a:spcPts val="530"/>
              </a:lnSpc>
            </a:pPr>
            <a:r>
              <a:rPr sz="500" spc="5" dirty="0">
                <a:latin typeface="Arial"/>
                <a:cs typeface="Arial"/>
              </a:rPr>
              <a:t>Note: Data are </a:t>
            </a:r>
            <a:r>
              <a:rPr sz="500" spc="10" dirty="0">
                <a:latin typeface="Arial"/>
                <a:cs typeface="Arial"/>
              </a:rPr>
              <a:t>n</a:t>
            </a:r>
            <a:r>
              <a:rPr sz="500" spc="-4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(%).</a:t>
            </a:r>
            <a:endParaRPr sz="5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35785" y="6591060"/>
            <a:ext cx="1663700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150" b="1" spc="-10" dirty="0">
                <a:latin typeface="Arial"/>
                <a:cs typeface="Arial"/>
              </a:rPr>
              <a:t>AEs</a:t>
            </a:r>
            <a:r>
              <a:rPr sz="1125" b="1" spc="-15" baseline="25925" dirty="0">
                <a:latin typeface="Arial"/>
                <a:cs typeface="Arial"/>
              </a:rPr>
              <a:t>a </a:t>
            </a:r>
            <a:r>
              <a:rPr sz="1150" b="1" spc="-5" dirty="0">
                <a:latin typeface="Arial"/>
                <a:cs typeface="Arial"/>
              </a:rPr>
              <a:t>Through </a:t>
            </a:r>
            <a:r>
              <a:rPr sz="1150" b="1" spc="-10" dirty="0">
                <a:latin typeface="Arial"/>
                <a:cs typeface="Arial"/>
              </a:rPr>
              <a:t>Week</a:t>
            </a:r>
            <a:r>
              <a:rPr sz="1150" b="1" spc="-140" dirty="0">
                <a:latin typeface="Arial"/>
                <a:cs typeface="Arial"/>
              </a:rPr>
              <a:t> </a:t>
            </a:r>
            <a:r>
              <a:rPr sz="1150" b="1" dirty="0">
                <a:latin typeface="Arial"/>
                <a:cs typeface="Arial"/>
              </a:rPr>
              <a:t>24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96867" y="6587273"/>
            <a:ext cx="3733800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b="1" spc="5" dirty="0">
                <a:latin typeface="Arial"/>
                <a:cs typeface="Arial"/>
              </a:rPr>
              <a:t>Baseline </a:t>
            </a:r>
            <a:r>
              <a:rPr sz="1150" b="1" spc="10" dirty="0">
                <a:latin typeface="Arial"/>
                <a:cs typeface="Arial"/>
              </a:rPr>
              <a:t>Demographics and Disease</a:t>
            </a:r>
            <a:r>
              <a:rPr sz="1150" b="1" spc="5" dirty="0">
                <a:latin typeface="Arial"/>
                <a:cs typeface="Arial"/>
              </a:rPr>
              <a:t> Characteristics</a:t>
            </a:r>
            <a:endParaRPr sz="1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92091" y="10748857"/>
            <a:ext cx="50165" cy="78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" spc="-5" dirty="0">
                <a:latin typeface="Arial"/>
                <a:cs typeface="Arial"/>
              </a:rPr>
              <a:t>d</a:t>
            </a:r>
            <a:endParaRPr sz="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71467" y="10205401"/>
            <a:ext cx="3789045" cy="80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3099"/>
              </a:lnSpc>
              <a:spcBef>
                <a:spcPts val="100"/>
              </a:spcBef>
            </a:pPr>
            <a:r>
              <a:rPr sz="525" spc="-15" baseline="31746" dirty="0">
                <a:latin typeface="Arial"/>
                <a:cs typeface="Arial"/>
              </a:rPr>
              <a:t>a</a:t>
            </a:r>
            <a:r>
              <a:rPr sz="500" spc="-10" dirty="0">
                <a:latin typeface="Arial"/>
                <a:cs typeface="Arial"/>
              </a:rPr>
              <a:t>Reasons </a:t>
            </a:r>
            <a:r>
              <a:rPr sz="500" spc="-5" dirty="0">
                <a:latin typeface="Arial"/>
                <a:cs typeface="Arial"/>
              </a:rPr>
              <a:t>for </a:t>
            </a:r>
            <a:r>
              <a:rPr sz="500" spc="-10" dirty="0">
                <a:latin typeface="Arial"/>
                <a:cs typeface="Arial"/>
              </a:rPr>
              <a:t>dupilumab discontinuation were patient-reported. </a:t>
            </a:r>
            <a:r>
              <a:rPr sz="500" spc="-5" dirty="0">
                <a:latin typeface="Arial"/>
                <a:cs typeface="Arial"/>
              </a:rPr>
              <a:t>The </a:t>
            </a:r>
            <a:r>
              <a:rPr sz="500" spc="-10" dirty="0">
                <a:latin typeface="Arial"/>
                <a:cs typeface="Arial"/>
              </a:rPr>
              <a:t>dupilumab inadequate response subgroup consists </a:t>
            </a:r>
            <a:r>
              <a:rPr sz="500" spc="-5" dirty="0">
                <a:latin typeface="Arial"/>
                <a:cs typeface="Arial"/>
              </a:rPr>
              <a:t>of </a:t>
            </a:r>
            <a:r>
              <a:rPr sz="500" spc="-10" dirty="0">
                <a:latin typeface="Arial"/>
                <a:cs typeface="Arial"/>
              </a:rPr>
              <a:t>patients who  discontinued dupilumab </a:t>
            </a:r>
            <a:r>
              <a:rPr sz="500" spc="-5" dirty="0">
                <a:latin typeface="Arial"/>
                <a:cs typeface="Arial"/>
              </a:rPr>
              <a:t>due </a:t>
            </a:r>
            <a:r>
              <a:rPr sz="500" dirty="0">
                <a:latin typeface="Arial"/>
                <a:cs typeface="Arial"/>
              </a:rPr>
              <a:t>to no </a:t>
            </a:r>
            <a:r>
              <a:rPr sz="500" spc="-10" dirty="0">
                <a:latin typeface="Arial"/>
                <a:cs typeface="Arial"/>
              </a:rPr>
              <a:t>response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10" dirty="0">
                <a:latin typeface="Arial"/>
                <a:cs typeface="Arial"/>
              </a:rPr>
              <a:t>treatment, defined </a:t>
            </a:r>
            <a:r>
              <a:rPr sz="500" dirty="0">
                <a:latin typeface="Arial"/>
                <a:cs typeface="Arial"/>
              </a:rPr>
              <a:t>as </a:t>
            </a:r>
            <a:r>
              <a:rPr sz="500" spc="-5" dirty="0">
                <a:latin typeface="Arial"/>
                <a:cs typeface="Arial"/>
              </a:rPr>
              <a:t>having </a:t>
            </a:r>
            <a:r>
              <a:rPr sz="500" spc="10" dirty="0">
                <a:latin typeface="Arial"/>
                <a:cs typeface="Arial"/>
              </a:rPr>
              <a:t>a </a:t>
            </a:r>
            <a:r>
              <a:rPr sz="500" spc="-5" dirty="0">
                <a:latin typeface="Arial"/>
                <a:cs typeface="Arial"/>
              </a:rPr>
              <a:t>peak </a:t>
            </a:r>
            <a:r>
              <a:rPr sz="500" spc="-10" dirty="0">
                <a:latin typeface="Arial"/>
                <a:cs typeface="Arial"/>
              </a:rPr>
              <a:t>response </a:t>
            </a:r>
            <a:r>
              <a:rPr sz="500" spc="-5" dirty="0">
                <a:latin typeface="Arial"/>
                <a:cs typeface="Arial"/>
              </a:rPr>
              <a:t>for skin and itch </a:t>
            </a:r>
            <a:r>
              <a:rPr sz="500" spc="-10" dirty="0">
                <a:latin typeface="Arial"/>
                <a:cs typeface="Arial"/>
              </a:rPr>
              <a:t>that </a:t>
            </a:r>
            <a:r>
              <a:rPr sz="500" spc="-5" dirty="0">
                <a:latin typeface="Arial"/>
                <a:cs typeface="Arial"/>
              </a:rPr>
              <a:t>did not improve at </a:t>
            </a:r>
            <a:r>
              <a:rPr sz="500" spc="-10" dirty="0">
                <a:latin typeface="Arial"/>
                <a:cs typeface="Arial"/>
              </a:rPr>
              <a:t>all  and/or improved less </a:t>
            </a:r>
            <a:r>
              <a:rPr sz="500" spc="-5" dirty="0">
                <a:latin typeface="Arial"/>
                <a:cs typeface="Arial"/>
              </a:rPr>
              <a:t>than 25%; </a:t>
            </a:r>
            <a:r>
              <a:rPr sz="500" spc="-10" dirty="0">
                <a:latin typeface="Arial"/>
                <a:cs typeface="Arial"/>
              </a:rPr>
              <a:t>partial response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10" dirty="0">
                <a:latin typeface="Arial"/>
                <a:cs typeface="Arial"/>
              </a:rPr>
              <a:t>treatment, defined </a:t>
            </a:r>
            <a:r>
              <a:rPr sz="500" dirty="0">
                <a:latin typeface="Arial"/>
                <a:cs typeface="Arial"/>
              </a:rPr>
              <a:t>as </a:t>
            </a:r>
            <a:r>
              <a:rPr sz="500" spc="-5" dirty="0">
                <a:latin typeface="Arial"/>
                <a:cs typeface="Arial"/>
              </a:rPr>
              <a:t>having </a:t>
            </a:r>
            <a:r>
              <a:rPr sz="500" spc="10" dirty="0">
                <a:latin typeface="Arial"/>
                <a:cs typeface="Arial"/>
              </a:rPr>
              <a:t>a </a:t>
            </a:r>
            <a:r>
              <a:rPr sz="500" spc="-5" dirty="0">
                <a:latin typeface="Arial"/>
                <a:cs typeface="Arial"/>
              </a:rPr>
              <a:t>peak </a:t>
            </a:r>
            <a:r>
              <a:rPr sz="500" spc="-10" dirty="0">
                <a:latin typeface="Arial"/>
                <a:cs typeface="Arial"/>
              </a:rPr>
              <a:t>response </a:t>
            </a:r>
            <a:r>
              <a:rPr sz="500" spc="-5" dirty="0">
                <a:latin typeface="Arial"/>
                <a:cs typeface="Arial"/>
              </a:rPr>
              <a:t>for skin and itch </a:t>
            </a:r>
            <a:r>
              <a:rPr sz="500" spc="-10" dirty="0">
                <a:latin typeface="Arial"/>
                <a:cs typeface="Arial"/>
              </a:rPr>
              <a:t>that only improved  partially and/or </a:t>
            </a:r>
            <a:r>
              <a:rPr sz="500" spc="-5" dirty="0">
                <a:latin typeface="Arial"/>
                <a:cs typeface="Arial"/>
              </a:rPr>
              <a:t>improved </a:t>
            </a:r>
            <a:r>
              <a:rPr sz="500" spc="-10" dirty="0">
                <a:latin typeface="Arial"/>
                <a:cs typeface="Arial"/>
              </a:rPr>
              <a:t>between </a:t>
            </a:r>
            <a:r>
              <a:rPr sz="500" spc="-5" dirty="0">
                <a:latin typeface="Arial"/>
                <a:cs typeface="Arial"/>
              </a:rPr>
              <a:t>25% and 50%; or </a:t>
            </a:r>
            <a:r>
              <a:rPr sz="500" spc="-10" dirty="0">
                <a:latin typeface="Arial"/>
                <a:cs typeface="Arial"/>
              </a:rPr>
              <a:t>lost response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10" dirty="0">
                <a:latin typeface="Arial"/>
                <a:cs typeface="Arial"/>
              </a:rPr>
              <a:t>treatment, defined </a:t>
            </a:r>
            <a:r>
              <a:rPr sz="500" dirty="0">
                <a:latin typeface="Arial"/>
                <a:cs typeface="Arial"/>
              </a:rPr>
              <a:t>as </a:t>
            </a:r>
            <a:r>
              <a:rPr sz="500" spc="-15" dirty="0">
                <a:latin typeface="Arial"/>
                <a:cs typeface="Arial"/>
              </a:rPr>
              <a:t>“initially </a:t>
            </a:r>
            <a:r>
              <a:rPr sz="500" spc="-10" dirty="0">
                <a:latin typeface="Arial"/>
                <a:cs typeface="Arial"/>
              </a:rPr>
              <a:t>responded </a:t>
            </a:r>
            <a:r>
              <a:rPr sz="500" spc="-5" dirty="0">
                <a:latin typeface="Arial"/>
                <a:cs typeface="Arial"/>
              </a:rPr>
              <a:t>but </a:t>
            </a:r>
            <a:r>
              <a:rPr sz="500" spc="-10" dirty="0">
                <a:latin typeface="Arial"/>
                <a:cs typeface="Arial"/>
              </a:rPr>
              <a:t>lost response </a:t>
            </a:r>
            <a:r>
              <a:rPr sz="500" dirty="0">
                <a:latin typeface="Arial"/>
                <a:cs typeface="Arial"/>
              </a:rPr>
              <a:t>to  </a:t>
            </a:r>
            <a:r>
              <a:rPr sz="500" spc="-10" dirty="0">
                <a:latin typeface="Arial"/>
                <a:cs typeface="Arial"/>
              </a:rPr>
              <a:t>dupilumab” </a:t>
            </a:r>
            <a:r>
              <a:rPr sz="500" spc="-15" dirty="0">
                <a:latin typeface="Arial"/>
                <a:cs typeface="Arial"/>
              </a:rPr>
              <a:t>with </a:t>
            </a:r>
            <a:r>
              <a:rPr sz="500" spc="-10" dirty="0">
                <a:latin typeface="Arial"/>
                <a:cs typeface="Arial"/>
              </a:rPr>
              <a:t>respect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5" dirty="0">
                <a:latin typeface="Arial"/>
                <a:cs typeface="Arial"/>
              </a:rPr>
              <a:t>skin </a:t>
            </a:r>
            <a:r>
              <a:rPr sz="500" spc="-10" dirty="0">
                <a:latin typeface="Arial"/>
                <a:cs typeface="Arial"/>
              </a:rPr>
              <a:t>and/or itch. Other reasons included being unable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10" dirty="0">
                <a:latin typeface="Arial"/>
                <a:cs typeface="Arial"/>
              </a:rPr>
              <a:t>afford treatment, health insurance changes, previous  open-label clinical trial participation that completed </a:t>
            </a:r>
            <a:r>
              <a:rPr sz="500" spc="-15" dirty="0">
                <a:latin typeface="Arial"/>
                <a:cs typeface="Arial"/>
              </a:rPr>
              <a:t>with </a:t>
            </a:r>
            <a:r>
              <a:rPr sz="500" dirty="0">
                <a:latin typeface="Arial"/>
                <a:cs typeface="Arial"/>
              </a:rPr>
              <a:t>no </a:t>
            </a:r>
            <a:r>
              <a:rPr sz="500" spc="-10" dirty="0">
                <a:latin typeface="Arial"/>
                <a:cs typeface="Arial"/>
              </a:rPr>
              <a:t>discontinuation </a:t>
            </a:r>
            <a:r>
              <a:rPr sz="500" spc="-5" dirty="0">
                <a:latin typeface="Arial"/>
                <a:cs typeface="Arial"/>
              </a:rPr>
              <a:t>for adverse events; </a:t>
            </a:r>
            <a:r>
              <a:rPr sz="525" spc="-15" baseline="31746" dirty="0">
                <a:latin typeface="Arial"/>
                <a:cs typeface="Arial"/>
              </a:rPr>
              <a:t>b</a:t>
            </a:r>
            <a:r>
              <a:rPr sz="500" spc="-10" dirty="0">
                <a:latin typeface="Arial"/>
                <a:cs typeface="Arial"/>
              </a:rPr>
              <a:t>Patients </a:t>
            </a:r>
            <a:r>
              <a:rPr sz="500" spc="-5" dirty="0">
                <a:latin typeface="Arial"/>
                <a:cs typeface="Arial"/>
              </a:rPr>
              <a:t>&lt;16 </a:t>
            </a:r>
            <a:r>
              <a:rPr sz="500" spc="-10" dirty="0">
                <a:latin typeface="Arial"/>
                <a:cs typeface="Arial"/>
              </a:rPr>
              <a:t>years </a:t>
            </a:r>
            <a:r>
              <a:rPr sz="500" spc="-5" dirty="0">
                <a:latin typeface="Arial"/>
                <a:cs typeface="Arial"/>
              </a:rPr>
              <a:t>of age at </a:t>
            </a:r>
            <a:r>
              <a:rPr sz="500" spc="-10" dirty="0">
                <a:latin typeface="Arial"/>
                <a:cs typeface="Arial"/>
              </a:rPr>
              <a:t>baseline  completed </a:t>
            </a:r>
            <a:r>
              <a:rPr sz="500" spc="-5" dirty="0">
                <a:latin typeface="Arial"/>
                <a:cs typeface="Arial"/>
              </a:rPr>
              <a:t>the cDLQI and </a:t>
            </a:r>
            <a:r>
              <a:rPr sz="500" spc="-10" dirty="0">
                <a:latin typeface="Arial"/>
                <a:cs typeface="Arial"/>
              </a:rPr>
              <a:t>continued </a:t>
            </a:r>
            <a:r>
              <a:rPr sz="500" dirty="0">
                <a:latin typeface="Arial"/>
                <a:cs typeface="Arial"/>
              </a:rPr>
              <a:t>to </a:t>
            </a:r>
            <a:r>
              <a:rPr sz="500" spc="-10" dirty="0">
                <a:latin typeface="Arial"/>
                <a:cs typeface="Arial"/>
              </a:rPr>
              <a:t>complete </a:t>
            </a:r>
            <a:r>
              <a:rPr sz="500" spc="-5" dirty="0">
                <a:latin typeface="Arial"/>
                <a:cs typeface="Arial"/>
              </a:rPr>
              <a:t>the cDLQI for the </a:t>
            </a:r>
            <a:r>
              <a:rPr sz="500" spc="-10" dirty="0">
                <a:latin typeface="Arial"/>
                <a:cs typeface="Arial"/>
              </a:rPr>
              <a:t>duration </a:t>
            </a:r>
            <a:r>
              <a:rPr sz="500" spc="-5" dirty="0">
                <a:latin typeface="Arial"/>
                <a:cs typeface="Arial"/>
              </a:rPr>
              <a:t>of the </a:t>
            </a:r>
            <a:r>
              <a:rPr sz="500" spc="-10" dirty="0">
                <a:latin typeface="Arial"/>
                <a:cs typeface="Arial"/>
              </a:rPr>
              <a:t>study; </a:t>
            </a:r>
            <a:r>
              <a:rPr sz="525" spc="-7" baseline="31746" dirty="0">
                <a:latin typeface="Arial"/>
                <a:cs typeface="Arial"/>
              </a:rPr>
              <a:t>c</a:t>
            </a:r>
            <a:r>
              <a:rPr sz="500" spc="-5" dirty="0">
                <a:latin typeface="Arial"/>
                <a:cs typeface="Arial"/>
              </a:rPr>
              <a:t>41 </a:t>
            </a:r>
            <a:r>
              <a:rPr sz="500" spc="-10" dirty="0">
                <a:latin typeface="Arial"/>
                <a:cs typeface="Arial"/>
              </a:rPr>
              <a:t>patients </a:t>
            </a:r>
            <a:r>
              <a:rPr sz="500" spc="-5" dirty="0">
                <a:latin typeface="Arial"/>
                <a:cs typeface="Arial"/>
              </a:rPr>
              <a:t>in the </a:t>
            </a:r>
            <a:r>
              <a:rPr sz="500" spc="-10" dirty="0">
                <a:latin typeface="Arial"/>
                <a:cs typeface="Arial"/>
              </a:rPr>
              <a:t>all lebrikizumab cohort </a:t>
            </a:r>
            <a:r>
              <a:rPr sz="500" spc="-5" dirty="0">
                <a:latin typeface="Arial"/>
                <a:cs typeface="Arial"/>
              </a:rPr>
              <a:t>had  mTLSS ≥12, and the mean </a:t>
            </a:r>
            <a:r>
              <a:rPr sz="500" spc="-10" dirty="0">
                <a:latin typeface="Arial"/>
                <a:cs typeface="Arial"/>
              </a:rPr>
              <a:t>(SD) </a:t>
            </a:r>
            <a:r>
              <a:rPr sz="500" spc="-5" dirty="0">
                <a:latin typeface="Arial"/>
                <a:cs typeface="Arial"/>
              </a:rPr>
              <a:t>score among these </a:t>
            </a:r>
            <a:r>
              <a:rPr sz="500" spc="-10" dirty="0">
                <a:latin typeface="Arial"/>
                <a:cs typeface="Arial"/>
              </a:rPr>
              <a:t>patients was </a:t>
            </a:r>
            <a:r>
              <a:rPr sz="500" spc="-5" dirty="0">
                <a:latin typeface="Arial"/>
                <a:cs typeface="Arial"/>
              </a:rPr>
              <a:t>14.0 </a:t>
            </a:r>
            <a:r>
              <a:rPr sz="500" spc="-10" dirty="0">
                <a:latin typeface="Arial"/>
                <a:cs typeface="Arial"/>
              </a:rPr>
              <a:t>(2.0); 1=dupilumab only, 2=dupilumab </a:t>
            </a:r>
            <a:r>
              <a:rPr sz="500" spc="-5" dirty="0">
                <a:latin typeface="Arial"/>
                <a:cs typeface="Arial"/>
              </a:rPr>
              <a:t>and </a:t>
            </a:r>
            <a:r>
              <a:rPr sz="500" spc="10" dirty="0">
                <a:latin typeface="Arial"/>
                <a:cs typeface="Arial"/>
              </a:rPr>
              <a:t>1 </a:t>
            </a:r>
            <a:r>
              <a:rPr sz="500" spc="-10" dirty="0">
                <a:latin typeface="Arial"/>
                <a:cs typeface="Arial"/>
              </a:rPr>
              <a:t>other prior systemic  treatment,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3=dupilumab</a:t>
            </a:r>
            <a:r>
              <a:rPr sz="500" spc="-5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and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≥2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other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prior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systemic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treatments.</a:t>
            </a:r>
            <a:endParaRPr sz="5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sz="500" dirty="0">
                <a:latin typeface="Arial"/>
                <a:cs typeface="Arial"/>
              </a:rPr>
              <a:t>Notes: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Data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are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mean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(SD)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unless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stated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otherwise. </a:t>
            </a:r>
            <a:r>
              <a:rPr sz="500" dirty="0">
                <a:latin typeface="Arial"/>
                <a:cs typeface="Arial"/>
              </a:rPr>
              <a:t>Number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of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patients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with</a:t>
            </a:r>
            <a:r>
              <a:rPr sz="500" spc="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non-missing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data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was</a:t>
            </a:r>
            <a:r>
              <a:rPr sz="500" spc="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used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the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denominator.</a:t>
            </a:r>
            <a:endParaRPr sz="5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1851" y="5814308"/>
            <a:ext cx="5082540" cy="327532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0010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630"/>
              </a:spcBef>
            </a:pPr>
            <a:r>
              <a:rPr sz="1750" b="1" spc="25" dirty="0">
                <a:solidFill>
                  <a:srgbClr val="B0049D"/>
                </a:solidFill>
                <a:latin typeface="Arial"/>
                <a:cs typeface="Arial"/>
              </a:rPr>
              <a:t>OBJECTIVES</a:t>
            </a:r>
            <a:endParaRPr sz="1750" dirty="0">
              <a:latin typeface="Arial"/>
              <a:cs typeface="Arial"/>
            </a:endParaRPr>
          </a:p>
          <a:p>
            <a:pPr marL="284480" marR="484505" indent="-159385">
              <a:lnSpc>
                <a:spcPct val="96400"/>
              </a:lnSpc>
              <a:spcBef>
                <a:spcPts val="295"/>
              </a:spcBef>
              <a:buChar char="■"/>
              <a:tabLst>
                <a:tab pos="285115" algn="l"/>
              </a:tabLst>
            </a:pPr>
            <a:r>
              <a:rPr sz="1150" spc="5" dirty="0">
                <a:latin typeface="Arial"/>
                <a:cs typeface="Arial"/>
              </a:rPr>
              <a:t>In real-world settings, approximately </a:t>
            </a:r>
            <a:r>
              <a:rPr sz="1150" spc="10" dirty="0">
                <a:latin typeface="Arial"/>
                <a:cs typeface="Arial"/>
              </a:rPr>
              <a:t>18-20% </a:t>
            </a:r>
            <a:r>
              <a:rPr sz="1150" spc="5" dirty="0">
                <a:latin typeface="Arial"/>
                <a:cs typeface="Arial"/>
              </a:rPr>
              <a:t>of patients </a:t>
            </a:r>
            <a:r>
              <a:rPr sz="1150" dirty="0">
                <a:latin typeface="Arial"/>
                <a:cs typeface="Arial"/>
              </a:rPr>
              <a:t>with  </a:t>
            </a:r>
            <a:r>
              <a:rPr sz="1150" spc="5" dirty="0">
                <a:latin typeface="Arial"/>
                <a:cs typeface="Arial"/>
              </a:rPr>
              <a:t>moderate-to-severe </a:t>
            </a:r>
            <a:r>
              <a:rPr sz="1150" spc="10" dirty="0">
                <a:latin typeface="Arial"/>
                <a:cs typeface="Arial"/>
              </a:rPr>
              <a:t>AD </a:t>
            </a:r>
            <a:r>
              <a:rPr sz="1150" spc="5" dirty="0">
                <a:latin typeface="Arial"/>
                <a:cs typeface="Arial"/>
              </a:rPr>
              <a:t>discontinue </a:t>
            </a:r>
            <a:r>
              <a:rPr sz="1150" spc="10" dirty="0">
                <a:latin typeface="Arial"/>
                <a:cs typeface="Arial"/>
              </a:rPr>
              <a:t>dupilumab </a:t>
            </a:r>
            <a:r>
              <a:rPr sz="1150" spc="5" dirty="0">
                <a:latin typeface="Arial"/>
                <a:cs typeface="Arial"/>
              </a:rPr>
              <a:t>within 3-4 years of  treatment, </a:t>
            </a:r>
            <a:r>
              <a:rPr sz="1150" spc="10" dirty="0">
                <a:latin typeface="Arial"/>
                <a:cs typeface="Arial"/>
              </a:rPr>
              <a:t>and </a:t>
            </a:r>
            <a:r>
              <a:rPr sz="1150" spc="5" dirty="0">
                <a:latin typeface="Arial"/>
                <a:cs typeface="Arial"/>
              </a:rPr>
              <a:t>the primary </a:t>
            </a:r>
            <a:r>
              <a:rPr sz="1150" spc="10" dirty="0">
                <a:latin typeface="Arial"/>
                <a:cs typeface="Arial"/>
              </a:rPr>
              <a:t>reasons </a:t>
            </a:r>
            <a:r>
              <a:rPr sz="1150" spc="5" dirty="0">
                <a:latin typeface="Arial"/>
                <a:cs typeface="Arial"/>
              </a:rPr>
              <a:t>are </a:t>
            </a:r>
            <a:r>
              <a:rPr sz="1150" spc="10" dirty="0">
                <a:latin typeface="Arial"/>
                <a:cs typeface="Arial"/>
              </a:rPr>
              <a:t>loss </a:t>
            </a:r>
            <a:r>
              <a:rPr sz="1150" spc="5" dirty="0">
                <a:latin typeface="Arial"/>
                <a:cs typeface="Arial"/>
              </a:rPr>
              <a:t>of </a:t>
            </a:r>
            <a:r>
              <a:rPr sz="1150" dirty="0">
                <a:latin typeface="Arial"/>
                <a:cs typeface="Arial"/>
              </a:rPr>
              <a:t>efficacy </a:t>
            </a:r>
            <a:r>
              <a:rPr sz="1150" spc="5" dirty="0">
                <a:latin typeface="Arial"/>
                <a:cs typeface="Arial"/>
              </a:rPr>
              <a:t>(26-40%),  </a:t>
            </a:r>
            <a:r>
              <a:rPr sz="1150" spc="10" dirty="0">
                <a:latin typeface="Arial"/>
                <a:cs typeface="Arial"/>
              </a:rPr>
              <a:t>AEs </a:t>
            </a:r>
            <a:r>
              <a:rPr sz="1150" spc="5" dirty="0">
                <a:latin typeface="Arial"/>
                <a:cs typeface="Arial"/>
              </a:rPr>
              <a:t>(20%), </a:t>
            </a:r>
            <a:r>
              <a:rPr sz="1150" spc="10" dirty="0">
                <a:latin typeface="Arial"/>
                <a:cs typeface="Arial"/>
              </a:rPr>
              <a:t>and </a:t>
            </a:r>
            <a:r>
              <a:rPr sz="1150" spc="5" dirty="0">
                <a:latin typeface="Arial"/>
                <a:cs typeface="Arial"/>
              </a:rPr>
              <a:t>cost issues </a:t>
            </a:r>
            <a:r>
              <a:rPr sz="1150" spc="10" dirty="0">
                <a:latin typeface="Arial"/>
                <a:cs typeface="Arial"/>
              </a:rPr>
              <a:t>and </a:t>
            </a:r>
            <a:r>
              <a:rPr sz="1150" spc="5" dirty="0">
                <a:latin typeface="Arial"/>
                <a:cs typeface="Arial"/>
              </a:rPr>
              <a:t>insurance </a:t>
            </a:r>
            <a:r>
              <a:rPr sz="1150" spc="10" dirty="0">
                <a:latin typeface="Arial"/>
                <a:cs typeface="Arial"/>
              </a:rPr>
              <a:t>coverage</a:t>
            </a:r>
            <a:r>
              <a:rPr sz="1150" dirty="0">
                <a:latin typeface="Arial"/>
                <a:cs typeface="Arial"/>
              </a:rPr>
              <a:t> </a:t>
            </a:r>
            <a:r>
              <a:rPr sz="1150" spc="10" dirty="0">
                <a:latin typeface="Arial"/>
                <a:cs typeface="Arial"/>
              </a:rPr>
              <a:t>(18%)</a:t>
            </a:r>
            <a:r>
              <a:rPr sz="1125" spc="15" baseline="25925" dirty="0">
                <a:latin typeface="Arial"/>
                <a:cs typeface="Arial"/>
              </a:rPr>
              <a:t>1,2</a:t>
            </a:r>
            <a:endParaRPr sz="1125" baseline="25925" dirty="0">
              <a:latin typeface="Arial"/>
              <a:cs typeface="Arial"/>
            </a:endParaRPr>
          </a:p>
          <a:p>
            <a:pPr marL="284480" marR="171450" indent="-159385">
              <a:lnSpc>
                <a:spcPct val="96500"/>
              </a:lnSpc>
              <a:spcBef>
                <a:spcPts val="275"/>
              </a:spcBef>
              <a:buChar char="■"/>
              <a:tabLst>
                <a:tab pos="285115" algn="l"/>
              </a:tabLst>
            </a:pPr>
            <a:r>
              <a:rPr sz="1150" spc="10" dirty="0">
                <a:latin typeface="Arial"/>
                <a:cs typeface="Arial"/>
              </a:rPr>
              <a:t>The </a:t>
            </a:r>
            <a:r>
              <a:rPr sz="1150" spc="5" dirty="0">
                <a:latin typeface="Arial"/>
                <a:cs typeface="Arial"/>
              </a:rPr>
              <a:t>open-label, </a:t>
            </a:r>
            <a:r>
              <a:rPr sz="1150" spc="10" dirty="0">
                <a:latin typeface="Arial"/>
                <a:cs typeface="Arial"/>
              </a:rPr>
              <a:t>Phase </a:t>
            </a:r>
            <a:r>
              <a:rPr sz="1150" spc="5" dirty="0">
                <a:latin typeface="Arial"/>
                <a:cs typeface="Arial"/>
              </a:rPr>
              <a:t>3b, 24-week </a:t>
            </a:r>
            <a:r>
              <a:rPr sz="1150" spc="10" dirty="0">
                <a:latin typeface="Arial"/>
                <a:cs typeface="Arial"/>
              </a:rPr>
              <a:t>ADapt </a:t>
            </a:r>
            <a:r>
              <a:rPr sz="1150" spc="5" dirty="0">
                <a:latin typeface="Arial"/>
                <a:cs typeface="Arial"/>
              </a:rPr>
              <a:t>trial </a:t>
            </a:r>
            <a:r>
              <a:rPr sz="1150" spc="10" dirty="0">
                <a:latin typeface="Arial"/>
                <a:cs typeface="Arial"/>
              </a:rPr>
              <a:t>(NCT05369403) aims  </a:t>
            </a:r>
            <a:r>
              <a:rPr sz="1150" spc="5" dirty="0">
                <a:latin typeface="Arial"/>
                <a:cs typeface="Arial"/>
              </a:rPr>
              <a:t>to </a:t>
            </a:r>
            <a:r>
              <a:rPr sz="1150" spc="10" dirty="0">
                <a:latin typeface="Arial"/>
                <a:cs typeface="Arial"/>
              </a:rPr>
              <a:t>assess </a:t>
            </a:r>
            <a:r>
              <a:rPr sz="1150" spc="5" dirty="0">
                <a:latin typeface="Arial"/>
                <a:cs typeface="Arial"/>
              </a:rPr>
              <a:t>the </a:t>
            </a:r>
            <a:r>
              <a:rPr sz="1150" dirty="0">
                <a:latin typeface="Arial"/>
                <a:cs typeface="Arial"/>
              </a:rPr>
              <a:t>efficacy </a:t>
            </a:r>
            <a:r>
              <a:rPr sz="1150" spc="10" dirty="0">
                <a:latin typeface="Arial"/>
                <a:cs typeface="Arial"/>
              </a:rPr>
              <a:t>and </a:t>
            </a:r>
            <a:r>
              <a:rPr sz="1150" spc="5" dirty="0">
                <a:latin typeface="Arial"/>
                <a:cs typeface="Arial"/>
              </a:rPr>
              <a:t>safety of lebrikizumab in patients previously  exposed to</a:t>
            </a:r>
            <a:r>
              <a:rPr sz="1150" spc="10" dirty="0">
                <a:latin typeface="Arial"/>
                <a:cs typeface="Arial"/>
              </a:rPr>
              <a:t> dupilumab</a:t>
            </a:r>
            <a:endParaRPr sz="1150" dirty="0">
              <a:latin typeface="Arial"/>
              <a:cs typeface="Arial"/>
            </a:endParaRPr>
          </a:p>
          <a:p>
            <a:pPr marL="481330" lvl="1" indent="-160020">
              <a:lnSpc>
                <a:spcPct val="100000"/>
              </a:lnSpc>
              <a:spcBef>
                <a:spcPts val="229"/>
              </a:spcBef>
              <a:buChar char="–"/>
              <a:tabLst>
                <a:tab pos="481965" algn="l"/>
              </a:tabLst>
            </a:pPr>
            <a:r>
              <a:rPr sz="1150" spc="5" dirty="0">
                <a:latin typeface="Arial"/>
                <a:cs typeface="Arial"/>
              </a:rPr>
              <a:t>Other clinical questions</a:t>
            </a:r>
            <a:r>
              <a:rPr sz="1150" spc="-5" dirty="0">
                <a:latin typeface="Arial"/>
                <a:cs typeface="Arial"/>
              </a:rPr>
              <a:t> </a:t>
            </a:r>
            <a:r>
              <a:rPr sz="1150" spc="5" dirty="0">
                <a:latin typeface="Arial"/>
                <a:cs typeface="Arial"/>
              </a:rPr>
              <a:t>include:</a:t>
            </a:r>
            <a:endParaRPr sz="1150" dirty="0">
              <a:latin typeface="Arial"/>
              <a:cs typeface="Arial"/>
            </a:endParaRPr>
          </a:p>
          <a:p>
            <a:pPr marL="678180" marR="278130" lvl="2" indent="-159385">
              <a:lnSpc>
                <a:spcPts val="1330"/>
              </a:lnSpc>
              <a:spcBef>
                <a:spcPts val="315"/>
              </a:spcBef>
              <a:buChar char="•"/>
              <a:tabLst>
                <a:tab pos="678815" algn="l"/>
              </a:tabLst>
            </a:pPr>
            <a:r>
              <a:rPr sz="1150" spc="10" dirty="0">
                <a:latin typeface="Arial"/>
                <a:cs typeface="Arial"/>
              </a:rPr>
              <a:t>How </a:t>
            </a:r>
            <a:r>
              <a:rPr sz="1150" spc="5" dirty="0">
                <a:latin typeface="Arial"/>
                <a:cs typeface="Arial"/>
              </a:rPr>
              <a:t>are patients </a:t>
            </a:r>
            <a:r>
              <a:rPr sz="1150" dirty="0">
                <a:latin typeface="Arial"/>
                <a:cs typeface="Arial"/>
              </a:rPr>
              <a:t>with </a:t>
            </a:r>
            <a:r>
              <a:rPr sz="1150" spc="10" dirty="0">
                <a:latin typeface="Arial"/>
                <a:cs typeface="Arial"/>
              </a:rPr>
              <a:t>inadequate response </a:t>
            </a:r>
            <a:r>
              <a:rPr sz="1150" spc="5" dirty="0">
                <a:latin typeface="Arial"/>
                <a:cs typeface="Arial"/>
              </a:rPr>
              <a:t>to </a:t>
            </a:r>
            <a:r>
              <a:rPr sz="1150" spc="10" dirty="0">
                <a:latin typeface="Arial"/>
                <a:cs typeface="Arial"/>
              </a:rPr>
              <a:t>dupilumab </a:t>
            </a:r>
            <a:r>
              <a:rPr sz="1150" spc="5" dirty="0">
                <a:latin typeface="Arial"/>
                <a:cs typeface="Arial"/>
              </a:rPr>
              <a:t>likely  to </a:t>
            </a:r>
            <a:r>
              <a:rPr sz="1150" spc="10" dirty="0">
                <a:latin typeface="Arial"/>
                <a:cs typeface="Arial"/>
              </a:rPr>
              <a:t>respond </a:t>
            </a:r>
            <a:r>
              <a:rPr sz="1150" spc="5" dirty="0">
                <a:latin typeface="Arial"/>
                <a:cs typeface="Arial"/>
              </a:rPr>
              <a:t>to lebrikizumab?</a:t>
            </a:r>
            <a:endParaRPr sz="1150" dirty="0">
              <a:latin typeface="Arial"/>
              <a:cs typeface="Arial"/>
            </a:endParaRPr>
          </a:p>
          <a:p>
            <a:pPr marL="678180" marR="245745" lvl="2" indent="-159385">
              <a:lnSpc>
                <a:spcPts val="1330"/>
              </a:lnSpc>
              <a:spcBef>
                <a:spcPts val="275"/>
              </a:spcBef>
              <a:buChar char="•"/>
              <a:tabLst>
                <a:tab pos="678815" algn="l"/>
              </a:tabLst>
            </a:pPr>
            <a:r>
              <a:rPr sz="1150" spc="10" dirty="0">
                <a:latin typeface="Arial"/>
                <a:cs typeface="Arial"/>
              </a:rPr>
              <a:t>Are </a:t>
            </a:r>
            <a:r>
              <a:rPr sz="1150" spc="5" dirty="0">
                <a:latin typeface="Arial"/>
                <a:cs typeface="Arial"/>
              </a:rPr>
              <a:t>patients who stopped </a:t>
            </a:r>
            <a:r>
              <a:rPr sz="1150" spc="10" dirty="0">
                <a:latin typeface="Arial"/>
                <a:cs typeface="Arial"/>
              </a:rPr>
              <a:t>dupilumab because </a:t>
            </a:r>
            <a:r>
              <a:rPr sz="1150" spc="5" dirty="0">
                <a:latin typeface="Arial"/>
                <a:cs typeface="Arial"/>
              </a:rPr>
              <a:t>of </a:t>
            </a:r>
            <a:r>
              <a:rPr sz="1150" spc="10" dirty="0">
                <a:latin typeface="Arial"/>
                <a:cs typeface="Arial"/>
              </a:rPr>
              <a:t>an AE </a:t>
            </a:r>
            <a:r>
              <a:rPr sz="1150" spc="5" dirty="0">
                <a:latin typeface="Arial"/>
                <a:cs typeface="Arial"/>
              </a:rPr>
              <a:t>likely</a:t>
            </a:r>
            <a:r>
              <a:rPr sz="1150" spc="-55" dirty="0">
                <a:latin typeface="Arial"/>
                <a:cs typeface="Arial"/>
              </a:rPr>
              <a:t> </a:t>
            </a:r>
            <a:r>
              <a:rPr sz="1150" spc="5" dirty="0">
                <a:latin typeface="Arial"/>
                <a:cs typeface="Arial"/>
              </a:rPr>
              <a:t>to  experience the </a:t>
            </a:r>
            <a:r>
              <a:rPr sz="1150" spc="10" dirty="0">
                <a:latin typeface="Arial"/>
                <a:cs typeface="Arial"/>
              </a:rPr>
              <a:t>same AE </a:t>
            </a:r>
            <a:r>
              <a:rPr sz="1150" dirty="0">
                <a:latin typeface="Arial"/>
                <a:cs typeface="Arial"/>
              </a:rPr>
              <a:t>with</a:t>
            </a:r>
            <a:r>
              <a:rPr sz="1150" spc="-50" dirty="0">
                <a:latin typeface="Arial"/>
                <a:cs typeface="Arial"/>
              </a:rPr>
              <a:t> </a:t>
            </a:r>
            <a:r>
              <a:rPr sz="1150" spc="5" dirty="0">
                <a:latin typeface="Arial"/>
                <a:cs typeface="Arial"/>
              </a:rPr>
              <a:t>lebrikizumab?</a:t>
            </a:r>
            <a:endParaRPr sz="1150" dirty="0">
              <a:latin typeface="Arial"/>
              <a:cs typeface="Arial"/>
            </a:endParaRPr>
          </a:p>
          <a:p>
            <a:pPr marL="284480" marR="249554" indent="-159385">
              <a:lnSpc>
                <a:spcPct val="96500"/>
              </a:lnSpc>
              <a:spcBef>
                <a:spcPts val="235"/>
              </a:spcBef>
              <a:buChar char="■"/>
              <a:tabLst>
                <a:tab pos="285115" algn="l"/>
              </a:tabLst>
            </a:pPr>
            <a:r>
              <a:rPr sz="1150" spc="10" dirty="0">
                <a:latin typeface="Arial"/>
                <a:cs typeface="Arial"/>
              </a:rPr>
              <a:t>This </a:t>
            </a:r>
            <a:r>
              <a:rPr sz="1150" spc="5" dirty="0">
                <a:latin typeface="Arial"/>
                <a:cs typeface="Arial"/>
              </a:rPr>
              <a:t>analysis reports the </a:t>
            </a:r>
            <a:r>
              <a:rPr sz="1150" dirty="0">
                <a:latin typeface="Arial"/>
                <a:cs typeface="Arial"/>
              </a:rPr>
              <a:t>efficacy </a:t>
            </a:r>
            <a:r>
              <a:rPr sz="1150" spc="10" dirty="0">
                <a:latin typeface="Arial"/>
                <a:cs typeface="Arial"/>
              </a:rPr>
              <a:t>and </a:t>
            </a:r>
            <a:r>
              <a:rPr sz="1150" spc="5" dirty="0">
                <a:latin typeface="Arial"/>
                <a:cs typeface="Arial"/>
              </a:rPr>
              <a:t>safety of lebrikizumab following  </a:t>
            </a:r>
            <a:r>
              <a:rPr sz="1150" spc="10" dirty="0">
                <a:latin typeface="Arial"/>
                <a:cs typeface="Arial"/>
              </a:rPr>
              <a:t>24 </a:t>
            </a:r>
            <a:r>
              <a:rPr sz="1150" spc="5" dirty="0">
                <a:latin typeface="Arial"/>
                <a:cs typeface="Arial"/>
              </a:rPr>
              <a:t>weeks of treatment in patients </a:t>
            </a:r>
            <a:r>
              <a:rPr sz="1150" dirty="0">
                <a:latin typeface="Arial"/>
                <a:cs typeface="Arial"/>
              </a:rPr>
              <a:t>with </a:t>
            </a:r>
            <a:r>
              <a:rPr sz="1150" spc="5" dirty="0">
                <a:latin typeface="Arial"/>
                <a:cs typeface="Arial"/>
              </a:rPr>
              <a:t>moderate-to-severe </a:t>
            </a:r>
            <a:r>
              <a:rPr sz="1150" spc="10" dirty="0">
                <a:latin typeface="Arial"/>
                <a:cs typeface="Arial"/>
              </a:rPr>
              <a:t>AD  </a:t>
            </a:r>
            <a:r>
              <a:rPr sz="1150" spc="5" dirty="0">
                <a:latin typeface="Arial"/>
                <a:cs typeface="Arial"/>
              </a:rPr>
              <a:t>previously treated </a:t>
            </a:r>
            <a:r>
              <a:rPr sz="1150" dirty="0">
                <a:latin typeface="Arial"/>
                <a:cs typeface="Arial"/>
              </a:rPr>
              <a:t>with </a:t>
            </a:r>
            <a:r>
              <a:rPr sz="1150" spc="10" dirty="0">
                <a:latin typeface="Arial"/>
                <a:cs typeface="Arial"/>
              </a:rPr>
              <a:t>dupilumab </a:t>
            </a:r>
            <a:r>
              <a:rPr sz="1150" spc="5" dirty="0">
                <a:latin typeface="Arial"/>
                <a:cs typeface="Arial"/>
              </a:rPr>
              <a:t>in the </a:t>
            </a:r>
            <a:r>
              <a:rPr sz="1150" spc="10" dirty="0">
                <a:latin typeface="Arial"/>
                <a:cs typeface="Arial"/>
              </a:rPr>
              <a:t>ADapt</a:t>
            </a:r>
            <a:r>
              <a:rPr sz="1150" spc="-65" dirty="0">
                <a:latin typeface="Arial"/>
                <a:cs typeface="Arial"/>
              </a:rPr>
              <a:t> </a:t>
            </a:r>
            <a:r>
              <a:rPr sz="1150" spc="5" dirty="0">
                <a:latin typeface="Arial"/>
                <a:cs typeface="Arial"/>
              </a:rPr>
              <a:t>trial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0864" y="9307325"/>
            <a:ext cx="5082540" cy="145669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93345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735"/>
              </a:spcBef>
            </a:pPr>
            <a:r>
              <a:rPr sz="1750" b="1" spc="25" dirty="0">
                <a:solidFill>
                  <a:srgbClr val="B0049D"/>
                </a:solidFill>
                <a:latin typeface="Arial"/>
                <a:cs typeface="Arial"/>
              </a:rPr>
              <a:t>CONCLUSIONS</a:t>
            </a:r>
            <a:endParaRPr sz="1750">
              <a:latin typeface="Arial"/>
              <a:cs typeface="Arial"/>
            </a:endParaRPr>
          </a:p>
          <a:p>
            <a:pPr marL="284480" marR="447040" indent="-159385">
              <a:lnSpc>
                <a:spcPts val="1330"/>
              </a:lnSpc>
              <a:spcBef>
                <a:spcPts val="335"/>
              </a:spcBef>
              <a:buChar char="■"/>
              <a:tabLst>
                <a:tab pos="285115" algn="l"/>
              </a:tabLst>
            </a:pPr>
            <a:r>
              <a:rPr sz="1150" spc="10" dirty="0">
                <a:latin typeface="Arial"/>
                <a:cs typeface="Arial"/>
              </a:rPr>
              <a:t>Lebrikizumab </a:t>
            </a:r>
            <a:r>
              <a:rPr sz="1150" spc="5" dirty="0">
                <a:latin typeface="Arial"/>
                <a:cs typeface="Arial"/>
              </a:rPr>
              <a:t>provides </a:t>
            </a:r>
            <a:r>
              <a:rPr sz="1150" spc="10" dirty="0">
                <a:latin typeface="Arial"/>
                <a:cs typeface="Arial"/>
              </a:rPr>
              <a:t>meaningful improvements </a:t>
            </a:r>
            <a:r>
              <a:rPr sz="1150" spc="5" dirty="0">
                <a:latin typeface="Arial"/>
                <a:cs typeface="Arial"/>
              </a:rPr>
              <a:t>in skin  (including face </a:t>
            </a:r>
            <a:r>
              <a:rPr sz="1150" spc="10" dirty="0">
                <a:latin typeface="Arial"/>
                <a:cs typeface="Arial"/>
              </a:rPr>
              <a:t>and hand) </a:t>
            </a:r>
            <a:r>
              <a:rPr sz="1150" spc="5" dirty="0">
                <a:latin typeface="Arial"/>
                <a:cs typeface="Arial"/>
              </a:rPr>
              <a:t>clearance, itch, </a:t>
            </a:r>
            <a:r>
              <a:rPr sz="1150" spc="10" dirty="0">
                <a:latin typeface="Arial"/>
                <a:cs typeface="Arial"/>
              </a:rPr>
              <a:t>and QoL </a:t>
            </a:r>
            <a:r>
              <a:rPr sz="1150" spc="5" dirty="0">
                <a:latin typeface="Arial"/>
                <a:cs typeface="Arial"/>
              </a:rPr>
              <a:t>in patients</a:t>
            </a:r>
            <a:r>
              <a:rPr sz="1150" spc="10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with</a:t>
            </a:r>
            <a:endParaRPr sz="1150">
              <a:latin typeface="Arial"/>
              <a:cs typeface="Arial"/>
            </a:endParaRPr>
          </a:p>
          <a:p>
            <a:pPr marL="284480">
              <a:lnSpc>
                <a:spcPts val="1300"/>
              </a:lnSpc>
            </a:pPr>
            <a:r>
              <a:rPr sz="1150" spc="5" dirty="0">
                <a:latin typeface="Arial"/>
                <a:cs typeface="Arial"/>
              </a:rPr>
              <a:t>moderate-to-severe </a:t>
            </a:r>
            <a:r>
              <a:rPr sz="1150" spc="10" dirty="0">
                <a:latin typeface="Arial"/>
                <a:cs typeface="Arial"/>
              </a:rPr>
              <a:t>AD </a:t>
            </a:r>
            <a:r>
              <a:rPr sz="1150" spc="5" dirty="0">
                <a:latin typeface="Arial"/>
                <a:cs typeface="Arial"/>
              </a:rPr>
              <a:t>who were previously treated </a:t>
            </a:r>
            <a:r>
              <a:rPr sz="1150" dirty="0">
                <a:latin typeface="Arial"/>
                <a:cs typeface="Arial"/>
              </a:rPr>
              <a:t>with </a:t>
            </a:r>
            <a:r>
              <a:rPr sz="1150" spc="10" dirty="0">
                <a:latin typeface="Arial"/>
                <a:cs typeface="Arial"/>
              </a:rPr>
              <a:t>dupilumab</a:t>
            </a:r>
            <a:endParaRPr sz="1150">
              <a:latin typeface="Arial"/>
              <a:cs typeface="Arial"/>
            </a:endParaRPr>
          </a:p>
          <a:p>
            <a:pPr marL="284480" marR="781050" indent="-159385">
              <a:lnSpc>
                <a:spcPts val="1340"/>
              </a:lnSpc>
              <a:spcBef>
                <a:spcPts val="300"/>
              </a:spcBef>
              <a:buChar char="■"/>
              <a:tabLst>
                <a:tab pos="285115" algn="l"/>
              </a:tabLst>
            </a:pPr>
            <a:r>
              <a:rPr sz="1150" spc="10" dirty="0">
                <a:latin typeface="Arial"/>
                <a:cs typeface="Arial"/>
              </a:rPr>
              <a:t>The ADapt </a:t>
            </a:r>
            <a:r>
              <a:rPr sz="1150" spc="5" dirty="0">
                <a:latin typeface="Arial"/>
                <a:cs typeface="Arial"/>
              </a:rPr>
              <a:t>safety profile is consistent </a:t>
            </a:r>
            <a:r>
              <a:rPr sz="1150" dirty="0">
                <a:latin typeface="Arial"/>
                <a:cs typeface="Arial"/>
              </a:rPr>
              <a:t>with </a:t>
            </a:r>
            <a:r>
              <a:rPr sz="1150" spc="5" dirty="0">
                <a:latin typeface="Arial"/>
                <a:cs typeface="Arial"/>
              </a:rPr>
              <a:t>other lebrikizumab  </a:t>
            </a:r>
            <a:r>
              <a:rPr sz="1150" spc="10" dirty="0">
                <a:latin typeface="Arial"/>
                <a:cs typeface="Arial"/>
              </a:rPr>
              <a:t>phase 3</a:t>
            </a:r>
            <a:r>
              <a:rPr sz="1150" dirty="0">
                <a:latin typeface="Arial"/>
                <a:cs typeface="Arial"/>
              </a:rPr>
              <a:t> </a:t>
            </a:r>
            <a:r>
              <a:rPr sz="1150" spc="5" dirty="0">
                <a:latin typeface="Arial"/>
                <a:cs typeface="Arial"/>
              </a:rPr>
              <a:t>trials</a:t>
            </a:r>
            <a:r>
              <a:rPr sz="1125" spc="7" baseline="25925" dirty="0">
                <a:latin typeface="Arial"/>
                <a:cs typeface="Arial"/>
              </a:rPr>
              <a:t>3-6</a:t>
            </a:r>
            <a:endParaRPr sz="1125" baseline="25925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84853" y="162298"/>
            <a:ext cx="4029720" cy="62882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084326" y="243971"/>
            <a:ext cx="3727111" cy="60704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918189" y="95808"/>
            <a:ext cx="4029075" cy="6287770"/>
          </a:xfrm>
          <a:custGeom>
            <a:avLst/>
            <a:gdLst/>
            <a:ahLst/>
            <a:cxnLst/>
            <a:rect l="l" t="t" r="r" b="b"/>
            <a:pathLst>
              <a:path w="4029075" h="6287770">
                <a:moveTo>
                  <a:pt x="0" y="6287243"/>
                </a:moveTo>
                <a:lnTo>
                  <a:pt x="4028847" y="6287243"/>
                </a:lnTo>
                <a:lnTo>
                  <a:pt x="4028847" y="0"/>
                </a:lnTo>
                <a:lnTo>
                  <a:pt x="0" y="0"/>
                </a:lnTo>
                <a:lnTo>
                  <a:pt x="0" y="62872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6069437" y="4268844"/>
            <a:ext cx="3175635" cy="1047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525" spc="-15" baseline="23809" dirty="0">
                <a:latin typeface="Arial"/>
                <a:cs typeface="Arial"/>
              </a:rPr>
              <a:t>a</a:t>
            </a:r>
            <a:r>
              <a:rPr sz="500" spc="-10" dirty="0">
                <a:latin typeface="Arial"/>
                <a:cs typeface="Arial"/>
              </a:rPr>
              <a:t>Other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includes</a:t>
            </a:r>
            <a:r>
              <a:rPr sz="500" spc="-3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increased</a:t>
            </a:r>
            <a:r>
              <a:rPr sz="500" spc="-4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itching;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-15" dirty="0">
                <a:latin typeface="Arial"/>
                <a:cs typeface="Arial"/>
              </a:rPr>
              <a:t>weight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gain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and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worsening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of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itch;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hives,</a:t>
            </a:r>
            <a:r>
              <a:rPr sz="500" spc="-4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rash,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pruritus,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and</a:t>
            </a:r>
            <a:r>
              <a:rPr sz="500" spc="-30" dirty="0">
                <a:latin typeface="Arial"/>
                <a:cs typeface="Arial"/>
              </a:rPr>
              <a:t> </a:t>
            </a:r>
            <a:r>
              <a:rPr sz="500" spc="-15" dirty="0">
                <a:latin typeface="Arial"/>
                <a:cs typeface="Arial"/>
              </a:rPr>
              <a:t>swelling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5" dirty="0">
                <a:latin typeface="Arial"/>
                <a:cs typeface="Arial"/>
              </a:rPr>
              <a:t>(n=1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-10" dirty="0">
                <a:latin typeface="Arial"/>
                <a:cs typeface="Arial"/>
              </a:rPr>
              <a:t>each).</a:t>
            </a:r>
            <a:endParaRPr sz="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094837" y="4441845"/>
            <a:ext cx="3303904" cy="119761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150" b="1" dirty="0">
                <a:latin typeface="Arial"/>
                <a:cs typeface="Arial"/>
              </a:rPr>
              <a:t>In the ADapt</a:t>
            </a:r>
            <a:r>
              <a:rPr sz="1150" b="1" spc="-65" dirty="0">
                <a:latin typeface="Arial"/>
                <a:cs typeface="Arial"/>
              </a:rPr>
              <a:t> </a:t>
            </a:r>
            <a:r>
              <a:rPr sz="1150" b="1" spc="-15" dirty="0">
                <a:latin typeface="Arial"/>
                <a:cs typeface="Arial"/>
              </a:rPr>
              <a:t>Trial</a:t>
            </a:r>
            <a:endParaRPr sz="1150">
              <a:latin typeface="Arial"/>
              <a:cs typeface="Arial"/>
            </a:endParaRPr>
          </a:p>
          <a:p>
            <a:pPr marL="171450" marR="79375" indent="-159385">
              <a:lnSpc>
                <a:spcPct val="101299"/>
              </a:lnSpc>
              <a:spcBef>
                <a:spcPts val="280"/>
              </a:spcBef>
              <a:buClr>
                <a:srgbClr val="B0049D"/>
              </a:buClr>
              <a:buChar char="■"/>
              <a:tabLst>
                <a:tab pos="172085" algn="l"/>
              </a:tabLst>
            </a:pPr>
            <a:r>
              <a:rPr sz="950" dirty="0">
                <a:latin typeface="Arial"/>
                <a:cs typeface="Arial"/>
              </a:rPr>
              <a:t>Of the 10 </a:t>
            </a:r>
            <a:r>
              <a:rPr sz="950" spc="-5" dirty="0">
                <a:latin typeface="Arial"/>
                <a:cs typeface="Arial"/>
              </a:rPr>
              <a:t>patients who reported eye-related events,</a:t>
            </a:r>
            <a:r>
              <a:rPr sz="950" spc="-13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facial  dermatitis, </a:t>
            </a:r>
            <a:r>
              <a:rPr sz="950" dirty="0">
                <a:latin typeface="Arial"/>
                <a:cs typeface="Arial"/>
              </a:rPr>
              <a:t>or </a:t>
            </a:r>
            <a:r>
              <a:rPr sz="950" spc="-5" dirty="0">
                <a:latin typeface="Arial"/>
                <a:cs typeface="Arial"/>
              </a:rPr>
              <a:t>inflammatory arthritis </a:t>
            </a:r>
            <a:r>
              <a:rPr sz="950" dirty="0">
                <a:latin typeface="Arial"/>
                <a:cs typeface="Arial"/>
              </a:rPr>
              <a:t>as the </a:t>
            </a:r>
            <a:r>
              <a:rPr sz="950" spc="-5" dirty="0">
                <a:latin typeface="Arial"/>
                <a:cs typeface="Arial"/>
              </a:rPr>
              <a:t>reason </a:t>
            </a:r>
            <a:r>
              <a:rPr sz="950" dirty="0">
                <a:latin typeface="Arial"/>
                <a:cs typeface="Arial"/>
              </a:rPr>
              <a:t>for</a:t>
            </a:r>
            <a:r>
              <a:rPr sz="950" spc="-150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prior  dupilumab discontinuation, </a:t>
            </a:r>
            <a:r>
              <a:rPr sz="950" dirty="0">
                <a:latin typeface="Arial"/>
                <a:cs typeface="Arial"/>
              </a:rPr>
              <a:t>none </a:t>
            </a:r>
            <a:r>
              <a:rPr sz="950" spc="-5" dirty="0">
                <a:latin typeface="Arial"/>
                <a:cs typeface="Arial"/>
              </a:rPr>
              <a:t>reported similar events  with</a:t>
            </a:r>
            <a:r>
              <a:rPr sz="950" spc="-1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lebrikizumab</a:t>
            </a:r>
            <a:endParaRPr sz="950">
              <a:latin typeface="Arial"/>
              <a:cs typeface="Arial"/>
            </a:endParaRPr>
          </a:p>
          <a:p>
            <a:pPr marL="171450" marR="5080" indent="-159385">
              <a:lnSpc>
                <a:spcPct val="101299"/>
              </a:lnSpc>
              <a:spcBef>
                <a:spcPts val="280"/>
              </a:spcBef>
              <a:buClr>
                <a:srgbClr val="B0049D"/>
              </a:buClr>
              <a:buChar char="■"/>
              <a:tabLst>
                <a:tab pos="172085" algn="l"/>
              </a:tabLst>
            </a:pPr>
            <a:r>
              <a:rPr sz="950" dirty="0">
                <a:latin typeface="Arial"/>
                <a:cs typeface="Arial"/>
              </a:rPr>
              <a:t>Of the 14 </a:t>
            </a:r>
            <a:r>
              <a:rPr sz="950" spc="-5" dirty="0">
                <a:latin typeface="Arial"/>
                <a:cs typeface="Arial"/>
              </a:rPr>
              <a:t>patients with prior dupilumab discontinuation</a:t>
            </a:r>
            <a:r>
              <a:rPr sz="950" spc="-125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due  to</a:t>
            </a:r>
            <a:r>
              <a:rPr sz="950" spc="-8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AEs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291690" y="5613725"/>
            <a:ext cx="3203575" cy="5702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71450" indent="-159385">
              <a:lnSpc>
                <a:spcPct val="100000"/>
              </a:lnSpc>
              <a:spcBef>
                <a:spcPts val="380"/>
              </a:spcBef>
              <a:buClr>
                <a:srgbClr val="B0049D"/>
              </a:buClr>
              <a:buChar char="–"/>
              <a:tabLst>
                <a:tab pos="172085" algn="l"/>
              </a:tabLst>
            </a:pPr>
            <a:r>
              <a:rPr sz="950" spc="5" dirty="0">
                <a:latin typeface="Arial"/>
                <a:cs typeface="Arial"/>
              </a:rPr>
              <a:t>2 </a:t>
            </a:r>
            <a:r>
              <a:rPr sz="950" spc="-5" dirty="0">
                <a:latin typeface="Arial"/>
                <a:cs typeface="Arial"/>
              </a:rPr>
              <a:t>discontinued treatment with lebrikizumab </a:t>
            </a:r>
            <a:r>
              <a:rPr sz="950" dirty="0">
                <a:latin typeface="Arial"/>
                <a:cs typeface="Arial"/>
              </a:rPr>
              <a:t>due to an</a:t>
            </a:r>
            <a:r>
              <a:rPr sz="950" spc="-20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AE:</a:t>
            </a:r>
            <a:endParaRPr sz="950">
              <a:latin typeface="Arial"/>
              <a:cs typeface="Arial"/>
            </a:endParaRPr>
          </a:p>
          <a:p>
            <a:pPr marL="287020" lvl="1" indent="-121285">
              <a:lnSpc>
                <a:spcPct val="100000"/>
              </a:lnSpc>
              <a:spcBef>
                <a:spcPts val="290"/>
              </a:spcBef>
              <a:buClr>
                <a:srgbClr val="B0049D"/>
              </a:buClr>
              <a:buChar char="•"/>
              <a:tabLst>
                <a:tab pos="287655" algn="l"/>
              </a:tabLst>
            </a:pPr>
            <a:r>
              <a:rPr sz="950" spc="-5" dirty="0">
                <a:latin typeface="Arial"/>
                <a:cs typeface="Arial"/>
              </a:rPr>
              <a:t>Dermatitis atopic,</a:t>
            </a:r>
            <a:r>
              <a:rPr sz="950" spc="-55" dirty="0">
                <a:latin typeface="Arial"/>
                <a:cs typeface="Arial"/>
              </a:rPr>
              <a:t> </a:t>
            </a:r>
            <a:r>
              <a:rPr sz="950" spc="-5" dirty="0">
                <a:latin typeface="Arial"/>
                <a:cs typeface="Arial"/>
              </a:rPr>
              <a:t>n=1</a:t>
            </a:r>
            <a:endParaRPr sz="950">
              <a:latin typeface="Arial"/>
              <a:cs typeface="Arial"/>
            </a:endParaRPr>
          </a:p>
          <a:p>
            <a:pPr marL="287020" lvl="1" indent="-121285">
              <a:lnSpc>
                <a:spcPct val="100000"/>
              </a:lnSpc>
              <a:spcBef>
                <a:spcPts val="295"/>
              </a:spcBef>
              <a:buClr>
                <a:srgbClr val="B0049D"/>
              </a:buClr>
              <a:buChar char="•"/>
              <a:tabLst>
                <a:tab pos="287655" algn="l"/>
              </a:tabLst>
            </a:pPr>
            <a:r>
              <a:rPr sz="950" spc="-5" dirty="0">
                <a:latin typeface="Arial"/>
                <a:cs typeface="Arial"/>
              </a:rPr>
              <a:t>Immune-mediated </a:t>
            </a:r>
            <a:r>
              <a:rPr sz="950" dirty="0">
                <a:latin typeface="Arial"/>
                <a:cs typeface="Arial"/>
              </a:rPr>
              <a:t>rash,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n=1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733856" y="162298"/>
            <a:ext cx="10092362" cy="62882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33330" y="243971"/>
            <a:ext cx="5821288" cy="61186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667366" y="95808"/>
            <a:ext cx="10091420" cy="6287770"/>
          </a:xfrm>
          <a:custGeom>
            <a:avLst/>
            <a:gdLst/>
            <a:ahLst/>
            <a:cxnLst/>
            <a:rect l="l" t="t" r="r" b="b"/>
            <a:pathLst>
              <a:path w="10091419" h="6287770">
                <a:moveTo>
                  <a:pt x="0" y="6287243"/>
                </a:moveTo>
                <a:lnTo>
                  <a:pt x="10091228" y="6287243"/>
                </a:lnTo>
                <a:lnTo>
                  <a:pt x="10091228" y="0"/>
                </a:lnTo>
                <a:lnTo>
                  <a:pt x="0" y="0"/>
                </a:lnTo>
                <a:lnTo>
                  <a:pt x="0" y="62872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829017" y="5057600"/>
            <a:ext cx="622935" cy="2901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8415" marR="5080" indent="-6350">
              <a:lnSpc>
                <a:spcPct val="100000"/>
              </a:lnSpc>
              <a:spcBef>
                <a:spcPts val="135"/>
              </a:spcBef>
            </a:pPr>
            <a:r>
              <a:rPr sz="850" b="1" spc="5" dirty="0">
                <a:latin typeface="Arial"/>
                <a:cs typeface="Arial"/>
              </a:rPr>
              <a:t>I</a:t>
            </a:r>
            <a:r>
              <a:rPr sz="850" b="1" spc="20" dirty="0">
                <a:latin typeface="Arial"/>
                <a:cs typeface="Arial"/>
              </a:rPr>
              <a:t>n</a:t>
            </a:r>
            <a:r>
              <a:rPr sz="850" b="1" spc="15" dirty="0">
                <a:latin typeface="Arial"/>
                <a:cs typeface="Arial"/>
              </a:rPr>
              <a:t>a</a:t>
            </a:r>
            <a:r>
              <a:rPr sz="850" b="1" spc="20" dirty="0">
                <a:latin typeface="Arial"/>
                <a:cs typeface="Arial"/>
              </a:rPr>
              <a:t>d</a:t>
            </a:r>
            <a:r>
              <a:rPr sz="850" b="1" spc="15" dirty="0">
                <a:latin typeface="Arial"/>
                <a:cs typeface="Arial"/>
              </a:rPr>
              <a:t>e</a:t>
            </a:r>
            <a:r>
              <a:rPr sz="850" b="1" spc="20" dirty="0">
                <a:latin typeface="Arial"/>
                <a:cs typeface="Arial"/>
              </a:rPr>
              <a:t>qu</a:t>
            </a:r>
            <a:r>
              <a:rPr sz="850" b="1" spc="15" dirty="0">
                <a:latin typeface="Arial"/>
                <a:cs typeface="Arial"/>
              </a:rPr>
              <a:t>ate  Res</a:t>
            </a:r>
            <a:r>
              <a:rPr sz="850" b="1" spc="20" dirty="0">
                <a:latin typeface="Arial"/>
                <a:cs typeface="Arial"/>
              </a:rPr>
              <a:t>pon</a:t>
            </a:r>
            <a:r>
              <a:rPr sz="850" b="1" spc="15" dirty="0">
                <a:latin typeface="Arial"/>
                <a:cs typeface="Arial"/>
              </a:rPr>
              <a:t>s</a:t>
            </a:r>
            <a:r>
              <a:rPr sz="850" b="1" spc="25" dirty="0">
                <a:latin typeface="Arial"/>
                <a:cs typeface="Arial"/>
              </a:rPr>
              <a:t>e</a:t>
            </a:r>
            <a:r>
              <a:rPr sz="850" b="1" spc="15" dirty="0">
                <a:latin typeface="Arial"/>
                <a:cs typeface="Arial"/>
              </a:rPr>
              <a:t>*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924300" y="5057600"/>
            <a:ext cx="629285" cy="2901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3195" marR="5080" indent="-151130">
              <a:lnSpc>
                <a:spcPct val="100000"/>
              </a:lnSpc>
              <a:spcBef>
                <a:spcPts val="135"/>
              </a:spcBef>
            </a:pPr>
            <a:r>
              <a:rPr sz="850" b="1" spc="5" dirty="0">
                <a:latin typeface="Arial"/>
                <a:cs typeface="Arial"/>
              </a:rPr>
              <a:t>I</a:t>
            </a:r>
            <a:r>
              <a:rPr sz="850" b="1" spc="20" dirty="0">
                <a:latin typeface="Arial"/>
                <a:cs typeface="Arial"/>
              </a:rPr>
              <a:t>n</a:t>
            </a:r>
            <a:r>
              <a:rPr sz="850" b="1" spc="10" dirty="0">
                <a:latin typeface="Arial"/>
                <a:cs typeface="Arial"/>
              </a:rPr>
              <a:t>t</a:t>
            </a:r>
            <a:r>
              <a:rPr sz="850" b="1" spc="20" dirty="0">
                <a:latin typeface="Arial"/>
                <a:cs typeface="Arial"/>
              </a:rPr>
              <a:t>o</a:t>
            </a:r>
            <a:r>
              <a:rPr sz="850" b="1" spc="5" dirty="0">
                <a:latin typeface="Arial"/>
                <a:cs typeface="Arial"/>
              </a:rPr>
              <a:t>l</a:t>
            </a:r>
            <a:r>
              <a:rPr sz="850" b="1" spc="15" dirty="0">
                <a:latin typeface="Arial"/>
                <a:cs typeface="Arial"/>
              </a:rPr>
              <a:t>e</a:t>
            </a:r>
            <a:r>
              <a:rPr sz="850" b="1" spc="10" dirty="0">
                <a:latin typeface="Arial"/>
                <a:cs typeface="Arial"/>
              </a:rPr>
              <a:t>r</a:t>
            </a:r>
            <a:r>
              <a:rPr sz="850" b="1" spc="15" dirty="0">
                <a:latin typeface="Arial"/>
                <a:cs typeface="Arial"/>
              </a:rPr>
              <a:t>a</a:t>
            </a:r>
            <a:r>
              <a:rPr sz="850" b="1" spc="20" dirty="0">
                <a:latin typeface="Arial"/>
                <a:cs typeface="Arial"/>
              </a:rPr>
              <a:t>n</a:t>
            </a:r>
            <a:r>
              <a:rPr sz="850" b="1" spc="25" dirty="0">
                <a:latin typeface="Arial"/>
                <a:cs typeface="Arial"/>
              </a:rPr>
              <a:t>c</a:t>
            </a:r>
            <a:r>
              <a:rPr sz="850" b="1" spc="10" dirty="0">
                <a:latin typeface="Arial"/>
                <a:cs typeface="Arial"/>
              </a:rPr>
              <a:t>e  </a:t>
            </a:r>
            <a:r>
              <a:rPr sz="850" b="1" spc="15" dirty="0">
                <a:latin typeface="Arial"/>
                <a:cs typeface="Arial"/>
              </a:rPr>
              <a:t>or</a:t>
            </a:r>
            <a:r>
              <a:rPr sz="850" b="1" spc="-5" dirty="0">
                <a:latin typeface="Arial"/>
                <a:cs typeface="Arial"/>
              </a:rPr>
              <a:t> </a:t>
            </a:r>
            <a:r>
              <a:rPr sz="850" b="1" spc="25" dirty="0">
                <a:latin typeface="Arial"/>
                <a:cs typeface="Arial"/>
              </a:rPr>
              <a:t>AE</a:t>
            </a:r>
            <a:endParaRPr sz="8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120012" y="5057600"/>
            <a:ext cx="434975" cy="2901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indent="53340">
              <a:lnSpc>
                <a:spcPct val="100000"/>
              </a:lnSpc>
              <a:spcBef>
                <a:spcPts val="135"/>
              </a:spcBef>
            </a:pPr>
            <a:r>
              <a:rPr sz="850" b="1" spc="20" dirty="0">
                <a:latin typeface="Arial"/>
                <a:cs typeface="Arial"/>
              </a:rPr>
              <a:t>Other  </a:t>
            </a:r>
            <a:r>
              <a:rPr sz="850" b="1" spc="25" dirty="0">
                <a:latin typeface="Arial"/>
                <a:cs typeface="Arial"/>
              </a:rPr>
              <a:t>R</a:t>
            </a:r>
            <a:r>
              <a:rPr sz="850" b="1" spc="15" dirty="0">
                <a:latin typeface="Arial"/>
                <a:cs typeface="Arial"/>
              </a:rPr>
              <a:t>eas</a:t>
            </a:r>
            <a:r>
              <a:rPr sz="850" b="1" spc="25" dirty="0">
                <a:latin typeface="Arial"/>
                <a:cs typeface="Arial"/>
              </a:rPr>
              <a:t>o</a:t>
            </a:r>
            <a:r>
              <a:rPr sz="850" b="1" spc="20" dirty="0">
                <a:latin typeface="Arial"/>
                <a:cs typeface="Arial"/>
              </a:rPr>
              <a:t>n</a:t>
            </a:r>
            <a:endParaRPr sz="85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130445" y="5009801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18830" y="0"/>
                </a:moveTo>
                <a:lnTo>
                  <a:pt x="0" y="0"/>
                </a:lnTo>
                <a:lnTo>
                  <a:pt x="0" y="56326"/>
                </a:lnTo>
                <a:lnTo>
                  <a:pt x="18830" y="56326"/>
                </a:lnTo>
                <a:lnTo>
                  <a:pt x="18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228867" y="5009802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18830" y="0"/>
                </a:moveTo>
                <a:lnTo>
                  <a:pt x="0" y="0"/>
                </a:lnTo>
                <a:lnTo>
                  <a:pt x="0" y="56326"/>
                </a:lnTo>
                <a:lnTo>
                  <a:pt x="18830" y="56326"/>
                </a:lnTo>
                <a:lnTo>
                  <a:pt x="18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327289" y="5009802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18830" y="0"/>
                </a:moveTo>
                <a:lnTo>
                  <a:pt x="0" y="0"/>
                </a:lnTo>
                <a:lnTo>
                  <a:pt x="0" y="56326"/>
                </a:lnTo>
                <a:lnTo>
                  <a:pt x="18830" y="56326"/>
                </a:lnTo>
                <a:lnTo>
                  <a:pt x="18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82280" y="5014375"/>
            <a:ext cx="548640" cy="0"/>
          </a:xfrm>
          <a:custGeom>
            <a:avLst/>
            <a:gdLst/>
            <a:ahLst/>
            <a:cxnLst/>
            <a:rect l="l" t="t" r="r" b="b"/>
            <a:pathLst>
              <a:path w="548640">
                <a:moveTo>
                  <a:pt x="0" y="0"/>
                </a:moveTo>
                <a:lnTo>
                  <a:pt x="548165" y="0"/>
                </a:lnTo>
              </a:path>
            </a:pathLst>
          </a:custGeom>
          <a:ln w="88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82280" y="5004864"/>
            <a:ext cx="3314700" cy="0"/>
          </a:xfrm>
          <a:custGeom>
            <a:avLst/>
            <a:gdLst/>
            <a:ahLst/>
            <a:cxnLst/>
            <a:rect l="l" t="t" r="r" b="b"/>
            <a:pathLst>
              <a:path w="3314700">
                <a:moveTo>
                  <a:pt x="0" y="0"/>
                </a:moveTo>
                <a:lnTo>
                  <a:pt x="3314097" y="0"/>
                </a:lnTo>
              </a:path>
            </a:pathLst>
          </a:custGeom>
          <a:ln w="1014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149275" y="5014495"/>
            <a:ext cx="1080135" cy="0"/>
          </a:xfrm>
          <a:custGeom>
            <a:avLst/>
            <a:gdLst/>
            <a:ahLst/>
            <a:cxnLst/>
            <a:rect l="l" t="t" r="r" b="b"/>
            <a:pathLst>
              <a:path w="1080134">
                <a:moveTo>
                  <a:pt x="0" y="0"/>
                </a:moveTo>
                <a:lnTo>
                  <a:pt x="1079592" y="0"/>
                </a:lnTo>
              </a:path>
            </a:pathLst>
          </a:custGeom>
          <a:ln w="93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47697" y="5014496"/>
            <a:ext cx="1080135" cy="0"/>
          </a:xfrm>
          <a:custGeom>
            <a:avLst/>
            <a:gdLst/>
            <a:ahLst/>
            <a:cxnLst/>
            <a:rect l="l" t="t" r="r" b="b"/>
            <a:pathLst>
              <a:path w="1080134">
                <a:moveTo>
                  <a:pt x="0" y="0"/>
                </a:moveTo>
                <a:lnTo>
                  <a:pt x="1079592" y="0"/>
                </a:lnTo>
              </a:path>
            </a:pathLst>
          </a:custGeom>
          <a:ln w="93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346120" y="5014496"/>
            <a:ext cx="550545" cy="0"/>
          </a:xfrm>
          <a:custGeom>
            <a:avLst/>
            <a:gdLst/>
            <a:ahLst/>
            <a:cxnLst/>
            <a:rect l="l" t="t" r="r" b="b"/>
            <a:pathLst>
              <a:path w="550545">
                <a:moveTo>
                  <a:pt x="0" y="0"/>
                </a:moveTo>
                <a:lnTo>
                  <a:pt x="550257" y="0"/>
                </a:lnTo>
              </a:path>
            </a:pathLst>
          </a:custGeom>
          <a:ln w="93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307483" y="3939814"/>
            <a:ext cx="228600" cy="115252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434"/>
              </a:spcBef>
            </a:pPr>
            <a:r>
              <a:rPr sz="950" b="1" dirty="0">
                <a:latin typeface="Arial"/>
                <a:cs typeface="Arial"/>
              </a:rPr>
              <a:t>1</a:t>
            </a:r>
            <a:r>
              <a:rPr sz="950" b="1" spc="-5" dirty="0">
                <a:latin typeface="Arial"/>
                <a:cs typeface="Arial"/>
              </a:rPr>
              <a:t>0</a:t>
            </a:r>
            <a:r>
              <a:rPr sz="950" b="1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40"/>
              </a:spcBef>
            </a:pPr>
            <a:r>
              <a:rPr sz="950" b="1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40"/>
              </a:spcBef>
            </a:pPr>
            <a:r>
              <a:rPr sz="950" b="1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35"/>
              </a:spcBef>
            </a:pPr>
            <a:r>
              <a:rPr sz="950" b="1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40"/>
              </a:spcBef>
            </a:pPr>
            <a:r>
              <a:rPr sz="950" b="1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40"/>
              </a:spcBef>
            </a:pPr>
            <a:r>
              <a:rPr sz="950" b="1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535204" y="5000414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82280" y="4999791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91695" y="4831127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664"/>
                </a:lnTo>
              </a:path>
            </a:pathLst>
          </a:custGeom>
          <a:ln w="18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582280" y="4812105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591695" y="4643441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664"/>
                </a:lnTo>
              </a:path>
            </a:pathLst>
          </a:custGeom>
          <a:ln w="18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82280" y="4624419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91695" y="4455754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664"/>
                </a:lnTo>
              </a:path>
            </a:pathLst>
          </a:custGeom>
          <a:ln w="18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582280" y="4436732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591695" y="4268068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664"/>
                </a:lnTo>
              </a:path>
            </a:pathLst>
          </a:custGeom>
          <a:ln w="18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582280" y="424904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591695" y="4080382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664"/>
                </a:lnTo>
              </a:path>
            </a:pathLst>
          </a:custGeom>
          <a:ln w="18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582279" y="4061359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22"/>
                </a:moveTo>
                <a:lnTo>
                  <a:pt x="9415" y="19022"/>
                </a:lnTo>
                <a:lnTo>
                  <a:pt x="9415" y="0"/>
                </a:lnTo>
                <a:lnTo>
                  <a:pt x="0" y="0"/>
                </a:lnTo>
                <a:lnTo>
                  <a:pt x="0" y="190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91695" y="5000414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35204" y="4812660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591695" y="4812660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535204" y="4624907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591695" y="4624907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535204" y="4437162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591695" y="4437162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535204" y="4249408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591695" y="4249408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535204" y="4061655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75" y="0"/>
                </a:moveTo>
                <a:lnTo>
                  <a:pt x="0" y="0"/>
                </a:lnTo>
                <a:lnTo>
                  <a:pt x="0" y="18775"/>
                </a:lnTo>
                <a:lnTo>
                  <a:pt x="47075" y="18775"/>
                </a:lnTo>
                <a:lnTo>
                  <a:pt x="47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591695" y="4061655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15" y="0"/>
                </a:moveTo>
                <a:lnTo>
                  <a:pt x="0" y="0"/>
                </a:lnTo>
                <a:lnTo>
                  <a:pt x="0" y="18775"/>
                </a:lnTo>
                <a:lnTo>
                  <a:pt x="9415" y="18775"/>
                </a:lnTo>
                <a:lnTo>
                  <a:pt x="9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6117645" y="4157814"/>
            <a:ext cx="161290" cy="71564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b="1" spc="-5" dirty="0">
                <a:latin typeface="Arial"/>
                <a:cs typeface="Arial"/>
              </a:rPr>
              <a:t>Patients</a:t>
            </a:r>
            <a:r>
              <a:rPr sz="950" b="1" spc="-60" dirty="0">
                <a:latin typeface="Arial"/>
                <a:cs typeface="Arial"/>
              </a:rPr>
              <a:t> </a:t>
            </a:r>
            <a:r>
              <a:rPr sz="950" b="1" spc="-5" dirty="0">
                <a:latin typeface="Arial"/>
                <a:cs typeface="Arial"/>
              </a:rPr>
              <a:t>(%)</a:t>
            </a:r>
            <a:endParaRPr sz="9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933628" y="4402548"/>
            <a:ext cx="41592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5" dirty="0">
                <a:solidFill>
                  <a:srgbClr val="B0049D"/>
                </a:solidFill>
                <a:latin typeface="Arial"/>
                <a:cs typeface="Arial"/>
              </a:rPr>
              <a:t>45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.</a:t>
            </a:r>
            <a:r>
              <a:rPr sz="1100" b="1" spc="-25" dirty="0">
                <a:solidFill>
                  <a:srgbClr val="B0049D"/>
                </a:solidFill>
                <a:latin typeface="Arial"/>
                <a:cs typeface="Arial"/>
              </a:rPr>
              <a:t>7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866823" y="4581097"/>
            <a:ext cx="550545" cy="429259"/>
          </a:xfrm>
          <a:prstGeom prst="rect">
            <a:avLst/>
          </a:prstGeom>
          <a:solidFill>
            <a:srgbClr val="B0049D"/>
          </a:solidFill>
        </p:spPr>
        <p:txBody>
          <a:bodyPr vert="horz" wrap="square" lIns="0" tIns="3810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30"/>
              </a:spcBef>
            </a:pP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16/35</a:t>
            </a:r>
            <a:endParaRPr sz="11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032050" y="4077118"/>
            <a:ext cx="41592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5" dirty="0">
                <a:solidFill>
                  <a:srgbClr val="B0049D"/>
                </a:solidFill>
                <a:latin typeface="Arial"/>
                <a:cs typeface="Arial"/>
              </a:rPr>
              <a:t>80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.</a:t>
            </a:r>
            <a:r>
              <a:rPr sz="1100" b="1" spc="-25" dirty="0">
                <a:solidFill>
                  <a:srgbClr val="B0049D"/>
                </a:solidFill>
                <a:latin typeface="Arial"/>
                <a:cs typeface="Arial"/>
              </a:rPr>
              <a:t>0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965246" y="4258787"/>
            <a:ext cx="550545" cy="751205"/>
          </a:xfrm>
          <a:prstGeom prst="rect">
            <a:avLst/>
          </a:prstGeom>
          <a:solidFill>
            <a:srgbClr val="B0049D"/>
          </a:solidFill>
        </p:spPr>
        <p:txBody>
          <a:bodyPr vert="horz" wrap="square" lIns="0" tIns="635" rIns="0" bIns="0" rtlCol="0">
            <a:spAutoFit/>
          </a:bodyPr>
          <a:lstStyle/>
          <a:p>
            <a:pPr marL="139065">
              <a:lnSpc>
                <a:spcPct val="100000"/>
              </a:lnSpc>
              <a:spcBef>
                <a:spcPts val="5"/>
              </a:spcBef>
            </a:pP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8/10</a:t>
            </a:r>
            <a:endParaRPr sz="11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130472" y="4181425"/>
            <a:ext cx="41592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5" dirty="0">
                <a:solidFill>
                  <a:srgbClr val="B0049D"/>
                </a:solidFill>
                <a:latin typeface="Arial"/>
                <a:cs typeface="Arial"/>
              </a:rPr>
              <a:t>68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.</a:t>
            </a:r>
            <a:r>
              <a:rPr sz="1100" b="1" spc="-25" dirty="0">
                <a:solidFill>
                  <a:srgbClr val="B0049D"/>
                </a:solidFill>
                <a:latin typeface="Arial"/>
                <a:cs typeface="Arial"/>
              </a:rPr>
              <a:t>8</a:t>
            </a:r>
            <a:r>
              <a:rPr sz="1100" b="1" spc="-5" dirty="0">
                <a:solidFill>
                  <a:srgbClr val="B0049D"/>
                </a:solidFill>
                <a:latin typeface="Arial"/>
                <a:cs typeface="Arial"/>
              </a:rPr>
              <a:t>%</a:t>
            </a:r>
            <a:endParaRPr sz="11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063668" y="4364138"/>
            <a:ext cx="550545" cy="645795"/>
          </a:xfrm>
          <a:prstGeom prst="rect">
            <a:avLst/>
          </a:prstGeom>
          <a:solidFill>
            <a:srgbClr val="B0049D"/>
          </a:solidFill>
        </p:spPr>
        <p:txBody>
          <a:bodyPr vert="horz" wrap="square" lIns="0" tIns="0" rIns="0" bIns="0" rtlCol="0">
            <a:spAutoFit/>
          </a:bodyPr>
          <a:lstStyle/>
          <a:p>
            <a:pPr marL="105410">
              <a:lnSpc>
                <a:spcPct val="100000"/>
              </a:lnSpc>
            </a:pP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11/16</a:t>
            </a:r>
            <a:endParaRPr sz="11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582788" y="3236240"/>
            <a:ext cx="4835525" cy="37401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40"/>
              </a:lnSpc>
              <a:spcBef>
                <a:spcPts val="195"/>
              </a:spcBef>
            </a:pPr>
            <a:r>
              <a:rPr sz="1150" b="1" spc="5" dirty="0">
                <a:latin typeface="Arial"/>
                <a:cs typeface="Arial"/>
              </a:rPr>
              <a:t>In </a:t>
            </a:r>
            <a:r>
              <a:rPr sz="1150" b="1" spc="10" dirty="0">
                <a:latin typeface="Arial"/>
                <a:cs typeface="Arial"/>
              </a:rPr>
              <a:t>a </a:t>
            </a:r>
            <a:r>
              <a:rPr sz="1150" b="1" spc="5" dirty="0">
                <a:latin typeface="Arial"/>
                <a:cs typeface="Arial"/>
              </a:rPr>
              <a:t>Patient </a:t>
            </a:r>
            <a:r>
              <a:rPr sz="1150" b="1" spc="15" dirty="0">
                <a:latin typeface="Arial"/>
                <a:cs typeface="Arial"/>
              </a:rPr>
              <a:t>Who </a:t>
            </a:r>
            <a:r>
              <a:rPr sz="1150" b="1" spc="5" dirty="0">
                <a:latin typeface="Arial"/>
                <a:cs typeface="Arial"/>
              </a:rPr>
              <a:t>Discontinued </a:t>
            </a:r>
            <a:r>
              <a:rPr sz="1150" b="1" spc="10" dirty="0">
                <a:latin typeface="Arial"/>
                <a:cs typeface="Arial"/>
              </a:rPr>
              <a:t>Dupilumab Due </a:t>
            </a:r>
            <a:r>
              <a:rPr sz="1150" b="1" spc="5" dirty="0">
                <a:latin typeface="Arial"/>
                <a:cs typeface="Arial"/>
              </a:rPr>
              <a:t>to </a:t>
            </a:r>
            <a:r>
              <a:rPr sz="1150" b="1" spc="10" dirty="0">
                <a:latin typeface="Arial"/>
                <a:cs typeface="Arial"/>
              </a:rPr>
              <a:t>Loss </a:t>
            </a:r>
            <a:r>
              <a:rPr sz="1150" b="1" spc="5" dirty="0">
                <a:latin typeface="Arial"/>
                <a:cs typeface="Arial"/>
              </a:rPr>
              <a:t>of </a:t>
            </a:r>
            <a:r>
              <a:rPr sz="1150" b="1" spc="10" dirty="0">
                <a:latin typeface="Arial"/>
                <a:cs typeface="Arial"/>
              </a:rPr>
              <a:t>Response,  </a:t>
            </a:r>
            <a:r>
              <a:rPr sz="1150" b="1" spc="5" dirty="0">
                <a:latin typeface="Arial"/>
                <a:cs typeface="Arial"/>
              </a:rPr>
              <a:t>Lebrikizumab </a:t>
            </a:r>
            <a:r>
              <a:rPr sz="1150" b="1" spc="15" dirty="0">
                <a:latin typeface="Arial"/>
                <a:cs typeface="Arial"/>
              </a:rPr>
              <a:t>Shows </a:t>
            </a:r>
            <a:r>
              <a:rPr sz="1150" b="1" spc="5" dirty="0">
                <a:latin typeface="Arial"/>
                <a:cs typeface="Arial"/>
              </a:rPr>
              <a:t>Improvement in Facial Atopic</a:t>
            </a:r>
            <a:r>
              <a:rPr sz="1150" b="1" spc="-10" dirty="0">
                <a:latin typeface="Arial"/>
                <a:cs typeface="Arial"/>
              </a:rPr>
              <a:t> </a:t>
            </a:r>
            <a:r>
              <a:rPr sz="1150" b="1" spc="5" dirty="0">
                <a:latin typeface="Arial"/>
                <a:cs typeface="Arial"/>
              </a:rPr>
              <a:t>Dermatitis</a:t>
            </a:r>
            <a:endParaRPr sz="115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93725" y="320064"/>
            <a:ext cx="5176520" cy="518828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1275" marR="110489">
              <a:lnSpc>
                <a:spcPct val="91100"/>
              </a:lnSpc>
              <a:spcBef>
                <a:spcPts val="440"/>
              </a:spcBef>
            </a:pPr>
            <a:r>
              <a:rPr sz="2850" b="1" spc="20" dirty="0">
                <a:solidFill>
                  <a:srgbClr val="FFFFFF"/>
                </a:solidFill>
                <a:latin typeface="Arial"/>
                <a:cs typeface="Arial"/>
              </a:rPr>
              <a:t>Lebrikizumab Improves  </a:t>
            </a:r>
            <a:r>
              <a:rPr sz="2850" b="1" spc="15" dirty="0">
                <a:solidFill>
                  <a:srgbClr val="FFFFFF"/>
                </a:solidFill>
                <a:latin typeface="Arial"/>
                <a:cs typeface="Arial"/>
              </a:rPr>
              <a:t>Atopic Dermatitis </a:t>
            </a:r>
            <a:r>
              <a:rPr sz="2850" b="1" spc="2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850" b="1" spc="15" dirty="0">
                <a:solidFill>
                  <a:srgbClr val="FFFFFF"/>
                </a:solidFill>
                <a:latin typeface="Arial"/>
                <a:cs typeface="Arial"/>
              </a:rPr>
              <a:t>Quality of Life in Patients  </a:t>
            </a:r>
            <a:r>
              <a:rPr sz="2850" b="1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850" b="1" spc="15" dirty="0">
                <a:solidFill>
                  <a:srgbClr val="FFFFFF"/>
                </a:solidFill>
                <a:latin typeface="Arial"/>
                <a:cs typeface="Arial"/>
              </a:rPr>
              <a:t>Moderate-to-Severe  Atopic Dermatitis Previously  </a:t>
            </a:r>
            <a:r>
              <a:rPr sz="2850" b="1" spc="-5" dirty="0">
                <a:solidFill>
                  <a:srgbClr val="FFFFFF"/>
                </a:solidFill>
                <a:latin typeface="Arial"/>
                <a:cs typeface="Arial"/>
              </a:rPr>
              <a:t>Treated </a:t>
            </a:r>
            <a:r>
              <a:rPr sz="2850" b="1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850" b="1" spc="15" dirty="0">
                <a:solidFill>
                  <a:srgbClr val="FFFFFF"/>
                </a:solidFill>
                <a:latin typeface="Arial"/>
                <a:cs typeface="Arial"/>
              </a:rPr>
              <a:t>Dupilumab:  Results </a:t>
            </a:r>
            <a:r>
              <a:rPr sz="2850" b="1" spc="2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850" b="1" spc="1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850" b="1" spc="20" dirty="0">
                <a:solidFill>
                  <a:srgbClr val="FFFFFF"/>
                </a:solidFill>
                <a:latin typeface="Arial"/>
                <a:cs typeface="Arial"/>
              </a:rPr>
              <a:t>ADapt</a:t>
            </a:r>
            <a:r>
              <a:rPr sz="285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50" b="1" spc="-20" dirty="0">
                <a:solidFill>
                  <a:srgbClr val="FFFFFF"/>
                </a:solidFill>
                <a:latin typeface="Arial"/>
                <a:cs typeface="Arial"/>
              </a:rPr>
              <a:t>Trial</a:t>
            </a:r>
            <a:endParaRPr sz="2850" dirty="0">
              <a:latin typeface="Arial"/>
              <a:cs typeface="Arial"/>
            </a:endParaRPr>
          </a:p>
          <a:p>
            <a:pPr marL="38100" marR="20574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Jonathan Silverberg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Lindsay Ackerman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Jerry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Bagel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Linda Stein Gold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Andrew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Blauvelt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David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Rosmarin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Raj Chovatiya</a:t>
            </a:r>
            <a:r>
              <a:rPr lang="en-US" sz="1100" b="1" spc="-5" dirty="0">
                <a:solidFill>
                  <a:srgbClr val="FFFFFF"/>
                </a:solidFill>
                <a:latin typeface="Arial"/>
                <a:cs typeface="Arial"/>
              </a:rPr>
              <a:t> (Presenter)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endParaRPr lang="en-US" sz="1100" b="1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8100" marR="20574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Matthew</a:t>
            </a:r>
            <a:r>
              <a:rPr sz="1100" b="1" spc="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Zirwas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Gil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Yosipovitch</a:t>
            </a:r>
            <a:r>
              <a:rPr sz="1050" b="1" spc="-15" baseline="27777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Jill Waibel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Jenny E. Murase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endParaRPr lang="en-US" sz="1100" b="1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8100" marR="20574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Ben</a:t>
            </a:r>
            <a:r>
              <a:rPr sz="110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Lockshin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lang="en-US" sz="1100" dirty="0"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Jamie Weisman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13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Amber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Reck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Atwater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endParaRPr lang="en-US" sz="11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L="38100" marR="20574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Jennifer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Proper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Maria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Silk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Evangeline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Pierce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Maria Lucia Buziqui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Piruzeli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Sonia Montmayeur</a:t>
            </a:r>
            <a:r>
              <a:rPr sz="1050" b="1" spc="-7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lang="en-IN" sz="1100" b="1" spc="-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Christopher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Schuster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Jinglin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Zhong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Maria Jose</a:t>
            </a:r>
            <a:r>
              <a:rPr sz="1100" b="1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Rueda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lang="en-US" sz="1100" dirty="0"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Sreekumar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Pillai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Eric</a:t>
            </a:r>
            <a:r>
              <a:rPr sz="11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Simpson</a:t>
            </a:r>
            <a:r>
              <a:rPr sz="1050" b="1" baseline="27777" dirty="0">
                <a:solidFill>
                  <a:srgbClr val="FFFFFF"/>
                </a:solidFill>
                <a:latin typeface="Arial"/>
                <a:cs typeface="Arial"/>
              </a:rPr>
              <a:t>16</a:t>
            </a:r>
            <a:endParaRPr sz="1050" baseline="27777" dirty="0">
              <a:latin typeface="Arial"/>
              <a:cs typeface="Arial"/>
            </a:endParaRPr>
          </a:p>
          <a:p>
            <a:pPr marL="38100" marR="109855">
              <a:lnSpc>
                <a:spcPct val="103099"/>
              </a:lnSpc>
              <a:spcBef>
                <a:spcPts val="414"/>
              </a:spcBef>
            </a:pP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George Washington University School of Medicine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Health Sciences, Washington, DC,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U.S. Dermatology  Partners, Phoenix,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Psoriasis Treatment Center of Central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New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Jersey,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East Windsor,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Henry Ford  Hospital,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Detroit,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Blauvelt Consulting,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LLC,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Portland, USA</a:t>
            </a:r>
            <a:r>
              <a:rPr lang="en-US" sz="700" b="1" spc="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Indiana University School of Medicine, 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Indianapolis, 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Chicago Medical School, Rosalind Franklin University of Medicine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Science, North Chicago, 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USA,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Center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Medical Dermatology + Immunology Research, Chicago,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Dermatologists of the Central  States, Probity Medical Research,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Ohio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University, Bexley, 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University of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Miami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Miller School of</a:t>
            </a:r>
            <a:r>
              <a:rPr sz="7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Medicine,  Miami,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Miami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Dermatology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Laser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Institute,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Miami,</a:t>
            </a:r>
            <a:r>
              <a:rPr sz="7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7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California,</a:t>
            </a:r>
            <a:r>
              <a:rPr sz="7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San</a:t>
            </a:r>
            <a:r>
              <a:rPr sz="7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Francisco,</a:t>
            </a:r>
            <a:endParaRPr sz="700" dirty="0">
              <a:latin typeface="Arial"/>
              <a:cs typeface="Arial"/>
            </a:endParaRPr>
          </a:p>
          <a:p>
            <a:pPr marL="38100" marR="30480">
              <a:lnSpc>
                <a:spcPct val="103099"/>
              </a:lnSpc>
            </a:pP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San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Francisco,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USA,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Palo </a:t>
            </a:r>
            <a:r>
              <a:rPr sz="700" b="1" dirty="0">
                <a:solidFill>
                  <a:srgbClr val="FFFFFF"/>
                </a:solidFill>
                <a:latin typeface="Arial"/>
                <a:cs typeface="Arial"/>
              </a:rPr>
              <a:t>Alto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Foundation Medical Group, Mountain View,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DermAssociates,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Silver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Spring, 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13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Medical Dermatology Specialists,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Atlanta, 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7" baseline="24691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Eli Lilly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Company,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Indianapolis, 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7" baseline="24691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IQVIA,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Durham, 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r>
              <a:rPr lang="en-US" sz="700" b="1" spc="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75" b="1" spc="15" baseline="24691" dirty="0">
                <a:solidFill>
                  <a:srgbClr val="FFFFFF"/>
                </a:solidFill>
                <a:latin typeface="Arial"/>
                <a:cs typeface="Arial"/>
              </a:rPr>
              <a:t>16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Oregon Health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Science </a:t>
            </a:r>
            <a:r>
              <a:rPr sz="700" b="1" spc="5" dirty="0">
                <a:solidFill>
                  <a:srgbClr val="FFFFFF"/>
                </a:solidFill>
                <a:latin typeface="Arial"/>
                <a:cs typeface="Arial"/>
              </a:rPr>
              <a:t>University, </a:t>
            </a:r>
            <a:r>
              <a:rPr sz="700" b="1" spc="10" dirty="0">
                <a:solidFill>
                  <a:srgbClr val="FFFFFF"/>
                </a:solidFill>
                <a:latin typeface="Arial"/>
                <a:cs typeface="Arial"/>
              </a:rPr>
              <a:t>Portland,</a:t>
            </a:r>
            <a:r>
              <a:rPr sz="7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b="1" spc="15" dirty="0">
                <a:solidFill>
                  <a:srgbClr val="FFFFFF"/>
                </a:solidFill>
                <a:latin typeface="Arial"/>
                <a:cs typeface="Arial"/>
              </a:rPr>
              <a:t>USA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6972247" y="10759877"/>
            <a:ext cx="1309403" cy="155811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" b="1" spc="10" dirty="0">
                <a:solidFill>
                  <a:srgbClr val="B0049D"/>
                </a:solidFill>
                <a:latin typeface="Arial"/>
                <a:cs typeface="Arial"/>
              </a:rPr>
              <a:t>Supplemental</a:t>
            </a:r>
            <a:r>
              <a:rPr sz="400" b="1" spc="-55" dirty="0">
                <a:solidFill>
                  <a:srgbClr val="B0049D"/>
                </a:solidFill>
                <a:latin typeface="Arial"/>
                <a:cs typeface="Arial"/>
              </a:rPr>
              <a:t> </a:t>
            </a:r>
            <a:r>
              <a:rPr sz="400" b="1" spc="5" dirty="0">
                <a:solidFill>
                  <a:srgbClr val="B0049D"/>
                </a:solidFill>
                <a:latin typeface="Arial"/>
                <a:cs typeface="Arial"/>
              </a:rPr>
              <a:t>Materials</a:t>
            </a:r>
            <a:endParaRPr sz="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400" spc="10" dirty="0">
                <a:latin typeface="Arial"/>
                <a:cs typeface="Arial"/>
              </a:rPr>
              <a:t>Scan </a:t>
            </a:r>
            <a:r>
              <a:rPr sz="400" spc="5" dirty="0">
                <a:latin typeface="Arial"/>
                <a:cs typeface="Arial"/>
              </a:rPr>
              <a:t>the </a:t>
            </a:r>
            <a:r>
              <a:rPr sz="400" spc="10" dirty="0">
                <a:latin typeface="Arial"/>
                <a:cs typeface="Arial"/>
              </a:rPr>
              <a:t>QR</a:t>
            </a:r>
            <a:r>
              <a:rPr sz="400" spc="-25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code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for additional</a:t>
            </a:r>
            <a:r>
              <a:rPr sz="400" spc="-45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Methods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spc="10" dirty="0">
                <a:latin typeface="Arial"/>
                <a:cs typeface="Arial"/>
              </a:rPr>
              <a:t>and</a:t>
            </a:r>
            <a:r>
              <a:rPr sz="400" spc="-10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Results</a:t>
            </a:r>
            <a:endParaRPr sz="400" dirty="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11931805" y="2305445"/>
            <a:ext cx="2922905" cy="0"/>
          </a:xfrm>
          <a:custGeom>
            <a:avLst/>
            <a:gdLst/>
            <a:ahLst/>
            <a:cxnLst/>
            <a:rect l="l" t="t" r="r" b="b"/>
            <a:pathLst>
              <a:path w="2922905">
                <a:moveTo>
                  <a:pt x="0" y="0"/>
                </a:moveTo>
                <a:lnTo>
                  <a:pt x="2922788" y="0"/>
                </a:lnTo>
              </a:path>
            </a:pathLst>
          </a:custGeom>
          <a:ln w="187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2173280" y="2305445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0" y="56373"/>
                </a:moveTo>
                <a:lnTo>
                  <a:pt x="18816" y="56373"/>
                </a:lnTo>
                <a:lnTo>
                  <a:pt x="18816" y="0"/>
                </a:lnTo>
                <a:lnTo>
                  <a:pt x="0" y="0"/>
                </a:lnTo>
                <a:lnTo>
                  <a:pt x="0" y="563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415801" y="2305445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0" y="56373"/>
                </a:moveTo>
                <a:lnTo>
                  <a:pt x="18816" y="56373"/>
                </a:lnTo>
                <a:lnTo>
                  <a:pt x="18816" y="0"/>
                </a:lnTo>
                <a:lnTo>
                  <a:pt x="0" y="0"/>
                </a:lnTo>
                <a:lnTo>
                  <a:pt x="0" y="563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899796" y="2305445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0" y="56373"/>
                </a:moveTo>
                <a:lnTo>
                  <a:pt x="18816" y="56373"/>
                </a:lnTo>
                <a:lnTo>
                  <a:pt x="18816" y="0"/>
                </a:lnTo>
                <a:lnTo>
                  <a:pt x="0" y="0"/>
                </a:lnTo>
                <a:lnTo>
                  <a:pt x="0" y="563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3867787" y="2305445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0" y="56373"/>
                </a:moveTo>
                <a:lnTo>
                  <a:pt x="18816" y="56373"/>
                </a:lnTo>
                <a:lnTo>
                  <a:pt x="18816" y="0"/>
                </a:lnTo>
                <a:lnTo>
                  <a:pt x="0" y="0"/>
                </a:lnTo>
                <a:lnTo>
                  <a:pt x="0" y="563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4835778" y="2305445"/>
            <a:ext cx="19050" cy="56515"/>
          </a:xfrm>
          <a:custGeom>
            <a:avLst/>
            <a:gdLst/>
            <a:ahLst/>
            <a:cxnLst/>
            <a:rect l="l" t="t" r="r" b="b"/>
            <a:pathLst>
              <a:path w="19050" h="56514">
                <a:moveTo>
                  <a:pt x="0" y="56373"/>
                </a:moveTo>
                <a:lnTo>
                  <a:pt x="18816" y="56373"/>
                </a:lnTo>
                <a:lnTo>
                  <a:pt x="18816" y="0"/>
                </a:lnTo>
                <a:lnTo>
                  <a:pt x="0" y="0"/>
                </a:lnTo>
                <a:lnTo>
                  <a:pt x="0" y="563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11792078" y="2216754"/>
            <a:ext cx="9334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1724644" y="1889999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1724644" y="1563217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1724644" y="1236462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1724644" y="909707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1657202" y="581908"/>
            <a:ext cx="22796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1</a:t>
            </a:r>
            <a:r>
              <a:rPr sz="950" b="1" spc="-5" dirty="0">
                <a:latin typeface="Arial"/>
                <a:cs typeface="Arial"/>
              </a:rPr>
              <a:t>0</a:t>
            </a:r>
            <a:r>
              <a:rPr sz="950" b="1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1884765" y="2296049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1931805" y="2295984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408" y="19037"/>
                </a:lnTo>
                <a:lnTo>
                  <a:pt x="9408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941213" y="1987581"/>
            <a:ext cx="0" cy="374650"/>
          </a:xfrm>
          <a:custGeom>
            <a:avLst/>
            <a:gdLst/>
            <a:ahLst/>
            <a:cxnLst/>
            <a:rect l="l" t="t" r="r" b="b"/>
            <a:pathLst>
              <a:path h="374650">
                <a:moveTo>
                  <a:pt x="0" y="0"/>
                </a:moveTo>
                <a:lnTo>
                  <a:pt x="0" y="374237"/>
                </a:lnTo>
              </a:path>
            </a:pathLst>
          </a:custGeom>
          <a:ln w="188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931805" y="1969813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80">
                <a:moveTo>
                  <a:pt x="0" y="17768"/>
                </a:moveTo>
                <a:lnTo>
                  <a:pt x="9408" y="17768"/>
                </a:lnTo>
                <a:lnTo>
                  <a:pt x="9408" y="0"/>
                </a:lnTo>
                <a:lnTo>
                  <a:pt x="0" y="0"/>
                </a:lnTo>
                <a:lnTo>
                  <a:pt x="0" y="17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1941213" y="1661410"/>
            <a:ext cx="0" cy="308610"/>
          </a:xfrm>
          <a:custGeom>
            <a:avLst/>
            <a:gdLst/>
            <a:ahLst/>
            <a:cxnLst/>
            <a:rect l="l" t="t" r="r" b="b"/>
            <a:pathLst>
              <a:path h="308610">
                <a:moveTo>
                  <a:pt x="0" y="0"/>
                </a:moveTo>
                <a:lnTo>
                  <a:pt x="0" y="308403"/>
                </a:lnTo>
              </a:path>
            </a:pathLst>
          </a:custGeom>
          <a:ln w="188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1931805" y="1642372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408" y="19037"/>
                </a:lnTo>
                <a:lnTo>
                  <a:pt x="9408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941212" y="1333969"/>
            <a:ext cx="0" cy="308610"/>
          </a:xfrm>
          <a:custGeom>
            <a:avLst/>
            <a:gdLst/>
            <a:ahLst/>
            <a:cxnLst/>
            <a:rect l="l" t="t" r="r" b="b"/>
            <a:pathLst>
              <a:path h="308610">
                <a:moveTo>
                  <a:pt x="0" y="0"/>
                </a:moveTo>
                <a:lnTo>
                  <a:pt x="0" y="308403"/>
                </a:lnTo>
              </a:path>
            </a:pathLst>
          </a:custGeom>
          <a:ln w="188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931805" y="1316201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80">
                <a:moveTo>
                  <a:pt x="0" y="17768"/>
                </a:moveTo>
                <a:lnTo>
                  <a:pt x="9408" y="17768"/>
                </a:lnTo>
                <a:lnTo>
                  <a:pt x="9408" y="0"/>
                </a:lnTo>
                <a:lnTo>
                  <a:pt x="0" y="0"/>
                </a:lnTo>
                <a:lnTo>
                  <a:pt x="0" y="17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941212" y="1007798"/>
            <a:ext cx="0" cy="308610"/>
          </a:xfrm>
          <a:custGeom>
            <a:avLst/>
            <a:gdLst/>
            <a:ahLst/>
            <a:cxnLst/>
            <a:rect l="l" t="t" r="r" b="b"/>
            <a:pathLst>
              <a:path h="308609">
                <a:moveTo>
                  <a:pt x="0" y="0"/>
                </a:moveTo>
                <a:lnTo>
                  <a:pt x="0" y="308403"/>
                </a:lnTo>
              </a:path>
            </a:pathLst>
          </a:custGeom>
          <a:ln w="188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1931805" y="988760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408" y="19037"/>
                </a:lnTo>
                <a:lnTo>
                  <a:pt x="9408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1941212" y="680357"/>
            <a:ext cx="0" cy="308610"/>
          </a:xfrm>
          <a:custGeom>
            <a:avLst/>
            <a:gdLst/>
            <a:ahLst/>
            <a:cxnLst/>
            <a:rect l="l" t="t" r="r" b="b"/>
            <a:pathLst>
              <a:path h="308609">
                <a:moveTo>
                  <a:pt x="0" y="0"/>
                </a:moveTo>
                <a:lnTo>
                  <a:pt x="0" y="308403"/>
                </a:lnTo>
              </a:path>
            </a:pathLst>
          </a:custGeom>
          <a:ln w="188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1931805" y="661320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408" y="19037"/>
                </a:lnTo>
                <a:lnTo>
                  <a:pt x="9408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1941213" y="2296049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1884764" y="1969294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941213" y="1969294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1884764" y="1642556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1941213" y="164255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1884764" y="1315801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1941212" y="1315801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1884764" y="989045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1941212" y="989045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1884764" y="661246"/>
            <a:ext cx="47625" cy="19050"/>
          </a:xfrm>
          <a:custGeom>
            <a:avLst/>
            <a:gdLst/>
            <a:ahLst/>
            <a:cxnLst/>
            <a:rect l="l" t="t" r="r" b="b"/>
            <a:pathLst>
              <a:path w="47625" h="19050">
                <a:moveTo>
                  <a:pt x="47040" y="0"/>
                </a:moveTo>
                <a:lnTo>
                  <a:pt x="0" y="0"/>
                </a:lnTo>
                <a:lnTo>
                  <a:pt x="0" y="18791"/>
                </a:lnTo>
                <a:lnTo>
                  <a:pt x="47040" y="18791"/>
                </a:lnTo>
                <a:lnTo>
                  <a:pt x="470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941212" y="66124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408" y="0"/>
                </a:moveTo>
                <a:lnTo>
                  <a:pt x="0" y="0"/>
                </a:lnTo>
                <a:lnTo>
                  <a:pt x="0" y="18791"/>
                </a:lnTo>
                <a:lnTo>
                  <a:pt x="9408" y="18791"/>
                </a:lnTo>
                <a:lnTo>
                  <a:pt x="94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3876932" y="1483876"/>
            <a:ext cx="965835" cy="53340"/>
          </a:xfrm>
          <a:custGeom>
            <a:avLst/>
            <a:gdLst/>
            <a:ahLst/>
            <a:cxnLst/>
            <a:rect l="l" t="t" r="r" b="b"/>
            <a:pathLst>
              <a:path w="965834" h="53340">
                <a:moveTo>
                  <a:pt x="522" y="0"/>
                </a:moveTo>
                <a:lnTo>
                  <a:pt x="0" y="12527"/>
                </a:lnTo>
                <a:lnTo>
                  <a:pt x="28485" y="13745"/>
                </a:lnTo>
                <a:lnTo>
                  <a:pt x="31447" y="11048"/>
                </a:lnTo>
                <a:lnTo>
                  <a:pt x="31621" y="7568"/>
                </a:lnTo>
                <a:lnTo>
                  <a:pt x="31708" y="4088"/>
                </a:lnTo>
                <a:lnTo>
                  <a:pt x="29095" y="1217"/>
                </a:lnTo>
                <a:lnTo>
                  <a:pt x="522" y="0"/>
                </a:lnTo>
                <a:close/>
              </a:path>
              <a:path w="965834" h="53340">
                <a:moveTo>
                  <a:pt x="59758" y="2522"/>
                </a:moveTo>
                <a:lnTo>
                  <a:pt x="56797" y="5132"/>
                </a:lnTo>
                <a:lnTo>
                  <a:pt x="56622" y="8612"/>
                </a:lnTo>
                <a:lnTo>
                  <a:pt x="56535" y="12092"/>
                </a:lnTo>
                <a:lnTo>
                  <a:pt x="59236" y="14963"/>
                </a:lnTo>
                <a:lnTo>
                  <a:pt x="91206" y="16355"/>
                </a:lnTo>
                <a:lnTo>
                  <a:pt x="94081" y="13658"/>
                </a:lnTo>
                <a:lnTo>
                  <a:pt x="94429" y="6785"/>
                </a:lnTo>
                <a:lnTo>
                  <a:pt x="91729" y="3827"/>
                </a:lnTo>
                <a:lnTo>
                  <a:pt x="63156" y="2609"/>
                </a:lnTo>
                <a:lnTo>
                  <a:pt x="59758" y="2522"/>
                </a:lnTo>
                <a:close/>
              </a:path>
              <a:path w="965834" h="53340">
                <a:moveTo>
                  <a:pt x="122392" y="5132"/>
                </a:moveTo>
                <a:lnTo>
                  <a:pt x="119430" y="7829"/>
                </a:lnTo>
                <a:lnTo>
                  <a:pt x="119343" y="11222"/>
                </a:lnTo>
                <a:lnTo>
                  <a:pt x="119169" y="14702"/>
                </a:lnTo>
                <a:lnTo>
                  <a:pt x="121869" y="17660"/>
                </a:lnTo>
                <a:lnTo>
                  <a:pt x="125354" y="17747"/>
                </a:lnTo>
                <a:lnTo>
                  <a:pt x="153840" y="18965"/>
                </a:lnTo>
                <a:lnTo>
                  <a:pt x="156801" y="16268"/>
                </a:lnTo>
                <a:lnTo>
                  <a:pt x="156889" y="12875"/>
                </a:lnTo>
                <a:lnTo>
                  <a:pt x="157063" y="9395"/>
                </a:lnTo>
                <a:lnTo>
                  <a:pt x="154362" y="6437"/>
                </a:lnTo>
                <a:lnTo>
                  <a:pt x="150878" y="6350"/>
                </a:lnTo>
                <a:lnTo>
                  <a:pt x="125877" y="5219"/>
                </a:lnTo>
                <a:lnTo>
                  <a:pt x="122392" y="5132"/>
                </a:lnTo>
                <a:close/>
              </a:path>
              <a:path w="965834" h="53340">
                <a:moveTo>
                  <a:pt x="185026" y="7742"/>
                </a:moveTo>
                <a:lnTo>
                  <a:pt x="182151" y="10439"/>
                </a:lnTo>
                <a:lnTo>
                  <a:pt x="181803" y="17312"/>
                </a:lnTo>
                <a:lnTo>
                  <a:pt x="184503" y="20269"/>
                </a:lnTo>
                <a:lnTo>
                  <a:pt x="213076" y="21487"/>
                </a:lnTo>
                <a:lnTo>
                  <a:pt x="216560" y="21574"/>
                </a:lnTo>
                <a:lnTo>
                  <a:pt x="219435" y="18965"/>
                </a:lnTo>
                <a:lnTo>
                  <a:pt x="219609" y="15485"/>
                </a:lnTo>
                <a:lnTo>
                  <a:pt x="219696" y="12005"/>
                </a:lnTo>
                <a:lnTo>
                  <a:pt x="217083" y="9134"/>
                </a:lnTo>
                <a:lnTo>
                  <a:pt x="185026" y="7742"/>
                </a:lnTo>
                <a:close/>
              </a:path>
              <a:path w="965834" h="53340">
                <a:moveTo>
                  <a:pt x="247747" y="10352"/>
                </a:moveTo>
                <a:lnTo>
                  <a:pt x="244785" y="13049"/>
                </a:lnTo>
                <a:lnTo>
                  <a:pt x="244698" y="16529"/>
                </a:lnTo>
                <a:lnTo>
                  <a:pt x="244523" y="20008"/>
                </a:lnTo>
                <a:lnTo>
                  <a:pt x="247224" y="22879"/>
                </a:lnTo>
                <a:lnTo>
                  <a:pt x="279194" y="24271"/>
                </a:lnTo>
                <a:lnTo>
                  <a:pt x="282069" y="21574"/>
                </a:lnTo>
                <a:lnTo>
                  <a:pt x="282417" y="14615"/>
                </a:lnTo>
                <a:lnTo>
                  <a:pt x="279717" y="11744"/>
                </a:lnTo>
                <a:lnTo>
                  <a:pt x="247747" y="10352"/>
                </a:lnTo>
                <a:close/>
              </a:path>
              <a:path w="965834" h="53340">
                <a:moveTo>
                  <a:pt x="310380" y="13049"/>
                </a:moveTo>
                <a:lnTo>
                  <a:pt x="307506" y="15746"/>
                </a:lnTo>
                <a:lnTo>
                  <a:pt x="307157" y="22618"/>
                </a:lnTo>
                <a:lnTo>
                  <a:pt x="309858" y="25576"/>
                </a:lnTo>
                <a:lnTo>
                  <a:pt x="313342" y="25663"/>
                </a:lnTo>
                <a:lnTo>
                  <a:pt x="341828" y="26881"/>
                </a:lnTo>
                <a:lnTo>
                  <a:pt x="344790" y="24184"/>
                </a:lnTo>
                <a:lnTo>
                  <a:pt x="344877" y="20704"/>
                </a:lnTo>
                <a:lnTo>
                  <a:pt x="345051" y="17312"/>
                </a:lnTo>
                <a:lnTo>
                  <a:pt x="342350" y="14354"/>
                </a:lnTo>
                <a:lnTo>
                  <a:pt x="313865" y="13136"/>
                </a:lnTo>
                <a:lnTo>
                  <a:pt x="310380" y="13049"/>
                </a:lnTo>
                <a:close/>
              </a:path>
              <a:path w="965834" h="53340">
                <a:moveTo>
                  <a:pt x="373014" y="15659"/>
                </a:moveTo>
                <a:lnTo>
                  <a:pt x="370139" y="18356"/>
                </a:lnTo>
                <a:lnTo>
                  <a:pt x="369965" y="21835"/>
                </a:lnTo>
                <a:lnTo>
                  <a:pt x="369878" y="25228"/>
                </a:lnTo>
                <a:lnTo>
                  <a:pt x="372491" y="28186"/>
                </a:lnTo>
                <a:lnTo>
                  <a:pt x="401064" y="29404"/>
                </a:lnTo>
                <a:lnTo>
                  <a:pt x="404549" y="29491"/>
                </a:lnTo>
                <a:lnTo>
                  <a:pt x="407423" y="26794"/>
                </a:lnTo>
                <a:lnTo>
                  <a:pt x="407772" y="19921"/>
                </a:lnTo>
                <a:lnTo>
                  <a:pt x="405071" y="16964"/>
                </a:lnTo>
                <a:lnTo>
                  <a:pt x="401587" y="16877"/>
                </a:lnTo>
                <a:lnTo>
                  <a:pt x="373014" y="15659"/>
                </a:lnTo>
                <a:close/>
              </a:path>
              <a:path w="965834" h="53340">
                <a:moveTo>
                  <a:pt x="435735" y="18269"/>
                </a:moveTo>
                <a:lnTo>
                  <a:pt x="432773" y="20965"/>
                </a:lnTo>
                <a:lnTo>
                  <a:pt x="432607" y="26011"/>
                </a:lnTo>
                <a:lnTo>
                  <a:pt x="432512" y="27925"/>
                </a:lnTo>
                <a:lnTo>
                  <a:pt x="435212" y="30796"/>
                </a:lnTo>
                <a:lnTo>
                  <a:pt x="467182" y="32188"/>
                </a:lnTo>
                <a:lnTo>
                  <a:pt x="470144" y="29491"/>
                </a:lnTo>
                <a:lnTo>
                  <a:pt x="470231" y="26011"/>
                </a:lnTo>
                <a:lnTo>
                  <a:pt x="470405" y="22531"/>
                </a:lnTo>
                <a:lnTo>
                  <a:pt x="467705" y="19660"/>
                </a:lnTo>
                <a:lnTo>
                  <a:pt x="435735" y="18269"/>
                </a:lnTo>
                <a:close/>
              </a:path>
              <a:path w="965834" h="53340">
                <a:moveTo>
                  <a:pt x="498368" y="20965"/>
                </a:moveTo>
                <a:lnTo>
                  <a:pt x="495494" y="23575"/>
                </a:lnTo>
                <a:lnTo>
                  <a:pt x="495145" y="30535"/>
                </a:lnTo>
                <a:lnTo>
                  <a:pt x="497846" y="33406"/>
                </a:lnTo>
                <a:lnTo>
                  <a:pt x="529816" y="34798"/>
                </a:lnTo>
                <a:lnTo>
                  <a:pt x="532778" y="32101"/>
                </a:lnTo>
                <a:lnTo>
                  <a:pt x="532952" y="28621"/>
                </a:lnTo>
                <a:lnTo>
                  <a:pt x="533039" y="25228"/>
                </a:lnTo>
                <a:lnTo>
                  <a:pt x="530339" y="22270"/>
                </a:lnTo>
                <a:lnTo>
                  <a:pt x="501853" y="21052"/>
                </a:lnTo>
                <a:lnTo>
                  <a:pt x="498368" y="20965"/>
                </a:lnTo>
                <a:close/>
              </a:path>
              <a:path w="965834" h="53340">
                <a:moveTo>
                  <a:pt x="561089" y="23575"/>
                </a:moveTo>
                <a:lnTo>
                  <a:pt x="558127" y="26272"/>
                </a:lnTo>
                <a:lnTo>
                  <a:pt x="557953" y="29665"/>
                </a:lnTo>
                <a:lnTo>
                  <a:pt x="557866" y="33145"/>
                </a:lnTo>
                <a:lnTo>
                  <a:pt x="560479" y="36103"/>
                </a:lnTo>
                <a:lnTo>
                  <a:pt x="563964" y="36190"/>
                </a:lnTo>
                <a:lnTo>
                  <a:pt x="589052" y="37321"/>
                </a:lnTo>
                <a:lnTo>
                  <a:pt x="592537" y="37408"/>
                </a:lnTo>
                <a:lnTo>
                  <a:pt x="595411" y="34711"/>
                </a:lnTo>
                <a:lnTo>
                  <a:pt x="595760" y="27838"/>
                </a:lnTo>
                <a:lnTo>
                  <a:pt x="593059" y="24880"/>
                </a:lnTo>
                <a:lnTo>
                  <a:pt x="589575" y="24793"/>
                </a:lnTo>
                <a:lnTo>
                  <a:pt x="561089" y="23575"/>
                </a:lnTo>
                <a:close/>
              </a:path>
              <a:path w="965834" h="53340">
                <a:moveTo>
                  <a:pt x="623723" y="26185"/>
                </a:moveTo>
                <a:lnTo>
                  <a:pt x="620761" y="28882"/>
                </a:lnTo>
                <a:lnTo>
                  <a:pt x="620674" y="32362"/>
                </a:lnTo>
                <a:lnTo>
                  <a:pt x="620500" y="35755"/>
                </a:lnTo>
                <a:lnTo>
                  <a:pt x="623200" y="38713"/>
                </a:lnTo>
                <a:lnTo>
                  <a:pt x="655170" y="40104"/>
                </a:lnTo>
                <a:lnTo>
                  <a:pt x="658132" y="37408"/>
                </a:lnTo>
                <a:lnTo>
                  <a:pt x="658219" y="33928"/>
                </a:lnTo>
                <a:lnTo>
                  <a:pt x="658393" y="30448"/>
                </a:lnTo>
                <a:lnTo>
                  <a:pt x="655693" y="27577"/>
                </a:lnTo>
                <a:lnTo>
                  <a:pt x="623723" y="26185"/>
                </a:lnTo>
                <a:close/>
              </a:path>
              <a:path w="965834" h="53340">
                <a:moveTo>
                  <a:pt x="686356" y="28795"/>
                </a:moveTo>
                <a:lnTo>
                  <a:pt x="683482" y="31492"/>
                </a:lnTo>
                <a:lnTo>
                  <a:pt x="683133" y="38452"/>
                </a:lnTo>
                <a:lnTo>
                  <a:pt x="685834" y="41322"/>
                </a:lnTo>
                <a:lnTo>
                  <a:pt x="717804" y="42714"/>
                </a:lnTo>
                <a:lnTo>
                  <a:pt x="720766" y="40017"/>
                </a:lnTo>
                <a:lnTo>
                  <a:pt x="720940" y="36538"/>
                </a:lnTo>
                <a:lnTo>
                  <a:pt x="721027" y="33145"/>
                </a:lnTo>
                <a:lnTo>
                  <a:pt x="718327" y="30187"/>
                </a:lnTo>
                <a:lnTo>
                  <a:pt x="686356" y="28795"/>
                </a:lnTo>
                <a:close/>
              </a:path>
              <a:path w="965834" h="53340">
                <a:moveTo>
                  <a:pt x="749077" y="31492"/>
                </a:moveTo>
                <a:lnTo>
                  <a:pt x="746115" y="34189"/>
                </a:lnTo>
                <a:lnTo>
                  <a:pt x="745941" y="37582"/>
                </a:lnTo>
                <a:lnTo>
                  <a:pt x="745854" y="41061"/>
                </a:lnTo>
                <a:lnTo>
                  <a:pt x="748555" y="44019"/>
                </a:lnTo>
                <a:lnTo>
                  <a:pt x="751952" y="44106"/>
                </a:lnTo>
                <a:lnTo>
                  <a:pt x="780525" y="45324"/>
                </a:lnTo>
                <a:lnTo>
                  <a:pt x="783399" y="42627"/>
                </a:lnTo>
                <a:lnTo>
                  <a:pt x="783748" y="35755"/>
                </a:lnTo>
                <a:lnTo>
                  <a:pt x="781047" y="32797"/>
                </a:lnTo>
                <a:lnTo>
                  <a:pt x="777563" y="32710"/>
                </a:lnTo>
                <a:lnTo>
                  <a:pt x="752475" y="31579"/>
                </a:lnTo>
                <a:lnTo>
                  <a:pt x="749077" y="31492"/>
                </a:lnTo>
                <a:close/>
              </a:path>
              <a:path w="965834" h="53340">
                <a:moveTo>
                  <a:pt x="811711" y="34102"/>
                </a:moveTo>
                <a:lnTo>
                  <a:pt x="808749" y="36799"/>
                </a:lnTo>
                <a:lnTo>
                  <a:pt x="808662" y="40278"/>
                </a:lnTo>
                <a:lnTo>
                  <a:pt x="808488" y="43671"/>
                </a:lnTo>
                <a:lnTo>
                  <a:pt x="811188" y="46629"/>
                </a:lnTo>
                <a:lnTo>
                  <a:pt x="839674" y="47847"/>
                </a:lnTo>
                <a:lnTo>
                  <a:pt x="843158" y="47934"/>
                </a:lnTo>
                <a:lnTo>
                  <a:pt x="846120" y="45324"/>
                </a:lnTo>
                <a:lnTo>
                  <a:pt x="846207" y="41844"/>
                </a:lnTo>
                <a:lnTo>
                  <a:pt x="846382" y="38365"/>
                </a:lnTo>
                <a:lnTo>
                  <a:pt x="843681" y="35494"/>
                </a:lnTo>
                <a:lnTo>
                  <a:pt x="811711" y="34102"/>
                </a:lnTo>
                <a:close/>
              </a:path>
              <a:path w="965834" h="53340">
                <a:moveTo>
                  <a:pt x="874345" y="36712"/>
                </a:moveTo>
                <a:lnTo>
                  <a:pt x="871470" y="39408"/>
                </a:lnTo>
                <a:lnTo>
                  <a:pt x="871121" y="46368"/>
                </a:lnTo>
                <a:lnTo>
                  <a:pt x="873822" y="49239"/>
                </a:lnTo>
                <a:lnTo>
                  <a:pt x="905879" y="50631"/>
                </a:lnTo>
                <a:lnTo>
                  <a:pt x="908754" y="47934"/>
                </a:lnTo>
                <a:lnTo>
                  <a:pt x="908928" y="44454"/>
                </a:lnTo>
                <a:lnTo>
                  <a:pt x="909015" y="40974"/>
                </a:lnTo>
                <a:lnTo>
                  <a:pt x="906402" y="38104"/>
                </a:lnTo>
                <a:lnTo>
                  <a:pt x="874345" y="36712"/>
                </a:lnTo>
                <a:close/>
              </a:path>
              <a:path w="965834" h="53340">
                <a:moveTo>
                  <a:pt x="937065" y="39408"/>
                </a:moveTo>
                <a:lnTo>
                  <a:pt x="934104" y="42105"/>
                </a:lnTo>
                <a:lnTo>
                  <a:pt x="933929" y="45498"/>
                </a:lnTo>
                <a:lnTo>
                  <a:pt x="933842" y="48978"/>
                </a:lnTo>
                <a:lnTo>
                  <a:pt x="936543" y="51936"/>
                </a:lnTo>
                <a:lnTo>
                  <a:pt x="939940" y="52023"/>
                </a:lnTo>
                <a:lnTo>
                  <a:pt x="965028" y="53067"/>
                </a:lnTo>
                <a:lnTo>
                  <a:pt x="965551" y="40539"/>
                </a:lnTo>
                <a:lnTo>
                  <a:pt x="940463" y="39495"/>
                </a:lnTo>
                <a:lnTo>
                  <a:pt x="937065" y="39408"/>
                </a:lnTo>
                <a:close/>
              </a:path>
            </a:pathLst>
          </a:custGeom>
          <a:solidFill>
            <a:srgbClr val="8B92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3852106" y="1465085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5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3845833" y="1458821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5" h="62865">
                <a:moveTo>
                  <a:pt x="62720" y="0"/>
                </a:moveTo>
                <a:lnTo>
                  <a:pt x="0" y="0"/>
                </a:lnTo>
                <a:lnTo>
                  <a:pt x="0" y="62636"/>
                </a:lnTo>
                <a:lnTo>
                  <a:pt x="62720" y="62636"/>
                </a:lnTo>
                <a:lnTo>
                  <a:pt x="62720" y="56373"/>
                </a:lnTo>
                <a:lnTo>
                  <a:pt x="12544" y="56373"/>
                </a:lnTo>
                <a:lnTo>
                  <a:pt x="6272" y="50109"/>
                </a:lnTo>
                <a:lnTo>
                  <a:pt x="12544" y="50109"/>
                </a:lnTo>
                <a:lnTo>
                  <a:pt x="12544" y="12527"/>
                </a:lnTo>
                <a:lnTo>
                  <a:pt x="6272" y="12527"/>
                </a:lnTo>
                <a:lnTo>
                  <a:pt x="12544" y="6263"/>
                </a:lnTo>
                <a:lnTo>
                  <a:pt x="62720" y="6263"/>
                </a:lnTo>
                <a:lnTo>
                  <a:pt x="62720" y="0"/>
                </a:lnTo>
                <a:close/>
              </a:path>
              <a:path w="62865" h="62865">
                <a:moveTo>
                  <a:pt x="12544" y="50109"/>
                </a:moveTo>
                <a:lnTo>
                  <a:pt x="6272" y="50109"/>
                </a:lnTo>
                <a:lnTo>
                  <a:pt x="12544" y="56373"/>
                </a:lnTo>
                <a:lnTo>
                  <a:pt x="12544" y="50109"/>
                </a:lnTo>
                <a:close/>
              </a:path>
              <a:path w="62865" h="62865">
                <a:moveTo>
                  <a:pt x="50176" y="50109"/>
                </a:moveTo>
                <a:lnTo>
                  <a:pt x="12544" y="50109"/>
                </a:lnTo>
                <a:lnTo>
                  <a:pt x="12544" y="56373"/>
                </a:lnTo>
                <a:lnTo>
                  <a:pt x="50176" y="56373"/>
                </a:lnTo>
                <a:lnTo>
                  <a:pt x="50176" y="50109"/>
                </a:lnTo>
                <a:close/>
              </a:path>
              <a:path w="62865" h="62865">
                <a:moveTo>
                  <a:pt x="50176" y="6263"/>
                </a:moveTo>
                <a:lnTo>
                  <a:pt x="50176" y="56373"/>
                </a:lnTo>
                <a:lnTo>
                  <a:pt x="56448" y="50109"/>
                </a:lnTo>
                <a:lnTo>
                  <a:pt x="62720" y="50109"/>
                </a:lnTo>
                <a:lnTo>
                  <a:pt x="62720" y="12527"/>
                </a:lnTo>
                <a:lnTo>
                  <a:pt x="56448" y="12527"/>
                </a:lnTo>
                <a:lnTo>
                  <a:pt x="50176" y="6263"/>
                </a:lnTo>
                <a:close/>
              </a:path>
              <a:path w="62865" h="62865">
                <a:moveTo>
                  <a:pt x="62720" y="50109"/>
                </a:moveTo>
                <a:lnTo>
                  <a:pt x="56448" y="50109"/>
                </a:lnTo>
                <a:lnTo>
                  <a:pt x="50176" y="56373"/>
                </a:lnTo>
                <a:lnTo>
                  <a:pt x="62720" y="56373"/>
                </a:lnTo>
                <a:lnTo>
                  <a:pt x="62720" y="50109"/>
                </a:lnTo>
                <a:close/>
              </a:path>
              <a:path w="62865" h="62865">
                <a:moveTo>
                  <a:pt x="12544" y="6263"/>
                </a:moveTo>
                <a:lnTo>
                  <a:pt x="6272" y="12527"/>
                </a:lnTo>
                <a:lnTo>
                  <a:pt x="12544" y="12527"/>
                </a:lnTo>
                <a:lnTo>
                  <a:pt x="12544" y="6263"/>
                </a:lnTo>
                <a:close/>
              </a:path>
              <a:path w="62865" h="62865">
                <a:moveTo>
                  <a:pt x="50176" y="6263"/>
                </a:moveTo>
                <a:lnTo>
                  <a:pt x="12544" y="6263"/>
                </a:lnTo>
                <a:lnTo>
                  <a:pt x="12544" y="12527"/>
                </a:lnTo>
                <a:lnTo>
                  <a:pt x="50176" y="12527"/>
                </a:lnTo>
                <a:lnTo>
                  <a:pt x="50176" y="6263"/>
                </a:lnTo>
                <a:close/>
              </a:path>
              <a:path w="62865" h="62865">
                <a:moveTo>
                  <a:pt x="62720" y="6263"/>
                </a:moveTo>
                <a:lnTo>
                  <a:pt x="50176" y="6263"/>
                </a:lnTo>
                <a:lnTo>
                  <a:pt x="56448" y="12527"/>
                </a:lnTo>
                <a:lnTo>
                  <a:pt x="62720" y="12527"/>
                </a:lnTo>
                <a:lnTo>
                  <a:pt x="62720" y="6263"/>
                </a:lnTo>
                <a:close/>
              </a:path>
            </a:pathLst>
          </a:custGeom>
          <a:solidFill>
            <a:srgbClr val="8B92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4820096" y="1505799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5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4813824" y="1499535"/>
            <a:ext cx="62865" cy="62865"/>
          </a:xfrm>
          <a:custGeom>
            <a:avLst/>
            <a:gdLst/>
            <a:ahLst/>
            <a:cxnLst/>
            <a:rect l="l" t="t" r="r" b="b"/>
            <a:pathLst>
              <a:path w="62865" h="62865">
                <a:moveTo>
                  <a:pt x="62720" y="0"/>
                </a:moveTo>
                <a:lnTo>
                  <a:pt x="0" y="0"/>
                </a:lnTo>
                <a:lnTo>
                  <a:pt x="0" y="62636"/>
                </a:lnTo>
                <a:lnTo>
                  <a:pt x="62720" y="62636"/>
                </a:lnTo>
                <a:lnTo>
                  <a:pt x="62720" y="56373"/>
                </a:lnTo>
                <a:lnTo>
                  <a:pt x="12544" y="56373"/>
                </a:lnTo>
                <a:lnTo>
                  <a:pt x="6272" y="50109"/>
                </a:lnTo>
                <a:lnTo>
                  <a:pt x="12544" y="50109"/>
                </a:lnTo>
                <a:lnTo>
                  <a:pt x="12544" y="12527"/>
                </a:lnTo>
                <a:lnTo>
                  <a:pt x="6272" y="12527"/>
                </a:lnTo>
                <a:lnTo>
                  <a:pt x="12544" y="6263"/>
                </a:lnTo>
                <a:lnTo>
                  <a:pt x="62720" y="6263"/>
                </a:lnTo>
                <a:lnTo>
                  <a:pt x="62720" y="0"/>
                </a:lnTo>
                <a:close/>
              </a:path>
              <a:path w="62865" h="62865">
                <a:moveTo>
                  <a:pt x="12544" y="50109"/>
                </a:moveTo>
                <a:lnTo>
                  <a:pt x="6272" y="50109"/>
                </a:lnTo>
                <a:lnTo>
                  <a:pt x="12544" y="56373"/>
                </a:lnTo>
                <a:lnTo>
                  <a:pt x="12544" y="50109"/>
                </a:lnTo>
                <a:close/>
              </a:path>
              <a:path w="62865" h="62865">
                <a:moveTo>
                  <a:pt x="50176" y="50109"/>
                </a:moveTo>
                <a:lnTo>
                  <a:pt x="12544" y="50109"/>
                </a:lnTo>
                <a:lnTo>
                  <a:pt x="12544" y="56373"/>
                </a:lnTo>
                <a:lnTo>
                  <a:pt x="50176" y="56373"/>
                </a:lnTo>
                <a:lnTo>
                  <a:pt x="50176" y="50109"/>
                </a:lnTo>
                <a:close/>
              </a:path>
              <a:path w="62865" h="62865">
                <a:moveTo>
                  <a:pt x="50176" y="6263"/>
                </a:moveTo>
                <a:lnTo>
                  <a:pt x="50176" y="56373"/>
                </a:lnTo>
                <a:lnTo>
                  <a:pt x="56448" y="50109"/>
                </a:lnTo>
                <a:lnTo>
                  <a:pt x="62720" y="50109"/>
                </a:lnTo>
                <a:lnTo>
                  <a:pt x="62720" y="12527"/>
                </a:lnTo>
                <a:lnTo>
                  <a:pt x="56448" y="12527"/>
                </a:lnTo>
                <a:lnTo>
                  <a:pt x="50176" y="6263"/>
                </a:lnTo>
                <a:close/>
              </a:path>
              <a:path w="62865" h="62865">
                <a:moveTo>
                  <a:pt x="62720" y="50109"/>
                </a:moveTo>
                <a:lnTo>
                  <a:pt x="56448" y="50109"/>
                </a:lnTo>
                <a:lnTo>
                  <a:pt x="50176" y="56373"/>
                </a:lnTo>
                <a:lnTo>
                  <a:pt x="62720" y="56373"/>
                </a:lnTo>
                <a:lnTo>
                  <a:pt x="62720" y="50109"/>
                </a:lnTo>
                <a:close/>
              </a:path>
              <a:path w="62865" h="62865">
                <a:moveTo>
                  <a:pt x="12544" y="6263"/>
                </a:moveTo>
                <a:lnTo>
                  <a:pt x="6272" y="12527"/>
                </a:lnTo>
                <a:lnTo>
                  <a:pt x="12544" y="12527"/>
                </a:lnTo>
                <a:lnTo>
                  <a:pt x="12544" y="6263"/>
                </a:lnTo>
                <a:close/>
              </a:path>
              <a:path w="62865" h="62865">
                <a:moveTo>
                  <a:pt x="50176" y="6263"/>
                </a:moveTo>
                <a:lnTo>
                  <a:pt x="12544" y="6263"/>
                </a:lnTo>
                <a:lnTo>
                  <a:pt x="12544" y="12527"/>
                </a:lnTo>
                <a:lnTo>
                  <a:pt x="50176" y="12527"/>
                </a:lnTo>
                <a:lnTo>
                  <a:pt x="50176" y="6263"/>
                </a:lnTo>
                <a:close/>
              </a:path>
              <a:path w="62865" h="62865">
                <a:moveTo>
                  <a:pt x="62720" y="6263"/>
                </a:moveTo>
                <a:lnTo>
                  <a:pt x="50176" y="6263"/>
                </a:lnTo>
                <a:lnTo>
                  <a:pt x="56448" y="12527"/>
                </a:lnTo>
                <a:lnTo>
                  <a:pt x="62720" y="12527"/>
                </a:lnTo>
                <a:lnTo>
                  <a:pt x="62720" y="6263"/>
                </a:lnTo>
                <a:close/>
              </a:path>
            </a:pathLst>
          </a:custGeom>
          <a:solidFill>
            <a:srgbClr val="8B92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3876932" y="1435333"/>
            <a:ext cx="969010" cy="0"/>
          </a:xfrm>
          <a:custGeom>
            <a:avLst/>
            <a:gdLst/>
            <a:ahLst/>
            <a:cxnLst/>
            <a:rect l="l" t="t" r="r" b="b"/>
            <a:pathLst>
              <a:path w="969009">
                <a:moveTo>
                  <a:pt x="0" y="0"/>
                </a:moveTo>
                <a:lnTo>
                  <a:pt x="968513" y="0"/>
                </a:lnTo>
              </a:path>
            </a:pathLst>
          </a:custGeom>
          <a:ln w="49065">
            <a:solidFill>
              <a:srgbClr val="55618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3845224" y="1388268"/>
            <a:ext cx="63939" cy="6385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4813215" y="1418542"/>
            <a:ext cx="63939" cy="638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1939123" y="1483876"/>
            <a:ext cx="1938655" cy="825500"/>
          </a:xfrm>
          <a:custGeom>
            <a:avLst/>
            <a:gdLst/>
            <a:ahLst/>
            <a:cxnLst/>
            <a:rect l="l" t="t" r="r" b="b"/>
            <a:pathLst>
              <a:path w="1938655" h="825500">
                <a:moveTo>
                  <a:pt x="18737" y="794808"/>
                </a:moveTo>
                <a:lnTo>
                  <a:pt x="14800" y="795278"/>
                </a:lnTo>
                <a:lnTo>
                  <a:pt x="0" y="814088"/>
                </a:lnTo>
                <a:lnTo>
                  <a:pt x="0" y="819927"/>
                </a:lnTo>
                <a:lnTo>
                  <a:pt x="7021" y="825440"/>
                </a:lnTo>
                <a:lnTo>
                  <a:pt x="24661" y="803021"/>
                </a:lnTo>
                <a:lnTo>
                  <a:pt x="24190" y="799080"/>
                </a:lnTo>
                <a:lnTo>
                  <a:pt x="18737" y="794808"/>
                </a:lnTo>
                <a:close/>
              </a:path>
              <a:path w="1938655" h="825500">
                <a:moveTo>
                  <a:pt x="57493" y="745552"/>
                </a:moveTo>
                <a:lnTo>
                  <a:pt x="53547" y="746021"/>
                </a:lnTo>
                <a:lnTo>
                  <a:pt x="33764" y="771163"/>
                </a:lnTo>
                <a:lnTo>
                  <a:pt x="34243" y="775104"/>
                </a:lnTo>
                <a:lnTo>
                  <a:pt x="39688" y="779375"/>
                </a:lnTo>
                <a:lnTo>
                  <a:pt x="43634" y="778906"/>
                </a:lnTo>
                <a:lnTo>
                  <a:pt x="63408" y="753764"/>
                </a:lnTo>
                <a:lnTo>
                  <a:pt x="62938" y="749832"/>
                </a:lnTo>
                <a:lnTo>
                  <a:pt x="57493" y="745552"/>
                </a:lnTo>
                <a:close/>
              </a:path>
              <a:path w="1938655" h="825500">
                <a:moveTo>
                  <a:pt x="96241" y="696303"/>
                </a:moveTo>
                <a:lnTo>
                  <a:pt x="92295" y="696773"/>
                </a:lnTo>
                <a:lnTo>
                  <a:pt x="72520" y="721915"/>
                </a:lnTo>
                <a:lnTo>
                  <a:pt x="72991" y="725856"/>
                </a:lnTo>
                <a:lnTo>
                  <a:pt x="78435" y="730127"/>
                </a:lnTo>
                <a:lnTo>
                  <a:pt x="82381" y="729657"/>
                </a:lnTo>
                <a:lnTo>
                  <a:pt x="102165" y="704516"/>
                </a:lnTo>
                <a:lnTo>
                  <a:pt x="101685" y="700575"/>
                </a:lnTo>
                <a:lnTo>
                  <a:pt x="96241" y="696303"/>
                </a:lnTo>
                <a:close/>
              </a:path>
              <a:path w="1938655" h="825500">
                <a:moveTo>
                  <a:pt x="134988" y="647046"/>
                </a:moveTo>
                <a:lnTo>
                  <a:pt x="131051" y="647525"/>
                </a:lnTo>
                <a:lnTo>
                  <a:pt x="111268" y="672658"/>
                </a:lnTo>
                <a:lnTo>
                  <a:pt x="111738" y="676599"/>
                </a:lnTo>
                <a:lnTo>
                  <a:pt x="117191" y="680870"/>
                </a:lnTo>
                <a:lnTo>
                  <a:pt x="121129" y="680401"/>
                </a:lnTo>
                <a:lnTo>
                  <a:pt x="140912" y="655259"/>
                </a:lnTo>
                <a:lnTo>
                  <a:pt x="140442" y="651327"/>
                </a:lnTo>
                <a:lnTo>
                  <a:pt x="134988" y="647046"/>
                </a:lnTo>
                <a:close/>
              </a:path>
              <a:path w="1938655" h="825500">
                <a:moveTo>
                  <a:pt x="173745" y="597798"/>
                </a:moveTo>
                <a:lnTo>
                  <a:pt x="169798" y="598268"/>
                </a:lnTo>
                <a:lnTo>
                  <a:pt x="150015" y="623410"/>
                </a:lnTo>
                <a:lnTo>
                  <a:pt x="150494" y="627351"/>
                </a:lnTo>
                <a:lnTo>
                  <a:pt x="155939" y="631622"/>
                </a:lnTo>
                <a:lnTo>
                  <a:pt x="159885" y="631152"/>
                </a:lnTo>
                <a:lnTo>
                  <a:pt x="179660" y="606011"/>
                </a:lnTo>
                <a:lnTo>
                  <a:pt x="179189" y="602070"/>
                </a:lnTo>
                <a:lnTo>
                  <a:pt x="173745" y="597798"/>
                </a:lnTo>
                <a:close/>
              </a:path>
              <a:path w="1938655" h="825500">
                <a:moveTo>
                  <a:pt x="212492" y="548541"/>
                </a:moveTo>
                <a:lnTo>
                  <a:pt x="208546" y="549020"/>
                </a:lnTo>
                <a:lnTo>
                  <a:pt x="188771" y="574162"/>
                </a:lnTo>
                <a:lnTo>
                  <a:pt x="189242" y="578094"/>
                </a:lnTo>
                <a:lnTo>
                  <a:pt x="194686" y="582365"/>
                </a:lnTo>
                <a:lnTo>
                  <a:pt x="198633" y="581895"/>
                </a:lnTo>
                <a:lnTo>
                  <a:pt x="218416" y="556754"/>
                </a:lnTo>
                <a:lnTo>
                  <a:pt x="217937" y="552822"/>
                </a:lnTo>
                <a:lnTo>
                  <a:pt x="212492" y="548541"/>
                </a:lnTo>
                <a:close/>
              </a:path>
              <a:path w="1938655" h="825500">
                <a:moveTo>
                  <a:pt x="236836" y="513068"/>
                </a:moveTo>
                <a:lnTo>
                  <a:pt x="227519" y="524905"/>
                </a:lnTo>
                <a:lnTo>
                  <a:pt x="227989" y="528846"/>
                </a:lnTo>
                <a:lnTo>
                  <a:pt x="233443" y="533117"/>
                </a:lnTo>
                <a:lnTo>
                  <a:pt x="237380" y="532647"/>
                </a:lnTo>
                <a:lnTo>
                  <a:pt x="245963" y="521738"/>
                </a:lnTo>
                <a:lnTo>
                  <a:pt x="244558" y="521738"/>
                </a:lnTo>
                <a:lnTo>
                  <a:pt x="240629" y="521173"/>
                </a:lnTo>
                <a:lnTo>
                  <a:pt x="236465" y="515640"/>
                </a:lnTo>
                <a:lnTo>
                  <a:pt x="236836" y="513068"/>
                </a:lnTo>
                <a:close/>
              </a:path>
              <a:path w="1938655" h="825500">
                <a:moveTo>
                  <a:pt x="244715" y="507584"/>
                </a:moveTo>
                <a:lnTo>
                  <a:pt x="242122" y="507899"/>
                </a:lnTo>
                <a:lnTo>
                  <a:pt x="239157" y="510121"/>
                </a:lnTo>
                <a:lnTo>
                  <a:pt x="236836" y="513068"/>
                </a:lnTo>
                <a:lnTo>
                  <a:pt x="236465" y="515640"/>
                </a:lnTo>
                <a:lnTo>
                  <a:pt x="240629" y="521173"/>
                </a:lnTo>
                <a:lnTo>
                  <a:pt x="244558" y="521738"/>
                </a:lnTo>
                <a:lnTo>
                  <a:pt x="247982" y="519172"/>
                </a:lnTo>
                <a:lnTo>
                  <a:pt x="250638" y="515796"/>
                </a:lnTo>
                <a:lnTo>
                  <a:pt x="250168" y="511864"/>
                </a:lnTo>
                <a:lnTo>
                  <a:pt x="244715" y="507584"/>
                </a:lnTo>
                <a:close/>
              </a:path>
              <a:path w="1938655" h="825500">
                <a:moveTo>
                  <a:pt x="247982" y="519172"/>
                </a:moveTo>
                <a:lnTo>
                  <a:pt x="244558" y="521738"/>
                </a:lnTo>
                <a:lnTo>
                  <a:pt x="245963" y="521738"/>
                </a:lnTo>
                <a:lnTo>
                  <a:pt x="247982" y="519172"/>
                </a:lnTo>
                <a:close/>
              </a:path>
              <a:path w="1938655" h="825500">
                <a:moveTo>
                  <a:pt x="259078" y="507584"/>
                </a:moveTo>
                <a:lnTo>
                  <a:pt x="244715" y="507584"/>
                </a:lnTo>
                <a:lnTo>
                  <a:pt x="250168" y="511864"/>
                </a:lnTo>
                <a:lnTo>
                  <a:pt x="250638" y="515796"/>
                </a:lnTo>
                <a:lnTo>
                  <a:pt x="247982" y="519172"/>
                </a:lnTo>
                <a:lnTo>
                  <a:pt x="258548" y="511255"/>
                </a:lnTo>
                <a:lnTo>
                  <a:pt x="259078" y="507584"/>
                </a:lnTo>
                <a:close/>
              </a:path>
              <a:path w="1938655" h="825500">
                <a:moveTo>
                  <a:pt x="239157" y="510121"/>
                </a:moveTo>
                <a:lnTo>
                  <a:pt x="237032" y="511716"/>
                </a:lnTo>
                <a:lnTo>
                  <a:pt x="236836" y="513068"/>
                </a:lnTo>
                <a:lnTo>
                  <a:pt x="239157" y="510121"/>
                </a:lnTo>
                <a:close/>
              </a:path>
              <a:path w="1938655" h="825500">
                <a:moveTo>
                  <a:pt x="242122" y="507899"/>
                </a:moveTo>
                <a:lnTo>
                  <a:pt x="240777" y="508062"/>
                </a:lnTo>
                <a:lnTo>
                  <a:pt x="239157" y="510121"/>
                </a:lnTo>
                <a:lnTo>
                  <a:pt x="242122" y="507899"/>
                </a:lnTo>
                <a:close/>
              </a:path>
              <a:path w="1938655" h="825500">
                <a:moveTo>
                  <a:pt x="251022" y="501233"/>
                </a:moveTo>
                <a:lnTo>
                  <a:pt x="242122" y="507899"/>
                </a:lnTo>
                <a:lnTo>
                  <a:pt x="244715" y="507584"/>
                </a:lnTo>
                <a:lnTo>
                  <a:pt x="259078" y="507584"/>
                </a:lnTo>
                <a:lnTo>
                  <a:pt x="259114" y="507332"/>
                </a:lnTo>
                <a:lnTo>
                  <a:pt x="254959" y="501790"/>
                </a:lnTo>
                <a:lnTo>
                  <a:pt x="251022" y="501233"/>
                </a:lnTo>
                <a:close/>
              </a:path>
              <a:path w="1938655" h="825500">
                <a:moveTo>
                  <a:pt x="301198" y="463686"/>
                </a:moveTo>
                <a:lnTo>
                  <a:pt x="298428" y="465687"/>
                </a:lnTo>
                <a:lnTo>
                  <a:pt x="275587" y="482825"/>
                </a:lnTo>
                <a:lnTo>
                  <a:pt x="275030" y="486757"/>
                </a:lnTo>
                <a:lnTo>
                  <a:pt x="279185" y="492299"/>
                </a:lnTo>
                <a:lnTo>
                  <a:pt x="283114" y="492855"/>
                </a:lnTo>
                <a:lnTo>
                  <a:pt x="308725" y="473690"/>
                </a:lnTo>
                <a:lnTo>
                  <a:pt x="309291" y="469776"/>
                </a:lnTo>
                <a:lnTo>
                  <a:pt x="305136" y="464208"/>
                </a:lnTo>
                <a:lnTo>
                  <a:pt x="301198" y="463686"/>
                </a:lnTo>
                <a:close/>
              </a:path>
              <a:path w="1938655" h="825500">
                <a:moveTo>
                  <a:pt x="351410" y="426104"/>
                </a:moveTo>
                <a:lnTo>
                  <a:pt x="348622" y="428105"/>
                </a:lnTo>
                <a:lnTo>
                  <a:pt x="328499" y="443155"/>
                </a:lnTo>
                <a:lnTo>
                  <a:pt x="325799" y="445243"/>
                </a:lnTo>
                <a:lnTo>
                  <a:pt x="325189" y="449158"/>
                </a:lnTo>
                <a:lnTo>
                  <a:pt x="329370" y="454725"/>
                </a:lnTo>
                <a:lnTo>
                  <a:pt x="333290" y="455247"/>
                </a:lnTo>
                <a:lnTo>
                  <a:pt x="358901" y="436108"/>
                </a:lnTo>
                <a:lnTo>
                  <a:pt x="359424" y="432193"/>
                </a:lnTo>
                <a:lnTo>
                  <a:pt x="357421" y="429410"/>
                </a:lnTo>
                <a:lnTo>
                  <a:pt x="355330" y="426626"/>
                </a:lnTo>
                <a:lnTo>
                  <a:pt x="351410" y="426104"/>
                </a:lnTo>
                <a:close/>
              </a:path>
              <a:path w="1938655" h="825500">
                <a:moveTo>
                  <a:pt x="401586" y="388522"/>
                </a:moveTo>
                <a:lnTo>
                  <a:pt x="398799" y="390523"/>
                </a:lnTo>
                <a:lnTo>
                  <a:pt x="378676" y="405573"/>
                </a:lnTo>
                <a:lnTo>
                  <a:pt x="375975" y="407661"/>
                </a:lnTo>
                <a:lnTo>
                  <a:pt x="375366" y="411576"/>
                </a:lnTo>
                <a:lnTo>
                  <a:pt x="379547" y="417143"/>
                </a:lnTo>
                <a:lnTo>
                  <a:pt x="383467" y="417665"/>
                </a:lnTo>
                <a:lnTo>
                  <a:pt x="409078" y="398526"/>
                </a:lnTo>
                <a:lnTo>
                  <a:pt x="409601" y="394611"/>
                </a:lnTo>
                <a:lnTo>
                  <a:pt x="407597" y="391828"/>
                </a:lnTo>
                <a:lnTo>
                  <a:pt x="405506" y="389044"/>
                </a:lnTo>
                <a:lnTo>
                  <a:pt x="401586" y="388522"/>
                </a:lnTo>
                <a:close/>
              </a:path>
              <a:path w="1938655" h="825500">
                <a:moveTo>
                  <a:pt x="451763" y="350940"/>
                </a:moveTo>
                <a:lnTo>
                  <a:pt x="448975" y="352941"/>
                </a:lnTo>
                <a:lnTo>
                  <a:pt x="428853" y="367991"/>
                </a:lnTo>
                <a:lnTo>
                  <a:pt x="426152" y="370079"/>
                </a:lnTo>
                <a:lnTo>
                  <a:pt x="425542" y="373993"/>
                </a:lnTo>
                <a:lnTo>
                  <a:pt x="429724" y="379561"/>
                </a:lnTo>
                <a:lnTo>
                  <a:pt x="433644" y="380083"/>
                </a:lnTo>
                <a:lnTo>
                  <a:pt x="459255" y="360944"/>
                </a:lnTo>
                <a:lnTo>
                  <a:pt x="459777" y="357029"/>
                </a:lnTo>
                <a:lnTo>
                  <a:pt x="457774" y="354245"/>
                </a:lnTo>
                <a:lnTo>
                  <a:pt x="455683" y="351462"/>
                </a:lnTo>
                <a:lnTo>
                  <a:pt x="451763" y="350940"/>
                </a:lnTo>
                <a:close/>
              </a:path>
              <a:path w="1938655" h="825500">
                <a:moveTo>
                  <a:pt x="479866" y="329793"/>
                </a:moveTo>
                <a:lnTo>
                  <a:pt x="479029" y="330409"/>
                </a:lnTo>
                <a:lnTo>
                  <a:pt x="476329" y="332497"/>
                </a:lnTo>
                <a:lnTo>
                  <a:pt x="475719" y="336411"/>
                </a:lnTo>
                <a:lnTo>
                  <a:pt x="479900" y="341979"/>
                </a:lnTo>
                <a:lnTo>
                  <a:pt x="483820" y="342501"/>
                </a:lnTo>
                <a:lnTo>
                  <a:pt x="486941" y="340152"/>
                </a:lnTo>
                <a:lnTo>
                  <a:pt x="485998" y="340152"/>
                </a:lnTo>
                <a:lnTo>
                  <a:pt x="482165" y="339021"/>
                </a:lnTo>
                <a:lnTo>
                  <a:pt x="480510" y="335976"/>
                </a:lnTo>
                <a:lnTo>
                  <a:pt x="478942" y="332845"/>
                </a:lnTo>
                <a:lnTo>
                  <a:pt x="479866" y="329793"/>
                </a:lnTo>
                <a:close/>
              </a:path>
              <a:path w="1938655" h="825500">
                <a:moveTo>
                  <a:pt x="485863" y="325999"/>
                </a:moveTo>
                <a:lnTo>
                  <a:pt x="482808" y="327622"/>
                </a:lnTo>
                <a:lnTo>
                  <a:pt x="479866" y="329793"/>
                </a:lnTo>
                <a:lnTo>
                  <a:pt x="478942" y="332845"/>
                </a:lnTo>
                <a:lnTo>
                  <a:pt x="480510" y="335976"/>
                </a:lnTo>
                <a:lnTo>
                  <a:pt x="482165" y="339021"/>
                </a:lnTo>
                <a:lnTo>
                  <a:pt x="485998" y="340152"/>
                </a:lnTo>
                <a:lnTo>
                  <a:pt x="489353" y="338337"/>
                </a:lnTo>
                <a:lnTo>
                  <a:pt x="492619" y="335976"/>
                </a:lnTo>
                <a:lnTo>
                  <a:pt x="493141" y="331975"/>
                </a:lnTo>
                <a:lnTo>
                  <a:pt x="489047" y="326494"/>
                </a:lnTo>
                <a:lnTo>
                  <a:pt x="485863" y="325999"/>
                </a:lnTo>
                <a:close/>
              </a:path>
              <a:path w="1938655" h="825500">
                <a:moveTo>
                  <a:pt x="489353" y="338337"/>
                </a:moveTo>
                <a:lnTo>
                  <a:pt x="485998" y="340152"/>
                </a:lnTo>
                <a:lnTo>
                  <a:pt x="486941" y="340152"/>
                </a:lnTo>
                <a:lnTo>
                  <a:pt x="489353" y="338337"/>
                </a:lnTo>
                <a:close/>
              </a:path>
              <a:path w="1938655" h="825500">
                <a:moveTo>
                  <a:pt x="504727" y="315967"/>
                </a:moveTo>
                <a:lnTo>
                  <a:pt x="501678" y="317620"/>
                </a:lnTo>
                <a:lnTo>
                  <a:pt x="485863" y="325999"/>
                </a:lnTo>
                <a:lnTo>
                  <a:pt x="489047" y="326494"/>
                </a:lnTo>
                <a:lnTo>
                  <a:pt x="493141" y="331975"/>
                </a:lnTo>
                <a:lnTo>
                  <a:pt x="492619" y="335976"/>
                </a:lnTo>
                <a:lnTo>
                  <a:pt x="489353" y="338337"/>
                </a:lnTo>
                <a:lnTo>
                  <a:pt x="507602" y="328669"/>
                </a:lnTo>
                <a:lnTo>
                  <a:pt x="510651" y="327103"/>
                </a:lnTo>
                <a:lnTo>
                  <a:pt x="511783" y="323275"/>
                </a:lnTo>
                <a:lnTo>
                  <a:pt x="510215" y="320230"/>
                </a:lnTo>
                <a:lnTo>
                  <a:pt x="508560" y="317185"/>
                </a:lnTo>
                <a:lnTo>
                  <a:pt x="504727" y="315967"/>
                </a:lnTo>
                <a:close/>
              </a:path>
              <a:path w="1938655" h="825500">
                <a:moveTo>
                  <a:pt x="482808" y="327622"/>
                </a:moveTo>
                <a:lnTo>
                  <a:pt x="480074" y="329104"/>
                </a:lnTo>
                <a:lnTo>
                  <a:pt x="479866" y="329793"/>
                </a:lnTo>
                <a:lnTo>
                  <a:pt x="482808" y="327622"/>
                </a:lnTo>
                <a:close/>
              </a:path>
              <a:path w="1938655" h="825500">
                <a:moveTo>
                  <a:pt x="485127" y="325885"/>
                </a:moveTo>
                <a:lnTo>
                  <a:pt x="482808" y="327622"/>
                </a:lnTo>
                <a:lnTo>
                  <a:pt x="485863" y="325999"/>
                </a:lnTo>
                <a:lnTo>
                  <a:pt x="485127" y="325885"/>
                </a:lnTo>
                <a:close/>
              </a:path>
              <a:path w="1938655" h="825500">
                <a:moveTo>
                  <a:pt x="560131" y="286650"/>
                </a:moveTo>
                <a:lnTo>
                  <a:pt x="557082" y="288216"/>
                </a:lnTo>
                <a:lnTo>
                  <a:pt x="534955" y="299960"/>
                </a:lnTo>
                <a:lnTo>
                  <a:pt x="531906" y="301613"/>
                </a:lnTo>
                <a:lnTo>
                  <a:pt x="530687" y="305441"/>
                </a:lnTo>
                <a:lnTo>
                  <a:pt x="533997" y="311531"/>
                </a:lnTo>
                <a:lnTo>
                  <a:pt x="537743" y="312662"/>
                </a:lnTo>
                <a:lnTo>
                  <a:pt x="540792" y="311009"/>
                </a:lnTo>
                <a:lnTo>
                  <a:pt x="563005" y="299264"/>
                </a:lnTo>
                <a:lnTo>
                  <a:pt x="566054" y="297698"/>
                </a:lnTo>
                <a:lnTo>
                  <a:pt x="567187" y="293871"/>
                </a:lnTo>
                <a:lnTo>
                  <a:pt x="565532" y="290826"/>
                </a:lnTo>
                <a:lnTo>
                  <a:pt x="563964" y="287781"/>
                </a:lnTo>
                <a:lnTo>
                  <a:pt x="560131" y="286650"/>
                </a:lnTo>
                <a:close/>
              </a:path>
              <a:path w="1938655" h="825500">
                <a:moveTo>
                  <a:pt x="615534" y="257245"/>
                </a:moveTo>
                <a:lnTo>
                  <a:pt x="612485" y="258811"/>
                </a:lnTo>
                <a:lnTo>
                  <a:pt x="590358" y="270643"/>
                </a:lnTo>
                <a:lnTo>
                  <a:pt x="587222" y="272209"/>
                </a:lnTo>
                <a:lnTo>
                  <a:pt x="586090" y="276036"/>
                </a:lnTo>
                <a:lnTo>
                  <a:pt x="587745" y="279081"/>
                </a:lnTo>
                <a:lnTo>
                  <a:pt x="589313" y="282126"/>
                </a:lnTo>
                <a:lnTo>
                  <a:pt x="593146" y="283257"/>
                </a:lnTo>
                <a:lnTo>
                  <a:pt x="596195" y="281691"/>
                </a:lnTo>
                <a:lnTo>
                  <a:pt x="621458" y="268294"/>
                </a:lnTo>
                <a:lnTo>
                  <a:pt x="622590" y="264466"/>
                </a:lnTo>
                <a:lnTo>
                  <a:pt x="620935" y="261421"/>
                </a:lnTo>
                <a:lnTo>
                  <a:pt x="619367" y="258376"/>
                </a:lnTo>
                <a:lnTo>
                  <a:pt x="615534" y="257245"/>
                </a:lnTo>
                <a:close/>
              </a:path>
              <a:path w="1938655" h="825500">
                <a:moveTo>
                  <a:pt x="670937" y="227841"/>
                </a:moveTo>
                <a:lnTo>
                  <a:pt x="667888" y="229494"/>
                </a:lnTo>
                <a:lnTo>
                  <a:pt x="645675" y="241238"/>
                </a:lnTo>
                <a:lnTo>
                  <a:pt x="642626" y="242804"/>
                </a:lnTo>
                <a:lnTo>
                  <a:pt x="641493" y="246632"/>
                </a:lnTo>
                <a:lnTo>
                  <a:pt x="643148" y="249677"/>
                </a:lnTo>
                <a:lnTo>
                  <a:pt x="644716" y="252722"/>
                </a:lnTo>
                <a:lnTo>
                  <a:pt x="648549" y="253940"/>
                </a:lnTo>
                <a:lnTo>
                  <a:pt x="651598" y="252287"/>
                </a:lnTo>
                <a:lnTo>
                  <a:pt x="673725" y="240542"/>
                </a:lnTo>
                <a:lnTo>
                  <a:pt x="676774" y="238889"/>
                </a:lnTo>
                <a:lnTo>
                  <a:pt x="677993" y="235062"/>
                </a:lnTo>
                <a:lnTo>
                  <a:pt x="674683" y="228972"/>
                </a:lnTo>
                <a:lnTo>
                  <a:pt x="670937" y="227841"/>
                </a:lnTo>
                <a:close/>
              </a:path>
              <a:path w="1938655" h="825500">
                <a:moveTo>
                  <a:pt x="726341" y="198436"/>
                </a:moveTo>
                <a:lnTo>
                  <a:pt x="723292" y="200089"/>
                </a:lnTo>
                <a:lnTo>
                  <a:pt x="701078" y="211834"/>
                </a:lnTo>
                <a:lnTo>
                  <a:pt x="698029" y="213487"/>
                </a:lnTo>
                <a:lnTo>
                  <a:pt x="696897" y="217227"/>
                </a:lnTo>
                <a:lnTo>
                  <a:pt x="698465" y="220272"/>
                </a:lnTo>
                <a:lnTo>
                  <a:pt x="700120" y="223317"/>
                </a:lnTo>
                <a:lnTo>
                  <a:pt x="703953" y="224535"/>
                </a:lnTo>
                <a:lnTo>
                  <a:pt x="707002" y="222882"/>
                </a:lnTo>
                <a:lnTo>
                  <a:pt x="729128" y="211138"/>
                </a:lnTo>
                <a:lnTo>
                  <a:pt x="732177" y="209485"/>
                </a:lnTo>
                <a:lnTo>
                  <a:pt x="733397" y="205744"/>
                </a:lnTo>
                <a:lnTo>
                  <a:pt x="731742" y="202699"/>
                </a:lnTo>
                <a:lnTo>
                  <a:pt x="730086" y="199567"/>
                </a:lnTo>
                <a:lnTo>
                  <a:pt x="726341" y="198436"/>
                </a:lnTo>
                <a:close/>
              </a:path>
              <a:path w="1938655" h="825500">
                <a:moveTo>
                  <a:pt x="781744" y="169032"/>
                </a:moveTo>
                <a:lnTo>
                  <a:pt x="756481" y="182429"/>
                </a:lnTo>
                <a:lnTo>
                  <a:pt x="753432" y="184082"/>
                </a:lnTo>
                <a:lnTo>
                  <a:pt x="752300" y="187823"/>
                </a:lnTo>
                <a:lnTo>
                  <a:pt x="753868" y="190868"/>
                </a:lnTo>
                <a:lnTo>
                  <a:pt x="755523" y="194000"/>
                </a:lnTo>
                <a:lnTo>
                  <a:pt x="759356" y="195131"/>
                </a:lnTo>
                <a:lnTo>
                  <a:pt x="762405" y="193478"/>
                </a:lnTo>
                <a:lnTo>
                  <a:pt x="784532" y="181733"/>
                </a:lnTo>
                <a:lnTo>
                  <a:pt x="787580" y="180080"/>
                </a:lnTo>
                <a:lnTo>
                  <a:pt x="788713" y="176340"/>
                </a:lnTo>
                <a:lnTo>
                  <a:pt x="787145" y="173295"/>
                </a:lnTo>
                <a:lnTo>
                  <a:pt x="785490" y="170250"/>
                </a:lnTo>
                <a:lnTo>
                  <a:pt x="781744" y="169032"/>
                </a:lnTo>
                <a:close/>
              </a:path>
              <a:path w="1938655" h="825500">
                <a:moveTo>
                  <a:pt x="837060" y="139627"/>
                </a:moveTo>
                <a:lnTo>
                  <a:pt x="834011" y="141280"/>
                </a:lnTo>
                <a:lnTo>
                  <a:pt x="811885" y="153025"/>
                </a:lnTo>
                <a:lnTo>
                  <a:pt x="808836" y="154678"/>
                </a:lnTo>
                <a:lnTo>
                  <a:pt x="807616" y="158418"/>
                </a:lnTo>
                <a:lnTo>
                  <a:pt x="809271" y="161550"/>
                </a:lnTo>
                <a:lnTo>
                  <a:pt x="810927" y="164595"/>
                </a:lnTo>
                <a:lnTo>
                  <a:pt x="814672" y="165726"/>
                </a:lnTo>
                <a:lnTo>
                  <a:pt x="817721" y="164073"/>
                </a:lnTo>
                <a:lnTo>
                  <a:pt x="839935" y="152329"/>
                </a:lnTo>
                <a:lnTo>
                  <a:pt x="842984" y="150763"/>
                </a:lnTo>
                <a:lnTo>
                  <a:pt x="844116" y="146935"/>
                </a:lnTo>
                <a:lnTo>
                  <a:pt x="842548" y="143890"/>
                </a:lnTo>
                <a:lnTo>
                  <a:pt x="840893" y="140845"/>
                </a:lnTo>
                <a:lnTo>
                  <a:pt x="837060" y="139627"/>
                </a:lnTo>
                <a:close/>
              </a:path>
              <a:path w="1938655" h="825500">
                <a:moveTo>
                  <a:pt x="892464" y="110310"/>
                </a:moveTo>
                <a:lnTo>
                  <a:pt x="889415" y="111876"/>
                </a:lnTo>
                <a:lnTo>
                  <a:pt x="867288" y="123620"/>
                </a:lnTo>
                <a:lnTo>
                  <a:pt x="864239" y="125273"/>
                </a:lnTo>
                <a:lnTo>
                  <a:pt x="863020" y="129101"/>
                </a:lnTo>
                <a:lnTo>
                  <a:pt x="866330" y="135191"/>
                </a:lnTo>
                <a:lnTo>
                  <a:pt x="870076" y="136322"/>
                </a:lnTo>
                <a:lnTo>
                  <a:pt x="873125" y="134756"/>
                </a:lnTo>
                <a:lnTo>
                  <a:pt x="895338" y="122924"/>
                </a:lnTo>
                <a:lnTo>
                  <a:pt x="898387" y="121358"/>
                </a:lnTo>
                <a:lnTo>
                  <a:pt x="899520" y="117531"/>
                </a:lnTo>
                <a:lnTo>
                  <a:pt x="897864" y="114486"/>
                </a:lnTo>
                <a:lnTo>
                  <a:pt x="896296" y="111441"/>
                </a:lnTo>
                <a:lnTo>
                  <a:pt x="892464" y="110310"/>
                </a:lnTo>
                <a:close/>
              </a:path>
              <a:path w="1938655" h="825500">
                <a:moveTo>
                  <a:pt x="947867" y="80905"/>
                </a:moveTo>
                <a:lnTo>
                  <a:pt x="944818" y="82471"/>
                </a:lnTo>
                <a:lnTo>
                  <a:pt x="922691" y="94303"/>
                </a:lnTo>
                <a:lnTo>
                  <a:pt x="919555" y="95869"/>
                </a:lnTo>
                <a:lnTo>
                  <a:pt x="918423" y="99696"/>
                </a:lnTo>
                <a:lnTo>
                  <a:pt x="920078" y="102741"/>
                </a:lnTo>
                <a:lnTo>
                  <a:pt x="921646" y="105786"/>
                </a:lnTo>
                <a:lnTo>
                  <a:pt x="925479" y="106917"/>
                </a:lnTo>
                <a:lnTo>
                  <a:pt x="928528" y="105351"/>
                </a:lnTo>
                <a:lnTo>
                  <a:pt x="953790" y="91954"/>
                </a:lnTo>
                <a:lnTo>
                  <a:pt x="954923" y="88126"/>
                </a:lnTo>
                <a:lnTo>
                  <a:pt x="953268" y="85081"/>
                </a:lnTo>
                <a:lnTo>
                  <a:pt x="951700" y="82036"/>
                </a:lnTo>
                <a:lnTo>
                  <a:pt x="947867" y="80905"/>
                </a:lnTo>
                <a:close/>
              </a:path>
              <a:path w="1938655" h="825500">
                <a:moveTo>
                  <a:pt x="1010413" y="66986"/>
                </a:moveTo>
                <a:lnTo>
                  <a:pt x="978530" y="69335"/>
                </a:lnTo>
                <a:lnTo>
                  <a:pt x="975917" y="72293"/>
                </a:lnTo>
                <a:lnTo>
                  <a:pt x="976178" y="75773"/>
                </a:lnTo>
                <a:lnTo>
                  <a:pt x="976353" y="79165"/>
                </a:lnTo>
                <a:lnTo>
                  <a:pt x="979401" y="81775"/>
                </a:lnTo>
                <a:lnTo>
                  <a:pt x="1011285" y="79513"/>
                </a:lnTo>
                <a:lnTo>
                  <a:pt x="1013898" y="76469"/>
                </a:lnTo>
                <a:lnTo>
                  <a:pt x="1013637" y="73076"/>
                </a:lnTo>
                <a:lnTo>
                  <a:pt x="1013462" y="69596"/>
                </a:lnTo>
                <a:lnTo>
                  <a:pt x="1010413" y="66986"/>
                </a:lnTo>
                <a:close/>
              </a:path>
              <a:path w="1938655" h="825500">
                <a:moveTo>
                  <a:pt x="1072960" y="62462"/>
                </a:moveTo>
                <a:lnTo>
                  <a:pt x="1041077" y="64811"/>
                </a:lnTo>
                <a:lnTo>
                  <a:pt x="1038464" y="67769"/>
                </a:lnTo>
                <a:lnTo>
                  <a:pt x="1038986" y="74642"/>
                </a:lnTo>
                <a:lnTo>
                  <a:pt x="1041948" y="77252"/>
                </a:lnTo>
                <a:lnTo>
                  <a:pt x="1073918" y="74990"/>
                </a:lnTo>
                <a:lnTo>
                  <a:pt x="1076444" y="71945"/>
                </a:lnTo>
                <a:lnTo>
                  <a:pt x="1076270" y="68552"/>
                </a:lnTo>
                <a:lnTo>
                  <a:pt x="1076009" y="65072"/>
                </a:lnTo>
                <a:lnTo>
                  <a:pt x="1072960" y="62462"/>
                </a:lnTo>
                <a:close/>
              </a:path>
              <a:path w="1938655" h="825500">
                <a:moveTo>
                  <a:pt x="1135506" y="57939"/>
                </a:moveTo>
                <a:lnTo>
                  <a:pt x="1103623" y="60287"/>
                </a:lnTo>
                <a:lnTo>
                  <a:pt x="1101010" y="63245"/>
                </a:lnTo>
                <a:lnTo>
                  <a:pt x="1101533" y="70205"/>
                </a:lnTo>
                <a:lnTo>
                  <a:pt x="1104495" y="72728"/>
                </a:lnTo>
                <a:lnTo>
                  <a:pt x="1136465" y="70466"/>
                </a:lnTo>
                <a:lnTo>
                  <a:pt x="1139078" y="67421"/>
                </a:lnTo>
                <a:lnTo>
                  <a:pt x="1138555" y="60548"/>
                </a:lnTo>
                <a:lnTo>
                  <a:pt x="1135506" y="57939"/>
                </a:lnTo>
                <a:close/>
              </a:path>
              <a:path w="1938655" h="825500">
                <a:moveTo>
                  <a:pt x="1198053" y="53415"/>
                </a:moveTo>
                <a:lnTo>
                  <a:pt x="1166170" y="55764"/>
                </a:lnTo>
                <a:lnTo>
                  <a:pt x="1163557" y="58722"/>
                </a:lnTo>
                <a:lnTo>
                  <a:pt x="1164079" y="65681"/>
                </a:lnTo>
                <a:lnTo>
                  <a:pt x="1167041" y="68204"/>
                </a:lnTo>
                <a:lnTo>
                  <a:pt x="1170526" y="68030"/>
                </a:lnTo>
                <a:lnTo>
                  <a:pt x="1199011" y="65942"/>
                </a:lnTo>
                <a:lnTo>
                  <a:pt x="1201625" y="62897"/>
                </a:lnTo>
                <a:lnTo>
                  <a:pt x="1201102" y="56025"/>
                </a:lnTo>
                <a:lnTo>
                  <a:pt x="1198053" y="53415"/>
                </a:lnTo>
                <a:close/>
              </a:path>
              <a:path w="1938655" h="825500">
                <a:moveTo>
                  <a:pt x="1260687" y="48891"/>
                </a:moveTo>
                <a:lnTo>
                  <a:pt x="1228717" y="51240"/>
                </a:lnTo>
                <a:lnTo>
                  <a:pt x="1226103" y="54198"/>
                </a:lnTo>
                <a:lnTo>
                  <a:pt x="1226626" y="61157"/>
                </a:lnTo>
                <a:lnTo>
                  <a:pt x="1229588" y="63680"/>
                </a:lnTo>
                <a:lnTo>
                  <a:pt x="1233072" y="63506"/>
                </a:lnTo>
                <a:lnTo>
                  <a:pt x="1261558" y="61418"/>
                </a:lnTo>
                <a:lnTo>
                  <a:pt x="1264171" y="58374"/>
                </a:lnTo>
                <a:lnTo>
                  <a:pt x="1263649" y="51501"/>
                </a:lnTo>
                <a:lnTo>
                  <a:pt x="1260687" y="48891"/>
                </a:lnTo>
                <a:close/>
              </a:path>
              <a:path w="1938655" h="825500">
                <a:moveTo>
                  <a:pt x="1323233" y="44367"/>
                </a:moveTo>
                <a:lnTo>
                  <a:pt x="1291263" y="46716"/>
                </a:lnTo>
                <a:lnTo>
                  <a:pt x="1288650" y="49674"/>
                </a:lnTo>
                <a:lnTo>
                  <a:pt x="1289172" y="56634"/>
                </a:lnTo>
                <a:lnTo>
                  <a:pt x="1292221" y="59156"/>
                </a:lnTo>
                <a:lnTo>
                  <a:pt x="1295619" y="58982"/>
                </a:lnTo>
                <a:lnTo>
                  <a:pt x="1324104" y="56895"/>
                </a:lnTo>
                <a:lnTo>
                  <a:pt x="1326718" y="53850"/>
                </a:lnTo>
                <a:lnTo>
                  <a:pt x="1326195" y="46977"/>
                </a:lnTo>
                <a:lnTo>
                  <a:pt x="1323233" y="44367"/>
                </a:lnTo>
                <a:close/>
              </a:path>
              <a:path w="1938655" h="825500">
                <a:moveTo>
                  <a:pt x="1385780" y="39843"/>
                </a:moveTo>
                <a:lnTo>
                  <a:pt x="1353810" y="42192"/>
                </a:lnTo>
                <a:lnTo>
                  <a:pt x="1351196" y="45150"/>
                </a:lnTo>
                <a:lnTo>
                  <a:pt x="1351719" y="52110"/>
                </a:lnTo>
                <a:lnTo>
                  <a:pt x="1354768" y="54720"/>
                </a:lnTo>
                <a:lnTo>
                  <a:pt x="1386651" y="52371"/>
                </a:lnTo>
                <a:lnTo>
                  <a:pt x="1389264" y="49413"/>
                </a:lnTo>
                <a:lnTo>
                  <a:pt x="1388742" y="42453"/>
                </a:lnTo>
                <a:lnTo>
                  <a:pt x="1385780" y="39843"/>
                </a:lnTo>
                <a:close/>
              </a:path>
              <a:path w="1938655" h="825500">
                <a:moveTo>
                  <a:pt x="1448326" y="35320"/>
                </a:moveTo>
                <a:lnTo>
                  <a:pt x="1416356" y="37669"/>
                </a:lnTo>
                <a:lnTo>
                  <a:pt x="1413830" y="40626"/>
                </a:lnTo>
                <a:lnTo>
                  <a:pt x="1414004" y="44106"/>
                </a:lnTo>
                <a:lnTo>
                  <a:pt x="1414265" y="47586"/>
                </a:lnTo>
                <a:lnTo>
                  <a:pt x="1417314" y="50196"/>
                </a:lnTo>
                <a:lnTo>
                  <a:pt x="1449197" y="47847"/>
                </a:lnTo>
                <a:lnTo>
                  <a:pt x="1451811" y="44889"/>
                </a:lnTo>
                <a:lnTo>
                  <a:pt x="1451288" y="37930"/>
                </a:lnTo>
                <a:lnTo>
                  <a:pt x="1448326" y="35320"/>
                </a:lnTo>
                <a:close/>
              </a:path>
              <a:path w="1938655" h="825500">
                <a:moveTo>
                  <a:pt x="1510873" y="30796"/>
                </a:moveTo>
                <a:lnTo>
                  <a:pt x="1478903" y="33145"/>
                </a:lnTo>
                <a:lnTo>
                  <a:pt x="1476376" y="36103"/>
                </a:lnTo>
                <a:lnTo>
                  <a:pt x="1476638" y="39582"/>
                </a:lnTo>
                <a:lnTo>
                  <a:pt x="1476812" y="43062"/>
                </a:lnTo>
                <a:lnTo>
                  <a:pt x="1479861" y="45672"/>
                </a:lnTo>
                <a:lnTo>
                  <a:pt x="1511744" y="43323"/>
                </a:lnTo>
                <a:lnTo>
                  <a:pt x="1514357" y="40365"/>
                </a:lnTo>
                <a:lnTo>
                  <a:pt x="1514096" y="36886"/>
                </a:lnTo>
                <a:lnTo>
                  <a:pt x="1513922" y="33406"/>
                </a:lnTo>
                <a:lnTo>
                  <a:pt x="1510873" y="30796"/>
                </a:lnTo>
                <a:close/>
              </a:path>
              <a:path w="1938655" h="825500">
                <a:moveTo>
                  <a:pt x="1573419" y="26272"/>
                </a:moveTo>
                <a:lnTo>
                  <a:pt x="1541536" y="28621"/>
                </a:lnTo>
                <a:lnTo>
                  <a:pt x="1538923" y="31579"/>
                </a:lnTo>
                <a:lnTo>
                  <a:pt x="1539446" y="38539"/>
                </a:lnTo>
                <a:lnTo>
                  <a:pt x="1542408" y="41148"/>
                </a:lnTo>
                <a:lnTo>
                  <a:pt x="1574378" y="38800"/>
                </a:lnTo>
                <a:lnTo>
                  <a:pt x="1576904" y="35842"/>
                </a:lnTo>
                <a:lnTo>
                  <a:pt x="1576730" y="32362"/>
                </a:lnTo>
                <a:lnTo>
                  <a:pt x="1576468" y="28882"/>
                </a:lnTo>
                <a:lnTo>
                  <a:pt x="1573419" y="26272"/>
                </a:lnTo>
                <a:close/>
              </a:path>
              <a:path w="1938655" h="825500">
                <a:moveTo>
                  <a:pt x="1635966" y="21835"/>
                </a:moveTo>
                <a:lnTo>
                  <a:pt x="1632569" y="22009"/>
                </a:lnTo>
                <a:lnTo>
                  <a:pt x="1604083" y="24097"/>
                </a:lnTo>
                <a:lnTo>
                  <a:pt x="1601470" y="27142"/>
                </a:lnTo>
                <a:lnTo>
                  <a:pt x="1601992" y="34015"/>
                </a:lnTo>
                <a:lnTo>
                  <a:pt x="1604954" y="36625"/>
                </a:lnTo>
                <a:lnTo>
                  <a:pt x="1636924" y="34276"/>
                </a:lnTo>
                <a:lnTo>
                  <a:pt x="1639538" y="31318"/>
                </a:lnTo>
                <a:lnTo>
                  <a:pt x="1639015" y="24358"/>
                </a:lnTo>
                <a:lnTo>
                  <a:pt x="1635966" y="21835"/>
                </a:lnTo>
                <a:close/>
              </a:path>
              <a:path w="1938655" h="825500">
                <a:moveTo>
                  <a:pt x="1698513" y="17312"/>
                </a:moveTo>
                <a:lnTo>
                  <a:pt x="1695115" y="17486"/>
                </a:lnTo>
                <a:lnTo>
                  <a:pt x="1666629" y="19574"/>
                </a:lnTo>
                <a:lnTo>
                  <a:pt x="1664016" y="22618"/>
                </a:lnTo>
                <a:lnTo>
                  <a:pt x="1664539" y="29491"/>
                </a:lnTo>
                <a:lnTo>
                  <a:pt x="1667501" y="32101"/>
                </a:lnTo>
                <a:lnTo>
                  <a:pt x="1699471" y="29752"/>
                </a:lnTo>
                <a:lnTo>
                  <a:pt x="1702084" y="26794"/>
                </a:lnTo>
                <a:lnTo>
                  <a:pt x="1701561" y="19834"/>
                </a:lnTo>
                <a:lnTo>
                  <a:pt x="1698513" y="17312"/>
                </a:lnTo>
                <a:close/>
              </a:path>
              <a:path w="1938655" h="825500">
                <a:moveTo>
                  <a:pt x="1761146" y="12788"/>
                </a:moveTo>
                <a:lnTo>
                  <a:pt x="1757662" y="12962"/>
                </a:lnTo>
                <a:lnTo>
                  <a:pt x="1729176" y="15050"/>
                </a:lnTo>
                <a:lnTo>
                  <a:pt x="1726563" y="18095"/>
                </a:lnTo>
                <a:lnTo>
                  <a:pt x="1727085" y="24967"/>
                </a:lnTo>
                <a:lnTo>
                  <a:pt x="1730047" y="27577"/>
                </a:lnTo>
                <a:lnTo>
                  <a:pt x="1762017" y="25228"/>
                </a:lnTo>
                <a:lnTo>
                  <a:pt x="1764631" y="22270"/>
                </a:lnTo>
                <a:lnTo>
                  <a:pt x="1764108" y="15311"/>
                </a:lnTo>
                <a:lnTo>
                  <a:pt x="1761146" y="12788"/>
                </a:lnTo>
                <a:close/>
              </a:path>
              <a:path w="1938655" h="825500">
                <a:moveTo>
                  <a:pt x="1823693" y="8264"/>
                </a:moveTo>
                <a:lnTo>
                  <a:pt x="1791723" y="10526"/>
                </a:lnTo>
                <a:lnTo>
                  <a:pt x="1789109" y="13571"/>
                </a:lnTo>
                <a:lnTo>
                  <a:pt x="1789632" y="20443"/>
                </a:lnTo>
                <a:lnTo>
                  <a:pt x="1792594" y="23053"/>
                </a:lnTo>
                <a:lnTo>
                  <a:pt x="1824564" y="20704"/>
                </a:lnTo>
                <a:lnTo>
                  <a:pt x="1827177" y="17747"/>
                </a:lnTo>
                <a:lnTo>
                  <a:pt x="1826655" y="10787"/>
                </a:lnTo>
                <a:lnTo>
                  <a:pt x="1823693" y="8264"/>
                </a:lnTo>
                <a:close/>
              </a:path>
              <a:path w="1938655" h="825500">
                <a:moveTo>
                  <a:pt x="1886239" y="3740"/>
                </a:moveTo>
                <a:lnTo>
                  <a:pt x="1854269" y="6002"/>
                </a:lnTo>
                <a:lnTo>
                  <a:pt x="1851656" y="9047"/>
                </a:lnTo>
                <a:lnTo>
                  <a:pt x="1852178" y="15920"/>
                </a:lnTo>
                <a:lnTo>
                  <a:pt x="1855227" y="18530"/>
                </a:lnTo>
                <a:lnTo>
                  <a:pt x="1887110" y="16181"/>
                </a:lnTo>
                <a:lnTo>
                  <a:pt x="1889724" y="13223"/>
                </a:lnTo>
                <a:lnTo>
                  <a:pt x="1889201" y="6350"/>
                </a:lnTo>
                <a:lnTo>
                  <a:pt x="1886239" y="3740"/>
                </a:lnTo>
                <a:close/>
              </a:path>
              <a:path w="1938655" h="825500">
                <a:moveTo>
                  <a:pt x="1937636" y="0"/>
                </a:moveTo>
                <a:lnTo>
                  <a:pt x="1916816" y="1478"/>
                </a:lnTo>
                <a:lnTo>
                  <a:pt x="1914289" y="4523"/>
                </a:lnTo>
                <a:lnTo>
                  <a:pt x="1914464" y="7916"/>
                </a:lnTo>
                <a:lnTo>
                  <a:pt x="1914725" y="11396"/>
                </a:lnTo>
                <a:lnTo>
                  <a:pt x="1917774" y="14006"/>
                </a:lnTo>
                <a:lnTo>
                  <a:pt x="1938507" y="12527"/>
                </a:lnTo>
                <a:lnTo>
                  <a:pt x="1937636" y="0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1916125" y="2280390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4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1910376" y="2274648"/>
            <a:ext cx="62230" cy="61594"/>
          </a:xfrm>
          <a:custGeom>
            <a:avLst/>
            <a:gdLst/>
            <a:ahLst/>
            <a:cxnLst/>
            <a:rect l="l" t="t" r="r" b="b"/>
            <a:pathLst>
              <a:path w="62229" h="61594">
                <a:moveTo>
                  <a:pt x="61675" y="0"/>
                </a:moveTo>
                <a:lnTo>
                  <a:pt x="0" y="0"/>
                </a:lnTo>
                <a:lnTo>
                  <a:pt x="0" y="61592"/>
                </a:lnTo>
                <a:lnTo>
                  <a:pt x="61675" y="61592"/>
                </a:lnTo>
                <a:lnTo>
                  <a:pt x="61675" y="55851"/>
                </a:lnTo>
                <a:lnTo>
                  <a:pt x="11498" y="55851"/>
                </a:lnTo>
                <a:lnTo>
                  <a:pt x="5749" y="50109"/>
                </a:lnTo>
                <a:lnTo>
                  <a:pt x="11498" y="50109"/>
                </a:lnTo>
                <a:lnTo>
                  <a:pt x="11498" y="11483"/>
                </a:lnTo>
                <a:lnTo>
                  <a:pt x="5749" y="11483"/>
                </a:lnTo>
                <a:lnTo>
                  <a:pt x="11498" y="5741"/>
                </a:lnTo>
                <a:lnTo>
                  <a:pt x="61675" y="5741"/>
                </a:lnTo>
                <a:lnTo>
                  <a:pt x="61675" y="0"/>
                </a:lnTo>
                <a:close/>
              </a:path>
              <a:path w="62229" h="61594">
                <a:moveTo>
                  <a:pt x="11498" y="50109"/>
                </a:moveTo>
                <a:lnTo>
                  <a:pt x="5749" y="50109"/>
                </a:lnTo>
                <a:lnTo>
                  <a:pt x="11498" y="55851"/>
                </a:lnTo>
                <a:lnTo>
                  <a:pt x="11498" y="50109"/>
                </a:lnTo>
                <a:close/>
              </a:path>
              <a:path w="62229" h="61594">
                <a:moveTo>
                  <a:pt x="50176" y="50109"/>
                </a:moveTo>
                <a:lnTo>
                  <a:pt x="11498" y="50109"/>
                </a:lnTo>
                <a:lnTo>
                  <a:pt x="11498" y="55851"/>
                </a:lnTo>
                <a:lnTo>
                  <a:pt x="50176" y="55851"/>
                </a:lnTo>
                <a:lnTo>
                  <a:pt x="50176" y="50109"/>
                </a:lnTo>
                <a:close/>
              </a:path>
              <a:path w="62229" h="61594">
                <a:moveTo>
                  <a:pt x="50176" y="5741"/>
                </a:moveTo>
                <a:lnTo>
                  <a:pt x="50176" y="55851"/>
                </a:lnTo>
                <a:lnTo>
                  <a:pt x="55926" y="50109"/>
                </a:lnTo>
                <a:lnTo>
                  <a:pt x="61675" y="50109"/>
                </a:lnTo>
                <a:lnTo>
                  <a:pt x="61675" y="11483"/>
                </a:lnTo>
                <a:lnTo>
                  <a:pt x="5592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0109"/>
                </a:moveTo>
                <a:lnTo>
                  <a:pt x="55926" y="50109"/>
                </a:lnTo>
                <a:lnTo>
                  <a:pt x="50176" y="55851"/>
                </a:lnTo>
                <a:lnTo>
                  <a:pt x="61675" y="55851"/>
                </a:lnTo>
                <a:lnTo>
                  <a:pt x="61675" y="50109"/>
                </a:lnTo>
                <a:close/>
              </a:path>
              <a:path w="62229" h="61594">
                <a:moveTo>
                  <a:pt x="11498" y="5741"/>
                </a:moveTo>
                <a:lnTo>
                  <a:pt x="5749" y="11483"/>
                </a:lnTo>
                <a:lnTo>
                  <a:pt x="11498" y="11483"/>
                </a:lnTo>
                <a:lnTo>
                  <a:pt x="11498" y="5741"/>
                </a:lnTo>
                <a:close/>
              </a:path>
              <a:path w="62229" h="61594">
                <a:moveTo>
                  <a:pt x="50176" y="5741"/>
                </a:moveTo>
                <a:lnTo>
                  <a:pt x="11498" y="5741"/>
                </a:lnTo>
                <a:lnTo>
                  <a:pt x="11498" y="11483"/>
                </a:lnTo>
                <a:lnTo>
                  <a:pt x="5017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741"/>
                </a:moveTo>
                <a:lnTo>
                  <a:pt x="50176" y="5741"/>
                </a:lnTo>
                <a:lnTo>
                  <a:pt x="55926" y="11483"/>
                </a:lnTo>
                <a:lnTo>
                  <a:pt x="61675" y="11483"/>
                </a:lnTo>
                <a:lnTo>
                  <a:pt x="61675" y="5741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2157600" y="1973470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4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2151850" y="1967745"/>
            <a:ext cx="62230" cy="61594"/>
          </a:xfrm>
          <a:custGeom>
            <a:avLst/>
            <a:gdLst/>
            <a:ahLst/>
            <a:cxnLst/>
            <a:rect l="l" t="t" r="r" b="b"/>
            <a:pathLst>
              <a:path w="62229" h="61594">
                <a:moveTo>
                  <a:pt x="61675" y="0"/>
                </a:moveTo>
                <a:lnTo>
                  <a:pt x="0" y="0"/>
                </a:lnTo>
                <a:lnTo>
                  <a:pt x="0" y="61575"/>
                </a:lnTo>
                <a:lnTo>
                  <a:pt x="61675" y="61575"/>
                </a:lnTo>
                <a:lnTo>
                  <a:pt x="61675" y="55833"/>
                </a:lnTo>
                <a:lnTo>
                  <a:pt x="11498" y="55833"/>
                </a:lnTo>
                <a:lnTo>
                  <a:pt x="5749" y="50092"/>
                </a:lnTo>
                <a:lnTo>
                  <a:pt x="11498" y="50092"/>
                </a:lnTo>
                <a:lnTo>
                  <a:pt x="11498" y="11466"/>
                </a:lnTo>
                <a:lnTo>
                  <a:pt x="5749" y="11466"/>
                </a:lnTo>
                <a:lnTo>
                  <a:pt x="11498" y="5724"/>
                </a:lnTo>
                <a:lnTo>
                  <a:pt x="61675" y="5724"/>
                </a:lnTo>
                <a:lnTo>
                  <a:pt x="61675" y="0"/>
                </a:lnTo>
                <a:close/>
              </a:path>
              <a:path w="62229" h="61594">
                <a:moveTo>
                  <a:pt x="11498" y="50092"/>
                </a:moveTo>
                <a:lnTo>
                  <a:pt x="5749" y="50092"/>
                </a:lnTo>
                <a:lnTo>
                  <a:pt x="11498" y="55833"/>
                </a:lnTo>
                <a:lnTo>
                  <a:pt x="11498" y="50092"/>
                </a:lnTo>
                <a:close/>
              </a:path>
              <a:path w="62229" h="61594">
                <a:moveTo>
                  <a:pt x="50176" y="50092"/>
                </a:moveTo>
                <a:lnTo>
                  <a:pt x="11498" y="50092"/>
                </a:lnTo>
                <a:lnTo>
                  <a:pt x="11498" y="55833"/>
                </a:lnTo>
                <a:lnTo>
                  <a:pt x="50176" y="55833"/>
                </a:lnTo>
                <a:lnTo>
                  <a:pt x="50176" y="50092"/>
                </a:lnTo>
                <a:close/>
              </a:path>
              <a:path w="62229" h="61594">
                <a:moveTo>
                  <a:pt x="50176" y="5724"/>
                </a:moveTo>
                <a:lnTo>
                  <a:pt x="50176" y="55833"/>
                </a:lnTo>
                <a:lnTo>
                  <a:pt x="55926" y="50092"/>
                </a:lnTo>
                <a:lnTo>
                  <a:pt x="61675" y="50092"/>
                </a:lnTo>
                <a:lnTo>
                  <a:pt x="61675" y="11466"/>
                </a:lnTo>
                <a:lnTo>
                  <a:pt x="55926" y="11466"/>
                </a:lnTo>
                <a:lnTo>
                  <a:pt x="50176" y="5724"/>
                </a:lnTo>
                <a:close/>
              </a:path>
              <a:path w="62229" h="61594">
                <a:moveTo>
                  <a:pt x="61675" y="50092"/>
                </a:moveTo>
                <a:lnTo>
                  <a:pt x="55926" y="50092"/>
                </a:lnTo>
                <a:lnTo>
                  <a:pt x="50176" y="55833"/>
                </a:lnTo>
                <a:lnTo>
                  <a:pt x="61675" y="55833"/>
                </a:lnTo>
                <a:lnTo>
                  <a:pt x="61675" y="50092"/>
                </a:lnTo>
                <a:close/>
              </a:path>
              <a:path w="62229" h="61594">
                <a:moveTo>
                  <a:pt x="11498" y="5724"/>
                </a:moveTo>
                <a:lnTo>
                  <a:pt x="5749" y="11466"/>
                </a:lnTo>
                <a:lnTo>
                  <a:pt x="11498" y="11466"/>
                </a:lnTo>
                <a:lnTo>
                  <a:pt x="11498" y="5724"/>
                </a:lnTo>
                <a:close/>
              </a:path>
              <a:path w="62229" h="61594">
                <a:moveTo>
                  <a:pt x="50176" y="5724"/>
                </a:moveTo>
                <a:lnTo>
                  <a:pt x="11498" y="5724"/>
                </a:lnTo>
                <a:lnTo>
                  <a:pt x="11498" y="11466"/>
                </a:lnTo>
                <a:lnTo>
                  <a:pt x="50176" y="11466"/>
                </a:lnTo>
                <a:lnTo>
                  <a:pt x="50176" y="5724"/>
                </a:lnTo>
                <a:close/>
              </a:path>
              <a:path w="62229" h="61594">
                <a:moveTo>
                  <a:pt x="61675" y="5724"/>
                </a:moveTo>
                <a:lnTo>
                  <a:pt x="50176" y="5724"/>
                </a:lnTo>
                <a:lnTo>
                  <a:pt x="55926" y="11466"/>
                </a:lnTo>
                <a:lnTo>
                  <a:pt x="61675" y="11466"/>
                </a:lnTo>
                <a:lnTo>
                  <a:pt x="61675" y="5724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2400120" y="1791841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4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2394371" y="1786099"/>
            <a:ext cx="62230" cy="61594"/>
          </a:xfrm>
          <a:custGeom>
            <a:avLst/>
            <a:gdLst/>
            <a:ahLst/>
            <a:cxnLst/>
            <a:rect l="l" t="t" r="r" b="b"/>
            <a:pathLst>
              <a:path w="62229" h="61594">
                <a:moveTo>
                  <a:pt x="61675" y="0"/>
                </a:moveTo>
                <a:lnTo>
                  <a:pt x="0" y="0"/>
                </a:lnTo>
                <a:lnTo>
                  <a:pt x="0" y="61592"/>
                </a:lnTo>
                <a:lnTo>
                  <a:pt x="61675" y="61592"/>
                </a:lnTo>
                <a:lnTo>
                  <a:pt x="61675" y="55851"/>
                </a:lnTo>
                <a:lnTo>
                  <a:pt x="11498" y="55851"/>
                </a:lnTo>
                <a:lnTo>
                  <a:pt x="5749" y="50109"/>
                </a:lnTo>
                <a:lnTo>
                  <a:pt x="11498" y="50109"/>
                </a:lnTo>
                <a:lnTo>
                  <a:pt x="11498" y="11483"/>
                </a:lnTo>
                <a:lnTo>
                  <a:pt x="5749" y="11483"/>
                </a:lnTo>
                <a:lnTo>
                  <a:pt x="11498" y="5741"/>
                </a:lnTo>
                <a:lnTo>
                  <a:pt x="61675" y="5741"/>
                </a:lnTo>
                <a:lnTo>
                  <a:pt x="61675" y="0"/>
                </a:lnTo>
                <a:close/>
              </a:path>
              <a:path w="62229" h="61594">
                <a:moveTo>
                  <a:pt x="11498" y="50109"/>
                </a:moveTo>
                <a:lnTo>
                  <a:pt x="5749" y="50109"/>
                </a:lnTo>
                <a:lnTo>
                  <a:pt x="11498" y="55851"/>
                </a:lnTo>
                <a:lnTo>
                  <a:pt x="11498" y="50109"/>
                </a:lnTo>
                <a:close/>
              </a:path>
              <a:path w="62229" h="61594">
                <a:moveTo>
                  <a:pt x="50176" y="50109"/>
                </a:moveTo>
                <a:lnTo>
                  <a:pt x="11498" y="50109"/>
                </a:lnTo>
                <a:lnTo>
                  <a:pt x="11498" y="55851"/>
                </a:lnTo>
                <a:lnTo>
                  <a:pt x="50176" y="55851"/>
                </a:lnTo>
                <a:lnTo>
                  <a:pt x="50176" y="50109"/>
                </a:lnTo>
                <a:close/>
              </a:path>
              <a:path w="62229" h="61594">
                <a:moveTo>
                  <a:pt x="50176" y="5741"/>
                </a:moveTo>
                <a:lnTo>
                  <a:pt x="50176" y="55851"/>
                </a:lnTo>
                <a:lnTo>
                  <a:pt x="55926" y="50109"/>
                </a:lnTo>
                <a:lnTo>
                  <a:pt x="61675" y="50109"/>
                </a:lnTo>
                <a:lnTo>
                  <a:pt x="61675" y="11483"/>
                </a:lnTo>
                <a:lnTo>
                  <a:pt x="5592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0109"/>
                </a:moveTo>
                <a:lnTo>
                  <a:pt x="55926" y="50109"/>
                </a:lnTo>
                <a:lnTo>
                  <a:pt x="50176" y="55851"/>
                </a:lnTo>
                <a:lnTo>
                  <a:pt x="61675" y="55851"/>
                </a:lnTo>
                <a:lnTo>
                  <a:pt x="61675" y="50109"/>
                </a:lnTo>
                <a:close/>
              </a:path>
              <a:path w="62229" h="61594">
                <a:moveTo>
                  <a:pt x="11498" y="5741"/>
                </a:moveTo>
                <a:lnTo>
                  <a:pt x="5749" y="11483"/>
                </a:lnTo>
                <a:lnTo>
                  <a:pt x="11498" y="11483"/>
                </a:lnTo>
                <a:lnTo>
                  <a:pt x="11498" y="5741"/>
                </a:lnTo>
                <a:close/>
              </a:path>
              <a:path w="62229" h="61594">
                <a:moveTo>
                  <a:pt x="50176" y="5741"/>
                </a:moveTo>
                <a:lnTo>
                  <a:pt x="11498" y="5741"/>
                </a:lnTo>
                <a:lnTo>
                  <a:pt x="11498" y="11483"/>
                </a:lnTo>
                <a:lnTo>
                  <a:pt x="5017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741"/>
                </a:moveTo>
                <a:lnTo>
                  <a:pt x="50176" y="5741"/>
                </a:lnTo>
                <a:lnTo>
                  <a:pt x="55926" y="11483"/>
                </a:lnTo>
                <a:lnTo>
                  <a:pt x="61675" y="11483"/>
                </a:lnTo>
                <a:lnTo>
                  <a:pt x="61675" y="5741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2884115" y="1535030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5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2878366" y="1529288"/>
            <a:ext cx="62230" cy="61594"/>
          </a:xfrm>
          <a:custGeom>
            <a:avLst/>
            <a:gdLst/>
            <a:ahLst/>
            <a:cxnLst/>
            <a:rect l="l" t="t" r="r" b="b"/>
            <a:pathLst>
              <a:path w="62229" h="61594">
                <a:moveTo>
                  <a:pt x="61675" y="0"/>
                </a:moveTo>
                <a:lnTo>
                  <a:pt x="0" y="0"/>
                </a:lnTo>
                <a:lnTo>
                  <a:pt x="0" y="61592"/>
                </a:lnTo>
                <a:lnTo>
                  <a:pt x="61675" y="61592"/>
                </a:lnTo>
                <a:lnTo>
                  <a:pt x="61675" y="55851"/>
                </a:lnTo>
                <a:lnTo>
                  <a:pt x="11498" y="55851"/>
                </a:lnTo>
                <a:lnTo>
                  <a:pt x="5749" y="50109"/>
                </a:lnTo>
                <a:lnTo>
                  <a:pt x="11498" y="50109"/>
                </a:lnTo>
                <a:lnTo>
                  <a:pt x="11498" y="11483"/>
                </a:lnTo>
                <a:lnTo>
                  <a:pt x="5749" y="11483"/>
                </a:lnTo>
                <a:lnTo>
                  <a:pt x="11498" y="5741"/>
                </a:lnTo>
                <a:lnTo>
                  <a:pt x="61675" y="5741"/>
                </a:lnTo>
                <a:lnTo>
                  <a:pt x="61675" y="0"/>
                </a:lnTo>
                <a:close/>
              </a:path>
              <a:path w="62229" h="61594">
                <a:moveTo>
                  <a:pt x="11498" y="50109"/>
                </a:moveTo>
                <a:lnTo>
                  <a:pt x="5749" y="50109"/>
                </a:lnTo>
                <a:lnTo>
                  <a:pt x="11498" y="55851"/>
                </a:lnTo>
                <a:lnTo>
                  <a:pt x="11498" y="50109"/>
                </a:lnTo>
                <a:close/>
              </a:path>
              <a:path w="62229" h="61594">
                <a:moveTo>
                  <a:pt x="50176" y="50109"/>
                </a:moveTo>
                <a:lnTo>
                  <a:pt x="11498" y="50109"/>
                </a:lnTo>
                <a:lnTo>
                  <a:pt x="11498" y="55851"/>
                </a:lnTo>
                <a:lnTo>
                  <a:pt x="50176" y="55851"/>
                </a:lnTo>
                <a:lnTo>
                  <a:pt x="50176" y="50109"/>
                </a:lnTo>
                <a:close/>
              </a:path>
              <a:path w="62229" h="61594">
                <a:moveTo>
                  <a:pt x="50176" y="5741"/>
                </a:moveTo>
                <a:lnTo>
                  <a:pt x="50176" y="55851"/>
                </a:lnTo>
                <a:lnTo>
                  <a:pt x="55926" y="50109"/>
                </a:lnTo>
                <a:lnTo>
                  <a:pt x="61675" y="50109"/>
                </a:lnTo>
                <a:lnTo>
                  <a:pt x="61675" y="11483"/>
                </a:lnTo>
                <a:lnTo>
                  <a:pt x="5592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0109"/>
                </a:moveTo>
                <a:lnTo>
                  <a:pt x="55926" y="50109"/>
                </a:lnTo>
                <a:lnTo>
                  <a:pt x="50176" y="55851"/>
                </a:lnTo>
                <a:lnTo>
                  <a:pt x="61675" y="55851"/>
                </a:lnTo>
                <a:lnTo>
                  <a:pt x="61675" y="50109"/>
                </a:lnTo>
                <a:close/>
              </a:path>
              <a:path w="62229" h="61594">
                <a:moveTo>
                  <a:pt x="11498" y="5741"/>
                </a:moveTo>
                <a:lnTo>
                  <a:pt x="5749" y="11483"/>
                </a:lnTo>
                <a:lnTo>
                  <a:pt x="11498" y="11483"/>
                </a:lnTo>
                <a:lnTo>
                  <a:pt x="11498" y="5741"/>
                </a:lnTo>
                <a:close/>
              </a:path>
              <a:path w="62229" h="61594">
                <a:moveTo>
                  <a:pt x="50176" y="5741"/>
                </a:moveTo>
                <a:lnTo>
                  <a:pt x="11498" y="5741"/>
                </a:lnTo>
                <a:lnTo>
                  <a:pt x="11498" y="11483"/>
                </a:lnTo>
                <a:lnTo>
                  <a:pt x="50176" y="11483"/>
                </a:lnTo>
                <a:lnTo>
                  <a:pt x="50176" y="5741"/>
                </a:lnTo>
                <a:close/>
              </a:path>
              <a:path w="62229" h="61594">
                <a:moveTo>
                  <a:pt x="61675" y="5741"/>
                </a:moveTo>
                <a:lnTo>
                  <a:pt x="50176" y="5741"/>
                </a:lnTo>
                <a:lnTo>
                  <a:pt x="55926" y="11483"/>
                </a:lnTo>
                <a:lnTo>
                  <a:pt x="61675" y="11483"/>
                </a:lnTo>
                <a:lnTo>
                  <a:pt x="61675" y="5741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3852106" y="1465085"/>
            <a:ext cx="50800" cy="50165"/>
          </a:xfrm>
          <a:custGeom>
            <a:avLst/>
            <a:gdLst/>
            <a:ahLst/>
            <a:cxnLst/>
            <a:rect l="l" t="t" r="r" b="b"/>
            <a:pathLst>
              <a:path w="50800" h="50165">
                <a:moveTo>
                  <a:pt x="0" y="50109"/>
                </a:moveTo>
                <a:lnTo>
                  <a:pt x="50176" y="50109"/>
                </a:lnTo>
                <a:lnTo>
                  <a:pt x="50176" y="0"/>
                </a:lnTo>
                <a:lnTo>
                  <a:pt x="0" y="0"/>
                </a:lnTo>
                <a:lnTo>
                  <a:pt x="0" y="501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3846356" y="1459343"/>
            <a:ext cx="62230" cy="61594"/>
          </a:xfrm>
          <a:custGeom>
            <a:avLst/>
            <a:gdLst/>
            <a:ahLst/>
            <a:cxnLst/>
            <a:rect l="l" t="t" r="r" b="b"/>
            <a:pathLst>
              <a:path w="62230" h="61594">
                <a:moveTo>
                  <a:pt x="61675" y="0"/>
                </a:moveTo>
                <a:lnTo>
                  <a:pt x="0" y="0"/>
                </a:lnTo>
                <a:lnTo>
                  <a:pt x="0" y="61592"/>
                </a:lnTo>
                <a:lnTo>
                  <a:pt x="61675" y="61592"/>
                </a:lnTo>
                <a:lnTo>
                  <a:pt x="61675" y="55851"/>
                </a:lnTo>
                <a:lnTo>
                  <a:pt x="11498" y="55851"/>
                </a:lnTo>
                <a:lnTo>
                  <a:pt x="5749" y="50109"/>
                </a:lnTo>
                <a:lnTo>
                  <a:pt x="11498" y="50109"/>
                </a:lnTo>
                <a:lnTo>
                  <a:pt x="11498" y="11483"/>
                </a:lnTo>
                <a:lnTo>
                  <a:pt x="5749" y="11483"/>
                </a:lnTo>
                <a:lnTo>
                  <a:pt x="11498" y="5741"/>
                </a:lnTo>
                <a:lnTo>
                  <a:pt x="61675" y="5741"/>
                </a:lnTo>
                <a:lnTo>
                  <a:pt x="61675" y="0"/>
                </a:lnTo>
                <a:close/>
              </a:path>
              <a:path w="62230" h="61594">
                <a:moveTo>
                  <a:pt x="11498" y="50109"/>
                </a:moveTo>
                <a:lnTo>
                  <a:pt x="5749" y="50109"/>
                </a:lnTo>
                <a:lnTo>
                  <a:pt x="11498" y="55851"/>
                </a:lnTo>
                <a:lnTo>
                  <a:pt x="11498" y="50109"/>
                </a:lnTo>
                <a:close/>
              </a:path>
              <a:path w="62230" h="61594">
                <a:moveTo>
                  <a:pt x="50176" y="50109"/>
                </a:moveTo>
                <a:lnTo>
                  <a:pt x="11498" y="50109"/>
                </a:lnTo>
                <a:lnTo>
                  <a:pt x="11498" y="55851"/>
                </a:lnTo>
                <a:lnTo>
                  <a:pt x="50176" y="55851"/>
                </a:lnTo>
                <a:lnTo>
                  <a:pt x="50176" y="50109"/>
                </a:lnTo>
                <a:close/>
              </a:path>
              <a:path w="62230" h="61594">
                <a:moveTo>
                  <a:pt x="50176" y="5741"/>
                </a:moveTo>
                <a:lnTo>
                  <a:pt x="50176" y="55851"/>
                </a:lnTo>
                <a:lnTo>
                  <a:pt x="55926" y="50109"/>
                </a:lnTo>
                <a:lnTo>
                  <a:pt x="61675" y="50109"/>
                </a:lnTo>
                <a:lnTo>
                  <a:pt x="61675" y="11483"/>
                </a:lnTo>
                <a:lnTo>
                  <a:pt x="55926" y="11483"/>
                </a:lnTo>
                <a:lnTo>
                  <a:pt x="50176" y="5741"/>
                </a:lnTo>
                <a:close/>
              </a:path>
              <a:path w="62230" h="61594">
                <a:moveTo>
                  <a:pt x="61675" y="50109"/>
                </a:moveTo>
                <a:lnTo>
                  <a:pt x="55926" y="50109"/>
                </a:lnTo>
                <a:lnTo>
                  <a:pt x="50176" y="55851"/>
                </a:lnTo>
                <a:lnTo>
                  <a:pt x="61675" y="55851"/>
                </a:lnTo>
                <a:lnTo>
                  <a:pt x="61675" y="50109"/>
                </a:lnTo>
                <a:close/>
              </a:path>
              <a:path w="62230" h="61594">
                <a:moveTo>
                  <a:pt x="11498" y="5741"/>
                </a:moveTo>
                <a:lnTo>
                  <a:pt x="5749" y="11483"/>
                </a:lnTo>
                <a:lnTo>
                  <a:pt x="11498" y="11483"/>
                </a:lnTo>
                <a:lnTo>
                  <a:pt x="11498" y="5741"/>
                </a:lnTo>
                <a:close/>
              </a:path>
              <a:path w="62230" h="61594">
                <a:moveTo>
                  <a:pt x="50176" y="5741"/>
                </a:moveTo>
                <a:lnTo>
                  <a:pt x="11498" y="5741"/>
                </a:lnTo>
                <a:lnTo>
                  <a:pt x="11498" y="11483"/>
                </a:lnTo>
                <a:lnTo>
                  <a:pt x="50176" y="11483"/>
                </a:lnTo>
                <a:lnTo>
                  <a:pt x="50176" y="5741"/>
                </a:lnTo>
                <a:close/>
              </a:path>
              <a:path w="62230" h="61594">
                <a:moveTo>
                  <a:pt x="61675" y="5741"/>
                </a:moveTo>
                <a:lnTo>
                  <a:pt x="50176" y="5741"/>
                </a:lnTo>
                <a:lnTo>
                  <a:pt x="55926" y="11483"/>
                </a:lnTo>
                <a:lnTo>
                  <a:pt x="61675" y="11483"/>
                </a:lnTo>
                <a:lnTo>
                  <a:pt x="61675" y="5741"/>
                </a:lnTo>
                <a:close/>
              </a:path>
            </a:pathLst>
          </a:custGeom>
          <a:solidFill>
            <a:srgbClr val="D462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1933818" y="1410887"/>
            <a:ext cx="1945005" cy="900430"/>
          </a:xfrm>
          <a:custGeom>
            <a:avLst/>
            <a:gdLst/>
            <a:ahLst/>
            <a:cxnLst/>
            <a:rect l="l" t="t" r="r" b="b"/>
            <a:pathLst>
              <a:path w="1945005" h="900430">
                <a:moveTo>
                  <a:pt x="1941982" y="0"/>
                </a:moveTo>
                <a:lnTo>
                  <a:pt x="972424" y="147457"/>
                </a:lnTo>
                <a:lnTo>
                  <a:pt x="486338" y="398004"/>
                </a:lnTo>
                <a:lnTo>
                  <a:pt x="242232" y="580860"/>
                </a:lnTo>
                <a:lnTo>
                  <a:pt x="0" y="888755"/>
                </a:lnTo>
                <a:lnTo>
                  <a:pt x="14791" y="900360"/>
                </a:lnTo>
                <a:lnTo>
                  <a:pt x="254918" y="595154"/>
                </a:lnTo>
                <a:lnTo>
                  <a:pt x="254515" y="595154"/>
                </a:lnTo>
                <a:lnTo>
                  <a:pt x="256266" y="593440"/>
                </a:lnTo>
                <a:lnTo>
                  <a:pt x="256803" y="593440"/>
                </a:lnTo>
                <a:lnTo>
                  <a:pt x="495891" y="414359"/>
                </a:lnTo>
                <a:lnTo>
                  <a:pt x="495746" y="414359"/>
                </a:lnTo>
                <a:lnTo>
                  <a:pt x="497053" y="413489"/>
                </a:lnTo>
                <a:lnTo>
                  <a:pt x="497434" y="413489"/>
                </a:lnTo>
                <a:lnTo>
                  <a:pt x="977885" y="165813"/>
                </a:lnTo>
                <a:lnTo>
                  <a:pt x="976779" y="165813"/>
                </a:lnTo>
                <a:lnTo>
                  <a:pt x="979741" y="164856"/>
                </a:lnTo>
                <a:lnTo>
                  <a:pt x="983073" y="164856"/>
                </a:lnTo>
                <a:lnTo>
                  <a:pt x="1944770" y="18617"/>
                </a:lnTo>
                <a:lnTo>
                  <a:pt x="1941982" y="0"/>
                </a:lnTo>
                <a:close/>
              </a:path>
              <a:path w="1945005" h="900430">
                <a:moveTo>
                  <a:pt x="256266" y="593440"/>
                </a:moveTo>
                <a:lnTo>
                  <a:pt x="254515" y="595154"/>
                </a:lnTo>
                <a:lnTo>
                  <a:pt x="255495" y="594419"/>
                </a:lnTo>
                <a:lnTo>
                  <a:pt x="256266" y="593440"/>
                </a:lnTo>
                <a:close/>
              </a:path>
              <a:path w="1945005" h="900430">
                <a:moveTo>
                  <a:pt x="255495" y="594419"/>
                </a:moveTo>
                <a:lnTo>
                  <a:pt x="254515" y="595154"/>
                </a:lnTo>
                <a:lnTo>
                  <a:pt x="254918" y="595154"/>
                </a:lnTo>
                <a:lnTo>
                  <a:pt x="255495" y="594419"/>
                </a:lnTo>
                <a:close/>
              </a:path>
              <a:path w="1945005" h="900430">
                <a:moveTo>
                  <a:pt x="256803" y="593440"/>
                </a:moveTo>
                <a:lnTo>
                  <a:pt x="256266" y="593440"/>
                </a:lnTo>
                <a:lnTo>
                  <a:pt x="255495" y="594419"/>
                </a:lnTo>
                <a:lnTo>
                  <a:pt x="256803" y="593440"/>
                </a:lnTo>
                <a:close/>
              </a:path>
              <a:path w="1945005" h="900430">
                <a:moveTo>
                  <a:pt x="497053" y="413489"/>
                </a:moveTo>
                <a:lnTo>
                  <a:pt x="495746" y="414359"/>
                </a:lnTo>
                <a:lnTo>
                  <a:pt x="496212" y="414119"/>
                </a:lnTo>
                <a:lnTo>
                  <a:pt x="497053" y="413489"/>
                </a:lnTo>
                <a:close/>
              </a:path>
              <a:path w="1945005" h="900430">
                <a:moveTo>
                  <a:pt x="496212" y="414119"/>
                </a:moveTo>
                <a:lnTo>
                  <a:pt x="495746" y="414359"/>
                </a:lnTo>
                <a:lnTo>
                  <a:pt x="495891" y="414359"/>
                </a:lnTo>
                <a:lnTo>
                  <a:pt x="496212" y="414119"/>
                </a:lnTo>
                <a:close/>
              </a:path>
              <a:path w="1945005" h="900430">
                <a:moveTo>
                  <a:pt x="497434" y="413489"/>
                </a:moveTo>
                <a:lnTo>
                  <a:pt x="497053" y="413489"/>
                </a:lnTo>
                <a:lnTo>
                  <a:pt x="496212" y="414119"/>
                </a:lnTo>
                <a:lnTo>
                  <a:pt x="497434" y="413489"/>
                </a:lnTo>
                <a:close/>
              </a:path>
              <a:path w="1945005" h="900430">
                <a:moveTo>
                  <a:pt x="979741" y="164856"/>
                </a:moveTo>
                <a:lnTo>
                  <a:pt x="976779" y="165813"/>
                </a:lnTo>
                <a:lnTo>
                  <a:pt x="978347" y="165575"/>
                </a:lnTo>
                <a:lnTo>
                  <a:pt x="979741" y="164856"/>
                </a:lnTo>
                <a:close/>
              </a:path>
              <a:path w="1945005" h="900430">
                <a:moveTo>
                  <a:pt x="978347" y="165575"/>
                </a:moveTo>
                <a:lnTo>
                  <a:pt x="976779" y="165813"/>
                </a:lnTo>
                <a:lnTo>
                  <a:pt x="977885" y="165813"/>
                </a:lnTo>
                <a:lnTo>
                  <a:pt x="978347" y="165575"/>
                </a:lnTo>
                <a:close/>
              </a:path>
              <a:path w="1945005" h="900430">
                <a:moveTo>
                  <a:pt x="983073" y="164856"/>
                </a:moveTo>
                <a:lnTo>
                  <a:pt x="979741" y="164856"/>
                </a:lnTo>
                <a:lnTo>
                  <a:pt x="978347" y="165575"/>
                </a:lnTo>
                <a:lnTo>
                  <a:pt x="983073" y="164856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1909243" y="2273517"/>
            <a:ext cx="63939" cy="6385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2150718" y="1966614"/>
            <a:ext cx="63939" cy="638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2393238" y="1784967"/>
            <a:ext cx="63939" cy="638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2877234" y="1535464"/>
            <a:ext cx="63939" cy="6385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3845224" y="1388268"/>
            <a:ext cx="63939" cy="638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13191292" y="2434722"/>
            <a:ext cx="40894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spc="-5" dirty="0">
                <a:latin typeface="Arial"/>
                <a:cs typeface="Arial"/>
              </a:rPr>
              <a:t>We</a:t>
            </a:r>
            <a:r>
              <a:rPr sz="950" b="1" dirty="0">
                <a:latin typeface="Arial"/>
                <a:cs typeface="Arial"/>
              </a:rPr>
              <a:t>e</a:t>
            </a:r>
            <a:r>
              <a:rPr sz="950" b="1" spc="-5" dirty="0">
                <a:latin typeface="Arial"/>
                <a:cs typeface="Arial"/>
              </a:rPr>
              <a:t>k</a:t>
            </a:r>
            <a:r>
              <a:rPr sz="950" b="1" dirty="0">
                <a:latin typeface="Arial"/>
                <a:cs typeface="Arial"/>
              </a:rPr>
              <a:t>s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11467503" y="1110359"/>
            <a:ext cx="161290" cy="71628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b="1" spc="-5" dirty="0">
                <a:latin typeface="Arial"/>
                <a:cs typeface="Arial"/>
              </a:rPr>
              <a:t>Patients</a:t>
            </a:r>
            <a:r>
              <a:rPr sz="950" b="1" spc="-50" dirty="0">
                <a:latin typeface="Arial"/>
                <a:cs typeface="Arial"/>
              </a:rPr>
              <a:t> </a:t>
            </a:r>
            <a:r>
              <a:rPr sz="950" b="1" spc="-5" dirty="0">
                <a:latin typeface="Arial"/>
                <a:cs typeface="Arial"/>
              </a:rPr>
              <a:t>(%)</a:t>
            </a:r>
            <a:endParaRPr sz="9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13711874" y="1192442"/>
            <a:ext cx="26543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spc="-15" dirty="0">
                <a:solidFill>
                  <a:srgbClr val="B0049D"/>
                </a:solidFill>
                <a:latin typeface="Arial"/>
                <a:cs typeface="Arial"/>
              </a:rPr>
              <a:t>54</a:t>
            </a:r>
            <a:r>
              <a:rPr sz="950" b="1" dirty="0">
                <a:solidFill>
                  <a:srgbClr val="B0049D"/>
                </a:solidFill>
                <a:latin typeface="Arial"/>
                <a:cs typeface="Arial"/>
              </a:rPr>
              <a:t>%</a:t>
            </a:r>
            <a:endParaRPr sz="9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4719588" y="1600625"/>
            <a:ext cx="26543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spc="-15" dirty="0">
                <a:solidFill>
                  <a:srgbClr val="8B92AB"/>
                </a:solidFill>
                <a:latin typeface="Arial"/>
                <a:cs typeface="Arial"/>
              </a:rPr>
              <a:t>47</a:t>
            </a:r>
            <a:r>
              <a:rPr sz="950" b="1" dirty="0">
                <a:solidFill>
                  <a:srgbClr val="8B92AB"/>
                </a:solidFill>
                <a:latin typeface="Arial"/>
                <a:cs typeface="Arial"/>
              </a:rPr>
              <a:t>%</a:t>
            </a:r>
            <a:endParaRPr sz="95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13711874" y="1546340"/>
            <a:ext cx="26543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spc="-15" dirty="0">
                <a:solidFill>
                  <a:srgbClr val="D462B8"/>
                </a:solidFill>
                <a:latin typeface="Arial"/>
                <a:cs typeface="Arial"/>
              </a:rPr>
              <a:t>50</a:t>
            </a:r>
            <a:r>
              <a:rPr sz="950" b="1" dirty="0">
                <a:solidFill>
                  <a:srgbClr val="D462B8"/>
                </a:solidFill>
                <a:latin typeface="Arial"/>
                <a:cs typeface="Arial"/>
              </a:rPr>
              <a:t>%</a:t>
            </a:r>
            <a:endParaRPr sz="95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14694188" y="1315628"/>
            <a:ext cx="90741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25" b="1" spc="-15" baseline="32163" dirty="0">
                <a:solidFill>
                  <a:srgbClr val="556184"/>
                </a:solidFill>
                <a:latin typeface="Arial"/>
                <a:cs typeface="Arial"/>
              </a:rPr>
              <a:t>52% </a:t>
            </a:r>
            <a:r>
              <a:rPr sz="800" spc="10" dirty="0">
                <a:latin typeface="Arial"/>
                <a:cs typeface="Arial"/>
              </a:rPr>
              <a:t>as</a:t>
            </a:r>
            <a:r>
              <a:rPr sz="800" spc="-1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observed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14979879" y="1455517"/>
            <a:ext cx="350520" cy="1511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800" spc="5" dirty="0">
                <a:latin typeface="Arial"/>
                <a:cs typeface="Arial"/>
              </a:rPr>
              <a:t>NRI/MI</a:t>
            </a:r>
            <a:endParaRPr sz="8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1895062" y="2358514"/>
            <a:ext cx="57721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4000" algn="l"/>
                <a:tab pos="496570" algn="l"/>
              </a:tabLst>
            </a:pPr>
            <a:r>
              <a:rPr sz="950" b="1" dirty="0">
                <a:latin typeface="Arial"/>
                <a:cs typeface="Arial"/>
              </a:rPr>
              <a:t>0	2	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12863053" y="2358514"/>
            <a:ext cx="9334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3796547" y="2358514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14764537" y="2358514"/>
            <a:ext cx="16129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b="1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11616111" y="2750166"/>
            <a:ext cx="3355975" cy="0"/>
          </a:xfrm>
          <a:custGeom>
            <a:avLst/>
            <a:gdLst/>
            <a:ahLst/>
            <a:cxnLst/>
            <a:rect l="l" t="t" r="r" b="b"/>
            <a:pathLst>
              <a:path w="3355975">
                <a:moveTo>
                  <a:pt x="0" y="0"/>
                </a:moveTo>
                <a:lnTo>
                  <a:pt x="33555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1616111" y="2620717"/>
            <a:ext cx="3355975" cy="0"/>
          </a:xfrm>
          <a:custGeom>
            <a:avLst/>
            <a:gdLst/>
            <a:ahLst/>
            <a:cxnLst/>
            <a:rect l="l" t="t" r="r" b="b"/>
            <a:pathLst>
              <a:path w="3355975">
                <a:moveTo>
                  <a:pt x="0" y="0"/>
                </a:moveTo>
                <a:lnTo>
                  <a:pt x="33555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5843491" y="3241476"/>
            <a:ext cx="4169410" cy="70739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1330"/>
              </a:lnSpc>
              <a:spcBef>
                <a:spcPts val="204"/>
              </a:spcBef>
            </a:pPr>
            <a:r>
              <a:rPr sz="1150" b="1" spc="10" dirty="0">
                <a:latin typeface="Arial"/>
                <a:cs typeface="Arial"/>
              </a:rPr>
              <a:t>How </a:t>
            </a:r>
            <a:r>
              <a:rPr sz="1150" b="1" dirty="0">
                <a:latin typeface="Arial"/>
                <a:cs typeface="Arial"/>
              </a:rPr>
              <a:t>Are </a:t>
            </a:r>
            <a:r>
              <a:rPr sz="1150" b="1" spc="5" dirty="0">
                <a:latin typeface="Arial"/>
                <a:cs typeface="Arial"/>
              </a:rPr>
              <a:t>Patients With </a:t>
            </a:r>
            <a:r>
              <a:rPr sz="1150" b="1" spc="10" dirty="0">
                <a:latin typeface="Arial"/>
                <a:cs typeface="Arial"/>
              </a:rPr>
              <a:t>Inadequate Response </a:t>
            </a:r>
            <a:r>
              <a:rPr sz="1150" b="1" spc="5" dirty="0">
                <a:latin typeface="Arial"/>
                <a:cs typeface="Arial"/>
              </a:rPr>
              <a:t>to</a:t>
            </a:r>
            <a:r>
              <a:rPr sz="1150" b="1" spc="-75" dirty="0">
                <a:latin typeface="Arial"/>
                <a:cs typeface="Arial"/>
              </a:rPr>
              <a:t> </a:t>
            </a:r>
            <a:r>
              <a:rPr sz="1150" b="1" spc="10" dirty="0">
                <a:latin typeface="Arial"/>
                <a:cs typeface="Arial"/>
              </a:rPr>
              <a:t>Dupilumab  </a:t>
            </a:r>
            <a:r>
              <a:rPr sz="1150" b="1" spc="5" dirty="0">
                <a:latin typeface="Arial"/>
                <a:cs typeface="Arial"/>
              </a:rPr>
              <a:t>Likely to </a:t>
            </a:r>
            <a:r>
              <a:rPr sz="1150" b="1" spc="10" dirty="0">
                <a:latin typeface="Arial"/>
                <a:cs typeface="Arial"/>
              </a:rPr>
              <a:t>Respond </a:t>
            </a:r>
            <a:r>
              <a:rPr sz="1150" b="1" spc="5" dirty="0">
                <a:latin typeface="Arial"/>
                <a:cs typeface="Arial"/>
              </a:rPr>
              <a:t>to</a:t>
            </a:r>
            <a:r>
              <a:rPr sz="1150" b="1" spc="-30" dirty="0">
                <a:latin typeface="Arial"/>
                <a:cs typeface="Arial"/>
              </a:rPr>
              <a:t> </a:t>
            </a:r>
            <a:r>
              <a:rPr sz="1150" b="1" spc="10" dirty="0">
                <a:latin typeface="Arial"/>
                <a:cs typeface="Arial"/>
              </a:rPr>
              <a:t>Lebrikizumab?</a:t>
            </a:r>
            <a:endParaRPr sz="1150">
              <a:latin typeface="Arial"/>
              <a:cs typeface="Arial"/>
            </a:endParaRPr>
          </a:p>
          <a:p>
            <a:pPr marL="1177925" marR="221615" indent="184150">
              <a:lnSpc>
                <a:spcPct val="103099"/>
              </a:lnSpc>
              <a:spcBef>
                <a:spcPts val="120"/>
              </a:spcBef>
            </a:pPr>
            <a:r>
              <a:rPr sz="1000" b="1" spc="10" dirty="0">
                <a:latin typeface="Arial"/>
                <a:cs typeface="Arial"/>
              </a:rPr>
              <a:t>Achievement of </a:t>
            </a:r>
            <a:r>
              <a:rPr sz="1000" b="1" spc="5" dirty="0">
                <a:latin typeface="Arial"/>
                <a:cs typeface="Arial"/>
              </a:rPr>
              <a:t>EASI </a:t>
            </a:r>
            <a:r>
              <a:rPr sz="1000" b="1" spc="15" dirty="0">
                <a:latin typeface="Arial"/>
                <a:cs typeface="Arial"/>
              </a:rPr>
              <a:t>75 </a:t>
            </a:r>
            <a:r>
              <a:rPr sz="1000" b="1" spc="10" dirty="0">
                <a:latin typeface="Arial"/>
                <a:cs typeface="Arial"/>
              </a:rPr>
              <a:t>at Week </a:t>
            </a:r>
            <a:r>
              <a:rPr sz="1000" b="1" spc="15" dirty="0">
                <a:latin typeface="Arial"/>
                <a:cs typeface="Arial"/>
              </a:rPr>
              <a:t>16 by  Reason </a:t>
            </a:r>
            <a:r>
              <a:rPr sz="1000" b="1" spc="10" dirty="0">
                <a:latin typeface="Arial"/>
                <a:cs typeface="Arial"/>
              </a:rPr>
              <a:t>for Prior </a:t>
            </a:r>
            <a:r>
              <a:rPr sz="1000" b="1" spc="15" dirty="0">
                <a:latin typeface="Arial"/>
                <a:cs typeface="Arial"/>
              </a:rPr>
              <a:t>Dupilumab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spc="10" dirty="0">
                <a:latin typeface="Arial"/>
                <a:cs typeface="Arial"/>
              </a:rPr>
              <a:t>Discontinuation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16094837" y="204657"/>
            <a:ext cx="3531870" cy="1177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95"/>
              </a:spcBef>
            </a:pPr>
            <a:r>
              <a:rPr sz="1150" b="1" dirty="0">
                <a:latin typeface="Arial"/>
                <a:cs typeface="Arial"/>
              </a:rPr>
              <a:t>Are </a:t>
            </a:r>
            <a:r>
              <a:rPr sz="1150" b="1" spc="5" dirty="0">
                <a:latin typeface="Arial"/>
                <a:cs typeface="Arial"/>
              </a:rPr>
              <a:t>Patients </a:t>
            </a:r>
            <a:r>
              <a:rPr sz="1150" b="1" spc="15" dirty="0">
                <a:latin typeface="Arial"/>
                <a:cs typeface="Arial"/>
              </a:rPr>
              <a:t>Who </a:t>
            </a:r>
            <a:r>
              <a:rPr sz="1150" b="1" spc="10" dirty="0">
                <a:latin typeface="Arial"/>
                <a:cs typeface="Arial"/>
              </a:rPr>
              <a:t>Stopped Dupilumab Because</a:t>
            </a:r>
            <a:r>
              <a:rPr sz="1150" b="1" spc="-50" dirty="0">
                <a:latin typeface="Arial"/>
                <a:cs typeface="Arial"/>
              </a:rPr>
              <a:t> </a:t>
            </a:r>
            <a:r>
              <a:rPr sz="1150" b="1" spc="5" dirty="0">
                <a:latin typeface="Arial"/>
                <a:cs typeface="Arial"/>
              </a:rPr>
              <a:t>of  </a:t>
            </a:r>
            <a:r>
              <a:rPr sz="1150" b="1" spc="10" dirty="0">
                <a:latin typeface="Arial"/>
                <a:cs typeface="Arial"/>
              </a:rPr>
              <a:t>an </a:t>
            </a:r>
            <a:r>
              <a:rPr sz="1150" b="1" dirty="0">
                <a:latin typeface="Arial"/>
                <a:cs typeface="Arial"/>
              </a:rPr>
              <a:t>AE </a:t>
            </a:r>
            <a:r>
              <a:rPr sz="1150" b="1" spc="5" dirty="0">
                <a:latin typeface="Arial"/>
                <a:cs typeface="Arial"/>
              </a:rPr>
              <a:t>Likely to </a:t>
            </a:r>
            <a:r>
              <a:rPr sz="1150" b="1" spc="10" dirty="0">
                <a:latin typeface="Arial"/>
                <a:cs typeface="Arial"/>
              </a:rPr>
              <a:t>Experience the Same </a:t>
            </a:r>
            <a:r>
              <a:rPr sz="1150" b="1" dirty="0">
                <a:latin typeface="Arial"/>
                <a:cs typeface="Arial"/>
              </a:rPr>
              <a:t>AE </a:t>
            </a:r>
            <a:r>
              <a:rPr sz="1150" b="1" spc="5" dirty="0">
                <a:latin typeface="Arial"/>
                <a:cs typeface="Arial"/>
              </a:rPr>
              <a:t>With  </a:t>
            </a:r>
            <a:r>
              <a:rPr sz="1150" b="1" spc="10" dirty="0">
                <a:latin typeface="Arial"/>
                <a:cs typeface="Arial"/>
              </a:rPr>
              <a:t>Lebrikizumab?</a:t>
            </a:r>
            <a:endParaRPr sz="1150">
              <a:latin typeface="Arial"/>
              <a:cs typeface="Arial"/>
            </a:endParaRPr>
          </a:p>
          <a:p>
            <a:pPr marL="97790" algn="ctr">
              <a:lnSpc>
                <a:spcPct val="100000"/>
              </a:lnSpc>
              <a:spcBef>
                <a:spcPts val="505"/>
              </a:spcBef>
            </a:pPr>
            <a:r>
              <a:rPr sz="1000" b="1" spc="15" dirty="0">
                <a:latin typeface="Arial"/>
                <a:cs typeface="Arial"/>
              </a:rPr>
              <a:t>Primary </a:t>
            </a:r>
            <a:r>
              <a:rPr sz="1000" b="1" spc="10" dirty="0">
                <a:latin typeface="Arial"/>
                <a:cs typeface="Arial"/>
              </a:rPr>
              <a:t>Intolerance or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AE</a:t>
            </a:r>
            <a:endParaRPr sz="1000">
              <a:latin typeface="Arial"/>
              <a:cs typeface="Arial"/>
            </a:endParaRPr>
          </a:p>
          <a:p>
            <a:pPr marL="99060" algn="ctr">
              <a:lnSpc>
                <a:spcPct val="100000"/>
              </a:lnSpc>
              <a:spcBef>
                <a:spcPts val="40"/>
              </a:spcBef>
            </a:pPr>
            <a:r>
              <a:rPr sz="1000" b="1" spc="15" dirty="0">
                <a:latin typeface="Arial"/>
                <a:cs typeface="Arial"/>
              </a:rPr>
              <a:t>Leading </a:t>
            </a:r>
            <a:r>
              <a:rPr sz="1000" b="1" spc="10" dirty="0">
                <a:latin typeface="Arial"/>
                <a:cs typeface="Arial"/>
              </a:rPr>
              <a:t>to Prior </a:t>
            </a:r>
            <a:r>
              <a:rPr sz="1000" b="1" spc="15" dirty="0">
                <a:latin typeface="Arial"/>
                <a:cs typeface="Arial"/>
              </a:rPr>
              <a:t>Dupilumab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10" dirty="0">
                <a:latin typeface="Arial"/>
                <a:cs typeface="Arial"/>
              </a:rPr>
              <a:t>Discontinuation</a:t>
            </a:r>
            <a:endParaRPr sz="1000">
              <a:latin typeface="Arial"/>
              <a:cs typeface="Arial"/>
            </a:endParaRPr>
          </a:p>
          <a:p>
            <a:pPr marL="99060" algn="ctr">
              <a:lnSpc>
                <a:spcPct val="100000"/>
              </a:lnSpc>
              <a:spcBef>
                <a:spcPts val="720"/>
              </a:spcBef>
            </a:pPr>
            <a:r>
              <a:rPr sz="1000" b="1" spc="15" dirty="0">
                <a:latin typeface="Arial"/>
                <a:cs typeface="Arial"/>
              </a:rPr>
              <a:t>N=14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17853042" y="1683612"/>
            <a:ext cx="799465" cy="1021080"/>
          </a:xfrm>
          <a:custGeom>
            <a:avLst/>
            <a:gdLst/>
            <a:ahLst/>
            <a:cxnLst/>
            <a:rect l="l" t="t" r="r" b="b"/>
            <a:pathLst>
              <a:path w="799465" h="1021080">
                <a:moveTo>
                  <a:pt x="0" y="0"/>
                </a:moveTo>
                <a:lnTo>
                  <a:pt x="0" y="1020888"/>
                </a:lnTo>
                <a:lnTo>
                  <a:pt x="799127" y="385799"/>
                </a:lnTo>
                <a:lnTo>
                  <a:pt x="767761" y="348169"/>
                </a:lnTo>
                <a:lnTo>
                  <a:pt x="734791" y="312263"/>
                </a:lnTo>
                <a:lnTo>
                  <a:pt x="700291" y="278117"/>
                </a:lnTo>
                <a:lnTo>
                  <a:pt x="664333" y="245767"/>
                </a:lnTo>
                <a:lnTo>
                  <a:pt x="626991" y="215246"/>
                </a:lnTo>
                <a:lnTo>
                  <a:pt x="588339" y="186592"/>
                </a:lnTo>
                <a:lnTo>
                  <a:pt x="548449" y="159840"/>
                </a:lnTo>
                <a:lnTo>
                  <a:pt x="507396" y="135024"/>
                </a:lnTo>
                <a:lnTo>
                  <a:pt x="465252" y="112180"/>
                </a:lnTo>
                <a:lnTo>
                  <a:pt x="422091" y="91343"/>
                </a:lnTo>
                <a:lnTo>
                  <a:pt x="377987" y="72550"/>
                </a:lnTo>
                <a:lnTo>
                  <a:pt x="333013" y="55835"/>
                </a:lnTo>
                <a:lnTo>
                  <a:pt x="287242" y="41234"/>
                </a:lnTo>
                <a:lnTo>
                  <a:pt x="240748" y="28782"/>
                </a:lnTo>
                <a:lnTo>
                  <a:pt x="193605" y="18515"/>
                </a:lnTo>
                <a:lnTo>
                  <a:pt x="145884" y="10467"/>
                </a:lnTo>
                <a:lnTo>
                  <a:pt x="97661" y="4676"/>
                </a:lnTo>
                <a:lnTo>
                  <a:pt x="49008" y="1174"/>
                </a:lnTo>
                <a:lnTo>
                  <a:pt x="0" y="0"/>
                </a:lnTo>
                <a:close/>
              </a:path>
            </a:pathLst>
          </a:custGeom>
          <a:solidFill>
            <a:srgbClr val="253E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7853043" y="2069411"/>
            <a:ext cx="1021080" cy="866140"/>
          </a:xfrm>
          <a:custGeom>
            <a:avLst/>
            <a:gdLst/>
            <a:ahLst/>
            <a:cxnLst/>
            <a:rect l="l" t="t" r="r" b="b"/>
            <a:pathLst>
              <a:path w="1021080" h="866139">
                <a:moveTo>
                  <a:pt x="799126" y="0"/>
                </a:moveTo>
                <a:lnTo>
                  <a:pt x="0" y="635089"/>
                </a:lnTo>
                <a:lnTo>
                  <a:pt x="994459" y="865801"/>
                </a:lnTo>
                <a:lnTo>
                  <a:pt x="1004394" y="817787"/>
                </a:lnTo>
                <a:lnTo>
                  <a:pt x="1011980" y="769600"/>
                </a:lnTo>
                <a:lnTo>
                  <a:pt x="1017235" y="721318"/>
                </a:lnTo>
                <a:lnTo>
                  <a:pt x="1020176" y="673019"/>
                </a:lnTo>
                <a:lnTo>
                  <a:pt x="1020823" y="624782"/>
                </a:lnTo>
                <a:lnTo>
                  <a:pt x="1019192" y="576686"/>
                </a:lnTo>
                <a:lnTo>
                  <a:pt x="1015304" y="528809"/>
                </a:lnTo>
                <a:lnTo>
                  <a:pt x="1009175" y="481230"/>
                </a:lnTo>
                <a:lnTo>
                  <a:pt x="1000825" y="434028"/>
                </a:lnTo>
                <a:lnTo>
                  <a:pt x="990270" y="387280"/>
                </a:lnTo>
                <a:lnTo>
                  <a:pt x="977531" y="341067"/>
                </a:lnTo>
                <a:lnTo>
                  <a:pt x="962624" y="295465"/>
                </a:lnTo>
                <a:lnTo>
                  <a:pt x="945568" y="250555"/>
                </a:lnTo>
                <a:lnTo>
                  <a:pt x="926381" y="206413"/>
                </a:lnTo>
                <a:lnTo>
                  <a:pt x="905082" y="163120"/>
                </a:lnTo>
                <a:lnTo>
                  <a:pt x="881689" y="120754"/>
                </a:lnTo>
                <a:lnTo>
                  <a:pt x="856220" y="79392"/>
                </a:lnTo>
                <a:lnTo>
                  <a:pt x="828693" y="39115"/>
                </a:lnTo>
                <a:lnTo>
                  <a:pt x="799126" y="0"/>
                </a:lnTo>
                <a:close/>
              </a:path>
            </a:pathLst>
          </a:custGeom>
          <a:solidFill>
            <a:srgbClr val="FF6C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7403578" y="2704500"/>
            <a:ext cx="1443990" cy="1021715"/>
          </a:xfrm>
          <a:custGeom>
            <a:avLst/>
            <a:gdLst/>
            <a:ahLst/>
            <a:cxnLst/>
            <a:rect l="l" t="t" r="r" b="b"/>
            <a:pathLst>
              <a:path w="1443990" h="1021714">
                <a:moveTo>
                  <a:pt x="449464" y="0"/>
                </a:moveTo>
                <a:lnTo>
                  <a:pt x="0" y="916671"/>
                </a:lnTo>
                <a:lnTo>
                  <a:pt x="42244" y="936164"/>
                </a:lnTo>
                <a:lnTo>
                  <a:pt x="85296" y="953696"/>
                </a:lnTo>
                <a:lnTo>
                  <a:pt x="129106" y="969269"/>
                </a:lnTo>
                <a:lnTo>
                  <a:pt x="173624" y="982882"/>
                </a:lnTo>
                <a:lnTo>
                  <a:pt x="218800" y="994537"/>
                </a:lnTo>
                <a:lnTo>
                  <a:pt x="265854" y="1004304"/>
                </a:lnTo>
                <a:lnTo>
                  <a:pt x="312847" y="1011810"/>
                </a:lnTo>
                <a:lnTo>
                  <a:pt x="359719" y="1017091"/>
                </a:lnTo>
                <a:lnTo>
                  <a:pt x="406412" y="1020185"/>
                </a:lnTo>
                <a:lnTo>
                  <a:pt x="452868" y="1021127"/>
                </a:lnTo>
                <a:lnTo>
                  <a:pt x="499026" y="1019954"/>
                </a:lnTo>
                <a:lnTo>
                  <a:pt x="544829" y="1016704"/>
                </a:lnTo>
                <a:lnTo>
                  <a:pt x="590217" y="1011412"/>
                </a:lnTo>
                <a:lnTo>
                  <a:pt x="635132" y="1004115"/>
                </a:lnTo>
                <a:lnTo>
                  <a:pt x="679514" y="994850"/>
                </a:lnTo>
                <a:lnTo>
                  <a:pt x="723306" y="983654"/>
                </a:lnTo>
                <a:lnTo>
                  <a:pt x="766447" y="970563"/>
                </a:lnTo>
                <a:lnTo>
                  <a:pt x="808879" y="955613"/>
                </a:lnTo>
                <a:lnTo>
                  <a:pt x="850544" y="938842"/>
                </a:lnTo>
                <a:lnTo>
                  <a:pt x="891382" y="920286"/>
                </a:lnTo>
                <a:lnTo>
                  <a:pt x="931335" y="899981"/>
                </a:lnTo>
                <a:lnTo>
                  <a:pt x="970343" y="877965"/>
                </a:lnTo>
                <a:lnTo>
                  <a:pt x="1008349" y="854274"/>
                </a:lnTo>
                <a:lnTo>
                  <a:pt x="1045292" y="828944"/>
                </a:lnTo>
                <a:lnTo>
                  <a:pt x="1081114" y="802012"/>
                </a:lnTo>
                <a:lnTo>
                  <a:pt x="1115757" y="773515"/>
                </a:lnTo>
                <a:lnTo>
                  <a:pt x="1149161" y="743489"/>
                </a:lnTo>
                <a:lnTo>
                  <a:pt x="1181268" y="711971"/>
                </a:lnTo>
                <a:lnTo>
                  <a:pt x="1212018" y="678998"/>
                </a:lnTo>
                <a:lnTo>
                  <a:pt x="1241354" y="644606"/>
                </a:lnTo>
                <a:lnTo>
                  <a:pt x="1269215" y="608832"/>
                </a:lnTo>
                <a:lnTo>
                  <a:pt x="1295543" y="571712"/>
                </a:lnTo>
                <a:lnTo>
                  <a:pt x="1320280" y="533284"/>
                </a:lnTo>
                <a:lnTo>
                  <a:pt x="1343366" y="493583"/>
                </a:lnTo>
                <a:lnTo>
                  <a:pt x="1364742" y="452647"/>
                </a:lnTo>
                <a:lnTo>
                  <a:pt x="1384351" y="410511"/>
                </a:lnTo>
                <a:lnTo>
                  <a:pt x="1402132" y="367213"/>
                </a:lnTo>
                <a:lnTo>
                  <a:pt x="1418027" y="322790"/>
                </a:lnTo>
                <a:lnTo>
                  <a:pt x="1431977" y="277277"/>
                </a:lnTo>
                <a:lnTo>
                  <a:pt x="1443924" y="230711"/>
                </a:lnTo>
                <a:lnTo>
                  <a:pt x="449464" y="0"/>
                </a:lnTo>
                <a:close/>
              </a:path>
            </a:pathLst>
          </a:custGeom>
          <a:solidFill>
            <a:srgbClr val="275E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7051822" y="2704500"/>
            <a:ext cx="801370" cy="916940"/>
          </a:xfrm>
          <a:custGeom>
            <a:avLst/>
            <a:gdLst/>
            <a:ahLst/>
            <a:cxnLst/>
            <a:rect l="l" t="t" r="r" b="b"/>
            <a:pathLst>
              <a:path w="801369" h="916939">
                <a:moveTo>
                  <a:pt x="801220" y="0"/>
                </a:moveTo>
                <a:lnTo>
                  <a:pt x="0" y="632385"/>
                </a:lnTo>
                <a:lnTo>
                  <a:pt x="32478" y="671508"/>
                </a:lnTo>
                <a:lnTo>
                  <a:pt x="66763" y="708871"/>
                </a:lnTo>
                <a:lnTo>
                  <a:pt x="102789" y="744422"/>
                </a:lnTo>
                <a:lnTo>
                  <a:pt x="140488" y="778106"/>
                </a:lnTo>
                <a:lnTo>
                  <a:pt x="179795" y="809872"/>
                </a:lnTo>
                <a:lnTo>
                  <a:pt x="220642" y="839664"/>
                </a:lnTo>
                <a:lnTo>
                  <a:pt x="262962" y="867431"/>
                </a:lnTo>
                <a:lnTo>
                  <a:pt x="306689" y="893117"/>
                </a:lnTo>
                <a:lnTo>
                  <a:pt x="351755" y="916671"/>
                </a:lnTo>
                <a:lnTo>
                  <a:pt x="801220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6857127" y="2704500"/>
            <a:ext cx="996315" cy="633095"/>
          </a:xfrm>
          <a:custGeom>
            <a:avLst/>
            <a:gdLst/>
            <a:ahLst/>
            <a:cxnLst/>
            <a:rect l="l" t="t" r="r" b="b"/>
            <a:pathLst>
              <a:path w="996315" h="633095">
                <a:moveTo>
                  <a:pt x="995916" y="0"/>
                </a:moveTo>
                <a:lnTo>
                  <a:pt x="0" y="224431"/>
                </a:lnTo>
                <a:lnTo>
                  <a:pt x="12383" y="273671"/>
                </a:lnTo>
                <a:lnTo>
                  <a:pt x="27174" y="322130"/>
                </a:lnTo>
                <a:lnTo>
                  <a:pt x="44331" y="369726"/>
                </a:lnTo>
                <a:lnTo>
                  <a:pt x="63813" y="416377"/>
                </a:lnTo>
                <a:lnTo>
                  <a:pt x="85581" y="462000"/>
                </a:lnTo>
                <a:lnTo>
                  <a:pt x="109594" y="506512"/>
                </a:lnTo>
                <a:lnTo>
                  <a:pt x="135811" y="549831"/>
                </a:lnTo>
                <a:lnTo>
                  <a:pt x="164191" y="591874"/>
                </a:lnTo>
                <a:lnTo>
                  <a:pt x="194695" y="632560"/>
                </a:lnTo>
                <a:lnTo>
                  <a:pt x="995916" y="0"/>
                </a:lnTo>
                <a:close/>
              </a:path>
            </a:pathLst>
          </a:custGeom>
          <a:solidFill>
            <a:srgbClr val="00AE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6832157" y="1783834"/>
            <a:ext cx="1021080" cy="1145540"/>
          </a:xfrm>
          <a:custGeom>
            <a:avLst/>
            <a:gdLst/>
            <a:ahLst/>
            <a:cxnLst/>
            <a:rect l="l" t="t" r="r" b="b"/>
            <a:pathLst>
              <a:path w="1021080" h="1145539">
                <a:moveTo>
                  <a:pt x="579969" y="0"/>
                </a:moveTo>
                <a:lnTo>
                  <a:pt x="536264" y="22218"/>
                </a:lnTo>
                <a:lnTo>
                  <a:pt x="494013" y="46291"/>
                </a:lnTo>
                <a:lnTo>
                  <a:pt x="453250" y="72149"/>
                </a:lnTo>
                <a:lnTo>
                  <a:pt x="414008" y="99724"/>
                </a:lnTo>
                <a:lnTo>
                  <a:pt x="376319" y="128946"/>
                </a:lnTo>
                <a:lnTo>
                  <a:pt x="340219" y="159747"/>
                </a:lnTo>
                <a:lnTo>
                  <a:pt x="305739" y="192057"/>
                </a:lnTo>
                <a:lnTo>
                  <a:pt x="272914" y="225807"/>
                </a:lnTo>
                <a:lnTo>
                  <a:pt x="241777" y="260930"/>
                </a:lnTo>
                <a:lnTo>
                  <a:pt x="212362" y="297354"/>
                </a:lnTo>
                <a:lnTo>
                  <a:pt x="184701" y="335012"/>
                </a:lnTo>
                <a:lnTo>
                  <a:pt x="158828" y="373834"/>
                </a:lnTo>
                <a:lnTo>
                  <a:pt x="134777" y="413752"/>
                </a:lnTo>
                <a:lnTo>
                  <a:pt x="112581" y="454696"/>
                </a:lnTo>
                <a:lnTo>
                  <a:pt x="92273" y="496598"/>
                </a:lnTo>
                <a:lnTo>
                  <a:pt x="73888" y="539388"/>
                </a:lnTo>
                <a:lnTo>
                  <a:pt x="57457" y="582997"/>
                </a:lnTo>
                <a:lnTo>
                  <a:pt x="43015" y="627356"/>
                </a:lnTo>
                <a:lnTo>
                  <a:pt x="30596" y="672397"/>
                </a:lnTo>
                <a:lnTo>
                  <a:pt x="20232" y="718051"/>
                </a:lnTo>
                <a:lnTo>
                  <a:pt x="11957" y="764247"/>
                </a:lnTo>
                <a:lnTo>
                  <a:pt x="5804" y="810918"/>
                </a:lnTo>
                <a:lnTo>
                  <a:pt x="1807" y="857994"/>
                </a:lnTo>
                <a:lnTo>
                  <a:pt x="0" y="905407"/>
                </a:lnTo>
                <a:lnTo>
                  <a:pt x="414" y="953086"/>
                </a:lnTo>
                <a:lnTo>
                  <a:pt x="3086" y="1000964"/>
                </a:lnTo>
                <a:lnTo>
                  <a:pt x="8046" y="1048971"/>
                </a:lnTo>
                <a:lnTo>
                  <a:pt x="15329" y="1097039"/>
                </a:lnTo>
                <a:lnTo>
                  <a:pt x="24969" y="1145097"/>
                </a:lnTo>
                <a:lnTo>
                  <a:pt x="1020885" y="920666"/>
                </a:lnTo>
                <a:lnTo>
                  <a:pt x="579969" y="0"/>
                </a:lnTo>
                <a:close/>
              </a:path>
            </a:pathLst>
          </a:custGeom>
          <a:solidFill>
            <a:srgbClr val="00A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7412126" y="1683612"/>
            <a:ext cx="441325" cy="1021080"/>
          </a:xfrm>
          <a:custGeom>
            <a:avLst/>
            <a:gdLst/>
            <a:ahLst/>
            <a:cxnLst/>
            <a:rect l="l" t="t" r="r" b="b"/>
            <a:pathLst>
              <a:path w="441325" h="1021080">
                <a:moveTo>
                  <a:pt x="440915" y="0"/>
                </a:moveTo>
                <a:lnTo>
                  <a:pt x="390143" y="1266"/>
                </a:lnTo>
                <a:lnTo>
                  <a:pt x="339608" y="5049"/>
                </a:lnTo>
                <a:lnTo>
                  <a:pt x="289400" y="11329"/>
                </a:lnTo>
                <a:lnTo>
                  <a:pt x="239608" y="20084"/>
                </a:lnTo>
                <a:lnTo>
                  <a:pt x="190321" y="31291"/>
                </a:lnTo>
                <a:lnTo>
                  <a:pt x="141627" y="44930"/>
                </a:lnTo>
                <a:lnTo>
                  <a:pt x="93616" y="60979"/>
                </a:lnTo>
                <a:lnTo>
                  <a:pt x="46377" y="79417"/>
                </a:lnTo>
                <a:lnTo>
                  <a:pt x="0" y="100222"/>
                </a:lnTo>
                <a:lnTo>
                  <a:pt x="440916" y="1020888"/>
                </a:lnTo>
                <a:lnTo>
                  <a:pt x="440915" y="0"/>
                </a:lnTo>
                <a:close/>
              </a:path>
            </a:pathLst>
          </a:custGeom>
          <a:solidFill>
            <a:srgbClr val="D42B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 txBox="1"/>
          <p:nvPr/>
        </p:nvSpPr>
        <p:spPr>
          <a:xfrm>
            <a:off x="18096830" y="1878343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n=2</a:t>
            </a:r>
            <a:endParaRPr sz="9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8486274" y="2460487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n=2</a:t>
            </a:r>
            <a:endParaRPr sz="95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7018446" y="2289699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n=3</a:t>
            </a:r>
            <a:endParaRPr sz="95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7565882" y="1806120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n=1</a:t>
            </a:r>
            <a:endParaRPr sz="95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16620618" y="1542175"/>
            <a:ext cx="75565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D42B1E"/>
                </a:solidFill>
                <a:latin typeface="Arial"/>
                <a:cs typeface="Arial"/>
              </a:rPr>
              <a:t>Not</a:t>
            </a:r>
            <a:r>
              <a:rPr sz="950" b="1" spc="-50" dirty="0">
                <a:solidFill>
                  <a:srgbClr val="D42B1E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D42B1E"/>
                </a:solidFill>
                <a:latin typeface="Arial"/>
                <a:cs typeface="Arial"/>
              </a:rPr>
              <a:t>reported</a:t>
            </a:r>
            <a:endParaRPr sz="95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16333303" y="2243644"/>
            <a:ext cx="45212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00A0DE"/>
                </a:solidFill>
                <a:latin typeface="Arial"/>
                <a:cs typeface="Arial"/>
              </a:rPr>
              <a:t>Other</a:t>
            </a:r>
            <a:r>
              <a:rPr sz="1050" b="1" baseline="31746" dirty="0">
                <a:solidFill>
                  <a:srgbClr val="00A0DE"/>
                </a:solidFill>
                <a:latin typeface="Arial"/>
                <a:cs typeface="Arial"/>
              </a:rPr>
              <a:t>a</a:t>
            </a:r>
            <a:endParaRPr sz="1050" baseline="31746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18322959" y="1477279"/>
            <a:ext cx="1283335" cy="31178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03505" marR="5080" indent="-91440">
              <a:lnSpc>
                <a:spcPts val="1100"/>
              </a:lnSpc>
              <a:spcBef>
                <a:spcPts val="175"/>
              </a:spcBef>
            </a:pPr>
            <a:r>
              <a:rPr sz="950" b="1" dirty="0">
                <a:solidFill>
                  <a:srgbClr val="253E6A"/>
                </a:solidFill>
                <a:latin typeface="Arial"/>
                <a:cs typeface="Arial"/>
              </a:rPr>
              <a:t>New</a:t>
            </a:r>
            <a:r>
              <a:rPr sz="950" b="1" spc="-50" dirty="0">
                <a:solidFill>
                  <a:srgbClr val="253E6A"/>
                </a:solidFill>
                <a:latin typeface="Arial"/>
                <a:cs typeface="Arial"/>
              </a:rPr>
              <a:t> </a:t>
            </a:r>
            <a:r>
              <a:rPr sz="950" b="1" spc="5" dirty="0">
                <a:solidFill>
                  <a:srgbClr val="253E6A"/>
                </a:solidFill>
                <a:latin typeface="Arial"/>
                <a:cs typeface="Arial"/>
              </a:rPr>
              <a:t>onset/worsening  </a:t>
            </a:r>
            <a:r>
              <a:rPr sz="950" b="1" dirty="0">
                <a:solidFill>
                  <a:srgbClr val="253E6A"/>
                </a:solidFill>
                <a:latin typeface="Arial"/>
                <a:cs typeface="Arial"/>
              </a:rPr>
              <a:t>of facial</a:t>
            </a:r>
            <a:r>
              <a:rPr sz="950" b="1" spc="-25" dirty="0">
                <a:solidFill>
                  <a:srgbClr val="253E6A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253E6A"/>
                </a:solidFill>
                <a:latin typeface="Arial"/>
                <a:cs typeface="Arial"/>
              </a:rPr>
              <a:t>dermatitis</a:t>
            </a:r>
            <a:endParaRPr sz="95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18893690" y="1938006"/>
            <a:ext cx="789305" cy="59245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065" marR="5080" indent="-4445" algn="ctr">
              <a:lnSpc>
                <a:spcPts val="1100"/>
              </a:lnSpc>
              <a:spcBef>
                <a:spcPts val="175"/>
              </a:spcBef>
            </a:pPr>
            <a:r>
              <a:rPr sz="950" b="1" dirty="0">
                <a:solidFill>
                  <a:srgbClr val="FF6C21"/>
                </a:solidFill>
                <a:latin typeface="Arial"/>
                <a:cs typeface="Arial"/>
              </a:rPr>
              <a:t>New onset/  </a:t>
            </a:r>
            <a:r>
              <a:rPr sz="950" b="1" spc="5" dirty="0">
                <a:solidFill>
                  <a:srgbClr val="FF6C21"/>
                </a:solidFill>
                <a:latin typeface="Arial"/>
                <a:cs typeface="Arial"/>
              </a:rPr>
              <a:t>worsening</a:t>
            </a:r>
            <a:r>
              <a:rPr sz="950" b="1" spc="-75" dirty="0">
                <a:solidFill>
                  <a:srgbClr val="FF6C21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FF6C21"/>
                </a:solidFill>
                <a:latin typeface="Arial"/>
                <a:cs typeface="Arial"/>
              </a:rPr>
              <a:t>of  inflammatory  arthritis</a:t>
            </a:r>
            <a:endParaRPr sz="95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8147083" y="3736589"/>
            <a:ext cx="1287780" cy="45212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algn="ctr">
              <a:lnSpc>
                <a:spcPts val="1110"/>
              </a:lnSpc>
              <a:spcBef>
                <a:spcPts val="165"/>
              </a:spcBef>
            </a:pPr>
            <a:r>
              <a:rPr sz="950" b="1" dirty="0">
                <a:solidFill>
                  <a:srgbClr val="275E37"/>
                </a:solidFill>
                <a:latin typeface="Arial"/>
                <a:cs typeface="Arial"/>
              </a:rPr>
              <a:t>New</a:t>
            </a:r>
            <a:r>
              <a:rPr sz="950" b="1" spc="-50" dirty="0">
                <a:solidFill>
                  <a:srgbClr val="275E37"/>
                </a:solidFill>
                <a:latin typeface="Arial"/>
                <a:cs typeface="Arial"/>
              </a:rPr>
              <a:t> </a:t>
            </a:r>
            <a:r>
              <a:rPr sz="950" b="1" spc="5" dirty="0">
                <a:solidFill>
                  <a:srgbClr val="275E37"/>
                </a:solidFill>
                <a:latin typeface="Arial"/>
                <a:cs typeface="Arial"/>
              </a:rPr>
              <a:t>onset/worsening  </a:t>
            </a:r>
            <a:r>
              <a:rPr sz="950" b="1" dirty="0">
                <a:solidFill>
                  <a:srgbClr val="275E37"/>
                </a:solidFill>
                <a:latin typeface="Arial"/>
                <a:cs typeface="Arial"/>
              </a:rPr>
              <a:t>of ocular surface  disease/conjuncti</a:t>
            </a:r>
            <a:r>
              <a:rPr sz="950" b="1" spc="-25" dirty="0">
                <a:solidFill>
                  <a:srgbClr val="275E37"/>
                </a:solidFill>
                <a:latin typeface="Arial"/>
                <a:cs typeface="Arial"/>
              </a:rPr>
              <a:t>v</a:t>
            </a:r>
            <a:r>
              <a:rPr sz="950" b="1" dirty="0">
                <a:solidFill>
                  <a:srgbClr val="275E37"/>
                </a:solidFill>
                <a:latin typeface="Arial"/>
                <a:cs typeface="Arial"/>
              </a:rPr>
              <a:t>itis</a:t>
            </a:r>
            <a:endParaRPr sz="950">
              <a:latin typeface="Arial"/>
              <a:cs typeface="Arial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18159781" y="1573708"/>
            <a:ext cx="104139" cy="227329"/>
          </a:xfrm>
          <a:custGeom>
            <a:avLst/>
            <a:gdLst/>
            <a:ahLst/>
            <a:cxnLst/>
            <a:rect l="l" t="t" r="r" b="b"/>
            <a:pathLst>
              <a:path w="104140" h="227330">
                <a:moveTo>
                  <a:pt x="0" y="227309"/>
                </a:moveTo>
                <a:lnTo>
                  <a:pt x="0" y="0"/>
                </a:lnTo>
                <a:lnTo>
                  <a:pt x="103642" y="0"/>
                </a:lnTo>
              </a:path>
            </a:pathLst>
          </a:custGeom>
          <a:ln w="12561">
            <a:solidFill>
              <a:srgbClr val="253E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8737665" y="2568429"/>
            <a:ext cx="549910" cy="122555"/>
          </a:xfrm>
          <a:custGeom>
            <a:avLst/>
            <a:gdLst/>
            <a:ahLst/>
            <a:cxnLst/>
            <a:rect l="l" t="t" r="r" b="b"/>
            <a:pathLst>
              <a:path w="549909" h="122555">
                <a:moveTo>
                  <a:pt x="0" y="122464"/>
                </a:moveTo>
                <a:lnTo>
                  <a:pt x="549705" y="122464"/>
                </a:lnTo>
                <a:lnTo>
                  <a:pt x="549705" y="0"/>
                </a:lnTo>
              </a:path>
            </a:pathLst>
          </a:custGeom>
          <a:ln w="12559">
            <a:solidFill>
              <a:srgbClr val="FF6C2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7435159" y="1635463"/>
            <a:ext cx="164465" cy="115570"/>
          </a:xfrm>
          <a:custGeom>
            <a:avLst/>
            <a:gdLst/>
            <a:ahLst/>
            <a:cxnLst/>
            <a:rect l="l" t="t" r="r" b="b"/>
            <a:pathLst>
              <a:path w="164465" h="115569">
                <a:moveTo>
                  <a:pt x="0" y="0"/>
                </a:moveTo>
                <a:lnTo>
                  <a:pt x="164361" y="0"/>
                </a:lnTo>
                <a:lnTo>
                  <a:pt x="164361" y="115312"/>
                </a:lnTo>
              </a:path>
            </a:pathLst>
          </a:custGeom>
          <a:ln w="12560">
            <a:solidFill>
              <a:srgbClr val="D42B1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17222503" y="3257206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n=1</a:t>
            </a:r>
            <a:endParaRPr sz="95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17004836" y="2954533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n=1</a:t>
            </a:r>
            <a:endParaRPr sz="950">
              <a:latin typeface="Arial"/>
              <a:cs typeface="Arial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16130499" y="3213243"/>
            <a:ext cx="76454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spc="-10" dirty="0">
                <a:solidFill>
                  <a:srgbClr val="00AE3E"/>
                </a:solidFill>
                <a:latin typeface="Arial"/>
                <a:cs typeface="Arial"/>
              </a:rPr>
              <a:t>Eye</a:t>
            </a:r>
            <a:r>
              <a:rPr sz="950" b="1" spc="-55" dirty="0">
                <a:solidFill>
                  <a:srgbClr val="00AE3E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00AE3E"/>
                </a:solidFill>
                <a:latin typeface="Arial"/>
                <a:cs typeface="Arial"/>
              </a:rPr>
              <a:t>irritation</a:t>
            </a:r>
            <a:endParaRPr sz="95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6653073" y="3725075"/>
            <a:ext cx="1106170" cy="31178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227965" marR="5080" indent="-215900">
              <a:lnSpc>
                <a:spcPts val="1110"/>
              </a:lnSpc>
              <a:spcBef>
                <a:spcPts val="165"/>
              </a:spcBef>
            </a:pPr>
            <a:r>
              <a:rPr sz="950" b="1" spc="-10" dirty="0">
                <a:solidFill>
                  <a:srgbClr val="B0049D"/>
                </a:solidFill>
                <a:latin typeface="Arial"/>
                <a:cs typeface="Arial"/>
              </a:rPr>
              <a:t>Eyes </a:t>
            </a:r>
            <a:r>
              <a:rPr sz="950" b="1" spc="5" dirty="0">
                <a:solidFill>
                  <a:srgbClr val="B0049D"/>
                </a:solidFill>
                <a:latin typeface="Arial"/>
                <a:cs typeface="Arial"/>
              </a:rPr>
              <a:t>were</a:t>
            </a:r>
            <a:r>
              <a:rPr sz="950" b="1" spc="-30" dirty="0">
                <a:solidFill>
                  <a:srgbClr val="B0049D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B0049D"/>
                </a:solidFill>
                <a:latin typeface="Arial"/>
                <a:cs typeface="Arial"/>
              </a:rPr>
              <a:t>burning  and</a:t>
            </a:r>
            <a:r>
              <a:rPr sz="950" b="1" spc="-10" dirty="0">
                <a:solidFill>
                  <a:srgbClr val="B0049D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B0049D"/>
                </a:solidFill>
                <a:latin typeface="Arial"/>
                <a:cs typeface="Arial"/>
              </a:rPr>
              <a:t>itching</a:t>
            </a:r>
            <a:endParaRPr sz="950">
              <a:latin typeface="Arial"/>
              <a:cs typeface="Arial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18159783" y="3446790"/>
            <a:ext cx="548640" cy="254635"/>
          </a:xfrm>
          <a:custGeom>
            <a:avLst/>
            <a:gdLst/>
            <a:ahLst/>
            <a:cxnLst/>
            <a:rect l="l" t="t" r="r" b="b"/>
            <a:pathLst>
              <a:path w="548640" h="254635">
                <a:moveTo>
                  <a:pt x="548571" y="254341"/>
                </a:moveTo>
                <a:lnTo>
                  <a:pt x="548570" y="0"/>
                </a:lnTo>
                <a:lnTo>
                  <a:pt x="0" y="0"/>
                </a:lnTo>
              </a:path>
            </a:pathLst>
          </a:custGeom>
          <a:ln w="12560">
            <a:solidFill>
              <a:srgbClr val="275E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7076163" y="3467724"/>
            <a:ext cx="147955" cy="253365"/>
          </a:xfrm>
          <a:custGeom>
            <a:avLst/>
            <a:gdLst/>
            <a:ahLst/>
            <a:cxnLst/>
            <a:rect l="l" t="t" r="r" b="b"/>
            <a:pathLst>
              <a:path w="147955" h="253364">
                <a:moveTo>
                  <a:pt x="0" y="253294"/>
                </a:moveTo>
                <a:lnTo>
                  <a:pt x="0" y="0"/>
                </a:lnTo>
                <a:lnTo>
                  <a:pt x="147524" y="0"/>
                </a:lnTo>
              </a:path>
            </a:pathLst>
          </a:custGeom>
          <a:ln w="12561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6543086" y="3140977"/>
            <a:ext cx="449580" cy="68580"/>
          </a:xfrm>
          <a:custGeom>
            <a:avLst/>
            <a:gdLst/>
            <a:ahLst/>
            <a:cxnLst/>
            <a:rect l="l" t="t" r="r" b="b"/>
            <a:pathLst>
              <a:path w="449580" h="68580">
                <a:moveTo>
                  <a:pt x="0" y="68210"/>
                </a:moveTo>
                <a:lnTo>
                  <a:pt x="0" y="0"/>
                </a:lnTo>
                <a:lnTo>
                  <a:pt x="449325" y="0"/>
                </a:lnTo>
              </a:path>
            </a:pathLst>
          </a:custGeom>
          <a:ln w="12559">
            <a:solidFill>
              <a:srgbClr val="00AE3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6555648" y="2418575"/>
            <a:ext cx="585470" cy="125095"/>
          </a:xfrm>
          <a:custGeom>
            <a:avLst/>
            <a:gdLst/>
            <a:ahLst/>
            <a:cxnLst/>
            <a:rect l="l" t="t" r="r" b="b"/>
            <a:pathLst>
              <a:path w="585469" h="125094">
                <a:moveTo>
                  <a:pt x="0" y="0"/>
                </a:moveTo>
                <a:lnTo>
                  <a:pt x="0" y="124732"/>
                </a:lnTo>
                <a:lnTo>
                  <a:pt x="585334" y="124732"/>
                </a:lnTo>
              </a:path>
            </a:pathLst>
          </a:custGeom>
          <a:ln w="12559">
            <a:solidFill>
              <a:srgbClr val="00A0D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18084269" y="3306401"/>
            <a:ext cx="23876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b="1" dirty="0">
                <a:solidFill>
                  <a:srgbClr val="FFFFFF"/>
                </a:solidFill>
                <a:latin typeface="Arial"/>
                <a:cs typeface="Arial"/>
              </a:rPr>
              <a:t>n=4</a:t>
            </a:r>
            <a:endParaRPr sz="950">
              <a:latin typeface="Arial"/>
              <a:cs typeface="Arial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3648671" y="10992807"/>
            <a:ext cx="2627442" cy="246349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>
              <a:lnSpc>
                <a:spcPct val="92000"/>
              </a:lnSpc>
              <a:spcBef>
                <a:spcPts val="155"/>
              </a:spcBef>
            </a:pPr>
            <a:r>
              <a:rPr sz="400" b="1" spc="-10" dirty="0">
                <a:latin typeface="Arial"/>
                <a:cs typeface="Arial"/>
              </a:rPr>
              <a:t>This study </a:t>
            </a:r>
            <a:r>
              <a:rPr sz="400" b="1" spc="-5" dirty="0">
                <a:latin typeface="Arial"/>
                <a:cs typeface="Arial"/>
              </a:rPr>
              <a:t>was </a:t>
            </a:r>
            <a:r>
              <a:rPr sz="400" b="1" spc="-10" dirty="0">
                <a:latin typeface="Arial"/>
                <a:cs typeface="Arial"/>
              </a:rPr>
              <a:t>funded </a:t>
            </a:r>
            <a:r>
              <a:rPr sz="400" b="1" spc="-5" dirty="0">
                <a:latin typeface="Arial"/>
                <a:cs typeface="Arial"/>
              </a:rPr>
              <a:t>by Eli Lilly </a:t>
            </a:r>
            <a:r>
              <a:rPr sz="400" b="1" spc="-10" dirty="0">
                <a:latin typeface="Arial"/>
                <a:cs typeface="Arial"/>
              </a:rPr>
              <a:t>and  </a:t>
            </a:r>
            <a:r>
              <a:rPr sz="400" b="1" spc="-15" dirty="0">
                <a:latin typeface="Arial"/>
                <a:cs typeface="Arial"/>
              </a:rPr>
              <a:t>Company. </a:t>
            </a:r>
            <a:r>
              <a:rPr sz="400" b="1" spc="-10" dirty="0">
                <a:latin typeface="Arial"/>
                <a:cs typeface="Arial"/>
              </a:rPr>
              <a:t>Almirall, </a:t>
            </a:r>
            <a:r>
              <a:rPr sz="400" b="1" spc="-15" dirty="0">
                <a:latin typeface="Arial"/>
                <a:cs typeface="Arial"/>
              </a:rPr>
              <a:t>S.A. </a:t>
            </a:r>
            <a:r>
              <a:rPr sz="400" b="1" spc="-10" dirty="0">
                <a:latin typeface="Arial"/>
                <a:cs typeface="Arial"/>
              </a:rPr>
              <a:t>has licensed  the rights to develop and commercialize  lebrikizumab for the treatment </a:t>
            </a:r>
            <a:r>
              <a:rPr sz="400" b="1" spc="-5" dirty="0">
                <a:latin typeface="Arial"/>
                <a:cs typeface="Arial"/>
              </a:rPr>
              <a:t>of  </a:t>
            </a:r>
            <a:r>
              <a:rPr sz="400" b="1" spc="-10" dirty="0">
                <a:latin typeface="Arial"/>
                <a:cs typeface="Arial"/>
              </a:rPr>
              <a:t>dermatology indications, including  atopic dermatitis, </a:t>
            </a:r>
            <a:r>
              <a:rPr sz="400" b="1" spc="-5" dirty="0">
                <a:latin typeface="Arial"/>
                <a:cs typeface="Arial"/>
              </a:rPr>
              <a:t>in </a:t>
            </a:r>
            <a:r>
              <a:rPr sz="400" b="1" spc="-10" dirty="0">
                <a:latin typeface="Arial"/>
                <a:cs typeface="Arial"/>
              </a:rPr>
              <a:t>Europe. </a:t>
            </a:r>
            <a:r>
              <a:rPr sz="400" b="1" spc="-5" dirty="0">
                <a:latin typeface="Arial"/>
                <a:cs typeface="Arial"/>
              </a:rPr>
              <a:t>Lilly </a:t>
            </a:r>
            <a:r>
              <a:rPr sz="400" b="1" spc="-10" dirty="0">
                <a:latin typeface="Arial"/>
                <a:cs typeface="Arial"/>
              </a:rPr>
              <a:t>has  exclusive rights for development and  commercialization </a:t>
            </a:r>
            <a:r>
              <a:rPr sz="400" b="1" spc="-5" dirty="0">
                <a:latin typeface="Arial"/>
                <a:cs typeface="Arial"/>
              </a:rPr>
              <a:t>of </a:t>
            </a:r>
            <a:r>
              <a:rPr sz="400" b="1" spc="-10" dirty="0">
                <a:latin typeface="Arial"/>
                <a:cs typeface="Arial"/>
              </a:rPr>
              <a:t>lebrikizumab </a:t>
            </a:r>
            <a:r>
              <a:rPr sz="400" b="1" spc="-5" dirty="0">
                <a:latin typeface="Arial"/>
                <a:cs typeface="Arial"/>
              </a:rPr>
              <a:t>in  </a:t>
            </a:r>
            <a:r>
              <a:rPr sz="400" b="1" spc="-10" dirty="0">
                <a:latin typeface="Arial"/>
                <a:cs typeface="Arial"/>
              </a:rPr>
              <a:t>the United </a:t>
            </a:r>
            <a:r>
              <a:rPr sz="400" b="1" spc="-15" dirty="0">
                <a:latin typeface="Arial"/>
                <a:cs typeface="Arial"/>
              </a:rPr>
              <a:t>States </a:t>
            </a:r>
            <a:r>
              <a:rPr sz="400" b="1" spc="-10" dirty="0">
                <a:latin typeface="Arial"/>
                <a:cs typeface="Arial"/>
              </a:rPr>
              <a:t>and the rest </a:t>
            </a:r>
            <a:r>
              <a:rPr sz="400" b="1" spc="-5" dirty="0">
                <a:latin typeface="Arial"/>
                <a:cs typeface="Arial"/>
              </a:rPr>
              <a:t>of </a:t>
            </a:r>
            <a:r>
              <a:rPr sz="400" b="1" spc="-10" dirty="0">
                <a:latin typeface="Arial"/>
                <a:cs typeface="Arial"/>
              </a:rPr>
              <a:t>the  </a:t>
            </a:r>
            <a:r>
              <a:rPr sz="400" b="1" spc="-5" dirty="0">
                <a:latin typeface="Arial"/>
                <a:cs typeface="Arial"/>
              </a:rPr>
              <a:t>world </a:t>
            </a:r>
            <a:r>
              <a:rPr sz="400" b="1" spc="-10" dirty="0">
                <a:latin typeface="Arial"/>
                <a:cs typeface="Arial"/>
              </a:rPr>
              <a:t>outside </a:t>
            </a:r>
            <a:r>
              <a:rPr sz="400" b="1" spc="-5" dirty="0">
                <a:latin typeface="Arial"/>
                <a:cs typeface="Arial"/>
              </a:rPr>
              <a:t>of</a:t>
            </a:r>
            <a:r>
              <a:rPr sz="400" b="1" spc="-60" dirty="0">
                <a:latin typeface="Arial"/>
                <a:cs typeface="Arial"/>
              </a:rPr>
              <a:t> </a:t>
            </a:r>
            <a:r>
              <a:rPr sz="400" b="1" spc="-10" dirty="0">
                <a:latin typeface="Arial"/>
                <a:cs typeface="Arial"/>
              </a:rPr>
              <a:t>Europe.</a:t>
            </a:r>
            <a:endParaRPr sz="400" dirty="0">
              <a:latin typeface="Arial"/>
              <a:cs typeface="Arial"/>
            </a:endParaRPr>
          </a:p>
        </p:txBody>
      </p:sp>
      <p:graphicFrame>
        <p:nvGraphicFramePr>
          <p:cNvPr id="172" name="object 172"/>
          <p:cNvGraphicFramePr>
            <a:graphicFrameLocks noGrp="1"/>
          </p:cNvGraphicFramePr>
          <p:nvPr/>
        </p:nvGraphicFramePr>
        <p:xfrm>
          <a:off x="9556689" y="6846999"/>
          <a:ext cx="3837303" cy="33068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6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55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Characteristic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  <a:p>
                      <a:pPr marL="153670" marR="90805" indent="-54610">
                        <a:lnSpc>
                          <a:spcPct val="106200"/>
                        </a:lnSpc>
                      </a:pPr>
                      <a:r>
                        <a:rPr sz="55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55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LEBRI 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(N=86)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0049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Reason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Dupilumab</a:t>
                      </a:r>
                      <a:r>
                        <a:rPr sz="5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Discontinuation</a:t>
                      </a:r>
                      <a:r>
                        <a:rPr sz="525" b="1" spc="22" baseline="23809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525" baseline="23809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8504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9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0049D"/>
                    </a:solidFill>
                  </a:tcPr>
                </a:tc>
                <a:tc>
                  <a:txBody>
                    <a:bodyPr/>
                    <a:lstStyle/>
                    <a:p>
                      <a:pPr marL="73660" marR="63500" algn="ctr">
                        <a:lnSpc>
                          <a:spcPct val="106200"/>
                        </a:lnSpc>
                        <a:spcBef>
                          <a:spcPts val="130"/>
                        </a:spcBef>
                      </a:pP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nadequa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 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Response 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(N=48)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850476"/>
                    </a:solidFill>
                  </a:tcPr>
                </a:tc>
                <a:tc>
                  <a:txBody>
                    <a:bodyPr/>
                    <a:lstStyle/>
                    <a:p>
                      <a:pPr marL="73660" marR="64135" algn="ctr">
                        <a:lnSpc>
                          <a:spcPct val="106200"/>
                        </a:lnSpc>
                        <a:spcBef>
                          <a:spcPts val="130"/>
                        </a:spcBef>
                      </a:pP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anc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AE  (N=14)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850476"/>
                    </a:solidFill>
                  </a:tcPr>
                </a:tc>
                <a:tc>
                  <a:txBody>
                    <a:bodyPr/>
                    <a:lstStyle/>
                    <a:p>
                      <a:pPr marL="135255" marR="125095" indent="-1905" algn="ctr">
                        <a:lnSpc>
                          <a:spcPct val="1062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  </a:t>
                      </a:r>
                      <a:r>
                        <a:rPr sz="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Reaso</a:t>
                      </a:r>
                      <a:r>
                        <a:rPr sz="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  </a:t>
                      </a:r>
                      <a:r>
                        <a:rPr sz="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(N=24)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850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Age,</a:t>
                      </a:r>
                      <a:r>
                        <a:rPr sz="55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years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46.4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(20.0)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43.0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(20.8)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53.1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(15.8)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49.1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(20.0)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Adult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(≥18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years),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77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(89.5)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40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(83.3)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34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14</a:t>
                      </a:r>
                      <a:r>
                        <a:rPr sz="5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(100.0)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(95.8)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-5" dirty="0">
                          <a:latin typeface="Arial"/>
                          <a:cs typeface="Arial"/>
                        </a:rPr>
                        <a:t>Adolescent 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(≥12 </a:t>
                      </a:r>
                      <a:r>
                        <a:rPr sz="550" spc="5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&lt;18 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years),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(10.5)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(16.7)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Female, 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41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(47.7)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(43.8)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(50.0)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(54.2)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BMI,</a:t>
                      </a:r>
                      <a:r>
                        <a:rPr sz="55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kg/m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2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00330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27.9</a:t>
                      </a:r>
                      <a:r>
                        <a:rPr sz="55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27.2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04139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29.3</a:t>
                      </a:r>
                      <a:r>
                        <a:rPr sz="5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28.7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Age at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AD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onset,</a:t>
                      </a:r>
                      <a:r>
                        <a:rPr sz="55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years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937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26.6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(25.9)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22.3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(25.2)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27.4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(25.4)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34.7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(26.6)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Duration since AD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onset,</a:t>
                      </a:r>
                      <a:r>
                        <a:rPr sz="55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years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20.2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(19.9)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21.1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(20.8)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26.2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(21.6)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14.8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(16.2)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40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IGA, 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(Moderate)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65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(75.6)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(68.8)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13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(92.9)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19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(79.2)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(Severe)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21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(24.4)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(31.3)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(20.8)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F-IGA, 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(Mild)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21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(24.4)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(31.3)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(14.3)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(16.7)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(Moderate)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40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(46.5)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(52.1)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(42.9)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(37.5)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(Severe)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(21.4)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Pruritus</a:t>
                      </a:r>
                      <a:r>
                        <a:rPr sz="5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NRS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6.6</a:t>
                      </a:r>
                      <a:r>
                        <a:rPr sz="5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6.5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238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7.0</a:t>
                      </a:r>
                      <a:r>
                        <a:rPr sz="5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6.6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≥4,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62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(87.3)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32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(84.2)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3664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11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(91.7)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19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(90.5)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0" dirty="0">
                          <a:latin typeface="Arial"/>
                          <a:cs typeface="Arial"/>
                        </a:rPr>
                        <a:t>EASI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24.1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(10.7)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25.8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(12.2)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0413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20.2</a:t>
                      </a:r>
                      <a:r>
                        <a:rPr sz="5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22.8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(9.6)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20" dirty="0">
                          <a:latin typeface="Arial"/>
                          <a:cs typeface="Arial"/>
                        </a:rPr>
                        <a:t>BSA </a:t>
                      </a:r>
                      <a:r>
                        <a:rPr sz="550" b="1" spc="30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55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affected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01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32.2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(18.5)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35.3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(19.9)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24.8</a:t>
                      </a:r>
                      <a:r>
                        <a:rPr sz="55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(11.5)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30.3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(17.7)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DLQI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b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14.4</a:t>
                      </a:r>
                      <a:r>
                        <a:rPr sz="5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15.1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0413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15.4</a:t>
                      </a:r>
                      <a:r>
                        <a:rPr sz="5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12.7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(6.8)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b="1" spc="20" dirty="0">
                          <a:latin typeface="Arial"/>
                          <a:cs typeface="Arial"/>
                        </a:rPr>
                        <a:t>mTLSS</a:t>
                      </a:r>
                      <a:r>
                        <a:rPr sz="525" b="1" spc="30" baseline="39682" dirty="0">
                          <a:latin typeface="Arial"/>
                          <a:cs typeface="Arial"/>
                        </a:rPr>
                        <a:t>c</a:t>
                      </a:r>
                      <a:endParaRPr sz="525" baseline="39682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10.0</a:t>
                      </a:r>
                      <a:r>
                        <a:rPr sz="55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10.4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(5.0)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446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9.0</a:t>
                      </a:r>
                      <a:r>
                        <a:rPr sz="5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(4.4)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0" dirty="0">
                          <a:latin typeface="Arial"/>
                          <a:cs typeface="Arial"/>
                        </a:rPr>
                        <a:t>9.8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669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550" b="1" spc="15" dirty="0">
                          <a:latin typeface="Arial"/>
                          <a:cs typeface="Arial"/>
                        </a:rPr>
                        <a:t>Number </a:t>
                      </a:r>
                      <a:r>
                        <a:rPr sz="550" b="1" spc="10" dirty="0">
                          <a:latin typeface="Arial"/>
                          <a:cs typeface="Arial"/>
                        </a:rPr>
                        <a:t>of prior </a:t>
                      </a:r>
                      <a:r>
                        <a:rPr sz="550" b="1" spc="15" dirty="0">
                          <a:latin typeface="Arial"/>
                          <a:cs typeface="Arial"/>
                        </a:rPr>
                        <a:t>systemic treatments,</a:t>
                      </a:r>
                      <a:r>
                        <a:rPr sz="525" b="1" spc="22" baseline="39682" dirty="0">
                          <a:latin typeface="Arial"/>
                          <a:cs typeface="Arial"/>
                        </a:rPr>
                        <a:t>d </a:t>
                      </a:r>
                      <a:r>
                        <a:rPr sz="550" b="1" spc="2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55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b="1" spc="5" dirty="0">
                          <a:latin typeface="Arial"/>
                          <a:cs typeface="Arial"/>
                        </a:rPr>
                        <a:t>(%)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1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(58.1)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(56.2)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(42.9)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17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(70.8)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22</a:t>
                      </a:r>
                      <a:r>
                        <a:rPr sz="55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(25.6)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13</a:t>
                      </a:r>
                      <a:r>
                        <a:rPr sz="5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(27.1)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(28.6)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2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(10.8)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17710"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≥3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14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(16.3)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(16.7)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(28.6)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5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0" dirty="0">
                          <a:latin typeface="Arial"/>
                          <a:cs typeface="Arial"/>
                        </a:rPr>
                        <a:t>(8.3)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173" name="object 173"/>
          <p:cNvSpPr txBox="1"/>
          <p:nvPr/>
        </p:nvSpPr>
        <p:spPr>
          <a:xfrm>
            <a:off x="12132384" y="430393"/>
            <a:ext cx="267271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latin typeface="Arial"/>
                <a:cs typeface="Arial"/>
              </a:rPr>
              <a:t>F-IGA (0,1) With ≥2-Point</a:t>
            </a:r>
            <a:r>
              <a:rPr sz="1100" b="1" spc="10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Improvement</a:t>
            </a:r>
            <a:r>
              <a:rPr sz="1050" b="1" spc="-7" baseline="27777" dirty="0">
                <a:latin typeface="Arial"/>
                <a:cs typeface="Arial"/>
              </a:rPr>
              <a:t>a</a:t>
            </a:r>
            <a:endParaRPr sz="1050" baseline="27777">
              <a:latin typeface="Arial"/>
              <a:cs typeface="Arial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10528649" y="3982775"/>
            <a:ext cx="5022621" cy="115144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10662542" y="3794513"/>
            <a:ext cx="4511675" cy="38735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7180">
              <a:lnSpc>
                <a:spcPct val="100000"/>
              </a:lnSpc>
              <a:spcBef>
                <a:spcPts val="130"/>
              </a:spcBef>
              <a:tabLst>
                <a:tab pos="1519555" algn="l"/>
                <a:tab pos="2752090" algn="l"/>
                <a:tab pos="3974465" algn="l"/>
              </a:tabLst>
            </a:pPr>
            <a:r>
              <a:rPr sz="1000" b="1" spc="15" dirty="0">
                <a:latin typeface="Arial"/>
                <a:cs typeface="Arial"/>
              </a:rPr>
              <a:t>Baseline	</a:t>
            </a:r>
            <a:r>
              <a:rPr sz="1000" b="1" spc="20" dirty="0">
                <a:latin typeface="Arial"/>
                <a:cs typeface="Arial"/>
              </a:rPr>
              <a:t>Week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15" dirty="0">
                <a:latin typeface="Arial"/>
                <a:cs typeface="Arial"/>
              </a:rPr>
              <a:t>4	Week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15" dirty="0">
                <a:latin typeface="Arial"/>
                <a:cs typeface="Arial"/>
              </a:rPr>
              <a:t>16	Week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15" dirty="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1263015" algn="l"/>
                <a:tab pos="2470150" algn="l"/>
                <a:tab pos="3726179" algn="l"/>
              </a:tabLst>
            </a:pPr>
            <a:r>
              <a:rPr sz="800" spc="10" dirty="0">
                <a:solidFill>
                  <a:srgbClr val="FFFFFF"/>
                </a:solidFill>
                <a:latin typeface="Arial"/>
                <a:cs typeface="Arial"/>
              </a:rPr>
              <a:t>F-IGA</a:t>
            </a:r>
            <a:r>
              <a:rPr sz="8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FFFFFF"/>
                </a:solidFill>
                <a:latin typeface="Arial"/>
                <a:cs typeface="Arial"/>
              </a:rPr>
              <a:t>4	3	3	2</a:t>
            </a:r>
            <a:endParaRPr sz="800">
              <a:latin typeface="Arial"/>
              <a:cs typeface="Arial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10557388" y="5081780"/>
            <a:ext cx="5028565" cy="113919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335"/>
              </a:spcBef>
              <a:tabLst>
                <a:tab pos="1526540" algn="l"/>
                <a:tab pos="2774950" algn="l"/>
                <a:tab pos="4021454" algn="l"/>
              </a:tabLst>
            </a:pPr>
            <a:r>
              <a:rPr sz="350" spc="-10" dirty="0">
                <a:latin typeface="Arial"/>
                <a:cs typeface="Arial"/>
              </a:rPr>
              <a:t>©2024 </a:t>
            </a:r>
            <a:r>
              <a:rPr sz="350" dirty="0">
                <a:latin typeface="Arial"/>
                <a:cs typeface="Arial"/>
              </a:rPr>
              <a:t>Eli Lilly </a:t>
            </a:r>
            <a:r>
              <a:rPr sz="350" spc="-10" dirty="0">
                <a:latin typeface="Arial"/>
                <a:cs typeface="Arial"/>
              </a:rPr>
              <a:t>and </a:t>
            </a:r>
            <a:r>
              <a:rPr sz="350" spc="-5" dirty="0">
                <a:latin typeface="Arial"/>
                <a:cs typeface="Arial"/>
              </a:rPr>
              <a:t>Company. </a:t>
            </a:r>
            <a:r>
              <a:rPr sz="350" dirty="0">
                <a:latin typeface="Arial"/>
                <a:cs typeface="Arial"/>
              </a:rPr>
              <a:t>All</a:t>
            </a:r>
            <a:r>
              <a:rPr sz="350" spc="-15" dirty="0">
                <a:latin typeface="Arial"/>
                <a:cs typeface="Arial"/>
              </a:rPr>
              <a:t> </a:t>
            </a:r>
            <a:r>
              <a:rPr sz="350" spc="-5" dirty="0">
                <a:latin typeface="Arial"/>
                <a:cs typeface="Arial"/>
              </a:rPr>
              <a:t>rights</a:t>
            </a:r>
            <a:r>
              <a:rPr sz="350" spc="-20" dirty="0">
                <a:latin typeface="Arial"/>
                <a:cs typeface="Arial"/>
              </a:rPr>
              <a:t> </a:t>
            </a:r>
            <a:r>
              <a:rPr sz="350" spc="-5" dirty="0">
                <a:latin typeface="Arial"/>
                <a:cs typeface="Arial"/>
              </a:rPr>
              <a:t>reserved.	</a:t>
            </a:r>
            <a:r>
              <a:rPr sz="525" spc="-15" baseline="7936" dirty="0">
                <a:latin typeface="Arial"/>
                <a:cs typeface="Arial"/>
              </a:rPr>
              <a:t>©2024 </a:t>
            </a:r>
            <a:r>
              <a:rPr sz="525" baseline="7936" dirty="0">
                <a:latin typeface="Arial"/>
                <a:cs typeface="Arial"/>
              </a:rPr>
              <a:t>Eli Lilly </a:t>
            </a:r>
            <a:r>
              <a:rPr sz="525" spc="-15" baseline="7936" dirty="0">
                <a:latin typeface="Arial"/>
                <a:cs typeface="Arial"/>
              </a:rPr>
              <a:t>and </a:t>
            </a:r>
            <a:r>
              <a:rPr sz="525" spc="-7" baseline="7936" dirty="0">
                <a:latin typeface="Arial"/>
                <a:cs typeface="Arial"/>
              </a:rPr>
              <a:t>Company. </a:t>
            </a:r>
            <a:r>
              <a:rPr sz="525" baseline="7936" dirty="0">
                <a:latin typeface="Arial"/>
                <a:cs typeface="Arial"/>
              </a:rPr>
              <a:t>All</a:t>
            </a:r>
            <a:r>
              <a:rPr sz="525" spc="-15" baseline="7936" dirty="0">
                <a:latin typeface="Arial"/>
                <a:cs typeface="Arial"/>
              </a:rPr>
              <a:t> </a:t>
            </a:r>
            <a:r>
              <a:rPr sz="525" spc="-7" baseline="7936" dirty="0">
                <a:latin typeface="Arial"/>
                <a:cs typeface="Arial"/>
              </a:rPr>
              <a:t>rights</a:t>
            </a:r>
            <a:r>
              <a:rPr sz="525" spc="-30" baseline="7936" dirty="0">
                <a:latin typeface="Arial"/>
                <a:cs typeface="Arial"/>
              </a:rPr>
              <a:t> </a:t>
            </a:r>
            <a:r>
              <a:rPr sz="525" spc="-7" baseline="7936" dirty="0">
                <a:latin typeface="Arial"/>
                <a:cs typeface="Arial"/>
              </a:rPr>
              <a:t>reserved.	</a:t>
            </a:r>
            <a:r>
              <a:rPr sz="350" spc="-10" dirty="0">
                <a:latin typeface="Arial"/>
                <a:cs typeface="Arial"/>
              </a:rPr>
              <a:t>©2024 </a:t>
            </a:r>
            <a:r>
              <a:rPr sz="350" dirty="0">
                <a:latin typeface="Arial"/>
                <a:cs typeface="Arial"/>
              </a:rPr>
              <a:t>Eli Lilly </a:t>
            </a:r>
            <a:r>
              <a:rPr sz="350" spc="-10" dirty="0">
                <a:latin typeface="Arial"/>
                <a:cs typeface="Arial"/>
              </a:rPr>
              <a:t>and </a:t>
            </a:r>
            <a:r>
              <a:rPr sz="350" spc="-5" dirty="0">
                <a:latin typeface="Arial"/>
                <a:cs typeface="Arial"/>
              </a:rPr>
              <a:t>Company. </a:t>
            </a:r>
            <a:r>
              <a:rPr sz="350" dirty="0">
                <a:latin typeface="Arial"/>
                <a:cs typeface="Arial"/>
              </a:rPr>
              <a:t>All</a:t>
            </a:r>
            <a:r>
              <a:rPr sz="350" spc="-10" dirty="0">
                <a:latin typeface="Arial"/>
                <a:cs typeface="Arial"/>
              </a:rPr>
              <a:t> </a:t>
            </a:r>
            <a:r>
              <a:rPr sz="350" spc="-5" dirty="0">
                <a:latin typeface="Arial"/>
                <a:cs typeface="Arial"/>
              </a:rPr>
              <a:t>rights</a:t>
            </a:r>
            <a:r>
              <a:rPr sz="350" spc="-20" dirty="0">
                <a:latin typeface="Arial"/>
                <a:cs typeface="Arial"/>
              </a:rPr>
              <a:t> </a:t>
            </a:r>
            <a:r>
              <a:rPr sz="350" spc="-5" dirty="0">
                <a:latin typeface="Arial"/>
                <a:cs typeface="Arial"/>
              </a:rPr>
              <a:t>reserved.	</a:t>
            </a:r>
            <a:r>
              <a:rPr sz="525" spc="-15" baseline="7936" dirty="0">
                <a:latin typeface="Arial"/>
                <a:cs typeface="Arial"/>
              </a:rPr>
              <a:t>©2024</a:t>
            </a:r>
            <a:r>
              <a:rPr sz="525" spc="-30" baseline="7936" dirty="0">
                <a:latin typeface="Arial"/>
                <a:cs typeface="Arial"/>
              </a:rPr>
              <a:t> </a:t>
            </a:r>
            <a:r>
              <a:rPr sz="525" baseline="7936" dirty="0">
                <a:latin typeface="Arial"/>
                <a:cs typeface="Arial"/>
              </a:rPr>
              <a:t>Eli</a:t>
            </a:r>
            <a:r>
              <a:rPr sz="525" spc="-15" baseline="7936" dirty="0">
                <a:latin typeface="Arial"/>
                <a:cs typeface="Arial"/>
              </a:rPr>
              <a:t> </a:t>
            </a:r>
            <a:r>
              <a:rPr sz="525" baseline="7936" dirty="0">
                <a:latin typeface="Arial"/>
                <a:cs typeface="Arial"/>
              </a:rPr>
              <a:t>Lilly</a:t>
            </a:r>
            <a:r>
              <a:rPr sz="525" spc="-37" baseline="7936" dirty="0">
                <a:latin typeface="Arial"/>
                <a:cs typeface="Arial"/>
              </a:rPr>
              <a:t> </a:t>
            </a:r>
            <a:r>
              <a:rPr sz="525" spc="-15" baseline="7936" dirty="0">
                <a:latin typeface="Arial"/>
                <a:cs typeface="Arial"/>
              </a:rPr>
              <a:t>and</a:t>
            </a:r>
            <a:r>
              <a:rPr sz="525" spc="-22" baseline="7936" dirty="0">
                <a:latin typeface="Arial"/>
                <a:cs typeface="Arial"/>
              </a:rPr>
              <a:t> </a:t>
            </a:r>
            <a:r>
              <a:rPr sz="525" spc="-7" baseline="7936" dirty="0">
                <a:latin typeface="Arial"/>
                <a:cs typeface="Arial"/>
              </a:rPr>
              <a:t>Company.</a:t>
            </a:r>
            <a:r>
              <a:rPr sz="525" spc="-30" baseline="7936" dirty="0">
                <a:latin typeface="Arial"/>
                <a:cs typeface="Arial"/>
              </a:rPr>
              <a:t> </a:t>
            </a:r>
            <a:r>
              <a:rPr sz="525" baseline="7936" dirty="0">
                <a:latin typeface="Arial"/>
                <a:cs typeface="Arial"/>
              </a:rPr>
              <a:t>All</a:t>
            </a:r>
            <a:r>
              <a:rPr sz="525" spc="-7" baseline="7936" dirty="0">
                <a:latin typeface="Arial"/>
                <a:cs typeface="Arial"/>
              </a:rPr>
              <a:t> rights</a:t>
            </a:r>
            <a:r>
              <a:rPr sz="525" spc="-44" baseline="7936" dirty="0">
                <a:latin typeface="Arial"/>
                <a:cs typeface="Arial"/>
              </a:rPr>
              <a:t> </a:t>
            </a:r>
            <a:r>
              <a:rPr sz="525" spc="-7" baseline="7936" dirty="0">
                <a:latin typeface="Arial"/>
                <a:cs typeface="Arial"/>
              </a:rPr>
              <a:t>reserved.</a:t>
            </a:r>
            <a:endParaRPr sz="525" baseline="7936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</a:pPr>
            <a:r>
              <a:rPr sz="1150" b="1" spc="10" dirty="0">
                <a:latin typeface="Arial"/>
                <a:cs typeface="Arial"/>
              </a:rPr>
              <a:t>Lebrikizumab </a:t>
            </a:r>
            <a:r>
              <a:rPr sz="1150" b="1" spc="5" dirty="0">
                <a:latin typeface="Arial"/>
                <a:cs typeface="Arial"/>
              </a:rPr>
              <a:t>Improved </a:t>
            </a:r>
            <a:r>
              <a:rPr sz="1150" b="1" spc="10" dirty="0">
                <a:latin typeface="Arial"/>
                <a:cs typeface="Arial"/>
              </a:rPr>
              <a:t>Hand </a:t>
            </a:r>
            <a:r>
              <a:rPr sz="1150" b="1" spc="5" dirty="0">
                <a:latin typeface="Arial"/>
                <a:cs typeface="Arial"/>
              </a:rPr>
              <a:t>Dermatitis </a:t>
            </a:r>
            <a:r>
              <a:rPr sz="1150" b="1" spc="10" dirty="0">
                <a:latin typeface="Arial"/>
                <a:cs typeface="Arial"/>
              </a:rPr>
              <a:t>Through </a:t>
            </a:r>
            <a:r>
              <a:rPr sz="1150" b="1" spc="5" dirty="0">
                <a:latin typeface="Arial"/>
                <a:cs typeface="Arial"/>
              </a:rPr>
              <a:t>Week</a:t>
            </a:r>
            <a:r>
              <a:rPr sz="1150" b="1" spc="-20" dirty="0">
                <a:latin typeface="Arial"/>
                <a:cs typeface="Arial"/>
              </a:rPr>
              <a:t> </a:t>
            </a:r>
            <a:r>
              <a:rPr sz="1150" b="1" spc="10" dirty="0">
                <a:latin typeface="Arial"/>
                <a:cs typeface="Arial"/>
              </a:rPr>
              <a:t>24</a:t>
            </a:r>
            <a:endParaRPr sz="1150">
              <a:latin typeface="Arial"/>
              <a:cs typeface="Arial"/>
            </a:endParaRPr>
          </a:p>
          <a:p>
            <a:pPr marL="196850" marR="125730" indent="-159385">
              <a:lnSpc>
                <a:spcPct val="101299"/>
              </a:lnSpc>
              <a:spcBef>
                <a:spcPts val="420"/>
              </a:spcBef>
              <a:buClr>
                <a:srgbClr val="B0049D"/>
              </a:buClr>
              <a:buChar char="■"/>
              <a:tabLst>
                <a:tab pos="197485" algn="l"/>
              </a:tabLst>
            </a:pPr>
            <a:r>
              <a:rPr sz="950" spc="5" dirty="0">
                <a:latin typeface="Arial"/>
                <a:cs typeface="Arial"/>
              </a:rPr>
              <a:t>In dupilumab-experienced patients </a:t>
            </a:r>
            <a:r>
              <a:rPr sz="950" dirty="0">
                <a:latin typeface="Arial"/>
                <a:cs typeface="Arial"/>
              </a:rPr>
              <a:t>with moderate-to-severe </a:t>
            </a:r>
            <a:r>
              <a:rPr sz="950" spc="5" dirty="0">
                <a:latin typeface="Arial"/>
                <a:cs typeface="Arial"/>
              </a:rPr>
              <a:t>hand dermatitis at</a:t>
            </a:r>
            <a:r>
              <a:rPr sz="950" spc="-13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baseline  </a:t>
            </a:r>
            <a:r>
              <a:rPr sz="950" spc="-15" dirty="0">
                <a:latin typeface="Arial"/>
                <a:cs typeface="Arial"/>
              </a:rPr>
              <a:t>(N=41), </a:t>
            </a:r>
            <a:r>
              <a:rPr sz="950" spc="-10" dirty="0">
                <a:latin typeface="Arial"/>
                <a:cs typeface="Arial"/>
              </a:rPr>
              <a:t>defined </a:t>
            </a:r>
            <a:r>
              <a:rPr sz="950" spc="-5" dirty="0">
                <a:latin typeface="Arial"/>
                <a:cs typeface="Arial"/>
              </a:rPr>
              <a:t>by </a:t>
            </a:r>
            <a:r>
              <a:rPr sz="950" spc="-10" dirty="0">
                <a:latin typeface="Arial"/>
                <a:cs typeface="Arial"/>
              </a:rPr>
              <a:t>mTLSS ≥12, mTLSS decreased </a:t>
            </a:r>
            <a:r>
              <a:rPr sz="950" spc="-5" dirty="0">
                <a:latin typeface="Arial"/>
                <a:cs typeface="Arial"/>
              </a:rPr>
              <a:t>by an </a:t>
            </a:r>
            <a:r>
              <a:rPr sz="950" spc="-15" dirty="0">
                <a:latin typeface="Arial"/>
                <a:cs typeface="Arial"/>
              </a:rPr>
              <a:t>average </a:t>
            </a:r>
            <a:r>
              <a:rPr sz="950" spc="-5" dirty="0">
                <a:latin typeface="Arial"/>
                <a:cs typeface="Arial"/>
              </a:rPr>
              <a:t>of 69% </a:t>
            </a:r>
            <a:r>
              <a:rPr sz="950" dirty="0">
                <a:latin typeface="Arial"/>
                <a:cs typeface="Arial"/>
              </a:rPr>
              <a:t>(as </a:t>
            </a:r>
            <a:r>
              <a:rPr sz="950" spc="5" dirty="0">
                <a:latin typeface="Arial"/>
                <a:cs typeface="Arial"/>
              </a:rPr>
              <a:t>observed;  </a:t>
            </a:r>
            <a:r>
              <a:rPr sz="950" spc="-10" dirty="0">
                <a:latin typeface="Arial"/>
                <a:cs typeface="Arial"/>
              </a:rPr>
              <a:t>NRI/MI,</a:t>
            </a:r>
            <a:r>
              <a:rPr sz="950" spc="-25" dirty="0">
                <a:latin typeface="Arial"/>
                <a:cs typeface="Arial"/>
              </a:rPr>
              <a:t> </a:t>
            </a:r>
            <a:r>
              <a:rPr sz="950" spc="-10" dirty="0">
                <a:latin typeface="Arial"/>
                <a:cs typeface="Arial"/>
              </a:rPr>
              <a:t>64%)</a:t>
            </a:r>
            <a:r>
              <a:rPr sz="950" spc="-2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at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Week</a:t>
            </a:r>
            <a:r>
              <a:rPr sz="950" spc="-2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16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and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by</a:t>
            </a:r>
            <a:r>
              <a:rPr sz="95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75%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(as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observed;</a:t>
            </a:r>
            <a:r>
              <a:rPr sz="950" spc="-2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NRI/MI,</a:t>
            </a:r>
            <a:r>
              <a:rPr sz="950" spc="-1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68%)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at</a:t>
            </a:r>
            <a:r>
              <a:rPr sz="950" spc="-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Week</a:t>
            </a:r>
            <a:r>
              <a:rPr sz="950" spc="-2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  <a:p>
            <a:pPr marL="38100" marR="240029">
              <a:lnSpc>
                <a:spcPts val="550"/>
              </a:lnSpc>
              <a:spcBef>
                <a:spcPts val="919"/>
              </a:spcBef>
            </a:pPr>
            <a:r>
              <a:rPr sz="500" spc="5" dirty="0">
                <a:latin typeface="Arial"/>
                <a:cs typeface="Arial"/>
              </a:rPr>
              <a:t>Notes: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NRI/MI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analyses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are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based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on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N=41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patients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at</a:t>
            </a:r>
            <a:r>
              <a:rPr sz="500" spc="10" dirty="0">
                <a:latin typeface="Arial"/>
                <a:cs typeface="Arial"/>
              </a:rPr>
              <a:t> each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timepoint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and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were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performed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for</a:t>
            </a:r>
            <a:r>
              <a:rPr sz="500" spc="10" dirty="0">
                <a:latin typeface="Arial"/>
                <a:cs typeface="Arial"/>
              </a:rPr>
              <a:t> Week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0 </a:t>
            </a:r>
            <a:r>
              <a:rPr sz="500" spc="5" dirty="0">
                <a:latin typeface="Arial"/>
                <a:cs typeface="Arial"/>
              </a:rPr>
              <a:t>to </a:t>
            </a:r>
            <a:r>
              <a:rPr sz="500" spc="10" dirty="0">
                <a:latin typeface="Arial"/>
                <a:cs typeface="Arial"/>
              </a:rPr>
              <a:t>Week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24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after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pooling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together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the</a:t>
            </a:r>
            <a:r>
              <a:rPr sz="500" spc="10" dirty="0">
                <a:latin typeface="Arial"/>
                <a:cs typeface="Arial"/>
              </a:rPr>
              <a:t> LEBRI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250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mg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Q2W  and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Q4W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arms.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Patients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who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discontinued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treatment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due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 lack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of efficacy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were</a:t>
            </a:r>
            <a:r>
              <a:rPr sz="500" spc="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imputed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as</a:t>
            </a:r>
            <a:r>
              <a:rPr sz="500" spc="5" dirty="0">
                <a:latin typeface="Arial"/>
                <a:cs typeface="Arial"/>
              </a:rPr>
              <a:t> non-responders;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other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missing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dirty="0">
                <a:latin typeface="Arial"/>
                <a:cs typeface="Arial"/>
              </a:rPr>
              <a:t> were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imputed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using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MI.</a:t>
            </a:r>
            <a:endParaRPr sz="500">
              <a:latin typeface="Arial"/>
              <a:cs typeface="Arial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1482269" y="2625764"/>
            <a:ext cx="3870325" cy="5626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83515">
              <a:lnSpc>
                <a:spcPct val="100000"/>
              </a:lnSpc>
              <a:spcBef>
                <a:spcPts val="130"/>
              </a:spcBef>
              <a:tabLst>
                <a:tab pos="671830" algn="l"/>
                <a:tab pos="918210" algn="l"/>
                <a:tab pos="1383665" algn="l"/>
                <a:tab pos="2366010" algn="l"/>
                <a:tab pos="3334385" algn="l"/>
              </a:tabLst>
            </a:pPr>
            <a:r>
              <a:rPr sz="975" spc="22" baseline="4273" dirty="0">
                <a:latin typeface="Arial"/>
                <a:cs typeface="Arial"/>
              </a:rPr>
              <a:t>Nx</a:t>
            </a:r>
            <a:r>
              <a:rPr sz="750" spc="22" baseline="33333" dirty="0">
                <a:latin typeface="Arial"/>
                <a:cs typeface="Arial"/>
              </a:rPr>
              <a:t>b  </a:t>
            </a:r>
            <a:r>
              <a:rPr sz="750" spc="247" baseline="33333" dirty="0">
                <a:latin typeface="Arial"/>
                <a:cs typeface="Arial"/>
              </a:rPr>
              <a:t> </a:t>
            </a:r>
            <a:r>
              <a:rPr sz="650" spc="15" dirty="0">
                <a:latin typeface="Arial"/>
                <a:cs typeface="Arial"/>
              </a:rPr>
              <a:t>69	69	67	62	48	44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</a:pPr>
            <a:r>
              <a:rPr sz="525" baseline="23809" dirty="0">
                <a:latin typeface="Arial"/>
                <a:cs typeface="Arial"/>
              </a:rPr>
              <a:t>a</a:t>
            </a:r>
            <a:r>
              <a:rPr sz="500" dirty="0">
                <a:latin typeface="Arial"/>
                <a:cs typeface="Arial"/>
              </a:rPr>
              <a:t>ITT </a:t>
            </a:r>
            <a:r>
              <a:rPr sz="500" spc="5" dirty="0">
                <a:latin typeface="Arial"/>
                <a:cs typeface="Arial"/>
              </a:rPr>
              <a:t>population </a:t>
            </a:r>
            <a:r>
              <a:rPr sz="500" dirty="0">
                <a:latin typeface="Arial"/>
                <a:cs typeface="Arial"/>
              </a:rPr>
              <a:t>with </a:t>
            </a:r>
            <a:r>
              <a:rPr sz="500" spc="5" dirty="0">
                <a:latin typeface="Arial"/>
                <a:cs typeface="Arial"/>
              </a:rPr>
              <a:t>baseline F-IGA ≥2; </a:t>
            </a:r>
            <a:r>
              <a:rPr sz="525" spc="7" baseline="23809" dirty="0">
                <a:latin typeface="Arial"/>
                <a:cs typeface="Arial"/>
              </a:rPr>
              <a:t>b</a:t>
            </a:r>
            <a:r>
              <a:rPr sz="500" spc="5" dirty="0">
                <a:latin typeface="Arial"/>
                <a:cs typeface="Arial"/>
              </a:rPr>
              <a:t>As</a:t>
            </a:r>
            <a:r>
              <a:rPr sz="500" spc="-5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observed.</a:t>
            </a:r>
            <a:endParaRPr sz="500">
              <a:latin typeface="Arial"/>
              <a:cs typeface="Arial"/>
            </a:endParaRPr>
          </a:p>
          <a:p>
            <a:pPr marL="50800" marR="43180">
              <a:lnSpc>
                <a:spcPct val="103099"/>
              </a:lnSpc>
            </a:pPr>
            <a:r>
              <a:rPr sz="500" spc="5" dirty="0">
                <a:latin typeface="Arial"/>
                <a:cs typeface="Arial"/>
              </a:rPr>
              <a:t>Notes: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NRI/MI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analyses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are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based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on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N=69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patients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at</a:t>
            </a:r>
            <a:r>
              <a:rPr sz="500" spc="10" dirty="0">
                <a:latin typeface="Arial"/>
                <a:cs typeface="Arial"/>
              </a:rPr>
              <a:t> each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timepoint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and</a:t>
            </a:r>
            <a:r>
              <a:rPr sz="500" dirty="0">
                <a:latin typeface="Arial"/>
                <a:cs typeface="Arial"/>
              </a:rPr>
              <a:t> were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performed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for</a:t>
            </a:r>
            <a:r>
              <a:rPr sz="500" spc="10" dirty="0">
                <a:latin typeface="Arial"/>
                <a:cs typeface="Arial"/>
              </a:rPr>
              <a:t> Week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0 </a:t>
            </a:r>
            <a:r>
              <a:rPr sz="500" spc="5" dirty="0">
                <a:latin typeface="Arial"/>
                <a:cs typeface="Arial"/>
              </a:rPr>
              <a:t>to</a:t>
            </a:r>
            <a:r>
              <a:rPr sz="500" spc="10" dirty="0">
                <a:latin typeface="Arial"/>
                <a:cs typeface="Arial"/>
              </a:rPr>
              <a:t> Week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24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after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pooling  together the </a:t>
            </a:r>
            <a:r>
              <a:rPr sz="500" spc="10" dirty="0">
                <a:latin typeface="Arial"/>
                <a:cs typeface="Arial"/>
              </a:rPr>
              <a:t>LEBRI 250 mg Q2W and Q4W </a:t>
            </a:r>
            <a:r>
              <a:rPr sz="500" spc="5" dirty="0">
                <a:latin typeface="Arial"/>
                <a:cs typeface="Arial"/>
              </a:rPr>
              <a:t>arms. Patients </a:t>
            </a:r>
            <a:r>
              <a:rPr sz="500" dirty="0">
                <a:latin typeface="Arial"/>
                <a:cs typeface="Arial"/>
              </a:rPr>
              <a:t>who </a:t>
            </a:r>
            <a:r>
              <a:rPr sz="500" spc="5" dirty="0">
                <a:latin typeface="Arial"/>
                <a:cs typeface="Arial"/>
              </a:rPr>
              <a:t>discontinued treatment </a:t>
            </a:r>
            <a:r>
              <a:rPr sz="500" spc="10" dirty="0">
                <a:latin typeface="Arial"/>
                <a:cs typeface="Arial"/>
              </a:rPr>
              <a:t>due </a:t>
            </a:r>
            <a:r>
              <a:rPr sz="500" spc="5" dirty="0">
                <a:latin typeface="Arial"/>
                <a:cs typeface="Arial"/>
              </a:rPr>
              <a:t>to lack of efficacy </a:t>
            </a:r>
            <a:r>
              <a:rPr sz="500" dirty="0">
                <a:latin typeface="Arial"/>
                <a:cs typeface="Arial"/>
              </a:rPr>
              <a:t>were </a:t>
            </a:r>
            <a:r>
              <a:rPr sz="500" spc="5" dirty="0">
                <a:latin typeface="Arial"/>
                <a:cs typeface="Arial"/>
              </a:rPr>
              <a:t>imputed </a:t>
            </a:r>
            <a:r>
              <a:rPr sz="500" spc="10" dirty="0">
                <a:latin typeface="Arial"/>
                <a:cs typeface="Arial"/>
              </a:rPr>
              <a:t>as  </a:t>
            </a:r>
            <a:r>
              <a:rPr sz="500" spc="5" dirty="0">
                <a:latin typeface="Arial"/>
                <a:cs typeface="Arial"/>
              </a:rPr>
              <a:t>non-responders;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other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missing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were</a:t>
            </a:r>
            <a:r>
              <a:rPr sz="500" spc="5" dirty="0">
                <a:latin typeface="Arial"/>
                <a:cs typeface="Arial"/>
              </a:rPr>
              <a:t> imputed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using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MI.</a:t>
            </a:r>
            <a:endParaRPr sz="500">
              <a:latin typeface="Arial"/>
              <a:cs typeface="Arial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16414166" y="6656869"/>
            <a:ext cx="3600407" cy="39773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116205">
              <a:lnSpc>
                <a:spcPct val="100000"/>
              </a:lnSpc>
              <a:spcBef>
                <a:spcPts val="95"/>
              </a:spcBef>
            </a:pPr>
            <a:r>
              <a:rPr sz="400" b="1" spc="-5" dirty="0">
                <a:latin typeface="Arial"/>
                <a:cs typeface="Arial"/>
              </a:rPr>
              <a:t>References: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1. </a:t>
            </a:r>
            <a:r>
              <a:rPr sz="400" spc="-5" dirty="0">
                <a:latin typeface="Arial"/>
                <a:cs typeface="Arial"/>
              </a:rPr>
              <a:t>Kimball AB, et al. </a:t>
            </a:r>
            <a:r>
              <a:rPr sz="400" i="1" spc="-5" dirty="0">
                <a:latin typeface="Arial"/>
                <a:cs typeface="Arial"/>
              </a:rPr>
              <a:t>Dermatol Ther (Heidelb)</a:t>
            </a:r>
            <a:r>
              <a:rPr sz="400" spc="-5" dirty="0">
                <a:latin typeface="Arial"/>
                <a:cs typeface="Arial"/>
              </a:rPr>
              <a:t>. 2023;13:2107-2120.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2. </a:t>
            </a:r>
            <a:r>
              <a:rPr sz="400" spc="-5" dirty="0">
                <a:latin typeface="Arial"/>
                <a:cs typeface="Arial"/>
              </a:rPr>
              <a:t>Kang </a:t>
            </a:r>
            <a:r>
              <a:rPr sz="400" spc="-10" dirty="0">
                <a:latin typeface="Arial"/>
                <a:cs typeface="Arial"/>
              </a:rPr>
              <a:t>DH, </a:t>
            </a:r>
            <a:r>
              <a:rPr sz="400" spc="-5" dirty="0">
                <a:latin typeface="Arial"/>
                <a:cs typeface="Arial"/>
              </a:rPr>
              <a:t>et al. </a:t>
            </a:r>
            <a:r>
              <a:rPr sz="400" i="1" spc="-5" dirty="0">
                <a:latin typeface="Arial"/>
                <a:cs typeface="Arial"/>
              </a:rPr>
              <a:t>J Dermatol</a:t>
            </a:r>
            <a:r>
              <a:rPr sz="400" spc="-5" dirty="0">
                <a:latin typeface="Arial"/>
                <a:cs typeface="Arial"/>
              </a:rPr>
              <a:t>. 2024;51:e63-e65.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3. </a:t>
            </a:r>
            <a:r>
              <a:rPr sz="400" spc="-5" dirty="0">
                <a:latin typeface="Arial"/>
                <a:cs typeface="Arial"/>
              </a:rPr>
              <a:t>Silverberg JI, et al. </a:t>
            </a:r>
            <a:r>
              <a:rPr sz="400" i="1" spc="-5" dirty="0">
                <a:latin typeface="Arial"/>
                <a:cs typeface="Arial"/>
              </a:rPr>
              <a:t>N Engl J Med</a:t>
            </a:r>
            <a:r>
              <a:rPr sz="400" spc="-5" dirty="0">
                <a:latin typeface="Arial"/>
                <a:cs typeface="Arial"/>
              </a:rPr>
              <a:t>.  2023;388:1080-1091.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4. </a:t>
            </a:r>
            <a:r>
              <a:rPr sz="400" spc="-5" dirty="0">
                <a:latin typeface="Arial"/>
                <a:cs typeface="Arial"/>
              </a:rPr>
              <a:t>Blauvelt A, et al. </a:t>
            </a:r>
            <a:r>
              <a:rPr sz="400" i="1" spc="-5" dirty="0">
                <a:latin typeface="Arial"/>
                <a:cs typeface="Arial"/>
              </a:rPr>
              <a:t>Br J Dermatol</a:t>
            </a:r>
            <a:r>
              <a:rPr sz="400" spc="-5" dirty="0">
                <a:latin typeface="Arial"/>
                <a:cs typeface="Arial"/>
              </a:rPr>
              <a:t>. 2023;188:740-748.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5. </a:t>
            </a:r>
            <a:r>
              <a:rPr sz="400" spc="-5" dirty="0">
                <a:latin typeface="Arial"/>
                <a:cs typeface="Arial"/>
              </a:rPr>
              <a:t>Paller AS, et al. </a:t>
            </a:r>
            <a:r>
              <a:rPr sz="400" i="1" spc="-5" dirty="0">
                <a:latin typeface="Arial"/>
                <a:cs typeface="Arial"/>
              </a:rPr>
              <a:t>Dermatol Ther (Heidelb)</a:t>
            </a:r>
            <a:r>
              <a:rPr sz="400" spc="-5" dirty="0">
                <a:latin typeface="Arial"/>
                <a:cs typeface="Arial"/>
              </a:rPr>
              <a:t>. 2023;13:1517-1534. </a:t>
            </a:r>
            <a:r>
              <a:rPr sz="400" spc="-5" dirty="0">
                <a:solidFill>
                  <a:srgbClr val="B0049D"/>
                </a:solidFill>
                <a:latin typeface="Arial"/>
                <a:cs typeface="Arial"/>
              </a:rPr>
              <a:t>6. </a:t>
            </a:r>
            <a:r>
              <a:rPr sz="400" spc="-5" dirty="0">
                <a:latin typeface="Arial"/>
                <a:cs typeface="Arial"/>
              </a:rPr>
              <a:t>Simpson EL, et al. </a:t>
            </a:r>
            <a:r>
              <a:rPr sz="400" i="1" spc="-5" dirty="0">
                <a:latin typeface="Arial"/>
                <a:cs typeface="Arial"/>
              </a:rPr>
              <a:t>JAMA  Dermatol</a:t>
            </a:r>
            <a:r>
              <a:rPr sz="400" spc="-5" dirty="0">
                <a:latin typeface="Arial"/>
                <a:cs typeface="Arial"/>
              </a:rPr>
              <a:t>.</a:t>
            </a:r>
            <a:r>
              <a:rPr sz="400" spc="20" dirty="0">
                <a:latin typeface="Arial"/>
                <a:cs typeface="Arial"/>
              </a:rPr>
              <a:t> </a:t>
            </a:r>
            <a:r>
              <a:rPr sz="400" spc="-5" dirty="0">
                <a:latin typeface="Arial"/>
                <a:cs typeface="Arial"/>
              </a:rPr>
              <a:t>2023;159:182-191.</a:t>
            </a:r>
            <a:endParaRPr sz="400" dirty="0">
              <a:latin typeface="Arial"/>
              <a:cs typeface="Arial"/>
            </a:endParaRPr>
          </a:p>
          <a:p>
            <a:pPr marL="38100" marR="99695">
              <a:lnSpc>
                <a:spcPct val="100000"/>
              </a:lnSpc>
              <a:spcBef>
                <a:spcPts val="140"/>
              </a:spcBef>
            </a:pPr>
            <a:r>
              <a:rPr sz="400" b="1" spc="-5" dirty="0">
                <a:latin typeface="Arial"/>
                <a:cs typeface="Arial"/>
              </a:rPr>
              <a:t>Abbreviations: </a:t>
            </a:r>
            <a:r>
              <a:rPr sz="400" i="1" spc="-5" dirty="0">
                <a:latin typeface="Arial"/>
                <a:cs typeface="Arial"/>
              </a:rPr>
              <a:t>AD=atopic dermatitis; AE=adverse event; </a:t>
            </a:r>
            <a:r>
              <a:rPr sz="400" i="1" spc="-10" dirty="0">
                <a:latin typeface="Arial"/>
                <a:cs typeface="Arial"/>
              </a:rPr>
              <a:t>BMI=body </a:t>
            </a:r>
            <a:r>
              <a:rPr sz="400" i="1" spc="-5" dirty="0">
                <a:latin typeface="Arial"/>
                <a:cs typeface="Arial"/>
              </a:rPr>
              <a:t>mass index; BSA=body surface area; cDLQI=Children’s </a:t>
            </a:r>
            <a:r>
              <a:rPr sz="400" i="1" spc="-10" dirty="0">
                <a:latin typeface="Arial"/>
                <a:cs typeface="Arial"/>
              </a:rPr>
              <a:t>DLQI; </a:t>
            </a:r>
            <a:r>
              <a:rPr sz="400" i="1" spc="-5" dirty="0">
                <a:latin typeface="Arial"/>
                <a:cs typeface="Arial"/>
              </a:rPr>
              <a:t>DLQI=Dermatology Life Quality </a:t>
            </a:r>
            <a:r>
              <a:rPr sz="400" i="1" spc="-10" dirty="0">
                <a:latin typeface="Arial"/>
                <a:cs typeface="Arial"/>
              </a:rPr>
              <a:t>Index;  EASI=Eczema </a:t>
            </a:r>
            <a:r>
              <a:rPr sz="400" i="1" spc="-5" dirty="0">
                <a:latin typeface="Arial"/>
                <a:cs typeface="Arial"/>
              </a:rPr>
              <a:t>Area </a:t>
            </a:r>
            <a:r>
              <a:rPr sz="400" i="1" spc="-10" dirty="0">
                <a:latin typeface="Arial"/>
                <a:cs typeface="Arial"/>
              </a:rPr>
              <a:t>and </a:t>
            </a:r>
            <a:r>
              <a:rPr sz="400" i="1" spc="-5" dirty="0">
                <a:latin typeface="Arial"/>
                <a:cs typeface="Arial"/>
              </a:rPr>
              <a:t>Severity </a:t>
            </a:r>
            <a:r>
              <a:rPr sz="400" i="1" spc="-10" dirty="0">
                <a:latin typeface="Arial"/>
                <a:cs typeface="Arial"/>
              </a:rPr>
              <a:t>Index; </a:t>
            </a:r>
            <a:r>
              <a:rPr sz="400" i="1" spc="-5" dirty="0">
                <a:latin typeface="Arial"/>
                <a:cs typeface="Arial"/>
              </a:rPr>
              <a:t>EASI </a:t>
            </a:r>
            <a:r>
              <a:rPr sz="400" i="1" spc="-10" dirty="0">
                <a:latin typeface="Arial"/>
                <a:cs typeface="Arial"/>
              </a:rPr>
              <a:t>75=≥75% </a:t>
            </a:r>
            <a:r>
              <a:rPr sz="400" i="1" spc="-5" dirty="0">
                <a:latin typeface="Arial"/>
                <a:cs typeface="Arial"/>
              </a:rPr>
              <a:t>improvement from </a:t>
            </a:r>
            <a:r>
              <a:rPr sz="400" i="1" spc="-10" dirty="0">
                <a:latin typeface="Arial"/>
                <a:cs typeface="Arial"/>
              </a:rPr>
              <a:t>baseline </a:t>
            </a:r>
            <a:r>
              <a:rPr sz="400" i="1" spc="-5" dirty="0">
                <a:latin typeface="Arial"/>
                <a:cs typeface="Arial"/>
              </a:rPr>
              <a:t>in EASI; F-IGA=Face-IGA; IGA=Investigator’s </a:t>
            </a:r>
            <a:r>
              <a:rPr sz="400" i="1" spc="-10" dirty="0">
                <a:latin typeface="Arial"/>
                <a:cs typeface="Arial"/>
              </a:rPr>
              <a:t>Global </a:t>
            </a:r>
            <a:r>
              <a:rPr sz="400" i="1" spc="-5" dirty="0">
                <a:latin typeface="Arial"/>
                <a:cs typeface="Arial"/>
              </a:rPr>
              <a:t>Assessment; </a:t>
            </a:r>
            <a:r>
              <a:rPr sz="400" i="1" spc="-10" dirty="0">
                <a:latin typeface="Arial"/>
                <a:cs typeface="Arial"/>
              </a:rPr>
              <a:t>IGA </a:t>
            </a:r>
            <a:r>
              <a:rPr sz="400" i="1" spc="-5" dirty="0">
                <a:latin typeface="Arial"/>
                <a:cs typeface="Arial"/>
              </a:rPr>
              <a:t>(0,1)=IGA  response of clear or almost clear; ITT=intent-to-treat; JAK=Janus kinase; LD=loading dose; LEBRI=lebrikizumab; mTLSS=modified Total </a:t>
            </a:r>
            <a:r>
              <a:rPr sz="400" i="1" spc="-10" dirty="0">
                <a:latin typeface="Arial"/>
                <a:cs typeface="Arial"/>
              </a:rPr>
              <a:t>Lesion </a:t>
            </a:r>
            <a:r>
              <a:rPr sz="400" i="1" spc="-5" dirty="0">
                <a:latin typeface="Arial"/>
                <a:cs typeface="Arial"/>
              </a:rPr>
              <a:t>Symptom Score;  MI=multiple imputation; NMSC=non-melanoma skin cancer; NRI=non-responder imputation; NRS=Numeric </a:t>
            </a:r>
            <a:r>
              <a:rPr sz="400" i="1" spc="-10" dirty="0">
                <a:latin typeface="Arial"/>
                <a:cs typeface="Arial"/>
              </a:rPr>
              <a:t>Rating </a:t>
            </a:r>
            <a:r>
              <a:rPr sz="400" i="1" spc="-5" dirty="0">
                <a:latin typeface="Arial"/>
                <a:cs typeface="Arial"/>
              </a:rPr>
              <a:t>Scale; Nx=number of patients with non-missing values;  PDE-4=phosphodiesterase-4; Q2W=every 2 weeks; Q4W=every 4 weeks; QoL=quality of life; SAE=serious adverse event; SC=subcutaneous; SD=standard </a:t>
            </a:r>
            <a:r>
              <a:rPr sz="400" i="1" spc="-10" dirty="0">
                <a:latin typeface="Arial"/>
                <a:cs typeface="Arial"/>
              </a:rPr>
              <a:t>deviation;  </a:t>
            </a:r>
            <a:r>
              <a:rPr sz="400" i="1" spc="-5" dirty="0">
                <a:latin typeface="Arial"/>
                <a:cs typeface="Arial"/>
              </a:rPr>
              <a:t>TCI=topical calcineurin inhibitor; TCS=topical corticosteroids; TEAE=treatment-emergent adverse</a:t>
            </a:r>
            <a:r>
              <a:rPr sz="400" i="1" spc="-35" dirty="0">
                <a:latin typeface="Arial"/>
                <a:cs typeface="Arial"/>
              </a:rPr>
              <a:t> </a:t>
            </a:r>
            <a:r>
              <a:rPr sz="400" i="1" spc="-5" dirty="0">
                <a:latin typeface="Arial"/>
                <a:cs typeface="Arial"/>
              </a:rPr>
              <a:t>event; W=Week</a:t>
            </a:r>
            <a:endParaRPr sz="400" dirty="0">
              <a:latin typeface="Arial"/>
              <a:cs typeface="Arial"/>
            </a:endParaRPr>
          </a:p>
          <a:p>
            <a:pPr marL="38100" marR="30480">
              <a:lnSpc>
                <a:spcPct val="100000"/>
              </a:lnSpc>
              <a:spcBef>
                <a:spcPts val="145"/>
              </a:spcBef>
            </a:pPr>
            <a:r>
              <a:rPr sz="400" b="1" spc="-5" dirty="0">
                <a:latin typeface="Arial"/>
                <a:cs typeface="Arial"/>
              </a:rPr>
              <a:t>Disclosures: J. Silverberg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grants </a:t>
            </a:r>
            <a:r>
              <a:rPr sz="400" spc="-10" dirty="0">
                <a:latin typeface="Arial"/>
                <a:cs typeface="Arial"/>
              </a:rPr>
              <a:t>and/or personal </a:t>
            </a:r>
            <a:r>
              <a:rPr sz="400" spc="-5" dirty="0">
                <a:latin typeface="Arial"/>
                <a:cs typeface="Arial"/>
              </a:rPr>
              <a:t>fees </a:t>
            </a:r>
            <a:r>
              <a:rPr sz="400" dirty="0">
                <a:latin typeface="Arial"/>
                <a:cs typeface="Arial"/>
              </a:rPr>
              <a:t>from: </a:t>
            </a:r>
            <a:r>
              <a:rPr sz="400" spc="-5" dirty="0">
                <a:latin typeface="Arial"/>
                <a:cs typeface="Arial"/>
              </a:rPr>
              <a:t>AbbVie, AFYX Therapeutics, Arena Pharmaceuticals, </a:t>
            </a:r>
            <a:r>
              <a:rPr sz="400" spc="-10" dirty="0">
                <a:latin typeface="Arial"/>
                <a:cs typeface="Arial"/>
              </a:rPr>
              <a:t>Asana </a:t>
            </a:r>
            <a:r>
              <a:rPr sz="400" spc="-5" dirty="0">
                <a:latin typeface="Arial"/>
                <a:cs typeface="Arial"/>
              </a:rPr>
              <a:t>BioSciences, Bluefin Biomedicine,  Boehringer Ingelheim, Celgene, Dermavant, Dermira,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Galderma, GlaxoSmithKline, Incyte Corporation, Kiniksa Pharmaceuticals, LEO Pharma, </a:t>
            </a:r>
            <a:r>
              <a:rPr sz="400" spc="-10" dirty="0">
                <a:latin typeface="Arial"/>
                <a:cs typeface="Arial"/>
              </a:rPr>
              <a:t>Luna  </a:t>
            </a:r>
            <a:r>
              <a:rPr sz="400" spc="-5" dirty="0">
                <a:latin typeface="Arial"/>
                <a:cs typeface="Arial"/>
              </a:rPr>
              <a:t>Pharma, Menlo Therapeutics, Novartis, Pfizer, RAPT Therapeutics, Regeneron,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Sanofi; </a:t>
            </a:r>
            <a:r>
              <a:rPr sz="400" b="1" spc="-5" dirty="0">
                <a:latin typeface="Arial"/>
                <a:cs typeface="Arial"/>
              </a:rPr>
              <a:t>L. </a:t>
            </a:r>
            <a:r>
              <a:rPr sz="400" b="1" spc="-10" dirty="0">
                <a:latin typeface="Arial"/>
                <a:cs typeface="Arial"/>
              </a:rPr>
              <a:t>Ackerman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honoraria as an advisory board member, consultant,  </a:t>
            </a:r>
            <a:r>
              <a:rPr sz="400" spc="-10" dirty="0">
                <a:latin typeface="Arial"/>
                <a:cs typeface="Arial"/>
              </a:rPr>
              <a:t>and/or speaker and </a:t>
            </a:r>
            <a:r>
              <a:rPr sz="400" spc="-5" dirty="0">
                <a:latin typeface="Arial"/>
                <a:cs typeface="Arial"/>
              </a:rPr>
              <a:t>served as an investigator for: AbbVie, Amgen, Apollo Therapeutics, argenx, AstraZeneca, Biofrontera, Bristol Myers Squibb, Castle Biosciences,  ChemoCentryx, CorEvitas, Corrona, DermTech,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Exact Sciences, GlaxoSmithKline, Helsinn Healthcare, IgGenix, Incyte Corporation,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Kymera  Therapeutics, </a:t>
            </a:r>
            <a:r>
              <a:rPr sz="400" spc="-10" dirty="0">
                <a:latin typeface="Arial"/>
                <a:cs typeface="Arial"/>
              </a:rPr>
              <a:t>Kyowa </a:t>
            </a:r>
            <a:r>
              <a:rPr sz="400" spc="-5" dirty="0">
                <a:latin typeface="Arial"/>
                <a:cs typeface="Arial"/>
              </a:rPr>
              <a:t>Kirin, LEO Pharma, </a:t>
            </a:r>
            <a:r>
              <a:rPr sz="400" dirty="0">
                <a:latin typeface="Arial"/>
                <a:cs typeface="Arial"/>
              </a:rPr>
              <a:t>Lilly </a:t>
            </a:r>
            <a:r>
              <a:rPr sz="400" spc="-5" dirty="0">
                <a:latin typeface="Arial"/>
                <a:cs typeface="Arial"/>
              </a:rPr>
              <a:t>ICOS, Mindera, Novartis, Regeneron, Replimune, Sanofi, Sun Pharma, Takeda, </a:t>
            </a:r>
            <a:r>
              <a:rPr sz="400" dirty="0">
                <a:latin typeface="Arial"/>
                <a:cs typeface="Arial"/>
              </a:rPr>
              <a:t>Timber </a:t>
            </a:r>
            <a:r>
              <a:rPr sz="400" spc="-5" dirty="0">
                <a:latin typeface="Arial"/>
                <a:cs typeface="Arial"/>
              </a:rPr>
              <a:t>Pharmaceuticals, </a:t>
            </a:r>
            <a:r>
              <a:rPr sz="400" dirty="0">
                <a:latin typeface="Arial"/>
                <a:cs typeface="Arial"/>
              </a:rPr>
              <a:t>Trevi </a:t>
            </a:r>
            <a:r>
              <a:rPr sz="400" spc="-5" dirty="0">
                <a:latin typeface="Arial"/>
                <a:cs typeface="Arial"/>
              </a:rPr>
              <a:t>Therapeutics,  </a:t>
            </a:r>
            <a:r>
              <a:rPr sz="400" spc="-10" dirty="0">
                <a:latin typeface="Arial"/>
                <a:cs typeface="Arial"/>
              </a:rPr>
              <a:t>and UCB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b="1" spc="-5" dirty="0">
                <a:latin typeface="Arial"/>
                <a:cs typeface="Arial"/>
              </a:rPr>
              <a:t>J. Bagel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research funds payable to the Psoriasis Treatment </a:t>
            </a:r>
            <a:r>
              <a:rPr sz="400" spc="-10" dirty="0">
                <a:latin typeface="Arial"/>
                <a:cs typeface="Arial"/>
              </a:rPr>
              <a:t>Center </a:t>
            </a:r>
            <a:r>
              <a:rPr sz="400" spc="-5" dirty="0">
                <a:latin typeface="Arial"/>
                <a:cs typeface="Arial"/>
              </a:rPr>
              <a:t>of </a:t>
            </a:r>
            <a:r>
              <a:rPr sz="400" spc="-10" dirty="0">
                <a:latin typeface="Arial"/>
                <a:cs typeface="Arial"/>
              </a:rPr>
              <a:t>New Jersey </a:t>
            </a:r>
            <a:r>
              <a:rPr sz="400" dirty="0">
                <a:latin typeface="Arial"/>
                <a:cs typeface="Arial"/>
              </a:rPr>
              <a:t>from: </a:t>
            </a:r>
            <a:r>
              <a:rPr sz="400" spc="-5" dirty="0">
                <a:latin typeface="Arial"/>
                <a:cs typeface="Arial"/>
              </a:rPr>
              <a:t>AbbVie, Amgen, Arcutis, Boehringer Ingelheim,  Brickell Biotech, Bristol Myers Squibb, Celgene, Corrona, Dermavant, Dermira,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Kadmon Corporation, LEO Pharma, Menlo Therapeutics,  Mindera, Novartis, Pfizer, Regeneron, Sanofi, Sun Pharma, TARGET PharmaSolutions, Taro Pharmaceutical Industries, </a:t>
            </a:r>
            <a:r>
              <a:rPr sz="400" spc="-10" dirty="0">
                <a:latin typeface="Arial"/>
                <a:cs typeface="Arial"/>
              </a:rPr>
              <a:t>UCB </a:t>
            </a:r>
            <a:r>
              <a:rPr sz="400" spc="-5" dirty="0">
                <a:latin typeface="Arial"/>
                <a:cs typeface="Arial"/>
              </a:rPr>
              <a:t>Pharma,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Valeant Pharmaceuticals; </a:t>
            </a:r>
            <a:r>
              <a:rPr sz="400" spc="-10" dirty="0">
                <a:latin typeface="Arial"/>
                <a:cs typeface="Arial"/>
              </a:rPr>
              <a:t>and  has </a:t>
            </a:r>
            <a:r>
              <a:rPr sz="400" spc="-5" dirty="0">
                <a:latin typeface="Arial"/>
                <a:cs typeface="Arial"/>
              </a:rPr>
              <a:t>received consultant fees or </a:t>
            </a:r>
            <a:r>
              <a:rPr sz="400" spc="-10" dirty="0">
                <a:latin typeface="Arial"/>
                <a:cs typeface="Arial"/>
              </a:rPr>
              <a:t>speaker </a:t>
            </a:r>
            <a:r>
              <a:rPr sz="400" spc="-5" dirty="0">
                <a:latin typeface="Arial"/>
                <a:cs typeface="Arial"/>
              </a:rPr>
              <a:t>fees </a:t>
            </a:r>
            <a:r>
              <a:rPr sz="400" dirty="0">
                <a:latin typeface="Arial"/>
                <a:cs typeface="Arial"/>
              </a:rPr>
              <a:t>from: </a:t>
            </a:r>
            <a:r>
              <a:rPr sz="400" spc="-5" dirty="0">
                <a:latin typeface="Arial"/>
                <a:cs typeface="Arial"/>
              </a:rPr>
              <a:t>AbbVie, Amgen, Arcutis, Bristol Myers Squibb, Dermavant,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Incyte Corporation,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Mindera,  Novartis, </a:t>
            </a:r>
            <a:r>
              <a:rPr sz="400" spc="-10" dirty="0">
                <a:latin typeface="Arial"/>
                <a:cs typeface="Arial"/>
              </a:rPr>
              <a:t>and UCB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b="1" spc="-5" dirty="0">
                <a:latin typeface="Arial"/>
                <a:cs typeface="Arial"/>
              </a:rPr>
              <a:t>L. Stein Gold </a:t>
            </a:r>
            <a:r>
              <a:rPr sz="400" dirty="0">
                <a:latin typeface="Arial"/>
                <a:cs typeface="Arial"/>
              </a:rPr>
              <a:t>is </a:t>
            </a:r>
            <a:r>
              <a:rPr sz="400" spc="-5" dirty="0">
                <a:latin typeface="Arial"/>
                <a:cs typeface="Arial"/>
              </a:rPr>
              <a:t>an investigator, consultant </a:t>
            </a:r>
            <a:r>
              <a:rPr sz="400" spc="-10" dirty="0">
                <a:latin typeface="Arial"/>
                <a:cs typeface="Arial"/>
              </a:rPr>
              <a:t>and/or speaker </a:t>
            </a:r>
            <a:r>
              <a:rPr sz="400" spc="-5" dirty="0">
                <a:latin typeface="Arial"/>
                <a:cs typeface="Arial"/>
              </a:rPr>
              <a:t>for: AbbVie, Amgen, Arcutis, Bristol Myers Squibb, Dermavant,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 Galderma, Incyte Corporation,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Novartis, Ortho Dermatologics, Pfizer, Regeneron, Sanofi, </a:t>
            </a:r>
            <a:r>
              <a:rPr sz="400" spc="-10" dirty="0">
                <a:latin typeface="Arial"/>
                <a:cs typeface="Arial"/>
              </a:rPr>
              <a:t>and UCB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b="1" spc="-10" dirty="0">
                <a:latin typeface="Arial"/>
                <a:cs typeface="Arial"/>
              </a:rPr>
              <a:t>A. </a:t>
            </a:r>
            <a:r>
              <a:rPr sz="400" b="1" spc="-5" dirty="0">
                <a:latin typeface="Arial"/>
                <a:cs typeface="Arial"/>
              </a:rPr>
              <a:t>Blauvelt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consulting fees, </a:t>
            </a:r>
            <a:r>
              <a:rPr sz="400" spc="-10" dirty="0">
                <a:latin typeface="Arial"/>
                <a:cs typeface="Arial"/>
              </a:rPr>
              <a:t>speaker  </a:t>
            </a:r>
            <a:r>
              <a:rPr sz="400" spc="-5" dirty="0">
                <a:latin typeface="Arial"/>
                <a:cs typeface="Arial"/>
              </a:rPr>
              <a:t>honoraria,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served as a clinical </a:t>
            </a:r>
            <a:r>
              <a:rPr sz="400" spc="-10" dirty="0">
                <a:latin typeface="Arial"/>
                <a:cs typeface="Arial"/>
              </a:rPr>
              <a:t>study </a:t>
            </a:r>
            <a:r>
              <a:rPr sz="400" spc="-5" dirty="0">
                <a:latin typeface="Arial"/>
                <a:cs typeface="Arial"/>
              </a:rPr>
              <a:t>investigator for: AbbVie, Abcentra, ACELYRIN, Aclaris Therapeutics, Affibody, Aligos Therapeutics, Allakos Therapeutics, </a:t>
            </a:r>
            <a:r>
              <a:rPr sz="400" dirty="0">
                <a:latin typeface="Arial"/>
                <a:cs typeface="Arial"/>
              </a:rPr>
              <a:t>Almirall,  </a:t>
            </a:r>
            <a:r>
              <a:rPr sz="400" spc="-5" dirty="0">
                <a:latin typeface="Arial"/>
                <a:cs typeface="Arial"/>
              </a:rPr>
              <a:t>Alumis, Amgen, AnaptysBio, </a:t>
            </a:r>
            <a:r>
              <a:rPr sz="400" spc="-10" dirty="0">
                <a:latin typeface="Arial"/>
                <a:cs typeface="Arial"/>
              </a:rPr>
              <a:t>Apogee </a:t>
            </a:r>
            <a:r>
              <a:rPr sz="400" spc="-5" dirty="0">
                <a:latin typeface="Arial"/>
                <a:cs typeface="Arial"/>
              </a:rPr>
              <a:t>Therapeutics, Arcutis, Arena Pharmaceuticals, ASLAN Pharmaceuticals, Athenex, Bluefin Biomedicine, Boehringer Ingelheim, Bristol  Myers Squibb, Cara Therapeutics, Concert Pharmaceuticals, CTI BioPharma, Dermavant, EcoR1 Capital,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Escient Pharmaceuticals, </a:t>
            </a:r>
            <a:r>
              <a:rPr sz="400" dirty="0">
                <a:latin typeface="Arial"/>
                <a:cs typeface="Arial"/>
              </a:rPr>
              <a:t>Evelo  </a:t>
            </a:r>
            <a:r>
              <a:rPr sz="400" spc="-5" dirty="0">
                <a:latin typeface="Arial"/>
                <a:cs typeface="Arial"/>
              </a:rPr>
              <a:t>Biosciences, Evommune, Forte Biosciences, Galderma, HighlightII Pharma, Incyte Corporation, Innovent Bio, </a:t>
            </a:r>
            <a:r>
              <a:rPr sz="400" spc="-10" dirty="0">
                <a:latin typeface="Arial"/>
                <a:cs typeface="Arial"/>
              </a:rPr>
              <a:t>Janssen, Landos </a:t>
            </a:r>
            <a:r>
              <a:rPr sz="400" spc="-5" dirty="0">
                <a:latin typeface="Arial"/>
                <a:cs typeface="Arial"/>
              </a:rPr>
              <a:t>Biopharma, LEO Pharma, Lipidio Pharma,  Microbion Biosciences, Merck, Monte </a:t>
            </a:r>
            <a:r>
              <a:rPr sz="400" spc="-10" dirty="0">
                <a:latin typeface="Arial"/>
                <a:cs typeface="Arial"/>
              </a:rPr>
              <a:t>Rosa </a:t>
            </a:r>
            <a:r>
              <a:rPr sz="400" spc="-5" dirty="0">
                <a:latin typeface="Arial"/>
                <a:cs typeface="Arial"/>
              </a:rPr>
              <a:t>Therapeutics, Nektar, Novartis, Overtone Therapeutics, Paragon Therapeutics, Pfizer, Q32 Bio, </a:t>
            </a:r>
            <a:r>
              <a:rPr sz="400" spc="-10" dirty="0">
                <a:latin typeface="Arial"/>
                <a:cs typeface="Arial"/>
              </a:rPr>
              <a:t>Rani </a:t>
            </a:r>
            <a:r>
              <a:rPr sz="400" spc="-5" dirty="0">
                <a:latin typeface="Arial"/>
                <a:cs typeface="Arial"/>
              </a:rPr>
              <a:t>Therapeutics, RAPT  Therapeutics, Regeneron, Sanofi, Sanofi Genzyme, Spherix Global Insights, Sun Pharma, Takeda, TLL Pharmaceutical, TrialSpark, </a:t>
            </a:r>
            <a:r>
              <a:rPr sz="400" spc="-10" dirty="0">
                <a:latin typeface="Arial"/>
                <a:cs typeface="Arial"/>
              </a:rPr>
              <a:t>UCB </a:t>
            </a:r>
            <a:r>
              <a:rPr sz="400" spc="-5" dirty="0">
                <a:latin typeface="Arial"/>
                <a:cs typeface="Arial"/>
              </a:rPr>
              <a:t>Pharma, UNION Therapeutics,  Ventyx Biosciences, Vibliome Therapeutics, </a:t>
            </a:r>
            <a:r>
              <a:rPr sz="400" spc="-10" dirty="0">
                <a:latin typeface="Arial"/>
                <a:cs typeface="Arial"/>
              </a:rPr>
              <a:t>and Xencor; </a:t>
            </a:r>
            <a:r>
              <a:rPr sz="400" b="1" spc="-5" dirty="0">
                <a:latin typeface="Arial"/>
                <a:cs typeface="Arial"/>
              </a:rPr>
              <a:t>D. </a:t>
            </a:r>
            <a:r>
              <a:rPr sz="400" b="1" spc="-10" dirty="0">
                <a:latin typeface="Arial"/>
                <a:cs typeface="Arial"/>
              </a:rPr>
              <a:t>Rosmarin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honoraria as a consultant, received research </a:t>
            </a:r>
            <a:r>
              <a:rPr sz="400" spc="-10" dirty="0">
                <a:latin typeface="Arial"/>
                <a:cs typeface="Arial"/>
              </a:rPr>
              <a:t>support, </a:t>
            </a:r>
            <a:r>
              <a:rPr sz="400" spc="-5" dirty="0">
                <a:latin typeface="Arial"/>
                <a:cs typeface="Arial"/>
              </a:rPr>
              <a:t>conducted trials,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served as  a </a:t>
            </a:r>
            <a:r>
              <a:rPr sz="400" spc="-10" dirty="0">
                <a:latin typeface="Arial"/>
                <a:cs typeface="Arial"/>
              </a:rPr>
              <a:t>speaker </a:t>
            </a:r>
            <a:r>
              <a:rPr sz="400" spc="-5" dirty="0">
                <a:latin typeface="Arial"/>
                <a:cs typeface="Arial"/>
              </a:rPr>
              <a:t>for: AbbVie, Abcuro, AltruBio, Amgen, Arena Pharmaceuticals, Boehringer Ingelheim, Bristol Myers Squibb, Celgene, Concert Pharmaceuticals, CSL Behring,  Dermavant, Dermira,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Galderma, Incyte Corporation, </a:t>
            </a:r>
            <a:r>
              <a:rPr sz="400" spc="-10" dirty="0">
                <a:latin typeface="Arial"/>
                <a:cs typeface="Arial"/>
              </a:rPr>
              <a:t>Janssen, Kyowa </a:t>
            </a:r>
            <a:r>
              <a:rPr sz="400" spc="-5" dirty="0">
                <a:latin typeface="Arial"/>
                <a:cs typeface="Arial"/>
              </a:rPr>
              <a:t>Kirin, Merck, Nektar, Novartis, </a:t>
            </a:r>
            <a:r>
              <a:rPr sz="400" dirty="0">
                <a:latin typeface="Arial"/>
                <a:cs typeface="Arial"/>
              </a:rPr>
              <a:t>Pfizer, </a:t>
            </a:r>
            <a:r>
              <a:rPr sz="400" spc="-5" dirty="0">
                <a:latin typeface="Arial"/>
                <a:cs typeface="Arial"/>
              </a:rPr>
              <a:t>RAPT Therapeutics, Recludix Pharma,  Regeneron, Revolo Biotherapeutics, Sanofi, Sun Pharma, </a:t>
            </a:r>
            <a:r>
              <a:rPr sz="400" spc="-10" dirty="0">
                <a:latin typeface="Arial"/>
                <a:cs typeface="Arial"/>
              </a:rPr>
              <a:t>UCB </a:t>
            </a:r>
            <a:r>
              <a:rPr sz="400" spc="-5" dirty="0">
                <a:latin typeface="Arial"/>
                <a:cs typeface="Arial"/>
              </a:rPr>
              <a:t>Pharma, Viela Bio,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Zura Bio; </a:t>
            </a:r>
            <a:r>
              <a:rPr sz="400" b="1" spc="-5" dirty="0">
                <a:latin typeface="Arial"/>
                <a:cs typeface="Arial"/>
              </a:rPr>
              <a:t>R. Chovatiya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served as an advisory board member, consultant, </a:t>
            </a:r>
            <a:r>
              <a:rPr sz="400" spc="-10" dirty="0">
                <a:latin typeface="Arial"/>
                <a:cs typeface="Arial"/>
              </a:rPr>
              <a:t>and/or  </a:t>
            </a:r>
            <a:r>
              <a:rPr sz="400" spc="-5" dirty="0">
                <a:latin typeface="Arial"/>
                <a:cs typeface="Arial"/>
              </a:rPr>
              <a:t>investigator for: AbbVie, </a:t>
            </a:r>
            <a:r>
              <a:rPr sz="400" spc="-10" dirty="0">
                <a:latin typeface="Arial"/>
                <a:cs typeface="Arial"/>
              </a:rPr>
              <a:t>Apogee </a:t>
            </a:r>
            <a:r>
              <a:rPr sz="400" spc="-5" dirty="0">
                <a:latin typeface="Arial"/>
                <a:cs typeface="Arial"/>
              </a:rPr>
              <a:t>Therapeutics, Arcutis, Arena Pharmaceuticals, argenx, ASLAN Pharmaceuticals, Beiersdorf, Boehringer Ingelheim, Bristol Myers Squibb,  Cara Therapeutics, Dermavant,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EPI Health, Incyte Corporation, LEO Pharma, L’Oréal, National Eczema Association, Pfizer, Regeneron, Sanofi, </a:t>
            </a:r>
            <a:r>
              <a:rPr sz="400" spc="-10" dirty="0">
                <a:latin typeface="Arial"/>
                <a:cs typeface="Arial"/>
              </a:rPr>
              <a:t>and  UCB </a:t>
            </a:r>
            <a:r>
              <a:rPr sz="400" spc="-5" dirty="0">
                <a:latin typeface="Arial"/>
                <a:cs typeface="Arial"/>
              </a:rPr>
              <a:t>Pharma,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as a </a:t>
            </a:r>
            <a:r>
              <a:rPr sz="400" spc="-10" dirty="0">
                <a:latin typeface="Arial"/>
                <a:cs typeface="Arial"/>
              </a:rPr>
              <a:t>speaker </a:t>
            </a:r>
            <a:r>
              <a:rPr sz="400" spc="-5" dirty="0">
                <a:latin typeface="Arial"/>
                <a:cs typeface="Arial"/>
              </a:rPr>
              <a:t>for: AbbVie, Arcutis, Dermavant,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EPI Health, Incyte Corporation, LEO Pharma, Pfizer, Regeneron, Sanofi, </a:t>
            </a:r>
            <a:r>
              <a:rPr sz="400" spc="-10" dirty="0">
                <a:latin typeface="Arial"/>
                <a:cs typeface="Arial"/>
              </a:rPr>
              <a:t>and UCB 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b="1" spc="-5" dirty="0">
                <a:latin typeface="Arial"/>
                <a:cs typeface="Arial"/>
              </a:rPr>
              <a:t>M. Zirwas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served as a consultant, investigator, </a:t>
            </a:r>
            <a:r>
              <a:rPr sz="400" spc="-10" dirty="0">
                <a:latin typeface="Arial"/>
                <a:cs typeface="Arial"/>
              </a:rPr>
              <a:t>and/or speaker </a:t>
            </a:r>
            <a:r>
              <a:rPr sz="400" spc="-5" dirty="0">
                <a:latin typeface="Arial"/>
                <a:cs typeface="Arial"/>
              </a:rPr>
              <a:t>for: AbbVie, Acrotech Biopharma, Advanced Derm Solutions, Aldeyra Therapeutics, </a:t>
            </a:r>
            <a:r>
              <a:rPr sz="400" spc="5" dirty="0">
                <a:latin typeface="Arial"/>
                <a:cs typeface="Arial"/>
              </a:rPr>
              <a:t>all</a:t>
            </a:r>
            <a:r>
              <a:rPr sz="400" spc="7" baseline="27777" dirty="0">
                <a:latin typeface="Arial"/>
                <a:cs typeface="Arial"/>
              </a:rPr>
              <a:t>® </a:t>
            </a:r>
            <a:r>
              <a:rPr sz="400" spc="-5" dirty="0">
                <a:latin typeface="Arial"/>
                <a:cs typeface="Arial"/>
              </a:rPr>
              <a:t>free  clear, Amgen, AnaptysBio, </a:t>
            </a:r>
            <a:r>
              <a:rPr sz="400" spc="-10" dirty="0">
                <a:latin typeface="Arial"/>
                <a:cs typeface="Arial"/>
              </a:rPr>
              <a:t>Apogee </a:t>
            </a:r>
            <a:r>
              <a:rPr sz="400" spc="-5" dirty="0">
                <a:latin typeface="Arial"/>
                <a:cs typeface="Arial"/>
              </a:rPr>
              <a:t>Therapeutics, Arcutis, </a:t>
            </a:r>
            <a:r>
              <a:rPr sz="400" spc="-10" dirty="0">
                <a:latin typeface="Arial"/>
                <a:cs typeface="Arial"/>
              </a:rPr>
              <a:t>Bausch </a:t>
            </a:r>
            <a:r>
              <a:rPr sz="400" spc="-5" dirty="0">
                <a:latin typeface="Arial"/>
                <a:cs typeface="Arial"/>
              </a:rPr>
              <a:t>+ Lomb, Biocon, Bristol Myers Squibb, Cara Therapeutics, Castle Biosciences, Concert Pharmaceuticals,  Dermavant, </a:t>
            </a:r>
            <a:r>
              <a:rPr sz="400" spc="-10" dirty="0">
                <a:latin typeface="Arial"/>
                <a:cs typeface="Arial"/>
              </a:rPr>
              <a:t>Edesa </a:t>
            </a:r>
            <a:r>
              <a:rPr sz="400" spc="-5" dirty="0">
                <a:latin typeface="Arial"/>
                <a:cs typeface="Arial"/>
              </a:rPr>
              <a:t>Biotech, </a:t>
            </a:r>
            <a:r>
              <a:rPr sz="400" dirty="0">
                <a:latin typeface="Arial"/>
                <a:cs typeface="Arial"/>
              </a:rPr>
              <a:t>Elli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</a:t>
            </a:r>
            <a:r>
              <a:rPr sz="400" dirty="0">
                <a:latin typeface="Arial"/>
                <a:cs typeface="Arial"/>
              </a:rPr>
              <a:t>Evelo </a:t>
            </a:r>
            <a:r>
              <a:rPr sz="400" spc="-5" dirty="0">
                <a:latin typeface="Arial"/>
                <a:cs typeface="Arial"/>
              </a:rPr>
              <a:t>Biosciences, Galderma, Genentech, Incyte Corporation,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L’Oréal, LEO Pharma, Level Ex, </a:t>
            </a:r>
            <a:r>
              <a:rPr sz="400" spc="-10" dirty="0">
                <a:latin typeface="Arial"/>
                <a:cs typeface="Arial"/>
              </a:rPr>
              <a:t>LUUM, </a:t>
            </a:r>
            <a:r>
              <a:rPr sz="400" spc="-5" dirty="0">
                <a:latin typeface="Arial"/>
                <a:cs typeface="Arial"/>
              </a:rPr>
              <a:t>Meta,  Nimbus Therapeutics, Novan, Novartis, Pfizer, Sanofi Regeneron, </a:t>
            </a:r>
            <a:r>
              <a:rPr sz="400" dirty="0">
                <a:latin typeface="Arial"/>
                <a:cs typeface="Arial"/>
              </a:rPr>
              <a:t>Trevi </a:t>
            </a:r>
            <a:r>
              <a:rPr sz="400" spc="-5" dirty="0">
                <a:latin typeface="Arial"/>
                <a:cs typeface="Arial"/>
              </a:rPr>
              <a:t>Therapeutics, </a:t>
            </a:r>
            <a:r>
              <a:rPr sz="400" spc="-10" dirty="0">
                <a:latin typeface="Arial"/>
                <a:cs typeface="Arial"/>
              </a:rPr>
              <a:t>UCB </a:t>
            </a:r>
            <a:r>
              <a:rPr sz="400" spc="-5" dirty="0">
                <a:latin typeface="Arial"/>
                <a:cs typeface="Arial"/>
              </a:rPr>
              <a:t>Pharma, Verrica Pharmaceuticals,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dirty="0">
                <a:latin typeface="Arial"/>
                <a:cs typeface="Arial"/>
              </a:rPr>
              <a:t>WCG </a:t>
            </a:r>
            <a:r>
              <a:rPr sz="400" spc="-5" dirty="0">
                <a:latin typeface="Arial"/>
                <a:cs typeface="Arial"/>
              </a:rPr>
              <a:t>Trifecta; </a:t>
            </a:r>
            <a:r>
              <a:rPr sz="400" b="1" spc="-5" dirty="0">
                <a:latin typeface="Arial"/>
                <a:cs typeface="Arial"/>
              </a:rPr>
              <a:t>G. Yosipovitch </a:t>
            </a:r>
            <a:r>
              <a:rPr sz="400" spc="-10" dirty="0">
                <a:latin typeface="Arial"/>
                <a:cs typeface="Arial"/>
              </a:rPr>
              <a:t>has  </a:t>
            </a:r>
            <a:r>
              <a:rPr sz="400" spc="-5" dirty="0">
                <a:latin typeface="Arial"/>
                <a:cs typeface="Arial"/>
              </a:rPr>
              <a:t>conducted clinical trials </a:t>
            </a:r>
            <a:r>
              <a:rPr sz="400" dirty="0">
                <a:latin typeface="Arial"/>
                <a:cs typeface="Arial"/>
              </a:rPr>
              <a:t>for </a:t>
            </a:r>
            <a:r>
              <a:rPr sz="400" spc="-5" dirty="0">
                <a:latin typeface="Arial"/>
                <a:cs typeface="Arial"/>
              </a:rPr>
              <a:t>or received research funds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honoraria </a:t>
            </a:r>
            <a:r>
              <a:rPr sz="400" dirty="0">
                <a:latin typeface="Arial"/>
                <a:cs typeface="Arial"/>
              </a:rPr>
              <a:t>for </a:t>
            </a:r>
            <a:r>
              <a:rPr sz="400" spc="-5" dirty="0">
                <a:latin typeface="Arial"/>
                <a:cs typeface="Arial"/>
              </a:rPr>
              <a:t>serving on the scientific advisory boards </a:t>
            </a:r>
            <a:r>
              <a:rPr sz="400" dirty="0">
                <a:latin typeface="Arial"/>
                <a:cs typeface="Arial"/>
              </a:rPr>
              <a:t>of: </a:t>
            </a:r>
            <a:r>
              <a:rPr sz="400" spc="-5" dirty="0">
                <a:latin typeface="Arial"/>
                <a:cs typeface="Arial"/>
              </a:rPr>
              <a:t>AbbVie, Arcutis,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Escient  Pharmaceuticals, Galderma, Kiniksa Pharmaceuticals, LEO Pharma, Novartis, Pfizer, Regeneron,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Sanofi; </a:t>
            </a:r>
            <a:r>
              <a:rPr sz="400" b="1" spc="-5" dirty="0">
                <a:latin typeface="Arial"/>
                <a:cs typeface="Arial"/>
              </a:rPr>
              <a:t>J. </a:t>
            </a:r>
            <a:r>
              <a:rPr sz="400" b="1" spc="-10" dirty="0">
                <a:latin typeface="Arial"/>
                <a:cs typeface="Arial"/>
              </a:rPr>
              <a:t>Waibel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served as a consultant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investigator 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on scientific advisory boards for: Allergan, Amgen, argenx, BellaMia Technologies, Bristol Myers Squibb, Candela Healthcare, Cytrellis Biosystems,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 </a:t>
            </a:r>
            <a:r>
              <a:rPr sz="400" spc="-5" dirty="0">
                <a:latin typeface="Arial"/>
                <a:cs typeface="Arial"/>
              </a:rPr>
              <a:t>Company, Emblation, Galderma, Horizon Therapeutics, Janssen/Johnson &amp; </a:t>
            </a:r>
            <a:r>
              <a:rPr sz="400" spc="-10" dirty="0">
                <a:latin typeface="Arial"/>
                <a:cs typeface="Arial"/>
              </a:rPr>
              <a:t>Johnson, </a:t>
            </a:r>
            <a:r>
              <a:rPr sz="400" spc="-5" dirty="0">
                <a:latin typeface="Arial"/>
                <a:cs typeface="Arial"/>
              </a:rPr>
              <a:t>Lumenis, Neuronetics, Pfizer, Procter &amp; Gamble, </a:t>
            </a:r>
            <a:r>
              <a:rPr sz="400" spc="-10" dirty="0">
                <a:latin typeface="Arial"/>
                <a:cs typeface="Arial"/>
              </a:rPr>
              <a:t>RegenX, </a:t>
            </a:r>
            <a:r>
              <a:rPr sz="400" spc="-5" dirty="0">
                <a:latin typeface="Arial"/>
                <a:cs typeface="Arial"/>
              </a:rPr>
              <a:t>Sanofi, SkinCeuticals,  </a:t>
            </a:r>
            <a:r>
              <a:rPr sz="400" spc="-10" dirty="0">
                <a:latin typeface="Arial"/>
                <a:cs typeface="Arial"/>
              </a:rPr>
              <a:t>Shanghai </a:t>
            </a:r>
            <a:r>
              <a:rPr sz="400" spc="-5" dirty="0">
                <a:latin typeface="Arial"/>
                <a:cs typeface="Arial"/>
              </a:rPr>
              <a:t>Biopharma,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Port </a:t>
            </a:r>
            <a:r>
              <a:rPr sz="400" dirty="0">
                <a:latin typeface="Arial"/>
                <a:cs typeface="Arial"/>
              </a:rPr>
              <a:t>Wine </a:t>
            </a:r>
            <a:r>
              <a:rPr sz="400" spc="-5" dirty="0">
                <a:latin typeface="Arial"/>
                <a:cs typeface="Arial"/>
              </a:rPr>
              <a:t>Birthmark;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dirty="0">
                <a:latin typeface="Arial"/>
                <a:cs typeface="Arial"/>
              </a:rPr>
              <a:t>is </a:t>
            </a:r>
            <a:r>
              <a:rPr sz="400" spc="-5" dirty="0">
                <a:latin typeface="Arial"/>
                <a:cs typeface="Arial"/>
              </a:rPr>
              <a:t>a recipient of a: VA Merit Grant </a:t>
            </a:r>
            <a:r>
              <a:rPr sz="400" dirty="0">
                <a:latin typeface="Arial"/>
                <a:cs typeface="Arial"/>
              </a:rPr>
              <a:t>for </a:t>
            </a:r>
            <a:r>
              <a:rPr sz="400" spc="-5" dirty="0">
                <a:latin typeface="Arial"/>
                <a:cs typeface="Arial"/>
              </a:rPr>
              <a:t>Amputated </a:t>
            </a:r>
            <a:r>
              <a:rPr sz="400" spc="-10" dirty="0">
                <a:latin typeface="Arial"/>
                <a:cs typeface="Arial"/>
              </a:rPr>
              <a:t>Veterans; </a:t>
            </a:r>
            <a:r>
              <a:rPr sz="400" b="1" spc="-5" dirty="0">
                <a:latin typeface="Arial"/>
                <a:cs typeface="Arial"/>
              </a:rPr>
              <a:t>J. E. Murase </a:t>
            </a:r>
            <a:r>
              <a:rPr sz="400" dirty="0">
                <a:latin typeface="Arial"/>
                <a:cs typeface="Arial"/>
              </a:rPr>
              <a:t>is </a:t>
            </a:r>
            <a:r>
              <a:rPr sz="400" spc="-5" dirty="0">
                <a:latin typeface="Arial"/>
                <a:cs typeface="Arial"/>
              </a:rPr>
              <a:t>on the speaker’s board </a:t>
            </a:r>
            <a:r>
              <a:rPr sz="400" dirty="0">
                <a:latin typeface="Arial"/>
                <a:cs typeface="Arial"/>
              </a:rPr>
              <a:t>for </a:t>
            </a:r>
            <a:r>
              <a:rPr sz="400" spc="-5" dirty="0">
                <a:latin typeface="Arial"/>
                <a:cs typeface="Arial"/>
              </a:rPr>
              <a:t>non-branded  </a:t>
            </a:r>
            <a:r>
              <a:rPr sz="400" spc="-10" dirty="0">
                <a:latin typeface="Arial"/>
                <a:cs typeface="Arial"/>
              </a:rPr>
              <a:t>disease </a:t>
            </a:r>
            <a:r>
              <a:rPr sz="400" spc="-5" dirty="0">
                <a:latin typeface="Arial"/>
                <a:cs typeface="Arial"/>
              </a:rPr>
              <a:t>state management talks for: </a:t>
            </a:r>
            <a:r>
              <a:rPr sz="400" spc="-10" dirty="0">
                <a:latin typeface="Arial"/>
                <a:cs typeface="Arial"/>
              </a:rPr>
              <a:t>UCB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served on advisory </a:t>
            </a:r>
            <a:r>
              <a:rPr sz="400" spc="-10" dirty="0">
                <a:latin typeface="Arial"/>
                <a:cs typeface="Arial"/>
              </a:rPr>
              <a:t>boards </a:t>
            </a:r>
            <a:r>
              <a:rPr sz="400" spc="-5" dirty="0">
                <a:latin typeface="Arial"/>
                <a:cs typeface="Arial"/>
              </a:rPr>
              <a:t>for: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LEO Pharma, Sanofi Genzyme, </a:t>
            </a:r>
            <a:r>
              <a:rPr sz="400" spc="-10" dirty="0">
                <a:latin typeface="Arial"/>
                <a:cs typeface="Arial"/>
              </a:rPr>
              <a:t>and UCB </a:t>
            </a:r>
            <a:r>
              <a:rPr sz="400" spc="-5" dirty="0">
                <a:latin typeface="Arial"/>
                <a:cs typeface="Arial"/>
              </a:rPr>
              <a:t>Pharma; </a:t>
            </a:r>
            <a:r>
              <a:rPr sz="400" spc="-10" dirty="0">
                <a:latin typeface="Arial"/>
                <a:cs typeface="Arial"/>
              </a:rPr>
              <a:t>and  </a:t>
            </a:r>
            <a:r>
              <a:rPr sz="400" spc="-5" dirty="0">
                <a:latin typeface="Arial"/>
                <a:cs typeface="Arial"/>
              </a:rPr>
              <a:t>provided dermatologic consulting services for: AbbVie </a:t>
            </a:r>
            <a:r>
              <a:rPr sz="400" spc="-10" dirty="0">
                <a:latin typeface="Arial"/>
                <a:cs typeface="Arial"/>
              </a:rPr>
              <a:t>and UpToDate; </a:t>
            </a:r>
            <a:r>
              <a:rPr sz="400" b="1" spc="-5" dirty="0">
                <a:latin typeface="Arial"/>
                <a:cs typeface="Arial"/>
              </a:rPr>
              <a:t>B. Lockshin </a:t>
            </a:r>
            <a:r>
              <a:rPr sz="400" spc="-10" dirty="0">
                <a:latin typeface="Arial"/>
                <a:cs typeface="Arial"/>
              </a:rPr>
              <a:t>has </a:t>
            </a:r>
            <a:r>
              <a:rPr sz="400" spc="-5" dirty="0">
                <a:latin typeface="Arial"/>
                <a:cs typeface="Arial"/>
              </a:rPr>
              <a:t>received grants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research </a:t>
            </a:r>
            <a:r>
              <a:rPr sz="400" spc="-10" dirty="0">
                <a:latin typeface="Arial"/>
                <a:cs typeface="Arial"/>
              </a:rPr>
              <a:t>support </a:t>
            </a:r>
            <a:r>
              <a:rPr sz="400" dirty="0">
                <a:latin typeface="Arial"/>
                <a:cs typeface="Arial"/>
              </a:rPr>
              <a:t>from: </a:t>
            </a:r>
            <a:r>
              <a:rPr sz="400" spc="-5" dirty="0">
                <a:latin typeface="Arial"/>
                <a:cs typeface="Arial"/>
              </a:rPr>
              <a:t>AbbVie, Dermira, Franklin Bioscience,  Galderma, Incyte Corporation, Pfizer, Regeneron,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Sanofi; </a:t>
            </a:r>
            <a:r>
              <a:rPr sz="400" b="1" spc="-5" dirty="0">
                <a:latin typeface="Arial"/>
                <a:cs typeface="Arial"/>
              </a:rPr>
              <a:t>J. </a:t>
            </a:r>
            <a:r>
              <a:rPr sz="400" b="1" spc="-10" dirty="0">
                <a:latin typeface="Arial"/>
                <a:cs typeface="Arial"/>
              </a:rPr>
              <a:t>Weisman </a:t>
            </a:r>
            <a:r>
              <a:rPr sz="400" spc="-10" dirty="0">
                <a:latin typeface="Arial"/>
                <a:cs typeface="Arial"/>
              </a:rPr>
              <a:t>has been </a:t>
            </a:r>
            <a:r>
              <a:rPr sz="400" spc="-5" dirty="0">
                <a:latin typeface="Arial"/>
                <a:cs typeface="Arial"/>
              </a:rPr>
              <a:t>a </a:t>
            </a:r>
            <a:r>
              <a:rPr sz="400" spc="-10" dirty="0">
                <a:latin typeface="Arial"/>
                <a:cs typeface="Arial"/>
              </a:rPr>
              <a:t>speaker and/or </a:t>
            </a:r>
            <a:r>
              <a:rPr sz="400" spc="-5" dirty="0">
                <a:latin typeface="Arial"/>
                <a:cs typeface="Arial"/>
              </a:rPr>
              <a:t>investigator </a:t>
            </a:r>
            <a:r>
              <a:rPr sz="400" dirty="0">
                <a:latin typeface="Arial"/>
                <a:cs typeface="Arial"/>
              </a:rPr>
              <a:t>for </a:t>
            </a:r>
            <a:r>
              <a:rPr sz="400" spc="-10" dirty="0">
                <a:latin typeface="Arial"/>
                <a:cs typeface="Arial"/>
              </a:rPr>
              <a:t>and/or has </a:t>
            </a:r>
            <a:r>
              <a:rPr sz="400" spc="-5" dirty="0">
                <a:latin typeface="Arial"/>
                <a:cs typeface="Arial"/>
              </a:rPr>
              <a:t>received grants </a:t>
            </a:r>
            <a:r>
              <a:rPr sz="400" spc="-10" dirty="0">
                <a:latin typeface="Arial"/>
                <a:cs typeface="Arial"/>
              </a:rPr>
              <a:t>and/or </a:t>
            </a:r>
            <a:r>
              <a:rPr sz="400" spc="-5" dirty="0">
                <a:latin typeface="Arial"/>
                <a:cs typeface="Arial"/>
              </a:rPr>
              <a:t>honoraria </a:t>
            </a:r>
            <a:r>
              <a:rPr sz="400" dirty="0">
                <a:latin typeface="Arial"/>
                <a:cs typeface="Arial"/>
              </a:rPr>
              <a:t>from:  </a:t>
            </a:r>
            <a:r>
              <a:rPr sz="400" spc="-5" dirty="0">
                <a:latin typeface="Arial"/>
                <a:cs typeface="Arial"/>
              </a:rPr>
              <a:t>AbbVie, Amgen, Biogen, Boehringer Ingelheim, Celgene,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</a:t>
            </a:r>
            <a:r>
              <a:rPr sz="400" spc="-10" dirty="0">
                <a:latin typeface="Arial"/>
                <a:cs typeface="Arial"/>
              </a:rPr>
              <a:t>Janssen, </a:t>
            </a:r>
            <a:r>
              <a:rPr sz="400" spc="-5" dirty="0">
                <a:latin typeface="Arial"/>
                <a:cs typeface="Arial"/>
              </a:rPr>
              <a:t>LEO Pharma, Merck, Novartis, Pfizer, Regeneron, Stiefel,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Valeant  Pharmaceuticals; </a:t>
            </a:r>
            <a:r>
              <a:rPr sz="400" b="1" spc="-10" dirty="0">
                <a:latin typeface="Arial"/>
                <a:cs typeface="Arial"/>
              </a:rPr>
              <a:t>A. Reck Atwater </a:t>
            </a:r>
            <a:r>
              <a:rPr sz="400" dirty="0">
                <a:latin typeface="Arial"/>
                <a:cs typeface="Arial"/>
              </a:rPr>
              <a:t>is </a:t>
            </a:r>
            <a:r>
              <a:rPr sz="400" spc="-5" dirty="0">
                <a:latin typeface="Arial"/>
                <a:cs typeface="Arial"/>
              </a:rPr>
              <a:t>a former employee </a:t>
            </a:r>
            <a:r>
              <a:rPr sz="400" dirty="0">
                <a:latin typeface="Arial"/>
                <a:cs typeface="Arial"/>
              </a:rPr>
              <a:t>of: 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Company; </a:t>
            </a:r>
            <a:r>
              <a:rPr sz="400" b="1" spc="-5" dirty="0">
                <a:latin typeface="Arial"/>
                <a:cs typeface="Arial"/>
              </a:rPr>
              <a:t>J. Proper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b="1" spc="-5" dirty="0">
                <a:latin typeface="Arial"/>
                <a:cs typeface="Arial"/>
              </a:rPr>
              <a:t>M. Silk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b="1" spc="-5" dirty="0">
                <a:latin typeface="Arial"/>
                <a:cs typeface="Arial"/>
              </a:rPr>
              <a:t>E. Pierce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b="1" spc="-5" dirty="0">
                <a:latin typeface="Arial"/>
                <a:cs typeface="Arial"/>
              </a:rPr>
              <a:t>M. L. B. Piruzeli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b="1" spc="-5" dirty="0">
                <a:latin typeface="Arial"/>
                <a:cs typeface="Arial"/>
              </a:rPr>
              <a:t>S. Montmayeur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b="1" spc="-5" dirty="0">
                <a:latin typeface="Arial"/>
                <a:cs typeface="Arial"/>
              </a:rPr>
              <a:t>C.</a:t>
            </a:r>
            <a:r>
              <a:rPr sz="400" b="1" spc="-30" dirty="0">
                <a:latin typeface="Arial"/>
                <a:cs typeface="Arial"/>
              </a:rPr>
              <a:t> </a:t>
            </a:r>
            <a:r>
              <a:rPr sz="400" b="1" spc="-5" dirty="0">
                <a:latin typeface="Arial"/>
                <a:cs typeface="Arial"/>
              </a:rPr>
              <a:t>Schuster</a:t>
            </a:r>
            <a:r>
              <a:rPr sz="400" spc="-5" dirty="0">
                <a:latin typeface="Arial"/>
                <a:cs typeface="Arial"/>
              </a:rPr>
              <a:t>,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b="1" spc="-5" dirty="0">
                <a:latin typeface="Arial"/>
                <a:cs typeface="Arial"/>
              </a:rPr>
              <a:t>M. J. Rueda</a:t>
            </a:r>
            <a:r>
              <a:rPr sz="400" spc="-5" dirty="0">
                <a:latin typeface="Arial"/>
                <a:cs typeface="Arial"/>
              </a:rPr>
              <a:t>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b="1" spc="-5" dirty="0">
                <a:latin typeface="Arial"/>
                <a:cs typeface="Arial"/>
              </a:rPr>
              <a:t>S. Pillai </a:t>
            </a:r>
            <a:r>
              <a:rPr sz="400" spc="-5" dirty="0">
                <a:latin typeface="Arial"/>
                <a:cs typeface="Arial"/>
              </a:rPr>
              <a:t>are employees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shareholders </a:t>
            </a:r>
            <a:r>
              <a:rPr sz="400" dirty="0">
                <a:latin typeface="Arial"/>
                <a:cs typeface="Arial"/>
              </a:rPr>
              <a:t>of: 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Company; </a:t>
            </a:r>
            <a:r>
              <a:rPr sz="400" b="1" spc="-5" dirty="0">
                <a:latin typeface="Arial"/>
                <a:cs typeface="Arial"/>
              </a:rPr>
              <a:t>J. Zhong </a:t>
            </a:r>
            <a:r>
              <a:rPr sz="400" dirty="0">
                <a:latin typeface="Arial"/>
                <a:cs typeface="Arial"/>
              </a:rPr>
              <a:t>is </a:t>
            </a:r>
            <a:r>
              <a:rPr sz="400" spc="-5" dirty="0">
                <a:latin typeface="Arial"/>
                <a:cs typeface="Arial"/>
              </a:rPr>
              <a:t>an employee </a:t>
            </a:r>
            <a:r>
              <a:rPr sz="400" dirty="0">
                <a:latin typeface="Arial"/>
                <a:cs typeface="Arial"/>
              </a:rPr>
              <a:t>of: </a:t>
            </a:r>
            <a:r>
              <a:rPr sz="400" spc="-5" dirty="0">
                <a:latin typeface="Arial"/>
                <a:cs typeface="Arial"/>
              </a:rPr>
              <a:t>IQVIA; </a:t>
            </a:r>
            <a:r>
              <a:rPr sz="400" b="1" spc="-5" dirty="0">
                <a:latin typeface="Arial"/>
                <a:cs typeface="Arial"/>
              </a:rPr>
              <a:t>E. Simpson </a:t>
            </a:r>
            <a:r>
              <a:rPr sz="400" spc="-5" dirty="0">
                <a:latin typeface="Arial"/>
                <a:cs typeface="Arial"/>
              </a:rPr>
              <a:t>reports </a:t>
            </a:r>
            <a:r>
              <a:rPr sz="400" spc="-10" dirty="0">
                <a:latin typeface="Arial"/>
                <a:cs typeface="Arial"/>
              </a:rPr>
              <a:t>personal </a:t>
            </a:r>
            <a:r>
              <a:rPr sz="400" spc="-5" dirty="0">
                <a:latin typeface="Arial"/>
                <a:cs typeface="Arial"/>
              </a:rPr>
              <a:t>fees </a:t>
            </a:r>
            <a:r>
              <a:rPr sz="400" dirty="0">
                <a:latin typeface="Arial"/>
                <a:cs typeface="Arial"/>
              </a:rPr>
              <a:t>from: </a:t>
            </a:r>
            <a:r>
              <a:rPr sz="400" spc="-5" dirty="0">
                <a:latin typeface="Arial"/>
                <a:cs typeface="Arial"/>
              </a:rPr>
              <a:t>AbbVie,  Advances </a:t>
            </a:r>
            <a:r>
              <a:rPr sz="400" dirty="0">
                <a:latin typeface="Arial"/>
                <a:cs typeface="Arial"/>
              </a:rPr>
              <a:t>in </a:t>
            </a:r>
            <a:r>
              <a:rPr sz="400" spc="-5" dirty="0">
                <a:latin typeface="Arial"/>
                <a:cs typeface="Arial"/>
              </a:rPr>
              <a:t>Cosmetic Medical Dermatology Hawaii, Amgen, AOBiome, Arcutis, Arena Pharmaceuticals, ASLAN Pharmaceuticals, Bristol Myers Squibb, CorEvitas, Dermira, 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Company, </a:t>
            </a:r>
            <a:r>
              <a:rPr sz="400" dirty="0">
                <a:latin typeface="Arial"/>
                <a:cs typeface="Arial"/>
              </a:rPr>
              <a:t>Evelo </a:t>
            </a:r>
            <a:r>
              <a:rPr sz="400" spc="-5" dirty="0">
                <a:latin typeface="Arial"/>
                <a:cs typeface="Arial"/>
              </a:rPr>
              <a:t>Biosciences, Excerpta Medica, FIDE, Forte Bio </a:t>
            </a:r>
            <a:r>
              <a:rPr sz="400" spc="-10" dirty="0">
                <a:latin typeface="Arial"/>
                <a:cs typeface="Arial"/>
              </a:rPr>
              <a:t>RX, </a:t>
            </a:r>
            <a:r>
              <a:rPr sz="400" spc="-5" dirty="0">
                <a:latin typeface="Arial"/>
                <a:cs typeface="Arial"/>
              </a:rPr>
              <a:t>Galderma, GlaxoSmithKline, Impetus Healthcare, Incyte Corporation, Innovaderm </a:t>
            </a:r>
            <a:r>
              <a:rPr sz="400" spc="-10" dirty="0">
                <a:latin typeface="Arial"/>
                <a:cs typeface="Arial"/>
              </a:rPr>
              <a:t>Research,  Janssen, Johnson </a:t>
            </a:r>
            <a:r>
              <a:rPr sz="400" spc="-5" dirty="0">
                <a:latin typeface="Arial"/>
                <a:cs typeface="Arial"/>
              </a:rPr>
              <a:t>&amp; </a:t>
            </a:r>
            <a:r>
              <a:rPr sz="400" spc="-10" dirty="0">
                <a:latin typeface="Arial"/>
                <a:cs typeface="Arial"/>
              </a:rPr>
              <a:t>Johnson, Kyowa </a:t>
            </a:r>
            <a:r>
              <a:rPr sz="400" spc="-5" dirty="0">
                <a:latin typeface="Arial"/>
                <a:cs typeface="Arial"/>
              </a:rPr>
              <a:t>Kirin, LEO Pharma, Maui Derm, </a:t>
            </a:r>
            <a:r>
              <a:rPr sz="400" spc="-10" dirty="0">
                <a:latin typeface="Arial"/>
                <a:cs typeface="Arial"/>
              </a:rPr>
              <a:t>Medscape, </a:t>
            </a:r>
            <a:r>
              <a:rPr sz="400" spc="-5" dirty="0">
                <a:latin typeface="Arial"/>
                <a:cs typeface="Arial"/>
              </a:rPr>
              <a:t>Merck, MJH Holding, MLG Capital, Pfizer, Physicians World, </a:t>
            </a:r>
            <a:r>
              <a:rPr sz="400" dirty="0">
                <a:latin typeface="Arial"/>
                <a:cs typeface="Arial"/>
              </a:rPr>
              <a:t>Prime </a:t>
            </a:r>
            <a:r>
              <a:rPr sz="400" spc="-5" dirty="0">
                <a:latin typeface="Arial"/>
                <a:cs typeface="Arial"/>
              </a:rPr>
              <a:t>Pharmaceuticals,  Recludix Pharma, Regeneron, Revolutionizing Atopic</a:t>
            </a:r>
            <a:r>
              <a:rPr sz="400" spc="-10" dirty="0">
                <a:latin typeface="Arial"/>
                <a:cs typeface="Arial"/>
              </a:rPr>
              <a:t> </a:t>
            </a:r>
            <a:r>
              <a:rPr sz="400" spc="-5" dirty="0">
                <a:latin typeface="Arial"/>
                <a:cs typeface="Arial"/>
              </a:rPr>
              <a:t>Dermatitis,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spc="-5" dirty="0" err="1">
                <a:latin typeface="Arial"/>
                <a:cs typeface="Arial"/>
              </a:rPr>
              <a:t>Roivant</a:t>
            </a:r>
            <a:r>
              <a:rPr sz="400" spc="-5" dirty="0">
                <a:latin typeface="Arial"/>
                <a:cs typeface="Arial"/>
              </a:rPr>
              <a:t> Sciences, Sanofi Genzyme, </a:t>
            </a:r>
            <a:r>
              <a:rPr sz="400" dirty="0">
                <a:latin typeface="Arial"/>
                <a:cs typeface="Arial"/>
              </a:rPr>
              <a:t>Trevi </a:t>
            </a:r>
            <a:r>
              <a:rPr sz="400" spc="-5" dirty="0">
                <a:latin typeface="Arial"/>
                <a:cs typeface="Arial"/>
              </a:rPr>
              <a:t>Therapeutics, Valeant  Pharmaceuticals, Vindico Medical Education,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5" dirty="0">
                <a:latin typeface="Arial"/>
                <a:cs typeface="Arial"/>
              </a:rPr>
              <a:t>WebMD; </a:t>
            </a:r>
            <a:r>
              <a:rPr sz="400" spc="-10" dirty="0">
                <a:latin typeface="Arial"/>
                <a:cs typeface="Arial"/>
              </a:rPr>
              <a:t>and has  </a:t>
            </a:r>
            <a:r>
              <a:rPr sz="400" spc="-5" dirty="0">
                <a:latin typeface="Arial"/>
                <a:cs typeface="Arial"/>
              </a:rPr>
              <a:t>received grants or serves as principal investigator for: AbbVie,  Acrotech Biopharma, Amgen, Arcutis, ASLAN Pharmaceuticals,  Castle Biosciences, CorEvitas, Dermira, Dermavant,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 </a:t>
            </a:r>
            <a:r>
              <a:rPr sz="400" spc="-5" dirty="0">
                <a:latin typeface="Arial"/>
                <a:cs typeface="Arial"/>
              </a:rPr>
              <a:t>Company, Incyte Corporation, Kymab, </a:t>
            </a:r>
            <a:r>
              <a:rPr sz="400" spc="-10" dirty="0">
                <a:latin typeface="Arial"/>
                <a:cs typeface="Arial"/>
              </a:rPr>
              <a:t>Kyowa </a:t>
            </a:r>
            <a:r>
              <a:rPr sz="400" spc="-5" dirty="0">
                <a:latin typeface="Arial"/>
                <a:cs typeface="Arial"/>
              </a:rPr>
              <a:t>Kirin, National</a:t>
            </a:r>
            <a:r>
              <a:rPr sz="400" spc="-45" dirty="0">
                <a:latin typeface="Arial"/>
                <a:cs typeface="Arial"/>
              </a:rPr>
              <a:t> </a:t>
            </a:r>
            <a:r>
              <a:rPr sz="400" spc="-10" dirty="0">
                <a:latin typeface="Arial"/>
                <a:cs typeface="Arial"/>
              </a:rPr>
              <a:t>Jewish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spc="-5" dirty="0">
                <a:latin typeface="Arial"/>
                <a:cs typeface="Arial"/>
              </a:rPr>
              <a:t>Health, LEO Pharma, Pfizer, Regeneron, Sanofi, Target, </a:t>
            </a:r>
            <a:r>
              <a:rPr sz="400" spc="-10" dirty="0">
                <a:latin typeface="Arial"/>
                <a:cs typeface="Arial"/>
              </a:rPr>
              <a:t>and</a:t>
            </a:r>
            <a:r>
              <a:rPr sz="400" spc="35" dirty="0">
                <a:latin typeface="Arial"/>
                <a:cs typeface="Arial"/>
              </a:rPr>
              <a:t> </a:t>
            </a:r>
            <a:r>
              <a:rPr sz="400" spc="-5" dirty="0" err="1">
                <a:latin typeface="Arial"/>
                <a:cs typeface="Arial"/>
              </a:rPr>
              <a:t>VeriSkin</a:t>
            </a:r>
            <a:r>
              <a:rPr sz="400" spc="-5" dirty="0">
                <a:latin typeface="Arial"/>
                <a:cs typeface="Arial"/>
              </a:rPr>
              <a:t>.</a:t>
            </a:r>
            <a:r>
              <a:rPr lang="en-US" sz="400" dirty="0">
                <a:latin typeface="Arial"/>
                <a:cs typeface="Arial"/>
              </a:rPr>
              <a:t> </a:t>
            </a:r>
            <a:r>
              <a:rPr sz="400" spc="-10" dirty="0">
                <a:latin typeface="Arial"/>
                <a:cs typeface="Arial"/>
              </a:rPr>
              <a:t>These </a:t>
            </a:r>
            <a:r>
              <a:rPr sz="400" spc="-5" dirty="0">
                <a:latin typeface="Arial"/>
                <a:cs typeface="Arial"/>
              </a:rPr>
              <a:t>potential conflicts of interest have </a:t>
            </a:r>
            <a:r>
              <a:rPr sz="400" spc="-10" dirty="0">
                <a:latin typeface="Arial"/>
                <a:cs typeface="Arial"/>
              </a:rPr>
              <a:t>been </a:t>
            </a:r>
            <a:r>
              <a:rPr sz="400" spc="-5" dirty="0">
                <a:latin typeface="Arial"/>
                <a:cs typeface="Arial"/>
              </a:rPr>
              <a:t>reviewed </a:t>
            </a:r>
            <a:r>
              <a:rPr sz="400" spc="-10" dirty="0">
                <a:latin typeface="Arial"/>
                <a:cs typeface="Arial"/>
              </a:rPr>
              <a:t>and  managed </a:t>
            </a:r>
            <a:r>
              <a:rPr sz="400" spc="-5" dirty="0">
                <a:latin typeface="Arial"/>
                <a:cs typeface="Arial"/>
              </a:rPr>
              <a:t>by Oregon Health &amp; Science</a:t>
            </a:r>
            <a:r>
              <a:rPr sz="400" spc="25" dirty="0">
                <a:latin typeface="Arial"/>
                <a:cs typeface="Arial"/>
              </a:rPr>
              <a:t> </a:t>
            </a:r>
            <a:r>
              <a:rPr sz="400" spc="-5" dirty="0">
                <a:latin typeface="Arial"/>
                <a:cs typeface="Arial"/>
              </a:rPr>
              <a:t>University</a:t>
            </a:r>
            <a:r>
              <a:rPr lang="en-US" sz="400" dirty="0">
                <a:latin typeface="Arial"/>
                <a:cs typeface="Arial"/>
              </a:rPr>
              <a:t>.</a:t>
            </a:r>
          </a:p>
          <a:p>
            <a:pPr marL="38100">
              <a:lnSpc>
                <a:spcPct val="100000"/>
              </a:lnSpc>
            </a:pPr>
            <a:r>
              <a:rPr sz="400" spc="-5" dirty="0">
                <a:latin typeface="Arial"/>
                <a:cs typeface="Arial"/>
              </a:rPr>
              <a:t>Medical writing </a:t>
            </a:r>
            <a:r>
              <a:rPr sz="400" spc="-10" dirty="0">
                <a:latin typeface="Arial"/>
                <a:cs typeface="Arial"/>
              </a:rPr>
              <a:t>assistance was </a:t>
            </a:r>
            <a:r>
              <a:rPr sz="400" spc="-5" dirty="0">
                <a:latin typeface="Arial"/>
                <a:cs typeface="Arial"/>
              </a:rPr>
              <a:t>provided by Heidi Tran, PhD,</a:t>
            </a:r>
            <a:r>
              <a:rPr lang="en-US" sz="400" spc="-5" dirty="0">
                <a:latin typeface="Arial"/>
                <a:cs typeface="Arial"/>
              </a:rPr>
              <a:t> </a:t>
            </a:r>
            <a:r>
              <a:rPr sz="400" spc="-5" dirty="0">
                <a:latin typeface="Arial"/>
                <a:cs typeface="Arial"/>
              </a:rPr>
              <a:t>of ProScribe – Envision Pharma Group, </a:t>
            </a:r>
            <a:r>
              <a:rPr sz="400" spc="-10" dirty="0">
                <a:latin typeface="Arial"/>
                <a:cs typeface="Arial"/>
              </a:rPr>
              <a:t>and was </a:t>
            </a:r>
            <a:r>
              <a:rPr sz="400" spc="-5" dirty="0">
                <a:latin typeface="Arial"/>
                <a:cs typeface="Arial"/>
              </a:rPr>
              <a:t>funded by</a:t>
            </a:r>
            <a:r>
              <a:rPr lang="en-US" sz="400" spc="-5" dirty="0">
                <a:latin typeface="Arial"/>
                <a:cs typeface="Arial"/>
              </a:rPr>
              <a:t> </a:t>
            </a:r>
            <a:r>
              <a:rPr sz="400" dirty="0">
                <a:latin typeface="Arial"/>
                <a:cs typeface="Arial"/>
              </a:rPr>
              <a:t>Eli Lilly </a:t>
            </a:r>
            <a:r>
              <a:rPr sz="400" spc="-10" dirty="0">
                <a:latin typeface="Arial"/>
                <a:cs typeface="Arial"/>
              </a:rPr>
              <a:t>and </a:t>
            </a:r>
            <a:r>
              <a:rPr sz="400" spc="-10" dirty="0" err="1">
                <a:latin typeface="Arial"/>
                <a:cs typeface="Arial"/>
              </a:rPr>
              <a:t>Compan</a:t>
            </a:r>
            <a:r>
              <a:rPr lang="en-IN" sz="400" spc="-10" dirty="0">
                <a:latin typeface="Arial"/>
                <a:cs typeface="Arial"/>
              </a:rPr>
              <a:t>y</a:t>
            </a:r>
          </a:p>
          <a:p>
            <a:pPr marL="38100">
              <a:lnSpc>
                <a:spcPct val="100000"/>
              </a:lnSpc>
            </a:pPr>
            <a:r>
              <a:rPr lang="en-US" sz="400" dirty="0">
                <a:latin typeface="Arial"/>
                <a:cs typeface="Arial"/>
              </a:rPr>
              <a:t>Previously presented at the Fall Clinical 2024; Las Vegas, USA; 24-27 October 2024</a:t>
            </a:r>
          </a:p>
          <a:p>
            <a:pPr marL="38100">
              <a:lnSpc>
                <a:spcPct val="100000"/>
              </a:lnSpc>
            </a:pPr>
            <a:endParaRPr lang="en-IN" sz="400" dirty="0">
              <a:latin typeface="Arial"/>
              <a:cs typeface="Arial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12047363" y="702683"/>
            <a:ext cx="247985" cy="6701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2568973" y="738459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94" y="0"/>
                </a:lnTo>
              </a:path>
            </a:pathLst>
          </a:custGeom>
          <a:ln w="17451">
            <a:solidFill>
              <a:srgbClr val="D462B8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2397353" y="738459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79" y="0"/>
                </a:lnTo>
              </a:path>
            </a:pathLst>
          </a:custGeom>
          <a:ln w="17451">
            <a:solidFill>
              <a:srgbClr val="D462B8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2517332" y="714216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70">
                <a:moveTo>
                  <a:pt x="0" y="51641"/>
                </a:moveTo>
                <a:lnTo>
                  <a:pt x="51640" y="51641"/>
                </a:lnTo>
                <a:lnTo>
                  <a:pt x="51640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2517332" y="714216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70">
                <a:moveTo>
                  <a:pt x="0" y="51641"/>
                </a:moveTo>
                <a:lnTo>
                  <a:pt x="51640" y="51641"/>
                </a:lnTo>
                <a:lnTo>
                  <a:pt x="51640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ln w="13088">
            <a:solidFill>
              <a:srgbClr val="D462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2047363" y="864110"/>
            <a:ext cx="247985" cy="6701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/>
          <p:nvPr/>
        </p:nvSpPr>
        <p:spPr>
          <a:xfrm>
            <a:off x="12716319" y="627490"/>
            <a:ext cx="1638935" cy="516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30225">
              <a:lnSpc>
                <a:spcPct val="119000"/>
              </a:lnSpc>
              <a:spcBef>
                <a:spcPts val="95"/>
              </a:spcBef>
            </a:pPr>
            <a:r>
              <a:rPr sz="950" spc="5" dirty="0">
                <a:latin typeface="Arial"/>
                <a:cs typeface="Arial"/>
              </a:rPr>
              <a:t>LEBRI Induction  LEBRI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Maintenance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spc="5" dirty="0">
                <a:latin typeface="Arial"/>
                <a:cs typeface="Arial"/>
              </a:rPr>
              <a:t>(pooled </a:t>
            </a:r>
            <a:r>
              <a:rPr sz="950" spc="10" dirty="0">
                <a:latin typeface="Arial"/>
                <a:cs typeface="Arial"/>
              </a:rPr>
              <a:t>Q2W </a:t>
            </a:r>
            <a:r>
              <a:rPr sz="950" spc="5" dirty="0">
                <a:latin typeface="Arial"/>
                <a:cs typeface="Arial"/>
              </a:rPr>
              <a:t>and </a:t>
            </a:r>
            <a:r>
              <a:rPr sz="950" spc="10" dirty="0">
                <a:latin typeface="Arial"/>
                <a:cs typeface="Arial"/>
              </a:rPr>
              <a:t>Q4W</a:t>
            </a:r>
            <a:r>
              <a:rPr sz="950" spc="-13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arms)</a:t>
            </a:r>
            <a:endParaRPr sz="950">
              <a:latin typeface="Arial"/>
              <a:cs typeface="Arial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12568973" y="898838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94" y="0"/>
                </a:lnTo>
              </a:path>
            </a:pathLst>
          </a:custGeom>
          <a:ln w="17451">
            <a:solidFill>
              <a:srgbClr val="8B92AB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2397353" y="898838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79" y="0"/>
                </a:lnTo>
              </a:path>
            </a:pathLst>
          </a:custGeom>
          <a:ln w="17451">
            <a:solidFill>
              <a:srgbClr val="8B92AB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2517332" y="874595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69">
                <a:moveTo>
                  <a:pt x="0" y="51641"/>
                </a:moveTo>
                <a:lnTo>
                  <a:pt x="51640" y="51641"/>
                </a:lnTo>
                <a:lnTo>
                  <a:pt x="51640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2517332" y="874595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69">
                <a:moveTo>
                  <a:pt x="0" y="51641"/>
                </a:moveTo>
                <a:lnTo>
                  <a:pt x="51640" y="51641"/>
                </a:lnTo>
                <a:lnTo>
                  <a:pt x="51640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ln w="13088">
            <a:solidFill>
              <a:srgbClr val="8B92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 txBox="1"/>
          <p:nvPr/>
        </p:nvSpPr>
        <p:spPr>
          <a:xfrm>
            <a:off x="12313015" y="648623"/>
            <a:ext cx="80645" cy="3797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4130">
              <a:lnSpc>
                <a:spcPts val="1370"/>
              </a:lnSpc>
              <a:spcBef>
                <a:spcPts val="135"/>
              </a:spcBef>
            </a:pPr>
            <a:r>
              <a:rPr sz="1200" spc="10" dirty="0">
                <a:latin typeface="Arial"/>
                <a:cs typeface="Arial"/>
              </a:rPr>
              <a:t>/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sz="1200" spc="10" dirty="0">
                <a:latin typeface="Arial"/>
                <a:cs typeface="Arial"/>
              </a:rPr>
              <a:t>/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5771417" y="6594864"/>
            <a:ext cx="1252220" cy="255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00" b="1" dirty="0">
                <a:solidFill>
                  <a:srgbClr val="B0049D"/>
                </a:solidFill>
                <a:latin typeface="Arial"/>
                <a:cs typeface="Arial"/>
              </a:rPr>
              <a:t>Study</a:t>
            </a:r>
            <a:r>
              <a:rPr sz="1500" b="1" spc="-30" dirty="0">
                <a:solidFill>
                  <a:srgbClr val="B0049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B0049D"/>
                </a:solidFill>
                <a:latin typeface="Arial"/>
                <a:cs typeface="Arial"/>
              </a:rPr>
              <a:t>Design</a:t>
            </a:r>
            <a:endParaRPr sz="1500">
              <a:latin typeface="Arial"/>
              <a:cs typeface="Arial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5771417" y="6852449"/>
            <a:ext cx="461009" cy="2038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150" b="1" spc="-15" dirty="0">
                <a:latin typeface="Arial"/>
                <a:cs typeface="Arial"/>
              </a:rPr>
              <a:t>A</a:t>
            </a:r>
            <a:r>
              <a:rPr sz="1150" b="1" spc="10" dirty="0">
                <a:latin typeface="Arial"/>
                <a:cs typeface="Arial"/>
              </a:rPr>
              <a:t>Dapt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5746017" y="8442104"/>
            <a:ext cx="3548379" cy="36385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 marR="30480">
              <a:lnSpc>
                <a:spcPct val="99100"/>
              </a:lnSpc>
              <a:spcBef>
                <a:spcPts val="140"/>
              </a:spcBef>
            </a:pPr>
            <a:r>
              <a:rPr sz="525" spc="15" baseline="23809" dirty="0">
                <a:latin typeface="Arial"/>
                <a:cs typeface="Arial"/>
              </a:rPr>
              <a:t>a</a:t>
            </a:r>
            <a:r>
              <a:rPr sz="550" spc="10" dirty="0">
                <a:latin typeface="Arial"/>
                <a:cs typeface="Arial"/>
              </a:rPr>
              <a:t>Patients received </a:t>
            </a:r>
            <a:r>
              <a:rPr sz="550" spc="20" dirty="0">
                <a:latin typeface="Arial"/>
                <a:cs typeface="Arial"/>
              </a:rPr>
              <a:t>LD </a:t>
            </a:r>
            <a:r>
              <a:rPr sz="550" spc="10" dirty="0">
                <a:latin typeface="Arial"/>
                <a:cs typeface="Arial"/>
              </a:rPr>
              <a:t>of </a:t>
            </a:r>
            <a:r>
              <a:rPr sz="550" spc="15" dirty="0">
                <a:latin typeface="Arial"/>
                <a:cs typeface="Arial"/>
              </a:rPr>
              <a:t>500 </a:t>
            </a:r>
            <a:r>
              <a:rPr sz="550" spc="20" dirty="0">
                <a:latin typeface="Arial"/>
                <a:cs typeface="Arial"/>
              </a:rPr>
              <a:t>mg </a:t>
            </a:r>
            <a:r>
              <a:rPr sz="550" spc="10" dirty="0">
                <a:latin typeface="Arial"/>
                <a:cs typeface="Arial"/>
              </a:rPr>
              <a:t>given </a:t>
            </a:r>
            <a:r>
              <a:rPr sz="550" spc="20" dirty="0">
                <a:latin typeface="Arial"/>
                <a:cs typeface="Arial"/>
              </a:rPr>
              <a:t>SC </a:t>
            </a:r>
            <a:r>
              <a:rPr sz="550" spc="10" dirty="0">
                <a:latin typeface="Arial"/>
                <a:cs typeface="Arial"/>
              </a:rPr>
              <a:t>at </a:t>
            </a:r>
            <a:r>
              <a:rPr sz="550" spc="25" dirty="0">
                <a:latin typeface="Arial"/>
                <a:cs typeface="Arial"/>
              </a:rPr>
              <a:t>Week </a:t>
            </a:r>
            <a:r>
              <a:rPr sz="550" spc="15" dirty="0">
                <a:latin typeface="Arial"/>
                <a:cs typeface="Arial"/>
              </a:rPr>
              <a:t>0 and </a:t>
            </a:r>
            <a:r>
              <a:rPr sz="550" spc="25" dirty="0">
                <a:latin typeface="Arial"/>
                <a:cs typeface="Arial"/>
              </a:rPr>
              <a:t>Week </a:t>
            </a:r>
            <a:r>
              <a:rPr sz="550" spc="10" dirty="0">
                <a:latin typeface="Arial"/>
                <a:cs typeface="Arial"/>
              </a:rPr>
              <a:t>2; </a:t>
            </a:r>
            <a:r>
              <a:rPr sz="525" spc="22" baseline="23809" dirty="0">
                <a:latin typeface="Arial"/>
                <a:cs typeface="Arial"/>
              </a:rPr>
              <a:t>b</a:t>
            </a:r>
            <a:r>
              <a:rPr sz="550" spc="15" dirty="0">
                <a:latin typeface="Arial"/>
                <a:cs typeface="Arial"/>
              </a:rPr>
              <a:t>Screening window was up </a:t>
            </a:r>
            <a:r>
              <a:rPr sz="550" spc="10" dirty="0">
                <a:latin typeface="Arial"/>
                <a:cs typeface="Arial"/>
              </a:rPr>
              <a:t>to </a:t>
            </a:r>
            <a:r>
              <a:rPr sz="550" spc="15" dirty="0">
                <a:latin typeface="Arial"/>
                <a:cs typeface="Arial"/>
              </a:rPr>
              <a:t>30 </a:t>
            </a:r>
            <a:r>
              <a:rPr sz="550" spc="10" dirty="0">
                <a:latin typeface="Arial"/>
                <a:cs typeface="Arial"/>
              </a:rPr>
              <a:t>days.  Notes: </a:t>
            </a:r>
            <a:r>
              <a:rPr sz="550" spc="15" dirty="0">
                <a:latin typeface="Arial"/>
                <a:cs typeface="Arial"/>
              </a:rPr>
              <a:t>The use </a:t>
            </a:r>
            <a:r>
              <a:rPr sz="550" spc="10" dirty="0">
                <a:latin typeface="Arial"/>
                <a:cs typeface="Arial"/>
              </a:rPr>
              <a:t>of low- and/or </a:t>
            </a:r>
            <a:r>
              <a:rPr sz="550" spc="15" dirty="0">
                <a:latin typeface="Arial"/>
                <a:cs typeface="Arial"/>
              </a:rPr>
              <a:t>mid-potency TCS, </a:t>
            </a:r>
            <a:r>
              <a:rPr sz="550" spc="10" dirty="0">
                <a:latin typeface="Arial"/>
                <a:cs typeface="Arial"/>
              </a:rPr>
              <a:t>TCIs, topical </a:t>
            </a:r>
            <a:r>
              <a:rPr sz="550" spc="15" dirty="0">
                <a:latin typeface="Arial"/>
                <a:cs typeface="Arial"/>
              </a:rPr>
              <a:t>PDE-4 </a:t>
            </a:r>
            <a:r>
              <a:rPr sz="550" spc="10" dirty="0">
                <a:latin typeface="Arial"/>
                <a:cs typeface="Arial"/>
              </a:rPr>
              <a:t>inhibitors, or high-potency </a:t>
            </a:r>
            <a:r>
              <a:rPr sz="550" spc="20" dirty="0">
                <a:latin typeface="Arial"/>
                <a:cs typeface="Arial"/>
              </a:rPr>
              <a:t>TCS </a:t>
            </a:r>
            <a:r>
              <a:rPr sz="550" spc="15" dirty="0">
                <a:latin typeface="Arial"/>
                <a:cs typeface="Arial"/>
              </a:rPr>
              <a:t>up  </a:t>
            </a:r>
            <a:r>
              <a:rPr sz="550" spc="10" dirty="0">
                <a:latin typeface="Arial"/>
                <a:cs typeface="Arial"/>
              </a:rPr>
              <a:t>to </a:t>
            </a:r>
            <a:r>
              <a:rPr sz="550" spc="15" dirty="0">
                <a:latin typeface="Arial"/>
                <a:cs typeface="Arial"/>
              </a:rPr>
              <a:t>10 </a:t>
            </a:r>
            <a:r>
              <a:rPr sz="550" spc="10" dirty="0">
                <a:latin typeface="Arial"/>
                <a:cs typeface="Arial"/>
              </a:rPr>
              <a:t>days </a:t>
            </a:r>
            <a:r>
              <a:rPr sz="550" spc="15" dirty="0">
                <a:latin typeface="Arial"/>
                <a:cs typeface="Arial"/>
              </a:rPr>
              <a:t>was </a:t>
            </a:r>
            <a:r>
              <a:rPr sz="550" spc="10" dirty="0">
                <a:latin typeface="Arial"/>
                <a:cs typeface="Arial"/>
              </a:rPr>
              <a:t>permitted. Patients requiring </a:t>
            </a:r>
            <a:r>
              <a:rPr sz="550" spc="15" dirty="0">
                <a:latin typeface="Arial"/>
                <a:cs typeface="Arial"/>
              </a:rPr>
              <a:t>rescue </a:t>
            </a:r>
            <a:r>
              <a:rPr sz="550" spc="10" dirty="0">
                <a:latin typeface="Arial"/>
                <a:cs typeface="Arial"/>
              </a:rPr>
              <a:t>therapy </a:t>
            </a:r>
            <a:r>
              <a:rPr sz="550" spc="15" dirty="0">
                <a:latin typeface="Arial"/>
                <a:cs typeface="Arial"/>
              </a:rPr>
              <a:t>(high-potency </a:t>
            </a:r>
            <a:r>
              <a:rPr sz="550" spc="20" dirty="0">
                <a:latin typeface="Arial"/>
                <a:cs typeface="Arial"/>
              </a:rPr>
              <a:t>TCS </a:t>
            </a:r>
            <a:r>
              <a:rPr sz="550" spc="15" dirty="0">
                <a:latin typeface="Arial"/>
                <a:cs typeface="Arial"/>
              </a:rPr>
              <a:t>&gt;10 </a:t>
            </a:r>
            <a:r>
              <a:rPr sz="550" spc="10" dirty="0">
                <a:latin typeface="Arial"/>
                <a:cs typeface="Arial"/>
              </a:rPr>
              <a:t>days, topical </a:t>
            </a:r>
            <a:r>
              <a:rPr sz="550" spc="20" dirty="0">
                <a:latin typeface="Arial"/>
                <a:cs typeface="Arial"/>
              </a:rPr>
              <a:t>JAK  </a:t>
            </a:r>
            <a:r>
              <a:rPr sz="550" spc="10" dirty="0">
                <a:latin typeface="Arial"/>
                <a:cs typeface="Arial"/>
              </a:rPr>
              <a:t>inhibitors, phototherapy, </a:t>
            </a:r>
            <a:r>
              <a:rPr sz="550" spc="15" dirty="0">
                <a:latin typeface="Arial"/>
                <a:cs typeface="Arial"/>
              </a:rPr>
              <a:t>systemic </a:t>
            </a:r>
            <a:r>
              <a:rPr sz="550" spc="10" dirty="0">
                <a:latin typeface="Arial"/>
                <a:cs typeface="Arial"/>
              </a:rPr>
              <a:t>medication) </a:t>
            </a:r>
            <a:r>
              <a:rPr sz="550" spc="15" dirty="0">
                <a:latin typeface="Arial"/>
                <a:cs typeface="Arial"/>
              </a:rPr>
              <a:t>were </a:t>
            </a:r>
            <a:r>
              <a:rPr sz="550" spc="10" dirty="0">
                <a:latin typeface="Arial"/>
                <a:cs typeface="Arial"/>
              </a:rPr>
              <a:t>discontinued </a:t>
            </a:r>
            <a:r>
              <a:rPr sz="550" spc="15" dirty="0">
                <a:latin typeface="Arial"/>
                <a:cs typeface="Arial"/>
              </a:rPr>
              <a:t>from </a:t>
            </a:r>
            <a:r>
              <a:rPr sz="550" spc="10" dirty="0">
                <a:latin typeface="Arial"/>
                <a:cs typeface="Arial"/>
              </a:rPr>
              <a:t>the</a:t>
            </a:r>
            <a:r>
              <a:rPr sz="550" spc="65" dirty="0">
                <a:latin typeface="Arial"/>
                <a:cs typeface="Arial"/>
              </a:rPr>
              <a:t> </a:t>
            </a:r>
            <a:r>
              <a:rPr sz="550" spc="10" dirty="0">
                <a:latin typeface="Arial"/>
                <a:cs typeface="Arial"/>
              </a:rPr>
              <a:t>study.</a:t>
            </a:r>
            <a:endParaRPr sz="550">
              <a:latin typeface="Arial"/>
              <a:cs typeface="Arial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5771417" y="8828455"/>
            <a:ext cx="3507104" cy="236220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500" b="1" dirty="0">
                <a:solidFill>
                  <a:srgbClr val="B0049D"/>
                </a:solidFill>
                <a:latin typeface="Arial"/>
                <a:cs typeface="Arial"/>
              </a:rPr>
              <a:t>Results</a:t>
            </a:r>
            <a:endParaRPr sz="1500">
              <a:latin typeface="Arial"/>
              <a:cs typeface="Arial"/>
            </a:endParaRPr>
          </a:p>
          <a:p>
            <a:pPr marL="12700" marR="194945">
              <a:lnSpc>
                <a:spcPct val="101600"/>
              </a:lnSpc>
              <a:spcBef>
                <a:spcPts val="215"/>
              </a:spcBef>
            </a:pPr>
            <a:r>
              <a:rPr sz="1150" b="1" spc="10" dirty="0">
                <a:latin typeface="Arial"/>
                <a:cs typeface="Arial"/>
              </a:rPr>
              <a:t>Lebrikizumab </a:t>
            </a:r>
            <a:r>
              <a:rPr sz="1150" b="1" spc="5" dirty="0">
                <a:latin typeface="Arial"/>
                <a:cs typeface="Arial"/>
              </a:rPr>
              <a:t>Improved </a:t>
            </a:r>
            <a:r>
              <a:rPr sz="1150" b="1" spc="10" dirty="0">
                <a:latin typeface="Arial"/>
                <a:cs typeface="Arial"/>
              </a:rPr>
              <a:t>QoL and Symptoms</a:t>
            </a:r>
            <a:r>
              <a:rPr sz="1150" b="1" spc="-65" dirty="0">
                <a:latin typeface="Arial"/>
                <a:cs typeface="Arial"/>
              </a:rPr>
              <a:t> </a:t>
            </a:r>
            <a:r>
              <a:rPr sz="1150" b="1" spc="5" dirty="0">
                <a:latin typeface="Arial"/>
                <a:cs typeface="Arial"/>
              </a:rPr>
              <a:t>of  Itch </a:t>
            </a:r>
            <a:r>
              <a:rPr sz="1150" b="1" spc="10" dirty="0">
                <a:latin typeface="Arial"/>
                <a:cs typeface="Arial"/>
              </a:rPr>
              <a:t>Through </a:t>
            </a:r>
            <a:r>
              <a:rPr sz="1150" b="1" spc="5" dirty="0">
                <a:latin typeface="Arial"/>
                <a:cs typeface="Arial"/>
              </a:rPr>
              <a:t>Week</a:t>
            </a:r>
            <a:r>
              <a:rPr sz="1150" b="1" spc="-30" dirty="0">
                <a:latin typeface="Arial"/>
                <a:cs typeface="Arial"/>
              </a:rPr>
              <a:t> </a:t>
            </a:r>
            <a:r>
              <a:rPr sz="1150" b="1" spc="10" dirty="0">
                <a:latin typeface="Arial"/>
                <a:cs typeface="Arial"/>
              </a:rPr>
              <a:t>24</a:t>
            </a:r>
            <a:endParaRPr sz="1150">
              <a:latin typeface="Arial"/>
              <a:cs typeface="Arial"/>
            </a:endParaRPr>
          </a:p>
          <a:p>
            <a:pPr marL="171450" marR="128905" indent="-159385">
              <a:lnSpc>
                <a:spcPct val="101299"/>
              </a:lnSpc>
              <a:spcBef>
                <a:spcPts val="350"/>
              </a:spcBef>
              <a:buClr>
                <a:srgbClr val="B0049D"/>
              </a:buClr>
              <a:buChar char="■"/>
              <a:tabLst>
                <a:tab pos="172085" algn="l"/>
              </a:tabLst>
            </a:pPr>
            <a:r>
              <a:rPr sz="950" spc="5" dirty="0">
                <a:latin typeface="Arial"/>
                <a:cs typeface="Arial"/>
              </a:rPr>
              <a:t>Of </a:t>
            </a:r>
            <a:r>
              <a:rPr sz="950" dirty="0">
                <a:latin typeface="Arial"/>
                <a:cs typeface="Arial"/>
              </a:rPr>
              <a:t>dupilumab-experienced patients with baseline DLQI </a:t>
            </a:r>
            <a:r>
              <a:rPr sz="950" spc="5" dirty="0">
                <a:latin typeface="Arial"/>
                <a:cs typeface="Arial"/>
              </a:rPr>
              <a:t>≥4  </a:t>
            </a:r>
            <a:r>
              <a:rPr sz="950" dirty="0">
                <a:latin typeface="Arial"/>
                <a:cs typeface="Arial"/>
              </a:rPr>
              <a:t>(N=77), </a:t>
            </a:r>
            <a:r>
              <a:rPr sz="950" spc="5" dirty="0">
                <a:latin typeface="Arial"/>
                <a:cs typeface="Arial"/>
              </a:rPr>
              <a:t>83% (as </a:t>
            </a:r>
            <a:r>
              <a:rPr sz="950" dirty="0">
                <a:latin typeface="Arial"/>
                <a:cs typeface="Arial"/>
              </a:rPr>
              <a:t>observed) achieved </a:t>
            </a:r>
            <a:r>
              <a:rPr sz="950" spc="5" dirty="0">
                <a:latin typeface="Arial"/>
                <a:cs typeface="Arial"/>
              </a:rPr>
              <a:t>≥4-point improvement  in DLQI from baseline at Weeks 16 and 24 (NRI/MI, 81%  and 80%,</a:t>
            </a:r>
            <a:r>
              <a:rPr sz="950" spc="-3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respectively)</a:t>
            </a:r>
            <a:endParaRPr sz="950">
              <a:latin typeface="Arial"/>
              <a:cs typeface="Arial"/>
            </a:endParaRPr>
          </a:p>
          <a:p>
            <a:pPr marL="171450" marR="244475" indent="-159385">
              <a:lnSpc>
                <a:spcPct val="101299"/>
              </a:lnSpc>
              <a:spcBef>
                <a:spcPts val="345"/>
              </a:spcBef>
              <a:buClr>
                <a:srgbClr val="B0049D"/>
              </a:buClr>
              <a:buChar char="■"/>
              <a:tabLst>
                <a:tab pos="172085" algn="l"/>
              </a:tabLst>
            </a:pPr>
            <a:r>
              <a:rPr sz="950" spc="5" dirty="0">
                <a:latin typeface="Arial"/>
                <a:cs typeface="Arial"/>
              </a:rPr>
              <a:t>Of dupilumab-experienced patients </a:t>
            </a:r>
            <a:r>
              <a:rPr sz="950" dirty="0">
                <a:latin typeface="Arial"/>
                <a:cs typeface="Arial"/>
              </a:rPr>
              <a:t>with </a:t>
            </a:r>
            <a:r>
              <a:rPr sz="950" spc="5" dirty="0">
                <a:latin typeface="Arial"/>
                <a:cs typeface="Arial"/>
              </a:rPr>
              <a:t>baseline</a:t>
            </a:r>
            <a:r>
              <a:rPr sz="950" spc="-14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Pruritus  NRS ≥4 </a:t>
            </a:r>
            <a:r>
              <a:rPr sz="950" dirty="0">
                <a:latin typeface="Arial"/>
                <a:cs typeface="Arial"/>
              </a:rPr>
              <a:t>(N=62), </a:t>
            </a:r>
            <a:r>
              <a:rPr sz="950" spc="5" dirty="0">
                <a:latin typeface="Arial"/>
                <a:cs typeface="Arial"/>
              </a:rPr>
              <a:t>53% </a:t>
            </a:r>
            <a:r>
              <a:rPr sz="950" dirty="0">
                <a:latin typeface="Arial"/>
                <a:cs typeface="Arial"/>
              </a:rPr>
              <a:t>and </a:t>
            </a:r>
            <a:r>
              <a:rPr sz="950" spc="5" dirty="0">
                <a:latin typeface="Arial"/>
                <a:cs typeface="Arial"/>
              </a:rPr>
              <a:t>62% (as </a:t>
            </a:r>
            <a:r>
              <a:rPr sz="950" dirty="0">
                <a:latin typeface="Arial"/>
                <a:cs typeface="Arial"/>
              </a:rPr>
              <a:t>observed)</a:t>
            </a:r>
            <a:r>
              <a:rPr sz="950" spc="-10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achieved</a:t>
            </a:r>
            <a:endParaRPr sz="950">
              <a:latin typeface="Arial"/>
              <a:cs typeface="Arial"/>
            </a:endParaRPr>
          </a:p>
          <a:p>
            <a:pPr marL="171450" marR="376555">
              <a:lnSpc>
                <a:spcPct val="101299"/>
              </a:lnSpc>
            </a:pPr>
            <a:r>
              <a:rPr sz="950" spc="5" dirty="0">
                <a:latin typeface="Arial"/>
                <a:cs typeface="Arial"/>
              </a:rPr>
              <a:t>≥4-point improvement in Pruritus NRS from baseline</a:t>
            </a:r>
            <a:r>
              <a:rPr sz="950" spc="-19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at  Week 16 and 24 (NRI/MI, 49% and 48%),</a:t>
            </a:r>
            <a:r>
              <a:rPr sz="950" spc="-110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respectively</a:t>
            </a:r>
            <a:endParaRPr sz="950">
              <a:latin typeface="Arial"/>
              <a:cs typeface="Arial"/>
            </a:endParaRPr>
          </a:p>
          <a:p>
            <a:pPr marL="12700" marR="5080">
              <a:lnSpc>
                <a:spcPct val="95400"/>
              </a:lnSpc>
              <a:spcBef>
                <a:spcPts val="830"/>
              </a:spcBef>
            </a:pPr>
            <a:r>
              <a:rPr sz="550" spc="10" dirty="0">
                <a:latin typeface="Arial"/>
                <a:cs typeface="Arial"/>
              </a:rPr>
              <a:t>Notes: </a:t>
            </a:r>
            <a:r>
              <a:rPr sz="550" spc="15" dirty="0">
                <a:latin typeface="Arial"/>
                <a:cs typeface="Arial"/>
              </a:rPr>
              <a:t>NRI/MI </a:t>
            </a:r>
            <a:r>
              <a:rPr sz="550" spc="10" dirty="0">
                <a:latin typeface="Arial"/>
                <a:cs typeface="Arial"/>
              </a:rPr>
              <a:t>analyses </a:t>
            </a:r>
            <a:r>
              <a:rPr sz="550" spc="15" dirty="0">
                <a:latin typeface="Arial"/>
                <a:cs typeface="Arial"/>
              </a:rPr>
              <a:t>are based on </a:t>
            </a:r>
            <a:r>
              <a:rPr sz="550" spc="10" dirty="0">
                <a:latin typeface="Arial"/>
                <a:cs typeface="Arial"/>
              </a:rPr>
              <a:t>all </a:t>
            </a:r>
            <a:r>
              <a:rPr sz="550" spc="15" dirty="0">
                <a:latin typeface="Arial"/>
                <a:cs typeface="Arial"/>
              </a:rPr>
              <a:t>N=77 </a:t>
            </a:r>
            <a:r>
              <a:rPr sz="550" spc="10" dirty="0">
                <a:latin typeface="Arial"/>
                <a:cs typeface="Arial"/>
              </a:rPr>
              <a:t>or </a:t>
            </a:r>
            <a:r>
              <a:rPr sz="550" spc="15" dirty="0">
                <a:latin typeface="Arial"/>
                <a:cs typeface="Arial"/>
              </a:rPr>
              <a:t>N=62 </a:t>
            </a:r>
            <a:r>
              <a:rPr sz="550" spc="10" dirty="0">
                <a:latin typeface="Arial"/>
                <a:cs typeface="Arial"/>
              </a:rPr>
              <a:t>patients at </a:t>
            </a:r>
            <a:r>
              <a:rPr sz="550" spc="15" dirty="0">
                <a:latin typeface="Arial"/>
                <a:cs typeface="Arial"/>
              </a:rPr>
              <a:t>each </a:t>
            </a:r>
            <a:r>
              <a:rPr sz="550" spc="10" dirty="0">
                <a:latin typeface="Arial"/>
                <a:cs typeface="Arial"/>
              </a:rPr>
              <a:t>timepoint </a:t>
            </a:r>
            <a:r>
              <a:rPr sz="550" spc="15" dirty="0">
                <a:latin typeface="Arial"/>
                <a:cs typeface="Arial"/>
              </a:rPr>
              <a:t>and were performed </a:t>
            </a:r>
            <a:r>
              <a:rPr sz="550" spc="10" dirty="0">
                <a:latin typeface="Arial"/>
                <a:cs typeface="Arial"/>
              </a:rPr>
              <a:t>for  </a:t>
            </a:r>
            <a:r>
              <a:rPr sz="550" spc="25" dirty="0">
                <a:latin typeface="Arial"/>
                <a:cs typeface="Arial"/>
              </a:rPr>
              <a:t>Week </a:t>
            </a:r>
            <a:r>
              <a:rPr sz="550" spc="15" dirty="0">
                <a:latin typeface="Arial"/>
                <a:cs typeface="Arial"/>
              </a:rPr>
              <a:t>0 </a:t>
            </a:r>
            <a:r>
              <a:rPr sz="550" spc="10" dirty="0">
                <a:latin typeface="Arial"/>
                <a:cs typeface="Arial"/>
              </a:rPr>
              <a:t>to </a:t>
            </a:r>
            <a:r>
              <a:rPr sz="550" spc="25" dirty="0">
                <a:latin typeface="Arial"/>
                <a:cs typeface="Arial"/>
              </a:rPr>
              <a:t>Week </a:t>
            </a:r>
            <a:r>
              <a:rPr sz="550" spc="15" dirty="0">
                <a:latin typeface="Arial"/>
                <a:cs typeface="Arial"/>
              </a:rPr>
              <a:t>24 </a:t>
            </a:r>
            <a:r>
              <a:rPr sz="550" spc="10" dirty="0">
                <a:latin typeface="Arial"/>
                <a:cs typeface="Arial"/>
              </a:rPr>
              <a:t>after pooling together the </a:t>
            </a:r>
            <a:r>
              <a:rPr sz="550" spc="15" dirty="0">
                <a:latin typeface="Arial"/>
                <a:cs typeface="Arial"/>
              </a:rPr>
              <a:t>LEBRI 250 </a:t>
            </a:r>
            <a:r>
              <a:rPr sz="550" spc="20" dirty="0">
                <a:latin typeface="Arial"/>
                <a:cs typeface="Arial"/>
              </a:rPr>
              <a:t>mg Q2W </a:t>
            </a:r>
            <a:r>
              <a:rPr sz="550" spc="15" dirty="0">
                <a:latin typeface="Arial"/>
                <a:cs typeface="Arial"/>
              </a:rPr>
              <a:t>and </a:t>
            </a:r>
            <a:r>
              <a:rPr sz="550" spc="20" dirty="0">
                <a:latin typeface="Arial"/>
                <a:cs typeface="Arial"/>
              </a:rPr>
              <a:t>Q4W </a:t>
            </a:r>
            <a:r>
              <a:rPr sz="550" spc="15" dirty="0">
                <a:latin typeface="Arial"/>
                <a:cs typeface="Arial"/>
              </a:rPr>
              <a:t>arms. </a:t>
            </a:r>
            <a:r>
              <a:rPr sz="550" spc="10" dirty="0">
                <a:latin typeface="Arial"/>
                <a:cs typeface="Arial"/>
              </a:rPr>
              <a:t>Patients </a:t>
            </a:r>
            <a:r>
              <a:rPr sz="550" spc="15" dirty="0">
                <a:latin typeface="Arial"/>
                <a:cs typeface="Arial"/>
              </a:rPr>
              <a:t>who  </a:t>
            </a:r>
            <a:r>
              <a:rPr sz="550" spc="10" dirty="0">
                <a:latin typeface="Arial"/>
                <a:cs typeface="Arial"/>
              </a:rPr>
              <a:t>discontinued treatment </a:t>
            </a:r>
            <a:r>
              <a:rPr sz="550" spc="15" dirty="0">
                <a:latin typeface="Arial"/>
                <a:cs typeface="Arial"/>
              </a:rPr>
              <a:t>due </a:t>
            </a:r>
            <a:r>
              <a:rPr sz="550" spc="10" dirty="0">
                <a:latin typeface="Arial"/>
                <a:cs typeface="Arial"/>
              </a:rPr>
              <a:t>to lack of efficacy </a:t>
            </a:r>
            <a:r>
              <a:rPr sz="550" spc="15" dirty="0">
                <a:latin typeface="Arial"/>
                <a:cs typeface="Arial"/>
              </a:rPr>
              <a:t>were imputed as non-responders; </a:t>
            </a:r>
            <a:r>
              <a:rPr sz="550" spc="10" dirty="0">
                <a:latin typeface="Arial"/>
                <a:cs typeface="Arial"/>
              </a:rPr>
              <a:t>all other </a:t>
            </a:r>
            <a:r>
              <a:rPr sz="550" spc="15" dirty="0">
                <a:latin typeface="Arial"/>
                <a:cs typeface="Arial"/>
              </a:rPr>
              <a:t>missing </a:t>
            </a:r>
            <a:r>
              <a:rPr sz="550" spc="10" dirty="0">
                <a:latin typeface="Arial"/>
                <a:cs typeface="Arial"/>
              </a:rPr>
              <a:t>data  </a:t>
            </a:r>
            <a:r>
              <a:rPr sz="550" spc="15" dirty="0">
                <a:latin typeface="Arial"/>
                <a:cs typeface="Arial"/>
              </a:rPr>
              <a:t>were imputed </a:t>
            </a:r>
            <a:r>
              <a:rPr sz="550" spc="10" dirty="0">
                <a:latin typeface="Arial"/>
                <a:cs typeface="Arial"/>
              </a:rPr>
              <a:t>using</a:t>
            </a:r>
            <a:r>
              <a:rPr sz="550" spc="5" dirty="0">
                <a:latin typeface="Arial"/>
                <a:cs typeface="Arial"/>
              </a:rPr>
              <a:t> </a:t>
            </a:r>
            <a:r>
              <a:rPr sz="550" spc="15" dirty="0">
                <a:latin typeface="Arial"/>
                <a:cs typeface="Arial"/>
              </a:rPr>
              <a:t>MI.</a:t>
            </a:r>
            <a:endParaRPr sz="550">
              <a:latin typeface="Arial"/>
              <a:cs typeface="Arial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7720096" y="7539342"/>
            <a:ext cx="619760" cy="220979"/>
          </a:xfrm>
          <a:prstGeom prst="rect">
            <a:avLst/>
          </a:prstGeom>
          <a:solidFill>
            <a:srgbClr val="B0049D"/>
          </a:solidFill>
        </p:spPr>
        <p:txBody>
          <a:bodyPr vert="horz" wrap="square" lIns="0" tIns="16510" rIns="0" bIns="0" rtlCol="0">
            <a:spAutoFit/>
          </a:bodyPr>
          <a:lstStyle/>
          <a:p>
            <a:pPr marL="224790" marR="33020" indent="-175260">
              <a:lnSpc>
                <a:spcPct val="103099"/>
              </a:lnSpc>
              <a:spcBef>
                <a:spcPts val="130"/>
              </a:spcBef>
            </a:pP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LEBRI 250</a:t>
            </a:r>
            <a:r>
              <a:rPr sz="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mg  Q2W</a:t>
            </a:r>
            <a:endParaRPr sz="600">
              <a:latin typeface="Arial"/>
              <a:cs typeface="Arial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7720096" y="7333625"/>
            <a:ext cx="619760" cy="205740"/>
          </a:xfrm>
          <a:prstGeom prst="rect">
            <a:avLst/>
          </a:prstGeom>
          <a:solidFill>
            <a:srgbClr val="556184"/>
          </a:solidFill>
        </p:spPr>
        <p:txBody>
          <a:bodyPr vert="horz" wrap="square" lIns="0" tIns="1206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5"/>
              </a:spcBef>
            </a:pP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LEBRI 250</a:t>
            </a:r>
            <a:r>
              <a:rPr sz="6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b="1" spc="15" dirty="0">
                <a:solidFill>
                  <a:srgbClr val="FFFFFF"/>
                </a:solidFill>
                <a:latin typeface="Arial"/>
                <a:cs typeface="Arial"/>
              </a:rPr>
              <a:t>mg</a:t>
            </a:r>
            <a:endParaRPr sz="60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  <a:spcBef>
                <a:spcPts val="25"/>
              </a:spcBef>
            </a:pP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Q4W</a:t>
            </a:r>
            <a:endParaRPr sz="600">
              <a:latin typeface="Arial"/>
              <a:cs typeface="Arial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7491569" y="7383894"/>
            <a:ext cx="0" cy="325120"/>
          </a:xfrm>
          <a:custGeom>
            <a:avLst/>
            <a:gdLst/>
            <a:ahLst/>
            <a:cxnLst/>
            <a:rect l="l" t="t" r="r" b="b"/>
            <a:pathLst>
              <a:path h="325120">
                <a:moveTo>
                  <a:pt x="0" y="0"/>
                </a:moveTo>
                <a:lnTo>
                  <a:pt x="0" y="324929"/>
                </a:lnTo>
              </a:path>
            </a:pathLst>
          </a:custGeom>
          <a:ln w="1090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7491569" y="7909793"/>
            <a:ext cx="0" cy="287655"/>
          </a:xfrm>
          <a:custGeom>
            <a:avLst/>
            <a:gdLst/>
            <a:ahLst/>
            <a:cxnLst/>
            <a:rect l="l" t="t" r="r" b="b"/>
            <a:pathLst>
              <a:path h="287654">
                <a:moveTo>
                  <a:pt x="0" y="0"/>
                </a:moveTo>
                <a:lnTo>
                  <a:pt x="0" y="287251"/>
                </a:lnTo>
              </a:path>
            </a:pathLst>
          </a:custGeom>
          <a:ln w="1090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918231" y="8196696"/>
            <a:ext cx="3004185" cy="0"/>
          </a:xfrm>
          <a:custGeom>
            <a:avLst/>
            <a:gdLst/>
            <a:ahLst/>
            <a:cxnLst/>
            <a:rect l="l" t="t" r="r" b="b"/>
            <a:pathLst>
              <a:path w="3004184">
                <a:moveTo>
                  <a:pt x="0" y="0"/>
                </a:moveTo>
                <a:lnTo>
                  <a:pt x="3004184" y="0"/>
                </a:lnTo>
              </a:path>
            </a:pathLst>
          </a:custGeom>
          <a:ln w="130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 txBox="1"/>
          <p:nvPr/>
        </p:nvSpPr>
        <p:spPr>
          <a:xfrm>
            <a:off x="6339204" y="7386075"/>
            <a:ext cx="1147445" cy="320675"/>
          </a:xfrm>
          <a:prstGeom prst="rect">
            <a:avLst/>
          </a:prstGeom>
          <a:solidFill>
            <a:srgbClr val="B0049D"/>
          </a:solidFill>
        </p:spPr>
        <p:txBody>
          <a:bodyPr vert="horz" wrap="square" lIns="0" tIns="0" rIns="0" bIns="0" rtlCol="0">
            <a:spAutoFit/>
          </a:bodyPr>
          <a:lstStyle/>
          <a:p>
            <a:pPr marL="4445" algn="ctr">
              <a:lnSpc>
                <a:spcPct val="100000"/>
              </a:lnSpc>
            </a:pP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LEBRI 250 mg Q2W</a:t>
            </a:r>
            <a:r>
              <a:rPr sz="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b="1" spc="10" dirty="0">
                <a:solidFill>
                  <a:srgbClr val="FFFFFF"/>
                </a:solidFill>
                <a:latin typeface="Arial"/>
                <a:cs typeface="Arial"/>
              </a:rPr>
              <a:t>(N=86)</a:t>
            </a:r>
            <a:endParaRPr sz="600">
              <a:latin typeface="Arial"/>
              <a:cs typeface="Arial"/>
            </a:endParaRPr>
          </a:p>
          <a:p>
            <a:pPr marL="179070" marR="167640" algn="ctr">
              <a:lnSpc>
                <a:spcPct val="106900"/>
              </a:lnSpc>
              <a:spcBef>
                <a:spcPts val="5"/>
              </a:spcBef>
            </a:pPr>
            <a:r>
              <a:rPr sz="450" b="1" spc="15" dirty="0">
                <a:solidFill>
                  <a:srgbClr val="FFFFFF"/>
                </a:solidFill>
                <a:latin typeface="Arial"/>
                <a:cs typeface="Arial"/>
              </a:rPr>
              <a:t>N=48 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Inadequate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Response  </a:t>
            </a:r>
            <a:r>
              <a:rPr sz="450" b="1" spc="15" dirty="0">
                <a:solidFill>
                  <a:srgbClr val="FFFFFF"/>
                </a:solidFill>
                <a:latin typeface="Arial"/>
                <a:cs typeface="Arial"/>
              </a:rPr>
              <a:t>N=14 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Intolerance or AE  </a:t>
            </a:r>
            <a:r>
              <a:rPr sz="450" b="1" spc="15" dirty="0">
                <a:solidFill>
                  <a:srgbClr val="FFFFFF"/>
                </a:solidFill>
                <a:latin typeface="Arial"/>
                <a:cs typeface="Arial"/>
              </a:rPr>
              <a:t>N=24 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Other Reason</a:t>
            </a:r>
            <a:endParaRPr sz="450">
              <a:latin typeface="Arial"/>
              <a:cs typeface="Arial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5888564" y="8164149"/>
            <a:ext cx="65181" cy="6518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 txBox="1"/>
          <p:nvPr/>
        </p:nvSpPr>
        <p:spPr>
          <a:xfrm>
            <a:off x="6952707" y="6998779"/>
            <a:ext cx="671195" cy="12001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00" b="1" spc="5" dirty="0">
                <a:latin typeface="Arial"/>
                <a:cs typeface="Arial"/>
              </a:rPr>
              <a:t>Treatment</a:t>
            </a:r>
            <a:r>
              <a:rPr sz="600" b="1" spc="-30" dirty="0">
                <a:latin typeface="Arial"/>
                <a:cs typeface="Arial"/>
              </a:rPr>
              <a:t> </a:t>
            </a:r>
            <a:r>
              <a:rPr sz="600" b="1" spc="5" dirty="0">
                <a:latin typeface="Arial"/>
                <a:cs typeface="Arial"/>
              </a:rPr>
              <a:t>Period</a:t>
            </a:r>
            <a:endParaRPr sz="600">
              <a:latin typeface="Arial"/>
              <a:cs typeface="Arial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8349222" y="7371764"/>
            <a:ext cx="573405" cy="321945"/>
          </a:xfrm>
          <a:custGeom>
            <a:avLst/>
            <a:gdLst/>
            <a:ahLst/>
            <a:cxnLst/>
            <a:rect l="l" t="t" r="r" b="b"/>
            <a:pathLst>
              <a:path w="573404" h="321945">
                <a:moveTo>
                  <a:pt x="412465" y="0"/>
                </a:moveTo>
                <a:lnTo>
                  <a:pt x="412465" y="80364"/>
                </a:lnTo>
                <a:lnTo>
                  <a:pt x="0" y="80364"/>
                </a:lnTo>
                <a:lnTo>
                  <a:pt x="0" y="241092"/>
                </a:lnTo>
                <a:lnTo>
                  <a:pt x="412465" y="241092"/>
                </a:lnTo>
                <a:lnTo>
                  <a:pt x="412465" y="321456"/>
                </a:lnTo>
                <a:lnTo>
                  <a:pt x="573193" y="160728"/>
                </a:lnTo>
                <a:lnTo>
                  <a:pt x="412465" y="0"/>
                </a:lnTo>
                <a:close/>
              </a:path>
            </a:pathLst>
          </a:custGeom>
          <a:solidFill>
            <a:srgbClr val="000000">
              <a:alpha val="9803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 txBox="1"/>
          <p:nvPr/>
        </p:nvSpPr>
        <p:spPr>
          <a:xfrm>
            <a:off x="8326138" y="7000699"/>
            <a:ext cx="657225" cy="12001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00" b="1" spc="5" dirty="0">
                <a:latin typeface="Arial"/>
                <a:cs typeface="Arial"/>
              </a:rPr>
              <a:t>Safety</a:t>
            </a:r>
            <a:r>
              <a:rPr sz="600" b="1" spc="-40" dirty="0">
                <a:latin typeface="Arial"/>
                <a:cs typeface="Arial"/>
              </a:rPr>
              <a:t> </a:t>
            </a:r>
            <a:r>
              <a:rPr sz="600" b="1" spc="10" dirty="0">
                <a:latin typeface="Arial"/>
                <a:cs typeface="Arial"/>
              </a:rPr>
              <a:t>Follow-up</a:t>
            </a:r>
            <a:endParaRPr sz="600">
              <a:latin typeface="Arial"/>
              <a:cs typeface="Arial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7186644" y="8241062"/>
            <a:ext cx="17799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2400">
              <a:lnSpc>
                <a:spcPct val="100000"/>
              </a:lnSpc>
              <a:spcBef>
                <a:spcPts val="100"/>
              </a:spcBef>
              <a:tabLst>
                <a:tab pos="1021715" algn="l"/>
                <a:tab pos="1485900" algn="l"/>
              </a:tabLst>
            </a:pPr>
            <a:r>
              <a:rPr sz="550" b="1" dirty="0">
                <a:latin typeface="Arial"/>
                <a:cs typeface="Arial"/>
              </a:rPr>
              <a:t>Week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16	</a:t>
            </a:r>
            <a:r>
              <a:rPr sz="550" b="1" dirty="0">
                <a:latin typeface="Arial"/>
                <a:cs typeface="Arial"/>
              </a:rPr>
              <a:t>Week</a:t>
            </a:r>
            <a:r>
              <a:rPr sz="550" b="1" spc="-5" dirty="0">
                <a:latin typeface="Arial"/>
                <a:cs typeface="Arial"/>
              </a:rPr>
              <a:t> 24	</a:t>
            </a:r>
            <a:r>
              <a:rPr sz="550" b="1" dirty="0">
                <a:latin typeface="Arial"/>
                <a:cs typeface="Arial"/>
              </a:rPr>
              <a:t>Week</a:t>
            </a:r>
            <a:r>
              <a:rPr sz="550" b="1" spc="-80" dirty="0">
                <a:latin typeface="Arial"/>
                <a:cs typeface="Arial"/>
              </a:rPr>
              <a:t> </a:t>
            </a:r>
            <a:r>
              <a:rPr sz="550" b="1" spc="-5" dirty="0">
                <a:latin typeface="Arial"/>
                <a:cs typeface="Arial"/>
              </a:rPr>
              <a:t>34  </a:t>
            </a:r>
            <a:r>
              <a:rPr sz="550" b="1" dirty="0">
                <a:latin typeface="Arial"/>
                <a:cs typeface="Arial"/>
              </a:rPr>
              <a:t>Primary</a:t>
            </a:r>
            <a:r>
              <a:rPr sz="550" b="1" spc="-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Endpoint</a:t>
            </a:r>
            <a:endParaRPr sz="550">
              <a:latin typeface="Arial"/>
              <a:cs typeface="Arial"/>
            </a:endParaRPr>
          </a:p>
        </p:txBody>
      </p:sp>
      <p:sp>
        <p:nvSpPr>
          <p:cNvPr id="206" name="object 206"/>
          <p:cNvSpPr/>
          <p:nvPr/>
        </p:nvSpPr>
        <p:spPr>
          <a:xfrm>
            <a:off x="8346255" y="7119067"/>
            <a:ext cx="0" cy="1073150"/>
          </a:xfrm>
          <a:custGeom>
            <a:avLst/>
            <a:gdLst/>
            <a:ahLst/>
            <a:cxnLst/>
            <a:rect l="l" t="t" r="r" b="b"/>
            <a:pathLst>
              <a:path h="1073150">
                <a:moveTo>
                  <a:pt x="0" y="0"/>
                </a:moveTo>
                <a:lnTo>
                  <a:pt x="0" y="1072654"/>
                </a:lnTo>
              </a:path>
            </a:pathLst>
          </a:custGeom>
          <a:ln w="130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7550991" y="7331452"/>
            <a:ext cx="171450" cy="52705"/>
          </a:xfrm>
          <a:custGeom>
            <a:avLst/>
            <a:gdLst/>
            <a:ahLst/>
            <a:cxnLst/>
            <a:rect l="l" t="t" r="r" b="b"/>
            <a:pathLst>
              <a:path w="171450" h="52704">
                <a:moveTo>
                  <a:pt x="118670" y="0"/>
                </a:moveTo>
                <a:lnTo>
                  <a:pt x="118670" y="52354"/>
                </a:lnTo>
                <a:lnTo>
                  <a:pt x="157935" y="32721"/>
                </a:lnTo>
                <a:lnTo>
                  <a:pt x="127395" y="32721"/>
                </a:lnTo>
                <a:lnTo>
                  <a:pt x="127395" y="19632"/>
                </a:lnTo>
                <a:lnTo>
                  <a:pt x="157935" y="19632"/>
                </a:lnTo>
                <a:lnTo>
                  <a:pt x="118670" y="0"/>
                </a:lnTo>
                <a:close/>
              </a:path>
              <a:path w="171450" h="52704">
                <a:moveTo>
                  <a:pt x="118670" y="19632"/>
                </a:moveTo>
                <a:lnTo>
                  <a:pt x="0" y="19632"/>
                </a:lnTo>
                <a:lnTo>
                  <a:pt x="0" y="32721"/>
                </a:lnTo>
                <a:lnTo>
                  <a:pt x="118670" y="32721"/>
                </a:lnTo>
                <a:lnTo>
                  <a:pt x="118670" y="19632"/>
                </a:lnTo>
                <a:close/>
              </a:path>
              <a:path w="171450" h="52704">
                <a:moveTo>
                  <a:pt x="157935" y="19632"/>
                </a:moveTo>
                <a:lnTo>
                  <a:pt x="127395" y="19632"/>
                </a:lnTo>
                <a:lnTo>
                  <a:pt x="127395" y="32721"/>
                </a:lnTo>
                <a:lnTo>
                  <a:pt x="157935" y="32721"/>
                </a:lnTo>
                <a:lnTo>
                  <a:pt x="171024" y="26177"/>
                </a:lnTo>
                <a:lnTo>
                  <a:pt x="157935" y="196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7529962" y="7710672"/>
            <a:ext cx="192405" cy="52705"/>
          </a:xfrm>
          <a:custGeom>
            <a:avLst/>
            <a:gdLst/>
            <a:ahLst/>
            <a:cxnLst/>
            <a:rect l="l" t="t" r="r" b="b"/>
            <a:pathLst>
              <a:path w="192404" h="52704">
                <a:moveTo>
                  <a:pt x="139699" y="0"/>
                </a:moveTo>
                <a:lnTo>
                  <a:pt x="139699" y="52354"/>
                </a:lnTo>
                <a:lnTo>
                  <a:pt x="178964" y="32721"/>
                </a:lnTo>
                <a:lnTo>
                  <a:pt x="148424" y="32721"/>
                </a:lnTo>
                <a:lnTo>
                  <a:pt x="148424" y="19632"/>
                </a:lnTo>
                <a:lnTo>
                  <a:pt x="178964" y="19632"/>
                </a:lnTo>
                <a:lnTo>
                  <a:pt x="139699" y="0"/>
                </a:lnTo>
                <a:close/>
              </a:path>
              <a:path w="192404" h="52704">
                <a:moveTo>
                  <a:pt x="139699" y="19632"/>
                </a:moveTo>
                <a:lnTo>
                  <a:pt x="0" y="19632"/>
                </a:lnTo>
                <a:lnTo>
                  <a:pt x="0" y="32721"/>
                </a:lnTo>
                <a:lnTo>
                  <a:pt x="139699" y="32721"/>
                </a:lnTo>
                <a:lnTo>
                  <a:pt x="139699" y="19632"/>
                </a:lnTo>
                <a:close/>
              </a:path>
              <a:path w="192404" h="52704">
                <a:moveTo>
                  <a:pt x="178964" y="19632"/>
                </a:moveTo>
                <a:lnTo>
                  <a:pt x="148424" y="19632"/>
                </a:lnTo>
                <a:lnTo>
                  <a:pt x="148424" y="32721"/>
                </a:lnTo>
                <a:lnTo>
                  <a:pt x="178964" y="32721"/>
                </a:lnTo>
                <a:lnTo>
                  <a:pt x="192053" y="26177"/>
                </a:lnTo>
                <a:lnTo>
                  <a:pt x="178964" y="196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7213829" y="7708823"/>
            <a:ext cx="396875" cy="201295"/>
          </a:xfrm>
          <a:custGeom>
            <a:avLst/>
            <a:gdLst/>
            <a:ahLst/>
            <a:cxnLst/>
            <a:rect l="l" t="t" r="r" b="b"/>
            <a:pathLst>
              <a:path w="396875" h="201295">
                <a:moveTo>
                  <a:pt x="0" y="200971"/>
                </a:moveTo>
                <a:lnTo>
                  <a:pt x="396323" y="200971"/>
                </a:lnTo>
                <a:lnTo>
                  <a:pt x="396323" y="0"/>
                </a:lnTo>
                <a:lnTo>
                  <a:pt x="0" y="0"/>
                </a:lnTo>
                <a:lnTo>
                  <a:pt x="0" y="200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213829" y="7708823"/>
            <a:ext cx="396875" cy="201295"/>
          </a:xfrm>
          <a:custGeom>
            <a:avLst/>
            <a:gdLst/>
            <a:ahLst/>
            <a:cxnLst/>
            <a:rect l="l" t="t" r="r" b="b"/>
            <a:pathLst>
              <a:path w="396875" h="201295">
                <a:moveTo>
                  <a:pt x="0" y="200971"/>
                </a:moveTo>
                <a:lnTo>
                  <a:pt x="396323" y="200971"/>
                </a:lnTo>
                <a:lnTo>
                  <a:pt x="396323" y="0"/>
                </a:lnTo>
                <a:lnTo>
                  <a:pt x="0" y="0"/>
                </a:lnTo>
                <a:lnTo>
                  <a:pt x="0" y="200971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 txBox="1"/>
          <p:nvPr/>
        </p:nvSpPr>
        <p:spPr>
          <a:xfrm>
            <a:off x="7213829" y="7708823"/>
            <a:ext cx="396875" cy="201295"/>
          </a:xfrm>
          <a:prstGeom prst="rect">
            <a:avLst/>
          </a:prstGeom>
          <a:ln w="4362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54610" marR="48260" algn="ctr">
              <a:lnSpc>
                <a:spcPct val="103099"/>
              </a:lnSpc>
              <a:spcBef>
                <a:spcPts val="45"/>
              </a:spcBef>
            </a:pPr>
            <a:r>
              <a:rPr sz="400" b="1" spc="5" dirty="0">
                <a:latin typeface="Arial"/>
                <a:cs typeface="Arial"/>
              </a:rPr>
              <a:t>Week 16  Non-  </a:t>
            </a:r>
            <a:r>
              <a:rPr sz="400" b="1" spc="-5" dirty="0">
                <a:latin typeface="Arial"/>
                <a:cs typeface="Arial"/>
              </a:rPr>
              <a:t>r</a:t>
            </a:r>
            <a:r>
              <a:rPr sz="400" b="1" spc="5" dirty="0">
                <a:latin typeface="Arial"/>
                <a:cs typeface="Arial"/>
              </a:rPr>
              <a:t>espo</a:t>
            </a:r>
            <a:r>
              <a:rPr sz="400" b="1" dirty="0">
                <a:latin typeface="Arial"/>
                <a:cs typeface="Arial"/>
              </a:rPr>
              <a:t>n</a:t>
            </a:r>
            <a:r>
              <a:rPr sz="400" b="1" spc="5" dirty="0">
                <a:latin typeface="Arial"/>
                <a:cs typeface="Arial"/>
              </a:rPr>
              <a:t>de</a:t>
            </a:r>
            <a:r>
              <a:rPr sz="400" b="1" spc="-5" dirty="0">
                <a:latin typeface="Arial"/>
                <a:cs typeface="Arial"/>
              </a:rPr>
              <a:t>r</a:t>
            </a:r>
            <a:r>
              <a:rPr sz="400" b="1" spc="5" dirty="0">
                <a:latin typeface="Arial"/>
                <a:cs typeface="Arial"/>
              </a:rPr>
              <a:t>s</a:t>
            </a:r>
            <a:endParaRPr sz="400">
              <a:latin typeface="Arial"/>
              <a:cs typeface="Arial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6008612" y="7534019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0862" y="0"/>
                </a:lnTo>
              </a:path>
            </a:pathLst>
          </a:custGeom>
          <a:ln w="1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855755" y="7322726"/>
            <a:ext cx="153035" cy="430530"/>
          </a:xfrm>
          <a:custGeom>
            <a:avLst/>
            <a:gdLst/>
            <a:ahLst/>
            <a:cxnLst/>
            <a:rect l="l" t="t" r="r" b="b"/>
            <a:pathLst>
              <a:path w="153035" h="430529">
                <a:moveTo>
                  <a:pt x="0" y="430266"/>
                </a:moveTo>
                <a:lnTo>
                  <a:pt x="152857" y="430266"/>
                </a:lnTo>
                <a:lnTo>
                  <a:pt x="152857" y="0"/>
                </a:lnTo>
                <a:lnTo>
                  <a:pt x="0" y="0"/>
                </a:lnTo>
                <a:lnTo>
                  <a:pt x="0" y="430266"/>
                </a:lnTo>
                <a:close/>
              </a:path>
            </a:pathLst>
          </a:custGeom>
          <a:ln w="87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 txBox="1"/>
          <p:nvPr/>
        </p:nvSpPr>
        <p:spPr>
          <a:xfrm>
            <a:off x="5878155" y="7336168"/>
            <a:ext cx="113664" cy="406400"/>
          </a:xfrm>
          <a:prstGeom prst="rect">
            <a:avLst/>
          </a:prstGeom>
        </p:spPr>
        <p:txBody>
          <a:bodyPr vert="vert270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b="1" spc="5" dirty="0">
                <a:latin typeface="Arial"/>
                <a:cs typeface="Arial"/>
              </a:rPr>
              <a:t>Screening</a:t>
            </a:r>
            <a:endParaRPr sz="600">
              <a:latin typeface="Arial"/>
              <a:cs typeface="Arial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5674640" y="7850760"/>
            <a:ext cx="831850" cy="5003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97155" marR="387985" indent="-1270" algn="ctr">
              <a:lnSpc>
                <a:spcPts val="470"/>
              </a:lnSpc>
              <a:spcBef>
                <a:spcPts val="135"/>
              </a:spcBef>
            </a:pPr>
            <a:r>
              <a:rPr sz="400" spc="5" dirty="0">
                <a:latin typeface="Arial"/>
                <a:cs typeface="Arial"/>
              </a:rPr>
              <a:t>Chronic AD  Age ≥12</a:t>
            </a:r>
            <a:r>
              <a:rPr sz="400" spc="-90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years</a:t>
            </a:r>
            <a:endParaRPr sz="400">
              <a:latin typeface="Arial"/>
              <a:cs typeface="Arial"/>
            </a:endParaRPr>
          </a:p>
          <a:p>
            <a:pPr marL="38100" marR="328930" algn="ctr">
              <a:lnSpc>
                <a:spcPts val="470"/>
              </a:lnSpc>
            </a:pPr>
            <a:r>
              <a:rPr sz="400" spc="5" dirty="0">
                <a:latin typeface="Arial"/>
                <a:cs typeface="Arial"/>
              </a:rPr>
              <a:t>Adolescents ≥40</a:t>
            </a:r>
            <a:r>
              <a:rPr sz="400" spc="-90" dirty="0">
                <a:latin typeface="Arial"/>
                <a:cs typeface="Arial"/>
              </a:rPr>
              <a:t> </a:t>
            </a:r>
            <a:r>
              <a:rPr sz="400" spc="5" dirty="0">
                <a:latin typeface="Arial"/>
                <a:cs typeface="Arial"/>
              </a:rPr>
              <a:t>kg  Prior dupilumab  experience</a:t>
            </a:r>
            <a:endParaRPr sz="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00">
              <a:latin typeface="Arial"/>
              <a:cs typeface="Arial"/>
            </a:endParaRPr>
          </a:p>
          <a:p>
            <a:pPr marL="100965">
              <a:lnSpc>
                <a:spcPct val="100000"/>
              </a:lnSpc>
              <a:spcBef>
                <a:spcPts val="229"/>
              </a:spcBef>
              <a:tabLst>
                <a:tab pos="538480" algn="l"/>
              </a:tabLst>
            </a:pPr>
            <a:r>
              <a:rPr sz="550" b="1" dirty="0">
                <a:latin typeface="Arial"/>
                <a:cs typeface="Arial"/>
              </a:rPr>
              <a:t>Week</a:t>
            </a:r>
            <a:r>
              <a:rPr sz="550" b="1" spc="-10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-4</a:t>
            </a:r>
            <a:r>
              <a:rPr sz="525" b="1" baseline="23809" dirty="0">
                <a:latin typeface="Arial"/>
                <a:cs typeface="Arial"/>
              </a:rPr>
              <a:t>b	</a:t>
            </a:r>
            <a:r>
              <a:rPr sz="550" b="1" dirty="0">
                <a:latin typeface="Arial"/>
                <a:cs typeface="Arial"/>
              </a:rPr>
              <a:t>Week</a:t>
            </a:r>
            <a:r>
              <a:rPr sz="550" b="1" spc="-35" dirty="0">
                <a:latin typeface="Arial"/>
                <a:cs typeface="Arial"/>
              </a:rPr>
              <a:t> </a:t>
            </a:r>
            <a:r>
              <a:rPr sz="550" b="1" dirty="0">
                <a:latin typeface="Arial"/>
                <a:cs typeface="Arial"/>
              </a:rPr>
              <a:t>0</a:t>
            </a:r>
            <a:endParaRPr sz="550">
              <a:latin typeface="Arial"/>
              <a:cs typeface="Arial"/>
            </a:endParaRPr>
          </a:p>
        </p:txBody>
      </p:sp>
      <p:sp>
        <p:nvSpPr>
          <p:cNvPr id="216" name="object 216"/>
          <p:cNvSpPr txBox="1"/>
          <p:nvPr/>
        </p:nvSpPr>
        <p:spPr>
          <a:xfrm>
            <a:off x="8428317" y="7657224"/>
            <a:ext cx="470534" cy="318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1270" algn="ctr">
              <a:lnSpc>
                <a:spcPct val="106900"/>
              </a:lnSpc>
              <a:spcBef>
                <a:spcPts val="90"/>
              </a:spcBef>
            </a:pPr>
            <a:r>
              <a:rPr sz="450" spc="10" dirty="0">
                <a:latin typeface="Arial"/>
                <a:cs typeface="Arial"/>
              </a:rPr>
              <a:t>Safety </a:t>
            </a:r>
            <a:r>
              <a:rPr sz="450" spc="5" dirty="0">
                <a:latin typeface="Arial"/>
                <a:cs typeface="Arial"/>
              </a:rPr>
              <a:t>follow-up  at</a:t>
            </a:r>
            <a:r>
              <a:rPr sz="450" spc="-60" dirty="0">
                <a:latin typeface="Arial"/>
                <a:cs typeface="Arial"/>
              </a:rPr>
              <a:t> </a:t>
            </a:r>
            <a:r>
              <a:rPr sz="450" spc="10" dirty="0">
                <a:latin typeface="Arial"/>
                <a:cs typeface="Arial"/>
              </a:rPr>
              <a:t>approximately </a:t>
            </a:r>
            <a:r>
              <a:rPr sz="450" spc="5" dirty="0">
                <a:latin typeface="Arial"/>
                <a:cs typeface="Arial"/>
              </a:rPr>
              <a:t> </a:t>
            </a:r>
            <a:r>
              <a:rPr sz="450" spc="10" dirty="0">
                <a:latin typeface="Arial"/>
                <a:cs typeface="Arial"/>
              </a:rPr>
              <a:t>12 weeks </a:t>
            </a:r>
            <a:r>
              <a:rPr sz="450" spc="5" dirty="0">
                <a:latin typeface="Arial"/>
                <a:cs typeface="Arial"/>
              </a:rPr>
              <a:t>after  </a:t>
            </a:r>
            <a:r>
              <a:rPr sz="450" spc="10" dirty="0">
                <a:latin typeface="Arial"/>
                <a:cs typeface="Arial"/>
              </a:rPr>
              <a:t>last</a:t>
            </a:r>
            <a:r>
              <a:rPr sz="450" spc="-5" dirty="0">
                <a:latin typeface="Arial"/>
                <a:cs typeface="Arial"/>
              </a:rPr>
              <a:t> </a:t>
            </a:r>
            <a:r>
              <a:rPr sz="450" spc="10" dirty="0">
                <a:latin typeface="Arial"/>
                <a:cs typeface="Arial"/>
              </a:rPr>
              <a:t>dose</a:t>
            </a:r>
            <a:endParaRPr sz="450">
              <a:latin typeface="Arial"/>
              <a:cs typeface="Arial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7213829" y="7116868"/>
            <a:ext cx="396875" cy="267335"/>
          </a:xfrm>
          <a:custGeom>
            <a:avLst/>
            <a:gdLst/>
            <a:ahLst/>
            <a:cxnLst/>
            <a:rect l="l" t="t" r="r" b="b"/>
            <a:pathLst>
              <a:path w="396875" h="267334">
                <a:moveTo>
                  <a:pt x="0" y="267025"/>
                </a:moveTo>
                <a:lnTo>
                  <a:pt x="396706" y="267025"/>
                </a:lnTo>
                <a:lnTo>
                  <a:pt x="396706" y="0"/>
                </a:lnTo>
                <a:lnTo>
                  <a:pt x="0" y="0"/>
                </a:lnTo>
                <a:lnTo>
                  <a:pt x="0" y="2670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213829" y="7116868"/>
            <a:ext cx="396875" cy="267335"/>
          </a:xfrm>
          <a:custGeom>
            <a:avLst/>
            <a:gdLst/>
            <a:ahLst/>
            <a:cxnLst/>
            <a:rect l="l" t="t" r="r" b="b"/>
            <a:pathLst>
              <a:path w="396875" h="267334">
                <a:moveTo>
                  <a:pt x="0" y="267025"/>
                </a:moveTo>
                <a:lnTo>
                  <a:pt x="396706" y="267025"/>
                </a:lnTo>
                <a:lnTo>
                  <a:pt x="396706" y="0"/>
                </a:lnTo>
                <a:lnTo>
                  <a:pt x="0" y="0"/>
                </a:lnTo>
                <a:lnTo>
                  <a:pt x="0" y="26702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7213829" y="7116868"/>
            <a:ext cx="396875" cy="267335"/>
          </a:xfrm>
          <a:prstGeom prst="rect">
            <a:avLst/>
          </a:prstGeom>
          <a:ln w="4362">
            <a:solidFill>
              <a:srgbClr val="000000"/>
            </a:solidFill>
          </a:ln>
        </p:spPr>
        <p:txBody>
          <a:bodyPr vert="horz" wrap="square" lIns="0" tIns="889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70"/>
              </a:spcBef>
            </a:pPr>
            <a:r>
              <a:rPr sz="400" b="1" spc="5" dirty="0">
                <a:latin typeface="Arial"/>
                <a:cs typeface="Arial"/>
              </a:rPr>
              <a:t>Week</a:t>
            </a:r>
            <a:r>
              <a:rPr sz="400" b="1" spc="-15" dirty="0">
                <a:latin typeface="Arial"/>
                <a:cs typeface="Arial"/>
              </a:rPr>
              <a:t> </a:t>
            </a:r>
            <a:r>
              <a:rPr sz="400" b="1" spc="5" dirty="0">
                <a:latin typeface="Arial"/>
                <a:cs typeface="Arial"/>
              </a:rPr>
              <a:t>16</a:t>
            </a:r>
            <a:endParaRPr sz="400">
              <a:latin typeface="Arial"/>
              <a:cs typeface="Arial"/>
            </a:endParaRPr>
          </a:p>
          <a:p>
            <a:pPr marL="57150">
              <a:lnSpc>
                <a:spcPct val="100000"/>
              </a:lnSpc>
              <a:spcBef>
                <a:spcPts val="15"/>
              </a:spcBef>
            </a:pPr>
            <a:r>
              <a:rPr sz="400" b="1" dirty="0">
                <a:latin typeface="Arial"/>
                <a:cs typeface="Arial"/>
              </a:rPr>
              <a:t>IGA </a:t>
            </a:r>
            <a:r>
              <a:rPr sz="400" b="1" spc="5" dirty="0">
                <a:latin typeface="Arial"/>
                <a:cs typeface="Arial"/>
              </a:rPr>
              <a:t>(0,1)</a:t>
            </a:r>
            <a:r>
              <a:rPr sz="400" b="1" spc="-35" dirty="0">
                <a:latin typeface="Arial"/>
                <a:cs typeface="Arial"/>
              </a:rPr>
              <a:t> </a:t>
            </a:r>
            <a:r>
              <a:rPr sz="400" b="1" spc="5" dirty="0">
                <a:latin typeface="Arial"/>
                <a:cs typeface="Arial"/>
              </a:rPr>
              <a:t>or</a:t>
            </a:r>
            <a:endParaRPr sz="400">
              <a:latin typeface="Arial"/>
              <a:cs typeface="Arial"/>
            </a:endParaRPr>
          </a:p>
          <a:p>
            <a:pPr marL="100965">
              <a:lnSpc>
                <a:spcPct val="100000"/>
              </a:lnSpc>
              <a:spcBef>
                <a:spcPts val="15"/>
              </a:spcBef>
            </a:pPr>
            <a:r>
              <a:rPr sz="400" b="1" dirty="0">
                <a:latin typeface="Arial"/>
                <a:cs typeface="Arial"/>
              </a:rPr>
              <a:t>EASI</a:t>
            </a:r>
            <a:r>
              <a:rPr sz="400" b="1" spc="-5" dirty="0">
                <a:latin typeface="Arial"/>
                <a:cs typeface="Arial"/>
              </a:rPr>
              <a:t> </a:t>
            </a:r>
            <a:r>
              <a:rPr sz="400" b="1" spc="5" dirty="0">
                <a:latin typeface="Arial"/>
                <a:cs typeface="Arial"/>
              </a:rPr>
              <a:t>75</a:t>
            </a:r>
            <a:endParaRPr sz="400">
              <a:latin typeface="Arial"/>
              <a:cs typeface="Arial"/>
            </a:endParaRPr>
          </a:p>
          <a:p>
            <a:pPr marL="46355">
              <a:lnSpc>
                <a:spcPct val="100000"/>
              </a:lnSpc>
              <a:spcBef>
                <a:spcPts val="15"/>
              </a:spcBef>
            </a:pPr>
            <a:r>
              <a:rPr sz="400" b="1" spc="5" dirty="0">
                <a:latin typeface="Arial"/>
                <a:cs typeface="Arial"/>
              </a:rPr>
              <a:t>Responders</a:t>
            </a:r>
            <a:endParaRPr sz="400">
              <a:latin typeface="Arial"/>
              <a:cs typeface="Arial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8314318" y="8164149"/>
            <a:ext cx="65181" cy="6518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303210" y="8164149"/>
            <a:ext cx="65181" cy="6518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459458" y="8164149"/>
            <a:ext cx="65181" cy="6518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886466" y="8164149"/>
            <a:ext cx="65094" cy="6518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858722" y="7770444"/>
            <a:ext cx="152176" cy="8778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 txBox="1"/>
          <p:nvPr/>
        </p:nvSpPr>
        <p:spPr>
          <a:xfrm>
            <a:off x="6339204" y="7261864"/>
            <a:ext cx="144145" cy="122555"/>
          </a:xfrm>
          <a:prstGeom prst="rect">
            <a:avLst/>
          </a:prstGeom>
          <a:solidFill>
            <a:srgbClr val="B0049D">
              <a:alpha val="50195"/>
            </a:srgbClr>
          </a:solidFill>
        </p:spPr>
        <p:txBody>
          <a:bodyPr vert="horz" wrap="square" lIns="0" tIns="2794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220"/>
              </a:spcBef>
            </a:pP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LD</a:t>
            </a:r>
            <a:r>
              <a:rPr sz="450" b="1" spc="15" baseline="27777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450" baseline="27777">
              <a:latin typeface="Arial"/>
              <a:cs typeface="Arial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6333751" y="7120551"/>
            <a:ext cx="0" cy="1073150"/>
          </a:xfrm>
          <a:custGeom>
            <a:avLst/>
            <a:gdLst/>
            <a:ahLst/>
            <a:cxnLst/>
            <a:rect l="l" t="t" r="r" b="b"/>
            <a:pathLst>
              <a:path h="1073150">
                <a:moveTo>
                  <a:pt x="0" y="0"/>
                </a:moveTo>
                <a:lnTo>
                  <a:pt x="0" y="1072654"/>
                </a:lnTo>
              </a:path>
            </a:pathLst>
          </a:custGeom>
          <a:ln w="1090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5843491" y="5400573"/>
            <a:ext cx="4432935" cy="867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" marR="405765">
              <a:lnSpc>
                <a:spcPct val="103099"/>
              </a:lnSpc>
              <a:spcBef>
                <a:spcPts val="95"/>
              </a:spcBef>
            </a:pPr>
            <a:r>
              <a:rPr sz="800" spc="10" dirty="0">
                <a:latin typeface="Arial"/>
                <a:cs typeface="Arial"/>
              </a:rPr>
              <a:t>*Dupilumab inadequate response subgroup </a:t>
            </a:r>
            <a:r>
              <a:rPr sz="800" spc="5" dirty="0">
                <a:latin typeface="Arial"/>
                <a:cs typeface="Arial"/>
              </a:rPr>
              <a:t>(n/Nx): </a:t>
            </a:r>
            <a:r>
              <a:rPr sz="800" spc="10" dirty="0">
                <a:latin typeface="Arial"/>
                <a:cs typeface="Arial"/>
              </a:rPr>
              <a:t>2/3 had no response to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5" dirty="0">
                <a:latin typeface="Arial"/>
                <a:cs typeface="Arial"/>
              </a:rPr>
              <a:t>dupilumab;  </a:t>
            </a:r>
            <a:r>
              <a:rPr sz="800" spc="10" dirty="0">
                <a:latin typeface="Arial"/>
                <a:cs typeface="Arial"/>
              </a:rPr>
              <a:t>7/21 had </a:t>
            </a:r>
            <a:r>
              <a:rPr sz="800" spc="5" dirty="0">
                <a:latin typeface="Arial"/>
                <a:cs typeface="Arial"/>
              </a:rPr>
              <a:t>partial </a:t>
            </a:r>
            <a:r>
              <a:rPr sz="800" spc="10" dirty="0">
                <a:latin typeface="Arial"/>
                <a:cs typeface="Arial"/>
              </a:rPr>
              <a:t>response to </a:t>
            </a:r>
            <a:r>
              <a:rPr sz="800" spc="5" dirty="0">
                <a:latin typeface="Arial"/>
                <a:cs typeface="Arial"/>
              </a:rPr>
              <a:t>dupilumab; </a:t>
            </a:r>
            <a:r>
              <a:rPr sz="800" spc="10" dirty="0">
                <a:latin typeface="Arial"/>
                <a:cs typeface="Arial"/>
              </a:rPr>
              <a:t>and </a:t>
            </a:r>
            <a:r>
              <a:rPr sz="800" spc="-5" dirty="0">
                <a:latin typeface="Arial"/>
                <a:cs typeface="Arial"/>
              </a:rPr>
              <a:t>7/11 </a:t>
            </a:r>
            <a:r>
              <a:rPr sz="800" spc="5" dirty="0">
                <a:latin typeface="Arial"/>
                <a:cs typeface="Arial"/>
              </a:rPr>
              <a:t>lost </a:t>
            </a:r>
            <a:r>
              <a:rPr sz="800" spc="10" dirty="0">
                <a:latin typeface="Arial"/>
                <a:cs typeface="Arial"/>
              </a:rPr>
              <a:t>response to</a:t>
            </a:r>
            <a:r>
              <a:rPr sz="800" spc="-1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dupilumab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92800"/>
              </a:lnSpc>
              <a:spcBef>
                <a:spcPts val="750"/>
              </a:spcBef>
            </a:pPr>
            <a:r>
              <a:rPr sz="500" spc="5" dirty="0">
                <a:latin typeface="Arial"/>
                <a:cs typeface="Arial"/>
              </a:rPr>
              <a:t>Notes: </a:t>
            </a:r>
            <a:r>
              <a:rPr sz="500" spc="10" dirty="0">
                <a:latin typeface="Arial"/>
                <a:cs typeface="Arial"/>
              </a:rPr>
              <a:t>61 </a:t>
            </a:r>
            <a:r>
              <a:rPr sz="500" spc="5" dirty="0">
                <a:latin typeface="Arial"/>
                <a:cs typeface="Arial"/>
              </a:rPr>
              <a:t>patients </a:t>
            </a:r>
            <a:r>
              <a:rPr sz="500" spc="10" dirty="0">
                <a:latin typeface="Arial"/>
                <a:cs typeface="Arial"/>
              </a:rPr>
              <a:t>had </a:t>
            </a:r>
            <a:r>
              <a:rPr sz="500" spc="5" dirty="0">
                <a:latin typeface="Arial"/>
                <a:cs typeface="Arial"/>
              </a:rPr>
              <a:t>observed data at </a:t>
            </a:r>
            <a:r>
              <a:rPr sz="500" spc="10" dirty="0">
                <a:latin typeface="Arial"/>
                <a:cs typeface="Arial"/>
              </a:rPr>
              <a:t>Week 0 and Week 16 and </a:t>
            </a:r>
            <a:r>
              <a:rPr sz="500" dirty="0">
                <a:latin typeface="Arial"/>
                <a:cs typeface="Arial"/>
              </a:rPr>
              <a:t>were </a:t>
            </a:r>
            <a:r>
              <a:rPr sz="500" spc="5" dirty="0">
                <a:latin typeface="Arial"/>
                <a:cs typeface="Arial"/>
              </a:rPr>
              <a:t>included in this subgroup analysis. Data inside the bars are n/Nx. Reasons for  dupilumab discontinuation </a:t>
            </a:r>
            <a:r>
              <a:rPr sz="500" dirty="0">
                <a:latin typeface="Arial"/>
                <a:cs typeface="Arial"/>
              </a:rPr>
              <a:t>were </a:t>
            </a:r>
            <a:r>
              <a:rPr sz="500" spc="5" dirty="0">
                <a:latin typeface="Arial"/>
                <a:cs typeface="Arial"/>
              </a:rPr>
              <a:t>patient-reported. The inadequate response group consists of patients </a:t>
            </a:r>
            <a:r>
              <a:rPr sz="500" dirty="0">
                <a:latin typeface="Arial"/>
                <a:cs typeface="Arial"/>
              </a:rPr>
              <a:t>who </a:t>
            </a:r>
            <a:r>
              <a:rPr sz="500" spc="5" dirty="0">
                <a:latin typeface="Arial"/>
                <a:cs typeface="Arial"/>
              </a:rPr>
              <a:t>discontinued dupilumab </a:t>
            </a:r>
            <a:r>
              <a:rPr sz="500" spc="10" dirty="0">
                <a:latin typeface="Arial"/>
                <a:cs typeface="Arial"/>
              </a:rPr>
              <a:t>due </a:t>
            </a:r>
            <a:r>
              <a:rPr sz="500" spc="5" dirty="0">
                <a:latin typeface="Arial"/>
                <a:cs typeface="Arial"/>
              </a:rPr>
              <a:t>to </a:t>
            </a:r>
            <a:r>
              <a:rPr sz="500" spc="10" dirty="0">
                <a:latin typeface="Arial"/>
                <a:cs typeface="Arial"/>
              </a:rPr>
              <a:t>no </a:t>
            </a:r>
            <a:r>
              <a:rPr sz="500" spc="5" dirty="0">
                <a:latin typeface="Arial"/>
                <a:cs typeface="Arial"/>
              </a:rPr>
              <a:t>response to  treatment, defined </a:t>
            </a:r>
            <a:r>
              <a:rPr sz="500" spc="10" dirty="0">
                <a:latin typeface="Arial"/>
                <a:cs typeface="Arial"/>
              </a:rPr>
              <a:t>as </a:t>
            </a:r>
            <a:r>
              <a:rPr sz="500" spc="5" dirty="0">
                <a:latin typeface="Arial"/>
                <a:cs typeface="Arial"/>
              </a:rPr>
              <a:t>having </a:t>
            </a:r>
            <a:r>
              <a:rPr sz="500" spc="10" dirty="0">
                <a:latin typeface="Arial"/>
                <a:cs typeface="Arial"/>
              </a:rPr>
              <a:t>a peak </a:t>
            </a:r>
            <a:r>
              <a:rPr sz="500" spc="5" dirty="0">
                <a:latin typeface="Arial"/>
                <a:cs typeface="Arial"/>
              </a:rPr>
              <a:t>response for skin </a:t>
            </a:r>
            <a:r>
              <a:rPr sz="500" spc="10" dirty="0">
                <a:latin typeface="Arial"/>
                <a:cs typeface="Arial"/>
              </a:rPr>
              <a:t>and </a:t>
            </a:r>
            <a:r>
              <a:rPr sz="500" spc="5" dirty="0">
                <a:latin typeface="Arial"/>
                <a:cs typeface="Arial"/>
              </a:rPr>
              <a:t>itch that did not improve at all and/or improved less than </a:t>
            </a:r>
            <a:r>
              <a:rPr sz="500" spc="10" dirty="0">
                <a:latin typeface="Arial"/>
                <a:cs typeface="Arial"/>
              </a:rPr>
              <a:t>25%; </a:t>
            </a:r>
            <a:r>
              <a:rPr sz="500" spc="5" dirty="0">
                <a:latin typeface="Arial"/>
                <a:cs typeface="Arial"/>
              </a:rPr>
              <a:t>partial response to treatment,  defined </a:t>
            </a:r>
            <a:r>
              <a:rPr sz="500" spc="10" dirty="0">
                <a:latin typeface="Arial"/>
                <a:cs typeface="Arial"/>
              </a:rPr>
              <a:t>as </a:t>
            </a:r>
            <a:r>
              <a:rPr sz="500" spc="5" dirty="0">
                <a:latin typeface="Arial"/>
                <a:cs typeface="Arial"/>
              </a:rPr>
              <a:t>having </a:t>
            </a:r>
            <a:r>
              <a:rPr sz="500" spc="10" dirty="0">
                <a:latin typeface="Arial"/>
                <a:cs typeface="Arial"/>
              </a:rPr>
              <a:t>a peak </a:t>
            </a:r>
            <a:r>
              <a:rPr sz="500" spc="5" dirty="0">
                <a:latin typeface="Arial"/>
                <a:cs typeface="Arial"/>
              </a:rPr>
              <a:t>response for skin </a:t>
            </a:r>
            <a:r>
              <a:rPr sz="500" spc="10" dirty="0">
                <a:latin typeface="Arial"/>
                <a:cs typeface="Arial"/>
              </a:rPr>
              <a:t>and </a:t>
            </a:r>
            <a:r>
              <a:rPr sz="500" spc="5" dirty="0">
                <a:latin typeface="Arial"/>
                <a:cs typeface="Arial"/>
              </a:rPr>
              <a:t>itch that only improved partially and/or improved between </a:t>
            </a:r>
            <a:r>
              <a:rPr sz="500" spc="10" dirty="0">
                <a:latin typeface="Arial"/>
                <a:cs typeface="Arial"/>
              </a:rPr>
              <a:t>25% and 50%; </a:t>
            </a:r>
            <a:r>
              <a:rPr sz="500" spc="5" dirty="0">
                <a:latin typeface="Arial"/>
                <a:cs typeface="Arial"/>
              </a:rPr>
              <a:t>or lost response to treatment,  defined as </a:t>
            </a:r>
            <a:r>
              <a:rPr sz="500" dirty="0">
                <a:latin typeface="Arial"/>
                <a:cs typeface="Arial"/>
              </a:rPr>
              <a:t>“initially </a:t>
            </a:r>
            <a:r>
              <a:rPr sz="500" spc="5" dirty="0">
                <a:latin typeface="Arial"/>
                <a:cs typeface="Arial"/>
              </a:rPr>
              <a:t>responded but lost response to </a:t>
            </a:r>
            <a:r>
              <a:rPr sz="500" dirty="0">
                <a:latin typeface="Arial"/>
                <a:cs typeface="Arial"/>
              </a:rPr>
              <a:t>dupilumab” with </a:t>
            </a:r>
            <a:r>
              <a:rPr sz="500" spc="5" dirty="0">
                <a:latin typeface="Arial"/>
                <a:cs typeface="Arial"/>
              </a:rPr>
              <a:t>respect to skin and/or itch. Other reasons included being unable to afford treatment,  health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insurance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changes,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and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previous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open-label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clinical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trial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participation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that completed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with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no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discontinuation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for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AEs.</a:t>
            </a:r>
            <a:r>
              <a:rPr sz="500" spc="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Due </a:t>
            </a:r>
            <a:r>
              <a:rPr sz="500" spc="5" dirty="0">
                <a:latin typeface="Arial"/>
                <a:cs typeface="Arial"/>
              </a:rPr>
              <a:t>to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the</a:t>
            </a:r>
            <a:r>
              <a:rPr sz="500" spc="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small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sample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size  </a:t>
            </a:r>
            <a:r>
              <a:rPr sz="500" spc="5" dirty="0">
                <a:latin typeface="Arial"/>
                <a:cs typeface="Arial"/>
              </a:rPr>
              <a:t>of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subgroups,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no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conclusions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can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be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drawn from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these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analyses.</a:t>
            </a:r>
            <a:endParaRPr sz="500">
              <a:latin typeface="Arial"/>
              <a:cs typeface="Arial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9991961" y="520704"/>
            <a:ext cx="1344295" cy="2036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1299"/>
              </a:lnSpc>
              <a:spcBef>
                <a:spcPts val="100"/>
              </a:spcBef>
            </a:pPr>
            <a:r>
              <a:rPr sz="950" spc="5" dirty="0">
                <a:latin typeface="Arial"/>
                <a:cs typeface="Arial"/>
              </a:rPr>
              <a:t>These results are  similar to Phase 3  monotherapy trials of  lebrikizumab in  patients </a:t>
            </a:r>
            <a:r>
              <a:rPr sz="950" dirty="0">
                <a:latin typeface="Arial"/>
                <a:cs typeface="Arial"/>
              </a:rPr>
              <a:t>with</a:t>
            </a:r>
            <a:r>
              <a:rPr sz="950" spc="-10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moderate-  </a:t>
            </a:r>
            <a:r>
              <a:rPr sz="950" dirty="0">
                <a:latin typeface="Arial"/>
                <a:cs typeface="Arial"/>
              </a:rPr>
              <a:t>to-severe </a:t>
            </a:r>
            <a:r>
              <a:rPr sz="950" spc="10" dirty="0">
                <a:latin typeface="Arial"/>
                <a:cs typeface="Arial"/>
              </a:rPr>
              <a:t>AD </a:t>
            </a:r>
            <a:r>
              <a:rPr sz="950" b="1" spc="5" dirty="0">
                <a:latin typeface="Arial"/>
                <a:cs typeface="Arial"/>
              </a:rPr>
              <a:t>without  </a:t>
            </a:r>
            <a:r>
              <a:rPr sz="950" spc="5" dirty="0">
                <a:latin typeface="Arial"/>
                <a:cs typeface="Arial"/>
              </a:rPr>
              <a:t>prior dupilumab  exposure:</a:t>
            </a:r>
            <a:endParaRPr sz="950">
              <a:latin typeface="Arial"/>
              <a:cs typeface="Arial"/>
            </a:endParaRPr>
          </a:p>
          <a:p>
            <a:pPr marL="173990" indent="-136525">
              <a:lnSpc>
                <a:spcPct val="100000"/>
              </a:lnSpc>
              <a:spcBef>
                <a:spcPts val="5"/>
              </a:spcBef>
              <a:buClr>
                <a:srgbClr val="20C720"/>
              </a:buClr>
              <a:buSzPct val="173684"/>
              <a:buFont typeface="Symbol"/>
              <a:buChar char=""/>
              <a:tabLst>
                <a:tab pos="174625" algn="l"/>
              </a:tabLst>
            </a:pPr>
            <a:r>
              <a:rPr sz="950" spc="5" dirty="0">
                <a:latin typeface="Arial"/>
                <a:cs typeface="Arial"/>
              </a:rPr>
              <a:t>The EASI</a:t>
            </a:r>
            <a:r>
              <a:rPr sz="950" spc="-2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75</a:t>
            </a:r>
            <a:endParaRPr sz="950">
              <a:latin typeface="Arial"/>
              <a:cs typeface="Arial"/>
            </a:endParaRPr>
          </a:p>
          <a:p>
            <a:pPr marL="38100" marR="72390">
              <a:lnSpc>
                <a:spcPts val="1150"/>
              </a:lnSpc>
              <a:spcBef>
                <a:spcPts val="35"/>
              </a:spcBef>
            </a:pPr>
            <a:r>
              <a:rPr sz="950" spc="5" dirty="0">
                <a:latin typeface="Arial"/>
                <a:cs typeface="Arial"/>
              </a:rPr>
              <a:t>response rate at</a:t>
            </a:r>
            <a:r>
              <a:rPr sz="950" spc="-125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Week  16 using</a:t>
            </a:r>
            <a:r>
              <a:rPr sz="950" spc="-4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pooled</a:t>
            </a:r>
            <a:endParaRPr sz="950">
              <a:latin typeface="Arial"/>
              <a:cs typeface="Arial"/>
            </a:endParaRPr>
          </a:p>
          <a:p>
            <a:pPr marL="38100" marR="177800">
              <a:lnSpc>
                <a:spcPts val="1150"/>
              </a:lnSpc>
              <a:spcBef>
                <a:spcPts val="10"/>
              </a:spcBef>
            </a:pPr>
            <a:r>
              <a:rPr sz="950" spc="5" dirty="0">
                <a:latin typeface="Arial"/>
                <a:cs typeface="Arial"/>
              </a:rPr>
              <a:t>ADvocate 1 &amp; 2</a:t>
            </a:r>
            <a:r>
              <a:rPr sz="950" spc="-11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data  </a:t>
            </a:r>
            <a:r>
              <a:rPr sz="950" dirty="0">
                <a:latin typeface="Arial"/>
                <a:cs typeface="Arial"/>
              </a:rPr>
              <a:t>was</a:t>
            </a:r>
            <a:r>
              <a:rPr sz="950" spc="5" dirty="0">
                <a:latin typeface="Arial"/>
                <a:cs typeface="Arial"/>
              </a:rPr>
              <a:t> </a:t>
            </a:r>
            <a:r>
              <a:rPr sz="950" dirty="0">
                <a:latin typeface="Arial"/>
                <a:cs typeface="Arial"/>
              </a:rPr>
              <a:t>55.4%</a:t>
            </a:r>
            <a:r>
              <a:rPr sz="975" baseline="25641" dirty="0">
                <a:latin typeface="Arial"/>
                <a:cs typeface="Arial"/>
              </a:rPr>
              <a:t>4,b</a:t>
            </a:r>
            <a:endParaRPr sz="975" baseline="25641">
              <a:latin typeface="Arial"/>
              <a:cs typeface="Arial"/>
            </a:endParaRPr>
          </a:p>
        </p:txBody>
      </p:sp>
      <p:sp>
        <p:nvSpPr>
          <p:cNvPr id="229" name="object 229"/>
          <p:cNvSpPr/>
          <p:nvPr/>
        </p:nvSpPr>
        <p:spPr>
          <a:xfrm>
            <a:off x="6380259" y="735143"/>
            <a:ext cx="247898" cy="67013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901781" y="770919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93" y="0"/>
                </a:lnTo>
              </a:path>
            </a:pathLst>
          </a:custGeom>
          <a:ln w="17451">
            <a:solidFill>
              <a:srgbClr val="D462B8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730161" y="770919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79" y="0"/>
                </a:lnTo>
              </a:path>
            </a:pathLst>
          </a:custGeom>
          <a:ln w="17451">
            <a:solidFill>
              <a:srgbClr val="D462B8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850140" y="746676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70">
                <a:moveTo>
                  <a:pt x="0" y="51641"/>
                </a:moveTo>
                <a:lnTo>
                  <a:pt x="51641" y="51641"/>
                </a:lnTo>
                <a:lnTo>
                  <a:pt x="51641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6850140" y="746676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70">
                <a:moveTo>
                  <a:pt x="0" y="51641"/>
                </a:moveTo>
                <a:lnTo>
                  <a:pt x="51641" y="51641"/>
                </a:lnTo>
                <a:lnTo>
                  <a:pt x="51641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ln w="13088">
            <a:solidFill>
              <a:srgbClr val="D462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6380259" y="896569"/>
            <a:ext cx="247898" cy="6701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6901781" y="931298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93" y="0"/>
                </a:lnTo>
              </a:path>
            </a:pathLst>
          </a:custGeom>
          <a:ln w="17451">
            <a:solidFill>
              <a:srgbClr val="8B92AB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730161" y="931298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5">
                <a:moveTo>
                  <a:pt x="0" y="0"/>
                </a:moveTo>
                <a:lnTo>
                  <a:pt x="119979" y="0"/>
                </a:lnTo>
              </a:path>
            </a:pathLst>
          </a:custGeom>
          <a:ln w="17451">
            <a:solidFill>
              <a:srgbClr val="8B92AB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6850140" y="907142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69">
                <a:moveTo>
                  <a:pt x="0" y="51641"/>
                </a:moveTo>
                <a:lnTo>
                  <a:pt x="51641" y="51641"/>
                </a:lnTo>
                <a:lnTo>
                  <a:pt x="51641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6850140" y="907142"/>
            <a:ext cx="52069" cy="52069"/>
          </a:xfrm>
          <a:custGeom>
            <a:avLst/>
            <a:gdLst/>
            <a:ahLst/>
            <a:cxnLst/>
            <a:rect l="l" t="t" r="r" b="b"/>
            <a:pathLst>
              <a:path w="52070" h="52069">
                <a:moveTo>
                  <a:pt x="0" y="51641"/>
                </a:moveTo>
                <a:lnTo>
                  <a:pt x="51641" y="51641"/>
                </a:lnTo>
                <a:lnTo>
                  <a:pt x="51641" y="0"/>
                </a:lnTo>
                <a:lnTo>
                  <a:pt x="0" y="0"/>
                </a:lnTo>
                <a:lnTo>
                  <a:pt x="0" y="51641"/>
                </a:lnTo>
                <a:close/>
              </a:path>
            </a:pathLst>
          </a:custGeom>
          <a:ln w="13088">
            <a:solidFill>
              <a:srgbClr val="8B92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 txBox="1"/>
          <p:nvPr/>
        </p:nvSpPr>
        <p:spPr>
          <a:xfrm>
            <a:off x="6645561" y="681083"/>
            <a:ext cx="80645" cy="3797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4130">
              <a:lnSpc>
                <a:spcPts val="1370"/>
              </a:lnSpc>
              <a:spcBef>
                <a:spcPts val="135"/>
              </a:spcBef>
            </a:pPr>
            <a:r>
              <a:rPr sz="1200" spc="10" dirty="0">
                <a:latin typeface="Arial"/>
                <a:cs typeface="Arial"/>
              </a:rPr>
              <a:t>/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sz="1200" spc="10" dirty="0">
                <a:latin typeface="Arial"/>
                <a:cs typeface="Arial"/>
              </a:rPr>
              <a:t>/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5843491" y="138214"/>
            <a:ext cx="5666740" cy="49974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50" b="1" spc="10" dirty="0">
                <a:latin typeface="Arial"/>
                <a:cs typeface="Arial"/>
              </a:rPr>
              <a:t>How </a:t>
            </a:r>
            <a:r>
              <a:rPr sz="1150" b="1" spc="5" dirty="0">
                <a:latin typeface="Arial"/>
                <a:cs typeface="Arial"/>
              </a:rPr>
              <a:t>Efficacious Is </a:t>
            </a:r>
            <a:r>
              <a:rPr sz="1150" b="1" spc="10" dirty="0">
                <a:latin typeface="Arial"/>
                <a:cs typeface="Arial"/>
              </a:rPr>
              <a:t>Lebrikizumab </a:t>
            </a:r>
            <a:r>
              <a:rPr sz="1150" b="1" dirty="0">
                <a:latin typeface="Arial"/>
                <a:cs typeface="Arial"/>
              </a:rPr>
              <a:t>in </a:t>
            </a:r>
            <a:r>
              <a:rPr sz="1150" b="1" spc="5" dirty="0">
                <a:latin typeface="Arial"/>
                <a:cs typeface="Arial"/>
              </a:rPr>
              <a:t>Patients Previously </a:t>
            </a:r>
            <a:r>
              <a:rPr sz="1150" b="1" spc="10" dirty="0">
                <a:latin typeface="Arial"/>
                <a:cs typeface="Arial"/>
              </a:rPr>
              <a:t>Exposed </a:t>
            </a:r>
            <a:r>
              <a:rPr sz="1150" b="1" spc="5" dirty="0">
                <a:latin typeface="Arial"/>
                <a:cs typeface="Arial"/>
              </a:rPr>
              <a:t>to</a:t>
            </a:r>
            <a:r>
              <a:rPr sz="1150" b="1" spc="70" dirty="0">
                <a:latin typeface="Arial"/>
                <a:cs typeface="Arial"/>
              </a:rPr>
              <a:t> </a:t>
            </a:r>
            <a:r>
              <a:rPr sz="1150" b="1" spc="10" dirty="0">
                <a:latin typeface="Arial"/>
                <a:cs typeface="Arial"/>
              </a:rPr>
              <a:t>Dupilumab?</a:t>
            </a:r>
            <a:endParaRPr sz="1150">
              <a:latin typeface="Arial"/>
              <a:cs typeface="Arial"/>
            </a:endParaRPr>
          </a:p>
          <a:p>
            <a:pPr marR="1247140" algn="ctr">
              <a:lnSpc>
                <a:spcPct val="100000"/>
              </a:lnSpc>
              <a:spcBef>
                <a:spcPts val="495"/>
              </a:spcBef>
            </a:pPr>
            <a:r>
              <a:rPr sz="1100" b="1" spc="-15" dirty="0">
                <a:latin typeface="Arial"/>
                <a:cs typeface="Arial"/>
              </a:rPr>
              <a:t>EASI</a:t>
            </a:r>
            <a:r>
              <a:rPr sz="1100" b="1" spc="25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75</a:t>
            </a:r>
            <a:endParaRPr sz="1100">
              <a:latin typeface="Arial"/>
              <a:cs typeface="Arial"/>
            </a:endParaRPr>
          </a:p>
        </p:txBody>
      </p:sp>
      <p:sp>
        <p:nvSpPr>
          <p:cNvPr id="241" name="object 241"/>
          <p:cNvSpPr/>
          <p:nvPr/>
        </p:nvSpPr>
        <p:spPr>
          <a:xfrm>
            <a:off x="6293992" y="2334582"/>
            <a:ext cx="2880995" cy="0"/>
          </a:xfrm>
          <a:custGeom>
            <a:avLst/>
            <a:gdLst/>
            <a:ahLst/>
            <a:cxnLst/>
            <a:rect l="l" t="t" r="r" b="b"/>
            <a:pathLst>
              <a:path w="2880995">
                <a:moveTo>
                  <a:pt x="0" y="0"/>
                </a:moveTo>
                <a:lnTo>
                  <a:pt x="2880545" y="0"/>
                </a:lnTo>
              </a:path>
            </a:pathLst>
          </a:custGeom>
          <a:ln w="185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770132" y="2334581"/>
            <a:ext cx="19050" cy="55880"/>
          </a:xfrm>
          <a:custGeom>
            <a:avLst/>
            <a:gdLst/>
            <a:ahLst/>
            <a:cxnLst/>
            <a:rect l="l" t="t" r="r" b="b"/>
            <a:pathLst>
              <a:path w="19050" h="55880">
                <a:moveTo>
                  <a:pt x="0" y="55582"/>
                </a:moveTo>
                <a:lnTo>
                  <a:pt x="18550" y="55582"/>
                </a:lnTo>
                <a:lnTo>
                  <a:pt x="18550" y="0"/>
                </a:lnTo>
                <a:lnTo>
                  <a:pt x="0" y="0"/>
                </a:lnTo>
                <a:lnTo>
                  <a:pt x="0" y="555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247303" y="2334581"/>
            <a:ext cx="19050" cy="55880"/>
          </a:xfrm>
          <a:custGeom>
            <a:avLst/>
            <a:gdLst/>
            <a:ahLst/>
            <a:cxnLst/>
            <a:rect l="l" t="t" r="r" b="b"/>
            <a:pathLst>
              <a:path w="19050" h="55880">
                <a:moveTo>
                  <a:pt x="0" y="55582"/>
                </a:moveTo>
                <a:lnTo>
                  <a:pt x="18550" y="55582"/>
                </a:lnTo>
                <a:lnTo>
                  <a:pt x="18550" y="0"/>
                </a:lnTo>
                <a:lnTo>
                  <a:pt x="0" y="0"/>
                </a:lnTo>
                <a:lnTo>
                  <a:pt x="0" y="555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8201644" y="2334582"/>
            <a:ext cx="19050" cy="55880"/>
          </a:xfrm>
          <a:custGeom>
            <a:avLst/>
            <a:gdLst/>
            <a:ahLst/>
            <a:cxnLst/>
            <a:rect l="l" t="t" r="r" b="b"/>
            <a:pathLst>
              <a:path w="19050" h="55880">
                <a:moveTo>
                  <a:pt x="0" y="55582"/>
                </a:moveTo>
                <a:lnTo>
                  <a:pt x="18550" y="55582"/>
                </a:lnTo>
                <a:lnTo>
                  <a:pt x="18550" y="0"/>
                </a:lnTo>
                <a:lnTo>
                  <a:pt x="0" y="0"/>
                </a:lnTo>
                <a:lnTo>
                  <a:pt x="0" y="555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155986" y="2334582"/>
            <a:ext cx="19050" cy="55880"/>
          </a:xfrm>
          <a:custGeom>
            <a:avLst/>
            <a:gdLst/>
            <a:ahLst/>
            <a:cxnLst/>
            <a:rect l="l" t="t" r="r" b="b"/>
            <a:pathLst>
              <a:path w="19050" h="55880">
                <a:moveTo>
                  <a:pt x="0" y="55582"/>
                </a:moveTo>
                <a:lnTo>
                  <a:pt x="18550" y="55582"/>
                </a:lnTo>
                <a:lnTo>
                  <a:pt x="18550" y="0"/>
                </a:lnTo>
                <a:lnTo>
                  <a:pt x="0" y="0"/>
                </a:lnTo>
                <a:lnTo>
                  <a:pt x="0" y="555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 txBox="1"/>
          <p:nvPr/>
        </p:nvSpPr>
        <p:spPr>
          <a:xfrm>
            <a:off x="6156056" y="2246948"/>
            <a:ext cx="9207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6089573" y="1924775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20</a:t>
            </a:r>
            <a:endParaRPr sz="950">
              <a:latin typeface="Arial"/>
              <a:cs typeface="Arial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6089573" y="1602559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40</a:t>
            </a:r>
            <a:endParaRPr sz="950">
              <a:latin typeface="Arial"/>
              <a:cs typeface="Arial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6089573" y="1280386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60</a:t>
            </a:r>
            <a:endParaRPr sz="950">
              <a:latin typeface="Arial"/>
              <a:cs typeface="Arial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6089573" y="958213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80</a:t>
            </a:r>
            <a:endParaRPr sz="950">
              <a:latin typeface="Arial"/>
              <a:cs typeface="Arial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6023081" y="635011"/>
            <a:ext cx="22542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1</a:t>
            </a:r>
            <a:r>
              <a:rPr sz="950" b="1" spc="-10" dirty="0">
                <a:latin typeface="Arial"/>
                <a:cs typeface="Arial"/>
              </a:rPr>
              <a:t>0</a:t>
            </a:r>
            <a:r>
              <a:rPr sz="950" b="1" spc="-5" dirty="0">
                <a:latin typeface="Arial"/>
                <a:cs typeface="Arial"/>
              </a:rPr>
              <a:t>0</a:t>
            </a:r>
            <a:endParaRPr sz="950">
              <a:latin typeface="Arial"/>
              <a:cs typeface="Arial"/>
            </a:endParaRPr>
          </a:p>
        </p:txBody>
      </p:sp>
      <p:sp>
        <p:nvSpPr>
          <p:cNvPr id="252" name="object 252"/>
          <p:cNvSpPr/>
          <p:nvPr/>
        </p:nvSpPr>
        <p:spPr>
          <a:xfrm>
            <a:off x="6247614" y="2325317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27"/>
                </a:lnTo>
                <a:lnTo>
                  <a:pt x="46377" y="18527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6293992" y="2325583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80">
                <a:moveTo>
                  <a:pt x="0" y="17768"/>
                </a:moveTo>
                <a:lnTo>
                  <a:pt x="9275" y="17768"/>
                </a:lnTo>
                <a:lnTo>
                  <a:pt x="9275" y="0"/>
                </a:lnTo>
                <a:lnTo>
                  <a:pt x="0" y="0"/>
                </a:lnTo>
                <a:lnTo>
                  <a:pt x="0" y="17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6303267" y="2022245"/>
            <a:ext cx="0" cy="368300"/>
          </a:xfrm>
          <a:custGeom>
            <a:avLst/>
            <a:gdLst/>
            <a:ahLst/>
            <a:cxnLst/>
            <a:rect l="l" t="t" r="r" b="b"/>
            <a:pathLst>
              <a:path h="368300">
                <a:moveTo>
                  <a:pt x="0" y="0"/>
                </a:moveTo>
                <a:lnTo>
                  <a:pt x="0" y="367919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6293992" y="2003207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275" y="19037"/>
                </a:lnTo>
                <a:lnTo>
                  <a:pt x="9275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6303267" y="1699868"/>
            <a:ext cx="0" cy="303530"/>
          </a:xfrm>
          <a:custGeom>
            <a:avLst/>
            <a:gdLst/>
            <a:ahLst/>
            <a:cxnLst/>
            <a:rect l="l" t="t" r="r" b="b"/>
            <a:pathLst>
              <a:path h="303530">
                <a:moveTo>
                  <a:pt x="0" y="0"/>
                </a:moveTo>
                <a:lnTo>
                  <a:pt x="0" y="303338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6293992" y="1680830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275" y="19037"/>
                </a:lnTo>
                <a:lnTo>
                  <a:pt x="9275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6303267" y="1377492"/>
            <a:ext cx="0" cy="303530"/>
          </a:xfrm>
          <a:custGeom>
            <a:avLst/>
            <a:gdLst/>
            <a:ahLst/>
            <a:cxnLst/>
            <a:rect l="l" t="t" r="r" b="b"/>
            <a:pathLst>
              <a:path h="303530">
                <a:moveTo>
                  <a:pt x="0" y="0"/>
                </a:moveTo>
                <a:lnTo>
                  <a:pt x="0" y="303338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293992" y="1358454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275" y="19037"/>
                </a:lnTo>
                <a:lnTo>
                  <a:pt x="9275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6303267" y="1055116"/>
            <a:ext cx="0" cy="303530"/>
          </a:xfrm>
          <a:custGeom>
            <a:avLst/>
            <a:gdLst/>
            <a:ahLst/>
            <a:cxnLst/>
            <a:rect l="l" t="t" r="r" b="b"/>
            <a:pathLst>
              <a:path h="303530">
                <a:moveTo>
                  <a:pt x="0" y="0"/>
                </a:moveTo>
                <a:lnTo>
                  <a:pt x="0" y="303338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6293992" y="1036078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0" y="19037"/>
                </a:moveTo>
                <a:lnTo>
                  <a:pt x="9275" y="19037"/>
                </a:lnTo>
                <a:lnTo>
                  <a:pt x="9275" y="0"/>
                </a:lnTo>
                <a:lnTo>
                  <a:pt x="0" y="0"/>
                </a:lnTo>
                <a:lnTo>
                  <a:pt x="0" y="190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6303267" y="731470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0"/>
                </a:moveTo>
                <a:lnTo>
                  <a:pt x="0" y="304607"/>
                </a:lnTo>
              </a:path>
            </a:pathLst>
          </a:custGeom>
          <a:ln w="185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6293992" y="713701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68"/>
                </a:moveTo>
                <a:lnTo>
                  <a:pt x="9275" y="17768"/>
                </a:lnTo>
                <a:lnTo>
                  <a:pt x="9275" y="0"/>
                </a:lnTo>
                <a:lnTo>
                  <a:pt x="0" y="0"/>
                </a:lnTo>
                <a:lnTo>
                  <a:pt x="0" y="177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6303267" y="2325317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27"/>
                </a:lnTo>
                <a:lnTo>
                  <a:pt x="9275" y="18527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6247614" y="2003136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36"/>
                </a:lnTo>
                <a:lnTo>
                  <a:pt x="46377" y="18536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6303267" y="2003136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36"/>
                </a:lnTo>
                <a:lnTo>
                  <a:pt x="9275" y="18536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6247614" y="1680963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27"/>
                </a:lnTo>
                <a:lnTo>
                  <a:pt x="46377" y="18527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6303267" y="1680963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27"/>
                </a:lnTo>
                <a:lnTo>
                  <a:pt x="9275" y="18527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6247614" y="1358790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27"/>
                </a:lnTo>
                <a:lnTo>
                  <a:pt x="46377" y="18527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6303267" y="1358790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27"/>
                </a:lnTo>
                <a:lnTo>
                  <a:pt x="9275" y="18527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247614" y="1036617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27"/>
                </a:lnTo>
                <a:lnTo>
                  <a:pt x="46377" y="18527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6303267" y="1036617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27"/>
                </a:lnTo>
                <a:lnTo>
                  <a:pt x="9275" y="18527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6247614" y="713415"/>
            <a:ext cx="46990" cy="19050"/>
          </a:xfrm>
          <a:custGeom>
            <a:avLst/>
            <a:gdLst/>
            <a:ahLst/>
            <a:cxnLst/>
            <a:rect l="l" t="t" r="r" b="b"/>
            <a:pathLst>
              <a:path w="46989" h="19050">
                <a:moveTo>
                  <a:pt x="46377" y="0"/>
                </a:moveTo>
                <a:lnTo>
                  <a:pt x="0" y="0"/>
                </a:lnTo>
                <a:lnTo>
                  <a:pt x="0" y="18527"/>
                </a:lnTo>
                <a:lnTo>
                  <a:pt x="46377" y="18527"/>
                </a:lnTo>
                <a:lnTo>
                  <a:pt x="46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6303267" y="713415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9275" y="0"/>
                </a:moveTo>
                <a:lnTo>
                  <a:pt x="0" y="0"/>
                </a:lnTo>
                <a:lnTo>
                  <a:pt x="0" y="18527"/>
                </a:lnTo>
                <a:lnTo>
                  <a:pt x="9275" y="18527"/>
                </a:lnTo>
                <a:lnTo>
                  <a:pt x="9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6510419" y="1336575"/>
            <a:ext cx="2686361" cy="1053589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6300089" y="1401850"/>
            <a:ext cx="1913255" cy="941069"/>
          </a:xfrm>
          <a:custGeom>
            <a:avLst/>
            <a:gdLst/>
            <a:ahLst/>
            <a:cxnLst/>
            <a:rect l="l" t="t" r="r" b="b"/>
            <a:pathLst>
              <a:path w="1913254" h="941069">
                <a:moveTo>
                  <a:pt x="236353" y="832604"/>
                </a:moveTo>
                <a:lnTo>
                  <a:pt x="0" y="924573"/>
                </a:lnTo>
                <a:lnTo>
                  <a:pt x="6355" y="940879"/>
                </a:lnTo>
                <a:lnTo>
                  <a:pt x="246143" y="847573"/>
                </a:lnTo>
                <a:lnTo>
                  <a:pt x="259831" y="833900"/>
                </a:lnTo>
                <a:lnTo>
                  <a:pt x="235055" y="833900"/>
                </a:lnTo>
                <a:lnTo>
                  <a:pt x="236353" y="832604"/>
                </a:lnTo>
                <a:close/>
              </a:path>
              <a:path w="1913254" h="941069">
                <a:moveTo>
                  <a:pt x="238070" y="831936"/>
                </a:moveTo>
                <a:lnTo>
                  <a:pt x="236353" y="832604"/>
                </a:lnTo>
                <a:lnTo>
                  <a:pt x="235055" y="833900"/>
                </a:lnTo>
                <a:lnTo>
                  <a:pt x="238070" y="831936"/>
                </a:lnTo>
                <a:close/>
              </a:path>
              <a:path w="1913254" h="941069">
                <a:moveTo>
                  <a:pt x="261798" y="831936"/>
                </a:moveTo>
                <a:lnTo>
                  <a:pt x="238070" y="831936"/>
                </a:lnTo>
                <a:lnTo>
                  <a:pt x="235055" y="833900"/>
                </a:lnTo>
                <a:lnTo>
                  <a:pt x="259831" y="833900"/>
                </a:lnTo>
                <a:lnTo>
                  <a:pt x="261798" y="831936"/>
                </a:lnTo>
                <a:close/>
              </a:path>
              <a:path w="1913254" h="941069">
                <a:moveTo>
                  <a:pt x="1908425" y="0"/>
                </a:moveTo>
                <a:lnTo>
                  <a:pt x="952709" y="267962"/>
                </a:lnTo>
                <a:lnTo>
                  <a:pt x="473735" y="595539"/>
                </a:lnTo>
                <a:lnTo>
                  <a:pt x="236353" y="832604"/>
                </a:lnTo>
                <a:lnTo>
                  <a:pt x="238070" y="831936"/>
                </a:lnTo>
                <a:lnTo>
                  <a:pt x="261798" y="831936"/>
                </a:lnTo>
                <a:lnTo>
                  <a:pt x="484471" y="609520"/>
                </a:lnTo>
                <a:lnTo>
                  <a:pt x="484299" y="609520"/>
                </a:lnTo>
                <a:lnTo>
                  <a:pt x="485501" y="608491"/>
                </a:lnTo>
                <a:lnTo>
                  <a:pt x="485804" y="608491"/>
                </a:lnTo>
                <a:lnTo>
                  <a:pt x="959713" y="284431"/>
                </a:lnTo>
                <a:lnTo>
                  <a:pt x="958893" y="284431"/>
                </a:lnTo>
                <a:lnTo>
                  <a:pt x="961470" y="283230"/>
                </a:lnTo>
                <a:lnTo>
                  <a:pt x="963175" y="283230"/>
                </a:lnTo>
                <a:lnTo>
                  <a:pt x="1913235" y="16812"/>
                </a:lnTo>
                <a:lnTo>
                  <a:pt x="1908425" y="0"/>
                </a:lnTo>
                <a:close/>
              </a:path>
              <a:path w="1913254" h="941069">
                <a:moveTo>
                  <a:pt x="485501" y="608491"/>
                </a:moveTo>
                <a:lnTo>
                  <a:pt x="484299" y="609520"/>
                </a:lnTo>
                <a:lnTo>
                  <a:pt x="484844" y="609147"/>
                </a:lnTo>
                <a:lnTo>
                  <a:pt x="485501" y="608491"/>
                </a:lnTo>
                <a:close/>
              </a:path>
              <a:path w="1913254" h="941069">
                <a:moveTo>
                  <a:pt x="484844" y="609147"/>
                </a:moveTo>
                <a:lnTo>
                  <a:pt x="484299" y="609520"/>
                </a:lnTo>
                <a:lnTo>
                  <a:pt x="484471" y="609520"/>
                </a:lnTo>
                <a:lnTo>
                  <a:pt x="484844" y="609147"/>
                </a:lnTo>
                <a:close/>
              </a:path>
              <a:path w="1913254" h="941069">
                <a:moveTo>
                  <a:pt x="485804" y="608491"/>
                </a:moveTo>
                <a:lnTo>
                  <a:pt x="485501" y="608491"/>
                </a:lnTo>
                <a:lnTo>
                  <a:pt x="484844" y="609147"/>
                </a:lnTo>
                <a:lnTo>
                  <a:pt x="485804" y="608491"/>
                </a:lnTo>
                <a:close/>
              </a:path>
              <a:path w="1913254" h="941069">
                <a:moveTo>
                  <a:pt x="961470" y="283230"/>
                </a:moveTo>
                <a:lnTo>
                  <a:pt x="958893" y="284431"/>
                </a:lnTo>
                <a:lnTo>
                  <a:pt x="960284" y="284041"/>
                </a:lnTo>
                <a:lnTo>
                  <a:pt x="961470" y="283230"/>
                </a:lnTo>
                <a:close/>
              </a:path>
              <a:path w="1913254" h="941069">
                <a:moveTo>
                  <a:pt x="960284" y="284041"/>
                </a:moveTo>
                <a:lnTo>
                  <a:pt x="958893" y="284431"/>
                </a:lnTo>
                <a:lnTo>
                  <a:pt x="959713" y="284431"/>
                </a:lnTo>
                <a:lnTo>
                  <a:pt x="960284" y="284041"/>
                </a:lnTo>
                <a:close/>
              </a:path>
              <a:path w="1913254" h="941069">
                <a:moveTo>
                  <a:pt x="963175" y="283230"/>
                </a:moveTo>
                <a:lnTo>
                  <a:pt x="961470" y="283230"/>
                </a:lnTo>
                <a:lnTo>
                  <a:pt x="960284" y="284041"/>
                </a:lnTo>
                <a:lnTo>
                  <a:pt x="963175" y="28323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6272349" y="2303702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30918" y="0"/>
                </a:moveTo>
                <a:lnTo>
                  <a:pt x="18884" y="2425"/>
                </a:lnTo>
                <a:lnTo>
                  <a:pt x="9056" y="9041"/>
                </a:lnTo>
                <a:lnTo>
                  <a:pt x="2429" y="18856"/>
                </a:lnTo>
                <a:lnTo>
                  <a:pt x="0" y="30879"/>
                </a:lnTo>
                <a:lnTo>
                  <a:pt x="2429" y="42897"/>
                </a:lnTo>
                <a:lnTo>
                  <a:pt x="9056" y="52713"/>
                </a:lnTo>
                <a:lnTo>
                  <a:pt x="18884" y="59331"/>
                </a:lnTo>
                <a:lnTo>
                  <a:pt x="30918" y="61758"/>
                </a:lnTo>
                <a:lnTo>
                  <a:pt x="42952" y="59331"/>
                </a:lnTo>
                <a:lnTo>
                  <a:pt x="52779" y="52713"/>
                </a:lnTo>
                <a:lnTo>
                  <a:pt x="59406" y="42897"/>
                </a:lnTo>
                <a:lnTo>
                  <a:pt x="61836" y="30879"/>
                </a:lnTo>
                <a:lnTo>
                  <a:pt x="59406" y="18856"/>
                </a:lnTo>
                <a:lnTo>
                  <a:pt x="52779" y="9041"/>
                </a:lnTo>
                <a:lnTo>
                  <a:pt x="42952" y="2425"/>
                </a:lnTo>
                <a:lnTo>
                  <a:pt x="30918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6272349" y="2303702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61836" y="30879"/>
                </a:moveTo>
                <a:lnTo>
                  <a:pt x="59406" y="42897"/>
                </a:lnTo>
                <a:lnTo>
                  <a:pt x="52779" y="52713"/>
                </a:lnTo>
                <a:lnTo>
                  <a:pt x="42952" y="59331"/>
                </a:lnTo>
                <a:lnTo>
                  <a:pt x="30918" y="61758"/>
                </a:lnTo>
                <a:lnTo>
                  <a:pt x="18884" y="59331"/>
                </a:lnTo>
                <a:lnTo>
                  <a:pt x="9056" y="52713"/>
                </a:lnTo>
                <a:lnTo>
                  <a:pt x="2429" y="42897"/>
                </a:lnTo>
                <a:lnTo>
                  <a:pt x="0" y="30879"/>
                </a:lnTo>
                <a:lnTo>
                  <a:pt x="2429" y="18856"/>
                </a:lnTo>
                <a:lnTo>
                  <a:pt x="9056" y="9041"/>
                </a:lnTo>
                <a:lnTo>
                  <a:pt x="18884" y="2425"/>
                </a:lnTo>
                <a:lnTo>
                  <a:pt x="30918" y="0"/>
                </a:lnTo>
                <a:lnTo>
                  <a:pt x="42952" y="2425"/>
                </a:lnTo>
                <a:lnTo>
                  <a:pt x="52779" y="9041"/>
                </a:lnTo>
                <a:lnTo>
                  <a:pt x="59406" y="18856"/>
                </a:lnTo>
                <a:lnTo>
                  <a:pt x="61836" y="30879"/>
                </a:lnTo>
              </a:path>
            </a:pathLst>
          </a:custGeom>
          <a:ln w="3175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6510419" y="2211065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30918" y="0"/>
                </a:moveTo>
                <a:lnTo>
                  <a:pt x="18884" y="2425"/>
                </a:lnTo>
                <a:lnTo>
                  <a:pt x="9056" y="9041"/>
                </a:lnTo>
                <a:lnTo>
                  <a:pt x="2429" y="18856"/>
                </a:lnTo>
                <a:lnTo>
                  <a:pt x="0" y="30879"/>
                </a:lnTo>
                <a:lnTo>
                  <a:pt x="2429" y="42897"/>
                </a:lnTo>
                <a:lnTo>
                  <a:pt x="9056" y="52713"/>
                </a:lnTo>
                <a:lnTo>
                  <a:pt x="18884" y="59331"/>
                </a:lnTo>
                <a:lnTo>
                  <a:pt x="30918" y="61758"/>
                </a:lnTo>
                <a:lnTo>
                  <a:pt x="42952" y="59331"/>
                </a:lnTo>
                <a:lnTo>
                  <a:pt x="52779" y="52713"/>
                </a:lnTo>
                <a:lnTo>
                  <a:pt x="59406" y="42897"/>
                </a:lnTo>
                <a:lnTo>
                  <a:pt x="61836" y="30879"/>
                </a:lnTo>
                <a:lnTo>
                  <a:pt x="59406" y="18856"/>
                </a:lnTo>
                <a:lnTo>
                  <a:pt x="52779" y="9041"/>
                </a:lnTo>
                <a:lnTo>
                  <a:pt x="42952" y="2425"/>
                </a:lnTo>
                <a:lnTo>
                  <a:pt x="30918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6510419" y="2211065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61836" y="30879"/>
                </a:moveTo>
                <a:lnTo>
                  <a:pt x="59406" y="42897"/>
                </a:lnTo>
                <a:lnTo>
                  <a:pt x="52779" y="52713"/>
                </a:lnTo>
                <a:lnTo>
                  <a:pt x="42952" y="59331"/>
                </a:lnTo>
                <a:lnTo>
                  <a:pt x="30918" y="61758"/>
                </a:lnTo>
                <a:lnTo>
                  <a:pt x="18884" y="59331"/>
                </a:lnTo>
                <a:lnTo>
                  <a:pt x="9056" y="52713"/>
                </a:lnTo>
                <a:lnTo>
                  <a:pt x="2429" y="42897"/>
                </a:lnTo>
                <a:lnTo>
                  <a:pt x="0" y="30879"/>
                </a:lnTo>
                <a:lnTo>
                  <a:pt x="2429" y="18856"/>
                </a:lnTo>
                <a:lnTo>
                  <a:pt x="9056" y="9041"/>
                </a:lnTo>
                <a:lnTo>
                  <a:pt x="18884" y="2425"/>
                </a:lnTo>
                <a:lnTo>
                  <a:pt x="30918" y="0"/>
                </a:lnTo>
                <a:lnTo>
                  <a:pt x="42952" y="2425"/>
                </a:lnTo>
                <a:lnTo>
                  <a:pt x="52779" y="9041"/>
                </a:lnTo>
                <a:lnTo>
                  <a:pt x="59406" y="18856"/>
                </a:lnTo>
                <a:lnTo>
                  <a:pt x="61836" y="30879"/>
                </a:lnTo>
              </a:path>
            </a:pathLst>
          </a:custGeom>
          <a:ln w="3175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6748489" y="1973286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30918" y="0"/>
                </a:moveTo>
                <a:lnTo>
                  <a:pt x="18877" y="2424"/>
                </a:lnTo>
                <a:lnTo>
                  <a:pt x="9050" y="9038"/>
                </a:lnTo>
                <a:lnTo>
                  <a:pt x="2427" y="18853"/>
                </a:lnTo>
                <a:lnTo>
                  <a:pt x="0" y="30879"/>
                </a:lnTo>
                <a:lnTo>
                  <a:pt x="2427" y="42902"/>
                </a:lnTo>
                <a:lnTo>
                  <a:pt x="9050" y="52720"/>
                </a:lnTo>
                <a:lnTo>
                  <a:pt x="18877" y="59339"/>
                </a:lnTo>
                <a:lnTo>
                  <a:pt x="30918" y="61766"/>
                </a:lnTo>
                <a:lnTo>
                  <a:pt x="42959" y="59339"/>
                </a:lnTo>
                <a:lnTo>
                  <a:pt x="52786" y="52720"/>
                </a:lnTo>
                <a:lnTo>
                  <a:pt x="59408" y="42902"/>
                </a:lnTo>
                <a:lnTo>
                  <a:pt x="61836" y="30879"/>
                </a:lnTo>
                <a:lnTo>
                  <a:pt x="59408" y="18853"/>
                </a:lnTo>
                <a:lnTo>
                  <a:pt x="52786" y="9038"/>
                </a:lnTo>
                <a:lnTo>
                  <a:pt x="42959" y="2424"/>
                </a:lnTo>
                <a:lnTo>
                  <a:pt x="30918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6748489" y="1973286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61836" y="30879"/>
                </a:moveTo>
                <a:lnTo>
                  <a:pt x="59408" y="42902"/>
                </a:lnTo>
                <a:lnTo>
                  <a:pt x="52786" y="52720"/>
                </a:lnTo>
                <a:lnTo>
                  <a:pt x="42959" y="59339"/>
                </a:lnTo>
                <a:lnTo>
                  <a:pt x="30918" y="61766"/>
                </a:lnTo>
                <a:lnTo>
                  <a:pt x="18877" y="59339"/>
                </a:lnTo>
                <a:lnTo>
                  <a:pt x="9050" y="52720"/>
                </a:lnTo>
                <a:lnTo>
                  <a:pt x="2427" y="42902"/>
                </a:lnTo>
                <a:lnTo>
                  <a:pt x="0" y="30879"/>
                </a:lnTo>
                <a:lnTo>
                  <a:pt x="2427" y="18853"/>
                </a:lnTo>
                <a:lnTo>
                  <a:pt x="9050" y="9038"/>
                </a:lnTo>
                <a:lnTo>
                  <a:pt x="18877" y="2424"/>
                </a:lnTo>
                <a:lnTo>
                  <a:pt x="30918" y="0"/>
                </a:lnTo>
                <a:lnTo>
                  <a:pt x="42959" y="2424"/>
                </a:lnTo>
                <a:lnTo>
                  <a:pt x="52786" y="9038"/>
                </a:lnTo>
                <a:lnTo>
                  <a:pt x="59408" y="18853"/>
                </a:lnTo>
                <a:lnTo>
                  <a:pt x="61836" y="30879"/>
                </a:lnTo>
              </a:path>
            </a:pathLst>
          </a:custGeom>
          <a:ln w="3175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7225660" y="1646996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30918" y="0"/>
                </a:moveTo>
                <a:lnTo>
                  <a:pt x="18877" y="2424"/>
                </a:lnTo>
                <a:lnTo>
                  <a:pt x="9050" y="9038"/>
                </a:lnTo>
                <a:lnTo>
                  <a:pt x="2427" y="18853"/>
                </a:lnTo>
                <a:lnTo>
                  <a:pt x="0" y="30879"/>
                </a:lnTo>
                <a:lnTo>
                  <a:pt x="2427" y="42905"/>
                </a:lnTo>
                <a:lnTo>
                  <a:pt x="9050" y="52719"/>
                </a:lnTo>
                <a:lnTo>
                  <a:pt x="18877" y="59333"/>
                </a:lnTo>
                <a:lnTo>
                  <a:pt x="30918" y="61758"/>
                </a:lnTo>
                <a:lnTo>
                  <a:pt x="42959" y="59333"/>
                </a:lnTo>
                <a:lnTo>
                  <a:pt x="52786" y="52719"/>
                </a:lnTo>
                <a:lnTo>
                  <a:pt x="59408" y="42905"/>
                </a:lnTo>
                <a:lnTo>
                  <a:pt x="61836" y="30879"/>
                </a:lnTo>
                <a:lnTo>
                  <a:pt x="59408" y="18853"/>
                </a:lnTo>
                <a:lnTo>
                  <a:pt x="52786" y="9038"/>
                </a:lnTo>
                <a:lnTo>
                  <a:pt x="42959" y="2424"/>
                </a:lnTo>
                <a:lnTo>
                  <a:pt x="30918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7225660" y="1646996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61836" y="30879"/>
                </a:moveTo>
                <a:lnTo>
                  <a:pt x="59408" y="42905"/>
                </a:lnTo>
                <a:lnTo>
                  <a:pt x="52786" y="52719"/>
                </a:lnTo>
                <a:lnTo>
                  <a:pt x="42959" y="59333"/>
                </a:lnTo>
                <a:lnTo>
                  <a:pt x="30918" y="61758"/>
                </a:lnTo>
                <a:lnTo>
                  <a:pt x="18877" y="59333"/>
                </a:lnTo>
                <a:lnTo>
                  <a:pt x="9050" y="52719"/>
                </a:lnTo>
                <a:lnTo>
                  <a:pt x="2427" y="42905"/>
                </a:lnTo>
                <a:lnTo>
                  <a:pt x="0" y="30879"/>
                </a:lnTo>
                <a:lnTo>
                  <a:pt x="2427" y="18853"/>
                </a:lnTo>
                <a:lnTo>
                  <a:pt x="9050" y="9038"/>
                </a:lnTo>
                <a:lnTo>
                  <a:pt x="18877" y="2424"/>
                </a:lnTo>
                <a:lnTo>
                  <a:pt x="30918" y="0"/>
                </a:lnTo>
                <a:lnTo>
                  <a:pt x="42959" y="2424"/>
                </a:lnTo>
                <a:lnTo>
                  <a:pt x="52786" y="9038"/>
                </a:lnTo>
                <a:lnTo>
                  <a:pt x="59408" y="18853"/>
                </a:lnTo>
                <a:lnTo>
                  <a:pt x="61836" y="30879"/>
                </a:lnTo>
              </a:path>
            </a:pathLst>
          </a:custGeom>
          <a:ln w="3175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8180002" y="1379377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30918" y="0"/>
                </a:moveTo>
                <a:lnTo>
                  <a:pt x="18877" y="2424"/>
                </a:lnTo>
                <a:lnTo>
                  <a:pt x="9050" y="9038"/>
                </a:lnTo>
                <a:lnTo>
                  <a:pt x="2427" y="18853"/>
                </a:lnTo>
                <a:lnTo>
                  <a:pt x="0" y="30879"/>
                </a:lnTo>
                <a:lnTo>
                  <a:pt x="2427" y="42905"/>
                </a:lnTo>
                <a:lnTo>
                  <a:pt x="9050" y="52719"/>
                </a:lnTo>
                <a:lnTo>
                  <a:pt x="18877" y="59333"/>
                </a:lnTo>
                <a:lnTo>
                  <a:pt x="30918" y="61758"/>
                </a:lnTo>
                <a:lnTo>
                  <a:pt x="42959" y="59333"/>
                </a:lnTo>
                <a:lnTo>
                  <a:pt x="52786" y="52719"/>
                </a:lnTo>
                <a:lnTo>
                  <a:pt x="59408" y="42905"/>
                </a:lnTo>
                <a:lnTo>
                  <a:pt x="61836" y="30879"/>
                </a:lnTo>
                <a:lnTo>
                  <a:pt x="59408" y="18853"/>
                </a:lnTo>
                <a:lnTo>
                  <a:pt x="52786" y="9038"/>
                </a:lnTo>
                <a:lnTo>
                  <a:pt x="42959" y="2424"/>
                </a:lnTo>
                <a:lnTo>
                  <a:pt x="30918" y="0"/>
                </a:lnTo>
                <a:close/>
              </a:path>
            </a:pathLst>
          </a:custGeom>
          <a:solidFill>
            <a:srgbClr val="B004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8180002" y="1379377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29" h="62230">
                <a:moveTo>
                  <a:pt x="61836" y="30879"/>
                </a:moveTo>
                <a:lnTo>
                  <a:pt x="59408" y="42905"/>
                </a:lnTo>
                <a:lnTo>
                  <a:pt x="52786" y="52719"/>
                </a:lnTo>
                <a:lnTo>
                  <a:pt x="42959" y="59333"/>
                </a:lnTo>
                <a:lnTo>
                  <a:pt x="30918" y="61758"/>
                </a:lnTo>
                <a:lnTo>
                  <a:pt x="18877" y="59333"/>
                </a:lnTo>
                <a:lnTo>
                  <a:pt x="9050" y="52719"/>
                </a:lnTo>
                <a:lnTo>
                  <a:pt x="2427" y="42905"/>
                </a:lnTo>
                <a:lnTo>
                  <a:pt x="0" y="30879"/>
                </a:lnTo>
                <a:lnTo>
                  <a:pt x="2427" y="18853"/>
                </a:lnTo>
                <a:lnTo>
                  <a:pt x="9050" y="9038"/>
                </a:lnTo>
                <a:lnTo>
                  <a:pt x="18877" y="2424"/>
                </a:lnTo>
                <a:lnTo>
                  <a:pt x="30918" y="0"/>
                </a:lnTo>
                <a:lnTo>
                  <a:pt x="42959" y="2424"/>
                </a:lnTo>
                <a:lnTo>
                  <a:pt x="52786" y="9038"/>
                </a:lnTo>
                <a:lnTo>
                  <a:pt x="59408" y="18853"/>
                </a:lnTo>
                <a:lnTo>
                  <a:pt x="61836" y="30879"/>
                </a:lnTo>
              </a:path>
            </a:pathLst>
          </a:custGeom>
          <a:ln w="3175">
            <a:solidFill>
              <a:srgbClr val="B0049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 txBox="1"/>
          <p:nvPr/>
        </p:nvSpPr>
        <p:spPr>
          <a:xfrm>
            <a:off x="7530386" y="2458779"/>
            <a:ext cx="40322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15" dirty="0">
                <a:latin typeface="Arial"/>
                <a:cs typeface="Arial"/>
              </a:rPr>
              <a:t>W</a:t>
            </a:r>
            <a:r>
              <a:rPr sz="950" b="1" spc="-10" dirty="0">
                <a:latin typeface="Arial"/>
                <a:cs typeface="Arial"/>
              </a:rPr>
              <a:t>e</a:t>
            </a:r>
            <a:r>
              <a:rPr sz="950" b="1" spc="-5" dirty="0">
                <a:latin typeface="Arial"/>
                <a:cs typeface="Arial"/>
              </a:rPr>
              <a:t>e</a:t>
            </a:r>
            <a:r>
              <a:rPr sz="950" b="1" spc="-10" dirty="0">
                <a:latin typeface="Arial"/>
                <a:cs typeface="Arial"/>
              </a:rPr>
              <a:t>k</a:t>
            </a:r>
            <a:r>
              <a:rPr sz="950" b="1" spc="-5" dirty="0">
                <a:latin typeface="Arial"/>
                <a:cs typeface="Arial"/>
              </a:rPr>
              <a:t>s</a:t>
            </a:r>
            <a:endParaRPr sz="950">
              <a:latin typeface="Arial"/>
              <a:cs typeface="Arial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5837088" y="1159139"/>
            <a:ext cx="159385" cy="7067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-10" dirty="0">
                <a:latin typeface="Arial"/>
                <a:cs typeface="Arial"/>
              </a:rPr>
              <a:t>Patients</a:t>
            </a:r>
            <a:r>
              <a:rPr sz="950" b="1" spc="-70" dirty="0">
                <a:latin typeface="Arial"/>
                <a:cs typeface="Arial"/>
              </a:rPr>
              <a:t> </a:t>
            </a:r>
            <a:r>
              <a:rPr sz="950" b="1" spc="-10" dirty="0">
                <a:latin typeface="Arial"/>
                <a:cs typeface="Arial"/>
              </a:rPr>
              <a:t>(%)</a:t>
            </a:r>
            <a:endParaRPr sz="950">
              <a:latin typeface="Arial"/>
              <a:cs typeface="Arial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6257588" y="2386728"/>
            <a:ext cx="56832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50190" algn="l"/>
                <a:tab pos="488315" algn="l"/>
              </a:tabLst>
            </a:pPr>
            <a:r>
              <a:rPr sz="950" b="1" spc="-5" dirty="0">
                <a:latin typeface="Arial"/>
                <a:cs typeface="Arial"/>
              </a:rPr>
              <a:t>0	2	4</a:t>
            </a:r>
            <a:endParaRPr sz="950">
              <a:latin typeface="Arial"/>
              <a:cs typeface="Arial"/>
            </a:endParaRPr>
          </a:p>
        </p:txBody>
      </p:sp>
      <p:sp>
        <p:nvSpPr>
          <p:cNvPr id="290" name="object 290"/>
          <p:cNvSpPr txBox="1"/>
          <p:nvPr/>
        </p:nvSpPr>
        <p:spPr>
          <a:xfrm>
            <a:off x="7210899" y="2386728"/>
            <a:ext cx="9207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8</a:t>
            </a:r>
            <a:endParaRPr sz="950">
              <a:latin typeface="Arial"/>
              <a:cs typeface="Arial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8131230" y="2386728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16</a:t>
            </a:r>
            <a:endParaRPr sz="950">
              <a:latin typeface="Arial"/>
              <a:cs typeface="Arial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9006215" y="1100087"/>
            <a:ext cx="295910" cy="1898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050" b="1" spc="-5" dirty="0">
                <a:solidFill>
                  <a:srgbClr val="556184"/>
                </a:solidFill>
                <a:latin typeface="Arial"/>
                <a:cs typeface="Arial"/>
              </a:rPr>
              <a:t>60</a:t>
            </a:r>
            <a:r>
              <a:rPr sz="1050" b="1" spc="25" dirty="0">
                <a:solidFill>
                  <a:srgbClr val="556184"/>
                </a:solidFill>
                <a:latin typeface="Arial"/>
                <a:cs typeface="Arial"/>
              </a:rPr>
              <a:t>%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9085572" y="2386728"/>
            <a:ext cx="159385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5" dirty="0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294" name="object 294"/>
          <p:cNvSpPr txBox="1"/>
          <p:nvPr/>
        </p:nvSpPr>
        <p:spPr>
          <a:xfrm>
            <a:off x="7048865" y="659949"/>
            <a:ext cx="1638935" cy="692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30225">
              <a:lnSpc>
                <a:spcPct val="119000"/>
              </a:lnSpc>
              <a:spcBef>
                <a:spcPts val="95"/>
              </a:spcBef>
            </a:pPr>
            <a:r>
              <a:rPr sz="950" spc="5" dirty="0">
                <a:latin typeface="Arial"/>
                <a:cs typeface="Arial"/>
              </a:rPr>
              <a:t>LEBRI Induction  LEBRI</a:t>
            </a:r>
            <a:r>
              <a:rPr sz="950" spc="-7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Maintenance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spc="5" dirty="0">
                <a:latin typeface="Arial"/>
                <a:cs typeface="Arial"/>
              </a:rPr>
              <a:t>(pooled </a:t>
            </a:r>
            <a:r>
              <a:rPr sz="950" spc="10" dirty="0">
                <a:latin typeface="Arial"/>
                <a:cs typeface="Arial"/>
              </a:rPr>
              <a:t>Q2W </a:t>
            </a:r>
            <a:r>
              <a:rPr sz="950" spc="5" dirty="0">
                <a:latin typeface="Arial"/>
                <a:cs typeface="Arial"/>
              </a:rPr>
              <a:t>and </a:t>
            </a:r>
            <a:r>
              <a:rPr sz="950" spc="10" dirty="0">
                <a:latin typeface="Arial"/>
                <a:cs typeface="Arial"/>
              </a:rPr>
              <a:t>Q4W</a:t>
            </a:r>
            <a:r>
              <a:rPr sz="950" spc="-130" dirty="0">
                <a:latin typeface="Arial"/>
                <a:cs typeface="Arial"/>
              </a:rPr>
              <a:t> </a:t>
            </a:r>
            <a:r>
              <a:rPr sz="950" spc="5" dirty="0">
                <a:latin typeface="Arial"/>
                <a:cs typeface="Arial"/>
              </a:rPr>
              <a:t>arms)</a:t>
            </a:r>
            <a:endParaRPr sz="950">
              <a:latin typeface="Arial"/>
              <a:cs typeface="Arial"/>
            </a:endParaRPr>
          </a:p>
          <a:p>
            <a:pPr marL="1088390">
              <a:lnSpc>
                <a:spcPct val="100000"/>
              </a:lnSpc>
              <a:spcBef>
                <a:spcPts val="114"/>
              </a:spcBef>
            </a:pPr>
            <a:r>
              <a:rPr sz="1050" b="1" spc="5" dirty="0">
                <a:solidFill>
                  <a:srgbClr val="B0049D"/>
                </a:solidFill>
                <a:latin typeface="Arial"/>
                <a:cs typeface="Arial"/>
              </a:rPr>
              <a:t>57%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8135353" y="1552982"/>
            <a:ext cx="261620" cy="1689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b="1" spc="-20" dirty="0">
                <a:solidFill>
                  <a:srgbClr val="D462B8"/>
                </a:solidFill>
                <a:latin typeface="Arial"/>
                <a:cs typeface="Arial"/>
              </a:rPr>
              <a:t>51</a:t>
            </a:r>
            <a:r>
              <a:rPr sz="950" b="1" spc="-10" dirty="0">
                <a:solidFill>
                  <a:srgbClr val="D462B8"/>
                </a:solidFill>
                <a:latin typeface="Arial"/>
                <a:cs typeface="Arial"/>
              </a:rPr>
              <a:t>%</a:t>
            </a:r>
            <a:endParaRPr sz="950">
              <a:latin typeface="Arial"/>
              <a:cs typeface="Arial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9055684" y="1233896"/>
            <a:ext cx="847725" cy="45593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71780" marR="5080">
              <a:lnSpc>
                <a:spcPts val="1300"/>
              </a:lnSpc>
              <a:spcBef>
                <a:spcPts val="195"/>
              </a:spcBef>
            </a:pPr>
            <a:r>
              <a:rPr sz="800" spc="5" dirty="0">
                <a:latin typeface="Arial"/>
                <a:cs typeface="Arial"/>
              </a:rPr>
              <a:t>as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observed  NRI/MI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695"/>
              </a:lnSpc>
            </a:pPr>
            <a:r>
              <a:rPr sz="950" b="1" spc="-20" dirty="0">
                <a:solidFill>
                  <a:srgbClr val="8B92AB"/>
                </a:solidFill>
                <a:latin typeface="Arial"/>
                <a:cs typeface="Arial"/>
              </a:rPr>
              <a:t>53%</a:t>
            </a:r>
            <a:endParaRPr sz="950">
              <a:latin typeface="Arial"/>
              <a:cs typeface="Arial"/>
            </a:endParaRPr>
          </a:p>
        </p:txBody>
      </p:sp>
      <p:sp>
        <p:nvSpPr>
          <p:cNvPr id="297" name="object 297"/>
          <p:cNvSpPr txBox="1"/>
          <p:nvPr/>
        </p:nvSpPr>
        <p:spPr>
          <a:xfrm>
            <a:off x="5805391" y="2659494"/>
            <a:ext cx="5374640" cy="5321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46379">
              <a:lnSpc>
                <a:spcPct val="100000"/>
              </a:lnSpc>
              <a:spcBef>
                <a:spcPts val="120"/>
              </a:spcBef>
              <a:tabLst>
                <a:tab pos="727075" algn="l"/>
                <a:tab pos="981710" algn="l"/>
                <a:tab pos="1432560" algn="l"/>
                <a:tab pos="2397760" algn="l"/>
                <a:tab pos="3352165" algn="l"/>
              </a:tabLst>
            </a:pPr>
            <a:r>
              <a:rPr sz="975" spc="15" baseline="4273" dirty="0">
                <a:latin typeface="Arial"/>
                <a:cs typeface="Arial"/>
              </a:rPr>
              <a:t>Nx</a:t>
            </a:r>
            <a:r>
              <a:rPr sz="750" spc="15" baseline="33333" dirty="0">
                <a:latin typeface="Arial"/>
                <a:cs typeface="Arial"/>
              </a:rPr>
              <a:t>a   </a:t>
            </a:r>
            <a:r>
              <a:rPr sz="750" spc="52" baseline="33333" dirty="0">
                <a:latin typeface="Arial"/>
                <a:cs typeface="Arial"/>
              </a:rPr>
              <a:t> </a:t>
            </a:r>
            <a:r>
              <a:rPr sz="650" spc="10" dirty="0">
                <a:latin typeface="Arial"/>
                <a:cs typeface="Arial"/>
              </a:rPr>
              <a:t>86	86	83	76	61	55</a:t>
            </a:r>
            <a:endParaRPr sz="650">
              <a:latin typeface="Arial"/>
              <a:cs typeface="Arial"/>
            </a:endParaRPr>
          </a:p>
          <a:p>
            <a:pPr marL="50800" marR="43180">
              <a:lnSpc>
                <a:spcPct val="103099"/>
              </a:lnSpc>
              <a:spcBef>
                <a:spcPts val="630"/>
              </a:spcBef>
            </a:pPr>
            <a:r>
              <a:rPr sz="525" baseline="23809" dirty="0">
                <a:latin typeface="Arial"/>
                <a:cs typeface="Arial"/>
              </a:rPr>
              <a:t>a</a:t>
            </a:r>
            <a:r>
              <a:rPr sz="500" dirty="0">
                <a:latin typeface="Arial"/>
                <a:cs typeface="Arial"/>
              </a:rPr>
              <a:t>As </a:t>
            </a:r>
            <a:r>
              <a:rPr sz="500" spc="5" dirty="0">
                <a:latin typeface="Arial"/>
                <a:cs typeface="Arial"/>
              </a:rPr>
              <a:t>observed; </a:t>
            </a:r>
            <a:r>
              <a:rPr sz="525" baseline="23809" dirty="0">
                <a:latin typeface="Arial"/>
                <a:cs typeface="Arial"/>
              </a:rPr>
              <a:t>b</a:t>
            </a:r>
            <a:r>
              <a:rPr sz="500" dirty="0">
                <a:latin typeface="Arial"/>
                <a:cs typeface="Arial"/>
              </a:rPr>
              <a:t>In </a:t>
            </a:r>
            <a:r>
              <a:rPr sz="500" spc="5" dirty="0">
                <a:latin typeface="Arial"/>
                <a:cs typeface="Arial"/>
              </a:rPr>
              <a:t>ADvocate </a:t>
            </a:r>
            <a:r>
              <a:rPr sz="500" spc="10" dirty="0">
                <a:latin typeface="Arial"/>
                <a:cs typeface="Arial"/>
              </a:rPr>
              <a:t>1 and </a:t>
            </a:r>
            <a:r>
              <a:rPr sz="500" spc="5" dirty="0">
                <a:latin typeface="Arial"/>
                <a:cs typeface="Arial"/>
              </a:rPr>
              <a:t>ADvocate2, patients </a:t>
            </a:r>
            <a:r>
              <a:rPr sz="500" dirty="0">
                <a:latin typeface="Arial"/>
                <a:cs typeface="Arial"/>
              </a:rPr>
              <a:t>who </a:t>
            </a:r>
            <a:r>
              <a:rPr sz="500" spc="5" dirty="0">
                <a:latin typeface="Arial"/>
                <a:cs typeface="Arial"/>
              </a:rPr>
              <a:t>discontinued treatment </a:t>
            </a:r>
            <a:r>
              <a:rPr sz="500" spc="10" dirty="0">
                <a:latin typeface="Arial"/>
                <a:cs typeface="Arial"/>
              </a:rPr>
              <a:t>due </a:t>
            </a:r>
            <a:r>
              <a:rPr sz="500" spc="5" dirty="0">
                <a:latin typeface="Arial"/>
                <a:cs typeface="Arial"/>
              </a:rPr>
              <a:t>to loss of efficacy or initiated protocol-defined rescue therapy </a:t>
            </a:r>
            <a:r>
              <a:rPr sz="500" dirty="0">
                <a:latin typeface="Arial"/>
                <a:cs typeface="Arial"/>
              </a:rPr>
              <a:t>were </a:t>
            </a:r>
            <a:r>
              <a:rPr sz="500" spc="5" dirty="0">
                <a:latin typeface="Arial"/>
                <a:cs typeface="Arial"/>
              </a:rPr>
              <a:t>imputed </a:t>
            </a:r>
            <a:r>
              <a:rPr sz="500" spc="10" dirty="0">
                <a:latin typeface="Arial"/>
                <a:cs typeface="Arial"/>
              </a:rPr>
              <a:t>as </a:t>
            </a:r>
            <a:r>
              <a:rPr sz="500" spc="5" dirty="0">
                <a:latin typeface="Arial"/>
                <a:cs typeface="Arial"/>
              </a:rPr>
              <a:t>non-responders  in the NRI/MI</a:t>
            </a:r>
            <a:r>
              <a:rPr sz="500" spc="-4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analysis.</a:t>
            </a:r>
            <a:endParaRPr sz="500">
              <a:latin typeface="Arial"/>
              <a:cs typeface="Arial"/>
            </a:endParaRPr>
          </a:p>
          <a:p>
            <a:pPr marL="50800" marR="94615">
              <a:lnSpc>
                <a:spcPct val="103099"/>
              </a:lnSpc>
              <a:spcBef>
                <a:spcPts val="75"/>
              </a:spcBef>
            </a:pPr>
            <a:r>
              <a:rPr sz="500" spc="5" dirty="0">
                <a:latin typeface="Arial"/>
                <a:cs typeface="Arial"/>
              </a:rPr>
              <a:t>Notes: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NRI/MI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analyses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are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based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on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N=86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patients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at</a:t>
            </a:r>
            <a:r>
              <a:rPr sz="500" spc="10" dirty="0">
                <a:latin typeface="Arial"/>
                <a:cs typeface="Arial"/>
              </a:rPr>
              <a:t> each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timepoint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and</a:t>
            </a:r>
            <a:r>
              <a:rPr sz="500" dirty="0">
                <a:latin typeface="Arial"/>
                <a:cs typeface="Arial"/>
              </a:rPr>
              <a:t> were</a:t>
            </a:r>
            <a:r>
              <a:rPr sz="500" spc="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performed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for</a:t>
            </a:r>
            <a:r>
              <a:rPr sz="500" spc="10" dirty="0">
                <a:latin typeface="Arial"/>
                <a:cs typeface="Arial"/>
              </a:rPr>
              <a:t> Week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0 </a:t>
            </a:r>
            <a:r>
              <a:rPr sz="500" spc="5" dirty="0">
                <a:latin typeface="Arial"/>
                <a:cs typeface="Arial"/>
              </a:rPr>
              <a:t>to</a:t>
            </a:r>
            <a:r>
              <a:rPr sz="500" spc="10" dirty="0">
                <a:latin typeface="Arial"/>
                <a:cs typeface="Arial"/>
              </a:rPr>
              <a:t> Week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24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after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pooling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together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the</a:t>
            </a:r>
            <a:r>
              <a:rPr sz="500" spc="10" dirty="0">
                <a:latin typeface="Arial"/>
                <a:cs typeface="Arial"/>
              </a:rPr>
              <a:t> LEBRI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250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mg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Q2W and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Q4W</a:t>
            </a:r>
            <a:r>
              <a:rPr sz="500" spc="5" dirty="0">
                <a:latin typeface="Arial"/>
                <a:cs typeface="Arial"/>
              </a:rPr>
              <a:t> arms.  Patients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who</a:t>
            </a:r>
            <a:r>
              <a:rPr sz="500" spc="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discontinued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treatment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due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to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lack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of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efficacy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were</a:t>
            </a:r>
            <a:r>
              <a:rPr sz="500" spc="5" dirty="0">
                <a:latin typeface="Arial"/>
                <a:cs typeface="Arial"/>
              </a:rPr>
              <a:t> imputed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10" dirty="0">
                <a:latin typeface="Arial"/>
                <a:cs typeface="Arial"/>
              </a:rPr>
              <a:t>as</a:t>
            </a:r>
            <a:r>
              <a:rPr sz="50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non-responders;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all</a:t>
            </a:r>
            <a:r>
              <a:rPr sz="500" spc="-1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other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missing</a:t>
            </a:r>
            <a:r>
              <a:rPr sz="500" spc="-2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data</a:t>
            </a:r>
            <a:r>
              <a:rPr sz="500" spc="-5" dirty="0">
                <a:latin typeface="Arial"/>
                <a:cs typeface="Arial"/>
              </a:rPr>
              <a:t> </a:t>
            </a:r>
            <a:r>
              <a:rPr sz="500" dirty="0">
                <a:latin typeface="Arial"/>
                <a:cs typeface="Arial"/>
              </a:rPr>
              <a:t>were</a:t>
            </a:r>
            <a:r>
              <a:rPr sz="500" spc="5" dirty="0">
                <a:latin typeface="Arial"/>
                <a:cs typeface="Arial"/>
              </a:rPr>
              <a:t> imputed</a:t>
            </a:r>
            <a:r>
              <a:rPr sz="500" spc="-15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using</a:t>
            </a:r>
            <a:r>
              <a:rPr sz="500" spc="-20" dirty="0">
                <a:latin typeface="Arial"/>
                <a:cs typeface="Arial"/>
              </a:rPr>
              <a:t> </a:t>
            </a:r>
            <a:r>
              <a:rPr sz="500" spc="5" dirty="0">
                <a:latin typeface="Arial"/>
                <a:cs typeface="Arial"/>
              </a:rPr>
              <a:t>MI.</a:t>
            </a:r>
            <a:endParaRPr sz="500">
              <a:latin typeface="Arial"/>
              <a:cs typeface="Arial"/>
            </a:endParaRPr>
          </a:p>
        </p:txBody>
      </p:sp>
      <p:sp>
        <p:nvSpPr>
          <p:cNvPr id="298" name="object 298"/>
          <p:cNvSpPr/>
          <p:nvPr/>
        </p:nvSpPr>
        <p:spPr>
          <a:xfrm>
            <a:off x="6002330" y="2788502"/>
            <a:ext cx="3308350" cy="0"/>
          </a:xfrm>
          <a:custGeom>
            <a:avLst/>
            <a:gdLst/>
            <a:ahLst/>
            <a:cxnLst/>
            <a:rect l="l" t="t" r="r" b="b"/>
            <a:pathLst>
              <a:path w="3308350">
                <a:moveTo>
                  <a:pt x="0" y="0"/>
                </a:moveTo>
                <a:lnTo>
                  <a:pt x="33082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6002330" y="2660872"/>
            <a:ext cx="3308350" cy="0"/>
          </a:xfrm>
          <a:custGeom>
            <a:avLst/>
            <a:gdLst/>
            <a:ahLst/>
            <a:cxnLst/>
            <a:rect l="l" t="t" r="r" b="b"/>
            <a:pathLst>
              <a:path w="3308350">
                <a:moveTo>
                  <a:pt x="0" y="0"/>
                </a:moveTo>
                <a:lnTo>
                  <a:pt x="33082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7B765FD-D05F-BDB6-7FBB-08F4A118C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0369" y="10593530"/>
            <a:ext cx="511163" cy="51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369ED355-1311-3882-ACDA-8557AEE688B9}"/>
              </a:ext>
            </a:extLst>
          </p:cNvPr>
          <p:cNvSpPr txBox="1"/>
          <p:nvPr/>
        </p:nvSpPr>
        <p:spPr>
          <a:xfrm>
            <a:off x="176222" y="5502275"/>
            <a:ext cx="538002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Sponsored by Eli Lilly and Company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798027C-830D-11AD-8594-2973078AD03D}"/>
              </a:ext>
            </a:extLst>
          </p:cNvPr>
          <p:cNvSpPr txBox="1"/>
          <p:nvPr/>
        </p:nvSpPr>
        <p:spPr>
          <a:xfrm>
            <a:off x="9598212" y="11048025"/>
            <a:ext cx="385578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090">
              <a:lnSpc>
                <a:spcPct val="100000"/>
              </a:lnSpc>
              <a:spcBef>
                <a:spcPts val="350"/>
              </a:spcBef>
            </a:pPr>
            <a:r>
              <a:rPr lang="en-US" sz="1000" dirty="0">
                <a:latin typeface="Arial"/>
                <a:cs typeface="Arial"/>
              </a:rPr>
              <a:t>Copyright </a:t>
            </a:r>
            <a:r>
              <a:rPr lang="en-US" sz="1000" spc="5" dirty="0">
                <a:latin typeface="Arial"/>
                <a:cs typeface="Arial"/>
              </a:rPr>
              <a:t>©2024 Eli </a:t>
            </a:r>
            <a:r>
              <a:rPr lang="en-US" sz="1000" dirty="0">
                <a:latin typeface="Arial"/>
                <a:cs typeface="Arial"/>
              </a:rPr>
              <a:t>Lilly </a:t>
            </a:r>
            <a:r>
              <a:rPr lang="en-US" sz="1000" spc="5" dirty="0">
                <a:latin typeface="Arial"/>
                <a:cs typeface="Arial"/>
              </a:rPr>
              <a:t>and </a:t>
            </a:r>
            <a:r>
              <a:rPr lang="en-US" sz="1000" spc="-5" dirty="0">
                <a:latin typeface="Arial"/>
                <a:cs typeface="Arial"/>
              </a:rPr>
              <a:t>Company. </a:t>
            </a:r>
            <a:r>
              <a:rPr lang="en-US" sz="1000" spc="5" dirty="0">
                <a:latin typeface="Arial"/>
                <a:cs typeface="Arial"/>
              </a:rPr>
              <a:t>All rights</a:t>
            </a:r>
            <a:r>
              <a:rPr lang="en-US" sz="1000" spc="-114" dirty="0">
                <a:latin typeface="Arial"/>
                <a:cs typeface="Arial"/>
              </a:rPr>
              <a:t> </a:t>
            </a:r>
            <a:r>
              <a:rPr lang="en-US" sz="1000" spc="5" dirty="0">
                <a:latin typeface="Arial"/>
                <a:cs typeface="Arial"/>
              </a:rPr>
              <a:t>reserved.</a:t>
            </a:r>
            <a:endParaRPr lang="en-US" sz="1000" dirty="0">
              <a:latin typeface="Arial"/>
              <a:cs typeface="Arial"/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639CFD91-DD11-D8BB-CB79-A63BA393B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3063" y="10608063"/>
            <a:ext cx="511162" cy="51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Rectangle 1023">
            <a:extLst>
              <a:ext uri="{FF2B5EF4-FFF2-40B4-BE49-F238E27FC236}">
                <a16:creationId xmlns:a16="http://schemas.microsoft.com/office/drawing/2014/main" id="{2608EC2A-54A9-BB08-EE4D-7E699DD38155}"/>
              </a:ext>
            </a:extLst>
          </p:cNvPr>
          <p:cNvSpPr/>
          <p:nvPr/>
        </p:nvSpPr>
        <p:spPr>
          <a:xfrm>
            <a:off x="18773684" y="10748857"/>
            <a:ext cx="12777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" dirty="0">
                <a:solidFill>
                  <a:srgbClr val="000000"/>
                </a:solidFill>
                <a:latin typeface="Arial" panose="020B0604020202020204"/>
              </a:rPr>
              <a:t>C</a:t>
            </a: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lick the QR code for a list of all Lilly content presented at the congress. Other company and product names are trademarks of their respective owners.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Lilly Lebri 2024">
      <a:dk1>
        <a:srgbClr val="000000"/>
      </a:dk1>
      <a:lt1>
        <a:srgbClr val="FFFFFF"/>
      </a:lt1>
      <a:dk2>
        <a:srgbClr val="566284"/>
      </a:dk2>
      <a:lt2>
        <a:srgbClr val="B1059D"/>
      </a:lt2>
      <a:accent1>
        <a:srgbClr val="8C92AB"/>
      </a:accent1>
      <a:accent2>
        <a:srgbClr val="A59D95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Red 75%">
      <a:srgbClr val="F36A50"/>
    </a:custClr>
    <a:custClr name="Khaki 75%">
      <a:srgbClr val="DEC9A4"/>
    </a:custClr>
    <a:custClr name="Brown">
      <a:srgbClr val="4E2E2D"/>
    </a:custClr>
    <a:custClr name="Dk Green">
      <a:srgbClr val="275E37"/>
    </a:custClr>
    <a:custClr name="Dk Blue">
      <a:srgbClr val="263F6A"/>
    </a:custClr>
    <a:custClr name="Orange">
      <a:srgbClr val="FF6D22"/>
    </a:custClr>
    <a:custClr name="Yellow">
      <a:srgbClr val="FED100"/>
    </a:custClr>
    <a:custClr name="Green">
      <a:srgbClr val="00AF3F"/>
    </a:custClr>
    <a:custClr name="Blue 75%">
      <a:srgbClr val="5DB8E7"/>
    </a:custClr>
    <a:custClr name="Purple 75%">
      <a:srgbClr val="D563B9"/>
    </a:custClr>
    <a:custClr name="Red 50%">
      <a:srgbClr val="FF9E87"/>
    </a:custClr>
    <a:custClr name="Khaki 50%">
      <a:srgbClr val="EADBC1"/>
    </a:custClr>
    <a:custClr name="Brown 75%">
      <a:srgbClr val="7C5F5B"/>
    </a:custClr>
    <a:custClr name="Dk Green 50%">
      <a:srgbClr val="5A8365"/>
    </a:custClr>
    <a:custClr name="Dk Blue 75%">
      <a:srgbClr val="566284"/>
    </a:custClr>
    <a:custClr name="Orange 75%">
      <a:srgbClr val="FF9352"/>
    </a:custClr>
    <a:custClr name="Yellow 75%">
      <a:srgbClr val="FFDC45"/>
    </a:custClr>
    <a:custClr name="Green 75%">
      <a:srgbClr val="09C570"/>
    </a:custClr>
    <a:custClr name="Blue 50%">
      <a:srgbClr val="9CCFEF"/>
    </a:custClr>
    <a:custClr name="Purple 50%">
      <a:srgbClr val="E799D0"/>
    </a:custClr>
    <a:custClr name="Red 25%">
      <a:srgbClr val="FFCFC1"/>
    </a:custClr>
    <a:custClr name="Khaki 25%">
      <a:srgbClr val="F5ECDF"/>
    </a:custClr>
    <a:custClr name="Brown 50%">
      <a:srgbClr val="A7918E"/>
    </a:custClr>
    <a:custClr name="Dk Green 25%">
      <a:srgbClr val="90AB95"/>
    </a:custClr>
    <a:custClr name="Dk Blue 50%">
      <a:srgbClr val="8C92AB"/>
    </a:custClr>
    <a:custClr name="Orange 50%">
      <a:srgbClr val="FFB88B"/>
    </a:custClr>
    <a:custClr name="Yellow 50%">
      <a:srgbClr val="FFE789"/>
    </a:custClr>
    <a:custClr name="Green 50%">
      <a:srgbClr val="7FDA9E"/>
    </a:custClr>
    <a:custClr name="Blue 25%">
      <a:srgbClr val="D0E7F7"/>
    </a:custClr>
    <a:custClr name="Purple 25%">
      <a:srgbClr val="F5CCE7"/>
    </a:custClr>
    <a:custClr name="Table headers">
      <a:srgbClr val="9D9D9D"/>
    </a:custClr>
    <a:custClr name="Table shading">
      <a:srgbClr val="E7E7E7"/>
    </a:custClr>
    <a:custClr name="Brown 50%">
      <a:srgbClr val="D3C7C4"/>
    </a:custClr>
    <a:custClr name="Custom Color 34">
      <a:srgbClr val="C7D4C8"/>
    </a:custClr>
    <a:custClr name="Dk Blue 25%">
      <a:srgbClr val="C5C7D4"/>
    </a:custClr>
    <a:custClr name="Orange 25%">
      <a:srgbClr val="FFDCC3"/>
    </a:custClr>
    <a:custClr name="Yellow 25%">
      <a:srgbClr val="FFF3C4"/>
    </a:custClr>
    <a:custClr name="Green 25%">
      <a:srgbClr val="C2EDCE"/>
    </a:custClr>
    <a:custClr name="Navy blue">
      <a:srgbClr val="000099"/>
    </a:custClr>
    <a:custClr name="Blue">
      <a:srgbClr val="0070C0"/>
    </a:custClr>
    <a:custClr name="Dk Gray 50%">
      <a:srgbClr val="C1B9B4"/>
    </a:custClr>
    <a:custClr name="Dk Gray 25%">
      <a:srgbClr val="E0DBD9"/>
    </a:custClr>
    <a:custClr name="Med Gray 75%">
      <a:srgbClr val="BDB4AE"/>
    </a:custClr>
    <a:custClr name="Med Gray 50%">
      <a:srgbClr val="D3CCC8"/>
    </a:custClr>
    <a:custClr name="Med Gray 25%">
      <a:srgbClr val="EAE5E3"/>
    </a:custClr>
    <a:custClr name="OPEN">
      <a:srgbClr val="FFFFFF"/>
    </a:custClr>
    <a:custClr name="Lt Gray">
      <a:srgbClr val="D5D2CA"/>
    </a:custClr>
    <a:custClr name="Lt Gray 75%">
      <a:srgbClr val="DAD2CB"/>
    </a:custClr>
    <a:custClr name="Lt Gray 50%">
      <a:srgbClr val="E7E1DC"/>
    </a:custClr>
    <a:custClr name="Lt Gray 25%">
      <a:srgbClr val="F3F0ED"/>
    </a:custClr>
  </a:custClrLst>
  <a:extLst>
    <a:ext uri="{05A4C25C-085E-4340-85A3-A5531E510DB2}">
      <thm15:themeFamily xmlns:thm15="http://schemas.microsoft.com/office/thememl/2012/main" name="Office Theme" id="{E1ED21BB-5727-49D3-85B7-34B66BA8BD40}" vid="{7D5E2985-418A-49F9-A917-79C2C83F352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4710</Words>
  <Application>Microsoft Office PowerPoint</Application>
  <PresentationFormat>Custom</PresentationFormat>
  <Paragraphs>343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Arial Narrow</vt:lpstr>
      <vt:lpstr>Calibri</vt:lpstr>
      <vt:lpstr>Symbol</vt:lpstr>
      <vt:lpstr>Times New Roman</vt:lpstr>
      <vt:lpstr>Office Theme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Praveen Shetty</dc:creator>
  <cp:lastModifiedBy>Sunanda Das</cp:lastModifiedBy>
  <cp:revision>1</cp:revision>
  <dcterms:created xsi:type="dcterms:W3CDTF">2024-10-07T13:02:29Z</dcterms:created>
  <dcterms:modified xsi:type="dcterms:W3CDTF">2024-12-06T08:43:22Z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2024-10-07T00:00:00Z</vt:filetime>
  </property>
</Properties>
</file>