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67" r:id="rId5"/>
  </p:sldIdLst>
  <p:sldSz cx="292608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9744" userDrawn="1">
          <p15:clr>
            <a:srgbClr val="A4A3A4"/>
          </p15:clr>
        </p15:guide>
        <p15:guide id="2" pos="9995" userDrawn="1">
          <p15:clr>
            <a:srgbClr val="A4A3A4"/>
          </p15:clr>
        </p15:guide>
        <p15:guide id="4" orient="horz" pos="5862" userDrawn="1">
          <p15:clr>
            <a:srgbClr val="A4A3A4"/>
          </p15:clr>
        </p15:guide>
        <p15:guide id="5" pos="18093" userDrawn="1">
          <p15:clr>
            <a:srgbClr val="A4A3A4"/>
          </p15:clr>
        </p15:guide>
        <p15:guide id="6" pos="12437" userDrawn="1">
          <p15:clr>
            <a:srgbClr val="A4A3A4"/>
          </p15:clr>
        </p15:guide>
        <p15:guide id="7" pos="11687" userDrawn="1">
          <p15:clr>
            <a:srgbClr val="A4A3A4"/>
          </p15:clr>
        </p15:guide>
        <p15:guide id="8" orient="horz" pos="6317" userDrawn="1">
          <p15:clr>
            <a:srgbClr val="A4A3A4"/>
          </p15:clr>
        </p15:guide>
        <p15:guide id="10" pos="15552" userDrawn="1">
          <p15:clr>
            <a:srgbClr val="A4A3A4"/>
          </p15:clr>
        </p15:guide>
        <p15:guide id="11" orient="horz" pos="7104" userDrawn="1">
          <p15:clr>
            <a:srgbClr val="A4A3A4"/>
          </p15:clr>
        </p15:guide>
        <p15:guide id="12" orient="horz" pos="9552" userDrawn="1">
          <p15:clr>
            <a:srgbClr val="A4A3A4"/>
          </p15:clr>
        </p15:guide>
        <p15:guide id="13" pos="12700" userDrawn="1">
          <p15:clr>
            <a:srgbClr val="A4A3A4"/>
          </p15:clr>
        </p15:guide>
        <p15:guide id="14" pos="18019" userDrawn="1">
          <p15:clr>
            <a:srgbClr val="A4A3A4"/>
          </p15:clr>
        </p15:guide>
        <p15:guide id="16" pos="1232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E13F1A-5F3A-280A-322C-DC0501FA4ABC}" name="Sheryl Weinerman" initials="SW" userId="Sheryl Weinerman" providerId="None"/>
  <p188:author id="{A3A60227-2876-93E8-2F24-2785C59BC79A}" name="Paula" initials="PMH" userId="Paula" providerId="None"/>
  <p188:author id="{02F6644F-D166-46A3-177C-D11FAEC59FAD}" name="EnvisionPharma" initials="LS" userId="EnvisionPharma" providerId="None"/>
  <p188:author id="{69688F5E-EB29-4F58-8564-D4CDFB2212C4}" name="Dwayne Byrne" initials="DB" userId="S::byrne_dwayne@lilly.com::9934f761-3b2f-480e-9abf-7f4891cf354b" providerId="AD"/>
  <p188:author id="{FD914C61-90F9-DAA4-CBF9-A2003220A242}" name="Lucia Seminario Vidal" initials="LS" userId="S::seminario_vidal_lucia@lilly.com::705ec1ae-29f7-480f-b7bc-be14c543bfd0" providerId="AD"/>
  <p188:author id="{E018FA6F-CA1F-9AC0-75FE-97F01B96A092}" name="Praveen Shetty" initials="PS" userId="S::shetty_praveen@lilly.com::edc438cb-d61b-4585-a1d9-e9589a885d1a" providerId="AD"/>
  <p188:author id="{2ABB737A-D933-ADCC-C5F4-CFCA3C1386BD}" name="Francisco Donoso" initials="FD" userId="S::francisco.donoso@lilly.com::b9317844-7f65-4e63-afc3-316cdaede548" providerId="AD"/>
  <p188:author id="{BCCC5D98-D811-266D-718F-1E37C52F3674}" name="Monica L Helton" initials="MLH" userId="S::helton_monica@lilly.com::05f5cdff-f147-476b-bfaa-d5f60c577cb3" providerId="AD"/>
  <p188:author id="{C55D9FB4-6E15-F0E1-0DFD-83EDEEE2A5A1}" name="Sonia" initials="SM" userId="Sonia" providerId="None"/>
  <p188:author id="{80633CC0-9950-047E-28FA-60BBDA1CF0F3}" name="Chao Yang" initials="CY" userId="S::chao.yang2@lilly.com::23a63c66-2a74-4032-af08-9bc30859fab9" providerId="AD"/>
  <p188:author id="{9755E4EE-8596-AF94-A410-CEA6404EDAAD}" name="Amy Liang" initials="AL" userId="S::Amy.Liang@envisionpharma.com::76a7ef00-a032-4088-9ee3-66df455432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2B1E"/>
    <a:srgbClr val="B1059D"/>
    <a:srgbClr val="D52B1E"/>
    <a:srgbClr val="D882CE"/>
    <a:srgbClr val="E7E7E7"/>
    <a:srgbClr val="E6E6E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07E43B-BF84-4511-B358-BEFE40CD1F21}" v="47" dt="2024-11-20T16:30:22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70" autoAdjust="0"/>
    <p:restoredTop sz="95763" autoAdjust="0"/>
  </p:normalViewPr>
  <p:slideViewPr>
    <p:cSldViewPr snapToGrid="0">
      <p:cViewPr>
        <p:scale>
          <a:sx n="125" d="100"/>
          <a:sy n="125" d="100"/>
        </p:scale>
        <p:origin x="-12636" y="-8466"/>
      </p:cViewPr>
      <p:guideLst>
        <p:guide pos="9744"/>
        <p:guide pos="9995"/>
        <p:guide orient="horz" pos="5862"/>
        <p:guide pos="18093"/>
        <p:guide pos="12437"/>
        <p:guide pos="11687"/>
        <p:guide orient="horz" pos="6317"/>
        <p:guide pos="15552"/>
        <p:guide orient="horz" pos="7104"/>
        <p:guide orient="horz" pos="9552"/>
        <p:guide pos="12700"/>
        <p:guide pos="18019"/>
        <p:guide pos="12323"/>
      </p:guideLst>
    </p:cSldViewPr>
  </p:slideViewPr>
  <p:outlineViewPr>
    <p:cViewPr>
      <p:scale>
        <a:sx n="33" d="100"/>
        <a:sy n="33" d="100"/>
      </p:scale>
      <p:origin x="0" y="-132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Donoso" userId="b9317844-7f65-4e63-afc3-316cdaede548" providerId="ADAL" clId="{4C07E43B-BF84-4511-B358-BEFE40CD1F21}"/>
    <pc:docChg chg="undo custSel modSld">
      <pc:chgData name="Francisco Donoso" userId="b9317844-7f65-4e63-afc3-316cdaede548" providerId="ADAL" clId="{4C07E43B-BF84-4511-B358-BEFE40CD1F21}" dt="2024-11-26T10:29:32.330" v="67"/>
      <pc:docMkLst>
        <pc:docMk/>
      </pc:docMkLst>
      <pc:sldChg chg="modSp mod">
        <pc:chgData name="Francisco Donoso" userId="b9317844-7f65-4e63-afc3-316cdaede548" providerId="ADAL" clId="{4C07E43B-BF84-4511-B358-BEFE40CD1F21}" dt="2024-11-26T10:29:32.330" v="67"/>
        <pc:sldMkLst>
          <pc:docMk/>
          <pc:sldMk cId="450510159" sldId="267"/>
        </pc:sldMkLst>
        <pc:spChg chg="mod">
          <ac:chgData name="Francisco Donoso" userId="b9317844-7f65-4e63-afc3-316cdaede548" providerId="ADAL" clId="{4C07E43B-BF84-4511-B358-BEFE40CD1F21}" dt="2024-11-26T08:48:28.366" v="64" actId="20577"/>
          <ac:spMkLst>
            <pc:docMk/>
            <pc:sldMk cId="450510159" sldId="267"/>
            <ac:spMk id="3" creationId="{25B5BB81-2290-E0B1-3AAF-0E45DA9508D3}"/>
          </ac:spMkLst>
        </pc:spChg>
        <pc:spChg chg="mod">
          <ac:chgData name="Francisco Donoso" userId="b9317844-7f65-4e63-afc3-316cdaede548" providerId="ADAL" clId="{4C07E43B-BF84-4511-B358-BEFE40CD1F21}" dt="2024-11-20T16:20:43.494" v="45" actId="6549"/>
          <ac:spMkLst>
            <pc:docMk/>
            <pc:sldMk cId="450510159" sldId="267"/>
            <ac:spMk id="6" creationId="{B6973EDC-0E65-13E7-6B3F-1CF73693BFD7}"/>
          </ac:spMkLst>
        </pc:spChg>
        <pc:spChg chg="mod">
          <ac:chgData name="Francisco Donoso" userId="b9317844-7f65-4e63-afc3-316cdaede548" providerId="ADAL" clId="{4C07E43B-BF84-4511-B358-BEFE40CD1F21}" dt="2024-11-26T10:29:32.330" v="67"/>
          <ac:spMkLst>
            <pc:docMk/>
            <pc:sldMk cId="450510159" sldId="267"/>
            <ac:spMk id="8" creationId="{685E50BA-B46B-A5DA-FDEC-EE24F896AE1B}"/>
          </ac:spMkLst>
        </pc:spChg>
        <pc:graphicFrameChg chg="mod">
          <ac:chgData name="Francisco Donoso" userId="b9317844-7f65-4e63-afc3-316cdaede548" providerId="ADAL" clId="{4C07E43B-BF84-4511-B358-BEFE40CD1F21}" dt="2024-11-20T16:15:45.045" v="15"/>
          <ac:graphicFrameMkLst>
            <pc:docMk/>
            <pc:sldMk cId="450510159" sldId="267"/>
            <ac:graphicFrameMk id="22" creationId="{EEAE26A1-FC25-F3EB-BBF9-1E251B5B6A7C}"/>
          </ac:graphicFrameMkLst>
        </pc:graphicFrameChg>
        <pc:graphicFrameChg chg="mod">
          <ac:chgData name="Francisco Donoso" userId="b9317844-7f65-4e63-afc3-316cdaede548" providerId="ADAL" clId="{4C07E43B-BF84-4511-B358-BEFE40CD1F21}" dt="2024-11-20T16:17:21.577" v="25"/>
          <ac:graphicFrameMkLst>
            <pc:docMk/>
            <pc:sldMk cId="450510159" sldId="267"/>
            <ac:graphicFrameMk id="24" creationId="{C45E0E8E-A348-AEDE-BE45-33E61C462701}"/>
          </ac:graphicFrameMkLst>
        </pc:graphicFrameChg>
        <pc:graphicFrameChg chg="mod">
          <ac:chgData name="Francisco Donoso" userId="b9317844-7f65-4e63-afc3-316cdaede548" providerId="ADAL" clId="{4C07E43B-BF84-4511-B358-BEFE40CD1F21}" dt="2024-11-20T16:15:12.981" v="10"/>
          <ac:graphicFrameMkLst>
            <pc:docMk/>
            <pc:sldMk cId="450510159" sldId="267"/>
            <ac:graphicFrameMk id="28" creationId="{2581C6BA-ECF7-9BB2-F576-3E21A0606A62}"/>
          </ac:graphicFrameMkLst>
        </pc:graphicFrameChg>
        <pc:graphicFrameChg chg="mod">
          <ac:chgData name="Francisco Donoso" userId="b9317844-7f65-4e63-afc3-316cdaede548" providerId="ADAL" clId="{4C07E43B-BF84-4511-B358-BEFE40CD1F21}" dt="2024-11-20T16:20:20.644" v="43"/>
          <ac:graphicFrameMkLst>
            <pc:docMk/>
            <pc:sldMk cId="450510159" sldId="267"/>
            <ac:graphicFrameMk id="29" creationId="{6EE16A14-5952-7F14-391B-DC8271C1EA53}"/>
          </ac:graphicFrameMkLst>
        </pc:graphicFrameChg>
        <pc:graphicFrameChg chg="mod">
          <ac:chgData name="Francisco Donoso" userId="b9317844-7f65-4e63-afc3-316cdaede548" providerId="ADAL" clId="{4C07E43B-BF84-4511-B358-BEFE40CD1F21}" dt="2024-11-20T16:18:20.759" v="37"/>
          <ac:graphicFrameMkLst>
            <pc:docMk/>
            <pc:sldMk cId="450510159" sldId="267"/>
            <ac:graphicFrameMk id="30" creationId="{D61BEE16-195F-6B8E-3DE9-5D24B8F12F32}"/>
          </ac:graphicFrameMkLst>
        </pc:graphicFrameChg>
        <pc:graphicFrameChg chg="mod">
          <ac:chgData name="Francisco Donoso" userId="b9317844-7f65-4e63-afc3-316cdaede548" providerId="ADAL" clId="{4C07E43B-BF84-4511-B358-BEFE40CD1F21}" dt="2024-11-20T16:18:01.916" v="34"/>
          <ac:graphicFrameMkLst>
            <pc:docMk/>
            <pc:sldMk cId="450510159" sldId="267"/>
            <ac:graphicFrameMk id="31" creationId="{82B4C032-5C34-81A6-AF7D-EFFC58DDB244}"/>
          </ac:graphicFrameMkLst>
        </pc:graphicFrameChg>
        <pc:graphicFrameChg chg="mod modGraphic">
          <ac:chgData name="Francisco Donoso" userId="b9317844-7f65-4e63-afc3-316cdaede548" providerId="ADAL" clId="{4C07E43B-BF84-4511-B358-BEFE40CD1F21}" dt="2024-11-20T16:30:40.419" v="63" actId="20577"/>
          <ac:graphicFrameMkLst>
            <pc:docMk/>
            <pc:sldMk cId="450510159" sldId="267"/>
            <ac:graphicFrameMk id="130" creationId="{29AD96CF-BAAA-107F-C66A-4EDCFB9EAA4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1D9A1-3D9C-49D3-9466-644CC35037E8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9208B-03AC-4672-9676-CA546CCF1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5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9208B-03AC-4672-9676-CA546CCF10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5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4F1DC8-1FE8-B59B-C7A8-8FC7EA215A2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7456" y="8633484"/>
            <a:ext cx="7396843" cy="2054409"/>
          </a:xfrm>
          <a:effectLst/>
        </p:spPr>
        <p:txBody>
          <a:bodyPr wrap="square" lIns="182880" tIns="137160" rIns="182880" bIns="182880">
            <a:spAutoFit/>
          </a:bodyPr>
          <a:lstStyle>
            <a:lvl1pPr>
              <a:defRPr sz="2800">
                <a:solidFill>
                  <a:schemeClr val="accent6"/>
                </a:solidFill>
              </a:defRPr>
            </a:lvl1pPr>
            <a:lvl2pPr marL="0" indent="0">
              <a:spcBef>
                <a:spcPts val="889"/>
              </a:spcBef>
              <a:buFont typeface="Arial" panose="020B0604020202020204" pitchFamily="34" charset="0"/>
              <a:buNone/>
              <a:defRPr sz="2400"/>
            </a:lvl2pPr>
            <a:lvl3pPr>
              <a:spcBef>
                <a:spcPts val="600"/>
              </a:spcBef>
              <a:buClr>
                <a:schemeClr val="tx1"/>
              </a:buClr>
              <a:defRPr sz="1900"/>
            </a:lvl3pPr>
            <a:lvl4pPr>
              <a:spcBef>
                <a:spcPts val="600"/>
              </a:spcBef>
              <a:buClr>
                <a:schemeClr val="tx1"/>
              </a:buClr>
              <a:defRPr sz="1900"/>
            </a:lvl4pPr>
            <a:lvl5pPr>
              <a:defRPr/>
            </a:lvl5pPr>
          </a:lstStyle>
          <a:p>
            <a:pPr lvl="0"/>
            <a:r>
              <a:rPr lang="en-US" dirty="0"/>
              <a:t>Objectives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US" dirty="0"/>
              <a:t>First-level bullet – set using Indent Level – 2 clicks</a:t>
            </a:r>
          </a:p>
          <a:p>
            <a:pPr lvl="3"/>
            <a:r>
              <a:rPr lang="en-US" dirty="0"/>
              <a:t>Second-level bullet – set using Indent Level – 3 clicks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752B98D-C359-196D-CCF1-0AB6772990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7456" y="11252975"/>
            <a:ext cx="7396843" cy="2054409"/>
          </a:xfrm>
          <a:effectLst/>
        </p:spPr>
        <p:txBody>
          <a:bodyPr wrap="square" lIns="182880" tIns="137160" rIns="182880" bIns="182880">
            <a:spAutoFit/>
          </a:bodyPr>
          <a:lstStyle>
            <a:lvl1pPr>
              <a:defRPr sz="2800">
                <a:solidFill>
                  <a:schemeClr val="accent6"/>
                </a:solidFill>
              </a:defRPr>
            </a:lvl1pPr>
            <a:lvl2pPr>
              <a:spcBef>
                <a:spcPts val="889"/>
              </a:spcBef>
              <a:defRPr sz="2400"/>
            </a:lvl2pPr>
            <a:lvl3pPr>
              <a:spcBef>
                <a:spcPts val="600"/>
              </a:spcBef>
              <a:buClr>
                <a:schemeClr val="tx1"/>
              </a:buClr>
              <a:defRPr sz="1900"/>
            </a:lvl3pPr>
            <a:lvl4pPr>
              <a:spcBef>
                <a:spcPts val="600"/>
              </a:spcBef>
              <a:buClr>
                <a:schemeClr val="tx1"/>
              </a:buClr>
              <a:defRPr sz="1900"/>
            </a:lvl4pPr>
          </a:lstStyle>
          <a:p>
            <a:pPr lvl="0"/>
            <a:r>
              <a:rPr lang="en-US" dirty="0"/>
              <a:t>CONCLUSIONS</a:t>
            </a:r>
          </a:p>
          <a:p>
            <a:pPr lvl="1"/>
            <a:r>
              <a:rPr lang="en-US" dirty="0"/>
              <a:t>Subhead</a:t>
            </a:r>
          </a:p>
          <a:p>
            <a:pPr lvl="2"/>
            <a:r>
              <a:rPr lang="en-GB" dirty="0"/>
              <a:t>First-level bullet – set using Indent Level – 2 clicks</a:t>
            </a:r>
            <a:endParaRPr lang="en-US" dirty="0"/>
          </a:p>
          <a:p>
            <a:pPr lvl="3"/>
            <a:r>
              <a:rPr lang="en-GB" dirty="0"/>
              <a:t>Second-level bullet – set using Indent Level – 3 clicks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DEA2D85-FFC8-0B88-B31F-142F20EBCEA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2081780" y="139457"/>
            <a:ext cx="6950420" cy="9339822"/>
          </a:xfrm>
        </p:spPr>
        <p:txBody>
          <a:bodyPr>
            <a:noAutofit/>
          </a:bodyPr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42C0D945-C264-4578-A6BA-B3CCEC03C5D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248651" y="139458"/>
            <a:ext cx="13608050" cy="9339822"/>
          </a:xfrm>
        </p:spPr>
        <p:txBody>
          <a:bodyPr>
            <a:noAutofit/>
          </a:bodyPr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2F693019-1C6C-844E-D1DC-FF12D415378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428056" y="9694449"/>
            <a:ext cx="6477000" cy="2469907"/>
          </a:xfrm>
          <a:noFill/>
          <a:effectLst/>
        </p:spPr>
        <p:txBody>
          <a:bodyPr lIns="91440" tIns="228600" rIns="91440" bIns="228600"/>
          <a:lstStyle>
            <a:lvl1pPr>
              <a:defRPr cap="all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7864AAD5-D81E-0047-5ABF-8B7E5EE724A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428056" y="12639494"/>
            <a:ext cx="6507144" cy="2469907"/>
          </a:xfrm>
          <a:noFill/>
          <a:effectLst/>
        </p:spPr>
        <p:txBody>
          <a:bodyPr lIns="91440" tIns="228600" rIns="91440" bIns="228600"/>
          <a:lstStyle>
            <a:lvl1pPr>
              <a:defRPr cap="none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BD234451-4821-9F23-10FE-A6E548A4666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5330458" y="9694448"/>
            <a:ext cx="6448456" cy="2469907"/>
          </a:xfrm>
          <a:noFill/>
          <a:effectLst/>
        </p:spPr>
        <p:txBody>
          <a:bodyPr lIns="91440" tIns="228600" rIns="91440" bIns="228600"/>
          <a:lstStyle>
            <a:lvl1pPr>
              <a:defRPr cap="none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1FFDB87-0F98-87DE-FA07-D9AB2578428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5329502" y="12639494"/>
            <a:ext cx="6448456" cy="2266711"/>
          </a:xfrm>
          <a:noFill/>
          <a:effectLst/>
        </p:spPr>
        <p:txBody>
          <a:bodyPr lIns="91440" tIns="228600" rIns="91440" bIns="228600"/>
          <a:lstStyle>
            <a:lvl1pPr>
              <a:defRPr cap="none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05A99A34-7F89-35E7-0C83-0F70BDD6C861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22150389" y="9694448"/>
            <a:ext cx="6745286" cy="2469907"/>
          </a:xfrm>
          <a:noFill/>
          <a:effectLst/>
        </p:spPr>
        <p:txBody>
          <a:bodyPr lIns="91440" tIns="228600" rIns="91440" bIns="228600"/>
          <a:lstStyle>
            <a:lvl1pPr>
              <a:defRPr cap="none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36" name="Content Placeholder 35">
            <a:extLst>
              <a:ext uri="{FF2B5EF4-FFF2-40B4-BE49-F238E27FC236}">
                <a16:creationId xmlns:a16="http://schemas.microsoft.com/office/drawing/2014/main" id="{FBA8497E-CACE-30F0-5124-882325A6AF1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22150388" y="12639494"/>
            <a:ext cx="6745287" cy="2266711"/>
          </a:xfrm>
          <a:noFill/>
          <a:effectLst/>
        </p:spPr>
        <p:txBody>
          <a:bodyPr lIns="91440" tIns="228600" rIns="91440" bIns="228600"/>
          <a:lstStyle>
            <a:lvl1pPr>
              <a:defRPr cap="none" baseline="0"/>
            </a:lvl1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C66B40FD-9E13-CB57-2184-1142632332E3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22150388" y="15073509"/>
            <a:ext cx="6745286" cy="861774"/>
          </a:xfrm>
          <a:noFill/>
          <a:effectLst/>
        </p:spPr>
        <p:txBody>
          <a:bodyPr lIns="91440" tIns="228600" rIns="91440" bIns="0" anchor="b"/>
          <a:lstStyle>
            <a:lvl1pPr>
              <a:spcBef>
                <a:spcPts val="900"/>
              </a:spcBef>
              <a:spcAft>
                <a:spcPts val="300"/>
              </a:spcAft>
              <a:defRPr sz="1200" cap="none" baseline="0">
                <a:solidFill>
                  <a:schemeClr val="tx1"/>
                </a:solidFill>
              </a:defRPr>
            </a:lvl1pPr>
            <a:lvl2pPr marL="176213" indent="-176213">
              <a:spcBef>
                <a:spcPts val="0"/>
              </a:spcBef>
              <a:spcAft>
                <a:spcPts val="100"/>
              </a:spcAft>
              <a:buClr>
                <a:schemeClr val="accent6"/>
              </a:buClr>
              <a:buFont typeface="+mj-lt"/>
              <a:buAutoNum type="arabicPeriod"/>
              <a:defRPr sz="1200" b="0"/>
            </a:lvl2pPr>
            <a:lvl3pPr marL="0" indent="0">
              <a:spcBef>
                <a:spcPts val="500"/>
              </a:spcBef>
              <a:buNone/>
              <a:defRPr sz="12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  <a:endParaRPr lang="en-GB" dirty="0"/>
          </a:p>
        </p:txBody>
      </p:sp>
      <p:sp>
        <p:nvSpPr>
          <p:cNvPr id="43" name="Content Placeholder 42">
            <a:extLst>
              <a:ext uri="{FF2B5EF4-FFF2-40B4-BE49-F238E27FC236}">
                <a16:creationId xmlns:a16="http://schemas.microsoft.com/office/drawing/2014/main" id="{D8CB7F22-AC92-12B0-E344-CF9B22C6DB7B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37457" y="4467955"/>
            <a:ext cx="7391400" cy="1128514"/>
          </a:xfrm>
          <a:noFill/>
          <a:effectLst/>
        </p:spPr>
        <p:txBody>
          <a:bodyPr lIns="0" rIns="0"/>
          <a:lstStyle>
            <a:lvl1pPr>
              <a:defRPr sz="2550" cap="none" baseline="0">
                <a:solidFill>
                  <a:schemeClr val="bg1"/>
                </a:solidFill>
                <a:effectLst/>
              </a:defRPr>
            </a:lvl1pPr>
            <a:lvl2pPr>
              <a:spcBef>
                <a:spcPts val="1000"/>
              </a:spcBef>
              <a:defRPr sz="155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2BF22C1-B7CF-DBE1-A7CF-ABCE97FF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860527"/>
            <a:ext cx="7391400" cy="169892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EF854C5-7970-315B-29AA-4A8619E5EAB7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15328900" y="15073509"/>
            <a:ext cx="6448425" cy="861774"/>
          </a:xfrm>
          <a:noFill/>
          <a:effectLst/>
        </p:spPr>
        <p:txBody>
          <a:bodyPr lIns="91440" tIns="228600" rIns="91440" bIns="0" anchor="b"/>
          <a:lstStyle>
            <a:lvl1pPr>
              <a:spcBef>
                <a:spcPts val="1000"/>
              </a:spcBef>
              <a:defRPr sz="1200" cap="none" baseline="0">
                <a:solidFill>
                  <a:schemeClr val="tx1"/>
                </a:solidFill>
              </a:defRPr>
            </a:lvl1pPr>
            <a:lvl2pPr marL="173736" indent="-173736">
              <a:spcBef>
                <a:spcPts val="0"/>
              </a:spcBef>
              <a:spcAft>
                <a:spcPts val="100"/>
              </a:spcAft>
              <a:buClr>
                <a:schemeClr val="accent6"/>
              </a:buClr>
              <a:buFont typeface="+mj-lt"/>
              <a:buAutoNum type="arabicPeriod"/>
              <a:defRPr sz="1200" b="0"/>
            </a:lvl2pPr>
            <a:lvl3pPr marL="0" indent="0">
              <a:spcBef>
                <a:spcPts val="500"/>
              </a:spcBef>
              <a:buNone/>
              <a:defRPr sz="12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93613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userDrawn="1">
          <p15:clr>
            <a:srgbClr val="FBAE40"/>
          </p15:clr>
        </p15:guide>
        <p15:guide id="8" orient="horz" pos="10368" userDrawn="1">
          <p15:clr>
            <a:srgbClr val="FBAE40"/>
          </p15:clr>
        </p15:guide>
        <p15:guide id="10" orient="horz" pos="10115" userDrawn="1">
          <p15:clr>
            <a:srgbClr val="FBAE40"/>
          </p15:clr>
        </p15:guide>
        <p15:guide id="11" pos="4872" userDrawn="1">
          <p15:clr>
            <a:srgbClr val="FBAE40"/>
          </p15:clr>
        </p15:guide>
        <p15:guide id="12" pos="5194" userDrawn="1">
          <p15:clr>
            <a:srgbClr val="FBAE40"/>
          </p15:clr>
        </p15:guide>
        <p15:guide id="13" pos="9408" userDrawn="1">
          <p15:clr>
            <a:srgbClr val="FBAE40"/>
          </p15:clr>
        </p15:guide>
        <p15:guide id="14" pos="9653" userDrawn="1">
          <p15:clr>
            <a:srgbClr val="FBAE40"/>
          </p15:clr>
        </p15:guide>
        <p15:guide id="17" orient="horz" pos="5969" userDrawn="1">
          <p15:clr>
            <a:srgbClr val="FBAE40"/>
          </p15:clr>
        </p15:guide>
        <p15:guide id="18" pos="13630" userDrawn="1">
          <p15:clr>
            <a:srgbClr val="FBAE40"/>
          </p15:clr>
        </p15:guide>
        <p15:guide id="19" pos="13872" userDrawn="1">
          <p15:clr>
            <a:srgbClr val="FBAE40"/>
          </p15:clr>
        </p15:guide>
        <p15:guide id="20" orient="horz" pos="2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67E67E-1EBD-C5B0-405C-61C100100B33}"/>
              </a:ext>
            </a:extLst>
          </p:cNvPr>
          <p:cNvSpPr/>
          <p:nvPr userDrawn="1"/>
        </p:nvSpPr>
        <p:spPr bwMode="auto">
          <a:xfrm>
            <a:off x="8078325" y="1763"/>
            <a:ext cx="21184401" cy="9731322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</p:spPr>
        <p:txBody>
          <a:bodyPr wrap="none" lIns="80092" tIns="40046" rIns="80092" bIns="40046" rtlCol="0" anchor="ctr"/>
          <a:lstStyle/>
          <a:p>
            <a:pPr algn="ctr"/>
            <a:endParaRPr lang="en-US" sz="1667" dirty="0"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94C886-31A7-8C88-582D-1CC5079BA099}"/>
              </a:ext>
            </a:extLst>
          </p:cNvPr>
          <p:cNvSpPr/>
          <p:nvPr userDrawn="1"/>
        </p:nvSpPr>
        <p:spPr bwMode="auto">
          <a:xfrm>
            <a:off x="-1" y="-11152"/>
            <a:ext cx="8107797" cy="16459201"/>
          </a:xfrm>
          <a:prstGeom prst="rect">
            <a:avLst/>
          </a:prstGeom>
          <a:solidFill>
            <a:srgbClr val="566284"/>
          </a:solidFill>
          <a:ln w="9525">
            <a:noFill/>
            <a:miter lim="800000"/>
            <a:headEnd/>
            <a:tailEnd/>
          </a:ln>
        </p:spPr>
        <p:txBody>
          <a:bodyPr wrap="none" lIns="80092" tIns="40046" rIns="80092" bIns="40046" rtlCol="0" anchor="ctr"/>
          <a:lstStyle/>
          <a:p>
            <a:pPr algn="ctr"/>
            <a:endParaRPr lang="en-US" sz="2133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60527"/>
            <a:ext cx="7330577" cy="1698927"/>
          </a:xfrm>
          <a:prstGeom prst="rect">
            <a:avLst/>
          </a:prstGeom>
        </p:spPr>
        <p:txBody>
          <a:bodyPr vert="horz" wrap="square" lIns="0" tIns="182880" rIns="0" bIns="18288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1536" y="5694590"/>
            <a:ext cx="6004063" cy="3141886"/>
          </a:xfrm>
          <a:prstGeom prst="rect">
            <a:avLst/>
          </a:prstGeom>
          <a:solidFill>
            <a:schemeClr val="bg1"/>
          </a:solidFill>
          <a:effectLst>
            <a:outerShdw dist="1397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274320" tIns="182880" rIns="274320" bIns="18288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Subhead – set using Indent Level – 1 click</a:t>
            </a:r>
          </a:p>
          <a:p>
            <a:pPr lvl="2"/>
            <a:r>
              <a:rPr lang="en-US" dirty="0"/>
              <a:t>First level bullet – set using Indent Level – 2 clicks</a:t>
            </a:r>
          </a:p>
          <a:p>
            <a:pPr lvl="3"/>
            <a:r>
              <a:rPr lang="en-US" dirty="0"/>
              <a:t>Second level bullet – set using Indent Level – 3 clicks</a:t>
            </a:r>
          </a:p>
          <a:p>
            <a:pPr lvl="4"/>
            <a:r>
              <a:rPr lang="en-US" dirty="0"/>
              <a:t>Subhead that follows a bullet – set using Indent Level – 4 clicks</a:t>
            </a:r>
          </a:p>
          <a:p>
            <a:pPr lvl="5"/>
            <a:r>
              <a:rPr lang="en-US" sz="1000" dirty="0"/>
              <a:t>Footnote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BA43DB-C45F-E1FE-1E13-E499EEC8A07A}"/>
              </a:ext>
            </a:extLst>
          </p:cNvPr>
          <p:cNvSpPr txBox="1"/>
          <p:nvPr userDrawn="1"/>
        </p:nvSpPr>
        <p:spPr>
          <a:xfrm>
            <a:off x="15661666" y="16036348"/>
            <a:ext cx="5695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©2024 Eli Lilly and Company. All rights reserved.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57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2926227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2926227" rtl="0" eaLnBrk="1" latinLnBrk="0" hangingPunct="1">
        <a:lnSpc>
          <a:spcPct val="100000"/>
        </a:lnSpc>
        <a:spcBef>
          <a:spcPts val="2133"/>
        </a:spcBef>
        <a:buFont typeface="Arial" panose="020B0604020202020204" pitchFamily="34" charset="0"/>
        <a:buNone/>
        <a:defRPr sz="2400" b="1" kern="1200" cap="all" baseline="0">
          <a:solidFill>
            <a:schemeClr val="accent6"/>
          </a:solidFill>
          <a:latin typeface="+mn-lt"/>
          <a:ea typeface="+mn-ea"/>
          <a:cs typeface="+mn-cs"/>
        </a:defRPr>
      </a:lvl1pPr>
      <a:lvl2pPr marL="0" indent="0" algn="l" defTabSz="2926227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sz="19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231775" indent="-231775" algn="l" defTabSz="2926227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■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17525" indent="-231775" algn="l" defTabSz="2926227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926227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9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2926227" rtl="0" eaLnBrk="1" latinLnBrk="0" hangingPunct="1">
        <a:lnSpc>
          <a:spcPct val="90000"/>
        </a:lnSpc>
        <a:spcBef>
          <a:spcPts val="800"/>
        </a:spcBef>
        <a:spcAft>
          <a:spcPts val="400"/>
        </a:spcAft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9510236" indent="-731556" algn="l" defTabSz="2926227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2" kern="1200">
          <a:solidFill>
            <a:schemeClr val="tx1"/>
          </a:solidFill>
          <a:latin typeface="+mn-lt"/>
          <a:ea typeface="+mn-ea"/>
          <a:cs typeface="+mn-cs"/>
        </a:defRPr>
      </a:lvl7pPr>
      <a:lvl8pPr marL="10973348" indent="-731556" algn="l" defTabSz="2926227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2" kern="1200">
          <a:solidFill>
            <a:schemeClr val="tx1"/>
          </a:solidFill>
          <a:latin typeface="+mn-lt"/>
          <a:ea typeface="+mn-ea"/>
          <a:cs typeface="+mn-cs"/>
        </a:defRPr>
      </a:lvl8pPr>
      <a:lvl9pPr marL="12436461" indent="-731556" algn="l" defTabSz="2926227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1pPr>
      <a:lvl2pPr marL="1463115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2pPr>
      <a:lvl3pPr marL="2926227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3pPr>
      <a:lvl4pPr marL="4389338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4pPr>
      <a:lvl5pPr marL="5852452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5pPr>
      <a:lvl6pPr marL="7315567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6pPr>
      <a:lvl7pPr marL="8778680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7pPr>
      <a:lvl8pPr marL="10241794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8pPr>
      <a:lvl9pPr marL="11704904" algn="l" defTabSz="2926227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18432" userDrawn="1">
          <p15:clr>
            <a:srgbClr val="F26B43"/>
          </p15:clr>
        </p15:guide>
        <p15:guide id="3" pos="216" userDrawn="1">
          <p15:clr>
            <a:srgbClr val="F26B43"/>
          </p15:clr>
        </p15:guide>
        <p15:guide id="4" pos="18288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10368" userDrawn="1">
          <p15:clr>
            <a:srgbClr val="F26B43"/>
          </p15:clr>
        </p15:guide>
        <p15:guide id="7" orient="horz" pos="86" userDrawn="1">
          <p15:clr>
            <a:srgbClr val="F26B43"/>
          </p15:clr>
        </p15:guide>
        <p15:guide id="8" orient="horz" pos="10238" userDrawn="1">
          <p15:clr>
            <a:srgbClr val="F26B43"/>
          </p15:clr>
        </p15:guide>
        <p15:guide id="9" orient="horz" pos="10037" userDrawn="1">
          <p15:clr>
            <a:srgbClr val="F26B43"/>
          </p15:clr>
        </p15:guide>
        <p15:guide id="10" pos="18195" userDrawn="1">
          <p15:clr>
            <a:srgbClr val="F26B43"/>
          </p15:clr>
        </p15:guide>
        <p15:guide id="11" pos="531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7.emf"/><Relationship Id="rId3" Type="http://schemas.openxmlformats.org/officeDocument/2006/relationships/image" Target="../media/image1.png"/><Relationship Id="rId7" Type="http://schemas.openxmlformats.org/officeDocument/2006/relationships/image" Target="../media/image4.e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.emf"/><Relationship Id="rId5" Type="http://schemas.openxmlformats.org/officeDocument/2006/relationships/image" Target="../media/image3.png"/><Relationship Id="rId15" Type="http://schemas.openxmlformats.org/officeDocument/2006/relationships/image" Target="../media/image8.e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2.png"/><Relationship Id="rId9" Type="http://schemas.openxmlformats.org/officeDocument/2006/relationships/image" Target="../media/image5.emf"/><Relationship Id="rId1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ontent Placeholder 3">
            <a:extLst>
              <a:ext uri="{FF2B5EF4-FFF2-40B4-BE49-F238E27FC236}">
                <a16:creationId xmlns:a16="http://schemas.microsoft.com/office/drawing/2014/main" id="{29CBA5DD-FCB2-AC76-A7D2-A128CC527992}"/>
              </a:ext>
            </a:extLst>
          </p:cNvPr>
          <p:cNvSpPr txBox="1">
            <a:spLocks/>
          </p:cNvSpPr>
          <p:nvPr/>
        </p:nvSpPr>
        <p:spPr>
          <a:xfrm>
            <a:off x="18758924" y="139457"/>
            <a:ext cx="10325773" cy="9336330"/>
          </a:xfrm>
          <a:prstGeom prst="rect">
            <a:avLst/>
          </a:prstGeom>
          <a:solidFill>
            <a:schemeClr val="bg1"/>
          </a:solidFill>
          <a:effectLst>
            <a:outerShdw dist="1397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274320" tIns="182880" rIns="274320" bIns="182880" rtlCol="0">
            <a:noAutofit/>
          </a:bodyPr>
          <a:lstStyle>
            <a:lvl1pPr marL="0" indent="0" algn="l" defTabSz="2926227" rtl="0" eaLnBrk="1" latinLnBrk="0" hangingPunct="1">
              <a:lnSpc>
                <a:spcPct val="100000"/>
              </a:lnSpc>
              <a:spcBef>
                <a:spcPts val="2133"/>
              </a:spcBef>
              <a:buFont typeface="Arial" panose="020B0604020202020204" pitchFamily="34" charset="0"/>
              <a:buNone/>
              <a:defRPr sz="2400" b="1" kern="1200" cap="all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2926227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775" indent="-231775" algn="l" defTabSz="2926227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■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7525" indent="-231775" algn="l" defTabSz="2926227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2926227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2926227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40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10236" indent="-731556" algn="l" defTabSz="2926227" rtl="0" eaLnBrk="1" latinLnBrk="0" hangingPunct="1">
              <a:lnSpc>
                <a:spcPct val="90000"/>
              </a:lnSpc>
              <a:spcBef>
                <a:spcPts val="1600"/>
              </a:spcBef>
              <a:buFont typeface="Arial" panose="020B0604020202020204" pitchFamily="34" charset="0"/>
              <a:buChar char="•"/>
              <a:defRPr sz="57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3348" indent="-731556" algn="l" defTabSz="2926227" rtl="0" eaLnBrk="1" latinLnBrk="0" hangingPunct="1">
              <a:lnSpc>
                <a:spcPct val="90000"/>
              </a:lnSpc>
              <a:spcBef>
                <a:spcPts val="1600"/>
              </a:spcBef>
              <a:buFont typeface="Arial" panose="020B0604020202020204" pitchFamily="34" charset="0"/>
              <a:buChar char="•"/>
              <a:defRPr sz="57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436461" indent="-731556" algn="l" defTabSz="2926227" rtl="0" eaLnBrk="1" latinLnBrk="0" hangingPunct="1">
              <a:lnSpc>
                <a:spcPct val="90000"/>
              </a:lnSpc>
              <a:spcBef>
                <a:spcPts val="1600"/>
              </a:spcBef>
              <a:buFont typeface="Arial" panose="020B0604020202020204" pitchFamily="34" charset="0"/>
              <a:buChar char="•"/>
              <a:defRPr sz="57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15FE9C-B5B6-1090-6DB3-3CF8EAD635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6924" y="10829897"/>
            <a:ext cx="7775708" cy="2308324"/>
          </a:xfrm>
        </p:spPr>
        <p:txBody>
          <a:bodyPr/>
          <a:lstStyle/>
          <a:p>
            <a:r>
              <a:rPr lang="en-US" dirty="0"/>
              <a:t>Objective</a:t>
            </a:r>
          </a:p>
          <a:p>
            <a:pPr lvl="2" algn="just"/>
            <a:r>
              <a:rPr lang="en-US" sz="2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report the patient’s perspective of disease severity as assessed using the POEM, in patients with moderate-to-severe AD after 152 weeks of treatment with lebrikizumab in the </a:t>
            </a:r>
            <a:r>
              <a:rPr lang="en-US" sz="24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ADjoin</a:t>
            </a:r>
            <a:r>
              <a:rPr lang="en-US" sz="24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study</a:t>
            </a:r>
            <a:r>
              <a:rPr lang="en-US" sz="2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100" baseline="30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5BB81-2290-E0B1-3AAF-0E45DA9508D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0035" y="13357386"/>
            <a:ext cx="7775708" cy="2369880"/>
          </a:xfrm>
        </p:spPr>
        <p:txBody>
          <a:bodyPr vert="horz" wrap="square" lIns="182880" tIns="137160" rIns="182880" bIns="182880" rtlCol="0" anchor="t">
            <a:spAutoFit/>
          </a:bodyPr>
          <a:lstStyle/>
          <a:p>
            <a:r>
              <a:rPr lang="en-US" dirty="0"/>
              <a:t>Conclusions</a:t>
            </a:r>
          </a:p>
          <a:p>
            <a:pPr lvl="2" algn="just"/>
            <a:r>
              <a:rPr lang="en-US" dirty="0"/>
              <a:t>Long-term treatment with lebrikizumab led to improvements in itch, sleep disturbance, and skin symptoms as reported from a patient’s perspective using POEM.</a:t>
            </a:r>
          </a:p>
          <a:p>
            <a:pPr lvl="2" algn="just"/>
            <a:r>
              <a:rPr lang="en-US" dirty="0"/>
              <a:t>Most patients reported two or less days per week of POEM symptoms related to itch, sleep disturbance and skin dryness.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29C601-7259-A134-BF2A-764D55B8187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248651" y="139458"/>
            <a:ext cx="10325772" cy="9336330"/>
          </a:xfrm>
        </p:spPr>
        <p:txBody>
          <a:bodyPr tIns="3931920" rIns="182880"/>
          <a:lstStyle/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A628C4A-7CB1-8612-BD92-F5D564FC4004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88621" y="4040949"/>
            <a:ext cx="7646269" cy="6486391"/>
          </a:xfrm>
        </p:spPr>
        <p:txBody>
          <a:bodyPr/>
          <a:lstStyle/>
          <a:p>
            <a:pPr algn="just"/>
            <a:r>
              <a:rPr lang="en-GB" sz="2800" dirty="0"/>
              <a:t>Peter Lio</a:t>
            </a:r>
            <a:r>
              <a:rPr lang="en-GB" sz="2800" baseline="30000" dirty="0"/>
              <a:t>1,2</a:t>
            </a:r>
            <a:r>
              <a:rPr lang="en-GB" sz="2800" dirty="0"/>
              <a:t>, Jenny Murase</a:t>
            </a:r>
            <a:r>
              <a:rPr lang="en-GB" sz="2800" baseline="30000" dirty="0"/>
              <a:t>3</a:t>
            </a:r>
            <a:r>
              <a:rPr lang="en-GB" sz="2800" dirty="0"/>
              <a:t>, Vivian Shi</a:t>
            </a:r>
            <a:r>
              <a:rPr lang="en-GB" sz="2800" baseline="30000" dirty="0"/>
              <a:t>4</a:t>
            </a:r>
            <a:r>
              <a:rPr lang="en-GB" sz="2800" dirty="0"/>
              <a:t>, Andreas Wollenberg</a:t>
            </a:r>
            <a:r>
              <a:rPr lang="en-GB" sz="2800" baseline="30000" dirty="0"/>
              <a:t>5</a:t>
            </a:r>
            <a:r>
              <a:rPr lang="en-GB" sz="2800" dirty="0"/>
              <a:t>, Sebastien Barbarot</a:t>
            </a:r>
            <a:r>
              <a:rPr lang="en-GB" sz="2800" baseline="30000" dirty="0"/>
              <a:t>6</a:t>
            </a:r>
            <a:r>
              <a:rPr lang="en-GB" sz="2800" dirty="0"/>
              <a:t>, Evangeline Pierce</a:t>
            </a:r>
            <a:r>
              <a:rPr lang="en-GB" sz="2800" baseline="30000" dirty="0"/>
              <a:t>7</a:t>
            </a:r>
            <a:r>
              <a:rPr lang="en-GB" sz="2800" dirty="0"/>
              <a:t>, Sonia Montmayeur</a:t>
            </a:r>
            <a:r>
              <a:rPr lang="en-GB" sz="2800" baseline="30000" dirty="0"/>
              <a:t>7</a:t>
            </a:r>
            <a:r>
              <a:rPr lang="en-GB" sz="2800" dirty="0"/>
              <a:t>, Chao Yang</a:t>
            </a:r>
            <a:r>
              <a:rPr lang="en-GB" sz="2800" baseline="30000" dirty="0"/>
              <a:t>7</a:t>
            </a:r>
            <a:r>
              <a:rPr lang="en-GB" sz="2800" dirty="0"/>
              <a:t>, Meihua Qiao</a:t>
            </a:r>
            <a:r>
              <a:rPr lang="en-GB" sz="2800" baseline="30000" dirty="0"/>
              <a:t>8</a:t>
            </a:r>
            <a:r>
              <a:rPr lang="en-GB" sz="2800" dirty="0"/>
              <a:t>, Helena Agell</a:t>
            </a:r>
            <a:r>
              <a:rPr lang="en-GB" sz="2800" baseline="30000" dirty="0"/>
              <a:t>9</a:t>
            </a:r>
            <a:r>
              <a:rPr lang="en-GB" sz="2800" dirty="0"/>
              <a:t>, Marjolein de Bruin-Weller</a:t>
            </a:r>
            <a:r>
              <a:rPr lang="en-GB" sz="2800" baseline="30000" dirty="0"/>
              <a:t>10</a:t>
            </a:r>
          </a:p>
          <a:p>
            <a:pPr algn="just"/>
            <a:r>
              <a:rPr lang="en-US" sz="20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Northwestern University Feinberg School of Medicine, Illinois, USA; 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2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Medical Dermatology Associates of Chicago, Illinois, USA; 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University of California San Francisco, San Francisco, USA and Palo Alto Foundation Medical Group, Mountain View, USA;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4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Department of Dermatology, University of Washington, Seattle, Washington, USA;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5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Ludwig Maximilian University of Munich, Munich, Germany and Augsburg University Hospital, Augsburg, Germany;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6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Centre </a:t>
            </a:r>
            <a:r>
              <a:rPr lang="en-US" sz="2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Hospitalier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Universitaire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de Nantes, Service de </a:t>
            </a:r>
            <a:r>
              <a:rPr lang="en-US" sz="2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Dermatologie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Nantes, France;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7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Eli Lilly and Company, Indianapolis, USA;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8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Tigermed, USA; </a:t>
            </a:r>
            <a:r>
              <a:rPr lang="en-US" sz="2000" baseline="30000" dirty="0">
                <a:latin typeface="Arial" panose="020B0604020202020204" pitchFamily="34" charset="0"/>
                <a:ea typeface="Aptos" panose="020B0004020202020204" pitchFamily="34" charset="0"/>
              </a:rPr>
              <a:t>9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Almirall, S.A., Barcelona, Spain; 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10</a:t>
            </a:r>
            <a:r>
              <a:rPr lang="en-US" sz="2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University Medical Center Utrecht, Utrecht, Netherlands.  </a:t>
            </a:r>
            <a:endParaRPr lang="en-GB" sz="2800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64E491C4-6F00-C2FB-6D18-F4F18233B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651" y="21369"/>
            <a:ext cx="7511819" cy="4358116"/>
          </a:xfrm>
        </p:spPr>
        <p:txBody>
          <a:bodyPr/>
          <a:lstStyle/>
          <a:p>
            <a:r>
              <a:rPr lang="en-US" dirty="0"/>
              <a:t>Patients with lebrikizumab reported long-term improvement of symptoms from POEM in moderate-to-severe atopic dermatitis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FF92DD2-FCEE-F37E-5EAC-4226A59619EE}"/>
              </a:ext>
            </a:extLst>
          </p:cNvPr>
          <p:cNvGrpSpPr/>
          <p:nvPr/>
        </p:nvGrpSpPr>
        <p:grpSpPr>
          <a:xfrm>
            <a:off x="21507152" y="10068402"/>
            <a:ext cx="8021333" cy="2565442"/>
            <a:chOff x="385925" y="7118620"/>
            <a:chExt cx="7793775" cy="2436137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7DB9335-DB29-87E5-E2AE-3076213B875A}"/>
                </a:ext>
              </a:extLst>
            </p:cNvPr>
            <p:cNvGrpSpPr/>
            <p:nvPr/>
          </p:nvGrpSpPr>
          <p:grpSpPr>
            <a:xfrm>
              <a:off x="385925" y="7118620"/>
              <a:ext cx="7793775" cy="2436137"/>
              <a:chOff x="944309" y="1873520"/>
              <a:chExt cx="10722962" cy="2793424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7EBDF8B-D258-1026-EC74-C63F9053505D}"/>
                  </a:ext>
                </a:extLst>
              </p:cNvPr>
              <p:cNvSpPr/>
              <p:nvPr/>
            </p:nvSpPr>
            <p:spPr>
              <a:xfrm rot="16200000">
                <a:off x="273753" y="3240597"/>
                <a:ext cx="1711423" cy="370311"/>
              </a:xfrm>
              <a:prstGeom prst="rect">
                <a:avLst/>
              </a:prstGeom>
              <a:solidFill>
                <a:sysClr val="window" lastClr="FFFFFF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vert="horz" lIns="13716" tIns="13716" rIns="13716" bIns="13716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Screening</a:t>
                </a:r>
                <a:endPara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52C04BA-44B9-39FE-8DC5-6C685CD99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35382" y="2825958"/>
                <a:ext cx="0" cy="7024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49E998E6-B3E1-B6F1-841B-E273BB29AB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36115" y="4046650"/>
                <a:ext cx="0" cy="11708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691C79F-92DF-425B-BCF4-B0E6D5DF4FEB}"/>
                  </a:ext>
                </a:extLst>
              </p:cNvPr>
              <p:cNvSpPr txBox="1"/>
              <p:nvPr/>
            </p:nvSpPr>
            <p:spPr>
              <a:xfrm>
                <a:off x="1661059" y="2292684"/>
                <a:ext cx="2127535" cy="257960"/>
              </a:xfrm>
              <a:prstGeom prst="rect">
                <a:avLst/>
              </a:prstGeom>
              <a:solidFill>
                <a:srgbClr val="EAE5E3"/>
              </a:solidFill>
            </p:spPr>
            <p:txBody>
              <a:bodyPr wrap="square" lIns="34290" tIns="0" rIns="34290" bIns="0" rtlCol="0" anchor="ctr" anchorCtr="0">
                <a:no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Induction</a:t>
                </a:r>
                <a:endParaRPr kumimoji="0" lang="en-GB" sz="1200" b="1" i="0" u="none" strike="noStrike" kern="0" cap="none" spc="0" normalizeH="0" baseline="30000" noProof="0" dirty="0">
                  <a:ln>
                    <a:noFill/>
                  </a:ln>
                  <a:solidFill>
                    <a:srgbClr val="29292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2E16265-37A3-80DF-8A6A-B20344EA8DD5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3814976" y="2292684"/>
                <a:ext cx="4098010" cy="257960"/>
              </a:xfrm>
              <a:prstGeom prst="rect">
                <a:avLst/>
              </a:prstGeom>
              <a:solidFill>
                <a:srgbClr val="EAE5E3"/>
              </a:solidFill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Maintenance</a:t>
                </a:r>
                <a:endParaRPr kumimoji="0" lang="en-GB" sz="1200" b="1" i="0" u="none" strike="noStrike" kern="0" cap="none" spc="0" normalizeH="0" baseline="30000" noProof="0" dirty="0">
                  <a:ln>
                    <a:noFill/>
                  </a:ln>
                  <a:solidFill>
                    <a:srgbClr val="29292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4A47F63E-8EFA-4EE7-B528-99CD2172C9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40291" y="2725706"/>
                <a:ext cx="3123797" cy="280995"/>
              </a:xfrm>
              <a:prstGeom prst="rect">
                <a:avLst/>
              </a:prstGeom>
              <a:solidFill>
                <a:srgbClr val="B1059D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LEBRI 250 mg Q2W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0B4A7DB-9B33-7274-E122-C87B172FB6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39321" y="3372730"/>
                <a:ext cx="3111708" cy="280995"/>
              </a:xfrm>
              <a:prstGeom prst="rect">
                <a:avLst/>
              </a:prstGeom>
              <a:solidFill>
                <a:srgbClr val="A59D95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PBO Q2W</a:t>
                </a:r>
                <a:r>
                  <a:rPr kumimoji="0" lang="en-US" sz="1200" b="1" i="0" u="none" strike="noStrike" kern="0" cap="none" spc="0" normalizeH="0" baseline="3000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(LEBRI Withdrawal)</a:t>
                </a:r>
                <a:endParaRPr kumimoji="0" lang="en-US" sz="1200" b="1" i="0" u="none" strike="noStrike" kern="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93E730F6-56BA-2A4E-61FA-95329FEEA9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39849" y="3035364"/>
                <a:ext cx="3118282" cy="280995"/>
              </a:xfrm>
              <a:prstGeom prst="rect">
                <a:avLst/>
              </a:prstGeom>
              <a:solidFill>
                <a:srgbClr val="56628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LEBRI 250 mg Q4W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D065674-13CD-EEC7-97B6-6767B81AC3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826272" y="3547108"/>
                <a:ext cx="1494750" cy="424653"/>
              </a:xfrm>
              <a:prstGeom prst="rect">
                <a:avLst/>
              </a:prstGeom>
              <a:solidFill>
                <a:srgbClr val="A59D95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PBO Q2W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7C56A96-B715-8206-C7A7-C519CBD2917D}"/>
                  </a:ext>
                </a:extLst>
              </p:cNvPr>
              <p:cNvSpPr txBox="1"/>
              <p:nvPr/>
            </p:nvSpPr>
            <p:spPr>
              <a:xfrm>
                <a:off x="1138094" y="2928336"/>
                <a:ext cx="635844" cy="5293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8C92AB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B1059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2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: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A59D95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</a:t>
                </a:r>
                <a:endPara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ACA3153-D09D-A256-C481-9AF592D9A8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74435" y="4051410"/>
                <a:ext cx="0" cy="11708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1BCC5250-9AB2-530F-37CD-CCB08C067D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26473" y="3098443"/>
                <a:ext cx="188710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E7545463-FA3C-7C03-A2D0-06B91CFF40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26473" y="3746827"/>
                <a:ext cx="188710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C5FE36E-C07F-2961-EDD7-F0D5CED97E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42867" y="3092071"/>
                <a:ext cx="0" cy="6673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C133F37-B2DB-EB60-818A-3279376082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88637" y="3425753"/>
                <a:ext cx="35124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F3513BEA-EDFB-C964-578A-A2675DBA73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54566" y="4040441"/>
                <a:ext cx="0" cy="11708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</p:cxn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03171F5B-5D00-1657-AE48-75A31D0B7BB5}"/>
                  </a:ext>
                </a:extLst>
              </p:cNvPr>
              <p:cNvSpPr txBox="1"/>
              <p:nvPr/>
            </p:nvSpPr>
            <p:spPr>
              <a:xfrm>
                <a:off x="2539270" y="1922996"/>
                <a:ext cx="5568828" cy="3529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25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ADvocate1&amp;2</a:t>
                </a:r>
              </a:p>
            </p:txBody>
          </p: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57AAD8FC-05BE-27BE-733A-A5AE71F43F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28574" y="3513195"/>
                <a:ext cx="210747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0AB84030-B186-CE5C-3860-0BAC7239F0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28574" y="3176332"/>
                <a:ext cx="210747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D6AA1BAF-70E2-FBAF-9D32-A3F2A461C9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28574" y="2839469"/>
                <a:ext cx="210747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ED18DFA-6FDC-6550-A496-E4CCEE38F035}"/>
                  </a:ext>
                </a:extLst>
              </p:cNvPr>
              <p:cNvSpPr txBox="1"/>
              <p:nvPr/>
            </p:nvSpPr>
            <p:spPr>
              <a:xfrm>
                <a:off x="3482360" y="2615797"/>
                <a:ext cx="1004935" cy="3176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 defTabSz="285766"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</a:t>
                </a: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8C92AB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lang="en-US" sz="1200" b="1" kern="0" dirty="0">
                    <a:solidFill>
                      <a:srgbClr val="B1059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200" b="1" kern="0" dirty="0">
                    <a:solidFill>
                      <a:srgbClr val="292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200" b="1" kern="0" dirty="0">
                    <a:solidFill>
                      <a:srgbClr val="5662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200" b="1" kern="0" dirty="0">
                    <a:solidFill>
                      <a:srgbClr val="29292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200" b="1" kern="0" dirty="0">
                    <a:solidFill>
                      <a:srgbClr val="A59D9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46036AB2-F7A0-83D0-B7DF-E6105B727E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506142" y="2871810"/>
                <a:ext cx="1005635" cy="629397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rgbClr val="008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285766" rtl="0" eaLnBrk="1" fontAlgn="auto" latinLnBrk="0" hangingPunct="1">
                  <a:lnSpc>
                    <a:spcPts val="125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Week 16 Responders</a:t>
                </a:r>
                <a:r>
                  <a:rPr lang="en-US" sz="800" b="1" kern="0" baseline="30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</a:p>
              <a:p>
                <a:pPr marL="0" marR="0" lvl="0" indent="0" algn="ctr" defTabSz="285766" rtl="0" eaLnBrk="1" fontAlgn="auto" latinLnBrk="0" hangingPunct="1">
                  <a:lnSpc>
                    <a:spcPts val="125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re-randomized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9D0A81F-926E-2832-C7B5-72907E4A47F4}"/>
                  </a:ext>
                </a:extLst>
              </p:cNvPr>
              <p:cNvSpPr txBox="1"/>
              <p:nvPr/>
            </p:nvSpPr>
            <p:spPr>
              <a:xfrm>
                <a:off x="7546322" y="4137571"/>
                <a:ext cx="618265" cy="31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52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2CBD9464-4BF7-E360-9604-4C3C91089CE9}"/>
                  </a:ext>
                </a:extLst>
              </p:cNvPr>
              <p:cNvSpPr txBox="1"/>
              <p:nvPr/>
            </p:nvSpPr>
            <p:spPr>
              <a:xfrm>
                <a:off x="1168700" y="4137571"/>
                <a:ext cx="7986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Weeks 0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3BB2C762-EF22-A668-6484-1153CD4B3736}"/>
                  </a:ext>
                </a:extLst>
              </p:cNvPr>
              <p:cNvSpPr txBox="1"/>
              <p:nvPr/>
            </p:nvSpPr>
            <p:spPr>
              <a:xfrm>
                <a:off x="3500065" y="4137571"/>
                <a:ext cx="553978" cy="31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16</a:t>
                </a:r>
                <a:endPara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64ADB35F-10BE-D87B-FAF4-EEFB805CC7AA}"/>
                  </a:ext>
                </a:extLst>
              </p:cNvPr>
              <p:cNvSpPr txBox="1"/>
              <p:nvPr/>
            </p:nvSpPr>
            <p:spPr>
              <a:xfrm>
                <a:off x="7710254" y="1873520"/>
                <a:ext cx="45146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25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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1A77D1D-A05D-9CE1-D832-CB4D8592FB7F}"/>
                  </a:ext>
                </a:extLst>
              </p:cNvPr>
              <p:cNvSpPr txBox="1">
                <a:spLocks noChangeAspect="1"/>
              </p:cNvSpPr>
              <p:nvPr/>
            </p:nvSpPr>
            <p:spPr>
              <a:xfrm>
                <a:off x="7939367" y="2292684"/>
                <a:ext cx="3134647" cy="257960"/>
              </a:xfrm>
              <a:prstGeom prst="rect">
                <a:avLst/>
              </a:prstGeom>
              <a:solidFill>
                <a:srgbClr val="EAE5E3"/>
              </a:solidFill>
            </p:spPr>
            <p:txBody>
              <a:bodyPr wrap="square" lIns="34290" tIns="0" rIns="34290" bIns="0" rtlCol="0" anchor="ctr" anchorCtr="0">
                <a:no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92929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ADjoin: Long-Term Extension</a:t>
                </a:r>
                <a:endParaRPr kumimoji="0" lang="en-GB" sz="1200" b="1" i="0" u="none" strike="noStrike" kern="0" cap="none" spc="0" normalizeH="0" baseline="30000" noProof="0" dirty="0">
                  <a:ln>
                    <a:noFill/>
                  </a:ln>
                  <a:solidFill>
                    <a:srgbClr val="29292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71BA6BFE-3A4B-8634-33E6-D5F03B8D19A2}"/>
                  </a:ext>
                </a:extLst>
              </p:cNvPr>
              <p:cNvSpPr txBox="1"/>
              <p:nvPr/>
            </p:nvSpPr>
            <p:spPr>
              <a:xfrm>
                <a:off x="7284331" y="1918606"/>
                <a:ext cx="4382940" cy="3529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25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ADjoin</a:t>
                </a:r>
              </a:p>
            </p:txBody>
          </p: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6108A94-2A25-130D-8AC4-B82D545A2DD0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1827895" y="4049800"/>
                <a:ext cx="9193566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C448EAC4-ECC5-9E04-1702-BC5358B003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62436" y="2847943"/>
                <a:ext cx="210746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CF8E73E6-4E0D-B198-25DC-6D440E3557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62436" y="3173480"/>
                <a:ext cx="210746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FED2B4D8-4DD1-0DBF-BBCD-088DE56F79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68830" y="2725706"/>
                <a:ext cx="2972127" cy="280995"/>
              </a:xfrm>
              <a:prstGeom prst="rect">
                <a:avLst/>
              </a:prstGeom>
              <a:solidFill>
                <a:srgbClr val="B1059D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LEBRI 250 mg Q2W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BDA1CD4E-2234-A9D6-BC43-388FA81FFD5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73580" y="3035559"/>
                <a:ext cx="2972127" cy="280800"/>
              </a:xfrm>
              <a:prstGeom prst="rect">
                <a:avLst/>
              </a:prstGeom>
              <a:solidFill>
                <a:srgbClr val="56628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LEBRI 250 mg Q4W</a:t>
                </a:r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B112F339-3176-537E-82B6-1D36644999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17084" y="4033995"/>
                <a:ext cx="0" cy="117087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</p:cxn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7F387817-4251-5DAE-E109-73A5D68F76A7}"/>
                  </a:ext>
                </a:extLst>
              </p:cNvPr>
              <p:cNvSpPr txBox="1"/>
              <p:nvPr/>
            </p:nvSpPr>
            <p:spPr>
              <a:xfrm>
                <a:off x="10666955" y="4137571"/>
                <a:ext cx="701666" cy="31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152</a:t>
                </a:r>
              </a:p>
            </p:txBody>
          </p: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84F7E50-CE39-CC0C-61B4-E29163DA5D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82604" y="3103581"/>
                <a:ext cx="215723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ysClr val="windowText" lastClr="000000"/>
                </a:solidFill>
                <a:prstDash val="solid"/>
                <a:miter lim="800000"/>
                <a:tailEnd type="triangle" w="sm" len="sm"/>
              </a:ln>
              <a:effectLst/>
            </p:spPr>
          </p:cxn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1D00BB09-A38F-1837-AB57-6C227CB38B5D}"/>
                  </a:ext>
                </a:extLst>
              </p:cNvPr>
              <p:cNvSpPr txBox="1"/>
              <p:nvPr/>
            </p:nvSpPr>
            <p:spPr>
              <a:xfrm>
                <a:off x="1826273" y="4137571"/>
                <a:ext cx="1962320" cy="31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Use of TCS prohibited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C31640E0-EEFB-6DF8-8229-85DBB7A7EABB}"/>
                  </a:ext>
                </a:extLst>
              </p:cNvPr>
              <p:cNvSpPr txBox="1"/>
              <p:nvPr/>
            </p:nvSpPr>
            <p:spPr>
              <a:xfrm>
                <a:off x="4567960" y="4137571"/>
                <a:ext cx="25559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Intermittent use of TCS permitted</a:t>
                </a:r>
                <a:r>
                  <a:rPr lang="en-GB" sz="1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88B87573-AD74-D5CA-13DB-0E7378A0C3AE}"/>
                  </a:ext>
                </a:extLst>
              </p:cNvPr>
              <p:cNvSpPr txBox="1"/>
              <p:nvPr/>
            </p:nvSpPr>
            <p:spPr>
              <a:xfrm>
                <a:off x="8405368" y="4137571"/>
                <a:ext cx="2007420" cy="529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Intermittent use of </a:t>
                </a:r>
                <a:b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TCS permitted</a:t>
                </a:r>
                <a:r>
                  <a:rPr lang="en-GB" sz="1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B81B12DE-C8FD-2877-9F66-7BF2FDB0C8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816878" y="2883322"/>
                <a:ext cx="1505039" cy="440520"/>
              </a:xfrm>
              <a:prstGeom prst="rect">
                <a:avLst/>
              </a:prstGeom>
              <a:solidFill>
                <a:srgbClr val="B1059D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LEBRI 250 mg</a:t>
                </a:r>
              </a:p>
              <a:p>
                <a:pPr marL="0" marR="0" lvl="0" indent="0" algn="ctr" defTabSz="68583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Q2W</a:t>
                </a:r>
                <a:endParaRPr kumimoji="0" lang="en-US" sz="1200" b="1" i="0" u="none" strike="noStrike" kern="0" cap="none" spc="0" normalizeH="0" baseline="30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398BA4C4-2029-634C-9943-65C2E5ECE505}"/>
                  </a:ext>
                </a:extLst>
              </p:cNvPr>
              <p:cNvSpPr/>
              <p:nvPr/>
            </p:nvSpPr>
            <p:spPr>
              <a:xfrm>
                <a:off x="1815410" y="2654899"/>
                <a:ext cx="674990" cy="232323"/>
              </a:xfrm>
              <a:prstGeom prst="rect">
                <a:avLst/>
              </a:prstGeom>
              <a:gradFill flip="none" rotWithShape="1">
                <a:gsLst>
                  <a:gs pos="0">
                    <a:srgbClr val="B1059D">
                      <a:tint val="66000"/>
                      <a:satMod val="160000"/>
                    </a:srgbClr>
                  </a:gs>
                  <a:gs pos="50000">
                    <a:srgbClr val="B1059D">
                      <a:tint val="44500"/>
                      <a:satMod val="160000"/>
                    </a:srgbClr>
                  </a:gs>
                  <a:gs pos="100000">
                    <a:srgbClr val="B1059D">
                      <a:tint val="23500"/>
                      <a:satMod val="160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7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LD</a:t>
                </a:r>
                <a:r>
                  <a:rPr kumimoji="0" lang="en-GB" sz="1200" b="1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</a:t>
                </a:r>
                <a:endParaRPr kumimoji="0" lang="en-US" sz="1200" b="1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8224777A-4E66-4E33-A0E6-FB0DF1C91C94}"/>
                  </a:ext>
                </a:extLst>
              </p:cNvPr>
              <p:cNvCxnSpPr/>
              <p:nvPr/>
            </p:nvCxnSpPr>
            <p:spPr>
              <a:xfrm flipV="1">
                <a:off x="8736227" y="3371121"/>
                <a:ext cx="0" cy="317240"/>
              </a:xfrm>
              <a:prstGeom prst="straightConnector1">
                <a:avLst/>
              </a:prstGeom>
              <a:noFill/>
              <a:ln w="38100" cap="flat" cmpd="sng" algn="ctr">
                <a:solidFill>
                  <a:srgbClr val="00AF3F"/>
                </a:solidFill>
                <a:prstDash val="solid"/>
                <a:miter lim="800000"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7A8DCAF5-DC87-D3BF-EF1B-C814ED3B4E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37735" y="3698415"/>
                <a:ext cx="2196982" cy="234974"/>
              </a:xfrm>
              <a:prstGeom prst="rect">
                <a:avLst/>
              </a:prstGeom>
            </p:spPr>
            <p:txBody>
              <a:bodyPr vert="horz" lIns="38100" tIns="19050" rIns="38100" bIns="1905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2" indent="0" algn="ctr" defTabSz="1228773">
                  <a:lnSpc>
                    <a:spcPct val="100000"/>
                  </a:lnSpc>
                  <a:spcBef>
                    <a:spcPts val="600"/>
                  </a:spcBef>
                  <a:buClr>
                    <a:srgbClr val="B1059D"/>
                  </a:buClr>
                  <a:buSzPct val="150000"/>
                  <a:buNone/>
                  <a:defRPr/>
                </a:pPr>
                <a:r>
                  <a:rPr lang="en-GB" sz="1000" b="1" dirty="0">
                    <a:latin typeface="Arial" panose="020B0604020202020204"/>
                  </a:rPr>
                  <a:t>Analysis population</a:t>
                </a:r>
                <a:r>
                  <a:rPr lang="en-GB" sz="1000" b="1" baseline="30000" dirty="0">
                    <a:latin typeface="Arial" panose="020B0604020202020204"/>
                  </a:rPr>
                  <a:t>c</a:t>
                </a:r>
                <a:endParaRPr lang="en-US" sz="1000" baseline="30000" dirty="0">
                  <a:latin typeface="Arial" panose="020B0604020202020204"/>
                </a:endParaRPr>
              </a:p>
            </p:txBody>
          </p:sp>
        </p:grpSp>
        <p:sp>
          <p:nvSpPr>
            <p:cNvPr id="38" name="L-Shape 37">
              <a:extLst>
                <a:ext uri="{FF2B5EF4-FFF2-40B4-BE49-F238E27FC236}">
                  <a16:creationId xmlns:a16="http://schemas.microsoft.com/office/drawing/2014/main" id="{CDAC587C-B4ED-4094-972B-EDEA3C3F8B45}"/>
                </a:ext>
              </a:extLst>
            </p:cNvPr>
            <p:cNvSpPr/>
            <p:nvPr/>
          </p:nvSpPr>
          <p:spPr>
            <a:xfrm flipV="1">
              <a:off x="2153606" y="7828593"/>
              <a:ext cx="5607617" cy="855088"/>
            </a:xfrm>
            <a:prstGeom prst="corner">
              <a:avLst>
                <a:gd name="adj1" fmla="val 66749"/>
                <a:gd name="adj2" fmla="val 104030"/>
              </a:avLst>
            </a:prstGeom>
            <a:noFill/>
            <a:ln w="25400" cap="flat" cmpd="sng" algn="ctr">
              <a:solidFill>
                <a:srgbClr val="00AF3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783"/>
              <a:endParaRPr lang="en-US" sz="1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9E6EA7C-9C87-3A66-6EF0-04B841B2CA62}"/>
              </a:ext>
            </a:extLst>
          </p:cNvPr>
          <p:cNvSpPr txBox="1"/>
          <p:nvPr/>
        </p:nvSpPr>
        <p:spPr>
          <a:xfrm>
            <a:off x="342900" y="10323955"/>
            <a:ext cx="6792687" cy="40011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00000"/>
              </a:lnSpc>
              <a:spcBef>
                <a:spcPts val="2133"/>
              </a:spcBef>
            </a:pPr>
            <a:r>
              <a:rPr lang="en-GB" sz="2000" b="1" spc="-9" dirty="0">
                <a:solidFill>
                  <a:srgbClr val="FFFFFF"/>
                </a:solidFill>
                <a:latin typeface="Arial"/>
                <a:ea typeface="+mn-ea"/>
                <a:cs typeface="Arial"/>
              </a:rPr>
              <a:t>Sponsored by Eli Lilly and Company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E72053D-0DD7-7617-32D6-72D25498F99B}"/>
              </a:ext>
            </a:extLst>
          </p:cNvPr>
          <p:cNvSpPr txBox="1"/>
          <p:nvPr/>
        </p:nvSpPr>
        <p:spPr>
          <a:xfrm>
            <a:off x="150035" y="15872397"/>
            <a:ext cx="7684855" cy="33855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00000"/>
              </a:lnSpc>
              <a:spcBef>
                <a:spcPts val="2133"/>
              </a:spcBef>
            </a:pPr>
            <a:r>
              <a:rPr lang="en-GB" sz="1600" b="1" spc="-9" dirty="0">
                <a:solidFill>
                  <a:srgbClr val="FFFFFF"/>
                </a:solidFill>
                <a:latin typeface="Arial"/>
                <a:cs typeface="Arial"/>
              </a:rPr>
              <a:t>Revolutionizing Atopic Dermatitis (RAD) virtual conference; 8 December 2024</a:t>
            </a:r>
            <a:endParaRPr lang="en-GB" sz="1600" b="1" spc="-9" dirty="0">
              <a:solidFill>
                <a:srgbClr val="FFFFFF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F276A22-2A73-35D3-CB5F-3E76A0F5D28F}"/>
              </a:ext>
            </a:extLst>
          </p:cNvPr>
          <p:cNvSpPr txBox="1"/>
          <p:nvPr/>
        </p:nvSpPr>
        <p:spPr>
          <a:xfrm>
            <a:off x="21537669" y="9915589"/>
            <a:ext cx="2114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Study design</a:t>
            </a:r>
          </a:p>
        </p:txBody>
      </p:sp>
      <p:pic>
        <p:nvPicPr>
          <p:cNvPr id="92" name="Picture 2">
            <a:extLst>
              <a:ext uri="{FF2B5EF4-FFF2-40B4-BE49-F238E27FC236}">
                <a16:creationId xmlns:a16="http://schemas.microsoft.com/office/drawing/2014/main" id="{31103C4E-67A7-62E1-731D-33199A525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4220" y="10622930"/>
            <a:ext cx="3269311" cy="342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3">
            <a:extLst>
              <a:ext uri="{FF2B5EF4-FFF2-40B4-BE49-F238E27FC236}">
                <a16:creationId xmlns:a16="http://schemas.microsoft.com/office/drawing/2014/main" id="{1C3DABD5-58BE-75B0-E636-BA7845357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1403" y="10548221"/>
            <a:ext cx="2868987" cy="325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4">
            <a:extLst>
              <a:ext uri="{FF2B5EF4-FFF2-40B4-BE49-F238E27FC236}">
                <a16:creationId xmlns:a16="http://schemas.microsoft.com/office/drawing/2014/main" id="{CA05DA0F-32FB-D16C-BCDD-57951B9F2A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819"/>
          <a:stretch/>
        </p:blipFill>
        <p:spPr bwMode="auto">
          <a:xfrm>
            <a:off x="18742703" y="10560452"/>
            <a:ext cx="2915178" cy="94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7" name="TextBox 126">
            <a:extLst>
              <a:ext uri="{FF2B5EF4-FFF2-40B4-BE49-F238E27FC236}">
                <a16:creationId xmlns:a16="http://schemas.microsoft.com/office/drawing/2014/main" id="{184ED79B-3712-624C-F567-3EA0EEDA122E}"/>
              </a:ext>
            </a:extLst>
          </p:cNvPr>
          <p:cNvSpPr txBox="1"/>
          <p:nvPr/>
        </p:nvSpPr>
        <p:spPr>
          <a:xfrm>
            <a:off x="13330130" y="10173520"/>
            <a:ext cx="6341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0" dirty="0">
                <a:solidFill>
                  <a:srgbClr val="000000"/>
                </a:solidFill>
                <a:effectLst/>
              </a:rPr>
              <a:t>Patient-Oriented Eczema Measure (POEM)</a:t>
            </a:r>
            <a:endParaRPr lang="en-US" sz="2400" b="1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F0433B5-F22C-5406-0FFF-EB45CEACD5F2}"/>
              </a:ext>
            </a:extLst>
          </p:cNvPr>
          <p:cNvSpPr txBox="1"/>
          <p:nvPr/>
        </p:nvSpPr>
        <p:spPr>
          <a:xfrm>
            <a:off x="13125021" y="13511221"/>
            <a:ext cx="8283804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spcAft>
                <a:spcPts val="600"/>
              </a:spcAft>
              <a:buClr>
                <a:srgbClr val="B1059D"/>
              </a:buClr>
              <a:buSzPct val="150000"/>
            </a:pPr>
            <a:r>
              <a:rPr lang="en-US" sz="1600" b="1" dirty="0"/>
              <a:t>Figure 3. POEM is an instrument used to assess disease severity from a patient’s perspective. </a:t>
            </a:r>
          </a:p>
          <a:p>
            <a:pPr marL="285750" indent="-285750" algn="just">
              <a:spcAft>
                <a:spcPts val="1200"/>
              </a:spcAft>
              <a:buClr>
                <a:srgbClr val="B1059D"/>
              </a:buClr>
              <a:buSzPct val="150000"/>
              <a:buFont typeface="Wingdings" panose="05000000000000000000" pitchFamily="2" charset="2"/>
              <a:buChar char="§"/>
            </a:pPr>
            <a:r>
              <a:rPr lang="en-US" sz="1600" dirty="0"/>
              <a:t>Patients report the frequency of their symptoms by responding to the seven items. </a:t>
            </a:r>
          </a:p>
          <a:p>
            <a:pPr marL="285750" indent="-285750" algn="just">
              <a:spcAft>
                <a:spcPts val="1200"/>
              </a:spcAft>
              <a:buClr>
                <a:srgbClr val="B1059D"/>
              </a:buClr>
              <a:buSzPct val="150000"/>
              <a:buFont typeface="Wingdings" panose="05000000000000000000" pitchFamily="2" charset="2"/>
              <a:buChar char="§"/>
            </a:pPr>
            <a:r>
              <a:rPr lang="en-US" sz="1600" dirty="0"/>
              <a:t>Individual item score ranges from 0 to 4, with higher scores indicating greater severity.</a:t>
            </a:r>
          </a:p>
          <a:p>
            <a:pPr marL="285750" indent="-285750" algn="just">
              <a:spcAft>
                <a:spcPts val="1200"/>
              </a:spcAft>
              <a:buClr>
                <a:srgbClr val="B1059D"/>
              </a:buClr>
              <a:buSzPct val="150000"/>
              <a:buFont typeface="Wingdings" panose="05000000000000000000" pitchFamily="2" charset="2"/>
              <a:buChar char="§"/>
            </a:pPr>
            <a:r>
              <a:rPr lang="en-US" sz="1600" dirty="0"/>
              <a:t>Descriptive analyses reporting the response rate of individual POEM item scores are based on all observed data (regardless of the use of rescue medications). </a:t>
            </a:r>
          </a:p>
          <a:p>
            <a:pPr marL="285750" indent="-285750" algn="just">
              <a:spcAft>
                <a:spcPts val="600"/>
              </a:spcAft>
              <a:buClr>
                <a:srgbClr val="B1059D"/>
              </a:buClr>
              <a:buSzPct val="150000"/>
              <a:buFont typeface="Wingdings" panose="05000000000000000000" pitchFamily="2" charset="2"/>
              <a:buChar char="§"/>
            </a:pPr>
            <a:endParaRPr lang="en-US" sz="1600" dirty="0">
              <a:cs typeface="Arial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00A59A5-D8FB-EC2F-A25C-283D278C9087}"/>
              </a:ext>
            </a:extLst>
          </p:cNvPr>
          <p:cNvSpPr txBox="1"/>
          <p:nvPr/>
        </p:nvSpPr>
        <p:spPr>
          <a:xfrm>
            <a:off x="8285525" y="215519"/>
            <a:ext cx="23699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B1059D"/>
                </a:solidFill>
              </a:rPr>
              <a:t>RESULTS</a:t>
            </a:r>
          </a:p>
          <a:p>
            <a:endParaRPr lang="en-US" sz="2800" b="1" dirty="0"/>
          </a:p>
        </p:txBody>
      </p:sp>
      <p:graphicFrame>
        <p:nvGraphicFramePr>
          <p:cNvPr id="130" name="Table 35">
            <a:extLst>
              <a:ext uri="{FF2B5EF4-FFF2-40B4-BE49-F238E27FC236}">
                <a16:creationId xmlns:a16="http://schemas.microsoft.com/office/drawing/2014/main" id="{29AD96CF-BAAA-107F-C66A-4EDCFB9EAA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2603877"/>
              </p:ext>
            </p:extLst>
          </p:nvPr>
        </p:nvGraphicFramePr>
        <p:xfrm>
          <a:off x="8277920" y="10070838"/>
          <a:ext cx="4625765" cy="643433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780900">
                  <a:extLst>
                    <a:ext uri="{9D8B030D-6E8A-4147-A177-3AD203B41FA5}">
                      <a16:colId xmlns:a16="http://schemas.microsoft.com/office/drawing/2014/main" val="3516507934"/>
                    </a:ext>
                  </a:extLst>
                </a:gridCol>
                <a:gridCol w="1414236">
                  <a:extLst>
                    <a:ext uri="{9D8B030D-6E8A-4147-A177-3AD203B41FA5}">
                      <a16:colId xmlns:a16="http://schemas.microsoft.com/office/drawing/2014/main" val="3338661297"/>
                    </a:ext>
                  </a:extLst>
                </a:gridCol>
                <a:gridCol w="1430629">
                  <a:extLst>
                    <a:ext uri="{9D8B030D-6E8A-4147-A177-3AD203B41FA5}">
                      <a16:colId xmlns:a16="http://schemas.microsoft.com/office/drawing/2014/main" val="3156288967"/>
                    </a:ext>
                  </a:extLst>
                </a:gridCol>
              </a:tblGrid>
              <a:tr h="1027333">
                <a:tc gridSpan="3"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Baseline Demographics and Disease Characteristics</a:t>
                      </a:r>
                    </a:p>
                  </a:txBody>
                  <a:tcPr marL="0" marR="0" marT="205740" marB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87953" marR="287953" marT="115181" marB="11518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6628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287953" marR="287953" marT="115181" marB="11518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05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451905"/>
                  </a:ext>
                </a:extLst>
              </a:tr>
              <a:tr h="208580">
                <a:tc row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219420" marR="21942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ADvocate1&amp;2 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ADjoin</a:t>
                      </a:r>
                      <a:r>
                        <a:rPr lang="en-US" sz="1100" b="1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4290" marR="3429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05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867288"/>
                  </a:ext>
                </a:extLst>
              </a:tr>
              <a:tr h="471713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219420" marR="21942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LEBRI 250 mg Q4W </a:t>
                      </a:r>
                    </a:p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(N=99)</a:t>
                      </a:r>
                      <a:r>
                        <a:rPr lang="en-US" sz="1100" b="1" u="none" strike="noStrike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66284"/>
                    </a:solidFill>
                  </a:tcPr>
                </a:tc>
                <a:tc>
                  <a:txBody>
                    <a:bodyPr/>
                    <a:lstStyle>
                      <a:lvl1pPr marL="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1pPr>
                      <a:lvl2pPr marL="45718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2pPr>
                      <a:lvl3pPr marL="914377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3pPr>
                      <a:lvl4pPr marL="1371566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4pPr>
                      <a:lvl5pPr marL="1828754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5pPr>
                      <a:lvl6pPr marL="2285943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6pPr>
                      <a:lvl7pPr marL="2743131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7pPr>
                      <a:lvl8pPr marL="3200320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8pPr>
                      <a:lvl9pPr marL="3657509" algn="l" defTabSz="457189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LEBRI 250 mg Q2W </a:t>
                      </a:r>
                    </a:p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(N=82)</a:t>
                      </a:r>
                      <a:r>
                        <a:rPr lang="en-US" sz="1100" b="1" u="none" strike="noStrike" baseline="300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05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099804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Age, years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35.8 (17.2)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35.5 (16.2)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433957"/>
                  </a:ext>
                </a:extLst>
              </a:tr>
              <a:tr h="379802">
                <a:tc>
                  <a:txBody>
                    <a:bodyPr/>
                    <a:lstStyle/>
                    <a:p>
                      <a:pPr marL="11430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Adolescent (≥12 to &lt;18), n (%)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73152" marR="6858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(14.1)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(13.4)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11639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Female, n (%)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6858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(60.6)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(51.2)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241483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r>
                        <a:rPr lang="en-US" sz="1100" b="1" dirty="0"/>
                        <a:t>Region, n (%)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R="6858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248391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4300" indent="0" algn="l" fontAlgn="ctr">
                        <a:lnSpc>
                          <a:spcPct val="100000"/>
                        </a:lnSpc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</a:t>
                      </a: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41 (41.4)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32 (39.0)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182049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4300" indent="0" algn="l" fontAlgn="ctr">
                        <a:lnSpc>
                          <a:spcPct val="100000"/>
                        </a:lnSpc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(33.3)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(39.0)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373195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9063" indent="0" algn="l" fontAlgn="ctr">
                        <a:lnSpc>
                          <a:spcPct val="100000"/>
                        </a:lnSpc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 of the world</a:t>
                      </a: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(25.3)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(22.0)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374177"/>
                  </a:ext>
                </a:extLst>
              </a:tr>
              <a:tr h="379802">
                <a:tc>
                  <a:txBody>
                    <a:bodyPr/>
                    <a:lstStyle/>
                    <a:p>
                      <a:pPr marL="0" marR="0" lvl="1" indent="0" algn="l" defTabSz="91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Disease duration since AD onset, years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22.4 (14.2)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23.6 (14.7)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130863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0" marR="0" lvl="1" indent="0" algn="l" defTabSz="91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IGA, n (%)</a:t>
                      </a: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62534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(Moderate)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(63.6)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(61.0)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460056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7475" indent="0" algn="l" font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(Severe)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(36.4)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(39.0)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056346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0" lvl="1" indent="0" algn="l" fontAlgn="ctr">
                        <a:lnSpc>
                          <a:spcPct val="100000"/>
                        </a:lnSpc>
                      </a:pPr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EASI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28.9 (12.2)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29.2 (11.2)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21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0" marR="0" lvl="0" indent="0" algn="l" defTabSz="91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Pruritus NRS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 (2.1)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 (1.7)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87984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43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≥4</a:t>
                      </a:r>
                      <a:r>
                        <a:rPr lang="en-AU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 (%)</a:t>
                      </a:r>
                      <a:endParaRPr lang="en-A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 (90.8)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(96.3)</a:t>
                      </a: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836858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0" marR="0" lvl="1" indent="0" algn="l" defTabSz="9144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Sleep-Loss Scale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 (1.0)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 (0.8)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362287"/>
                  </a:ext>
                </a:extLst>
              </a:tr>
              <a:tr h="208580">
                <a:tc>
                  <a:txBody>
                    <a:bodyPr/>
                    <a:lstStyle/>
                    <a:p>
                      <a:pPr marL="114300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≥2, n(%)</a:t>
                      </a:r>
                      <a:endParaRPr lang="en-AU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R="20176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(51.5)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191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(70.7)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4290" marR="34290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196948"/>
                  </a:ext>
                </a:extLst>
              </a:tr>
              <a:tr h="944835">
                <a:tc gridSpan="3">
                  <a:txBody>
                    <a:bodyPr/>
                    <a:lstStyle/>
                    <a:p>
                      <a:pPr marL="0" marR="0" lvl="0" indent="0" algn="l" defTabSz="914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GB" sz="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Data at Week 0 of ADvocate1&amp;2 are reported here as baseline data</a:t>
                      </a:r>
                    </a:p>
                    <a:p>
                      <a:pPr marL="0" marR="0" lvl="0" indent="0" algn="l" defTabSz="914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 </a:t>
                      </a:r>
                      <a:r>
                        <a:rPr lang="en-US" sz="800" b="0" u="none" dirty="0"/>
                        <a:t>Patients were week 16 lebrikizumab responders who were re-randomized from Q2W to Q2W and Q4W, and enrolled in ADjoin with the same </a:t>
                      </a:r>
                      <a:r>
                        <a:rPr lang="en-US" sz="800" b="0" u="none"/>
                        <a:t>dose regimen</a:t>
                      </a:r>
                    </a:p>
                    <a:p>
                      <a:pPr marL="0" marR="0" lvl="0" indent="0" algn="l" defTabSz="914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Note</a:t>
                      </a:r>
                      <a:r>
                        <a:rPr kumimoji="0" lang="en-GB" sz="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Data are mean (SD) unless stated otherwise</a:t>
                      </a:r>
                    </a:p>
                    <a:p>
                      <a:pPr marL="0" marR="0" lvl="0" indent="0" algn="l" defTabSz="9144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IGA = Investigator’s global assessment; EASI = </a:t>
                      </a:r>
                      <a:r>
                        <a:rPr kumimoji="0" lang="en-US" sz="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Eczema Area and Severity Index; NRS = Numeric rating scale</a:t>
                      </a:r>
                      <a:endParaRPr kumimoji="0" lang="en-GB" sz="8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9728" marB="20574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 marT="91440" marB="914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45720" marR="45720"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356212"/>
                  </a:ext>
                </a:extLst>
              </a:tr>
            </a:tbl>
          </a:graphicData>
        </a:graphic>
      </p:graphicFrame>
      <p:sp>
        <p:nvSpPr>
          <p:cNvPr id="134" name="TextBox 133">
            <a:extLst>
              <a:ext uri="{FF2B5EF4-FFF2-40B4-BE49-F238E27FC236}">
                <a16:creationId xmlns:a16="http://schemas.microsoft.com/office/drawing/2014/main" id="{58D30DE4-A9A2-4545-E924-76244ACC8911}"/>
              </a:ext>
            </a:extLst>
          </p:cNvPr>
          <p:cNvSpPr txBox="1"/>
          <p:nvPr/>
        </p:nvSpPr>
        <p:spPr>
          <a:xfrm>
            <a:off x="21587050" y="12561925"/>
            <a:ext cx="772901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LEBRI-treated patients received a 500-mg LD at Weeks 0 and 2; </a:t>
            </a:r>
            <a:r>
              <a:rPr lang="en-GB" sz="1000" b="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Responders in ADvocate1&amp;2 were defined as those patients who achieved either EASI 75 or IGA (0,1) following 16 weeks of LEBRI 250 mg Q2W treatment without the use of rescue therapy; </a:t>
            </a:r>
            <a:r>
              <a:rPr lang="en-GB" sz="1000" b="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LEBRI responders randomized to LEBRI 250 mg Q2W or LEBRI 250 mg Q4W at Week 16 (ADvocate1&amp;2), and enrolled into ADjoin with the same dosage regimen at Week 52; </a:t>
            </a:r>
            <a:r>
              <a:rPr lang="en-GB" sz="1000" b="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Patients who required short-term systemic treatment for AD in the Maintenance Period were assessed on a case-by-case basis</a:t>
            </a:r>
            <a:endParaRPr lang="en-US" sz="10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70491B1-7F8D-8A3F-89B4-3704EFAE067B}"/>
              </a:ext>
            </a:extLst>
          </p:cNvPr>
          <p:cNvSpPr txBox="1"/>
          <p:nvPr/>
        </p:nvSpPr>
        <p:spPr>
          <a:xfrm>
            <a:off x="10724824" y="219948"/>
            <a:ext cx="6279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0" dirty="0">
                <a:solidFill>
                  <a:srgbClr val="000000"/>
                </a:solidFill>
                <a:effectLst/>
              </a:rPr>
              <a:t>Patient-Oriented Eczema Measure 0</a:t>
            </a:r>
            <a:endParaRPr lang="en-US" sz="2800" b="1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DEFBEFA-E8DC-0490-1285-E2ED944C0FCF}"/>
              </a:ext>
            </a:extLst>
          </p:cNvPr>
          <p:cNvSpPr txBox="1"/>
          <p:nvPr/>
        </p:nvSpPr>
        <p:spPr>
          <a:xfrm>
            <a:off x="21043010" y="221155"/>
            <a:ext cx="6579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0" dirty="0">
                <a:solidFill>
                  <a:srgbClr val="000000"/>
                </a:solidFill>
                <a:effectLst/>
              </a:rPr>
              <a:t>Patient-Oriented Eczema Measure 0/1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65988C-33ED-50F9-7180-6FFF3AD858AE}"/>
              </a:ext>
            </a:extLst>
          </p:cNvPr>
          <p:cNvSpPr txBox="1"/>
          <p:nvPr/>
        </p:nvSpPr>
        <p:spPr>
          <a:xfrm>
            <a:off x="8301761" y="7851340"/>
            <a:ext cx="1008148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Figure 1. Response rate for patients achieving a POEM item score of 0 (no days) for itch, sleep disturbance, and skin dry or rough </a:t>
            </a:r>
            <a:r>
              <a:rPr lang="en-US" sz="1800" b="1" dirty="0"/>
              <a:t>from Week 16 to 152 in patients treated with lebrikizumab Q4W and Q2W. </a:t>
            </a:r>
            <a:endParaRPr lang="en-GB" b="1" dirty="0"/>
          </a:p>
          <a:p>
            <a:pPr algn="just"/>
            <a:r>
              <a:rPr lang="en-GB" sz="1600" dirty="0"/>
              <a:t>POEM = Patient-oriented Eczema Measure; </a:t>
            </a:r>
            <a:r>
              <a:rPr lang="en-GB" sz="1600" dirty="0" err="1"/>
              <a:t>pmMPP</a:t>
            </a:r>
            <a:r>
              <a:rPr lang="en-GB" sz="1600" dirty="0"/>
              <a:t> = Pooled Modified Maintenance Primary Population; LEB = Lebrikizumab; Q4W = </a:t>
            </a:r>
            <a:r>
              <a:rPr lang="en-US" sz="160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250mg lebrikizumab every 4 weeks; </a:t>
            </a:r>
            <a:r>
              <a:rPr lang="en-GB" sz="1600" dirty="0"/>
              <a:t>Q2W = </a:t>
            </a:r>
            <a:r>
              <a:rPr lang="en-US" sz="160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250mg lebrikizumab every 2 weeks.</a:t>
            </a:r>
          </a:p>
          <a:p>
            <a:pPr algn="just"/>
            <a:r>
              <a:rPr lang="en-US" sz="16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Nx</a:t>
            </a:r>
            <a:r>
              <a:rPr lang="en-US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= number of patients with non-missing values</a:t>
            </a:r>
            <a:endParaRPr lang="en-US" sz="1600" dirty="0"/>
          </a:p>
          <a:p>
            <a:pPr algn="just"/>
            <a:endParaRPr lang="en-I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973EDC-0E65-13E7-6B3F-1CF73693BFD7}"/>
              </a:ext>
            </a:extLst>
          </p:cNvPr>
          <p:cNvSpPr txBox="1"/>
          <p:nvPr/>
        </p:nvSpPr>
        <p:spPr>
          <a:xfrm>
            <a:off x="18758924" y="7851274"/>
            <a:ext cx="1008148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Figure 2. Response rate for patients achieving a POEM item score of 0/1 (no days or 1-2 days) for itch, sleep disturbance, and skin dry or rough </a:t>
            </a:r>
            <a:r>
              <a:rPr lang="en-US" sz="1800" b="1" dirty="0"/>
              <a:t>from Week 16 to 152 in patients treated with lebrikizumab Q4W and Q2W. </a:t>
            </a:r>
          </a:p>
          <a:p>
            <a:pPr algn="just"/>
            <a:r>
              <a:rPr lang="en-GB" sz="1600" dirty="0"/>
              <a:t>POEM = Patient-oriented Eczema Measure; </a:t>
            </a:r>
            <a:r>
              <a:rPr lang="en-GB" sz="1600" dirty="0" err="1"/>
              <a:t>pmMPP</a:t>
            </a:r>
            <a:r>
              <a:rPr lang="en-GB" sz="1600" dirty="0"/>
              <a:t> = Pooled Modified Maintenance Primary Population; LEB = Lebrikizumab; Q4W = </a:t>
            </a:r>
            <a:r>
              <a:rPr lang="en-US" sz="160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250mg lebrikizumab every 4 weeks; </a:t>
            </a:r>
            <a:r>
              <a:rPr lang="en-GB" sz="1600" dirty="0"/>
              <a:t>Q2W = </a:t>
            </a:r>
            <a:r>
              <a:rPr lang="en-US" sz="160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250mg lebrikizumab every 2 weeks.</a:t>
            </a:r>
            <a:endParaRPr lang="en-US" sz="1600" dirty="0"/>
          </a:p>
          <a:p>
            <a:pPr algn="just"/>
            <a:r>
              <a:rPr lang="en-US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Nx = number of patients with non-missing values</a:t>
            </a:r>
            <a:endParaRPr lang="en-IE" sz="16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C368449-6187-1F83-0AE1-B0ED18E0D90A}"/>
              </a:ext>
            </a:extLst>
          </p:cNvPr>
          <p:cNvSpPr txBox="1"/>
          <p:nvPr/>
        </p:nvSpPr>
        <p:spPr>
          <a:xfrm>
            <a:off x="13315016" y="9739608"/>
            <a:ext cx="23699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B1059D"/>
                </a:solidFill>
              </a:rPr>
              <a:t>METHODS</a:t>
            </a:r>
          </a:p>
          <a:p>
            <a:endParaRPr lang="en-US" sz="28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5E50BA-B46B-A5DA-FDEC-EE24F896AE1B}"/>
              </a:ext>
            </a:extLst>
          </p:cNvPr>
          <p:cNvSpPr/>
          <p:nvPr/>
        </p:nvSpPr>
        <p:spPr>
          <a:xfrm>
            <a:off x="21538900" y="13716268"/>
            <a:ext cx="7571865" cy="2742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800" b="1" i="0" dirty="0">
                <a:solidFill>
                  <a:srgbClr val="000000"/>
                </a:solidFill>
                <a:effectLst/>
              </a:rPr>
              <a:t>P. Lio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reports being on the speaker's bureau for AbbVie,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Arcutis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Eli Lilly, Galderma, Hyphens Pharma, Incyte, La Roche-Posay/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L’Oreal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Pfizer, Pierre-Fabre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Dermatologie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Regeneron/Sanofi Genzyme,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Verrica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; reports consulting/advisory boards for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Alphyn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Biologics (stock options), AbbVie,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Amyris,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Arcutis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ASLAN,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Astria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Therapeutics, Bristol-Myers Squibb, Burt’s Bees, Castle Biosciences, Codex Labs (stock options), Concerto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Biosci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(stock options),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Dermavant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Eli Lilly, Galderma, Janssen, LEO Pharma,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Lipidor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L’Oreal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Merck,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Micreos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MyOR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Diagnostics,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Pelthos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Therapeutics, Regeneron/Sanofi Genzyme, Sibel Health,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Skinfix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Suneco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Technologies (stock options),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Soteri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Skin (stock options),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Theraplex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UCB, Unilever, Verdant Scientific (stock options),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Verrica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Yobee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Care (stock options). In addition, Dr. Lio has a patent pending for a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Theraplex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product with royalties paid and is a Board member and Scientific Advisory Committee Member emeritus of the National Eczema Association.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J. Murase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has participated in advisory boards for Genzyme/Sanofi, Eli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Lilly,AbbVie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LeoPharma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and UCB, participated in disease  statement  management  talks  for Regeneron and UCB, and provided dermato-logic consulting services for UpToDate.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V. Shi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is on the board of directors for the Hidradenitis Suppurativa Foundation (HSF), is an advisor for the National Eczema Association, is a stock shareholder of Learn Health, and has served as an advisory board member, investigator, or speaker for and/or received research funding from Sanofi Genzyme, Regeneron, AbbVie, Genentech,  Eli  Lilly,  Novartis,  SUN  Pharma,  LEO Pharma, Pfizer, Incyte, Boehringer Ingelheim,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Alumis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Aristea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Therapeutics, Menlo Therapeutics,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Dermira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Burt’s Bees, Gal-derma,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Kiniksa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UCB, Bain Capital, Target-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PharmaSolutions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Altus Lab/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cQuell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MYOR,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Polyfins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Technology, 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GpSkin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 and  Skin  Actives 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Scien-tific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A. </a:t>
            </a:r>
            <a:r>
              <a:rPr lang="en-US" sz="800" b="1" i="0" dirty="0" err="1">
                <a:solidFill>
                  <a:srgbClr val="000000"/>
                </a:solidFill>
                <a:effectLst/>
              </a:rPr>
              <a:t>Wollenberg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is a consultant for AbbVie,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Aileens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Beiersdorf, Bristol Myers Squibb, Eli Lilly, Galderma, GlaxoSmithKline, LEO Pharma, L'Oréal,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MedImmune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MSD, Novartis, Pfizer, Pierre Fabre, Regeneron and Sanofi; an investigator for AbbVie,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Anacor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Pharmaceuticals, Eli Lilly, Galapagos, Galderma, Glenmark, LEO Pharma,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MedImmune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Novartis, Pfizer, Regeneron, Sanofi and UCB; and has received research grants from Beiersdorf, LEO Pharma and Pierre Fabre.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S. </a:t>
            </a:r>
            <a:r>
              <a:rPr lang="en-US" sz="800" b="1" i="0" dirty="0" err="1">
                <a:solidFill>
                  <a:srgbClr val="000000"/>
                </a:solidFill>
                <a:effectLst/>
              </a:rPr>
              <a:t>Barbarot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declares payment or honoraria for lectures, presentations, speakers’ bureaus, manuscript writing or educational events and support for attending meetings and/or travel from AbbVie, Alexion,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AstraZeneca,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Chiesi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Eli Lilly, Galderma, Janssen, LEO Pharma, Novartis, Pfizer, Sanofi-Genzyme and UCB Pharma.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E. Pierce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S. Montmayeur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and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C. Yang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are employees and shareholders of: Eli Lilly and Company.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M. Qiao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is an employee of: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Tigermed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; and is a paid contractor of: Eli Lilly and Company.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H.   Agell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  is   an   employee  of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S.A. </a:t>
            </a:r>
            <a:r>
              <a:rPr lang="en-US" sz="800" b="1" i="0" dirty="0">
                <a:solidFill>
                  <a:srgbClr val="000000"/>
                </a:solidFill>
                <a:effectLst/>
              </a:rPr>
              <a:t>M. de Bruin-Weller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 has served as a consultant, speaker, advisor, and/or advisory board member for: AbbVie, </a:t>
            </a:r>
            <a:r>
              <a:rPr lang="en-US" sz="800" b="0" i="0" dirty="0" err="1">
                <a:solidFill>
                  <a:srgbClr val="000000"/>
                </a:solidFill>
                <a:effectLst/>
              </a:rPr>
              <a:t>Almirall</a:t>
            </a:r>
            <a:r>
              <a:rPr lang="en-US" sz="800" b="0" i="0" dirty="0">
                <a:solidFill>
                  <a:srgbClr val="000000"/>
                </a:solidFill>
                <a:effectLst/>
              </a:rPr>
              <a:t>, Amgen, ASLAN Pharmaceuticals, Eli Lilly and Company, Galderma, LEO Pharma, Pfizer, Regeneron, and Sanofi.</a:t>
            </a:r>
            <a:endParaRPr lang="en-US" sz="8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413D02-5BF8-38EF-B43A-49CD0003771F}"/>
              </a:ext>
            </a:extLst>
          </p:cNvPr>
          <p:cNvSpPr txBox="1"/>
          <p:nvPr/>
        </p:nvSpPr>
        <p:spPr>
          <a:xfrm>
            <a:off x="8171074" y="9796115"/>
            <a:ext cx="23699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B1059D"/>
                </a:solidFill>
              </a:rPr>
              <a:t>RESULTS</a:t>
            </a:r>
          </a:p>
          <a:p>
            <a:endParaRPr lang="en-US" sz="2800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35A0013-48F3-3B75-0A32-C0AB947D2235}"/>
              </a:ext>
            </a:extLst>
          </p:cNvPr>
          <p:cNvSpPr/>
          <p:nvPr/>
        </p:nvSpPr>
        <p:spPr>
          <a:xfrm>
            <a:off x="18958700" y="11581052"/>
            <a:ext cx="2316414" cy="333648"/>
          </a:xfrm>
          <a:prstGeom prst="roundRect">
            <a:avLst/>
          </a:prstGeom>
          <a:noFill/>
          <a:ln w="19050">
            <a:solidFill>
              <a:srgbClr val="D72B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0 to 2: Clear or almost clear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EF5005C-AB54-E36C-79C8-B9FEA5EC230B}"/>
              </a:ext>
            </a:extLst>
          </p:cNvPr>
          <p:cNvSpPr/>
          <p:nvPr/>
        </p:nvSpPr>
        <p:spPr>
          <a:xfrm>
            <a:off x="18958700" y="11959604"/>
            <a:ext cx="2316414" cy="333648"/>
          </a:xfrm>
          <a:prstGeom prst="roundRect">
            <a:avLst/>
          </a:prstGeom>
          <a:noFill/>
          <a:ln w="19050">
            <a:solidFill>
              <a:srgbClr val="D72B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3 to 7: Mild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D5890E3-0382-A030-63D7-E891C3638A90}"/>
              </a:ext>
            </a:extLst>
          </p:cNvPr>
          <p:cNvSpPr/>
          <p:nvPr/>
        </p:nvSpPr>
        <p:spPr>
          <a:xfrm>
            <a:off x="18961998" y="12340518"/>
            <a:ext cx="2316414" cy="333648"/>
          </a:xfrm>
          <a:prstGeom prst="roundRect">
            <a:avLst/>
          </a:prstGeom>
          <a:noFill/>
          <a:ln w="19050">
            <a:solidFill>
              <a:srgbClr val="D72B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8 to 16: Moderate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BCFA7-BAB0-16E1-347E-FD9A2B539769}"/>
              </a:ext>
            </a:extLst>
          </p:cNvPr>
          <p:cNvSpPr/>
          <p:nvPr/>
        </p:nvSpPr>
        <p:spPr>
          <a:xfrm>
            <a:off x="18958700" y="12717418"/>
            <a:ext cx="2316414" cy="333648"/>
          </a:xfrm>
          <a:prstGeom prst="roundRect">
            <a:avLst/>
          </a:prstGeom>
          <a:noFill/>
          <a:ln w="19050">
            <a:solidFill>
              <a:srgbClr val="D72B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17 to 24: Severe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EB91AA7-E736-FE68-8953-8B86764512F9}"/>
              </a:ext>
            </a:extLst>
          </p:cNvPr>
          <p:cNvSpPr/>
          <p:nvPr/>
        </p:nvSpPr>
        <p:spPr>
          <a:xfrm>
            <a:off x="18958700" y="13101938"/>
            <a:ext cx="2316414" cy="333648"/>
          </a:xfrm>
          <a:prstGeom prst="roundRect">
            <a:avLst/>
          </a:prstGeom>
          <a:noFill/>
          <a:ln w="19050">
            <a:solidFill>
              <a:srgbClr val="D72B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25 to 28: Very severe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EAE26A1-FC25-F3EB-BBF9-1E251B5B6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322103"/>
              </p:ext>
            </p:extLst>
          </p:nvPr>
        </p:nvGraphicFramePr>
        <p:xfrm>
          <a:off x="8636337" y="5421314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6" imgW="9550079" imgH="2510994" progId="Prism10.Document">
                  <p:embed/>
                </p:oleObj>
              </mc:Choice>
              <mc:Fallback>
                <p:oleObj name="Prism 10" r:id="rId6" imgW="9550079" imgH="2510994" progId="Prism10.Document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EAE26A1-FC25-F3EB-BBF9-1E251B5B6A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636337" y="5421314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45E0E8E-A348-AEDE-BE45-33E61C462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595064"/>
              </p:ext>
            </p:extLst>
          </p:nvPr>
        </p:nvGraphicFramePr>
        <p:xfrm>
          <a:off x="8636000" y="688975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8" imgW="9550079" imgH="2510994" progId="Prism10.Document">
                  <p:embed/>
                </p:oleObj>
              </mc:Choice>
              <mc:Fallback>
                <p:oleObj name="Prism 10" r:id="rId8" imgW="9550079" imgH="2510994" progId="Prism10.Document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45E0E8E-A348-AEDE-BE45-33E61C4627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36000" y="688975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581C6BA-ECF7-9BB2-F576-3E21A0606A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808067"/>
              </p:ext>
            </p:extLst>
          </p:nvPr>
        </p:nvGraphicFramePr>
        <p:xfrm>
          <a:off x="8636337" y="3039161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0" imgW="9550079" imgH="2510994" progId="Prism10.Document">
                  <p:embed/>
                </p:oleObj>
              </mc:Choice>
              <mc:Fallback>
                <p:oleObj name="Prism 10" r:id="rId10" imgW="9550079" imgH="2510994" progId="Prism10.Document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581C6BA-ECF7-9BB2-F576-3E21A0606A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36337" y="3039161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EE16A14-5952-7F14-391B-DC8271C1EA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033221"/>
              </p:ext>
            </p:extLst>
          </p:nvPr>
        </p:nvGraphicFramePr>
        <p:xfrm>
          <a:off x="19290013" y="688984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2" imgW="9550079" imgH="2510994" progId="Prism10.Document">
                  <p:embed/>
                </p:oleObj>
              </mc:Choice>
              <mc:Fallback>
                <p:oleObj name="Prism 10" r:id="rId12" imgW="9550079" imgH="2510994" progId="Prism10.Document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EE16A14-5952-7F14-391B-DC8271C1EA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290013" y="688984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D61BEE16-195F-6B8E-3DE9-5D24B8F12F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036140"/>
              </p:ext>
            </p:extLst>
          </p:nvPr>
        </p:nvGraphicFramePr>
        <p:xfrm>
          <a:off x="19290013" y="5414905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4" imgW="9550079" imgH="2510994" progId="Prism10.Document">
                  <p:embed/>
                </p:oleObj>
              </mc:Choice>
              <mc:Fallback>
                <p:oleObj name="Prism 10" r:id="rId14" imgW="9550079" imgH="2510994" progId="Prism10.Document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D61BEE16-195F-6B8E-3DE9-5D24B8F12F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290013" y="5414905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82B4C032-5C34-81A6-AF7D-EFFC58DDB2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570159"/>
              </p:ext>
            </p:extLst>
          </p:nvPr>
        </p:nvGraphicFramePr>
        <p:xfrm>
          <a:off x="19290013" y="3028133"/>
          <a:ext cx="9550400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16" imgW="9550079" imgH="2510994" progId="Prism10.Document">
                  <p:embed/>
                </p:oleObj>
              </mc:Choice>
              <mc:Fallback>
                <p:oleObj name="Prism 10" r:id="rId16" imgW="9550079" imgH="2510994" progId="Prism10.Document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82B4C032-5C34-81A6-AF7D-EFFC58DDB2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290013" y="3028133"/>
                        <a:ext cx="9550400" cy="2511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CB661930-F2BA-D1F1-FB93-7F2FDEBB1BC8}"/>
              </a:ext>
            </a:extLst>
          </p:cNvPr>
          <p:cNvSpPr txBox="1"/>
          <p:nvPr/>
        </p:nvSpPr>
        <p:spPr>
          <a:xfrm>
            <a:off x="21519851" y="13338483"/>
            <a:ext cx="1930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Disclosures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C0ED81F-2272-03E0-E9E8-9CC0EB973B1F}"/>
              </a:ext>
            </a:extLst>
          </p:cNvPr>
          <p:cNvSpPr txBox="1">
            <a:spLocks/>
          </p:cNvSpPr>
          <p:nvPr/>
        </p:nvSpPr>
        <p:spPr>
          <a:xfrm>
            <a:off x="13146246" y="15324712"/>
            <a:ext cx="8150093" cy="716962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ヒラギノ角ゴ Pro W3" charset="0"/>
                <a:cs typeface="+mn-cs"/>
              </a:defRPr>
            </a:lvl9pPr>
          </a:lstStyle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The POEM is a combined measure of signs (skin appearance) and symptoms (itch and sleep).</a:t>
            </a:r>
          </a:p>
          <a:p>
            <a:pPr>
              <a:defRPr/>
            </a:pPr>
            <a:r>
              <a:rPr lang="en-US" sz="800" b="0" dirty="0">
                <a:solidFill>
                  <a:schemeClr val="tx1"/>
                </a:solidFill>
                <a:cs typeface="Arial" panose="020B0604020202020204" pitchFamily="34" charset="0"/>
              </a:rPr>
              <a:t>Image (© 2015 3dman_eu) is freely available from:</a:t>
            </a:r>
            <a:r>
              <a:rPr lang="en-US" sz="800" kern="1200" dirty="0">
                <a:solidFill>
                  <a:schemeClr val="tx1"/>
                </a:solidFill>
                <a:effectLst/>
                <a:ea typeface="ヒラギノ角ゴ Pro W3" charset="0"/>
                <a:cs typeface="Arial" panose="020B0604020202020204" pitchFamily="34" charset="0"/>
              </a:rPr>
              <a:t> https://pixabay.com/en/magnifying-glass-search-to-find-1020142/ (</a:t>
            </a:r>
            <a:r>
              <a:rPr lang="en-US" sz="800" b="0" dirty="0">
                <a:solidFill>
                  <a:schemeClr val="tx1"/>
                </a:solidFill>
                <a:cs typeface="Arial" panose="020B0604020202020204" pitchFamily="34" charset="0"/>
              </a:rPr>
              <a:t>Accessed December 2018). Image is licensed under the CC0 Creative Commons: https://creativecommons.org/choose/zero/.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1. Charman CR, et al.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Arch Dermatol.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2004;140(12):1513-1519</a:t>
            </a:r>
            <a:r>
              <a:rPr lang="en-US" sz="800" dirty="0">
                <a:solidFill>
                  <a:schemeClr val="tx1"/>
                </a:solidFill>
              </a:rPr>
              <a:t>.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2. Charman CR, et al.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Br J Dermatol.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2013;169(6):1326-1332. 3. Schram ME, et al.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Allergy.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2012;67(1):99-106.</a:t>
            </a:r>
          </a:p>
        </p:txBody>
      </p:sp>
    </p:spTree>
    <p:extLst>
      <p:ext uri="{BB962C8B-B14F-4D97-AF65-F5344CB8AC3E}">
        <p14:creationId xmlns:p14="http://schemas.microsoft.com/office/powerpoint/2010/main" val="45051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lly">
      <a:dk1>
        <a:srgbClr val="000000"/>
      </a:dk1>
      <a:lt1>
        <a:srgbClr val="FFFFFF"/>
      </a:lt1>
      <a:dk2>
        <a:srgbClr val="000000"/>
      </a:dk2>
      <a:lt2>
        <a:srgbClr val="A59D95"/>
      </a:lt2>
      <a:accent1>
        <a:srgbClr val="D52B1E"/>
      </a:accent1>
      <a:accent2>
        <a:srgbClr val="82786F"/>
      </a:accent2>
      <a:accent3>
        <a:srgbClr val="D3BF96"/>
      </a:accent3>
      <a:accent4>
        <a:srgbClr val="A59D95"/>
      </a:accent4>
      <a:accent5>
        <a:srgbClr val="00A1DE"/>
      </a:accent5>
      <a:accent6>
        <a:srgbClr val="B1059D"/>
      </a:accent6>
      <a:hlink>
        <a:srgbClr val="CCCCFF"/>
      </a:hlink>
      <a:folHlink>
        <a:srgbClr val="B2B2B2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Red 75%">
      <a:srgbClr val="F36A50"/>
    </a:custClr>
    <a:custClr name="Khaki 75%">
      <a:srgbClr val="DEC9A4"/>
    </a:custClr>
    <a:custClr name="Brown">
      <a:srgbClr val="4E2E2D"/>
    </a:custClr>
    <a:custClr name="Dk Green">
      <a:srgbClr val="275E37"/>
    </a:custClr>
    <a:custClr name="Dk Blue">
      <a:srgbClr val="263F6A"/>
    </a:custClr>
    <a:custClr name="Orange">
      <a:srgbClr val="FF6D22"/>
    </a:custClr>
    <a:custClr name="Yellow">
      <a:srgbClr val="FED100"/>
    </a:custClr>
    <a:custClr name="Green">
      <a:srgbClr val="00AF3F"/>
    </a:custClr>
    <a:custClr name="Blue 75%">
      <a:srgbClr val="5DB8E7"/>
    </a:custClr>
    <a:custClr name="Purple 75%">
      <a:srgbClr val="D563B9"/>
    </a:custClr>
    <a:custClr name="Red 50%">
      <a:srgbClr val="FF9E87"/>
    </a:custClr>
    <a:custClr name="Khaki 50%">
      <a:srgbClr val="EADBC1"/>
    </a:custClr>
    <a:custClr name="Brown 75%">
      <a:srgbClr val="7C5F5B"/>
    </a:custClr>
    <a:custClr name="Dk Green 50%">
      <a:srgbClr val="5A8365"/>
    </a:custClr>
    <a:custClr name="Dk Blue 75%">
      <a:srgbClr val="566284"/>
    </a:custClr>
    <a:custClr name="Orange 75%">
      <a:srgbClr val="FF9352"/>
    </a:custClr>
    <a:custClr name="Yellow 75%">
      <a:srgbClr val="FFDC45"/>
    </a:custClr>
    <a:custClr name="Green 75%">
      <a:srgbClr val="09C570"/>
    </a:custClr>
    <a:custClr name="Blue 50%">
      <a:srgbClr val="9CCFEF"/>
    </a:custClr>
    <a:custClr name="Purple 50%">
      <a:srgbClr val="E799D0"/>
    </a:custClr>
    <a:custClr name="Red 25%">
      <a:srgbClr val="FFCFC1"/>
    </a:custClr>
    <a:custClr name="Khaki 25%">
      <a:srgbClr val="F5ECDF"/>
    </a:custClr>
    <a:custClr name="Brown 50%">
      <a:srgbClr val="A7918E"/>
    </a:custClr>
    <a:custClr name="Dk Green 25%">
      <a:srgbClr val="90AB95"/>
    </a:custClr>
    <a:custClr name="Dk Blue 50%">
      <a:srgbClr val="8C92AB"/>
    </a:custClr>
    <a:custClr name="Orange 50%">
      <a:srgbClr val="FFB88B"/>
    </a:custClr>
    <a:custClr name="Yellow 50%">
      <a:srgbClr val="FFE789"/>
    </a:custClr>
    <a:custClr name="Green 50%">
      <a:srgbClr val="7FDA9E"/>
    </a:custClr>
    <a:custClr name="Blue 25%">
      <a:srgbClr val="D0E7F7"/>
    </a:custClr>
    <a:custClr name="Purple 25%">
      <a:srgbClr val="F5CCE7"/>
    </a:custClr>
    <a:custClr name="Dk Gray 75%">
      <a:srgbClr val="A39891"/>
    </a:custClr>
    <a:custClr name="OPEN">
      <a:srgbClr val="FFFFFF"/>
    </a:custClr>
    <a:custClr name="Brown 50%">
      <a:srgbClr val="D3C7C4"/>
    </a:custClr>
    <a:custClr name="Custom Color 34">
      <a:srgbClr val="C7D4C8"/>
    </a:custClr>
    <a:custClr name="Dk Blue 25%">
      <a:srgbClr val="C5C7D4"/>
    </a:custClr>
    <a:custClr name="Orange 25%">
      <a:srgbClr val="FFDCC3"/>
    </a:custClr>
    <a:custClr name="Yellow 25%">
      <a:srgbClr val="FFF3C4"/>
    </a:custClr>
    <a:custClr name="Green 25%">
      <a:srgbClr val="C2EDCE"/>
    </a:custClr>
    <a:custClr name="Column headers">
      <a:srgbClr val="9D9D9D"/>
    </a:custClr>
    <a:custClr name="Table rows">
      <a:srgbClr val="E7E7E7"/>
    </a:custClr>
    <a:custClr name="Dk Gray 50%">
      <a:srgbClr val="C1B9B4"/>
    </a:custClr>
    <a:custClr name="Dk Gray 25%">
      <a:srgbClr val="E0DBD9"/>
    </a:custClr>
    <a:custClr name="Med Gray 75%">
      <a:srgbClr val="BDB4AE"/>
    </a:custClr>
    <a:custClr name="Med Gray 50%">
      <a:srgbClr val="D3CCC8"/>
    </a:custClr>
    <a:custClr name="Med Gray 25%">
      <a:srgbClr val="EAE5E3"/>
    </a:custClr>
    <a:custClr name="OPEN">
      <a:srgbClr val="FFFFFF"/>
    </a:custClr>
    <a:custClr name="Lt Gray">
      <a:srgbClr val="D5D2CA"/>
    </a:custClr>
    <a:custClr name="Lt Gray 75%">
      <a:srgbClr val="DAD2CB"/>
    </a:custClr>
    <a:custClr name="Lt Gray 50%">
      <a:srgbClr val="E7E1DC"/>
    </a:custClr>
    <a:custClr name="Lt Gray 25%">
      <a:srgbClr val="F3F0ED"/>
    </a:custClr>
  </a:custClrLst>
  <a:extLst>
    <a:ext uri="{05A4C25C-085E-4340-85A3-A5531E510DB2}">
      <thm15:themeFamily xmlns:thm15="http://schemas.microsoft.com/office/thememl/2012/main" name="Office Theme" id="{CDAE1587-5624-4925-9F03-AD988F4C01AB}" vid="{FCFF8848-6B4E-4E99-B8A3-10D22A6CA1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BA18097ACFC6488108E27168B6EAF7" ma:contentTypeVersion="4" ma:contentTypeDescription="Create a new document." ma:contentTypeScope="" ma:versionID="682a31359dbfba55afe9fa3ccc1a765f">
  <xsd:schema xmlns:xsd="http://www.w3.org/2001/XMLSchema" xmlns:xs="http://www.w3.org/2001/XMLSchema" xmlns:p="http://schemas.microsoft.com/office/2006/metadata/properties" xmlns:ns2="5c8564c9-0245-40cf-82cd-640556962263" targetNamespace="http://schemas.microsoft.com/office/2006/metadata/properties" ma:root="true" ma:fieldsID="322f8d5bce0c57b4ac059c56d4ed9a09" ns2:_="">
    <xsd:import namespace="5c8564c9-0245-40cf-82cd-6405569622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8564c9-0245-40cf-82cd-640556962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5319B8-C3BC-4B6C-B42C-8F12237341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872AFA-19EF-43F9-B299-45ED264E37D7}">
  <ds:schemaRefs>
    <ds:schemaRef ds:uri="http://purl.org/dc/dcmitype/"/>
    <ds:schemaRef ds:uri="http://schemas.microsoft.com/office/2006/documentManagement/types"/>
    <ds:schemaRef ds:uri="5c8564c9-0245-40cf-82cd-640556962263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59ACE8-0D9B-40E6-A5EA-45CE36B3E2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8564c9-0245-40cf-82cd-640556962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1725</Words>
  <Application>Microsoft Office PowerPoint</Application>
  <PresentationFormat>Custom</PresentationFormat>
  <Paragraphs>122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Wingdings</vt:lpstr>
      <vt:lpstr>ヒラギノ角ゴ Pro W3</vt:lpstr>
      <vt:lpstr>Office Theme</vt:lpstr>
      <vt:lpstr>Prism 10</vt:lpstr>
      <vt:lpstr>Patients with lebrikizumab reported long-term improvement of symptoms from POEM in moderate-to-severe atopic dermatitis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Francisco Donoso</dc:creator>
  <cp:lastModifiedBy>Francisco Donoso</cp:lastModifiedBy>
  <cp:revision>1</cp:revision>
  <dcterms:modified xsi:type="dcterms:W3CDTF">2024-11-26T10:29:37Z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0x01010065BA18097ACFC6488108E27168B6EAF7</vt:lpwstr>
  </property>
</Properties>
</file>