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80" r:id="rId2"/>
    <p:sldId id="257" r:id="rId3"/>
  </p:sldIdLst>
  <p:sldSz cx="9144000" cy="5143500" type="screen16x9"/>
  <p:notesSz cx="9144000" cy="51435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E26D387-5A1E-4685-A789-6649B8F5E5C4}" name="Claire Griffiths, MD, MPH" initials="CG" userId="S::cgriffiths@mjhlifesciences.com::6ef5b3e5-9510-4ed8-a5f0-e6d9fa8b43f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467D"/>
    <a:srgbClr val="E9EDF4"/>
    <a:srgbClr val="D0D8E8"/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210EE9C-48BE-45CA-B924-E85A4F19E696}" v="61" dt="2025-08-05T19:25:45.850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617"/>
    <p:restoredTop sz="93137" autoAdjust="0"/>
  </p:normalViewPr>
  <p:slideViewPr>
    <p:cSldViewPr>
      <p:cViewPr varScale="1">
        <p:scale>
          <a:sx n="75" d="100"/>
          <a:sy n="75" d="100"/>
        </p:scale>
        <p:origin x="796" y="3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8/10/relationships/authors" Target="author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4F772C-16DC-429B-BCCB-C139797AD31D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642938"/>
            <a:ext cx="3086100" cy="1736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2474913"/>
            <a:ext cx="7315200" cy="20256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2CD0D6-F8C5-431A-9C0D-DFB95F976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668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2CD0D6-F8C5-431A-9C0D-DFB95F976BA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5718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13467D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13467D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13467D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9/4/2025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13467D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9/4/2025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808988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8288758" y="3047"/>
            <a:ext cx="339090" cy="291465"/>
          </a:xfrm>
          <a:custGeom>
            <a:avLst/>
            <a:gdLst/>
            <a:ahLst/>
            <a:cxnLst/>
            <a:rect l="l" t="t" r="r" b="b"/>
            <a:pathLst>
              <a:path w="339090" h="291465">
                <a:moveTo>
                  <a:pt x="338501" y="0"/>
                </a:moveTo>
                <a:lnTo>
                  <a:pt x="0" y="0"/>
                </a:lnTo>
                <a:lnTo>
                  <a:pt x="0" y="290857"/>
                </a:lnTo>
                <a:lnTo>
                  <a:pt x="167500" y="217010"/>
                </a:lnTo>
                <a:lnTo>
                  <a:pt x="338502" y="217010"/>
                </a:lnTo>
                <a:lnTo>
                  <a:pt x="338501" y="0"/>
                </a:lnTo>
                <a:close/>
              </a:path>
              <a:path w="339090" h="291465">
                <a:moveTo>
                  <a:pt x="338502" y="217010"/>
                </a:moveTo>
                <a:lnTo>
                  <a:pt x="167500" y="217010"/>
                </a:lnTo>
                <a:lnTo>
                  <a:pt x="338502" y="290857"/>
                </a:lnTo>
                <a:lnTo>
                  <a:pt x="338502" y="217010"/>
                </a:lnTo>
                <a:close/>
              </a:path>
            </a:pathLst>
          </a:custGeom>
          <a:solidFill>
            <a:srgbClr val="5FC2BA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0"/>
            <a:ext cx="1368551" cy="2039112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8126266" y="4771652"/>
            <a:ext cx="1003263" cy="36222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59765" y="292100"/>
            <a:ext cx="8576945" cy="5137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13467D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72516" y="1047115"/>
            <a:ext cx="7700645" cy="33743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2B00FE-65B3-79B6-DFA6-284218818C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>
            <a:extLst>
              <a:ext uri="{FF2B5EF4-FFF2-40B4-BE49-F238E27FC236}">
                <a16:creationId xmlns:a16="http://schemas.microsoft.com/office/drawing/2014/main" id="{9BF590EB-FADC-F81C-5440-A8DE1FC37C73}"/>
              </a:ext>
            </a:extLst>
          </p:cNvPr>
          <p:cNvGrpSpPr/>
          <p:nvPr/>
        </p:nvGrpSpPr>
        <p:grpSpPr>
          <a:xfrm>
            <a:off x="-4762" y="-1714"/>
            <a:ext cx="9153525" cy="295910"/>
            <a:chOff x="-4762" y="-1714"/>
            <a:chExt cx="9153525" cy="295910"/>
          </a:xfrm>
        </p:grpSpPr>
        <p:sp>
          <p:nvSpPr>
            <p:cNvPr id="3" name="object 3">
              <a:extLst>
                <a:ext uri="{FF2B5EF4-FFF2-40B4-BE49-F238E27FC236}">
                  <a16:creationId xmlns:a16="http://schemas.microsoft.com/office/drawing/2014/main" id="{37AE2CBE-3AC1-5014-C720-77D063C256CB}"/>
                </a:ext>
              </a:extLst>
            </p:cNvPr>
            <p:cNvSpPr/>
            <p:nvPr/>
          </p:nvSpPr>
          <p:spPr>
            <a:xfrm>
              <a:off x="0" y="3047"/>
              <a:ext cx="9144000" cy="143510"/>
            </a:xfrm>
            <a:custGeom>
              <a:avLst/>
              <a:gdLst/>
              <a:ahLst/>
              <a:cxnLst/>
              <a:rect l="l" t="t" r="r" b="b"/>
              <a:pathLst>
                <a:path w="9144000" h="143510">
                  <a:moveTo>
                    <a:pt x="9144000" y="0"/>
                  </a:moveTo>
                  <a:lnTo>
                    <a:pt x="0" y="0"/>
                  </a:lnTo>
                  <a:lnTo>
                    <a:pt x="0" y="143255"/>
                  </a:lnTo>
                  <a:lnTo>
                    <a:pt x="9144000" y="143255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E376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F869C411-3F4A-6E92-EAA1-33765D620C79}"/>
                </a:ext>
              </a:extLst>
            </p:cNvPr>
            <p:cNvSpPr/>
            <p:nvPr/>
          </p:nvSpPr>
          <p:spPr>
            <a:xfrm>
              <a:off x="0" y="3047"/>
              <a:ext cx="9144000" cy="143510"/>
            </a:xfrm>
            <a:custGeom>
              <a:avLst/>
              <a:gdLst/>
              <a:ahLst/>
              <a:cxnLst/>
              <a:rect l="l" t="t" r="r" b="b"/>
              <a:pathLst>
                <a:path w="9144000" h="143510">
                  <a:moveTo>
                    <a:pt x="0" y="143255"/>
                  </a:moveTo>
                  <a:lnTo>
                    <a:pt x="9144000" y="143255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14325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>
              <a:extLst>
                <a:ext uri="{FF2B5EF4-FFF2-40B4-BE49-F238E27FC236}">
                  <a16:creationId xmlns:a16="http://schemas.microsoft.com/office/drawing/2014/main" id="{59FCA3F7-C921-C1A4-333D-2EA9AA9D31CC}"/>
                </a:ext>
              </a:extLst>
            </p:cNvPr>
            <p:cNvSpPr/>
            <p:nvPr/>
          </p:nvSpPr>
          <p:spPr>
            <a:xfrm>
              <a:off x="8288758" y="3047"/>
              <a:ext cx="339090" cy="291465"/>
            </a:xfrm>
            <a:custGeom>
              <a:avLst/>
              <a:gdLst/>
              <a:ahLst/>
              <a:cxnLst/>
              <a:rect l="l" t="t" r="r" b="b"/>
              <a:pathLst>
                <a:path w="339090" h="291465">
                  <a:moveTo>
                    <a:pt x="338501" y="0"/>
                  </a:moveTo>
                  <a:lnTo>
                    <a:pt x="0" y="0"/>
                  </a:lnTo>
                  <a:lnTo>
                    <a:pt x="0" y="290857"/>
                  </a:lnTo>
                  <a:lnTo>
                    <a:pt x="167500" y="217010"/>
                  </a:lnTo>
                  <a:lnTo>
                    <a:pt x="338502" y="217010"/>
                  </a:lnTo>
                  <a:lnTo>
                    <a:pt x="338501" y="0"/>
                  </a:lnTo>
                  <a:close/>
                </a:path>
                <a:path w="339090" h="291465">
                  <a:moveTo>
                    <a:pt x="338502" y="217010"/>
                  </a:moveTo>
                  <a:lnTo>
                    <a:pt x="167500" y="217010"/>
                  </a:lnTo>
                  <a:lnTo>
                    <a:pt x="338502" y="290857"/>
                  </a:lnTo>
                  <a:lnTo>
                    <a:pt x="338502" y="217010"/>
                  </a:lnTo>
                  <a:close/>
                </a:path>
              </a:pathLst>
            </a:custGeom>
            <a:solidFill>
              <a:srgbClr val="5FC2B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6" name="object 6">
            <a:extLst>
              <a:ext uri="{FF2B5EF4-FFF2-40B4-BE49-F238E27FC236}">
                <a16:creationId xmlns:a16="http://schemas.microsoft.com/office/drawing/2014/main" id="{81B03DD6-9029-602B-7F05-9A64EFD99C79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83894" y="4469996"/>
            <a:ext cx="1685307" cy="587887"/>
          </a:xfrm>
          <a:prstGeom prst="rect">
            <a:avLst/>
          </a:prstGeom>
        </p:spPr>
      </p:pic>
      <p:pic>
        <p:nvPicPr>
          <p:cNvPr id="8" name="Picture 7" descr="A person in a white coat&#10;&#10;Description automatically generated">
            <a:extLst>
              <a:ext uri="{FF2B5EF4-FFF2-40B4-BE49-F238E27FC236}">
                <a16:creationId xmlns:a16="http://schemas.microsoft.com/office/drawing/2014/main" id="{46CD4295-624B-5751-C480-D2184526A14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27"/>
          <a:stretch/>
        </p:blipFill>
        <p:spPr>
          <a:xfrm>
            <a:off x="0" y="293395"/>
            <a:ext cx="9144000" cy="410715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E65939F5-1FEC-4D43-912E-DF987BFC2C2C}"/>
              </a:ext>
            </a:extLst>
          </p:cNvPr>
          <p:cNvSpPr/>
          <p:nvPr/>
        </p:nvSpPr>
        <p:spPr>
          <a:xfrm>
            <a:off x="206061" y="311319"/>
            <a:ext cx="874470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u="sng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PSMA-Targeting Radioligand Therapy: Step-by-Step Guide</a:t>
            </a:r>
            <a:endParaRPr lang="en-US" sz="2400" b="1" u="sng" cap="none" spc="0" dirty="0">
              <a:ln w="0"/>
              <a:solidFill>
                <a:schemeClr val="bg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A4A5F16-335E-3F65-A424-F179B32E2037}"/>
              </a:ext>
            </a:extLst>
          </p:cNvPr>
          <p:cNvSpPr txBox="1"/>
          <p:nvPr/>
        </p:nvSpPr>
        <p:spPr>
          <a:xfrm>
            <a:off x="115687" y="814039"/>
            <a:ext cx="8723513" cy="39344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1700" dirty="0">
                <a:solidFill>
                  <a:schemeClr val="bg1"/>
                </a:solidFill>
              </a:rPr>
              <a:t>Arrive at treatment center</a:t>
            </a:r>
          </a:p>
          <a:p>
            <a:pPr marL="285750" indent="-285750"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1700" dirty="0">
                <a:solidFill>
                  <a:schemeClr val="bg1"/>
                </a:solidFill>
              </a:rPr>
              <a:t>Undergo pre-treatment physical exam, blood tests, and safety questionnaire</a:t>
            </a:r>
          </a:p>
          <a:p>
            <a:pPr marL="285750" indent="-285750"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1700" dirty="0">
                <a:solidFill>
                  <a:schemeClr val="bg1"/>
                </a:solidFill>
              </a:rPr>
              <a:t>Once cleared for treatment, your infusion nurse will place an IV (or access a central venous catheter, such as a port or </a:t>
            </a:r>
            <a:r>
              <a:rPr lang="en-US" sz="1700" dirty="0" err="1">
                <a:solidFill>
                  <a:schemeClr val="bg1"/>
                </a:solidFill>
              </a:rPr>
              <a:t>picc</a:t>
            </a:r>
            <a:r>
              <a:rPr lang="en-US" sz="1700" dirty="0">
                <a:solidFill>
                  <a:schemeClr val="bg1"/>
                </a:solidFill>
              </a:rPr>
              <a:t> line, if you have one)</a:t>
            </a:r>
          </a:p>
          <a:p>
            <a:pPr marL="285750" indent="-285750"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1700" dirty="0">
                <a:solidFill>
                  <a:schemeClr val="bg1"/>
                </a:solidFill>
              </a:rPr>
              <a:t>You will receive some fluids and anti-nausea medications through your IV line(s)</a:t>
            </a:r>
          </a:p>
          <a:p>
            <a:pPr marL="285750" indent="-285750"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1700" dirty="0">
                <a:solidFill>
                  <a:schemeClr val="bg1"/>
                </a:solidFill>
              </a:rPr>
              <a:t>You will receive the radioligand therapy through an IV line</a:t>
            </a:r>
          </a:p>
          <a:p>
            <a:pPr marL="285750" indent="-285750"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1700" dirty="0">
                <a:solidFill>
                  <a:schemeClr val="bg1"/>
                </a:solidFill>
              </a:rPr>
              <a:t>You will need to remain in the treatment center for monitoring (typically 15 to 30 minutes) after you have received your radioligand therapy infusion</a:t>
            </a:r>
          </a:p>
          <a:p>
            <a:pPr marL="285750" indent="-285750"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1700" dirty="0">
                <a:solidFill>
                  <a:schemeClr val="bg1"/>
                </a:solidFill>
              </a:rPr>
              <a:t>Please see the reverse side of this guide for radiation safety precautions that you must observe while receiving radioligand therapy- remember, this drug contains radiation!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41521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14847AE8-C778-C6B0-E7C9-15C347D39065}"/>
              </a:ext>
            </a:extLst>
          </p:cNvPr>
          <p:cNvSpPr txBox="1"/>
          <p:nvPr/>
        </p:nvSpPr>
        <p:spPr>
          <a:xfrm>
            <a:off x="304800" y="819150"/>
            <a:ext cx="8839200" cy="3426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900" b="1" dirty="0"/>
              <a:t>Remember, PSMA-targeting radioligand therapies are radioactive drugs! </a:t>
            </a:r>
          </a:p>
          <a:p>
            <a:pPr marL="285750" indent="-285750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900" b="1" dirty="0"/>
              <a:t>Limit close contact (less than 3 feet) with others for 2 to 7 days following each dose (your treatment center will give you more specific instructions based on who is in your household)</a:t>
            </a:r>
          </a:p>
          <a:p>
            <a:pPr marL="285750" indent="-285750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900" b="1" dirty="0"/>
              <a:t>Sleep in separate rooms from other people for 3 to 15 days (your treatment center will give you more specific instructions based on who is in your household)</a:t>
            </a:r>
          </a:p>
          <a:p>
            <a:pPr marL="285750" indent="-285750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900" b="1" dirty="0"/>
              <a:t>Use effective contraception during treatment and for 14 weeks after the last dose</a:t>
            </a:r>
          </a:p>
          <a:p>
            <a:pPr marL="285750" indent="-285750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900" b="1" dirty="0"/>
              <a:t>Avoid sexual activity for 7 days after each dose</a:t>
            </a:r>
          </a:p>
        </p:txBody>
      </p:sp>
      <p:pic>
        <p:nvPicPr>
          <p:cNvPr id="11" name="Picture 2" descr="OSHA CAUTION Radioactive Materials Sign OCE-16377">
            <a:extLst>
              <a:ext uri="{FF2B5EF4-FFF2-40B4-BE49-F238E27FC236}">
                <a16:creationId xmlns:a16="http://schemas.microsoft.com/office/drawing/2014/main" id="{6C42DF57-CFA8-93A7-4268-9538D3A9B24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87" t="47075" r="54798" b="21809"/>
          <a:stretch>
            <a:fillRect/>
          </a:stretch>
        </p:blipFill>
        <p:spPr bwMode="auto">
          <a:xfrm>
            <a:off x="0" y="819151"/>
            <a:ext cx="9144000" cy="350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CF354F36-648E-0BA2-5189-B0C5DD5169E7}"/>
              </a:ext>
            </a:extLst>
          </p:cNvPr>
          <p:cNvSpPr/>
          <p:nvPr/>
        </p:nvSpPr>
        <p:spPr>
          <a:xfrm>
            <a:off x="280977" y="361950"/>
            <a:ext cx="8482023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b="1" u="sng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PSMA-Targeting Radioligand Therapy: Radiation Safety Precautions</a:t>
            </a:r>
            <a:endParaRPr lang="en-US" sz="2000" b="1" u="sng" cap="none" spc="0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414F340-E166-9CBF-3C15-75D20F60AD25}"/>
              </a:ext>
            </a:extLst>
          </p:cNvPr>
          <p:cNvSpPr txBox="1"/>
          <p:nvPr/>
        </p:nvSpPr>
        <p:spPr>
          <a:xfrm>
            <a:off x="457238" y="4791730"/>
            <a:ext cx="57808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https://us.pluvicto.com/ </a:t>
            </a:r>
          </a:p>
          <a:p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999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5394</TotalTime>
  <Words>246</Words>
  <Application>Microsoft Office PowerPoint</Application>
  <PresentationFormat>On-screen Show (16:9)</PresentationFormat>
  <Paragraphs>16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Arial</vt:lpstr>
      <vt:lpstr>Wingdings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Ashley Flick</dc:creator>
  <cp:lastModifiedBy>Claire Griffiths, MD, MPH</cp:lastModifiedBy>
  <cp:revision>14</cp:revision>
  <dcterms:created xsi:type="dcterms:W3CDTF">2024-03-28T15:51:25Z</dcterms:created>
  <dcterms:modified xsi:type="dcterms:W3CDTF">2025-09-04T20:31:54Z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2022-10-07T00:00:00Z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2024-03-28T00:00:00Z</vt:filetime>
  </property>
  <property fmtid="{D5CDD505-2E9C-101B-9397-08002B2CF9AE}" pid="5" name="Producer">
    <vt:lpwstr>Microsoft® PowerPoint® for Microsoft 365</vt:lpwstr>
  </property>
</Properties>
</file>