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20104100" cy="15081250"/>
  <p:notesSz cx="20104100" cy="150812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nathan S" initials="JS" lastIdx="3" clrIdx="0">
    <p:extLst>
      <p:ext uri="{19B8F6BF-5375-455C-9EA6-DF929625EA0E}">
        <p15:presenceInfo xmlns:p15="http://schemas.microsoft.com/office/powerpoint/2012/main" userId="ee7e283b4f1948e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E1EF"/>
    <a:srgbClr val="1581A4"/>
    <a:srgbClr val="06AB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756" autoAdjust="0"/>
    <p:restoredTop sz="94496" autoAdjust="0"/>
  </p:normalViewPr>
  <p:slideViewPr>
    <p:cSldViewPr>
      <p:cViewPr>
        <p:scale>
          <a:sx n="68" d="100"/>
          <a:sy n="68" d="100"/>
        </p:scale>
        <p:origin x="272" y="-7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755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755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28FAA5-A886-3C4F-A172-B7952EBB9855}" type="datetimeFigureOut">
              <a:rPr lang="en-US" smtClean="0"/>
              <a:t>12/6/24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885950"/>
            <a:ext cx="6784975" cy="508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7258050"/>
            <a:ext cx="16084550" cy="59388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4325600"/>
            <a:ext cx="8712200" cy="755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4325600"/>
            <a:ext cx="8712200" cy="755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4456B9-22F1-284C-B13E-C0D5AC5BCA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970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4456B9-22F1-284C-B13E-C0D5AC5BCA4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769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675187"/>
            <a:ext cx="17088486" cy="3167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8445500"/>
            <a:ext cx="14072870" cy="37703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3468687"/>
            <a:ext cx="8745284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3468687"/>
            <a:ext cx="8745284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0104100" cy="15078075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264564" y="193361"/>
            <a:ext cx="19525615" cy="1985010"/>
          </a:xfrm>
          <a:custGeom>
            <a:avLst/>
            <a:gdLst/>
            <a:ahLst/>
            <a:cxnLst/>
            <a:rect l="l" t="t" r="r" b="b"/>
            <a:pathLst>
              <a:path w="19525615" h="1985010">
                <a:moveTo>
                  <a:pt x="19525409" y="0"/>
                </a:moveTo>
                <a:lnTo>
                  <a:pt x="0" y="0"/>
                </a:lnTo>
                <a:lnTo>
                  <a:pt x="0" y="1984581"/>
                </a:lnTo>
                <a:lnTo>
                  <a:pt x="19525409" y="1984581"/>
                </a:lnTo>
                <a:lnTo>
                  <a:pt x="19525409" y="0"/>
                </a:lnTo>
                <a:close/>
              </a:path>
            </a:pathLst>
          </a:custGeom>
          <a:solidFill>
            <a:srgbClr val="1382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603250"/>
            <a:ext cx="18093690" cy="241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468687"/>
            <a:ext cx="18093690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4025563"/>
            <a:ext cx="6433312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4025563"/>
            <a:ext cx="4623943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4025563"/>
            <a:ext cx="4623943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42848" y="2788029"/>
            <a:ext cx="6263426" cy="45626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5750" marR="12700" indent="-285750" rtl="0" fontAlgn="base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  <a:ea typeface="Times New Roman" panose="02020603050405020304" pitchFamily="18" charset="0"/>
              </a:rPr>
              <a:t>Patients with atopic dermatitis commonly suffer from sleep disturbance related to pruritus.</a:t>
            </a:r>
            <a:r>
              <a:rPr lang="en-US" baseline="30000" dirty="0">
                <a:effectLst/>
                <a:latin typeface="+mn-lt"/>
                <a:ea typeface="Times New Roman" panose="02020603050405020304" pitchFamily="18" charset="0"/>
              </a:rPr>
              <a:t>1</a:t>
            </a:r>
          </a:p>
          <a:p>
            <a:pPr marR="12700" rtl="0" fontAlgn="base">
              <a:lnSpc>
                <a:spcPct val="30000"/>
              </a:lnSpc>
              <a:spcBef>
                <a:spcPts val="100"/>
              </a:spcBef>
            </a:pPr>
            <a:endParaRPr lang="en-US" dirty="0">
              <a:effectLst/>
              <a:latin typeface="+mn-lt"/>
              <a:ea typeface="Times New Roman" panose="02020603050405020304" pitchFamily="18" charset="0"/>
            </a:endParaRPr>
          </a:p>
          <a:p>
            <a:pPr marL="285750" marR="12700" indent="-285750" rtl="0" fontAlgn="base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  <a:ea typeface="Times New Roman" panose="02020603050405020304" pitchFamily="18" charset="0"/>
              </a:rPr>
              <a:t>Sleep disturbances secondary to </a:t>
            </a:r>
            <a:r>
              <a:rPr lang="en-US" dirty="0">
                <a:latin typeface="+mn-lt"/>
                <a:ea typeface="Times New Roman" panose="02020603050405020304" pitchFamily="18" charset="0"/>
              </a:rPr>
              <a:t>a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</a:rPr>
              <a:t>topic dermatitis were previously found to vary across different age groups.</a:t>
            </a:r>
            <a:r>
              <a:rPr lang="en-US" baseline="30000" dirty="0">
                <a:effectLst/>
                <a:latin typeface="+mn-lt"/>
                <a:ea typeface="Times New Roman" panose="02020603050405020304" pitchFamily="18" charset="0"/>
              </a:rPr>
              <a:t>2,3,4</a:t>
            </a:r>
          </a:p>
          <a:p>
            <a:pPr marR="12700" rtl="0" fontAlgn="base">
              <a:lnSpc>
                <a:spcPct val="30000"/>
              </a:lnSpc>
              <a:spcBef>
                <a:spcPts val="100"/>
              </a:spcBef>
            </a:pPr>
            <a:endParaRPr lang="en-US" dirty="0">
              <a:effectLst/>
              <a:latin typeface="+mn-lt"/>
              <a:ea typeface="Times New Roman" panose="02020603050405020304" pitchFamily="18" charset="0"/>
            </a:endParaRPr>
          </a:p>
          <a:p>
            <a:pPr marL="285750" marR="12700" indent="-285750" rtl="0" fontAlgn="base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A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</a:rPr>
              <a:t>topic dermatitis can affect the sleep of patients in different ways.</a:t>
            </a:r>
            <a:r>
              <a:rPr lang="en-US" baseline="30000" dirty="0">
                <a:effectLst/>
                <a:latin typeface="+mn-lt"/>
                <a:ea typeface="Times New Roman" panose="02020603050405020304" pitchFamily="18" charset="0"/>
              </a:rPr>
              <a:t> 2,3,4</a:t>
            </a:r>
          </a:p>
          <a:p>
            <a:pPr marL="548640" marR="12700" indent="-285750" rtl="0" fontAlgn="base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  <a:ea typeface="Times New Roman" panose="02020603050405020304" pitchFamily="18" charset="0"/>
              </a:rPr>
              <a:t>Some patients may experience </a:t>
            </a:r>
            <a:r>
              <a:rPr lang="en-US" i="1" dirty="0">
                <a:effectLst/>
                <a:latin typeface="+mn-lt"/>
                <a:ea typeface="Times New Roman" panose="02020603050405020304" pitchFamily="18" charset="0"/>
              </a:rPr>
              <a:t>fluctuating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</a:rPr>
              <a:t> difficulties sleeping, secondary to the waxing and waning nature of their atopic dermatitis. </a:t>
            </a:r>
          </a:p>
          <a:p>
            <a:pPr marL="548640" marR="12700" indent="-285750" rtl="0" fontAlgn="base">
              <a:spcBef>
                <a:spcPts val="50"/>
              </a:spcBef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  <a:ea typeface="Times New Roman" panose="02020603050405020304" pitchFamily="18" charset="0"/>
              </a:rPr>
              <a:t>Some patients may experience </a:t>
            </a:r>
            <a:r>
              <a:rPr lang="en-US" i="1" dirty="0">
                <a:effectLst/>
                <a:latin typeface="+mn-lt"/>
                <a:ea typeface="Times New Roman" panose="02020603050405020304" pitchFamily="18" charset="0"/>
              </a:rPr>
              <a:t>persistent 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</a:rPr>
              <a:t>difficulties sleeping, secondary to chronically active AD and the impacts of atopic dermatitis on circadian rhythms. </a:t>
            </a:r>
          </a:p>
          <a:p>
            <a:pPr marL="262890" marR="12700" rtl="0" fontAlgn="base">
              <a:lnSpc>
                <a:spcPct val="30000"/>
              </a:lnSpc>
              <a:spcBef>
                <a:spcPts val="50"/>
              </a:spcBef>
            </a:pPr>
            <a:endParaRPr lang="en-US" b="1" i="1" u="sng" dirty="0">
              <a:solidFill>
                <a:srgbClr val="000000"/>
              </a:solidFill>
              <a:latin typeface="+mn-lt"/>
            </a:endParaRPr>
          </a:p>
          <a:p>
            <a:pPr marR="12700" rtl="0" fontAlgn="base">
              <a:spcBef>
                <a:spcPts val="50"/>
              </a:spcBef>
            </a:pPr>
            <a:r>
              <a:rPr lang="en-US" i="1" u="sng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Gaps in Literature</a:t>
            </a:r>
            <a:r>
              <a:rPr lang="en-US" i="1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 </a:t>
            </a:r>
            <a:endParaRPr lang="en-US" dirty="0">
              <a:effectLst/>
            </a:endParaRPr>
          </a:p>
          <a:p>
            <a:pPr marL="285750" marR="12700" indent="-285750" rtl="0" fontAlgn="base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There is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l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imited understanding about 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</a:rPr>
              <a:t>the longitudinal course of sleep disturbance in atopic dermatitis patients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dirty="0">
                <a:effectLst/>
              </a:rPr>
              <a:t> </a:t>
            </a:r>
            <a:endParaRPr lang="en-US" i="0" u="none" strike="noStrike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65396" y="2297083"/>
            <a:ext cx="13038467" cy="438064"/>
          </a:xfrm>
          <a:prstGeom prst="rect">
            <a:avLst/>
          </a:prstGeom>
          <a:solidFill>
            <a:srgbClr val="9FBDC7"/>
          </a:solidFill>
        </p:spPr>
        <p:txBody>
          <a:bodyPr vert="horz" wrap="square" lIns="0" tIns="6921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545"/>
              </a:spcBef>
            </a:pP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Results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05281" y="13170822"/>
            <a:ext cx="12846943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2900" indent="-342900" rtl="0" fontAlgn="base">
              <a:buAutoNum type="arabicPeriod"/>
            </a:pP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+mn-lt"/>
              </a:rPr>
              <a:t>Kong TS, Han TY, Lee JH, Son SJ. Correlation between Severity of Atopic Dermatitis and Sleep Quality in Children and Adults. </a:t>
            </a:r>
            <a:r>
              <a:rPr lang="en-US" sz="1400" b="0" i="1" u="none" strike="noStrike" dirty="0">
                <a:solidFill>
                  <a:srgbClr val="000000"/>
                </a:solidFill>
                <a:effectLst/>
                <a:latin typeface="+mn-lt"/>
              </a:rPr>
              <a:t>Ann Dermatol.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+mn-lt"/>
              </a:rPr>
              <a:t> 2016;28(3):321-326. doi:10.5021/ad.2016.28.3.321 </a:t>
            </a:r>
          </a:p>
          <a:p>
            <a:pPr marL="342900" indent="-342900" rtl="0" fontAlgn="base">
              <a:buAutoNum type="arabicPeriod"/>
            </a:pP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+mn-lt"/>
              </a:rPr>
              <a:t>Lee DG, Gui XY, </a:t>
            </a:r>
            <a:r>
              <a:rPr lang="en-US" sz="1400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Mukovozov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+mn-lt"/>
              </a:rPr>
              <a:t> I, Fleming P, Lynde C. Sleep Disturbances in Children With Atopic Dermatitis: A Scoping Review. </a:t>
            </a:r>
            <a:r>
              <a:rPr lang="en-US" sz="1400" b="0" i="1" u="none" strike="noStrike" dirty="0">
                <a:solidFill>
                  <a:srgbClr val="000000"/>
                </a:solidFill>
                <a:effectLst/>
                <a:latin typeface="+mn-lt"/>
              </a:rPr>
              <a:t>J </a:t>
            </a:r>
            <a:r>
              <a:rPr lang="en-US" sz="1400" b="0" i="1" u="none" strike="noStrike" dirty="0" err="1">
                <a:solidFill>
                  <a:srgbClr val="000000"/>
                </a:solidFill>
                <a:effectLst/>
                <a:latin typeface="+mn-lt"/>
              </a:rPr>
              <a:t>Cutan</a:t>
            </a:r>
            <a:r>
              <a:rPr lang="en-US" sz="1400" b="0" i="1" u="none" strike="noStrike" dirty="0">
                <a:solidFill>
                  <a:srgbClr val="000000"/>
                </a:solidFill>
                <a:effectLst/>
                <a:latin typeface="+mn-lt"/>
              </a:rPr>
              <a:t> Med Surg.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+mn-lt"/>
              </a:rPr>
              <a:t> 2023;27(2):157-164. doi:10.1177/12034754231159337 </a:t>
            </a:r>
          </a:p>
          <a:p>
            <a:pPr marL="342900" indent="-342900" rtl="0" fontAlgn="base">
              <a:buAutoNum type="arabicPeriod"/>
            </a:pP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+mn-lt"/>
              </a:rPr>
              <a:t>Manjunath J, Lei D, Ahmed A, et al. Longitudinal Course of Sleep Disturbance and Relationship With Itch in Adult Atopic Dermatitis in Clinical Practice. </a:t>
            </a:r>
            <a:r>
              <a:rPr lang="en-US" sz="1400" b="0" i="1" u="none" strike="noStrike" dirty="0">
                <a:solidFill>
                  <a:srgbClr val="000000"/>
                </a:solidFill>
                <a:effectLst/>
                <a:latin typeface="+mn-lt"/>
              </a:rPr>
              <a:t>Dermatitis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+mn-lt"/>
              </a:rPr>
              <a:t>. Published online March 3, 2022. doi:10.1097/DER.0000000000000859 </a:t>
            </a:r>
          </a:p>
          <a:p>
            <a:pPr marL="342900" indent="-342900" rtl="0" fontAlgn="base">
              <a:buAutoNum type="arabicPeriod"/>
            </a:pP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+mn-lt"/>
              </a:rPr>
              <a:t>Manjunath J, Silverberg JI. Association of sleep disturbances with geriatric age in atopic dermatitis patients. J Am </a:t>
            </a:r>
            <a:r>
              <a:rPr lang="en-US" sz="1400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Acad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+mn-lt"/>
              </a:rPr>
              <a:t> Dermatol. 2022;87(1):206-208. doi:10.1016/j.jaad.2021.07.039 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6865396" y="12684242"/>
            <a:ext cx="12986828" cy="422551"/>
          </a:xfrm>
          <a:prstGeom prst="rect">
            <a:avLst/>
          </a:prstGeom>
          <a:solidFill>
            <a:srgbClr val="9FBDC7"/>
          </a:solidFill>
        </p:spPr>
        <p:txBody>
          <a:bodyPr vert="horz" wrap="square" lIns="0" tIns="5270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14"/>
              </a:spcBef>
            </a:pP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References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4447" y="9292383"/>
            <a:ext cx="6306037" cy="573580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8450" marR="12700" indent="-285750" rtl="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b="0" i="1" u="sng" dirty="0">
                <a:solidFill>
                  <a:srgbClr val="000000"/>
                </a:solidFill>
                <a:effectLst/>
                <a:latin typeface="+mn-lt"/>
              </a:rPr>
              <a:t>Design: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+mn-lt"/>
              </a:rPr>
              <a:t> Cross-sectional, dermatology practice-based study</a:t>
            </a:r>
          </a:p>
          <a:p>
            <a:pPr marL="12700" marR="12700" rtl="0">
              <a:lnSpc>
                <a:spcPct val="30000"/>
              </a:lnSpc>
              <a:spcBef>
                <a:spcPts val="100"/>
              </a:spcBef>
            </a:pPr>
            <a:endParaRPr lang="en-US" b="0" i="0" u="none" strike="noStrike" dirty="0">
              <a:solidFill>
                <a:srgbClr val="000000"/>
              </a:solidFill>
              <a:effectLst/>
              <a:latin typeface="+mn-lt"/>
            </a:endParaRPr>
          </a:p>
          <a:p>
            <a:pPr marL="298450" marR="12700" indent="-285750" rtl="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b="0" i="1" u="sng" dirty="0">
                <a:solidFill>
                  <a:srgbClr val="000000"/>
                </a:solidFill>
                <a:effectLst/>
                <a:latin typeface="+mn-lt"/>
              </a:rPr>
              <a:t>Study Population: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+mn-lt"/>
              </a:rPr>
              <a:t>Pediatric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+mn-lt"/>
              </a:rPr>
              <a:t>and adult patients presenting with atopic dermatitis at an urban tertiary medical center between 2013 and 2020</a:t>
            </a:r>
          </a:p>
          <a:p>
            <a:pPr marL="12700" marR="12700" rtl="0">
              <a:lnSpc>
                <a:spcPct val="30000"/>
              </a:lnSpc>
              <a:spcBef>
                <a:spcPts val="100"/>
              </a:spcBef>
            </a:pPr>
            <a:endParaRPr lang="en-US" b="0" i="0" u="none" strike="noStrike" dirty="0">
              <a:solidFill>
                <a:srgbClr val="000000"/>
              </a:solidFill>
              <a:effectLst/>
              <a:latin typeface="+mn-lt"/>
            </a:endParaRPr>
          </a:p>
          <a:p>
            <a:pPr marL="298450" marR="12700" indent="-285750" rtl="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b="0" i="1" u="sng" dirty="0">
                <a:solidFill>
                  <a:srgbClr val="000000"/>
                </a:solidFill>
                <a:effectLst/>
                <a:latin typeface="+mn-lt"/>
              </a:rPr>
              <a:t>Exposure</a:t>
            </a:r>
            <a:r>
              <a:rPr lang="en-US" b="0" i="1" dirty="0">
                <a:solidFill>
                  <a:srgbClr val="000000"/>
                </a:solidFill>
                <a:effectLst/>
                <a:latin typeface="+mn-lt"/>
              </a:rPr>
              <a:t>: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+mn-lt"/>
              </a:rPr>
              <a:t>Age groups </a:t>
            </a:r>
          </a:p>
          <a:p>
            <a:pPr marL="12700" marR="12700" rtl="0">
              <a:lnSpc>
                <a:spcPct val="30000"/>
              </a:lnSpc>
              <a:spcBef>
                <a:spcPts val="100"/>
              </a:spcBef>
            </a:pPr>
            <a:endParaRPr lang="en-US" b="0" i="0" u="none" strike="noStrike" dirty="0">
              <a:solidFill>
                <a:srgbClr val="000000"/>
              </a:solidFill>
              <a:effectLst/>
              <a:latin typeface="+mn-lt"/>
            </a:endParaRPr>
          </a:p>
          <a:p>
            <a:pPr marL="298450" marR="12700" indent="-285750" rtl="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b="0" i="1" u="sng" dirty="0">
                <a:solidFill>
                  <a:srgbClr val="000000"/>
                </a:solidFill>
                <a:effectLst/>
                <a:latin typeface="+mn-lt"/>
              </a:rPr>
              <a:t>Primary Outcomes: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+mn-lt"/>
              </a:rPr>
              <a:t> Sleep disturbance and quality of life as assessed by Patient Oriented Eczema Measure (POEM) sleep item, Patient-Reported Outcomes Measurement Information System (PROMIS) 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S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+mn-lt"/>
              </a:rPr>
              <a:t>leep Disturbance (SD). 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L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+mn-lt"/>
              </a:rPr>
              <a:t>ongitudinal course of SD was categorized as 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+mn-lt"/>
              </a:rPr>
              <a:t>persistent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+mn-lt"/>
              </a:rPr>
              <a:t> (</a:t>
            </a:r>
            <a:r>
              <a:rPr lang="en-US" b="0" i="0" dirty="0">
                <a:solidFill>
                  <a:schemeClr val="tx1"/>
                </a:solidFill>
                <a:effectLst/>
                <a:latin typeface="+mn-lt"/>
              </a:rPr>
              <a:t>≥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+mn-lt"/>
              </a:rPr>
              <a:t>lower cutoff of severity category at </a:t>
            </a:r>
            <a:r>
              <a:rPr lang="en-US" b="0" i="0" dirty="0">
                <a:solidFill>
                  <a:schemeClr val="tx1"/>
                </a:solidFill>
                <a:effectLst/>
                <a:latin typeface="+mn-lt"/>
              </a:rPr>
              <a:t>≥</a:t>
            </a:r>
            <a:r>
              <a:rPr lang="en-US" b="0" i="0" dirty="0">
                <a:solidFill>
                  <a:srgbClr val="000000"/>
                </a:solidFill>
                <a:effectLst/>
                <a:latin typeface="+mn-lt"/>
              </a:rPr>
              <a:t>3 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+mn-lt"/>
              </a:rPr>
              <a:t>follow up visits), 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+mn-lt"/>
              </a:rPr>
              <a:t>fluctuating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+mn-lt"/>
              </a:rPr>
              <a:t> (less severe than the higher cutoff of severity category at some but not all follow-up visits), or 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+mn-lt"/>
              </a:rPr>
              <a:t>sustained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+mn-lt"/>
              </a:rPr>
              <a:t> improvement (less severe than the lower cutoff of severity category at all follow up visits).</a:t>
            </a:r>
          </a:p>
          <a:p>
            <a:pPr marL="12700" marR="12700" rtl="0">
              <a:lnSpc>
                <a:spcPct val="30000"/>
              </a:lnSpc>
              <a:spcBef>
                <a:spcPts val="100"/>
              </a:spcBef>
            </a:pPr>
            <a:endParaRPr lang="en-US" b="0" i="0" u="none" strike="noStrike" dirty="0">
              <a:solidFill>
                <a:srgbClr val="000000"/>
              </a:solidFill>
              <a:effectLst/>
              <a:latin typeface="+mn-lt"/>
            </a:endParaRPr>
          </a:p>
          <a:p>
            <a:pPr marL="298450" marR="12700" indent="-285750" rtl="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b="0" i="1" u="sng" dirty="0">
                <a:solidFill>
                  <a:srgbClr val="000000"/>
                </a:solidFill>
                <a:effectLst/>
                <a:latin typeface="+mn-lt"/>
              </a:rPr>
              <a:t>Covariates</a:t>
            </a:r>
            <a:r>
              <a:rPr lang="en-US" b="0" dirty="0">
                <a:solidFill>
                  <a:srgbClr val="000000"/>
                </a:solidFill>
                <a:effectLst/>
                <a:latin typeface="+mn-lt"/>
              </a:rPr>
              <a:t>: Sex</a:t>
            </a:r>
            <a:r>
              <a:rPr lang="en-US" b="0" strike="noStrike" dirty="0">
                <a:solidFill>
                  <a:srgbClr val="000000"/>
                </a:solidFill>
                <a:effectLst/>
                <a:latin typeface="+mn-lt"/>
              </a:rPr>
              <a:t>, 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+mn-lt"/>
              </a:rPr>
              <a:t>race, atopic dermatitis severity assessed by Scoring atopic dermatitis (SCORAD) scale</a:t>
            </a:r>
          </a:p>
          <a:p>
            <a:pPr marL="12700" marR="12700" rtl="0">
              <a:lnSpc>
                <a:spcPct val="30000"/>
              </a:lnSpc>
              <a:spcBef>
                <a:spcPts val="100"/>
              </a:spcBef>
            </a:pPr>
            <a:endParaRPr lang="en-US" b="0" i="0" u="none" strike="noStrike" dirty="0">
              <a:solidFill>
                <a:srgbClr val="000000"/>
              </a:solidFill>
              <a:effectLst/>
              <a:latin typeface="+mn-lt"/>
            </a:endParaRPr>
          </a:p>
          <a:p>
            <a:pPr marL="298450" marR="12700" indent="-285750" rtl="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b="0" i="1" u="sng" dirty="0">
                <a:solidFill>
                  <a:srgbClr val="000000"/>
                </a:solidFill>
                <a:effectLst/>
                <a:latin typeface="+mn-lt"/>
              </a:rPr>
              <a:t>Statistical Analysis: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+mn-lt"/>
              </a:rPr>
              <a:t> All analyses were performed using SAS software, version 9.4 (SAS Institute INC, Cary, NC). </a:t>
            </a:r>
            <a:endParaRPr lang="en-US" b="0" dirty="0">
              <a:effectLst/>
              <a:latin typeface="+mn-l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64447" y="8826818"/>
            <a:ext cx="6281928" cy="422552"/>
          </a:xfrm>
          <a:prstGeom prst="rect">
            <a:avLst/>
          </a:prstGeom>
          <a:solidFill>
            <a:srgbClr val="9FBDC7"/>
          </a:solidFill>
        </p:spPr>
        <p:txBody>
          <a:bodyPr vert="horz" wrap="square" lIns="0" tIns="527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15"/>
              </a:spcBef>
            </a:pP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Methodology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64447" y="7422766"/>
            <a:ext cx="6281928" cy="421909"/>
          </a:xfrm>
          <a:prstGeom prst="rect">
            <a:avLst/>
          </a:prstGeom>
          <a:solidFill>
            <a:srgbClr val="9FBDC7"/>
          </a:solidFill>
        </p:spPr>
        <p:txBody>
          <a:bodyPr vert="horz" wrap="square" lIns="0" tIns="52069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09"/>
              </a:spcBef>
            </a:pP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Objective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005281" y="11329601"/>
            <a:ext cx="12240057" cy="1565813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285750" marR="12700" indent="-285750" rtl="0" fontAlgn="base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+mn-lt"/>
                <a:ea typeface="Times New Roman" panose="02020603050405020304" pitchFamily="18" charset="0"/>
              </a:rPr>
              <a:t>The frequency and impact of sleep disturbance vary across different age groups of patients with atopic dermatitis. </a:t>
            </a:r>
          </a:p>
          <a:p>
            <a:pPr marL="285750" marR="12700" indent="-285750" rtl="0" fontAlgn="base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  <a:ea typeface="Times New Roman" panose="02020603050405020304" pitchFamily="18" charset="0"/>
              </a:rPr>
              <a:t>M</a:t>
            </a:r>
            <a:r>
              <a:rPr lang="en-US" sz="2000" dirty="0">
                <a:effectLst/>
                <a:latin typeface="+mn-lt"/>
                <a:ea typeface="Times New Roman" panose="02020603050405020304" pitchFamily="18" charset="0"/>
              </a:rPr>
              <a:t>iddle-aged adults with atopic dermatitis had the highest</a:t>
            </a:r>
            <a:r>
              <a:rPr lang="en-US" sz="2000" b="1" dirty="0"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+mn-lt"/>
                <a:ea typeface="Times New Roman" panose="02020603050405020304" pitchFamily="18" charset="0"/>
              </a:rPr>
              <a:t>frequency and impact of sleep disturbance.</a:t>
            </a:r>
          </a:p>
          <a:p>
            <a:pPr marL="285750" marR="12700" indent="-285750" rtl="0" fontAlgn="base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  <a:ea typeface="Times New Roman" panose="02020603050405020304" pitchFamily="18" charset="0"/>
              </a:rPr>
              <a:t>Middle-aged adults</a:t>
            </a:r>
            <a:r>
              <a:rPr lang="en-US" sz="2000" dirty="0">
                <a:effectLst/>
                <a:latin typeface="+mn-lt"/>
                <a:ea typeface="Times New Roman" panose="02020603050405020304" pitchFamily="18" charset="0"/>
              </a:rPr>
              <a:t> with atopic dermatitis were least likely to experience sustained improvements in SD with standard of care treatment.</a:t>
            </a:r>
            <a:endParaRPr lang="en-US" sz="2000" b="0" i="0" u="none" strike="noStrike" dirty="0">
              <a:solidFill>
                <a:srgbClr val="000000"/>
              </a:solidFill>
              <a:effectLst/>
              <a:latin typeface="+mn-lt"/>
            </a:endParaRPr>
          </a:p>
          <a:p>
            <a:pPr marL="12065">
              <a:lnSpc>
                <a:spcPct val="100000"/>
              </a:lnSpc>
              <a:spcBef>
                <a:spcPts val="195"/>
              </a:spcBef>
              <a:tabLst>
                <a:tab pos="221615" algn="l"/>
                <a:tab pos="222250" algn="l"/>
              </a:tabLst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865396" y="10902186"/>
            <a:ext cx="12986828" cy="448200"/>
          </a:xfrm>
          <a:prstGeom prst="rect">
            <a:avLst/>
          </a:prstGeom>
          <a:solidFill>
            <a:srgbClr val="9FBDC7"/>
          </a:solidFill>
        </p:spPr>
        <p:txBody>
          <a:bodyPr vert="horz" wrap="square" lIns="0" tIns="7810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615"/>
              </a:spcBef>
            </a:pP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Conclusion</a:t>
            </a:r>
            <a:r>
              <a:rPr lang="en-US" sz="2400" b="1" spc="-10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95" name="object 31"/>
          <p:cNvSpPr txBox="1"/>
          <p:nvPr/>
        </p:nvSpPr>
        <p:spPr>
          <a:xfrm>
            <a:off x="7208727" y="5518595"/>
            <a:ext cx="4405971" cy="5361724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065" algn="l">
              <a:lnSpc>
                <a:spcPct val="100000"/>
              </a:lnSpc>
              <a:spcBef>
                <a:spcPts val="290"/>
              </a:spcBef>
              <a:tabLst>
                <a:tab pos="222250" algn="l"/>
              </a:tabLst>
            </a:pPr>
            <a:r>
              <a:rPr kumimoji="0" lang="en-US" sz="1700" i="1" u="sng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Study Population:</a:t>
            </a:r>
          </a:p>
          <a:p>
            <a:pPr marL="297815" indent="-285750" algn="l">
              <a:lnSpc>
                <a:spcPct val="100000"/>
              </a:lnSpc>
              <a:spcBef>
                <a:spcPts val="290"/>
              </a:spcBef>
              <a:buFont typeface="Arial" panose="020B0604020202020204" pitchFamily="34" charset="0"/>
              <a:buChar char="•"/>
              <a:tabLst>
                <a:tab pos="222250" algn="l"/>
              </a:tabLst>
            </a:pPr>
            <a:r>
              <a:rPr lang="en-US" sz="1700" spc="-10" dirty="0">
                <a:latin typeface="Calibri" panose="020F0502020204030204" pitchFamily="34" charset="0"/>
                <a:cs typeface="Calibri" panose="020F0502020204030204" pitchFamily="34" charset="0"/>
              </a:rPr>
              <a:t>Total population: 380 adult and pediatric patients with atopic dermatitis </a:t>
            </a:r>
          </a:p>
          <a:p>
            <a:pPr marL="548640" indent="-285750" algn="l">
              <a:lnSpc>
                <a:spcPct val="100000"/>
              </a:lnSpc>
              <a:spcBef>
                <a:spcPts val="290"/>
              </a:spcBef>
              <a:buFont typeface="Arial" panose="020B0604020202020204" pitchFamily="34" charset="0"/>
              <a:buChar char="•"/>
              <a:tabLst>
                <a:tab pos="222250" algn="l"/>
              </a:tabLst>
            </a:pPr>
            <a:r>
              <a:rPr lang="en-US" sz="1700" spc="-10" dirty="0">
                <a:latin typeface="Calibri" panose="020F0502020204030204" pitchFamily="34" charset="0"/>
                <a:cs typeface="Calibri" panose="020F0502020204030204" pitchFamily="34" charset="0"/>
              </a:rPr>
              <a:t>Pediatric (&lt; 18 years old): 29 [7.6%]</a:t>
            </a:r>
          </a:p>
          <a:p>
            <a:pPr marL="548640" indent="-285750" algn="l">
              <a:lnSpc>
                <a:spcPct val="100000"/>
              </a:lnSpc>
              <a:spcBef>
                <a:spcPts val="290"/>
              </a:spcBef>
              <a:buFont typeface="Arial" panose="020B0604020202020204" pitchFamily="34" charset="0"/>
              <a:buChar char="•"/>
              <a:tabLst>
                <a:tab pos="222250" algn="l"/>
              </a:tabLst>
            </a:pPr>
            <a:r>
              <a:rPr lang="en-US" sz="1700" spc="-10" dirty="0">
                <a:latin typeface="Calibri" panose="020F0502020204030204" pitchFamily="34" charset="0"/>
                <a:cs typeface="Calibri" panose="020F0502020204030204" pitchFamily="34" charset="0"/>
              </a:rPr>
              <a:t>Middle age (18 to 64 years old): 295 [77.7%]</a:t>
            </a:r>
          </a:p>
          <a:p>
            <a:pPr marL="548640" indent="-285750" algn="l">
              <a:lnSpc>
                <a:spcPct val="100000"/>
              </a:lnSpc>
              <a:spcBef>
                <a:spcPts val="290"/>
              </a:spcBef>
              <a:buFont typeface="Arial" panose="020B0604020202020204" pitchFamily="34" charset="0"/>
              <a:buChar char="•"/>
              <a:tabLst>
                <a:tab pos="222250" algn="l"/>
              </a:tabLst>
            </a:pPr>
            <a:r>
              <a:rPr lang="en-US" sz="1700" spc="-10" dirty="0">
                <a:latin typeface="Calibri" panose="020F0502020204030204" pitchFamily="34" charset="0"/>
                <a:cs typeface="Calibri" panose="020F0502020204030204" pitchFamily="34" charset="0"/>
              </a:rPr>
              <a:t>Older adult (65+ years old): 56 [14.72%]</a:t>
            </a:r>
            <a:endParaRPr lang="en-US" sz="1700" i="1" u="sng" spc="-1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065" algn="l">
              <a:lnSpc>
                <a:spcPct val="100000"/>
              </a:lnSpc>
              <a:spcBef>
                <a:spcPts val="290"/>
              </a:spcBef>
              <a:tabLst>
                <a:tab pos="222250" algn="l"/>
              </a:tabLst>
            </a:pPr>
            <a:r>
              <a:rPr lang="en-US" sz="1700" i="1" u="sng" spc="-10" dirty="0">
                <a:latin typeface="Calibri" panose="020F0502020204030204" pitchFamily="34" charset="0"/>
                <a:cs typeface="Calibri" panose="020F0502020204030204" pitchFamily="34" charset="0"/>
              </a:rPr>
              <a:t>Baseline Severe/Very Severe Atopic Dermatitis</a:t>
            </a:r>
          </a:p>
          <a:p>
            <a:pPr marL="297815" lvl="1" indent="-285750" algn="l">
              <a:spcBef>
                <a:spcPts val="290"/>
              </a:spcBef>
              <a:buFont typeface="Arial" panose="020B0604020202020204" pitchFamily="34" charset="0"/>
              <a:buChar char="•"/>
              <a:tabLst>
                <a:tab pos="222250" algn="l"/>
              </a:tabLst>
            </a:pPr>
            <a:r>
              <a:rPr lang="en-US" sz="1700" dirty="0">
                <a:effectLst/>
                <a:latin typeface="+mn-lt"/>
                <a:ea typeface="Times New Roman" panose="02020603050405020304" pitchFamily="18" charset="0"/>
              </a:rPr>
              <a:t>Pediatric: 9 [50</a:t>
            </a:r>
            <a:r>
              <a:rPr lang="en-US" sz="1700" dirty="0">
                <a:latin typeface="+mn-lt"/>
                <a:ea typeface="Times New Roman" panose="02020603050405020304" pitchFamily="18" charset="0"/>
              </a:rPr>
              <a:t>.0%]</a:t>
            </a:r>
            <a:endParaRPr lang="en-US" sz="1700" dirty="0">
              <a:effectLst/>
              <a:latin typeface="+mn-lt"/>
              <a:ea typeface="Times New Roman" panose="02020603050405020304" pitchFamily="18" charset="0"/>
            </a:endParaRPr>
          </a:p>
          <a:p>
            <a:pPr marL="297815" lvl="1" indent="-285750" algn="l">
              <a:spcBef>
                <a:spcPts val="290"/>
              </a:spcBef>
              <a:buFont typeface="Arial" panose="020B0604020202020204" pitchFamily="34" charset="0"/>
              <a:buChar char="•"/>
              <a:tabLst>
                <a:tab pos="222250" algn="l"/>
              </a:tabLst>
            </a:pPr>
            <a:r>
              <a:rPr lang="en-US" sz="1700" dirty="0">
                <a:effectLst/>
                <a:latin typeface="+mn-lt"/>
                <a:ea typeface="Times New Roman" panose="02020603050405020304" pitchFamily="18" charset="0"/>
              </a:rPr>
              <a:t>Middle age: 29 [27.1%] </a:t>
            </a:r>
          </a:p>
          <a:p>
            <a:pPr marL="297815" lvl="1" indent="-285750" algn="l">
              <a:spcBef>
                <a:spcPts val="290"/>
              </a:spcBef>
              <a:buFont typeface="Arial" panose="020B0604020202020204" pitchFamily="34" charset="0"/>
              <a:buChar char="•"/>
              <a:tabLst>
                <a:tab pos="222250" algn="l"/>
              </a:tabLst>
            </a:pPr>
            <a:r>
              <a:rPr lang="en-US" sz="1700" dirty="0">
                <a:effectLst/>
                <a:latin typeface="+mn-lt"/>
                <a:ea typeface="Times New Roman" panose="02020603050405020304" pitchFamily="18" charset="0"/>
              </a:rPr>
              <a:t>Older adult: 5 [29.4%] </a:t>
            </a:r>
          </a:p>
          <a:p>
            <a:pPr marL="12065" lvl="1" algn="l">
              <a:spcBef>
                <a:spcPts val="290"/>
              </a:spcBef>
              <a:tabLst>
                <a:tab pos="222250" algn="l"/>
              </a:tabLst>
            </a:pPr>
            <a:r>
              <a:rPr lang="en-US" sz="1700" i="1" u="sng" spc="-10" dirty="0">
                <a:latin typeface="+mn-lt"/>
                <a:cs typeface="Calibri" panose="020F0502020204030204" pitchFamily="34" charset="0"/>
              </a:rPr>
              <a:t>Daily Sleep Disturbance from Atopic Dermatitis</a:t>
            </a:r>
          </a:p>
          <a:p>
            <a:pPr marL="297815" lvl="1" indent="-285750" algn="l">
              <a:spcBef>
                <a:spcPts val="290"/>
              </a:spcBef>
              <a:buFont typeface="Arial" panose="020B0604020202020204" pitchFamily="34" charset="0"/>
              <a:buChar char="•"/>
              <a:tabLst>
                <a:tab pos="222250" algn="l"/>
              </a:tabLst>
            </a:pPr>
            <a:r>
              <a:rPr lang="en-US" sz="1700" dirty="0">
                <a:effectLst/>
                <a:latin typeface="+mn-lt"/>
                <a:ea typeface="Times New Roman" panose="02020603050405020304" pitchFamily="18" charset="0"/>
              </a:rPr>
              <a:t>Pediatric: 4 [13.8%] </a:t>
            </a:r>
          </a:p>
          <a:p>
            <a:pPr marL="297815" lvl="1" indent="-285750" algn="l">
              <a:spcBef>
                <a:spcPts val="290"/>
              </a:spcBef>
              <a:buFont typeface="Arial" panose="020B0604020202020204" pitchFamily="34" charset="0"/>
              <a:buChar char="•"/>
              <a:tabLst>
                <a:tab pos="222250" algn="l"/>
              </a:tabLst>
            </a:pPr>
            <a:r>
              <a:rPr lang="en-US" sz="1700" dirty="0">
                <a:effectLst/>
                <a:latin typeface="+mn-lt"/>
                <a:ea typeface="Times New Roman" panose="02020603050405020304" pitchFamily="18" charset="0"/>
              </a:rPr>
              <a:t>Middle age:  47 [15.9%] </a:t>
            </a:r>
          </a:p>
          <a:p>
            <a:pPr marL="297815" lvl="1" indent="-285750" algn="l">
              <a:spcBef>
                <a:spcPts val="290"/>
              </a:spcBef>
              <a:buFont typeface="Arial" panose="020B0604020202020204" pitchFamily="34" charset="0"/>
              <a:buChar char="•"/>
              <a:tabLst>
                <a:tab pos="222250" algn="l"/>
              </a:tabLst>
            </a:pPr>
            <a:r>
              <a:rPr lang="en-US" sz="1700" dirty="0">
                <a:effectLst/>
                <a:latin typeface="+mn-lt"/>
                <a:ea typeface="Times New Roman" panose="02020603050405020304" pitchFamily="18" charset="0"/>
              </a:rPr>
              <a:t>Older adult: 4 [7.1%] </a:t>
            </a:r>
          </a:p>
          <a:p>
            <a:pPr marL="12065" lvl="1" algn="l">
              <a:spcBef>
                <a:spcPts val="290"/>
              </a:spcBef>
              <a:tabLst>
                <a:tab pos="222250" algn="l"/>
              </a:tabLst>
            </a:pPr>
            <a:r>
              <a:rPr lang="en-US" sz="1700" i="1" u="sng" spc="-10" dirty="0">
                <a:latin typeface="+mn-lt"/>
                <a:cs typeface="Calibri" panose="020F0502020204030204" pitchFamily="34" charset="0"/>
              </a:rPr>
              <a:t>Sleep Disturbance Impact on Quality of Life</a:t>
            </a:r>
          </a:p>
          <a:p>
            <a:pPr marL="297815" indent="-285750" algn="l">
              <a:lnSpc>
                <a:spcPct val="100000"/>
              </a:lnSpc>
              <a:spcBef>
                <a:spcPts val="290"/>
              </a:spcBef>
              <a:buFont typeface="Arial" panose="020B0604020202020204" pitchFamily="34" charset="0"/>
              <a:buChar char="•"/>
              <a:tabLst>
                <a:tab pos="222250" algn="l"/>
              </a:tabLst>
            </a:pPr>
            <a:r>
              <a:rPr lang="en-US" sz="1700" dirty="0">
                <a:effectLst/>
                <a:latin typeface="+mn-lt"/>
                <a:ea typeface="Times New Roman" panose="02020603050405020304" pitchFamily="18" charset="0"/>
              </a:rPr>
              <a:t>Pediatric: 2 [6.9%] </a:t>
            </a:r>
          </a:p>
          <a:p>
            <a:pPr marL="297815" indent="-285750" algn="l">
              <a:lnSpc>
                <a:spcPct val="100000"/>
              </a:lnSpc>
              <a:spcBef>
                <a:spcPts val="290"/>
              </a:spcBef>
              <a:buFont typeface="Arial" panose="020B0604020202020204" pitchFamily="34" charset="0"/>
              <a:buChar char="•"/>
              <a:tabLst>
                <a:tab pos="222250" algn="l"/>
              </a:tabLst>
            </a:pPr>
            <a:r>
              <a:rPr lang="en-US" sz="1700" dirty="0">
                <a:effectLst/>
                <a:latin typeface="+mn-lt"/>
                <a:ea typeface="Times New Roman" panose="02020603050405020304" pitchFamily="18" charset="0"/>
              </a:rPr>
              <a:t>Middle age: 48 [16.3%] </a:t>
            </a:r>
          </a:p>
          <a:p>
            <a:pPr marL="297815" indent="-285750" algn="l">
              <a:lnSpc>
                <a:spcPct val="100000"/>
              </a:lnSpc>
              <a:spcBef>
                <a:spcPts val="290"/>
              </a:spcBef>
              <a:buFont typeface="Arial" panose="020B0604020202020204" pitchFamily="34" charset="0"/>
              <a:buChar char="•"/>
              <a:tabLst>
                <a:tab pos="222250" algn="l"/>
              </a:tabLst>
            </a:pPr>
            <a:r>
              <a:rPr lang="en-US" sz="1700" dirty="0">
                <a:effectLst/>
                <a:latin typeface="+mn-lt"/>
                <a:ea typeface="Times New Roman" panose="02020603050405020304" pitchFamily="18" charset="0"/>
              </a:rPr>
              <a:t>Older adult: 7 [12.5%]</a:t>
            </a:r>
            <a:endParaRPr sz="1700" dirty="0">
              <a:latin typeface="Calibri"/>
              <a:cs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F6BE9C6-AA17-6F9E-F550-5774772F9C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450" y="291881"/>
            <a:ext cx="1937460" cy="177840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A6BFE2C-A7A2-A36F-54E9-289904CE66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31306" y="269233"/>
            <a:ext cx="2085620" cy="185320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B721E61-31B3-A101-EE2C-C7986A0D348F}"/>
              </a:ext>
            </a:extLst>
          </p:cNvPr>
          <p:cNvSpPr txBox="1"/>
          <p:nvPr/>
        </p:nvSpPr>
        <p:spPr>
          <a:xfrm>
            <a:off x="3243943" y="66838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C7148A70-5200-1620-F8B3-42569D831C44}"/>
              </a:ext>
            </a:extLst>
          </p:cNvPr>
          <p:cNvSpPr txBox="1"/>
          <p:nvPr/>
        </p:nvSpPr>
        <p:spPr>
          <a:xfrm>
            <a:off x="158097" y="7887688"/>
            <a:ext cx="6234425" cy="843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5750" marR="12700" indent="-285750" rtl="0" fontAlgn="base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+mn-lt"/>
              </a:rPr>
              <a:t>To investigate the longitudinal course of sleep disturbance among children and adult patients with atopic dermatitis across different age groups.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AB7A9D1-995F-C19A-3E2C-69168446E028}"/>
              </a:ext>
            </a:extLst>
          </p:cNvPr>
          <p:cNvSpPr txBox="1"/>
          <p:nvPr/>
        </p:nvSpPr>
        <p:spPr>
          <a:xfrm>
            <a:off x="91440" y="1371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A1032CD-290D-93A1-CB80-392936D6C99E}"/>
              </a:ext>
            </a:extLst>
          </p:cNvPr>
          <p:cNvSpPr txBox="1"/>
          <p:nvPr/>
        </p:nvSpPr>
        <p:spPr>
          <a:xfrm>
            <a:off x="3300182" y="211270"/>
            <a:ext cx="13187879" cy="1123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15000"/>
              </a:lnSpc>
            </a:pPr>
            <a:r>
              <a:rPr lang="en-US" sz="3000" b="1" dirty="0">
                <a:solidFill>
                  <a:schemeClr val="bg1"/>
                </a:solidFill>
                <a:effectLst/>
                <a:latin typeface="+mn-lt"/>
                <a:ea typeface="Times New Roman" panose="02020603050405020304" pitchFamily="18" charset="0"/>
              </a:rPr>
              <a:t>The Frequency and Impact of Sleep </a:t>
            </a:r>
            <a:r>
              <a:rPr lang="en-US" sz="3000" b="1" dirty="0">
                <a:solidFill>
                  <a:schemeClr val="bg1"/>
                </a:solidFill>
                <a:latin typeface="+mn-lt"/>
                <a:ea typeface="Times New Roman" panose="02020603050405020304" pitchFamily="18" charset="0"/>
              </a:rPr>
              <a:t>D</a:t>
            </a:r>
            <a:r>
              <a:rPr lang="en-US" sz="3000" b="1" dirty="0">
                <a:solidFill>
                  <a:schemeClr val="bg1"/>
                </a:solidFill>
                <a:effectLst/>
                <a:latin typeface="+mn-lt"/>
                <a:ea typeface="Times New Roman" panose="02020603050405020304" pitchFamily="18" charset="0"/>
              </a:rPr>
              <a:t>isturbances in Patients with Atopic </a:t>
            </a:r>
            <a:r>
              <a:rPr lang="en-US" sz="3000" b="1" dirty="0">
                <a:solidFill>
                  <a:schemeClr val="bg1"/>
                </a:solidFill>
                <a:latin typeface="+mn-lt"/>
                <a:ea typeface="Times New Roman" panose="02020603050405020304" pitchFamily="18" charset="0"/>
              </a:rPr>
              <a:t>D</a:t>
            </a:r>
            <a:r>
              <a:rPr lang="en-US" sz="3000" b="1" dirty="0">
                <a:solidFill>
                  <a:schemeClr val="bg1"/>
                </a:solidFill>
                <a:effectLst/>
                <a:latin typeface="+mn-lt"/>
                <a:ea typeface="Times New Roman" panose="02020603050405020304" pitchFamily="18" charset="0"/>
              </a:rPr>
              <a:t>ermatitis </a:t>
            </a:r>
            <a:r>
              <a:rPr lang="en-US" sz="3000" b="1" dirty="0">
                <a:solidFill>
                  <a:schemeClr val="bg1"/>
                </a:solidFill>
                <a:latin typeface="+mn-lt"/>
                <a:ea typeface="Times New Roman" panose="02020603050405020304" pitchFamily="18" charset="0"/>
              </a:rPr>
              <a:t>V</a:t>
            </a:r>
            <a:r>
              <a:rPr lang="en-US" sz="3000" b="1" dirty="0">
                <a:solidFill>
                  <a:schemeClr val="bg1"/>
                </a:solidFill>
                <a:effectLst/>
                <a:latin typeface="+mn-lt"/>
                <a:ea typeface="Times New Roman" panose="02020603050405020304" pitchFamily="18" charset="0"/>
              </a:rPr>
              <a:t>ary </a:t>
            </a:r>
            <a:r>
              <a:rPr lang="en-US" sz="3000" b="1" dirty="0">
                <a:solidFill>
                  <a:schemeClr val="bg1"/>
                </a:solidFill>
                <a:latin typeface="+mn-lt"/>
                <a:ea typeface="Times New Roman" panose="02020603050405020304" pitchFamily="18" charset="0"/>
              </a:rPr>
              <a:t>G</a:t>
            </a:r>
            <a:r>
              <a:rPr lang="en-US" sz="3000" b="1" dirty="0">
                <a:solidFill>
                  <a:schemeClr val="bg1"/>
                </a:solidFill>
                <a:effectLst/>
                <a:latin typeface="+mn-lt"/>
                <a:ea typeface="Times New Roman" panose="02020603050405020304" pitchFamily="18" charset="0"/>
              </a:rPr>
              <a:t>reatly by Age</a:t>
            </a:r>
            <a:endParaRPr lang="en-US" sz="3000" dirty="0">
              <a:solidFill>
                <a:schemeClr val="bg1"/>
              </a:solidFill>
              <a:effectLst/>
              <a:latin typeface="+mn-lt"/>
              <a:ea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4A5A791-613F-1135-B29B-AF02DF66BADE}"/>
              </a:ext>
            </a:extLst>
          </p:cNvPr>
          <p:cNvSpPr txBox="1"/>
          <p:nvPr/>
        </p:nvSpPr>
        <p:spPr>
          <a:xfrm>
            <a:off x="3578409" y="1244986"/>
            <a:ext cx="12498721" cy="813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90550" algn="ctr" rtl="0">
              <a:spcBef>
                <a:spcPts val="95"/>
              </a:spcBef>
            </a:pPr>
            <a:r>
              <a:rPr lang="en-US" sz="2000" dirty="0">
                <a:solidFill>
                  <a:schemeClr val="bg1"/>
                </a:solidFill>
                <a:effectLst/>
                <a:latin typeface="+mn-lt"/>
                <a:ea typeface="Times New Roman" panose="02020603050405020304" pitchFamily="18" charset="0"/>
              </a:rPr>
              <a:t>Savanna Vidal, BS*</a:t>
            </a:r>
            <a:r>
              <a:rPr lang="en-US" sz="2000" baseline="30000" dirty="0">
                <a:solidFill>
                  <a:schemeClr val="bg1"/>
                </a:solidFill>
                <a:effectLst/>
                <a:latin typeface="+mn-lt"/>
                <a:ea typeface="Times New Roman" panose="02020603050405020304" pitchFamily="18" charset="0"/>
              </a:rPr>
              <a:t>1</a:t>
            </a:r>
            <a:r>
              <a:rPr lang="en-US" sz="2000" dirty="0">
                <a:solidFill>
                  <a:schemeClr val="bg1"/>
                </a:solidFill>
                <a:latin typeface="+mn-lt"/>
                <a:ea typeface="Times New Roman" panose="02020603050405020304" pitchFamily="18" charset="0"/>
              </a:rPr>
              <a:t>;</a:t>
            </a:r>
            <a:r>
              <a:rPr lang="en-US" sz="2000" dirty="0">
                <a:solidFill>
                  <a:schemeClr val="bg1"/>
                </a:solidFill>
                <a:effectLst/>
                <a:latin typeface="+mn-lt"/>
                <a:ea typeface="Times New Roman" panose="02020603050405020304" pitchFamily="18" charset="0"/>
              </a:rPr>
              <a:t> Jaya Manjunath, BS*</a:t>
            </a:r>
            <a:r>
              <a:rPr lang="en-US" sz="2000" baseline="30000" dirty="0">
                <a:solidFill>
                  <a:schemeClr val="bg1"/>
                </a:solidFill>
                <a:effectLst/>
                <a:latin typeface="+mn-lt"/>
                <a:ea typeface="Times New Roman" panose="02020603050405020304" pitchFamily="18" charset="0"/>
              </a:rPr>
              <a:t>1</a:t>
            </a:r>
            <a:r>
              <a:rPr lang="en-US" sz="2000" dirty="0">
                <a:solidFill>
                  <a:schemeClr val="bg1"/>
                </a:solidFill>
                <a:effectLst/>
                <a:latin typeface="+mn-lt"/>
                <a:ea typeface="Times New Roman" panose="02020603050405020304" pitchFamily="18" charset="0"/>
              </a:rPr>
              <a:t>; Gabrielle Schwartzman, MD,</a:t>
            </a:r>
            <a:r>
              <a:rPr lang="en-US" sz="2000" baseline="30000" dirty="0">
                <a:solidFill>
                  <a:schemeClr val="bg1"/>
                </a:solidFill>
                <a:effectLst/>
                <a:latin typeface="+mn-lt"/>
                <a:ea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chemeClr val="bg1"/>
                </a:solidFill>
                <a:effectLst/>
                <a:latin typeface="+mn-lt"/>
                <a:ea typeface="Times New Roman" panose="02020603050405020304" pitchFamily="18" charset="0"/>
              </a:rPr>
              <a:t>; </a:t>
            </a:r>
            <a:r>
              <a:rPr lang="en-US" sz="2000" dirty="0">
                <a:solidFill>
                  <a:schemeClr val="bg1"/>
                </a:solidFill>
                <a:latin typeface="+mn-lt"/>
                <a:cs typeface="Calibri"/>
              </a:rPr>
              <a:t>Jonathan I. Silverberg, MD, PHD, MPH</a:t>
            </a:r>
            <a:r>
              <a:rPr lang="en-US" sz="2000" baseline="30000" dirty="0">
                <a:solidFill>
                  <a:schemeClr val="bg1"/>
                </a:solidFill>
                <a:latin typeface="+mn-lt"/>
                <a:cs typeface="Calibri"/>
              </a:rPr>
              <a:t>2</a:t>
            </a:r>
          </a:p>
          <a:p>
            <a:pPr marL="590550" algn="ctr" rtl="0">
              <a:spcBef>
                <a:spcPts val="95"/>
              </a:spcBef>
            </a:pPr>
            <a:endParaRPr lang="en-US" baseline="30000" dirty="0">
              <a:solidFill>
                <a:schemeClr val="bg1"/>
              </a:solidFill>
              <a:latin typeface="Arial" panose="020B0604020202020204" pitchFamily="34" charset="0"/>
              <a:cs typeface="Calibri"/>
            </a:endParaRPr>
          </a:p>
          <a:p>
            <a:endParaRPr lang="en-US" sz="1400" dirty="0"/>
          </a:p>
        </p:txBody>
      </p:sp>
      <p:sp>
        <p:nvSpPr>
          <p:cNvPr id="34" name="object 7">
            <a:extLst>
              <a:ext uri="{FF2B5EF4-FFF2-40B4-BE49-F238E27FC236}">
                <a16:creationId xmlns:a16="http://schemas.microsoft.com/office/drawing/2014/main" id="{29523211-FBB8-F802-B064-CD8829936DA4}"/>
              </a:ext>
            </a:extLst>
          </p:cNvPr>
          <p:cNvSpPr txBox="1"/>
          <p:nvPr/>
        </p:nvSpPr>
        <p:spPr>
          <a:xfrm>
            <a:off x="200237" y="2297082"/>
            <a:ext cx="6306037" cy="439223"/>
          </a:xfrm>
          <a:prstGeom prst="rect">
            <a:avLst/>
          </a:prstGeom>
          <a:solidFill>
            <a:srgbClr val="9FBDC7"/>
          </a:solidFill>
        </p:spPr>
        <p:txBody>
          <a:bodyPr vert="horz" wrap="square" lIns="0" tIns="6921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545"/>
              </a:spcBef>
            </a:pPr>
            <a:r>
              <a:rPr lang="en-US" sz="2400" b="1" spc="-10" dirty="0">
                <a:solidFill>
                  <a:srgbClr val="FFFFFF"/>
                </a:solidFill>
                <a:latin typeface="Arial"/>
                <a:cs typeface="Arial"/>
              </a:rPr>
              <a:t>Introduction/Background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F977FA-0C22-FB83-C658-116F410C0A9F}"/>
              </a:ext>
            </a:extLst>
          </p:cNvPr>
          <p:cNvSpPr txBox="1"/>
          <p:nvPr/>
        </p:nvSpPr>
        <p:spPr>
          <a:xfrm>
            <a:off x="4030329" y="1582357"/>
            <a:ext cx="11734431" cy="1225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90550" algn="ctr" rtl="0">
              <a:spcBef>
                <a:spcPts val="95"/>
              </a:spcBef>
            </a:pPr>
            <a:r>
              <a:rPr lang="en-US" sz="1600" b="0" i="0" u="none" strike="noStrike" baseline="3000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</a:t>
            </a:r>
            <a:r>
              <a:rPr lang="en-US" sz="1600" dirty="0">
                <a:solidFill>
                  <a:srgbClr val="FFFFFF"/>
                </a:solidFill>
                <a:latin typeface="Calibri"/>
                <a:cs typeface="Calibri"/>
              </a:rPr>
              <a:t>Department</a:t>
            </a:r>
            <a:r>
              <a:rPr lang="en-US" sz="16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6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lang="en-US" sz="16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600" spc="-20" dirty="0">
                <a:solidFill>
                  <a:srgbClr val="FFFFFF"/>
                </a:solidFill>
                <a:latin typeface="Calibri"/>
                <a:cs typeface="Calibri"/>
              </a:rPr>
              <a:t>Dermatology,</a:t>
            </a:r>
            <a:r>
              <a:rPr lang="en-US" sz="1600" spc="-45" dirty="0">
                <a:solidFill>
                  <a:srgbClr val="FFFFFF"/>
                </a:solidFill>
                <a:latin typeface="Calibri"/>
                <a:cs typeface="Calibri"/>
              </a:rPr>
              <a:t> The </a:t>
            </a:r>
            <a:r>
              <a:rPr lang="en-US" sz="1600" dirty="0">
                <a:solidFill>
                  <a:srgbClr val="FFFFFF"/>
                </a:solidFill>
                <a:latin typeface="Calibri"/>
                <a:cs typeface="Calibri"/>
              </a:rPr>
              <a:t>George</a:t>
            </a:r>
            <a:r>
              <a:rPr lang="en-US" sz="16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600" spc="-10" dirty="0">
                <a:solidFill>
                  <a:srgbClr val="FFFFFF"/>
                </a:solidFill>
                <a:latin typeface="Calibri"/>
                <a:cs typeface="Calibri"/>
              </a:rPr>
              <a:t>Washington</a:t>
            </a:r>
            <a:r>
              <a:rPr lang="en-US" sz="16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600" dirty="0">
                <a:solidFill>
                  <a:srgbClr val="FFFFFF"/>
                </a:solidFill>
                <a:latin typeface="Calibri"/>
                <a:cs typeface="Calibri"/>
              </a:rPr>
              <a:t>University</a:t>
            </a:r>
            <a:r>
              <a:rPr lang="en-US" sz="16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600" dirty="0">
                <a:solidFill>
                  <a:srgbClr val="FFFFFF"/>
                </a:solidFill>
                <a:latin typeface="Calibri"/>
                <a:cs typeface="Calibri"/>
              </a:rPr>
              <a:t>School of Medicine and Health Sciences,</a:t>
            </a:r>
            <a:r>
              <a:rPr lang="en-US" sz="16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600" spc="-10" dirty="0">
                <a:solidFill>
                  <a:srgbClr val="FFFFFF"/>
                </a:solidFill>
                <a:latin typeface="Calibri"/>
                <a:cs typeface="Calibri"/>
              </a:rPr>
              <a:t>Washington,</a:t>
            </a:r>
            <a:r>
              <a:rPr lang="en-US" sz="16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600" dirty="0">
                <a:solidFill>
                  <a:srgbClr val="FFFFFF"/>
                </a:solidFill>
                <a:latin typeface="Calibri"/>
                <a:cs typeface="Calibri"/>
              </a:rPr>
              <a:t>DC,</a:t>
            </a:r>
            <a:r>
              <a:rPr lang="en-US" sz="16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600" spc="-25" dirty="0">
                <a:solidFill>
                  <a:srgbClr val="FFFFFF"/>
                </a:solidFill>
                <a:latin typeface="Calibri"/>
                <a:cs typeface="Calibri"/>
              </a:rPr>
              <a:t>USA</a:t>
            </a:r>
          </a:p>
          <a:p>
            <a:pPr marL="590550" algn="ctr" rtl="0">
              <a:spcBef>
                <a:spcPts val="95"/>
              </a:spcBef>
            </a:pPr>
            <a:r>
              <a:rPr lang="en-US" sz="1600" spc="-25" baseline="30000" dirty="0">
                <a:solidFill>
                  <a:schemeClr val="bg1"/>
                </a:solidFill>
                <a:latin typeface="+mn-lt"/>
                <a:cs typeface="Calibri"/>
              </a:rPr>
              <a:t>2</a:t>
            </a:r>
            <a:r>
              <a:rPr lang="en-US" sz="1600" dirty="0">
                <a:solidFill>
                  <a:schemeClr val="bg1"/>
                </a:solidFill>
                <a:effectLst/>
                <a:latin typeface="+mn-lt"/>
                <a:ea typeface="Times New Roman" panose="02020603050405020304" pitchFamily="18" charset="0"/>
              </a:rPr>
              <a:t>Department of Dermatology, University of Virginia, Charlottesville, Virginia</a:t>
            </a:r>
            <a:endParaRPr lang="en-US" sz="1600" dirty="0">
              <a:solidFill>
                <a:schemeClr val="bg1"/>
              </a:solidFill>
              <a:effectLst/>
              <a:latin typeface="+mn-lt"/>
              <a:ea typeface="Arial" panose="020B0604020202020204" pitchFamily="34" charset="0"/>
            </a:endParaRPr>
          </a:p>
          <a:p>
            <a:pPr marL="590550" algn="ctr" rtl="0">
              <a:spcBef>
                <a:spcPts val="95"/>
              </a:spcBef>
            </a:pPr>
            <a:endParaRPr lang="en-US" sz="1600" spc="-25" dirty="0">
              <a:solidFill>
                <a:srgbClr val="FFFFFF"/>
              </a:solidFill>
              <a:latin typeface="Calibri"/>
              <a:cs typeface="Calibri"/>
            </a:endParaRPr>
          </a:p>
          <a:p>
            <a:endParaRPr lang="en-US" sz="2400" dirty="0"/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BCB8DEC4-D1DB-5078-6AAB-6B27642728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76822"/>
              </p:ext>
            </p:extLst>
          </p:nvPr>
        </p:nvGraphicFramePr>
        <p:xfrm>
          <a:off x="7161241" y="2930397"/>
          <a:ext cx="12690983" cy="2376715"/>
        </p:xfrm>
        <a:graphic>
          <a:graphicData uri="http://schemas.openxmlformats.org/drawingml/2006/table">
            <a:tbl>
              <a:tblPr/>
              <a:tblGrid>
                <a:gridCol w="1999030">
                  <a:extLst>
                    <a:ext uri="{9D8B030D-6E8A-4147-A177-3AD203B41FA5}">
                      <a16:colId xmlns:a16="http://schemas.microsoft.com/office/drawing/2014/main" val="3442817308"/>
                    </a:ext>
                  </a:extLst>
                </a:gridCol>
                <a:gridCol w="1302225">
                  <a:extLst>
                    <a:ext uri="{9D8B030D-6E8A-4147-A177-3AD203B41FA5}">
                      <a16:colId xmlns:a16="http://schemas.microsoft.com/office/drawing/2014/main" val="2259550614"/>
                    </a:ext>
                  </a:extLst>
                </a:gridCol>
                <a:gridCol w="1896223">
                  <a:extLst>
                    <a:ext uri="{9D8B030D-6E8A-4147-A177-3AD203B41FA5}">
                      <a16:colId xmlns:a16="http://schemas.microsoft.com/office/drawing/2014/main" val="68255535"/>
                    </a:ext>
                  </a:extLst>
                </a:gridCol>
                <a:gridCol w="1519262">
                  <a:extLst>
                    <a:ext uri="{9D8B030D-6E8A-4147-A177-3AD203B41FA5}">
                      <a16:colId xmlns:a16="http://schemas.microsoft.com/office/drawing/2014/main" val="599585692"/>
                    </a:ext>
                  </a:extLst>
                </a:gridCol>
                <a:gridCol w="1290802">
                  <a:extLst>
                    <a:ext uri="{9D8B030D-6E8A-4147-A177-3AD203B41FA5}">
                      <a16:colId xmlns:a16="http://schemas.microsoft.com/office/drawing/2014/main" val="4182723428"/>
                    </a:ext>
                  </a:extLst>
                </a:gridCol>
                <a:gridCol w="1587801">
                  <a:extLst>
                    <a:ext uri="{9D8B030D-6E8A-4147-A177-3AD203B41FA5}">
                      <a16:colId xmlns:a16="http://schemas.microsoft.com/office/drawing/2014/main" val="60111190"/>
                    </a:ext>
                  </a:extLst>
                </a:gridCol>
                <a:gridCol w="1302225">
                  <a:extLst>
                    <a:ext uri="{9D8B030D-6E8A-4147-A177-3AD203B41FA5}">
                      <a16:colId xmlns:a16="http://schemas.microsoft.com/office/drawing/2014/main" val="3919324403"/>
                    </a:ext>
                  </a:extLst>
                </a:gridCol>
                <a:gridCol w="1793415">
                  <a:extLst>
                    <a:ext uri="{9D8B030D-6E8A-4147-A177-3AD203B41FA5}">
                      <a16:colId xmlns:a16="http://schemas.microsoft.com/office/drawing/2014/main" val="1441023873"/>
                    </a:ext>
                  </a:extLst>
                </a:gridCol>
              </a:tblGrid>
              <a:tr h="293751">
                <a:tc gridSpan="8">
                  <a:txBody>
                    <a:bodyPr/>
                    <a:lstStyle/>
                    <a:p>
                      <a:pPr rtl="0" fontAlgn="b"/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</a:rPr>
                        <a:t>Table 1. Demographic Characteristics of Participants by Race, Sex, and Age 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5244280"/>
                  </a:ext>
                </a:extLst>
              </a:tr>
              <a:tr h="364964">
                <a:tc>
                  <a:txBody>
                    <a:bodyPr/>
                    <a:lstStyle/>
                    <a:p>
                      <a:pPr rtl="0" fontAlgn="b"/>
                      <a:endParaRPr lang="en-US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</a:rPr>
                        <a:t>Race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en-US" sz="1400" b="1">
                          <a:effectLst/>
                          <a:latin typeface="Calibri" panose="020F0502020204030204" pitchFamily="34" charset="0"/>
                        </a:rPr>
                        <a:t>Sex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1400" b="1">
                          <a:effectLst/>
                          <a:latin typeface="Calibri" panose="020F0502020204030204" pitchFamily="34" charset="0"/>
                        </a:rPr>
                        <a:t>Atopic Dermatitis Severity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9438926"/>
                  </a:ext>
                </a:extLst>
              </a:tr>
              <a:tr h="542996"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</a:rPr>
                        <a:t>Age 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White frequency (%)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Non-White frequency (%)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Female frequency (%)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Male frequency (%)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Clear/Mild frequency (%)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Moderate frequency (%)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Severe/Very Severe frequency (%)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6054302"/>
                  </a:ext>
                </a:extLst>
              </a:tr>
              <a:tr h="293751"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&lt; 18 years old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17 (6.67)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12 (9.7)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11 (4.4)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11 (8.6)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3 (6.4)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6 (11.5)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9 (20.9)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260305"/>
                  </a:ext>
                </a:extLst>
              </a:tr>
              <a:tr h="293751"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18-64 years old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189 (74.1)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105 (84.7)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208 (82.5)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93 (73.2)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36 (76.6)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42 (80.8)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29 (67.4)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7560232"/>
                  </a:ext>
                </a:extLst>
              </a:tr>
              <a:tr h="293751"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65+ years old 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49 (19.2)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7 (5.6)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33 (13.1)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23 (18.1)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8 (17.0)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4 (7.7)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5 (29.4)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363401"/>
                  </a:ext>
                </a:extLst>
              </a:tr>
              <a:tr h="293751"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255 (100.0)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124 (100.0)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252 (100.0)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127 (100.0)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47 (100.0)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Calibri" panose="020F0502020204030204" pitchFamily="34" charset="0"/>
                        </a:rPr>
                        <a:t>52 (100.0)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43 (100.0)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353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12ADA8B5-9372-AB82-889F-0B8E36F166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638466"/>
              </p:ext>
            </p:extLst>
          </p:nvPr>
        </p:nvGraphicFramePr>
        <p:xfrm>
          <a:off x="11728451" y="8418878"/>
          <a:ext cx="8266781" cy="2126079"/>
        </p:xfrm>
        <a:graphic>
          <a:graphicData uri="http://schemas.openxmlformats.org/drawingml/2006/table">
            <a:tbl>
              <a:tblPr/>
              <a:tblGrid>
                <a:gridCol w="1449295">
                  <a:extLst>
                    <a:ext uri="{9D8B030D-6E8A-4147-A177-3AD203B41FA5}">
                      <a16:colId xmlns:a16="http://schemas.microsoft.com/office/drawing/2014/main" val="3522462046"/>
                    </a:ext>
                  </a:extLst>
                </a:gridCol>
                <a:gridCol w="1520336">
                  <a:extLst>
                    <a:ext uri="{9D8B030D-6E8A-4147-A177-3AD203B41FA5}">
                      <a16:colId xmlns:a16="http://schemas.microsoft.com/office/drawing/2014/main" val="967171207"/>
                    </a:ext>
                  </a:extLst>
                </a:gridCol>
                <a:gridCol w="1354014">
                  <a:extLst>
                    <a:ext uri="{9D8B030D-6E8A-4147-A177-3AD203B41FA5}">
                      <a16:colId xmlns:a16="http://schemas.microsoft.com/office/drawing/2014/main" val="1793399355"/>
                    </a:ext>
                  </a:extLst>
                </a:gridCol>
                <a:gridCol w="1530507">
                  <a:extLst>
                    <a:ext uri="{9D8B030D-6E8A-4147-A177-3AD203B41FA5}">
                      <a16:colId xmlns:a16="http://schemas.microsoft.com/office/drawing/2014/main" val="910353653"/>
                    </a:ext>
                  </a:extLst>
                </a:gridCol>
                <a:gridCol w="2412629">
                  <a:extLst>
                    <a:ext uri="{9D8B030D-6E8A-4147-A177-3AD203B41FA5}">
                      <a16:colId xmlns:a16="http://schemas.microsoft.com/office/drawing/2014/main" val="4099601593"/>
                    </a:ext>
                  </a:extLst>
                </a:gridCol>
              </a:tblGrid>
              <a:tr h="273890">
                <a:tc gridSpan="5">
                  <a:txBody>
                    <a:bodyPr/>
                    <a:lstStyle/>
                    <a:p>
                      <a:pPr rtl="0" fontAlgn="b"/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</a:rPr>
                        <a:t>Table 3. PROMIS Sleep Disturbance Among Participants with Severe/Very Severe AD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097139"/>
                  </a:ext>
                </a:extLst>
              </a:tr>
              <a:tr h="460513"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</a:rPr>
                        <a:t>Age 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dirty="0">
                          <a:effectLst/>
                          <a:latin typeface="Calibri" panose="020F0502020204030204" pitchFamily="34" charset="0"/>
                        </a:rPr>
                        <a:t>Fluctuating frequency (%)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dirty="0">
                          <a:effectLst/>
                          <a:latin typeface="Calibri" panose="020F0502020204030204" pitchFamily="34" charset="0"/>
                        </a:rPr>
                        <a:t>Persistent frequency (%)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dirty="0">
                          <a:effectLst/>
                          <a:latin typeface="Calibri" panose="020F0502020204030204" pitchFamily="34" charset="0"/>
                        </a:rPr>
                        <a:t>Sustained Improvement frequency (%)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dirty="0"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0874354"/>
                  </a:ext>
                </a:extLst>
              </a:tr>
              <a:tr h="358173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Calibri" panose="020F0502020204030204" pitchFamily="34" charset="0"/>
                        </a:rPr>
                        <a:t>&lt; 18 years old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 dirty="0">
                          <a:effectLst/>
                          <a:latin typeface="Calibri" panose="020F0502020204030204" pitchFamily="34" charset="0"/>
                        </a:rPr>
                        <a:t>2 (100.0)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Calibri" panose="020F0502020204030204" pitchFamily="34" charset="0"/>
                        </a:rPr>
                        <a:t>0 (0.0)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 dirty="0">
                          <a:effectLst/>
                          <a:latin typeface="Calibri" panose="020F0502020204030204" pitchFamily="34" charset="0"/>
                        </a:rPr>
                        <a:t>0 (0.0)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 dirty="0">
                          <a:effectLst/>
                          <a:latin typeface="Calibri" panose="020F0502020204030204" pitchFamily="34" charset="0"/>
                        </a:rPr>
                        <a:t>2 (100.0)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0787958"/>
                  </a:ext>
                </a:extLst>
              </a:tr>
              <a:tr h="358173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Calibri" panose="020F0502020204030204" pitchFamily="34" charset="0"/>
                        </a:rPr>
                        <a:t>18-64 years old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Calibri" panose="020F0502020204030204" pitchFamily="34" charset="0"/>
                        </a:rPr>
                        <a:t>11 (78.6)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 dirty="0">
                          <a:effectLst/>
                          <a:latin typeface="Calibri" panose="020F0502020204030204" pitchFamily="34" charset="0"/>
                        </a:rPr>
                        <a:t>3 (21.4)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Calibri" panose="020F0502020204030204" pitchFamily="34" charset="0"/>
                        </a:rPr>
                        <a:t>0 (0.0)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Calibri" panose="020F0502020204030204" pitchFamily="34" charset="0"/>
                        </a:rPr>
                        <a:t>14 (100.0)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274827"/>
                  </a:ext>
                </a:extLst>
              </a:tr>
              <a:tr h="358173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Calibri" panose="020F0502020204030204" pitchFamily="34" charset="0"/>
                        </a:rPr>
                        <a:t>65+ years old 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Calibri" panose="020F0502020204030204" pitchFamily="34" charset="0"/>
                        </a:rPr>
                        <a:t>1 (33.3)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Calibri" panose="020F0502020204030204" pitchFamily="34" charset="0"/>
                        </a:rPr>
                        <a:t>1 (33.3)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Calibri" panose="020F0502020204030204" pitchFamily="34" charset="0"/>
                        </a:rPr>
                        <a:t>1 (33.3)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 dirty="0">
                          <a:effectLst/>
                          <a:latin typeface="Calibri" panose="020F0502020204030204" pitchFamily="34" charset="0"/>
                        </a:rPr>
                        <a:t>3 (100.0)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590429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E7FADA68-F23A-DB12-6E60-FB5713C686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520000"/>
              </p:ext>
            </p:extLst>
          </p:nvPr>
        </p:nvGraphicFramePr>
        <p:xfrm>
          <a:off x="11728450" y="5790946"/>
          <a:ext cx="8266782" cy="2270703"/>
        </p:xfrm>
        <a:graphic>
          <a:graphicData uri="http://schemas.openxmlformats.org/drawingml/2006/table">
            <a:tbl>
              <a:tblPr/>
              <a:tblGrid>
                <a:gridCol w="1353503">
                  <a:extLst>
                    <a:ext uri="{9D8B030D-6E8A-4147-A177-3AD203B41FA5}">
                      <a16:colId xmlns:a16="http://schemas.microsoft.com/office/drawing/2014/main" val="2889217004"/>
                    </a:ext>
                  </a:extLst>
                </a:gridCol>
                <a:gridCol w="1457733">
                  <a:extLst>
                    <a:ext uri="{9D8B030D-6E8A-4147-A177-3AD203B41FA5}">
                      <a16:colId xmlns:a16="http://schemas.microsoft.com/office/drawing/2014/main" val="3763234212"/>
                    </a:ext>
                  </a:extLst>
                </a:gridCol>
                <a:gridCol w="1290233">
                  <a:extLst>
                    <a:ext uri="{9D8B030D-6E8A-4147-A177-3AD203B41FA5}">
                      <a16:colId xmlns:a16="http://schemas.microsoft.com/office/drawing/2014/main" val="140971609"/>
                    </a:ext>
                  </a:extLst>
                </a:gridCol>
                <a:gridCol w="1689731">
                  <a:extLst>
                    <a:ext uri="{9D8B030D-6E8A-4147-A177-3AD203B41FA5}">
                      <a16:colId xmlns:a16="http://schemas.microsoft.com/office/drawing/2014/main" val="3614979441"/>
                    </a:ext>
                  </a:extLst>
                </a:gridCol>
                <a:gridCol w="2475582">
                  <a:extLst>
                    <a:ext uri="{9D8B030D-6E8A-4147-A177-3AD203B41FA5}">
                      <a16:colId xmlns:a16="http://schemas.microsoft.com/office/drawing/2014/main" val="2230554326"/>
                    </a:ext>
                  </a:extLst>
                </a:gridCol>
              </a:tblGrid>
              <a:tr h="265180">
                <a:tc gridSpan="5">
                  <a:txBody>
                    <a:bodyPr/>
                    <a:lstStyle/>
                    <a:p>
                      <a:pPr rtl="0" fontAlgn="b"/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</a:rPr>
                        <a:t>Table 2. POEM Sleep Disturbance Among Participants with Severe/Very Severe AD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0738862"/>
                  </a:ext>
                </a:extLst>
              </a:tr>
              <a:tr h="434548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</a:rPr>
                        <a:t>Age 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dirty="0">
                          <a:effectLst/>
                          <a:latin typeface="Calibri" panose="020F0502020204030204" pitchFamily="34" charset="0"/>
                        </a:rPr>
                        <a:t>Fluctuating frequency (%)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>
                          <a:effectLst/>
                          <a:latin typeface="Calibri" panose="020F0502020204030204" pitchFamily="34" charset="0"/>
                        </a:rPr>
                        <a:t>Persistent frequency (%)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dirty="0">
                          <a:effectLst/>
                          <a:latin typeface="Calibri" panose="020F0502020204030204" pitchFamily="34" charset="0"/>
                        </a:rPr>
                        <a:t>Sustained Improvement frequency (%)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dirty="0"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114540"/>
                  </a:ext>
                </a:extLst>
              </a:tr>
              <a:tr h="406381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Calibri" panose="020F0502020204030204" pitchFamily="34" charset="0"/>
                        </a:rPr>
                        <a:t>&lt; 18 years old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 dirty="0">
                          <a:effectLst/>
                          <a:latin typeface="Calibri" panose="020F0502020204030204" pitchFamily="34" charset="0"/>
                        </a:rPr>
                        <a:t>2 (100.0)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Calibri" panose="020F0502020204030204" pitchFamily="34" charset="0"/>
                        </a:rPr>
                        <a:t>0 (0.0)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 dirty="0">
                          <a:effectLst/>
                          <a:latin typeface="Calibri" panose="020F0502020204030204" pitchFamily="34" charset="0"/>
                        </a:rPr>
                        <a:t>0 (0.0)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 dirty="0">
                          <a:effectLst/>
                          <a:latin typeface="Calibri" panose="020F0502020204030204" pitchFamily="34" charset="0"/>
                        </a:rPr>
                        <a:t>2 (100.0)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6859940"/>
                  </a:ext>
                </a:extLst>
              </a:tr>
              <a:tr h="406381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Calibri" panose="020F0502020204030204" pitchFamily="34" charset="0"/>
                        </a:rPr>
                        <a:t>18-64 years old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 dirty="0">
                          <a:effectLst/>
                          <a:latin typeface="Calibri" panose="020F0502020204030204" pitchFamily="34" charset="0"/>
                        </a:rPr>
                        <a:t>8 (57.1)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Calibri" panose="020F0502020204030204" pitchFamily="34" charset="0"/>
                        </a:rPr>
                        <a:t>5 (35.7)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Calibri" panose="020F0502020204030204" pitchFamily="34" charset="0"/>
                        </a:rPr>
                        <a:t>1 (7.1)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Calibri" panose="020F0502020204030204" pitchFamily="34" charset="0"/>
                        </a:rPr>
                        <a:t>14 (100.0)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2514049"/>
                  </a:ext>
                </a:extLst>
              </a:tr>
              <a:tr h="406381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Calibri" panose="020F0502020204030204" pitchFamily="34" charset="0"/>
                        </a:rPr>
                        <a:t>65+ years old 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Calibri" panose="020F0502020204030204" pitchFamily="34" charset="0"/>
                        </a:rPr>
                        <a:t>1 (33.3)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Calibri" panose="020F0502020204030204" pitchFamily="34" charset="0"/>
                        </a:rPr>
                        <a:t>0 (0.0)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Calibri" panose="020F0502020204030204" pitchFamily="34" charset="0"/>
                        </a:rPr>
                        <a:t>2 (66.7)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 dirty="0">
                          <a:effectLst/>
                          <a:latin typeface="Calibri" panose="020F0502020204030204" pitchFamily="34" charset="0"/>
                        </a:rPr>
                        <a:t>3 (100.0)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8153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1586</TotalTime>
  <Words>1065</Words>
  <Application>Microsoft Macintosh PowerPoint</Application>
  <PresentationFormat>Custom</PresentationFormat>
  <Paragraphs>143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of a scientific poster</dc:title>
  <dc:subject>Free Research Poster</dc:subject>
  <dc:creator>Graphicsland/MakeSigns.com</dc:creator>
  <cp:keywords>scientific, research, template, custom, poster, presentation, symposium, printing, PowerPoint, create, design, example, sample, download</cp:keywords>
  <cp:lastModifiedBy>Vidal, Savanna Isabelle</cp:lastModifiedBy>
  <cp:revision>39</cp:revision>
  <dcterms:created xsi:type="dcterms:W3CDTF">2023-04-14T07:03:47Z</dcterms:created>
  <dcterms:modified xsi:type="dcterms:W3CDTF">2024-12-06T18:05:48Z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2023-04-13T00:00:00Z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2023-04-14T00:00:00Z</vt:filetime>
  </property>
  <property fmtid="{D5CDD505-2E9C-101B-9397-08002B2CF9AE}" pid="5" name="Producer">
    <vt:lpwstr>Microsoft® PowerPoint® for Microsoft 365</vt:lpwstr>
  </property>
</Properties>
</file>