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22_CB2AB078.xml" ContentType="application/vnd.ms-powerpoint.comments+xml"/>
  <Override PartName="/ppt/notesSlides/notesSlide2.xml" ContentType="application/vnd.openxmlformats-officedocument.presentationml.notesSlide+xml"/>
  <Override PartName="/ppt/comments/modernComment_121_E4EF4A1A.xml" ContentType="application/vnd.ms-powerpoint.comments+xml"/>
  <Override PartName="/ppt/notesSlides/notesSlide3.xml" ContentType="application/vnd.openxmlformats-officedocument.presentationml.notesSlide+xml"/>
  <Override PartName="/ppt/comments/modernComment_120_46F70305.xml" ContentType="application/vnd.ms-powerpoint.comment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0" r:id="rId2"/>
    <p:sldId id="257" r:id="rId3"/>
    <p:sldId id="258" r:id="rId4"/>
    <p:sldId id="260" r:id="rId5"/>
    <p:sldId id="285" r:id="rId6"/>
    <p:sldId id="290" r:id="rId7"/>
    <p:sldId id="289" r:id="rId8"/>
    <p:sldId id="288" r:id="rId9"/>
    <p:sldId id="271" r:id="rId10"/>
    <p:sldId id="276" r:id="rId11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E26D387-5A1E-4685-A789-6649B8F5E5C4}" name="Claire Griffiths, MD, MPH" initials="CG" userId="S::cgriffiths@mjhlifesciences.com::6ef5b3e5-9510-4ed8-a5f0-e6d9fa8b43f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67D"/>
    <a:srgbClr val="E9EDF4"/>
    <a:srgbClr val="D0D8E8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17"/>
    <p:restoredTop sz="93566" autoAdjust="0"/>
  </p:normalViewPr>
  <p:slideViewPr>
    <p:cSldViewPr>
      <p:cViewPr varScale="1">
        <p:scale>
          <a:sx n="75" d="100"/>
          <a:sy n="75" d="100"/>
        </p:scale>
        <p:origin x="796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Griffiths, MD, MPH" userId="6ef5b3e5-9510-4ed8-a5f0-e6d9fa8b43f8" providerId="ADAL" clId="{191FDDE6-A308-43E8-A875-B3526A7725A5}"/>
    <pc:docChg chg="delSld">
      <pc:chgData name="Claire Griffiths, MD, MPH" userId="6ef5b3e5-9510-4ed8-a5f0-e6d9fa8b43f8" providerId="ADAL" clId="{191FDDE6-A308-43E8-A875-B3526A7725A5}" dt="2025-09-04T20:32:45.469" v="0" actId="47"/>
      <pc:docMkLst>
        <pc:docMk/>
      </pc:docMkLst>
      <pc:sldChg chg="del">
        <pc:chgData name="Claire Griffiths, MD, MPH" userId="6ef5b3e5-9510-4ed8-a5f0-e6d9fa8b43f8" providerId="ADAL" clId="{191FDDE6-A308-43E8-A875-B3526A7725A5}" dt="2025-09-04T20:32:45.469" v="0" actId="47"/>
        <pc:sldMkLst>
          <pc:docMk/>
          <pc:sldMk cId="2814077778" sldId="291"/>
        </pc:sldMkLst>
      </pc:sldChg>
    </pc:docChg>
  </pc:docChgLst>
</pc:chgInfo>
</file>

<file path=ppt/comments/modernComment_120_46F7030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CA6C18C-045C-426C-92A6-74908C8BB6B5}" authorId="{4E26D387-5A1E-4685-A789-6649B8F5E5C4}" created="2025-08-05T16:32:41.34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190593285" sldId="288"/>
      <ac:spMk id="5" creationId="{3C4E94D8-BAD9-7C00-3AEF-0D09D6F9299D}"/>
      <ac:txMk cp="194" len="11">
        <ac:context len="643" hash="2517804706"/>
      </ac:txMk>
    </ac:txMkLst>
    <p188:pos x="1402043" y="1533386"/>
    <p188:txBody>
      <a:bodyPr/>
      <a:lstStyle/>
      <a:p>
        <a:r>
          <a:rPr lang="en-US"/>
          <a:t>Novartis</a:t>
        </a:r>
      </a:p>
    </p188:txBody>
  </p188:cm>
  <p188:cm id="{12F84BAE-6344-4791-84AC-642D9AC525AD}" authorId="{4E26D387-5A1E-4685-A789-6649B8F5E5C4}" created="2025-08-05T16:40:21.31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190593285" sldId="288"/>
      <ac:spMk id="5" creationId="{3C4E94D8-BAD9-7C00-3AEF-0D09D6F9299D}"/>
      <ac:txMk cp="374" len="14">
        <ac:context len="643" hash="2517804706"/>
      </ac:txMk>
    </ac:txMkLst>
    <p188:pos x="8016203" y="2021066"/>
    <p188:txBody>
      <a:bodyPr/>
      <a:lstStyle/>
      <a:p>
        <a:r>
          <a:rPr lang="en-US"/>
          <a:t>Blue Earth Therapeutics, brand name not yet public</a:t>
        </a:r>
      </a:p>
    </p188:txBody>
  </p188:cm>
  <p188:cm id="{B4D7D7DF-AF17-48B2-A96A-7FDF547E8C6D}" authorId="{4E26D387-5A1E-4685-A789-6649B8F5E5C4}" created="2025-08-05T16:45:41.84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190593285" sldId="288"/>
      <ac:spMk id="5" creationId="{3C4E94D8-BAD9-7C00-3AEF-0D09D6F9299D}"/>
      <ac:txMk cp="354" len="14">
        <ac:context len="643" hash="2517804706"/>
      </ac:txMk>
    </ac:txMkLst>
    <p188:pos x="6888443" y="2021066"/>
    <p188:txBody>
      <a:bodyPr/>
      <a:lstStyle/>
      <a:p>
        <a:r>
          <a:rPr lang="en-US"/>
          <a:t>Curium, brand name not yet public</a:t>
        </a:r>
      </a:p>
    </p188:txBody>
  </p188:cm>
  <p188:cm id="{138822AB-BE88-4F30-80FE-62A9172D1E13}" authorId="{4E26D387-5A1E-4685-A789-6649B8F5E5C4}" created="2025-08-05T17:49:50.27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190593285" sldId="288"/>
      <ac:spMk id="5" creationId="{3C4E94D8-BAD9-7C00-3AEF-0D09D6F9299D}"/>
      <ac:txMk cp="339" len="13">
        <ac:context len="643" hash="2517804706"/>
      </ac:txMk>
    </ac:txMkLst>
    <p188:pos x="6786843" y="2021066"/>
    <p188:txBody>
      <a:bodyPr/>
      <a:lstStyle/>
      <a:p>
        <a:r>
          <a:rPr lang="en-US"/>
          <a:t>Lantheus/Point Biopharma, brand name not yet public</a:t>
        </a:r>
      </a:p>
    </p188:txBody>
  </p188:cm>
</p188:cmLst>
</file>

<file path=ppt/comments/modernComment_121_E4EF4A1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E22A43B-8CED-458E-8CC7-B9944A36603D}" authorId="{4E26D387-5A1E-4685-A789-6649B8F5E5C4}" created="2025-08-05T17:38:51.53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840887322" sldId="289"/>
      <ac:picMk id="1028" creationId="{92E4B0F8-0B83-DD01-5FBC-99191F1B50F8}"/>
    </ac:deMkLst>
    <p188:txBody>
      <a:bodyPr/>
      <a:lstStyle/>
      <a:p>
        <a:r>
          <a:rPr lang="en-US"/>
          <a:t>Creative- please change “Pluvicto” to “PSMA-targeting Radioligand Therapy”</a:t>
        </a:r>
      </a:p>
    </p188:txBody>
  </p188:cm>
</p188:cmLst>
</file>

<file path=ppt/comments/modernComment_122_CB2AB07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D370B3C-6543-44DE-94E6-D1DFDD2888D9}" authorId="{4E26D387-5A1E-4685-A789-6649B8F5E5C4}" created="2025-08-05T17:25:27.71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408572536" sldId="290"/>
      <ac:spMk id="5" creationId="{4A6CE9BF-7DBE-83A5-0041-C1C620E8164C}"/>
      <ac:txMk cp="470" len="10">
        <ac:context len="746" hash="2160419910"/>
      </ac:txMk>
    </ac:txMkLst>
    <p188:pos x="3545803" y="1988999"/>
    <p188:txBody>
      <a:bodyPr/>
      <a:lstStyle/>
      <a:p>
        <a:r>
          <a:rPr lang="en-US"/>
          <a:t>Telix Pharmaceuticals</a:t>
        </a:r>
      </a:p>
    </p188:txBody>
  </p188:cm>
  <p188:cm id="{EE3D4650-1949-4107-8239-91A6A3F01B08}" authorId="{4E26D387-5A1E-4685-A789-6649B8F5E5C4}" created="2025-08-05T17:28:09.46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408572536" sldId="290"/>
      <ac:spMk id="5" creationId="{4A6CE9BF-7DBE-83A5-0041-C1C620E8164C}"/>
      <ac:txMk cp="483" len="9">
        <ac:context len="746" hash="2160419910"/>
      </ac:txMk>
    </ac:txMkLst>
    <p188:pos x="4805643" y="1988999"/>
    <p188:txBody>
      <a:bodyPr/>
      <a:lstStyle/>
      <a:p>
        <a:r>
          <a:rPr lang="en-US"/>
          <a:t>Novartis</a:t>
        </a:r>
      </a:p>
    </p188:txBody>
  </p188:cm>
  <p188:cm id="{437BC0F8-6FCF-43A4-B45F-7C5F27361168}" authorId="{4E26D387-5A1E-4685-A789-6649B8F5E5C4}" created="2025-08-05T17:32:23.97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408572536" sldId="290"/>
      <ac:spMk id="5" creationId="{4A6CE9BF-7DBE-83A5-0041-C1C620E8164C}"/>
      <ac:txMk cp="415" len="8">
        <ac:context len="746" hash="2160419910"/>
      </ac:txMk>
    </ac:txMkLst>
    <p188:pos x="6888443" y="1745159"/>
    <p188:txBody>
      <a:bodyPr/>
      <a:lstStyle/>
      <a:p>
        <a:r>
          <a:rPr lang="en-US"/>
          <a:t>Blue Earth Therapeutics</a:t>
        </a:r>
      </a:p>
    </p188:txBody>
  </p188:cm>
  <p188:cm id="{F8A1A541-E095-496F-BC16-B40C680787F3}" authorId="{4E26D387-5A1E-4685-A789-6649B8F5E5C4}" created="2025-08-05T17:33:08.59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408572536" sldId="290"/>
      <ac:spMk id="5" creationId="{4A6CE9BF-7DBE-83A5-0041-C1C620E8164C}"/>
      <ac:txMk cp="528" len="12">
        <ac:context len="746" hash="2160419910"/>
      </ac:txMk>
    </ac:txMkLst>
    <p188:pos x="1859243" y="2232839"/>
    <p188:txBody>
      <a:bodyPr/>
      <a:lstStyle/>
      <a:p>
        <a:r>
          <a:rPr lang="en-US"/>
          <a:t>Lantheus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F772C-16DC-429B-BCCB-C139797AD31D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CD0D6-F8C5-431A-9C0D-DFB95F976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6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CD0D6-F8C5-431A-9C0D-DFB95F976BA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004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Sources: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Heidegger I,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Kesch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C, Kretschmer A, et al. Biomarkers to personalize treatment with 177Lu-PSMA-617 in men with metastatic castration-resistant prostate cancer - a state of the art review.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Therapeutic Advances in Medical Oncology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2022;14:17588359221081922. doi:10.1177/17588359221081922</a:t>
            </a:r>
          </a:p>
          <a:p>
            <a:br>
              <a:rPr lang="en-US" dirty="0"/>
            </a:br>
            <a:r>
              <a:rPr lang="en-US" dirty="0"/>
              <a:t>https://us.pluvicto.com/about-pluvicto/how-pluvicto-works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CD0D6-F8C5-431A-9C0D-DFB95F976BA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12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CD0D6-F8C5-431A-9C0D-DFB95F976BA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32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2CD0D6-F8C5-431A-9C0D-DFB95F976BA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8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80898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288758" y="3047"/>
            <a:ext cx="339090" cy="291465"/>
          </a:xfrm>
          <a:custGeom>
            <a:avLst/>
            <a:gdLst/>
            <a:ahLst/>
            <a:cxnLst/>
            <a:rect l="l" t="t" r="r" b="b"/>
            <a:pathLst>
              <a:path w="339090" h="291465">
                <a:moveTo>
                  <a:pt x="338501" y="0"/>
                </a:moveTo>
                <a:lnTo>
                  <a:pt x="0" y="0"/>
                </a:lnTo>
                <a:lnTo>
                  <a:pt x="0" y="290857"/>
                </a:lnTo>
                <a:lnTo>
                  <a:pt x="167500" y="217010"/>
                </a:lnTo>
                <a:lnTo>
                  <a:pt x="338502" y="217010"/>
                </a:lnTo>
                <a:lnTo>
                  <a:pt x="338501" y="0"/>
                </a:lnTo>
                <a:close/>
              </a:path>
              <a:path w="339090" h="291465">
                <a:moveTo>
                  <a:pt x="338502" y="217010"/>
                </a:moveTo>
                <a:lnTo>
                  <a:pt x="167500" y="217010"/>
                </a:lnTo>
                <a:lnTo>
                  <a:pt x="338502" y="290857"/>
                </a:lnTo>
                <a:lnTo>
                  <a:pt x="338502" y="217010"/>
                </a:lnTo>
                <a:close/>
              </a:path>
            </a:pathLst>
          </a:custGeom>
          <a:solidFill>
            <a:srgbClr val="5FC2B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368551" cy="203911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126266" y="4771652"/>
            <a:ext cx="1003263" cy="36222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765" y="292100"/>
            <a:ext cx="857694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3467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2516" y="1047115"/>
            <a:ext cx="7700645" cy="3374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cer.gov/publications/dictionaries/cancer-drug" TargetMode="External"/><Relationship Id="rId2" Type="http://schemas.openxmlformats.org/officeDocument/2006/relationships/hyperlink" Target="https://www.cancer.gov/publications/dictionaries/cancer-term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ccn.org/patientresources/patient-resources/guidelines-for-patients/guidelines-for-patients-details?patientGuidelineId=50" TargetMode="External"/><Relationship Id="rId4" Type="http://schemas.openxmlformats.org/officeDocument/2006/relationships/hyperlink" Target="https://www.nccn.org/patientresources/patient-resources/guidelines-for-patients/guidelines-for-patients-details?patientGuidelineId=49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2_CB2AB07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1_E4EF4A1A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0_46F7030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ncer.org/content/dam/cancer-org/cancer-control/en/booklets-flyers/clinical-trials.pd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B00FE-65B3-79B6-DFA6-284218818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9BF590EB-FADC-F81C-5440-A8DE1FC37C73}"/>
              </a:ext>
            </a:extLst>
          </p:cNvPr>
          <p:cNvGrpSpPr/>
          <p:nvPr/>
        </p:nvGrpSpPr>
        <p:grpSpPr>
          <a:xfrm>
            <a:off x="-4762" y="-1714"/>
            <a:ext cx="9153525" cy="295910"/>
            <a:chOff x="-4762" y="-1714"/>
            <a:chExt cx="9153525" cy="29591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37AE2CBE-3AC1-5014-C720-77D063C256CB}"/>
                </a:ext>
              </a:extLst>
            </p:cNvPr>
            <p:cNvSpPr/>
            <p:nvPr/>
          </p:nvSpPr>
          <p:spPr>
            <a:xfrm>
              <a:off x="0" y="3047"/>
              <a:ext cx="9144000" cy="143510"/>
            </a:xfrm>
            <a:custGeom>
              <a:avLst/>
              <a:gdLst/>
              <a:ahLst/>
              <a:cxnLst/>
              <a:rect l="l" t="t" r="r" b="b"/>
              <a:pathLst>
                <a:path w="9144000" h="143510">
                  <a:moveTo>
                    <a:pt x="9144000" y="0"/>
                  </a:moveTo>
                  <a:lnTo>
                    <a:pt x="0" y="0"/>
                  </a:lnTo>
                  <a:lnTo>
                    <a:pt x="0" y="143255"/>
                  </a:lnTo>
                  <a:lnTo>
                    <a:pt x="9144000" y="14325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E37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F869C411-3F4A-6E92-EAA1-33765D620C79}"/>
                </a:ext>
              </a:extLst>
            </p:cNvPr>
            <p:cNvSpPr/>
            <p:nvPr/>
          </p:nvSpPr>
          <p:spPr>
            <a:xfrm>
              <a:off x="0" y="3047"/>
              <a:ext cx="9144000" cy="143510"/>
            </a:xfrm>
            <a:custGeom>
              <a:avLst/>
              <a:gdLst/>
              <a:ahLst/>
              <a:cxnLst/>
              <a:rect l="l" t="t" r="r" b="b"/>
              <a:pathLst>
                <a:path w="9144000" h="143510">
                  <a:moveTo>
                    <a:pt x="0" y="143255"/>
                  </a:moveTo>
                  <a:lnTo>
                    <a:pt x="9144000" y="143255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4325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59FCA3F7-C921-C1A4-333D-2EA9AA9D31CC}"/>
                </a:ext>
              </a:extLst>
            </p:cNvPr>
            <p:cNvSpPr/>
            <p:nvPr/>
          </p:nvSpPr>
          <p:spPr>
            <a:xfrm>
              <a:off x="8288758" y="3047"/>
              <a:ext cx="339090" cy="291465"/>
            </a:xfrm>
            <a:custGeom>
              <a:avLst/>
              <a:gdLst/>
              <a:ahLst/>
              <a:cxnLst/>
              <a:rect l="l" t="t" r="r" b="b"/>
              <a:pathLst>
                <a:path w="339090" h="291465">
                  <a:moveTo>
                    <a:pt x="338501" y="0"/>
                  </a:moveTo>
                  <a:lnTo>
                    <a:pt x="0" y="0"/>
                  </a:lnTo>
                  <a:lnTo>
                    <a:pt x="0" y="290857"/>
                  </a:lnTo>
                  <a:lnTo>
                    <a:pt x="167500" y="217010"/>
                  </a:lnTo>
                  <a:lnTo>
                    <a:pt x="338502" y="217010"/>
                  </a:lnTo>
                  <a:lnTo>
                    <a:pt x="338501" y="0"/>
                  </a:lnTo>
                  <a:close/>
                </a:path>
                <a:path w="339090" h="291465">
                  <a:moveTo>
                    <a:pt x="338502" y="217010"/>
                  </a:moveTo>
                  <a:lnTo>
                    <a:pt x="167500" y="217010"/>
                  </a:lnTo>
                  <a:lnTo>
                    <a:pt x="338502" y="290857"/>
                  </a:lnTo>
                  <a:lnTo>
                    <a:pt x="338502" y="217010"/>
                  </a:lnTo>
                  <a:close/>
                </a:path>
              </a:pathLst>
            </a:custGeom>
            <a:solidFill>
              <a:srgbClr val="5FC2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>
            <a:extLst>
              <a:ext uri="{FF2B5EF4-FFF2-40B4-BE49-F238E27FC236}">
                <a16:creationId xmlns:a16="http://schemas.microsoft.com/office/drawing/2014/main" id="{81B03DD6-9029-602B-7F05-9A64EFD99C7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83894" y="4469996"/>
            <a:ext cx="1685307" cy="587887"/>
          </a:xfrm>
          <a:prstGeom prst="rect">
            <a:avLst/>
          </a:prstGeom>
        </p:spPr>
      </p:pic>
      <p:pic>
        <p:nvPicPr>
          <p:cNvPr id="8" name="Picture 7" descr="A person in a white coat&#10;&#10;Description automatically generated">
            <a:extLst>
              <a:ext uri="{FF2B5EF4-FFF2-40B4-BE49-F238E27FC236}">
                <a16:creationId xmlns:a16="http://schemas.microsoft.com/office/drawing/2014/main" id="{46CD4295-624B-5751-C480-D2184526A14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27"/>
          <a:stretch/>
        </p:blipFill>
        <p:spPr>
          <a:xfrm>
            <a:off x="0" y="293395"/>
            <a:ext cx="9144000" cy="41071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D1BD72C-4BA6-E2EA-5FA8-77BE534C8E83}"/>
              </a:ext>
            </a:extLst>
          </p:cNvPr>
          <p:cNvSpPr txBox="1"/>
          <p:nvPr/>
        </p:nvSpPr>
        <p:spPr>
          <a:xfrm>
            <a:off x="867676" y="1352550"/>
            <a:ext cx="74086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solidFill>
                  <a:schemeClr val="bg1"/>
                </a:solidFill>
                <a:latin typeface="+mn-lt"/>
              </a:rPr>
              <a:t>Cancer Insight Summary Slides </a:t>
            </a:r>
            <a:r>
              <a:rPr lang="en-US" sz="3600" dirty="0">
                <a:solidFill>
                  <a:schemeClr val="bg1"/>
                </a:solidFill>
                <a:latin typeface="+mn-lt"/>
              </a:rPr>
              <a:t>for 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+mn-lt"/>
              </a:rPr>
              <a:t>Patients with Prostate Cancer Receiving </a:t>
            </a:r>
            <a:r>
              <a:rPr lang="en-US" sz="3600" dirty="0">
                <a:solidFill>
                  <a:schemeClr val="accent6"/>
                </a:solidFill>
                <a:latin typeface="+mn-lt"/>
              </a:rPr>
              <a:t>PSMA-TARGETING RADIOLIGAND THERAPY</a:t>
            </a:r>
          </a:p>
        </p:txBody>
      </p:sp>
    </p:spTree>
    <p:extLst>
      <p:ext uri="{BB962C8B-B14F-4D97-AF65-F5344CB8AC3E}">
        <p14:creationId xmlns:p14="http://schemas.microsoft.com/office/powerpoint/2010/main" val="3014152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152400" y="292100"/>
            <a:ext cx="9296400" cy="475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57200" algn="ctr">
              <a:lnSpc>
                <a:spcPct val="100000"/>
              </a:lnSpc>
              <a:spcBef>
                <a:spcPts val="105"/>
              </a:spcBef>
            </a:pPr>
            <a:r>
              <a:rPr lang="en-US" sz="3000" spc="-10" dirty="0"/>
              <a:t>Reliable Online Resources</a:t>
            </a:r>
            <a:endParaRPr sz="3000"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457200" y="895350"/>
            <a:ext cx="9296400" cy="337592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2060"/>
              </a:buClr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lang="en-US" spc="-5" dirty="0">
                <a:solidFill>
                  <a:srgbClr val="13467D"/>
                </a:solidFill>
                <a:latin typeface="Arial"/>
                <a:cs typeface="Arial"/>
              </a:rPr>
              <a:t>National Cancer Institute cancer-related terminology</a:t>
            </a:r>
            <a:r>
              <a:rPr lang="en-US" spc="-10" dirty="0">
                <a:solidFill>
                  <a:srgbClr val="13467D"/>
                </a:solidFill>
                <a:latin typeface="Arial"/>
                <a:cs typeface="Arial"/>
              </a:rPr>
              <a:t>: </a:t>
            </a:r>
          </a:p>
          <a:p>
            <a:pPr marL="12700" lvl="1" indent="334963">
              <a:spcBef>
                <a:spcPts val="105"/>
              </a:spcBef>
              <a:buClr>
                <a:srgbClr val="002060"/>
              </a:buClr>
              <a:tabLst>
                <a:tab pos="354965" algn="l"/>
              </a:tabLst>
            </a:pPr>
            <a:r>
              <a:rPr lang="en-US"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2"/>
              </a:rPr>
              <a:t>https://www.cancer.gov/publications/dictionaries/cancer-terms</a:t>
            </a:r>
            <a:endParaRPr lang="en-US" u="sng" spc="-10" dirty="0">
              <a:uFill>
                <a:solidFill>
                  <a:srgbClr val="009999"/>
                </a:solidFill>
              </a:uFill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2060"/>
              </a:buClr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lang="en-US" dirty="0">
                <a:solidFill>
                  <a:srgbClr val="13467D"/>
                </a:solidFill>
                <a:latin typeface="Arial"/>
                <a:cs typeface="Arial"/>
              </a:rPr>
              <a:t>National Cancer Institute drug</a:t>
            </a:r>
            <a:r>
              <a:rPr lang="en-US" spc="-2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13467D"/>
                </a:solidFill>
                <a:latin typeface="Arial"/>
                <a:cs typeface="Arial"/>
              </a:rPr>
              <a:t>dictionary:</a:t>
            </a:r>
          </a:p>
          <a:p>
            <a:pPr marL="12700" indent="334963">
              <a:lnSpc>
                <a:spcPct val="100000"/>
              </a:lnSpc>
              <a:spcBef>
                <a:spcPts val="105"/>
              </a:spcBef>
              <a:buClr>
                <a:srgbClr val="002060"/>
              </a:buClr>
              <a:tabLst>
                <a:tab pos="354965" algn="l"/>
              </a:tabLst>
            </a:pPr>
            <a:r>
              <a:rPr lang="en-US"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3"/>
              </a:rPr>
              <a:t>https://www.cancer.gov/publications/dictionaries/cancer-</a:t>
            </a:r>
            <a:r>
              <a:rPr lang="en-US" u="sng" spc="-2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3"/>
              </a:rPr>
              <a:t>drug</a:t>
            </a:r>
            <a:endParaRPr lang="en-US" u="sng" spc="-20" dirty="0">
              <a:solidFill>
                <a:srgbClr val="13467D"/>
              </a:solidFill>
              <a:uFill>
                <a:solidFill>
                  <a:srgbClr val="009999"/>
                </a:solidFill>
              </a:uFill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2060"/>
              </a:buClr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lang="en-US" dirty="0">
                <a:solidFill>
                  <a:srgbClr val="13467D"/>
                </a:solidFill>
                <a:latin typeface="Arial"/>
                <a:cs typeface="Arial"/>
              </a:rPr>
              <a:t>American</a:t>
            </a:r>
            <a:r>
              <a:rPr lang="en-US" spc="-5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rgbClr val="13467D"/>
                </a:solidFill>
                <a:latin typeface="Arial"/>
                <a:cs typeface="Arial"/>
              </a:rPr>
              <a:t>Cancer</a:t>
            </a:r>
            <a:r>
              <a:rPr lang="en-US" spc="-5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rgbClr val="13467D"/>
                </a:solidFill>
                <a:latin typeface="Arial"/>
                <a:cs typeface="Arial"/>
              </a:rPr>
              <a:t>Society:</a:t>
            </a:r>
            <a:r>
              <a:rPr lang="en-US" spc="-20" dirty="0">
                <a:latin typeface="Arial"/>
                <a:cs typeface="Arial"/>
              </a:rPr>
              <a:t> </a:t>
            </a:r>
            <a:r>
              <a:rPr lang="en-US"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</a:rPr>
              <a:t>https://www.cancer.org/cancer/types/prostate-cancer/treating/radiation-therapy.html</a:t>
            </a:r>
            <a:endParaRPr lang="en-US" u="sng" spc="-10" dirty="0">
              <a:uFill>
                <a:solidFill>
                  <a:srgbClr val="009999"/>
                </a:solidFill>
              </a:uFill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2060"/>
              </a:buClr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dirty="0">
                <a:solidFill>
                  <a:srgbClr val="13467D"/>
                </a:solidFill>
                <a:latin typeface="Arial"/>
                <a:cs typeface="Arial"/>
              </a:rPr>
              <a:t>NCCN</a:t>
            </a:r>
            <a:r>
              <a:rPr spc="-4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pc="-45" dirty="0">
                <a:solidFill>
                  <a:srgbClr val="13467D"/>
                </a:solidFill>
                <a:latin typeface="Arial"/>
                <a:cs typeface="Arial"/>
              </a:rPr>
              <a:t>Prostate Cancer </a:t>
            </a:r>
            <a:r>
              <a:rPr dirty="0">
                <a:solidFill>
                  <a:srgbClr val="13467D"/>
                </a:solidFill>
                <a:latin typeface="Arial"/>
                <a:cs typeface="Arial"/>
              </a:rPr>
              <a:t>Guidelines</a:t>
            </a:r>
            <a:r>
              <a:rPr spc="-4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13467D"/>
                </a:solidFill>
                <a:latin typeface="Arial"/>
                <a:cs typeface="Arial"/>
              </a:rPr>
              <a:t>for</a:t>
            </a:r>
            <a:r>
              <a:rPr spc="-6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13467D"/>
                </a:solidFill>
                <a:latin typeface="Arial"/>
                <a:cs typeface="Arial"/>
              </a:rPr>
              <a:t>Patients</a:t>
            </a:r>
            <a:r>
              <a:rPr lang="en-US" dirty="0">
                <a:solidFill>
                  <a:srgbClr val="13467D"/>
                </a:solidFill>
                <a:latin typeface="Arial"/>
                <a:cs typeface="Arial"/>
              </a:rPr>
              <a:t>:</a:t>
            </a:r>
            <a:endParaRPr lang="en-US" spc="-50" dirty="0">
              <a:solidFill>
                <a:srgbClr val="13467D"/>
              </a:solidFill>
              <a:latin typeface="Arial"/>
              <a:cs typeface="Arial"/>
            </a:endParaRPr>
          </a:p>
          <a:p>
            <a:pPr marL="812165" marR="1607185" lvl="2" indent="-342900">
              <a:spcBef>
                <a:spcPts val="484"/>
              </a:spcBef>
              <a:buClr>
                <a:srgbClr val="002060"/>
              </a:buClr>
              <a:buFont typeface="Courier New" panose="02070309020205020404" pitchFamily="49" charset="0"/>
              <a:buChar char="o"/>
              <a:tabLst>
                <a:tab pos="756285" algn="l"/>
              </a:tabLst>
            </a:pPr>
            <a:r>
              <a:rPr lang="en-US" sz="1600" spc="-50" dirty="0">
                <a:solidFill>
                  <a:srgbClr val="13467D"/>
                </a:solidFill>
                <a:latin typeface="Arial"/>
                <a:cs typeface="Arial"/>
              </a:rPr>
              <a:t>Early stage: </a:t>
            </a:r>
            <a:r>
              <a:rPr lang="en-US" sz="1600" spc="-50" dirty="0">
                <a:latin typeface="Arial"/>
                <a:cs typeface="Arial"/>
                <a:hlinkClick r:id="rId4"/>
              </a:rPr>
              <a:t>https://www.nccn.org/patientresources/patient-resources/guidelines-for-patients/guidelines-for-patients-details?patientGuidelineId=49</a:t>
            </a:r>
            <a:r>
              <a:rPr lang="en-US" sz="1600" spc="-50" dirty="0">
                <a:latin typeface="Arial"/>
                <a:cs typeface="Arial"/>
              </a:rPr>
              <a:t>  </a:t>
            </a:r>
          </a:p>
          <a:p>
            <a:pPr marL="812165" marR="1607185" lvl="2" indent="-342900">
              <a:spcBef>
                <a:spcPts val="484"/>
              </a:spcBef>
              <a:buClr>
                <a:srgbClr val="002060"/>
              </a:buClr>
              <a:buFont typeface="Courier New" panose="02070309020205020404" pitchFamily="49" charset="0"/>
              <a:buChar char="o"/>
              <a:tabLst>
                <a:tab pos="756285" algn="l"/>
              </a:tabLst>
            </a:pPr>
            <a:r>
              <a:rPr lang="en-US" sz="1600" spc="-50" dirty="0">
                <a:solidFill>
                  <a:srgbClr val="13467D"/>
                </a:solidFill>
                <a:latin typeface="Arial"/>
                <a:cs typeface="Arial"/>
              </a:rPr>
              <a:t>Advanced stage: </a:t>
            </a:r>
            <a:r>
              <a:rPr lang="en-US" sz="1600" spc="-50" dirty="0">
                <a:latin typeface="Arial"/>
                <a:cs typeface="Arial"/>
                <a:hlinkClick r:id="rId5"/>
              </a:rPr>
              <a:t>https://www.nccn.org/patientresources/patient-resources/guidelines-for-patients/guidelines-for-patients-details?patientGuidelineId=50</a:t>
            </a:r>
            <a:r>
              <a:rPr lang="en-US" sz="1600" spc="-50" dirty="0">
                <a:latin typeface="Arial"/>
                <a:cs typeface="Arial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304800" y="57150"/>
            <a:ext cx="85769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48075">
              <a:lnSpc>
                <a:spcPct val="100000"/>
              </a:lnSpc>
              <a:spcBef>
                <a:spcPts val="105"/>
              </a:spcBef>
            </a:pPr>
            <a:r>
              <a:rPr lang="en-US" spc="-10" dirty="0"/>
              <a:t>Introduction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81000" y="590550"/>
            <a:ext cx="8153400" cy="4251036"/>
          </a:xfrm>
          <a:prstGeom prst="rect">
            <a:avLst/>
          </a:prstGeom>
        </p:spPr>
        <p:txBody>
          <a:bodyPr vert="horz" wrap="square" lIns="0" tIns="123063" rIns="0" bIns="0" rtlCol="0">
            <a:spAutoFit/>
          </a:bodyPr>
          <a:lstStyle/>
          <a:p>
            <a:pPr marL="546735" marR="5080" indent="-342900">
              <a:lnSpc>
                <a:spcPct val="100000"/>
              </a:lnSpc>
              <a:spcBef>
                <a:spcPts val="100"/>
              </a:spcBef>
              <a:buClr>
                <a:srgbClr val="002060"/>
              </a:buClr>
              <a:buFont typeface="Arial" panose="020B0604020202020204" pitchFamily="34" charset="0"/>
              <a:buChar char="•"/>
              <a:tabLst>
                <a:tab pos="547370" algn="l"/>
              </a:tabLst>
            </a:pPr>
            <a:r>
              <a:rPr sz="2200" dirty="0">
                <a:solidFill>
                  <a:srgbClr val="13467D"/>
                </a:solidFill>
              </a:rPr>
              <a:t>The</a:t>
            </a:r>
            <a:r>
              <a:rPr sz="2200" spc="-6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goal</a:t>
            </a:r>
            <a:r>
              <a:rPr sz="2200" spc="-4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of</a:t>
            </a:r>
            <a:r>
              <a:rPr sz="2200" spc="-5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this</a:t>
            </a:r>
            <a:r>
              <a:rPr sz="2200" spc="-5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slide</a:t>
            </a:r>
            <a:r>
              <a:rPr sz="2200" spc="-30" dirty="0">
                <a:solidFill>
                  <a:srgbClr val="13467D"/>
                </a:solidFill>
              </a:rPr>
              <a:t> </a:t>
            </a:r>
            <a:r>
              <a:rPr sz="2200" spc="-10" dirty="0">
                <a:solidFill>
                  <a:srgbClr val="13467D"/>
                </a:solidFill>
              </a:rPr>
              <a:t>presentation</a:t>
            </a:r>
            <a:r>
              <a:rPr sz="2200" spc="-45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is</a:t>
            </a:r>
            <a:r>
              <a:rPr sz="2200" spc="-45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to</a:t>
            </a:r>
            <a:r>
              <a:rPr sz="2200" spc="-50" dirty="0">
                <a:solidFill>
                  <a:srgbClr val="13467D"/>
                </a:solidFill>
              </a:rPr>
              <a:t> </a:t>
            </a:r>
            <a:r>
              <a:rPr lang="en-US" sz="2200" dirty="0">
                <a:solidFill>
                  <a:srgbClr val="13467D"/>
                </a:solidFill>
              </a:rPr>
              <a:t>equip</a:t>
            </a:r>
            <a:r>
              <a:rPr sz="2200" spc="-45" dirty="0">
                <a:solidFill>
                  <a:srgbClr val="13467D"/>
                </a:solidFill>
              </a:rPr>
              <a:t> </a:t>
            </a:r>
            <a:r>
              <a:rPr sz="2200" spc="-25" dirty="0">
                <a:solidFill>
                  <a:srgbClr val="13467D"/>
                </a:solidFill>
              </a:rPr>
              <a:t>you </a:t>
            </a:r>
            <a:r>
              <a:rPr sz="2200" dirty="0">
                <a:solidFill>
                  <a:srgbClr val="13467D"/>
                </a:solidFill>
              </a:rPr>
              <a:t>with</a:t>
            </a:r>
            <a:r>
              <a:rPr sz="2200" spc="-85" dirty="0">
                <a:solidFill>
                  <a:srgbClr val="13467D"/>
                </a:solidFill>
              </a:rPr>
              <a:t> </a:t>
            </a:r>
            <a:r>
              <a:rPr lang="en-US" sz="2200" dirty="0">
                <a:solidFill>
                  <a:srgbClr val="13467D"/>
                </a:solidFill>
              </a:rPr>
              <a:t>information </a:t>
            </a:r>
            <a:r>
              <a:rPr sz="2200" spc="-25" dirty="0">
                <a:solidFill>
                  <a:srgbClr val="13467D"/>
                </a:solidFill>
              </a:rPr>
              <a:t>to </a:t>
            </a:r>
            <a:r>
              <a:rPr sz="2200" dirty="0">
                <a:solidFill>
                  <a:srgbClr val="13467D"/>
                </a:solidFill>
              </a:rPr>
              <a:t>make</a:t>
            </a:r>
            <a:r>
              <a:rPr sz="2200" spc="-60" dirty="0">
                <a:solidFill>
                  <a:srgbClr val="13467D"/>
                </a:solidFill>
              </a:rPr>
              <a:t> </a:t>
            </a:r>
            <a:r>
              <a:rPr lang="en-US" sz="2200" spc="-60" dirty="0">
                <a:solidFill>
                  <a:srgbClr val="13467D"/>
                </a:solidFill>
              </a:rPr>
              <a:t>the </a:t>
            </a:r>
            <a:r>
              <a:rPr lang="en-US" sz="2200" dirty="0">
                <a:solidFill>
                  <a:srgbClr val="13467D"/>
                </a:solidFill>
              </a:rPr>
              <a:t>treatment of</a:t>
            </a:r>
            <a:r>
              <a:rPr sz="2200" spc="-60" dirty="0">
                <a:solidFill>
                  <a:srgbClr val="13467D"/>
                </a:solidFill>
              </a:rPr>
              <a:t> </a:t>
            </a:r>
            <a:r>
              <a:rPr lang="en-US" sz="2200" spc="-60" dirty="0">
                <a:solidFill>
                  <a:srgbClr val="13467D"/>
                </a:solidFill>
              </a:rPr>
              <a:t>your prostate cancer </a:t>
            </a:r>
            <a:r>
              <a:rPr lang="en-US" sz="2200" dirty="0">
                <a:solidFill>
                  <a:srgbClr val="13467D"/>
                </a:solidFill>
              </a:rPr>
              <a:t>with a PSMA-targeting radioligand therapy </a:t>
            </a:r>
            <a:r>
              <a:rPr sz="2200" dirty="0">
                <a:solidFill>
                  <a:srgbClr val="13467D"/>
                </a:solidFill>
              </a:rPr>
              <a:t>a</a:t>
            </a:r>
            <a:r>
              <a:rPr sz="2200" spc="-7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bit</a:t>
            </a:r>
            <a:r>
              <a:rPr sz="2200" spc="-60" dirty="0">
                <a:solidFill>
                  <a:srgbClr val="13467D"/>
                </a:solidFill>
              </a:rPr>
              <a:t> </a:t>
            </a:r>
            <a:r>
              <a:rPr sz="2200" spc="-10" dirty="0">
                <a:solidFill>
                  <a:srgbClr val="13467D"/>
                </a:solidFill>
              </a:rPr>
              <a:t>easier.</a:t>
            </a:r>
            <a:endParaRPr lang="en-US" sz="2200" spc="-10" dirty="0">
              <a:solidFill>
                <a:srgbClr val="13467D"/>
              </a:solidFill>
            </a:endParaRPr>
          </a:p>
          <a:p>
            <a:pPr marL="203835" marR="5080">
              <a:lnSpc>
                <a:spcPct val="100000"/>
              </a:lnSpc>
              <a:spcBef>
                <a:spcPts val="100"/>
              </a:spcBef>
              <a:buClr>
                <a:srgbClr val="002060"/>
              </a:buClr>
              <a:tabLst>
                <a:tab pos="547370" algn="l"/>
              </a:tabLst>
            </a:pPr>
            <a:endParaRPr lang="en-US" sz="2200" spc="-10" dirty="0">
              <a:solidFill>
                <a:srgbClr val="13467D"/>
              </a:solidFill>
            </a:endParaRPr>
          </a:p>
          <a:p>
            <a:pPr marL="546735" marR="5080" indent="-342900">
              <a:lnSpc>
                <a:spcPct val="100000"/>
              </a:lnSpc>
              <a:spcBef>
                <a:spcPts val="100"/>
              </a:spcBef>
              <a:buClr>
                <a:srgbClr val="002060"/>
              </a:buClr>
              <a:buFont typeface="Arial" panose="020B0604020202020204" pitchFamily="34" charset="0"/>
              <a:buChar char="•"/>
              <a:tabLst>
                <a:tab pos="547370" algn="l"/>
              </a:tabLst>
            </a:pPr>
            <a:r>
              <a:rPr sz="2200" dirty="0">
                <a:solidFill>
                  <a:srgbClr val="13467D"/>
                </a:solidFill>
              </a:rPr>
              <a:t>The</a:t>
            </a:r>
            <a:r>
              <a:rPr sz="2200" spc="-7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information</a:t>
            </a:r>
            <a:r>
              <a:rPr sz="2200" spc="-6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provided</a:t>
            </a:r>
            <a:r>
              <a:rPr sz="2200" spc="-5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here</a:t>
            </a:r>
            <a:r>
              <a:rPr sz="2200" spc="-65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is</a:t>
            </a:r>
            <a:r>
              <a:rPr sz="2200" spc="-7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designed</a:t>
            </a:r>
            <a:r>
              <a:rPr sz="2200" spc="-4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to</a:t>
            </a:r>
            <a:r>
              <a:rPr sz="2200" spc="-75" dirty="0">
                <a:solidFill>
                  <a:srgbClr val="13467D"/>
                </a:solidFill>
              </a:rPr>
              <a:t> </a:t>
            </a:r>
            <a:r>
              <a:rPr sz="2200" spc="-10" dirty="0">
                <a:solidFill>
                  <a:srgbClr val="13467D"/>
                </a:solidFill>
              </a:rPr>
              <a:t>support</a:t>
            </a:r>
            <a:endParaRPr sz="2200" dirty="0">
              <a:solidFill>
                <a:srgbClr val="13467D"/>
              </a:solidFill>
            </a:endParaRPr>
          </a:p>
          <a:p>
            <a:pPr marL="547370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solidFill>
                  <a:srgbClr val="13467D"/>
                </a:solidFill>
              </a:rPr>
              <a:t>and</a:t>
            </a:r>
            <a:r>
              <a:rPr sz="2200" spc="-9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supplement</a:t>
            </a:r>
            <a:r>
              <a:rPr sz="2200" spc="-8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information</a:t>
            </a:r>
            <a:r>
              <a:rPr lang="en-US" sz="2200" dirty="0">
                <a:solidFill>
                  <a:srgbClr val="13467D"/>
                </a:solidFill>
              </a:rPr>
              <a:t> provided by</a:t>
            </a:r>
            <a:r>
              <a:rPr sz="2200" spc="-95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your</a:t>
            </a:r>
            <a:r>
              <a:rPr sz="2200" spc="-90" dirty="0">
                <a:solidFill>
                  <a:srgbClr val="13467D"/>
                </a:solidFill>
              </a:rPr>
              <a:t> </a:t>
            </a:r>
            <a:r>
              <a:rPr sz="2200" dirty="0">
                <a:solidFill>
                  <a:srgbClr val="13467D"/>
                </a:solidFill>
              </a:rPr>
              <a:t>oncology</a:t>
            </a:r>
            <a:r>
              <a:rPr sz="2200" spc="-75" dirty="0">
                <a:solidFill>
                  <a:srgbClr val="13467D"/>
                </a:solidFill>
              </a:rPr>
              <a:t> </a:t>
            </a:r>
            <a:r>
              <a:rPr sz="2200" spc="-10" dirty="0">
                <a:solidFill>
                  <a:srgbClr val="13467D"/>
                </a:solidFill>
              </a:rPr>
              <a:t>team</a:t>
            </a:r>
            <a:r>
              <a:rPr lang="en-US" sz="2200" spc="-10" dirty="0">
                <a:solidFill>
                  <a:srgbClr val="13467D"/>
                </a:solidFill>
              </a:rPr>
              <a:t>.</a:t>
            </a:r>
          </a:p>
          <a:p>
            <a:pPr marL="547370">
              <a:lnSpc>
                <a:spcPct val="100000"/>
              </a:lnSpc>
              <a:spcBef>
                <a:spcPts val="5"/>
              </a:spcBef>
            </a:pPr>
            <a:endParaRPr lang="en-US" sz="2200" spc="-10" dirty="0">
              <a:solidFill>
                <a:srgbClr val="13467D"/>
              </a:solidFill>
            </a:endParaRPr>
          </a:p>
          <a:p>
            <a:pPr marL="546735" marR="5080" indent="-342900">
              <a:lnSpc>
                <a:spcPct val="100000"/>
              </a:lnSpc>
              <a:spcBef>
                <a:spcPts val="100"/>
              </a:spcBef>
              <a:buClr>
                <a:srgbClr val="002060"/>
              </a:buClr>
              <a:buFont typeface="Arial" panose="020B0604020202020204" pitchFamily="34" charset="0"/>
              <a:buChar char="•"/>
              <a:tabLst>
                <a:tab pos="547370" algn="l"/>
              </a:tabLst>
            </a:pPr>
            <a:r>
              <a:rPr lang="en-US" sz="2200" dirty="0">
                <a:solidFill>
                  <a:srgbClr val="13467D"/>
                </a:solidFill>
              </a:rPr>
              <a:t>Website</a:t>
            </a:r>
            <a:r>
              <a:rPr lang="en-US" sz="2200" spc="-50" dirty="0">
                <a:solidFill>
                  <a:srgbClr val="13467D"/>
                </a:solidFill>
              </a:rPr>
              <a:t> </a:t>
            </a:r>
            <a:r>
              <a:rPr lang="en-US" sz="2200" dirty="0">
                <a:solidFill>
                  <a:srgbClr val="13467D"/>
                </a:solidFill>
              </a:rPr>
              <a:t>links</a:t>
            </a:r>
            <a:r>
              <a:rPr lang="en-US" sz="2200" spc="-35" dirty="0">
                <a:solidFill>
                  <a:srgbClr val="13467D"/>
                </a:solidFill>
              </a:rPr>
              <a:t> </a:t>
            </a:r>
            <a:r>
              <a:rPr lang="en-US" sz="2200" dirty="0">
                <a:solidFill>
                  <a:srgbClr val="13467D"/>
                </a:solidFill>
              </a:rPr>
              <a:t>to</a:t>
            </a:r>
            <a:r>
              <a:rPr lang="en-US" sz="2200" spc="-55" dirty="0">
                <a:solidFill>
                  <a:srgbClr val="13467D"/>
                </a:solidFill>
              </a:rPr>
              <a:t> helpful and reliable </a:t>
            </a:r>
            <a:r>
              <a:rPr lang="en-US" sz="2200" dirty="0">
                <a:solidFill>
                  <a:srgbClr val="13467D"/>
                </a:solidFill>
              </a:rPr>
              <a:t>resources</a:t>
            </a:r>
            <a:r>
              <a:rPr lang="en-US" sz="2200" spc="-35" dirty="0">
                <a:solidFill>
                  <a:srgbClr val="13467D"/>
                </a:solidFill>
              </a:rPr>
              <a:t> </a:t>
            </a:r>
            <a:r>
              <a:rPr lang="en-US" sz="2200" dirty="0">
                <a:solidFill>
                  <a:srgbClr val="13467D"/>
                </a:solidFill>
              </a:rPr>
              <a:t>are</a:t>
            </a:r>
            <a:r>
              <a:rPr lang="en-US" sz="2200" spc="-45" dirty="0">
                <a:solidFill>
                  <a:srgbClr val="13467D"/>
                </a:solidFill>
              </a:rPr>
              <a:t> </a:t>
            </a:r>
            <a:r>
              <a:rPr lang="en-US" sz="2200" dirty="0">
                <a:solidFill>
                  <a:srgbClr val="13467D"/>
                </a:solidFill>
              </a:rPr>
              <a:t>included on the last slide</a:t>
            </a:r>
            <a:r>
              <a:rPr lang="en-US" sz="2200" spc="-10" dirty="0">
                <a:solidFill>
                  <a:srgbClr val="13467D"/>
                </a:solidFill>
              </a:rPr>
              <a:t>.</a:t>
            </a:r>
          </a:p>
          <a:p>
            <a:pPr marL="546735" marR="5080" indent="-342900">
              <a:lnSpc>
                <a:spcPct val="100000"/>
              </a:lnSpc>
              <a:spcBef>
                <a:spcPts val="100"/>
              </a:spcBef>
              <a:buClr>
                <a:srgbClr val="002060"/>
              </a:buClr>
              <a:buFont typeface="Arial" panose="020B0604020202020204" pitchFamily="34" charset="0"/>
              <a:buChar char="•"/>
              <a:tabLst>
                <a:tab pos="547370" algn="l"/>
              </a:tabLst>
            </a:pPr>
            <a:endParaRPr lang="en-US" sz="2200" spc="-10" dirty="0">
              <a:solidFill>
                <a:srgbClr val="13467D"/>
              </a:solidFill>
            </a:endParaRPr>
          </a:p>
          <a:p>
            <a:pPr marL="546735" marR="5080" indent="-342900">
              <a:lnSpc>
                <a:spcPct val="100000"/>
              </a:lnSpc>
              <a:spcBef>
                <a:spcPts val="100"/>
              </a:spcBef>
              <a:buClr>
                <a:srgbClr val="002060"/>
              </a:buClr>
              <a:buFont typeface="Arial" panose="020B0604020202020204" pitchFamily="34" charset="0"/>
              <a:buChar char="•"/>
              <a:tabLst>
                <a:tab pos="547370" algn="l"/>
              </a:tabLst>
            </a:pPr>
            <a:r>
              <a:rPr lang="en-US" sz="2200" spc="-10" dirty="0">
                <a:solidFill>
                  <a:srgbClr val="13467D"/>
                </a:solidFill>
              </a:rPr>
              <a:t>Thank you for the opportunity to share this information!</a:t>
            </a:r>
            <a:endParaRPr lang="en-US" sz="2200" dirty="0">
              <a:solidFill>
                <a:srgbClr val="13467D"/>
              </a:solidFill>
            </a:endParaRPr>
          </a:p>
          <a:p>
            <a:pPr marL="547370">
              <a:lnSpc>
                <a:spcPct val="100000"/>
              </a:lnSpc>
              <a:spcBef>
                <a:spcPts val="5"/>
              </a:spcBef>
            </a:pPr>
            <a:endParaRPr sz="2200" dirty="0">
              <a:solidFill>
                <a:srgbClr val="13467D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527" y="209550"/>
            <a:ext cx="85769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77389">
              <a:lnSpc>
                <a:spcPct val="100000"/>
              </a:lnSpc>
              <a:spcBef>
                <a:spcPts val="105"/>
              </a:spcBef>
            </a:pPr>
            <a:r>
              <a:rPr dirty="0"/>
              <a:t>Share</a:t>
            </a:r>
            <a:r>
              <a:rPr lang="en-US" dirty="0"/>
              <a:t>d</a:t>
            </a:r>
            <a:r>
              <a:rPr spc="10" dirty="0"/>
              <a:t> </a:t>
            </a:r>
            <a:r>
              <a:rPr spc="-10" dirty="0"/>
              <a:t>Decision-Making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636" y="971550"/>
            <a:ext cx="9178364" cy="23467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735965" indent="-342900">
              <a:lnSpc>
                <a:spcPct val="100000"/>
              </a:lnSpc>
              <a:spcBef>
                <a:spcPts val="100"/>
              </a:spcBef>
              <a:buClr>
                <a:srgbClr val="002060"/>
              </a:buClr>
              <a:buChar char="•"/>
              <a:tabLst>
                <a:tab pos="355600" algn="l"/>
              </a:tabLst>
            </a:pP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A</a:t>
            </a:r>
            <a:r>
              <a:rPr sz="1800" spc="-3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process</a:t>
            </a:r>
            <a:r>
              <a:rPr sz="1800" spc="-3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in</a:t>
            </a:r>
            <a:r>
              <a:rPr sz="1800" spc="-2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which</a:t>
            </a:r>
            <a:r>
              <a:rPr sz="1800" spc="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you,</a:t>
            </a:r>
            <a:r>
              <a:rPr sz="1800" spc="-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your</a:t>
            </a:r>
            <a:r>
              <a:rPr sz="1800" spc="-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caregiver,</a:t>
            </a:r>
            <a:r>
              <a:rPr sz="18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and</a:t>
            </a:r>
            <a:r>
              <a:rPr sz="18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your</a:t>
            </a:r>
            <a:r>
              <a:rPr sz="1800" spc="-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health</a:t>
            </a:r>
            <a:r>
              <a:rPr sz="18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care</a:t>
            </a:r>
            <a:r>
              <a:rPr sz="1800" spc="-4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13467D"/>
                </a:solidFill>
                <a:latin typeface="Arial"/>
                <a:cs typeface="Arial"/>
              </a:rPr>
              <a:t>team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discuss</a:t>
            </a:r>
            <a:r>
              <a:rPr sz="18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options</a:t>
            </a:r>
            <a:r>
              <a:rPr sz="1800" spc="-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and</a:t>
            </a:r>
            <a:r>
              <a:rPr sz="18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agree</a:t>
            </a:r>
            <a:r>
              <a:rPr sz="18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800" spc="-20" dirty="0">
                <a:solidFill>
                  <a:srgbClr val="13467D"/>
                </a:solidFill>
                <a:latin typeface="Arial"/>
                <a:cs typeface="Arial"/>
              </a:rPr>
              <a:t>up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on</a:t>
            </a:r>
            <a:r>
              <a:rPr sz="1800" spc="-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a</a:t>
            </a:r>
            <a:r>
              <a:rPr sz="1800" spc="-2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treatment</a:t>
            </a:r>
            <a:r>
              <a:rPr sz="1800" spc="-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13467D"/>
                </a:solidFill>
                <a:latin typeface="Arial"/>
                <a:cs typeface="Arial"/>
              </a:rPr>
              <a:t>plan</a:t>
            </a:r>
            <a:r>
              <a:rPr lang="en-US" spc="-20" dirty="0">
                <a:solidFill>
                  <a:srgbClr val="13467D"/>
                </a:solidFill>
                <a:latin typeface="Arial"/>
                <a:cs typeface="Arial"/>
              </a:rPr>
              <a:t> that aligns with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your</a:t>
            </a:r>
            <a:r>
              <a:rPr sz="1800" spc="-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goals,</a:t>
            </a:r>
            <a:r>
              <a:rPr sz="1800" spc="-3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preferences,</a:t>
            </a:r>
            <a:r>
              <a:rPr sz="1800" spc="-2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13467D"/>
                </a:solidFill>
                <a:latin typeface="Arial"/>
                <a:cs typeface="Arial"/>
              </a:rPr>
              <a:t>and</a:t>
            </a:r>
            <a:r>
              <a:rPr sz="1800" spc="-3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13467D"/>
                </a:solidFill>
                <a:latin typeface="Arial"/>
                <a:cs typeface="Arial"/>
              </a:rPr>
              <a:t>expectations</a:t>
            </a:r>
            <a:r>
              <a:rPr lang="en-US" sz="1800" spc="-10" dirty="0">
                <a:solidFill>
                  <a:srgbClr val="13467D"/>
                </a:solidFill>
                <a:latin typeface="Arial"/>
                <a:cs typeface="Arial"/>
              </a:rPr>
              <a:t>.	</a:t>
            </a:r>
          </a:p>
          <a:p>
            <a:pPr marL="12700" marR="735965">
              <a:lnSpc>
                <a:spcPct val="100000"/>
              </a:lnSpc>
              <a:spcBef>
                <a:spcPts val="100"/>
              </a:spcBef>
              <a:buClr>
                <a:srgbClr val="002060"/>
              </a:buClr>
              <a:tabLst>
                <a:tab pos="355600" algn="l"/>
              </a:tabLst>
            </a:pPr>
            <a:endParaRPr lang="en-US" sz="1800" spc="-10" dirty="0">
              <a:solidFill>
                <a:srgbClr val="13467D"/>
              </a:solidFill>
              <a:latin typeface="Arial"/>
              <a:cs typeface="Arial"/>
            </a:endParaRPr>
          </a:p>
          <a:p>
            <a:pPr marL="355600" marR="735965" indent="-342900">
              <a:lnSpc>
                <a:spcPct val="100000"/>
              </a:lnSpc>
              <a:spcBef>
                <a:spcPts val="100"/>
              </a:spcBef>
              <a:buClr>
                <a:srgbClr val="002060"/>
              </a:buClr>
              <a:buChar char="•"/>
              <a:tabLst>
                <a:tab pos="355600" algn="l"/>
              </a:tabLst>
            </a:pPr>
            <a:r>
              <a:rPr lang="en-US" dirty="0">
                <a:solidFill>
                  <a:srgbClr val="13467D"/>
                </a:solidFill>
                <a:latin typeface="Arial"/>
                <a:cs typeface="Arial"/>
              </a:rPr>
              <a:t>Make sure that you understand your disease</a:t>
            </a:r>
            <a:r>
              <a:rPr lang="en-US" spc="-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rgbClr val="13467D"/>
                </a:solidFill>
                <a:latin typeface="Arial"/>
                <a:cs typeface="Arial"/>
              </a:rPr>
              <a:t>and</a:t>
            </a:r>
            <a:r>
              <a:rPr lang="en-US" spc="-3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13467D"/>
                </a:solidFill>
                <a:latin typeface="Arial"/>
                <a:cs typeface="Arial"/>
              </a:rPr>
              <a:t>treatment plan: </a:t>
            </a:r>
          </a:p>
          <a:p>
            <a:pPr marL="194945" marR="724535" lvl="7">
              <a:spcBef>
                <a:spcPts val="434"/>
              </a:spcBef>
              <a:buClr>
                <a:srgbClr val="002060"/>
              </a:buClr>
              <a:tabLst>
                <a:tab pos="377825" algn="l"/>
                <a:tab pos="5737225" algn="l"/>
              </a:tabLst>
            </a:pPr>
            <a:r>
              <a:rPr lang="en-US" dirty="0">
                <a:solidFill>
                  <a:srgbClr val="13467D"/>
                </a:solidFill>
                <a:latin typeface="Arial"/>
                <a:cs typeface="Arial"/>
              </a:rPr>
              <a:t>	   -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Keep</a:t>
            </a:r>
            <a:r>
              <a:rPr sz="1600" spc="-3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a</a:t>
            </a:r>
            <a:r>
              <a:rPr sz="1600" spc="-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list</a:t>
            </a:r>
            <a:r>
              <a:rPr sz="1600" spc="-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3467D"/>
                </a:solidFill>
                <a:latin typeface="Arial"/>
                <a:cs typeface="Arial"/>
              </a:rPr>
              <a:t>of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questions</a:t>
            </a:r>
            <a:r>
              <a:rPr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to</a:t>
            </a:r>
            <a:r>
              <a:rPr sz="1600" spc="-2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ask</a:t>
            </a:r>
            <a:r>
              <a:rPr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your team</a:t>
            </a:r>
            <a:r>
              <a:rPr sz="1600" spc="-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prior</a:t>
            </a:r>
            <a:r>
              <a:rPr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to</a:t>
            </a:r>
            <a:r>
              <a:rPr sz="1600" spc="-2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each</a:t>
            </a:r>
            <a:r>
              <a:rPr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follow</a:t>
            </a:r>
            <a:r>
              <a:rPr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up</a:t>
            </a:r>
            <a:r>
              <a:rPr lang="en-US" sz="1600" spc="-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3467D"/>
                </a:solidFill>
                <a:latin typeface="Arial"/>
                <a:cs typeface="Arial"/>
              </a:rPr>
              <a:t>appointment</a:t>
            </a:r>
            <a:r>
              <a:rPr lang="en-US" sz="1600" spc="-10" dirty="0">
                <a:solidFill>
                  <a:srgbClr val="13467D"/>
                </a:solidFill>
                <a:latin typeface="Arial"/>
                <a:cs typeface="Arial"/>
              </a:rPr>
              <a:t>.</a:t>
            </a:r>
          </a:p>
          <a:p>
            <a:pPr marL="194945" marR="724535" lvl="3">
              <a:spcBef>
                <a:spcPts val="434"/>
              </a:spcBef>
              <a:buClr>
                <a:srgbClr val="002060"/>
              </a:buClr>
              <a:tabLst>
                <a:tab pos="377825" algn="l"/>
                <a:tab pos="5737225" algn="l"/>
              </a:tabLst>
            </a:pP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       -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Ask</a:t>
            </a:r>
            <a:r>
              <a:rPr sz="1600" spc="-3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about</a:t>
            </a:r>
            <a:r>
              <a:rPr sz="1600" spc="-2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treatment</a:t>
            </a:r>
            <a:r>
              <a:rPr sz="1600" spc="-3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options,</a:t>
            </a:r>
            <a:r>
              <a:rPr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including</a:t>
            </a:r>
            <a:r>
              <a:rPr sz="1600" spc="-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clinical</a:t>
            </a:r>
            <a:r>
              <a:rPr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trials,</a:t>
            </a:r>
            <a:r>
              <a:rPr sz="1600" spc="-3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and</a:t>
            </a:r>
            <a:r>
              <a:rPr sz="1600" spc="-2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the</a:t>
            </a:r>
            <a:r>
              <a:rPr sz="1600" spc="-4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benefits</a:t>
            </a:r>
            <a:r>
              <a:rPr sz="1600" spc="-3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13467D"/>
                </a:solidFill>
                <a:latin typeface="Arial"/>
                <a:cs typeface="Arial"/>
              </a:rPr>
              <a:t>and</a:t>
            </a:r>
            <a:r>
              <a:rPr lang="en-US" sz="1600" spc="-2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</a:p>
          <a:p>
            <a:pPr marL="194945" marR="724535" lvl="3">
              <a:spcBef>
                <a:spcPts val="434"/>
              </a:spcBef>
              <a:buClr>
                <a:srgbClr val="002060"/>
              </a:buClr>
              <a:tabLst>
                <a:tab pos="377825" algn="l"/>
                <a:tab pos="5737225" algn="l"/>
              </a:tabLst>
            </a:pPr>
            <a:r>
              <a:rPr lang="en-US" sz="1600" spc="-25" dirty="0">
                <a:solidFill>
                  <a:srgbClr val="13467D"/>
                </a:solidFill>
                <a:latin typeface="Arial"/>
                <a:cs typeface="Arial"/>
              </a:rPr>
              <a:t>        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risks</a:t>
            </a:r>
            <a:r>
              <a:rPr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of</a:t>
            </a:r>
            <a:r>
              <a:rPr sz="1600" spc="-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3467D"/>
                </a:solidFill>
                <a:latin typeface="Arial"/>
                <a:cs typeface="Arial"/>
              </a:rPr>
              <a:t>each</a:t>
            </a:r>
            <a:r>
              <a:rPr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3467D"/>
                </a:solidFill>
                <a:latin typeface="Arial"/>
                <a:cs typeface="Arial"/>
              </a:rPr>
              <a:t>treatment</a:t>
            </a:r>
            <a:r>
              <a:rPr lang="en-US" sz="1600" spc="-10" dirty="0">
                <a:solidFill>
                  <a:srgbClr val="13467D"/>
                </a:solidFill>
                <a:latin typeface="Arial"/>
                <a:cs typeface="Arial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1219199" y="438150"/>
            <a:ext cx="10972799" cy="413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18310">
              <a:lnSpc>
                <a:spcPct val="100000"/>
              </a:lnSpc>
              <a:spcBef>
                <a:spcPts val="105"/>
              </a:spcBef>
            </a:pPr>
            <a:r>
              <a:rPr lang="en-US" sz="2600" dirty="0"/>
              <a:t>PSMA-Targeting Radioligand Therapy: Abbreviations</a:t>
            </a:r>
            <a:endParaRPr sz="2600"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1352550"/>
            <a:ext cx="8077200" cy="40446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63855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lang="en-US" sz="2200" dirty="0">
                <a:solidFill>
                  <a:srgbClr val="13467D"/>
                </a:solidFill>
              </a:rPr>
              <a:t>Here are some common abbreviations you may encounter while receiving PSMA-targeting treatment:</a:t>
            </a:r>
          </a:p>
          <a:p>
            <a:pPr marL="914400" lvl="8" indent="-342900">
              <a:spcBef>
                <a:spcPts val="430"/>
              </a:spcBef>
              <a:buFontTx/>
              <a:buChar char="•"/>
              <a:tabLst>
                <a:tab pos="355600" algn="l"/>
              </a:tabLst>
            </a:pP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ARPI: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a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ndrogen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r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eceptor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p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athway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i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nhibitor (for example, abiraterone, apalutamide, </a:t>
            </a:r>
            <a:r>
              <a:rPr lang="en-US" sz="2200" dirty="0" err="1">
                <a:solidFill>
                  <a:srgbClr val="13467D"/>
                </a:solidFill>
                <a:latin typeface="Arial"/>
                <a:cs typeface="Arial"/>
              </a:rPr>
              <a:t>darolutamide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, or enzalutamide)</a:t>
            </a:r>
          </a:p>
          <a:p>
            <a:pPr marL="914400" lvl="8" indent="-342900">
              <a:spcBef>
                <a:spcPts val="430"/>
              </a:spcBef>
              <a:buFontTx/>
              <a:buChar char="•"/>
              <a:tabLst>
                <a:tab pos="355600" algn="l"/>
              </a:tabLst>
            </a:pP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CRPC: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c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astrate-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r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esistant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p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rostate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c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ancer</a:t>
            </a:r>
          </a:p>
          <a:p>
            <a:pPr marL="914400" lvl="8" indent="-342900">
              <a:spcBef>
                <a:spcPts val="430"/>
              </a:spcBef>
              <a:buFontTx/>
              <a:buChar char="•"/>
              <a:tabLst>
                <a:tab pos="355600" algn="l"/>
              </a:tabLst>
            </a:pP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Lu-177: lutetium-177 (a drug that kills cancer cells with radiation)</a:t>
            </a:r>
          </a:p>
          <a:p>
            <a:pPr marL="914400" lvl="8" indent="-342900">
              <a:spcBef>
                <a:spcPts val="430"/>
              </a:spcBef>
              <a:buFontTx/>
              <a:buChar char="•"/>
              <a:tabLst>
                <a:tab pos="355600" algn="l"/>
              </a:tabLst>
            </a:pP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PSMA: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p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rostate-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s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pecific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m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embrane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a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ntigen</a:t>
            </a:r>
          </a:p>
          <a:p>
            <a:pPr marL="914400" lvl="8" indent="-342900">
              <a:spcBef>
                <a:spcPts val="430"/>
              </a:spcBef>
              <a:buFontTx/>
              <a:buChar char="•"/>
              <a:tabLst>
                <a:tab pos="355600" algn="l"/>
              </a:tabLst>
            </a:pP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RLT: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r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adio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l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igand </a:t>
            </a:r>
            <a:r>
              <a:rPr lang="en-US" sz="2200" u="sng" dirty="0">
                <a:solidFill>
                  <a:srgbClr val="13467D"/>
                </a:solidFill>
                <a:latin typeface="Arial"/>
                <a:cs typeface="Arial"/>
              </a:rPr>
              <a:t>t</a:t>
            </a:r>
            <a:r>
              <a:rPr lang="en-US" sz="2200" dirty="0">
                <a:solidFill>
                  <a:srgbClr val="13467D"/>
                </a:solidFill>
                <a:latin typeface="Arial"/>
                <a:cs typeface="Arial"/>
              </a:rPr>
              <a:t>herapy (also called “radiopharmaceutical therapy”)</a:t>
            </a:r>
          </a:p>
          <a:p>
            <a:pPr marL="571500" lvl="3">
              <a:spcBef>
                <a:spcPts val="430"/>
              </a:spcBef>
              <a:tabLst>
                <a:tab pos="355600" algn="l"/>
              </a:tabLst>
            </a:pPr>
            <a:endParaRPr lang="en-US" sz="2200" dirty="0">
              <a:solidFill>
                <a:srgbClr val="13467D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895C2-6459-41D9-7DBB-B1E3BFF9C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292" y="209550"/>
            <a:ext cx="8576945" cy="492443"/>
          </a:xfrm>
        </p:spPr>
        <p:txBody>
          <a:bodyPr/>
          <a:lstStyle/>
          <a:p>
            <a:pPr algn="ctr"/>
            <a:r>
              <a:rPr lang="en-US" dirty="0"/>
              <a:t>PSMA-Targeting Radioligand Therapy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AD7AB7-B944-A51B-B278-DC73F7000EFA}"/>
              </a:ext>
            </a:extLst>
          </p:cNvPr>
          <p:cNvSpPr txBox="1"/>
          <p:nvPr/>
        </p:nvSpPr>
        <p:spPr>
          <a:xfrm>
            <a:off x="457237" y="1462028"/>
            <a:ext cx="838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I get this treatment for my prostate cancer?</a:t>
            </a:r>
            <a:endParaRPr lang="en-US" sz="20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 with metastatic castrate-resistant prostate cancer that is determined to be “PSMA-positive” by a PSMA PET scan may be eligible to receive a PSMA-targeting drug if they have already received an androgen receptor pathway inhibitor drug such as abiraterone, apalutamide, </a:t>
            </a:r>
            <a:r>
              <a:rPr lang="en-US" sz="2000" dirty="0" err="1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darolutamide</a:t>
            </a:r>
            <a:r>
              <a:rPr lang="en-US" sz="20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or enzalutamide. </a:t>
            </a:r>
          </a:p>
          <a:p>
            <a:endParaRPr lang="en-US" sz="20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/>
            <a:r>
              <a:rPr lang="en-US" sz="2000" dirty="0"/>
              <a:t>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63987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EDB08-66F0-A95D-B416-85700FE28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9AA0A-F190-73CB-837E-A197E3FD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292" y="209550"/>
            <a:ext cx="8576945" cy="492443"/>
          </a:xfrm>
        </p:spPr>
        <p:txBody>
          <a:bodyPr/>
          <a:lstStyle/>
          <a:p>
            <a:pPr algn="ctr"/>
            <a:r>
              <a:rPr lang="en-US" dirty="0"/>
              <a:t>PSMA PET Scans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6CE9BF-7DBE-83A5-0041-C1C620E8164C}"/>
              </a:ext>
            </a:extLst>
          </p:cNvPr>
          <p:cNvSpPr txBox="1"/>
          <p:nvPr/>
        </p:nvSpPr>
        <p:spPr>
          <a:xfrm>
            <a:off x="457237" y="784681"/>
            <a:ext cx="83820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863" lvl="1" indent="-169863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PSMA PET scan, which is performed along with a CT or MRI, is a picture of all the places in your body where there are prostate cancer cells that express PSMA; this scan tells your doctors if a PSMA-targeting drug might effectively treat your prostate cancer.</a:t>
            </a:r>
          </a:p>
          <a:p>
            <a:pPr marL="169863" lvl="1" indent="-169863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863" lvl="1" indent="-169863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will receive a radioactive dye, or “radiotracer”, through an IV at the time of this test; these radiotracers (such as </a:t>
            </a:r>
            <a:r>
              <a:rPr lang="en-US" sz="1600" dirty="0" err="1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flotufolastat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F18 [brand name POSLUMA®], 68Gallium PSMA-11 “</a:t>
            </a:r>
            <a:r>
              <a:rPr lang="en-US" sz="1600" dirty="0" err="1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gozetotide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[brand names </a:t>
            </a:r>
            <a:r>
              <a:rPr lang="en-US" sz="1600" dirty="0" err="1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Illuccix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® or </a:t>
            </a:r>
            <a:r>
              <a:rPr lang="en-US" sz="1600" dirty="0" err="1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Locametz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®], or </a:t>
            </a:r>
            <a:r>
              <a:rPr lang="en-US" sz="1600" dirty="0" err="1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piflufolastat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F18 [brand name </a:t>
            </a:r>
            <a:r>
              <a:rPr lang="en-US" sz="1600" dirty="0" err="1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Pylarify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®]) will make areas of cancer </a:t>
            </a:r>
            <a:r>
              <a:rPr lang="en-US" sz="1600" i="1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appear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scan but they </a:t>
            </a:r>
            <a:r>
              <a:rPr lang="en-US" sz="1600" i="1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treat 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cancer.</a:t>
            </a:r>
          </a:p>
          <a:p>
            <a:pPr lvl="1"/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863" lvl="1" indent="-169863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most common places for prostate cancer to travel (or “metastasize”) to are the bones, liver, lungs, and lymph nodes.</a:t>
            </a:r>
          </a:p>
          <a:p>
            <a:pPr marL="457200" lvl="1"/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/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AA1FB7-FE8E-0A4C-9598-0D510CDC9D05}"/>
              </a:ext>
            </a:extLst>
          </p:cNvPr>
          <p:cNvSpPr txBox="1"/>
          <p:nvPr/>
        </p:nvSpPr>
        <p:spPr>
          <a:xfrm>
            <a:off x="457237" y="4857750"/>
            <a:ext cx="761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Gandaglia</a:t>
            </a:r>
            <a:r>
              <a:rPr lang="en-US" sz="1000" dirty="0"/>
              <a:t> G. </a:t>
            </a:r>
            <a:r>
              <a:rPr lang="en-US" sz="1000" i="1" dirty="0"/>
              <a:t>Prostate</a:t>
            </a:r>
            <a:r>
              <a:rPr lang="en-US" sz="1000" dirty="0"/>
              <a:t>. 2014;74(2):210-6. 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0857253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8A0EA-BB02-D4F0-BE04-5309AA931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0E3A8-426C-9A0C-E639-4305A5E22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292" y="209550"/>
            <a:ext cx="8576945" cy="492443"/>
          </a:xfrm>
        </p:spPr>
        <p:txBody>
          <a:bodyPr/>
          <a:lstStyle/>
          <a:p>
            <a:pPr algn="ctr"/>
            <a:r>
              <a:rPr lang="en-US" dirty="0"/>
              <a:t>PSMA-Targeting Radioligand Therapy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47E407-675F-8FD3-4E7F-E40237A84D5B}"/>
              </a:ext>
            </a:extLst>
          </p:cNvPr>
          <p:cNvSpPr txBox="1"/>
          <p:nvPr/>
        </p:nvSpPr>
        <p:spPr>
          <a:xfrm>
            <a:off x="457237" y="994410"/>
            <a:ext cx="83820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they work?</a:t>
            </a:r>
            <a:endParaRPr lang="en-US" sz="2000" b="1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863" lvl="1" indent="-169863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PSMA is a molecule found, or “expressed”, on some prostate cancer cells. PSMA-targeting treatments are given to patients through an IV and deliver a radioactive cancer-killing radioligand drug (such as lutetium-177) directly to prostate cancer cells that express PSMA.</a:t>
            </a:r>
          </a:p>
          <a:p>
            <a:pPr lvl="1"/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/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/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1026" name="Picture 2" descr="Mechanism of action of lutetium-177-labeled prostate-specific membrane antigen: PSMA-617 targeting ligand radiolabeled with [177Lu] binds to PSMA molecule on the prostate cancer cell membrane &gt;177Lu-atom releases ß and γ particles &gt; DNA damage &gt; cell death.&#10;[177Lu], lutetium-177; PSMA, prostate-specific membrane antigen.">
            <a:extLst>
              <a:ext uri="{FF2B5EF4-FFF2-40B4-BE49-F238E27FC236}">
                <a16:creationId xmlns:a16="http://schemas.microsoft.com/office/drawing/2014/main" id="{5A5AC849-4CAC-FA24-289E-FE697A045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17" y="2647950"/>
            <a:ext cx="2981325" cy="166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LUVICTO, healthy cells, and PSMA+ cancer cells">
            <a:extLst>
              <a:ext uri="{FF2B5EF4-FFF2-40B4-BE49-F238E27FC236}">
                <a16:creationId xmlns:a16="http://schemas.microsoft.com/office/drawing/2014/main" id="{92E4B0F8-0B83-DD01-5FBC-99191F1B50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097" y="2240325"/>
            <a:ext cx="2857500" cy="2070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088732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12319-1307-BFA3-58A9-0965D5BFD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35438-1F9A-B97C-3EDF-E93D46EB5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2400" y="209550"/>
            <a:ext cx="8991637" cy="430887"/>
          </a:xfrm>
        </p:spPr>
        <p:txBody>
          <a:bodyPr/>
          <a:lstStyle/>
          <a:p>
            <a:pPr algn="ctr"/>
            <a:r>
              <a:rPr lang="en-US" sz="2800" dirty="0"/>
              <a:t>PSMA-Targeting Radioligand Therapy (cont’d)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4E94D8-BAD9-7C00-3AEF-0D09D6F9299D}"/>
              </a:ext>
            </a:extLst>
          </p:cNvPr>
          <p:cNvSpPr txBox="1"/>
          <p:nvPr/>
        </p:nvSpPr>
        <p:spPr>
          <a:xfrm>
            <a:off x="457237" y="1037094"/>
            <a:ext cx="8382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they called?</a:t>
            </a:r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38" lvl="1" indent="-2286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PSMA-targeting treatments may also be referred to as </a:t>
            </a:r>
            <a:r>
              <a:rPr lang="en-US" sz="1600" b="1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radiopharmaceutical 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600" b="1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radioligand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therapies.</a:t>
            </a:r>
          </a:p>
          <a:p>
            <a:pPr marL="58738" lvl="1"/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38" lvl="1" indent="-2286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Lutetium Lu-177 </a:t>
            </a:r>
            <a:r>
              <a:rPr lang="en-US" sz="1600" b="1" dirty="0" err="1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vipivotide</a:t>
            </a:r>
            <a:r>
              <a:rPr lang="en-US" sz="1600" b="1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tetraxetan 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(or “177Lu-PSMA-617”, brand name, </a:t>
            </a:r>
            <a:r>
              <a:rPr lang="en-US" sz="1600" dirty="0" err="1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Pluvicto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®) is an FDA-approved PSMA-targeting treatment for prostate cancer.</a:t>
            </a:r>
          </a:p>
          <a:p>
            <a:pPr marL="58738" lvl="1"/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38" lvl="1" indent="-2286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other PSMA-targeting treatments in development, including 177Lu-PNT2002, </a:t>
            </a:r>
            <a:r>
              <a:rPr lang="pt-BR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177Lu-PSMA-I&amp;T,</a:t>
            </a: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Lu-rhPSMA-10.1, that you may receive as part of a clinical trial.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Information</a:t>
            </a:r>
            <a:r>
              <a:rPr lang="en-US" sz="1600" spc="-3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to</a:t>
            </a:r>
            <a:r>
              <a:rPr lang="en-US" sz="1600" spc="-4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consider</a:t>
            </a:r>
            <a:r>
              <a:rPr lang="en-US" sz="1600" spc="-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when</a:t>
            </a:r>
            <a:r>
              <a:rPr lang="en-US" sz="1600" spc="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deciding</a:t>
            </a:r>
            <a:r>
              <a:rPr lang="en-US" sz="1600" spc="-1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if</a:t>
            </a:r>
            <a:r>
              <a:rPr lang="en-US" sz="1600" spc="-4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a</a:t>
            </a:r>
            <a:r>
              <a:rPr lang="en-US" sz="1600" spc="-3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clinical</a:t>
            </a:r>
            <a:r>
              <a:rPr lang="en-US"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trial</a:t>
            </a:r>
            <a:r>
              <a:rPr lang="en-US" sz="1600" spc="-4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is</a:t>
            </a:r>
            <a:r>
              <a:rPr lang="en-US" sz="1600" spc="-3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appropriate</a:t>
            </a:r>
            <a:r>
              <a:rPr lang="en-US"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spc="-25" dirty="0">
                <a:solidFill>
                  <a:srgbClr val="13467D"/>
                </a:solidFill>
                <a:latin typeface="Arial"/>
                <a:cs typeface="Arial"/>
              </a:rPr>
              <a:t>for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you</a:t>
            </a:r>
            <a:r>
              <a:rPr lang="en-US" sz="1600" spc="-2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is</a:t>
            </a:r>
            <a:r>
              <a:rPr lang="en-US" sz="1600" spc="-30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dirty="0">
                <a:solidFill>
                  <a:srgbClr val="13467D"/>
                </a:solidFill>
                <a:latin typeface="Arial"/>
                <a:cs typeface="Arial"/>
              </a:rPr>
              <a:t>available</a:t>
            </a:r>
            <a:r>
              <a:rPr lang="en-US" sz="1600" spc="-5" dirty="0">
                <a:solidFill>
                  <a:srgbClr val="13467D"/>
                </a:solidFill>
                <a:latin typeface="Arial"/>
                <a:cs typeface="Arial"/>
              </a:rPr>
              <a:t> </a:t>
            </a:r>
            <a:r>
              <a:rPr lang="en-US" sz="1600" spc="-25" dirty="0">
                <a:solidFill>
                  <a:srgbClr val="13467D"/>
                </a:solidFill>
                <a:latin typeface="Arial"/>
                <a:cs typeface="Arial"/>
              </a:rPr>
              <a:t>at: </a:t>
            </a:r>
            <a:r>
              <a:rPr lang="en-US" sz="1600" dirty="0">
                <a:latin typeface="Arial"/>
                <a:cs typeface="Arial"/>
                <a:hlinkClick r:id="rId4"/>
              </a:rPr>
              <a:t>https://www.cancer.org/content/dam/cancer-org/cancer-control/en/booklets-flyers/clinical-trials.pdf</a:t>
            </a:r>
            <a:r>
              <a:rPr lang="en-US" sz="1600" dirty="0">
                <a:latin typeface="Arial"/>
                <a:cs typeface="Arial"/>
              </a:rPr>
              <a:t>.</a:t>
            </a:r>
            <a:r>
              <a:rPr lang="en-US" sz="1600" spc="-25" dirty="0">
                <a:latin typeface="Arial"/>
                <a:cs typeface="Arial"/>
              </a:rPr>
              <a:t> </a:t>
            </a:r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/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68BCAD-7BF0-8702-06B9-756F209A07B1}"/>
              </a:ext>
            </a:extLst>
          </p:cNvPr>
          <p:cNvSpPr txBox="1"/>
          <p:nvPr/>
        </p:nvSpPr>
        <p:spPr>
          <a:xfrm>
            <a:off x="457237" y="4857750"/>
            <a:ext cx="761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FDA expands </a:t>
            </a:r>
            <a:r>
              <a:rPr lang="en-US" sz="1000" dirty="0" err="1"/>
              <a:t>Pluvicto’s</a:t>
            </a:r>
            <a:r>
              <a:rPr lang="en-US" sz="1000" dirty="0"/>
              <a:t> metastatic castration-resistant prostate cancer indication. Accessed July 15, 2025. 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19059328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1800807-86C9-338E-B605-492DF9A4A665}"/>
              </a:ext>
            </a:extLst>
          </p:cNvPr>
          <p:cNvSpPr txBox="1"/>
          <p:nvPr/>
        </p:nvSpPr>
        <p:spPr>
          <a:xfrm>
            <a:off x="413657" y="132090"/>
            <a:ext cx="81207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PSMA-Targeting Radioligand Therapy: Side Effects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48ED39-7025-18A6-D6E1-D67788C83267}"/>
              </a:ext>
            </a:extLst>
          </p:cNvPr>
          <p:cNvSpPr txBox="1"/>
          <p:nvPr/>
        </p:nvSpPr>
        <p:spPr>
          <a:xfrm>
            <a:off x="457237" y="1037094"/>
            <a:ext cx="83820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38" lvl="1" indent="-2286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Fatigue, dry mouth, nausea, back/joint pain, diarrhea or constipation, low blood counts</a:t>
            </a:r>
          </a:p>
          <a:p>
            <a:pPr marL="58738" lvl="1"/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38" lvl="1" indent="-2286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oncology team may discuss additional side effects</a:t>
            </a:r>
          </a:p>
          <a:p>
            <a:pPr marL="58738" lvl="1"/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38" lvl="1" indent="-2286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to ask your oncology providers who to contact with concerns and which side effects need to be reported immediately versus at your next visit </a:t>
            </a:r>
          </a:p>
          <a:p>
            <a:pPr marL="58738" lvl="1"/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38" lvl="1" indent="-2286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that you have the contact information for your oncology providers, including a way to contact them outside of regular business hours if needed</a:t>
            </a:r>
          </a:p>
          <a:p>
            <a:pPr marL="287338" lvl="1" indent="-22860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346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38" lvl="1" indent="-2286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346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that you review and observe the special radiation safety instructions provided by your treatment center</a:t>
            </a:r>
            <a:endParaRPr lang="en-US" sz="1600" dirty="0">
              <a:solidFill>
                <a:srgbClr val="13467D"/>
              </a:solidFill>
              <a:latin typeface="Arial"/>
              <a:cs typeface="Arial"/>
            </a:endParaRPr>
          </a:p>
          <a:p>
            <a:pPr marL="287338" lvl="1" indent="-2286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A3166D-722E-88A1-104A-EF9E6CC7E035}"/>
              </a:ext>
            </a:extLst>
          </p:cNvPr>
          <p:cNvSpPr txBox="1"/>
          <p:nvPr/>
        </p:nvSpPr>
        <p:spPr>
          <a:xfrm>
            <a:off x="457237" y="4857750"/>
            <a:ext cx="761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Sartor O. </a:t>
            </a:r>
            <a:r>
              <a:rPr lang="en-US" sz="1000" i="1" dirty="0"/>
              <a:t>New Engl J Med</a:t>
            </a:r>
            <a:r>
              <a:rPr lang="en-US" sz="1000" dirty="0"/>
              <a:t>. 2021;385(12):1091-1103.. </a:t>
            </a:r>
          </a:p>
          <a:p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5557</TotalTime>
  <Words>949</Words>
  <Application>Microsoft Office PowerPoint</Application>
  <PresentationFormat>On-screen Show (16:9)</PresentationFormat>
  <Paragraphs>85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Courier New</vt:lpstr>
      <vt:lpstr>Office Theme</vt:lpstr>
      <vt:lpstr>PowerPoint Presentation</vt:lpstr>
      <vt:lpstr>Introduction</vt:lpstr>
      <vt:lpstr>Shared Decision-Making</vt:lpstr>
      <vt:lpstr>PSMA-Targeting Radioligand Therapy: Abbreviations</vt:lpstr>
      <vt:lpstr>PSMA-Targeting Radioligand Therapy</vt:lpstr>
      <vt:lpstr>PSMA PET Scans</vt:lpstr>
      <vt:lpstr>PSMA-Targeting Radioligand Therapy</vt:lpstr>
      <vt:lpstr>PSMA-Targeting Radioligand Therapy (cont’d)</vt:lpstr>
      <vt:lpstr>PowerPoint Presentation</vt:lpstr>
      <vt:lpstr>Reliable Online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Flick</dc:creator>
  <cp:lastModifiedBy>Claire Griffiths, MD, MPH</cp:lastModifiedBy>
  <cp:revision>12</cp:revision>
  <dcterms:created xsi:type="dcterms:W3CDTF">2024-03-28T15:51:25Z</dcterms:created>
  <dcterms:modified xsi:type="dcterms:W3CDTF">2025-09-04T20:32:56Z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2022-10-07T00:00:00Z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2024-03-28T00:00:00Z</vt:filetime>
  </property>
  <property fmtid="{D5CDD505-2E9C-101B-9397-08002B2CF9AE}" pid="5" name="Producer">
    <vt:lpwstr>Microsoft® PowerPoint® for Microsoft 365</vt:lpwstr>
  </property>
</Properties>
</file>