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2"/>
  </p:notesMasterIdLst>
  <p:sldIdLst>
    <p:sldId id="256" r:id="rId2"/>
    <p:sldId id="258" r:id="rId3"/>
    <p:sldId id="257" r:id="rId4"/>
    <p:sldId id="262" r:id="rId5"/>
    <p:sldId id="259" r:id="rId6"/>
    <p:sldId id="274" r:id="rId7"/>
    <p:sldId id="275" r:id="rId8"/>
    <p:sldId id="260" r:id="rId9"/>
    <p:sldId id="261" r:id="rId10"/>
    <p:sldId id="263" r:id="rId11"/>
    <p:sldId id="264" r:id="rId12"/>
    <p:sldId id="265" r:id="rId13"/>
    <p:sldId id="266" r:id="rId14"/>
    <p:sldId id="267" r:id="rId15"/>
    <p:sldId id="268" r:id="rId16"/>
    <p:sldId id="269" r:id="rId17"/>
    <p:sldId id="270" r:id="rId18"/>
    <p:sldId id="271" r:id="rId19"/>
    <p:sldId id="273" r:id="rId20"/>
    <p:sldId id="272"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9" d="100"/>
          <a:sy n="79" d="100"/>
        </p:scale>
        <p:origin x="8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49D648-6BE7-4A6F-8990-BE10AA7B0E54}" type="datetimeFigureOut">
              <a:rPr lang="en-US" smtClean="0"/>
              <a:t>3/6/2026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1D41B6-23EC-473E-B6DD-BDDCA2CFD5B2}" type="slidenum">
              <a:rPr lang="en-US" smtClean="0"/>
              <a:t>‹#›</a:t>
            </a:fld>
            <a:endParaRPr lang="en-US"/>
          </a:p>
        </p:txBody>
      </p:sp>
    </p:spTree>
    <p:extLst>
      <p:ext uri="{BB962C8B-B14F-4D97-AF65-F5344CB8AC3E}">
        <p14:creationId xmlns:p14="http://schemas.microsoft.com/office/powerpoint/2010/main" val="1775528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1D41B6-23EC-473E-B6DD-BDDCA2CFD5B2}" type="slidenum">
              <a:rPr lang="en-US" smtClean="0"/>
              <a:t>11</a:t>
            </a:fld>
            <a:endParaRPr lang="en-US"/>
          </a:p>
        </p:txBody>
      </p:sp>
    </p:spTree>
    <p:extLst>
      <p:ext uri="{BB962C8B-B14F-4D97-AF65-F5344CB8AC3E}">
        <p14:creationId xmlns:p14="http://schemas.microsoft.com/office/powerpoint/2010/main" val="26556774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3/6/2026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3/6/2026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96DFF08F-DC6B-4601-B491-B0F83F6DD2DA}" type="datetimeFigureOut">
              <a:rPr lang="en-US" dirty="0"/>
              <a:t>3/6/2026</a:t>
            </a:fld>
            <a:endParaRPr lang="en-US" dirty="0"/>
          </a:p>
        </p:txBody>
      </p:sp>
      <p:sp>
        <p:nvSpPr>
          <p:cNvPr id="5" name="Footer Placeholder 4"/>
          <p:cNvSpPr>
            <a:spLocks noGrp="1"/>
          </p:cNvSpPr>
          <p:nvPr>
            <p:ph type="ftr" sz="quarter" idx="11"/>
          </p:nvPr>
        </p:nvSpPr>
        <p:spPr>
          <a:xfrm>
            <a:off x="3776135" y="6422854"/>
            <a:ext cx="4279669" cy="365125"/>
          </a:xfrm>
        </p:spPr>
        <p:txBody>
          <a:bodyPr/>
          <a:lstStyle/>
          <a:p>
            <a:endParaRPr lang="en-US" dirty="0"/>
          </a:p>
        </p:txBody>
      </p:sp>
      <p:sp>
        <p:nvSpPr>
          <p:cNvPr id="6" name="Slide Number Placeholder 5"/>
          <p:cNvSpPr>
            <a:spLocks noGrp="1"/>
          </p:cNvSpPr>
          <p:nvPr>
            <p:ph type="sldNum" sz="quarter" idx="12"/>
          </p:nvPr>
        </p:nvSpPr>
        <p:spPr>
          <a:xfrm>
            <a:off x="8073048" y="6422854"/>
            <a:ext cx="879759" cy="365125"/>
          </a:xfrm>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3/6/2026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96DFF08F-DC6B-4601-B491-B0F83F6DD2DA}" type="datetimeFigureOut">
              <a:rPr lang="en-US" dirty="0"/>
              <a:pPr/>
              <a:t>3/6/2026</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3/6/2026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3/6/2026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3/6/2026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3/6/2026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3/6/2026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3/6/2026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96DFF08F-DC6B-4601-B491-B0F83F6DD2DA}" type="datetimeFigureOut">
              <a:rPr lang="en-US" dirty="0"/>
              <a:pPr/>
              <a:t>3/6/2026</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4FAB73BC-B049-4115-A692-8D63A059BFB8}"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F2133-1E8B-C69D-3AE1-FA1943A1E61F}"/>
              </a:ext>
            </a:extLst>
          </p:cNvPr>
          <p:cNvSpPr>
            <a:spLocks noGrp="1"/>
          </p:cNvSpPr>
          <p:nvPr>
            <p:ph type="ctrTitle"/>
          </p:nvPr>
        </p:nvSpPr>
        <p:spPr/>
        <p:txBody>
          <a:bodyPr/>
          <a:lstStyle/>
          <a:p>
            <a:r>
              <a:rPr lang="en-US" dirty="0"/>
              <a:t>THE APOSTOLIC CHURCH-GH</a:t>
            </a:r>
            <a:br>
              <a:rPr lang="en-US" dirty="0"/>
            </a:br>
            <a:r>
              <a:rPr lang="en-US" dirty="0"/>
              <a:t>KUMASI NORTH AREA</a:t>
            </a:r>
          </a:p>
        </p:txBody>
      </p:sp>
      <p:sp>
        <p:nvSpPr>
          <p:cNvPr id="3" name="Subtitle 2">
            <a:extLst>
              <a:ext uri="{FF2B5EF4-FFF2-40B4-BE49-F238E27FC236}">
                <a16:creationId xmlns:a16="http://schemas.microsoft.com/office/drawing/2014/main" id="{236B5DDA-05BE-7021-E911-85602CFF5277}"/>
              </a:ext>
            </a:extLst>
          </p:cNvPr>
          <p:cNvSpPr>
            <a:spLocks noGrp="1"/>
          </p:cNvSpPr>
          <p:nvPr>
            <p:ph type="subTitle" idx="1"/>
          </p:nvPr>
        </p:nvSpPr>
        <p:spPr>
          <a:xfrm>
            <a:off x="220493" y="4093526"/>
            <a:ext cx="10596663" cy="1309255"/>
          </a:xfrm>
        </p:spPr>
        <p:txBody>
          <a:bodyPr/>
          <a:lstStyle/>
          <a:p>
            <a:r>
              <a:rPr lang="en-US" dirty="0"/>
              <a:t>c</a:t>
            </a:r>
          </a:p>
          <a:p>
            <a:r>
              <a:rPr lang="en-US" dirty="0"/>
              <a:t> 6</a:t>
            </a:r>
            <a:r>
              <a:rPr lang="en-US" baseline="30000" dirty="0"/>
              <a:t>TH</a:t>
            </a:r>
            <a:r>
              <a:rPr lang="en-US" dirty="0"/>
              <a:t> MARCH 2026</a:t>
            </a:r>
          </a:p>
        </p:txBody>
      </p:sp>
    </p:spTree>
    <p:extLst>
      <p:ext uri="{BB962C8B-B14F-4D97-AF65-F5344CB8AC3E}">
        <p14:creationId xmlns:p14="http://schemas.microsoft.com/office/powerpoint/2010/main" val="3842413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7CDFD-5051-A275-12EB-9E624CD18973}"/>
              </a:ext>
            </a:extLst>
          </p:cNvPr>
          <p:cNvSpPr>
            <a:spLocks noGrp="1"/>
          </p:cNvSpPr>
          <p:nvPr>
            <p:ph type="title"/>
          </p:nvPr>
        </p:nvSpPr>
        <p:spPr/>
        <p:txBody>
          <a:bodyPr/>
          <a:lstStyle/>
          <a:p>
            <a:r>
              <a:rPr lang="en-US" dirty="0"/>
              <a:t>CHURCH LEADERS AND CHURCH GROWTH</a:t>
            </a:r>
          </a:p>
        </p:txBody>
      </p:sp>
      <p:sp>
        <p:nvSpPr>
          <p:cNvPr id="3" name="Text Placeholder 2">
            <a:extLst>
              <a:ext uri="{FF2B5EF4-FFF2-40B4-BE49-F238E27FC236}">
                <a16:creationId xmlns:a16="http://schemas.microsoft.com/office/drawing/2014/main" id="{67785B85-4437-2997-54DF-9C3814B3A31C}"/>
              </a:ext>
            </a:extLst>
          </p:cNvPr>
          <p:cNvSpPr>
            <a:spLocks noGrp="1"/>
          </p:cNvSpPr>
          <p:nvPr>
            <p:ph type="body" idx="1"/>
          </p:nvPr>
        </p:nvSpPr>
        <p:spPr/>
        <p:txBody>
          <a:bodyPr>
            <a:noAutofit/>
          </a:bodyPr>
          <a:lstStyle/>
          <a:p>
            <a:r>
              <a:rPr lang="en-US" sz="4000" dirty="0"/>
              <a:t>THE ROLE OF THE PRESBYTERY, LEADERS OF MOVEMENTS, MINISTRIES AND GROUPS</a:t>
            </a:r>
          </a:p>
        </p:txBody>
      </p:sp>
    </p:spTree>
    <p:extLst>
      <p:ext uri="{BB962C8B-B14F-4D97-AF65-F5344CB8AC3E}">
        <p14:creationId xmlns:p14="http://schemas.microsoft.com/office/powerpoint/2010/main" val="23240456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604B1-C79B-CE4D-44BE-D5341BF2AF74}"/>
              </a:ext>
            </a:extLst>
          </p:cNvPr>
          <p:cNvSpPr>
            <a:spLocks noGrp="1"/>
          </p:cNvSpPr>
          <p:nvPr>
            <p:ph type="title"/>
          </p:nvPr>
        </p:nvSpPr>
        <p:spPr/>
        <p:txBody>
          <a:bodyPr/>
          <a:lstStyle/>
          <a:p>
            <a:r>
              <a:rPr lang="en-US" dirty="0"/>
              <a:t>THE role of the LEADER</a:t>
            </a:r>
          </a:p>
        </p:txBody>
      </p:sp>
      <p:sp>
        <p:nvSpPr>
          <p:cNvPr id="3" name="Content Placeholder 2">
            <a:extLst>
              <a:ext uri="{FF2B5EF4-FFF2-40B4-BE49-F238E27FC236}">
                <a16:creationId xmlns:a16="http://schemas.microsoft.com/office/drawing/2014/main" id="{E6F24A5C-2A55-8344-B101-11753C68A740}"/>
              </a:ext>
            </a:extLst>
          </p:cNvPr>
          <p:cNvSpPr>
            <a:spLocks noGrp="1"/>
          </p:cNvSpPr>
          <p:nvPr>
            <p:ph idx="1"/>
          </p:nvPr>
        </p:nvSpPr>
        <p:spPr>
          <a:xfrm>
            <a:off x="1202918" y="2011679"/>
            <a:ext cx="10100622" cy="4749043"/>
          </a:xfrm>
        </p:spPr>
        <p:txBody>
          <a:bodyPr>
            <a:noAutofit/>
          </a:bodyPr>
          <a:lstStyle/>
          <a:p>
            <a:r>
              <a:rPr lang="en-US" sz="2400" dirty="0"/>
              <a:t>1. The leader is the head of the church or the movement, ministry or group and the progress of the group rests on him. Examples are Presiding Elders, Movements and Ministries’ Leaders).</a:t>
            </a:r>
          </a:p>
          <a:p>
            <a:r>
              <a:rPr lang="en-US" sz="2400" dirty="0"/>
              <a:t>2. The leader must seek the welfare of the members of the group (Jeremiah 3:15)</a:t>
            </a:r>
          </a:p>
          <a:p>
            <a:r>
              <a:rPr lang="en-US" sz="2400" dirty="0"/>
              <a:t>3. The leader must prioritize the welfare of the members. (Matthew 19:27-29).</a:t>
            </a:r>
          </a:p>
          <a:p>
            <a:r>
              <a:rPr lang="en-US" sz="2400" dirty="0"/>
              <a:t>4. The duties of the leader depends on the group that he is leading</a:t>
            </a:r>
          </a:p>
          <a:p>
            <a:r>
              <a:rPr lang="en-US" sz="2400" dirty="0"/>
              <a:t>5. The leader must see to the growth of the group. The more the members, the more relevant the leader.</a:t>
            </a:r>
          </a:p>
          <a:p>
            <a:r>
              <a:rPr lang="en-US" sz="2800" dirty="0"/>
              <a:t>6. </a:t>
            </a:r>
            <a:r>
              <a:rPr lang="en-US" sz="2400" dirty="0"/>
              <a:t>The leader must </a:t>
            </a:r>
            <a:r>
              <a:rPr lang="en-US" sz="2400" dirty="0" err="1"/>
              <a:t>endeavour</a:t>
            </a:r>
            <a:r>
              <a:rPr lang="en-US" sz="2400" dirty="0"/>
              <a:t> to be ahead of the group members</a:t>
            </a:r>
          </a:p>
        </p:txBody>
      </p:sp>
    </p:spTree>
    <p:extLst>
      <p:ext uri="{BB962C8B-B14F-4D97-AF65-F5344CB8AC3E}">
        <p14:creationId xmlns:p14="http://schemas.microsoft.com/office/powerpoint/2010/main" val="3318529941"/>
      </p:ext>
    </p:extLst>
  </p:cSld>
  <p:clrMapOvr>
    <a:masterClrMapping/>
  </p:clrMapOvr>
  <p:transition spd="slow">
    <p:comb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B913D-FDB6-07F6-9809-7765314237FA}"/>
              </a:ext>
            </a:extLst>
          </p:cNvPr>
          <p:cNvSpPr>
            <a:spLocks noGrp="1"/>
          </p:cNvSpPr>
          <p:nvPr>
            <p:ph type="title"/>
          </p:nvPr>
        </p:nvSpPr>
        <p:spPr/>
        <p:txBody>
          <a:bodyPr/>
          <a:lstStyle/>
          <a:p>
            <a:r>
              <a:rPr lang="en-US" dirty="0"/>
              <a:t>The role of the leader continued</a:t>
            </a:r>
          </a:p>
        </p:txBody>
      </p:sp>
      <p:sp>
        <p:nvSpPr>
          <p:cNvPr id="3" name="Content Placeholder 2">
            <a:extLst>
              <a:ext uri="{FF2B5EF4-FFF2-40B4-BE49-F238E27FC236}">
                <a16:creationId xmlns:a16="http://schemas.microsoft.com/office/drawing/2014/main" id="{06DA8B28-8F08-BF28-105E-179292916493}"/>
              </a:ext>
            </a:extLst>
          </p:cNvPr>
          <p:cNvSpPr>
            <a:spLocks noGrp="1"/>
          </p:cNvSpPr>
          <p:nvPr>
            <p:ph idx="1"/>
          </p:nvPr>
        </p:nvSpPr>
        <p:spPr/>
        <p:txBody>
          <a:bodyPr/>
          <a:lstStyle/>
          <a:p>
            <a:r>
              <a:rPr lang="en-US" sz="2800" dirty="0"/>
              <a:t>7. The leader must be well versed in the practices and procedures of the Church or group</a:t>
            </a:r>
          </a:p>
          <a:p>
            <a:r>
              <a:rPr lang="en-US" sz="2800" dirty="0"/>
              <a:t>8. The resources required for the leader to excel is the membership; word of God, infilling of the Holy Spirit (Exodus 3:1-4; Joshua 1:8; Acts 1:8; Matthew 10:5-10, 40-42)</a:t>
            </a:r>
          </a:p>
          <a:p>
            <a:r>
              <a:rPr lang="en-US" sz="2800" dirty="0"/>
              <a:t>9. The leader must be both Spirit filled and Spirit led</a:t>
            </a:r>
          </a:p>
          <a:p>
            <a:r>
              <a:rPr lang="en-US" sz="2800" dirty="0"/>
              <a:t>10. The leader must leave his mark on the group.</a:t>
            </a:r>
          </a:p>
          <a:p>
            <a:endParaRPr lang="en-US" dirty="0"/>
          </a:p>
        </p:txBody>
      </p:sp>
    </p:spTree>
    <p:extLst>
      <p:ext uri="{BB962C8B-B14F-4D97-AF65-F5344CB8AC3E}">
        <p14:creationId xmlns:p14="http://schemas.microsoft.com/office/powerpoint/2010/main" val="42137211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EDD8F-C1AC-E3BC-A890-5F9B7E7C0E3A}"/>
              </a:ext>
            </a:extLst>
          </p:cNvPr>
          <p:cNvSpPr>
            <a:spLocks noGrp="1"/>
          </p:cNvSpPr>
          <p:nvPr>
            <p:ph type="title"/>
          </p:nvPr>
        </p:nvSpPr>
        <p:spPr/>
        <p:txBody>
          <a:bodyPr/>
          <a:lstStyle/>
          <a:p>
            <a:r>
              <a:rPr lang="en-US" dirty="0"/>
              <a:t>DUTIES OF THE LEADER</a:t>
            </a:r>
          </a:p>
        </p:txBody>
      </p:sp>
      <p:sp>
        <p:nvSpPr>
          <p:cNvPr id="3" name="Content Placeholder 2">
            <a:extLst>
              <a:ext uri="{FF2B5EF4-FFF2-40B4-BE49-F238E27FC236}">
                <a16:creationId xmlns:a16="http://schemas.microsoft.com/office/drawing/2014/main" id="{544B9124-85F2-C32F-B398-1388C3CAE26B}"/>
              </a:ext>
            </a:extLst>
          </p:cNvPr>
          <p:cNvSpPr>
            <a:spLocks noGrp="1"/>
          </p:cNvSpPr>
          <p:nvPr>
            <p:ph idx="1"/>
          </p:nvPr>
        </p:nvSpPr>
        <p:spPr/>
        <p:txBody>
          <a:bodyPr>
            <a:noAutofit/>
          </a:bodyPr>
          <a:lstStyle/>
          <a:p>
            <a:r>
              <a:rPr lang="en-US" sz="2800" dirty="0"/>
              <a:t>1. The leader together with his executives must plan for the group’s progress and growth</a:t>
            </a:r>
          </a:p>
          <a:p>
            <a:r>
              <a:rPr lang="en-US" sz="2800" dirty="0"/>
              <a:t>2. He must ensure that all the plans and </a:t>
            </a:r>
            <a:r>
              <a:rPr lang="en-US" sz="2800" dirty="0" err="1"/>
              <a:t>programmes</a:t>
            </a:r>
            <a:r>
              <a:rPr lang="en-US" sz="2800" dirty="0"/>
              <a:t> of the group are executed faithfully and timely</a:t>
            </a:r>
          </a:p>
          <a:p>
            <a:r>
              <a:rPr lang="en-US" sz="2800" dirty="0"/>
              <a:t>3. The leader must be visionary</a:t>
            </a:r>
          </a:p>
          <a:p>
            <a:r>
              <a:rPr lang="en-US" sz="2800" dirty="0"/>
              <a:t>4. The leader is the spokesperson of the group (Exodus 4:14-16)</a:t>
            </a:r>
          </a:p>
          <a:p>
            <a:r>
              <a:rPr lang="en-US" sz="2800" dirty="0"/>
              <a:t>5. The leader must fight for, and defend the group always</a:t>
            </a:r>
          </a:p>
          <a:p>
            <a:r>
              <a:rPr lang="en-US" sz="2800" dirty="0"/>
              <a:t>6. The leader must supervise their group members to carry out their duties</a:t>
            </a:r>
          </a:p>
        </p:txBody>
      </p:sp>
    </p:spTree>
    <p:extLst>
      <p:ext uri="{BB962C8B-B14F-4D97-AF65-F5344CB8AC3E}">
        <p14:creationId xmlns:p14="http://schemas.microsoft.com/office/powerpoint/2010/main" val="28851376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8C887-A4FF-F066-CBD7-661F6C705F72}"/>
              </a:ext>
            </a:extLst>
          </p:cNvPr>
          <p:cNvSpPr>
            <a:spLocks noGrp="1"/>
          </p:cNvSpPr>
          <p:nvPr>
            <p:ph type="title"/>
          </p:nvPr>
        </p:nvSpPr>
        <p:spPr/>
        <p:txBody>
          <a:bodyPr/>
          <a:lstStyle/>
          <a:p>
            <a:r>
              <a:rPr lang="en-US" dirty="0"/>
              <a:t>Duties of leader continued</a:t>
            </a:r>
          </a:p>
        </p:txBody>
      </p:sp>
      <p:sp>
        <p:nvSpPr>
          <p:cNvPr id="3" name="Content Placeholder 2">
            <a:extLst>
              <a:ext uri="{FF2B5EF4-FFF2-40B4-BE49-F238E27FC236}">
                <a16:creationId xmlns:a16="http://schemas.microsoft.com/office/drawing/2014/main" id="{ED015AAA-65E2-4888-8068-0C0C228DF13F}"/>
              </a:ext>
            </a:extLst>
          </p:cNvPr>
          <p:cNvSpPr>
            <a:spLocks noGrp="1"/>
          </p:cNvSpPr>
          <p:nvPr>
            <p:ph idx="1"/>
          </p:nvPr>
        </p:nvSpPr>
        <p:spPr/>
        <p:txBody>
          <a:bodyPr/>
          <a:lstStyle/>
          <a:p>
            <a:r>
              <a:rPr lang="en-US" dirty="0"/>
              <a:t>7. The leader is the coordinator of the group's activities</a:t>
            </a:r>
          </a:p>
          <a:p>
            <a:r>
              <a:rPr lang="en-US" dirty="0"/>
              <a:t>8. The leader must be reliant upon God and be prayerful and not ‘</a:t>
            </a:r>
            <a:r>
              <a:rPr lang="en-US" dirty="0" err="1"/>
              <a:t>complaintful</a:t>
            </a:r>
            <a:r>
              <a:rPr lang="en-US" dirty="0"/>
              <a:t>’ (1 Kings 19:13-16; 18:36-39; 42-46)</a:t>
            </a:r>
          </a:p>
          <a:p>
            <a:r>
              <a:rPr lang="en-US" dirty="0"/>
              <a:t>9. The leader must always upgrade himself.</a:t>
            </a:r>
          </a:p>
          <a:p>
            <a:r>
              <a:rPr lang="en-US" dirty="0"/>
              <a:t>10. The leader must operate under the supervision of the authorities of the Church as the case may be.</a:t>
            </a:r>
          </a:p>
          <a:p>
            <a:r>
              <a:rPr lang="en-US" dirty="0"/>
              <a:t>11. The leader must subject himself to discipline.</a:t>
            </a:r>
          </a:p>
        </p:txBody>
      </p:sp>
    </p:spTree>
    <p:extLst>
      <p:ext uri="{BB962C8B-B14F-4D97-AF65-F5344CB8AC3E}">
        <p14:creationId xmlns:p14="http://schemas.microsoft.com/office/powerpoint/2010/main" val="189473296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93FE4-6996-2298-FD2A-B7B01CA20D1E}"/>
              </a:ext>
            </a:extLst>
          </p:cNvPr>
          <p:cNvSpPr>
            <a:spLocks noGrp="1"/>
          </p:cNvSpPr>
          <p:nvPr>
            <p:ph type="title"/>
          </p:nvPr>
        </p:nvSpPr>
        <p:spPr/>
        <p:txBody>
          <a:bodyPr/>
          <a:lstStyle/>
          <a:p>
            <a:r>
              <a:rPr lang="en-US" dirty="0"/>
              <a:t>THE ROLE OF THE EXECUTIVES OF THE CHURCH</a:t>
            </a:r>
          </a:p>
        </p:txBody>
      </p:sp>
      <p:sp>
        <p:nvSpPr>
          <p:cNvPr id="3" name="Content Placeholder 2">
            <a:extLst>
              <a:ext uri="{FF2B5EF4-FFF2-40B4-BE49-F238E27FC236}">
                <a16:creationId xmlns:a16="http://schemas.microsoft.com/office/drawing/2014/main" id="{B6F4767E-6A02-896A-C348-ACBB969BA56F}"/>
              </a:ext>
            </a:extLst>
          </p:cNvPr>
          <p:cNvSpPr>
            <a:spLocks noGrp="1"/>
          </p:cNvSpPr>
          <p:nvPr>
            <p:ph idx="1"/>
          </p:nvPr>
        </p:nvSpPr>
        <p:spPr>
          <a:xfrm>
            <a:off x="1202919" y="2011679"/>
            <a:ext cx="9784080" cy="4466941"/>
          </a:xfrm>
        </p:spPr>
        <p:txBody>
          <a:bodyPr>
            <a:normAutofit lnSpcReduction="10000"/>
          </a:bodyPr>
          <a:lstStyle/>
          <a:p>
            <a:r>
              <a:rPr lang="en-US" sz="2800" dirty="0"/>
              <a:t>1. The executives are the parliament, judiciary and the cabinet of the church (Acts 15:1-29)</a:t>
            </a:r>
          </a:p>
          <a:p>
            <a:r>
              <a:rPr lang="en-US" sz="2800" dirty="0"/>
              <a:t>2. The executives play a supporting role to the leaders of the church or group</a:t>
            </a:r>
          </a:p>
          <a:p>
            <a:r>
              <a:rPr lang="en-US" sz="2800" dirty="0"/>
              <a:t>3. All executive members have roles to play as stated in their letters of appointment or given to them by the leadership.</a:t>
            </a:r>
          </a:p>
          <a:p>
            <a:r>
              <a:rPr lang="en-US" sz="2800" dirty="0"/>
              <a:t>4. The executives together with the leader form the leadership</a:t>
            </a:r>
          </a:p>
          <a:p>
            <a:r>
              <a:rPr lang="en-US" sz="2800" dirty="0"/>
              <a:t>5. The executives help the leader to achieve his or her visions by being the hands and legs of the leader where the leader leader’s hands and legs cannot reach.</a:t>
            </a:r>
          </a:p>
          <a:p>
            <a:pPr marL="0" indent="0">
              <a:buNone/>
            </a:pPr>
            <a:endParaRPr lang="en-US" dirty="0"/>
          </a:p>
        </p:txBody>
      </p:sp>
    </p:spTree>
    <p:extLst>
      <p:ext uri="{BB962C8B-B14F-4D97-AF65-F5344CB8AC3E}">
        <p14:creationId xmlns:p14="http://schemas.microsoft.com/office/powerpoint/2010/main" val="302141252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85BAE-9753-7C28-3058-ACDE0AD4001E}"/>
              </a:ext>
            </a:extLst>
          </p:cNvPr>
          <p:cNvSpPr>
            <a:spLocks noGrp="1"/>
          </p:cNvSpPr>
          <p:nvPr>
            <p:ph type="title"/>
          </p:nvPr>
        </p:nvSpPr>
        <p:spPr/>
        <p:txBody>
          <a:bodyPr/>
          <a:lstStyle/>
          <a:p>
            <a:r>
              <a:rPr lang="en-US" dirty="0"/>
              <a:t>The role of the executives continued</a:t>
            </a:r>
          </a:p>
        </p:txBody>
      </p:sp>
      <p:sp>
        <p:nvSpPr>
          <p:cNvPr id="3" name="Content Placeholder 2">
            <a:extLst>
              <a:ext uri="{FF2B5EF4-FFF2-40B4-BE49-F238E27FC236}">
                <a16:creationId xmlns:a16="http://schemas.microsoft.com/office/drawing/2014/main" id="{0CC41109-FFDF-FE70-5081-049BBD05E778}"/>
              </a:ext>
            </a:extLst>
          </p:cNvPr>
          <p:cNvSpPr>
            <a:spLocks noGrp="1"/>
          </p:cNvSpPr>
          <p:nvPr>
            <p:ph idx="1"/>
          </p:nvPr>
        </p:nvSpPr>
        <p:spPr/>
        <p:txBody>
          <a:bodyPr>
            <a:normAutofit/>
          </a:bodyPr>
          <a:lstStyle/>
          <a:p>
            <a:r>
              <a:rPr lang="en-US" sz="2800" dirty="0"/>
              <a:t>6. The executives cannot implement their own individual decision unless sanctioned by the entire leadership or the leader</a:t>
            </a:r>
          </a:p>
          <a:p>
            <a:r>
              <a:rPr lang="en-US" sz="2800" dirty="0"/>
              <a:t>7. The executives must always receive briefing from the leader</a:t>
            </a:r>
          </a:p>
          <a:p>
            <a:r>
              <a:rPr lang="en-US" sz="2800" dirty="0"/>
              <a:t>8. The executives discharge the duties of the leader in his or her absence</a:t>
            </a:r>
          </a:p>
        </p:txBody>
      </p:sp>
    </p:spTree>
    <p:extLst>
      <p:ext uri="{BB962C8B-B14F-4D97-AF65-F5344CB8AC3E}">
        <p14:creationId xmlns:p14="http://schemas.microsoft.com/office/powerpoint/2010/main" val="269197700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3E67E-7424-D74C-6671-6CD2A1F875AE}"/>
              </a:ext>
            </a:extLst>
          </p:cNvPr>
          <p:cNvSpPr>
            <a:spLocks noGrp="1"/>
          </p:cNvSpPr>
          <p:nvPr>
            <p:ph type="title"/>
          </p:nvPr>
        </p:nvSpPr>
        <p:spPr/>
        <p:txBody>
          <a:bodyPr/>
          <a:lstStyle/>
          <a:p>
            <a:r>
              <a:rPr lang="en-US" dirty="0"/>
              <a:t>THE DUTIES OF THE EXECUTIVES</a:t>
            </a:r>
          </a:p>
        </p:txBody>
      </p:sp>
      <p:sp>
        <p:nvSpPr>
          <p:cNvPr id="3" name="Content Placeholder 2">
            <a:extLst>
              <a:ext uri="{FF2B5EF4-FFF2-40B4-BE49-F238E27FC236}">
                <a16:creationId xmlns:a16="http://schemas.microsoft.com/office/drawing/2014/main" id="{C4E737E0-FF55-C5FD-3262-23B86F5FB878}"/>
              </a:ext>
            </a:extLst>
          </p:cNvPr>
          <p:cNvSpPr>
            <a:spLocks noGrp="1"/>
          </p:cNvSpPr>
          <p:nvPr>
            <p:ph idx="1"/>
          </p:nvPr>
        </p:nvSpPr>
        <p:spPr>
          <a:xfrm>
            <a:off x="1047277" y="1972770"/>
            <a:ext cx="9939722" cy="4601054"/>
          </a:xfrm>
        </p:spPr>
        <p:txBody>
          <a:bodyPr>
            <a:noAutofit/>
          </a:bodyPr>
          <a:lstStyle/>
          <a:p>
            <a:r>
              <a:rPr lang="en-US" sz="2800" dirty="0"/>
              <a:t>1. The duty of the executive depends upon his calling, office or appointment letter.</a:t>
            </a:r>
          </a:p>
          <a:p>
            <a:r>
              <a:rPr lang="en-US" sz="2800" dirty="0"/>
              <a:t>2. The executives play mostly administrative rather than spiritual functions.</a:t>
            </a:r>
          </a:p>
          <a:p>
            <a:r>
              <a:rPr lang="en-US" sz="2800" dirty="0"/>
              <a:t>3. The executive together with the leader do legislate and execute policies, </a:t>
            </a:r>
            <a:r>
              <a:rPr lang="en-US" sz="2800" dirty="0" err="1"/>
              <a:t>programmes</a:t>
            </a:r>
            <a:r>
              <a:rPr lang="en-US" sz="2800" dirty="0"/>
              <a:t> and decisions and also dispense justice.</a:t>
            </a:r>
          </a:p>
          <a:p>
            <a:r>
              <a:rPr lang="en-US" sz="2800" dirty="0"/>
              <a:t>4. The executives work closely with the leader. </a:t>
            </a:r>
          </a:p>
          <a:p>
            <a:r>
              <a:rPr lang="en-US" sz="2800" dirty="0"/>
              <a:t>5. The executives carry out other duties that the leader is not qualified to do or has no time to do.</a:t>
            </a:r>
          </a:p>
        </p:txBody>
      </p:sp>
    </p:spTree>
    <p:extLst>
      <p:ext uri="{BB962C8B-B14F-4D97-AF65-F5344CB8AC3E}">
        <p14:creationId xmlns:p14="http://schemas.microsoft.com/office/powerpoint/2010/main" val="2958864248"/>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3277C-ECAA-A6C0-ABAB-1896E9B63C0E}"/>
              </a:ext>
            </a:extLst>
          </p:cNvPr>
          <p:cNvSpPr>
            <a:spLocks noGrp="1"/>
          </p:cNvSpPr>
          <p:nvPr>
            <p:ph type="title"/>
          </p:nvPr>
        </p:nvSpPr>
        <p:spPr/>
        <p:txBody>
          <a:bodyPr/>
          <a:lstStyle/>
          <a:p>
            <a:r>
              <a:rPr lang="en-US" dirty="0"/>
              <a:t>The duties of the executives continued</a:t>
            </a:r>
          </a:p>
        </p:txBody>
      </p:sp>
      <p:sp>
        <p:nvSpPr>
          <p:cNvPr id="3" name="Content Placeholder 2">
            <a:extLst>
              <a:ext uri="{FF2B5EF4-FFF2-40B4-BE49-F238E27FC236}">
                <a16:creationId xmlns:a16="http://schemas.microsoft.com/office/drawing/2014/main" id="{895691EA-7A10-904B-25F2-02800CCEF9DA}"/>
              </a:ext>
            </a:extLst>
          </p:cNvPr>
          <p:cNvSpPr>
            <a:spLocks noGrp="1"/>
          </p:cNvSpPr>
          <p:nvPr>
            <p:ph idx="1"/>
          </p:nvPr>
        </p:nvSpPr>
        <p:spPr/>
        <p:txBody>
          <a:bodyPr>
            <a:normAutofit/>
          </a:bodyPr>
          <a:lstStyle/>
          <a:p>
            <a:r>
              <a:rPr lang="en-US" sz="2800" dirty="0"/>
              <a:t>6. The executives operate under the guidance and leadership of the leader</a:t>
            </a:r>
          </a:p>
          <a:p>
            <a:r>
              <a:rPr lang="en-US" sz="2800" dirty="0"/>
              <a:t>7. Every executive member must work in furtherance of the vision of the leader as accepted by the leadership. No executive member is an island.</a:t>
            </a:r>
          </a:p>
          <a:p>
            <a:r>
              <a:rPr lang="en-US" sz="2800" dirty="0"/>
              <a:t>8. All executives ultimately report to the leader. The leader is the one who assesses the contributions of executives.</a:t>
            </a:r>
          </a:p>
        </p:txBody>
      </p:sp>
    </p:spTree>
    <p:extLst>
      <p:ext uri="{BB962C8B-B14F-4D97-AF65-F5344CB8AC3E}">
        <p14:creationId xmlns:p14="http://schemas.microsoft.com/office/powerpoint/2010/main" val="144130162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3B7D6-8A7F-3390-5443-FF4473D58329}"/>
              </a:ext>
            </a:extLst>
          </p:cNvPr>
          <p:cNvSpPr>
            <a:spLocks noGrp="1"/>
          </p:cNvSpPr>
          <p:nvPr>
            <p:ph type="title"/>
          </p:nvPr>
        </p:nvSpPr>
        <p:spPr/>
        <p:txBody>
          <a:bodyPr/>
          <a:lstStyle/>
          <a:p>
            <a:r>
              <a:rPr lang="en-US" dirty="0"/>
              <a:t>UNITY AND ORDER BRINGS GROWTH</a:t>
            </a:r>
          </a:p>
        </p:txBody>
      </p:sp>
      <p:sp>
        <p:nvSpPr>
          <p:cNvPr id="3" name="Content Placeholder 2">
            <a:extLst>
              <a:ext uri="{FF2B5EF4-FFF2-40B4-BE49-F238E27FC236}">
                <a16:creationId xmlns:a16="http://schemas.microsoft.com/office/drawing/2014/main" id="{74626EF9-4742-2B68-1E08-F9F0BEB16F89}"/>
              </a:ext>
            </a:extLst>
          </p:cNvPr>
          <p:cNvSpPr>
            <a:spLocks noGrp="1"/>
          </p:cNvSpPr>
          <p:nvPr>
            <p:ph idx="1"/>
          </p:nvPr>
        </p:nvSpPr>
        <p:spPr/>
        <p:txBody>
          <a:bodyPr>
            <a:normAutofit/>
          </a:bodyPr>
          <a:lstStyle/>
          <a:p>
            <a:r>
              <a:rPr lang="en-US" sz="2800" dirty="0"/>
              <a:t>1. The Church of God eschews divisions (Acts 5:39; 23:9; Mark 9:38-40)</a:t>
            </a:r>
          </a:p>
          <a:p>
            <a:r>
              <a:rPr lang="en-US" sz="2800" dirty="0"/>
              <a:t>2. Whenever there is division, there is chaos (Genesis 11:6-9)</a:t>
            </a:r>
          </a:p>
          <a:p>
            <a:r>
              <a:rPr lang="en-US" sz="2800" dirty="0"/>
              <a:t>3. Our God is a God of order (1 Corinthians 14;30,33,40)</a:t>
            </a:r>
          </a:p>
          <a:p>
            <a:r>
              <a:rPr lang="en-US" sz="2800" dirty="0"/>
              <a:t>4. Our God likes unity (Psalms 133:1-3;   John 13:34-35;  Acts 2:44)</a:t>
            </a:r>
          </a:p>
          <a:p>
            <a:r>
              <a:rPr lang="en-US" sz="2800" dirty="0"/>
              <a:t>5. Where there is unity and love the church grows (Acts 2:1-4, 37-41, 44,47; 5:12-15)</a:t>
            </a:r>
          </a:p>
        </p:txBody>
      </p:sp>
    </p:spTree>
    <p:extLst>
      <p:ext uri="{BB962C8B-B14F-4D97-AF65-F5344CB8AC3E}">
        <p14:creationId xmlns:p14="http://schemas.microsoft.com/office/powerpoint/2010/main" val="1925594809"/>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91C88-0356-C889-E566-76C10ADFF017}"/>
              </a:ext>
            </a:extLst>
          </p:cNvPr>
          <p:cNvSpPr>
            <a:spLocks noGrp="1"/>
          </p:cNvSpPr>
          <p:nvPr>
            <p:ph type="title"/>
          </p:nvPr>
        </p:nvSpPr>
        <p:spPr/>
        <p:txBody>
          <a:bodyPr/>
          <a:lstStyle/>
          <a:p>
            <a:r>
              <a:rPr lang="en-US" dirty="0"/>
              <a:t>THE ROLE OF LAY MINISTERS IN CHURCH GROWTH</a:t>
            </a:r>
          </a:p>
        </p:txBody>
      </p:sp>
      <p:sp>
        <p:nvSpPr>
          <p:cNvPr id="3" name="Text Placeholder 2">
            <a:extLst>
              <a:ext uri="{FF2B5EF4-FFF2-40B4-BE49-F238E27FC236}">
                <a16:creationId xmlns:a16="http://schemas.microsoft.com/office/drawing/2014/main" id="{70CD7EDC-FA85-FE40-0A2A-8CBAEFA6CE81}"/>
              </a:ext>
            </a:extLst>
          </p:cNvPr>
          <p:cNvSpPr>
            <a:spLocks noGrp="1"/>
          </p:cNvSpPr>
          <p:nvPr>
            <p:ph type="body" idx="1"/>
          </p:nvPr>
        </p:nvSpPr>
        <p:spPr/>
        <p:txBody>
          <a:bodyPr/>
          <a:lstStyle/>
          <a:p>
            <a:r>
              <a:rPr lang="en-US" dirty="0"/>
              <a:t>BY APOSTLE JOHANES VEGBA</a:t>
            </a:r>
          </a:p>
        </p:txBody>
      </p:sp>
    </p:spTree>
    <p:extLst>
      <p:ext uri="{BB962C8B-B14F-4D97-AF65-F5344CB8AC3E}">
        <p14:creationId xmlns:p14="http://schemas.microsoft.com/office/powerpoint/2010/main" val="4144178817"/>
      </p:ext>
    </p:extLst>
  </p:cSld>
  <p:clrMapOvr>
    <a:masterClrMapping/>
  </p:clrMapOvr>
  <p:transition spd="med">
    <p:pull/>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C5E02-2840-720C-FE5E-F62017957F53}"/>
              </a:ext>
            </a:extLst>
          </p:cNvPr>
          <p:cNvSpPr>
            <a:spLocks noGrp="1"/>
          </p:cNvSpPr>
          <p:nvPr>
            <p:ph type="title"/>
          </p:nvPr>
        </p:nvSpPr>
        <p:spPr/>
        <p:txBody>
          <a:bodyPr>
            <a:normAutofit fontScale="90000"/>
          </a:bodyPr>
          <a:lstStyle/>
          <a:p>
            <a:r>
              <a:rPr lang="en-US" dirty="0"/>
              <a:t>THANK YOU FOR YOUR ATTENTION</a:t>
            </a:r>
            <a:br>
              <a:rPr lang="en-US" dirty="0"/>
            </a:br>
            <a:r>
              <a:rPr lang="en-US" dirty="0"/>
              <a:t>GOD RICHLY BLESS YOU FOR COMING</a:t>
            </a:r>
            <a:br>
              <a:rPr lang="en-US"/>
            </a:br>
            <a:endParaRPr lang="en-US" dirty="0"/>
          </a:p>
        </p:txBody>
      </p:sp>
    </p:spTree>
    <p:extLst>
      <p:ext uri="{BB962C8B-B14F-4D97-AF65-F5344CB8AC3E}">
        <p14:creationId xmlns:p14="http://schemas.microsoft.com/office/powerpoint/2010/main" val="32969483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AB1AE-2AEB-58E8-8962-A1584E02A3B9}"/>
              </a:ext>
            </a:extLst>
          </p:cNvPr>
          <p:cNvSpPr>
            <a:spLocks noGrp="1"/>
          </p:cNvSpPr>
          <p:nvPr>
            <p:ph type="title"/>
          </p:nvPr>
        </p:nvSpPr>
        <p:spPr/>
        <p:txBody>
          <a:bodyPr/>
          <a:lstStyle/>
          <a:p>
            <a:r>
              <a:rPr lang="en-US" dirty="0"/>
              <a:t>WHAT IS THE CHURCH?</a:t>
            </a:r>
          </a:p>
        </p:txBody>
      </p:sp>
      <p:sp>
        <p:nvSpPr>
          <p:cNvPr id="3" name="Content Placeholder 2">
            <a:extLst>
              <a:ext uri="{FF2B5EF4-FFF2-40B4-BE49-F238E27FC236}">
                <a16:creationId xmlns:a16="http://schemas.microsoft.com/office/drawing/2014/main" id="{0DC9B90A-B36F-571C-946D-3DCC0A2980B3}"/>
              </a:ext>
            </a:extLst>
          </p:cNvPr>
          <p:cNvSpPr>
            <a:spLocks noGrp="1"/>
          </p:cNvSpPr>
          <p:nvPr>
            <p:ph idx="1"/>
          </p:nvPr>
        </p:nvSpPr>
        <p:spPr/>
        <p:txBody>
          <a:bodyPr>
            <a:normAutofit fontScale="92500"/>
          </a:bodyPr>
          <a:lstStyle/>
          <a:p>
            <a:r>
              <a:rPr lang="en-US" sz="2800" dirty="0"/>
              <a:t>1. The gathering of the called – </a:t>
            </a:r>
            <a:r>
              <a:rPr lang="en-US" sz="2800" i="1" dirty="0" err="1"/>
              <a:t>Ecclessia</a:t>
            </a:r>
            <a:r>
              <a:rPr lang="en-US" sz="2800" dirty="0"/>
              <a:t> (John 6:37; Matthew 16:18)</a:t>
            </a:r>
          </a:p>
          <a:p>
            <a:r>
              <a:rPr lang="en-US" sz="2800" dirty="0"/>
              <a:t>2. Those called are part of the Church.  The lively stones used in building the Church (1 Peter 2:4-5)</a:t>
            </a:r>
          </a:p>
          <a:p>
            <a:r>
              <a:rPr lang="en-US" sz="2800" dirty="0"/>
              <a:t>3. The Church is therefore the body of Jesus Christ (Ephesians 1:22-23)</a:t>
            </a:r>
          </a:p>
          <a:p>
            <a:r>
              <a:rPr lang="en-US" sz="2800" dirty="0"/>
              <a:t>4. The Church is an organism capable  of growth (Daniel 2:31-35,44-45)</a:t>
            </a:r>
          </a:p>
          <a:p>
            <a:r>
              <a:rPr lang="en-US" sz="2800" dirty="0"/>
              <a:t>5. As more members are added, the church is growing (Ephesians 2:20-22)</a:t>
            </a:r>
          </a:p>
        </p:txBody>
      </p:sp>
    </p:spTree>
    <p:extLst>
      <p:ext uri="{BB962C8B-B14F-4D97-AF65-F5344CB8AC3E}">
        <p14:creationId xmlns:p14="http://schemas.microsoft.com/office/powerpoint/2010/main" val="11359612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3519A-BCFD-3DED-5E9D-72E8DB6088AD}"/>
              </a:ext>
            </a:extLst>
          </p:cNvPr>
          <p:cNvSpPr>
            <a:spLocks noGrp="1"/>
          </p:cNvSpPr>
          <p:nvPr>
            <p:ph type="title"/>
          </p:nvPr>
        </p:nvSpPr>
        <p:spPr/>
        <p:txBody>
          <a:bodyPr/>
          <a:lstStyle/>
          <a:p>
            <a:r>
              <a:rPr lang="en-US" dirty="0"/>
              <a:t>Whose duty is to ensure church growth?</a:t>
            </a:r>
          </a:p>
        </p:txBody>
      </p:sp>
      <p:sp>
        <p:nvSpPr>
          <p:cNvPr id="3" name="Content Placeholder 2">
            <a:extLst>
              <a:ext uri="{FF2B5EF4-FFF2-40B4-BE49-F238E27FC236}">
                <a16:creationId xmlns:a16="http://schemas.microsoft.com/office/drawing/2014/main" id="{83DD5045-4FC2-89DE-5AC1-24D09EB826DF}"/>
              </a:ext>
            </a:extLst>
          </p:cNvPr>
          <p:cNvSpPr>
            <a:spLocks noGrp="1"/>
          </p:cNvSpPr>
          <p:nvPr>
            <p:ph idx="1"/>
          </p:nvPr>
        </p:nvSpPr>
        <p:spPr/>
        <p:txBody>
          <a:bodyPr/>
          <a:lstStyle/>
          <a:p>
            <a:r>
              <a:rPr lang="en-US" dirty="0"/>
              <a:t>1. Trinity (Matthew 16:18; Acts 20:28; Mark 16:20; John 16:7-11; 10:16; 6:37; Acts 2:47)</a:t>
            </a:r>
          </a:p>
          <a:p>
            <a:r>
              <a:rPr lang="en-US" dirty="0"/>
              <a:t>2. Ascension Ministers (Ephesians 4:11-13; Mark 3:13-19; Matthew 20:1-16)</a:t>
            </a:r>
          </a:p>
          <a:p>
            <a:r>
              <a:rPr lang="en-US" dirty="0"/>
              <a:t>3. Lay Ministers (Luke 10:1-2,10-19)</a:t>
            </a:r>
          </a:p>
          <a:p>
            <a:r>
              <a:rPr lang="en-US" dirty="0"/>
              <a:t>4. Members (Matthew 28:19-20; Mark 16:15-16)</a:t>
            </a:r>
          </a:p>
          <a:p>
            <a:r>
              <a:rPr lang="en-US" dirty="0"/>
              <a:t>5.  All Workers in the vineyard (Matthew 28:19-20; Matthew 20:1-16;Mark 16:15-16)</a:t>
            </a:r>
          </a:p>
          <a:p>
            <a:r>
              <a:rPr lang="en-US" dirty="0"/>
              <a:t>6. All new converts (Acts 2:28-39; 1:18; John 10:16)</a:t>
            </a:r>
          </a:p>
          <a:p>
            <a:r>
              <a:rPr lang="en-US" dirty="0"/>
              <a:t>7. The privileged people (Matthew 20:1-16;  John 4:38)</a:t>
            </a:r>
          </a:p>
        </p:txBody>
      </p:sp>
    </p:spTree>
    <p:extLst>
      <p:ext uri="{BB962C8B-B14F-4D97-AF65-F5344CB8AC3E}">
        <p14:creationId xmlns:p14="http://schemas.microsoft.com/office/powerpoint/2010/main" val="35152403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85210-1EB1-6733-36F4-6A945250D4AD}"/>
              </a:ext>
            </a:extLst>
          </p:cNvPr>
          <p:cNvSpPr>
            <a:spLocks noGrp="1"/>
          </p:cNvSpPr>
          <p:nvPr>
            <p:ph type="title"/>
          </p:nvPr>
        </p:nvSpPr>
        <p:spPr/>
        <p:txBody>
          <a:bodyPr/>
          <a:lstStyle/>
          <a:p>
            <a:r>
              <a:rPr lang="en-US" dirty="0"/>
              <a:t>WHO ARE OFFICERS OF THE CHURCH?</a:t>
            </a:r>
          </a:p>
        </p:txBody>
      </p:sp>
      <p:sp>
        <p:nvSpPr>
          <p:cNvPr id="3" name="Content Placeholder 2">
            <a:extLst>
              <a:ext uri="{FF2B5EF4-FFF2-40B4-BE49-F238E27FC236}">
                <a16:creationId xmlns:a16="http://schemas.microsoft.com/office/drawing/2014/main" id="{4397EAAE-4679-C1A0-9904-07531997CD10}"/>
              </a:ext>
            </a:extLst>
          </p:cNvPr>
          <p:cNvSpPr>
            <a:spLocks noGrp="1"/>
          </p:cNvSpPr>
          <p:nvPr>
            <p:ph idx="1"/>
          </p:nvPr>
        </p:nvSpPr>
        <p:spPr/>
        <p:txBody>
          <a:bodyPr>
            <a:normAutofit lnSpcReduction="10000"/>
          </a:bodyPr>
          <a:lstStyle/>
          <a:p>
            <a:r>
              <a:rPr lang="en-US" dirty="0"/>
              <a:t>1. THOSE WHO HAVE BEEN GIVEN MINISTERIAL RESPONSIBILITY IN THE  CHURCH. THERE ARE TWO TYPES OF OFFICERS:</a:t>
            </a:r>
          </a:p>
          <a:p>
            <a:r>
              <a:rPr lang="en-US" dirty="0"/>
              <a:t>A. ASCENSION OFFICERS (Ephesians 4:11-13)</a:t>
            </a:r>
          </a:p>
          <a:p>
            <a:r>
              <a:rPr lang="en-US" dirty="0"/>
              <a:t>B. LAY OFFICERS (Acts 6:1-7; 15:3-6)</a:t>
            </a:r>
          </a:p>
          <a:p>
            <a:r>
              <a:rPr lang="en-US" dirty="0"/>
              <a:t>2. ANY PERSON HOLDING A RECOGNISED AND ESTABLISHED OFFICE IN THE CHURCH AND EXERCISING GOVERNMENTAL AUTHORITY IS AN OFFICER EXAMPLE – Apostles, Prophets, Evangelists, Pastors, Teachers, Elders, Deacons and Deaconesses. (1 Timothy 3:1; Tenet Number 9)</a:t>
            </a:r>
          </a:p>
          <a:p>
            <a:r>
              <a:rPr lang="en-US"/>
              <a:t>APART FROM </a:t>
            </a:r>
            <a:r>
              <a:rPr lang="en-US" dirty="0"/>
              <a:t>OFFICERS, WE HAVE WORKERS WHO ARE ANYONE WORKING IN THE HOUSE OF GOD WHETHER AS AN ASCENSION OR LAY MINISTER, COMMITTEE MEMBER, ASSOCIATION EXECUTIVE, LEADER OF INSTRUMENTALISTS, GROUP LEADER ETC.</a:t>
            </a:r>
          </a:p>
        </p:txBody>
      </p:sp>
    </p:spTree>
    <p:extLst>
      <p:ext uri="{BB962C8B-B14F-4D97-AF65-F5344CB8AC3E}">
        <p14:creationId xmlns:p14="http://schemas.microsoft.com/office/powerpoint/2010/main" val="157670219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4FB57-E26F-5FC7-5F9A-1AC488B2F63D}"/>
              </a:ext>
            </a:extLst>
          </p:cNvPr>
          <p:cNvSpPr>
            <a:spLocks noGrp="1"/>
          </p:cNvSpPr>
          <p:nvPr>
            <p:ph type="title"/>
          </p:nvPr>
        </p:nvSpPr>
        <p:spPr/>
        <p:txBody>
          <a:bodyPr/>
          <a:lstStyle/>
          <a:p>
            <a:r>
              <a:rPr lang="en-US" dirty="0"/>
              <a:t>THE ASCENSION MINISTER’S WIFE</a:t>
            </a:r>
            <a:br>
              <a:rPr lang="en-US" dirty="0"/>
            </a:br>
            <a:r>
              <a:rPr lang="en-US" dirty="0"/>
              <a:t>ARTICLE 29 OF THE CONSTITUTION</a:t>
            </a:r>
          </a:p>
        </p:txBody>
      </p:sp>
      <p:sp>
        <p:nvSpPr>
          <p:cNvPr id="3" name="Content Placeholder 2">
            <a:extLst>
              <a:ext uri="{FF2B5EF4-FFF2-40B4-BE49-F238E27FC236}">
                <a16:creationId xmlns:a16="http://schemas.microsoft.com/office/drawing/2014/main" id="{862B201A-A861-6F66-AE44-563D90FA4743}"/>
              </a:ext>
            </a:extLst>
          </p:cNvPr>
          <p:cNvSpPr>
            <a:spLocks noGrp="1"/>
          </p:cNvSpPr>
          <p:nvPr>
            <p:ph idx="1"/>
          </p:nvPr>
        </p:nvSpPr>
        <p:spPr/>
        <p:txBody>
          <a:bodyPr>
            <a:normAutofit lnSpcReduction="10000"/>
          </a:bodyPr>
          <a:lstStyle/>
          <a:p>
            <a:r>
              <a:rPr lang="en-US" sz="2800" dirty="0"/>
              <a:t>1. The call of an ascension minister’s wife is coterminous with the call of her husband.</a:t>
            </a:r>
          </a:p>
          <a:p>
            <a:r>
              <a:rPr lang="en-US" sz="2800" dirty="0"/>
              <a:t>2. She is expected to exhibit godly </a:t>
            </a:r>
            <a:r>
              <a:rPr lang="en-US" sz="2800" dirty="0" err="1"/>
              <a:t>behaviour</a:t>
            </a:r>
            <a:r>
              <a:rPr lang="en-US" sz="2800" dirty="0"/>
              <a:t> and  be patient, not quarrelsome, virtuous, hospitable, example, prayerful modest </a:t>
            </a:r>
            <a:r>
              <a:rPr lang="en-US" sz="2800" dirty="0" err="1"/>
              <a:t>etc</a:t>
            </a:r>
            <a:endParaRPr lang="en-US" sz="2800" dirty="0"/>
          </a:p>
          <a:p>
            <a:r>
              <a:rPr lang="en-US" sz="2800" dirty="0"/>
              <a:t>3. Her Duties Are:</a:t>
            </a:r>
          </a:p>
          <a:p>
            <a:r>
              <a:rPr lang="en-US" sz="2800" dirty="0"/>
              <a:t>A. Assist her husband to shepherd the flock</a:t>
            </a:r>
          </a:p>
          <a:p>
            <a:r>
              <a:rPr lang="en-US" sz="2800" dirty="0"/>
              <a:t>B. Serve as a mother figure to the church</a:t>
            </a:r>
          </a:p>
          <a:p>
            <a:r>
              <a:rPr lang="en-US" sz="2800" dirty="0"/>
              <a:t>C. Assist her </a:t>
            </a:r>
            <a:r>
              <a:rPr lang="en-US" sz="2800" dirty="0" err="1"/>
              <a:t>hus</a:t>
            </a:r>
            <a:r>
              <a:rPr lang="en-US" sz="2800" dirty="0"/>
              <a:t> band in counselling</a:t>
            </a:r>
          </a:p>
          <a:p>
            <a:endParaRPr lang="en-US" dirty="0"/>
          </a:p>
          <a:p>
            <a:endParaRPr lang="en-US" dirty="0"/>
          </a:p>
        </p:txBody>
      </p:sp>
    </p:spTree>
    <p:extLst>
      <p:ext uri="{BB962C8B-B14F-4D97-AF65-F5344CB8AC3E}">
        <p14:creationId xmlns:p14="http://schemas.microsoft.com/office/powerpoint/2010/main" val="21966908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CE267-C491-203F-44E4-D179116F345E}"/>
              </a:ext>
            </a:extLst>
          </p:cNvPr>
          <p:cNvSpPr>
            <a:spLocks noGrp="1"/>
          </p:cNvSpPr>
          <p:nvPr>
            <p:ph type="title"/>
          </p:nvPr>
        </p:nvSpPr>
        <p:spPr/>
        <p:txBody>
          <a:bodyPr/>
          <a:lstStyle/>
          <a:p>
            <a:r>
              <a:rPr lang="en-US" dirty="0"/>
              <a:t>Ascension minister’s wife cont’d</a:t>
            </a:r>
          </a:p>
        </p:txBody>
      </p:sp>
      <p:sp>
        <p:nvSpPr>
          <p:cNvPr id="3" name="Content Placeholder 2">
            <a:extLst>
              <a:ext uri="{FF2B5EF4-FFF2-40B4-BE49-F238E27FC236}">
                <a16:creationId xmlns:a16="http://schemas.microsoft.com/office/drawing/2014/main" id="{7FD1A650-B7CF-7DF3-ACE5-12F35701BFCB}"/>
              </a:ext>
            </a:extLst>
          </p:cNvPr>
          <p:cNvSpPr>
            <a:spLocks noGrp="1"/>
          </p:cNvSpPr>
          <p:nvPr>
            <p:ph idx="1"/>
          </p:nvPr>
        </p:nvSpPr>
        <p:spPr/>
        <p:txBody>
          <a:bodyPr>
            <a:normAutofit/>
          </a:bodyPr>
          <a:lstStyle/>
          <a:p>
            <a:r>
              <a:rPr lang="en-US" sz="2800" dirty="0"/>
              <a:t>D. Be a mentor to the sisterhood</a:t>
            </a:r>
          </a:p>
          <a:p>
            <a:r>
              <a:rPr lang="en-US" sz="2800" dirty="0"/>
              <a:t>E. Serve as an advisor to the Women’s Movement</a:t>
            </a:r>
          </a:p>
          <a:p>
            <a:r>
              <a:rPr lang="en-US" sz="2800" dirty="0"/>
              <a:t>F. Serve as an advisor to the ushering and protocol work in the church</a:t>
            </a:r>
          </a:p>
          <a:p>
            <a:r>
              <a:rPr lang="en-US" sz="2800" dirty="0"/>
              <a:t>G. Perform other ministry related duties that the church may assign</a:t>
            </a:r>
          </a:p>
        </p:txBody>
      </p:sp>
    </p:spTree>
    <p:extLst>
      <p:ext uri="{BB962C8B-B14F-4D97-AF65-F5344CB8AC3E}">
        <p14:creationId xmlns:p14="http://schemas.microsoft.com/office/powerpoint/2010/main" val="425547420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FEDBD-8C08-5A28-7AC4-72189523B111}"/>
              </a:ext>
            </a:extLst>
          </p:cNvPr>
          <p:cNvSpPr>
            <a:spLocks noGrp="1"/>
          </p:cNvSpPr>
          <p:nvPr>
            <p:ph type="title"/>
          </p:nvPr>
        </p:nvSpPr>
        <p:spPr/>
        <p:txBody>
          <a:bodyPr/>
          <a:lstStyle/>
          <a:p>
            <a:r>
              <a:rPr lang="en-US" dirty="0"/>
              <a:t>WHAT IS CHURCH GROWTH?</a:t>
            </a:r>
          </a:p>
        </p:txBody>
      </p:sp>
      <p:sp>
        <p:nvSpPr>
          <p:cNvPr id="3" name="Content Placeholder 2">
            <a:extLst>
              <a:ext uri="{FF2B5EF4-FFF2-40B4-BE49-F238E27FC236}">
                <a16:creationId xmlns:a16="http://schemas.microsoft.com/office/drawing/2014/main" id="{FB4ADA70-4AEB-BE89-4E69-4DD29038B624}"/>
              </a:ext>
            </a:extLst>
          </p:cNvPr>
          <p:cNvSpPr>
            <a:spLocks noGrp="1"/>
          </p:cNvSpPr>
          <p:nvPr>
            <p:ph idx="1"/>
          </p:nvPr>
        </p:nvSpPr>
        <p:spPr/>
        <p:txBody>
          <a:bodyPr/>
          <a:lstStyle/>
          <a:p>
            <a:r>
              <a:rPr lang="en-US" dirty="0"/>
              <a:t>1. THE SYSTEMATIC INCREASE IN THE NUMBER OF CONGREGANTS  (Acts 2:47; Acts 9:31).</a:t>
            </a:r>
          </a:p>
          <a:p>
            <a:r>
              <a:rPr lang="en-US" dirty="0"/>
              <a:t>2. THE DISPLAY OF SPIRITUAL MATURITY BY MEMBERS OF THE CHURCH (1 Corinthians 3:1-4; Hebrews 5:12-14)</a:t>
            </a:r>
          </a:p>
          <a:p>
            <a:r>
              <a:rPr lang="en-US" dirty="0"/>
              <a:t>3. THE ACQUISITION OF MATERIAL THINGS TO ENHANCE WORSHIP AND SOUL WINNING</a:t>
            </a:r>
          </a:p>
          <a:p>
            <a:r>
              <a:rPr lang="en-US" dirty="0"/>
              <a:t>4. WHEN THERE ARE NEW DEVELOPMENTS SUCH AS BUYNG A PLOT OR CONSTRUCTING A BUILDING OR MODERNISING THE BUILDING</a:t>
            </a:r>
          </a:p>
          <a:p>
            <a:r>
              <a:rPr lang="en-US" dirty="0"/>
              <a:t>5. A COMBINATION OF SOME OR ALL OF THE ABOVE INDICATORS</a:t>
            </a:r>
          </a:p>
        </p:txBody>
      </p:sp>
    </p:spTree>
    <p:extLst>
      <p:ext uri="{BB962C8B-B14F-4D97-AF65-F5344CB8AC3E}">
        <p14:creationId xmlns:p14="http://schemas.microsoft.com/office/powerpoint/2010/main" val="313095544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61D3D-2151-7E19-D0A6-F65C6A20DEAC}"/>
              </a:ext>
            </a:extLst>
          </p:cNvPr>
          <p:cNvSpPr>
            <a:spLocks noGrp="1"/>
          </p:cNvSpPr>
          <p:nvPr>
            <p:ph type="title"/>
          </p:nvPr>
        </p:nvSpPr>
        <p:spPr/>
        <p:txBody>
          <a:bodyPr/>
          <a:lstStyle/>
          <a:p>
            <a:r>
              <a:rPr lang="en-US" dirty="0"/>
              <a:t> is church growth necessary?</a:t>
            </a:r>
          </a:p>
        </p:txBody>
      </p:sp>
      <p:sp>
        <p:nvSpPr>
          <p:cNvPr id="3" name="Content Placeholder 2">
            <a:extLst>
              <a:ext uri="{FF2B5EF4-FFF2-40B4-BE49-F238E27FC236}">
                <a16:creationId xmlns:a16="http://schemas.microsoft.com/office/drawing/2014/main" id="{2CD072B8-304D-42B5-EE60-B0816D50D3C1}"/>
              </a:ext>
            </a:extLst>
          </p:cNvPr>
          <p:cNvSpPr>
            <a:spLocks noGrp="1"/>
          </p:cNvSpPr>
          <p:nvPr>
            <p:ph idx="1"/>
          </p:nvPr>
        </p:nvSpPr>
        <p:spPr/>
        <p:txBody>
          <a:bodyPr>
            <a:normAutofit lnSpcReduction="10000"/>
          </a:bodyPr>
          <a:lstStyle/>
          <a:p>
            <a:r>
              <a:rPr lang="en-US" sz="3200" dirty="0"/>
              <a:t>Yes because:</a:t>
            </a:r>
          </a:p>
          <a:p>
            <a:r>
              <a:rPr lang="en-US" sz="3200" dirty="0"/>
              <a:t>1. The Church is an organism (1 Peter 2:2,5)</a:t>
            </a:r>
          </a:p>
          <a:p>
            <a:r>
              <a:rPr lang="en-US" sz="3200" dirty="0"/>
              <a:t>2. The church was established to grow (Matthew 16:18; 28:19-20)</a:t>
            </a:r>
          </a:p>
          <a:p>
            <a:r>
              <a:rPr lang="en-US" sz="3200" dirty="0"/>
              <a:t>3. Every church is like a building. You start from the foundation and finish with decorations ( 1 Peter 2:2)</a:t>
            </a:r>
          </a:p>
          <a:p>
            <a:r>
              <a:rPr lang="en-US" sz="3200" dirty="0"/>
              <a:t>4. The Church is made up of people who grow (1 Peter 2:2)</a:t>
            </a:r>
          </a:p>
        </p:txBody>
      </p:sp>
    </p:spTree>
    <p:extLst>
      <p:ext uri="{BB962C8B-B14F-4D97-AF65-F5344CB8AC3E}">
        <p14:creationId xmlns:p14="http://schemas.microsoft.com/office/powerpoint/2010/main" val="278274102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TM03090430[[fn=Banded]]</Template>
  <TotalTime>752</TotalTime>
  <Words>1466</Words>
  <Application>Microsoft Office PowerPoint</Application>
  <PresentationFormat>Widescreen</PresentationFormat>
  <Paragraphs>104</Paragraphs>
  <Slides>20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Calibri</vt:lpstr>
      <vt:lpstr>Corbel</vt:lpstr>
      <vt:lpstr>Wingdings</vt:lpstr>
      <vt:lpstr>Banded</vt:lpstr>
      <vt:lpstr>THE APOSTOLIC CHURCH-GH KUMASI NORTH AREA</vt:lpstr>
      <vt:lpstr>THE ROLE OF LAY MINISTERS IN CHURCH GROWTH</vt:lpstr>
      <vt:lpstr>WHAT IS THE CHURCH?</vt:lpstr>
      <vt:lpstr>Whose duty is to ensure church growth?</vt:lpstr>
      <vt:lpstr>WHO ARE OFFICERS OF THE CHURCH?</vt:lpstr>
      <vt:lpstr>THE ASCENSION MINISTER’S WIFE ARTICLE 29 OF THE CONSTITUTION</vt:lpstr>
      <vt:lpstr>Ascension minister’s wife cont’d</vt:lpstr>
      <vt:lpstr>WHAT IS CHURCH GROWTH?</vt:lpstr>
      <vt:lpstr> is church growth necessary?</vt:lpstr>
      <vt:lpstr>CHURCH LEADERS AND CHURCH GROWTH</vt:lpstr>
      <vt:lpstr>THE role of the LEADER</vt:lpstr>
      <vt:lpstr>The role of the leader continued</vt:lpstr>
      <vt:lpstr>DUTIES OF THE LEADER</vt:lpstr>
      <vt:lpstr>Duties of leader continued</vt:lpstr>
      <vt:lpstr>THE ROLE OF THE EXECUTIVES OF THE CHURCH</vt:lpstr>
      <vt:lpstr>The role of the executives continued</vt:lpstr>
      <vt:lpstr>THE DUTIES OF THE EXECUTIVES</vt:lpstr>
      <vt:lpstr>The duties of the executives continued</vt:lpstr>
      <vt:lpstr>UNITY AND ORDER BRINGS GROWTH</vt:lpstr>
      <vt:lpstr>THANK YOU FOR YOUR ATTENTION GOD RICHLY BLESS YOU FOR COMING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Johanes Vegba</dc:creator>
  <cp:lastModifiedBy>Johanes Vegba</cp:lastModifiedBy>
  <cp:revision>8</cp:revision>
  <dcterms:created xsi:type="dcterms:W3CDTF">2026-02-20T10:11:46Z</dcterms:created>
  <dcterms:modified xsi:type="dcterms:W3CDTF">2026-03-06T07:27:46Z</dcterms:modified>
</cp:coreProperties>
</file>