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89" r:id="rId3"/>
    <p:sldId id="265" r:id="rId4"/>
    <p:sldId id="263" r:id="rId5"/>
    <p:sldId id="262" r:id="rId6"/>
    <p:sldId id="264" r:id="rId7"/>
    <p:sldId id="261" r:id="rId8"/>
    <p:sldId id="266" r:id="rId9"/>
    <p:sldId id="268" r:id="rId10"/>
    <p:sldId id="269" r:id="rId11"/>
    <p:sldId id="267" r:id="rId12"/>
    <p:sldId id="273" r:id="rId13"/>
    <p:sldId id="291" r:id="rId14"/>
    <p:sldId id="277" r:id="rId15"/>
    <p:sldId id="279" r:id="rId16"/>
    <p:sldId id="270" r:id="rId17"/>
    <p:sldId id="271" r:id="rId18"/>
    <p:sldId id="272" r:id="rId19"/>
    <p:sldId id="276" r:id="rId20"/>
    <p:sldId id="274" r:id="rId21"/>
    <p:sldId id="275" r:id="rId22"/>
    <p:sldId id="286" r:id="rId23"/>
    <p:sldId id="280" r:id="rId24"/>
    <p:sldId id="285"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2C0F7-93BD-4B86-8DB8-9AF863CB4A6F}" type="datetimeFigureOut">
              <a:rPr lang="en-AU" smtClean="0"/>
              <a:t>24/06/2025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FC9A8-E74F-4D03-A100-851C9DD30E65}" type="slidenum">
              <a:rPr lang="en-AU" smtClean="0"/>
              <a:t>‹#›</a:t>
            </a:fld>
            <a:endParaRPr lang="en-AU"/>
          </a:p>
        </p:txBody>
      </p:sp>
    </p:spTree>
    <p:extLst>
      <p:ext uri="{BB962C8B-B14F-4D97-AF65-F5344CB8AC3E}">
        <p14:creationId xmlns:p14="http://schemas.microsoft.com/office/powerpoint/2010/main" val="241874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6301-A9EC-4DC7-B738-FA58A2836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F88530B-0DA3-4B01-9519-129C1A8A7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B8CDBF8-0C7C-49E3-A913-BDF00DFE3720}"/>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5" name="Footer Placeholder 4">
            <a:extLst>
              <a:ext uri="{FF2B5EF4-FFF2-40B4-BE49-F238E27FC236}">
                <a16:creationId xmlns:a16="http://schemas.microsoft.com/office/drawing/2014/main" id="{DFBFD73A-EA3C-4902-A113-B809E3357D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DDBEE3-FA42-4F57-B7C9-E59DB546756E}"/>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6428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C362-357D-47BF-95AD-80F37239157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44A2A0-164B-4A9C-8091-306302D23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5AB148-67FD-46CA-9AF2-B5E69CCA8A1F}"/>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5" name="Footer Placeholder 4">
            <a:extLst>
              <a:ext uri="{FF2B5EF4-FFF2-40B4-BE49-F238E27FC236}">
                <a16:creationId xmlns:a16="http://schemas.microsoft.com/office/drawing/2014/main" id="{3C305E0D-1655-48AF-BA2D-0B752711BA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5732F9-CF4C-4F96-B490-ECFDAF0D0937}"/>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51993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C927C-B491-4F1A-B5C9-8748EE7795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AA2ABE3-A87E-4984-A825-17E9E1330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421836-40B4-44A8-BF99-3619E427C661}"/>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5" name="Footer Placeholder 4">
            <a:extLst>
              <a:ext uri="{FF2B5EF4-FFF2-40B4-BE49-F238E27FC236}">
                <a16:creationId xmlns:a16="http://schemas.microsoft.com/office/drawing/2014/main" id="{1C65FBC6-3C57-4F19-AE37-2498B2C6AB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A2062F-0636-4FB8-AF68-BA66D59A1BC8}"/>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02796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182D-A243-4466-A1FC-BC81C81DA7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77910B4-E90C-4E5C-93FE-CE850763C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B9FC2E-497E-433A-88F6-E3E3E91D2263}"/>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5" name="Footer Placeholder 4">
            <a:extLst>
              <a:ext uri="{FF2B5EF4-FFF2-40B4-BE49-F238E27FC236}">
                <a16:creationId xmlns:a16="http://schemas.microsoft.com/office/drawing/2014/main" id="{ECC6F485-7B9A-419D-BAB2-78B55A9997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EE3F17-BDF0-451C-8A52-112331ABB603}"/>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36457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C9DC-1D04-46A5-B0DF-3D1397E47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EB3ADD2-FE85-4E21-9246-70B7C9E9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D7BF6-2C9E-4260-AF67-4AD9D05B0E41}"/>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5" name="Footer Placeholder 4">
            <a:extLst>
              <a:ext uri="{FF2B5EF4-FFF2-40B4-BE49-F238E27FC236}">
                <a16:creationId xmlns:a16="http://schemas.microsoft.com/office/drawing/2014/main" id="{44F934F9-6347-43BC-89B0-828269378A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6A1338-3194-4E14-9BC2-D92A0091AC83}"/>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261071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A6AD-2204-490C-A222-0AE8C7E22B6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A7A2C5A-5103-4E73-92EE-1B84BBF1E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801996-5536-47CF-94F8-388601AA8C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3B80FDD-B4E1-4C05-A89C-D1CB1CB5F103}"/>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6" name="Footer Placeholder 5">
            <a:extLst>
              <a:ext uri="{FF2B5EF4-FFF2-40B4-BE49-F238E27FC236}">
                <a16:creationId xmlns:a16="http://schemas.microsoft.com/office/drawing/2014/main" id="{A225F319-FC51-47C8-B2E6-D894D2603F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5E26D71-2988-4EA2-9E61-84850D29F964}"/>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84691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78AB-51AC-4EFF-A49B-8444604791E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24E7AE-5567-4E58-88D7-F18FED1B2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B6EB8-4368-4454-AA6E-AC524A9028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B7D9FD-D6E9-4DC0-A8B3-C35B60C706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2A42F-502B-49C8-8164-59D450E57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8BEEA43-6E52-4FDC-B845-215242517BF3}"/>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8" name="Footer Placeholder 7">
            <a:extLst>
              <a:ext uri="{FF2B5EF4-FFF2-40B4-BE49-F238E27FC236}">
                <a16:creationId xmlns:a16="http://schemas.microsoft.com/office/drawing/2014/main" id="{50E4D7C5-E7AD-48A3-9F52-929E9811FB6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D1730DC-70DE-4348-901A-1CBDE2212C10}"/>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87668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973E-CDE1-4848-9120-AA88A3B1196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62F478-92B4-4A0D-8DA8-94CADDF6CECC}"/>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4" name="Footer Placeholder 3">
            <a:extLst>
              <a:ext uri="{FF2B5EF4-FFF2-40B4-BE49-F238E27FC236}">
                <a16:creationId xmlns:a16="http://schemas.microsoft.com/office/drawing/2014/main" id="{6FF8C8DF-5755-420F-B0CC-F17D962596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9EF92B3-FED4-41D5-A014-4C13384313DF}"/>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88198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B2839-D8AD-4391-A3B5-674552CE74F0}"/>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3" name="Footer Placeholder 2">
            <a:extLst>
              <a:ext uri="{FF2B5EF4-FFF2-40B4-BE49-F238E27FC236}">
                <a16:creationId xmlns:a16="http://schemas.microsoft.com/office/drawing/2014/main" id="{42BABD30-9317-4D87-B927-C10A0EDB9D7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38CB232-10DC-4C8B-87E1-9BE4F3BB19C1}"/>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97746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BAD8-49D6-41F6-BACB-26FF5C7B1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DF41112-4474-41BD-9A20-304D3C79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0BB23A-D4CD-40FD-B935-A3AE372EB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3057E-97BA-411E-AB90-CA1B9A831D4E}"/>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6" name="Footer Placeholder 5">
            <a:extLst>
              <a:ext uri="{FF2B5EF4-FFF2-40B4-BE49-F238E27FC236}">
                <a16:creationId xmlns:a16="http://schemas.microsoft.com/office/drawing/2014/main" id="{8C604980-1285-4277-91DB-564B47F152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A1C61F-5BE5-47E5-982D-308E96359C42}"/>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332562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F83B-25F2-41B4-B8E9-A9BB85C5F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5A6B815-6EF7-4F54-AB32-384B71BD1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8088A52-3BA4-43B3-92A3-7C66919B4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580-C670-428C-94ED-78F596A5A8A0}"/>
              </a:ext>
            </a:extLst>
          </p:cNvPr>
          <p:cNvSpPr>
            <a:spLocks noGrp="1"/>
          </p:cNvSpPr>
          <p:nvPr>
            <p:ph type="dt" sz="half" idx="10"/>
          </p:nvPr>
        </p:nvSpPr>
        <p:spPr/>
        <p:txBody>
          <a:bodyPr/>
          <a:lstStyle/>
          <a:p>
            <a:fld id="{341C4AD1-B7C5-4F46-A556-400C97C5E830}" type="datetimeFigureOut">
              <a:rPr lang="en-AU" smtClean="0"/>
              <a:t>24/06/2025</a:t>
            </a:fld>
            <a:endParaRPr lang="en-AU"/>
          </a:p>
        </p:txBody>
      </p:sp>
      <p:sp>
        <p:nvSpPr>
          <p:cNvPr id="6" name="Footer Placeholder 5">
            <a:extLst>
              <a:ext uri="{FF2B5EF4-FFF2-40B4-BE49-F238E27FC236}">
                <a16:creationId xmlns:a16="http://schemas.microsoft.com/office/drawing/2014/main" id="{A4FD2C05-24E4-4AB3-8550-50B9721BC0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B384BC-D75F-4A23-8F64-34A33E2E7E61}"/>
              </a:ext>
            </a:extLst>
          </p:cNvPr>
          <p:cNvSpPr>
            <a:spLocks noGrp="1"/>
          </p:cNvSpPr>
          <p:nvPr>
            <p:ph type="sldNum" sz="quarter" idx="12"/>
          </p:nvPr>
        </p:nvSpPr>
        <p:spPr/>
        <p:txBody>
          <a:bodyPr/>
          <a:lstStyle/>
          <a:p>
            <a:fld id="{A09BDE01-E660-4FA0-B9DD-7257A147C7D8}" type="slidenum">
              <a:rPr lang="en-AU" smtClean="0"/>
              <a:t>‹#›</a:t>
            </a:fld>
            <a:endParaRPr lang="en-AU"/>
          </a:p>
        </p:txBody>
      </p:sp>
    </p:spTree>
    <p:extLst>
      <p:ext uri="{BB962C8B-B14F-4D97-AF65-F5344CB8AC3E}">
        <p14:creationId xmlns:p14="http://schemas.microsoft.com/office/powerpoint/2010/main" val="146553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C121A-D1B1-4062-8520-27DE32D97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E68995-D767-4603-BC7E-3F82CCFAC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AA929D-016F-4C78-85DB-1DD1D270D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4AD1-B7C5-4F46-A556-400C97C5E830}" type="datetimeFigureOut">
              <a:rPr lang="en-AU" smtClean="0"/>
              <a:t>24/06/2025</a:t>
            </a:fld>
            <a:endParaRPr lang="en-AU"/>
          </a:p>
        </p:txBody>
      </p:sp>
      <p:sp>
        <p:nvSpPr>
          <p:cNvPr id="5" name="Footer Placeholder 4">
            <a:extLst>
              <a:ext uri="{FF2B5EF4-FFF2-40B4-BE49-F238E27FC236}">
                <a16:creationId xmlns:a16="http://schemas.microsoft.com/office/drawing/2014/main" id="{8598BB80-3D79-4607-8203-B82640C5C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C52CEC-4557-4324-9FBA-A30D6B326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BDE01-E660-4FA0-B9DD-7257A147C7D8}" type="slidenum">
              <a:rPr lang="en-AU" smtClean="0"/>
              <a:t>‹#›</a:t>
            </a:fld>
            <a:endParaRPr lang="en-AU"/>
          </a:p>
        </p:txBody>
      </p:sp>
    </p:spTree>
    <p:extLst>
      <p:ext uri="{BB962C8B-B14F-4D97-AF65-F5344CB8AC3E}">
        <p14:creationId xmlns:p14="http://schemas.microsoft.com/office/powerpoint/2010/main" val="212393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2459481"/>
            <a:ext cx="3898795" cy="247760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Visiting Murray Art Museum Albury (MAMA) for a school tour. </a:t>
            </a:r>
          </a:p>
          <a:p>
            <a:endParaRPr lang="en-AU" sz="2500" b="1" i="1" dirty="0">
              <a:latin typeface="Arial" panose="020B0604020202020204" pitchFamily="34" charset="0"/>
              <a:cs typeface="Arial" panose="020B0604020202020204" pitchFamily="34" charset="0"/>
            </a:endParaRPr>
          </a:p>
          <a:p>
            <a:r>
              <a:rPr lang="en-AU" sz="2500" b="1" dirty="0">
                <a:latin typeface="Arial" panose="020B0604020202020204" pitchFamily="34" charset="0"/>
                <a:cs typeface="Arial" panose="020B0604020202020204" pitchFamily="34" charset="0"/>
              </a:rPr>
              <a:t>Social Story</a:t>
            </a:r>
            <a:br>
              <a:rPr lang="en-AU" sz="3000" b="1" dirty="0">
                <a:latin typeface="Arial" panose="020B0604020202020204" pitchFamily="34" charset="0"/>
                <a:cs typeface="Arial" panose="020B0604020202020204" pitchFamily="34" charset="0"/>
              </a:rPr>
            </a:br>
            <a:endParaRPr lang="en-AU" sz="30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a:t>
            </a:r>
            <a:r>
              <a:rPr lang="en-US" sz="1000" b="1" dirty="0">
                <a:latin typeface="Arial" panose="020B0604020202020204" pitchFamily="34" charset="0"/>
                <a:cs typeface="Arial" panose="020B0604020202020204" pitchFamily="34" charset="0"/>
              </a:rPr>
              <a:t>Dean Street entrance</a:t>
            </a:r>
            <a:r>
              <a:rPr lang="en-US"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a:t>
            </a:r>
            <a:endParaRPr lang="en-AU" sz="1000" i="1" dirty="0">
              <a:latin typeface="Arial" panose="020B0604020202020204" pitchFamily="34" charset="0"/>
              <a:cs typeface="Arial" panose="020B0604020202020204" pitchFamily="34" charset="0"/>
            </a:endParaRPr>
          </a:p>
        </p:txBody>
      </p:sp>
      <p:pic>
        <p:nvPicPr>
          <p:cNvPr id="2" name="Content Placeholder 1">
            <a:extLst>
              <a:ext uri="{FF2B5EF4-FFF2-40B4-BE49-F238E27FC236}">
                <a16:creationId xmlns:a16="http://schemas.microsoft.com/office/drawing/2014/main" id="{5FB0F9A9-1E3B-7C96-DACD-AE177EA66E17}"/>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64819" y="2593826"/>
            <a:ext cx="6603785" cy="3717616"/>
          </a:xfrm>
          <a:prstGeom prst="rect">
            <a:avLst/>
          </a:prstGeom>
        </p:spPr>
      </p:pic>
    </p:spTree>
    <p:extLst>
      <p:ext uri="{BB962C8B-B14F-4D97-AF65-F5344CB8AC3E}">
        <p14:creationId xmlns:p14="http://schemas.microsoft.com/office/powerpoint/2010/main" val="335901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828385" y="1160589"/>
            <a:ext cx="3898795" cy="1631216"/>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The two Studios (Studio A &amp; Studio B) are used for art activities and for storing our school bags.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19918"/>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Studio B. </a:t>
            </a:r>
            <a:endParaRPr lang="en-AU" sz="1000" i="1" dirty="0">
              <a:latin typeface="Arial" panose="020B0604020202020204" pitchFamily="34" charset="0"/>
              <a:cs typeface="Arial" panose="020B0604020202020204" pitchFamily="34" charset="0"/>
            </a:endParaRPr>
          </a:p>
        </p:txBody>
      </p:sp>
      <p:pic>
        <p:nvPicPr>
          <p:cNvPr id="3" name="Picture 2" descr="A room with tables and chairs&#10;&#10;Description automatically generated">
            <a:extLst>
              <a:ext uri="{FF2B5EF4-FFF2-40B4-BE49-F238E27FC236}">
                <a16:creationId xmlns:a16="http://schemas.microsoft.com/office/drawing/2014/main" id="{31D58591-7D2B-A03F-1591-BB70822E85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795" y="1160589"/>
            <a:ext cx="6867805" cy="5150854"/>
          </a:xfrm>
          <a:prstGeom prst="rect">
            <a:avLst/>
          </a:prstGeom>
        </p:spPr>
      </p:pic>
    </p:spTree>
    <p:extLst>
      <p:ext uri="{BB962C8B-B14F-4D97-AF65-F5344CB8AC3E}">
        <p14:creationId xmlns:p14="http://schemas.microsoft.com/office/powerpoint/2010/main" val="223172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6" y="6304893"/>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15253" y="833145"/>
            <a:ext cx="3898795" cy="2400657"/>
          </a:xfrm>
          <a:prstGeom prst="rect">
            <a:avLst/>
          </a:prstGeom>
          <a:noFill/>
        </p:spPr>
        <p:txBody>
          <a:bodyPr wrap="square" rtlCol="0">
            <a:spAutoFit/>
          </a:bodyPr>
          <a:lstStyle/>
          <a:p>
            <a:r>
              <a:rPr lang="en-US" sz="2500" dirty="0">
                <a:effectLst/>
                <a:latin typeface="Arial" panose="020B0604020202020204" pitchFamily="34" charset="0"/>
                <a:ea typeface="Calibri" panose="020F0502020204030204" pitchFamily="34" charset="0"/>
                <a:cs typeface="Arial" panose="020B0604020202020204" pitchFamily="34" charset="0"/>
              </a:rPr>
              <a:t>The bathrooms are located on the ground floor at the end of the hallway</a:t>
            </a:r>
            <a:r>
              <a:rPr lang="en-US" sz="2500" dirty="0">
                <a:latin typeface="Arial" panose="020B0604020202020204" pitchFamily="34" charset="0"/>
                <a:ea typeface="Calibri" panose="020F0502020204030204" pitchFamily="34" charset="0"/>
                <a:cs typeface="Arial" panose="020B0604020202020204" pitchFamily="34" charset="0"/>
              </a:rPr>
              <a:t>. There is an accessible toilet for visitors to use. </a:t>
            </a:r>
            <a:endParaRPr lang="en-AU" sz="2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1441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hallway with bathroom signs on the right and a glass door at the end.</a:t>
            </a:r>
            <a:endParaRPr lang="en-AU" sz="1000" i="1" dirty="0">
              <a:latin typeface="Arial" panose="020B0604020202020204" pitchFamily="34" charset="0"/>
              <a:cs typeface="Arial" panose="020B0604020202020204" pitchFamily="34" charset="0"/>
            </a:endParaRPr>
          </a:p>
        </p:txBody>
      </p:sp>
      <p:pic>
        <p:nvPicPr>
          <p:cNvPr id="11" name="Content Placeholder 5">
            <a:extLst>
              <a:ext uri="{FF2B5EF4-FFF2-40B4-BE49-F238E27FC236}">
                <a16:creationId xmlns:a16="http://schemas.microsoft.com/office/drawing/2014/main" id="{E45F238D-8D86-81ED-7DB3-2638ECED9F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8" y="955652"/>
            <a:ext cx="4011931" cy="5349241"/>
          </a:xfrm>
          <a:prstGeom prst="rect">
            <a:avLst/>
          </a:prstGeom>
        </p:spPr>
      </p:pic>
    </p:spTree>
    <p:extLst>
      <p:ext uri="{BB962C8B-B14F-4D97-AF65-F5344CB8AC3E}">
        <p14:creationId xmlns:p14="http://schemas.microsoft.com/office/powerpoint/2010/main" val="235718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87310"/>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43580"/>
            <a:ext cx="3898795" cy="201593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There are two levels in the museum. To see the exhibitions upstairs we will need to walk up the stairs or use the lift.</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96835"/>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two figures climbing the stairs to level 1.</a:t>
            </a:r>
            <a:endParaRPr lang="en-AU" sz="1000" i="1" dirty="0">
              <a:latin typeface="Arial" panose="020B0604020202020204" pitchFamily="34" charset="0"/>
              <a:cs typeface="Arial" panose="020B0604020202020204" pitchFamily="34" charset="0"/>
            </a:endParaRPr>
          </a:p>
        </p:txBody>
      </p:sp>
      <p:pic>
        <p:nvPicPr>
          <p:cNvPr id="3" name="Picture 2" descr="A staircase with lights on the top&#10;&#10;Description automatically generated with medium confidence">
            <a:extLst>
              <a:ext uri="{FF2B5EF4-FFF2-40B4-BE49-F238E27FC236}">
                <a16:creationId xmlns:a16="http://schemas.microsoft.com/office/drawing/2014/main" id="{0FED8619-A023-CDE0-1AA5-50EFCF151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743580"/>
            <a:ext cx="6191640" cy="4643730"/>
          </a:xfrm>
          <a:prstGeom prst="rect">
            <a:avLst/>
          </a:prstGeom>
        </p:spPr>
      </p:pic>
    </p:spTree>
    <p:extLst>
      <p:ext uri="{BB962C8B-B14F-4D97-AF65-F5344CB8AC3E}">
        <p14:creationId xmlns:p14="http://schemas.microsoft.com/office/powerpoint/2010/main" val="415046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42788"/>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285307"/>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We will walk along the Mezzanine to enter the galleries on Level 1.</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42788"/>
            <a:ext cx="3808683"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Mezzanine leading to Ramsay Gallery, Brindley Gallery, Quest Gallery and the </a:t>
            </a:r>
            <a:r>
              <a:rPr lang="en-US" sz="1000" b="0" i="0" dirty="0">
                <a:solidFill>
                  <a:srgbClr val="000000"/>
                </a:solidFill>
                <a:effectLst/>
                <a:latin typeface="Arial" panose="020B0604020202020204" pitchFamily="34" charset="0"/>
                <a:cs typeface="Arial" panose="020B0604020202020204" pitchFamily="34" charset="0"/>
              </a:rPr>
              <a:t>Maurice Chick Family and MacLeod-Miller Adamshurst Gallery. </a:t>
            </a:r>
            <a:endParaRPr lang="en-AU" sz="1000" i="1" dirty="0">
              <a:latin typeface="Arial" panose="020B0604020202020204" pitchFamily="34" charset="0"/>
              <a:cs typeface="Arial" panose="020B0604020202020204" pitchFamily="34" charset="0"/>
            </a:endParaRPr>
          </a:p>
        </p:txBody>
      </p:sp>
      <p:pic>
        <p:nvPicPr>
          <p:cNvPr id="3" name="Picture 2" descr="A hallway with glass railings&#10;&#10;AI-generated content may be incorrect.">
            <a:extLst>
              <a:ext uri="{FF2B5EF4-FFF2-40B4-BE49-F238E27FC236}">
                <a16:creationId xmlns:a16="http://schemas.microsoft.com/office/drawing/2014/main" id="{9BD553DC-0669-437B-075F-611529D57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285307"/>
            <a:ext cx="6609975" cy="4957481"/>
          </a:xfrm>
          <a:prstGeom prst="rect">
            <a:avLst/>
          </a:prstGeom>
        </p:spPr>
      </p:pic>
    </p:spTree>
    <p:extLst>
      <p:ext uri="{BB962C8B-B14F-4D97-AF65-F5344CB8AC3E}">
        <p14:creationId xmlns:p14="http://schemas.microsoft.com/office/powerpoint/2010/main" val="129644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381129"/>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lift looks like from the outside.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6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lift (doors closed) on level 1.</a:t>
            </a:r>
            <a:endParaRPr lang="en-AU" sz="1000" i="1" dirty="0">
              <a:latin typeface="Arial" panose="020B0604020202020204" pitchFamily="34" charset="0"/>
              <a:cs typeface="Arial" panose="020B0604020202020204" pitchFamily="34" charset="0"/>
            </a:endParaRPr>
          </a:p>
        </p:txBody>
      </p:sp>
      <p:pic>
        <p:nvPicPr>
          <p:cNvPr id="3" name="Picture 2" descr="A close-up of an elevator&#10;&#10;AI-generated content may be incorrect.">
            <a:extLst>
              <a:ext uri="{FF2B5EF4-FFF2-40B4-BE49-F238E27FC236}">
                <a16:creationId xmlns:a16="http://schemas.microsoft.com/office/drawing/2014/main" id="{5F31C7C9-6EAB-4B17-968B-8B633AE49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381129"/>
            <a:ext cx="6586451" cy="4939838"/>
          </a:xfrm>
          <a:prstGeom prst="rect">
            <a:avLst/>
          </a:prstGeom>
        </p:spPr>
      </p:pic>
    </p:spTree>
    <p:extLst>
      <p:ext uri="{BB962C8B-B14F-4D97-AF65-F5344CB8AC3E}">
        <p14:creationId xmlns:p14="http://schemas.microsoft.com/office/powerpoint/2010/main" val="355096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3399" y="1124891"/>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lift looks like from the inside. Our whole class can fit!</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96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lift (doors open) on the Ground Floor.</a:t>
            </a:r>
            <a:endParaRPr lang="en-AU" sz="1000" i="1" dirty="0">
              <a:latin typeface="Arial" panose="020B0604020202020204" pitchFamily="34" charset="0"/>
              <a:cs typeface="Arial" panose="020B0604020202020204" pitchFamily="34" charset="0"/>
            </a:endParaRPr>
          </a:p>
        </p:txBody>
      </p:sp>
      <p:pic>
        <p:nvPicPr>
          <p:cNvPr id="9" name="Picture 8" descr="An elevator with a door open&#10;&#10;AI-generated content may be incorrect.">
            <a:extLst>
              <a:ext uri="{FF2B5EF4-FFF2-40B4-BE49-F238E27FC236}">
                <a16:creationId xmlns:a16="http://schemas.microsoft.com/office/drawing/2014/main" id="{86207906-B44D-E795-5092-ABD3B9905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06" y="1255059"/>
            <a:ext cx="6754543" cy="5065907"/>
          </a:xfrm>
          <a:prstGeom prst="rect">
            <a:avLst/>
          </a:prstGeom>
        </p:spPr>
      </p:pic>
    </p:spTree>
    <p:extLst>
      <p:ext uri="{BB962C8B-B14F-4D97-AF65-F5344CB8AC3E}">
        <p14:creationId xmlns:p14="http://schemas.microsoft.com/office/powerpoint/2010/main" val="87323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6"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11" y="1226478"/>
            <a:ext cx="3898795" cy="5093702"/>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We will look at artworks in different galleries. Our guide will ask us questions about what we see and what it makes us think about.  </a:t>
            </a:r>
            <a:br>
              <a:rPr lang="en-US" sz="2500" b="0" i="0" dirty="0">
                <a:solidFill>
                  <a:srgbClr val="000000"/>
                </a:solidFill>
                <a:effectLst/>
                <a:latin typeface="Arial" panose="020B0604020202020204" pitchFamily="34" charset="0"/>
                <a:cs typeface="Arial" panose="020B0604020202020204" pitchFamily="34" charset="0"/>
              </a:rPr>
            </a:br>
            <a:br>
              <a:rPr lang="en-US" sz="2500" b="0" i="0" dirty="0">
                <a:solidFill>
                  <a:srgbClr val="000000"/>
                </a:solidFill>
                <a:effectLst/>
                <a:latin typeface="Arial" panose="020B0604020202020204" pitchFamily="34" charset="0"/>
                <a:cs typeface="Arial" panose="020B0604020202020204" pitchFamily="34" charset="0"/>
              </a:rPr>
            </a:br>
            <a:r>
              <a:rPr lang="en-US" sz="2500" dirty="0">
                <a:solidFill>
                  <a:srgbClr val="000000"/>
                </a:solidFill>
                <a:latin typeface="Arial" panose="020B0604020202020204" pitchFamily="34" charset="0"/>
                <a:cs typeface="Arial" panose="020B0604020202020204" pitchFamily="34" charset="0"/>
              </a:rPr>
              <a:t>W</a:t>
            </a:r>
            <a:r>
              <a:rPr lang="en-US" sz="2500" b="0" i="0" dirty="0">
                <a:solidFill>
                  <a:srgbClr val="000000"/>
                </a:solidFill>
                <a:effectLst/>
                <a:latin typeface="Arial" panose="020B0604020202020204" pitchFamily="34" charset="0"/>
                <a:cs typeface="Arial" panose="020B0604020202020204" pitchFamily="34" charset="0"/>
              </a:rPr>
              <a:t>e need to remember a few important rules</a:t>
            </a:r>
            <a:r>
              <a:rPr lang="en-US" sz="2500" dirty="0">
                <a:solidFill>
                  <a:srgbClr val="000000"/>
                </a:solidFill>
                <a:latin typeface="Arial" panose="020B0604020202020204" pitchFamily="34" charset="0"/>
                <a:cs typeface="Arial" panose="020B0604020202020204" pitchFamily="34" charset="0"/>
              </a:rPr>
              <a:t> to ensure we (and other visitors) can enjoy our visit. </a:t>
            </a:r>
            <a:br>
              <a:rPr lang="en-US" sz="2500" b="0" i="0" dirty="0">
                <a:solidFill>
                  <a:srgbClr val="000000"/>
                </a:solidFill>
                <a:effectLst/>
                <a:latin typeface="Arial" panose="020B0604020202020204" pitchFamily="34" charset="0"/>
                <a:cs typeface="Arial" panose="020B0604020202020204" pitchFamily="34" charset="0"/>
              </a:rPr>
            </a:b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11" y="6264680"/>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students looking at artwork in the 2021 – 2022 Collection exhibition </a:t>
            </a:r>
            <a:r>
              <a:rPr lang="en-US" sz="1000" i="1" dirty="0">
                <a:latin typeface="Arial" panose="020B0604020202020204" pitchFamily="34" charset="0"/>
                <a:cs typeface="Arial" panose="020B0604020202020204" pitchFamily="34" charset="0"/>
              </a:rPr>
              <a:t>Gut Feeling</a:t>
            </a:r>
            <a:r>
              <a:rPr lang="en-US" sz="1000" dirty="0">
                <a:latin typeface="Arial" panose="020B0604020202020204" pitchFamily="34" charset="0"/>
                <a:cs typeface="Arial" panose="020B0604020202020204" pitchFamily="34" charset="0"/>
              </a:rPr>
              <a:t>. </a:t>
            </a:r>
            <a:endParaRPr lang="en-AU" sz="1000" i="1" dirty="0">
              <a:latin typeface="Arial" panose="020B0604020202020204" pitchFamily="34" charset="0"/>
              <a:cs typeface="Arial" panose="020B0604020202020204" pitchFamily="34" charset="0"/>
            </a:endParaRPr>
          </a:p>
        </p:txBody>
      </p:sp>
      <p:pic>
        <p:nvPicPr>
          <p:cNvPr id="3" name="Picture 2" descr="A group of people in a room&#10;&#10;Description automatically generated">
            <a:extLst>
              <a:ext uri="{FF2B5EF4-FFF2-40B4-BE49-F238E27FC236}">
                <a16:creationId xmlns:a16="http://schemas.microsoft.com/office/drawing/2014/main" id="{885B235D-4BA6-4C96-54B4-62CFB98321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548794" y="865398"/>
            <a:ext cx="6059074" cy="5395441"/>
          </a:xfrm>
          <a:prstGeom prst="rect">
            <a:avLst/>
          </a:prstGeom>
        </p:spPr>
      </p:pic>
    </p:spTree>
    <p:extLst>
      <p:ext uri="{BB962C8B-B14F-4D97-AF65-F5344CB8AC3E}">
        <p14:creationId xmlns:p14="http://schemas.microsoft.com/office/powerpoint/2010/main" val="223693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39166"/>
            <a:ext cx="3898795" cy="2785378"/>
          </a:xfrm>
          <a:prstGeom prst="rect">
            <a:avLst/>
          </a:prstGeom>
          <a:noFill/>
        </p:spPr>
        <p:txBody>
          <a:bodyPr wrap="square" rtlCol="0">
            <a:spAutoFit/>
          </a:bodyPr>
          <a:lstStyle/>
          <a:p>
            <a:r>
              <a:rPr lang="en-US" sz="2500" b="0" i="0" dirty="0">
                <a:solidFill>
                  <a:srgbClr val="000000"/>
                </a:solidFill>
                <a:effectLst/>
                <a:latin typeface="Arial" panose="020B0604020202020204" pitchFamily="34" charset="0"/>
                <a:cs typeface="Arial" panose="020B0604020202020204" pitchFamily="34" charset="0"/>
              </a:rPr>
              <a:t>1. We speak in our quiet voice used for inside spaces. </a:t>
            </a:r>
            <a:br>
              <a:rPr lang="en-US" sz="2500" b="0" i="0" dirty="0">
                <a:solidFill>
                  <a:srgbClr val="000000"/>
                </a:solidFill>
                <a:effectLst/>
                <a:latin typeface="Arial" panose="020B0604020202020204" pitchFamily="34" charset="0"/>
                <a:cs typeface="Arial" panose="020B0604020202020204" pitchFamily="34" charset="0"/>
              </a:rPr>
            </a:br>
            <a:br>
              <a:rPr lang="en-US" sz="2500" b="0" i="0" dirty="0">
                <a:solidFill>
                  <a:srgbClr val="000000"/>
                </a:solidFill>
                <a:effectLst/>
                <a:latin typeface="Arial" panose="020B0604020202020204" pitchFamily="34" charset="0"/>
                <a:cs typeface="Arial" panose="020B0604020202020204" pitchFamily="34" charset="0"/>
              </a:rPr>
            </a:br>
            <a:r>
              <a:rPr lang="en-US" sz="2500" b="0" i="0" dirty="0">
                <a:solidFill>
                  <a:srgbClr val="000000"/>
                </a:solidFill>
                <a:effectLst/>
                <a:latin typeface="Arial" panose="020B0604020202020204" pitchFamily="34" charset="0"/>
                <a:cs typeface="Arial" panose="020B0604020202020204" pitchFamily="34" charset="0"/>
              </a:rPr>
              <a:t>Speaking loudly can make it hard for others to enjoy looking at artworks.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480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students discussing an artwork with a MAMA educator in the 2023 Collection exhibition </a:t>
            </a:r>
            <a:r>
              <a:rPr lang="en-US" sz="1000" i="1" dirty="0">
                <a:latin typeface="Arial" panose="020B0604020202020204" pitchFamily="34" charset="0"/>
                <a:cs typeface="Arial" panose="020B0604020202020204" pitchFamily="34" charset="0"/>
              </a:rPr>
              <a:t>Home</a:t>
            </a:r>
            <a:r>
              <a:rPr lang="en-US" sz="1000" dirty="0">
                <a:latin typeface="Arial" panose="020B0604020202020204" pitchFamily="34" charset="0"/>
                <a:cs typeface="Arial" panose="020B0604020202020204" pitchFamily="34" charset="0"/>
              </a:rPr>
              <a:t>.</a:t>
            </a:r>
            <a:endParaRPr lang="en-AU" sz="1000" i="1" dirty="0">
              <a:latin typeface="Arial" panose="020B0604020202020204" pitchFamily="34" charset="0"/>
              <a:cs typeface="Arial" panose="020B0604020202020204" pitchFamily="34" charset="0"/>
            </a:endParaRPr>
          </a:p>
        </p:txBody>
      </p:sp>
      <p:pic>
        <p:nvPicPr>
          <p:cNvPr id="13" name="Picture 12" descr="A group of children sitting on the floor in front of a group of people&#10;&#10;Description automatically generated with low confidence">
            <a:extLst>
              <a:ext uri="{FF2B5EF4-FFF2-40B4-BE49-F238E27FC236}">
                <a16:creationId xmlns:a16="http://schemas.microsoft.com/office/drawing/2014/main" id="{8EE39548-C255-3ABC-94EA-34A829C098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5" y="1125415"/>
            <a:ext cx="6910177" cy="5182633"/>
          </a:xfrm>
          <a:prstGeom prst="rect">
            <a:avLst/>
          </a:prstGeom>
        </p:spPr>
      </p:pic>
    </p:spTree>
    <p:extLst>
      <p:ext uri="{BB962C8B-B14F-4D97-AF65-F5344CB8AC3E}">
        <p14:creationId xmlns:p14="http://schemas.microsoft.com/office/powerpoint/2010/main" val="149478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427203"/>
            <a:ext cx="3898795" cy="432426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2. </a:t>
            </a:r>
            <a:r>
              <a:rPr lang="en-US" sz="2500" dirty="0">
                <a:latin typeface="Arial" panose="020B0604020202020204" pitchFamily="34" charset="0"/>
                <a:cs typeface="Arial" panose="020B0604020202020204" pitchFamily="34" charset="0"/>
              </a:rPr>
              <a:t>We stay close to our guide, teacher or grown up.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b="0" i="0" dirty="0">
                <a:solidFill>
                  <a:srgbClr val="000000"/>
                </a:solidFill>
                <a:effectLst/>
                <a:latin typeface="Arial" panose="020B0604020202020204" pitchFamily="34" charset="0"/>
                <a:cs typeface="Arial" panose="020B0604020202020204" pitchFamily="34" charset="0"/>
              </a:rPr>
              <a:t>Make sure that you remain in a group when walking around the spaces. We walk (not run!) to avoid hurting ourselves, others and our surroundings.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4808"/>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group of school students in one line, following a MAMA educator down the stairs. </a:t>
            </a:r>
            <a:endParaRPr lang="en-AU" sz="1000" i="1" dirty="0">
              <a:latin typeface="Arial" panose="020B0604020202020204" pitchFamily="34" charset="0"/>
              <a:cs typeface="Arial" panose="020B0604020202020204" pitchFamily="34" charset="0"/>
            </a:endParaRPr>
          </a:p>
        </p:txBody>
      </p:sp>
      <p:pic>
        <p:nvPicPr>
          <p:cNvPr id="3" name="Picture 2" descr="A group of people on a staircase&#10;&#10;Description automatically generated">
            <a:extLst>
              <a:ext uri="{FF2B5EF4-FFF2-40B4-BE49-F238E27FC236}">
                <a16:creationId xmlns:a16="http://schemas.microsoft.com/office/drawing/2014/main" id="{661ECA9A-E7BB-896C-A1C3-B46C7ED8E1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6" y="1528424"/>
            <a:ext cx="6209625" cy="4657219"/>
          </a:xfrm>
          <a:prstGeom prst="rect">
            <a:avLst/>
          </a:prstGeom>
        </p:spPr>
      </p:pic>
    </p:spTree>
    <p:extLst>
      <p:ext uri="{BB962C8B-B14F-4D97-AF65-F5344CB8AC3E}">
        <p14:creationId xmlns:p14="http://schemas.microsoft.com/office/powerpoint/2010/main" val="118603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318920"/>
            <a:ext cx="3898795" cy="3939540"/>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3. We look with our eyes and don’t touch the artwork.</a:t>
            </a:r>
          </a:p>
          <a:p>
            <a:endParaRPr lang="en-AU" sz="2500" dirty="0">
              <a:latin typeface="Arial" panose="020B0604020202020204" pitchFamily="34" charset="0"/>
              <a:ea typeface="Calibri" panose="020F0502020204030204" pitchFamily="34" charset="0"/>
              <a:cs typeface="Arial" panose="020B0604020202020204" pitchFamily="34" charset="0"/>
            </a:endParaRPr>
          </a:p>
          <a:p>
            <a:r>
              <a:rPr lang="en-AU" sz="2500" dirty="0">
                <a:latin typeface="Arial" panose="020B0604020202020204" pitchFamily="34" charset="0"/>
                <a:ea typeface="Calibri" panose="020F0502020204030204" pitchFamily="34" charset="0"/>
                <a:cs typeface="Arial" panose="020B0604020202020204" pitchFamily="34" charset="0"/>
              </a:rPr>
              <a:t>We leave space between us and the artwork to avoid hurting the artwork and ourselves. A giant step is a good amount of space to leave.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70364"/>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Symbiotic Cultures</a:t>
            </a:r>
            <a:r>
              <a:rPr lang="en-US" sz="1000" dirty="0">
                <a:latin typeface="Arial" panose="020B0604020202020204" pitchFamily="34" charset="0"/>
                <a:cs typeface="Arial" panose="020B0604020202020204" pitchFamily="34" charset="0"/>
              </a:rPr>
              <a:t> installation view, Murray Art Museum Albury 2025. </a:t>
            </a:r>
            <a:endParaRPr lang="en-AU" sz="1000" i="1" dirty="0">
              <a:latin typeface="Arial" panose="020B0604020202020204" pitchFamily="34" charset="0"/>
              <a:cs typeface="Arial" panose="020B0604020202020204" pitchFamily="34" charset="0"/>
            </a:endParaRPr>
          </a:p>
        </p:txBody>
      </p:sp>
      <p:pic>
        <p:nvPicPr>
          <p:cNvPr id="9" name="Picture 8" descr="A room with art on the wall&#10;&#10;AI-generated content may be incorrect.">
            <a:extLst>
              <a:ext uri="{FF2B5EF4-FFF2-40B4-BE49-F238E27FC236}">
                <a16:creationId xmlns:a16="http://schemas.microsoft.com/office/drawing/2014/main" id="{F9BDD4D0-9196-0CCB-F51D-C1FA18CF5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393564"/>
            <a:ext cx="6502400" cy="4876800"/>
          </a:xfrm>
          <a:prstGeom prst="rect">
            <a:avLst/>
          </a:prstGeom>
        </p:spPr>
      </p:pic>
    </p:spTree>
    <p:extLst>
      <p:ext uri="{BB962C8B-B14F-4D97-AF65-F5344CB8AC3E}">
        <p14:creationId xmlns:p14="http://schemas.microsoft.com/office/powerpoint/2010/main" val="94815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1512211"/>
            <a:ext cx="3898795" cy="2015936"/>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The Museum is located on Wiradjuri Country. We pay our respects to all Elders past, present and emerging. </a:t>
            </a:r>
            <a:endParaRPr lang="en-AU" sz="2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Lorraine Connelly-Northey, </a:t>
            </a:r>
            <a:r>
              <a:rPr lang="en-US" sz="1000" i="1" dirty="0">
                <a:latin typeface="Arial" panose="020B0604020202020204" pitchFamily="34" charset="0"/>
                <a:cs typeface="Arial" panose="020B0604020202020204" pitchFamily="34" charset="0"/>
              </a:rPr>
              <a:t>On Country</a:t>
            </a:r>
            <a:r>
              <a:rPr lang="en-US" sz="1000" dirty="0">
                <a:latin typeface="Arial" panose="020B0604020202020204" pitchFamily="34" charset="0"/>
                <a:cs typeface="Arial" panose="020B0604020202020204" pitchFamily="34" charset="0"/>
              </a:rPr>
              <a:t>, 2017</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 </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9A7EF29-ADAD-FC2A-86BA-F0426A81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98" y="1633491"/>
            <a:ext cx="6800588" cy="4539754"/>
          </a:xfrm>
          <a:prstGeom prst="rect">
            <a:avLst/>
          </a:prstGeom>
        </p:spPr>
      </p:pic>
    </p:spTree>
    <p:extLst>
      <p:ext uri="{BB962C8B-B14F-4D97-AF65-F5344CB8AC3E}">
        <p14:creationId xmlns:p14="http://schemas.microsoft.com/office/powerpoint/2010/main" val="13474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3259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015133"/>
            <a:ext cx="3898795" cy="4708981"/>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4. We are aware of our surroundings. </a:t>
            </a:r>
            <a:br>
              <a:rPr lang="en-AU" sz="2500" dirty="0">
                <a:latin typeface="Arial" panose="020B0604020202020204" pitchFamily="34" charset="0"/>
                <a:ea typeface="Calibri" panose="020F0502020204030204" pitchFamily="34" charset="0"/>
                <a:cs typeface="Arial" panose="020B0604020202020204" pitchFamily="34" charset="0"/>
              </a:rPr>
            </a:br>
            <a:endParaRPr lang="en-AU" sz="2500" b="0" i="0" dirty="0">
              <a:solidFill>
                <a:srgbClr val="000000"/>
              </a:solidFill>
              <a:effectLst/>
              <a:latin typeface="Arial" panose="020B0604020202020204" pitchFamily="34" charset="0"/>
              <a:cs typeface="Arial" panose="020B0604020202020204" pitchFamily="34" charset="0"/>
            </a:endParaRPr>
          </a:p>
          <a:p>
            <a:r>
              <a:rPr lang="en-US" sz="2500" b="0" i="0" dirty="0">
                <a:solidFill>
                  <a:srgbClr val="000000"/>
                </a:solidFill>
                <a:effectLst/>
                <a:latin typeface="Arial" panose="020B0604020202020204" pitchFamily="34" charset="0"/>
                <a:cs typeface="Arial" panose="020B0604020202020204" pitchFamily="34" charset="0"/>
              </a:rPr>
              <a:t>If you find an artwork that you really like and want to have a good look at it, make sure everyone else can see too!</a:t>
            </a:r>
          </a:p>
          <a:p>
            <a:br>
              <a:rPr lang="en-AU" sz="2500" dirty="0">
                <a:latin typeface="Arial" panose="020B0604020202020204" pitchFamily="34" charset="0"/>
                <a:ea typeface="Calibri" panose="020F0502020204030204" pitchFamily="34" charset="0"/>
                <a:cs typeface="Arial" panose="020B0604020202020204" pitchFamily="34" charset="0"/>
              </a:rPr>
            </a:br>
            <a:r>
              <a:rPr lang="en-AU" sz="2500" dirty="0">
                <a:latin typeface="Arial" panose="020B0604020202020204" pitchFamily="34" charset="0"/>
                <a:ea typeface="Calibri" panose="020F0502020204030204" pitchFamily="34" charset="0"/>
                <a:cs typeface="Arial" panose="020B0604020202020204" pitchFamily="34" charset="0"/>
              </a:rPr>
              <a:t>Let your guide know if you need a quiet space. </a:t>
            </a:r>
          </a:p>
          <a:p>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36435"/>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students sitting in the gallery looking at Sarah McEwan’s exhibition </a:t>
            </a:r>
            <a:r>
              <a:rPr lang="en-US" sz="1000" i="1" dirty="0">
                <a:latin typeface="Arial" panose="020B0604020202020204" pitchFamily="34" charset="0"/>
                <a:cs typeface="Arial" panose="020B0604020202020204" pitchFamily="34" charset="0"/>
              </a:rPr>
              <a:t>Unrequited Love (The Great Magpesis),</a:t>
            </a:r>
            <a:r>
              <a:rPr lang="en-US" sz="1000" dirty="0">
                <a:latin typeface="Arial" panose="020B0604020202020204" pitchFamily="34" charset="0"/>
                <a:cs typeface="Arial" panose="020B0604020202020204" pitchFamily="34" charset="0"/>
              </a:rPr>
              <a:t> 2023</a:t>
            </a:r>
            <a:r>
              <a:rPr lang="en-US" sz="1000" i="1" dirty="0">
                <a:latin typeface="Arial" panose="020B0604020202020204" pitchFamily="34" charset="0"/>
                <a:cs typeface="Arial" panose="020B0604020202020204" pitchFamily="34" charset="0"/>
              </a:rPr>
              <a:t>. </a:t>
            </a:r>
            <a:endParaRPr lang="en-AU" sz="1000" i="1" dirty="0">
              <a:latin typeface="Arial" panose="020B0604020202020204" pitchFamily="34" charset="0"/>
              <a:cs typeface="Arial" panose="020B0604020202020204" pitchFamily="34" charset="0"/>
            </a:endParaRPr>
          </a:p>
        </p:txBody>
      </p:sp>
      <p:pic>
        <p:nvPicPr>
          <p:cNvPr id="9" name="Picture 8" descr="A group of people sitting on the floor&#10;&#10;Description automatically generated">
            <a:extLst>
              <a:ext uri="{FF2B5EF4-FFF2-40B4-BE49-F238E27FC236}">
                <a16:creationId xmlns:a16="http://schemas.microsoft.com/office/drawing/2014/main" id="{D72C3A9D-E736-21DE-535C-2676FAA111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19" y="1089094"/>
            <a:ext cx="6858000" cy="5143500"/>
          </a:xfrm>
          <a:prstGeom prst="rect">
            <a:avLst/>
          </a:prstGeom>
        </p:spPr>
      </p:pic>
    </p:spTree>
    <p:extLst>
      <p:ext uri="{BB962C8B-B14F-4D97-AF65-F5344CB8AC3E}">
        <p14:creationId xmlns:p14="http://schemas.microsoft.com/office/powerpoint/2010/main" val="821844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786395" y="623231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86396" y="881176"/>
            <a:ext cx="3898795" cy="4324261"/>
          </a:xfrm>
          <a:prstGeom prst="rect">
            <a:avLst/>
          </a:prstGeom>
          <a:noFill/>
        </p:spPr>
        <p:txBody>
          <a:bodyPr wrap="square" rtlCol="0">
            <a:spAutoFit/>
          </a:bodyPr>
          <a:lstStyle/>
          <a:p>
            <a:r>
              <a:rPr lang="en-AU" sz="2500" dirty="0">
                <a:latin typeface="Arial" panose="020B0604020202020204" pitchFamily="34" charset="0"/>
                <a:cs typeface="Arial" panose="020B0604020202020204" pitchFamily="34" charset="0"/>
              </a:rPr>
              <a:t>5. We have fun!</a:t>
            </a:r>
            <a:br>
              <a:rPr lang="en-AU" sz="2500" dirty="0">
                <a:latin typeface="Arial" panose="020B0604020202020204" pitchFamily="34" charset="0"/>
                <a:cs typeface="Arial" panose="020B0604020202020204" pitchFamily="34" charset="0"/>
              </a:rPr>
            </a:br>
            <a:br>
              <a:rPr lang="en-AU"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All artworks are different. You may see paintings, photographs, videos and sculptures. Some of the works will be small, others may be very big! You will see art created by local artists and art by artists from around the world.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02420" y="6240089"/>
            <a:ext cx="398277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students sitting in front of Skye Wagner’s artwork </a:t>
            </a:r>
            <a:r>
              <a:rPr lang="en-AU" sz="1000" i="1" dirty="0">
                <a:effectLst/>
                <a:latin typeface="Arial" panose="020B0604020202020204" pitchFamily="34" charset="0"/>
                <a:ea typeface="Calibri" panose="020F0502020204030204" pitchFamily="34" charset="0"/>
                <a:cs typeface="Arial" panose="020B0604020202020204" pitchFamily="34" charset="0"/>
              </a:rPr>
              <a:t>Before Orange Peel, After Loose Teeth, Now Peanuts</a:t>
            </a:r>
            <a:r>
              <a:rPr lang="en-AU" sz="1000" dirty="0">
                <a:effectLst/>
                <a:latin typeface="Arial" panose="020B0604020202020204" pitchFamily="34" charset="0"/>
                <a:ea typeface="Calibri" panose="020F0502020204030204" pitchFamily="34" charset="0"/>
                <a:cs typeface="Arial" panose="020B0604020202020204" pitchFamily="34" charset="0"/>
              </a:rPr>
              <a:t>, 2023 </a:t>
            </a:r>
            <a:r>
              <a:rPr lang="en-US" sz="1000" dirty="0">
                <a:latin typeface="Arial" panose="020B0604020202020204" pitchFamily="34" charset="0"/>
                <a:cs typeface="Arial" panose="020B0604020202020204" pitchFamily="34" charset="0"/>
              </a:rPr>
              <a:t>in the National Photography Prize 2024. </a:t>
            </a:r>
            <a:endParaRPr lang="en-AU" sz="1000" i="1" dirty="0">
              <a:latin typeface="Arial" panose="020B0604020202020204" pitchFamily="34" charset="0"/>
              <a:cs typeface="Arial" panose="020B0604020202020204" pitchFamily="34" charset="0"/>
            </a:endParaRPr>
          </a:p>
        </p:txBody>
      </p:sp>
      <p:pic>
        <p:nvPicPr>
          <p:cNvPr id="9" name="Picture 8" descr="A group of kids looking at a map of the world&#10;&#10;Description automatically generated">
            <a:extLst>
              <a:ext uri="{FF2B5EF4-FFF2-40B4-BE49-F238E27FC236}">
                <a16:creationId xmlns:a16="http://schemas.microsoft.com/office/drawing/2014/main" id="{809730D0-2CFA-59B8-3A1C-E6D928B0C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355" y="793756"/>
            <a:ext cx="4084750" cy="5446333"/>
          </a:xfrm>
          <a:prstGeom prst="rect">
            <a:avLst/>
          </a:prstGeom>
        </p:spPr>
      </p:pic>
    </p:spTree>
    <p:extLst>
      <p:ext uri="{BB962C8B-B14F-4D97-AF65-F5344CB8AC3E}">
        <p14:creationId xmlns:p14="http://schemas.microsoft.com/office/powerpoint/2010/main" val="299463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9451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987222"/>
            <a:ext cx="3898795" cy="355481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If we do an art activity in the Studio, we will sit together at the big tables. There will be space for everyone!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Our class might be split into 2 or more groups if there are lots of us.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404044"/>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student’s artwork in progress. </a:t>
            </a:r>
            <a:endParaRPr lang="en-AU" sz="1000" i="1" dirty="0">
              <a:latin typeface="Arial" panose="020B0604020202020204" pitchFamily="34" charset="0"/>
              <a:cs typeface="Arial" panose="020B0604020202020204" pitchFamily="34" charset="0"/>
            </a:endParaRPr>
          </a:p>
        </p:txBody>
      </p:sp>
      <p:pic>
        <p:nvPicPr>
          <p:cNvPr id="9" name="Picture 8" descr="A table with various pieces of cardboard&#10;&#10;Description automatically generated">
            <a:extLst>
              <a:ext uri="{FF2B5EF4-FFF2-40B4-BE49-F238E27FC236}">
                <a16:creationId xmlns:a16="http://schemas.microsoft.com/office/drawing/2014/main" id="{792E5D01-D1CA-ECBF-4C76-6D84ABFDE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73030" y="1312641"/>
            <a:ext cx="5774625" cy="4330969"/>
          </a:xfrm>
          <a:prstGeom prst="rect">
            <a:avLst/>
          </a:prstGeom>
        </p:spPr>
      </p:pic>
    </p:spTree>
    <p:extLst>
      <p:ext uri="{BB962C8B-B14F-4D97-AF65-F5344CB8AC3E}">
        <p14:creationId xmlns:p14="http://schemas.microsoft.com/office/powerpoint/2010/main" val="301292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17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02088"/>
            <a:ext cx="3898795" cy="2400657"/>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When we go upstairs there is glass on both sides so that we can see the art below. It may make us feel like we are up very high, but we are safe.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0699"/>
            <a:ext cx="398277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someone standing on the Mezzanine, holding the handrail and looking down through the glass barrier at an artwork.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a:t>
            </a:r>
            <a:endParaRPr lang="en-AU" sz="1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902F7A1-6B0D-A6BA-3A57-38A70CC494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796" y="1702088"/>
            <a:ext cx="6438806" cy="4618611"/>
          </a:xfrm>
          <a:prstGeom prst="rect">
            <a:avLst/>
          </a:prstGeom>
        </p:spPr>
      </p:pic>
    </p:spTree>
    <p:extLst>
      <p:ext uri="{BB962C8B-B14F-4D97-AF65-F5344CB8AC3E}">
        <p14:creationId xmlns:p14="http://schemas.microsoft.com/office/powerpoint/2010/main" val="130355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84994"/>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730171"/>
            <a:ext cx="3898795" cy="3554819"/>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After we have finished out tour our guide will take us back to the entrance. We will collect our bags and wait for our teacher. </a:t>
            </a:r>
            <a:br>
              <a:rPr lang="en-US" sz="2500" dirty="0">
                <a:latin typeface="Arial" panose="020B0604020202020204" pitchFamily="34" charset="0"/>
                <a:cs typeface="Arial" panose="020B0604020202020204" pitchFamily="34" charset="0"/>
              </a:rPr>
            </a:b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It is time to say goodbye to the Museum. We can visit again another time.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94519"/>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Atrium on the ground floor, looking towards the Dean Street exit. </a:t>
            </a:r>
            <a:endParaRPr lang="en-AU" sz="1000" i="1" dirty="0">
              <a:latin typeface="Arial" panose="020B0604020202020204" pitchFamily="34" charset="0"/>
              <a:cs typeface="Arial" panose="020B0604020202020204" pitchFamily="34" charset="0"/>
            </a:endParaRPr>
          </a:p>
        </p:txBody>
      </p:sp>
      <p:pic>
        <p:nvPicPr>
          <p:cNvPr id="3" name="Picture 2" descr="A large room with black chairs and a glass door&#10;&#10;AI-generated content may be incorrect.">
            <a:extLst>
              <a:ext uri="{FF2B5EF4-FFF2-40B4-BE49-F238E27FC236}">
                <a16:creationId xmlns:a16="http://schemas.microsoft.com/office/drawing/2014/main" id="{683CB77B-9E98-FE24-BD75-2807C1A3A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506071"/>
            <a:ext cx="6517929" cy="4888447"/>
          </a:xfrm>
          <a:prstGeom prst="rect">
            <a:avLst/>
          </a:prstGeom>
        </p:spPr>
      </p:pic>
    </p:spTree>
    <p:extLst>
      <p:ext uri="{BB962C8B-B14F-4D97-AF65-F5344CB8AC3E}">
        <p14:creationId xmlns:p14="http://schemas.microsoft.com/office/powerpoint/2010/main" val="1221484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744408" y="639451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930071"/>
            <a:ext cx="3898795" cy="1631216"/>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Please let us know if you have any questions before your visit, or feedback afterwards.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660433" y="6404044"/>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young visitor standing in the Kids Gallery pretending to speak on a telephone. Photo: Jeremy Weihrauch</a:t>
            </a:r>
            <a:endParaRPr lang="en-AU" sz="1000" i="1" dirty="0">
              <a:latin typeface="Arial" panose="020B0604020202020204" pitchFamily="34" charset="0"/>
              <a:cs typeface="Arial" panose="020B0604020202020204" pitchFamily="34" charset="0"/>
            </a:endParaRPr>
          </a:p>
        </p:txBody>
      </p:sp>
      <p:pic>
        <p:nvPicPr>
          <p:cNvPr id="9" name="Picture 8" descr="A child standing in a playroom&#10;&#10;Description automatically generated with low confidence">
            <a:extLst>
              <a:ext uri="{FF2B5EF4-FFF2-40B4-BE49-F238E27FC236}">
                <a16:creationId xmlns:a16="http://schemas.microsoft.com/office/drawing/2014/main" id="{A4D92183-5947-E001-2A45-1FA52C5E8B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893" t="15863"/>
          <a:stretch/>
        </p:blipFill>
        <p:spPr>
          <a:xfrm>
            <a:off x="548795" y="1091145"/>
            <a:ext cx="5636852" cy="5312900"/>
          </a:xfrm>
          <a:prstGeom prst="rect">
            <a:avLst/>
          </a:prstGeom>
        </p:spPr>
      </p:pic>
    </p:spTree>
    <p:extLst>
      <p:ext uri="{BB962C8B-B14F-4D97-AF65-F5344CB8AC3E}">
        <p14:creationId xmlns:p14="http://schemas.microsoft.com/office/powerpoint/2010/main" val="362120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458158"/>
            <a:ext cx="389879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467683"/>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(description)</a:t>
            </a:r>
            <a:endParaRPr lang="en-AU" sz="1000" i="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0DF5DAB-0980-9366-5104-9E63A8EACEF0}"/>
              </a:ext>
            </a:extLst>
          </p:cNvPr>
          <p:cNvSpPr/>
          <p:nvPr/>
        </p:nvSpPr>
        <p:spPr>
          <a:xfrm>
            <a:off x="423648" y="1245932"/>
            <a:ext cx="5853328" cy="47318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a:solidFill>
                  <a:srgbClr val="002060"/>
                </a:solidFill>
              </a:ln>
              <a:noFill/>
            </a:endParaRPr>
          </a:p>
        </p:txBody>
      </p:sp>
      <p:sp>
        <p:nvSpPr>
          <p:cNvPr id="3" name="TextBox 2">
            <a:extLst>
              <a:ext uri="{FF2B5EF4-FFF2-40B4-BE49-F238E27FC236}">
                <a16:creationId xmlns:a16="http://schemas.microsoft.com/office/drawing/2014/main" id="{C1CDAB05-DD31-EB9E-06DB-60C87CEBAB7B}"/>
              </a:ext>
            </a:extLst>
          </p:cNvPr>
          <p:cNvSpPr txBox="1"/>
          <p:nvPr/>
        </p:nvSpPr>
        <p:spPr>
          <a:xfrm>
            <a:off x="7744407" y="987222"/>
            <a:ext cx="3898795"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please add your own optional slide(s) here!</a:t>
            </a:r>
            <a:endParaRPr lang="en-A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81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70371" y="6314356"/>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50301" y="1888345"/>
            <a:ext cx="3898795" cy="1246495"/>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This is what the back of the building looks like from QEII Square.</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50301"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QEII Square.</a:t>
            </a:r>
            <a:endParaRPr lang="en-AU" sz="10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A16D746-746F-78A2-EB5C-7E30D7BAE4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809" y="2047645"/>
            <a:ext cx="6398816" cy="4266711"/>
          </a:xfrm>
          <a:prstGeom prst="rect">
            <a:avLst/>
          </a:prstGeom>
        </p:spPr>
      </p:pic>
    </p:spTree>
    <p:extLst>
      <p:ext uri="{BB962C8B-B14F-4D97-AF65-F5344CB8AC3E}">
        <p14:creationId xmlns:p14="http://schemas.microsoft.com/office/powerpoint/2010/main" val="389040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660433" y="1105959"/>
            <a:ext cx="3898795" cy="1246495"/>
          </a:xfrm>
          <a:prstGeom prst="rect">
            <a:avLst/>
          </a:prstGeom>
          <a:noFill/>
        </p:spPr>
        <p:txBody>
          <a:bodyPr wrap="square" rtlCol="0">
            <a:spAutoFit/>
          </a:bodyPr>
          <a:lstStyle/>
          <a:p>
            <a:r>
              <a:rPr lang="en-AU" sz="2500" dirty="0">
                <a:latin typeface="Arial" panose="020B0604020202020204" pitchFamily="34" charset="0"/>
                <a:ea typeface="Calibri" panose="020F0502020204030204" pitchFamily="34" charset="0"/>
                <a:cs typeface="Arial" panose="020B0604020202020204" pitchFamily="34" charset="0"/>
              </a:rPr>
              <a:t>If you are catching a bus, you will see the Museum from the bus stop.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looking at the Museum from the Dean Street bus stop.</a:t>
            </a:r>
            <a:endParaRPr lang="en-AU" sz="1000" i="1" dirty="0">
              <a:latin typeface="Arial" panose="020B0604020202020204" pitchFamily="34" charset="0"/>
              <a:cs typeface="Arial" panose="020B0604020202020204" pitchFamily="34" charset="0"/>
            </a:endParaRPr>
          </a:p>
        </p:txBody>
      </p:sp>
      <p:pic>
        <p:nvPicPr>
          <p:cNvPr id="3" name="Picture 2" descr="A brick building with a poster on the side&#10;&#10;AI-generated content may be incorrect.">
            <a:extLst>
              <a:ext uri="{FF2B5EF4-FFF2-40B4-BE49-F238E27FC236}">
                <a16:creationId xmlns:a16="http://schemas.microsoft.com/office/drawing/2014/main" id="{5E67C21C-DB10-C5D9-BAFC-1137A1AD96DB}"/>
              </a:ext>
            </a:extLst>
          </p:cNvPr>
          <p:cNvPicPr>
            <a:picLocks noChangeAspect="1"/>
          </p:cNvPicPr>
          <p:nvPr/>
        </p:nvPicPr>
        <p:blipFill>
          <a:blip r:embed="rId4">
            <a:extLst>
              <a:ext uri="{28A0092B-C50C-407E-A947-70E740481C1C}">
                <a14:useLocalDpi xmlns:a14="http://schemas.microsoft.com/office/drawing/2010/main" val="0"/>
              </a:ext>
            </a:extLst>
          </a:blip>
          <a:srcRect r="7894" b="5253"/>
          <a:stretch/>
        </p:blipFill>
        <p:spPr>
          <a:xfrm>
            <a:off x="554468" y="1246099"/>
            <a:ext cx="6565502" cy="5065344"/>
          </a:xfrm>
          <a:prstGeom prst="rect">
            <a:avLst/>
          </a:prstGeom>
        </p:spPr>
      </p:pic>
    </p:spTree>
    <p:extLst>
      <p:ext uri="{BB962C8B-B14F-4D97-AF65-F5344CB8AC3E}">
        <p14:creationId xmlns:p14="http://schemas.microsoft.com/office/powerpoint/2010/main" val="100758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23349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50045" y="966495"/>
            <a:ext cx="3898795" cy="1246495"/>
          </a:xfrm>
          <a:prstGeom prst="rect">
            <a:avLst/>
          </a:prstGeom>
          <a:noFill/>
        </p:spPr>
        <p:txBody>
          <a:bodyPr wrap="square" rtlCol="0">
            <a:spAutoFit/>
          </a:bodyPr>
          <a:lstStyle/>
          <a:p>
            <a:r>
              <a:rPr lang="en-US" sz="2500" kern="1200" dirty="0">
                <a:solidFill>
                  <a:schemeClr val="tx1"/>
                </a:solidFill>
                <a:effectLst/>
                <a:latin typeface="Arial" panose="020B0604020202020204" pitchFamily="34" charset="0"/>
                <a:cs typeface="Arial" panose="020B0604020202020204" pitchFamily="34" charset="0"/>
              </a:rPr>
              <a:t>We can enter the Museum through the front doors on Dean street.</a:t>
            </a:r>
            <a:endParaRPr lang="en-AU" sz="25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50045" y="6239053"/>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the Dean Street Museum entrance.</a:t>
            </a:r>
            <a:endParaRPr lang="en-AU" sz="1000" i="1" dirty="0">
              <a:latin typeface="Arial" panose="020B0604020202020204" pitchFamily="34" charset="0"/>
              <a:cs typeface="Arial" panose="020B0604020202020204" pitchFamily="34" charset="0"/>
            </a:endParaRPr>
          </a:p>
        </p:txBody>
      </p:sp>
      <p:pic>
        <p:nvPicPr>
          <p:cNvPr id="16" name="Content Placeholder 15" descr="A building with a glass door&#10;&#10;Description automatically generated">
            <a:extLst>
              <a:ext uri="{FF2B5EF4-FFF2-40B4-BE49-F238E27FC236}">
                <a16:creationId xmlns:a16="http://schemas.microsoft.com/office/drawing/2014/main" id="{480D49B3-C7FE-43BB-DCC5-276C5CC820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9184" y="1127574"/>
            <a:ext cx="6807890" cy="5105918"/>
          </a:xfrm>
        </p:spPr>
      </p:pic>
    </p:spTree>
    <p:extLst>
      <p:ext uri="{BB962C8B-B14F-4D97-AF65-F5344CB8AC3E}">
        <p14:creationId xmlns:p14="http://schemas.microsoft.com/office/powerpoint/2010/main" val="246112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05161"/>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795045"/>
            <a:ext cx="3898795" cy="2785378"/>
          </a:xfrm>
          <a:prstGeom prst="rect">
            <a:avLst/>
          </a:prstGeom>
          <a:noFill/>
        </p:spPr>
        <p:txBody>
          <a:bodyPr wrap="square" rtlCol="0">
            <a:spAutoFit/>
          </a:bodyPr>
          <a:lstStyle/>
          <a:p>
            <a:r>
              <a:rPr lang="en-US" sz="2500" kern="1200" dirty="0">
                <a:solidFill>
                  <a:schemeClr val="tx1"/>
                </a:solidFill>
                <a:effectLst/>
                <a:latin typeface="Arial" panose="020B0604020202020204" pitchFamily="34" charset="0"/>
                <a:cs typeface="Arial" panose="020B0604020202020204" pitchFamily="34" charset="0"/>
              </a:rPr>
              <a:t>We </a:t>
            </a:r>
            <a:r>
              <a:rPr lang="en-US" sz="2500" dirty="0">
                <a:latin typeface="Arial" panose="020B0604020202020204" pitchFamily="34" charset="0"/>
                <a:cs typeface="Arial" panose="020B0604020202020204" pitchFamily="34" charset="0"/>
              </a:rPr>
              <a:t>can also</a:t>
            </a:r>
            <a:r>
              <a:rPr lang="en-US" sz="2500" kern="1200" dirty="0">
                <a:solidFill>
                  <a:schemeClr val="tx1"/>
                </a:solidFill>
                <a:effectLst/>
                <a:latin typeface="Arial" panose="020B0604020202020204" pitchFamily="34" charset="0"/>
                <a:cs typeface="Arial" panose="020B0604020202020204" pitchFamily="34" charset="0"/>
              </a:rPr>
              <a:t> enter the Museum via the QEII Square </a:t>
            </a:r>
            <a:r>
              <a:rPr lang="en-US" sz="2500" dirty="0">
                <a:latin typeface="Arial" panose="020B0604020202020204" pitchFamily="34" charset="0"/>
                <a:cs typeface="Arial" panose="020B0604020202020204" pitchFamily="34" charset="0"/>
              </a:rPr>
              <a:t>rear</a:t>
            </a:r>
            <a:r>
              <a:rPr lang="en-US" sz="2500" kern="1200" dirty="0">
                <a:solidFill>
                  <a:schemeClr val="tx1"/>
                </a:solidFill>
                <a:effectLst/>
                <a:latin typeface="Arial" panose="020B0604020202020204" pitchFamily="34" charset="0"/>
                <a:cs typeface="Arial" panose="020B0604020202020204" pitchFamily="34" charset="0"/>
              </a:rPr>
              <a:t> entrance. </a:t>
            </a: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We will use this entrance if walking from the LibraryMuseum. </a:t>
            </a:r>
            <a:endParaRPr lang="en-AU" sz="25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15997"/>
            <a:ext cx="398277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view of the Museum from the QEII Square entrance.</a:t>
            </a:r>
            <a:endParaRPr lang="en-AU" sz="1000" i="1" dirty="0">
              <a:latin typeface="Arial" panose="020B0604020202020204" pitchFamily="34" charset="0"/>
              <a:cs typeface="Arial" panose="020B0604020202020204" pitchFamily="34" charset="0"/>
            </a:endParaRPr>
          </a:p>
        </p:txBody>
      </p:sp>
      <p:pic>
        <p:nvPicPr>
          <p:cNvPr id="11" name="Content Placeholder 3">
            <a:extLst>
              <a:ext uri="{FF2B5EF4-FFF2-40B4-BE49-F238E27FC236}">
                <a16:creationId xmlns:a16="http://schemas.microsoft.com/office/drawing/2014/main" id="{50090E91-DDE1-BADE-5BD6-1FF1F6E81953}"/>
              </a:ext>
            </a:extLst>
          </p:cNvPr>
          <p:cNvPicPr>
            <a:picLocks/>
          </p:cNvPicPr>
          <p:nvPr/>
        </p:nvPicPr>
        <p:blipFill rotWithShape="1">
          <a:blip r:embed="rId4" cstate="screen">
            <a:extLst>
              <a:ext uri="{28A0092B-C50C-407E-A947-70E740481C1C}">
                <a14:useLocalDpi xmlns:a14="http://schemas.microsoft.com/office/drawing/2010/main"/>
              </a:ext>
            </a:extLst>
          </a:blip>
          <a:srcRect r="-1" b="-1"/>
          <a:stretch/>
        </p:blipFill>
        <p:spPr bwMode="auto">
          <a:xfrm>
            <a:off x="506809" y="909130"/>
            <a:ext cx="4284266" cy="5396031"/>
          </a:xfrm>
          <a:prstGeom prst="rect">
            <a:avLst/>
          </a:prstGeom>
          <a:noFill/>
        </p:spPr>
      </p:pic>
    </p:spTree>
    <p:extLst>
      <p:ext uri="{BB962C8B-B14F-4D97-AF65-F5344CB8AC3E}">
        <p14:creationId xmlns:p14="http://schemas.microsoft.com/office/powerpoint/2010/main" val="53024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32892" y="6260839"/>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461772"/>
            <a:ext cx="3898795" cy="4693593"/>
          </a:xfrm>
          <a:prstGeom prst="rect">
            <a:avLst/>
          </a:prstGeom>
          <a:noFill/>
        </p:spPr>
        <p:txBody>
          <a:bodyPr wrap="square" rtlCol="0">
            <a:spAutoFit/>
          </a:bodyPr>
          <a:lstStyle/>
          <a:p>
            <a:r>
              <a:rPr lang="en-US" sz="2300" b="1" i="1" dirty="0">
                <a:latin typeface="Arial" panose="020B0604020202020204" pitchFamily="34" charset="0"/>
                <a:cs typeface="Arial" panose="020B0604020202020204" pitchFamily="34" charset="0"/>
              </a:rPr>
              <a:t>Gawaymbanha</a:t>
            </a:r>
            <a:r>
              <a:rPr lang="en-US" sz="2300" dirty="0">
                <a:latin typeface="Arial" panose="020B0604020202020204" pitchFamily="34" charset="0"/>
                <a:cs typeface="Arial" panose="020B0604020202020204" pitchFamily="34" charset="0"/>
              </a:rPr>
              <a:t> is Wiradjuri for welcome, to come, to tell to come. </a:t>
            </a:r>
          </a:p>
          <a:p>
            <a:endParaRPr lang="en-US" sz="2300" dirty="0">
              <a:effectLst/>
              <a:latin typeface="Arial" panose="020B0604020202020204" pitchFamily="34" charset="0"/>
              <a:ea typeface="Calibri" panose="020F0502020204030204" pitchFamily="34" charset="0"/>
              <a:cs typeface="Arial" panose="020B0604020202020204" pitchFamily="34" charset="0"/>
            </a:endParaRPr>
          </a:p>
          <a:p>
            <a:r>
              <a:rPr lang="en-AU" sz="2300" dirty="0">
                <a:effectLst/>
                <a:latin typeface="Arial" panose="020B0604020202020204" pitchFamily="34" charset="0"/>
                <a:ea typeface="Calibri" panose="020F0502020204030204" pitchFamily="34" charset="0"/>
              </a:rPr>
              <a:t>This is the </a:t>
            </a:r>
            <a:r>
              <a:rPr lang="en-AU" sz="2300" b="1" dirty="0">
                <a:effectLst/>
                <a:latin typeface="Arial" panose="020B0604020202020204" pitchFamily="34" charset="0"/>
                <a:ea typeface="Calibri" panose="020F0502020204030204" pitchFamily="34" charset="0"/>
              </a:rPr>
              <a:t>front</a:t>
            </a:r>
            <a:r>
              <a:rPr lang="en-AU" sz="2300" dirty="0">
                <a:effectLst/>
                <a:latin typeface="Arial" panose="020B0604020202020204" pitchFamily="34" charset="0"/>
                <a:ea typeface="Calibri" panose="020F0502020204030204" pitchFamily="34" charset="0"/>
              </a:rPr>
              <a:t> entrance. There are two levels (Ground Floor &amp; Level 1). Inside there are galleries filled with artworks, art studios, bathrooms, a Kids Gallery and places to sit down and rest.</a:t>
            </a:r>
            <a:r>
              <a:rPr lang="en-US" sz="2300" dirty="0">
                <a:latin typeface="Arial" panose="020B0604020202020204" pitchFamily="34" charset="0"/>
                <a:ea typeface="Calibri" panose="020F0502020204030204" pitchFamily="34" charset="0"/>
                <a:cs typeface="Arial" panose="020B0604020202020204" pitchFamily="34" charset="0"/>
              </a:rPr>
              <a:t> We are going to have fun. </a:t>
            </a:r>
            <a:endParaRPr lang="en-AU" sz="2300" dirty="0">
              <a:effectLst/>
              <a:latin typeface="Calibri" panose="020F0502020204030204" pitchFamily="34" charset="0"/>
              <a:ea typeface="Calibri" panose="020F050202020403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270572"/>
            <a:ext cx="3982771"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mural painted by Uncle Darren Wighton featuring the word GAWAYMBANHA, located at the Museum’s entrance.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Photo: Jeremy Weihrauch</a:t>
            </a:r>
            <a:endParaRPr lang="en-AU" sz="1000" i="1" dirty="0">
              <a:latin typeface="Arial" panose="020B0604020202020204" pitchFamily="34" charset="0"/>
              <a:cs typeface="Arial" panose="020B0604020202020204" pitchFamily="34" charset="0"/>
            </a:endParaRPr>
          </a:p>
        </p:txBody>
      </p:sp>
      <p:pic>
        <p:nvPicPr>
          <p:cNvPr id="3" name="Picture 2" descr="A ceiling with a black and white sky and stars&#10;&#10;AI-generated content may be incorrect.">
            <a:extLst>
              <a:ext uri="{FF2B5EF4-FFF2-40B4-BE49-F238E27FC236}">
                <a16:creationId xmlns:a16="http://schemas.microsoft.com/office/drawing/2014/main" id="{9E2EBEBB-564A-46EC-20A9-DABFAF50B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6" y="1976478"/>
            <a:ext cx="6436113" cy="4294094"/>
          </a:xfrm>
          <a:prstGeom prst="rect">
            <a:avLst/>
          </a:prstGeom>
        </p:spPr>
      </p:pic>
    </p:spTree>
    <p:extLst>
      <p:ext uri="{BB962C8B-B14F-4D97-AF65-F5344CB8AC3E}">
        <p14:creationId xmlns:p14="http://schemas.microsoft.com/office/powerpoint/2010/main" val="260685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9" y="1228374"/>
            <a:ext cx="3898795" cy="3170099"/>
          </a:xfrm>
          <a:prstGeom prst="rect">
            <a:avLst/>
          </a:prstGeom>
          <a:noFill/>
        </p:spPr>
        <p:txBody>
          <a:bodyPr wrap="square" rtlCol="0">
            <a:spAutoFit/>
          </a:bodyPr>
          <a:lstStyle/>
          <a:p>
            <a:r>
              <a:rPr lang="en-US" sz="2500" dirty="0">
                <a:latin typeface="Arial" panose="020B0604020202020204" pitchFamily="34" charset="0"/>
                <a:ea typeface="Calibri" panose="020F0502020204030204" pitchFamily="34" charset="0"/>
                <a:cs typeface="Arial" panose="020B0604020202020204" pitchFamily="34" charset="0"/>
              </a:rPr>
              <a:t>Once we enter through the doors, we will be greeted by a friendly </a:t>
            </a:r>
            <a:r>
              <a:rPr lang="en-US" sz="2500" dirty="0">
                <a:effectLst/>
                <a:latin typeface="Arial" panose="020B0604020202020204" pitchFamily="34" charset="0"/>
                <a:ea typeface="Calibri" panose="020F0502020204030204" pitchFamily="34" charset="0"/>
                <a:cs typeface="Arial" panose="020B0604020202020204" pitchFamily="34" charset="0"/>
              </a:rPr>
              <a:t>staff member.</a:t>
            </a:r>
          </a:p>
          <a:p>
            <a:endParaRPr lang="en-US" sz="2500" dirty="0">
              <a:latin typeface="Arial" panose="020B0604020202020204" pitchFamily="34" charset="0"/>
              <a:ea typeface="Calibri" panose="020F0502020204030204" pitchFamily="34" charset="0"/>
              <a:cs typeface="Arial" panose="020B0604020202020204" pitchFamily="34" charset="0"/>
            </a:endParaRPr>
          </a:p>
          <a:p>
            <a:r>
              <a:rPr lang="en-US" sz="2500" dirty="0">
                <a:effectLst/>
                <a:latin typeface="Arial" panose="020B0604020202020204" pitchFamily="34" charset="0"/>
                <a:ea typeface="Calibri" panose="020F0502020204030204" pitchFamily="34" charset="0"/>
                <a:cs typeface="Arial" panose="020B0604020202020204" pitchFamily="34" charset="0"/>
              </a:rPr>
              <a:t>They will tell us where to go and help us during our </a:t>
            </a:r>
            <a:r>
              <a:rPr lang="en-US" sz="2500" dirty="0">
                <a:latin typeface="Arial" panose="020B0604020202020204" pitchFamily="34" charset="0"/>
                <a:ea typeface="Calibri" panose="020F0502020204030204" pitchFamily="34" charset="0"/>
                <a:cs typeface="Arial" panose="020B0604020202020204" pitchFamily="34" charset="0"/>
              </a:rPr>
              <a:t>visit.</a:t>
            </a:r>
            <a:endParaRPr lang="en-AU" sz="2500" dirty="0">
              <a:latin typeface="Arial" panose="020B0604020202020204" pitchFamily="34" charset="0"/>
              <a:ea typeface="Calibri" panose="020F050202020403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9"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 Museum staff member standing and smiling at the Visitor Experience desk.</a:t>
            </a:r>
            <a:endParaRPr lang="en-AU" sz="1000" i="1" dirty="0">
              <a:latin typeface="Arial" panose="020B0604020202020204" pitchFamily="34" charset="0"/>
              <a:cs typeface="Arial" panose="020B0604020202020204" pitchFamily="34" charset="0"/>
            </a:endParaRPr>
          </a:p>
        </p:txBody>
      </p:sp>
      <p:pic>
        <p:nvPicPr>
          <p:cNvPr id="3" name="Picture 2" descr="A person standing next to a table&#10;&#10;Description automatically generated">
            <a:extLst>
              <a:ext uri="{FF2B5EF4-FFF2-40B4-BE49-F238E27FC236}">
                <a16:creationId xmlns:a16="http://schemas.microsoft.com/office/drawing/2014/main" id="{0FC10A89-4763-F5EC-F08D-33FC552023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796" y="1188201"/>
            <a:ext cx="4761758" cy="5103239"/>
          </a:xfrm>
          <a:prstGeom prst="rect">
            <a:avLst/>
          </a:prstGeom>
        </p:spPr>
      </p:pic>
    </p:spTree>
    <p:extLst>
      <p:ext uri="{BB962C8B-B14F-4D97-AF65-F5344CB8AC3E}">
        <p14:creationId xmlns:p14="http://schemas.microsoft.com/office/powerpoint/2010/main" val="360531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9CDD2-FC15-4BF2-890C-894B5D7D1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6117" y="399842"/>
            <a:ext cx="2301063" cy="107234"/>
          </a:xfrm>
          <a:prstGeom prst="rect">
            <a:avLst/>
          </a:prstGeom>
        </p:spPr>
      </p:pic>
      <p:pic>
        <p:nvPicPr>
          <p:cNvPr id="5" name="Picture 4">
            <a:extLst>
              <a:ext uri="{FF2B5EF4-FFF2-40B4-BE49-F238E27FC236}">
                <a16:creationId xmlns:a16="http://schemas.microsoft.com/office/drawing/2014/main" id="{C1D34D48-11AE-42C3-9A87-C18B7947D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04215" y="4910117"/>
            <a:ext cx="816248" cy="207818"/>
          </a:xfrm>
          <a:prstGeom prst="rect">
            <a:avLst/>
          </a:prstGeom>
        </p:spPr>
      </p:pic>
      <p:cxnSp>
        <p:nvCxnSpPr>
          <p:cNvPr id="6" name="Straight Connector 5">
            <a:extLst>
              <a:ext uri="{FF2B5EF4-FFF2-40B4-BE49-F238E27FC236}">
                <a16:creationId xmlns:a16="http://schemas.microsoft.com/office/drawing/2014/main" id="{911FA802-1E04-42B9-920C-D3560F9B69D9}"/>
              </a:ext>
            </a:extLst>
          </p:cNvPr>
          <p:cNvCxnSpPr>
            <a:cxnSpLocks/>
          </p:cNvCxnSpPr>
          <p:nvPr/>
        </p:nvCxnSpPr>
        <p:spPr>
          <a:xfrm flipH="1">
            <a:off x="7828384" y="6311442"/>
            <a:ext cx="3898797"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4333069-3C82-414F-904D-49EDA43EF98B}"/>
              </a:ext>
            </a:extLst>
          </p:cNvPr>
          <p:cNvSpPr txBox="1"/>
          <p:nvPr/>
        </p:nvSpPr>
        <p:spPr>
          <a:xfrm>
            <a:off x="7744407" y="1223670"/>
            <a:ext cx="3898795" cy="1246495"/>
          </a:xfrm>
          <a:prstGeom prst="rect">
            <a:avLst/>
          </a:prstGeom>
          <a:noFill/>
        </p:spPr>
        <p:txBody>
          <a:bodyPr wrap="square" rtlCol="0">
            <a:spAutoFit/>
          </a:bodyPr>
          <a:lstStyle/>
          <a:p>
            <a:r>
              <a:rPr lang="en-AU" sz="2500" dirty="0">
                <a:latin typeface="Arial" panose="020B0604020202020204" pitchFamily="34" charset="0"/>
                <a:cs typeface="Arial" panose="020B0604020202020204" pitchFamily="34" charset="0"/>
              </a:rPr>
              <a:t>We walk through the Kids Gallery on the way to the Studios.  </a:t>
            </a:r>
          </a:p>
        </p:txBody>
      </p:sp>
      <p:cxnSp>
        <p:nvCxnSpPr>
          <p:cNvPr id="8" name="Straight Connector 7">
            <a:extLst>
              <a:ext uri="{FF2B5EF4-FFF2-40B4-BE49-F238E27FC236}">
                <a16:creationId xmlns:a16="http://schemas.microsoft.com/office/drawing/2014/main" id="{C57B6A4A-6518-47C7-83F3-D49BEE3D5157}"/>
              </a:ext>
            </a:extLst>
          </p:cNvPr>
          <p:cNvCxnSpPr>
            <a:cxnSpLocks/>
          </p:cNvCxnSpPr>
          <p:nvPr/>
        </p:nvCxnSpPr>
        <p:spPr>
          <a:xfrm flipH="1">
            <a:off x="7828386" y="597161"/>
            <a:ext cx="3898796"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0D58D47-2C50-415C-8A4F-A86E1373DE8F}"/>
              </a:ext>
            </a:extLst>
          </p:cNvPr>
          <p:cNvSpPr txBox="1"/>
          <p:nvPr/>
        </p:nvSpPr>
        <p:spPr>
          <a:xfrm>
            <a:off x="7744407" y="6325522"/>
            <a:ext cx="398277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Left: </a:t>
            </a:r>
            <a:r>
              <a:rPr lang="en-US" sz="1000" i="1" dirty="0">
                <a:latin typeface="Arial" panose="020B0604020202020204" pitchFamily="34" charset="0"/>
                <a:cs typeface="Arial" panose="020B0604020202020204" pitchFamily="34" charset="0"/>
              </a:rPr>
              <a:t>Fizzy Drinks / Material Links</a:t>
            </a:r>
            <a:r>
              <a:rPr lang="en-US" sz="1000" dirty="0">
                <a:latin typeface="Arial" panose="020B0604020202020204" pitchFamily="34" charset="0"/>
                <a:cs typeface="Arial" panose="020B0604020202020204" pitchFamily="34" charset="0"/>
              </a:rPr>
              <a:t> by Marley Dawson, Kids Gallery installation 2025. Photo: Jeremy Weihrauch</a:t>
            </a:r>
            <a:endParaRPr lang="en-AU" sz="1000" i="1" dirty="0">
              <a:latin typeface="Arial" panose="020B0604020202020204" pitchFamily="34" charset="0"/>
              <a:cs typeface="Arial" panose="020B0604020202020204" pitchFamily="34" charset="0"/>
            </a:endParaRPr>
          </a:p>
        </p:txBody>
      </p:sp>
      <p:pic>
        <p:nvPicPr>
          <p:cNvPr id="9" name="Picture 8" descr="A hallway with scaffolding and a black carpet&#10;&#10;AI-generated content may be incorrect.">
            <a:extLst>
              <a:ext uri="{FF2B5EF4-FFF2-40B4-BE49-F238E27FC236}">
                <a16:creationId xmlns:a16="http://schemas.microsoft.com/office/drawing/2014/main" id="{839BF0D4-7063-EA09-51CD-2728781EC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98" y="1855694"/>
            <a:ext cx="6678404" cy="4455747"/>
          </a:xfrm>
          <a:prstGeom prst="rect">
            <a:avLst/>
          </a:prstGeom>
        </p:spPr>
      </p:pic>
    </p:spTree>
    <p:extLst>
      <p:ext uri="{BB962C8B-B14F-4D97-AF65-F5344CB8AC3E}">
        <p14:creationId xmlns:p14="http://schemas.microsoft.com/office/powerpoint/2010/main" val="158250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11757</TotalTime>
  <Words>1171</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Holvast</dc:creator>
  <cp:lastModifiedBy>Sophie Holvast</cp:lastModifiedBy>
  <cp:revision>55</cp:revision>
  <dcterms:created xsi:type="dcterms:W3CDTF">2021-11-09T05:17:28Z</dcterms:created>
  <dcterms:modified xsi:type="dcterms:W3CDTF">2025-06-24T03:23:04Z</dcterms:modified>
</cp:coreProperties>
</file>