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89" r:id="rId3"/>
    <p:sldId id="265" r:id="rId4"/>
    <p:sldId id="263" r:id="rId5"/>
    <p:sldId id="262" r:id="rId6"/>
    <p:sldId id="264" r:id="rId7"/>
    <p:sldId id="261" r:id="rId8"/>
    <p:sldId id="266" r:id="rId9"/>
    <p:sldId id="268" r:id="rId10"/>
    <p:sldId id="269" r:id="rId11"/>
    <p:sldId id="267" r:id="rId12"/>
    <p:sldId id="273" r:id="rId13"/>
    <p:sldId id="277" r:id="rId14"/>
    <p:sldId id="279" r:id="rId15"/>
    <p:sldId id="270" r:id="rId16"/>
    <p:sldId id="271" r:id="rId17"/>
    <p:sldId id="272" r:id="rId18"/>
    <p:sldId id="276" r:id="rId19"/>
    <p:sldId id="274" r:id="rId20"/>
    <p:sldId id="275" r:id="rId21"/>
    <p:sldId id="286" r:id="rId22"/>
    <p:sldId id="280" r:id="rId23"/>
    <p:sldId id="281" r:id="rId24"/>
    <p:sldId id="282" r:id="rId25"/>
    <p:sldId id="284" r:id="rId26"/>
    <p:sldId id="283" r:id="rId27"/>
    <p:sldId id="285"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2C0F7-93BD-4B86-8DB8-9AF863CB4A6F}" type="datetimeFigureOut">
              <a:rPr lang="en-AU" smtClean="0"/>
              <a:t>29/06/2023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FC9A8-E74F-4D03-A100-851C9DD30E65}" type="slidenum">
              <a:rPr lang="en-AU" smtClean="0"/>
              <a:t>‹#›</a:t>
            </a:fld>
            <a:endParaRPr lang="en-AU"/>
          </a:p>
        </p:txBody>
      </p:sp>
    </p:spTree>
    <p:extLst>
      <p:ext uri="{BB962C8B-B14F-4D97-AF65-F5344CB8AC3E}">
        <p14:creationId xmlns:p14="http://schemas.microsoft.com/office/powerpoint/2010/main" val="241874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6301-A9EC-4DC7-B738-FA58A2836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F88530B-0DA3-4B01-9519-129C1A8A7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B8CDBF8-0C7C-49E3-A913-BDF00DFE3720}"/>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5" name="Footer Placeholder 4">
            <a:extLst>
              <a:ext uri="{FF2B5EF4-FFF2-40B4-BE49-F238E27FC236}">
                <a16:creationId xmlns:a16="http://schemas.microsoft.com/office/drawing/2014/main" id="{DFBFD73A-EA3C-4902-A113-B809E3357D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DDBEE3-FA42-4F57-B7C9-E59DB546756E}"/>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6428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C362-357D-47BF-95AD-80F37239157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44A2A0-164B-4A9C-8091-306302D23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5AB148-67FD-46CA-9AF2-B5E69CCA8A1F}"/>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5" name="Footer Placeholder 4">
            <a:extLst>
              <a:ext uri="{FF2B5EF4-FFF2-40B4-BE49-F238E27FC236}">
                <a16:creationId xmlns:a16="http://schemas.microsoft.com/office/drawing/2014/main" id="{3C305E0D-1655-48AF-BA2D-0B752711BA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5732F9-CF4C-4F96-B490-ECFDAF0D0937}"/>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51993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C927C-B491-4F1A-B5C9-8748EE7795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AA2ABE3-A87E-4984-A825-17E9E1330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421836-40B4-44A8-BF99-3619E427C661}"/>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5" name="Footer Placeholder 4">
            <a:extLst>
              <a:ext uri="{FF2B5EF4-FFF2-40B4-BE49-F238E27FC236}">
                <a16:creationId xmlns:a16="http://schemas.microsoft.com/office/drawing/2014/main" id="{1C65FBC6-3C57-4F19-AE37-2498B2C6AB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A2062F-0636-4FB8-AF68-BA66D59A1BC8}"/>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02796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182D-A243-4466-A1FC-BC81C81DA7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77910B4-E90C-4E5C-93FE-CE850763C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B9FC2E-497E-433A-88F6-E3E3E91D2263}"/>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5" name="Footer Placeholder 4">
            <a:extLst>
              <a:ext uri="{FF2B5EF4-FFF2-40B4-BE49-F238E27FC236}">
                <a16:creationId xmlns:a16="http://schemas.microsoft.com/office/drawing/2014/main" id="{ECC6F485-7B9A-419D-BAB2-78B55A9997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EE3F17-BDF0-451C-8A52-112331ABB603}"/>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36457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C9DC-1D04-46A5-B0DF-3D1397E47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EB3ADD2-FE85-4E21-9246-70B7C9E9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D7BF6-2C9E-4260-AF67-4AD9D05B0E41}"/>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5" name="Footer Placeholder 4">
            <a:extLst>
              <a:ext uri="{FF2B5EF4-FFF2-40B4-BE49-F238E27FC236}">
                <a16:creationId xmlns:a16="http://schemas.microsoft.com/office/drawing/2014/main" id="{44F934F9-6347-43BC-89B0-828269378A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6A1338-3194-4E14-9BC2-D92A0091AC83}"/>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61071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A6AD-2204-490C-A222-0AE8C7E22B6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A7A2C5A-5103-4E73-92EE-1B84BBF1E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801996-5536-47CF-94F8-388601AA8C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3B80FDD-B4E1-4C05-A89C-D1CB1CB5F103}"/>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6" name="Footer Placeholder 5">
            <a:extLst>
              <a:ext uri="{FF2B5EF4-FFF2-40B4-BE49-F238E27FC236}">
                <a16:creationId xmlns:a16="http://schemas.microsoft.com/office/drawing/2014/main" id="{A225F319-FC51-47C8-B2E6-D894D2603F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5E26D71-2988-4EA2-9E61-84850D29F964}"/>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84691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78AB-51AC-4EFF-A49B-8444604791E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24E7AE-5567-4E58-88D7-F18FED1B2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B6EB8-4368-4454-AA6E-AC524A9028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B7D9FD-D6E9-4DC0-A8B3-C35B60C70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2A42F-502B-49C8-8164-59D450E57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8BEEA43-6E52-4FDC-B845-215242517BF3}"/>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8" name="Footer Placeholder 7">
            <a:extLst>
              <a:ext uri="{FF2B5EF4-FFF2-40B4-BE49-F238E27FC236}">
                <a16:creationId xmlns:a16="http://schemas.microsoft.com/office/drawing/2014/main" id="{50E4D7C5-E7AD-48A3-9F52-929E9811FB6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D1730DC-70DE-4348-901A-1CBDE2212C10}"/>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87668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973E-CDE1-4848-9120-AA88A3B1196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62F478-92B4-4A0D-8DA8-94CADDF6CECC}"/>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4" name="Footer Placeholder 3">
            <a:extLst>
              <a:ext uri="{FF2B5EF4-FFF2-40B4-BE49-F238E27FC236}">
                <a16:creationId xmlns:a16="http://schemas.microsoft.com/office/drawing/2014/main" id="{6FF8C8DF-5755-420F-B0CC-F17D962596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9EF92B3-FED4-41D5-A014-4C13384313DF}"/>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88198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B2839-D8AD-4391-A3B5-674552CE74F0}"/>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3" name="Footer Placeholder 2">
            <a:extLst>
              <a:ext uri="{FF2B5EF4-FFF2-40B4-BE49-F238E27FC236}">
                <a16:creationId xmlns:a16="http://schemas.microsoft.com/office/drawing/2014/main" id="{42BABD30-9317-4D87-B927-C10A0EDB9D7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38CB232-10DC-4C8B-87E1-9BE4F3BB19C1}"/>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97746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BAD8-49D6-41F6-BACB-26FF5C7B1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DF41112-4474-41BD-9A20-304D3C79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0BB23A-D4CD-40FD-B935-A3AE372EB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3057E-97BA-411E-AB90-CA1B9A831D4E}"/>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6" name="Footer Placeholder 5">
            <a:extLst>
              <a:ext uri="{FF2B5EF4-FFF2-40B4-BE49-F238E27FC236}">
                <a16:creationId xmlns:a16="http://schemas.microsoft.com/office/drawing/2014/main" id="{8C604980-1285-4277-91DB-564B47F152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A1C61F-5BE5-47E5-982D-308E96359C42}"/>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32562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F83B-25F2-41B4-B8E9-A9BB85C5F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5A6B815-6EF7-4F54-AB32-384B71BD1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8088A52-3BA4-43B3-92A3-7C66919B4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580-C670-428C-94ED-78F596A5A8A0}"/>
              </a:ext>
            </a:extLst>
          </p:cNvPr>
          <p:cNvSpPr>
            <a:spLocks noGrp="1"/>
          </p:cNvSpPr>
          <p:nvPr>
            <p:ph type="dt" sz="half" idx="10"/>
          </p:nvPr>
        </p:nvSpPr>
        <p:spPr/>
        <p:txBody>
          <a:bodyPr/>
          <a:lstStyle/>
          <a:p>
            <a:fld id="{341C4AD1-B7C5-4F46-A556-400C97C5E830}" type="datetimeFigureOut">
              <a:rPr lang="en-AU" smtClean="0"/>
              <a:t>29/06/2023</a:t>
            </a:fld>
            <a:endParaRPr lang="en-AU"/>
          </a:p>
        </p:txBody>
      </p:sp>
      <p:sp>
        <p:nvSpPr>
          <p:cNvPr id="6" name="Footer Placeholder 5">
            <a:extLst>
              <a:ext uri="{FF2B5EF4-FFF2-40B4-BE49-F238E27FC236}">
                <a16:creationId xmlns:a16="http://schemas.microsoft.com/office/drawing/2014/main" id="{A4FD2C05-24E4-4AB3-8550-50B9721BC0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B384BC-D75F-4A23-8F64-34A33E2E7E61}"/>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146553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C121A-D1B1-4062-8520-27DE32D97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E68995-D767-4603-BC7E-3F82CCFAC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AA929D-016F-4C78-85DB-1DD1D270D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4AD1-B7C5-4F46-A556-400C97C5E830}" type="datetimeFigureOut">
              <a:rPr lang="en-AU" smtClean="0"/>
              <a:t>29/06/2023</a:t>
            </a:fld>
            <a:endParaRPr lang="en-AU"/>
          </a:p>
        </p:txBody>
      </p:sp>
      <p:sp>
        <p:nvSpPr>
          <p:cNvPr id="5" name="Footer Placeholder 4">
            <a:extLst>
              <a:ext uri="{FF2B5EF4-FFF2-40B4-BE49-F238E27FC236}">
                <a16:creationId xmlns:a16="http://schemas.microsoft.com/office/drawing/2014/main" id="{8598BB80-3D79-4607-8203-B82640C5C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C52CEC-4557-4324-9FBA-A30D6B326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BDE01-E660-4FA0-B9DD-7257A147C7D8}" type="slidenum">
              <a:rPr lang="en-AU" smtClean="0"/>
              <a:t>‹#›</a:t>
            </a:fld>
            <a:endParaRPr lang="en-AU"/>
          </a:p>
        </p:txBody>
      </p:sp>
    </p:spTree>
    <p:extLst>
      <p:ext uri="{BB962C8B-B14F-4D97-AF65-F5344CB8AC3E}">
        <p14:creationId xmlns:p14="http://schemas.microsoft.com/office/powerpoint/2010/main" val="212393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2459481"/>
            <a:ext cx="3898795" cy="247760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Visiting Murray Art Museum Albury (MAMA) for a school tour. </a:t>
            </a:r>
          </a:p>
          <a:p>
            <a:endParaRPr lang="en-AU" sz="2500" b="1" i="1" dirty="0">
              <a:latin typeface="Arial" panose="020B0604020202020204" pitchFamily="34" charset="0"/>
              <a:cs typeface="Arial" panose="020B0604020202020204" pitchFamily="34" charset="0"/>
            </a:endParaRPr>
          </a:p>
          <a:p>
            <a:r>
              <a:rPr lang="en-AU" sz="2500" b="1" dirty="0">
                <a:latin typeface="Arial" panose="020B0604020202020204" pitchFamily="34" charset="0"/>
                <a:cs typeface="Arial" panose="020B0604020202020204" pitchFamily="34" charset="0"/>
              </a:rPr>
              <a:t>Social Story</a:t>
            </a:r>
            <a:br>
              <a:rPr lang="en-AU" sz="3000" b="1" dirty="0">
                <a:latin typeface="Arial" panose="020B0604020202020204" pitchFamily="34" charset="0"/>
                <a:cs typeface="Arial" panose="020B0604020202020204" pitchFamily="34" charset="0"/>
              </a:rPr>
            </a:br>
            <a:endParaRPr lang="en-AU" sz="30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a:t>
            </a:r>
            <a:r>
              <a:rPr lang="en-US" sz="1000" b="1" dirty="0">
                <a:latin typeface="Arial" panose="020B0604020202020204" pitchFamily="34" charset="0"/>
                <a:cs typeface="Arial" panose="020B0604020202020204" pitchFamily="34" charset="0"/>
              </a:rPr>
              <a:t>Dean Street entrance</a:t>
            </a:r>
            <a:r>
              <a:rPr lang="en-US" sz="1000" dirty="0">
                <a:latin typeface="Arial" panose="020B0604020202020204" pitchFamily="34" charset="0"/>
                <a:cs typeface="Arial" panose="020B0604020202020204" pitchFamily="34" charset="0"/>
              </a:rPr>
              <a:t>.</a:t>
            </a:r>
            <a:endParaRPr lang="en-AU" sz="1000" i="1" dirty="0">
              <a:latin typeface="Arial" panose="020B0604020202020204" pitchFamily="34" charset="0"/>
              <a:cs typeface="Arial" panose="020B0604020202020204" pitchFamily="34" charset="0"/>
            </a:endParaRPr>
          </a:p>
        </p:txBody>
      </p:sp>
      <p:pic>
        <p:nvPicPr>
          <p:cNvPr id="2" name="Content Placeholder 1">
            <a:extLst>
              <a:ext uri="{FF2B5EF4-FFF2-40B4-BE49-F238E27FC236}">
                <a16:creationId xmlns:a16="http://schemas.microsoft.com/office/drawing/2014/main" id="{5FB0F9A9-1E3B-7C96-DACD-AE177EA66E17}"/>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64819" y="2593826"/>
            <a:ext cx="6603785" cy="3717616"/>
          </a:xfrm>
          <a:prstGeom prst="rect">
            <a:avLst/>
          </a:prstGeom>
        </p:spPr>
      </p:pic>
    </p:spTree>
    <p:extLst>
      <p:ext uri="{BB962C8B-B14F-4D97-AF65-F5344CB8AC3E}">
        <p14:creationId xmlns:p14="http://schemas.microsoft.com/office/powerpoint/2010/main" val="335901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2852445"/>
            <a:ext cx="3898795" cy="1631216"/>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The two Studios (Studio A &amp; Studio B) are used for art activities and for storing our school bags.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19918"/>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two Studio spaces off the Kids Gallery. </a:t>
            </a:r>
            <a:endParaRPr lang="en-AU" sz="1000" i="1" dirty="0">
              <a:latin typeface="Arial" panose="020B0604020202020204" pitchFamily="34" charset="0"/>
              <a:cs typeface="Arial" panose="020B0604020202020204" pitchFamily="34" charset="0"/>
            </a:endParaRPr>
          </a:p>
        </p:txBody>
      </p:sp>
      <p:pic>
        <p:nvPicPr>
          <p:cNvPr id="14" name="Picture 13" descr="A room with a table and chairs&#10;&#10;Description automatically generated with low confidence">
            <a:extLst>
              <a:ext uri="{FF2B5EF4-FFF2-40B4-BE49-F238E27FC236}">
                <a16:creationId xmlns:a16="http://schemas.microsoft.com/office/drawing/2014/main" id="{8076693A-7011-3C96-B967-E44DBC1D9A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809" y="2968126"/>
            <a:ext cx="3345139" cy="3342267"/>
          </a:xfrm>
          <a:prstGeom prst="rect">
            <a:avLst/>
          </a:prstGeom>
        </p:spPr>
      </p:pic>
      <p:pic>
        <p:nvPicPr>
          <p:cNvPr id="16" name="Picture 15" descr="A room with a table and chairs&#10;&#10;Description automatically generated with low confidence">
            <a:extLst>
              <a:ext uri="{FF2B5EF4-FFF2-40B4-BE49-F238E27FC236}">
                <a16:creationId xmlns:a16="http://schemas.microsoft.com/office/drawing/2014/main" id="{FBCEB255-3D6D-7AB4-59BB-485F504212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1011" y="2968106"/>
            <a:ext cx="3345139" cy="3343336"/>
          </a:xfrm>
          <a:prstGeom prst="rect">
            <a:avLst/>
          </a:prstGeom>
        </p:spPr>
      </p:pic>
    </p:spTree>
    <p:extLst>
      <p:ext uri="{BB962C8B-B14F-4D97-AF65-F5344CB8AC3E}">
        <p14:creationId xmlns:p14="http://schemas.microsoft.com/office/powerpoint/2010/main" val="223172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6" y="6304893"/>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15253" y="833145"/>
            <a:ext cx="3898795" cy="1631216"/>
          </a:xfrm>
          <a:prstGeom prst="rect">
            <a:avLst/>
          </a:prstGeom>
          <a:noFill/>
        </p:spPr>
        <p:txBody>
          <a:bodyPr wrap="square" rtlCol="0">
            <a:spAutoFit/>
          </a:bodyPr>
          <a:lstStyle/>
          <a:p>
            <a:r>
              <a:rPr lang="en-US" sz="2500" dirty="0">
                <a:effectLst/>
                <a:latin typeface="Arial" panose="020B0604020202020204" pitchFamily="34" charset="0"/>
                <a:ea typeface="Calibri" panose="020F0502020204030204" pitchFamily="34" charset="0"/>
                <a:cs typeface="Arial" panose="020B0604020202020204" pitchFamily="34" charset="0"/>
              </a:rPr>
              <a:t>The bathrooms are located on the ground floor at the end of the hallway</a:t>
            </a:r>
            <a:r>
              <a:rPr lang="en-US" sz="2500" dirty="0">
                <a:latin typeface="Arial" panose="020B0604020202020204" pitchFamily="34" charset="0"/>
                <a:ea typeface="Calibri" panose="020F0502020204030204" pitchFamily="34" charset="0"/>
                <a:cs typeface="Arial" panose="020B0604020202020204" pitchFamily="34" charset="0"/>
              </a:rPr>
              <a:t>.</a:t>
            </a:r>
            <a:endParaRPr lang="en-AU" sz="2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1441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hallway with bathroom signs on the right and a glass door at the end.</a:t>
            </a:r>
            <a:endParaRPr lang="en-AU" sz="1000" i="1" dirty="0">
              <a:latin typeface="Arial" panose="020B0604020202020204" pitchFamily="34" charset="0"/>
              <a:cs typeface="Arial" panose="020B0604020202020204" pitchFamily="34" charset="0"/>
            </a:endParaRPr>
          </a:p>
        </p:txBody>
      </p:sp>
      <p:pic>
        <p:nvPicPr>
          <p:cNvPr id="11" name="Content Placeholder 5">
            <a:extLst>
              <a:ext uri="{FF2B5EF4-FFF2-40B4-BE49-F238E27FC236}">
                <a16:creationId xmlns:a16="http://schemas.microsoft.com/office/drawing/2014/main" id="{E45F238D-8D86-81ED-7DB3-2638ECED9F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8" y="955652"/>
            <a:ext cx="4011931" cy="5349241"/>
          </a:xfrm>
          <a:prstGeom prst="rect">
            <a:avLst/>
          </a:prstGeom>
        </p:spPr>
      </p:pic>
    </p:spTree>
    <p:extLst>
      <p:ext uri="{BB962C8B-B14F-4D97-AF65-F5344CB8AC3E}">
        <p14:creationId xmlns:p14="http://schemas.microsoft.com/office/powerpoint/2010/main" val="235718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87310"/>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43580"/>
            <a:ext cx="3898795" cy="201593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are two levels in the museum. To see the exhibitions upstairs we will need to walk up the stairs or take the lift.</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96835"/>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figures climbing the stairs to level 2.</a:t>
            </a:r>
            <a:endParaRPr lang="en-AU" sz="1000" i="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3C6FB28-9FC1-7AE8-1DF4-D65F70825C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809" y="1860199"/>
            <a:ext cx="6789341" cy="4527112"/>
          </a:xfrm>
          <a:prstGeom prst="rect">
            <a:avLst/>
          </a:prstGeom>
        </p:spPr>
      </p:pic>
    </p:spTree>
    <p:extLst>
      <p:ext uri="{BB962C8B-B14F-4D97-AF65-F5344CB8AC3E}">
        <p14:creationId xmlns:p14="http://schemas.microsoft.com/office/powerpoint/2010/main" val="415046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880770"/>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lift looks like from the outside.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6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lift (doors closed) on level 1.</a:t>
            </a:r>
            <a:endParaRPr lang="en-AU" sz="1000" i="1" dirty="0">
              <a:latin typeface="Arial" panose="020B0604020202020204" pitchFamily="34" charset="0"/>
              <a:cs typeface="Arial" panose="020B0604020202020204" pitchFamily="34" charset="0"/>
            </a:endParaRPr>
          </a:p>
        </p:txBody>
      </p:sp>
      <p:pic>
        <p:nvPicPr>
          <p:cNvPr id="3" name="Picture 2" descr="A picture containing door, indoor, building, wall&#10;&#10;Description automatically generated">
            <a:extLst>
              <a:ext uri="{FF2B5EF4-FFF2-40B4-BE49-F238E27FC236}">
                <a16:creationId xmlns:a16="http://schemas.microsoft.com/office/drawing/2014/main" id="{7120C603-F61D-4A9C-2227-B01353626CC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506809" y="1009650"/>
            <a:ext cx="6496179" cy="5301792"/>
          </a:xfrm>
          <a:prstGeom prst="rect">
            <a:avLst/>
          </a:prstGeom>
        </p:spPr>
      </p:pic>
    </p:spTree>
    <p:extLst>
      <p:ext uri="{BB962C8B-B14F-4D97-AF65-F5344CB8AC3E}">
        <p14:creationId xmlns:p14="http://schemas.microsoft.com/office/powerpoint/2010/main" val="355096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775267"/>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lift looks like from the inside.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6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lift (doors open) on level 1.</a:t>
            </a:r>
            <a:endParaRPr lang="en-AU" sz="1000" i="1" dirty="0">
              <a:latin typeface="Arial" panose="020B0604020202020204" pitchFamily="34" charset="0"/>
              <a:cs typeface="Arial" panose="020B0604020202020204" pitchFamily="34" charset="0"/>
            </a:endParaRPr>
          </a:p>
        </p:txBody>
      </p:sp>
      <p:pic>
        <p:nvPicPr>
          <p:cNvPr id="9" name="Picture 8" descr="A picture containing indoor, door, wall, floor&#10;&#10;Description automatically generated">
            <a:extLst>
              <a:ext uri="{FF2B5EF4-FFF2-40B4-BE49-F238E27FC236}">
                <a16:creationId xmlns:a16="http://schemas.microsoft.com/office/drawing/2014/main" id="{2CCB8CC4-534B-9CC8-846C-FDF1406982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809" y="775267"/>
            <a:ext cx="4741466" cy="5536176"/>
          </a:xfrm>
          <a:prstGeom prst="rect">
            <a:avLst/>
          </a:prstGeom>
        </p:spPr>
      </p:pic>
    </p:spTree>
    <p:extLst>
      <p:ext uri="{BB962C8B-B14F-4D97-AF65-F5344CB8AC3E}">
        <p14:creationId xmlns:p14="http://schemas.microsoft.com/office/powerpoint/2010/main" val="87323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6"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11" y="1226478"/>
            <a:ext cx="3898795" cy="5093702"/>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We will look at some of the artworks. Our guide will ask us questions about what we see and what it makes us think about.  </a:t>
            </a:r>
            <a:br>
              <a:rPr lang="en-US" sz="2500" b="0" i="0" dirty="0">
                <a:solidFill>
                  <a:srgbClr val="000000"/>
                </a:solidFill>
                <a:effectLst/>
                <a:latin typeface="Arial" panose="020B0604020202020204" pitchFamily="34" charset="0"/>
                <a:cs typeface="Arial" panose="020B0604020202020204" pitchFamily="34" charset="0"/>
              </a:rPr>
            </a:br>
            <a:br>
              <a:rPr lang="en-US" sz="2500" b="0" i="0" dirty="0">
                <a:solidFill>
                  <a:srgbClr val="000000"/>
                </a:solidFill>
                <a:effectLst/>
                <a:latin typeface="Arial" panose="020B0604020202020204" pitchFamily="34" charset="0"/>
                <a:cs typeface="Arial" panose="020B0604020202020204" pitchFamily="34" charset="0"/>
              </a:rPr>
            </a:br>
            <a:r>
              <a:rPr lang="en-US" sz="2500" dirty="0">
                <a:solidFill>
                  <a:srgbClr val="000000"/>
                </a:solidFill>
                <a:latin typeface="Arial" panose="020B0604020202020204" pitchFamily="34" charset="0"/>
                <a:cs typeface="Arial" panose="020B0604020202020204" pitchFamily="34" charset="0"/>
              </a:rPr>
              <a:t>W</a:t>
            </a:r>
            <a:r>
              <a:rPr lang="en-US" sz="2500" b="0" i="0" dirty="0">
                <a:solidFill>
                  <a:srgbClr val="000000"/>
                </a:solidFill>
                <a:effectLst/>
                <a:latin typeface="Arial" panose="020B0604020202020204" pitchFamily="34" charset="0"/>
                <a:cs typeface="Arial" panose="020B0604020202020204" pitchFamily="34" charset="0"/>
              </a:rPr>
              <a:t>e need to remember a few important rules</a:t>
            </a:r>
            <a:r>
              <a:rPr lang="en-US" sz="2500" dirty="0">
                <a:solidFill>
                  <a:srgbClr val="000000"/>
                </a:solidFill>
                <a:latin typeface="Arial" panose="020B0604020202020204" pitchFamily="34" charset="0"/>
                <a:cs typeface="Arial" panose="020B0604020202020204" pitchFamily="34" charset="0"/>
              </a:rPr>
              <a:t> to ensure we (and other visitors) can enjoy our visit. </a:t>
            </a:r>
            <a:br>
              <a:rPr lang="en-US" sz="2500" b="0" i="0" dirty="0">
                <a:solidFill>
                  <a:srgbClr val="000000"/>
                </a:solidFill>
                <a:effectLst/>
                <a:latin typeface="Arial" panose="020B0604020202020204" pitchFamily="34" charset="0"/>
                <a:cs typeface="Arial" panose="020B0604020202020204" pitchFamily="34" charset="0"/>
              </a:rPr>
            </a:b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11" y="6264680"/>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students looking at artworks in our Collection exhibition </a:t>
            </a:r>
            <a:r>
              <a:rPr lang="en-US" sz="1000" i="1" dirty="0">
                <a:latin typeface="Arial" panose="020B0604020202020204" pitchFamily="34" charset="0"/>
                <a:cs typeface="Arial" panose="020B0604020202020204" pitchFamily="34" charset="0"/>
              </a:rPr>
              <a:t>Home, June 2023</a:t>
            </a:r>
            <a:endParaRPr lang="en-AU" sz="1000" i="1" dirty="0">
              <a:latin typeface="Arial" panose="020B0604020202020204" pitchFamily="34" charset="0"/>
              <a:cs typeface="Arial" panose="020B0604020202020204" pitchFamily="34" charset="0"/>
            </a:endParaRPr>
          </a:p>
        </p:txBody>
      </p:sp>
      <p:pic>
        <p:nvPicPr>
          <p:cNvPr id="13" name="Picture 12" descr="A group of children sitting on the floor in front of a group of people&#10;&#10;Description automatically generated with low confidence">
            <a:extLst>
              <a:ext uri="{FF2B5EF4-FFF2-40B4-BE49-F238E27FC236}">
                <a16:creationId xmlns:a16="http://schemas.microsoft.com/office/drawing/2014/main" id="{8EE39548-C255-3ABC-94EA-34A829C098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7" y="1360226"/>
            <a:ext cx="6534150" cy="4900613"/>
          </a:xfrm>
          <a:prstGeom prst="rect">
            <a:avLst/>
          </a:prstGeom>
        </p:spPr>
      </p:pic>
    </p:spTree>
    <p:extLst>
      <p:ext uri="{BB962C8B-B14F-4D97-AF65-F5344CB8AC3E}">
        <p14:creationId xmlns:p14="http://schemas.microsoft.com/office/powerpoint/2010/main" val="223693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39166"/>
            <a:ext cx="3898795" cy="2785378"/>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1. We speak in our quiet voice used for inside spaces. </a:t>
            </a:r>
            <a:br>
              <a:rPr lang="en-US" sz="2500" b="0" i="0" dirty="0">
                <a:solidFill>
                  <a:srgbClr val="000000"/>
                </a:solidFill>
                <a:effectLst/>
                <a:latin typeface="Arial" panose="020B0604020202020204" pitchFamily="34" charset="0"/>
                <a:cs typeface="Arial" panose="020B0604020202020204" pitchFamily="34" charset="0"/>
              </a:rPr>
            </a:br>
            <a:br>
              <a:rPr lang="en-US" sz="2500" b="0" i="0" dirty="0">
                <a:solidFill>
                  <a:srgbClr val="000000"/>
                </a:solidFill>
                <a:effectLst/>
                <a:latin typeface="Arial" panose="020B0604020202020204" pitchFamily="34" charset="0"/>
                <a:cs typeface="Arial" panose="020B0604020202020204" pitchFamily="34" charset="0"/>
              </a:rPr>
            </a:br>
            <a:r>
              <a:rPr lang="en-US" sz="2500" b="0" i="0" dirty="0">
                <a:solidFill>
                  <a:srgbClr val="000000"/>
                </a:solidFill>
                <a:effectLst/>
                <a:latin typeface="Arial" panose="020B0604020202020204" pitchFamily="34" charset="0"/>
                <a:cs typeface="Arial" panose="020B0604020202020204" pitchFamily="34" charset="0"/>
              </a:rPr>
              <a:t>Speaking loudly can make it hard for others to enjoy looking at artworks.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4808"/>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students drawing in the Studio, 2023</a:t>
            </a:r>
            <a:endParaRPr lang="en-AU" sz="1000" i="1" dirty="0">
              <a:latin typeface="Arial" panose="020B0604020202020204" pitchFamily="34" charset="0"/>
              <a:cs typeface="Arial" panose="020B0604020202020204" pitchFamily="34" charset="0"/>
            </a:endParaRPr>
          </a:p>
        </p:txBody>
      </p:sp>
      <p:pic>
        <p:nvPicPr>
          <p:cNvPr id="14" name="Picture 13" descr="A group of children drawing on paper&#10;&#10;Description automatically generated with low confidence">
            <a:extLst>
              <a:ext uri="{FF2B5EF4-FFF2-40B4-BE49-F238E27FC236}">
                <a16:creationId xmlns:a16="http://schemas.microsoft.com/office/drawing/2014/main" id="{EAF385D5-4F7A-B1AB-F014-B186D82BB4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795" y="1047752"/>
            <a:ext cx="5984063" cy="5263690"/>
          </a:xfrm>
          <a:prstGeom prst="rect">
            <a:avLst/>
          </a:prstGeom>
        </p:spPr>
      </p:pic>
    </p:spTree>
    <p:extLst>
      <p:ext uri="{BB962C8B-B14F-4D97-AF65-F5344CB8AC3E}">
        <p14:creationId xmlns:p14="http://schemas.microsoft.com/office/powerpoint/2010/main" val="149478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427203"/>
            <a:ext cx="3898795" cy="432426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2. </a:t>
            </a:r>
            <a:r>
              <a:rPr lang="en-US" sz="2500" dirty="0">
                <a:latin typeface="Arial" panose="020B0604020202020204" pitchFamily="34" charset="0"/>
                <a:cs typeface="Arial" panose="020B0604020202020204" pitchFamily="34" charset="0"/>
              </a:rPr>
              <a:t>We stay close to our guide, teacher or grown up.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b="0" i="0" dirty="0">
                <a:solidFill>
                  <a:srgbClr val="000000"/>
                </a:solidFill>
                <a:effectLst/>
                <a:latin typeface="Arial" panose="020B0604020202020204" pitchFamily="34" charset="0"/>
                <a:cs typeface="Arial" panose="020B0604020202020204" pitchFamily="34" charset="0"/>
              </a:rPr>
              <a:t>Make sure that you remain in a group when walking around the spaces. We walk (not run!) to avoid hurting ourselves, others and our surroundings.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4808"/>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adults and children walking through a gallery.</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6518512-ED06-599D-E010-BD82CD70E2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808" y="1564526"/>
            <a:ext cx="6884592" cy="4760282"/>
          </a:xfrm>
          <a:prstGeom prst="rect">
            <a:avLst/>
          </a:prstGeom>
        </p:spPr>
      </p:pic>
    </p:spTree>
    <p:extLst>
      <p:ext uri="{BB962C8B-B14F-4D97-AF65-F5344CB8AC3E}">
        <p14:creationId xmlns:p14="http://schemas.microsoft.com/office/powerpoint/2010/main" val="118603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318920"/>
            <a:ext cx="3898795" cy="3939540"/>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3. We look with our eyes and don’t touch the artwork.</a:t>
            </a:r>
          </a:p>
          <a:p>
            <a:endParaRPr lang="en-AU" sz="2500" dirty="0">
              <a:latin typeface="Arial" panose="020B0604020202020204" pitchFamily="34" charset="0"/>
              <a:ea typeface="Calibri" panose="020F0502020204030204" pitchFamily="34" charset="0"/>
              <a:cs typeface="Arial" panose="020B0604020202020204" pitchFamily="34" charset="0"/>
            </a:endParaRPr>
          </a:p>
          <a:p>
            <a:r>
              <a:rPr lang="en-AU" sz="2500" dirty="0">
                <a:latin typeface="Arial" panose="020B0604020202020204" pitchFamily="34" charset="0"/>
                <a:ea typeface="Calibri" panose="020F0502020204030204" pitchFamily="34" charset="0"/>
                <a:cs typeface="Arial" panose="020B0604020202020204" pitchFamily="34" charset="0"/>
              </a:rPr>
              <a:t>We leave space between us and the artwork to avoid hurting the artwork and ourselves. A giant step is a good amount of space to leave.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70364"/>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students sitting in a circle around an artwork in </a:t>
            </a:r>
            <a:r>
              <a:rPr lang="en-US" sz="1000" i="1" dirty="0">
                <a:latin typeface="Arial" panose="020B0604020202020204" pitchFamily="34" charset="0"/>
                <a:cs typeface="Arial" panose="020B0604020202020204" pitchFamily="34" charset="0"/>
              </a:rPr>
              <a:t>form / function, 2023. </a:t>
            </a:r>
            <a:endParaRPr lang="en-AU" sz="1000" i="1" dirty="0">
              <a:latin typeface="Arial" panose="020B0604020202020204" pitchFamily="34" charset="0"/>
              <a:cs typeface="Arial" panose="020B0604020202020204" pitchFamily="34" charset="0"/>
            </a:endParaRPr>
          </a:p>
        </p:txBody>
      </p:sp>
      <p:pic>
        <p:nvPicPr>
          <p:cNvPr id="12" name="Picture 11" descr="A group of children sitting on the floor&#10;&#10;Description automatically generated with medium confidence">
            <a:extLst>
              <a:ext uri="{FF2B5EF4-FFF2-40B4-BE49-F238E27FC236}">
                <a16:creationId xmlns:a16="http://schemas.microsoft.com/office/drawing/2014/main" id="{05B94A24-2E03-9B49-598A-7E461A2E83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8" y="1514476"/>
            <a:ext cx="6328483" cy="4746363"/>
          </a:xfrm>
          <a:prstGeom prst="rect">
            <a:avLst/>
          </a:prstGeom>
        </p:spPr>
      </p:pic>
    </p:spTree>
    <p:extLst>
      <p:ext uri="{BB962C8B-B14F-4D97-AF65-F5344CB8AC3E}">
        <p14:creationId xmlns:p14="http://schemas.microsoft.com/office/powerpoint/2010/main" val="94815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3259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015133"/>
            <a:ext cx="3898795" cy="470898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4. We are aware of our surroundings. </a:t>
            </a:r>
            <a:br>
              <a:rPr lang="en-AU" sz="2500" dirty="0">
                <a:latin typeface="Arial" panose="020B0604020202020204" pitchFamily="34" charset="0"/>
                <a:ea typeface="Calibri" panose="020F0502020204030204" pitchFamily="34" charset="0"/>
                <a:cs typeface="Arial" panose="020B0604020202020204" pitchFamily="34" charset="0"/>
              </a:rPr>
            </a:br>
            <a:endParaRPr lang="en-AU" sz="2500" b="0" i="0" dirty="0">
              <a:solidFill>
                <a:srgbClr val="000000"/>
              </a:solidFill>
              <a:effectLst/>
              <a:latin typeface="Arial" panose="020B0604020202020204" pitchFamily="34" charset="0"/>
              <a:cs typeface="Arial" panose="020B0604020202020204" pitchFamily="34" charset="0"/>
            </a:endParaRPr>
          </a:p>
          <a:p>
            <a:r>
              <a:rPr lang="en-US" sz="2500" b="0" i="0" dirty="0">
                <a:solidFill>
                  <a:srgbClr val="000000"/>
                </a:solidFill>
                <a:effectLst/>
                <a:latin typeface="Arial" panose="020B0604020202020204" pitchFamily="34" charset="0"/>
                <a:cs typeface="Arial" panose="020B0604020202020204" pitchFamily="34" charset="0"/>
              </a:rPr>
              <a:t>If you find an artwork that you really like and want to have a good look at it, make sure everyone else can see too!</a:t>
            </a:r>
          </a:p>
          <a:p>
            <a:br>
              <a:rPr lang="en-AU" sz="2500" dirty="0">
                <a:latin typeface="Arial" panose="020B0604020202020204" pitchFamily="34" charset="0"/>
                <a:ea typeface="Calibri" panose="020F0502020204030204" pitchFamily="34" charset="0"/>
                <a:cs typeface="Arial" panose="020B0604020202020204" pitchFamily="34" charset="0"/>
              </a:rPr>
            </a:br>
            <a:r>
              <a:rPr lang="en-AU" sz="2500" dirty="0">
                <a:latin typeface="Arial" panose="020B0604020202020204" pitchFamily="34" charset="0"/>
                <a:ea typeface="Calibri" panose="020F0502020204030204" pitchFamily="34" charset="0"/>
                <a:cs typeface="Arial" panose="020B0604020202020204" pitchFamily="34" charset="0"/>
              </a:rPr>
              <a:t>Let your guide know if you need a quiet space. </a:t>
            </a:r>
          </a:p>
          <a:p>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36435"/>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students sitting in a circle around an artwork in Sarah McEwan’s exhibition </a:t>
            </a:r>
            <a:r>
              <a:rPr lang="en-US" sz="1000" i="1" dirty="0">
                <a:latin typeface="Arial" panose="020B0604020202020204" pitchFamily="34" charset="0"/>
                <a:cs typeface="Arial" panose="020B0604020202020204" pitchFamily="34" charset="0"/>
              </a:rPr>
              <a:t>Unrequited Love (The Great Magpesis)</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2023. </a:t>
            </a:r>
            <a:endParaRPr lang="en-AU" sz="1000" i="1" dirty="0">
              <a:latin typeface="Arial" panose="020B0604020202020204" pitchFamily="34" charset="0"/>
              <a:cs typeface="Arial" panose="020B0604020202020204" pitchFamily="34" charset="0"/>
            </a:endParaRPr>
          </a:p>
        </p:txBody>
      </p:sp>
      <p:pic>
        <p:nvPicPr>
          <p:cNvPr id="11" name="Picture 10" descr="A group of people sitting on the floor&#10;&#10;Description automatically generated with medium confidence">
            <a:extLst>
              <a:ext uri="{FF2B5EF4-FFF2-40B4-BE49-F238E27FC236}">
                <a16:creationId xmlns:a16="http://schemas.microsoft.com/office/drawing/2014/main" id="{1C2B1CC0-017E-52AB-8E14-54D48BB58D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6809" y="1169165"/>
            <a:ext cx="6751241" cy="5063430"/>
          </a:xfrm>
          <a:prstGeom prst="rect">
            <a:avLst/>
          </a:prstGeom>
        </p:spPr>
      </p:pic>
    </p:spTree>
    <p:extLst>
      <p:ext uri="{BB962C8B-B14F-4D97-AF65-F5344CB8AC3E}">
        <p14:creationId xmlns:p14="http://schemas.microsoft.com/office/powerpoint/2010/main" val="82184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1512211"/>
            <a:ext cx="3898795" cy="2015936"/>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The Museum is located on Wiradjuri Country. We pay our respects to all Elders past, present and emerging. </a:t>
            </a:r>
            <a:endParaRPr lang="en-AU" sz="2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Lorraine Connelly-Northey </a:t>
            </a:r>
            <a:r>
              <a:rPr lang="en-US" sz="1000" i="1" dirty="0">
                <a:latin typeface="Arial" panose="020B0604020202020204" pitchFamily="34" charset="0"/>
                <a:cs typeface="Arial" panose="020B0604020202020204" pitchFamily="34" charset="0"/>
              </a:rPr>
              <a:t>On Country</a:t>
            </a:r>
            <a:r>
              <a:rPr lang="en-US" sz="1000" dirty="0">
                <a:latin typeface="Arial" panose="020B0604020202020204" pitchFamily="34" charset="0"/>
                <a:cs typeface="Arial" panose="020B0604020202020204" pitchFamily="34" charset="0"/>
              </a:rPr>
              <a:t>, 2017 </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9A7EF29-ADAD-FC2A-86BA-F0426A81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8" y="1633491"/>
            <a:ext cx="6800588" cy="4539754"/>
          </a:xfrm>
          <a:prstGeom prst="rect">
            <a:avLst/>
          </a:prstGeom>
        </p:spPr>
      </p:pic>
    </p:spTree>
    <p:extLst>
      <p:ext uri="{BB962C8B-B14F-4D97-AF65-F5344CB8AC3E}">
        <p14:creationId xmlns:p14="http://schemas.microsoft.com/office/powerpoint/2010/main" val="13474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786395"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86396" y="881176"/>
            <a:ext cx="3898795" cy="4324261"/>
          </a:xfrm>
          <a:prstGeom prst="rect">
            <a:avLst/>
          </a:prstGeom>
          <a:noFill/>
        </p:spPr>
        <p:txBody>
          <a:bodyPr wrap="square" rtlCol="0">
            <a:spAutoFit/>
          </a:bodyPr>
          <a:lstStyle/>
          <a:p>
            <a:r>
              <a:rPr lang="en-AU" sz="2500" dirty="0">
                <a:latin typeface="Arial" panose="020B0604020202020204" pitchFamily="34" charset="0"/>
                <a:cs typeface="Arial" panose="020B0604020202020204" pitchFamily="34" charset="0"/>
              </a:rPr>
              <a:t>5. We have fun!</a:t>
            </a:r>
            <a:br>
              <a:rPr lang="en-AU" sz="2500" dirty="0">
                <a:latin typeface="Arial" panose="020B0604020202020204" pitchFamily="34" charset="0"/>
                <a:cs typeface="Arial" panose="020B0604020202020204" pitchFamily="34" charset="0"/>
              </a:rPr>
            </a:br>
            <a:br>
              <a:rPr lang="en-AU"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All artworks are different. You may see paintings, photographs, videos and sculptures. Some of the works will be small, others may be very big! You will see art created by local artists and art by artists from around the world.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02420" y="632480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Lorraine Connelly-Northey </a:t>
            </a:r>
            <a:r>
              <a:rPr lang="en-US" sz="1000" i="1" dirty="0">
                <a:latin typeface="Arial" panose="020B0604020202020204" pitchFamily="34" charset="0"/>
                <a:cs typeface="Arial" panose="020B0604020202020204" pitchFamily="34" charset="0"/>
              </a:rPr>
              <a:t>On Country</a:t>
            </a:r>
            <a:r>
              <a:rPr lang="en-US" sz="1000" dirty="0">
                <a:latin typeface="Arial" panose="020B0604020202020204" pitchFamily="34" charset="0"/>
                <a:cs typeface="Arial" panose="020B0604020202020204" pitchFamily="34" charset="0"/>
              </a:rPr>
              <a:t> (detail), 2017, MAMA, Photo: Jeremy Weihrauch, 2020. </a:t>
            </a:r>
            <a:endParaRPr lang="en-AU" sz="1000" i="1" dirty="0">
              <a:latin typeface="Arial" panose="020B0604020202020204" pitchFamily="34" charset="0"/>
              <a:cs typeface="Arial" panose="020B0604020202020204" pitchFamily="34" charset="0"/>
            </a:endParaRPr>
          </a:p>
        </p:txBody>
      </p:sp>
      <p:pic>
        <p:nvPicPr>
          <p:cNvPr id="12" name="Picture 11" descr="A picture containing fashion accessory, art, sketch, accessory&#10;&#10;Description automatically generated">
            <a:extLst>
              <a:ext uri="{FF2B5EF4-FFF2-40B4-BE49-F238E27FC236}">
                <a16:creationId xmlns:a16="http://schemas.microsoft.com/office/drawing/2014/main" id="{4BF7E074-F57F-0232-7323-3D9AB625CF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808" y="902227"/>
            <a:ext cx="3856807" cy="5409215"/>
          </a:xfrm>
          <a:prstGeom prst="rect">
            <a:avLst/>
          </a:prstGeom>
        </p:spPr>
      </p:pic>
    </p:spTree>
    <p:extLst>
      <p:ext uri="{BB962C8B-B14F-4D97-AF65-F5344CB8AC3E}">
        <p14:creationId xmlns:p14="http://schemas.microsoft.com/office/powerpoint/2010/main" val="299463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9451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987222"/>
            <a:ext cx="3898795" cy="317009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We might also do an art activity in the Studio after our tour.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You can also continue to make art back at school that is inspired by your visit!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404044"/>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students at an easel painting orange shapes. </a:t>
            </a:r>
            <a:endParaRPr lang="en-AU" sz="100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CF13FD7-E5A3-2695-74A9-0FAC45A5EF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6" y="1093683"/>
            <a:ext cx="3982771" cy="5310361"/>
          </a:xfrm>
          <a:prstGeom prst="rect">
            <a:avLst/>
          </a:prstGeom>
        </p:spPr>
      </p:pic>
    </p:spTree>
    <p:extLst>
      <p:ext uri="{BB962C8B-B14F-4D97-AF65-F5344CB8AC3E}">
        <p14:creationId xmlns:p14="http://schemas.microsoft.com/office/powerpoint/2010/main" val="301292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17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02088"/>
            <a:ext cx="3898795" cy="2400657"/>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When we go upstairs there is glass on both sides so that we can see the art below. It may make us feel like we are up very high, but we are safe.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699"/>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someone standing on the Mezzanine, holding the handrail and looking down through the glass barrier at an artwork. </a:t>
            </a:r>
            <a:endParaRPr lang="en-AU" sz="1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902F7A1-6B0D-A6BA-3A57-38A70CC49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6" y="1850166"/>
            <a:ext cx="6690204" cy="4461008"/>
          </a:xfrm>
          <a:prstGeom prst="rect">
            <a:avLst/>
          </a:prstGeom>
        </p:spPr>
      </p:pic>
    </p:spTree>
    <p:extLst>
      <p:ext uri="{BB962C8B-B14F-4D97-AF65-F5344CB8AC3E}">
        <p14:creationId xmlns:p14="http://schemas.microsoft.com/office/powerpoint/2010/main" val="130355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17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72997"/>
            <a:ext cx="3898795" cy="317009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are lots of fun things to do when visiting the Museum.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There is a Kids Activity Trail that you can collect from the front desk with fun activities inside.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07"/>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somebody standing in front of an artwork, holding an activity sheet and a pencil.</a:t>
            </a:r>
            <a:endParaRPr lang="en-AU" sz="100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9B99004-B25F-28D2-2FBB-798F0E6EA9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819" y="1162051"/>
            <a:ext cx="5460530" cy="5158856"/>
          </a:xfrm>
          <a:prstGeom prst="rect">
            <a:avLst/>
          </a:prstGeom>
        </p:spPr>
      </p:pic>
    </p:spTree>
    <p:extLst>
      <p:ext uri="{BB962C8B-B14F-4D97-AF65-F5344CB8AC3E}">
        <p14:creationId xmlns:p14="http://schemas.microsoft.com/office/powerpoint/2010/main" val="6350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424553"/>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68271"/>
            <a:ext cx="3898795" cy="317009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are 5 hidden Wonder Cupboards in the Museum containing artwork especially for kids!</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You are allowed to open the Wonder Cupboards.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434078"/>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children looking inside a Wonder Cupboard. </a:t>
            </a:r>
            <a:endParaRPr lang="en-AU" sz="1000"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08479A9-FDA8-39FD-BEBB-DA5E6B548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6" y="1909765"/>
            <a:ext cx="6788482" cy="4524314"/>
          </a:xfrm>
          <a:prstGeom prst="rect">
            <a:avLst/>
          </a:prstGeom>
        </p:spPr>
      </p:pic>
    </p:spTree>
    <p:extLst>
      <p:ext uri="{BB962C8B-B14F-4D97-AF65-F5344CB8AC3E}">
        <p14:creationId xmlns:p14="http://schemas.microsoft.com/office/powerpoint/2010/main" val="41511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17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882446"/>
            <a:ext cx="3898795" cy="2785378"/>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is a bright and colourful permanent Kids Gallery that you can play in and touch the artworks.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There are seats for you and for grown ups.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07"/>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woman and two small children picking up sculptures from the Kids Gallery installation </a:t>
            </a:r>
            <a:r>
              <a:rPr lang="en-US" sz="1000" i="1" dirty="0">
                <a:latin typeface="Arial" panose="020B0604020202020204" pitchFamily="34" charset="0"/>
                <a:cs typeface="Arial" panose="020B0604020202020204" pitchFamily="34" charset="0"/>
              </a:rPr>
              <a:t>Shelfie</a:t>
            </a:r>
            <a:r>
              <a:rPr lang="en-US" sz="1000" dirty="0">
                <a:latin typeface="Arial" panose="020B0604020202020204" pitchFamily="34" charset="0"/>
                <a:cs typeface="Arial" panose="020B0604020202020204" pitchFamily="34" charset="0"/>
              </a:rPr>
              <a:t> by Susie Losch.  </a:t>
            </a:r>
            <a:endParaRPr lang="en-AU" sz="1000" i="1" dirty="0">
              <a:latin typeface="Arial" panose="020B0604020202020204" pitchFamily="34" charset="0"/>
              <a:cs typeface="Arial" panose="020B0604020202020204" pitchFamily="34" charset="0"/>
            </a:endParaRPr>
          </a:p>
        </p:txBody>
      </p:sp>
      <p:pic>
        <p:nvPicPr>
          <p:cNvPr id="9" name="Picture 8" descr="A person holding a baby&#10;&#10;Description automatically generated">
            <a:extLst>
              <a:ext uri="{FF2B5EF4-FFF2-40B4-BE49-F238E27FC236}">
                <a16:creationId xmlns:a16="http://schemas.microsoft.com/office/drawing/2014/main" id="{AD3681F3-F5B3-2E07-A33D-37B7C685249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rot="5400000">
            <a:off x="397051" y="1202984"/>
            <a:ext cx="5269670" cy="4966179"/>
          </a:xfrm>
          <a:prstGeom prst="rect">
            <a:avLst/>
          </a:prstGeom>
        </p:spPr>
      </p:pic>
    </p:spTree>
    <p:extLst>
      <p:ext uri="{BB962C8B-B14F-4D97-AF65-F5344CB8AC3E}">
        <p14:creationId xmlns:p14="http://schemas.microsoft.com/office/powerpoint/2010/main" val="341401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533272"/>
            <a:ext cx="3898795" cy="317009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is a Kids Activity Table where you are welcome to create your own artwork using the materials provided.</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You can take this artwork home with you.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children seated at a table, smiling and cutting wool . </a:t>
            </a:r>
            <a:endParaRPr lang="en-AU" sz="100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F009440-96BB-9570-D1BE-3FE83BC53E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8" y="1695450"/>
            <a:ext cx="6945107" cy="4630072"/>
          </a:xfrm>
          <a:prstGeom prst="rect">
            <a:avLst/>
          </a:prstGeom>
        </p:spPr>
      </p:pic>
    </p:spTree>
    <p:extLst>
      <p:ext uri="{BB962C8B-B14F-4D97-AF65-F5344CB8AC3E}">
        <p14:creationId xmlns:p14="http://schemas.microsoft.com/office/powerpoint/2010/main" val="2335398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8499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30171"/>
            <a:ext cx="3898795" cy="355481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After we have finished out tour our guide will take us back to the entrance. We will collect our bags and wait for our teacher.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It is time to say goodbye to the Museum. We can visit again another time.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94519"/>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people walking through the Atrium on the ground floor. </a:t>
            </a:r>
            <a:endParaRPr lang="en-AU" sz="1000" i="1" dirty="0">
              <a:latin typeface="Arial" panose="020B0604020202020204" pitchFamily="34" charset="0"/>
              <a:cs typeface="Arial" panose="020B0604020202020204" pitchFamily="34" charset="0"/>
            </a:endParaRPr>
          </a:p>
        </p:txBody>
      </p:sp>
      <p:pic>
        <p:nvPicPr>
          <p:cNvPr id="3" name="Picture 2" descr="A picture containing floor, indoor&#10;&#10;Description automatically generated">
            <a:extLst>
              <a:ext uri="{FF2B5EF4-FFF2-40B4-BE49-F238E27FC236}">
                <a16:creationId xmlns:a16="http://schemas.microsoft.com/office/drawing/2014/main" id="{EFE91E86-3F97-8ABB-7591-01AAA24863D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19" y="1874080"/>
            <a:ext cx="6786473" cy="4524315"/>
          </a:xfrm>
          <a:prstGeom prst="rect">
            <a:avLst/>
          </a:prstGeom>
        </p:spPr>
      </p:pic>
    </p:spTree>
    <p:extLst>
      <p:ext uri="{BB962C8B-B14F-4D97-AF65-F5344CB8AC3E}">
        <p14:creationId xmlns:p14="http://schemas.microsoft.com/office/powerpoint/2010/main" val="1221484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744408" y="639451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30071"/>
            <a:ext cx="3898795" cy="163121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Please let us know if you have any questions before your visit, or feedback afterwards.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660433" y="6404044"/>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young visitor standing in the Kids Gallery pretending to speak on a telephone. </a:t>
            </a:r>
            <a:endParaRPr lang="en-AU" sz="1000" i="1" dirty="0">
              <a:latin typeface="Arial" panose="020B0604020202020204" pitchFamily="34" charset="0"/>
              <a:cs typeface="Arial" panose="020B0604020202020204" pitchFamily="34" charset="0"/>
            </a:endParaRPr>
          </a:p>
        </p:txBody>
      </p:sp>
      <p:pic>
        <p:nvPicPr>
          <p:cNvPr id="9" name="Picture 8" descr="A child standing in a playroom&#10;&#10;Description automatically generated with low confidence">
            <a:extLst>
              <a:ext uri="{FF2B5EF4-FFF2-40B4-BE49-F238E27FC236}">
                <a16:creationId xmlns:a16="http://schemas.microsoft.com/office/drawing/2014/main" id="{A4D92183-5947-E001-2A45-1FA52C5E8B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795" y="1117144"/>
            <a:ext cx="5471005" cy="5277375"/>
          </a:xfrm>
          <a:prstGeom prst="rect">
            <a:avLst/>
          </a:prstGeom>
        </p:spPr>
      </p:pic>
    </p:spTree>
    <p:extLst>
      <p:ext uri="{BB962C8B-B14F-4D97-AF65-F5344CB8AC3E}">
        <p14:creationId xmlns:p14="http://schemas.microsoft.com/office/powerpoint/2010/main" val="36212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458158"/>
            <a:ext cx="389879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467683"/>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(description)</a:t>
            </a:r>
            <a:endParaRPr lang="en-AU" sz="1000" i="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0DF5DAB-0980-9366-5104-9E63A8EACEF0}"/>
              </a:ext>
            </a:extLst>
          </p:cNvPr>
          <p:cNvSpPr/>
          <p:nvPr/>
        </p:nvSpPr>
        <p:spPr>
          <a:xfrm>
            <a:off x="423648" y="1245932"/>
            <a:ext cx="5853328" cy="47318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rgbClr val="002060"/>
                </a:solidFill>
              </a:ln>
              <a:noFill/>
            </a:endParaRPr>
          </a:p>
        </p:txBody>
      </p:sp>
      <p:sp>
        <p:nvSpPr>
          <p:cNvPr id="3" name="TextBox 2">
            <a:extLst>
              <a:ext uri="{FF2B5EF4-FFF2-40B4-BE49-F238E27FC236}">
                <a16:creationId xmlns:a16="http://schemas.microsoft.com/office/drawing/2014/main" id="{C1CDAB05-DD31-EB9E-06DB-60C87CEBAB7B}"/>
              </a:ext>
            </a:extLst>
          </p:cNvPr>
          <p:cNvSpPr txBox="1"/>
          <p:nvPr/>
        </p:nvSpPr>
        <p:spPr>
          <a:xfrm>
            <a:off x="7744407" y="987222"/>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please add your own optional slide(s) here!</a:t>
            </a:r>
            <a:endParaRPr lang="en-A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81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70371" y="6314356"/>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50301" y="1888345"/>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back of the building looks like from QEII Square.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50301"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QEII Square.</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A16D746-746F-78A2-EB5C-7E30D7BAE4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809" y="2047645"/>
            <a:ext cx="6398816" cy="4266711"/>
          </a:xfrm>
          <a:prstGeom prst="rect">
            <a:avLst/>
          </a:prstGeom>
        </p:spPr>
      </p:pic>
    </p:spTree>
    <p:extLst>
      <p:ext uri="{BB962C8B-B14F-4D97-AF65-F5344CB8AC3E}">
        <p14:creationId xmlns:p14="http://schemas.microsoft.com/office/powerpoint/2010/main" val="389040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660433" y="1105959"/>
            <a:ext cx="3898795" cy="1246495"/>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If you are catching a bus, you will see the Museum from the bus stop.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Dean Street entrance.</a:t>
            </a:r>
            <a:endParaRPr lang="en-AU" sz="1000" i="1" dirty="0">
              <a:latin typeface="Arial" panose="020B0604020202020204" pitchFamily="34" charset="0"/>
              <a:cs typeface="Arial" panose="020B0604020202020204" pitchFamily="34" charset="0"/>
            </a:endParaRPr>
          </a:p>
        </p:txBody>
      </p:sp>
      <p:pic>
        <p:nvPicPr>
          <p:cNvPr id="12" name="Content Placeholder 11" descr="A brick sidewalk with a poster on the side of a building&#10;&#10;Description automatically generated with low confidence">
            <a:extLst>
              <a:ext uri="{FF2B5EF4-FFF2-40B4-BE49-F238E27FC236}">
                <a16:creationId xmlns:a16="http://schemas.microsoft.com/office/drawing/2014/main" id="{A2315BC8-8240-364A-FB83-284C334B0B51}"/>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64818" y="1260629"/>
            <a:ext cx="6734417" cy="5050813"/>
          </a:xfrm>
        </p:spPr>
      </p:pic>
    </p:spTree>
    <p:extLst>
      <p:ext uri="{BB962C8B-B14F-4D97-AF65-F5344CB8AC3E}">
        <p14:creationId xmlns:p14="http://schemas.microsoft.com/office/powerpoint/2010/main" val="100758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3349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50045" y="966495"/>
            <a:ext cx="3898795" cy="1246495"/>
          </a:xfrm>
          <a:prstGeom prst="rect">
            <a:avLst/>
          </a:prstGeom>
          <a:noFill/>
        </p:spPr>
        <p:txBody>
          <a:bodyPr wrap="square" rtlCol="0">
            <a:spAutoFit/>
          </a:bodyPr>
          <a:lstStyle/>
          <a:p>
            <a:r>
              <a:rPr lang="en-US" sz="2500" kern="1200" dirty="0">
                <a:solidFill>
                  <a:schemeClr val="tx1"/>
                </a:solidFill>
                <a:effectLst/>
                <a:latin typeface="Arial" panose="020B0604020202020204" pitchFamily="34" charset="0"/>
                <a:cs typeface="Arial" panose="020B0604020202020204" pitchFamily="34" charset="0"/>
              </a:rPr>
              <a:t>We can enter the Museum through the front entrance on Dean street.</a:t>
            </a:r>
            <a:endParaRPr lang="en-AU" sz="25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50045" y="6239053"/>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person wearing a backpack walking towards the Museum entrance.</a:t>
            </a:r>
            <a:endParaRPr lang="en-AU" sz="1000" i="1" dirty="0">
              <a:latin typeface="Arial" panose="020B0604020202020204" pitchFamily="34" charset="0"/>
              <a:cs typeface="Arial" panose="020B0604020202020204" pitchFamily="34" charset="0"/>
            </a:endParaRPr>
          </a:p>
        </p:txBody>
      </p:sp>
      <p:pic>
        <p:nvPicPr>
          <p:cNvPr id="11" name="Content Placeholder 9">
            <a:extLst>
              <a:ext uri="{FF2B5EF4-FFF2-40B4-BE49-F238E27FC236}">
                <a16:creationId xmlns:a16="http://schemas.microsoft.com/office/drawing/2014/main" id="{BE8FC8B2-6601-4E0E-7652-E9E05D6B8891}"/>
              </a:ext>
            </a:extLst>
          </p:cNvPr>
          <p:cNvPicPr>
            <a:picLocks noGrp="1"/>
          </p:cNvPicPr>
          <p:nvPr>
            <p:ph idx="1"/>
          </p:nvPr>
        </p:nvPicPr>
        <p:blipFill rotWithShape="1">
          <a:blip r:embed="rId4" cstate="screen">
            <a:extLst>
              <a:ext uri="{28A0092B-C50C-407E-A947-70E740481C1C}">
                <a14:useLocalDpi xmlns:a14="http://schemas.microsoft.com/office/drawing/2010/main"/>
              </a:ext>
            </a:extLst>
          </a:blip>
          <a:srcRect l="18447" b="1112"/>
          <a:stretch/>
        </p:blipFill>
        <p:spPr bwMode="auto">
          <a:xfrm>
            <a:off x="464819" y="1136881"/>
            <a:ext cx="4526281" cy="5096611"/>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46112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05161"/>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795045"/>
            <a:ext cx="3898795" cy="2400657"/>
          </a:xfrm>
          <a:prstGeom prst="rect">
            <a:avLst/>
          </a:prstGeom>
          <a:noFill/>
        </p:spPr>
        <p:txBody>
          <a:bodyPr wrap="square" rtlCol="0">
            <a:spAutoFit/>
          </a:bodyPr>
          <a:lstStyle/>
          <a:p>
            <a:r>
              <a:rPr lang="en-US" sz="2500" kern="1200" dirty="0">
                <a:solidFill>
                  <a:schemeClr val="tx1"/>
                </a:solidFill>
                <a:effectLst/>
                <a:latin typeface="Arial" panose="020B0604020202020204" pitchFamily="34" charset="0"/>
                <a:cs typeface="Arial" panose="020B0604020202020204" pitchFamily="34" charset="0"/>
              </a:rPr>
              <a:t>We </a:t>
            </a:r>
            <a:r>
              <a:rPr lang="en-US" sz="2500" dirty="0">
                <a:latin typeface="Arial" panose="020B0604020202020204" pitchFamily="34" charset="0"/>
                <a:cs typeface="Arial" panose="020B0604020202020204" pitchFamily="34" charset="0"/>
              </a:rPr>
              <a:t>can also</a:t>
            </a:r>
            <a:r>
              <a:rPr lang="en-US" sz="2500" kern="1200" dirty="0">
                <a:solidFill>
                  <a:schemeClr val="tx1"/>
                </a:solidFill>
                <a:effectLst/>
                <a:latin typeface="Arial" panose="020B0604020202020204" pitchFamily="34" charset="0"/>
                <a:cs typeface="Arial" panose="020B0604020202020204" pitchFamily="34" charset="0"/>
              </a:rPr>
              <a:t> enter the Museum via the QEII Square </a:t>
            </a:r>
            <a:r>
              <a:rPr lang="en-US" sz="2500" dirty="0">
                <a:latin typeface="Arial" panose="020B0604020202020204" pitchFamily="34" charset="0"/>
                <a:cs typeface="Arial" panose="020B0604020202020204" pitchFamily="34" charset="0"/>
              </a:rPr>
              <a:t>rear</a:t>
            </a:r>
            <a:r>
              <a:rPr lang="en-US" sz="2500" kern="1200" dirty="0">
                <a:solidFill>
                  <a:schemeClr val="tx1"/>
                </a:solidFill>
                <a:effectLst/>
                <a:latin typeface="Arial" panose="020B0604020202020204" pitchFamily="34" charset="0"/>
                <a:cs typeface="Arial" panose="020B0604020202020204" pitchFamily="34" charset="0"/>
              </a:rPr>
              <a:t> entrance.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We will use this  entrance if walking from the Library.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1599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QEII Square entrance.</a:t>
            </a:r>
            <a:endParaRPr lang="en-AU" sz="1000" i="1" dirty="0">
              <a:latin typeface="Arial" panose="020B0604020202020204" pitchFamily="34" charset="0"/>
              <a:cs typeface="Arial" panose="020B0604020202020204" pitchFamily="34" charset="0"/>
            </a:endParaRPr>
          </a:p>
        </p:txBody>
      </p:sp>
      <p:pic>
        <p:nvPicPr>
          <p:cNvPr id="11" name="Content Placeholder 3">
            <a:extLst>
              <a:ext uri="{FF2B5EF4-FFF2-40B4-BE49-F238E27FC236}">
                <a16:creationId xmlns:a16="http://schemas.microsoft.com/office/drawing/2014/main" id="{50090E91-DDE1-BADE-5BD6-1FF1F6E81953}"/>
              </a:ext>
            </a:extLst>
          </p:cNvPr>
          <p:cNvPicPr>
            <a:picLocks/>
          </p:cNvPicPr>
          <p:nvPr/>
        </p:nvPicPr>
        <p:blipFill rotWithShape="1">
          <a:blip r:embed="rId4" cstate="screen">
            <a:extLst>
              <a:ext uri="{28A0092B-C50C-407E-A947-70E740481C1C}">
                <a14:useLocalDpi xmlns:a14="http://schemas.microsoft.com/office/drawing/2010/main"/>
              </a:ext>
            </a:extLst>
          </a:blip>
          <a:srcRect r="-1" b="-1"/>
          <a:stretch/>
        </p:blipFill>
        <p:spPr bwMode="auto">
          <a:xfrm>
            <a:off x="506809" y="909130"/>
            <a:ext cx="4284266" cy="5396031"/>
          </a:xfrm>
          <a:prstGeom prst="rect">
            <a:avLst/>
          </a:prstGeom>
          <a:noFill/>
        </p:spPr>
      </p:pic>
    </p:spTree>
    <p:extLst>
      <p:ext uri="{BB962C8B-B14F-4D97-AF65-F5344CB8AC3E}">
        <p14:creationId xmlns:p14="http://schemas.microsoft.com/office/powerpoint/2010/main" val="53024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32892"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461772"/>
            <a:ext cx="3898795" cy="4693593"/>
          </a:xfrm>
          <a:prstGeom prst="rect">
            <a:avLst/>
          </a:prstGeom>
          <a:noFill/>
        </p:spPr>
        <p:txBody>
          <a:bodyPr wrap="square" rtlCol="0">
            <a:spAutoFit/>
          </a:bodyPr>
          <a:lstStyle/>
          <a:p>
            <a:r>
              <a:rPr lang="en-US" sz="2300" b="1" i="1" dirty="0">
                <a:latin typeface="Arial" panose="020B0604020202020204" pitchFamily="34" charset="0"/>
                <a:cs typeface="Arial" panose="020B0604020202020204" pitchFamily="34" charset="0"/>
              </a:rPr>
              <a:t>Gawaymbanha</a:t>
            </a:r>
            <a:r>
              <a:rPr lang="en-US" sz="2300" dirty="0">
                <a:latin typeface="Arial" panose="020B0604020202020204" pitchFamily="34" charset="0"/>
                <a:cs typeface="Arial" panose="020B0604020202020204" pitchFamily="34" charset="0"/>
              </a:rPr>
              <a:t> is Wiradjuri for welcome, to come, to tell to come. </a:t>
            </a:r>
          </a:p>
          <a:p>
            <a:endParaRPr lang="en-US" sz="2300" dirty="0">
              <a:effectLst/>
              <a:latin typeface="Arial" panose="020B0604020202020204" pitchFamily="34" charset="0"/>
              <a:ea typeface="Calibri" panose="020F0502020204030204" pitchFamily="34" charset="0"/>
              <a:cs typeface="Arial" panose="020B0604020202020204" pitchFamily="34" charset="0"/>
            </a:endParaRPr>
          </a:p>
          <a:p>
            <a:r>
              <a:rPr lang="en-AU" sz="2300" dirty="0">
                <a:effectLst/>
                <a:latin typeface="Arial" panose="020B0604020202020204" pitchFamily="34" charset="0"/>
                <a:ea typeface="Calibri" panose="020F0502020204030204" pitchFamily="34" charset="0"/>
              </a:rPr>
              <a:t>This is the </a:t>
            </a:r>
            <a:r>
              <a:rPr lang="en-AU" sz="2300" b="1" dirty="0">
                <a:effectLst/>
                <a:latin typeface="Arial" panose="020B0604020202020204" pitchFamily="34" charset="0"/>
                <a:ea typeface="Calibri" panose="020F0502020204030204" pitchFamily="34" charset="0"/>
              </a:rPr>
              <a:t>front</a:t>
            </a:r>
            <a:r>
              <a:rPr lang="en-AU" sz="2300" dirty="0">
                <a:effectLst/>
                <a:latin typeface="Arial" panose="020B0604020202020204" pitchFamily="34" charset="0"/>
                <a:ea typeface="Calibri" panose="020F0502020204030204" pitchFamily="34" charset="0"/>
              </a:rPr>
              <a:t> entrance. There are two levels (level 1 &amp; 2). Inside there are galleries filled with artworks, art studios, bathrooms, a Kids Gallery and places to sit down and rest.</a:t>
            </a:r>
            <a:endParaRPr lang="en-US" sz="2300" dirty="0">
              <a:latin typeface="Arial" panose="020B0604020202020204" pitchFamily="34" charset="0"/>
              <a:ea typeface="Calibri" panose="020F0502020204030204" pitchFamily="34" charset="0"/>
              <a:cs typeface="Arial" panose="020B0604020202020204" pitchFamily="34" charset="0"/>
            </a:endParaRPr>
          </a:p>
          <a:p>
            <a:endParaRPr lang="en-US" sz="2300" dirty="0">
              <a:effectLst/>
              <a:latin typeface="Arial" panose="020B0604020202020204" pitchFamily="34" charset="0"/>
              <a:ea typeface="Calibri" panose="020F0502020204030204" pitchFamily="34" charset="0"/>
              <a:cs typeface="Arial" panose="020B0604020202020204" pitchFamily="34" charset="0"/>
            </a:endParaRPr>
          </a:p>
          <a:p>
            <a:r>
              <a:rPr lang="en-US" sz="2300" dirty="0">
                <a:latin typeface="Arial" panose="020B0604020202020204" pitchFamily="34" charset="0"/>
                <a:ea typeface="Calibri" panose="020F0502020204030204" pitchFamily="34" charset="0"/>
                <a:cs typeface="Arial" panose="020B0604020202020204" pitchFamily="34" charset="0"/>
              </a:rPr>
              <a:t>We are going to have fun. </a:t>
            </a:r>
            <a:endParaRPr lang="en-AU" sz="2300" dirty="0">
              <a:effectLst/>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7057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mural painted by Uncle Darren Wighton featuring the word GAWAYMBANHA, located at the Museum’s entrance. </a:t>
            </a:r>
            <a:endParaRPr lang="en-AU" sz="1000" i="1" dirty="0">
              <a:latin typeface="Arial" panose="020B0604020202020204" pitchFamily="34" charset="0"/>
              <a:cs typeface="Arial" panose="020B0604020202020204" pitchFamily="34" charset="0"/>
            </a:endParaRPr>
          </a:p>
        </p:txBody>
      </p:sp>
      <p:pic>
        <p:nvPicPr>
          <p:cNvPr id="13" name="Picture 12" descr="A picture containing wall, indoor, scene, floor&#10;&#10;Description automatically generated">
            <a:extLst>
              <a:ext uri="{FF2B5EF4-FFF2-40B4-BE49-F238E27FC236}">
                <a16:creationId xmlns:a16="http://schemas.microsoft.com/office/drawing/2014/main" id="{981E63B2-2BF1-93EF-90D5-3FC84970F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11" y="1666874"/>
            <a:ext cx="6125286" cy="4593965"/>
          </a:xfrm>
          <a:prstGeom prst="rect">
            <a:avLst/>
          </a:prstGeom>
        </p:spPr>
      </p:pic>
    </p:spTree>
    <p:extLst>
      <p:ext uri="{BB962C8B-B14F-4D97-AF65-F5344CB8AC3E}">
        <p14:creationId xmlns:p14="http://schemas.microsoft.com/office/powerpoint/2010/main" val="260685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228374"/>
            <a:ext cx="3898795" cy="3170099"/>
          </a:xfrm>
          <a:prstGeom prst="rect">
            <a:avLst/>
          </a:prstGeom>
          <a:noFill/>
        </p:spPr>
        <p:txBody>
          <a:bodyPr wrap="square" rtlCol="0">
            <a:spAutoFit/>
          </a:bodyPr>
          <a:lstStyle/>
          <a:p>
            <a:r>
              <a:rPr lang="en-US" sz="2500" dirty="0">
                <a:latin typeface="Arial" panose="020B0604020202020204" pitchFamily="34" charset="0"/>
                <a:ea typeface="Calibri" panose="020F0502020204030204" pitchFamily="34" charset="0"/>
                <a:cs typeface="Arial" panose="020B0604020202020204" pitchFamily="34" charset="0"/>
              </a:rPr>
              <a:t>Once we enter through the doors, we will be greeted by a friendly </a:t>
            </a:r>
            <a:r>
              <a:rPr lang="en-US" sz="2500" dirty="0">
                <a:effectLst/>
                <a:latin typeface="Arial" panose="020B0604020202020204" pitchFamily="34" charset="0"/>
                <a:ea typeface="Calibri" panose="020F0502020204030204" pitchFamily="34" charset="0"/>
                <a:cs typeface="Arial" panose="020B0604020202020204" pitchFamily="34" charset="0"/>
              </a:rPr>
              <a:t>staff member.</a:t>
            </a:r>
          </a:p>
          <a:p>
            <a:endParaRPr lang="en-US" sz="2500" dirty="0">
              <a:latin typeface="Arial" panose="020B0604020202020204" pitchFamily="34" charset="0"/>
              <a:ea typeface="Calibri" panose="020F0502020204030204" pitchFamily="34" charset="0"/>
              <a:cs typeface="Arial" panose="020B0604020202020204" pitchFamily="34" charset="0"/>
            </a:endParaRPr>
          </a:p>
          <a:p>
            <a:r>
              <a:rPr lang="en-US" sz="2500" dirty="0">
                <a:effectLst/>
                <a:latin typeface="Arial" panose="020B0604020202020204" pitchFamily="34" charset="0"/>
                <a:ea typeface="Calibri" panose="020F0502020204030204" pitchFamily="34" charset="0"/>
                <a:cs typeface="Arial" panose="020B0604020202020204" pitchFamily="34" charset="0"/>
              </a:rPr>
              <a:t>They will tell us where to go and help us during our tour. </a:t>
            </a:r>
            <a:endParaRPr lang="en-AU" sz="25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Museum staff member standing and smiling at the entrance.</a:t>
            </a:r>
            <a:endParaRPr lang="en-AU" sz="1000" i="1" dirty="0">
              <a:latin typeface="Arial" panose="020B0604020202020204" pitchFamily="34" charset="0"/>
              <a:cs typeface="Arial" panose="020B0604020202020204" pitchFamily="34" charset="0"/>
            </a:endParaRPr>
          </a:p>
        </p:txBody>
      </p:sp>
      <p:pic>
        <p:nvPicPr>
          <p:cNvPr id="11" name="Picture 2" descr="No photo description available.">
            <a:extLst>
              <a:ext uri="{FF2B5EF4-FFF2-40B4-BE49-F238E27FC236}">
                <a16:creationId xmlns:a16="http://schemas.microsoft.com/office/drawing/2014/main" id="{854CCA12-73DD-247F-9992-29CA6FB3F79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6809" y="1417536"/>
            <a:ext cx="6525208" cy="489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1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1223670"/>
            <a:ext cx="3898795" cy="1246495"/>
          </a:xfrm>
          <a:prstGeom prst="rect">
            <a:avLst/>
          </a:prstGeom>
          <a:noFill/>
        </p:spPr>
        <p:txBody>
          <a:bodyPr wrap="square" rtlCol="0">
            <a:spAutoFit/>
          </a:bodyPr>
          <a:lstStyle/>
          <a:p>
            <a:r>
              <a:rPr lang="en-AU" sz="2500" dirty="0">
                <a:latin typeface="Arial" panose="020B0604020202020204" pitchFamily="34" charset="0"/>
                <a:cs typeface="Arial" panose="020B0604020202020204" pitchFamily="34" charset="0"/>
              </a:rPr>
              <a:t>We might walk through the Kids Gallery on the way to the Studios.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Shelfie</a:t>
            </a:r>
            <a:r>
              <a:rPr lang="en-US" sz="1000" dirty="0">
                <a:latin typeface="Arial" panose="020B0604020202020204" pitchFamily="34" charset="0"/>
                <a:cs typeface="Arial" panose="020B0604020202020204" pitchFamily="34" charset="0"/>
              </a:rPr>
              <a:t> by Susie Losch, Kids Gallery installation 2023</a:t>
            </a:r>
            <a:endParaRPr lang="en-AU" sz="1000" i="1" dirty="0">
              <a:latin typeface="Arial" panose="020B0604020202020204" pitchFamily="34" charset="0"/>
              <a:cs typeface="Arial" panose="020B0604020202020204" pitchFamily="34" charset="0"/>
            </a:endParaRPr>
          </a:p>
        </p:txBody>
      </p:sp>
      <p:pic>
        <p:nvPicPr>
          <p:cNvPr id="20" name="Picture 19" descr="A picture containing indoor, wall, floor, interior design&#10;&#10;Description automatically generated">
            <a:extLst>
              <a:ext uri="{FF2B5EF4-FFF2-40B4-BE49-F238E27FC236}">
                <a16:creationId xmlns:a16="http://schemas.microsoft.com/office/drawing/2014/main" id="{E8CFA432-9D9A-9865-CE6C-EABFBEC8C4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819" y="1387017"/>
            <a:ext cx="6565900" cy="4924425"/>
          </a:xfrm>
          <a:prstGeom prst="rect">
            <a:avLst/>
          </a:prstGeom>
        </p:spPr>
      </p:pic>
    </p:spTree>
    <p:extLst>
      <p:ext uri="{BB962C8B-B14F-4D97-AF65-F5344CB8AC3E}">
        <p14:creationId xmlns:p14="http://schemas.microsoft.com/office/powerpoint/2010/main" val="158250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11393</TotalTime>
  <Words>1240</Words>
  <Application>Microsoft Office PowerPoint</Application>
  <PresentationFormat>Widescreen</PresentationFormat>
  <Paragraphs>74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Holvast</dc:creator>
  <cp:lastModifiedBy>Sophie Holvast</cp:lastModifiedBy>
  <cp:revision>42</cp:revision>
  <dcterms:created xsi:type="dcterms:W3CDTF">2021-11-09T05:17:28Z</dcterms:created>
  <dcterms:modified xsi:type="dcterms:W3CDTF">2023-06-29T04:39:27Z</dcterms:modified>
</cp:coreProperties>
</file>