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1"/>
  </p:notesMasterIdLst>
  <p:sldIdLst>
    <p:sldId id="260" r:id="rId5"/>
    <p:sldId id="289" r:id="rId6"/>
    <p:sldId id="265" r:id="rId7"/>
    <p:sldId id="263" r:id="rId8"/>
    <p:sldId id="262" r:id="rId9"/>
    <p:sldId id="264" r:id="rId10"/>
    <p:sldId id="261" r:id="rId11"/>
    <p:sldId id="266" r:id="rId12"/>
    <p:sldId id="268" r:id="rId13"/>
    <p:sldId id="269" r:id="rId14"/>
    <p:sldId id="267" r:id="rId15"/>
    <p:sldId id="273" r:id="rId16"/>
    <p:sldId id="291" r:id="rId17"/>
    <p:sldId id="277" r:id="rId18"/>
    <p:sldId id="279" r:id="rId19"/>
    <p:sldId id="270" r:id="rId20"/>
    <p:sldId id="271" r:id="rId21"/>
    <p:sldId id="296" r:id="rId22"/>
    <p:sldId id="272" r:id="rId23"/>
    <p:sldId id="276" r:id="rId24"/>
    <p:sldId id="274" r:id="rId25"/>
    <p:sldId id="275" r:id="rId26"/>
    <p:sldId id="280" r:id="rId27"/>
    <p:sldId id="285" r:id="rId28"/>
    <p:sldId id="287" r:id="rId29"/>
    <p:sldId id="288"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82D27A6-F2EC-488A-943D-90FC93F1F49A}" v="3" dt="2025-12-23T04:43:49.204"/>
    <p1510:client id="{BC2F6548-1D3A-4AF2-ADBE-3344AFB29498}" v="1" dt="2025-12-23T22:50:48.89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1" d="100"/>
          <a:sy n="111" d="100"/>
        </p:scale>
        <p:origin x="53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C2C0F7-93BD-4B86-8DB8-9AF863CB4A6F}" type="datetimeFigureOut">
              <a:rPr lang="en-AU" smtClean="0"/>
              <a:t>24/12/2025</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FFC9A8-E74F-4D03-A100-851C9DD30E65}" type="slidenum">
              <a:rPr lang="en-AU" smtClean="0"/>
              <a:t>‹#›</a:t>
            </a:fld>
            <a:endParaRPr lang="en-AU"/>
          </a:p>
        </p:txBody>
      </p:sp>
    </p:spTree>
    <p:extLst>
      <p:ext uri="{BB962C8B-B14F-4D97-AF65-F5344CB8AC3E}">
        <p14:creationId xmlns:p14="http://schemas.microsoft.com/office/powerpoint/2010/main" val="24187411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26301-A9EC-4DC7-B738-FA58A2836E4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FF88530B-0DA3-4B01-9519-129C1A8A71B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2B8CDBF8-0C7C-49E3-A913-BDF00DFE3720}"/>
              </a:ext>
            </a:extLst>
          </p:cNvPr>
          <p:cNvSpPr>
            <a:spLocks noGrp="1"/>
          </p:cNvSpPr>
          <p:nvPr>
            <p:ph type="dt" sz="half" idx="10"/>
          </p:nvPr>
        </p:nvSpPr>
        <p:spPr/>
        <p:txBody>
          <a:bodyPr/>
          <a:lstStyle/>
          <a:p>
            <a:fld id="{341C4AD1-B7C5-4F46-A556-400C97C5E830}" type="datetimeFigureOut">
              <a:rPr lang="en-AU" smtClean="0"/>
              <a:t>24/12/2025</a:t>
            </a:fld>
            <a:endParaRPr lang="en-AU"/>
          </a:p>
        </p:txBody>
      </p:sp>
      <p:sp>
        <p:nvSpPr>
          <p:cNvPr id="5" name="Footer Placeholder 4">
            <a:extLst>
              <a:ext uri="{FF2B5EF4-FFF2-40B4-BE49-F238E27FC236}">
                <a16:creationId xmlns:a16="http://schemas.microsoft.com/office/drawing/2014/main" id="{DFBFD73A-EA3C-4902-A113-B809E3357DB6}"/>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6ADDBEE3-FA42-4F57-B7C9-E59DB546756E}"/>
              </a:ext>
            </a:extLst>
          </p:cNvPr>
          <p:cNvSpPr>
            <a:spLocks noGrp="1"/>
          </p:cNvSpPr>
          <p:nvPr>
            <p:ph type="sldNum" sz="quarter" idx="12"/>
          </p:nvPr>
        </p:nvSpPr>
        <p:spPr/>
        <p:txBody>
          <a:bodyPr/>
          <a:lstStyle/>
          <a:p>
            <a:fld id="{A09BDE01-E660-4FA0-B9DD-7257A147C7D8}" type="slidenum">
              <a:rPr lang="en-AU" smtClean="0"/>
              <a:t>‹#›</a:t>
            </a:fld>
            <a:endParaRPr lang="en-AU"/>
          </a:p>
        </p:txBody>
      </p:sp>
    </p:spTree>
    <p:extLst>
      <p:ext uri="{BB962C8B-B14F-4D97-AF65-F5344CB8AC3E}">
        <p14:creationId xmlns:p14="http://schemas.microsoft.com/office/powerpoint/2010/main" val="642888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BC362-357D-47BF-95AD-80F372391571}"/>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B644A2A0-164B-4A9C-8091-306302D237E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165AB148-67FD-46CA-9AF2-B5E69CCA8A1F}"/>
              </a:ext>
            </a:extLst>
          </p:cNvPr>
          <p:cNvSpPr>
            <a:spLocks noGrp="1"/>
          </p:cNvSpPr>
          <p:nvPr>
            <p:ph type="dt" sz="half" idx="10"/>
          </p:nvPr>
        </p:nvSpPr>
        <p:spPr/>
        <p:txBody>
          <a:bodyPr/>
          <a:lstStyle/>
          <a:p>
            <a:fld id="{341C4AD1-B7C5-4F46-A556-400C97C5E830}" type="datetimeFigureOut">
              <a:rPr lang="en-AU" smtClean="0"/>
              <a:t>24/12/2025</a:t>
            </a:fld>
            <a:endParaRPr lang="en-AU"/>
          </a:p>
        </p:txBody>
      </p:sp>
      <p:sp>
        <p:nvSpPr>
          <p:cNvPr id="5" name="Footer Placeholder 4">
            <a:extLst>
              <a:ext uri="{FF2B5EF4-FFF2-40B4-BE49-F238E27FC236}">
                <a16:creationId xmlns:a16="http://schemas.microsoft.com/office/drawing/2014/main" id="{3C305E0D-1655-48AF-BA2D-0B752711BAB4}"/>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985732F9-CF4C-4F96-B490-ECFDAF0D0937}"/>
              </a:ext>
            </a:extLst>
          </p:cNvPr>
          <p:cNvSpPr>
            <a:spLocks noGrp="1"/>
          </p:cNvSpPr>
          <p:nvPr>
            <p:ph type="sldNum" sz="quarter" idx="12"/>
          </p:nvPr>
        </p:nvSpPr>
        <p:spPr/>
        <p:txBody>
          <a:bodyPr/>
          <a:lstStyle/>
          <a:p>
            <a:fld id="{A09BDE01-E660-4FA0-B9DD-7257A147C7D8}" type="slidenum">
              <a:rPr lang="en-AU" smtClean="0"/>
              <a:t>‹#›</a:t>
            </a:fld>
            <a:endParaRPr lang="en-AU"/>
          </a:p>
        </p:txBody>
      </p:sp>
    </p:spTree>
    <p:extLst>
      <p:ext uri="{BB962C8B-B14F-4D97-AF65-F5344CB8AC3E}">
        <p14:creationId xmlns:p14="http://schemas.microsoft.com/office/powerpoint/2010/main" val="25199328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D3C927C-B491-4F1A-B5C9-8748EE7795B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8AA2ABE3-A87E-4984-A825-17E9E13301F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CC421836-40B4-44A8-BF99-3619E427C661}"/>
              </a:ext>
            </a:extLst>
          </p:cNvPr>
          <p:cNvSpPr>
            <a:spLocks noGrp="1"/>
          </p:cNvSpPr>
          <p:nvPr>
            <p:ph type="dt" sz="half" idx="10"/>
          </p:nvPr>
        </p:nvSpPr>
        <p:spPr/>
        <p:txBody>
          <a:bodyPr/>
          <a:lstStyle/>
          <a:p>
            <a:fld id="{341C4AD1-B7C5-4F46-A556-400C97C5E830}" type="datetimeFigureOut">
              <a:rPr lang="en-AU" smtClean="0"/>
              <a:t>24/12/2025</a:t>
            </a:fld>
            <a:endParaRPr lang="en-AU"/>
          </a:p>
        </p:txBody>
      </p:sp>
      <p:sp>
        <p:nvSpPr>
          <p:cNvPr id="5" name="Footer Placeholder 4">
            <a:extLst>
              <a:ext uri="{FF2B5EF4-FFF2-40B4-BE49-F238E27FC236}">
                <a16:creationId xmlns:a16="http://schemas.microsoft.com/office/drawing/2014/main" id="{1C65FBC6-3C57-4F19-AE37-2498B2C6AB8D}"/>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2EA2062F-0636-4FB8-AF68-BA66D59A1BC8}"/>
              </a:ext>
            </a:extLst>
          </p:cNvPr>
          <p:cNvSpPr>
            <a:spLocks noGrp="1"/>
          </p:cNvSpPr>
          <p:nvPr>
            <p:ph type="sldNum" sz="quarter" idx="12"/>
          </p:nvPr>
        </p:nvSpPr>
        <p:spPr/>
        <p:txBody>
          <a:bodyPr/>
          <a:lstStyle/>
          <a:p>
            <a:fld id="{A09BDE01-E660-4FA0-B9DD-7257A147C7D8}" type="slidenum">
              <a:rPr lang="en-AU" smtClean="0"/>
              <a:t>‹#›</a:t>
            </a:fld>
            <a:endParaRPr lang="en-AU"/>
          </a:p>
        </p:txBody>
      </p:sp>
    </p:spTree>
    <p:extLst>
      <p:ext uri="{BB962C8B-B14F-4D97-AF65-F5344CB8AC3E}">
        <p14:creationId xmlns:p14="http://schemas.microsoft.com/office/powerpoint/2010/main" val="30279656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71182D-A243-4466-A1FC-BC81C81DA7A3}"/>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777910B4-E90C-4E5C-93FE-CE850763C58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62B9FC2E-497E-433A-88F6-E3E3E91D2263}"/>
              </a:ext>
            </a:extLst>
          </p:cNvPr>
          <p:cNvSpPr>
            <a:spLocks noGrp="1"/>
          </p:cNvSpPr>
          <p:nvPr>
            <p:ph type="dt" sz="half" idx="10"/>
          </p:nvPr>
        </p:nvSpPr>
        <p:spPr/>
        <p:txBody>
          <a:bodyPr/>
          <a:lstStyle/>
          <a:p>
            <a:fld id="{341C4AD1-B7C5-4F46-A556-400C97C5E830}" type="datetimeFigureOut">
              <a:rPr lang="en-AU" smtClean="0"/>
              <a:t>24/12/2025</a:t>
            </a:fld>
            <a:endParaRPr lang="en-AU"/>
          </a:p>
        </p:txBody>
      </p:sp>
      <p:sp>
        <p:nvSpPr>
          <p:cNvPr id="5" name="Footer Placeholder 4">
            <a:extLst>
              <a:ext uri="{FF2B5EF4-FFF2-40B4-BE49-F238E27FC236}">
                <a16:creationId xmlns:a16="http://schemas.microsoft.com/office/drawing/2014/main" id="{ECC6F485-7B9A-419D-BAB2-78B55A99972F}"/>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10EE3F17-BDF0-451C-8A52-112331ABB603}"/>
              </a:ext>
            </a:extLst>
          </p:cNvPr>
          <p:cNvSpPr>
            <a:spLocks noGrp="1"/>
          </p:cNvSpPr>
          <p:nvPr>
            <p:ph type="sldNum" sz="quarter" idx="12"/>
          </p:nvPr>
        </p:nvSpPr>
        <p:spPr/>
        <p:txBody>
          <a:bodyPr/>
          <a:lstStyle/>
          <a:p>
            <a:fld id="{A09BDE01-E660-4FA0-B9DD-7257A147C7D8}" type="slidenum">
              <a:rPr lang="en-AU" smtClean="0"/>
              <a:t>‹#›</a:t>
            </a:fld>
            <a:endParaRPr lang="en-AU"/>
          </a:p>
        </p:txBody>
      </p:sp>
    </p:spTree>
    <p:extLst>
      <p:ext uri="{BB962C8B-B14F-4D97-AF65-F5344CB8AC3E}">
        <p14:creationId xmlns:p14="http://schemas.microsoft.com/office/powerpoint/2010/main" val="23645795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1AC9DC-1D04-46A5-B0DF-3D1397E4787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AEB3ADD2-FE85-4E21-9246-70B7C9E9471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C1D7BF6-2C9E-4260-AF67-4AD9D05B0E41}"/>
              </a:ext>
            </a:extLst>
          </p:cNvPr>
          <p:cNvSpPr>
            <a:spLocks noGrp="1"/>
          </p:cNvSpPr>
          <p:nvPr>
            <p:ph type="dt" sz="half" idx="10"/>
          </p:nvPr>
        </p:nvSpPr>
        <p:spPr/>
        <p:txBody>
          <a:bodyPr/>
          <a:lstStyle/>
          <a:p>
            <a:fld id="{341C4AD1-B7C5-4F46-A556-400C97C5E830}" type="datetimeFigureOut">
              <a:rPr lang="en-AU" smtClean="0"/>
              <a:t>24/12/2025</a:t>
            </a:fld>
            <a:endParaRPr lang="en-AU"/>
          </a:p>
        </p:txBody>
      </p:sp>
      <p:sp>
        <p:nvSpPr>
          <p:cNvPr id="5" name="Footer Placeholder 4">
            <a:extLst>
              <a:ext uri="{FF2B5EF4-FFF2-40B4-BE49-F238E27FC236}">
                <a16:creationId xmlns:a16="http://schemas.microsoft.com/office/drawing/2014/main" id="{44F934F9-6347-43BC-89B0-828269378A45}"/>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FF6A1338-3194-4E14-9BC2-D92A0091AC83}"/>
              </a:ext>
            </a:extLst>
          </p:cNvPr>
          <p:cNvSpPr>
            <a:spLocks noGrp="1"/>
          </p:cNvSpPr>
          <p:nvPr>
            <p:ph type="sldNum" sz="quarter" idx="12"/>
          </p:nvPr>
        </p:nvSpPr>
        <p:spPr/>
        <p:txBody>
          <a:bodyPr/>
          <a:lstStyle/>
          <a:p>
            <a:fld id="{A09BDE01-E660-4FA0-B9DD-7257A147C7D8}" type="slidenum">
              <a:rPr lang="en-AU" smtClean="0"/>
              <a:t>‹#›</a:t>
            </a:fld>
            <a:endParaRPr lang="en-AU"/>
          </a:p>
        </p:txBody>
      </p:sp>
    </p:spTree>
    <p:extLst>
      <p:ext uri="{BB962C8B-B14F-4D97-AF65-F5344CB8AC3E}">
        <p14:creationId xmlns:p14="http://schemas.microsoft.com/office/powerpoint/2010/main" val="26107161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8DA6AD-2204-490C-A222-0AE8C7E22B6D}"/>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EA7A2C5A-5103-4E73-92EE-1B84BBF1E3F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97801996-5536-47CF-94F8-388601AA8CD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03B80FDD-B4E1-4C05-A89C-D1CB1CB5F103}"/>
              </a:ext>
            </a:extLst>
          </p:cNvPr>
          <p:cNvSpPr>
            <a:spLocks noGrp="1"/>
          </p:cNvSpPr>
          <p:nvPr>
            <p:ph type="dt" sz="half" idx="10"/>
          </p:nvPr>
        </p:nvSpPr>
        <p:spPr/>
        <p:txBody>
          <a:bodyPr/>
          <a:lstStyle/>
          <a:p>
            <a:fld id="{341C4AD1-B7C5-4F46-A556-400C97C5E830}" type="datetimeFigureOut">
              <a:rPr lang="en-AU" smtClean="0"/>
              <a:t>24/12/2025</a:t>
            </a:fld>
            <a:endParaRPr lang="en-AU"/>
          </a:p>
        </p:txBody>
      </p:sp>
      <p:sp>
        <p:nvSpPr>
          <p:cNvPr id="6" name="Footer Placeholder 5">
            <a:extLst>
              <a:ext uri="{FF2B5EF4-FFF2-40B4-BE49-F238E27FC236}">
                <a16:creationId xmlns:a16="http://schemas.microsoft.com/office/drawing/2014/main" id="{A225F319-FC51-47C8-B2E6-D894D2603F09}"/>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15E26D71-2988-4EA2-9E61-84850D29F964}"/>
              </a:ext>
            </a:extLst>
          </p:cNvPr>
          <p:cNvSpPr>
            <a:spLocks noGrp="1"/>
          </p:cNvSpPr>
          <p:nvPr>
            <p:ph type="sldNum" sz="quarter" idx="12"/>
          </p:nvPr>
        </p:nvSpPr>
        <p:spPr/>
        <p:txBody>
          <a:bodyPr/>
          <a:lstStyle/>
          <a:p>
            <a:fld id="{A09BDE01-E660-4FA0-B9DD-7257A147C7D8}" type="slidenum">
              <a:rPr lang="en-AU" smtClean="0"/>
              <a:t>‹#›</a:t>
            </a:fld>
            <a:endParaRPr lang="en-AU"/>
          </a:p>
        </p:txBody>
      </p:sp>
    </p:spTree>
    <p:extLst>
      <p:ext uri="{BB962C8B-B14F-4D97-AF65-F5344CB8AC3E}">
        <p14:creationId xmlns:p14="http://schemas.microsoft.com/office/powerpoint/2010/main" val="38469164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AD78AB-51AC-4EFF-A49B-8444604791E4}"/>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4524E7AE-5567-4E58-88D7-F18FED1B2AD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3DB6EB8-4368-4454-AA6E-AC524A9028B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C9B7D9FD-D6E9-4DC0-A8B3-C35B60C7061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1F2A42F-502B-49C8-8164-59D450E57F2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08BEEA43-6E52-4FDC-B845-215242517BF3}"/>
              </a:ext>
            </a:extLst>
          </p:cNvPr>
          <p:cNvSpPr>
            <a:spLocks noGrp="1"/>
          </p:cNvSpPr>
          <p:nvPr>
            <p:ph type="dt" sz="half" idx="10"/>
          </p:nvPr>
        </p:nvSpPr>
        <p:spPr/>
        <p:txBody>
          <a:bodyPr/>
          <a:lstStyle/>
          <a:p>
            <a:fld id="{341C4AD1-B7C5-4F46-A556-400C97C5E830}" type="datetimeFigureOut">
              <a:rPr lang="en-AU" smtClean="0"/>
              <a:t>24/12/2025</a:t>
            </a:fld>
            <a:endParaRPr lang="en-AU"/>
          </a:p>
        </p:txBody>
      </p:sp>
      <p:sp>
        <p:nvSpPr>
          <p:cNvPr id="8" name="Footer Placeholder 7">
            <a:extLst>
              <a:ext uri="{FF2B5EF4-FFF2-40B4-BE49-F238E27FC236}">
                <a16:creationId xmlns:a16="http://schemas.microsoft.com/office/drawing/2014/main" id="{50E4D7C5-E7AD-48A3-9F52-929E9811FB6C}"/>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0D1730DC-70DE-4348-901A-1CBDE2212C10}"/>
              </a:ext>
            </a:extLst>
          </p:cNvPr>
          <p:cNvSpPr>
            <a:spLocks noGrp="1"/>
          </p:cNvSpPr>
          <p:nvPr>
            <p:ph type="sldNum" sz="quarter" idx="12"/>
          </p:nvPr>
        </p:nvSpPr>
        <p:spPr/>
        <p:txBody>
          <a:bodyPr/>
          <a:lstStyle/>
          <a:p>
            <a:fld id="{A09BDE01-E660-4FA0-B9DD-7257A147C7D8}" type="slidenum">
              <a:rPr lang="en-AU" smtClean="0"/>
              <a:t>‹#›</a:t>
            </a:fld>
            <a:endParaRPr lang="en-AU"/>
          </a:p>
        </p:txBody>
      </p:sp>
    </p:spTree>
    <p:extLst>
      <p:ext uri="{BB962C8B-B14F-4D97-AF65-F5344CB8AC3E}">
        <p14:creationId xmlns:p14="http://schemas.microsoft.com/office/powerpoint/2010/main" val="8766826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67973E-CDE1-4848-9120-AA88A3B11967}"/>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2B62F478-92B4-4A0D-8DA8-94CADDF6CECC}"/>
              </a:ext>
            </a:extLst>
          </p:cNvPr>
          <p:cNvSpPr>
            <a:spLocks noGrp="1"/>
          </p:cNvSpPr>
          <p:nvPr>
            <p:ph type="dt" sz="half" idx="10"/>
          </p:nvPr>
        </p:nvSpPr>
        <p:spPr/>
        <p:txBody>
          <a:bodyPr/>
          <a:lstStyle/>
          <a:p>
            <a:fld id="{341C4AD1-B7C5-4F46-A556-400C97C5E830}" type="datetimeFigureOut">
              <a:rPr lang="en-AU" smtClean="0"/>
              <a:t>24/12/2025</a:t>
            </a:fld>
            <a:endParaRPr lang="en-AU"/>
          </a:p>
        </p:txBody>
      </p:sp>
      <p:sp>
        <p:nvSpPr>
          <p:cNvPr id="4" name="Footer Placeholder 3">
            <a:extLst>
              <a:ext uri="{FF2B5EF4-FFF2-40B4-BE49-F238E27FC236}">
                <a16:creationId xmlns:a16="http://schemas.microsoft.com/office/drawing/2014/main" id="{6FF8C8DF-5755-420F-B0CC-F17D96259671}"/>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79EF92B3-FED4-41D5-A014-4C13384313DF}"/>
              </a:ext>
            </a:extLst>
          </p:cNvPr>
          <p:cNvSpPr>
            <a:spLocks noGrp="1"/>
          </p:cNvSpPr>
          <p:nvPr>
            <p:ph type="sldNum" sz="quarter" idx="12"/>
          </p:nvPr>
        </p:nvSpPr>
        <p:spPr/>
        <p:txBody>
          <a:bodyPr/>
          <a:lstStyle/>
          <a:p>
            <a:fld id="{A09BDE01-E660-4FA0-B9DD-7257A147C7D8}" type="slidenum">
              <a:rPr lang="en-AU" smtClean="0"/>
              <a:t>‹#›</a:t>
            </a:fld>
            <a:endParaRPr lang="en-AU"/>
          </a:p>
        </p:txBody>
      </p:sp>
    </p:spTree>
    <p:extLst>
      <p:ext uri="{BB962C8B-B14F-4D97-AF65-F5344CB8AC3E}">
        <p14:creationId xmlns:p14="http://schemas.microsoft.com/office/powerpoint/2010/main" val="38819862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BFB2839-D8AD-4391-A3B5-674552CE74F0}"/>
              </a:ext>
            </a:extLst>
          </p:cNvPr>
          <p:cNvSpPr>
            <a:spLocks noGrp="1"/>
          </p:cNvSpPr>
          <p:nvPr>
            <p:ph type="dt" sz="half" idx="10"/>
          </p:nvPr>
        </p:nvSpPr>
        <p:spPr/>
        <p:txBody>
          <a:bodyPr/>
          <a:lstStyle/>
          <a:p>
            <a:fld id="{341C4AD1-B7C5-4F46-A556-400C97C5E830}" type="datetimeFigureOut">
              <a:rPr lang="en-AU" smtClean="0"/>
              <a:t>24/12/2025</a:t>
            </a:fld>
            <a:endParaRPr lang="en-AU"/>
          </a:p>
        </p:txBody>
      </p:sp>
      <p:sp>
        <p:nvSpPr>
          <p:cNvPr id="3" name="Footer Placeholder 2">
            <a:extLst>
              <a:ext uri="{FF2B5EF4-FFF2-40B4-BE49-F238E27FC236}">
                <a16:creationId xmlns:a16="http://schemas.microsoft.com/office/drawing/2014/main" id="{42BABD30-9317-4D87-B927-C10A0EDB9D79}"/>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D38CB232-10DC-4C8B-87E1-9BE4F3BB19C1}"/>
              </a:ext>
            </a:extLst>
          </p:cNvPr>
          <p:cNvSpPr>
            <a:spLocks noGrp="1"/>
          </p:cNvSpPr>
          <p:nvPr>
            <p:ph type="sldNum" sz="quarter" idx="12"/>
          </p:nvPr>
        </p:nvSpPr>
        <p:spPr/>
        <p:txBody>
          <a:bodyPr/>
          <a:lstStyle/>
          <a:p>
            <a:fld id="{A09BDE01-E660-4FA0-B9DD-7257A147C7D8}" type="slidenum">
              <a:rPr lang="en-AU" smtClean="0"/>
              <a:t>‹#›</a:t>
            </a:fld>
            <a:endParaRPr lang="en-AU"/>
          </a:p>
        </p:txBody>
      </p:sp>
    </p:spTree>
    <p:extLst>
      <p:ext uri="{BB962C8B-B14F-4D97-AF65-F5344CB8AC3E}">
        <p14:creationId xmlns:p14="http://schemas.microsoft.com/office/powerpoint/2010/main" val="9774655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0FBAD8-49D6-41F6-BACB-26FF5C7B15D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CDF41112-4474-41BD-9A20-304D3C79C5F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290BB23A-D4CD-40FD-B935-A3AE372EB2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AA3057E-97BA-411E-AB90-CA1B9A831D4E}"/>
              </a:ext>
            </a:extLst>
          </p:cNvPr>
          <p:cNvSpPr>
            <a:spLocks noGrp="1"/>
          </p:cNvSpPr>
          <p:nvPr>
            <p:ph type="dt" sz="half" idx="10"/>
          </p:nvPr>
        </p:nvSpPr>
        <p:spPr/>
        <p:txBody>
          <a:bodyPr/>
          <a:lstStyle/>
          <a:p>
            <a:fld id="{341C4AD1-B7C5-4F46-A556-400C97C5E830}" type="datetimeFigureOut">
              <a:rPr lang="en-AU" smtClean="0"/>
              <a:t>24/12/2025</a:t>
            </a:fld>
            <a:endParaRPr lang="en-AU"/>
          </a:p>
        </p:txBody>
      </p:sp>
      <p:sp>
        <p:nvSpPr>
          <p:cNvPr id="6" name="Footer Placeholder 5">
            <a:extLst>
              <a:ext uri="{FF2B5EF4-FFF2-40B4-BE49-F238E27FC236}">
                <a16:creationId xmlns:a16="http://schemas.microsoft.com/office/drawing/2014/main" id="{8C604980-1285-4277-91DB-564B47F152F2}"/>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2DA1C61F-5BE5-47E5-982D-308E96359C42}"/>
              </a:ext>
            </a:extLst>
          </p:cNvPr>
          <p:cNvSpPr>
            <a:spLocks noGrp="1"/>
          </p:cNvSpPr>
          <p:nvPr>
            <p:ph type="sldNum" sz="quarter" idx="12"/>
          </p:nvPr>
        </p:nvSpPr>
        <p:spPr/>
        <p:txBody>
          <a:bodyPr/>
          <a:lstStyle/>
          <a:p>
            <a:fld id="{A09BDE01-E660-4FA0-B9DD-7257A147C7D8}" type="slidenum">
              <a:rPr lang="en-AU" smtClean="0"/>
              <a:t>‹#›</a:t>
            </a:fld>
            <a:endParaRPr lang="en-AU"/>
          </a:p>
        </p:txBody>
      </p:sp>
    </p:spTree>
    <p:extLst>
      <p:ext uri="{BB962C8B-B14F-4D97-AF65-F5344CB8AC3E}">
        <p14:creationId xmlns:p14="http://schemas.microsoft.com/office/powerpoint/2010/main" val="33256226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BF83B-25F2-41B4-B8E9-A9BB85C5FFE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B5A6B815-6EF7-4F54-AB32-384B71BD106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F8088A52-3BA4-43B3-92A3-7C66919B48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CF76580-C670-428C-94ED-78F596A5A8A0}"/>
              </a:ext>
            </a:extLst>
          </p:cNvPr>
          <p:cNvSpPr>
            <a:spLocks noGrp="1"/>
          </p:cNvSpPr>
          <p:nvPr>
            <p:ph type="dt" sz="half" idx="10"/>
          </p:nvPr>
        </p:nvSpPr>
        <p:spPr/>
        <p:txBody>
          <a:bodyPr/>
          <a:lstStyle/>
          <a:p>
            <a:fld id="{341C4AD1-B7C5-4F46-A556-400C97C5E830}" type="datetimeFigureOut">
              <a:rPr lang="en-AU" smtClean="0"/>
              <a:t>24/12/2025</a:t>
            </a:fld>
            <a:endParaRPr lang="en-AU"/>
          </a:p>
        </p:txBody>
      </p:sp>
      <p:sp>
        <p:nvSpPr>
          <p:cNvPr id="6" name="Footer Placeholder 5">
            <a:extLst>
              <a:ext uri="{FF2B5EF4-FFF2-40B4-BE49-F238E27FC236}">
                <a16:creationId xmlns:a16="http://schemas.microsoft.com/office/drawing/2014/main" id="{A4FD2C05-24E4-4AB3-8550-50B9721BC026}"/>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0BB384BC-D75F-4A23-8F64-34A33E2E7E61}"/>
              </a:ext>
            </a:extLst>
          </p:cNvPr>
          <p:cNvSpPr>
            <a:spLocks noGrp="1"/>
          </p:cNvSpPr>
          <p:nvPr>
            <p:ph type="sldNum" sz="quarter" idx="12"/>
          </p:nvPr>
        </p:nvSpPr>
        <p:spPr/>
        <p:txBody>
          <a:bodyPr/>
          <a:lstStyle/>
          <a:p>
            <a:fld id="{A09BDE01-E660-4FA0-B9DD-7257A147C7D8}" type="slidenum">
              <a:rPr lang="en-AU" smtClean="0"/>
              <a:t>‹#›</a:t>
            </a:fld>
            <a:endParaRPr lang="en-AU"/>
          </a:p>
        </p:txBody>
      </p:sp>
    </p:spTree>
    <p:extLst>
      <p:ext uri="{BB962C8B-B14F-4D97-AF65-F5344CB8AC3E}">
        <p14:creationId xmlns:p14="http://schemas.microsoft.com/office/powerpoint/2010/main" val="1465532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B7C121A-D1B1-4062-8520-27DE32D9776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A6E68995-D767-4603-BC7E-3F82CCFAC9B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6FAA929D-016F-4C78-85DB-1DD1D270D85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1C4AD1-B7C5-4F46-A556-400C97C5E830}" type="datetimeFigureOut">
              <a:rPr lang="en-AU" smtClean="0"/>
              <a:t>24/12/2025</a:t>
            </a:fld>
            <a:endParaRPr lang="en-AU"/>
          </a:p>
        </p:txBody>
      </p:sp>
      <p:sp>
        <p:nvSpPr>
          <p:cNvPr id="5" name="Footer Placeholder 4">
            <a:extLst>
              <a:ext uri="{FF2B5EF4-FFF2-40B4-BE49-F238E27FC236}">
                <a16:creationId xmlns:a16="http://schemas.microsoft.com/office/drawing/2014/main" id="{8598BB80-3D79-4607-8203-B82640C5C85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93C52CEC-4557-4324-9FBA-A30D6B32637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9BDE01-E660-4FA0-B9DD-7257A147C7D8}" type="slidenum">
              <a:rPr lang="en-AU" smtClean="0"/>
              <a:t>‹#›</a:t>
            </a:fld>
            <a:endParaRPr lang="en-AU"/>
          </a:p>
        </p:txBody>
      </p:sp>
    </p:spTree>
    <p:extLst>
      <p:ext uri="{BB962C8B-B14F-4D97-AF65-F5344CB8AC3E}">
        <p14:creationId xmlns:p14="http://schemas.microsoft.com/office/powerpoint/2010/main" val="21239304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2.jpg"/></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6.jpg"/></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C29CDD2-FC15-4BF2-890C-894B5D7D106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426117" y="399842"/>
            <a:ext cx="2301063" cy="107234"/>
          </a:xfrm>
          <a:prstGeom prst="rect">
            <a:avLst/>
          </a:prstGeom>
        </p:spPr>
      </p:pic>
      <p:pic>
        <p:nvPicPr>
          <p:cNvPr id="5" name="Picture 4">
            <a:extLst>
              <a:ext uri="{FF2B5EF4-FFF2-40B4-BE49-F238E27FC236}">
                <a16:creationId xmlns:a16="http://schemas.microsoft.com/office/drawing/2014/main" id="{C1D34D48-11AE-42C3-9A87-C18B7947DB8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6200000">
            <a:off x="-304215" y="4910117"/>
            <a:ext cx="816248" cy="207818"/>
          </a:xfrm>
          <a:prstGeom prst="rect">
            <a:avLst/>
          </a:prstGeom>
        </p:spPr>
      </p:pic>
      <p:cxnSp>
        <p:nvCxnSpPr>
          <p:cNvPr id="6" name="Straight Connector 5">
            <a:extLst>
              <a:ext uri="{FF2B5EF4-FFF2-40B4-BE49-F238E27FC236}">
                <a16:creationId xmlns:a16="http://schemas.microsoft.com/office/drawing/2014/main" id="{911FA802-1E04-42B9-920C-D3560F9B69D9}"/>
              </a:ext>
            </a:extLst>
          </p:cNvPr>
          <p:cNvCxnSpPr>
            <a:cxnSpLocks/>
          </p:cNvCxnSpPr>
          <p:nvPr/>
        </p:nvCxnSpPr>
        <p:spPr>
          <a:xfrm flipH="1">
            <a:off x="7828384" y="6311442"/>
            <a:ext cx="3898797" cy="0"/>
          </a:xfrm>
          <a:prstGeom prst="line">
            <a:avLst/>
          </a:prstGeom>
        </p:spPr>
        <p:style>
          <a:lnRef idx="1">
            <a:schemeClr val="dk1"/>
          </a:lnRef>
          <a:fillRef idx="0">
            <a:schemeClr val="dk1"/>
          </a:fillRef>
          <a:effectRef idx="0">
            <a:schemeClr val="dk1"/>
          </a:effectRef>
          <a:fontRef idx="minor">
            <a:schemeClr val="tx1"/>
          </a:fontRef>
        </p:style>
      </p:cxnSp>
      <p:sp>
        <p:nvSpPr>
          <p:cNvPr id="7" name="TextBox 6">
            <a:extLst>
              <a:ext uri="{FF2B5EF4-FFF2-40B4-BE49-F238E27FC236}">
                <a16:creationId xmlns:a16="http://schemas.microsoft.com/office/drawing/2014/main" id="{A4333069-3C82-414F-904D-49EDA43EF98B}"/>
              </a:ext>
            </a:extLst>
          </p:cNvPr>
          <p:cNvSpPr txBox="1"/>
          <p:nvPr/>
        </p:nvSpPr>
        <p:spPr>
          <a:xfrm>
            <a:off x="7744407" y="2459481"/>
            <a:ext cx="3898795" cy="2477601"/>
          </a:xfrm>
          <a:prstGeom prst="rect">
            <a:avLst/>
          </a:prstGeom>
          <a:noFill/>
        </p:spPr>
        <p:txBody>
          <a:bodyPr wrap="square" rtlCol="0">
            <a:spAutoFit/>
          </a:bodyPr>
          <a:lstStyle/>
          <a:p>
            <a:r>
              <a:rPr lang="en-AU" sz="2500" dirty="0">
                <a:latin typeface="Arial" panose="020B0604020202020204" pitchFamily="34" charset="0"/>
                <a:ea typeface="Calibri" panose="020F0502020204030204" pitchFamily="34" charset="0"/>
                <a:cs typeface="Arial" panose="020B0604020202020204" pitchFamily="34" charset="0"/>
              </a:rPr>
              <a:t>Visiting Murray Art Museum Albury (MAMA) for a school tour. </a:t>
            </a:r>
          </a:p>
          <a:p>
            <a:endParaRPr lang="en-AU" sz="2500" b="1" i="1" dirty="0">
              <a:latin typeface="Arial" panose="020B0604020202020204" pitchFamily="34" charset="0"/>
              <a:cs typeface="Arial" panose="020B0604020202020204" pitchFamily="34" charset="0"/>
            </a:endParaRPr>
          </a:p>
          <a:p>
            <a:r>
              <a:rPr lang="en-AU" sz="2500" b="1" dirty="0">
                <a:latin typeface="Arial" panose="020B0604020202020204" pitchFamily="34" charset="0"/>
                <a:cs typeface="Arial" panose="020B0604020202020204" pitchFamily="34" charset="0"/>
              </a:rPr>
              <a:t>Visual Story</a:t>
            </a:r>
            <a:br>
              <a:rPr lang="en-AU" sz="3000" b="1" dirty="0">
                <a:latin typeface="Arial" panose="020B0604020202020204" pitchFamily="34" charset="0"/>
                <a:cs typeface="Arial" panose="020B0604020202020204" pitchFamily="34" charset="0"/>
              </a:rPr>
            </a:br>
            <a:endParaRPr lang="en-AU" sz="3000" b="1" dirty="0">
              <a:latin typeface="Arial" panose="020B0604020202020204" pitchFamily="34" charset="0"/>
              <a:cs typeface="Arial" panose="020B0604020202020204" pitchFamily="34" charset="0"/>
            </a:endParaRPr>
          </a:p>
        </p:txBody>
      </p:sp>
      <p:cxnSp>
        <p:nvCxnSpPr>
          <p:cNvPr id="8" name="Straight Connector 7">
            <a:extLst>
              <a:ext uri="{FF2B5EF4-FFF2-40B4-BE49-F238E27FC236}">
                <a16:creationId xmlns:a16="http://schemas.microsoft.com/office/drawing/2014/main" id="{C57B6A4A-6518-47C7-83F3-D49BEE3D5157}"/>
              </a:ext>
            </a:extLst>
          </p:cNvPr>
          <p:cNvCxnSpPr>
            <a:cxnSpLocks/>
          </p:cNvCxnSpPr>
          <p:nvPr/>
        </p:nvCxnSpPr>
        <p:spPr>
          <a:xfrm flipH="1">
            <a:off x="7828386" y="597161"/>
            <a:ext cx="3898796" cy="0"/>
          </a:xfrm>
          <a:prstGeom prst="line">
            <a:avLst/>
          </a:prstGeom>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80D58D47-2C50-415C-8A4F-A86E1373DE8F}"/>
              </a:ext>
            </a:extLst>
          </p:cNvPr>
          <p:cNvSpPr txBox="1"/>
          <p:nvPr/>
        </p:nvSpPr>
        <p:spPr>
          <a:xfrm>
            <a:off x="7744407" y="6325522"/>
            <a:ext cx="3982771" cy="400110"/>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Left: view of the Museum from the </a:t>
            </a:r>
            <a:r>
              <a:rPr lang="en-US" sz="1000" b="1" dirty="0">
                <a:latin typeface="Arial" panose="020B0604020202020204" pitchFamily="34" charset="0"/>
                <a:cs typeface="Arial" panose="020B0604020202020204" pitchFamily="34" charset="0"/>
              </a:rPr>
              <a:t>Dean Street entrance</a:t>
            </a:r>
            <a:r>
              <a:rPr lang="en-US" sz="1000" dirty="0">
                <a:latin typeface="Arial" panose="020B0604020202020204" pitchFamily="34" charset="0"/>
                <a:cs typeface="Arial" panose="020B0604020202020204" pitchFamily="34" charset="0"/>
              </a:rPr>
              <a:t>. </a:t>
            </a:r>
            <a:br>
              <a:rPr lang="en-US" sz="1000" dirty="0">
                <a:latin typeface="Arial" panose="020B0604020202020204" pitchFamily="34" charset="0"/>
                <a:cs typeface="Arial" panose="020B0604020202020204" pitchFamily="34" charset="0"/>
              </a:rPr>
            </a:br>
            <a:r>
              <a:rPr lang="en-US" sz="1000" dirty="0">
                <a:latin typeface="Arial" panose="020B0604020202020204" pitchFamily="34" charset="0"/>
                <a:cs typeface="Arial" panose="020B0604020202020204" pitchFamily="34" charset="0"/>
              </a:rPr>
              <a:t>Photo: Jeremy Weihrauch</a:t>
            </a:r>
            <a:endParaRPr lang="en-AU" sz="1000" i="1" dirty="0">
              <a:latin typeface="Arial" panose="020B0604020202020204" pitchFamily="34" charset="0"/>
              <a:cs typeface="Arial" panose="020B0604020202020204" pitchFamily="34" charset="0"/>
            </a:endParaRPr>
          </a:p>
        </p:txBody>
      </p:sp>
      <p:pic>
        <p:nvPicPr>
          <p:cNvPr id="2" name="Content Placeholder 1">
            <a:extLst>
              <a:ext uri="{FF2B5EF4-FFF2-40B4-BE49-F238E27FC236}">
                <a16:creationId xmlns:a16="http://schemas.microsoft.com/office/drawing/2014/main" id="{5FB0F9A9-1E3B-7C96-DACD-AE177EA66E17}"/>
              </a:ext>
            </a:extLst>
          </p:cNvPr>
          <p:cNvPicPr>
            <a:picLocks noGrp="1" noChangeAspect="1"/>
          </p:cNvPicPr>
          <p:nvPr>
            <p:ph idx="1"/>
          </p:nvPr>
        </p:nvPicPr>
        <p:blipFill rotWithShape="1">
          <a:blip r:embed="rId4" cstate="screen">
            <a:extLst>
              <a:ext uri="{28A0092B-C50C-407E-A947-70E740481C1C}">
                <a14:useLocalDpi xmlns:a14="http://schemas.microsoft.com/office/drawing/2010/main"/>
              </a:ext>
            </a:extLst>
          </a:blip>
          <a:srcRect/>
          <a:stretch/>
        </p:blipFill>
        <p:spPr>
          <a:xfrm>
            <a:off x="464819" y="2593826"/>
            <a:ext cx="6603785" cy="3717616"/>
          </a:xfrm>
          <a:prstGeom prst="rect">
            <a:avLst/>
          </a:prstGeom>
        </p:spPr>
      </p:pic>
    </p:spTree>
    <p:extLst>
      <p:ext uri="{BB962C8B-B14F-4D97-AF65-F5344CB8AC3E}">
        <p14:creationId xmlns:p14="http://schemas.microsoft.com/office/powerpoint/2010/main" val="33590105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C29CDD2-FC15-4BF2-890C-894B5D7D106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426117" y="399842"/>
            <a:ext cx="2301063" cy="107234"/>
          </a:xfrm>
          <a:prstGeom prst="rect">
            <a:avLst/>
          </a:prstGeom>
        </p:spPr>
      </p:pic>
      <p:pic>
        <p:nvPicPr>
          <p:cNvPr id="5" name="Picture 4">
            <a:extLst>
              <a:ext uri="{FF2B5EF4-FFF2-40B4-BE49-F238E27FC236}">
                <a16:creationId xmlns:a16="http://schemas.microsoft.com/office/drawing/2014/main" id="{C1D34D48-11AE-42C3-9A87-C18B7947DB8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6200000">
            <a:off x="-304215" y="4910117"/>
            <a:ext cx="816248" cy="207818"/>
          </a:xfrm>
          <a:prstGeom prst="rect">
            <a:avLst/>
          </a:prstGeom>
        </p:spPr>
      </p:pic>
      <p:cxnSp>
        <p:nvCxnSpPr>
          <p:cNvPr id="6" name="Straight Connector 5">
            <a:extLst>
              <a:ext uri="{FF2B5EF4-FFF2-40B4-BE49-F238E27FC236}">
                <a16:creationId xmlns:a16="http://schemas.microsoft.com/office/drawing/2014/main" id="{911FA802-1E04-42B9-920C-D3560F9B69D9}"/>
              </a:ext>
            </a:extLst>
          </p:cNvPr>
          <p:cNvCxnSpPr>
            <a:cxnSpLocks/>
          </p:cNvCxnSpPr>
          <p:nvPr/>
        </p:nvCxnSpPr>
        <p:spPr>
          <a:xfrm flipH="1">
            <a:off x="7828384" y="6311442"/>
            <a:ext cx="3898797" cy="0"/>
          </a:xfrm>
          <a:prstGeom prst="line">
            <a:avLst/>
          </a:prstGeom>
        </p:spPr>
        <p:style>
          <a:lnRef idx="1">
            <a:schemeClr val="dk1"/>
          </a:lnRef>
          <a:fillRef idx="0">
            <a:schemeClr val="dk1"/>
          </a:fillRef>
          <a:effectRef idx="0">
            <a:schemeClr val="dk1"/>
          </a:effectRef>
          <a:fontRef idx="minor">
            <a:schemeClr val="tx1"/>
          </a:fontRef>
        </p:style>
      </p:cxnSp>
      <p:sp>
        <p:nvSpPr>
          <p:cNvPr id="7" name="TextBox 6">
            <a:extLst>
              <a:ext uri="{FF2B5EF4-FFF2-40B4-BE49-F238E27FC236}">
                <a16:creationId xmlns:a16="http://schemas.microsoft.com/office/drawing/2014/main" id="{A4333069-3C82-414F-904D-49EDA43EF98B}"/>
              </a:ext>
            </a:extLst>
          </p:cNvPr>
          <p:cNvSpPr txBox="1"/>
          <p:nvPr/>
        </p:nvSpPr>
        <p:spPr>
          <a:xfrm>
            <a:off x="7828385" y="1160589"/>
            <a:ext cx="3898795" cy="1631216"/>
          </a:xfrm>
          <a:prstGeom prst="rect">
            <a:avLst/>
          </a:prstGeom>
          <a:noFill/>
        </p:spPr>
        <p:txBody>
          <a:bodyPr wrap="square" rtlCol="0">
            <a:spAutoFit/>
          </a:bodyPr>
          <a:lstStyle/>
          <a:p>
            <a:r>
              <a:rPr lang="en-AU" sz="2500" dirty="0">
                <a:latin typeface="Arial" panose="020B0604020202020204" pitchFamily="34" charset="0"/>
                <a:ea typeface="Calibri" panose="020F0502020204030204" pitchFamily="34" charset="0"/>
                <a:cs typeface="Arial" panose="020B0604020202020204" pitchFamily="34" charset="0"/>
              </a:rPr>
              <a:t>The two Studios (Studio A &amp; Studio B) are used for art activities and for storing our school bags. </a:t>
            </a:r>
          </a:p>
        </p:txBody>
      </p:sp>
      <p:cxnSp>
        <p:nvCxnSpPr>
          <p:cNvPr id="8" name="Straight Connector 7">
            <a:extLst>
              <a:ext uri="{FF2B5EF4-FFF2-40B4-BE49-F238E27FC236}">
                <a16:creationId xmlns:a16="http://schemas.microsoft.com/office/drawing/2014/main" id="{C57B6A4A-6518-47C7-83F3-D49BEE3D5157}"/>
              </a:ext>
            </a:extLst>
          </p:cNvPr>
          <p:cNvCxnSpPr>
            <a:cxnSpLocks/>
          </p:cNvCxnSpPr>
          <p:nvPr/>
        </p:nvCxnSpPr>
        <p:spPr>
          <a:xfrm flipH="1">
            <a:off x="7828386" y="597161"/>
            <a:ext cx="3898796" cy="0"/>
          </a:xfrm>
          <a:prstGeom prst="line">
            <a:avLst/>
          </a:prstGeom>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80D58D47-2C50-415C-8A4F-A86E1373DE8F}"/>
              </a:ext>
            </a:extLst>
          </p:cNvPr>
          <p:cNvSpPr txBox="1"/>
          <p:nvPr/>
        </p:nvSpPr>
        <p:spPr>
          <a:xfrm>
            <a:off x="7744409" y="6319918"/>
            <a:ext cx="3982771" cy="246221"/>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Left: view of Studio B. </a:t>
            </a:r>
            <a:endParaRPr lang="en-AU" sz="1000" i="1" dirty="0">
              <a:latin typeface="Arial" panose="020B0604020202020204" pitchFamily="34" charset="0"/>
              <a:cs typeface="Arial" panose="020B0604020202020204" pitchFamily="34" charset="0"/>
            </a:endParaRPr>
          </a:p>
        </p:txBody>
      </p:sp>
      <p:pic>
        <p:nvPicPr>
          <p:cNvPr id="3" name="Picture 2" descr="A room with tables and chairs&#10;&#10;Description automatically generated">
            <a:extLst>
              <a:ext uri="{FF2B5EF4-FFF2-40B4-BE49-F238E27FC236}">
                <a16:creationId xmlns:a16="http://schemas.microsoft.com/office/drawing/2014/main" id="{31D58591-7D2B-A03F-1591-BB70822E8561}"/>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48795" y="1160589"/>
            <a:ext cx="6867805" cy="5150854"/>
          </a:xfrm>
          <a:prstGeom prst="rect">
            <a:avLst/>
          </a:prstGeom>
        </p:spPr>
      </p:pic>
    </p:spTree>
    <p:extLst>
      <p:ext uri="{BB962C8B-B14F-4D97-AF65-F5344CB8AC3E}">
        <p14:creationId xmlns:p14="http://schemas.microsoft.com/office/powerpoint/2010/main" val="22317281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C29CDD2-FC15-4BF2-890C-894B5D7D106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426117" y="399842"/>
            <a:ext cx="2301063" cy="107234"/>
          </a:xfrm>
          <a:prstGeom prst="rect">
            <a:avLst/>
          </a:prstGeom>
        </p:spPr>
      </p:pic>
      <p:pic>
        <p:nvPicPr>
          <p:cNvPr id="5" name="Picture 4">
            <a:extLst>
              <a:ext uri="{FF2B5EF4-FFF2-40B4-BE49-F238E27FC236}">
                <a16:creationId xmlns:a16="http://schemas.microsoft.com/office/drawing/2014/main" id="{C1D34D48-11AE-42C3-9A87-C18B7947DB8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6200000">
            <a:off x="-304215" y="4910117"/>
            <a:ext cx="816248" cy="207818"/>
          </a:xfrm>
          <a:prstGeom prst="rect">
            <a:avLst/>
          </a:prstGeom>
        </p:spPr>
      </p:pic>
      <p:cxnSp>
        <p:nvCxnSpPr>
          <p:cNvPr id="6" name="Straight Connector 5">
            <a:extLst>
              <a:ext uri="{FF2B5EF4-FFF2-40B4-BE49-F238E27FC236}">
                <a16:creationId xmlns:a16="http://schemas.microsoft.com/office/drawing/2014/main" id="{911FA802-1E04-42B9-920C-D3560F9B69D9}"/>
              </a:ext>
            </a:extLst>
          </p:cNvPr>
          <p:cNvCxnSpPr>
            <a:cxnSpLocks/>
          </p:cNvCxnSpPr>
          <p:nvPr/>
        </p:nvCxnSpPr>
        <p:spPr>
          <a:xfrm flipH="1">
            <a:off x="7828386" y="6304893"/>
            <a:ext cx="3898797" cy="0"/>
          </a:xfrm>
          <a:prstGeom prst="line">
            <a:avLst/>
          </a:prstGeom>
        </p:spPr>
        <p:style>
          <a:lnRef idx="1">
            <a:schemeClr val="dk1"/>
          </a:lnRef>
          <a:fillRef idx="0">
            <a:schemeClr val="dk1"/>
          </a:fillRef>
          <a:effectRef idx="0">
            <a:schemeClr val="dk1"/>
          </a:effectRef>
          <a:fontRef idx="minor">
            <a:schemeClr val="tx1"/>
          </a:fontRef>
        </p:style>
      </p:cxnSp>
      <p:sp>
        <p:nvSpPr>
          <p:cNvPr id="7" name="TextBox 6">
            <a:extLst>
              <a:ext uri="{FF2B5EF4-FFF2-40B4-BE49-F238E27FC236}">
                <a16:creationId xmlns:a16="http://schemas.microsoft.com/office/drawing/2014/main" id="{A4333069-3C82-414F-904D-49EDA43EF98B}"/>
              </a:ext>
            </a:extLst>
          </p:cNvPr>
          <p:cNvSpPr txBox="1"/>
          <p:nvPr/>
        </p:nvSpPr>
        <p:spPr>
          <a:xfrm>
            <a:off x="7715253" y="833145"/>
            <a:ext cx="3898795" cy="2400657"/>
          </a:xfrm>
          <a:prstGeom prst="rect">
            <a:avLst/>
          </a:prstGeom>
          <a:noFill/>
        </p:spPr>
        <p:txBody>
          <a:bodyPr wrap="square" rtlCol="0">
            <a:spAutoFit/>
          </a:bodyPr>
          <a:lstStyle/>
          <a:p>
            <a:r>
              <a:rPr lang="en-US" sz="2500" dirty="0">
                <a:effectLst/>
                <a:latin typeface="Arial" panose="020B0604020202020204" pitchFamily="34" charset="0"/>
                <a:ea typeface="Calibri" panose="020F0502020204030204" pitchFamily="34" charset="0"/>
                <a:cs typeface="Arial" panose="020B0604020202020204" pitchFamily="34" charset="0"/>
              </a:rPr>
              <a:t>The bathrooms are located on the ground floor at the end of the hallway</a:t>
            </a:r>
            <a:r>
              <a:rPr lang="en-US" sz="2500" dirty="0">
                <a:latin typeface="Arial" panose="020B0604020202020204" pitchFamily="34" charset="0"/>
                <a:ea typeface="Calibri" panose="020F0502020204030204" pitchFamily="34" charset="0"/>
                <a:cs typeface="Arial" panose="020B0604020202020204" pitchFamily="34" charset="0"/>
              </a:rPr>
              <a:t>. There is an accessible toilet for visitors to use. </a:t>
            </a:r>
            <a:endParaRPr lang="en-AU" sz="2500" b="1" dirty="0">
              <a:latin typeface="Arial" panose="020B0604020202020204" pitchFamily="34" charset="0"/>
              <a:cs typeface="Arial" panose="020B0604020202020204" pitchFamily="34" charset="0"/>
            </a:endParaRPr>
          </a:p>
        </p:txBody>
      </p:sp>
      <p:cxnSp>
        <p:nvCxnSpPr>
          <p:cNvPr id="8" name="Straight Connector 7">
            <a:extLst>
              <a:ext uri="{FF2B5EF4-FFF2-40B4-BE49-F238E27FC236}">
                <a16:creationId xmlns:a16="http://schemas.microsoft.com/office/drawing/2014/main" id="{C57B6A4A-6518-47C7-83F3-D49BEE3D5157}"/>
              </a:ext>
            </a:extLst>
          </p:cNvPr>
          <p:cNvCxnSpPr>
            <a:cxnSpLocks/>
          </p:cNvCxnSpPr>
          <p:nvPr/>
        </p:nvCxnSpPr>
        <p:spPr>
          <a:xfrm flipH="1">
            <a:off x="7828386" y="597161"/>
            <a:ext cx="3898796" cy="0"/>
          </a:xfrm>
          <a:prstGeom prst="line">
            <a:avLst/>
          </a:prstGeom>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80D58D47-2C50-415C-8A4F-A86E1373DE8F}"/>
              </a:ext>
            </a:extLst>
          </p:cNvPr>
          <p:cNvSpPr txBox="1"/>
          <p:nvPr/>
        </p:nvSpPr>
        <p:spPr>
          <a:xfrm>
            <a:off x="7744407" y="6314418"/>
            <a:ext cx="3982771" cy="400110"/>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Left: view of the hallway with bathroom signs on the right and a glass door at the end.</a:t>
            </a:r>
            <a:endParaRPr lang="en-AU" sz="1000" i="1" dirty="0">
              <a:latin typeface="Arial" panose="020B0604020202020204" pitchFamily="34" charset="0"/>
              <a:cs typeface="Arial" panose="020B0604020202020204" pitchFamily="34" charset="0"/>
            </a:endParaRPr>
          </a:p>
        </p:txBody>
      </p:sp>
      <p:pic>
        <p:nvPicPr>
          <p:cNvPr id="11" name="Content Placeholder 5">
            <a:extLst>
              <a:ext uri="{FF2B5EF4-FFF2-40B4-BE49-F238E27FC236}">
                <a16:creationId xmlns:a16="http://schemas.microsoft.com/office/drawing/2014/main" id="{E45F238D-8D86-81ED-7DB3-2638ECED9F5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64818" y="955652"/>
            <a:ext cx="4011931" cy="5349241"/>
          </a:xfrm>
          <a:prstGeom prst="rect">
            <a:avLst/>
          </a:prstGeom>
        </p:spPr>
      </p:pic>
    </p:spTree>
    <p:extLst>
      <p:ext uri="{BB962C8B-B14F-4D97-AF65-F5344CB8AC3E}">
        <p14:creationId xmlns:p14="http://schemas.microsoft.com/office/powerpoint/2010/main" val="23571884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C29CDD2-FC15-4BF2-890C-894B5D7D106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426117" y="399842"/>
            <a:ext cx="2301063" cy="107234"/>
          </a:xfrm>
          <a:prstGeom prst="rect">
            <a:avLst/>
          </a:prstGeom>
        </p:spPr>
      </p:pic>
      <p:pic>
        <p:nvPicPr>
          <p:cNvPr id="5" name="Picture 4">
            <a:extLst>
              <a:ext uri="{FF2B5EF4-FFF2-40B4-BE49-F238E27FC236}">
                <a16:creationId xmlns:a16="http://schemas.microsoft.com/office/drawing/2014/main" id="{C1D34D48-11AE-42C3-9A87-C18B7947DB8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6200000">
            <a:off x="-304215" y="4910117"/>
            <a:ext cx="816248" cy="207818"/>
          </a:xfrm>
          <a:prstGeom prst="rect">
            <a:avLst/>
          </a:prstGeom>
        </p:spPr>
      </p:pic>
      <p:cxnSp>
        <p:nvCxnSpPr>
          <p:cNvPr id="6" name="Straight Connector 5">
            <a:extLst>
              <a:ext uri="{FF2B5EF4-FFF2-40B4-BE49-F238E27FC236}">
                <a16:creationId xmlns:a16="http://schemas.microsoft.com/office/drawing/2014/main" id="{911FA802-1E04-42B9-920C-D3560F9B69D9}"/>
              </a:ext>
            </a:extLst>
          </p:cNvPr>
          <p:cNvCxnSpPr>
            <a:cxnSpLocks/>
          </p:cNvCxnSpPr>
          <p:nvPr/>
        </p:nvCxnSpPr>
        <p:spPr>
          <a:xfrm flipH="1">
            <a:off x="7828384" y="6387310"/>
            <a:ext cx="3898797" cy="0"/>
          </a:xfrm>
          <a:prstGeom prst="line">
            <a:avLst/>
          </a:prstGeom>
        </p:spPr>
        <p:style>
          <a:lnRef idx="1">
            <a:schemeClr val="dk1"/>
          </a:lnRef>
          <a:fillRef idx="0">
            <a:schemeClr val="dk1"/>
          </a:fillRef>
          <a:effectRef idx="0">
            <a:schemeClr val="dk1"/>
          </a:effectRef>
          <a:fontRef idx="minor">
            <a:schemeClr val="tx1"/>
          </a:fontRef>
        </p:style>
      </p:cxnSp>
      <p:sp>
        <p:nvSpPr>
          <p:cNvPr id="7" name="TextBox 6">
            <a:extLst>
              <a:ext uri="{FF2B5EF4-FFF2-40B4-BE49-F238E27FC236}">
                <a16:creationId xmlns:a16="http://schemas.microsoft.com/office/drawing/2014/main" id="{A4333069-3C82-414F-904D-49EDA43EF98B}"/>
              </a:ext>
            </a:extLst>
          </p:cNvPr>
          <p:cNvSpPr txBox="1"/>
          <p:nvPr/>
        </p:nvSpPr>
        <p:spPr>
          <a:xfrm>
            <a:off x="7744409" y="1743580"/>
            <a:ext cx="3898795" cy="2015936"/>
          </a:xfrm>
          <a:prstGeom prst="rect">
            <a:avLst/>
          </a:prstGeom>
          <a:noFill/>
        </p:spPr>
        <p:txBody>
          <a:bodyPr wrap="square" rtlCol="0">
            <a:spAutoFit/>
          </a:bodyPr>
          <a:lstStyle/>
          <a:p>
            <a:r>
              <a:rPr lang="en-US" sz="2500" dirty="0">
                <a:latin typeface="Arial" panose="020B0604020202020204" pitchFamily="34" charset="0"/>
                <a:cs typeface="Arial" panose="020B0604020202020204" pitchFamily="34" charset="0"/>
              </a:rPr>
              <a:t>There are two levels in the museum. To see the exhibitions upstairs we will need to walk up the stairs or use the lift.</a:t>
            </a:r>
            <a:endParaRPr lang="en-AU" sz="2500" dirty="0">
              <a:latin typeface="Arial" panose="020B0604020202020204" pitchFamily="34" charset="0"/>
              <a:cs typeface="Arial" panose="020B0604020202020204" pitchFamily="34" charset="0"/>
            </a:endParaRPr>
          </a:p>
        </p:txBody>
      </p:sp>
      <p:cxnSp>
        <p:nvCxnSpPr>
          <p:cNvPr id="8" name="Straight Connector 7">
            <a:extLst>
              <a:ext uri="{FF2B5EF4-FFF2-40B4-BE49-F238E27FC236}">
                <a16:creationId xmlns:a16="http://schemas.microsoft.com/office/drawing/2014/main" id="{C57B6A4A-6518-47C7-83F3-D49BEE3D5157}"/>
              </a:ext>
            </a:extLst>
          </p:cNvPr>
          <p:cNvCxnSpPr>
            <a:cxnSpLocks/>
          </p:cNvCxnSpPr>
          <p:nvPr/>
        </p:nvCxnSpPr>
        <p:spPr>
          <a:xfrm flipH="1">
            <a:off x="7828386" y="597161"/>
            <a:ext cx="3898796" cy="0"/>
          </a:xfrm>
          <a:prstGeom prst="line">
            <a:avLst/>
          </a:prstGeom>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80D58D47-2C50-415C-8A4F-A86E1373DE8F}"/>
              </a:ext>
            </a:extLst>
          </p:cNvPr>
          <p:cNvSpPr txBox="1"/>
          <p:nvPr/>
        </p:nvSpPr>
        <p:spPr>
          <a:xfrm>
            <a:off x="7744409" y="6396835"/>
            <a:ext cx="3982771" cy="246221"/>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Left: two figures climbing the stairs to level 1.</a:t>
            </a:r>
            <a:endParaRPr lang="en-AU" sz="1000" i="1" dirty="0">
              <a:latin typeface="Arial" panose="020B0604020202020204" pitchFamily="34" charset="0"/>
              <a:cs typeface="Arial" panose="020B0604020202020204" pitchFamily="34" charset="0"/>
            </a:endParaRPr>
          </a:p>
        </p:txBody>
      </p:sp>
      <p:pic>
        <p:nvPicPr>
          <p:cNvPr id="3" name="Picture 2" descr="A staircase with lights on the top&#10;&#10;Description automatically generated with medium confidence">
            <a:extLst>
              <a:ext uri="{FF2B5EF4-FFF2-40B4-BE49-F238E27FC236}">
                <a16:creationId xmlns:a16="http://schemas.microsoft.com/office/drawing/2014/main" id="{0FED8619-A023-CDE0-1AA5-50EFCF15155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8796" y="1743580"/>
            <a:ext cx="6191640" cy="4643730"/>
          </a:xfrm>
          <a:prstGeom prst="rect">
            <a:avLst/>
          </a:prstGeom>
        </p:spPr>
      </p:pic>
    </p:spTree>
    <p:extLst>
      <p:ext uri="{BB962C8B-B14F-4D97-AF65-F5344CB8AC3E}">
        <p14:creationId xmlns:p14="http://schemas.microsoft.com/office/powerpoint/2010/main" val="41504642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C29CDD2-FC15-4BF2-890C-894B5D7D106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426117" y="399842"/>
            <a:ext cx="2301063" cy="107234"/>
          </a:xfrm>
          <a:prstGeom prst="rect">
            <a:avLst/>
          </a:prstGeom>
        </p:spPr>
      </p:pic>
      <p:pic>
        <p:nvPicPr>
          <p:cNvPr id="5" name="Picture 4">
            <a:extLst>
              <a:ext uri="{FF2B5EF4-FFF2-40B4-BE49-F238E27FC236}">
                <a16:creationId xmlns:a16="http://schemas.microsoft.com/office/drawing/2014/main" id="{C1D34D48-11AE-42C3-9A87-C18B7947DB8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6200000">
            <a:off x="-304215" y="4910117"/>
            <a:ext cx="816248" cy="207818"/>
          </a:xfrm>
          <a:prstGeom prst="rect">
            <a:avLst/>
          </a:prstGeom>
        </p:spPr>
      </p:pic>
      <p:cxnSp>
        <p:nvCxnSpPr>
          <p:cNvPr id="6" name="Straight Connector 5">
            <a:extLst>
              <a:ext uri="{FF2B5EF4-FFF2-40B4-BE49-F238E27FC236}">
                <a16:creationId xmlns:a16="http://schemas.microsoft.com/office/drawing/2014/main" id="{911FA802-1E04-42B9-920C-D3560F9B69D9}"/>
              </a:ext>
            </a:extLst>
          </p:cNvPr>
          <p:cNvCxnSpPr>
            <a:cxnSpLocks/>
          </p:cNvCxnSpPr>
          <p:nvPr/>
        </p:nvCxnSpPr>
        <p:spPr>
          <a:xfrm flipH="1">
            <a:off x="7828384" y="6242788"/>
            <a:ext cx="3898797" cy="0"/>
          </a:xfrm>
          <a:prstGeom prst="line">
            <a:avLst/>
          </a:prstGeom>
        </p:spPr>
        <p:style>
          <a:lnRef idx="1">
            <a:schemeClr val="dk1"/>
          </a:lnRef>
          <a:fillRef idx="0">
            <a:schemeClr val="dk1"/>
          </a:fillRef>
          <a:effectRef idx="0">
            <a:schemeClr val="dk1"/>
          </a:effectRef>
          <a:fontRef idx="minor">
            <a:schemeClr val="tx1"/>
          </a:fontRef>
        </p:style>
      </p:cxnSp>
      <p:sp>
        <p:nvSpPr>
          <p:cNvPr id="7" name="TextBox 6">
            <a:extLst>
              <a:ext uri="{FF2B5EF4-FFF2-40B4-BE49-F238E27FC236}">
                <a16:creationId xmlns:a16="http://schemas.microsoft.com/office/drawing/2014/main" id="{A4333069-3C82-414F-904D-49EDA43EF98B}"/>
              </a:ext>
            </a:extLst>
          </p:cNvPr>
          <p:cNvSpPr txBox="1"/>
          <p:nvPr/>
        </p:nvSpPr>
        <p:spPr>
          <a:xfrm>
            <a:off x="7744409" y="1285307"/>
            <a:ext cx="3898795" cy="1246495"/>
          </a:xfrm>
          <a:prstGeom prst="rect">
            <a:avLst/>
          </a:prstGeom>
          <a:noFill/>
        </p:spPr>
        <p:txBody>
          <a:bodyPr wrap="square" rtlCol="0">
            <a:spAutoFit/>
          </a:bodyPr>
          <a:lstStyle/>
          <a:p>
            <a:r>
              <a:rPr lang="en-US" sz="2500" dirty="0">
                <a:latin typeface="Arial" panose="020B0604020202020204" pitchFamily="34" charset="0"/>
                <a:cs typeface="Arial" panose="020B0604020202020204" pitchFamily="34" charset="0"/>
              </a:rPr>
              <a:t>We will walk along the Mezzanine to enter the galleries on Level 1.</a:t>
            </a:r>
            <a:endParaRPr lang="en-AU" sz="2500" dirty="0">
              <a:latin typeface="Arial" panose="020B0604020202020204" pitchFamily="34" charset="0"/>
              <a:cs typeface="Arial" panose="020B0604020202020204" pitchFamily="34" charset="0"/>
            </a:endParaRPr>
          </a:p>
        </p:txBody>
      </p:sp>
      <p:cxnSp>
        <p:nvCxnSpPr>
          <p:cNvPr id="8" name="Straight Connector 7">
            <a:extLst>
              <a:ext uri="{FF2B5EF4-FFF2-40B4-BE49-F238E27FC236}">
                <a16:creationId xmlns:a16="http://schemas.microsoft.com/office/drawing/2014/main" id="{C57B6A4A-6518-47C7-83F3-D49BEE3D5157}"/>
              </a:ext>
            </a:extLst>
          </p:cNvPr>
          <p:cNvCxnSpPr>
            <a:cxnSpLocks/>
          </p:cNvCxnSpPr>
          <p:nvPr/>
        </p:nvCxnSpPr>
        <p:spPr>
          <a:xfrm flipH="1">
            <a:off x="7828386" y="597161"/>
            <a:ext cx="3898796" cy="0"/>
          </a:xfrm>
          <a:prstGeom prst="line">
            <a:avLst/>
          </a:prstGeom>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80D58D47-2C50-415C-8A4F-A86E1373DE8F}"/>
              </a:ext>
            </a:extLst>
          </p:cNvPr>
          <p:cNvSpPr txBox="1"/>
          <p:nvPr/>
        </p:nvSpPr>
        <p:spPr>
          <a:xfrm>
            <a:off x="7744409" y="6242788"/>
            <a:ext cx="3808683" cy="553998"/>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Left: the Mezzanine leading to Ramsay Gallery, Brindley Gallery, Quest Gallery and the </a:t>
            </a:r>
            <a:r>
              <a:rPr lang="en-US" sz="1000" b="0" i="0" dirty="0">
                <a:solidFill>
                  <a:srgbClr val="000000"/>
                </a:solidFill>
                <a:effectLst/>
                <a:latin typeface="Arial" panose="020B0604020202020204" pitchFamily="34" charset="0"/>
                <a:cs typeface="Arial" panose="020B0604020202020204" pitchFamily="34" charset="0"/>
              </a:rPr>
              <a:t>Maurice Chick Family and MacLeod-Miller Adamshurst Gallery. </a:t>
            </a:r>
            <a:endParaRPr lang="en-AU" sz="1000" i="1" dirty="0">
              <a:latin typeface="Arial" panose="020B0604020202020204" pitchFamily="34" charset="0"/>
              <a:cs typeface="Arial" panose="020B0604020202020204" pitchFamily="34" charset="0"/>
            </a:endParaRPr>
          </a:p>
        </p:txBody>
      </p:sp>
      <p:pic>
        <p:nvPicPr>
          <p:cNvPr id="9" name="Picture 8" descr="A long hallway with glass railings&#10;&#10;AI-generated content may be incorrect.">
            <a:extLst>
              <a:ext uri="{FF2B5EF4-FFF2-40B4-BE49-F238E27FC236}">
                <a16:creationId xmlns:a16="http://schemas.microsoft.com/office/drawing/2014/main" id="{674EF739-DABB-0A48-D534-5E4E23DC367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4446" y="1166523"/>
            <a:ext cx="6768353" cy="5076265"/>
          </a:xfrm>
          <a:prstGeom prst="rect">
            <a:avLst/>
          </a:prstGeom>
        </p:spPr>
      </p:pic>
    </p:spTree>
    <p:extLst>
      <p:ext uri="{BB962C8B-B14F-4D97-AF65-F5344CB8AC3E}">
        <p14:creationId xmlns:p14="http://schemas.microsoft.com/office/powerpoint/2010/main" val="12964466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C29CDD2-FC15-4BF2-890C-894B5D7D106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426117" y="399842"/>
            <a:ext cx="2301063" cy="107234"/>
          </a:xfrm>
          <a:prstGeom prst="rect">
            <a:avLst/>
          </a:prstGeom>
        </p:spPr>
      </p:pic>
      <p:pic>
        <p:nvPicPr>
          <p:cNvPr id="5" name="Picture 4">
            <a:extLst>
              <a:ext uri="{FF2B5EF4-FFF2-40B4-BE49-F238E27FC236}">
                <a16:creationId xmlns:a16="http://schemas.microsoft.com/office/drawing/2014/main" id="{C1D34D48-11AE-42C3-9A87-C18B7947DB8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6200000">
            <a:off x="-304215" y="4910117"/>
            <a:ext cx="816248" cy="207818"/>
          </a:xfrm>
          <a:prstGeom prst="rect">
            <a:avLst/>
          </a:prstGeom>
        </p:spPr>
      </p:pic>
      <p:cxnSp>
        <p:nvCxnSpPr>
          <p:cNvPr id="6" name="Straight Connector 5">
            <a:extLst>
              <a:ext uri="{FF2B5EF4-FFF2-40B4-BE49-F238E27FC236}">
                <a16:creationId xmlns:a16="http://schemas.microsoft.com/office/drawing/2014/main" id="{911FA802-1E04-42B9-920C-D3560F9B69D9}"/>
              </a:ext>
            </a:extLst>
          </p:cNvPr>
          <p:cNvCxnSpPr>
            <a:cxnSpLocks/>
          </p:cNvCxnSpPr>
          <p:nvPr/>
        </p:nvCxnSpPr>
        <p:spPr>
          <a:xfrm flipH="1">
            <a:off x="7828384" y="6311442"/>
            <a:ext cx="3898797" cy="0"/>
          </a:xfrm>
          <a:prstGeom prst="line">
            <a:avLst/>
          </a:prstGeom>
        </p:spPr>
        <p:style>
          <a:lnRef idx="1">
            <a:schemeClr val="dk1"/>
          </a:lnRef>
          <a:fillRef idx="0">
            <a:schemeClr val="dk1"/>
          </a:fillRef>
          <a:effectRef idx="0">
            <a:schemeClr val="dk1"/>
          </a:effectRef>
          <a:fontRef idx="minor">
            <a:schemeClr val="tx1"/>
          </a:fontRef>
        </p:style>
      </p:cxnSp>
      <p:sp>
        <p:nvSpPr>
          <p:cNvPr id="7" name="TextBox 6">
            <a:extLst>
              <a:ext uri="{FF2B5EF4-FFF2-40B4-BE49-F238E27FC236}">
                <a16:creationId xmlns:a16="http://schemas.microsoft.com/office/drawing/2014/main" id="{A4333069-3C82-414F-904D-49EDA43EF98B}"/>
              </a:ext>
            </a:extLst>
          </p:cNvPr>
          <p:cNvSpPr txBox="1"/>
          <p:nvPr/>
        </p:nvSpPr>
        <p:spPr>
          <a:xfrm>
            <a:off x="7744409" y="1381129"/>
            <a:ext cx="3898795" cy="861774"/>
          </a:xfrm>
          <a:prstGeom prst="rect">
            <a:avLst/>
          </a:prstGeom>
          <a:noFill/>
        </p:spPr>
        <p:txBody>
          <a:bodyPr wrap="square" rtlCol="0">
            <a:spAutoFit/>
          </a:bodyPr>
          <a:lstStyle/>
          <a:p>
            <a:r>
              <a:rPr lang="en-US" sz="2500" dirty="0">
                <a:latin typeface="Arial" panose="020B0604020202020204" pitchFamily="34" charset="0"/>
                <a:cs typeface="Arial" panose="020B0604020202020204" pitchFamily="34" charset="0"/>
              </a:rPr>
              <a:t>This is what the lift looks like from the outside.</a:t>
            </a:r>
            <a:endParaRPr lang="en-AU" sz="2500" dirty="0">
              <a:latin typeface="Arial" panose="020B0604020202020204" pitchFamily="34" charset="0"/>
              <a:cs typeface="Arial" panose="020B0604020202020204" pitchFamily="34" charset="0"/>
            </a:endParaRPr>
          </a:p>
        </p:txBody>
      </p:sp>
      <p:cxnSp>
        <p:nvCxnSpPr>
          <p:cNvPr id="8" name="Straight Connector 7">
            <a:extLst>
              <a:ext uri="{FF2B5EF4-FFF2-40B4-BE49-F238E27FC236}">
                <a16:creationId xmlns:a16="http://schemas.microsoft.com/office/drawing/2014/main" id="{C57B6A4A-6518-47C7-83F3-D49BEE3D5157}"/>
              </a:ext>
            </a:extLst>
          </p:cNvPr>
          <p:cNvCxnSpPr>
            <a:cxnSpLocks/>
          </p:cNvCxnSpPr>
          <p:nvPr/>
        </p:nvCxnSpPr>
        <p:spPr>
          <a:xfrm flipH="1">
            <a:off x="7828386" y="597161"/>
            <a:ext cx="3898796" cy="0"/>
          </a:xfrm>
          <a:prstGeom prst="line">
            <a:avLst/>
          </a:prstGeom>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80D58D47-2C50-415C-8A4F-A86E1373DE8F}"/>
              </a:ext>
            </a:extLst>
          </p:cNvPr>
          <p:cNvSpPr txBox="1"/>
          <p:nvPr/>
        </p:nvSpPr>
        <p:spPr>
          <a:xfrm>
            <a:off x="7744409" y="6320967"/>
            <a:ext cx="3982771" cy="246221"/>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Left: the lift (doors closed) on level 1.</a:t>
            </a:r>
            <a:endParaRPr lang="en-AU" sz="1000" i="1" dirty="0">
              <a:latin typeface="Arial" panose="020B0604020202020204" pitchFamily="34" charset="0"/>
              <a:cs typeface="Arial" panose="020B0604020202020204" pitchFamily="34" charset="0"/>
            </a:endParaRPr>
          </a:p>
        </p:txBody>
      </p:sp>
      <p:pic>
        <p:nvPicPr>
          <p:cNvPr id="9" name="Picture 8" descr="A close-up of an elevator&#10;&#10;AI-generated content may be incorrect.">
            <a:extLst>
              <a:ext uri="{FF2B5EF4-FFF2-40B4-BE49-F238E27FC236}">
                <a16:creationId xmlns:a16="http://schemas.microsoft.com/office/drawing/2014/main" id="{5434D7EB-850D-D1E0-856B-5CF514B6BE0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8796" y="1120591"/>
            <a:ext cx="6921136" cy="5190852"/>
          </a:xfrm>
          <a:prstGeom prst="rect">
            <a:avLst/>
          </a:prstGeom>
        </p:spPr>
      </p:pic>
    </p:spTree>
    <p:extLst>
      <p:ext uri="{BB962C8B-B14F-4D97-AF65-F5344CB8AC3E}">
        <p14:creationId xmlns:p14="http://schemas.microsoft.com/office/powerpoint/2010/main" val="35509682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C29CDD2-FC15-4BF2-890C-894B5D7D106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426117" y="399842"/>
            <a:ext cx="2301063" cy="107234"/>
          </a:xfrm>
          <a:prstGeom prst="rect">
            <a:avLst/>
          </a:prstGeom>
        </p:spPr>
      </p:pic>
      <p:pic>
        <p:nvPicPr>
          <p:cNvPr id="5" name="Picture 4">
            <a:extLst>
              <a:ext uri="{FF2B5EF4-FFF2-40B4-BE49-F238E27FC236}">
                <a16:creationId xmlns:a16="http://schemas.microsoft.com/office/drawing/2014/main" id="{C1D34D48-11AE-42C3-9A87-C18B7947DB8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6200000">
            <a:off x="-304215" y="4910117"/>
            <a:ext cx="816248" cy="207818"/>
          </a:xfrm>
          <a:prstGeom prst="rect">
            <a:avLst/>
          </a:prstGeom>
        </p:spPr>
      </p:pic>
      <p:cxnSp>
        <p:nvCxnSpPr>
          <p:cNvPr id="6" name="Straight Connector 5">
            <a:extLst>
              <a:ext uri="{FF2B5EF4-FFF2-40B4-BE49-F238E27FC236}">
                <a16:creationId xmlns:a16="http://schemas.microsoft.com/office/drawing/2014/main" id="{911FA802-1E04-42B9-920C-D3560F9B69D9}"/>
              </a:ext>
            </a:extLst>
          </p:cNvPr>
          <p:cNvCxnSpPr>
            <a:cxnSpLocks/>
          </p:cNvCxnSpPr>
          <p:nvPr/>
        </p:nvCxnSpPr>
        <p:spPr>
          <a:xfrm flipH="1">
            <a:off x="7828384" y="6311442"/>
            <a:ext cx="3898797" cy="0"/>
          </a:xfrm>
          <a:prstGeom prst="line">
            <a:avLst/>
          </a:prstGeom>
        </p:spPr>
        <p:style>
          <a:lnRef idx="1">
            <a:schemeClr val="dk1"/>
          </a:lnRef>
          <a:fillRef idx="0">
            <a:schemeClr val="dk1"/>
          </a:fillRef>
          <a:effectRef idx="0">
            <a:schemeClr val="dk1"/>
          </a:effectRef>
          <a:fontRef idx="minor">
            <a:schemeClr val="tx1"/>
          </a:fontRef>
        </p:style>
      </p:cxnSp>
      <p:sp>
        <p:nvSpPr>
          <p:cNvPr id="7" name="TextBox 6">
            <a:extLst>
              <a:ext uri="{FF2B5EF4-FFF2-40B4-BE49-F238E27FC236}">
                <a16:creationId xmlns:a16="http://schemas.microsoft.com/office/drawing/2014/main" id="{A4333069-3C82-414F-904D-49EDA43EF98B}"/>
              </a:ext>
            </a:extLst>
          </p:cNvPr>
          <p:cNvSpPr txBox="1"/>
          <p:nvPr/>
        </p:nvSpPr>
        <p:spPr>
          <a:xfrm>
            <a:off x="7743399" y="1124891"/>
            <a:ext cx="3898795" cy="1246495"/>
          </a:xfrm>
          <a:prstGeom prst="rect">
            <a:avLst/>
          </a:prstGeom>
          <a:noFill/>
        </p:spPr>
        <p:txBody>
          <a:bodyPr wrap="square" rtlCol="0">
            <a:spAutoFit/>
          </a:bodyPr>
          <a:lstStyle/>
          <a:p>
            <a:r>
              <a:rPr lang="en-US" sz="2500" dirty="0">
                <a:latin typeface="Arial" panose="020B0604020202020204" pitchFamily="34" charset="0"/>
                <a:cs typeface="Arial" panose="020B0604020202020204" pitchFamily="34" charset="0"/>
              </a:rPr>
              <a:t>This is what the lift looks like from the inside. Our whole class can fit!</a:t>
            </a:r>
            <a:endParaRPr lang="en-AU" sz="2500" dirty="0">
              <a:latin typeface="Arial" panose="020B0604020202020204" pitchFamily="34" charset="0"/>
              <a:cs typeface="Arial" panose="020B0604020202020204" pitchFamily="34" charset="0"/>
            </a:endParaRPr>
          </a:p>
        </p:txBody>
      </p:sp>
      <p:cxnSp>
        <p:nvCxnSpPr>
          <p:cNvPr id="8" name="Straight Connector 7">
            <a:extLst>
              <a:ext uri="{FF2B5EF4-FFF2-40B4-BE49-F238E27FC236}">
                <a16:creationId xmlns:a16="http://schemas.microsoft.com/office/drawing/2014/main" id="{C57B6A4A-6518-47C7-83F3-D49BEE3D5157}"/>
              </a:ext>
            </a:extLst>
          </p:cNvPr>
          <p:cNvCxnSpPr>
            <a:cxnSpLocks/>
          </p:cNvCxnSpPr>
          <p:nvPr/>
        </p:nvCxnSpPr>
        <p:spPr>
          <a:xfrm flipH="1">
            <a:off x="7828386" y="597161"/>
            <a:ext cx="3898796" cy="0"/>
          </a:xfrm>
          <a:prstGeom prst="line">
            <a:avLst/>
          </a:prstGeom>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80D58D47-2C50-415C-8A4F-A86E1373DE8F}"/>
              </a:ext>
            </a:extLst>
          </p:cNvPr>
          <p:cNvSpPr txBox="1"/>
          <p:nvPr/>
        </p:nvSpPr>
        <p:spPr>
          <a:xfrm>
            <a:off x="7744409" y="6320967"/>
            <a:ext cx="3982771" cy="246221"/>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Left: the lift (doors open) on the Ground Floor.</a:t>
            </a:r>
            <a:endParaRPr lang="en-AU" sz="1000" i="1" dirty="0">
              <a:latin typeface="Arial" panose="020B0604020202020204" pitchFamily="34" charset="0"/>
              <a:cs typeface="Arial" panose="020B0604020202020204" pitchFamily="34" charset="0"/>
            </a:endParaRPr>
          </a:p>
        </p:txBody>
      </p:sp>
      <p:pic>
        <p:nvPicPr>
          <p:cNvPr id="3" name="Picture 2" descr="An elevator with glass doors&#10;&#10;AI-generated content may be incorrect.">
            <a:extLst>
              <a:ext uri="{FF2B5EF4-FFF2-40B4-BE49-F238E27FC236}">
                <a16:creationId xmlns:a16="http://schemas.microsoft.com/office/drawing/2014/main" id="{9C90249C-3F0B-A801-F65C-1FC7B8E38E0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4819" y="1095776"/>
            <a:ext cx="6966922" cy="5225192"/>
          </a:xfrm>
          <a:prstGeom prst="rect">
            <a:avLst/>
          </a:prstGeom>
        </p:spPr>
      </p:pic>
    </p:spTree>
    <p:extLst>
      <p:ext uri="{BB962C8B-B14F-4D97-AF65-F5344CB8AC3E}">
        <p14:creationId xmlns:p14="http://schemas.microsoft.com/office/powerpoint/2010/main" val="8732357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C29CDD2-FC15-4BF2-890C-894B5D7D106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426117" y="399842"/>
            <a:ext cx="2301063" cy="107234"/>
          </a:xfrm>
          <a:prstGeom prst="rect">
            <a:avLst/>
          </a:prstGeom>
        </p:spPr>
      </p:pic>
      <p:pic>
        <p:nvPicPr>
          <p:cNvPr id="5" name="Picture 4">
            <a:extLst>
              <a:ext uri="{FF2B5EF4-FFF2-40B4-BE49-F238E27FC236}">
                <a16:creationId xmlns:a16="http://schemas.microsoft.com/office/drawing/2014/main" id="{C1D34D48-11AE-42C3-9A87-C18B7947DB8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6200000">
            <a:off x="-304215" y="4910117"/>
            <a:ext cx="816248" cy="207818"/>
          </a:xfrm>
          <a:prstGeom prst="rect">
            <a:avLst/>
          </a:prstGeom>
        </p:spPr>
      </p:pic>
      <p:cxnSp>
        <p:nvCxnSpPr>
          <p:cNvPr id="6" name="Straight Connector 5">
            <a:extLst>
              <a:ext uri="{FF2B5EF4-FFF2-40B4-BE49-F238E27FC236}">
                <a16:creationId xmlns:a16="http://schemas.microsoft.com/office/drawing/2014/main" id="{911FA802-1E04-42B9-920C-D3560F9B69D9}"/>
              </a:ext>
            </a:extLst>
          </p:cNvPr>
          <p:cNvCxnSpPr>
            <a:cxnSpLocks/>
          </p:cNvCxnSpPr>
          <p:nvPr/>
        </p:nvCxnSpPr>
        <p:spPr>
          <a:xfrm flipH="1">
            <a:off x="7828386" y="6260839"/>
            <a:ext cx="3898797" cy="0"/>
          </a:xfrm>
          <a:prstGeom prst="line">
            <a:avLst/>
          </a:prstGeom>
        </p:spPr>
        <p:style>
          <a:lnRef idx="1">
            <a:schemeClr val="dk1"/>
          </a:lnRef>
          <a:fillRef idx="0">
            <a:schemeClr val="dk1"/>
          </a:fillRef>
          <a:effectRef idx="0">
            <a:schemeClr val="dk1"/>
          </a:effectRef>
          <a:fontRef idx="minor">
            <a:schemeClr val="tx1"/>
          </a:fontRef>
        </p:style>
      </p:cxnSp>
      <p:sp>
        <p:nvSpPr>
          <p:cNvPr id="7" name="TextBox 6">
            <a:extLst>
              <a:ext uri="{FF2B5EF4-FFF2-40B4-BE49-F238E27FC236}">
                <a16:creationId xmlns:a16="http://schemas.microsoft.com/office/drawing/2014/main" id="{A4333069-3C82-414F-904D-49EDA43EF98B}"/>
              </a:ext>
            </a:extLst>
          </p:cNvPr>
          <p:cNvSpPr txBox="1"/>
          <p:nvPr/>
        </p:nvSpPr>
        <p:spPr>
          <a:xfrm>
            <a:off x="7744411" y="1226478"/>
            <a:ext cx="3898795" cy="5093702"/>
          </a:xfrm>
          <a:prstGeom prst="rect">
            <a:avLst/>
          </a:prstGeom>
          <a:noFill/>
        </p:spPr>
        <p:txBody>
          <a:bodyPr wrap="square" rtlCol="0">
            <a:spAutoFit/>
          </a:bodyPr>
          <a:lstStyle/>
          <a:p>
            <a:r>
              <a:rPr lang="en-US" sz="2500" b="0" i="0" dirty="0">
                <a:solidFill>
                  <a:srgbClr val="000000"/>
                </a:solidFill>
                <a:effectLst/>
                <a:latin typeface="Arial" panose="020B0604020202020204" pitchFamily="34" charset="0"/>
                <a:cs typeface="Arial" panose="020B0604020202020204" pitchFamily="34" charset="0"/>
              </a:rPr>
              <a:t>We will look at artworks in different galleries. Our guide will ask us questions about what we see and what it makes us think about.  </a:t>
            </a:r>
            <a:br>
              <a:rPr lang="en-US" sz="2500" b="0" i="0" dirty="0">
                <a:solidFill>
                  <a:srgbClr val="000000"/>
                </a:solidFill>
                <a:effectLst/>
                <a:latin typeface="Arial" panose="020B0604020202020204" pitchFamily="34" charset="0"/>
                <a:cs typeface="Arial" panose="020B0604020202020204" pitchFamily="34" charset="0"/>
              </a:rPr>
            </a:br>
            <a:br>
              <a:rPr lang="en-US" sz="2500" b="0" i="0" dirty="0">
                <a:solidFill>
                  <a:srgbClr val="000000"/>
                </a:solidFill>
                <a:effectLst/>
                <a:latin typeface="Arial" panose="020B0604020202020204" pitchFamily="34" charset="0"/>
                <a:cs typeface="Arial" panose="020B0604020202020204" pitchFamily="34" charset="0"/>
              </a:rPr>
            </a:br>
            <a:r>
              <a:rPr lang="en-US" sz="2500" dirty="0">
                <a:solidFill>
                  <a:srgbClr val="000000"/>
                </a:solidFill>
                <a:latin typeface="Arial" panose="020B0604020202020204" pitchFamily="34" charset="0"/>
                <a:cs typeface="Arial" panose="020B0604020202020204" pitchFamily="34" charset="0"/>
              </a:rPr>
              <a:t>W</a:t>
            </a:r>
            <a:r>
              <a:rPr lang="en-US" sz="2500" b="0" i="0" dirty="0">
                <a:solidFill>
                  <a:srgbClr val="000000"/>
                </a:solidFill>
                <a:effectLst/>
                <a:latin typeface="Arial" panose="020B0604020202020204" pitchFamily="34" charset="0"/>
                <a:cs typeface="Arial" panose="020B0604020202020204" pitchFamily="34" charset="0"/>
              </a:rPr>
              <a:t>e need to remember a few important rules</a:t>
            </a:r>
            <a:r>
              <a:rPr lang="en-US" sz="2500" dirty="0">
                <a:solidFill>
                  <a:srgbClr val="000000"/>
                </a:solidFill>
                <a:latin typeface="Arial" panose="020B0604020202020204" pitchFamily="34" charset="0"/>
                <a:cs typeface="Arial" panose="020B0604020202020204" pitchFamily="34" charset="0"/>
              </a:rPr>
              <a:t> to ensure we (and other visitors) can enjoy our visit. </a:t>
            </a:r>
            <a:br>
              <a:rPr lang="en-US" sz="2500" b="0" i="0" dirty="0">
                <a:solidFill>
                  <a:srgbClr val="000000"/>
                </a:solidFill>
                <a:effectLst/>
                <a:latin typeface="Arial" panose="020B0604020202020204" pitchFamily="34" charset="0"/>
                <a:cs typeface="Arial" panose="020B0604020202020204" pitchFamily="34" charset="0"/>
              </a:rPr>
            </a:br>
            <a:endParaRPr lang="en-AU" sz="2500" dirty="0">
              <a:latin typeface="Arial" panose="020B0604020202020204" pitchFamily="34" charset="0"/>
              <a:cs typeface="Arial" panose="020B0604020202020204" pitchFamily="34" charset="0"/>
            </a:endParaRPr>
          </a:p>
        </p:txBody>
      </p:sp>
      <p:cxnSp>
        <p:nvCxnSpPr>
          <p:cNvPr id="8" name="Straight Connector 7">
            <a:extLst>
              <a:ext uri="{FF2B5EF4-FFF2-40B4-BE49-F238E27FC236}">
                <a16:creationId xmlns:a16="http://schemas.microsoft.com/office/drawing/2014/main" id="{C57B6A4A-6518-47C7-83F3-D49BEE3D5157}"/>
              </a:ext>
            </a:extLst>
          </p:cNvPr>
          <p:cNvCxnSpPr>
            <a:cxnSpLocks/>
          </p:cNvCxnSpPr>
          <p:nvPr/>
        </p:nvCxnSpPr>
        <p:spPr>
          <a:xfrm flipH="1">
            <a:off x="7828386" y="597161"/>
            <a:ext cx="3898796" cy="0"/>
          </a:xfrm>
          <a:prstGeom prst="line">
            <a:avLst/>
          </a:prstGeom>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80D58D47-2C50-415C-8A4F-A86E1373DE8F}"/>
              </a:ext>
            </a:extLst>
          </p:cNvPr>
          <p:cNvSpPr txBox="1"/>
          <p:nvPr/>
        </p:nvSpPr>
        <p:spPr>
          <a:xfrm>
            <a:off x="7744411" y="6264680"/>
            <a:ext cx="3982771" cy="400110"/>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Left: a group of students looking at artwork in the 2021 – 2022 Collection exhibition </a:t>
            </a:r>
            <a:r>
              <a:rPr lang="en-US" sz="1000" i="1" dirty="0">
                <a:latin typeface="Arial" panose="020B0604020202020204" pitchFamily="34" charset="0"/>
                <a:cs typeface="Arial" panose="020B0604020202020204" pitchFamily="34" charset="0"/>
              </a:rPr>
              <a:t>Gut Feeling</a:t>
            </a:r>
            <a:r>
              <a:rPr lang="en-US" sz="1000" dirty="0">
                <a:latin typeface="Arial" panose="020B0604020202020204" pitchFamily="34" charset="0"/>
                <a:cs typeface="Arial" panose="020B0604020202020204" pitchFamily="34" charset="0"/>
              </a:rPr>
              <a:t>. </a:t>
            </a:r>
            <a:endParaRPr lang="en-AU" sz="1000" i="1" dirty="0">
              <a:latin typeface="Arial" panose="020B0604020202020204" pitchFamily="34" charset="0"/>
              <a:cs typeface="Arial" panose="020B0604020202020204" pitchFamily="34" charset="0"/>
            </a:endParaRPr>
          </a:p>
        </p:txBody>
      </p:sp>
      <p:pic>
        <p:nvPicPr>
          <p:cNvPr id="3" name="Picture 2" descr="A group of people in a room&#10;&#10;Description automatically generated">
            <a:extLst>
              <a:ext uri="{FF2B5EF4-FFF2-40B4-BE49-F238E27FC236}">
                <a16:creationId xmlns:a16="http://schemas.microsoft.com/office/drawing/2014/main" id="{885B235D-4BA6-4C96-54B4-62CFB9832126}"/>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rot="10800000">
            <a:off x="548794" y="865398"/>
            <a:ext cx="6059074" cy="5395441"/>
          </a:xfrm>
          <a:prstGeom prst="rect">
            <a:avLst/>
          </a:prstGeom>
        </p:spPr>
      </p:pic>
    </p:spTree>
    <p:extLst>
      <p:ext uri="{BB962C8B-B14F-4D97-AF65-F5344CB8AC3E}">
        <p14:creationId xmlns:p14="http://schemas.microsoft.com/office/powerpoint/2010/main" val="22369330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C29CDD2-FC15-4BF2-890C-894B5D7D106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426117" y="399842"/>
            <a:ext cx="2301063" cy="107234"/>
          </a:xfrm>
          <a:prstGeom prst="rect">
            <a:avLst/>
          </a:prstGeom>
        </p:spPr>
      </p:pic>
      <p:pic>
        <p:nvPicPr>
          <p:cNvPr id="5" name="Picture 4">
            <a:extLst>
              <a:ext uri="{FF2B5EF4-FFF2-40B4-BE49-F238E27FC236}">
                <a16:creationId xmlns:a16="http://schemas.microsoft.com/office/drawing/2014/main" id="{C1D34D48-11AE-42C3-9A87-C18B7947DB8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6200000">
            <a:off x="-304215" y="4910117"/>
            <a:ext cx="816248" cy="207818"/>
          </a:xfrm>
          <a:prstGeom prst="rect">
            <a:avLst/>
          </a:prstGeom>
        </p:spPr>
      </p:pic>
      <p:cxnSp>
        <p:nvCxnSpPr>
          <p:cNvPr id="6" name="Straight Connector 5">
            <a:extLst>
              <a:ext uri="{FF2B5EF4-FFF2-40B4-BE49-F238E27FC236}">
                <a16:creationId xmlns:a16="http://schemas.microsoft.com/office/drawing/2014/main" id="{911FA802-1E04-42B9-920C-D3560F9B69D9}"/>
              </a:ext>
            </a:extLst>
          </p:cNvPr>
          <p:cNvCxnSpPr>
            <a:cxnSpLocks/>
          </p:cNvCxnSpPr>
          <p:nvPr/>
        </p:nvCxnSpPr>
        <p:spPr>
          <a:xfrm flipH="1">
            <a:off x="7828384" y="6311442"/>
            <a:ext cx="3898797" cy="0"/>
          </a:xfrm>
          <a:prstGeom prst="line">
            <a:avLst/>
          </a:prstGeom>
        </p:spPr>
        <p:style>
          <a:lnRef idx="1">
            <a:schemeClr val="dk1"/>
          </a:lnRef>
          <a:fillRef idx="0">
            <a:schemeClr val="dk1"/>
          </a:fillRef>
          <a:effectRef idx="0">
            <a:schemeClr val="dk1"/>
          </a:effectRef>
          <a:fontRef idx="minor">
            <a:schemeClr val="tx1"/>
          </a:fontRef>
        </p:style>
      </p:cxnSp>
      <p:sp>
        <p:nvSpPr>
          <p:cNvPr id="7" name="TextBox 6">
            <a:extLst>
              <a:ext uri="{FF2B5EF4-FFF2-40B4-BE49-F238E27FC236}">
                <a16:creationId xmlns:a16="http://schemas.microsoft.com/office/drawing/2014/main" id="{A4333069-3C82-414F-904D-49EDA43EF98B}"/>
              </a:ext>
            </a:extLst>
          </p:cNvPr>
          <p:cNvSpPr txBox="1"/>
          <p:nvPr/>
        </p:nvSpPr>
        <p:spPr>
          <a:xfrm>
            <a:off x="7744409" y="939166"/>
            <a:ext cx="3898795" cy="2785378"/>
          </a:xfrm>
          <a:prstGeom prst="rect">
            <a:avLst/>
          </a:prstGeom>
          <a:noFill/>
        </p:spPr>
        <p:txBody>
          <a:bodyPr wrap="square" rtlCol="0">
            <a:spAutoFit/>
          </a:bodyPr>
          <a:lstStyle/>
          <a:p>
            <a:r>
              <a:rPr lang="en-US" sz="2500" b="0" i="0" dirty="0">
                <a:solidFill>
                  <a:srgbClr val="000000"/>
                </a:solidFill>
                <a:effectLst/>
                <a:latin typeface="Arial" panose="020B0604020202020204" pitchFamily="34" charset="0"/>
                <a:cs typeface="Arial" panose="020B0604020202020204" pitchFamily="34" charset="0"/>
              </a:rPr>
              <a:t>1. We speak in our quiet voice used for inside spaces. </a:t>
            </a:r>
            <a:br>
              <a:rPr lang="en-US" sz="2500" b="0" i="0" dirty="0">
                <a:solidFill>
                  <a:srgbClr val="000000"/>
                </a:solidFill>
                <a:effectLst/>
                <a:latin typeface="Arial" panose="020B0604020202020204" pitchFamily="34" charset="0"/>
                <a:cs typeface="Arial" panose="020B0604020202020204" pitchFamily="34" charset="0"/>
              </a:rPr>
            </a:br>
            <a:br>
              <a:rPr lang="en-US" sz="2500" b="0" i="0" dirty="0">
                <a:solidFill>
                  <a:srgbClr val="000000"/>
                </a:solidFill>
                <a:effectLst/>
                <a:latin typeface="Arial" panose="020B0604020202020204" pitchFamily="34" charset="0"/>
                <a:cs typeface="Arial" panose="020B0604020202020204" pitchFamily="34" charset="0"/>
              </a:rPr>
            </a:br>
            <a:r>
              <a:rPr lang="en-US" sz="2500" b="0" i="0" dirty="0">
                <a:solidFill>
                  <a:srgbClr val="000000"/>
                </a:solidFill>
                <a:effectLst/>
                <a:latin typeface="Arial" panose="020B0604020202020204" pitchFamily="34" charset="0"/>
                <a:cs typeface="Arial" panose="020B0604020202020204" pitchFamily="34" charset="0"/>
              </a:rPr>
              <a:t>Speaking loudly can make it hard for others to enjoy looking at artworks. </a:t>
            </a:r>
            <a:endParaRPr lang="en-AU" sz="2500" dirty="0">
              <a:latin typeface="Arial" panose="020B0604020202020204" pitchFamily="34" charset="0"/>
              <a:cs typeface="Arial" panose="020B0604020202020204" pitchFamily="34" charset="0"/>
            </a:endParaRPr>
          </a:p>
        </p:txBody>
      </p:sp>
      <p:cxnSp>
        <p:nvCxnSpPr>
          <p:cNvPr id="8" name="Straight Connector 7">
            <a:extLst>
              <a:ext uri="{FF2B5EF4-FFF2-40B4-BE49-F238E27FC236}">
                <a16:creationId xmlns:a16="http://schemas.microsoft.com/office/drawing/2014/main" id="{C57B6A4A-6518-47C7-83F3-D49BEE3D5157}"/>
              </a:ext>
            </a:extLst>
          </p:cNvPr>
          <p:cNvCxnSpPr>
            <a:cxnSpLocks/>
          </p:cNvCxnSpPr>
          <p:nvPr/>
        </p:nvCxnSpPr>
        <p:spPr>
          <a:xfrm flipH="1">
            <a:off x="7828386" y="597161"/>
            <a:ext cx="3898796" cy="0"/>
          </a:xfrm>
          <a:prstGeom prst="line">
            <a:avLst/>
          </a:prstGeom>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80D58D47-2C50-415C-8A4F-A86E1373DE8F}"/>
              </a:ext>
            </a:extLst>
          </p:cNvPr>
          <p:cNvSpPr txBox="1"/>
          <p:nvPr/>
        </p:nvSpPr>
        <p:spPr>
          <a:xfrm>
            <a:off x="7744409" y="6324808"/>
            <a:ext cx="3982771" cy="400110"/>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Left: a group of students discussing an artwork with a MAMA educator in the 2023 Collection exhibition </a:t>
            </a:r>
            <a:r>
              <a:rPr lang="en-US" sz="1000" i="1" dirty="0">
                <a:latin typeface="Arial" panose="020B0604020202020204" pitchFamily="34" charset="0"/>
                <a:cs typeface="Arial" panose="020B0604020202020204" pitchFamily="34" charset="0"/>
              </a:rPr>
              <a:t>Home</a:t>
            </a:r>
            <a:r>
              <a:rPr lang="en-US" sz="1000" dirty="0">
                <a:latin typeface="Arial" panose="020B0604020202020204" pitchFamily="34" charset="0"/>
                <a:cs typeface="Arial" panose="020B0604020202020204" pitchFamily="34" charset="0"/>
              </a:rPr>
              <a:t>.</a:t>
            </a:r>
            <a:endParaRPr lang="en-AU" sz="1000" i="1" dirty="0">
              <a:latin typeface="Arial" panose="020B0604020202020204" pitchFamily="34" charset="0"/>
              <a:cs typeface="Arial" panose="020B0604020202020204" pitchFamily="34" charset="0"/>
            </a:endParaRPr>
          </a:p>
        </p:txBody>
      </p:sp>
      <p:pic>
        <p:nvPicPr>
          <p:cNvPr id="13" name="Picture 12" descr="A group of children sitting on the floor in front of a group of people&#10;&#10;Description automatically generated with low confidence">
            <a:extLst>
              <a:ext uri="{FF2B5EF4-FFF2-40B4-BE49-F238E27FC236}">
                <a16:creationId xmlns:a16="http://schemas.microsoft.com/office/drawing/2014/main" id="{8EE39548-C255-3ABC-94EA-34A829C098F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48795" y="1125415"/>
            <a:ext cx="6910177" cy="5182633"/>
          </a:xfrm>
          <a:prstGeom prst="rect">
            <a:avLst/>
          </a:prstGeom>
        </p:spPr>
      </p:pic>
    </p:spTree>
    <p:extLst>
      <p:ext uri="{BB962C8B-B14F-4D97-AF65-F5344CB8AC3E}">
        <p14:creationId xmlns:p14="http://schemas.microsoft.com/office/powerpoint/2010/main" val="14947884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C23368-4B76-01E6-2D37-7126ECD9EA69}"/>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A28230F3-9988-0C07-FEEA-8BE35CDD0C0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426117" y="399842"/>
            <a:ext cx="2301063" cy="107234"/>
          </a:xfrm>
          <a:prstGeom prst="rect">
            <a:avLst/>
          </a:prstGeom>
        </p:spPr>
      </p:pic>
      <p:pic>
        <p:nvPicPr>
          <p:cNvPr id="5" name="Picture 4">
            <a:extLst>
              <a:ext uri="{FF2B5EF4-FFF2-40B4-BE49-F238E27FC236}">
                <a16:creationId xmlns:a16="http://schemas.microsoft.com/office/drawing/2014/main" id="{F5713F4E-9461-A392-7BEA-A24323CF797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6200000">
            <a:off x="-304215" y="4910117"/>
            <a:ext cx="816248" cy="207818"/>
          </a:xfrm>
          <a:prstGeom prst="rect">
            <a:avLst/>
          </a:prstGeom>
        </p:spPr>
      </p:pic>
      <p:cxnSp>
        <p:nvCxnSpPr>
          <p:cNvPr id="6" name="Straight Connector 5">
            <a:extLst>
              <a:ext uri="{FF2B5EF4-FFF2-40B4-BE49-F238E27FC236}">
                <a16:creationId xmlns:a16="http://schemas.microsoft.com/office/drawing/2014/main" id="{8C43727C-9522-C75C-B877-89D8A6B3BA05}"/>
              </a:ext>
            </a:extLst>
          </p:cNvPr>
          <p:cNvCxnSpPr>
            <a:cxnSpLocks/>
          </p:cNvCxnSpPr>
          <p:nvPr/>
        </p:nvCxnSpPr>
        <p:spPr>
          <a:xfrm flipH="1">
            <a:off x="7828386" y="6260839"/>
            <a:ext cx="3898797" cy="0"/>
          </a:xfrm>
          <a:prstGeom prst="line">
            <a:avLst/>
          </a:prstGeom>
        </p:spPr>
        <p:style>
          <a:lnRef idx="1">
            <a:schemeClr val="dk1"/>
          </a:lnRef>
          <a:fillRef idx="0">
            <a:schemeClr val="dk1"/>
          </a:fillRef>
          <a:effectRef idx="0">
            <a:schemeClr val="dk1"/>
          </a:effectRef>
          <a:fontRef idx="minor">
            <a:schemeClr val="tx1"/>
          </a:fontRef>
        </p:style>
      </p:cxnSp>
      <p:sp>
        <p:nvSpPr>
          <p:cNvPr id="7" name="TextBox 6">
            <a:extLst>
              <a:ext uri="{FF2B5EF4-FFF2-40B4-BE49-F238E27FC236}">
                <a16:creationId xmlns:a16="http://schemas.microsoft.com/office/drawing/2014/main" id="{B67478CD-25C0-5C8F-0F1F-32F80B2B39DE}"/>
              </a:ext>
            </a:extLst>
          </p:cNvPr>
          <p:cNvSpPr txBox="1"/>
          <p:nvPr/>
        </p:nvSpPr>
        <p:spPr>
          <a:xfrm>
            <a:off x="7744411" y="1226478"/>
            <a:ext cx="3898795" cy="3939540"/>
          </a:xfrm>
          <a:prstGeom prst="rect">
            <a:avLst/>
          </a:prstGeom>
          <a:noFill/>
        </p:spPr>
        <p:txBody>
          <a:bodyPr wrap="square" rtlCol="0">
            <a:spAutoFit/>
          </a:bodyPr>
          <a:lstStyle/>
          <a:p>
            <a:r>
              <a:rPr lang="en-US" sz="2500" b="0" i="0" dirty="0">
                <a:solidFill>
                  <a:srgbClr val="000000"/>
                </a:solidFill>
                <a:effectLst/>
                <a:latin typeface="Arial" panose="020B0604020202020204" pitchFamily="34" charset="0"/>
                <a:cs typeface="Arial" panose="020B0604020202020204" pitchFamily="34" charset="0"/>
              </a:rPr>
              <a:t>Some artworks will look familiar, others will look unfamiliar. The gallery spaces might be light and others might be dark. We will enter the spaces slowly so we have time to get used to our surroundings. We are safe. </a:t>
            </a:r>
            <a:endParaRPr lang="en-AU" sz="2500" dirty="0">
              <a:latin typeface="Arial" panose="020B0604020202020204" pitchFamily="34" charset="0"/>
              <a:cs typeface="Arial" panose="020B0604020202020204" pitchFamily="34" charset="0"/>
            </a:endParaRPr>
          </a:p>
        </p:txBody>
      </p:sp>
      <p:cxnSp>
        <p:nvCxnSpPr>
          <p:cNvPr id="8" name="Straight Connector 7">
            <a:extLst>
              <a:ext uri="{FF2B5EF4-FFF2-40B4-BE49-F238E27FC236}">
                <a16:creationId xmlns:a16="http://schemas.microsoft.com/office/drawing/2014/main" id="{86C19822-F1C6-6FCE-91C2-D052D452AB60}"/>
              </a:ext>
            </a:extLst>
          </p:cNvPr>
          <p:cNvCxnSpPr>
            <a:cxnSpLocks/>
          </p:cNvCxnSpPr>
          <p:nvPr/>
        </p:nvCxnSpPr>
        <p:spPr>
          <a:xfrm flipH="1">
            <a:off x="7828386" y="597161"/>
            <a:ext cx="3898796" cy="0"/>
          </a:xfrm>
          <a:prstGeom prst="line">
            <a:avLst/>
          </a:prstGeom>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5E1DC5E5-11B6-1A58-0EDD-8EBAEAF8D0F4}"/>
              </a:ext>
            </a:extLst>
          </p:cNvPr>
          <p:cNvSpPr txBox="1"/>
          <p:nvPr/>
        </p:nvSpPr>
        <p:spPr>
          <a:xfrm>
            <a:off x="7744411" y="6264680"/>
            <a:ext cx="3982771" cy="246221"/>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Left: </a:t>
            </a:r>
            <a:r>
              <a:rPr lang="en-US" sz="1000" i="1" dirty="0">
                <a:latin typeface="Arial" panose="020B0604020202020204" pitchFamily="34" charset="0"/>
                <a:cs typeface="Arial" panose="020B0604020202020204" pitchFamily="34" charset="0"/>
              </a:rPr>
              <a:t>A fever of a memory</a:t>
            </a:r>
            <a:r>
              <a:rPr lang="en-US" sz="1000" dirty="0">
                <a:latin typeface="Arial" panose="020B0604020202020204" pitchFamily="34" charset="0"/>
                <a:cs typeface="Arial" panose="020B0604020202020204" pitchFamily="34" charset="0"/>
              </a:rPr>
              <a:t>, curated by Talia Smith. Level 1. </a:t>
            </a:r>
            <a:endParaRPr lang="en-AU" sz="1000" i="1" dirty="0">
              <a:latin typeface="Arial" panose="020B0604020202020204" pitchFamily="34" charset="0"/>
              <a:cs typeface="Arial" panose="020B0604020202020204" pitchFamily="34" charset="0"/>
            </a:endParaRPr>
          </a:p>
        </p:txBody>
      </p:sp>
      <p:pic>
        <p:nvPicPr>
          <p:cNvPr id="12" name="Picture 11" descr="A room with art and pictures&#10;&#10;AI-generated content may be incorrect.">
            <a:extLst>
              <a:ext uri="{FF2B5EF4-FFF2-40B4-BE49-F238E27FC236}">
                <a16:creationId xmlns:a16="http://schemas.microsoft.com/office/drawing/2014/main" id="{C2120C25-3AA3-331F-E79E-04E94A518A7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4818" y="1371600"/>
            <a:ext cx="6533449" cy="4900087"/>
          </a:xfrm>
          <a:prstGeom prst="rect">
            <a:avLst/>
          </a:prstGeom>
        </p:spPr>
      </p:pic>
    </p:spTree>
    <p:extLst>
      <p:ext uri="{BB962C8B-B14F-4D97-AF65-F5344CB8AC3E}">
        <p14:creationId xmlns:p14="http://schemas.microsoft.com/office/powerpoint/2010/main" val="15998577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C29CDD2-FC15-4BF2-890C-894B5D7D106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426117" y="399842"/>
            <a:ext cx="2301063" cy="107234"/>
          </a:xfrm>
          <a:prstGeom prst="rect">
            <a:avLst/>
          </a:prstGeom>
        </p:spPr>
      </p:pic>
      <p:pic>
        <p:nvPicPr>
          <p:cNvPr id="5" name="Picture 4">
            <a:extLst>
              <a:ext uri="{FF2B5EF4-FFF2-40B4-BE49-F238E27FC236}">
                <a16:creationId xmlns:a16="http://schemas.microsoft.com/office/drawing/2014/main" id="{C1D34D48-11AE-42C3-9A87-C18B7947DB8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6200000">
            <a:off x="-304215" y="4910117"/>
            <a:ext cx="816248" cy="207818"/>
          </a:xfrm>
          <a:prstGeom prst="rect">
            <a:avLst/>
          </a:prstGeom>
        </p:spPr>
      </p:pic>
      <p:cxnSp>
        <p:nvCxnSpPr>
          <p:cNvPr id="6" name="Straight Connector 5">
            <a:extLst>
              <a:ext uri="{FF2B5EF4-FFF2-40B4-BE49-F238E27FC236}">
                <a16:creationId xmlns:a16="http://schemas.microsoft.com/office/drawing/2014/main" id="{911FA802-1E04-42B9-920C-D3560F9B69D9}"/>
              </a:ext>
            </a:extLst>
          </p:cNvPr>
          <p:cNvCxnSpPr>
            <a:cxnSpLocks/>
          </p:cNvCxnSpPr>
          <p:nvPr/>
        </p:nvCxnSpPr>
        <p:spPr>
          <a:xfrm flipH="1">
            <a:off x="7828384" y="6311442"/>
            <a:ext cx="3898797" cy="0"/>
          </a:xfrm>
          <a:prstGeom prst="line">
            <a:avLst/>
          </a:prstGeom>
        </p:spPr>
        <p:style>
          <a:lnRef idx="1">
            <a:schemeClr val="dk1"/>
          </a:lnRef>
          <a:fillRef idx="0">
            <a:schemeClr val="dk1"/>
          </a:fillRef>
          <a:effectRef idx="0">
            <a:schemeClr val="dk1"/>
          </a:effectRef>
          <a:fontRef idx="minor">
            <a:schemeClr val="tx1"/>
          </a:fontRef>
        </p:style>
      </p:cxnSp>
      <p:sp>
        <p:nvSpPr>
          <p:cNvPr id="7" name="TextBox 6">
            <a:extLst>
              <a:ext uri="{FF2B5EF4-FFF2-40B4-BE49-F238E27FC236}">
                <a16:creationId xmlns:a16="http://schemas.microsoft.com/office/drawing/2014/main" id="{A4333069-3C82-414F-904D-49EDA43EF98B}"/>
              </a:ext>
            </a:extLst>
          </p:cNvPr>
          <p:cNvSpPr txBox="1"/>
          <p:nvPr/>
        </p:nvSpPr>
        <p:spPr>
          <a:xfrm>
            <a:off x="7744409" y="1427203"/>
            <a:ext cx="3898795" cy="4324261"/>
          </a:xfrm>
          <a:prstGeom prst="rect">
            <a:avLst/>
          </a:prstGeom>
          <a:noFill/>
        </p:spPr>
        <p:txBody>
          <a:bodyPr wrap="square" rtlCol="0">
            <a:spAutoFit/>
          </a:bodyPr>
          <a:lstStyle/>
          <a:p>
            <a:r>
              <a:rPr lang="en-AU" sz="2500" dirty="0">
                <a:latin typeface="Arial" panose="020B0604020202020204" pitchFamily="34" charset="0"/>
                <a:ea typeface="Calibri" panose="020F0502020204030204" pitchFamily="34" charset="0"/>
                <a:cs typeface="Arial" panose="020B0604020202020204" pitchFamily="34" charset="0"/>
              </a:rPr>
              <a:t>2. </a:t>
            </a:r>
            <a:r>
              <a:rPr lang="en-US" sz="2500" dirty="0">
                <a:latin typeface="Arial" panose="020B0604020202020204" pitchFamily="34" charset="0"/>
                <a:cs typeface="Arial" panose="020B0604020202020204" pitchFamily="34" charset="0"/>
              </a:rPr>
              <a:t>We stay close to our guide, teacher or grown up. </a:t>
            </a:r>
            <a:br>
              <a:rPr lang="en-US" sz="2500" dirty="0">
                <a:latin typeface="Arial" panose="020B0604020202020204" pitchFamily="34" charset="0"/>
                <a:cs typeface="Arial" panose="020B0604020202020204" pitchFamily="34" charset="0"/>
              </a:rPr>
            </a:br>
            <a:br>
              <a:rPr lang="en-US" sz="2500" dirty="0">
                <a:latin typeface="Arial" panose="020B0604020202020204" pitchFamily="34" charset="0"/>
                <a:cs typeface="Arial" panose="020B0604020202020204" pitchFamily="34" charset="0"/>
              </a:rPr>
            </a:br>
            <a:r>
              <a:rPr lang="en-US" sz="2500" b="0" i="0" dirty="0">
                <a:solidFill>
                  <a:srgbClr val="000000"/>
                </a:solidFill>
                <a:effectLst/>
                <a:latin typeface="Arial" panose="020B0604020202020204" pitchFamily="34" charset="0"/>
                <a:cs typeface="Arial" panose="020B0604020202020204" pitchFamily="34" charset="0"/>
              </a:rPr>
              <a:t>Make sure that you remain in a group when walking around the spaces. We walk (not run!) to avoid hurting ourselves, others and our surroundings. </a:t>
            </a:r>
            <a:endParaRPr lang="en-AU" sz="2500" dirty="0">
              <a:latin typeface="Arial" panose="020B0604020202020204" pitchFamily="34" charset="0"/>
              <a:cs typeface="Arial" panose="020B0604020202020204" pitchFamily="34" charset="0"/>
            </a:endParaRPr>
          </a:p>
        </p:txBody>
      </p:sp>
      <p:cxnSp>
        <p:nvCxnSpPr>
          <p:cNvPr id="8" name="Straight Connector 7">
            <a:extLst>
              <a:ext uri="{FF2B5EF4-FFF2-40B4-BE49-F238E27FC236}">
                <a16:creationId xmlns:a16="http://schemas.microsoft.com/office/drawing/2014/main" id="{C57B6A4A-6518-47C7-83F3-D49BEE3D5157}"/>
              </a:ext>
            </a:extLst>
          </p:cNvPr>
          <p:cNvCxnSpPr>
            <a:cxnSpLocks/>
          </p:cNvCxnSpPr>
          <p:nvPr/>
        </p:nvCxnSpPr>
        <p:spPr>
          <a:xfrm flipH="1">
            <a:off x="7828386" y="597161"/>
            <a:ext cx="3898796" cy="0"/>
          </a:xfrm>
          <a:prstGeom prst="line">
            <a:avLst/>
          </a:prstGeom>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80D58D47-2C50-415C-8A4F-A86E1373DE8F}"/>
              </a:ext>
            </a:extLst>
          </p:cNvPr>
          <p:cNvSpPr txBox="1"/>
          <p:nvPr/>
        </p:nvSpPr>
        <p:spPr>
          <a:xfrm>
            <a:off x="7744409" y="6324808"/>
            <a:ext cx="3982771" cy="400110"/>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Left: a group of school students in one line, following a MAMA educator down the stairs. </a:t>
            </a:r>
            <a:endParaRPr lang="en-AU" sz="1000" i="1" dirty="0">
              <a:latin typeface="Arial" panose="020B0604020202020204" pitchFamily="34" charset="0"/>
              <a:cs typeface="Arial" panose="020B0604020202020204" pitchFamily="34" charset="0"/>
            </a:endParaRPr>
          </a:p>
        </p:txBody>
      </p:sp>
      <p:pic>
        <p:nvPicPr>
          <p:cNvPr id="3" name="Picture 2" descr="A group of people on a staircase&#10;&#10;Description automatically generated">
            <a:extLst>
              <a:ext uri="{FF2B5EF4-FFF2-40B4-BE49-F238E27FC236}">
                <a16:creationId xmlns:a16="http://schemas.microsoft.com/office/drawing/2014/main" id="{661ECA9A-E7BB-896C-A1C3-B46C7ED8E10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48796" y="1528424"/>
            <a:ext cx="6209625" cy="4657219"/>
          </a:xfrm>
          <a:prstGeom prst="rect">
            <a:avLst/>
          </a:prstGeom>
        </p:spPr>
      </p:pic>
    </p:spTree>
    <p:extLst>
      <p:ext uri="{BB962C8B-B14F-4D97-AF65-F5344CB8AC3E}">
        <p14:creationId xmlns:p14="http://schemas.microsoft.com/office/powerpoint/2010/main" val="11860366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C29CDD2-FC15-4BF2-890C-894B5D7D106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426117" y="399842"/>
            <a:ext cx="2301063" cy="107234"/>
          </a:xfrm>
          <a:prstGeom prst="rect">
            <a:avLst/>
          </a:prstGeom>
        </p:spPr>
      </p:pic>
      <p:pic>
        <p:nvPicPr>
          <p:cNvPr id="5" name="Picture 4">
            <a:extLst>
              <a:ext uri="{FF2B5EF4-FFF2-40B4-BE49-F238E27FC236}">
                <a16:creationId xmlns:a16="http://schemas.microsoft.com/office/drawing/2014/main" id="{C1D34D48-11AE-42C3-9A87-C18B7947DB8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6200000">
            <a:off x="-304215" y="4910117"/>
            <a:ext cx="816248" cy="207818"/>
          </a:xfrm>
          <a:prstGeom prst="rect">
            <a:avLst/>
          </a:prstGeom>
        </p:spPr>
      </p:pic>
      <p:cxnSp>
        <p:nvCxnSpPr>
          <p:cNvPr id="6" name="Straight Connector 5">
            <a:extLst>
              <a:ext uri="{FF2B5EF4-FFF2-40B4-BE49-F238E27FC236}">
                <a16:creationId xmlns:a16="http://schemas.microsoft.com/office/drawing/2014/main" id="{911FA802-1E04-42B9-920C-D3560F9B69D9}"/>
              </a:ext>
            </a:extLst>
          </p:cNvPr>
          <p:cNvCxnSpPr>
            <a:cxnSpLocks/>
          </p:cNvCxnSpPr>
          <p:nvPr/>
        </p:nvCxnSpPr>
        <p:spPr>
          <a:xfrm flipH="1">
            <a:off x="7828384" y="6311442"/>
            <a:ext cx="3898797" cy="0"/>
          </a:xfrm>
          <a:prstGeom prst="line">
            <a:avLst/>
          </a:prstGeom>
        </p:spPr>
        <p:style>
          <a:lnRef idx="1">
            <a:schemeClr val="dk1"/>
          </a:lnRef>
          <a:fillRef idx="0">
            <a:schemeClr val="dk1"/>
          </a:fillRef>
          <a:effectRef idx="0">
            <a:schemeClr val="dk1"/>
          </a:effectRef>
          <a:fontRef idx="minor">
            <a:schemeClr val="tx1"/>
          </a:fontRef>
        </p:style>
      </p:cxnSp>
      <p:sp>
        <p:nvSpPr>
          <p:cNvPr id="7" name="TextBox 6">
            <a:extLst>
              <a:ext uri="{FF2B5EF4-FFF2-40B4-BE49-F238E27FC236}">
                <a16:creationId xmlns:a16="http://schemas.microsoft.com/office/drawing/2014/main" id="{A4333069-3C82-414F-904D-49EDA43EF98B}"/>
              </a:ext>
            </a:extLst>
          </p:cNvPr>
          <p:cNvSpPr txBox="1"/>
          <p:nvPr/>
        </p:nvSpPr>
        <p:spPr>
          <a:xfrm>
            <a:off x="7744407" y="1512211"/>
            <a:ext cx="3898795" cy="2015936"/>
          </a:xfrm>
          <a:prstGeom prst="rect">
            <a:avLst/>
          </a:prstGeom>
          <a:noFill/>
        </p:spPr>
        <p:txBody>
          <a:bodyPr wrap="square" rtlCol="0">
            <a:spAutoFit/>
          </a:bodyPr>
          <a:lstStyle/>
          <a:p>
            <a:r>
              <a:rPr lang="en-AU" sz="2500" dirty="0">
                <a:latin typeface="Arial" panose="020B0604020202020204" pitchFamily="34" charset="0"/>
                <a:ea typeface="Calibri" panose="020F0502020204030204" pitchFamily="34" charset="0"/>
                <a:cs typeface="Arial" panose="020B0604020202020204" pitchFamily="34" charset="0"/>
              </a:rPr>
              <a:t>The Museum is located on Wiradjuri Country. We pay our respects to all Elders past, present and emerging. </a:t>
            </a:r>
            <a:endParaRPr lang="en-AU" sz="2500" b="1" dirty="0">
              <a:latin typeface="Arial" panose="020B0604020202020204" pitchFamily="34" charset="0"/>
              <a:cs typeface="Arial" panose="020B0604020202020204" pitchFamily="34" charset="0"/>
            </a:endParaRPr>
          </a:p>
        </p:txBody>
      </p:sp>
      <p:cxnSp>
        <p:nvCxnSpPr>
          <p:cNvPr id="8" name="Straight Connector 7">
            <a:extLst>
              <a:ext uri="{FF2B5EF4-FFF2-40B4-BE49-F238E27FC236}">
                <a16:creationId xmlns:a16="http://schemas.microsoft.com/office/drawing/2014/main" id="{C57B6A4A-6518-47C7-83F3-D49BEE3D5157}"/>
              </a:ext>
            </a:extLst>
          </p:cNvPr>
          <p:cNvCxnSpPr>
            <a:cxnSpLocks/>
          </p:cNvCxnSpPr>
          <p:nvPr/>
        </p:nvCxnSpPr>
        <p:spPr>
          <a:xfrm flipH="1">
            <a:off x="7828386" y="597161"/>
            <a:ext cx="3898796" cy="0"/>
          </a:xfrm>
          <a:prstGeom prst="line">
            <a:avLst/>
          </a:prstGeom>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80D58D47-2C50-415C-8A4F-A86E1373DE8F}"/>
              </a:ext>
            </a:extLst>
          </p:cNvPr>
          <p:cNvSpPr txBox="1"/>
          <p:nvPr/>
        </p:nvSpPr>
        <p:spPr>
          <a:xfrm>
            <a:off x="7744407" y="6325522"/>
            <a:ext cx="3982771" cy="400110"/>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Left: Lorraine Connelly-Northey, </a:t>
            </a:r>
            <a:r>
              <a:rPr lang="en-US" sz="1000" i="1" dirty="0">
                <a:latin typeface="Arial" panose="020B0604020202020204" pitchFamily="34" charset="0"/>
                <a:cs typeface="Arial" panose="020B0604020202020204" pitchFamily="34" charset="0"/>
              </a:rPr>
              <a:t>On Country</a:t>
            </a:r>
            <a:r>
              <a:rPr lang="en-US" sz="1000" dirty="0">
                <a:latin typeface="Arial" panose="020B0604020202020204" pitchFamily="34" charset="0"/>
                <a:cs typeface="Arial" panose="020B0604020202020204" pitchFamily="34" charset="0"/>
              </a:rPr>
              <a:t>, 2017</a:t>
            </a:r>
            <a:br>
              <a:rPr lang="en-US" sz="1000" dirty="0">
                <a:latin typeface="Arial" panose="020B0604020202020204" pitchFamily="34" charset="0"/>
                <a:cs typeface="Arial" panose="020B0604020202020204" pitchFamily="34" charset="0"/>
              </a:rPr>
            </a:br>
            <a:r>
              <a:rPr lang="en-US" sz="1000" dirty="0">
                <a:latin typeface="Arial" panose="020B0604020202020204" pitchFamily="34" charset="0"/>
                <a:cs typeface="Arial" panose="020B0604020202020204" pitchFamily="34" charset="0"/>
              </a:rPr>
              <a:t>Photo: Jeremy Weihrauch </a:t>
            </a:r>
            <a:endParaRPr lang="en-AU" sz="1000" i="1" dirty="0">
              <a:latin typeface="Arial" panose="020B0604020202020204" pitchFamily="34" charset="0"/>
              <a:cs typeface="Arial" panose="020B0604020202020204" pitchFamily="34" charset="0"/>
            </a:endParaRPr>
          </a:p>
        </p:txBody>
      </p:sp>
      <p:pic>
        <p:nvPicPr>
          <p:cNvPr id="11" name="Picture 10">
            <a:extLst>
              <a:ext uri="{FF2B5EF4-FFF2-40B4-BE49-F238E27FC236}">
                <a16:creationId xmlns:a16="http://schemas.microsoft.com/office/drawing/2014/main" id="{19A7EF29-ADAD-FC2A-86BA-F0426A81D29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48798" y="1633491"/>
            <a:ext cx="6800588" cy="4539754"/>
          </a:xfrm>
          <a:prstGeom prst="rect">
            <a:avLst/>
          </a:prstGeom>
        </p:spPr>
      </p:pic>
    </p:spTree>
    <p:extLst>
      <p:ext uri="{BB962C8B-B14F-4D97-AF65-F5344CB8AC3E}">
        <p14:creationId xmlns:p14="http://schemas.microsoft.com/office/powerpoint/2010/main" val="1347411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C29CDD2-FC15-4BF2-890C-894B5D7D106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426117" y="399842"/>
            <a:ext cx="2301063" cy="107234"/>
          </a:xfrm>
          <a:prstGeom prst="rect">
            <a:avLst/>
          </a:prstGeom>
        </p:spPr>
      </p:pic>
      <p:pic>
        <p:nvPicPr>
          <p:cNvPr id="5" name="Picture 4">
            <a:extLst>
              <a:ext uri="{FF2B5EF4-FFF2-40B4-BE49-F238E27FC236}">
                <a16:creationId xmlns:a16="http://schemas.microsoft.com/office/drawing/2014/main" id="{C1D34D48-11AE-42C3-9A87-C18B7947DB8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6200000">
            <a:off x="-304215" y="4910117"/>
            <a:ext cx="816248" cy="207818"/>
          </a:xfrm>
          <a:prstGeom prst="rect">
            <a:avLst/>
          </a:prstGeom>
        </p:spPr>
      </p:pic>
      <p:cxnSp>
        <p:nvCxnSpPr>
          <p:cNvPr id="6" name="Straight Connector 5">
            <a:extLst>
              <a:ext uri="{FF2B5EF4-FFF2-40B4-BE49-F238E27FC236}">
                <a16:creationId xmlns:a16="http://schemas.microsoft.com/office/drawing/2014/main" id="{911FA802-1E04-42B9-920C-D3560F9B69D9}"/>
              </a:ext>
            </a:extLst>
          </p:cNvPr>
          <p:cNvCxnSpPr>
            <a:cxnSpLocks/>
          </p:cNvCxnSpPr>
          <p:nvPr/>
        </p:nvCxnSpPr>
        <p:spPr>
          <a:xfrm flipH="1">
            <a:off x="7828384" y="6260839"/>
            <a:ext cx="3898797" cy="0"/>
          </a:xfrm>
          <a:prstGeom prst="line">
            <a:avLst/>
          </a:prstGeom>
        </p:spPr>
        <p:style>
          <a:lnRef idx="1">
            <a:schemeClr val="dk1"/>
          </a:lnRef>
          <a:fillRef idx="0">
            <a:schemeClr val="dk1"/>
          </a:fillRef>
          <a:effectRef idx="0">
            <a:schemeClr val="dk1"/>
          </a:effectRef>
          <a:fontRef idx="minor">
            <a:schemeClr val="tx1"/>
          </a:fontRef>
        </p:style>
      </p:cxnSp>
      <p:sp>
        <p:nvSpPr>
          <p:cNvPr id="7" name="TextBox 6">
            <a:extLst>
              <a:ext uri="{FF2B5EF4-FFF2-40B4-BE49-F238E27FC236}">
                <a16:creationId xmlns:a16="http://schemas.microsoft.com/office/drawing/2014/main" id="{A4333069-3C82-414F-904D-49EDA43EF98B}"/>
              </a:ext>
            </a:extLst>
          </p:cNvPr>
          <p:cNvSpPr txBox="1"/>
          <p:nvPr/>
        </p:nvSpPr>
        <p:spPr>
          <a:xfrm>
            <a:off x="7744409" y="1318920"/>
            <a:ext cx="3898795" cy="3939540"/>
          </a:xfrm>
          <a:prstGeom prst="rect">
            <a:avLst/>
          </a:prstGeom>
          <a:noFill/>
        </p:spPr>
        <p:txBody>
          <a:bodyPr wrap="square" rtlCol="0">
            <a:spAutoFit/>
          </a:bodyPr>
          <a:lstStyle/>
          <a:p>
            <a:r>
              <a:rPr lang="en-AU" sz="2500" dirty="0">
                <a:latin typeface="Arial" panose="020B0604020202020204" pitchFamily="34" charset="0"/>
                <a:ea typeface="Calibri" panose="020F0502020204030204" pitchFamily="34" charset="0"/>
                <a:cs typeface="Arial" panose="020B0604020202020204" pitchFamily="34" charset="0"/>
              </a:rPr>
              <a:t>3. We look with our eyes and don’t touch the artwork.</a:t>
            </a:r>
          </a:p>
          <a:p>
            <a:endParaRPr lang="en-AU" sz="2500" dirty="0">
              <a:latin typeface="Arial" panose="020B0604020202020204" pitchFamily="34" charset="0"/>
              <a:ea typeface="Calibri" panose="020F0502020204030204" pitchFamily="34" charset="0"/>
              <a:cs typeface="Arial" panose="020B0604020202020204" pitchFamily="34" charset="0"/>
            </a:endParaRPr>
          </a:p>
          <a:p>
            <a:r>
              <a:rPr lang="en-AU" sz="2500" dirty="0">
                <a:latin typeface="Arial" panose="020B0604020202020204" pitchFamily="34" charset="0"/>
                <a:ea typeface="Calibri" panose="020F0502020204030204" pitchFamily="34" charset="0"/>
                <a:cs typeface="Arial" panose="020B0604020202020204" pitchFamily="34" charset="0"/>
              </a:rPr>
              <a:t>We leave space between us and the artwork to avoid hurting the artwork and ourselves. A giant step is a good amount of space to leave. </a:t>
            </a:r>
          </a:p>
        </p:txBody>
      </p:sp>
      <p:cxnSp>
        <p:nvCxnSpPr>
          <p:cNvPr id="8" name="Straight Connector 7">
            <a:extLst>
              <a:ext uri="{FF2B5EF4-FFF2-40B4-BE49-F238E27FC236}">
                <a16:creationId xmlns:a16="http://schemas.microsoft.com/office/drawing/2014/main" id="{C57B6A4A-6518-47C7-83F3-D49BEE3D5157}"/>
              </a:ext>
            </a:extLst>
          </p:cNvPr>
          <p:cNvCxnSpPr>
            <a:cxnSpLocks/>
          </p:cNvCxnSpPr>
          <p:nvPr/>
        </p:nvCxnSpPr>
        <p:spPr>
          <a:xfrm flipH="1">
            <a:off x="7828386" y="597161"/>
            <a:ext cx="3898796" cy="0"/>
          </a:xfrm>
          <a:prstGeom prst="line">
            <a:avLst/>
          </a:prstGeom>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80D58D47-2C50-415C-8A4F-A86E1373DE8F}"/>
              </a:ext>
            </a:extLst>
          </p:cNvPr>
          <p:cNvSpPr txBox="1"/>
          <p:nvPr/>
        </p:nvSpPr>
        <p:spPr>
          <a:xfrm>
            <a:off x="7744409" y="6270364"/>
            <a:ext cx="3982771" cy="400110"/>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Left: </a:t>
            </a:r>
            <a:r>
              <a:rPr lang="en-US" sz="1000" i="1" dirty="0">
                <a:latin typeface="Arial" panose="020B0604020202020204" pitchFamily="34" charset="0"/>
                <a:cs typeface="Arial" panose="020B0604020202020204" pitchFamily="34" charset="0"/>
              </a:rPr>
              <a:t>George Street</a:t>
            </a:r>
            <a:r>
              <a:rPr lang="en-US" sz="1000" dirty="0">
                <a:latin typeface="Arial" panose="020B0604020202020204" pitchFamily="34" charset="0"/>
                <a:cs typeface="Arial" panose="020B0604020202020204" pitchFamily="34" charset="0"/>
              </a:rPr>
              <a:t> installation view, Murray Art Museum Albury 2025. </a:t>
            </a:r>
            <a:endParaRPr lang="en-AU" sz="1000" i="1" dirty="0">
              <a:latin typeface="Arial" panose="020B0604020202020204" pitchFamily="34" charset="0"/>
              <a:cs typeface="Arial" panose="020B0604020202020204" pitchFamily="34" charset="0"/>
            </a:endParaRPr>
          </a:p>
        </p:txBody>
      </p:sp>
      <p:pic>
        <p:nvPicPr>
          <p:cNvPr id="3" name="Picture 2" descr="A room with art gallery&#10;&#10;AI-generated content may be incorrect.">
            <a:extLst>
              <a:ext uri="{FF2B5EF4-FFF2-40B4-BE49-F238E27FC236}">
                <a16:creationId xmlns:a16="http://schemas.microsoft.com/office/drawing/2014/main" id="{1E60A235-F5EB-C60B-B76D-3182D77DA7B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8796" y="1285427"/>
            <a:ext cx="6633883" cy="4975412"/>
          </a:xfrm>
          <a:prstGeom prst="rect">
            <a:avLst/>
          </a:prstGeom>
        </p:spPr>
      </p:pic>
    </p:spTree>
    <p:extLst>
      <p:ext uri="{BB962C8B-B14F-4D97-AF65-F5344CB8AC3E}">
        <p14:creationId xmlns:p14="http://schemas.microsoft.com/office/powerpoint/2010/main" val="9481533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C29CDD2-FC15-4BF2-890C-894B5D7D106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426117" y="399842"/>
            <a:ext cx="2301063" cy="107234"/>
          </a:xfrm>
          <a:prstGeom prst="rect">
            <a:avLst/>
          </a:prstGeom>
        </p:spPr>
      </p:pic>
      <p:pic>
        <p:nvPicPr>
          <p:cNvPr id="5" name="Picture 4">
            <a:extLst>
              <a:ext uri="{FF2B5EF4-FFF2-40B4-BE49-F238E27FC236}">
                <a16:creationId xmlns:a16="http://schemas.microsoft.com/office/drawing/2014/main" id="{C1D34D48-11AE-42C3-9A87-C18B7947DB8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6200000">
            <a:off x="-304215" y="4910117"/>
            <a:ext cx="816248" cy="207818"/>
          </a:xfrm>
          <a:prstGeom prst="rect">
            <a:avLst/>
          </a:prstGeom>
        </p:spPr>
      </p:pic>
      <p:cxnSp>
        <p:nvCxnSpPr>
          <p:cNvPr id="6" name="Straight Connector 5">
            <a:extLst>
              <a:ext uri="{FF2B5EF4-FFF2-40B4-BE49-F238E27FC236}">
                <a16:creationId xmlns:a16="http://schemas.microsoft.com/office/drawing/2014/main" id="{911FA802-1E04-42B9-920C-D3560F9B69D9}"/>
              </a:ext>
            </a:extLst>
          </p:cNvPr>
          <p:cNvCxnSpPr>
            <a:cxnSpLocks/>
          </p:cNvCxnSpPr>
          <p:nvPr/>
        </p:nvCxnSpPr>
        <p:spPr>
          <a:xfrm flipH="1">
            <a:off x="7828384" y="6232594"/>
            <a:ext cx="3898797" cy="0"/>
          </a:xfrm>
          <a:prstGeom prst="line">
            <a:avLst/>
          </a:prstGeom>
        </p:spPr>
        <p:style>
          <a:lnRef idx="1">
            <a:schemeClr val="dk1"/>
          </a:lnRef>
          <a:fillRef idx="0">
            <a:schemeClr val="dk1"/>
          </a:fillRef>
          <a:effectRef idx="0">
            <a:schemeClr val="dk1"/>
          </a:effectRef>
          <a:fontRef idx="minor">
            <a:schemeClr val="tx1"/>
          </a:fontRef>
        </p:style>
      </p:cxnSp>
      <p:sp>
        <p:nvSpPr>
          <p:cNvPr id="7" name="TextBox 6">
            <a:extLst>
              <a:ext uri="{FF2B5EF4-FFF2-40B4-BE49-F238E27FC236}">
                <a16:creationId xmlns:a16="http://schemas.microsoft.com/office/drawing/2014/main" id="{A4333069-3C82-414F-904D-49EDA43EF98B}"/>
              </a:ext>
            </a:extLst>
          </p:cNvPr>
          <p:cNvSpPr txBox="1"/>
          <p:nvPr/>
        </p:nvSpPr>
        <p:spPr>
          <a:xfrm>
            <a:off x="7744409" y="1015133"/>
            <a:ext cx="3898795" cy="4708981"/>
          </a:xfrm>
          <a:prstGeom prst="rect">
            <a:avLst/>
          </a:prstGeom>
          <a:noFill/>
        </p:spPr>
        <p:txBody>
          <a:bodyPr wrap="square" rtlCol="0">
            <a:spAutoFit/>
          </a:bodyPr>
          <a:lstStyle/>
          <a:p>
            <a:r>
              <a:rPr lang="en-AU" sz="2500" dirty="0">
                <a:latin typeface="Arial" panose="020B0604020202020204" pitchFamily="34" charset="0"/>
                <a:ea typeface="Calibri" panose="020F0502020204030204" pitchFamily="34" charset="0"/>
                <a:cs typeface="Arial" panose="020B0604020202020204" pitchFamily="34" charset="0"/>
              </a:rPr>
              <a:t>4. We are aware of our surroundings. </a:t>
            </a:r>
            <a:br>
              <a:rPr lang="en-AU" sz="2500" dirty="0">
                <a:latin typeface="Arial" panose="020B0604020202020204" pitchFamily="34" charset="0"/>
                <a:ea typeface="Calibri" panose="020F0502020204030204" pitchFamily="34" charset="0"/>
                <a:cs typeface="Arial" panose="020B0604020202020204" pitchFamily="34" charset="0"/>
              </a:rPr>
            </a:br>
            <a:endParaRPr lang="en-AU" sz="2500" b="0" i="0" dirty="0">
              <a:solidFill>
                <a:srgbClr val="000000"/>
              </a:solidFill>
              <a:effectLst/>
              <a:latin typeface="Arial" panose="020B0604020202020204" pitchFamily="34" charset="0"/>
              <a:cs typeface="Arial" panose="020B0604020202020204" pitchFamily="34" charset="0"/>
            </a:endParaRPr>
          </a:p>
          <a:p>
            <a:r>
              <a:rPr lang="en-US" sz="2500" b="0" i="0" dirty="0">
                <a:solidFill>
                  <a:srgbClr val="000000"/>
                </a:solidFill>
                <a:effectLst/>
                <a:latin typeface="Arial" panose="020B0604020202020204" pitchFamily="34" charset="0"/>
                <a:cs typeface="Arial" panose="020B0604020202020204" pitchFamily="34" charset="0"/>
              </a:rPr>
              <a:t>If you find an artwork that you really like and want to have a good look at it, make sure everyone else can see too!</a:t>
            </a:r>
          </a:p>
          <a:p>
            <a:br>
              <a:rPr lang="en-AU" sz="2500" dirty="0">
                <a:latin typeface="Arial" panose="020B0604020202020204" pitchFamily="34" charset="0"/>
                <a:ea typeface="Calibri" panose="020F0502020204030204" pitchFamily="34" charset="0"/>
                <a:cs typeface="Arial" panose="020B0604020202020204" pitchFamily="34" charset="0"/>
              </a:rPr>
            </a:br>
            <a:r>
              <a:rPr lang="en-AU" sz="2500" dirty="0">
                <a:latin typeface="Arial" panose="020B0604020202020204" pitchFamily="34" charset="0"/>
                <a:ea typeface="Calibri" panose="020F0502020204030204" pitchFamily="34" charset="0"/>
                <a:cs typeface="Arial" panose="020B0604020202020204" pitchFamily="34" charset="0"/>
              </a:rPr>
              <a:t>Let your guide know if you need a quiet space. </a:t>
            </a:r>
          </a:p>
          <a:p>
            <a:endParaRPr lang="en-AU" sz="2500" dirty="0">
              <a:latin typeface="Arial" panose="020B0604020202020204" pitchFamily="34" charset="0"/>
              <a:cs typeface="Arial" panose="020B0604020202020204" pitchFamily="34" charset="0"/>
            </a:endParaRPr>
          </a:p>
        </p:txBody>
      </p:sp>
      <p:cxnSp>
        <p:nvCxnSpPr>
          <p:cNvPr id="8" name="Straight Connector 7">
            <a:extLst>
              <a:ext uri="{FF2B5EF4-FFF2-40B4-BE49-F238E27FC236}">
                <a16:creationId xmlns:a16="http://schemas.microsoft.com/office/drawing/2014/main" id="{C57B6A4A-6518-47C7-83F3-D49BEE3D5157}"/>
              </a:ext>
            </a:extLst>
          </p:cNvPr>
          <p:cNvCxnSpPr>
            <a:cxnSpLocks/>
          </p:cNvCxnSpPr>
          <p:nvPr/>
        </p:nvCxnSpPr>
        <p:spPr>
          <a:xfrm flipH="1">
            <a:off x="7828386" y="597161"/>
            <a:ext cx="3898796" cy="0"/>
          </a:xfrm>
          <a:prstGeom prst="line">
            <a:avLst/>
          </a:prstGeom>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80D58D47-2C50-415C-8A4F-A86E1373DE8F}"/>
              </a:ext>
            </a:extLst>
          </p:cNvPr>
          <p:cNvSpPr txBox="1"/>
          <p:nvPr/>
        </p:nvSpPr>
        <p:spPr>
          <a:xfrm>
            <a:off x="7744409" y="6236435"/>
            <a:ext cx="3982771" cy="400110"/>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Left: students sitting in the gallery looking at Sarah McEwan’s exhibition </a:t>
            </a:r>
            <a:r>
              <a:rPr lang="en-US" sz="1000" i="1" dirty="0">
                <a:latin typeface="Arial" panose="020B0604020202020204" pitchFamily="34" charset="0"/>
                <a:cs typeface="Arial" panose="020B0604020202020204" pitchFamily="34" charset="0"/>
              </a:rPr>
              <a:t>Unrequited Love (The Great Magpesis),</a:t>
            </a:r>
            <a:r>
              <a:rPr lang="en-US" sz="1000" dirty="0">
                <a:latin typeface="Arial" panose="020B0604020202020204" pitchFamily="34" charset="0"/>
                <a:cs typeface="Arial" panose="020B0604020202020204" pitchFamily="34" charset="0"/>
              </a:rPr>
              <a:t> 2023</a:t>
            </a:r>
            <a:r>
              <a:rPr lang="en-US" sz="1000" i="1" dirty="0">
                <a:latin typeface="Arial" panose="020B0604020202020204" pitchFamily="34" charset="0"/>
                <a:cs typeface="Arial" panose="020B0604020202020204" pitchFamily="34" charset="0"/>
              </a:rPr>
              <a:t>. </a:t>
            </a:r>
            <a:endParaRPr lang="en-AU" sz="1000" i="1" dirty="0">
              <a:latin typeface="Arial" panose="020B0604020202020204" pitchFamily="34" charset="0"/>
              <a:cs typeface="Arial" panose="020B0604020202020204" pitchFamily="34" charset="0"/>
            </a:endParaRPr>
          </a:p>
        </p:txBody>
      </p:sp>
      <p:pic>
        <p:nvPicPr>
          <p:cNvPr id="9" name="Picture 8" descr="A group of people sitting on the floor&#10;&#10;Description automatically generated">
            <a:extLst>
              <a:ext uri="{FF2B5EF4-FFF2-40B4-BE49-F238E27FC236}">
                <a16:creationId xmlns:a16="http://schemas.microsoft.com/office/drawing/2014/main" id="{D72C3A9D-E736-21DE-535C-2676FAA1118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64819" y="1089094"/>
            <a:ext cx="6858000" cy="5143500"/>
          </a:xfrm>
          <a:prstGeom prst="rect">
            <a:avLst/>
          </a:prstGeom>
        </p:spPr>
      </p:pic>
    </p:spTree>
    <p:extLst>
      <p:ext uri="{BB962C8B-B14F-4D97-AF65-F5344CB8AC3E}">
        <p14:creationId xmlns:p14="http://schemas.microsoft.com/office/powerpoint/2010/main" val="8218448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C29CDD2-FC15-4BF2-890C-894B5D7D106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426117" y="399842"/>
            <a:ext cx="2301063" cy="107234"/>
          </a:xfrm>
          <a:prstGeom prst="rect">
            <a:avLst/>
          </a:prstGeom>
        </p:spPr>
      </p:pic>
      <p:pic>
        <p:nvPicPr>
          <p:cNvPr id="5" name="Picture 4">
            <a:extLst>
              <a:ext uri="{FF2B5EF4-FFF2-40B4-BE49-F238E27FC236}">
                <a16:creationId xmlns:a16="http://schemas.microsoft.com/office/drawing/2014/main" id="{C1D34D48-11AE-42C3-9A87-C18B7947DB8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6200000">
            <a:off x="-304215" y="4910117"/>
            <a:ext cx="816248" cy="207818"/>
          </a:xfrm>
          <a:prstGeom prst="rect">
            <a:avLst/>
          </a:prstGeom>
        </p:spPr>
      </p:pic>
      <p:cxnSp>
        <p:nvCxnSpPr>
          <p:cNvPr id="6" name="Straight Connector 5">
            <a:extLst>
              <a:ext uri="{FF2B5EF4-FFF2-40B4-BE49-F238E27FC236}">
                <a16:creationId xmlns:a16="http://schemas.microsoft.com/office/drawing/2014/main" id="{911FA802-1E04-42B9-920C-D3560F9B69D9}"/>
              </a:ext>
            </a:extLst>
          </p:cNvPr>
          <p:cNvCxnSpPr>
            <a:cxnSpLocks/>
          </p:cNvCxnSpPr>
          <p:nvPr/>
        </p:nvCxnSpPr>
        <p:spPr>
          <a:xfrm flipH="1">
            <a:off x="7786395" y="6232314"/>
            <a:ext cx="3898797" cy="0"/>
          </a:xfrm>
          <a:prstGeom prst="line">
            <a:avLst/>
          </a:prstGeom>
        </p:spPr>
        <p:style>
          <a:lnRef idx="1">
            <a:schemeClr val="dk1"/>
          </a:lnRef>
          <a:fillRef idx="0">
            <a:schemeClr val="dk1"/>
          </a:fillRef>
          <a:effectRef idx="0">
            <a:schemeClr val="dk1"/>
          </a:effectRef>
          <a:fontRef idx="minor">
            <a:schemeClr val="tx1"/>
          </a:fontRef>
        </p:style>
      </p:cxnSp>
      <p:sp>
        <p:nvSpPr>
          <p:cNvPr id="7" name="TextBox 6">
            <a:extLst>
              <a:ext uri="{FF2B5EF4-FFF2-40B4-BE49-F238E27FC236}">
                <a16:creationId xmlns:a16="http://schemas.microsoft.com/office/drawing/2014/main" id="{A4333069-3C82-414F-904D-49EDA43EF98B}"/>
              </a:ext>
            </a:extLst>
          </p:cNvPr>
          <p:cNvSpPr txBox="1"/>
          <p:nvPr/>
        </p:nvSpPr>
        <p:spPr>
          <a:xfrm>
            <a:off x="7786396" y="881176"/>
            <a:ext cx="3898795" cy="4324261"/>
          </a:xfrm>
          <a:prstGeom prst="rect">
            <a:avLst/>
          </a:prstGeom>
          <a:noFill/>
        </p:spPr>
        <p:txBody>
          <a:bodyPr wrap="square" rtlCol="0">
            <a:spAutoFit/>
          </a:bodyPr>
          <a:lstStyle/>
          <a:p>
            <a:r>
              <a:rPr lang="en-AU" sz="2500" dirty="0">
                <a:latin typeface="Arial" panose="020B0604020202020204" pitchFamily="34" charset="0"/>
                <a:cs typeface="Arial" panose="020B0604020202020204" pitchFamily="34" charset="0"/>
              </a:rPr>
              <a:t>5. We have fun!</a:t>
            </a:r>
            <a:br>
              <a:rPr lang="en-AU" sz="2500" dirty="0">
                <a:latin typeface="Arial" panose="020B0604020202020204" pitchFamily="34" charset="0"/>
                <a:cs typeface="Arial" panose="020B0604020202020204" pitchFamily="34" charset="0"/>
              </a:rPr>
            </a:br>
            <a:br>
              <a:rPr lang="en-AU" sz="2500" dirty="0">
                <a:latin typeface="Arial" panose="020B0604020202020204" pitchFamily="34" charset="0"/>
                <a:cs typeface="Arial" panose="020B0604020202020204" pitchFamily="34" charset="0"/>
              </a:rPr>
            </a:br>
            <a:r>
              <a:rPr lang="en-US" sz="2500" dirty="0">
                <a:latin typeface="Arial" panose="020B0604020202020204" pitchFamily="34" charset="0"/>
                <a:cs typeface="Arial" panose="020B0604020202020204" pitchFamily="34" charset="0"/>
              </a:rPr>
              <a:t>All artworks are different. You may see paintings, photographs, videos and sculptures. Some of the works will be small, others may be very big! You will see art created by local artists and art by artists from around the world. </a:t>
            </a:r>
            <a:endParaRPr lang="en-AU" sz="2500" dirty="0">
              <a:latin typeface="Arial" panose="020B0604020202020204" pitchFamily="34" charset="0"/>
              <a:cs typeface="Arial" panose="020B0604020202020204" pitchFamily="34" charset="0"/>
            </a:endParaRPr>
          </a:p>
        </p:txBody>
      </p:sp>
      <p:cxnSp>
        <p:nvCxnSpPr>
          <p:cNvPr id="8" name="Straight Connector 7">
            <a:extLst>
              <a:ext uri="{FF2B5EF4-FFF2-40B4-BE49-F238E27FC236}">
                <a16:creationId xmlns:a16="http://schemas.microsoft.com/office/drawing/2014/main" id="{C57B6A4A-6518-47C7-83F3-D49BEE3D5157}"/>
              </a:ext>
            </a:extLst>
          </p:cNvPr>
          <p:cNvCxnSpPr>
            <a:cxnSpLocks/>
          </p:cNvCxnSpPr>
          <p:nvPr/>
        </p:nvCxnSpPr>
        <p:spPr>
          <a:xfrm flipH="1">
            <a:off x="7828386" y="597161"/>
            <a:ext cx="3898796" cy="0"/>
          </a:xfrm>
          <a:prstGeom prst="line">
            <a:avLst/>
          </a:prstGeom>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80D58D47-2C50-415C-8A4F-A86E1373DE8F}"/>
              </a:ext>
            </a:extLst>
          </p:cNvPr>
          <p:cNvSpPr txBox="1"/>
          <p:nvPr/>
        </p:nvSpPr>
        <p:spPr>
          <a:xfrm>
            <a:off x="7702420" y="6240089"/>
            <a:ext cx="3982771" cy="553998"/>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Left: students sitting in front of Skye Wagner’s artwork </a:t>
            </a:r>
            <a:r>
              <a:rPr lang="en-AU" sz="1000" i="1" dirty="0">
                <a:effectLst/>
                <a:latin typeface="Arial" panose="020B0604020202020204" pitchFamily="34" charset="0"/>
                <a:ea typeface="Calibri" panose="020F0502020204030204" pitchFamily="34" charset="0"/>
                <a:cs typeface="Arial" panose="020B0604020202020204" pitchFamily="34" charset="0"/>
              </a:rPr>
              <a:t>Before Orange Peel, After Loose Teeth, Now Peanuts</a:t>
            </a:r>
            <a:r>
              <a:rPr lang="en-AU" sz="1000" dirty="0">
                <a:effectLst/>
                <a:latin typeface="Arial" panose="020B0604020202020204" pitchFamily="34" charset="0"/>
                <a:ea typeface="Calibri" panose="020F0502020204030204" pitchFamily="34" charset="0"/>
                <a:cs typeface="Arial" panose="020B0604020202020204" pitchFamily="34" charset="0"/>
              </a:rPr>
              <a:t>, 2023 </a:t>
            </a:r>
            <a:r>
              <a:rPr lang="en-US" sz="1000" dirty="0">
                <a:latin typeface="Arial" panose="020B0604020202020204" pitchFamily="34" charset="0"/>
                <a:cs typeface="Arial" panose="020B0604020202020204" pitchFamily="34" charset="0"/>
              </a:rPr>
              <a:t>in the National Photography Prize 2024. </a:t>
            </a:r>
            <a:endParaRPr lang="en-AU" sz="1000" i="1" dirty="0">
              <a:latin typeface="Arial" panose="020B0604020202020204" pitchFamily="34" charset="0"/>
              <a:cs typeface="Arial" panose="020B0604020202020204" pitchFamily="34" charset="0"/>
            </a:endParaRPr>
          </a:p>
        </p:txBody>
      </p:sp>
      <p:pic>
        <p:nvPicPr>
          <p:cNvPr id="9" name="Picture 8" descr="A group of kids looking at a map of the world&#10;&#10;Description automatically generated">
            <a:extLst>
              <a:ext uri="{FF2B5EF4-FFF2-40B4-BE49-F238E27FC236}">
                <a16:creationId xmlns:a16="http://schemas.microsoft.com/office/drawing/2014/main" id="{809730D0-2CFA-59B8-3A1C-E6D928B0CF6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68355" y="793756"/>
            <a:ext cx="4084750" cy="5446333"/>
          </a:xfrm>
          <a:prstGeom prst="rect">
            <a:avLst/>
          </a:prstGeom>
        </p:spPr>
      </p:pic>
    </p:spTree>
    <p:extLst>
      <p:ext uri="{BB962C8B-B14F-4D97-AF65-F5344CB8AC3E}">
        <p14:creationId xmlns:p14="http://schemas.microsoft.com/office/powerpoint/2010/main" val="29946391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C29CDD2-FC15-4BF2-890C-894B5D7D106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426117" y="399842"/>
            <a:ext cx="2301063" cy="107234"/>
          </a:xfrm>
          <a:prstGeom prst="rect">
            <a:avLst/>
          </a:prstGeom>
        </p:spPr>
      </p:pic>
      <p:pic>
        <p:nvPicPr>
          <p:cNvPr id="5" name="Picture 4">
            <a:extLst>
              <a:ext uri="{FF2B5EF4-FFF2-40B4-BE49-F238E27FC236}">
                <a16:creationId xmlns:a16="http://schemas.microsoft.com/office/drawing/2014/main" id="{C1D34D48-11AE-42C3-9A87-C18B7947DB8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6200000">
            <a:off x="-304215" y="4910117"/>
            <a:ext cx="816248" cy="207818"/>
          </a:xfrm>
          <a:prstGeom prst="rect">
            <a:avLst/>
          </a:prstGeom>
        </p:spPr>
      </p:pic>
      <p:cxnSp>
        <p:nvCxnSpPr>
          <p:cNvPr id="6" name="Straight Connector 5">
            <a:extLst>
              <a:ext uri="{FF2B5EF4-FFF2-40B4-BE49-F238E27FC236}">
                <a16:creationId xmlns:a16="http://schemas.microsoft.com/office/drawing/2014/main" id="{911FA802-1E04-42B9-920C-D3560F9B69D9}"/>
              </a:ext>
            </a:extLst>
          </p:cNvPr>
          <p:cNvCxnSpPr>
            <a:cxnSpLocks/>
          </p:cNvCxnSpPr>
          <p:nvPr/>
        </p:nvCxnSpPr>
        <p:spPr>
          <a:xfrm flipH="1">
            <a:off x="7828384" y="6311174"/>
            <a:ext cx="3898797" cy="0"/>
          </a:xfrm>
          <a:prstGeom prst="line">
            <a:avLst/>
          </a:prstGeom>
        </p:spPr>
        <p:style>
          <a:lnRef idx="1">
            <a:schemeClr val="dk1"/>
          </a:lnRef>
          <a:fillRef idx="0">
            <a:schemeClr val="dk1"/>
          </a:fillRef>
          <a:effectRef idx="0">
            <a:schemeClr val="dk1"/>
          </a:effectRef>
          <a:fontRef idx="minor">
            <a:schemeClr val="tx1"/>
          </a:fontRef>
        </p:style>
      </p:cxnSp>
      <p:sp>
        <p:nvSpPr>
          <p:cNvPr id="7" name="TextBox 6">
            <a:extLst>
              <a:ext uri="{FF2B5EF4-FFF2-40B4-BE49-F238E27FC236}">
                <a16:creationId xmlns:a16="http://schemas.microsoft.com/office/drawing/2014/main" id="{A4333069-3C82-414F-904D-49EDA43EF98B}"/>
              </a:ext>
            </a:extLst>
          </p:cNvPr>
          <p:cNvSpPr txBox="1"/>
          <p:nvPr/>
        </p:nvSpPr>
        <p:spPr>
          <a:xfrm>
            <a:off x="7744409" y="1702088"/>
            <a:ext cx="3898795" cy="2400657"/>
          </a:xfrm>
          <a:prstGeom prst="rect">
            <a:avLst/>
          </a:prstGeom>
          <a:noFill/>
        </p:spPr>
        <p:txBody>
          <a:bodyPr wrap="square" rtlCol="0">
            <a:spAutoFit/>
          </a:bodyPr>
          <a:lstStyle/>
          <a:p>
            <a:r>
              <a:rPr lang="en-US" sz="2500" dirty="0">
                <a:latin typeface="Arial" panose="020B0604020202020204" pitchFamily="34" charset="0"/>
                <a:cs typeface="Arial" panose="020B0604020202020204" pitchFamily="34" charset="0"/>
              </a:rPr>
              <a:t>When we go upstairs there is glass on both sides so that we can see the art below. It may make us feel like we are up very high, but we are safe. </a:t>
            </a:r>
            <a:endParaRPr lang="en-AU" sz="2500" dirty="0">
              <a:latin typeface="Arial" panose="020B0604020202020204" pitchFamily="34" charset="0"/>
              <a:cs typeface="Arial" panose="020B0604020202020204" pitchFamily="34" charset="0"/>
            </a:endParaRPr>
          </a:p>
        </p:txBody>
      </p:sp>
      <p:cxnSp>
        <p:nvCxnSpPr>
          <p:cNvPr id="8" name="Straight Connector 7">
            <a:extLst>
              <a:ext uri="{FF2B5EF4-FFF2-40B4-BE49-F238E27FC236}">
                <a16:creationId xmlns:a16="http://schemas.microsoft.com/office/drawing/2014/main" id="{C57B6A4A-6518-47C7-83F3-D49BEE3D5157}"/>
              </a:ext>
            </a:extLst>
          </p:cNvPr>
          <p:cNvCxnSpPr>
            <a:cxnSpLocks/>
          </p:cNvCxnSpPr>
          <p:nvPr/>
        </p:nvCxnSpPr>
        <p:spPr>
          <a:xfrm flipH="1">
            <a:off x="7828386" y="597161"/>
            <a:ext cx="3898796" cy="0"/>
          </a:xfrm>
          <a:prstGeom prst="line">
            <a:avLst/>
          </a:prstGeom>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80D58D47-2C50-415C-8A4F-A86E1373DE8F}"/>
              </a:ext>
            </a:extLst>
          </p:cNvPr>
          <p:cNvSpPr txBox="1"/>
          <p:nvPr/>
        </p:nvSpPr>
        <p:spPr>
          <a:xfrm>
            <a:off x="7744409" y="6320699"/>
            <a:ext cx="3982771" cy="553998"/>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Left: someone standing on the Mezzanine, holding the handrail and looking down through the glass barrier at an artwork. </a:t>
            </a:r>
            <a:br>
              <a:rPr lang="en-US" sz="1000" dirty="0">
                <a:latin typeface="Arial" panose="020B0604020202020204" pitchFamily="34" charset="0"/>
                <a:cs typeface="Arial" panose="020B0604020202020204" pitchFamily="34" charset="0"/>
              </a:rPr>
            </a:br>
            <a:r>
              <a:rPr lang="en-US" sz="1000" dirty="0">
                <a:latin typeface="Arial" panose="020B0604020202020204" pitchFamily="34" charset="0"/>
                <a:cs typeface="Arial" panose="020B0604020202020204" pitchFamily="34" charset="0"/>
              </a:rPr>
              <a:t>Photo: Jeremy Weihrauch</a:t>
            </a:r>
            <a:endParaRPr lang="en-AU" sz="1000" dirty="0">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A902F7A1-6B0D-A6BA-3A57-38A70CC49466}"/>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48796" y="1702088"/>
            <a:ext cx="6438806" cy="4618611"/>
          </a:xfrm>
          <a:prstGeom prst="rect">
            <a:avLst/>
          </a:prstGeom>
        </p:spPr>
      </p:pic>
    </p:spTree>
    <p:extLst>
      <p:ext uri="{BB962C8B-B14F-4D97-AF65-F5344CB8AC3E}">
        <p14:creationId xmlns:p14="http://schemas.microsoft.com/office/powerpoint/2010/main" val="13035569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C29CDD2-FC15-4BF2-890C-894B5D7D106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426117" y="399842"/>
            <a:ext cx="2301063" cy="107234"/>
          </a:xfrm>
          <a:prstGeom prst="rect">
            <a:avLst/>
          </a:prstGeom>
        </p:spPr>
      </p:pic>
      <p:pic>
        <p:nvPicPr>
          <p:cNvPr id="5" name="Picture 4">
            <a:extLst>
              <a:ext uri="{FF2B5EF4-FFF2-40B4-BE49-F238E27FC236}">
                <a16:creationId xmlns:a16="http://schemas.microsoft.com/office/drawing/2014/main" id="{C1D34D48-11AE-42C3-9A87-C18B7947DB8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6200000">
            <a:off x="-304215" y="4910117"/>
            <a:ext cx="816248" cy="207818"/>
          </a:xfrm>
          <a:prstGeom prst="rect">
            <a:avLst/>
          </a:prstGeom>
        </p:spPr>
      </p:pic>
      <p:cxnSp>
        <p:nvCxnSpPr>
          <p:cNvPr id="6" name="Straight Connector 5">
            <a:extLst>
              <a:ext uri="{FF2B5EF4-FFF2-40B4-BE49-F238E27FC236}">
                <a16:creationId xmlns:a16="http://schemas.microsoft.com/office/drawing/2014/main" id="{911FA802-1E04-42B9-920C-D3560F9B69D9}"/>
              </a:ext>
            </a:extLst>
          </p:cNvPr>
          <p:cNvCxnSpPr>
            <a:cxnSpLocks/>
          </p:cNvCxnSpPr>
          <p:nvPr/>
        </p:nvCxnSpPr>
        <p:spPr>
          <a:xfrm flipH="1">
            <a:off x="7828384" y="6384994"/>
            <a:ext cx="3898797" cy="0"/>
          </a:xfrm>
          <a:prstGeom prst="line">
            <a:avLst/>
          </a:prstGeom>
        </p:spPr>
        <p:style>
          <a:lnRef idx="1">
            <a:schemeClr val="dk1"/>
          </a:lnRef>
          <a:fillRef idx="0">
            <a:schemeClr val="dk1"/>
          </a:fillRef>
          <a:effectRef idx="0">
            <a:schemeClr val="dk1"/>
          </a:effectRef>
          <a:fontRef idx="minor">
            <a:schemeClr val="tx1"/>
          </a:fontRef>
        </p:style>
      </p:cxnSp>
      <p:sp>
        <p:nvSpPr>
          <p:cNvPr id="7" name="TextBox 6">
            <a:extLst>
              <a:ext uri="{FF2B5EF4-FFF2-40B4-BE49-F238E27FC236}">
                <a16:creationId xmlns:a16="http://schemas.microsoft.com/office/drawing/2014/main" id="{A4333069-3C82-414F-904D-49EDA43EF98B}"/>
              </a:ext>
            </a:extLst>
          </p:cNvPr>
          <p:cNvSpPr txBox="1"/>
          <p:nvPr/>
        </p:nvSpPr>
        <p:spPr>
          <a:xfrm>
            <a:off x="7744409" y="1730171"/>
            <a:ext cx="3898795" cy="3554819"/>
          </a:xfrm>
          <a:prstGeom prst="rect">
            <a:avLst/>
          </a:prstGeom>
          <a:noFill/>
        </p:spPr>
        <p:txBody>
          <a:bodyPr wrap="square" rtlCol="0">
            <a:spAutoFit/>
          </a:bodyPr>
          <a:lstStyle/>
          <a:p>
            <a:r>
              <a:rPr lang="en-US" sz="2500" dirty="0">
                <a:latin typeface="Arial" panose="020B0604020202020204" pitchFamily="34" charset="0"/>
                <a:cs typeface="Arial" panose="020B0604020202020204" pitchFamily="34" charset="0"/>
              </a:rPr>
              <a:t>After we have finished out tour our guide will take us back to the entrance. We will collect our bags and wait for our teacher. </a:t>
            </a:r>
            <a:br>
              <a:rPr lang="en-US" sz="2500" dirty="0">
                <a:latin typeface="Arial" panose="020B0604020202020204" pitchFamily="34" charset="0"/>
                <a:cs typeface="Arial" panose="020B0604020202020204" pitchFamily="34" charset="0"/>
              </a:rPr>
            </a:br>
            <a:br>
              <a:rPr lang="en-US" sz="2500" dirty="0">
                <a:latin typeface="Arial" panose="020B0604020202020204" pitchFamily="34" charset="0"/>
                <a:cs typeface="Arial" panose="020B0604020202020204" pitchFamily="34" charset="0"/>
              </a:rPr>
            </a:br>
            <a:r>
              <a:rPr lang="en-US" sz="2500" dirty="0">
                <a:latin typeface="Arial" panose="020B0604020202020204" pitchFamily="34" charset="0"/>
                <a:cs typeface="Arial" panose="020B0604020202020204" pitchFamily="34" charset="0"/>
              </a:rPr>
              <a:t>It is time to say goodbye to the Museum. We can visit again another time. </a:t>
            </a:r>
            <a:endParaRPr lang="en-AU" sz="2500" dirty="0">
              <a:latin typeface="Arial" panose="020B0604020202020204" pitchFamily="34" charset="0"/>
              <a:cs typeface="Arial" panose="020B0604020202020204" pitchFamily="34" charset="0"/>
            </a:endParaRPr>
          </a:p>
        </p:txBody>
      </p:sp>
      <p:cxnSp>
        <p:nvCxnSpPr>
          <p:cNvPr id="8" name="Straight Connector 7">
            <a:extLst>
              <a:ext uri="{FF2B5EF4-FFF2-40B4-BE49-F238E27FC236}">
                <a16:creationId xmlns:a16="http://schemas.microsoft.com/office/drawing/2014/main" id="{C57B6A4A-6518-47C7-83F3-D49BEE3D5157}"/>
              </a:ext>
            </a:extLst>
          </p:cNvPr>
          <p:cNvCxnSpPr>
            <a:cxnSpLocks/>
          </p:cNvCxnSpPr>
          <p:nvPr/>
        </p:nvCxnSpPr>
        <p:spPr>
          <a:xfrm flipH="1">
            <a:off x="7828386" y="597161"/>
            <a:ext cx="3898796" cy="0"/>
          </a:xfrm>
          <a:prstGeom prst="line">
            <a:avLst/>
          </a:prstGeom>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80D58D47-2C50-415C-8A4F-A86E1373DE8F}"/>
              </a:ext>
            </a:extLst>
          </p:cNvPr>
          <p:cNvSpPr txBox="1"/>
          <p:nvPr/>
        </p:nvSpPr>
        <p:spPr>
          <a:xfrm>
            <a:off x="7744409" y="6394519"/>
            <a:ext cx="3982771" cy="400110"/>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Left: the Atrium on the ground floor, looking towards the Dean Street exit. </a:t>
            </a:r>
            <a:endParaRPr lang="en-AU" sz="1000" i="1" dirty="0">
              <a:latin typeface="Arial" panose="020B0604020202020204" pitchFamily="34" charset="0"/>
              <a:cs typeface="Arial" panose="020B0604020202020204" pitchFamily="34" charset="0"/>
            </a:endParaRPr>
          </a:p>
        </p:txBody>
      </p:sp>
      <p:pic>
        <p:nvPicPr>
          <p:cNvPr id="9" name="Picture 8" descr="A room with a glass ceiling and a table and chairs&#10;&#10;AI-generated content may be incorrect.">
            <a:extLst>
              <a:ext uri="{FF2B5EF4-FFF2-40B4-BE49-F238E27FC236}">
                <a16:creationId xmlns:a16="http://schemas.microsoft.com/office/drawing/2014/main" id="{1F825B0A-0F0F-83D6-6350-C5F31E9811D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4819" y="1299882"/>
            <a:ext cx="6780150" cy="5085112"/>
          </a:xfrm>
          <a:prstGeom prst="rect">
            <a:avLst/>
          </a:prstGeom>
        </p:spPr>
      </p:pic>
    </p:spTree>
    <p:extLst>
      <p:ext uri="{BB962C8B-B14F-4D97-AF65-F5344CB8AC3E}">
        <p14:creationId xmlns:p14="http://schemas.microsoft.com/office/powerpoint/2010/main" val="12214846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C29CDD2-FC15-4BF2-890C-894B5D7D106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426117" y="399842"/>
            <a:ext cx="2301063" cy="107234"/>
          </a:xfrm>
          <a:prstGeom prst="rect">
            <a:avLst/>
          </a:prstGeom>
        </p:spPr>
      </p:pic>
      <p:pic>
        <p:nvPicPr>
          <p:cNvPr id="5" name="Picture 4">
            <a:extLst>
              <a:ext uri="{FF2B5EF4-FFF2-40B4-BE49-F238E27FC236}">
                <a16:creationId xmlns:a16="http://schemas.microsoft.com/office/drawing/2014/main" id="{C1D34D48-11AE-42C3-9A87-C18B7947DB8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6200000">
            <a:off x="-304215" y="4910117"/>
            <a:ext cx="816248" cy="207818"/>
          </a:xfrm>
          <a:prstGeom prst="rect">
            <a:avLst/>
          </a:prstGeom>
        </p:spPr>
      </p:pic>
      <p:cxnSp>
        <p:nvCxnSpPr>
          <p:cNvPr id="6" name="Straight Connector 5">
            <a:extLst>
              <a:ext uri="{FF2B5EF4-FFF2-40B4-BE49-F238E27FC236}">
                <a16:creationId xmlns:a16="http://schemas.microsoft.com/office/drawing/2014/main" id="{911FA802-1E04-42B9-920C-D3560F9B69D9}"/>
              </a:ext>
            </a:extLst>
          </p:cNvPr>
          <p:cNvCxnSpPr>
            <a:cxnSpLocks/>
          </p:cNvCxnSpPr>
          <p:nvPr/>
        </p:nvCxnSpPr>
        <p:spPr>
          <a:xfrm flipH="1">
            <a:off x="7744408" y="6394519"/>
            <a:ext cx="3898797" cy="0"/>
          </a:xfrm>
          <a:prstGeom prst="line">
            <a:avLst/>
          </a:prstGeom>
        </p:spPr>
        <p:style>
          <a:lnRef idx="1">
            <a:schemeClr val="dk1"/>
          </a:lnRef>
          <a:fillRef idx="0">
            <a:schemeClr val="dk1"/>
          </a:fillRef>
          <a:effectRef idx="0">
            <a:schemeClr val="dk1"/>
          </a:effectRef>
          <a:fontRef idx="minor">
            <a:schemeClr val="tx1"/>
          </a:fontRef>
        </p:style>
      </p:cxnSp>
      <p:sp>
        <p:nvSpPr>
          <p:cNvPr id="7" name="TextBox 6">
            <a:extLst>
              <a:ext uri="{FF2B5EF4-FFF2-40B4-BE49-F238E27FC236}">
                <a16:creationId xmlns:a16="http://schemas.microsoft.com/office/drawing/2014/main" id="{A4333069-3C82-414F-904D-49EDA43EF98B}"/>
              </a:ext>
            </a:extLst>
          </p:cNvPr>
          <p:cNvSpPr txBox="1"/>
          <p:nvPr/>
        </p:nvSpPr>
        <p:spPr>
          <a:xfrm>
            <a:off x="7744409" y="930071"/>
            <a:ext cx="3898795" cy="1631216"/>
          </a:xfrm>
          <a:prstGeom prst="rect">
            <a:avLst/>
          </a:prstGeom>
          <a:noFill/>
        </p:spPr>
        <p:txBody>
          <a:bodyPr wrap="square" rtlCol="0">
            <a:spAutoFit/>
          </a:bodyPr>
          <a:lstStyle/>
          <a:p>
            <a:r>
              <a:rPr lang="en-US" sz="2500" dirty="0">
                <a:latin typeface="Arial" panose="020B0604020202020204" pitchFamily="34" charset="0"/>
                <a:cs typeface="Arial" panose="020B0604020202020204" pitchFamily="34" charset="0"/>
              </a:rPr>
              <a:t>Please let us know if you have any questions before your visit, or feedback afterwards. </a:t>
            </a:r>
            <a:endParaRPr lang="en-AU" sz="2500" dirty="0">
              <a:latin typeface="Arial" panose="020B0604020202020204" pitchFamily="34" charset="0"/>
              <a:cs typeface="Arial" panose="020B0604020202020204" pitchFamily="34" charset="0"/>
            </a:endParaRPr>
          </a:p>
        </p:txBody>
      </p:sp>
      <p:cxnSp>
        <p:nvCxnSpPr>
          <p:cNvPr id="8" name="Straight Connector 7">
            <a:extLst>
              <a:ext uri="{FF2B5EF4-FFF2-40B4-BE49-F238E27FC236}">
                <a16:creationId xmlns:a16="http://schemas.microsoft.com/office/drawing/2014/main" id="{C57B6A4A-6518-47C7-83F3-D49BEE3D5157}"/>
              </a:ext>
            </a:extLst>
          </p:cNvPr>
          <p:cNvCxnSpPr>
            <a:cxnSpLocks/>
          </p:cNvCxnSpPr>
          <p:nvPr/>
        </p:nvCxnSpPr>
        <p:spPr>
          <a:xfrm flipH="1">
            <a:off x="7828386" y="597161"/>
            <a:ext cx="3898796" cy="0"/>
          </a:xfrm>
          <a:prstGeom prst="line">
            <a:avLst/>
          </a:prstGeom>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80D58D47-2C50-415C-8A4F-A86E1373DE8F}"/>
              </a:ext>
            </a:extLst>
          </p:cNvPr>
          <p:cNvSpPr txBox="1"/>
          <p:nvPr/>
        </p:nvSpPr>
        <p:spPr>
          <a:xfrm>
            <a:off x="7660433" y="6404044"/>
            <a:ext cx="3982771" cy="400110"/>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Left: a young visitor standing in the Kids Gallery pretending to speak on a telephone. Photo: Jeremy Weihrauch</a:t>
            </a:r>
            <a:endParaRPr lang="en-AU" sz="1000" i="1" dirty="0">
              <a:latin typeface="Arial" panose="020B0604020202020204" pitchFamily="34" charset="0"/>
              <a:cs typeface="Arial" panose="020B0604020202020204" pitchFamily="34" charset="0"/>
            </a:endParaRPr>
          </a:p>
        </p:txBody>
      </p:sp>
      <p:pic>
        <p:nvPicPr>
          <p:cNvPr id="9" name="Picture 8" descr="A child standing in a playroom&#10;&#10;Description automatically generated with low confidence">
            <a:extLst>
              <a:ext uri="{FF2B5EF4-FFF2-40B4-BE49-F238E27FC236}">
                <a16:creationId xmlns:a16="http://schemas.microsoft.com/office/drawing/2014/main" id="{A4D92183-5947-E001-2A45-1FA52C5E8BA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13893" t="15863"/>
          <a:stretch/>
        </p:blipFill>
        <p:spPr>
          <a:xfrm>
            <a:off x="548795" y="1091145"/>
            <a:ext cx="5636852" cy="5312900"/>
          </a:xfrm>
          <a:prstGeom prst="rect">
            <a:avLst/>
          </a:prstGeom>
        </p:spPr>
      </p:pic>
    </p:spTree>
    <p:extLst>
      <p:ext uri="{BB962C8B-B14F-4D97-AF65-F5344CB8AC3E}">
        <p14:creationId xmlns:p14="http://schemas.microsoft.com/office/powerpoint/2010/main" val="3621205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C29CDD2-FC15-4BF2-890C-894B5D7D106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426117" y="399842"/>
            <a:ext cx="2301063" cy="107234"/>
          </a:xfrm>
          <a:prstGeom prst="rect">
            <a:avLst/>
          </a:prstGeom>
        </p:spPr>
      </p:pic>
      <p:pic>
        <p:nvPicPr>
          <p:cNvPr id="5" name="Picture 4">
            <a:extLst>
              <a:ext uri="{FF2B5EF4-FFF2-40B4-BE49-F238E27FC236}">
                <a16:creationId xmlns:a16="http://schemas.microsoft.com/office/drawing/2014/main" id="{C1D34D48-11AE-42C3-9A87-C18B7947DB8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6200000">
            <a:off x="-304215" y="4910117"/>
            <a:ext cx="816248" cy="207818"/>
          </a:xfrm>
          <a:prstGeom prst="rect">
            <a:avLst/>
          </a:prstGeom>
        </p:spPr>
      </p:pic>
      <p:cxnSp>
        <p:nvCxnSpPr>
          <p:cNvPr id="6" name="Straight Connector 5">
            <a:extLst>
              <a:ext uri="{FF2B5EF4-FFF2-40B4-BE49-F238E27FC236}">
                <a16:creationId xmlns:a16="http://schemas.microsoft.com/office/drawing/2014/main" id="{911FA802-1E04-42B9-920C-D3560F9B69D9}"/>
              </a:ext>
            </a:extLst>
          </p:cNvPr>
          <p:cNvCxnSpPr>
            <a:cxnSpLocks/>
          </p:cNvCxnSpPr>
          <p:nvPr/>
        </p:nvCxnSpPr>
        <p:spPr>
          <a:xfrm flipH="1">
            <a:off x="7828384" y="6458158"/>
            <a:ext cx="3898797" cy="0"/>
          </a:xfrm>
          <a:prstGeom prst="line">
            <a:avLst/>
          </a:prstGeom>
        </p:spPr>
        <p:style>
          <a:lnRef idx="1">
            <a:schemeClr val="dk1"/>
          </a:lnRef>
          <a:fillRef idx="0">
            <a:schemeClr val="dk1"/>
          </a:fillRef>
          <a:effectRef idx="0">
            <a:schemeClr val="dk1"/>
          </a:effectRef>
          <a:fontRef idx="minor">
            <a:schemeClr val="tx1"/>
          </a:fontRef>
        </p:style>
      </p:cxnSp>
      <p:cxnSp>
        <p:nvCxnSpPr>
          <p:cNvPr id="8" name="Straight Connector 7">
            <a:extLst>
              <a:ext uri="{FF2B5EF4-FFF2-40B4-BE49-F238E27FC236}">
                <a16:creationId xmlns:a16="http://schemas.microsoft.com/office/drawing/2014/main" id="{C57B6A4A-6518-47C7-83F3-D49BEE3D5157}"/>
              </a:ext>
            </a:extLst>
          </p:cNvPr>
          <p:cNvCxnSpPr>
            <a:cxnSpLocks/>
          </p:cNvCxnSpPr>
          <p:nvPr/>
        </p:nvCxnSpPr>
        <p:spPr>
          <a:xfrm flipH="1">
            <a:off x="7828386" y="597161"/>
            <a:ext cx="3898796" cy="0"/>
          </a:xfrm>
          <a:prstGeom prst="line">
            <a:avLst/>
          </a:prstGeom>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80D58D47-2C50-415C-8A4F-A86E1373DE8F}"/>
              </a:ext>
            </a:extLst>
          </p:cNvPr>
          <p:cNvSpPr txBox="1"/>
          <p:nvPr/>
        </p:nvSpPr>
        <p:spPr>
          <a:xfrm>
            <a:off x="7744409" y="6467683"/>
            <a:ext cx="3982771" cy="246221"/>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Left: </a:t>
            </a:r>
            <a:r>
              <a:rPr lang="en-US" sz="1000" i="1" dirty="0">
                <a:latin typeface="Arial" panose="020B0604020202020204" pitchFamily="34" charset="0"/>
                <a:cs typeface="Arial" panose="020B0604020202020204" pitchFamily="34" charset="0"/>
              </a:rPr>
              <a:t>(description)</a:t>
            </a:r>
            <a:endParaRPr lang="en-AU" sz="1000" i="1" dirty="0">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50DF5DAB-0980-9366-5104-9E63A8EACEF0}"/>
              </a:ext>
            </a:extLst>
          </p:cNvPr>
          <p:cNvSpPr/>
          <p:nvPr/>
        </p:nvSpPr>
        <p:spPr>
          <a:xfrm>
            <a:off x="423648" y="1245932"/>
            <a:ext cx="5853328" cy="473189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ln>
                <a:solidFill>
                  <a:srgbClr val="002060"/>
                </a:solidFill>
              </a:ln>
              <a:noFill/>
            </a:endParaRPr>
          </a:p>
        </p:txBody>
      </p:sp>
      <p:sp>
        <p:nvSpPr>
          <p:cNvPr id="3" name="TextBox 2">
            <a:extLst>
              <a:ext uri="{FF2B5EF4-FFF2-40B4-BE49-F238E27FC236}">
                <a16:creationId xmlns:a16="http://schemas.microsoft.com/office/drawing/2014/main" id="{C1CDAB05-DD31-EB9E-06DB-60C87CEBAB7B}"/>
              </a:ext>
            </a:extLst>
          </p:cNvPr>
          <p:cNvSpPr txBox="1"/>
          <p:nvPr/>
        </p:nvSpPr>
        <p:spPr>
          <a:xfrm>
            <a:off x="7744407" y="987222"/>
            <a:ext cx="3898795" cy="861774"/>
          </a:xfrm>
          <a:prstGeom prst="rect">
            <a:avLst/>
          </a:prstGeom>
          <a:noFill/>
        </p:spPr>
        <p:txBody>
          <a:bodyPr wrap="square" rtlCol="0">
            <a:spAutoFit/>
          </a:bodyPr>
          <a:lstStyle/>
          <a:p>
            <a:r>
              <a:rPr lang="en-US" sz="2500" dirty="0">
                <a:latin typeface="Arial" panose="020B0604020202020204" pitchFamily="34" charset="0"/>
                <a:cs typeface="Arial" panose="020B0604020202020204" pitchFamily="34" charset="0"/>
              </a:rPr>
              <a:t>please add your own optional slide(s) here!</a:t>
            </a:r>
            <a:endParaRPr lang="en-AU" sz="25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368135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C29CDD2-FC15-4BF2-890C-894B5D7D106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426117" y="399842"/>
            <a:ext cx="2301063" cy="107234"/>
          </a:xfrm>
          <a:prstGeom prst="rect">
            <a:avLst/>
          </a:prstGeom>
        </p:spPr>
      </p:pic>
      <p:pic>
        <p:nvPicPr>
          <p:cNvPr id="5" name="Picture 4">
            <a:extLst>
              <a:ext uri="{FF2B5EF4-FFF2-40B4-BE49-F238E27FC236}">
                <a16:creationId xmlns:a16="http://schemas.microsoft.com/office/drawing/2014/main" id="{C1D34D48-11AE-42C3-9A87-C18B7947DB8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6200000">
            <a:off x="-304215" y="4910117"/>
            <a:ext cx="816248" cy="207818"/>
          </a:xfrm>
          <a:prstGeom prst="rect">
            <a:avLst/>
          </a:prstGeom>
        </p:spPr>
      </p:pic>
      <p:cxnSp>
        <p:nvCxnSpPr>
          <p:cNvPr id="6" name="Straight Connector 5">
            <a:extLst>
              <a:ext uri="{FF2B5EF4-FFF2-40B4-BE49-F238E27FC236}">
                <a16:creationId xmlns:a16="http://schemas.microsoft.com/office/drawing/2014/main" id="{911FA802-1E04-42B9-920C-D3560F9B69D9}"/>
              </a:ext>
            </a:extLst>
          </p:cNvPr>
          <p:cNvCxnSpPr>
            <a:cxnSpLocks/>
          </p:cNvCxnSpPr>
          <p:nvPr/>
        </p:nvCxnSpPr>
        <p:spPr>
          <a:xfrm flipH="1">
            <a:off x="7870371" y="6314356"/>
            <a:ext cx="3898797" cy="0"/>
          </a:xfrm>
          <a:prstGeom prst="line">
            <a:avLst/>
          </a:prstGeom>
        </p:spPr>
        <p:style>
          <a:lnRef idx="1">
            <a:schemeClr val="dk1"/>
          </a:lnRef>
          <a:fillRef idx="0">
            <a:schemeClr val="dk1"/>
          </a:fillRef>
          <a:effectRef idx="0">
            <a:schemeClr val="dk1"/>
          </a:effectRef>
          <a:fontRef idx="minor">
            <a:schemeClr val="tx1"/>
          </a:fontRef>
        </p:style>
      </p:cxnSp>
      <p:sp>
        <p:nvSpPr>
          <p:cNvPr id="7" name="TextBox 6">
            <a:extLst>
              <a:ext uri="{FF2B5EF4-FFF2-40B4-BE49-F238E27FC236}">
                <a16:creationId xmlns:a16="http://schemas.microsoft.com/office/drawing/2014/main" id="{A4333069-3C82-414F-904D-49EDA43EF98B}"/>
              </a:ext>
            </a:extLst>
          </p:cNvPr>
          <p:cNvSpPr txBox="1"/>
          <p:nvPr/>
        </p:nvSpPr>
        <p:spPr>
          <a:xfrm>
            <a:off x="7750301" y="1888345"/>
            <a:ext cx="3898795" cy="1246495"/>
          </a:xfrm>
          <a:prstGeom prst="rect">
            <a:avLst/>
          </a:prstGeom>
          <a:noFill/>
        </p:spPr>
        <p:txBody>
          <a:bodyPr wrap="square" rtlCol="0">
            <a:spAutoFit/>
          </a:bodyPr>
          <a:lstStyle/>
          <a:p>
            <a:r>
              <a:rPr lang="en-US" sz="2500" dirty="0">
                <a:latin typeface="Arial" panose="020B0604020202020204" pitchFamily="34" charset="0"/>
                <a:cs typeface="Arial" panose="020B0604020202020204" pitchFamily="34" charset="0"/>
              </a:rPr>
              <a:t>This is what the back of the building looks like from QEII Square.</a:t>
            </a:r>
            <a:endParaRPr lang="en-AU" sz="2500" dirty="0">
              <a:latin typeface="Arial" panose="020B0604020202020204" pitchFamily="34" charset="0"/>
              <a:cs typeface="Arial" panose="020B0604020202020204" pitchFamily="34" charset="0"/>
            </a:endParaRPr>
          </a:p>
        </p:txBody>
      </p:sp>
      <p:cxnSp>
        <p:nvCxnSpPr>
          <p:cNvPr id="8" name="Straight Connector 7">
            <a:extLst>
              <a:ext uri="{FF2B5EF4-FFF2-40B4-BE49-F238E27FC236}">
                <a16:creationId xmlns:a16="http://schemas.microsoft.com/office/drawing/2014/main" id="{C57B6A4A-6518-47C7-83F3-D49BEE3D5157}"/>
              </a:ext>
            </a:extLst>
          </p:cNvPr>
          <p:cNvCxnSpPr>
            <a:cxnSpLocks/>
          </p:cNvCxnSpPr>
          <p:nvPr/>
        </p:nvCxnSpPr>
        <p:spPr>
          <a:xfrm flipH="1">
            <a:off x="7828386" y="597161"/>
            <a:ext cx="3898796" cy="0"/>
          </a:xfrm>
          <a:prstGeom prst="line">
            <a:avLst/>
          </a:prstGeom>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80D58D47-2C50-415C-8A4F-A86E1373DE8F}"/>
              </a:ext>
            </a:extLst>
          </p:cNvPr>
          <p:cNvSpPr txBox="1"/>
          <p:nvPr/>
        </p:nvSpPr>
        <p:spPr>
          <a:xfrm>
            <a:off x="7750301" y="6325522"/>
            <a:ext cx="3982771" cy="246221"/>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Left: view of the Museum from QEII Square.</a:t>
            </a:r>
            <a:endParaRPr lang="en-AU" sz="1000" i="1" dirty="0">
              <a:latin typeface="Arial" panose="020B0604020202020204" pitchFamily="34" charset="0"/>
              <a:cs typeface="Arial" panose="020B0604020202020204" pitchFamily="34" charset="0"/>
            </a:endParaRPr>
          </a:p>
        </p:txBody>
      </p:sp>
      <p:pic>
        <p:nvPicPr>
          <p:cNvPr id="11" name="Picture 10">
            <a:extLst>
              <a:ext uri="{FF2B5EF4-FFF2-40B4-BE49-F238E27FC236}">
                <a16:creationId xmlns:a16="http://schemas.microsoft.com/office/drawing/2014/main" id="{EA16D746-746F-78A2-EB5C-7E30D7BAE40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06809" y="2047645"/>
            <a:ext cx="6398816" cy="4266711"/>
          </a:xfrm>
          <a:prstGeom prst="rect">
            <a:avLst/>
          </a:prstGeom>
        </p:spPr>
      </p:pic>
    </p:spTree>
    <p:extLst>
      <p:ext uri="{BB962C8B-B14F-4D97-AF65-F5344CB8AC3E}">
        <p14:creationId xmlns:p14="http://schemas.microsoft.com/office/powerpoint/2010/main" val="38904033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C29CDD2-FC15-4BF2-890C-894B5D7D106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426117" y="399842"/>
            <a:ext cx="2301063" cy="107234"/>
          </a:xfrm>
          <a:prstGeom prst="rect">
            <a:avLst/>
          </a:prstGeom>
        </p:spPr>
      </p:pic>
      <p:pic>
        <p:nvPicPr>
          <p:cNvPr id="5" name="Picture 4">
            <a:extLst>
              <a:ext uri="{FF2B5EF4-FFF2-40B4-BE49-F238E27FC236}">
                <a16:creationId xmlns:a16="http://schemas.microsoft.com/office/drawing/2014/main" id="{C1D34D48-11AE-42C3-9A87-C18B7947DB8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6200000">
            <a:off x="-304215" y="4910117"/>
            <a:ext cx="816248" cy="207818"/>
          </a:xfrm>
          <a:prstGeom prst="rect">
            <a:avLst/>
          </a:prstGeom>
        </p:spPr>
      </p:pic>
      <p:cxnSp>
        <p:nvCxnSpPr>
          <p:cNvPr id="6" name="Straight Connector 5">
            <a:extLst>
              <a:ext uri="{FF2B5EF4-FFF2-40B4-BE49-F238E27FC236}">
                <a16:creationId xmlns:a16="http://schemas.microsoft.com/office/drawing/2014/main" id="{911FA802-1E04-42B9-920C-D3560F9B69D9}"/>
              </a:ext>
            </a:extLst>
          </p:cNvPr>
          <p:cNvCxnSpPr>
            <a:cxnSpLocks/>
          </p:cNvCxnSpPr>
          <p:nvPr/>
        </p:nvCxnSpPr>
        <p:spPr>
          <a:xfrm flipH="1">
            <a:off x="7828384" y="6311442"/>
            <a:ext cx="3898797" cy="0"/>
          </a:xfrm>
          <a:prstGeom prst="line">
            <a:avLst/>
          </a:prstGeom>
        </p:spPr>
        <p:style>
          <a:lnRef idx="1">
            <a:schemeClr val="dk1"/>
          </a:lnRef>
          <a:fillRef idx="0">
            <a:schemeClr val="dk1"/>
          </a:fillRef>
          <a:effectRef idx="0">
            <a:schemeClr val="dk1"/>
          </a:effectRef>
          <a:fontRef idx="minor">
            <a:schemeClr val="tx1"/>
          </a:fontRef>
        </p:style>
      </p:cxnSp>
      <p:sp>
        <p:nvSpPr>
          <p:cNvPr id="7" name="TextBox 6">
            <a:extLst>
              <a:ext uri="{FF2B5EF4-FFF2-40B4-BE49-F238E27FC236}">
                <a16:creationId xmlns:a16="http://schemas.microsoft.com/office/drawing/2014/main" id="{A4333069-3C82-414F-904D-49EDA43EF98B}"/>
              </a:ext>
            </a:extLst>
          </p:cNvPr>
          <p:cNvSpPr txBox="1"/>
          <p:nvPr/>
        </p:nvSpPr>
        <p:spPr>
          <a:xfrm>
            <a:off x="7660433" y="1105959"/>
            <a:ext cx="3898795" cy="1246495"/>
          </a:xfrm>
          <a:prstGeom prst="rect">
            <a:avLst/>
          </a:prstGeom>
          <a:noFill/>
        </p:spPr>
        <p:txBody>
          <a:bodyPr wrap="square" rtlCol="0">
            <a:spAutoFit/>
          </a:bodyPr>
          <a:lstStyle/>
          <a:p>
            <a:r>
              <a:rPr lang="en-AU" sz="2500" dirty="0">
                <a:latin typeface="Arial" panose="020B0604020202020204" pitchFamily="34" charset="0"/>
                <a:ea typeface="Calibri" panose="020F0502020204030204" pitchFamily="34" charset="0"/>
                <a:cs typeface="Arial" panose="020B0604020202020204" pitchFamily="34" charset="0"/>
              </a:rPr>
              <a:t>If you are catching a bus, you will see the Museum from the bus stop. </a:t>
            </a:r>
          </a:p>
        </p:txBody>
      </p:sp>
      <p:cxnSp>
        <p:nvCxnSpPr>
          <p:cNvPr id="8" name="Straight Connector 7">
            <a:extLst>
              <a:ext uri="{FF2B5EF4-FFF2-40B4-BE49-F238E27FC236}">
                <a16:creationId xmlns:a16="http://schemas.microsoft.com/office/drawing/2014/main" id="{C57B6A4A-6518-47C7-83F3-D49BEE3D5157}"/>
              </a:ext>
            </a:extLst>
          </p:cNvPr>
          <p:cNvCxnSpPr>
            <a:cxnSpLocks/>
          </p:cNvCxnSpPr>
          <p:nvPr/>
        </p:nvCxnSpPr>
        <p:spPr>
          <a:xfrm flipH="1">
            <a:off x="7828386" y="597161"/>
            <a:ext cx="3898796" cy="0"/>
          </a:xfrm>
          <a:prstGeom prst="line">
            <a:avLst/>
          </a:prstGeom>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80D58D47-2C50-415C-8A4F-A86E1373DE8F}"/>
              </a:ext>
            </a:extLst>
          </p:cNvPr>
          <p:cNvSpPr txBox="1"/>
          <p:nvPr/>
        </p:nvSpPr>
        <p:spPr>
          <a:xfrm>
            <a:off x="7744409" y="6325522"/>
            <a:ext cx="3982771" cy="246221"/>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Left: looking at the Museum from the Dean Street bus stop.</a:t>
            </a:r>
            <a:endParaRPr lang="en-AU" sz="1000" i="1" dirty="0">
              <a:latin typeface="Arial" panose="020B0604020202020204" pitchFamily="34" charset="0"/>
              <a:cs typeface="Arial" panose="020B0604020202020204" pitchFamily="34" charset="0"/>
            </a:endParaRPr>
          </a:p>
        </p:txBody>
      </p:sp>
      <p:pic>
        <p:nvPicPr>
          <p:cNvPr id="3" name="Picture 2" descr="A brick building with a poster on the side&#10;&#10;AI-generated content may be incorrect.">
            <a:extLst>
              <a:ext uri="{FF2B5EF4-FFF2-40B4-BE49-F238E27FC236}">
                <a16:creationId xmlns:a16="http://schemas.microsoft.com/office/drawing/2014/main" id="{5E67C21C-DB10-C5D9-BAFC-1137A1AD96DB}"/>
              </a:ext>
            </a:extLst>
          </p:cNvPr>
          <p:cNvPicPr>
            <a:picLocks noChangeAspect="1"/>
          </p:cNvPicPr>
          <p:nvPr/>
        </p:nvPicPr>
        <p:blipFill>
          <a:blip r:embed="rId4">
            <a:extLst>
              <a:ext uri="{28A0092B-C50C-407E-A947-70E740481C1C}">
                <a14:useLocalDpi xmlns:a14="http://schemas.microsoft.com/office/drawing/2010/main" val="0"/>
              </a:ext>
            </a:extLst>
          </a:blip>
          <a:srcRect r="7894" b="5253"/>
          <a:stretch/>
        </p:blipFill>
        <p:spPr>
          <a:xfrm>
            <a:off x="554468" y="1246099"/>
            <a:ext cx="6565502" cy="5065344"/>
          </a:xfrm>
          <a:prstGeom prst="rect">
            <a:avLst/>
          </a:prstGeom>
        </p:spPr>
      </p:pic>
    </p:spTree>
    <p:extLst>
      <p:ext uri="{BB962C8B-B14F-4D97-AF65-F5344CB8AC3E}">
        <p14:creationId xmlns:p14="http://schemas.microsoft.com/office/powerpoint/2010/main" val="10075868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C29CDD2-FC15-4BF2-890C-894B5D7D106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426117" y="399842"/>
            <a:ext cx="2301063" cy="107234"/>
          </a:xfrm>
          <a:prstGeom prst="rect">
            <a:avLst/>
          </a:prstGeom>
        </p:spPr>
      </p:pic>
      <p:pic>
        <p:nvPicPr>
          <p:cNvPr id="5" name="Picture 4">
            <a:extLst>
              <a:ext uri="{FF2B5EF4-FFF2-40B4-BE49-F238E27FC236}">
                <a16:creationId xmlns:a16="http://schemas.microsoft.com/office/drawing/2014/main" id="{C1D34D48-11AE-42C3-9A87-C18B7947DB8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6200000">
            <a:off x="-304215" y="4910117"/>
            <a:ext cx="816248" cy="207818"/>
          </a:xfrm>
          <a:prstGeom prst="rect">
            <a:avLst/>
          </a:prstGeom>
        </p:spPr>
      </p:pic>
      <p:cxnSp>
        <p:nvCxnSpPr>
          <p:cNvPr id="6" name="Straight Connector 5">
            <a:extLst>
              <a:ext uri="{FF2B5EF4-FFF2-40B4-BE49-F238E27FC236}">
                <a16:creationId xmlns:a16="http://schemas.microsoft.com/office/drawing/2014/main" id="{911FA802-1E04-42B9-920C-D3560F9B69D9}"/>
              </a:ext>
            </a:extLst>
          </p:cNvPr>
          <p:cNvCxnSpPr>
            <a:cxnSpLocks/>
          </p:cNvCxnSpPr>
          <p:nvPr/>
        </p:nvCxnSpPr>
        <p:spPr>
          <a:xfrm flipH="1">
            <a:off x="7828384" y="6233492"/>
            <a:ext cx="3898797" cy="0"/>
          </a:xfrm>
          <a:prstGeom prst="line">
            <a:avLst/>
          </a:prstGeom>
        </p:spPr>
        <p:style>
          <a:lnRef idx="1">
            <a:schemeClr val="dk1"/>
          </a:lnRef>
          <a:fillRef idx="0">
            <a:schemeClr val="dk1"/>
          </a:fillRef>
          <a:effectRef idx="0">
            <a:schemeClr val="dk1"/>
          </a:effectRef>
          <a:fontRef idx="minor">
            <a:schemeClr val="tx1"/>
          </a:fontRef>
        </p:style>
      </p:cxnSp>
      <p:sp>
        <p:nvSpPr>
          <p:cNvPr id="7" name="TextBox 6">
            <a:extLst>
              <a:ext uri="{FF2B5EF4-FFF2-40B4-BE49-F238E27FC236}">
                <a16:creationId xmlns:a16="http://schemas.microsoft.com/office/drawing/2014/main" id="{A4333069-3C82-414F-904D-49EDA43EF98B}"/>
              </a:ext>
            </a:extLst>
          </p:cNvPr>
          <p:cNvSpPr txBox="1"/>
          <p:nvPr/>
        </p:nvSpPr>
        <p:spPr>
          <a:xfrm>
            <a:off x="7750045" y="966495"/>
            <a:ext cx="3898795" cy="1246495"/>
          </a:xfrm>
          <a:prstGeom prst="rect">
            <a:avLst/>
          </a:prstGeom>
          <a:noFill/>
        </p:spPr>
        <p:txBody>
          <a:bodyPr wrap="square" rtlCol="0">
            <a:spAutoFit/>
          </a:bodyPr>
          <a:lstStyle/>
          <a:p>
            <a:r>
              <a:rPr lang="en-US" sz="2500" kern="1200" dirty="0">
                <a:solidFill>
                  <a:schemeClr val="tx1"/>
                </a:solidFill>
                <a:effectLst/>
                <a:latin typeface="Arial" panose="020B0604020202020204" pitchFamily="34" charset="0"/>
                <a:cs typeface="Arial" panose="020B0604020202020204" pitchFamily="34" charset="0"/>
              </a:rPr>
              <a:t>We can enter the Museum through the front doors on Dean street.</a:t>
            </a:r>
            <a:endParaRPr lang="en-AU" sz="2500" dirty="0">
              <a:latin typeface="Arial" panose="020B0604020202020204" pitchFamily="34" charset="0"/>
              <a:ea typeface="Calibri" panose="020F0502020204030204" pitchFamily="34" charset="0"/>
              <a:cs typeface="Arial" panose="020B0604020202020204" pitchFamily="34" charset="0"/>
            </a:endParaRPr>
          </a:p>
        </p:txBody>
      </p:sp>
      <p:cxnSp>
        <p:nvCxnSpPr>
          <p:cNvPr id="8" name="Straight Connector 7">
            <a:extLst>
              <a:ext uri="{FF2B5EF4-FFF2-40B4-BE49-F238E27FC236}">
                <a16:creationId xmlns:a16="http://schemas.microsoft.com/office/drawing/2014/main" id="{C57B6A4A-6518-47C7-83F3-D49BEE3D5157}"/>
              </a:ext>
            </a:extLst>
          </p:cNvPr>
          <p:cNvCxnSpPr>
            <a:cxnSpLocks/>
          </p:cNvCxnSpPr>
          <p:nvPr/>
        </p:nvCxnSpPr>
        <p:spPr>
          <a:xfrm flipH="1">
            <a:off x="7828386" y="597161"/>
            <a:ext cx="3898796" cy="0"/>
          </a:xfrm>
          <a:prstGeom prst="line">
            <a:avLst/>
          </a:prstGeom>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80D58D47-2C50-415C-8A4F-A86E1373DE8F}"/>
              </a:ext>
            </a:extLst>
          </p:cNvPr>
          <p:cNvSpPr txBox="1"/>
          <p:nvPr/>
        </p:nvSpPr>
        <p:spPr>
          <a:xfrm>
            <a:off x="7750045" y="6239053"/>
            <a:ext cx="3982771" cy="246221"/>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Left: the Dean Street Museum entrance.</a:t>
            </a:r>
            <a:endParaRPr lang="en-AU" sz="1000" i="1" dirty="0">
              <a:latin typeface="Arial" panose="020B0604020202020204" pitchFamily="34" charset="0"/>
              <a:cs typeface="Arial" panose="020B0604020202020204" pitchFamily="34" charset="0"/>
            </a:endParaRPr>
          </a:p>
        </p:txBody>
      </p:sp>
      <p:pic>
        <p:nvPicPr>
          <p:cNvPr id="16" name="Content Placeholder 15" descr="A building with a glass door&#10;&#10;Description automatically generated">
            <a:extLst>
              <a:ext uri="{FF2B5EF4-FFF2-40B4-BE49-F238E27FC236}">
                <a16:creationId xmlns:a16="http://schemas.microsoft.com/office/drawing/2014/main" id="{480D49B3-C7FE-43BB-DCC5-276C5CC820FB}"/>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459184" y="1127574"/>
            <a:ext cx="6807890" cy="5105918"/>
          </a:xfrm>
        </p:spPr>
      </p:pic>
    </p:spTree>
    <p:extLst>
      <p:ext uri="{BB962C8B-B14F-4D97-AF65-F5344CB8AC3E}">
        <p14:creationId xmlns:p14="http://schemas.microsoft.com/office/powerpoint/2010/main" val="24611263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C29CDD2-FC15-4BF2-890C-894B5D7D106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426117" y="399842"/>
            <a:ext cx="2301063" cy="107234"/>
          </a:xfrm>
          <a:prstGeom prst="rect">
            <a:avLst/>
          </a:prstGeom>
        </p:spPr>
      </p:pic>
      <p:pic>
        <p:nvPicPr>
          <p:cNvPr id="5" name="Picture 4">
            <a:extLst>
              <a:ext uri="{FF2B5EF4-FFF2-40B4-BE49-F238E27FC236}">
                <a16:creationId xmlns:a16="http://schemas.microsoft.com/office/drawing/2014/main" id="{C1D34D48-11AE-42C3-9A87-C18B7947DB8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6200000">
            <a:off x="-304215" y="4910117"/>
            <a:ext cx="816248" cy="207818"/>
          </a:xfrm>
          <a:prstGeom prst="rect">
            <a:avLst/>
          </a:prstGeom>
        </p:spPr>
      </p:pic>
      <p:cxnSp>
        <p:nvCxnSpPr>
          <p:cNvPr id="6" name="Straight Connector 5">
            <a:extLst>
              <a:ext uri="{FF2B5EF4-FFF2-40B4-BE49-F238E27FC236}">
                <a16:creationId xmlns:a16="http://schemas.microsoft.com/office/drawing/2014/main" id="{911FA802-1E04-42B9-920C-D3560F9B69D9}"/>
              </a:ext>
            </a:extLst>
          </p:cNvPr>
          <p:cNvCxnSpPr>
            <a:cxnSpLocks/>
          </p:cNvCxnSpPr>
          <p:nvPr/>
        </p:nvCxnSpPr>
        <p:spPr>
          <a:xfrm flipH="1">
            <a:off x="7828384" y="6305161"/>
            <a:ext cx="3898797" cy="0"/>
          </a:xfrm>
          <a:prstGeom prst="line">
            <a:avLst/>
          </a:prstGeom>
        </p:spPr>
        <p:style>
          <a:lnRef idx="1">
            <a:schemeClr val="dk1"/>
          </a:lnRef>
          <a:fillRef idx="0">
            <a:schemeClr val="dk1"/>
          </a:fillRef>
          <a:effectRef idx="0">
            <a:schemeClr val="dk1"/>
          </a:effectRef>
          <a:fontRef idx="minor">
            <a:schemeClr val="tx1"/>
          </a:fontRef>
        </p:style>
      </p:cxnSp>
      <p:sp>
        <p:nvSpPr>
          <p:cNvPr id="7" name="TextBox 6">
            <a:extLst>
              <a:ext uri="{FF2B5EF4-FFF2-40B4-BE49-F238E27FC236}">
                <a16:creationId xmlns:a16="http://schemas.microsoft.com/office/drawing/2014/main" id="{A4333069-3C82-414F-904D-49EDA43EF98B}"/>
              </a:ext>
            </a:extLst>
          </p:cNvPr>
          <p:cNvSpPr txBox="1"/>
          <p:nvPr/>
        </p:nvSpPr>
        <p:spPr>
          <a:xfrm>
            <a:off x="7744407" y="795045"/>
            <a:ext cx="3898795" cy="2785378"/>
          </a:xfrm>
          <a:prstGeom prst="rect">
            <a:avLst/>
          </a:prstGeom>
          <a:noFill/>
        </p:spPr>
        <p:txBody>
          <a:bodyPr wrap="square" rtlCol="0">
            <a:spAutoFit/>
          </a:bodyPr>
          <a:lstStyle/>
          <a:p>
            <a:r>
              <a:rPr lang="en-US" sz="2500" kern="1200" dirty="0">
                <a:solidFill>
                  <a:schemeClr val="tx1"/>
                </a:solidFill>
                <a:effectLst/>
                <a:latin typeface="Arial" panose="020B0604020202020204" pitchFamily="34" charset="0"/>
                <a:cs typeface="Arial" panose="020B0604020202020204" pitchFamily="34" charset="0"/>
              </a:rPr>
              <a:t>We </a:t>
            </a:r>
            <a:r>
              <a:rPr lang="en-US" sz="2500" dirty="0">
                <a:latin typeface="Arial" panose="020B0604020202020204" pitchFamily="34" charset="0"/>
                <a:cs typeface="Arial" panose="020B0604020202020204" pitchFamily="34" charset="0"/>
              </a:rPr>
              <a:t>can also</a:t>
            </a:r>
            <a:r>
              <a:rPr lang="en-US" sz="2500" kern="1200" dirty="0">
                <a:solidFill>
                  <a:schemeClr val="tx1"/>
                </a:solidFill>
                <a:effectLst/>
                <a:latin typeface="Arial" panose="020B0604020202020204" pitchFamily="34" charset="0"/>
                <a:cs typeface="Arial" panose="020B0604020202020204" pitchFamily="34" charset="0"/>
              </a:rPr>
              <a:t> enter the Museum via the QEII Square </a:t>
            </a:r>
            <a:r>
              <a:rPr lang="en-US" sz="2500" dirty="0">
                <a:latin typeface="Arial" panose="020B0604020202020204" pitchFamily="34" charset="0"/>
                <a:cs typeface="Arial" panose="020B0604020202020204" pitchFamily="34" charset="0"/>
              </a:rPr>
              <a:t>rear</a:t>
            </a:r>
            <a:r>
              <a:rPr lang="en-US" sz="2500" kern="1200" dirty="0">
                <a:solidFill>
                  <a:schemeClr val="tx1"/>
                </a:solidFill>
                <a:effectLst/>
                <a:latin typeface="Arial" panose="020B0604020202020204" pitchFamily="34" charset="0"/>
                <a:cs typeface="Arial" panose="020B0604020202020204" pitchFamily="34" charset="0"/>
              </a:rPr>
              <a:t> entrance. </a:t>
            </a:r>
          </a:p>
          <a:p>
            <a:endParaRPr lang="en-US" sz="2500" dirty="0">
              <a:latin typeface="Arial" panose="020B0604020202020204" pitchFamily="34" charset="0"/>
              <a:cs typeface="Arial" panose="020B0604020202020204" pitchFamily="34" charset="0"/>
            </a:endParaRPr>
          </a:p>
          <a:p>
            <a:r>
              <a:rPr lang="en-US" sz="2500" dirty="0">
                <a:latin typeface="Arial" panose="020B0604020202020204" pitchFamily="34" charset="0"/>
                <a:cs typeface="Arial" panose="020B0604020202020204" pitchFamily="34" charset="0"/>
              </a:rPr>
              <a:t>We will use this entrance if walking from the LibraryMuseum. </a:t>
            </a:r>
            <a:endParaRPr lang="en-AU" sz="2500" dirty="0">
              <a:latin typeface="Arial" panose="020B0604020202020204" pitchFamily="34" charset="0"/>
              <a:cs typeface="Arial" panose="020B0604020202020204" pitchFamily="34" charset="0"/>
            </a:endParaRPr>
          </a:p>
        </p:txBody>
      </p:sp>
      <p:cxnSp>
        <p:nvCxnSpPr>
          <p:cNvPr id="8" name="Straight Connector 7">
            <a:extLst>
              <a:ext uri="{FF2B5EF4-FFF2-40B4-BE49-F238E27FC236}">
                <a16:creationId xmlns:a16="http://schemas.microsoft.com/office/drawing/2014/main" id="{C57B6A4A-6518-47C7-83F3-D49BEE3D5157}"/>
              </a:ext>
            </a:extLst>
          </p:cNvPr>
          <p:cNvCxnSpPr>
            <a:cxnSpLocks/>
          </p:cNvCxnSpPr>
          <p:nvPr/>
        </p:nvCxnSpPr>
        <p:spPr>
          <a:xfrm flipH="1">
            <a:off x="7828386" y="597161"/>
            <a:ext cx="3898796" cy="0"/>
          </a:xfrm>
          <a:prstGeom prst="line">
            <a:avLst/>
          </a:prstGeom>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80D58D47-2C50-415C-8A4F-A86E1373DE8F}"/>
              </a:ext>
            </a:extLst>
          </p:cNvPr>
          <p:cNvSpPr txBox="1"/>
          <p:nvPr/>
        </p:nvSpPr>
        <p:spPr>
          <a:xfrm>
            <a:off x="7744407" y="6315997"/>
            <a:ext cx="3982771" cy="246221"/>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Left: view of the Museum from the QEII Square entrance.</a:t>
            </a:r>
            <a:endParaRPr lang="en-AU" sz="1000" i="1" dirty="0">
              <a:latin typeface="Arial" panose="020B0604020202020204" pitchFamily="34" charset="0"/>
              <a:cs typeface="Arial" panose="020B0604020202020204" pitchFamily="34" charset="0"/>
            </a:endParaRPr>
          </a:p>
        </p:txBody>
      </p:sp>
      <p:pic>
        <p:nvPicPr>
          <p:cNvPr id="11" name="Content Placeholder 3">
            <a:extLst>
              <a:ext uri="{FF2B5EF4-FFF2-40B4-BE49-F238E27FC236}">
                <a16:creationId xmlns:a16="http://schemas.microsoft.com/office/drawing/2014/main" id="{50090E91-DDE1-BADE-5BD6-1FF1F6E81953}"/>
              </a:ext>
            </a:extLst>
          </p:cNvPr>
          <p:cNvPicPr>
            <a:picLocks/>
          </p:cNvPicPr>
          <p:nvPr/>
        </p:nvPicPr>
        <p:blipFill rotWithShape="1">
          <a:blip r:embed="rId4" cstate="screen">
            <a:extLst>
              <a:ext uri="{28A0092B-C50C-407E-A947-70E740481C1C}">
                <a14:useLocalDpi xmlns:a14="http://schemas.microsoft.com/office/drawing/2010/main"/>
              </a:ext>
            </a:extLst>
          </a:blip>
          <a:srcRect r="-1" b="-1"/>
          <a:stretch/>
        </p:blipFill>
        <p:spPr bwMode="auto">
          <a:xfrm>
            <a:off x="506809" y="909130"/>
            <a:ext cx="4284266" cy="5396031"/>
          </a:xfrm>
          <a:prstGeom prst="rect">
            <a:avLst/>
          </a:prstGeom>
          <a:noFill/>
        </p:spPr>
      </p:pic>
    </p:spTree>
    <p:extLst>
      <p:ext uri="{BB962C8B-B14F-4D97-AF65-F5344CB8AC3E}">
        <p14:creationId xmlns:p14="http://schemas.microsoft.com/office/powerpoint/2010/main" val="5302451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C29CDD2-FC15-4BF2-890C-894B5D7D106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426117" y="399842"/>
            <a:ext cx="2301063" cy="107234"/>
          </a:xfrm>
          <a:prstGeom prst="rect">
            <a:avLst/>
          </a:prstGeom>
        </p:spPr>
      </p:pic>
      <p:pic>
        <p:nvPicPr>
          <p:cNvPr id="5" name="Picture 4">
            <a:extLst>
              <a:ext uri="{FF2B5EF4-FFF2-40B4-BE49-F238E27FC236}">
                <a16:creationId xmlns:a16="http://schemas.microsoft.com/office/drawing/2014/main" id="{C1D34D48-11AE-42C3-9A87-C18B7947DB8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6200000">
            <a:off x="-304215" y="4910117"/>
            <a:ext cx="816248" cy="207818"/>
          </a:xfrm>
          <a:prstGeom prst="rect">
            <a:avLst/>
          </a:prstGeom>
        </p:spPr>
      </p:pic>
      <p:cxnSp>
        <p:nvCxnSpPr>
          <p:cNvPr id="6" name="Straight Connector 5">
            <a:extLst>
              <a:ext uri="{FF2B5EF4-FFF2-40B4-BE49-F238E27FC236}">
                <a16:creationId xmlns:a16="http://schemas.microsoft.com/office/drawing/2014/main" id="{911FA802-1E04-42B9-920C-D3560F9B69D9}"/>
              </a:ext>
            </a:extLst>
          </p:cNvPr>
          <p:cNvCxnSpPr>
            <a:cxnSpLocks/>
          </p:cNvCxnSpPr>
          <p:nvPr/>
        </p:nvCxnSpPr>
        <p:spPr>
          <a:xfrm flipH="1">
            <a:off x="7832892" y="6260839"/>
            <a:ext cx="3898797" cy="0"/>
          </a:xfrm>
          <a:prstGeom prst="line">
            <a:avLst/>
          </a:prstGeom>
        </p:spPr>
        <p:style>
          <a:lnRef idx="1">
            <a:schemeClr val="dk1"/>
          </a:lnRef>
          <a:fillRef idx="0">
            <a:schemeClr val="dk1"/>
          </a:fillRef>
          <a:effectRef idx="0">
            <a:schemeClr val="dk1"/>
          </a:effectRef>
          <a:fontRef idx="minor">
            <a:schemeClr val="tx1"/>
          </a:fontRef>
        </p:style>
      </p:cxnSp>
      <p:sp>
        <p:nvSpPr>
          <p:cNvPr id="7" name="TextBox 6">
            <a:extLst>
              <a:ext uri="{FF2B5EF4-FFF2-40B4-BE49-F238E27FC236}">
                <a16:creationId xmlns:a16="http://schemas.microsoft.com/office/drawing/2014/main" id="{A4333069-3C82-414F-904D-49EDA43EF98B}"/>
              </a:ext>
            </a:extLst>
          </p:cNvPr>
          <p:cNvSpPr txBox="1"/>
          <p:nvPr/>
        </p:nvSpPr>
        <p:spPr>
          <a:xfrm>
            <a:off x="7744409" y="1461772"/>
            <a:ext cx="3898795" cy="4693593"/>
          </a:xfrm>
          <a:prstGeom prst="rect">
            <a:avLst/>
          </a:prstGeom>
          <a:noFill/>
        </p:spPr>
        <p:txBody>
          <a:bodyPr wrap="square" rtlCol="0">
            <a:spAutoFit/>
          </a:bodyPr>
          <a:lstStyle/>
          <a:p>
            <a:r>
              <a:rPr lang="en-US" sz="2300" b="1" i="1" dirty="0">
                <a:latin typeface="Arial" panose="020B0604020202020204" pitchFamily="34" charset="0"/>
                <a:cs typeface="Arial" panose="020B0604020202020204" pitchFamily="34" charset="0"/>
              </a:rPr>
              <a:t>Gawaymbanha</a:t>
            </a:r>
            <a:r>
              <a:rPr lang="en-US" sz="2300" dirty="0">
                <a:latin typeface="Arial" panose="020B0604020202020204" pitchFamily="34" charset="0"/>
                <a:cs typeface="Arial" panose="020B0604020202020204" pitchFamily="34" charset="0"/>
              </a:rPr>
              <a:t> is Wiradjuri for welcome, to come, to tell to come. </a:t>
            </a:r>
          </a:p>
          <a:p>
            <a:endParaRPr lang="en-US" sz="2300" dirty="0">
              <a:effectLst/>
              <a:latin typeface="Arial" panose="020B0604020202020204" pitchFamily="34" charset="0"/>
              <a:ea typeface="Calibri" panose="020F0502020204030204" pitchFamily="34" charset="0"/>
              <a:cs typeface="Arial" panose="020B0604020202020204" pitchFamily="34" charset="0"/>
            </a:endParaRPr>
          </a:p>
          <a:p>
            <a:r>
              <a:rPr lang="en-AU" sz="2300" dirty="0">
                <a:effectLst/>
                <a:latin typeface="Arial" panose="020B0604020202020204" pitchFamily="34" charset="0"/>
                <a:ea typeface="Calibri" panose="020F0502020204030204" pitchFamily="34" charset="0"/>
              </a:rPr>
              <a:t>This is the </a:t>
            </a:r>
            <a:r>
              <a:rPr lang="en-AU" sz="2300" b="1" dirty="0">
                <a:effectLst/>
                <a:latin typeface="Arial" panose="020B0604020202020204" pitchFamily="34" charset="0"/>
                <a:ea typeface="Calibri" panose="020F0502020204030204" pitchFamily="34" charset="0"/>
              </a:rPr>
              <a:t>front</a:t>
            </a:r>
            <a:r>
              <a:rPr lang="en-AU" sz="2300" dirty="0">
                <a:effectLst/>
                <a:latin typeface="Arial" panose="020B0604020202020204" pitchFamily="34" charset="0"/>
                <a:ea typeface="Calibri" panose="020F0502020204030204" pitchFamily="34" charset="0"/>
              </a:rPr>
              <a:t> entrance. There are two levels (Ground Floor &amp; Level 1). Inside there are galleries filled with artworks, art studios, bathrooms, a Kids Gallery and places to sit down and rest.</a:t>
            </a:r>
            <a:r>
              <a:rPr lang="en-US" sz="2300" dirty="0">
                <a:latin typeface="Arial" panose="020B0604020202020204" pitchFamily="34" charset="0"/>
                <a:ea typeface="Calibri" panose="020F0502020204030204" pitchFamily="34" charset="0"/>
                <a:cs typeface="Arial" panose="020B0604020202020204" pitchFamily="34" charset="0"/>
              </a:rPr>
              <a:t> We are going to have fun. </a:t>
            </a:r>
            <a:endParaRPr lang="en-AU" sz="2300" dirty="0">
              <a:effectLst/>
              <a:latin typeface="Calibri" panose="020F0502020204030204" pitchFamily="34" charset="0"/>
              <a:ea typeface="Calibri" panose="020F0502020204030204" pitchFamily="34" charset="0"/>
            </a:endParaRPr>
          </a:p>
        </p:txBody>
      </p:sp>
      <p:cxnSp>
        <p:nvCxnSpPr>
          <p:cNvPr id="8" name="Straight Connector 7">
            <a:extLst>
              <a:ext uri="{FF2B5EF4-FFF2-40B4-BE49-F238E27FC236}">
                <a16:creationId xmlns:a16="http://schemas.microsoft.com/office/drawing/2014/main" id="{C57B6A4A-6518-47C7-83F3-D49BEE3D5157}"/>
              </a:ext>
            </a:extLst>
          </p:cNvPr>
          <p:cNvCxnSpPr>
            <a:cxnSpLocks/>
          </p:cNvCxnSpPr>
          <p:nvPr/>
        </p:nvCxnSpPr>
        <p:spPr>
          <a:xfrm flipH="1">
            <a:off x="7828386" y="597161"/>
            <a:ext cx="3898796" cy="0"/>
          </a:xfrm>
          <a:prstGeom prst="line">
            <a:avLst/>
          </a:prstGeom>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80D58D47-2C50-415C-8A4F-A86E1373DE8F}"/>
              </a:ext>
            </a:extLst>
          </p:cNvPr>
          <p:cNvSpPr txBox="1"/>
          <p:nvPr/>
        </p:nvSpPr>
        <p:spPr>
          <a:xfrm>
            <a:off x="7744409" y="6270572"/>
            <a:ext cx="3982771" cy="553998"/>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Left: a mural painted by Uncle Darren Wighton featuring the word GAWAYMBANHA, located at the Museum’s entrance. </a:t>
            </a:r>
            <a:br>
              <a:rPr lang="en-US" sz="1000" dirty="0">
                <a:latin typeface="Arial" panose="020B0604020202020204" pitchFamily="34" charset="0"/>
                <a:cs typeface="Arial" panose="020B0604020202020204" pitchFamily="34" charset="0"/>
              </a:rPr>
            </a:br>
            <a:r>
              <a:rPr lang="en-US" sz="1000" dirty="0">
                <a:latin typeface="Arial" panose="020B0604020202020204" pitchFamily="34" charset="0"/>
                <a:cs typeface="Arial" panose="020B0604020202020204" pitchFamily="34" charset="0"/>
              </a:rPr>
              <a:t>Photo: </a:t>
            </a:r>
            <a:r>
              <a:rPr lang="en-US" sz="1000">
                <a:latin typeface="Arial" panose="020B0604020202020204" pitchFamily="34" charset="0"/>
                <a:cs typeface="Arial" panose="020B0604020202020204" pitchFamily="34" charset="0"/>
              </a:rPr>
              <a:t>Jeremy Weihrauch 2025</a:t>
            </a:r>
            <a:endParaRPr lang="en-AU" sz="1000" i="1" dirty="0">
              <a:latin typeface="Arial" panose="020B0604020202020204" pitchFamily="34" charset="0"/>
              <a:cs typeface="Arial" panose="020B0604020202020204" pitchFamily="34" charset="0"/>
            </a:endParaRPr>
          </a:p>
        </p:txBody>
      </p:sp>
      <p:pic>
        <p:nvPicPr>
          <p:cNvPr id="3" name="Picture 2" descr="A ceiling with a black and white sky and stars&#10;&#10;AI-generated content may be incorrect.">
            <a:extLst>
              <a:ext uri="{FF2B5EF4-FFF2-40B4-BE49-F238E27FC236}">
                <a16:creationId xmlns:a16="http://schemas.microsoft.com/office/drawing/2014/main" id="{9E2EBEBB-564A-46EC-20A9-DABFAF50B88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8796" y="1976478"/>
            <a:ext cx="6436113" cy="4294094"/>
          </a:xfrm>
          <a:prstGeom prst="rect">
            <a:avLst/>
          </a:prstGeom>
        </p:spPr>
      </p:pic>
    </p:spTree>
    <p:extLst>
      <p:ext uri="{BB962C8B-B14F-4D97-AF65-F5344CB8AC3E}">
        <p14:creationId xmlns:p14="http://schemas.microsoft.com/office/powerpoint/2010/main" val="26068520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C29CDD2-FC15-4BF2-890C-894B5D7D106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426117" y="399842"/>
            <a:ext cx="2301063" cy="107234"/>
          </a:xfrm>
          <a:prstGeom prst="rect">
            <a:avLst/>
          </a:prstGeom>
        </p:spPr>
      </p:pic>
      <p:pic>
        <p:nvPicPr>
          <p:cNvPr id="5" name="Picture 4">
            <a:extLst>
              <a:ext uri="{FF2B5EF4-FFF2-40B4-BE49-F238E27FC236}">
                <a16:creationId xmlns:a16="http://schemas.microsoft.com/office/drawing/2014/main" id="{C1D34D48-11AE-42C3-9A87-C18B7947DB8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6200000">
            <a:off x="-304215" y="4910117"/>
            <a:ext cx="816248" cy="207818"/>
          </a:xfrm>
          <a:prstGeom prst="rect">
            <a:avLst/>
          </a:prstGeom>
        </p:spPr>
      </p:pic>
      <p:cxnSp>
        <p:nvCxnSpPr>
          <p:cNvPr id="6" name="Straight Connector 5">
            <a:extLst>
              <a:ext uri="{FF2B5EF4-FFF2-40B4-BE49-F238E27FC236}">
                <a16:creationId xmlns:a16="http://schemas.microsoft.com/office/drawing/2014/main" id="{911FA802-1E04-42B9-920C-D3560F9B69D9}"/>
              </a:ext>
            </a:extLst>
          </p:cNvPr>
          <p:cNvCxnSpPr>
            <a:cxnSpLocks/>
          </p:cNvCxnSpPr>
          <p:nvPr/>
        </p:nvCxnSpPr>
        <p:spPr>
          <a:xfrm flipH="1">
            <a:off x="7828384" y="6311442"/>
            <a:ext cx="3898797" cy="0"/>
          </a:xfrm>
          <a:prstGeom prst="line">
            <a:avLst/>
          </a:prstGeom>
        </p:spPr>
        <p:style>
          <a:lnRef idx="1">
            <a:schemeClr val="dk1"/>
          </a:lnRef>
          <a:fillRef idx="0">
            <a:schemeClr val="dk1"/>
          </a:fillRef>
          <a:effectRef idx="0">
            <a:schemeClr val="dk1"/>
          </a:effectRef>
          <a:fontRef idx="minor">
            <a:schemeClr val="tx1"/>
          </a:fontRef>
        </p:style>
      </p:cxnSp>
      <p:sp>
        <p:nvSpPr>
          <p:cNvPr id="7" name="TextBox 6">
            <a:extLst>
              <a:ext uri="{FF2B5EF4-FFF2-40B4-BE49-F238E27FC236}">
                <a16:creationId xmlns:a16="http://schemas.microsoft.com/office/drawing/2014/main" id="{A4333069-3C82-414F-904D-49EDA43EF98B}"/>
              </a:ext>
            </a:extLst>
          </p:cNvPr>
          <p:cNvSpPr txBox="1"/>
          <p:nvPr/>
        </p:nvSpPr>
        <p:spPr>
          <a:xfrm>
            <a:off x="7744409" y="1228374"/>
            <a:ext cx="3898795" cy="3170099"/>
          </a:xfrm>
          <a:prstGeom prst="rect">
            <a:avLst/>
          </a:prstGeom>
          <a:noFill/>
        </p:spPr>
        <p:txBody>
          <a:bodyPr wrap="square" rtlCol="0">
            <a:spAutoFit/>
          </a:bodyPr>
          <a:lstStyle/>
          <a:p>
            <a:r>
              <a:rPr lang="en-US" sz="2500" dirty="0">
                <a:latin typeface="Arial" panose="020B0604020202020204" pitchFamily="34" charset="0"/>
                <a:ea typeface="Calibri" panose="020F0502020204030204" pitchFamily="34" charset="0"/>
                <a:cs typeface="Arial" panose="020B0604020202020204" pitchFamily="34" charset="0"/>
              </a:rPr>
              <a:t>Once we enter through the doors, we will be greeted by a friendly </a:t>
            </a:r>
            <a:r>
              <a:rPr lang="en-US" sz="2500" dirty="0">
                <a:effectLst/>
                <a:latin typeface="Arial" panose="020B0604020202020204" pitchFamily="34" charset="0"/>
                <a:ea typeface="Calibri" panose="020F0502020204030204" pitchFamily="34" charset="0"/>
                <a:cs typeface="Arial" panose="020B0604020202020204" pitchFamily="34" charset="0"/>
              </a:rPr>
              <a:t>staff member.</a:t>
            </a:r>
          </a:p>
          <a:p>
            <a:endParaRPr lang="en-US" sz="2500" dirty="0">
              <a:latin typeface="Arial" panose="020B0604020202020204" pitchFamily="34" charset="0"/>
              <a:ea typeface="Calibri" panose="020F0502020204030204" pitchFamily="34" charset="0"/>
              <a:cs typeface="Arial" panose="020B0604020202020204" pitchFamily="34" charset="0"/>
            </a:endParaRPr>
          </a:p>
          <a:p>
            <a:r>
              <a:rPr lang="en-US" sz="2500" dirty="0">
                <a:effectLst/>
                <a:latin typeface="Arial" panose="020B0604020202020204" pitchFamily="34" charset="0"/>
                <a:ea typeface="Calibri" panose="020F0502020204030204" pitchFamily="34" charset="0"/>
                <a:cs typeface="Arial" panose="020B0604020202020204" pitchFamily="34" charset="0"/>
              </a:rPr>
              <a:t>They will tell us where to go and help us during our </a:t>
            </a:r>
            <a:r>
              <a:rPr lang="en-US" sz="2500" dirty="0">
                <a:latin typeface="Arial" panose="020B0604020202020204" pitchFamily="34" charset="0"/>
                <a:ea typeface="Calibri" panose="020F0502020204030204" pitchFamily="34" charset="0"/>
                <a:cs typeface="Arial" panose="020B0604020202020204" pitchFamily="34" charset="0"/>
              </a:rPr>
              <a:t>visit.</a:t>
            </a:r>
            <a:endParaRPr lang="en-AU" sz="2500" dirty="0">
              <a:latin typeface="Arial" panose="020B0604020202020204" pitchFamily="34" charset="0"/>
              <a:ea typeface="Calibri" panose="020F0502020204030204" pitchFamily="34" charset="0"/>
              <a:cs typeface="Arial" panose="020B0604020202020204" pitchFamily="34" charset="0"/>
            </a:endParaRPr>
          </a:p>
        </p:txBody>
      </p:sp>
      <p:cxnSp>
        <p:nvCxnSpPr>
          <p:cNvPr id="8" name="Straight Connector 7">
            <a:extLst>
              <a:ext uri="{FF2B5EF4-FFF2-40B4-BE49-F238E27FC236}">
                <a16:creationId xmlns:a16="http://schemas.microsoft.com/office/drawing/2014/main" id="{C57B6A4A-6518-47C7-83F3-D49BEE3D5157}"/>
              </a:ext>
            </a:extLst>
          </p:cNvPr>
          <p:cNvCxnSpPr>
            <a:cxnSpLocks/>
          </p:cNvCxnSpPr>
          <p:nvPr/>
        </p:nvCxnSpPr>
        <p:spPr>
          <a:xfrm flipH="1">
            <a:off x="7828386" y="597161"/>
            <a:ext cx="3898796" cy="0"/>
          </a:xfrm>
          <a:prstGeom prst="line">
            <a:avLst/>
          </a:prstGeom>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80D58D47-2C50-415C-8A4F-A86E1373DE8F}"/>
              </a:ext>
            </a:extLst>
          </p:cNvPr>
          <p:cNvSpPr txBox="1"/>
          <p:nvPr/>
        </p:nvSpPr>
        <p:spPr>
          <a:xfrm>
            <a:off x="7744409" y="6325522"/>
            <a:ext cx="3982771" cy="400110"/>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Left: a Museum staff member sitting and smiling at the Visitor Experience desk.</a:t>
            </a:r>
            <a:endParaRPr lang="en-AU" sz="1000" i="1" dirty="0">
              <a:latin typeface="Arial" panose="020B0604020202020204" pitchFamily="34" charset="0"/>
              <a:cs typeface="Arial" panose="020B0604020202020204" pitchFamily="34" charset="0"/>
            </a:endParaRPr>
          </a:p>
        </p:txBody>
      </p:sp>
      <p:pic>
        <p:nvPicPr>
          <p:cNvPr id="9" name="Picture 8" descr="A person standing at a desk&#10;&#10;AI-generated content may be incorrect.">
            <a:extLst>
              <a:ext uri="{FF2B5EF4-FFF2-40B4-BE49-F238E27FC236}">
                <a16:creationId xmlns:a16="http://schemas.microsoft.com/office/drawing/2014/main" id="{C180ADF4-58AF-880D-1BC4-8E5B12C00CF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8796" y="1124443"/>
            <a:ext cx="6915999" cy="5186999"/>
          </a:xfrm>
          <a:prstGeom prst="rect">
            <a:avLst/>
          </a:prstGeom>
        </p:spPr>
      </p:pic>
    </p:spTree>
    <p:extLst>
      <p:ext uri="{BB962C8B-B14F-4D97-AF65-F5344CB8AC3E}">
        <p14:creationId xmlns:p14="http://schemas.microsoft.com/office/powerpoint/2010/main" val="36053113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C29CDD2-FC15-4BF2-890C-894B5D7D106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426117" y="399842"/>
            <a:ext cx="2301063" cy="107234"/>
          </a:xfrm>
          <a:prstGeom prst="rect">
            <a:avLst/>
          </a:prstGeom>
        </p:spPr>
      </p:pic>
      <p:pic>
        <p:nvPicPr>
          <p:cNvPr id="5" name="Picture 4">
            <a:extLst>
              <a:ext uri="{FF2B5EF4-FFF2-40B4-BE49-F238E27FC236}">
                <a16:creationId xmlns:a16="http://schemas.microsoft.com/office/drawing/2014/main" id="{C1D34D48-11AE-42C3-9A87-C18B7947DB8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6200000">
            <a:off x="-304215" y="4910117"/>
            <a:ext cx="816248" cy="207818"/>
          </a:xfrm>
          <a:prstGeom prst="rect">
            <a:avLst/>
          </a:prstGeom>
        </p:spPr>
      </p:pic>
      <p:cxnSp>
        <p:nvCxnSpPr>
          <p:cNvPr id="6" name="Straight Connector 5">
            <a:extLst>
              <a:ext uri="{FF2B5EF4-FFF2-40B4-BE49-F238E27FC236}">
                <a16:creationId xmlns:a16="http://schemas.microsoft.com/office/drawing/2014/main" id="{911FA802-1E04-42B9-920C-D3560F9B69D9}"/>
              </a:ext>
            </a:extLst>
          </p:cNvPr>
          <p:cNvCxnSpPr>
            <a:cxnSpLocks/>
          </p:cNvCxnSpPr>
          <p:nvPr/>
        </p:nvCxnSpPr>
        <p:spPr>
          <a:xfrm flipH="1">
            <a:off x="7828384" y="6311442"/>
            <a:ext cx="3898797" cy="0"/>
          </a:xfrm>
          <a:prstGeom prst="line">
            <a:avLst/>
          </a:prstGeom>
        </p:spPr>
        <p:style>
          <a:lnRef idx="1">
            <a:schemeClr val="dk1"/>
          </a:lnRef>
          <a:fillRef idx="0">
            <a:schemeClr val="dk1"/>
          </a:fillRef>
          <a:effectRef idx="0">
            <a:schemeClr val="dk1"/>
          </a:effectRef>
          <a:fontRef idx="minor">
            <a:schemeClr val="tx1"/>
          </a:fontRef>
        </p:style>
      </p:cxnSp>
      <p:sp>
        <p:nvSpPr>
          <p:cNvPr id="7" name="TextBox 6">
            <a:extLst>
              <a:ext uri="{FF2B5EF4-FFF2-40B4-BE49-F238E27FC236}">
                <a16:creationId xmlns:a16="http://schemas.microsoft.com/office/drawing/2014/main" id="{A4333069-3C82-414F-904D-49EDA43EF98B}"/>
              </a:ext>
            </a:extLst>
          </p:cNvPr>
          <p:cNvSpPr txBox="1"/>
          <p:nvPr/>
        </p:nvSpPr>
        <p:spPr>
          <a:xfrm>
            <a:off x="7744407" y="1223670"/>
            <a:ext cx="3898795" cy="1246495"/>
          </a:xfrm>
          <a:prstGeom prst="rect">
            <a:avLst/>
          </a:prstGeom>
          <a:noFill/>
        </p:spPr>
        <p:txBody>
          <a:bodyPr wrap="square" rtlCol="0">
            <a:spAutoFit/>
          </a:bodyPr>
          <a:lstStyle/>
          <a:p>
            <a:r>
              <a:rPr lang="en-AU" sz="2500" dirty="0">
                <a:latin typeface="Arial" panose="020B0604020202020204" pitchFamily="34" charset="0"/>
                <a:cs typeface="Arial" panose="020B0604020202020204" pitchFamily="34" charset="0"/>
              </a:rPr>
              <a:t>We walk through the Kids Gallery on the way to the Studios.  </a:t>
            </a:r>
          </a:p>
        </p:txBody>
      </p:sp>
      <p:cxnSp>
        <p:nvCxnSpPr>
          <p:cNvPr id="8" name="Straight Connector 7">
            <a:extLst>
              <a:ext uri="{FF2B5EF4-FFF2-40B4-BE49-F238E27FC236}">
                <a16:creationId xmlns:a16="http://schemas.microsoft.com/office/drawing/2014/main" id="{C57B6A4A-6518-47C7-83F3-D49BEE3D5157}"/>
              </a:ext>
            </a:extLst>
          </p:cNvPr>
          <p:cNvCxnSpPr>
            <a:cxnSpLocks/>
          </p:cNvCxnSpPr>
          <p:nvPr/>
        </p:nvCxnSpPr>
        <p:spPr>
          <a:xfrm flipH="1">
            <a:off x="7828386" y="597161"/>
            <a:ext cx="3898796" cy="0"/>
          </a:xfrm>
          <a:prstGeom prst="line">
            <a:avLst/>
          </a:prstGeom>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80D58D47-2C50-415C-8A4F-A86E1373DE8F}"/>
              </a:ext>
            </a:extLst>
          </p:cNvPr>
          <p:cNvSpPr txBox="1"/>
          <p:nvPr/>
        </p:nvSpPr>
        <p:spPr>
          <a:xfrm>
            <a:off x="7744407" y="6325522"/>
            <a:ext cx="3982771" cy="400110"/>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Left: Ruth Davys, </a:t>
            </a:r>
            <a:r>
              <a:rPr lang="en-US" sz="1000" i="1" dirty="0">
                <a:latin typeface="Arial" panose="020B0604020202020204" pitchFamily="34" charset="0"/>
                <a:cs typeface="Arial" panose="020B0604020202020204" pitchFamily="34" charset="0"/>
              </a:rPr>
              <a:t>Yamandhu wudhagarbinya?</a:t>
            </a:r>
            <a:r>
              <a:rPr lang="en-US" sz="1000" dirty="0">
                <a:latin typeface="Arial" panose="020B0604020202020204" pitchFamily="34" charset="0"/>
                <a:cs typeface="Arial" panose="020B0604020202020204" pitchFamily="34" charset="0"/>
              </a:rPr>
              <a:t> </a:t>
            </a:r>
            <a:br>
              <a:rPr lang="en-US" sz="1000" dirty="0">
                <a:latin typeface="Arial" panose="020B0604020202020204" pitchFamily="34" charset="0"/>
                <a:cs typeface="Arial" panose="020B0604020202020204" pitchFamily="34" charset="0"/>
              </a:rPr>
            </a:br>
            <a:r>
              <a:rPr lang="en-US" sz="1000" dirty="0">
                <a:latin typeface="Arial" panose="020B0604020202020204" pitchFamily="34" charset="0"/>
                <a:cs typeface="Arial" panose="020B0604020202020204" pitchFamily="34" charset="0"/>
              </a:rPr>
              <a:t>Kids Gallery installation, 2025 - 2026</a:t>
            </a:r>
            <a:endParaRPr lang="en-AU" sz="1000" i="1" dirty="0">
              <a:latin typeface="Arial" panose="020B0604020202020204" pitchFamily="34" charset="0"/>
              <a:cs typeface="Arial" panose="020B0604020202020204" pitchFamily="34" charset="0"/>
            </a:endParaRPr>
          </a:p>
        </p:txBody>
      </p:sp>
      <p:pic>
        <p:nvPicPr>
          <p:cNvPr id="3" name="Picture 2" descr="A room with a tv and plants&#10;&#10;AI-generated content may be incorrect.">
            <a:extLst>
              <a:ext uri="{FF2B5EF4-FFF2-40B4-BE49-F238E27FC236}">
                <a16:creationId xmlns:a16="http://schemas.microsoft.com/office/drawing/2014/main" id="{B6BAA16D-2F7E-92C8-D424-A4E4C1D48E3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6164" y="1223670"/>
            <a:ext cx="6717553" cy="5038165"/>
          </a:xfrm>
          <a:prstGeom prst="rect">
            <a:avLst/>
          </a:prstGeom>
        </p:spPr>
      </p:pic>
    </p:spTree>
    <p:extLst>
      <p:ext uri="{BB962C8B-B14F-4D97-AF65-F5344CB8AC3E}">
        <p14:creationId xmlns:p14="http://schemas.microsoft.com/office/powerpoint/2010/main" val="158250753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8BA41BCEBA3E8469C36793CB41C8424" ma:contentTypeVersion="15" ma:contentTypeDescription="Create a new document." ma:contentTypeScope="" ma:versionID="b5fd671210d6530d928dfd4ba3e030e3">
  <xsd:schema xmlns:xsd="http://www.w3.org/2001/XMLSchema" xmlns:xs="http://www.w3.org/2001/XMLSchema" xmlns:p="http://schemas.microsoft.com/office/2006/metadata/properties" xmlns:ns2="8bebe0bd-3032-401f-8269-36c57acea70f" xmlns:ns3="79146f3d-1375-48cf-936f-8b1759e0685a" targetNamespace="http://schemas.microsoft.com/office/2006/metadata/properties" ma:root="true" ma:fieldsID="ed3a674666e296bc6aef45c57b064318" ns2:_="" ns3:_="">
    <xsd:import namespace="8bebe0bd-3032-401f-8269-36c57acea70f"/>
    <xsd:import namespace="79146f3d-1375-48cf-936f-8b1759e0685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ObjectDetectorVersions" minOccurs="0"/>
                <xsd:element ref="ns2:MediaServiceSearchPropertie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bebe0bd-3032-401f-8269-36c57acea70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9c05809f-5e3f-4ce6-a6f6-846b93f90933"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Location" ma:index="21" nillable="true" ma:displayName="Location" ma:indexed="true" ma:internalName="MediaServiceLocation"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9146f3d-1375-48cf-936f-8b1759e0685a"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87573c13-3181-4d85-81b3-1afb6904488b}" ma:internalName="TaxCatchAll" ma:showField="CatchAllData" ma:web="79146f3d-1375-48cf-936f-8b1759e0685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79146f3d-1375-48cf-936f-8b1759e0685a" xsi:nil="true"/>
    <lcf76f155ced4ddcb4097134ff3c332f xmlns="8bebe0bd-3032-401f-8269-36c57acea70f">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97DB474-B852-4CD3-8923-0E9FF75FE40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bebe0bd-3032-401f-8269-36c57acea70f"/>
    <ds:schemaRef ds:uri="79146f3d-1375-48cf-936f-8b1759e0685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BCAF417-946D-4B72-BF9B-37193B7B1359}">
  <ds:schemaRefs>
    <ds:schemaRef ds:uri="http://schemas.microsoft.com/office/2006/metadata/properties"/>
    <ds:schemaRef ds:uri="http://schemas.microsoft.com/office/infopath/2007/PartnerControls"/>
    <ds:schemaRef ds:uri="79146f3d-1375-48cf-936f-8b1759e0685a"/>
    <ds:schemaRef ds:uri="8bebe0bd-3032-401f-8269-36c57acea70f"/>
  </ds:schemaRefs>
</ds:datastoreItem>
</file>

<file path=customXml/itemProps3.xml><?xml version="1.0" encoding="utf-8"?>
<ds:datastoreItem xmlns:ds="http://schemas.openxmlformats.org/officeDocument/2006/customXml" ds:itemID="{9868339E-F58B-4B9E-ADFC-684C9434331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11805</TotalTime>
  <Words>1175</Words>
  <Application>Microsoft Office PowerPoint</Application>
  <PresentationFormat>Widescreen</PresentationFormat>
  <Paragraphs>64</Paragraphs>
  <Slides>26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Sophie Holvast</dc:creator>
  <cp:lastModifiedBy>Danielle France</cp:lastModifiedBy>
  <cp:revision>57</cp:revision>
  <dcterms:created xsi:type="dcterms:W3CDTF">2021-11-09T05:17:28Z</dcterms:created>
  <dcterms:modified xsi:type="dcterms:W3CDTF">2025-12-23T22:50:48Z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0x010100C8BA41BCEBA3E8469C36793CB41C8424</vt:lpwstr>
  </property>
  <property fmtid="{D5CDD505-2E9C-101B-9397-08002B2CF9AE}" pid="3" name="MediaServiceImageTags">
    <vt:lpwstr/>
  </property>
</Properties>
</file>